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autoCompressPictures="0">
  <p:sldMasterIdLst>
    <p:sldMasterId id="2147483700" r:id="rId4"/>
  </p:sldMasterIdLst>
  <p:notesMasterIdLst>
    <p:notesMasterId r:id="rId23"/>
  </p:notesMasterIdLst>
  <p:sldIdLst>
    <p:sldId id="266" r:id="rId5"/>
    <p:sldId id="344" r:id="rId6"/>
    <p:sldId id="353" r:id="rId7"/>
    <p:sldId id="362" r:id="rId8"/>
    <p:sldId id="361" r:id="rId9"/>
    <p:sldId id="356" r:id="rId10"/>
    <p:sldId id="363" r:id="rId11"/>
    <p:sldId id="306" r:id="rId12"/>
    <p:sldId id="304" r:id="rId13"/>
    <p:sldId id="360" r:id="rId14"/>
    <p:sldId id="323" r:id="rId15"/>
    <p:sldId id="364" r:id="rId16"/>
    <p:sldId id="365" r:id="rId17"/>
    <p:sldId id="366" r:id="rId18"/>
    <p:sldId id="357" r:id="rId19"/>
    <p:sldId id="368" r:id="rId20"/>
    <p:sldId id="347" r:id="rId21"/>
    <p:sldId id="269" r:id="rId22"/>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9" roundtripDataSignature="AMtx7miC4h9XZJhYFypOKz07yp6KiatCoQ=="/>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E3CE642-0A51-82C2-2E1D-35555C6E9CF6}" name="Michaela Rychetska" initials="MR" userId="S::cenv0850@ox.ac.uk::00c54960-9781-4db0-bbb5-a0707b85446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3E858"/>
    <a:srgbClr val="92D050"/>
    <a:srgbClr val="F58E30"/>
    <a:srgbClr val="F692A2"/>
    <a:srgbClr val="60EDE7"/>
    <a:srgbClr val="FFFFFF"/>
    <a:srgbClr val="D98B9B"/>
    <a:srgbClr val="A76B7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8DA472E-C0B5-4FAA-A71B-45BBE6C39A2A}">
  <a:tblStyle styleId="{B8DA472E-C0B5-4FAA-A71B-45BBE6C39A2A}"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EFF7"/>
          </a:solidFill>
        </a:fill>
      </a:tcStyle>
    </a:wholeTbl>
    <a:band1H>
      <a:tcTxStyle/>
      <a:tcStyle>
        <a:tcBdr/>
        <a:fill>
          <a:solidFill>
            <a:srgbClr val="D0DEEF"/>
          </a:solidFill>
        </a:fill>
      </a:tcStyle>
    </a:band1H>
    <a:band2H>
      <a:tcTxStyle/>
      <a:tcStyle>
        <a:tcBdr/>
      </a:tcStyle>
    </a:band2H>
    <a:band1V>
      <a:tcTxStyle/>
      <a:tcStyle>
        <a:tcBdr/>
        <a:fill>
          <a:solidFill>
            <a:srgbClr val="D0DEEF"/>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81"/>
    <p:restoredTop sz="75747"/>
  </p:normalViewPr>
  <p:slideViewPr>
    <p:cSldViewPr snapToGrid="0">
      <p:cViewPr varScale="1">
        <p:scale>
          <a:sx n="95" d="100"/>
          <a:sy n="95" d="100"/>
        </p:scale>
        <p:origin x="1072"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customschemas.google.com/relationships/presentationmetadata" Target="meta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B852A8A-D86A-471E-A50F-F76EDF1D150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2D13A230-B0E2-43E6-92E1-91635DDFA80A}">
      <dgm:prSet custT="1"/>
      <dgm:spPr>
        <a:solidFill>
          <a:srgbClr val="8EA9DA"/>
        </a:solidFill>
      </dgm:spPr>
      <dgm:t>
        <a:bodyPr/>
        <a:lstStyle/>
        <a:p>
          <a:pPr marL="0" lvl="0" indent="0" algn="l" defTabSz="977900">
            <a:lnSpc>
              <a:spcPct val="90000"/>
            </a:lnSpc>
            <a:spcBef>
              <a:spcPct val="0"/>
            </a:spcBef>
            <a:spcAft>
              <a:spcPct val="35000"/>
            </a:spcAft>
            <a:buNone/>
          </a:pPr>
          <a:r>
            <a:rPr lang="en-GB" sz="2200" b="1" kern="1200" dirty="0">
              <a:solidFill>
                <a:srgbClr val="FFFFFF"/>
              </a:solidFill>
              <a:latin typeface="Arial" panose="020B0604020202020204"/>
              <a:ea typeface="+mn-ea"/>
              <a:cs typeface="+mn-cs"/>
            </a:rPr>
            <a:t>Overview: the three input types</a:t>
          </a:r>
          <a:endParaRPr lang="en-US" sz="2200" b="1" kern="1200" dirty="0">
            <a:solidFill>
              <a:srgbClr val="FFFFFF"/>
            </a:solidFill>
            <a:latin typeface="Arial" panose="020B0604020202020204"/>
            <a:ea typeface="+mn-ea"/>
            <a:cs typeface="+mn-cs"/>
          </a:endParaRPr>
        </a:p>
      </dgm:t>
    </dgm:pt>
    <dgm:pt modelId="{BF0CA7CE-F138-4530-80FD-2164DB3FDDCA}" type="parTrans" cxnId="{A0E0ED20-6AAA-4A46-B04E-2A238DFB6967}">
      <dgm:prSet/>
      <dgm:spPr/>
      <dgm:t>
        <a:bodyPr/>
        <a:lstStyle/>
        <a:p>
          <a:endParaRPr lang="en-US"/>
        </a:p>
      </dgm:t>
    </dgm:pt>
    <dgm:pt modelId="{04675994-FB76-4810-8887-E3C33D2B0FD0}" type="sibTrans" cxnId="{A0E0ED20-6AAA-4A46-B04E-2A238DFB6967}">
      <dgm:prSet/>
      <dgm:spPr/>
      <dgm:t>
        <a:bodyPr/>
        <a:lstStyle/>
        <a:p>
          <a:endParaRPr lang="en-US"/>
        </a:p>
      </dgm:t>
    </dgm:pt>
    <dgm:pt modelId="{F28DD070-CF4C-4C99-BC10-1BFC9E1F06C0}">
      <dgm:prSet/>
      <dgm:spPr/>
      <dgm:t>
        <a:bodyPr/>
        <a:lstStyle/>
        <a:p>
          <a:pPr>
            <a:lnSpc>
              <a:spcPct val="150000"/>
            </a:lnSpc>
            <a:buClr>
              <a:srgbClr val="8DA8D8"/>
            </a:buClr>
            <a:buFont typeface="Arial" panose="020B0604020202020204" pitchFamily="34" charset="0"/>
            <a:buChar char="•"/>
          </a:pPr>
          <a:r>
            <a:rPr lang="en-GB" dirty="0"/>
            <a:t>What Geo-X needs to run</a:t>
          </a:r>
          <a:endParaRPr lang="en-US" dirty="0"/>
        </a:p>
      </dgm:t>
    </dgm:pt>
    <dgm:pt modelId="{A4789116-D8C3-417C-99F6-4B9E7A96CBB8}" type="parTrans" cxnId="{98A81405-EECB-4B6B-9D75-C7F4914A4BB7}">
      <dgm:prSet/>
      <dgm:spPr/>
      <dgm:t>
        <a:bodyPr/>
        <a:lstStyle/>
        <a:p>
          <a:endParaRPr lang="en-US"/>
        </a:p>
      </dgm:t>
    </dgm:pt>
    <dgm:pt modelId="{B5840F1F-1EE4-4B01-938E-94F12579FAA2}" type="sibTrans" cxnId="{98A81405-EECB-4B6B-9D75-C7F4914A4BB7}">
      <dgm:prSet/>
      <dgm:spPr/>
      <dgm:t>
        <a:bodyPr/>
        <a:lstStyle/>
        <a:p>
          <a:endParaRPr lang="en-US"/>
        </a:p>
      </dgm:t>
    </dgm:pt>
    <dgm:pt modelId="{4C715A27-7164-43A3-8A9B-9D9FB39DD811}">
      <dgm:prSet custT="1"/>
      <dgm:spPr>
        <a:solidFill>
          <a:srgbClr val="8EA9DA"/>
        </a:solidFill>
      </dgm:spPr>
      <dgm:t>
        <a:bodyPr/>
        <a:lstStyle/>
        <a:p>
          <a:r>
            <a:rPr lang="en-GB" sz="2200" kern="1200" dirty="0">
              <a:solidFill>
                <a:srgbClr val="FFFFFF"/>
              </a:solidFill>
              <a:latin typeface="Arial" panose="020B0604020202020204"/>
              <a:ea typeface="+mn-ea"/>
              <a:cs typeface="+mn-cs"/>
            </a:rPr>
            <a:t>Production pathways and their parameters</a:t>
          </a:r>
          <a:endParaRPr lang="en-US" sz="2200" kern="1200" dirty="0">
            <a:solidFill>
              <a:srgbClr val="FFFFFF"/>
            </a:solidFill>
            <a:latin typeface="Arial" panose="020B0604020202020204"/>
            <a:ea typeface="+mn-ea"/>
            <a:cs typeface="+mn-cs"/>
          </a:endParaRPr>
        </a:p>
      </dgm:t>
    </dgm:pt>
    <dgm:pt modelId="{4142F74B-FED8-447B-B326-A719CF8DAEF4}" type="parTrans" cxnId="{E20382EC-3941-452D-B925-D6871F886D7E}">
      <dgm:prSet/>
      <dgm:spPr/>
      <dgm:t>
        <a:bodyPr/>
        <a:lstStyle/>
        <a:p>
          <a:endParaRPr lang="en-US"/>
        </a:p>
      </dgm:t>
    </dgm:pt>
    <dgm:pt modelId="{F8535470-8309-4FCF-8AD5-86A49546334A}" type="sibTrans" cxnId="{E20382EC-3941-452D-B925-D6871F886D7E}">
      <dgm:prSet/>
      <dgm:spPr/>
      <dgm:t>
        <a:bodyPr/>
        <a:lstStyle/>
        <a:p>
          <a:endParaRPr lang="en-US"/>
        </a:p>
      </dgm:t>
    </dgm:pt>
    <dgm:pt modelId="{29A9519F-9A90-41AF-A2F8-CD205CAC0CE8}">
      <dgm:prSet custT="1"/>
      <dgm:spPr>
        <a:solidFill>
          <a:srgbClr val="8EA9DA"/>
        </a:solidFill>
      </dgm:spPr>
      <dgm: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Techno-economic parameters</a:t>
          </a:r>
          <a:endParaRPr lang="en-US" sz="2200" kern="1200" dirty="0">
            <a:solidFill>
              <a:srgbClr val="FFFFFF"/>
            </a:solidFill>
            <a:latin typeface="Arial" panose="020B0604020202020204"/>
            <a:ea typeface="+mn-ea"/>
            <a:cs typeface="+mn-cs"/>
          </a:endParaRPr>
        </a:p>
      </dgm:t>
    </dgm:pt>
    <dgm:pt modelId="{86513EA6-674B-40FB-AB37-388F95CBF60C}" type="parTrans" cxnId="{5BDF17D3-E3D2-4B29-B924-1932BDC0E72D}">
      <dgm:prSet/>
      <dgm:spPr/>
      <dgm:t>
        <a:bodyPr/>
        <a:lstStyle/>
        <a:p>
          <a:endParaRPr lang="en-US"/>
        </a:p>
      </dgm:t>
    </dgm:pt>
    <dgm:pt modelId="{B8ECEF67-6596-42B3-A549-30310A0299E0}" type="sibTrans" cxnId="{5BDF17D3-E3D2-4B29-B924-1932BDC0E72D}">
      <dgm:prSet/>
      <dgm:spPr/>
      <dgm:t>
        <a:bodyPr/>
        <a:lstStyle/>
        <a:p>
          <a:endParaRPr lang="en-US"/>
        </a:p>
      </dgm:t>
    </dgm:pt>
    <dgm:pt modelId="{7057230F-0796-427C-9033-740C78BD957D}">
      <dgm:prSet custT="1"/>
      <dgm:spPr>
        <a:solidFill>
          <a:srgbClr val="8EA9DA"/>
        </a:solidFill>
      </dgm:spPr>
      <dgm: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Checklist and wrap-up</a:t>
          </a:r>
          <a:endParaRPr lang="en-US" sz="2200" kern="1200" dirty="0">
            <a:solidFill>
              <a:srgbClr val="FFFFFF"/>
            </a:solidFill>
            <a:latin typeface="Arial" panose="020B0604020202020204"/>
            <a:ea typeface="+mn-ea"/>
            <a:cs typeface="+mn-cs"/>
          </a:endParaRPr>
        </a:p>
      </dgm:t>
    </dgm:pt>
    <dgm:pt modelId="{39E9BF8B-61FD-42D5-9551-77EB96331FF5}" type="parTrans" cxnId="{29A1DC4B-7079-4B19-835D-6450A3DCEC51}">
      <dgm:prSet/>
      <dgm:spPr/>
      <dgm:t>
        <a:bodyPr/>
        <a:lstStyle/>
        <a:p>
          <a:endParaRPr lang="en-US"/>
        </a:p>
      </dgm:t>
    </dgm:pt>
    <dgm:pt modelId="{AAAD8B86-AAA8-481B-89EE-507B36DA3209}" type="sibTrans" cxnId="{29A1DC4B-7079-4B19-835D-6450A3DCEC51}">
      <dgm:prSet/>
      <dgm:spPr/>
      <dgm:t>
        <a:bodyPr/>
        <a:lstStyle/>
        <a:p>
          <a:endParaRPr lang="en-US"/>
        </a:p>
      </dgm:t>
    </dgm:pt>
    <dgm:pt modelId="{756CFE69-4600-8245-90D9-9938FD818423}">
      <dgm:prSet/>
      <dgm:spPr/>
      <dgm:t>
        <a:bodyPr/>
        <a:lstStyle/>
        <a:p>
          <a:pPr>
            <a:lnSpc>
              <a:spcPct val="150000"/>
            </a:lnSpc>
            <a:buClr>
              <a:srgbClr val="8DA8D8"/>
            </a:buClr>
            <a:buFont typeface="Arial" panose="020B0604020202020204" pitchFamily="34" charset="0"/>
            <a:buChar char="•"/>
          </a:pPr>
          <a:r>
            <a:rPr lang="en-GB" dirty="0"/>
            <a:t>Geo-X-data-prep: what it does and how it flows</a:t>
          </a:r>
          <a:endParaRPr lang="en-US" dirty="0"/>
        </a:p>
      </dgm:t>
    </dgm:pt>
    <dgm:pt modelId="{CD64CB5A-2745-AE4E-9575-6B6D90DFF7B0}" type="parTrans" cxnId="{7D8E8FB9-AC63-9A4D-9E5C-92ACB9C07392}">
      <dgm:prSet/>
      <dgm:spPr/>
      <dgm:t>
        <a:bodyPr/>
        <a:lstStyle/>
        <a:p>
          <a:endParaRPr lang="en-GB"/>
        </a:p>
      </dgm:t>
    </dgm:pt>
    <dgm:pt modelId="{712BA1FB-9107-664D-BF0D-CA02D78F5A5B}" type="sibTrans" cxnId="{7D8E8FB9-AC63-9A4D-9E5C-92ACB9C07392}">
      <dgm:prSet/>
      <dgm:spPr/>
      <dgm:t>
        <a:bodyPr/>
        <a:lstStyle/>
        <a:p>
          <a:endParaRPr lang="en-GB"/>
        </a:p>
      </dgm:t>
    </dgm:pt>
    <dgm:pt modelId="{3A2F3ED3-5F5F-8442-A59F-7FCF0F9E4F7A}" type="pres">
      <dgm:prSet presAssocID="{7B852A8A-D86A-471E-A50F-F76EDF1D150E}" presName="linear" presStyleCnt="0">
        <dgm:presLayoutVars>
          <dgm:dir/>
          <dgm:animLvl val="lvl"/>
          <dgm:resizeHandles val="exact"/>
        </dgm:presLayoutVars>
      </dgm:prSet>
      <dgm:spPr/>
    </dgm:pt>
    <dgm:pt modelId="{4ED3899B-BA0B-264A-990F-BEBA0EC719CC}" type="pres">
      <dgm:prSet presAssocID="{2D13A230-B0E2-43E6-92E1-91635DDFA80A}" presName="parentLin" presStyleCnt="0"/>
      <dgm:spPr/>
    </dgm:pt>
    <dgm:pt modelId="{FF198A56-F4B1-1D4A-AA62-79C050132C86}" type="pres">
      <dgm:prSet presAssocID="{2D13A230-B0E2-43E6-92E1-91635DDFA80A}" presName="parentLeftMargin" presStyleLbl="node1" presStyleIdx="0" presStyleCnt="4"/>
      <dgm:spPr/>
    </dgm:pt>
    <dgm:pt modelId="{AF504E32-E4F1-8A41-8090-721330C437AA}" type="pres">
      <dgm:prSet presAssocID="{2D13A230-B0E2-43E6-92E1-91635DDFA80A}" presName="parentText" presStyleLbl="node1" presStyleIdx="0" presStyleCnt="4">
        <dgm:presLayoutVars>
          <dgm:chMax val="0"/>
          <dgm:bulletEnabled val="1"/>
        </dgm:presLayoutVars>
      </dgm:prSet>
      <dgm:spPr/>
    </dgm:pt>
    <dgm:pt modelId="{DE90DC60-AE6D-7146-BD45-C1D7FF8262B4}" type="pres">
      <dgm:prSet presAssocID="{2D13A230-B0E2-43E6-92E1-91635DDFA80A}" presName="negativeSpace" presStyleCnt="0"/>
      <dgm:spPr/>
    </dgm:pt>
    <dgm:pt modelId="{C39DA402-EE7E-CA44-9732-B45B6A6DA900}" type="pres">
      <dgm:prSet presAssocID="{2D13A230-B0E2-43E6-92E1-91635DDFA80A}" presName="childText" presStyleLbl="conFgAcc1" presStyleIdx="0" presStyleCnt="4">
        <dgm:presLayoutVars>
          <dgm:bulletEnabled val="1"/>
        </dgm:presLayoutVars>
      </dgm:prSet>
      <dgm:spPr/>
    </dgm:pt>
    <dgm:pt modelId="{40861968-0352-0346-8660-0BBE6B165C6F}" type="pres">
      <dgm:prSet presAssocID="{04675994-FB76-4810-8887-E3C33D2B0FD0}" presName="spaceBetweenRectangles" presStyleCnt="0"/>
      <dgm:spPr/>
    </dgm:pt>
    <dgm:pt modelId="{DAE05C3D-463E-4C43-9C5C-2AFDE9A5CF4B}" type="pres">
      <dgm:prSet presAssocID="{4C715A27-7164-43A3-8A9B-9D9FB39DD811}" presName="parentLin" presStyleCnt="0"/>
      <dgm:spPr/>
    </dgm:pt>
    <dgm:pt modelId="{6CFC1199-7628-1543-987A-E86F9911187F}" type="pres">
      <dgm:prSet presAssocID="{4C715A27-7164-43A3-8A9B-9D9FB39DD811}" presName="parentLeftMargin" presStyleLbl="node1" presStyleIdx="0" presStyleCnt="4"/>
      <dgm:spPr/>
    </dgm:pt>
    <dgm:pt modelId="{15796D47-D216-6145-B650-675E75298BCE}" type="pres">
      <dgm:prSet presAssocID="{4C715A27-7164-43A3-8A9B-9D9FB39DD811}" presName="parentText" presStyleLbl="node1" presStyleIdx="1" presStyleCnt="4">
        <dgm:presLayoutVars>
          <dgm:chMax val="0"/>
          <dgm:bulletEnabled val="1"/>
        </dgm:presLayoutVars>
      </dgm:prSet>
      <dgm:spPr/>
    </dgm:pt>
    <dgm:pt modelId="{59DBD715-E932-1748-A143-078E239B7E17}" type="pres">
      <dgm:prSet presAssocID="{4C715A27-7164-43A3-8A9B-9D9FB39DD811}" presName="negativeSpace" presStyleCnt="0"/>
      <dgm:spPr/>
    </dgm:pt>
    <dgm:pt modelId="{932C0071-0EDE-694A-9140-EFB51E3D758F}" type="pres">
      <dgm:prSet presAssocID="{4C715A27-7164-43A3-8A9B-9D9FB39DD811}" presName="childText" presStyleLbl="conFgAcc1" presStyleIdx="1" presStyleCnt="4">
        <dgm:presLayoutVars>
          <dgm:bulletEnabled val="1"/>
        </dgm:presLayoutVars>
      </dgm:prSet>
      <dgm:spPr/>
    </dgm:pt>
    <dgm:pt modelId="{90B585AD-0A6B-E04F-9592-ADF07853CC6A}" type="pres">
      <dgm:prSet presAssocID="{F8535470-8309-4FCF-8AD5-86A49546334A}" presName="spaceBetweenRectangles" presStyleCnt="0"/>
      <dgm:spPr/>
    </dgm:pt>
    <dgm:pt modelId="{DDF347DC-2466-AC4D-9B19-F411E9E1C0E0}" type="pres">
      <dgm:prSet presAssocID="{29A9519F-9A90-41AF-A2F8-CD205CAC0CE8}" presName="parentLin" presStyleCnt="0"/>
      <dgm:spPr/>
    </dgm:pt>
    <dgm:pt modelId="{3E0AA80F-59EA-1946-BD69-72ECC2E75794}" type="pres">
      <dgm:prSet presAssocID="{29A9519F-9A90-41AF-A2F8-CD205CAC0CE8}" presName="parentLeftMargin" presStyleLbl="node1" presStyleIdx="1" presStyleCnt="4"/>
      <dgm:spPr/>
    </dgm:pt>
    <dgm:pt modelId="{99865278-FAB6-1B45-8F2F-EF3AEC260127}" type="pres">
      <dgm:prSet presAssocID="{29A9519F-9A90-41AF-A2F8-CD205CAC0CE8}" presName="parentText" presStyleLbl="node1" presStyleIdx="2" presStyleCnt="4">
        <dgm:presLayoutVars>
          <dgm:chMax val="0"/>
          <dgm:bulletEnabled val="1"/>
        </dgm:presLayoutVars>
      </dgm:prSet>
      <dgm:spPr/>
    </dgm:pt>
    <dgm:pt modelId="{982A6A4B-B2F3-3D4C-9C53-4FA27601CC3B}" type="pres">
      <dgm:prSet presAssocID="{29A9519F-9A90-41AF-A2F8-CD205CAC0CE8}" presName="negativeSpace" presStyleCnt="0"/>
      <dgm:spPr/>
    </dgm:pt>
    <dgm:pt modelId="{F5793AED-A38F-8947-BA1B-2AC6B49265FD}" type="pres">
      <dgm:prSet presAssocID="{29A9519F-9A90-41AF-A2F8-CD205CAC0CE8}" presName="childText" presStyleLbl="conFgAcc1" presStyleIdx="2" presStyleCnt="4">
        <dgm:presLayoutVars>
          <dgm:bulletEnabled val="1"/>
        </dgm:presLayoutVars>
      </dgm:prSet>
      <dgm:spPr/>
    </dgm:pt>
    <dgm:pt modelId="{6247EB12-12B4-6644-8EE8-A5577E50A4D6}" type="pres">
      <dgm:prSet presAssocID="{B8ECEF67-6596-42B3-A549-30310A0299E0}" presName="spaceBetweenRectangles" presStyleCnt="0"/>
      <dgm:spPr/>
    </dgm:pt>
    <dgm:pt modelId="{9969B23E-FA63-A042-81A0-3291D20EA299}" type="pres">
      <dgm:prSet presAssocID="{7057230F-0796-427C-9033-740C78BD957D}" presName="parentLin" presStyleCnt="0"/>
      <dgm:spPr/>
    </dgm:pt>
    <dgm:pt modelId="{D75912C7-2F89-D04D-ACE4-007AA08E83F4}" type="pres">
      <dgm:prSet presAssocID="{7057230F-0796-427C-9033-740C78BD957D}" presName="parentLeftMargin" presStyleLbl="node1" presStyleIdx="2" presStyleCnt="4"/>
      <dgm:spPr/>
    </dgm:pt>
    <dgm:pt modelId="{7461C02C-91E4-7048-A443-6B2DAA697767}" type="pres">
      <dgm:prSet presAssocID="{7057230F-0796-427C-9033-740C78BD957D}" presName="parentText" presStyleLbl="node1" presStyleIdx="3" presStyleCnt="4">
        <dgm:presLayoutVars>
          <dgm:chMax val="0"/>
          <dgm:bulletEnabled val="1"/>
        </dgm:presLayoutVars>
      </dgm:prSet>
      <dgm:spPr/>
    </dgm:pt>
    <dgm:pt modelId="{C4338A46-3FA5-1349-9D57-01EF818B2BA2}" type="pres">
      <dgm:prSet presAssocID="{7057230F-0796-427C-9033-740C78BD957D}" presName="negativeSpace" presStyleCnt="0"/>
      <dgm:spPr/>
    </dgm:pt>
    <dgm:pt modelId="{73B0B270-EEB4-1C42-82AC-19461D891E55}" type="pres">
      <dgm:prSet presAssocID="{7057230F-0796-427C-9033-740C78BD957D}" presName="childText" presStyleLbl="conFgAcc1" presStyleIdx="3" presStyleCnt="4">
        <dgm:presLayoutVars>
          <dgm:bulletEnabled val="1"/>
        </dgm:presLayoutVars>
      </dgm:prSet>
      <dgm:spPr/>
    </dgm:pt>
  </dgm:ptLst>
  <dgm:cxnLst>
    <dgm:cxn modelId="{98A81405-EECB-4B6B-9D75-C7F4914A4BB7}" srcId="{2D13A230-B0E2-43E6-92E1-91635DDFA80A}" destId="{F28DD070-CF4C-4C99-BC10-1BFC9E1F06C0}" srcOrd="0" destOrd="0" parTransId="{A4789116-D8C3-417C-99F6-4B9E7A96CBB8}" sibTransId="{B5840F1F-1EE4-4B01-938E-94F12579FAA2}"/>
    <dgm:cxn modelId="{DCD19208-A62A-5443-B67A-FAC0FEC9FACF}" type="presOf" srcId="{29A9519F-9A90-41AF-A2F8-CD205CAC0CE8}" destId="{99865278-FAB6-1B45-8F2F-EF3AEC260127}" srcOrd="1" destOrd="0" presId="urn:microsoft.com/office/officeart/2005/8/layout/list1"/>
    <dgm:cxn modelId="{3666E51B-96FE-724A-A236-D32D0FB51BD7}" type="presOf" srcId="{29A9519F-9A90-41AF-A2F8-CD205CAC0CE8}" destId="{3E0AA80F-59EA-1946-BD69-72ECC2E75794}" srcOrd="0" destOrd="0" presId="urn:microsoft.com/office/officeart/2005/8/layout/list1"/>
    <dgm:cxn modelId="{A0E0ED20-6AAA-4A46-B04E-2A238DFB6967}" srcId="{7B852A8A-D86A-471E-A50F-F76EDF1D150E}" destId="{2D13A230-B0E2-43E6-92E1-91635DDFA80A}" srcOrd="0" destOrd="0" parTransId="{BF0CA7CE-F138-4530-80FD-2164DB3FDDCA}" sibTransId="{04675994-FB76-4810-8887-E3C33D2B0FD0}"/>
    <dgm:cxn modelId="{591FC032-EA5D-AC41-8EA0-4EE535F8BEDA}" type="presOf" srcId="{4C715A27-7164-43A3-8A9B-9D9FB39DD811}" destId="{6CFC1199-7628-1543-987A-E86F9911187F}" srcOrd="0" destOrd="0" presId="urn:microsoft.com/office/officeart/2005/8/layout/list1"/>
    <dgm:cxn modelId="{B545E734-0D55-A846-BAB8-C431649A15C2}" type="presOf" srcId="{7057230F-0796-427C-9033-740C78BD957D}" destId="{D75912C7-2F89-D04D-ACE4-007AA08E83F4}" srcOrd="0" destOrd="0" presId="urn:microsoft.com/office/officeart/2005/8/layout/list1"/>
    <dgm:cxn modelId="{258C7136-DB5E-9648-9BE4-0735AEFC76E3}" type="presOf" srcId="{2D13A230-B0E2-43E6-92E1-91635DDFA80A}" destId="{AF504E32-E4F1-8A41-8090-721330C437AA}" srcOrd="1" destOrd="0" presId="urn:microsoft.com/office/officeart/2005/8/layout/list1"/>
    <dgm:cxn modelId="{05D2DF41-3DDC-8648-A271-CE9AD8370749}" type="presOf" srcId="{756CFE69-4600-8245-90D9-9938FD818423}" destId="{C39DA402-EE7E-CA44-9732-B45B6A6DA900}" srcOrd="0" destOrd="1" presId="urn:microsoft.com/office/officeart/2005/8/layout/list1"/>
    <dgm:cxn modelId="{29A1DC4B-7079-4B19-835D-6450A3DCEC51}" srcId="{7B852A8A-D86A-471E-A50F-F76EDF1D150E}" destId="{7057230F-0796-427C-9033-740C78BD957D}" srcOrd="3" destOrd="0" parTransId="{39E9BF8B-61FD-42D5-9551-77EB96331FF5}" sibTransId="{AAAD8B86-AAA8-481B-89EE-507B36DA3209}"/>
    <dgm:cxn modelId="{8A92F06F-3272-1F4B-A96F-DE65CD4EED83}" type="presOf" srcId="{2D13A230-B0E2-43E6-92E1-91635DDFA80A}" destId="{FF198A56-F4B1-1D4A-AA62-79C050132C86}" srcOrd="0" destOrd="0" presId="urn:microsoft.com/office/officeart/2005/8/layout/list1"/>
    <dgm:cxn modelId="{F3CC9874-794E-7349-9526-B59F0DC03D4C}" type="presOf" srcId="{7057230F-0796-427C-9033-740C78BD957D}" destId="{7461C02C-91E4-7048-A443-6B2DAA697767}" srcOrd="1" destOrd="0" presId="urn:microsoft.com/office/officeart/2005/8/layout/list1"/>
    <dgm:cxn modelId="{7D8E8FB9-AC63-9A4D-9E5C-92ACB9C07392}" srcId="{2D13A230-B0E2-43E6-92E1-91635DDFA80A}" destId="{756CFE69-4600-8245-90D9-9938FD818423}" srcOrd="1" destOrd="0" parTransId="{CD64CB5A-2745-AE4E-9575-6B6D90DFF7B0}" sibTransId="{712BA1FB-9107-664D-BF0D-CA02D78F5A5B}"/>
    <dgm:cxn modelId="{6E3232BE-FE81-564A-B98E-F6AF90616F2C}" type="presOf" srcId="{4C715A27-7164-43A3-8A9B-9D9FB39DD811}" destId="{15796D47-D216-6145-B650-675E75298BCE}" srcOrd="1" destOrd="0" presId="urn:microsoft.com/office/officeart/2005/8/layout/list1"/>
    <dgm:cxn modelId="{5BDF17D3-E3D2-4B29-B924-1932BDC0E72D}" srcId="{7B852A8A-D86A-471E-A50F-F76EDF1D150E}" destId="{29A9519F-9A90-41AF-A2F8-CD205CAC0CE8}" srcOrd="2" destOrd="0" parTransId="{86513EA6-674B-40FB-AB37-388F95CBF60C}" sibTransId="{B8ECEF67-6596-42B3-A549-30310A0299E0}"/>
    <dgm:cxn modelId="{E20382EC-3941-452D-B925-D6871F886D7E}" srcId="{7B852A8A-D86A-471E-A50F-F76EDF1D150E}" destId="{4C715A27-7164-43A3-8A9B-9D9FB39DD811}" srcOrd="1" destOrd="0" parTransId="{4142F74B-FED8-447B-B326-A719CF8DAEF4}" sibTransId="{F8535470-8309-4FCF-8AD5-86A49546334A}"/>
    <dgm:cxn modelId="{F4A333F1-0178-384C-BD5B-D8D4CD016909}" type="presOf" srcId="{7B852A8A-D86A-471E-A50F-F76EDF1D150E}" destId="{3A2F3ED3-5F5F-8442-A59F-7FCF0F9E4F7A}" srcOrd="0" destOrd="0" presId="urn:microsoft.com/office/officeart/2005/8/layout/list1"/>
    <dgm:cxn modelId="{F47443F2-F1CA-824E-895E-D5240F9EB13D}" type="presOf" srcId="{F28DD070-CF4C-4C99-BC10-1BFC9E1F06C0}" destId="{C39DA402-EE7E-CA44-9732-B45B6A6DA900}" srcOrd="0" destOrd="0" presId="urn:microsoft.com/office/officeart/2005/8/layout/list1"/>
    <dgm:cxn modelId="{36A688B9-CD33-484F-A530-78FDED30D505}" type="presParOf" srcId="{3A2F3ED3-5F5F-8442-A59F-7FCF0F9E4F7A}" destId="{4ED3899B-BA0B-264A-990F-BEBA0EC719CC}" srcOrd="0" destOrd="0" presId="urn:microsoft.com/office/officeart/2005/8/layout/list1"/>
    <dgm:cxn modelId="{00ACE98E-512F-3B43-A384-F7B79C90AB38}" type="presParOf" srcId="{4ED3899B-BA0B-264A-990F-BEBA0EC719CC}" destId="{FF198A56-F4B1-1D4A-AA62-79C050132C86}" srcOrd="0" destOrd="0" presId="urn:microsoft.com/office/officeart/2005/8/layout/list1"/>
    <dgm:cxn modelId="{784AC2AE-3EDD-0F49-BB89-F3FD06E54096}" type="presParOf" srcId="{4ED3899B-BA0B-264A-990F-BEBA0EC719CC}" destId="{AF504E32-E4F1-8A41-8090-721330C437AA}" srcOrd="1" destOrd="0" presId="urn:microsoft.com/office/officeart/2005/8/layout/list1"/>
    <dgm:cxn modelId="{56BB295B-D994-734D-AF63-2D56488D58A7}" type="presParOf" srcId="{3A2F3ED3-5F5F-8442-A59F-7FCF0F9E4F7A}" destId="{DE90DC60-AE6D-7146-BD45-C1D7FF8262B4}" srcOrd="1" destOrd="0" presId="urn:microsoft.com/office/officeart/2005/8/layout/list1"/>
    <dgm:cxn modelId="{CFE3CEFD-17D6-7B45-B82F-CC5E224A8709}" type="presParOf" srcId="{3A2F3ED3-5F5F-8442-A59F-7FCF0F9E4F7A}" destId="{C39DA402-EE7E-CA44-9732-B45B6A6DA900}" srcOrd="2" destOrd="0" presId="urn:microsoft.com/office/officeart/2005/8/layout/list1"/>
    <dgm:cxn modelId="{59FF6ABB-38A9-994D-9C35-CD113D93391B}" type="presParOf" srcId="{3A2F3ED3-5F5F-8442-A59F-7FCF0F9E4F7A}" destId="{40861968-0352-0346-8660-0BBE6B165C6F}" srcOrd="3" destOrd="0" presId="urn:microsoft.com/office/officeart/2005/8/layout/list1"/>
    <dgm:cxn modelId="{5F9CCA36-EACE-034E-8D7A-507765D59789}" type="presParOf" srcId="{3A2F3ED3-5F5F-8442-A59F-7FCF0F9E4F7A}" destId="{DAE05C3D-463E-4C43-9C5C-2AFDE9A5CF4B}" srcOrd="4" destOrd="0" presId="urn:microsoft.com/office/officeart/2005/8/layout/list1"/>
    <dgm:cxn modelId="{5025D679-4F26-5D44-9E92-E7C5D684BBF8}" type="presParOf" srcId="{DAE05C3D-463E-4C43-9C5C-2AFDE9A5CF4B}" destId="{6CFC1199-7628-1543-987A-E86F9911187F}" srcOrd="0" destOrd="0" presId="urn:microsoft.com/office/officeart/2005/8/layout/list1"/>
    <dgm:cxn modelId="{8122784E-4777-8241-95BD-9CE5D9BBCF17}" type="presParOf" srcId="{DAE05C3D-463E-4C43-9C5C-2AFDE9A5CF4B}" destId="{15796D47-D216-6145-B650-675E75298BCE}" srcOrd="1" destOrd="0" presId="urn:microsoft.com/office/officeart/2005/8/layout/list1"/>
    <dgm:cxn modelId="{F5E41D33-B201-A644-9FD5-042E9503CDF6}" type="presParOf" srcId="{3A2F3ED3-5F5F-8442-A59F-7FCF0F9E4F7A}" destId="{59DBD715-E932-1748-A143-078E239B7E17}" srcOrd="5" destOrd="0" presId="urn:microsoft.com/office/officeart/2005/8/layout/list1"/>
    <dgm:cxn modelId="{6608791E-D2AD-674B-A631-23B529EC1453}" type="presParOf" srcId="{3A2F3ED3-5F5F-8442-A59F-7FCF0F9E4F7A}" destId="{932C0071-0EDE-694A-9140-EFB51E3D758F}" srcOrd="6" destOrd="0" presId="urn:microsoft.com/office/officeart/2005/8/layout/list1"/>
    <dgm:cxn modelId="{74158F7C-F9FE-3B48-B71C-4D17EE5D037F}" type="presParOf" srcId="{3A2F3ED3-5F5F-8442-A59F-7FCF0F9E4F7A}" destId="{90B585AD-0A6B-E04F-9592-ADF07853CC6A}" srcOrd="7" destOrd="0" presId="urn:microsoft.com/office/officeart/2005/8/layout/list1"/>
    <dgm:cxn modelId="{8C3221CC-465C-7641-9B58-0E4EF0652213}" type="presParOf" srcId="{3A2F3ED3-5F5F-8442-A59F-7FCF0F9E4F7A}" destId="{DDF347DC-2466-AC4D-9B19-F411E9E1C0E0}" srcOrd="8" destOrd="0" presId="urn:microsoft.com/office/officeart/2005/8/layout/list1"/>
    <dgm:cxn modelId="{64C9A5DF-FB28-D240-A508-A00D2142769F}" type="presParOf" srcId="{DDF347DC-2466-AC4D-9B19-F411E9E1C0E0}" destId="{3E0AA80F-59EA-1946-BD69-72ECC2E75794}" srcOrd="0" destOrd="0" presId="urn:microsoft.com/office/officeart/2005/8/layout/list1"/>
    <dgm:cxn modelId="{2A6E65D0-B451-E846-8D84-8392026D389B}" type="presParOf" srcId="{DDF347DC-2466-AC4D-9B19-F411E9E1C0E0}" destId="{99865278-FAB6-1B45-8F2F-EF3AEC260127}" srcOrd="1" destOrd="0" presId="urn:microsoft.com/office/officeart/2005/8/layout/list1"/>
    <dgm:cxn modelId="{33E06DF8-5DDA-8742-BB9F-380BFA72C348}" type="presParOf" srcId="{3A2F3ED3-5F5F-8442-A59F-7FCF0F9E4F7A}" destId="{982A6A4B-B2F3-3D4C-9C53-4FA27601CC3B}" srcOrd="9" destOrd="0" presId="urn:microsoft.com/office/officeart/2005/8/layout/list1"/>
    <dgm:cxn modelId="{96F2230E-42D5-5E4E-89D3-587B52727F02}" type="presParOf" srcId="{3A2F3ED3-5F5F-8442-A59F-7FCF0F9E4F7A}" destId="{F5793AED-A38F-8947-BA1B-2AC6B49265FD}" srcOrd="10" destOrd="0" presId="urn:microsoft.com/office/officeart/2005/8/layout/list1"/>
    <dgm:cxn modelId="{06653B6C-9447-C74C-B744-7DE68FD71964}" type="presParOf" srcId="{3A2F3ED3-5F5F-8442-A59F-7FCF0F9E4F7A}" destId="{6247EB12-12B4-6644-8EE8-A5577E50A4D6}" srcOrd="11" destOrd="0" presId="urn:microsoft.com/office/officeart/2005/8/layout/list1"/>
    <dgm:cxn modelId="{5B802316-EA3F-C048-A608-CA55285D60D4}" type="presParOf" srcId="{3A2F3ED3-5F5F-8442-A59F-7FCF0F9E4F7A}" destId="{9969B23E-FA63-A042-81A0-3291D20EA299}" srcOrd="12" destOrd="0" presId="urn:microsoft.com/office/officeart/2005/8/layout/list1"/>
    <dgm:cxn modelId="{F10B5212-4734-7346-90A6-4516AEEC5C86}" type="presParOf" srcId="{9969B23E-FA63-A042-81A0-3291D20EA299}" destId="{D75912C7-2F89-D04D-ACE4-007AA08E83F4}" srcOrd="0" destOrd="0" presId="urn:microsoft.com/office/officeart/2005/8/layout/list1"/>
    <dgm:cxn modelId="{A3471F18-80AB-3046-9FE2-1DF6D747551D}" type="presParOf" srcId="{9969B23E-FA63-A042-81A0-3291D20EA299}" destId="{7461C02C-91E4-7048-A443-6B2DAA697767}" srcOrd="1" destOrd="0" presId="urn:microsoft.com/office/officeart/2005/8/layout/list1"/>
    <dgm:cxn modelId="{786A8A82-D80C-C042-B059-9FECF8D80790}" type="presParOf" srcId="{3A2F3ED3-5F5F-8442-A59F-7FCF0F9E4F7A}" destId="{C4338A46-3FA5-1349-9D57-01EF818B2BA2}" srcOrd="13" destOrd="0" presId="urn:microsoft.com/office/officeart/2005/8/layout/list1"/>
    <dgm:cxn modelId="{7846339F-336D-D547-B649-869900537322}" type="presParOf" srcId="{3A2F3ED3-5F5F-8442-A59F-7FCF0F9E4F7A}" destId="{73B0B270-EEB4-1C42-82AC-19461D891E55}"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B852A8A-D86A-471E-A50F-F76EDF1D150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2D13A230-B0E2-43E6-92E1-91635DDFA80A}">
      <dgm:prSet custT="1"/>
      <dgm:spPr>
        <a:solidFill>
          <a:srgbClr val="8EA9DA"/>
        </a:solidFill>
      </dgm:spPr>
      <dgm: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Overview: the three input types</a:t>
          </a:r>
          <a:endParaRPr lang="en-US" sz="2200" b="1" kern="1200" dirty="0">
            <a:solidFill>
              <a:srgbClr val="FFFFFF"/>
            </a:solidFill>
            <a:latin typeface="Arial" panose="020B0604020202020204"/>
            <a:ea typeface="+mn-ea"/>
            <a:cs typeface="+mn-cs"/>
          </a:endParaRPr>
        </a:p>
      </dgm:t>
    </dgm:pt>
    <dgm:pt modelId="{BF0CA7CE-F138-4530-80FD-2164DB3FDDCA}" type="parTrans" cxnId="{A0E0ED20-6AAA-4A46-B04E-2A238DFB6967}">
      <dgm:prSet/>
      <dgm:spPr/>
      <dgm:t>
        <a:bodyPr/>
        <a:lstStyle/>
        <a:p>
          <a:endParaRPr lang="en-US"/>
        </a:p>
      </dgm:t>
    </dgm:pt>
    <dgm:pt modelId="{04675994-FB76-4810-8887-E3C33D2B0FD0}" type="sibTrans" cxnId="{A0E0ED20-6AAA-4A46-B04E-2A238DFB6967}">
      <dgm:prSet/>
      <dgm:spPr/>
      <dgm:t>
        <a:bodyPr/>
        <a:lstStyle/>
        <a:p>
          <a:endParaRPr lang="en-US"/>
        </a:p>
      </dgm:t>
    </dgm:pt>
    <dgm:pt modelId="{F28DD070-CF4C-4C99-BC10-1BFC9E1F06C0}">
      <dgm:prSet/>
      <dgm:spPr/>
      <dgm:t>
        <a:bodyPr/>
        <a:lstStyle/>
        <a:p>
          <a:pPr>
            <a:lnSpc>
              <a:spcPct val="150000"/>
            </a:lnSpc>
            <a:buClr>
              <a:srgbClr val="8DA8D8"/>
            </a:buClr>
            <a:buFont typeface="Arial" panose="020B0604020202020204" pitchFamily="34" charset="0"/>
            <a:buChar char="•"/>
          </a:pPr>
          <a:r>
            <a:rPr lang="en-GB" dirty="0"/>
            <a:t>Understanding modelling before parameters</a:t>
          </a:r>
          <a:endParaRPr lang="en-US" dirty="0"/>
        </a:p>
      </dgm:t>
    </dgm:pt>
    <dgm:pt modelId="{A4789116-D8C3-417C-99F6-4B9E7A96CBB8}" type="parTrans" cxnId="{98A81405-EECB-4B6B-9D75-C7F4914A4BB7}">
      <dgm:prSet/>
      <dgm:spPr/>
      <dgm:t>
        <a:bodyPr/>
        <a:lstStyle/>
        <a:p>
          <a:endParaRPr lang="en-US"/>
        </a:p>
      </dgm:t>
    </dgm:pt>
    <dgm:pt modelId="{B5840F1F-1EE4-4B01-938E-94F12579FAA2}" type="sibTrans" cxnId="{98A81405-EECB-4B6B-9D75-C7F4914A4BB7}">
      <dgm:prSet/>
      <dgm:spPr/>
      <dgm:t>
        <a:bodyPr/>
        <a:lstStyle/>
        <a:p>
          <a:endParaRPr lang="en-US"/>
        </a:p>
      </dgm:t>
    </dgm:pt>
    <dgm:pt modelId="{4C715A27-7164-43A3-8A9B-9D9FB39DD811}">
      <dgm:prSet custT="1"/>
      <dgm:spPr>
        <a:solidFill>
          <a:srgbClr val="8EA9DA"/>
        </a:solidFill>
      </dgm:spPr>
      <dgm:t>
        <a:bodyPr/>
        <a:lstStyle/>
        <a:p>
          <a:r>
            <a:rPr lang="en-GB" sz="2200" b="1" kern="1200" dirty="0">
              <a:solidFill>
                <a:srgbClr val="FFFFFF"/>
              </a:solidFill>
              <a:latin typeface="Arial" panose="020B0604020202020204"/>
              <a:ea typeface="+mn-ea"/>
              <a:cs typeface="+mn-cs"/>
            </a:rPr>
            <a:t>Production pathways and their parameters</a:t>
          </a:r>
          <a:endParaRPr lang="en-US" sz="2200" kern="1200" dirty="0">
            <a:solidFill>
              <a:srgbClr val="FFFFFF"/>
            </a:solidFill>
            <a:latin typeface="Arial" panose="020B0604020202020204"/>
            <a:ea typeface="+mn-ea"/>
            <a:cs typeface="+mn-cs"/>
          </a:endParaRPr>
        </a:p>
      </dgm:t>
    </dgm:pt>
    <dgm:pt modelId="{4142F74B-FED8-447B-B326-A719CF8DAEF4}" type="parTrans" cxnId="{E20382EC-3941-452D-B925-D6871F886D7E}">
      <dgm:prSet/>
      <dgm:spPr/>
      <dgm:t>
        <a:bodyPr/>
        <a:lstStyle/>
        <a:p>
          <a:endParaRPr lang="en-US"/>
        </a:p>
      </dgm:t>
    </dgm:pt>
    <dgm:pt modelId="{F8535470-8309-4FCF-8AD5-86A49546334A}" type="sibTrans" cxnId="{E20382EC-3941-452D-B925-D6871F886D7E}">
      <dgm:prSet/>
      <dgm:spPr/>
      <dgm:t>
        <a:bodyPr/>
        <a:lstStyle/>
        <a:p>
          <a:endParaRPr lang="en-US"/>
        </a:p>
      </dgm:t>
    </dgm:pt>
    <dgm:pt modelId="{29A9519F-9A90-41AF-A2F8-CD205CAC0CE8}">
      <dgm:prSet custT="1"/>
      <dgm:spPr>
        <a:solidFill>
          <a:srgbClr val="8EA9DA"/>
        </a:solidFill>
      </dgm:spPr>
      <dgm: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Techno-economic parameters</a:t>
          </a:r>
          <a:endParaRPr lang="en-US" sz="2200" kern="1200" dirty="0">
            <a:solidFill>
              <a:srgbClr val="FFFFFF"/>
            </a:solidFill>
            <a:latin typeface="Arial" panose="020B0604020202020204"/>
            <a:ea typeface="+mn-ea"/>
            <a:cs typeface="+mn-cs"/>
          </a:endParaRPr>
        </a:p>
      </dgm:t>
    </dgm:pt>
    <dgm:pt modelId="{86513EA6-674B-40FB-AB37-388F95CBF60C}" type="parTrans" cxnId="{5BDF17D3-E3D2-4B29-B924-1932BDC0E72D}">
      <dgm:prSet/>
      <dgm:spPr/>
      <dgm:t>
        <a:bodyPr/>
        <a:lstStyle/>
        <a:p>
          <a:endParaRPr lang="en-US"/>
        </a:p>
      </dgm:t>
    </dgm:pt>
    <dgm:pt modelId="{B8ECEF67-6596-42B3-A549-30310A0299E0}" type="sibTrans" cxnId="{5BDF17D3-E3D2-4B29-B924-1932BDC0E72D}">
      <dgm:prSet/>
      <dgm:spPr/>
      <dgm:t>
        <a:bodyPr/>
        <a:lstStyle/>
        <a:p>
          <a:endParaRPr lang="en-US"/>
        </a:p>
      </dgm:t>
    </dgm:pt>
    <dgm:pt modelId="{7057230F-0796-427C-9033-740C78BD957D}">
      <dgm:prSet custT="1"/>
      <dgm:spPr>
        <a:solidFill>
          <a:srgbClr val="8EA9DA"/>
        </a:solidFill>
      </dgm:spPr>
      <dgm: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Checklist and wrap-up</a:t>
          </a:r>
          <a:endParaRPr lang="en-US" sz="2200" kern="1200" dirty="0">
            <a:solidFill>
              <a:srgbClr val="FFFFFF"/>
            </a:solidFill>
            <a:latin typeface="Arial" panose="020B0604020202020204"/>
            <a:ea typeface="+mn-ea"/>
            <a:cs typeface="+mn-cs"/>
          </a:endParaRPr>
        </a:p>
      </dgm:t>
    </dgm:pt>
    <dgm:pt modelId="{39E9BF8B-61FD-42D5-9551-77EB96331FF5}" type="parTrans" cxnId="{29A1DC4B-7079-4B19-835D-6450A3DCEC51}">
      <dgm:prSet/>
      <dgm:spPr/>
      <dgm:t>
        <a:bodyPr/>
        <a:lstStyle/>
        <a:p>
          <a:endParaRPr lang="en-US"/>
        </a:p>
      </dgm:t>
    </dgm:pt>
    <dgm:pt modelId="{AAAD8B86-AAA8-481B-89EE-507B36DA3209}" type="sibTrans" cxnId="{29A1DC4B-7079-4B19-835D-6450A3DCEC51}">
      <dgm:prSet/>
      <dgm:spPr/>
      <dgm:t>
        <a:bodyPr/>
        <a:lstStyle/>
        <a:p>
          <a:endParaRPr lang="en-US"/>
        </a:p>
      </dgm:t>
    </dgm:pt>
    <dgm:pt modelId="{756CFE69-4600-8245-90D9-9938FD818423}">
      <dgm:prSet/>
      <dgm:spPr/>
      <dgm:t>
        <a:bodyPr/>
        <a:lstStyle/>
        <a:p>
          <a:pPr>
            <a:lnSpc>
              <a:spcPct val="150000"/>
            </a:lnSpc>
            <a:buClr>
              <a:srgbClr val="8DA8D8"/>
            </a:buClr>
            <a:buFont typeface="Arial" panose="020B0604020202020204" pitchFamily="34" charset="0"/>
            <a:buChar char="•"/>
          </a:pPr>
          <a:r>
            <a:rPr lang="en-GB" dirty="0"/>
            <a:t>Hydrogen and ammonia pathways</a:t>
          </a:r>
          <a:endParaRPr lang="en-US" dirty="0"/>
        </a:p>
      </dgm:t>
    </dgm:pt>
    <dgm:pt modelId="{CD64CB5A-2745-AE4E-9575-6B6D90DFF7B0}" type="parTrans" cxnId="{7D8E8FB9-AC63-9A4D-9E5C-92ACB9C07392}">
      <dgm:prSet/>
      <dgm:spPr/>
      <dgm:t>
        <a:bodyPr/>
        <a:lstStyle/>
        <a:p>
          <a:endParaRPr lang="en-GB"/>
        </a:p>
      </dgm:t>
    </dgm:pt>
    <dgm:pt modelId="{712BA1FB-9107-664D-BF0D-CA02D78F5A5B}" type="sibTrans" cxnId="{7D8E8FB9-AC63-9A4D-9E5C-92ACB9C07392}">
      <dgm:prSet/>
      <dgm:spPr/>
      <dgm:t>
        <a:bodyPr/>
        <a:lstStyle/>
        <a:p>
          <a:endParaRPr lang="en-GB"/>
        </a:p>
      </dgm:t>
    </dgm:pt>
    <dgm:pt modelId="{5D1A0639-DFEA-EC44-AF7F-BDDDB93CBE07}" type="pres">
      <dgm:prSet presAssocID="{7B852A8A-D86A-471E-A50F-F76EDF1D150E}" presName="linear" presStyleCnt="0">
        <dgm:presLayoutVars>
          <dgm:dir/>
          <dgm:animLvl val="lvl"/>
          <dgm:resizeHandles val="exact"/>
        </dgm:presLayoutVars>
      </dgm:prSet>
      <dgm:spPr/>
    </dgm:pt>
    <dgm:pt modelId="{BA63FA0C-D800-944B-99A9-27A8B631522C}" type="pres">
      <dgm:prSet presAssocID="{2D13A230-B0E2-43E6-92E1-91635DDFA80A}" presName="parentLin" presStyleCnt="0"/>
      <dgm:spPr/>
    </dgm:pt>
    <dgm:pt modelId="{BEDD4A1C-850B-E94F-898B-BAD2580933B9}" type="pres">
      <dgm:prSet presAssocID="{2D13A230-B0E2-43E6-92E1-91635DDFA80A}" presName="parentLeftMargin" presStyleLbl="node1" presStyleIdx="0" presStyleCnt="4"/>
      <dgm:spPr/>
    </dgm:pt>
    <dgm:pt modelId="{57F2B832-6835-6540-94D9-D3840D68E87F}" type="pres">
      <dgm:prSet presAssocID="{2D13A230-B0E2-43E6-92E1-91635DDFA80A}" presName="parentText" presStyleLbl="node1" presStyleIdx="0" presStyleCnt="4">
        <dgm:presLayoutVars>
          <dgm:chMax val="0"/>
          <dgm:bulletEnabled val="1"/>
        </dgm:presLayoutVars>
      </dgm:prSet>
      <dgm:spPr/>
    </dgm:pt>
    <dgm:pt modelId="{9EE2840E-B6F0-6D4E-81ED-148A3F816C3B}" type="pres">
      <dgm:prSet presAssocID="{2D13A230-B0E2-43E6-92E1-91635DDFA80A}" presName="negativeSpace" presStyleCnt="0"/>
      <dgm:spPr/>
    </dgm:pt>
    <dgm:pt modelId="{960FB045-A736-D447-AA54-19B77B4BA4A0}" type="pres">
      <dgm:prSet presAssocID="{2D13A230-B0E2-43E6-92E1-91635DDFA80A}" presName="childText" presStyleLbl="conFgAcc1" presStyleIdx="0" presStyleCnt="4">
        <dgm:presLayoutVars>
          <dgm:bulletEnabled val="1"/>
        </dgm:presLayoutVars>
      </dgm:prSet>
      <dgm:spPr/>
    </dgm:pt>
    <dgm:pt modelId="{6CFB774A-12C1-8245-AE73-9BAE586D04FD}" type="pres">
      <dgm:prSet presAssocID="{04675994-FB76-4810-8887-E3C33D2B0FD0}" presName="spaceBetweenRectangles" presStyleCnt="0"/>
      <dgm:spPr/>
    </dgm:pt>
    <dgm:pt modelId="{2A23EA35-09BB-BF40-9189-7A5C5031BB00}" type="pres">
      <dgm:prSet presAssocID="{4C715A27-7164-43A3-8A9B-9D9FB39DD811}" presName="parentLin" presStyleCnt="0"/>
      <dgm:spPr/>
    </dgm:pt>
    <dgm:pt modelId="{4A13C782-86BB-CA47-9D4C-5547BD14DE0F}" type="pres">
      <dgm:prSet presAssocID="{4C715A27-7164-43A3-8A9B-9D9FB39DD811}" presName="parentLeftMargin" presStyleLbl="node1" presStyleIdx="0" presStyleCnt="4"/>
      <dgm:spPr/>
    </dgm:pt>
    <dgm:pt modelId="{B9D48D13-E55A-1C44-87B7-AA4333729DD7}" type="pres">
      <dgm:prSet presAssocID="{4C715A27-7164-43A3-8A9B-9D9FB39DD811}" presName="parentText" presStyleLbl="node1" presStyleIdx="1" presStyleCnt="4">
        <dgm:presLayoutVars>
          <dgm:chMax val="0"/>
          <dgm:bulletEnabled val="1"/>
        </dgm:presLayoutVars>
      </dgm:prSet>
      <dgm:spPr/>
    </dgm:pt>
    <dgm:pt modelId="{D42D518E-0FEA-D14D-AA10-F630591BF129}" type="pres">
      <dgm:prSet presAssocID="{4C715A27-7164-43A3-8A9B-9D9FB39DD811}" presName="negativeSpace" presStyleCnt="0"/>
      <dgm:spPr/>
    </dgm:pt>
    <dgm:pt modelId="{734E53EA-C45A-B845-BA83-60ECEB13D8A4}" type="pres">
      <dgm:prSet presAssocID="{4C715A27-7164-43A3-8A9B-9D9FB39DD811}" presName="childText" presStyleLbl="conFgAcc1" presStyleIdx="1" presStyleCnt="4">
        <dgm:presLayoutVars>
          <dgm:bulletEnabled val="1"/>
        </dgm:presLayoutVars>
      </dgm:prSet>
      <dgm:spPr/>
    </dgm:pt>
    <dgm:pt modelId="{A9204DEB-473F-A045-8E5C-6BCE1354B14C}" type="pres">
      <dgm:prSet presAssocID="{F8535470-8309-4FCF-8AD5-86A49546334A}" presName="spaceBetweenRectangles" presStyleCnt="0"/>
      <dgm:spPr/>
    </dgm:pt>
    <dgm:pt modelId="{D4F48B8C-B2AA-5142-99FF-033628CC8F61}" type="pres">
      <dgm:prSet presAssocID="{29A9519F-9A90-41AF-A2F8-CD205CAC0CE8}" presName="parentLin" presStyleCnt="0"/>
      <dgm:spPr/>
    </dgm:pt>
    <dgm:pt modelId="{6EAE56C8-59A8-5D42-BB39-A56F5CCDEDE0}" type="pres">
      <dgm:prSet presAssocID="{29A9519F-9A90-41AF-A2F8-CD205CAC0CE8}" presName="parentLeftMargin" presStyleLbl="node1" presStyleIdx="1" presStyleCnt="4"/>
      <dgm:spPr/>
    </dgm:pt>
    <dgm:pt modelId="{BCA78D26-A822-3848-8370-826AAB623C01}" type="pres">
      <dgm:prSet presAssocID="{29A9519F-9A90-41AF-A2F8-CD205CAC0CE8}" presName="parentText" presStyleLbl="node1" presStyleIdx="2" presStyleCnt="4">
        <dgm:presLayoutVars>
          <dgm:chMax val="0"/>
          <dgm:bulletEnabled val="1"/>
        </dgm:presLayoutVars>
      </dgm:prSet>
      <dgm:spPr/>
    </dgm:pt>
    <dgm:pt modelId="{5E795B82-9295-1B49-82CB-C64885E1F0AE}" type="pres">
      <dgm:prSet presAssocID="{29A9519F-9A90-41AF-A2F8-CD205CAC0CE8}" presName="negativeSpace" presStyleCnt="0"/>
      <dgm:spPr/>
    </dgm:pt>
    <dgm:pt modelId="{B8A59788-3B7C-A741-B9D7-EF6CDA0E88EA}" type="pres">
      <dgm:prSet presAssocID="{29A9519F-9A90-41AF-A2F8-CD205CAC0CE8}" presName="childText" presStyleLbl="conFgAcc1" presStyleIdx="2" presStyleCnt="4">
        <dgm:presLayoutVars>
          <dgm:bulletEnabled val="1"/>
        </dgm:presLayoutVars>
      </dgm:prSet>
      <dgm:spPr/>
    </dgm:pt>
    <dgm:pt modelId="{7257238A-A645-8947-9CA9-346CC8AA8CC1}" type="pres">
      <dgm:prSet presAssocID="{B8ECEF67-6596-42B3-A549-30310A0299E0}" presName="spaceBetweenRectangles" presStyleCnt="0"/>
      <dgm:spPr/>
    </dgm:pt>
    <dgm:pt modelId="{2FA5CF78-15CA-3140-8EC5-3D4BF3B3C0AF}" type="pres">
      <dgm:prSet presAssocID="{7057230F-0796-427C-9033-740C78BD957D}" presName="parentLin" presStyleCnt="0"/>
      <dgm:spPr/>
    </dgm:pt>
    <dgm:pt modelId="{C28DC702-0F79-0F45-9A6E-CA401C0B8D66}" type="pres">
      <dgm:prSet presAssocID="{7057230F-0796-427C-9033-740C78BD957D}" presName="parentLeftMargin" presStyleLbl="node1" presStyleIdx="2" presStyleCnt="4"/>
      <dgm:spPr/>
    </dgm:pt>
    <dgm:pt modelId="{5FEE962C-2035-9F40-82A4-D9528ADDD8C3}" type="pres">
      <dgm:prSet presAssocID="{7057230F-0796-427C-9033-740C78BD957D}" presName="parentText" presStyleLbl="node1" presStyleIdx="3" presStyleCnt="4">
        <dgm:presLayoutVars>
          <dgm:chMax val="0"/>
          <dgm:bulletEnabled val="1"/>
        </dgm:presLayoutVars>
      </dgm:prSet>
      <dgm:spPr/>
    </dgm:pt>
    <dgm:pt modelId="{F16B07DA-BCD9-1D44-942C-DECED6BEBE2C}" type="pres">
      <dgm:prSet presAssocID="{7057230F-0796-427C-9033-740C78BD957D}" presName="negativeSpace" presStyleCnt="0"/>
      <dgm:spPr/>
    </dgm:pt>
    <dgm:pt modelId="{14E57150-4108-9740-AEC9-55C0729412E5}" type="pres">
      <dgm:prSet presAssocID="{7057230F-0796-427C-9033-740C78BD957D}" presName="childText" presStyleLbl="conFgAcc1" presStyleIdx="3" presStyleCnt="4">
        <dgm:presLayoutVars>
          <dgm:bulletEnabled val="1"/>
        </dgm:presLayoutVars>
      </dgm:prSet>
      <dgm:spPr/>
    </dgm:pt>
  </dgm:ptLst>
  <dgm:cxnLst>
    <dgm:cxn modelId="{1FD90F05-3829-3F48-B802-86080E7CE042}" type="presOf" srcId="{4C715A27-7164-43A3-8A9B-9D9FB39DD811}" destId="{B9D48D13-E55A-1C44-87B7-AA4333729DD7}" srcOrd="1" destOrd="0" presId="urn:microsoft.com/office/officeart/2005/8/layout/list1"/>
    <dgm:cxn modelId="{98A81405-EECB-4B6B-9D75-C7F4914A4BB7}" srcId="{4C715A27-7164-43A3-8A9B-9D9FB39DD811}" destId="{F28DD070-CF4C-4C99-BC10-1BFC9E1F06C0}" srcOrd="0" destOrd="0" parTransId="{A4789116-D8C3-417C-99F6-4B9E7A96CBB8}" sibTransId="{B5840F1F-1EE4-4B01-938E-94F12579FAA2}"/>
    <dgm:cxn modelId="{A0E0ED20-6AAA-4A46-B04E-2A238DFB6967}" srcId="{7B852A8A-D86A-471E-A50F-F76EDF1D150E}" destId="{2D13A230-B0E2-43E6-92E1-91635DDFA80A}" srcOrd="0" destOrd="0" parTransId="{BF0CA7CE-F138-4530-80FD-2164DB3FDDCA}" sibTransId="{04675994-FB76-4810-8887-E3C33D2B0FD0}"/>
    <dgm:cxn modelId="{7985292E-8F6E-D546-B999-7C62FB428BD1}" type="presOf" srcId="{756CFE69-4600-8245-90D9-9938FD818423}" destId="{734E53EA-C45A-B845-BA83-60ECEB13D8A4}" srcOrd="0" destOrd="1" presId="urn:microsoft.com/office/officeart/2005/8/layout/list1"/>
    <dgm:cxn modelId="{D1972C3C-2FD9-2942-8AD9-768C442CD86B}" type="presOf" srcId="{7057230F-0796-427C-9033-740C78BD957D}" destId="{5FEE962C-2035-9F40-82A4-D9528ADDD8C3}" srcOrd="1" destOrd="0" presId="urn:microsoft.com/office/officeart/2005/8/layout/list1"/>
    <dgm:cxn modelId="{29A1DC4B-7079-4B19-835D-6450A3DCEC51}" srcId="{7B852A8A-D86A-471E-A50F-F76EDF1D150E}" destId="{7057230F-0796-427C-9033-740C78BD957D}" srcOrd="3" destOrd="0" parTransId="{39E9BF8B-61FD-42D5-9551-77EB96331FF5}" sibTransId="{AAAD8B86-AAA8-481B-89EE-507B36DA3209}"/>
    <dgm:cxn modelId="{4AD3D04C-B7C7-1247-987A-A94D7803A4E8}" type="presOf" srcId="{29A9519F-9A90-41AF-A2F8-CD205CAC0CE8}" destId="{BCA78D26-A822-3848-8370-826AAB623C01}" srcOrd="1" destOrd="0" presId="urn:microsoft.com/office/officeart/2005/8/layout/list1"/>
    <dgm:cxn modelId="{E0D37650-8CBE-264E-BB90-B931647F8DD4}" type="presOf" srcId="{7057230F-0796-427C-9033-740C78BD957D}" destId="{C28DC702-0F79-0F45-9A6E-CA401C0B8D66}" srcOrd="0" destOrd="0" presId="urn:microsoft.com/office/officeart/2005/8/layout/list1"/>
    <dgm:cxn modelId="{BB961A92-8962-6E48-98D7-BF900C59C1FE}" type="presOf" srcId="{7B852A8A-D86A-471E-A50F-F76EDF1D150E}" destId="{5D1A0639-DFEA-EC44-AF7F-BDDDB93CBE07}" srcOrd="0" destOrd="0" presId="urn:microsoft.com/office/officeart/2005/8/layout/list1"/>
    <dgm:cxn modelId="{300ACAA9-F6BA-9644-B275-131637FFD148}" type="presOf" srcId="{F28DD070-CF4C-4C99-BC10-1BFC9E1F06C0}" destId="{734E53EA-C45A-B845-BA83-60ECEB13D8A4}" srcOrd="0" destOrd="0" presId="urn:microsoft.com/office/officeart/2005/8/layout/list1"/>
    <dgm:cxn modelId="{7D8E8FB9-AC63-9A4D-9E5C-92ACB9C07392}" srcId="{4C715A27-7164-43A3-8A9B-9D9FB39DD811}" destId="{756CFE69-4600-8245-90D9-9938FD818423}" srcOrd="1" destOrd="0" parTransId="{CD64CB5A-2745-AE4E-9575-6B6D90DFF7B0}" sibTransId="{712BA1FB-9107-664D-BF0D-CA02D78F5A5B}"/>
    <dgm:cxn modelId="{8D8EB6BA-10C9-E149-9A51-B6A9DC4AFC21}" type="presOf" srcId="{2D13A230-B0E2-43E6-92E1-91635DDFA80A}" destId="{57F2B832-6835-6540-94D9-D3840D68E87F}" srcOrd="1" destOrd="0" presId="urn:microsoft.com/office/officeart/2005/8/layout/list1"/>
    <dgm:cxn modelId="{076865BF-9DF4-954B-8CDD-ECD48FB05D69}" type="presOf" srcId="{29A9519F-9A90-41AF-A2F8-CD205CAC0CE8}" destId="{6EAE56C8-59A8-5D42-BB39-A56F5CCDEDE0}" srcOrd="0" destOrd="0" presId="urn:microsoft.com/office/officeart/2005/8/layout/list1"/>
    <dgm:cxn modelId="{5BDF17D3-E3D2-4B29-B924-1932BDC0E72D}" srcId="{7B852A8A-D86A-471E-A50F-F76EDF1D150E}" destId="{29A9519F-9A90-41AF-A2F8-CD205CAC0CE8}" srcOrd="2" destOrd="0" parTransId="{86513EA6-674B-40FB-AB37-388F95CBF60C}" sibTransId="{B8ECEF67-6596-42B3-A549-30310A0299E0}"/>
    <dgm:cxn modelId="{52EF6AD8-250C-8C46-A8F4-A45ED43CCE63}" type="presOf" srcId="{2D13A230-B0E2-43E6-92E1-91635DDFA80A}" destId="{BEDD4A1C-850B-E94F-898B-BAD2580933B9}" srcOrd="0" destOrd="0" presId="urn:microsoft.com/office/officeart/2005/8/layout/list1"/>
    <dgm:cxn modelId="{37FF52DE-04D8-B14B-BFB6-6D3C3B2EBE03}" type="presOf" srcId="{4C715A27-7164-43A3-8A9B-9D9FB39DD811}" destId="{4A13C782-86BB-CA47-9D4C-5547BD14DE0F}" srcOrd="0" destOrd="0" presId="urn:microsoft.com/office/officeart/2005/8/layout/list1"/>
    <dgm:cxn modelId="{E20382EC-3941-452D-B925-D6871F886D7E}" srcId="{7B852A8A-D86A-471E-A50F-F76EDF1D150E}" destId="{4C715A27-7164-43A3-8A9B-9D9FB39DD811}" srcOrd="1" destOrd="0" parTransId="{4142F74B-FED8-447B-B326-A719CF8DAEF4}" sibTransId="{F8535470-8309-4FCF-8AD5-86A49546334A}"/>
    <dgm:cxn modelId="{D788A367-5346-E540-A6D6-CF56764C8BC3}" type="presParOf" srcId="{5D1A0639-DFEA-EC44-AF7F-BDDDB93CBE07}" destId="{BA63FA0C-D800-944B-99A9-27A8B631522C}" srcOrd="0" destOrd="0" presId="urn:microsoft.com/office/officeart/2005/8/layout/list1"/>
    <dgm:cxn modelId="{94180F40-2E27-504B-83C5-D6B19F75047B}" type="presParOf" srcId="{BA63FA0C-D800-944B-99A9-27A8B631522C}" destId="{BEDD4A1C-850B-E94F-898B-BAD2580933B9}" srcOrd="0" destOrd="0" presId="urn:microsoft.com/office/officeart/2005/8/layout/list1"/>
    <dgm:cxn modelId="{7DD27D60-F660-714A-ACB2-3AF056F0DC11}" type="presParOf" srcId="{BA63FA0C-D800-944B-99A9-27A8B631522C}" destId="{57F2B832-6835-6540-94D9-D3840D68E87F}" srcOrd="1" destOrd="0" presId="urn:microsoft.com/office/officeart/2005/8/layout/list1"/>
    <dgm:cxn modelId="{9398B470-3332-9C40-8B77-07E0C7EB6D99}" type="presParOf" srcId="{5D1A0639-DFEA-EC44-AF7F-BDDDB93CBE07}" destId="{9EE2840E-B6F0-6D4E-81ED-148A3F816C3B}" srcOrd="1" destOrd="0" presId="urn:microsoft.com/office/officeart/2005/8/layout/list1"/>
    <dgm:cxn modelId="{2BC352A4-1D4A-404D-996C-B0D52063EB0E}" type="presParOf" srcId="{5D1A0639-DFEA-EC44-AF7F-BDDDB93CBE07}" destId="{960FB045-A736-D447-AA54-19B77B4BA4A0}" srcOrd="2" destOrd="0" presId="urn:microsoft.com/office/officeart/2005/8/layout/list1"/>
    <dgm:cxn modelId="{4FDE5F75-3500-314E-9DAB-8BF8D1CCB8FC}" type="presParOf" srcId="{5D1A0639-DFEA-EC44-AF7F-BDDDB93CBE07}" destId="{6CFB774A-12C1-8245-AE73-9BAE586D04FD}" srcOrd="3" destOrd="0" presId="urn:microsoft.com/office/officeart/2005/8/layout/list1"/>
    <dgm:cxn modelId="{8B35EEB5-3F7C-8A48-9DD6-E2F03890F397}" type="presParOf" srcId="{5D1A0639-DFEA-EC44-AF7F-BDDDB93CBE07}" destId="{2A23EA35-09BB-BF40-9189-7A5C5031BB00}" srcOrd="4" destOrd="0" presId="urn:microsoft.com/office/officeart/2005/8/layout/list1"/>
    <dgm:cxn modelId="{1AAF8CD8-D23E-FC4C-91C8-804F812CE249}" type="presParOf" srcId="{2A23EA35-09BB-BF40-9189-7A5C5031BB00}" destId="{4A13C782-86BB-CA47-9D4C-5547BD14DE0F}" srcOrd="0" destOrd="0" presId="urn:microsoft.com/office/officeart/2005/8/layout/list1"/>
    <dgm:cxn modelId="{61829C66-9102-D14D-838F-B07308739BEE}" type="presParOf" srcId="{2A23EA35-09BB-BF40-9189-7A5C5031BB00}" destId="{B9D48D13-E55A-1C44-87B7-AA4333729DD7}" srcOrd="1" destOrd="0" presId="urn:microsoft.com/office/officeart/2005/8/layout/list1"/>
    <dgm:cxn modelId="{392FF0FE-0E77-964E-9E64-DDC5CF170FD7}" type="presParOf" srcId="{5D1A0639-DFEA-EC44-AF7F-BDDDB93CBE07}" destId="{D42D518E-0FEA-D14D-AA10-F630591BF129}" srcOrd="5" destOrd="0" presId="urn:microsoft.com/office/officeart/2005/8/layout/list1"/>
    <dgm:cxn modelId="{0E8A772B-1521-D44B-BEC8-5D782EDD876A}" type="presParOf" srcId="{5D1A0639-DFEA-EC44-AF7F-BDDDB93CBE07}" destId="{734E53EA-C45A-B845-BA83-60ECEB13D8A4}" srcOrd="6" destOrd="0" presId="urn:microsoft.com/office/officeart/2005/8/layout/list1"/>
    <dgm:cxn modelId="{3F0BC4E0-BF35-CC4B-85E3-F5ED700C0C6B}" type="presParOf" srcId="{5D1A0639-DFEA-EC44-AF7F-BDDDB93CBE07}" destId="{A9204DEB-473F-A045-8E5C-6BCE1354B14C}" srcOrd="7" destOrd="0" presId="urn:microsoft.com/office/officeart/2005/8/layout/list1"/>
    <dgm:cxn modelId="{5F8811B1-7DE9-4D42-8EBA-4316747409FF}" type="presParOf" srcId="{5D1A0639-DFEA-EC44-AF7F-BDDDB93CBE07}" destId="{D4F48B8C-B2AA-5142-99FF-033628CC8F61}" srcOrd="8" destOrd="0" presId="urn:microsoft.com/office/officeart/2005/8/layout/list1"/>
    <dgm:cxn modelId="{65CB36CE-70CC-5B46-8E03-72D1CAE09638}" type="presParOf" srcId="{D4F48B8C-B2AA-5142-99FF-033628CC8F61}" destId="{6EAE56C8-59A8-5D42-BB39-A56F5CCDEDE0}" srcOrd="0" destOrd="0" presId="urn:microsoft.com/office/officeart/2005/8/layout/list1"/>
    <dgm:cxn modelId="{C16EFAA6-F42F-3D4B-8B4F-2B95AA248950}" type="presParOf" srcId="{D4F48B8C-B2AA-5142-99FF-033628CC8F61}" destId="{BCA78D26-A822-3848-8370-826AAB623C01}" srcOrd="1" destOrd="0" presId="urn:microsoft.com/office/officeart/2005/8/layout/list1"/>
    <dgm:cxn modelId="{89501C52-040D-0C43-B307-8C78E85609BE}" type="presParOf" srcId="{5D1A0639-DFEA-EC44-AF7F-BDDDB93CBE07}" destId="{5E795B82-9295-1B49-82CB-C64885E1F0AE}" srcOrd="9" destOrd="0" presId="urn:microsoft.com/office/officeart/2005/8/layout/list1"/>
    <dgm:cxn modelId="{2AF4E2F9-55C7-234A-BC28-991B1E97F155}" type="presParOf" srcId="{5D1A0639-DFEA-EC44-AF7F-BDDDB93CBE07}" destId="{B8A59788-3B7C-A741-B9D7-EF6CDA0E88EA}" srcOrd="10" destOrd="0" presId="urn:microsoft.com/office/officeart/2005/8/layout/list1"/>
    <dgm:cxn modelId="{0EAA2AE8-D6B9-A14D-A5E4-87D3D0DB9FF3}" type="presParOf" srcId="{5D1A0639-DFEA-EC44-AF7F-BDDDB93CBE07}" destId="{7257238A-A645-8947-9CA9-346CC8AA8CC1}" srcOrd="11" destOrd="0" presId="urn:microsoft.com/office/officeart/2005/8/layout/list1"/>
    <dgm:cxn modelId="{5E21DF16-1699-D147-A905-96D1431005DE}" type="presParOf" srcId="{5D1A0639-DFEA-EC44-AF7F-BDDDB93CBE07}" destId="{2FA5CF78-15CA-3140-8EC5-3D4BF3B3C0AF}" srcOrd="12" destOrd="0" presId="urn:microsoft.com/office/officeart/2005/8/layout/list1"/>
    <dgm:cxn modelId="{62DE5236-D275-A942-A2B5-FA5F1E5E6F4D}" type="presParOf" srcId="{2FA5CF78-15CA-3140-8EC5-3D4BF3B3C0AF}" destId="{C28DC702-0F79-0F45-9A6E-CA401C0B8D66}" srcOrd="0" destOrd="0" presId="urn:microsoft.com/office/officeart/2005/8/layout/list1"/>
    <dgm:cxn modelId="{FA47908E-30EF-B340-AF5F-39105BBC15CC}" type="presParOf" srcId="{2FA5CF78-15CA-3140-8EC5-3D4BF3B3C0AF}" destId="{5FEE962C-2035-9F40-82A4-D9528ADDD8C3}" srcOrd="1" destOrd="0" presId="urn:microsoft.com/office/officeart/2005/8/layout/list1"/>
    <dgm:cxn modelId="{3E52157C-BB0D-C74A-950D-19FD3AC94E79}" type="presParOf" srcId="{5D1A0639-DFEA-EC44-AF7F-BDDDB93CBE07}" destId="{F16B07DA-BCD9-1D44-942C-DECED6BEBE2C}" srcOrd="13" destOrd="0" presId="urn:microsoft.com/office/officeart/2005/8/layout/list1"/>
    <dgm:cxn modelId="{5E2C2A10-B91E-5B45-8999-A94D22595456}" type="presParOf" srcId="{5D1A0639-DFEA-EC44-AF7F-BDDDB93CBE07}" destId="{14E57150-4108-9740-AEC9-55C0729412E5}"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B852A8A-D86A-471E-A50F-F76EDF1D150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2D13A230-B0E2-43E6-92E1-91635DDFA80A}">
      <dgm:prSet custT="1"/>
      <dgm:spPr>
        <a:solidFill>
          <a:srgbClr val="8EA9DA"/>
        </a:solidFill>
      </dgm:spPr>
      <dgm: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Overview: the three input types</a:t>
          </a:r>
          <a:endParaRPr lang="en-US" sz="2200" b="1" kern="1200" dirty="0">
            <a:solidFill>
              <a:srgbClr val="FFFFFF"/>
            </a:solidFill>
            <a:latin typeface="Arial" panose="020B0604020202020204"/>
            <a:ea typeface="+mn-ea"/>
            <a:cs typeface="+mn-cs"/>
          </a:endParaRPr>
        </a:p>
      </dgm:t>
    </dgm:pt>
    <dgm:pt modelId="{BF0CA7CE-F138-4530-80FD-2164DB3FDDCA}" type="parTrans" cxnId="{A0E0ED20-6AAA-4A46-B04E-2A238DFB6967}">
      <dgm:prSet/>
      <dgm:spPr/>
      <dgm:t>
        <a:bodyPr/>
        <a:lstStyle/>
        <a:p>
          <a:endParaRPr lang="en-US"/>
        </a:p>
      </dgm:t>
    </dgm:pt>
    <dgm:pt modelId="{04675994-FB76-4810-8887-E3C33D2B0FD0}" type="sibTrans" cxnId="{A0E0ED20-6AAA-4A46-B04E-2A238DFB6967}">
      <dgm:prSet/>
      <dgm:spPr/>
      <dgm:t>
        <a:bodyPr/>
        <a:lstStyle/>
        <a:p>
          <a:endParaRPr lang="en-US"/>
        </a:p>
      </dgm:t>
    </dgm:pt>
    <dgm:pt modelId="{F28DD070-CF4C-4C99-BC10-1BFC9E1F06C0}">
      <dgm:prSet/>
      <dgm:spPr/>
      <dgm:t>
        <a:bodyPr/>
        <a:lstStyle/>
        <a:p>
          <a:pPr>
            <a:lnSpc>
              <a:spcPct val="150000"/>
            </a:lnSpc>
            <a:buClr>
              <a:srgbClr val="8DA8D8"/>
            </a:buClr>
            <a:buFont typeface="Arial" panose="020B0604020202020204" pitchFamily="34" charset="0"/>
            <a:buChar char="•"/>
          </a:pPr>
          <a:r>
            <a:rPr lang="en-GB" dirty="0"/>
            <a:t>Parameter file structure</a:t>
          </a:r>
          <a:endParaRPr lang="en-US" dirty="0"/>
        </a:p>
      </dgm:t>
    </dgm:pt>
    <dgm:pt modelId="{A4789116-D8C3-417C-99F6-4B9E7A96CBB8}" type="parTrans" cxnId="{98A81405-EECB-4B6B-9D75-C7F4914A4BB7}">
      <dgm:prSet/>
      <dgm:spPr/>
      <dgm:t>
        <a:bodyPr/>
        <a:lstStyle/>
        <a:p>
          <a:endParaRPr lang="en-US"/>
        </a:p>
      </dgm:t>
    </dgm:pt>
    <dgm:pt modelId="{B5840F1F-1EE4-4B01-938E-94F12579FAA2}" type="sibTrans" cxnId="{98A81405-EECB-4B6B-9D75-C7F4914A4BB7}">
      <dgm:prSet/>
      <dgm:spPr/>
      <dgm:t>
        <a:bodyPr/>
        <a:lstStyle/>
        <a:p>
          <a:endParaRPr lang="en-US"/>
        </a:p>
      </dgm:t>
    </dgm:pt>
    <dgm:pt modelId="{4C715A27-7164-43A3-8A9B-9D9FB39DD811}">
      <dgm:prSet custT="1"/>
      <dgm:spPr>
        <a:solidFill>
          <a:srgbClr val="8EA9DA"/>
        </a:solidFill>
      </dgm:spPr>
      <dgm:t>
        <a:bodyPr/>
        <a:lstStyle/>
        <a:p>
          <a:r>
            <a:rPr lang="en-GB" sz="2200" kern="1200" dirty="0">
              <a:solidFill>
                <a:srgbClr val="FFFFFF"/>
              </a:solidFill>
              <a:latin typeface="Arial" panose="020B0604020202020204"/>
              <a:ea typeface="+mn-ea"/>
              <a:cs typeface="+mn-cs"/>
            </a:rPr>
            <a:t>Production pathways and their parameters</a:t>
          </a:r>
          <a:endParaRPr lang="en-US" sz="2200" kern="1200" dirty="0">
            <a:solidFill>
              <a:srgbClr val="FFFFFF"/>
            </a:solidFill>
            <a:latin typeface="Arial" panose="020B0604020202020204"/>
            <a:ea typeface="+mn-ea"/>
            <a:cs typeface="+mn-cs"/>
          </a:endParaRPr>
        </a:p>
      </dgm:t>
    </dgm:pt>
    <dgm:pt modelId="{4142F74B-FED8-447B-B326-A719CF8DAEF4}" type="parTrans" cxnId="{E20382EC-3941-452D-B925-D6871F886D7E}">
      <dgm:prSet/>
      <dgm:spPr/>
      <dgm:t>
        <a:bodyPr/>
        <a:lstStyle/>
        <a:p>
          <a:endParaRPr lang="en-US"/>
        </a:p>
      </dgm:t>
    </dgm:pt>
    <dgm:pt modelId="{F8535470-8309-4FCF-8AD5-86A49546334A}" type="sibTrans" cxnId="{E20382EC-3941-452D-B925-D6871F886D7E}">
      <dgm:prSet/>
      <dgm:spPr/>
      <dgm:t>
        <a:bodyPr/>
        <a:lstStyle/>
        <a:p>
          <a:endParaRPr lang="en-US"/>
        </a:p>
      </dgm:t>
    </dgm:pt>
    <dgm:pt modelId="{29A9519F-9A90-41AF-A2F8-CD205CAC0CE8}">
      <dgm:prSet custT="1"/>
      <dgm:spPr>
        <a:solidFill>
          <a:srgbClr val="8EA9DA"/>
        </a:solidFill>
      </dgm:spPr>
      <dgm:t>
        <a:bodyPr/>
        <a:lstStyle/>
        <a:p>
          <a:pPr marL="0" lvl="0" indent="0" algn="l" defTabSz="977900">
            <a:lnSpc>
              <a:spcPct val="90000"/>
            </a:lnSpc>
            <a:spcBef>
              <a:spcPct val="0"/>
            </a:spcBef>
            <a:spcAft>
              <a:spcPct val="35000"/>
            </a:spcAft>
            <a:buNone/>
          </a:pPr>
          <a:r>
            <a:rPr lang="en-GB" sz="2200" b="1" kern="1200" dirty="0">
              <a:solidFill>
                <a:srgbClr val="FFFFFF"/>
              </a:solidFill>
              <a:latin typeface="Arial" panose="020B0604020202020204"/>
              <a:ea typeface="+mn-ea"/>
              <a:cs typeface="+mn-cs"/>
            </a:rPr>
            <a:t>Techno-economic parameters</a:t>
          </a:r>
          <a:endParaRPr lang="en-US" sz="2200" kern="1200" dirty="0">
            <a:solidFill>
              <a:srgbClr val="FFFFFF"/>
            </a:solidFill>
            <a:latin typeface="Arial" panose="020B0604020202020204"/>
            <a:ea typeface="+mn-ea"/>
            <a:cs typeface="+mn-cs"/>
          </a:endParaRPr>
        </a:p>
      </dgm:t>
    </dgm:pt>
    <dgm:pt modelId="{86513EA6-674B-40FB-AB37-388F95CBF60C}" type="parTrans" cxnId="{5BDF17D3-E3D2-4B29-B924-1932BDC0E72D}">
      <dgm:prSet/>
      <dgm:spPr/>
      <dgm:t>
        <a:bodyPr/>
        <a:lstStyle/>
        <a:p>
          <a:endParaRPr lang="en-US"/>
        </a:p>
      </dgm:t>
    </dgm:pt>
    <dgm:pt modelId="{B8ECEF67-6596-42B3-A549-30310A0299E0}" type="sibTrans" cxnId="{5BDF17D3-E3D2-4B29-B924-1932BDC0E72D}">
      <dgm:prSet/>
      <dgm:spPr/>
      <dgm:t>
        <a:bodyPr/>
        <a:lstStyle/>
        <a:p>
          <a:endParaRPr lang="en-US"/>
        </a:p>
      </dgm:t>
    </dgm:pt>
    <dgm:pt modelId="{7057230F-0796-427C-9033-740C78BD957D}">
      <dgm:prSet custT="1"/>
      <dgm:spPr>
        <a:solidFill>
          <a:srgbClr val="8EA9DA"/>
        </a:solidFill>
      </dgm:spPr>
      <dgm: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Checklist and wrap-up</a:t>
          </a:r>
          <a:endParaRPr lang="en-US" sz="2200" kern="1200" dirty="0">
            <a:solidFill>
              <a:srgbClr val="FFFFFF"/>
            </a:solidFill>
            <a:latin typeface="Arial" panose="020B0604020202020204"/>
            <a:ea typeface="+mn-ea"/>
            <a:cs typeface="+mn-cs"/>
          </a:endParaRPr>
        </a:p>
      </dgm:t>
    </dgm:pt>
    <dgm:pt modelId="{39E9BF8B-61FD-42D5-9551-77EB96331FF5}" type="parTrans" cxnId="{29A1DC4B-7079-4B19-835D-6450A3DCEC51}">
      <dgm:prSet/>
      <dgm:spPr/>
      <dgm:t>
        <a:bodyPr/>
        <a:lstStyle/>
        <a:p>
          <a:endParaRPr lang="en-US"/>
        </a:p>
      </dgm:t>
    </dgm:pt>
    <dgm:pt modelId="{AAAD8B86-AAA8-481B-89EE-507B36DA3209}" type="sibTrans" cxnId="{29A1DC4B-7079-4B19-835D-6450A3DCEC51}">
      <dgm:prSet/>
      <dgm:spPr/>
      <dgm:t>
        <a:bodyPr/>
        <a:lstStyle/>
        <a:p>
          <a:endParaRPr lang="en-US"/>
        </a:p>
      </dgm:t>
    </dgm:pt>
    <dgm:pt modelId="{756CFE69-4600-8245-90D9-9938FD818423}">
      <dgm:prSet/>
      <dgm:spPr/>
      <dgm:t>
        <a:bodyPr/>
        <a:lstStyle/>
        <a:p>
          <a:pPr>
            <a:lnSpc>
              <a:spcPct val="150000"/>
            </a:lnSpc>
            <a:buClr>
              <a:srgbClr val="8DA8D8"/>
            </a:buClr>
            <a:buFont typeface="Arial" panose="020B0604020202020204" pitchFamily="34" charset="0"/>
            <a:buChar char="•"/>
          </a:pPr>
          <a:r>
            <a:rPr lang="en-GB" dirty="0"/>
            <a:t>Where do parameters come from?</a:t>
          </a:r>
          <a:endParaRPr lang="en-US" dirty="0"/>
        </a:p>
      </dgm:t>
    </dgm:pt>
    <dgm:pt modelId="{CD64CB5A-2745-AE4E-9575-6B6D90DFF7B0}" type="parTrans" cxnId="{7D8E8FB9-AC63-9A4D-9E5C-92ACB9C07392}">
      <dgm:prSet/>
      <dgm:spPr/>
      <dgm:t>
        <a:bodyPr/>
        <a:lstStyle/>
        <a:p>
          <a:endParaRPr lang="en-GB"/>
        </a:p>
      </dgm:t>
    </dgm:pt>
    <dgm:pt modelId="{712BA1FB-9107-664D-BF0D-CA02D78F5A5B}" type="sibTrans" cxnId="{7D8E8FB9-AC63-9A4D-9E5C-92ACB9C07392}">
      <dgm:prSet/>
      <dgm:spPr/>
      <dgm:t>
        <a:bodyPr/>
        <a:lstStyle/>
        <a:p>
          <a:endParaRPr lang="en-GB"/>
        </a:p>
      </dgm:t>
    </dgm:pt>
    <dgm:pt modelId="{A1111111-1111-4111-8111-111111111111}">
      <dgm:prSet/>
      <dgm:spPr/>
      <dgm:t>
        <a:bodyPr/>
        <a:lstStyle/>
        <a:p>
          <a:pPr>
            <a:lnSpc>
              <a:spcPct val="150000"/>
            </a:lnSpc>
            <a:buClr>
              <a:srgbClr val="8DA8D8"/>
            </a:buClr>
            <a:buFont typeface="Arial" panose="020B0604020202020204" pitchFamily="34" charset="0"/>
            <a:buChar char="•"/>
          </a:pPr>
          <a:r>
            <a:rPr lang="en-GB" dirty="0"/>
            <a:t>Demand parameters</a:t>
          </a:r>
          <a:endParaRPr lang="en-US" dirty="0"/>
        </a:p>
      </dgm:t>
    </dgm:pt>
    <dgm:pt modelId="{A3333333-3333-4333-8333-333333333333}" type="parTrans" cxnId="{A7777777-7777-4777-8777-777777777777}">
      <dgm:prSet/>
      <dgm:spPr/>
      <dgm:t>
        <a:bodyPr/>
        <a:lstStyle/>
        <a:p>
          <a:endParaRPr lang="en-US"/>
        </a:p>
      </dgm:t>
    </dgm:pt>
    <dgm:pt modelId="{A4444444-4444-4444-8444-444444444444}" type="sibTrans" cxnId="{A7777777-7777-4777-8777-777777777777}">
      <dgm:prSet/>
      <dgm:spPr/>
      <dgm:t>
        <a:bodyPr/>
        <a:lstStyle/>
        <a:p>
          <a:endParaRPr lang="en-US"/>
        </a:p>
      </dgm:t>
    </dgm:pt>
    <dgm:pt modelId="{A2222222-2222-4222-8222-222222222222}">
      <dgm:prSet/>
      <dgm:spPr/>
      <dgm:t>
        <a:bodyPr/>
        <a:lstStyle/>
        <a:p>
          <a:pPr>
            <a:lnSpc>
              <a:spcPct val="150000"/>
            </a:lnSpc>
            <a:buClr>
              <a:srgbClr val="8DA8D8"/>
            </a:buClr>
            <a:buFont typeface="Arial" panose="020B0604020202020204" pitchFamily="34" charset="0"/>
            <a:buChar char="•"/>
          </a:pPr>
          <a:r>
            <a:rPr lang="en-GB" dirty="0"/>
            <a:t>Config.yaml: the scenario dial</a:t>
          </a:r>
          <a:endParaRPr lang="en-US" dirty="0"/>
        </a:p>
      </dgm:t>
    </dgm:pt>
    <dgm:pt modelId="{A5555555-5555-4555-8555-555555555555}" type="parTrans" cxnId="{A8888888-8888-4888-8888-888888888888}">
      <dgm:prSet/>
      <dgm:spPr/>
      <dgm:t>
        <a:bodyPr/>
        <a:lstStyle/>
        <a:p>
          <a:endParaRPr lang="en-US"/>
        </a:p>
      </dgm:t>
    </dgm:pt>
    <dgm:pt modelId="{A6666666-6666-4666-8666-666666666666}" type="sibTrans" cxnId="{A8888888-8888-4888-8888-888888888888}">
      <dgm:prSet/>
      <dgm:spPr/>
      <dgm:t>
        <a:bodyPr/>
        <a:lstStyle/>
        <a:p>
          <a:endParaRPr lang="en-US"/>
        </a:p>
      </dgm:t>
    </dgm:pt>
    <dgm:pt modelId="{6BE2C2C2-701E-B445-B3A8-B352208E2162}" type="pres">
      <dgm:prSet presAssocID="{7B852A8A-D86A-471E-A50F-F76EDF1D150E}" presName="linear" presStyleCnt="0">
        <dgm:presLayoutVars>
          <dgm:dir/>
          <dgm:animLvl val="lvl"/>
          <dgm:resizeHandles val="exact"/>
        </dgm:presLayoutVars>
      </dgm:prSet>
      <dgm:spPr/>
    </dgm:pt>
    <dgm:pt modelId="{A5015D08-EEF6-B646-8E6C-03D35602123A}" type="pres">
      <dgm:prSet presAssocID="{2D13A230-B0E2-43E6-92E1-91635DDFA80A}" presName="parentLin" presStyleCnt="0"/>
      <dgm:spPr/>
    </dgm:pt>
    <dgm:pt modelId="{E50576C2-C36F-6547-A1B8-1689208DE4B3}" type="pres">
      <dgm:prSet presAssocID="{2D13A230-B0E2-43E6-92E1-91635DDFA80A}" presName="parentLeftMargin" presStyleLbl="node1" presStyleIdx="0" presStyleCnt="4"/>
      <dgm:spPr/>
    </dgm:pt>
    <dgm:pt modelId="{1B2799D0-55D0-BE42-B5B8-53FA6A042E54}" type="pres">
      <dgm:prSet presAssocID="{2D13A230-B0E2-43E6-92E1-91635DDFA80A}" presName="parentText" presStyleLbl="node1" presStyleIdx="0" presStyleCnt="4">
        <dgm:presLayoutVars>
          <dgm:chMax val="0"/>
          <dgm:bulletEnabled val="1"/>
        </dgm:presLayoutVars>
      </dgm:prSet>
      <dgm:spPr/>
    </dgm:pt>
    <dgm:pt modelId="{32827623-2BDD-224B-9199-D2490C365759}" type="pres">
      <dgm:prSet presAssocID="{2D13A230-B0E2-43E6-92E1-91635DDFA80A}" presName="negativeSpace" presStyleCnt="0"/>
      <dgm:spPr/>
    </dgm:pt>
    <dgm:pt modelId="{257173EA-DF33-EE42-BB20-A607E6E86E96}" type="pres">
      <dgm:prSet presAssocID="{2D13A230-B0E2-43E6-92E1-91635DDFA80A}" presName="childText" presStyleLbl="conFgAcc1" presStyleIdx="0" presStyleCnt="4">
        <dgm:presLayoutVars>
          <dgm:bulletEnabled val="1"/>
        </dgm:presLayoutVars>
      </dgm:prSet>
      <dgm:spPr/>
    </dgm:pt>
    <dgm:pt modelId="{11708437-F890-7D4B-9592-1B9A5B257159}" type="pres">
      <dgm:prSet presAssocID="{04675994-FB76-4810-8887-E3C33D2B0FD0}" presName="spaceBetweenRectangles" presStyleCnt="0"/>
      <dgm:spPr/>
    </dgm:pt>
    <dgm:pt modelId="{BC552315-102C-E047-B9D7-C02B2672D578}" type="pres">
      <dgm:prSet presAssocID="{4C715A27-7164-43A3-8A9B-9D9FB39DD811}" presName="parentLin" presStyleCnt="0"/>
      <dgm:spPr/>
    </dgm:pt>
    <dgm:pt modelId="{A53D7336-9C04-A747-A216-F9DA1BEC99FB}" type="pres">
      <dgm:prSet presAssocID="{4C715A27-7164-43A3-8A9B-9D9FB39DD811}" presName="parentLeftMargin" presStyleLbl="node1" presStyleIdx="0" presStyleCnt="4"/>
      <dgm:spPr/>
    </dgm:pt>
    <dgm:pt modelId="{C483BAD6-FFDC-7943-AF6F-32868358807A}" type="pres">
      <dgm:prSet presAssocID="{4C715A27-7164-43A3-8A9B-9D9FB39DD811}" presName="parentText" presStyleLbl="node1" presStyleIdx="1" presStyleCnt="4">
        <dgm:presLayoutVars>
          <dgm:chMax val="0"/>
          <dgm:bulletEnabled val="1"/>
        </dgm:presLayoutVars>
      </dgm:prSet>
      <dgm:spPr/>
    </dgm:pt>
    <dgm:pt modelId="{BF610A20-D9D4-A344-AB0C-9D1D22514785}" type="pres">
      <dgm:prSet presAssocID="{4C715A27-7164-43A3-8A9B-9D9FB39DD811}" presName="negativeSpace" presStyleCnt="0"/>
      <dgm:spPr/>
    </dgm:pt>
    <dgm:pt modelId="{6996AE0E-38A6-1445-9680-10032F0F4C9A}" type="pres">
      <dgm:prSet presAssocID="{4C715A27-7164-43A3-8A9B-9D9FB39DD811}" presName="childText" presStyleLbl="conFgAcc1" presStyleIdx="1" presStyleCnt="4">
        <dgm:presLayoutVars>
          <dgm:bulletEnabled val="1"/>
        </dgm:presLayoutVars>
      </dgm:prSet>
      <dgm:spPr/>
    </dgm:pt>
    <dgm:pt modelId="{A9093EC3-E7E6-2B49-8D52-0012F18AD831}" type="pres">
      <dgm:prSet presAssocID="{F8535470-8309-4FCF-8AD5-86A49546334A}" presName="spaceBetweenRectangles" presStyleCnt="0"/>
      <dgm:spPr/>
    </dgm:pt>
    <dgm:pt modelId="{FBD8E877-3FAA-9C44-BA71-B77C9FBFA2ED}" type="pres">
      <dgm:prSet presAssocID="{29A9519F-9A90-41AF-A2F8-CD205CAC0CE8}" presName="parentLin" presStyleCnt="0"/>
      <dgm:spPr/>
    </dgm:pt>
    <dgm:pt modelId="{622405AB-5CB9-C64F-924F-E0CD59DB2B91}" type="pres">
      <dgm:prSet presAssocID="{29A9519F-9A90-41AF-A2F8-CD205CAC0CE8}" presName="parentLeftMargin" presStyleLbl="node1" presStyleIdx="1" presStyleCnt="4"/>
      <dgm:spPr/>
    </dgm:pt>
    <dgm:pt modelId="{45C2C178-9FE7-CC41-AF06-95A9A5B375B3}" type="pres">
      <dgm:prSet presAssocID="{29A9519F-9A90-41AF-A2F8-CD205CAC0CE8}" presName="parentText" presStyleLbl="node1" presStyleIdx="2" presStyleCnt="4">
        <dgm:presLayoutVars>
          <dgm:chMax val="0"/>
          <dgm:bulletEnabled val="1"/>
        </dgm:presLayoutVars>
      </dgm:prSet>
      <dgm:spPr/>
    </dgm:pt>
    <dgm:pt modelId="{90C83BA9-0F07-3048-8808-FA20A68D5C2E}" type="pres">
      <dgm:prSet presAssocID="{29A9519F-9A90-41AF-A2F8-CD205CAC0CE8}" presName="negativeSpace" presStyleCnt="0"/>
      <dgm:spPr/>
    </dgm:pt>
    <dgm:pt modelId="{9ABBB09A-B4C2-5D40-ABA1-2C02BFAD8753}" type="pres">
      <dgm:prSet presAssocID="{29A9519F-9A90-41AF-A2F8-CD205CAC0CE8}" presName="childText" presStyleLbl="conFgAcc1" presStyleIdx="2" presStyleCnt="4">
        <dgm:presLayoutVars>
          <dgm:bulletEnabled val="1"/>
        </dgm:presLayoutVars>
      </dgm:prSet>
      <dgm:spPr/>
    </dgm:pt>
    <dgm:pt modelId="{CF4CF573-2BDB-0749-B949-004770C095E4}" type="pres">
      <dgm:prSet presAssocID="{B8ECEF67-6596-42B3-A549-30310A0299E0}" presName="spaceBetweenRectangles" presStyleCnt="0"/>
      <dgm:spPr/>
    </dgm:pt>
    <dgm:pt modelId="{A555138B-E5B8-7845-8249-40D9521538B4}" type="pres">
      <dgm:prSet presAssocID="{7057230F-0796-427C-9033-740C78BD957D}" presName="parentLin" presStyleCnt="0"/>
      <dgm:spPr/>
    </dgm:pt>
    <dgm:pt modelId="{AB66E372-464E-794F-89C2-FC3DE164AC54}" type="pres">
      <dgm:prSet presAssocID="{7057230F-0796-427C-9033-740C78BD957D}" presName="parentLeftMargin" presStyleLbl="node1" presStyleIdx="2" presStyleCnt="4"/>
      <dgm:spPr/>
    </dgm:pt>
    <dgm:pt modelId="{5149FA02-B8EE-BD40-A8CE-EC860EE6AB09}" type="pres">
      <dgm:prSet presAssocID="{7057230F-0796-427C-9033-740C78BD957D}" presName="parentText" presStyleLbl="node1" presStyleIdx="3" presStyleCnt="4">
        <dgm:presLayoutVars>
          <dgm:chMax val="0"/>
          <dgm:bulletEnabled val="1"/>
        </dgm:presLayoutVars>
      </dgm:prSet>
      <dgm:spPr/>
    </dgm:pt>
    <dgm:pt modelId="{147E6DEC-1D61-8845-B830-F7CB75F4380F}" type="pres">
      <dgm:prSet presAssocID="{7057230F-0796-427C-9033-740C78BD957D}" presName="negativeSpace" presStyleCnt="0"/>
      <dgm:spPr/>
    </dgm:pt>
    <dgm:pt modelId="{4476A62F-14DE-1E4A-AFC2-EF1522691B8C}" type="pres">
      <dgm:prSet presAssocID="{7057230F-0796-427C-9033-740C78BD957D}" presName="childText" presStyleLbl="conFgAcc1" presStyleIdx="3" presStyleCnt="4">
        <dgm:presLayoutVars>
          <dgm:bulletEnabled val="1"/>
        </dgm:presLayoutVars>
      </dgm:prSet>
      <dgm:spPr/>
    </dgm:pt>
  </dgm:ptLst>
  <dgm:cxnLst>
    <dgm:cxn modelId="{98A81405-EECB-4B6B-9D75-C7F4914A4BB7}" srcId="{29A9519F-9A90-41AF-A2F8-CD205CAC0CE8}" destId="{F28DD070-CF4C-4C99-BC10-1BFC9E1F06C0}" srcOrd="0" destOrd="0" parTransId="{A4789116-D8C3-417C-99F6-4B9E7A96CBB8}" sibTransId="{B5840F1F-1EE4-4B01-938E-94F12579FAA2}"/>
    <dgm:cxn modelId="{56664519-381F-2A4B-81F2-BAAE38AA1CE6}" type="presOf" srcId="{7057230F-0796-427C-9033-740C78BD957D}" destId="{AB66E372-464E-794F-89C2-FC3DE164AC54}" srcOrd="0" destOrd="0" presId="urn:microsoft.com/office/officeart/2005/8/layout/list1"/>
    <dgm:cxn modelId="{F987AF1D-81A1-864E-B505-EC5916E57034}" type="presOf" srcId="{756CFE69-4600-8245-90D9-9938FD818423}" destId="{9ABBB09A-B4C2-5D40-ABA1-2C02BFAD8753}" srcOrd="0" destOrd="1" presId="urn:microsoft.com/office/officeart/2005/8/layout/list1"/>
    <dgm:cxn modelId="{A0E0ED20-6AAA-4A46-B04E-2A238DFB6967}" srcId="{7B852A8A-D86A-471E-A50F-F76EDF1D150E}" destId="{2D13A230-B0E2-43E6-92E1-91635DDFA80A}" srcOrd="0" destOrd="0" parTransId="{BF0CA7CE-F138-4530-80FD-2164DB3FDDCA}" sibTransId="{04675994-FB76-4810-8887-E3C33D2B0FD0}"/>
    <dgm:cxn modelId="{6BF0B02E-A58B-C540-9F26-72F1AB99DA4D}" type="presOf" srcId="{2D13A230-B0E2-43E6-92E1-91635DDFA80A}" destId="{1B2799D0-55D0-BE42-B5B8-53FA6A042E54}" srcOrd="1" destOrd="0" presId="urn:microsoft.com/office/officeart/2005/8/layout/list1"/>
    <dgm:cxn modelId="{29A1DC4B-7079-4B19-835D-6450A3DCEC51}" srcId="{7B852A8A-D86A-471E-A50F-F76EDF1D150E}" destId="{7057230F-0796-427C-9033-740C78BD957D}" srcOrd="3" destOrd="0" parTransId="{39E9BF8B-61FD-42D5-9551-77EB96331FF5}" sibTransId="{AAAD8B86-AAA8-481B-89EE-507B36DA3209}"/>
    <dgm:cxn modelId="{AE03106C-7C32-254C-BCE4-6EA409C6032E}" type="presOf" srcId="{4C715A27-7164-43A3-8A9B-9D9FB39DD811}" destId="{A53D7336-9C04-A747-A216-F9DA1BEC99FB}" srcOrd="0" destOrd="0" presId="urn:microsoft.com/office/officeart/2005/8/layout/list1"/>
    <dgm:cxn modelId="{DDA4776E-1CAC-4D4E-A9AB-7077A3B7EE0B}" type="presOf" srcId="{7057230F-0796-427C-9033-740C78BD957D}" destId="{5149FA02-B8EE-BD40-A8CE-EC860EE6AB09}" srcOrd="1" destOrd="0" presId="urn:microsoft.com/office/officeart/2005/8/layout/list1"/>
    <dgm:cxn modelId="{A7777777-7777-4777-8777-777777777777}" srcId="{29A9519F-9A90-41AF-A2F8-CD205CAC0CE8}" destId="{A1111111-1111-4111-8111-111111111111}" srcOrd="2" destOrd="0" parTransId="{A3333333-3333-4333-8333-333333333333}" sibTransId="{A4444444-4444-4444-8444-444444444444}"/>
    <dgm:cxn modelId="{A8888888-8888-4888-8888-888888888888}" srcId="{29A9519F-9A90-41AF-A2F8-CD205CAC0CE8}" destId="{A2222222-2222-4222-8222-222222222222}" srcOrd="3" destOrd="0" parTransId="{A5555555-5555-4555-8555-555555555555}" sibTransId="{A6666666-6666-4666-8666-666666666666}"/>
    <dgm:cxn modelId="{795157B0-2781-D94E-8177-2DE7FBB13514}" type="presOf" srcId="{2D13A230-B0E2-43E6-92E1-91635DDFA80A}" destId="{E50576C2-C36F-6547-A1B8-1689208DE4B3}" srcOrd="0" destOrd="0" presId="urn:microsoft.com/office/officeart/2005/8/layout/list1"/>
    <dgm:cxn modelId="{943AF5B3-B514-7344-9D75-9957A316D709}" type="presOf" srcId="{29A9519F-9A90-41AF-A2F8-CD205CAC0CE8}" destId="{45C2C178-9FE7-CC41-AF06-95A9A5B375B3}" srcOrd="1" destOrd="0" presId="urn:microsoft.com/office/officeart/2005/8/layout/list1"/>
    <dgm:cxn modelId="{8E9C45B4-9DA3-124E-9F10-6A50166D9CA7}" type="presOf" srcId="{F28DD070-CF4C-4C99-BC10-1BFC9E1F06C0}" destId="{9ABBB09A-B4C2-5D40-ABA1-2C02BFAD8753}" srcOrd="0" destOrd="0" presId="urn:microsoft.com/office/officeart/2005/8/layout/list1"/>
    <dgm:cxn modelId="{F53E22B7-A127-A449-B085-F33582205A28}" type="presOf" srcId="{A2222222-2222-4222-8222-222222222222}" destId="{9ABBB09A-B4C2-5D40-ABA1-2C02BFAD8753}" srcOrd="0" destOrd="3" presId="urn:microsoft.com/office/officeart/2005/8/layout/list1"/>
    <dgm:cxn modelId="{1A9506B9-7B3D-0844-B0FD-9939C39F001E}" type="presOf" srcId="{4C715A27-7164-43A3-8A9B-9D9FB39DD811}" destId="{C483BAD6-FFDC-7943-AF6F-32868358807A}" srcOrd="1" destOrd="0" presId="urn:microsoft.com/office/officeart/2005/8/layout/list1"/>
    <dgm:cxn modelId="{7D8E8FB9-AC63-9A4D-9E5C-92ACB9C07392}" srcId="{29A9519F-9A90-41AF-A2F8-CD205CAC0CE8}" destId="{756CFE69-4600-8245-90D9-9938FD818423}" srcOrd="1" destOrd="0" parTransId="{CD64CB5A-2745-AE4E-9575-6B6D90DFF7B0}" sibTransId="{712BA1FB-9107-664D-BF0D-CA02D78F5A5B}"/>
    <dgm:cxn modelId="{7D62B2C4-F8F8-E94A-A139-C91F6EB92B9A}" type="presOf" srcId="{29A9519F-9A90-41AF-A2F8-CD205CAC0CE8}" destId="{622405AB-5CB9-C64F-924F-E0CD59DB2B91}" srcOrd="0" destOrd="0" presId="urn:microsoft.com/office/officeart/2005/8/layout/list1"/>
    <dgm:cxn modelId="{5BDF17D3-E3D2-4B29-B924-1932BDC0E72D}" srcId="{7B852A8A-D86A-471E-A50F-F76EDF1D150E}" destId="{29A9519F-9A90-41AF-A2F8-CD205CAC0CE8}" srcOrd="2" destOrd="0" parTransId="{86513EA6-674B-40FB-AB37-388F95CBF60C}" sibTransId="{B8ECEF67-6596-42B3-A549-30310A0299E0}"/>
    <dgm:cxn modelId="{F2126DE9-EC53-7B4F-9589-A92E54BFCD07}" type="presOf" srcId="{A1111111-1111-4111-8111-111111111111}" destId="{9ABBB09A-B4C2-5D40-ABA1-2C02BFAD8753}" srcOrd="0" destOrd="2" presId="urn:microsoft.com/office/officeart/2005/8/layout/list1"/>
    <dgm:cxn modelId="{4F2636EC-9DF4-184E-B8E4-2F677510C6D6}" type="presOf" srcId="{7B852A8A-D86A-471E-A50F-F76EDF1D150E}" destId="{6BE2C2C2-701E-B445-B3A8-B352208E2162}" srcOrd="0" destOrd="0" presId="urn:microsoft.com/office/officeart/2005/8/layout/list1"/>
    <dgm:cxn modelId="{E20382EC-3941-452D-B925-D6871F886D7E}" srcId="{7B852A8A-D86A-471E-A50F-F76EDF1D150E}" destId="{4C715A27-7164-43A3-8A9B-9D9FB39DD811}" srcOrd="1" destOrd="0" parTransId="{4142F74B-FED8-447B-B326-A719CF8DAEF4}" sibTransId="{F8535470-8309-4FCF-8AD5-86A49546334A}"/>
    <dgm:cxn modelId="{15FF145A-3B59-F742-B8C5-B5812E43F7EE}" type="presParOf" srcId="{6BE2C2C2-701E-B445-B3A8-B352208E2162}" destId="{A5015D08-EEF6-B646-8E6C-03D35602123A}" srcOrd="0" destOrd="0" presId="urn:microsoft.com/office/officeart/2005/8/layout/list1"/>
    <dgm:cxn modelId="{93D03F1D-91F7-9A4A-AA7E-C804302D3C3C}" type="presParOf" srcId="{A5015D08-EEF6-B646-8E6C-03D35602123A}" destId="{E50576C2-C36F-6547-A1B8-1689208DE4B3}" srcOrd="0" destOrd="0" presId="urn:microsoft.com/office/officeart/2005/8/layout/list1"/>
    <dgm:cxn modelId="{E61D3103-320D-694B-9948-980991B5F484}" type="presParOf" srcId="{A5015D08-EEF6-B646-8E6C-03D35602123A}" destId="{1B2799D0-55D0-BE42-B5B8-53FA6A042E54}" srcOrd="1" destOrd="0" presId="urn:microsoft.com/office/officeart/2005/8/layout/list1"/>
    <dgm:cxn modelId="{08664A35-A7D3-964E-BBC3-0C5EA76BE321}" type="presParOf" srcId="{6BE2C2C2-701E-B445-B3A8-B352208E2162}" destId="{32827623-2BDD-224B-9199-D2490C365759}" srcOrd="1" destOrd="0" presId="urn:microsoft.com/office/officeart/2005/8/layout/list1"/>
    <dgm:cxn modelId="{155AB30D-B84F-F84D-B25B-04629A5C06C5}" type="presParOf" srcId="{6BE2C2C2-701E-B445-B3A8-B352208E2162}" destId="{257173EA-DF33-EE42-BB20-A607E6E86E96}" srcOrd="2" destOrd="0" presId="urn:microsoft.com/office/officeart/2005/8/layout/list1"/>
    <dgm:cxn modelId="{A461FE6B-E689-4749-9E88-B3EFCF827E34}" type="presParOf" srcId="{6BE2C2C2-701E-B445-B3A8-B352208E2162}" destId="{11708437-F890-7D4B-9592-1B9A5B257159}" srcOrd="3" destOrd="0" presId="urn:microsoft.com/office/officeart/2005/8/layout/list1"/>
    <dgm:cxn modelId="{DE55FAB2-E242-3E4C-BC25-04906F01A0D1}" type="presParOf" srcId="{6BE2C2C2-701E-B445-B3A8-B352208E2162}" destId="{BC552315-102C-E047-B9D7-C02B2672D578}" srcOrd="4" destOrd="0" presId="urn:microsoft.com/office/officeart/2005/8/layout/list1"/>
    <dgm:cxn modelId="{7C6B4E00-FE8B-A046-A511-5D5153C60859}" type="presParOf" srcId="{BC552315-102C-E047-B9D7-C02B2672D578}" destId="{A53D7336-9C04-A747-A216-F9DA1BEC99FB}" srcOrd="0" destOrd="0" presId="urn:microsoft.com/office/officeart/2005/8/layout/list1"/>
    <dgm:cxn modelId="{574D32CA-AFD5-3F44-8CF7-7DAD53DDBE11}" type="presParOf" srcId="{BC552315-102C-E047-B9D7-C02B2672D578}" destId="{C483BAD6-FFDC-7943-AF6F-32868358807A}" srcOrd="1" destOrd="0" presId="urn:microsoft.com/office/officeart/2005/8/layout/list1"/>
    <dgm:cxn modelId="{0C6869FE-28C9-1B46-84B1-3010ABB9A35B}" type="presParOf" srcId="{6BE2C2C2-701E-B445-B3A8-B352208E2162}" destId="{BF610A20-D9D4-A344-AB0C-9D1D22514785}" srcOrd="5" destOrd="0" presId="urn:microsoft.com/office/officeart/2005/8/layout/list1"/>
    <dgm:cxn modelId="{53FB3037-2162-2344-9A7B-67858CBEFB9C}" type="presParOf" srcId="{6BE2C2C2-701E-B445-B3A8-B352208E2162}" destId="{6996AE0E-38A6-1445-9680-10032F0F4C9A}" srcOrd="6" destOrd="0" presId="urn:microsoft.com/office/officeart/2005/8/layout/list1"/>
    <dgm:cxn modelId="{FD56433A-26B0-3E49-8FB3-EAE4C216F155}" type="presParOf" srcId="{6BE2C2C2-701E-B445-B3A8-B352208E2162}" destId="{A9093EC3-E7E6-2B49-8D52-0012F18AD831}" srcOrd="7" destOrd="0" presId="urn:microsoft.com/office/officeart/2005/8/layout/list1"/>
    <dgm:cxn modelId="{F2C5A496-50A4-E94F-BDC8-4C1A868BF244}" type="presParOf" srcId="{6BE2C2C2-701E-B445-B3A8-B352208E2162}" destId="{FBD8E877-3FAA-9C44-BA71-B77C9FBFA2ED}" srcOrd="8" destOrd="0" presId="urn:microsoft.com/office/officeart/2005/8/layout/list1"/>
    <dgm:cxn modelId="{CEF72774-ABD5-1E4E-9DAC-323C24ED2AAA}" type="presParOf" srcId="{FBD8E877-3FAA-9C44-BA71-B77C9FBFA2ED}" destId="{622405AB-5CB9-C64F-924F-E0CD59DB2B91}" srcOrd="0" destOrd="0" presId="urn:microsoft.com/office/officeart/2005/8/layout/list1"/>
    <dgm:cxn modelId="{D5BFE81C-8B83-CD4D-9BB9-D756A2DC9119}" type="presParOf" srcId="{FBD8E877-3FAA-9C44-BA71-B77C9FBFA2ED}" destId="{45C2C178-9FE7-CC41-AF06-95A9A5B375B3}" srcOrd="1" destOrd="0" presId="urn:microsoft.com/office/officeart/2005/8/layout/list1"/>
    <dgm:cxn modelId="{B8639A53-C5F3-6D4F-8E8A-38B228FF1E15}" type="presParOf" srcId="{6BE2C2C2-701E-B445-B3A8-B352208E2162}" destId="{90C83BA9-0F07-3048-8808-FA20A68D5C2E}" srcOrd="9" destOrd="0" presId="urn:microsoft.com/office/officeart/2005/8/layout/list1"/>
    <dgm:cxn modelId="{B085DE41-7208-7440-ADE6-F8BFD11357DB}" type="presParOf" srcId="{6BE2C2C2-701E-B445-B3A8-B352208E2162}" destId="{9ABBB09A-B4C2-5D40-ABA1-2C02BFAD8753}" srcOrd="10" destOrd="0" presId="urn:microsoft.com/office/officeart/2005/8/layout/list1"/>
    <dgm:cxn modelId="{80B70120-1E5B-1142-BB38-26DAC32E0B0A}" type="presParOf" srcId="{6BE2C2C2-701E-B445-B3A8-B352208E2162}" destId="{CF4CF573-2BDB-0749-B949-004770C095E4}" srcOrd="11" destOrd="0" presId="urn:microsoft.com/office/officeart/2005/8/layout/list1"/>
    <dgm:cxn modelId="{B648B2F5-4BFF-794F-8897-9A4E4640C820}" type="presParOf" srcId="{6BE2C2C2-701E-B445-B3A8-B352208E2162}" destId="{A555138B-E5B8-7845-8249-40D9521538B4}" srcOrd="12" destOrd="0" presId="urn:microsoft.com/office/officeart/2005/8/layout/list1"/>
    <dgm:cxn modelId="{F6BA2C63-C558-AC48-BD8D-177F9336A4F9}" type="presParOf" srcId="{A555138B-E5B8-7845-8249-40D9521538B4}" destId="{AB66E372-464E-794F-89C2-FC3DE164AC54}" srcOrd="0" destOrd="0" presId="urn:microsoft.com/office/officeart/2005/8/layout/list1"/>
    <dgm:cxn modelId="{E10839CE-0489-CB4C-88A9-704825E21899}" type="presParOf" srcId="{A555138B-E5B8-7845-8249-40D9521538B4}" destId="{5149FA02-B8EE-BD40-A8CE-EC860EE6AB09}" srcOrd="1" destOrd="0" presId="urn:microsoft.com/office/officeart/2005/8/layout/list1"/>
    <dgm:cxn modelId="{C1F00011-7268-764D-BBDA-44CE9A4174A3}" type="presParOf" srcId="{6BE2C2C2-701E-B445-B3A8-B352208E2162}" destId="{147E6DEC-1D61-8845-B830-F7CB75F4380F}" srcOrd="13" destOrd="0" presId="urn:microsoft.com/office/officeart/2005/8/layout/list1"/>
    <dgm:cxn modelId="{3F509DB9-8591-8D40-B837-F5149C614FE7}" type="presParOf" srcId="{6BE2C2C2-701E-B445-B3A8-B352208E2162}" destId="{4476A62F-14DE-1E4A-AFC2-EF1522691B8C}"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B852A8A-D86A-471E-A50F-F76EDF1D150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2D13A230-B0E2-43E6-92E1-91635DDFA80A}">
      <dgm:prSet custT="1"/>
      <dgm:spPr>
        <a:solidFill>
          <a:srgbClr val="8EA9DA"/>
        </a:solidFill>
      </dgm:spPr>
      <dgm: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Overview: the three input types</a:t>
          </a:r>
          <a:endParaRPr lang="en-US" sz="2200" b="1" kern="1200" dirty="0">
            <a:solidFill>
              <a:srgbClr val="FFFFFF"/>
            </a:solidFill>
            <a:latin typeface="Arial" panose="020B0604020202020204"/>
            <a:ea typeface="+mn-ea"/>
            <a:cs typeface="+mn-cs"/>
          </a:endParaRPr>
        </a:p>
      </dgm:t>
    </dgm:pt>
    <dgm:pt modelId="{BF0CA7CE-F138-4530-80FD-2164DB3FDDCA}" type="parTrans" cxnId="{A0E0ED20-6AAA-4A46-B04E-2A238DFB6967}">
      <dgm:prSet/>
      <dgm:spPr/>
      <dgm:t>
        <a:bodyPr/>
        <a:lstStyle/>
        <a:p>
          <a:endParaRPr lang="en-US"/>
        </a:p>
      </dgm:t>
    </dgm:pt>
    <dgm:pt modelId="{04675994-FB76-4810-8887-E3C33D2B0FD0}" type="sibTrans" cxnId="{A0E0ED20-6AAA-4A46-B04E-2A238DFB6967}">
      <dgm:prSet/>
      <dgm:spPr/>
      <dgm:t>
        <a:bodyPr/>
        <a:lstStyle/>
        <a:p>
          <a:endParaRPr lang="en-US"/>
        </a:p>
      </dgm:t>
    </dgm:pt>
    <dgm:pt modelId="{F28DD070-CF4C-4C99-BC10-1BFC9E1F06C0}">
      <dgm:prSet/>
      <dgm:spPr/>
      <dgm:t>
        <a:bodyPr/>
        <a:lstStyle/>
        <a:p>
          <a:pPr>
            <a:lnSpc>
              <a:spcPct val="150000"/>
            </a:lnSpc>
            <a:buClr>
              <a:srgbClr val="8DA8D8"/>
            </a:buClr>
            <a:buFont typeface="Arial" panose="020B0604020202020204" pitchFamily="34" charset="0"/>
            <a:buChar char="•"/>
          </a:pPr>
          <a:r>
            <a:rPr lang="en-GB" dirty="0"/>
            <a:t>Are your inputs ready?</a:t>
          </a:r>
          <a:endParaRPr lang="en-US" dirty="0"/>
        </a:p>
      </dgm:t>
    </dgm:pt>
    <dgm:pt modelId="{A4789116-D8C3-417C-99F6-4B9E7A96CBB8}" type="parTrans" cxnId="{98A81405-EECB-4B6B-9D75-C7F4914A4BB7}">
      <dgm:prSet/>
      <dgm:spPr/>
      <dgm:t>
        <a:bodyPr/>
        <a:lstStyle/>
        <a:p>
          <a:endParaRPr lang="en-US"/>
        </a:p>
      </dgm:t>
    </dgm:pt>
    <dgm:pt modelId="{B5840F1F-1EE4-4B01-938E-94F12579FAA2}" type="sibTrans" cxnId="{98A81405-EECB-4B6B-9D75-C7F4914A4BB7}">
      <dgm:prSet/>
      <dgm:spPr/>
      <dgm:t>
        <a:bodyPr/>
        <a:lstStyle/>
        <a:p>
          <a:endParaRPr lang="en-US"/>
        </a:p>
      </dgm:t>
    </dgm:pt>
    <dgm:pt modelId="{4C715A27-7164-43A3-8A9B-9D9FB39DD811}">
      <dgm:prSet custT="1"/>
      <dgm:spPr>
        <a:solidFill>
          <a:srgbClr val="8EA9DA"/>
        </a:solidFill>
      </dgm:spPr>
      <dgm:t>
        <a:bodyPr/>
        <a:lstStyle/>
        <a:p>
          <a:r>
            <a:rPr lang="en-GB" sz="2200" kern="1200" dirty="0">
              <a:solidFill>
                <a:srgbClr val="FFFFFF"/>
              </a:solidFill>
              <a:latin typeface="Arial" panose="020B0604020202020204"/>
              <a:ea typeface="+mn-ea"/>
              <a:cs typeface="+mn-cs"/>
            </a:rPr>
            <a:t>Production pathways and their parameters</a:t>
          </a:r>
          <a:endParaRPr lang="en-US" sz="2200" kern="1200" dirty="0">
            <a:solidFill>
              <a:srgbClr val="FFFFFF"/>
            </a:solidFill>
            <a:latin typeface="Arial" panose="020B0604020202020204"/>
            <a:ea typeface="+mn-ea"/>
            <a:cs typeface="+mn-cs"/>
          </a:endParaRPr>
        </a:p>
      </dgm:t>
    </dgm:pt>
    <dgm:pt modelId="{4142F74B-FED8-447B-B326-A719CF8DAEF4}" type="parTrans" cxnId="{E20382EC-3941-452D-B925-D6871F886D7E}">
      <dgm:prSet/>
      <dgm:spPr/>
      <dgm:t>
        <a:bodyPr/>
        <a:lstStyle/>
        <a:p>
          <a:endParaRPr lang="en-US"/>
        </a:p>
      </dgm:t>
    </dgm:pt>
    <dgm:pt modelId="{F8535470-8309-4FCF-8AD5-86A49546334A}" type="sibTrans" cxnId="{E20382EC-3941-452D-B925-D6871F886D7E}">
      <dgm:prSet/>
      <dgm:spPr/>
      <dgm:t>
        <a:bodyPr/>
        <a:lstStyle/>
        <a:p>
          <a:endParaRPr lang="en-US"/>
        </a:p>
      </dgm:t>
    </dgm:pt>
    <dgm:pt modelId="{29A9519F-9A90-41AF-A2F8-CD205CAC0CE8}">
      <dgm:prSet custT="1"/>
      <dgm:spPr>
        <a:solidFill>
          <a:srgbClr val="8EA9DA"/>
        </a:solidFill>
      </dgm:spPr>
      <dgm: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Techno-economic parameters</a:t>
          </a:r>
          <a:endParaRPr lang="en-US" sz="2200" kern="1200" dirty="0">
            <a:solidFill>
              <a:srgbClr val="FFFFFF"/>
            </a:solidFill>
            <a:latin typeface="Arial" panose="020B0604020202020204"/>
            <a:ea typeface="+mn-ea"/>
            <a:cs typeface="+mn-cs"/>
          </a:endParaRPr>
        </a:p>
      </dgm:t>
    </dgm:pt>
    <dgm:pt modelId="{86513EA6-674B-40FB-AB37-388F95CBF60C}" type="parTrans" cxnId="{5BDF17D3-E3D2-4B29-B924-1932BDC0E72D}">
      <dgm:prSet/>
      <dgm:spPr/>
      <dgm:t>
        <a:bodyPr/>
        <a:lstStyle/>
        <a:p>
          <a:endParaRPr lang="en-US"/>
        </a:p>
      </dgm:t>
    </dgm:pt>
    <dgm:pt modelId="{B8ECEF67-6596-42B3-A549-30310A0299E0}" type="sibTrans" cxnId="{5BDF17D3-E3D2-4B29-B924-1932BDC0E72D}">
      <dgm:prSet/>
      <dgm:spPr/>
      <dgm:t>
        <a:bodyPr/>
        <a:lstStyle/>
        <a:p>
          <a:endParaRPr lang="en-US"/>
        </a:p>
      </dgm:t>
    </dgm:pt>
    <dgm:pt modelId="{7057230F-0796-427C-9033-740C78BD957D}">
      <dgm:prSet custT="1"/>
      <dgm:spPr>
        <a:solidFill>
          <a:srgbClr val="8EA9DA"/>
        </a:solidFill>
      </dgm:spPr>
      <dgm:t>
        <a:bodyPr/>
        <a:lstStyle/>
        <a:p>
          <a:pPr marL="0" lvl="0" indent="0" algn="l" defTabSz="977900">
            <a:lnSpc>
              <a:spcPct val="90000"/>
            </a:lnSpc>
            <a:spcBef>
              <a:spcPct val="0"/>
            </a:spcBef>
            <a:spcAft>
              <a:spcPct val="35000"/>
            </a:spcAft>
            <a:buNone/>
          </a:pPr>
          <a:r>
            <a:rPr lang="en-GB" sz="2200" b="1" kern="1200" dirty="0">
              <a:solidFill>
                <a:srgbClr val="FFFFFF"/>
              </a:solidFill>
              <a:latin typeface="Arial" panose="020B0604020202020204"/>
              <a:ea typeface="+mn-ea"/>
              <a:cs typeface="+mn-cs"/>
            </a:rPr>
            <a:t>Checklist and wrap-up</a:t>
          </a:r>
          <a:endParaRPr lang="en-US" sz="2200" kern="1200" dirty="0">
            <a:solidFill>
              <a:srgbClr val="FFFFFF"/>
            </a:solidFill>
            <a:latin typeface="Arial" panose="020B0604020202020204"/>
            <a:ea typeface="+mn-ea"/>
            <a:cs typeface="+mn-cs"/>
          </a:endParaRPr>
        </a:p>
      </dgm:t>
    </dgm:pt>
    <dgm:pt modelId="{39E9BF8B-61FD-42D5-9551-77EB96331FF5}" type="parTrans" cxnId="{29A1DC4B-7079-4B19-835D-6450A3DCEC51}">
      <dgm:prSet/>
      <dgm:spPr/>
      <dgm:t>
        <a:bodyPr/>
        <a:lstStyle/>
        <a:p>
          <a:endParaRPr lang="en-US"/>
        </a:p>
      </dgm:t>
    </dgm:pt>
    <dgm:pt modelId="{AAAD8B86-AAA8-481B-89EE-507B36DA3209}" type="sibTrans" cxnId="{29A1DC4B-7079-4B19-835D-6450A3DCEC51}">
      <dgm:prSet/>
      <dgm:spPr/>
      <dgm:t>
        <a:bodyPr/>
        <a:lstStyle/>
        <a:p>
          <a:endParaRPr lang="en-US"/>
        </a:p>
      </dgm:t>
    </dgm:pt>
    <dgm:pt modelId="{683C7A66-DDE4-0E49-B7C9-A6B82A263F34}" type="pres">
      <dgm:prSet presAssocID="{7B852A8A-D86A-471E-A50F-F76EDF1D150E}" presName="linear" presStyleCnt="0">
        <dgm:presLayoutVars>
          <dgm:dir/>
          <dgm:animLvl val="lvl"/>
          <dgm:resizeHandles val="exact"/>
        </dgm:presLayoutVars>
      </dgm:prSet>
      <dgm:spPr/>
    </dgm:pt>
    <dgm:pt modelId="{2D89BDB5-83A2-3B47-B953-0D58B4EFF9A9}" type="pres">
      <dgm:prSet presAssocID="{2D13A230-B0E2-43E6-92E1-91635DDFA80A}" presName="parentLin" presStyleCnt="0"/>
      <dgm:spPr/>
    </dgm:pt>
    <dgm:pt modelId="{62FAC96D-055E-CA47-AB8D-20079FE64701}" type="pres">
      <dgm:prSet presAssocID="{2D13A230-B0E2-43E6-92E1-91635DDFA80A}" presName="parentLeftMargin" presStyleLbl="node1" presStyleIdx="0" presStyleCnt="4"/>
      <dgm:spPr/>
    </dgm:pt>
    <dgm:pt modelId="{702FF82A-0222-C647-863F-46AB632F070B}" type="pres">
      <dgm:prSet presAssocID="{2D13A230-B0E2-43E6-92E1-91635DDFA80A}" presName="parentText" presStyleLbl="node1" presStyleIdx="0" presStyleCnt="4">
        <dgm:presLayoutVars>
          <dgm:chMax val="0"/>
          <dgm:bulletEnabled val="1"/>
        </dgm:presLayoutVars>
      </dgm:prSet>
      <dgm:spPr/>
    </dgm:pt>
    <dgm:pt modelId="{E6C7454A-BBEF-C543-9564-330AD536FABF}" type="pres">
      <dgm:prSet presAssocID="{2D13A230-B0E2-43E6-92E1-91635DDFA80A}" presName="negativeSpace" presStyleCnt="0"/>
      <dgm:spPr/>
    </dgm:pt>
    <dgm:pt modelId="{65BBBB4A-D4D6-9443-A816-F731CEA00DBB}" type="pres">
      <dgm:prSet presAssocID="{2D13A230-B0E2-43E6-92E1-91635DDFA80A}" presName="childText" presStyleLbl="conFgAcc1" presStyleIdx="0" presStyleCnt="4">
        <dgm:presLayoutVars>
          <dgm:bulletEnabled val="1"/>
        </dgm:presLayoutVars>
      </dgm:prSet>
      <dgm:spPr/>
    </dgm:pt>
    <dgm:pt modelId="{A1E75D31-9252-BB45-8ABB-949773A1D0DC}" type="pres">
      <dgm:prSet presAssocID="{04675994-FB76-4810-8887-E3C33D2B0FD0}" presName="spaceBetweenRectangles" presStyleCnt="0"/>
      <dgm:spPr/>
    </dgm:pt>
    <dgm:pt modelId="{E66FE8D6-9EE3-2A44-9035-0D9FEAB429FB}" type="pres">
      <dgm:prSet presAssocID="{4C715A27-7164-43A3-8A9B-9D9FB39DD811}" presName="parentLin" presStyleCnt="0"/>
      <dgm:spPr/>
    </dgm:pt>
    <dgm:pt modelId="{7143C061-BAEF-6C48-B61C-45CAC67FA38B}" type="pres">
      <dgm:prSet presAssocID="{4C715A27-7164-43A3-8A9B-9D9FB39DD811}" presName="parentLeftMargin" presStyleLbl="node1" presStyleIdx="0" presStyleCnt="4"/>
      <dgm:spPr/>
    </dgm:pt>
    <dgm:pt modelId="{62E515EA-31B7-C547-A972-BEEEA7C9551B}" type="pres">
      <dgm:prSet presAssocID="{4C715A27-7164-43A3-8A9B-9D9FB39DD811}" presName="parentText" presStyleLbl="node1" presStyleIdx="1" presStyleCnt="4">
        <dgm:presLayoutVars>
          <dgm:chMax val="0"/>
          <dgm:bulletEnabled val="1"/>
        </dgm:presLayoutVars>
      </dgm:prSet>
      <dgm:spPr/>
    </dgm:pt>
    <dgm:pt modelId="{E07A6125-1573-6A4D-9F57-219746834AC4}" type="pres">
      <dgm:prSet presAssocID="{4C715A27-7164-43A3-8A9B-9D9FB39DD811}" presName="negativeSpace" presStyleCnt="0"/>
      <dgm:spPr/>
    </dgm:pt>
    <dgm:pt modelId="{32D4ABD6-93AC-E440-8302-11CAA18B48B4}" type="pres">
      <dgm:prSet presAssocID="{4C715A27-7164-43A3-8A9B-9D9FB39DD811}" presName="childText" presStyleLbl="conFgAcc1" presStyleIdx="1" presStyleCnt="4">
        <dgm:presLayoutVars>
          <dgm:bulletEnabled val="1"/>
        </dgm:presLayoutVars>
      </dgm:prSet>
      <dgm:spPr/>
    </dgm:pt>
    <dgm:pt modelId="{72B01C94-A25D-CE4C-A975-0E33E5547F2E}" type="pres">
      <dgm:prSet presAssocID="{F8535470-8309-4FCF-8AD5-86A49546334A}" presName="spaceBetweenRectangles" presStyleCnt="0"/>
      <dgm:spPr/>
    </dgm:pt>
    <dgm:pt modelId="{4D75E876-D4DE-0E44-AC7F-C3FB125A40F3}" type="pres">
      <dgm:prSet presAssocID="{29A9519F-9A90-41AF-A2F8-CD205CAC0CE8}" presName="parentLin" presStyleCnt="0"/>
      <dgm:spPr/>
    </dgm:pt>
    <dgm:pt modelId="{63112071-B39C-B943-BCAE-FCDA255598D5}" type="pres">
      <dgm:prSet presAssocID="{29A9519F-9A90-41AF-A2F8-CD205CAC0CE8}" presName="parentLeftMargin" presStyleLbl="node1" presStyleIdx="1" presStyleCnt="4"/>
      <dgm:spPr/>
    </dgm:pt>
    <dgm:pt modelId="{8A71867C-6294-7B47-8053-4CA50307D80A}" type="pres">
      <dgm:prSet presAssocID="{29A9519F-9A90-41AF-A2F8-CD205CAC0CE8}" presName="parentText" presStyleLbl="node1" presStyleIdx="2" presStyleCnt="4">
        <dgm:presLayoutVars>
          <dgm:chMax val="0"/>
          <dgm:bulletEnabled val="1"/>
        </dgm:presLayoutVars>
      </dgm:prSet>
      <dgm:spPr/>
    </dgm:pt>
    <dgm:pt modelId="{75582D08-11D7-654F-A61A-EF01A59C2EFD}" type="pres">
      <dgm:prSet presAssocID="{29A9519F-9A90-41AF-A2F8-CD205CAC0CE8}" presName="negativeSpace" presStyleCnt="0"/>
      <dgm:spPr/>
    </dgm:pt>
    <dgm:pt modelId="{A8690378-9495-B04A-965D-DCE85155F596}" type="pres">
      <dgm:prSet presAssocID="{29A9519F-9A90-41AF-A2F8-CD205CAC0CE8}" presName="childText" presStyleLbl="conFgAcc1" presStyleIdx="2" presStyleCnt="4">
        <dgm:presLayoutVars>
          <dgm:bulletEnabled val="1"/>
        </dgm:presLayoutVars>
      </dgm:prSet>
      <dgm:spPr/>
    </dgm:pt>
    <dgm:pt modelId="{4B6591BC-6642-EA44-9283-7B6D2FCD40F9}" type="pres">
      <dgm:prSet presAssocID="{B8ECEF67-6596-42B3-A549-30310A0299E0}" presName="spaceBetweenRectangles" presStyleCnt="0"/>
      <dgm:spPr/>
    </dgm:pt>
    <dgm:pt modelId="{A60EFA86-C23F-C145-8F4F-785676AB606C}" type="pres">
      <dgm:prSet presAssocID="{7057230F-0796-427C-9033-740C78BD957D}" presName="parentLin" presStyleCnt="0"/>
      <dgm:spPr/>
    </dgm:pt>
    <dgm:pt modelId="{253AD214-71ED-B64E-9F20-AABAEE058104}" type="pres">
      <dgm:prSet presAssocID="{7057230F-0796-427C-9033-740C78BD957D}" presName="parentLeftMargin" presStyleLbl="node1" presStyleIdx="2" presStyleCnt="4"/>
      <dgm:spPr/>
    </dgm:pt>
    <dgm:pt modelId="{8BC8F32E-A1CA-654C-9EB9-C014ACDA4BA3}" type="pres">
      <dgm:prSet presAssocID="{7057230F-0796-427C-9033-740C78BD957D}" presName="parentText" presStyleLbl="node1" presStyleIdx="3" presStyleCnt="4">
        <dgm:presLayoutVars>
          <dgm:chMax val="0"/>
          <dgm:bulletEnabled val="1"/>
        </dgm:presLayoutVars>
      </dgm:prSet>
      <dgm:spPr/>
    </dgm:pt>
    <dgm:pt modelId="{0D847822-CB19-F74C-B54D-936D9E819DFE}" type="pres">
      <dgm:prSet presAssocID="{7057230F-0796-427C-9033-740C78BD957D}" presName="negativeSpace" presStyleCnt="0"/>
      <dgm:spPr/>
    </dgm:pt>
    <dgm:pt modelId="{D7ADF7A7-EAA1-8F43-BE7A-A45C59581C1B}" type="pres">
      <dgm:prSet presAssocID="{7057230F-0796-427C-9033-740C78BD957D}" presName="childText" presStyleLbl="conFgAcc1" presStyleIdx="3" presStyleCnt="4">
        <dgm:presLayoutVars>
          <dgm:bulletEnabled val="1"/>
        </dgm:presLayoutVars>
      </dgm:prSet>
      <dgm:spPr/>
    </dgm:pt>
  </dgm:ptLst>
  <dgm:cxnLst>
    <dgm:cxn modelId="{98A81405-EECB-4B6B-9D75-C7F4914A4BB7}" srcId="{7057230F-0796-427C-9033-740C78BD957D}" destId="{F28DD070-CF4C-4C99-BC10-1BFC9E1F06C0}" srcOrd="0" destOrd="0" parTransId="{A4789116-D8C3-417C-99F6-4B9E7A96CBB8}" sibTransId="{B5840F1F-1EE4-4B01-938E-94F12579FAA2}"/>
    <dgm:cxn modelId="{4D60170C-B9FB-AA40-B89E-441DAD89934D}" type="presOf" srcId="{2D13A230-B0E2-43E6-92E1-91635DDFA80A}" destId="{702FF82A-0222-C647-863F-46AB632F070B}" srcOrd="1" destOrd="0" presId="urn:microsoft.com/office/officeart/2005/8/layout/list1"/>
    <dgm:cxn modelId="{A0E0ED20-6AAA-4A46-B04E-2A238DFB6967}" srcId="{7B852A8A-D86A-471E-A50F-F76EDF1D150E}" destId="{2D13A230-B0E2-43E6-92E1-91635DDFA80A}" srcOrd="0" destOrd="0" parTransId="{BF0CA7CE-F138-4530-80FD-2164DB3FDDCA}" sibTransId="{04675994-FB76-4810-8887-E3C33D2B0FD0}"/>
    <dgm:cxn modelId="{31C9D528-B173-BD4D-BCEC-5EA4FA0EA129}" type="presOf" srcId="{7057230F-0796-427C-9033-740C78BD957D}" destId="{253AD214-71ED-B64E-9F20-AABAEE058104}" srcOrd="0" destOrd="0" presId="urn:microsoft.com/office/officeart/2005/8/layout/list1"/>
    <dgm:cxn modelId="{29A1DC4B-7079-4B19-835D-6450A3DCEC51}" srcId="{7B852A8A-D86A-471E-A50F-F76EDF1D150E}" destId="{7057230F-0796-427C-9033-740C78BD957D}" srcOrd="3" destOrd="0" parTransId="{39E9BF8B-61FD-42D5-9551-77EB96331FF5}" sibTransId="{AAAD8B86-AAA8-481B-89EE-507B36DA3209}"/>
    <dgm:cxn modelId="{509D0C4E-CC89-F942-8665-B1413C8E5C5B}" type="presOf" srcId="{29A9519F-9A90-41AF-A2F8-CD205CAC0CE8}" destId="{8A71867C-6294-7B47-8053-4CA50307D80A}" srcOrd="1" destOrd="0" presId="urn:microsoft.com/office/officeart/2005/8/layout/list1"/>
    <dgm:cxn modelId="{6F63CC8F-F6D3-A14E-AFB7-78E994468E7F}" type="presOf" srcId="{7B852A8A-D86A-471E-A50F-F76EDF1D150E}" destId="{683C7A66-DDE4-0E49-B7C9-A6B82A263F34}" srcOrd="0" destOrd="0" presId="urn:microsoft.com/office/officeart/2005/8/layout/list1"/>
    <dgm:cxn modelId="{AFECA1A1-0E48-6546-B48E-B4FC8DD66C5F}" type="presOf" srcId="{F28DD070-CF4C-4C99-BC10-1BFC9E1F06C0}" destId="{D7ADF7A7-EAA1-8F43-BE7A-A45C59581C1B}" srcOrd="0" destOrd="0" presId="urn:microsoft.com/office/officeart/2005/8/layout/list1"/>
    <dgm:cxn modelId="{76E285A4-B1E8-EF41-8474-ADF426E1B037}" type="presOf" srcId="{4C715A27-7164-43A3-8A9B-9D9FB39DD811}" destId="{62E515EA-31B7-C547-A972-BEEEA7C9551B}" srcOrd="1" destOrd="0" presId="urn:microsoft.com/office/officeart/2005/8/layout/list1"/>
    <dgm:cxn modelId="{6408C7B6-DDED-0046-8800-FE477BB80A27}" type="presOf" srcId="{7057230F-0796-427C-9033-740C78BD957D}" destId="{8BC8F32E-A1CA-654C-9EB9-C014ACDA4BA3}" srcOrd="1" destOrd="0" presId="urn:microsoft.com/office/officeart/2005/8/layout/list1"/>
    <dgm:cxn modelId="{64EA6EBA-14A9-C947-A712-618CD3C89B56}" type="presOf" srcId="{29A9519F-9A90-41AF-A2F8-CD205CAC0CE8}" destId="{63112071-B39C-B943-BCAE-FCDA255598D5}" srcOrd="0" destOrd="0" presId="urn:microsoft.com/office/officeart/2005/8/layout/list1"/>
    <dgm:cxn modelId="{E900E2BB-C9B5-3743-BAA5-4E2B633E4BE6}" type="presOf" srcId="{4C715A27-7164-43A3-8A9B-9D9FB39DD811}" destId="{7143C061-BAEF-6C48-B61C-45CAC67FA38B}" srcOrd="0" destOrd="0" presId="urn:microsoft.com/office/officeart/2005/8/layout/list1"/>
    <dgm:cxn modelId="{5BDF17D3-E3D2-4B29-B924-1932BDC0E72D}" srcId="{7B852A8A-D86A-471E-A50F-F76EDF1D150E}" destId="{29A9519F-9A90-41AF-A2F8-CD205CAC0CE8}" srcOrd="2" destOrd="0" parTransId="{86513EA6-674B-40FB-AB37-388F95CBF60C}" sibTransId="{B8ECEF67-6596-42B3-A549-30310A0299E0}"/>
    <dgm:cxn modelId="{E20382EC-3941-452D-B925-D6871F886D7E}" srcId="{7B852A8A-D86A-471E-A50F-F76EDF1D150E}" destId="{4C715A27-7164-43A3-8A9B-9D9FB39DD811}" srcOrd="1" destOrd="0" parTransId="{4142F74B-FED8-447B-B326-A719CF8DAEF4}" sibTransId="{F8535470-8309-4FCF-8AD5-86A49546334A}"/>
    <dgm:cxn modelId="{FA4949FC-5525-6A48-92F8-31601C5210B0}" type="presOf" srcId="{2D13A230-B0E2-43E6-92E1-91635DDFA80A}" destId="{62FAC96D-055E-CA47-AB8D-20079FE64701}" srcOrd="0" destOrd="0" presId="urn:microsoft.com/office/officeart/2005/8/layout/list1"/>
    <dgm:cxn modelId="{86BB74E8-E2B3-364C-A497-6C3A019E27E2}" type="presParOf" srcId="{683C7A66-DDE4-0E49-B7C9-A6B82A263F34}" destId="{2D89BDB5-83A2-3B47-B953-0D58B4EFF9A9}" srcOrd="0" destOrd="0" presId="urn:microsoft.com/office/officeart/2005/8/layout/list1"/>
    <dgm:cxn modelId="{A3FF0E51-2149-394E-ACEC-1C8FAFEE5E7A}" type="presParOf" srcId="{2D89BDB5-83A2-3B47-B953-0D58B4EFF9A9}" destId="{62FAC96D-055E-CA47-AB8D-20079FE64701}" srcOrd="0" destOrd="0" presId="urn:microsoft.com/office/officeart/2005/8/layout/list1"/>
    <dgm:cxn modelId="{2764B477-8EC7-AE43-BF72-60183E931398}" type="presParOf" srcId="{2D89BDB5-83A2-3B47-B953-0D58B4EFF9A9}" destId="{702FF82A-0222-C647-863F-46AB632F070B}" srcOrd="1" destOrd="0" presId="urn:microsoft.com/office/officeart/2005/8/layout/list1"/>
    <dgm:cxn modelId="{B3E8D0B3-B068-7C4D-B980-847B893A05F2}" type="presParOf" srcId="{683C7A66-DDE4-0E49-B7C9-A6B82A263F34}" destId="{E6C7454A-BBEF-C543-9564-330AD536FABF}" srcOrd="1" destOrd="0" presId="urn:microsoft.com/office/officeart/2005/8/layout/list1"/>
    <dgm:cxn modelId="{810A78FD-2B37-074E-9701-D2CBB83D1748}" type="presParOf" srcId="{683C7A66-DDE4-0E49-B7C9-A6B82A263F34}" destId="{65BBBB4A-D4D6-9443-A816-F731CEA00DBB}" srcOrd="2" destOrd="0" presId="urn:microsoft.com/office/officeart/2005/8/layout/list1"/>
    <dgm:cxn modelId="{983777BB-D989-C042-ACFE-E99843967C4B}" type="presParOf" srcId="{683C7A66-DDE4-0E49-B7C9-A6B82A263F34}" destId="{A1E75D31-9252-BB45-8ABB-949773A1D0DC}" srcOrd="3" destOrd="0" presId="urn:microsoft.com/office/officeart/2005/8/layout/list1"/>
    <dgm:cxn modelId="{5185E9B4-3D05-3E4F-9920-8167B0EC1BA4}" type="presParOf" srcId="{683C7A66-DDE4-0E49-B7C9-A6B82A263F34}" destId="{E66FE8D6-9EE3-2A44-9035-0D9FEAB429FB}" srcOrd="4" destOrd="0" presId="urn:microsoft.com/office/officeart/2005/8/layout/list1"/>
    <dgm:cxn modelId="{C858E295-93D8-5340-A752-239A2D70FB44}" type="presParOf" srcId="{E66FE8D6-9EE3-2A44-9035-0D9FEAB429FB}" destId="{7143C061-BAEF-6C48-B61C-45CAC67FA38B}" srcOrd="0" destOrd="0" presId="urn:microsoft.com/office/officeart/2005/8/layout/list1"/>
    <dgm:cxn modelId="{B23DD006-8252-C14F-9176-9F8470541BCA}" type="presParOf" srcId="{E66FE8D6-9EE3-2A44-9035-0D9FEAB429FB}" destId="{62E515EA-31B7-C547-A972-BEEEA7C9551B}" srcOrd="1" destOrd="0" presId="urn:microsoft.com/office/officeart/2005/8/layout/list1"/>
    <dgm:cxn modelId="{590E068C-80AC-A845-A805-8536EFA547DF}" type="presParOf" srcId="{683C7A66-DDE4-0E49-B7C9-A6B82A263F34}" destId="{E07A6125-1573-6A4D-9F57-219746834AC4}" srcOrd="5" destOrd="0" presId="urn:microsoft.com/office/officeart/2005/8/layout/list1"/>
    <dgm:cxn modelId="{1EAC42CC-D1D6-394A-BBFB-0F181520B6F7}" type="presParOf" srcId="{683C7A66-DDE4-0E49-B7C9-A6B82A263F34}" destId="{32D4ABD6-93AC-E440-8302-11CAA18B48B4}" srcOrd="6" destOrd="0" presId="urn:microsoft.com/office/officeart/2005/8/layout/list1"/>
    <dgm:cxn modelId="{587B24F5-5163-EC47-AF2B-EC9929941A68}" type="presParOf" srcId="{683C7A66-DDE4-0E49-B7C9-A6B82A263F34}" destId="{72B01C94-A25D-CE4C-A975-0E33E5547F2E}" srcOrd="7" destOrd="0" presId="urn:microsoft.com/office/officeart/2005/8/layout/list1"/>
    <dgm:cxn modelId="{91745319-0240-F844-82C5-788695ADCFC4}" type="presParOf" srcId="{683C7A66-DDE4-0E49-B7C9-A6B82A263F34}" destId="{4D75E876-D4DE-0E44-AC7F-C3FB125A40F3}" srcOrd="8" destOrd="0" presId="urn:microsoft.com/office/officeart/2005/8/layout/list1"/>
    <dgm:cxn modelId="{98CA26A2-011C-5643-A79C-E9EE755FAA85}" type="presParOf" srcId="{4D75E876-D4DE-0E44-AC7F-C3FB125A40F3}" destId="{63112071-B39C-B943-BCAE-FCDA255598D5}" srcOrd="0" destOrd="0" presId="urn:microsoft.com/office/officeart/2005/8/layout/list1"/>
    <dgm:cxn modelId="{906A3C62-86E4-894A-B4A5-B8EA0BEFF475}" type="presParOf" srcId="{4D75E876-D4DE-0E44-AC7F-C3FB125A40F3}" destId="{8A71867C-6294-7B47-8053-4CA50307D80A}" srcOrd="1" destOrd="0" presId="urn:microsoft.com/office/officeart/2005/8/layout/list1"/>
    <dgm:cxn modelId="{E5B9D92C-417C-E443-AAEA-182AB59449EB}" type="presParOf" srcId="{683C7A66-DDE4-0E49-B7C9-A6B82A263F34}" destId="{75582D08-11D7-654F-A61A-EF01A59C2EFD}" srcOrd="9" destOrd="0" presId="urn:microsoft.com/office/officeart/2005/8/layout/list1"/>
    <dgm:cxn modelId="{40C860F9-A58C-1340-956A-19D79EE6C6E4}" type="presParOf" srcId="{683C7A66-DDE4-0E49-B7C9-A6B82A263F34}" destId="{A8690378-9495-B04A-965D-DCE85155F596}" srcOrd="10" destOrd="0" presId="urn:microsoft.com/office/officeart/2005/8/layout/list1"/>
    <dgm:cxn modelId="{FBA96B6B-EAEF-1445-B53C-D75FCB123241}" type="presParOf" srcId="{683C7A66-DDE4-0E49-B7C9-A6B82A263F34}" destId="{4B6591BC-6642-EA44-9283-7B6D2FCD40F9}" srcOrd="11" destOrd="0" presId="urn:microsoft.com/office/officeart/2005/8/layout/list1"/>
    <dgm:cxn modelId="{0066B2E0-1EBE-0840-9243-9F18A3CDEB90}" type="presParOf" srcId="{683C7A66-DDE4-0E49-B7C9-A6B82A263F34}" destId="{A60EFA86-C23F-C145-8F4F-785676AB606C}" srcOrd="12" destOrd="0" presId="urn:microsoft.com/office/officeart/2005/8/layout/list1"/>
    <dgm:cxn modelId="{2C9D9846-8A5A-3D47-8D19-57CF8085DB02}" type="presParOf" srcId="{A60EFA86-C23F-C145-8F4F-785676AB606C}" destId="{253AD214-71ED-B64E-9F20-AABAEE058104}" srcOrd="0" destOrd="0" presId="urn:microsoft.com/office/officeart/2005/8/layout/list1"/>
    <dgm:cxn modelId="{C8F67390-BC22-5C40-A1DB-A277E25CB7FB}" type="presParOf" srcId="{A60EFA86-C23F-C145-8F4F-785676AB606C}" destId="{8BC8F32E-A1CA-654C-9EB9-C014ACDA4BA3}" srcOrd="1" destOrd="0" presId="urn:microsoft.com/office/officeart/2005/8/layout/list1"/>
    <dgm:cxn modelId="{D22667E4-0AA6-C74F-8B01-5FAB46C92BCF}" type="presParOf" srcId="{683C7A66-DDE4-0E49-B7C9-A6B82A263F34}" destId="{0D847822-CB19-F74C-B54D-936D9E819DFE}" srcOrd="13" destOrd="0" presId="urn:microsoft.com/office/officeart/2005/8/layout/list1"/>
    <dgm:cxn modelId="{5AA708B5-606E-FB4D-87CD-A852966CF969}" type="presParOf" srcId="{683C7A66-DDE4-0E49-B7C9-A6B82A263F34}" destId="{D7ADF7A7-EAA1-8F43-BE7A-A45C59581C1B}"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9DA402-EE7E-CA44-9732-B45B6A6DA900}">
      <dsp:nvSpPr>
        <dsp:cNvPr id="0" name=""/>
        <dsp:cNvSpPr/>
      </dsp:nvSpPr>
      <dsp:spPr>
        <a:xfrm>
          <a:off x="0" y="335457"/>
          <a:ext cx="10515600" cy="137655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16127" tIns="395732" rIns="816127" bIns="135128" numCol="1" spcCol="1270" anchor="t" anchorCtr="0">
          <a:noAutofit/>
        </a:bodyPr>
        <a:lstStyle/>
        <a:p>
          <a:pPr marL="171450" lvl="1" indent="-171450" algn="l" defTabSz="844550">
            <a:lnSpc>
              <a:spcPct val="150000"/>
            </a:lnSpc>
            <a:spcBef>
              <a:spcPct val="0"/>
            </a:spcBef>
            <a:spcAft>
              <a:spcPct val="15000"/>
            </a:spcAft>
            <a:buClr>
              <a:srgbClr val="8DA8D8"/>
            </a:buClr>
            <a:buFont typeface="Arial" panose="020B0604020202020204" pitchFamily="34" charset="0"/>
            <a:buChar char="•"/>
          </a:pPr>
          <a:r>
            <a:rPr lang="en-GB" sz="1900" kern="1200" dirty="0"/>
            <a:t>What Geo-X needs to run</a:t>
          </a:r>
          <a:endParaRPr lang="en-US" sz="1900" kern="1200" dirty="0"/>
        </a:p>
        <a:p>
          <a:pPr marL="171450" lvl="1" indent="-171450" algn="l" defTabSz="844550">
            <a:lnSpc>
              <a:spcPct val="150000"/>
            </a:lnSpc>
            <a:spcBef>
              <a:spcPct val="0"/>
            </a:spcBef>
            <a:spcAft>
              <a:spcPct val="15000"/>
            </a:spcAft>
            <a:buClr>
              <a:srgbClr val="8DA8D8"/>
            </a:buClr>
            <a:buFont typeface="Arial" panose="020B0604020202020204" pitchFamily="34" charset="0"/>
            <a:buChar char="•"/>
          </a:pPr>
          <a:r>
            <a:rPr lang="en-GB" sz="1900" kern="1200" dirty="0"/>
            <a:t>Geo-X-data-prep: what it does and how it flows</a:t>
          </a:r>
          <a:endParaRPr lang="en-US" sz="1900" kern="1200" dirty="0"/>
        </a:p>
      </dsp:txBody>
      <dsp:txXfrm>
        <a:off x="0" y="335457"/>
        <a:ext cx="10515600" cy="1376550"/>
      </dsp:txXfrm>
    </dsp:sp>
    <dsp:sp modelId="{AF504E32-E4F1-8A41-8090-721330C437AA}">
      <dsp:nvSpPr>
        <dsp:cNvPr id="0" name=""/>
        <dsp:cNvSpPr/>
      </dsp:nvSpPr>
      <dsp:spPr>
        <a:xfrm>
          <a:off x="525780" y="55017"/>
          <a:ext cx="7360920" cy="56088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b="1" kern="1200" dirty="0">
              <a:solidFill>
                <a:srgbClr val="FFFFFF"/>
              </a:solidFill>
              <a:latin typeface="Arial" panose="020B0604020202020204"/>
              <a:ea typeface="+mn-ea"/>
              <a:cs typeface="+mn-cs"/>
            </a:rPr>
            <a:t>Overview: the three input types</a:t>
          </a:r>
          <a:endParaRPr lang="en-US" sz="2200" b="1" kern="1200" dirty="0">
            <a:solidFill>
              <a:srgbClr val="FFFFFF"/>
            </a:solidFill>
            <a:latin typeface="Arial" panose="020B0604020202020204"/>
            <a:ea typeface="+mn-ea"/>
            <a:cs typeface="+mn-cs"/>
          </a:endParaRPr>
        </a:p>
      </dsp:txBody>
      <dsp:txXfrm>
        <a:off x="553160" y="82397"/>
        <a:ext cx="7306160" cy="506120"/>
      </dsp:txXfrm>
    </dsp:sp>
    <dsp:sp modelId="{932C0071-0EDE-694A-9140-EFB51E3D758F}">
      <dsp:nvSpPr>
        <dsp:cNvPr id="0" name=""/>
        <dsp:cNvSpPr/>
      </dsp:nvSpPr>
      <dsp:spPr>
        <a:xfrm>
          <a:off x="0" y="2095047"/>
          <a:ext cx="10515600" cy="478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5796D47-D216-6145-B650-675E75298BCE}">
      <dsp:nvSpPr>
        <dsp:cNvPr id="0" name=""/>
        <dsp:cNvSpPr/>
      </dsp:nvSpPr>
      <dsp:spPr>
        <a:xfrm>
          <a:off x="525780" y="1814607"/>
          <a:ext cx="7360920" cy="56088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Production pathways and their parameters</a:t>
          </a:r>
          <a:endParaRPr lang="en-US" sz="2200" kern="1200" dirty="0">
            <a:solidFill>
              <a:srgbClr val="FFFFFF"/>
            </a:solidFill>
            <a:latin typeface="Arial" panose="020B0604020202020204"/>
            <a:ea typeface="+mn-ea"/>
            <a:cs typeface="+mn-cs"/>
          </a:endParaRPr>
        </a:p>
      </dsp:txBody>
      <dsp:txXfrm>
        <a:off x="553160" y="1841987"/>
        <a:ext cx="7306160" cy="506120"/>
      </dsp:txXfrm>
    </dsp:sp>
    <dsp:sp modelId="{F5793AED-A38F-8947-BA1B-2AC6B49265FD}">
      <dsp:nvSpPr>
        <dsp:cNvPr id="0" name=""/>
        <dsp:cNvSpPr/>
      </dsp:nvSpPr>
      <dsp:spPr>
        <a:xfrm>
          <a:off x="0" y="2956887"/>
          <a:ext cx="10515600" cy="478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9865278-FAB6-1B45-8F2F-EF3AEC260127}">
      <dsp:nvSpPr>
        <dsp:cNvPr id="0" name=""/>
        <dsp:cNvSpPr/>
      </dsp:nvSpPr>
      <dsp:spPr>
        <a:xfrm>
          <a:off x="525780" y="2676447"/>
          <a:ext cx="7360920" cy="56088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Techno-economic parameters</a:t>
          </a:r>
          <a:endParaRPr lang="en-US" sz="2200" kern="1200" dirty="0">
            <a:solidFill>
              <a:srgbClr val="FFFFFF"/>
            </a:solidFill>
            <a:latin typeface="Arial" panose="020B0604020202020204"/>
            <a:ea typeface="+mn-ea"/>
            <a:cs typeface="+mn-cs"/>
          </a:endParaRPr>
        </a:p>
      </dsp:txBody>
      <dsp:txXfrm>
        <a:off x="553160" y="2703827"/>
        <a:ext cx="7306160" cy="506120"/>
      </dsp:txXfrm>
    </dsp:sp>
    <dsp:sp modelId="{73B0B270-EEB4-1C42-82AC-19461D891E55}">
      <dsp:nvSpPr>
        <dsp:cNvPr id="0" name=""/>
        <dsp:cNvSpPr/>
      </dsp:nvSpPr>
      <dsp:spPr>
        <a:xfrm>
          <a:off x="0" y="3818727"/>
          <a:ext cx="10515600" cy="478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461C02C-91E4-7048-A443-6B2DAA697767}">
      <dsp:nvSpPr>
        <dsp:cNvPr id="0" name=""/>
        <dsp:cNvSpPr/>
      </dsp:nvSpPr>
      <dsp:spPr>
        <a:xfrm>
          <a:off x="525780" y="3538287"/>
          <a:ext cx="7360920" cy="56088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Checklist and wrap-up</a:t>
          </a:r>
          <a:endParaRPr lang="en-US" sz="2200" kern="1200" dirty="0">
            <a:solidFill>
              <a:srgbClr val="FFFFFF"/>
            </a:solidFill>
            <a:latin typeface="Arial" panose="020B0604020202020204"/>
            <a:ea typeface="+mn-ea"/>
            <a:cs typeface="+mn-cs"/>
          </a:endParaRPr>
        </a:p>
      </dsp:txBody>
      <dsp:txXfrm>
        <a:off x="553160" y="3565667"/>
        <a:ext cx="7306160" cy="5061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0FB045-A736-D447-AA54-19B77B4BA4A0}">
      <dsp:nvSpPr>
        <dsp:cNvPr id="0" name=""/>
        <dsp:cNvSpPr/>
      </dsp:nvSpPr>
      <dsp:spPr>
        <a:xfrm>
          <a:off x="0" y="335457"/>
          <a:ext cx="10515600" cy="478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7F2B832-6835-6540-94D9-D3840D68E87F}">
      <dsp:nvSpPr>
        <dsp:cNvPr id="0" name=""/>
        <dsp:cNvSpPr/>
      </dsp:nvSpPr>
      <dsp:spPr>
        <a:xfrm>
          <a:off x="525780" y="55017"/>
          <a:ext cx="7360920" cy="56088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Overview: the three input types</a:t>
          </a:r>
          <a:endParaRPr lang="en-US" sz="2200" b="1" kern="1200" dirty="0">
            <a:solidFill>
              <a:srgbClr val="FFFFFF"/>
            </a:solidFill>
            <a:latin typeface="Arial" panose="020B0604020202020204"/>
            <a:ea typeface="+mn-ea"/>
            <a:cs typeface="+mn-cs"/>
          </a:endParaRPr>
        </a:p>
      </dsp:txBody>
      <dsp:txXfrm>
        <a:off x="553160" y="82397"/>
        <a:ext cx="7306160" cy="506120"/>
      </dsp:txXfrm>
    </dsp:sp>
    <dsp:sp modelId="{734E53EA-C45A-B845-BA83-60ECEB13D8A4}">
      <dsp:nvSpPr>
        <dsp:cNvPr id="0" name=""/>
        <dsp:cNvSpPr/>
      </dsp:nvSpPr>
      <dsp:spPr>
        <a:xfrm>
          <a:off x="0" y="1197297"/>
          <a:ext cx="10515600" cy="137655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16127" tIns="395732" rIns="816127" bIns="135128" numCol="1" spcCol="1270" anchor="t" anchorCtr="0">
          <a:noAutofit/>
        </a:bodyPr>
        <a:lstStyle/>
        <a:p>
          <a:pPr marL="171450" lvl="1" indent="-171450" algn="l" defTabSz="844550">
            <a:lnSpc>
              <a:spcPct val="150000"/>
            </a:lnSpc>
            <a:spcBef>
              <a:spcPct val="0"/>
            </a:spcBef>
            <a:spcAft>
              <a:spcPct val="15000"/>
            </a:spcAft>
            <a:buClr>
              <a:srgbClr val="8DA8D8"/>
            </a:buClr>
            <a:buFont typeface="Arial" panose="020B0604020202020204" pitchFamily="34" charset="0"/>
            <a:buChar char="•"/>
          </a:pPr>
          <a:r>
            <a:rPr lang="en-GB" sz="1900" kern="1200" dirty="0"/>
            <a:t>Understanding modelling before parameters</a:t>
          </a:r>
          <a:endParaRPr lang="en-US" sz="1900" kern="1200" dirty="0"/>
        </a:p>
        <a:p>
          <a:pPr marL="171450" lvl="1" indent="-171450" algn="l" defTabSz="844550">
            <a:lnSpc>
              <a:spcPct val="150000"/>
            </a:lnSpc>
            <a:spcBef>
              <a:spcPct val="0"/>
            </a:spcBef>
            <a:spcAft>
              <a:spcPct val="15000"/>
            </a:spcAft>
            <a:buClr>
              <a:srgbClr val="8DA8D8"/>
            </a:buClr>
            <a:buFont typeface="Arial" panose="020B0604020202020204" pitchFamily="34" charset="0"/>
            <a:buChar char="•"/>
          </a:pPr>
          <a:r>
            <a:rPr lang="en-GB" sz="1900" kern="1200" dirty="0"/>
            <a:t>Hydrogen and ammonia pathways</a:t>
          </a:r>
          <a:endParaRPr lang="en-US" sz="1900" kern="1200" dirty="0"/>
        </a:p>
      </dsp:txBody>
      <dsp:txXfrm>
        <a:off x="0" y="1197297"/>
        <a:ext cx="10515600" cy="1376550"/>
      </dsp:txXfrm>
    </dsp:sp>
    <dsp:sp modelId="{B9D48D13-E55A-1C44-87B7-AA4333729DD7}">
      <dsp:nvSpPr>
        <dsp:cNvPr id="0" name=""/>
        <dsp:cNvSpPr/>
      </dsp:nvSpPr>
      <dsp:spPr>
        <a:xfrm>
          <a:off x="525780" y="916857"/>
          <a:ext cx="7360920" cy="56088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b="1" kern="1200" dirty="0">
              <a:solidFill>
                <a:srgbClr val="FFFFFF"/>
              </a:solidFill>
              <a:latin typeface="Arial" panose="020B0604020202020204"/>
              <a:ea typeface="+mn-ea"/>
              <a:cs typeface="+mn-cs"/>
            </a:rPr>
            <a:t>Production pathways and their parameters</a:t>
          </a:r>
          <a:endParaRPr lang="en-US" sz="2200" kern="1200" dirty="0">
            <a:solidFill>
              <a:srgbClr val="FFFFFF"/>
            </a:solidFill>
            <a:latin typeface="Arial" panose="020B0604020202020204"/>
            <a:ea typeface="+mn-ea"/>
            <a:cs typeface="+mn-cs"/>
          </a:endParaRPr>
        </a:p>
      </dsp:txBody>
      <dsp:txXfrm>
        <a:off x="553160" y="944237"/>
        <a:ext cx="7306160" cy="506120"/>
      </dsp:txXfrm>
    </dsp:sp>
    <dsp:sp modelId="{B8A59788-3B7C-A741-B9D7-EF6CDA0E88EA}">
      <dsp:nvSpPr>
        <dsp:cNvPr id="0" name=""/>
        <dsp:cNvSpPr/>
      </dsp:nvSpPr>
      <dsp:spPr>
        <a:xfrm>
          <a:off x="0" y="2956887"/>
          <a:ext cx="10515600" cy="478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CA78D26-A822-3848-8370-826AAB623C01}">
      <dsp:nvSpPr>
        <dsp:cNvPr id="0" name=""/>
        <dsp:cNvSpPr/>
      </dsp:nvSpPr>
      <dsp:spPr>
        <a:xfrm>
          <a:off x="525780" y="2676447"/>
          <a:ext cx="7360920" cy="56088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Techno-economic parameters</a:t>
          </a:r>
          <a:endParaRPr lang="en-US" sz="2200" kern="1200" dirty="0">
            <a:solidFill>
              <a:srgbClr val="FFFFFF"/>
            </a:solidFill>
            <a:latin typeface="Arial" panose="020B0604020202020204"/>
            <a:ea typeface="+mn-ea"/>
            <a:cs typeface="+mn-cs"/>
          </a:endParaRPr>
        </a:p>
      </dsp:txBody>
      <dsp:txXfrm>
        <a:off x="553160" y="2703827"/>
        <a:ext cx="7306160" cy="506120"/>
      </dsp:txXfrm>
    </dsp:sp>
    <dsp:sp modelId="{14E57150-4108-9740-AEC9-55C0729412E5}">
      <dsp:nvSpPr>
        <dsp:cNvPr id="0" name=""/>
        <dsp:cNvSpPr/>
      </dsp:nvSpPr>
      <dsp:spPr>
        <a:xfrm>
          <a:off x="0" y="3818727"/>
          <a:ext cx="10515600" cy="478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FEE962C-2035-9F40-82A4-D9528ADDD8C3}">
      <dsp:nvSpPr>
        <dsp:cNvPr id="0" name=""/>
        <dsp:cNvSpPr/>
      </dsp:nvSpPr>
      <dsp:spPr>
        <a:xfrm>
          <a:off x="525780" y="3538287"/>
          <a:ext cx="7360920" cy="56088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Checklist and wrap-up</a:t>
          </a:r>
          <a:endParaRPr lang="en-US" sz="2200" kern="1200" dirty="0">
            <a:solidFill>
              <a:srgbClr val="FFFFFF"/>
            </a:solidFill>
            <a:latin typeface="Arial" panose="020B0604020202020204"/>
            <a:ea typeface="+mn-ea"/>
            <a:cs typeface="+mn-cs"/>
          </a:endParaRPr>
        </a:p>
      </dsp:txBody>
      <dsp:txXfrm>
        <a:off x="553160" y="3565667"/>
        <a:ext cx="7306160" cy="50612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7173EA-DF33-EE42-BB20-A607E6E86E96}">
      <dsp:nvSpPr>
        <dsp:cNvPr id="0" name=""/>
        <dsp:cNvSpPr/>
      </dsp:nvSpPr>
      <dsp:spPr>
        <a:xfrm>
          <a:off x="0" y="286492"/>
          <a:ext cx="10515600" cy="453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B2799D0-55D0-BE42-B5B8-53FA6A042E54}">
      <dsp:nvSpPr>
        <dsp:cNvPr id="0" name=""/>
        <dsp:cNvSpPr/>
      </dsp:nvSpPr>
      <dsp:spPr>
        <a:xfrm>
          <a:off x="525780" y="20812"/>
          <a:ext cx="7360920" cy="53136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Overview: the three input types</a:t>
          </a:r>
          <a:endParaRPr lang="en-US" sz="2200" b="1" kern="1200" dirty="0">
            <a:solidFill>
              <a:srgbClr val="FFFFFF"/>
            </a:solidFill>
            <a:latin typeface="Arial" panose="020B0604020202020204"/>
            <a:ea typeface="+mn-ea"/>
            <a:cs typeface="+mn-cs"/>
          </a:endParaRPr>
        </a:p>
      </dsp:txBody>
      <dsp:txXfrm>
        <a:off x="551719" y="46751"/>
        <a:ext cx="7309042" cy="479482"/>
      </dsp:txXfrm>
    </dsp:sp>
    <dsp:sp modelId="{6996AE0E-38A6-1445-9680-10032F0F4C9A}">
      <dsp:nvSpPr>
        <dsp:cNvPr id="0" name=""/>
        <dsp:cNvSpPr/>
      </dsp:nvSpPr>
      <dsp:spPr>
        <a:xfrm>
          <a:off x="0" y="1102972"/>
          <a:ext cx="10515600" cy="453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483BAD6-FFDC-7943-AF6F-32868358807A}">
      <dsp:nvSpPr>
        <dsp:cNvPr id="0" name=""/>
        <dsp:cNvSpPr/>
      </dsp:nvSpPr>
      <dsp:spPr>
        <a:xfrm>
          <a:off x="525780" y="837292"/>
          <a:ext cx="7360920" cy="53136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Production pathways and their parameters</a:t>
          </a:r>
          <a:endParaRPr lang="en-US" sz="2200" kern="1200" dirty="0">
            <a:solidFill>
              <a:srgbClr val="FFFFFF"/>
            </a:solidFill>
            <a:latin typeface="Arial" panose="020B0604020202020204"/>
            <a:ea typeface="+mn-ea"/>
            <a:cs typeface="+mn-cs"/>
          </a:endParaRPr>
        </a:p>
      </dsp:txBody>
      <dsp:txXfrm>
        <a:off x="551719" y="863231"/>
        <a:ext cx="7309042" cy="479482"/>
      </dsp:txXfrm>
    </dsp:sp>
    <dsp:sp modelId="{9ABBB09A-B4C2-5D40-ABA1-2C02BFAD8753}">
      <dsp:nvSpPr>
        <dsp:cNvPr id="0" name=""/>
        <dsp:cNvSpPr/>
      </dsp:nvSpPr>
      <dsp:spPr>
        <a:xfrm>
          <a:off x="0" y="1919452"/>
          <a:ext cx="10515600" cy="2154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16127" tIns="374904" rIns="816127" bIns="128016" numCol="1" spcCol="1270" anchor="t" anchorCtr="0">
          <a:noAutofit/>
        </a:bodyPr>
        <a:lstStyle/>
        <a:p>
          <a:pPr marL="171450" lvl="1" indent="-171450" algn="l" defTabSz="800100">
            <a:lnSpc>
              <a:spcPct val="150000"/>
            </a:lnSpc>
            <a:spcBef>
              <a:spcPct val="0"/>
            </a:spcBef>
            <a:spcAft>
              <a:spcPct val="15000"/>
            </a:spcAft>
            <a:buClr>
              <a:srgbClr val="8DA8D8"/>
            </a:buClr>
            <a:buFont typeface="Arial" panose="020B0604020202020204" pitchFamily="34" charset="0"/>
            <a:buChar char="•"/>
          </a:pPr>
          <a:r>
            <a:rPr lang="en-GB" sz="1800" kern="1200" dirty="0"/>
            <a:t>Parameter file structure</a:t>
          </a:r>
          <a:endParaRPr lang="en-US" sz="1800" kern="1200" dirty="0"/>
        </a:p>
        <a:p>
          <a:pPr marL="171450" lvl="1" indent="-171450" algn="l" defTabSz="800100">
            <a:lnSpc>
              <a:spcPct val="150000"/>
            </a:lnSpc>
            <a:spcBef>
              <a:spcPct val="0"/>
            </a:spcBef>
            <a:spcAft>
              <a:spcPct val="15000"/>
            </a:spcAft>
            <a:buClr>
              <a:srgbClr val="8DA8D8"/>
            </a:buClr>
            <a:buFont typeface="Arial" panose="020B0604020202020204" pitchFamily="34" charset="0"/>
            <a:buChar char="•"/>
          </a:pPr>
          <a:r>
            <a:rPr lang="en-GB" sz="1800" kern="1200" dirty="0"/>
            <a:t>Where do parameters come from?</a:t>
          </a:r>
          <a:endParaRPr lang="en-US" sz="1800" kern="1200" dirty="0"/>
        </a:p>
        <a:p>
          <a:pPr marL="171450" lvl="1" indent="-171450" algn="l" defTabSz="800100">
            <a:lnSpc>
              <a:spcPct val="150000"/>
            </a:lnSpc>
            <a:spcBef>
              <a:spcPct val="0"/>
            </a:spcBef>
            <a:spcAft>
              <a:spcPct val="15000"/>
            </a:spcAft>
            <a:buClr>
              <a:srgbClr val="8DA8D8"/>
            </a:buClr>
            <a:buFont typeface="Arial" panose="020B0604020202020204" pitchFamily="34" charset="0"/>
            <a:buChar char="•"/>
          </a:pPr>
          <a:r>
            <a:rPr lang="en-GB" sz="1800" kern="1200" dirty="0"/>
            <a:t>Demand parameters</a:t>
          </a:r>
          <a:endParaRPr lang="en-US" sz="1800" kern="1200" dirty="0"/>
        </a:p>
        <a:p>
          <a:pPr marL="171450" lvl="1" indent="-171450" algn="l" defTabSz="800100">
            <a:lnSpc>
              <a:spcPct val="150000"/>
            </a:lnSpc>
            <a:spcBef>
              <a:spcPct val="0"/>
            </a:spcBef>
            <a:spcAft>
              <a:spcPct val="15000"/>
            </a:spcAft>
            <a:buClr>
              <a:srgbClr val="8DA8D8"/>
            </a:buClr>
            <a:buFont typeface="Arial" panose="020B0604020202020204" pitchFamily="34" charset="0"/>
            <a:buChar char="•"/>
          </a:pPr>
          <a:r>
            <a:rPr lang="en-GB" sz="1800" kern="1200" dirty="0"/>
            <a:t>Config.yaml: the scenario dial</a:t>
          </a:r>
          <a:endParaRPr lang="en-US" sz="1800" kern="1200" dirty="0"/>
        </a:p>
      </dsp:txBody>
      <dsp:txXfrm>
        <a:off x="0" y="1919452"/>
        <a:ext cx="10515600" cy="2154600"/>
      </dsp:txXfrm>
    </dsp:sp>
    <dsp:sp modelId="{45C2C178-9FE7-CC41-AF06-95A9A5B375B3}">
      <dsp:nvSpPr>
        <dsp:cNvPr id="0" name=""/>
        <dsp:cNvSpPr/>
      </dsp:nvSpPr>
      <dsp:spPr>
        <a:xfrm>
          <a:off x="525780" y="1653772"/>
          <a:ext cx="7360920" cy="53136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b="1" kern="1200" dirty="0">
              <a:solidFill>
                <a:srgbClr val="FFFFFF"/>
              </a:solidFill>
              <a:latin typeface="Arial" panose="020B0604020202020204"/>
              <a:ea typeface="+mn-ea"/>
              <a:cs typeface="+mn-cs"/>
            </a:rPr>
            <a:t>Techno-economic parameters</a:t>
          </a:r>
          <a:endParaRPr lang="en-US" sz="2200" kern="1200" dirty="0">
            <a:solidFill>
              <a:srgbClr val="FFFFFF"/>
            </a:solidFill>
            <a:latin typeface="Arial" panose="020B0604020202020204"/>
            <a:ea typeface="+mn-ea"/>
            <a:cs typeface="+mn-cs"/>
          </a:endParaRPr>
        </a:p>
      </dsp:txBody>
      <dsp:txXfrm>
        <a:off x="551719" y="1679711"/>
        <a:ext cx="7309042" cy="479482"/>
      </dsp:txXfrm>
    </dsp:sp>
    <dsp:sp modelId="{4476A62F-14DE-1E4A-AFC2-EF1522691B8C}">
      <dsp:nvSpPr>
        <dsp:cNvPr id="0" name=""/>
        <dsp:cNvSpPr/>
      </dsp:nvSpPr>
      <dsp:spPr>
        <a:xfrm>
          <a:off x="0" y="4436932"/>
          <a:ext cx="10515600" cy="453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149FA02-B8EE-BD40-A8CE-EC860EE6AB09}">
      <dsp:nvSpPr>
        <dsp:cNvPr id="0" name=""/>
        <dsp:cNvSpPr/>
      </dsp:nvSpPr>
      <dsp:spPr>
        <a:xfrm>
          <a:off x="525780" y="4171252"/>
          <a:ext cx="7360920" cy="53136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Checklist and wrap-up</a:t>
          </a:r>
          <a:endParaRPr lang="en-US" sz="2200" kern="1200" dirty="0">
            <a:solidFill>
              <a:srgbClr val="FFFFFF"/>
            </a:solidFill>
            <a:latin typeface="Arial" panose="020B0604020202020204"/>
            <a:ea typeface="+mn-ea"/>
            <a:cs typeface="+mn-cs"/>
          </a:endParaRPr>
        </a:p>
      </dsp:txBody>
      <dsp:txXfrm>
        <a:off x="551719" y="4197191"/>
        <a:ext cx="7309042" cy="47948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BBBB4A-D4D6-9443-A816-F731CEA00DBB}">
      <dsp:nvSpPr>
        <dsp:cNvPr id="0" name=""/>
        <dsp:cNvSpPr/>
      </dsp:nvSpPr>
      <dsp:spPr>
        <a:xfrm>
          <a:off x="0" y="406286"/>
          <a:ext cx="10515600" cy="529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02FF82A-0222-C647-863F-46AB632F070B}">
      <dsp:nvSpPr>
        <dsp:cNvPr id="0" name=""/>
        <dsp:cNvSpPr/>
      </dsp:nvSpPr>
      <dsp:spPr>
        <a:xfrm>
          <a:off x="525780" y="96326"/>
          <a:ext cx="7360920" cy="61992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Overview: the three input types</a:t>
          </a:r>
          <a:endParaRPr lang="en-US" sz="2200" b="1" kern="1200" dirty="0">
            <a:solidFill>
              <a:srgbClr val="FFFFFF"/>
            </a:solidFill>
            <a:latin typeface="Arial" panose="020B0604020202020204"/>
            <a:ea typeface="+mn-ea"/>
            <a:cs typeface="+mn-cs"/>
          </a:endParaRPr>
        </a:p>
      </dsp:txBody>
      <dsp:txXfrm>
        <a:off x="556042" y="126588"/>
        <a:ext cx="7300396" cy="559396"/>
      </dsp:txXfrm>
    </dsp:sp>
    <dsp:sp modelId="{32D4ABD6-93AC-E440-8302-11CAA18B48B4}">
      <dsp:nvSpPr>
        <dsp:cNvPr id="0" name=""/>
        <dsp:cNvSpPr/>
      </dsp:nvSpPr>
      <dsp:spPr>
        <a:xfrm>
          <a:off x="0" y="1358846"/>
          <a:ext cx="10515600" cy="529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2E515EA-31B7-C547-A972-BEEEA7C9551B}">
      <dsp:nvSpPr>
        <dsp:cNvPr id="0" name=""/>
        <dsp:cNvSpPr/>
      </dsp:nvSpPr>
      <dsp:spPr>
        <a:xfrm>
          <a:off x="525780" y="1048886"/>
          <a:ext cx="7360920" cy="61992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Production pathways and their parameters</a:t>
          </a:r>
          <a:endParaRPr lang="en-US" sz="2200" kern="1200" dirty="0">
            <a:solidFill>
              <a:srgbClr val="FFFFFF"/>
            </a:solidFill>
            <a:latin typeface="Arial" panose="020B0604020202020204"/>
            <a:ea typeface="+mn-ea"/>
            <a:cs typeface="+mn-cs"/>
          </a:endParaRPr>
        </a:p>
      </dsp:txBody>
      <dsp:txXfrm>
        <a:off x="556042" y="1079148"/>
        <a:ext cx="7300396" cy="559396"/>
      </dsp:txXfrm>
    </dsp:sp>
    <dsp:sp modelId="{A8690378-9495-B04A-965D-DCE85155F596}">
      <dsp:nvSpPr>
        <dsp:cNvPr id="0" name=""/>
        <dsp:cNvSpPr/>
      </dsp:nvSpPr>
      <dsp:spPr>
        <a:xfrm>
          <a:off x="0" y="2311406"/>
          <a:ext cx="10515600" cy="529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A71867C-6294-7B47-8053-4CA50307D80A}">
      <dsp:nvSpPr>
        <dsp:cNvPr id="0" name=""/>
        <dsp:cNvSpPr/>
      </dsp:nvSpPr>
      <dsp:spPr>
        <a:xfrm>
          <a:off x="525780" y="2001447"/>
          <a:ext cx="7360920" cy="61992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Techno-economic parameters</a:t>
          </a:r>
          <a:endParaRPr lang="en-US" sz="2200" kern="1200" dirty="0">
            <a:solidFill>
              <a:srgbClr val="FFFFFF"/>
            </a:solidFill>
            <a:latin typeface="Arial" panose="020B0604020202020204"/>
            <a:ea typeface="+mn-ea"/>
            <a:cs typeface="+mn-cs"/>
          </a:endParaRPr>
        </a:p>
      </dsp:txBody>
      <dsp:txXfrm>
        <a:off x="556042" y="2031709"/>
        <a:ext cx="7300396" cy="559396"/>
      </dsp:txXfrm>
    </dsp:sp>
    <dsp:sp modelId="{D7ADF7A7-EAA1-8F43-BE7A-A45C59581C1B}">
      <dsp:nvSpPr>
        <dsp:cNvPr id="0" name=""/>
        <dsp:cNvSpPr/>
      </dsp:nvSpPr>
      <dsp:spPr>
        <a:xfrm>
          <a:off x="0" y="3263967"/>
          <a:ext cx="10515600" cy="99225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16127" tIns="437388" rIns="816127" bIns="149352" numCol="1" spcCol="1270" anchor="t" anchorCtr="0">
          <a:noAutofit/>
        </a:bodyPr>
        <a:lstStyle/>
        <a:p>
          <a:pPr marL="228600" lvl="1" indent="-228600" algn="l" defTabSz="933450">
            <a:lnSpc>
              <a:spcPct val="150000"/>
            </a:lnSpc>
            <a:spcBef>
              <a:spcPct val="0"/>
            </a:spcBef>
            <a:spcAft>
              <a:spcPct val="15000"/>
            </a:spcAft>
            <a:buClr>
              <a:srgbClr val="8DA8D8"/>
            </a:buClr>
            <a:buFont typeface="Arial" panose="020B0604020202020204" pitchFamily="34" charset="0"/>
            <a:buChar char="•"/>
          </a:pPr>
          <a:r>
            <a:rPr lang="en-GB" sz="2100" kern="1200" dirty="0"/>
            <a:t>Are your inputs ready?</a:t>
          </a:r>
          <a:endParaRPr lang="en-US" sz="2100" kern="1200" dirty="0"/>
        </a:p>
      </dsp:txBody>
      <dsp:txXfrm>
        <a:off x="0" y="3263967"/>
        <a:ext cx="10515600" cy="992250"/>
      </dsp:txXfrm>
    </dsp:sp>
    <dsp:sp modelId="{8BC8F32E-A1CA-654C-9EB9-C014ACDA4BA3}">
      <dsp:nvSpPr>
        <dsp:cNvPr id="0" name=""/>
        <dsp:cNvSpPr/>
      </dsp:nvSpPr>
      <dsp:spPr>
        <a:xfrm>
          <a:off x="525780" y="2954007"/>
          <a:ext cx="7360920" cy="61992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b="1" kern="1200" dirty="0">
              <a:solidFill>
                <a:srgbClr val="FFFFFF"/>
              </a:solidFill>
              <a:latin typeface="Arial" panose="020B0604020202020204"/>
              <a:ea typeface="+mn-ea"/>
              <a:cs typeface="+mn-cs"/>
            </a:rPr>
            <a:t>Checklist and wrap-up</a:t>
          </a:r>
          <a:endParaRPr lang="en-US" sz="2200" kern="1200" dirty="0">
            <a:solidFill>
              <a:srgbClr val="FFFFFF"/>
            </a:solidFill>
            <a:latin typeface="Arial" panose="020B0604020202020204"/>
            <a:ea typeface="+mn-ea"/>
            <a:cs typeface="+mn-cs"/>
          </a:endParaRPr>
        </a:p>
      </dsp:txBody>
      <dsp:txXfrm>
        <a:off x="556042" y="2984269"/>
        <a:ext cx="7300396" cy="559396"/>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Welcome to Lesson 3 of the Geo-X training course: Data Inputs. In the previous lesson, you installed Geo-X, set up your environment, and established a Git workflow. Now we turn to what the model actually needs before it can run. This lesson is the most data-intensive of the six – but we have structured it so that you come away with a clear mental map of what each input is, where it comes from, and how to configure it for your own case study. By the end, you will be ready to run the model in Lesson 4.</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Here are the four things you should be able to do by the end of this lesson. First, understand the three types of input data Geo-X requires: spatial hexagons, techno-economic parameter files, and the configuration file. Second, define demand locations correctly – this is one of the most consequential analytical decisions you will make when applying Geo-X. Third, understand the production pathways for hydrogen and ammonia and how they map to the parameter file structure. And fourth, recognise the technical alternatives available in Geo-X, such as demand flexibility, and know which parameters control them. More advanced alternatives, including power purchase agreements and salt cavern storage, are covered in Lesson 6.</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txBody>
          <a:bodyPr/>
          <a:lstStyle/>
          <a:p>
            <a:endParaRPr lang="en-GB"/>
          </a:p>
        </p:txBody>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sz="1200" b="0" i="0" u="none" strike="noStrike" cap="none" dirty="0">
                <a:solidFill>
                  <a:schemeClr val="dk1"/>
                </a:solidFill>
                <a:effectLst/>
                <a:latin typeface="Calibri"/>
                <a:ea typeface="Calibri"/>
                <a:cs typeface="Calibri"/>
                <a:sym typeface="Calibri"/>
              </a:rPr>
              <a:t>Here is the structure of this lesson. We start with an overview of the three input types – what Geo-X needs before it can run. We then look at the data preparation pipeline that produces the spatial hexagon files. From there we move into the production pathways for hydrogen and ammonia, followed by the techno-economic parameter files in detail – including demand parameters and the configuration file. We close with a pre-run checklist and a preview of Lesson 4.</a:t>
            </a:r>
            <a:r>
              <a:rPr lang="en-CZ" sz="1200" b="0" i="0" u="none" strike="noStrike" cap="none" dirty="0">
                <a:solidFill>
                  <a:schemeClr val="dk1"/>
                </a:solidFill>
                <a:effectLst/>
                <a:latin typeface="Calibri"/>
                <a:ea typeface="Calibri"/>
                <a:cs typeface="Calibri"/>
                <a:sym typeface="Calibri"/>
              </a:rPr>
              <a:t>​</a:t>
            </a:r>
            <a:endParaRPr lang="en-GB"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Before Geo-X can run, three things must be in place. The first is spatial hexagons – geographic units that tile the study area, typically a country, into a regular grid. Each hexagon represents a potential production site and carries spatial attributes like solar resource quality, wind resource, and distance to roads and water. The second is a set of parameter files – the techno-economic assumptions that define costs, efficiencies, and capacities for every component in the production and transport chain. The third is the configuration file – </a:t>
            </a:r>
            <a:r>
              <a:rPr lang="en-GB" dirty="0" err="1"/>
              <a:t>config.yaml</a:t>
            </a:r>
            <a:r>
              <a:rPr lang="en-GB" dirty="0"/>
              <a:t> – which tells Geo-X what to run: which country, which commodity, which year of weather data, which solver, and which transport options to consider. All three must be correctly in place before Snakemake can execute the model. This slide is the map for the lesson – everything that follows fills in these three boxes.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The spatial hexagon file does not come from Geo-X itself – it is produced by a companion repository called Geo-X-data-prep. Understanding what this pipeline does and what it produces is important, even if you are using pre-built hexagon files for your first runs. The pipeline works in three stages. First, a script called prep_before_spider.py collects raw spatial data from five sources – Natural Earth for administrative boundaries, OpenStreetMap via Geofabrik for roads, Copernicus for land cover, HydroSHEDS for river and water body data, and Marine Regions for coastal boundaries. It then applies GLAES land exclusion criteria to remove areas that are unsuitable for production. There are four main exclusion categories: slope – steep terrain is excluded because it is unsuitable for solar panels and wind turbines and makes construction impractical; water bodies – rivers, lakes, and coastal areas are excluded along with distance buffers around them; land cover – forests, urban areas, and croplands are excluded based on the Copernicus classification; and distance constraints – areas that are too far from roads or water infrastructure are excluded because access costs become prohibitive. The second stage is SPIDER, which divides the remaining eligible land into H3 hexagonal cells and assigns the eligible area and spatial attributes to each hexagon. The third stage is prep_after_spider.py, which merges the SPIDER output with the GLAES results, assigns the correct country identifier, fixes the coordinate reference system, and writes the final output: hex_final followed by the ISO country code, in GeoJSON format. That file is what goes into the data folder of your Geo-X repository. Full documentation for running this pipeline on a new country is in the README files of both repositories and in the hands-on document for this lesson.</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txBody>
          <a:bodyPr/>
          <a:lstStyle/>
          <a:p>
            <a:endParaRPr lang="en-GB"/>
          </a:p>
        </p:txBody>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sz="1200" b="0" i="0" u="none" strike="noStrike" cap="none" dirty="0">
                <a:solidFill>
                  <a:schemeClr val="dk1"/>
                </a:solidFill>
                <a:effectLst/>
                <a:latin typeface="Calibri"/>
                <a:ea typeface="Calibri"/>
                <a:cs typeface="Calibri"/>
                <a:sym typeface="Calibri"/>
              </a:rPr>
              <a:t>We now move into the second section of this lesson: production pathways and their parameters. Before you can configure Geo-X correctly, you need to understand what the model is actually doing – what components it is optimising, how they connect to each other, and what parameters control each one. The next two slides present the basic modelling architecture for hydrogen and ammonia. More advanced configurations, including demand-side flexibility, power purchase agreements, and salt cavern storage, are covered in Lesson 6.</a:t>
            </a:r>
            <a:r>
              <a:rPr lang="en-CZ" sz="1200" b="0" i="0" u="none" strike="noStrike" cap="none" dirty="0">
                <a:solidFill>
                  <a:schemeClr val="dk1"/>
                </a:solidFill>
                <a:effectLst/>
                <a:latin typeface="Calibri"/>
                <a:ea typeface="Calibri"/>
                <a:cs typeface="Calibri"/>
                <a:sym typeface="Calibri"/>
              </a:rPr>
              <a:t>​</a:t>
            </a:r>
            <a:endParaRPr lang="en-GB"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This slide gives you the conceptual framework before we look at the specific pathway diagrams. Every device in Geo-X – a solar panel, an electrolyser, a storage tank – is characterised by a set of techno-economic parameters: its investment cost, its operational cost, its efficiency, and its capacity bounds. The model optimises the combination of these devices at each hexagon location to minimise the total levelised cost of delivering the commodity to the demand point. The table on this slide shows how Geo-X groups components by energy carrier. Electricity carriers include solar photovoltaics, onshore wind, geothermal, batteries, and, in some configurations, a generic generator representing a power purchase agreement or legacy installation. Hydrogen carriers include hydrogen storage and the demand component, which can be flexible or inflexible. Ammonia carriers include ammonia storage and ammonia demand. Conversion components include electrolysers, the Haber-Bosch synthesis unit, and fuel cells. Transport covers both pipeline and road trucking options. Each of these maps directly to one or more files in the parameter folder structure, which we will look at in the next section.</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This diagram shows the basic hydrogen production pathway as modelled in Geo-X. Follow the colours: renewable electricity, shown in yellow, is generated by solar photovoltaics and onshore wind. That electricity can be stored in batteries or passed directly to the electrolyser, shown in the conversion layer. The electrolyser produces hydrogen, which can be stored in a compressed hydrogen tank or transported directly. Transport to the demand point can be via truck or pipeline, depending on the configuration you set in config.yaml. At the demand end sits the hydrogen demand node, which in the basic model is inflexible – meaning the model must supply a constant volume at every time step. Notice the letter C transport nodes – this indicates conversion steps to facilitate the transport (for instance, in some cases, transporting hydrogen in ammonia form can be efficient). The key point for configuration: every box in this diagram corresponds to parameters you will set in the files we discuss shortly. If you understand the pathway, you understand why each parameter file exists.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The ammonia pathway builds directly on hydrogen. Everything in the hydrogen pathway is still present – renewables, batteries, electrolyser, hydrogen storage. But two additional components appear. The first is an air separation unit, which produces the nitrogen that Haber-Bosch synthesis requires. The second is the Haber-Bosch reactor itself, which combines hydrogen and nitrogen to produce ammonia. Ammonia is then stored – in this basic model as a pressurised tank – and transported by truck to the ammonia demand node. Notice also the fuel cell: this allows ammonia to be converted back to electricity if needed for the production process. The ammonia pathway therefore involves three interacting energy carriers – electricity, hydrogen, and ammonia – which makes its optimisation more complex than hydrogen alone. In practice this means ammonia runs take somewhat longer to compute, and the parameter file structure is also more extensive. The key advantage of ammonia over hydrogen is transport efficiency: ammonia is liquid at moderate pressure, making it significantly cheaper to move over long distances, which is why it often wins in export-oriented scenarios.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txBody>
          <a:bodyPr/>
          <a:lstStyle/>
          <a:p>
            <a:endParaRPr lang="en-GB"/>
          </a:p>
        </p:txBody>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sz="1200" b="0" i="0" u="none" strike="noStrike" cap="none" dirty="0">
                <a:solidFill>
                  <a:schemeClr val="dk1"/>
                </a:solidFill>
                <a:effectLst/>
                <a:latin typeface="Calibri"/>
                <a:ea typeface="Calibri"/>
                <a:cs typeface="Calibri"/>
                <a:sym typeface="Calibri"/>
              </a:rPr>
              <a:t>We now move into the techno-economic parameter section – the practical core of this lesson. We will look at the full parameter file structure, discuss where parameter values come from, examine the demand parameters in detail, and walk through the configuration file. By the end of this section, you will know exactly what to open, what to change, and why – before running Geo-X for the first time.</a:t>
            </a:r>
            <a:r>
              <a:rPr lang="en-CZ" sz="1200" b="0" i="0" u="none" strike="noStrike" cap="none" dirty="0">
                <a:solidFill>
                  <a:schemeClr val="dk1"/>
                </a:solidFill>
                <a:effectLst/>
                <a:latin typeface="Calibri"/>
                <a:ea typeface="Calibri"/>
                <a:cs typeface="Calibri"/>
                <a:sym typeface="Calibri"/>
              </a:rPr>
              <a:t>​</a:t>
            </a:r>
            <a:endParaRPr lang="en-GB"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The parameters folder in your Geo-X repository contains two levels of files. The first level is the basic plant folder – named basic_hydrogen_plant or </a:t>
            </a:r>
            <a:r>
              <a:rPr lang="en-GB" dirty="0" err="1"/>
              <a:t>basic_ammonia_plant</a:t>
            </a:r>
            <a:r>
              <a:rPr lang="en-GB" dirty="0"/>
              <a:t> – which contains the component-level files for production at a single location. These are CSV files: buses.csv defines the energy carriers; generators.csv defines renewable generation technologies with their costs and efficiencies; links.csv defines conversion technologies like the electrolyser and Haber-Bosch unit; storage_units.csv covers storage measured in power capacity such as the hydrogen compressor; and stores.csv covers storage measured in energy capacity such as the compressed hydrogen tank. The second level is the country and commodity folder, which contains spreadsheet files for transport and country-level parameters. Transport_parameters.xlsx covers trucking costs and logistics. Pipeline_parameters.xlsx covers pipeline capital and operating costs. Demand </a:t>
            </a:r>
            <a:r>
              <a:rPr lang="en-GB" dirty="0" err="1"/>
              <a:t>parameters.xlsx</a:t>
            </a:r>
            <a:r>
              <a:rPr lang="en-GB" dirty="0"/>
              <a:t> – which we will look at in the next slide – defines the demand point. Country_parameters.xlsx sets the interest rate, water costs, and other country-level assumptions. Conversion_parameters.xlsx handles commodity conversion for transport, such as the energy cost of liquefying hydrogen. Technology_parameters.xlsx covers grid and water infrastructure costs. This structure is identical for both hydrogen and ammonia – only the values differ. When you apply Geo-X to a new country or commodity, the task is to populate these files with values appropriate to your context.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A question that always comes up at this point is: where do the parameter values actually come from? The honest answer is that they are your assumptions – Geo-X does not prescribe values, it will analyse whatever you give it. The files in the repository contain example values drawn from published sources, primarily IRENA's Renewable Power Generation Costs report for solar and wind capital costs, IEA's Hydrogen and Ammonia Technology Roadmaps for electrolyser and Haber-Bosch parameters, World Bank data for country-level cost of capital, and academic literature for transport costs. These are a starting point – not ground truth. The quality of your outputs depends directly on the quality of your inputs. This is not a weakness of Geo-X; it is how all techno-economic models work. The appropriate response is to treat parameters as assumptions, run multiple scenarios to test sensitivity, and be transparent about your sources when reporting results. Lessons 5 and 6 will show you how to structure that kind of sensitivity analysis systematically.</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The demand parameters file deserves its own slide because it is one of the most consequential input you will change for any new application – it literally defines the geography of the analysis. For every demand centre you want to model, you specify four things. The latitude and longitude define where in the country the commodity is delivered – this could be a port for export, a border crossing, a refinery, or an industrial hub. The annual demand sets the total volume the model must supply over the year, in tonnes. And the commodity state defines the physical form of the commodity at the delivery point – for example, gaseous hydrogen, liquid hydrogen, or ammonia – which determines what transport options are available. In the basic model, demand is inflexible: the model must supply a constant rate at every time step throughout the year. Choosing the demand point is a genuine analytical decision, not a technical one. A port location gives you an export cost curve. A border crossing gives you a transit cost estimate. An inland industrial cluster gives you a domestic supply cost. Each tells a different policy story, and the choice should be driven by the question you are trying to answer.</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The configuration file – </a:t>
            </a:r>
            <a:r>
              <a:rPr lang="en-GB" dirty="0" err="1"/>
              <a:t>config.yaml</a:t>
            </a:r>
            <a:r>
              <a:rPr lang="en-GB" dirty="0"/>
              <a:t> – is the master switch for every model run. Before you execute Snakemake, you review this file and set it for your scenario. The fields highlighted in dark blue are the ones you will edit most frequently. Country takes the ISO two-letter code of your study country – UA for Ukraine, NA for Namibia, and so on. Weather year selects the year of ERA5 climate data used to generate solar and wind capacity factors. Plant type is either hydrogen or ammonia, and must match the parameter folder you have set up. Generators dict specifies which renewable technologies to include in the optimisation – in the example shown, solar and wind are both active. Solver must match what you installed in Lesson 2 – either cbc or gurobi. And the transport switches – pipeline construction and road construction – allow you to turn on or off specific transport options for each scenario, which is useful for comparing infrastructure investment choices. The fields in lighter blue are more advanced settings that you will rarely need to change, but they are documented in the README for reference. The key habit is: before every run, open config.yaml and confirm these six settings are correct for the scenario you intend to run.</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txBody>
          <a:bodyPr/>
          <a:lstStyle/>
          <a:p>
            <a:endParaRPr lang="en-GB"/>
          </a:p>
        </p:txBody>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sz="1200" b="0" i="0" u="none" strike="noStrike" cap="none" dirty="0">
                <a:solidFill>
                  <a:schemeClr val="dk1"/>
                </a:solidFill>
                <a:effectLst/>
                <a:latin typeface="Calibri"/>
                <a:ea typeface="Calibri"/>
                <a:cs typeface="Calibri"/>
                <a:sym typeface="Calibri"/>
              </a:rPr>
              <a:t>We are now in the final section of this lesson. Let us check whether your inputs are ready and preview what is coming in Lesson 4.</a:t>
            </a:r>
            <a:r>
              <a:rPr lang="en-CZ" sz="1200" b="0" i="0" u="none" strike="noStrike" cap="none" dirty="0">
                <a:solidFill>
                  <a:schemeClr val="dk1"/>
                </a:solidFill>
                <a:effectLst/>
                <a:latin typeface="Calibri"/>
                <a:ea typeface="Calibri"/>
                <a:cs typeface="Calibri"/>
                <a:sym typeface="Calibri"/>
              </a:rPr>
              <a:t>​</a:t>
            </a:r>
            <a:endParaRPr lang="en-GB"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Before you run Geo-X for the first time, work through this checklist. First, confirm the hexagon file is in place – hex_final followed by your ISO code, as a GeoJSON file, copied into the data folder of your Geo-X repository. Second, confirm you have a clear understanding of the pathway you are modelling – hydrogen or ammonia – and that the component structure makes sense to you before you try to configure it. Third, define your demand point – latitude, longitude, annual volume, and commodity state – and enter it into demand_parameters.xlsx. Fourth, review and update the parameter files – at minimum generators.csv, country_parameters.xlsx, and the transport parameters – to reflect your context and data sources. Fifth, open config.yaml and confirm country, plant type, weather year, solver, and transport switches are all set correctly for your run. The sixth item – renewable resource data via the CDS API – is handled automatically by Geo-X during the run, and we cover that process in detail in Lesson 4. If the first five items are in place, you are ready.</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You have now completed Lesson 3. You understand the three input types Geo-X requires, how the data preparation pipeline produces spatial hexagons, what the hydrogen and ammonia production pathways look like and how they map to the parameter files, how to define a demand point as an analytical decision, how to use config.yaml as your scenario dial, and how to verify your inputs with the pre-run checklist. In Lesson 4 we put all of this into action: we will download weather data via the CDS API, execute the Snakemake workflow, and look at how to read and interpret the outputs that come out the other side. Well done – see you in Lesson 4.</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Thank you for completing Lesson 3 of the Geo-X training course. Your inputs are ready – in Lesson 4 we run the model.</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5"/>
        <p:cNvGrpSpPr/>
        <p:nvPr/>
      </p:nvGrpSpPr>
      <p:grpSpPr>
        <a:xfrm>
          <a:off x="0" y="0"/>
          <a:ext cx="0" cy="0"/>
          <a:chOff x="0" y="0"/>
          <a:chExt cx="0" cy="0"/>
        </a:xfrm>
      </p:grpSpPr>
      <p:pic>
        <p:nvPicPr>
          <p:cNvPr id="3" name="Picture 2">
            <a:extLst>
              <a:ext uri="{FF2B5EF4-FFF2-40B4-BE49-F238E27FC236}">
                <a16:creationId xmlns:a16="http://schemas.microsoft.com/office/drawing/2014/main" id="{C65EA376-651F-B818-AF38-9F429FDC5AFB}"/>
              </a:ext>
            </a:extLst>
          </p:cNvPr>
          <p:cNvPicPr>
            <a:picLocks noChangeAspect="1"/>
          </p:cNvPicPr>
          <p:nvPr userDrawn="1"/>
        </p:nvPicPr>
        <p:blipFill>
          <a:blip r:embed="rId2"/>
          <a:srcRect/>
          <a:stretch/>
        </p:blipFill>
        <p:spPr>
          <a:xfrm>
            <a:off x="0" y="0"/>
            <a:ext cx="12192000" cy="6858000"/>
          </a:xfrm>
          <a:prstGeom prst="rect">
            <a:avLst/>
          </a:prstGeom>
        </p:spPr>
      </p:pic>
      <p:sp>
        <p:nvSpPr>
          <p:cNvPr id="16" name="Google Shape;16;p17"/>
          <p:cNvSpPr txBox="1">
            <a:spLocks noGrp="1"/>
          </p:cNvSpPr>
          <p:nvPr>
            <p:ph type="ctrTitle" hasCustomPrompt="1"/>
          </p:nvPr>
        </p:nvSpPr>
        <p:spPr>
          <a:xfrm>
            <a:off x="2979507" y="739739"/>
            <a:ext cx="4880223" cy="4982968"/>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4800"/>
              <a:buFont typeface="Helvetica Neue"/>
              <a:buNone/>
              <a:defRPr sz="3200" b="1" i="0" cap="none" baseline="0">
                <a:solidFill>
                  <a:schemeClr val="bg1"/>
                </a:solidFill>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dirty="0"/>
              <a:t>Click To Edit Master Title Style</a:t>
            </a:r>
            <a:endParaRPr lang="en-ZA" dirty="0"/>
          </a:p>
        </p:txBody>
      </p:sp>
    </p:spTree>
    <p:extLst>
      <p:ext uri="{BB962C8B-B14F-4D97-AF65-F5344CB8AC3E}">
        <p14:creationId xmlns:p14="http://schemas.microsoft.com/office/powerpoint/2010/main" val="1980571484"/>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preserve="1">
  <p:cSld name="Two Content">
    <p:bg>
      <p:bgPr>
        <a:solidFill>
          <a:schemeClr val="lt1"/>
        </a:solidFill>
        <a:effectLst/>
      </p:bgPr>
    </p:bg>
    <p:spTree>
      <p:nvGrpSpPr>
        <p:cNvPr id="1" name="Shape 33"/>
        <p:cNvGrpSpPr/>
        <p:nvPr/>
      </p:nvGrpSpPr>
      <p:grpSpPr>
        <a:xfrm>
          <a:off x="0" y="0"/>
          <a:ext cx="0" cy="0"/>
          <a:chOff x="0" y="0"/>
          <a:chExt cx="0" cy="0"/>
        </a:xfrm>
      </p:grpSpPr>
      <p:sp>
        <p:nvSpPr>
          <p:cNvPr id="34" name="Google Shape;34;p20"/>
          <p:cNvSpPr txBox="1">
            <a:spLocks noGrp="1"/>
          </p:cNvSpPr>
          <p:nvPr>
            <p:ph type="title"/>
          </p:nvPr>
        </p:nvSpPr>
        <p:spPr>
          <a:xfrm>
            <a:off x="838200" y="5556"/>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28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dirty="0"/>
              <a:t>Click to edit Master title style</a:t>
            </a:r>
            <a:endParaRPr dirty="0"/>
          </a:p>
        </p:txBody>
      </p:sp>
      <p:sp>
        <p:nvSpPr>
          <p:cNvPr id="2" name="Slide Number Placeholder 1">
            <a:extLst>
              <a:ext uri="{FF2B5EF4-FFF2-40B4-BE49-F238E27FC236}">
                <a16:creationId xmlns:a16="http://schemas.microsoft.com/office/drawing/2014/main" id="{4055AD5F-CC06-3A70-CBC8-BED05A2F0731}"/>
              </a:ext>
            </a:extLst>
          </p:cNvPr>
          <p:cNvSpPr>
            <a:spLocks noGrp="1"/>
          </p:cNvSpPr>
          <p:nvPr>
            <p:ph type="sldNum" idx="11"/>
          </p:nvPr>
        </p:nvSpPr>
        <p:spPr/>
        <p:txBody>
          <a:bodyPr/>
          <a:lstStyle/>
          <a:p>
            <a:fld id="{00000000-1234-1234-1234-123412341234}" type="slidenum">
              <a:rPr lang="sv-SE" smtClean="0"/>
              <a:pPr/>
              <a:t>‹#›</a:t>
            </a:fld>
            <a:endParaRPr lang="sv-SE" dirty="0"/>
          </a:p>
        </p:txBody>
      </p:sp>
      <p:sp>
        <p:nvSpPr>
          <p:cNvPr id="4" name="Text Placeholder 2">
            <a:extLst>
              <a:ext uri="{FF2B5EF4-FFF2-40B4-BE49-F238E27FC236}">
                <a16:creationId xmlns:a16="http://schemas.microsoft.com/office/drawing/2014/main" id="{760B7BF7-863F-75BD-C74E-816BAC14E105}"/>
              </a:ext>
            </a:extLst>
          </p:cNvPr>
          <p:cNvSpPr>
            <a:spLocks noGrp="1"/>
          </p:cNvSpPr>
          <p:nvPr>
            <p:ph type="body" idx="12"/>
          </p:nvPr>
        </p:nvSpPr>
        <p:spPr>
          <a:xfrm>
            <a:off x="838200" y="1926431"/>
            <a:ext cx="5257800" cy="4639469"/>
          </a:xfrm>
          <a:prstGeom prst="rect">
            <a:avLst/>
          </a:prstGeom>
        </p:spPr>
        <p:txBody>
          <a:bodyPr lIns="90000" tIns="36000" bIns="90000"/>
          <a:lstStyle>
            <a:lvl1pPr marL="0">
              <a:lnSpc>
                <a:spcPct val="90000"/>
              </a:lnSpc>
              <a:spcBef>
                <a:spcPts val="1000"/>
              </a:spcBef>
              <a:defRPr/>
            </a:lvl1pPr>
          </a:lstStyle>
          <a:p>
            <a:pPr marL="76200" lvl="0" indent="0">
              <a:buNone/>
            </a:pPr>
            <a:r>
              <a:rPr lang="en-GB" dirty="0"/>
              <a:t>Click to edit Master text styles</a:t>
            </a:r>
          </a:p>
        </p:txBody>
      </p:sp>
      <p:sp>
        <p:nvSpPr>
          <p:cNvPr id="5" name="Google Shape;56;p21">
            <a:extLst>
              <a:ext uri="{FF2B5EF4-FFF2-40B4-BE49-F238E27FC236}">
                <a16:creationId xmlns:a16="http://schemas.microsoft.com/office/drawing/2014/main" id="{AF23B50F-DDC4-A9C5-C7A6-289F47F961E3}"/>
              </a:ext>
            </a:extLst>
          </p:cNvPr>
          <p:cNvSpPr txBox="1">
            <a:spLocks noGrp="1"/>
          </p:cNvSpPr>
          <p:nvPr>
            <p:ph type="body" idx="13"/>
          </p:nvPr>
        </p:nvSpPr>
        <p:spPr>
          <a:xfrm>
            <a:off x="834081" y="1321595"/>
            <a:ext cx="5183188" cy="604836"/>
          </a:xfrm>
          <a:prstGeom prst="rect">
            <a:avLst/>
          </a:prstGeom>
          <a:noFill/>
          <a:ln>
            <a:noFill/>
          </a:ln>
        </p:spPr>
        <p:txBody>
          <a:bodyPr spcFirstLastPara="1" wrap="square" lIns="91425" tIns="36000" rIns="91425" bIns="90000" anchor="t" anchorCtr="0">
            <a:noAutofit/>
          </a:bodyPr>
          <a:lstStyle>
            <a:lvl1pPr marL="0" lvl="0" indent="-228600" algn="l">
              <a:lnSpc>
                <a:spcPct val="90000"/>
              </a:lnSpc>
              <a:spcBef>
                <a:spcPts val="1000"/>
              </a:spcBef>
              <a:spcAft>
                <a:spcPts val="0"/>
              </a:spcAft>
              <a:buClr>
                <a:schemeClr val="dk1"/>
              </a:buClr>
              <a:buSzPts val="2400"/>
              <a:buNone/>
              <a:defRPr sz="2400" b="1">
                <a:solidFill>
                  <a:schemeClr val="accent5"/>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dirty="0"/>
              <a:t>Click to edit Master text styles</a:t>
            </a:r>
          </a:p>
        </p:txBody>
      </p:sp>
    </p:spTree>
    <p:extLst>
      <p:ext uri="{BB962C8B-B14F-4D97-AF65-F5344CB8AC3E}">
        <p14:creationId xmlns:p14="http://schemas.microsoft.com/office/powerpoint/2010/main" val="739789877"/>
      </p:ext>
    </p:extLst>
  </p:cSld>
  <p:clrMapOvr>
    <a:overrideClrMapping bg1="lt1" tx1="dk1" bg2="dk2" tx2="lt2" accent1="accent1" accent2="accent2" accent3="accent3" accent4="accent4" accent5="accent5" accent6="accent6" hlink="hlink" folHlink="folHlink"/>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preserve="1">
  <p:cSld name="1_Two Content">
    <p:bg>
      <p:bgPr>
        <a:solidFill>
          <a:schemeClr val="lt1"/>
        </a:solidFill>
        <a:effectLst/>
      </p:bgPr>
    </p:bg>
    <p:spTree>
      <p:nvGrpSpPr>
        <p:cNvPr id="1" name="Shape 33"/>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055AD5F-CC06-3A70-CBC8-BED05A2F0731}"/>
              </a:ext>
            </a:extLst>
          </p:cNvPr>
          <p:cNvSpPr>
            <a:spLocks noGrp="1"/>
          </p:cNvSpPr>
          <p:nvPr>
            <p:ph type="sldNum" idx="11"/>
          </p:nvPr>
        </p:nvSpPr>
        <p:spPr/>
        <p:txBody>
          <a:bodyPr/>
          <a:lstStyle/>
          <a:p>
            <a:fld id="{00000000-1234-1234-1234-123412341234}" type="slidenum">
              <a:rPr lang="sv-SE" smtClean="0"/>
              <a:pPr/>
              <a:t>‹#›</a:t>
            </a:fld>
            <a:endParaRPr lang="sv-SE" dirty="0"/>
          </a:p>
        </p:txBody>
      </p:sp>
      <p:sp>
        <p:nvSpPr>
          <p:cNvPr id="7" name="Text Placeholder 2">
            <a:extLst>
              <a:ext uri="{FF2B5EF4-FFF2-40B4-BE49-F238E27FC236}">
                <a16:creationId xmlns:a16="http://schemas.microsoft.com/office/drawing/2014/main" id="{EF52DA1A-27C3-A877-3F21-FC8B5AF4A011}"/>
              </a:ext>
            </a:extLst>
          </p:cNvPr>
          <p:cNvSpPr>
            <a:spLocks noGrp="1"/>
          </p:cNvSpPr>
          <p:nvPr>
            <p:ph type="body" idx="12"/>
          </p:nvPr>
        </p:nvSpPr>
        <p:spPr>
          <a:xfrm>
            <a:off x="838200" y="1926431"/>
            <a:ext cx="5257800" cy="4639469"/>
          </a:xfrm>
          <a:prstGeom prst="rect">
            <a:avLst/>
          </a:prstGeom>
        </p:spPr>
        <p:txBody>
          <a:bodyPr lIns="90000" tIns="36000" bIns="90000"/>
          <a:lstStyle>
            <a:lvl1pPr marL="0">
              <a:lnSpc>
                <a:spcPct val="90000"/>
              </a:lnSpc>
              <a:spcBef>
                <a:spcPts val="1000"/>
              </a:spcBef>
              <a:defRPr/>
            </a:lvl1pPr>
          </a:lstStyle>
          <a:p>
            <a:pPr marL="76200" lvl="0" indent="0">
              <a:buNone/>
            </a:pPr>
            <a:r>
              <a:rPr lang="en-GB"/>
              <a:t>Click to edit Master text styles</a:t>
            </a:r>
          </a:p>
        </p:txBody>
      </p:sp>
      <p:sp>
        <p:nvSpPr>
          <p:cNvPr id="8" name="Google Shape;56;p21">
            <a:extLst>
              <a:ext uri="{FF2B5EF4-FFF2-40B4-BE49-F238E27FC236}">
                <a16:creationId xmlns:a16="http://schemas.microsoft.com/office/drawing/2014/main" id="{1C3240EE-A0CD-0C76-C224-32839D7C8974}"/>
              </a:ext>
            </a:extLst>
          </p:cNvPr>
          <p:cNvSpPr txBox="1">
            <a:spLocks noGrp="1"/>
          </p:cNvSpPr>
          <p:nvPr>
            <p:ph type="body" idx="13"/>
          </p:nvPr>
        </p:nvSpPr>
        <p:spPr>
          <a:xfrm>
            <a:off x="834081" y="1321595"/>
            <a:ext cx="5183188" cy="604836"/>
          </a:xfrm>
          <a:prstGeom prst="rect">
            <a:avLst/>
          </a:prstGeom>
          <a:noFill/>
          <a:ln>
            <a:noFill/>
          </a:ln>
        </p:spPr>
        <p:txBody>
          <a:bodyPr spcFirstLastPara="1" wrap="square" lIns="91425" tIns="36000" rIns="91425" bIns="90000" anchor="t" anchorCtr="0">
            <a:noAutofit/>
          </a:bodyPr>
          <a:lstStyle>
            <a:lvl1pPr marL="0" lvl="0" indent="-228600" algn="l">
              <a:lnSpc>
                <a:spcPct val="90000"/>
              </a:lnSpc>
              <a:spcBef>
                <a:spcPts val="1000"/>
              </a:spcBef>
              <a:spcAft>
                <a:spcPts val="0"/>
              </a:spcAft>
              <a:buClr>
                <a:schemeClr val="dk1"/>
              </a:buClr>
              <a:buSzPts val="2400"/>
              <a:buNone/>
              <a:defRPr sz="2400" b="1">
                <a:solidFill>
                  <a:schemeClr val="accent5"/>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a:t>Click to edit Master text styles</a:t>
            </a:r>
          </a:p>
        </p:txBody>
      </p:sp>
    </p:spTree>
    <p:extLst>
      <p:ext uri="{BB962C8B-B14F-4D97-AF65-F5344CB8AC3E}">
        <p14:creationId xmlns:p14="http://schemas.microsoft.com/office/powerpoint/2010/main" val="2630987058"/>
      </p:ext>
    </p:extLst>
  </p:cSld>
  <p:clrMapOvr>
    <a:overrideClrMapping bg1="lt1" tx1="dk1" bg2="dk2" tx2="lt2" accent1="accent1" accent2="accent2" accent3="accent3" accent4="accent4" accent5="accent5" accent6="accent6" hlink="hlink" folHlink="folHlink"/>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reserve="1">
  <p:cSld name="1_Comparison">
    <p:spTree>
      <p:nvGrpSpPr>
        <p:cNvPr id="1" name="Shape 52"/>
        <p:cNvGrpSpPr/>
        <p:nvPr/>
      </p:nvGrpSpPr>
      <p:grpSpPr>
        <a:xfrm>
          <a:off x="0" y="0"/>
          <a:ext cx="0" cy="0"/>
          <a:chOff x="0" y="0"/>
          <a:chExt cx="0" cy="0"/>
        </a:xfrm>
      </p:grpSpPr>
      <p:pic>
        <p:nvPicPr>
          <p:cNvPr id="3" name="Picture 2">
            <a:extLst>
              <a:ext uri="{FF2B5EF4-FFF2-40B4-BE49-F238E27FC236}">
                <a16:creationId xmlns:a16="http://schemas.microsoft.com/office/drawing/2014/main" id="{3A70E89C-24E2-3848-9105-E62A76FC275E}"/>
              </a:ext>
            </a:extLst>
          </p:cNvPr>
          <p:cNvPicPr>
            <a:picLocks noChangeAspect="1"/>
          </p:cNvPicPr>
          <p:nvPr/>
        </p:nvPicPr>
        <p:blipFill>
          <a:blip r:embed="rId2"/>
          <a:src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4321A830-ACFF-6C61-07CA-D04E6E6FD08F}"/>
              </a:ext>
            </a:extLst>
          </p:cNvPr>
          <p:cNvSpPr/>
          <p:nvPr userDrawn="1"/>
        </p:nvSpPr>
        <p:spPr>
          <a:xfrm>
            <a:off x="5997575" y="1316038"/>
            <a:ext cx="5540304" cy="446831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Google Shape;53;p21"/>
          <p:cNvSpPr txBox="1">
            <a:spLocks noGrp="1"/>
          </p:cNvSpPr>
          <p:nvPr>
            <p:ph type="title"/>
          </p:nvPr>
        </p:nvSpPr>
        <p:spPr>
          <a:xfrm>
            <a:off x="839788" y="0"/>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000"/>
              <a:buFont typeface="Helvetica Neue"/>
              <a:buNone/>
              <a:defRPr sz="2800" b="1">
                <a:solidFill>
                  <a:schemeClr val="bg1"/>
                </a:solidFill>
                <a:latin typeface="+mn-lt"/>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dirty="0"/>
              <a:t>Click to edit Master title style</a:t>
            </a:r>
            <a:endParaRPr dirty="0"/>
          </a:p>
        </p:txBody>
      </p:sp>
      <p:sp>
        <p:nvSpPr>
          <p:cNvPr id="54" name="Google Shape;54;p21"/>
          <p:cNvSpPr txBox="1">
            <a:spLocks noGrp="1"/>
          </p:cNvSpPr>
          <p:nvPr>
            <p:ph type="body" idx="1"/>
          </p:nvPr>
        </p:nvSpPr>
        <p:spPr>
          <a:xfrm>
            <a:off x="839788" y="1316038"/>
            <a:ext cx="5157787" cy="461391"/>
          </a:xfrm>
          <a:prstGeom prst="rect">
            <a:avLst/>
          </a:prstGeom>
          <a:noFill/>
          <a:ln>
            <a:noFill/>
          </a:ln>
        </p:spPr>
        <p:txBody>
          <a:bodyPr spcFirstLastPara="1" wrap="square" lIns="91425" tIns="45700" rIns="91425" bIns="45700" anchor="t" anchorCtr="0">
            <a:normAutofit/>
          </a:bodyPr>
          <a:lstStyle>
            <a:lvl1pPr marL="0" lvl="0" indent="-228600" algn="l">
              <a:lnSpc>
                <a:spcPct val="90000"/>
              </a:lnSpc>
              <a:spcBef>
                <a:spcPts val="1000"/>
              </a:spcBef>
              <a:spcAft>
                <a:spcPts val="0"/>
              </a:spcAft>
              <a:buClr>
                <a:schemeClr val="dk1"/>
              </a:buClr>
              <a:buSzPts val="2400"/>
              <a:buNone/>
              <a:defRPr sz="2200" b="1">
                <a:solidFill>
                  <a:schemeClr val="bg1"/>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a:t>Click to edit Master text styles</a:t>
            </a:r>
          </a:p>
        </p:txBody>
      </p:sp>
      <p:sp>
        <p:nvSpPr>
          <p:cNvPr id="55" name="Google Shape;55;p21"/>
          <p:cNvSpPr txBox="1">
            <a:spLocks noGrp="1"/>
          </p:cNvSpPr>
          <p:nvPr>
            <p:ph type="body" idx="2"/>
          </p:nvPr>
        </p:nvSpPr>
        <p:spPr>
          <a:xfrm>
            <a:off x="839788" y="1816278"/>
            <a:ext cx="5157787" cy="3684588"/>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bg1"/>
              </a:buClr>
              <a:buSzPts val="2400"/>
              <a:buChar char="•"/>
              <a:defRPr sz="2000">
                <a:solidFill>
                  <a:schemeClr val="bg1"/>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56" name="Google Shape;56;p21"/>
          <p:cNvSpPr txBox="1">
            <a:spLocks noGrp="1"/>
          </p:cNvSpPr>
          <p:nvPr>
            <p:ph type="body" idx="3"/>
          </p:nvPr>
        </p:nvSpPr>
        <p:spPr>
          <a:xfrm>
            <a:off x="6172200" y="1316038"/>
            <a:ext cx="5183188" cy="461391"/>
          </a:xfrm>
          <a:prstGeom prst="rect">
            <a:avLst/>
          </a:prstGeom>
          <a:noFill/>
          <a:ln>
            <a:noFill/>
          </a:ln>
        </p:spPr>
        <p:txBody>
          <a:bodyPr spcFirstLastPara="1" wrap="square" lIns="91425" tIns="45700" rIns="91425" bIns="45700" anchor="t" anchorCtr="0">
            <a:normAutofit/>
          </a:bodyPr>
          <a:lstStyle>
            <a:lvl1pPr marL="0" lvl="0" indent="-228600" algn="l">
              <a:lnSpc>
                <a:spcPct val="90000"/>
              </a:lnSpc>
              <a:spcBef>
                <a:spcPts val="1000"/>
              </a:spcBef>
              <a:spcAft>
                <a:spcPts val="0"/>
              </a:spcAft>
              <a:buClr>
                <a:schemeClr val="dk1"/>
              </a:buClr>
              <a:buSzPts val="2400"/>
              <a:buNone/>
              <a:defRPr sz="2200" b="1">
                <a:solidFill>
                  <a:schemeClr val="bg1"/>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a:t>Click to edit Master text styles</a:t>
            </a:r>
          </a:p>
        </p:txBody>
      </p:sp>
      <p:sp>
        <p:nvSpPr>
          <p:cNvPr id="57" name="Google Shape;57;p21"/>
          <p:cNvSpPr txBox="1">
            <a:spLocks noGrp="1"/>
          </p:cNvSpPr>
          <p:nvPr>
            <p:ph type="body" idx="4"/>
          </p:nvPr>
        </p:nvSpPr>
        <p:spPr>
          <a:xfrm>
            <a:off x="6172200" y="1816278"/>
            <a:ext cx="5183188" cy="3684588"/>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bg1"/>
              </a:buClr>
              <a:buSzPts val="2400"/>
              <a:buChar char="•"/>
              <a:defRPr sz="2000">
                <a:solidFill>
                  <a:schemeClr val="bg1"/>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2" name="Slide Number Placeholder 2">
            <a:extLst>
              <a:ext uri="{FF2B5EF4-FFF2-40B4-BE49-F238E27FC236}">
                <a16:creationId xmlns:a16="http://schemas.microsoft.com/office/drawing/2014/main" id="{10AA9A2B-ABED-DB7D-BF31-1128BB037F8F}"/>
              </a:ext>
            </a:extLst>
          </p:cNvPr>
          <p:cNvSpPr>
            <a:spLocks noGrp="1"/>
          </p:cNvSpPr>
          <p:nvPr>
            <p:ph type="sldNum" idx="10"/>
          </p:nvPr>
        </p:nvSpPr>
        <p:spPr>
          <a:xfrm>
            <a:off x="11798300" y="6565900"/>
            <a:ext cx="393700" cy="292100"/>
          </a:xfrm>
        </p:spPr>
        <p:txBody>
          <a:bodyPr/>
          <a:lstStyle/>
          <a:p>
            <a:fld id="{00000000-1234-1234-1234-123412341234}" type="slidenum">
              <a:rPr lang="sv-SE" smtClean="0"/>
              <a:pPr/>
              <a:t>‹#›</a:t>
            </a:fld>
            <a:endParaRPr lang="sv-SE" dirty="0"/>
          </a:p>
        </p:txBody>
      </p:sp>
    </p:spTree>
    <p:extLst>
      <p:ext uri="{BB962C8B-B14F-4D97-AF65-F5344CB8AC3E}">
        <p14:creationId xmlns:p14="http://schemas.microsoft.com/office/powerpoint/2010/main" val="578320951"/>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reserve="1">
  <p:cSld name="Title Only">
    <p:spTree>
      <p:nvGrpSpPr>
        <p:cNvPr id="1" name="Shape 61"/>
        <p:cNvGrpSpPr/>
        <p:nvPr/>
      </p:nvGrpSpPr>
      <p:grpSpPr>
        <a:xfrm>
          <a:off x="0" y="0"/>
          <a:ext cx="0" cy="0"/>
          <a:chOff x="0" y="0"/>
          <a:chExt cx="0" cy="0"/>
        </a:xfrm>
      </p:grpSpPr>
      <p:sp>
        <p:nvSpPr>
          <p:cNvPr id="62" name="Google Shape;62;p22"/>
          <p:cNvSpPr txBox="1">
            <a:spLocks noGrp="1"/>
          </p:cNvSpPr>
          <p:nvPr>
            <p:ph type="title"/>
          </p:nvPr>
        </p:nvSpPr>
        <p:spPr>
          <a:xfrm>
            <a:off x="838200" y="0"/>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000"/>
              <a:buFont typeface="Helvetica Neue"/>
              <a:buNone/>
              <a:defRPr sz="2800" b="1">
                <a:latin typeface="+mj-lt"/>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dirty="0"/>
              <a:t>Click to edit Master title style</a:t>
            </a:r>
            <a:endParaRPr dirty="0"/>
          </a:p>
        </p:txBody>
      </p:sp>
      <p:sp>
        <p:nvSpPr>
          <p:cNvPr id="2" name="Slide Number Placeholder 2">
            <a:extLst>
              <a:ext uri="{FF2B5EF4-FFF2-40B4-BE49-F238E27FC236}">
                <a16:creationId xmlns:a16="http://schemas.microsoft.com/office/drawing/2014/main" id="{B9AD8697-92AB-E546-E92A-46423E2D16EB}"/>
              </a:ext>
            </a:extLst>
          </p:cNvPr>
          <p:cNvSpPr>
            <a:spLocks noGrp="1"/>
          </p:cNvSpPr>
          <p:nvPr>
            <p:ph type="sldNum" idx="10"/>
          </p:nvPr>
        </p:nvSpPr>
        <p:spPr>
          <a:xfrm>
            <a:off x="11798300" y="6565900"/>
            <a:ext cx="393700" cy="292100"/>
          </a:xfrm>
        </p:spPr>
        <p:txBody>
          <a:bodyPr/>
          <a:lstStyle/>
          <a:p>
            <a:fld id="{00000000-1234-1234-1234-123412341234}" type="slidenum">
              <a:rPr lang="sv-SE" smtClean="0"/>
              <a:pPr/>
              <a:t>‹#›</a:t>
            </a:fld>
            <a:endParaRPr lang="sv-SE" dirty="0"/>
          </a:p>
        </p:txBody>
      </p:sp>
    </p:spTree>
    <p:extLst>
      <p:ext uri="{BB962C8B-B14F-4D97-AF65-F5344CB8AC3E}">
        <p14:creationId xmlns:p14="http://schemas.microsoft.com/office/powerpoint/2010/main" val="571436003"/>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icture with Caption" preserve="1">
  <p:cSld name="Picture with Caption">
    <p:bg>
      <p:bgPr>
        <a:solidFill>
          <a:schemeClr val="lt1"/>
        </a:solidFill>
        <a:effectLst/>
      </p:bgPr>
    </p:bg>
    <p:spTree>
      <p:nvGrpSpPr>
        <p:cNvPr id="1" name="Shape 77"/>
        <p:cNvGrpSpPr/>
        <p:nvPr/>
      </p:nvGrpSpPr>
      <p:grpSpPr>
        <a:xfrm>
          <a:off x="0" y="0"/>
          <a:ext cx="0" cy="0"/>
          <a:chOff x="0" y="0"/>
          <a:chExt cx="0" cy="0"/>
        </a:xfrm>
      </p:grpSpPr>
      <p:sp>
        <p:nvSpPr>
          <p:cNvPr id="2" name="Slide Number Placeholder 2">
            <a:extLst>
              <a:ext uri="{FF2B5EF4-FFF2-40B4-BE49-F238E27FC236}">
                <a16:creationId xmlns:a16="http://schemas.microsoft.com/office/drawing/2014/main" id="{5044575D-7810-24BF-4810-93F2CC87FC1C}"/>
              </a:ext>
            </a:extLst>
          </p:cNvPr>
          <p:cNvSpPr>
            <a:spLocks noGrp="1"/>
          </p:cNvSpPr>
          <p:nvPr>
            <p:ph type="sldNum" idx="10"/>
          </p:nvPr>
        </p:nvSpPr>
        <p:spPr>
          <a:xfrm>
            <a:off x="11798300" y="6565900"/>
            <a:ext cx="393700" cy="292100"/>
          </a:xfrm>
        </p:spPr>
        <p:txBody>
          <a:bodyPr/>
          <a:lstStyle/>
          <a:p>
            <a:fld id="{00000000-1234-1234-1234-123412341234}" type="slidenum">
              <a:rPr lang="sv-SE" smtClean="0"/>
              <a:pPr/>
              <a:t>‹#›</a:t>
            </a:fld>
            <a:endParaRPr lang="sv-SE" dirty="0"/>
          </a:p>
        </p:txBody>
      </p:sp>
    </p:spTree>
    <p:extLst>
      <p:ext uri="{BB962C8B-B14F-4D97-AF65-F5344CB8AC3E}">
        <p14:creationId xmlns:p14="http://schemas.microsoft.com/office/powerpoint/2010/main" val="3016496594"/>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icture with Caption" preserve="1">
  <p:cSld name="1_Picture with Caption">
    <p:spTree>
      <p:nvGrpSpPr>
        <p:cNvPr id="1" name="Shape 77"/>
        <p:cNvGrpSpPr/>
        <p:nvPr/>
      </p:nvGrpSpPr>
      <p:grpSpPr>
        <a:xfrm>
          <a:off x="0" y="0"/>
          <a:ext cx="0" cy="0"/>
          <a:chOff x="0" y="0"/>
          <a:chExt cx="0" cy="0"/>
        </a:xfrm>
      </p:grpSpPr>
      <p:pic>
        <p:nvPicPr>
          <p:cNvPr id="9" name="Picture 8">
            <a:extLst>
              <a:ext uri="{FF2B5EF4-FFF2-40B4-BE49-F238E27FC236}">
                <a16:creationId xmlns:a16="http://schemas.microsoft.com/office/drawing/2014/main" id="{2F796EF1-10A7-8C88-C479-E8F73E4A2FCC}"/>
              </a:ext>
            </a:extLst>
          </p:cNvPr>
          <p:cNvPicPr>
            <a:picLocks noChangeAspect="1"/>
          </p:cNvPicPr>
          <p:nvPr userDrawn="1"/>
        </p:nvPicPr>
        <p:blipFill>
          <a:blip r:embed="rId2"/>
          <a:srcRect/>
          <a:stretch/>
        </p:blipFill>
        <p:spPr>
          <a:xfrm>
            <a:off x="0" y="0"/>
            <a:ext cx="12192000" cy="6858000"/>
          </a:xfrm>
          <a:prstGeom prst="rect">
            <a:avLst/>
          </a:prstGeom>
        </p:spPr>
      </p:pic>
      <p:sp>
        <p:nvSpPr>
          <p:cNvPr id="2" name="Slide Number Placeholder 2">
            <a:extLst>
              <a:ext uri="{FF2B5EF4-FFF2-40B4-BE49-F238E27FC236}">
                <a16:creationId xmlns:a16="http://schemas.microsoft.com/office/drawing/2014/main" id="{5044575D-7810-24BF-4810-93F2CC87FC1C}"/>
              </a:ext>
            </a:extLst>
          </p:cNvPr>
          <p:cNvSpPr>
            <a:spLocks noGrp="1"/>
          </p:cNvSpPr>
          <p:nvPr>
            <p:ph type="sldNum" idx="10"/>
          </p:nvPr>
        </p:nvSpPr>
        <p:spPr>
          <a:xfrm>
            <a:off x="11798300" y="6565900"/>
            <a:ext cx="393700" cy="292100"/>
          </a:xfrm>
        </p:spPr>
        <p:txBody>
          <a:bodyPr/>
          <a:lstStyle/>
          <a:p>
            <a:fld id="{00000000-1234-1234-1234-123412341234}" type="slidenum">
              <a:rPr lang="sv-SE" smtClean="0"/>
              <a:pPr/>
              <a:t>‹#›</a:t>
            </a:fld>
            <a:endParaRPr lang="sv-SE" dirty="0"/>
          </a:p>
        </p:txBody>
      </p:sp>
      <p:sp>
        <p:nvSpPr>
          <p:cNvPr id="5" name="Google Shape;53;p21">
            <a:extLst>
              <a:ext uri="{FF2B5EF4-FFF2-40B4-BE49-F238E27FC236}">
                <a16:creationId xmlns:a16="http://schemas.microsoft.com/office/drawing/2014/main" id="{2804BE51-4AE7-8958-602D-521D85C02AB0}"/>
              </a:ext>
            </a:extLst>
          </p:cNvPr>
          <p:cNvSpPr txBox="1">
            <a:spLocks noGrp="1"/>
          </p:cNvSpPr>
          <p:nvPr>
            <p:ph type="title"/>
          </p:nvPr>
        </p:nvSpPr>
        <p:spPr>
          <a:xfrm>
            <a:off x="839788" y="0"/>
            <a:ext cx="10864532"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000"/>
              <a:buFont typeface="Helvetica Neue"/>
              <a:buNone/>
              <a:defRPr sz="2800" b="1">
                <a:solidFill>
                  <a:schemeClr val="bg1"/>
                </a:solidFill>
                <a:latin typeface="+mj-lt"/>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dirty="0"/>
              <a:t>Click to edit Master title style</a:t>
            </a:r>
            <a:endParaRPr dirty="0"/>
          </a:p>
        </p:txBody>
      </p:sp>
      <p:sp>
        <p:nvSpPr>
          <p:cNvPr id="6" name="Google Shape;54;p21">
            <a:extLst>
              <a:ext uri="{FF2B5EF4-FFF2-40B4-BE49-F238E27FC236}">
                <a16:creationId xmlns:a16="http://schemas.microsoft.com/office/drawing/2014/main" id="{0AB446C0-12CA-AE7E-1A3C-CA6630BDBA47}"/>
              </a:ext>
            </a:extLst>
          </p:cNvPr>
          <p:cNvSpPr txBox="1">
            <a:spLocks noGrp="1"/>
          </p:cNvSpPr>
          <p:nvPr>
            <p:ph type="body" idx="1"/>
          </p:nvPr>
        </p:nvSpPr>
        <p:spPr>
          <a:xfrm>
            <a:off x="839788" y="1316038"/>
            <a:ext cx="4910771" cy="429635"/>
          </a:xfrm>
          <a:prstGeom prst="rect">
            <a:avLst/>
          </a:prstGeom>
          <a:noFill/>
          <a:ln>
            <a:noFill/>
          </a:ln>
        </p:spPr>
        <p:txBody>
          <a:bodyPr spcFirstLastPara="1" wrap="square" lIns="91425" tIns="45700" rIns="91425" bIns="45700" anchor="t" anchorCtr="0">
            <a:normAutofit/>
          </a:bodyPr>
          <a:lstStyle>
            <a:lvl1pPr marL="0" lvl="0" indent="-228600" algn="l">
              <a:lnSpc>
                <a:spcPct val="90000"/>
              </a:lnSpc>
              <a:spcBef>
                <a:spcPts val="1000"/>
              </a:spcBef>
              <a:spcAft>
                <a:spcPts val="0"/>
              </a:spcAft>
              <a:buClr>
                <a:schemeClr val="dk1"/>
              </a:buClr>
              <a:buSzPts val="2400"/>
              <a:buNone/>
              <a:defRPr sz="2200" b="1">
                <a:solidFill>
                  <a:schemeClr val="accent3">
                    <a:lumMod val="20000"/>
                    <a:lumOff val="80000"/>
                  </a:schemeClr>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dirty="0"/>
              <a:t>Click to edit Master text styles</a:t>
            </a:r>
          </a:p>
        </p:txBody>
      </p:sp>
      <p:sp>
        <p:nvSpPr>
          <p:cNvPr id="7" name="Google Shape;55;p21">
            <a:extLst>
              <a:ext uri="{FF2B5EF4-FFF2-40B4-BE49-F238E27FC236}">
                <a16:creationId xmlns:a16="http://schemas.microsoft.com/office/drawing/2014/main" id="{339C6CE2-D488-CC10-AD93-5E55C11DD767}"/>
              </a:ext>
            </a:extLst>
          </p:cNvPr>
          <p:cNvSpPr txBox="1">
            <a:spLocks noGrp="1"/>
          </p:cNvSpPr>
          <p:nvPr>
            <p:ph type="body" idx="11"/>
          </p:nvPr>
        </p:nvSpPr>
        <p:spPr>
          <a:xfrm>
            <a:off x="839788" y="1829664"/>
            <a:ext cx="4910771" cy="3684588"/>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bg1"/>
              </a:buClr>
              <a:buSzPts val="2400"/>
              <a:buChar char="•"/>
              <a:defRPr sz="2000">
                <a:solidFill>
                  <a:schemeClr val="bg1"/>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8" name="Rectangle 7">
            <a:extLst>
              <a:ext uri="{FF2B5EF4-FFF2-40B4-BE49-F238E27FC236}">
                <a16:creationId xmlns:a16="http://schemas.microsoft.com/office/drawing/2014/main" id="{2A747783-11D2-0005-3676-55DC35F534B0}"/>
              </a:ext>
            </a:extLst>
          </p:cNvPr>
          <p:cNvSpPr/>
          <p:nvPr userDrawn="1"/>
        </p:nvSpPr>
        <p:spPr>
          <a:xfrm>
            <a:off x="5981252" y="1829664"/>
            <a:ext cx="5927463" cy="473623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Google Shape;79;p25"/>
          <p:cNvSpPr>
            <a:spLocks noGrp="1"/>
          </p:cNvSpPr>
          <p:nvPr>
            <p:ph type="pic" idx="2" hasCustomPrompt="1"/>
          </p:nvPr>
        </p:nvSpPr>
        <p:spPr>
          <a:xfrm>
            <a:off x="6096000" y="1971040"/>
            <a:ext cx="5608320" cy="4419600"/>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2000" b="0" i="1" u="none" strike="noStrike" cap="none">
                <a:solidFill>
                  <a:schemeClr val="bg1">
                    <a:lumMod val="50000"/>
                  </a:schemeClr>
                </a:solidFill>
                <a:latin typeface="+mj-lt"/>
                <a:ea typeface="Helvetica Neue"/>
                <a:cs typeface="Helvetica Neue"/>
                <a:sym typeface="Helvetica Neue"/>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Helvetica Neue"/>
                <a:ea typeface="Helvetica Neue"/>
                <a:cs typeface="Helvetica Neue"/>
                <a:sym typeface="Helvetica Neue"/>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Helvetica Neue"/>
                <a:ea typeface="Helvetica Neue"/>
                <a:cs typeface="Helvetica Neue"/>
                <a:sym typeface="Helvetica Neue"/>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Helvetica Neue"/>
                <a:ea typeface="Helvetica Neue"/>
                <a:cs typeface="Helvetica Neue"/>
                <a:sym typeface="Helvetica Neue"/>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Helvetica Neue"/>
                <a:ea typeface="Helvetica Neue"/>
                <a:cs typeface="Helvetica Neue"/>
                <a:sym typeface="Helvetica Neue"/>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pPr marL="457200" marR="0" lvl="0" indent="-381000" algn="l" defTabSz="914400" rtl="0" eaLnBrk="1" fontAlgn="auto" latinLnBrk="0" hangingPunct="1">
              <a:lnSpc>
                <a:spcPct val="90000"/>
              </a:lnSpc>
              <a:spcBef>
                <a:spcPts val="1000"/>
              </a:spcBef>
              <a:spcAft>
                <a:spcPts val="0"/>
              </a:spcAft>
              <a:buClr>
                <a:schemeClr val="dk1"/>
              </a:buClr>
              <a:buSzPts val="3200"/>
              <a:buFont typeface="Arial"/>
              <a:buNone/>
              <a:tabLst/>
              <a:defRPr/>
            </a:pPr>
            <a:r>
              <a:rPr lang="sv-SE" dirty="0"/>
              <a:t>Place </a:t>
            </a:r>
            <a:r>
              <a:rPr lang="sv-SE" dirty="0" err="1"/>
              <a:t>impactful</a:t>
            </a:r>
            <a:r>
              <a:rPr lang="sv-SE" dirty="0"/>
              <a:t> </a:t>
            </a:r>
            <a:r>
              <a:rPr lang="sv-SE" dirty="0" err="1"/>
              <a:t>picture</a:t>
            </a:r>
            <a:r>
              <a:rPr lang="sv-SE" dirty="0"/>
              <a:t> </a:t>
            </a:r>
            <a:r>
              <a:rPr lang="sv-SE" dirty="0" err="1"/>
              <a:t>here</a:t>
            </a:r>
            <a:r>
              <a:rPr lang="sv-SE" dirty="0"/>
              <a:t>.</a:t>
            </a:r>
          </a:p>
        </p:txBody>
      </p:sp>
      <p:cxnSp>
        <p:nvCxnSpPr>
          <p:cNvPr id="3" name="Straight Connector 2">
            <a:extLst>
              <a:ext uri="{FF2B5EF4-FFF2-40B4-BE49-F238E27FC236}">
                <a16:creationId xmlns:a16="http://schemas.microsoft.com/office/drawing/2014/main" id="{C043EF58-EF2D-D14C-7319-81751CB2501A}"/>
              </a:ext>
            </a:extLst>
          </p:cNvPr>
          <p:cNvCxnSpPr>
            <a:cxnSpLocks/>
          </p:cNvCxnSpPr>
          <p:nvPr/>
        </p:nvCxnSpPr>
        <p:spPr>
          <a:xfrm>
            <a:off x="6169572" y="5370785"/>
            <a:ext cx="5517931" cy="0"/>
          </a:xfrm>
          <a:prstGeom prst="line">
            <a:avLst/>
          </a:prstGeom>
          <a:ln w="19050"/>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462156648"/>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preserve="1">
  <p:cSld name="1_Picture with Caption">
    <p:spTree>
      <p:nvGrpSpPr>
        <p:cNvPr id="1" name="Shape 77"/>
        <p:cNvGrpSpPr/>
        <p:nvPr/>
      </p:nvGrpSpPr>
      <p:grpSpPr>
        <a:xfrm>
          <a:off x="0" y="0"/>
          <a:ext cx="0" cy="0"/>
          <a:chOff x="0" y="0"/>
          <a:chExt cx="0" cy="0"/>
        </a:xfrm>
      </p:grpSpPr>
      <p:pic>
        <p:nvPicPr>
          <p:cNvPr id="4" name="Picture 3">
            <a:extLst>
              <a:ext uri="{FF2B5EF4-FFF2-40B4-BE49-F238E27FC236}">
                <a16:creationId xmlns:a16="http://schemas.microsoft.com/office/drawing/2014/main" id="{C69F427D-5DA1-66BC-4D23-81378603A73E}"/>
              </a:ext>
            </a:extLst>
          </p:cNvPr>
          <p:cNvPicPr>
            <a:picLocks noChangeAspect="1"/>
          </p:cNvPicPr>
          <p:nvPr/>
        </p:nvPicPr>
        <p:blipFill>
          <a:blip r:embed="rId2"/>
          <a:src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61B96DC3-EDED-A35A-DB3F-833161D31F0F}"/>
              </a:ext>
            </a:extLst>
          </p:cNvPr>
          <p:cNvSpPr/>
          <p:nvPr userDrawn="1"/>
        </p:nvSpPr>
        <p:spPr>
          <a:xfrm>
            <a:off x="279699" y="1829664"/>
            <a:ext cx="11629017" cy="473623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Google Shape;79;p25"/>
          <p:cNvSpPr>
            <a:spLocks noGrp="1"/>
          </p:cNvSpPr>
          <p:nvPr>
            <p:ph type="pic" idx="2" hasCustomPrompt="1"/>
          </p:nvPr>
        </p:nvSpPr>
        <p:spPr>
          <a:xfrm>
            <a:off x="6096000" y="1971040"/>
            <a:ext cx="5608320" cy="4419600"/>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2000" b="0" i="1" u="none" strike="noStrike" cap="none">
                <a:solidFill>
                  <a:schemeClr val="bg1">
                    <a:lumMod val="50000"/>
                  </a:schemeClr>
                </a:solidFill>
                <a:latin typeface="+mj-lt"/>
                <a:ea typeface="Helvetica Neue"/>
                <a:cs typeface="Helvetica Neue"/>
                <a:sym typeface="Helvetica Neue"/>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Helvetica Neue"/>
                <a:ea typeface="Helvetica Neue"/>
                <a:cs typeface="Helvetica Neue"/>
                <a:sym typeface="Helvetica Neue"/>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Helvetica Neue"/>
                <a:ea typeface="Helvetica Neue"/>
                <a:cs typeface="Helvetica Neue"/>
                <a:sym typeface="Helvetica Neue"/>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Helvetica Neue"/>
                <a:ea typeface="Helvetica Neue"/>
                <a:cs typeface="Helvetica Neue"/>
                <a:sym typeface="Helvetica Neue"/>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Helvetica Neue"/>
                <a:ea typeface="Helvetica Neue"/>
                <a:cs typeface="Helvetica Neue"/>
                <a:sym typeface="Helvetica Neue"/>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pPr marL="457200" marR="0" lvl="0" indent="-381000" algn="l" defTabSz="914400" rtl="0" eaLnBrk="1" fontAlgn="auto" latinLnBrk="0" hangingPunct="1">
              <a:lnSpc>
                <a:spcPct val="90000"/>
              </a:lnSpc>
              <a:spcBef>
                <a:spcPts val="1000"/>
              </a:spcBef>
              <a:spcAft>
                <a:spcPts val="0"/>
              </a:spcAft>
              <a:buClr>
                <a:schemeClr val="dk1"/>
              </a:buClr>
              <a:buSzPts val="3200"/>
              <a:buFont typeface="Arial"/>
              <a:buNone/>
              <a:tabLst/>
              <a:defRPr/>
            </a:pPr>
            <a:r>
              <a:rPr lang="sv-SE" dirty="0"/>
              <a:t>Place </a:t>
            </a:r>
            <a:r>
              <a:rPr lang="sv-SE" dirty="0" err="1"/>
              <a:t>impactful</a:t>
            </a:r>
            <a:r>
              <a:rPr lang="sv-SE" dirty="0"/>
              <a:t> </a:t>
            </a:r>
            <a:r>
              <a:rPr lang="sv-SE" dirty="0" err="1"/>
              <a:t>picture</a:t>
            </a:r>
            <a:r>
              <a:rPr lang="sv-SE" dirty="0"/>
              <a:t> </a:t>
            </a:r>
            <a:r>
              <a:rPr lang="sv-SE" dirty="0" err="1"/>
              <a:t>here</a:t>
            </a:r>
            <a:r>
              <a:rPr lang="sv-SE" dirty="0"/>
              <a:t>.</a:t>
            </a:r>
          </a:p>
        </p:txBody>
      </p:sp>
      <p:sp>
        <p:nvSpPr>
          <p:cNvPr id="2" name="Slide Number Placeholder 2">
            <a:extLst>
              <a:ext uri="{FF2B5EF4-FFF2-40B4-BE49-F238E27FC236}">
                <a16:creationId xmlns:a16="http://schemas.microsoft.com/office/drawing/2014/main" id="{5044575D-7810-24BF-4810-93F2CC87FC1C}"/>
              </a:ext>
            </a:extLst>
          </p:cNvPr>
          <p:cNvSpPr>
            <a:spLocks noGrp="1"/>
          </p:cNvSpPr>
          <p:nvPr>
            <p:ph type="sldNum" idx="10"/>
          </p:nvPr>
        </p:nvSpPr>
        <p:spPr>
          <a:xfrm>
            <a:off x="11798300" y="6565900"/>
            <a:ext cx="393700" cy="292100"/>
          </a:xfrm>
        </p:spPr>
        <p:txBody>
          <a:bodyPr/>
          <a:lstStyle/>
          <a:p>
            <a:fld id="{00000000-1234-1234-1234-123412341234}" type="slidenum">
              <a:rPr lang="sv-SE" smtClean="0"/>
              <a:pPr/>
              <a:t>‹#›</a:t>
            </a:fld>
            <a:endParaRPr lang="sv-SE" dirty="0"/>
          </a:p>
        </p:txBody>
      </p:sp>
      <p:sp>
        <p:nvSpPr>
          <p:cNvPr id="6" name="Google Shape;54;p21">
            <a:extLst>
              <a:ext uri="{FF2B5EF4-FFF2-40B4-BE49-F238E27FC236}">
                <a16:creationId xmlns:a16="http://schemas.microsoft.com/office/drawing/2014/main" id="{0AB446C0-12CA-AE7E-1A3C-CA6630BDBA47}"/>
              </a:ext>
            </a:extLst>
          </p:cNvPr>
          <p:cNvSpPr txBox="1">
            <a:spLocks noGrp="1"/>
          </p:cNvSpPr>
          <p:nvPr>
            <p:ph type="body" idx="1"/>
          </p:nvPr>
        </p:nvSpPr>
        <p:spPr>
          <a:xfrm>
            <a:off x="839788" y="1756881"/>
            <a:ext cx="4910771" cy="482885"/>
          </a:xfrm>
          <a:prstGeom prst="rect">
            <a:avLst/>
          </a:prstGeom>
          <a:noFill/>
          <a:ln>
            <a:noFill/>
          </a:ln>
        </p:spPr>
        <p:txBody>
          <a:bodyPr spcFirstLastPara="1" wrap="square" lIns="91425" tIns="45700" rIns="91425" bIns="45700" anchor="t" anchorCtr="0">
            <a:normAutofit/>
          </a:bodyPr>
          <a:lstStyle>
            <a:lvl1pPr marL="0" lvl="0" indent="-228600" algn="l">
              <a:lnSpc>
                <a:spcPct val="90000"/>
              </a:lnSpc>
              <a:spcBef>
                <a:spcPts val="1000"/>
              </a:spcBef>
              <a:spcAft>
                <a:spcPts val="0"/>
              </a:spcAft>
              <a:buClr>
                <a:schemeClr val="dk1"/>
              </a:buClr>
              <a:buSzPts val="2400"/>
              <a:buNone/>
              <a:defRPr sz="2400" b="1">
                <a:solidFill>
                  <a:schemeClr val="tx1"/>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a:t>Click to edit Master text styles</a:t>
            </a:r>
          </a:p>
        </p:txBody>
      </p:sp>
      <p:sp>
        <p:nvSpPr>
          <p:cNvPr id="7" name="Google Shape;55;p21">
            <a:extLst>
              <a:ext uri="{FF2B5EF4-FFF2-40B4-BE49-F238E27FC236}">
                <a16:creationId xmlns:a16="http://schemas.microsoft.com/office/drawing/2014/main" id="{339C6CE2-D488-CC10-AD93-5E55C11DD767}"/>
              </a:ext>
            </a:extLst>
          </p:cNvPr>
          <p:cNvSpPr txBox="1">
            <a:spLocks noGrp="1"/>
          </p:cNvSpPr>
          <p:nvPr>
            <p:ph type="body" idx="11"/>
          </p:nvPr>
        </p:nvSpPr>
        <p:spPr>
          <a:xfrm>
            <a:off x="839788" y="2283087"/>
            <a:ext cx="4910771" cy="3684588"/>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dk1"/>
              </a:buClr>
              <a:buSzPts val="2400"/>
              <a:buChar char="•"/>
              <a:defRPr sz="2000">
                <a:solidFill>
                  <a:schemeClr val="tx1"/>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8" name="Google Shape;53;p21">
            <a:extLst>
              <a:ext uri="{FF2B5EF4-FFF2-40B4-BE49-F238E27FC236}">
                <a16:creationId xmlns:a16="http://schemas.microsoft.com/office/drawing/2014/main" id="{07213A82-FAAB-5D75-42CD-C50A00ED13EC}"/>
              </a:ext>
            </a:extLst>
          </p:cNvPr>
          <p:cNvSpPr txBox="1">
            <a:spLocks noGrp="1"/>
          </p:cNvSpPr>
          <p:nvPr>
            <p:ph type="title"/>
          </p:nvPr>
        </p:nvSpPr>
        <p:spPr>
          <a:xfrm>
            <a:off x="839788" y="5555"/>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000"/>
              <a:buFont typeface="Helvetica Neue"/>
              <a:buNone/>
              <a:defRPr sz="2800" b="1">
                <a:solidFill>
                  <a:schemeClr val="bg1"/>
                </a:solidFill>
                <a:latin typeface="+mj-lt"/>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dirty="0"/>
              <a:t>Click to edit Master title style</a:t>
            </a:r>
            <a:endParaRPr dirty="0"/>
          </a:p>
        </p:txBody>
      </p:sp>
    </p:spTree>
    <p:extLst>
      <p:ext uri="{BB962C8B-B14F-4D97-AF65-F5344CB8AC3E}">
        <p14:creationId xmlns:p14="http://schemas.microsoft.com/office/powerpoint/2010/main" val="42404665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B0D0C-0C81-F840-C90F-8CF3D9BAEFFF}"/>
              </a:ext>
            </a:extLst>
          </p:cNvPr>
          <p:cNvSpPr>
            <a:spLocks noGrp="1"/>
          </p:cNvSpPr>
          <p:nvPr>
            <p:ph type="title"/>
          </p:nvPr>
        </p:nvSpPr>
        <p:spPr>
          <a:xfrm>
            <a:off x="838200" y="15804"/>
            <a:ext cx="10515600" cy="1325563"/>
          </a:xfrm>
          <a:prstGeom prst="rect">
            <a:avLst/>
          </a:prstGeom>
        </p:spPr>
        <p:txBody>
          <a:bodyPr/>
          <a:lstStyle>
            <a:lvl1pPr>
              <a:defRPr baseline="0">
                <a:latin typeface="+mn-lt"/>
              </a:defRPr>
            </a:lvl1pPr>
          </a:lstStyle>
          <a:p>
            <a:r>
              <a:rPr lang="en-GB" dirty="0"/>
              <a:t>Click to edit Master title style</a:t>
            </a:r>
            <a:endParaRPr lang="en-US" dirty="0"/>
          </a:p>
        </p:txBody>
      </p:sp>
      <p:sp>
        <p:nvSpPr>
          <p:cNvPr id="3" name="Slide Number Placeholder 2">
            <a:extLst>
              <a:ext uri="{FF2B5EF4-FFF2-40B4-BE49-F238E27FC236}">
                <a16:creationId xmlns:a16="http://schemas.microsoft.com/office/drawing/2014/main" id="{5D8E5102-8D85-B351-C683-D6870D182776}"/>
              </a:ext>
            </a:extLst>
          </p:cNvPr>
          <p:cNvSpPr>
            <a:spLocks noGrp="1"/>
          </p:cNvSpPr>
          <p:nvPr>
            <p:ph type="sldNum" idx="10"/>
          </p:nvPr>
        </p:nvSpPr>
        <p:spPr/>
        <p:txBody>
          <a:bodyPr/>
          <a:lstStyle/>
          <a:p>
            <a:fld id="{00000000-1234-1234-1234-123412341234}" type="slidenum">
              <a:rPr lang="sv-SE" smtClean="0"/>
              <a:pPr/>
              <a:t>‹#›</a:t>
            </a:fld>
            <a:endParaRPr lang="sv-SE" dirty="0"/>
          </a:p>
        </p:txBody>
      </p:sp>
    </p:spTree>
    <p:extLst>
      <p:ext uri="{BB962C8B-B14F-4D97-AF65-F5344CB8AC3E}">
        <p14:creationId xmlns:p14="http://schemas.microsoft.com/office/powerpoint/2010/main" val="367705117"/>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Slide" userDrawn="1">
  <p:cSld name="1_Title Slide">
    <p:spTree>
      <p:nvGrpSpPr>
        <p:cNvPr id="1" name="Shape 15"/>
        <p:cNvGrpSpPr/>
        <p:nvPr/>
      </p:nvGrpSpPr>
      <p:grpSpPr>
        <a:xfrm>
          <a:off x="0" y="0"/>
          <a:ext cx="0" cy="0"/>
          <a:chOff x="0" y="0"/>
          <a:chExt cx="0" cy="0"/>
        </a:xfrm>
      </p:grpSpPr>
      <p:pic>
        <p:nvPicPr>
          <p:cNvPr id="5" name="Picture 4">
            <a:extLst>
              <a:ext uri="{FF2B5EF4-FFF2-40B4-BE49-F238E27FC236}">
                <a16:creationId xmlns:a16="http://schemas.microsoft.com/office/drawing/2014/main" id="{F4CA5A30-616B-5740-A23D-3EFCA827C422}"/>
              </a:ext>
            </a:extLst>
          </p:cNvPr>
          <p:cNvPicPr>
            <a:picLocks noChangeAspect="1"/>
          </p:cNvPicPr>
          <p:nvPr userDrawn="1"/>
        </p:nvPicPr>
        <p:blipFill>
          <a:blip r:embed="rId2"/>
          <a:srcRect/>
          <a:stretch/>
        </p:blipFill>
        <p:spPr>
          <a:xfrm>
            <a:off x="0" y="0"/>
            <a:ext cx="12192000" cy="6858000"/>
          </a:xfrm>
          <a:prstGeom prst="rect">
            <a:avLst/>
          </a:prstGeom>
        </p:spPr>
      </p:pic>
      <p:sp>
        <p:nvSpPr>
          <p:cNvPr id="16" name="Google Shape;16;p17"/>
          <p:cNvSpPr txBox="1">
            <a:spLocks noGrp="1"/>
          </p:cNvSpPr>
          <p:nvPr>
            <p:ph type="ctrTitle"/>
          </p:nvPr>
        </p:nvSpPr>
        <p:spPr>
          <a:xfrm>
            <a:off x="2979507" y="739739"/>
            <a:ext cx="5368965" cy="1736334"/>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4800"/>
              <a:buFont typeface="Helvetica Neue"/>
              <a:buNone/>
              <a:defRPr sz="3200" b="1" i="0">
                <a:solidFill>
                  <a:schemeClr val="bg1"/>
                </a:solidFill>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7" name="Google Shape;17;p17"/>
          <p:cNvSpPr txBox="1">
            <a:spLocks noGrp="1"/>
          </p:cNvSpPr>
          <p:nvPr>
            <p:ph type="subTitle" idx="1"/>
          </p:nvPr>
        </p:nvSpPr>
        <p:spPr>
          <a:xfrm>
            <a:off x="2979507" y="2476073"/>
            <a:ext cx="5368965" cy="1047963"/>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chemeClr val="dk1"/>
              </a:buClr>
              <a:buSzPts val="3600"/>
              <a:buNone/>
              <a:defRPr sz="2400" b="0">
                <a:solidFill>
                  <a:schemeClr val="bg1"/>
                </a:solidFill>
                <a:latin typeface="Arial" panose="020B0604020202020204" pitchFamily="34" charset="0"/>
                <a:ea typeface="Helvetica Neue"/>
                <a:cs typeface="Arial" panose="020B0604020202020204" pitchFamily="34" charset="0"/>
                <a:sym typeface="Helvetica Neue"/>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Tree>
    <p:extLst>
      <p:ext uri="{BB962C8B-B14F-4D97-AF65-F5344CB8AC3E}">
        <p14:creationId xmlns:p14="http://schemas.microsoft.com/office/powerpoint/2010/main" val="19437647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wo Content" preserve="1" userDrawn="1">
  <p:cSld name="1_Two Content">
    <p:spTree>
      <p:nvGrpSpPr>
        <p:cNvPr id="1" name="Shape 33"/>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055AD5F-CC06-3A70-CBC8-BED05A2F0731}"/>
              </a:ext>
            </a:extLst>
          </p:cNvPr>
          <p:cNvSpPr>
            <a:spLocks noGrp="1"/>
          </p:cNvSpPr>
          <p:nvPr>
            <p:ph type="sldNum" idx="11"/>
          </p:nvPr>
        </p:nvSpPr>
        <p:spPr/>
        <p:txBody>
          <a:bodyPr/>
          <a:lstStyle/>
          <a:p>
            <a:fld id="{00000000-1234-1234-1234-123412341234}" type="slidenum">
              <a:rPr lang="sv-SE" smtClean="0"/>
              <a:pPr/>
              <a:t>‹#›</a:t>
            </a:fld>
            <a:endParaRPr lang="sv-SE" dirty="0"/>
          </a:p>
        </p:txBody>
      </p:sp>
      <p:sp>
        <p:nvSpPr>
          <p:cNvPr id="5" name="Google Shape;35;p20">
            <a:extLst>
              <a:ext uri="{FF2B5EF4-FFF2-40B4-BE49-F238E27FC236}">
                <a16:creationId xmlns:a16="http://schemas.microsoft.com/office/drawing/2014/main" id="{3F56D5FE-8BBC-E95A-76D4-D1938A0E3A78}"/>
              </a:ext>
            </a:extLst>
          </p:cNvPr>
          <p:cNvSpPr txBox="1">
            <a:spLocks noGrp="1"/>
          </p:cNvSpPr>
          <p:nvPr>
            <p:ph type="body" idx="1"/>
          </p:nvPr>
        </p:nvSpPr>
        <p:spPr>
          <a:xfrm>
            <a:off x="838200" y="1325562"/>
            <a:ext cx="5181600" cy="4851401"/>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a:latin typeface="Arial" panose="020B0604020202020204" pitchFamily="34" charset="0"/>
                <a:ea typeface="Helvetica Neue"/>
                <a:cs typeface="Arial" panose="020B0604020202020204" pitchFamily="34" charset="0"/>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3" name="Google Shape;34;p20">
            <a:extLst>
              <a:ext uri="{FF2B5EF4-FFF2-40B4-BE49-F238E27FC236}">
                <a16:creationId xmlns:a16="http://schemas.microsoft.com/office/drawing/2014/main" id="{419EB315-0C5D-E6B5-553F-CAA36B37A5F8}"/>
              </a:ext>
            </a:extLst>
          </p:cNvPr>
          <p:cNvSpPr txBox="1">
            <a:spLocks noGrp="1"/>
          </p:cNvSpPr>
          <p:nvPr>
            <p:ph type="title"/>
          </p:nvPr>
        </p:nvSpPr>
        <p:spPr>
          <a:xfrm>
            <a:off x="838200" y="-1"/>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28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extLst>
      <p:ext uri="{BB962C8B-B14F-4D97-AF65-F5344CB8AC3E}">
        <p14:creationId xmlns:p14="http://schemas.microsoft.com/office/powerpoint/2010/main" val="42060534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wo Content" preserve="1" userDrawn="1">
  <p:cSld name="1_Two Content">
    <p:spTree>
      <p:nvGrpSpPr>
        <p:cNvPr id="1" name="Shape 33"/>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2C8B067-C222-A145-CF89-234516211EAC}"/>
              </a:ext>
            </a:extLst>
          </p:cNvPr>
          <p:cNvSpPr>
            <a:spLocks noGrp="1"/>
          </p:cNvSpPr>
          <p:nvPr>
            <p:ph type="sldNum" idx="11"/>
          </p:nvPr>
        </p:nvSpPr>
        <p:spPr>
          <a:xfrm>
            <a:off x="11798300" y="6565900"/>
            <a:ext cx="393700" cy="292100"/>
          </a:xfrm>
        </p:spPr>
        <p:txBody>
          <a:bodyPr/>
          <a:lstStyle/>
          <a:p>
            <a:fld id="{00000000-1234-1234-1234-123412341234}" type="slidenum">
              <a:rPr lang="sv-SE" smtClean="0"/>
              <a:pPr/>
              <a:t>‹#›</a:t>
            </a:fld>
            <a:endParaRPr lang="sv-SE" dirty="0"/>
          </a:p>
        </p:txBody>
      </p:sp>
      <p:sp>
        <p:nvSpPr>
          <p:cNvPr id="5" name="Google Shape;35;p20">
            <a:extLst>
              <a:ext uri="{FF2B5EF4-FFF2-40B4-BE49-F238E27FC236}">
                <a16:creationId xmlns:a16="http://schemas.microsoft.com/office/drawing/2014/main" id="{B3503028-5BCC-32AC-877B-DF34C7FE812B}"/>
              </a:ext>
            </a:extLst>
          </p:cNvPr>
          <p:cNvSpPr txBox="1">
            <a:spLocks noGrp="1"/>
          </p:cNvSpPr>
          <p:nvPr>
            <p:ph type="body" idx="1"/>
          </p:nvPr>
        </p:nvSpPr>
        <p:spPr>
          <a:xfrm>
            <a:off x="838200" y="1325562"/>
            <a:ext cx="5181600" cy="4851401"/>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6" name="Google Shape;35;p20">
            <a:extLst>
              <a:ext uri="{FF2B5EF4-FFF2-40B4-BE49-F238E27FC236}">
                <a16:creationId xmlns:a16="http://schemas.microsoft.com/office/drawing/2014/main" id="{2E41FEE8-207D-F515-0218-988E1E95F438}"/>
              </a:ext>
            </a:extLst>
          </p:cNvPr>
          <p:cNvSpPr txBox="1">
            <a:spLocks noGrp="1"/>
          </p:cNvSpPr>
          <p:nvPr>
            <p:ph type="body" idx="12"/>
          </p:nvPr>
        </p:nvSpPr>
        <p:spPr>
          <a:xfrm>
            <a:off x="6148754" y="1325562"/>
            <a:ext cx="5181600" cy="4851401"/>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3" name="Google Shape;34;p20">
            <a:extLst>
              <a:ext uri="{FF2B5EF4-FFF2-40B4-BE49-F238E27FC236}">
                <a16:creationId xmlns:a16="http://schemas.microsoft.com/office/drawing/2014/main" id="{68C289B8-59D7-7801-53EE-ABCB09FB4381}"/>
              </a:ext>
            </a:extLst>
          </p:cNvPr>
          <p:cNvSpPr txBox="1">
            <a:spLocks noGrp="1"/>
          </p:cNvSpPr>
          <p:nvPr>
            <p:ph type="title"/>
          </p:nvPr>
        </p:nvSpPr>
        <p:spPr>
          <a:xfrm>
            <a:off x="838200" y="-1"/>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28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extLst>
      <p:ext uri="{BB962C8B-B14F-4D97-AF65-F5344CB8AC3E}">
        <p14:creationId xmlns:p14="http://schemas.microsoft.com/office/powerpoint/2010/main" val="9914163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3" name="Picture 2">
            <a:extLst>
              <a:ext uri="{FF2B5EF4-FFF2-40B4-BE49-F238E27FC236}">
                <a16:creationId xmlns:a16="http://schemas.microsoft.com/office/drawing/2014/main" id="{86E5E6BE-A6A1-10D2-B88B-24B36E7901E5}"/>
              </a:ext>
            </a:extLst>
          </p:cNvPr>
          <p:cNvPicPr>
            <a:picLocks noChangeAspect="1"/>
          </p:cNvPicPr>
          <p:nvPr userDrawn="1"/>
        </p:nvPicPr>
        <p:blipFill>
          <a:blip r:embed="rId14"/>
          <a:srcRect/>
          <a:stretch/>
        </p:blipFill>
        <p:spPr>
          <a:xfrm>
            <a:off x="0" y="0"/>
            <a:ext cx="12192000" cy="6858000"/>
          </a:xfrm>
          <a:prstGeom prst="rect">
            <a:avLst/>
          </a:prstGeom>
        </p:spPr>
      </p:pic>
      <p:sp>
        <p:nvSpPr>
          <p:cNvPr id="14" name="Google Shape;14;p16"/>
          <p:cNvSpPr txBox="1">
            <a:spLocks noGrp="1"/>
          </p:cNvSpPr>
          <p:nvPr>
            <p:ph type="sldNum" idx="12"/>
          </p:nvPr>
        </p:nvSpPr>
        <p:spPr>
          <a:xfrm>
            <a:off x="11798300" y="6565900"/>
            <a:ext cx="393700" cy="292100"/>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000"/>
              <a:buFont typeface="Arial"/>
              <a:buNone/>
              <a:defRPr sz="1000" b="1" i="0" u="none" strike="noStrike" cap="none">
                <a:solidFill>
                  <a:schemeClr val="bg1"/>
                </a:solidFill>
                <a:latin typeface="Arial" panose="020B0604020202020204" pitchFamily="34" charset="0"/>
                <a:ea typeface="Open Sans" panose="020B0606030504020204" pitchFamily="34" charset="0"/>
                <a:cs typeface="Arial" panose="020B0604020202020204" pitchFamily="34" charset="0"/>
                <a:sym typeface="Calibri"/>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9pPr>
          </a:lstStyle>
          <a:p>
            <a:fld id="{00000000-1234-1234-1234-123412341234}" type="slidenum">
              <a:rPr lang="sv-SE" smtClean="0"/>
              <a:pPr/>
              <a:t>‹#›</a:t>
            </a:fld>
            <a:endParaRPr lang="sv-SE" dirty="0"/>
          </a:p>
        </p:txBody>
      </p:sp>
      <p:sp>
        <p:nvSpPr>
          <p:cNvPr id="5" name="Title Placeholder 4">
            <a:extLst>
              <a:ext uri="{FF2B5EF4-FFF2-40B4-BE49-F238E27FC236}">
                <a16:creationId xmlns:a16="http://schemas.microsoft.com/office/drawing/2014/main" id="{BE7CC00F-31E2-FDCD-E25C-C29A300A4667}"/>
              </a:ext>
            </a:extLst>
          </p:cNvPr>
          <p:cNvSpPr>
            <a:spLocks noGrp="1"/>
          </p:cNvSpPr>
          <p:nvPr>
            <p:ph type="title"/>
          </p:nvPr>
        </p:nvSpPr>
        <p:spPr>
          <a:xfrm>
            <a:off x="838200" y="0"/>
            <a:ext cx="10515600" cy="1325563"/>
          </a:xfrm>
          <a:prstGeom prst="rect">
            <a:avLst/>
          </a:prstGeom>
        </p:spPr>
        <p:txBody>
          <a:bodyPr vert="horz" lIns="91440" tIns="45720" rIns="91440" bIns="45720" rtlCol="0" anchor="b">
            <a:normAutofit/>
          </a:bodyPr>
          <a:lstStyle/>
          <a:p>
            <a:r>
              <a:rPr lang="en-GB" dirty="0"/>
              <a:t>Click to edit Master title style</a:t>
            </a:r>
            <a:endParaRPr lang="en-US" dirty="0"/>
          </a:p>
        </p:txBody>
      </p:sp>
    </p:spTree>
    <p:extLst>
      <p:ext uri="{BB962C8B-B14F-4D97-AF65-F5344CB8AC3E}">
        <p14:creationId xmlns:p14="http://schemas.microsoft.com/office/powerpoint/2010/main" val="446252797"/>
      </p:ext>
    </p:extLst>
  </p:cSld>
  <p:clrMap bg1="lt1" tx1="dk1" bg2="dk2" tx2="lt2" accent1="accent1" accent2="accent2" accent3="accent3" accent4="accent4" accent5="accent5" accent6="accent6" hlink="hlink" folHlink="folHlink"/>
  <p:sldLayoutIdLst>
    <p:sldLayoutId id="2147483701" r:id="rId1"/>
    <p:sldLayoutId id="2147483702" r:id="rId2"/>
    <p:sldLayoutId id="2147483703" r:id="rId3"/>
    <p:sldLayoutId id="2147483705" r:id="rId4"/>
    <p:sldLayoutId id="2147483706" r:id="rId5"/>
    <p:sldLayoutId id="2147483707" r:id="rId6"/>
    <p:sldLayoutId id="2147483708" r:id="rId7"/>
    <p:sldLayoutId id="2147483709" r:id="rId8"/>
    <p:sldLayoutId id="2147483711" r:id="rId9"/>
    <p:sldLayoutId id="2147483713" r:id="rId10"/>
    <p:sldLayoutId id="2147483667" r:id="rId11"/>
    <p:sldLayoutId id="2147483660" r:id="rId12"/>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Arial" panose="020B0604020202020204" pitchFamily="34" charset="0"/>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000" b="0" i="0" u="none" strike="noStrike" cap="none" baseline="0">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svg"/></Relationships>
</file>

<file path=ppt/slides/_rels/slide5.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svg"/><Relationship Id="rId7" Type="http://schemas.openxmlformats.org/officeDocument/2006/relationships/image" Target="../media/image11.sv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0.svg"/><Relationship Id="rId5" Type="http://schemas.openxmlformats.org/officeDocument/2006/relationships/image" Target="../media/image9.svg"/><Relationship Id="rId4" Type="http://schemas.openxmlformats.org/officeDocument/2006/relationships/image" Target="../media/image8.svg"/><Relationship Id="rId9" Type="http://schemas.openxmlformats.org/officeDocument/2006/relationships/image" Target="../media/image13.svg"/></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0.xml"/><Relationship Id="rId1" Type="http://schemas.openxmlformats.org/officeDocument/2006/relationships/slideLayout" Target="../slideLayouts/slideLayout9.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6.sv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sv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5.xml"/><Relationship Id="rId1" Type="http://schemas.openxmlformats.org/officeDocument/2006/relationships/slideLayout" Target="../slideLayouts/slideLayout9.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41D3A-296D-75FB-88E4-B253A9E88EE1}"/>
              </a:ext>
            </a:extLst>
          </p:cNvPr>
          <p:cNvSpPr>
            <a:spLocks noGrp="1"/>
          </p:cNvSpPr>
          <p:nvPr>
            <p:ph type="ctrTitle"/>
          </p:nvPr>
        </p:nvSpPr>
        <p:spPr>
          <a:xfrm>
            <a:off x="2979507" y="739739"/>
            <a:ext cx="5739191" cy="4982968"/>
          </a:xfrm>
        </p:spPr>
        <p:txBody>
          <a:bodyPr anchor="t"/>
          <a:lstStyle/>
          <a:p>
            <a:br>
              <a:rPr lang="en-GB" dirty="0"/>
            </a:br>
            <a:br>
              <a:rPr lang="en-GB" dirty="0"/>
            </a:br>
            <a:br>
              <a:rPr lang="en-GB" dirty="0"/>
            </a:br>
            <a:r>
              <a:rPr lang="en-GB" sz="3600" dirty="0"/>
              <a:t>Geo-X training course</a:t>
            </a:r>
            <a:br>
              <a:rPr lang="en-GB" dirty="0"/>
            </a:br>
            <a:endParaRPr lang="en-GB" dirty="0"/>
          </a:p>
        </p:txBody>
      </p:sp>
      <p:sp>
        <p:nvSpPr>
          <p:cNvPr id="3" name="Subtitle 2">
            <a:extLst>
              <a:ext uri="{FF2B5EF4-FFF2-40B4-BE49-F238E27FC236}">
                <a16:creationId xmlns:a16="http://schemas.microsoft.com/office/drawing/2014/main" id="{D9EE0581-B869-C9AC-032A-CE5562E6774F}"/>
              </a:ext>
            </a:extLst>
          </p:cNvPr>
          <p:cNvSpPr>
            <a:spLocks noGrp="1"/>
          </p:cNvSpPr>
          <p:nvPr>
            <p:ph type="subTitle" idx="4294967295"/>
          </p:nvPr>
        </p:nvSpPr>
        <p:spPr>
          <a:xfrm>
            <a:off x="2979507" y="3231223"/>
            <a:ext cx="5422371" cy="2112884"/>
          </a:xfrm>
          <a:prstGeom prst="rect">
            <a:avLst/>
          </a:prstGeom>
        </p:spPr>
        <p:txBody>
          <a:bodyPr/>
          <a:lstStyle/>
          <a:p>
            <a:r>
              <a:rPr lang="en-GB" sz="2400" b="1" dirty="0">
                <a:solidFill>
                  <a:schemeClr val="bg1"/>
                </a:solidFill>
              </a:rPr>
              <a:t>Lesson 3: </a:t>
            </a:r>
            <a:r>
              <a:rPr lang="en-GB" sz="2400" dirty="0">
                <a:solidFill>
                  <a:schemeClr val="bg1"/>
                </a:solidFill>
              </a:rPr>
              <a:t>Data inputs</a:t>
            </a:r>
          </a:p>
        </p:txBody>
      </p:sp>
    </p:spTree>
    <p:extLst>
      <p:ext uri="{BB962C8B-B14F-4D97-AF65-F5344CB8AC3E}">
        <p14:creationId xmlns:p14="http://schemas.microsoft.com/office/powerpoint/2010/main" val="7018569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13"/>
          <p:cNvSpPr txBox="1">
            <a:spLocks noGrp="1"/>
          </p:cNvSpPr>
          <p:nvPr>
            <p:ph type="title"/>
          </p:nvPr>
        </p:nvSpPr>
        <p:spPr>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4400"/>
              <a:buFont typeface="Calibri"/>
              <a:buNone/>
            </a:pPr>
            <a:r>
              <a:rPr lang="en-GB" dirty="0">
                <a:solidFill>
                  <a:schemeClr val="accent2"/>
                </a:solidFill>
              </a:rPr>
              <a:t>Learning outcomes</a:t>
            </a:r>
            <a:endParaRPr lang="en-GB" sz="2800" dirty="0">
              <a:solidFill>
                <a:schemeClr val="accent2"/>
              </a:solidFill>
            </a:endParaRPr>
          </a:p>
        </p:txBody>
      </p:sp>
      <p:sp>
        <p:nvSpPr>
          <p:cNvPr id="168" name="Google Shape;168;p13"/>
          <p:cNvSpPr txBox="1">
            <a:spLocks noGrp="1"/>
          </p:cNvSpPr>
          <p:nvPr>
            <p:ph type="body" idx="12"/>
          </p:nvPr>
        </p:nvSpPr>
        <p:spPr>
          <a:xfrm>
            <a:off x="838200" y="1697540"/>
            <a:ext cx="10515600" cy="662609"/>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800"/>
              <a:buNone/>
            </a:pPr>
            <a:r>
              <a:rPr lang="en-GB" sz="2000" b="1" dirty="0">
                <a:solidFill>
                  <a:schemeClr val="accent1"/>
                </a:solidFill>
              </a:rPr>
              <a:t>By the end of this lesson, you will:</a:t>
            </a:r>
          </a:p>
          <a:p>
            <a:pPr marL="0" lvl="0" indent="0" algn="l" rtl="0">
              <a:lnSpc>
                <a:spcPct val="90000"/>
              </a:lnSpc>
              <a:spcBef>
                <a:spcPts val="0"/>
              </a:spcBef>
              <a:spcAft>
                <a:spcPts val="0"/>
              </a:spcAft>
              <a:buClr>
                <a:schemeClr val="dk1"/>
              </a:buClr>
              <a:buSzPts val="2800"/>
              <a:buNone/>
            </a:pPr>
            <a:endParaRPr lang="en-GB" sz="2000" dirty="0"/>
          </a:p>
          <a:p>
            <a:pPr marL="342900" lvl="0" indent="-342900" algn="l" rtl="0">
              <a:lnSpc>
                <a:spcPct val="120000"/>
              </a:lnSpc>
              <a:spcBef>
                <a:spcPts val="600"/>
              </a:spcBef>
              <a:spcAft>
                <a:spcPts val="600"/>
              </a:spcAft>
              <a:buClr>
                <a:srgbClr val="012069"/>
              </a:buClr>
              <a:buSzPts val="2800"/>
              <a:buFont typeface="Arial" panose="020B0604020202020204" pitchFamily="34" charset="0"/>
              <a:buChar char="•"/>
            </a:pPr>
            <a:r>
              <a:rPr lang="en-GB" dirty="0"/>
              <a:t>Understand the three types of input data Geo-X requires: Spatial hexagons, techno-economic parameters, and the configuration file.</a:t>
            </a:r>
          </a:p>
          <a:p>
            <a:pPr marL="342900" lvl="0" indent="-342900" algn="l" rtl="0">
              <a:lnSpc>
                <a:spcPct val="120000"/>
              </a:lnSpc>
              <a:spcBef>
                <a:spcPts val="600"/>
              </a:spcBef>
              <a:spcAft>
                <a:spcPts val="600"/>
              </a:spcAft>
              <a:buClr>
                <a:srgbClr val="012069"/>
              </a:buClr>
              <a:buSzPts val="2800"/>
              <a:buFont typeface="Arial" panose="020B0604020202020204" pitchFamily="34" charset="0"/>
              <a:buChar char="•"/>
            </a:pPr>
            <a:r>
              <a:rPr lang="en-GB" dirty="0"/>
              <a:t>Define demand locations correctly.</a:t>
            </a:r>
          </a:p>
          <a:p>
            <a:pPr marL="342900" lvl="0" indent="-342900" algn="l" rtl="0">
              <a:lnSpc>
                <a:spcPct val="120000"/>
              </a:lnSpc>
              <a:spcBef>
                <a:spcPts val="600"/>
              </a:spcBef>
              <a:spcAft>
                <a:spcPts val="600"/>
              </a:spcAft>
              <a:buClr>
                <a:srgbClr val="012069"/>
              </a:buClr>
              <a:buSzPts val="2800"/>
              <a:buFont typeface="Arial" panose="020B0604020202020204" pitchFamily="34" charset="0"/>
              <a:buChar char="•"/>
            </a:pPr>
            <a:r>
              <a:rPr lang="en-GB" dirty="0"/>
              <a:t>Understand production pathways for hydrogen and ammonia and how they map to Geo-X’s parameter structure.</a:t>
            </a:r>
          </a:p>
          <a:p>
            <a:pPr marL="342900" lvl="0" indent="-342900">
              <a:lnSpc>
                <a:spcPct val="120000"/>
              </a:lnSpc>
              <a:spcBef>
                <a:spcPts val="600"/>
              </a:spcBef>
              <a:spcAft>
                <a:spcPts val="600"/>
              </a:spcAft>
              <a:buClr>
                <a:srgbClr val="012069"/>
              </a:buClr>
              <a:buSzPts val="2800"/>
              <a:buFont typeface="Arial" panose="020B0604020202020204" pitchFamily="34" charset="0"/>
              <a:buChar char="•"/>
            </a:pPr>
            <a:r>
              <a:rPr lang="en-CZ" dirty="0"/>
              <a:t>Recognise which parameter files and config.yaml settings control the modelling choices in Geo-X.</a:t>
            </a:r>
            <a:endParaRPr lang="en-GB" dirty="0"/>
          </a:p>
          <a:p>
            <a:pPr marL="342900" lvl="0" indent="-342900" algn="l" rtl="0">
              <a:lnSpc>
                <a:spcPct val="90000"/>
              </a:lnSpc>
              <a:spcBef>
                <a:spcPts val="0"/>
              </a:spcBef>
              <a:spcAft>
                <a:spcPts val="0"/>
              </a:spcAft>
              <a:buClr>
                <a:srgbClr val="012069"/>
              </a:buClr>
              <a:buSzPts val="2800"/>
              <a:buFont typeface="Arial" panose="020B0604020202020204" pitchFamily="34" charset="0"/>
              <a:buChar char="•"/>
            </a:pPr>
            <a:endParaRPr lang="en-GB" dirty="0"/>
          </a:p>
          <a:p>
            <a:pPr marL="0" lvl="0" indent="0" algn="l" rtl="0">
              <a:lnSpc>
                <a:spcPct val="90000"/>
              </a:lnSpc>
              <a:spcBef>
                <a:spcPts val="0"/>
              </a:spcBef>
              <a:spcAft>
                <a:spcPts val="0"/>
              </a:spcAft>
              <a:buClr>
                <a:schemeClr val="dk1"/>
              </a:buClr>
              <a:buSzPts val="2800"/>
              <a:buNone/>
            </a:pPr>
            <a:endParaRPr lang="en-GB" dirty="0"/>
          </a:p>
        </p:txBody>
      </p:sp>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en-GB" sz="1000" b="1" smtClean="0">
                <a:solidFill>
                  <a:schemeClr val="bg1"/>
                </a:solidFill>
              </a:rPr>
              <a:pPr algn="ctr"/>
              <a:t>2</a:t>
            </a:fld>
            <a:endParaRPr lang="en-GB" sz="1000" b="1" dirty="0">
              <a:solidFill>
                <a:schemeClr val="bg1"/>
              </a:solidFill>
            </a:endParaRPr>
          </a:p>
        </p:txBody>
      </p:sp>
    </p:spTree>
    <p:extLst>
      <p:ext uri="{BB962C8B-B14F-4D97-AF65-F5344CB8AC3E}">
        <p14:creationId xmlns:p14="http://schemas.microsoft.com/office/powerpoint/2010/main" val="39152653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ext Placeholder 2">
            <a:extLst>
              <a:ext uri="{FF2B5EF4-FFF2-40B4-BE49-F238E27FC236}">
                <a16:creationId xmlns:a16="http://schemas.microsoft.com/office/drawing/2014/main" id="{F4E8714F-D132-1000-C444-5EA078B266C0}"/>
              </a:ext>
            </a:extLst>
          </p:cNvPr>
          <p:cNvGraphicFramePr/>
          <p:nvPr/>
        </p:nvGraphicFramePr>
        <p:xfrm>
          <a:off x="838200" y="1599190"/>
          <a:ext cx="10515600" cy="43525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Google Shape;167;p13">
            <a:extLst>
              <a:ext uri="{FF2B5EF4-FFF2-40B4-BE49-F238E27FC236}">
                <a16:creationId xmlns:a16="http://schemas.microsoft.com/office/drawing/2014/main" id="{FD3803C0-78B2-06B5-99B7-7E8A7299AA4A}"/>
              </a:ext>
            </a:extLst>
          </p:cNvPr>
          <p:cNvSpPr txBox="1">
            <a:spLocks/>
          </p:cNvSpPr>
          <p:nvPr/>
        </p:nvSpPr>
        <p:spPr>
          <a:xfrm>
            <a:off x="838200" y="5556"/>
            <a:ext cx="10515600" cy="1325563"/>
          </a:xfrm>
          <a:prstGeom prst="rect">
            <a:avLst/>
          </a:prstGeom>
          <a:noFill/>
          <a:ln>
            <a:noFill/>
          </a:ln>
        </p:spPr>
        <p:txBody>
          <a:bodyPr spcFirstLastPara="1" vert="horz" wrap="square" lIns="91425" tIns="45700" rIns="91425" bIns="45700" rtlCol="0" anchor="b"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mn-lt"/>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90000"/>
              </a:lnSpc>
              <a:buClr>
                <a:schemeClr val="dk1"/>
              </a:buClr>
              <a:buSzPts val="4400"/>
              <a:buFont typeface="Calibri"/>
              <a:buNone/>
            </a:pPr>
            <a:r>
              <a:rPr lang="sv-SE" dirty="0">
                <a:solidFill>
                  <a:schemeClr val="accent2"/>
                </a:solidFill>
              </a:rPr>
              <a:t>Table of </a:t>
            </a:r>
            <a:r>
              <a:rPr lang="sv-SE" dirty="0" err="1">
                <a:solidFill>
                  <a:schemeClr val="accent2"/>
                </a:solidFill>
              </a:rPr>
              <a:t>contents</a:t>
            </a:r>
            <a:r>
              <a:rPr lang="sv-SE" dirty="0">
                <a:solidFill>
                  <a:schemeClr val="accent2"/>
                </a:solidFill>
              </a:rPr>
              <a:t> </a:t>
            </a:r>
          </a:p>
        </p:txBody>
      </p:sp>
    </p:spTree>
    <p:extLst>
      <p:ext uri="{BB962C8B-B14F-4D97-AF65-F5344CB8AC3E}">
        <p14:creationId xmlns:p14="http://schemas.microsoft.com/office/powerpoint/2010/main" val="38217244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DAD85-C609-2BB5-EFD5-BA9E809705C2}"/>
              </a:ext>
            </a:extLst>
          </p:cNvPr>
          <p:cNvSpPr>
            <a:spLocks noGrp="1"/>
          </p:cNvSpPr>
          <p:nvPr>
            <p:ph type="title"/>
          </p:nvPr>
        </p:nvSpPr>
        <p:spPr>
          <a:xfrm>
            <a:off x="838200" y="5555"/>
            <a:ext cx="10515600" cy="1325563"/>
          </a:xfrm>
        </p:spPr>
        <p:txBody>
          <a:bodyPr/>
          <a:lstStyle/>
          <a:p>
            <a:r>
              <a:rPr lang="en-GB" dirty="0">
                <a:solidFill>
                  <a:srgbClr val="C8102E"/>
                </a:solidFill>
              </a:rPr>
              <a:t>What Geo-X needs to run</a:t>
            </a:r>
          </a:p>
        </p:txBody>
      </p:sp>
      <p:sp>
        <p:nvSpPr>
          <p:cNvPr id="5" name="Rounded Rectangle 4">
            <a:extLst>
              <a:ext uri="{FF2B5EF4-FFF2-40B4-BE49-F238E27FC236}">
                <a16:creationId xmlns:a16="http://schemas.microsoft.com/office/drawing/2014/main" id="{E92A02D1-FA07-21ED-5530-BC1C42A23A7E}"/>
              </a:ext>
            </a:extLst>
          </p:cNvPr>
          <p:cNvSpPr/>
          <p:nvPr/>
        </p:nvSpPr>
        <p:spPr>
          <a:xfrm>
            <a:off x="8016948" y="2915999"/>
            <a:ext cx="3232298" cy="1626781"/>
          </a:xfrm>
          <a:prstGeom prst="roundRect">
            <a:avLst>
              <a:gd name="adj" fmla="val 8000"/>
            </a:avLst>
          </a:prstGeom>
          <a:ln>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dirty="0"/>
              <a:t>Geo-X</a:t>
            </a:r>
          </a:p>
          <a:p>
            <a:pPr algn="ctr"/>
            <a:r>
              <a:rPr lang="en-GB" sz="1800" i="1" dirty="0"/>
              <a:t>Optimisation model runs and produces outputs</a:t>
            </a:r>
          </a:p>
        </p:txBody>
      </p:sp>
      <p:sp>
        <p:nvSpPr>
          <p:cNvPr id="6" name="Rounded Rectangle 5">
            <a:extLst>
              <a:ext uri="{FF2B5EF4-FFF2-40B4-BE49-F238E27FC236}">
                <a16:creationId xmlns:a16="http://schemas.microsoft.com/office/drawing/2014/main" id="{72E8207B-AC0E-4BE1-668D-5C9DBF2BE5CC}"/>
              </a:ext>
            </a:extLst>
          </p:cNvPr>
          <p:cNvSpPr/>
          <p:nvPr/>
        </p:nvSpPr>
        <p:spPr>
          <a:xfrm>
            <a:off x="2261192" y="1331119"/>
            <a:ext cx="3232298" cy="1260000"/>
          </a:xfrm>
          <a:prstGeom prst="roundRect">
            <a:avLst>
              <a:gd name="adj" fmla="val 8000"/>
            </a:avLst>
          </a:prstGeom>
          <a:solidFill>
            <a:schemeClr val="accent4">
              <a:lumMod val="20000"/>
              <a:lumOff val="80000"/>
            </a:schemeClr>
          </a:solidFill>
          <a:ln>
            <a:solidFill>
              <a:schemeClr val="accent4">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dirty="0">
                <a:solidFill>
                  <a:schemeClr val="tx1"/>
                </a:solidFill>
              </a:rPr>
              <a:t>Spatial hexagons</a:t>
            </a:r>
          </a:p>
          <a:p>
            <a:pPr algn="ctr"/>
            <a:r>
              <a:rPr lang="en-GB" sz="1600" i="1" dirty="0">
                <a:solidFill>
                  <a:schemeClr val="tx1"/>
                </a:solidFill>
              </a:rPr>
              <a:t>Geographic units covering the study area (e.g., country)</a:t>
            </a:r>
          </a:p>
        </p:txBody>
      </p:sp>
      <p:sp>
        <p:nvSpPr>
          <p:cNvPr id="7" name="Rounded Rectangle 6">
            <a:extLst>
              <a:ext uri="{FF2B5EF4-FFF2-40B4-BE49-F238E27FC236}">
                <a16:creationId xmlns:a16="http://schemas.microsoft.com/office/drawing/2014/main" id="{C1E387B4-B19C-8750-7C79-63EF00A96FCA}"/>
              </a:ext>
            </a:extLst>
          </p:cNvPr>
          <p:cNvSpPr/>
          <p:nvPr/>
        </p:nvSpPr>
        <p:spPr>
          <a:xfrm>
            <a:off x="2261191" y="3097895"/>
            <a:ext cx="3232298" cy="1260000"/>
          </a:xfrm>
          <a:prstGeom prst="roundRect">
            <a:avLst>
              <a:gd name="adj" fmla="val 8000"/>
            </a:avLst>
          </a:prstGeom>
          <a:solidFill>
            <a:srgbClr val="92D050">
              <a:alpha val="41176"/>
            </a:srgbClr>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dirty="0">
                <a:solidFill>
                  <a:schemeClr val="tx1"/>
                </a:solidFill>
              </a:rPr>
              <a:t>Parameter files</a:t>
            </a:r>
          </a:p>
          <a:p>
            <a:pPr algn="ctr"/>
            <a:r>
              <a:rPr lang="en-GB" sz="1600" i="1" dirty="0">
                <a:solidFill>
                  <a:schemeClr val="tx1"/>
                </a:solidFill>
              </a:rPr>
              <a:t>Techno-economic assumptions: costs, efficiencies, capacities, etc</a:t>
            </a:r>
            <a:r>
              <a:rPr lang="en-GB" sz="1800" i="1" dirty="0">
                <a:solidFill>
                  <a:schemeClr val="tx1"/>
                </a:solidFill>
              </a:rPr>
              <a:t>.</a:t>
            </a:r>
          </a:p>
        </p:txBody>
      </p:sp>
      <p:sp>
        <p:nvSpPr>
          <p:cNvPr id="8" name="Rounded Rectangle 7">
            <a:extLst>
              <a:ext uri="{FF2B5EF4-FFF2-40B4-BE49-F238E27FC236}">
                <a16:creationId xmlns:a16="http://schemas.microsoft.com/office/drawing/2014/main" id="{65479542-8CE5-DC8D-6BB5-5FC9189CD711}"/>
              </a:ext>
            </a:extLst>
          </p:cNvPr>
          <p:cNvSpPr/>
          <p:nvPr/>
        </p:nvSpPr>
        <p:spPr>
          <a:xfrm>
            <a:off x="2261191" y="4859354"/>
            <a:ext cx="3232298" cy="1260000"/>
          </a:xfrm>
          <a:prstGeom prst="roundRect">
            <a:avLst>
              <a:gd name="adj" fmla="val 8000"/>
            </a:avLst>
          </a:prstGeom>
          <a:solidFill>
            <a:srgbClr val="F692A2"/>
          </a:solidFill>
          <a:ln>
            <a:solidFill>
              <a:srgbClr val="F692A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dirty="0" err="1">
                <a:solidFill>
                  <a:schemeClr val="tx1"/>
                </a:solidFill>
              </a:rPr>
              <a:t>config.yaml</a:t>
            </a:r>
            <a:endParaRPr lang="en-GB" sz="2000" b="1" dirty="0">
              <a:solidFill>
                <a:schemeClr val="tx1"/>
              </a:solidFill>
            </a:endParaRPr>
          </a:p>
          <a:p>
            <a:pPr algn="ctr"/>
            <a:r>
              <a:rPr lang="en-GB" sz="1600" i="1" dirty="0">
                <a:solidFill>
                  <a:schemeClr val="tx1"/>
                </a:solidFill>
              </a:rPr>
              <a:t>Instructions for Geo-X about what to run</a:t>
            </a:r>
          </a:p>
        </p:txBody>
      </p:sp>
      <p:pic>
        <p:nvPicPr>
          <p:cNvPr id="9" name="Picture 8" descr="Introduction to h3jsr • h3jsr">
            <a:extLst>
              <a:ext uri="{FF2B5EF4-FFF2-40B4-BE49-F238E27FC236}">
                <a16:creationId xmlns:a16="http://schemas.microsoft.com/office/drawing/2014/main" id="{B54E9BDA-2D36-4919-13DA-183C225C8232}"/>
              </a:ext>
            </a:extLst>
          </p:cNvPr>
          <p:cNvPicPr>
            <a:picLocks noChangeAspect="1"/>
          </p:cNvPicPr>
          <p:nvPr/>
        </p:nvPicPr>
        <p:blipFill>
          <a:blip r:embed="rId3"/>
          <a:stretch>
            <a:fillRect/>
          </a:stretch>
        </p:blipFill>
        <p:spPr>
          <a:xfrm>
            <a:off x="838200" y="1298337"/>
            <a:ext cx="1325564" cy="1325564"/>
          </a:xfrm>
          <a:prstGeom prst="rect">
            <a:avLst/>
          </a:prstGeom>
        </p:spPr>
      </p:pic>
      <p:pic>
        <p:nvPicPr>
          <p:cNvPr id="11" name="Graphic 10" descr="Pound with solid fill">
            <a:extLst>
              <a:ext uri="{FF2B5EF4-FFF2-40B4-BE49-F238E27FC236}">
                <a16:creationId xmlns:a16="http://schemas.microsoft.com/office/drawing/2014/main" id="{4E734C53-563D-DD0D-B65B-70259C4BD84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43782" y="3270695"/>
            <a:ext cx="914400" cy="914400"/>
          </a:xfrm>
          <a:prstGeom prst="rect">
            <a:avLst/>
          </a:prstGeom>
        </p:spPr>
      </p:pic>
      <p:pic>
        <p:nvPicPr>
          <p:cNvPr id="12" name="Picture 11" descr="Open folder icon symbol | Free SVG">
            <a:extLst>
              <a:ext uri="{FF2B5EF4-FFF2-40B4-BE49-F238E27FC236}">
                <a16:creationId xmlns:a16="http://schemas.microsoft.com/office/drawing/2014/main" id="{99591941-CE71-B817-EC8F-321CC6D7F638}"/>
              </a:ext>
            </a:extLst>
          </p:cNvPr>
          <p:cNvPicPr>
            <a:picLocks noChangeAspect="1"/>
          </p:cNvPicPr>
          <p:nvPr/>
        </p:nvPicPr>
        <p:blipFill>
          <a:blip r:embed="rId5"/>
          <a:stretch>
            <a:fillRect/>
          </a:stretch>
        </p:blipFill>
        <p:spPr>
          <a:xfrm>
            <a:off x="1008783" y="4911863"/>
            <a:ext cx="1154981" cy="1154981"/>
          </a:xfrm>
          <a:prstGeom prst="rect">
            <a:avLst/>
          </a:prstGeom>
        </p:spPr>
      </p:pic>
      <p:cxnSp>
        <p:nvCxnSpPr>
          <p:cNvPr id="14" name="Straight Connector 13">
            <a:extLst>
              <a:ext uri="{FF2B5EF4-FFF2-40B4-BE49-F238E27FC236}">
                <a16:creationId xmlns:a16="http://schemas.microsoft.com/office/drawing/2014/main" id="{C4F5E137-8624-A7F5-A1CF-EABAE5EB79F2}"/>
              </a:ext>
            </a:extLst>
          </p:cNvPr>
          <p:cNvCxnSpPr>
            <a:cxnSpLocks/>
            <a:stCxn id="6" idx="3"/>
          </p:cNvCxnSpPr>
          <p:nvPr/>
        </p:nvCxnSpPr>
        <p:spPr>
          <a:xfrm>
            <a:off x="5493490" y="1961119"/>
            <a:ext cx="4139607" cy="0"/>
          </a:xfrm>
          <a:prstGeom prst="line">
            <a:avLst/>
          </a:prstGeom>
          <a:ln/>
        </p:spPr>
        <p:style>
          <a:lnRef idx="2">
            <a:schemeClr val="accent3"/>
          </a:lnRef>
          <a:fillRef idx="0">
            <a:schemeClr val="accent3"/>
          </a:fillRef>
          <a:effectRef idx="1">
            <a:schemeClr val="accent3"/>
          </a:effectRef>
          <a:fontRef idx="minor">
            <a:schemeClr val="tx1"/>
          </a:fontRef>
        </p:style>
      </p:cxnSp>
      <p:cxnSp>
        <p:nvCxnSpPr>
          <p:cNvPr id="17" name="Straight Arrow Connector 16">
            <a:extLst>
              <a:ext uri="{FF2B5EF4-FFF2-40B4-BE49-F238E27FC236}">
                <a16:creationId xmlns:a16="http://schemas.microsoft.com/office/drawing/2014/main" id="{4A24281C-9648-71B8-0CD4-1EA58A53DE66}"/>
              </a:ext>
            </a:extLst>
          </p:cNvPr>
          <p:cNvCxnSpPr>
            <a:cxnSpLocks/>
            <a:endCxn id="5" idx="0"/>
          </p:cNvCxnSpPr>
          <p:nvPr/>
        </p:nvCxnSpPr>
        <p:spPr>
          <a:xfrm>
            <a:off x="9633097" y="1961119"/>
            <a:ext cx="0" cy="900000"/>
          </a:xfrm>
          <a:prstGeom prst="straightConnector1">
            <a:avLst/>
          </a:prstGeom>
          <a:ln>
            <a:tailEnd type="triangle"/>
          </a:ln>
        </p:spPr>
        <p:style>
          <a:lnRef idx="2">
            <a:schemeClr val="accent3"/>
          </a:lnRef>
          <a:fillRef idx="0">
            <a:schemeClr val="accent3"/>
          </a:fillRef>
          <a:effectRef idx="1">
            <a:schemeClr val="accent3"/>
          </a:effectRef>
          <a:fontRef idx="minor">
            <a:schemeClr val="tx1"/>
          </a:fontRef>
        </p:style>
      </p:cxnSp>
      <p:cxnSp>
        <p:nvCxnSpPr>
          <p:cNvPr id="20" name="Straight Arrow Connector 19">
            <a:extLst>
              <a:ext uri="{FF2B5EF4-FFF2-40B4-BE49-F238E27FC236}">
                <a16:creationId xmlns:a16="http://schemas.microsoft.com/office/drawing/2014/main" id="{E4CD38F1-38F4-1CCC-2519-36A9A97385B4}"/>
              </a:ext>
            </a:extLst>
          </p:cNvPr>
          <p:cNvCxnSpPr>
            <a:cxnSpLocks/>
          </p:cNvCxnSpPr>
          <p:nvPr/>
        </p:nvCxnSpPr>
        <p:spPr>
          <a:xfrm>
            <a:off x="5508003" y="3727895"/>
            <a:ext cx="2448000" cy="1495"/>
          </a:xfrm>
          <a:prstGeom prst="straightConnector1">
            <a:avLst/>
          </a:prstGeom>
          <a:ln>
            <a:tailEnd type="triangle"/>
          </a:ln>
        </p:spPr>
        <p:style>
          <a:lnRef idx="2">
            <a:schemeClr val="accent3"/>
          </a:lnRef>
          <a:fillRef idx="0">
            <a:schemeClr val="accent3"/>
          </a:fillRef>
          <a:effectRef idx="1">
            <a:schemeClr val="accent3"/>
          </a:effectRef>
          <a:fontRef idx="minor">
            <a:schemeClr val="tx1"/>
          </a:fontRef>
        </p:style>
      </p:cxnSp>
      <p:cxnSp>
        <p:nvCxnSpPr>
          <p:cNvPr id="23" name="Straight Connector 22">
            <a:extLst>
              <a:ext uri="{FF2B5EF4-FFF2-40B4-BE49-F238E27FC236}">
                <a16:creationId xmlns:a16="http://schemas.microsoft.com/office/drawing/2014/main" id="{8950E8E0-6667-EF5E-C174-BB5AC251D0E9}"/>
              </a:ext>
            </a:extLst>
          </p:cNvPr>
          <p:cNvCxnSpPr>
            <a:cxnSpLocks/>
          </p:cNvCxnSpPr>
          <p:nvPr/>
        </p:nvCxnSpPr>
        <p:spPr>
          <a:xfrm>
            <a:off x="5493489" y="5489353"/>
            <a:ext cx="4139607" cy="0"/>
          </a:xfrm>
          <a:prstGeom prst="line">
            <a:avLst/>
          </a:prstGeom>
          <a:ln/>
        </p:spPr>
        <p:style>
          <a:lnRef idx="2">
            <a:schemeClr val="accent3"/>
          </a:lnRef>
          <a:fillRef idx="0">
            <a:schemeClr val="accent3"/>
          </a:fillRef>
          <a:effectRef idx="1">
            <a:schemeClr val="accent3"/>
          </a:effectRef>
          <a:fontRef idx="minor">
            <a:schemeClr val="tx1"/>
          </a:fontRef>
        </p:style>
      </p:cxnSp>
      <p:cxnSp>
        <p:nvCxnSpPr>
          <p:cNvPr id="24" name="Straight Arrow Connector 23">
            <a:extLst>
              <a:ext uri="{FF2B5EF4-FFF2-40B4-BE49-F238E27FC236}">
                <a16:creationId xmlns:a16="http://schemas.microsoft.com/office/drawing/2014/main" id="{92C11A73-AB55-B72A-48F5-608CA3146834}"/>
              </a:ext>
            </a:extLst>
          </p:cNvPr>
          <p:cNvCxnSpPr>
            <a:cxnSpLocks/>
            <a:endCxn id="5" idx="2"/>
          </p:cNvCxnSpPr>
          <p:nvPr/>
        </p:nvCxnSpPr>
        <p:spPr>
          <a:xfrm flipV="1">
            <a:off x="9633097" y="4542780"/>
            <a:ext cx="0" cy="972000"/>
          </a:xfrm>
          <a:prstGeom prst="straightConnector1">
            <a:avLst/>
          </a:prstGeom>
          <a:ln>
            <a:tailEnd type="triangle"/>
          </a:ln>
        </p:spPr>
        <p:style>
          <a:lnRef idx="2">
            <a:schemeClr val="accent3"/>
          </a:lnRef>
          <a:fillRef idx="0">
            <a:schemeClr val="accent3"/>
          </a:fillRef>
          <a:effectRef idx="1">
            <a:schemeClr val="accent3"/>
          </a:effectRef>
          <a:fontRef idx="minor">
            <a:schemeClr val="tx1"/>
          </a:fontRef>
        </p:style>
      </p:cxnSp>
    </p:spTree>
    <p:extLst>
      <p:ext uri="{BB962C8B-B14F-4D97-AF65-F5344CB8AC3E}">
        <p14:creationId xmlns:p14="http://schemas.microsoft.com/office/powerpoint/2010/main" val="2292457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CE218-1C41-9074-1DA8-B21FD68A6C85}"/>
              </a:ext>
            </a:extLst>
          </p:cNvPr>
          <p:cNvSpPr>
            <a:spLocks noGrp="1"/>
          </p:cNvSpPr>
          <p:nvPr>
            <p:ph type="title"/>
          </p:nvPr>
        </p:nvSpPr>
        <p:spPr>
          <a:xfrm>
            <a:off x="838200" y="110380"/>
            <a:ext cx="10515600" cy="897488"/>
          </a:xfrm>
        </p:spPr>
        <p:txBody>
          <a:bodyPr/>
          <a:lstStyle/>
          <a:p>
            <a:r>
              <a:rPr lang="en-GB" dirty="0">
                <a:solidFill>
                  <a:srgbClr val="C8102E"/>
                </a:solidFill>
              </a:rPr>
              <a:t>Geo-X-data-prep: What it does and how it flows</a:t>
            </a:r>
          </a:p>
        </p:txBody>
      </p:sp>
      <p:sp>
        <p:nvSpPr>
          <p:cNvPr id="3" name="Text Placeholder 2">
            <a:extLst>
              <a:ext uri="{FF2B5EF4-FFF2-40B4-BE49-F238E27FC236}">
                <a16:creationId xmlns:a16="http://schemas.microsoft.com/office/drawing/2014/main" id="{40948A23-14E3-6362-53B0-90BD6BCB2954}"/>
              </a:ext>
            </a:extLst>
          </p:cNvPr>
          <p:cNvSpPr>
            <a:spLocks noGrp="1"/>
          </p:cNvSpPr>
          <p:nvPr>
            <p:ph type="body" idx="12"/>
          </p:nvPr>
        </p:nvSpPr>
        <p:spPr>
          <a:xfrm>
            <a:off x="6919747" y="2366145"/>
            <a:ext cx="5181617" cy="974771"/>
          </a:xfrm>
          <a:ln>
            <a:noFill/>
          </a:ln>
        </p:spPr>
        <p:txBody>
          <a:bodyPr/>
          <a:lstStyle/>
          <a:p>
            <a:r>
              <a:rPr lang="en-GB" sz="1600" dirty="0">
                <a:solidFill>
                  <a:schemeClr val="accent1"/>
                </a:solidFill>
              </a:rPr>
              <a:t>Geo-X-data-prep creates a spatial hexagon file containing the available land per hexagon.</a:t>
            </a:r>
          </a:p>
          <a:p>
            <a:r>
              <a:rPr lang="en-GB" sz="1600" dirty="0">
                <a:solidFill>
                  <a:schemeClr val="accent1"/>
                </a:solidFill>
              </a:rPr>
              <a:t>Exclusion criteria are given by:</a:t>
            </a:r>
          </a:p>
        </p:txBody>
      </p:sp>
      <p:sp>
        <p:nvSpPr>
          <p:cNvPr id="5" name="Rounded Rectangle 4">
            <a:extLst>
              <a:ext uri="{FF2B5EF4-FFF2-40B4-BE49-F238E27FC236}">
                <a16:creationId xmlns:a16="http://schemas.microsoft.com/office/drawing/2014/main" id="{FA1CF39A-57EE-FBB7-6483-EA77FB60CF23}"/>
              </a:ext>
            </a:extLst>
          </p:cNvPr>
          <p:cNvSpPr/>
          <p:nvPr/>
        </p:nvSpPr>
        <p:spPr>
          <a:xfrm>
            <a:off x="368490" y="1746444"/>
            <a:ext cx="2852382" cy="1978925"/>
          </a:xfrm>
          <a:prstGeom prst="roundRect">
            <a:avLst>
              <a:gd name="adj" fmla="val 8000"/>
            </a:avLst>
          </a:prstGeom>
          <a:solidFill>
            <a:srgbClr val="92D050">
              <a:alpha val="41176"/>
            </a:srgbClr>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Rounded Rectangle 5">
            <a:extLst>
              <a:ext uri="{FF2B5EF4-FFF2-40B4-BE49-F238E27FC236}">
                <a16:creationId xmlns:a16="http://schemas.microsoft.com/office/drawing/2014/main" id="{A1F923F4-5348-A21D-E741-5CF82CFC42D4}"/>
              </a:ext>
            </a:extLst>
          </p:cNvPr>
          <p:cNvSpPr/>
          <p:nvPr/>
        </p:nvSpPr>
        <p:spPr>
          <a:xfrm>
            <a:off x="363025" y="3886174"/>
            <a:ext cx="2853333" cy="1978925"/>
          </a:xfrm>
          <a:prstGeom prst="roundRect">
            <a:avLst>
              <a:gd name="adj" fmla="val 8000"/>
            </a:avLst>
          </a:prstGeom>
          <a:solidFill>
            <a:srgbClr val="F692A2">
              <a:alpha val="50196"/>
            </a:srgbClr>
          </a:solid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ounded Rectangle 6">
            <a:extLst>
              <a:ext uri="{FF2B5EF4-FFF2-40B4-BE49-F238E27FC236}">
                <a16:creationId xmlns:a16="http://schemas.microsoft.com/office/drawing/2014/main" id="{13E65076-B83C-932E-4FF1-27D3D2E2BAE9}"/>
              </a:ext>
            </a:extLst>
          </p:cNvPr>
          <p:cNvSpPr/>
          <p:nvPr/>
        </p:nvSpPr>
        <p:spPr>
          <a:xfrm>
            <a:off x="3390619" y="2866128"/>
            <a:ext cx="2851200" cy="1978925"/>
          </a:xfrm>
          <a:prstGeom prst="roundRect">
            <a:avLst>
              <a:gd name="adj" fmla="val 8000"/>
            </a:avLst>
          </a:prstGeom>
          <a:solidFill>
            <a:schemeClr val="accent4">
              <a:lumMod val="20000"/>
              <a:lumOff val="80000"/>
              <a:alpha val="50196"/>
            </a:schemeClr>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extBox 7">
            <a:extLst>
              <a:ext uri="{FF2B5EF4-FFF2-40B4-BE49-F238E27FC236}">
                <a16:creationId xmlns:a16="http://schemas.microsoft.com/office/drawing/2014/main" id="{A0D4D4FD-5715-15B0-022C-80ED93BED787}"/>
              </a:ext>
            </a:extLst>
          </p:cNvPr>
          <p:cNvSpPr txBox="1"/>
          <p:nvPr/>
        </p:nvSpPr>
        <p:spPr>
          <a:xfrm>
            <a:off x="793347" y="1720242"/>
            <a:ext cx="2588243" cy="2031325"/>
          </a:xfrm>
          <a:prstGeom prst="rect">
            <a:avLst/>
          </a:prstGeom>
          <a:noFill/>
        </p:spPr>
        <p:txBody>
          <a:bodyPr wrap="square" rtlCol="0">
            <a:spAutoFit/>
          </a:bodyPr>
          <a:lstStyle/>
          <a:p>
            <a:r>
              <a:rPr lang="en-GB" b="1" dirty="0" err="1"/>
              <a:t>prep_before_spider.py</a:t>
            </a:r>
            <a:endParaRPr lang="en-GB" b="1" dirty="0"/>
          </a:p>
          <a:p>
            <a:r>
              <a:rPr lang="en-GB" i="1" dirty="0"/>
              <a:t>Raw inputs</a:t>
            </a:r>
          </a:p>
          <a:p>
            <a:pPr marL="285750" indent="-285750">
              <a:buClr>
                <a:srgbClr val="012069"/>
              </a:buClr>
              <a:buFont typeface="Arial" panose="020B0604020202020204" pitchFamily="34" charset="0"/>
              <a:buChar char="•"/>
            </a:pPr>
            <a:r>
              <a:rPr lang="en-GB" i="1" dirty="0"/>
              <a:t>Natural Earth</a:t>
            </a:r>
          </a:p>
          <a:p>
            <a:pPr marL="285750" indent="-285750">
              <a:buClr>
                <a:srgbClr val="012069"/>
              </a:buClr>
              <a:buFont typeface="Arial" panose="020B0604020202020204" pitchFamily="34" charset="0"/>
              <a:buChar char="•"/>
            </a:pPr>
            <a:r>
              <a:rPr lang="en-GB" i="1" dirty="0"/>
              <a:t>OSM/ </a:t>
            </a:r>
            <a:r>
              <a:rPr lang="en-GB" i="1" dirty="0" err="1"/>
              <a:t>Geofabrik</a:t>
            </a:r>
            <a:endParaRPr lang="en-GB" i="1" dirty="0"/>
          </a:p>
          <a:p>
            <a:pPr marL="285750" indent="-285750">
              <a:buClr>
                <a:srgbClr val="012069"/>
              </a:buClr>
              <a:buFont typeface="Arial" panose="020B0604020202020204" pitchFamily="34" charset="0"/>
              <a:buChar char="•"/>
            </a:pPr>
            <a:r>
              <a:rPr lang="en-GB" i="1" dirty="0"/>
              <a:t>Copernicus Land Cover</a:t>
            </a:r>
          </a:p>
          <a:p>
            <a:pPr marL="285750" indent="-285750">
              <a:buClr>
                <a:srgbClr val="012069"/>
              </a:buClr>
              <a:buFont typeface="Arial" panose="020B0604020202020204" pitchFamily="34" charset="0"/>
              <a:buChar char="•"/>
            </a:pPr>
            <a:r>
              <a:rPr lang="en-GB" i="1" dirty="0" err="1"/>
              <a:t>HydroSHEDS</a:t>
            </a:r>
            <a:endParaRPr lang="en-GB" i="1" dirty="0"/>
          </a:p>
          <a:p>
            <a:pPr marL="285750" indent="-285750">
              <a:buClr>
                <a:srgbClr val="012069"/>
              </a:buClr>
              <a:buFont typeface="Arial" panose="020B0604020202020204" pitchFamily="34" charset="0"/>
              <a:buChar char="•"/>
            </a:pPr>
            <a:r>
              <a:rPr lang="en-GB" i="1" dirty="0"/>
              <a:t>Marine Regions</a:t>
            </a:r>
            <a:endParaRPr lang="en-GB" dirty="0"/>
          </a:p>
          <a:p>
            <a:r>
              <a:rPr lang="en-GB" dirty="0"/>
              <a:t>Applies GLAES exclusions</a:t>
            </a:r>
          </a:p>
          <a:p>
            <a:r>
              <a:rPr lang="en-GB" dirty="0"/>
              <a:t>Outputs eligible land </a:t>
            </a:r>
            <a:r>
              <a:rPr lang="en-GB" dirty="0" err="1"/>
              <a:t>rasters</a:t>
            </a:r>
            <a:r>
              <a:rPr lang="en-GB" dirty="0"/>
              <a:t>.</a:t>
            </a:r>
          </a:p>
        </p:txBody>
      </p:sp>
      <p:sp>
        <p:nvSpPr>
          <p:cNvPr id="9" name="TextBox 8">
            <a:extLst>
              <a:ext uri="{FF2B5EF4-FFF2-40B4-BE49-F238E27FC236}">
                <a16:creationId xmlns:a16="http://schemas.microsoft.com/office/drawing/2014/main" id="{71F39B5E-BF22-CD94-FB82-7AC5BEE893E8}"/>
              </a:ext>
            </a:extLst>
          </p:cNvPr>
          <p:cNvSpPr txBox="1"/>
          <p:nvPr/>
        </p:nvSpPr>
        <p:spPr>
          <a:xfrm>
            <a:off x="838200" y="3938192"/>
            <a:ext cx="2382672" cy="1815882"/>
          </a:xfrm>
          <a:prstGeom prst="rect">
            <a:avLst/>
          </a:prstGeom>
          <a:noFill/>
        </p:spPr>
        <p:txBody>
          <a:bodyPr wrap="square" rtlCol="0">
            <a:spAutoFit/>
          </a:bodyPr>
          <a:lstStyle/>
          <a:p>
            <a:r>
              <a:rPr lang="en-GB" b="1" dirty="0"/>
              <a:t>SPIDER</a:t>
            </a:r>
          </a:p>
          <a:p>
            <a:r>
              <a:rPr lang="en-GB" i="1" dirty="0"/>
              <a:t>Hexagon tiling engine:</a:t>
            </a:r>
          </a:p>
          <a:p>
            <a:pPr marL="285750" indent="-285750">
              <a:buClr>
                <a:srgbClr val="012069"/>
              </a:buClr>
              <a:buFont typeface="Arial" panose="020B0604020202020204" pitchFamily="34" charset="0"/>
              <a:buChar char="•"/>
            </a:pPr>
            <a:r>
              <a:rPr lang="en-GB" i="1" dirty="0"/>
              <a:t>Divides land into H3 hexagonal cells.</a:t>
            </a:r>
          </a:p>
          <a:p>
            <a:pPr marL="285750" indent="-285750">
              <a:buClr>
                <a:srgbClr val="012069"/>
              </a:buClr>
              <a:buFont typeface="Arial" panose="020B0604020202020204" pitchFamily="34" charset="0"/>
              <a:buChar char="•"/>
            </a:pPr>
            <a:r>
              <a:rPr lang="en-GB" i="1" dirty="0"/>
              <a:t>Assign eligible area per hexagon.</a:t>
            </a:r>
          </a:p>
          <a:p>
            <a:pPr marL="285750" indent="-285750">
              <a:buClr>
                <a:srgbClr val="012069"/>
              </a:buClr>
              <a:buFont typeface="Arial" panose="020B0604020202020204" pitchFamily="34" charset="0"/>
              <a:buChar char="•"/>
            </a:pPr>
            <a:r>
              <a:rPr lang="en-GB" i="1" dirty="0"/>
              <a:t>Uses country </a:t>
            </a:r>
            <a:r>
              <a:rPr lang="en-GB" i="1" dirty="0" err="1"/>
              <a:t>config.yaml</a:t>
            </a:r>
            <a:r>
              <a:rPr lang="en-GB" i="1" dirty="0"/>
              <a:t> for parameters.</a:t>
            </a:r>
          </a:p>
        </p:txBody>
      </p:sp>
      <p:sp>
        <p:nvSpPr>
          <p:cNvPr id="10" name="TextBox 9">
            <a:extLst>
              <a:ext uri="{FF2B5EF4-FFF2-40B4-BE49-F238E27FC236}">
                <a16:creationId xmlns:a16="http://schemas.microsoft.com/office/drawing/2014/main" id="{137D93C9-B5B6-899E-75AC-C6B3D012500C}"/>
              </a:ext>
            </a:extLst>
          </p:cNvPr>
          <p:cNvSpPr txBox="1"/>
          <p:nvPr/>
        </p:nvSpPr>
        <p:spPr>
          <a:xfrm>
            <a:off x="3867302" y="2947649"/>
            <a:ext cx="2422800" cy="1815882"/>
          </a:xfrm>
          <a:prstGeom prst="rect">
            <a:avLst/>
          </a:prstGeom>
          <a:noFill/>
        </p:spPr>
        <p:txBody>
          <a:bodyPr wrap="square" rtlCol="0">
            <a:spAutoFit/>
          </a:bodyPr>
          <a:lstStyle/>
          <a:p>
            <a:r>
              <a:rPr lang="en-GB" b="1" dirty="0" err="1"/>
              <a:t>prep_after_spider.py</a:t>
            </a:r>
            <a:endParaRPr lang="en-GB" b="1" dirty="0"/>
          </a:p>
          <a:p>
            <a:r>
              <a:rPr lang="en-GB" i="1" dirty="0"/>
              <a:t>Finalises hex file</a:t>
            </a:r>
          </a:p>
          <a:p>
            <a:pPr marL="285750" indent="-285750">
              <a:buClr>
                <a:srgbClr val="012069"/>
              </a:buClr>
              <a:buFont typeface="Arial" panose="020B0604020202020204" pitchFamily="34" charset="0"/>
              <a:buChar char="•"/>
            </a:pPr>
            <a:r>
              <a:rPr lang="en-GB" i="1" dirty="0"/>
              <a:t>Merges SPIDER + GLAES outputs</a:t>
            </a:r>
          </a:p>
          <a:p>
            <a:pPr marL="285750" indent="-285750">
              <a:buClr>
                <a:srgbClr val="012069"/>
              </a:buClr>
              <a:buFont typeface="Arial" panose="020B0604020202020204" pitchFamily="34" charset="0"/>
              <a:buChar char="•"/>
            </a:pPr>
            <a:r>
              <a:rPr lang="en-GB" i="1" dirty="0"/>
              <a:t>Assigns country to hexagons</a:t>
            </a:r>
          </a:p>
          <a:p>
            <a:pPr marL="285750" indent="-285750">
              <a:buClr>
                <a:srgbClr val="012069"/>
              </a:buClr>
              <a:buFont typeface="Arial" panose="020B0604020202020204" pitchFamily="34" charset="0"/>
              <a:buChar char="•"/>
            </a:pPr>
            <a:r>
              <a:rPr lang="en-GB" i="1" dirty="0"/>
              <a:t>Correct CRS</a:t>
            </a:r>
          </a:p>
          <a:p>
            <a:pPr marL="285750" indent="-285750">
              <a:buClr>
                <a:srgbClr val="012069"/>
              </a:buClr>
              <a:buFont typeface="Arial" panose="020B0604020202020204" pitchFamily="34" charset="0"/>
              <a:buChar char="•"/>
            </a:pPr>
            <a:r>
              <a:rPr lang="en-GB" i="1" dirty="0"/>
              <a:t>Writes output</a:t>
            </a:r>
          </a:p>
        </p:txBody>
      </p:sp>
      <p:sp>
        <p:nvSpPr>
          <p:cNvPr id="11" name="Rounded Rectangle 10">
            <a:extLst>
              <a:ext uri="{FF2B5EF4-FFF2-40B4-BE49-F238E27FC236}">
                <a16:creationId xmlns:a16="http://schemas.microsoft.com/office/drawing/2014/main" id="{89349A7C-7917-1EED-E8FE-16BE2D55C337}"/>
              </a:ext>
            </a:extLst>
          </p:cNvPr>
          <p:cNvSpPr/>
          <p:nvPr/>
        </p:nvSpPr>
        <p:spPr>
          <a:xfrm>
            <a:off x="10328251" y="1612188"/>
            <a:ext cx="1463801" cy="505943"/>
          </a:xfrm>
          <a:prstGeom prst="roundRect">
            <a:avLst>
              <a:gd name="adj" fmla="val 8000"/>
            </a:avLst>
          </a:prstGeom>
          <a:ln>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dirty="0"/>
              <a:t>Geo-X</a:t>
            </a:r>
          </a:p>
        </p:txBody>
      </p:sp>
      <p:sp>
        <p:nvSpPr>
          <p:cNvPr id="14" name="Right Brace 13">
            <a:extLst>
              <a:ext uri="{FF2B5EF4-FFF2-40B4-BE49-F238E27FC236}">
                <a16:creationId xmlns:a16="http://schemas.microsoft.com/office/drawing/2014/main" id="{D798A2CC-DBD4-9362-9601-767255B1D17C}"/>
              </a:ext>
            </a:extLst>
          </p:cNvPr>
          <p:cNvSpPr/>
          <p:nvPr/>
        </p:nvSpPr>
        <p:spPr>
          <a:xfrm>
            <a:off x="6036639" y="1464646"/>
            <a:ext cx="827897" cy="4373640"/>
          </a:xfrm>
          <a:prstGeom prst="rightBrace">
            <a:avLst>
              <a:gd name="adj1" fmla="val 8333"/>
              <a:gd name="adj2" fmla="val 9746"/>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sp>
        <p:nvSpPr>
          <p:cNvPr id="4" name="TextBox 3">
            <a:extLst>
              <a:ext uri="{FF2B5EF4-FFF2-40B4-BE49-F238E27FC236}">
                <a16:creationId xmlns:a16="http://schemas.microsoft.com/office/drawing/2014/main" id="{8EA3BC03-136E-0CEE-062E-C165D453254F}"/>
              </a:ext>
            </a:extLst>
          </p:cNvPr>
          <p:cNvSpPr txBox="1"/>
          <p:nvPr/>
        </p:nvSpPr>
        <p:spPr>
          <a:xfrm>
            <a:off x="368490" y="5961735"/>
            <a:ext cx="6233734" cy="523220"/>
          </a:xfrm>
          <a:prstGeom prst="rect">
            <a:avLst/>
          </a:prstGeom>
          <a:noFill/>
        </p:spPr>
        <p:txBody>
          <a:bodyPr wrap="square" rtlCol="0">
            <a:spAutoFit/>
          </a:bodyPr>
          <a:lstStyle/>
          <a:p>
            <a:r>
              <a:rPr lang="en-US" dirty="0">
                <a:solidFill>
                  <a:schemeClr val="accent1"/>
                </a:solidFill>
              </a:rPr>
              <a:t>More details can be found in the README of the Geo-X and Geo-X-data-prep repositories.</a:t>
            </a:r>
          </a:p>
        </p:txBody>
      </p:sp>
      <p:pic>
        <p:nvPicPr>
          <p:cNvPr id="13" name="Graphic 12" descr="Badge 1 with solid fill">
            <a:extLst>
              <a:ext uri="{FF2B5EF4-FFF2-40B4-BE49-F238E27FC236}">
                <a16:creationId xmlns:a16="http://schemas.microsoft.com/office/drawing/2014/main" id="{AAA54FE5-5BAB-1752-CDBE-184541FC351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63025" y="1750829"/>
            <a:ext cx="451214" cy="451214"/>
          </a:xfrm>
          <a:prstGeom prst="rect">
            <a:avLst/>
          </a:prstGeom>
        </p:spPr>
      </p:pic>
      <p:pic>
        <p:nvPicPr>
          <p:cNvPr id="16" name="Graphic 15" descr="Badge with solid fill">
            <a:extLst>
              <a:ext uri="{FF2B5EF4-FFF2-40B4-BE49-F238E27FC236}">
                <a16:creationId xmlns:a16="http://schemas.microsoft.com/office/drawing/2014/main" id="{38749836-3F1C-CA53-BEF2-4E9509586E8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58511" y="3888785"/>
            <a:ext cx="450000" cy="450000"/>
          </a:xfrm>
          <a:prstGeom prst="rect">
            <a:avLst/>
          </a:prstGeom>
        </p:spPr>
      </p:pic>
      <p:pic>
        <p:nvPicPr>
          <p:cNvPr id="18" name="Graphic 17" descr="Badge 3 with solid fill">
            <a:extLst>
              <a:ext uri="{FF2B5EF4-FFF2-40B4-BE49-F238E27FC236}">
                <a16:creationId xmlns:a16="http://schemas.microsoft.com/office/drawing/2014/main" id="{17066A99-ADC8-F071-505F-0C2447E63E7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386105" y="2855682"/>
            <a:ext cx="450000" cy="450000"/>
          </a:xfrm>
          <a:prstGeom prst="rect">
            <a:avLst/>
          </a:prstGeom>
        </p:spPr>
      </p:pic>
      <p:sp>
        <p:nvSpPr>
          <p:cNvPr id="19" name="Rounded Rectangle 18">
            <a:extLst>
              <a:ext uri="{FF2B5EF4-FFF2-40B4-BE49-F238E27FC236}">
                <a16:creationId xmlns:a16="http://schemas.microsoft.com/office/drawing/2014/main" id="{C42A3E16-DABC-F840-FBEB-941C003DEBBB}"/>
              </a:ext>
            </a:extLst>
          </p:cNvPr>
          <p:cNvSpPr/>
          <p:nvPr/>
        </p:nvSpPr>
        <p:spPr>
          <a:xfrm>
            <a:off x="6926035" y="1640160"/>
            <a:ext cx="2620658" cy="450000"/>
          </a:xfrm>
          <a:prstGeom prst="roundRect">
            <a:avLst>
              <a:gd name="adj" fmla="val 8000"/>
            </a:avLst>
          </a:prstGeom>
          <a:solidFill>
            <a:schemeClr val="tx2"/>
          </a:solidFill>
          <a:ln>
            <a:solidFill>
              <a:schemeClr val="tx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err="1">
                <a:solidFill>
                  <a:schemeClr val="tx1"/>
                </a:solidFill>
                <a:latin typeface="Consolas" panose="020B0609020204030204" pitchFamily="49" charset="0"/>
                <a:cs typeface="Consolas" panose="020B0609020204030204" pitchFamily="49" charset="0"/>
              </a:rPr>
              <a:t>hex_final</a:t>
            </a:r>
            <a:r>
              <a:rPr lang="en-US" dirty="0">
                <a:solidFill>
                  <a:schemeClr val="tx1"/>
                </a:solidFill>
                <a:latin typeface="Consolas" panose="020B0609020204030204" pitchFamily="49" charset="0"/>
                <a:cs typeface="Consolas" panose="020B0609020204030204" pitchFamily="49" charset="0"/>
              </a:rPr>
              <a:t>_[ISO].</a:t>
            </a:r>
            <a:r>
              <a:rPr lang="en-US" dirty="0" err="1">
                <a:solidFill>
                  <a:schemeClr val="tx1"/>
                </a:solidFill>
                <a:latin typeface="Consolas" panose="020B0609020204030204" pitchFamily="49" charset="0"/>
                <a:cs typeface="Consolas" panose="020B0609020204030204" pitchFamily="49" charset="0"/>
              </a:rPr>
              <a:t>geojson</a:t>
            </a:r>
            <a:endParaRPr lang="en-US" dirty="0">
              <a:solidFill>
                <a:schemeClr val="tx1"/>
              </a:solidFill>
              <a:latin typeface="Consolas" panose="020B0609020204030204" pitchFamily="49" charset="0"/>
              <a:cs typeface="Consolas" panose="020B0609020204030204" pitchFamily="49" charset="0"/>
            </a:endParaRPr>
          </a:p>
        </p:txBody>
      </p:sp>
      <p:cxnSp>
        <p:nvCxnSpPr>
          <p:cNvPr id="21" name="Straight Arrow Connector 20">
            <a:extLst>
              <a:ext uri="{FF2B5EF4-FFF2-40B4-BE49-F238E27FC236}">
                <a16:creationId xmlns:a16="http://schemas.microsoft.com/office/drawing/2014/main" id="{9861BB11-FDF9-F366-D7F1-9EF2CC00C4F3}"/>
              </a:ext>
            </a:extLst>
          </p:cNvPr>
          <p:cNvCxnSpPr>
            <a:cxnSpLocks/>
          </p:cNvCxnSpPr>
          <p:nvPr/>
        </p:nvCxnSpPr>
        <p:spPr>
          <a:xfrm>
            <a:off x="9604749" y="1865160"/>
            <a:ext cx="648000" cy="0"/>
          </a:xfrm>
          <a:prstGeom prst="straightConnector1">
            <a:avLst/>
          </a:prstGeom>
          <a:ln>
            <a:tailEnd type="triangle"/>
          </a:ln>
        </p:spPr>
        <p:style>
          <a:lnRef idx="2">
            <a:schemeClr val="accent3"/>
          </a:lnRef>
          <a:fillRef idx="0">
            <a:schemeClr val="accent3"/>
          </a:fillRef>
          <a:effectRef idx="1">
            <a:schemeClr val="accent3"/>
          </a:effectRef>
          <a:fontRef idx="minor">
            <a:schemeClr val="tx1"/>
          </a:fontRef>
        </p:style>
      </p:cxnSp>
      <p:pic>
        <p:nvPicPr>
          <p:cNvPr id="24" name="Graphic 23" descr="Mountains with solid fill">
            <a:extLst>
              <a:ext uri="{FF2B5EF4-FFF2-40B4-BE49-F238E27FC236}">
                <a16:creationId xmlns:a16="http://schemas.microsoft.com/office/drawing/2014/main" id="{3F96F033-F925-6B89-41F0-BC0696D722A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504929" y="3352131"/>
            <a:ext cx="914400" cy="914400"/>
          </a:xfrm>
          <a:prstGeom prst="rect">
            <a:avLst/>
          </a:prstGeom>
        </p:spPr>
      </p:pic>
      <p:sp>
        <p:nvSpPr>
          <p:cNvPr id="25" name="TextBox 24">
            <a:extLst>
              <a:ext uri="{FF2B5EF4-FFF2-40B4-BE49-F238E27FC236}">
                <a16:creationId xmlns:a16="http://schemas.microsoft.com/office/drawing/2014/main" id="{B4017A9A-0292-F1A4-07D4-96AA5D8E9013}"/>
              </a:ext>
            </a:extLst>
          </p:cNvPr>
          <p:cNvSpPr txBox="1"/>
          <p:nvPr/>
        </p:nvSpPr>
        <p:spPr>
          <a:xfrm>
            <a:off x="7170092" y="4074137"/>
            <a:ext cx="1516663" cy="738664"/>
          </a:xfrm>
          <a:prstGeom prst="rect">
            <a:avLst/>
          </a:prstGeom>
          <a:noFill/>
        </p:spPr>
        <p:txBody>
          <a:bodyPr wrap="square" rtlCol="0">
            <a:spAutoFit/>
          </a:bodyPr>
          <a:lstStyle/>
          <a:p>
            <a:pPr algn="ctr"/>
            <a:r>
              <a:rPr lang="en-US" b="1" dirty="0"/>
              <a:t>Slope</a:t>
            </a:r>
          </a:p>
          <a:p>
            <a:pPr algn="ctr"/>
            <a:r>
              <a:rPr lang="en-US" i="1" dirty="0"/>
              <a:t>Steep terrain excluded</a:t>
            </a:r>
          </a:p>
        </p:txBody>
      </p:sp>
      <p:pic>
        <p:nvPicPr>
          <p:cNvPr id="29" name="Graphic 28" descr="Wave with solid fill">
            <a:extLst>
              <a:ext uri="{FF2B5EF4-FFF2-40B4-BE49-F238E27FC236}">
                <a16:creationId xmlns:a16="http://schemas.microsoft.com/office/drawing/2014/main" id="{4455A299-C414-4EC0-A69D-9FC0326D7EF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871049" y="3352131"/>
            <a:ext cx="914400" cy="914400"/>
          </a:xfrm>
          <a:prstGeom prst="rect">
            <a:avLst/>
          </a:prstGeom>
        </p:spPr>
      </p:pic>
      <p:sp>
        <p:nvSpPr>
          <p:cNvPr id="30" name="TextBox 29">
            <a:extLst>
              <a:ext uri="{FF2B5EF4-FFF2-40B4-BE49-F238E27FC236}">
                <a16:creationId xmlns:a16="http://schemas.microsoft.com/office/drawing/2014/main" id="{91BF8BFD-D627-34F3-DD26-6DFFA76CF6F6}"/>
              </a:ext>
            </a:extLst>
          </p:cNvPr>
          <p:cNvSpPr txBox="1"/>
          <p:nvPr/>
        </p:nvSpPr>
        <p:spPr>
          <a:xfrm>
            <a:off x="9356033" y="4120405"/>
            <a:ext cx="1944433" cy="738664"/>
          </a:xfrm>
          <a:prstGeom prst="rect">
            <a:avLst/>
          </a:prstGeom>
          <a:noFill/>
        </p:spPr>
        <p:txBody>
          <a:bodyPr wrap="square" rtlCol="0">
            <a:spAutoFit/>
          </a:bodyPr>
          <a:lstStyle/>
          <a:p>
            <a:pPr algn="ctr"/>
            <a:r>
              <a:rPr lang="en-US" b="1" dirty="0"/>
              <a:t>Water bodies</a:t>
            </a:r>
          </a:p>
          <a:p>
            <a:pPr algn="ctr"/>
            <a:r>
              <a:rPr lang="en-US" i="1" dirty="0"/>
              <a:t>Rivers, lakes, distance buffers</a:t>
            </a:r>
          </a:p>
        </p:txBody>
      </p:sp>
      <p:pic>
        <p:nvPicPr>
          <p:cNvPr id="32" name="Graphic 31" descr="Forest scene with solid fill">
            <a:extLst>
              <a:ext uri="{FF2B5EF4-FFF2-40B4-BE49-F238E27FC236}">
                <a16:creationId xmlns:a16="http://schemas.microsoft.com/office/drawing/2014/main" id="{D710EFD7-3717-BA19-9EB5-3A0775F5A54F}"/>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443785" y="4835230"/>
            <a:ext cx="914400" cy="914400"/>
          </a:xfrm>
          <a:prstGeom prst="rect">
            <a:avLst/>
          </a:prstGeom>
        </p:spPr>
      </p:pic>
      <p:sp>
        <p:nvSpPr>
          <p:cNvPr id="33" name="TextBox 32">
            <a:extLst>
              <a:ext uri="{FF2B5EF4-FFF2-40B4-BE49-F238E27FC236}">
                <a16:creationId xmlns:a16="http://schemas.microsoft.com/office/drawing/2014/main" id="{E2F88E16-1034-FBDB-E7AA-084042043CEF}"/>
              </a:ext>
            </a:extLst>
          </p:cNvPr>
          <p:cNvSpPr txBox="1"/>
          <p:nvPr/>
        </p:nvSpPr>
        <p:spPr>
          <a:xfrm>
            <a:off x="7153403" y="5717263"/>
            <a:ext cx="1550040" cy="738664"/>
          </a:xfrm>
          <a:prstGeom prst="rect">
            <a:avLst/>
          </a:prstGeom>
          <a:noFill/>
        </p:spPr>
        <p:txBody>
          <a:bodyPr wrap="square" rtlCol="0">
            <a:spAutoFit/>
          </a:bodyPr>
          <a:lstStyle/>
          <a:p>
            <a:pPr algn="ctr"/>
            <a:r>
              <a:rPr lang="en-US" b="1" dirty="0"/>
              <a:t>Land cover</a:t>
            </a:r>
          </a:p>
          <a:p>
            <a:pPr algn="ctr"/>
            <a:r>
              <a:rPr lang="en-US" i="1" dirty="0"/>
              <a:t>Forest, urban, </a:t>
            </a:r>
            <a:r>
              <a:rPr lang="en-US" i="1" dirty="0" err="1"/>
              <a:t>croplands</a:t>
            </a:r>
            <a:endParaRPr lang="en-US" i="1" dirty="0"/>
          </a:p>
        </p:txBody>
      </p:sp>
      <p:pic>
        <p:nvPicPr>
          <p:cNvPr id="35" name="Graphic 34" descr="Cause And Effect with solid fill">
            <a:extLst>
              <a:ext uri="{FF2B5EF4-FFF2-40B4-BE49-F238E27FC236}">
                <a16:creationId xmlns:a16="http://schemas.microsoft.com/office/drawing/2014/main" id="{B144E8F2-5AE1-E5D5-D67B-9099017CBC9B}"/>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9899796" y="4926885"/>
            <a:ext cx="856908" cy="856908"/>
          </a:xfrm>
          <a:prstGeom prst="rect">
            <a:avLst/>
          </a:prstGeom>
        </p:spPr>
      </p:pic>
      <p:sp>
        <p:nvSpPr>
          <p:cNvPr id="36" name="TextBox 35">
            <a:extLst>
              <a:ext uri="{FF2B5EF4-FFF2-40B4-BE49-F238E27FC236}">
                <a16:creationId xmlns:a16="http://schemas.microsoft.com/office/drawing/2014/main" id="{E966673C-568E-4ED0-A4FF-75E717D69D91}"/>
              </a:ext>
            </a:extLst>
          </p:cNvPr>
          <p:cNvSpPr txBox="1"/>
          <p:nvPr/>
        </p:nvSpPr>
        <p:spPr>
          <a:xfrm>
            <a:off x="9356034" y="5749630"/>
            <a:ext cx="1944433" cy="738664"/>
          </a:xfrm>
          <a:prstGeom prst="rect">
            <a:avLst/>
          </a:prstGeom>
          <a:noFill/>
        </p:spPr>
        <p:txBody>
          <a:bodyPr wrap="square" rtlCol="0">
            <a:spAutoFit/>
          </a:bodyPr>
          <a:lstStyle/>
          <a:p>
            <a:pPr algn="ctr"/>
            <a:r>
              <a:rPr lang="en-US" b="1" dirty="0"/>
              <a:t>Distance constraints</a:t>
            </a:r>
          </a:p>
          <a:p>
            <a:pPr algn="ctr"/>
            <a:r>
              <a:rPr lang="en-US" i="1" dirty="0"/>
              <a:t>Roads, infrastructure buffers</a:t>
            </a:r>
          </a:p>
        </p:txBody>
      </p:sp>
      <p:sp>
        <p:nvSpPr>
          <p:cNvPr id="38" name="Text Placeholder 2">
            <a:extLst>
              <a:ext uri="{FF2B5EF4-FFF2-40B4-BE49-F238E27FC236}">
                <a16:creationId xmlns:a16="http://schemas.microsoft.com/office/drawing/2014/main" id="{BD2D6D48-FBEB-8D06-247D-C9D498850140}"/>
              </a:ext>
            </a:extLst>
          </p:cNvPr>
          <p:cNvSpPr txBox="1">
            <a:spLocks/>
          </p:cNvSpPr>
          <p:nvPr/>
        </p:nvSpPr>
        <p:spPr>
          <a:xfrm>
            <a:off x="898690" y="1098249"/>
            <a:ext cx="5606194" cy="974771"/>
          </a:xfrm>
          <a:prstGeom prst="rect">
            <a:avLst/>
          </a:prstGeom>
        </p:spPr>
        <p:txBody>
          <a:bodyPr lIns="90000" tIns="36000" bIns="90000"/>
          <a:lstStyle>
            <a:defPPr marR="0" lvl="0" algn="l" rtl="0">
              <a:lnSpc>
                <a:spcPct val="100000"/>
              </a:lnSpc>
              <a:spcBef>
                <a:spcPts val="0"/>
              </a:spcBef>
              <a:spcAft>
                <a:spcPts val="0"/>
              </a:spcAft>
            </a:defPPr>
            <a:lvl1pPr marL="0" marR="0" lvl="0" algn="l" rtl="0" eaLnBrk="1" hangingPunct="1">
              <a:lnSpc>
                <a:spcPct val="90000"/>
              </a:lnSpc>
              <a:spcBef>
                <a:spcPts val="1000"/>
              </a:spcBef>
              <a:spcAft>
                <a:spcPts val="0"/>
              </a:spcAft>
              <a:buClr>
                <a:srgbClr val="000000"/>
              </a:buClr>
              <a:buFont typeface="Arial"/>
              <a:defRPr sz="2000" b="0" i="0" u="none" strike="noStrike" cap="none" baseline="0">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85750" indent="-285750">
              <a:buClr>
                <a:schemeClr val="accent1"/>
              </a:buClr>
              <a:buFont typeface="Arial" panose="020B0604020202020204" pitchFamily="34" charset="0"/>
              <a:buChar char="•"/>
            </a:pPr>
            <a:r>
              <a:rPr lang="en-GB" sz="1600" dirty="0"/>
              <a:t>Geo-X-data-prep creates the spatial hexagons in these 3 steps: </a:t>
            </a:r>
          </a:p>
        </p:txBody>
      </p:sp>
    </p:spTree>
    <p:extLst>
      <p:ext uri="{BB962C8B-B14F-4D97-AF65-F5344CB8AC3E}">
        <p14:creationId xmlns:p14="http://schemas.microsoft.com/office/powerpoint/2010/main" val="3826188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9"/>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24"/>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5"/>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29"/>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0"/>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32"/>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33"/>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35"/>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P spid="6" grpId="0" animBg="1"/>
      <p:bldP spid="7" grpId="0" animBg="1"/>
      <p:bldP spid="8" grpId="0"/>
      <p:bldP spid="9" grpId="0"/>
      <p:bldP spid="10" grpId="0"/>
      <p:bldP spid="11" grpId="0" animBg="1"/>
      <p:bldP spid="14" grpId="0" animBg="1"/>
      <p:bldP spid="4" grpId="0"/>
      <p:bldP spid="19" grpId="0" animBg="1"/>
      <p:bldP spid="25" grpId="0"/>
      <p:bldP spid="30" grpId="0"/>
      <p:bldP spid="33" grpId="0"/>
      <p:bldP spid="36" grpId="0"/>
      <p:bldP spid="3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ext Placeholder 2">
            <a:extLst>
              <a:ext uri="{FF2B5EF4-FFF2-40B4-BE49-F238E27FC236}">
                <a16:creationId xmlns:a16="http://schemas.microsoft.com/office/drawing/2014/main" id="{F4E8714F-D132-1000-C444-5EA078B266C0}"/>
              </a:ext>
            </a:extLst>
          </p:cNvPr>
          <p:cNvGraphicFramePr/>
          <p:nvPr/>
        </p:nvGraphicFramePr>
        <p:xfrm>
          <a:off x="838200" y="1599190"/>
          <a:ext cx="10515600" cy="43525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Google Shape;167;p13">
            <a:extLst>
              <a:ext uri="{FF2B5EF4-FFF2-40B4-BE49-F238E27FC236}">
                <a16:creationId xmlns:a16="http://schemas.microsoft.com/office/drawing/2014/main" id="{FD3803C0-78B2-06B5-99B7-7E8A7299AA4A}"/>
              </a:ext>
            </a:extLst>
          </p:cNvPr>
          <p:cNvSpPr txBox="1">
            <a:spLocks/>
          </p:cNvSpPr>
          <p:nvPr/>
        </p:nvSpPr>
        <p:spPr>
          <a:xfrm>
            <a:off x="838200" y="5556"/>
            <a:ext cx="10515600" cy="1325563"/>
          </a:xfrm>
          <a:prstGeom prst="rect">
            <a:avLst/>
          </a:prstGeom>
          <a:noFill/>
          <a:ln>
            <a:noFill/>
          </a:ln>
        </p:spPr>
        <p:txBody>
          <a:bodyPr spcFirstLastPara="1" vert="horz" wrap="square" lIns="91425" tIns="45700" rIns="91425" bIns="45700" rtlCol="0" anchor="b"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mn-lt"/>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90000"/>
              </a:lnSpc>
              <a:buClr>
                <a:schemeClr val="dk1"/>
              </a:buClr>
              <a:buSzPts val="4400"/>
              <a:buFont typeface="Calibri"/>
              <a:buNone/>
            </a:pPr>
            <a:r>
              <a:rPr lang="sv-SE" dirty="0">
                <a:solidFill>
                  <a:schemeClr val="accent2"/>
                </a:solidFill>
              </a:rPr>
              <a:t>Table of </a:t>
            </a:r>
            <a:r>
              <a:rPr lang="sv-SE" dirty="0" err="1">
                <a:solidFill>
                  <a:schemeClr val="accent2"/>
                </a:solidFill>
              </a:rPr>
              <a:t>contents</a:t>
            </a:r>
            <a:r>
              <a:rPr lang="sv-SE" dirty="0">
                <a:solidFill>
                  <a:schemeClr val="accent2"/>
                </a:solidFill>
              </a:rPr>
              <a:t> </a:t>
            </a:r>
          </a:p>
        </p:txBody>
      </p:sp>
    </p:spTree>
    <p:extLst>
      <p:ext uri="{BB962C8B-B14F-4D97-AF65-F5344CB8AC3E}">
        <p14:creationId xmlns:p14="http://schemas.microsoft.com/office/powerpoint/2010/main" val="5034509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6223C-9083-6E6C-DF6F-5C4031C21426}"/>
              </a:ext>
            </a:extLst>
          </p:cNvPr>
          <p:cNvSpPr>
            <a:spLocks noGrp="1"/>
          </p:cNvSpPr>
          <p:nvPr>
            <p:ph type="title"/>
          </p:nvPr>
        </p:nvSpPr>
        <p:spPr/>
        <p:txBody>
          <a:bodyPr/>
          <a:lstStyle/>
          <a:p>
            <a:r>
              <a:rPr lang="en-GB" dirty="0">
                <a:solidFill>
                  <a:srgbClr val="C8102E"/>
                </a:solidFill>
              </a:rPr>
              <a:t>Understanding modelling before parameters</a:t>
            </a:r>
          </a:p>
        </p:txBody>
      </p:sp>
      <p:sp>
        <p:nvSpPr>
          <p:cNvPr id="5" name="Rounded Rectangle 4">
            <a:extLst>
              <a:ext uri="{FF2B5EF4-FFF2-40B4-BE49-F238E27FC236}">
                <a16:creationId xmlns:a16="http://schemas.microsoft.com/office/drawing/2014/main" id="{46B2E615-4D37-7789-42F4-FA2DA1F25608}"/>
              </a:ext>
            </a:extLst>
          </p:cNvPr>
          <p:cNvSpPr/>
          <p:nvPr/>
        </p:nvSpPr>
        <p:spPr>
          <a:xfrm>
            <a:off x="1008000" y="1715134"/>
            <a:ext cx="4812228" cy="882923"/>
          </a:xfrm>
          <a:prstGeom prst="roundRect">
            <a:avLst>
              <a:gd name="adj" fmla="val 8000"/>
            </a:avLst>
          </a:prstGeom>
          <a:solidFill>
            <a:schemeClr val="accent4">
              <a:lumMod val="20000"/>
              <a:lumOff val="80000"/>
            </a:schemeClr>
          </a:solidFill>
          <a:ln w="12700">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tIns="0" rtlCol="0" anchor="t" anchorCtr="0"/>
          <a:lstStyle/>
          <a:p>
            <a:r>
              <a:rPr lang="en-GB" sz="1600" b="1" dirty="0">
                <a:solidFill>
                  <a:schemeClr val="tx1"/>
                </a:solidFill>
              </a:rPr>
              <a:t>The relevance of knowing the model</a:t>
            </a:r>
          </a:p>
          <a:p>
            <a:r>
              <a:rPr lang="en-GB" sz="1600" i="1" dirty="0">
                <a:solidFill>
                  <a:schemeClr val="tx1"/>
                </a:solidFill>
              </a:rPr>
              <a:t>To configure Geo-X correctly, it is relevant to understand what the model is doing.</a:t>
            </a:r>
          </a:p>
        </p:txBody>
      </p:sp>
      <p:sp>
        <p:nvSpPr>
          <p:cNvPr id="6" name="Rounded Rectangle 5">
            <a:extLst>
              <a:ext uri="{FF2B5EF4-FFF2-40B4-BE49-F238E27FC236}">
                <a16:creationId xmlns:a16="http://schemas.microsoft.com/office/drawing/2014/main" id="{F5248C42-C898-D4FD-65FC-088425F447E8}"/>
              </a:ext>
            </a:extLst>
          </p:cNvPr>
          <p:cNvSpPr/>
          <p:nvPr/>
        </p:nvSpPr>
        <p:spPr>
          <a:xfrm>
            <a:off x="991189" y="2818946"/>
            <a:ext cx="4829039" cy="1220107"/>
          </a:xfrm>
          <a:prstGeom prst="roundRect">
            <a:avLst>
              <a:gd name="adj" fmla="val 8000"/>
            </a:avLst>
          </a:prstGeom>
          <a:solidFill>
            <a:schemeClr val="accent2">
              <a:lumMod val="20000"/>
              <a:lumOff val="80000"/>
            </a:schemeClr>
          </a:solidFill>
          <a:ln w="12700">
            <a:solidFill>
              <a:schemeClr val="accent2">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r>
              <a:rPr lang="en-GB" sz="1600" b="1" dirty="0">
                <a:solidFill>
                  <a:schemeClr val="tx1"/>
                </a:solidFill>
              </a:rPr>
              <a:t>Each modelled device is characterised by techno-economic parameters</a:t>
            </a:r>
          </a:p>
          <a:p>
            <a:r>
              <a:rPr lang="en-GB" sz="1600" i="1" dirty="0">
                <a:solidFill>
                  <a:schemeClr val="tx1"/>
                </a:solidFill>
              </a:rPr>
              <a:t>Each element requires the investment cost, efficiencies, and capacities.</a:t>
            </a:r>
          </a:p>
        </p:txBody>
      </p:sp>
      <p:sp>
        <p:nvSpPr>
          <p:cNvPr id="7" name="Rounded Rectangle 6">
            <a:extLst>
              <a:ext uri="{FF2B5EF4-FFF2-40B4-BE49-F238E27FC236}">
                <a16:creationId xmlns:a16="http://schemas.microsoft.com/office/drawing/2014/main" id="{2513BF83-F981-D329-64FB-7EA26C7CEC86}"/>
              </a:ext>
            </a:extLst>
          </p:cNvPr>
          <p:cNvSpPr/>
          <p:nvPr/>
        </p:nvSpPr>
        <p:spPr>
          <a:xfrm>
            <a:off x="991189" y="4259942"/>
            <a:ext cx="4829038" cy="1220107"/>
          </a:xfrm>
          <a:prstGeom prst="roundRect">
            <a:avLst>
              <a:gd name="adj" fmla="val 8000"/>
            </a:avLst>
          </a:prstGeom>
          <a:solidFill>
            <a:srgbClr val="A3E858">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r>
              <a:rPr lang="en-GB" sz="1600" b="1" dirty="0">
                <a:solidFill>
                  <a:schemeClr val="tx1"/>
                </a:solidFill>
              </a:rPr>
              <a:t>Next slides present basic modelling over which you can customise</a:t>
            </a:r>
          </a:p>
          <a:p>
            <a:r>
              <a:rPr lang="en-GB" sz="1600" i="1" dirty="0">
                <a:solidFill>
                  <a:schemeClr val="tx1"/>
                </a:solidFill>
              </a:rPr>
              <a:t>More specific alternatives will be explored in Lesson 6.</a:t>
            </a:r>
          </a:p>
        </p:txBody>
      </p:sp>
      <p:graphicFrame>
        <p:nvGraphicFramePr>
          <p:cNvPr id="8" name="Table 7">
            <a:extLst>
              <a:ext uri="{FF2B5EF4-FFF2-40B4-BE49-F238E27FC236}">
                <a16:creationId xmlns:a16="http://schemas.microsoft.com/office/drawing/2014/main" id="{B163EB97-E03D-8F37-5C86-2DB9AF66333F}"/>
              </a:ext>
            </a:extLst>
          </p:cNvPr>
          <p:cNvGraphicFramePr>
            <a:graphicFrameLocks noGrp="1"/>
          </p:cNvGraphicFramePr>
          <p:nvPr/>
        </p:nvGraphicFramePr>
        <p:xfrm>
          <a:off x="6371774" y="2004195"/>
          <a:ext cx="5144722" cy="3213199"/>
        </p:xfrm>
        <a:graphic>
          <a:graphicData uri="http://schemas.openxmlformats.org/drawingml/2006/table">
            <a:tbl>
              <a:tblPr firstRow="1" bandRow="1">
                <a:tableStyleId>{B8DA472E-C0B5-4FAA-A71B-45BBE6C39A2A}</a:tableStyleId>
              </a:tblPr>
              <a:tblGrid>
                <a:gridCol w="1291769">
                  <a:extLst>
                    <a:ext uri="{9D8B030D-6E8A-4147-A177-3AD203B41FA5}">
                      <a16:colId xmlns:a16="http://schemas.microsoft.com/office/drawing/2014/main" val="3663821137"/>
                    </a:ext>
                  </a:extLst>
                </a:gridCol>
                <a:gridCol w="3852953">
                  <a:extLst>
                    <a:ext uri="{9D8B030D-6E8A-4147-A177-3AD203B41FA5}">
                      <a16:colId xmlns:a16="http://schemas.microsoft.com/office/drawing/2014/main" val="3150503740"/>
                    </a:ext>
                  </a:extLst>
                </a:gridCol>
              </a:tblGrid>
              <a:tr h="413692">
                <a:tc>
                  <a:txBody>
                    <a:bodyPr/>
                    <a:lstStyle/>
                    <a:p>
                      <a:r>
                        <a:rPr lang="en-GB" dirty="0"/>
                        <a:t>Carrier</a:t>
                      </a:r>
                    </a:p>
                  </a:txBody>
                  <a:tcPr/>
                </a:tc>
                <a:tc>
                  <a:txBody>
                    <a:bodyPr/>
                    <a:lstStyle/>
                    <a:p>
                      <a:r>
                        <a:rPr lang="en-GB" dirty="0"/>
                        <a:t>Components</a:t>
                      </a:r>
                    </a:p>
                  </a:txBody>
                  <a:tcPr/>
                </a:tc>
                <a:extLst>
                  <a:ext uri="{0D108BD9-81ED-4DB2-BD59-A6C34878D82A}">
                    <a16:rowId xmlns:a16="http://schemas.microsoft.com/office/drawing/2014/main" val="1190372119"/>
                  </a:ext>
                </a:extLst>
              </a:tr>
              <a:tr h="816051">
                <a:tc>
                  <a:txBody>
                    <a:bodyPr/>
                    <a:lstStyle/>
                    <a:p>
                      <a:r>
                        <a:rPr lang="en-GB" dirty="0"/>
                        <a:t>Electricity</a:t>
                      </a:r>
                    </a:p>
                  </a:txBody>
                  <a:tcPr/>
                </a:tc>
                <a:tc>
                  <a:txBody>
                    <a:bodyPr/>
                    <a:lstStyle/>
                    <a:p>
                      <a:r>
                        <a:rPr lang="en-GB" dirty="0"/>
                        <a:t>Solar photovoltaics, onshore wind, geothermal, PPA legacy installation, batteries.</a:t>
                      </a:r>
                    </a:p>
                  </a:txBody>
                  <a:tcPr/>
                </a:tc>
                <a:extLst>
                  <a:ext uri="{0D108BD9-81ED-4DB2-BD59-A6C34878D82A}">
                    <a16:rowId xmlns:a16="http://schemas.microsoft.com/office/drawing/2014/main" val="2961567383"/>
                  </a:ext>
                </a:extLst>
              </a:tr>
              <a:tr h="578036">
                <a:tc>
                  <a:txBody>
                    <a:bodyPr/>
                    <a:lstStyle/>
                    <a:p>
                      <a:r>
                        <a:rPr lang="en-GB" dirty="0"/>
                        <a:t>Hydrogen</a:t>
                      </a:r>
                    </a:p>
                  </a:txBody>
                  <a:tcPr/>
                </a:tc>
                <a:tc>
                  <a:txBody>
                    <a:bodyPr/>
                    <a:lstStyle/>
                    <a:p>
                      <a:r>
                        <a:rPr lang="en-GB" dirty="0"/>
                        <a:t>Hydrogen storage, salt caverns, demand (flexible-inflexible).</a:t>
                      </a:r>
                    </a:p>
                  </a:txBody>
                  <a:tcPr/>
                </a:tc>
                <a:extLst>
                  <a:ext uri="{0D108BD9-81ED-4DB2-BD59-A6C34878D82A}">
                    <a16:rowId xmlns:a16="http://schemas.microsoft.com/office/drawing/2014/main" val="1746282231"/>
                  </a:ext>
                </a:extLst>
              </a:tr>
              <a:tr h="578036">
                <a:tc>
                  <a:txBody>
                    <a:bodyPr/>
                    <a:lstStyle/>
                    <a:p>
                      <a:r>
                        <a:rPr lang="en-GB" dirty="0"/>
                        <a:t>Ammonia</a:t>
                      </a:r>
                    </a:p>
                  </a:txBody>
                  <a:tcPr/>
                </a:tc>
                <a:tc>
                  <a:txBody>
                    <a:bodyPr/>
                    <a:lstStyle/>
                    <a:p>
                      <a:r>
                        <a:rPr lang="en-GB" dirty="0"/>
                        <a:t>Ammonia storage, salt caverns, demand.</a:t>
                      </a:r>
                    </a:p>
                  </a:txBody>
                  <a:tcPr/>
                </a:tc>
                <a:extLst>
                  <a:ext uri="{0D108BD9-81ED-4DB2-BD59-A6C34878D82A}">
                    <a16:rowId xmlns:a16="http://schemas.microsoft.com/office/drawing/2014/main" val="1782733497"/>
                  </a:ext>
                </a:extLst>
              </a:tr>
              <a:tr h="413692">
                <a:tc>
                  <a:txBody>
                    <a:bodyPr/>
                    <a:lstStyle/>
                    <a:p>
                      <a:r>
                        <a:rPr lang="en-GB" dirty="0"/>
                        <a:t>Conversion</a:t>
                      </a:r>
                    </a:p>
                  </a:txBody>
                  <a:tcPr/>
                </a:tc>
                <a:tc>
                  <a:txBody>
                    <a:bodyPr/>
                    <a:lstStyle/>
                    <a:p>
                      <a:r>
                        <a:rPr lang="en-GB" dirty="0"/>
                        <a:t>Electrolysers, Haber-Bosch, fuel cell.</a:t>
                      </a:r>
                    </a:p>
                  </a:txBody>
                  <a:tcPr/>
                </a:tc>
                <a:extLst>
                  <a:ext uri="{0D108BD9-81ED-4DB2-BD59-A6C34878D82A}">
                    <a16:rowId xmlns:a16="http://schemas.microsoft.com/office/drawing/2014/main" val="134274644"/>
                  </a:ext>
                </a:extLst>
              </a:tr>
              <a:tr h="413692">
                <a:tc>
                  <a:txBody>
                    <a:bodyPr/>
                    <a:lstStyle/>
                    <a:p>
                      <a:r>
                        <a:rPr lang="en-GB" dirty="0"/>
                        <a:t>Transport</a:t>
                      </a:r>
                    </a:p>
                  </a:txBody>
                  <a:tcPr/>
                </a:tc>
                <a:tc>
                  <a:txBody>
                    <a:bodyPr/>
                    <a:lstStyle/>
                    <a:p>
                      <a:r>
                        <a:rPr lang="en-GB" dirty="0"/>
                        <a:t>Pipeline or road transport (trucking).</a:t>
                      </a:r>
                    </a:p>
                  </a:txBody>
                  <a:tcPr/>
                </a:tc>
                <a:extLst>
                  <a:ext uri="{0D108BD9-81ED-4DB2-BD59-A6C34878D82A}">
                    <a16:rowId xmlns:a16="http://schemas.microsoft.com/office/drawing/2014/main" val="2513380915"/>
                  </a:ext>
                </a:extLst>
              </a:tr>
            </a:tbl>
          </a:graphicData>
        </a:graphic>
      </p:graphicFrame>
    </p:spTree>
    <p:extLst>
      <p:ext uri="{BB962C8B-B14F-4D97-AF65-F5344CB8AC3E}">
        <p14:creationId xmlns:p14="http://schemas.microsoft.com/office/powerpoint/2010/main" val="1666466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3" name="Table 42">
            <a:extLst>
              <a:ext uri="{FF2B5EF4-FFF2-40B4-BE49-F238E27FC236}">
                <a16:creationId xmlns:a16="http://schemas.microsoft.com/office/drawing/2014/main" id="{3944F9F8-8B16-EC82-59F4-04FD7230E1E4}"/>
              </a:ext>
            </a:extLst>
          </p:cNvPr>
          <p:cNvGraphicFramePr>
            <a:graphicFrameLocks noGrp="1"/>
          </p:cNvGraphicFramePr>
          <p:nvPr>
            <p:extLst>
              <p:ext uri="{D42A27DB-BD31-4B8C-83A1-F6EECF244321}">
                <p14:modId xmlns:p14="http://schemas.microsoft.com/office/powerpoint/2010/main" val="995340026"/>
              </p:ext>
            </p:extLst>
          </p:nvPr>
        </p:nvGraphicFramePr>
        <p:xfrm>
          <a:off x="3369736" y="3800110"/>
          <a:ext cx="2920266" cy="1825930"/>
        </p:xfrm>
        <a:graphic>
          <a:graphicData uri="http://schemas.openxmlformats.org/drawingml/2006/table">
            <a:tbl>
              <a:tblPr>
                <a:tableStyleId>{5C22544A-7EE6-4342-B048-85BDC9FD1C3A}</a:tableStyleId>
              </a:tblPr>
              <a:tblGrid>
                <a:gridCol w="649686">
                  <a:extLst>
                    <a:ext uri="{9D8B030D-6E8A-4147-A177-3AD203B41FA5}">
                      <a16:colId xmlns:a16="http://schemas.microsoft.com/office/drawing/2014/main" val="593806916"/>
                    </a:ext>
                  </a:extLst>
                </a:gridCol>
                <a:gridCol w="2270580">
                  <a:extLst>
                    <a:ext uri="{9D8B030D-6E8A-4147-A177-3AD203B41FA5}">
                      <a16:colId xmlns:a16="http://schemas.microsoft.com/office/drawing/2014/main" val="2576308080"/>
                    </a:ext>
                  </a:extLst>
                </a:gridCol>
              </a:tblGrid>
              <a:tr h="365186">
                <a:tc>
                  <a:txBody>
                    <a:bodyPr/>
                    <a:lstStyle/>
                    <a:p>
                      <a:endParaRPr lang="en-US" sz="1400" dirty="0"/>
                    </a:p>
                  </a:txBody>
                  <a:tcPr marL="149056" marR="149056" marT="74527" marB="74527">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US" sz="1400" dirty="0">
                          <a:latin typeface="Times New Roman" panose="02020603050405020304" pitchFamily="18" charset="0"/>
                          <a:cs typeface="Times New Roman" panose="02020603050405020304" pitchFamily="18" charset="0"/>
                        </a:rPr>
                        <a:t>Electricity</a:t>
                      </a:r>
                    </a:p>
                  </a:txBody>
                  <a:tcPr marL="149056" marR="149056" marT="74527" marB="74527">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4026137"/>
                  </a:ext>
                </a:extLst>
              </a:tr>
              <a:tr h="365186">
                <a:tc>
                  <a:txBody>
                    <a:bodyPr/>
                    <a:lstStyle/>
                    <a:p>
                      <a:endParaRPr lang="en-US" sz="1400" dirty="0"/>
                    </a:p>
                  </a:txBody>
                  <a:tcPr marL="149056" marR="149056" marT="74527" marB="74527">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r>
                        <a:rPr lang="en-US" sz="1400" dirty="0">
                          <a:latin typeface="Times New Roman" panose="02020603050405020304" pitchFamily="18" charset="0"/>
                          <a:cs typeface="Times New Roman" panose="02020603050405020304" pitchFamily="18" charset="0"/>
                        </a:rPr>
                        <a:t>Hydrogen</a:t>
                      </a:r>
                    </a:p>
                  </a:txBody>
                  <a:tcPr marL="149056" marR="149056" marT="74527" marB="74527">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0054916"/>
                  </a:ext>
                </a:extLst>
              </a:tr>
              <a:tr h="365186">
                <a:tc>
                  <a:txBody>
                    <a:bodyPr/>
                    <a:lstStyle/>
                    <a:p>
                      <a:endParaRPr lang="en-US" sz="1400" dirty="0"/>
                    </a:p>
                  </a:txBody>
                  <a:tcPr marL="149056" marR="149056" marT="74527" marB="74527">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1400" dirty="0">
                          <a:latin typeface="Times New Roman" panose="02020603050405020304" pitchFamily="18" charset="0"/>
                          <a:cs typeface="Times New Roman" panose="02020603050405020304" pitchFamily="18" charset="0"/>
                        </a:rPr>
                        <a:t>Conversion</a:t>
                      </a:r>
                    </a:p>
                  </a:txBody>
                  <a:tcPr marL="149056" marR="149056" marT="74527" marB="74527">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86386990"/>
                  </a:ext>
                </a:extLst>
              </a:tr>
              <a:tr h="365186">
                <a:tc>
                  <a:txBody>
                    <a:bodyPr/>
                    <a:lstStyle/>
                    <a:p>
                      <a:endParaRPr lang="en-US" sz="1400" dirty="0"/>
                    </a:p>
                  </a:txBody>
                  <a:tcPr marL="149056" marR="149056" marT="74527" marB="74527">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1400" dirty="0">
                          <a:latin typeface="Times New Roman" panose="02020603050405020304" pitchFamily="18" charset="0"/>
                          <a:cs typeface="Times New Roman" panose="02020603050405020304" pitchFamily="18" charset="0"/>
                        </a:rPr>
                        <a:t>Renewable source</a:t>
                      </a:r>
                    </a:p>
                  </a:txBody>
                  <a:tcPr marL="149056" marR="149056" marT="74527" marB="74527">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429792122"/>
                  </a:ext>
                </a:extLst>
              </a:tr>
              <a:tr h="365186">
                <a:tc>
                  <a:txBody>
                    <a:bodyPr/>
                    <a:lstStyle/>
                    <a:p>
                      <a:endParaRPr lang="en-US" sz="1400" dirty="0"/>
                    </a:p>
                  </a:txBody>
                  <a:tcPr marL="149056" marR="149056" marT="74527" marB="74527">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400" dirty="0">
                        <a:latin typeface="Times New Roman" panose="02020603050405020304" pitchFamily="18" charset="0"/>
                        <a:cs typeface="Times New Roman" panose="02020603050405020304" pitchFamily="18" charset="0"/>
                      </a:endParaRPr>
                    </a:p>
                  </a:txBody>
                  <a:tcPr marL="149056" marR="149056" marT="74527" marB="74527">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56945793"/>
                  </a:ext>
                </a:extLst>
              </a:tr>
            </a:tbl>
          </a:graphicData>
        </a:graphic>
      </p:graphicFrame>
      <p:sp>
        <p:nvSpPr>
          <p:cNvPr id="2" name="Title 1">
            <a:extLst>
              <a:ext uri="{FF2B5EF4-FFF2-40B4-BE49-F238E27FC236}">
                <a16:creationId xmlns:a16="http://schemas.microsoft.com/office/drawing/2014/main" id="{410EDA9B-5C3B-2CE0-89C3-FD7F339B475A}"/>
              </a:ext>
            </a:extLst>
          </p:cNvPr>
          <p:cNvSpPr>
            <a:spLocks noGrp="1"/>
          </p:cNvSpPr>
          <p:nvPr>
            <p:ph type="title"/>
          </p:nvPr>
        </p:nvSpPr>
        <p:spPr>
          <a:xfrm>
            <a:off x="854076" y="382556"/>
            <a:ext cx="10515600" cy="1057027"/>
          </a:xfrm>
        </p:spPr>
        <p:txBody>
          <a:bodyPr anchor="b" anchorCtr="0"/>
          <a:lstStyle/>
          <a:p>
            <a:r>
              <a:rPr lang="en-US" dirty="0">
                <a:solidFill>
                  <a:srgbClr val="C8102E"/>
                </a:solidFill>
              </a:rPr>
              <a:t>Hydrogen pathways</a:t>
            </a:r>
            <a:br>
              <a:rPr lang="en-US" dirty="0">
                <a:solidFill>
                  <a:srgbClr val="C8102E"/>
                </a:solidFill>
              </a:rPr>
            </a:br>
            <a:endParaRPr lang="en-US" dirty="0">
              <a:solidFill>
                <a:srgbClr val="C8102E"/>
              </a:solidFill>
            </a:endParaRPr>
          </a:p>
        </p:txBody>
      </p:sp>
      <p:sp>
        <p:nvSpPr>
          <p:cNvPr id="5" name="TextBox 4">
            <a:extLst>
              <a:ext uri="{FF2B5EF4-FFF2-40B4-BE49-F238E27FC236}">
                <a16:creationId xmlns:a16="http://schemas.microsoft.com/office/drawing/2014/main" id="{DBAC9777-029A-E38B-4FF0-8DD91A44D4AD}"/>
              </a:ext>
            </a:extLst>
          </p:cNvPr>
          <p:cNvSpPr txBox="1"/>
          <p:nvPr/>
        </p:nvSpPr>
        <p:spPr>
          <a:xfrm>
            <a:off x="5288253" y="2876144"/>
            <a:ext cx="1483894" cy="369332"/>
          </a:xfrm>
          <a:prstGeom prst="rect">
            <a:avLst/>
          </a:prstGeom>
          <a:solidFill>
            <a:schemeClr val="accent4">
              <a:lumMod val="20000"/>
              <a:lumOff val="80000"/>
            </a:schemeClr>
          </a:solidFill>
          <a:ln w="19050">
            <a:solidFill>
              <a:schemeClr val="accent1"/>
            </a:solidFill>
          </a:ln>
        </p:spPr>
        <p:txBody>
          <a:bodyPr wrap="square" rtlCol="0">
            <a:spAutoFit/>
          </a:bodyPr>
          <a:lstStyle/>
          <a:p>
            <a:pPr algn="ctr"/>
            <a:r>
              <a:rPr lang="en-US" sz="1800" dirty="0"/>
              <a:t>Electrolyser</a:t>
            </a:r>
          </a:p>
        </p:txBody>
      </p:sp>
      <p:sp>
        <p:nvSpPr>
          <p:cNvPr id="6" name="TextBox 5">
            <a:extLst>
              <a:ext uri="{FF2B5EF4-FFF2-40B4-BE49-F238E27FC236}">
                <a16:creationId xmlns:a16="http://schemas.microsoft.com/office/drawing/2014/main" id="{8E1A7F77-3385-D1E3-40A4-78CF6EBAF783}"/>
              </a:ext>
            </a:extLst>
          </p:cNvPr>
          <p:cNvSpPr txBox="1"/>
          <p:nvPr/>
        </p:nvSpPr>
        <p:spPr>
          <a:xfrm>
            <a:off x="1872430" y="2001703"/>
            <a:ext cx="1515976" cy="369332"/>
          </a:xfrm>
          <a:prstGeom prst="rect">
            <a:avLst/>
          </a:prstGeom>
          <a:solidFill>
            <a:srgbClr val="FFFDA8"/>
          </a:solidFill>
          <a:ln w="19050">
            <a:solidFill>
              <a:srgbClr val="FFC000"/>
            </a:solidFill>
          </a:ln>
        </p:spPr>
        <p:txBody>
          <a:bodyPr wrap="square" rtlCol="0">
            <a:spAutoFit/>
          </a:bodyPr>
          <a:lstStyle/>
          <a:p>
            <a:pPr algn="ctr"/>
            <a:r>
              <a:rPr lang="en-US" sz="1800" dirty="0"/>
              <a:t>Onshore wind</a:t>
            </a:r>
          </a:p>
        </p:txBody>
      </p:sp>
      <p:sp>
        <p:nvSpPr>
          <p:cNvPr id="7" name="TextBox 6">
            <a:extLst>
              <a:ext uri="{FF2B5EF4-FFF2-40B4-BE49-F238E27FC236}">
                <a16:creationId xmlns:a16="http://schemas.microsoft.com/office/drawing/2014/main" id="{83358EA3-8A2F-4229-487A-0FB62F8E610F}"/>
              </a:ext>
            </a:extLst>
          </p:cNvPr>
          <p:cNvSpPr txBox="1"/>
          <p:nvPr/>
        </p:nvSpPr>
        <p:spPr>
          <a:xfrm>
            <a:off x="1872433" y="2876945"/>
            <a:ext cx="1515978" cy="369332"/>
          </a:xfrm>
          <a:prstGeom prst="rect">
            <a:avLst/>
          </a:prstGeom>
          <a:solidFill>
            <a:srgbClr val="FFFDA8"/>
          </a:solidFill>
          <a:ln w="19050">
            <a:solidFill>
              <a:srgbClr val="FFC000"/>
            </a:solidFill>
          </a:ln>
        </p:spPr>
        <p:txBody>
          <a:bodyPr wrap="square" rtlCol="0">
            <a:spAutoFit/>
          </a:bodyPr>
          <a:lstStyle/>
          <a:p>
            <a:pPr algn="ctr"/>
            <a:r>
              <a:rPr lang="en-US" sz="1800" dirty="0"/>
              <a:t>Solar</a:t>
            </a:r>
          </a:p>
        </p:txBody>
      </p:sp>
      <p:sp>
        <p:nvSpPr>
          <p:cNvPr id="8" name="TextBox 7">
            <a:extLst>
              <a:ext uri="{FF2B5EF4-FFF2-40B4-BE49-F238E27FC236}">
                <a16:creationId xmlns:a16="http://schemas.microsoft.com/office/drawing/2014/main" id="{77A5FE38-2897-8484-2A5A-82B3B726B421}"/>
              </a:ext>
            </a:extLst>
          </p:cNvPr>
          <p:cNvSpPr txBox="1"/>
          <p:nvPr/>
        </p:nvSpPr>
        <p:spPr>
          <a:xfrm>
            <a:off x="3844355" y="2003396"/>
            <a:ext cx="1117238" cy="369332"/>
          </a:xfrm>
          <a:prstGeom prst="rect">
            <a:avLst/>
          </a:prstGeom>
          <a:solidFill>
            <a:srgbClr val="FFFDA8"/>
          </a:solidFill>
          <a:ln w="19050">
            <a:solidFill>
              <a:srgbClr val="FFC000"/>
            </a:solidFill>
          </a:ln>
        </p:spPr>
        <p:txBody>
          <a:bodyPr wrap="square" rtlCol="0">
            <a:spAutoFit/>
          </a:bodyPr>
          <a:lstStyle/>
          <a:p>
            <a:pPr algn="ctr"/>
            <a:r>
              <a:rPr lang="en-US" sz="1800" dirty="0"/>
              <a:t>Battery</a:t>
            </a:r>
          </a:p>
        </p:txBody>
      </p:sp>
      <p:sp>
        <p:nvSpPr>
          <p:cNvPr id="9" name="TextBox 8">
            <a:extLst>
              <a:ext uri="{FF2B5EF4-FFF2-40B4-BE49-F238E27FC236}">
                <a16:creationId xmlns:a16="http://schemas.microsoft.com/office/drawing/2014/main" id="{A83C386E-1BDA-755B-94EB-D2BFE5183C68}"/>
              </a:ext>
            </a:extLst>
          </p:cNvPr>
          <p:cNvSpPr txBox="1"/>
          <p:nvPr/>
        </p:nvSpPr>
        <p:spPr>
          <a:xfrm>
            <a:off x="6906350" y="3789745"/>
            <a:ext cx="1515976" cy="923330"/>
          </a:xfrm>
          <a:prstGeom prst="rect">
            <a:avLst/>
          </a:prstGeom>
          <a:solidFill>
            <a:srgbClr val="92D050">
              <a:alpha val="52941"/>
            </a:srgbClr>
          </a:solidFill>
          <a:ln w="19050">
            <a:solidFill>
              <a:srgbClr val="00B050"/>
            </a:solidFill>
          </a:ln>
        </p:spPr>
        <p:txBody>
          <a:bodyPr wrap="square" rtlCol="0">
            <a:spAutoFit/>
          </a:bodyPr>
          <a:lstStyle/>
          <a:p>
            <a:pPr algn="ctr"/>
            <a:r>
              <a:rPr lang="en-US" sz="1800" dirty="0"/>
              <a:t>Compressed hydrogen storage</a:t>
            </a:r>
          </a:p>
        </p:txBody>
      </p:sp>
      <p:sp>
        <p:nvSpPr>
          <p:cNvPr id="10" name="Diamond 9">
            <a:extLst>
              <a:ext uri="{FF2B5EF4-FFF2-40B4-BE49-F238E27FC236}">
                <a16:creationId xmlns:a16="http://schemas.microsoft.com/office/drawing/2014/main" id="{1983DF73-81C3-5A52-AA6B-91F9C8FF10E0}"/>
              </a:ext>
            </a:extLst>
          </p:cNvPr>
          <p:cNvSpPr/>
          <p:nvPr/>
        </p:nvSpPr>
        <p:spPr>
          <a:xfrm>
            <a:off x="3973947" y="2829978"/>
            <a:ext cx="898358" cy="461664"/>
          </a:xfrm>
          <a:prstGeom prst="diamond">
            <a:avLst/>
          </a:prstGeom>
          <a:solidFill>
            <a:srgbClr val="FFFDA8"/>
          </a:solidFill>
          <a:ln w="1905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7202"/>
          </a:p>
        </p:txBody>
      </p:sp>
      <p:cxnSp>
        <p:nvCxnSpPr>
          <p:cNvPr id="11" name="Straight Connector 10">
            <a:extLst>
              <a:ext uri="{FF2B5EF4-FFF2-40B4-BE49-F238E27FC236}">
                <a16:creationId xmlns:a16="http://schemas.microsoft.com/office/drawing/2014/main" id="{11204BAD-23DE-A39A-AD9F-44903DEC97D5}"/>
              </a:ext>
            </a:extLst>
          </p:cNvPr>
          <p:cNvCxnSpPr>
            <a:cxnSpLocks/>
          </p:cNvCxnSpPr>
          <p:nvPr/>
        </p:nvCxnSpPr>
        <p:spPr>
          <a:xfrm>
            <a:off x="3616378" y="2307782"/>
            <a:ext cx="0" cy="753028"/>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6666942F-7E71-BA69-7597-24BB8C3E97A0}"/>
              </a:ext>
            </a:extLst>
          </p:cNvPr>
          <p:cNvCxnSpPr>
            <a:cxnSpLocks/>
          </p:cNvCxnSpPr>
          <p:nvPr/>
        </p:nvCxnSpPr>
        <p:spPr>
          <a:xfrm>
            <a:off x="3388402" y="2315797"/>
            <a:ext cx="227976"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83DE3A81-FECB-4F2E-4085-AB301BA67F8F}"/>
              </a:ext>
            </a:extLst>
          </p:cNvPr>
          <p:cNvCxnSpPr>
            <a:cxnSpLocks/>
            <a:stCxn id="7" idx="3"/>
            <a:endCxn id="10" idx="1"/>
          </p:cNvCxnSpPr>
          <p:nvPr/>
        </p:nvCxnSpPr>
        <p:spPr>
          <a:xfrm flipV="1">
            <a:off x="3388411" y="3060810"/>
            <a:ext cx="585536" cy="801"/>
          </a:xfrm>
          <a:prstGeom prst="line">
            <a:avLst/>
          </a:prstGeom>
          <a:ln>
            <a:solidFill>
              <a:srgbClr val="FFC000"/>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4FEFA396-FF3C-ED28-9D99-48932FC008CA}"/>
              </a:ext>
            </a:extLst>
          </p:cNvPr>
          <p:cNvCxnSpPr>
            <a:cxnSpLocks/>
            <a:stCxn id="10" idx="3"/>
            <a:endCxn id="5" idx="1"/>
          </p:cNvCxnSpPr>
          <p:nvPr/>
        </p:nvCxnSpPr>
        <p:spPr>
          <a:xfrm>
            <a:off x="4872305" y="3060810"/>
            <a:ext cx="415948" cy="0"/>
          </a:xfrm>
          <a:prstGeom prst="line">
            <a:avLst/>
          </a:prstGeom>
          <a:ln w="19050">
            <a:solidFill>
              <a:srgbClr val="FFC000"/>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84CF5E76-8C7E-F887-28A8-7DFCA3AB9FFD}"/>
              </a:ext>
            </a:extLst>
          </p:cNvPr>
          <p:cNvCxnSpPr>
            <a:cxnSpLocks/>
          </p:cNvCxnSpPr>
          <p:nvPr/>
        </p:nvCxnSpPr>
        <p:spPr>
          <a:xfrm>
            <a:off x="4419600" y="2372728"/>
            <a:ext cx="0" cy="457250"/>
          </a:xfrm>
          <a:prstGeom prst="line">
            <a:avLst/>
          </a:prstGeom>
          <a:ln w="19050">
            <a:solidFill>
              <a:srgbClr val="FFC000"/>
            </a:solidFill>
            <a:headEnd type="triangle" w="med" len="med"/>
            <a:tailEnd type="triangle" w="med" len="med"/>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6" name="Diamond 15">
            <a:extLst>
              <a:ext uri="{FF2B5EF4-FFF2-40B4-BE49-F238E27FC236}">
                <a16:creationId xmlns:a16="http://schemas.microsoft.com/office/drawing/2014/main" id="{6971A22D-CF61-F0A2-FE1E-A75AC8D0FB10}"/>
              </a:ext>
            </a:extLst>
          </p:cNvPr>
          <p:cNvSpPr/>
          <p:nvPr/>
        </p:nvSpPr>
        <p:spPr>
          <a:xfrm>
            <a:off x="7215159" y="2829978"/>
            <a:ext cx="898358" cy="461664"/>
          </a:xfrm>
          <a:prstGeom prst="diamond">
            <a:avLst/>
          </a:prstGeom>
          <a:solidFill>
            <a:srgbClr val="A3E858">
              <a:alpha val="52941"/>
            </a:srgbClr>
          </a:solidFill>
          <a:ln w="190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7202"/>
          </a:p>
        </p:txBody>
      </p:sp>
      <p:cxnSp>
        <p:nvCxnSpPr>
          <p:cNvPr id="17" name="Straight Connector 16">
            <a:extLst>
              <a:ext uri="{FF2B5EF4-FFF2-40B4-BE49-F238E27FC236}">
                <a16:creationId xmlns:a16="http://schemas.microsoft.com/office/drawing/2014/main" id="{90D1AD18-1707-7F77-90CA-8F8BA349D4C9}"/>
              </a:ext>
            </a:extLst>
          </p:cNvPr>
          <p:cNvCxnSpPr>
            <a:cxnSpLocks/>
            <a:stCxn id="5" idx="3"/>
            <a:endCxn id="16" idx="1"/>
          </p:cNvCxnSpPr>
          <p:nvPr/>
        </p:nvCxnSpPr>
        <p:spPr>
          <a:xfrm>
            <a:off x="6772147" y="3060810"/>
            <a:ext cx="443012" cy="0"/>
          </a:xfrm>
          <a:prstGeom prst="line">
            <a:avLst/>
          </a:prstGeom>
          <a:ln w="19050">
            <a:solidFill>
              <a:srgbClr val="00B050"/>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AC02B222-2049-FFC8-0E21-9E49DE935FA0}"/>
              </a:ext>
            </a:extLst>
          </p:cNvPr>
          <p:cNvCxnSpPr>
            <a:cxnSpLocks/>
            <a:stCxn id="16" idx="2"/>
            <a:endCxn id="9" idx="0"/>
          </p:cNvCxnSpPr>
          <p:nvPr/>
        </p:nvCxnSpPr>
        <p:spPr>
          <a:xfrm>
            <a:off x="7664338" y="3291642"/>
            <a:ext cx="0" cy="498103"/>
          </a:xfrm>
          <a:prstGeom prst="line">
            <a:avLst/>
          </a:prstGeom>
          <a:ln w="19050">
            <a:solidFill>
              <a:srgbClr val="00B050"/>
            </a:solidFill>
            <a:headEnd type="triangl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CD47BB01-FEE8-D3C5-0527-0CE747314F6B}"/>
              </a:ext>
            </a:extLst>
          </p:cNvPr>
          <p:cNvCxnSpPr>
            <a:cxnSpLocks/>
          </p:cNvCxnSpPr>
          <p:nvPr/>
        </p:nvCxnSpPr>
        <p:spPr>
          <a:xfrm>
            <a:off x="8113511" y="3040350"/>
            <a:ext cx="1678078" cy="0"/>
          </a:xfrm>
          <a:prstGeom prst="line">
            <a:avLst/>
          </a:prstGeom>
          <a:ln>
            <a:solidFill>
              <a:srgbClr val="00B050"/>
            </a:solidFill>
            <a:headEnd type="none" w="med" len="med"/>
            <a:tailEnd type="none" w="med" len="med"/>
          </a:ln>
        </p:spPr>
        <p:style>
          <a:lnRef idx="2">
            <a:schemeClr val="accent1"/>
          </a:lnRef>
          <a:fillRef idx="0">
            <a:schemeClr val="accent1"/>
          </a:fillRef>
          <a:effectRef idx="1">
            <a:schemeClr val="accent1"/>
          </a:effectRef>
          <a:fontRef idx="minor">
            <a:schemeClr val="tx1"/>
          </a:fontRef>
        </p:style>
      </p:cxnSp>
      <p:pic>
        <p:nvPicPr>
          <p:cNvPr id="20" name="Graphic 19" descr="Renewable Energy with solid fill">
            <a:extLst>
              <a:ext uri="{FF2B5EF4-FFF2-40B4-BE49-F238E27FC236}">
                <a16:creationId xmlns:a16="http://schemas.microsoft.com/office/drawing/2014/main" id="{74B6259D-720D-F1F6-BBF9-96503270504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394890" y="2141533"/>
            <a:ext cx="461664" cy="461664"/>
          </a:xfrm>
          <a:prstGeom prst="rect">
            <a:avLst/>
          </a:prstGeom>
        </p:spPr>
      </p:pic>
      <p:pic>
        <p:nvPicPr>
          <p:cNvPr id="21" name="Graphic 20" descr="Renewable Energy with solid fill">
            <a:extLst>
              <a:ext uri="{FF2B5EF4-FFF2-40B4-BE49-F238E27FC236}">
                <a16:creationId xmlns:a16="http://schemas.microsoft.com/office/drawing/2014/main" id="{214DAE69-F7A7-95A7-1287-383C86CECAA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00398" y="2876945"/>
            <a:ext cx="461664" cy="461664"/>
          </a:xfrm>
          <a:prstGeom prst="rect">
            <a:avLst/>
          </a:prstGeom>
        </p:spPr>
      </p:pic>
      <p:sp>
        <p:nvSpPr>
          <p:cNvPr id="22" name="TextBox 21">
            <a:extLst>
              <a:ext uri="{FF2B5EF4-FFF2-40B4-BE49-F238E27FC236}">
                <a16:creationId xmlns:a16="http://schemas.microsoft.com/office/drawing/2014/main" id="{745F30EF-AF33-6DD1-CF41-B9118A0B659A}"/>
              </a:ext>
            </a:extLst>
          </p:cNvPr>
          <p:cNvSpPr txBox="1"/>
          <p:nvPr/>
        </p:nvSpPr>
        <p:spPr>
          <a:xfrm>
            <a:off x="9038674" y="3943280"/>
            <a:ext cx="1515976" cy="369332"/>
          </a:xfrm>
          <a:prstGeom prst="rect">
            <a:avLst/>
          </a:prstGeom>
          <a:solidFill>
            <a:schemeClr val="accent4">
              <a:lumMod val="20000"/>
              <a:lumOff val="80000"/>
            </a:schemeClr>
          </a:solidFill>
          <a:ln w="19050">
            <a:solidFill>
              <a:schemeClr val="tx1"/>
            </a:solidFill>
          </a:ln>
        </p:spPr>
        <p:txBody>
          <a:bodyPr wrap="square" rtlCol="0">
            <a:spAutoFit/>
          </a:bodyPr>
          <a:lstStyle/>
          <a:p>
            <a:pPr algn="ctr"/>
            <a:r>
              <a:rPr lang="en-US" sz="1800" dirty="0"/>
              <a:t>Transport</a:t>
            </a:r>
          </a:p>
        </p:txBody>
      </p:sp>
      <p:sp>
        <p:nvSpPr>
          <p:cNvPr id="23" name="TextBox 22">
            <a:extLst>
              <a:ext uri="{FF2B5EF4-FFF2-40B4-BE49-F238E27FC236}">
                <a16:creationId xmlns:a16="http://schemas.microsoft.com/office/drawing/2014/main" id="{B808775D-49DC-E20C-5A28-9F1CD66FD0F9}"/>
              </a:ext>
            </a:extLst>
          </p:cNvPr>
          <p:cNvSpPr txBox="1"/>
          <p:nvPr/>
        </p:nvSpPr>
        <p:spPr>
          <a:xfrm>
            <a:off x="6906350" y="5009989"/>
            <a:ext cx="1515976" cy="923330"/>
          </a:xfrm>
          <a:prstGeom prst="rect">
            <a:avLst/>
          </a:prstGeom>
          <a:solidFill>
            <a:srgbClr val="A3E858">
              <a:alpha val="52941"/>
            </a:srgbClr>
          </a:solidFill>
          <a:ln w="19050">
            <a:solidFill>
              <a:srgbClr val="00B050"/>
            </a:solidFill>
          </a:ln>
        </p:spPr>
        <p:txBody>
          <a:bodyPr wrap="square" rtlCol="0">
            <a:spAutoFit/>
          </a:bodyPr>
          <a:lstStyle/>
          <a:p>
            <a:pPr algn="ctr"/>
            <a:r>
              <a:rPr lang="en-US" sz="1800" dirty="0"/>
              <a:t>Inflexible hydrogen demand</a:t>
            </a:r>
          </a:p>
        </p:txBody>
      </p:sp>
      <p:cxnSp>
        <p:nvCxnSpPr>
          <p:cNvPr id="24" name="Straight Connector 23">
            <a:extLst>
              <a:ext uri="{FF2B5EF4-FFF2-40B4-BE49-F238E27FC236}">
                <a16:creationId xmlns:a16="http://schemas.microsoft.com/office/drawing/2014/main" id="{F93AD51F-CD49-085F-5F89-83C01CF85B6E}"/>
              </a:ext>
            </a:extLst>
          </p:cNvPr>
          <p:cNvCxnSpPr>
            <a:cxnSpLocks/>
            <a:endCxn id="25" idx="0"/>
          </p:cNvCxnSpPr>
          <p:nvPr/>
        </p:nvCxnSpPr>
        <p:spPr>
          <a:xfrm>
            <a:off x="9796656" y="4839496"/>
            <a:ext cx="6" cy="401242"/>
          </a:xfrm>
          <a:prstGeom prst="line">
            <a:avLst/>
          </a:prstGeom>
          <a:ln w="19050">
            <a:solidFill>
              <a:srgbClr val="00B050"/>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sp>
        <p:nvSpPr>
          <p:cNvPr id="25" name="Diamond 24">
            <a:extLst>
              <a:ext uri="{FF2B5EF4-FFF2-40B4-BE49-F238E27FC236}">
                <a16:creationId xmlns:a16="http://schemas.microsoft.com/office/drawing/2014/main" id="{75417F66-0912-5AAC-471E-31FC31149308}"/>
              </a:ext>
            </a:extLst>
          </p:cNvPr>
          <p:cNvSpPr/>
          <p:nvPr/>
        </p:nvSpPr>
        <p:spPr>
          <a:xfrm>
            <a:off x="9347482" y="5240737"/>
            <a:ext cx="898358" cy="461664"/>
          </a:xfrm>
          <a:prstGeom prst="diamond">
            <a:avLst/>
          </a:prstGeom>
          <a:solidFill>
            <a:srgbClr val="A3E858">
              <a:alpha val="52941"/>
            </a:srgbClr>
          </a:solidFill>
          <a:ln w="190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7202"/>
          </a:p>
        </p:txBody>
      </p:sp>
      <p:cxnSp>
        <p:nvCxnSpPr>
          <p:cNvPr id="26" name="Straight Connector 25">
            <a:extLst>
              <a:ext uri="{FF2B5EF4-FFF2-40B4-BE49-F238E27FC236}">
                <a16:creationId xmlns:a16="http://schemas.microsoft.com/office/drawing/2014/main" id="{2C6CB984-F8D2-4C99-599B-96C5C259ADFB}"/>
              </a:ext>
            </a:extLst>
          </p:cNvPr>
          <p:cNvCxnSpPr>
            <a:cxnSpLocks/>
            <a:stCxn id="23" idx="3"/>
            <a:endCxn id="25" idx="1"/>
          </p:cNvCxnSpPr>
          <p:nvPr/>
        </p:nvCxnSpPr>
        <p:spPr>
          <a:xfrm flipV="1">
            <a:off x="8422326" y="5471569"/>
            <a:ext cx="925156" cy="85"/>
          </a:xfrm>
          <a:prstGeom prst="line">
            <a:avLst/>
          </a:prstGeom>
          <a:ln>
            <a:solidFill>
              <a:srgbClr val="00B050"/>
            </a:solidFill>
            <a:headEnd type="triangle" w="med" len="med"/>
            <a:tailEnd type="none" w="med" len="med"/>
          </a:ln>
        </p:spPr>
        <p:style>
          <a:lnRef idx="2">
            <a:schemeClr val="accent1"/>
          </a:lnRef>
          <a:fillRef idx="0">
            <a:schemeClr val="accent1"/>
          </a:fillRef>
          <a:effectRef idx="1">
            <a:schemeClr val="accent1"/>
          </a:effectRef>
          <a:fontRef idx="minor">
            <a:schemeClr val="tx1"/>
          </a:fontRef>
        </p:style>
      </p:cxnSp>
      <p:sp>
        <p:nvSpPr>
          <p:cNvPr id="27" name="Oval 26">
            <a:extLst>
              <a:ext uri="{FF2B5EF4-FFF2-40B4-BE49-F238E27FC236}">
                <a16:creationId xmlns:a16="http://schemas.microsoft.com/office/drawing/2014/main" id="{B11677D4-1593-6BA9-52BC-A223F7D3CCD4}"/>
              </a:ext>
            </a:extLst>
          </p:cNvPr>
          <p:cNvSpPr/>
          <p:nvPr/>
        </p:nvSpPr>
        <p:spPr>
          <a:xfrm>
            <a:off x="9630888" y="3328955"/>
            <a:ext cx="331536" cy="314056"/>
          </a:xfrm>
          <a:prstGeom prst="ellipse">
            <a:avLst/>
          </a:prstGeom>
          <a:solidFill>
            <a:schemeClr val="accent4">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1"/>
                </a:solidFill>
                <a:latin typeface="Arial"/>
                <a:cs typeface="Arial"/>
              </a:rPr>
              <a:t>C</a:t>
            </a:r>
          </a:p>
        </p:txBody>
      </p:sp>
      <p:cxnSp>
        <p:nvCxnSpPr>
          <p:cNvPr id="28" name="Straight Connector 27">
            <a:extLst>
              <a:ext uri="{FF2B5EF4-FFF2-40B4-BE49-F238E27FC236}">
                <a16:creationId xmlns:a16="http://schemas.microsoft.com/office/drawing/2014/main" id="{9515614D-C0E0-FFB6-67BD-CDB99D029A84}"/>
              </a:ext>
            </a:extLst>
          </p:cNvPr>
          <p:cNvCxnSpPr>
            <a:cxnSpLocks/>
          </p:cNvCxnSpPr>
          <p:nvPr/>
        </p:nvCxnSpPr>
        <p:spPr>
          <a:xfrm>
            <a:off x="9796650" y="4330961"/>
            <a:ext cx="6" cy="293556"/>
          </a:xfrm>
          <a:prstGeom prst="line">
            <a:avLst/>
          </a:prstGeom>
          <a:ln w="19050">
            <a:solidFill>
              <a:schemeClr val="tx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A8A79F48-F612-0A10-D390-450C36C00743}"/>
              </a:ext>
            </a:extLst>
          </p:cNvPr>
          <p:cNvCxnSpPr>
            <a:cxnSpLocks/>
          </p:cNvCxnSpPr>
          <p:nvPr/>
        </p:nvCxnSpPr>
        <p:spPr>
          <a:xfrm>
            <a:off x="9796657" y="3643011"/>
            <a:ext cx="6" cy="293556"/>
          </a:xfrm>
          <a:prstGeom prst="line">
            <a:avLst/>
          </a:prstGeom>
          <a:ln w="19050">
            <a:solidFill>
              <a:schemeClr val="tx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sp>
        <p:nvSpPr>
          <p:cNvPr id="30" name="Oval 29">
            <a:extLst>
              <a:ext uri="{FF2B5EF4-FFF2-40B4-BE49-F238E27FC236}">
                <a16:creationId xmlns:a16="http://schemas.microsoft.com/office/drawing/2014/main" id="{FD8B7FDA-AF92-0C35-BC73-B1E2F9503204}"/>
              </a:ext>
            </a:extLst>
          </p:cNvPr>
          <p:cNvSpPr/>
          <p:nvPr/>
        </p:nvSpPr>
        <p:spPr>
          <a:xfrm>
            <a:off x="9625821" y="4636161"/>
            <a:ext cx="331536" cy="314056"/>
          </a:xfrm>
          <a:prstGeom prst="ellipse">
            <a:avLst/>
          </a:prstGeom>
          <a:solidFill>
            <a:schemeClr val="accent4">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1"/>
                </a:solidFill>
                <a:latin typeface="Arial"/>
                <a:cs typeface="Arial"/>
              </a:rPr>
              <a:t>C</a:t>
            </a:r>
          </a:p>
        </p:txBody>
      </p:sp>
      <p:cxnSp>
        <p:nvCxnSpPr>
          <p:cNvPr id="31" name="Straight Connector 30">
            <a:extLst>
              <a:ext uri="{FF2B5EF4-FFF2-40B4-BE49-F238E27FC236}">
                <a16:creationId xmlns:a16="http://schemas.microsoft.com/office/drawing/2014/main" id="{026A05AA-C5D2-74EA-33DA-308CB4B96AF0}"/>
              </a:ext>
            </a:extLst>
          </p:cNvPr>
          <p:cNvCxnSpPr>
            <a:cxnSpLocks/>
          </p:cNvCxnSpPr>
          <p:nvPr/>
        </p:nvCxnSpPr>
        <p:spPr>
          <a:xfrm>
            <a:off x="9796656" y="3025835"/>
            <a:ext cx="0" cy="288606"/>
          </a:xfrm>
          <a:prstGeom prst="line">
            <a:avLst/>
          </a:prstGeom>
          <a:ln w="19050">
            <a:solidFill>
              <a:srgbClr val="00B050"/>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CF7B02F0-906D-C525-FFAD-F57ED5FD4D5C}"/>
              </a:ext>
            </a:extLst>
          </p:cNvPr>
          <p:cNvCxnSpPr>
            <a:cxnSpLocks/>
          </p:cNvCxnSpPr>
          <p:nvPr/>
        </p:nvCxnSpPr>
        <p:spPr>
          <a:xfrm>
            <a:off x="3694775" y="4380117"/>
            <a:ext cx="293416" cy="0"/>
          </a:xfrm>
          <a:prstGeom prst="line">
            <a:avLst/>
          </a:prstGeom>
          <a:ln>
            <a:solidFill>
              <a:schemeClr val="accent6"/>
            </a:solidFill>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E6034EAB-8B1C-F1CC-3770-CFD51CD1CC52}"/>
              </a:ext>
            </a:extLst>
          </p:cNvPr>
          <p:cNvCxnSpPr>
            <a:cxnSpLocks/>
          </p:cNvCxnSpPr>
          <p:nvPr/>
        </p:nvCxnSpPr>
        <p:spPr>
          <a:xfrm>
            <a:off x="3694775" y="4030287"/>
            <a:ext cx="293416"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pic>
        <p:nvPicPr>
          <p:cNvPr id="44" name="Graphic 43" descr="Renewable Energy with solid fill">
            <a:extLst>
              <a:ext uri="{FF2B5EF4-FFF2-40B4-BE49-F238E27FC236}">
                <a16:creationId xmlns:a16="http://schemas.microsoft.com/office/drawing/2014/main" id="{51B4F786-D811-1A84-7744-61F27FCA8F9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651870" y="4902314"/>
            <a:ext cx="376277" cy="376277"/>
          </a:xfrm>
          <a:prstGeom prst="rect">
            <a:avLst/>
          </a:prstGeom>
        </p:spPr>
      </p:pic>
      <p:sp>
        <p:nvSpPr>
          <p:cNvPr id="45" name="TextBox 44">
            <a:extLst>
              <a:ext uri="{FF2B5EF4-FFF2-40B4-BE49-F238E27FC236}">
                <a16:creationId xmlns:a16="http://schemas.microsoft.com/office/drawing/2014/main" id="{5D107065-3871-48D2-A877-78EFF7FB09F3}"/>
              </a:ext>
            </a:extLst>
          </p:cNvPr>
          <p:cNvSpPr txBox="1"/>
          <p:nvPr/>
        </p:nvSpPr>
        <p:spPr>
          <a:xfrm>
            <a:off x="3694775" y="4672218"/>
            <a:ext cx="277323" cy="142475"/>
          </a:xfrm>
          <a:prstGeom prst="rect">
            <a:avLst/>
          </a:prstGeom>
          <a:solidFill>
            <a:schemeClr val="accent4">
              <a:lumMod val="20000"/>
              <a:lumOff val="80000"/>
            </a:schemeClr>
          </a:solidFill>
          <a:ln w="19050">
            <a:solidFill>
              <a:schemeClr val="accent1"/>
            </a:solidFill>
          </a:ln>
        </p:spPr>
        <p:txBody>
          <a:bodyPr wrap="square" rtlCol="0">
            <a:spAutoFit/>
          </a:bodyPr>
          <a:lstStyle/>
          <a:p>
            <a:pPr algn="ctr"/>
            <a:r>
              <a:rPr lang="en-US" sz="326" dirty="0"/>
              <a:t> </a:t>
            </a:r>
          </a:p>
        </p:txBody>
      </p:sp>
      <p:sp>
        <p:nvSpPr>
          <p:cNvPr id="47" name="TextBox 46">
            <a:extLst>
              <a:ext uri="{FF2B5EF4-FFF2-40B4-BE49-F238E27FC236}">
                <a16:creationId xmlns:a16="http://schemas.microsoft.com/office/drawing/2014/main" id="{EEF1E944-3BBC-AC76-0A7C-C72C05F34765}"/>
              </a:ext>
            </a:extLst>
          </p:cNvPr>
          <p:cNvSpPr txBox="1"/>
          <p:nvPr/>
        </p:nvSpPr>
        <p:spPr>
          <a:xfrm>
            <a:off x="3699299" y="3943293"/>
            <a:ext cx="292633" cy="142475"/>
          </a:xfrm>
          <a:prstGeom prst="rect">
            <a:avLst/>
          </a:prstGeom>
          <a:solidFill>
            <a:srgbClr val="FBFFD6"/>
          </a:solidFill>
          <a:ln w="19050">
            <a:solidFill>
              <a:srgbClr val="FFC000"/>
            </a:solidFill>
          </a:ln>
        </p:spPr>
        <p:txBody>
          <a:bodyPr wrap="square" rtlCol="0">
            <a:spAutoFit/>
          </a:bodyPr>
          <a:lstStyle/>
          <a:p>
            <a:pPr algn="ctr"/>
            <a:endParaRPr lang="en-US" sz="326" dirty="0">
              <a:latin typeface="Times New Roman" panose="02020603050405020304" pitchFamily="18" charset="0"/>
              <a:cs typeface="Times New Roman" panose="02020603050405020304" pitchFamily="18" charset="0"/>
            </a:endParaRPr>
          </a:p>
        </p:txBody>
      </p:sp>
      <p:sp>
        <p:nvSpPr>
          <p:cNvPr id="48" name="TextBox 47">
            <a:extLst>
              <a:ext uri="{FF2B5EF4-FFF2-40B4-BE49-F238E27FC236}">
                <a16:creationId xmlns:a16="http://schemas.microsoft.com/office/drawing/2014/main" id="{33D6D391-99B6-1588-FCEE-D13B2ADDCD68}"/>
              </a:ext>
            </a:extLst>
          </p:cNvPr>
          <p:cNvSpPr txBox="1"/>
          <p:nvPr/>
        </p:nvSpPr>
        <p:spPr>
          <a:xfrm>
            <a:off x="3701351" y="4291653"/>
            <a:ext cx="277317" cy="142475"/>
          </a:xfrm>
          <a:prstGeom prst="rect">
            <a:avLst/>
          </a:prstGeom>
          <a:solidFill>
            <a:srgbClr val="A3E858">
              <a:alpha val="52941"/>
            </a:srgbClr>
          </a:solidFill>
          <a:ln w="19050">
            <a:solidFill>
              <a:srgbClr val="00B050"/>
            </a:solidFill>
          </a:ln>
        </p:spPr>
        <p:txBody>
          <a:bodyPr wrap="square" rtlCol="0">
            <a:spAutoFit/>
          </a:bodyPr>
          <a:lstStyle/>
          <a:p>
            <a:pPr algn="ctr"/>
            <a:endParaRPr lang="en-US" sz="326" dirty="0">
              <a:latin typeface="Times New Roman" panose="02020603050405020304" pitchFamily="18" charset="0"/>
              <a:cs typeface="Times New Roman" panose="02020603050405020304" pitchFamily="18" charset="0"/>
            </a:endParaRPr>
          </a:p>
        </p:txBody>
      </p:sp>
      <p:sp>
        <p:nvSpPr>
          <p:cNvPr id="49" name="TextBox 48">
            <a:extLst>
              <a:ext uri="{FF2B5EF4-FFF2-40B4-BE49-F238E27FC236}">
                <a16:creationId xmlns:a16="http://schemas.microsoft.com/office/drawing/2014/main" id="{BC45B9B6-E075-29F3-3670-A52FC47B3B96}"/>
              </a:ext>
            </a:extLst>
          </p:cNvPr>
          <p:cNvSpPr txBox="1"/>
          <p:nvPr/>
        </p:nvSpPr>
        <p:spPr>
          <a:xfrm>
            <a:off x="5942717" y="670076"/>
            <a:ext cx="5540945" cy="1754326"/>
          </a:xfrm>
          <a:prstGeom prst="rect">
            <a:avLst/>
          </a:prstGeom>
          <a:noFill/>
        </p:spPr>
        <p:txBody>
          <a:bodyPr wrap="square" rtlCol="0">
            <a:spAutoFit/>
          </a:bodyPr>
          <a:lstStyle/>
          <a:p>
            <a:r>
              <a:rPr lang="en-GB" sz="1800" noProof="0" dirty="0">
                <a:solidFill>
                  <a:schemeClr val="accent1"/>
                </a:solidFill>
              </a:rPr>
              <a:t>The flowchart presents the basic modelling of hydrogen production based </a:t>
            </a:r>
            <a:r>
              <a:rPr lang="en-GB" sz="1800" dirty="0">
                <a:solidFill>
                  <a:schemeClr val="accent1"/>
                </a:solidFill>
              </a:rPr>
              <a:t>on </a:t>
            </a:r>
            <a:r>
              <a:rPr lang="en-GB" sz="1800" noProof="0" dirty="0">
                <a:solidFill>
                  <a:schemeClr val="accent1"/>
                </a:solidFill>
              </a:rPr>
              <a:t>electrolysers. Colours </a:t>
            </a:r>
            <a:r>
              <a:rPr lang="en-GB" sz="1800" dirty="0">
                <a:solidFill>
                  <a:schemeClr val="accent1"/>
                </a:solidFill>
              </a:rPr>
              <a:t>represent </a:t>
            </a:r>
            <a:r>
              <a:rPr lang="en-GB" sz="1800" noProof="0" dirty="0">
                <a:solidFill>
                  <a:schemeClr val="accent1"/>
                </a:solidFill>
              </a:rPr>
              <a:t>different energy carriers. </a:t>
            </a:r>
          </a:p>
          <a:p>
            <a:endParaRPr lang="en-GB" sz="1800" noProof="0" dirty="0">
              <a:solidFill>
                <a:schemeClr val="accent1"/>
              </a:solidFill>
            </a:endParaRPr>
          </a:p>
          <a:p>
            <a:r>
              <a:rPr lang="en-GB" sz="1800" noProof="0" dirty="0">
                <a:solidFill>
                  <a:schemeClr val="accent1"/>
                </a:solidFill>
              </a:rPr>
              <a:t>A sophisticated </a:t>
            </a:r>
            <a:r>
              <a:rPr lang="en-GB" sz="1800" dirty="0">
                <a:solidFill>
                  <a:schemeClr val="accent1"/>
                </a:solidFill>
              </a:rPr>
              <a:t>model </a:t>
            </a:r>
            <a:r>
              <a:rPr lang="en-GB" sz="1800" noProof="0" dirty="0">
                <a:solidFill>
                  <a:schemeClr val="accent1"/>
                </a:solidFill>
              </a:rPr>
              <a:t>involves additional devices that will be explored in Lesson 6.</a:t>
            </a:r>
          </a:p>
        </p:txBody>
      </p:sp>
    </p:spTree>
    <p:extLst>
      <p:ext uri="{BB962C8B-B14F-4D97-AF65-F5344CB8AC3E}">
        <p14:creationId xmlns:p14="http://schemas.microsoft.com/office/powerpoint/2010/main" val="1430567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1"/>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7"/>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2"/>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8"/>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0"/>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24"/>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5"/>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26"/>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3"/>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43"/>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40"/>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41"/>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44"/>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45"/>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47"/>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48"/>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6" grpId="0" animBg="1"/>
      <p:bldP spid="22" grpId="0" animBg="1"/>
      <p:bldP spid="23" grpId="0" animBg="1"/>
      <p:bldP spid="25" grpId="0" animBg="1"/>
      <p:bldP spid="27" grpId="0" animBg="1"/>
      <p:bldP spid="30" grpId="0" animBg="1"/>
      <p:bldP spid="45" grpId="0" animBg="1"/>
      <p:bldP spid="47" grpId="0" animBg="1"/>
      <p:bldP spid="48" grpId="0" animBg="1"/>
      <p:bldP spid="4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1" name="Straight Connector 110">
            <a:extLst>
              <a:ext uri="{FF2B5EF4-FFF2-40B4-BE49-F238E27FC236}">
                <a16:creationId xmlns:a16="http://schemas.microsoft.com/office/drawing/2014/main" id="{A60D3101-C473-9D1E-0845-4621C21D4C27}"/>
              </a:ext>
            </a:extLst>
          </p:cNvPr>
          <p:cNvCxnSpPr>
            <a:cxnSpLocks/>
          </p:cNvCxnSpPr>
          <p:nvPr/>
        </p:nvCxnSpPr>
        <p:spPr>
          <a:xfrm flipV="1">
            <a:off x="7213906" y="6192635"/>
            <a:ext cx="318168" cy="0"/>
          </a:xfrm>
          <a:prstGeom prst="line">
            <a:avLst/>
          </a:prstGeom>
          <a:ln w="19050">
            <a:solidFill>
              <a:schemeClr val="tx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105" name="Straight Connector 104">
            <a:extLst>
              <a:ext uri="{FF2B5EF4-FFF2-40B4-BE49-F238E27FC236}">
                <a16:creationId xmlns:a16="http://schemas.microsoft.com/office/drawing/2014/main" id="{45C66F32-8A87-A9C7-AB58-8C9FC590BE23}"/>
              </a:ext>
            </a:extLst>
          </p:cNvPr>
          <p:cNvCxnSpPr>
            <a:cxnSpLocks/>
            <a:endCxn id="103" idx="0"/>
          </p:cNvCxnSpPr>
          <p:nvPr/>
        </p:nvCxnSpPr>
        <p:spPr>
          <a:xfrm>
            <a:off x="6767674" y="5872842"/>
            <a:ext cx="0" cy="159593"/>
          </a:xfrm>
          <a:prstGeom prst="line">
            <a:avLst/>
          </a:prstGeom>
          <a:ln w="19050">
            <a:solidFill>
              <a:schemeClr val="tx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sp>
        <p:nvSpPr>
          <p:cNvPr id="2" name="Title 1">
            <a:extLst>
              <a:ext uri="{FF2B5EF4-FFF2-40B4-BE49-F238E27FC236}">
                <a16:creationId xmlns:a16="http://schemas.microsoft.com/office/drawing/2014/main" id="{AC216C44-A94C-838D-7C1F-C461E251A787}"/>
              </a:ext>
            </a:extLst>
          </p:cNvPr>
          <p:cNvSpPr>
            <a:spLocks noGrp="1"/>
          </p:cNvSpPr>
          <p:nvPr>
            <p:ph type="title"/>
          </p:nvPr>
        </p:nvSpPr>
        <p:spPr>
          <a:xfrm>
            <a:off x="838200" y="-15842"/>
            <a:ext cx="10515600" cy="1115062"/>
          </a:xfrm>
        </p:spPr>
        <p:txBody>
          <a:bodyPr/>
          <a:lstStyle/>
          <a:p>
            <a:r>
              <a:rPr lang="en-US" dirty="0">
                <a:solidFill>
                  <a:srgbClr val="C8102E"/>
                </a:solidFill>
              </a:rPr>
              <a:t>Ammonia pathways</a:t>
            </a:r>
          </a:p>
        </p:txBody>
      </p:sp>
      <p:sp>
        <p:nvSpPr>
          <p:cNvPr id="55" name="TextBox 54">
            <a:extLst>
              <a:ext uri="{FF2B5EF4-FFF2-40B4-BE49-F238E27FC236}">
                <a16:creationId xmlns:a16="http://schemas.microsoft.com/office/drawing/2014/main" id="{0A412491-1B7E-4A23-35EF-01E338E2E0F1}"/>
              </a:ext>
            </a:extLst>
          </p:cNvPr>
          <p:cNvSpPr txBox="1"/>
          <p:nvPr/>
        </p:nvSpPr>
        <p:spPr>
          <a:xfrm>
            <a:off x="6164924" y="2045562"/>
            <a:ext cx="1209441" cy="318100"/>
          </a:xfrm>
          <a:prstGeom prst="rect">
            <a:avLst/>
          </a:prstGeom>
          <a:solidFill>
            <a:schemeClr val="accent4">
              <a:lumMod val="20000"/>
              <a:lumOff val="80000"/>
            </a:schemeClr>
          </a:solidFill>
          <a:ln w="19050">
            <a:solidFill>
              <a:schemeClr val="accent1"/>
            </a:solidFill>
          </a:ln>
        </p:spPr>
        <p:txBody>
          <a:bodyPr wrap="square" rtlCol="0">
            <a:spAutoFit/>
          </a:bodyPr>
          <a:lstStyle/>
          <a:p>
            <a:pPr algn="ctr"/>
            <a:r>
              <a:rPr lang="en-US" sz="1467" dirty="0"/>
              <a:t>Electrolyser</a:t>
            </a:r>
          </a:p>
        </p:txBody>
      </p:sp>
      <p:sp>
        <p:nvSpPr>
          <p:cNvPr id="56" name="TextBox 55">
            <a:extLst>
              <a:ext uri="{FF2B5EF4-FFF2-40B4-BE49-F238E27FC236}">
                <a16:creationId xmlns:a16="http://schemas.microsoft.com/office/drawing/2014/main" id="{6987614A-920A-571C-A69B-170954DEB001}"/>
              </a:ext>
            </a:extLst>
          </p:cNvPr>
          <p:cNvSpPr txBox="1"/>
          <p:nvPr/>
        </p:nvSpPr>
        <p:spPr>
          <a:xfrm>
            <a:off x="2626744" y="1332199"/>
            <a:ext cx="1235589" cy="543867"/>
          </a:xfrm>
          <a:prstGeom prst="rect">
            <a:avLst/>
          </a:prstGeom>
          <a:solidFill>
            <a:srgbClr val="FBFFD6"/>
          </a:solidFill>
          <a:ln w="19050">
            <a:solidFill>
              <a:srgbClr val="FFC000"/>
            </a:solidFill>
          </a:ln>
        </p:spPr>
        <p:txBody>
          <a:bodyPr wrap="square" rtlCol="0">
            <a:spAutoFit/>
          </a:bodyPr>
          <a:lstStyle/>
          <a:p>
            <a:pPr algn="ctr"/>
            <a:r>
              <a:rPr lang="en-US" sz="1467" dirty="0"/>
              <a:t>Onshore wind</a:t>
            </a:r>
          </a:p>
        </p:txBody>
      </p:sp>
      <p:sp>
        <p:nvSpPr>
          <p:cNvPr id="57" name="TextBox 56">
            <a:extLst>
              <a:ext uri="{FF2B5EF4-FFF2-40B4-BE49-F238E27FC236}">
                <a16:creationId xmlns:a16="http://schemas.microsoft.com/office/drawing/2014/main" id="{0036124E-8AB8-AC2E-DA8F-A3DFFD937231}"/>
              </a:ext>
            </a:extLst>
          </p:cNvPr>
          <p:cNvSpPr txBox="1"/>
          <p:nvPr/>
        </p:nvSpPr>
        <p:spPr>
          <a:xfrm>
            <a:off x="2626746" y="2045562"/>
            <a:ext cx="1235591" cy="318100"/>
          </a:xfrm>
          <a:prstGeom prst="rect">
            <a:avLst/>
          </a:prstGeom>
          <a:solidFill>
            <a:srgbClr val="FBFFD6"/>
          </a:solidFill>
          <a:ln w="19050">
            <a:solidFill>
              <a:srgbClr val="FFC000"/>
            </a:solidFill>
          </a:ln>
        </p:spPr>
        <p:txBody>
          <a:bodyPr wrap="square" rtlCol="0">
            <a:spAutoFit/>
          </a:bodyPr>
          <a:lstStyle/>
          <a:p>
            <a:pPr algn="ctr"/>
            <a:r>
              <a:rPr lang="en-US" sz="1467" dirty="0"/>
              <a:t>Solar</a:t>
            </a:r>
          </a:p>
        </p:txBody>
      </p:sp>
      <p:sp>
        <p:nvSpPr>
          <p:cNvPr id="58" name="TextBox 57">
            <a:extLst>
              <a:ext uri="{FF2B5EF4-FFF2-40B4-BE49-F238E27FC236}">
                <a16:creationId xmlns:a16="http://schemas.microsoft.com/office/drawing/2014/main" id="{156E9C46-1157-64E4-4846-36C947E6D85E}"/>
              </a:ext>
            </a:extLst>
          </p:cNvPr>
          <p:cNvSpPr txBox="1"/>
          <p:nvPr/>
        </p:nvSpPr>
        <p:spPr>
          <a:xfrm>
            <a:off x="4693352" y="1331119"/>
            <a:ext cx="910600" cy="318100"/>
          </a:xfrm>
          <a:prstGeom prst="rect">
            <a:avLst/>
          </a:prstGeom>
          <a:solidFill>
            <a:srgbClr val="FBFFD6"/>
          </a:solidFill>
          <a:ln w="19050">
            <a:solidFill>
              <a:srgbClr val="FFC000"/>
            </a:solidFill>
          </a:ln>
        </p:spPr>
        <p:txBody>
          <a:bodyPr wrap="square" rtlCol="0">
            <a:spAutoFit/>
          </a:bodyPr>
          <a:lstStyle/>
          <a:p>
            <a:pPr algn="ctr"/>
            <a:r>
              <a:rPr lang="en-US" sz="1467" dirty="0"/>
              <a:t>Battery</a:t>
            </a:r>
          </a:p>
        </p:txBody>
      </p:sp>
      <p:sp>
        <p:nvSpPr>
          <p:cNvPr id="59" name="TextBox 58">
            <a:extLst>
              <a:ext uri="{FF2B5EF4-FFF2-40B4-BE49-F238E27FC236}">
                <a16:creationId xmlns:a16="http://schemas.microsoft.com/office/drawing/2014/main" id="{422D5E27-DEAE-4632-AA88-05338373CA05}"/>
              </a:ext>
            </a:extLst>
          </p:cNvPr>
          <p:cNvSpPr txBox="1"/>
          <p:nvPr/>
        </p:nvSpPr>
        <p:spPr>
          <a:xfrm>
            <a:off x="7772836" y="2776699"/>
            <a:ext cx="1311649" cy="769634"/>
          </a:xfrm>
          <a:prstGeom prst="rect">
            <a:avLst/>
          </a:prstGeom>
          <a:solidFill>
            <a:srgbClr val="92D050">
              <a:alpha val="52941"/>
            </a:srgbClr>
          </a:solidFill>
          <a:ln w="19050">
            <a:solidFill>
              <a:srgbClr val="00B050"/>
            </a:solidFill>
          </a:ln>
        </p:spPr>
        <p:txBody>
          <a:bodyPr wrap="square" rtlCol="0">
            <a:spAutoFit/>
          </a:bodyPr>
          <a:lstStyle/>
          <a:p>
            <a:pPr algn="ctr"/>
            <a:r>
              <a:rPr lang="en-US" sz="1467" dirty="0"/>
              <a:t>Compressed hydrogen storage</a:t>
            </a:r>
          </a:p>
        </p:txBody>
      </p:sp>
      <p:sp>
        <p:nvSpPr>
          <p:cNvPr id="60" name="Diamond 59">
            <a:extLst>
              <a:ext uri="{FF2B5EF4-FFF2-40B4-BE49-F238E27FC236}">
                <a16:creationId xmlns:a16="http://schemas.microsoft.com/office/drawing/2014/main" id="{F4252195-08C2-AE6A-B462-3E60160C947A}"/>
              </a:ext>
            </a:extLst>
          </p:cNvPr>
          <p:cNvSpPr/>
          <p:nvPr/>
        </p:nvSpPr>
        <p:spPr>
          <a:xfrm>
            <a:off x="4782557" y="2004681"/>
            <a:ext cx="732203" cy="376277"/>
          </a:xfrm>
          <a:prstGeom prst="diamond">
            <a:avLst/>
          </a:prstGeom>
          <a:solidFill>
            <a:srgbClr val="FBFFD6"/>
          </a:solidFill>
          <a:ln w="1905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6691"/>
          </a:p>
        </p:txBody>
      </p:sp>
      <p:cxnSp>
        <p:nvCxnSpPr>
          <p:cNvPr id="61" name="Straight Connector 60">
            <a:extLst>
              <a:ext uri="{FF2B5EF4-FFF2-40B4-BE49-F238E27FC236}">
                <a16:creationId xmlns:a16="http://schemas.microsoft.com/office/drawing/2014/main" id="{E84B0161-EA2B-A554-D193-A0092D15E828}"/>
              </a:ext>
            </a:extLst>
          </p:cNvPr>
          <p:cNvCxnSpPr>
            <a:cxnSpLocks/>
          </p:cNvCxnSpPr>
          <p:nvPr/>
        </p:nvCxnSpPr>
        <p:spPr>
          <a:xfrm>
            <a:off x="4048142" y="1581666"/>
            <a:ext cx="0" cy="613133"/>
          </a:xfrm>
          <a:prstGeom prst="line">
            <a:avLst/>
          </a:prstGeom>
          <a:ln>
            <a:solidFill>
              <a:srgbClr val="FFC000"/>
            </a:solidFill>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62" name="Straight Connector 61">
            <a:extLst>
              <a:ext uri="{FF2B5EF4-FFF2-40B4-BE49-F238E27FC236}">
                <a16:creationId xmlns:a16="http://schemas.microsoft.com/office/drawing/2014/main" id="{6830D8BD-3805-F74A-86D7-3275423F6ED4}"/>
              </a:ext>
            </a:extLst>
          </p:cNvPr>
          <p:cNvCxnSpPr>
            <a:cxnSpLocks/>
          </p:cNvCxnSpPr>
          <p:nvPr/>
        </p:nvCxnSpPr>
        <p:spPr>
          <a:xfrm>
            <a:off x="3862330" y="1588200"/>
            <a:ext cx="185811" cy="0"/>
          </a:xfrm>
          <a:prstGeom prst="line">
            <a:avLst/>
          </a:prstGeom>
          <a:ln>
            <a:solidFill>
              <a:srgbClr val="FFC000"/>
            </a:solidFill>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DAA69268-9DD2-A95B-1392-FAF5DA545514}"/>
              </a:ext>
            </a:extLst>
          </p:cNvPr>
          <p:cNvCxnSpPr>
            <a:cxnSpLocks/>
            <a:stCxn id="57" idx="3"/>
            <a:endCxn id="60" idx="1"/>
          </p:cNvCxnSpPr>
          <p:nvPr/>
        </p:nvCxnSpPr>
        <p:spPr>
          <a:xfrm flipV="1">
            <a:off x="3862337" y="2192820"/>
            <a:ext cx="920220" cy="11792"/>
          </a:xfrm>
          <a:prstGeom prst="line">
            <a:avLst/>
          </a:prstGeom>
          <a:ln w="19050" cap="flat" cmpd="sng" algn="ctr">
            <a:solidFill>
              <a:srgbClr val="FFC000"/>
            </a:solidFill>
            <a:prstDash val="solid"/>
            <a:round/>
            <a:headEnd type="none" w="med" len="med"/>
            <a:tailEnd type="triangle" w="med" len="med"/>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tx1"/>
          </a:fontRef>
        </p:style>
      </p:cxnSp>
      <p:cxnSp>
        <p:nvCxnSpPr>
          <p:cNvPr id="64" name="Straight Connector 63">
            <a:extLst>
              <a:ext uri="{FF2B5EF4-FFF2-40B4-BE49-F238E27FC236}">
                <a16:creationId xmlns:a16="http://schemas.microsoft.com/office/drawing/2014/main" id="{20CADB41-199D-F9A2-BC81-4E89EF0152C5}"/>
              </a:ext>
            </a:extLst>
          </p:cNvPr>
          <p:cNvCxnSpPr>
            <a:cxnSpLocks/>
            <a:stCxn id="60" idx="3"/>
            <a:endCxn id="55" idx="1"/>
          </p:cNvCxnSpPr>
          <p:nvPr/>
        </p:nvCxnSpPr>
        <p:spPr>
          <a:xfrm>
            <a:off x="5514760" y="2192820"/>
            <a:ext cx="650164" cy="11792"/>
          </a:xfrm>
          <a:prstGeom prst="line">
            <a:avLst/>
          </a:prstGeom>
          <a:ln>
            <a:solidFill>
              <a:srgbClr val="FFC000"/>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B2389693-FEC2-9C01-33F9-AD4E66599895}"/>
              </a:ext>
            </a:extLst>
          </p:cNvPr>
          <p:cNvCxnSpPr>
            <a:cxnSpLocks/>
            <a:endCxn id="60" idx="0"/>
          </p:cNvCxnSpPr>
          <p:nvPr/>
        </p:nvCxnSpPr>
        <p:spPr>
          <a:xfrm>
            <a:off x="5148652" y="1666981"/>
            <a:ext cx="3" cy="337704"/>
          </a:xfrm>
          <a:prstGeom prst="line">
            <a:avLst/>
          </a:prstGeom>
          <a:ln w="19050" cap="flat" cmpd="sng" algn="ctr">
            <a:solidFill>
              <a:srgbClr val="FFC000"/>
            </a:solidFill>
            <a:prstDash val="solid"/>
            <a:round/>
            <a:headEnd type="triangle" w="med" len="med"/>
            <a:tailEnd type="triangle" w="med" len="med"/>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tx1"/>
          </a:fontRef>
        </p:style>
      </p:cxnSp>
      <p:cxnSp>
        <p:nvCxnSpPr>
          <p:cNvPr id="66" name="Straight Connector 65">
            <a:extLst>
              <a:ext uri="{FF2B5EF4-FFF2-40B4-BE49-F238E27FC236}">
                <a16:creationId xmlns:a16="http://schemas.microsoft.com/office/drawing/2014/main" id="{8DB1D6C4-87BD-6A80-02C6-F3526AD83F0B}"/>
              </a:ext>
            </a:extLst>
          </p:cNvPr>
          <p:cNvCxnSpPr>
            <a:cxnSpLocks/>
            <a:stCxn id="55" idx="3"/>
          </p:cNvCxnSpPr>
          <p:nvPr/>
        </p:nvCxnSpPr>
        <p:spPr>
          <a:xfrm flipV="1">
            <a:off x="7374365" y="2194800"/>
            <a:ext cx="662316" cy="9812"/>
          </a:xfrm>
          <a:prstGeom prst="line">
            <a:avLst/>
          </a:prstGeom>
          <a:ln>
            <a:solidFill>
              <a:srgbClr val="00B050"/>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sp>
        <p:nvSpPr>
          <p:cNvPr id="67" name="Diamond 66">
            <a:extLst>
              <a:ext uri="{FF2B5EF4-FFF2-40B4-BE49-F238E27FC236}">
                <a16:creationId xmlns:a16="http://schemas.microsoft.com/office/drawing/2014/main" id="{33F52825-4492-ABA2-F1D0-214BB173B951}"/>
              </a:ext>
            </a:extLst>
          </p:cNvPr>
          <p:cNvSpPr/>
          <p:nvPr/>
        </p:nvSpPr>
        <p:spPr>
          <a:xfrm>
            <a:off x="8024534" y="2015325"/>
            <a:ext cx="732203" cy="376277"/>
          </a:xfrm>
          <a:prstGeom prst="diamond">
            <a:avLst/>
          </a:prstGeom>
          <a:solidFill>
            <a:srgbClr val="A3E858">
              <a:alpha val="52941"/>
            </a:srgbClr>
          </a:solidFill>
          <a:ln w="190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6691"/>
          </a:p>
        </p:txBody>
      </p:sp>
      <p:cxnSp>
        <p:nvCxnSpPr>
          <p:cNvPr id="68" name="Straight Connector 67">
            <a:extLst>
              <a:ext uri="{FF2B5EF4-FFF2-40B4-BE49-F238E27FC236}">
                <a16:creationId xmlns:a16="http://schemas.microsoft.com/office/drawing/2014/main" id="{9EFE0B13-B9A4-3905-FA2D-BED999447CDB}"/>
              </a:ext>
            </a:extLst>
          </p:cNvPr>
          <p:cNvCxnSpPr>
            <a:cxnSpLocks/>
            <a:stCxn id="67" idx="2"/>
          </p:cNvCxnSpPr>
          <p:nvPr/>
        </p:nvCxnSpPr>
        <p:spPr>
          <a:xfrm>
            <a:off x="8390636" y="2391602"/>
            <a:ext cx="0" cy="376277"/>
          </a:xfrm>
          <a:prstGeom prst="line">
            <a:avLst/>
          </a:prstGeom>
          <a:ln>
            <a:solidFill>
              <a:srgbClr val="00B050"/>
            </a:solidFill>
            <a:headEnd type="triangle" w="med" len="med"/>
            <a:tailEnd type="triangle" w="med" len="med"/>
          </a:ln>
        </p:spPr>
        <p:style>
          <a:lnRef idx="2">
            <a:schemeClr val="accent1"/>
          </a:lnRef>
          <a:fillRef idx="0">
            <a:schemeClr val="accent1"/>
          </a:fillRef>
          <a:effectRef idx="1">
            <a:schemeClr val="accent1"/>
          </a:effectRef>
          <a:fontRef idx="minor">
            <a:schemeClr val="tx1"/>
          </a:fontRef>
        </p:style>
      </p:cxnSp>
      <p:sp>
        <p:nvSpPr>
          <p:cNvPr id="69" name="TextBox 68">
            <a:extLst>
              <a:ext uri="{FF2B5EF4-FFF2-40B4-BE49-F238E27FC236}">
                <a16:creationId xmlns:a16="http://schemas.microsoft.com/office/drawing/2014/main" id="{DECB237C-2037-61DF-1CB0-1F2D430398B5}"/>
              </a:ext>
            </a:extLst>
          </p:cNvPr>
          <p:cNvSpPr txBox="1"/>
          <p:nvPr/>
        </p:nvSpPr>
        <p:spPr>
          <a:xfrm>
            <a:off x="6132602" y="4315197"/>
            <a:ext cx="1188000" cy="540000"/>
          </a:xfrm>
          <a:prstGeom prst="rect">
            <a:avLst/>
          </a:prstGeom>
          <a:solidFill>
            <a:schemeClr val="accent4">
              <a:lumMod val="20000"/>
              <a:lumOff val="80000"/>
            </a:schemeClr>
          </a:solidFill>
          <a:ln w="19050">
            <a:solidFill>
              <a:schemeClr val="accent1"/>
            </a:solidFill>
          </a:ln>
        </p:spPr>
        <p:txBody>
          <a:bodyPr wrap="square" rtlCol="0">
            <a:spAutoFit/>
          </a:bodyPr>
          <a:lstStyle/>
          <a:p>
            <a:pPr algn="ctr"/>
            <a:r>
              <a:rPr lang="en-US" sz="1467" dirty="0"/>
              <a:t>Haber-Bosch</a:t>
            </a:r>
          </a:p>
        </p:txBody>
      </p:sp>
      <p:cxnSp>
        <p:nvCxnSpPr>
          <p:cNvPr id="70" name="Straight Connector 69">
            <a:extLst>
              <a:ext uri="{FF2B5EF4-FFF2-40B4-BE49-F238E27FC236}">
                <a16:creationId xmlns:a16="http://schemas.microsoft.com/office/drawing/2014/main" id="{B8F3D5B5-3C2D-F486-F876-423D761EA9BC}"/>
              </a:ext>
            </a:extLst>
          </p:cNvPr>
          <p:cNvCxnSpPr>
            <a:cxnSpLocks/>
          </p:cNvCxnSpPr>
          <p:nvPr/>
        </p:nvCxnSpPr>
        <p:spPr>
          <a:xfrm>
            <a:off x="8756732" y="2192820"/>
            <a:ext cx="971591" cy="0"/>
          </a:xfrm>
          <a:prstGeom prst="line">
            <a:avLst/>
          </a:prstGeom>
          <a:ln>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1" name="Straight Connector 70">
            <a:extLst>
              <a:ext uri="{FF2B5EF4-FFF2-40B4-BE49-F238E27FC236}">
                <a16:creationId xmlns:a16="http://schemas.microsoft.com/office/drawing/2014/main" id="{69A6E0B3-ADC0-5475-1BB8-CF46B1D4A18F}"/>
              </a:ext>
            </a:extLst>
          </p:cNvPr>
          <p:cNvCxnSpPr>
            <a:cxnSpLocks/>
          </p:cNvCxnSpPr>
          <p:nvPr/>
        </p:nvCxnSpPr>
        <p:spPr>
          <a:xfrm flipH="1">
            <a:off x="9728323" y="2192820"/>
            <a:ext cx="0" cy="1962363"/>
          </a:xfrm>
          <a:prstGeom prst="line">
            <a:avLst/>
          </a:prstGeom>
          <a:ln>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2" name="Straight Connector 71">
            <a:extLst>
              <a:ext uri="{FF2B5EF4-FFF2-40B4-BE49-F238E27FC236}">
                <a16:creationId xmlns:a16="http://schemas.microsoft.com/office/drawing/2014/main" id="{EF2F7B7B-FB64-3178-89EB-6C518AAF2D9A}"/>
              </a:ext>
            </a:extLst>
          </p:cNvPr>
          <p:cNvCxnSpPr>
            <a:cxnSpLocks/>
          </p:cNvCxnSpPr>
          <p:nvPr/>
        </p:nvCxnSpPr>
        <p:spPr>
          <a:xfrm>
            <a:off x="8662706" y="4155183"/>
            <a:ext cx="1065617" cy="0"/>
          </a:xfrm>
          <a:prstGeom prst="line">
            <a:avLst/>
          </a:prstGeom>
          <a:ln>
            <a:solidFill>
              <a:srgbClr val="00B050"/>
            </a:solidFill>
            <a:headEnd type="triangle" w="med" len="med"/>
            <a:tailEnd type="none" w="med" len="med"/>
          </a:ln>
        </p:spPr>
        <p:style>
          <a:lnRef idx="2">
            <a:schemeClr val="accent1"/>
          </a:lnRef>
          <a:fillRef idx="0">
            <a:schemeClr val="accent1"/>
          </a:fillRef>
          <a:effectRef idx="1">
            <a:schemeClr val="accent1"/>
          </a:effectRef>
          <a:fontRef idx="minor">
            <a:schemeClr val="tx1"/>
          </a:fontRef>
        </p:style>
      </p:cxnSp>
      <p:sp>
        <p:nvSpPr>
          <p:cNvPr id="73" name="Diamond 72">
            <a:extLst>
              <a:ext uri="{FF2B5EF4-FFF2-40B4-BE49-F238E27FC236}">
                <a16:creationId xmlns:a16="http://schemas.microsoft.com/office/drawing/2014/main" id="{25F40C94-07DE-0A7C-756C-28E3D14E6E4C}"/>
              </a:ext>
            </a:extLst>
          </p:cNvPr>
          <p:cNvSpPr/>
          <p:nvPr/>
        </p:nvSpPr>
        <p:spPr>
          <a:xfrm>
            <a:off x="7930504" y="3967045"/>
            <a:ext cx="732203" cy="376277"/>
          </a:xfrm>
          <a:prstGeom prst="diamond">
            <a:avLst/>
          </a:prstGeom>
          <a:solidFill>
            <a:srgbClr val="A3E858">
              <a:alpha val="52941"/>
            </a:srgbClr>
          </a:solidFill>
          <a:ln w="190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6691"/>
          </a:p>
        </p:txBody>
      </p:sp>
      <p:cxnSp>
        <p:nvCxnSpPr>
          <p:cNvPr id="74" name="Straight Connector 73">
            <a:extLst>
              <a:ext uri="{FF2B5EF4-FFF2-40B4-BE49-F238E27FC236}">
                <a16:creationId xmlns:a16="http://schemas.microsoft.com/office/drawing/2014/main" id="{55317F8C-001F-5D25-78F9-BBCAD9022C05}"/>
              </a:ext>
            </a:extLst>
          </p:cNvPr>
          <p:cNvCxnSpPr>
            <a:cxnSpLocks/>
            <a:endCxn id="73" idx="0"/>
          </p:cNvCxnSpPr>
          <p:nvPr/>
        </p:nvCxnSpPr>
        <p:spPr>
          <a:xfrm>
            <a:off x="8296605" y="3725673"/>
            <a:ext cx="1" cy="241372"/>
          </a:xfrm>
          <a:prstGeom prst="line">
            <a:avLst/>
          </a:prstGeom>
          <a:ln>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FDDEC930-992E-9EC8-47DB-14AD0D273607}"/>
              </a:ext>
            </a:extLst>
          </p:cNvPr>
          <p:cNvCxnSpPr>
            <a:cxnSpLocks/>
          </p:cNvCxnSpPr>
          <p:nvPr/>
        </p:nvCxnSpPr>
        <p:spPr>
          <a:xfrm>
            <a:off x="7316626" y="3725673"/>
            <a:ext cx="979979" cy="0"/>
          </a:xfrm>
          <a:prstGeom prst="line">
            <a:avLst/>
          </a:prstGeom>
          <a:ln>
            <a:solidFill>
              <a:srgbClr val="00B050"/>
            </a:solidFill>
            <a:headEnd type="triangle" w="med" len="med"/>
            <a:tailEnd type="none" w="med" len="med"/>
          </a:ln>
        </p:spPr>
        <p:style>
          <a:lnRef idx="2">
            <a:schemeClr val="accent1"/>
          </a:lnRef>
          <a:fillRef idx="0">
            <a:schemeClr val="accent1"/>
          </a:fillRef>
          <a:effectRef idx="1">
            <a:schemeClr val="accent1"/>
          </a:effectRef>
          <a:fontRef idx="minor">
            <a:schemeClr val="tx1"/>
          </a:fontRef>
        </p:style>
      </p:cxnSp>
      <p:sp>
        <p:nvSpPr>
          <p:cNvPr id="76" name="TextBox 75">
            <a:extLst>
              <a:ext uri="{FF2B5EF4-FFF2-40B4-BE49-F238E27FC236}">
                <a16:creationId xmlns:a16="http://schemas.microsoft.com/office/drawing/2014/main" id="{829AB7DF-8E41-519D-39FC-ED72613CF174}"/>
              </a:ext>
            </a:extLst>
          </p:cNvPr>
          <p:cNvSpPr txBox="1"/>
          <p:nvPr/>
        </p:nvSpPr>
        <p:spPr>
          <a:xfrm>
            <a:off x="6224074" y="3583593"/>
            <a:ext cx="1091137" cy="318100"/>
          </a:xfrm>
          <a:prstGeom prst="rect">
            <a:avLst/>
          </a:prstGeom>
          <a:solidFill>
            <a:schemeClr val="accent4">
              <a:lumMod val="20000"/>
              <a:lumOff val="80000"/>
            </a:schemeClr>
          </a:solidFill>
          <a:ln w="19050">
            <a:solidFill>
              <a:schemeClr val="accent1"/>
            </a:solidFill>
          </a:ln>
        </p:spPr>
        <p:txBody>
          <a:bodyPr wrap="square" rtlCol="0">
            <a:spAutoFit/>
          </a:bodyPr>
          <a:lstStyle/>
          <a:p>
            <a:pPr algn="ctr"/>
            <a:r>
              <a:rPr lang="en-US" sz="1467" dirty="0"/>
              <a:t>Fuel cell</a:t>
            </a:r>
          </a:p>
        </p:txBody>
      </p:sp>
      <p:sp>
        <p:nvSpPr>
          <p:cNvPr id="77" name="Diamond 76">
            <a:extLst>
              <a:ext uri="{FF2B5EF4-FFF2-40B4-BE49-F238E27FC236}">
                <a16:creationId xmlns:a16="http://schemas.microsoft.com/office/drawing/2014/main" id="{1712BF3A-626C-228F-4E5D-B592EC1C69A6}"/>
              </a:ext>
            </a:extLst>
          </p:cNvPr>
          <p:cNvSpPr/>
          <p:nvPr/>
        </p:nvSpPr>
        <p:spPr>
          <a:xfrm>
            <a:off x="4784008" y="3550099"/>
            <a:ext cx="732203" cy="376277"/>
          </a:xfrm>
          <a:prstGeom prst="diamond">
            <a:avLst/>
          </a:prstGeom>
          <a:solidFill>
            <a:srgbClr val="FBFFD6"/>
          </a:solidFill>
          <a:ln w="1905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6691"/>
          </a:p>
        </p:txBody>
      </p:sp>
      <p:cxnSp>
        <p:nvCxnSpPr>
          <p:cNvPr id="78" name="Straight Connector 77">
            <a:extLst>
              <a:ext uri="{FF2B5EF4-FFF2-40B4-BE49-F238E27FC236}">
                <a16:creationId xmlns:a16="http://schemas.microsoft.com/office/drawing/2014/main" id="{EE718BFA-0E72-7951-9416-C907DA492F6B}"/>
              </a:ext>
            </a:extLst>
          </p:cNvPr>
          <p:cNvCxnSpPr>
            <a:cxnSpLocks/>
            <a:endCxn id="77" idx="0"/>
          </p:cNvCxnSpPr>
          <p:nvPr/>
        </p:nvCxnSpPr>
        <p:spPr>
          <a:xfrm>
            <a:off x="5148652" y="2406080"/>
            <a:ext cx="1458" cy="1144019"/>
          </a:xfrm>
          <a:prstGeom prst="line">
            <a:avLst/>
          </a:prstGeom>
          <a:ln>
            <a:solidFill>
              <a:srgbClr val="FFC000"/>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ED40878C-E9A3-2856-496C-0DEAD7C3FBAE}"/>
              </a:ext>
            </a:extLst>
          </p:cNvPr>
          <p:cNvCxnSpPr>
            <a:cxnSpLocks/>
            <a:endCxn id="76" idx="1"/>
          </p:cNvCxnSpPr>
          <p:nvPr/>
        </p:nvCxnSpPr>
        <p:spPr>
          <a:xfrm>
            <a:off x="5516210" y="3732831"/>
            <a:ext cx="707864" cy="9812"/>
          </a:xfrm>
          <a:prstGeom prst="line">
            <a:avLst/>
          </a:prstGeom>
          <a:ln>
            <a:solidFill>
              <a:srgbClr val="FFC000"/>
            </a:solidFill>
            <a:headEnd type="triangl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CC0DF45A-FA2A-BC66-6805-22AF6EBB47A2}"/>
              </a:ext>
            </a:extLst>
          </p:cNvPr>
          <p:cNvCxnSpPr>
            <a:cxnSpLocks/>
          </p:cNvCxnSpPr>
          <p:nvPr/>
        </p:nvCxnSpPr>
        <p:spPr>
          <a:xfrm>
            <a:off x="8308754" y="4325824"/>
            <a:ext cx="0" cy="301023"/>
          </a:xfrm>
          <a:prstGeom prst="line">
            <a:avLst/>
          </a:prstGeom>
          <a:ln>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81" name="Straight Connector 80">
            <a:extLst>
              <a:ext uri="{FF2B5EF4-FFF2-40B4-BE49-F238E27FC236}">
                <a16:creationId xmlns:a16="http://schemas.microsoft.com/office/drawing/2014/main" id="{A734999A-8FE7-E366-32A7-BFC5ECC4D6E8}"/>
              </a:ext>
            </a:extLst>
          </p:cNvPr>
          <p:cNvCxnSpPr>
            <a:cxnSpLocks/>
          </p:cNvCxnSpPr>
          <p:nvPr/>
        </p:nvCxnSpPr>
        <p:spPr>
          <a:xfrm>
            <a:off x="7374362" y="4624372"/>
            <a:ext cx="934392" cy="0"/>
          </a:xfrm>
          <a:prstGeom prst="line">
            <a:avLst/>
          </a:prstGeom>
          <a:ln>
            <a:solidFill>
              <a:srgbClr val="00B050"/>
            </a:solidFill>
            <a:headEnd type="triangl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0B0EE2CB-3E9D-0137-D5E8-3A97781C8043}"/>
              </a:ext>
            </a:extLst>
          </p:cNvPr>
          <p:cNvCxnSpPr>
            <a:cxnSpLocks/>
          </p:cNvCxnSpPr>
          <p:nvPr/>
        </p:nvCxnSpPr>
        <p:spPr>
          <a:xfrm flipH="1">
            <a:off x="5136539" y="3936571"/>
            <a:ext cx="3738" cy="699196"/>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83" name="Straight Connector 82">
            <a:extLst>
              <a:ext uri="{FF2B5EF4-FFF2-40B4-BE49-F238E27FC236}">
                <a16:creationId xmlns:a16="http://schemas.microsoft.com/office/drawing/2014/main" id="{259B2C04-9F8C-5FAB-120B-EDB7A8F7CCBE}"/>
              </a:ext>
            </a:extLst>
          </p:cNvPr>
          <p:cNvCxnSpPr>
            <a:cxnSpLocks/>
          </p:cNvCxnSpPr>
          <p:nvPr/>
        </p:nvCxnSpPr>
        <p:spPr>
          <a:xfrm>
            <a:off x="5126165" y="4625152"/>
            <a:ext cx="962262" cy="6296"/>
          </a:xfrm>
          <a:prstGeom prst="line">
            <a:avLst/>
          </a:prstGeom>
          <a:ln>
            <a:solidFill>
              <a:srgbClr val="FFC000"/>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sp>
        <p:nvSpPr>
          <p:cNvPr id="84" name="TextBox 83">
            <a:extLst>
              <a:ext uri="{FF2B5EF4-FFF2-40B4-BE49-F238E27FC236}">
                <a16:creationId xmlns:a16="http://schemas.microsoft.com/office/drawing/2014/main" id="{AEF6DEB7-EB0C-9FA9-944E-86815C6FAD79}"/>
              </a:ext>
            </a:extLst>
          </p:cNvPr>
          <p:cNvSpPr txBox="1"/>
          <p:nvPr/>
        </p:nvSpPr>
        <p:spPr>
          <a:xfrm>
            <a:off x="8151390" y="5010691"/>
            <a:ext cx="1091137" cy="543867"/>
          </a:xfrm>
          <a:prstGeom prst="rect">
            <a:avLst/>
          </a:prstGeom>
          <a:solidFill>
            <a:schemeClr val="accent2">
              <a:lumMod val="20000"/>
              <a:lumOff val="80000"/>
            </a:schemeClr>
          </a:solidFill>
          <a:ln w="19050">
            <a:solidFill>
              <a:srgbClr val="FF0000"/>
            </a:solidFill>
          </a:ln>
        </p:spPr>
        <p:txBody>
          <a:bodyPr wrap="square" rtlCol="0">
            <a:spAutoFit/>
          </a:bodyPr>
          <a:lstStyle/>
          <a:p>
            <a:pPr algn="ctr"/>
            <a:r>
              <a:rPr lang="en-US" sz="1467" dirty="0"/>
              <a:t> Ammonia storage</a:t>
            </a:r>
          </a:p>
        </p:txBody>
      </p:sp>
      <p:cxnSp>
        <p:nvCxnSpPr>
          <p:cNvPr id="85" name="Straight Connector 84">
            <a:extLst>
              <a:ext uri="{FF2B5EF4-FFF2-40B4-BE49-F238E27FC236}">
                <a16:creationId xmlns:a16="http://schemas.microsoft.com/office/drawing/2014/main" id="{9C06241E-286C-EE08-8BC3-82E3FC3ACD93}"/>
              </a:ext>
            </a:extLst>
          </p:cNvPr>
          <p:cNvCxnSpPr>
            <a:cxnSpLocks/>
            <a:endCxn id="97" idx="0"/>
          </p:cNvCxnSpPr>
          <p:nvPr/>
        </p:nvCxnSpPr>
        <p:spPr>
          <a:xfrm>
            <a:off x="6769640" y="4862706"/>
            <a:ext cx="0" cy="222832"/>
          </a:xfrm>
          <a:prstGeom prst="line">
            <a:avLst/>
          </a:prstGeom>
          <a:ln>
            <a:solidFill>
              <a:srgbClr val="FF0000"/>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sp>
        <p:nvSpPr>
          <p:cNvPr id="86" name="TextBox 85">
            <a:extLst>
              <a:ext uri="{FF2B5EF4-FFF2-40B4-BE49-F238E27FC236}">
                <a16:creationId xmlns:a16="http://schemas.microsoft.com/office/drawing/2014/main" id="{827DA685-0D72-BD1D-9D4F-AEB901177C12}"/>
              </a:ext>
            </a:extLst>
          </p:cNvPr>
          <p:cNvSpPr txBox="1"/>
          <p:nvPr/>
        </p:nvSpPr>
        <p:spPr>
          <a:xfrm>
            <a:off x="8176225" y="5917414"/>
            <a:ext cx="1091137" cy="543867"/>
          </a:xfrm>
          <a:prstGeom prst="rect">
            <a:avLst/>
          </a:prstGeom>
          <a:solidFill>
            <a:schemeClr val="accent2">
              <a:lumMod val="20000"/>
              <a:lumOff val="80000"/>
            </a:schemeClr>
          </a:solidFill>
          <a:ln w="19050">
            <a:solidFill>
              <a:srgbClr val="FF0000"/>
            </a:solidFill>
          </a:ln>
        </p:spPr>
        <p:txBody>
          <a:bodyPr wrap="square" rtlCol="0">
            <a:spAutoFit/>
          </a:bodyPr>
          <a:lstStyle/>
          <a:p>
            <a:pPr algn="ctr"/>
            <a:r>
              <a:rPr lang="en-US" sz="1467" dirty="0"/>
              <a:t>Ammonia demand</a:t>
            </a:r>
          </a:p>
        </p:txBody>
      </p:sp>
      <p:cxnSp>
        <p:nvCxnSpPr>
          <p:cNvPr id="88" name="Straight Connector 87">
            <a:extLst>
              <a:ext uri="{FF2B5EF4-FFF2-40B4-BE49-F238E27FC236}">
                <a16:creationId xmlns:a16="http://schemas.microsoft.com/office/drawing/2014/main" id="{93EF706D-E39C-4CF7-0EF1-5B9DD99A4C8A}"/>
              </a:ext>
            </a:extLst>
          </p:cNvPr>
          <p:cNvCxnSpPr>
            <a:cxnSpLocks/>
          </p:cNvCxnSpPr>
          <p:nvPr/>
        </p:nvCxnSpPr>
        <p:spPr>
          <a:xfrm>
            <a:off x="6769641" y="5447301"/>
            <a:ext cx="5" cy="383954"/>
          </a:xfrm>
          <a:prstGeom prst="line">
            <a:avLst/>
          </a:prstGeom>
          <a:ln>
            <a:solidFill>
              <a:srgbClr val="FF0000"/>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89" name="Straight Connector 88">
            <a:extLst>
              <a:ext uri="{FF2B5EF4-FFF2-40B4-BE49-F238E27FC236}">
                <a16:creationId xmlns:a16="http://schemas.microsoft.com/office/drawing/2014/main" id="{DB3E3144-3892-2D91-AF95-C120088B416B}"/>
              </a:ext>
            </a:extLst>
          </p:cNvPr>
          <p:cNvCxnSpPr>
            <a:cxnSpLocks/>
          </p:cNvCxnSpPr>
          <p:nvPr/>
        </p:nvCxnSpPr>
        <p:spPr>
          <a:xfrm flipH="1">
            <a:off x="7850216" y="6189348"/>
            <a:ext cx="328584" cy="0"/>
          </a:xfrm>
          <a:prstGeom prst="line">
            <a:avLst/>
          </a:prstGeom>
          <a:ln>
            <a:solidFill>
              <a:srgbClr val="FF0000"/>
            </a:solidFill>
            <a:headEnd type="triangl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90" name="Straight Connector 89">
            <a:extLst>
              <a:ext uri="{FF2B5EF4-FFF2-40B4-BE49-F238E27FC236}">
                <a16:creationId xmlns:a16="http://schemas.microsoft.com/office/drawing/2014/main" id="{D4E712DD-3222-A32E-889D-70871421F2B4}"/>
              </a:ext>
            </a:extLst>
          </p:cNvPr>
          <p:cNvCxnSpPr>
            <a:cxnSpLocks/>
          </p:cNvCxnSpPr>
          <p:nvPr/>
        </p:nvCxnSpPr>
        <p:spPr>
          <a:xfrm>
            <a:off x="2430010" y="3717957"/>
            <a:ext cx="293416" cy="0"/>
          </a:xfrm>
          <a:prstGeom prst="line">
            <a:avLst/>
          </a:prstGeom>
          <a:ln>
            <a:solidFill>
              <a:schemeClr val="accent6"/>
            </a:solidFill>
          </a:ln>
        </p:spPr>
        <p:style>
          <a:lnRef idx="2">
            <a:schemeClr val="accent1"/>
          </a:lnRef>
          <a:fillRef idx="0">
            <a:schemeClr val="accent1"/>
          </a:fillRef>
          <a:effectRef idx="1">
            <a:schemeClr val="accent1"/>
          </a:effectRef>
          <a:fontRef idx="minor">
            <a:schemeClr val="tx1"/>
          </a:fontRef>
        </p:style>
      </p:cxnSp>
      <p:cxnSp>
        <p:nvCxnSpPr>
          <p:cNvPr id="91" name="Straight Connector 90">
            <a:extLst>
              <a:ext uri="{FF2B5EF4-FFF2-40B4-BE49-F238E27FC236}">
                <a16:creationId xmlns:a16="http://schemas.microsoft.com/office/drawing/2014/main" id="{51756326-772D-2118-2D59-F4E81A0EF884}"/>
              </a:ext>
            </a:extLst>
          </p:cNvPr>
          <p:cNvCxnSpPr>
            <a:cxnSpLocks/>
          </p:cNvCxnSpPr>
          <p:nvPr/>
        </p:nvCxnSpPr>
        <p:spPr>
          <a:xfrm>
            <a:off x="2430010" y="3368127"/>
            <a:ext cx="293416"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92" name="Straight Connector 91">
            <a:extLst>
              <a:ext uri="{FF2B5EF4-FFF2-40B4-BE49-F238E27FC236}">
                <a16:creationId xmlns:a16="http://schemas.microsoft.com/office/drawing/2014/main" id="{261674D9-3983-FCAA-F310-4FADB1ED1E81}"/>
              </a:ext>
            </a:extLst>
          </p:cNvPr>
          <p:cNvCxnSpPr>
            <a:cxnSpLocks/>
          </p:cNvCxnSpPr>
          <p:nvPr/>
        </p:nvCxnSpPr>
        <p:spPr>
          <a:xfrm flipH="1">
            <a:off x="2430010" y="4092666"/>
            <a:ext cx="293416"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graphicFrame>
        <p:nvGraphicFramePr>
          <p:cNvPr id="93" name="Table 92">
            <a:extLst>
              <a:ext uri="{FF2B5EF4-FFF2-40B4-BE49-F238E27FC236}">
                <a16:creationId xmlns:a16="http://schemas.microsoft.com/office/drawing/2014/main" id="{53190BA7-1940-3AA2-3F3B-69804CC72CB7}"/>
              </a:ext>
            </a:extLst>
          </p:cNvPr>
          <p:cNvGraphicFramePr>
            <a:graphicFrameLocks noGrp="1"/>
          </p:cNvGraphicFramePr>
          <p:nvPr>
            <p:extLst>
              <p:ext uri="{D42A27DB-BD31-4B8C-83A1-F6EECF244321}">
                <p14:modId xmlns:p14="http://schemas.microsoft.com/office/powerpoint/2010/main" val="1701241507"/>
              </p:ext>
            </p:extLst>
          </p:nvPr>
        </p:nvGraphicFramePr>
        <p:xfrm>
          <a:off x="2104971" y="3137950"/>
          <a:ext cx="2920266" cy="2191116"/>
        </p:xfrm>
        <a:graphic>
          <a:graphicData uri="http://schemas.openxmlformats.org/drawingml/2006/table">
            <a:tbl>
              <a:tblPr>
                <a:tableStyleId>{5C22544A-7EE6-4342-B048-85BDC9FD1C3A}</a:tableStyleId>
              </a:tblPr>
              <a:tblGrid>
                <a:gridCol w="649686">
                  <a:extLst>
                    <a:ext uri="{9D8B030D-6E8A-4147-A177-3AD203B41FA5}">
                      <a16:colId xmlns:a16="http://schemas.microsoft.com/office/drawing/2014/main" val="593806916"/>
                    </a:ext>
                  </a:extLst>
                </a:gridCol>
                <a:gridCol w="2270580">
                  <a:extLst>
                    <a:ext uri="{9D8B030D-6E8A-4147-A177-3AD203B41FA5}">
                      <a16:colId xmlns:a16="http://schemas.microsoft.com/office/drawing/2014/main" val="2576308080"/>
                    </a:ext>
                  </a:extLst>
                </a:gridCol>
              </a:tblGrid>
              <a:tr h="365186">
                <a:tc>
                  <a:txBody>
                    <a:bodyPr/>
                    <a:lstStyle/>
                    <a:p>
                      <a:endParaRPr lang="en-US" sz="1400" dirty="0"/>
                    </a:p>
                  </a:txBody>
                  <a:tcPr marL="149056" marR="149056" marT="74527" marB="74527">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US" sz="1400" dirty="0">
                          <a:latin typeface="Times New Roman" panose="02020603050405020304" pitchFamily="18" charset="0"/>
                          <a:cs typeface="Times New Roman" panose="02020603050405020304" pitchFamily="18" charset="0"/>
                        </a:rPr>
                        <a:t>Electricity</a:t>
                      </a:r>
                    </a:p>
                  </a:txBody>
                  <a:tcPr marL="149056" marR="149056" marT="74527" marB="74527">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4026137"/>
                  </a:ext>
                </a:extLst>
              </a:tr>
              <a:tr h="365186">
                <a:tc>
                  <a:txBody>
                    <a:bodyPr/>
                    <a:lstStyle/>
                    <a:p>
                      <a:endParaRPr lang="en-US" sz="1400" dirty="0"/>
                    </a:p>
                  </a:txBody>
                  <a:tcPr marL="149056" marR="149056" marT="74527" marB="74527">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r>
                        <a:rPr lang="en-US" sz="1400" dirty="0">
                          <a:latin typeface="Times New Roman" panose="02020603050405020304" pitchFamily="18" charset="0"/>
                          <a:cs typeface="Times New Roman" panose="02020603050405020304" pitchFamily="18" charset="0"/>
                        </a:rPr>
                        <a:t>Hydrogen</a:t>
                      </a:r>
                    </a:p>
                  </a:txBody>
                  <a:tcPr marL="149056" marR="149056" marT="74527" marB="74527">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0054916"/>
                  </a:ext>
                </a:extLst>
              </a:tr>
              <a:tr h="365186">
                <a:tc>
                  <a:txBody>
                    <a:bodyPr/>
                    <a:lstStyle/>
                    <a:p>
                      <a:endParaRPr lang="en-US" sz="1400" dirty="0"/>
                    </a:p>
                  </a:txBody>
                  <a:tcPr marL="149056" marR="149056" marT="74527" marB="74527">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1400" dirty="0">
                          <a:latin typeface="Times New Roman" panose="02020603050405020304" pitchFamily="18" charset="0"/>
                          <a:cs typeface="Times New Roman" panose="02020603050405020304" pitchFamily="18" charset="0"/>
                        </a:rPr>
                        <a:t>Ammonia</a:t>
                      </a:r>
                    </a:p>
                  </a:txBody>
                  <a:tcPr marL="149056" marR="149056" marT="74527" marB="74527">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55947437"/>
                  </a:ext>
                </a:extLst>
              </a:tr>
              <a:tr h="365186">
                <a:tc>
                  <a:txBody>
                    <a:bodyPr/>
                    <a:lstStyle/>
                    <a:p>
                      <a:endParaRPr lang="en-US" sz="1400"/>
                    </a:p>
                  </a:txBody>
                  <a:tcPr marL="149056" marR="149056" marT="74527" marB="74527">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1400" dirty="0">
                          <a:latin typeface="Times New Roman" panose="02020603050405020304" pitchFamily="18" charset="0"/>
                          <a:cs typeface="Times New Roman" panose="02020603050405020304" pitchFamily="18" charset="0"/>
                        </a:rPr>
                        <a:t>Conversion</a:t>
                      </a:r>
                    </a:p>
                  </a:txBody>
                  <a:tcPr marL="149056" marR="149056" marT="74527" marB="74527">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86386990"/>
                  </a:ext>
                </a:extLst>
              </a:tr>
              <a:tr h="365186">
                <a:tc>
                  <a:txBody>
                    <a:bodyPr/>
                    <a:lstStyle/>
                    <a:p>
                      <a:endParaRPr lang="en-US" sz="1400" dirty="0"/>
                    </a:p>
                  </a:txBody>
                  <a:tcPr marL="149056" marR="149056" marT="74527" marB="74527">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1400" dirty="0">
                          <a:latin typeface="Times New Roman" panose="02020603050405020304" pitchFamily="18" charset="0"/>
                          <a:cs typeface="Times New Roman" panose="02020603050405020304" pitchFamily="18" charset="0"/>
                        </a:rPr>
                        <a:t>Renewable source</a:t>
                      </a:r>
                    </a:p>
                  </a:txBody>
                  <a:tcPr marL="149056" marR="149056" marT="74527" marB="74527">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429792122"/>
                  </a:ext>
                </a:extLst>
              </a:tr>
              <a:tr h="365186">
                <a:tc>
                  <a:txBody>
                    <a:bodyPr/>
                    <a:lstStyle/>
                    <a:p>
                      <a:endParaRPr lang="en-US" sz="1400" dirty="0"/>
                    </a:p>
                  </a:txBody>
                  <a:tcPr marL="149056" marR="149056" marT="74527" marB="74527">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1400" dirty="0">
                        <a:latin typeface="Times New Roman" panose="02020603050405020304" pitchFamily="18" charset="0"/>
                        <a:cs typeface="Times New Roman" panose="02020603050405020304" pitchFamily="18" charset="0"/>
                      </a:endParaRPr>
                    </a:p>
                  </a:txBody>
                  <a:tcPr marL="149056" marR="149056" marT="74527" marB="74527">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56945793"/>
                  </a:ext>
                </a:extLst>
              </a:tr>
            </a:tbl>
          </a:graphicData>
        </a:graphic>
      </p:graphicFrame>
      <p:pic>
        <p:nvPicPr>
          <p:cNvPr id="94" name="Graphic 93" descr="Renewable Energy with solid fill">
            <a:extLst>
              <a:ext uri="{FF2B5EF4-FFF2-40B4-BE49-F238E27FC236}">
                <a16:creationId xmlns:a16="http://schemas.microsoft.com/office/drawing/2014/main" id="{4F3FF147-DC15-4264-0DE6-2C188E2A89A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237528" y="1446167"/>
            <a:ext cx="376277" cy="376277"/>
          </a:xfrm>
          <a:prstGeom prst="rect">
            <a:avLst/>
          </a:prstGeom>
        </p:spPr>
      </p:pic>
      <p:pic>
        <p:nvPicPr>
          <p:cNvPr id="95" name="Graphic 94" descr="Renewable Energy with solid fill">
            <a:extLst>
              <a:ext uri="{FF2B5EF4-FFF2-40B4-BE49-F238E27FC236}">
                <a16:creationId xmlns:a16="http://schemas.microsoft.com/office/drawing/2014/main" id="{C9B88193-1B32-A4CD-DF74-43393E763AF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242017" y="2045561"/>
            <a:ext cx="376277" cy="376277"/>
          </a:xfrm>
          <a:prstGeom prst="rect">
            <a:avLst/>
          </a:prstGeom>
        </p:spPr>
      </p:pic>
      <p:pic>
        <p:nvPicPr>
          <p:cNvPr id="96" name="Graphic 95" descr="Renewable Energy with solid fill">
            <a:extLst>
              <a:ext uri="{FF2B5EF4-FFF2-40B4-BE49-F238E27FC236}">
                <a16:creationId xmlns:a16="http://schemas.microsoft.com/office/drawing/2014/main" id="{18C5D228-3475-9195-9D64-AC4D7DBD2FC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404280" y="4582973"/>
            <a:ext cx="376277" cy="376277"/>
          </a:xfrm>
          <a:prstGeom prst="rect">
            <a:avLst/>
          </a:prstGeom>
        </p:spPr>
      </p:pic>
      <p:sp>
        <p:nvSpPr>
          <p:cNvPr id="97" name="Diamond 96">
            <a:extLst>
              <a:ext uri="{FF2B5EF4-FFF2-40B4-BE49-F238E27FC236}">
                <a16:creationId xmlns:a16="http://schemas.microsoft.com/office/drawing/2014/main" id="{AC1D254C-4D54-6620-9CE8-7FC80370FEAD}"/>
              </a:ext>
            </a:extLst>
          </p:cNvPr>
          <p:cNvSpPr/>
          <p:nvPr/>
        </p:nvSpPr>
        <p:spPr>
          <a:xfrm>
            <a:off x="6403539" y="5085537"/>
            <a:ext cx="732203" cy="376277"/>
          </a:xfrm>
          <a:prstGeom prst="diamond">
            <a:avLst/>
          </a:prstGeom>
          <a:solidFill>
            <a:schemeClr val="accent2">
              <a:lumMod val="20000"/>
              <a:lumOff val="80000"/>
            </a:schemeClr>
          </a:solid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6691"/>
          </a:p>
        </p:txBody>
      </p:sp>
      <p:cxnSp>
        <p:nvCxnSpPr>
          <p:cNvPr id="98" name="Straight Connector 97">
            <a:extLst>
              <a:ext uri="{FF2B5EF4-FFF2-40B4-BE49-F238E27FC236}">
                <a16:creationId xmlns:a16="http://schemas.microsoft.com/office/drawing/2014/main" id="{9A3FDBB5-B623-4B94-7283-08C738346C40}"/>
              </a:ext>
            </a:extLst>
          </p:cNvPr>
          <p:cNvCxnSpPr>
            <a:cxnSpLocks/>
          </p:cNvCxnSpPr>
          <p:nvPr/>
        </p:nvCxnSpPr>
        <p:spPr>
          <a:xfrm flipH="1">
            <a:off x="7184878" y="5282624"/>
            <a:ext cx="918834" cy="0"/>
          </a:xfrm>
          <a:prstGeom prst="line">
            <a:avLst/>
          </a:prstGeom>
          <a:ln>
            <a:solidFill>
              <a:srgbClr val="FF0000"/>
            </a:solidFill>
            <a:headEnd type="triangle" w="med" len="med"/>
            <a:tailEnd type="triangle" w="med" len="med"/>
          </a:ln>
        </p:spPr>
        <p:style>
          <a:lnRef idx="2">
            <a:schemeClr val="accent1"/>
          </a:lnRef>
          <a:fillRef idx="0">
            <a:schemeClr val="accent1"/>
          </a:fillRef>
          <a:effectRef idx="1">
            <a:schemeClr val="accent1"/>
          </a:effectRef>
          <a:fontRef idx="minor">
            <a:schemeClr val="tx1"/>
          </a:fontRef>
        </p:style>
      </p:cxnSp>
      <p:sp>
        <p:nvSpPr>
          <p:cNvPr id="99" name="TextBox 98">
            <a:extLst>
              <a:ext uri="{FF2B5EF4-FFF2-40B4-BE49-F238E27FC236}">
                <a16:creationId xmlns:a16="http://schemas.microsoft.com/office/drawing/2014/main" id="{8F8909D7-107B-68E8-BB3A-3B2BBCB0EDD5}"/>
              </a:ext>
            </a:extLst>
          </p:cNvPr>
          <p:cNvSpPr txBox="1"/>
          <p:nvPr/>
        </p:nvSpPr>
        <p:spPr>
          <a:xfrm>
            <a:off x="2430010" y="4290070"/>
            <a:ext cx="277323" cy="142475"/>
          </a:xfrm>
          <a:prstGeom prst="rect">
            <a:avLst/>
          </a:prstGeom>
          <a:solidFill>
            <a:schemeClr val="accent4">
              <a:lumMod val="20000"/>
              <a:lumOff val="80000"/>
            </a:schemeClr>
          </a:solidFill>
          <a:ln w="19050">
            <a:solidFill>
              <a:schemeClr val="accent1"/>
            </a:solidFill>
          </a:ln>
        </p:spPr>
        <p:txBody>
          <a:bodyPr wrap="square" rtlCol="0">
            <a:spAutoFit/>
          </a:bodyPr>
          <a:lstStyle/>
          <a:p>
            <a:pPr algn="ctr"/>
            <a:r>
              <a:rPr lang="en-US" sz="326" dirty="0"/>
              <a:t> </a:t>
            </a:r>
          </a:p>
        </p:txBody>
      </p:sp>
      <p:sp>
        <p:nvSpPr>
          <p:cNvPr id="100" name="TextBox 99">
            <a:extLst>
              <a:ext uri="{FF2B5EF4-FFF2-40B4-BE49-F238E27FC236}">
                <a16:creationId xmlns:a16="http://schemas.microsoft.com/office/drawing/2014/main" id="{0A985C4E-5134-21B3-B8E5-8E485A71BFB1}"/>
              </a:ext>
            </a:extLst>
          </p:cNvPr>
          <p:cNvSpPr txBox="1"/>
          <p:nvPr/>
        </p:nvSpPr>
        <p:spPr>
          <a:xfrm>
            <a:off x="2436579" y="4008242"/>
            <a:ext cx="277323" cy="142475"/>
          </a:xfrm>
          <a:prstGeom prst="rect">
            <a:avLst/>
          </a:prstGeom>
          <a:solidFill>
            <a:schemeClr val="accent2">
              <a:lumMod val="20000"/>
              <a:lumOff val="80000"/>
            </a:schemeClr>
          </a:solidFill>
          <a:ln w="19050">
            <a:solidFill>
              <a:srgbClr val="FF0000"/>
            </a:solidFill>
          </a:ln>
        </p:spPr>
        <p:txBody>
          <a:bodyPr wrap="square" rtlCol="0">
            <a:spAutoFit/>
          </a:bodyPr>
          <a:lstStyle/>
          <a:p>
            <a:pPr algn="ctr"/>
            <a:endParaRPr lang="en-US" sz="326" dirty="0">
              <a:latin typeface="Times New Roman" panose="02020603050405020304" pitchFamily="18" charset="0"/>
              <a:cs typeface="Times New Roman" panose="02020603050405020304" pitchFamily="18" charset="0"/>
            </a:endParaRPr>
          </a:p>
        </p:txBody>
      </p:sp>
      <p:sp>
        <p:nvSpPr>
          <p:cNvPr id="101" name="TextBox 100">
            <a:extLst>
              <a:ext uri="{FF2B5EF4-FFF2-40B4-BE49-F238E27FC236}">
                <a16:creationId xmlns:a16="http://schemas.microsoft.com/office/drawing/2014/main" id="{85252BF2-7941-615B-FCD5-A38467B82F9F}"/>
              </a:ext>
            </a:extLst>
          </p:cNvPr>
          <p:cNvSpPr txBox="1"/>
          <p:nvPr/>
        </p:nvSpPr>
        <p:spPr>
          <a:xfrm>
            <a:off x="2434534" y="3281133"/>
            <a:ext cx="292633" cy="142475"/>
          </a:xfrm>
          <a:prstGeom prst="rect">
            <a:avLst/>
          </a:prstGeom>
          <a:solidFill>
            <a:srgbClr val="FBFFD6"/>
          </a:solidFill>
          <a:ln w="19050">
            <a:solidFill>
              <a:srgbClr val="FFC000"/>
            </a:solidFill>
          </a:ln>
        </p:spPr>
        <p:txBody>
          <a:bodyPr wrap="square" rtlCol="0">
            <a:spAutoFit/>
          </a:bodyPr>
          <a:lstStyle/>
          <a:p>
            <a:pPr algn="ctr"/>
            <a:endParaRPr lang="en-US" sz="326" dirty="0">
              <a:latin typeface="Times New Roman" panose="02020603050405020304" pitchFamily="18" charset="0"/>
              <a:cs typeface="Times New Roman" panose="02020603050405020304" pitchFamily="18" charset="0"/>
            </a:endParaRPr>
          </a:p>
        </p:txBody>
      </p:sp>
      <p:sp>
        <p:nvSpPr>
          <p:cNvPr id="102" name="TextBox 101">
            <a:extLst>
              <a:ext uri="{FF2B5EF4-FFF2-40B4-BE49-F238E27FC236}">
                <a16:creationId xmlns:a16="http://schemas.microsoft.com/office/drawing/2014/main" id="{93C678D9-A6A0-202A-137B-796CC9A0464D}"/>
              </a:ext>
            </a:extLst>
          </p:cNvPr>
          <p:cNvSpPr txBox="1"/>
          <p:nvPr/>
        </p:nvSpPr>
        <p:spPr>
          <a:xfrm>
            <a:off x="2436586" y="3629493"/>
            <a:ext cx="277317" cy="142475"/>
          </a:xfrm>
          <a:prstGeom prst="rect">
            <a:avLst/>
          </a:prstGeom>
          <a:solidFill>
            <a:srgbClr val="A3E858"/>
          </a:solidFill>
          <a:ln w="19050">
            <a:solidFill>
              <a:srgbClr val="00B050"/>
            </a:solidFill>
          </a:ln>
        </p:spPr>
        <p:txBody>
          <a:bodyPr wrap="square" rtlCol="0">
            <a:spAutoFit/>
          </a:bodyPr>
          <a:lstStyle/>
          <a:p>
            <a:pPr algn="ctr"/>
            <a:endParaRPr lang="en-US" sz="326" dirty="0">
              <a:latin typeface="Times New Roman" panose="02020603050405020304" pitchFamily="18" charset="0"/>
              <a:cs typeface="Times New Roman" panose="02020603050405020304" pitchFamily="18" charset="0"/>
            </a:endParaRPr>
          </a:p>
        </p:txBody>
      </p:sp>
      <p:sp>
        <p:nvSpPr>
          <p:cNvPr id="103" name="TextBox 102">
            <a:extLst>
              <a:ext uri="{FF2B5EF4-FFF2-40B4-BE49-F238E27FC236}">
                <a16:creationId xmlns:a16="http://schemas.microsoft.com/office/drawing/2014/main" id="{3F3117E0-3C28-6B63-8E2C-56B6335F8DD0}"/>
              </a:ext>
            </a:extLst>
          </p:cNvPr>
          <p:cNvSpPr txBox="1"/>
          <p:nvPr/>
        </p:nvSpPr>
        <p:spPr>
          <a:xfrm>
            <a:off x="6224074" y="6032435"/>
            <a:ext cx="1087200" cy="320400"/>
          </a:xfrm>
          <a:prstGeom prst="rect">
            <a:avLst/>
          </a:prstGeom>
          <a:solidFill>
            <a:schemeClr val="accent4">
              <a:lumMod val="20000"/>
              <a:lumOff val="80000"/>
            </a:schemeClr>
          </a:solidFill>
          <a:ln w="19050">
            <a:solidFill>
              <a:schemeClr val="tx1"/>
            </a:solidFill>
          </a:ln>
        </p:spPr>
        <p:txBody>
          <a:bodyPr wrap="square" rtlCol="0">
            <a:spAutoFit/>
          </a:bodyPr>
          <a:lstStyle/>
          <a:p>
            <a:pPr algn="ctr"/>
            <a:r>
              <a:rPr lang="en-US" sz="1470" dirty="0"/>
              <a:t>Transport</a:t>
            </a:r>
          </a:p>
        </p:txBody>
      </p:sp>
      <p:sp>
        <p:nvSpPr>
          <p:cNvPr id="104" name="Oval 103">
            <a:extLst>
              <a:ext uri="{FF2B5EF4-FFF2-40B4-BE49-F238E27FC236}">
                <a16:creationId xmlns:a16="http://schemas.microsoft.com/office/drawing/2014/main" id="{E6D843FF-5078-BD16-09D5-E68D244A1476}"/>
              </a:ext>
            </a:extLst>
          </p:cNvPr>
          <p:cNvSpPr/>
          <p:nvPr/>
        </p:nvSpPr>
        <p:spPr>
          <a:xfrm>
            <a:off x="6601906" y="5600267"/>
            <a:ext cx="331536" cy="314056"/>
          </a:xfrm>
          <a:prstGeom prst="ellipse">
            <a:avLst/>
          </a:prstGeom>
          <a:solidFill>
            <a:schemeClr val="accent4">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1"/>
                </a:solidFill>
                <a:latin typeface="Arial"/>
                <a:cs typeface="Arial"/>
              </a:rPr>
              <a:t>C</a:t>
            </a:r>
          </a:p>
        </p:txBody>
      </p:sp>
      <p:sp>
        <p:nvSpPr>
          <p:cNvPr id="107" name="Oval 106">
            <a:extLst>
              <a:ext uri="{FF2B5EF4-FFF2-40B4-BE49-F238E27FC236}">
                <a16:creationId xmlns:a16="http://schemas.microsoft.com/office/drawing/2014/main" id="{31E9D5C6-2FD8-8E1D-0C12-F11E1770AEB5}"/>
              </a:ext>
            </a:extLst>
          </p:cNvPr>
          <p:cNvSpPr/>
          <p:nvPr/>
        </p:nvSpPr>
        <p:spPr>
          <a:xfrm>
            <a:off x="7526547" y="6032320"/>
            <a:ext cx="331536" cy="314056"/>
          </a:xfrm>
          <a:prstGeom prst="ellipse">
            <a:avLst/>
          </a:prstGeom>
          <a:solidFill>
            <a:schemeClr val="accent4">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1"/>
                </a:solidFill>
                <a:latin typeface="Arial"/>
                <a:cs typeface="Arial"/>
              </a:rPr>
              <a:t>C</a:t>
            </a:r>
          </a:p>
        </p:txBody>
      </p:sp>
      <p:sp>
        <p:nvSpPr>
          <p:cNvPr id="115" name="TextBox 114">
            <a:extLst>
              <a:ext uri="{FF2B5EF4-FFF2-40B4-BE49-F238E27FC236}">
                <a16:creationId xmlns:a16="http://schemas.microsoft.com/office/drawing/2014/main" id="{C50ACE41-2B4D-7288-FBEA-EA2CA5CBF3F6}"/>
              </a:ext>
            </a:extLst>
          </p:cNvPr>
          <p:cNvSpPr txBox="1"/>
          <p:nvPr/>
        </p:nvSpPr>
        <p:spPr>
          <a:xfrm>
            <a:off x="6439653" y="687540"/>
            <a:ext cx="5293161" cy="923330"/>
          </a:xfrm>
          <a:prstGeom prst="rect">
            <a:avLst/>
          </a:prstGeom>
          <a:noFill/>
        </p:spPr>
        <p:txBody>
          <a:bodyPr wrap="square" rtlCol="0">
            <a:spAutoFit/>
          </a:bodyPr>
          <a:lstStyle/>
          <a:p>
            <a:r>
              <a:rPr lang="en-US" sz="1800" dirty="0">
                <a:solidFill>
                  <a:schemeClr val="accent1"/>
                </a:solidFill>
              </a:rPr>
              <a:t>Ammonia pathways involve the interaction of 3 pathways (electricity, hydrogen, and ammonia), and therefore, their modelling is more complex. </a:t>
            </a:r>
          </a:p>
        </p:txBody>
      </p:sp>
    </p:spTree>
    <p:extLst>
      <p:ext uri="{BB962C8B-B14F-4D97-AF65-F5344CB8AC3E}">
        <p14:creationId xmlns:p14="http://schemas.microsoft.com/office/powerpoint/2010/main" val="625974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7"/>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6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9"/>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7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70"/>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7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73"/>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78"/>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77"/>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79"/>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7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69"/>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83"/>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82"/>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81"/>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80"/>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74"/>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75"/>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111"/>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105"/>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84"/>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85"/>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86"/>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88"/>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89"/>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97"/>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98"/>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103"/>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104"/>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107"/>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nodeType="clickEffect">
                                  <p:stCondLst>
                                    <p:cond delay="0"/>
                                  </p:stCondLst>
                                  <p:childTnLst>
                                    <p:set>
                                      <p:cBhvr>
                                        <p:cTn id="102" dur="1" fill="hold">
                                          <p:stCondLst>
                                            <p:cond delay="0"/>
                                          </p:stCondLst>
                                        </p:cTn>
                                        <p:tgtEl>
                                          <p:spTgt spid="90"/>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91"/>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92"/>
                                        </p:tgtEl>
                                        <p:attrNameLst>
                                          <p:attrName>style.visibility</p:attrName>
                                        </p:attrNameLst>
                                      </p:cBhvr>
                                      <p:to>
                                        <p:strVal val="visible"/>
                                      </p:to>
                                    </p:set>
                                  </p:childTnLst>
                                </p:cTn>
                              </p:par>
                              <p:par>
                                <p:cTn id="107" presetID="1" presetClass="entr" presetSubtype="0" fill="hold" nodeType="withEffect">
                                  <p:stCondLst>
                                    <p:cond delay="0"/>
                                  </p:stCondLst>
                                  <p:childTnLst>
                                    <p:set>
                                      <p:cBhvr>
                                        <p:cTn id="108" dur="1" fill="hold">
                                          <p:stCondLst>
                                            <p:cond delay="0"/>
                                          </p:stCondLst>
                                        </p:cTn>
                                        <p:tgtEl>
                                          <p:spTgt spid="93"/>
                                        </p:tgtEl>
                                        <p:attrNameLst>
                                          <p:attrName>style.visibility</p:attrName>
                                        </p:attrNameLst>
                                      </p:cBhvr>
                                      <p:to>
                                        <p:strVal val="visible"/>
                                      </p:to>
                                    </p:set>
                                  </p:childTnLst>
                                </p:cTn>
                              </p:par>
                              <p:par>
                                <p:cTn id="109" presetID="1" presetClass="entr" presetSubtype="0" fill="hold" nodeType="withEffect">
                                  <p:stCondLst>
                                    <p:cond delay="0"/>
                                  </p:stCondLst>
                                  <p:childTnLst>
                                    <p:set>
                                      <p:cBhvr>
                                        <p:cTn id="110" dur="1" fill="hold">
                                          <p:stCondLst>
                                            <p:cond delay="0"/>
                                          </p:stCondLst>
                                        </p:cTn>
                                        <p:tgtEl>
                                          <p:spTgt spid="96"/>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99"/>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100"/>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101"/>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102"/>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 presetClass="entr" presetSubtype="0" fill="hold" grpId="0" nodeType="clickEffect">
                                  <p:stCondLst>
                                    <p:cond delay="0"/>
                                  </p:stCondLst>
                                  <p:childTnLst>
                                    <p:set>
                                      <p:cBhvr>
                                        <p:cTn id="122" dur="1" fill="hold">
                                          <p:stCondLst>
                                            <p:cond delay="0"/>
                                          </p:stCondLst>
                                        </p:cTn>
                                        <p:tgtEl>
                                          <p:spTgt spid="1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animBg="1"/>
      <p:bldP spid="59" grpId="0" animBg="1"/>
      <p:bldP spid="60" grpId="0" animBg="1"/>
      <p:bldP spid="67" grpId="0" animBg="1"/>
      <p:bldP spid="69" grpId="0" animBg="1"/>
      <p:bldP spid="73" grpId="0" animBg="1"/>
      <p:bldP spid="76" grpId="0" animBg="1"/>
      <p:bldP spid="77" grpId="0" animBg="1"/>
      <p:bldP spid="84" grpId="0" animBg="1"/>
      <p:bldP spid="86" grpId="0" animBg="1"/>
      <p:bldP spid="97" grpId="0" animBg="1"/>
      <p:bldP spid="99" grpId="0" animBg="1"/>
      <p:bldP spid="100" grpId="0" animBg="1"/>
      <p:bldP spid="101" grpId="0" animBg="1"/>
      <p:bldP spid="102" grpId="0" animBg="1"/>
      <p:bldP spid="103" grpId="0" animBg="1"/>
      <p:bldP spid="104" grpId="0" animBg="1"/>
      <p:bldP spid="107" grpId="0" animBg="1"/>
      <p:bldP spid="1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ext Placeholder 2">
            <a:extLst>
              <a:ext uri="{FF2B5EF4-FFF2-40B4-BE49-F238E27FC236}">
                <a16:creationId xmlns:a16="http://schemas.microsoft.com/office/drawing/2014/main" id="{F4E8714F-D132-1000-C444-5EA078B266C0}"/>
              </a:ext>
            </a:extLst>
          </p:cNvPr>
          <p:cNvGraphicFramePr/>
          <p:nvPr/>
        </p:nvGraphicFramePr>
        <p:xfrm>
          <a:off x="838200" y="1408690"/>
          <a:ext cx="10515600" cy="49113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Google Shape;167;p13">
            <a:extLst>
              <a:ext uri="{FF2B5EF4-FFF2-40B4-BE49-F238E27FC236}">
                <a16:creationId xmlns:a16="http://schemas.microsoft.com/office/drawing/2014/main" id="{FD3803C0-78B2-06B5-99B7-7E8A7299AA4A}"/>
              </a:ext>
            </a:extLst>
          </p:cNvPr>
          <p:cNvSpPr txBox="1">
            <a:spLocks/>
          </p:cNvSpPr>
          <p:nvPr/>
        </p:nvSpPr>
        <p:spPr>
          <a:xfrm>
            <a:off x="838200" y="5556"/>
            <a:ext cx="10515600" cy="1325563"/>
          </a:xfrm>
          <a:prstGeom prst="rect">
            <a:avLst/>
          </a:prstGeom>
          <a:noFill/>
          <a:ln>
            <a:noFill/>
          </a:ln>
        </p:spPr>
        <p:txBody>
          <a:bodyPr spcFirstLastPara="1" vert="horz" wrap="square" lIns="91425" tIns="45700" rIns="91425" bIns="45700" rtlCol="0" anchor="b"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mn-lt"/>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90000"/>
              </a:lnSpc>
              <a:buClr>
                <a:schemeClr val="dk1"/>
              </a:buClr>
              <a:buSzPts val="4400"/>
              <a:buFont typeface="Calibri"/>
              <a:buNone/>
            </a:pPr>
            <a:r>
              <a:rPr lang="sv-SE" dirty="0">
                <a:solidFill>
                  <a:schemeClr val="accent2"/>
                </a:solidFill>
              </a:rPr>
              <a:t>Table of </a:t>
            </a:r>
            <a:r>
              <a:rPr lang="sv-SE" dirty="0" err="1">
                <a:solidFill>
                  <a:schemeClr val="accent2"/>
                </a:solidFill>
              </a:rPr>
              <a:t>contents</a:t>
            </a:r>
            <a:r>
              <a:rPr lang="sv-SE" dirty="0">
                <a:solidFill>
                  <a:schemeClr val="accent2"/>
                </a:solidFill>
              </a:rPr>
              <a:t> </a:t>
            </a:r>
          </a:p>
        </p:txBody>
      </p:sp>
    </p:spTree>
    <p:extLst>
      <p:ext uri="{BB962C8B-B14F-4D97-AF65-F5344CB8AC3E}">
        <p14:creationId xmlns:p14="http://schemas.microsoft.com/office/powerpoint/2010/main" val="22845224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57A55-56D4-86C6-B984-80C90F909EEA}"/>
              </a:ext>
            </a:extLst>
          </p:cNvPr>
          <p:cNvSpPr>
            <a:spLocks noGrp="1"/>
          </p:cNvSpPr>
          <p:nvPr>
            <p:ph type="title"/>
          </p:nvPr>
        </p:nvSpPr>
        <p:spPr>
          <a:xfrm>
            <a:off x="838201" y="20172"/>
            <a:ext cx="10515600" cy="941811"/>
          </a:xfrm>
        </p:spPr>
        <p:txBody>
          <a:bodyPr/>
          <a:lstStyle/>
          <a:p>
            <a:r>
              <a:rPr lang="en-US" dirty="0">
                <a:solidFill>
                  <a:srgbClr val="C8102E"/>
                </a:solidFill>
              </a:rPr>
              <a:t>Parameter file structure </a:t>
            </a:r>
          </a:p>
        </p:txBody>
      </p:sp>
      <p:sp>
        <p:nvSpPr>
          <p:cNvPr id="102" name="Rounded Rectangle 101">
            <a:extLst>
              <a:ext uri="{FF2B5EF4-FFF2-40B4-BE49-F238E27FC236}">
                <a16:creationId xmlns:a16="http://schemas.microsoft.com/office/drawing/2014/main" id="{B6E2BA5D-4D6F-2627-66B7-728ABFA15EFA}"/>
              </a:ext>
            </a:extLst>
          </p:cNvPr>
          <p:cNvSpPr/>
          <p:nvPr/>
        </p:nvSpPr>
        <p:spPr>
          <a:xfrm>
            <a:off x="838199" y="999512"/>
            <a:ext cx="4283701" cy="3888648"/>
          </a:xfrm>
          <a:prstGeom prst="roundRect">
            <a:avLst/>
          </a:prstGeom>
          <a:solidFill>
            <a:srgbClr val="FFC00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799">
              <a:latin typeface="Consolas" panose="020B0609020204030204" pitchFamily="49" charset="0"/>
              <a:cs typeface="Consolas" panose="020B0609020204030204" pitchFamily="49" charset="0"/>
            </a:endParaRPr>
          </a:p>
        </p:txBody>
      </p:sp>
      <p:sp>
        <p:nvSpPr>
          <p:cNvPr id="105" name="TextBox 104">
            <a:extLst>
              <a:ext uri="{FF2B5EF4-FFF2-40B4-BE49-F238E27FC236}">
                <a16:creationId xmlns:a16="http://schemas.microsoft.com/office/drawing/2014/main" id="{6845208B-28D8-1427-C852-0BEA7AA59471}"/>
              </a:ext>
            </a:extLst>
          </p:cNvPr>
          <p:cNvSpPr txBox="1"/>
          <p:nvPr/>
        </p:nvSpPr>
        <p:spPr>
          <a:xfrm>
            <a:off x="1213320" y="981278"/>
            <a:ext cx="3632835" cy="394595"/>
          </a:xfrm>
          <a:prstGeom prst="rect">
            <a:avLst/>
          </a:prstGeom>
          <a:noFill/>
        </p:spPr>
        <p:txBody>
          <a:bodyPr wrap="square" rtlCol="0">
            <a:spAutoFit/>
          </a:bodyPr>
          <a:lstStyle/>
          <a:p>
            <a:pPr algn="ctr"/>
            <a:r>
              <a:rPr lang="en-US" sz="1964" dirty="0">
                <a:solidFill>
                  <a:schemeClr val="tx1"/>
                </a:solidFill>
              </a:rPr>
              <a:t>Parameters folder</a:t>
            </a:r>
          </a:p>
        </p:txBody>
      </p:sp>
      <p:pic>
        <p:nvPicPr>
          <p:cNvPr id="106" name="Graphic 105" descr="Open folder with solid fill">
            <a:extLst>
              <a:ext uri="{FF2B5EF4-FFF2-40B4-BE49-F238E27FC236}">
                <a16:creationId xmlns:a16="http://schemas.microsoft.com/office/drawing/2014/main" id="{DB070F7C-3228-669A-3028-6609087B08B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25741" y="1392917"/>
            <a:ext cx="375159" cy="375159"/>
          </a:xfrm>
          <a:prstGeom prst="rect">
            <a:avLst/>
          </a:prstGeom>
        </p:spPr>
      </p:pic>
      <p:sp>
        <p:nvSpPr>
          <p:cNvPr id="107" name="TextBox 106">
            <a:extLst>
              <a:ext uri="{FF2B5EF4-FFF2-40B4-BE49-F238E27FC236}">
                <a16:creationId xmlns:a16="http://schemas.microsoft.com/office/drawing/2014/main" id="{08AC49F0-16EC-9F50-B2A1-1E2DED91790F}"/>
              </a:ext>
            </a:extLst>
          </p:cNvPr>
          <p:cNvSpPr txBox="1"/>
          <p:nvPr/>
        </p:nvSpPr>
        <p:spPr>
          <a:xfrm>
            <a:off x="1454813" y="1450148"/>
            <a:ext cx="2352041" cy="293607"/>
          </a:xfrm>
          <a:prstGeom prst="rect">
            <a:avLst/>
          </a:prstGeom>
          <a:noFill/>
        </p:spPr>
        <p:txBody>
          <a:bodyPr wrap="square" rtlCol="0">
            <a:spAutoFit/>
          </a:bodyPr>
          <a:lstStyle/>
          <a:p>
            <a:r>
              <a:rPr lang="en-US" sz="1308" dirty="0">
                <a:latin typeface="Consolas" panose="020B0609020204030204" pitchFamily="49" charset="0"/>
                <a:cs typeface="Consolas" panose="020B0609020204030204" pitchFamily="49" charset="0"/>
              </a:rPr>
              <a:t>basic_[commodity]_plant</a:t>
            </a:r>
          </a:p>
        </p:txBody>
      </p:sp>
      <p:pic>
        <p:nvPicPr>
          <p:cNvPr id="108" name="Graphic 107" descr="Document with solid fill">
            <a:extLst>
              <a:ext uri="{FF2B5EF4-FFF2-40B4-BE49-F238E27FC236}">
                <a16:creationId xmlns:a16="http://schemas.microsoft.com/office/drawing/2014/main" id="{BACBC3C5-5996-2E86-F17D-D01223473ED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532317" y="1701940"/>
            <a:ext cx="256096" cy="256096"/>
          </a:xfrm>
          <a:prstGeom prst="rect">
            <a:avLst/>
          </a:prstGeom>
        </p:spPr>
      </p:pic>
      <p:sp>
        <p:nvSpPr>
          <p:cNvPr id="109" name="TextBox 108">
            <a:extLst>
              <a:ext uri="{FF2B5EF4-FFF2-40B4-BE49-F238E27FC236}">
                <a16:creationId xmlns:a16="http://schemas.microsoft.com/office/drawing/2014/main" id="{79FEE8FB-B51F-219E-4925-D2EEF30ED2C8}"/>
              </a:ext>
            </a:extLst>
          </p:cNvPr>
          <p:cNvSpPr txBox="1"/>
          <p:nvPr/>
        </p:nvSpPr>
        <p:spPr>
          <a:xfrm>
            <a:off x="1788410" y="1706245"/>
            <a:ext cx="2352041" cy="293607"/>
          </a:xfrm>
          <a:prstGeom prst="rect">
            <a:avLst/>
          </a:prstGeom>
          <a:noFill/>
        </p:spPr>
        <p:txBody>
          <a:bodyPr wrap="square" rtlCol="0">
            <a:spAutoFit/>
          </a:bodyPr>
          <a:lstStyle/>
          <a:p>
            <a:r>
              <a:rPr lang="en-US" sz="1308" dirty="0" err="1">
                <a:latin typeface="Consolas" panose="020B0609020204030204" pitchFamily="49" charset="0"/>
                <a:cs typeface="Consolas" panose="020B0609020204030204" pitchFamily="49" charset="0"/>
              </a:rPr>
              <a:t>buses.csv</a:t>
            </a:r>
            <a:endParaRPr lang="en-US" sz="1308" dirty="0">
              <a:latin typeface="Consolas" panose="020B0609020204030204" pitchFamily="49" charset="0"/>
              <a:cs typeface="Consolas" panose="020B0609020204030204" pitchFamily="49" charset="0"/>
            </a:endParaRPr>
          </a:p>
        </p:txBody>
      </p:sp>
      <p:pic>
        <p:nvPicPr>
          <p:cNvPr id="110" name="Graphic 109" descr="Document with solid fill">
            <a:extLst>
              <a:ext uri="{FF2B5EF4-FFF2-40B4-BE49-F238E27FC236}">
                <a16:creationId xmlns:a16="http://schemas.microsoft.com/office/drawing/2014/main" id="{F55C709F-BD29-5E02-8003-89C05F57C9A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532317" y="1932268"/>
            <a:ext cx="256096" cy="256096"/>
          </a:xfrm>
          <a:prstGeom prst="rect">
            <a:avLst/>
          </a:prstGeom>
        </p:spPr>
      </p:pic>
      <p:sp>
        <p:nvSpPr>
          <p:cNvPr id="111" name="TextBox 110">
            <a:extLst>
              <a:ext uri="{FF2B5EF4-FFF2-40B4-BE49-F238E27FC236}">
                <a16:creationId xmlns:a16="http://schemas.microsoft.com/office/drawing/2014/main" id="{A344B81B-76D3-D407-E297-CD3091CCFD6B}"/>
              </a:ext>
            </a:extLst>
          </p:cNvPr>
          <p:cNvSpPr txBox="1"/>
          <p:nvPr/>
        </p:nvSpPr>
        <p:spPr>
          <a:xfrm>
            <a:off x="1788410" y="1936571"/>
            <a:ext cx="2352041" cy="293607"/>
          </a:xfrm>
          <a:prstGeom prst="rect">
            <a:avLst/>
          </a:prstGeom>
          <a:noFill/>
        </p:spPr>
        <p:txBody>
          <a:bodyPr wrap="square" rtlCol="0">
            <a:spAutoFit/>
          </a:bodyPr>
          <a:lstStyle/>
          <a:p>
            <a:r>
              <a:rPr lang="en-US" sz="1308" dirty="0" err="1">
                <a:latin typeface="Consolas" panose="020B0609020204030204" pitchFamily="49" charset="0"/>
                <a:cs typeface="Consolas" panose="020B0609020204030204" pitchFamily="49" charset="0"/>
              </a:rPr>
              <a:t>generators.csv</a:t>
            </a:r>
            <a:endParaRPr lang="en-US" sz="1308" dirty="0">
              <a:latin typeface="Consolas" panose="020B0609020204030204" pitchFamily="49" charset="0"/>
              <a:cs typeface="Consolas" panose="020B0609020204030204" pitchFamily="49" charset="0"/>
            </a:endParaRPr>
          </a:p>
        </p:txBody>
      </p:sp>
      <p:pic>
        <p:nvPicPr>
          <p:cNvPr id="112" name="Graphic 111" descr="Document with solid fill">
            <a:extLst>
              <a:ext uri="{FF2B5EF4-FFF2-40B4-BE49-F238E27FC236}">
                <a16:creationId xmlns:a16="http://schemas.microsoft.com/office/drawing/2014/main" id="{96A986B8-D28B-CBDD-D6AE-9CD7B80F41F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532317" y="2174650"/>
            <a:ext cx="256096" cy="256096"/>
          </a:xfrm>
          <a:prstGeom prst="rect">
            <a:avLst/>
          </a:prstGeom>
        </p:spPr>
      </p:pic>
      <p:sp>
        <p:nvSpPr>
          <p:cNvPr id="113" name="TextBox 112">
            <a:extLst>
              <a:ext uri="{FF2B5EF4-FFF2-40B4-BE49-F238E27FC236}">
                <a16:creationId xmlns:a16="http://schemas.microsoft.com/office/drawing/2014/main" id="{EE9A8E95-9130-8EFE-B35D-524DADCB2FFA}"/>
              </a:ext>
            </a:extLst>
          </p:cNvPr>
          <p:cNvSpPr txBox="1"/>
          <p:nvPr/>
        </p:nvSpPr>
        <p:spPr>
          <a:xfrm>
            <a:off x="1788410" y="2178954"/>
            <a:ext cx="2352041" cy="293607"/>
          </a:xfrm>
          <a:prstGeom prst="rect">
            <a:avLst/>
          </a:prstGeom>
          <a:noFill/>
        </p:spPr>
        <p:txBody>
          <a:bodyPr wrap="square" rtlCol="0">
            <a:spAutoFit/>
          </a:bodyPr>
          <a:lstStyle/>
          <a:p>
            <a:r>
              <a:rPr lang="en-US" sz="1308" dirty="0" err="1">
                <a:latin typeface="Consolas" panose="020B0609020204030204" pitchFamily="49" charset="0"/>
                <a:cs typeface="Consolas" panose="020B0609020204030204" pitchFamily="49" charset="0"/>
              </a:rPr>
              <a:t>links.csv</a:t>
            </a:r>
            <a:endParaRPr lang="en-US" sz="1308" dirty="0">
              <a:latin typeface="Consolas" panose="020B0609020204030204" pitchFamily="49" charset="0"/>
              <a:cs typeface="Consolas" panose="020B0609020204030204" pitchFamily="49" charset="0"/>
            </a:endParaRPr>
          </a:p>
        </p:txBody>
      </p:sp>
      <p:pic>
        <p:nvPicPr>
          <p:cNvPr id="114" name="Graphic 113" descr="Document with solid fill">
            <a:extLst>
              <a:ext uri="{FF2B5EF4-FFF2-40B4-BE49-F238E27FC236}">
                <a16:creationId xmlns:a16="http://schemas.microsoft.com/office/drawing/2014/main" id="{A7B0F845-C541-F101-0188-4C1949369A8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532317" y="2412823"/>
            <a:ext cx="256096" cy="256096"/>
          </a:xfrm>
          <a:prstGeom prst="rect">
            <a:avLst/>
          </a:prstGeom>
        </p:spPr>
      </p:pic>
      <p:sp>
        <p:nvSpPr>
          <p:cNvPr id="115" name="TextBox 114">
            <a:extLst>
              <a:ext uri="{FF2B5EF4-FFF2-40B4-BE49-F238E27FC236}">
                <a16:creationId xmlns:a16="http://schemas.microsoft.com/office/drawing/2014/main" id="{CFD5000E-4344-385A-E19C-CC14AA913DF3}"/>
              </a:ext>
            </a:extLst>
          </p:cNvPr>
          <p:cNvSpPr txBox="1"/>
          <p:nvPr/>
        </p:nvSpPr>
        <p:spPr>
          <a:xfrm>
            <a:off x="1788410" y="2422719"/>
            <a:ext cx="2352041" cy="293607"/>
          </a:xfrm>
          <a:prstGeom prst="rect">
            <a:avLst/>
          </a:prstGeom>
          <a:noFill/>
        </p:spPr>
        <p:txBody>
          <a:bodyPr wrap="square" rtlCol="0">
            <a:spAutoFit/>
          </a:bodyPr>
          <a:lstStyle/>
          <a:p>
            <a:r>
              <a:rPr lang="en-US" sz="1308" dirty="0" err="1">
                <a:latin typeface="Consolas" panose="020B0609020204030204" pitchFamily="49" charset="0"/>
                <a:cs typeface="Consolas" panose="020B0609020204030204" pitchFamily="49" charset="0"/>
              </a:rPr>
              <a:t>storage_units.csv</a:t>
            </a:r>
            <a:endParaRPr lang="en-US" sz="1308" dirty="0">
              <a:latin typeface="Consolas" panose="020B0609020204030204" pitchFamily="49" charset="0"/>
              <a:cs typeface="Consolas" panose="020B0609020204030204" pitchFamily="49" charset="0"/>
            </a:endParaRPr>
          </a:p>
        </p:txBody>
      </p:sp>
      <p:pic>
        <p:nvPicPr>
          <p:cNvPr id="116" name="Graphic 115" descr="Document with solid fill">
            <a:extLst>
              <a:ext uri="{FF2B5EF4-FFF2-40B4-BE49-F238E27FC236}">
                <a16:creationId xmlns:a16="http://schemas.microsoft.com/office/drawing/2014/main" id="{A95C7BAE-EA54-C1A0-9FE1-1C5F83E262F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532317" y="2646688"/>
            <a:ext cx="256096" cy="256096"/>
          </a:xfrm>
          <a:prstGeom prst="rect">
            <a:avLst/>
          </a:prstGeom>
        </p:spPr>
      </p:pic>
      <p:sp>
        <p:nvSpPr>
          <p:cNvPr id="117" name="TextBox 116">
            <a:extLst>
              <a:ext uri="{FF2B5EF4-FFF2-40B4-BE49-F238E27FC236}">
                <a16:creationId xmlns:a16="http://schemas.microsoft.com/office/drawing/2014/main" id="{BB196C5D-6325-9B26-34C1-5DBBF7A26E3D}"/>
              </a:ext>
            </a:extLst>
          </p:cNvPr>
          <p:cNvSpPr txBox="1"/>
          <p:nvPr/>
        </p:nvSpPr>
        <p:spPr>
          <a:xfrm>
            <a:off x="1788410" y="2630934"/>
            <a:ext cx="2352041" cy="293607"/>
          </a:xfrm>
          <a:prstGeom prst="rect">
            <a:avLst/>
          </a:prstGeom>
          <a:noFill/>
        </p:spPr>
        <p:txBody>
          <a:bodyPr wrap="square" rtlCol="0">
            <a:spAutoFit/>
          </a:bodyPr>
          <a:lstStyle/>
          <a:p>
            <a:r>
              <a:rPr lang="en-US" sz="1308" dirty="0" err="1">
                <a:latin typeface="Consolas" panose="020B0609020204030204" pitchFamily="49" charset="0"/>
                <a:cs typeface="Consolas" panose="020B0609020204030204" pitchFamily="49" charset="0"/>
              </a:rPr>
              <a:t>stores.csv</a:t>
            </a:r>
            <a:endParaRPr lang="en-US" sz="1308" dirty="0">
              <a:latin typeface="Consolas" panose="020B0609020204030204" pitchFamily="49" charset="0"/>
              <a:cs typeface="Consolas" panose="020B0609020204030204" pitchFamily="49" charset="0"/>
            </a:endParaRPr>
          </a:p>
        </p:txBody>
      </p:sp>
      <p:pic>
        <p:nvPicPr>
          <p:cNvPr id="118" name="Graphic 117" descr="Open folder with solid fill">
            <a:extLst>
              <a:ext uri="{FF2B5EF4-FFF2-40B4-BE49-F238E27FC236}">
                <a16:creationId xmlns:a16="http://schemas.microsoft.com/office/drawing/2014/main" id="{8A23F443-8344-6F62-4D72-02C208A5EFE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25741" y="2804960"/>
            <a:ext cx="375159" cy="375159"/>
          </a:xfrm>
          <a:prstGeom prst="rect">
            <a:avLst/>
          </a:prstGeom>
        </p:spPr>
      </p:pic>
      <p:sp>
        <p:nvSpPr>
          <p:cNvPr id="119" name="TextBox 118">
            <a:extLst>
              <a:ext uri="{FF2B5EF4-FFF2-40B4-BE49-F238E27FC236}">
                <a16:creationId xmlns:a16="http://schemas.microsoft.com/office/drawing/2014/main" id="{17577196-7436-568F-5838-779D5410C201}"/>
              </a:ext>
            </a:extLst>
          </p:cNvPr>
          <p:cNvSpPr txBox="1"/>
          <p:nvPr/>
        </p:nvSpPr>
        <p:spPr>
          <a:xfrm>
            <a:off x="1454813" y="2879094"/>
            <a:ext cx="2352041" cy="293607"/>
          </a:xfrm>
          <a:prstGeom prst="rect">
            <a:avLst/>
          </a:prstGeom>
          <a:noFill/>
        </p:spPr>
        <p:txBody>
          <a:bodyPr wrap="square" rtlCol="0">
            <a:spAutoFit/>
          </a:bodyPr>
          <a:lstStyle/>
          <a:p>
            <a:r>
              <a:rPr lang="en-US" sz="1308" dirty="0">
                <a:latin typeface="Consolas" panose="020B0609020204030204" pitchFamily="49" charset="0"/>
                <a:cs typeface="Consolas" panose="020B0609020204030204" pitchFamily="49" charset="0"/>
              </a:rPr>
              <a:t>Country [ISO]</a:t>
            </a:r>
          </a:p>
        </p:txBody>
      </p:sp>
      <p:pic>
        <p:nvPicPr>
          <p:cNvPr id="120" name="Graphic 119" descr="Document with solid fill">
            <a:extLst>
              <a:ext uri="{FF2B5EF4-FFF2-40B4-BE49-F238E27FC236}">
                <a16:creationId xmlns:a16="http://schemas.microsoft.com/office/drawing/2014/main" id="{134C5C94-63CD-6098-6749-E0C725C3B6D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949382" y="3392351"/>
            <a:ext cx="256096" cy="256096"/>
          </a:xfrm>
          <a:prstGeom prst="rect">
            <a:avLst/>
          </a:prstGeom>
        </p:spPr>
      </p:pic>
      <p:sp>
        <p:nvSpPr>
          <p:cNvPr id="121" name="TextBox 120">
            <a:extLst>
              <a:ext uri="{FF2B5EF4-FFF2-40B4-BE49-F238E27FC236}">
                <a16:creationId xmlns:a16="http://schemas.microsoft.com/office/drawing/2014/main" id="{AC5ED6F8-BB03-E9A6-1BD6-3D6AA5730242}"/>
              </a:ext>
            </a:extLst>
          </p:cNvPr>
          <p:cNvSpPr txBox="1"/>
          <p:nvPr/>
        </p:nvSpPr>
        <p:spPr>
          <a:xfrm>
            <a:off x="2205476" y="3396655"/>
            <a:ext cx="2640679" cy="293607"/>
          </a:xfrm>
          <a:prstGeom prst="rect">
            <a:avLst/>
          </a:prstGeom>
          <a:noFill/>
        </p:spPr>
        <p:txBody>
          <a:bodyPr wrap="square" rtlCol="0">
            <a:spAutoFit/>
          </a:bodyPr>
          <a:lstStyle/>
          <a:p>
            <a:r>
              <a:rPr lang="en-US" sz="1308" dirty="0" err="1">
                <a:latin typeface="Consolas" panose="020B0609020204030204" pitchFamily="49" charset="0"/>
                <a:cs typeface="Consolas" panose="020B0609020204030204" pitchFamily="49" charset="0"/>
              </a:rPr>
              <a:t>transport_parameters.xlsx</a:t>
            </a:r>
            <a:endParaRPr lang="en-US" sz="1308" dirty="0">
              <a:latin typeface="Consolas" panose="020B0609020204030204" pitchFamily="49" charset="0"/>
              <a:cs typeface="Consolas" panose="020B0609020204030204" pitchFamily="49" charset="0"/>
            </a:endParaRPr>
          </a:p>
        </p:txBody>
      </p:sp>
      <p:pic>
        <p:nvPicPr>
          <p:cNvPr id="122" name="Graphic 121" descr="Document with solid fill">
            <a:extLst>
              <a:ext uri="{FF2B5EF4-FFF2-40B4-BE49-F238E27FC236}">
                <a16:creationId xmlns:a16="http://schemas.microsoft.com/office/drawing/2014/main" id="{143C65A8-D46E-4392-11A6-CE60A2A243F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949382" y="3622678"/>
            <a:ext cx="256096" cy="256096"/>
          </a:xfrm>
          <a:prstGeom prst="rect">
            <a:avLst/>
          </a:prstGeom>
        </p:spPr>
      </p:pic>
      <p:sp>
        <p:nvSpPr>
          <p:cNvPr id="123" name="TextBox 122">
            <a:extLst>
              <a:ext uri="{FF2B5EF4-FFF2-40B4-BE49-F238E27FC236}">
                <a16:creationId xmlns:a16="http://schemas.microsoft.com/office/drawing/2014/main" id="{0BB7DB34-45A0-56F1-2F3C-556FFF8BC72D}"/>
              </a:ext>
            </a:extLst>
          </p:cNvPr>
          <p:cNvSpPr txBox="1"/>
          <p:nvPr/>
        </p:nvSpPr>
        <p:spPr>
          <a:xfrm>
            <a:off x="2205476" y="3626982"/>
            <a:ext cx="2640679" cy="293607"/>
          </a:xfrm>
          <a:prstGeom prst="rect">
            <a:avLst/>
          </a:prstGeom>
          <a:noFill/>
        </p:spPr>
        <p:txBody>
          <a:bodyPr wrap="square" rtlCol="0">
            <a:spAutoFit/>
          </a:bodyPr>
          <a:lstStyle/>
          <a:p>
            <a:r>
              <a:rPr lang="en-US" sz="1308" dirty="0" err="1">
                <a:latin typeface="Consolas" panose="020B0609020204030204" pitchFamily="49" charset="0"/>
                <a:cs typeface="Consolas" panose="020B0609020204030204" pitchFamily="49" charset="0"/>
              </a:rPr>
              <a:t>technology_parameters.xlsx</a:t>
            </a:r>
            <a:endParaRPr lang="en-US" sz="1308" dirty="0">
              <a:latin typeface="Consolas" panose="020B0609020204030204" pitchFamily="49" charset="0"/>
              <a:cs typeface="Consolas" panose="020B0609020204030204" pitchFamily="49" charset="0"/>
            </a:endParaRPr>
          </a:p>
        </p:txBody>
      </p:sp>
      <p:pic>
        <p:nvPicPr>
          <p:cNvPr id="124" name="Graphic 123" descr="Document with solid fill">
            <a:extLst>
              <a:ext uri="{FF2B5EF4-FFF2-40B4-BE49-F238E27FC236}">
                <a16:creationId xmlns:a16="http://schemas.microsoft.com/office/drawing/2014/main" id="{C4C0A846-3662-33D9-FDF4-8A5D71EC897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949382" y="3865060"/>
            <a:ext cx="256096" cy="256096"/>
          </a:xfrm>
          <a:prstGeom prst="rect">
            <a:avLst/>
          </a:prstGeom>
        </p:spPr>
      </p:pic>
      <p:sp>
        <p:nvSpPr>
          <p:cNvPr id="125" name="TextBox 124">
            <a:extLst>
              <a:ext uri="{FF2B5EF4-FFF2-40B4-BE49-F238E27FC236}">
                <a16:creationId xmlns:a16="http://schemas.microsoft.com/office/drawing/2014/main" id="{D719C079-872A-BED5-BAD3-89CDF36E3B9C}"/>
              </a:ext>
            </a:extLst>
          </p:cNvPr>
          <p:cNvSpPr txBox="1"/>
          <p:nvPr/>
        </p:nvSpPr>
        <p:spPr>
          <a:xfrm>
            <a:off x="2205476" y="3869364"/>
            <a:ext cx="2500979" cy="293607"/>
          </a:xfrm>
          <a:prstGeom prst="rect">
            <a:avLst/>
          </a:prstGeom>
          <a:noFill/>
        </p:spPr>
        <p:txBody>
          <a:bodyPr wrap="square" rtlCol="0">
            <a:spAutoFit/>
          </a:bodyPr>
          <a:lstStyle/>
          <a:p>
            <a:r>
              <a:rPr lang="en-US" sz="1308" dirty="0" err="1">
                <a:latin typeface="Consolas" panose="020B0609020204030204" pitchFamily="49" charset="0"/>
                <a:cs typeface="Consolas" panose="020B0609020204030204" pitchFamily="49" charset="0"/>
              </a:rPr>
              <a:t>pipeline_parameters.xlsx</a:t>
            </a:r>
            <a:endParaRPr lang="en-US" sz="1308" dirty="0">
              <a:latin typeface="Consolas" panose="020B0609020204030204" pitchFamily="49" charset="0"/>
              <a:cs typeface="Consolas" panose="020B0609020204030204" pitchFamily="49" charset="0"/>
            </a:endParaRPr>
          </a:p>
        </p:txBody>
      </p:sp>
      <p:pic>
        <p:nvPicPr>
          <p:cNvPr id="126" name="Graphic 125" descr="Document with solid fill">
            <a:extLst>
              <a:ext uri="{FF2B5EF4-FFF2-40B4-BE49-F238E27FC236}">
                <a16:creationId xmlns:a16="http://schemas.microsoft.com/office/drawing/2014/main" id="{533FBD27-E7BD-2917-C0EF-F73DF9ED4FE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949382" y="4103233"/>
            <a:ext cx="256096" cy="256096"/>
          </a:xfrm>
          <a:prstGeom prst="rect">
            <a:avLst/>
          </a:prstGeom>
        </p:spPr>
      </p:pic>
      <p:sp>
        <p:nvSpPr>
          <p:cNvPr id="127" name="TextBox 126">
            <a:extLst>
              <a:ext uri="{FF2B5EF4-FFF2-40B4-BE49-F238E27FC236}">
                <a16:creationId xmlns:a16="http://schemas.microsoft.com/office/drawing/2014/main" id="{E0253922-0057-5662-65CD-4F664BBF3FC2}"/>
              </a:ext>
            </a:extLst>
          </p:cNvPr>
          <p:cNvSpPr txBox="1"/>
          <p:nvPr/>
        </p:nvSpPr>
        <p:spPr>
          <a:xfrm>
            <a:off x="2205476" y="4113129"/>
            <a:ext cx="2352041" cy="293607"/>
          </a:xfrm>
          <a:prstGeom prst="rect">
            <a:avLst/>
          </a:prstGeom>
          <a:noFill/>
        </p:spPr>
        <p:txBody>
          <a:bodyPr wrap="square" rtlCol="0">
            <a:spAutoFit/>
          </a:bodyPr>
          <a:lstStyle/>
          <a:p>
            <a:r>
              <a:rPr lang="en-US" sz="1308" dirty="0" err="1">
                <a:latin typeface="Consolas" panose="020B0609020204030204" pitchFamily="49" charset="0"/>
                <a:cs typeface="Consolas" panose="020B0609020204030204" pitchFamily="49" charset="0"/>
              </a:rPr>
              <a:t>demand_parameters.xlsx</a:t>
            </a:r>
            <a:endParaRPr lang="en-US" sz="1308" dirty="0">
              <a:latin typeface="Consolas" panose="020B0609020204030204" pitchFamily="49" charset="0"/>
              <a:cs typeface="Consolas" panose="020B0609020204030204" pitchFamily="49" charset="0"/>
            </a:endParaRPr>
          </a:p>
        </p:txBody>
      </p:sp>
      <p:pic>
        <p:nvPicPr>
          <p:cNvPr id="128" name="Graphic 127" descr="Document with solid fill">
            <a:extLst>
              <a:ext uri="{FF2B5EF4-FFF2-40B4-BE49-F238E27FC236}">
                <a16:creationId xmlns:a16="http://schemas.microsoft.com/office/drawing/2014/main" id="{6CB4BA65-325D-B736-467B-049211CD979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949382" y="4337098"/>
            <a:ext cx="256096" cy="256096"/>
          </a:xfrm>
          <a:prstGeom prst="rect">
            <a:avLst/>
          </a:prstGeom>
        </p:spPr>
      </p:pic>
      <p:sp>
        <p:nvSpPr>
          <p:cNvPr id="129" name="TextBox 128">
            <a:extLst>
              <a:ext uri="{FF2B5EF4-FFF2-40B4-BE49-F238E27FC236}">
                <a16:creationId xmlns:a16="http://schemas.microsoft.com/office/drawing/2014/main" id="{4E01A25A-B9EE-6F26-8A14-7946B15FB390}"/>
              </a:ext>
            </a:extLst>
          </p:cNvPr>
          <p:cNvSpPr txBox="1"/>
          <p:nvPr/>
        </p:nvSpPr>
        <p:spPr>
          <a:xfrm>
            <a:off x="2205476" y="4321344"/>
            <a:ext cx="2352041" cy="293607"/>
          </a:xfrm>
          <a:prstGeom prst="rect">
            <a:avLst/>
          </a:prstGeom>
          <a:noFill/>
        </p:spPr>
        <p:txBody>
          <a:bodyPr wrap="square" rtlCol="0">
            <a:spAutoFit/>
          </a:bodyPr>
          <a:lstStyle/>
          <a:p>
            <a:r>
              <a:rPr lang="en-US" sz="1308" dirty="0" err="1">
                <a:latin typeface="Consolas" panose="020B0609020204030204" pitchFamily="49" charset="0"/>
                <a:cs typeface="Consolas" panose="020B0609020204030204" pitchFamily="49" charset="0"/>
              </a:rPr>
              <a:t>country_parameters.xlsx</a:t>
            </a:r>
            <a:endParaRPr lang="en-US" sz="1308" dirty="0">
              <a:latin typeface="Consolas" panose="020B0609020204030204" pitchFamily="49" charset="0"/>
              <a:cs typeface="Consolas" panose="020B0609020204030204" pitchFamily="49" charset="0"/>
            </a:endParaRPr>
          </a:p>
        </p:txBody>
      </p:sp>
      <p:pic>
        <p:nvPicPr>
          <p:cNvPr id="130" name="Graphic 129" descr="Document with solid fill">
            <a:extLst>
              <a:ext uri="{FF2B5EF4-FFF2-40B4-BE49-F238E27FC236}">
                <a16:creationId xmlns:a16="http://schemas.microsoft.com/office/drawing/2014/main" id="{E48E6BD6-3D23-7958-9C40-81728DD53B7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949382" y="4562477"/>
            <a:ext cx="256096" cy="256096"/>
          </a:xfrm>
          <a:prstGeom prst="rect">
            <a:avLst/>
          </a:prstGeom>
        </p:spPr>
      </p:pic>
      <p:sp>
        <p:nvSpPr>
          <p:cNvPr id="131" name="TextBox 130">
            <a:extLst>
              <a:ext uri="{FF2B5EF4-FFF2-40B4-BE49-F238E27FC236}">
                <a16:creationId xmlns:a16="http://schemas.microsoft.com/office/drawing/2014/main" id="{8F376841-FA59-9658-37DB-FD7CECC352C9}"/>
              </a:ext>
            </a:extLst>
          </p:cNvPr>
          <p:cNvSpPr txBox="1"/>
          <p:nvPr/>
        </p:nvSpPr>
        <p:spPr>
          <a:xfrm>
            <a:off x="2205476" y="4546723"/>
            <a:ext cx="2640679" cy="293607"/>
          </a:xfrm>
          <a:prstGeom prst="rect">
            <a:avLst/>
          </a:prstGeom>
          <a:noFill/>
        </p:spPr>
        <p:txBody>
          <a:bodyPr wrap="square" rtlCol="0">
            <a:spAutoFit/>
          </a:bodyPr>
          <a:lstStyle/>
          <a:p>
            <a:r>
              <a:rPr lang="en-US" sz="1308" dirty="0" err="1">
                <a:latin typeface="Consolas" panose="020B0609020204030204" pitchFamily="49" charset="0"/>
                <a:cs typeface="Consolas" panose="020B0609020204030204" pitchFamily="49" charset="0"/>
              </a:rPr>
              <a:t>conversion_parameters.xlsx</a:t>
            </a:r>
            <a:endParaRPr lang="en-US" sz="1308" dirty="0">
              <a:latin typeface="Consolas" panose="020B0609020204030204" pitchFamily="49" charset="0"/>
              <a:cs typeface="Consolas" panose="020B0609020204030204" pitchFamily="49" charset="0"/>
            </a:endParaRPr>
          </a:p>
        </p:txBody>
      </p:sp>
      <p:pic>
        <p:nvPicPr>
          <p:cNvPr id="132" name="Graphic 131" descr="Open folder with solid fill">
            <a:extLst>
              <a:ext uri="{FF2B5EF4-FFF2-40B4-BE49-F238E27FC236}">
                <a16:creationId xmlns:a16="http://schemas.microsoft.com/office/drawing/2014/main" id="{3CF80209-DFE1-D8FC-6F55-3843211C0C0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564413" y="3069297"/>
            <a:ext cx="375159" cy="375159"/>
          </a:xfrm>
          <a:prstGeom prst="rect">
            <a:avLst/>
          </a:prstGeom>
        </p:spPr>
      </p:pic>
      <p:sp>
        <p:nvSpPr>
          <p:cNvPr id="133" name="TextBox 132">
            <a:extLst>
              <a:ext uri="{FF2B5EF4-FFF2-40B4-BE49-F238E27FC236}">
                <a16:creationId xmlns:a16="http://schemas.microsoft.com/office/drawing/2014/main" id="{04F7715B-C693-010E-1798-BAD542E27146}"/>
              </a:ext>
            </a:extLst>
          </p:cNvPr>
          <p:cNvSpPr txBox="1"/>
          <p:nvPr/>
        </p:nvSpPr>
        <p:spPr>
          <a:xfrm>
            <a:off x="1993486" y="3143430"/>
            <a:ext cx="2352041" cy="293607"/>
          </a:xfrm>
          <a:prstGeom prst="rect">
            <a:avLst/>
          </a:prstGeom>
          <a:noFill/>
        </p:spPr>
        <p:txBody>
          <a:bodyPr wrap="square" rtlCol="0">
            <a:spAutoFit/>
          </a:bodyPr>
          <a:lstStyle/>
          <a:p>
            <a:r>
              <a:rPr lang="en-US" sz="1308" dirty="0">
                <a:latin typeface="Consolas" panose="020B0609020204030204" pitchFamily="49" charset="0"/>
                <a:cs typeface="Consolas" panose="020B0609020204030204" pitchFamily="49" charset="0"/>
              </a:rPr>
              <a:t>[commodity]</a:t>
            </a:r>
          </a:p>
        </p:txBody>
      </p:sp>
      <p:graphicFrame>
        <p:nvGraphicFramePr>
          <p:cNvPr id="134" name="Table 133">
            <a:extLst>
              <a:ext uri="{FF2B5EF4-FFF2-40B4-BE49-F238E27FC236}">
                <a16:creationId xmlns:a16="http://schemas.microsoft.com/office/drawing/2014/main" id="{83DB90FF-1E21-D787-02E6-294C291E1B11}"/>
              </a:ext>
            </a:extLst>
          </p:cNvPr>
          <p:cNvGraphicFramePr>
            <a:graphicFrameLocks noGrp="1"/>
          </p:cNvGraphicFramePr>
          <p:nvPr/>
        </p:nvGraphicFramePr>
        <p:xfrm>
          <a:off x="5890779" y="323065"/>
          <a:ext cx="5953746" cy="6202680"/>
        </p:xfrm>
        <a:graphic>
          <a:graphicData uri="http://schemas.openxmlformats.org/drawingml/2006/table">
            <a:tbl>
              <a:tblPr firstRow="1" bandRow="1">
                <a:tableStyleId>{B8DA472E-C0B5-4FAA-A71B-45BBE6C39A2A}</a:tableStyleId>
              </a:tblPr>
              <a:tblGrid>
                <a:gridCol w="2757242">
                  <a:extLst>
                    <a:ext uri="{9D8B030D-6E8A-4147-A177-3AD203B41FA5}">
                      <a16:colId xmlns:a16="http://schemas.microsoft.com/office/drawing/2014/main" val="1334277104"/>
                    </a:ext>
                  </a:extLst>
                </a:gridCol>
                <a:gridCol w="3196504">
                  <a:extLst>
                    <a:ext uri="{9D8B030D-6E8A-4147-A177-3AD203B41FA5}">
                      <a16:colId xmlns:a16="http://schemas.microsoft.com/office/drawing/2014/main" val="3117162830"/>
                    </a:ext>
                  </a:extLst>
                </a:gridCol>
              </a:tblGrid>
              <a:tr h="370840">
                <a:tc>
                  <a:txBody>
                    <a:bodyPr/>
                    <a:lstStyle/>
                    <a:p>
                      <a:r>
                        <a:rPr lang="en-US" dirty="0"/>
                        <a:t>File</a:t>
                      </a:r>
                    </a:p>
                  </a:txBody>
                  <a:tcPr/>
                </a:tc>
                <a:tc>
                  <a:txBody>
                    <a:bodyPr/>
                    <a:lstStyle/>
                    <a:p>
                      <a:r>
                        <a:rPr lang="en-US" dirty="0"/>
                        <a:t>Controls</a:t>
                      </a:r>
                    </a:p>
                  </a:txBody>
                  <a:tcPr/>
                </a:tc>
                <a:extLst>
                  <a:ext uri="{0D108BD9-81ED-4DB2-BD59-A6C34878D82A}">
                    <a16:rowId xmlns:a16="http://schemas.microsoft.com/office/drawing/2014/main" val="35734154"/>
                  </a:ext>
                </a:extLst>
              </a:tr>
              <a:tr h="370840">
                <a:tc>
                  <a:txBody>
                    <a:bodyPr/>
                    <a:lstStyle/>
                    <a:p>
                      <a:r>
                        <a:rPr lang="en-US" dirty="0" err="1">
                          <a:latin typeface="Consolas" panose="020B0609020204030204" pitchFamily="49" charset="0"/>
                          <a:cs typeface="Consolas" panose="020B0609020204030204" pitchFamily="49" charset="0"/>
                        </a:rPr>
                        <a:t>Buses.csv</a:t>
                      </a:r>
                      <a:endParaRPr lang="en-US" dirty="0">
                        <a:latin typeface="Consolas" panose="020B0609020204030204" pitchFamily="49" charset="0"/>
                        <a:cs typeface="Consolas" panose="020B0609020204030204" pitchFamily="49" charset="0"/>
                      </a:endParaRPr>
                    </a:p>
                  </a:txBody>
                  <a:tcPr/>
                </a:tc>
                <a:tc>
                  <a:txBody>
                    <a:bodyPr/>
                    <a:lstStyle/>
                    <a:p>
                      <a:r>
                        <a:rPr lang="en-US" dirty="0"/>
                        <a:t>The types of energy carriers (</a:t>
                      </a:r>
                      <a:r>
                        <a:rPr lang="en-US" dirty="0" err="1"/>
                        <a:t>e.g.,electricity</a:t>
                      </a:r>
                      <a:r>
                        <a:rPr lang="en-US" dirty="0"/>
                        <a:t>, ammonia, hydrogen)</a:t>
                      </a:r>
                    </a:p>
                  </a:txBody>
                  <a:tcPr/>
                </a:tc>
                <a:extLst>
                  <a:ext uri="{0D108BD9-81ED-4DB2-BD59-A6C34878D82A}">
                    <a16:rowId xmlns:a16="http://schemas.microsoft.com/office/drawing/2014/main" val="2192699531"/>
                  </a:ext>
                </a:extLst>
              </a:tr>
              <a:tr h="370840">
                <a:tc>
                  <a:txBody>
                    <a:bodyPr/>
                    <a:lstStyle/>
                    <a:p>
                      <a:r>
                        <a:rPr lang="en-US" dirty="0" err="1">
                          <a:latin typeface="Consolas" panose="020B0609020204030204" pitchFamily="49" charset="0"/>
                          <a:cs typeface="Consolas" panose="020B0609020204030204" pitchFamily="49" charset="0"/>
                        </a:rPr>
                        <a:t>Generators.csv</a:t>
                      </a:r>
                      <a:endParaRPr lang="en-US" dirty="0">
                        <a:latin typeface="Consolas" panose="020B0609020204030204" pitchFamily="49" charset="0"/>
                        <a:cs typeface="Consolas" panose="020B0609020204030204" pitchFamily="49" charset="0"/>
                      </a:endParaRPr>
                    </a:p>
                  </a:txBody>
                  <a:tcPr/>
                </a:tc>
                <a:tc>
                  <a:txBody>
                    <a:bodyPr/>
                    <a:lstStyle/>
                    <a:p>
                      <a:r>
                        <a:rPr lang="en-US" dirty="0"/>
                        <a:t>Technology options, costs, efficiency</a:t>
                      </a:r>
                    </a:p>
                  </a:txBody>
                  <a:tcPr/>
                </a:tc>
                <a:extLst>
                  <a:ext uri="{0D108BD9-81ED-4DB2-BD59-A6C34878D82A}">
                    <a16:rowId xmlns:a16="http://schemas.microsoft.com/office/drawing/2014/main" val="1723126652"/>
                  </a:ext>
                </a:extLst>
              </a:tr>
              <a:tr h="370840">
                <a:tc>
                  <a:txBody>
                    <a:bodyPr/>
                    <a:lstStyle/>
                    <a:p>
                      <a:r>
                        <a:rPr lang="en-US" dirty="0" err="1">
                          <a:latin typeface="Consolas" panose="020B0609020204030204" pitchFamily="49" charset="0"/>
                          <a:cs typeface="Consolas" panose="020B0609020204030204" pitchFamily="49" charset="0"/>
                        </a:rPr>
                        <a:t>Links.csv</a:t>
                      </a:r>
                      <a:endParaRPr lang="en-US" dirty="0">
                        <a:latin typeface="Consolas" panose="020B0609020204030204" pitchFamily="49" charset="0"/>
                        <a:cs typeface="Consolas" panose="020B0609020204030204" pitchFamily="49" charset="0"/>
                      </a:endParaRPr>
                    </a:p>
                  </a:txBody>
                  <a:tcPr/>
                </a:tc>
                <a:tc>
                  <a:txBody>
                    <a:bodyPr/>
                    <a:lstStyle/>
                    <a:p>
                      <a:r>
                        <a:rPr lang="en-US" dirty="0"/>
                        <a:t>Technology options for energy conversion (e.g., </a:t>
                      </a:r>
                      <a:r>
                        <a:rPr lang="en-US" dirty="0" err="1"/>
                        <a:t>electrolysers</a:t>
                      </a:r>
                      <a:r>
                        <a:rPr lang="en-US" dirty="0"/>
                        <a:t>), costs, efficiency</a:t>
                      </a:r>
                    </a:p>
                  </a:txBody>
                  <a:tcPr/>
                </a:tc>
                <a:extLst>
                  <a:ext uri="{0D108BD9-81ED-4DB2-BD59-A6C34878D82A}">
                    <a16:rowId xmlns:a16="http://schemas.microsoft.com/office/drawing/2014/main" val="2692972073"/>
                  </a:ext>
                </a:extLst>
              </a:tr>
              <a:tr h="370840">
                <a:tc>
                  <a:txBody>
                    <a:bodyPr/>
                    <a:lstStyle/>
                    <a:p>
                      <a:r>
                        <a:rPr lang="en-US" dirty="0" err="1">
                          <a:latin typeface="Consolas" panose="020B0609020204030204" pitchFamily="49" charset="0"/>
                          <a:cs typeface="Consolas" panose="020B0609020204030204" pitchFamily="49" charset="0"/>
                        </a:rPr>
                        <a:t>Storage_units.csv</a:t>
                      </a:r>
                      <a:endParaRPr lang="en-US" dirty="0">
                        <a:latin typeface="Consolas" panose="020B0609020204030204" pitchFamily="49" charset="0"/>
                        <a:cs typeface="Consolas" panose="020B0609020204030204" pitchFamily="49" charset="0"/>
                      </a:endParaRPr>
                    </a:p>
                  </a:txBody>
                  <a:tcPr/>
                </a:tc>
                <a:tc>
                  <a:txBody>
                    <a:bodyPr/>
                    <a:lstStyle/>
                    <a:p>
                      <a:r>
                        <a:rPr lang="en-US" dirty="0"/>
                        <a:t>Storage technologies in power capacity (e.g., hydrogen compressor)</a:t>
                      </a:r>
                    </a:p>
                  </a:txBody>
                  <a:tcPr/>
                </a:tc>
                <a:extLst>
                  <a:ext uri="{0D108BD9-81ED-4DB2-BD59-A6C34878D82A}">
                    <a16:rowId xmlns:a16="http://schemas.microsoft.com/office/drawing/2014/main" val="4246972249"/>
                  </a:ext>
                </a:extLst>
              </a:tr>
              <a:tr h="370840">
                <a:tc>
                  <a:txBody>
                    <a:bodyPr/>
                    <a:lstStyle/>
                    <a:p>
                      <a:r>
                        <a:rPr lang="en-US" dirty="0" err="1">
                          <a:latin typeface="Consolas" panose="020B0609020204030204" pitchFamily="49" charset="0"/>
                          <a:cs typeface="Consolas" panose="020B0609020204030204" pitchFamily="49" charset="0"/>
                        </a:rPr>
                        <a:t>Stores.csv</a:t>
                      </a:r>
                      <a:endParaRPr lang="en-US" dirty="0">
                        <a:latin typeface="Consolas" panose="020B0609020204030204" pitchFamily="49" charset="0"/>
                        <a:cs typeface="Consolas" panose="020B0609020204030204" pitchFamily="49" charset="0"/>
                      </a:endParaRP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a:t>Storage technologies in energy capacity (e.g., compressed hydrogen tank)</a:t>
                      </a:r>
                    </a:p>
                  </a:txBody>
                  <a:tcPr/>
                </a:tc>
                <a:extLst>
                  <a:ext uri="{0D108BD9-81ED-4DB2-BD59-A6C34878D82A}">
                    <a16:rowId xmlns:a16="http://schemas.microsoft.com/office/drawing/2014/main" val="480144729"/>
                  </a:ext>
                </a:extLst>
              </a:tr>
              <a:tr h="37084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err="1">
                          <a:latin typeface="Consolas" panose="020B0609020204030204" pitchFamily="49" charset="0"/>
                          <a:cs typeface="Consolas" panose="020B0609020204030204" pitchFamily="49" charset="0"/>
                        </a:rPr>
                        <a:t>Transport_parameters.xlsx</a:t>
                      </a:r>
                      <a:endParaRPr lang="en-US" dirty="0">
                        <a:latin typeface="Consolas" panose="020B0609020204030204" pitchFamily="49" charset="0"/>
                        <a:cs typeface="Consolas" panose="020B0609020204030204" pitchFamily="49" charset="0"/>
                      </a:endParaRPr>
                    </a:p>
                  </a:txBody>
                  <a:tcPr/>
                </a:tc>
                <a:tc>
                  <a:txBody>
                    <a:bodyPr/>
                    <a:lstStyle/>
                    <a:p>
                      <a:r>
                        <a:rPr lang="en-US" dirty="0"/>
                        <a:t>Trucking transport costs and parameters (e.g., average speed)</a:t>
                      </a:r>
                    </a:p>
                  </a:txBody>
                  <a:tcPr/>
                </a:tc>
                <a:extLst>
                  <a:ext uri="{0D108BD9-81ED-4DB2-BD59-A6C34878D82A}">
                    <a16:rowId xmlns:a16="http://schemas.microsoft.com/office/drawing/2014/main" val="568766279"/>
                  </a:ext>
                </a:extLst>
              </a:tr>
              <a:tr h="370840">
                <a:tc>
                  <a:txBody>
                    <a:bodyPr/>
                    <a:lstStyle/>
                    <a:p>
                      <a:r>
                        <a:rPr lang="en-US" dirty="0" err="1">
                          <a:latin typeface="Consolas" panose="020B0609020204030204" pitchFamily="49" charset="0"/>
                          <a:cs typeface="Consolas" panose="020B0609020204030204" pitchFamily="49" charset="0"/>
                        </a:rPr>
                        <a:t>Technology_parameters.xlsx</a:t>
                      </a:r>
                      <a:endParaRPr lang="en-US" dirty="0">
                        <a:latin typeface="Consolas" panose="020B0609020204030204" pitchFamily="49" charset="0"/>
                        <a:cs typeface="Consolas" panose="020B0609020204030204" pitchFamily="49" charset="0"/>
                      </a:endParaRPr>
                    </a:p>
                  </a:txBody>
                  <a:tcPr/>
                </a:tc>
                <a:tc>
                  <a:txBody>
                    <a:bodyPr/>
                    <a:lstStyle/>
                    <a:p>
                      <a:r>
                        <a:rPr lang="en-US" dirty="0"/>
                        <a:t>Grid and water costs</a:t>
                      </a:r>
                    </a:p>
                  </a:txBody>
                  <a:tcPr/>
                </a:tc>
                <a:extLst>
                  <a:ext uri="{0D108BD9-81ED-4DB2-BD59-A6C34878D82A}">
                    <a16:rowId xmlns:a16="http://schemas.microsoft.com/office/drawing/2014/main" val="3129373576"/>
                  </a:ext>
                </a:extLst>
              </a:tr>
              <a:tr h="370840">
                <a:tc>
                  <a:txBody>
                    <a:bodyPr/>
                    <a:lstStyle/>
                    <a:p>
                      <a:r>
                        <a:rPr lang="en-US" dirty="0" err="1">
                          <a:latin typeface="Consolas" panose="020B0609020204030204" pitchFamily="49" charset="0"/>
                          <a:cs typeface="Consolas" panose="020B0609020204030204" pitchFamily="49" charset="0"/>
                        </a:rPr>
                        <a:t>Pipeline_parameters.xlsx</a:t>
                      </a:r>
                      <a:endParaRPr lang="en-US" dirty="0">
                        <a:latin typeface="Consolas" panose="020B0609020204030204" pitchFamily="49" charset="0"/>
                        <a:cs typeface="Consolas" panose="020B0609020204030204" pitchFamily="49" charset="0"/>
                      </a:endParaRPr>
                    </a:p>
                  </a:txBody>
                  <a:tcPr/>
                </a:tc>
                <a:tc>
                  <a:txBody>
                    <a:bodyPr/>
                    <a:lstStyle/>
                    <a:p>
                      <a:r>
                        <a:rPr lang="en-US" dirty="0"/>
                        <a:t>Pipelines costs and parameters (e.g., CAPEX,OPEX)</a:t>
                      </a:r>
                    </a:p>
                  </a:txBody>
                  <a:tcPr/>
                </a:tc>
                <a:extLst>
                  <a:ext uri="{0D108BD9-81ED-4DB2-BD59-A6C34878D82A}">
                    <a16:rowId xmlns:a16="http://schemas.microsoft.com/office/drawing/2014/main" val="2740148223"/>
                  </a:ext>
                </a:extLst>
              </a:tr>
              <a:tr h="370840">
                <a:tc>
                  <a:txBody>
                    <a:bodyPr/>
                    <a:lstStyle/>
                    <a:p>
                      <a:r>
                        <a:rPr lang="en-US" dirty="0" err="1">
                          <a:latin typeface="Consolas" panose="020B0609020204030204" pitchFamily="49" charset="0"/>
                          <a:cs typeface="Consolas" panose="020B0609020204030204" pitchFamily="49" charset="0"/>
                        </a:rPr>
                        <a:t>Demand_parameters.xlsx</a:t>
                      </a:r>
                      <a:endParaRPr lang="en-US" dirty="0">
                        <a:latin typeface="Consolas" panose="020B0609020204030204" pitchFamily="49" charset="0"/>
                        <a:cs typeface="Consolas" panose="020B0609020204030204" pitchFamily="49" charset="0"/>
                      </a:endParaRPr>
                    </a:p>
                  </a:txBody>
                  <a:tcPr/>
                </a:tc>
                <a:tc>
                  <a:txBody>
                    <a:bodyPr/>
                    <a:lstStyle/>
                    <a:p>
                      <a:r>
                        <a:rPr lang="en-US" dirty="0"/>
                        <a:t>Demand location, volume, commodity state</a:t>
                      </a:r>
                    </a:p>
                  </a:txBody>
                  <a:tcPr/>
                </a:tc>
                <a:extLst>
                  <a:ext uri="{0D108BD9-81ED-4DB2-BD59-A6C34878D82A}">
                    <a16:rowId xmlns:a16="http://schemas.microsoft.com/office/drawing/2014/main" val="4069562878"/>
                  </a:ext>
                </a:extLst>
              </a:tr>
              <a:tr h="370840">
                <a:tc>
                  <a:txBody>
                    <a:bodyPr/>
                    <a:lstStyle/>
                    <a:p>
                      <a:r>
                        <a:rPr lang="en-US" dirty="0" err="1">
                          <a:latin typeface="Consolas" panose="020B0609020204030204" pitchFamily="49" charset="0"/>
                          <a:cs typeface="Consolas" panose="020B0609020204030204" pitchFamily="49" charset="0"/>
                        </a:rPr>
                        <a:t>Country_parameters.xlsx</a:t>
                      </a:r>
                      <a:endParaRPr lang="en-US" dirty="0">
                        <a:latin typeface="Consolas" panose="020B0609020204030204" pitchFamily="49" charset="0"/>
                        <a:cs typeface="Consolas" panose="020B0609020204030204" pitchFamily="49" charset="0"/>
                      </a:endParaRPr>
                    </a:p>
                  </a:txBody>
                  <a:tcPr/>
                </a:tc>
                <a:tc>
                  <a:txBody>
                    <a:bodyPr/>
                    <a:lstStyle/>
                    <a:p>
                      <a:r>
                        <a:rPr lang="en-US" dirty="0"/>
                        <a:t>Interest rate, water cost, country level assumptions</a:t>
                      </a:r>
                    </a:p>
                  </a:txBody>
                  <a:tcPr/>
                </a:tc>
                <a:extLst>
                  <a:ext uri="{0D108BD9-81ED-4DB2-BD59-A6C34878D82A}">
                    <a16:rowId xmlns:a16="http://schemas.microsoft.com/office/drawing/2014/main" val="3227914975"/>
                  </a:ext>
                </a:extLst>
              </a:tr>
              <a:tr h="370840">
                <a:tc>
                  <a:txBody>
                    <a:bodyPr/>
                    <a:lstStyle/>
                    <a:p>
                      <a:r>
                        <a:rPr lang="en-US" dirty="0" err="1">
                          <a:latin typeface="Consolas" panose="020B0609020204030204" pitchFamily="49" charset="0"/>
                          <a:cs typeface="Consolas" panose="020B0609020204030204" pitchFamily="49" charset="0"/>
                        </a:rPr>
                        <a:t>Conversion_parameters.xlsx</a:t>
                      </a:r>
                      <a:endParaRPr lang="en-US" dirty="0">
                        <a:latin typeface="Consolas" panose="020B0609020204030204" pitchFamily="49" charset="0"/>
                        <a:cs typeface="Consolas" panose="020B0609020204030204" pitchFamily="49" charset="0"/>
                      </a:endParaRPr>
                    </a:p>
                  </a:txBody>
                  <a:tcPr/>
                </a:tc>
                <a:tc>
                  <a:txBody>
                    <a:bodyPr/>
                    <a:lstStyle/>
                    <a:p>
                      <a:r>
                        <a:rPr lang="en-US" dirty="0"/>
                        <a:t>Conversion of commodity for transport purposes</a:t>
                      </a:r>
                    </a:p>
                  </a:txBody>
                  <a:tcPr/>
                </a:tc>
                <a:extLst>
                  <a:ext uri="{0D108BD9-81ED-4DB2-BD59-A6C34878D82A}">
                    <a16:rowId xmlns:a16="http://schemas.microsoft.com/office/drawing/2014/main" val="2298095432"/>
                  </a:ext>
                </a:extLst>
              </a:tr>
            </a:tbl>
          </a:graphicData>
        </a:graphic>
      </p:graphicFrame>
      <p:sp>
        <p:nvSpPr>
          <p:cNvPr id="135" name="TextBox 134">
            <a:extLst>
              <a:ext uri="{FF2B5EF4-FFF2-40B4-BE49-F238E27FC236}">
                <a16:creationId xmlns:a16="http://schemas.microsoft.com/office/drawing/2014/main" id="{06C31290-BF0D-7EDF-2069-F9F24A3A872D}"/>
              </a:ext>
            </a:extLst>
          </p:cNvPr>
          <p:cNvSpPr txBox="1"/>
          <p:nvPr/>
        </p:nvSpPr>
        <p:spPr>
          <a:xfrm>
            <a:off x="438496" y="4923566"/>
            <a:ext cx="5462020" cy="1600438"/>
          </a:xfrm>
          <a:prstGeom prst="rect">
            <a:avLst/>
          </a:prstGeom>
          <a:noFill/>
        </p:spPr>
        <p:txBody>
          <a:bodyPr wrap="square" rtlCol="0">
            <a:spAutoFit/>
          </a:bodyPr>
          <a:lstStyle/>
          <a:p>
            <a:pPr marL="285750" indent="-285750">
              <a:buFont typeface="Arial" panose="020B0604020202020204" pitchFamily="34" charset="0"/>
              <a:buChar char="•"/>
            </a:pPr>
            <a:r>
              <a:rPr lang="en-GB" dirty="0">
                <a:latin typeface="+mn-lt"/>
              </a:rPr>
              <a:t>This structure is used for both ammonia and hydrogen commodities. </a:t>
            </a:r>
          </a:p>
          <a:p>
            <a:pPr marL="285750" indent="-285750">
              <a:buFont typeface="Arial" panose="020B0604020202020204" pitchFamily="34" charset="0"/>
              <a:buChar char="•"/>
            </a:pPr>
            <a:r>
              <a:rPr lang="en-GB" dirty="0">
                <a:latin typeface="+mn-lt"/>
              </a:rPr>
              <a:t>The </a:t>
            </a:r>
            <a:r>
              <a:rPr lang="en-GB" dirty="0">
                <a:latin typeface="+mn-lt"/>
                <a:cs typeface="Consolas" panose="020B0609020204030204" pitchFamily="49" charset="0"/>
              </a:rPr>
              <a:t>basic_[commodity]_plant </a:t>
            </a:r>
            <a:r>
              <a:rPr lang="en-GB" dirty="0">
                <a:latin typeface="+mn-lt"/>
              </a:rPr>
              <a:t>folder contains all modelling components related to commodity production at a specific location.</a:t>
            </a:r>
          </a:p>
          <a:p>
            <a:pPr marL="285750" indent="-285750">
              <a:buFont typeface="Arial" panose="020B0604020202020204" pitchFamily="34" charset="0"/>
              <a:buChar char="•"/>
            </a:pPr>
            <a:r>
              <a:rPr lang="en-GB" dirty="0">
                <a:latin typeface="+mn-lt"/>
              </a:rPr>
              <a:t>The </a:t>
            </a:r>
            <a:r>
              <a:rPr lang="en-GB" dirty="0">
                <a:latin typeface="+mn-lt"/>
                <a:cs typeface="Consolas" panose="020B0609020204030204" pitchFamily="49" charset="0"/>
              </a:rPr>
              <a:t>Country/commodity </a:t>
            </a:r>
            <a:r>
              <a:rPr lang="en-GB" dirty="0">
                <a:latin typeface="+mn-lt"/>
              </a:rPr>
              <a:t>folder manages transport from the production location to the demand location.</a:t>
            </a:r>
          </a:p>
        </p:txBody>
      </p:sp>
    </p:spTree>
    <p:extLst>
      <p:ext uri="{BB962C8B-B14F-4D97-AF65-F5344CB8AC3E}">
        <p14:creationId xmlns:p14="http://schemas.microsoft.com/office/powerpoint/2010/main" val="914458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1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1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1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1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19"/>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2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21"/>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2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23"/>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2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25"/>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2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27"/>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28"/>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29"/>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30"/>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31"/>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32"/>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133"/>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135"/>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1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animBg="1"/>
      <p:bldP spid="105" grpId="0"/>
      <p:bldP spid="107" grpId="0"/>
      <p:bldP spid="109" grpId="0"/>
      <p:bldP spid="111" grpId="0"/>
      <p:bldP spid="113" grpId="0"/>
      <p:bldP spid="115" grpId="0"/>
      <p:bldP spid="117" grpId="0"/>
      <p:bldP spid="119" grpId="0"/>
      <p:bldP spid="121" grpId="0"/>
      <p:bldP spid="123" grpId="0"/>
      <p:bldP spid="125" grpId="0"/>
      <p:bldP spid="127" grpId="0"/>
      <p:bldP spid="129" grpId="0"/>
      <p:bldP spid="131" grpId="0"/>
      <p:bldP spid="133" grpId="0"/>
      <p:bldP spid="13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ounded Rectangle 12">
            <a:extLst>
              <a:ext uri="{FF2B5EF4-FFF2-40B4-BE49-F238E27FC236}">
                <a16:creationId xmlns:a16="http://schemas.microsoft.com/office/drawing/2014/main" id="{76508BB7-E223-9A94-80DF-BD3620060138}"/>
              </a:ext>
            </a:extLst>
          </p:cNvPr>
          <p:cNvSpPr/>
          <p:nvPr/>
        </p:nvSpPr>
        <p:spPr>
          <a:xfrm>
            <a:off x="1651758" y="5263577"/>
            <a:ext cx="9171405" cy="812580"/>
          </a:xfrm>
          <a:prstGeom prst="roundRect">
            <a:avLst/>
          </a:prstGeom>
          <a:solidFill>
            <a:srgbClr val="E9EFFF"/>
          </a:solidFill>
          <a:ln w="12700">
            <a:solidFill>
              <a:srgbClr val="AFC7F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D1C8465D-CFA2-BA03-04F8-A0FE60751DE2}"/>
              </a:ext>
            </a:extLst>
          </p:cNvPr>
          <p:cNvSpPr>
            <a:spLocks noGrp="1"/>
          </p:cNvSpPr>
          <p:nvPr>
            <p:ph type="title"/>
          </p:nvPr>
        </p:nvSpPr>
        <p:spPr>
          <a:xfrm>
            <a:off x="838200" y="-110667"/>
            <a:ext cx="10515600" cy="1325563"/>
          </a:xfrm>
        </p:spPr>
        <p:txBody>
          <a:bodyPr/>
          <a:lstStyle/>
          <a:p>
            <a:r>
              <a:rPr lang="en-US" dirty="0">
                <a:solidFill>
                  <a:srgbClr val="C8102E"/>
                </a:solidFill>
              </a:rPr>
              <a:t>Where do parameters come from?</a:t>
            </a:r>
          </a:p>
        </p:txBody>
      </p:sp>
      <p:sp>
        <p:nvSpPr>
          <p:cNvPr id="5" name="Rounded Rectangle 4">
            <a:extLst>
              <a:ext uri="{FF2B5EF4-FFF2-40B4-BE49-F238E27FC236}">
                <a16:creationId xmlns:a16="http://schemas.microsoft.com/office/drawing/2014/main" id="{110FDEC4-1E6F-BA77-949E-A0293619A1B2}"/>
              </a:ext>
            </a:extLst>
          </p:cNvPr>
          <p:cNvSpPr/>
          <p:nvPr/>
        </p:nvSpPr>
        <p:spPr>
          <a:xfrm>
            <a:off x="1371600" y="1389175"/>
            <a:ext cx="9423400" cy="812579"/>
          </a:xfrm>
          <a:prstGeom prst="roundRect">
            <a:avLst/>
          </a:prstGeom>
          <a:solidFill>
            <a:srgbClr val="012069"/>
          </a:solidFill>
          <a:ln w="12700">
            <a:solidFill>
              <a:srgbClr val="012069"/>
            </a:solid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GB" sz="2000" b="1" dirty="0">
                <a:solidFill>
                  <a:srgbClr val="FFFFFF"/>
                </a:solidFill>
              </a:rPr>
              <a:t>Parameters are your assumptions.</a:t>
            </a:r>
          </a:p>
          <a:p>
            <a:pPr algn="ctr"/>
            <a:r>
              <a:rPr lang="en-GB" sz="1600" i="1" dirty="0">
                <a:solidFill>
                  <a:srgbClr val="FFFFFF"/>
                </a:solidFill>
              </a:rPr>
              <a:t>Geo-X does not prescribe values; it will analyse whatever you give it.</a:t>
            </a:r>
          </a:p>
        </p:txBody>
      </p:sp>
      <p:sp>
        <p:nvSpPr>
          <p:cNvPr id="6" name="Rounded Rectangle 5">
            <a:extLst>
              <a:ext uri="{FF2B5EF4-FFF2-40B4-BE49-F238E27FC236}">
                <a16:creationId xmlns:a16="http://schemas.microsoft.com/office/drawing/2014/main" id="{CD0B0A37-8B5A-118B-E719-03402A36D1C4}"/>
              </a:ext>
            </a:extLst>
          </p:cNvPr>
          <p:cNvSpPr/>
          <p:nvPr/>
        </p:nvSpPr>
        <p:spPr>
          <a:xfrm>
            <a:off x="552008" y="3494377"/>
            <a:ext cx="3232298" cy="1325563"/>
          </a:xfrm>
          <a:prstGeom prst="roundRect">
            <a:avLst/>
          </a:prstGeom>
          <a:solidFill>
            <a:schemeClr val="accent1"/>
          </a:solidFill>
          <a:ln w="12700">
            <a:solidFill>
              <a:srgbClr val="AFC7FE"/>
            </a:solid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GB" sz="1800" b="1" dirty="0">
                <a:solidFill>
                  <a:schemeClr val="bg1"/>
                </a:solidFill>
              </a:rPr>
              <a:t>Default values are a starting point</a:t>
            </a:r>
          </a:p>
          <a:p>
            <a:pPr algn="ctr">
              <a:spcBef>
                <a:spcPts val="600"/>
              </a:spcBef>
            </a:pPr>
            <a:r>
              <a:rPr lang="en-GB" sz="1600" i="1" dirty="0">
                <a:solidFill>
                  <a:schemeClr val="bg1"/>
                </a:solidFill>
              </a:rPr>
              <a:t>The files with Geo-X contain example values</a:t>
            </a:r>
          </a:p>
        </p:txBody>
      </p:sp>
      <p:sp>
        <p:nvSpPr>
          <p:cNvPr id="7" name="Rounded Rectangle 6">
            <a:extLst>
              <a:ext uri="{FF2B5EF4-FFF2-40B4-BE49-F238E27FC236}">
                <a16:creationId xmlns:a16="http://schemas.microsoft.com/office/drawing/2014/main" id="{61B8B7B8-1861-58AB-BF86-8907CD326512}"/>
              </a:ext>
            </a:extLst>
          </p:cNvPr>
          <p:cNvSpPr/>
          <p:nvPr/>
        </p:nvSpPr>
        <p:spPr>
          <a:xfrm>
            <a:off x="4520906" y="3476174"/>
            <a:ext cx="3232298" cy="1325564"/>
          </a:xfrm>
          <a:prstGeom prst="roundRect">
            <a:avLst/>
          </a:prstGeom>
          <a:solidFill>
            <a:schemeClr val="accent1"/>
          </a:solidFill>
          <a:ln w="12700">
            <a:solidFill>
              <a:srgbClr val="AFC7FE"/>
            </a:solid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GB" sz="1800" b="1" dirty="0">
                <a:solidFill>
                  <a:schemeClr val="bg1"/>
                </a:solidFill>
              </a:rPr>
              <a:t>Output quality depends on input quality</a:t>
            </a:r>
          </a:p>
          <a:p>
            <a:pPr algn="ctr">
              <a:spcBef>
                <a:spcPts val="600"/>
              </a:spcBef>
            </a:pPr>
            <a:r>
              <a:rPr lang="en-GB" sz="1600" i="1" dirty="0">
                <a:solidFill>
                  <a:schemeClr val="bg1"/>
                </a:solidFill>
              </a:rPr>
              <a:t>Poor inputs → poor outputs</a:t>
            </a:r>
            <a:endParaRPr lang="en-GB" sz="1600" b="1" dirty="0">
              <a:solidFill>
                <a:schemeClr val="bg1"/>
              </a:solidFill>
            </a:endParaRPr>
          </a:p>
        </p:txBody>
      </p:sp>
      <p:sp>
        <p:nvSpPr>
          <p:cNvPr id="8" name="Rounded Rectangle 7">
            <a:extLst>
              <a:ext uri="{FF2B5EF4-FFF2-40B4-BE49-F238E27FC236}">
                <a16:creationId xmlns:a16="http://schemas.microsoft.com/office/drawing/2014/main" id="{BA226586-4001-3306-C953-568F2741D507}"/>
              </a:ext>
            </a:extLst>
          </p:cNvPr>
          <p:cNvSpPr/>
          <p:nvPr/>
        </p:nvSpPr>
        <p:spPr>
          <a:xfrm>
            <a:off x="8489804" y="3476174"/>
            <a:ext cx="3232298" cy="1343766"/>
          </a:xfrm>
          <a:prstGeom prst="roundRect">
            <a:avLst/>
          </a:prstGeom>
          <a:solidFill>
            <a:schemeClr val="accent1"/>
          </a:solidFill>
          <a:ln w="12700">
            <a:solidFill>
              <a:srgbClr val="AFC7FE"/>
            </a:solid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GB" sz="1800" b="1" dirty="0">
                <a:solidFill>
                  <a:schemeClr val="bg1"/>
                </a:solidFill>
              </a:rPr>
              <a:t>Uncertainty to be explored</a:t>
            </a:r>
          </a:p>
          <a:p>
            <a:pPr algn="ctr">
              <a:spcBef>
                <a:spcPts val="600"/>
              </a:spcBef>
            </a:pPr>
            <a:r>
              <a:rPr lang="en-GB" sz="1600" i="1" dirty="0">
                <a:solidFill>
                  <a:schemeClr val="bg1"/>
                </a:solidFill>
              </a:rPr>
              <a:t>Geo-X is built to run scenarios, allowing sensitivity analysis</a:t>
            </a:r>
            <a:endParaRPr lang="en-GB" sz="1600" dirty="0">
              <a:solidFill>
                <a:schemeClr val="bg1"/>
              </a:solidFill>
            </a:endParaRPr>
          </a:p>
        </p:txBody>
      </p:sp>
      <p:pic>
        <p:nvPicPr>
          <p:cNvPr id="9" name="Picture 8" descr="Grayscale KDE default prompt symbol vector illustration | Free SVG">
            <a:extLst>
              <a:ext uri="{FF2B5EF4-FFF2-40B4-BE49-F238E27FC236}">
                <a16:creationId xmlns:a16="http://schemas.microsoft.com/office/drawing/2014/main" id="{776370D3-EC84-CB82-153F-780EE2DB2778}"/>
              </a:ext>
            </a:extLst>
          </p:cNvPr>
          <p:cNvPicPr>
            <a:picLocks noChangeAspect="1"/>
          </p:cNvPicPr>
          <p:nvPr/>
        </p:nvPicPr>
        <p:blipFill>
          <a:blip r:embed="rId3"/>
          <a:stretch>
            <a:fillRect/>
          </a:stretch>
        </p:blipFill>
        <p:spPr>
          <a:xfrm>
            <a:off x="5790117" y="2498111"/>
            <a:ext cx="611765" cy="611765"/>
          </a:xfrm>
          <a:prstGeom prst="rect">
            <a:avLst/>
          </a:prstGeom>
        </p:spPr>
      </p:pic>
      <p:pic>
        <p:nvPicPr>
          <p:cNvPr id="10" name="Picture 9" descr="Simpe spreadsheet icon | Free SVG">
            <a:extLst>
              <a:ext uri="{FF2B5EF4-FFF2-40B4-BE49-F238E27FC236}">
                <a16:creationId xmlns:a16="http://schemas.microsoft.com/office/drawing/2014/main" id="{77771D1A-3AB3-1415-5A13-AB055D0759C4}"/>
              </a:ext>
            </a:extLst>
          </p:cNvPr>
          <p:cNvPicPr>
            <a:picLocks noChangeAspect="1"/>
          </p:cNvPicPr>
          <p:nvPr/>
        </p:nvPicPr>
        <p:blipFill>
          <a:blip r:embed="rId4"/>
          <a:stretch>
            <a:fillRect/>
          </a:stretch>
        </p:blipFill>
        <p:spPr>
          <a:xfrm>
            <a:off x="1862274" y="2489316"/>
            <a:ext cx="611765" cy="611765"/>
          </a:xfrm>
          <a:prstGeom prst="rect">
            <a:avLst/>
          </a:prstGeom>
        </p:spPr>
      </p:pic>
      <p:pic>
        <p:nvPicPr>
          <p:cNvPr id="11" name="Picture 10" descr="Uncertainty - Free miscellaneous icons">
            <a:extLst>
              <a:ext uri="{FF2B5EF4-FFF2-40B4-BE49-F238E27FC236}">
                <a16:creationId xmlns:a16="http://schemas.microsoft.com/office/drawing/2014/main" id="{9934D739-7B5F-0A3D-86DD-75BA5A86024F}"/>
              </a:ext>
            </a:extLst>
          </p:cNvPr>
          <p:cNvPicPr>
            <a:picLocks noChangeAspect="1"/>
          </p:cNvPicPr>
          <p:nvPr/>
        </p:nvPicPr>
        <p:blipFill>
          <a:blip r:embed="rId5"/>
          <a:stretch>
            <a:fillRect/>
          </a:stretch>
        </p:blipFill>
        <p:spPr>
          <a:xfrm>
            <a:off x="9800070" y="2489316"/>
            <a:ext cx="611765" cy="611765"/>
          </a:xfrm>
          <a:prstGeom prst="rect">
            <a:avLst/>
          </a:prstGeom>
        </p:spPr>
      </p:pic>
      <p:sp>
        <p:nvSpPr>
          <p:cNvPr id="12" name="TextBox 11">
            <a:extLst>
              <a:ext uri="{FF2B5EF4-FFF2-40B4-BE49-F238E27FC236}">
                <a16:creationId xmlns:a16="http://schemas.microsoft.com/office/drawing/2014/main" id="{EFBE0F76-1887-BBA6-AD04-80DDAA120DB4}"/>
              </a:ext>
            </a:extLst>
          </p:cNvPr>
          <p:cNvSpPr txBox="1"/>
          <p:nvPr/>
        </p:nvSpPr>
        <p:spPr>
          <a:xfrm>
            <a:off x="1776247" y="5463606"/>
            <a:ext cx="8922425" cy="400110"/>
          </a:xfrm>
          <a:prstGeom prst="rect">
            <a:avLst/>
          </a:prstGeom>
          <a:noFill/>
        </p:spPr>
        <p:txBody>
          <a:bodyPr wrap="square" rtlCol="0">
            <a:spAutoFit/>
          </a:bodyPr>
          <a:lstStyle/>
          <a:p>
            <a:pPr algn="ctr"/>
            <a:r>
              <a:rPr lang="en-US" sz="2000" dirty="0">
                <a:solidFill>
                  <a:srgbClr val="012069"/>
                </a:solidFill>
              </a:rPr>
              <a:t>In Lessons 5 and 6, we will explore alternatives for sensitivity analysis.</a:t>
            </a:r>
          </a:p>
        </p:txBody>
      </p:sp>
    </p:spTree>
    <p:extLst>
      <p:ext uri="{BB962C8B-B14F-4D97-AF65-F5344CB8AC3E}">
        <p14:creationId xmlns:p14="http://schemas.microsoft.com/office/powerpoint/2010/main" val="4085848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5" grpId="0" animBg="1"/>
      <p:bldP spid="6" grpId="0" animBg="1"/>
      <p:bldP spid="7" grpId="0"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4E59F-4206-20FB-B93A-AF4D4A2B647F}"/>
              </a:ext>
            </a:extLst>
          </p:cNvPr>
          <p:cNvSpPr>
            <a:spLocks noGrp="1"/>
          </p:cNvSpPr>
          <p:nvPr>
            <p:ph type="title"/>
          </p:nvPr>
        </p:nvSpPr>
        <p:spPr/>
        <p:txBody>
          <a:bodyPr/>
          <a:lstStyle/>
          <a:p>
            <a:r>
              <a:rPr lang="en-US" dirty="0">
                <a:solidFill>
                  <a:srgbClr val="C8102E"/>
                </a:solidFill>
              </a:rPr>
              <a:t>Demand parameters define the geography of the analysis</a:t>
            </a:r>
          </a:p>
        </p:txBody>
      </p:sp>
      <p:sp>
        <p:nvSpPr>
          <p:cNvPr id="6" name="Rounded Rectangle 5">
            <a:extLst>
              <a:ext uri="{FF2B5EF4-FFF2-40B4-BE49-F238E27FC236}">
                <a16:creationId xmlns:a16="http://schemas.microsoft.com/office/drawing/2014/main" id="{7FDB0051-3CCF-7792-6936-8B45CA6C823B}"/>
              </a:ext>
            </a:extLst>
          </p:cNvPr>
          <p:cNvSpPr/>
          <p:nvPr/>
        </p:nvSpPr>
        <p:spPr>
          <a:xfrm>
            <a:off x="838200" y="1599760"/>
            <a:ext cx="5257800" cy="4801040"/>
          </a:xfrm>
          <a:prstGeom prst="roundRect">
            <a:avLst/>
          </a:prstGeom>
          <a:solidFill>
            <a:schemeClr val="accent5">
              <a:lumMod val="20000"/>
              <a:lumOff val="80000"/>
              <a:alpha val="5019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Hexagon 6">
            <a:extLst>
              <a:ext uri="{FF2B5EF4-FFF2-40B4-BE49-F238E27FC236}">
                <a16:creationId xmlns:a16="http://schemas.microsoft.com/office/drawing/2014/main" id="{479DFF41-6B22-E6E5-21C1-D4D3940BF598}"/>
              </a:ext>
            </a:extLst>
          </p:cNvPr>
          <p:cNvSpPr/>
          <p:nvPr/>
        </p:nvSpPr>
        <p:spPr>
          <a:xfrm rot="4697710">
            <a:off x="1409617" y="2275633"/>
            <a:ext cx="643848" cy="652465"/>
          </a:xfrm>
          <a:prstGeom prst="hexagon">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Hexagon 7">
            <a:extLst>
              <a:ext uri="{FF2B5EF4-FFF2-40B4-BE49-F238E27FC236}">
                <a16:creationId xmlns:a16="http://schemas.microsoft.com/office/drawing/2014/main" id="{186576F3-A90D-7E99-476B-A5FEF7568758}"/>
              </a:ext>
            </a:extLst>
          </p:cNvPr>
          <p:cNvSpPr/>
          <p:nvPr/>
        </p:nvSpPr>
        <p:spPr>
          <a:xfrm rot="4697710">
            <a:off x="2179131" y="2097834"/>
            <a:ext cx="643848" cy="652465"/>
          </a:xfrm>
          <a:prstGeom prst="hexagon">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Hexagon 8">
            <a:extLst>
              <a:ext uri="{FF2B5EF4-FFF2-40B4-BE49-F238E27FC236}">
                <a16:creationId xmlns:a16="http://schemas.microsoft.com/office/drawing/2014/main" id="{24C17719-5CC1-D04B-4E0B-52B169F21EA2}"/>
              </a:ext>
            </a:extLst>
          </p:cNvPr>
          <p:cNvSpPr/>
          <p:nvPr/>
        </p:nvSpPr>
        <p:spPr>
          <a:xfrm rot="4697710">
            <a:off x="1918201" y="2747888"/>
            <a:ext cx="643848" cy="652465"/>
          </a:xfrm>
          <a:prstGeom prst="hexagon">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Hexagon 9">
            <a:extLst>
              <a:ext uri="{FF2B5EF4-FFF2-40B4-BE49-F238E27FC236}">
                <a16:creationId xmlns:a16="http://schemas.microsoft.com/office/drawing/2014/main" id="{C44C4813-BEAA-B06F-AAC1-4D3658CED1BD}"/>
              </a:ext>
            </a:extLst>
          </p:cNvPr>
          <p:cNvSpPr/>
          <p:nvPr/>
        </p:nvSpPr>
        <p:spPr>
          <a:xfrm rot="4697710">
            <a:off x="1148685" y="2934733"/>
            <a:ext cx="643848" cy="652465"/>
          </a:xfrm>
          <a:prstGeom prst="hexagon">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Hexagon 10">
            <a:extLst>
              <a:ext uri="{FF2B5EF4-FFF2-40B4-BE49-F238E27FC236}">
                <a16:creationId xmlns:a16="http://schemas.microsoft.com/office/drawing/2014/main" id="{DD3F9E03-757C-4854-E970-24F58373A04D}"/>
              </a:ext>
            </a:extLst>
          </p:cNvPr>
          <p:cNvSpPr/>
          <p:nvPr/>
        </p:nvSpPr>
        <p:spPr>
          <a:xfrm rot="4697710">
            <a:off x="1663910" y="3477045"/>
            <a:ext cx="643848" cy="652465"/>
          </a:xfrm>
          <a:prstGeom prst="hexagon">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Hexagon 11">
            <a:extLst>
              <a:ext uri="{FF2B5EF4-FFF2-40B4-BE49-F238E27FC236}">
                <a16:creationId xmlns:a16="http://schemas.microsoft.com/office/drawing/2014/main" id="{5FF4D2CD-F01A-A492-7326-DCEBC01C85B6}"/>
              </a:ext>
            </a:extLst>
          </p:cNvPr>
          <p:cNvSpPr/>
          <p:nvPr/>
        </p:nvSpPr>
        <p:spPr>
          <a:xfrm rot="4697710">
            <a:off x="1957470" y="4311659"/>
            <a:ext cx="643848" cy="652465"/>
          </a:xfrm>
          <a:prstGeom prst="hexagon">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Hexagon 12">
            <a:extLst>
              <a:ext uri="{FF2B5EF4-FFF2-40B4-BE49-F238E27FC236}">
                <a16:creationId xmlns:a16="http://schemas.microsoft.com/office/drawing/2014/main" id="{AF868507-1000-3B34-5B65-FE05BED27DCD}"/>
              </a:ext>
            </a:extLst>
          </p:cNvPr>
          <p:cNvSpPr/>
          <p:nvPr/>
        </p:nvSpPr>
        <p:spPr>
          <a:xfrm rot="4697710">
            <a:off x="3155873" y="2722796"/>
            <a:ext cx="643848" cy="652465"/>
          </a:xfrm>
          <a:prstGeom prst="hexagon">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37E41BA8-C826-7C18-19D2-117A5D06DD33}"/>
              </a:ext>
            </a:extLst>
          </p:cNvPr>
          <p:cNvSpPr/>
          <p:nvPr/>
        </p:nvSpPr>
        <p:spPr>
          <a:xfrm>
            <a:off x="4216400" y="4457700"/>
            <a:ext cx="900000" cy="900000"/>
          </a:xfrm>
          <a:prstGeom prst="ellipse">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Graphic 15" descr="Marker with solid fill">
            <a:extLst>
              <a:ext uri="{FF2B5EF4-FFF2-40B4-BE49-F238E27FC236}">
                <a16:creationId xmlns:a16="http://schemas.microsoft.com/office/drawing/2014/main" id="{F541E3EC-E015-8976-249D-49D8BB3C5BF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257543" y="4072968"/>
            <a:ext cx="787400" cy="787400"/>
          </a:xfrm>
          <a:prstGeom prst="rect">
            <a:avLst/>
          </a:prstGeom>
        </p:spPr>
      </p:pic>
      <p:sp>
        <p:nvSpPr>
          <p:cNvPr id="17" name="Rounded Rectangle 16">
            <a:extLst>
              <a:ext uri="{FF2B5EF4-FFF2-40B4-BE49-F238E27FC236}">
                <a16:creationId xmlns:a16="http://schemas.microsoft.com/office/drawing/2014/main" id="{7EBD8701-1202-8B65-E7A4-D9A441A6AF01}"/>
              </a:ext>
            </a:extLst>
          </p:cNvPr>
          <p:cNvSpPr/>
          <p:nvPr/>
        </p:nvSpPr>
        <p:spPr>
          <a:xfrm>
            <a:off x="1645656" y="5426365"/>
            <a:ext cx="3764543" cy="834589"/>
          </a:xfrm>
          <a:prstGeom prst="roundRect">
            <a:avLst/>
          </a:prstGeom>
          <a:solidFill>
            <a:schemeClr val="accent1">
              <a:alpha val="5019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TextBox 17">
            <a:extLst>
              <a:ext uri="{FF2B5EF4-FFF2-40B4-BE49-F238E27FC236}">
                <a16:creationId xmlns:a16="http://schemas.microsoft.com/office/drawing/2014/main" id="{1938181C-A42D-4D9A-9CE7-FE8D6D36F249}"/>
              </a:ext>
            </a:extLst>
          </p:cNvPr>
          <p:cNvSpPr txBox="1"/>
          <p:nvPr/>
        </p:nvSpPr>
        <p:spPr>
          <a:xfrm>
            <a:off x="1894636" y="5454640"/>
            <a:ext cx="3312364" cy="830997"/>
          </a:xfrm>
          <a:prstGeom prst="rect">
            <a:avLst/>
          </a:prstGeom>
          <a:noFill/>
          <a:ln>
            <a:noFill/>
          </a:ln>
        </p:spPr>
        <p:txBody>
          <a:bodyPr wrap="square" rtlCol="0">
            <a:spAutoFit/>
          </a:bodyPr>
          <a:lstStyle/>
          <a:p>
            <a:pPr algn="ctr"/>
            <a:r>
              <a:rPr lang="en-US" sz="1600" dirty="0">
                <a:solidFill>
                  <a:schemeClr val="bg1"/>
                </a:solidFill>
              </a:rPr>
              <a:t>For basic models the demand is inflexible: constant demand over the year</a:t>
            </a:r>
          </a:p>
        </p:txBody>
      </p:sp>
      <p:sp>
        <p:nvSpPr>
          <p:cNvPr id="19" name="TextBox 18">
            <a:extLst>
              <a:ext uri="{FF2B5EF4-FFF2-40B4-BE49-F238E27FC236}">
                <a16:creationId xmlns:a16="http://schemas.microsoft.com/office/drawing/2014/main" id="{6432E5F3-5118-2F8F-A5DB-B7C3E9681E1D}"/>
              </a:ext>
            </a:extLst>
          </p:cNvPr>
          <p:cNvSpPr txBox="1"/>
          <p:nvPr/>
        </p:nvSpPr>
        <p:spPr>
          <a:xfrm>
            <a:off x="3588649" y="3603814"/>
            <a:ext cx="2155501" cy="492443"/>
          </a:xfrm>
          <a:prstGeom prst="rect">
            <a:avLst/>
          </a:prstGeom>
          <a:noFill/>
        </p:spPr>
        <p:txBody>
          <a:bodyPr wrap="square" rtlCol="0">
            <a:spAutoFit/>
          </a:bodyPr>
          <a:lstStyle/>
          <a:p>
            <a:pPr algn="ctr"/>
            <a:r>
              <a:rPr lang="en-US" b="1" i="1" dirty="0"/>
              <a:t>Demand point</a:t>
            </a:r>
          </a:p>
          <a:p>
            <a:pPr algn="ctr"/>
            <a:r>
              <a:rPr lang="en-US" sz="1200" dirty="0">
                <a:latin typeface="Consolas" panose="020B0609020204030204" pitchFamily="49" charset="0"/>
                <a:cs typeface="Consolas" panose="020B0609020204030204" pitchFamily="49" charset="0"/>
              </a:rPr>
              <a:t>(</a:t>
            </a:r>
            <a:r>
              <a:rPr lang="en-US" sz="1200" dirty="0" err="1">
                <a:latin typeface="Consolas" panose="020B0609020204030204" pitchFamily="49" charset="0"/>
                <a:cs typeface="Consolas" panose="020B0609020204030204" pitchFamily="49" charset="0"/>
              </a:rPr>
              <a:t>lat,lon</a:t>
            </a:r>
            <a:r>
              <a:rPr lang="en-US" sz="1200" dirty="0">
                <a:latin typeface="Consolas" panose="020B0609020204030204" pitchFamily="49" charset="0"/>
                <a:cs typeface="Consolas" panose="020B0609020204030204" pitchFamily="49" charset="0"/>
              </a:rPr>
              <a:t>)</a:t>
            </a:r>
          </a:p>
        </p:txBody>
      </p:sp>
      <p:cxnSp>
        <p:nvCxnSpPr>
          <p:cNvPr id="21" name="Straight Arrow Connector 20">
            <a:extLst>
              <a:ext uri="{FF2B5EF4-FFF2-40B4-BE49-F238E27FC236}">
                <a16:creationId xmlns:a16="http://schemas.microsoft.com/office/drawing/2014/main" id="{7A3BF3FA-41C6-2C0D-08AB-F3C77226A49C}"/>
              </a:ext>
            </a:extLst>
          </p:cNvPr>
          <p:cNvCxnSpPr/>
          <p:nvPr/>
        </p:nvCxnSpPr>
        <p:spPr>
          <a:xfrm>
            <a:off x="2501055" y="2424066"/>
            <a:ext cx="2165344" cy="2507473"/>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464C6E2F-3166-C7B7-39D5-5D6A205170AE}"/>
              </a:ext>
            </a:extLst>
          </p:cNvPr>
          <p:cNvCxnSpPr>
            <a:cxnSpLocks/>
          </p:cNvCxnSpPr>
          <p:nvPr/>
        </p:nvCxnSpPr>
        <p:spPr>
          <a:xfrm>
            <a:off x="3477797" y="3049028"/>
            <a:ext cx="1181403" cy="1858672"/>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44B345E5-272A-E303-1A33-D06AEB5EEF37}"/>
              </a:ext>
            </a:extLst>
          </p:cNvPr>
          <p:cNvCxnSpPr>
            <a:cxnSpLocks/>
          </p:cNvCxnSpPr>
          <p:nvPr/>
        </p:nvCxnSpPr>
        <p:spPr>
          <a:xfrm>
            <a:off x="2246762" y="3064274"/>
            <a:ext cx="2412438" cy="1867265"/>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32F4D6E7-58DA-C137-D710-1EE9F9F5DA7D}"/>
              </a:ext>
            </a:extLst>
          </p:cNvPr>
          <p:cNvCxnSpPr>
            <a:cxnSpLocks/>
          </p:cNvCxnSpPr>
          <p:nvPr/>
        </p:nvCxnSpPr>
        <p:spPr>
          <a:xfrm>
            <a:off x="1966219" y="3791885"/>
            <a:ext cx="2692981" cy="1115177"/>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2290BD13-52D7-B579-2FD7-33429AFE1FB0}"/>
              </a:ext>
            </a:extLst>
          </p:cNvPr>
          <p:cNvCxnSpPr>
            <a:cxnSpLocks/>
          </p:cNvCxnSpPr>
          <p:nvPr/>
        </p:nvCxnSpPr>
        <p:spPr>
          <a:xfrm>
            <a:off x="2279394" y="4677899"/>
            <a:ext cx="2379806" cy="229163"/>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A3F1D172-5782-40A1-09BD-864BADFC64BF}"/>
              </a:ext>
            </a:extLst>
          </p:cNvPr>
          <p:cNvCxnSpPr>
            <a:cxnSpLocks/>
          </p:cNvCxnSpPr>
          <p:nvPr/>
        </p:nvCxnSpPr>
        <p:spPr>
          <a:xfrm>
            <a:off x="1470609" y="3256936"/>
            <a:ext cx="3085362" cy="1587787"/>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4852B2A4-C2E5-E84E-1C19-AB31DF7FA892}"/>
              </a:ext>
            </a:extLst>
          </p:cNvPr>
          <p:cNvCxnSpPr>
            <a:cxnSpLocks/>
          </p:cNvCxnSpPr>
          <p:nvPr/>
        </p:nvCxnSpPr>
        <p:spPr>
          <a:xfrm>
            <a:off x="1731541" y="2593532"/>
            <a:ext cx="2927659" cy="2313530"/>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graphicFrame>
        <p:nvGraphicFramePr>
          <p:cNvPr id="41" name="Table 40">
            <a:extLst>
              <a:ext uri="{FF2B5EF4-FFF2-40B4-BE49-F238E27FC236}">
                <a16:creationId xmlns:a16="http://schemas.microsoft.com/office/drawing/2014/main" id="{7BB29620-D979-B746-12B5-E10AF9B45B17}"/>
              </a:ext>
            </a:extLst>
          </p:cNvPr>
          <p:cNvGraphicFramePr>
            <a:graphicFrameLocks noGrp="1"/>
          </p:cNvGraphicFramePr>
          <p:nvPr/>
        </p:nvGraphicFramePr>
        <p:xfrm>
          <a:off x="6356930" y="1599760"/>
          <a:ext cx="5257800" cy="1925320"/>
        </p:xfrm>
        <a:graphic>
          <a:graphicData uri="http://schemas.openxmlformats.org/drawingml/2006/table">
            <a:tbl>
              <a:tblPr firstRow="1" bandRow="1">
                <a:tableStyleId>{B8DA472E-C0B5-4FAA-A71B-45BBE6C39A2A}</a:tableStyleId>
              </a:tblPr>
              <a:tblGrid>
                <a:gridCol w="2253670">
                  <a:extLst>
                    <a:ext uri="{9D8B030D-6E8A-4147-A177-3AD203B41FA5}">
                      <a16:colId xmlns:a16="http://schemas.microsoft.com/office/drawing/2014/main" val="924109122"/>
                    </a:ext>
                  </a:extLst>
                </a:gridCol>
                <a:gridCol w="3004130">
                  <a:extLst>
                    <a:ext uri="{9D8B030D-6E8A-4147-A177-3AD203B41FA5}">
                      <a16:colId xmlns:a16="http://schemas.microsoft.com/office/drawing/2014/main" val="1023497401"/>
                    </a:ext>
                  </a:extLst>
                </a:gridCol>
              </a:tblGrid>
              <a:tr h="370840">
                <a:tc>
                  <a:txBody>
                    <a:bodyPr/>
                    <a:lstStyle/>
                    <a:p>
                      <a:r>
                        <a:rPr lang="en-US" dirty="0"/>
                        <a:t>Parameter</a:t>
                      </a:r>
                    </a:p>
                  </a:txBody>
                  <a:tcPr/>
                </a:tc>
                <a:tc>
                  <a:txBody>
                    <a:bodyPr/>
                    <a:lstStyle/>
                    <a:p>
                      <a:r>
                        <a:rPr lang="en-US" dirty="0"/>
                        <a:t>What it defines</a:t>
                      </a:r>
                    </a:p>
                  </a:txBody>
                  <a:tcPr/>
                </a:tc>
                <a:extLst>
                  <a:ext uri="{0D108BD9-81ED-4DB2-BD59-A6C34878D82A}">
                    <a16:rowId xmlns:a16="http://schemas.microsoft.com/office/drawing/2014/main" val="576958661"/>
                  </a:ext>
                </a:extLst>
              </a:tr>
              <a:tr h="370840">
                <a:tc>
                  <a:txBody>
                    <a:bodyPr/>
                    <a:lstStyle/>
                    <a:p>
                      <a:r>
                        <a:rPr lang="en-US" dirty="0">
                          <a:latin typeface="Consolas" panose="020B0609020204030204" pitchFamily="49" charset="0"/>
                          <a:cs typeface="Consolas" panose="020B0609020204030204" pitchFamily="49" charset="0"/>
                        </a:rPr>
                        <a:t>Latitude/longitude</a:t>
                      </a:r>
                    </a:p>
                  </a:txBody>
                  <a:tcPr/>
                </a:tc>
                <a:tc>
                  <a:txBody>
                    <a:bodyPr/>
                    <a:lstStyle/>
                    <a:p>
                      <a:r>
                        <a:rPr lang="en-US" dirty="0"/>
                        <a:t>Where in the country the commodity is delivered</a:t>
                      </a:r>
                    </a:p>
                  </a:txBody>
                  <a:tcPr/>
                </a:tc>
                <a:extLst>
                  <a:ext uri="{0D108BD9-81ED-4DB2-BD59-A6C34878D82A}">
                    <a16:rowId xmlns:a16="http://schemas.microsoft.com/office/drawing/2014/main" val="158596308"/>
                  </a:ext>
                </a:extLst>
              </a:tr>
              <a:tr h="370840">
                <a:tc>
                  <a:txBody>
                    <a:bodyPr/>
                    <a:lstStyle/>
                    <a:p>
                      <a:r>
                        <a:rPr lang="en-US" dirty="0" err="1">
                          <a:latin typeface="Consolas" panose="020B0609020204030204" pitchFamily="49" charset="0"/>
                          <a:cs typeface="Consolas" panose="020B0609020204030204" pitchFamily="49" charset="0"/>
                        </a:rPr>
                        <a:t>Annual_demand</a:t>
                      </a:r>
                      <a:endParaRPr lang="en-US" dirty="0">
                        <a:latin typeface="Consolas" panose="020B0609020204030204" pitchFamily="49" charset="0"/>
                        <a:cs typeface="Consolas" panose="020B0609020204030204" pitchFamily="49" charset="0"/>
                      </a:endParaRPr>
                    </a:p>
                  </a:txBody>
                  <a:tcPr/>
                </a:tc>
                <a:tc>
                  <a:txBody>
                    <a:bodyPr/>
                    <a:lstStyle/>
                    <a:p>
                      <a:r>
                        <a:rPr lang="en-US" dirty="0"/>
                        <a:t>Total volume the model must supply each year</a:t>
                      </a:r>
                    </a:p>
                  </a:txBody>
                  <a:tcPr/>
                </a:tc>
                <a:extLst>
                  <a:ext uri="{0D108BD9-81ED-4DB2-BD59-A6C34878D82A}">
                    <a16:rowId xmlns:a16="http://schemas.microsoft.com/office/drawing/2014/main" val="2577995311"/>
                  </a:ext>
                </a:extLst>
              </a:tr>
              <a:tr h="370840">
                <a:tc>
                  <a:txBody>
                    <a:bodyPr/>
                    <a:lstStyle/>
                    <a:p>
                      <a:r>
                        <a:rPr lang="en-US" dirty="0" err="1">
                          <a:latin typeface="Consolas" panose="020B0609020204030204" pitchFamily="49" charset="0"/>
                          <a:cs typeface="Consolas" panose="020B0609020204030204" pitchFamily="49" charset="0"/>
                        </a:rPr>
                        <a:t>Commodity_state</a:t>
                      </a:r>
                      <a:endParaRPr lang="en-US" dirty="0">
                        <a:latin typeface="Consolas" panose="020B0609020204030204" pitchFamily="49" charset="0"/>
                        <a:cs typeface="Consolas" panose="020B0609020204030204" pitchFamily="49" charset="0"/>
                      </a:endParaRPr>
                    </a:p>
                  </a:txBody>
                  <a:tcPr/>
                </a:tc>
                <a:tc>
                  <a:txBody>
                    <a:bodyPr/>
                    <a:lstStyle/>
                    <a:p>
                      <a:r>
                        <a:rPr lang="en-US" dirty="0"/>
                        <a:t>Physical form at delivery – affects transport options</a:t>
                      </a:r>
                    </a:p>
                  </a:txBody>
                  <a:tcPr/>
                </a:tc>
                <a:extLst>
                  <a:ext uri="{0D108BD9-81ED-4DB2-BD59-A6C34878D82A}">
                    <a16:rowId xmlns:a16="http://schemas.microsoft.com/office/drawing/2014/main" val="2456457235"/>
                  </a:ext>
                </a:extLst>
              </a:tr>
            </a:tbl>
          </a:graphicData>
        </a:graphic>
      </p:graphicFrame>
      <p:sp>
        <p:nvSpPr>
          <p:cNvPr id="42" name="TextBox 41">
            <a:extLst>
              <a:ext uri="{FF2B5EF4-FFF2-40B4-BE49-F238E27FC236}">
                <a16:creationId xmlns:a16="http://schemas.microsoft.com/office/drawing/2014/main" id="{1ACEA557-FC5F-D3B8-62DC-2EDF3753E42D}"/>
              </a:ext>
            </a:extLst>
          </p:cNvPr>
          <p:cNvSpPr txBox="1"/>
          <p:nvPr/>
        </p:nvSpPr>
        <p:spPr>
          <a:xfrm>
            <a:off x="6306342" y="3754803"/>
            <a:ext cx="5535321" cy="323165"/>
          </a:xfrm>
          <a:prstGeom prst="rect">
            <a:avLst/>
          </a:prstGeom>
          <a:noFill/>
        </p:spPr>
        <p:txBody>
          <a:bodyPr wrap="square" rtlCol="0">
            <a:spAutoFit/>
          </a:bodyPr>
          <a:lstStyle/>
          <a:p>
            <a:r>
              <a:rPr lang="en-US" sz="1500" dirty="0">
                <a:solidFill>
                  <a:schemeClr val="accent1"/>
                </a:solidFill>
              </a:rPr>
              <a:t>Choosing the demand point is an analytical decision.</a:t>
            </a:r>
          </a:p>
        </p:txBody>
      </p:sp>
      <p:pic>
        <p:nvPicPr>
          <p:cNvPr id="44" name="Graphic 43" descr="Freight with solid fill">
            <a:extLst>
              <a:ext uri="{FF2B5EF4-FFF2-40B4-BE49-F238E27FC236}">
                <a16:creationId xmlns:a16="http://schemas.microsoft.com/office/drawing/2014/main" id="{8DC460B1-DB4D-7907-4626-46FD9D72311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948064" y="4343726"/>
            <a:ext cx="855550" cy="855550"/>
          </a:xfrm>
          <a:prstGeom prst="rect">
            <a:avLst/>
          </a:prstGeom>
        </p:spPr>
      </p:pic>
      <p:pic>
        <p:nvPicPr>
          <p:cNvPr id="45" name="Picture 44" descr="Border Crossing Icons - Free SVG &amp; PNG Border Crossing Images - Noun Project">
            <a:extLst>
              <a:ext uri="{FF2B5EF4-FFF2-40B4-BE49-F238E27FC236}">
                <a16:creationId xmlns:a16="http://schemas.microsoft.com/office/drawing/2014/main" id="{6C71F155-46AC-EE09-D1A1-62AF56728DD6}"/>
              </a:ext>
            </a:extLst>
          </p:cNvPr>
          <p:cNvPicPr>
            <a:picLocks noChangeAspect="1"/>
          </p:cNvPicPr>
          <p:nvPr/>
        </p:nvPicPr>
        <p:blipFill>
          <a:blip r:embed="rId5">
            <a:duotone>
              <a:schemeClr val="accent1">
                <a:shade val="45000"/>
                <a:satMod val="135000"/>
              </a:schemeClr>
              <a:prstClr val="white"/>
            </a:duotone>
          </a:blip>
          <a:stretch>
            <a:fillRect/>
          </a:stretch>
        </p:blipFill>
        <p:spPr>
          <a:xfrm>
            <a:off x="8618650" y="4352461"/>
            <a:ext cx="855550" cy="855550"/>
          </a:xfrm>
          <a:prstGeom prst="rect">
            <a:avLst/>
          </a:prstGeom>
        </p:spPr>
      </p:pic>
      <p:pic>
        <p:nvPicPr>
          <p:cNvPr id="46" name="Picture 45" descr="Metallurgy Icons - Free SVG &amp; PNG Metallurgy Images - Noun Project">
            <a:extLst>
              <a:ext uri="{FF2B5EF4-FFF2-40B4-BE49-F238E27FC236}">
                <a16:creationId xmlns:a16="http://schemas.microsoft.com/office/drawing/2014/main" id="{64F06922-1422-465D-F8F5-F17E0E475345}"/>
              </a:ext>
            </a:extLst>
          </p:cNvPr>
          <p:cNvPicPr>
            <a:picLocks noChangeAspect="1"/>
          </p:cNvPicPr>
          <p:nvPr/>
        </p:nvPicPr>
        <p:blipFill>
          <a:blip r:embed="rId6">
            <a:duotone>
              <a:schemeClr val="accent1">
                <a:shade val="45000"/>
                <a:satMod val="135000"/>
              </a:schemeClr>
              <a:prstClr val="white"/>
            </a:duotone>
          </a:blip>
          <a:stretch>
            <a:fillRect/>
          </a:stretch>
        </p:blipFill>
        <p:spPr>
          <a:xfrm>
            <a:off x="10363456" y="4327966"/>
            <a:ext cx="855550" cy="855550"/>
          </a:xfrm>
          <a:prstGeom prst="rect">
            <a:avLst/>
          </a:prstGeom>
        </p:spPr>
      </p:pic>
      <p:sp>
        <p:nvSpPr>
          <p:cNvPr id="47" name="TextBox 46">
            <a:extLst>
              <a:ext uri="{FF2B5EF4-FFF2-40B4-BE49-F238E27FC236}">
                <a16:creationId xmlns:a16="http://schemas.microsoft.com/office/drawing/2014/main" id="{98CA713E-40F4-B01E-AC53-1FDE9791CFB7}"/>
              </a:ext>
            </a:extLst>
          </p:cNvPr>
          <p:cNvSpPr txBox="1"/>
          <p:nvPr/>
        </p:nvSpPr>
        <p:spPr>
          <a:xfrm>
            <a:off x="6690039" y="5300751"/>
            <a:ext cx="1371600" cy="307777"/>
          </a:xfrm>
          <a:prstGeom prst="rect">
            <a:avLst/>
          </a:prstGeom>
          <a:noFill/>
        </p:spPr>
        <p:txBody>
          <a:bodyPr wrap="square" rtlCol="0">
            <a:spAutoFit/>
          </a:bodyPr>
          <a:lstStyle/>
          <a:p>
            <a:pPr algn="ctr"/>
            <a:r>
              <a:rPr lang="en-US" b="1" i="1" dirty="0"/>
              <a:t>Shipping</a:t>
            </a:r>
          </a:p>
        </p:txBody>
      </p:sp>
      <p:sp>
        <p:nvSpPr>
          <p:cNvPr id="48" name="TextBox 47">
            <a:extLst>
              <a:ext uri="{FF2B5EF4-FFF2-40B4-BE49-F238E27FC236}">
                <a16:creationId xmlns:a16="http://schemas.microsoft.com/office/drawing/2014/main" id="{FE9F8DF6-8B08-B3FB-8CAC-D4189ED4ABB0}"/>
              </a:ext>
            </a:extLst>
          </p:cNvPr>
          <p:cNvSpPr txBox="1"/>
          <p:nvPr/>
        </p:nvSpPr>
        <p:spPr>
          <a:xfrm>
            <a:off x="8319664" y="5218632"/>
            <a:ext cx="1371600" cy="523220"/>
          </a:xfrm>
          <a:prstGeom prst="rect">
            <a:avLst/>
          </a:prstGeom>
          <a:noFill/>
        </p:spPr>
        <p:txBody>
          <a:bodyPr wrap="square" rtlCol="0">
            <a:spAutoFit/>
          </a:bodyPr>
          <a:lstStyle/>
          <a:p>
            <a:pPr algn="ctr"/>
            <a:r>
              <a:rPr lang="en-US" b="1" i="1" dirty="0"/>
              <a:t>Border crossing</a:t>
            </a:r>
          </a:p>
        </p:txBody>
      </p:sp>
      <p:sp>
        <p:nvSpPr>
          <p:cNvPr id="49" name="TextBox 48">
            <a:extLst>
              <a:ext uri="{FF2B5EF4-FFF2-40B4-BE49-F238E27FC236}">
                <a16:creationId xmlns:a16="http://schemas.microsoft.com/office/drawing/2014/main" id="{03F6D6DD-69C0-DD0A-9FC2-1A193B15DFE3}"/>
              </a:ext>
            </a:extLst>
          </p:cNvPr>
          <p:cNvSpPr txBox="1"/>
          <p:nvPr/>
        </p:nvSpPr>
        <p:spPr>
          <a:xfrm>
            <a:off x="10083206" y="5243726"/>
            <a:ext cx="1371600" cy="523220"/>
          </a:xfrm>
          <a:prstGeom prst="rect">
            <a:avLst/>
          </a:prstGeom>
          <a:noFill/>
        </p:spPr>
        <p:txBody>
          <a:bodyPr wrap="square" rtlCol="0">
            <a:spAutoFit/>
          </a:bodyPr>
          <a:lstStyle/>
          <a:p>
            <a:pPr algn="ctr"/>
            <a:r>
              <a:rPr lang="en-US" b="1" i="1" dirty="0"/>
              <a:t>Industrial purposes</a:t>
            </a:r>
          </a:p>
        </p:txBody>
      </p:sp>
    </p:spTree>
    <p:extLst>
      <p:ext uri="{BB962C8B-B14F-4D97-AF65-F5344CB8AC3E}">
        <p14:creationId xmlns:p14="http://schemas.microsoft.com/office/powerpoint/2010/main" val="2366550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4"/>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5"/>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42" grpId="0"/>
      <p:bldP spid="47" grpId="0"/>
      <p:bldP spid="48" grpId="0"/>
      <p:bldP spid="4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2580A-FD76-B316-9ED6-725EE524B96C}"/>
              </a:ext>
            </a:extLst>
          </p:cNvPr>
          <p:cNvSpPr>
            <a:spLocks noGrp="1"/>
          </p:cNvSpPr>
          <p:nvPr>
            <p:ph type="title"/>
          </p:nvPr>
        </p:nvSpPr>
        <p:spPr>
          <a:xfrm>
            <a:off x="838200" y="5557"/>
            <a:ext cx="10515600" cy="817404"/>
          </a:xfrm>
        </p:spPr>
        <p:txBody>
          <a:bodyPr/>
          <a:lstStyle/>
          <a:p>
            <a:r>
              <a:rPr lang="en-US" dirty="0" err="1">
                <a:solidFill>
                  <a:srgbClr val="C8102E"/>
                </a:solidFill>
              </a:rPr>
              <a:t>Config.yaml: </a:t>
            </a:r>
            <a:r>
              <a:rPr lang="en-US" dirty="0">
                <a:solidFill>
                  <a:srgbClr val="C8102E"/>
                </a:solidFill>
              </a:rPr>
              <a:t>the scenario dial</a:t>
            </a:r>
          </a:p>
        </p:txBody>
      </p:sp>
      <p:sp>
        <p:nvSpPr>
          <p:cNvPr id="76" name="Shape 2">
            <a:extLst>
              <a:ext uri="{FF2B5EF4-FFF2-40B4-BE49-F238E27FC236}">
                <a16:creationId xmlns:a16="http://schemas.microsoft.com/office/drawing/2014/main" id="{F8AD898A-EAC5-6C73-3AE3-4CAB08BB027E}"/>
              </a:ext>
            </a:extLst>
          </p:cNvPr>
          <p:cNvSpPr/>
          <p:nvPr/>
        </p:nvSpPr>
        <p:spPr>
          <a:xfrm>
            <a:off x="1387856" y="1149635"/>
            <a:ext cx="3931920" cy="5245679"/>
          </a:xfrm>
          <a:prstGeom prst="roundRect">
            <a:avLst>
              <a:gd name="adj" fmla="val 1860"/>
            </a:avLst>
          </a:prstGeom>
          <a:solidFill>
            <a:schemeClr val="accent4">
              <a:lumMod val="20000"/>
              <a:lumOff val="80000"/>
            </a:schemeClr>
          </a:solidFill>
          <a:ln w="12700">
            <a:solidFill>
              <a:srgbClr val="1E3A6E"/>
            </a:solidFill>
            <a:prstDash val="solid"/>
          </a:ln>
        </p:spPr>
        <p:txBody>
          <a:bodyPr/>
          <a:lstStyle/>
          <a:p>
            <a:endParaRPr lang="en-US">
              <a:solidFill>
                <a:schemeClr val="accent4">
                  <a:lumMod val="20000"/>
                  <a:lumOff val="80000"/>
                </a:schemeClr>
              </a:solidFill>
            </a:endParaRPr>
          </a:p>
        </p:txBody>
      </p:sp>
      <p:sp>
        <p:nvSpPr>
          <p:cNvPr id="77" name="Shape 3">
            <a:extLst>
              <a:ext uri="{FF2B5EF4-FFF2-40B4-BE49-F238E27FC236}">
                <a16:creationId xmlns:a16="http://schemas.microsoft.com/office/drawing/2014/main" id="{E6512939-9AF6-5787-D7EA-3472112F0C1D}"/>
              </a:ext>
            </a:extLst>
          </p:cNvPr>
          <p:cNvSpPr/>
          <p:nvPr/>
        </p:nvSpPr>
        <p:spPr>
          <a:xfrm>
            <a:off x="1442719" y="1180958"/>
            <a:ext cx="3464559" cy="291906"/>
          </a:xfrm>
          <a:prstGeom prst="roundRect">
            <a:avLst>
              <a:gd name="adj" fmla="val 30769"/>
            </a:avLst>
          </a:prstGeom>
          <a:solidFill>
            <a:schemeClr val="accent4">
              <a:lumMod val="20000"/>
              <a:lumOff val="80000"/>
            </a:schemeClr>
          </a:solidFill>
          <a:ln w="12700">
            <a:solidFill>
              <a:schemeClr val="accent4">
                <a:lumMod val="20000"/>
                <a:lumOff val="80000"/>
              </a:schemeClr>
            </a:solidFill>
            <a:prstDash val="solid"/>
          </a:ln>
        </p:spPr>
        <p:txBody>
          <a:bodyPr/>
          <a:lstStyle/>
          <a:p>
            <a:endParaRPr lang="en-US" sz="1800">
              <a:solidFill>
                <a:schemeClr val="tx1"/>
              </a:solidFill>
            </a:endParaRPr>
          </a:p>
        </p:txBody>
      </p:sp>
      <p:sp>
        <p:nvSpPr>
          <p:cNvPr id="78" name="Text 4">
            <a:extLst>
              <a:ext uri="{FF2B5EF4-FFF2-40B4-BE49-F238E27FC236}">
                <a16:creationId xmlns:a16="http://schemas.microsoft.com/office/drawing/2014/main" id="{91AF1D71-2D7E-96DF-D17B-D2F8A209862C}"/>
              </a:ext>
            </a:extLst>
          </p:cNvPr>
          <p:cNvSpPr/>
          <p:nvPr/>
        </p:nvSpPr>
        <p:spPr>
          <a:xfrm>
            <a:off x="1627632" y="1212377"/>
            <a:ext cx="1645920" cy="236131"/>
          </a:xfrm>
          <a:prstGeom prst="rect">
            <a:avLst/>
          </a:prstGeom>
          <a:solidFill>
            <a:schemeClr val="accent4">
              <a:lumMod val="20000"/>
              <a:lumOff val="80000"/>
            </a:schemeClr>
          </a:solidFill>
          <a:ln/>
        </p:spPr>
        <p:txBody>
          <a:bodyPr wrap="square" rtlCol="0" anchor="ctr"/>
          <a:lstStyle/>
          <a:p>
            <a:pPr marL="0" indent="0">
              <a:buNone/>
            </a:pPr>
            <a:r>
              <a:rPr lang="en-US" sz="1600" dirty="0">
                <a:solidFill>
                  <a:schemeClr val="tx1"/>
                </a:solidFill>
                <a:latin typeface="Courier New" pitchFamily="34" charset="0"/>
                <a:ea typeface="Courier New" pitchFamily="34" charset="-122"/>
                <a:cs typeface="Courier New" pitchFamily="34" charset="-120"/>
              </a:rPr>
              <a:t>config.yaml</a:t>
            </a:r>
            <a:endParaRPr lang="en-US" sz="1600" dirty="0">
              <a:solidFill>
                <a:schemeClr val="tx1"/>
              </a:solidFill>
            </a:endParaRPr>
          </a:p>
        </p:txBody>
      </p:sp>
      <p:sp>
        <p:nvSpPr>
          <p:cNvPr id="79" name="Text 5">
            <a:extLst>
              <a:ext uri="{FF2B5EF4-FFF2-40B4-BE49-F238E27FC236}">
                <a16:creationId xmlns:a16="http://schemas.microsoft.com/office/drawing/2014/main" id="{2C61BD46-8A51-8E12-9F34-FB41C04A8875}"/>
              </a:ext>
            </a:extLst>
          </p:cNvPr>
          <p:cNvSpPr/>
          <p:nvPr/>
        </p:nvSpPr>
        <p:spPr>
          <a:xfrm>
            <a:off x="1395983" y="1501038"/>
            <a:ext cx="256032" cy="202997"/>
          </a:xfrm>
          <a:prstGeom prst="rect">
            <a:avLst/>
          </a:prstGeom>
          <a:solidFill>
            <a:schemeClr val="accent4">
              <a:lumMod val="20000"/>
              <a:lumOff val="80000"/>
            </a:schemeClr>
          </a:solidFill>
          <a:ln/>
        </p:spPr>
        <p:txBody>
          <a:bodyPr wrap="none" rtlCol="0" anchor="ctr"/>
          <a:lstStyle/>
          <a:p>
            <a:pPr marL="0" indent="0">
              <a:buNone/>
            </a:pPr>
            <a:r>
              <a:rPr lang="en-US" dirty="0">
                <a:solidFill>
                  <a:schemeClr val="tx1"/>
                </a:solidFill>
                <a:latin typeface="Courier New" pitchFamily="34" charset="0"/>
                <a:ea typeface="Courier New" pitchFamily="34" charset="-122"/>
                <a:cs typeface="Courier New" pitchFamily="34" charset="-120"/>
              </a:rPr>
              <a:t>01</a:t>
            </a:r>
            <a:endParaRPr lang="en-US" dirty="0">
              <a:solidFill>
                <a:schemeClr val="tx1"/>
              </a:solidFill>
            </a:endParaRPr>
          </a:p>
        </p:txBody>
      </p:sp>
      <p:sp>
        <p:nvSpPr>
          <p:cNvPr id="80" name="Text 6">
            <a:extLst>
              <a:ext uri="{FF2B5EF4-FFF2-40B4-BE49-F238E27FC236}">
                <a16:creationId xmlns:a16="http://schemas.microsoft.com/office/drawing/2014/main" id="{408CE414-C753-2120-D74E-30790CD0D0A0}"/>
              </a:ext>
            </a:extLst>
          </p:cNvPr>
          <p:cNvSpPr/>
          <p:nvPr/>
        </p:nvSpPr>
        <p:spPr>
          <a:xfrm>
            <a:off x="1746503" y="1528197"/>
            <a:ext cx="3511296" cy="202997"/>
          </a:xfrm>
          <a:prstGeom prst="rect">
            <a:avLst/>
          </a:prstGeom>
          <a:solidFill>
            <a:schemeClr val="accent4">
              <a:lumMod val="20000"/>
              <a:lumOff val="80000"/>
            </a:schemeClr>
          </a:solidFill>
          <a:ln/>
        </p:spPr>
        <p:txBody>
          <a:bodyPr wrap="none" rtlCol="0" anchor="ctr"/>
          <a:lstStyle/>
          <a:p>
            <a:pPr marL="0" indent="0">
              <a:buNone/>
            </a:pPr>
            <a:r>
              <a:rPr lang="en-US" dirty="0">
                <a:solidFill>
                  <a:schemeClr val="tx1"/>
                </a:solidFill>
                <a:latin typeface="Courier New" pitchFamily="34" charset="0"/>
                <a:ea typeface="Courier New" pitchFamily="34" charset="-122"/>
                <a:cs typeface="Courier New" pitchFamily="34" charset="-120"/>
              </a:rPr>
              <a:t>scenario:</a:t>
            </a:r>
            <a:endParaRPr lang="en-US" dirty="0">
              <a:solidFill>
                <a:schemeClr val="tx1"/>
              </a:solidFill>
            </a:endParaRPr>
          </a:p>
        </p:txBody>
      </p:sp>
      <p:sp>
        <p:nvSpPr>
          <p:cNvPr id="81" name="Shape 7">
            <a:extLst>
              <a:ext uri="{FF2B5EF4-FFF2-40B4-BE49-F238E27FC236}">
                <a16:creationId xmlns:a16="http://schemas.microsoft.com/office/drawing/2014/main" id="{59BD9A17-61AD-4460-4103-59B9E694EFCF}"/>
              </a:ext>
            </a:extLst>
          </p:cNvPr>
          <p:cNvSpPr/>
          <p:nvPr/>
        </p:nvSpPr>
        <p:spPr>
          <a:xfrm>
            <a:off x="1746503" y="1749482"/>
            <a:ext cx="3511296" cy="166421"/>
          </a:xfrm>
          <a:prstGeom prst="rect">
            <a:avLst/>
          </a:prstGeom>
          <a:solidFill>
            <a:schemeClr val="accent4">
              <a:lumMod val="20000"/>
              <a:lumOff val="80000"/>
            </a:schemeClr>
          </a:solidFill>
          <a:ln w="12700">
            <a:solidFill>
              <a:srgbClr val="FFD966">
                <a:alpha val="12000"/>
              </a:srgbClr>
            </a:solidFill>
            <a:prstDash val="solid"/>
          </a:ln>
        </p:spPr>
        <p:txBody>
          <a:bodyPr/>
          <a:lstStyle/>
          <a:p>
            <a:endParaRPr lang="en-US" sz="1800"/>
          </a:p>
        </p:txBody>
      </p:sp>
      <p:sp>
        <p:nvSpPr>
          <p:cNvPr id="82" name="Text 8">
            <a:extLst>
              <a:ext uri="{FF2B5EF4-FFF2-40B4-BE49-F238E27FC236}">
                <a16:creationId xmlns:a16="http://schemas.microsoft.com/office/drawing/2014/main" id="{4003162C-A291-F4EB-7784-BDA3F08DFF99}"/>
              </a:ext>
            </a:extLst>
          </p:cNvPr>
          <p:cNvSpPr/>
          <p:nvPr/>
        </p:nvSpPr>
        <p:spPr>
          <a:xfrm>
            <a:off x="1395983" y="1704035"/>
            <a:ext cx="256032" cy="202997"/>
          </a:xfrm>
          <a:prstGeom prst="rect">
            <a:avLst/>
          </a:prstGeom>
          <a:solidFill>
            <a:schemeClr val="accent4">
              <a:lumMod val="20000"/>
              <a:lumOff val="80000"/>
            </a:schemeClr>
          </a:solidFill>
          <a:ln/>
        </p:spPr>
        <p:txBody>
          <a:bodyPr wrap="none" rtlCol="0" anchor="ctr"/>
          <a:lstStyle/>
          <a:p>
            <a:pPr marL="0" indent="0">
              <a:buNone/>
            </a:pPr>
            <a:r>
              <a:rPr lang="en-US" dirty="0">
                <a:solidFill>
                  <a:schemeClr val="tx1"/>
                </a:solidFill>
                <a:latin typeface="Courier New" pitchFamily="34" charset="0"/>
                <a:ea typeface="Courier New" pitchFamily="34" charset="-122"/>
                <a:cs typeface="Courier New" pitchFamily="34" charset="-120"/>
              </a:rPr>
              <a:t>02</a:t>
            </a:r>
            <a:endParaRPr lang="en-US" dirty="0">
              <a:solidFill>
                <a:schemeClr val="tx1"/>
              </a:solidFill>
            </a:endParaRPr>
          </a:p>
        </p:txBody>
      </p:sp>
      <p:sp>
        <p:nvSpPr>
          <p:cNvPr id="83" name="Text 9">
            <a:extLst>
              <a:ext uri="{FF2B5EF4-FFF2-40B4-BE49-F238E27FC236}">
                <a16:creationId xmlns:a16="http://schemas.microsoft.com/office/drawing/2014/main" id="{A9631956-7BEC-4203-9A99-0136EBED20E3}"/>
              </a:ext>
            </a:extLst>
          </p:cNvPr>
          <p:cNvSpPr/>
          <p:nvPr/>
        </p:nvSpPr>
        <p:spPr>
          <a:xfrm>
            <a:off x="1746503" y="1731194"/>
            <a:ext cx="3511296" cy="202997"/>
          </a:xfrm>
          <a:prstGeom prst="rect">
            <a:avLst/>
          </a:prstGeom>
          <a:solidFill>
            <a:schemeClr val="accent4">
              <a:lumMod val="20000"/>
              <a:lumOff val="80000"/>
            </a:schemeClr>
          </a:solidFill>
          <a:ln/>
        </p:spPr>
        <p:txBody>
          <a:bodyPr wrap="none" rtlCol="0" anchor="ctr"/>
          <a:lstStyle/>
          <a:p>
            <a:pPr marL="0" indent="0">
              <a:buNone/>
            </a:pPr>
            <a:r>
              <a:rPr lang="en-US" sz="1100" dirty="0">
                <a:solidFill>
                  <a:schemeClr val="accent6"/>
                </a:solidFill>
                <a:latin typeface="Courier New" pitchFamily="34" charset="0"/>
                <a:ea typeface="Courier New" pitchFamily="34" charset="-122"/>
                <a:cs typeface="Courier New" pitchFamily="34" charset="-120"/>
              </a:rPr>
              <a:t>  country: ['UA']</a:t>
            </a:r>
            <a:endParaRPr lang="en-US" sz="1100" dirty="0">
              <a:solidFill>
                <a:schemeClr val="accent6"/>
              </a:solidFill>
            </a:endParaRPr>
          </a:p>
        </p:txBody>
      </p:sp>
      <p:sp>
        <p:nvSpPr>
          <p:cNvPr id="84" name="Shape 10">
            <a:extLst>
              <a:ext uri="{FF2B5EF4-FFF2-40B4-BE49-F238E27FC236}">
                <a16:creationId xmlns:a16="http://schemas.microsoft.com/office/drawing/2014/main" id="{9F3A3453-7324-9874-3166-0B4F7FF32242}"/>
              </a:ext>
            </a:extLst>
          </p:cNvPr>
          <p:cNvSpPr/>
          <p:nvPr/>
        </p:nvSpPr>
        <p:spPr>
          <a:xfrm>
            <a:off x="1746503" y="1952479"/>
            <a:ext cx="3511296" cy="166421"/>
          </a:xfrm>
          <a:prstGeom prst="rect">
            <a:avLst/>
          </a:prstGeom>
          <a:solidFill>
            <a:schemeClr val="accent4">
              <a:lumMod val="20000"/>
              <a:lumOff val="80000"/>
            </a:schemeClr>
          </a:solidFill>
          <a:ln w="12700">
            <a:solidFill>
              <a:srgbClr val="FFD966">
                <a:alpha val="12000"/>
              </a:srgbClr>
            </a:solidFill>
            <a:prstDash val="solid"/>
          </a:ln>
        </p:spPr>
        <p:txBody>
          <a:bodyPr/>
          <a:lstStyle/>
          <a:p>
            <a:endParaRPr lang="en-US" sz="1800"/>
          </a:p>
        </p:txBody>
      </p:sp>
      <p:sp>
        <p:nvSpPr>
          <p:cNvPr id="85" name="Text 11">
            <a:extLst>
              <a:ext uri="{FF2B5EF4-FFF2-40B4-BE49-F238E27FC236}">
                <a16:creationId xmlns:a16="http://schemas.microsoft.com/office/drawing/2014/main" id="{F00EF7AB-8705-E53B-A513-FCA2F1FB09C2}"/>
              </a:ext>
            </a:extLst>
          </p:cNvPr>
          <p:cNvSpPr/>
          <p:nvPr/>
        </p:nvSpPr>
        <p:spPr>
          <a:xfrm>
            <a:off x="1395983" y="1907032"/>
            <a:ext cx="256032" cy="202997"/>
          </a:xfrm>
          <a:prstGeom prst="rect">
            <a:avLst/>
          </a:prstGeom>
          <a:solidFill>
            <a:schemeClr val="accent4">
              <a:lumMod val="20000"/>
              <a:lumOff val="80000"/>
            </a:schemeClr>
          </a:solidFill>
          <a:ln/>
        </p:spPr>
        <p:txBody>
          <a:bodyPr wrap="none" rtlCol="0" anchor="ctr"/>
          <a:lstStyle/>
          <a:p>
            <a:pPr marL="0" indent="0">
              <a:buNone/>
            </a:pPr>
            <a:r>
              <a:rPr lang="en-US" dirty="0">
                <a:solidFill>
                  <a:schemeClr val="tx1"/>
                </a:solidFill>
                <a:latin typeface="Courier New" pitchFamily="34" charset="0"/>
                <a:ea typeface="Courier New" pitchFamily="34" charset="-122"/>
                <a:cs typeface="Courier New" pitchFamily="34" charset="-120"/>
              </a:rPr>
              <a:t>03</a:t>
            </a:r>
            <a:endParaRPr lang="en-US" dirty="0">
              <a:solidFill>
                <a:schemeClr val="tx1"/>
              </a:solidFill>
            </a:endParaRPr>
          </a:p>
        </p:txBody>
      </p:sp>
      <p:sp>
        <p:nvSpPr>
          <p:cNvPr id="86" name="Text 12">
            <a:extLst>
              <a:ext uri="{FF2B5EF4-FFF2-40B4-BE49-F238E27FC236}">
                <a16:creationId xmlns:a16="http://schemas.microsoft.com/office/drawing/2014/main" id="{D61BB705-FDF2-ABCF-6240-A53C628D4409}"/>
              </a:ext>
            </a:extLst>
          </p:cNvPr>
          <p:cNvSpPr/>
          <p:nvPr/>
        </p:nvSpPr>
        <p:spPr>
          <a:xfrm>
            <a:off x="1746503" y="1934191"/>
            <a:ext cx="3511296" cy="202997"/>
          </a:xfrm>
          <a:prstGeom prst="rect">
            <a:avLst/>
          </a:prstGeom>
          <a:solidFill>
            <a:schemeClr val="accent4">
              <a:lumMod val="20000"/>
              <a:lumOff val="80000"/>
            </a:schemeClr>
          </a:solidFill>
          <a:ln/>
        </p:spPr>
        <p:txBody>
          <a:bodyPr wrap="none" rtlCol="0" anchor="ctr"/>
          <a:lstStyle/>
          <a:p>
            <a:pPr marL="0" indent="0">
              <a:buNone/>
            </a:pPr>
            <a:r>
              <a:rPr lang="en-US" sz="1100" dirty="0">
                <a:solidFill>
                  <a:schemeClr val="accent6"/>
                </a:solidFill>
                <a:latin typeface="Courier New" pitchFamily="34" charset="0"/>
                <a:ea typeface="Courier New" pitchFamily="34" charset="-122"/>
                <a:cs typeface="Courier New" pitchFamily="34" charset="-120"/>
              </a:rPr>
              <a:t>  weather_year: [2023]</a:t>
            </a:r>
            <a:endParaRPr lang="en-US" sz="1100" dirty="0">
              <a:solidFill>
                <a:schemeClr val="accent6"/>
              </a:solidFill>
            </a:endParaRPr>
          </a:p>
        </p:txBody>
      </p:sp>
      <p:sp>
        <p:nvSpPr>
          <p:cNvPr id="87" name="Shape 13">
            <a:extLst>
              <a:ext uri="{FF2B5EF4-FFF2-40B4-BE49-F238E27FC236}">
                <a16:creationId xmlns:a16="http://schemas.microsoft.com/office/drawing/2014/main" id="{E6299DB1-9B25-BE2F-F2CF-D9A551DDB176}"/>
              </a:ext>
            </a:extLst>
          </p:cNvPr>
          <p:cNvSpPr/>
          <p:nvPr/>
        </p:nvSpPr>
        <p:spPr>
          <a:xfrm>
            <a:off x="1746503" y="2155475"/>
            <a:ext cx="3511296" cy="166421"/>
          </a:xfrm>
          <a:prstGeom prst="rect">
            <a:avLst/>
          </a:prstGeom>
          <a:solidFill>
            <a:schemeClr val="accent4">
              <a:lumMod val="20000"/>
              <a:lumOff val="80000"/>
            </a:schemeClr>
          </a:solidFill>
          <a:ln w="12700">
            <a:solidFill>
              <a:srgbClr val="FFD966">
                <a:alpha val="12000"/>
              </a:srgbClr>
            </a:solidFill>
            <a:prstDash val="solid"/>
          </a:ln>
        </p:spPr>
        <p:txBody>
          <a:bodyPr/>
          <a:lstStyle/>
          <a:p>
            <a:endParaRPr lang="en-US" sz="1800"/>
          </a:p>
        </p:txBody>
      </p:sp>
      <p:sp>
        <p:nvSpPr>
          <p:cNvPr id="88" name="Text 14">
            <a:extLst>
              <a:ext uri="{FF2B5EF4-FFF2-40B4-BE49-F238E27FC236}">
                <a16:creationId xmlns:a16="http://schemas.microsoft.com/office/drawing/2014/main" id="{35A3527A-3413-EF82-9D24-077796197241}"/>
              </a:ext>
            </a:extLst>
          </p:cNvPr>
          <p:cNvSpPr/>
          <p:nvPr/>
        </p:nvSpPr>
        <p:spPr>
          <a:xfrm>
            <a:off x="1395983" y="2110028"/>
            <a:ext cx="256032" cy="202997"/>
          </a:xfrm>
          <a:prstGeom prst="rect">
            <a:avLst/>
          </a:prstGeom>
          <a:solidFill>
            <a:schemeClr val="accent4">
              <a:lumMod val="20000"/>
              <a:lumOff val="80000"/>
            </a:schemeClr>
          </a:solidFill>
          <a:ln/>
        </p:spPr>
        <p:txBody>
          <a:bodyPr wrap="none" rtlCol="0" anchor="ctr"/>
          <a:lstStyle/>
          <a:p>
            <a:pPr marL="0" indent="0">
              <a:buNone/>
            </a:pPr>
            <a:r>
              <a:rPr lang="en-US" dirty="0">
                <a:solidFill>
                  <a:schemeClr val="tx1"/>
                </a:solidFill>
                <a:latin typeface="Courier New" pitchFamily="34" charset="0"/>
                <a:ea typeface="Courier New" pitchFamily="34" charset="-122"/>
                <a:cs typeface="Courier New" pitchFamily="34" charset="-120"/>
              </a:rPr>
              <a:t>04</a:t>
            </a:r>
            <a:endParaRPr lang="en-US" dirty="0">
              <a:solidFill>
                <a:schemeClr val="tx1"/>
              </a:solidFill>
            </a:endParaRPr>
          </a:p>
        </p:txBody>
      </p:sp>
      <p:sp>
        <p:nvSpPr>
          <p:cNvPr id="89" name="Text 15">
            <a:extLst>
              <a:ext uri="{FF2B5EF4-FFF2-40B4-BE49-F238E27FC236}">
                <a16:creationId xmlns:a16="http://schemas.microsoft.com/office/drawing/2014/main" id="{129388EE-3DDC-5AED-25F7-5FDE20A001E4}"/>
              </a:ext>
            </a:extLst>
          </p:cNvPr>
          <p:cNvSpPr/>
          <p:nvPr/>
        </p:nvSpPr>
        <p:spPr>
          <a:xfrm>
            <a:off x="1746503" y="2137187"/>
            <a:ext cx="3511296" cy="202997"/>
          </a:xfrm>
          <a:prstGeom prst="rect">
            <a:avLst/>
          </a:prstGeom>
          <a:solidFill>
            <a:schemeClr val="accent4">
              <a:lumMod val="20000"/>
              <a:lumOff val="80000"/>
            </a:schemeClr>
          </a:solidFill>
          <a:ln/>
        </p:spPr>
        <p:txBody>
          <a:bodyPr wrap="none" rtlCol="0" anchor="ctr"/>
          <a:lstStyle/>
          <a:p>
            <a:pPr marL="0" indent="0">
              <a:buNone/>
            </a:pPr>
            <a:r>
              <a:rPr lang="en-US" sz="1100" dirty="0">
                <a:solidFill>
                  <a:schemeClr val="accent6"/>
                </a:solidFill>
                <a:latin typeface="Courier New" pitchFamily="34" charset="0"/>
                <a:ea typeface="Courier New" pitchFamily="34" charset="-122"/>
                <a:cs typeface="Courier New" pitchFamily="34" charset="-120"/>
              </a:rPr>
              <a:t>  plant_type: 'ammonia'</a:t>
            </a:r>
            <a:endParaRPr lang="en-US" sz="1100" dirty="0">
              <a:solidFill>
                <a:schemeClr val="accent6"/>
              </a:solidFill>
            </a:endParaRPr>
          </a:p>
        </p:txBody>
      </p:sp>
      <p:sp>
        <p:nvSpPr>
          <p:cNvPr id="90" name="Text 16">
            <a:extLst>
              <a:ext uri="{FF2B5EF4-FFF2-40B4-BE49-F238E27FC236}">
                <a16:creationId xmlns:a16="http://schemas.microsoft.com/office/drawing/2014/main" id="{2CA27FE6-2791-51A8-E1E1-286F72EE9B1E}"/>
              </a:ext>
            </a:extLst>
          </p:cNvPr>
          <p:cNvSpPr/>
          <p:nvPr/>
        </p:nvSpPr>
        <p:spPr>
          <a:xfrm>
            <a:off x="1395983" y="2313025"/>
            <a:ext cx="256032" cy="202997"/>
          </a:xfrm>
          <a:prstGeom prst="rect">
            <a:avLst/>
          </a:prstGeom>
          <a:solidFill>
            <a:schemeClr val="accent4">
              <a:lumMod val="20000"/>
              <a:lumOff val="80000"/>
            </a:schemeClr>
          </a:solidFill>
          <a:ln/>
        </p:spPr>
        <p:txBody>
          <a:bodyPr wrap="none" rtlCol="0" anchor="ctr"/>
          <a:lstStyle/>
          <a:p>
            <a:pPr marL="0" indent="0">
              <a:buNone/>
            </a:pPr>
            <a:r>
              <a:rPr lang="en-US" dirty="0">
                <a:solidFill>
                  <a:schemeClr val="tx1"/>
                </a:solidFill>
                <a:latin typeface="Courier New" pitchFamily="34" charset="0"/>
                <a:ea typeface="Courier New" pitchFamily="34" charset="-122"/>
                <a:cs typeface="Courier New" pitchFamily="34" charset="-120"/>
              </a:rPr>
              <a:t>05</a:t>
            </a:r>
            <a:endParaRPr lang="en-US" dirty="0">
              <a:solidFill>
                <a:schemeClr val="tx1"/>
              </a:solidFill>
            </a:endParaRPr>
          </a:p>
        </p:txBody>
      </p:sp>
      <p:sp>
        <p:nvSpPr>
          <p:cNvPr id="91" name="Text 17">
            <a:extLst>
              <a:ext uri="{FF2B5EF4-FFF2-40B4-BE49-F238E27FC236}">
                <a16:creationId xmlns:a16="http://schemas.microsoft.com/office/drawing/2014/main" id="{FB61DA9A-7674-965D-F5E9-019EB4EF945D}"/>
              </a:ext>
            </a:extLst>
          </p:cNvPr>
          <p:cNvSpPr/>
          <p:nvPr/>
        </p:nvSpPr>
        <p:spPr>
          <a:xfrm>
            <a:off x="1746503" y="2340184"/>
            <a:ext cx="3511296" cy="202997"/>
          </a:xfrm>
          <a:prstGeom prst="rect">
            <a:avLst/>
          </a:prstGeom>
          <a:solidFill>
            <a:schemeClr val="accent4">
              <a:lumMod val="20000"/>
              <a:lumOff val="80000"/>
            </a:schemeClr>
          </a:solidFill>
          <a:ln/>
        </p:spPr>
        <p:txBody>
          <a:bodyPr wrap="none" rtlCol="0" anchor="ctr"/>
          <a:lstStyle/>
          <a:p>
            <a:pPr marL="0" indent="0">
              <a:buNone/>
            </a:pPr>
            <a:r>
              <a:rPr lang="en-US" dirty="0">
                <a:solidFill>
                  <a:schemeClr val="tx1"/>
                </a:solidFill>
                <a:latin typeface="Courier New" pitchFamily="34" charset="0"/>
                <a:ea typeface="Courier New" pitchFamily="34" charset="-122"/>
                <a:cs typeface="Courier New" pitchFamily="34" charset="-120"/>
              </a:rPr>
              <a:t>years_to_check: 1</a:t>
            </a:r>
            <a:endParaRPr lang="en-US" dirty="0">
              <a:solidFill>
                <a:schemeClr val="tx1"/>
              </a:solidFill>
            </a:endParaRPr>
          </a:p>
        </p:txBody>
      </p:sp>
      <p:sp>
        <p:nvSpPr>
          <p:cNvPr id="92" name="Text 18">
            <a:extLst>
              <a:ext uri="{FF2B5EF4-FFF2-40B4-BE49-F238E27FC236}">
                <a16:creationId xmlns:a16="http://schemas.microsoft.com/office/drawing/2014/main" id="{349E0A18-6D26-868F-78FD-B3B46828A14E}"/>
              </a:ext>
            </a:extLst>
          </p:cNvPr>
          <p:cNvSpPr/>
          <p:nvPr/>
        </p:nvSpPr>
        <p:spPr>
          <a:xfrm>
            <a:off x="1395983" y="2516022"/>
            <a:ext cx="256032" cy="202997"/>
          </a:xfrm>
          <a:prstGeom prst="rect">
            <a:avLst/>
          </a:prstGeom>
          <a:solidFill>
            <a:schemeClr val="accent4">
              <a:lumMod val="20000"/>
              <a:lumOff val="80000"/>
            </a:schemeClr>
          </a:solidFill>
          <a:ln/>
        </p:spPr>
        <p:txBody>
          <a:bodyPr wrap="none" rtlCol="0" anchor="ctr"/>
          <a:lstStyle/>
          <a:p>
            <a:pPr marL="0" indent="0">
              <a:buNone/>
            </a:pPr>
            <a:r>
              <a:rPr lang="en-US" dirty="0">
                <a:solidFill>
                  <a:schemeClr val="tx1"/>
                </a:solidFill>
                <a:latin typeface="Courier New" pitchFamily="34" charset="0"/>
                <a:ea typeface="Courier New" pitchFamily="34" charset="-122"/>
                <a:cs typeface="Courier New" pitchFamily="34" charset="-120"/>
              </a:rPr>
              <a:t>06</a:t>
            </a:r>
            <a:endParaRPr lang="en-US" dirty="0">
              <a:solidFill>
                <a:schemeClr val="tx1"/>
              </a:solidFill>
            </a:endParaRPr>
          </a:p>
        </p:txBody>
      </p:sp>
      <p:sp>
        <p:nvSpPr>
          <p:cNvPr id="93" name="Text 19">
            <a:extLst>
              <a:ext uri="{FF2B5EF4-FFF2-40B4-BE49-F238E27FC236}">
                <a16:creationId xmlns:a16="http://schemas.microsoft.com/office/drawing/2014/main" id="{864895CD-6FA9-787E-035A-BF0F799B5C9C}"/>
              </a:ext>
            </a:extLst>
          </p:cNvPr>
          <p:cNvSpPr/>
          <p:nvPr/>
        </p:nvSpPr>
        <p:spPr>
          <a:xfrm>
            <a:off x="1746503" y="2543181"/>
            <a:ext cx="3511296" cy="202997"/>
          </a:xfrm>
          <a:prstGeom prst="rect">
            <a:avLst/>
          </a:prstGeom>
          <a:solidFill>
            <a:schemeClr val="accent4">
              <a:lumMod val="20000"/>
              <a:lumOff val="80000"/>
            </a:schemeClr>
          </a:solidFill>
          <a:ln/>
        </p:spPr>
        <p:txBody>
          <a:bodyPr wrap="none" rtlCol="0" anchor="ctr"/>
          <a:lstStyle/>
          <a:p>
            <a:pPr marL="0" indent="0">
              <a:buNone/>
            </a:pPr>
            <a:r>
              <a:rPr lang="en-US" dirty="0">
                <a:solidFill>
                  <a:schemeClr val="tx1"/>
                </a:solidFill>
                <a:latin typeface="Courier New" pitchFamily="34" charset="0"/>
                <a:ea typeface="Courier New" pitchFamily="34" charset="-122"/>
                <a:cs typeface="Courier New" pitchFamily="34" charset="-120"/>
              </a:rPr>
              <a:t>freq: '1H'</a:t>
            </a:r>
            <a:endParaRPr lang="en-US" dirty="0">
              <a:solidFill>
                <a:schemeClr val="tx1"/>
              </a:solidFill>
            </a:endParaRPr>
          </a:p>
        </p:txBody>
      </p:sp>
      <p:sp>
        <p:nvSpPr>
          <p:cNvPr id="94" name="Text 20">
            <a:extLst>
              <a:ext uri="{FF2B5EF4-FFF2-40B4-BE49-F238E27FC236}">
                <a16:creationId xmlns:a16="http://schemas.microsoft.com/office/drawing/2014/main" id="{A7EBE9BB-9090-8C54-7265-D02367CA4720}"/>
              </a:ext>
            </a:extLst>
          </p:cNvPr>
          <p:cNvSpPr/>
          <p:nvPr/>
        </p:nvSpPr>
        <p:spPr>
          <a:xfrm>
            <a:off x="1395983" y="2719019"/>
            <a:ext cx="256032" cy="202997"/>
          </a:xfrm>
          <a:prstGeom prst="rect">
            <a:avLst/>
          </a:prstGeom>
          <a:solidFill>
            <a:schemeClr val="accent4">
              <a:lumMod val="20000"/>
              <a:lumOff val="80000"/>
            </a:schemeClr>
          </a:solidFill>
          <a:ln/>
        </p:spPr>
        <p:txBody>
          <a:bodyPr wrap="none" rtlCol="0" anchor="ctr"/>
          <a:lstStyle/>
          <a:p>
            <a:pPr marL="0" indent="0">
              <a:buNone/>
            </a:pPr>
            <a:r>
              <a:rPr lang="en-US" dirty="0">
                <a:solidFill>
                  <a:schemeClr val="tx1"/>
                </a:solidFill>
                <a:latin typeface="Courier New" pitchFamily="34" charset="0"/>
                <a:ea typeface="Courier New" pitchFamily="34" charset="-122"/>
                <a:cs typeface="Courier New" pitchFamily="34" charset="-120"/>
              </a:rPr>
              <a:t>07</a:t>
            </a:r>
            <a:endParaRPr lang="en-US" dirty="0">
              <a:solidFill>
                <a:schemeClr val="tx1"/>
              </a:solidFill>
            </a:endParaRPr>
          </a:p>
        </p:txBody>
      </p:sp>
      <p:sp>
        <p:nvSpPr>
          <p:cNvPr id="95" name="Text 21">
            <a:extLst>
              <a:ext uri="{FF2B5EF4-FFF2-40B4-BE49-F238E27FC236}">
                <a16:creationId xmlns:a16="http://schemas.microsoft.com/office/drawing/2014/main" id="{71DE8DF5-38A8-B1E0-9AEE-24997E4245A9}"/>
              </a:ext>
            </a:extLst>
          </p:cNvPr>
          <p:cNvSpPr/>
          <p:nvPr/>
        </p:nvSpPr>
        <p:spPr>
          <a:xfrm>
            <a:off x="1746503" y="2746178"/>
            <a:ext cx="3511296" cy="202997"/>
          </a:xfrm>
          <a:prstGeom prst="rect">
            <a:avLst/>
          </a:prstGeom>
          <a:solidFill>
            <a:schemeClr val="accent4">
              <a:lumMod val="20000"/>
              <a:lumOff val="80000"/>
            </a:schemeClr>
          </a:solidFill>
          <a:ln/>
        </p:spPr>
        <p:txBody>
          <a:bodyPr wrap="none" rtlCol="0" anchor="ctr"/>
          <a:lstStyle/>
          <a:p>
            <a:pPr marL="0" indent="0">
              <a:buNone/>
            </a:pPr>
            <a:r>
              <a:rPr lang="en-US" dirty="0">
                <a:solidFill>
                  <a:schemeClr val="tx1"/>
                </a:solidFill>
                <a:latin typeface="Courier New" pitchFamily="34" charset="0"/>
                <a:ea typeface="Courier New" pitchFamily="34" charset="-122"/>
                <a:cs typeface="Courier New" pitchFamily="34" charset="-120"/>
              </a:rPr>
              <a:t>generators_dict:</a:t>
            </a:r>
            <a:endParaRPr lang="en-US" dirty="0">
              <a:solidFill>
                <a:schemeClr val="tx1"/>
              </a:solidFill>
            </a:endParaRPr>
          </a:p>
        </p:txBody>
      </p:sp>
      <p:sp>
        <p:nvSpPr>
          <p:cNvPr id="96" name="Shape 22">
            <a:extLst>
              <a:ext uri="{FF2B5EF4-FFF2-40B4-BE49-F238E27FC236}">
                <a16:creationId xmlns:a16="http://schemas.microsoft.com/office/drawing/2014/main" id="{84B4F846-5775-12DC-9F5D-8294F94C0C70}"/>
              </a:ext>
            </a:extLst>
          </p:cNvPr>
          <p:cNvSpPr/>
          <p:nvPr/>
        </p:nvSpPr>
        <p:spPr>
          <a:xfrm>
            <a:off x="1746503" y="2967463"/>
            <a:ext cx="3511296" cy="166421"/>
          </a:xfrm>
          <a:prstGeom prst="rect">
            <a:avLst/>
          </a:prstGeom>
          <a:solidFill>
            <a:schemeClr val="accent4">
              <a:lumMod val="20000"/>
              <a:lumOff val="80000"/>
            </a:schemeClr>
          </a:solidFill>
          <a:ln w="12700">
            <a:solidFill>
              <a:srgbClr val="FFD966">
                <a:alpha val="12000"/>
              </a:srgbClr>
            </a:solidFill>
            <a:prstDash val="solid"/>
          </a:ln>
        </p:spPr>
        <p:txBody>
          <a:bodyPr/>
          <a:lstStyle/>
          <a:p>
            <a:endParaRPr lang="en-US" sz="1800"/>
          </a:p>
        </p:txBody>
      </p:sp>
      <p:sp>
        <p:nvSpPr>
          <p:cNvPr id="97" name="Text 23">
            <a:extLst>
              <a:ext uri="{FF2B5EF4-FFF2-40B4-BE49-F238E27FC236}">
                <a16:creationId xmlns:a16="http://schemas.microsoft.com/office/drawing/2014/main" id="{19087C83-2F75-869C-2586-702AB74184B7}"/>
              </a:ext>
            </a:extLst>
          </p:cNvPr>
          <p:cNvSpPr/>
          <p:nvPr/>
        </p:nvSpPr>
        <p:spPr>
          <a:xfrm>
            <a:off x="1395983" y="2922016"/>
            <a:ext cx="256032" cy="202997"/>
          </a:xfrm>
          <a:prstGeom prst="rect">
            <a:avLst/>
          </a:prstGeom>
          <a:solidFill>
            <a:schemeClr val="accent4">
              <a:lumMod val="20000"/>
              <a:lumOff val="80000"/>
            </a:schemeClr>
          </a:solidFill>
          <a:ln/>
        </p:spPr>
        <p:txBody>
          <a:bodyPr wrap="none" rtlCol="0" anchor="ctr"/>
          <a:lstStyle/>
          <a:p>
            <a:pPr marL="0" indent="0">
              <a:buNone/>
            </a:pPr>
            <a:r>
              <a:rPr lang="en-US" dirty="0">
                <a:solidFill>
                  <a:schemeClr val="tx1"/>
                </a:solidFill>
                <a:latin typeface="Courier New" pitchFamily="34" charset="0"/>
                <a:ea typeface="Courier New" pitchFamily="34" charset="-122"/>
                <a:cs typeface="Courier New" pitchFamily="34" charset="-120"/>
              </a:rPr>
              <a:t>08</a:t>
            </a:r>
            <a:endParaRPr lang="en-US" dirty="0">
              <a:solidFill>
                <a:schemeClr val="tx1"/>
              </a:solidFill>
            </a:endParaRPr>
          </a:p>
        </p:txBody>
      </p:sp>
      <p:sp>
        <p:nvSpPr>
          <p:cNvPr id="98" name="Text 24">
            <a:extLst>
              <a:ext uri="{FF2B5EF4-FFF2-40B4-BE49-F238E27FC236}">
                <a16:creationId xmlns:a16="http://schemas.microsoft.com/office/drawing/2014/main" id="{3B549ED9-4F82-ED93-CD4A-899AB7CD82A8}"/>
              </a:ext>
            </a:extLst>
          </p:cNvPr>
          <p:cNvSpPr/>
          <p:nvPr/>
        </p:nvSpPr>
        <p:spPr>
          <a:xfrm>
            <a:off x="1746503" y="2949175"/>
            <a:ext cx="3511296" cy="202997"/>
          </a:xfrm>
          <a:prstGeom prst="rect">
            <a:avLst/>
          </a:prstGeom>
          <a:solidFill>
            <a:schemeClr val="accent4">
              <a:lumMod val="20000"/>
              <a:lumOff val="80000"/>
            </a:schemeClr>
          </a:solidFill>
          <a:ln/>
        </p:spPr>
        <p:txBody>
          <a:bodyPr wrap="none" rtlCol="0" anchor="ctr"/>
          <a:lstStyle/>
          <a:p>
            <a:pPr marL="0" indent="0">
              <a:buNone/>
            </a:pPr>
            <a:r>
              <a:rPr lang="en-US" dirty="0">
                <a:solidFill>
                  <a:schemeClr val="accent6"/>
                </a:solidFill>
                <a:latin typeface="Courier New" pitchFamily="34" charset="0"/>
                <a:ea typeface="Courier New" pitchFamily="34" charset="-122"/>
                <a:cs typeface="Courier New" pitchFamily="34" charset="-120"/>
              </a:rPr>
              <a:t>  {'solar':[], 'wind':[]}</a:t>
            </a:r>
            <a:endParaRPr lang="en-US" dirty="0">
              <a:solidFill>
                <a:schemeClr val="accent6"/>
              </a:solidFill>
            </a:endParaRPr>
          </a:p>
        </p:txBody>
      </p:sp>
      <p:sp>
        <p:nvSpPr>
          <p:cNvPr id="99" name="Text 25">
            <a:extLst>
              <a:ext uri="{FF2B5EF4-FFF2-40B4-BE49-F238E27FC236}">
                <a16:creationId xmlns:a16="http://schemas.microsoft.com/office/drawing/2014/main" id="{15D4F77B-71EB-D6EB-BB2B-0E4FA7C50036}"/>
              </a:ext>
            </a:extLst>
          </p:cNvPr>
          <p:cNvSpPr/>
          <p:nvPr/>
        </p:nvSpPr>
        <p:spPr>
          <a:xfrm>
            <a:off x="1395983" y="3125012"/>
            <a:ext cx="256032" cy="202997"/>
          </a:xfrm>
          <a:prstGeom prst="rect">
            <a:avLst/>
          </a:prstGeom>
          <a:solidFill>
            <a:schemeClr val="accent4">
              <a:lumMod val="20000"/>
              <a:lumOff val="80000"/>
            </a:schemeClr>
          </a:solidFill>
          <a:ln/>
        </p:spPr>
        <p:txBody>
          <a:bodyPr wrap="none" rtlCol="0" anchor="ctr"/>
          <a:lstStyle/>
          <a:p>
            <a:pPr marL="0" indent="0">
              <a:buNone/>
            </a:pPr>
            <a:r>
              <a:rPr lang="en-US" dirty="0">
                <a:solidFill>
                  <a:schemeClr val="tx1"/>
                </a:solidFill>
                <a:latin typeface="Courier New" pitchFamily="34" charset="0"/>
                <a:ea typeface="Courier New" pitchFamily="34" charset="-122"/>
                <a:cs typeface="Courier New" pitchFamily="34" charset="-120"/>
              </a:rPr>
              <a:t>09</a:t>
            </a:r>
            <a:endParaRPr lang="en-US" dirty="0">
              <a:solidFill>
                <a:schemeClr val="tx1"/>
              </a:solidFill>
            </a:endParaRPr>
          </a:p>
        </p:txBody>
      </p:sp>
      <p:sp>
        <p:nvSpPr>
          <p:cNvPr id="100" name="Text 26">
            <a:extLst>
              <a:ext uri="{FF2B5EF4-FFF2-40B4-BE49-F238E27FC236}">
                <a16:creationId xmlns:a16="http://schemas.microsoft.com/office/drawing/2014/main" id="{F98B7C20-01E3-9EFD-8E60-87B59E13F362}"/>
              </a:ext>
            </a:extLst>
          </p:cNvPr>
          <p:cNvSpPr/>
          <p:nvPr/>
        </p:nvSpPr>
        <p:spPr>
          <a:xfrm>
            <a:off x="1746503" y="3152171"/>
            <a:ext cx="3511296" cy="202997"/>
          </a:xfrm>
          <a:prstGeom prst="rect">
            <a:avLst/>
          </a:prstGeom>
          <a:solidFill>
            <a:schemeClr val="accent4">
              <a:lumMod val="20000"/>
              <a:lumOff val="80000"/>
            </a:schemeClr>
          </a:solidFill>
          <a:ln/>
        </p:spPr>
        <p:txBody>
          <a:bodyPr wrap="none" rtlCol="0" anchor="ctr"/>
          <a:lstStyle/>
          <a:p>
            <a:pPr marL="0" indent="0">
              <a:buNone/>
            </a:pPr>
            <a:r>
              <a:rPr lang="en-US" dirty="0">
                <a:solidFill>
                  <a:schemeClr val="tx1"/>
                </a:solidFill>
                <a:latin typeface="Courier New" pitchFamily="34" charset="0"/>
                <a:ea typeface="Courier New" pitchFamily="34" charset="-122"/>
                <a:cs typeface="Courier New" pitchFamily="34" charset="-120"/>
              </a:rPr>
              <a:t>panel: 'CSi'</a:t>
            </a:r>
            <a:endParaRPr lang="en-US" dirty="0">
              <a:solidFill>
                <a:schemeClr val="tx1"/>
              </a:solidFill>
            </a:endParaRPr>
          </a:p>
        </p:txBody>
      </p:sp>
      <p:sp>
        <p:nvSpPr>
          <p:cNvPr id="101" name="Text 27">
            <a:extLst>
              <a:ext uri="{FF2B5EF4-FFF2-40B4-BE49-F238E27FC236}">
                <a16:creationId xmlns:a16="http://schemas.microsoft.com/office/drawing/2014/main" id="{BA841D5D-32E1-8F37-80D5-D7DB4770BC29}"/>
              </a:ext>
            </a:extLst>
          </p:cNvPr>
          <p:cNvSpPr/>
          <p:nvPr/>
        </p:nvSpPr>
        <p:spPr>
          <a:xfrm>
            <a:off x="1395983" y="3328009"/>
            <a:ext cx="256032" cy="202997"/>
          </a:xfrm>
          <a:prstGeom prst="rect">
            <a:avLst/>
          </a:prstGeom>
          <a:solidFill>
            <a:schemeClr val="accent4">
              <a:lumMod val="20000"/>
              <a:lumOff val="80000"/>
            </a:schemeClr>
          </a:solidFill>
          <a:ln/>
        </p:spPr>
        <p:txBody>
          <a:bodyPr wrap="none" rtlCol="0" anchor="ctr"/>
          <a:lstStyle/>
          <a:p>
            <a:pPr marL="0" indent="0">
              <a:buNone/>
            </a:pPr>
            <a:r>
              <a:rPr lang="en-US" dirty="0">
                <a:solidFill>
                  <a:schemeClr val="tx1"/>
                </a:solidFill>
                <a:latin typeface="Courier New" pitchFamily="34" charset="0"/>
                <a:ea typeface="Courier New" pitchFamily="34" charset="-122"/>
                <a:cs typeface="Courier New" pitchFamily="34" charset="-120"/>
              </a:rPr>
              <a:t>10</a:t>
            </a:r>
            <a:endParaRPr lang="en-US" dirty="0">
              <a:solidFill>
                <a:schemeClr val="tx1"/>
              </a:solidFill>
            </a:endParaRPr>
          </a:p>
        </p:txBody>
      </p:sp>
      <p:sp>
        <p:nvSpPr>
          <p:cNvPr id="102" name="Text 28">
            <a:extLst>
              <a:ext uri="{FF2B5EF4-FFF2-40B4-BE49-F238E27FC236}">
                <a16:creationId xmlns:a16="http://schemas.microsoft.com/office/drawing/2014/main" id="{2CAB68D8-04BE-1A63-EB39-7A0F73E10671}"/>
              </a:ext>
            </a:extLst>
          </p:cNvPr>
          <p:cNvSpPr/>
          <p:nvPr/>
        </p:nvSpPr>
        <p:spPr>
          <a:xfrm>
            <a:off x="1746503" y="3355168"/>
            <a:ext cx="3511296" cy="202997"/>
          </a:xfrm>
          <a:prstGeom prst="rect">
            <a:avLst/>
          </a:prstGeom>
          <a:solidFill>
            <a:schemeClr val="accent4">
              <a:lumMod val="20000"/>
              <a:lumOff val="80000"/>
            </a:schemeClr>
          </a:solidFill>
          <a:ln/>
        </p:spPr>
        <p:txBody>
          <a:bodyPr wrap="none" rtlCol="0" anchor="ctr"/>
          <a:lstStyle/>
          <a:p>
            <a:pPr marL="0" indent="0">
              <a:buNone/>
            </a:pPr>
            <a:r>
              <a:rPr lang="en-US" dirty="0">
                <a:solidFill>
                  <a:schemeClr val="tx1"/>
                </a:solidFill>
                <a:latin typeface="Courier New" pitchFamily="34" charset="0"/>
                <a:ea typeface="Courier New" pitchFamily="34" charset="-122"/>
                <a:cs typeface="Courier New" pitchFamily="34" charset="-120"/>
              </a:rPr>
              <a:t>turbine: 'NREL_Ref...'</a:t>
            </a:r>
            <a:endParaRPr lang="en-US" dirty="0">
              <a:solidFill>
                <a:schemeClr val="tx1"/>
              </a:solidFill>
            </a:endParaRPr>
          </a:p>
        </p:txBody>
      </p:sp>
      <p:sp>
        <p:nvSpPr>
          <p:cNvPr id="103" name="Text 29">
            <a:extLst>
              <a:ext uri="{FF2B5EF4-FFF2-40B4-BE49-F238E27FC236}">
                <a16:creationId xmlns:a16="http://schemas.microsoft.com/office/drawing/2014/main" id="{57056661-ED7E-2C54-5B7D-08700B64A662}"/>
              </a:ext>
            </a:extLst>
          </p:cNvPr>
          <p:cNvSpPr/>
          <p:nvPr/>
        </p:nvSpPr>
        <p:spPr>
          <a:xfrm>
            <a:off x="1395983" y="3531006"/>
            <a:ext cx="256032" cy="202997"/>
          </a:xfrm>
          <a:prstGeom prst="rect">
            <a:avLst/>
          </a:prstGeom>
          <a:solidFill>
            <a:schemeClr val="accent4">
              <a:lumMod val="20000"/>
              <a:lumOff val="80000"/>
            </a:schemeClr>
          </a:solidFill>
          <a:ln/>
        </p:spPr>
        <p:txBody>
          <a:bodyPr wrap="none" rtlCol="0" anchor="ctr"/>
          <a:lstStyle/>
          <a:p>
            <a:pPr marL="0" indent="0">
              <a:buNone/>
            </a:pPr>
            <a:r>
              <a:rPr lang="en-US" dirty="0">
                <a:solidFill>
                  <a:schemeClr val="tx1"/>
                </a:solidFill>
                <a:latin typeface="Courier New" pitchFamily="34" charset="0"/>
                <a:ea typeface="Courier New" pitchFamily="34" charset="-122"/>
                <a:cs typeface="Courier New" pitchFamily="34" charset="-120"/>
              </a:rPr>
              <a:t>11</a:t>
            </a:r>
            <a:endParaRPr lang="en-US" dirty="0">
              <a:solidFill>
                <a:schemeClr val="tx1"/>
              </a:solidFill>
            </a:endParaRPr>
          </a:p>
        </p:txBody>
      </p:sp>
      <p:sp>
        <p:nvSpPr>
          <p:cNvPr id="104" name="Text 30">
            <a:extLst>
              <a:ext uri="{FF2B5EF4-FFF2-40B4-BE49-F238E27FC236}">
                <a16:creationId xmlns:a16="http://schemas.microsoft.com/office/drawing/2014/main" id="{39DC51EF-0982-2EAD-BAF4-6C4305A237CF}"/>
              </a:ext>
            </a:extLst>
          </p:cNvPr>
          <p:cNvSpPr/>
          <p:nvPr/>
        </p:nvSpPr>
        <p:spPr>
          <a:xfrm>
            <a:off x="1746503" y="3558165"/>
            <a:ext cx="3511296" cy="202997"/>
          </a:xfrm>
          <a:prstGeom prst="rect">
            <a:avLst/>
          </a:prstGeom>
          <a:solidFill>
            <a:schemeClr val="accent4">
              <a:lumMod val="20000"/>
              <a:lumOff val="80000"/>
            </a:schemeClr>
          </a:solidFill>
          <a:ln/>
        </p:spPr>
        <p:txBody>
          <a:bodyPr wrap="none" rtlCol="0" anchor="ctr"/>
          <a:lstStyle/>
          <a:p>
            <a:pPr marL="0" indent="0">
              <a:buNone/>
            </a:pPr>
            <a:r>
              <a:rPr lang="en-US" dirty="0">
                <a:solidFill>
                  <a:schemeClr val="tx1"/>
                </a:solidFill>
                <a:latin typeface="Courier New" pitchFamily="34" charset="0"/>
                <a:ea typeface="Courier New" pitchFamily="34" charset="-122"/>
                <a:cs typeface="Courier New" pitchFamily="34" charset="-120"/>
              </a:rPr>
              <a:t>gen_capacity: s:1 / w:4</a:t>
            </a:r>
            <a:endParaRPr lang="en-US" dirty="0">
              <a:solidFill>
                <a:schemeClr val="tx1"/>
              </a:solidFill>
            </a:endParaRPr>
          </a:p>
        </p:txBody>
      </p:sp>
      <p:sp>
        <p:nvSpPr>
          <p:cNvPr id="105" name="Text 31">
            <a:extLst>
              <a:ext uri="{FF2B5EF4-FFF2-40B4-BE49-F238E27FC236}">
                <a16:creationId xmlns:a16="http://schemas.microsoft.com/office/drawing/2014/main" id="{072D5D1A-033F-1850-C7B5-199E440E8962}"/>
              </a:ext>
            </a:extLst>
          </p:cNvPr>
          <p:cNvSpPr/>
          <p:nvPr/>
        </p:nvSpPr>
        <p:spPr>
          <a:xfrm>
            <a:off x="1395983" y="3734003"/>
            <a:ext cx="256032" cy="202997"/>
          </a:xfrm>
          <a:prstGeom prst="rect">
            <a:avLst/>
          </a:prstGeom>
          <a:solidFill>
            <a:schemeClr val="accent4">
              <a:lumMod val="20000"/>
              <a:lumOff val="80000"/>
            </a:schemeClr>
          </a:solidFill>
          <a:ln/>
        </p:spPr>
        <p:txBody>
          <a:bodyPr wrap="none" rtlCol="0" anchor="ctr"/>
          <a:lstStyle/>
          <a:p>
            <a:pPr marL="0" indent="0">
              <a:buNone/>
            </a:pPr>
            <a:r>
              <a:rPr lang="en-US" dirty="0">
                <a:solidFill>
                  <a:schemeClr val="tx1"/>
                </a:solidFill>
                <a:latin typeface="Courier New" pitchFamily="34" charset="0"/>
                <a:ea typeface="Courier New" pitchFamily="34" charset="-122"/>
                <a:cs typeface="Courier New" pitchFamily="34" charset="-120"/>
              </a:rPr>
              <a:t>12</a:t>
            </a:r>
            <a:endParaRPr lang="en-US" dirty="0">
              <a:solidFill>
                <a:schemeClr val="tx1"/>
              </a:solidFill>
            </a:endParaRPr>
          </a:p>
        </p:txBody>
      </p:sp>
      <p:sp>
        <p:nvSpPr>
          <p:cNvPr id="106" name="Text 32">
            <a:extLst>
              <a:ext uri="{FF2B5EF4-FFF2-40B4-BE49-F238E27FC236}">
                <a16:creationId xmlns:a16="http://schemas.microsoft.com/office/drawing/2014/main" id="{5F04552A-1D65-9147-D3D1-9B6C4F712BD2}"/>
              </a:ext>
            </a:extLst>
          </p:cNvPr>
          <p:cNvSpPr/>
          <p:nvPr/>
        </p:nvSpPr>
        <p:spPr>
          <a:xfrm>
            <a:off x="1746503" y="3761162"/>
            <a:ext cx="3511296" cy="202997"/>
          </a:xfrm>
          <a:prstGeom prst="rect">
            <a:avLst/>
          </a:prstGeom>
          <a:solidFill>
            <a:schemeClr val="accent4">
              <a:lumMod val="20000"/>
              <a:lumOff val="80000"/>
            </a:schemeClr>
          </a:solidFill>
          <a:ln/>
        </p:spPr>
        <p:txBody>
          <a:bodyPr wrap="none" rtlCol="0" anchor="ctr"/>
          <a:lstStyle/>
          <a:p>
            <a:pPr marL="0" indent="0">
              <a:buNone/>
            </a:pPr>
            <a:r>
              <a:rPr lang="en-US" dirty="0">
                <a:solidFill>
                  <a:schemeClr val="tx1"/>
                </a:solidFill>
                <a:latin typeface="Courier New" pitchFamily="34" charset="0"/>
                <a:ea typeface="Courier New" pitchFamily="34" charset="-122"/>
                <a:cs typeface="Courier New" pitchFamily="34" charset="-120"/>
              </a:rPr>
              <a:t>generic_generator:</a:t>
            </a:r>
            <a:endParaRPr lang="en-US" dirty="0">
              <a:solidFill>
                <a:schemeClr val="tx1"/>
              </a:solidFill>
            </a:endParaRPr>
          </a:p>
        </p:txBody>
      </p:sp>
      <p:sp>
        <p:nvSpPr>
          <p:cNvPr id="107" name="Text 33">
            <a:extLst>
              <a:ext uri="{FF2B5EF4-FFF2-40B4-BE49-F238E27FC236}">
                <a16:creationId xmlns:a16="http://schemas.microsoft.com/office/drawing/2014/main" id="{C1494794-FEC9-3E04-C136-A19610B276F3}"/>
              </a:ext>
            </a:extLst>
          </p:cNvPr>
          <p:cNvSpPr/>
          <p:nvPr/>
        </p:nvSpPr>
        <p:spPr>
          <a:xfrm>
            <a:off x="1395983" y="3937000"/>
            <a:ext cx="256032" cy="202997"/>
          </a:xfrm>
          <a:prstGeom prst="rect">
            <a:avLst/>
          </a:prstGeom>
          <a:solidFill>
            <a:schemeClr val="accent4">
              <a:lumMod val="20000"/>
              <a:lumOff val="80000"/>
            </a:schemeClr>
          </a:solidFill>
          <a:ln/>
        </p:spPr>
        <p:txBody>
          <a:bodyPr wrap="none" rtlCol="0" anchor="ctr"/>
          <a:lstStyle/>
          <a:p>
            <a:pPr marL="0" indent="0">
              <a:buNone/>
            </a:pPr>
            <a:r>
              <a:rPr lang="en-US" dirty="0">
                <a:solidFill>
                  <a:schemeClr val="tx1"/>
                </a:solidFill>
                <a:latin typeface="Courier New" pitchFamily="34" charset="0"/>
                <a:ea typeface="Courier New" pitchFamily="34" charset="-122"/>
                <a:cs typeface="Courier New" pitchFamily="34" charset="-120"/>
              </a:rPr>
              <a:t>13</a:t>
            </a:r>
            <a:endParaRPr lang="en-US" dirty="0">
              <a:solidFill>
                <a:schemeClr val="tx1"/>
              </a:solidFill>
            </a:endParaRPr>
          </a:p>
        </p:txBody>
      </p:sp>
      <p:sp>
        <p:nvSpPr>
          <p:cNvPr id="108" name="Text 34">
            <a:extLst>
              <a:ext uri="{FF2B5EF4-FFF2-40B4-BE49-F238E27FC236}">
                <a16:creationId xmlns:a16="http://schemas.microsoft.com/office/drawing/2014/main" id="{D89B24D0-CF35-CCA0-AD35-F35A2163E967}"/>
              </a:ext>
            </a:extLst>
          </p:cNvPr>
          <p:cNvSpPr/>
          <p:nvPr/>
        </p:nvSpPr>
        <p:spPr>
          <a:xfrm>
            <a:off x="1746503" y="3964159"/>
            <a:ext cx="3511296" cy="202997"/>
          </a:xfrm>
          <a:prstGeom prst="rect">
            <a:avLst/>
          </a:prstGeom>
          <a:solidFill>
            <a:schemeClr val="accent4">
              <a:lumMod val="20000"/>
              <a:lumOff val="80000"/>
            </a:schemeClr>
          </a:solidFill>
          <a:ln/>
        </p:spPr>
        <p:txBody>
          <a:bodyPr wrap="none" rtlCol="0" anchor="ctr"/>
          <a:lstStyle/>
          <a:p>
            <a:pPr marL="0" indent="0">
              <a:buNone/>
            </a:pPr>
            <a:r>
              <a:rPr lang="en-US" dirty="0">
                <a:solidFill>
                  <a:schemeClr val="tx1"/>
                </a:solidFill>
                <a:latin typeface="Courier New" pitchFamily="34" charset="0"/>
                <a:ea typeface="Courier New" pitchFamily="34" charset="-122"/>
                <a:cs typeface="Courier New" pitchFamily="34" charset="-120"/>
              </a:rPr>
              <a:t>  marginal_cost: 100</a:t>
            </a:r>
            <a:endParaRPr lang="en-US" dirty="0">
              <a:solidFill>
                <a:schemeClr val="tx1"/>
              </a:solidFill>
            </a:endParaRPr>
          </a:p>
        </p:txBody>
      </p:sp>
      <p:sp>
        <p:nvSpPr>
          <p:cNvPr id="109" name="Shape 35">
            <a:extLst>
              <a:ext uri="{FF2B5EF4-FFF2-40B4-BE49-F238E27FC236}">
                <a16:creationId xmlns:a16="http://schemas.microsoft.com/office/drawing/2014/main" id="{0BADB06B-DCDB-A1C7-C9F8-FF0450A731ED}"/>
              </a:ext>
            </a:extLst>
          </p:cNvPr>
          <p:cNvSpPr/>
          <p:nvPr/>
        </p:nvSpPr>
        <p:spPr>
          <a:xfrm>
            <a:off x="1746503" y="4185443"/>
            <a:ext cx="3511296" cy="166421"/>
          </a:xfrm>
          <a:prstGeom prst="rect">
            <a:avLst/>
          </a:prstGeom>
          <a:solidFill>
            <a:schemeClr val="accent4">
              <a:lumMod val="20000"/>
              <a:lumOff val="80000"/>
            </a:schemeClr>
          </a:solidFill>
          <a:ln w="12700">
            <a:solidFill>
              <a:srgbClr val="FFD966">
                <a:alpha val="12000"/>
              </a:srgbClr>
            </a:solidFill>
            <a:prstDash val="solid"/>
          </a:ln>
        </p:spPr>
        <p:txBody>
          <a:bodyPr/>
          <a:lstStyle/>
          <a:p>
            <a:endParaRPr lang="en-US" sz="1800"/>
          </a:p>
        </p:txBody>
      </p:sp>
      <p:sp>
        <p:nvSpPr>
          <p:cNvPr id="110" name="Text 36">
            <a:extLst>
              <a:ext uri="{FF2B5EF4-FFF2-40B4-BE49-F238E27FC236}">
                <a16:creationId xmlns:a16="http://schemas.microsoft.com/office/drawing/2014/main" id="{E7B18879-79E2-42EA-D296-19B6A31CFAD4}"/>
              </a:ext>
            </a:extLst>
          </p:cNvPr>
          <p:cNvSpPr/>
          <p:nvPr/>
        </p:nvSpPr>
        <p:spPr>
          <a:xfrm>
            <a:off x="1395983" y="4139996"/>
            <a:ext cx="256032" cy="202997"/>
          </a:xfrm>
          <a:prstGeom prst="rect">
            <a:avLst/>
          </a:prstGeom>
          <a:solidFill>
            <a:schemeClr val="accent4">
              <a:lumMod val="20000"/>
              <a:lumOff val="80000"/>
            </a:schemeClr>
          </a:solidFill>
          <a:ln/>
        </p:spPr>
        <p:txBody>
          <a:bodyPr wrap="none" rtlCol="0" anchor="ctr"/>
          <a:lstStyle/>
          <a:p>
            <a:pPr marL="0" indent="0">
              <a:buNone/>
            </a:pPr>
            <a:r>
              <a:rPr lang="en-US" dirty="0">
                <a:solidFill>
                  <a:schemeClr val="tx1"/>
                </a:solidFill>
                <a:latin typeface="Courier New" pitchFamily="34" charset="0"/>
                <a:ea typeface="Courier New" pitchFamily="34" charset="-122"/>
                <a:cs typeface="Courier New" pitchFamily="34" charset="-120"/>
              </a:rPr>
              <a:t>14</a:t>
            </a:r>
            <a:endParaRPr lang="en-US" dirty="0">
              <a:solidFill>
                <a:schemeClr val="tx1"/>
              </a:solidFill>
            </a:endParaRPr>
          </a:p>
        </p:txBody>
      </p:sp>
      <p:sp>
        <p:nvSpPr>
          <p:cNvPr id="111" name="Text 37">
            <a:extLst>
              <a:ext uri="{FF2B5EF4-FFF2-40B4-BE49-F238E27FC236}">
                <a16:creationId xmlns:a16="http://schemas.microsoft.com/office/drawing/2014/main" id="{2FA8423A-77CC-452D-23F3-67E57ABDA820}"/>
              </a:ext>
            </a:extLst>
          </p:cNvPr>
          <p:cNvSpPr/>
          <p:nvPr/>
        </p:nvSpPr>
        <p:spPr>
          <a:xfrm>
            <a:off x="1746503" y="4167155"/>
            <a:ext cx="3511296" cy="202997"/>
          </a:xfrm>
          <a:prstGeom prst="rect">
            <a:avLst/>
          </a:prstGeom>
          <a:solidFill>
            <a:schemeClr val="accent4">
              <a:lumMod val="20000"/>
              <a:lumOff val="80000"/>
            </a:schemeClr>
          </a:solidFill>
          <a:ln/>
        </p:spPr>
        <p:txBody>
          <a:bodyPr wrap="none" rtlCol="0" anchor="ctr"/>
          <a:lstStyle/>
          <a:p>
            <a:pPr marL="0" indent="0">
              <a:buNone/>
            </a:pPr>
            <a:r>
              <a:rPr lang="en-US" dirty="0">
                <a:solidFill>
                  <a:schemeClr val="accent6"/>
                </a:solidFill>
                <a:latin typeface="Courier New" pitchFamily="34" charset="0"/>
                <a:ea typeface="Courier New" pitchFamily="34" charset="-122"/>
                <a:cs typeface="Courier New" pitchFamily="34" charset="-120"/>
              </a:rPr>
              <a:t>solver: 'gurobi'</a:t>
            </a:r>
            <a:endParaRPr lang="en-US" dirty="0">
              <a:solidFill>
                <a:schemeClr val="accent6"/>
              </a:solidFill>
            </a:endParaRPr>
          </a:p>
        </p:txBody>
      </p:sp>
      <p:sp>
        <p:nvSpPr>
          <p:cNvPr id="112" name="Text 38">
            <a:extLst>
              <a:ext uri="{FF2B5EF4-FFF2-40B4-BE49-F238E27FC236}">
                <a16:creationId xmlns:a16="http://schemas.microsoft.com/office/drawing/2014/main" id="{425C8C03-0BF8-A959-81DE-D41F87F13A12}"/>
              </a:ext>
            </a:extLst>
          </p:cNvPr>
          <p:cNvSpPr/>
          <p:nvPr/>
        </p:nvSpPr>
        <p:spPr>
          <a:xfrm>
            <a:off x="1395983" y="4342993"/>
            <a:ext cx="256032" cy="202997"/>
          </a:xfrm>
          <a:prstGeom prst="rect">
            <a:avLst/>
          </a:prstGeom>
          <a:solidFill>
            <a:schemeClr val="accent4">
              <a:lumMod val="20000"/>
              <a:lumOff val="80000"/>
            </a:schemeClr>
          </a:solidFill>
          <a:ln/>
        </p:spPr>
        <p:txBody>
          <a:bodyPr wrap="none" rtlCol="0" anchor="ctr"/>
          <a:lstStyle/>
          <a:p>
            <a:pPr marL="0" indent="0">
              <a:buNone/>
            </a:pPr>
            <a:r>
              <a:rPr lang="en-US" dirty="0">
                <a:solidFill>
                  <a:schemeClr val="tx1"/>
                </a:solidFill>
                <a:latin typeface="Courier New" pitchFamily="34" charset="0"/>
                <a:ea typeface="Courier New" pitchFamily="34" charset="-122"/>
                <a:cs typeface="Courier New" pitchFamily="34" charset="-120"/>
              </a:rPr>
              <a:t>15</a:t>
            </a:r>
            <a:endParaRPr lang="en-US" dirty="0">
              <a:solidFill>
                <a:schemeClr val="tx1"/>
              </a:solidFill>
            </a:endParaRPr>
          </a:p>
        </p:txBody>
      </p:sp>
      <p:sp>
        <p:nvSpPr>
          <p:cNvPr id="113" name="Text 39">
            <a:extLst>
              <a:ext uri="{FF2B5EF4-FFF2-40B4-BE49-F238E27FC236}">
                <a16:creationId xmlns:a16="http://schemas.microsoft.com/office/drawing/2014/main" id="{FCBAC110-651D-8094-A04F-64E59E104DF5}"/>
              </a:ext>
            </a:extLst>
          </p:cNvPr>
          <p:cNvSpPr/>
          <p:nvPr/>
        </p:nvSpPr>
        <p:spPr>
          <a:xfrm>
            <a:off x="1746503" y="4370152"/>
            <a:ext cx="3511296" cy="202997"/>
          </a:xfrm>
          <a:prstGeom prst="rect">
            <a:avLst/>
          </a:prstGeom>
          <a:solidFill>
            <a:schemeClr val="accent4">
              <a:lumMod val="20000"/>
              <a:lumOff val="80000"/>
            </a:schemeClr>
          </a:solidFill>
          <a:ln/>
        </p:spPr>
        <p:txBody>
          <a:bodyPr wrap="none" rtlCol="0" anchor="ctr"/>
          <a:lstStyle/>
          <a:p>
            <a:pPr marL="0" indent="0">
              <a:buNone/>
            </a:pPr>
            <a:r>
              <a:rPr lang="en-US" dirty="0">
                <a:solidFill>
                  <a:schemeClr val="tx1"/>
                </a:solidFill>
                <a:latin typeface="Courier New" pitchFamily="34" charset="0"/>
                <a:ea typeface="Courier New" pitchFamily="34" charset="-122"/>
                <a:cs typeface="Courier New" pitchFamily="34" charset="-120"/>
              </a:rPr>
              <a:t>transport:</a:t>
            </a:r>
            <a:endParaRPr lang="en-US" dirty="0">
              <a:solidFill>
                <a:schemeClr val="tx1"/>
              </a:solidFill>
            </a:endParaRPr>
          </a:p>
        </p:txBody>
      </p:sp>
      <p:sp>
        <p:nvSpPr>
          <p:cNvPr id="114" name="Shape 40">
            <a:extLst>
              <a:ext uri="{FF2B5EF4-FFF2-40B4-BE49-F238E27FC236}">
                <a16:creationId xmlns:a16="http://schemas.microsoft.com/office/drawing/2014/main" id="{2B9FE163-0AB9-D792-75E0-878F82D82B47}"/>
              </a:ext>
            </a:extLst>
          </p:cNvPr>
          <p:cNvSpPr/>
          <p:nvPr/>
        </p:nvSpPr>
        <p:spPr>
          <a:xfrm>
            <a:off x="1746503" y="4591437"/>
            <a:ext cx="3511296" cy="166421"/>
          </a:xfrm>
          <a:prstGeom prst="rect">
            <a:avLst/>
          </a:prstGeom>
          <a:solidFill>
            <a:schemeClr val="accent4">
              <a:lumMod val="20000"/>
              <a:lumOff val="80000"/>
            </a:schemeClr>
          </a:solidFill>
          <a:ln w="12700">
            <a:solidFill>
              <a:srgbClr val="FFD966">
                <a:alpha val="12000"/>
              </a:srgbClr>
            </a:solidFill>
            <a:prstDash val="solid"/>
          </a:ln>
        </p:spPr>
        <p:txBody>
          <a:bodyPr/>
          <a:lstStyle/>
          <a:p>
            <a:endParaRPr lang="en-US" sz="1800"/>
          </a:p>
        </p:txBody>
      </p:sp>
      <p:sp>
        <p:nvSpPr>
          <p:cNvPr id="115" name="Text 41">
            <a:extLst>
              <a:ext uri="{FF2B5EF4-FFF2-40B4-BE49-F238E27FC236}">
                <a16:creationId xmlns:a16="http://schemas.microsoft.com/office/drawing/2014/main" id="{7597457E-EDD4-2A3F-1B47-47F81E8527C3}"/>
              </a:ext>
            </a:extLst>
          </p:cNvPr>
          <p:cNvSpPr/>
          <p:nvPr/>
        </p:nvSpPr>
        <p:spPr>
          <a:xfrm>
            <a:off x="1395983" y="4545990"/>
            <a:ext cx="256032" cy="202997"/>
          </a:xfrm>
          <a:prstGeom prst="rect">
            <a:avLst/>
          </a:prstGeom>
          <a:solidFill>
            <a:schemeClr val="accent4">
              <a:lumMod val="20000"/>
              <a:lumOff val="80000"/>
            </a:schemeClr>
          </a:solidFill>
          <a:ln/>
        </p:spPr>
        <p:txBody>
          <a:bodyPr wrap="none" rtlCol="0" anchor="ctr"/>
          <a:lstStyle/>
          <a:p>
            <a:pPr marL="0" indent="0">
              <a:buNone/>
            </a:pPr>
            <a:r>
              <a:rPr lang="en-US" dirty="0">
                <a:solidFill>
                  <a:schemeClr val="tx1"/>
                </a:solidFill>
                <a:latin typeface="Courier New" pitchFamily="34" charset="0"/>
                <a:ea typeface="Courier New" pitchFamily="34" charset="-122"/>
                <a:cs typeface="Courier New" pitchFamily="34" charset="-120"/>
              </a:rPr>
              <a:t>16</a:t>
            </a:r>
            <a:endParaRPr lang="en-US" dirty="0">
              <a:solidFill>
                <a:schemeClr val="tx1"/>
              </a:solidFill>
            </a:endParaRPr>
          </a:p>
        </p:txBody>
      </p:sp>
      <p:sp>
        <p:nvSpPr>
          <p:cNvPr id="116" name="Text 42">
            <a:extLst>
              <a:ext uri="{FF2B5EF4-FFF2-40B4-BE49-F238E27FC236}">
                <a16:creationId xmlns:a16="http://schemas.microsoft.com/office/drawing/2014/main" id="{692EA78B-8C03-9CEA-7C06-CF0226B5BE26}"/>
              </a:ext>
            </a:extLst>
          </p:cNvPr>
          <p:cNvSpPr/>
          <p:nvPr/>
        </p:nvSpPr>
        <p:spPr>
          <a:xfrm>
            <a:off x="1746503" y="4573149"/>
            <a:ext cx="3511296" cy="202997"/>
          </a:xfrm>
          <a:prstGeom prst="rect">
            <a:avLst/>
          </a:prstGeom>
          <a:solidFill>
            <a:schemeClr val="accent4">
              <a:lumMod val="20000"/>
              <a:lumOff val="80000"/>
            </a:schemeClr>
          </a:solidFill>
          <a:ln/>
        </p:spPr>
        <p:txBody>
          <a:bodyPr wrap="none" rtlCol="0" anchor="ctr"/>
          <a:lstStyle/>
          <a:p>
            <a:pPr marL="0" indent="0">
              <a:buNone/>
            </a:pPr>
            <a:r>
              <a:rPr lang="en-US" dirty="0">
                <a:solidFill>
                  <a:schemeClr val="accent6"/>
                </a:solidFill>
                <a:latin typeface="Courier New" pitchFamily="34" charset="0"/>
                <a:ea typeface="Courier New" pitchFamily="34" charset="-122"/>
                <a:cs typeface="Courier New" pitchFamily="34" charset="-120"/>
              </a:rPr>
              <a:t>  pipeline_construction: True</a:t>
            </a:r>
            <a:endParaRPr lang="en-US" dirty="0">
              <a:solidFill>
                <a:schemeClr val="accent6"/>
              </a:solidFill>
            </a:endParaRPr>
          </a:p>
        </p:txBody>
      </p:sp>
      <p:sp>
        <p:nvSpPr>
          <p:cNvPr id="117" name="Shape 43">
            <a:extLst>
              <a:ext uri="{FF2B5EF4-FFF2-40B4-BE49-F238E27FC236}">
                <a16:creationId xmlns:a16="http://schemas.microsoft.com/office/drawing/2014/main" id="{16B0DCF8-9CC9-6FE5-BA22-87B3C3620AFE}"/>
              </a:ext>
            </a:extLst>
          </p:cNvPr>
          <p:cNvSpPr/>
          <p:nvPr/>
        </p:nvSpPr>
        <p:spPr>
          <a:xfrm>
            <a:off x="1746503" y="4794434"/>
            <a:ext cx="3511296" cy="166421"/>
          </a:xfrm>
          <a:prstGeom prst="rect">
            <a:avLst/>
          </a:prstGeom>
          <a:solidFill>
            <a:schemeClr val="accent4">
              <a:lumMod val="20000"/>
              <a:lumOff val="80000"/>
            </a:schemeClr>
          </a:solidFill>
          <a:ln w="12700">
            <a:solidFill>
              <a:srgbClr val="FFD966">
                <a:alpha val="12000"/>
              </a:srgbClr>
            </a:solidFill>
            <a:prstDash val="solid"/>
          </a:ln>
        </p:spPr>
        <p:txBody>
          <a:bodyPr/>
          <a:lstStyle/>
          <a:p>
            <a:endParaRPr lang="en-US" sz="1800"/>
          </a:p>
        </p:txBody>
      </p:sp>
      <p:sp>
        <p:nvSpPr>
          <p:cNvPr id="118" name="Text 44">
            <a:extLst>
              <a:ext uri="{FF2B5EF4-FFF2-40B4-BE49-F238E27FC236}">
                <a16:creationId xmlns:a16="http://schemas.microsoft.com/office/drawing/2014/main" id="{EB24B40F-A02B-61C7-94D8-512A78655EF2}"/>
              </a:ext>
            </a:extLst>
          </p:cNvPr>
          <p:cNvSpPr/>
          <p:nvPr/>
        </p:nvSpPr>
        <p:spPr>
          <a:xfrm>
            <a:off x="1395983" y="4748987"/>
            <a:ext cx="256032" cy="202997"/>
          </a:xfrm>
          <a:prstGeom prst="rect">
            <a:avLst/>
          </a:prstGeom>
          <a:solidFill>
            <a:schemeClr val="accent4">
              <a:lumMod val="20000"/>
              <a:lumOff val="80000"/>
            </a:schemeClr>
          </a:solidFill>
          <a:ln/>
        </p:spPr>
        <p:txBody>
          <a:bodyPr wrap="none" rtlCol="0" anchor="ctr"/>
          <a:lstStyle/>
          <a:p>
            <a:pPr marL="0" indent="0">
              <a:buNone/>
            </a:pPr>
            <a:r>
              <a:rPr lang="en-US" dirty="0">
                <a:solidFill>
                  <a:schemeClr val="tx1"/>
                </a:solidFill>
                <a:latin typeface="Courier New" pitchFamily="34" charset="0"/>
                <a:ea typeface="Courier New" pitchFamily="34" charset="-122"/>
                <a:cs typeface="Courier New" pitchFamily="34" charset="-120"/>
              </a:rPr>
              <a:t>17</a:t>
            </a:r>
            <a:endParaRPr lang="en-US" dirty="0">
              <a:solidFill>
                <a:schemeClr val="tx1"/>
              </a:solidFill>
            </a:endParaRPr>
          </a:p>
        </p:txBody>
      </p:sp>
      <p:sp>
        <p:nvSpPr>
          <p:cNvPr id="119" name="Text 45">
            <a:extLst>
              <a:ext uri="{FF2B5EF4-FFF2-40B4-BE49-F238E27FC236}">
                <a16:creationId xmlns:a16="http://schemas.microsoft.com/office/drawing/2014/main" id="{1C4E8E51-34D9-AD51-4FA5-17E76B3B1112}"/>
              </a:ext>
            </a:extLst>
          </p:cNvPr>
          <p:cNvSpPr/>
          <p:nvPr/>
        </p:nvSpPr>
        <p:spPr>
          <a:xfrm>
            <a:off x="1746503" y="4776146"/>
            <a:ext cx="3511296" cy="202997"/>
          </a:xfrm>
          <a:prstGeom prst="rect">
            <a:avLst/>
          </a:prstGeom>
          <a:solidFill>
            <a:schemeClr val="accent4">
              <a:lumMod val="20000"/>
              <a:lumOff val="80000"/>
            </a:schemeClr>
          </a:solidFill>
          <a:ln/>
        </p:spPr>
        <p:txBody>
          <a:bodyPr wrap="none" rtlCol="0" anchor="ctr"/>
          <a:lstStyle/>
          <a:p>
            <a:pPr marL="0" indent="0">
              <a:buNone/>
            </a:pPr>
            <a:r>
              <a:rPr lang="en-US" dirty="0">
                <a:solidFill>
                  <a:schemeClr val="accent6"/>
                </a:solidFill>
                <a:latin typeface="Courier New" pitchFamily="34" charset="0"/>
                <a:ea typeface="Courier New" pitchFamily="34" charset="-122"/>
                <a:cs typeface="Courier New" pitchFamily="34" charset="-120"/>
              </a:rPr>
              <a:t>  road_construction: True</a:t>
            </a:r>
            <a:endParaRPr lang="en-US" dirty="0">
              <a:solidFill>
                <a:schemeClr val="accent6"/>
              </a:solidFill>
            </a:endParaRPr>
          </a:p>
        </p:txBody>
      </p:sp>
      <p:sp>
        <p:nvSpPr>
          <p:cNvPr id="120" name="Text 46">
            <a:extLst>
              <a:ext uri="{FF2B5EF4-FFF2-40B4-BE49-F238E27FC236}">
                <a16:creationId xmlns:a16="http://schemas.microsoft.com/office/drawing/2014/main" id="{FD0F8AB6-E850-6C6C-50A4-7B2EC2E415CC}"/>
              </a:ext>
            </a:extLst>
          </p:cNvPr>
          <p:cNvSpPr/>
          <p:nvPr/>
        </p:nvSpPr>
        <p:spPr>
          <a:xfrm>
            <a:off x="1395983" y="4951984"/>
            <a:ext cx="256032" cy="202997"/>
          </a:xfrm>
          <a:prstGeom prst="rect">
            <a:avLst/>
          </a:prstGeom>
          <a:solidFill>
            <a:schemeClr val="accent4">
              <a:lumMod val="20000"/>
              <a:lumOff val="80000"/>
            </a:schemeClr>
          </a:solidFill>
          <a:ln/>
        </p:spPr>
        <p:txBody>
          <a:bodyPr wrap="none" rtlCol="0" anchor="ctr"/>
          <a:lstStyle/>
          <a:p>
            <a:pPr marL="0" indent="0">
              <a:buNone/>
            </a:pPr>
            <a:r>
              <a:rPr lang="en-US" dirty="0">
                <a:solidFill>
                  <a:schemeClr val="tx1"/>
                </a:solidFill>
                <a:latin typeface="Courier New" pitchFamily="34" charset="0"/>
                <a:ea typeface="Courier New" pitchFamily="34" charset="-122"/>
                <a:cs typeface="Courier New" pitchFamily="34" charset="-120"/>
              </a:rPr>
              <a:t>18</a:t>
            </a:r>
            <a:endParaRPr lang="en-US" dirty="0">
              <a:solidFill>
                <a:schemeClr val="tx1"/>
              </a:solidFill>
            </a:endParaRPr>
          </a:p>
        </p:txBody>
      </p:sp>
      <p:sp>
        <p:nvSpPr>
          <p:cNvPr id="121" name="Text 47">
            <a:extLst>
              <a:ext uri="{FF2B5EF4-FFF2-40B4-BE49-F238E27FC236}">
                <a16:creationId xmlns:a16="http://schemas.microsoft.com/office/drawing/2014/main" id="{ECA1033E-4E51-9025-F33E-B0DF08C446F7}"/>
              </a:ext>
            </a:extLst>
          </p:cNvPr>
          <p:cNvSpPr/>
          <p:nvPr/>
        </p:nvSpPr>
        <p:spPr>
          <a:xfrm>
            <a:off x="1746503" y="4979143"/>
            <a:ext cx="3511296" cy="202997"/>
          </a:xfrm>
          <a:prstGeom prst="rect">
            <a:avLst/>
          </a:prstGeom>
          <a:solidFill>
            <a:schemeClr val="accent4">
              <a:lumMod val="20000"/>
              <a:lumOff val="80000"/>
            </a:schemeClr>
          </a:solidFill>
          <a:ln/>
        </p:spPr>
        <p:txBody>
          <a:bodyPr wrap="none" rtlCol="0" anchor="ctr"/>
          <a:lstStyle/>
          <a:p>
            <a:pPr marL="0" indent="0">
              <a:buNone/>
            </a:pPr>
            <a:r>
              <a:rPr lang="en-US" dirty="0">
                <a:solidFill>
                  <a:schemeClr val="tx1"/>
                </a:solidFill>
                <a:latin typeface="Courier New" pitchFamily="34" charset="0"/>
                <a:ea typeface="Courier New" pitchFamily="34" charset="-122"/>
                <a:cs typeface="Courier New" pitchFamily="34" charset="-120"/>
              </a:rPr>
              <a:t>currency: 'euros'</a:t>
            </a:r>
            <a:endParaRPr lang="en-US" dirty="0">
              <a:solidFill>
                <a:schemeClr val="tx1"/>
              </a:solidFill>
            </a:endParaRPr>
          </a:p>
        </p:txBody>
      </p:sp>
      <p:sp>
        <p:nvSpPr>
          <p:cNvPr id="122" name="Shape 48">
            <a:extLst>
              <a:ext uri="{FF2B5EF4-FFF2-40B4-BE49-F238E27FC236}">
                <a16:creationId xmlns:a16="http://schemas.microsoft.com/office/drawing/2014/main" id="{339437CE-24C1-7203-35C6-E6791AD26C71}"/>
              </a:ext>
            </a:extLst>
          </p:cNvPr>
          <p:cNvSpPr/>
          <p:nvPr/>
        </p:nvSpPr>
        <p:spPr>
          <a:xfrm>
            <a:off x="1746503" y="5200427"/>
            <a:ext cx="3511296" cy="166421"/>
          </a:xfrm>
          <a:prstGeom prst="rect">
            <a:avLst/>
          </a:prstGeom>
          <a:solidFill>
            <a:schemeClr val="accent4">
              <a:lumMod val="20000"/>
              <a:lumOff val="80000"/>
            </a:schemeClr>
          </a:solidFill>
          <a:ln w="12700">
            <a:solidFill>
              <a:srgbClr val="FFD966">
                <a:alpha val="12000"/>
              </a:srgbClr>
            </a:solidFill>
            <a:prstDash val="solid"/>
          </a:ln>
        </p:spPr>
        <p:txBody>
          <a:bodyPr/>
          <a:lstStyle/>
          <a:p>
            <a:endParaRPr lang="en-US" sz="1800"/>
          </a:p>
        </p:txBody>
      </p:sp>
      <p:sp>
        <p:nvSpPr>
          <p:cNvPr id="123" name="Text 49">
            <a:extLst>
              <a:ext uri="{FF2B5EF4-FFF2-40B4-BE49-F238E27FC236}">
                <a16:creationId xmlns:a16="http://schemas.microsoft.com/office/drawing/2014/main" id="{60017117-48A0-9CE2-C171-57C467F6C3D3}"/>
              </a:ext>
            </a:extLst>
          </p:cNvPr>
          <p:cNvSpPr/>
          <p:nvPr/>
        </p:nvSpPr>
        <p:spPr>
          <a:xfrm>
            <a:off x="1395983" y="5154980"/>
            <a:ext cx="256032" cy="202997"/>
          </a:xfrm>
          <a:prstGeom prst="rect">
            <a:avLst/>
          </a:prstGeom>
          <a:solidFill>
            <a:schemeClr val="accent4">
              <a:lumMod val="20000"/>
              <a:lumOff val="80000"/>
            </a:schemeClr>
          </a:solidFill>
          <a:ln/>
        </p:spPr>
        <p:txBody>
          <a:bodyPr wrap="none" rtlCol="0" anchor="ctr"/>
          <a:lstStyle/>
          <a:p>
            <a:pPr marL="0" indent="0">
              <a:buNone/>
            </a:pPr>
            <a:r>
              <a:rPr lang="en-US" dirty="0">
                <a:solidFill>
                  <a:schemeClr val="tx1"/>
                </a:solidFill>
                <a:latin typeface="Courier New" pitchFamily="34" charset="0"/>
                <a:ea typeface="Courier New" pitchFamily="34" charset="-122"/>
                <a:cs typeface="Courier New" pitchFamily="34" charset="-120"/>
              </a:rPr>
              <a:t>19</a:t>
            </a:r>
            <a:endParaRPr lang="en-US" dirty="0">
              <a:solidFill>
                <a:schemeClr val="tx1"/>
              </a:solidFill>
            </a:endParaRPr>
          </a:p>
        </p:txBody>
      </p:sp>
      <p:sp>
        <p:nvSpPr>
          <p:cNvPr id="124" name="Text 50">
            <a:extLst>
              <a:ext uri="{FF2B5EF4-FFF2-40B4-BE49-F238E27FC236}">
                <a16:creationId xmlns:a16="http://schemas.microsoft.com/office/drawing/2014/main" id="{F2CDE42D-B38F-852A-119A-03A4A82BCB95}"/>
              </a:ext>
            </a:extLst>
          </p:cNvPr>
          <p:cNvSpPr/>
          <p:nvPr/>
        </p:nvSpPr>
        <p:spPr>
          <a:xfrm>
            <a:off x="1746503" y="5182139"/>
            <a:ext cx="3511296" cy="202997"/>
          </a:xfrm>
          <a:prstGeom prst="rect">
            <a:avLst/>
          </a:prstGeom>
          <a:solidFill>
            <a:schemeClr val="accent4">
              <a:lumMod val="20000"/>
              <a:lumOff val="80000"/>
            </a:schemeClr>
          </a:solidFill>
          <a:ln/>
        </p:spPr>
        <p:txBody>
          <a:bodyPr wrap="none" rtlCol="0" anchor="ctr"/>
          <a:lstStyle/>
          <a:p>
            <a:pPr marL="0" indent="0">
              <a:buNone/>
            </a:pPr>
            <a:r>
              <a:rPr lang="en-US" dirty="0">
                <a:solidFill>
                  <a:schemeClr val="accent6"/>
                </a:solidFill>
                <a:latin typeface="Courier New" pitchFamily="34" charset="0"/>
                <a:ea typeface="Courier New" pitchFamily="34" charset="-122"/>
                <a:cs typeface="Courier New" pitchFamily="34" charset="-120"/>
              </a:rPr>
              <a:t>h2_demand_flex: False</a:t>
            </a:r>
            <a:endParaRPr lang="en-US" dirty="0">
              <a:solidFill>
                <a:schemeClr val="accent6"/>
              </a:solidFill>
            </a:endParaRPr>
          </a:p>
        </p:txBody>
      </p:sp>
      <p:sp>
        <p:nvSpPr>
          <p:cNvPr id="125" name="Text 51">
            <a:extLst>
              <a:ext uri="{FF2B5EF4-FFF2-40B4-BE49-F238E27FC236}">
                <a16:creationId xmlns:a16="http://schemas.microsoft.com/office/drawing/2014/main" id="{6EA4A2B8-C9B1-9069-B002-2857068B68DB}"/>
              </a:ext>
            </a:extLst>
          </p:cNvPr>
          <p:cNvSpPr/>
          <p:nvPr/>
        </p:nvSpPr>
        <p:spPr>
          <a:xfrm>
            <a:off x="1627632" y="5613502"/>
            <a:ext cx="1645920" cy="182880"/>
          </a:xfrm>
          <a:prstGeom prst="rect">
            <a:avLst/>
          </a:prstGeom>
          <a:solidFill>
            <a:schemeClr val="accent4">
              <a:lumMod val="20000"/>
              <a:lumOff val="80000"/>
            </a:schemeClr>
          </a:solidFill>
          <a:ln/>
        </p:spPr>
        <p:txBody>
          <a:bodyPr wrap="square" rtlCol="0" anchor="ctr"/>
          <a:lstStyle/>
          <a:p>
            <a:pPr marL="0" indent="0">
              <a:buNone/>
            </a:pPr>
            <a:r>
              <a:rPr lang="en-US" sz="1200" dirty="0">
                <a:solidFill>
                  <a:schemeClr val="tx1"/>
                </a:solidFill>
                <a:latin typeface="Calibri" pitchFamily="34" charset="0"/>
                <a:ea typeface="Calibri" pitchFamily="34" charset="-122"/>
                <a:cs typeface="Calibri" pitchFamily="34" charset="-120"/>
              </a:rPr>
              <a:t>■  edit before each run</a:t>
            </a:r>
            <a:endParaRPr lang="en-US" sz="1200" dirty="0">
              <a:solidFill>
                <a:schemeClr val="tx1"/>
              </a:solidFill>
            </a:endParaRPr>
          </a:p>
        </p:txBody>
      </p:sp>
      <p:sp>
        <p:nvSpPr>
          <p:cNvPr id="126" name="Text 52">
            <a:extLst>
              <a:ext uri="{FF2B5EF4-FFF2-40B4-BE49-F238E27FC236}">
                <a16:creationId xmlns:a16="http://schemas.microsoft.com/office/drawing/2014/main" id="{3CE7527A-0FAC-59A0-04F4-903906D98D4B}"/>
              </a:ext>
            </a:extLst>
          </p:cNvPr>
          <p:cNvSpPr/>
          <p:nvPr/>
        </p:nvSpPr>
        <p:spPr>
          <a:xfrm>
            <a:off x="3273552" y="5631790"/>
            <a:ext cx="2011680" cy="182880"/>
          </a:xfrm>
          <a:prstGeom prst="rect">
            <a:avLst/>
          </a:prstGeom>
          <a:solidFill>
            <a:schemeClr val="accent4">
              <a:lumMod val="20000"/>
              <a:lumOff val="80000"/>
            </a:schemeClr>
          </a:solidFill>
          <a:ln/>
        </p:spPr>
        <p:txBody>
          <a:bodyPr wrap="square" rtlCol="0" anchor="ctr"/>
          <a:lstStyle/>
          <a:p>
            <a:pPr marL="0" indent="0">
              <a:buNone/>
            </a:pPr>
            <a:r>
              <a:rPr lang="en-US" sz="1200" dirty="0">
                <a:solidFill>
                  <a:srgbClr val="4A6A99"/>
                </a:solidFill>
                <a:latin typeface="Calibri" pitchFamily="34" charset="0"/>
                <a:ea typeface="Calibri" pitchFamily="34" charset="-122"/>
                <a:cs typeface="Calibri" pitchFamily="34" charset="-120"/>
              </a:rPr>
              <a:t>■  advanced / rarely changed</a:t>
            </a:r>
            <a:endParaRPr lang="en-US" sz="1200" dirty="0"/>
          </a:p>
        </p:txBody>
      </p:sp>
      <p:sp>
        <p:nvSpPr>
          <p:cNvPr id="127" name="Shape 53">
            <a:extLst>
              <a:ext uri="{FF2B5EF4-FFF2-40B4-BE49-F238E27FC236}">
                <a16:creationId xmlns:a16="http://schemas.microsoft.com/office/drawing/2014/main" id="{57282571-145A-8E27-F1B2-1CA74C850EBF}"/>
              </a:ext>
            </a:extLst>
          </p:cNvPr>
          <p:cNvSpPr/>
          <p:nvPr/>
        </p:nvSpPr>
        <p:spPr>
          <a:xfrm>
            <a:off x="6213856" y="1153293"/>
            <a:ext cx="4590288" cy="749808"/>
          </a:xfrm>
          <a:prstGeom prst="roundRect">
            <a:avLst>
              <a:gd name="adj" fmla="val 7317"/>
            </a:avLst>
          </a:prstGeom>
          <a:solidFill>
            <a:srgbClr val="E9EFFF"/>
          </a:solidFill>
          <a:ln w="12700">
            <a:solidFill>
              <a:srgbClr val="AFC7FE"/>
            </a:solidFill>
          </a:ln>
        </p:spPr>
        <p:txBody>
          <a:bodyPr/>
          <a:lstStyle/>
          <a:p>
            <a:endParaRPr lang="en-US"/>
          </a:p>
        </p:txBody>
      </p:sp>
      <p:sp>
        <p:nvSpPr>
          <p:cNvPr id="128" name="Text 54">
            <a:extLst>
              <a:ext uri="{FF2B5EF4-FFF2-40B4-BE49-F238E27FC236}">
                <a16:creationId xmlns:a16="http://schemas.microsoft.com/office/drawing/2014/main" id="{BF222ABF-D795-4DC6-A5A5-7867DB8790C3}"/>
              </a:ext>
            </a:extLst>
          </p:cNvPr>
          <p:cNvSpPr/>
          <p:nvPr/>
        </p:nvSpPr>
        <p:spPr>
          <a:xfrm>
            <a:off x="6341872" y="1226445"/>
            <a:ext cx="4407408" cy="237744"/>
          </a:xfrm>
          <a:prstGeom prst="rect">
            <a:avLst/>
          </a:prstGeom>
          <a:noFill/>
          <a:ln/>
        </p:spPr>
        <p:txBody>
          <a:bodyPr wrap="square" rtlCol="0" anchor="ctr"/>
          <a:lstStyle/>
          <a:p>
            <a:pPr marL="0" indent="0">
              <a:buNone/>
            </a:pPr>
            <a:r>
              <a:rPr lang="en-US" sz="1800" b="1" dirty="0">
                <a:solidFill>
                  <a:srgbClr val="012069"/>
                </a:solidFill>
                <a:latin typeface="Courier New" pitchFamily="34" charset="0"/>
                <a:ea typeface="Courier New" pitchFamily="34" charset="-122"/>
                <a:cs typeface="Courier New" pitchFamily="34" charset="-120"/>
              </a:rPr>
              <a:t>country</a:t>
            </a:r>
            <a:endParaRPr lang="en-US" sz="1800" dirty="0"/>
          </a:p>
        </p:txBody>
      </p:sp>
      <p:sp>
        <p:nvSpPr>
          <p:cNvPr id="129" name="Text 55">
            <a:extLst>
              <a:ext uri="{FF2B5EF4-FFF2-40B4-BE49-F238E27FC236}">
                <a16:creationId xmlns:a16="http://schemas.microsoft.com/office/drawing/2014/main" id="{297157DE-9945-2C78-65EA-89C7638F0548}"/>
              </a:ext>
            </a:extLst>
          </p:cNvPr>
          <p:cNvSpPr/>
          <p:nvPr/>
        </p:nvSpPr>
        <p:spPr>
          <a:xfrm>
            <a:off x="6341872" y="1500765"/>
            <a:ext cx="4407408" cy="329184"/>
          </a:xfrm>
          <a:prstGeom prst="rect">
            <a:avLst/>
          </a:prstGeom>
          <a:noFill/>
          <a:ln/>
        </p:spPr>
        <p:txBody>
          <a:bodyPr wrap="square" rtlCol="0" anchor="ctr"/>
          <a:lstStyle/>
          <a:p>
            <a:pPr marL="0" indent="0">
              <a:buNone/>
            </a:pPr>
            <a:r>
              <a:rPr lang="en-US" sz="1100" dirty="0">
                <a:solidFill>
                  <a:srgbClr val="444444"/>
                </a:solidFill>
                <a:latin typeface="Calibri" pitchFamily="34" charset="0"/>
                <a:ea typeface="Calibri" pitchFamily="34" charset="-122"/>
                <a:cs typeface="Calibri" pitchFamily="34" charset="-120"/>
              </a:rPr>
              <a:t>ISO </a:t>
            </a:r>
            <a:r>
              <a:rPr lang="en-US" sz="1200" dirty="0">
                <a:solidFill>
                  <a:srgbClr val="444444"/>
                </a:solidFill>
                <a:latin typeface="Calibri" pitchFamily="34" charset="0"/>
                <a:ea typeface="Calibri" pitchFamily="34" charset="-122"/>
                <a:cs typeface="Calibri" pitchFamily="34" charset="-120"/>
              </a:rPr>
              <a:t>code</a:t>
            </a:r>
            <a:r>
              <a:rPr lang="en-US" sz="1100" dirty="0">
                <a:solidFill>
                  <a:srgbClr val="444444"/>
                </a:solidFill>
                <a:latin typeface="Calibri" pitchFamily="34" charset="0"/>
                <a:ea typeface="Calibri" pitchFamily="34" charset="-122"/>
                <a:cs typeface="Calibri" pitchFamily="34" charset="-120"/>
              </a:rPr>
              <a:t> of the study country</a:t>
            </a:r>
            <a:endParaRPr lang="en-US" sz="1100" dirty="0"/>
          </a:p>
        </p:txBody>
      </p:sp>
      <p:sp>
        <p:nvSpPr>
          <p:cNvPr id="130" name="Shape 56">
            <a:extLst>
              <a:ext uri="{FF2B5EF4-FFF2-40B4-BE49-F238E27FC236}">
                <a16:creationId xmlns:a16="http://schemas.microsoft.com/office/drawing/2014/main" id="{A92C71AE-432D-CBA9-729E-3956E9DB46C4}"/>
              </a:ext>
            </a:extLst>
          </p:cNvPr>
          <p:cNvSpPr/>
          <p:nvPr/>
        </p:nvSpPr>
        <p:spPr>
          <a:xfrm>
            <a:off x="6213856" y="1953393"/>
            <a:ext cx="4590288" cy="749808"/>
          </a:xfrm>
          <a:prstGeom prst="roundRect">
            <a:avLst>
              <a:gd name="adj" fmla="val 7317"/>
            </a:avLst>
          </a:prstGeom>
          <a:solidFill>
            <a:srgbClr val="E9EFFF"/>
          </a:solidFill>
          <a:ln w="12700">
            <a:solidFill>
              <a:srgbClr val="AFC7FE"/>
            </a:solidFill>
          </a:ln>
        </p:spPr>
        <p:txBody>
          <a:bodyPr/>
          <a:lstStyle/>
          <a:p>
            <a:endParaRPr lang="en-US"/>
          </a:p>
        </p:txBody>
      </p:sp>
      <p:sp>
        <p:nvSpPr>
          <p:cNvPr id="131" name="Text 57">
            <a:extLst>
              <a:ext uri="{FF2B5EF4-FFF2-40B4-BE49-F238E27FC236}">
                <a16:creationId xmlns:a16="http://schemas.microsoft.com/office/drawing/2014/main" id="{DA110375-B947-DFED-C8E6-C13A0A88A734}"/>
              </a:ext>
            </a:extLst>
          </p:cNvPr>
          <p:cNvSpPr/>
          <p:nvPr/>
        </p:nvSpPr>
        <p:spPr>
          <a:xfrm>
            <a:off x="6341872" y="2026545"/>
            <a:ext cx="4407408" cy="237744"/>
          </a:xfrm>
          <a:prstGeom prst="rect">
            <a:avLst/>
          </a:prstGeom>
          <a:noFill/>
          <a:ln/>
        </p:spPr>
        <p:txBody>
          <a:bodyPr wrap="square" rtlCol="0" anchor="ctr"/>
          <a:lstStyle/>
          <a:p>
            <a:pPr marL="0" indent="0">
              <a:buNone/>
            </a:pPr>
            <a:r>
              <a:rPr lang="en-US" sz="1800" b="1" dirty="0">
                <a:solidFill>
                  <a:srgbClr val="012069"/>
                </a:solidFill>
                <a:latin typeface="Courier New" pitchFamily="34" charset="0"/>
                <a:ea typeface="Courier New" pitchFamily="34" charset="-122"/>
                <a:cs typeface="Courier New" pitchFamily="34" charset="-120"/>
              </a:rPr>
              <a:t>weather_year</a:t>
            </a:r>
            <a:endParaRPr lang="en-US" sz="1800" dirty="0"/>
          </a:p>
        </p:txBody>
      </p:sp>
      <p:sp>
        <p:nvSpPr>
          <p:cNvPr id="132" name="Text 58">
            <a:extLst>
              <a:ext uri="{FF2B5EF4-FFF2-40B4-BE49-F238E27FC236}">
                <a16:creationId xmlns:a16="http://schemas.microsoft.com/office/drawing/2014/main" id="{0795440C-43B1-E462-93BB-FE09A74795D3}"/>
              </a:ext>
            </a:extLst>
          </p:cNvPr>
          <p:cNvSpPr/>
          <p:nvPr/>
        </p:nvSpPr>
        <p:spPr>
          <a:xfrm>
            <a:off x="6341872" y="2300865"/>
            <a:ext cx="4407408" cy="329184"/>
          </a:xfrm>
          <a:prstGeom prst="rect">
            <a:avLst/>
          </a:prstGeom>
          <a:noFill/>
          <a:ln/>
        </p:spPr>
        <p:txBody>
          <a:bodyPr wrap="square" rtlCol="0" anchor="ctr"/>
          <a:lstStyle/>
          <a:p>
            <a:pPr marL="0" indent="0">
              <a:buNone/>
            </a:pPr>
            <a:r>
              <a:rPr lang="en-US" sz="1200" dirty="0">
                <a:solidFill>
                  <a:srgbClr val="444444"/>
                </a:solidFill>
                <a:latin typeface="Calibri" pitchFamily="34" charset="0"/>
                <a:ea typeface="Calibri" pitchFamily="34" charset="-122"/>
                <a:cs typeface="Calibri" pitchFamily="34" charset="-120"/>
              </a:rPr>
              <a:t>Year of climate data for solar and wind capacity factors</a:t>
            </a:r>
            <a:endParaRPr lang="en-US" sz="1200" dirty="0"/>
          </a:p>
        </p:txBody>
      </p:sp>
      <p:sp>
        <p:nvSpPr>
          <p:cNvPr id="133" name="Shape 59">
            <a:extLst>
              <a:ext uri="{FF2B5EF4-FFF2-40B4-BE49-F238E27FC236}">
                <a16:creationId xmlns:a16="http://schemas.microsoft.com/office/drawing/2014/main" id="{C68C3897-C936-3705-03C1-1EC11241C636}"/>
              </a:ext>
            </a:extLst>
          </p:cNvPr>
          <p:cNvSpPr/>
          <p:nvPr/>
        </p:nvSpPr>
        <p:spPr>
          <a:xfrm>
            <a:off x="6213856" y="2753493"/>
            <a:ext cx="4590288" cy="749808"/>
          </a:xfrm>
          <a:prstGeom prst="roundRect">
            <a:avLst>
              <a:gd name="adj" fmla="val 7317"/>
            </a:avLst>
          </a:prstGeom>
          <a:solidFill>
            <a:srgbClr val="E9EFFF"/>
          </a:solidFill>
          <a:ln w="12700">
            <a:solidFill>
              <a:srgbClr val="AFC7FE"/>
            </a:solidFill>
          </a:ln>
        </p:spPr>
        <p:txBody>
          <a:bodyPr/>
          <a:lstStyle/>
          <a:p>
            <a:endParaRPr lang="en-US"/>
          </a:p>
        </p:txBody>
      </p:sp>
      <p:sp>
        <p:nvSpPr>
          <p:cNvPr id="134" name="Text 60">
            <a:extLst>
              <a:ext uri="{FF2B5EF4-FFF2-40B4-BE49-F238E27FC236}">
                <a16:creationId xmlns:a16="http://schemas.microsoft.com/office/drawing/2014/main" id="{A0253810-6CEF-E3D5-A8FF-78C5E5E47921}"/>
              </a:ext>
            </a:extLst>
          </p:cNvPr>
          <p:cNvSpPr/>
          <p:nvPr/>
        </p:nvSpPr>
        <p:spPr>
          <a:xfrm>
            <a:off x="6341872" y="2826645"/>
            <a:ext cx="4407408" cy="237744"/>
          </a:xfrm>
          <a:prstGeom prst="rect">
            <a:avLst/>
          </a:prstGeom>
          <a:noFill/>
          <a:ln/>
        </p:spPr>
        <p:txBody>
          <a:bodyPr wrap="square" rtlCol="0" anchor="ctr"/>
          <a:lstStyle/>
          <a:p>
            <a:pPr marL="0" indent="0">
              <a:buNone/>
            </a:pPr>
            <a:r>
              <a:rPr lang="en-US" sz="1800" b="1" dirty="0">
                <a:solidFill>
                  <a:srgbClr val="012069"/>
                </a:solidFill>
                <a:latin typeface="Courier New" pitchFamily="34" charset="0"/>
                <a:ea typeface="Courier New" pitchFamily="34" charset="-122"/>
                <a:cs typeface="Courier New" pitchFamily="34" charset="-120"/>
              </a:rPr>
              <a:t>plant_type</a:t>
            </a:r>
            <a:endParaRPr lang="en-US" sz="1800" dirty="0"/>
          </a:p>
        </p:txBody>
      </p:sp>
      <p:sp>
        <p:nvSpPr>
          <p:cNvPr id="135" name="Text 61">
            <a:extLst>
              <a:ext uri="{FF2B5EF4-FFF2-40B4-BE49-F238E27FC236}">
                <a16:creationId xmlns:a16="http://schemas.microsoft.com/office/drawing/2014/main" id="{4E8E2B02-1F4C-C0B1-3FC5-64B17EB3CD47}"/>
              </a:ext>
            </a:extLst>
          </p:cNvPr>
          <p:cNvSpPr/>
          <p:nvPr/>
        </p:nvSpPr>
        <p:spPr>
          <a:xfrm>
            <a:off x="6341872" y="3100965"/>
            <a:ext cx="4407408" cy="329184"/>
          </a:xfrm>
          <a:prstGeom prst="rect">
            <a:avLst/>
          </a:prstGeom>
          <a:noFill/>
          <a:ln/>
        </p:spPr>
        <p:txBody>
          <a:bodyPr wrap="square" rtlCol="0" anchor="ctr"/>
          <a:lstStyle/>
          <a:p>
            <a:pPr marL="0" indent="0">
              <a:buNone/>
            </a:pPr>
            <a:r>
              <a:rPr lang="en-US" sz="1200" dirty="0">
                <a:solidFill>
                  <a:srgbClr val="444444"/>
                </a:solidFill>
                <a:latin typeface="Calibri" pitchFamily="34" charset="0"/>
                <a:ea typeface="Calibri" pitchFamily="34" charset="-122"/>
                <a:cs typeface="Calibri" pitchFamily="34" charset="-120"/>
              </a:rPr>
              <a:t>'hydrogen</a:t>
            </a:r>
            <a:r>
              <a:rPr lang="en-US" sz="1100" dirty="0">
                <a:solidFill>
                  <a:srgbClr val="444444"/>
                </a:solidFill>
                <a:latin typeface="Calibri" pitchFamily="34" charset="0"/>
                <a:ea typeface="Calibri" pitchFamily="34" charset="-122"/>
                <a:cs typeface="Calibri" pitchFamily="34" charset="-120"/>
              </a:rPr>
              <a:t>' or 'ammonia' — determines pathway and parameter folder</a:t>
            </a:r>
            <a:endParaRPr lang="en-US" sz="1100" dirty="0"/>
          </a:p>
        </p:txBody>
      </p:sp>
      <p:sp>
        <p:nvSpPr>
          <p:cNvPr id="136" name="Shape 62">
            <a:extLst>
              <a:ext uri="{FF2B5EF4-FFF2-40B4-BE49-F238E27FC236}">
                <a16:creationId xmlns:a16="http://schemas.microsoft.com/office/drawing/2014/main" id="{E442AC70-6B52-502C-3FF4-D218098E74DF}"/>
              </a:ext>
            </a:extLst>
          </p:cNvPr>
          <p:cNvSpPr/>
          <p:nvPr/>
        </p:nvSpPr>
        <p:spPr>
          <a:xfrm>
            <a:off x="6213856" y="3553593"/>
            <a:ext cx="4590288" cy="749808"/>
          </a:xfrm>
          <a:prstGeom prst="roundRect">
            <a:avLst>
              <a:gd name="adj" fmla="val 7317"/>
            </a:avLst>
          </a:prstGeom>
          <a:solidFill>
            <a:srgbClr val="E9EFFF"/>
          </a:solidFill>
          <a:ln w="12700">
            <a:solidFill>
              <a:srgbClr val="AFC7FE"/>
            </a:solidFill>
          </a:ln>
        </p:spPr>
        <p:txBody>
          <a:bodyPr/>
          <a:lstStyle/>
          <a:p>
            <a:endParaRPr lang="en-US"/>
          </a:p>
        </p:txBody>
      </p:sp>
      <p:sp>
        <p:nvSpPr>
          <p:cNvPr id="137" name="Text 63">
            <a:extLst>
              <a:ext uri="{FF2B5EF4-FFF2-40B4-BE49-F238E27FC236}">
                <a16:creationId xmlns:a16="http://schemas.microsoft.com/office/drawing/2014/main" id="{71E31C8E-7E73-A26B-BCD7-4A35599F862D}"/>
              </a:ext>
            </a:extLst>
          </p:cNvPr>
          <p:cNvSpPr/>
          <p:nvPr/>
        </p:nvSpPr>
        <p:spPr>
          <a:xfrm>
            <a:off x="6341872" y="3626745"/>
            <a:ext cx="4407408" cy="237744"/>
          </a:xfrm>
          <a:prstGeom prst="rect">
            <a:avLst/>
          </a:prstGeom>
          <a:noFill/>
          <a:ln/>
        </p:spPr>
        <p:txBody>
          <a:bodyPr wrap="square" rtlCol="0" anchor="ctr"/>
          <a:lstStyle/>
          <a:p>
            <a:pPr marL="0" indent="0">
              <a:buNone/>
            </a:pPr>
            <a:r>
              <a:rPr lang="en-US" sz="1800" b="1" dirty="0">
                <a:solidFill>
                  <a:srgbClr val="012069"/>
                </a:solidFill>
                <a:latin typeface="Courier New" pitchFamily="34" charset="0"/>
                <a:ea typeface="Courier New" pitchFamily="34" charset="-122"/>
                <a:cs typeface="Courier New" pitchFamily="34" charset="-120"/>
              </a:rPr>
              <a:t>generators_dict</a:t>
            </a:r>
            <a:endParaRPr lang="en-US" sz="1800" dirty="0"/>
          </a:p>
        </p:txBody>
      </p:sp>
      <p:sp>
        <p:nvSpPr>
          <p:cNvPr id="138" name="Text 64">
            <a:extLst>
              <a:ext uri="{FF2B5EF4-FFF2-40B4-BE49-F238E27FC236}">
                <a16:creationId xmlns:a16="http://schemas.microsoft.com/office/drawing/2014/main" id="{896C1B49-17B9-4BE0-EE20-A670F102118B}"/>
              </a:ext>
            </a:extLst>
          </p:cNvPr>
          <p:cNvSpPr/>
          <p:nvPr/>
        </p:nvSpPr>
        <p:spPr>
          <a:xfrm>
            <a:off x="6341872" y="3901065"/>
            <a:ext cx="4407408" cy="329184"/>
          </a:xfrm>
          <a:prstGeom prst="rect">
            <a:avLst/>
          </a:prstGeom>
          <a:noFill/>
          <a:ln/>
        </p:spPr>
        <p:txBody>
          <a:bodyPr wrap="square" rtlCol="0" anchor="ctr"/>
          <a:lstStyle/>
          <a:p>
            <a:pPr marL="0" indent="0">
              <a:buNone/>
            </a:pPr>
            <a:r>
              <a:rPr lang="en-US" sz="1200" dirty="0">
                <a:solidFill>
                  <a:srgbClr val="444444"/>
                </a:solidFill>
                <a:latin typeface="Calibri" pitchFamily="34" charset="0"/>
                <a:ea typeface="Calibri" pitchFamily="34" charset="-122"/>
                <a:cs typeface="Calibri" pitchFamily="34" charset="-120"/>
              </a:rPr>
              <a:t>Which renewables to include, in this example, wind and solar</a:t>
            </a:r>
            <a:endParaRPr lang="en-US" sz="1200" dirty="0"/>
          </a:p>
        </p:txBody>
      </p:sp>
      <p:sp>
        <p:nvSpPr>
          <p:cNvPr id="139" name="Shape 65">
            <a:extLst>
              <a:ext uri="{FF2B5EF4-FFF2-40B4-BE49-F238E27FC236}">
                <a16:creationId xmlns:a16="http://schemas.microsoft.com/office/drawing/2014/main" id="{7570250A-6730-5628-411F-BE2C9D261616}"/>
              </a:ext>
            </a:extLst>
          </p:cNvPr>
          <p:cNvSpPr/>
          <p:nvPr/>
        </p:nvSpPr>
        <p:spPr>
          <a:xfrm>
            <a:off x="6213856" y="4353693"/>
            <a:ext cx="4590288" cy="749808"/>
          </a:xfrm>
          <a:prstGeom prst="roundRect">
            <a:avLst>
              <a:gd name="adj" fmla="val 7317"/>
            </a:avLst>
          </a:prstGeom>
          <a:solidFill>
            <a:srgbClr val="E9EFFF"/>
          </a:solidFill>
          <a:ln w="12700">
            <a:solidFill>
              <a:srgbClr val="AFC7FE"/>
            </a:solidFill>
          </a:ln>
        </p:spPr>
        <p:txBody>
          <a:bodyPr/>
          <a:lstStyle/>
          <a:p>
            <a:endParaRPr lang="en-US"/>
          </a:p>
        </p:txBody>
      </p:sp>
      <p:sp>
        <p:nvSpPr>
          <p:cNvPr id="140" name="Text 66">
            <a:extLst>
              <a:ext uri="{FF2B5EF4-FFF2-40B4-BE49-F238E27FC236}">
                <a16:creationId xmlns:a16="http://schemas.microsoft.com/office/drawing/2014/main" id="{166279D8-5DED-5A95-E79B-07DF7E5EF052}"/>
              </a:ext>
            </a:extLst>
          </p:cNvPr>
          <p:cNvSpPr/>
          <p:nvPr/>
        </p:nvSpPr>
        <p:spPr>
          <a:xfrm>
            <a:off x="6341872" y="4426845"/>
            <a:ext cx="4407408" cy="237744"/>
          </a:xfrm>
          <a:prstGeom prst="rect">
            <a:avLst/>
          </a:prstGeom>
          <a:noFill/>
          <a:ln/>
        </p:spPr>
        <p:txBody>
          <a:bodyPr wrap="square" rtlCol="0" anchor="ctr"/>
          <a:lstStyle/>
          <a:p>
            <a:pPr marL="0" indent="0">
              <a:buNone/>
            </a:pPr>
            <a:r>
              <a:rPr lang="en-US" sz="1800" b="1" dirty="0">
                <a:solidFill>
                  <a:srgbClr val="012069"/>
                </a:solidFill>
                <a:latin typeface="Courier New" pitchFamily="34" charset="0"/>
                <a:ea typeface="Courier New" pitchFamily="34" charset="-122"/>
                <a:cs typeface="Courier New" pitchFamily="34" charset="-120"/>
              </a:rPr>
              <a:t>solver</a:t>
            </a:r>
            <a:endParaRPr lang="en-US" sz="1800" dirty="0"/>
          </a:p>
        </p:txBody>
      </p:sp>
      <p:sp>
        <p:nvSpPr>
          <p:cNvPr id="141" name="Text 67">
            <a:extLst>
              <a:ext uri="{FF2B5EF4-FFF2-40B4-BE49-F238E27FC236}">
                <a16:creationId xmlns:a16="http://schemas.microsoft.com/office/drawing/2014/main" id="{56DA4F1A-5C95-3BBA-78AD-1DC6A27C7CB3}"/>
              </a:ext>
            </a:extLst>
          </p:cNvPr>
          <p:cNvSpPr/>
          <p:nvPr/>
        </p:nvSpPr>
        <p:spPr>
          <a:xfrm>
            <a:off x="6341872" y="4701165"/>
            <a:ext cx="4407408" cy="329184"/>
          </a:xfrm>
          <a:prstGeom prst="rect">
            <a:avLst/>
          </a:prstGeom>
          <a:noFill/>
          <a:ln/>
        </p:spPr>
        <p:txBody>
          <a:bodyPr wrap="square" rtlCol="0" anchor="ctr"/>
          <a:lstStyle/>
          <a:p>
            <a:pPr marL="0" indent="0">
              <a:buNone/>
            </a:pPr>
            <a:r>
              <a:rPr lang="en-US" sz="1200" dirty="0">
                <a:solidFill>
                  <a:srgbClr val="444444"/>
                </a:solidFill>
                <a:latin typeface="Calibri" pitchFamily="34" charset="0"/>
                <a:ea typeface="Calibri" pitchFamily="34" charset="-122"/>
                <a:cs typeface="Calibri" pitchFamily="34" charset="-120"/>
              </a:rPr>
              <a:t>'gurobi' or 'cbc' — must match your installed solver (see Lesson 2)</a:t>
            </a:r>
            <a:endParaRPr lang="en-US" sz="1200" dirty="0"/>
          </a:p>
        </p:txBody>
      </p:sp>
      <p:sp>
        <p:nvSpPr>
          <p:cNvPr id="142" name="Shape 68">
            <a:extLst>
              <a:ext uri="{FF2B5EF4-FFF2-40B4-BE49-F238E27FC236}">
                <a16:creationId xmlns:a16="http://schemas.microsoft.com/office/drawing/2014/main" id="{18EF92E5-B8F1-BD7B-C351-C36C987C78DE}"/>
              </a:ext>
            </a:extLst>
          </p:cNvPr>
          <p:cNvSpPr/>
          <p:nvPr/>
        </p:nvSpPr>
        <p:spPr>
          <a:xfrm>
            <a:off x="6213856" y="5153793"/>
            <a:ext cx="4590288" cy="749808"/>
          </a:xfrm>
          <a:prstGeom prst="roundRect">
            <a:avLst>
              <a:gd name="adj" fmla="val 7317"/>
            </a:avLst>
          </a:prstGeom>
          <a:solidFill>
            <a:srgbClr val="E9EFFF"/>
          </a:solidFill>
          <a:ln w="12700">
            <a:solidFill>
              <a:srgbClr val="AFC7FE"/>
            </a:solidFill>
          </a:ln>
        </p:spPr>
        <p:txBody>
          <a:bodyPr/>
          <a:lstStyle/>
          <a:p>
            <a:endParaRPr lang="en-US"/>
          </a:p>
        </p:txBody>
      </p:sp>
      <p:sp>
        <p:nvSpPr>
          <p:cNvPr id="143" name="Text 69">
            <a:extLst>
              <a:ext uri="{FF2B5EF4-FFF2-40B4-BE49-F238E27FC236}">
                <a16:creationId xmlns:a16="http://schemas.microsoft.com/office/drawing/2014/main" id="{82E5A965-53B9-B9CB-16B3-A47CDB14C86B}"/>
              </a:ext>
            </a:extLst>
          </p:cNvPr>
          <p:cNvSpPr/>
          <p:nvPr/>
        </p:nvSpPr>
        <p:spPr>
          <a:xfrm>
            <a:off x="6341872" y="5226945"/>
            <a:ext cx="4407408" cy="237744"/>
          </a:xfrm>
          <a:prstGeom prst="rect">
            <a:avLst/>
          </a:prstGeom>
          <a:noFill/>
          <a:ln/>
        </p:spPr>
        <p:txBody>
          <a:bodyPr wrap="square" rtlCol="0" anchor="ctr"/>
          <a:lstStyle/>
          <a:p>
            <a:pPr marL="0" indent="0">
              <a:buNone/>
            </a:pPr>
            <a:r>
              <a:rPr lang="en-US" sz="1800" b="1" dirty="0">
                <a:solidFill>
                  <a:srgbClr val="012069"/>
                </a:solidFill>
                <a:latin typeface="Courier New" pitchFamily="34" charset="0"/>
                <a:ea typeface="Courier New" pitchFamily="34" charset="-122"/>
                <a:cs typeface="Courier New" pitchFamily="34" charset="-120"/>
              </a:rPr>
              <a:t>transport</a:t>
            </a:r>
            <a:endParaRPr lang="en-US" sz="1800" dirty="0"/>
          </a:p>
        </p:txBody>
      </p:sp>
      <p:sp>
        <p:nvSpPr>
          <p:cNvPr id="144" name="Text 70">
            <a:extLst>
              <a:ext uri="{FF2B5EF4-FFF2-40B4-BE49-F238E27FC236}">
                <a16:creationId xmlns:a16="http://schemas.microsoft.com/office/drawing/2014/main" id="{519D5221-79D5-7ABE-2CD2-D65A6E09104D}"/>
              </a:ext>
            </a:extLst>
          </p:cNvPr>
          <p:cNvSpPr/>
          <p:nvPr/>
        </p:nvSpPr>
        <p:spPr>
          <a:xfrm>
            <a:off x="6341872" y="5501265"/>
            <a:ext cx="4407408" cy="329184"/>
          </a:xfrm>
          <a:prstGeom prst="rect">
            <a:avLst/>
          </a:prstGeom>
          <a:noFill/>
          <a:ln/>
        </p:spPr>
        <p:txBody>
          <a:bodyPr wrap="square" rtlCol="0" anchor="ctr"/>
          <a:lstStyle/>
          <a:p>
            <a:pPr marL="0" indent="0">
              <a:buNone/>
            </a:pPr>
            <a:r>
              <a:rPr lang="en-US" sz="1200" dirty="0">
                <a:solidFill>
                  <a:srgbClr val="444444"/>
                </a:solidFill>
                <a:latin typeface="Calibri" pitchFamily="34" charset="0"/>
                <a:ea typeface="Calibri" pitchFamily="34" charset="-122"/>
                <a:cs typeface="Calibri" pitchFamily="34" charset="-120"/>
              </a:rPr>
              <a:t>Toggle pipeline_construction and road_construction True/False per scenario</a:t>
            </a:r>
            <a:endParaRPr lang="en-US" sz="1200" dirty="0"/>
          </a:p>
        </p:txBody>
      </p:sp>
    </p:spTree>
    <p:extLst>
      <p:ext uri="{BB962C8B-B14F-4D97-AF65-F5344CB8AC3E}">
        <p14:creationId xmlns:p14="http://schemas.microsoft.com/office/powerpoint/2010/main" val="1029034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9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9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9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9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9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9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9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97"/>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98"/>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99"/>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00"/>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01"/>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02"/>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03"/>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04"/>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105"/>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06"/>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07"/>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08"/>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09"/>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110"/>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111"/>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112"/>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113"/>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114"/>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115"/>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116"/>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117"/>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118"/>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119"/>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120"/>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121"/>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122"/>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123"/>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124"/>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125"/>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126"/>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127"/>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128"/>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129"/>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130"/>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131"/>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132"/>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133"/>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134"/>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135"/>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136"/>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137"/>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138"/>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139"/>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140"/>
                                        </p:tgtEl>
                                        <p:attrNameLst>
                                          <p:attrName>style.visibility</p:attrName>
                                        </p:attrNameLst>
                                      </p:cBhvr>
                                      <p:to>
                                        <p:strVal val="visible"/>
                                      </p:to>
                                    </p:set>
                                  </p:childTnLst>
                                </p:cTn>
                              </p:par>
                              <p:par>
                                <p:cTn id="137" presetID="1" presetClass="entr" presetSubtype="0" fill="hold" grpId="0" nodeType="withEffect">
                                  <p:stCondLst>
                                    <p:cond delay="0"/>
                                  </p:stCondLst>
                                  <p:childTnLst>
                                    <p:set>
                                      <p:cBhvr>
                                        <p:cTn id="138" dur="1" fill="hold">
                                          <p:stCondLst>
                                            <p:cond delay="0"/>
                                          </p:stCondLst>
                                        </p:cTn>
                                        <p:tgtEl>
                                          <p:spTgt spid="141"/>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142"/>
                                        </p:tgtEl>
                                        <p:attrNameLst>
                                          <p:attrName>style.visibility</p:attrName>
                                        </p:attrNameLst>
                                      </p:cBhvr>
                                      <p:to>
                                        <p:strVal val="visible"/>
                                      </p:to>
                                    </p:set>
                                  </p:childTnLst>
                                </p:cTn>
                              </p:par>
                              <p:par>
                                <p:cTn id="141" presetID="1" presetClass="entr" presetSubtype="0" fill="hold" grpId="0" nodeType="withEffect">
                                  <p:stCondLst>
                                    <p:cond delay="0"/>
                                  </p:stCondLst>
                                  <p:childTnLst>
                                    <p:set>
                                      <p:cBhvr>
                                        <p:cTn id="142" dur="1" fill="hold">
                                          <p:stCondLst>
                                            <p:cond delay="0"/>
                                          </p:stCondLst>
                                        </p:cTn>
                                        <p:tgtEl>
                                          <p:spTgt spid="143"/>
                                        </p:tgtEl>
                                        <p:attrNameLst>
                                          <p:attrName>style.visibility</p:attrName>
                                        </p:attrNameLst>
                                      </p:cBhvr>
                                      <p:to>
                                        <p:strVal val="visible"/>
                                      </p:to>
                                    </p:set>
                                  </p:childTnLst>
                                </p:cTn>
                              </p:par>
                              <p:par>
                                <p:cTn id="143" presetID="1" presetClass="entr" presetSubtype="0" fill="hold" grpId="0" nodeType="withEffect">
                                  <p:stCondLst>
                                    <p:cond delay="0"/>
                                  </p:stCondLst>
                                  <p:childTnLst>
                                    <p:set>
                                      <p:cBhvr>
                                        <p:cTn id="144" dur="1" fill="hold">
                                          <p:stCondLst>
                                            <p:cond delay="0"/>
                                          </p:stCondLst>
                                        </p:cTn>
                                        <p:tgtEl>
                                          <p:spTgt spid="1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P spid="122" grpId="0" animBg="1"/>
      <p:bldP spid="123" grpId="0" animBg="1"/>
      <p:bldP spid="124" grpId="0" animBg="1"/>
      <p:bldP spid="125" grpId="0" animBg="1"/>
      <p:bldP spid="126" grpId="0" animBg="1"/>
      <p:bldP spid="127" grpId="0" animBg="1"/>
      <p:bldP spid="128" grpId="0" animBg="1"/>
      <p:bldP spid="129" grpId="0" animBg="1"/>
      <p:bldP spid="130" grpId="0" animBg="1"/>
      <p:bldP spid="131" grpId="0" animBg="1"/>
      <p:bldP spid="132" grpId="0" animBg="1"/>
      <p:bldP spid="133" grpId="0" animBg="1"/>
      <p:bldP spid="134" grpId="0" animBg="1"/>
      <p:bldP spid="135" grpId="0" animBg="1"/>
      <p:bldP spid="136" grpId="0" animBg="1"/>
      <p:bldP spid="137" grpId="0" animBg="1"/>
      <p:bldP spid="138" grpId="0" animBg="1"/>
      <p:bldP spid="139" grpId="0" animBg="1"/>
      <p:bldP spid="140" grpId="0" animBg="1"/>
      <p:bldP spid="141" grpId="0" animBg="1"/>
      <p:bldP spid="142" grpId="0" animBg="1"/>
      <p:bldP spid="143" grpId="0" animBg="1"/>
      <p:bldP spid="14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ext Placeholder 2">
            <a:extLst>
              <a:ext uri="{FF2B5EF4-FFF2-40B4-BE49-F238E27FC236}">
                <a16:creationId xmlns:a16="http://schemas.microsoft.com/office/drawing/2014/main" id="{F4E8714F-D132-1000-C444-5EA078B266C0}"/>
              </a:ext>
            </a:extLst>
          </p:cNvPr>
          <p:cNvGraphicFramePr/>
          <p:nvPr>
            <p:extLst>
              <p:ext uri="{D42A27DB-BD31-4B8C-83A1-F6EECF244321}">
                <p14:modId xmlns:p14="http://schemas.microsoft.com/office/powerpoint/2010/main" val="736195390"/>
              </p:ext>
            </p:extLst>
          </p:nvPr>
        </p:nvGraphicFramePr>
        <p:xfrm>
          <a:off x="838200" y="1599190"/>
          <a:ext cx="10515600" cy="43525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Google Shape;167;p13">
            <a:extLst>
              <a:ext uri="{FF2B5EF4-FFF2-40B4-BE49-F238E27FC236}">
                <a16:creationId xmlns:a16="http://schemas.microsoft.com/office/drawing/2014/main" id="{FD3803C0-78B2-06B5-99B7-7E8A7299AA4A}"/>
              </a:ext>
            </a:extLst>
          </p:cNvPr>
          <p:cNvSpPr txBox="1">
            <a:spLocks/>
          </p:cNvSpPr>
          <p:nvPr/>
        </p:nvSpPr>
        <p:spPr>
          <a:xfrm>
            <a:off x="838200" y="5556"/>
            <a:ext cx="10515600" cy="1325563"/>
          </a:xfrm>
          <a:prstGeom prst="rect">
            <a:avLst/>
          </a:prstGeom>
          <a:noFill/>
          <a:ln>
            <a:noFill/>
          </a:ln>
        </p:spPr>
        <p:txBody>
          <a:bodyPr spcFirstLastPara="1" vert="horz" wrap="square" lIns="91425" tIns="45700" rIns="91425" bIns="45700" rtlCol="0" anchor="b"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mn-lt"/>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90000"/>
              </a:lnSpc>
              <a:buClr>
                <a:schemeClr val="dk1"/>
              </a:buClr>
              <a:buSzPts val="4400"/>
              <a:buFont typeface="Calibri"/>
              <a:buNone/>
            </a:pPr>
            <a:r>
              <a:rPr lang="sv-SE" dirty="0">
                <a:solidFill>
                  <a:schemeClr val="accent2"/>
                </a:solidFill>
              </a:rPr>
              <a:t>Table of </a:t>
            </a:r>
            <a:r>
              <a:rPr lang="sv-SE" dirty="0" err="1">
                <a:solidFill>
                  <a:schemeClr val="accent2"/>
                </a:solidFill>
              </a:rPr>
              <a:t>contents</a:t>
            </a:r>
            <a:r>
              <a:rPr lang="sv-SE" dirty="0">
                <a:solidFill>
                  <a:schemeClr val="accent2"/>
                </a:solidFill>
              </a:rPr>
              <a:t> </a:t>
            </a:r>
          </a:p>
        </p:txBody>
      </p:sp>
    </p:spTree>
    <p:extLst>
      <p:ext uri="{BB962C8B-B14F-4D97-AF65-F5344CB8AC3E}">
        <p14:creationId xmlns:p14="http://schemas.microsoft.com/office/powerpoint/2010/main" val="38236484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2F5AD-B3B6-8FE1-77F9-43F4EEE40151}"/>
              </a:ext>
            </a:extLst>
          </p:cNvPr>
          <p:cNvSpPr>
            <a:spLocks noGrp="1"/>
          </p:cNvSpPr>
          <p:nvPr>
            <p:ph type="title"/>
          </p:nvPr>
        </p:nvSpPr>
        <p:spPr>
          <a:xfrm>
            <a:off x="672562" y="-109561"/>
            <a:ext cx="10515600" cy="1325563"/>
          </a:xfrm>
        </p:spPr>
        <p:txBody>
          <a:bodyPr/>
          <a:lstStyle/>
          <a:p>
            <a:r>
              <a:rPr lang="en-US" dirty="0">
                <a:solidFill>
                  <a:srgbClr val="C8102E"/>
                </a:solidFill>
              </a:rPr>
              <a:t>Are your inputs ready?</a:t>
            </a:r>
          </a:p>
        </p:txBody>
      </p:sp>
      <p:sp>
        <p:nvSpPr>
          <p:cNvPr id="5" name="Rounded Rectangle 4">
            <a:extLst>
              <a:ext uri="{FF2B5EF4-FFF2-40B4-BE49-F238E27FC236}">
                <a16:creationId xmlns:a16="http://schemas.microsoft.com/office/drawing/2014/main" id="{962EDC25-80FC-49AA-DF4C-714808E66C7B}"/>
              </a:ext>
            </a:extLst>
          </p:cNvPr>
          <p:cNvSpPr/>
          <p:nvPr/>
        </p:nvSpPr>
        <p:spPr>
          <a:xfrm>
            <a:off x="597090" y="1470676"/>
            <a:ext cx="3365310" cy="1978925"/>
          </a:xfrm>
          <a:prstGeom prst="roundRect">
            <a:avLst/>
          </a:prstGeom>
          <a:solidFill>
            <a:srgbClr val="A3E858">
              <a:alpha val="50196"/>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extBox 7">
            <a:extLst>
              <a:ext uri="{FF2B5EF4-FFF2-40B4-BE49-F238E27FC236}">
                <a16:creationId xmlns:a16="http://schemas.microsoft.com/office/drawing/2014/main" id="{134D567C-7387-370F-8F4B-DB1DB53C01FF}"/>
              </a:ext>
            </a:extLst>
          </p:cNvPr>
          <p:cNvSpPr txBox="1"/>
          <p:nvPr/>
        </p:nvSpPr>
        <p:spPr>
          <a:xfrm>
            <a:off x="838200" y="1638300"/>
            <a:ext cx="3200400" cy="1415772"/>
          </a:xfrm>
          <a:prstGeom prst="rect">
            <a:avLst/>
          </a:prstGeom>
          <a:noFill/>
        </p:spPr>
        <p:txBody>
          <a:bodyPr wrap="square" rtlCol="0">
            <a:spAutoFit/>
          </a:bodyPr>
          <a:lstStyle/>
          <a:p>
            <a:r>
              <a:rPr lang="en-US" sz="1800" b="1" i="1" dirty="0"/>
              <a:t>Spatial hexagons</a:t>
            </a:r>
          </a:p>
          <a:p>
            <a:r>
              <a:rPr lang="en-US" sz="1600" dirty="0" err="1">
                <a:latin typeface="+mn-lt"/>
                <a:cs typeface="Consolas" panose="020B0609020204030204" pitchFamily="49" charset="0"/>
              </a:rPr>
              <a:t>hex_final</a:t>
            </a:r>
            <a:r>
              <a:rPr lang="en-US" sz="1600" dirty="0">
                <a:latin typeface="+mn-lt"/>
                <a:cs typeface="Consolas" panose="020B0609020204030204" pitchFamily="49" charset="0"/>
              </a:rPr>
              <a:t>_[ISO].</a:t>
            </a:r>
            <a:r>
              <a:rPr lang="en-US" sz="1600" dirty="0" err="1">
                <a:latin typeface="+mn-lt"/>
                <a:cs typeface="Consolas" panose="020B0609020204030204" pitchFamily="49" charset="0"/>
              </a:rPr>
              <a:t>geojson</a:t>
            </a:r>
            <a:endParaRPr lang="en-US" sz="1600" dirty="0">
              <a:latin typeface="+mn-lt"/>
              <a:cs typeface="Consolas" panose="020B0609020204030204" pitchFamily="49" charset="0"/>
            </a:endParaRPr>
          </a:p>
          <a:p>
            <a:r>
              <a:rPr lang="en-US" sz="1600" dirty="0">
                <a:latin typeface="+mn-lt"/>
                <a:cs typeface="Consolas" panose="020B0609020204030204" pitchFamily="49" charset="0"/>
              </a:rPr>
              <a:t>File copied into Geo-X folder.</a:t>
            </a:r>
          </a:p>
          <a:p>
            <a:endParaRPr lang="en-US" sz="1800" dirty="0">
              <a:latin typeface="+mj-lt"/>
              <a:cs typeface="Consolas" panose="020B0609020204030204" pitchFamily="49" charset="0"/>
            </a:endParaRPr>
          </a:p>
          <a:p>
            <a:endParaRPr lang="en-US" sz="1800" dirty="0">
              <a:latin typeface="+mj-lt"/>
              <a:cs typeface="Consolas" panose="020B0609020204030204" pitchFamily="49" charset="0"/>
            </a:endParaRPr>
          </a:p>
        </p:txBody>
      </p:sp>
      <p:sp>
        <p:nvSpPr>
          <p:cNvPr id="10" name="Rounded Rectangle 9">
            <a:extLst>
              <a:ext uri="{FF2B5EF4-FFF2-40B4-BE49-F238E27FC236}">
                <a16:creationId xmlns:a16="http://schemas.microsoft.com/office/drawing/2014/main" id="{BC100A5C-65D9-BC04-852C-AE22490FA5DF}"/>
              </a:ext>
            </a:extLst>
          </p:cNvPr>
          <p:cNvSpPr/>
          <p:nvPr/>
        </p:nvSpPr>
        <p:spPr>
          <a:xfrm>
            <a:off x="4495801" y="1470676"/>
            <a:ext cx="3365310" cy="1978925"/>
          </a:xfrm>
          <a:prstGeom prst="roundRect">
            <a:avLst/>
          </a:prstGeom>
          <a:solidFill>
            <a:srgbClr val="A3E858">
              <a:alpha val="50196"/>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TextBox 10">
            <a:extLst>
              <a:ext uri="{FF2B5EF4-FFF2-40B4-BE49-F238E27FC236}">
                <a16:creationId xmlns:a16="http://schemas.microsoft.com/office/drawing/2014/main" id="{A1FAAC2D-D344-2E0B-6A9D-24EBEB4AA697}"/>
              </a:ext>
            </a:extLst>
          </p:cNvPr>
          <p:cNvSpPr txBox="1"/>
          <p:nvPr/>
        </p:nvSpPr>
        <p:spPr>
          <a:xfrm>
            <a:off x="4736911" y="1638300"/>
            <a:ext cx="3200400" cy="1384995"/>
          </a:xfrm>
          <a:prstGeom prst="rect">
            <a:avLst/>
          </a:prstGeom>
          <a:noFill/>
        </p:spPr>
        <p:txBody>
          <a:bodyPr wrap="square" rtlCol="0">
            <a:spAutoFit/>
          </a:bodyPr>
          <a:lstStyle/>
          <a:p>
            <a:r>
              <a:rPr lang="en-US" sz="1800" b="1" i="1" dirty="0"/>
              <a:t>Modelling understanding</a:t>
            </a:r>
          </a:p>
          <a:p>
            <a:r>
              <a:rPr lang="en-US" sz="1600" dirty="0">
                <a:latin typeface="+mn-lt"/>
                <a:cs typeface="Consolas" panose="020B0609020204030204" pitchFamily="49" charset="0"/>
              </a:rPr>
              <a:t>Pathway defined (hydrogen, ammonia, or others). Components and structure.</a:t>
            </a:r>
          </a:p>
          <a:p>
            <a:endParaRPr lang="en-US" sz="1800" dirty="0">
              <a:latin typeface="+mj-lt"/>
              <a:cs typeface="Consolas" panose="020B0609020204030204" pitchFamily="49" charset="0"/>
            </a:endParaRPr>
          </a:p>
        </p:txBody>
      </p:sp>
      <p:sp>
        <p:nvSpPr>
          <p:cNvPr id="12" name="Rounded Rectangle 11">
            <a:extLst>
              <a:ext uri="{FF2B5EF4-FFF2-40B4-BE49-F238E27FC236}">
                <a16:creationId xmlns:a16="http://schemas.microsoft.com/office/drawing/2014/main" id="{FD0A4D51-DAF6-158F-E7B8-C2763243972D}"/>
              </a:ext>
            </a:extLst>
          </p:cNvPr>
          <p:cNvSpPr/>
          <p:nvPr/>
        </p:nvSpPr>
        <p:spPr>
          <a:xfrm>
            <a:off x="8394512" y="1470676"/>
            <a:ext cx="3365310" cy="1978925"/>
          </a:xfrm>
          <a:prstGeom prst="roundRect">
            <a:avLst/>
          </a:prstGeom>
          <a:solidFill>
            <a:srgbClr val="A3E858">
              <a:alpha val="50196"/>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TextBox 12">
            <a:extLst>
              <a:ext uri="{FF2B5EF4-FFF2-40B4-BE49-F238E27FC236}">
                <a16:creationId xmlns:a16="http://schemas.microsoft.com/office/drawing/2014/main" id="{A409BC79-4D63-F778-1F5B-BE8314C59405}"/>
              </a:ext>
            </a:extLst>
          </p:cNvPr>
          <p:cNvSpPr txBox="1"/>
          <p:nvPr/>
        </p:nvSpPr>
        <p:spPr>
          <a:xfrm>
            <a:off x="8635622" y="1638300"/>
            <a:ext cx="3200400" cy="1415772"/>
          </a:xfrm>
          <a:prstGeom prst="rect">
            <a:avLst/>
          </a:prstGeom>
          <a:noFill/>
        </p:spPr>
        <p:txBody>
          <a:bodyPr wrap="square" rtlCol="0">
            <a:spAutoFit/>
          </a:bodyPr>
          <a:lstStyle/>
          <a:p>
            <a:r>
              <a:rPr lang="en-US" sz="1800" b="1" i="1" dirty="0"/>
              <a:t>Demand point definition</a:t>
            </a:r>
          </a:p>
          <a:p>
            <a:r>
              <a:rPr lang="en-US" sz="1600" dirty="0">
                <a:latin typeface="+mn-lt"/>
                <a:cs typeface="Consolas" panose="020B0609020204030204" pitchFamily="49" charset="0"/>
              </a:rPr>
              <a:t>Lat/Lon, annual volume, commodity state of delivery.</a:t>
            </a:r>
          </a:p>
          <a:p>
            <a:endParaRPr lang="en-US" sz="1800" dirty="0">
              <a:latin typeface="+mj-lt"/>
              <a:cs typeface="Consolas" panose="020B0609020204030204" pitchFamily="49" charset="0"/>
            </a:endParaRPr>
          </a:p>
          <a:p>
            <a:endParaRPr lang="en-US" sz="1800" dirty="0">
              <a:latin typeface="+mj-lt"/>
              <a:cs typeface="Consolas" panose="020B0609020204030204" pitchFamily="49" charset="0"/>
            </a:endParaRPr>
          </a:p>
        </p:txBody>
      </p:sp>
      <p:sp>
        <p:nvSpPr>
          <p:cNvPr id="14" name="Rounded Rectangle 13">
            <a:extLst>
              <a:ext uri="{FF2B5EF4-FFF2-40B4-BE49-F238E27FC236}">
                <a16:creationId xmlns:a16="http://schemas.microsoft.com/office/drawing/2014/main" id="{6CC6AD54-B8C9-74A5-E47B-23328C274E92}"/>
              </a:ext>
            </a:extLst>
          </p:cNvPr>
          <p:cNvSpPr/>
          <p:nvPr/>
        </p:nvSpPr>
        <p:spPr>
          <a:xfrm>
            <a:off x="597090" y="3699807"/>
            <a:ext cx="3365310" cy="1978925"/>
          </a:xfrm>
          <a:prstGeom prst="roundRect">
            <a:avLst/>
          </a:prstGeom>
          <a:solidFill>
            <a:srgbClr val="A3E858">
              <a:alpha val="50196"/>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TextBox 14">
            <a:extLst>
              <a:ext uri="{FF2B5EF4-FFF2-40B4-BE49-F238E27FC236}">
                <a16:creationId xmlns:a16="http://schemas.microsoft.com/office/drawing/2014/main" id="{71710D20-6FDA-65C1-AE5E-2E3659D6C1BB}"/>
              </a:ext>
            </a:extLst>
          </p:cNvPr>
          <p:cNvSpPr txBox="1"/>
          <p:nvPr/>
        </p:nvSpPr>
        <p:spPr>
          <a:xfrm>
            <a:off x="838200" y="3867431"/>
            <a:ext cx="3200400" cy="1661993"/>
          </a:xfrm>
          <a:prstGeom prst="rect">
            <a:avLst/>
          </a:prstGeom>
          <a:noFill/>
        </p:spPr>
        <p:txBody>
          <a:bodyPr wrap="square" rtlCol="0">
            <a:spAutoFit/>
          </a:bodyPr>
          <a:lstStyle/>
          <a:p>
            <a:r>
              <a:rPr lang="en-US" sz="1800" b="1" i="1" dirty="0"/>
              <a:t>Parameter files update</a:t>
            </a:r>
          </a:p>
          <a:p>
            <a:r>
              <a:rPr lang="en-US" sz="1600" dirty="0">
                <a:latin typeface="+mn-lt"/>
                <a:cs typeface="Consolas" panose="020B0609020204030204" pitchFamily="49" charset="0"/>
              </a:rPr>
              <a:t>Generators, storage, country, transport, conversion params, etc.</a:t>
            </a:r>
          </a:p>
          <a:p>
            <a:endParaRPr lang="en-US" sz="1800" dirty="0">
              <a:latin typeface="+mj-lt"/>
              <a:cs typeface="Consolas" panose="020B0609020204030204" pitchFamily="49" charset="0"/>
            </a:endParaRPr>
          </a:p>
          <a:p>
            <a:endParaRPr lang="en-US" sz="1800" dirty="0">
              <a:latin typeface="+mj-lt"/>
              <a:cs typeface="Consolas" panose="020B0609020204030204" pitchFamily="49" charset="0"/>
            </a:endParaRPr>
          </a:p>
        </p:txBody>
      </p:sp>
      <p:sp>
        <p:nvSpPr>
          <p:cNvPr id="16" name="Rounded Rectangle 15">
            <a:extLst>
              <a:ext uri="{FF2B5EF4-FFF2-40B4-BE49-F238E27FC236}">
                <a16:creationId xmlns:a16="http://schemas.microsoft.com/office/drawing/2014/main" id="{E86ACC01-4906-F275-DDB4-2FE2F51026C7}"/>
              </a:ext>
            </a:extLst>
          </p:cNvPr>
          <p:cNvSpPr/>
          <p:nvPr/>
        </p:nvSpPr>
        <p:spPr>
          <a:xfrm>
            <a:off x="4495801" y="3699807"/>
            <a:ext cx="3365310" cy="1978925"/>
          </a:xfrm>
          <a:prstGeom prst="roundRect">
            <a:avLst/>
          </a:prstGeom>
          <a:solidFill>
            <a:srgbClr val="A3E858">
              <a:alpha val="50196"/>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TextBox 16">
            <a:extLst>
              <a:ext uri="{FF2B5EF4-FFF2-40B4-BE49-F238E27FC236}">
                <a16:creationId xmlns:a16="http://schemas.microsoft.com/office/drawing/2014/main" id="{F1C03222-2642-0AD7-9636-36ABC377B163}"/>
              </a:ext>
            </a:extLst>
          </p:cNvPr>
          <p:cNvSpPr txBox="1"/>
          <p:nvPr/>
        </p:nvSpPr>
        <p:spPr>
          <a:xfrm>
            <a:off x="4736911" y="3867431"/>
            <a:ext cx="3200400" cy="1415772"/>
          </a:xfrm>
          <a:prstGeom prst="rect">
            <a:avLst/>
          </a:prstGeom>
          <a:noFill/>
        </p:spPr>
        <p:txBody>
          <a:bodyPr wrap="square" rtlCol="0">
            <a:spAutoFit/>
          </a:bodyPr>
          <a:lstStyle/>
          <a:p>
            <a:r>
              <a:rPr lang="en-US" sz="1800" b="1" i="1" dirty="0" err="1"/>
              <a:t>Config.yaml</a:t>
            </a:r>
            <a:r>
              <a:rPr lang="en-US" sz="1800" b="1" i="1" dirty="0"/>
              <a:t> set</a:t>
            </a:r>
          </a:p>
          <a:p>
            <a:r>
              <a:rPr lang="en-US" sz="1600" dirty="0">
                <a:latin typeface="+mn-lt"/>
                <a:cs typeface="Consolas" panose="020B0609020204030204" pitchFamily="49" charset="0"/>
              </a:rPr>
              <a:t>Country, plant type, weather year, solver, transport switches.</a:t>
            </a:r>
          </a:p>
          <a:p>
            <a:endParaRPr lang="en-US" sz="1800" dirty="0">
              <a:latin typeface="+mj-lt"/>
              <a:cs typeface="Consolas" panose="020B0609020204030204" pitchFamily="49" charset="0"/>
            </a:endParaRPr>
          </a:p>
          <a:p>
            <a:endParaRPr lang="en-US" sz="1800" dirty="0">
              <a:latin typeface="+mj-lt"/>
              <a:cs typeface="Consolas" panose="020B0609020204030204" pitchFamily="49" charset="0"/>
            </a:endParaRPr>
          </a:p>
        </p:txBody>
      </p:sp>
      <p:sp>
        <p:nvSpPr>
          <p:cNvPr id="18" name="Rounded Rectangle 17">
            <a:extLst>
              <a:ext uri="{FF2B5EF4-FFF2-40B4-BE49-F238E27FC236}">
                <a16:creationId xmlns:a16="http://schemas.microsoft.com/office/drawing/2014/main" id="{C806E56B-6F40-76D2-7A27-DFE1B4C12822}"/>
              </a:ext>
            </a:extLst>
          </p:cNvPr>
          <p:cNvSpPr/>
          <p:nvPr/>
        </p:nvSpPr>
        <p:spPr>
          <a:xfrm>
            <a:off x="8394512" y="3687107"/>
            <a:ext cx="3365310" cy="1978925"/>
          </a:xfrm>
          <a:prstGeom prst="roundRect">
            <a:avLst/>
          </a:prstGeom>
          <a:solidFill>
            <a:srgbClr val="FFC000">
              <a:alpha val="50196"/>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C000"/>
              </a:solidFill>
            </a:endParaRPr>
          </a:p>
        </p:txBody>
      </p:sp>
      <p:sp>
        <p:nvSpPr>
          <p:cNvPr id="19" name="TextBox 18">
            <a:extLst>
              <a:ext uri="{FF2B5EF4-FFF2-40B4-BE49-F238E27FC236}">
                <a16:creationId xmlns:a16="http://schemas.microsoft.com/office/drawing/2014/main" id="{4622CA7E-C2D7-4001-A0A3-5C1DA5E8244C}"/>
              </a:ext>
            </a:extLst>
          </p:cNvPr>
          <p:cNvSpPr txBox="1"/>
          <p:nvPr/>
        </p:nvSpPr>
        <p:spPr>
          <a:xfrm>
            <a:off x="8635622" y="3854731"/>
            <a:ext cx="3200400" cy="1661993"/>
          </a:xfrm>
          <a:prstGeom prst="rect">
            <a:avLst/>
          </a:prstGeom>
          <a:noFill/>
        </p:spPr>
        <p:txBody>
          <a:bodyPr wrap="square" rtlCol="0">
            <a:spAutoFit/>
          </a:bodyPr>
          <a:lstStyle/>
          <a:p>
            <a:r>
              <a:rPr lang="en-US" sz="1800" b="1" i="1" dirty="0"/>
              <a:t>Renewable resource data</a:t>
            </a:r>
          </a:p>
          <a:p>
            <a:r>
              <a:rPr lang="en-US" sz="1600" dirty="0">
                <a:latin typeface="+mn-lt"/>
                <a:cs typeface="Consolas" panose="020B0609020204030204" pitchFamily="49" charset="0"/>
              </a:rPr>
              <a:t>Solar and wind capacity factors downloaded via CDS </a:t>
            </a:r>
            <a:r>
              <a:rPr lang="en-US" sz="1600" dirty="0">
                <a:cs typeface="Consolas" panose="020B0609020204030204" pitchFamily="49" charset="0"/>
              </a:rPr>
              <a:t>API (in Lesson 4).</a:t>
            </a:r>
          </a:p>
          <a:p>
            <a:endParaRPr lang="en-US" sz="1800" dirty="0">
              <a:latin typeface="+mj-lt"/>
              <a:cs typeface="Consolas" panose="020B0609020204030204" pitchFamily="49" charset="0"/>
            </a:endParaRPr>
          </a:p>
          <a:p>
            <a:endParaRPr lang="en-US" sz="1800" dirty="0">
              <a:latin typeface="+mj-lt"/>
              <a:cs typeface="Consolas" panose="020B0609020204030204" pitchFamily="49" charset="0"/>
            </a:endParaRPr>
          </a:p>
        </p:txBody>
      </p:sp>
      <p:pic>
        <p:nvPicPr>
          <p:cNvPr id="25" name="Picture 24" descr="File:Green check.svg - Wikimedia Commons">
            <a:extLst>
              <a:ext uri="{FF2B5EF4-FFF2-40B4-BE49-F238E27FC236}">
                <a16:creationId xmlns:a16="http://schemas.microsoft.com/office/drawing/2014/main" id="{DBD0651D-8020-74DC-36F8-E596B414917B}"/>
              </a:ext>
            </a:extLst>
          </p:cNvPr>
          <p:cNvPicPr>
            <a:picLocks noChangeAspect="1"/>
          </p:cNvPicPr>
          <p:nvPr/>
        </p:nvPicPr>
        <p:blipFill>
          <a:blip r:embed="rId3"/>
          <a:stretch>
            <a:fillRect/>
          </a:stretch>
        </p:blipFill>
        <p:spPr>
          <a:xfrm>
            <a:off x="3114943" y="2637881"/>
            <a:ext cx="742772" cy="742772"/>
          </a:xfrm>
          <a:prstGeom prst="rect">
            <a:avLst/>
          </a:prstGeom>
        </p:spPr>
      </p:pic>
      <p:pic>
        <p:nvPicPr>
          <p:cNvPr id="31" name="Picture 30" descr="Pending - Free interface icons">
            <a:extLst>
              <a:ext uri="{FF2B5EF4-FFF2-40B4-BE49-F238E27FC236}">
                <a16:creationId xmlns:a16="http://schemas.microsoft.com/office/drawing/2014/main" id="{0A668BB8-B9D9-B3BD-B33B-8444BAA254ED}"/>
              </a:ext>
            </a:extLst>
          </p:cNvPr>
          <p:cNvPicPr>
            <a:picLocks noChangeAspect="1"/>
          </p:cNvPicPr>
          <p:nvPr/>
        </p:nvPicPr>
        <p:blipFill>
          <a:blip r:embed="rId4">
            <a:extLst>
              <a:ext uri="{BEBA8EAE-BF5A-486C-A8C5-ECC9F3942E4B}">
                <a14:imgProps xmlns:a14="http://schemas.microsoft.com/office/drawing/2010/main">
                  <a14:imgLayer r:embed="rId5">
                    <a14:imgEffect>
                      <a14:colorTemperature colorTemp="9961"/>
                    </a14:imgEffect>
                    <a14:imgEffect>
                      <a14:saturation sat="101000"/>
                    </a14:imgEffect>
                    <a14:imgEffect>
                      <a14:brightnessContrast bright="40000"/>
                    </a14:imgEffect>
                  </a14:imgLayer>
                </a14:imgProps>
              </a:ext>
            </a:extLst>
          </a:blip>
          <a:stretch>
            <a:fillRect/>
          </a:stretch>
        </p:blipFill>
        <p:spPr>
          <a:xfrm>
            <a:off x="10802063" y="4650699"/>
            <a:ext cx="888088" cy="888088"/>
          </a:xfrm>
          <a:prstGeom prst="rect">
            <a:avLst/>
          </a:prstGeom>
        </p:spPr>
      </p:pic>
      <p:sp>
        <p:nvSpPr>
          <p:cNvPr id="32" name="TextBox 31">
            <a:extLst>
              <a:ext uri="{FF2B5EF4-FFF2-40B4-BE49-F238E27FC236}">
                <a16:creationId xmlns:a16="http://schemas.microsoft.com/office/drawing/2014/main" id="{0392D74C-3732-48D8-F9C5-C28639A11C77}"/>
              </a:ext>
            </a:extLst>
          </p:cNvPr>
          <p:cNvSpPr txBox="1"/>
          <p:nvPr/>
        </p:nvSpPr>
        <p:spPr>
          <a:xfrm>
            <a:off x="2305145" y="5833656"/>
            <a:ext cx="7708900" cy="707886"/>
          </a:xfrm>
          <a:prstGeom prst="rect">
            <a:avLst/>
          </a:prstGeom>
          <a:noFill/>
        </p:spPr>
        <p:txBody>
          <a:bodyPr wrap="square" rtlCol="0">
            <a:spAutoFit/>
          </a:bodyPr>
          <a:lstStyle/>
          <a:p>
            <a:pPr algn="ctr"/>
            <a:r>
              <a:rPr lang="en-US" sz="2000" dirty="0">
                <a:solidFill>
                  <a:schemeClr val="accent1"/>
                </a:solidFill>
              </a:rPr>
              <a:t>The last input data is automatically collected through Geo-X. This content is part of Lesson 4.</a:t>
            </a:r>
          </a:p>
        </p:txBody>
      </p:sp>
      <p:pic>
        <p:nvPicPr>
          <p:cNvPr id="3" name="Picture 2" descr="File:Green check.svg - Wikimedia Commons">
            <a:extLst>
              <a:ext uri="{FF2B5EF4-FFF2-40B4-BE49-F238E27FC236}">
                <a16:creationId xmlns:a16="http://schemas.microsoft.com/office/drawing/2014/main" id="{0E9DDD0C-3264-FDAD-F082-9445566B127A}"/>
              </a:ext>
            </a:extLst>
          </p:cNvPr>
          <p:cNvPicPr>
            <a:picLocks noChangeAspect="1"/>
          </p:cNvPicPr>
          <p:nvPr/>
        </p:nvPicPr>
        <p:blipFill>
          <a:blip r:embed="rId3"/>
          <a:stretch>
            <a:fillRect/>
          </a:stretch>
        </p:blipFill>
        <p:spPr>
          <a:xfrm>
            <a:off x="7013654" y="2635352"/>
            <a:ext cx="742772" cy="742772"/>
          </a:xfrm>
          <a:prstGeom prst="rect">
            <a:avLst/>
          </a:prstGeom>
        </p:spPr>
      </p:pic>
      <p:pic>
        <p:nvPicPr>
          <p:cNvPr id="4" name="Picture 3" descr="File:Green check.svg - Wikimedia Commons">
            <a:extLst>
              <a:ext uri="{FF2B5EF4-FFF2-40B4-BE49-F238E27FC236}">
                <a16:creationId xmlns:a16="http://schemas.microsoft.com/office/drawing/2014/main" id="{0AC7A351-DD4F-B290-0C62-575840988166}"/>
              </a:ext>
            </a:extLst>
          </p:cNvPr>
          <p:cNvPicPr>
            <a:picLocks noChangeAspect="1"/>
          </p:cNvPicPr>
          <p:nvPr/>
        </p:nvPicPr>
        <p:blipFill>
          <a:blip r:embed="rId3"/>
          <a:stretch>
            <a:fillRect/>
          </a:stretch>
        </p:blipFill>
        <p:spPr>
          <a:xfrm>
            <a:off x="10947379" y="2621183"/>
            <a:ext cx="742772" cy="742772"/>
          </a:xfrm>
          <a:prstGeom prst="rect">
            <a:avLst/>
          </a:prstGeom>
        </p:spPr>
      </p:pic>
      <p:pic>
        <p:nvPicPr>
          <p:cNvPr id="6" name="Picture 5" descr="File:Green check.svg - Wikimedia Commons">
            <a:extLst>
              <a:ext uri="{FF2B5EF4-FFF2-40B4-BE49-F238E27FC236}">
                <a16:creationId xmlns:a16="http://schemas.microsoft.com/office/drawing/2014/main" id="{066A3484-908C-5E91-721E-AA92FAB28AB9}"/>
              </a:ext>
            </a:extLst>
          </p:cNvPr>
          <p:cNvPicPr>
            <a:picLocks noChangeAspect="1"/>
          </p:cNvPicPr>
          <p:nvPr/>
        </p:nvPicPr>
        <p:blipFill>
          <a:blip r:embed="rId3"/>
          <a:stretch>
            <a:fillRect/>
          </a:stretch>
        </p:blipFill>
        <p:spPr>
          <a:xfrm>
            <a:off x="3153043" y="4878985"/>
            <a:ext cx="742772" cy="742772"/>
          </a:xfrm>
          <a:prstGeom prst="rect">
            <a:avLst/>
          </a:prstGeom>
        </p:spPr>
      </p:pic>
      <p:pic>
        <p:nvPicPr>
          <p:cNvPr id="7" name="Picture 6" descr="File:Green check.svg - Wikimedia Commons">
            <a:extLst>
              <a:ext uri="{FF2B5EF4-FFF2-40B4-BE49-F238E27FC236}">
                <a16:creationId xmlns:a16="http://schemas.microsoft.com/office/drawing/2014/main" id="{AC1E0846-1D4D-2C11-8651-F6FAF3385934}"/>
              </a:ext>
            </a:extLst>
          </p:cNvPr>
          <p:cNvPicPr>
            <a:picLocks noChangeAspect="1"/>
          </p:cNvPicPr>
          <p:nvPr/>
        </p:nvPicPr>
        <p:blipFill>
          <a:blip r:embed="rId3"/>
          <a:stretch>
            <a:fillRect/>
          </a:stretch>
        </p:blipFill>
        <p:spPr>
          <a:xfrm>
            <a:off x="7056642" y="4868911"/>
            <a:ext cx="742772" cy="742772"/>
          </a:xfrm>
          <a:prstGeom prst="rect">
            <a:avLst/>
          </a:prstGeom>
        </p:spPr>
      </p:pic>
    </p:spTree>
    <p:extLst>
      <p:ext uri="{BB962C8B-B14F-4D97-AF65-F5344CB8AC3E}">
        <p14:creationId xmlns:p14="http://schemas.microsoft.com/office/powerpoint/2010/main" val="2264803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9"/>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4"/>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6"/>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p:bldP spid="10" grpId="0" animBg="1"/>
      <p:bldP spid="11" grpId="0"/>
      <p:bldP spid="12" grpId="0" animBg="1"/>
      <p:bldP spid="13" grpId="0"/>
      <p:bldP spid="14" grpId="0" animBg="1"/>
      <p:bldP spid="15" grpId="0"/>
      <p:bldP spid="16" grpId="0" animBg="1"/>
      <p:bldP spid="17" grpId="0"/>
      <p:bldP spid="18" grpId="0" animBg="1"/>
      <p:bldP spid="1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68725-F371-371D-608B-BF02C1CF12B7}"/>
              </a:ext>
            </a:extLst>
          </p:cNvPr>
          <p:cNvSpPr>
            <a:spLocks noGrp="1"/>
          </p:cNvSpPr>
          <p:nvPr>
            <p:ph type="title"/>
          </p:nvPr>
        </p:nvSpPr>
        <p:spPr>
          <a:xfrm>
            <a:off x="838200" y="5556"/>
            <a:ext cx="10515600" cy="1155587"/>
          </a:xfrm>
        </p:spPr>
        <p:txBody>
          <a:bodyPr/>
          <a:lstStyle/>
          <a:p>
            <a:r>
              <a:rPr lang="en-US" dirty="0">
                <a:solidFill>
                  <a:srgbClr val="C8102E"/>
                </a:solidFill>
              </a:rPr>
              <a:t>Lesson 3 done! What is next:</a:t>
            </a:r>
          </a:p>
        </p:txBody>
      </p:sp>
      <p:sp>
        <p:nvSpPr>
          <p:cNvPr id="5" name="Rounded Rectangle 4">
            <a:extLst>
              <a:ext uri="{FF2B5EF4-FFF2-40B4-BE49-F238E27FC236}">
                <a16:creationId xmlns:a16="http://schemas.microsoft.com/office/drawing/2014/main" id="{8830672C-E54B-3C32-E3D6-37F55B7E6914}"/>
              </a:ext>
            </a:extLst>
          </p:cNvPr>
          <p:cNvSpPr/>
          <p:nvPr/>
        </p:nvSpPr>
        <p:spPr>
          <a:xfrm>
            <a:off x="838200" y="1331119"/>
            <a:ext cx="4493217" cy="72991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What you’ve set up so far</a:t>
            </a:r>
          </a:p>
        </p:txBody>
      </p:sp>
      <p:sp>
        <p:nvSpPr>
          <p:cNvPr id="6" name="Rounded Rectangle 5">
            <a:extLst>
              <a:ext uri="{FF2B5EF4-FFF2-40B4-BE49-F238E27FC236}">
                <a16:creationId xmlns:a16="http://schemas.microsoft.com/office/drawing/2014/main" id="{B857D86F-C157-545C-9528-B82870832657}"/>
              </a:ext>
            </a:extLst>
          </p:cNvPr>
          <p:cNvSpPr/>
          <p:nvPr/>
        </p:nvSpPr>
        <p:spPr>
          <a:xfrm>
            <a:off x="6538993" y="1329022"/>
            <a:ext cx="5177725" cy="729910"/>
          </a:xfrm>
          <a:prstGeom prst="round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Lesson 4 coming up</a:t>
            </a:r>
            <a:endParaRPr lang="en-US" sz="2000" i="1" dirty="0">
              <a:solidFill>
                <a:schemeClr val="tx1"/>
              </a:solidFill>
            </a:endParaRPr>
          </a:p>
        </p:txBody>
      </p:sp>
      <p:sp>
        <p:nvSpPr>
          <p:cNvPr id="7" name="Rounded Rectangle 6">
            <a:extLst>
              <a:ext uri="{FF2B5EF4-FFF2-40B4-BE49-F238E27FC236}">
                <a16:creationId xmlns:a16="http://schemas.microsoft.com/office/drawing/2014/main" id="{C1D3FEE8-1295-4EA9-6254-F30F17E424B6}"/>
              </a:ext>
            </a:extLst>
          </p:cNvPr>
          <p:cNvSpPr/>
          <p:nvPr/>
        </p:nvSpPr>
        <p:spPr>
          <a:xfrm>
            <a:off x="783104" y="2360349"/>
            <a:ext cx="4772186" cy="2878108"/>
          </a:xfrm>
          <a:prstGeom prst="roundRect">
            <a:avLst>
              <a:gd name="adj" fmla="val 4281"/>
            </a:avLst>
          </a:prstGeom>
          <a:solidFill>
            <a:srgbClr val="012069"/>
          </a:solidFill>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marL="342900" indent="-342900">
              <a:spcBef>
                <a:spcPts val="600"/>
              </a:spcBef>
              <a:buClr>
                <a:srgbClr val="FFFFFF"/>
              </a:buClr>
              <a:buFont typeface="Arial" panose="020B0604020202020204" pitchFamily="34" charset="0"/>
              <a:buChar char="•"/>
            </a:pPr>
            <a:r>
              <a:rPr lang="en-GB" sz="2000" dirty="0">
                <a:solidFill>
                  <a:srgbClr val="FFFFFF"/>
                </a:solidFill>
              </a:rPr>
              <a:t>Geo-X-data-prep pipeline</a:t>
            </a:r>
          </a:p>
          <a:p>
            <a:pPr marL="342900" indent="-342900">
              <a:spcBef>
                <a:spcPts val="600"/>
              </a:spcBef>
              <a:buClr>
                <a:srgbClr val="FFFFFF"/>
              </a:buClr>
              <a:buFont typeface="Arial" panose="020B0604020202020204" pitchFamily="34" charset="0"/>
              <a:buChar char="•"/>
            </a:pPr>
            <a:r>
              <a:rPr lang="en-GB" sz="2000" dirty="0">
                <a:solidFill>
                  <a:srgbClr val="FFFFFF"/>
                </a:solidFill>
              </a:rPr>
              <a:t>H</a:t>
            </a:r>
            <a:r>
              <a:rPr lang="en-GB" sz="2000" baseline="-25000" dirty="0">
                <a:solidFill>
                  <a:srgbClr val="FFFFFF"/>
                </a:solidFill>
              </a:rPr>
              <a:t>2</a:t>
            </a:r>
            <a:r>
              <a:rPr lang="en-GB" sz="2000" dirty="0">
                <a:solidFill>
                  <a:srgbClr val="FFFFFF"/>
                </a:solidFill>
              </a:rPr>
              <a:t> and NH</a:t>
            </a:r>
            <a:r>
              <a:rPr lang="en-GB" sz="2000" baseline="-25000" dirty="0">
                <a:solidFill>
                  <a:srgbClr val="FFFFFF"/>
                </a:solidFill>
              </a:rPr>
              <a:t>3</a:t>
            </a:r>
            <a:r>
              <a:rPr lang="en-GB" sz="2000" dirty="0">
                <a:solidFill>
                  <a:srgbClr val="FFFFFF"/>
                </a:solidFill>
              </a:rPr>
              <a:t> pathways</a:t>
            </a:r>
          </a:p>
          <a:p>
            <a:pPr marL="342900" indent="-342900">
              <a:spcBef>
                <a:spcPts val="600"/>
              </a:spcBef>
              <a:buClr>
                <a:srgbClr val="FFFFFF"/>
              </a:buClr>
              <a:buFont typeface="Arial" panose="020B0604020202020204" pitchFamily="34" charset="0"/>
              <a:buChar char="•"/>
            </a:pPr>
            <a:r>
              <a:rPr lang="en-GB" sz="2000" dirty="0">
                <a:solidFill>
                  <a:srgbClr val="FFFFFF"/>
                </a:solidFill>
              </a:rPr>
              <a:t>Parameter file structure</a:t>
            </a:r>
          </a:p>
          <a:p>
            <a:pPr marL="342900" indent="-342900">
              <a:spcBef>
                <a:spcPts val="600"/>
              </a:spcBef>
              <a:buClr>
                <a:srgbClr val="FFFFFF"/>
              </a:buClr>
              <a:buFont typeface="Arial" panose="020B0604020202020204" pitchFamily="34" charset="0"/>
              <a:buChar char="•"/>
            </a:pPr>
            <a:r>
              <a:rPr lang="en-GB" sz="2000" dirty="0">
                <a:solidFill>
                  <a:srgbClr val="FFFFFF"/>
                </a:solidFill>
              </a:rPr>
              <a:t>Demand point as analytical decision</a:t>
            </a:r>
          </a:p>
          <a:p>
            <a:pPr marL="342900" indent="-342900">
              <a:spcBef>
                <a:spcPts val="600"/>
              </a:spcBef>
              <a:buClr>
                <a:srgbClr val="FFFFFF"/>
              </a:buClr>
              <a:buFont typeface="Arial" panose="020B0604020202020204" pitchFamily="34" charset="0"/>
              <a:buChar char="•"/>
            </a:pPr>
            <a:r>
              <a:rPr lang="en-GB" sz="2000" dirty="0" err="1">
                <a:solidFill>
                  <a:srgbClr val="FFFFFF"/>
                </a:solidFill>
              </a:rPr>
              <a:t>Config.yaml</a:t>
            </a:r>
            <a:r>
              <a:rPr lang="en-GB" sz="2000" dirty="0">
                <a:solidFill>
                  <a:srgbClr val="FFFFFF"/>
                </a:solidFill>
              </a:rPr>
              <a:t> as scenario dial</a:t>
            </a:r>
          </a:p>
          <a:p>
            <a:pPr marL="342900" indent="-342900">
              <a:spcBef>
                <a:spcPts val="600"/>
              </a:spcBef>
              <a:buClr>
                <a:srgbClr val="FFFFFF"/>
              </a:buClr>
              <a:buFont typeface="Arial" panose="020B0604020202020204" pitchFamily="34" charset="0"/>
              <a:buChar char="•"/>
            </a:pPr>
            <a:r>
              <a:rPr lang="en-GB" sz="2000" dirty="0">
                <a:solidFill>
                  <a:srgbClr val="FFFFFF"/>
                </a:solidFill>
              </a:rPr>
              <a:t>Parameters are your assumptions</a:t>
            </a:r>
          </a:p>
          <a:p>
            <a:pPr marL="342900" indent="-342900">
              <a:spcBef>
                <a:spcPts val="600"/>
              </a:spcBef>
              <a:buClr>
                <a:srgbClr val="FFFFFF"/>
              </a:buClr>
              <a:buFont typeface="Arial" panose="020B0604020202020204" pitchFamily="34" charset="0"/>
              <a:buChar char="•"/>
            </a:pPr>
            <a:r>
              <a:rPr lang="en-GB" sz="2000" dirty="0">
                <a:solidFill>
                  <a:srgbClr val="FFFFFF"/>
                </a:solidFill>
              </a:rPr>
              <a:t>Pre-run checklist</a:t>
            </a:r>
            <a:endParaRPr lang="en-US" sz="2400" dirty="0">
              <a:solidFill>
                <a:srgbClr val="FFFFFF"/>
              </a:solidFill>
            </a:endParaRPr>
          </a:p>
        </p:txBody>
      </p:sp>
      <p:sp>
        <p:nvSpPr>
          <p:cNvPr id="8" name="Rounded Rectangle 7">
            <a:extLst>
              <a:ext uri="{FF2B5EF4-FFF2-40B4-BE49-F238E27FC236}">
                <a16:creationId xmlns:a16="http://schemas.microsoft.com/office/drawing/2014/main" id="{DCE2EC27-F91E-6E22-5F39-7700B19DDC89}"/>
              </a:ext>
            </a:extLst>
          </p:cNvPr>
          <p:cNvSpPr/>
          <p:nvPr/>
        </p:nvSpPr>
        <p:spPr>
          <a:xfrm>
            <a:off x="6538992" y="2360349"/>
            <a:ext cx="5177725" cy="2878108"/>
          </a:xfrm>
          <a:prstGeom prst="roundRect">
            <a:avLst>
              <a:gd name="adj" fmla="val 4281"/>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r>
              <a:rPr lang="en-GB" sz="2000" i="1" dirty="0">
                <a:solidFill>
                  <a:schemeClr val="tx1"/>
                </a:solidFill>
              </a:rPr>
              <a:t>With your data in place, you are in a position to run the model.</a:t>
            </a:r>
          </a:p>
          <a:p>
            <a:endParaRPr lang="en-GB" sz="2000" b="1" i="1" dirty="0">
              <a:solidFill>
                <a:schemeClr val="tx1"/>
              </a:solidFill>
            </a:endParaRPr>
          </a:p>
          <a:p>
            <a:pPr marL="342900" indent="-342900">
              <a:lnSpc>
                <a:spcPct val="110000"/>
              </a:lnSpc>
              <a:buClr>
                <a:srgbClr val="012069"/>
              </a:buClr>
              <a:buFont typeface="Arial" panose="020B0604020202020204" pitchFamily="34" charset="0"/>
              <a:buChar char="•"/>
            </a:pPr>
            <a:r>
              <a:rPr lang="en-GB" sz="2000" dirty="0">
                <a:solidFill>
                  <a:schemeClr val="tx1"/>
                </a:solidFill>
              </a:rPr>
              <a:t>Weather data download</a:t>
            </a:r>
          </a:p>
          <a:p>
            <a:pPr marL="342900" indent="-342900">
              <a:lnSpc>
                <a:spcPct val="110000"/>
              </a:lnSpc>
              <a:buClr>
                <a:srgbClr val="012069"/>
              </a:buClr>
              <a:buFont typeface="Arial" panose="020B0604020202020204" pitchFamily="34" charset="0"/>
              <a:buChar char="•"/>
            </a:pPr>
            <a:r>
              <a:rPr lang="en-GB" sz="2000" dirty="0" err="1">
                <a:solidFill>
                  <a:schemeClr val="tx1"/>
                </a:solidFill>
              </a:rPr>
              <a:t>Snakemake</a:t>
            </a:r>
            <a:r>
              <a:rPr lang="en-GB" sz="2000" dirty="0">
                <a:solidFill>
                  <a:schemeClr val="tx1"/>
                </a:solidFill>
              </a:rPr>
              <a:t> execution pipeline</a:t>
            </a:r>
          </a:p>
          <a:p>
            <a:pPr marL="342900" indent="-342900">
              <a:lnSpc>
                <a:spcPct val="110000"/>
              </a:lnSpc>
              <a:buClr>
                <a:srgbClr val="012069"/>
              </a:buClr>
              <a:buFont typeface="Arial" panose="020B0604020202020204" pitchFamily="34" charset="0"/>
              <a:buChar char="•"/>
            </a:pPr>
            <a:r>
              <a:rPr lang="en-GB" sz="2000" dirty="0">
                <a:solidFill>
                  <a:schemeClr val="tx1"/>
                </a:solidFill>
              </a:rPr>
              <a:t>Reading and interpreting outputs</a:t>
            </a:r>
            <a:r>
              <a:rPr lang="en-GB" sz="2000" b="1" i="1" dirty="0">
                <a:solidFill>
                  <a:schemeClr val="tx1"/>
                </a:solidFill>
              </a:rPr>
              <a:t> </a:t>
            </a:r>
            <a:endParaRPr lang="en-GB" sz="1800" i="1" dirty="0">
              <a:solidFill>
                <a:schemeClr val="tx1"/>
              </a:solidFill>
            </a:endParaRPr>
          </a:p>
        </p:txBody>
      </p:sp>
      <p:sp>
        <p:nvSpPr>
          <p:cNvPr id="9" name="Text Placeholder 1">
            <a:extLst>
              <a:ext uri="{FF2B5EF4-FFF2-40B4-BE49-F238E27FC236}">
                <a16:creationId xmlns:a16="http://schemas.microsoft.com/office/drawing/2014/main" id="{78E47FCC-BBF3-0B27-33B9-1A552C88DE33}"/>
              </a:ext>
            </a:extLst>
          </p:cNvPr>
          <p:cNvSpPr txBox="1">
            <a:spLocks/>
          </p:cNvSpPr>
          <p:nvPr/>
        </p:nvSpPr>
        <p:spPr>
          <a:xfrm>
            <a:off x="3582368" y="5251450"/>
            <a:ext cx="5027264" cy="576848"/>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270000" marR="0" lvl="0" indent="-270000" algn="l" rtl="0" eaLnBrk="1" hangingPunct="1">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12069"/>
                </a:solidFill>
                <a:latin typeface="+mn-lt"/>
                <a:ea typeface="Helvetica Neue"/>
                <a:cs typeface="Helvetica Neue"/>
                <a:sym typeface="Helvetica Neue"/>
              </a:defRPr>
            </a:lvl1pPr>
            <a:lvl2pPr marL="914400" marR="0" lvl="1" indent="-355600" algn="l" rtl="0" eaLnBrk="1" hangingPunct="1">
              <a:lnSpc>
                <a:spcPct val="90000"/>
              </a:lnSpc>
              <a:spcBef>
                <a:spcPts val="500"/>
              </a:spcBef>
              <a:spcAft>
                <a:spcPts val="0"/>
              </a:spcAft>
              <a:buClr>
                <a:schemeClr val="dk1"/>
              </a:buClr>
              <a:buSzPts val="2000"/>
              <a:buFont typeface="Arial"/>
              <a:buChar char="•"/>
              <a:defRPr sz="2000" b="0" i="0" u="none" strike="noStrike" cap="none">
                <a:solidFill>
                  <a:srgbClr val="012069"/>
                </a:solidFill>
                <a:latin typeface="Helvetica Neue"/>
                <a:ea typeface="Helvetica Neue"/>
                <a:cs typeface="Helvetica Neue"/>
                <a:sym typeface="Helvetica Neue"/>
              </a:defRPr>
            </a:lvl2pPr>
            <a:lvl3pPr marL="1371600" marR="0" lvl="2"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rgbClr val="012069"/>
                </a:solidFill>
                <a:latin typeface="Helvetica Neue"/>
                <a:ea typeface="Helvetica Neue"/>
                <a:cs typeface="Helvetica Neue"/>
                <a:sym typeface="Helvetica Neue"/>
              </a:defRPr>
            </a:lvl3pPr>
            <a:lvl4pPr marL="1828800" marR="0" lvl="3" indent="-330200" algn="l" rtl="0" eaLnBrk="1" hangingPunct="1">
              <a:lnSpc>
                <a:spcPct val="90000"/>
              </a:lnSpc>
              <a:spcBef>
                <a:spcPts val="500"/>
              </a:spcBef>
              <a:spcAft>
                <a:spcPts val="0"/>
              </a:spcAft>
              <a:buClr>
                <a:schemeClr val="dk1"/>
              </a:buClr>
              <a:buSzPts val="1600"/>
              <a:buFont typeface="Arial"/>
              <a:buChar char="•"/>
              <a:defRPr sz="1600" b="0" i="0" u="none" strike="noStrike" cap="none">
                <a:solidFill>
                  <a:srgbClr val="012069"/>
                </a:solidFill>
                <a:latin typeface="Helvetica Neue"/>
                <a:ea typeface="Helvetica Neue"/>
                <a:cs typeface="Helvetica Neue"/>
                <a:sym typeface="Helvetica Neue"/>
              </a:defRPr>
            </a:lvl4pPr>
            <a:lvl5pPr marL="2286000" marR="0" lvl="4" indent="-330200" algn="l" rtl="0" eaLnBrk="1" hangingPunct="1">
              <a:lnSpc>
                <a:spcPct val="90000"/>
              </a:lnSpc>
              <a:spcBef>
                <a:spcPts val="500"/>
              </a:spcBef>
              <a:spcAft>
                <a:spcPts val="0"/>
              </a:spcAft>
              <a:buClr>
                <a:schemeClr val="dk1"/>
              </a:buClr>
              <a:buSzPts val="1600"/>
              <a:buFont typeface="Arial"/>
              <a:buChar char="•"/>
              <a:defRPr sz="1600" b="0" i="0" u="none" strike="noStrike" cap="none">
                <a:solidFill>
                  <a:srgbClr val="012069"/>
                </a:solidFill>
                <a:latin typeface="Helvetica Neue"/>
                <a:ea typeface="Helvetica Neue"/>
                <a:cs typeface="Helvetica Neue"/>
                <a:sym typeface="Helvetica Neue"/>
              </a:defRPr>
            </a:lvl5pPr>
            <a:lvl6pPr marL="2743200" marR="0" lvl="5" indent="-342900" algn="l" rtl="0" eaLnBrk="1" hangingPunct="1">
              <a:lnSpc>
                <a:spcPct val="90000"/>
              </a:lnSpc>
              <a:spcBef>
                <a:spcPts val="500"/>
              </a:spcBef>
              <a:spcAft>
                <a:spcPts val="0"/>
              </a:spcAft>
              <a:buClr>
                <a:schemeClr val="dk1"/>
              </a:buClr>
              <a:buSzPts val="1800"/>
              <a:buFont typeface="Arial"/>
              <a:buChar char="•"/>
              <a:defRPr sz="1400" b="0" i="0" u="none" strike="noStrike" cap="none">
                <a:solidFill>
                  <a:srgbClr val="012069"/>
                </a:solidFill>
                <a:latin typeface="Arial"/>
                <a:ea typeface="Arial"/>
                <a:cs typeface="Arial"/>
                <a:sym typeface="Arial"/>
              </a:defRPr>
            </a:lvl6pPr>
            <a:lvl7pPr marL="3200400" marR="0" lvl="6" indent="-342900" algn="l" rtl="0" eaLnBrk="1" hangingPunct="1">
              <a:lnSpc>
                <a:spcPct val="90000"/>
              </a:lnSpc>
              <a:spcBef>
                <a:spcPts val="500"/>
              </a:spcBef>
              <a:spcAft>
                <a:spcPts val="0"/>
              </a:spcAft>
              <a:buClr>
                <a:schemeClr val="dk1"/>
              </a:buClr>
              <a:buSzPts val="1800"/>
              <a:buFont typeface="Arial"/>
              <a:buChar char="•"/>
              <a:defRPr sz="1400" b="0" i="0" u="none" strike="noStrike" cap="none">
                <a:solidFill>
                  <a:srgbClr val="012069"/>
                </a:solidFill>
                <a:latin typeface="Arial"/>
                <a:ea typeface="Arial"/>
                <a:cs typeface="Arial"/>
                <a:sym typeface="Arial"/>
              </a:defRPr>
            </a:lvl7pPr>
            <a:lvl8pPr marL="3657600" marR="0" lvl="7" indent="-342900" algn="l" rtl="0" eaLnBrk="1" hangingPunct="1">
              <a:lnSpc>
                <a:spcPct val="90000"/>
              </a:lnSpc>
              <a:spcBef>
                <a:spcPts val="500"/>
              </a:spcBef>
              <a:spcAft>
                <a:spcPts val="0"/>
              </a:spcAft>
              <a:buClr>
                <a:schemeClr val="dk1"/>
              </a:buClr>
              <a:buSzPts val="1800"/>
              <a:buFont typeface="Arial"/>
              <a:buChar char="•"/>
              <a:defRPr sz="1400" b="0" i="0" u="none" strike="noStrike" cap="none">
                <a:solidFill>
                  <a:srgbClr val="012069"/>
                </a:solidFill>
                <a:latin typeface="Arial"/>
                <a:ea typeface="Arial"/>
                <a:cs typeface="Arial"/>
                <a:sym typeface="Arial"/>
              </a:defRPr>
            </a:lvl8pPr>
            <a:lvl9pPr marL="4114800" marR="0" lvl="8" indent="-342900" algn="l" rtl="0" eaLnBrk="1" hangingPunct="1">
              <a:lnSpc>
                <a:spcPct val="90000"/>
              </a:lnSpc>
              <a:spcBef>
                <a:spcPts val="500"/>
              </a:spcBef>
              <a:spcAft>
                <a:spcPts val="0"/>
              </a:spcAft>
              <a:buClr>
                <a:schemeClr val="dk1"/>
              </a:buClr>
              <a:buSzPts val="1800"/>
              <a:buFont typeface="Arial"/>
              <a:buChar char="•"/>
              <a:defRPr sz="1400" b="0" i="0" u="none" strike="noStrike" cap="none">
                <a:solidFill>
                  <a:srgbClr val="012069"/>
                </a:solidFill>
                <a:latin typeface="Arial"/>
                <a:ea typeface="Arial"/>
                <a:cs typeface="Arial"/>
                <a:sym typeface="Arial"/>
              </a:defRPr>
            </a:lvl9pPr>
          </a:lstStyle>
          <a:p>
            <a:pPr marL="0" indent="0" algn="ctr">
              <a:buNone/>
            </a:pPr>
            <a:r>
              <a:rPr lang="en-GB" dirty="0">
                <a:solidFill>
                  <a:srgbClr val="012069"/>
                </a:solidFill>
              </a:rPr>
              <a:t>Well done! See you in Lesson 4.</a:t>
            </a:r>
          </a:p>
        </p:txBody>
      </p:sp>
      <p:sp>
        <p:nvSpPr>
          <p:cNvPr id="4" name="TextBox 3">
            <a:extLst>
              <a:ext uri="{FF2B5EF4-FFF2-40B4-BE49-F238E27FC236}">
                <a16:creationId xmlns:a16="http://schemas.microsoft.com/office/drawing/2014/main" id="{58D09C95-42EE-BE62-E460-4F8038A047D6}"/>
              </a:ext>
            </a:extLst>
          </p:cNvPr>
          <p:cNvSpPr txBox="1"/>
          <p:nvPr/>
        </p:nvSpPr>
        <p:spPr>
          <a:xfrm>
            <a:off x="6855608" y="6149239"/>
            <a:ext cx="5027264" cy="430887"/>
          </a:xfrm>
          <a:prstGeom prst="rect">
            <a:avLst/>
          </a:prstGeom>
          <a:noFill/>
        </p:spPr>
        <p:txBody>
          <a:bodyPr wrap="square">
            <a:spAutoFit/>
          </a:bodyPr>
          <a:lstStyle/>
          <a:p>
            <a:pPr algn="just"/>
            <a:r>
              <a:rPr lang="en-GB" sz="1050" b="1" i="1" dirty="0">
                <a:solidFill>
                  <a:schemeClr val="tx1"/>
                </a:solidFill>
              </a:rPr>
              <a:t>Note: </a:t>
            </a:r>
            <a:r>
              <a:rPr lang="en-CZ" sz="1050" dirty="0"/>
              <a:t>Figures and graphics throughout this course were produced by the authors, generated either through custom Python code or with the assistance of Claude AI.</a:t>
            </a:r>
            <a:endParaRPr lang="en-US" sz="1050" i="1" dirty="0">
              <a:solidFill>
                <a:schemeClr val="tx1"/>
              </a:solidFill>
            </a:endParaRPr>
          </a:p>
        </p:txBody>
      </p:sp>
    </p:spTree>
    <p:extLst>
      <p:ext uri="{BB962C8B-B14F-4D97-AF65-F5344CB8AC3E}">
        <p14:creationId xmlns:p14="http://schemas.microsoft.com/office/powerpoint/2010/main" val="312383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41D3A-296D-75FB-88E4-B253A9E88EE1}"/>
              </a:ext>
            </a:extLst>
          </p:cNvPr>
          <p:cNvSpPr>
            <a:spLocks noGrp="1"/>
          </p:cNvSpPr>
          <p:nvPr>
            <p:ph type="ctrTitle"/>
          </p:nvPr>
        </p:nvSpPr>
        <p:spPr>
          <a:xfrm flipH="1">
            <a:off x="4185387" y="0"/>
            <a:ext cx="3647976" cy="6857999"/>
          </a:xfrm>
        </p:spPr>
        <p:txBody>
          <a:bodyPr anchor="ctr"/>
          <a:lstStyle/>
          <a:p>
            <a:pPr algn="ctr"/>
            <a:r>
              <a:rPr lang="en-GB" dirty="0"/>
              <a:t>Thank you</a:t>
            </a:r>
          </a:p>
        </p:txBody>
      </p:sp>
      <p:sp>
        <p:nvSpPr>
          <p:cNvPr id="3" name="Subtitle 2">
            <a:extLst>
              <a:ext uri="{FF2B5EF4-FFF2-40B4-BE49-F238E27FC236}">
                <a16:creationId xmlns:a16="http://schemas.microsoft.com/office/drawing/2014/main" id="{D9EE0581-B869-C9AC-032A-CE5562E6774F}"/>
              </a:ext>
            </a:extLst>
          </p:cNvPr>
          <p:cNvSpPr>
            <a:spLocks noGrp="1"/>
          </p:cNvSpPr>
          <p:nvPr>
            <p:ph type="subTitle" idx="1"/>
          </p:nvPr>
        </p:nvSpPr>
        <p:spPr>
          <a:xfrm>
            <a:off x="6009375" y="5795916"/>
            <a:ext cx="6176211" cy="1062083"/>
          </a:xfrm>
        </p:spPr>
        <p:txBody>
          <a:bodyPr/>
          <a:lstStyle/>
          <a:p>
            <a:pPr algn="ctr"/>
            <a:r>
              <a:rPr lang="en-GB" dirty="0" err="1"/>
              <a:t>www.climatecompatiblegrowth.com</a:t>
            </a:r>
            <a:endParaRPr lang="en-GB" dirty="0"/>
          </a:p>
        </p:txBody>
      </p:sp>
    </p:spTree>
    <p:extLst>
      <p:ext uri="{BB962C8B-B14F-4D97-AF65-F5344CB8AC3E}">
        <p14:creationId xmlns:p14="http://schemas.microsoft.com/office/powerpoint/2010/main" val="169286684"/>
      </p:ext>
    </p:extLst>
  </p:cSld>
  <p:clrMapOvr>
    <a:masterClrMapping/>
  </p:clrMapOvr>
</p:sld>
</file>

<file path=ppt/theme/theme1.xml><?xml version="1.0" encoding="utf-8"?>
<a:theme xmlns:a="http://schemas.openxmlformats.org/drawingml/2006/main" name="CCG Lecture theme">
  <a:themeElements>
    <a:clrScheme name="CCG 2025">
      <a:dk1>
        <a:srgbClr val="000000"/>
      </a:dk1>
      <a:lt1>
        <a:srgbClr val="FFFFFF"/>
      </a:lt1>
      <a:dk2>
        <a:srgbClr val="44546A"/>
      </a:dk2>
      <a:lt2>
        <a:srgbClr val="E7E6E6"/>
      </a:lt2>
      <a:accent1>
        <a:srgbClr val="012069"/>
      </a:accent1>
      <a:accent2>
        <a:srgbClr val="C8102E"/>
      </a:accent2>
      <a:accent3>
        <a:srgbClr val="AFC7FE"/>
      </a:accent3>
      <a:accent4>
        <a:srgbClr val="5F8EFD"/>
      </a:accent4>
      <a:accent5>
        <a:srgbClr val="0F56FD"/>
      </a:accent5>
      <a:accent6>
        <a:srgbClr val="910C22"/>
      </a:accent6>
      <a:hlink>
        <a:srgbClr val="4151C3"/>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CCG Lecture theme" id="{0F656C2D-E1CD-0849-AEFA-782DB2D17D9A}" vid="{E279BDDD-1989-354C-B772-D410CEB20043}"/>
    </a:ext>
  </a:ext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3A30E5B0-E97F-7448-9613-AEEA45A0214C}">
  <we:reference id="wa200010001" version="1.0.0.1" store="en-US" storeType="OMEX"/>
  <we:alternateReferences>
    <we:reference id="wa200010001" version="1.0.0.1" store="en-US" storeType="OMEX"/>
  </we:alternateReferences>
  <we:properties>
    <we:property name="claude.fileId" value="&quot;d384f4f3-e69d-4f78-873e-d4d3e30eb748&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885dfb8-c279-423c-bbe4-4225d01c0e7c">
      <Terms xmlns="http://schemas.microsoft.com/office/infopath/2007/PartnerControls"/>
    </lcf76f155ced4ddcb4097134ff3c332f>
    <TaxCatchAll xmlns="273b3377-736f-4b1c-850d-75ca65efc73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B44E8834F4D1F408D7F90930ECAB965" ma:contentTypeVersion="13" ma:contentTypeDescription="Create a new document." ma:contentTypeScope="" ma:versionID="ba96a5283d0d921af38509c12fa249d2">
  <xsd:schema xmlns:xsd="http://www.w3.org/2001/XMLSchema" xmlns:xs="http://www.w3.org/2001/XMLSchema" xmlns:p="http://schemas.microsoft.com/office/2006/metadata/properties" xmlns:ns2="6885dfb8-c279-423c-bbe4-4225d01c0e7c" xmlns:ns3="273b3377-736f-4b1c-850d-75ca65efc73f" targetNamespace="http://schemas.microsoft.com/office/2006/metadata/properties" ma:root="true" ma:fieldsID="366e5444e1a2cfb0a07c3c27d1700040" ns2:_="" ns3:_="">
    <xsd:import namespace="6885dfb8-c279-423c-bbe4-4225d01c0e7c"/>
    <xsd:import namespace="273b3377-736f-4b1c-850d-75ca65efc73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885dfb8-c279-423c-bbe4-4225d01c0e7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eeb44a9-b924-44d0-8ed9-f8b504a4bac6"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73b3377-736f-4b1c-850d-75ca65efc73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3b962e37-2075-4d79-82d0-ecb153b34af5}" ma:internalName="TaxCatchAll" ma:showField="CatchAllData" ma:web="273b3377-736f-4b1c-850d-75ca65efc73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B1DDE83-2ED0-4567-A669-A16A212F164D}">
  <ds:schemaRefs>
    <ds:schemaRef ds:uri="http://schemas.openxmlformats.org/package/2006/metadata/core-properties"/>
    <ds:schemaRef ds:uri="http://schemas.microsoft.com/office/2006/metadata/properties"/>
    <ds:schemaRef ds:uri="0b696a8a-ab1a-459b-a09e-44df7cbe9330"/>
    <ds:schemaRef ds:uri="http://purl.org/dc/elements/1.1/"/>
    <ds:schemaRef ds:uri="http://www.w3.org/XML/1998/namespace"/>
    <ds:schemaRef ds:uri="http://schemas.microsoft.com/office/infopath/2007/PartnerControls"/>
    <ds:schemaRef ds:uri="http://schemas.microsoft.com/office/2006/documentManagement/types"/>
    <ds:schemaRef ds:uri="35b8b66e-5759-43c1-a138-f967a8bf5a20"/>
    <ds:schemaRef ds:uri="http://purl.org/dc/dcmitype/"/>
    <ds:schemaRef ds:uri="http://purl.org/dc/terms/"/>
    <ds:schemaRef ds:uri="6885dfb8-c279-423c-bbe4-4225d01c0e7c"/>
    <ds:schemaRef ds:uri="273b3377-736f-4b1c-850d-75ca65efc73f"/>
  </ds:schemaRefs>
</ds:datastoreItem>
</file>

<file path=customXml/itemProps2.xml><?xml version="1.0" encoding="utf-8"?>
<ds:datastoreItem xmlns:ds="http://schemas.openxmlformats.org/officeDocument/2006/customXml" ds:itemID="{D05F7E04-0F8F-4ECA-9525-3F0638DC6B8F}">
  <ds:schemaRefs>
    <ds:schemaRef ds:uri="http://schemas.microsoft.com/sharepoint/v3/contenttype/forms"/>
  </ds:schemaRefs>
</ds:datastoreItem>
</file>

<file path=customXml/itemProps3.xml><?xml version="1.0" encoding="utf-8"?>
<ds:datastoreItem xmlns:ds="http://schemas.openxmlformats.org/officeDocument/2006/customXml" ds:itemID="{2FF0DC0E-A09D-4E0D-BB76-07B4506FFA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885dfb8-c279-423c-bbe4-4225d01c0e7c"/>
    <ds:schemaRef ds:uri="273b3377-736f-4b1c-850d-75ca65efc73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20753</TotalTime>
  <Words>4436</Words>
  <Application>Microsoft Macintosh PowerPoint</Application>
  <PresentationFormat>Widescreen</PresentationFormat>
  <Paragraphs>315</Paragraphs>
  <Slides>18</Slides>
  <Notes>18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Calibri</vt:lpstr>
      <vt:lpstr>Consolas</vt:lpstr>
      <vt:lpstr>Courier New</vt:lpstr>
      <vt:lpstr>Helvetica Neue</vt:lpstr>
      <vt:lpstr>Times New Roman</vt:lpstr>
      <vt:lpstr>CCG Lecture theme</vt:lpstr>
      <vt:lpstr>   Geo-X training course </vt:lpstr>
      <vt:lpstr>Learning outcomes</vt:lpstr>
      <vt:lpstr>PowerPoint Presentation</vt:lpstr>
      <vt:lpstr>What Geo-X needs to run</vt:lpstr>
      <vt:lpstr>Geo-X-data-prep: What it does and how it flows</vt:lpstr>
      <vt:lpstr>PowerPoint Presentation</vt:lpstr>
      <vt:lpstr>Understanding modelling before parameters</vt:lpstr>
      <vt:lpstr>Hydrogen pathways </vt:lpstr>
      <vt:lpstr>Ammonia pathways</vt:lpstr>
      <vt:lpstr>PowerPoint Presentation</vt:lpstr>
      <vt:lpstr>Parameter file structure </vt:lpstr>
      <vt:lpstr>Where do parameters come from?</vt:lpstr>
      <vt:lpstr>Demand parameters define the geography of the analysis</vt:lpstr>
      <vt:lpstr>Config.yaml: the scenario dial</vt:lpstr>
      <vt:lpstr>PowerPoint Presentation</vt:lpstr>
      <vt:lpstr>Are your inputs ready?</vt:lpstr>
      <vt:lpstr>Lesson 3 done! What is next:</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[Descriptive Title]</dc:title>
  <dc:creator>Eunice Ramos</dc:creator>
  <cp:lastModifiedBy>Michaela Rychetská</cp:lastModifiedBy>
  <cp:revision>91</cp:revision>
  <dcterms:created xsi:type="dcterms:W3CDTF">2019-06-09T10:25:43Z</dcterms:created>
  <dcterms:modified xsi:type="dcterms:W3CDTF">2026-08-31T14:50:51Z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0x0101008B44E8834F4D1F408D7F90930ECAB965</vt:lpwstr>
  </property>
  <property fmtid="{D5CDD505-2E9C-101B-9397-08002B2CF9AE}" pid="3" name="MediaServiceImageTags">
    <vt:lpwstr/>
  </property>
</Properties>
</file>