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12192000"/>
  <p:notesSz cx="6858000" cy="9144000"/>
  <p:embeddedFontLst>
    <p:embeddedFont>
      <p:font typeface="Montserrat"/>
      <p:regular r:id="rId32"/>
      <p:bold r:id="rId33"/>
      <p:italic r:id="rId34"/>
      <p:boldItalic r:id="rId35"/>
    </p:embeddedFont>
    <p:embeddedFont>
      <p:font typeface="Helvetica Neue"/>
      <p:regular r:id="rId36"/>
      <p:bold r:id="rId37"/>
      <p:italic r:id="rId38"/>
      <p:boldItalic r:id="rId39"/>
    </p:embeddedFont>
    <p:embeddedFont>
      <p:font typeface="Open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4" roundtripDataSignature="AMtx7mg119h2G6vJ39LEDawQjBQ6Drqy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5A18435-038C-40C7-9FA5-FDBA577FDE85}">
  <a:tblStyle styleId="{D5A18435-038C-40C7-9FA5-FDBA577FDE8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OpenSans-regular.fntdata"/><Relationship Id="rId20" Type="http://schemas.openxmlformats.org/officeDocument/2006/relationships/slide" Target="slides/slide15.xml"/><Relationship Id="rId42" Type="http://schemas.openxmlformats.org/officeDocument/2006/relationships/font" Target="fonts/OpenSans-italic.fntdata"/><Relationship Id="rId41" Type="http://schemas.openxmlformats.org/officeDocument/2006/relationships/font" Target="fonts/OpenSans-bold.fntdata"/><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font" Target="fonts/OpenSans-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Montserrat-bold.fntdata"/><Relationship Id="rId10" Type="http://schemas.openxmlformats.org/officeDocument/2006/relationships/slide" Target="slides/slide5.xml"/><Relationship Id="rId32" Type="http://schemas.openxmlformats.org/officeDocument/2006/relationships/font" Target="fonts/Montserrat-regular.fntdata"/><Relationship Id="rId13" Type="http://schemas.openxmlformats.org/officeDocument/2006/relationships/slide" Target="slides/slide8.xml"/><Relationship Id="rId35" Type="http://schemas.openxmlformats.org/officeDocument/2006/relationships/font" Target="fonts/Montserrat-boldItalic.fntdata"/><Relationship Id="rId12" Type="http://schemas.openxmlformats.org/officeDocument/2006/relationships/slide" Target="slides/slide7.xml"/><Relationship Id="rId34" Type="http://schemas.openxmlformats.org/officeDocument/2006/relationships/font" Target="fonts/Montserrat-italic.fntdata"/><Relationship Id="rId15" Type="http://schemas.openxmlformats.org/officeDocument/2006/relationships/slide" Target="slides/slide10.xml"/><Relationship Id="rId37" Type="http://schemas.openxmlformats.org/officeDocument/2006/relationships/font" Target="fonts/HelveticaNeue-bold.fntdata"/><Relationship Id="rId14" Type="http://schemas.openxmlformats.org/officeDocument/2006/relationships/slide" Target="slides/slide9.xml"/><Relationship Id="rId36" Type="http://schemas.openxmlformats.org/officeDocument/2006/relationships/font" Target="fonts/HelveticaNeue-regular.fntdata"/><Relationship Id="rId17" Type="http://schemas.openxmlformats.org/officeDocument/2006/relationships/slide" Target="slides/slide12.xml"/><Relationship Id="rId39" Type="http://schemas.openxmlformats.org/officeDocument/2006/relationships/font" Target="fonts/HelveticaNeue-boldItalic.fntdata"/><Relationship Id="rId16" Type="http://schemas.openxmlformats.org/officeDocument/2006/relationships/slide" Target="slides/slide11.xml"/><Relationship Id="rId38" Type="http://schemas.openxmlformats.org/officeDocument/2006/relationships/font" Target="fonts/HelveticaNeue-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dc4bed99d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g3dc4bed99d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dc4bed99d8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g3dc4bed99d8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01" name="Google Shape;101;g3dc4bed99d8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dc4bed99d8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g3dc4bed99d8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13" name="Google Shape;113;g3dc4bed99d8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dc4bed99d8_0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g3dc4bed99d8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dc4bed99d8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g3dc4bed99d8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dc4bed99d8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g3dc4bed99d8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dc4bed99d8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g3dc4bed99d8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dc4bed99d8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g3dc4bed99d8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dc4bed99d8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g3dc4bed99d8_0_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55" name="Google Shape;155;g3dc4bed99d8_0_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dc4bed99d8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g3dc4bed99d8_0_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71" name="Google Shape;171;g3dc4bed99d8_0_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dc4bed99d8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3dc4bed99d8_0_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84" name="Google Shape;184;g3dc4bed99d8_0_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dc4bed99d8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g3dc4bed99d8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92" name="Google Shape;192;g3dc4bed99d8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dc4bed99d8_0_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g3dc4bed99d8_0_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00" name="Google Shape;200;g3dc4bed99d8_0_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dc4bed99d8_0_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g3dc4bed99d8_0_1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18" name="Google Shape;218;g3dc4bed99d8_0_1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dc4bed99d8_0_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g3dc4bed99d8_0_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30" name="Google Shape;230;g3dc4bed99d8_0_1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dc4bed99d8_0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g3dc4bed99d8_0_1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38" name="Google Shape;238;g3dc4bed99d8_0_1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dc4bed99d8_0_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g3dc4bed99d8_0_1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65" name="Google Shape;265;g3dc4bed99d8_0_1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dc4bed99d8_0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g3dc4bed99d8_0_1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84" name="Google Shape;284;g3dc4bed99d8_0_1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dc4bed99d8_0_1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g3dc4bed99d8_0_1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94" name="Google Shape;294;g3dc4bed99d8_0_1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dc4bed99d8_0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g3dc4bed99d8_0_1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04" name="Google Shape;304;g3dc4bed99d8_0_1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dc4bed99d8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g3dc4bed99d8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13" name="Google Shape;313;g3dc4bed99d8_0_2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dc4bed99d8_0_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g3dc4bed99d8_0_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22" name="Google Shape;322;g3dc4bed99d8_0_2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dc4bed99d8_0_2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g3dc4bed99d8_0_2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29" name="Google Shape;329;g3dc4bed99d8_0_2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dc4bed99d8_0_2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3dc4bed99d8_0_2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36" name="Google Shape;336;g3dc4bed99d8_0_2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dc4bed99d8_0_2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g3dc4bed99d8_0_2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43" name="Google Shape;343;g3dc4bed99d8_0_2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dc4bed99d8_0_2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g3dc4bed99d8_0_2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pic>
        <p:nvPicPr>
          <p:cNvPr id="14" name="Google Shape;14;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35"/>
          <p:cNvSpPr txBox="1"/>
          <p:nvPr>
            <p:ph type="ctrTitle"/>
          </p:nvPr>
        </p:nvSpPr>
        <p:spPr>
          <a:xfrm>
            <a:off x="2979507" y="739739"/>
            <a:ext cx="4880223" cy="498296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3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8" name="Google Shape;18;p36"/>
          <p:cNvSpPr txBox="1"/>
          <p:nvPr>
            <p:ph idx="1" type="body"/>
          </p:nvPr>
        </p:nvSpPr>
        <p:spPr>
          <a:xfrm>
            <a:off x="838200" y="1325562"/>
            <a:ext cx="10515600" cy="485140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6"/>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p:spTree>
      <p:nvGrpSpPr>
        <p:cNvPr id="20" name="Shape 20"/>
        <p:cNvGrpSpPr/>
        <p:nvPr/>
      </p:nvGrpSpPr>
      <p:grpSpPr>
        <a:xfrm>
          <a:off x="0" y="0"/>
          <a:ext cx="0" cy="0"/>
          <a:chOff x="0" y="0"/>
          <a:chExt cx="0" cy="0"/>
        </a:xfrm>
      </p:grpSpPr>
      <p:sp>
        <p:nvSpPr>
          <p:cNvPr id="21" name="Google Shape;21;p3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2" name="Google Shape;22;p37"/>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23" name="Google Shape;23;p37"/>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1_Comparison">
    <p:spTree>
      <p:nvGrpSpPr>
        <p:cNvPr id="24" name="Shape 24"/>
        <p:cNvGrpSpPr/>
        <p:nvPr/>
      </p:nvGrpSpPr>
      <p:grpSpPr>
        <a:xfrm>
          <a:off x="0" y="0"/>
          <a:ext cx="0" cy="0"/>
          <a:chOff x="0" y="0"/>
          <a:chExt cx="0" cy="0"/>
        </a:xfrm>
      </p:grpSpPr>
      <p:sp>
        <p:nvSpPr>
          <p:cNvPr id="25" name="Google Shape;25;p3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6" name="Google Shape;26;p38"/>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8"/>
          <p:cNvSpPr txBox="1"/>
          <p:nvPr>
            <p:ph idx="1" type="body"/>
          </p:nvPr>
        </p:nvSpPr>
        <p:spPr>
          <a:xfrm>
            <a:off x="839788" y="1346930"/>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8" name="Shape 28"/>
        <p:cNvGrpSpPr/>
        <p:nvPr/>
      </p:nvGrpSpPr>
      <p:grpSpPr>
        <a:xfrm>
          <a:off x="0" y="0"/>
          <a:ext cx="0" cy="0"/>
          <a:chOff x="0" y="0"/>
          <a:chExt cx="0" cy="0"/>
        </a:xfrm>
      </p:grpSpPr>
      <p:sp>
        <p:nvSpPr>
          <p:cNvPr id="29" name="Google Shape;29;p39"/>
          <p:cNvSpPr txBox="1"/>
          <p:nvPr>
            <p:ph type="title"/>
          </p:nvPr>
        </p:nvSpPr>
        <p:spPr>
          <a:xfrm>
            <a:off x="554736" y="182372"/>
            <a:ext cx="11082528" cy="7315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9"/>
          <p:cNvSpPr/>
          <p:nvPr/>
        </p:nvSpPr>
        <p:spPr>
          <a:xfrm>
            <a:off x="11312525" y="6498754"/>
            <a:ext cx="325501" cy="138499"/>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sv-SE"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31" name="Google Shape;31;p39"/>
          <p:cNvSpPr txBox="1"/>
          <p:nvPr>
            <p:ph idx="1" type="body"/>
          </p:nvPr>
        </p:nvSpPr>
        <p:spPr>
          <a:xfrm>
            <a:off x="7159752" y="78768"/>
            <a:ext cx="4480560" cy="123111"/>
          </a:xfrm>
          <a:prstGeom prst="rect">
            <a:avLst/>
          </a:prstGeom>
          <a:noFill/>
          <a:ln>
            <a:noFill/>
          </a:ln>
        </p:spPr>
        <p:txBody>
          <a:bodyPr anchorCtr="0" anchor="ctr" bIns="45700" lIns="91425" spcFirstLastPara="1" rIns="91425" wrap="square" tIns="45700">
            <a:spAutoFit/>
          </a:bodyPr>
          <a:lstStyle>
            <a:lvl1pPr indent="-228600" lvl="0" marL="457200" marR="0" rtl="0" algn="r">
              <a:lnSpc>
                <a:spcPct val="90000"/>
              </a:lnSpc>
              <a:spcBef>
                <a:spcPts val="100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indent="-228600" lvl="1" marL="9144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p39"/>
          <p:cNvSpPr txBox="1"/>
          <p:nvPr>
            <p:ph idx="2" type="subTitle"/>
          </p:nvPr>
        </p:nvSpPr>
        <p:spPr>
          <a:xfrm>
            <a:off x="554736" y="903861"/>
            <a:ext cx="11082528" cy="27699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lvl="1"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33" name="Shape 33"/>
        <p:cNvGrpSpPr/>
        <p:nvPr/>
      </p:nvGrpSpPr>
      <p:grpSpPr>
        <a:xfrm>
          <a:off x="0" y="0"/>
          <a:ext cx="0" cy="0"/>
          <a:chOff x="0" y="0"/>
          <a:chExt cx="0" cy="0"/>
        </a:xfrm>
      </p:grpSpPr>
      <p:pic>
        <p:nvPicPr>
          <p:cNvPr id="34" name="Google Shape;34;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40"/>
          <p:cNvSpPr txBox="1"/>
          <p:nvPr>
            <p:ph type="ctrTitle"/>
          </p:nvPr>
        </p:nvSpPr>
        <p:spPr>
          <a:xfrm>
            <a:off x="2979507" y="739739"/>
            <a:ext cx="5368965" cy="173633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0"/>
          <p:cNvSpPr txBox="1"/>
          <p:nvPr>
            <p:ph idx="1" type="subTitle"/>
          </p:nvPr>
        </p:nvSpPr>
        <p:spPr>
          <a:xfrm>
            <a:off x="2979507" y="2476073"/>
            <a:ext cx="5368965" cy="10479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6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rgbClr val="000000"/>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rgbClr val="000000"/>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chemeClr val="lt1"/>
        </a:solidFill>
      </p:bgPr>
    </p:bg>
    <p:spTree>
      <p:nvGrpSpPr>
        <p:cNvPr id="37" name="Shape 37"/>
        <p:cNvGrpSpPr/>
        <p:nvPr/>
      </p:nvGrpSpPr>
      <p:grpSpPr>
        <a:xfrm>
          <a:off x="0" y="0"/>
          <a:ext cx="0" cy="0"/>
          <a:chOff x="0" y="0"/>
          <a:chExt cx="0" cy="0"/>
        </a:xfrm>
      </p:grpSpPr>
      <p:sp>
        <p:nvSpPr>
          <p:cNvPr id="38" name="Google Shape;38;p41"/>
          <p:cNvSpPr txBox="1"/>
          <p:nvPr>
            <p:ph type="title"/>
          </p:nvPr>
        </p:nvSpPr>
        <p:spPr>
          <a:xfrm>
            <a:off x="838200" y="5556"/>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1"/>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0" name="Google Shape;40;p41"/>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1" name="Google Shape;41;p41"/>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2">
    <p:bg>
      <p:bgPr>
        <a:solidFill>
          <a:schemeClr val="lt1"/>
        </a:solidFill>
      </p:bgPr>
    </p:bg>
    <p:spTree>
      <p:nvGrpSpPr>
        <p:cNvPr id="42" name="Shape 42"/>
        <p:cNvGrpSpPr/>
        <p:nvPr/>
      </p:nvGrpSpPr>
      <p:grpSpPr>
        <a:xfrm>
          <a:off x="0" y="0"/>
          <a:ext cx="0" cy="0"/>
          <a:chOff x="0" y="0"/>
          <a:chExt cx="0" cy="0"/>
        </a:xfrm>
      </p:grpSpPr>
      <p:sp>
        <p:nvSpPr>
          <p:cNvPr id="43" name="Google Shape;43;p42"/>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4" name="Google Shape;44;p42"/>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42"/>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pic>
        <p:nvPicPr>
          <p:cNvPr id="47" name="Google Shape;47;p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8" name="Google Shape;48;p43"/>
          <p:cNvSpPr/>
          <p:nvPr/>
        </p:nvSpPr>
        <p:spPr>
          <a:xfrm>
            <a:off x="5997575" y="1316038"/>
            <a:ext cx="5540304" cy="446831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 name="Google Shape;49;p43"/>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3"/>
          <p:cNvSpPr txBox="1"/>
          <p:nvPr>
            <p:ph idx="1" type="body"/>
          </p:nvPr>
        </p:nvSpPr>
        <p:spPr>
          <a:xfrm>
            <a:off x="839788" y="1316038"/>
            <a:ext cx="5157787"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1" name="Google Shape;51;p43"/>
          <p:cNvSpPr txBox="1"/>
          <p:nvPr>
            <p:ph idx="2" type="body"/>
          </p:nvPr>
        </p:nvSpPr>
        <p:spPr>
          <a:xfrm>
            <a:off x="839788" y="1816278"/>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2" name="Google Shape;52;p43"/>
          <p:cNvSpPr txBox="1"/>
          <p:nvPr>
            <p:ph idx="3" type="body"/>
          </p:nvPr>
        </p:nvSpPr>
        <p:spPr>
          <a:xfrm>
            <a:off x="6172200" y="1316038"/>
            <a:ext cx="5183188"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3" name="Google Shape;53;p43"/>
          <p:cNvSpPr txBox="1"/>
          <p:nvPr>
            <p:ph idx="4" type="body"/>
          </p:nvPr>
        </p:nvSpPr>
        <p:spPr>
          <a:xfrm>
            <a:off x="6172200" y="1816278"/>
            <a:ext cx="5183188"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4" name="Google Shape;54;p43"/>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4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bg>
      <p:bgPr>
        <a:solidFill>
          <a:schemeClr val="lt1"/>
        </a:solidFill>
      </p:bgPr>
    </p:bg>
    <p:spTree>
      <p:nvGrpSpPr>
        <p:cNvPr id="58" name="Shape 58"/>
        <p:cNvGrpSpPr/>
        <p:nvPr/>
      </p:nvGrpSpPr>
      <p:grpSpPr>
        <a:xfrm>
          <a:off x="0" y="0"/>
          <a:ext cx="0" cy="0"/>
          <a:chOff x="0" y="0"/>
          <a:chExt cx="0" cy="0"/>
        </a:xfrm>
      </p:grpSpPr>
      <p:sp>
        <p:nvSpPr>
          <p:cNvPr id="59" name="Google Shape;59;p45"/>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p:spTree>
      <p:nvGrpSpPr>
        <p:cNvPr id="60" name="Shape 60"/>
        <p:cNvGrpSpPr/>
        <p:nvPr/>
      </p:nvGrpSpPr>
      <p:grpSpPr>
        <a:xfrm>
          <a:off x="0" y="0"/>
          <a:ext cx="0" cy="0"/>
          <a:chOff x="0" y="0"/>
          <a:chExt cx="0" cy="0"/>
        </a:xfrm>
      </p:grpSpPr>
      <p:pic>
        <p:nvPicPr>
          <p:cNvPr id="61" name="Google Shape;61;p4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2" name="Google Shape;62;p4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63" name="Google Shape;63;p46"/>
          <p:cNvSpPr txBox="1"/>
          <p:nvPr>
            <p:ph type="title"/>
          </p:nvPr>
        </p:nvSpPr>
        <p:spPr>
          <a:xfrm>
            <a:off x="839788" y="0"/>
            <a:ext cx="10864532"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6"/>
          <p:cNvSpPr txBox="1"/>
          <p:nvPr>
            <p:ph idx="1" type="body"/>
          </p:nvPr>
        </p:nvSpPr>
        <p:spPr>
          <a:xfrm>
            <a:off x="839788" y="1316038"/>
            <a:ext cx="4910771" cy="42963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rgbClr val="EEF3FE"/>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65" name="Google Shape;65;p46"/>
          <p:cNvSpPr txBox="1"/>
          <p:nvPr>
            <p:ph idx="2" type="body"/>
          </p:nvPr>
        </p:nvSpPr>
        <p:spPr>
          <a:xfrm>
            <a:off x="839788" y="1829664"/>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66" name="Google Shape;66;p46"/>
          <p:cNvSpPr/>
          <p:nvPr/>
        </p:nvSpPr>
        <p:spPr>
          <a:xfrm>
            <a:off x="5981252" y="1829664"/>
            <a:ext cx="5927463"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46"/>
          <p:cNvSpPr/>
          <p:nvPr>
            <p:ph idx="3" type="pic"/>
          </p:nvPr>
        </p:nvSpPr>
        <p:spPr>
          <a:xfrm>
            <a:off x="6096000" y="1971040"/>
            <a:ext cx="5608320" cy="4419600"/>
          </a:xfrm>
          <a:prstGeom prst="rect">
            <a:avLst/>
          </a:prstGeom>
          <a:noFill/>
          <a:ln>
            <a:noFill/>
          </a:ln>
        </p:spPr>
      </p:sp>
      <p:cxnSp>
        <p:nvCxnSpPr>
          <p:cNvPr id="68" name="Google Shape;68;p46"/>
          <p:cNvCxnSpPr/>
          <p:nvPr/>
        </p:nvCxnSpPr>
        <p:spPr>
          <a:xfrm>
            <a:off x="6169572" y="5370785"/>
            <a:ext cx="5517931" cy="0"/>
          </a:xfrm>
          <a:prstGeom prst="straightConnector1">
            <a:avLst/>
          </a:prstGeom>
          <a:noFill/>
          <a:ln cap="flat" cmpd="sng" w="19050">
            <a:solidFill>
              <a:srgbClr val="0851FC"/>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2">
    <p:spTree>
      <p:nvGrpSpPr>
        <p:cNvPr id="69" name="Shape 69"/>
        <p:cNvGrpSpPr/>
        <p:nvPr/>
      </p:nvGrpSpPr>
      <p:grpSpPr>
        <a:xfrm>
          <a:off x="0" y="0"/>
          <a:ext cx="0" cy="0"/>
          <a:chOff x="0" y="0"/>
          <a:chExt cx="0" cy="0"/>
        </a:xfrm>
      </p:grpSpPr>
      <p:pic>
        <p:nvPicPr>
          <p:cNvPr id="70" name="Google Shape;70;p4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1" name="Google Shape;71;p47"/>
          <p:cNvSpPr/>
          <p:nvPr/>
        </p:nvSpPr>
        <p:spPr>
          <a:xfrm>
            <a:off x="279699" y="1829664"/>
            <a:ext cx="11629017"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47"/>
          <p:cNvSpPr/>
          <p:nvPr>
            <p:ph idx="2" type="pic"/>
          </p:nvPr>
        </p:nvSpPr>
        <p:spPr>
          <a:xfrm>
            <a:off x="6096000" y="1971040"/>
            <a:ext cx="5608320" cy="4419600"/>
          </a:xfrm>
          <a:prstGeom prst="rect">
            <a:avLst/>
          </a:prstGeom>
          <a:noFill/>
          <a:ln>
            <a:noFill/>
          </a:ln>
        </p:spPr>
      </p:sp>
      <p:sp>
        <p:nvSpPr>
          <p:cNvPr id="73" name="Google Shape;73;p4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74" name="Google Shape;74;p47"/>
          <p:cNvSpPr txBox="1"/>
          <p:nvPr>
            <p:ph idx="1" type="body"/>
          </p:nvPr>
        </p:nvSpPr>
        <p:spPr>
          <a:xfrm>
            <a:off x="839788" y="1756881"/>
            <a:ext cx="4910771" cy="48288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75" name="Google Shape;75;p47"/>
          <p:cNvSpPr txBox="1"/>
          <p:nvPr>
            <p:ph idx="3" type="body"/>
          </p:nvPr>
        </p:nvSpPr>
        <p:spPr>
          <a:xfrm>
            <a:off x="839788" y="2283087"/>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chemeClr val="dk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76" name="Google Shape;76;p47"/>
          <p:cNvSpPr txBox="1"/>
          <p:nvPr>
            <p:ph type="title"/>
          </p:nvPr>
        </p:nvSpPr>
        <p:spPr>
          <a:xfrm>
            <a:off x="839788" y="5555"/>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77" name="Shape 77"/>
        <p:cNvGrpSpPr/>
        <p:nvPr/>
      </p:nvGrpSpPr>
      <p:grpSpPr>
        <a:xfrm>
          <a:off x="0" y="0"/>
          <a:ext cx="0" cy="0"/>
          <a:chOff x="0" y="0"/>
          <a:chExt cx="0" cy="0"/>
        </a:xfrm>
      </p:grpSpPr>
      <p:sp>
        <p:nvSpPr>
          <p:cNvPr id="78" name="Google Shape;78;p48"/>
          <p:cNvSpPr txBox="1"/>
          <p:nvPr>
            <p:ph type="title"/>
          </p:nvPr>
        </p:nvSpPr>
        <p:spPr>
          <a:xfrm>
            <a:off x="838200" y="15804"/>
            <a:ext cx="10515600" cy="132556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3">
    <p:spTree>
      <p:nvGrpSpPr>
        <p:cNvPr id="80" name="Shape 80"/>
        <p:cNvGrpSpPr/>
        <p:nvPr/>
      </p:nvGrpSpPr>
      <p:grpSpPr>
        <a:xfrm>
          <a:off x="0" y="0"/>
          <a:ext cx="0" cy="0"/>
          <a:chOff x="0" y="0"/>
          <a:chExt cx="0" cy="0"/>
        </a:xfrm>
      </p:grpSpPr>
      <p:sp>
        <p:nvSpPr>
          <p:cNvPr id="81" name="Google Shape;81;p49"/>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82" name="Google Shape;82;p49"/>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3" name="Google Shape;83;p49"/>
          <p:cNvSpPr txBox="1"/>
          <p:nvPr>
            <p:ph idx="2" type="body"/>
          </p:nvPr>
        </p:nvSpPr>
        <p:spPr>
          <a:xfrm>
            <a:off x="6148754"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4" name="Google Shape;84;p49"/>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1_Two Content_1">
    <p:spTree>
      <p:nvGrpSpPr>
        <p:cNvPr id="85" name="Shape 85"/>
        <p:cNvGrpSpPr/>
        <p:nvPr/>
      </p:nvGrpSpPr>
      <p:grpSpPr>
        <a:xfrm>
          <a:off x="0" y="0"/>
          <a:ext cx="0" cy="0"/>
          <a:chOff x="0" y="0"/>
          <a:chExt cx="0" cy="0"/>
        </a:xfrm>
      </p:grpSpPr>
      <p:sp>
        <p:nvSpPr>
          <p:cNvPr id="86" name="Google Shape;86;g3dc4bed99d8_0_309"/>
          <p:cNvSpPr txBox="1"/>
          <p:nvPr>
            <p:ph type="title"/>
          </p:nvPr>
        </p:nvSpPr>
        <p:spPr>
          <a:xfrm>
            <a:off x="838200" y="365125"/>
            <a:ext cx="10515600" cy="113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32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g3dc4bed99d8_0_30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81000" lvl="0" marL="457200" marR="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8" name="Google Shape;88;g3dc4bed99d8_0_309"/>
          <p:cNvSpPr/>
          <p:nvPr>
            <p:ph idx="2" type="pic"/>
          </p:nvPr>
        </p:nvSpPr>
        <p:spPr>
          <a:xfrm>
            <a:off x="6172202" y="1825625"/>
            <a:ext cx="5181600" cy="4351200"/>
          </a:xfrm>
          <a:prstGeom prst="rect">
            <a:avLst/>
          </a:prstGeom>
          <a:noFill/>
          <a:ln>
            <a:noFill/>
          </a:ln>
        </p:spPr>
      </p:sp>
      <p:sp>
        <p:nvSpPr>
          <p:cNvPr id="89" name="Google Shape;89;g3dc4bed99d8_0_309"/>
          <p:cNvSpPr txBox="1"/>
          <p:nvPr>
            <p:ph idx="12" type="sldNum"/>
          </p:nvPr>
        </p:nvSpPr>
        <p:spPr>
          <a:xfrm>
            <a:off x="11798300" y="6565900"/>
            <a:ext cx="393600" cy="2922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3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3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2" name="Google Shape;12;p3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rgbClr val="000000"/>
              </a:buClr>
              <a:buSzPts val="1400"/>
              <a:buFont typeface="Arial"/>
              <a:buNone/>
              <a:defRPr b="1" i="0" sz="2800" u="none" cap="none" strike="noStrike">
                <a:solidFill>
                  <a:schemeClr val="accen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hyperlink" Target="https://www.open.edu/openlearncreate/course/view.php?id=1804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9.png"/><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g3dc4bed99d8_0_0"/>
          <p:cNvSpPr txBox="1"/>
          <p:nvPr/>
        </p:nvSpPr>
        <p:spPr>
          <a:xfrm>
            <a:off x="2771163" y="2119251"/>
            <a:ext cx="4945500" cy="10773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3200" u="sng" cap="none" strike="noStrike">
                <a:solidFill>
                  <a:schemeClr val="lt1"/>
                </a:solidFill>
                <a:latin typeface="Arial"/>
                <a:ea typeface="Arial"/>
                <a:cs typeface="Arial"/>
                <a:sym typeface="Arial"/>
              </a:rPr>
              <a:t>LECTURE 13 </a:t>
            </a:r>
            <a:endParaRPr b="1" i="0" sz="3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rPr b="1" i="0" lang="sv-SE" sz="3200" u="none" cap="none" strike="noStrike">
                <a:solidFill>
                  <a:schemeClr val="lt1"/>
                </a:solidFill>
                <a:latin typeface="Arial"/>
                <a:ea typeface="Arial"/>
                <a:cs typeface="Arial"/>
                <a:sym typeface="Arial"/>
              </a:rPr>
              <a:t>Model QA &amp; Debugging</a:t>
            </a:r>
            <a:endParaRPr b="1" i="0" sz="3200" u="none" cap="none" strike="noStrike">
              <a:solidFill>
                <a:schemeClr val="lt1"/>
              </a:solidFill>
              <a:latin typeface="Arial"/>
              <a:ea typeface="Arial"/>
              <a:cs typeface="Arial"/>
              <a:sym typeface="Arial"/>
            </a:endParaRPr>
          </a:p>
        </p:txBody>
      </p:sp>
      <p:sp>
        <p:nvSpPr>
          <p:cNvPr id="95" name="Google Shape;95;g3dc4bed99d8_0_0"/>
          <p:cNvSpPr txBox="1"/>
          <p:nvPr/>
        </p:nvSpPr>
        <p:spPr>
          <a:xfrm>
            <a:off x="2771163" y="772010"/>
            <a:ext cx="5033400" cy="3078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CLEWs++ Modelling Course</a:t>
            </a:r>
            <a:endParaRPr b="0" i="0" sz="1400" u="none" cap="none" strike="noStrike">
              <a:solidFill>
                <a:srgbClr val="000000"/>
              </a:solidFill>
              <a:latin typeface="Arial"/>
              <a:ea typeface="Arial"/>
              <a:cs typeface="Arial"/>
              <a:sym typeface="Arial"/>
            </a:endParaRPr>
          </a:p>
        </p:txBody>
      </p:sp>
      <p:pic>
        <p:nvPicPr>
          <p:cNvPr descr="Several logos on a white background&#10;&#10;AI-generated content may be incorrect." id="96" name="Google Shape;96;g3dc4bed99d8_0_0"/>
          <p:cNvPicPr preferRelativeResize="0"/>
          <p:nvPr/>
        </p:nvPicPr>
        <p:blipFill rotWithShape="1">
          <a:blip r:embed="rId3">
            <a:alphaModFix/>
          </a:blip>
          <a:srcRect b="0" l="0" r="0" t="0"/>
          <a:stretch/>
        </p:blipFill>
        <p:spPr>
          <a:xfrm>
            <a:off x="7543696" y="4696013"/>
            <a:ext cx="4175394" cy="1837316"/>
          </a:xfrm>
          <a:prstGeom prst="rect">
            <a:avLst/>
          </a:prstGeom>
          <a:noFill/>
          <a:ln>
            <a:noFill/>
          </a:ln>
        </p:spPr>
      </p:pic>
      <p:sp>
        <p:nvSpPr>
          <p:cNvPr id="97" name="Google Shape;97;g3dc4bed99d8_0_0"/>
          <p:cNvSpPr txBox="1"/>
          <p:nvPr/>
        </p:nvSpPr>
        <p:spPr>
          <a:xfrm>
            <a:off x="10119225" y="1950425"/>
            <a:ext cx="1772100" cy="208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1000"/>
              <a:t>RECOMMENDED CITATION: </a:t>
            </a:r>
            <a:r>
              <a:rPr lang="sv-SE" sz="1000">
                <a:solidFill>
                  <a:srgbClr val="000000"/>
                </a:solidFill>
              </a:rPr>
              <a:t>Avgerinopoulos, G</a:t>
            </a:r>
            <a:r>
              <a:rPr lang="sv-SE" sz="1000"/>
              <a:t>, </a:t>
            </a:r>
            <a:r>
              <a:rPr lang="sv-SE" sz="1000">
                <a:solidFill>
                  <a:srgbClr val="000000"/>
                </a:solidFill>
              </a:rPr>
              <a:t>Gardumi, F., and </a:t>
            </a:r>
            <a:r>
              <a:rPr lang="sv-SE" sz="1000"/>
              <a:t>Alfstad, T. (2026). 'Lecture 13: Model QA &amp; Debugging'. Climate Compatible Growth programme OpenLearn Collection [Powerpoint Lecture].  [Online]. Available at: </a:t>
            </a:r>
            <a:r>
              <a:rPr lang="sv-SE" sz="1000" u="sng">
                <a:solidFill>
                  <a:srgbClr val="4151C3"/>
                </a:solidFill>
                <a:hlinkClick r:id="rId4">
                  <a:extLst>
                    <a:ext uri="{A12FA001-AC4F-418D-AE19-62706E023703}">
                      <ahyp:hlinkClr val="tx"/>
                    </a:ext>
                  </a:extLst>
                </a:hlinkClick>
              </a:rPr>
              <a:t>https://www.open.edu/openlearncreate/course/view.php?id=18048</a:t>
            </a:r>
            <a:r>
              <a:rPr lang="sv-SE" sz="1000"/>
              <a:t> </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3dc4bed99d8_0_7"/>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04" name="Google Shape;104;g3dc4bed99d8_0_7"/>
          <p:cNvSpPr txBox="1"/>
          <p:nvPr/>
        </p:nvSpPr>
        <p:spPr>
          <a:xfrm>
            <a:off x="835428" y="1786512"/>
            <a:ext cx="9737400" cy="40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Open Sans"/>
              <a:ea typeface="Open Sans"/>
              <a:cs typeface="Open Sans"/>
              <a:sym typeface="Open Sans"/>
            </a:endParaRPr>
          </a:p>
        </p:txBody>
      </p:sp>
      <p:sp>
        <p:nvSpPr>
          <p:cNvPr id="105" name="Google Shape;105;g3dc4bed99d8_0_7"/>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sz="2800">
                <a:solidFill>
                  <a:srgbClr val="FF0000"/>
                </a:solidFill>
              </a:rPr>
              <a:t>Learning Outcomes</a:t>
            </a:r>
            <a:endParaRPr>
              <a:solidFill>
                <a:srgbClr val="FF0000"/>
              </a:solidFill>
            </a:endParaRPr>
          </a:p>
        </p:txBody>
      </p:sp>
      <p:sp>
        <p:nvSpPr>
          <p:cNvPr id="106" name="Google Shape;106;g3dc4bed99d8_0_7"/>
          <p:cNvSpPr txBox="1"/>
          <p:nvPr/>
        </p:nvSpPr>
        <p:spPr>
          <a:xfrm>
            <a:off x="1619250" y="2135460"/>
            <a:ext cx="8334600" cy="46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Reproduce best practices for model QA</a:t>
            </a:r>
            <a:endParaRPr b="0" i="0" sz="2400" u="none" cap="none" strike="noStrike">
              <a:solidFill>
                <a:srgbClr val="000000"/>
              </a:solidFill>
              <a:latin typeface="Arial"/>
              <a:ea typeface="Arial"/>
              <a:cs typeface="Arial"/>
              <a:sym typeface="Arial"/>
            </a:endParaRPr>
          </a:p>
        </p:txBody>
      </p:sp>
      <p:sp>
        <p:nvSpPr>
          <p:cNvPr id="107" name="Google Shape;107;g3dc4bed99d8_0_7"/>
          <p:cNvSpPr/>
          <p:nvPr/>
        </p:nvSpPr>
        <p:spPr>
          <a:xfrm>
            <a:off x="720000" y="2015205"/>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108" name="Google Shape;108;g3dc4bed99d8_0_7"/>
          <p:cNvSpPr/>
          <p:nvPr/>
        </p:nvSpPr>
        <p:spPr>
          <a:xfrm>
            <a:off x="720000" y="3251087"/>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109" name="Google Shape;109;g3dc4bed99d8_0_7"/>
          <p:cNvSpPr txBox="1"/>
          <p:nvPr/>
        </p:nvSpPr>
        <p:spPr>
          <a:xfrm>
            <a:off x="1619250" y="3186676"/>
            <a:ext cx="8334600" cy="831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400" u="none" cap="none" strike="noStrike">
                <a:solidFill>
                  <a:srgbClr val="000000"/>
                </a:solidFill>
                <a:latin typeface="Arial"/>
                <a:ea typeface="Arial"/>
                <a:cs typeface="Arial"/>
                <a:sym typeface="Arial"/>
              </a:rPr>
              <a:t>Apply key steps for model debugging in response to an infeasibility or unexpected result</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g3dc4bed99d8_0_18"/>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16" name="Google Shape;116;g3dc4bed99d8_0_18"/>
          <p:cNvSpPr txBox="1"/>
          <p:nvPr>
            <p:ph type="title"/>
          </p:nvPr>
        </p:nvSpPr>
        <p:spPr>
          <a:xfrm>
            <a:off x="630000" y="126000"/>
            <a:ext cx="110793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Modelling Is an Analytical Discipline, Not a Software Exercise</a:t>
            </a:r>
            <a:endParaRPr>
              <a:solidFill>
                <a:srgbClr val="FF0000"/>
              </a:solidFill>
            </a:endParaRPr>
          </a:p>
        </p:txBody>
      </p:sp>
      <p:sp>
        <p:nvSpPr>
          <p:cNvPr id="117" name="Google Shape;117;g3dc4bed99d8_0_18"/>
          <p:cNvSpPr txBox="1"/>
          <p:nvPr/>
        </p:nvSpPr>
        <p:spPr>
          <a:xfrm>
            <a:off x="630000" y="1541588"/>
            <a:ext cx="10474500" cy="387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2000" u="none" cap="none" strike="noStrike">
                <a:solidFill>
                  <a:schemeClr val="accent5"/>
                </a:solidFill>
                <a:latin typeface="Arial"/>
                <a:ea typeface="Arial"/>
                <a:cs typeface="Arial"/>
                <a:sym typeface="Arial"/>
              </a:rPr>
              <a:t>It is close to impossible to cover all the types of mistakes a user may make when creating a model and this guide does NOT have that ambition.</a:t>
            </a:r>
            <a:endParaRPr b="1" i="0" sz="2000" u="none" cap="none" strike="noStrike">
              <a:solidFill>
                <a:schemeClr val="accent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2000" u="none" cap="none" strike="noStrike">
              <a:solidFill>
                <a:schemeClr val="accent5"/>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2000" u="none" cap="none" strike="noStrike">
              <a:solidFill>
                <a:schemeClr val="accent5"/>
              </a:solidFill>
              <a:latin typeface="Arial"/>
              <a:ea typeface="Arial"/>
              <a:cs typeface="Arial"/>
              <a:sym typeface="Arial"/>
            </a:endParaRPr>
          </a:p>
          <a:p>
            <a:pPr indent="-342900" lvl="0" marL="457200" marR="0" rtl="0" algn="l">
              <a:lnSpc>
                <a:spcPct val="90000"/>
              </a:lnSpc>
              <a:spcBef>
                <a:spcPts val="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“Errors” are (most times) not software bugs, but </a:t>
            </a:r>
            <a:r>
              <a:rPr b="1" i="0" lang="sv-SE" sz="2000" u="none" cap="none" strike="noStrike">
                <a:solidFill>
                  <a:schemeClr val="dk1"/>
                </a:solidFill>
                <a:latin typeface="Arial"/>
                <a:ea typeface="Arial"/>
                <a:cs typeface="Arial"/>
                <a:sym typeface="Arial"/>
              </a:rPr>
              <a:t>conceptual, structural, or data inconsistencies</a:t>
            </a:r>
            <a:r>
              <a:rPr b="0" i="0" lang="sv-SE" sz="2000" u="none" cap="none" strike="noStrike">
                <a:solidFill>
                  <a:schemeClr val="dk1"/>
                </a:solidFill>
                <a:latin typeface="Arial"/>
                <a:ea typeface="Arial"/>
                <a:cs typeface="Arial"/>
                <a:sym typeface="Arial"/>
              </a:rPr>
              <a:t>;</a:t>
            </a:r>
            <a:endParaRPr b="0" i="0" sz="2000" u="none" cap="none" strike="noStrike">
              <a:solidFill>
                <a:schemeClr val="dk1"/>
              </a:solidFill>
              <a:latin typeface="Arial"/>
              <a:ea typeface="Arial"/>
              <a:cs typeface="Arial"/>
              <a:sym typeface="Arial"/>
            </a:endParaRPr>
          </a:p>
          <a:p>
            <a:pPr indent="0" lvl="0" marL="457200" marR="0" rtl="0" algn="l">
              <a:lnSpc>
                <a:spcPct val="9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457200" marR="0" rtl="0" algn="l">
              <a:lnSpc>
                <a:spcPct val="90000"/>
              </a:lnSpc>
              <a:spcBef>
                <a:spcPts val="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Effective modelling in OSeMOSYS rests on two foundational competencies:</a:t>
            </a:r>
            <a:endParaRPr b="0" i="0" sz="2000" u="none" cap="none" strike="noStrike">
              <a:solidFill>
                <a:schemeClr val="dk1"/>
              </a:solidFill>
              <a:latin typeface="Arial"/>
              <a:ea typeface="Arial"/>
              <a:cs typeface="Arial"/>
              <a:sym typeface="Arial"/>
            </a:endParaRPr>
          </a:p>
          <a:p>
            <a:pPr indent="-342900" lvl="1" marL="914400" marR="0" rtl="0" algn="l">
              <a:lnSpc>
                <a:spcPct val="90000"/>
              </a:lnSpc>
              <a:spcBef>
                <a:spcPts val="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Deep understanding of the real-world system and policy context;</a:t>
            </a:r>
            <a:endParaRPr b="0" i="0" sz="2000" u="none" cap="none" strike="noStrike">
              <a:solidFill>
                <a:schemeClr val="dk1"/>
              </a:solidFill>
              <a:latin typeface="Arial"/>
              <a:ea typeface="Arial"/>
              <a:cs typeface="Arial"/>
              <a:sym typeface="Arial"/>
            </a:endParaRPr>
          </a:p>
          <a:p>
            <a:pPr indent="-342900" lvl="1" marL="914400" marR="0" rtl="0" algn="l">
              <a:lnSpc>
                <a:spcPct val="90000"/>
              </a:lnSpc>
              <a:spcBef>
                <a:spcPts val="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Strong grasp of OSeMOSYS and constrained optimisation.</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Without both, debugging can become a trial-and-error exercise, rather than a systematic model validation.</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3dc4bed99d8_0_25"/>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89"/>
              <a:buFont typeface="Helvetica Neue"/>
              <a:buNone/>
            </a:pPr>
            <a:r>
              <a:rPr lang="sv-SE" sz="2800">
                <a:solidFill>
                  <a:srgbClr val="FF0000"/>
                </a:solidFill>
              </a:rPr>
              <a:t>A Modeller’s Guide (1): Understanding is Important</a:t>
            </a:r>
            <a:endParaRPr sz="2800">
              <a:solidFill>
                <a:srgbClr val="FF0000"/>
              </a:solidFill>
            </a:endParaRPr>
          </a:p>
        </p:txBody>
      </p:sp>
      <p:sp>
        <p:nvSpPr>
          <p:cNvPr id="123" name="Google Shape;123;g3dc4bed99d8_0_25"/>
          <p:cNvSpPr/>
          <p:nvPr/>
        </p:nvSpPr>
        <p:spPr>
          <a:xfrm>
            <a:off x="630000" y="902649"/>
            <a:ext cx="10713900" cy="5377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400"/>
              <a:buFont typeface="Arial"/>
              <a:buNone/>
            </a:pPr>
            <a:r>
              <a:rPr b="0" i="0" lang="sv-SE" sz="2000" u="none" cap="none" strike="noStrike">
                <a:solidFill>
                  <a:schemeClr val="dk1"/>
                </a:solidFill>
                <a:latin typeface="Arial"/>
                <a:ea typeface="Arial"/>
                <a:cs typeface="Arial"/>
                <a:sym typeface="Arial"/>
              </a:rPr>
              <a:t>Understanding the techno–economy–policy system enables the modeller to:</a:t>
            </a:r>
            <a:endParaRPr b="0" i="0" sz="2000" u="none" cap="none" strike="noStrike">
              <a:solidFill>
                <a:srgbClr val="000000"/>
              </a:solidFill>
              <a:latin typeface="Arial"/>
              <a:ea typeface="Arial"/>
              <a:cs typeface="Arial"/>
              <a:sym typeface="Arial"/>
            </a:endParaRPr>
          </a:p>
          <a:p>
            <a:pPr indent="-19050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Define </a:t>
            </a:r>
            <a:r>
              <a:rPr b="1" i="0" lang="sv-SE" sz="2000" u="none" cap="none" strike="noStrike">
                <a:solidFill>
                  <a:schemeClr val="dk1"/>
                </a:solidFill>
                <a:latin typeface="Arial"/>
                <a:ea typeface="Arial"/>
                <a:cs typeface="Arial"/>
                <a:sym typeface="Arial"/>
              </a:rPr>
              <a:t>appropriate model scope and boundaries;</a:t>
            </a:r>
            <a:endParaRPr b="0" i="0" sz="2000" u="none" cap="none" strike="noStrike">
              <a:solidFill>
                <a:schemeClr val="dk1"/>
              </a:solidFill>
              <a:latin typeface="Arial"/>
              <a:ea typeface="Arial"/>
              <a:cs typeface="Arial"/>
              <a:sym typeface="Arial"/>
            </a:endParaRPr>
          </a:p>
          <a:p>
            <a:pPr indent="-19050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Choose </a:t>
            </a:r>
            <a:r>
              <a:rPr b="1" i="0" lang="sv-SE" sz="2000" u="none" cap="none" strike="noStrike">
                <a:solidFill>
                  <a:schemeClr val="dk1"/>
                </a:solidFill>
                <a:latin typeface="Arial"/>
                <a:ea typeface="Arial"/>
                <a:cs typeface="Arial"/>
                <a:sym typeface="Arial"/>
              </a:rPr>
              <a:t>relevant technologies, fuels, sectors, and temporal resolution;</a:t>
            </a:r>
            <a:endParaRPr b="0" i="0" sz="2000" u="none" cap="none" strike="noStrike">
              <a:solidFill>
                <a:schemeClr val="dk1"/>
              </a:solidFill>
              <a:latin typeface="Arial"/>
              <a:ea typeface="Arial"/>
              <a:cs typeface="Arial"/>
              <a:sym typeface="Arial"/>
            </a:endParaRPr>
          </a:p>
          <a:p>
            <a:pPr indent="-19050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Collect </a:t>
            </a:r>
            <a:r>
              <a:rPr b="1" i="0" lang="sv-SE" sz="2000" u="none" cap="none" strike="noStrike">
                <a:solidFill>
                  <a:schemeClr val="dk1"/>
                </a:solidFill>
                <a:latin typeface="Arial"/>
                <a:ea typeface="Arial"/>
                <a:cs typeface="Arial"/>
                <a:sym typeface="Arial"/>
              </a:rPr>
              <a:t>internally consistent techno-economic and demand data;</a:t>
            </a:r>
            <a:endParaRPr b="0" i="0" sz="2000" u="none" cap="none" strike="noStrike">
              <a:solidFill>
                <a:schemeClr val="dk1"/>
              </a:solidFill>
              <a:latin typeface="Arial"/>
              <a:ea typeface="Arial"/>
              <a:cs typeface="Arial"/>
              <a:sym typeface="Arial"/>
            </a:endParaRPr>
          </a:p>
          <a:p>
            <a:pPr indent="-19050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Form reasonable expectations for </a:t>
            </a:r>
            <a:r>
              <a:rPr b="1" i="0" lang="sv-SE" sz="2000" u="none" cap="none" strike="noStrike">
                <a:solidFill>
                  <a:schemeClr val="dk1"/>
                </a:solidFill>
                <a:latin typeface="Arial"/>
                <a:ea typeface="Arial"/>
                <a:cs typeface="Arial"/>
                <a:sym typeface="Arial"/>
              </a:rPr>
              <a:t>system behaviour</a:t>
            </a:r>
            <a:r>
              <a:rPr b="0" i="0" lang="sv-SE" sz="2000" u="none" cap="none" strike="noStrike">
                <a:solidFill>
                  <a:schemeClr val="dk1"/>
                </a:solidFill>
                <a:latin typeface="Arial"/>
                <a:ea typeface="Arial"/>
                <a:cs typeface="Arial"/>
                <a:sym typeface="Arial"/>
              </a:rPr>
              <a:t> (orders of magnitude, technology choice, trends, etc.) to serve as </a:t>
            </a:r>
            <a:r>
              <a:rPr b="1" i="0" lang="sv-SE" sz="2000" u="none" cap="none" strike="noStrike">
                <a:solidFill>
                  <a:schemeClr val="dk1"/>
                </a:solidFill>
                <a:latin typeface="Arial"/>
                <a:ea typeface="Arial"/>
                <a:cs typeface="Arial"/>
                <a:sym typeface="Arial"/>
              </a:rPr>
              <a:t>first line of validation.</a:t>
            </a:r>
            <a:endParaRPr b="0" i="0" sz="20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br>
              <a:rPr b="0" i="0" lang="sv-SE" sz="2000" u="none" cap="none" strike="noStrike">
                <a:solidFill>
                  <a:schemeClr val="dk1"/>
                </a:solidFill>
                <a:latin typeface="Arial"/>
                <a:ea typeface="Arial"/>
                <a:cs typeface="Arial"/>
                <a:sym typeface="Arial"/>
              </a:rPr>
            </a:br>
            <a:r>
              <a:rPr b="0" i="0" lang="sv-SE" sz="2000" u="none" cap="none" strike="noStrike">
                <a:solidFill>
                  <a:schemeClr val="dk1"/>
                </a:solidFill>
                <a:latin typeface="Arial"/>
                <a:ea typeface="Arial"/>
                <a:cs typeface="Arial"/>
                <a:sym typeface="Arial"/>
              </a:rPr>
              <a:t>A well-structured model with defensible inputs should already tend towards reasonable behaviour</a:t>
            </a:r>
            <a:r>
              <a:rPr b="0" i="0" lang="sv-SE" sz="1800" u="none" cap="none" strike="noStrike">
                <a:solidFill>
                  <a:schemeClr val="dk1"/>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190500" lvl="0" marL="800100" marR="0" rtl="0" algn="l">
              <a:lnSpc>
                <a:spcPct val="90000"/>
              </a:lnSpc>
              <a:spcBef>
                <a:spcPts val="1000"/>
              </a:spcBef>
              <a:spcAft>
                <a:spcPts val="0"/>
              </a:spcAft>
              <a:buClr>
                <a:schemeClr val="dk1"/>
              </a:buClr>
              <a:buSzPts val="2400"/>
              <a:buFont typeface="Arial"/>
              <a:buNone/>
            </a:pPr>
            <a:r>
              <a:t/>
            </a:r>
            <a:endParaRPr b="0" i="0" sz="2400" u="none" cap="none" strike="noStrike">
              <a:solidFill>
                <a:schemeClr val="dk1"/>
              </a:solidFill>
              <a:latin typeface="Montserrat"/>
              <a:ea typeface="Montserrat"/>
              <a:cs typeface="Montserrat"/>
              <a:sym typeface="Montserrat"/>
            </a:endParaRPr>
          </a:p>
          <a:p>
            <a:pPr indent="-190500" lvl="0" marL="800100" marR="0" rtl="0" algn="l">
              <a:lnSpc>
                <a:spcPct val="90000"/>
              </a:lnSpc>
              <a:spcBef>
                <a:spcPts val="1000"/>
              </a:spcBef>
              <a:spcAft>
                <a:spcPts val="0"/>
              </a:spcAft>
              <a:buClr>
                <a:schemeClr val="dk1"/>
              </a:buClr>
              <a:buSzPts val="2400"/>
              <a:buFont typeface="Arial"/>
              <a:buNone/>
            </a:pPr>
            <a:r>
              <a:t/>
            </a:r>
            <a:endParaRPr b="0" i="0" sz="2400" u="none" cap="none" strike="noStrike">
              <a:solidFill>
                <a:schemeClr val="dk1"/>
              </a:solidFill>
              <a:latin typeface="Montserrat"/>
              <a:ea typeface="Montserrat"/>
              <a:cs typeface="Montserrat"/>
              <a:sym typeface="Montserrat"/>
            </a:endParaRPr>
          </a:p>
          <a:p>
            <a:pPr indent="-190500" lvl="0" marL="800100" marR="0" rtl="0" algn="l">
              <a:lnSpc>
                <a:spcPct val="90000"/>
              </a:lnSpc>
              <a:spcBef>
                <a:spcPts val="1000"/>
              </a:spcBef>
              <a:spcAft>
                <a:spcPts val="0"/>
              </a:spcAft>
              <a:buClr>
                <a:schemeClr val="dk1"/>
              </a:buClr>
              <a:buSzPts val="2400"/>
              <a:buFont typeface="Arial"/>
              <a:buNone/>
            </a:pPr>
            <a:r>
              <a:t/>
            </a:r>
            <a:endParaRPr b="0" i="0" sz="2400" u="none" cap="none" strike="noStrike">
              <a:solidFill>
                <a:schemeClr val="dk1"/>
              </a:solidFill>
              <a:latin typeface="Montserrat"/>
              <a:ea typeface="Montserrat"/>
              <a:cs typeface="Montserrat"/>
              <a:sym typeface="Montserrat"/>
            </a:endParaRPr>
          </a:p>
          <a:p>
            <a:pPr indent="-114300" lvl="1" marL="685800" marR="0" rtl="0" algn="l">
              <a:lnSpc>
                <a:spcPct val="90000"/>
              </a:lnSpc>
              <a:spcBef>
                <a:spcPts val="500"/>
              </a:spcBef>
              <a:spcAft>
                <a:spcPts val="0"/>
              </a:spcAft>
              <a:buClr>
                <a:schemeClr val="dk1"/>
              </a:buClr>
              <a:buSzPts val="1800"/>
              <a:buFont typeface="Arial"/>
              <a:buNone/>
            </a:pPr>
            <a:r>
              <a:t/>
            </a:r>
            <a:endParaRPr b="0" i="0" sz="1800" u="none" cap="none" strike="noStrike">
              <a:solidFill>
                <a:schemeClr val="dk1"/>
              </a:solidFill>
              <a:latin typeface="Montserrat"/>
              <a:ea typeface="Montserrat"/>
              <a:cs typeface="Montserrat"/>
              <a:sym typeface="Montserrat"/>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descr="A cartoon of a person touching her face&#10;&#10;AI-generated content may be incorrect." id="124" name="Google Shape;124;g3dc4bed99d8_0_25"/>
          <p:cNvPicPr preferRelativeResize="0"/>
          <p:nvPr/>
        </p:nvPicPr>
        <p:blipFill rotWithShape="1">
          <a:blip r:embed="rId3">
            <a:alphaModFix/>
          </a:blip>
          <a:srcRect b="0" l="0" r="0" t="0"/>
          <a:stretch/>
        </p:blipFill>
        <p:spPr>
          <a:xfrm>
            <a:off x="5440321" y="5492670"/>
            <a:ext cx="1073230" cy="1073230"/>
          </a:xfrm>
          <a:prstGeom prst="rect">
            <a:avLst/>
          </a:prstGeom>
          <a:noFill/>
          <a:ln>
            <a:noFill/>
          </a:ln>
        </p:spPr>
      </p:pic>
      <p:sp>
        <p:nvSpPr>
          <p:cNvPr id="125" name="Google Shape;125;g3dc4bed99d8_0_25"/>
          <p:cNvSpPr/>
          <p:nvPr/>
        </p:nvSpPr>
        <p:spPr>
          <a:xfrm>
            <a:off x="7783829" y="4306186"/>
            <a:ext cx="2645700" cy="1503000"/>
          </a:xfrm>
          <a:prstGeom prst="cloudCallout">
            <a:avLst>
              <a:gd fmla="val -105156" name="adj1"/>
              <a:gd fmla="val 23147" name="adj2"/>
            </a:avLst>
          </a:prstGeom>
          <a:solidFill>
            <a:schemeClr val="accent3"/>
          </a:solidFill>
          <a:ln cap="flat" cmpd="sng" w="25400">
            <a:solidFill>
              <a:srgbClr val="4954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What does the </a:t>
            </a:r>
            <a:r>
              <a:rPr b="1" i="0" lang="sv-SE" sz="1400" u="none" cap="none" strike="noStrike">
                <a:solidFill>
                  <a:schemeClr val="dk1"/>
                </a:solidFill>
                <a:latin typeface="Arial"/>
                <a:ea typeface="Arial"/>
                <a:cs typeface="Arial"/>
                <a:sym typeface="Arial"/>
              </a:rPr>
              <a:t>market/real world </a:t>
            </a:r>
            <a:r>
              <a:rPr b="0" i="0" lang="sv-SE" sz="1400" u="none" cap="none" strike="noStrike">
                <a:solidFill>
                  <a:schemeClr val="dk1"/>
                </a:solidFill>
                <a:latin typeface="Arial"/>
                <a:ea typeface="Arial"/>
                <a:cs typeface="Arial"/>
                <a:sym typeface="Arial"/>
              </a:rPr>
              <a:t>think about this?</a:t>
            </a:r>
            <a:endParaRPr b="0" i="0" sz="1400" u="none" cap="none" strike="noStrike">
              <a:solidFill>
                <a:srgbClr val="000000"/>
              </a:solidFill>
              <a:latin typeface="Arial"/>
              <a:ea typeface="Arial"/>
              <a:cs typeface="Arial"/>
              <a:sym typeface="Arial"/>
            </a:endParaRPr>
          </a:p>
        </p:txBody>
      </p:sp>
      <p:sp>
        <p:nvSpPr>
          <p:cNvPr id="126" name="Google Shape;126;g3dc4bed99d8_0_25"/>
          <p:cNvSpPr/>
          <p:nvPr/>
        </p:nvSpPr>
        <p:spPr>
          <a:xfrm>
            <a:off x="1141884" y="4305805"/>
            <a:ext cx="2645700" cy="1384500"/>
          </a:xfrm>
          <a:prstGeom prst="cloudCallout">
            <a:avLst>
              <a:gd fmla="val 127786" name="adj1"/>
              <a:gd fmla="val 82615" name="adj2"/>
            </a:avLst>
          </a:prstGeom>
          <a:solidFill>
            <a:schemeClr val="accent3"/>
          </a:solidFill>
          <a:ln cap="flat" cmpd="sng" w="25400">
            <a:solidFill>
              <a:srgbClr val="4954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Does the model </a:t>
            </a:r>
            <a:r>
              <a:rPr b="1" i="0" lang="sv-SE" sz="1400" u="none" cap="none" strike="noStrike">
                <a:solidFill>
                  <a:schemeClr val="dk1"/>
                </a:solidFill>
                <a:latin typeface="Arial"/>
                <a:ea typeface="Arial"/>
                <a:cs typeface="Arial"/>
                <a:sym typeface="Arial"/>
              </a:rPr>
              <a:t>behave</a:t>
            </a:r>
            <a:r>
              <a:rPr b="0" i="0" lang="sv-SE" sz="1400" u="none" cap="none" strike="noStrike">
                <a:solidFill>
                  <a:schemeClr val="dk1"/>
                </a:solidFill>
                <a:latin typeface="Arial"/>
                <a:ea typeface="Arial"/>
                <a:cs typeface="Arial"/>
                <a:sym typeface="Arial"/>
              </a:rPr>
              <a:t> according to </a:t>
            </a:r>
            <a:r>
              <a:rPr b="1" i="0" lang="sv-SE" sz="1400" u="none" cap="none" strike="noStrike">
                <a:solidFill>
                  <a:schemeClr val="dk1"/>
                </a:solidFill>
                <a:latin typeface="Arial"/>
                <a:ea typeface="Arial"/>
                <a:cs typeface="Arial"/>
                <a:sym typeface="Arial"/>
              </a:rPr>
              <a:t>expectations</a:t>
            </a:r>
            <a:r>
              <a:rPr b="0" i="0" lang="sv-SE" sz="1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27" name="Google Shape;127;g3dc4bed99d8_0_25"/>
          <p:cNvSpPr/>
          <p:nvPr/>
        </p:nvSpPr>
        <p:spPr>
          <a:xfrm>
            <a:off x="4310064" y="3938093"/>
            <a:ext cx="2428800" cy="1134000"/>
          </a:xfrm>
          <a:prstGeom prst="cloudCallout">
            <a:avLst>
              <a:gd fmla="val 17669" name="adj1"/>
              <a:gd fmla="val 77576" name="adj2"/>
            </a:avLst>
          </a:prstGeom>
          <a:solidFill>
            <a:schemeClr val="accent3"/>
          </a:solidFill>
          <a:ln cap="flat" cmpd="sng" w="25400">
            <a:solidFill>
              <a:srgbClr val="4954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Do we </a:t>
            </a:r>
            <a:r>
              <a:rPr b="1" i="0" lang="sv-SE" sz="1400" u="none" cap="none" strike="noStrike">
                <a:solidFill>
                  <a:schemeClr val="dk1"/>
                </a:solidFill>
                <a:latin typeface="Arial"/>
                <a:ea typeface="Arial"/>
                <a:cs typeface="Arial"/>
                <a:sym typeface="Arial"/>
              </a:rPr>
              <a:t>believe</a:t>
            </a:r>
            <a:r>
              <a:rPr b="0" i="0" lang="sv-SE" sz="1400" u="none" cap="none" strike="noStrike">
                <a:solidFill>
                  <a:schemeClr val="dk1"/>
                </a:solidFill>
                <a:latin typeface="Arial"/>
                <a:ea typeface="Arial"/>
                <a:cs typeface="Arial"/>
                <a:sym typeface="Arial"/>
              </a:rPr>
              <a:t> our </a:t>
            </a:r>
            <a:r>
              <a:rPr b="1" i="0" lang="sv-SE" sz="1400" u="none" cap="none" strike="noStrike">
                <a:solidFill>
                  <a:schemeClr val="dk1"/>
                </a:solidFill>
                <a:latin typeface="Arial"/>
                <a:ea typeface="Arial"/>
                <a:cs typeface="Arial"/>
                <a:sym typeface="Arial"/>
              </a:rPr>
              <a:t>scenarios</a:t>
            </a:r>
            <a:r>
              <a:rPr b="0" i="0" lang="sv-SE" sz="1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3dc4bed99d8_0_34"/>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89"/>
              <a:buFont typeface="Helvetica Neue"/>
              <a:buNone/>
            </a:pPr>
            <a:r>
              <a:rPr lang="sv-SE" sz="2800">
                <a:solidFill>
                  <a:srgbClr val="FF0000"/>
                </a:solidFill>
              </a:rPr>
              <a:t>A Modeller’s Guide (2): Optimisation Literacy Matters</a:t>
            </a:r>
            <a:endParaRPr>
              <a:solidFill>
                <a:srgbClr val="FF0000"/>
              </a:solidFill>
              <a:latin typeface="Montserrat"/>
              <a:ea typeface="Montserrat"/>
              <a:cs typeface="Montserrat"/>
              <a:sym typeface="Montserrat"/>
            </a:endParaRPr>
          </a:p>
        </p:txBody>
      </p:sp>
      <p:sp>
        <p:nvSpPr>
          <p:cNvPr id="133" name="Google Shape;133;g3dc4bed99d8_0_34"/>
          <p:cNvSpPr/>
          <p:nvPr/>
        </p:nvSpPr>
        <p:spPr>
          <a:xfrm>
            <a:off x="630000" y="1226085"/>
            <a:ext cx="10713900" cy="3742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0" i="0" lang="sv-SE" sz="2000" u="none" cap="none" strike="noStrike">
                <a:solidFill>
                  <a:schemeClr val="dk1"/>
                </a:solidFill>
                <a:latin typeface="Arial"/>
                <a:ea typeface="Arial"/>
                <a:cs typeface="Arial"/>
                <a:sym typeface="Arial"/>
              </a:rPr>
              <a:t>Understanding OSeMOSYS as a </a:t>
            </a:r>
            <a:r>
              <a:rPr b="1" i="0" lang="sv-SE" sz="2000" u="none" cap="none" strike="noStrike">
                <a:solidFill>
                  <a:schemeClr val="dk1"/>
                </a:solidFill>
                <a:latin typeface="Arial"/>
                <a:ea typeface="Arial"/>
                <a:cs typeface="Arial"/>
                <a:sym typeface="Arial"/>
              </a:rPr>
              <a:t>linear cost-minimisation problem with constraints</a:t>
            </a:r>
            <a:r>
              <a:rPr b="0" i="0" lang="sv-SE" sz="2000" u="none" cap="none" strike="noStrike">
                <a:solidFill>
                  <a:schemeClr val="dk1"/>
                </a:solidFill>
                <a:latin typeface="Arial"/>
                <a:ea typeface="Arial"/>
                <a:cs typeface="Arial"/>
                <a:sym typeface="Arial"/>
              </a:rPr>
              <a:t> allows you to:</a:t>
            </a:r>
            <a:endParaRPr/>
          </a:p>
          <a:p>
            <a:pPr indent="0" lvl="0" marL="0" marR="0" rtl="0" algn="l">
              <a:lnSpc>
                <a:spcPct val="90000"/>
              </a:lnSpc>
              <a:spcBef>
                <a:spcPts val="0"/>
              </a:spcBef>
              <a:spcAft>
                <a:spcPts val="0"/>
              </a:spcAft>
              <a:buClr>
                <a:schemeClr val="dk1"/>
              </a:buClr>
              <a:buSzPts val="2800"/>
              <a:buFont typeface="Arial"/>
              <a:buNone/>
            </a:pPr>
            <a:r>
              <a:t/>
            </a:r>
            <a:endParaRPr b="0" i="0" sz="2000" u="none" cap="none" strike="noStrike">
              <a:solidFill>
                <a:srgbClr val="000000"/>
              </a:solidFill>
              <a:latin typeface="Arial"/>
              <a:ea typeface="Arial"/>
              <a:cs typeface="Arial"/>
              <a:sym typeface="Arial"/>
            </a:endParaRPr>
          </a:p>
          <a:p>
            <a:pPr indent="-190500" lvl="0" marL="228600" marR="0" rtl="0" algn="l">
              <a:lnSpc>
                <a:spcPct val="15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Anticipate how the model should respond to changes in inputs, assumptions, or constraints;</a:t>
            </a:r>
            <a:endParaRPr b="0" i="0" sz="2000" u="none" cap="none" strike="noStrike">
              <a:solidFill>
                <a:srgbClr val="000000"/>
              </a:solidFill>
              <a:latin typeface="Arial"/>
              <a:ea typeface="Arial"/>
              <a:cs typeface="Arial"/>
              <a:sym typeface="Arial"/>
            </a:endParaRPr>
          </a:p>
          <a:p>
            <a:pPr indent="-190500" lvl="0" marL="228600" marR="0" rtl="0" algn="l">
              <a:lnSpc>
                <a:spcPct val="10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Explain why specific outcomes emerge by tracing them to costs, incentives, and binding constraints;</a:t>
            </a:r>
            <a:endParaRPr b="0" i="0" sz="2000" u="none" cap="none" strike="noStrike">
              <a:solidFill>
                <a:srgbClr val="000000"/>
              </a:solidFill>
              <a:latin typeface="Arial"/>
              <a:ea typeface="Arial"/>
              <a:cs typeface="Arial"/>
              <a:sym typeface="Arial"/>
            </a:endParaRPr>
          </a:p>
          <a:p>
            <a:pPr indent="-190500" lvl="0" marL="228600" marR="0" rtl="0" algn="l">
              <a:lnSpc>
                <a:spcPct val="15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Systematically diagnose the causes of unexpected or unrealistic results;</a:t>
            </a:r>
            <a:endParaRPr b="0" i="0" sz="2000" u="none" cap="none" strike="noStrike">
              <a:solidFill>
                <a:srgbClr val="000000"/>
              </a:solidFill>
              <a:latin typeface="Arial"/>
              <a:ea typeface="Arial"/>
              <a:cs typeface="Arial"/>
              <a:sym typeface="Arial"/>
            </a:endParaRPr>
          </a:p>
          <a:p>
            <a:pPr indent="-190500" lvl="0" marL="228600" marR="0" rtl="0" algn="l">
              <a:lnSpc>
                <a:spcPct val="15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Relate model outcomes to real-world system behaviour and economic logic;</a:t>
            </a:r>
            <a:endParaRPr b="0" i="0" sz="2000" u="none" cap="none" strike="noStrike">
              <a:solidFill>
                <a:srgbClr val="000000"/>
              </a:solidFill>
              <a:latin typeface="Arial"/>
              <a:ea typeface="Arial"/>
              <a:cs typeface="Arial"/>
              <a:sym typeface="Arial"/>
            </a:endParaRPr>
          </a:p>
          <a:p>
            <a:pPr indent="-190500" lvl="0" marL="228600" marR="0" rtl="0" algn="l">
              <a:lnSpc>
                <a:spcPct val="15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Draw informed and reasonable insights and conclusions from the model.</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3dc4bed99d8_0_39"/>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89"/>
              <a:buFont typeface="Helvetica Neue"/>
              <a:buNone/>
            </a:pPr>
            <a:r>
              <a:rPr lang="sv-SE" sz="2800">
                <a:solidFill>
                  <a:srgbClr val="FF0000"/>
                </a:solidFill>
              </a:rPr>
              <a:t>A Modeller’s Guide (3): Debugging vs Adding Constraints</a:t>
            </a:r>
            <a:endParaRPr>
              <a:solidFill>
                <a:srgbClr val="FF0000"/>
              </a:solidFill>
              <a:latin typeface="Montserrat"/>
              <a:ea typeface="Montserrat"/>
              <a:cs typeface="Montserrat"/>
              <a:sym typeface="Montserrat"/>
            </a:endParaRPr>
          </a:p>
        </p:txBody>
      </p:sp>
      <p:sp>
        <p:nvSpPr>
          <p:cNvPr id="139" name="Google Shape;139;g3dc4bed99d8_0_39"/>
          <p:cNvSpPr/>
          <p:nvPr/>
        </p:nvSpPr>
        <p:spPr>
          <a:xfrm>
            <a:off x="630000" y="1191345"/>
            <a:ext cx="10713900" cy="5377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sv-SE" sz="2000" u="none" cap="none" strike="noStrike">
                <a:solidFill>
                  <a:schemeClr val="dk1"/>
                </a:solidFill>
                <a:latin typeface="Arial"/>
                <a:ea typeface="Arial"/>
                <a:cs typeface="Arial"/>
                <a:sym typeface="Arial"/>
              </a:rPr>
              <a:t>Do not constrain away behaviour you do not understand.</a:t>
            </a:r>
            <a:endParaRPr/>
          </a:p>
          <a:p>
            <a:pPr indent="0" lvl="0" marL="0" marR="0" rtl="0" algn="l">
              <a:lnSpc>
                <a:spcPct val="90000"/>
              </a:lnSpc>
              <a:spcBef>
                <a:spcPts val="0"/>
              </a:spcBef>
              <a:spcAft>
                <a:spcPts val="0"/>
              </a:spcAft>
              <a:buClr>
                <a:schemeClr val="dk1"/>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000"/>
              <a:buFont typeface="Arial"/>
              <a:buNone/>
            </a:pPr>
            <a:r>
              <a:rPr b="0" i="0" lang="sv-SE" sz="2000" u="none" cap="none" strike="noStrike">
                <a:solidFill>
                  <a:schemeClr val="dk1"/>
                </a:solidFill>
                <a:latin typeface="Arial"/>
                <a:ea typeface="Arial"/>
                <a:cs typeface="Arial"/>
                <a:sym typeface="Arial"/>
              </a:rPr>
              <a:t>When unexpected or counterintuitive outcomes appear, ask yourself:</a:t>
            </a:r>
            <a:endParaRPr b="0" i="0" sz="2000" u="none" cap="none" strike="noStrike">
              <a:solidFill>
                <a:schemeClr val="dk1"/>
              </a:solidFill>
              <a:latin typeface="Arial"/>
              <a:ea typeface="Arial"/>
              <a:cs typeface="Arial"/>
              <a:sym typeface="Arial"/>
            </a:endParaRPr>
          </a:p>
          <a:p>
            <a:pPr indent="-342900" lvl="0" marL="4572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What incentives is the model responding to?</a:t>
            </a:r>
            <a:endParaRPr b="0" i="0" sz="2000" u="none" cap="none" strike="noStrike">
              <a:solidFill>
                <a:schemeClr val="dk1"/>
              </a:solidFill>
              <a:latin typeface="Arial"/>
              <a:ea typeface="Arial"/>
              <a:cs typeface="Arial"/>
              <a:sym typeface="Arial"/>
            </a:endParaRPr>
          </a:p>
          <a:p>
            <a:pPr indent="-342900" lvl="0" marL="457200" marR="0" rtl="0" algn="l">
              <a:lnSpc>
                <a:spcPct val="90000"/>
              </a:lnSpc>
              <a:spcBef>
                <a:spcPts val="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Which model inputs may be affecting the behaviour?</a:t>
            </a:r>
            <a:endParaRPr b="0" i="0" sz="2000" u="none" cap="none" strike="noStrike">
              <a:solidFill>
                <a:schemeClr val="dk1"/>
              </a:solidFill>
              <a:latin typeface="Arial"/>
              <a:ea typeface="Arial"/>
              <a:cs typeface="Arial"/>
              <a:sym typeface="Arial"/>
            </a:endParaRPr>
          </a:p>
          <a:p>
            <a:pPr indent="-342900" lvl="0" marL="457200" marR="0" rtl="0" algn="l">
              <a:lnSpc>
                <a:spcPct val="90000"/>
              </a:lnSpc>
              <a:spcBef>
                <a:spcPts val="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Are there structural or data problems I can correct to address this issue?</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Only add constraints when you are sure they are a reasonable response to the underlying problem.</a:t>
            </a:r>
            <a:endParaRPr b="0" i="0" sz="20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Adding ad-hoc constraints without fixing the underlying problems first risks:</a:t>
            </a:r>
            <a:endParaRPr b="0" i="0" sz="20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Masking structural or data errors;</a:t>
            </a:r>
            <a:endParaRPr b="0" i="0" sz="2000" u="none" cap="none" strike="noStrike">
              <a:solidFill>
                <a:srgbClr val="000000"/>
              </a:solidFill>
              <a:latin typeface="Arial"/>
              <a:ea typeface="Arial"/>
              <a:cs typeface="Arial"/>
              <a:sym typeface="Arial"/>
            </a:endParaRPr>
          </a:p>
          <a:p>
            <a:pPr indent="-342900" lvl="0" marL="457200" marR="0" rtl="0" algn="l">
              <a:lnSpc>
                <a:spcPct val="90000"/>
              </a:lnSpc>
              <a:spcBef>
                <a:spcPts val="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Creating over-constrained problems that do not respond to scenario levers;</a:t>
            </a:r>
            <a:endParaRPr b="0" i="0" sz="2000" u="none" cap="none" strike="noStrike">
              <a:solidFill>
                <a:srgbClr val="000000"/>
              </a:solidFill>
              <a:latin typeface="Arial"/>
              <a:ea typeface="Arial"/>
              <a:cs typeface="Arial"/>
              <a:sym typeface="Arial"/>
            </a:endParaRPr>
          </a:p>
          <a:p>
            <a:pPr indent="-342900" lvl="0" marL="457200" marR="0" rtl="0" algn="l">
              <a:lnSpc>
                <a:spcPct val="90000"/>
              </a:lnSpc>
              <a:spcBef>
                <a:spcPts val="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Obtaining results that do not reflect an optimisation, but rather the modeller’s ‘fixes’;</a:t>
            </a:r>
            <a:endParaRPr b="0" i="0" sz="2000" u="none" cap="none" strike="noStrike">
              <a:solidFill>
                <a:srgbClr val="000000"/>
              </a:solidFill>
              <a:latin typeface="Arial"/>
              <a:ea typeface="Arial"/>
              <a:cs typeface="Arial"/>
              <a:sym typeface="Arial"/>
            </a:endParaRPr>
          </a:p>
          <a:p>
            <a:pPr indent="-342900" lvl="0" marL="457200" marR="0" rtl="0" algn="l">
              <a:lnSpc>
                <a:spcPct val="90000"/>
              </a:lnSpc>
              <a:spcBef>
                <a:spcPts val="0"/>
              </a:spcBef>
              <a:spcAft>
                <a:spcPts val="0"/>
              </a:spcAft>
              <a:buClr>
                <a:srgbClr val="000000"/>
              </a:buClr>
              <a:buSzPts val="1800"/>
              <a:buFont typeface="Arial"/>
              <a:buChar char="•"/>
            </a:pPr>
            <a:r>
              <a:rPr b="0" i="0" lang="sv-SE" sz="2000" u="none" cap="none" strike="noStrike">
                <a:solidFill>
                  <a:srgbClr val="000000"/>
                </a:solidFill>
                <a:latin typeface="Arial"/>
                <a:ea typeface="Arial"/>
                <a:cs typeface="Arial"/>
                <a:sym typeface="Arial"/>
              </a:rPr>
              <a:t>Reducing the model’s transparency and credibility.</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3dc4bed99d8_0_44"/>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89"/>
              <a:buFont typeface="Helvetica Neue"/>
              <a:buNone/>
            </a:pPr>
            <a:r>
              <a:rPr lang="sv-SE" sz="2800">
                <a:solidFill>
                  <a:srgbClr val="FF0000"/>
                </a:solidFill>
              </a:rPr>
              <a:t>A Modeller’s Guide (4): Structure validation and debugging</a:t>
            </a:r>
            <a:endParaRPr>
              <a:solidFill>
                <a:srgbClr val="FF0000"/>
              </a:solidFill>
              <a:latin typeface="Montserrat"/>
              <a:ea typeface="Montserrat"/>
              <a:cs typeface="Montserrat"/>
              <a:sym typeface="Montserrat"/>
            </a:endParaRPr>
          </a:p>
        </p:txBody>
      </p:sp>
      <p:sp>
        <p:nvSpPr>
          <p:cNvPr id="145" name="Google Shape;145;g3dc4bed99d8_0_44"/>
          <p:cNvSpPr/>
          <p:nvPr/>
        </p:nvSpPr>
        <p:spPr>
          <a:xfrm>
            <a:off x="630000" y="1446834"/>
            <a:ext cx="10713900" cy="4937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sv-SE" sz="2000" u="none" cap="none" strike="noStrike">
                <a:solidFill>
                  <a:schemeClr val="dk1"/>
                </a:solidFill>
                <a:latin typeface="Arial"/>
                <a:ea typeface="Arial"/>
                <a:cs typeface="Arial"/>
                <a:sym typeface="Arial"/>
              </a:rPr>
              <a:t>Robust models are built through </a:t>
            </a:r>
            <a:r>
              <a:rPr b="1" i="0" lang="sv-SE" sz="2000" u="none" cap="none" strike="noStrike">
                <a:solidFill>
                  <a:schemeClr val="dk1"/>
                </a:solidFill>
                <a:latin typeface="Arial"/>
                <a:ea typeface="Arial"/>
                <a:cs typeface="Arial"/>
                <a:sym typeface="Arial"/>
              </a:rPr>
              <a:t>repeatable procedures</a:t>
            </a:r>
            <a:r>
              <a:rPr b="0" i="0" lang="sv-SE" sz="2000" u="none" cap="none" strike="noStrike">
                <a:solidFill>
                  <a:schemeClr val="dk1"/>
                </a:solidFill>
                <a:latin typeface="Arial"/>
                <a:ea typeface="Arial"/>
                <a:cs typeface="Arial"/>
                <a:sym typeface="Arial"/>
              </a:rPr>
              <a:t>, not ad-hoc checks.</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rPr b="0" i="0" lang="sv-SE" sz="2000" u="none" cap="none" strike="noStrike">
                <a:solidFill>
                  <a:schemeClr val="dk1"/>
                </a:solidFill>
                <a:latin typeface="Arial"/>
                <a:ea typeface="Arial"/>
                <a:cs typeface="Arial"/>
                <a:sym typeface="Arial"/>
              </a:rPr>
              <a:t>Recommended protocols include:</a:t>
            </a:r>
            <a:endParaRPr b="0" i="0" sz="2000" u="none" cap="none" strike="noStrike">
              <a:solidFill>
                <a:schemeClr val="dk1"/>
              </a:solidFill>
              <a:latin typeface="Arial"/>
              <a:ea typeface="Arial"/>
              <a:cs typeface="Arial"/>
              <a:sym typeface="Arial"/>
            </a:endParaRPr>
          </a:p>
          <a:p>
            <a:pPr indent="-215900" lvl="0" marL="228600" marR="0" rtl="0" algn="l">
              <a:lnSpc>
                <a:spcPct val="90000"/>
              </a:lnSpc>
              <a:spcBef>
                <a:spcPts val="1000"/>
              </a:spcBef>
              <a:spcAft>
                <a:spcPts val="0"/>
              </a:spcAft>
              <a:buClr>
                <a:schemeClr val="dk1"/>
              </a:buClr>
              <a:buSzPts val="1800"/>
              <a:buFont typeface="Arial"/>
              <a:buChar char="•"/>
            </a:pPr>
            <a:r>
              <a:rPr b="1" i="0" lang="sv-SE" sz="2000" u="none" cap="none" strike="noStrike">
                <a:solidFill>
                  <a:schemeClr val="dk1"/>
                </a:solidFill>
                <a:latin typeface="Arial"/>
                <a:ea typeface="Arial"/>
                <a:cs typeface="Arial"/>
                <a:sym typeface="Arial"/>
              </a:rPr>
              <a:t>Incremental model building</a:t>
            </a:r>
            <a:r>
              <a:rPr b="0" i="0" lang="sv-SE" sz="2000" u="none" cap="none" strike="noStrike">
                <a:solidFill>
                  <a:schemeClr val="dk1"/>
                </a:solidFill>
                <a:latin typeface="Arial"/>
                <a:ea typeface="Arial"/>
                <a:cs typeface="Arial"/>
                <a:sym typeface="Arial"/>
              </a:rPr>
              <a:t> (start simple, add complexity gradually);</a:t>
            </a:r>
            <a:endParaRPr b="0" i="0" sz="2000" u="none" cap="none" strike="noStrike">
              <a:solidFill>
                <a:schemeClr val="dk1"/>
              </a:solidFill>
              <a:latin typeface="Arial"/>
              <a:ea typeface="Arial"/>
              <a:cs typeface="Arial"/>
              <a:sym typeface="Arial"/>
            </a:endParaRPr>
          </a:p>
          <a:p>
            <a:pPr indent="-21590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Sector by sector (or even single-technology)</a:t>
            </a:r>
            <a:r>
              <a:rPr b="1" i="0" lang="sv-SE" sz="2000" u="none" cap="none" strike="noStrike">
                <a:solidFill>
                  <a:schemeClr val="dk1"/>
                </a:solidFill>
                <a:latin typeface="Arial"/>
                <a:ea typeface="Arial"/>
                <a:cs typeface="Arial"/>
                <a:sym typeface="Arial"/>
              </a:rPr>
              <a:t> sanity tests;</a:t>
            </a:r>
            <a:endParaRPr b="0" i="0" sz="2000" u="none" cap="none" strike="noStrike">
              <a:solidFill>
                <a:schemeClr val="dk1"/>
              </a:solidFill>
              <a:latin typeface="Arial"/>
              <a:ea typeface="Arial"/>
              <a:cs typeface="Arial"/>
              <a:sym typeface="Arial"/>
            </a:endParaRPr>
          </a:p>
          <a:p>
            <a:pPr indent="-215900" lvl="0" marL="228600" marR="0" rtl="0" algn="l">
              <a:lnSpc>
                <a:spcPct val="90000"/>
              </a:lnSpc>
              <a:spcBef>
                <a:spcPts val="1000"/>
              </a:spcBef>
              <a:spcAft>
                <a:spcPts val="0"/>
              </a:spcAft>
              <a:buClr>
                <a:schemeClr val="dk1"/>
              </a:buClr>
              <a:buSzPts val="1800"/>
              <a:buFont typeface="Arial"/>
              <a:buChar char="•"/>
            </a:pPr>
            <a:r>
              <a:rPr b="1" i="0" lang="sv-SE" sz="2000" u="none" cap="none" strike="noStrike">
                <a:solidFill>
                  <a:schemeClr val="dk1"/>
                </a:solidFill>
                <a:latin typeface="Arial"/>
                <a:ea typeface="Arial"/>
                <a:cs typeface="Arial"/>
                <a:sym typeface="Arial"/>
              </a:rPr>
              <a:t>Extreme-case testing</a:t>
            </a:r>
            <a:r>
              <a:rPr b="0" i="0" lang="sv-SE" sz="2000" u="none" cap="none" strike="noStrike">
                <a:solidFill>
                  <a:schemeClr val="dk1"/>
                </a:solidFill>
                <a:latin typeface="Arial"/>
                <a:ea typeface="Arial"/>
                <a:cs typeface="Arial"/>
                <a:sym typeface="Arial"/>
              </a:rPr>
              <a:t> (very high fuel prices, high demand growth, etc.);</a:t>
            </a:r>
            <a:endParaRPr b="0" i="0" sz="2000" u="none" cap="none" strike="noStrike">
              <a:solidFill>
                <a:schemeClr val="dk1"/>
              </a:solidFill>
              <a:latin typeface="Arial"/>
              <a:ea typeface="Arial"/>
              <a:cs typeface="Arial"/>
              <a:sym typeface="Arial"/>
            </a:endParaRPr>
          </a:p>
          <a:p>
            <a:pPr indent="-215900" lvl="0" marL="228600" marR="0" rtl="0" algn="l">
              <a:lnSpc>
                <a:spcPct val="90000"/>
              </a:lnSpc>
              <a:spcBef>
                <a:spcPts val="1000"/>
              </a:spcBef>
              <a:spcAft>
                <a:spcPts val="0"/>
              </a:spcAft>
              <a:buClr>
                <a:schemeClr val="dk1"/>
              </a:buClr>
              <a:buSzPts val="1800"/>
              <a:buFont typeface="Arial"/>
              <a:buChar char="•"/>
            </a:pPr>
            <a:r>
              <a:rPr b="1" i="0" lang="sv-SE" sz="2000" u="none" cap="none" strike="noStrike">
                <a:solidFill>
                  <a:schemeClr val="dk1"/>
                </a:solidFill>
                <a:latin typeface="Arial"/>
                <a:ea typeface="Arial"/>
                <a:cs typeface="Arial"/>
                <a:sym typeface="Arial"/>
              </a:rPr>
              <a:t>Constraint-by-constraint</a:t>
            </a:r>
            <a:r>
              <a:rPr b="0" i="0" lang="sv-SE" sz="2000" u="none" cap="none" strike="noStrike">
                <a:solidFill>
                  <a:schemeClr val="dk1"/>
                </a:solidFill>
                <a:latin typeface="Arial"/>
                <a:ea typeface="Arial"/>
                <a:cs typeface="Arial"/>
                <a:sym typeface="Arial"/>
              </a:rPr>
              <a:t> activation;</a:t>
            </a:r>
            <a:endParaRPr b="0" i="0" sz="2000" u="none" cap="none" strike="noStrike">
              <a:solidFill>
                <a:schemeClr val="dk1"/>
              </a:solidFill>
              <a:latin typeface="Arial"/>
              <a:ea typeface="Arial"/>
              <a:cs typeface="Arial"/>
              <a:sym typeface="Arial"/>
            </a:endParaRPr>
          </a:p>
          <a:p>
            <a:pPr indent="-21590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Continuous </a:t>
            </a:r>
            <a:r>
              <a:rPr b="1" i="0" lang="sv-SE" sz="2000" u="none" cap="none" strike="noStrike">
                <a:solidFill>
                  <a:schemeClr val="dk1"/>
                </a:solidFill>
                <a:latin typeface="Arial"/>
                <a:ea typeface="Arial"/>
                <a:cs typeface="Arial"/>
                <a:sym typeface="Arial"/>
              </a:rPr>
              <a:t>cross-checking</a:t>
            </a:r>
            <a:r>
              <a:rPr b="0" i="0" lang="sv-SE" sz="2000" u="none" cap="none" strike="noStrike">
                <a:solidFill>
                  <a:schemeClr val="dk1"/>
                </a:solidFill>
                <a:latin typeface="Arial"/>
                <a:ea typeface="Arial"/>
                <a:cs typeface="Arial"/>
                <a:sym typeface="Arial"/>
              </a:rPr>
              <a:t> and validation against data sources and stakeholder expectations;</a:t>
            </a:r>
            <a:endParaRPr b="0" i="0" sz="2000" u="none" cap="none" strike="noStrike">
              <a:solidFill>
                <a:schemeClr val="dk1"/>
              </a:solidFill>
              <a:latin typeface="Arial"/>
              <a:ea typeface="Arial"/>
              <a:cs typeface="Arial"/>
              <a:sym typeface="Arial"/>
            </a:endParaRPr>
          </a:p>
          <a:p>
            <a:pPr indent="-215900" lvl="0" marL="228600" marR="0" rtl="0" algn="l">
              <a:lnSpc>
                <a:spcPct val="90000"/>
              </a:lnSpc>
              <a:spcBef>
                <a:spcPts val="1000"/>
              </a:spcBef>
              <a:spcAft>
                <a:spcPts val="0"/>
              </a:spcAft>
              <a:buClr>
                <a:schemeClr val="dk1"/>
              </a:buClr>
              <a:buSzPts val="1800"/>
              <a:buFont typeface="Arial"/>
              <a:buChar char="•"/>
            </a:pPr>
            <a:r>
              <a:rPr b="1" i="0" lang="sv-SE" sz="2000" u="none" cap="none" strike="noStrike">
                <a:solidFill>
                  <a:schemeClr val="dk1"/>
                </a:solidFill>
                <a:latin typeface="Arial"/>
                <a:ea typeface="Arial"/>
                <a:cs typeface="Arial"/>
                <a:sym typeface="Arial"/>
              </a:rPr>
              <a:t>Sensitivity analysis on key drivers.</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rPr b="0" i="0" lang="sv-SE" sz="2000" u="none" cap="none" strike="noStrike">
                <a:solidFill>
                  <a:schemeClr val="dk1"/>
                </a:solidFill>
                <a:latin typeface="Arial"/>
                <a:ea typeface="Arial"/>
                <a:cs typeface="Arial"/>
                <a:sym typeface="Arial"/>
              </a:rPr>
              <a:t>These procedures systematically surface errors and build confidence.</a:t>
            </a:r>
            <a:endParaRPr b="0" i="0" sz="1800" u="none" cap="none" strike="noStrike">
              <a:solidFill>
                <a:schemeClr val="dk1"/>
              </a:solidFill>
              <a:latin typeface="Arial"/>
              <a:ea typeface="Arial"/>
              <a:cs typeface="Arial"/>
              <a:sym typeface="Arial"/>
            </a:endParaRPr>
          </a:p>
          <a:p>
            <a:pPr indent="-190500" lvl="0" marL="800100" marR="0" rtl="0" algn="l">
              <a:lnSpc>
                <a:spcPct val="90000"/>
              </a:lnSpc>
              <a:spcBef>
                <a:spcPts val="1000"/>
              </a:spcBef>
              <a:spcAft>
                <a:spcPts val="0"/>
              </a:spcAft>
              <a:buClr>
                <a:schemeClr val="dk1"/>
              </a:buClr>
              <a:buSzPts val="2400"/>
              <a:buFont typeface="Arial"/>
              <a:buNone/>
            </a:pPr>
            <a:r>
              <a:t/>
            </a:r>
            <a:endParaRPr b="0" i="0" sz="1800" u="none" cap="none" strike="noStrike">
              <a:solidFill>
                <a:schemeClr val="dk1"/>
              </a:solidFill>
              <a:latin typeface="Arial"/>
              <a:ea typeface="Arial"/>
              <a:cs typeface="Arial"/>
              <a:sym typeface="Arial"/>
            </a:endParaRPr>
          </a:p>
          <a:p>
            <a:pPr indent="-114300" lvl="1" marL="685800" marR="0" rtl="0" algn="l">
              <a:lnSpc>
                <a:spcPct val="90000"/>
              </a:lnSpc>
              <a:spcBef>
                <a:spcPts val="50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50800" lvl="0" marL="228600" marR="0" rtl="0" algn="l">
              <a:lnSpc>
                <a:spcPct val="90000"/>
              </a:lnSpc>
              <a:spcBef>
                <a:spcPts val="1000"/>
              </a:spcBef>
              <a:spcAft>
                <a:spcPts val="0"/>
              </a:spcAft>
              <a:buClr>
                <a:schemeClr val="dk1"/>
              </a:buClr>
              <a:buSzPts val="2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3dc4bed99d8_0_49"/>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89"/>
              <a:buFont typeface="Helvetica Neue"/>
              <a:buNone/>
            </a:pPr>
            <a:r>
              <a:rPr lang="sv-SE" sz="2800">
                <a:solidFill>
                  <a:srgbClr val="FF0000"/>
                </a:solidFill>
              </a:rPr>
              <a:t>A Modeller’s Guide (5): From Debugging to Trust</a:t>
            </a:r>
            <a:endParaRPr>
              <a:solidFill>
                <a:srgbClr val="FF0000"/>
              </a:solidFill>
              <a:latin typeface="Montserrat"/>
              <a:ea typeface="Montserrat"/>
              <a:cs typeface="Montserrat"/>
              <a:sym typeface="Montserrat"/>
            </a:endParaRPr>
          </a:p>
        </p:txBody>
      </p:sp>
      <p:sp>
        <p:nvSpPr>
          <p:cNvPr id="151" name="Google Shape;151;g3dc4bed99d8_0_49"/>
          <p:cNvSpPr/>
          <p:nvPr/>
        </p:nvSpPr>
        <p:spPr>
          <a:xfrm>
            <a:off x="630000" y="1330281"/>
            <a:ext cx="10713900" cy="5377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0" i="0" lang="sv-SE" sz="2000" u="none" cap="none" strike="noStrike">
                <a:solidFill>
                  <a:schemeClr val="dk1"/>
                </a:solidFill>
                <a:latin typeface="Arial"/>
                <a:ea typeface="Arial"/>
                <a:cs typeface="Arial"/>
                <a:sym typeface="Arial"/>
              </a:rPr>
              <a:t>The ultimate objective is not a model that runs without errors, but one that:</a:t>
            </a:r>
            <a:endParaRPr b="0" i="0" sz="2000" u="none" cap="none" strike="noStrike">
              <a:solidFill>
                <a:srgbClr val="000000"/>
              </a:solidFill>
              <a:latin typeface="Arial"/>
              <a:ea typeface="Arial"/>
              <a:cs typeface="Arial"/>
              <a:sym typeface="Arial"/>
            </a:endParaRPr>
          </a:p>
          <a:p>
            <a:pPr indent="-20955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Produces consistent and defendable pathways;</a:t>
            </a:r>
            <a:endParaRPr b="0" i="0" sz="2000" u="none" cap="none" strike="noStrike">
              <a:solidFill>
                <a:srgbClr val="000000"/>
              </a:solidFill>
              <a:latin typeface="Arial"/>
              <a:ea typeface="Arial"/>
              <a:cs typeface="Arial"/>
              <a:sym typeface="Arial"/>
            </a:endParaRPr>
          </a:p>
          <a:p>
            <a:pPr indent="-20955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Behaves coherently across scenarios;</a:t>
            </a:r>
            <a:endParaRPr b="0" i="0" sz="2000" u="none" cap="none" strike="noStrike">
              <a:solidFill>
                <a:srgbClr val="000000"/>
              </a:solidFill>
              <a:latin typeface="Arial"/>
              <a:ea typeface="Arial"/>
              <a:cs typeface="Arial"/>
              <a:sym typeface="Arial"/>
            </a:endParaRPr>
          </a:p>
          <a:p>
            <a:pPr indent="-20955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Responds predictably to shocks;</a:t>
            </a:r>
            <a:endParaRPr b="0" i="0" sz="2000" u="none" cap="none" strike="noStrike">
              <a:solidFill>
                <a:srgbClr val="000000"/>
              </a:solidFill>
              <a:latin typeface="Arial"/>
              <a:ea typeface="Arial"/>
              <a:cs typeface="Arial"/>
              <a:sym typeface="Arial"/>
            </a:endParaRPr>
          </a:p>
          <a:p>
            <a:pPr indent="-20955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Produces explainable impacts and trade-offs;</a:t>
            </a:r>
            <a:endParaRPr b="0" i="0" sz="2000" u="none" cap="none" strike="noStrike">
              <a:solidFill>
                <a:srgbClr val="000000"/>
              </a:solidFill>
              <a:latin typeface="Arial"/>
              <a:ea typeface="Arial"/>
              <a:cs typeface="Arial"/>
              <a:sym typeface="Arial"/>
            </a:endParaRPr>
          </a:p>
          <a:p>
            <a:pPr indent="-209550" lvl="0" marL="228600" marR="0" rtl="0" algn="l">
              <a:lnSpc>
                <a:spcPct val="90000"/>
              </a:lnSpc>
              <a:spcBef>
                <a:spcPts val="1000"/>
              </a:spcBef>
              <a:spcAft>
                <a:spcPts val="0"/>
              </a:spcAft>
              <a:buClr>
                <a:schemeClr val="dk1"/>
              </a:buClr>
              <a:buSzPts val="1800"/>
              <a:buFont typeface="Arial"/>
              <a:buChar char="•"/>
            </a:pPr>
            <a:r>
              <a:rPr b="0" i="0" lang="sv-SE" sz="2000" u="none" cap="none" strike="noStrike">
                <a:solidFill>
                  <a:schemeClr val="dk1"/>
                </a:solidFill>
                <a:latin typeface="Arial"/>
                <a:ea typeface="Arial"/>
                <a:cs typeface="Arial"/>
                <a:sym typeface="Arial"/>
              </a:rPr>
              <a:t>Can be defended analytically to decision-makers.</a:t>
            </a:r>
            <a:endParaRPr b="0" i="0" sz="20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rPr b="0" i="0" lang="sv-SE" sz="2000" u="none" cap="none" strike="noStrike">
                <a:solidFill>
                  <a:schemeClr val="dk1"/>
                </a:solidFill>
                <a:latin typeface="Arial"/>
                <a:ea typeface="Arial"/>
                <a:cs typeface="Arial"/>
                <a:sym typeface="Arial"/>
              </a:rPr>
              <a:t>Confidence emerges when </a:t>
            </a:r>
            <a:r>
              <a:rPr b="1" i="0" lang="sv-SE" sz="2000" u="none" cap="none" strike="noStrike">
                <a:solidFill>
                  <a:schemeClr val="dk1"/>
                </a:solidFill>
                <a:latin typeface="Arial"/>
                <a:ea typeface="Arial"/>
                <a:cs typeface="Arial"/>
                <a:sym typeface="Arial"/>
              </a:rPr>
              <a:t>model behaviour can be explained in economic and system terms</a:t>
            </a:r>
            <a:r>
              <a:rPr b="0" i="0" lang="sv-SE" sz="2000" u="none" cap="none" strike="noStrike">
                <a:solidFill>
                  <a:schemeClr val="dk1"/>
                </a:solidFill>
                <a:latin typeface="Arial"/>
                <a:ea typeface="Arial"/>
                <a:cs typeface="Arial"/>
                <a:sym typeface="Arial"/>
              </a:rPr>
              <a:t>, not when it is constrained to predetermined outcomes.</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Arial"/>
              <a:buNone/>
            </a:pPr>
            <a:r>
              <a:rPr b="1" i="0" lang="sv-SE" sz="2000" u="none" cap="none" strike="noStrike">
                <a:solidFill>
                  <a:schemeClr val="accent5"/>
                </a:solidFill>
                <a:latin typeface="Arial"/>
                <a:ea typeface="Arial"/>
                <a:cs typeface="Arial"/>
                <a:sym typeface="Arial"/>
              </a:rPr>
              <a:t>In the slides below, we give examples on how to practically go about the above steps. They do not constitute a comprehensive collection, they are intended to show a mindset.</a:t>
            </a:r>
            <a:endParaRPr b="0" i="0" sz="2000" u="none" cap="none" strike="noStrike">
              <a:solidFill>
                <a:schemeClr val="dk1"/>
              </a:solidFill>
              <a:latin typeface="Arial"/>
              <a:ea typeface="Arial"/>
              <a:cs typeface="Arial"/>
              <a:sym typeface="Arial"/>
            </a:endParaRPr>
          </a:p>
          <a:p>
            <a:pPr indent="0" lvl="0" marL="0" marR="0" rtl="0" algn="l">
              <a:lnSpc>
                <a:spcPct val="90000"/>
              </a:lnSpc>
              <a:spcBef>
                <a:spcPts val="1000"/>
              </a:spcBef>
              <a:spcAft>
                <a:spcPts val="0"/>
              </a:spcAft>
              <a:buClr>
                <a:schemeClr val="dk1"/>
              </a:buClr>
              <a:buSzPts val="2400"/>
              <a:buFont typeface="Arial"/>
              <a:buNone/>
            </a:pPr>
            <a:r>
              <a:rPr b="0" i="0" lang="sv-SE" sz="2000" u="none" cap="none" strike="noStrike">
                <a:solidFill>
                  <a:schemeClr val="dk1"/>
                </a:solidFill>
                <a:latin typeface="Arial"/>
                <a:ea typeface="Arial"/>
                <a:cs typeface="Arial"/>
                <a:sym typeface="Arial"/>
              </a:rPr>
              <a:t> </a:t>
            </a:r>
            <a:endParaRPr b="0" i="0" sz="2000" u="none" cap="none" strike="noStrike">
              <a:solidFill>
                <a:srgbClr val="000000"/>
              </a:solidFill>
              <a:latin typeface="Arial"/>
              <a:ea typeface="Arial"/>
              <a:cs typeface="Arial"/>
              <a:sym typeface="Arial"/>
            </a:endParaRPr>
          </a:p>
          <a:p>
            <a:pPr indent="-190500" lvl="0" marL="800100" marR="0" rtl="0" algn="l">
              <a:lnSpc>
                <a:spcPct val="90000"/>
              </a:lnSpc>
              <a:spcBef>
                <a:spcPts val="1000"/>
              </a:spcBef>
              <a:spcAft>
                <a:spcPts val="0"/>
              </a:spcAft>
              <a:buClr>
                <a:schemeClr val="dk1"/>
              </a:buClr>
              <a:buSzPts val="2400"/>
              <a:buFont typeface="Arial"/>
              <a:buNone/>
            </a:pPr>
            <a:r>
              <a:t/>
            </a:r>
            <a:endParaRPr b="0" i="0" sz="2000" u="none" cap="none" strike="noStrike">
              <a:solidFill>
                <a:schemeClr val="dk1"/>
              </a:solidFill>
              <a:latin typeface="Arial"/>
              <a:ea typeface="Arial"/>
              <a:cs typeface="Arial"/>
              <a:sym typeface="Arial"/>
            </a:endParaRPr>
          </a:p>
          <a:p>
            <a:pPr indent="-190500" lvl="0" marL="800100" marR="0" rtl="0" algn="l">
              <a:lnSpc>
                <a:spcPct val="90000"/>
              </a:lnSpc>
              <a:spcBef>
                <a:spcPts val="1000"/>
              </a:spcBef>
              <a:spcAft>
                <a:spcPts val="0"/>
              </a:spcAft>
              <a:buClr>
                <a:schemeClr val="dk1"/>
              </a:buClr>
              <a:buSzPts val="2400"/>
              <a:buFont typeface="Arial"/>
              <a:buNone/>
            </a:pPr>
            <a:r>
              <a:t/>
            </a:r>
            <a:endParaRPr b="0" i="0" sz="1800" u="none" cap="none" strike="noStrike">
              <a:solidFill>
                <a:schemeClr val="dk1"/>
              </a:solidFill>
              <a:latin typeface="Arial"/>
              <a:ea typeface="Arial"/>
              <a:cs typeface="Arial"/>
              <a:sym typeface="Arial"/>
            </a:endParaRPr>
          </a:p>
          <a:p>
            <a:pPr indent="-190500" lvl="0" marL="800100" marR="0" rtl="0" algn="l">
              <a:lnSpc>
                <a:spcPct val="90000"/>
              </a:lnSpc>
              <a:spcBef>
                <a:spcPts val="1000"/>
              </a:spcBef>
              <a:spcAft>
                <a:spcPts val="0"/>
              </a:spcAft>
              <a:buClr>
                <a:schemeClr val="dk1"/>
              </a:buClr>
              <a:buSzPts val="2400"/>
              <a:buFont typeface="Arial"/>
              <a:buNone/>
            </a:pPr>
            <a:r>
              <a:t/>
            </a:r>
            <a:endParaRPr b="0" i="0" sz="1800" u="none" cap="none" strike="noStrike">
              <a:solidFill>
                <a:schemeClr val="dk1"/>
              </a:solidFill>
              <a:latin typeface="Arial"/>
              <a:ea typeface="Arial"/>
              <a:cs typeface="Arial"/>
              <a:sym typeface="Arial"/>
            </a:endParaRPr>
          </a:p>
          <a:p>
            <a:pPr indent="-114300" lvl="1" marL="685800" marR="0" rtl="0" algn="l">
              <a:lnSpc>
                <a:spcPct val="90000"/>
              </a:lnSpc>
              <a:spcBef>
                <a:spcPts val="50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50800" lvl="0" marL="228600" marR="0" rtl="0" algn="l">
              <a:lnSpc>
                <a:spcPct val="90000"/>
              </a:lnSpc>
              <a:spcBef>
                <a:spcPts val="1000"/>
              </a:spcBef>
              <a:spcAft>
                <a:spcPts val="0"/>
              </a:spcAft>
              <a:buClr>
                <a:schemeClr val="dk1"/>
              </a:buClr>
              <a:buSzPts val="2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3dc4bed99d8_0_54"/>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58" name="Google Shape;158;g3dc4bed99d8_0_54"/>
          <p:cNvSpPr txBox="1"/>
          <p:nvPr>
            <p:ph type="title"/>
          </p:nvPr>
        </p:nvSpPr>
        <p:spPr>
          <a:xfrm>
            <a:off x="630000" y="109055"/>
            <a:ext cx="75567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Check – Supply does not exceed demand</a:t>
            </a:r>
            <a:endParaRPr sz="2800">
              <a:solidFill>
                <a:srgbClr val="FF0000"/>
              </a:solidFill>
            </a:endParaRPr>
          </a:p>
        </p:txBody>
      </p:sp>
      <p:sp>
        <p:nvSpPr>
          <p:cNvPr id="159" name="Google Shape;159;g3dc4bed99d8_0_54"/>
          <p:cNvSpPr txBox="1"/>
          <p:nvPr/>
        </p:nvSpPr>
        <p:spPr>
          <a:xfrm>
            <a:off x="630000" y="1030336"/>
            <a:ext cx="10395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600" u="none" cap="none" strike="noStrike">
                <a:solidFill>
                  <a:schemeClr val="accent5"/>
                </a:solidFill>
                <a:latin typeface="Arial"/>
                <a:ea typeface="Arial"/>
                <a:cs typeface="Arial"/>
                <a:sym typeface="Arial"/>
              </a:rPr>
              <a:t>The final service supply should not exceed demand unless linked to system cost reductions which is </a:t>
            </a:r>
            <a:endParaRPr/>
          </a:p>
          <a:p>
            <a:pPr indent="0" lvl="0" marL="0" marR="0" rtl="0" algn="l">
              <a:lnSpc>
                <a:spcPct val="100000"/>
              </a:lnSpc>
              <a:spcBef>
                <a:spcPts val="0"/>
              </a:spcBef>
              <a:spcAft>
                <a:spcPts val="0"/>
              </a:spcAft>
              <a:buClr>
                <a:srgbClr val="000000"/>
              </a:buClr>
              <a:buSzPts val="1400"/>
              <a:buFont typeface="Arial"/>
              <a:buNone/>
            </a:pPr>
            <a:r>
              <a:rPr b="1" i="0" lang="sv-SE" sz="1600" u="none" cap="none" strike="noStrike">
                <a:solidFill>
                  <a:schemeClr val="accent5"/>
                </a:solidFill>
                <a:latin typeface="Arial"/>
                <a:ea typeface="Arial"/>
                <a:cs typeface="Arial"/>
                <a:sym typeface="Arial"/>
              </a:rPr>
              <a:t>rare (e.g. electricity exports), or there are distribution losses (e.g. in a District Heating Network)</a:t>
            </a:r>
            <a:endParaRPr b="0" i="0" sz="1600" u="none" cap="none" strike="noStrike">
              <a:solidFill>
                <a:srgbClr val="000000"/>
              </a:solidFill>
              <a:latin typeface="Arial"/>
              <a:ea typeface="Arial"/>
              <a:cs typeface="Arial"/>
              <a:sym typeface="Arial"/>
            </a:endParaRPr>
          </a:p>
        </p:txBody>
      </p:sp>
      <p:pic>
        <p:nvPicPr>
          <p:cNvPr id="160" name="Google Shape;160;g3dc4bed99d8_0_54"/>
          <p:cNvPicPr preferRelativeResize="0"/>
          <p:nvPr/>
        </p:nvPicPr>
        <p:blipFill rotWithShape="1">
          <a:blip r:embed="rId3">
            <a:alphaModFix/>
          </a:blip>
          <a:srcRect b="0" l="0" r="0" t="0"/>
          <a:stretch/>
        </p:blipFill>
        <p:spPr>
          <a:xfrm>
            <a:off x="386000" y="1747217"/>
            <a:ext cx="4104300" cy="2057400"/>
          </a:xfrm>
          <a:prstGeom prst="rect">
            <a:avLst/>
          </a:prstGeom>
          <a:noFill/>
          <a:ln>
            <a:noFill/>
          </a:ln>
        </p:spPr>
      </p:pic>
      <p:pic>
        <p:nvPicPr>
          <p:cNvPr id="161" name="Google Shape;161;g3dc4bed99d8_0_54"/>
          <p:cNvPicPr preferRelativeResize="0"/>
          <p:nvPr/>
        </p:nvPicPr>
        <p:blipFill rotWithShape="1">
          <a:blip r:embed="rId4">
            <a:alphaModFix/>
          </a:blip>
          <a:srcRect b="0" l="0" r="0" t="0"/>
          <a:stretch/>
        </p:blipFill>
        <p:spPr>
          <a:xfrm>
            <a:off x="5536460" y="1674024"/>
            <a:ext cx="4104300" cy="2057400"/>
          </a:xfrm>
          <a:prstGeom prst="rect">
            <a:avLst/>
          </a:prstGeom>
          <a:noFill/>
          <a:ln>
            <a:noFill/>
          </a:ln>
        </p:spPr>
      </p:pic>
      <p:pic>
        <p:nvPicPr>
          <p:cNvPr id="162" name="Google Shape;162;g3dc4bed99d8_0_54"/>
          <p:cNvPicPr preferRelativeResize="0"/>
          <p:nvPr/>
        </p:nvPicPr>
        <p:blipFill rotWithShape="1">
          <a:blip r:embed="rId3">
            <a:alphaModFix/>
          </a:blip>
          <a:srcRect b="0" l="0" r="0" t="0"/>
          <a:stretch/>
        </p:blipFill>
        <p:spPr>
          <a:xfrm>
            <a:off x="386000" y="4275149"/>
            <a:ext cx="4104300" cy="2057400"/>
          </a:xfrm>
          <a:prstGeom prst="rect">
            <a:avLst/>
          </a:prstGeom>
          <a:noFill/>
          <a:ln>
            <a:noFill/>
          </a:ln>
        </p:spPr>
      </p:pic>
      <p:sp>
        <p:nvSpPr>
          <p:cNvPr id="163" name="Google Shape;163;g3dc4bed99d8_0_54"/>
          <p:cNvSpPr txBox="1"/>
          <p:nvPr/>
        </p:nvSpPr>
        <p:spPr>
          <a:xfrm>
            <a:off x="4632365" y="2283390"/>
            <a:ext cx="9453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i="0" lang="sv-SE" sz="8000" u="none" cap="none" strike="noStrike">
                <a:solidFill>
                  <a:srgbClr val="00B05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4" name="Google Shape;164;g3dc4bed99d8_0_54"/>
          <p:cNvSpPr txBox="1"/>
          <p:nvPr/>
        </p:nvSpPr>
        <p:spPr>
          <a:xfrm>
            <a:off x="4695233" y="4846861"/>
            <a:ext cx="9453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i="0" lang="sv-SE" sz="8000" u="none" cap="none" strike="noStrike">
                <a:solidFill>
                  <a:schemeClr val="accent2"/>
                </a:solidFill>
                <a:latin typeface="Arial"/>
                <a:ea typeface="Arial"/>
                <a:cs typeface="Arial"/>
                <a:sym typeface="Arial"/>
              </a:rPr>
              <a:t>X</a:t>
            </a:r>
            <a:endParaRPr b="0" i="0" sz="1400" u="none" cap="none" strike="noStrike">
              <a:solidFill>
                <a:srgbClr val="000000"/>
              </a:solidFill>
              <a:latin typeface="Arial"/>
              <a:ea typeface="Arial"/>
              <a:cs typeface="Arial"/>
              <a:sym typeface="Arial"/>
            </a:endParaRPr>
          </a:p>
        </p:txBody>
      </p:sp>
      <p:sp>
        <p:nvSpPr>
          <p:cNvPr id="165" name="Google Shape;165;g3dc4bed99d8_0_54"/>
          <p:cNvSpPr txBox="1"/>
          <p:nvPr/>
        </p:nvSpPr>
        <p:spPr>
          <a:xfrm>
            <a:off x="9503986" y="1634813"/>
            <a:ext cx="2365800" cy="434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200" u="none" cap="none" strike="noStrike">
                <a:solidFill>
                  <a:srgbClr val="000000"/>
                </a:solidFill>
                <a:latin typeface="Arial"/>
                <a:ea typeface="Arial"/>
                <a:cs typeface="Arial"/>
                <a:sym typeface="Arial"/>
              </a:rPr>
              <a:t>Solution</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sv-SE" sz="1200" u="none" cap="none" strike="noStrike">
                <a:solidFill>
                  <a:srgbClr val="000000"/>
                </a:solidFill>
                <a:latin typeface="Arial"/>
                <a:ea typeface="Arial"/>
                <a:cs typeface="Arial"/>
                <a:sym typeface="Arial"/>
              </a:rPr>
              <a:t>If </a:t>
            </a:r>
            <a:r>
              <a:rPr b="1" i="0" lang="sv-SE" sz="1200" u="none" cap="none" strike="noStrike">
                <a:solidFill>
                  <a:srgbClr val="000000"/>
                </a:solidFill>
                <a:latin typeface="Arial"/>
                <a:ea typeface="Arial"/>
                <a:cs typeface="Arial"/>
                <a:sym typeface="Arial"/>
              </a:rPr>
              <a:t>supply exceeds demand</a:t>
            </a:r>
            <a:r>
              <a:rPr b="0" i="0" lang="sv-SE" sz="1200" u="none" cap="none" strike="noStrike">
                <a:solidFill>
                  <a:srgbClr val="000000"/>
                </a:solidFill>
                <a:latin typeface="Arial"/>
                <a:ea typeface="Arial"/>
                <a:cs typeface="Arial"/>
                <a:sym typeface="Arial"/>
              </a:rPr>
              <a:t>, the most likely causes are:</a:t>
            </a:r>
            <a:endParaRPr b="0" i="0" sz="12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rgbClr val="000000"/>
              </a:buClr>
              <a:buSzPts val="1100"/>
              <a:buFont typeface="Arial"/>
              <a:buAutoNum type="arabicPeriod"/>
            </a:pPr>
            <a:r>
              <a:rPr b="0" i="0" lang="sv-SE" sz="1200" u="none" cap="none" strike="noStrike">
                <a:solidFill>
                  <a:srgbClr val="000000"/>
                </a:solidFill>
                <a:latin typeface="Arial"/>
                <a:ea typeface="Arial"/>
                <a:cs typeface="Arial"/>
                <a:sym typeface="Arial"/>
              </a:rPr>
              <a:t>Some </a:t>
            </a:r>
            <a:r>
              <a:rPr b="1" i="0" lang="sv-SE" sz="1200" u="none" cap="none" strike="noStrike">
                <a:solidFill>
                  <a:srgbClr val="000000"/>
                </a:solidFill>
                <a:latin typeface="Arial"/>
                <a:ea typeface="Arial"/>
                <a:cs typeface="Arial"/>
                <a:sym typeface="Arial"/>
              </a:rPr>
              <a:t>constraints</a:t>
            </a:r>
            <a:r>
              <a:rPr b="0" i="0" lang="sv-SE" sz="1200" u="none" cap="none" strike="noStrike">
                <a:solidFill>
                  <a:srgbClr val="000000"/>
                </a:solidFill>
                <a:latin typeface="Arial"/>
                <a:ea typeface="Arial"/>
                <a:cs typeface="Arial"/>
                <a:sym typeface="Arial"/>
              </a:rPr>
              <a:t> are </a:t>
            </a:r>
            <a:r>
              <a:rPr b="1" i="0" lang="sv-SE" sz="1200" u="none" cap="none" strike="noStrike">
                <a:solidFill>
                  <a:srgbClr val="000000"/>
                </a:solidFill>
                <a:latin typeface="Arial"/>
                <a:ea typeface="Arial"/>
                <a:cs typeface="Arial"/>
                <a:sym typeface="Arial"/>
              </a:rPr>
              <a:t>forcing</a:t>
            </a:r>
            <a:r>
              <a:rPr b="0" i="0" lang="sv-SE" sz="1200" u="none" cap="none" strike="noStrike">
                <a:solidFill>
                  <a:srgbClr val="000000"/>
                </a:solidFill>
                <a:latin typeface="Arial"/>
                <a:ea typeface="Arial"/>
                <a:cs typeface="Arial"/>
                <a:sym typeface="Arial"/>
              </a:rPr>
              <a:t> the model to </a:t>
            </a:r>
            <a:r>
              <a:rPr b="1" i="0" lang="sv-SE" sz="1200" u="none" cap="none" strike="noStrike">
                <a:solidFill>
                  <a:srgbClr val="000000"/>
                </a:solidFill>
                <a:latin typeface="Arial"/>
                <a:ea typeface="Arial"/>
                <a:cs typeface="Arial"/>
                <a:sym typeface="Arial"/>
              </a:rPr>
              <a:t>overproduce</a:t>
            </a:r>
            <a:r>
              <a:rPr b="0" i="0" lang="sv-SE" sz="1200" u="none" cap="none" strike="noStrike">
                <a:solidFill>
                  <a:srgbClr val="000000"/>
                </a:solidFill>
                <a:latin typeface="Arial"/>
                <a:ea typeface="Arial"/>
                <a:cs typeface="Arial"/>
                <a:sym typeface="Arial"/>
              </a:rPr>
              <a:t>. Those could be:</a:t>
            </a:r>
            <a:endParaRPr b="0" i="0" sz="1200" u="none" cap="none" strike="noStrike">
              <a:solidFill>
                <a:srgbClr val="000000"/>
              </a:solidFill>
              <a:latin typeface="Arial"/>
              <a:ea typeface="Arial"/>
              <a:cs typeface="Arial"/>
              <a:sym typeface="Arial"/>
            </a:endParaRPr>
          </a:p>
          <a:p>
            <a:pPr indent="-228600" lvl="3" marL="228600" marR="0" rtl="0" algn="l">
              <a:lnSpc>
                <a:spcPct val="100000"/>
              </a:lnSpc>
              <a:spcBef>
                <a:spcPts val="0"/>
              </a:spcBef>
              <a:spcAft>
                <a:spcPts val="0"/>
              </a:spcAft>
              <a:buClr>
                <a:srgbClr val="000000"/>
              </a:buClr>
              <a:buSzPts val="1100"/>
              <a:buFont typeface="Noto Sans Symbols"/>
              <a:buChar char="❑"/>
            </a:pPr>
            <a:r>
              <a:rPr b="0" i="0" lang="sv-SE" sz="1200" u="none" cap="none" strike="noStrike">
                <a:solidFill>
                  <a:srgbClr val="000000"/>
                </a:solidFill>
                <a:latin typeface="Arial"/>
                <a:ea typeface="Arial"/>
                <a:cs typeface="Arial"/>
                <a:sym typeface="Arial"/>
              </a:rPr>
              <a:t>Absolute constraints such as </a:t>
            </a:r>
            <a:r>
              <a:rPr b="1" i="0" lang="sv-SE" sz="1200" u="none" cap="none" strike="noStrike">
                <a:solidFill>
                  <a:srgbClr val="000000"/>
                </a:solidFill>
                <a:latin typeface="Arial"/>
                <a:ea typeface="Arial"/>
                <a:cs typeface="Arial"/>
                <a:sym typeface="Arial"/>
              </a:rPr>
              <a:t>forced activity;</a:t>
            </a:r>
            <a:endParaRPr b="0" i="0" sz="1200" u="none" cap="none" strike="noStrike">
              <a:solidFill>
                <a:srgbClr val="000000"/>
              </a:solidFill>
              <a:latin typeface="Arial"/>
              <a:ea typeface="Arial"/>
              <a:cs typeface="Arial"/>
              <a:sym typeface="Arial"/>
            </a:endParaRPr>
          </a:p>
          <a:p>
            <a:pPr indent="-228600" lvl="3" marL="228600" marR="0" rtl="0" algn="l">
              <a:lnSpc>
                <a:spcPct val="100000"/>
              </a:lnSpc>
              <a:spcBef>
                <a:spcPts val="0"/>
              </a:spcBef>
              <a:spcAft>
                <a:spcPts val="0"/>
              </a:spcAft>
              <a:buClr>
                <a:srgbClr val="000000"/>
              </a:buClr>
              <a:buSzPts val="1100"/>
              <a:buFont typeface="Noto Sans Symbols"/>
              <a:buChar char="❑"/>
            </a:pPr>
            <a:r>
              <a:rPr b="0" i="0" lang="sv-SE" sz="1200" u="none" cap="none" strike="noStrike">
                <a:solidFill>
                  <a:srgbClr val="000000"/>
                </a:solidFill>
                <a:latin typeface="Arial"/>
                <a:ea typeface="Arial"/>
                <a:cs typeface="Arial"/>
                <a:sym typeface="Arial"/>
              </a:rPr>
              <a:t>A </a:t>
            </a:r>
            <a:r>
              <a:rPr b="1" i="0" lang="sv-SE" sz="1200" u="none" cap="none" strike="noStrike">
                <a:solidFill>
                  <a:srgbClr val="000000"/>
                </a:solidFill>
                <a:latin typeface="Arial"/>
                <a:ea typeface="Arial"/>
                <a:cs typeface="Arial"/>
                <a:sym typeface="Arial"/>
              </a:rPr>
              <a:t>minimum utilisation rate </a:t>
            </a:r>
            <a:r>
              <a:rPr b="0" i="0" lang="sv-SE" sz="1200" u="none" cap="none" strike="noStrike">
                <a:solidFill>
                  <a:srgbClr val="000000"/>
                </a:solidFill>
                <a:latin typeface="Arial"/>
                <a:ea typeface="Arial"/>
                <a:cs typeface="Arial"/>
                <a:sym typeface="Arial"/>
              </a:rPr>
              <a:t>on certain technologies;</a:t>
            </a:r>
            <a:endParaRPr b="0" i="0" sz="1200" u="none" cap="none" strike="noStrike">
              <a:solidFill>
                <a:srgbClr val="000000"/>
              </a:solidFill>
              <a:latin typeface="Arial"/>
              <a:ea typeface="Arial"/>
              <a:cs typeface="Arial"/>
              <a:sym typeface="Arial"/>
            </a:endParaRPr>
          </a:p>
          <a:p>
            <a:pPr indent="-228600" lvl="3" marL="228600" marR="0" rtl="0" algn="l">
              <a:lnSpc>
                <a:spcPct val="100000"/>
              </a:lnSpc>
              <a:spcBef>
                <a:spcPts val="0"/>
              </a:spcBef>
              <a:spcAft>
                <a:spcPts val="0"/>
              </a:spcAft>
              <a:buClr>
                <a:srgbClr val="000000"/>
              </a:buClr>
              <a:buSzPts val="1100"/>
              <a:buFont typeface="Noto Sans Symbols"/>
              <a:buChar char="❑"/>
            </a:pPr>
            <a:r>
              <a:rPr b="0" i="0" lang="sv-SE" sz="1200" u="none" cap="none" strike="noStrike">
                <a:solidFill>
                  <a:srgbClr val="000000"/>
                </a:solidFill>
                <a:latin typeface="Arial"/>
                <a:ea typeface="Arial"/>
                <a:cs typeface="Arial"/>
                <a:sym typeface="Arial"/>
              </a:rPr>
              <a:t>A wrongly set </a:t>
            </a:r>
            <a:r>
              <a:rPr b="1" i="0" lang="sv-SE" sz="1200" u="none" cap="none" strike="noStrike">
                <a:solidFill>
                  <a:srgbClr val="000000"/>
                </a:solidFill>
                <a:latin typeface="Arial"/>
                <a:ea typeface="Arial"/>
                <a:cs typeface="Arial"/>
                <a:sym typeface="Arial"/>
              </a:rPr>
              <a:t>UDC;</a:t>
            </a:r>
            <a:endParaRPr b="0" i="0" sz="1200" u="none" cap="none" strike="noStrike">
              <a:solidFill>
                <a:srgbClr val="000000"/>
              </a:solidFill>
              <a:latin typeface="Arial"/>
              <a:ea typeface="Arial"/>
              <a:cs typeface="Arial"/>
              <a:sym typeface="Arial"/>
            </a:endParaRPr>
          </a:p>
          <a:p>
            <a:pPr indent="-228600" lvl="3" marL="228600" marR="0" rtl="0" algn="l">
              <a:lnSpc>
                <a:spcPct val="100000"/>
              </a:lnSpc>
              <a:spcBef>
                <a:spcPts val="0"/>
              </a:spcBef>
              <a:spcAft>
                <a:spcPts val="0"/>
              </a:spcAft>
              <a:buClr>
                <a:srgbClr val="000000"/>
              </a:buClr>
              <a:buSzPts val="1100"/>
              <a:buFont typeface="Noto Sans Symbols"/>
              <a:buChar char="❑"/>
            </a:pPr>
            <a:r>
              <a:rPr b="0" i="0" lang="sv-SE" sz="1200" u="none" cap="none" strike="noStrike">
                <a:solidFill>
                  <a:srgbClr val="000000"/>
                </a:solidFill>
                <a:latin typeface="Arial"/>
                <a:ea typeface="Arial"/>
                <a:cs typeface="Arial"/>
                <a:sym typeface="Arial"/>
              </a:rPr>
              <a:t>A relative constraint such as a </a:t>
            </a:r>
            <a:r>
              <a:rPr b="1" i="0" lang="sv-SE" sz="1200" u="none" cap="none" strike="noStrike">
                <a:solidFill>
                  <a:srgbClr val="000000"/>
                </a:solidFill>
                <a:latin typeface="Arial"/>
                <a:ea typeface="Arial"/>
                <a:cs typeface="Arial"/>
                <a:sym typeface="Arial"/>
              </a:rPr>
              <a:t>decrease rate</a:t>
            </a:r>
            <a:r>
              <a:rPr b="0" i="0" lang="sv-SE" sz="1200" u="none" cap="none" strike="noStrike">
                <a:solidFill>
                  <a:srgbClr val="000000"/>
                </a:solidFill>
                <a:latin typeface="Arial"/>
                <a:ea typeface="Arial"/>
                <a:cs typeface="Arial"/>
                <a:sym typeface="Arial"/>
              </a:rPr>
              <a:t> which does not allow the activity of a certain technology to reduce enough;</a:t>
            </a:r>
            <a:endParaRPr b="0" i="0" sz="1200" u="none" cap="none" strike="noStrike">
              <a:solidFill>
                <a:srgbClr val="000000"/>
              </a:solidFill>
              <a:latin typeface="Arial"/>
              <a:ea typeface="Arial"/>
              <a:cs typeface="Arial"/>
              <a:sym typeface="Arial"/>
            </a:endParaRPr>
          </a:p>
          <a:p>
            <a:pPr indent="-228600" lvl="3" marL="228600" marR="0" rtl="0" algn="l">
              <a:lnSpc>
                <a:spcPct val="100000"/>
              </a:lnSpc>
              <a:spcBef>
                <a:spcPts val="0"/>
              </a:spcBef>
              <a:spcAft>
                <a:spcPts val="0"/>
              </a:spcAft>
              <a:buClr>
                <a:srgbClr val="000000"/>
              </a:buClr>
              <a:buSzPts val="1100"/>
              <a:buFont typeface="Arial"/>
              <a:buAutoNum type="arabicPeriod" startAt="2"/>
            </a:pPr>
            <a:r>
              <a:rPr b="0" i="0" lang="sv-SE" sz="1200" u="none" cap="none" strike="noStrike">
                <a:solidFill>
                  <a:srgbClr val="000000"/>
                </a:solidFill>
                <a:latin typeface="Arial"/>
                <a:ea typeface="Arial"/>
                <a:cs typeface="Arial"/>
                <a:sym typeface="Arial"/>
              </a:rPr>
              <a:t>There is some other </a:t>
            </a:r>
            <a:r>
              <a:rPr b="1" i="0" lang="sv-SE" sz="1200" u="none" cap="none" strike="noStrike">
                <a:solidFill>
                  <a:srgbClr val="000000"/>
                </a:solidFill>
                <a:latin typeface="Arial"/>
                <a:ea typeface="Arial"/>
                <a:cs typeface="Arial"/>
                <a:sym typeface="Arial"/>
              </a:rPr>
              <a:t>indirect demand </a:t>
            </a:r>
            <a:r>
              <a:rPr b="0" i="0" lang="sv-SE" sz="1200" u="none" cap="none" strike="noStrike">
                <a:solidFill>
                  <a:srgbClr val="000000"/>
                </a:solidFill>
                <a:latin typeface="Arial"/>
                <a:ea typeface="Arial"/>
                <a:cs typeface="Arial"/>
                <a:sym typeface="Arial"/>
              </a:rPr>
              <a:t>further downstream, driving supply;</a:t>
            </a:r>
            <a:endParaRPr b="0" i="0" sz="1200" u="none" cap="none" strike="noStrike">
              <a:solidFill>
                <a:srgbClr val="000000"/>
              </a:solidFill>
              <a:latin typeface="Arial"/>
              <a:ea typeface="Arial"/>
              <a:cs typeface="Arial"/>
              <a:sym typeface="Arial"/>
            </a:endParaRPr>
          </a:p>
          <a:p>
            <a:pPr indent="-228600" lvl="3" marL="228600" marR="0" rtl="0" algn="l">
              <a:lnSpc>
                <a:spcPct val="100000"/>
              </a:lnSpc>
              <a:spcBef>
                <a:spcPts val="0"/>
              </a:spcBef>
              <a:spcAft>
                <a:spcPts val="0"/>
              </a:spcAft>
              <a:buClr>
                <a:srgbClr val="000000"/>
              </a:buClr>
              <a:buSzPts val="1100"/>
              <a:buFont typeface="Arial"/>
              <a:buAutoNum type="arabicPeriod" startAt="2"/>
            </a:pPr>
            <a:r>
              <a:rPr b="0" i="0" lang="sv-SE" sz="1200" u="none" cap="none" strike="noStrike">
                <a:solidFill>
                  <a:srgbClr val="000000"/>
                </a:solidFill>
                <a:latin typeface="Arial"/>
                <a:ea typeface="Arial"/>
                <a:cs typeface="Arial"/>
                <a:sym typeface="Arial"/>
              </a:rPr>
              <a:t>Supply technologies are missing costs.</a:t>
            </a:r>
            <a:endParaRPr b="0" i="0" sz="1200" u="none" cap="none" strike="noStrike">
              <a:solidFill>
                <a:srgbClr val="000000"/>
              </a:solidFill>
              <a:latin typeface="Arial"/>
              <a:ea typeface="Arial"/>
              <a:cs typeface="Arial"/>
              <a:sym typeface="Arial"/>
            </a:endParaRPr>
          </a:p>
        </p:txBody>
      </p:sp>
      <p:cxnSp>
        <p:nvCxnSpPr>
          <p:cNvPr id="166" name="Google Shape;166;g3dc4bed99d8_0_54"/>
          <p:cNvCxnSpPr/>
          <p:nvPr/>
        </p:nvCxnSpPr>
        <p:spPr>
          <a:xfrm>
            <a:off x="9584648" y="1952138"/>
            <a:ext cx="1648800" cy="0"/>
          </a:xfrm>
          <a:prstGeom prst="straightConnector1">
            <a:avLst/>
          </a:prstGeom>
          <a:noFill/>
          <a:ln cap="flat" cmpd="sng" w="28575">
            <a:solidFill>
              <a:schemeClr val="dk1"/>
            </a:solidFill>
            <a:prstDash val="solid"/>
            <a:round/>
            <a:headEnd len="sm" w="sm" type="none"/>
            <a:tailEnd len="sm" w="sm" type="none"/>
          </a:ln>
        </p:spPr>
      </p:cxnSp>
      <p:pic>
        <p:nvPicPr>
          <p:cNvPr id="167" name="Google Shape;167;g3dc4bed99d8_0_54"/>
          <p:cNvPicPr preferRelativeResize="0"/>
          <p:nvPr/>
        </p:nvPicPr>
        <p:blipFill rotWithShape="1">
          <a:blip r:embed="rId5">
            <a:alphaModFix/>
          </a:blip>
          <a:srcRect b="0" l="0" r="0" t="0"/>
          <a:stretch/>
        </p:blipFill>
        <p:spPr>
          <a:xfrm>
            <a:off x="5640588" y="3731425"/>
            <a:ext cx="3978576" cy="26011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dc4bed99d8_0_69"/>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pic>
        <p:nvPicPr>
          <p:cNvPr id="174" name="Google Shape;174;g3dc4bed99d8_0_69"/>
          <p:cNvPicPr preferRelativeResize="0"/>
          <p:nvPr/>
        </p:nvPicPr>
        <p:blipFill rotWithShape="1">
          <a:blip r:embed="rId3">
            <a:alphaModFix/>
          </a:blip>
          <a:srcRect b="0" l="0" r="0" t="0"/>
          <a:stretch/>
        </p:blipFill>
        <p:spPr>
          <a:xfrm>
            <a:off x="1972706" y="3871945"/>
            <a:ext cx="1293341" cy="362927"/>
          </a:xfrm>
          <a:prstGeom prst="rect">
            <a:avLst/>
          </a:prstGeom>
          <a:noFill/>
          <a:ln>
            <a:noFill/>
          </a:ln>
        </p:spPr>
      </p:pic>
      <p:sp>
        <p:nvSpPr>
          <p:cNvPr id="175" name="Google Shape;175;g3dc4bed99d8_0_69"/>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Check – Supply does not exceed demand</a:t>
            </a:r>
            <a:endParaRPr sz="2800">
              <a:solidFill>
                <a:srgbClr val="FF0000"/>
              </a:solidFill>
            </a:endParaRPr>
          </a:p>
        </p:txBody>
      </p:sp>
      <p:sp>
        <p:nvSpPr>
          <p:cNvPr id="176" name="Google Shape;176;g3dc4bed99d8_0_69"/>
          <p:cNvSpPr txBox="1"/>
          <p:nvPr/>
        </p:nvSpPr>
        <p:spPr>
          <a:xfrm>
            <a:off x="630000" y="928291"/>
            <a:ext cx="91296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800" u="none" cap="none" strike="noStrike">
                <a:solidFill>
                  <a:schemeClr val="accent5"/>
                </a:solidFill>
                <a:latin typeface="Arial"/>
                <a:ea typeface="Arial"/>
                <a:cs typeface="Arial"/>
                <a:sym typeface="Arial"/>
              </a:rPr>
              <a:t>The final service supply should not exceed demand unless it is linked to system cost reductions which is rare (e.g. electricity exports), or there are distribution losses (e.g. in a District Heating Network)</a:t>
            </a:r>
            <a:endParaRPr b="0" i="0" sz="1800" u="none" cap="none" strike="noStrike">
              <a:solidFill>
                <a:srgbClr val="000000"/>
              </a:solidFill>
              <a:latin typeface="Arial"/>
              <a:ea typeface="Arial"/>
              <a:cs typeface="Arial"/>
              <a:sym typeface="Arial"/>
            </a:endParaRPr>
          </a:p>
        </p:txBody>
      </p:sp>
      <p:pic>
        <p:nvPicPr>
          <p:cNvPr id="177" name="Google Shape;177;g3dc4bed99d8_0_69"/>
          <p:cNvPicPr preferRelativeResize="0"/>
          <p:nvPr/>
        </p:nvPicPr>
        <p:blipFill rotWithShape="1">
          <a:blip r:embed="rId4">
            <a:alphaModFix/>
          </a:blip>
          <a:srcRect b="0" l="0" r="0" t="0"/>
          <a:stretch/>
        </p:blipFill>
        <p:spPr>
          <a:xfrm>
            <a:off x="630000" y="3946639"/>
            <a:ext cx="4104300" cy="2057400"/>
          </a:xfrm>
          <a:prstGeom prst="rect">
            <a:avLst/>
          </a:prstGeom>
          <a:noFill/>
          <a:ln>
            <a:noFill/>
          </a:ln>
        </p:spPr>
      </p:pic>
      <p:pic>
        <p:nvPicPr>
          <p:cNvPr id="178" name="Google Shape;178;g3dc4bed99d8_0_69"/>
          <p:cNvPicPr preferRelativeResize="0"/>
          <p:nvPr/>
        </p:nvPicPr>
        <p:blipFill rotWithShape="1">
          <a:blip r:embed="rId5">
            <a:alphaModFix/>
          </a:blip>
          <a:srcRect b="0" l="0" r="0" t="0"/>
          <a:stretch/>
        </p:blipFill>
        <p:spPr>
          <a:xfrm>
            <a:off x="6096000" y="3944335"/>
            <a:ext cx="4104300" cy="2057400"/>
          </a:xfrm>
          <a:prstGeom prst="rect">
            <a:avLst/>
          </a:prstGeom>
          <a:noFill/>
          <a:ln>
            <a:noFill/>
          </a:ln>
        </p:spPr>
      </p:pic>
      <p:sp>
        <p:nvSpPr>
          <p:cNvPr id="179" name="Google Shape;179;g3dc4bed99d8_0_69"/>
          <p:cNvSpPr txBox="1"/>
          <p:nvPr/>
        </p:nvSpPr>
        <p:spPr>
          <a:xfrm>
            <a:off x="5031636" y="4346634"/>
            <a:ext cx="9453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000"/>
              <a:buFont typeface="Arial"/>
              <a:buNone/>
            </a:pPr>
            <a:r>
              <a:rPr b="1" i="0" lang="sv-SE" sz="8000" u="none" cap="none" strike="noStrike">
                <a:solidFill>
                  <a:schemeClr val="accent2"/>
                </a:solidFill>
                <a:latin typeface="Arial"/>
                <a:ea typeface="Arial"/>
                <a:cs typeface="Arial"/>
                <a:sym typeface="Arial"/>
              </a:rPr>
              <a:t>X</a:t>
            </a:r>
            <a:endParaRPr b="0" i="0" sz="1400" u="none" cap="none" strike="noStrike">
              <a:solidFill>
                <a:srgbClr val="000000"/>
              </a:solidFill>
              <a:latin typeface="Arial"/>
              <a:ea typeface="Arial"/>
              <a:cs typeface="Arial"/>
              <a:sym typeface="Arial"/>
            </a:endParaRPr>
          </a:p>
        </p:txBody>
      </p:sp>
      <p:sp>
        <p:nvSpPr>
          <p:cNvPr id="180" name="Google Shape;180;g3dc4bed99d8_0_69"/>
          <p:cNvSpPr txBox="1"/>
          <p:nvPr/>
        </p:nvSpPr>
        <p:spPr>
          <a:xfrm>
            <a:off x="630000" y="2082370"/>
            <a:ext cx="10128000" cy="163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One less common, and difficult to track, potential mismatch between supply results and the modeller’s expectation is the </a:t>
            </a:r>
            <a:r>
              <a:rPr b="1" i="0" lang="sv-SE" sz="2000" u="none" cap="none" strike="noStrike">
                <a:solidFill>
                  <a:srgbClr val="000000"/>
                </a:solidFill>
                <a:latin typeface="Arial"/>
                <a:ea typeface="Arial"/>
                <a:cs typeface="Arial"/>
                <a:sym typeface="Arial"/>
              </a:rPr>
              <a:t>incorrect calculation of the Specified Demand Profile</a:t>
            </a:r>
            <a:r>
              <a:rPr b="0" i="0" lang="sv-SE" sz="2000" u="none" cap="none" strike="noStrike">
                <a:solidFill>
                  <a:srgbClr val="000000"/>
                </a:solidFill>
                <a:latin typeface="Arial"/>
                <a:ea typeface="Arial"/>
                <a:cs typeface="Arial"/>
                <a:sym typeface="Arial"/>
              </a:rPr>
              <a:t> (if the Specified Annual Demand is used) </a:t>
            </a:r>
            <a:r>
              <a:rPr b="1" i="0" lang="sv-SE" sz="2000" u="none" cap="none" strike="noStrike">
                <a:solidFill>
                  <a:srgbClr val="000000"/>
                </a:solidFill>
                <a:latin typeface="Arial"/>
                <a:ea typeface="Arial"/>
                <a:cs typeface="Arial"/>
                <a:sym typeface="Arial"/>
              </a:rPr>
              <a:t>and/or the Year Split</a:t>
            </a:r>
            <a:r>
              <a:rPr b="0" i="0" lang="sv-SE" sz="2000" u="none" cap="none" strike="noStrike">
                <a:solidFill>
                  <a:srgbClr val="000000"/>
                </a:solidFill>
                <a:latin typeface="Arial"/>
                <a:ea typeface="Arial"/>
                <a:cs typeface="Arial"/>
                <a:sym typeface="Arial"/>
              </a:rPr>
              <a:t>. The sum of all values of each parameter in one year needs to = 1 (+− very small rounding errors). If it is not, the intra-annual supply–demand balances are broken. </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3dc4bed99d8_0_81"/>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87" name="Google Shape;187;g3dc4bed99d8_0_81"/>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74603"/>
              <a:buFont typeface="Helvetica Neue"/>
              <a:buNone/>
            </a:pPr>
            <a:r>
              <a:rPr lang="sv-SE">
                <a:solidFill>
                  <a:srgbClr val="FF0000"/>
                </a:solidFill>
              </a:rPr>
              <a:t>Check – Constraints drive the model’s behaviour as expected</a:t>
            </a:r>
            <a:endParaRPr sz="2800">
              <a:solidFill>
                <a:srgbClr val="FF0000"/>
              </a:solidFill>
            </a:endParaRPr>
          </a:p>
        </p:txBody>
      </p:sp>
      <p:sp>
        <p:nvSpPr>
          <p:cNvPr id="188" name="Google Shape;188;g3dc4bed99d8_0_81"/>
          <p:cNvSpPr txBox="1"/>
          <p:nvPr/>
        </p:nvSpPr>
        <p:spPr>
          <a:xfrm>
            <a:off x="630000" y="1354854"/>
            <a:ext cx="10128000" cy="44022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800"/>
              <a:buFont typeface="Noto Sans Symbols"/>
              <a:buChar char="▪"/>
            </a:pPr>
            <a:r>
              <a:rPr b="0" i="0" lang="sv-SE" sz="2000" u="none" cap="none" strike="noStrike">
                <a:solidFill>
                  <a:srgbClr val="000000"/>
                </a:solidFill>
                <a:latin typeface="Arial"/>
                <a:ea typeface="Arial"/>
                <a:cs typeface="Arial"/>
                <a:sym typeface="Arial"/>
              </a:rPr>
              <a:t>When </a:t>
            </a:r>
            <a:r>
              <a:rPr b="1" i="0" lang="sv-SE" sz="2000" u="none" cap="none" strike="noStrike">
                <a:solidFill>
                  <a:srgbClr val="000000"/>
                </a:solidFill>
                <a:latin typeface="Arial"/>
                <a:ea typeface="Arial"/>
                <a:cs typeface="Arial"/>
                <a:sym typeface="Arial"/>
              </a:rPr>
              <a:t>constraints</a:t>
            </a:r>
            <a:r>
              <a:rPr b="0" i="0" lang="sv-SE" sz="2000" u="none" cap="none" strike="noStrike">
                <a:solidFill>
                  <a:srgbClr val="000000"/>
                </a:solidFill>
                <a:latin typeface="Arial"/>
                <a:ea typeface="Arial"/>
                <a:cs typeface="Arial"/>
                <a:sym typeface="Arial"/>
              </a:rPr>
              <a:t> are used in the model, it is critical to verify that they limit the model behaviour as expected.</a:t>
            </a:r>
            <a:endParaRPr b="0" i="0" sz="2000" u="none" cap="none" strike="noStrike">
              <a:solidFill>
                <a:srgbClr val="000000"/>
              </a:solidFill>
              <a:latin typeface="Arial"/>
              <a:ea typeface="Arial"/>
              <a:cs typeface="Arial"/>
              <a:sym typeface="Arial"/>
            </a:endParaRPr>
          </a:p>
          <a:p>
            <a:pPr indent="-215900" lvl="0" marL="800100" marR="0" rtl="0" algn="just">
              <a:lnSpc>
                <a:spcPct val="100000"/>
              </a:lnSpc>
              <a:spcBef>
                <a:spcPts val="0"/>
              </a:spcBef>
              <a:spcAft>
                <a:spcPts val="0"/>
              </a:spcAft>
              <a:buClr>
                <a:srgbClr val="000000"/>
              </a:buClr>
              <a:buSzPts val="2000"/>
              <a:buFont typeface="Noto Sans Symbols"/>
              <a:buNone/>
            </a:pPr>
            <a:r>
              <a:t/>
            </a:r>
            <a:endParaRPr b="0" i="0" sz="20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800"/>
              <a:buFont typeface="Noto Sans Symbols"/>
              <a:buChar char="▪"/>
            </a:pPr>
            <a:r>
              <a:rPr b="0" i="0" lang="sv-SE" sz="2000" u="none" cap="none" strike="noStrike">
                <a:solidFill>
                  <a:srgbClr val="000000"/>
                </a:solidFill>
                <a:latin typeface="Arial"/>
                <a:ea typeface="Arial"/>
                <a:cs typeface="Arial"/>
                <a:sym typeface="Arial"/>
              </a:rPr>
              <a:t>In some cases, the check is </a:t>
            </a:r>
            <a:r>
              <a:rPr b="1" i="0" lang="sv-SE" sz="2000" u="none" cap="none" strike="noStrike">
                <a:solidFill>
                  <a:srgbClr val="000000"/>
                </a:solidFill>
                <a:latin typeface="Arial"/>
                <a:ea typeface="Arial"/>
                <a:cs typeface="Arial"/>
                <a:sym typeface="Arial"/>
              </a:rPr>
              <a:t>straightforward</a:t>
            </a:r>
            <a:r>
              <a:rPr b="0" i="0" lang="sv-SE" sz="2000" u="none" cap="none" strike="noStrike">
                <a:solidFill>
                  <a:srgbClr val="000000"/>
                </a:solidFill>
                <a:latin typeface="Arial"/>
                <a:ea typeface="Arial"/>
                <a:cs typeface="Arial"/>
                <a:sym typeface="Arial"/>
              </a:rPr>
              <a:t>. For example, when a </a:t>
            </a:r>
            <a:r>
              <a:rPr b="1" i="0" lang="sv-SE" sz="2000" u="none" cap="none" strike="noStrike">
                <a:solidFill>
                  <a:srgbClr val="000000"/>
                </a:solidFill>
                <a:latin typeface="Arial"/>
                <a:ea typeface="Arial"/>
                <a:cs typeface="Arial"/>
                <a:sym typeface="Arial"/>
              </a:rPr>
              <a:t>Total Technology Annual Activity Lower Limit</a:t>
            </a:r>
            <a:r>
              <a:rPr b="0" i="0" lang="sv-SE" sz="2000" u="none" cap="none" strike="noStrike">
                <a:solidFill>
                  <a:srgbClr val="000000"/>
                </a:solidFill>
                <a:latin typeface="Arial"/>
                <a:ea typeface="Arial"/>
                <a:cs typeface="Arial"/>
                <a:sym typeface="Arial"/>
              </a:rPr>
              <a:t> is used for a technology, it will be respected if entered </a:t>
            </a:r>
            <a:r>
              <a:rPr b="1" i="0" lang="sv-SE" sz="2000" u="none" cap="none" strike="noStrike">
                <a:solidFill>
                  <a:srgbClr val="000000"/>
                </a:solidFill>
                <a:latin typeface="Arial"/>
                <a:ea typeface="Arial"/>
                <a:cs typeface="Arial"/>
                <a:sym typeface="Arial"/>
              </a:rPr>
              <a:t>correctly </a:t>
            </a:r>
            <a:r>
              <a:rPr b="0" i="0" lang="sv-SE" sz="2000" u="none" cap="none" strike="noStrike">
                <a:solidFill>
                  <a:srgbClr val="000000"/>
                </a:solidFill>
                <a:latin typeface="Arial"/>
                <a:ea typeface="Arial"/>
                <a:cs typeface="Arial"/>
                <a:sym typeface="Arial"/>
              </a:rPr>
              <a:t>(if not, check e.g. that the technology is not respecting the limit by working in a ‘ghost’ mode of operation that has no inputs or outputs);</a:t>
            </a:r>
            <a:endParaRPr b="0" i="0" sz="2000" u="none" cap="none" strike="noStrike">
              <a:solidFill>
                <a:srgbClr val="000000"/>
              </a:solidFill>
              <a:latin typeface="Arial"/>
              <a:ea typeface="Arial"/>
              <a:cs typeface="Arial"/>
              <a:sym typeface="Arial"/>
            </a:endParaRPr>
          </a:p>
          <a:p>
            <a:pPr indent="-228600" lvl="0" marL="457200" marR="0" rtl="0" algn="just">
              <a:lnSpc>
                <a:spcPct val="100000"/>
              </a:lnSpc>
              <a:spcBef>
                <a:spcPts val="0"/>
              </a:spcBef>
              <a:spcAft>
                <a:spcPts val="0"/>
              </a:spcAft>
              <a:buClr>
                <a:srgbClr val="000000"/>
              </a:buClr>
              <a:buSzPts val="1800"/>
              <a:buFont typeface="Noto Sans Symbols"/>
              <a:buNone/>
            </a:pPr>
            <a:r>
              <a:t/>
            </a:r>
            <a:endParaRPr b="0" i="0" sz="20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800"/>
              <a:buFont typeface="Noto Sans Symbols"/>
              <a:buChar char="▪"/>
            </a:pPr>
            <a:r>
              <a:rPr b="0" i="0" lang="sv-SE" sz="2000" u="none" cap="none" strike="noStrike">
                <a:solidFill>
                  <a:srgbClr val="000000"/>
                </a:solidFill>
                <a:latin typeface="Arial"/>
                <a:ea typeface="Arial"/>
                <a:cs typeface="Arial"/>
                <a:sym typeface="Arial"/>
              </a:rPr>
              <a:t>Things get more </a:t>
            </a:r>
            <a:r>
              <a:rPr b="1" i="0" lang="sv-SE" sz="2000" u="none" cap="none" strike="noStrike">
                <a:solidFill>
                  <a:srgbClr val="000000"/>
                </a:solidFill>
                <a:latin typeface="Arial"/>
                <a:ea typeface="Arial"/>
                <a:cs typeface="Arial"/>
                <a:sym typeface="Arial"/>
              </a:rPr>
              <a:t>complicated</a:t>
            </a:r>
            <a:r>
              <a:rPr b="0" i="0" lang="sv-SE" sz="2000" u="none" cap="none" strike="noStrike">
                <a:solidFill>
                  <a:srgbClr val="000000"/>
                </a:solidFill>
                <a:latin typeface="Arial"/>
                <a:ea typeface="Arial"/>
                <a:cs typeface="Arial"/>
                <a:sym typeface="Arial"/>
              </a:rPr>
              <a:t> when a parameter is used to constrain the model, but the </a:t>
            </a:r>
            <a:r>
              <a:rPr b="1" i="0" lang="sv-SE" sz="2000" u="none" cap="none" strike="noStrike">
                <a:solidFill>
                  <a:srgbClr val="000000"/>
                </a:solidFill>
                <a:latin typeface="Arial"/>
                <a:ea typeface="Arial"/>
                <a:cs typeface="Arial"/>
                <a:sym typeface="Arial"/>
              </a:rPr>
              <a:t>impact is expected somewhere else </a:t>
            </a:r>
            <a:r>
              <a:rPr b="0" i="0" lang="sv-SE" sz="2000" u="none" cap="none" strike="noStrike">
                <a:solidFill>
                  <a:srgbClr val="000000"/>
                </a:solidFill>
                <a:latin typeface="Arial"/>
                <a:ea typeface="Arial"/>
                <a:cs typeface="Arial"/>
                <a:sym typeface="Arial"/>
              </a:rPr>
              <a:t>in the model. For example, capacity might be forced in transport, with the expectation to see a certain activity (either due to a minimum utilisation rate or pure economics). If the output is not according to expectations, it is likely that the </a:t>
            </a:r>
            <a:r>
              <a:rPr b="1" i="0" lang="sv-SE" sz="2000" u="none" cap="none" strike="noStrike">
                <a:solidFill>
                  <a:srgbClr val="000000"/>
                </a:solidFill>
                <a:latin typeface="Arial"/>
                <a:ea typeface="Arial"/>
                <a:cs typeface="Arial"/>
                <a:sym typeface="Arial"/>
              </a:rPr>
              <a:t>off-model calculations need reviewing or that something is preventing the capacity from being utilised. </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g3dc4bed99d8_0_88"/>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195" name="Google Shape;195;g3dc4bed99d8_0_88"/>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74603"/>
              <a:buFont typeface="Helvetica Neue"/>
              <a:buNone/>
            </a:pPr>
            <a:r>
              <a:rPr lang="sv-SE">
                <a:solidFill>
                  <a:srgbClr val="FF0000"/>
                </a:solidFill>
              </a:rPr>
              <a:t>Check – Constraints drive the model’s behaviour as expected</a:t>
            </a:r>
            <a:endParaRPr sz="2800">
              <a:solidFill>
                <a:srgbClr val="FF0000"/>
              </a:solidFill>
            </a:endParaRPr>
          </a:p>
        </p:txBody>
      </p:sp>
      <p:sp>
        <p:nvSpPr>
          <p:cNvPr id="196" name="Google Shape;196;g3dc4bed99d8_0_88"/>
          <p:cNvSpPr txBox="1"/>
          <p:nvPr/>
        </p:nvSpPr>
        <p:spPr>
          <a:xfrm>
            <a:off x="630000" y="1269794"/>
            <a:ext cx="10128000" cy="40944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800"/>
              <a:buFont typeface="Noto Sans Symbols"/>
              <a:buChar char="▪"/>
            </a:pPr>
            <a:r>
              <a:rPr b="1" i="0" lang="sv-SE" sz="2000" u="none" cap="none" strike="noStrike">
                <a:solidFill>
                  <a:srgbClr val="000000"/>
                </a:solidFill>
                <a:latin typeface="Arial"/>
                <a:ea typeface="Arial"/>
                <a:cs typeface="Arial"/>
                <a:sym typeface="Arial"/>
              </a:rPr>
              <a:t>NOTE! </a:t>
            </a:r>
            <a:r>
              <a:rPr b="0" i="0" lang="sv-SE" sz="2000" u="none" cap="none" strike="noStrike">
                <a:solidFill>
                  <a:srgbClr val="000000"/>
                </a:solidFill>
                <a:latin typeface="Arial"/>
                <a:ea typeface="Arial"/>
                <a:cs typeface="Arial"/>
                <a:sym typeface="Arial"/>
              </a:rPr>
              <a:t>Setting constraints </a:t>
            </a:r>
            <a:r>
              <a:rPr b="1" i="0" lang="sv-SE" sz="2000" u="none" cap="none" strike="noStrike">
                <a:solidFill>
                  <a:srgbClr val="000000"/>
                </a:solidFill>
                <a:latin typeface="Arial"/>
                <a:ea typeface="Arial"/>
                <a:cs typeface="Arial"/>
                <a:sym typeface="Arial"/>
              </a:rPr>
              <a:t>changes the way you interpret and communicate the results</a:t>
            </a:r>
            <a:r>
              <a:rPr b="0" i="0" lang="sv-SE" sz="2000" u="none" cap="none" strike="noStrike">
                <a:solidFill>
                  <a:srgbClr val="000000"/>
                </a:solidFill>
                <a:latin typeface="Arial"/>
                <a:ea typeface="Arial"/>
                <a:cs typeface="Arial"/>
                <a:sym typeface="Arial"/>
              </a:rPr>
              <a:t>. For instance:</a:t>
            </a:r>
            <a:endParaRPr/>
          </a:p>
          <a:p>
            <a:pPr indent="-228600" lvl="0" marL="342900" marR="0" rtl="0" algn="just">
              <a:lnSpc>
                <a:spcPct val="100000"/>
              </a:lnSpc>
              <a:spcBef>
                <a:spcPts val="0"/>
              </a:spcBef>
              <a:spcAft>
                <a:spcPts val="0"/>
              </a:spcAft>
              <a:buClr>
                <a:srgbClr val="000000"/>
              </a:buClr>
              <a:buSzPts val="1800"/>
              <a:buFont typeface="Noto Sans Symbols"/>
              <a:buNone/>
            </a:pPr>
            <a:r>
              <a:t/>
            </a:r>
            <a:endParaRPr b="0" i="0" sz="2000" u="none" cap="none" strike="noStrike">
              <a:solidFill>
                <a:srgbClr val="000000"/>
              </a:solidFill>
              <a:latin typeface="Arial"/>
              <a:ea typeface="Arial"/>
              <a:cs typeface="Arial"/>
              <a:sym typeface="Arial"/>
            </a:endParaRPr>
          </a:p>
          <a:p>
            <a:pPr indent="-342900" lvl="1" marL="914400" marR="0" rtl="0" algn="just">
              <a:lnSpc>
                <a:spcPct val="100000"/>
              </a:lnSpc>
              <a:spcBef>
                <a:spcPts val="0"/>
              </a:spcBef>
              <a:spcAft>
                <a:spcPts val="0"/>
              </a:spcAft>
              <a:buClr>
                <a:srgbClr val="000000"/>
              </a:buClr>
              <a:buSzPts val="1800"/>
              <a:buFont typeface="Noto Sans Symbols"/>
              <a:buChar char="▪"/>
            </a:pPr>
            <a:r>
              <a:rPr b="0" i="0" lang="sv-SE" sz="2000" u="none" cap="none" strike="noStrike">
                <a:solidFill>
                  <a:srgbClr val="000000"/>
                </a:solidFill>
                <a:latin typeface="Arial"/>
                <a:ea typeface="Arial"/>
                <a:cs typeface="Arial"/>
                <a:sym typeface="Arial"/>
              </a:rPr>
              <a:t>If a technology works just as much as set by the user with a lower activity limit, it means that it may not produce as much without the limit, i.e. it may 1) not be cost-competitive, 2) be hindered by something else → this implies that the user </a:t>
            </a:r>
            <a:r>
              <a:rPr b="1" i="0" lang="sv-SE" sz="2000" u="none" cap="none" strike="noStrike">
                <a:solidFill>
                  <a:srgbClr val="000000"/>
                </a:solidFill>
                <a:latin typeface="Arial"/>
                <a:ea typeface="Arial"/>
                <a:cs typeface="Arial"/>
                <a:sym typeface="Arial"/>
              </a:rPr>
              <a:t>cannot conclude that ‘the optimisation is resulting in that technology operating’</a:t>
            </a:r>
            <a:r>
              <a:rPr b="0" i="0" lang="sv-SE" sz="2000" u="none" cap="none" strike="noStrike">
                <a:solidFill>
                  <a:srgbClr val="000000"/>
                </a:solidFill>
                <a:latin typeface="Arial"/>
                <a:ea typeface="Arial"/>
                <a:cs typeface="Arial"/>
                <a:sym typeface="Arial"/>
              </a:rPr>
              <a:t>;</a:t>
            </a:r>
            <a:endParaRPr/>
          </a:p>
          <a:p>
            <a:pPr indent="-228600" lvl="1" marL="914400" marR="0" rtl="0" algn="just">
              <a:lnSpc>
                <a:spcPct val="100000"/>
              </a:lnSpc>
              <a:spcBef>
                <a:spcPts val="0"/>
              </a:spcBef>
              <a:spcAft>
                <a:spcPts val="0"/>
              </a:spcAft>
              <a:buClr>
                <a:srgbClr val="000000"/>
              </a:buClr>
              <a:buSzPts val="1800"/>
              <a:buFont typeface="Noto Sans Symbols"/>
              <a:buNone/>
            </a:pPr>
            <a:r>
              <a:t/>
            </a:r>
            <a:endParaRPr b="0" i="0" sz="2000" u="none" cap="none" strike="noStrike">
              <a:solidFill>
                <a:srgbClr val="000000"/>
              </a:solidFill>
              <a:latin typeface="Arial"/>
              <a:ea typeface="Arial"/>
              <a:cs typeface="Arial"/>
              <a:sym typeface="Arial"/>
            </a:endParaRPr>
          </a:p>
          <a:p>
            <a:pPr indent="-342900" lvl="1" marL="914400" marR="0" rtl="0" algn="just">
              <a:lnSpc>
                <a:spcPct val="100000"/>
              </a:lnSpc>
              <a:spcBef>
                <a:spcPts val="0"/>
              </a:spcBef>
              <a:spcAft>
                <a:spcPts val="0"/>
              </a:spcAft>
              <a:buClr>
                <a:srgbClr val="000000"/>
              </a:buClr>
              <a:buSzPts val="1800"/>
              <a:buFont typeface="Noto Sans Symbols"/>
              <a:buChar char="▪"/>
            </a:pPr>
            <a:r>
              <a:rPr b="0" i="0" lang="sv-SE" sz="2000" u="none" cap="none" strike="noStrike">
                <a:solidFill>
                  <a:srgbClr val="000000"/>
                </a:solidFill>
                <a:latin typeface="Arial"/>
                <a:ea typeface="Arial"/>
                <a:cs typeface="Arial"/>
                <a:sym typeface="Arial"/>
              </a:rPr>
              <a:t>If a technology works as much as it can, hitting an upper activity limit set by the user, it means that it may produce more without the limit, i.e. it is cost competitive → this implies that the user </a:t>
            </a:r>
            <a:r>
              <a:rPr b="1" i="0" lang="sv-SE" sz="2000" u="none" cap="none" strike="noStrike">
                <a:solidFill>
                  <a:srgbClr val="000000"/>
                </a:solidFill>
                <a:latin typeface="Arial"/>
                <a:ea typeface="Arial"/>
                <a:cs typeface="Arial"/>
                <a:sym typeface="Arial"/>
              </a:rPr>
              <a:t>cannot conclude that ‘other technologies penetrate more because they are more competitive’</a:t>
            </a:r>
            <a:r>
              <a:rPr b="0" i="0" lang="sv-SE" sz="2000" u="none" cap="none" strike="noStrike">
                <a:solidFill>
                  <a:srgbClr val="000000"/>
                </a:solidFill>
                <a:latin typeface="Arial"/>
                <a:ea typeface="Arial"/>
                <a:cs typeface="Arial"/>
                <a:sym typeface="Arial"/>
              </a:rPr>
              <a:t>.</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3dc4bed99d8_0_95"/>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203" name="Google Shape;203;g3dc4bed99d8_0_95"/>
          <p:cNvSpPr txBox="1"/>
          <p:nvPr>
            <p:ph type="title"/>
          </p:nvPr>
        </p:nvSpPr>
        <p:spPr>
          <a:xfrm>
            <a:off x="630000" y="126000"/>
            <a:ext cx="98562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Check – Technology choice makes sense</a:t>
            </a:r>
            <a:endParaRPr sz="2800">
              <a:solidFill>
                <a:srgbClr val="FF0000"/>
              </a:solidFill>
            </a:endParaRPr>
          </a:p>
        </p:txBody>
      </p:sp>
      <p:sp>
        <p:nvSpPr>
          <p:cNvPr id="204" name="Google Shape;204;g3dc4bed99d8_0_95"/>
          <p:cNvSpPr txBox="1"/>
          <p:nvPr/>
        </p:nvSpPr>
        <p:spPr>
          <a:xfrm>
            <a:off x="630000" y="4229700"/>
            <a:ext cx="5191800" cy="24627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200"/>
              <a:buFont typeface="Noto Sans Symbols"/>
              <a:buChar char="▪"/>
            </a:pPr>
            <a:r>
              <a:rPr b="0" i="0" lang="sv-SE" sz="1400" u="none" cap="none" strike="noStrike">
                <a:solidFill>
                  <a:srgbClr val="000000"/>
                </a:solidFill>
                <a:latin typeface="Arial"/>
                <a:ea typeface="Arial"/>
                <a:cs typeface="Arial"/>
                <a:sym typeface="Arial"/>
              </a:rPr>
              <a:t>Understanding what </a:t>
            </a:r>
            <a:r>
              <a:rPr b="1" i="0" lang="sv-SE" sz="1400" u="none" cap="none" strike="noStrike">
                <a:solidFill>
                  <a:srgbClr val="000000"/>
                </a:solidFill>
                <a:latin typeface="Arial"/>
                <a:ea typeface="Arial"/>
                <a:cs typeface="Arial"/>
                <a:sym typeface="Arial"/>
              </a:rPr>
              <a:t>technology mix </a:t>
            </a:r>
            <a:r>
              <a:rPr b="0" i="0" lang="sv-SE" sz="1400" u="none" cap="none" strike="noStrike">
                <a:solidFill>
                  <a:srgbClr val="000000"/>
                </a:solidFill>
                <a:latin typeface="Arial"/>
                <a:ea typeface="Arial"/>
                <a:cs typeface="Arial"/>
                <a:sym typeface="Arial"/>
              </a:rPr>
              <a:t>is sensible is not always straightforward, though. It requires an understanding of the (current and future) </a:t>
            </a:r>
            <a:r>
              <a:rPr b="1" i="0" lang="sv-SE" sz="1400" u="none" cap="none" strike="noStrike">
                <a:solidFill>
                  <a:srgbClr val="000000"/>
                </a:solidFill>
                <a:latin typeface="Arial"/>
                <a:ea typeface="Arial"/>
                <a:cs typeface="Arial"/>
                <a:sym typeface="Arial"/>
              </a:rPr>
              <a:t>economics</a:t>
            </a:r>
            <a:r>
              <a:rPr b="0" i="0" lang="sv-SE" sz="1400" u="none" cap="none" strike="noStrike">
                <a:solidFill>
                  <a:srgbClr val="000000"/>
                </a:solidFill>
                <a:latin typeface="Arial"/>
                <a:ea typeface="Arial"/>
                <a:cs typeface="Arial"/>
                <a:sym typeface="Arial"/>
              </a:rPr>
              <a:t> of the technologies included in the model, as well as </a:t>
            </a:r>
            <a:r>
              <a:rPr b="1" i="0" lang="sv-SE" sz="1400" u="none" cap="none" strike="noStrike">
                <a:solidFill>
                  <a:srgbClr val="000000"/>
                </a:solidFill>
                <a:latin typeface="Arial"/>
                <a:ea typeface="Arial"/>
                <a:cs typeface="Arial"/>
                <a:sym typeface="Arial"/>
              </a:rPr>
              <a:t>market intuition.</a:t>
            </a:r>
            <a:endParaRPr b="0" i="0" sz="1400" u="none" cap="none" strike="noStrike">
              <a:solidFill>
                <a:srgbClr val="000000"/>
              </a:solidFill>
              <a:latin typeface="Arial"/>
              <a:ea typeface="Arial"/>
              <a:cs typeface="Arial"/>
              <a:sym typeface="Arial"/>
            </a:endParaRPr>
          </a:p>
          <a:p>
            <a:pPr indent="-209550" lvl="0" marL="361950" marR="0" rtl="0" algn="l">
              <a:lnSpc>
                <a:spcPct val="100000"/>
              </a:lnSpc>
              <a:spcBef>
                <a:spcPts val="0"/>
              </a:spcBef>
              <a:spcAft>
                <a:spcPts val="0"/>
              </a:spcAft>
              <a:buClr>
                <a:srgbClr val="000000"/>
              </a:buClr>
              <a:buSzPts val="12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Noto Sans Symbols"/>
              <a:buChar char="▪"/>
            </a:pPr>
            <a:r>
              <a:rPr b="0" i="0" lang="sv-SE" sz="1400" u="none" cap="none" strike="noStrike">
                <a:solidFill>
                  <a:srgbClr val="000000"/>
                </a:solidFill>
                <a:latin typeface="Arial"/>
                <a:ea typeface="Arial"/>
                <a:cs typeface="Arial"/>
                <a:sym typeface="Arial"/>
              </a:rPr>
              <a:t>If the technologies that kick in are </a:t>
            </a:r>
            <a:r>
              <a:rPr b="1" i="0" lang="sv-SE" sz="1400" u="none" cap="none" strike="noStrike">
                <a:solidFill>
                  <a:srgbClr val="000000"/>
                </a:solidFill>
                <a:latin typeface="Arial"/>
                <a:ea typeface="Arial"/>
                <a:cs typeface="Arial"/>
                <a:sym typeface="Arial"/>
              </a:rPr>
              <a:t>not in line with expectations</a:t>
            </a:r>
            <a:r>
              <a:rPr b="0" i="0" lang="sv-SE" sz="1400" u="none" cap="none" strike="noStrike">
                <a:solidFill>
                  <a:srgbClr val="000000"/>
                </a:solidFill>
                <a:latin typeface="Arial"/>
                <a:ea typeface="Arial"/>
                <a:cs typeface="Arial"/>
                <a:sym typeface="Arial"/>
              </a:rPr>
              <a:t>, it could be down to either </a:t>
            </a:r>
            <a:r>
              <a:rPr b="1" i="0" lang="sv-SE" sz="1400" u="none" cap="none" strike="noStrike">
                <a:solidFill>
                  <a:srgbClr val="000000"/>
                </a:solidFill>
                <a:latin typeface="Arial"/>
                <a:ea typeface="Arial"/>
                <a:cs typeface="Arial"/>
                <a:sym typeface="Arial"/>
              </a:rPr>
              <a:t>constraints</a:t>
            </a:r>
            <a:r>
              <a:rPr b="0" i="0" lang="sv-SE" sz="1400" u="none" cap="none" strike="noStrike">
                <a:solidFill>
                  <a:srgbClr val="000000"/>
                </a:solidFill>
                <a:latin typeface="Arial"/>
                <a:ea typeface="Arial"/>
                <a:cs typeface="Arial"/>
                <a:sym typeface="Arial"/>
              </a:rPr>
              <a:t> preventing the expansion of a technology/forcing a competitor or </a:t>
            </a:r>
            <a:r>
              <a:rPr b="1" i="0" lang="sv-SE" sz="1400" u="none" cap="none" strike="noStrike">
                <a:solidFill>
                  <a:srgbClr val="000000"/>
                </a:solidFill>
                <a:latin typeface="Arial"/>
                <a:ea typeface="Arial"/>
                <a:cs typeface="Arial"/>
                <a:sym typeface="Arial"/>
              </a:rPr>
              <a:t>wrongly inserted techno-economic</a:t>
            </a:r>
            <a:r>
              <a:rPr b="0" i="0" lang="sv-SE" sz="1400" u="none" cap="none" strike="noStrike">
                <a:solidFill>
                  <a:srgbClr val="000000"/>
                </a:solidFill>
                <a:latin typeface="Arial"/>
                <a:ea typeface="Arial"/>
                <a:cs typeface="Arial"/>
                <a:sym typeface="Arial"/>
              </a:rPr>
              <a:t> </a:t>
            </a:r>
            <a:r>
              <a:rPr b="1" i="0" lang="sv-SE" sz="1400" u="none" cap="none" strike="noStrike">
                <a:solidFill>
                  <a:srgbClr val="000000"/>
                </a:solidFill>
                <a:latin typeface="Arial"/>
                <a:ea typeface="Arial"/>
                <a:cs typeface="Arial"/>
                <a:sym typeface="Arial"/>
              </a:rPr>
              <a:t>parameters (e.g. costs).</a:t>
            </a:r>
            <a:endParaRPr b="0" i="0" sz="1400" u="none" cap="none" strike="noStrike">
              <a:solidFill>
                <a:srgbClr val="000000"/>
              </a:solidFill>
              <a:latin typeface="Arial"/>
              <a:ea typeface="Arial"/>
              <a:cs typeface="Arial"/>
              <a:sym typeface="Arial"/>
            </a:endParaRPr>
          </a:p>
        </p:txBody>
      </p:sp>
      <p:graphicFrame>
        <p:nvGraphicFramePr>
          <p:cNvPr id="205" name="Google Shape;205;g3dc4bed99d8_0_95"/>
          <p:cNvGraphicFramePr/>
          <p:nvPr/>
        </p:nvGraphicFramePr>
        <p:xfrm>
          <a:off x="6178717" y="4041049"/>
          <a:ext cx="3000000" cy="3000000"/>
        </p:xfrm>
        <a:graphic>
          <a:graphicData uri="http://schemas.openxmlformats.org/drawingml/2006/table">
            <a:tbl>
              <a:tblPr>
                <a:noFill/>
                <a:tableStyleId>{D5A18435-038C-40C7-9FA5-FDBA577FDE85}</a:tableStyleId>
              </a:tblPr>
              <a:tblGrid>
                <a:gridCol w="2435750"/>
                <a:gridCol w="372150"/>
                <a:gridCol w="715975"/>
                <a:gridCol w="715975"/>
                <a:gridCol w="715975"/>
              </a:tblGrid>
              <a:tr h="190500">
                <a:tc>
                  <a:txBody>
                    <a:bodyPr/>
                    <a:lstStyle/>
                    <a:p>
                      <a:pPr indent="0" lvl="0" marL="0" marR="0" rtl="0" algn="l">
                        <a:lnSpc>
                          <a:spcPct val="100000"/>
                        </a:lnSpc>
                        <a:spcBef>
                          <a:spcPts val="0"/>
                        </a:spcBef>
                        <a:spcAft>
                          <a:spcPts val="0"/>
                        </a:spcAft>
                        <a:buClr>
                          <a:srgbClr val="000000"/>
                        </a:buClr>
                        <a:buSzPts val="1100"/>
                        <a:buFont typeface="Arial"/>
                        <a:buNone/>
                      </a:pPr>
                      <a:r>
                        <a:rPr b="1" lang="sv-SE" sz="1400" u="none" cap="none" strike="noStrike"/>
                        <a:t>Capital cost [M$/GW]</a:t>
                      </a:r>
                      <a:endParaRPr b="1"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667</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667</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1497</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1497</a:t>
                      </a:r>
                      <a:endParaRPr b="0" i="0" sz="1400" u="none" cap="none" strike="noStrike">
                        <a:solidFill>
                          <a:srgbClr val="000000"/>
                        </a:solidFill>
                        <a:latin typeface="Calibri"/>
                        <a:ea typeface="Calibri"/>
                        <a:cs typeface="Calibri"/>
                        <a:sym typeface="Calibri"/>
                      </a:endParaRPr>
                    </a:p>
                  </a:txBody>
                  <a:tcPr marT="9525" marB="0" marR="9525" marL="9525" anchor="b"/>
                </a:tc>
              </a:tr>
              <a:tr h="190500">
                <a:tc>
                  <a:txBody>
                    <a:bodyPr/>
                    <a:lstStyle/>
                    <a:p>
                      <a:pPr indent="0" lvl="0" marL="0" marR="0" rtl="0" algn="l">
                        <a:lnSpc>
                          <a:spcPct val="100000"/>
                        </a:lnSpc>
                        <a:spcBef>
                          <a:spcPts val="0"/>
                        </a:spcBef>
                        <a:spcAft>
                          <a:spcPts val="0"/>
                        </a:spcAft>
                        <a:buClr>
                          <a:srgbClr val="000000"/>
                        </a:buClr>
                        <a:buSzPts val="1100"/>
                        <a:buFont typeface="Arial"/>
                        <a:buNone/>
                      </a:pPr>
                      <a:r>
                        <a:rPr b="1" lang="sv-SE" sz="1400" u="none" cap="none" strike="noStrike"/>
                        <a:t>Fixed O&amp;M cost [MW/GW/y]</a:t>
                      </a:r>
                      <a:endParaRPr b="1"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22</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22</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42</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42</a:t>
                      </a:r>
                      <a:endParaRPr b="0" i="0" sz="1400" u="none" cap="none" strike="noStrike">
                        <a:solidFill>
                          <a:srgbClr val="000000"/>
                        </a:solidFill>
                        <a:latin typeface="Calibri"/>
                        <a:ea typeface="Calibri"/>
                        <a:cs typeface="Calibri"/>
                        <a:sym typeface="Calibri"/>
                      </a:endParaRPr>
                    </a:p>
                  </a:txBody>
                  <a:tcPr marT="9525" marB="0" marR="9525" marL="9525" anchor="b"/>
                </a:tc>
              </a:tr>
              <a:tr h="190500">
                <a:tc>
                  <a:txBody>
                    <a:bodyPr/>
                    <a:lstStyle/>
                    <a:p>
                      <a:pPr indent="0" lvl="0" marL="0" marR="0" rtl="0" algn="l">
                        <a:lnSpc>
                          <a:spcPct val="100000"/>
                        </a:lnSpc>
                        <a:spcBef>
                          <a:spcPts val="0"/>
                        </a:spcBef>
                        <a:spcAft>
                          <a:spcPts val="0"/>
                        </a:spcAft>
                        <a:buClr>
                          <a:srgbClr val="000000"/>
                        </a:buClr>
                        <a:buSzPts val="1100"/>
                        <a:buFont typeface="Arial"/>
                        <a:buNone/>
                      </a:pPr>
                      <a:r>
                        <a:rPr b="1" lang="sv-SE" sz="1400" u="none" cap="none" strike="noStrike"/>
                        <a:t>Fuel cost [M$/PJ]</a:t>
                      </a:r>
                      <a:endParaRPr b="1"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5</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5</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0</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0</a:t>
                      </a:r>
                      <a:endParaRPr b="0" i="0" sz="1400" u="none" cap="none" strike="noStrike">
                        <a:solidFill>
                          <a:srgbClr val="000000"/>
                        </a:solidFill>
                        <a:latin typeface="Calibri"/>
                        <a:ea typeface="Calibri"/>
                        <a:cs typeface="Calibri"/>
                        <a:sym typeface="Calibri"/>
                      </a:endParaRPr>
                    </a:p>
                  </a:txBody>
                  <a:tcPr marT="9525" marB="0" marR="9525" marL="9525" anchor="b"/>
                </a:tc>
              </a:tr>
              <a:tr h="190500">
                <a:tc>
                  <a:txBody>
                    <a:bodyPr/>
                    <a:lstStyle/>
                    <a:p>
                      <a:pPr indent="0" lvl="0" marL="0" marR="0" rtl="0" algn="l">
                        <a:lnSpc>
                          <a:spcPct val="100000"/>
                        </a:lnSpc>
                        <a:spcBef>
                          <a:spcPts val="0"/>
                        </a:spcBef>
                        <a:spcAft>
                          <a:spcPts val="0"/>
                        </a:spcAft>
                        <a:buClr>
                          <a:srgbClr val="000000"/>
                        </a:buClr>
                        <a:buSzPts val="1100"/>
                        <a:buFont typeface="Arial"/>
                        <a:buNone/>
                      </a:pPr>
                      <a:r>
                        <a:rPr b="1" lang="sv-SE" sz="1400" u="none" cap="none" strike="noStrike"/>
                        <a:t>Lifetime [y]</a:t>
                      </a:r>
                      <a:endParaRPr b="1"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25</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25</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25</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25</a:t>
                      </a:r>
                      <a:endParaRPr b="0" i="0" sz="1400" u="none" cap="none" strike="noStrike">
                        <a:solidFill>
                          <a:srgbClr val="000000"/>
                        </a:solidFill>
                        <a:latin typeface="Calibri"/>
                        <a:ea typeface="Calibri"/>
                        <a:cs typeface="Calibri"/>
                        <a:sym typeface="Calibri"/>
                      </a:endParaRPr>
                    </a:p>
                  </a:txBody>
                  <a:tcPr marT="9525" marB="0" marR="9525" marL="9525" anchor="b"/>
                </a:tc>
              </a:tr>
              <a:tr h="190500">
                <a:tc>
                  <a:txBody>
                    <a:bodyPr/>
                    <a:lstStyle/>
                    <a:p>
                      <a:pPr indent="0" lvl="0" marL="0" marR="0" rtl="0" algn="l">
                        <a:lnSpc>
                          <a:spcPct val="100000"/>
                        </a:lnSpc>
                        <a:spcBef>
                          <a:spcPts val="0"/>
                        </a:spcBef>
                        <a:spcAft>
                          <a:spcPts val="0"/>
                        </a:spcAft>
                        <a:buClr>
                          <a:srgbClr val="000000"/>
                        </a:buClr>
                        <a:buSzPts val="1100"/>
                        <a:buFont typeface="Arial"/>
                        <a:buNone/>
                      </a:pPr>
                      <a:r>
                        <a:rPr b="1" lang="sv-SE" sz="1400" u="none" cap="none" strike="noStrike"/>
                        <a:t>Efficiency [%]</a:t>
                      </a:r>
                      <a:endParaRPr b="1"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60</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60</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100</a:t>
                      </a:r>
                      <a:endParaRPr b="0"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t>100</a:t>
                      </a:r>
                      <a:endParaRPr b="0" i="0" sz="1400" u="none" cap="none" strike="noStrike">
                        <a:solidFill>
                          <a:srgbClr val="000000"/>
                        </a:solidFill>
                        <a:latin typeface="Calibri"/>
                        <a:ea typeface="Calibri"/>
                        <a:cs typeface="Calibri"/>
                        <a:sym typeface="Calibri"/>
                      </a:endParaRPr>
                    </a:p>
                  </a:txBody>
                  <a:tcPr marT="9525" marB="0" marR="9525" marL="9525" anchor="b"/>
                </a:tc>
              </a:tr>
              <a:tr h="190500">
                <a:tc>
                  <a:txBody>
                    <a:bodyPr/>
                    <a:lstStyle/>
                    <a:p>
                      <a:pPr indent="0" lvl="0" marL="0" marR="0" rtl="0" algn="l">
                        <a:lnSpc>
                          <a:spcPct val="100000"/>
                        </a:lnSpc>
                        <a:spcBef>
                          <a:spcPts val="0"/>
                        </a:spcBef>
                        <a:spcAft>
                          <a:spcPts val="0"/>
                        </a:spcAft>
                        <a:buClr>
                          <a:srgbClr val="000000"/>
                        </a:buClr>
                        <a:buSzPts val="1100"/>
                        <a:buFont typeface="Arial"/>
                        <a:buNone/>
                      </a:pPr>
                      <a:r>
                        <a:rPr b="1" lang="sv-SE" sz="1400" u="none" cap="none" strike="noStrike"/>
                        <a:t>Capacity factor [%]</a:t>
                      </a:r>
                      <a:endParaRPr b="1"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solidFill>
                            <a:srgbClr val="FF0000"/>
                          </a:solidFill>
                        </a:rPr>
                        <a:t>80</a:t>
                      </a:r>
                      <a:endParaRPr b="0" i="0" sz="1400" u="none" cap="none" strike="noStrike">
                        <a:solidFill>
                          <a:srgbClr val="FF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solidFill>
                            <a:srgbClr val="FF0000"/>
                          </a:solidFill>
                        </a:rPr>
                        <a:t>50</a:t>
                      </a:r>
                      <a:endParaRPr b="0" i="0" sz="1400" u="none" cap="none" strike="noStrike">
                        <a:solidFill>
                          <a:srgbClr val="FF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solidFill>
                            <a:srgbClr val="FF0000"/>
                          </a:solidFill>
                        </a:rPr>
                        <a:t>35</a:t>
                      </a:r>
                      <a:endParaRPr b="0" i="0" sz="1400" u="none" cap="none" strike="noStrike">
                        <a:solidFill>
                          <a:srgbClr val="FF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lang="sv-SE" sz="1400" u="none" cap="none" strike="noStrike">
                          <a:solidFill>
                            <a:srgbClr val="FF0000"/>
                          </a:solidFill>
                        </a:rPr>
                        <a:t>20</a:t>
                      </a:r>
                      <a:endParaRPr b="0" i="0" sz="1400" u="none" cap="none" strike="noStrike">
                        <a:solidFill>
                          <a:srgbClr val="FF0000"/>
                        </a:solidFill>
                        <a:latin typeface="Calibri"/>
                        <a:ea typeface="Calibri"/>
                        <a:cs typeface="Calibri"/>
                        <a:sym typeface="Calibri"/>
                      </a:endParaRPr>
                    </a:p>
                  </a:txBody>
                  <a:tcPr marT="9525" marB="0" marR="9525" marL="9525" anchor="b"/>
                </a:tc>
              </a:tr>
              <a:tr h="190500">
                <a:tc>
                  <a:txBody>
                    <a:bodyPr/>
                    <a:lstStyle/>
                    <a:p>
                      <a:pPr indent="0" lvl="0" marL="0" marR="0" rtl="0" algn="l">
                        <a:lnSpc>
                          <a:spcPct val="100000"/>
                        </a:lnSpc>
                        <a:spcBef>
                          <a:spcPts val="0"/>
                        </a:spcBef>
                        <a:spcAft>
                          <a:spcPts val="0"/>
                        </a:spcAft>
                        <a:buClr>
                          <a:srgbClr val="000000"/>
                        </a:buClr>
                        <a:buSzPts val="1100"/>
                        <a:buFont typeface="Arial"/>
                        <a:buNone/>
                      </a:pPr>
                      <a:r>
                        <a:rPr b="1" lang="sv-SE" sz="1400" u="none" cap="none" strike="noStrike"/>
                        <a:t>LCOE [$/MWh]</a:t>
                      </a:r>
                      <a:endParaRPr b="1" i="0" sz="1400" u="none" cap="none" strike="noStrike">
                        <a:solidFill>
                          <a:srgbClr val="000000"/>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b="1" lang="sv-SE" sz="1400" u="none" cap="none" strike="noStrike">
                          <a:solidFill>
                            <a:schemeClr val="accent4"/>
                          </a:solidFill>
                        </a:rPr>
                        <a:t>36.9</a:t>
                      </a:r>
                      <a:endParaRPr b="1" i="0" sz="1400" u="none" cap="none" strike="noStrike">
                        <a:solidFill>
                          <a:schemeClr val="accent4"/>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b="1" lang="sv-SE" sz="1400" u="none" cap="none" strike="noStrike">
                          <a:solidFill>
                            <a:schemeClr val="accent4"/>
                          </a:solidFill>
                        </a:rPr>
                        <a:t>41.1</a:t>
                      </a:r>
                      <a:endParaRPr b="1" i="0" sz="1400" u="none" cap="none" strike="noStrike">
                        <a:solidFill>
                          <a:schemeClr val="accent4"/>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b="1" lang="sv-SE" sz="1400" u="none" cap="none" strike="noStrike">
                          <a:solidFill>
                            <a:schemeClr val="accent4"/>
                          </a:solidFill>
                        </a:rPr>
                        <a:t>33.2</a:t>
                      </a:r>
                      <a:endParaRPr b="1" i="0" sz="1400" u="none" cap="none" strike="noStrike">
                        <a:solidFill>
                          <a:schemeClr val="accent4"/>
                        </a:solidFill>
                        <a:latin typeface="Calibri"/>
                        <a:ea typeface="Calibri"/>
                        <a:cs typeface="Calibri"/>
                        <a:sym typeface="Calibri"/>
                      </a:endParaRPr>
                    </a:p>
                  </a:txBody>
                  <a:tcPr marT="9525" marB="0" marR="9525" marL="9525" anchor="b"/>
                </a:tc>
                <a:tc>
                  <a:txBody>
                    <a:bodyPr/>
                    <a:lstStyle/>
                    <a:p>
                      <a:pPr indent="0" lvl="0" marL="0" marR="0" rtl="0" algn="r">
                        <a:lnSpc>
                          <a:spcPct val="100000"/>
                        </a:lnSpc>
                        <a:spcBef>
                          <a:spcPts val="0"/>
                        </a:spcBef>
                        <a:spcAft>
                          <a:spcPts val="0"/>
                        </a:spcAft>
                        <a:buClr>
                          <a:srgbClr val="000000"/>
                        </a:buClr>
                        <a:buSzPts val="1100"/>
                        <a:buFont typeface="Arial"/>
                        <a:buNone/>
                      </a:pPr>
                      <a:r>
                        <a:rPr b="1" lang="sv-SE" sz="1400" u="none" cap="none" strike="noStrike">
                          <a:solidFill>
                            <a:schemeClr val="accent4"/>
                          </a:solidFill>
                        </a:rPr>
                        <a:t>58.2</a:t>
                      </a:r>
                      <a:endParaRPr b="1" i="0" sz="1400" u="none" cap="none" strike="noStrike">
                        <a:solidFill>
                          <a:schemeClr val="accent4"/>
                        </a:solidFill>
                        <a:latin typeface="Calibri"/>
                        <a:ea typeface="Calibri"/>
                        <a:cs typeface="Calibri"/>
                        <a:sym typeface="Calibri"/>
                      </a:endParaRPr>
                    </a:p>
                  </a:txBody>
                  <a:tcPr marT="9525" marB="0" marR="9525" marL="9525" anchor="b"/>
                </a:tc>
              </a:tr>
            </a:tbl>
          </a:graphicData>
        </a:graphic>
      </p:graphicFrame>
      <p:cxnSp>
        <p:nvCxnSpPr>
          <p:cNvPr id="206" name="Google Shape;206;g3dc4bed99d8_0_95"/>
          <p:cNvCxnSpPr/>
          <p:nvPr/>
        </p:nvCxnSpPr>
        <p:spPr>
          <a:xfrm rot="10800000">
            <a:off x="6205459" y="3905100"/>
            <a:ext cx="5121300" cy="0"/>
          </a:xfrm>
          <a:prstGeom prst="straightConnector1">
            <a:avLst/>
          </a:prstGeom>
          <a:noFill/>
          <a:ln cap="flat" cmpd="sng" w="28575">
            <a:solidFill>
              <a:schemeClr val="dk1"/>
            </a:solidFill>
            <a:prstDash val="solid"/>
            <a:round/>
            <a:headEnd len="sm" w="sm" type="none"/>
            <a:tailEnd len="sm" w="sm" type="none"/>
          </a:ln>
        </p:spPr>
      </p:cxnSp>
      <p:pic>
        <p:nvPicPr>
          <p:cNvPr descr="A blue factory with a blue circle and a yellow lightning bolt&#10;&#10;AI-generated content may be incorrect." id="207" name="Google Shape;207;g3dc4bed99d8_0_95"/>
          <p:cNvPicPr preferRelativeResize="0"/>
          <p:nvPr/>
        </p:nvPicPr>
        <p:blipFill rotWithShape="1">
          <a:blip r:embed="rId3">
            <a:alphaModFix/>
          </a:blip>
          <a:srcRect b="0" l="0" r="0" t="0"/>
          <a:stretch/>
        </p:blipFill>
        <p:spPr>
          <a:xfrm>
            <a:off x="8994125" y="3418265"/>
            <a:ext cx="391700" cy="391700"/>
          </a:xfrm>
          <a:prstGeom prst="rect">
            <a:avLst/>
          </a:prstGeom>
          <a:noFill/>
          <a:ln>
            <a:noFill/>
          </a:ln>
        </p:spPr>
      </p:pic>
      <p:pic>
        <p:nvPicPr>
          <p:cNvPr descr="A group of windmills with bushes and clouds&#10;&#10;AI-generated content may be incorrect." id="208" name="Google Shape;208;g3dc4bed99d8_0_95"/>
          <p:cNvPicPr preferRelativeResize="0"/>
          <p:nvPr/>
        </p:nvPicPr>
        <p:blipFill rotWithShape="1">
          <a:blip r:embed="rId4">
            <a:alphaModFix/>
          </a:blip>
          <a:srcRect b="0" l="0" r="0" t="0"/>
          <a:stretch/>
        </p:blipFill>
        <p:spPr>
          <a:xfrm>
            <a:off x="10222290" y="3429000"/>
            <a:ext cx="340152" cy="340152"/>
          </a:xfrm>
          <a:prstGeom prst="rect">
            <a:avLst/>
          </a:prstGeom>
          <a:noFill/>
          <a:ln>
            <a:noFill/>
          </a:ln>
        </p:spPr>
      </p:pic>
      <p:cxnSp>
        <p:nvCxnSpPr>
          <p:cNvPr id="209" name="Google Shape;209;g3dc4bed99d8_0_95"/>
          <p:cNvCxnSpPr/>
          <p:nvPr/>
        </p:nvCxnSpPr>
        <p:spPr>
          <a:xfrm>
            <a:off x="8571719" y="3626412"/>
            <a:ext cx="1500" cy="1990500"/>
          </a:xfrm>
          <a:prstGeom prst="straightConnector1">
            <a:avLst/>
          </a:prstGeom>
          <a:noFill/>
          <a:ln cap="flat" cmpd="sng" w="28575">
            <a:solidFill>
              <a:schemeClr val="dk1"/>
            </a:solidFill>
            <a:prstDash val="solid"/>
            <a:round/>
            <a:headEnd len="sm" w="sm" type="none"/>
            <a:tailEnd len="sm" w="sm" type="none"/>
          </a:ln>
        </p:spPr>
      </p:cxnSp>
      <p:cxnSp>
        <p:nvCxnSpPr>
          <p:cNvPr id="210" name="Google Shape;210;g3dc4bed99d8_0_95"/>
          <p:cNvCxnSpPr/>
          <p:nvPr/>
        </p:nvCxnSpPr>
        <p:spPr>
          <a:xfrm>
            <a:off x="9838401" y="3610281"/>
            <a:ext cx="0" cy="1990500"/>
          </a:xfrm>
          <a:prstGeom prst="straightConnector1">
            <a:avLst/>
          </a:prstGeom>
          <a:noFill/>
          <a:ln cap="flat" cmpd="sng" w="28575">
            <a:solidFill>
              <a:schemeClr val="dk1"/>
            </a:solidFill>
            <a:prstDash val="solid"/>
            <a:round/>
            <a:headEnd len="sm" w="sm" type="none"/>
            <a:tailEnd len="sm" w="sm" type="none"/>
          </a:ln>
        </p:spPr>
      </p:cxnSp>
      <p:cxnSp>
        <p:nvCxnSpPr>
          <p:cNvPr id="211" name="Google Shape;211;g3dc4bed99d8_0_95"/>
          <p:cNvCxnSpPr/>
          <p:nvPr/>
        </p:nvCxnSpPr>
        <p:spPr>
          <a:xfrm>
            <a:off x="5967411" y="1097125"/>
            <a:ext cx="19200" cy="5058600"/>
          </a:xfrm>
          <a:prstGeom prst="straightConnector1">
            <a:avLst/>
          </a:prstGeom>
          <a:noFill/>
          <a:ln cap="flat" cmpd="sng" w="28575">
            <a:solidFill>
              <a:schemeClr val="dk1"/>
            </a:solidFill>
            <a:prstDash val="solid"/>
            <a:round/>
            <a:headEnd len="sm" w="sm" type="none"/>
            <a:tailEnd len="sm" w="sm" type="none"/>
          </a:ln>
        </p:spPr>
      </p:cxnSp>
      <p:sp>
        <p:nvSpPr>
          <p:cNvPr id="212" name="Google Shape;212;g3dc4bed99d8_0_95"/>
          <p:cNvSpPr txBox="1"/>
          <p:nvPr/>
        </p:nvSpPr>
        <p:spPr>
          <a:xfrm>
            <a:off x="6159666" y="1142249"/>
            <a:ext cx="5391900" cy="2247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When in doubt regarding the technology choice in the model, </a:t>
            </a:r>
            <a:r>
              <a:rPr b="1" i="0" lang="sv-SE" sz="1400" u="none" cap="none" strike="noStrike">
                <a:solidFill>
                  <a:srgbClr val="000000"/>
                </a:solidFill>
                <a:latin typeface="Arial"/>
                <a:ea typeface="Arial"/>
                <a:cs typeface="Arial"/>
                <a:sym typeface="Arial"/>
              </a:rPr>
              <a:t>checking the economics off-model </a:t>
            </a:r>
            <a:r>
              <a:rPr b="0" i="0" lang="sv-SE" sz="1400" u="none" cap="none" strike="noStrike">
                <a:solidFill>
                  <a:srgbClr val="000000"/>
                </a:solidFill>
                <a:latin typeface="Arial"/>
                <a:ea typeface="Arial"/>
                <a:cs typeface="Arial"/>
                <a:sym typeface="Arial"/>
              </a:rPr>
              <a:t>is the best way forward.</a:t>
            </a:r>
            <a:endParaRPr b="0" i="0" sz="1400" u="none" cap="none" strike="noStrike">
              <a:solidFill>
                <a:srgbClr val="000000"/>
              </a:solidFill>
              <a:latin typeface="Arial"/>
              <a:ea typeface="Arial"/>
              <a:cs typeface="Arial"/>
              <a:sym typeface="Arial"/>
            </a:endParaRPr>
          </a:p>
          <a:p>
            <a:pPr indent="-196850" lvl="0" marL="37465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Below is an example of </a:t>
            </a:r>
            <a:r>
              <a:rPr b="1" i="0" lang="sv-SE" sz="1400" u="none" cap="none" strike="noStrike">
                <a:solidFill>
                  <a:srgbClr val="000000"/>
                </a:solidFill>
                <a:latin typeface="Arial"/>
                <a:ea typeface="Arial"/>
                <a:cs typeface="Arial"/>
                <a:sym typeface="Arial"/>
              </a:rPr>
              <a:t>a levelised cost of electricity calculation</a:t>
            </a:r>
            <a:r>
              <a:rPr b="0" i="0" lang="sv-SE" sz="1400" u="none" cap="none" strike="noStrike">
                <a:solidFill>
                  <a:srgbClr val="000000"/>
                </a:solidFill>
                <a:latin typeface="Arial"/>
                <a:ea typeface="Arial"/>
                <a:cs typeface="Arial"/>
                <a:sym typeface="Arial"/>
              </a:rPr>
              <a:t> for gas power plants and wind turbines under different capacity factor values and 0% discount rate.</a:t>
            </a:r>
            <a:endParaRPr b="0" i="0" sz="1400" u="none" cap="none" strike="noStrike">
              <a:solidFill>
                <a:srgbClr val="000000"/>
              </a:solidFill>
              <a:latin typeface="Arial"/>
              <a:ea typeface="Arial"/>
              <a:cs typeface="Arial"/>
              <a:sym typeface="Arial"/>
            </a:endParaRPr>
          </a:p>
          <a:p>
            <a:pPr indent="-196850" lvl="0" marL="374650" marR="0" rtl="0" algn="l">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Some cases are more complicated than others. For example, when emissions are limited, one needs to take into account the </a:t>
            </a:r>
            <a:r>
              <a:rPr b="1" i="0" lang="sv-SE" sz="1400" u="none" cap="none" strike="noStrike">
                <a:solidFill>
                  <a:srgbClr val="000000"/>
                </a:solidFill>
                <a:latin typeface="Arial"/>
                <a:ea typeface="Arial"/>
                <a:cs typeface="Arial"/>
                <a:sym typeface="Arial"/>
              </a:rPr>
              <a:t>shadow carbon price</a:t>
            </a:r>
            <a:r>
              <a:rPr b="0" i="0" lang="sv-SE"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pic>
        <p:nvPicPr>
          <p:cNvPr id="213" name="Google Shape;213;g3dc4bed99d8_0_95"/>
          <p:cNvPicPr preferRelativeResize="0"/>
          <p:nvPr/>
        </p:nvPicPr>
        <p:blipFill rotWithShape="1">
          <a:blip r:embed="rId5">
            <a:alphaModFix/>
          </a:blip>
          <a:srcRect b="0" l="0" r="0" t="0"/>
          <a:stretch/>
        </p:blipFill>
        <p:spPr>
          <a:xfrm>
            <a:off x="720000" y="990919"/>
            <a:ext cx="4381500" cy="2619300"/>
          </a:xfrm>
          <a:prstGeom prst="rect">
            <a:avLst/>
          </a:prstGeom>
          <a:noFill/>
          <a:ln>
            <a:noFill/>
          </a:ln>
        </p:spPr>
      </p:pic>
      <p:sp>
        <p:nvSpPr>
          <p:cNvPr id="214" name="Google Shape;214;g3dc4bed99d8_0_95"/>
          <p:cNvSpPr txBox="1"/>
          <p:nvPr/>
        </p:nvSpPr>
        <p:spPr>
          <a:xfrm>
            <a:off x="630000" y="3637300"/>
            <a:ext cx="5191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Can you spot the mistake?... </a:t>
            </a:r>
            <a:r>
              <a:rPr b="1" i="0" lang="sv-SE" sz="1400" u="none" cap="none" strike="noStrike">
                <a:solidFill>
                  <a:schemeClr val="accent2"/>
                </a:solidFill>
                <a:latin typeface="Arial"/>
                <a:ea typeface="Arial"/>
                <a:cs typeface="Arial"/>
                <a:sym typeface="Arial"/>
              </a:rPr>
              <a:t>CCS</a:t>
            </a:r>
            <a:r>
              <a:rPr b="0" i="0" lang="sv-SE" sz="1400" u="none" cap="none" strike="noStrike">
                <a:solidFill>
                  <a:srgbClr val="000000"/>
                </a:solidFill>
                <a:latin typeface="Arial"/>
                <a:ea typeface="Arial"/>
                <a:cs typeface="Arial"/>
                <a:sym typeface="Arial"/>
              </a:rPr>
              <a:t> should normally not kick in </a:t>
            </a:r>
            <a:r>
              <a:rPr b="1" i="0" lang="sv-SE" sz="1400" u="none" cap="none" strike="noStrike">
                <a:solidFill>
                  <a:srgbClr val="000000"/>
                </a:solidFill>
                <a:latin typeface="Arial"/>
                <a:ea typeface="Arial"/>
                <a:cs typeface="Arial"/>
                <a:sym typeface="Arial"/>
              </a:rPr>
              <a:t>BAU</a:t>
            </a:r>
            <a:r>
              <a:rPr b="0" i="0" lang="sv-SE" sz="1400" u="none" cap="none" strike="noStrike">
                <a:solidFill>
                  <a:srgbClr val="000000"/>
                </a:solidFill>
                <a:latin typeface="Arial"/>
                <a:ea typeface="Arial"/>
                <a:cs typeface="Arial"/>
                <a:sym typeface="Arial"/>
              </a:rPr>
              <a:t> (assuming no carbon emission limits or price)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3dc4bed99d8_0_11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221" name="Google Shape;221;g3dc4bed99d8_0_112"/>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Check – Smooth vs Oscillating Graphs</a:t>
            </a:r>
            <a:endParaRPr sz="2800">
              <a:solidFill>
                <a:srgbClr val="FF0000"/>
              </a:solidFill>
            </a:endParaRPr>
          </a:p>
        </p:txBody>
      </p:sp>
      <p:pic>
        <p:nvPicPr>
          <p:cNvPr id="222" name="Google Shape;222;g3dc4bed99d8_0_112"/>
          <p:cNvPicPr preferRelativeResize="0"/>
          <p:nvPr/>
        </p:nvPicPr>
        <p:blipFill rotWithShape="1">
          <a:blip r:embed="rId3">
            <a:alphaModFix/>
          </a:blip>
          <a:srcRect b="0" l="0" r="0" t="0"/>
          <a:stretch/>
        </p:blipFill>
        <p:spPr>
          <a:xfrm>
            <a:off x="720000" y="1026142"/>
            <a:ext cx="4572000" cy="2743200"/>
          </a:xfrm>
          <a:prstGeom prst="rect">
            <a:avLst/>
          </a:prstGeom>
          <a:noFill/>
          <a:ln>
            <a:noFill/>
          </a:ln>
        </p:spPr>
      </p:pic>
      <p:pic>
        <p:nvPicPr>
          <p:cNvPr id="223" name="Google Shape;223;g3dc4bed99d8_0_112"/>
          <p:cNvPicPr preferRelativeResize="0"/>
          <p:nvPr/>
        </p:nvPicPr>
        <p:blipFill rotWithShape="1">
          <a:blip r:embed="rId4">
            <a:alphaModFix/>
          </a:blip>
          <a:srcRect b="0" l="0" r="0" t="0"/>
          <a:stretch/>
        </p:blipFill>
        <p:spPr>
          <a:xfrm>
            <a:off x="6662736" y="1026142"/>
            <a:ext cx="4572000" cy="2743200"/>
          </a:xfrm>
          <a:prstGeom prst="rect">
            <a:avLst/>
          </a:prstGeom>
          <a:noFill/>
          <a:ln>
            <a:noFill/>
          </a:ln>
        </p:spPr>
      </p:pic>
      <p:sp>
        <p:nvSpPr>
          <p:cNvPr id="224" name="Google Shape;224;g3dc4bed99d8_0_112"/>
          <p:cNvSpPr txBox="1"/>
          <p:nvPr/>
        </p:nvSpPr>
        <p:spPr>
          <a:xfrm>
            <a:off x="2716799" y="3709701"/>
            <a:ext cx="5784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4400" u="none" cap="none" strike="noStrike">
                <a:solidFill>
                  <a:srgbClr val="00B05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225" name="Google Shape;225;g3dc4bed99d8_0_112"/>
          <p:cNvSpPr txBox="1"/>
          <p:nvPr/>
        </p:nvSpPr>
        <p:spPr>
          <a:xfrm>
            <a:off x="8659535" y="3709701"/>
            <a:ext cx="5784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4400" u="none" cap="none" strike="noStrike">
                <a:solidFill>
                  <a:schemeClr val="accent2"/>
                </a:solidFill>
                <a:latin typeface="Arial"/>
                <a:ea typeface="Arial"/>
                <a:cs typeface="Arial"/>
                <a:sym typeface="Arial"/>
              </a:rPr>
              <a:t>X</a:t>
            </a:r>
            <a:endParaRPr b="0" i="0" sz="1400" u="none" cap="none" strike="noStrike">
              <a:solidFill>
                <a:srgbClr val="000000"/>
              </a:solidFill>
              <a:latin typeface="Arial"/>
              <a:ea typeface="Arial"/>
              <a:cs typeface="Arial"/>
              <a:sym typeface="Arial"/>
            </a:endParaRPr>
          </a:p>
        </p:txBody>
      </p:sp>
      <p:sp>
        <p:nvSpPr>
          <p:cNvPr id="226" name="Google Shape;226;g3dc4bed99d8_0_112"/>
          <p:cNvSpPr txBox="1"/>
          <p:nvPr/>
        </p:nvSpPr>
        <p:spPr>
          <a:xfrm>
            <a:off x="630000" y="4344825"/>
            <a:ext cx="10781400" cy="17547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600"/>
              <a:buFont typeface="Noto Sans Symbols"/>
              <a:buChar char="▪"/>
            </a:pPr>
            <a:r>
              <a:rPr b="0" i="0" lang="sv-SE" sz="1800" u="none" cap="none" strike="noStrike">
                <a:solidFill>
                  <a:srgbClr val="000000"/>
                </a:solidFill>
                <a:latin typeface="Arial"/>
                <a:ea typeface="Arial"/>
                <a:cs typeface="Arial"/>
                <a:sym typeface="Arial"/>
              </a:rPr>
              <a:t>It is important to check whether the trends in the graphs are sensible,</a:t>
            </a:r>
            <a:r>
              <a:rPr b="1" i="0" lang="sv-SE" sz="1800" u="none" cap="none" strike="noStrike">
                <a:solidFill>
                  <a:srgbClr val="000000"/>
                </a:solidFill>
                <a:latin typeface="Arial"/>
                <a:ea typeface="Arial"/>
                <a:cs typeface="Arial"/>
                <a:sym typeface="Arial"/>
              </a:rPr>
              <a:t> especially if they are not smooth</a:t>
            </a:r>
            <a:endParaRPr b="0" i="0" sz="1800" u="none" cap="none" strike="noStrike">
              <a:solidFill>
                <a:srgbClr val="000000"/>
              </a:solidFill>
              <a:latin typeface="Arial"/>
              <a:ea typeface="Arial"/>
              <a:cs typeface="Arial"/>
              <a:sym typeface="Arial"/>
            </a:endParaRPr>
          </a:p>
          <a:p>
            <a:pPr indent="-184150" lvl="0" marL="387350" marR="0" rtl="0" algn="l">
              <a:lnSpc>
                <a:spcPct val="100000"/>
              </a:lnSpc>
              <a:spcBef>
                <a:spcPts val="0"/>
              </a:spcBef>
              <a:spcAft>
                <a:spcPts val="0"/>
              </a:spcAft>
              <a:buClr>
                <a:srgbClr val="000000"/>
              </a:buClr>
              <a:buSzPts val="1600"/>
              <a:buFont typeface="Noto Sans Symbols"/>
              <a:buNone/>
            </a:pPr>
            <a:r>
              <a:t/>
            </a:r>
            <a:endParaRPr b="1"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Noto Sans Symbols"/>
              <a:buChar char="▪"/>
            </a:pPr>
            <a:r>
              <a:rPr b="0" i="0" lang="sv-SE" sz="1800" u="none" cap="none" strike="noStrike">
                <a:solidFill>
                  <a:srgbClr val="000000"/>
                </a:solidFill>
                <a:latin typeface="Arial"/>
                <a:ea typeface="Arial"/>
                <a:cs typeface="Arial"/>
                <a:sym typeface="Arial"/>
              </a:rPr>
              <a:t>If </a:t>
            </a:r>
            <a:r>
              <a:rPr b="1" i="0" lang="sv-SE" sz="1800" u="none" cap="none" strike="noStrike">
                <a:solidFill>
                  <a:srgbClr val="000000"/>
                </a:solidFill>
                <a:latin typeface="Arial"/>
                <a:ea typeface="Arial"/>
                <a:cs typeface="Arial"/>
                <a:sym typeface="Arial"/>
              </a:rPr>
              <a:t>fluctuations</a:t>
            </a:r>
            <a:r>
              <a:rPr b="0" i="0" lang="sv-SE" sz="1800" u="none" cap="none" strike="noStrike">
                <a:solidFill>
                  <a:srgbClr val="000000"/>
                </a:solidFill>
                <a:latin typeface="Arial"/>
                <a:ea typeface="Arial"/>
                <a:cs typeface="Arial"/>
                <a:sym typeface="Arial"/>
              </a:rPr>
              <a:t> appear (i.e. the activity or capacity of a certain technology going up and down), it could be due to mistakes in setting up the model. Before taking any action, it is important to </a:t>
            </a:r>
            <a:r>
              <a:rPr b="1" i="0" lang="sv-SE" sz="1800" u="none" cap="none" strike="noStrike">
                <a:solidFill>
                  <a:srgbClr val="000000"/>
                </a:solidFill>
                <a:latin typeface="Arial"/>
                <a:ea typeface="Arial"/>
                <a:cs typeface="Arial"/>
                <a:sym typeface="Arial"/>
              </a:rPr>
              <a:t>go back to the model and understand the cause</a:t>
            </a:r>
            <a:r>
              <a:rPr b="0" i="0" lang="sv-SE" sz="1800" u="none" cap="none" strike="noStrike">
                <a:solidFill>
                  <a:srgbClr val="000000"/>
                </a:solidFill>
                <a:latin typeface="Arial"/>
                <a:ea typeface="Arial"/>
                <a:cs typeface="Arial"/>
                <a:sym typeface="Arial"/>
              </a:rPr>
              <a:t>, to avoid propagating the error.</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g3dc4bed99d8_0_12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233" name="Google Shape;233;g3dc4bed99d8_0_123"/>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Check – Smooth vs Oscillating Graphs</a:t>
            </a:r>
            <a:endParaRPr sz="2800">
              <a:solidFill>
                <a:srgbClr val="FF0000"/>
              </a:solidFill>
            </a:endParaRPr>
          </a:p>
        </p:txBody>
      </p:sp>
      <p:sp>
        <p:nvSpPr>
          <p:cNvPr id="234" name="Google Shape;234;g3dc4bed99d8_0_123"/>
          <p:cNvSpPr txBox="1"/>
          <p:nvPr/>
        </p:nvSpPr>
        <p:spPr>
          <a:xfrm>
            <a:off x="630000" y="1139875"/>
            <a:ext cx="10515600" cy="5017800"/>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600"/>
              <a:buFont typeface="Noto Sans Symbols"/>
              <a:buChar char="▪"/>
            </a:pPr>
            <a:r>
              <a:rPr b="0" i="0" lang="sv-SE" sz="2000" u="none" cap="none" strike="noStrike">
                <a:solidFill>
                  <a:srgbClr val="000000"/>
                </a:solidFill>
                <a:latin typeface="Arial"/>
                <a:ea typeface="Arial"/>
                <a:cs typeface="Arial"/>
                <a:sym typeface="Arial"/>
              </a:rPr>
              <a:t>If </a:t>
            </a:r>
            <a:r>
              <a:rPr b="1" i="0" lang="sv-SE" sz="2000" u="none" cap="none" strike="noStrike">
                <a:solidFill>
                  <a:srgbClr val="000000"/>
                </a:solidFill>
                <a:latin typeface="Arial"/>
                <a:ea typeface="Arial"/>
                <a:cs typeface="Arial"/>
                <a:sym typeface="Arial"/>
              </a:rPr>
              <a:t>fluctuations</a:t>
            </a:r>
            <a:r>
              <a:rPr b="0" i="0" lang="sv-SE" sz="2000" u="none" cap="none" strike="noStrike">
                <a:solidFill>
                  <a:srgbClr val="000000"/>
                </a:solidFill>
                <a:latin typeface="Arial"/>
                <a:ea typeface="Arial"/>
                <a:cs typeface="Arial"/>
                <a:sym typeface="Arial"/>
              </a:rPr>
              <a:t> appear (i.e. the activity or capacity of a certain technology going up and down), it could be due to mistakes in setting up the model. Checks that are useful are:</a:t>
            </a:r>
            <a:endParaRPr/>
          </a:p>
          <a:p>
            <a:pPr indent="-184150" lvl="0" marL="285750" marR="0" rtl="0" algn="just">
              <a:lnSpc>
                <a:spcPct val="100000"/>
              </a:lnSpc>
              <a:spcBef>
                <a:spcPts val="0"/>
              </a:spcBef>
              <a:spcAft>
                <a:spcPts val="0"/>
              </a:spcAft>
              <a:buClr>
                <a:srgbClr val="000000"/>
              </a:buClr>
              <a:buSzPts val="1600"/>
              <a:buFont typeface="Noto Sans Symbols"/>
              <a:buNone/>
            </a:pPr>
            <a:r>
              <a:t/>
            </a:r>
            <a:endParaRPr b="0" i="0" sz="2000" u="none" cap="none" strike="noStrike">
              <a:solidFill>
                <a:srgbClr val="000000"/>
              </a:solidFill>
              <a:latin typeface="Arial"/>
              <a:ea typeface="Arial"/>
              <a:cs typeface="Arial"/>
              <a:sym typeface="Arial"/>
            </a:endParaRPr>
          </a:p>
          <a:p>
            <a:pPr indent="-330200" lvl="1" marL="914400" marR="0" rtl="0" algn="just">
              <a:lnSpc>
                <a:spcPct val="100000"/>
              </a:lnSpc>
              <a:spcBef>
                <a:spcPts val="0"/>
              </a:spcBef>
              <a:spcAft>
                <a:spcPts val="0"/>
              </a:spcAft>
              <a:buClr>
                <a:srgbClr val="000000"/>
              </a:buClr>
              <a:buSzPts val="1600"/>
              <a:buFont typeface="Noto Sans Symbols"/>
              <a:buChar char="▪"/>
            </a:pPr>
            <a:r>
              <a:rPr b="1" i="0" lang="sv-SE" sz="2000" u="none" cap="none" strike="noStrike">
                <a:solidFill>
                  <a:srgbClr val="000000"/>
                </a:solidFill>
                <a:latin typeface="Arial"/>
                <a:ea typeface="Arial"/>
                <a:cs typeface="Arial"/>
                <a:sym typeface="Arial"/>
              </a:rPr>
              <a:t>Demand</a:t>
            </a:r>
            <a:r>
              <a:rPr b="0" i="0" lang="sv-SE" sz="2000" u="none" cap="none" strike="noStrike">
                <a:solidFill>
                  <a:srgbClr val="000000"/>
                </a:solidFill>
                <a:latin typeface="Arial"/>
                <a:ea typeface="Arial"/>
                <a:cs typeface="Arial"/>
                <a:sym typeface="Arial"/>
              </a:rPr>
              <a:t>: is it increasing smoothly? If so, then the supply is expected to do the same;</a:t>
            </a:r>
            <a:endParaRPr b="0" i="0" sz="2000" u="none" cap="none" strike="noStrike">
              <a:solidFill>
                <a:srgbClr val="000000"/>
              </a:solidFill>
              <a:latin typeface="Arial"/>
              <a:ea typeface="Arial"/>
              <a:cs typeface="Arial"/>
              <a:sym typeface="Arial"/>
            </a:endParaRPr>
          </a:p>
          <a:p>
            <a:pPr indent="-330200" lvl="1" marL="914400" marR="0" rtl="0" algn="just">
              <a:lnSpc>
                <a:spcPct val="100000"/>
              </a:lnSpc>
              <a:spcBef>
                <a:spcPts val="0"/>
              </a:spcBef>
              <a:spcAft>
                <a:spcPts val="0"/>
              </a:spcAft>
              <a:buClr>
                <a:srgbClr val="000000"/>
              </a:buClr>
              <a:buSzPts val="1600"/>
              <a:buFont typeface="Noto Sans Symbols"/>
              <a:buChar char="▪"/>
            </a:pPr>
            <a:r>
              <a:rPr b="1" i="0" lang="sv-SE" sz="2000" u="none" cap="none" strike="noStrike">
                <a:solidFill>
                  <a:srgbClr val="000000"/>
                </a:solidFill>
                <a:latin typeface="Arial"/>
                <a:ea typeface="Arial"/>
                <a:cs typeface="Arial"/>
                <a:sym typeface="Arial"/>
              </a:rPr>
              <a:t>Costs</a:t>
            </a:r>
            <a:r>
              <a:rPr b="0" i="0" lang="sv-SE" sz="2000" u="none" cap="none" strike="noStrike">
                <a:solidFill>
                  <a:srgbClr val="000000"/>
                </a:solidFill>
                <a:latin typeface="Arial"/>
                <a:ea typeface="Arial"/>
                <a:cs typeface="Arial"/>
                <a:sym typeface="Arial"/>
              </a:rPr>
              <a:t>: are the costs of all supply technologies correctly inserted? If a technology is missing costs, it may appear with ups and downs in the results;</a:t>
            </a:r>
            <a:endParaRPr b="0" i="0" sz="2000" u="none" cap="none" strike="noStrike">
              <a:solidFill>
                <a:srgbClr val="000000"/>
              </a:solidFill>
              <a:latin typeface="Arial"/>
              <a:ea typeface="Arial"/>
              <a:cs typeface="Arial"/>
              <a:sym typeface="Arial"/>
            </a:endParaRPr>
          </a:p>
          <a:p>
            <a:pPr indent="-330200" lvl="1" marL="914400" marR="0" rtl="0" algn="just">
              <a:lnSpc>
                <a:spcPct val="100000"/>
              </a:lnSpc>
              <a:spcBef>
                <a:spcPts val="0"/>
              </a:spcBef>
              <a:spcAft>
                <a:spcPts val="0"/>
              </a:spcAft>
              <a:buClr>
                <a:srgbClr val="000000"/>
              </a:buClr>
              <a:buSzPts val="1600"/>
              <a:buFont typeface="Noto Sans Symbols"/>
              <a:buChar char="▪"/>
            </a:pPr>
            <a:r>
              <a:rPr b="1" i="0" lang="sv-SE" sz="2000" u="none" cap="none" strike="noStrike">
                <a:solidFill>
                  <a:srgbClr val="000000"/>
                </a:solidFill>
                <a:latin typeface="Arial"/>
                <a:ea typeface="Arial"/>
                <a:cs typeface="Arial"/>
                <a:sym typeface="Arial"/>
              </a:rPr>
              <a:t>Over-constraints</a:t>
            </a:r>
            <a:r>
              <a:rPr b="0" i="0" lang="sv-SE" sz="2000" u="none" cap="none" strike="noStrike">
                <a:solidFill>
                  <a:srgbClr val="000000"/>
                </a:solidFill>
                <a:latin typeface="Arial"/>
                <a:ea typeface="Arial"/>
                <a:cs typeface="Arial"/>
                <a:sym typeface="Arial"/>
              </a:rPr>
              <a:t>: if a technology is forced to have a certain activity in some years and not others, it may appear with ups and downs in the results;</a:t>
            </a:r>
            <a:endParaRPr b="0" i="0" sz="2000" u="none" cap="none" strike="noStrike">
              <a:solidFill>
                <a:srgbClr val="000000"/>
              </a:solidFill>
              <a:latin typeface="Arial"/>
              <a:ea typeface="Arial"/>
              <a:cs typeface="Arial"/>
              <a:sym typeface="Arial"/>
            </a:endParaRPr>
          </a:p>
          <a:p>
            <a:pPr indent="-330200" lvl="1" marL="914400" marR="0" rtl="0" algn="just">
              <a:lnSpc>
                <a:spcPct val="100000"/>
              </a:lnSpc>
              <a:spcBef>
                <a:spcPts val="0"/>
              </a:spcBef>
              <a:spcAft>
                <a:spcPts val="0"/>
              </a:spcAft>
              <a:buClr>
                <a:srgbClr val="000000"/>
              </a:buClr>
              <a:buSzPts val="1600"/>
              <a:buFont typeface="Noto Sans Symbols"/>
              <a:buChar char="▪"/>
            </a:pPr>
            <a:r>
              <a:rPr b="1" i="0" lang="sv-SE" sz="2000" u="none" cap="none" strike="noStrike">
                <a:solidFill>
                  <a:srgbClr val="000000"/>
                </a:solidFill>
                <a:latin typeface="Arial"/>
                <a:ea typeface="Arial"/>
                <a:cs typeface="Arial"/>
                <a:sym typeface="Arial"/>
              </a:rPr>
              <a:t>Over-capacity</a:t>
            </a:r>
            <a:r>
              <a:rPr b="0" i="0" lang="sv-SE" sz="2000" u="none" cap="none" strike="noStrike">
                <a:solidFill>
                  <a:srgbClr val="000000"/>
                </a:solidFill>
                <a:latin typeface="Arial"/>
                <a:ea typeface="Arial"/>
                <a:cs typeface="Arial"/>
                <a:sym typeface="Arial"/>
              </a:rPr>
              <a:t>: if in the initial years there is over-capacity, which is then soon retired, the results of capacity (but not necessarily activity) may show higher capacity in the beginning, a dip in the middle years, and again increases later on.</a:t>
            </a:r>
            <a:endParaRPr b="0" i="0" sz="2000" u="none" cap="none" strike="noStrike">
              <a:solidFill>
                <a:srgbClr val="000000"/>
              </a:solidFill>
              <a:latin typeface="Arial"/>
              <a:ea typeface="Arial"/>
              <a:cs typeface="Arial"/>
              <a:sym typeface="Arial"/>
            </a:endParaRPr>
          </a:p>
          <a:p>
            <a:pPr indent="-158750" lvl="0" marL="285750" marR="0" rtl="0" algn="just">
              <a:lnSpc>
                <a:spcPct val="100000"/>
              </a:lnSpc>
              <a:spcBef>
                <a:spcPts val="0"/>
              </a:spcBef>
              <a:spcAft>
                <a:spcPts val="0"/>
              </a:spcAft>
              <a:buClr>
                <a:srgbClr val="000000"/>
              </a:buClr>
              <a:buSzPts val="2000"/>
              <a:buFont typeface="Noto Sans Symbols"/>
              <a:buNone/>
            </a:pPr>
            <a:r>
              <a:t/>
            </a:r>
            <a:endParaRPr b="0" i="0" sz="2000" u="none" cap="none" strike="noStrike">
              <a:solidFill>
                <a:srgbClr val="000000"/>
              </a:solidFill>
              <a:latin typeface="Arial"/>
              <a:ea typeface="Arial"/>
              <a:cs typeface="Arial"/>
              <a:sym typeface="Arial"/>
            </a:endParaRPr>
          </a:p>
          <a:p>
            <a:pPr indent="-330200" lvl="0" marL="457200" marR="0" rtl="0" algn="just">
              <a:lnSpc>
                <a:spcPct val="100000"/>
              </a:lnSpc>
              <a:spcBef>
                <a:spcPts val="0"/>
              </a:spcBef>
              <a:spcAft>
                <a:spcPts val="0"/>
              </a:spcAft>
              <a:buClr>
                <a:srgbClr val="000000"/>
              </a:buClr>
              <a:buSzPts val="1600"/>
              <a:buFont typeface="Noto Sans Symbols"/>
              <a:buChar char="▪"/>
            </a:pPr>
            <a:r>
              <a:rPr b="1" i="0" lang="sv-SE" sz="2000" u="none" cap="none" strike="noStrike">
                <a:solidFill>
                  <a:srgbClr val="000000"/>
                </a:solidFill>
                <a:latin typeface="Arial"/>
                <a:ea typeface="Arial"/>
                <a:cs typeface="Arial"/>
                <a:sym typeface="Arial"/>
              </a:rPr>
              <a:t>If none of the above applies</a:t>
            </a:r>
            <a:r>
              <a:rPr b="0" i="0" lang="sv-SE" sz="2000" u="none" cap="none" strike="noStrike">
                <a:solidFill>
                  <a:srgbClr val="000000"/>
                </a:solidFill>
                <a:latin typeface="Arial"/>
                <a:ea typeface="Arial"/>
                <a:cs typeface="Arial"/>
                <a:sym typeface="Arial"/>
              </a:rPr>
              <a:t>, the fluctuations may be due to constraints missing, which regulate the gradual penetration of technologies in the mix. In such cases, you may carefully try correcting them with the </a:t>
            </a:r>
            <a:r>
              <a:rPr b="1" i="0" lang="sv-SE" sz="2000" u="none" cap="none" strike="noStrike">
                <a:solidFill>
                  <a:srgbClr val="000000"/>
                </a:solidFill>
                <a:latin typeface="Arial"/>
                <a:ea typeface="Arial"/>
                <a:cs typeface="Arial"/>
                <a:sym typeface="Arial"/>
              </a:rPr>
              <a:t>increase/decrease by mode limits</a:t>
            </a:r>
            <a:r>
              <a:rPr b="0" i="0" lang="sv-SE" sz="2000" u="none" cap="none" strike="noStrike">
                <a:solidFill>
                  <a:srgbClr val="000000"/>
                </a:solidFill>
                <a:latin typeface="Arial"/>
                <a:ea typeface="Arial"/>
                <a:cs typeface="Arial"/>
                <a:sym typeface="Arial"/>
              </a:rPr>
              <a:t>.</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dc4bed99d8_0_13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241" name="Google Shape;241;g3dc4bed99d8_0_130"/>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Implement model changes gradually</a:t>
            </a:r>
            <a:endParaRPr sz="2800">
              <a:solidFill>
                <a:srgbClr val="FF0000"/>
              </a:solidFill>
            </a:endParaRPr>
          </a:p>
        </p:txBody>
      </p:sp>
      <p:sp>
        <p:nvSpPr>
          <p:cNvPr id="242" name="Google Shape;242;g3dc4bed99d8_0_130"/>
          <p:cNvSpPr txBox="1"/>
          <p:nvPr/>
        </p:nvSpPr>
        <p:spPr>
          <a:xfrm>
            <a:off x="630000" y="1042355"/>
            <a:ext cx="105156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600" u="none" cap="none" strike="noStrike">
                <a:solidFill>
                  <a:schemeClr val="accent5"/>
                </a:solidFill>
                <a:latin typeface="Arial"/>
                <a:ea typeface="Arial"/>
                <a:cs typeface="Arial"/>
                <a:sym typeface="Arial"/>
              </a:rPr>
              <a:t>Implementing model changes in stages, as opposed to all at once, helps with both understanding </a:t>
            </a:r>
            <a:endParaRPr/>
          </a:p>
          <a:p>
            <a:pPr indent="0" lvl="0" marL="0" marR="0" rtl="0" algn="l">
              <a:lnSpc>
                <a:spcPct val="100000"/>
              </a:lnSpc>
              <a:spcBef>
                <a:spcPts val="0"/>
              </a:spcBef>
              <a:spcAft>
                <a:spcPts val="0"/>
              </a:spcAft>
              <a:buClr>
                <a:srgbClr val="000000"/>
              </a:buClr>
              <a:buSzPts val="1400"/>
              <a:buFont typeface="Arial"/>
              <a:buNone/>
            </a:pPr>
            <a:r>
              <a:rPr b="1" i="0" lang="sv-SE" sz="1600" u="none" cap="none" strike="noStrike">
                <a:solidFill>
                  <a:schemeClr val="accent5"/>
                </a:solidFill>
                <a:latin typeface="Arial"/>
                <a:ea typeface="Arial"/>
                <a:cs typeface="Arial"/>
                <a:sym typeface="Arial"/>
              </a:rPr>
              <a:t>the impact of each change and with knowing which exact intervention might cause a bug</a:t>
            </a:r>
            <a:endParaRPr b="0" i="0" sz="1600" u="none" cap="none" strike="noStrike">
              <a:solidFill>
                <a:srgbClr val="000000"/>
              </a:solidFill>
              <a:latin typeface="Arial"/>
              <a:ea typeface="Arial"/>
              <a:cs typeface="Arial"/>
              <a:sym typeface="Arial"/>
            </a:endParaRPr>
          </a:p>
        </p:txBody>
      </p:sp>
      <p:sp>
        <p:nvSpPr>
          <p:cNvPr id="243" name="Google Shape;243;g3dc4bed99d8_0_130"/>
          <p:cNvSpPr txBox="1"/>
          <p:nvPr/>
        </p:nvSpPr>
        <p:spPr>
          <a:xfrm>
            <a:off x="630000" y="1760437"/>
            <a:ext cx="10891500" cy="1323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0" i="0" lang="sv-SE" sz="1600" u="none" cap="none" strike="noStrike">
                <a:solidFill>
                  <a:srgbClr val="000000"/>
                </a:solidFill>
                <a:latin typeface="Arial"/>
                <a:ea typeface="Arial"/>
                <a:cs typeface="Arial"/>
                <a:sym typeface="Arial"/>
              </a:rPr>
              <a:t>On occasion, </a:t>
            </a:r>
            <a:r>
              <a:rPr b="1" i="0" lang="sv-SE" sz="1600" u="none" cap="none" strike="noStrike">
                <a:solidFill>
                  <a:srgbClr val="000000"/>
                </a:solidFill>
                <a:latin typeface="Arial"/>
                <a:ea typeface="Arial"/>
                <a:cs typeface="Arial"/>
                <a:sym typeface="Arial"/>
              </a:rPr>
              <a:t>certain model changes can be grouped together </a:t>
            </a:r>
            <a:r>
              <a:rPr b="0" i="0" lang="sv-SE" sz="1600" u="none" cap="none" strike="noStrike">
                <a:solidFill>
                  <a:srgbClr val="000000"/>
                </a:solidFill>
                <a:latin typeface="Arial"/>
                <a:ea typeface="Arial"/>
                <a:cs typeface="Arial"/>
                <a:sym typeface="Arial"/>
              </a:rPr>
              <a:t>and applied in one go. This depends on a) the </a:t>
            </a:r>
            <a:r>
              <a:rPr b="1" i="0" lang="sv-SE" sz="1600" u="none" cap="none" strike="noStrike">
                <a:solidFill>
                  <a:srgbClr val="000000"/>
                </a:solidFill>
                <a:latin typeface="Arial"/>
                <a:ea typeface="Arial"/>
                <a:cs typeface="Arial"/>
                <a:sym typeface="Arial"/>
              </a:rPr>
              <a:t>complexity</a:t>
            </a:r>
            <a:r>
              <a:rPr b="0" i="0" lang="sv-SE" sz="1600" u="none" cap="none" strike="noStrike">
                <a:solidFill>
                  <a:srgbClr val="000000"/>
                </a:solidFill>
                <a:latin typeface="Arial"/>
                <a:ea typeface="Arial"/>
                <a:cs typeface="Arial"/>
                <a:sym typeface="Arial"/>
              </a:rPr>
              <a:t> and anticipated </a:t>
            </a:r>
            <a:r>
              <a:rPr b="1" i="0" lang="sv-SE" sz="1600" u="none" cap="none" strike="noStrike">
                <a:solidFill>
                  <a:srgbClr val="000000"/>
                </a:solidFill>
                <a:latin typeface="Arial"/>
                <a:ea typeface="Arial"/>
                <a:cs typeface="Arial"/>
                <a:sym typeface="Arial"/>
              </a:rPr>
              <a:t>impact</a:t>
            </a:r>
            <a:r>
              <a:rPr b="0" i="0" lang="sv-SE" sz="1600" u="none" cap="none" strike="noStrike">
                <a:solidFill>
                  <a:srgbClr val="000000"/>
                </a:solidFill>
                <a:latin typeface="Arial"/>
                <a:ea typeface="Arial"/>
                <a:cs typeface="Arial"/>
                <a:sym typeface="Arial"/>
              </a:rPr>
              <a:t> of the changes and b) the level of </a:t>
            </a:r>
            <a:r>
              <a:rPr b="1" i="0" lang="sv-SE" sz="1600" u="none" cap="none" strike="noStrike">
                <a:solidFill>
                  <a:srgbClr val="000000"/>
                </a:solidFill>
                <a:latin typeface="Arial"/>
                <a:ea typeface="Arial"/>
                <a:cs typeface="Arial"/>
                <a:sym typeface="Arial"/>
              </a:rPr>
              <a:t>experience</a:t>
            </a:r>
            <a:r>
              <a:rPr b="0" i="0" lang="sv-SE" sz="1600" u="none" cap="none" strike="noStrike">
                <a:solidFill>
                  <a:srgbClr val="000000"/>
                </a:solidFill>
                <a:latin typeface="Arial"/>
                <a:ea typeface="Arial"/>
                <a:cs typeface="Arial"/>
                <a:sym typeface="Arial"/>
              </a:rPr>
              <a:t> of the user;</a:t>
            </a:r>
            <a:endParaRPr b="0" i="0" sz="1600" u="none" cap="none" strike="noStrike">
              <a:solidFill>
                <a:srgbClr val="000000"/>
              </a:solidFill>
              <a:latin typeface="Arial"/>
              <a:ea typeface="Arial"/>
              <a:cs typeface="Arial"/>
              <a:sym typeface="Arial"/>
            </a:endParaRPr>
          </a:p>
          <a:p>
            <a:pPr indent="-196850" lvl="0" marL="374650" marR="0" rtl="0" algn="l">
              <a:lnSpc>
                <a:spcPct val="100000"/>
              </a:lnSpc>
              <a:spcBef>
                <a:spcPts val="0"/>
              </a:spcBef>
              <a:spcAft>
                <a:spcPts val="0"/>
              </a:spcAft>
              <a:buClr>
                <a:srgbClr val="000000"/>
              </a:buClr>
              <a:buSzPts val="1400"/>
              <a:buFont typeface="Noto Sans Symbols"/>
              <a:buNone/>
            </a:pPr>
            <a:r>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Noto Sans Symbols"/>
              <a:buChar char="▪"/>
            </a:pPr>
            <a:r>
              <a:rPr b="0" i="0" lang="sv-SE" sz="1600" u="none" cap="none" strike="noStrike">
                <a:solidFill>
                  <a:srgbClr val="000000"/>
                </a:solidFill>
                <a:latin typeface="Arial"/>
                <a:ea typeface="Arial"/>
                <a:cs typeface="Arial"/>
                <a:sym typeface="Arial"/>
              </a:rPr>
              <a:t>It is important to </a:t>
            </a:r>
            <a:r>
              <a:rPr b="1" i="0" lang="sv-SE" sz="1600" u="none" cap="none" strike="noStrike">
                <a:solidFill>
                  <a:srgbClr val="000000"/>
                </a:solidFill>
                <a:latin typeface="Arial"/>
                <a:ea typeface="Arial"/>
                <a:cs typeface="Arial"/>
                <a:sym typeface="Arial"/>
              </a:rPr>
              <a:t>differentiate</a:t>
            </a:r>
            <a:r>
              <a:rPr b="0" i="0" lang="sv-SE" sz="1600" u="none" cap="none" strike="noStrike">
                <a:solidFill>
                  <a:srgbClr val="000000"/>
                </a:solidFill>
                <a:latin typeface="Arial"/>
                <a:ea typeface="Arial"/>
                <a:cs typeface="Arial"/>
                <a:sym typeface="Arial"/>
              </a:rPr>
              <a:t> between changes pertaining to the </a:t>
            </a:r>
            <a:r>
              <a:rPr b="1" i="0" lang="sv-SE" sz="1600" u="none" cap="none" strike="noStrike">
                <a:solidFill>
                  <a:srgbClr val="000000"/>
                </a:solidFill>
                <a:latin typeface="Arial"/>
                <a:ea typeface="Arial"/>
                <a:cs typeface="Arial"/>
                <a:sym typeface="Arial"/>
              </a:rPr>
              <a:t>actual development </a:t>
            </a:r>
            <a:r>
              <a:rPr b="0" i="0" lang="sv-SE" sz="1600" u="none" cap="none" strike="noStrike">
                <a:solidFill>
                  <a:srgbClr val="000000"/>
                </a:solidFill>
                <a:latin typeface="Arial"/>
                <a:ea typeface="Arial"/>
                <a:cs typeface="Arial"/>
                <a:sym typeface="Arial"/>
              </a:rPr>
              <a:t>of the model and changes made purely for </a:t>
            </a:r>
            <a:r>
              <a:rPr b="1" i="0" lang="sv-SE" sz="1600" u="none" cap="none" strike="noStrike">
                <a:solidFill>
                  <a:srgbClr val="000000"/>
                </a:solidFill>
                <a:latin typeface="Arial"/>
                <a:ea typeface="Arial"/>
                <a:cs typeface="Arial"/>
                <a:sym typeface="Arial"/>
              </a:rPr>
              <a:t>diagnostic</a:t>
            </a:r>
            <a:r>
              <a:rPr b="0" i="0" lang="sv-SE" sz="1600" u="none" cap="none" strike="noStrike">
                <a:solidFill>
                  <a:srgbClr val="000000"/>
                </a:solidFill>
                <a:latin typeface="Arial"/>
                <a:ea typeface="Arial"/>
                <a:cs typeface="Arial"/>
                <a:sym typeface="Arial"/>
              </a:rPr>
              <a:t> purposes (and keep a log of both!).</a:t>
            </a:r>
            <a:endParaRPr b="0" i="0" sz="1600" u="none" cap="none" strike="noStrike">
              <a:solidFill>
                <a:srgbClr val="000000"/>
              </a:solidFill>
              <a:latin typeface="Arial"/>
              <a:ea typeface="Arial"/>
              <a:cs typeface="Arial"/>
              <a:sym typeface="Arial"/>
            </a:endParaRPr>
          </a:p>
        </p:txBody>
      </p:sp>
      <p:sp>
        <p:nvSpPr>
          <p:cNvPr id="244" name="Google Shape;244;g3dc4bed99d8_0_130"/>
          <p:cNvSpPr/>
          <p:nvPr/>
        </p:nvSpPr>
        <p:spPr>
          <a:xfrm>
            <a:off x="847220" y="3665123"/>
            <a:ext cx="1621500" cy="525900"/>
          </a:xfrm>
          <a:prstGeom prst="roundRect">
            <a:avLst>
              <a:gd fmla="val 16667" name="adj"/>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Apply change 1</a:t>
            </a:r>
            <a:endParaRPr b="0" i="0" sz="1400" u="none" cap="none" strike="noStrike">
              <a:solidFill>
                <a:srgbClr val="000000"/>
              </a:solidFill>
              <a:latin typeface="Arial"/>
              <a:ea typeface="Arial"/>
              <a:cs typeface="Arial"/>
              <a:sym typeface="Arial"/>
            </a:endParaRPr>
          </a:p>
        </p:txBody>
      </p:sp>
      <p:sp>
        <p:nvSpPr>
          <p:cNvPr id="245" name="Google Shape;245;g3dc4bed99d8_0_130"/>
          <p:cNvSpPr txBox="1"/>
          <p:nvPr/>
        </p:nvSpPr>
        <p:spPr>
          <a:xfrm>
            <a:off x="4493182" y="3173447"/>
            <a:ext cx="18717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Actual development</a:t>
            </a:r>
            <a:endParaRPr b="0" i="0" sz="1400" u="none" cap="none" strike="noStrike">
              <a:solidFill>
                <a:srgbClr val="000000"/>
              </a:solidFill>
              <a:latin typeface="Arial"/>
              <a:ea typeface="Arial"/>
              <a:cs typeface="Arial"/>
              <a:sym typeface="Arial"/>
            </a:endParaRPr>
          </a:p>
        </p:txBody>
      </p:sp>
      <p:sp>
        <p:nvSpPr>
          <p:cNvPr id="246" name="Google Shape;246;g3dc4bed99d8_0_130"/>
          <p:cNvSpPr txBox="1"/>
          <p:nvPr/>
        </p:nvSpPr>
        <p:spPr>
          <a:xfrm>
            <a:off x="4596858" y="4835287"/>
            <a:ext cx="1217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Diagnostics</a:t>
            </a:r>
            <a:endParaRPr b="0" i="0" sz="1400" u="none" cap="none" strike="noStrike">
              <a:solidFill>
                <a:srgbClr val="000000"/>
              </a:solidFill>
              <a:latin typeface="Arial"/>
              <a:ea typeface="Arial"/>
              <a:cs typeface="Arial"/>
              <a:sym typeface="Arial"/>
            </a:endParaRPr>
          </a:p>
        </p:txBody>
      </p:sp>
      <p:sp>
        <p:nvSpPr>
          <p:cNvPr id="247" name="Google Shape;247;g3dc4bed99d8_0_130"/>
          <p:cNvSpPr/>
          <p:nvPr/>
        </p:nvSpPr>
        <p:spPr>
          <a:xfrm>
            <a:off x="3052496" y="3664832"/>
            <a:ext cx="2057400" cy="5259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Assess impact of change 1</a:t>
            </a:r>
            <a:endParaRPr b="0" i="0" sz="1400" u="none" cap="none" strike="noStrike">
              <a:solidFill>
                <a:srgbClr val="000000"/>
              </a:solidFill>
              <a:latin typeface="Arial"/>
              <a:ea typeface="Arial"/>
              <a:cs typeface="Arial"/>
              <a:sym typeface="Arial"/>
            </a:endParaRPr>
          </a:p>
        </p:txBody>
      </p:sp>
      <p:sp>
        <p:nvSpPr>
          <p:cNvPr id="248" name="Google Shape;248;g3dc4bed99d8_0_130"/>
          <p:cNvSpPr/>
          <p:nvPr/>
        </p:nvSpPr>
        <p:spPr>
          <a:xfrm>
            <a:off x="5693540" y="3684076"/>
            <a:ext cx="1621500" cy="525900"/>
          </a:xfrm>
          <a:prstGeom prst="roundRect">
            <a:avLst>
              <a:gd fmla="val 16667" name="adj"/>
            </a:avLst>
          </a:prstGeom>
          <a:solidFill>
            <a:schemeClr val="accent4"/>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Apply change 2</a:t>
            </a:r>
            <a:endParaRPr b="0" i="0" sz="1400" u="none" cap="none" strike="noStrike">
              <a:solidFill>
                <a:srgbClr val="000000"/>
              </a:solidFill>
              <a:latin typeface="Arial"/>
              <a:ea typeface="Arial"/>
              <a:cs typeface="Arial"/>
              <a:sym typeface="Arial"/>
            </a:endParaRPr>
          </a:p>
        </p:txBody>
      </p:sp>
      <p:sp>
        <p:nvSpPr>
          <p:cNvPr id="249" name="Google Shape;249;g3dc4bed99d8_0_130"/>
          <p:cNvSpPr/>
          <p:nvPr/>
        </p:nvSpPr>
        <p:spPr>
          <a:xfrm>
            <a:off x="7908104" y="3684076"/>
            <a:ext cx="2057400" cy="525900"/>
          </a:xfrm>
          <a:prstGeom prst="ellipse">
            <a:avLst/>
          </a:prstGeom>
          <a:solidFill>
            <a:schemeClr val="accent4"/>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Assess impact of change 2</a:t>
            </a:r>
            <a:endParaRPr b="0" i="0" sz="1400" u="none" cap="none" strike="noStrike">
              <a:solidFill>
                <a:srgbClr val="000000"/>
              </a:solidFill>
              <a:latin typeface="Arial"/>
              <a:ea typeface="Arial"/>
              <a:cs typeface="Arial"/>
              <a:sym typeface="Arial"/>
            </a:endParaRPr>
          </a:p>
        </p:txBody>
      </p:sp>
      <p:cxnSp>
        <p:nvCxnSpPr>
          <p:cNvPr id="250" name="Google Shape;250;g3dc4bed99d8_0_130"/>
          <p:cNvCxnSpPr>
            <a:stCxn id="244" idx="3"/>
            <a:endCxn id="247" idx="2"/>
          </p:cNvCxnSpPr>
          <p:nvPr/>
        </p:nvCxnSpPr>
        <p:spPr>
          <a:xfrm flipH="1" rot="10800000">
            <a:off x="2468720" y="3927773"/>
            <a:ext cx="583800" cy="300"/>
          </a:xfrm>
          <a:prstGeom prst="straightConnector1">
            <a:avLst/>
          </a:prstGeom>
          <a:noFill/>
          <a:ln cap="flat" cmpd="sng" w="28575">
            <a:solidFill>
              <a:schemeClr val="dk1"/>
            </a:solidFill>
            <a:prstDash val="solid"/>
            <a:round/>
            <a:headEnd len="sm" w="sm" type="none"/>
            <a:tailEnd len="med" w="med" type="triangle"/>
          </a:ln>
        </p:spPr>
      </p:cxnSp>
      <p:cxnSp>
        <p:nvCxnSpPr>
          <p:cNvPr id="251" name="Google Shape;251;g3dc4bed99d8_0_130"/>
          <p:cNvCxnSpPr/>
          <p:nvPr/>
        </p:nvCxnSpPr>
        <p:spPr>
          <a:xfrm flipH="1" rot="10800000">
            <a:off x="5109896" y="3927422"/>
            <a:ext cx="583500" cy="300"/>
          </a:xfrm>
          <a:prstGeom prst="straightConnector1">
            <a:avLst/>
          </a:prstGeom>
          <a:noFill/>
          <a:ln cap="flat" cmpd="sng" w="28575">
            <a:solidFill>
              <a:schemeClr val="dk1"/>
            </a:solidFill>
            <a:prstDash val="solid"/>
            <a:round/>
            <a:headEnd len="sm" w="sm" type="none"/>
            <a:tailEnd len="med" w="med" type="triangle"/>
          </a:ln>
        </p:spPr>
      </p:cxnSp>
      <p:cxnSp>
        <p:nvCxnSpPr>
          <p:cNvPr id="252" name="Google Shape;252;g3dc4bed99d8_0_130"/>
          <p:cNvCxnSpPr/>
          <p:nvPr/>
        </p:nvCxnSpPr>
        <p:spPr>
          <a:xfrm flipH="1" rot="10800000">
            <a:off x="7315172" y="3946666"/>
            <a:ext cx="583500" cy="300"/>
          </a:xfrm>
          <a:prstGeom prst="straightConnector1">
            <a:avLst/>
          </a:prstGeom>
          <a:noFill/>
          <a:ln cap="flat" cmpd="sng" w="28575">
            <a:solidFill>
              <a:schemeClr val="dk1"/>
            </a:solidFill>
            <a:prstDash val="solid"/>
            <a:round/>
            <a:headEnd len="sm" w="sm" type="none"/>
            <a:tailEnd len="med" w="med" type="triangle"/>
          </a:ln>
        </p:spPr>
      </p:cxnSp>
      <p:sp>
        <p:nvSpPr>
          <p:cNvPr id="253" name="Google Shape;253;g3dc4bed99d8_0_130"/>
          <p:cNvSpPr/>
          <p:nvPr/>
        </p:nvSpPr>
        <p:spPr>
          <a:xfrm>
            <a:off x="847220" y="5290875"/>
            <a:ext cx="1621500" cy="525900"/>
          </a:xfrm>
          <a:prstGeom prst="roundRect">
            <a:avLst>
              <a:gd fmla="val 16667" name="adj"/>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Apply change 1</a:t>
            </a:r>
            <a:endParaRPr b="0" i="0" sz="1400" u="none" cap="none" strike="noStrike">
              <a:solidFill>
                <a:srgbClr val="000000"/>
              </a:solidFill>
              <a:latin typeface="Arial"/>
              <a:ea typeface="Arial"/>
              <a:cs typeface="Arial"/>
              <a:sym typeface="Arial"/>
            </a:endParaRPr>
          </a:p>
        </p:txBody>
      </p:sp>
      <p:sp>
        <p:nvSpPr>
          <p:cNvPr id="254" name="Google Shape;254;g3dc4bed99d8_0_130"/>
          <p:cNvSpPr/>
          <p:nvPr/>
        </p:nvSpPr>
        <p:spPr>
          <a:xfrm>
            <a:off x="3052496" y="5290584"/>
            <a:ext cx="2057400" cy="5259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Assess impact of change 1</a:t>
            </a:r>
            <a:endParaRPr b="0" i="0" sz="1400" u="none" cap="none" strike="noStrike">
              <a:solidFill>
                <a:srgbClr val="000000"/>
              </a:solidFill>
              <a:latin typeface="Arial"/>
              <a:ea typeface="Arial"/>
              <a:cs typeface="Arial"/>
              <a:sym typeface="Arial"/>
            </a:endParaRPr>
          </a:p>
        </p:txBody>
      </p:sp>
      <p:sp>
        <p:nvSpPr>
          <p:cNvPr id="255" name="Google Shape;255;g3dc4bed99d8_0_130"/>
          <p:cNvSpPr/>
          <p:nvPr/>
        </p:nvSpPr>
        <p:spPr>
          <a:xfrm>
            <a:off x="7362320" y="5309828"/>
            <a:ext cx="1621500" cy="525900"/>
          </a:xfrm>
          <a:prstGeom prst="roundRect">
            <a:avLst>
              <a:gd fmla="val 16667" name="adj"/>
            </a:avLst>
          </a:prstGeom>
          <a:solidFill>
            <a:schemeClr val="accent4"/>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Apply change 2</a:t>
            </a:r>
            <a:endParaRPr b="0" i="0" sz="1400" u="none" cap="none" strike="noStrike">
              <a:solidFill>
                <a:srgbClr val="000000"/>
              </a:solidFill>
              <a:latin typeface="Arial"/>
              <a:ea typeface="Arial"/>
              <a:cs typeface="Arial"/>
              <a:sym typeface="Arial"/>
            </a:endParaRPr>
          </a:p>
        </p:txBody>
      </p:sp>
      <p:sp>
        <p:nvSpPr>
          <p:cNvPr id="256" name="Google Shape;256;g3dc4bed99d8_0_130"/>
          <p:cNvSpPr/>
          <p:nvPr/>
        </p:nvSpPr>
        <p:spPr>
          <a:xfrm>
            <a:off x="9576884" y="5309828"/>
            <a:ext cx="2057400" cy="525900"/>
          </a:xfrm>
          <a:prstGeom prst="ellipse">
            <a:avLst/>
          </a:prstGeom>
          <a:solidFill>
            <a:schemeClr val="accent4"/>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Assess impact of change 2</a:t>
            </a:r>
            <a:endParaRPr b="0" i="0" sz="1400" u="none" cap="none" strike="noStrike">
              <a:solidFill>
                <a:srgbClr val="000000"/>
              </a:solidFill>
              <a:latin typeface="Arial"/>
              <a:ea typeface="Arial"/>
              <a:cs typeface="Arial"/>
              <a:sym typeface="Arial"/>
            </a:endParaRPr>
          </a:p>
        </p:txBody>
      </p:sp>
      <p:cxnSp>
        <p:nvCxnSpPr>
          <p:cNvPr id="257" name="Google Shape;257;g3dc4bed99d8_0_130"/>
          <p:cNvCxnSpPr>
            <a:stCxn id="253" idx="3"/>
            <a:endCxn id="254" idx="2"/>
          </p:cNvCxnSpPr>
          <p:nvPr/>
        </p:nvCxnSpPr>
        <p:spPr>
          <a:xfrm flipH="1" rot="10800000">
            <a:off x="2468720" y="5553525"/>
            <a:ext cx="583800" cy="300"/>
          </a:xfrm>
          <a:prstGeom prst="straightConnector1">
            <a:avLst/>
          </a:prstGeom>
          <a:noFill/>
          <a:ln cap="flat" cmpd="sng" w="28575">
            <a:solidFill>
              <a:schemeClr val="dk1"/>
            </a:solidFill>
            <a:prstDash val="solid"/>
            <a:round/>
            <a:headEnd len="sm" w="sm" type="none"/>
            <a:tailEnd len="med" w="med" type="triangle"/>
          </a:ln>
        </p:spPr>
      </p:cxnSp>
      <p:cxnSp>
        <p:nvCxnSpPr>
          <p:cNvPr id="258" name="Google Shape;258;g3dc4bed99d8_0_130"/>
          <p:cNvCxnSpPr/>
          <p:nvPr/>
        </p:nvCxnSpPr>
        <p:spPr>
          <a:xfrm flipH="1" rot="10800000">
            <a:off x="5109896" y="5553174"/>
            <a:ext cx="583500" cy="300"/>
          </a:xfrm>
          <a:prstGeom prst="straightConnector1">
            <a:avLst/>
          </a:prstGeom>
          <a:noFill/>
          <a:ln cap="flat" cmpd="sng" w="28575">
            <a:solidFill>
              <a:schemeClr val="dk1"/>
            </a:solidFill>
            <a:prstDash val="solid"/>
            <a:round/>
            <a:headEnd len="sm" w="sm" type="none"/>
            <a:tailEnd len="med" w="med" type="triangle"/>
          </a:ln>
        </p:spPr>
      </p:cxnSp>
      <p:cxnSp>
        <p:nvCxnSpPr>
          <p:cNvPr id="259" name="Google Shape;259;g3dc4bed99d8_0_130"/>
          <p:cNvCxnSpPr/>
          <p:nvPr/>
        </p:nvCxnSpPr>
        <p:spPr>
          <a:xfrm flipH="1" rot="10800000">
            <a:off x="8983952" y="5572418"/>
            <a:ext cx="583500" cy="300"/>
          </a:xfrm>
          <a:prstGeom prst="straightConnector1">
            <a:avLst/>
          </a:prstGeom>
          <a:noFill/>
          <a:ln cap="flat" cmpd="sng" w="28575">
            <a:solidFill>
              <a:schemeClr val="dk1"/>
            </a:solidFill>
            <a:prstDash val="solid"/>
            <a:round/>
            <a:headEnd len="sm" w="sm" type="none"/>
            <a:tailEnd len="med" w="med" type="triangle"/>
          </a:ln>
        </p:spPr>
      </p:cxnSp>
      <p:sp>
        <p:nvSpPr>
          <p:cNvPr id="260" name="Google Shape;260;g3dc4bed99d8_0_130"/>
          <p:cNvSpPr/>
          <p:nvPr/>
        </p:nvSpPr>
        <p:spPr>
          <a:xfrm>
            <a:off x="5453510" y="4619975"/>
            <a:ext cx="1612200" cy="1379700"/>
          </a:xfrm>
          <a:prstGeom prst="triangle">
            <a:avLst>
              <a:gd fmla="val 50000" name="adj"/>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Retract change 1</a:t>
            </a:r>
            <a:endParaRPr b="1" i="0" sz="1400" u="none" cap="none" strike="noStrike">
              <a:solidFill>
                <a:srgbClr val="000000"/>
              </a:solidFill>
              <a:latin typeface="Arial"/>
              <a:ea typeface="Arial"/>
              <a:cs typeface="Arial"/>
              <a:sym typeface="Arial"/>
            </a:endParaRPr>
          </a:p>
        </p:txBody>
      </p:sp>
      <p:cxnSp>
        <p:nvCxnSpPr>
          <p:cNvPr id="261" name="Google Shape;261;g3dc4bed99d8_0_130"/>
          <p:cNvCxnSpPr/>
          <p:nvPr/>
        </p:nvCxnSpPr>
        <p:spPr>
          <a:xfrm flipH="1" rot="10800000">
            <a:off x="6783320" y="5552883"/>
            <a:ext cx="583500" cy="300"/>
          </a:xfrm>
          <a:prstGeom prst="straightConnector1">
            <a:avLst/>
          </a:prstGeom>
          <a:noFill/>
          <a:ln cap="flat" cmpd="sng" w="28575">
            <a:solidFill>
              <a:schemeClr val="dk1"/>
            </a:solidFill>
            <a:prstDash val="solid"/>
            <a:round/>
            <a:headEnd len="sm" w="sm"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3dc4bed99d8_0_15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268" name="Google Shape;268;g3dc4bed99d8_0_156"/>
          <p:cNvSpPr txBox="1"/>
          <p:nvPr>
            <p:ph type="title"/>
          </p:nvPr>
        </p:nvSpPr>
        <p:spPr>
          <a:xfrm>
            <a:off x="630000" y="126000"/>
            <a:ext cx="79677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Some more common bugs (and what to do…)</a:t>
            </a:r>
            <a:endParaRPr sz="2800">
              <a:solidFill>
                <a:srgbClr val="FF0000"/>
              </a:solidFill>
            </a:endParaRPr>
          </a:p>
        </p:txBody>
      </p:sp>
      <p:sp>
        <p:nvSpPr>
          <p:cNvPr id="269" name="Google Shape;269;g3dc4bed99d8_0_156"/>
          <p:cNvSpPr txBox="1"/>
          <p:nvPr/>
        </p:nvSpPr>
        <p:spPr>
          <a:xfrm>
            <a:off x="630000" y="6319679"/>
            <a:ext cx="4609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sv-SE" sz="1400" u="none" cap="none" strike="noStrike">
                <a:solidFill>
                  <a:srgbClr val="000000"/>
                </a:solidFill>
                <a:latin typeface="Arial"/>
                <a:ea typeface="Arial"/>
                <a:cs typeface="Arial"/>
                <a:sym typeface="Arial"/>
              </a:rPr>
              <a:t>Note: The above list is not exhaustive</a:t>
            </a:r>
            <a:endParaRPr b="1" i="0" sz="1400" u="none" cap="none" strike="noStrike">
              <a:solidFill>
                <a:srgbClr val="000000"/>
              </a:solidFill>
              <a:latin typeface="Arial"/>
              <a:ea typeface="Arial"/>
              <a:cs typeface="Arial"/>
              <a:sym typeface="Arial"/>
            </a:endParaRPr>
          </a:p>
        </p:txBody>
      </p:sp>
      <p:sp>
        <p:nvSpPr>
          <p:cNvPr id="270" name="Google Shape;270;g3dc4bed99d8_0_156"/>
          <p:cNvSpPr/>
          <p:nvPr/>
        </p:nvSpPr>
        <p:spPr>
          <a:xfrm>
            <a:off x="720000" y="1897110"/>
            <a:ext cx="2795700" cy="555900"/>
          </a:xfrm>
          <a:prstGeom prst="homePlate">
            <a:avLst>
              <a:gd fmla="val 4653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sv-SE" sz="1600" u="none" cap="none" strike="noStrike">
                <a:solidFill>
                  <a:schemeClr val="lt1"/>
                </a:solidFill>
                <a:latin typeface="Arial"/>
                <a:ea typeface="Arial"/>
                <a:cs typeface="Arial"/>
                <a:sym typeface="Arial"/>
              </a:rPr>
              <a:t>Over-constrained model</a:t>
            </a:r>
            <a:endParaRPr b="0" i="0" sz="1400" u="none" cap="none" strike="noStrike">
              <a:solidFill>
                <a:srgbClr val="000000"/>
              </a:solidFill>
              <a:latin typeface="Arial"/>
              <a:ea typeface="Arial"/>
              <a:cs typeface="Arial"/>
              <a:sym typeface="Arial"/>
            </a:endParaRPr>
          </a:p>
        </p:txBody>
      </p:sp>
      <p:sp>
        <p:nvSpPr>
          <p:cNvPr id="271" name="Google Shape;271;g3dc4bed99d8_0_156"/>
          <p:cNvSpPr/>
          <p:nvPr/>
        </p:nvSpPr>
        <p:spPr>
          <a:xfrm>
            <a:off x="720000" y="3448552"/>
            <a:ext cx="2811000" cy="555900"/>
          </a:xfrm>
          <a:prstGeom prst="homePlate">
            <a:avLst>
              <a:gd fmla="val 46537"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sv-SE" sz="1600" u="none" cap="none" strike="noStrike">
                <a:solidFill>
                  <a:schemeClr val="lt1"/>
                </a:solidFill>
                <a:latin typeface="Arial"/>
                <a:ea typeface="Arial"/>
                <a:cs typeface="Arial"/>
                <a:sym typeface="Arial"/>
              </a:rPr>
              <a:t>Missing technology input/output</a:t>
            </a:r>
            <a:endParaRPr b="0" i="0" sz="1400" u="none" cap="none" strike="noStrike">
              <a:solidFill>
                <a:srgbClr val="000000"/>
              </a:solidFill>
              <a:latin typeface="Arial"/>
              <a:ea typeface="Arial"/>
              <a:cs typeface="Arial"/>
              <a:sym typeface="Arial"/>
            </a:endParaRPr>
          </a:p>
        </p:txBody>
      </p:sp>
      <p:sp>
        <p:nvSpPr>
          <p:cNvPr id="272" name="Google Shape;272;g3dc4bed99d8_0_156"/>
          <p:cNvSpPr/>
          <p:nvPr/>
        </p:nvSpPr>
        <p:spPr>
          <a:xfrm>
            <a:off x="720000" y="4999994"/>
            <a:ext cx="2795700" cy="555900"/>
          </a:xfrm>
          <a:prstGeom prst="homePlate">
            <a:avLst>
              <a:gd fmla="val 46537"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sv-SE" sz="1600" u="none" cap="none" strike="noStrike">
                <a:solidFill>
                  <a:schemeClr val="lt1"/>
                </a:solidFill>
                <a:latin typeface="Arial"/>
                <a:ea typeface="Arial"/>
                <a:cs typeface="Arial"/>
                <a:sym typeface="Arial"/>
              </a:rPr>
              <a:t>Wrong name/input value </a:t>
            </a:r>
            <a:endParaRPr b="0" i="0" sz="1400" u="none" cap="none" strike="noStrike">
              <a:solidFill>
                <a:srgbClr val="000000"/>
              </a:solidFill>
              <a:latin typeface="Arial"/>
              <a:ea typeface="Arial"/>
              <a:cs typeface="Arial"/>
              <a:sym typeface="Arial"/>
            </a:endParaRPr>
          </a:p>
        </p:txBody>
      </p:sp>
      <p:sp>
        <p:nvSpPr>
          <p:cNvPr id="273" name="Google Shape;273;g3dc4bed99d8_0_156"/>
          <p:cNvSpPr txBox="1"/>
          <p:nvPr/>
        </p:nvSpPr>
        <p:spPr>
          <a:xfrm>
            <a:off x="4171921" y="1158530"/>
            <a:ext cx="22404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rgbClr val="000000"/>
                </a:solidFill>
                <a:latin typeface="Arial"/>
                <a:ea typeface="Arial"/>
                <a:cs typeface="Arial"/>
                <a:sym typeface="Arial"/>
              </a:rPr>
              <a:t>Problem description</a:t>
            </a:r>
            <a:endParaRPr b="0" i="0" sz="1400" u="none" cap="none" strike="noStrike">
              <a:solidFill>
                <a:srgbClr val="000000"/>
              </a:solidFill>
              <a:latin typeface="Arial"/>
              <a:ea typeface="Arial"/>
              <a:cs typeface="Arial"/>
              <a:sym typeface="Arial"/>
            </a:endParaRPr>
          </a:p>
        </p:txBody>
      </p:sp>
      <p:sp>
        <p:nvSpPr>
          <p:cNvPr id="274" name="Google Shape;274;g3dc4bed99d8_0_156"/>
          <p:cNvSpPr txBox="1"/>
          <p:nvPr/>
        </p:nvSpPr>
        <p:spPr>
          <a:xfrm>
            <a:off x="8097458" y="1147710"/>
            <a:ext cx="10593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rgbClr val="000000"/>
                </a:solidFill>
                <a:latin typeface="Arial"/>
                <a:ea typeface="Arial"/>
                <a:cs typeface="Arial"/>
                <a:sym typeface="Arial"/>
              </a:rPr>
              <a:t>Solution</a:t>
            </a:r>
            <a:endParaRPr b="0" i="0" sz="1400" u="none" cap="none" strike="noStrike">
              <a:solidFill>
                <a:srgbClr val="000000"/>
              </a:solidFill>
              <a:latin typeface="Arial"/>
              <a:ea typeface="Arial"/>
              <a:cs typeface="Arial"/>
              <a:sym typeface="Arial"/>
            </a:endParaRPr>
          </a:p>
        </p:txBody>
      </p:sp>
      <p:sp>
        <p:nvSpPr>
          <p:cNvPr id="275" name="Google Shape;275;g3dc4bed99d8_0_156"/>
          <p:cNvSpPr txBox="1"/>
          <p:nvPr/>
        </p:nvSpPr>
        <p:spPr>
          <a:xfrm>
            <a:off x="4171921" y="1676296"/>
            <a:ext cx="31461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sv-SE" sz="1400" u="none" cap="none" strike="noStrike">
                <a:solidFill>
                  <a:srgbClr val="000000"/>
                </a:solidFill>
                <a:latin typeface="Arial"/>
                <a:ea typeface="Arial"/>
                <a:cs typeface="Arial"/>
                <a:sym typeface="Arial"/>
              </a:rPr>
              <a:t>The user added a constraint which clashes which clashes with another one upstream/downstream or even at the same level.</a:t>
            </a:r>
            <a:endParaRPr b="0" i="0" sz="1400" u="none" cap="none" strike="noStrike">
              <a:solidFill>
                <a:srgbClr val="000000"/>
              </a:solidFill>
              <a:latin typeface="Arial"/>
              <a:ea typeface="Arial"/>
              <a:cs typeface="Arial"/>
              <a:sym typeface="Arial"/>
            </a:endParaRPr>
          </a:p>
        </p:txBody>
      </p:sp>
      <p:sp>
        <p:nvSpPr>
          <p:cNvPr id="276" name="Google Shape;276;g3dc4bed99d8_0_156"/>
          <p:cNvSpPr txBox="1"/>
          <p:nvPr/>
        </p:nvSpPr>
        <p:spPr>
          <a:xfrm>
            <a:off x="8097458" y="1638709"/>
            <a:ext cx="3515400" cy="116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sv-SE" sz="1400" u="none" cap="none" strike="noStrike">
                <a:solidFill>
                  <a:srgbClr val="000000"/>
                </a:solidFill>
                <a:latin typeface="Arial"/>
                <a:ea typeface="Arial"/>
                <a:cs typeface="Arial"/>
                <a:sym typeface="Arial"/>
              </a:rPr>
              <a:t>Look thoroughly into the flow the constraint was added to and try to figure out where the issue might be. Potentially remove all model constraints (one by one) and re-introduce gradually.</a:t>
            </a:r>
            <a:endParaRPr b="0" i="0" sz="1400" u="none" cap="none" strike="noStrike">
              <a:solidFill>
                <a:srgbClr val="000000"/>
              </a:solidFill>
              <a:latin typeface="Arial"/>
              <a:ea typeface="Arial"/>
              <a:cs typeface="Arial"/>
              <a:sym typeface="Arial"/>
            </a:endParaRPr>
          </a:p>
        </p:txBody>
      </p:sp>
      <p:sp>
        <p:nvSpPr>
          <p:cNvPr id="277" name="Google Shape;277;g3dc4bed99d8_0_156"/>
          <p:cNvSpPr txBox="1"/>
          <p:nvPr/>
        </p:nvSpPr>
        <p:spPr>
          <a:xfrm>
            <a:off x="4171921" y="3158183"/>
            <a:ext cx="31461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sv-SE" sz="1400" u="none" cap="none" strike="noStrike">
                <a:solidFill>
                  <a:srgbClr val="000000"/>
                </a:solidFill>
                <a:latin typeface="Arial"/>
                <a:ea typeface="Arial"/>
                <a:cs typeface="Arial"/>
                <a:sym typeface="Arial"/>
              </a:rPr>
              <a:t>A new flow was added that has to kick in but was not connected properly.</a:t>
            </a:r>
            <a:endParaRPr b="0" i="0" sz="1400" u="none" cap="none" strike="noStrike">
              <a:solidFill>
                <a:srgbClr val="000000"/>
              </a:solidFill>
              <a:latin typeface="Arial"/>
              <a:ea typeface="Arial"/>
              <a:cs typeface="Arial"/>
              <a:sym typeface="Arial"/>
            </a:endParaRPr>
          </a:p>
        </p:txBody>
      </p:sp>
      <p:sp>
        <p:nvSpPr>
          <p:cNvPr id="278" name="Google Shape;278;g3dc4bed99d8_0_156"/>
          <p:cNvSpPr txBox="1"/>
          <p:nvPr/>
        </p:nvSpPr>
        <p:spPr>
          <a:xfrm>
            <a:off x="8097458" y="3113111"/>
            <a:ext cx="3515400" cy="138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sv-SE" sz="1400" u="none" cap="none" strike="noStrike">
                <a:solidFill>
                  <a:srgbClr val="000000"/>
                </a:solidFill>
                <a:latin typeface="Arial"/>
                <a:ea typeface="Arial"/>
                <a:cs typeface="Arial"/>
                <a:sym typeface="Arial"/>
              </a:rPr>
              <a:t>Check the Model diagram in MUIO and ensure a) there is no flow that starts with a commodity as opposed to a technology and b) all flows are accurately connected. MUIO helps you: missing source/target technologies are marked in red.</a:t>
            </a:r>
            <a:endParaRPr b="0" i="0" sz="1400" u="none" cap="none" strike="noStrike">
              <a:solidFill>
                <a:srgbClr val="000000"/>
              </a:solidFill>
              <a:latin typeface="Arial"/>
              <a:ea typeface="Arial"/>
              <a:cs typeface="Arial"/>
              <a:sym typeface="Arial"/>
            </a:endParaRPr>
          </a:p>
        </p:txBody>
      </p:sp>
      <p:sp>
        <p:nvSpPr>
          <p:cNvPr id="279" name="Google Shape;279;g3dc4bed99d8_0_156"/>
          <p:cNvSpPr txBox="1"/>
          <p:nvPr/>
        </p:nvSpPr>
        <p:spPr>
          <a:xfrm>
            <a:off x="4170650" y="4477809"/>
            <a:ext cx="3515400" cy="160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E.g. a technology name is using a character that is not recognised; Operational Life input value is not an integer; any input value is using a comma. While MUIO takes care of most of this with automatic checks, it is good practice to double-check manually.</a:t>
            </a:r>
            <a:endParaRPr b="0" i="0" sz="1400" u="none" cap="none" strike="noStrike">
              <a:solidFill>
                <a:srgbClr val="000000"/>
              </a:solidFill>
              <a:latin typeface="Arial"/>
              <a:ea typeface="Arial"/>
              <a:cs typeface="Arial"/>
              <a:sym typeface="Arial"/>
            </a:endParaRPr>
          </a:p>
        </p:txBody>
      </p:sp>
      <p:sp>
        <p:nvSpPr>
          <p:cNvPr id="280" name="Google Shape;280;g3dc4bed99d8_0_156"/>
          <p:cNvSpPr txBox="1"/>
          <p:nvPr/>
        </p:nvSpPr>
        <p:spPr>
          <a:xfrm>
            <a:off x="8221978" y="5048085"/>
            <a:ext cx="31308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sv-SE" sz="1400" u="none" cap="none" strike="noStrike">
                <a:solidFill>
                  <a:srgbClr val="000000"/>
                </a:solidFill>
                <a:latin typeface="Arial"/>
                <a:ea typeface="Arial"/>
                <a:cs typeface="Arial"/>
                <a:sym typeface="Arial"/>
              </a:rPr>
              <a:t>Retract recent changes and check all names/input values thoroughly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g3dc4bed99d8_0_174"/>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287" name="Google Shape;287;g3dc4bed99d8_0_174"/>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Some help from MUIO</a:t>
            </a:r>
            <a:endParaRPr sz="2800">
              <a:solidFill>
                <a:srgbClr val="FF0000"/>
              </a:solidFill>
            </a:endParaRPr>
          </a:p>
        </p:txBody>
      </p:sp>
      <p:sp>
        <p:nvSpPr>
          <p:cNvPr id="288" name="Google Shape;288;g3dc4bed99d8_0_174"/>
          <p:cNvSpPr txBox="1"/>
          <p:nvPr/>
        </p:nvSpPr>
        <p:spPr>
          <a:xfrm>
            <a:off x="630000" y="1342986"/>
            <a:ext cx="10515600" cy="147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MUIO helps you in two ways.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For one, when you run a case, if there is no feasible solution (e.g. because of conflicting constraints, or because the model is over-constrained and cannot meet the demands), MUIO provides the below message after the run.</a:t>
            </a:r>
            <a:endParaRPr b="0" i="0" sz="1800" u="none" cap="none" strike="noStrike">
              <a:solidFill>
                <a:srgbClr val="000000"/>
              </a:solidFill>
              <a:latin typeface="Arial"/>
              <a:ea typeface="Arial"/>
              <a:cs typeface="Arial"/>
              <a:sym typeface="Arial"/>
            </a:endParaRPr>
          </a:p>
        </p:txBody>
      </p:sp>
      <p:pic>
        <p:nvPicPr>
          <p:cNvPr id="289" name="Google Shape;289;g3dc4bed99d8_0_174" title="Capture.PNG"/>
          <p:cNvPicPr preferRelativeResize="0"/>
          <p:nvPr/>
        </p:nvPicPr>
        <p:blipFill rotWithShape="1">
          <a:blip r:embed="rId3">
            <a:alphaModFix/>
          </a:blip>
          <a:srcRect b="51307" l="0" r="0" t="0"/>
          <a:stretch/>
        </p:blipFill>
        <p:spPr>
          <a:xfrm>
            <a:off x="720000" y="3162508"/>
            <a:ext cx="10409273" cy="2756467"/>
          </a:xfrm>
          <a:prstGeom prst="rect">
            <a:avLst/>
          </a:prstGeom>
          <a:noFill/>
          <a:ln>
            <a:noFill/>
          </a:ln>
        </p:spPr>
      </p:pic>
      <p:sp>
        <p:nvSpPr>
          <p:cNvPr id="290" name="Google Shape;290;g3dc4bed99d8_0_174"/>
          <p:cNvSpPr/>
          <p:nvPr/>
        </p:nvSpPr>
        <p:spPr>
          <a:xfrm>
            <a:off x="5753000" y="3434475"/>
            <a:ext cx="1131300" cy="333300"/>
          </a:xfrm>
          <a:prstGeom prst="leftArrow">
            <a:avLst>
              <a:gd fmla="val 50000" name="adj1"/>
              <a:gd fmla="val 50000" name="adj2"/>
            </a:avLst>
          </a:prstGeom>
          <a:solidFill>
            <a:srgbClr val="980000"/>
          </a:solid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3dc4bed99d8_0_183"/>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297" name="Google Shape;297;g3dc4bed99d8_0_183"/>
          <p:cNvSpPr txBox="1"/>
          <p:nvPr>
            <p:ph type="title"/>
          </p:nvPr>
        </p:nvSpPr>
        <p:spPr>
          <a:xfrm>
            <a:off x="630000" y="125999"/>
            <a:ext cx="50079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Some help from MUIO</a:t>
            </a:r>
            <a:endParaRPr sz="2800">
              <a:solidFill>
                <a:srgbClr val="FF0000"/>
              </a:solidFill>
            </a:endParaRPr>
          </a:p>
        </p:txBody>
      </p:sp>
      <p:sp>
        <p:nvSpPr>
          <p:cNvPr id="298" name="Google Shape;298;g3dc4bed99d8_0_183"/>
          <p:cNvSpPr txBox="1"/>
          <p:nvPr/>
        </p:nvSpPr>
        <p:spPr>
          <a:xfrm>
            <a:off x="630000" y="1374884"/>
            <a:ext cx="10515600" cy="147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To avoid having an infeasible model, you can run checks with MUIO before running a model, to get help at least in tracking some mistakes, i.e. those related to the user inputting conflicting constraints (e.g. an upper cap on the capacity of a technology which is lower than its existing – residual – capacity). You can do so </a:t>
            </a:r>
            <a:r>
              <a:rPr b="1" i="0" lang="sv-SE" sz="1800" u="none" cap="none" strike="noStrike">
                <a:solidFill>
                  <a:srgbClr val="000000"/>
                </a:solidFill>
                <a:latin typeface="Arial"/>
                <a:ea typeface="Arial"/>
                <a:cs typeface="Arial"/>
                <a:sym typeface="Arial"/>
              </a:rPr>
              <a:t>after generating a case and its datafile</a:t>
            </a:r>
            <a:r>
              <a:rPr b="0" i="0" lang="sv-SE" sz="1800" u="none" cap="none" strike="noStrike">
                <a:solidFill>
                  <a:srgbClr val="000000"/>
                </a:solidFill>
                <a:latin typeface="Arial"/>
                <a:ea typeface="Arial"/>
                <a:cs typeface="Arial"/>
                <a:sym typeface="Arial"/>
              </a:rPr>
              <a:t>, by clicking the button marked below, on the right side of the screen, on the line of the case you created.</a:t>
            </a:r>
            <a:endParaRPr b="0" i="0" sz="1800" u="none" cap="none" strike="noStrike">
              <a:solidFill>
                <a:srgbClr val="000000"/>
              </a:solidFill>
              <a:latin typeface="Arial"/>
              <a:ea typeface="Arial"/>
              <a:cs typeface="Arial"/>
              <a:sym typeface="Arial"/>
            </a:endParaRPr>
          </a:p>
        </p:txBody>
      </p:sp>
      <p:pic>
        <p:nvPicPr>
          <p:cNvPr id="299" name="Google Shape;299;g3dc4bed99d8_0_183" title="Capture.PNG"/>
          <p:cNvPicPr preferRelativeResize="0"/>
          <p:nvPr/>
        </p:nvPicPr>
        <p:blipFill rotWithShape="1">
          <a:blip r:embed="rId3">
            <a:alphaModFix/>
          </a:blip>
          <a:srcRect b="0" l="0" r="0" t="0"/>
          <a:stretch/>
        </p:blipFill>
        <p:spPr>
          <a:xfrm>
            <a:off x="720000" y="3121535"/>
            <a:ext cx="11100535" cy="3311875"/>
          </a:xfrm>
          <a:prstGeom prst="rect">
            <a:avLst/>
          </a:prstGeom>
          <a:noFill/>
          <a:ln>
            <a:noFill/>
          </a:ln>
        </p:spPr>
      </p:pic>
      <p:sp>
        <p:nvSpPr>
          <p:cNvPr id="300" name="Google Shape;300;g3dc4bed99d8_0_183"/>
          <p:cNvSpPr/>
          <p:nvPr/>
        </p:nvSpPr>
        <p:spPr>
          <a:xfrm>
            <a:off x="11076275" y="4919875"/>
            <a:ext cx="219300" cy="219300"/>
          </a:xfrm>
          <a:prstGeom prst="rect">
            <a:avLst/>
          </a:prstGeom>
          <a:no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g3dc4bed99d8_0_192"/>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307" name="Google Shape;307;g3dc4bed99d8_0_192"/>
          <p:cNvSpPr txBox="1"/>
          <p:nvPr>
            <p:ph type="title"/>
          </p:nvPr>
        </p:nvSpPr>
        <p:spPr>
          <a:xfrm>
            <a:off x="630000" y="126000"/>
            <a:ext cx="65217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Some help from MUIO</a:t>
            </a:r>
            <a:endParaRPr sz="2800">
              <a:solidFill>
                <a:srgbClr val="FF0000"/>
              </a:solidFill>
            </a:endParaRPr>
          </a:p>
        </p:txBody>
      </p:sp>
      <p:sp>
        <p:nvSpPr>
          <p:cNvPr id="308" name="Google Shape;308;g3dc4bed99d8_0_192"/>
          <p:cNvSpPr txBox="1"/>
          <p:nvPr/>
        </p:nvSpPr>
        <p:spPr>
          <a:xfrm>
            <a:off x="630000" y="1034641"/>
            <a:ext cx="105156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When you run the check, a window appears listing the results of the checks and marking any potential errors that need correction before running the case. </a:t>
            </a:r>
            <a:r>
              <a:rPr b="1" i="0" lang="sv-SE" sz="1800" u="none" cap="none" strike="noStrike">
                <a:solidFill>
                  <a:srgbClr val="000000"/>
                </a:solidFill>
                <a:latin typeface="Arial"/>
                <a:ea typeface="Arial"/>
                <a:cs typeface="Arial"/>
                <a:sym typeface="Arial"/>
              </a:rPr>
              <a:t>NOTE!</a:t>
            </a:r>
            <a:r>
              <a:rPr b="0" i="0" lang="sv-SE" sz="1800" u="none" cap="none" strike="noStrike">
                <a:solidFill>
                  <a:srgbClr val="000000"/>
                </a:solidFill>
                <a:latin typeface="Arial"/>
                <a:ea typeface="Arial"/>
                <a:cs typeface="Arial"/>
                <a:sym typeface="Arial"/>
              </a:rPr>
              <a:t> This is not an exhaustive check, it covers only </a:t>
            </a:r>
            <a:r>
              <a:rPr b="1" i="0" lang="sv-SE" sz="1800" u="none" cap="none" strike="noStrike">
                <a:solidFill>
                  <a:srgbClr val="000000"/>
                </a:solidFill>
                <a:latin typeface="Arial"/>
                <a:ea typeface="Arial"/>
                <a:cs typeface="Arial"/>
                <a:sym typeface="Arial"/>
              </a:rPr>
              <a:t>some</a:t>
            </a:r>
            <a:r>
              <a:rPr b="0" i="0" lang="sv-SE" sz="1800" u="none" cap="none" strike="noStrike">
                <a:solidFill>
                  <a:srgbClr val="000000"/>
                </a:solidFill>
                <a:latin typeface="Arial"/>
                <a:ea typeface="Arial"/>
                <a:cs typeface="Arial"/>
                <a:sym typeface="Arial"/>
              </a:rPr>
              <a:t> mistakes.</a:t>
            </a:r>
            <a:endParaRPr b="0" i="0" sz="1800" u="none" cap="none" strike="noStrike">
              <a:solidFill>
                <a:srgbClr val="000000"/>
              </a:solidFill>
              <a:latin typeface="Arial"/>
              <a:ea typeface="Arial"/>
              <a:cs typeface="Arial"/>
              <a:sym typeface="Arial"/>
            </a:endParaRPr>
          </a:p>
        </p:txBody>
      </p:sp>
      <p:pic>
        <p:nvPicPr>
          <p:cNvPr id="309" name="Google Shape;309;g3dc4bed99d8_0_192" title="Capture.PNG"/>
          <p:cNvPicPr preferRelativeResize="0"/>
          <p:nvPr/>
        </p:nvPicPr>
        <p:blipFill rotWithShape="1">
          <a:blip r:embed="rId3">
            <a:alphaModFix/>
          </a:blip>
          <a:srcRect b="0" l="0" r="0" t="0"/>
          <a:stretch/>
        </p:blipFill>
        <p:spPr>
          <a:xfrm>
            <a:off x="3127100" y="2080376"/>
            <a:ext cx="5699649" cy="42865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3dc4bed99d8_0_200"/>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Advanced exercise, looking into a datafile</a:t>
            </a:r>
            <a:endParaRPr sz="2800">
              <a:solidFill>
                <a:srgbClr val="FF0000"/>
              </a:solidFill>
            </a:endParaRPr>
          </a:p>
        </p:txBody>
      </p:sp>
      <p:sp>
        <p:nvSpPr>
          <p:cNvPr id="316" name="Google Shape;316;g3dc4bed99d8_0_200"/>
          <p:cNvSpPr txBox="1"/>
          <p:nvPr/>
        </p:nvSpPr>
        <p:spPr>
          <a:xfrm>
            <a:off x="630000" y="876890"/>
            <a:ext cx="10874400" cy="2031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Gaining familiarity with the model’s ‘datafile’, obtained from MUIO, may help you spot the source of errors faster.</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sv-SE" sz="1800" u="none" cap="none" strike="noStrike">
                <a:solidFill>
                  <a:srgbClr val="000000"/>
                </a:solidFill>
                <a:latin typeface="Arial"/>
                <a:ea typeface="Arial"/>
                <a:cs typeface="Arial"/>
                <a:sym typeface="Arial"/>
              </a:rPr>
              <a:t>The datafile collects all the structural and numerical inputs that you inserted in MUIO when building the model.</a:t>
            </a:r>
            <a:endParaRPr b="0" i="0" sz="18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rgbClr val="000000"/>
              </a:buClr>
              <a:buSzPts val="1600"/>
              <a:buFont typeface="Arial"/>
              <a:buChar char="●"/>
            </a:pPr>
            <a:r>
              <a:rPr b="0" i="0" lang="sv-SE" sz="1800" u="none" cap="none" strike="noStrike">
                <a:solidFill>
                  <a:srgbClr val="000000"/>
                </a:solidFill>
                <a:latin typeface="Arial"/>
                <a:ea typeface="Arial"/>
                <a:cs typeface="Arial"/>
                <a:sym typeface="Arial"/>
              </a:rPr>
              <a:t>All and only what is on that file constitutes the actual model and will be optimised. If something is wrong or missing there, you need to go back to MUIO, correct and save there.</a:t>
            </a:r>
            <a:endParaRPr b="0" i="0" sz="1800" u="none" cap="none" strike="noStrike">
              <a:solidFill>
                <a:srgbClr val="000000"/>
              </a:solidFill>
              <a:latin typeface="Arial"/>
              <a:ea typeface="Arial"/>
              <a:cs typeface="Arial"/>
              <a:sym typeface="Arial"/>
            </a:endParaRPr>
          </a:p>
        </p:txBody>
      </p:sp>
      <p:pic>
        <p:nvPicPr>
          <p:cNvPr id="317" name="Google Shape;317;g3dc4bed99d8_0_200" title="Capture.PNG"/>
          <p:cNvPicPr preferRelativeResize="0"/>
          <p:nvPr/>
        </p:nvPicPr>
        <p:blipFill rotWithShape="1">
          <a:blip r:embed="rId3">
            <a:alphaModFix/>
          </a:blip>
          <a:srcRect b="0" l="0" r="0" t="0"/>
          <a:stretch/>
        </p:blipFill>
        <p:spPr>
          <a:xfrm>
            <a:off x="719125" y="3015500"/>
            <a:ext cx="10081974" cy="3514150"/>
          </a:xfrm>
          <a:prstGeom prst="rect">
            <a:avLst/>
          </a:prstGeom>
          <a:noFill/>
          <a:ln>
            <a:noFill/>
          </a:ln>
        </p:spPr>
      </p:pic>
      <p:sp>
        <p:nvSpPr>
          <p:cNvPr id="318" name="Google Shape;318;g3dc4bed99d8_0_200"/>
          <p:cNvSpPr/>
          <p:nvPr/>
        </p:nvSpPr>
        <p:spPr>
          <a:xfrm>
            <a:off x="3771025" y="3613155"/>
            <a:ext cx="885900" cy="245700"/>
          </a:xfrm>
          <a:prstGeom prst="rect">
            <a:avLst/>
          </a:prstGeom>
          <a:noFill/>
          <a:ln cap="flat" cmpd="sng" w="38100">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3dc4bed99d8_0_208"/>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Advanced Exercise 1, looking into a datafile</a:t>
            </a:r>
            <a:endParaRPr sz="2800">
              <a:solidFill>
                <a:srgbClr val="FF0000"/>
              </a:solidFill>
            </a:endParaRPr>
          </a:p>
        </p:txBody>
      </p:sp>
      <p:sp>
        <p:nvSpPr>
          <p:cNvPr id="325" name="Google Shape;325;g3dc4bed99d8_0_208"/>
          <p:cNvSpPr txBox="1"/>
          <p:nvPr/>
        </p:nvSpPr>
        <p:spPr>
          <a:xfrm>
            <a:off x="630000" y="1247276"/>
            <a:ext cx="10515600" cy="5325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When run, this simple sample model will fail and you will get from MUIO the yellow message: </a:t>
            </a:r>
            <a:r>
              <a:rPr b="1" i="0" lang="sv-SE" sz="2000" u="none" cap="none" strike="noStrike">
                <a:solidFill>
                  <a:srgbClr val="000000"/>
                </a:solidFill>
                <a:latin typeface="Arial"/>
                <a:ea typeface="Arial"/>
                <a:cs typeface="Arial"/>
                <a:sym typeface="Arial"/>
              </a:rPr>
              <a:t>Problem is infeasible</a:t>
            </a:r>
            <a:endParaRPr b="1"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Let’s simplify things for you and zoom into the parameters that have the mistake. </a:t>
            </a:r>
            <a:endParaRPr/>
          </a:p>
          <a:p>
            <a:pPr indent="0" lvl="0" marL="0" marR="0" rtl="0" algn="l">
              <a:lnSpc>
                <a:spcPct val="100000"/>
              </a:lnSpc>
              <a:spcBef>
                <a:spcPts val="0"/>
              </a:spcBef>
              <a:spcAft>
                <a:spcPts val="0"/>
              </a:spcAft>
              <a:buClr>
                <a:srgbClr val="000000"/>
              </a:buClr>
              <a:buSzPts val="2000"/>
              <a:buFont typeface="Arial"/>
              <a:buNone/>
            </a:pPr>
            <a:r>
              <a:rPr b="1" i="0" lang="sv-SE" sz="2000" u="none" cap="none" strike="noStrike">
                <a:solidFill>
                  <a:srgbClr val="000000"/>
                </a:solidFill>
                <a:latin typeface="Arial"/>
                <a:ea typeface="Arial"/>
                <a:cs typeface="Arial"/>
                <a:sym typeface="Arial"/>
              </a:rPr>
              <a:t>Can you spot it?</a:t>
            </a:r>
            <a:endParaRPr b="1"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param ResidualCapacity default 0 :=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[RE1,*,*]: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2019 2020 2021 2022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PWRGAS 20 20 20 20</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param TotalAnnualMaxCapacity default 999999 :=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[RE1,*,*]: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2019 2020 2021 2022 :=</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2000" u="none" cap="none" strike="noStrike">
                <a:solidFill>
                  <a:srgbClr val="000000"/>
                </a:solidFill>
                <a:latin typeface="Arial"/>
                <a:ea typeface="Arial"/>
                <a:cs typeface="Arial"/>
                <a:sym typeface="Arial"/>
              </a:rPr>
              <a:t>PWRGAS 10 10 10 10</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g3dc4bed99d8_0_214"/>
          <p:cNvSpPr txBox="1"/>
          <p:nvPr>
            <p:ph type="title"/>
          </p:nvPr>
        </p:nvSpPr>
        <p:spPr>
          <a:xfrm>
            <a:off x="630000" y="126000"/>
            <a:ext cx="106500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Advanced Exercise 2, looking into a datafile</a:t>
            </a:r>
            <a:endParaRPr sz="2800">
              <a:solidFill>
                <a:srgbClr val="FF0000"/>
              </a:solidFill>
            </a:endParaRPr>
          </a:p>
        </p:txBody>
      </p:sp>
      <p:sp>
        <p:nvSpPr>
          <p:cNvPr id="332" name="Google Shape;332;g3dc4bed99d8_0_214"/>
          <p:cNvSpPr txBox="1"/>
          <p:nvPr/>
        </p:nvSpPr>
        <p:spPr>
          <a:xfrm>
            <a:off x="630000" y="954860"/>
            <a:ext cx="10976700" cy="572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When run, this simple sample model gives the green message in MUIO: </a:t>
            </a:r>
            <a:r>
              <a:rPr b="1" i="0" lang="sv-SE" sz="1800" u="none" cap="none" strike="noStrike">
                <a:solidFill>
                  <a:srgbClr val="000000"/>
                </a:solidFill>
                <a:latin typeface="Arial"/>
                <a:ea typeface="Arial"/>
                <a:cs typeface="Arial"/>
                <a:sym typeface="Arial"/>
              </a:rPr>
              <a:t>Optimal solution found. </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However: the optimal solution consists of the coal power plant supplying all the electricity, even though it is not expected to do so due to its costs (take this piece of information as granted, from us). </a:t>
            </a:r>
            <a:r>
              <a:rPr b="1" i="0" lang="sv-SE" sz="1800" u="none" cap="none" strike="noStrike">
                <a:solidFill>
                  <a:srgbClr val="000000"/>
                </a:solidFill>
                <a:latin typeface="Arial"/>
                <a:ea typeface="Arial"/>
                <a:cs typeface="Arial"/>
                <a:sym typeface="Arial"/>
              </a:rPr>
              <a:t>Can you spot the mistake?</a:t>
            </a:r>
            <a:endParaRPr b="1"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sv-SE" sz="1800" u="none" cap="none" strike="noStrike">
                <a:solidFill>
                  <a:srgbClr val="000000"/>
                </a:solidFill>
                <a:latin typeface="Arial"/>
                <a:ea typeface="Arial"/>
                <a:cs typeface="Arial"/>
                <a:sym typeface="Arial"/>
              </a:rPr>
              <a:t>We will only show a selection of relevant parameters from the model (it continues in the next slides). This is trickier, the mistake is a set of missing values and it could be in any of the next pages.</a:t>
            </a:r>
            <a:endParaRPr b="0" i="1"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#Sets#</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 </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set REGION := RE1;</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set MODE_OF_OPERATION := 1 ;</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set COMMODTY := GAS COA ELC001 ELC002 ;</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set TECHNOLOGY := MINGAS MINCOA PWRGAS PWRCOA PWRTRN ;</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set YEAR := 2019 2020 2021 2022 ;</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set TIMESLICE := S11 S12 S21 S22 ;</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#Parameters#</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rgbClr val="000000"/>
                </a:solidFill>
                <a:latin typeface="Arial"/>
                <a:ea typeface="Arial"/>
                <a:cs typeface="Arial"/>
                <a:sym typeface="Arial"/>
              </a:rPr>
              <a:t>####################</a:t>
            </a:r>
            <a:endParaRPr b="0" i="1"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rgbClr val="000000"/>
                </a:solidFill>
                <a:latin typeface="Arial"/>
                <a:ea typeface="Arial"/>
                <a:cs typeface="Arial"/>
                <a:sym typeface="Arial"/>
              </a:rPr>
              <a:t>#</a:t>
            </a:r>
            <a:endParaRPr b="0" i="1" sz="16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3dc4bed99d8_0_220"/>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Advanced exercise 2, looking into a datafile</a:t>
            </a:r>
            <a:endParaRPr sz="2800">
              <a:solidFill>
                <a:srgbClr val="FF0000"/>
              </a:solidFill>
            </a:endParaRPr>
          </a:p>
        </p:txBody>
      </p:sp>
      <p:sp>
        <p:nvSpPr>
          <p:cNvPr id="339" name="Google Shape;339;g3dc4bed99d8_0_220"/>
          <p:cNvSpPr txBox="1"/>
          <p:nvPr/>
        </p:nvSpPr>
        <p:spPr>
          <a:xfrm>
            <a:off x="630000" y="990409"/>
            <a:ext cx="105156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CapacityToActivityUnit default 1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MINGAS MINCOA PWRGAS PWRCOA PWRTRN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RE1 1 1 31.536 31.536 31.536</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OperationalLife default 1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MINGAS MINCOA PWRGAS PWRCOA PWRTRN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RE1 30 30 30 30 50</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YearSplit default 1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2019 2020 2021 2022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S11 0.45 0.45 0.45 0.45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S12 0.22 0.22 0.22 0.22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S21 0.17 0.17 0.17 0.17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S22 0.16 0.16 0.16 0.16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CapitalCost default 0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[RE1,*,*]: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2019 2020 2021 2022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PWRGAS 1250 1250 1250 1250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PWRCOA 2200 2200 2200 2200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g3dc4bed99d8_0_226"/>
          <p:cNvSpPr txBox="1"/>
          <p:nvPr>
            <p:ph type="title"/>
          </p:nvPr>
        </p:nvSpPr>
        <p:spPr>
          <a:xfrm>
            <a:off x="630000" y="126000"/>
            <a:ext cx="10515600" cy="720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solidFill>
                  <a:srgbClr val="FF0000"/>
                </a:solidFill>
              </a:rPr>
              <a:t>Advanced exercise 2, looking into a datafile</a:t>
            </a:r>
            <a:endParaRPr sz="2800">
              <a:solidFill>
                <a:srgbClr val="FF0000"/>
              </a:solidFill>
            </a:endParaRPr>
          </a:p>
        </p:txBody>
      </p:sp>
      <p:sp>
        <p:nvSpPr>
          <p:cNvPr id="346" name="Google Shape;346;g3dc4bed99d8_0_226"/>
          <p:cNvSpPr txBox="1"/>
          <p:nvPr/>
        </p:nvSpPr>
        <p:spPr>
          <a:xfrm>
            <a:off x="630000" y="832605"/>
            <a:ext cx="105156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chemeClr val="dk1"/>
                </a:solidFill>
                <a:latin typeface="Arial"/>
                <a:ea typeface="Arial"/>
                <a:cs typeface="Arial"/>
                <a:sym typeface="Arial"/>
              </a:rPr>
              <a:t>PWRTRN 8000 8000 8000 8000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chemeClr val="dk1"/>
                </a:solidFill>
                <a:latin typeface="Arial"/>
                <a:ea typeface="Arial"/>
                <a:cs typeface="Arial"/>
                <a:sym typeface="Arial"/>
              </a:rPr>
              <a:t>param FixedCost default 0 :=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chemeClr val="dk1"/>
                </a:solidFill>
                <a:latin typeface="Arial"/>
                <a:ea typeface="Arial"/>
                <a:cs typeface="Arial"/>
                <a:sym typeface="Arial"/>
              </a:rPr>
              <a:t>[RE1,*,*]: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chemeClr val="dk1"/>
                </a:solidFill>
                <a:latin typeface="Arial"/>
                <a:ea typeface="Arial"/>
                <a:cs typeface="Arial"/>
                <a:sym typeface="Arial"/>
              </a:rPr>
              <a:t>2019 2020 2021 2022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chemeClr val="dk1"/>
                </a:solidFill>
                <a:latin typeface="Arial"/>
                <a:ea typeface="Arial"/>
                <a:cs typeface="Arial"/>
                <a:sym typeface="Arial"/>
              </a:rPr>
              <a:t>PWRGAS 30 30 30 30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chemeClr val="dk1"/>
                </a:solidFill>
                <a:latin typeface="Arial"/>
                <a:ea typeface="Arial"/>
                <a:cs typeface="Arial"/>
                <a:sym typeface="Arial"/>
              </a:rPr>
              <a:t>PWRCOA 75 75 75 75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ResidualCapacity default 0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TotalAnnualMaxCapacity default 999999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TotalAnnualMaxCapacityInvestment default 999999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TotalAnnualMinCapacity default 0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TotalAnnualMinCapacityInvestment default 0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sv-SE" sz="1800" u="none" cap="none" strike="noStrike">
                <a:solidFill>
                  <a:srgbClr val="000000"/>
                </a:solidFill>
                <a:latin typeface="Arial"/>
                <a:ea typeface="Arial"/>
                <a:cs typeface="Arial"/>
                <a:sym typeface="Arial"/>
              </a:rPr>
              <a:t>param TotalTechnologyAnnualActivityLowerLimit default 0 :=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dc4bed99d8_0_232"/>
          <p:cNvSpPr txBox="1"/>
          <p:nvPr>
            <p:ph type="ctrTitle"/>
          </p:nvPr>
        </p:nvSpPr>
        <p:spPr>
          <a:xfrm flipH="1">
            <a:off x="4185363" y="0"/>
            <a:ext cx="3648000" cy="685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800"/>
              <a:buNone/>
            </a:pPr>
            <a:r>
              <a:rPr lang="sv-SE"/>
              <a:t>Thank you</a:t>
            </a:r>
            <a:endParaRPr/>
          </a:p>
        </p:txBody>
      </p:sp>
      <p:sp>
        <p:nvSpPr>
          <p:cNvPr id="352" name="Google Shape;352;g3dc4bed99d8_0_232"/>
          <p:cNvSpPr txBox="1"/>
          <p:nvPr>
            <p:ph idx="1" type="subTitle"/>
          </p:nvPr>
        </p:nvSpPr>
        <p:spPr>
          <a:xfrm>
            <a:off x="6009375" y="5795916"/>
            <a:ext cx="6176100" cy="10620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3600"/>
              <a:buNone/>
            </a:pPr>
            <a:r>
              <a:rPr lang="sv-SE"/>
              <a:t>www.climatecompatiblegrowth.com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2019-06-09T10:25:43Z</dcterms:created>
  <dc:creator>Eunice Ramos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