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47" autoAdjust="0"/>
    <p:restoredTop sz="94610"/>
  </p:normalViewPr>
  <p:slideViewPr>
    <p:cSldViewPr snapToGrid="0" snapToObjects="1">
      <p:cViewPr varScale="1">
        <p:scale>
          <a:sx n="79" d="100"/>
          <a:sy n="79" d="100"/>
        </p:scale>
        <p:origin x="547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22609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F2A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905" y="1417320"/>
            <a:ext cx="1097188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kern="0" spc="260" dirty="0">
                <a:solidFill>
                  <a:srgbClr val="EDB348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SELF-PACED PRE-COURSE   ·   MODULE 4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09905" y="1828800"/>
            <a:ext cx="100584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400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SDI, FAIR Principles</a:t>
            </a:r>
            <a:endParaRPr lang="en-US" sz="4400" dirty="0"/>
          </a:p>
        </p:txBody>
      </p:sp>
      <p:sp>
        <p:nvSpPr>
          <p:cNvPr id="4" name="Text 2"/>
          <p:cNvSpPr/>
          <p:nvPr/>
        </p:nvSpPr>
        <p:spPr>
          <a:xfrm>
            <a:off x="609905" y="2542032"/>
            <a:ext cx="100584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400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&amp; Data Governance</a:t>
            </a:r>
            <a:endParaRPr lang="en-US" sz="4400" dirty="0"/>
          </a:p>
        </p:txBody>
      </p:sp>
      <p:sp>
        <p:nvSpPr>
          <p:cNvPr id="5" name="Text 3"/>
          <p:cNvSpPr/>
          <p:nvPr/>
        </p:nvSpPr>
        <p:spPr>
          <a:xfrm>
            <a:off x="609905" y="3364992"/>
            <a:ext cx="8686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500" i="1" dirty="0">
                <a:solidFill>
                  <a:srgbClr val="C7CDD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Infrastructure, frameworks, and accountability for spatial data -</a:t>
            </a:r>
            <a:endParaRPr lang="en-US" sz="1500" dirty="0"/>
          </a:p>
          <a:p>
            <a:pPr marL="0" indent="0" algn="l">
              <a:lnSpc>
                <a:spcPct val="125000"/>
              </a:lnSpc>
              <a:buNone/>
            </a:pPr>
            <a:r>
              <a:rPr lang="en-US" sz="1500" i="1" dirty="0">
                <a:solidFill>
                  <a:srgbClr val="C7CDD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the conceptual foundation for the plan you will build.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09905" y="4434840"/>
            <a:ext cx="2011680" cy="0"/>
          </a:xfrm>
          <a:prstGeom prst="line">
            <a:avLst/>
          </a:prstGeom>
          <a:noFill/>
          <a:ln w="25400">
            <a:solidFill>
              <a:srgbClr val="EDB348"/>
            </a:solidFill>
            <a:prstDash val="solid"/>
          </a:ln>
        </p:spPr>
      </p:sp>
      <p:pic>
        <p:nvPicPr>
          <p:cNvPr id="8" name="Image 0" descr="/mnt/user-data/uploads/2__Kartoza_logo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905" y="6016752"/>
            <a:ext cx="1554480" cy="528375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2575865" y="5989320"/>
            <a:ext cx="7863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9FB0B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Commissioned by SEforALL   ·   Maintained &amp; updated by Kartoza   ·   Hosted by CCG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9052560" y="502920"/>
            <a:ext cx="2532888" cy="777240"/>
          </a:xfrm>
          <a:prstGeom prst="roundRect">
            <a:avLst>
              <a:gd name="adj" fmla="val 9412"/>
            </a:avLst>
          </a:prstGeom>
          <a:solidFill>
            <a:srgbClr val="2A3742"/>
          </a:solidFill>
          <a:ln w="12700">
            <a:solidFill>
              <a:srgbClr val="3A4A56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9189720" y="594360"/>
            <a:ext cx="2286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50" dirty="0">
                <a:solidFill>
                  <a:srgbClr val="EDB348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ESTIMATED TIME</a:t>
            </a:r>
            <a:endParaRPr lang="en-US" sz="900" dirty="0"/>
          </a:p>
        </p:txBody>
      </p:sp>
      <p:sp>
        <p:nvSpPr>
          <p:cNvPr id="12" name="Text 9"/>
          <p:cNvSpPr/>
          <p:nvPr/>
        </p:nvSpPr>
        <p:spPr>
          <a:xfrm>
            <a:off x="9189720" y="804672"/>
            <a:ext cx="2286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60 minutes</a:t>
            </a:r>
            <a:endParaRPr lang="en-US" sz="2000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3CE1425-F2D6-23C1-FCF2-4261B9E9B961}"/>
              </a:ext>
            </a:extLst>
          </p:cNvPr>
          <p:cNvGrpSpPr/>
          <p:nvPr/>
        </p:nvGrpSpPr>
        <p:grpSpPr>
          <a:xfrm>
            <a:off x="609905" y="4691636"/>
            <a:ext cx="5943295" cy="452626"/>
            <a:chOff x="609904" y="4549140"/>
            <a:chExt cx="5943295" cy="452626"/>
          </a:xfrm>
        </p:grpSpPr>
        <p:sp>
          <p:nvSpPr>
            <p:cNvPr id="14" name="Shape 7">
              <a:extLst>
                <a:ext uri="{FF2B5EF4-FFF2-40B4-BE49-F238E27FC236}">
                  <a16:creationId xmlns:a16="http://schemas.microsoft.com/office/drawing/2014/main" id="{075F55D2-66E1-E993-6467-C5D44AA5EB70}"/>
                </a:ext>
              </a:extLst>
            </p:cNvPr>
            <p:cNvSpPr/>
            <p:nvPr/>
          </p:nvSpPr>
          <p:spPr>
            <a:xfrm>
              <a:off x="609904" y="4549140"/>
              <a:ext cx="5943295" cy="452626"/>
            </a:xfrm>
            <a:prstGeom prst="roundRect">
              <a:avLst/>
            </a:prstGeom>
            <a:solidFill>
              <a:srgbClr val="2A3742"/>
            </a:solidFill>
            <a:ln w="12700">
              <a:solidFill>
                <a:srgbClr val="3A4A56"/>
              </a:solidFill>
              <a:prstDash val="solid"/>
            </a:ln>
          </p:spPr>
        </p:sp>
        <p:sp>
          <p:nvSpPr>
            <p:cNvPr id="15" name="Text 5">
              <a:extLst>
                <a:ext uri="{FF2B5EF4-FFF2-40B4-BE49-F238E27FC236}">
                  <a16:creationId xmlns:a16="http://schemas.microsoft.com/office/drawing/2014/main" id="{5719AB8F-8753-3250-485C-0164F188B74B}"/>
                </a:ext>
              </a:extLst>
            </p:cNvPr>
            <p:cNvSpPr/>
            <p:nvPr/>
          </p:nvSpPr>
          <p:spPr>
            <a:xfrm>
              <a:off x="609905" y="4617720"/>
              <a:ext cx="5857570" cy="3200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300" b="1" dirty="0">
                  <a:solidFill>
                    <a:srgbClr val="9FB0BB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Geospatial Data Management for Energy Access, Planning and Modelling</a:t>
              </a:r>
              <a:endParaRPr lang="en-US" sz="1300" dirty="0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905" y="400782"/>
            <a:ext cx="10971886" cy="2267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kern="0" spc="240" dirty="0">
                <a:solidFill>
                  <a:srgbClr val="53A2CC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MODULE 4 · SDI, FAIR PRINCIPLES &amp; DATA GOVERNANCE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09905" y="644652"/>
            <a:ext cx="1097188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2700" b="1" dirty="0">
                <a:solidFill>
                  <a:srgbClr val="2B2F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How This Module Is Organised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609905" y="1237183"/>
            <a:ext cx="1097188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50" i="1" dirty="0">
                <a:solidFill>
                  <a:srgbClr val="5C6166"/>
                </a:solidFill>
                <a:latin typeface="Nunito Light" panose="00000400000000000000" pitchFamily="2" charset="0"/>
                <a:ea typeface="Nunito" pitchFamily="34" charset="-122"/>
                <a:cs typeface="Nunito" pitchFamily="34" charset="-120"/>
              </a:rPr>
              <a:t>Eight units build the governance vocabulary you need before Week 1. Work through them in order.</a:t>
            </a:r>
            <a:endParaRPr lang="en-US" sz="1350" dirty="0">
              <a:latin typeface="Nunito Light" panose="00000400000000000000" pitchFamily="2" charset="0"/>
            </a:endParaRP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3338F2D8-4474-D8C6-D223-4127511D1364}"/>
              </a:ext>
            </a:extLst>
          </p:cNvPr>
          <p:cNvGrpSpPr/>
          <p:nvPr/>
        </p:nvGrpSpPr>
        <p:grpSpPr>
          <a:xfrm>
            <a:off x="609905" y="1920240"/>
            <a:ext cx="5348783" cy="868680"/>
            <a:chOff x="609905" y="1920240"/>
            <a:chExt cx="5348783" cy="868680"/>
          </a:xfrm>
        </p:grpSpPr>
        <p:sp>
          <p:nvSpPr>
            <p:cNvPr id="5" name="Shape 3"/>
            <p:cNvSpPr/>
            <p:nvPr/>
          </p:nvSpPr>
          <p:spPr>
            <a:xfrm>
              <a:off x="609905" y="1920240"/>
              <a:ext cx="5348783" cy="868680"/>
            </a:xfrm>
            <a:prstGeom prst="roundRect">
              <a:avLst>
                <a:gd name="adj" fmla="val 8421"/>
              </a:avLst>
            </a:prstGeom>
            <a:solidFill>
              <a:srgbClr val="F6F7F8"/>
            </a:solidFill>
            <a:ln w="12700">
              <a:solidFill>
                <a:srgbClr val="E5E8EB"/>
              </a:solidFill>
              <a:prstDash val="solid"/>
            </a:ln>
          </p:spPr>
        </p:sp>
        <p:sp>
          <p:nvSpPr>
            <p:cNvPr id="6" name="Shape 4"/>
            <p:cNvSpPr/>
            <p:nvPr/>
          </p:nvSpPr>
          <p:spPr>
            <a:xfrm>
              <a:off x="811073" y="2098548"/>
              <a:ext cx="512064" cy="512064"/>
            </a:xfrm>
            <a:prstGeom prst="ellipse">
              <a:avLst/>
            </a:prstGeom>
            <a:solidFill>
              <a:srgbClr val="2B2F33"/>
            </a:solidFill>
            <a:ln/>
          </p:spPr>
        </p:sp>
        <p:sp>
          <p:nvSpPr>
            <p:cNvPr id="7" name="Text 5"/>
            <p:cNvSpPr/>
            <p:nvPr/>
          </p:nvSpPr>
          <p:spPr>
            <a:xfrm>
              <a:off x="811073" y="2098548"/>
              <a:ext cx="512064" cy="51206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800" b="1" dirty="0">
                  <a:solidFill>
                    <a:srgbClr val="EDB348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1</a:t>
              </a:r>
              <a:endParaRPr lang="en-US" sz="1800" dirty="0"/>
            </a:p>
          </p:txBody>
        </p:sp>
        <p:sp>
          <p:nvSpPr>
            <p:cNvPr id="8" name="Text 6"/>
            <p:cNvSpPr/>
            <p:nvPr/>
          </p:nvSpPr>
          <p:spPr>
            <a:xfrm>
              <a:off x="1451153" y="2011680"/>
              <a:ext cx="3611423" cy="42062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lnSpc>
                  <a:spcPct val="102000"/>
                </a:lnSpc>
                <a:buNone/>
              </a:pPr>
              <a:r>
                <a:rPr lang="en-US" sz="1250" b="1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What Is a Spatial Data Infrastructure?</a:t>
              </a:r>
              <a:endParaRPr lang="en-US" sz="1250" dirty="0"/>
            </a:p>
          </p:txBody>
        </p:sp>
        <p:sp>
          <p:nvSpPr>
            <p:cNvPr id="9" name="Text 7"/>
            <p:cNvSpPr/>
            <p:nvPr/>
          </p:nvSpPr>
          <p:spPr>
            <a:xfrm>
              <a:off x="1451153" y="2432304"/>
              <a:ext cx="3611423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buNone/>
              </a:pPr>
              <a:r>
                <a:rPr lang="en-US" sz="95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Six components: data, metadata, standards, network, policy, people</a:t>
              </a:r>
              <a:endParaRPr lang="en-US" sz="950" dirty="0"/>
            </a:p>
          </p:txBody>
        </p:sp>
        <p:sp>
          <p:nvSpPr>
            <p:cNvPr id="10" name="Text 8"/>
            <p:cNvSpPr/>
            <p:nvPr/>
          </p:nvSpPr>
          <p:spPr>
            <a:xfrm>
              <a:off x="5181448" y="1920240"/>
              <a:ext cx="685800" cy="8686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r">
                <a:buNone/>
              </a:pPr>
              <a:r>
                <a:rPr lang="en-US" sz="1050" b="1" dirty="0">
                  <a:solidFill>
                    <a:srgbClr val="53A2CC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8 min</a:t>
              </a:r>
              <a:endParaRPr lang="en-US" sz="1050" dirty="0"/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23D954C5-6C0D-FAA2-E102-B73E936ECBFA}"/>
              </a:ext>
            </a:extLst>
          </p:cNvPr>
          <p:cNvGrpSpPr/>
          <p:nvPr/>
        </p:nvGrpSpPr>
        <p:grpSpPr>
          <a:xfrm>
            <a:off x="609905" y="2916936"/>
            <a:ext cx="5348783" cy="868680"/>
            <a:chOff x="609905" y="2916936"/>
            <a:chExt cx="5348783" cy="868680"/>
          </a:xfrm>
        </p:grpSpPr>
        <p:sp>
          <p:nvSpPr>
            <p:cNvPr id="11" name="Shape 9"/>
            <p:cNvSpPr/>
            <p:nvPr/>
          </p:nvSpPr>
          <p:spPr>
            <a:xfrm>
              <a:off x="609905" y="2916936"/>
              <a:ext cx="5348783" cy="868680"/>
            </a:xfrm>
            <a:prstGeom prst="roundRect">
              <a:avLst>
                <a:gd name="adj" fmla="val 8421"/>
              </a:avLst>
            </a:prstGeom>
            <a:solidFill>
              <a:srgbClr val="F6F7F8"/>
            </a:solidFill>
            <a:ln w="12700">
              <a:solidFill>
                <a:srgbClr val="E5E8EB"/>
              </a:solidFill>
              <a:prstDash val="solid"/>
            </a:ln>
          </p:spPr>
        </p:sp>
        <p:sp>
          <p:nvSpPr>
            <p:cNvPr id="12" name="Shape 10"/>
            <p:cNvSpPr/>
            <p:nvPr/>
          </p:nvSpPr>
          <p:spPr>
            <a:xfrm>
              <a:off x="811073" y="3095244"/>
              <a:ext cx="512064" cy="512064"/>
            </a:xfrm>
            <a:prstGeom prst="ellipse">
              <a:avLst/>
            </a:prstGeom>
            <a:solidFill>
              <a:srgbClr val="2B2F33"/>
            </a:solidFill>
            <a:ln/>
          </p:spPr>
        </p:sp>
        <p:sp>
          <p:nvSpPr>
            <p:cNvPr id="13" name="Text 11"/>
            <p:cNvSpPr/>
            <p:nvPr/>
          </p:nvSpPr>
          <p:spPr>
            <a:xfrm>
              <a:off x="811073" y="3095244"/>
              <a:ext cx="512064" cy="51206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800" b="1" dirty="0">
                  <a:solidFill>
                    <a:srgbClr val="EDB348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2</a:t>
              </a:r>
              <a:endParaRPr lang="en-US" sz="1800" dirty="0"/>
            </a:p>
          </p:txBody>
        </p:sp>
        <p:sp>
          <p:nvSpPr>
            <p:cNvPr id="14" name="Text 12"/>
            <p:cNvSpPr/>
            <p:nvPr/>
          </p:nvSpPr>
          <p:spPr>
            <a:xfrm>
              <a:off x="1451153" y="3008376"/>
              <a:ext cx="3611423" cy="42062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lnSpc>
                  <a:spcPct val="102000"/>
                </a:lnSpc>
                <a:buNone/>
              </a:pPr>
              <a:r>
                <a:rPr lang="en-US" sz="1250" b="1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SDIs in African Energy Access</a:t>
              </a:r>
              <a:endParaRPr lang="en-US" sz="1250" dirty="0"/>
            </a:p>
          </p:txBody>
        </p:sp>
        <p:sp>
          <p:nvSpPr>
            <p:cNvPr id="15" name="Text 13"/>
            <p:cNvSpPr/>
            <p:nvPr/>
          </p:nvSpPr>
          <p:spPr>
            <a:xfrm>
              <a:off x="1451153" y="3429000"/>
              <a:ext cx="3611423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buNone/>
              </a:pPr>
              <a:r>
                <a:rPr lang="en-US" sz="95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National agencies, AfriGEO, ministry portals, donor silos</a:t>
              </a:r>
              <a:endParaRPr lang="en-US" sz="950" dirty="0"/>
            </a:p>
          </p:txBody>
        </p:sp>
        <p:sp>
          <p:nvSpPr>
            <p:cNvPr id="16" name="Text 14"/>
            <p:cNvSpPr/>
            <p:nvPr/>
          </p:nvSpPr>
          <p:spPr>
            <a:xfrm>
              <a:off x="5181448" y="2916936"/>
              <a:ext cx="685800" cy="8686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r">
                <a:buNone/>
              </a:pPr>
              <a:r>
                <a:rPr lang="en-US" sz="1050" b="1" dirty="0">
                  <a:solidFill>
                    <a:srgbClr val="53A2CC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7 min</a:t>
              </a:r>
              <a:endParaRPr lang="en-US" sz="1050" dirty="0"/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61C1DA84-5E75-FFEC-DB40-5FCD575E4E37}"/>
              </a:ext>
            </a:extLst>
          </p:cNvPr>
          <p:cNvGrpSpPr/>
          <p:nvPr/>
        </p:nvGrpSpPr>
        <p:grpSpPr>
          <a:xfrm>
            <a:off x="609905" y="3913632"/>
            <a:ext cx="5348783" cy="868680"/>
            <a:chOff x="609905" y="3913632"/>
            <a:chExt cx="5348783" cy="868680"/>
          </a:xfrm>
        </p:grpSpPr>
        <p:sp>
          <p:nvSpPr>
            <p:cNvPr id="17" name="Shape 15"/>
            <p:cNvSpPr/>
            <p:nvPr/>
          </p:nvSpPr>
          <p:spPr>
            <a:xfrm>
              <a:off x="609905" y="3913632"/>
              <a:ext cx="5348783" cy="868680"/>
            </a:xfrm>
            <a:prstGeom prst="roundRect">
              <a:avLst>
                <a:gd name="adj" fmla="val 8421"/>
              </a:avLst>
            </a:prstGeom>
            <a:solidFill>
              <a:srgbClr val="F6F7F8"/>
            </a:solidFill>
            <a:ln w="12700">
              <a:solidFill>
                <a:srgbClr val="E5E8EB"/>
              </a:solidFill>
              <a:prstDash val="solid"/>
            </a:ln>
          </p:spPr>
        </p:sp>
        <p:sp>
          <p:nvSpPr>
            <p:cNvPr id="18" name="Shape 16"/>
            <p:cNvSpPr/>
            <p:nvPr/>
          </p:nvSpPr>
          <p:spPr>
            <a:xfrm>
              <a:off x="811073" y="4091940"/>
              <a:ext cx="512064" cy="512064"/>
            </a:xfrm>
            <a:prstGeom prst="ellipse">
              <a:avLst/>
            </a:prstGeom>
            <a:solidFill>
              <a:srgbClr val="2B2F33"/>
            </a:solidFill>
            <a:ln/>
          </p:spPr>
        </p:sp>
        <p:sp>
          <p:nvSpPr>
            <p:cNvPr id="19" name="Text 17"/>
            <p:cNvSpPr/>
            <p:nvPr/>
          </p:nvSpPr>
          <p:spPr>
            <a:xfrm>
              <a:off x="811073" y="4091940"/>
              <a:ext cx="512064" cy="51206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800" b="1" dirty="0">
                  <a:solidFill>
                    <a:srgbClr val="EDB348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3</a:t>
              </a:r>
              <a:endParaRPr lang="en-US" sz="1800" dirty="0"/>
            </a:p>
          </p:txBody>
        </p:sp>
        <p:sp>
          <p:nvSpPr>
            <p:cNvPr id="20" name="Text 18"/>
            <p:cNvSpPr/>
            <p:nvPr/>
          </p:nvSpPr>
          <p:spPr>
            <a:xfrm>
              <a:off x="1451153" y="4005072"/>
              <a:ext cx="3611423" cy="42062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lnSpc>
                  <a:spcPct val="102000"/>
                </a:lnSpc>
                <a:buNone/>
              </a:pPr>
              <a:r>
                <a:rPr lang="en-US" sz="1250" b="1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FAIR Principles</a:t>
              </a:r>
              <a:endParaRPr lang="en-US" sz="1250" dirty="0"/>
            </a:p>
          </p:txBody>
        </p:sp>
        <p:sp>
          <p:nvSpPr>
            <p:cNvPr id="21" name="Text 19"/>
            <p:cNvSpPr/>
            <p:nvPr/>
          </p:nvSpPr>
          <p:spPr>
            <a:xfrm>
              <a:off x="1451153" y="4425696"/>
              <a:ext cx="3611423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buNone/>
              </a:pPr>
              <a:r>
                <a:rPr lang="en-US" sz="95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Findable, Accessible, Interoperable, Reusable</a:t>
              </a:r>
              <a:endParaRPr lang="en-US" sz="950" dirty="0"/>
            </a:p>
          </p:txBody>
        </p:sp>
        <p:sp>
          <p:nvSpPr>
            <p:cNvPr id="22" name="Text 20"/>
            <p:cNvSpPr/>
            <p:nvPr/>
          </p:nvSpPr>
          <p:spPr>
            <a:xfrm>
              <a:off x="5181448" y="3913632"/>
              <a:ext cx="685800" cy="8686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r">
                <a:buNone/>
              </a:pPr>
              <a:r>
                <a:rPr lang="en-US" sz="1050" b="1" dirty="0">
                  <a:solidFill>
                    <a:srgbClr val="53A2CC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8 min</a:t>
              </a:r>
              <a:endParaRPr lang="en-US" sz="1050" dirty="0"/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38614CFE-848C-BE76-9F92-95EBC2050862}"/>
              </a:ext>
            </a:extLst>
          </p:cNvPr>
          <p:cNvGrpSpPr/>
          <p:nvPr/>
        </p:nvGrpSpPr>
        <p:grpSpPr>
          <a:xfrm>
            <a:off x="609905" y="4910328"/>
            <a:ext cx="5348783" cy="868680"/>
            <a:chOff x="609905" y="4910328"/>
            <a:chExt cx="5348783" cy="868680"/>
          </a:xfrm>
        </p:grpSpPr>
        <p:sp>
          <p:nvSpPr>
            <p:cNvPr id="23" name="Shape 21"/>
            <p:cNvSpPr/>
            <p:nvPr/>
          </p:nvSpPr>
          <p:spPr>
            <a:xfrm>
              <a:off x="609905" y="4910328"/>
              <a:ext cx="5348783" cy="868680"/>
            </a:xfrm>
            <a:prstGeom prst="roundRect">
              <a:avLst>
                <a:gd name="adj" fmla="val 8421"/>
              </a:avLst>
            </a:prstGeom>
            <a:solidFill>
              <a:srgbClr val="F6F7F8"/>
            </a:solidFill>
            <a:ln w="12700">
              <a:solidFill>
                <a:srgbClr val="E5E8EB"/>
              </a:solidFill>
              <a:prstDash val="solid"/>
            </a:ln>
          </p:spPr>
        </p:sp>
        <p:sp>
          <p:nvSpPr>
            <p:cNvPr id="24" name="Shape 22"/>
            <p:cNvSpPr/>
            <p:nvPr/>
          </p:nvSpPr>
          <p:spPr>
            <a:xfrm>
              <a:off x="811073" y="5088636"/>
              <a:ext cx="512064" cy="512064"/>
            </a:xfrm>
            <a:prstGeom prst="ellipse">
              <a:avLst/>
            </a:prstGeom>
            <a:solidFill>
              <a:srgbClr val="2B2F33"/>
            </a:solidFill>
            <a:ln/>
          </p:spPr>
        </p:sp>
        <p:sp>
          <p:nvSpPr>
            <p:cNvPr id="25" name="Text 23"/>
            <p:cNvSpPr/>
            <p:nvPr/>
          </p:nvSpPr>
          <p:spPr>
            <a:xfrm>
              <a:off x="811073" y="5088636"/>
              <a:ext cx="512064" cy="51206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800" b="1" dirty="0">
                  <a:solidFill>
                    <a:srgbClr val="EDB348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4</a:t>
              </a:r>
              <a:endParaRPr lang="en-US" sz="1800" dirty="0"/>
            </a:p>
          </p:txBody>
        </p:sp>
        <p:sp>
          <p:nvSpPr>
            <p:cNvPr id="26" name="Text 24"/>
            <p:cNvSpPr/>
            <p:nvPr/>
          </p:nvSpPr>
          <p:spPr>
            <a:xfrm>
              <a:off x="1451153" y="5001768"/>
              <a:ext cx="3611423" cy="42062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lnSpc>
                  <a:spcPct val="102000"/>
                </a:lnSpc>
                <a:buNone/>
              </a:pPr>
              <a:r>
                <a:rPr lang="en-US" sz="1250" b="1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CARE Principles</a:t>
              </a:r>
              <a:endParaRPr lang="en-US" sz="1250" dirty="0"/>
            </a:p>
          </p:txBody>
        </p:sp>
        <p:sp>
          <p:nvSpPr>
            <p:cNvPr id="27" name="Text 25"/>
            <p:cNvSpPr/>
            <p:nvPr/>
          </p:nvSpPr>
          <p:spPr>
            <a:xfrm>
              <a:off x="1451153" y="5422392"/>
              <a:ext cx="3611423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buNone/>
              </a:pPr>
              <a:r>
                <a:rPr lang="en-US" sz="95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Community rights alongside FAIR's institutional focus</a:t>
              </a:r>
              <a:endParaRPr lang="en-US" sz="950" dirty="0"/>
            </a:p>
          </p:txBody>
        </p:sp>
        <p:sp>
          <p:nvSpPr>
            <p:cNvPr id="28" name="Text 26"/>
            <p:cNvSpPr/>
            <p:nvPr/>
          </p:nvSpPr>
          <p:spPr>
            <a:xfrm>
              <a:off x="5181448" y="4910328"/>
              <a:ext cx="685800" cy="8686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r">
                <a:buNone/>
              </a:pPr>
              <a:r>
                <a:rPr lang="en-US" sz="1050" b="1" dirty="0">
                  <a:solidFill>
                    <a:srgbClr val="53A2CC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7 min</a:t>
              </a:r>
              <a:endParaRPr lang="en-US" sz="1050" dirty="0"/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4712FB50-F6E2-C3C6-751F-9D85E3957DAF}"/>
              </a:ext>
            </a:extLst>
          </p:cNvPr>
          <p:cNvGrpSpPr/>
          <p:nvPr/>
        </p:nvGrpSpPr>
        <p:grpSpPr>
          <a:xfrm>
            <a:off x="6233008" y="1920240"/>
            <a:ext cx="5348783" cy="868680"/>
            <a:chOff x="6233008" y="1920240"/>
            <a:chExt cx="5348783" cy="868680"/>
          </a:xfrm>
        </p:grpSpPr>
        <p:sp>
          <p:nvSpPr>
            <p:cNvPr id="29" name="Shape 27"/>
            <p:cNvSpPr/>
            <p:nvPr/>
          </p:nvSpPr>
          <p:spPr>
            <a:xfrm>
              <a:off x="6233008" y="1920240"/>
              <a:ext cx="5348783" cy="868680"/>
            </a:xfrm>
            <a:prstGeom prst="roundRect">
              <a:avLst>
                <a:gd name="adj" fmla="val 8421"/>
              </a:avLst>
            </a:prstGeom>
            <a:solidFill>
              <a:srgbClr val="F6F7F8"/>
            </a:solidFill>
            <a:ln w="12700">
              <a:solidFill>
                <a:srgbClr val="E5E8EB"/>
              </a:solidFill>
              <a:prstDash val="solid"/>
            </a:ln>
          </p:spPr>
        </p:sp>
        <p:sp>
          <p:nvSpPr>
            <p:cNvPr id="30" name="Shape 28"/>
            <p:cNvSpPr/>
            <p:nvPr/>
          </p:nvSpPr>
          <p:spPr>
            <a:xfrm>
              <a:off x="6434176" y="2098548"/>
              <a:ext cx="512064" cy="512064"/>
            </a:xfrm>
            <a:prstGeom prst="ellipse">
              <a:avLst/>
            </a:prstGeom>
            <a:solidFill>
              <a:srgbClr val="2B2F33"/>
            </a:solidFill>
            <a:ln/>
          </p:spPr>
        </p:sp>
        <p:sp>
          <p:nvSpPr>
            <p:cNvPr id="31" name="Text 29"/>
            <p:cNvSpPr/>
            <p:nvPr/>
          </p:nvSpPr>
          <p:spPr>
            <a:xfrm>
              <a:off x="6434176" y="2098548"/>
              <a:ext cx="512064" cy="51206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800" b="1" dirty="0">
                  <a:solidFill>
                    <a:srgbClr val="EDB348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5</a:t>
              </a:r>
              <a:endParaRPr lang="en-US" sz="1800" dirty="0"/>
            </a:p>
          </p:txBody>
        </p:sp>
        <p:sp>
          <p:nvSpPr>
            <p:cNvPr id="32" name="Text 30"/>
            <p:cNvSpPr/>
            <p:nvPr/>
          </p:nvSpPr>
          <p:spPr>
            <a:xfrm>
              <a:off x="7074256" y="2011680"/>
              <a:ext cx="3611423" cy="42062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lnSpc>
                  <a:spcPct val="102000"/>
                </a:lnSpc>
                <a:buNone/>
              </a:pPr>
              <a:r>
                <a:rPr lang="en-US" sz="1250" b="1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Open Data Licensing</a:t>
              </a:r>
              <a:endParaRPr lang="en-US" sz="1250" dirty="0"/>
            </a:p>
          </p:txBody>
        </p:sp>
        <p:sp>
          <p:nvSpPr>
            <p:cNvPr id="33" name="Text 31"/>
            <p:cNvSpPr/>
            <p:nvPr/>
          </p:nvSpPr>
          <p:spPr>
            <a:xfrm>
              <a:off x="7074256" y="2432304"/>
              <a:ext cx="3611423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buNone/>
              </a:pPr>
              <a:r>
                <a:rPr lang="en-US" sz="95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CC BY, ODbL, CC BY-NC and what each permits</a:t>
              </a:r>
              <a:endParaRPr lang="en-US" sz="950" dirty="0"/>
            </a:p>
          </p:txBody>
        </p:sp>
        <p:sp>
          <p:nvSpPr>
            <p:cNvPr id="34" name="Text 32"/>
            <p:cNvSpPr/>
            <p:nvPr/>
          </p:nvSpPr>
          <p:spPr>
            <a:xfrm>
              <a:off x="10804550" y="1920240"/>
              <a:ext cx="685800" cy="8686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r">
                <a:buNone/>
              </a:pPr>
              <a:r>
                <a:rPr lang="en-US" sz="1050" b="1" dirty="0">
                  <a:solidFill>
                    <a:srgbClr val="53A2CC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7 min</a:t>
              </a:r>
              <a:endParaRPr lang="en-US" sz="1050" dirty="0"/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09753B64-9E64-8387-E74D-6954F483ED01}"/>
              </a:ext>
            </a:extLst>
          </p:cNvPr>
          <p:cNvGrpSpPr/>
          <p:nvPr/>
        </p:nvGrpSpPr>
        <p:grpSpPr>
          <a:xfrm>
            <a:off x="6233008" y="2916936"/>
            <a:ext cx="5348783" cy="868680"/>
            <a:chOff x="6233008" y="2916936"/>
            <a:chExt cx="5348783" cy="868680"/>
          </a:xfrm>
        </p:grpSpPr>
        <p:sp>
          <p:nvSpPr>
            <p:cNvPr id="35" name="Shape 33"/>
            <p:cNvSpPr/>
            <p:nvPr/>
          </p:nvSpPr>
          <p:spPr>
            <a:xfrm>
              <a:off x="6233008" y="2916936"/>
              <a:ext cx="5348783" cy="868680"/>
            </a:xfrm>
            <a:prstGeom prst="roundRect">
              <a:avLst>
                <a:gd name="adj" fmla="val 8421"/>
              </a:avLst>
            </a:prstGeom>
            <a:solidFill>
              <a:srgbClr val="F6F7F8"/>
            </a:solidFill>
            <a:ln w="12700">
              <a:solidFill>
                <a:srgbClr val="E5E8EB"/>
              </a:solidFill>
              <a:prstDash val="solid"/>
            </a:ln>
          </p:spPr>
        </p:sp>
        <p:sp>
          <p:nvSpPr>
            <p:cNvPr id="36" name="Shape 34"/>
            <p:cNvSpPr/>
            <p:nvPr/>
          </p:nvSpPr>
          <p:spPr>
            <a:xfrm>
              <a:off x="6434176" y="3095244"/>
              <a:ext cx="512064" cy="512064"/>
            </a:xfrm>
            <a:prstGeom prst="ellipse">
              <a:avLst/>
            </a:prstGeom>
            <a:solidFill>
              <a:srgbClr val="2B2F33"/>
            </a:solidFill>
            <a:ln/>
          </p:spPr>
        </p:sp>
        <p:sp>
          <p:nvSpPr>
            <p:cNvPr id="37" name="Text 35"/>
            <p:cNvSpPr/>
            <p:nvPr/>
          </p:nvSpPr>
          <p:spPr>
            <a:xfrm>
              <a:off x="6434176" y="3095244"/>
              <a:ext cx="512064" cy="51206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800" b="1" dirty="0">
                  <a:solidFill>
                    <a:srgbClr val="EDB348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6</a:t>
              </a:r>
              <a:endParaRPr lang="en-US" sz="1800" dirty="0"/>
            </a:p>
          </p:txBody>
        </p:sp>
        <p:sp>
          <p:nvSpPr>
            <p:cNvPr id="38" name="Text 36"/>
            <p:cNvSpPr/>
            <p:nvPr/>
          </p:nvSpPr>
          <p:spPr>
            <a:xfrm>
              <a:off x="7074256" y="3008376"/>
              <a:ext cx="3611423" cy="42062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lnSpc>
                  <a:spcPct val="102000"/>
                </a:lnSpc>
                <a:buNone/>
              </a:pPr>
              <a:r>
                <a:rPr lang="en-US" sz="1250" b="1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Data Governance vs Data Management</a:t>
              </a:r>
              <a:endParaRPr lang="en-US" sz="1250" dirty="0"/>
            </a:p>
          </p:txBody>
        </p:sp>
        <p:sp>
          <p:nvSpPr>
            <p:cNvPr id="39" name="Text 37"/>
            <p:cNvSpPr/>
            <p:nvPr/>
          </p:nvSpPr>
          <p:spPr>
            <a:xfrm>
              <a:off x="7074256" y="3429000"/>
              <a:ext cx="3611423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buNone/>
              </a:pPr>
              <a:r>
                <a:rPr lang="en-US" sz="95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The distinction your governance plan is built on</a:t>
              </a:r>
              <a:endParaRPr lang="en-US" sz="950" dirty="0"/>
            </a:p>
          </p:txBody>
        </p:sp>
        <p:sp>
          <p:nvSpPr>
            <p:cNvPr id="40" name="Text 38"/>
            <p:cNvSpPr/>
            <p:nvPr/>
          </p:nvSpPr>
          <p:spPr>
            <a:xfrm>
              <a:off x="10804550" y="2916936"/>
              <a:ext cx="685800" cy="8686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r">
                <a:buNone/>
              </a:pPr>
              <a:r>
                <a:rPr lang="en-US" sz="1050" b="1" dirty="0">
                  <a:solidFill>
                    <a:srgbClr val="53A2CC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6 min</a:t>
              </a:r>
              <a:endParaRPr lang="en-US" sz="1050" dirty="0"/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8834440E-2A88-F26C-D096-EC826416FB69}"/>
              </a:ext>
            </a:extLst>
          </p:cNvPr>
          <p:cNvGrpSpPr/>
          <p:nvPr/>
        </p:nvGrpSpPr>
        <p:grpSpPr>
          <a:xfrm>
            <a:off x="6233008" y="3913632"/>
            <a:ext cx="5348783" cy="868680"/>
            <a:chOff x="6233008" y="3913632"/>
            <a:chExt cx="5348783" cy="868680"/>
          </a:xfrm>
        </p:grpSpPr>
        <p:sp>
          <p:nvSpPr>
            <p:cNvPr id="41" name="Shape 39"/>
            <p:cNvSpPr/>
            <p:nvPr/>
          </p:nvSpPr>
          <p:spPr>
            <a:xfrm>
              <a:off x="6233008" y="3913632"/>
              <a:ext cx="5348783" cy="868680"/>
            </a:xfrm>
            <a:prstGeom prst="roundRect">
              <a:avLst>
                <a:gd name="adj" fmla="val 8421"/>
              </a:avLst>
            </a:prstGeom>
            <a:solidFill>
              <a:srgbClr val="F6F7F8"/>
            </a:solidFill>
            <a:ln w="12700">
              <a:solidFill>
                <a:srgbClr val="E5E8EB"/>
              </a:solidFill>
              <a:prstDash val="solid"/>
            </a:ln>
          </p:spPr>
        </p:sp>
        <p:sp>
          <p:nvSpPr>
            <p:cNvPr id="42" name="Shape 40"/>
            <p:cNvSpPr/>
            <p:nvPr/>
          </p:nvSpPr>
          <p:spPr>
            <a:xfrm>
              <a:off x="6434176" y="4091940"/>
              <a:ext cx="512064" cy="512064"/>
            </a:xfrm>
            <a:prstGeom prst="ellipse">
              <a:avLst/>
            </a:prstGeom>
            <a:solidFill>
              <a:srgbClr val="2B2F33"/>
            </a:solidFill>
            <a:ln/>
          </p:spPr>
        </p:sp>
        <p:sp>
          <p:nvSpPr>
            <p:cNvPr id="43" name="Text 41"/>
            <p:cNvSpPr/>
            <p:nvPr/>
          </p:nvSpPr>
          <p:spPr>
            <a:xfrm>
              <a:off x="6434176" y="4091940"/>
              <a:ext cx="512064" cy="51206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800" b="1" dirty="0">
                  <a:solidFill>
                    <a:srgbClr val="EDB348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7</a:t>
              </a:r>
              <a:endParaRPr lang="en-US" sz="1800" dirty="0"/>
            </a:p>
          </p:txBody>
        </p:sp>
        <p:sp>
          <p:nvSpPr>
            <p:cNvPr id="44" name="Text 42"/>
            <p:cNvSpPr/>
            <p:nvPr/>
          </p:nvSpPr>
          <p:spPr>
            <a:xfrm>
              <a:off x="7074256" y="4005072"/>
              <a:ext cx="3611423" cy="42062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lnSpc>
                  <a:spcPct val="102000"/>
                </a:lnSpc>
                <a:buNone/>
              </a:pPr>
              <a:r>
                <a:rPr lang="en-US" sz="1250" b="1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Data Roles</a:t>
              </a:r>
              <a:endParaRPr lang="en-US" sz="1250" dirty="0"/>
            </a:p>
          </p:txBody>
        </p:sp>
        <p:sp>
          <p:nvSpPr>
            <p:cNvPr id="45" name="Text 43"/>
            <p:cNvSpPr/>
            <p:nvPr/>
          </p:nvSpPr>
          <p:spPr>
            <a:xfrm>
              <a:off x="7074256" y="4425696"/>
              <a:ext cx="3611423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buNone/>
              </a:pPr>
              <a:r>
                <a:rPr lang="en-US" sz="95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Owner, steward, custodian, producer, user, consumer</a:t>
              </a:r>
              <a:endParaRPr lang="en-US" sz="950" dirty="0"/>
            </a:p>
          </p:txBody>
        </p:sp>
        <p:sp>
          <p:nvSpPr>
            <p:cNvPr id="46" name="Text 44"/>
            <p:cNvSpPr/>
            <p:nvPr/>
          </p:nvSpPr>
          <p:spPr>
            <a:xfrm>
              <a:off x="10804550" y="3913632"/>
              <a:ext cx="685800" cy="8686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r">
                <a:buNone/>
              </a:pPr>
              <a:r>
                <a:rPr lang="en-US" sz="1050" b="1" dirty="0">
                  <a:solidFill>
                    <a:srgbClr val="53A2CC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7 min</a:t>
              </a:r>
              <a:endParaRPr lang="en-US" sz="1050" dirty="0"/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993A0B39-34F6-81A3-1473-D09F2B0E32E8}"/>
              </a:ext>
            </a:extLst>
          </p:cNvPr>
          <p:cNvGrpSpPr/>
          <p:nvPr/>
        </p:nvGrpSpPr>
        <p:grpSpPr>
          <a:xfrm>
            <a:off x="6233008" y="4910328"/>
            <a:ext cx="5348783" cy="868680"/>
            <a:chOff x="6233008" y="4910328"/>
            <a:chExt cx="5348783" cy="868680"/>
          </a:xfrm>
        </p:grpSpPr>
        <p:sp>
          <p:nvSpPr>
            <p:cNvPr id="47" name="Shape 45"/>
            <p:cNvSpPr/>
            <p:nvPr/>
          </p:nvSpPr>
          <p:spPr>
            <a:xfrm>
              <a:off x="6233008" y="4910328"/>
              <a:ext cx="5348783" cy="868680"/>
            </a:xfrm>
            <a:prstGeom prst="roundRect">
              <a:avLst>
                <a:gd name="adj" fmla="val 8421"/>
              </a:avLst>
            </a:prstGeom>
            <a:solidFill>
              <a:srgbClr val="F6F7F8"/>
            </a:solidFill>
            <a:ln w="12700">
              <a:solidFill>
                <a:srgbClr val="E5E8EB"/>
              </a:solidFill>
              <a:prstDash val="solid"/>
            </a:ln>
          </p:spPr>
        </p:sp>
        <p:sp>
          <p:nvSpPr>
            <p:cNvPr id="48" name="Shape 46"/>
            <p:cNvSpPr/>
            <p:nvPr/>
          </p:nvSpPr>
          <p:spPr>
            <a:xfrm>
              <a:off x="6434176" y="5088636"/>
              <a:ext cx="512064" cy="512064"/>
            </a:xfrm>
            <a:prstGeom prst="ellipse">
              <a:avLst/>
            </a:prstGeom>
            <a:solidFill>
              <a:srgbClr val="2B2F33"/>
            </a:solidFill>
            <a:ln/>
          </p:spPr>
        </p:sp>
        <p:sp>
          <p:nvSpPr>
            <p:cNvPr id="49" name="Text 47"/>
            <p:cNvSpPr/>
            <p:nvPr/>
          </p:nvSpPr>
          <p:spPr>
            <a:xfrm>
              <a:off x="6434176" y="5088636"/>
              <a:ext cx="512064" cy="51206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800" b="1" dirty="0">
                  <a:solidFill>
                    <a:srgbClr val="EDB348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8</a:t>
              </a:r>
              <a:endParaRPr lang="en-US" sz="1800" dirty="0"/>
            </a:p>
          </p:txBody>
        </p:sp>
        <p:sp>
          <p:nvSpPr>
            <p:cNvPr id="50" name="Text 48"/>
            <p:cNvSpPr/>
            <p:nvPr/>
          </p:nvSpPr>
          <p:spPr>
            <a:xfrm>
              <a:off x="7074256" y="5001768"/>
              <a:ext cx="3611423" cy="42062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lnSpc>
                  <a:spcPct val="102000"/>
                </a:lnSpc>
                <a:buNone/>
              </a:pPr>
              <a:r>
                <a:rPr lang="en-US" sz="1250" b="1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The Data Governance Plan</a:t>
              </a:r>
              <a:endParaRPr lang="en-US" sz="1250" dirty="0"/>
            </a:p>
          </p:txBody>
        </p:sp>
        <p:sp>
          <p:nvSpPr>
            <p:cNvPr id="51" name="Text 49"/>
            <p:cNvSpPr/>
            <p:nvPr/>
          </p:nvSpPr>
          <p:spPr>
            <a:xfrm>
              <a:off x="7074256" y="5422392"/>
              <a:ext cx="3611423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buNone/>
              </a:pPr>
              <a:r>
                <a:rPr lang="en-US" sz="95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The thirteen sections of your programme deliverable</a:t>
              </a:r>
              <a:endParaRPr lang="en-US" sz="950" dirty="0"/>
            </a:p>
          </p:txBody>
        </p:sp>
        <p:sp>
          <p:nvSpPr>
            <p:cNvPr id="52" name="Text 50"/>
            <p:cNvSpPr/>
            <p:nvPr/>
          </p:nvSpPr>
          <p:spPr>
            <a:xfrm>
              <a:off x="10804550" y="4910328"/>
              <a:ext cx="685800" cy="8686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r">
                <a:buNone/>
              </a:pPr>
              <a:r>
                <a:rPr lang="en-US" sz="1050" b="1" dirty="0">
                  <a:solidFill>
                    <a:srgbClr val="53A2CC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10 min</a:t>
              </a:r>
              <a:endParaRPr lang="en-US" sz="1050" dirty="0"/>
            </a:p>
          </p:txBody>
        </p:sp>
      </p:grpSp>
      <p:sp>
        <p:nvSpPr>
          <p:cNvPr id="53" name="Text 51"/>
          <p:cNvSpPr/>
          <p:nvPr/>
        </p:nvSpPr>
        <p:spPr>
          <a:xfrm>
            <a:off x="609905" y="6547104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b="1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Module 4: SDI, FAIR Principles &amp; Data Governance</a:t>
            </a:r>
            <a:r>
              <a:rPr lang="en-US" sz="850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   ·   Geospatial Data Management for Energy Access, Planning and Modelling - Pre-Course</a:t>
            </a:r>
            <a:endParaRPr lang="en-US" sz="850" dirty="0"/>
          </a:p>
        </p:txBody>
      </p:sp>
      <p:sp>
        <p:nvSpPr>
          <p:cNvPr id="54" name="Text 52"/>
          <p:cNvSpPr/>
          <p:nvPr/>
        </p:nvSpPr>
        <p:spPr>
          <a:xfrm>
            <a:off x="10971886" y="6547104"/>
            <a:ext cx="60990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2</a:t>
            </a:r>
            <a:endParaRPr lang="en-US" sz="8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548640"/>
            <a:ext cx="5120640" cy="5577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3000" b="1" dirty="0">
                <a:solidFill>
                  <a:srgbClr val="EDB348">
                    <a:alpha val="14000"/>
                  </a:srgbClr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1</a:t>
            </a:r>
            <a:endParaRPr lang="en-US" sz="43000" dirty="0"/>
          </a:p>
        </p:txBody>
      </p:sp>
      <p:sp>
        <p:nvSpPr>
          <p:cNvPr id="3" name="Shape 1"/>
          <p:cNvSpPr/>
          <p:nvPr/>
        </p:nvSpPr>
        <p:spPr>
          <a:xfrm>
            <a:off x="5440680" y="2606040"/>
            <a:ext cx="118872" cy="1508760"/>
          </a:xfrm>
          <a:prstGeom prst="roundRect">
            <a:avLst>
              <a:gd name="adj" fmla="val 50000"/>
            </a:avLst>
          </a:prstGeom>
          <a:solidFill>
            <a:srgbClr val="EDB348"/>
          </a:solidFill>
          <a:ln/>
        </p:spPr>
      </p:sp>
      <p:sp>
        <p:nvSpPr>
          <p:cNvPr id="4" name="Text 2"/>
          <p:cNvSpPr/>
          <p:nvPr/>
        </p:nvSpPr>
        <p:spPr>
          <a:xfrm>
            <a:off x="5806440" y="2450592"/>
            <a:ext cx="5852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260" dirty="0">
                <a:solidFill>
                  <a:srgbClr val="53A2CC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SECTION 1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806440" y="2770632"/>
            <a:ext cx="5852160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2900" b="1" dirty="0">
                <a:solidFill>
                  <a:srgbClr val="2B2F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What Is a Spatial Data Infrastructure?</a:t>
            </a:r>
            <a:endParaRPr lang="en-US" sz="2900" dirty="0"/>
          </a:p>
        </p:txBody>
      </p:sp>
      <p:sp>
        <p:nvSpPr>
          <p:cNvPr id="6" name="Text 4"/>
          <p:cNvSpPr/>
          <p:nvPr/>
        </p:nvSpPr>
        <p:spPr>
          <a:xfrm>
            <a:off x="5806440" y="4087368"/>
            <a:ext cx="5669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350" i="1" dirty="0">
                <a:solidFill>
                  <a:srgbClr val="5C6166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Policies, standards, organisations, technology, and data working together to share geospatial information.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5806440" y="603504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Module 4: SDI, FAIR Principles &amp; Data Governance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905" y="400782"/>
            <a:ext cx="10971886" cy="2267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kern="0" spc="240" dirty="0">
                <a:solidFill>
                  <a:srgbClr val="53A2CC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UNIT 1 · SPATIAL DATA INFRASTRUCTURE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09905" y="644652"/>
            <a:ext cx="1097188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2400" b="1" dirty="0">
                <a:solidFill>
                  <a:srgbClr val="2B2F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Six Components, One System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609905" y="1237183"/>
            <a:ext cx="1097188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50" i="1" dirty="0">
                <a:solidFill>
                  <a:srgbClr val="5C6166"/>
                </a:solidFill>
                <a:latin typeface="Nunito Light" panose="00000400000000000000" pitchFamily="2" charset="0"/>
                <a:ea typeface="Nunito" pitchFamily="34" charset="-122"/>
                <a:cs typeface="Nunito" pitchFamily="34" charset="-120"/>
              </a:rPr>
              <a:t>An SDI is not a piece of software or a website. It is a coordinated system of six components - and it only functions when all six are present.</a:t>
            </a:r>
            <a:endParaRPr lang="en-US" sz="1350" dirty="0">
              <a:latin typeface="Nunito Light" panose="00000400000000000000" pitchFamily="2" charset="0"/>
            </a:endParaRP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B7129651-7167-EE05-224C-30418FB6EC9A}"/>
              </a:ext>
            </a:extLst>
          </p:cNvPr>
          <p:cNvGrpSpPr/>
          <p:nvPr/>
        </p:nvGrpSpPr>
        <p:grpSpPr>
          <a:xfrm>
            <a:off x="3132823" y="1765503"/>
            <a:ext cx="5944003" cy="2958136"/>
            <a:chOff x="3132823" y="1765503"/>
            <a:chExt cx="5944003" cy="2958136"/>
          </a:xfrm>
        </p:grpSpPr>
        <p:sp>
          <p:nvSpPr>
            <p:cNvPr id="62" name="Shape 4">
              <a:extLst>
                <a:ext uri="{FF2B5EF4-FFF2-40B4-BE49-F238E27FC236}">
                  <a16:creationId xmlns:a16="http://schemas.microsoft.com/office/drawing/2014/main" id="{2F743FE6-FDA0-F2F6-B280-FE45859A8EEC}"/>
                </a:ext>
              </a:extLst>
            </p:cNvPr>
            <p:cNvSpPr/>
            <p:nvPr/>
          </p:nvSpPr>
          <p:spPr>
            <a:xfrm flipV="1">
              <a:off x="5364870" y="3357880"/>
              <a:ext cx="497498" cy="267716"/>
            </a:xfrm>
            <a:prstGeom prst="line">
              <a:avLst/>
            </a:prstGeom>
            <a:noFill/>
            <a:ln w="19050">
              <a:solidFill>
                <a:srgbClr val="E5E8EB"/>
              </a:solidFill>
              <a:prstDash val="solid"/>
            </a:ln>
          </p:spPr>
        </p:sp>
        <p:sp>
          <p:nvSpPr>
            <p:cNvPr id="58" name="Shape 4">
              <a:extLst>
                <a:ext uri="{FF2B5EF4-FFF2-40B4-BE49-F238E27FC236}">
                  <a16:creationId xmlns:a16="http://schemas.microsoft.com/office/drawing/2014/main" id="{52954DFE-F165-D2D2-6DD4-9F2D349B1BEE}"/>
                </a:ext>
              </a:extLst>
            </p:cNvPr>
            <p:cNvSpPr/>
            <p:nvPr/>
          </p:nvSpPr>
          <p:spPr>
            <a:xfrm flipH="1" flipV="1">
              <a:off x="5355974" y="2738628"/>
              <a:ext cx="497497" cy="301752"/>
            </a:xfrm>
            <a:prstGeom prst="line">
              <a:avLst/>
            </a:prstGeom>
            <a:noFill/>
            <a:ln w="19050">
              <a:solidFill>
                <a:srgbClr val="E5E8EB"/>
              </a:solidFill>
              <a:prstDash val="solid"/>
            </a:ln>
          </p:spPr>
        </p:sp>
        <p:sp>
          <p:nvSpPr>
            <p:cNvPr id="60" name="Shape 4">
              <a:extLst>
                <a:ext uri="{FF2B5EF4-FFF2-40B4-BE49-F238E27FC236}">
                  <a16:creationId xmlns:a16="http://schemas.microsoft.com/office/drawing/2014/main" id="{D60A32E9-A7FA-D264-0473-E342A78B3C3E}"/>
                </a:ext>
              </a:extLst>
            </p:cNvPr>
            <p:cNvSpPr/>
            <p:nvPr/>
          </p:nvSpPr>
          <p:spPr>
            <a:xfrm flipV="1">
              <a:off x="6095847" y="2336292"/>
              <a:ext cx="0" cy="566928"/>
            </a:xfrm>
            <a:prstGeom prst="line">
              <a:avLst/>
            </a:prstGeom>
            <a:noFill/>
            <a:ln w="19050">
              <a:solidFill>
                <a:srgbClr val="E5E8EB"/>
              </a:solidFill>
              <a:prstDash val="solid"/>
            </a:ln>
          </p:spPr>
        </p:sp>
        <p:sp>
          <p:nvSpPr>
            <p:cNvPr id="5" name="Shape 3"/>
            <p:cNvSpPr/>
            <p:nvPr/>
          </p:nvSpPr>
          <p:spPr>
            <a:xfrm>
              <a:off x="6095848" y="3218688"/>
              <a:ext cx="0" cy="0"/>
            </a:xfrm>
            <a:prstGeom prst="line">
              <a:avLst/>
            </a:prstGeom>
            <a:noFill/>
            <a:ln w="19050">
              <a:solidFill>
                <a:srgbClr val="E5E8EB"/>
              </a:solidFill>
              <a:prstDash val="solid"/>
            </a:ln>
          </p:spPr>
        </p:sp>
        <p:sp>
          <p:nvSpPr>
            <p:cNvPr id="6" name="Shape 4"/>
            <p:cNvSpPr/>
            <p:nvPr/>
          </p:nvSpPr>
          <p:spPr>
            <a:xfrm flipV="1">
              <a:off x="6095848" y="2793492"/>
              <a:ext cx="739872" cy="425196"/>
            </a:xfrm>
            <a:prstGeom prst="line">
              <a:avLst/>
            </a:prstGeom>
            <a:noFill/>
            <a:ln w="19050">
              <a:solidFill>
                <a:srgbClr val="E5E8EB"/>
              </a:solidFill>
              <a:prstDash val="solid"/>
            </a:ln>
          </p:spPr>
        </p:sp>
        <p:sp>
          <p:nvSpPr>
            <p:cNvPr id="7" name="Shape 5"/>
            <p:cNvSpPr/>
            <p:nvPr/>
          </p:nvSpPr>
          <p:spPr>
            <a:xfrm>
              <a:off x="6095848" y="3218688"/>
              <a:ext cx="831488" cy="480060"/>
            </a:xfrm>
            <a:prstGeom prst="line">
              <a:avLst/>
            </a:prstGeom>
            <a:noFill/>
            <a:ln w="19050">
              <a:solidFill>
                <a:srgbClr val="E5E8EB"/>
              </a:solidFill>
              <a:prstDash val="solid"/>
            </a:ln>
          </p:spPr>
        </p:sp>
        <p:sp>
          <p:nvSpPr>
            <p:cNvPr id="8" name="Shape 6"/>
            <p:cNvSpPr/>
            <p:nvPr/>
          </p:nvSpPr>
          <p:spPr>
            <a:xfrm>
              <a:off x="6095848" y="3218688"/>
              <a:ext cx="0" cy="960120"/>
            </a:xfrm>
            <a:prstGeom prst="line">
              <a:avLst/>
            </a:prstGeom>
            <a:noFill/>
            <a:ln w="19050">
              <a:solidFill>
                <a:srgbClr val="E5E8EB"/>
              </a:solidFill>
              <a:prstDash val="solid"/>
            </a:ln>
          </p:spPr>
        </p:sp>
        <p:sp>
          <p:nvSpPr>
            <p:cNvPr id="9" name="Shape 7"/>
            <p:cNvSpPr/>
            <p:nvPr/>
          </p:nvSpPr>
          <p:spPr>
            <a:xfrm>
              <a:off x="6095848" y="3218688"/>
              <a:ext cx="0" cy="480060"/>
            </a:xfrm>
            <a:prstGeom prst="line">
              <a:avLst/>
            </a:prstGeom>
            <a:noFill/>
            <a:ln w="19050">
              <a:solidFill>
                <a:srgbClr val="E5E8EB"/>
              </a:solidFill>
              <a:prstDash val="solid"/>
            </a:ln>
          </p:spPr>
        </p:sp>
        <p:sp>
          <p:nvSpPr>
            <p:cNvPr id="10" name="Shape 8"/>
            <p:cNvSpPr/>
            <p:nvPr/>
          </p:nvSpPr>
          <p:spPr>
            <a:xfrm>
              <a:off x="6095848" y="3218688"/>
              <a:ext cx="0" cy="0"/>
            </a:xfrm>
            <a:prstGeom prst="line">
              <a:avLst/>
            </a:prstGeom>
            <a:noFill/>
            <a:ln w="19050">
              <a:solidFill>
                <a:srgbClr val="E5E8EB"/>
              </a:solidFill>
              <a:prstDash val="solid"/>
            </a:ln>
          </p:spPr>
        </p:sp>
        <p:sp>
          <p:nvSpPr>
            <p:cNvPr id="11" name="Shape 9"/>
            <p:cNvSpPr/>
            <p:nvPr/>
          </p:nvSpPr>
          <p:spPr>
            <a:xfrm>
              <a:off x="5638648" y="2761488"/>
              <a:ext cx="914400" cy="914400"/>
            </a:xfrm>
            <a:prstGeom prst="ellipse">
              <a:avLst/>
            </a:prstGeom>
            <a:solidFill>
              <a:srgbClr val="1F2A33"/>
            </a:solidFill>
            <a:ln/>
          </p:spPr>
        </p:sp>
        <p:sp>
          <p:nvSpPr>
            <p:cNvPr id="12" name="Text 10"/>
            <p:cNvSpPr/>
            <p:nvPr/>
          </p:nvSpPr>
          <p:spPr>
            <a:xfrm>
              <a:off x="5638648" y="2761488"/>
              <a:ext cx="914400" cy="9144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800" b="1" dirty="0">
                  <a:solidFill>
                    <a:srgbClr val="FFFFFF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SDI</a:t>
              </a:r>
              <a:endParaRPr lang="en-US" sz="1800" dirty="0"/>
            </a:p>
          </p:txBody>
        </p:sp>
        <p:sp>
          <p:nvSpPr>
            <p:cNvPr id="13" name="Shape 11"/>
            <p:cNvSpPr/>
            <p:nvPr/>
          </p:nvSpPr>
          <p:spPr>
            <a:xfrm>
              <a:off x="5903824" y="2066544"/>
              <a:ext cx="384048" cy="384048"/>
            </a:xfrm>
            <a:prstGeom prst="ellipse">
              <a:avLst/>
            </a:prstGeom>
            <a:solidFill>
              <a:srgbClr val="53A2CC"/>
            </a:solidFill>
            <a:ln/>
          </p:spPr>
        </p:sp>
        <p:sp>
          <p:nvSpPr>
            <p:cNvPr id="14" name="Text 12"/>
            <p:cNvSpPr/>
            <p:nvPr/>
          </p:nvSpPr>
          <p:spPr>
            <a:xfrm>
              <a:off x="5903824" y="2066544"/>
              <a:ext cx="384048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FFFFFF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▤</a:t>
              </a:r>
              <a:endParaRPr lang="en-US" sz="1400" dirty="0"/>
            </a:p>
          </p:txBody>
        </p:sp>
        <p:sp>
          <p:nvSpPr>
            <p:cNvPr id="15" name="Text 13"/>
            <p:cNvSpPr/>
            <p:nvPr/>
          </p:nvSpPr>
          <p:spPr>
            <a:xfrm>
              <a:off x="5041488" y="1765503"/>
              <a:ext cx="187452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lnSpc>
                  <a:spcPct val="95000"/>
                </a:lnSpc>
                <a:buNone/>
              </a:pPr>
              <a:r>
                <a:rPr lang="en-US" sz="1050" b="1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1  Data</a:t>
              </a:r>
              <a:endParaRPr lang="en-US" sz="1050" dirty="0"/>
            </a:p>
          </p:txBody>
        </p:sp>
        <p:sp>
          <p:nvSpPr>
            <p:cNvPr id="16" name="Shape 14"/>
            <p:cNvSpPr/>
            <p:nvPr/>
          </p:nvSpPr>
          <p:spPr>
            <a:xfrm>
              <a:off x="6735312" y="2546604"/>
              <a:ext cx="384048" cy="384048"/>
            </a:xfrm>
            <a:prstGeom prst="ellipse">
              <a:avLst/>
            </a:prstGeom>
            <a:solidFill>
              <a:srgbClr val="EDB348"/>
            </a:solidFill>
            <a:ln/>
          </p:spPr>
        </p:sp>
        <p:sp>
          <p:nvSpPr>
            <p:cNvPr id="17" name="Text 15"/>
            <p:cNvSpPr/>
            <p:nvPr/>
          </p:nvSpPr>
          <p:spPr>
            <a:xfrm>
              <a:off x="6735312" y="2546604"/>
              <a:ext cx="384048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FFFFFF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▦</a:t>
              </a:r>
              <a:endParaRPr lang="en-US" sz="1400" dirty="0"/>
            </a:p>
          </p:txBody>
        </p:sp>
        <p:sp>
          <p:nvSpPr>
            <p:cNvPr id="18" name="Text 16"/>
            <p:cNvSpPr/>
            <p:nvPr/>
          </p:nvSpPr>
          <p:spPr>
            <a:xfrm>
              <a:off x="7202306" y="2574036"/>
              <a:ext cx="187452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lnSpc>
                  <a:spcPct val="95000"/>
                </a:lnSpc>
                <a:buNone/>
              </a:pPr>
              <a:r>
                <a:rPr lang="en-US" sz="1050" b="1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2  Metadata</a:t>
              </a:r>
              <a:endParaRPr lang="en-US" sz="1050" dirty="0"/>
            </a:p>
          </p:txBody>
        </p:sp>
        <p:sp>
          <p:nvSpPr>
            <p:cNvPr id="19" name="Shape 17"/>
            <p:cNvSpPr/>
            <p:nvPr/>
          </p:nvSpPr>
          <p:spPr>
            <a:xfrm>
              <a:off x="6735312" y="3506724"/>
              <a:ext cx="384048" cy="384048"/>
            </a:xfrm>
            <a:prstGeom prst="ellipse">
              <a:avLst/>
            </a:prstGeom>
            <a:solidFill>
              <a:srgbClr val="53A2CC"/>
            </a:solidFill>
            <a:ln/>
          </p:spPr>
        </p:sp>
        <p:sp>
          <p:nvSpPr>
            <p:cNvPr id="20" name="Text 18"/>
            <p:cNvSpPr/>
            <p:nvPr/>
          </p:nvSpPr>
          <p:spPr>
            <a:xfrm>
              <a:off x="6735312" y="3506724"/>
              <a:ext cx="384048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FFFFFF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◇</a:t>
              </a:r>
              <a:endParaRPr lang="en-US" sz="1400" dirty="0"/>
            </a:p>
          </p:txBody>
        </p:sp>
        <p:sp>
          <p:nvSpPr>
            <p:cNvPr id="21" name="Text 19"/>
            <p:cNvSpPr/>
            <p:nvPr/>
          </p:nvSpPr>
          <p:spPr>
            <a:xfrm>
              <a:off x="7202306" y="3552445"/>
              <a:ext cx="187452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lnSpc>
                  <a:spcPct val="95000"/>
                </a:lnSpc>
                <a:buNone/>
              </a:pPr>
              <a:r>
                <a:rPr lang="en-US" sz="1050" b="1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3  Standards</a:t>
              </a:r>
              <a:endParaRPr lang="en-US" sz="1050" dirty="0"/>
            </a:p>
          </p:txBody>
        </p:sp>
        <p:sp>
          <p:nvSpPr>
            <p:cNvPr id="22" name="Shape 20"/>
            <p:cNvSpPr/>
            <p:nvPr/>
          </p:nvSpPr>
          <p:spPr>
            <a:xfrm>
              <a:off x="5903824" y="3986784"/>
              <a:ext cx="384048" cy="384048"/>
            </a:xfrm>
            <a:prstGeom prst="ellipse">
              <a:avLst/>
            </a:prstGeom>
            <a:solidFill>
              <a:srgbClr val="EDB348"/>
            </a:solidFill>
            <a:ln/>
          </p:spPr>
        </p:sp>
        <p:sp>
          <p:nvSpPr>
            <p:cNvPr id="23" name="Text 21"/>
            <p:cNvSpPr/>
            <p:nvPr/>
          </p:nvSpPr>
          <p:spPr>
            <a:xfrm>
              <a:off x="5903824" y="3986784"/>
              <a:ext cx="384048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FFFFFF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◎</a:t>
              </a:r>
              <a:endParaRPr lang="en-US" sz="1400" dirty="0"/>
            </a:p>
          </p:txBody>
        </p:sp>
        <p:sp>
          <p:nvSpPr>
            <p:cNvPr id="24" name="Text 22"/>
            <p:cNvSpPr/>
            <p:nvPr/>
          </p:nvSpPr>
          <p:spPr>
            <a:xfrm>
              <a:off x="5158588" y="4357879"/>
              <a:ext cx="187452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lnSpc>
                  <a:spcPct val="95000"/>
                </a:lnSpc>
                <a:buNone/>
              </a:pPr>
              <a:r>
                <a:rPr lang="en-US" sz="1050" b="1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4  Network &amp; access</a:t>
              </a:r>
              <a:endParaRPr lang="en-US" sz="1050" dirty="0"/>
            </a:p>
          </p:txBody>
        </p:sp>
        <p:sp>
          <p:nvSpPr>
            <p:cNvPr id="25" name="Shape 23"/>
            <p:cNvSpPr/>
            <p:nvPr/>
          </p:nvSpPr>
          <p:spPr>
            <a:xfrm>
              <a:off x="5072335" y="3506724"/>
              <a:ext cx="384048" cy="384048"/>
            </a:xfrm>
            <a:prstGeom prst="ellipse">
              <a:avLst/>
            </a:prstGeom>
            <a:solidFill>
              <a:srgbClr val="53A2CC"/>
            </a:solidFill>
            <a:ln/>
          </p:spPr>
        </p:sp>
        <p:sp>
          <p:nvSpPr>
            <p:cNvPr id="26" name="Text 24"/>
            <p:cNvSpPr/>
            <p:nvPr/>
          </p:nvSpPr>
          <p:spPr>
            <a:xfrm>
              <a:off x="5072335" y="3506724"/>
              <a:ext cx="384048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FFFFFF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☰</a:t>
              </a:r>
              <a:endParaRPr lang="en-US" sz="1400" dirty="0"/>
            </a:p>
          </p:txBody>
        </p:sp>
        <p:sp>
          <p:nvSpPr>
            <p:cNvPr id="27" name="Text 25"/>
            <p:cNvSpPr/>
            <p:nvPr/>
          </p:nvSpPr>
          <p:spPr>
            <a:xfrm>
              <a:off x="3147611" y="3552445"/>
              <a:ext cx="187452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r">
                <a:lnSpc>
                  <a:spcPct val="95000"/>
                </a:lnSpc>
                <a:buNone/>
              </a:pPr>
              <a:r>
                <a:rPr lang="en-US" sz="1050" b="1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5  Policies &amp; governance</a:t>
              </a:r>
              <a:endParaRPr lang="en-US" sz="1050" dirty="0"/>
            </a:p>
          </p:txBody>
        </p:sp>
        <p:sp>
          <p:nvSpPr>
            <p:cNvPr id="28" name="Shape 26"/>
            <p:cNvSpPr/>
            <p:nvPr/>
          </p:nvSpPr>
          <p:spPr>
            <a:xfrm>
              <a:off x="5072335" y="2546604"/>
              <a:ext cx="384048" cy="384048"/>
            </a:xfrm>
            <a:prstGeom prst="ellipse">
              <a:avLst/>
            </a:prstGeom>
            <a:solidFill>
              <a:srgbClr val="EDB348"/>
            </a:solidFill>
            <a:ln/>
          </p:spPr>
        </p:sp>
        <p:sp>
          <p:nvSpPr>
            <p:cNvPr id="29" name="Text 27"/>
            <p:cNvSpPr/>
            <p:nvPr/>
          </p:nvSpPr>
          <p:spPr>
            <a:xfrm>
              <a:off x="5072335" y="2546604"/>
              <a:ext cx="384048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FFFFFF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◍</a:t>
              </a:r>
              <a:endParaRPr lang="en-US" sz="1400" dirty="0"/>
            </a:p>
          </p:txBody>
        </p:sp>
        <p:sp>
          <p:nvSpPr>
            <p:cNvPr id="30" name="Text 28"/>
            <p:cNvSpPr/>
            <p:nvPr/>
          </p:nvSpPr>
          <p:spPr>
            <a:xfrm>
              <a:off x="3132823" y="2574036"/>
              <a:ext cx="187452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r">
                <a:lnSpc>
                  <a:spcPct val="95000"/>
                </a:lnSpc>
                <a:buNone/>
              </a:pPr>
              <a:r>
                <a:rPr lang="en-US" sz="1050" b="1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6  People &amp; organisations</a:t>
              </a:r>
              <a:endParaRPr lang="en-US" sz="1050" dirty="0"/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AD5C324B-3567-B5E2-E895-FD2F327DCF05}"/>
              </a:ext>
            </a:extLst>
          </p:cNvPr>
          <p:cNvGrpSpPr/>
          <p:nvPr/>
        </p:nvGrpSpPr>
        <p:grpSpPr>
          <a:xfrm>
            <a:off x="609905" y="4754880"/>
            <a:ext cx="3535345" cy="713232"/>
            <a:chOff x="609905" y="4754880"/>
            <a:chExt cx="3535345" cy="713232"/>
          </a:xfrm>
        </p:grpSpPr>
        <p:sp>
          <p:nvSpPr>
            <p:cNvPr id="31" name="Shape 29"/>
            <p:cNvSpPr/>
            <p:nvPr/>
          </p:nvSpPr>
          <p:spPr>
            <a:xfrm>
              <a:off x="609905" y="4754880"/>
              <a:ext cx="3535345" cy="713232"/>
            </a:xfrm>
            <a:prstGeom prst="roundRect">
              <a:avLst>
                <a:gd name="adj" fmla="val 10256"/>
              </a:avLst>
            </a:prstGeom>
            <a:solidFill>
              <a:srgbClr val="F6F7F8"/>
            </a:solidFill>
            <a:ln w="12700">
              <a:solidFill>
                <a:srgbClr val="E5E8EB"/>
              </a:solidFill>
              <a:prstDash val="solid"/>
            </a:ln>
          </p:spPr>
        </p:sp>
        <p:sp>
          <p:nvSpPr>
            <p:cNvPr id="32" name="Text 30"/>
            <p:cNvSpPr/>
            <p:nvPr/>
          </p:nvSpPr>
          <p:spPr>
            <a:xfrm>
              <a:off x="774497" y="4818888"/>
              <a:ext cx="3206161" cy="21945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00" b="1" dirty="0">
                  <a:solidFill>
                    <a:srgbClr val="53A2CC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1. Data</a:t>
              </a:r>
              <a:endParaRPr lang="en-US" sz="1000" dirty="0"/>
            </a:p>
          </p:txBody>
        </p:sp>
        <p:sp>
          <p:nvSpPr>
            <p:cNvPr id="33" name="Text 31"/>
            <p:cNvSpPr/>
            <p:nvPr/>
          </p:nvSpPr>
          <p:spPr>
            <a:xfrm>
              <a:off x="774497" y="5038344"/>
              <a:ext cx="3206161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ct val="150000"/>
                </a:lnSpc>
                <a:buNone/>
              </a:pPr>
              <a:r>
                <a:rPr lang="en-US" sz="83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The actual geospatial datasets - boundaries, infrastructure, population, environment.</a:t>
              </a:r>
              <a:endParaRPr lang="en-US" sz="830" dirty="0"/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E1C508B8-8798-0616-24A5-2F44D343986A}"/>
              </a:ext>
            </a:extLst>
          </p:cNvPr>
          <p:cNvGrpSpPr/>
          <p:nvPr/>
        </p:nvGrpSpPr>
        <p:grpSpPr>
          <a:xfrm>
            <a:off x="4328130" y="4754880"/>
            <a:ext cx="3535345" cy="713232"/>
            <a:chOff x="4328130" y="4754880"/>
            <a:chExt cx="3535345" cy="713232"/>
          </a:xfrm>
        </p:grpSpPr>
        <p:sp>
          <p:nvSpPr>
            <p:cNvPr id="34" name="Shape 32"/>
            <p:cNvSpPr/>
            <p:nvPr/>
          </p:nvSpPr>
          <p:spPr>
            <a:xfrm>
              <a:off x="4328130" y="4754880"/>
              <a:ext cx="3535345" cy="713232"/>
            </a:xfrm>
            <a:prstGeom prst="roundRect">
              <a:avLst>
                <a:gd name="adj" fmla="val 10256"/>
              </a:avLst>
            </a:prstGeom>
            <a:solidFill>
              <a:srgbClr val="F6F7F8"/>
            </a:solidFill>
            <a:ln w="12700">
              <a:solidFill>
                <a:srgbClr val="E5E8EB"/>
              </a:solidFill>
              <a:prstDash val="solid"/>
            </a:ln>
          </p:spPr>
        </p:sp>
        <p:sp>
          <p:nvSpPr>
            <p:cNvPr id="35" name="Text 33"/>
            <p:cNvSpPr/>
            <p:nvPr/>
          </p:nvSpPr>
          <p:spPr>
            <a:xfrm>
              <a:off x="4492722" y="4818888"/>
              <a:ext cx="3206161" cy="21945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00" b="1" dirty="0">
                  <a:solidFill>
                    <a:srgbClr val="EDB348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2. Metadata</a:t>
              </a:r>
              <a:endParaRPr lang="en-US" sz="1000" dirty="0"/>
            </a:p>
          </p:txBody>
        </p:sp>
        <p:sp>
          <p:nvSpPr>
            <p:cNvPr id="36" name="Text 34"/>
            <p:cNvSpPr/>
            <p:nvPr/>
          </p:nvSpPr>
          <p:spPr>
            <a:xfrm>
              <a:off x="4492722" y="5038344"/>
              <a:ext cx="3206161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ct val="150000"/>
                </a:lnSpc>
                <a:buNone/>
              </a:pPr>
              <a:r>
                <a:rPr lang="en-US" sz="83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Descriptions that make data findable and trustworthy - title, date, source, accuracy.</a:t>
              </a:r>
              <a:endParaRPr lang="en-US" sz="830" dirty="0"/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ED2F0761-3BCA-905E-D9DC-5B3093EC128D}"/>
              </a:ext>
            </a:extLst>
          </p:cNvPr>
          <p:cNvGrpSpPr/>
          <p:nvPr/>
        </p:nvGrpSpPr>
        <p:grpSpPr>
          <a:xfrm>
            <a:off x="8046354" y="4754880"/>
            <a:ext cx="3535345" cy="713232"/>
            <a:chOff x="8046354" y="4754880"/>
            <a:chExt cx="3535345" cy="713232"/>
          </a:xfrm>
        </p:grpSpPr>
        <p:sp>
          <p:nvSpPr>
            <p:cNvPr id="37" name="Shape 35"/>
            <p:cNvSpPr/>
            <p:nvPr/>
          </p:nvSpPr>
          <p:spPr>
            <a:xfrm>
              <a:off x="8046354" y="4754880"/>
              <a:ext cx="3535345" cy="713232"/>
            </a:xfrm>
            <a:prstGeom prst="roundRect">
              <a:avLst>
                <a:gd name="adj" fmla="val 10256"/>
              </a:avLst>
            </a:prstGeom>
            <a:solidFill>
              <a:srgbClr val="F6F7F8"/>
            </a:solidFill>
            <a:ln w="12700">
              <a:solidFill>
                <a:srgbClr val="E5E8EB"/>
              </a:solidFill>
              <a:prstDash val="solid"/>
            </a:ln>
          </p:spPr>
        </p:sp>
        <p:sp>
          <p:nvSpPr>
            <p:cNvPr id="38" name="Text 36"/>
            <p:cNvSpPr/>
            <p:nvPr/>
          </p:nvSpPr>
          <p:spPr>
            <a:xfrm>
              <a:off x="8210946" y="4818888"/>
              <a:ext cx="3206161" cy="21945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00" b="1" dirty="0">
                  <a:solidFill>
                    <a:srgbClr val="53A2CC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3. Standards</a:t>
              </a:r>
              <a:endParaRPr lang="en-US" sz="1000" dirty="0"/>
            </a:p>
          </p:txBody>
        </p:sp>
        <p:sp>
          <p:nvSpPr>
            <p:cNvPr id="39" name="Text 37"/>
            <p:cNvSpPr/>
            <p:nvPr/>
          </p:nvSpPr>
          <p:spPr>
            <a:xfrm>
              <a:off x="8210946" y="5038344"/>
              <a:ext cx="3206161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ct val="150000"/>
                </a:lnSpc>
                <a:buNone/>
              </a:pPr>
              <a:r>
                <a:rPr lang="en-US" sz="83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Common formats, projections, schemas that allow data exchange - ISO 19115, OGC, EPSG.</a:t>
              </a:r>
              <a:endParaRPr lang="en-US" sz="830" dirty="0"/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A93325F5-CB7A-CFE3-E119-D2F8E97EB83A}"/>
              </a:ext>
            </a:extLst>
          </p:cNvPr>
          <p:cNvGrpSpPr/>
          <p:nvPr/>
        </p:nvGrpSpPr>
        <p:grpSpPr>
          <a:xfrm>
            <a:off x="609905" y="5559552"/>
            <a:ext cx="3535345" cy="713232"/>
            <a:chOff x="609905" y="5559552"/>
            <a:chExt cx="3535345" cy="713232"/>
          </a:xfrm>
        </p:grpSpPr>
        <p:sp>
          <p:nvSpPr>
            <p:cNvPr id="40" name="Shape 38"/>
            <p:cNvSpPr/>
            <p:nvPr/>
          </p:nvSpPr>
          <p:spPr>
            <a:xfrm>
              <a:off x="609905" y="5559552"/>
              <a:ext cx="3535345" cy="713232"/>
            </a:xfrm>
            <a:prstGeom prst="roundRect">
              <a:avLst>
                <a:gd name="adj" fmla="val 10256"/>
              </a:avLst>
            </a:prstGeom>
            <a:solidFill>
              <a:srgbClr val="F6F7F8"/>
            </a:solidFill>
            <a:ln w="12700">
              <a:solidFill>
                <a:srgbClr val="E5E8EB"/>
              </a:solidFill>
              <a:prstDash val="solid"/>
            </a:ln>
          </p:spPr>
        </p:sp>
        <p:sp>
          <p:nvSpPr>
            <p:cNvPr id="41" name="Text 39"/>
            <p:cNvSpPr/>
            <p:nvPr/>
          </p:nvSpPr>
          <p:spPr>
            <a:xfrm>
              <a:off x="774497" y="5623560"/>
              <a:ext cx="3206161" cy="21945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00" b="1" dirty="0">
                  <a:solidFill>
                    <a:srgbClr val="EDB348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4. Network &amp; access</a:t>
              </a:r>
              <a:endParaRPr lang="en-US" sz="1000" dirty="0"/>
            </a:p>
          </p:txBody>
        </p:sp>
        <p:sp>
          <p:nvSpPr>
            <p:cNvPr id="42" name="Text 40"/>
            <p:cNvSpPr/>
            <p:nvPr/>
          </p:nvSpPr>
          <p:spPr>
            <a:xfrm>
              <a:off x="774497" y="5843016"/>
              <a:ext cx="3206161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ct val="150000"/>
                </a:lnSpc>
                <a:buNone/>
              </a:pPr>
              <a:r>
                <a:rPr lang="en-US" sz="83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Portals, web services, APIs that let users find and retrieve data - WMS, WFS, STAC.</a:t>
              </a:r>
              <a:endParaRPr lang="en-US" sz="830" dirty="0"/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3182F77C-9FBD-CB93-525E-D82D74D1CE5B}"/>
              </a:ext>
            </a:extLst>
          </p:cNvPr>
          <p:cNvGrpSpPr/>
          <p:nvPr/>
        </p:nvGrpSpPr>
        <p:grpSpPr>
          <a:xfrm>
            <a:off x="4328130" y="5559552"/>
            <a:ext cx="3535345" cy="713232"/>
            <a:chOff x="4328130" y="5559552"/>
            <a:chExt cx="3535345" cy="713232"/>
          </a:xfrm>
        </p:grpSpPr>
        <p:sp>
          <p:nvSpPr>
            <p:cNvPr id="43" name="Shape 41"/>
            <p:cNvSpPr/>
            <p:nvPr/>
          </p:nvSpPr>
          <p:spPr>
            <a:xfrm>
              <a:off x="4328130" y="5559552"/>
              <a:ext cx="3535345" cy="713232"/>
            </a:xfrm>
            <a:prstGeom prst="roundRect">
              <a:avLst>
                <a:gd name="adj" fmla="val 10256"/>
              </a:avLst>
            </a:prstGeom>
            <a:solidFill>
              <a:srgbClr val="F6F7F8"/>
            </a:solidFill>
            <a:ln w="12700">
              <a:solidFill>
                <a:srgbClr val="E5E8EB"/>
              </a:solidFill>
              <a:prstDash val="solid"/>
            </a:ln>
          </p:spPr>
        </p:sp>
        <p:sp>
          <p:nvSpPr>
            <p:cNvPr id="44" name="Text 42"/>
            <p:cNvSpPr/>
            <p:nvPr/>
          </p:nvSpPr>
          <p:spPr>
            <a:xfrm>
              <a:off x="4492722" y="5623560"/>
              <a:ext cx="3206161" cy="21945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00" b="1" dirty="0">
                  <a:solidFill>
                    <a:srgbClr val="53A2CC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5. Policies &amp; governance</a:t>
              </a:r>
              <a:endParaRPr lang="en-US" sz="1000" dirty="0"/>
            </a:p>
          </p:txBody>
        </p:sp>
        <p:sp>
          <p:nvSpPr>
            <p:cNvPr id="45" name="Text 43"/>
            <p:cNvSpPr/>
            <p:nvPr/>
          </p:nvSpPr>
          <p:spPr>
            <a:xfrm>
              <a:off x="4492722" y="5843016"/>
              <a:ext cx="3206161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ct val="150000"/>
                </a:lnSpc>
                <a:buNone/>
              </a:pPr>
              <a:r>
                <a:rPr lang="en-US" sz="83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Rules governing who can access, share, and update data - licences, mandates, roles.</a:t>
              </a:r>
              <a:endParaRPr lang="en-US" sz="830" dirty="0"/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89D922B3-2418-9880-095B-B0E2F138287F}"/>
              </a:ext>
            </a:extLst>
          </p:cNvPr>
          <p:cNvGrpSpPr/>
          <p:nvPr/>
        </p:nvGrpSpPr>
        <p:grpSpPr>
          <a:xfrm>
            <a:off x="8046354" y="5559552"/>
            <a:ext cx="3535345" cy="713232"/>
            <a:chOff x="8046354" y="5559552"/>
            <a:chExt cx="3535345" cy="713232"/>
          </a:xfrm>
        </p:grpSpPr>
        <p:sp>
          <p:nvSpPr>
            <p:cNvPr id="46" name="Shape 44"/>
            <p:cNvSpPr/>
            <p:nvPr/>
          </p:nvSpPr>
          <p:spPr>
            <a:xfrm>
              <a:off x="8046354" y="5559552"/>
              <a:ext cx="3535345" cy="713232"/>
            </a:xfrm>
            <a:prstGeom prst="roundRect">
              <a:avLst>
                <a:gd name="adj" fmla="val 10256"/>
              </a:avLst>
            </a:prstGeom>
            <a:solidFill>
              <a:srgbClr val="F6F7F8"/>
            </a:solidFill>
            <a:ln w="12700">
              <a:solidFill>
                <a:srgbClr val="E5E8EB"/>
              </a:solidFill>
              <a:prstDash val="solid"/>
            </a:ln>
          </p:spPr>
        </p:sp>
        <p:sp>
          <p:nvSpPr>
            <p:cNvPr id="47" name="Text 45"/>
            <p:cNvSpPr/>
            <p:nvPr/>
          </p:nvSpPr>
          <p:spPr>
            <a:xfrm>
              <a:off x="8210946" y="5623560"/>
              <a:ext cx="3206161" cy="21945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00" b="1" dirty="0">
                  <a:solidFill>
                    <a:srgbClr val="EDB348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6. People &amp; organisations</a:t>
              </a:r>
              <a:endParaRPr lang="en-US" sz="1000" dirty="0"/>
            </a:p>
          </p:txBody>
        </p:sp>
        <p:sp>
          <p:nvSpPr>
            <p:cNvPr id="48" name="Text 46"/>
            <p:cNvSpPr/>
            <p:nvPr/>
          </p:nvSpPr>
          <p:spPr>
            <a:xfrm>
              <a:off x="8210946" y="5843016"/>
              <a:ext cx="3206161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ct val="150000"/>
                </a:lnSpc>
                <a:buNone/>
              </a:pPr>
              <a:r>
                <a:rPr lang="en-US" sz="83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Producers, custodians, and users - ministries, agencies, NGOs, researchers.</a:t>
              </a:r>
              <a:endParaRPr lang="en-US" sz="830" dirty="0"/>
            </a:p>
          </p:txBody>
        </p:sp>
      </p:grpSp>
      <p:sp>
        <p:nvSpPr>
          <p:cNvPr id="49" name="Text 47"/>
          <p:cNvSpPr/>
          <p:nvPr/>
        </p:nvSpPr>
        <p:spPr>
          <a:xfrm>
            <a:off x="609905" y="6547104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850" b="1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Module 4: SDI, FAIR Principles &amp; Data Governance</a:t>
            </a:r>
            <a:r>
              <a:rPr lang="en-US" sz="850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   · Geospatial Data Management for Energy Access, Planning and Modelling - Pre-Course</a:t>
            </a:r>
            <a:endParaRPr lang="en-US" sz="850" dirty="0"/>
          </a:p>
        </p:txBody>
      </p:sp>
      <p:sp>
        <p:nvSpPr>
          <p:cNvPr id="50" name="Text 48"/>
          <p:cNvSpPr/>
          <p:nvPr/>
        </p:nvSpPr>
        <p:spPr>
          <a:xfrm>
            <a:off x="10971886" y="6547104"/>
            <a:ext cx="60990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4</a:t>
            </a:r>
            <a:endParaRPr lang="en-US" sz="8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905" y="400782"/>
            <a:ext cx="10971886" cy="2267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kern="0" spc="240" dirty="0">
                <a:solidFill>
                  <a:srgbClr val="53A2CC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UNIT 1 · SPATIAL DATA INFRASTRUCTURE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09905" y="644652"/>
            <a:ext cx="1097188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2700" b="1" dirty="0">
                <a:solidFill>
                  <a:srgbClr val="2B2F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Where SDIs Usually Break Down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609905" y="1237183"/>
            <a:ext cx="1097188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50" i="1" dirty="0">
                <a:solidFill>
                  <a:srgbClr val="5C6166"/>
                </a:solidFill>
                <a:latin typeface="Nunito Light" panose="00000400000000000000" pitchFamily="2" charset="0"/>
                <a:ea typeface="Nunito" pitchFamily="34" charset="-122"/>
                <a:cs typeface="Nunito" pitchFamily="34" charset="-120"/>
              </a:rPr>
              <a:t>Most energy ministry GIS units have a functioning data layer. The gaps are almost always elsewhere.</a:t>
            </a:r>
            <a:endParaRPr lang="en-US" sz="1350" dirty="0">
              <a:latin typeface="Nunito Light" panose="00000400000000000000" pitchFamily="2" charset="0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10FDCEF-FFCA-F2D6-76C4-1C8ECB6E6359}"/>
              </a:ext>
            </a:extLst>
          </p:cNvPr>
          <p:cNvGrpSpPr/>
          <p:nvPr/>
        </p:nvGrpSpPr>
        <p:grpSpPr>
          <a:xfrm>
            <a:off x="609905" y="1920240"/>
            <a:ext cx="10971886" cy="1828800"/>
            <a:chOff x="609905" y="1920240"/>
            <a:chExt cx="10971886" cy="1828800"/>
          </a:xfrm>
        </p:grpSpPr>
        <p:sp>
          <p:nvSpPr>
            <p:cNvPr id="5" name="Shape 3"/>
            <p:cNvSpPr/>
            <p:nvPr/>
          </p:nvSpPr>
          <p:spPr>
            <a:xfrm>
              <a:off x="609905" y="1920240"/>
              <a:ext cx="10971886" cy="1828800"/>
            </a:xfrm>
            <a:prstGeom prst="roundRect">
              <a:avLst>
                <a:gd name="adj" fmla="val 4000"/>
              </a:avLst>
            </a:prstGeom>
            <a:solidFill>
              <a:srgbClr val="FBF4E4"/>
            </a:solidFill>
            <a:ln w="12700">
              <a:solidFill>
                <a:srgbClr val="F0DFB6"/>
              </a:solidFill>
              <a:prstDash val="solid"/>
            </a:ln>
          </p:spPr>
        </p:sp>
        <p:sp>
          <p:nvSpPr>
            <p:cNvPr id="6" name="Text 4"/>
            <p:cNvSpPr/>
            <p:nvPr/>
          </p:nvSpPr>
          <p:spPr>
            <a:xfrm>
              <a:off x="884225" y="2084832"/>
              <a:ext cx="4572000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50" b="1" kern="0" spc="140" dirty="0">
                  <a:solidFill>
                    <a:srgbClr val="EDB348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KEY CONCEPT</a:t>
              </a:r>
              <a:endParaRPr lang="en-US" sz="1050" dirty="0"/>
            </a:p>
          </p:txBody>
        </p:sp>
        <p:sp>
          <p:nvSpPr>
            <p:cNvPr id="7" name="Text 5"/>
            <p:cNvSpPr/>
            <p:nvPr/>
          </p:nvSpPr>
          <p:spPr>
            <a:xfrm>
              <a:off x="884225" y="2377440"/>
              <a:ext cx="10424160" cy="12801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ct val="150000"/>
                </a:lnSpc>
                <a:buNone/>
              </a:pPr>
              <a:r>
                <a:rPr lang="en-US" sz="1250" i="1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Most energy ministry GIS units have a functioning data layer (they produce datasets) and a partial standards layer (similar formats out of habit). The weakest components are almost always: the metadata layer (nothing is documented), the policy layer (nobody is explicitly accountable), and the network layer (sharing happens by email or USB drive, not standard services).</a:t>
              </a:r>
              <a:endParaRPr lang="en-US" sz="1250" dirty="0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98D90C6-50D4-D0FE-84A2-46E190F485A6}"/>
              </a:ext>
            </a:extLst>
          </p:cNvPr>
          <p:cNvGrpSpPr/>
          <p:nvPr/>
        </p:nvGrpSpPr>
        <p:grpSpPr>
          <a:xfrm>
            <a:off x="609905" y="4069080"/>
            <a:ext cx="5348783" cy="1554480"/>
            <a:chOff x="609905" y="4069080"/>
            <a:chExt cx="5348783" cy="1554480"/>
          </a:xfrm>
        </p:grpSpPr>
        <p:sp>
          <p:nvSpPr>
            <p:cNvPr id="8" name="Shape 6"/>
            <p:cNvSpPr/>
            <p:nvPr/>
          </p:nvSpPr>
          <p:spPr>
            <a:xfrm>
              <a:off x="609905" y="4069080"/>
              <a:ext cx="5348783" cy="1554480"/>
            </a:xfrm>
            <a:prstGeom prst="roundRect">
              <a:avLst>
                <a:gd name="adj" fmla="val 4706"/>
              </a:avLst>
            </a:prstGeom>
            <a:solidFill>
              <a:srgbClr val="F6F7F8"/>
            </a:solidFill>
            <a:ln w="12700">
              <a:solidFill>
                <a:srgbClr val="E5E8EB"/>
              </a:solidFill>
              <a:prstDash val="solid"/>
            </a:ln>
          </p:spPr>
        </p:sp>
        <p:sp>
          <p:nvSpPr>
            <p:cNvPr id="9" name="Text 7"/>
            <p:cNvSpPr/>
            <p:nvPr/>
          </p:nvSpPr>
          <p:spPr>
            <a:xfrm>
              <a:off x="838505" y="4233672"/>
              <a:ext cx="4891583" cy="29260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300" b="1" dirty="0">
                  <a:solidFill>
                    <a:srgbClr val="53A2CC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✓ Usually present</a:t>
              </a:r>
              <a:endParaRPr lang="en-US" sz="1300" dirty="0"/>
            </a:p>
          </p:txBody>
        </p:sp>
        <p:sp>
          <p:nvSpPr>
            <p:cNvPr id="10" name="Text 8"/>
            <p:cNvSpPr/>
            <p:nvPr/>
          </p:nvSpPr>
          <p:spPr>
            <a:xfrm>
              <a:off x="929945" y="4617720"/>
              <a:ext cx="4800143" cy="31089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5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•  Data layer</a:t>
              </a:r>
              <a:endParaRPr lang="en-US" sz="1150" dirty="0"/>
            </a:p>
          </p:txBody>
        </p:sp>
        <p:sp>
          <p:nvSpPr>
            <p:cNvPr id="11" name="Text 9"/>
            <p:cNvSpPr/>
            <p:nvPr/>
          </p:nvSpPr>
          <p:spPr>
            <a:xfrm>
              <a:off x="929945" y="4946904"/>
              <a:ext cx="4800143" cy="31089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5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•  Standards layer (partial)</a:t>
              </a:r>
              <a:endParaRPr lang="en-US" sz="1150" dirty="0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C30B7C1-3EA3-E2C1-3EE2-3009957DEDCF}"/>
              </a:ext>
            </a:extLst>
          </p:cNvPr>
          <p:cNvGrpSpPr/>
          <p:nvPr/>
        </p:nvGrpSpPr>
        <p:grpSpPr>
          <a:xfrm>
            <a:off x="6233008" y="4069080"/>
            <a:ext cx="5348783" cy="1554480"/>
            <a:chOff x="6233008" y="4069080"/>
            <a:chExt cx="5348783" cy="1554480"/>
          </a:xfrm>
        </p:grpSpPr>
        <p:sp>
          <p:nvSpPr>
            <p:cNvPr id="12" name="Shape 10"/>
            <p:cNvSpPr/>
            <p:nvPr/>
          </p:nvSpPr>
          <p:spPr>
            <a:xfrm>
              <a:off x="6233008" y="4069080"/>
              <a:ext cx="5348783" cy="1554480"/>
            </a:xfrm>
            <a:prstGeom prst="roundRect">
              <a:avLst>
                <a:gd name="adj" fmla="val 4706"/>
              </a:avLst>
            </a:prstGeom>
            <a:solidFill>
              <a:srgbClr val="F6F7F8"/>
            </a:solidFill>
            <a:ln w="12700">
              <a:solidFill>
                <a:srgbClr val="E5E8EB"/>
              </a:solidFill>
              <a:prstDash val="solid"/>
            </a:ln>
          </p:spPr>
        </p:sp>
        <p:sp>
          <p:nvSpPr>
            <p:cNvPr id="13" name="Text 11"/>
            <p:cNvSpPr/>
            <p:nvPr/>
          </p:nvSpPr>
          <p:spPr>
            <a:xfrm>
              <a:off x="6461608" y="4233672"/>
              <a:ext cx="4891583" cy="29260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300" b="1" dirty="0">
                  <a:solidFill>
                    <a:srgbClr val="EDB348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✕ Usually missing</a:t>
              </a:r>
              <a:endParaRPr lang="en-US" sz="1300" dirty="0"/>
            </a:p>
          </p:txBody>
        </p:sp>
        <p:sp>
          <p:nvSpPr>
            <p:cNvPr id="14" name="Text 12"/>
            <p:cNvSpPr/>
            <p:nvPr/>
          </p:nvSpPr>
          <p:spPr>
            <a:xfrm>
              <a:off x="6553048" y="4617720"/>
              <a:ext cx="4800143" cy="31089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5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•  Metadata layer</a:t>
              </a:r>
              <a:endParaRPr lang="en-US" sz="1150" dirty="0"/>
            </a:p>
          </p:txBody>
        </p:sp>
        <p:sp>
          <p:nvSpPr>
            <p:cNvPr id="15" name="Text 13"/>
            <p:cNvSpPr/>
            <p:nvPr/>
          </p:nvSpPr>
          <p:spPr>
            <a:xfrm>
              <a:off x="6553048" y="4946904"/>
              <a:ext cx="4800143" cy="31089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5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•  Policy &amp; governance layer</a:t>
              </a:r>
              <a:endParaRPr lang="en-US" sz="1150" dirty="0"/>
            </a:p>
          </p:txBody>
        </p:sp>
        <p:sp>
          <p:nvSpPr>
            <p:cNvPr id="16" name="Text 14"/>
            <p:cNvSpPr/>
            <p:nvPr/>
          </p:nvSpPr>
          <p:spPr>
            <a:xfrm>
              <a:off x="6553048" y="5276088"/>
              <a:ext cx="4800143" cy="31089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5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•  Network &amp; access layer</a:t>
              </a:r>
              <a:endParaRPr lang="en-US" sz="1150" dirty="0"/>
            </a:p>
          </p:txBody>
        </p:sp>
      </p:grpSp>
      <p:sp>
        <p:nvSpPr>
          <p:cNvPr id="17" name="Text 15"/>
          <p:cNvSpPr/>
          <p:nvPr/>
        </p:nvSpPr>
        <p:spPr>
          <a:xfrm>
            <a:off x="609905" y="6547104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850" b="1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Module 4: SDI, FAIR Principles &amp; Data Governance</a:t>
            </a:r>
            <a:r>
              <a:rPr lang="en-US" sz="850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   · Geospatial Data Management for Energy Access, Planning and Modelling - Pre-Course</a:t>
            </a:r>
            <a:endParaRPr lang="en-US" sz="850" dirty="0"/>
          </a:p>
        </p:txBody>
      </p:sp>
      <p:sp>
        <p:nvSpPr>
          <p:cNvPr id="18" name="Text 16"/>
          <p:cNvSpPr/>
          <p:nvPr/>
        </p:nvSpPr>
        <p:spPr>
          <a:xfrm>
            <a:off x="10971886" y="6547104"/>
            <a:ext cx="60990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5</a:t>
            </a:r>
            <a:endParaRPr lang="en-US" sz="8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905" y="400782"/>
            <a:ext cx="10971886" cy="2267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kern="0" spc="240" dirty="0">
                <a:solidFill>
                  <a:srgbClr val="53A2CC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SECTION 1 · REFERENCES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09905" y="644652"/>
            <a:ext cx="1097188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2400" b="1" dirty="0">
                <a:solidFill>
                  <a:srgbClr val="2B2F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Unit 1 Reference List</a:t>
            </a:r>
            <a:endParaRPr lang="en-US" sz="2400" dirty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9F2EA1F-8736-DE0A-A666-091475E91DE9}"/>
              </a:ext>
            </a:extLst>
          </p:cNvPr>
          <p:cNvGrpSpPr/>
          <p:nvPr/>
        </p:nvGrpSpPr>
        <p:grpSpPr>
          <a:xfrm>
            <a:off x="609905" y="1280160"/>
            <a:ext cx="10971886" cy="4297680"/>
            <a:chOff x="609905" y="1965960"/>
            <a:chExt cx="10971886" cy="4297680"/>
          </a:xfrm>
        </p:grpSpPr>
        <p:sp>
          <p:nvSpPr>
            <p:cNvPr id="5" name="Shape 3"/>
            <p:cNvSpPr/>
            <p:nvPr/>
          </p:nvSpPr>
          <p:spPr>
            <a:xfrm>
              <a:off x="609905" y="2295144"/>
              <a:ext cx="201168" cy="201168"/>
            </a:xfrm>
            <a:prstGeom prst="ellipse">
              <a:avLst/>
            </a:prstGeom>
            <a:solidFill>
              <a:srgbClr val="DDEEF6"/>
            </a:solidFill>
            <a:ln/>
          </p:spPr>
        </p:sp>
        <p:sp>
          <p:nvSpPr>
            <p:cNvPr id="6" name="Text 4"/>
            <p:cNvSpPr/>
            <p:nvPr/>
          </p:nvSpPr>
          <p:spPr>
            <a:xfrm>
              <a:off x="609905" y="2295144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00" b="1" dirty="0">
                  <a:solidFill>
                    <a:srgbClr val="53A2CC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1</a:t>
              </a:r>
              <a:endParaRPr lang="en-US" sz="900" dirty="0"/>
            </a:p>
          </p:txBody>
        </p:sp>
        <p:sp>
          <p:nvSpPr>
            <p:cNvPr id="7" name="Text 5"/>
            <p:cNvSpPr/>
            <p:nvPr/>
          </p:nvSpPr>
          <p:spPr>
            <a:xfrm>
              <a:off x="993953" y="1965960"/>
              <a:ext cx="10587838" cy="85953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lnSpc>
                  <a:spcPct val="105000"/>
                </a:lnSpc>
                <a:buNone/>
              </a:pPr>
              <a:r>
                <a:rPr lang="en-US" sz="115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Rajabifard, A. and Williamson, I.P. (2001) 'Spatial data infrastructures: concept, SDI hierarchy and future directions', Geomatics 80 Conference, Tehran, Iran.</a:t>
              </a:r>
              <a:endParaRPr lang="en-US" sz="1150" dirty="0"/>
            </a:p>
          </p:txBody>
        </p:sp>
        <p:sp>
          <p:nvSpPr>
            <p:cNvPr id="8" name="Shape 6"/>
            <p:cNvSpPr/>
            <p:nvPr/>
          </p:nvSpPr>
          <p:spPr>
            <a:xfrm>
              <a:off x="993953" y="2807208"/>
              <a:ext cx="10587838" cy="0"/>
            </a:xfrm>
            <a:prstGeom prst="line">
              <a:avLst/>
            </a:prstGeom>
            <a:noFill/>
            <a:ln w="9525">
              <a:solidFill>
                <a:srgbClr val="E5E8EB"/>
              </a:solidFill>
              <a:prstDash val="solid"/>
            </a:ln>
          </p:spPr>
        </p:sp>
        <p:sp>
          <p:nvSpPr>
            <p:cNvPr id="9" name="Shape 7"/>
            <p:cNvSpPr/>
            <p:nvPr/>
          </p:nvSpPr>
          <p:spPr>
            <a:xfrm>
              <a:off x="609905" y="3154680"/>
              <a:ext cx="201168" cy="201168"/>
            </a:xfrm>
            <a:prstGeom prst="ellipse">
              <a:avLst/>
            </a:prstGeom>
            <a:solidFill>
              <a:srgbClr val="DDEEF6"/>
            </a:solidFill>
            <a:ln/>
          </p:spPr>
        </p:sp>
        <p:sp>
          <p:nvSpPr>
            <p:cNvPr id="10" name="Text 8"/>
            <p:cNvSpPr/>
            <p:nvPr/>
          </p:nvSpPr>
          <p:spPr>
            <a:xfrm>
              <a:off x="609905" y="3154680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00" b="1" dirty="0">
                  <a:solidFill>
                    <a:srgbClr val="53A2CC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2</a:t>
              </a:r>
              <a:endParaRPr lang="en-US" sz="900" dirty="0"/>
            </a:p>
          </p:txBody>
        </p:sp>
        <p:sp>
          <p:nvSpPr>
            <p:cNvPr id="11" name="Text 9"/>
            <p:cNvSpPr/>
            <p:nvPr/>
          </p:nvSpPr>
          <p:spPr>
            <a:xfrm>
              <a:off x="993953" y="2825496"/>
              <a:ext cx="10587838" cy="85953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lnSpc>
                  <a:spcPct val="105000"/>
                </a:lnSpc>
                <a:buNone/>
              </a:pPr>
              <a:r>
                <a:rPr lang="en-US" sz="115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International Organization for Standardization (2014) ISO 19115-1:2014 Geographic Information - Metadata - Part 1: Fundamentals. Geneva: ISO.</a:t>
              </a:r>
              <a:endParaRPr lang="en-US" sz="1150" dirty="0"/>
            </a:p>
          </p:txBody>
        </p:sp>
        <p:sp>
          <p:nvSpPr>
            <p:cNvPr id="12" name="Shape 10"/>
            <p:cNvSpPr/>
            <p:nvPr/>
          </p:nvSpPr>
          <p:spPr>
            <a:xfrm>
              <a:off x="993953" y="3666744"/>
              <a:ext cx="10587838" cy="0"/>
            </a:xfrm>
            <a:prstGeom prst="line">
              <a:avLst/>
            </a:prstGeom>
            <a:noFill/>
            <a:ln w="9525">
              <a:solidFill>
                <a:srgbClr val="E5E8EB"/>
              </a:solidFill>
              <a:prstDash val="solid"/>
            </a:ln>
          </p:spPr>
        </p:sp>
        <p:sp>
          <p:nvSpPr>
            <p:cNvPr id="13" name="Shape 11"/>
            <p:cNvSpPr/>
            <p:nvPr/>
          </p:nvSpPr>
          <p:spPr>
            <a:xfrm>
              <a:off x="609905" y="4014216"/>
              <a:ext cx="201168" cy="201168"/>
            </a:xfrm>
            <a:prstGeom prst="ellipse">
              <a:avLst/>
            </a:prstGeom>
            <a:solidFill>
              <a:srgbClr val="DDEEF6"/>
            </a:solidFill>
            <a:ln/>
          </p:spPr>
        </p:sp>
        <p:sp>
          <p:nvSpPr>
            <p:cNvPr id="14" name="Text 12"/>
            <p:cNvSpPr/>
            <p:nvPr/>
          </p:nvSpPr>
          <p:spPr>
            <a:xfrm>
              <a:off x="609905" y="4014216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00" b="1" dirty="0">
                  <a:solidFill>
                    <a:srgbClr val="53A2CC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3</a:t>
              </a:r>
              <a:endParaRPr lang="en-US" sz="900" dirty="0"/>
            </a:p>
          </p:txBody>
        </p:sp>
        <p:sp>
          <p:nvSpPr>
            <p:cNvPr id="15" name="Text 13"/>
            <p:cNvSpPr/>
            <p:nvPr/>
          </p:nvSpPr>
          <p:spPr>
            <a:xfrm>
              <a:off x="993953" y="3685032"/>
              <a:ext cx="10587838" cy="85953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lnSpc>
                  <a:spcPct val="105000"/>
                </a:lnSpc>
                <a:buNone/>
              </a:pPr>
              <a:r>
                <a:rPr lang="en-US" sz="115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Open Geospatial Consortium (2020) OGC Standards Baseline. Wayland, MA: OGC.</a:t>
              </a:r>
              <a:endParaRPr lang="en-US" sz="1150" dirty="0"/>
            </a:p>
          </p:txBody>
        </p:sp>
        <p:sp>
          <p:nvSpPr>
            <p:cNvPr id="16" name="Shape 14"/>
            <p:cNvSpPr/>
            <p:nvPr/>
          </p:nvSpPr>
          <p:spPr>
            <a:xfrm>
              <a:off x="993953" y="4526280"/>
              <a:ext cx="10587838" cy="0"/>
            </a:xfrm>
            <a:prstGeom prst="line">
              <a:avLst/>
            </a:prstGeom>
            <a:noFill/>
            <a:ln w="9525">
              <a:solidFill>
                <a:srgbClr val="E5E8EB"/>
              </a:solidFill>
              <a:prstDash val="solid"/>
            </a:ln>
          </p:spPr>
        </p:sp>
        <p:sp>
          <p:nvSpPr>
            <p:cNvPr id="17" name="Shape 15"/>
            <p:cNvSpPr/>
            <p:nvPr/>
          </p:nvSpPr>
          <p:spPr>
            <a:xfrm>
              <a:off x="609905" y="4873752"/>
              <a:ext cx="201168" cy="201168"/>
            </a:xfrm>
            <a:prstGeom prst="ellipse">
              <a:avLst/>
            </a:prstGeom>
            <a:solidFill>
              <a:srgbClr val="DDEEF6"/>
            </a:solidFill>
            <a:ln/>
          </p:spPr>
        </p:sp>
        <p:sp>
          <p:nvSpPr>
            <p:cNvPr id="18" name="Text 16"/>
            <p:cNvSpPr/>
            <p:nvPr/>
          </p:nvSpPr>
          <p:spPr>
            <a:xfrm>
              <a:off x="609905" y="4873752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00" b="1" dirty="0">
                  <a:solidFill>
                    <a:srgbClr val="53A2CC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4</a:t>
              </a:r>
              <a:endParaRPr lang="en-US" sz="900" dirty="0"/>
            </a:p>
          </p:txBody>
        </p:sp>
        <p:sp>
          <p:nvSpPr>
            <p:cNvPr id="19" name="Text 17"/>
            <p:cNvSpPr/>
            <p:nvPr/>
          </p:nvSpPr>
          <p:spPr>
            <a:xfrm>
              <a:off x="993953" y="4544568"/>
              <a:ext cx="10587838" cy="85953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lnSpc>
                  <a:spcPct val="105000"/>
                </a:lnSpc>
                <a:buNone/>
              </a:pPr>
              <a:r>
                <a:rPr lang="en-US" sz="115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European Union (2007) Directive 2007/2/EC (INSPIRE): Establishing an Infrastructure for Spatial Information in the European Community. Brussels: Official Journal of the European Union.</a:t>
              </a:r>
              <a:endParaRPr lang="en-US" sz="1150" dirty="0"/>
            </a:p>
          </p:txBody>
        </p:sp>
        <p:sp>
          <p:nvSpPr>
            <p:cNvPr id="20" name="Shape 18"/>
            <p:cNvSpPr/>
            <p:nvPr/>
          </p:nvSpPr>
          <p:spPr>
            <a:xfrm>
              <a:off x="993953" y="5385816"/>
              <a:ext cx="10587838" cy="0"/>
            </a:xfrm>
            <a:prstGeom prst="line">
              <a:avLst/>
            </a:prstGeom>
            <a:noFill/>
            <a:ln w="9525">
              <a:solidFill>
                <a:srgbClr val="E5E8EB"/>
              </a:solidFill>
              <a:prstDash val="solid"/>
            </a:ln>
          </p:spPr>
        </p:sp>
        <p:sp>
          <p:nvSpPr>
            <p:cNvPr id="21" name="Shape 19"/>
            <p:cNvSpPr/>
            <p:nvPr/>
          </p:nvSpPr>
          <p:spPr>
            <a:xfrm>
              <a:off x="609905" y="5733288"/>
              <a:ext cx="201168" cy="201168"/>
            </a:xfrm>
            <a:prstGeom prst="ellipse">
              <a:avLst/>
            </a:prstGeom>
            <a:solidFill>
              <a:srgbClr val="DDEEF6"/>
            </a:solidFill>
            <a:ln/>
          </p:spPr>
        </p:sp>
        <p:sp>
          <p:nvSpPr>
            <p:cNvPr id="22" name="Text 20"/>
            <p:cNvSpPr/>
            <p:nvPr/>
          </p:nvSpPr>
          <p:spPr>
            <a:xfrm>
              <a:off x="609905" y="5733288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00" b="1" dirty="0">
                  <a:solidFill>
                    <a:srgbClr val="53A2CC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5</a:t>
              </a:r>
              <a:endParaRPr lang="en-US" sz="900" dirty="0"/>
            </a:p>
          </p:txBody>
        </p:sp>
        <p:sp>
          <p:nvSpPr>
            <p:cNvPr id="23" name="Text 21"/>
            <p:cNvSpPr/>
            <p:nvPr/>
          </p:nvSpPr>
          <p:spPr>
            <a:xfrm>
              <a:off x="993953" y="5404104"/>
              <a:ext cx="10587838" cy="85953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lnSpc>
                  <a:spcPct val="105000"/>
                </a:lnSpc>
                <a:buNone/>
              </a:pPr>
              <a:r>
                <a:rPr lang="en-US" sz="115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Group on Earth Observations (2026) GEOSS: Global Earth Observation System of Systems. Geneva: GEO Secretariat. Available at: https://earthobservations.org (Accessed: 15 July 2026).</a:t>
              </a:r>
              <a:endParaRPr lang="en-US" sz="1150" dirty="0"/>
            </a:p>
          </p:txBody>
        </p:sp>
      </p:grpSp>
      <p:sp>
        <p:nvSpPr>
          <p:cNvPr id="24" name="Text 22"/>
          <p:cNvSpPr/>
          <p:nvPr/>
        </p:nvSpPr>
        <p:spPr>
          <a:xfrm>
            <a:off x="609905" y="6547104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850" b="1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Module 4: SDI, FAIR Principles &amp; Data Governance</a:t>
            </a:r>
            <a:r>
              <a:rPr lang="en-US" sz="850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   · Geospatial Data Management for Energy Access, Planning and Modelling - Pre-Course</a:t>
            </a:r>
            <a:endParaRPr lang="en-US" sz="850" dirty="0"/>
          </a:p>
        </p:txBody>
      </p:sp>
      <p:sp>
        <p:nvSpPr>
          <p:cNvPr id="25" name="Text 23"/>
          <p:cNvSpPr/>
          <p:nvPr/>
        </p:nvSpPr>
        <p:spPr>
          <a:xfrm>
            <a:off x="10971886" y="6547104"/>
            <a:ext cx="60990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6</a:t>
            </a:r>
            <a:endParaRPr lang="en-US" sz="8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548640"/>
            <a:ext cx="5120640" cy="5577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3000" b="1" dirty="0">
                <a:solidFill>
                  <a:srgbClr val="EDB348">
                    <a:alpha val="14000"/>
                  </a:srgbClr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2</a:t>
            </a:r>
            <a:endParaRPr lang="en-US" sz="43000" dirty="0"/>
          </a:p>
        </p:txBody>
      </p:sp>
      <p:sp>
        <p:nvSpPr>
          <p:cNvPr id="3" name="Shape 1"/>
          <p:cNvSpPr/>
          <p:nvPr/>
        </p:nvSpPr>
        <p:spPr>
          <a:xfrm>
            <a:off x="5440680" y="2606040"/>
            <a:ext cx="118872" cy="1508760"/>
          </a:xfrm>
          <a:prstGeom prst="roundRect">
            <a:avLst>
              <a:gd name="adj" fmla="val 50000"/>
            </a:avLst>
          </a:prstGeom>
          <a:solidFill>
            <a:srgbClr val="EDB348"/>
          </a:solidFill>
          <a:ln/>
        </p:spPr>
      </p:sp>
      <p:sp>
        <p:nvSpPr>
          <p:cNvPr id="4" name="Text 2"/>
          <p:cNvSpPr/>
          <p:nvPr/>
        </p:nvSpPr>
        <p:spPr>
          <a:xfrm>
            <a:off x="5806440" y="2450592"/>
            <a:ext cx="5852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260" dirty="0">
                <a:solidFill>
                  <a:srgbClr val="53A2CC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SECTION 2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806440" y="2770632"/>
            <a:ext cx="5852160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2900" b="1" dirty="0">
                <a:solidFill>
                  <a:srgbClr val="2B2F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SDIs in African Energy Access</a:t>
            </a:r>
            <a:endParaRPr lang="en-US" sz="2900" dirty="0"/>
          </a:p>
        </p:txBody>
      </p:sp>
      <p:sp>
        <p:nvSpPr>
          <p:cNvPr id="6" name="Text 4"/>
          <p:cNvSpPr/>
          <p:nvPr/>
        </p:nvSpPr>
        <p:spPr>
          <a:xfrm>
            <a:off x="5806440" y="4087368"/>
            <a:ext cx="5669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350" i="1" dirty="0">
                <a:solidFill>
                  <a:srgbClr val="5C6166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Your Data Governance Plan will define how your institution fits into the national SDI. Understanding this ecosystem is essential.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5806440" y="603504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Module 4: SDI, FAIR Principles &amp; Data Governance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905" y="400782"/>
            <a:ext cx="10971886" cy="2267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kern="0" spc="240" dirty="0">
                <a:solidFill>
                  <a:srgbClr val="53A2CC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UNIT 2 · AFRICAN SDIS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09905" y="644652"/>
            <a:ext cx="1097188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2400" b="1" dirty="0">
                <a:solidFill>
                  <a:srgbClr val="2B2F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Why This Ecosystem Matters to You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609905" y="1237183"/>
            <a:ext cx="1097188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350" i="1" dirty="0">
                <a:solidFill>
                  <a:srgbClr val="5C6166"/>
                </a:solidFill>
                <a:latin typeface="Nunito Light" panose="00000400000000000000" pitchFamily="2" charset="0"/>
                <a:ea typeface="Nunito" pitchFamily="34" charset="-122"/>
                <a:cs typeface="Nunito" pitchFamily="34" charset="-120"/>
              </a:rPr>
              <a:t>Four categories of institutions shape the SDI landscape you will work within.</a:t>
            </a:r>
            <a:endParaRPr lang="en-US" sz="1350" dirty="0">
              <a:latin typeface="Nunito Light" panose="00000400000000000000" pitchFamily="2" charset="0"/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672DA1A9-4487-17AF-5A98-D599DFC849BF}"/>
              </a:ext>
            </a:extLst>
          </p:cNvPr>
          <p:cNvGrpSpPr/>
          <p:nvPr/>
        </p:nvGrpSpPr>
        <p:grpSpPr>
          <a:xfrm>
            <a:off x="609905" y="1920240"/>
            <a:ext cx="5348783" cy="1965960"/>
            <a:chOff x="609905" y="1920240"/>
            <a:chExt cx="5348783" cy="1965960"/>
          </a:xfrm>
        </p:grpSpPr>
        <p:sp>
          <p:nvSpPr>
            <p:cNvPr id="5" name="Shape 3"/>
            <p:cNvSpPr/>
            <p:nvPr/>
          </p:nvSpPr>
          <p:spPr>
            <a:xfrm>
              <a:off x="609905" y="1920240"/>
              <a:ext cx="5348783" cy="1965960"/>
            </a:xfrm>
            <a:prstGeom prst="roundRect">
              <a:avLst>
                <a:gd name="adj" fmla="val 3721"/>
              </a:avLst>
            </a:prstGeom>
            <a:solidFill>
              <a:srgbClr val="F6F7F8"/>
            </a:solidFill>
            <a:ln w="12700">
              <a:solidFill>
                <a:srgbClr val="E5E8EB"/>
              </a:solidFill>
              <a:prstDash val="solid"/>
            </a:ln>
          </p:spPr>
        </p:sp>
        <p:sp>
          <p:nvSpPr>
            <p:cNvPr id="6" name="Shape 4"/>
            <p:cNvSpPr/>
            <p:nvPr/>
          </p:nvSpPr>
          <p:spPr>
            <a:xfrm>
              <a:off x="801929" y="2112264"/>
              <a:ext cx="530352" cy="530352"/>
            </a:xfrm>
            <a:prstGeom prst="ellipse">
              <a:avLst/>
            </a:prstGeom>
            <a:solidFill>
              <a:srgbClr val="53A2CC"/>
            </a:solidFill>
            <a:ln/>
          </p:spPr>
        </p:sp>
        <p:sp>
          <p:nvSpPr>
            <p:cNvPr id="7" name="Text 5"/>
            <p:cNvSpPr/>
            <p:nvPr/>
          </p:nvSpPr>
          <p:spPr>
            <a:xfrm>
              <a:off x="801929" y="2112264"/>
              <a:ext cx="530352" cy="53035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000" b="1" dirty="0">
                  <a:solidFill>
                    <a:srgbClr val="FFFFFF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🏛</a:t>
              </a:r>
              <a:endParaRPr lang="en-US" sz="2000" dirty="0"/>
            </a:p>
          </p:txBody>
        </p:sp>
        <p:sp>
          <p:nvSpPr>
            <p:cNvPr id="8" name="Text 6"/>
            <p:cNvSpPr/>
            <p:nvPr/>
          </p:nvSpPr>
          <p:spPr>
            <a:xfrm>
              <a:off x="1451153" y="2139696"/>
              <a:ext cx="4297223" cy="5029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ct val="105000"/>
                </a:lnSpc>
                <a:buNone/>
              </a:pPr>
              <a:r>
                <a:rPr lang="en-US" sz="1350" b="1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National mapping agencies</a:t>
              </a:r>
              <a:endParaRPr lang="en-US" sz="1350" dirty="0"/>
            </a:p>
          </p:txBody>
        </p:sp>
        <p:sp>
          <p:nvSpPr>
            <p:cNvPr id="9" name="Text 7"/>
            <p:cNvSpPr/>
            <p:nvPr/>
          </p:nvSpPr>
          <p:spPr>
            <a:xfrm>
              <a:off x="902513" y="2743200"/>
              <a:ext cx="4763567" cy="10058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ct val="150000"/>
                </a:lnSpc>
                <a:buNone/>
              </a:pPr>
              <a:r>
                <a:rPr lang="en-US" sz="105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Countries like South Africa (SANSA, NGI), Kenya (KNBS), Ethiopia (ESA), and Ghana (LMDC) operate national SDIs. These are your primary partners for official boundary and infrastructure data.</a:t>
              </a:r>
              <a:endParaRPr lang="en-US" sz="1050" dirty="0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FCC98FAC-3E08-D9A3-F1E5-853009E05871}"/>
              </a:ext>
            </a:extLst>
          </p:cNvPr>
          <p:cNvGrpSpPr/>
          <p:nvPr/>
        </p:nvGrpSpPr>
        <p:grpSpPr>
          <a:xfrm>
            <a:off x="6233008" y="1920240"/>
            <a:ext cx="5348783" cy="1965960"/>
            <a:chOff x="6233008" y="1920240"/>
            <a:chExt cx="5348783" cy="1965960"/>
          </a:xfrm>
        </p:grpSpPr>
        <p:sp>
          <p:nvSpPr>
            <p:cNvPr id="10" name="Shape 8"/>
            <p:cNvSpPr/>
            <p:nvPr/>
          </p:nvSpPr>
          <p:spPr>
            <a:xfrm>
              <a:off x="6233008" y="1920240"/>
              <a:ext cx="5348783" cy="1965960"/>
            </a:xfrm>
            <a:prstGeom prst="roundRect">
              <a:avLst>
                <a:gd name="adj" fmla="val 3721"/>
              </a:avLst>
            </a:prstGeom>
            <a:solidFill>
              <a:srgbClr val="F6F7F8"/>
            </a:solidFill>
            <a:ln w="12700">
              <a:solidFill>
                <a:srgbClr val="E5E8EB"/>
              </a:solidFill>
              <a:prstDash val="solid"/>
            </a:ln>
          </p:spPr>
        </p:sp>
        <p:sp>
          <p:nvSpPr>
            <p:cNvPr id="11" name="Shape 9"/>
            <p:cNvSpPr/>
            <p:nvPr/>
          </p:nvSpPr>
          <p:spPr>
            <a:xfrm>
              <a:off x="6425032" y="2112264"/>
              <a:ext cx="530352" cy="530352"/>
            </a:xfrm>
            <a:prstGeom prst="ellipse">
              <a:avLst/>
            </a:prstGeom>
            <a:solidFill>
              <a:srgbClr val="EDB348"/>
            </a:solidFill>
            <a:ln/>
          </p:spPr>
        </p:sp>
        <p:sp>
          <p:nvSpPr>
            <p:cNvPr id="12" name="Text 10"/>
            <p:cNvSpPr/>
            <p:nvPr/>
          </p:nvSpPr>
          <p:spPr>
            <a:xfrm>
              <a:off x="6425032" y="2112264"/>
              <a:ext cx="530352" cy="53035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000" b="1" dirty="0">
                  <a:solidFill>
                    <a:srgbClr val="FFFFFF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🌍</a:t>
              </a:r>
              <a:endParaRPr lang="en-US" sz="2000" dirty="0"/>
            </a:p>
          </p:txBody>
        </p:sp>
        <p:sp>
          <p:nvSpPr>
            <p:cNvPr id="13" name="Text 11"/>
            <p:cNvSpPr/>
            <p:nvPr/>
          </p:nvSpPr>
          <p:spPr>
            <a:xfrm>
              <a:off x="7074256" y="2139696"/>
              <a:ext cx="4297223" cy="5029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ct val="105000"/>
                </a:lnSpc>
                <a:buNone/>
              </a:pPr>
              <a:r>
                <a:rPr lang="en-US" sz="1350" b="1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AfriGEO and regional bodies</a:t>
              </a:r>
              <a:endParaRPr lang="en-US" sz="1350" dirty="0"/>
            </a:p>
          </p:txBody>
        </p:sp>
        <p:sp>
          <p:nvSpPr>
            <p:cNvPr id="14" name="Text 12"/>
            <p:cNvSpPr/>
            <p:nvPr/>
          </p:nvSpPr>
          <p:spPr>
            <a:xfrm>
              <a:off x="6525616" y="2743200"/>
              <a:ext cx="4763567" cy="10058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ct val="150000"/>
                </a:lnSpc>
                <a:buNone/>
              </a:pPr>
              <a:r>
                <a:rPr lang="en-US" sz="105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AfriGEO coordinates African national SDIs and advocates for open data standards across the continent. IGAD, SADC, and ECOWAS all run regional geospatial initiatives.</a:t>
              </a:r>
              <a:endParaRPr lang="en-US" sz="1050" dirty="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8D65BB9F-ECAC-FCF2-5FF4-2D783A106E0F}"/>
              </a:ext>
            </a:extLst>
          </p:cNvPr>
          <p:cNvGrpSpPr/>
          <p:nvPr/>
        </p:nvGrpSpPr>
        <p:grpSpPr>
          <a:xfrm>
            <a:off x="609905" y="4087368"/>
            <a:ext cx="5348783" cy="1965960"/>
            <a:chOff x="609905" y="4087368"/>
            <a:chExt cx="5348783" cy="1965960"/>
          </a:xfrm>
        </p:grpSpPr>
        <p:sp>
          <p:nvSpPr>
            <p:cNvPr id="15" name="Shape 13"/>
            <p:cNvSpPr/>
            <p:nvPr/>
          </p:nvSpPr>
          <p:spPr>
            <a:xfrm>
              <a:off x="609905" y="4087368"/>
              <a:ext cx="5348783" cy="1965960"/>
            </a:xfrm>
            <a:prstGeom prst="roundRect">
              <a:avLst>
                <a:gd name="adj" fmla="val 3721"/>
              </a:avLst>
            </a:prstGeom>
            <a:solidFill>
              <a:srgbClr val="F6F7F8"/>
            </a:solidFill>
            <a:ln w="12700">
              <a:solidFill>
                <a:srgbClr val="E5E8EB"/>
              </a:solidFill>
              <a:prstDash val="solid"/>
            </a:ln>
          </p:spPr>
        </p:sp>
        <p:sp>
          <p:nvSpPr>
            <p:cNvPr id="16" name="Shape 14"/>
            <p:cNvSpPr/>
            <p:nvPr/>
          </p:nvSpPr>
          <p:spPr>
            <a:xfrm>
              <a:off x="801929" y="4279392"/>
              <a:ext cx="530352" cy="530352"/>
            </a:xfrm>
            <a:prstGeom prst="ellipse">
              <a:avLst/>
            </a:prstGeom>
            <a:solidFill>
              <a:srgbClr val="53A2CC"/>
            </a:solidFill>
            <a:ln/>
          </p:spPr>
        </p:sp>
        <p:sp>
          <p:nvSpPr>
            <p:cNvPr id="17" name="Text 15"/>
            <p:cNvSpPr/>
            <p:nvPr/>
          </p:nvSpPr>
          <p:spPr>
            <a:xfrm>
              <a:off x="801929" y="4279392"/>
              <a:ext cx="530352" cy="53035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000" b="1" dirty="0">
                  <a:solidFill>
                    <a:srgbClr val="FFFFFF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🖥</a:t>
              </a:r>
              <a:endParaRPr lang="en-US" sz="2000" dirty="0"/>
            </a:p>
          </p:txBody>
        </p:sp>
        <p:sp>
          <p:nvSpPr>
            <p:cNvPr id="18" name="Text 16"/>
            <p:cNvSpPr/>
            <p:nvPr/>
          </p:nvSpPr>
          <p:spPr>
            <a:xfrm>
              <a:off x="1451153" y="4306824"/>
              <a:ext cx="4297223" cy="5029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ct val="105000"/>
                </a:lnSpc>
                <a:buNone/>
              </a:pPr>
              <a:r>
                <a:rPr lang="en-US" sz="1350" b="1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Energy ministry data portals</a:t>
              </a:r>
              <a:endParaRPr lang="en-US" sz="1350" dirty="0"/>
            </a:p>
          </p:txBody>
        </p:sp>
        <p:sp>
          <p:nvSpPr>
            <p:cNvPr id="19" name="Text 17"/>
            <p:cNvSpPr/>
            <p:nvPr/>
          </p:nvSpPr>
          <p:spPr>
            <a:xfrm>
              <a:off x="902513" y="4910328"/>
              <a:ext cx="4763567" cy="10058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ct val="150000"/>
                </a:lnSpc>
                <a:buNone/>
              </a:pPr>
              <a:r>
                <a:rPr lang="en-US" sz="105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Many energy ministries now maintain their own spatial data portals, ranging from sophisticated CKAN instances to static Google Drive folders. Your governance plan must interface with these.</a:t>
              </a:r>
              <a:endParaRPr lang="en-US" sz="1050" dirty="0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B7FF552D-11EA-4ABD-980D-FD5DF2D88896}"/>
              </a:ext>
            </a:extLst>
          </p:cNvPr>
          <p:cNvGrpSpPr/>
          <p:nvPr/>
        </p:nvGrpSpPr>
        <p:grpSpPr>
          <a:xfrm>
            <a:off x="6233008" y="4087368"/>
            <a:ext cx="5348783" cy="1965960"/>
            <a:chOff x="6233008" y="4087368"/>
            <a:chExt cx="5348783" cy="1965960"/>
          </a:xfrm>
        </p:grpSpPr>
        <p:sp>
          <p:nvSpPr>
            <p:cNvPr id="20" name="Shape 18"/>
            <p:cNvSpPr/>
            <p:nvPr/>
          </p:nvSpPr>
          <p:spPr>
            <a:xfrm>
              <a:off x="6233008" y="4087368"/>
              <a:ext cx="5348783" cy="1965960"/>
            </a:xfrm>
            <a:prstGeom prst="roundRect">
              <a:avLst>
                <a:gd name="adj" fmla="val 3721"/>
              </a:avLst>
            </a:prstGeom>
            <a:solidFill>
              <a:srgbClr val="F6F7F8"/>
            </a:solidFill>
            <a:ln w="12700">
              <a:solidFill>
                <a:srgbClr val="E5E8EB"/>
              </a:solidFill>
              <a:prstDash val="solid"/>
            </a:ln>
          </p:spPr>
        </p:sp>
        <p:sp>
          <p:nvSpPr>
            <p:cNvPr id="21" name="Shape 19"/>
            <p:cNvSpPr/>
            <p:nvPr/>
          </p:nvSpPr>
          <p:spPr>
            <a:xfrm>
              <a:off x="6425032" y="4279392"/>
              <a:ext cx="530352" cy="530352"/>
            </a:xfrm>
            <a:prstGeom prst="ellipse">
              <a:avLst/>
            </a:prstGeom>
            <a:solidFill>
              <a:srgbClr val="EDB348"/>
            </a:solidFill>
            <a:ln/>
          </p:spPr>
        </p:sp>
        <p:sp>
          <p:nvSpPr>
            <p:cNvPr id="22" name="Text 20"/>
            <p:cNvSpPr/>
            <p:nvPr/>
          </p:nvSpPr>
          <p:spPr>
            <a:xfrm>
              <a:off x="6425032" y="4279392"/>
              <a:ext cx="530352" cy="53035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000" b="1" dirty="0">
                  <a:solidFill>
                    <a:srgbClr val="FFFFFF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📦</a:t>
              </a:r>
              <a:endParaRPr lang="en-US" sz="2000" dirty="0"/>
            </a:p>
          </p:txBody>
        </p:sp>
        <p:sp>
          <p:nvSpPr>
            <p:cNvPr id="23" name="Text 21"/>
            <p:cNvSpPr/>
            <p:nvPr/>
          </p:nvSpPr>
          <p:spPr>
            <a:xfrm>
              <a:off x="7074256" y="4306824"/>
              <a:ext cx="4297223" cy="5029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ct val="105000"/>
                </a:lnSpc>
                <a:buNone/>
              </a:pPr>
              <a:r>
                <a:rPr lang="en-US" sz="1350" b="1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Donor-funded data silos</a:t>
              </a:r>
              <a:endParaRPr lang="en-US" sz="1350" dirty="0"/>
            </a:p>
          </p:txBody>
        </p:sp>
        <p:sp>
          <p:nvSpPr>
            <p:cNvPr id="24" name="Text 22"/>
            <p:cNvSpPr/>
            <p:nvPr/>
          </p:nvSpPr>
          <p:spPr>
            <a:xfrm>
              <a:off x="6525616" y="4910328"/>
              <a:ext cx="4763567" cy="10058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ct val="150000"/>
                </a:lnSpc>
                <a:buNone/>
              </a:pPr>
              <a:r>
                <a:rPr lang="en-US" sz="105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USAID, KfW, AFD and other donors fund electrification projects that generate GIS data. This data often lives in project-specific platforms, not national SDIs - a governance gap your plan should address.</a:t>
              </a:r>
              <a:endParaRPr lang="en-US" sz="1050" dirty="0"/>
            </a:p>
          </p:txBody>
        </p:sp>
      </p:grpSp>
      <p:sp>
        <p:nvSpPr>
          <p:cNvPr id="25" name="Text 23"/>
          <p:cNvSpPr/>
          <p:nvPr/>
        </p:nvSpPr>
        <p:spPr>
          <a:xfrm>
            <a:off x="609905" y="6547104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850" b="1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Module 4: SDI, FAIR Principles &amp; Data Governance</a:t>
            </a:r>
            <a:r>
              <a:rPr lang="en-US" sz="850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   · Geospatial Data Management for Energy Access, Planning and Modelling - Pre-Course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10971886" y="6547104"/>
            <a:ext cx="60990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8</a:t>
            </a:r>
            <a:endParaRPr lang="en-US" sz="8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905" y="400782"/>
            <a:ext cx="10971886" cy="2267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kern="0" spc="240" dirty="0">
                <a:solidFill>
                  <a:srgbClr val="53A2CC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SECTION 2 · REFERENCES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09905" y="644652"/>
            <a:ext cx="1097188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2400" b="1" dirty="0">
                <a:solidFill>
                  <a:srgbClr val="2B2F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Unit 2 Reference List</a:t>
            </a:r>
            <a:endParaRPr lang="en-US" sz="2400" dirty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14B3749-9061-E252-EF6D-FEB55D09FA3C}"/>
              </a:ext>
            </a:extLst>
          </p:cNvPr>
          <p:cNvGrpSpPr/>
          <p:nvPr/>
        </p:nvGrpSpPr>
        <p:grpSpPr>
          <a:xfrm>
            <a:off x="609905" y="1280160"/>
            <a:ext cx="10971886" cy="4297680"/>
            <a:chOff x="609905" y="1965960"/>
            <a:chExt cx="10971886" cy="4297680"/>
          </a:xfrm>
        </p:grpSpPr>
        <p:sp>
          <p:nvSpPr>
            <p:cNvPr id="5" name="Shape 3"/>
            <p:cNvSpPr/>
            <p:nvPr/>
          </p:nvSpPr>
          <p:spPr>
            <a:xfrm>
              <a:off x="609905" y="2295144"/>
              <a:ext cx="201168" cy="201168"/>
            </a:xfrm>
            <a:prstGeom prst="ellipse">
              <a:avLst/>
            </a:prstGeom>
            <a:solidFill>
              <a:srgbClr val="DDEEF6"/>
            </a:solidFill>
            <a:ln/>
          </p:spPr>
        </p:sp>
        <p:sp>
          <p:nvSpPr>
            <p:cNvPr id="6" name="Text 4"/>
            <p:cNvSpPr/>
            <p:nvPr/>
          </p:nvSpPr>
          <p:spPr>
            <a:xfrm>
              <a:off x="609905" y="2295144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00" b="1" dirty="0">
                  <a:solidFill>
                    <a:srgbClr val="53A2CC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1</a:t>
              </a:r>
              <a:endParaRPr lang="en-US" sz="900" dirty="0"/>
            </a:p>
          </p:txBody>
        </p:sp>
        <p:sp>
          <p:nvSpPr>
            <p:cNvPr id="7" name="Text 5"/>
            <p:cNvSpPr/>
            <p:nvPr/>
          </p:nvSpPr>
          <p:spPr>
            <a:xfrm>
              <a:off x="993953" y="1965960"/>
              <a:ext cx="10587838" cy="85953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lnSpc>
                  <a:spcPct val="105000"/>
                </a:lnSpc>
                <a:buNone/>
              </a:pPr>
              <a:r>
                <a:rPr lang="en-US" sz="115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Group on Earth Observations (2026) AfriGEO: The African Group on Earth Observations. Geneva: GEO Secretariat. Available at: https://earthobservations.org/groups/african-group-on-earth-observations (Accessed: 15 July 2026).</a:t>
              </a:r>
              <a:endParaRPr lang="en-US" sz="1150" dirty="0"/>
            </a:p>
          </p:txBody>
        </p:sp>
        <p:sp>
          <p:nvSpPr>
            <p:cNvPr id="8" name="Shape 6"/>
            <p:cNvSpPr/>
            <p:nvPr/>
          </p:nvSpPr>
          <p:spPr>
            <a:xfrm>
              <a:off x="993953" y="2807208"/>
              <a:ext cx="10587838" cy="0"/>
            </a:xfrm>
            <a:prstGeom prst="line">
              <a:avLst/>
            </a:prstGeom>
            <a:noFill/>
            <a:ln w="9525">
              <a:solidFill>
                <a:srgbClr val="E5E8EB"/>
              </a:solidFill>
              <a:prstDash val="solid"/>
            </a:ln>
          </p:spPr>
        </p:sp>
        <p:sp>
          <p:nvSpPr>
            <p:cNvPr id="9" name="Shape 7"/>
            <p:cNvSpPr/>
            <p:nvPr/>
          </p:nvSpPr>
          <p:spPr>
            <a:xfrm>
              <a:off x="609905" y="3154680"/>
              <a:ext cx="201168" cy="201168"/>
            </a:xfrm>
            <a:prstGeom prst="ellipse">
              <a:avLst/>
            </a:prstGeom>
            <a:solidFill>
              <a:srgbClr val="DDEEF6"/>
            </a:solidFill>
            <a:ln/>
          </p:spPr>
        </p:sp>
        <p:sp>
          <p:nvSpPr>
            <p:cNvPr id="10" name="Text 8"/>
            <p:cNvSpPr/>
            <p:nvPr/>
          </p:nvSpPr>
          <p:spPr>
            <a:xfrm>
              <a:off x="609905" y="3154680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00" b="1" dirty="0">
                  <a:solidFill>
                    <a:srgbClr val="53A2CC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2</a:t>
              </a:r>
              <a:endParaRPr lang="en-US" sz="900" dirty="0"/>
            </a:p>
          </p:txBody>
        </p:sp>
        <p:sp>
          <p:nvSpPr>
            <p:cNvPr id="11" name="Text 9"/>
            <p:cNvSpPr/>
            <p:nvPr/>
          </p:nvSpPr>
          <p:spPr>
            <a:xfrm>
              <a:off x="993953" y="2825496"/>
              <a:ext cx="10587838" cy="85953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lnSpc>
                  <a:spcPct val="105000"/>
                </a:lnSpc>
                <a:buNone/>
              </a:pPr>
              <a:r>
                <a:rPr lang="en-US" sz="115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Rajabifard, A. and Williamson, I.P. (2001) 'Spatial data infrastructures: concept, SDI hierarchy and future directions', Geomatics 80 Conference, Tehran, Iran.</a:t>
              </a:r>
              <a:endParaRPr lang="en-US" sz="1150" dirty="0"/>
            </a:p>
          </p:txBody>
        </p:sp>
        <p:sp>
          <p:nvSpPr>
            <p:cNvPr id="12" name="Shape 10"/>
            <p:cNvSpPr/>
            <p:nvPr/>
          </p:nvSpPr>
          <p:spPr>
            <a:xfrm>
              <a:off x="993953" y="3666744"/>
              <a:ext cx="10587838" cy="0"/>
            </a:xfrm>
            <a:prstGeom prst="line">
              <a:avLst/>
            </a:prstGeom>
            <a:noFill/>
            <a:ln w="9525">
              <a:solidFill>
                <a:srgbClr val="E5E8EB"/>
              </a:solidFill>
              <a:prstDash val="solid"/>
            </a:ln>
          </p:spPr>
        </p:sp>
        <p:sp>
          <p:nvSpPr>
            <p:cNvPr id="13" name="Shape 11"/>
            <p:cNvSpPr/>
            <p:nvPr/>
          </p:nvSpPr>
          <p:spPr>
            <a:xfrm>
              <a:off x="609905" y="4014216"/>
              <a:ext cx="201168" cy="201168"/>
            </a:xfrm>
            <a:prstGeom prst="ellipse">
              <a:avLst/>
            </a:prstGeom>
            <a:solidFill>
              <a:srgbClr val="DDEEF6"/>
            </a:solidFill>
            <a:ln/>
          </p:spPr>
        </p:sp>
        <p:sp>
          <p:nvSpPr>
            <p:cNvPr id="14" name="Text 12"/>
            <p:cNvSpPr/>
            <p:nvPr/>
          </p:nvSpPr>
          <p:spPr>
            <a:xfrm>
              <a:off x="609905" y="4014216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00" b="1" dirty="0">
                  <a:solidFill>
                    <a:srgbClr val="53A2CC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3</a:t>
              </a:r>
              <a:endParaRPr lang="en-US" sz="900" dirty="0"/>
            </a:p>
          </p:txBody>
        </p:sp>
        <p:sp>
          <p:nvSpPr>
            <p:cNvPr id="15" name="Text 13"/>
            <p:cNvSpPr/>
            <p:nvPr/>
          </p:nvSpPr>
          <p:spPr>
            <a:xfrm>
              <a:off x="993953" y="3685032"/>
              <a:ext cx="10587838" cy="85953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lnSpc>
                  <a:spcPct val="105000"/>
                </a:lnSpc>
                <a:buNone/>
              </a:pPr>
              <a:r>
                <a:rPr lang="en-US" sz="115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World Bank / ESMAP (2023) Global Electrification Platform: Geospatial Least-Cost Electrification Planning. Washington, DC: World Bank. Available at: https://electrifynow.energydata.info (Accessed: 15 July 2026).</a:t>
              </a:r>
              <a:endParaRPr lang="en-US" sz="1150" dirty="0"/>
            </a:p>
          </p:txBody>
        </p:sp>
        <p:sp>
          <p:nvSpPr>
            <p:cNvPr id="16" name="Shape 14"/>
            <p:cNvSpPr/>
            <p:nvPr/>
          </p:nvSpPr>
          <p:spPr>
            <a:xfrm>
              <a:off x="993953" y="4526280"/>
              <a:ext cx="10587838" cy="0"/>
            </a:xfrm>
            <a:prstGeom prst="line">
              <a:avLst/>
            </a:prstGeom>
            <a:noFill/>
            <a:ln w="9525">
              <a:solidFill>
                <a:srgbClr val="E5E8EB"/>
              </a:solidFill>
              <a:prstDash val="solid"/>
            </a:ln>
          </p:spPr>
        </p:sp>
        <p:sp>
          <p:nvSpPr>
            <p:cNvPr id="17" name="Shape 15"/>
            <p:cNvSpPr/>
            <p:nvPr/>
          </p:nvSpPr>
          <p:spPr>
            <a:xfrm>
              <a:off x="609905" y="4873752"/>
              <a:ext cx="201168" cy="201168"/>
            </a:xfrm>
            <a:prstGeom prst="ellipse">
              <a:avLst/>
            </a:prstGeom>
            <a:solidFill>
              <a:srgbClr val="DDEEF6"/>
            </a:solidFill>
            <a:ln/>
          </p:spPr>
        </p:sp>
        <p:sp>
          <p:nvSpPr>
            <p:cNvPr id="18" name="Text 16"/>
            <p:cNvSpPr/>
            <p:nvPr/>
          </p:nvSpPr>
          <p:spPr>
            <a:xfrm>
              <a:off x="609905" y="4873752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00" b="1" dirty="0">
                  <a:solidFill>
                    <a:srgbClr val="53A2CC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4</a:t>
              </a:r>
              <a:endParaRPr lang="en-US" sz="900" dirty="0"/>
            </a:p>
          </p:txBody>
        </p:sp>
        <p:sp>
          <p:nvSpPr>
            <p:cNvPr id="19" name="Text 17"/>
            <p:cNvSpPr/>
            <p:nvPr/>
          </p:nvSpPr>
          <p:spPr>
            <a:xfrm>
              <a:off x="993953" y="4544568"/>
              <a:ext cx="10587838" cy="85953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lnSpc>
                  <a:spcPct val="105000"/>
                </a:lnSpc>
                <a:buNone/>
              </a:pPr>
              <a:r>
                <a:rPr lang="en-US" sz="115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UN Office for the Coordination of Humanitarian Affairs (2026) Humanitarian Data Exchange (HDX) Data Catalogue. Geneva: UN OCHA. Available at: https://data.humdata.org (Accessed: 15 July 2026).</a:t>
              </a:r>
              <a:endParaRPr lang="en-US" sz="1150" dirty="0"/>
            </a:p>
          </p:txBody>
        </p:sp>
        <p:sp>
          <p:nvSpPr>
            <p:cNvPr id="20" name="Shape 18"/>
            <p:cNvSpPr/>
            <p:nvPr/>
          </p:nvSpPr>
          <p:spPr>
            <a:xfrm>
              <a:off x="993953" y="5385816"/>
              <a:ext cx="10587838" cy="0"/>
            </a:xfrm>
            <a:prstGeom prst="line">
              <a:avLst/>
            </a:prstGeom>
            <a:noFill/>
            <a:ln w="9525">
              <a:solidFill>
                <a:srgbClr val="E5E8EB"/>
              </a:solidFill>
              <a:prstDash val="solid"/>
            </a:ln>
          </p:spPr>
        </p:sp>
        <p:sp>
          <p:nvSpPr>
            <p:cNvPr id="21" name="Shape 19"/>
            <p:cNvSpPr/>
            <p:nvPr/>
          </p:nvSpPr>
          <p:spPr>
            <a:xfrm>
              <a:off x="609905" y="5733288"/>
              <a:ext cx="201168" cy="201168"/>
            </a:xfrm>
            <a:prstGeom prst="ellipse">
              <a:avLst/>
            </a:prstGeom>
            <a:solidFill>
              <a:srgbClr val="DDEEF6"/>
            </a:solidFill>
            <a:ln/>
          </p:spPr>
        </p:sp>
        <p:sp>
          <p:nvSpPr>
            <p:cNvPr id="22" name="Text 20"/>
            <p:cNvSpPr/>
            <p:nvPr/>
          </p:nvSpPr>
          <p:spPr>
            <a:xfrm>
              <a:off x="609905" y="5733288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00" b="1" dirty="0">
                  <a:solidFill>
                    <a:srgbClr val="53A2CC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5</a:t>
              </a:r>
              <a:endParaRPr lang="en-US" sz="900" dirty="0"/>
            </a:p>
          </p:txBody>
        </p:sp>
        <p:sp>
          <p:nvSpPr>
            <p:cNvPr id="23" name="Text 21"/>
            <p:cNvSpPr/>
            <p:nvPr/>
          </p:nvSpPr>
          <p:spPr>
            <a:xfrm>
              <a:off x="993953" y="5404104"/>
              <a:ext cx="10587838" cy="85953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lnSpc>
                  <a:spcPct val="105000"/>
                </a:lnSpc>
                <a:buNone/>
              </a:pPr>
              <a:r>
                <a:rPr lang="en-US" sz="115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South African National Space Agency (2026) SANSA Earth Observation Data Portal. Pretoria: SANSA. Available at: https://www.sansa.org.za (Accessed: 15 July 2026).</a:t>
              </a:r>
              <a:endParaRPr lang="en-US" sz="1150" dirty="0"/>
            </a:p>
          </p:txBody>
        </p:sp>
      </p:grpSp>
      <p:sp>
        <p:nvSpPr>
          <p:cNvPr id="24" name="Text 22"/>
          <p:cNvSpPr/>
          <p:nvPr/>
        </p:nvSpPr>
        <p:spPr>
          <a:xfrm>
            <a:off x="609905" y="6547104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b="1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Module 4: SDI, FAIR Principles &amp; Data Governance</a:t>
            </a:r>
            <a:r>
              <a:rPr lang="en-US" sz="850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   ·   Geospatial Data Management for Energy Access - Pre-Course</a:t>
            </a:r>
            <a:endParaRPr lang="en-US" sz="850" dirty="0"/>
          </a:p>
        </p:txBody>
      </p:sp>
      <p:sp>
        <p:nvSpPr>
          <p:cNvPr id="25" name="Text 23"/>
          <p:cNvSpPr/>
          <p:nvPr/>
        </p:nvSpPr>
        <p:spPr>
          <a:xfrm>
            <a:off x="10971886" y="6547104"/>
            <a:ext cx="60990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9</a:t>
            </a:r>
            <a:endParaRPr lang="en-US" sz="8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548640"/>
            <a:ext cx="5120640" cy="5577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3000" b="1" dirty="0">
                <a:solidFill>
                  <a:srgbClr val="EDB348">
                    <a:alpha val="14000"/>
                  </a:srgbClr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3</a:t>
            </a:r>
            <a:endParaRPr lang="en-US" sz="43000" dirty="0"/>
          </a:p>
        </p:txBody>
      </p:sp>
      <p:sp>
        <p:nvSpPr>
          <p:cNvPr id="3" name="Shape 1"/>
          <p:cNvSpPr/>
          <p:nvPr/>
        </p:nvSpPr>
        <p:spPr>
          <a:xfrm>
            <a:off x="5440680" y="2606040"/>
            <a:ext cx="118872" cy="1508760"/>
          </a:xfrm>
          <a:prstGeom prst="roundRect">
            <a:avLst>
              <a:gd name="adj" fmla="val 50000"/>
            </a:avLst>
          </a:prstGeom>
          <a:solidFill>
            <a:srgbClr val="EDB348"/>
          </a:solidFill>
          <a:ln/>
        </p:spPr>
      </p:sp>
      <p:sp>
        <p:nvSpPr>
          <p:cNvPr id="4" name="Text 2"/>
          <p:cNvSpPr/>
          <p:nvPr/>
        </p:nvSpPr>
        <p:spPr>
          <a:xfrm>
            <a:off x="5806440" y="2450592"/>
            <a:ext cx="5852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260" dirty="0">
                <a:solidFill>
                  <a:srgbClr val="53A2CC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SECTION 3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806440" y="2770632"/>
            <a:ext cx="5852160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2900" b="1" dirty="0">
                <a:solidFill>
                  <a:srgbClr val="2B2F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FAIR Principles</a:t>
            </a:r>
            <a:endParaRPr lang="en-US" sz="2900" dirty="0"/>
          </a:p>
        </p:txBody>
      </p:sp>
      <p:sp>
        <p:nvSpPr>
          <p:cNvPr id="6" name="Text 4"/>
          <p:cNvSpPr/>
          <p:nvPr/>
        </p:nvSpPr>
        <p:spPr>
          <a:xfrm>
            <a:off x="5806440" y="4087368"/>
            <a:ext cx="5669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350" i="1" dirty="0">
                <a:solidFill>
                  <a:srgbClr val="5C6166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An internationally recognised framework for data sharing, now applied broadly to all public-interest data.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5806440" y="603504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Module 4: SDI, FAIR Principles &amp; Data Governance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905" y="400782"/>
            <a:ext cx="10971886" cy="2267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kern="0" spc="240" dirty="0">
                <a:solidFill>
                  <a:srgbClr val="53A2CC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UNIT 3 · FAIR PRINCIPLES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09905" y="644652"/>
            <a:ext cx="1097188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2400" b="1" dirty="0">
                <a:solidFill>
                  <a:srgbClr val="2B2F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Findable, Accessible, Interoperable, Reusable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609905" y="1237183"/>
            <a:ext cx="1097188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50" i="1" dirty="0">
                <a:solidFill>
                  <a:srgbClr val="5C6166"/>
                </a:solidFill>
                <a:latin typeface="Nunito Light" panose="00000400000000000000" pitchFamily="2" charset="0"/>
                <a:ea typeface="Nunito" pitchFamily="34" charset="-122"/>
                <a:cs typeface="Nunito" pitchFamily="34" charset="-120"/>
              </a:rPr>
              <a:t>Wilkinson et al. (2016) published FAIR to describe the properties that make data useful to both humans and machines.</a:t>
            </a:r>
            <a:endParaRPr lang="en-US" sz="1350" dirty="0">
              <a:latin typeface="Nunito Light" panose="00000400000000000000" pitchFamily="2" charset="0"/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E5C198BC-DC3F-038D-8ECE-32402EE269D5}"/>
              </a:ext>
            </a:extLst>
          </p:cNvPr>
          <p:cNvGrpSpPr/>
          <p:nvPr/>
        </p:nvGrpSpPr>
        <p:grpSpPr>
          <a:xfrm>
            <a:off x="609905" y="1920240"/>
            <a:ext cx="2628626" cy="3566160"/>
            <a:chOff x="609905" y="1920240"/>
            <a:chExt cx="2628626" cy="3566160"/>
          </a:xfrm>
        </p:grpSpPr>
        <p:sp>
          <p:nvSpPr>
            <p:cNvPr id="5" name="Shape 3"/>
            <p:cNvSpPr/>
            <p:nvPr/>
          </p:nvSpPr>
          <p:spPr>
            <a:xfrm>
              <a:off x="609905" y="1920240"/>
              <a:ext cx="2628626" cy="3566160"/>
            </a:xfrm>
            <a:prstGeom prst="roundRect">
              <a:avLst>
                <a:gd name="adj" fmla="val 2783"/>
              </a:avLst>
            </a:prstGeom>
            <a:solidFill>
              <a:srgbClr val="F6F7F8"/>
            </a:solidFill>
            <a:ln w="12700">
              <a:solidFill>
                <a:srgbClr val="E5E8EB"/>
              </a:solidFill>
              <a:prstDash val="solid"/>
            </a:ln>
          </p:spPr>
        </p:sp>
        <p:sp>
          <p:nvSpPr>
            <p:cNvPr id="6" name="Shape 4"/>
            <p:cNvSpPr/>
            <p:nvPr/>
          </p:nvSpPr>
          <p:spPr>
            <a:xfrm>
              <a:off x="609905" y="1920240"/>
              <a:ext cx="2628626" cy="960120"/>
            </a:xfrm>
            <a:prstGeom prst="roundRect">
              <a:avLst>
                <a:gd name="adj" fmla="val 7619"/>
              </a:avLst>
            </a:prstGeom>
            <a:solidFill>
              <a:srgbClr val="53A2CC"/>
            </a:solidFill>
            <a:ln/>
          </p:spPr>
        </p:sp>
        <p:sp>
          <p:nvSpPr>
            <p:cNvPr id="7" name="Text 5"/>
            <p:cNvSpPr/>
            <p:nvPr/>
          </p:nvSpPr>
          <p:spPr>
            <a:xfrm>
              <a:off x="609905" y="1975104"/>
              <a:ext cx="2628626" cy="5486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3400" b="1" dirty="0">
                  <a:solidFill>
                    <a:srgbClr val="FFFFFF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F</a:t>
              </a:r>
              <a:endParaRPr lang="en-US" sz="3400" dirty="0"/>
            </a:p>
          </p:txBody>
        </p:sp>
        <p:sp>
          <p:nvSpPr>
            <p:cNvPr id="8" name="Text 6"/>
            <p:cNvSpPr/>
            <p:nvPr/>
          </p:nvSpPr>
          <p:spPr>
            <a:xfrm>
              <a:off x="609905" y="2542032"/>
              <a:ext cx="2628626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200" b="1" dirty="0">
                  <a:solidFill>
                    <a:srgbClr val="FFFFFF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Findable</a:t>
              </a:r>
              <a:endParaRPr lang="en-US" sz="1200" dirty="0"/>
            </a:p>
          </p:txBody>
        </p:sp>
        <p:sp>
          <p:nvSpPr>
            <p:cNvPr id="9" name="Text 7"/>
            <p:cNvSpPr/>
            <p:nvPr/>
          </p:nvSpPr>
          <p:spPr>
            <a:xfrm>
              <a:off x="756209" y="3017520"/>
              <a:ext cx="2336018" cy="76809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ct val="118000"/>
                </a:lnSpc>
                <a:buNone/>
              </a:pPr>
              <a:r>
                <a:rPr lang="en-US" sz="105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Data and metadata are assigned persistent identifiers</a:t>
              </a:r>
              <a:endParaRPr lang="en-US" sz="1050" dirty="0"/>
            </a:p>
          </p:txBody>
        </p:sp>
        <p:sp>
          <p:nvSpPr>
            <p:cNvPr id="10" name="Text 8"/>
            <p:cNvSpPr/>
            <p:nvPr/>
          </p:nvSpPr>
          <p:spPr>
            <a:xfrm>
              <a:off x="756209" y="3822192"/>
              <a:ext cx="2336018" cy="76809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ct val="118000"/>
                </a:lnSpc>
                <a:buNone/>
              </a:pPr>
              <a:r>
                <a:rPr lang="en-US" sz="105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Data is described with rich, searchable metadata</a:t>
              </a:r>
              <a:endParaRPr lang="en-US" sz="1050" dirty="0"/>
            </a:p>
          </p:txBody>
        </p:sp>
        <p:sp>
          <p:nvSpPr>
            <p:cNvPr id="11" name="Text 9"/>
            <p:cNvSpPr/>
            <p:nvPr/>
          </p:nvSpPr>
          <p:spPr>
            <a:xfrm>
              <a:off x="756209" y="4626864"/>
              <a:ext cx="2336018" cy="76809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ct val="118000"/>
                </a:lnSpc>
                <a:buNone/>
              </a:pPr>
              <a:r>
                <a:rPr lang="en-US" sz="105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Metadata and data are registered in a searchable platform</a:t>
              </a:r>
              <a:endParaRPr lang="en-US" sz="1050" dirty="0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4F982075-FBF9-505E-EDA0-1D3D7DA91BB1}"/>
              </a:ext>
            </a:extLst>
          </p:cNvPr>
          <p:cNvGrpSpPr/>
          <p:nvPr/>
        </p:nvGrpSpPr>
        <p:grpSpPr>
          <a:xfrm>
            <a:off x="3375690" y="1920240"/>
            <a:ext cx="2628626" cy="3566160"/>
            <a:chOff x="3375690" y="1920240"/>
            <a:chExt cx="2628626" cy="3566160"/>
          </a:xfrm>
        </p:grpSpPr>
        <p:sp>
          <p:nvSpPr>
            <p:cNvPr id="12" name="Shape 10"/>
            <p:cNvSpPr/>
            <p:nvPr/>
          </p:nvSpPr>
          <p:spPr>
            <a:xfrm>
              <a:off x="3375690" y="1920240"/>
              <a:ext cx="2628626" cy="3566160"/>
            </a:xfrm>
            <a:prstGeom prst="roundRect">
              <a:avLst>
                <a:gd name="adj" fmla="val 2783"/>
              </a:avLst>
            </a:prstGeom>
            <a:solidFill>
              <a:srgbClr val="F6F7F8"/>
            </a:solidFill>
            <a:ln w="12700">
              <a:solidFill>
                <a:srgbClr val="E5E8EB"/>
              </a:solidFill>
              <a:prstDash val="solid"/>
            </a:ln>
          </p:spPr>
        </p:sp>
        <p:sp>
          <p:nvSpPr>
            <p:cNvPr id="13" name="Shape 11"/>
            <p:cNvSpPr/>
            <p:nvPr/>
          </p:nvSpPr>
          <p:spPr>
            <a:xfrm>
              <a:off x="3375690" y="1920240"/>
              <a:ext cx="2628626" cy="960120"/>
            </a:xfrm>
            <a:prstGeom prst="roundRect">
              <a:avLst>
                <a:gd name="adj" fmla="val 7619"/>
              </a:avLst>
            </a:prstGeom>
            <a:solidFill>
              <a:srgbClr val="EDB348"/>
            </a:solidFill>
            <a:ln/>
          </p:spPr>
        </p:sp>
        <p:sp>
          <p:nvSpPr>
            <p:cNvPr id="14" name="Text 12"/>
            <p:cNvSpPr/>
            <p:nvPr/>
          </p:nvSpPr>
          <p:spPr>
            <a:xfrm>
              <a:off x="3375690" y="1975104"/>
              <a:ext cx="2628626" cy="5486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3400" b="1" dirty="0">
                  <a:solidFill>
                    <a:srgbClr val="FFFFFF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A</a:t>
              </a:r>
              <a:endParaRPr lang="en-US" sz="3400" dirty="0"/>
            </a:p>
          </p:txBody>
        </p:sp>
        <p:sp>
          <p:nvSpPr>
            <p:cNvPr id="15" name="Text 13"/>
            <p:cNvSpPr/>
            <p:nvPr/>
          </p:nvSpPr>
          <p:spPr>
            <a:xfrm>
              <a:off x="3375690" y="2542032"/>
              <a:ext cx="2628626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200" b="1" dirty="0">
                  <a:solidFill>
                    <a:srgbClr val="FFFFFF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Accessible</a:t>
              </a:r>
              <a:endParaRPr lang="en-US" sz="1200" dirty="0"/>
            </a:p>
          </p:txBody>
        </p:sp>
        <p:sp>
          <p:nvSpPr>
            <p:cNvPr id="16" name="Text 14"/>
            <p:cNvSpPr/>
            <p:nvPr/>
          </p:nvSpPr>
          <p:spPr>
            <a:xfrm>
              <a:off x="3521994" y="3017520"/>
              <a:ext cx="2336018" cy="76809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ct val="118000"/>
                </a:lnSpc>
                <a:buNone/>
              </a:pPr>
              <a:r>
                <a:rPr lang="en-US" sz="105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Data is retrievable by its identifier via standard protocols</a:t>
              </a:r>
              <a:endParaRPr lang="en-US" sz="1050" dirty="0"/>
            </a:p>
          </p:txBody>
        </p:sp>
        <p:sp>
          <p:nvSpPr>
            <p:cNvPr id="17" name="Text 15"/>
            <p:cNvSpPr/>
            <p:nvPr/>
          </p:nvSpPr>
          <p:spPr>
            <a:xfrm>
              <a:off x="3521994" y="3822192"/>
              <a:ext cx="2336018" cy="76809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ct val="118000"/>
                </a:lnSpc>
                <a:buNone/>
              </a:pPr>
              <a:r>
                <a:rPr lang="en-US" sz="105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Access procedures are open, free, and implementable</a:t>
              </a:r>
              <a:endParaRPr lang="en-US" sz="1050" dirty="0"/>
            </a:p>
          </p:txBody>
        </p:sp>
        <p:sp>
          <p:nvSpPr>
            <p:cNvPr id="18" name="Text 16"/>
            <p:cNvSpPr/>
            <p:nvPr/>
          </p:nvSpPr>
          <p:spPr>
            <a:xfrm>
              <a:off x="3521994" y="4626864"/>
              <a:ext cx="2336018" cy="76809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ct val="118000"/>
                </a:lnSpc>
                <a:buNone/>
              </a:pPr>
              <a:r>
                <a:rPr lang="en-US" sz="105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Metadata remains accessible even if data is removed</a:t>
              </a:r>
              <a:endParaRPr lang="en-US" sz="1050" dirty="0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E5580DB1-DA7E-9251-6D9A-8545625E5B8B}"/>
              </a:ext>
            </a:extLst>
          </p:cNvPr>
          <p:cNvGrpSpPr/>
          <p:nvPr/>
        </p:nvGrpSpPr>
        <p:grpSpPr>
          <a:xfrm>
            <a:off x="6141476" y="1920240"/>
            <a:ext cx="2628626" cy="3566160"/>
            <a:chOff x="6141476" y="1920240"/>
            <a:chExt cx="2628626" cy="3566160"/>
          </a:xfrm>
        </p:grpSpPr>
        <p:sp>
          <p:nvSpPr>
            <p:cNvPr id="19" name="Shape 17"/>
            <p:cNvSpPr/>
            <p:nvPr/>
          </p:nvSpPr>
          <p:spPr>
            <a:xfrm>
              <a:off x="6141476" y="1920240"/>
              <a:ext cx="2628626" cy="3566160"/>
            </a:xfrm>
            <a:prstGeom prst="roundRect">
              <a:avLst>
                <a:gd name="adj" fmla="val 2783"/>
              </a:avLst>
            </a:prstGeom>
            <a:solidFill>
              <a:srgbClr val="F6F7F8"/>
            </a:solidFill>
            <a:ln w="12700">
              <a:solidFill>
                <a:srgbClr val="E5E8EB"/>
              </a:solidFill>
              <a:prstDash val="solid"/>
            </a:ln>
          </p:spPr>
        </p:sp>
        <p:sp>
          <p:nvSpPr>
            <p:cNvPr id="20" name="Shape 18"/>
            <p:cNvSpPr/>
            <p:nvPr/>
          </p:nvSpPr>
          <p:spPr>
            <a:xfrm>
              <a:off x="6141476" y="1920240"/>
              <a:ext cx="2628626" cy="960120"/>
            </a:xfrm>
            <a:prstGeom prst="roundRect">
              <a:avLst>
                <a:gd name="adj" fmla="val 7619"/>
              </a:avLst>
            </a:prstGeom>
            <a:solidFill>
              <a:srgbClr val="53A2CC"/>
            </a:solidFill>
            <a:ln/>
          </p:spPr>
        </p:sp>
        <p:sp>
          <p:nvSpPr>
            <p:cNvPr id="21" name="Text 19"/>
            <p:cNvSpPr/>
            <p:nvPr/>
          </p:nvSpPr>
          <p:spPr>
            <a:xfrm>
              <a:off x="6141476" y="1975104"/>
              <a:ext cx="2628626" cy="5486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3400" b="1" dirty="0">
                  <a:solidFill>
                    <a:srgbClr val="FFFFFF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I</a:t>
              </a:r>
              <a:endParaRPr lang="en-US" sz="3400" dirty="0"/>
            </a:p>
          </p:txBody>
        </p:sp>
        <p:sp>
          <p:nvSpPr>
            <p:cNvPr id="22" name="Text 20"/>
            <p:cNvSpPr/>
            <p:nvPr/>
          </p:nvSpPr>
          <p:spPr>
            <a:xfrm>
              <a:off x="6141476" y="2542032"/>
              <a:ext cx="2628626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200" b="1" dirty="0">
                  <a:solidFill>
                    <a:srgbClr val="FFFFFF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Interoperable</a:t>
              </a:r>
              <a:endParaRPr lang="en-US" sz="1200" dirty="0"/>
            </a:p>
          </p:txBody>
        </p:sp>
        <p:sp>
          <p:nvSpPr>
            <p:cNvPr id="23" name="Text 21"/>
            <p:cNvSpPr/>
            <p:nvPr/>
          </p:nvSpPr>
          <p:spPr>
            <a:xfrm>
              <a:off x="6287780" y="3017520"/>
              <a:ext cx="2336018" cy="76809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ct val="118000"/>
                </a:lnSpc>
                <a:buNone/>
              </a:pPr>
              <a:r>
                <a:rPr lang="en-US" sz="105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Data uses formal, accessible, shared vocabularies</a:t>
              </a:r>
              <a:endParaRPr lang="en-US" sz="1050" dirty="0"/>
            </a:p>
          </p:txBody>
        </p:sp>
        <p:sp>
          <p:nvSpPr>
            <p:cNvPr id="24" name="Text 22"/>
            <p:cNvSpPr/>
            <p:nvPr/>
          </p:nvSpPr>
          <p:spPr>
            <a:xfrm>
              <a:off x="6287780" y="3822192"/>
              <a:ext cx="2336018" cy="76809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ct val="118000"/>
                </a:lnSpc>
                <a:buNone/>
              </a:pPr>
              <a:r>
                <a:rPr lang="en-US" sz="105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Data uses standards that integrate with other datasets</a:t>
              </a:r>
              <a:endParaRPr lang="en-US" sz="1050" dirty="0"/>
            </a:p>
          </p:txBody>
        </p:sp>
        <p:sp>
          <p:nvSpPr>
            <p:cNvPr id="25" name="Text 23"/>
            <p:cNvSpPr/>
            <p:nvPr/>
          </p:nvSpPr>
          <p:spPr>
            <a:xfrm>
              <a:off x="6287780" y="4626864"/>
              <a:ext cx="2336018" cy="76809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ct val="118000"/>
                </a:lnSpc>
                <a:buNone/>
              </a:pPr>
              <a:r>
                <a:rPr lang="en-US" sz="105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Metadata includes qualified references to other data</a:t>
              </a:r>
              <a:endParaRPr lang="en-US" sz="1050" dirty="0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E740739B-FC21-00B8-514D-A7AE55E0B7C9}"/>
              </a:ext>
            </a:extLst>
          </p:cNvPr>
          <p:cNvGrpSpPr/>
          <p:nvPr/>
        </p:nvGrpSpPr>
        <p:grpSpPr>
          <a:xfrm>
            <a:off x="8907262" y="1920240"/>
            <a:ext cx="2628626" cy="3566160"/>
            <a:chOff x="8907262" y="1920240"/>
            <a:chExt cx="2628626" cy="3566160"/>
          </a:xfrm>
        </p:grpSpPr>
        <p:sp>
          <p:nvSpPr>
            <p:cNvPr id="26" name="Shape 24"/>
            <p:cNvSpPr/>
            <p:nvPr/>
          </p:nvSpPr>
          <p:spPr>
            <a:xfrm>
              <a:off x="8907262" y="1920240"/>
              <a:ext cx="2628626" cy="3566160"/>
            </a:xfrm>
            <a:prstGeom prst="roundRect">
              <a:avLst>
                <a:gd name="adj" fmla="val 2783"/>
              </a:avLst>
            </a:prstGeom>
            <a:solidFill>
              <a:srgbClr val="F6F7F8"/>
            </a:solidFill>
            <a:ln w="12700">
              <a:solidFill>
                <a:srgbClr val="E5E8EB"/>
              </a:solidFill>
              <a:prstDash val="solid"/>
            </a:ln>
          </p:spPr>
        </p:sp>
        <p:sp>
          <p:nvSpPr>
            <p:cNvPr id="27" name="Shape 25"/>
            <p:cNvSpPr/>
            <p:nvPr/>
          </p:nvSpPr>
          <p:spPr>
            <a:xfrm>
              <a:off x="8907262" y="1920240"/>
              <a:ext cx="2628626" cy="960120"/>
            </a:xfrm>
            <a:prstGeom prst="roundRect">
              <a:avLst>
                <a:gd name="adj" fmla="val 7619"/>
              </a:avLst>
            </a:prstGeom>
            <a:solidFill>
              <a:srgbClr val="EDB348"/>
            </a:solidFill>
            <a:ln/>
          </p:spPr>
        </p:sp>
        <p:sp>
          <p:nvSpPr>
            <p:cNvPr id="28" name="Text 26"/>
            <p:cNvSpPr/>
            <p:nvPr/>
          </p:nvSpPr>
          <p:spPr>
            <a:xfrm>
              <a:off x="8907262" y="1975104"/>
              <a:ext cx="2628626" cy="5486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3400" b="1" dirty="0">
                  <a:solidFill>
                    <a:srgbClr val="FFFFFF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R</a:t>
              </a:r>
              <a:endParaRPr lang="en-US" sz="3400" dirty="0"/>
            </a:p>
          </p:txBody>
        </p:sp>
        <p:sp>
          <p:nvSpPr>
            <p:cNvPr id="29" name="Text 27"/>
            <p:cNvSpPr/>
            <p:nvPr/>
          </p:nvSpPr>
          <p:spPr>
            <a:xfrm>
              <a:off x="8907262" y="2542032"/>
              <a:ext cx="2628626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200" b="1" dirty="0">
                  <a:solidFill>
                    <a:srgbClr val="FFFFFF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Reusable</a:t>
              </a:r>
              <a:endParaRPr lang="en-US" sz="1200" dirty="0"/>
            </a:p>
          </p:txBody>
        </p:sp>
        <p:sp>
          <p:nvSpPr>
            <p:cNvPr id="30" name="Text 28"/>
            <p:cNvSpPr/>
            <p:nvPr/>
          </p:nvSpPr>
          <p:spPr>
            <a:xfrm>
              <a:off x="9053566" y="3017520"/>
              <a:ext cx="2336018" cy="76809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ct val="118000"/>
                </a:lnSpc>
                <a:buNone/>
              </a:pPr>
              <a:r>
                <a:rPr lang="en-US" sz="105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Data has clear, accessible usage licences</a:t>
              </a:r>
              <a:endParaRPr lang="en-US" sz="1050" dirty="0"/>
            </a:p>
          </p:txBody>
        </p:sp>
        <p:sp>
          <p:nvSpPr>
            <p:cNvPr id="31" name="Text 29"/>
            <p:cNvSpPr/>
            <p:nvPr/>
          </p:nvSpPr>
          <p:spPr>
            <a:xfrm>
              <a:off x="9053566" y="3822192"/>
              <a:ext cx="2336018" cy="76809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ct val="118000"/>
                </a:lnSpc>
                <a:buNone/>
              </a:pPr>
              <a:r>
                <a:rPr lang="en-US" sz="105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Data is associated with its provenance</a:t>
              </a:r>
              <a:endParaRPr lang="en-US" sz="1050" dirty="0"/>
            </a:p>
          </p:txBody>
        </p:sp>
        <p:sp>
          <p:nvSpPr>
            <p:cNvPr id="32" name="Text 30"/>
            <p:cNvSpPr/>
            <p:nvPr/>
          </p:nvSpPr>
          <p:spPr>
            <a:xfrm>
              <a:off x="9053566" y="4626864"/>
              <a:ext cx="2336018" cy="76809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ct val="118000"/>
                </a:lnSpc>
                <a:buNone/>
              </a:pPr>
              <a:r>
                <a:rPr lang="en-US" sz="105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Metadata is richly described for reuse or combination</a:t>
              </a:r>
              <a:endParaRPr lang="en-US" sz="1050" dirty="0"/>
            </a:p>
          </p:txBody>
        </p:sp>
      </p:grpSp>
      <p:sp>
        <p:nvSpPr>
          <p:cNvPr id="33" name="Text 31"/>
          <p:cNvSpPr/>
          <p:nvPr/>
        </p:nvSpPr>
        <p:spPr>
          <a:xfrm>
            <a:off x="609905" y="6547104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850" b="1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Module 4: SDI, FAIR Principles &amp; Data Governance</a:t>
            </a:r>
            <a:r>
              <a:rPr lang="en-US" sz="850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   · Geospatial Data Management for Energy Access, Planning and Modelling - Pre-Course</a:t>
            </a:r>
            <a:endParaRPr lang="en-US" sz="850" dirty="0"/>
          </a:p>
        </p:txBody>
      </p:sp>
      <p:sp>
        <p:nvSpPr>
          <p:cNvPr id="34" name="Text 32"/>
          <p:cNvSpPr/>
          <p:nvPr/>
        </p:nvSpPr>
        <p:spPr>
          <a:xfrm>
            <a:off x="10971886" y="6547104"/>
            <a:ext cx="60990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11</a:t>
            </a:r>
            <a:endParaRPr lang="en-US" sz="8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905" y="400782"/>
            <a:ext cx="10971886" cy="2267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kern="0" spc="240" dirty="0">
                <a:solidFill>
                  <a:srgbClr val="53A2CC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SECTION 3 · REFERENCES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09905" y="644652"/>
            <a:ext cx="1097188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2400" b="1" dirty="0">
                <a:solidFill>
                  <a:srgbClr val="2B2F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Unit 3 Reference List</a:t>
            </a:r>
            <a:endParaRPr lang="en-US" sz="2400" dirty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E0855A6C-FA26-F305-49EE-8F2429B85251}"/>
              </a:ext>
            </a:extLst>
          </p:cNvPr>
          <p:cNvGrpSpPr/>
          <p:nvPr/>
        </p:nvGrpSpPr>
        <p:grpSpPr>
          <a:xfrm>
            <a:off x="609905" y="1435608"/>
            <a:ext cx="10971886" cy="4297680"/>
            <a:chOff x="609905" y="1965960"/>
            <a:chExt cx="10971886" cy="4297680"/>
          </a:xfrm>
        </p:grpSpPr>
        <p:sp>
          <p:nvSpPr>
            <p:cNvPr id="5" name="Shape 3"/>
            <p:cNvSpPr/>
            <p:nvPr/>
          </p:nvSpPr>
          <p:spPr>
            <a:xfrm>
              <a:off x="609905" y="2295144"/>
              <a:ext cx="201168" cy="201168"/>
            </a:xfrm>
            <a:prstGeom prst="ellipse">
              <a:avLst/>
            </a:prstGeom>
            <a:solidFill>
              <a:srgbClr val="DDEEF6"/>
            </a:solidFill>
            <a:ln/>
          </p:spPr>
        </p:sp>
        <p:sp>
          <p:nvSpPr>
            <p:cNvPr id="6" name="Text 4"/>
            <p:cNvSpPr/>
            <p:nvPr/>
          </p:nvSpPr>
          <p:spPr>
            <a:xfrm>
              <a:off x="609905" y="2295144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00" b="1" dirty="0">
                  <a:solidFill>
                    <a:srgbClr val="53A2CC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1</a:t>
              </a:r>
              <a:endParaRPr lang="en-US" sz="900" dirty="0"/>
            </a:p>
          </p:txBody>
        </p:sp>
        <p:sp>
          <p:nvSpPr>
            <p:cNvPr id="7" name="Text 5"/>
            <p:cNvSpPr/>
            <p:nvPr/>
          </p:nvSpPr>
          <p:spPr>
            <a:xfrm>
              <a:off x="993953" y="1965960"/>
              <a:ext cx="10587838" cy="85953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lnSpc>
                  <a:spcPct val="105000"/>
                </a:lnSpc>
                <a:buNone/>
              </a:pPr>
              <a:r>
                <a:rPr lang="en-US" sz="115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Wilkinson, M.D., Dumontier, M., Aalbersberg, I.J., Appleton, G., Axton, M., Baak, A. et al. (2016) 'The FAIR Guiding Principles for scientific data management and stewardship', Scientific Data, 3, 160018.</a:t>
              </a:r>
              <a:endParaRPr lang="en-US" sz="1150" dirty="0"/>
            </a:p>
          </p:txBody>
        </p:sp>
        <p:sp>
          <p:nvSpPr>
            <p:cNvPr id="8" name="Shape 6"/>
            <p:cNvSpPr/>
            <p:nvPr/>
          </p:nvSpPr>
          <p:spPr>
            <a:xfrm>
              <a:off x="993953" y="2807208"/>
              <a:ext cx="10587838" cy="0"/>
            </a:xfrm>
            <a:prstGeom prst="line">
              <a:avLst/>
            </a:prstGeom>
            <a:noFill/>
            <a:ln w="9525">
              <a:solidFill>
                <a:srgbClr val="E5E8EB"/>
              </a:solidFill>
              <a:prstDash val="solid"/>
            </a:ln>
          </p:spPr>
        </p:sp>
        <p:sp>
          <p:nvSpPr>
            <p:cNvPr id="9" name="Shape 7"/>
            <p:cNvSpPr/>
            <p:nvPr/>
          </p:nvSpPr>
          <p:spPr>
            <a:xfrm>
              <a:off x="609905" y="3154680"/>
              <a:ext cx="201168" cy="201168"/>
            </a:xfrm>
            <a:prstGeom prst="ellipse">
              <a:avLst/>
            </a:prstGeom>
            <a:solidFill>
              <a:srgbClr val="DDEEF6"/>
            </a:solidFill>
            <a:ln/>
          </p:spPr>
        </p:sp>
        <p:sp>
          <p:nvSpPr>
            <p:cNvPr id="10" name="Text 8"/>
            <p:cNvSpPr/>
            <p:nvPr/>
          </p:nvSpPr>
          <p:spPr>
            <a:xfrm>
              <a:off x="609905" y="3154680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00" b="1" dirty="0">
                  <a:solidFill>
                    <a:srgbClr val="53A2CC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2</a:t>
              </a:r>
              <a:endParaRPr lang="en-US" sz="900" dirty="0"/>
            </a:p>
          </p:txBody>
        </p:sp>
        <p:sp>
          <p:nvSpPr>
            <p:cNvPr id="11" name="Text 9"/>
            <p:cNvSpPr/>
            <p:nvPr/>
          </p:nvSpPr>
          <p:spPr>
            <a:xfrm>
              <a:off x="993953" y="2825496"/>
              <a:ext cx="10587838" cy="85953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lnSpc>
                  <a:spcPct val="105000"/>
                </a:lnSpc>
                <a:buNone/>
              </a:pPr>
              <a:r>
                <a:rPr lang="en-US" sz="115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GO FAIR Initiative (2026) FAIR Principles. Available at: https://www.go-fair.org/fair-principles (Accessed: 15 July 2026).</a:t>
              </a:r>
              <a:endParaRPr lang="en-US" sz="1150" dirty="0"/>
            </a:p>
          </p:txBody>
        </p:sp>
        <p:sp>
          <p:nvSpPr>
            <p:cNvPr id="12" name="Shape 10"/>
            <p:cNvSpPr/>
            <p:nvPr/>
          </p:nvSpPr>
          <p:spPr>
            <a:xfrm>
              <a:off x="993953" y="3666744"/>
              <a:ext cx="10587838" cy="0"/>
            </a:xfrm>
            <a:prstGeom prst="line">
              <a:avLst/>
            </a:prstGeom>
            <a:noFill/>
            <a:ln w="9525">
              <a:solidFill>
                <a:srgbClr val="E5E8EB"/>
              </a:solidFill>
              <a:prstDash val="solid"/>
            </a:ln>
          </p:spPr>
        </p:sp>
        <p:sp>
          <p:nvSpPr>
            <p:cNvPr id="13" name="Shape 11"/>
            <p:cNvSpPr/>
            <p:nvPr/>
          </p:nvSpPr>
          <p:spPr>
            <a:xfrm>
              <a:off x="609905" y="4014216"/>
              <a:ext cx="201168" cy="201168"/>
            </a:xfrm>
            <a:prstGeom prst="ellipse">
              <a:avLst/>
            </a:prstGeom>
            <a:solidFill>
              <a:srgbClr val="DDEEF6"/>
            </a:solidFill>
            <a:ln/>
          </p:spPr>
        </p:sp>
        <p:sp>
          <p:nvSpPr>
            <p:cNvPr id="14" name="Text 12"/>
            <p:cNvSpPr/>
            <p:nvPr/>
          </p:nvSpPr>
          <p:spPr>
            <a:xfrm>
              <a:off x="609905" y="4014216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00" b="1" dirty="0">
                  <a:solidFill>
                    <a:srgbClr val="53A2CC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3</a:t>
              </a:r>
              <a:endParaRPr lang="en-US" sz="900" dirty="0"/>
            </a:p>
          </p:txBody>
        </p:sp>
        <p:sp>
          <p:nvSpPr>
            <p:cNvPr id="15" name="Text 13"/>
            <p:cNvSpPr/>
            <p:nvPr/>
          </p:nvSpPr>
          <p:spPr>
            <a:xfrm>
              <a:off x="993953" y="3685032"/>
              <a:ext cx="10587838" cy="85953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lnSpc>
                  <a:spcPct val="105000"/>
                </a:lnSpc>
                <a:buNone/>
              </a:pPr>
              <a:r>
                <a:rPr lang="en-US" sz="115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Carroll, S.R., Garba, I., Figueroa-Rodríguez, O.L., Holbrook, J., Lovett, R., Materechera, S., Parsons, M., Raseroka, K., Rodriguez-Lonebear, D., Rowe, R., Sara, R., Walker, J.D., Anderson, J. and Hudson, M. (2020) 'The CARE Principles for Indigenous Data Governance', Data Science Journal, 19, article 43.</a:t>
              </a:r>
              <a:endParaRPr lang="en-US" sz="1150" dirty="0"/>
            </a:p>
          </p:txBody>
        </p:sp>
        <p:sp>
          <p:nvSpPr>
            <p:cNvPr id="16" name="Shape 14"/>
            <p:cNvSpPr/>
            <p:nvPr/>
          </p:nvSpPr>
          <p:spPr>
            <a:xfrm>
              <a:off x="993953" y="4526280"/>
              <a:ext cx="10587838" cy="0"/>
            </a:xfrm>
            <a:prstGeom prst="line">
              <a:avLst/>
            </a:prstGeom>
            <a:noFill/>
            <a:ln w="9525">
              <a:solidFill>
                <a:srgbClr val="E5E8EB"/>
              </a:solidFill>
              <a:prstDash val="solid"/>
            </a:ln>
          </p:spPr>
        </p:sp>
        <p:sp>
          <p:nvSpPr>
            <p:cNvPr id="17" name="Shape 15"/>
            <p:cNvSpPr/>
            <p:nvPr/>
          </p:nvSpPr>
          <p:spPr>
            <a:xfrm>
              <a:off x="609905" y="4873752"/>
              <a:ext cx="201168" cy="201168"/>
            </a:xfrm>
            <a:prstGeom prst="ellipse">
              <a:avLst/>
            </a:prstGeom>
            <a:solidFill>
              <a:srgbClr val="DDEEF6"/>
            </a:solidFill>
            <a:ln/>
          </p:spPr>
        </p:sp>
        <p:sp>
          <p:nvSpPr>
            <p:cNvPr id="18" name="Text 16"/>
            <p:cNvSpPr/>
            <p:nvPr/>
          </p:nvSpPr>
          <p:spPr>
            <a:xfrm>
              <a:off x="609905" y="4873752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00" b="1" dirty="0">
                  <a:solidFill>
                    <a:srgbClr val="53A2CC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4</a:t>
              </a:r>
              <a:endParaRPr lang="en-US" sz="900" dirty="0"/>
            </a:p>
          </p:txBody>
        </p:sp>
        <p:sp>
          <p:nvSpPr>
            <p:cNvPr id="19" name="Text 17"/>
            <p:cNvSpPr/>
            <p:nvPr/>
          </p:nvSpPr>
          <p:spPr>
            <a:xfrm>
              <a:off x="993953" y="4544568"/>
              <a:ext cx="10587838" cy="85953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lnSpc>
                  <a:spcPct val="105000"/>
                </a:lnSpc>
                <a:buNone/>
              </a:pPr>
              <a:r>
                <a:rPr lang="en-US" sz="115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International Organization for Standardization (2014) ISO 19115-1:2014 Geographic Information - Metadata - Part 1: Fundamentals. Geneva: ISO.</a:t>
              </a:r>
              <a:endParaRPr lang="en-US" sz="1150" dirty="0"/>
            </a:p>
          </p:txBody>
        </p:sp>
        <p:sp>
          <p:nvSpPr>
            <p:cNvPr id="20" name="Shape 18"/>
            <p:cNvSpPr/>
            <p:nvPr/>
          </p:nvSpPr>
          <p:spPr>
            <a:xfrm>
              <a:off x="993953" y="5385816"/>
              <a:ext cx="10587838" cy="0"/>
            </a:xfrm>
            <a:prstGeom prst="line">
              <a:avLst/>
            </a:prstGeom>
            <a:noFill/>
            <a:ln w="9525">
              <a:solidFill>
                <a:srgbClr val="E5E8EB"/>
              </a:solidFill>
              <a:prstDash val="solid"/>
            </a:ln>
          </p:spPr>
        </p:sp>
        <p:sp>
          <p:nvSpPr>
            <p:cNvPr id="21" name="Shape 19"/>
            <p:cNvSpPr/>
            <p:nvPr/>
          </p:nvSpPr>
          <p:spPr>
            <a:xfrm>
              <a:off x="609905" y="5733288"/>
              <a:ext cx="201168" cy="201168"/>
            </a:xfrm>
            <a:prstGeom prst="ellipse">
              <a:avLst/>
            </a:prstGeom>
            <a:solidFill>
              <a:srgbClr val="DDEEF6"/>
            </a:solidFill>
            <a:ln/>
          </p:spPr>
        </p:sp>
        <p:sp>
          <p:nvSpPr>
            <p:cNvPr id="22" name="Text 20"/>
            <p:cNvSpPr/>
            <p:nvPr/>
          </p:nvSpPr>
          <p:spPr>
            <a:xfrm>
              <a:off x="609905" y="5733288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00" b="1" dirty="0">
                  <a:solidFill>
                    <a:srgbClr val="53A2CC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5</a:t>
              </a:r>
              <a:endParaRPr lang="en-US" sz="900" dirty="0"/>
            </a:p>
          </p:txBody>
        </p:sp>
        <p:sp>
          <p:nvSpPr>
            <p:cNvPr id="23" name="Text 21"/>
            <p:cNvSpPr/>
            <p:nvPr/>
          </p:nvSpPr>
          <p:spPr>
            <a:xfrm>
              <a:off x="993953" y="5404104"/>
              <a:ext cx="10587838" cy="85953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lnSpc>
                  <a:spcPct val="105000"/>
                </a:lnSpc>
                <a:buNone/>
              </a:pPr>
              <a:r>
                <a:rPr lang="en-US" sz="115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DAMA International (2017) DAMA-DMBOK: Data Management Body of Knowledge. 2nd edn. Basking Ridge, NJ: Technics Publications.</a:t>
              </a:r>
              <a:endParaRPr lang="en-US" sz="1150" dirty="0"/>
            </a:p>
          </p:txBody>
        </p:sp>
      </p:grpSp>
      <p:sp>
        <p:nvSpPr>
          <p:cNvPr id="24" name="Text 22"/>
          <p:cNvSpPr/>
          <p:nvPr/>
        </p:nvSpPr>
        <p:spPr>
          <a:xfrm>
            <a:off x="609905" y="6547104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b="1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Module 4: SDI, FAIR Principles &amp; Data Governance</a:t>
            </a:r>
            <a:r>
              <a:rPr lang="en-US" sz="850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   ·   Geospatial Data Management for Energy Access - Pre-Course</a:t>
            </a:r>
            <a:endParaRPr lang="en-US" sz="850" dirty="0"/>
          </a:p>
        </p:txBody>
      </p:sp>
      <p:sp>
        <p:nvSpPr>
          <p:cNvPr id="25" name="Text 23"/>
          <p:cNvSpPr/>
          <p:nvPr/>
        </p:nvSpPr>
        <p:spPr>
          <a:xfrm>
            <a:off x="10971886" y="6547104"/>
            <a:ext cx="60990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12</a:t>
            </a:r>
            <a:endParaRPr lang="en-US" sz="8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548640"/>
            <a:ext cx="5120640" cy="5577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3000" b="1" dirty="0">
                <a:solidFill>
                  <a:srgbClr val="EDB348">
                    <a:alpha val="14000"/>
                  </a:srgbClr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4</a:t>
            </a:r>
            <a:endParaRPr lang="en-US" sz="43000" dirty="0"/>
          </a:p>
        </p:txBody>
      </p:sp>
      <p:sp>
        <p:nvSpPr>
          <p:cNvPr id="3" name="Shape 1"/>
          <p:cNvSpPr/>
          <p:nvPr/>
        </p:nvSpPr>
        <p:spPr>
          <a:xfrm>
            <a:off x="5440680" y="2606040"/>
            <a:ext cx="118872" cy="1508760"/>
          </a:xfrm>
          <a:prstGeom prst="roundRect">
            <a:avLst>
              <a:gd name="adj" fmla="val 50000"/>
            </a:avLst>
          </a:prstGeom>
          <a:solidFill>
            <a:srgbClr val="EDB348"/>
          </a:solidFill>
          <a:ln/>
        </p:spPr>
      </p:sp>
      <p:sp>
        <p:nvSpPr>
          <p:cNvPr id="4" name="Text 2"/>
          <p:cNvSpPr/>
          <p:nvPr/>
        </p:nvSpPr>
        <p:spPr>
          <a:xfrm>
            <a:off x="5806440" y="2450592"/>
            <a:ext cx="5852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260" dirty="0">
                <a:solidFill>
                  <a:srgbClr val="53A2CC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SECTION 4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806440" y="2770632"/>
            <a:ext cx="5852160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2900" b="1" dirty="0">
                <a:solidFill>
                  <a:srgbClr val="2B2F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CARE Principles</a:t>
            </a:r>
            <a:endParaRPr lang="en-US" sz="2900" dirty="0"/>
          </a:p>
        </p:txBody>
      </p:sp>
      <p:sp>
        <p:nvSpPr>
          <p:cNvPr id="6" name="Text 4"/>
          <p:cNvSpPr/>
          <p:nvPr/>
        </p:nvSpPr>
        <p:spPr>
          <a:xfrm>
            <a:off x="5806440" y="4087368"/>
            <a:ext cx="5669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350" i="1" dirty="0">
                <a:solidFill>
                  <a:srgbClr val="5C6166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CARE complements FAIR with a focus on the rights and interests of the communities whose data is collected.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5806440" y="603504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Module 4: SDI, FAIR Principles &amp; Data Governance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905" y="400782"/>
            <a:ext cx="10971886" cy="2267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kern="0" spc="240" dirty="0">
                <a:solidFill>
                  <a:srgbClr val="53A2CC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UNIT 4 · CARE PRINCIPLES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09905" y="644652"/>
            <a:ext cx="1097188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2400" b="1" dirty="0">
                <a:solidFill>
                  <a:srgbClr val="2B2F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Collective Benefit, Authority, Responsibility, Ethics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609905" y="1237183"/>
            <a:ext cx="1097188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50" i="1" dirty="0">
                <a:solidFill>
                  <a:srgbClr val="5C6166"/>
                </a:solidFill>
                <a:latin typeface="Nunito Light" panose="00000400000000000000" pitchFamily="2" charset="0"/>
                <a:ea typeface="Nunito" pitchFamily="34" charset="-122"/>
                <a:cs typeface="Nunito" pitchFamily="34" charset="-120"/>
              </a:rPr>
              <a:t>Carroll et al. (2020) published CARE to centre the rights and interests of the people described by data - a natural complement to FAIR in energy access surveys.</a:t>
            </a:r>
            <a:endParaRPr lang="en-US" sz="1350" dirty="0">
              <a:latin typeface="Nunito Light" panose="00000400000000000000" pitchFamily="2" charset="0"/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64C7A199-E3B3-A94B-B515-5491F3410D8A}"/>
              </a:ext>
            </a:extLst>
          </p:cNvPr>
          <p:cNvGrpSpPr/>
          <p:nvPr/>
        </p:nvGrpSpPr>
        <p:grpSpPr>
          <a:xfrm>
            <a:off x="609905" y="1920240"/>
            <a:ext cx="2628626" cy="3566160"/>
            <a:chOff x="609905" y="1920240"/>
            <a:chExt cx="2628626" cy="3566160"/>
          </a:xfrm>
        </p:grpSpPr>
        <p:sp>
          <p:nvSpPr>
            <p:cNvPr id="5" name="Shape 3"/>
            <p:cNvSpPr/>
            <p:nvPr/>
          </p:nvSpPr>
          <p:spPr>
            <a:xfrm>
              <a:off x="609905" y="1920240"/>
              <a:ext cx="2628626" cy="3566160"/>
            </a:xfrm>
            <a:prstGeom prst="roundRect">
              <a:avLst>
                <a:gd name="adj" fmla="val 2783"/>
              </a:avLst>
            </a:prstGeom>
            <a:solidFill>
              <a:srgbClr val="F6F7F8"/>
            </a:solidFill>
            <a:ln w="12700">
              <a:solidFill>
                <a:srgbClr val="E5E8EB"/>
              </a:solidFill>
              <a:prstDash val="solid"/>
            </a:ln>
          </p:spPr>
        </p:sp>
        <p:sp>
          <p:nvSpPr>
            <p:cNvPr id="6" name="Shape 4"/>
            <p:cNvSpPr/>
            <p:nvPr/>
          </p:nvSpPr>
          <p:spPr>
            <a:xfrm>
              <a:off x="609905" y="1920240"/>
              <a:ext cx="2628626" cy="1234440"/>
            </a:xfrm>
            <a:prstGeom prst="roundRect">
              <a:avLst>
                <a:gd name="adj" fmla="val 5926"/>
              </a:avLst>
            </a:prstGeom>
            <a:solidFill>
              <a:srgbClr val="53A2CC"/>
            </a:solidFill>
            <a:ln/>
          </p:spPr>
        </p:sp>
        <p:sp>
          <p:nvSpPr>
            <p:cNvPr id="7" name="Text 5"/>
            <p:cNvSpPr/>
            <p:nvPr/>
          </p:nvSpPr>
          <p:spPr>
            <a:xfrm>
              <a:off x="609905" y="1993392"/>
              <a:ext cx="2628626" cy="56692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3400" b="1" dirty="0">
                  <a:solidFill>
                    <a:srgbClr val="FFFFFF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C</a:t>
              </a:r>
              <a:endParaRPr lang="en-US" sz="3400" dirty="0"/>
            </a:p>
          </p:txBody>
        </p:sp>
        <p:sp>
          <p:nvSpPr>
            <p:cNvPr id="8" name="Text 6"/>
            <p:cNvSpPr/>
            <p:nvPr/>
          </p:nvSpPr>
          <p:spPr>
            <a:xfrm>
              <a:off x="701345" y="2578608"/>
              <a:ext cx="2445746" cy="53035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ctr">
                <a:lnSpc>
                  <a:spcPct val="105000"/>
                </a:lnSpc>
                <a:buNone/>
              </a:pPr>
              <a:r>
                <a:rPr lang="en-US" sz="1150" b="1" dirty="0">
                  <a:solidFill>
                    <a:srgbClr val="FFFFFF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Collective Benefit</a:t>
              </a:r>
              <a:endParaRPr lang="en-US" sz="1150" dirty="0"/>
            </a:p>
          </p:txBody>
        </p:sp>
        <p:sp>
          <p:nvSpPr>
            <p:cNvPr id="9" name="Text 7"/>
            <p:cNvSpPr/>
            <p:nvPr/>
          </p:nvSpPr>
          <p:spPr>
            <a:xfrm>
              <a:off x="774497" y="3310128"/>
              <a:ext cx="2299442" cy="20574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ct val="150000"/>
                </a:lnSpc>
                <a:buNone/>
              </a:pPr>
              <a:r>
                <a:rPr lang="en-US" sz="105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Data ecosystems should be designed so Indigenous Peoples can benefit from the data. Data should support community wellbeing, including in energy planning.</a:t>
              </a:r>
              <a:endParaRPr lang="en-US" sz="1050" dirty="0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418F006-D44C-ACBF-5561-EA2E5ECE448E}"/>
              </a:ext>
            </a:extLst>
          </p:cNvPr>
          <p:cNvGrpSpPr/>
          <p:nvPr/>
        </p:nvGrpSpPr>
        <p:grpSpPr>
          <a:xfrm>
            <a:off x="3375690" y="1920240"/>
            <a:ext cx="2628626" cy="3566160"/>
            <a:chOff x="3375690" y="1920240"/>
            <a:chExt cx="2628626" cy="3566160"/>
          </a:xfrm>
        </p:grpSpPr>
        <p:sp>
          <p:nvSpPr>
            <p:cNvPr id="10" name="Shape 8"/>
            <p:cNvSpPr/>
            <p:nvPr/>
          </p:nvSpPr>
          <p:spPr>
            <a:xfrm>
              <a:off x="3375690" y="1920240"/>
              <a:ext cx="2628626" cy="3566160"/>
            </a:xfrm>
            <a:prstGeom prst="roundRect">
              <a:avLst>
                <a:gd name="adj" fmla="val 2783"/>
              </a:avLst>
            </a:prstGeom>
            <a:solidFill>
              <a:srgbClr val="F6F7F8"/>
            </a:solidFill>
            <a:ln w="12700">
              <a:solidFill>
                <a:srgbClr val="E5E8EB"/>
              </a:solidFill>
              <a:prstDash val="solid"/>
            </a:ln>
          </p:spPr>
        </p:sp>
        <p:sp>
          <p:nvSpPr>
            <p:cNvPr id="11" name="Shape 9"/>
            <p:cNvSpPr/>
            <p:nvPr/>
          </p:nvSpPr>
          <p:spPr>
            <a:xfrm>
              <a:off x="3375690" y="1920240"/>
              <a:ext cx="2628626" cy="1234440"/>
            </a:xfrm>
            <a:prstGeom prst="roundRect">
              <a:avLst>
                <a:gd name="adj" fmla="val 5926"/>
              </a:avLst>
            </a:prstGeom>
            <a:solidFill>
              <a:srgbClr val="EDB348"/>
            </a:solidFill>
            <a:ln/>
          </p:spPr>
        </p:sp>
        <p:sp>
          <p:nvSpPr>
            <p:cNvPr id="12" name="Text 10"/>
            <p:cNvSpPr/>
            <p:nvPr/>
          </p:nvSpPr>
          <p:spPr>
            <a:xfrm>
              <a:off x="3375690" y="1993392"/>
              <a:ext cx="2628626" cy="56692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3400" b="1" dirty="0">
                  <a:solidFill>
                    <a:srgbClr val="FFFFFF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A</a:t>
              </a:r>
              <a:endParaRPr lang="en-US" sz="3400" dirty="0"/>
            </a:p>
          </p:txBody>
        </p:sp>
        <p:sp>
          <p:nvSpPr>
            <p:cNvPr id="13" name="Text 11"/>
            <p:cNvSpPr/>
            <p:nvPr/>
          </p:nvSpPr>
          <p:spPr>
            <a:xfrm>
              <a:off x="3467130" y="2578608"/>
              <a:ext cx="2445746" cy="53035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ctr">
                <a:lnSpc>
                  <a:spcPct val="105000"/>
                </a:lnSpc>
                <a:buNone/>
              </a:pPr>
              <a:r>
                <a:rPr lang="en-US" sz="1150" b="1" dirty="0">
                  <a:solidFill>
                    <a:srgbClr val="FFFFFF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Authority to Control</a:t>
              </a:r>
              <a:endParaRPr lang="en-US" sz="1150" dirty="0"/>
            </a:p>
          </p:txBody>
        </p:sp>
        <p:sp>
          <p:nvSpPr>
            <p:cNvPr id="14" name="Text 12"/>
            <p:cNvSpPr/>
            <p:nvPr/>
          </p:nvSpPr>
          <p:spPr>
            <a:xfrm>
              <a:off x="3540282" y="3310128"/>
              <a:ext cx="2299442" cy="20574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ct val="150000"/>
                </a:lnSpc>
                <a:buNone/>
              </a:pPr>
              <a:r>
                <a:rPr lang="en-US" sz="105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Indigenous Peoples' rights and interests in their own data must be recognised, and their authority over their peoples, territories, and resources upheld.</a:t>
              </a:r>
              <a:endParaRPr lang="en-US" sz="1050" dirty="0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24C60C8-7968-807D-AAE5-6D9C9B06A4BD}"/>
              </a:ext>
            </a:extLst>
          </p:cNvPr>
          <p:cNvGrpSpPr/>
          <p:nvPr/>
        </p:nvGrpSpPr>
        <p:grpSpPr>
          <a:xfrm>
            <a:off x="6141476" y="1920240"/>
            <a:ext cx="2628626" cy="3566160"/>
            <a:chOff x="6141476" y="1920240"/>
            <a:chExt cx="2628626" cy="3566160"/>
          </a:xfrm>
        </p:grpSpPr>
        <p:sp>
          <p:nvSpPr>
            <p:cNvPr id="15" name="Shape 13"/>
            <p:cNvSpPr/>
            <p:nvPr/>
          </p:nvSpPr>
          <p:spPr>
            <a:xfrm>
              <a:off x="6141476" y="1920240"/>
              <a:ext cx="2628626" cy="3566160"/>
            </a:xfrm>
            <a:prstGeom prst="roundRect">
              <a:avLst>
                <a:gd name="adj" fmla="val 2783"/>
              </a:avLst>
            </a:prstGeom>
            <a:solidFill>
              <a:srgbClr val="F6F7F8"/>
            </a:solidFill>
            <a:ln w="12700">
              <a:solidFill>
                <a:srgbClr val="E5E8EB"/>
              </a:solidFill>
              <a:prstDash val="solid"/>
            </a:ln>
          </p:spPr>
        </p:sp>
        <p:sp>
          <p:nvSpPr>
            <p:cNvPr id="16" name="Shape 14"/>
            <p:cNvSpPr/>
            <p:nvPr/>
          </p:nvSpPr>
          <p:spPr>
            <a:xfrm>
              <a:off x="6141476" y="1920240"/>
              <a:ext cx="2628626" cy="1234440"/>
            </a:xfrm>
            <a:prstGeom prst="roundRect">
              <a:avLst>
                <a:gd name="adj" fmla="val 5926"/>
              </a:avLst>
            </a:prstGeom>
            <a:solidFill>
              <a:srgbClr val="53A2CC"/>
            </a:solidFill>
            <a:ln/>
          </p:spPr>
        </p:sp>
        <p:sp>
          <p:nvSpPr>
            <p:cNvPr id="17" name="Text 15"/>
            <p:cNvSpPr/>
            <p:nvPr/>
          </p:nvSpPr>
          <p:spPr>
            <a:xfrm>
              <a:off x="6141476" y="1993392"/>
              <a:ext cx="2628626" cy="56692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3400" b="1" dirty="0">
                  <a:solidFill>
                    <a:srgbClr val="FFFFFF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R</a:t>
              </a:r>
              <a:endParaRPr lang="en-US" sz="3400" dirty="0"/>
            </a:p>
          </p:txBody>
        </p:sp>
        <p:sp>
          <p:nvSpPr>
            <p:cNvPr id="18" name="Text 16"/>
            <p:cNvSpPr/>
            <p:nvPr/>
          </p:nvSpPr>
          <p:spPr>
            <a:xfrm>
              <a:off x="6232916" y="2578608"/>
              <a:ext cx="2445746" cy="53035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ctr">
                <a:lnSpc>
                  <a:spcPct val="105000"/>
                </a:lnSpc>
                <a:buNone/>
              </a:pPr>
              <a:r>
                <a:rPr lang="en-US" sz="1150" b="1" dirty="0">
                  <a:solidFill>
                    <a:srgbClr val="FFFFFF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Responsibility</a:t>
              </a:r>
              <a:endParaRPr lang="en-US" sz="1150" dirty="0"/>
            </a:p>
          </p:txBody>
        </p:sp>
        <p:sp>
          <p:nvSpPr>
            <p:cNvPr id="19" name="Text 17"/>
            <p:cNvSpPr/>
            <p:nvPr/>
          </p:nvSpPr>
          <p:spPr>
            <a:xfrm>
              <a:off x="6306068" y="3310128"/>
              <a:ext cx="2299442" cy="20574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ct val="150000"/>
                </a:lnSpc>
                <a:buNone/>
              </a:pPr>
              <a:r>
                <a:rPr lang="en-US" sz="105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Those who work with Indigenous data have a responsibility to share how it is used. Planners working in rural and indigenous areas must document this.</a:t>
              </a:r>
              <a:endParaRPr lang="en-US" sz="1050" dirty="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CBD1E8BF-350A-E7A7-9FA1-4D9D13F1647B}"/>
              </a:ext>
            </a:extLst>
          </p:cNvPr>
          <p:cNvGrpSpPr/>
          <p:nvPr/>
        </p:nvGrpSpPr>
        <p:grpSpPr>
          <a:xfrm>
            <a:off x="8907262" y="1920240"/>
            <a:ext cx="2628626" cy="3566160"/>
            <a:chOff x="8907262" y="1920240"/>
            <a:chExt cx="2628626" cy="3566160"/>
          </a:xfrm>
        </p:grpSpPr>
        <p:sp>
          <p:nvSpPr>
            <p:cNvPr id="20" name="Shape 18"/>
            <p:cNvSpPr/>
            <p:nvPr/>
          </p:nvSpPr>
          <p:spPr>
            <a:xfrm>
              <a:off x="8907262" y="1920240"/>
              <a:ext cx="2628626" cy="3566160"/>
            </a:xfrm>
            <a:prstGeom prst="roundRect">
              <a:avLst>
                <a:gd name="adj" fmla="val 2783"/>
              </a:avLst>
            </a:prstGeom>
            <a:solidFill>
              <a:srgbClr val="F6F7F8"/>
            </a:solidFill>
            <a:ln w="12700">
              <a:solidFill>
                <a:srgbClr val="E5E8EB"/>
              </a:solidFill>
              <a:prstDash val="solid"/>
            </a:ln>
          </p:spPr>
        </p:sp>
        <p:sp>
          <p:nvSpPr>
            <p:cNvPr id="21" name="Shape 19"/>
            <p:cNvSpPr/>
            <p:nvPr/>
          </p:nvSpPr>
          <p:spPr>
            <a:xfrm>
              <a:off x="8907262" y="1920240"/>
              <a:ext cx="2628626" cy="1234440"/>
            </a:xfrm>
            <a:prstGeom prst="roundRect">
              <a:avLst>
                <a:gd name="adj" fmla="val 5926"/>
              </a:avLst>
            </a:prstGeom>
            <a:solidFill>
              <a:srgbClr val="EDB348"/>
            </a:solidFill>
            <a:ln/>
          </p:spPr>
        </p:sp>
        <p:sp>
          <p:nvSpPr>
            <p:cNvPr id="22" name="Text 20"/>
            <p:cNvSpPr/>
            <p:nvPr/>
          </p:nvSpPr>
          <p:spPr>
            <a:xfrm>
              <a:off x="8907262" y="1993392"/>
              <a:ext cx="2628626" cy="56692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3400" b="1" dirty="0">
                  <a:solidFill>
                    <a:srgbClr val="FFFFFF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E</a:t>
              </a:r>
              <a:endParaRPr lang="en-US" sz="3400" dirty="0"/>
            </a:p>
          </p:txBody>
        </p:sp>
        <p:sp>
          <p:nvSpPr>
            <p:cNvPr id="23" name="Text 21"/>
            <p:cNvSpPr/>
            <p:nvPr/>
          </p:nvSpPr>
          <p:spPr>
            <a:xfrm>
              <a:off x="8998702" y="2578608"/>
              <a:ext cx="2445746" cy="53035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ctr">
                <a:lnSpc>
                  <a:spcPct val="105000"/>
                </a:lnSpc>
                <a:buNone/>
              </a:pPr>
              <a:r>
                <a:rPr lang="en-US" sz="1150" b="1" dirty="0">
                  <a:solidFill>
                    <a:srgbClr val="FFFFFF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Ethics</a:t>
              </a:r>
              <a:endParaRPr lang="en-US" sz="1150" dirty="0"/>
            </a:p>
          </p:txBody>
        </p:sp>
        <p:sp>
          <p:nvSpPr>
            <p:cNvPr id="24" name="Text 22"/>
            <p:cNvSpPr/>
            <p:nvPr/>
          </p:nvSpPr>
          <p:spPr>
            <a:xfrm>
              <a:off x="9071854" y="3310128"/>
              <a:ext cx="2299442" cy="20574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ct val="150000"/>
                </a:lnSpc>
                <a:buNone/>
              </a:pPr>
              <a:r>
                <a:rPr lang="en-US" sz="105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Indigenous Peoples' rights and wellbeing are the primary concern at every stage of the data lifecycle. Free, prior, and informed consent applies to data collection.</a:t>
              </a:r>
              <a:endParaRPr lang="en-US" sz="1050" dirty="0"/>
            </a:p>
          </p:txBody>
        </p:sp>
      </p:grpSp>
      <p:sp>
        <p:nvSpPr>
          <p:cNvPr id="25" name="Text 23"/>
          <p:cNvSpPr/>
          <p:nvPr/>
        </p:nvSpPr>
        <p:spPr>
          <a:xfrm>
            <a:off x="609905" y="6547104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b="1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Module 4: SDI, FAIR Principles &amp; Data Governance</a:t>
            </a:r>
            <a:r>
              <a:rPr lang="en-US" sz="850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   ·   Geospatial Data Management for Energy Access - Pre-Course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10971886" y="6547104"/>
            <a:ext cx="60990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14</a:t>
            </a:r>
            <a:endParaRPr lang="en-US" sz="8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905" y="400782"/>
            <a:ext cx="10971886" cy="2267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kern="0" spc="240" dirty="0">
                <a:solidFill>
                  <a:srgbClr val="53A2CC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SECTION 4 · REFERENCES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09905" y="644652"/>
            <a:ext cx="1097188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2400" b="1" dirty="0">
                <a:solidFill>
                  <a:srgbClr val="2B2F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Unit 4 Reference List</a:t>
            </a:r>
            <a:endParaRPr lang="en-US" sz="2400" dirty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D52F138B-1DF6-C88C-B321-A915606879EC}"/>
              </a:ext>
            </a:extLst>
          </p:cNvPr>
          <p:cNvGrpSpPr/>
          <p:nvPr/>
        </p:nvGrpSpPr>
        <p:grpSpPr>
          <a:xfrm>
            <a:off x="609905" y="1536192"/>
            <a:ext cx="10971886" cy="4297680"/>
            <a:chOff x="609905" y="1965960"/>
            <a:chExt cx="10971886" cy="4297680"/>
          </a:xfrm>
        </p:grpSpPr>
        <p:sp>
          <p:nvSpPr>
            <p:cNvPr id="5" name="Shape 3"/>
            <p:cNvSpPr/>
            <p:nvPr/>
          </p:nvSpPr>
          <p:spPr>
            <a:xfrm>
              <a:off x="609905" y="2295144"/>
              <a:ext cx="201168" cy="201168"/>
            </a:xfrm>
            <a:prstGeom prst="ellipse">
              <a:avLst/>
            </a:prstGeom>
            <a:solidFill>
              <a:srgbClr val="DDEEF6"/>
            </a:solidFill>
            <a:ln/>
          </p:spPr>
        </p:sp>
        <p:sp>
          <p:nvSpPr>
            <p:cNvPr id="6" name="Text 4"/>
            <p:cNvSpPr/>
            <p:nvPr/>
          </p:nvSpPr>
          <p:spPr>
            <a:xfrm>
              <a:off x="609905" y="2295144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00" b="1" dirty="0">
                  <a:solidFill>
                    <a:srgbClr val="53A2CC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1</a:t>
              </a:r>
              <a:endParaRPr lang="en-US" sz="900" dirty="0"/>
            </a:p>
          </p:txBody>
        </p:sp>
        <p:sp>
          <p:nvSpPr>
            <p:cNvPr id="7" name="Text 5"/>
            <p:cNvSpPr/>
            <p:nvPr/>
          </p:nvSpPr>
          <p:spPr>
            <a:xfrm>
              <a:off x="993953" y="1965960"/>
              <a:ext cx="10587838" cy="85953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lnSpc>
                  <a:spcPct val="105000"/>
                </a:lnSpc>
                <a:buNone/>
              </a:pPr>
              <a:r>
                <a:rPr lang="en-US" sz="115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Carroll, S.R., Garba, I., Figueroa-Rodríguez, O.L., Holbrook, J., Lovett, R., Materechera, S., Parsons, M., Raseroka, K., Rodriguez-Lonebear, D., Rowe, R., Sara, R., Walker, J.D., Anderson, J. and Hudson, M. (2020) 'The CARE Principles for Indigenous Data Governance', Data Science Journal, 19, article 43.</a:t>
              </a:r>
              <a:endParaRPr lang="en-US" sz="1150" dirty="0"/>
            </a:p>
          </p:txBody>
        </p:sp>
        <p:sp>
          <p:nvSpPr>
            <p:cNvPr id="8" name="Shape 6"/>
            <p:cNvSpPr/>
            <p:nvPr/>
          </p:nvSpPr>
          <p:spPr>
            <a:xfrm>
              <a:off x="993953" y="2807208"/>
              <a:ext cx="10587838" cy="0"/>
            </a:xfrm>
            <a:prstGeom prst="line">
              <a:avLst/>
            </a:prstGeom>
            <a:noFill/>
            <a:ln w="9525">
              <a:solidFill>
                <a:srgbClr val="E5E8EB"/>
              </a:solidFill>
              <a:prstDash val="solid"/>
            </a:ln>
          </p:spPr>
        </p:sp>
        <p:sp>
          <p:nvSpPr>
            <p:cNvPr id="9" name="Shape 7"/>
            <p:cNvSpPr/>
            <p:nvPr/>
          </p:nvSpPr>
          <p:spPr>
            <a:xfrm>
              <a:off x="609905" y="3154680"/>
              <a:ext cx="201168" cy="201168"/>
            </a:xfrm>
            <a:prstGeom prst="ellipse">
              <a:avLst/>
            </a:prstGeom>
            <a:solidFill>
              <a:srgbClr val="DDEEF6"/>
            </a:solidFill>
            <a:ln/>
          </p:spPr>
        </p:sp>
        <p:sp>
          <p:nvSpPr>
            <p:cNvPr id="10" name="Text 8"/>
            <p:cNvSpPr/>
            <p:nvPr/>
          </p:nvSpPr>
          <p:spPr>
            <a:xfrm>
              <a:off x="609905" y="3154680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00" b="1" dirty="0">
                  <a:solidFill>
                    <a:srgbClr val="53A2CC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2</a:t>
              </a:r>
              <a:endParaRPr lang="en-US" sz="900" dirty="0"/>
            </a:p>
          </p:txBody>
        </p:sp>
        <p:sp>
          <p:nvSpPr>
            <p:cNvPr id="11" name="Text 9"/>
            <p:cNvSpPr/>
            <p:nvPr/>
          </p:nvSpPr>
          <p:spPr>
            <a:xfrm>
              <a:off x="993953" y="2825496"/>
              <a:ext cx="10587838" cy="85953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lnSpc>
                  <a:spcPct val="105000"/>
                </a:lnSpc>
                <a:buNone/>
              </a:pPr>
              <a:r>
                <a:rPr lang="en-US" sz="115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Global Indigenous Data Alliance (2019) CARE Principles for Indigenous Data Governance. Available at: https://www.gida-global.org/care (Accessed: 15 July 2026).</a:t>
              </a:r>
              <a:endParaRPr lang="en-US" sz="1150" dirty="0"/>
            </a:p>
          </p:txBody>
        </p:sp>
        <p:sp>
          <p:nvSpPr>
            <p:cNvPr id="12" name="Shape 10"/>
            <p:cNvSpPr/>
            <p:nvPr/>
          </p:nvSpPr>
          <p:spPr>
            <a:xfrm>
              <a:off x="993953" y="3666744"/>
              <a:ext cx="10587838" cy="0"/>
            </a:xfrm>
            <a:prstGeom prst="line">
              <a:avLst/>
            </a:prstGeom>
            <a:noFill/>
            <a:ln w="9525">
              <a:solidFill>
                <a:srgbClr val="E5E8EB"/>
              </a:solidFill>
              <a:prstDash val="solid"/>
            </a:ln>
          </p:spPr>
        </p:sp>
        <p:sp>
          <p:nvSpPr>
            <p:cNvPr id="13" name="Shape 11"/>
            <p:cNvSpPr/>
            <p:nvPr/>
          </p:nvSpPr>
          <p:spPr>
            <a:xfrm>
              <a:off x="609905" y="4014216"/>
              <a:ext cx="201168" cy="201168"/>
            </a:xfrm>
            <a:prstGeom prst="ellipse">
              <a:avLst/>
            </a:prstGeom>
            <a:solidFill>
              <a:srgbClr val="DDEEF6"/>
            </a:solidFill>
            <a:ln/>
          </p:spPr>
        </p:sp>
        <p:sp>
          <p:nvSpPr>
            <p:cNvPr id="14" name="Text 12"/>
            <p:cNvSpPr/>
            <p:nvPr/>
          </p:nvSpPr>
          <p:spPr>
            <a:xfrm>
              <a:off x="609905" y="4014216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00" b="1" dirty="0">
                  <a:solidFill>
                    <a:srgbClr val="53A2CC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3</a:t>
              </a:r>
              <a:endParaRPr lang="en-US" sz="900" dirty="0"/>
            </a:p>
          </p:txBody>
        </p:sp>
        <p:sp>
          <p:nvSpPr>
            <p:cNvPr id="15" name="Text 13"/>
            <p:cNvSpPr/>
            <p:nvPr/>
          </p:nvSpPr>
          <p:spPr>
            <a:xfrm>
              <a:off x="993953" y="3685032"/>
              <a:ext cx="10587838" cy="85953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lnSpc>
                  <a:spcPct val="105000"/>
                </a:lnSpc>
                <a:buNone/>
              </a:pPr>
              <a:r>
                <a:rPr lang="en-US" sz="115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Carroll, S.R., Herczog, E., Hudson, M., Russell, K. and Stall, S. (2021) 'Operationalizing the CARE and FAIR Principles for Indigenous data futures', Scientific Data, 8, article 108.</a:t>
              </a:r>
              <a:endParaRPr lang="en-US" sz="1150" dirty="0"/>
            </a:p>
          </p:txBody>
        </p:sp>
        <p:sp>
          <p:nvSpPr>
            <p:cNvPr id="16" name="Shape 14"/>
            <p:cNvSpPr/>
            <p:nvPr/>
          </p:nvSpPr>
          <p:spPr>
            <a:xfrm>
              <a:off x="993953" y="4526280"/>
              <a:ext cx="10587838" cy="0"/>
            </a:xfrm>
            <a:prstGeom prst="line">
              <a:avLst/>
            </a:prstGeom>
            <a:noFill/>
            <a:ln w="9525">
              <a:solidFill>
                <a:srgbClr val="E5E8EB"/>
              </a:solidFill>
              <a:prstDash val="solid"/>
            </a:ln>
          </p:spPr>
        </p:sp>
        <p:sp>
          <p:nvSpPr>
            <p:cNvPr id="17" name="Shape 15"/>
            <p:cNvSpPr/>
            <p:nvPr/>
          </p:nvSpPr>
          <p:spPr>
            <a:xfrm>
              <a:off x="609905" y="4873752"/>
              <a:ext cx="201168" cy="201168"/>
            </a:xfrm>
            <a:prstGeom prst="ellipse">
              <a:avLst/>
            </a:prstGeom>
            <a:solidFill>
              <a:srgbClr val="DDEEF6"/>
            </a:solidFill>
            <a:ln/>
          </p:spPr>
        </p:sp>
        <p:sp>
          <p:nvSpPr>
            <p:cNvPr id="18" name="Text 16"/>
            <p:cNvSpPr/>
            <p:nvPr/>
          </p:nvSpPr>
          <p:spPr>
            <a:xfrm>
              <a:off x="609905" y="4873752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00" b="1" dirty="0">
                  <a:solidFill>
                    <a:srgbClr val="53A2CC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4</a:t>
              </a:r>
              <a:endParaRPr lang="en-US" sz="900" dirty="0"/>
            </a:p>
          </p:txBody>
        </p:sp>
        <p:sp>
          <p:nvSpPr>
            <p:cNvPr id="19" name="Text 17"/>
            <p:cNvSpPr/>
            <p:nvPr/>
          </p:nvSpPr>
          <p:spPr>
            <a:xfrm>
              <a:off x="993953" y="4544568"/>
              <a:ext cx="10587838" cy="85953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lnSpc>
                  <a:spcPct val="105000"/>
                </a:lnSpc>
                <a:buNone/>
              </a:pPr>
              <a:r>
                <a:rPr lang="en-US" sz="115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Wilkinson, M.D., Dumontier, M., Aalbersberg, I.J. et al. (2016) 'The FAIR Guiding Principles for scientific data management and stewardship', Scientific Data, 3, 160018.</a:t>
              </a:r>
              <a:endParaRPr lang="en-US" sz="1150" dirty="0"/>
            </a:p>
          </p:txBody>
        </p:sp>
        <p:sp>
          <p:nvSpPr>
            <p:cNvPr id="20" name="Shape 18"/>
            <p:cNvSpPr/>
            <p:nvPr/>
          </p:nvSpPr>
          <p:spPr>
            <a:xfrm>
              <a:off x="993953" y="5385816"/>
              <a:ext cx="10587838" cy="0"/>
            </a:xfrm>
            <a:prstGeom prst="line">
              <a:avLst/>
            </a:prstGeom>
            <a:noFill/>
            <a:ln w="9525">
              <a:solidFill>
                <a:srgbClr val="E5E8EB"/>
              </a:solidFill>
              <a:prstDash val="solid"/>
            </a:ln>
          </p:spPr>
        </p:sp>
        <p:sp>
          <p:nvSpPr>
            <p:cNvPr id="21" name="Shape 19"/>
            <p:cNvSpPr/>
            <p:nvPr/>
          </p:nvSpPr>
          <p:spPr>
            <a:xfrm>
              <a:off x="609905" y="5733288"/>
              <a:ext cx="201168" cy="201168"/>
            </a:xfrm>
            <a:prstGeom prst="ellipse">
              <a:avLst/>
            </a:prstGeom>
            <a:solidFill>
              <a:srgbClr val="DDEEF6"/>
            </a:solidFill>
            <a:ln/>
          </p:spPr>
        </p:sp>
        <p:sp>
          <p:nvSpPr>
            <p:cNvPr id="22" name="Text 20"/>
            <p:cNvSpPr/>
            <p:nvPr/>
          </p:nvSpPr>
          <p:spPr>
            <a:xfrm>
              <a:off x="609905" y="5733288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00" b="1" dirty="0">
                  <a:solidFill>
                    <a:srgbClr val="53A2CC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5</a:t>
              </a:r>
              <a:endParaRPr lang="en-US" sz="900" dirty="0"/>
            </a:p>
          </p:txBody>
        </p:sp>
        <p:sp>
          <p:nvSpPr>
            <p:cNvPr id="23" name="Text 21"/>
            <p:cNvSpPr/>
            <p:nvPr/>
          </p:nvSpPr>
          <p:spPr>
            <a:xfrm>
              <a:off x="993953" y="5404104"/>
              <a:ext cx="10587838" cy="85953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lnSpc>
                  <a:spcPct val="105000"/>
                </a:lnSpc>
                <a:buNone/>
              </a:pPr>
              <a:r>
                <a:rPr lang="en-US" sz="115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First Nations Information Governance Centre (2018) The First Nations Principles of OCAP. Available at: https://fnigc.ca/ocap (Accessed: 15 July 2026).</a:t>
              </a:r>
              <a:endParaRPr lang="en-US" sz="1150" dirty="0"/>
            </a:p>
          </p:txBody>
        </p:sp>
      </p:grpSp>
      <p:sp>
        <p:nvSpPr>
          <p:cNvPr id="24" name="Text 22"/>
          <p:cNvSpPr/>
          <p:nvPr/>
        </p:nvSpPr>
        <p:spPr>
          <a:xfrm>
            <a:off x="609905" y="6547104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b="1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Module 4: SDI, FAIR Principles &amp; Data Governance</a:t>
            </a:r>
            <a:r>
              <a:rPr lang="en-US" sz="850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   ·   Geospatial Data Management for Energy Access - Pre-Course</a:t>
            </a:r>
            <a:endParaRPr lang="en-US" sz="850" dirty="0"/>
          </a:p>
        </p:txBody>
      </p:sp>
      <p:sp>
        <p:nvSpPr>
          <p:cNvPr id="25" name="Text 23"/>
          <p:cNvSpPr/>
          <p:nvPr/>
        </p:nvSpPr>
        <p:spPr>
          <a:xfrm>
            <a:off x="10971886" y="6547104"/>
            <a:ext cx="60990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15</a:t>
            </a:r>
            <a:endParaRPr lang="en-US" sz="8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548640"/>
            <a:ext cx="5120640" cy="5577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3000" b="1" dirty="0">
                <a:solidFill>
                  <a:srgbClr val="EDB348">
                    <a:alpha val="14000"/>
                  </a:srgbClr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5</a:t>
            </a:r>
            <a:endParaRPr lang="en-US" sz="43000" dirty="0"/>
          </a:p>
        </p:txBody>
      </p:sp>
      <p:sp>
        <p:nvSpPr>
          <p:cNvPr id="3" name="Shape 1"/>
          <p:cNvSpPr/>
          <p:nvPr/>
        </p:nvSpPr>
        <p:spPr>
          <a:xfrm>
            <a:off x="5440680" y="2606040"/>
            <a:ext cx="118872" cy="1508760"/>
          </a:xfrm>
          <a:prstGeom prst="roundRect">
            <a:avLst>
              <a:gd name="adj" fmla="val 50000"/>
            </a:avLst>
          </a:prstGeom>
          <a:solidFill>
            <a:srgbClr val="EDB348"/>
          </a:solidFill>
          <a:ln/>
        </p:spPr>
      </p:sp>
      <p:sp>
        <p:nvSpPr>
          <p:cNvPr id="4" name="Text 2"/>
          <p:cNvSpPr/>
          <p:nvPr/>
        </p:nvSpPr>
        <p:spPr>
          <a:xfrm>
            <a:off x="5806440" y="2450592"/>
            <a:ext cx="5852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260" dirty="0">
                <a:solidFill>
                  <a:srgbClr val="53A2CC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SECTION 5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806440" y="2770632"/>
            <a:ext cx="5852160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2900" b="1" dirty="0">
                <a:solidFill>
                  <a:srgbClr val="2B2F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Open Data Licensing</a:t>
            </a:r>
            <a:endParaRPr lang="en-US" sz="2900" dirty="0"/>
          </a:p>
        </p:txBody>
      </p:sp>
      <p:sp>
        <p:nvSpPr>
          <p:cNvPr id="6" name="Text 4"/>
          <p:cNvSpPr/>
          <p:nvPr/>
        </p:nvSpPr>
        <p:spPr>
          <a:xfrm>
            <a:off x="5806440" y="3986784"/>
            <a:ext cx="5669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350" i="1" dirty="0">
                <a:solidFill>
                  <a:srgbClr val="5C6166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Before using any dataset, you must understand its licence. Using data incorrectly can create legal risk for your organisation.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5806440" y="603504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Module 4: SDI, FAIR Principles &amp; Data Governance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905" y="400782"/>
            <a:ext cx="10971886" cy="2267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kern="0" spc="240" dirty="0">
                <a:solidFill>
                  <a:srgbClr val="53A2CC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UNIT 5 · OPEN DATA LICENSING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09905" y="644652"/>
            <a:ext cx="1097188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2400" b="1" dirty="0">
                <a:solidFill>
                  <a:srgbClr val="2B2F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Six Licences You Will Encounter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609905" y="1237183"/>
            <a:ext cx="1097188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50" i="1" dirty="0">
                <a:solidFill>
                  <a:srgbClr val="5C6166"/>
                </a:solidFill>
                <a:latin typeface="Nunito Light" panose="00000400000000000000" pitchFamily="2" charset="0"/>
                <a:ea typeface="Nunito" pitchFamily="34" charset="-122"/>
                <a:cs typeface="Nunito" pitchFamily="34" charset="-120"/>
              </a:rPr>
              <a:t>Treat licence-checking as a mandatory step, not an afterthought - not a suggestion.</a:t>
            </a:r>
            <a:endParaRPr lang="en-US" sz="1350" dirty="0">
              <a:latin typeface="Nunito Light" panose="00000400000000000000" pitchFamily="2" charset="0"/>
            </a:endParaRP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D29DBDE8-02FD-9B6A-47F1-5F7208CC2372}"/>
              </a:ext>
            </a:extLst>
          </p:cNvPr>
          <p:cNvGrpSpPr/>
          <p:nvPr/>
        </p:nvGrpSpPr>
        <p:grpSpPr>
          <a:xfrm>
            <a:off x="609905" y="2150592"/>
            <a:ext cx="3535345" cy="1481328"/>
            <a:chOff x="609905" y="1874520"/>
            <a:chExt cx="3535345" cy="1481328"/>
          </a:xfrm>
        </p:grpSpPr>
        <p:sp>
          <p:nvSpPr>
            <p:cNvPr id="5" name="Shape 3"/>
            <p:cNvSpPr/>
            <p:nvPr/>
          </p:nvSpPr>
          <p:spPr>
            <a:xfrm>
              <a:off x="609905" y="1874520"/>
              <a:ext cx="3535345" cy="1481328"/>
            </a:xfrm>
            <a:prstGeom prst="roundRect">
              <a:avLst>
                <a:gd name="adj" fmla="val 4938"/>
              </a:avLst>
            </a:prstGeom>
            <a:solidFill>
              <a:srgbClr val="F6F7F8"/>
            </a:solidFill>
            <a:ln w="12700">
              <a:solidFill>
                <a:srgbClr val="E5E8EB"/>
              </a:solidFill>
              <a:prstDash val="solid"/>
            </a:ln>
          </p:spPr>
        </p:sp>
        <p:sp>
          <p:nvSpPr>
            <p:cNvPr id="6" name="Shape 4"/>
            <p:cNvSpPr/>
            <p:nvPr/>
          </p:nvSpPr>
          <p:spPr>
            <a:xfrm>
              <a:off x="774497" y="2020824"/>
              <a:ext cx="402336" cy="402336"/>
            </a:xfrm>
            <a:prstGeom prst="ellipse">
              <a:avLst/>
            </a:prstGeom>
            <a:solidFill>
              <a:srgbClr val="53A2CC"/>
            </a:solidFill>
            <a:ln/>
          </p:spPr>
        </p:sp>
        <p:sp>
          <p:nvSpPr>
            <p:cNvPr id="7" name="Text 5"/>
            <p:cNvSpPr/>
            <p:nvPr/>
          </p:nvSpPr>
          <p:spPr>
            <a:xfrm>
              <a:off x="774497" y="2020824"/>
              <a:ext cx="402336" cy="40233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600" b="1" dirty="0">
                  <a:solidFill>
                    <a:srgbClr val="FFFFFF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✓</a:t>
              </a:r>
              <a:endParaRPr lang="en-US" sz="1600" dirty="0"/>
            </a:p>
          </p:txBody>
        </p:sp>
        <p:sp>
          <p:nvSpPr>
            <p:cNvPr id="8" name="Text 6"/>
            <p:cNvSpPr/>
            <p:nvPr/>
          </p:nvSpPr>
          <p:spPr>
            <a:xfrm>
              <a:off x="1286561" y="2002536"/>
              <a:ext cx="2675809" cy="29260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250" b="1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CC BY 4.0</a:t>
              </a:r>
              <a:endParaRPr lang="en-US" sz="1250" dirty="0"/>
            </a:p>
          </p:txBody>
        </p:sp>
        <p:sp>
          <p:nvSpPr>
            <p:cNvPr id="9" name="Text 7"/>
            <p:cNvSpPr/>
            <p:nvPr/>
          </p:nvSpPr>
          <p:spPr>
            <a:xfrm>
              <a:off x="1286561" y="2295144"/>
              <a:ext cx="2675809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800" b="1" kern="0" spc="80" dirty="0">
                  <a:solidFill>
                    <a:srgbClr val="8A8B8B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CREATIVE COMMONS ATTRIBUTION</a:t>
              </a:r>
              <a:endParaRPr lang="en-US" sz="800" dirty="0"/>
            </a:p>
          </p:txBody>
        </p:sp>
        <p:sp>
          <p:nvSpPr>
            <p:cNvPr id="10" name="Text 8"/>
            <p:cNvSpPr/>
            <p:nvPr/>
          </p:nvSpPr>
          <p:spPr>
            <a:xfrm>
              <a:off x="811073" y="2587752"/>
              <a:ext cx="3133009" cy="6949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ct val="150000"/>
                </a:lnSpc>
                <a:buNone/>
              </a:pPr>
              <a:r>
                <a:rPr lang="en-US" sz="92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Free to use, share, and adapt with credit. Most common licence for open government data. Check if commercial use is permitted.</a:t>
              </a:r>
              <a:endParaRPr lang="en-US" sz="920" dirty="0"/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ED9085D4-651F-BDE0-35BC-DE7E54F462F2}"/>
              </a:ext>
            </a:extLst>
          </p:cNvPr>
          <p:cNvGrpSpPr/>
          <p:nvPr/>
        </p:nvGrpSpPr>
        <p:grpSpPr>
          <a:xfrm>
            <a:off x="4328130" y="2150592"/>
            <a:ext cx="3535345" cy="1481328"/>
            <a:chOff x="4328130" y="1874520"/>
            <a:chExt cx="3535345" cy="1481328"/>
          </a:xfrm>
        </p:grpSpPr>
        <p:sp>
          <p:nvSpPr>
            <p:cNvPr id="11" name="Shape 9"/>
            <p:cNvSpPr/>
            <p:nvPr/>
          </p:nvSpPr>
          <p:spPr>
            <a:xfrm>
              <a:off x="4328130" y="1874520"/>
              <a:ext cx="3535345" cy="1481328"/>
            </a:xfrm>
            <a:prstGeom prst="roundRect">
              <a:avLst>
                <a:gd name="adj" fmla="val 4938"/>
              </a:avLst>
            </a:prstGeom>
            <a:solidFill>
              <a:srgbClr val="F6F7F8"/>
            </a:solidFill>
            <a:ln w="12700">
              <a:solidFill>
                <a:srgbClr val="E5E8EB"/>
              </a:solidFill>
              <a:prstDash val="solid"/>
            </a:ln>
          </p:spPr>
        </p:sp>
        <p:sp>
          <p:nvSpPr>
            <p:cNvPr id="12" name="Shape 10"/>
            <p:cNvSpPr/>
            <p:nvPr/>
          </p:nvSpPr>
          <p:spPr>
            <a:xfrm>
              <a:off x="4492722" y="2020824"/>
              <a:ext cx="402336" cy="402336"/>
            </a:xfrm>
            <a:prstGeom prst="ellipse">
              <a:avLst/>
            </a:prstGeom>
            <a:solidFill>
              <a:srgbClr val="53A2CC"/>
            </a:solidFill>
            <a:ln/>
          </p:spPr>
        </p:sp>
        <p:sp>
          <p:nvSpPr>
            <p:cNvPr id="13" name="Text 11"/>
            <p:cNvSpPr/>
            <p:nvPr/>
          </p:nvSpPr>
          <p:spPr>
            <a:xfrm>
              <a:off x="4492722" y="2020824"/>
              <a:ext cx="402336" cy="40233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600" b="1" dirty="0">
                  <a:solidFill>
                    <a:srgbClr val="FFFFFF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✓</a:t>
              </a:r>
              <a:endParaRPr lang="en-US" sz="1600" dirty="0"/>
            </a:p>
          </p:txBody>
        </p:sp>
        <p:sp>
          <p:nvSpPr>
            <p:cNvPr id="14" name="Text 12"/>
            <p:cNvSpPr/>
            <p:nvPr/>
          </p:nvSpPr>
          <p:spPr>
            <a:xfrm>
              <a:off x="5004786" y="2002536"/>
              <a:ext cx="2675809" cy="29260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250" b="1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CC BY-SA</a:t>
              </a:r>
              <a:endParaRPr lang="en-US" sz="1250" dirty="0"/>
            </a:p>
          </p:txBody>
        </p:sp>
        <p:sp>
          <p:nvSpPr>
            <p:cNvPr id="15" name="Text 13"/>
            <p:cNvSpPr/>
            <p:nvPr/>
          </p:nvSpPr>
          <p:spPr>
            <a:xfrm>
              <a:off x="5004786" y="2295144"/>
              <a:ext cx="2675809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800" b="1" kern="0" spc="80" dirty="0">
                  <a:solidFill>
                    <a:srgbClr val="8A8B8B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SHARE-ALIKE</a:t>
              </a:r>
              <a:endParaRPr lang="en-US" sz="800" dirty="0"/>
            </a:p>
          </p:txBody>
        </p:sp>
        <p:sp>
          <p:nvSpPr>
            <p:cNvPr id="16" name="Text 14"/>
            <p:cNvSpPr/>
            <p:nvPr/>
          </p:nvSpPr>
          <p:spPr>
            <a:xfrm>
              <a:off x="4529298" y="2587752"/>
              <a:ext cx="3133009" cy="6949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ct val="150000"/>
                </a:lnSpc>
                <a:buNone/>
              </a:pPr>
              <a:r>
                <a:rPr lang="en-US" sz="92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Free to use and adapt, but derivatives must use the same licence. Important for datasets you plan to modify and redistribute.</a:t>
              </a:r>
              <a:endParaRPr lang="en-US" sz="920" dirty="0"/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1EBB0DDD-9D4B-67AB-CB7E-27D51A75DD49}"/>
              </a:ext>
            </a:extLst>
          </p:cNvPr>
          <p:cNvGrpSpPr/>
          <p:nvPr/>
        </p:nvGrpSpPr>
        <p:grpSpPr>
          <a:xfrm>
            <a:off x="8046354" y="2150592"/>
            <a:ext cx="3535345" cy="1481328"/>
            <a:chOff x="8046354" y="1874520"/>
            <a:chExt cx="3535345" cy="1481328"/>
          </a:xfrm>
        </p:grpSpPr>
        <p:sp>
          <p:nvSpPr>
            <p:cNvPr id="17" name="Shape 15"/>
            <p:cNvSpPr/>
            <p:nvPr/>
          </p:nvSpPr>
          <p:spPr>
            <a:xfrm>
              <a:off x="8046354" y="1874520"/>
              <a:ext cx="3535345" cy="1481328"/>
            </a:xfrm>
            <a:prstGeom prst="roundRect">
              <a:avLst>
                <a:gd name="adj" fmla="val 4938"/>
              </a:avLst>
            </a:prstGeom>
            <a:solidFill>
              <a:srgbClr val="F6F7F8"/>
            </a:solidFill>
            <a:ln w="12700">
              <a:solidFill>
                <a:srgbClr val="E5E8EB"/>
              </a:solidFill>
              <a:prstDash val="solid"/>
            </a:ln>
          </p:spPr>
        </p:sp>
        <p:sp>
          <p:nvSpPr>
            <p:cNvPr id="18" name="Shape 16"/>
            <p:cNvSpPr/>
            <p:nvPr/>
          </p:nvSpPr>
          <p:spPr>
            <a:xfrm>
              <a:off x="8210946" y="2020824"/>
              <a:ext cx="402336" cy="402336"/>
            </a:xfrm>
            <a:prstGeom prst="ellipse">
              <a:avLst/>
            </a:prstGeom>
            <a:solidFill>
              <a:srgbClr val="53A2CC"/>
            </a:solidFill>
            <a:ln/>
          </p:spPr>
        </p:sp>
        <p:sp>
          <p:nvSpPr>
            <p:cNvPr id="19" name="Text 17"/>
            <p:cNvSpPr/>
            <p:nvPr/>
          </p:nvSpPr>
          <p:spPr>
            <a:xfrm>
              <a:off x="8210946" y="2020824"/>
              <a:ext cx="402336" cy="40233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600" b="1" dirty="0">
                  <a:solidFill>
                    <a:srgbClr val="FFFFFF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✓</a:t>
              </a:r>
              <a:endParaRPr lang="en-US" sz="1600" dirty="0"/>
            </a:p>
          </p:txBody>
        </p:sp>
        <p:sp>
          <p:nvSpPr>
            <p:cNvPr id="20" name="Text 18"/>
            <p:cNvSpPr/>
            <p:nvPr/>
          </p:nvSpPr>
          <p:spPr>
            <a:xfrm>
              <a:off x="8723010" y="2002536"/>
              <a:ext cx="2675809" cy="29260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250" b="1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ODbL</a:t>
              </a:r>
              <a:endParaRPr lang="en-US" sz="1250" dirty="0"/>
            </a:p>
          </p:txBody>
        </p:sp>
        <p:sp>
          <p:nvSpPr>
            <p:cNvPr id="21" name="Text 19"/>
            <p:cNvSpPr/>
            <p:nvPr/>
          </p:nvSpPr>
          <p:spPr>
            <a:xfrm>
              <a:off x="8723010" y="2295144"/>
              <a:ext cx="2675809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800" b="1" kern="0" spc="80" dirty="0">
                  <a:solidFill>
                    <a:srgbClr val="8A8B8B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OPEN DATABASE LICENCE</a:t>
              </a:r>
              <a:endParaRPr lang="en-US" sz="800" dirty="0"/>
            </a:p>
          </p:txBody>
        </p:sp>
        <p:sp>
          <p:nvSpPr>
            <p:cNvPr id="22" name="Text 20"/>
            <p:cNvSpPr/>
            <p:nvPr/>
          </p:nvSpPr>
          <p:spPr>
            <a:xfrm>
              <a:off x="8247522" y="2587752"/>
              <a:ext cx="3133009" cy="6949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ct val="150000"/>
                </a:lnSpc>
                <a:buNone/>
              </a:pPr>
              <a:r>
                <a:rPr lang="en-US" sz="92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Used by OpenStreetMap. You must attribute OSM and keep any derived database open under ODbL.</a:t>
              </a:r>
              <a:endParaRPr lang="en-US" sz="920" dirty="0"/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F5EB219A-3577-20BC-C7FC-9C7A6C773296}"/>
              </a:ext>
            </a:extLst>
          </p:cNvPr>
          <p:cNvGrpSpPr/>
          <p:nvPr/>
        </p:nvGrpSpPr>
        <p:grpSpPr>
          <a:xfrm>
            <a:off x="609905" y="4206240"/>
            <a:ext cx="3535345" cy="1481328"/>
            <a:chOff x="609905" y="4206240"/>
            <a:chExt cx="3535345" cy="1481328"/>
          </a:xfrm>
        </p:grpSpPr>
        <p:sp>
          <p:nvSpPr>
            <p:cNvPr id="23" name="Shape 21"/>
            <p:cNvSpPr/>
            <p:nvPr/>
          </p:nvSpPr>
          <p:spPr>
            <a:xfrm>
              <a:off x="609905" y="4206240"/>
              <a:ext cx="3535345" cy="1481328"/>
            </a:xfrm>
            <a:prstGeom prst="roundRect">
              <a:avLst>
                <a:gd name="adj" fmla="val 4938"/>
              </a:avLst>
            </a:prstGeom>
            <a:solidFill>
              <a:srgbClr val="F6F7F8"/>
            </a:solidFill>
            <a:ln w="12700">
              <a:solidFill>
                <a:srgbClr val="E5E8EB"/>
              </a:solidFill>
              <a:prstDash val="solid"/>
            </a:ln>
          </p:spPr>
        </p:sp>
        <p:sp>
          <p:nvSpPr>
            <p:cNvPr id="24" name="Shape 22"/>
            <p:cNvSpPr/>
            <p:nvPr/>
          </p:nvSpPr>
          <p:spPr>
            <a:xfrm>
              <a:off x="774497" y="4352544"/>
              <a:ext cx="402336" cy="402336"/>
            </a:xfrm>
            <a:prstGeom prst="ellipse">
              <a:avLst/>
            </a:prstGeom>
            <a:solidFill>
              <a:srgbClr val="EDB348"/>
            </a:solidFill>
            <a:ln/>
          </p:spPr>
        </p:sp>
        <p:sp>
          <p:nvSpPr>
            <p:cNvPr id="25" name="Text 23"/>
            <p:cNvSpPr/>
            <p:nvPr/>
          </p:nvSpPr>
          <p:spPr>
            <a:xfrm>
              <a:off x="774497" y="4352544"/>
              <a:ext cx="402336" cy="40233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600" b="1" dirty="0">
                  <a:solidFill>
                    <a:srgbClr val="FFFFFF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!</a:t>
              </a:r>
              <a:endParaRPr lang="en-US" sz="1600" dirty="0"/>
            </a:p>
          </p:txBody>
        </p:sp>
        <p:sp>
          <p:nvSpPr>
            <p:cNvPr id="26" name="Text 24"/>
            <p:cNvSpPr/>
            <p:nvPr/>
          </p:nvSpPr>
          <p:spPr>
            <a:xfrm>
              <a:off x="1286561" y="4334256"/>
              <a:ext cx="2675809" cy="29260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250" b="1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CC BY-NC</a:t>
              </a:r>
              <a:endParaRPr lang="en-US" sz="1250" dirty="0"/>
            </a:p>
          </p:txBody>
        </p:sp>
        <p:sp>
          <p:nvSpPr>
            <p:cNvPr id="27" name="Text 25"/>
            <p:cNvSpPr/>
            <p:nvPr/>
          </p:nvSpPr>
          <p:spPr>
            <a:xfrm>
              <a:off x="1286561" y="4626864"/>
              <a:ext cx="2675809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800" b="1" kern="0" spc="80" dirty="0">
                  <a:solidFill>
                    <a:srgbClr val="8A8B8B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NON-COMMERCIAL</a:t>
              </a:r>
              <a:endParaRPr lang="en-US" sz="800" dirty="0"/>
            </a:p>
          </p:txBody>
        </p:sp>
        <p:sp>
          <p:nvSpPr>
            <p:cNvPr id="28" name="Text 26"/>
            <p:cNvSpPr/>
            <p:nvPr/>
          </p:nvSpPr>
          <p:spPr>
            <a:xfrm>
              <a:off x="811073" y="4919472"/>
              <a:ext cx="3133009" cy="6949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ct val="150000"/>
                </a:lnSpc>
                <a:buNone/>
              </a:pPr>
              <a:r>
                <a:rPr lang="en-US" sz="92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Free for non-commercial use only. Cannot be used for commercial project bids, paid consulting, or private-sector applications.</a:t>
              </a:r>
              <a:endParaRPr lang="en-US" sz="920" dirty="0"/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B9F57FEB-09FB-12AF-610A-74E86266508C}"/>
              </a:ext>
            </a:extLst>
          </p:cNvPr>
          <p:cNvGrpSpPr/>
          <p:nvPr/>
        </p:nvGrpSpPr>
        <p:grpSpPr>
          <a:xfrm>
            <a:off x="4328130" y="4206240"/>
            <a:ext cx="3535345" cy="1481328"/>
            <a:chOff x="4328130" y="4206240"/>
            <a:chExt cx="3535345" cy="1481328"/>
          </a:xfrm>
        </p:grpSpPr>
        <p:sp>
          <p:nvSpPr>
            <p:cNvPr id="29" name="Shape 27"/>
            <p:cNvSpPr/>
            <p:nvPr/>
          </p:nvSpPr>
          <p:spPr>
            <a:xfrm>
              <a:off x="4328130" y="4206240"/>
              <a:ext cx="3535345" cy="1481328"/>
            </a:xfrm>
            <a:prstGeom prst="roundRect">
              <a:avLst>
                <a:gd name="adj" fmla="val 4938"/>
              </a:avLst>
            </a:prstGeom>
            <a:solidFill>
              <a:srgbClr val="F6F7F8"/>
            </a:solidFill>
            <a:ln w="12700">
              <a:solidFill>
                <a:srgbClr val="E5E8EB"/>
              </a:solidFill>
              <a:prstDash val="solid"/>
            </a:ln>
          </p:spPr>
        </p:sp>
        <p:sp>
          <p:nvSpPr>
            <p:cNvPr id="30" name="Shape 28"/>
            <p:cNvSpPr/>
            <p:nvPr/>
          </p:nvSpPr>
          <p:spPr>
            <a:xfrm>
              <a:off x="4492722" y="4352544"/>
              <a:ext cx="402336" cy="402336"/>
            </a:xfrm>
            <a:prstGeom prst="ellipse">
              <a:avLst/>
            </a:prstGeom>
            <a:solidFill>
              <a:srgbClr val="8A8B8B"/>
            </a:solidFill>
            <a:ln/>
          </p:spPr>
        </p:sp>
        <p:sp>
          <p:nvSpPr>
            <p:cNvPr id="31" name="Text 29"/>
            <p:cNvSpPr/>
            <p:nvPr/>
          </p:nvSpPr>
          <p:spPr>
            <a:xfrm>
              <a:off x="4492722" y="4352544"/>
              <a:ext cx="402336" cy="40233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600" b="1" dirty="0">
                  <a:solidFill>
                    <a:srgbClr val="FFFFFF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✕</a:t>
              </a:r>
              <a:endParaRPr lang="en-US" sz="1600" dirty="0"/>
            </a:p>
          </p:txBody>
        </p:sp>
        <p:sp>
          <p:nvSpPr>
            <p:cNvPr id="32" name="Text 30"/>
            <p:cNvSpPr/>
            <p:nvPr/>
          </p:nvSpPr>
          <p:spPr>
            <a:xfrm>
              <a:off x="5004786" y="4334256"/>
              <a:ext cx="2675809" cy="29260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250" b="1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All Rights Reserved</a:t>
              </a:r>
              <a:endParaRPr lang="en-US" sz="1250" dirty="0"/>
            </a:p>
          </p:txBody>
        </p:sp>
        <p:sp>
          <p:nvSpPr>
            <p:cNvPr id="33" name="Text 31"/>
            <p:cNvSpPr/>
            <p:nvPr/>
          </p:nvSpPr>
          <p:spPr>
            <a:xfrm>
              <a:off x="5004786" y="4626864"/>
              <a:ext cx="2675809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800" b="1" kern="0" spc="80" dirty="0">
                  <a:solidFill>
                    <a:srgbClr val="8A8B8B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PROPRIETARY</a:t>
              </a:r>
              <a:endParaRPr lang="en-US" sz="800" dirty="0"/>
            </a:p>
          </p:txBody>
        </p:sp>
        <p:sp>
          <p:nvSpPr>
            <p:cNvPr id="34" name="Text 32"/>
            <p:cNvSpPr/>
            <p:nvPr/>
          </p:nvSpPr>
          <p:spPr>
            <a:xfrm>
              <a:off x="4529298" y="4919472"/>
              <a:ext cx="3133009" cy="6949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ct val="150000"/>
                </a:lnSpc>
                <a:buNone/>
              </a:pPr>
              <a:r>
                <a:rPr lang="en-US" sz="92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No reuse without explicit written permission. Contact the data owner. Do not use without clearance.</a:t>
              </a:r>
              <a:endParaRPr lang="en-US" sz="920" dirty="0"/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64C4863A-AF7D-CA47-E37C-9C13B6207610}"/>
              </a:ext>
            </a:extLst>
          </p:cNvPr>
          <p:cNvGrpSpPr/>
          <p:nvPr/>
        </p:nvGrpSpPr>
        <p:grpSpPr>
          <a:xfrm>
            <a:off x="8046354" y="4206240"/>
            <a:ext cx="3535345" cy="1481328"/>
            <a:chOff x="8046354" y="4206240"/>
            <a:chExt cx="3535345" cy="1481328"/>
          </a:xfrm>
        </p:grpSpPr>
        <p:sp>
          <p:nvSpPr>
            <p:cNvPr id="35" name="Shape 33"/>
            <p:cNvSpPr/>
            <p:nvPr/>
          </p:nvSpPr>
          <p:spPr>
            <a:xfrm>
              <a:off x="8046354" y="4206240"/>
              <a:ext cx="3535345" cy="1481328"/>
            </a:xfrm>
            <a:prstGeom prst="roundRect">
              <a:avLst>
                <a:gd name="adj" fmla="val 4938"/>
              </a:avLst>
            </a:prstGeom>
            <a:solidFill>
              <a:srgbClr val="F6F7F8"/>
            </a:solidFill>
            <a:ln w="12700">
              <a:solidFill>
                <a:srgbClr val="E5E8EB"/>
              </a:solidFill>
              <a:prstDash val="solid"/>
            </a:ln>
          </p:spPr>
        </p:sp>
        <p:sp>
          <p:nvSpPr>
            <p:cNvPr id="36" name="Shape 34"/>
            <p:cNvSpPr/>
            <p:nvPr/>
          </p:nvSpPr>
          <p:spPr>
            <a:xfrm>
              <a:off x="8210946" y="4352544"/>
              <a:ext cx="402336" cy="402336"/>
            </a:xfrm>
            <a:prstGeom prst="ellipse">
              <a:avLst/>
            </a:prstGeom>
            <a:solidFill>
              <a:srgbClr val="8A8B8B"/>
            </a:solidFill>
            <a:ln/>
          </p:spPr>
        </p:sp>
        <p:sp>
          <p:nvSpPr>
            <p:cNvPr id="37" name="Text 35"/>
            <p:cNvSpPr/>
            <p:nvPr/>
          </p:nvSpPr>
          <p:spPr>
            <a:xfrm>
              <a:off x="8210946" y="4352544"/>
              <a:ext cx="402336" cy="40233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600" b="1" dirty="0">
                  <a:solidFill>
                    <a:srgbClr val="FFFFFF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✕</a:t>
              </a:r>
              <a:endParaRPr lang="en-US" sz="1600" dirty="0"/>
            </a:p>
          </p:txBody>
        </p:sp>
        <p:sp>
          <p:nvSpPr>
            <p:cNvPr id="38" name="Text 36"/>
            <p:cNvSpPr/>
            <p:nvPr/>
          </p:nvSpPr>
          <p:spPr>
            <a:xfrm>
              <a:off x="8723010" y="4334256"/>
              <a:ext cx="2675809" cy="29260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250" b="1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Unclear / None</a:t>
              </a:r>
              <a:endParaRPr lang="en-US" sz="1250" dirty="0"/>
            </a:p>
          </p:txBody>
        </p:sp>
        <p:sp>
          <p:nvSpPr>
            <p:cNvPr id="39" name="Text 37"/>
            <p:cNvSpPr/>
            <p:nvPr/>
          </p:nvSpPr>
          <p:spPr>
            <a:xfrm>
              <a:off x="8723010" y="4626864"/>
              <a:ext cx="2675809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800" b="1" kern="0" spc="80" dirty="0">
                  <a:solidFill>
                    <a:srgbClr val="8A8B8B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NO STATED LICENCE</a:t>
              </a:r>
              <a:endParaRPr lang="en-US" sz="800" dirty="0"/>
            </a:p>
          </p:txBody>
        </p:sp>
        <p:sp>
          <p:nvSpPr>
            <p:cNvPr id="40" name="Text 38"/>
            <p:cNvSpPr/>
            <p:nvPr/>
          </p:nvSpPr>
          <p:spPr>
            <a:xfrm>
              <a:off x="8247522" y="4919472"/>
              <a:ext cx="3133009" cy="6949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ct val="150000"/>
                </a:lnSpc>
                <a:buNone/>
              </a:pPr>
              <a:r>
                <a:rPr lang="en-US" sz="92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Treat as All Rights Reserved. Contact the owner or find an alternative open-licensed dataset.</a:t>
              </a:r>
              <a:endParaRPr lang="en-US" sz="920" dirty="0"/>
            </a:p>
          </p:txBody>
        </p:sp>
      </p:grpSp>
      <p:sp>
        <p:nvSpPr>
          <p:cNvPr id="41" name="Text 39"/>
          <p:cNvSpPr/>
          <p:nvPr/>
        </p:nvSpPr>
        <p:spPr>
          <a:xfrm>
            <a:off x="609905" y="6547104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850" b="1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Module 4: SDI, FAIR Principles &amp; Data Governance</a:t>
            </a:r>
            <a:r>
              <a:rPr lang="en-US" sz="850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   · Geospatial Data Management for Energy Access, Planning and Modelling - Pre-Course</a:t>
            </a:r>
            <a:endParaRPr lang="en-US" sz="850" dirty="0"/>
          </a:p>
        </p:txBody>
      </p:sp>
      <p:sp>
        <p:nvSpPr>
          <p:cNvPr id="42" name="Text 40"/>
          <p:cNvSpPr/>
          <p:nvPr/>
        </p:nvSpPr>
        <p:spPr>
          <a:xfrm>
            <a:off x="10971886" y="6547104"/>
            <a:ext cx="60990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17</a:t>
            </a:r>
            <a:endParaRPr lang="en-US" sz="8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905" y="400782"/>
            <a:ext cx="10971886" cy="2267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kern="0" spc="240" dirty="0">
                <a:solidFill>
                  <a:srgbClr val="53A2CC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SECTION 5 · REFERENCES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09905" y="644652"/>
            <a:ext cx="1097188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2400" b="1" dirty="0">
                <a:solidFill>
                  <a:srgbClr val="2B2F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Unit 5 Reference List</a:t>
            </a:r>
            <a:endParaRPr lang="en-US" sz="2400" dirty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B86D5BF-F872-CAD8-88CE-2B012DC0498C}"/>
              </a:ext>
            </a:extLst>
          </p:cNvPr>
          <p:cNvGrpSpPr/>
          <p:nvPr/>
        </p:nvGrpSpPr>
        <p:grpSpPr>
          <a:xfrm>
            <a:off x="609905" y="1289639"/>
            <a:ext cx="10971886" cy="4297680"/>
            <a:chOff x="609905" y="1965960"/>
            <a:chExt cx="10971886" cy="4297680"/>
          </a:xfrm>
        </p:grpSpPr>
        <p:sp>
          <p:nvSpPr>
            <p:cNvPr id="5" name="Shape 3"/>
            <p:cNvSpPr/>
            <p:nvPr/>
          </p:nvSpPr>
          <p:spPr>
            <a:xfrm>
              <a:off x="609905" y="2295144"/>
              <a:ext cx="201168" cy="201168"/>
            </a:xfrm>
            <a:prstGeom prst="ellipse">
              <a:avLst/>
            </a:prstGeom>
            <a:solidFill>
              <a:srgbClr val="DDEEF6"/>
            </a:solidFill>
            <a:ln/>
          </p:spPr>
        </p:sp>
        <p:sp>
          <p:nvSpPr>
            <p:cNvPr id="6" name="Text 4"/>
            <p:cNvSpPr/>
            <p:nvPr/>
          </p:nvSpPr>
          <p:spPr>
            <a:xfrm>
              <a:off x="609905" y="2295144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00" b="1" dirty="0">
                  <a:solidFill>
                    <a:srgbClr val="53A2CC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1</a:t>
              </a:r>
              <a:endParaRPr lang="en-US" sz="900" dirty="0"/>
            </a:p>
          </p:txBody>
        </p:sp>
        <p:sp>
          <p:nvSpPr>
            <p:cNvPr id="7" name="Text 5"/>
            <p:cNvSpPr/>
            <p:nvPr/>
          </p:nvSpPr>
          <p:spPr>
            <a:xfrm>
              <a:off x="993953" y="1965960"/>
              <a:ext cx="10587838" cy="85953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lnSpc>
                  <a:spcPct val="105000"/>
                </a:lnSpc>
                <a:buNone/>
              </a:pPr>
              <a:r>
                <a:rPr lang="en-US" sz="115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Creative Commons (2013) Creative Commons Attribution 4.0 International Public License (CC BY 4.0). Mountain View, CA: Creative Commons.</a:t>
              </a:r>
              <a:endParaRPr lang="en-US" sz="1150" dirty="0"/>
            </a:p>
          </p:txBody>
        </p:sp>
        <p:sp>
          <p:nvSpPr>
            <p:cNvPr id="8" name="Shape 6"/>
            <p:cNvSpPr/>
            <p:nvPr/>
          </p:nvSpPr>
          <p:spPr>
            <a:xfrm>
              <a:off x="993953" y="2807208"/>
              <a:ext cx="10587838" cy="0"/>
            </a:xfrm>
            <a:prstGeom prst="line">
              <a:avLst/>
            </a:prstGeom>
            <a:noFill/>
            <a:ln w="9525">
              <a:solidFill>
                <a:srgbClr val="E5E8EB"/>
              </a:solidFill>
              <a:prstDash val="solid"/>
            </a:ln>
          </p:spPr>
        </p:sp>
        <p:sp>
          <p:nvSpPr>
            <p:cNvPr id="9" name="Shape 7"/>
            <p:cNvSpPr/>
            <p:nvPr/>
          </p:nvSpPr>
          <p:spPr>
            <a:xfrm>
              <a:off x="609905" y="3154680"/>
              <a:ext cx="201168" cy="201168"/>
            </a:xfrm>
            <a:prstGeom prst="ellipse">
              <a:avLst/>
            </a:prstGeom>
            <a:solidFill>
              <a:srgbClr val="DDEEF6"/>
            </a:solidFill>
            <a:ln/>
          </p:spPr>
        </p:sp>
        <p:sp>
          <p:nvSpPr>
            <p:cNvPr id="10" name="Text 8"/>
            <p:cNvSpPr/>
            <p:nvPr/>
          </p:nvSpPr>
          <p:spPr>
            <a:xfrm>
              <a:off x="609905" y="3154680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00" b="1" dirty="0">
                  <a:solidFill>
                    <a:srgbClr val="53A2CC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2</a:t>
              </a:r>
              <a:endParaRPr lang="en-US" sz="900" dirty="0"/>
            </a:p>
          </p:txBody>
        </p:sp>
        <p:sp>
          <p:nvSpPr>
            <p:cNvPr id="11" name="Text 9"/>
            <p:cNvSpPr/>
            <p:nvPr/>
          </p:nvSpPr>
          <p:spPr>
            <a:xfrm>
              <a:off x="993953" y="2825496"/>
              <a:ext cx="10587838" cy="85953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lnSpc>
                  <a:spcPct val="105000"/>
                </a:lnSpc>
                <a:buNone/>
              </a:pPr>
              <a:r>
                <a:rPr lang="en-US" sz="115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Open Data Commons (2018) Open Database License (ODbL) v1.0. Cambridge: Open Data Commons. Available at: https://opendatacommons.org/licenses/odbl (Accessed: 15 July 2026).</a:t>
              </a:r>
              <a:endParaRPr lang="en-US" sz="1150" dirty="0"/>
            </a:p>
          </p:txBody>
        </p:sp>
        <p:sp>
          <p:nvSpPr>
            <p:cNvPr id="12" name="Shape 10"/>
            <p:cNvSpPr/>
            <p:nvPr/>
          </p:nvSpPr>
          <p:spPr>
            <a:xfrm>
              <a:off x="993953" y="3666744"/>
              <a:ext cx="10587838" cy="0"/>
            </a:xfrm>
            <a:prstGeom prst="line">
              <a:avLst/>
            </a:prstGeom>
            <a:noFill/>
            <a:ln w="9525">
              <a:solidFill>
                <a:srgbClr val="E5E8EB"/>
              </a:solidFill>
              <a:prstDash val="solid"/>
            </a:ln>
          </p:spPr>
        </p:sp>
        <p:sp>
          <p:nvSpPr>
            <p:cNvPr id="13" name="Shape 11"/>
            <p:cNvSpPr/>
            <p:nvPr/>
          </p:nvSpPr>
          <p:spPr>
            <a:xfrm>
              <a:off x="609905" y="4014216"/>
              <a:ext cx="201168" cy="201168"/>
            </a:xfrm>
            <a:prstGeom prst="ellipse">
              <a:avLst/>
            </a:prstGeom>
            <a:solidFill>
              <a:srgbClr val="DDEEF6"/>
            </a:solidFill>
            <a:ln/>
          </p:spPr>
        </p:sp>
        <p:sp>
          <p:nvSpPr>
            <p:cNvPr id="14" name="Text 12"/>
            <p:cNvSpPr/>
            <p:nvPr/>
          </p:nvSpPr>
          <p:spPr>
            <a:xfrm>
              <a:off x="609905" y="4014216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00" b="1" dirty="0">
                  <a:solidFill>
                    <a:srgbClr val="53A2CC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3</a:t>
              </a:r>
              <a:endParaRPr lang="en-US" sz="900" dirty="0"/>
            </a:p>
          </p:txBody>
        </p:sp>
        <p:sp>
          <p:nvSpPr>
            <p:cNvPr id="15" name="Text 13"/>
            <p:cNvSpPr/>
            <p:nvPr/>
          </p:nvSpPr>
          <p:spPr>
            <a:xfrm>
              <a:off x="993953" y="3685032"/>
              <a:ext cx="10587838" cy="85953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lnSpc>
                  <a:spcPct val="105000"/>
                </a:lnSpc>
                <a:buNone/>
              </a:pPr>
              <a:r>
                <a:rPr lang="en-US" sz="115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OpenStreetMap Foundation (2026) OSM Copyright and Licence. Cambridge: OSM Foundation. Available at: https://www.openstreetmap.org/copyright (Accessed: 15 July 2026).</a:t>
              </a:r>
              <a:endParaRPr lang="en-US" sz="1150" dirty="0"/>
            </a:p>
          </p:txBody>
        </p:sp>
        <p:sp>
          <p:nvSpPr>
            <p:cNvPr id="16" name="Shape 14"/>
            <p:cNvSpPr/>
            <p:nvPr/>
          </p:nvSpPr>
          <p:spPr>
            <a:xfrm>
              <a:off x="993953" y="4526280"/>
              <a:ext cx="10587838" cy="0"/>
            </a:xfrm>
            <a:prstGeom prst="line">
              <a:avLst/>
            </a:prstGeom>
            <a:noFill/>
            <a:ln w="9525">
              <a:solidFill>
                <a:srgbClr val="E5E8EB"/>
              </a:solidFill>
              <a:prstDash val="solid"/>
            </a:ln>
          </p:spPr>
        </p:sp>
        <p:sp>
          <p:nvSpPr>
            <p:cNvPr id="17" name="Shape 15"/>
            <p:cNvSpPr/>
            <p:nvPr/>
          </p:nvSpPr>
          <p:spPr>
            <a:xfrm>
              <a:off x="609905" y="4873752"/>
              <a:ext cx="201168" cy="201168"/>
            </a:xfrm>
            <a:prstGeom prst="ellipse">
              <a:avLst/>
            </a:prstGeom>
            <a:solidFill>
              <a:srgbClr val="DDEEF6"/>
            </a:solidFill>
            <a:ln/>
          </p:spPr>
        </p:sp>
        <p:sp>
          <p:nvSpPr>
            <p:cNvPr id="18" name="Text 16"/>
            <p:cNvSpPr/>
            <p:nvPr/>
          </p:nvSpPr>
          <p:spPr>
            <a:xfrm>
              <a:off x="609905" y="4873752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00" b="1" dirty="0">
                  <a:solidFill>
                    <a:srgbClr val="53A2CC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4</a:t>
              </a:r>
              <a:endParaRPr lang="en-US" sz="900" dirty="0"/>
            </a:p>
          </p:txBody>
        </p:sp>
        <p:sp>
          <p:nvSpPr>
            <p:cNvPr id="19" name="Text 17"/>
            <p:cNvSpPr/>
            <p:nvPr/>
          </p:nvSpPr>
          <p:spPr>
            <a:xfrm>
              <a:off x="993953" y="4544568"/>
              <a:ext cx="10587838" cy="85953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lnSpc>
                  <a:spcPct val="105000"/>
                </a:lnSpc>
                <a:buNone/>
              </a:pPr>
              <a:r>
                <a:rPr lang="en-US" sz="115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Creative Commons (2013) Attribution-NonCommercial 4.0 International Public License (CC BY-NC 4.0). Mountain View, CA: Creative Commons.</a:t>
              </a:r>
              <a:endParaRPr lang="en-US" sz="1150" dirty="0"/>
            </a:p>
          </p:txBody>
        </p:sp>
        <p:sp>
          <p:nvSpPr>
            <p:cNvPr id="20" name="Shape 18"/>
            <p:cNvSpPr/>
            <p:nvPr/>
          </p:nvSpPr>
          <p:spPr>
            <a:xfrm>
              <a:off x="993953" y="5385816"/>
              <a:ext cx="10587838" cy="0"/>
            </a:xfrm>
            <a:prstGeom prst="line">
              <a:avLst/>
            </a:prstGeom>
            <a:noFill/>
            <a:ln w="9525">
              <a:solidFill>
                <a:srgbClr val="E5E8EB"/>
              </a:solidFill>
              <a:prstDash val="solid"/>
            </a:ln>
          </p:spPr>
        </p:sp>
        <p:sp>
          <p:nvSpPr>
            <p:cNvPr id="21" name="Shape 19"/>
            <p:cNvSpPr/>
            <p:nvPr/>
          </p:nvSpPr>
          <p:spPr>
            <a:xfrm>
              <a:off x="609905" y="5733288"/>
              <a:ext cx="201168" cy="201168"/>
            </a:xfrm>
            <a:prstGeom prst="ellipse">
              <a:avLst/>
            </a:prstGeom>
            <a:solidFill>
              <a:srgbClr val="DDEEF6"/>
            </a:solidFill>
            <a:ln/>
          </p:spPr>
        </p:sp>
        <p:sp>
          <p:nvSpPr>
            <p:cNvPr id="22" name="Text 20"/>
            <p:cNvSpPr/>
            <p:nvPr/>
          </p:nvSpPr>
          <p:spPr>
            <a:xfrm>
              <a:off x="609905" y="5733288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00" b="1" dirty="0">
                  <a:solidFill>
                    <a:srgbClr val="53A2CC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5</a:t>
              </a:r>
              <a:endParaRPr lang="en-US" sz="900" dirty="0"/>
            </a:p>
          </p:txBody>
        </p:sp>
        <p:sp>
          <p:nvSpPr>
            <p:cNvPr id="23" name="Text 21"/>
            <p:cNvSpPr/>
            <p:nvPr/>
          </p:nvSpPr>
          <p:spPr>
            <a:xfrm>
              <a:off x="993953" y="5404104"/>
              <a:ext cx="10587838" cy="85953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lnSpc>
                  <a:spcPct val="105000"/>
                </a:lnSpc>
                <a:buNone/>
              </a:pPr>
              <a:r>
                <a:rPr lang="en-US" sz="115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World Resources Institute (2022) Open Data for Energy Access: A Governance Framework for Practitioners. Washington, DC: WRI.</a:t>
              </a:r>
              <a:endParaRPr lang="en-US" sz="1150" dirty="0"/>
            </a:p>
          </p:txBody>
        </p:sp>
      </p:grpSp>
      <p:sp>
        <p:nvSpPr>
          <p:cNvPr id="24" name="Text 22"/>
          <p:cNvSpPr/>
          <p:nvPr/>
        </p:nvSpPr>
        <p:spPr>
          <a:xfrm>
            <a:off x="609905" y="6547104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850" b="1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Module 4: SDI, FAIR Principles &amp; Data Governance</a:t>
            </a:r>
            <a:r>
              <a:rPr lang="en-US" sz="850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   · Geospatial Data Management for Energy Access, Planning and Modelling - Pre-Course</a:t>
            </a:r>
            <a:endParaRPr lang="en-US" sz="850" dirty="0"/>
          </a:p>
        </p:txBody>
      </p:sp>
      <p:sp>
        <p:nvSpPr>
          <p:cNvPr id="25" name="Text 23"/>
          <p:cNvSpPr/>
          <p:nvPr/>
        </p:nvSpPr>
        <p:spPr>
          <a:xfrm>
            <a:off x="10971886" y="6547104"/>
            <a:ext cx="60990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18</a:t>
            </a:r>
            <a:endParaRPr lang="en-US" sz="8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548640"/>
            <a:ext cx="5120640" cy="5577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3000" b="1" dirty="0">
                <a:solidFill>
                  <a:srgbClr val="EDB348">
                    <a:alpha val="14000"/>
                  </a:srgbClr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6</a:t>
            </a:r>
            <a:endParaRPr lang="en-US" sz="43000" dirty="0"/>
          </a:p>
        </p:txBody>
      </p:sp>
      <p:sp>
        <p:nvSpPr>
          <p:cNvPr id="3" name="Shape 1"/>
          <p:cNvSpPr/>
          <p:nvPr/>
        </p:nvSpPr>
        <p:spPr>
          <a:xfrm>
            <a:off x="5440680" y="2606040"/>
            <a:ext cx="118872" cy="1508760"/>
          </a:xfrm>
          <a:prstGeom prst="roundRect">
            <a:avLst>
              <a:gd name="adj" fmla="val 50000"/>
            </a:avLst>
          </a:prstGeom>
          <a:solidFill>
            <a:srgbClr val="EDB348"/>
          </a:solidFill>
          <a:ln/>
        </p:spPr>
      </p:sp>
      <p:sp>
        <p:nvSpPr>
          <p:cNvPr id="4" name="Text 2"/>
          <p:cNvSpPr/>
          <p:nvPr/>
        </p:nvSpPr>
        <p:spPr>
          <a:xfrm>
            <a:off x="5806440" y="2450592"/>
            <a:ext cx="5852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260" dirty="0">
                <a:solidFill>
                  <a:srgbClr val="53A2CC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SECTION 6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806440" y="2770632"/>
            <a:ext cx="5852160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2900" b="1" dirty="0">
                <a:solidFill>
                  <a:srgbClr val="2B2F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Data Governance vs Data Management</a:t>
            </a:r>
            <a:endParaRPr lang="en-US" sz="2900" dirty="0"/>
          </a:p>
        </p:txBody>
      </p:sp>
      <p:sp>
        <p:nvSpPr>
          <p:cNvPr id="6" name="Text 4"/>
          <p:cNvSpPr/>
          <p:nvPr/>
        </p:nvSpPr>
        <p:spPr>
          <a:xfrm>
            <a:off x="5806440" y="4087368"/>
            <a:ext cx="5669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350" i="1" dirty="0">
                <a:solidFill>
                  <a:srgbClr val="5C6166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Governance defines the rules. Management implements them. Your Data Governance Plan covers both.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5806440" y="603504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Module 4: SDI, FAIR Principles &amp; Data Governance</a:t>
            </a:r>
            <a:endParaRPr lang="en-US" sz="10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905" y="400782"/>
            <a:ext cx="10971886" cy="2267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kern="0" spc="240" dirty="0">
                <a:solidFill>
                  <a:srgbClr val="53A2CC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UNIT 6 · GOVERNANCE VS MANAGEMENT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09905" y="644652"/>
            <a:ext cx="1097188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2400" b="1" dirty="0">
                <a:solidFill>
                  <a:srgbClr val="2B2F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Understanding the Distinction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609905" y="1237183"/>
            <a:ext cx="1097188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50" i="1" dirty="0">
                <a:solidFill>
                  <a:srgbClr val="5C6166"/>
                </a:solidFill>
                <a:latin typeface="Nunito Light" panose="00000400000000000000" pitchFamily="2" charset="0"/>
                <a:ea typeface="Nunito" pitchFamily="34" charset="-122"/>
                <a:cs typeface="Nunito" pitchFamily="34" charset="-120"/>
              </a:rPr>
              <a:t>Khatri and Brown (2010) draw this exact line: governance is about decision rights and accountability; management is about execution.</a:t>
            </a:r>
            <a:endParaRPr lang="en-US" sz="1350" dirty="0">
              <a:latin typeface="Nunito Light" panose="00000400000000000000" pitchFamily="2" charset="0"/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D1E0C36-ED71-8815-B592-24BD79D1301E}"/>
              </a:ext>
            </a:extLst>
          </p:cNvPr>
          <p:cNvGrpSpPr/>
          <p:nvPr/>
        </p:nvGrpSpPr>
        <p:grpSpPr>
          <a:xfrm>
            <a:off x="609905" y="1920240"/>
            <a:ext cx="5348783" cy="3200400"/>
            <a:chOff x="609905" y="1920240"/>
            <a:chExt cx="5348783" cy="3200400"/>
          </a:xfrm>
        </p:grpSpPr>
        <p:sp>
          <p:nvSpPr>
            <p:cNvPr id="5" name="Shape 3"/>
            <p:cNvSpPr/>
            <p:nvPr/>
          </p:nvSpPr>
          <p:spPr>
            <a:xfrm>
              <a:off x="609905" y="1920240"/>
              <a:ext cx="5348783" cy="3200400"/>
            </a:xfrm>
            <a:prstGeom prst="roundRect">
              <a:avLst>
                <a:gd name="adj" fmla="val 2286"/>
              </a:avLst>
            </a:prstGeom>
            <a:solidFill>
              <a:srgbClr val="DDEEF6"/>
            </a:solidFill>
            <a:ln w="12700">
              <a:solidFill>
                <a:srgbClr val="CFE3EF"/>
              </a:solidFill>
              <a:prstDash val="solid"/>
            </a:ln>
          </p:spPr>
        </p:sp>
        <p:sp>
          <p:nvSpPr>
            <p:cNvPr id="6" name="Text 4"/>
            <p:cNvSpPr/>
            <p:nvPr/>
          </p:nvSpPr>
          <p:spPr>
            <a:xfrm>
              <a:off x="884225" y="2103120"/>
              <a:ext cx="4846320" cy="3200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500" b="1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DATA GOVERNANCE</a:t>
              </a:r>
              <a:endParaRPr lang="en-US" sz="1500" dirty="0"/>
            </a:p>
          </p:txBody>
        </p:sp>
        <p:sp>
          <p:nvSpPr>
            <p:cNvPr id="7" name="Text 5"/>
            <p:cNvSpPr/>
            <p:nvPr/>
          </p:nvSpPr>
          <p:spPr>
            <a:xfrm>
              <a:off x="884225" y="2450592"/>
              <a:ext cx="4846320" cy="5029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ct val="120000"/>
                </a:lnSpc>
                <a:buNone/>
              </a:pPr>
              <a:r>
                <a:rPr lang="en-US" sz="1050" i="1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The policies, roles, and accountability structures that define how data management happens.</a:t>
              </a:r>
              <a:endParaRPr lang="en-US" sz="1050" dirty="0"/>
            </a:p>
          </p:txBody>
        </p:sp>
        <p:sp>
          <p:nvSpPr>
            <p:cNvPr id="8" name="Text 6"/>
            <p:cNvSpPr/>
            <p:nvPr/>
          </p:nvSpPr>
          <p:spPr>
            <a:xfrm>
              <a:off x="884225" y="3063240"/>
              <a:ext cx="484632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0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•  Who owns each dataset?</a:t>
              </a:r>
              <a:endParaRPr lang="en-US" sz="1100" dirty="0"/>
            </a:p>
          </p:txBody>
        </p:sp>
        <p:sp>
          <p:nvSpPr>
            <p:cNvPr id="9" name="Text 7"/>
            <p:cNvSpPr/>
            <p:nvPr/>
          </p:nvSpPr>
          <p:spPr>
            <a:xfrm>
              <a:off x="884225" y="3447288"/>
              <a:ext cx="484632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0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•  Who can edit, view, or share it?</a:t>
              </a:r>
              <a:endParaRPr lang="en-US" sz="1100" dirty="0"/>
            </a:p>
          </p:txBody>
        </p:sp>
        <p:sp>
          <p:nvSpPr>
            <p:cNvPr id="10" name="Text 8"/>
            <p:cNvSpPr/>
            <p:nvPr/>
          </p:nvSpPr>
          <p:spPr>
            <a:xfrm>
              <a:off x="884225" y="3831336"/>
              <a:ext cx="484632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0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•  What metadata must be recorded?</a:t>
              </a:r>
              <a:endParaRPr lang="en-US" sz="1100" dirty="0"/>
            </a:p>
          </p:txBody>
        </p:sp>
        <p:sp>
          <p:nvSpPr>
            <p:cNvPr id="11" name="Text 9"/>
            <p:cNvSpPr/>
            <p:nvPr/>
          </p:nvSpPr>
          <p:spPr>
            <a:xfrm>
              <a:off x="884225" y="4215384"/>
              <a:ext cx="484632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0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•  What happens when data is wrong?</a:t>
              </a:r>
              <a:endParaRPr lang="en-US" sz="1100" dirty="0"/>
            </a:p>
          </p:txBody>
        </p:sp>
        <p:sp>
          <p:nvSpPr>
            <p:cNvPr id="12" name="Text 10"/>
            <p:cNvSpPr/>
            <p:nvPr/>
          </p:nvSpPr>
          <p:spPr>
            <a:xfrm>
              <a:off x="884225" y="4599432"/>
              <a:ext cx="484632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0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•  How is access controlled?</a:t>
              </a:r>
              <a:endParaRPr lang="en-US" sz="1100" dirty="0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23D83E40-DE98-77D0-1B58-D84AEBED8849}"/>
              </a:ext>
            </a:extLst>
          </p:cNvPr>
          <p:cNvGrpSpPr/>
          <p:nvPr/>
        </p:nvGrpSpPr>
        <p:grpSpPr>
          <a:xfrm>
            <a:off x="6233008" y="1920240"/>
            <a:ext cx="5348783" cy="3200400"/>
            <a:chOff x="6233008" y="1920240"/>
            <a:chExt cx="5348783" cy="3200400"/>
          </a:xfrm>
        </p:grpSpPr>
        <p:sp>
          <p:nvSpPr>
            <p:cNvPr id="13" name="Shape 11"/>
            <p:cNvSpPr/>
            <p:nvPr/>
          </p:nvSpPr>
          <p:spPr>
            <a:xfrm>
              <a:off x="6233008" y="1920240"/>
              <a:ext cx="5348783" cy="3200400"/>
            </a:xfrm>
            <a:prstGeom prst="roundRect">
              <a:avLst>
                <a:gd name="adj" fmla="val 2286"/>
              </a:avLst>
            </a:prstGeom>
            <a:solidFill>
              <a:srgbClr val="FBF4E4"/>
            </a:solidFill>
            <a:ln w="12700">
              <a:solidFill>
                <a:srgbClr val="F0DFB6"/>
              </a:solidFill>
              <a:prstDash val="solid"/>
            </a:ln>
          </p:spPr>
        </p:sp>
        <p:sp>
          <p:nvSpPr>
            <p:cNvPr id="14" name="Text 12"/>
            <p:cNvSpPr/>
            <p:nvPr/>
          </p:nvSpPr>
          <p:spPr>
            <a:xfrm>
              <a:off x="6507328" y="2103120"/>
              <a:ext cx="4846320" cy="3200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500" b="1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DATA MANAGEMENT</a:t>
              </a:r>
              <a:endParaRPr lang="en-US" sz="1500" dirty="0"/>
            </a:p>
          </p:txBody>
        </p:sp>
        <p:sp>
          <p:nvSpPr>
            <p:cNvPr id="15" name="Text 13"/>
            <p:cNvSpPr/>
            <p:nvPr/>
          </p:nvSpPr>
          <p:spPr>
            <a:xfrm>
              <a:off x="6507328" y="2450592"/>
              <a:ext cx="4846320" cy="5029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ct val="120000"/>
                </a:lnSpc>
                <a:buNone/>
              </a:pPr>
              <a:r>
                <a:rPr lang="en-US" sz="1050" i="1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The technical activities of collecting, storing, processing, and delivering data.</a:t>
              </a:r>
              <a:endParaRPr lang="en-US" sz="1050" dirty="0"/>
            </a:p>
          </p:txBody>
        </p:sp>
        <p:sp>
          <p:nvSpPr>
            <p:cNvPr id="16" name="Text 14"/>
            <p:cNvSpPr/>
            <p:nvPr/>
          </p:nvSpPr>
          <p:spPr>
            <a:xfrm>
              <a:off x="6507328" y="3063240"/>
              <a:ext cx="484632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0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•  Database design and schema</a:t>
              </a:r>
              <a:endParaRPr lang="en-US" sz="1100" dirty="0"/>
            </a:p>
          </p:txBody>
        </p:sp>
        <p:sp>
          <p:nvSpPr>
            <p:cNvPr id="17" name="Text 15"/>
            <p:cNvSpPr/>
            <p:nvPr/>
          </p:nvSpPr>
          <p:spPr>
            <a:xfrm>
              <a:off x="6507328" y="3447288"/>
              <a:ext cx="484632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0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•  ETL pipelines and transformations</a:t>
              </a:r>
              <a:endParaRPr lang="en-US" sz="1100" dirty="0"/>
            </a:p>
          </p:txBody>
        </p:sp>
        <p:sp>
          <p:nvSpPr>
            <p:cNvPr id="18" name="Text 16"/>
            <p:cNvSpPr/>
            <p:nvPr/>
          </p:nvSpPr>
          <p:spPr>
            <a:xfrm>
              <a:off x="6507328" y="3831336"/>
              <a:ext cx="484632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0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•  Backup and recovery procedures</a:t>
              </a:r>
              <a:endParaRPr lang="en-US" sz="1100" dirty="0"/>
            </a:p>
          </p:txBody>
        </p:sp>
        <p:sp>
          <p:nvSpPr>
            <p:cNvPr id="19" name="Text 17"/>
            <p:cNvSpPr/>
            <p:nvPr/>
          </p:nvSpPr>
          <p:spPr>
            <a:xfrm>
              <a:off x="6507328" y="4215384"/>
              <a:ext cx="484632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0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•  QA and validation workflows</a:t>
              </a:r>
              <a:endParaRPr lang="en-US" sz="1100" dirty="0"/>
            </a:p>
          </p:txBody>
        </p:sp>
        <p:sp>
          <p:nvSpPr>
            <p:cNvPr id="20" name="Text 18"/>
            <p:cNvSpPr/>
            <p:nvPr/>
          </p:nvSpPr>
          <p:spPr>
            <a:xfrm>
              <a:off x="6507328" y="4599432"/>
              <a:ext cx="484632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0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•  Publishing and web services</a:t>
              </a:r>
              <a:endParaRPr lang="en-US" sz="1100" dirty="0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C02654F-3199-94D6-9430-C9F31255A3F6}"/>
              </a:ext>
            </a:extLst>
          </p:cNvPr>
          <p:cNvGrpSpPr/>
          <p:nvPr/>
        </p:nvGrpSpPr>
        <p:grpSpPr>
          <a:xfrm>
            <a:off x="609905" y="5445252"/>
            <a:ext cx="10971886" cy="777240"/>
            <a:chOff x="609905" y="5349240"/>
            <a:chExt cx="10971886" cy="777240"/>
          </a:xfrm>
        </p:grpSpPr>
        <p:sp>
          <p:nvSpPr>
            <p:cNvPr id="21" name="Shape 19"/>
            <p:cNvSpPr/>
            <p:nvPr/>
          </p:nvSpPr>
          <p:spPr>
            <a:xfrm>
              <a:off x="609905" y="5349240"/>
              <a:ext cx="10971886" cy="777240"/>
            </a:xfrm>
            <a:prstGeom prst="roundRect">
              <a:avLst>
                <a:gd name="adj" fmla="val 9412"/>
              </a:avLst>
            </a:prstGeom>
            <a:solidFill>
              <a:srgbClr val="1F2A33"/>
            </a:solidFill>
            <a:ln w="12700">
              <a:solidFill>
                <a:srgbClr val="E5E8EB"/>
              </a:solidFill>
              <a:prstDash val="solid"/>
            </a:ln>
          </p:spPr>
        </p:sp>
        <p:sp>
          <p:nvSpPr>
            <p:cNvPr id="22" name="Text 20"/>
            <p:cNvSpPr/>
            <p:nvPr/>
          </p:nvSpPr>
          <p:spPr>
            <a:xfrm>
              <a:off x="884225" y="5349240"/>
              <a:ext cx="10424160" cy="7772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20000"/>
                </a:lnSpc>
                <a:buNone/>
              </a:pPr>
              <a:r>
                <a:rPr lang="en-US" sz="1250" dirty="0">
                  <a:solidFill>
                    <a:srgbClr val="000000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💡  </a:t>
              </a:r>
              <a:r>
                <a:rPr lang="en-US" sz="1250" b="1" dirty="0">
                  <a:solidFill>
                    <a:srgbClr val="FFFFFF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Governance defines the rules. Management implements them. </a:t>
              </a:r>
              <a:r>
                <a:rPr lang="en-US" sz="1250" dirty="0">
                  <a:solidFill>
                    <a:srgbClr val="C7CDD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Your Data Governance Plan covers both.</a:t>
              </a:r>
              <a:endParaRPr lang="en-US" sz="1250" dirty="0"/>
            </a:p>
          </p:txBody>
        </p:sp>
      </p:grpSp>
      <p:sp>
        <p:nvSpPr>
          <p:cNvPr id="23" name="Text 21"/>
          <p:cNvSpPr/>
          <p:nvPr/>
        </p:nvSpPr>
        <p:spPr>
          <a:xfrm>
            <a:off x="609905" y="6547104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850" b="1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Module 4: SDI, FAIR Principles &amp; Data Governance</a:t>
            </a:r>
            <a:r>
              <a:rPr lang="en-US" sz="850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   · Geospatial Data Management for Energy Access, Planning and Modelling - Pre-Course</a:t>
            </a:r>
            <a:endParaRPr lang="en-US" sz="850" dirty="0"/>
          </a:p>
        </p:txBody>
      </p:sp>
      <p:sp>
        <p:nvSpPr>
          <p:cNvPr id="24" name="Text 22"/>
          <p:cNvSpPr/>
          <p:nvPr/>
        </p:nvSpPr>
        <p:spPr>
          <a:xfrm>
            <a:off x="10971886" y="6547104"/>
            <a:ext cx="60990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20</a:t>
            </a:r>
            <a:endParaRPr lang="en-US" sz="8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905" y="400782"/>
            <a:ext cx="10971886" cy="2267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kern="0" spc="240" dirty="0">
                <a:solidFill>
                  <a:srgbClr val="53A2CC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SECTION 6 · REFERENCES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09905" y="644652"/>
            <a:ext cx="1097188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2400" b="1" dirty="0">
                <a:solidFill>
                  <a:srgbClr val="2B2F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Unit 6 Reference List</a:t>
            </a:r>
            <a:endParaRPr lang="en-US" sz="2400" dirty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F048C15-D767-F075-0794-27095EBC050F}"/>
              </a:ext>
            </a:extLst>
          </p:cNvPr>
          <p:cNvGrpSpPr/>
          <p:nvPr/>
        </p:nvGrpSpPr>
        <p:grpSpPr>
          <a:xfrm>
            <a:off x="609905" y="1365885"/>
            <a:ext cx="10971886" cy="4297680"/>
            <a:chOff x="609905" y="1965960"/>
            <a:chExt cx="10971886" cy="4297680"/>
          </a:xfrm>
        </p:grpSpPr>
        <p:sp>
          <p:nvSpPr>
            <p:cNvPr id="5" name="Shape 3"/>
            <p:cNvSpPr/>
            <p:nvPr/>
          </p:nvSpPr>
          <p:spPr>
            <a:xfrm>
              <a:off x="609905" y="2295144"/>
              <a:ext cx="201168" cy="201168"/>
            </a:xfrm>
            <a:prstGeom prst="ellipse">
              <a:avLst/>
            </a:prstGeom>
            <a:solidFill>
              <a:srgbClr val="DDEEF6"/>
            </a:solidFill>
            <a:ln/>
          </p:spPr>
        </p:sp>
        <p:sp>
          <p:nvSpPr>
            <p:cNvPr id="6" name="Text 4"/>
            <p:cNvSpPr/>
            <p:nvPr/>
          </p:nvSpPr>
          <p:spPr>
            <a:xfrm>
              <a:off x="609905" y="2295144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00" b="1" dirty="0">
                  <a:solidFill>
                    <a:srgbClr val="53A2CC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1</a:t>
              </a:r>
              <a:endParaRPr lang="en-US" sz="900" dirty="0"/>
            </a:p>
          </p:txBody>
        </p:sp>
        <p:sp>
          <p:nvSpPr>
            <p:cNvPr id="7" name="Text 5"/>
            <p:cNvSpPr/>
            <p:nvPr/>
          </p:nvSpPr>
          <p:spPr>
            <a:xfrm>
              <a:off x="993953" y="1965960"/>
              <a:ext cx="10587838" cy="85953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lnSpc>
                  <a:spcPct val="105000"/>
                </a:lnSpc>
                <a:buNone/>
              </a:pPr>
              <a:r>
                <a:rPr lang="en-US" sz="115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DAMA International (2017) DAMA-DMBOK: Data Management Body of Knowledge. 2nd edn. Basking Ridge, NJ: Technics Publications.</a:t>
              </a:r>
              <a:endParaRPr lang="en-US" sz="1150" dirty="0"/>
            </a:p>
          </p:txBody>
        </p:sp>
        <p:sp>
          <p:nvSpPr>
            <p:cNvPr id="8" name="Shape 6"/>
            <p:cNvSpPr/>
            <p:nvPr/>
          </p:nvSpPr>
          <p:spPr>
            <a:xfrm>
              <a:off x="993953" y="2807208"/>
              <a:ext cx="10587838" cy="0"/>
            </a:xfrm>
            <a:prstGeom prst="line">
              <a:avLst/>
            </a:prstGeom>
            <a:noFill/>
            <a:ln w="9525">
              <a:solidFill>
                <a:srgbClr val="E5E8EB"/>
              </a:solidFill>
              <a:prstDash val="solid"/>
            </a:ln>
          </p:spPr>
        </p:sp>
        <p:sp>
          <p:nvSpPr>
            <p:cNvPr id="9" name="Shape 7"/>
            <p:cNvSpPr/>
            <p:nvPr/>
          </p:nvSpPr>
          <p:spPr>
            <a:xfrm>
              <a:off x="609905" y="3154680"/>
              <a:ext cx="201168" cy="201168"/>
            </a:xfrm>
            <a:prstGeom prst="ellipse">
              <a:avLst/>
            </a:prstGeom>
            <a:solidFill>
              <a:srgbClr val="DDEEF6"/>
            </a:solidFill>
            <a:ln/>
          </p:spPr>
        </p:sp>
        <p:sp>
          <p:nvSpPr>
            <p:cNvPr id="10" name="Text 8"/>
            <p:cNvSpPr/>
            <p:nvPr/>
          </p:nvSpPr>
          <p:spPr>
            <a:xfrm>
              <a:off x="609905" y="3154680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00" b="1" dirty="0">
                  <a:solidFill>
                    <a:srgbClr val="53A2CC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2</a:t>
              </a:r>
              <a:endParaRPr lang="en-US" sz="900" dirty="0"/>
            </a:p>
          </p:txBody>
        </p:sp>
        <p:sp>
          <p:nvSpPr>
            <p:cNvPr id="11" name="Text 9"/>
            <p:cNvSpPr/>
            <p:nvPr/>
          </p:nvSpPr>
          <p:spPr>
            <a:xfrm>
              <a:off x="993953" y="2825496"/>
              <a:ext cx="10587838" cy="85953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lnSpc>
                  <a:spcPct val="105000"/>
                </a:lnSpc>
                <a:buNone/>
              </a:pPr>
              <a:r>
                <a:rPr lang="en-US" sz="115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Khatri, V. and Brown, C.V. (2010) 'Designing data governance', Communications of the ACM, 53(1), pp. 148-152.</a:t>
              </a:r>
              <a:endParaRPr lang="en-US" sz="1150" dirty="0"/>
            </a:p>
          </p:txBody>
        </p:sp>
        <p:sp>
          <p:nvSpPr>
            <p:cNvPr id="12" name="Shape 10"/>
            <p:cNvSpPr/>
            <p:nvPr/>
          </p:nvSpPr>
          <p:spPr>
            <a:xfrm>
              <a:off x="993953" y="3666744"/>
              <a:ext cx="10587838" cy="0"/>
            </a:xfrm>
            <a:prstGeom prst="line">
              <a:avLst/>
            </a:prstGeom>
            <a:noFill/>
            <a:ln w="9525">
              <a:solidFill>
                <a:srgbClr val="E5E8EB"/>
              </a:solidFill>
              <a:prstDash val="solid"/>
            </a:ln>
          </p:spPr>
        </p:sp>
        <p:sp>
          <p:nvSpPr>
            <p:cNvPr id="13" name="Shape 11"/>
            <p:cNvSpPr/>
            <p:nvPr/>
          </p:nvSpPr>
          <p:spPr>
            <a:xfrm>
              <a:off x="609905" y="4014216"/>
              <a:ext cx="201168" cy="201168"/>
            </a:xfrm>
            <a:prstGeom prst="ellipse">
              <a:avLst/>
            </a:prstGeom>
            <a:solidFill>
              <a:srgbClr val="DDEEF6"/>
            </a:solidFill>
            <a:ln/>
          </p:spPr>
        </p:sp>
        <p:sp>
          <p:nvSpPr>
            <p:cNvPr id="14" name="Text 12"/>
            <p:cNvSpPr/>
            <p:nvPr/>
          </p:nvSpPr>
          <p:spPr>
            <a:xfrm>
              <a:off x="609905" y="4014216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00" b="1" dirty="0">
                  <a:solidFill>
                    <a:srgbClr val="53A2CC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3</a:t>
              </a:r>
              <a:endParaRPr lang="en-US" sz="900" dirty="0"/>
            </a:p>
          </p:txBody>
        </p:sp>
        <p:sp>
          <p:nvSpPr>
            <p:cNvPr id="15" name="Text 13"/>
            <p:cNvSpPr/>
            <p:nvPr/>
          </p:nvSpPr>
          <p:spPr>
            <a:xfrm>
              <a:off x="993953" y="3685032"/>
              <a:ext cx="10587838" cy="85953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lnSpc>
                  <a:spcPct val="105000"/>
                </a:lnSpc>
                <a:buNone/>
              </a:pPr>
              <a:r>
                <a:rPr lang="en-US" sz="115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International Organization for Standardization (2014) ISO 19115-1:2014 Geographic Information - Metadata - Part 1: Fundamentals. Geneva: ISO.</a:t>
              </a:r>
              <a:endParaRPr lang="en-US" sz="1150" dirty="0"/>
            </a:p>
          </p:txBody>
        </p:sp>
        <p:sp>
          <p:nvSpPr>
            <p:cNvPr id="16" name="Shape 14"/>
            <p:cNvSpPr/>
            <p:nvPr/>
          </p:nvSpPr>
          <p:spPr>
            <a:xfrm>
              <a:off x="993953" y="4526280"/>
              <a:ext cx="10587838" cy="0"/>
            </a:xfrm>
            <a:prstGeom prst="line">
              <a:avLst/>
            </a:prstGeom>
            <a:noFill/>
            <a:ln w="9525">
              <a:solidFill>
                <a:srgbClr val="E5E8EB"/>
              </a:solidFill>
              <a:prstDash val="solid"/>
            </a:ln>
          </p:spPr>
        </p:sp>
        <p:sp>
          <p:nvSpPr>
            <p:cNvPr id="17" name="Shape 15"/>
            <p:cNvSpPr/>
            <p:nvPr/>
          </p:nvSpPr>
          <p:spPr>
            <a:xfrm>
              <a:off x="609905" y="4873752"/>
              <a:ext cx="201168" cy="201168"/>
            </a:xfrm>
            <a:prstGeom prst="ellipse">
              <a:avLst/>
            </a:prstGeom>
            <a:solidFill>
              <a:srgbClr val="DDEEF6"/>
            </a:solidFill>
            <a:ln/>
          </p:spPr>
        </p:sp>
        <p:sp>
          <p:nvSpPr>
            <p:cNvPr id="18" name="Text 16"/>
            <p:cNvSpPr/>
            <p:nvPr/>
          </p:nvSpPr>
          <p:spPr>
            <a:xfrm>
              <a:off x="609905" y="4873752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00" b="1" dirty="0">
                  <a:solidFill>
                    <a:srgbClr val="53A2CC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4</a:t>
              </a:r>
              <a:endParaRPr lang="en-US" sz="900" dirty="0"/>
            </a:p>
          </p:txBody>
        </p:sp>
        <p:sp>
          <p:nvSpPr>
            <p:cNvPr id="19" name="Text 17"/>
            <p:cNvSpPr/>
            <p:nvPr/>
          </p:nvSpPr>
          <p:spPr>
            <a:xfrm>
              <a:off x="993953" y="4544568"/>
              <a:ext cx="10587838" cy="85953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lnSpc>
                  <a:spcPct val="105000"/>
                </a:lnSpc>
                <a:buNone/>
              </a:pPr>
              <a:r>
                <a:rPr lang="en-US" sz="115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World Resources Institute (2022) Open Data for Energy Access: A Governance Framework for Practitioners. Washington, DC: WRI.</a:t>
              </a:r>
              <a:endParaRPr lang="en-US" sz="1150" dirty="0"/>
            </a:p>
          </p:txBody>
        </p:sp>
        <p:sp>
          <p:nvSpPr>
            <p:cNvPr id="20" name="Shape 18"/>
            <p:cNvSpPr/>
            <p:nvPr/>
          </p:nvSpPr>
          <p:spPr>
            <a:xfrm>
              <a:off x="993953" y="5385816"/>
              <a:ext cx="10587838" cy="0"/>
            </a:xfrm>
            <a:prstGeom prst="line">
              <a:avLst/>
            </a:prstGeom>
            <a:noFill/>
            <a:ln w="9525">
              <a:solidFill>
                <a:srgbClr val="E5E8EB"/>
              </a:solidFill>
              <a:prstDash val="solid"/>
            </a:ln>
          </p:spPr>
        </p:sp>
        <p:sp>
          <p:nvSpPr>
            <p:cNvPr id="21" name="Shape 19"/>
            <p:cNvSpPr/>
            <p:nvPr/>
          </p:nvSpPr>
          <p:spPr>
            <a:xfrm>
              <a:off x="609905" y="5733288"/>
              <a:ext cx="201168" cy="201168"/>
            </a:xfrm>
            <a:prstGeom prst="ellipse">
              <a:avLst/>
            </a:prstGeom>
            <a:solidFill>
              <a:srgbClr val="DDEEF6"/>
            </a:solidFill>
            <a:ln/>
          </p:spPr>
        </p:sp>
        <p:sp>
          <p:nvSpPr>
            <p:cNvPr id="22" name="Text 20"/>
            <p:cNvSpPr/>
            <p:nvPr/>
          </p:nvSpPr>
          <p:spPr>
            <a:xfrm>
              <a:off x="609905" y="5733288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00" b="1" dirty="0">
                  <a:solidFill>
                    <a:srgbClr val="53A2CC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5</a:t>
              </a:r>
              <a:endParaRPr lang="en-US" sz="900" dirty="0"/>
            </a:p>
          </p:txBody>
        </p:sp>
        <p:sp>
          <p:nvSpPr>
            <p:cNvPr id="23" name="Text 21"/>
            <p:cNvSpPr/>
            <p:nvPr/>
          </p:nvSpPr>
          <p:spPr>
            <a:xfrm>
              <a:off x="993953" y="5404104"/>
              <a:ext cx="10587838" cy="85953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lnSpc>
                  <a:spcPct val="105000"/>
                </a:lnSpc>
                <a:buNone/>
              </a:pPr>
              <a:r>
                <a:rPr lang="en-US" sz="115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Wilkinson, M.D., Dumontier, M., Aalbersberg, I.J. et al. (2016) 'The FAIR Guiding Principles for scientific data management and stewardship', Scientific Data, 3, 160018.</a:t>
              </a:r>
              <a:endParaRPr lang="en-US" sz="1150" dirty="0"/>
            </a:p>
          </p:txBody>
        </p:sp>
      </p:grpSp>
      <p:sp>
        <p:nvSpPr>
          <p:cNvPr id="24" name="Text 22"/>
          <p:cNvSpPr/>
          <p:nvPr/>
        </p:nvSpPr>
        <p:spPr>
          <a:xfrm>
            <a:off x="609905" y="6547104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850" b="1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Module 4: SDI, FAIR Principles &amp; Data Governance</a:t>
            </a:r>
            <a:r>
              <a:rPr lang="en-US" sz="850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   · Geospatial Data Management for Energy Access, Planning and Modelling - Pre-Course</a:t>
            </a:r>
            <a:endParaRPr lang="en-US" sz="850" dirty="0"/>
          </a:p>
        </p:txBody>
      </p:sp>
      <p:sp>
        <p:nvSpPr>
          <p:cNvPr id="25" name="Text 23"/>
          <p:cNvSpPr/>
          <p:nvPr/>
        </p:nvSpPr>
        <p:spPr>
          <a:xfrm>
            <a:off x="10971886" y="6547104"/>
            <a:ext cx="60990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21</a:t>
            </a:r>
            <a:endParaRPr lang="en-US" sz="8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548640"/>
            <a:ext cx="5120640" cy="5577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3000" b="1" dirty="0">
                <a:solidFill>
                  <a:srgbClr val="EDB348">
                    <a:alpha val="14000"/>
                  </a:srgbClr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7</a:t>
            </a:r>
            <a:endParaRPr lang="en-US" sz="43000" dirty="0"/>
          </a:p>
        </p:txBody>
      </p:sp>
      <p:sp>
        <p:nvSpPr>
          <p:cNvPr id="3" name="Shape 1"/>
          <p:cNvSpPr/>
          <p:nvPr/>
        </p:nvSpPr>
        <p:spPr>
          <a:xfrm>
            <a:off x="5440680" y="2606040"/>
            <a:ext cx="118872" cy="1508760"/>
          </a:xfrm>
          <a:prstGeom prst="roundRect">
            <a:avLst>
              <a:gd name="adj" fmla="val 50000"/>
            </a:avLst>
          </a:prstGeom>
          <a:solidFill>
            <a:srgbClr val="EDB348"/>
          </a:solidFill>
          <a:ln/>
        </p:spPr>
      </p:sp>
      <p:sp>
        <p:nvSpPr>
          <p:cNvPr id="4" name="Text 2"/>
          <p:cNvSpPr/>
          <p:nvPr/>
        </p:nvSpPr>
        <p:spPr>
          <a:xfrm>
            <a:off x="5806440" y="2450592"/>
            <a:ext cx="5852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260" dirty="0">
                <a:solidFill>
                  <a:srgbClr val="53A2CC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SECTION 7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806440" y="2770632"/>
            <a:ext cx="5852160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2900" b="1" dirty="0">
                <a:solidFill>
                  <a:srgbClr val="2B2F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Data Roles</a:t>
            </a:r>
            <a:endParaRPr lang="en-US" sz="2900" dirty="0"/>
          </a:p>
        </p:txBody>
      </p:sp>
      <p:sp>
        <p:nvSpPr>
          <p:cNvPr id="6" name="Text 4"/>
          <p:cNvSpPr/>
          <p:nvPr/>
        </p:nvSpPr>
        <p:spPr>
          <a:xfrm>
            <a:off x="5806440" y="3832860"/>
            <a:ext cx="5669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350" i="1" dirty="0">
                <a:solidFill>
                  <a:srgbClr val="5C6166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Effective governance requires clear role assignments. In Week 2 you will create a RACI matrix for your institution - these are the core roles.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5806440" y="603504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Module 4: SDI, FAIR Principles &amp; Data Governance</a:t>
            </a:r>
            <a:endParaRPr lang="en-US" sz="10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905" y="400782"/>
            <a:ext cx="10971886" cy="2267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kern="0" spc="240" dirty="0">
                <a:solidFill>
                  <a:srgbClr val="53A2CC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UNIT 7 · DATA ROLES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09905" y="644652"/>
            <a:ext cx="1097188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2400" b="1" dirty="0">
                <a:solidFill>
                  <a:srgbClr val="2B2F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The Six Core Roles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609905" y="1237183"/>
            <a:ext cx="1097188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50" i="1" dirty="0">
                <a:solidFill>
                  <a:srgbClr val="5C6166"/>
                </a:solidFill>
                <a:latin typeface="Nunito Light" panose="00000400000000000000" pitchFamily="2" charset="0"/>
                <a:ea typeface="Nunito" pitchFamily="34" charset="-122"/>
                <a:cs typeface="Nunito" pitchFamily="34" charset="-120"/>
              </a:rPr>
              <a:t>Every dataset in your governance plan should be traceable to a named owner, steward, and custodian.</a:t>
            </a:r>
            <a:endParaRPr lang="en-US" sz="1350" dirty="0">
              <a:latin typeface="Nunito Light" panose="00000400000000000000" pitchFamily="2" charset="0"/>
            </a:endParaRP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5CF8EDBC-1B70-CA65-84D5-41BBEFE1320C}"/>
              </a:ext>
            </a:extLst>
          </p:cNvPr>
          <p:cNvGrpSpPr/>
          <p:nvPr/>
        </p:nvGrpSpPr>
        <p:grpSpPr>
          <a:xfrm>
            <a:off x="609905" y="1874520"/>
            <a:ext cx="3535345" cy="1481328"/>
            <a:chOff x="609905" y="1874520"/>
            <a:chExt cx="3535345" cy="1481328"/>
          </a:xfrm>
        </p:grpSpPr>
        <p:sp>
          <p:nvSpPr>
            <p:cNvPr id="5" name="Shape 3"/>
            <p:cNvSpPr/>
            <p:nvPr/>
          </p:nvSpPr>
          <p:spPr>
            <a:xfrm>
              <a:off x="609905" y="1874520"/>
              <a:ext cx="3535345" cy="1481328"/>
            </a:xfrm>
            <a:prstGeom prst="roundRect">
              <a:avLst>
                <a:gd name="adj" fmla="val 4938"/>
              </a:avLst>
            </a:prstGeom>
            <a:solidFill>
              <a:srgbClr val="F6F7F8"/>
            </a:solidFill>
            <a:ln w="12700">
              <a:solidFill>
                <a:srgbClr val="E5E8EB"/>
              </a:solidFill>
              <a:prstDash val="solid"/>
            </a:ln>
          </p:spPr>
        </p:sp>
        <p:sp>
          <p:nvSpPr>
            <p:cNvPr id="6" name="Shape 4"/>
            <p:cNvSpPr/>
            <p:nvPr/>
          </p:nvSpPr>
          <p:spPr>
            <a:xfrm>
              <a:off x="765353" y="2011680"/>
              <a:ext cx="457200" cy="457200"/>
            </a:xfrm>
            <a:prstGeom prst="ellipse">
              <a:avLst/>
            </a:prstGeom>
            <a:solidFill>
              <a:srgbClr val="53A2CC"/>
            </a:solidFill>
            <a:ln/>
          </p:spPr>
        </p:sp>
        <p:sp>
          <p:nvSpPr>
            <p:cNvPr id="7" name="Text 5"/>
            <p:cNvSpPr/>
            <p:nvPr/>
          </p:nvSpPr>
          <p:spPr>
            <a:xfrm>
              <a:off x="765353" y="2011680"/>
              <a:ext cx="45720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800" b="1" dirty="0">
                  <a:solidFill>
                    <a:srgbClr val="FFFFFF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👤</a:t>
              </a:r>
              <a:endParaRPr lang="en-US" sz="1800" dirty="0"/>
            </a:p>
          </p:txBody>
        </p:sp>
        <p:sp>
          <p:nvSpPr>
            <p:cNvPr id="8" name="Text 6"/>
            <p:cNvSpPr/>
            <p:nvPr/>
          </p:nvSpPr>
          <p:spPr>
            <a:xfrm>
              <a:off x="1323137" y="2020824"/>
              <a:ext cx="2639233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buNone/>
              </a:pPr>
              <a:r>
                <a:rPr lang="en-US" sz="1250" b="1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Data Owner</a:t>
              </a:r>
              <a:endParaRPr lang="en-US" sz="1250" dirty="0"/>
            </a:p>
          </p:txBody>
        </p:sp>
        <p:sp>
          <p:nvSpPr>
            <p:cNvPr id="9" name="Text 7"/>
            <p:cNvSpPr/>
            <p:nvPr/>
          </p:nvSpPr>
          <p:spPr>
            <a:xfrm>
              <a:off x="811073" y="2624328"/>
              <a:ext cx="3133009" cy="6583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ct val="150000"/>
                </a:lnSpc>
                <a:buNone/>
              </a:pPr>
              <a:r>
                <a:rPr lang="en-US" sz="92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Accountable for a dataset's existence, quality, and fitness for use. Often a senior official or department head.</a:t>
              </a:r>
              <a:endParaRPr lang="en-US" sz="920" dirty="0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7C384793-360D-B574-977D-69FC473E199C}"/>
              </a:ext>
            </a:extLst>
          </p:cNvPr>
          <p:cNvGrpSpPr/>
          <p:nvPr/>
        </p:nvGrpSpPr>
        <p:grpSpPr>
          <a:xfrm>
            <a:off x="4328130" y="1874520"/>
            <a:ext cx="3535345" cy="1481328"/>
            <a:chOff x="4328130" y="1874520"/>
            <a:chExt cx="3535345" cy="1481328"/>
          </a:xfrm>
        </p:grpSpPr>
        <p:sp>
          <p:nvSpPr>
            <p:cNvPr id="10" name="Shape 8"/>
            <p:cNvSpPr/>
            <p:nvPr/>
          </p:nvSpPr>
          <p:spPr>
            <a:xfrm>
              <a:off x="4328130" y="1874520"/>
              <a:ext cx="3535345" cy="1481328"/>
            </a:xfrm>
            <a:prstGeom prst="roundRect">
              <a:avLst>
                <a:gd name="adj" fmla="val 4938"/>
              </a:avLst>
            </a:prstGeom>
            <a:solidFill>
              <a:srgbClr val="F6F7F8"/>
            </a:solidFill>
            <a:ln w="12700">
              <a:solidFill>
                <a:srgbClr val="E5E8EB"/>
              </a:solidFill>
              <a:prstDash val="solid"/>
            </a:ln>
          </p:spPr>
        </p:sp>
        <p:sp>
          <p:nvSpPr>
            <p:cNvPr id="11" name="Shape 9"/>
            <p:cNvSpPr/>
            <p:nvPr/>
          </p:nvSpPr>
          <p:spPr>
            <a:xfrm>
              <a:off x="4483578" y="2011680"/>
              <a:ext cx="457200" cy="457200"/>
            </a:xfrm>
            <a:prstGeom prst="ellipse">
              <a:avLst/>
            </a:prstGeom>
            <a:solidFill>
              <a:srgbClr val="EDB348"/>
            </a:solidFill>
            <a:ln/>
          </p:spPr>
        </p:sp>
        <p:sp>
          <p:nvSpPr>
            <p:cNvPr id="12" name="Text 10"/>
            <p:cNvSpPr/>
            <p:nvPr/>
          </p:nvSpPr>
          <p:spPr>
            <a:xfrm>
              <a:off x="4483578" y="2011680"/>
              <a:ext cx="45720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800" b="1" dirty="0">
                  <a:solidFill>
                    <a:srgbClr val="FFFFFF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🗂</a:t>
              </a:r>
              <a:endParaRPr lang="en-US" sz="1800" dirty="0"/>
            </a:p>
          </p:txBody>
        </p:sp>
        <p:sp>
          <p:nvSpPr>
            <p:cNvPr id="13" name="Text 11"/>
            <p:cNvSpPr/>
            <p:nvPr/>
          </p:nvSpPr>
          <p:spPr>
            <a:xfrm>
              <a:off x="5041362" y="2020824"/>
              <a:ext cx="2639233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buNone/>
              </a:pPr>
              <a:r>
                <a:rPr lang="en-US" sz="1250" b="1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Data Steward</a:t>
              </a:r>
              <a:endParaRPr lang="en-US" sz="1250" dirty="0"/>
            </a:p>
          </p:txBody>
        </p:sp>
        <p:sp>
          <p:nvSpPr>
            <p:cNvPr id="14" name="Text 12"/>
            <p:cNvSpPr/>
            <p:nvPr/>
          </p:nvSpPr>
          <p:spPr>
            <a:xfrm>
              <a:off x="4529298" y="2624328"/>
              <a:ext cx="3133009" cy="6583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ct val="150000"/>
                </a:lnSpc>
                <a:buNone/>
              </a:pPr>
              <a:r>
                <a:rPr lang="en-US" sz="92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Defines standards and metadata requirements. Monitors data quality. Coordinates between producers and users.</a:t>
              </a:r>
              <a:endParaRPr lang="en-US" sz="920" dirty="0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CC9B6F30-C108-E713-1B5E-4A250438E38C}"/>
              </a:ext>
            </a:extLst>
          </p:cNvPr>
          <p:cNvGrpSpPr/>
          <p:nvPr/>
        </p:nvGrpSpPr>
        <p:grpSpPr>
          <a:xfrm>
            <a:off x="8046354" y="1874520"/>
            <a:ext cx="3535345" cy="1481328"/>
            <a:chOff x="8046354" y="1874520"/>
            <a:chExt cx="3535345" cy="1481328"/>
          </a:xfrm>
        </p:grpSpPr>
        <p:sp>
          <p:nvSpPr>
            <p:cNvPr id="15" name="Shape 13"/>
            <p:cNvSpPr/>
            <p:nvPr/>
          </p:nvSpPr>
          <p:spPr>
            <a:xfrm>
              <a:off x="8046354" y="1874520"/>
              <a:ext cx="3535345" cy="1481328"/>
            </a:xfrm>
            <a:prstGeom prst="roundRect">
              <a:avLst>
                <a:gd name="adj" fmla="val 4938"/>
              </a:avLst>
            </a:prstGeom>
            <a:solidFill>
              <a:srgbClr val="F6F7F8"/>
            </a:solidFill>
            <a:ln w="12700">
              <a:solidFill>
                <a:srgbClr val="E5E8EB"/>
              </a:solidFill>
              <a:prstDash val="solid"/>
            </a:ln>
          </p:spPr>
        </p:sp>
        <p:sp>
          <p:nvSpPr>
            <p:cNvPr id="16" name="Shape 14"/>
            <p:cNvSpPr/>
            <p:nvPr/>
          </p:nvSpPr>
          <p:spPr>
            <a:xfrm>
              <a:off x="8201802" y="2011680"/>
              <a:ext cx="457200" cy="457200"/>
            </a:xfrm>
            <a:prstGeom prst="ellipse">
              <a:avLst/>
            </a:prstGeom>
            <a:solidFill>
              <a:srgbClr val="53A2CC"/>
            </a:solidFill>
            <a:ln/>
          </p:spPr>
        </p:sp>
        <p:sp>
          <p:nvSpPr>
            <p:cNvPr id="17" name="Text 15"/>
            <p:cNvSpPr/>
            <p:nvPr/>
          </p:nvSpPr>
          <p:spPr>
            <a:xfrm>
              <a:off x="8201802" y="2011680"/>
              <a:ext cx="45720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800" b="1" dirty="0">
                  <a:solidFill>
                    <a:srgbClr val="FFFFFF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🔒</a:t>
              </a:r>
              <a:endParaRPr lang="en-US" sz="1800" dirty="0"/>
            </a:p>
          </p:txBody>
        </p:sp>
        <p:sp>
          <p:nvSpPr>
            <p:cNvPr id="18" name="Text 16"/>
            <p:cNvSpPr/>
            <p:nvPr/>
          </p:nvSpPr>
          <p:spPr>
            <a:xfrm>
              <a:off x="8759586" y="2020824"/>
              <a:ext cx="2639233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buNone/>
              </a:pPr>
              <a:r>
                <a:rPr lang="en-US" sz="1250" b="1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Data Custodian</a:t>
              </a:r>
              <a:endParaRPr lang="en-US" sz="1250" dirty="0"/>
            </a:p>
          </p:txBody>
        </p:sp>
        <p:sp>
          <p:nvSpPr>
            <p:cNvPr id="19" name="Text 17"/>
            <p:cNvSpPr/>
            <p:nvPr/>
          </p:nvSpPr>
          <p:spPr>
            <a:xfrm>
              <a:off x="8247522" y="2624328"/>
              <a:ext cx="3133009" cy="6583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ct val="150000"/>
                </a:lnSpc>
                <a:buNone/>
              </a:pPr>
              <a:r>
                <a:rPr lang="en-US" sz="92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Responsible for the physical storage, backup, and access control of data. Usually in IT or GIS operations.</a:t>
              </a:r>
              <a:endParaRPr lang="en-US" sz="920" dirty="0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C7E848BB-C672-E112-DAC3-8FA98BEA57C6}"/>
              </a:ext>
            </a:extLst>
          </p:cNvPr>
          <p:cNvGrpSpPr/>
          <p:nvPr/>
        </p:nvGrpSpPr>
        <p:grpSpPr>
          <a:xfrm>
            <a:off x="609997" y="4178808"/>
            <a:ext cx="3535345" cy="1481328"/>
            <a:chOff x="609997" y="4178808"/>
            <a:chExt cx="3535345" cy="1481328"/>
          </a:xfrm>
        </p:grpSpPr>
        <p:sp>
          <p:nvSpPr>
            <p:cNvPr id="20" name="Shape 18"/>
            <p:cNvSpPr/>
            <p:nvPr/>
          </p:nvSpPr>
          <p:spPr>
            <a:xfrm>
              <a:off x="609997" y="4178808"/>
              <a:ext cx="3535345" cy="1481328"/>
            </a:xfrm>
            <a:prstGeom prst="roundRect">
              <a:avLst>
                <a:gd name="adj" fmla="val 4938"/>
              </a:avLst>
            </a:prstGeom>
            <a:solidFill>
              <a:srgbClr val="F6F7F8"/>
            </a:solidFill>
            <a:ln w="12700">
              <a:solidFill>
                <a:srgbClr val="E5E8EB"/>
              </a:solidFill>
              <a:prstDash val="solid"/>
            </a:ln>
          </p:spPr>
        </p:sp>
        <p:sp>
          <p:nvSpPr>
            <p:cNvPr id="21" name="Shape 19"/>
            <p:cNvSpPr/>
            <p:nvPr/>
          </p:nvSpPr>
          <p:spPr>
            <a:xfrm>
              <a:off x="765445" y="4315968"/>
              <a:ext cx="457200" cy="457200"/>
            </a:xfrm>
            <a:prstGeom prst="ellipse">
              <a:avLst/>
            </a:prstGeom>
            <a:solidFill>
              <a:srgbClr val="EDB348"/>
            </a:solidFill>
            <a:ln/>
          </p:spPr>
        </p:sp>
        <p:sp>
          <p:nvSpPr>
            <p:cNvPr id="22" name="Text 20"/>
            <p:cNvSpPr/>
            <p:nvPr/>
          </p:nvSpPr>
          <p:spPr>
            <a:xfrm>
              <a:off x="765445" y="4315968"/>
              <a:ext cx="45720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800" b="1" dirty="0">
                  <a:solidFill>
                    <a:srgbClr val="FFFFFF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📡</a:t>
              </a:r>
              <a:endParaRPr lang="en-US" sz="1800" dirty="0"/>
            </a:p>
          </p:txBody>
        </p:sp>
        <p:sp>
          <p:nvSpPr>
            <p:cNvPr id="23" name="Text 21"/>
            <p:cNvSpPr/>
            <p:nvPr/>
          </p:nvSpPr>
          <p:spPr>
            <a:xfrm>
              <a:off x="1323229" y="4325112"/>
              <a:ext cx="2639233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buNone/>
              </a:pPr>
              <a:r>
                <a:rPr lang="en-US" sz="1250" b="1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Data Producer</a:t>
              </a:r>
              <a:endParaRPr lang="en-US" sz="1250" dirty="0"/>
            </a:p>
          </p:txBody>
        </p:sp>
        <p:sp>
          <p:nvSpPr>
            <p:cNvPr id="24" name="Text 22"/>
            <p:cNvSpPr/>
            <p:nvPr/>
          </p:nvSpPr>
          <p:spPr>
            <a:xfrm>
              <a:off x="811165" y="4928616"/>
              <a:ext cx="3133009" cy="6583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ct val="150000"/>
                </a:lnSpc>
                <a:buNone/>
              </a:pPr>
              <a:r>
                <a:rPr lang="en-US" sz="92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Collects or creates data - field surveyors, remote sensing analysts, partner organisations.</a:t>
              </a:r>
              <a:endParaRPr lang="en-US" sz="920" dirty="0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2A701D67-977D-F35E-FE20-8A56B3F7C9D7}"/>
              </a:ext>
            </a:extLst>
          </p:cNvPr>
          <p:cNvGrpSpPr/>
          <p:nvPr/>
        </p:nvGrpSpPr>
        <p:grpSpPr>
          <a:xfrm>
            <a:off x="4328222" y="4178808"/>
            <a:ext cx="3535345" cy="1481328"/>
            <a:chOff x="4328222" y="4178808"/>
            <a:chExt cx="3535345" cy="1481328"/>
          </a:xfrm>
        </p:grpSpPr>
        <p:sp>
          <p:nvSpPr>
            <p:cNvPr id="25" name="Shape 23"/>
            <p:cNvSpPr/>
            <p:nvPr/>
          </p:nvSpPr>
          <p:spPr>
            <a:xfrm>
              <a:off x="4328222" y="4178808"/>
              <a:ext cx="3535345" cy="1481328"/>
            </a:xfrm>
            <a:prstGeom prst="roundRect">
              <a:avLst>
                <a:gd name="adj" fmla="val 4938"/>
              </a:avLst>
            </a:prstGeom>
            <a:solidFill>
              <a:srgbClr val="F6F7F8"/>
            </a:solidFill>
            <a:ln w="12700">
              <a:solidFill>
                <a:srgbClr val="E5E8EB"/>
              </a:solidFill>
              <a:prstDash val="solid"/>
            </a:ln>
          </p:spPr>
        </p:sp>
        <p:sp>
          <p:nvSpPr>
            <p:cNvPr id="26" name="Shape 24"/>
            <p:cNvSpPr/>
            <p:nvPr/>
          </p:nvSpPr>
          <p:spPr>
            <a:xfrm>
              <a:off x="4483670" y="4315968"/>
              <a:ext cx="457200" cy="457200"/>
            </a:xfrm>
            <a:prstGeom prst="ellipse">
              <a:avLst/>
            </a:prstGeom>
            <a:solidFill>
              <a:srgbClr val="53A2CC"/>
            </a:solidFill>
            <a:ln/>
          </p:spPr>
        </p:sp>
        <p:sp>
          <p:nvSpPr>
            <p:cNvPr id="27" name="Text 25"/>
            <p:cNvSpPr/>
            <p:nvPr/>
          </p:nvSpPr>
          <p:spPr>
            <a:xfrm>
              <a:off x="4483670" y="4315968"/>
              <a:ext cx="45720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800" b="1" dirty="0">
                  <a:solidFill>
                    <a:srgbClr val="FFFFFF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🔍</a:t>
              </a:r>
              <a:endParaRPr lang="en-US" sz="1800" dirty="0"/>
            </a:p>
          </p:txBody>
        </p:sp>
        <p:sp>
          <p:nvSpPr>
            <p:cNvPr id="28" name="Text 26"/>
            <p:cNvSpPr/>
            <p:nvPr/>
          </p:nvSpPr>
          <p:spPr>
            <a:xfrm>
              <a:off x="5041454" y="4325112"/>
              <a:ext cx="2639233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buNone/>
              </a:pPr>
              <a:r>
                <a:rPr lang="en-US" sz="1250" b="1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Data User</a:t>
              </a:r>
              <a:endParaRPr lang="en-US" sz="1250" dirty="0"/>
            </a:p>
          </p:txBody>
        </p:sp>
        <p:sp>
          <p:nvSpPr>
            <p:cNvPr id="29" name="Text 27"/>
            <p:cNvSpPr/>
            <p:nvPr/>
          </p:nvSpPr>
          <p:spPr>
            <a:xfrm>
              <a:off x="4529390" y="4928616"/>
              <a:ext cx="3133009" cy="6583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ct val="150000"/>
                </a:lnSpc>
                <a:buNone/>
              </a:pPr>
              <a:r>
                <a:rPr lang="en-US" sz="92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Queries, analyses, and builds products from governed data. Follows documented procedures and access rules.</a:t>
              </a:r>
              <a:endParaRPr lang="en-US" sz="920" dirty="0"/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AB437FC-9FDE-CDBC-59D8-689572EDCB69}"/>
              </a:ext>
            </a:extLst>
          </p:cNvPr>
          <p:cNvGrpSpPr/>
          <p:nvPr/>
        </p:nvGrpSpPr>
        <p:grpSpPr>
          <a:xfrm>
            <a:off x="8046446" y="4178808"/>
            <a:ext cx="3535345" cy="1481328"/>
            <a:chOff x="8046446" y="4178808"/>
            <a:chExt cx="3535345" cy="1481328"/>
          </a:xfrm>
        </p:grpSpPr>
        <p:sp>
          <p:nvSpPr>
            <p:cNvPr id="30" name="Shape 28"/>
            <p:cNvSpPr/>
            <p:nvPr/>
          </p:nvSpPr>
          <p:spPr>
            <a:xfrm>
              <a:off x="8046446" y="4178808"/>
              <a:ext cx="3535345" cy="1481328"/>
            </a:xfrm>
            <a:prstGeom prst="roundRect">
              <a:avLst>
                <a:gd name="adj" fmla="val 4938"/>
              </a:avLst>
            </a:prstGeom>
            <a:solidFill>
              <a:srgbClr val="F6F7F8"/>
            </a:solidFill>
            <a:ln w="12700">
              <a:solidFill>
                <a:srgbClr val="E5E8EB"/>
              </a:solidFill>
              <a:prstDash val="solid"/>
            </a:ln>
          </p:spPr>
        </p:sp>
        <p:sp>
          <p:nvSpPr>
            <p:cNvPr id="31" name="Shape 29"/>
            <p:cNvSpPr/>
            <p:nvPr/>
          </p:nvSpPr>
          <p:spPr>
            <a:xfrm>
              <a:off x="8201894" y="4315968"/>
              <a:ext cx="457200" cy="457200"/>
            </a:xfrm>
            <a:prstGeom prst="ellipse">
              <a:avLst/>
            </a:prstGeom>
            <a:solidFill>
              <a:srgbClr val="EDB348"/>
            </a:solidFill>
            <a:ln/>
          </p:spPr>
        </p:sp>
        <p:sp>
          <p:nvSpPr>
            <p:cNvPr id="32" name="Text 30"/>
            <p:cNvSpPr/>
            <p:nvPr/>
          </p:nvSpPr>
          <p:spPr>
            <a:xfrm>
              <a:off x="8201894" y="4315968"/>
              <a:ext cx="45720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800" b="1" dirty="0">
                  <a:solidFill>
                    <a:srgbClr val="FFFFFF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📊</a:t>
              </a:r>
              <a:endParaRPr lang="en-US" sz="1800" dirty="0"/>
            </a:p>
          </p:txBody>
        </p:sp>
        <p:sp>
          <p:nvSpPr>
            <p:cNvPr id="33" name="Text 31"/>
            <p:cNvSpPr/>
            <p:nvPr/>
          </p:nvSpPr>
          <p:spPr>
            <a:xfrm>
              <a:off x="8759678" y="4325112"/>
              <a:ext cx="2639233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buNone/>
              </a:pPr>
              <a:r>
                <a:rPr lang="en-US" sz="1250" b="1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Data Consumer</a:t>
              </a:r>
              <a:endParaRPr lang="en-US" sz="1250" dirty="0"/>
            </a:p>
          </p:txBody>
        </p:sp>
        <p:sp>
          <p:nvSpPr>
            <p:cNvPr id="34" name="Text 32"/>
            <p:cNvSpPr/>
            <p:nvPr/>
          </p:nvSpPr>
          <p:spPr>
            <a:xfrm>
              <a:off x="8247614" y="4928616"/>
              <a:ext cx="3133009" cy="6583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ct val="150000"/>
                </a:lnSpc>
                <a:buNone/>
              </a:pPr>
              <a:r>
                <a:rPr lang="en-US" sz="92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Uses final outputs (maps, reports, dashboards) without direct data access. Policy-makers, public, funders.</a:t>
              </a:r>
              <a:endParaRPr lang="en-US" sz="920" dirty="0"/>
            </a:p>
          </p:txBody>
        </p:sp>
      </p:grpSp>
      <p:sp>
        <p:nvSpPr>
          <p:cNvPr id="35" name="Text 33"/>
          <p:cNvSpPr/>
          <p:nvPr/>
        </p:nvSpPr>
        <p:spPr>
          <a:xfrm>
            <a:off x="609905" y="6547104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850" b="1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Module 4: SDI, FAIR Principles &amp; Data Governance</a:t>
            </a:r>
            <a:r>
              <a:rPr lang="en-US" sz="850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   · Geospatial Data Management for Energy Access, Planning and Modelling - Pre-Course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10971886" y="6547104"/>
            <a:ext cx="60990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23</a:t>
            </a:r>
            <a:endParaRPr lang="en-US" sz="8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905" y="400782"/>
            <a:ext cx="10971886" cy="2267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kern="0" spc="240" dirty="0">
                <a:solidFill>
                  <a:srgbClr val="53A2CC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SECTION 7 · REFERENCES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09905" y="644652"/>
            <a:ext cx="1097188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2400" b="1" dirty="0">
                <a:solidFill>
                  <a:srgbClr val="2B2F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Unit 7 Reference List</a:t>
            </a:r>
            <a:endParaRPr lang="en-US" sz="2400" dirty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9D2D908-EADE-8964-088E-3DF16EE6B4C3}"/>
              </a:ext>
            </a:extLst>
          </p:cNvPr>
          <p:cNvGrpSpPr/>
          <p:nvPr/>
        </p:nvGrpSpPr>
        <p:grpSpPr>
          <a:xfrm>
            <a:off x="609905" y="1435608"/>
            <a:ext cx="10971886" cy="4297680"/>
            <a:chOff x="609905" y="1965960"/>
            <a:chExt cx="10971886" cy="4297680"/>
          </a:xfrm>
        </p:grpSpPr>
        <p:sp>
          <p:nvSpPr>
            <p:cNvPr id="5" name="Shape 3"/>
            <p:cNvSpPr/>
            <p:nvPr/>
          </p:nvSpPr>
          <p:spPr>
            <a:xfrm>
              <a:off x="609905" y="2295144"/>
              <a:ext cx="201168" cy="201168"/>
            </a:xfrm>
            <a:prstGeom prst="ellipse">
              <a:avLst/>
            </a:prstGeom>
            <a:solidFill>
              <a:srgbClr val="DDEEF6"/>
            </a:solidFill>
            <a:ln/>
          </p:spPr>
        </p:sp>
        <p:sp>
          <p:nvSpPr>
            <p:cNvPr id="6" name="Text 4"/>
            <p:cNvSpPr/>
            <p:nvPr/>
          </p:nvSpPr>
          <p:spPr>
            <a:xfrm>
              <a:off x="609905" y="2295144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00" b="1" dirty="0">
                  <a:solidFill>
                    <a:srgbClr val="53A2CC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1</a:t>
              </a:r>
              <a:endParaRPr lang="en-US" sz="900" dirty="0"/>
            </a:p>
          </p:txBody>
        </p:sp>
        <p:sp>
          <p:nvSpPr>
            <p:cNvPr id="7" name="Text 5"/>
            <p:cNvSpPr/>
            <p:nvPr/>
          </p:nvSpPr>
          <p:spPr>
            <a:xfrm>
              <a:off x="993953" y="1965960"/>
              <a:ext cx="10587838" cy="85953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lnSpc>
                  <a:spcPct val="105000"/>
                </a:lnSpc>
                <a:buNone/>
              </a:pPr>
              <a:r>
                <a:rPr lang="en-US" sz="115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DAMA International (2017) DAMA-DMBOK: Data Management Body of Knowledge. 2nd edn. Basking Ridge, NJ: Technics Publications.</a:t>
              </a:r>
              <a:endParaRPr lang="en-US" sz="1150" dirty="0"/>
            </a:p>
          </p:txBody>
        </p:sp>
        <p:sp>
          <p:nvSpPr>
            <p:cNvPr id="8" name="Shape 6"/>
            <p:cNvSpPr/>
            <p:nvPr/>
          </p:nvSpPr>
          <p:spPr>
            <a:xfrm>
              <a:off x="993953" y="2807208"/>
              <a:ext cx="10587838" cy="0"/>
            </a:xfrm>
            <a:prstGeom prst="line">
              <a:avLst/>
            </a:prstGeom>
            <a:noFill/>
            <a:ln w="9525">
              <a:solidFill>
                <a:srgbClr val="E5E8EB"/>
              </a:solidFill>
              <a:prstDash val="solid"/>
            </a:ln>
          </p:spPr>
        </p:sp>
        <p:sp>
          <p:nvSpPr>
            <p:cNvPr id="9" name="Shape 7"/>
            <p:cNvSpPr/>
            <p:nvPr/>
          </p:nvSpPr>
          <p:spPr>
            <a:xfrm>
              <a:off x="609905" y="3154680"/>
              <a:ext cx="201168" cy="201168"/>
            </a:xfrm>
            <a:prstGeom prst="ellipse">
              <a:avLst/>
            </a:prstGeom>
            <a:solidFill>
              <a:srgbClr val="DDEEF6"/>
            </a:solidFill>
            <a:ln/>
          </p:spPr>
        </p:sp>
        <p:sp>
          <p:nvSpPr>
            <p:cNvPr id="10" name="Text 8"/>
            <p:cNvSpPr/>
            <p:nvPr/>
          </p:nvSpPr>
          <p:spPr>
            <a:xfrm>
              <a:off x="609905" y="3154680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00" b="1" dirty="0">
                  <a:solidFill>
                    <a:srgbClr val="53A2CC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2</a:t>
              </a:r>
              <a:endParaRPr lang="en-US" sz="900" dirty="0"/>
            </a:p>
          </p:txBody>
        </p:sp>
        <p:sp>
          <p:nvSpPr>
            <p:cNvPr id="11" name="Text 9"/>
            <p:cNvSpPr/>
            <p:nvPr/>
          </p:nvSpPr>
          <p:spPr>
            <a:xfrm>
              <a:off x="993953" y="2825496"/>
              <a:ext cx="10587838" cy="85953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lnSpc>
                  <a:spcPct val="105000"/>
                </a:lnSpc>
                <a:buNone/>
              </a:pPr>
              <a:r>
                <a:rPr lang="en-US" sz="115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Khatri, V. and Brown, C.V. (2010) 'Designing data governance', Communications of the ACM, 53(1), pp. 148-152.</a:t>
              </a:r>
              <a:endParaRPr lang="en-US" sz="1150" dirty="0"/>
            </a:p>
          </p:txBody>
        </p:sp>
        <p:sp>
          <p:nvSpPr>
            <p:cNvPr id="12" name="Shape 10"/>
            <p:cNvSpPr/>
            <p:nvPr/>
          </p:nvSpPr>
          <p:spPr>
            <a:xfrm>
              <a:off x="993953" y="3666744"/>
              <a:ext cx="10587838" cy="0"/>
            </a:xfrm>
            <a:prstGeom prst="line">
              <a:avLst/>
            </a:prstGeom>
            <a:noFill/>
            <a:ln w="9525">
              <a:solidFill>
                <a:srgbClr val="E5E8EB"/>
              </a:solidFill>
              <a:prstDash val="solid"/>
            </a:ln>
          </p:spPr>
        </p:sp>
        <p:sp>
          <p:nvSpPr>
            <p:cNvPr id="13" name="Shape 11"/>
            <p:cNvSpPr/>
            <p:nvPr/>
          </p:nvSpPr>
          <p:spPr>
            <a:xfrm>
              <a:off x="609905" y="4014216"/>
              <a:ext cx="201168" cy="201168"/>
            </a:xfrm>
            <a:prstGeom prst="ellipse">
              <a:avLst/>
            </a:prstGeom>
            <a:solidFill>
              <a:srgbClr val="DDEEF6"/>
            </a:solidFill>
            <a:ln/>
          </p:spPr>
        </p:sp>
        <p:sp>
          <p:nvSpPr>
            <p:cNvPr id="14" name="Text 12"/>
            <p:cNvSpPr/>
            <p:nvPr/>
          </p:nvSpPr>
          <p:spPr>
            <a:xfrm>
              <a:off x="609905" y="4014216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00" b="1" dirty="0">
                  <a:solidFill>
                    <a:srgbClr val="53A2CC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3</a:t>
              </a:r>
              <a:endParaRPr lang="en-US" sz="900" dirty="0"/>
            </a:p>
          </p:txBody>
        </p:sp>
        <p:sp>
          <p:nvSpPr>
            <p:cNvPr id="15" name="Text 13"/>
            <p:cNvSpPr/>
            <p:nvPr/>
          </p:nvSpPr>
          <p:spPr>
            <a:xfrm>
              <a:off x="993953" y="3685032"/>
              <a:ext cx="10587838" cy="85953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lnSpc>
                  <a:spcPct val="105000"/>
                </a:lnSpc>
                <a:buNone/>
              </a:pPr>
              <a:r>
                <a:rPr lang="en-US" sz="115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Kartoza (2024) GIS Academy: Data Roles and RACI for Geospatial Teams. Cape Town: Kartoza.</a:t>
              </a:r>
              <a:endParaRPr lang="en-US" sz="1150" dirty="0"/>
            </a:p>
          </p:txBody>
        </p:sp>
        <p:sp>
          <p:nvSpPr>
            <p:cNvPr id="16" name="Shape 14"/>
            <p:cNvSpPr/>
            <p:nvPr/>
          </p:nvSpPr>
          <p:spPr>
            <a:xfrm>
              <a:off x="993953" y="4526280"/>
              <a:ext cx="10587838" cy="0"/>
            </a:xfrm>
            <a:prstGeom prst="line">
              <a:avLst/>
            </a:prstGeom>
            <a:noFill/>
            <a:ln w="9525">
              <a:solidFill>
                <a:srgbClr val="E5E8EB"/>
              </a:solidFill>
              <a:prstDash val="solid"/>
            </a:ln>
          </p:spPr>
        </p:sp>
        <p:sp>
          <p:nvSpPr>
            <p:cNvPr id="17" name="Shape 15"/>
            <p:cNvSpPr/>
            <p:nvPr/>
          </p:nvSpPr>
          <p:spPr>
            <a:xfrm>
              <a:off x="609905" y="4873752"/>
              <a:ext cx="201168" cy="201168"/>
            </a:xfrm>
            <a:prstGeom prst="ellipse">
              <a:avLst/>
            </a:prstGeom>
            <a:solidFill>
              <a:srgbClr val="DDEEF6"/>
            </a:solidFill>
            <a:ln/>
          </p:spPr>
        </p:sp>
        <p:sp>
          <p:nvSpPr>
            <p:cNvPr id="18" name="Text 16"/>
            <p:cNvSpPr/>
            <p:nvPr/>
          </p:nvSpPr>
          <p:spPr>
            <a:xfrm>
              <a:off x="609905" y="4873752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00" b="1" dirty="0">
                  <a:solidFill>
                    <a:srgbClr val="53A2CC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4</a:t>
              </a:r>
              <a:endParaRPr lang="en-US" sz="900" dirty="0"/>
            </a:p>
          </p:txBody>
        </p:sp>
        <p:sp>
          <p:nvSpPr>
            <p:cNvPr id="19" name="Text 17"/>
            <p:cNvSpPr/>
            <p:nvPr/>
          </p:nvSpPr>
          <p:spPr>
            <a:xfrm>
              <a:off x="993953" y="4544568"/>
              <a:ext cx="10587838" cy="85953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lnSpc>
                  <a:spcPct val="105000"/>
                </a:lnSpc>
                <a:buNone/>
              </a:pPr>
              <a:r>
                <a:rPr lang="en-US" sz="115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International Organization for Standardization (2014) ISO 19115-1:2014 Geographic Information - Metadata - Part 1: Fundamentals. Geneva: ISO.</a:t>
              </a:r>
              <a:endParaRPr lang="en-US" sz="1150" dirty="0"/>
            </a:p>
          </p:txBody>
        </p:sp>
        <p:sp>
          <p:nvSpPr>
            <p:cNvPr id="20" name="Shape 18"/>
            <p:cNvSpPr/>
            <p:nvPr/>
          </p:nvSpPr>
          <p:spPr>
            <a:xfrm>
              <a:off x="993953" y="5385816"/>
              <a:ext cx="10587838" cy="0"/>
            </a:xfrm>
            <a:prstGeom prst="line">
              <a:avLst/>
            </a:prstGeom>
            <a:noFill/>
            <a:ln w="9525">
              <a:solidFill>
                <a:srgbClr val="E5E8EB"/>
              </a:solidFill>
              <a:prstDash val="solid"/>
            </a:ln>
          </p:spPr>
        </p:sp>
        <p:sp>
          <p:nvSpPr>
            <p:cNvPr id="21" name="Shape 19"/>
            <p:cNvSpPr/>
            <p:nvPr/>
          </p:nvSpPr>
          <p:spPr>
            <a:xfrm>
              <a:off x="609905" y="5733288"/>
              <a:ext cx="201168" cy="201168"/>
            </a:xfrm>
            <a:prstGeom prst="ellipse">
              <a:avLst/>
            </a:prstGeom>
            <a:solidFill>
              <a:srgbClr val="DDEEF6"/>
            </a:solidFill>
            <a:ln/>
          </p:spPr>
        </p:sp>
        <p:sp>
          <p:nvSpPr>
            <p:cNvPr id="22" name="Text 20"/>
            <p:cNvSpPr/>
            <p:nvPr/>
          </p:nvSpPr>
          <p:spPr>
            <a:xfrm>
              <a:off x="609905" y="5733288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00" b="1" dirty="0">
                  <a:solidFill>
                    <a:srgbClr val="53A2CC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5</a:t>
              </a:r>
              <a:endParaRPr lang="en-US" sz="900" dirty="0"/>
            </a:p>
          </p:txBody>
        </p:sp>
        <p:sp>
          <p:nvSpPr>
            <p:cNvPr id="23" name="Text 21"/>
            <p:cNvSpPr/>
            <p:nvPr/>
          </p:nvSpPr>
          <p:spPr>
            <a:xfrm>
              <a:off x="993953" y="5404104"/>
              <a:ext cx="10587838" cy="85953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lnSpc>
                  <a:spcPct val="105000"/>
                </a:lnSpc>
                <a:buNone/>
              </a:pPr>
              <a:r>
                <a:rPr lang="en-US" sz="115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World Resources Institute (2022) Open Data for Energy Access: A Governance Framework for Practitioners. Washington, DC: WRI.</a:t>
              </a:r>
              <a:endParaRPr lang="en-US" sz="1150" dirty="0"/>
            </a:p>
          </p:txBody>
        </p:sp>
      </p:grpSp>
      <p:sp>
        <p:nvSpPr>
          <p:cNvPr id="24" name="Text 22"/>
          <p:cNvSpPr/>
          <p:nvPr/>
        </p:nvSpPr>
        <p:spPr>
          <a:xfrm>
            <a:off x="609905" y="6547104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b="1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Module 4: SDI, FAIR Principles &amp; Data Governance</a:t>
            </a:r>
            <a:r>
              <a:rPr lang="en-US" sz="850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   ·   Geospatial Data Management for Energy Access - Pre-Course</a:t>
            </a:r>
            <a:endParaRPr lang="en-US" sz="850" dirty="0"/>
          </a:p>
        </p:txBody>
      </p:sp>
      <p:sp>
        <p:nvSpPr>
          <p:cNvPr id="25" name="Text 23"/>
          <p:cNvSpPr/>
          <p:nvPr/>
        </p:nvSpPr>
        <p:spPr>
          <a:xfrm>
            <a:off x="10971886" y="6547104"/>
            <a:ext cx="60990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24</a:t>
            </a:r>
            <a:endParaRPr lang="en-US" sz="8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548640"/>
            <a:ext cx="5120640" cy="5577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3000" b="1" dirty="0">
                <a:solidFill>
                  <a:srgbClr val="EDB348">
                    <a:alpha val="14000"/>
                  </a:srgbClr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8</a:t>
            </a:r>
            <a:endParaRPr lang="en-US" sz="43000" dirty="0"/>
          </a:p>
        </p:txBody>
      </p:sp>
      <p:sp>
        <p:nvSpPr>
          <p:cNvPr id="3" name="Shape 1"/>
          <p:cNvSpPr/>
          <p:nvPr/>
        </p:nvSpPr>
        <p:spPr>
          <a:xfrm>
            <a:off x="5440680" y="2606040"/>
            <a:ext cx="118872" cy="1508760"/>
          </a:xfrm>
          <a:prstGeom prst="roundRect">
            <a:avLst>
              <a:gd name="adj" fmla="val 50000"/>
            </a:avLst>
          </a:prstGeom>
          <a:solidFill>
            <a:srgbClr val="EDB348"/>
          </a:solidFill>
          <a:ln/>
        </p:spPr>
      </p:sp>
      <p:sp>
        <p:nvSpPr>
          <p:cNvPr id="4" name="Text 2"/>
          <p:cNvSpPr/>
          <p:nvPr/>
        </p:nvSpPr>
        <p:spPr>
          <a:xfrm>
            <a:off x="5806440" y="2450592"/>
            <a:ext cx="5852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260" dirty="0">
                <a:solidFill>
                  <a:srgbClr val="53A2CC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SECTION 8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806440" y="2770632"/>
            <a:ext cx="5852160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2900" b="1" dirty="0">
                <a:solidFill>
                  <a:srgbClr val="2B2F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The Data Governance Plan</a:t>
            </a:r>
            <a:endParaRPr lang="en-US" sz="2900" dirty="0"/>
          </a:p>
        </p:txBody>
      </p:sp>
      <p:sp>
        <p:nvSpPr>
          <p:cNvPr id="6" name="Text 4"/>
          <p:cNvSpPr/>
          <p:nvPr/>
        </p:nvSpPr>
        <p:spPr>
          <a:xfrm>
            <a:off x="5806440" y="4087368"/>
            <a:ext cx="5669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350" i="1" dirty="0">
                <a:solidFill>
                  <a:srgbClr val="5C6166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The primary deliverable of the three-week programme: a professional document tailored to your country or institution.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5806440" y="603504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Module 4: SDI, FAIR Principles &amp; Data Governance</a:t>
            </a:r>
            <a:endParaRPr lang="en-US" sz="10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905" y="400782"/>
            <a:ext cx="10971886" cy="2267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kern="0" spc="240" dirty="0">
                <a:solidFill>
                  <a:srgbClr val="53A2CC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UNIT 8 · THE GOVERNANCE PLAN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09905" y="644652"/>
            <a:ext cx="1097188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2400" b="1" dirty="0">
                <a:solidFill>
                  <a:srgbClr val="2B2F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Thirteen Sections, Built Across the Programme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609905" y="1237183"/>
            <a:ext cx="1097188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350" i="1" dirty="0">
                <a:solidFill>
                  <a:srgbClr val="5C6166"/>
                </a:solidFill>
                <a:latin typeface="Nunito Light" panose="00000400000000000000" pitchFamily="2" charset="0"/>
                <a:ea typeface="Nunito" pitchFamily="34" charset="-122"/>
                <a:cs typeface="Nunito" pitchFamily="34" charset="-120"/>
              </a:rPr>
              <a:t>Every unit in Modules 1-4 feeds directly into one or more of these sections. By Week 3 you will have drafted all thirteen.</a:t>
            </a:r>
            <a:endParaRPr lang="en-US" sz="1350" dirty="0">
              <a:latin typeface="Nunito Light" panose="00000400000000000000" pitchFamily="2" charset="0"/>
            </a:endParaRPr>
          </a:p>
        </p:txBody>
      </p:sp>
      <p:grpSp>
        <p:nvGrpSpPr>
          <p:cNvPr id="72" name="Group 71">
            <a:extLst>
              <a:ext uri="{FF2B5EF4-FFF2-40B4-BE49-F238E27FC236}">
                <a16:creationId xmlns:a16="http://schemas.microsoft.com/office/drawing/2014/main" id="{71AFB4E4-21C6-3015-11CA-7B9FDDB6AF30}"/>
              </a:ext>
            </a:extLst>
          </p:cNvPr>
          <p:cNvGrpSpPr/>
          <p:nvPr/>
        </p:nvGrpSpPr>
        <p:grpSpPr>
          <a:xfrm>
            <a:off x="609905" y="1874520"/>
            <a:ext cx="5348783" cy="530352"/>
            <a:chOff x="609905" y="1874520"/>
            <a:chExt cx="5348783" cy="530352"/>
          </a:xfrm>
        </p:grpSpPr>
        <p:sp>
          <p:nvSpPr>
            <p:cNvPr id="5" name="Shape 3"/>
            <p:cNvSpPr/>
            <p:nvPr/>
          </p:nvSpPr>
          <p:spPr>
            <a:xfrm>
              <a:off x="609905" y="1874520"/>
              <a:ext cx="5348783" cy="530352"/>
            </a:xfrm>
            <a:prstGeom prst="roundRect">
              <a:avLst>
                <a:gd name="adj" fmla="val 13793"/>
              </a:avLst>
            </a:prstGeom>
            <a:solidFill>
              <a:srgbClr val="F6F7F8"/>
            </a:solidFill>
            <a:ln w="12700">
              <a:solidFill>
                <a:srgbClr val="E5E8EB"/>
              </a:solidFill>
              <a:prstDash val="solid"/>
            </a:ln>
          </p:spPr>
        </p:sp>
        <p:sp>
          <p:nvSpPr>
            <p:cNvPr id="6" name="Shape 4"/>
            <p:cNvSpPr/>
            <p:nvPr/>
          </p:nvSpPr>
          <p:spPr>
            <a:xfrm>
              <a:off x="774497" y="1956816"/>
              <a:ext cx="365760" cy="365760"/>
            </a:xfrm>
            <a:prstGeom prst="ellipse">
              <a:avLst/>
            </a:prstGeom>
            <a:solidFill>
              <a:srgbClr val="2B2F33"/>
            </a:solidFill>
            <a:ln/>
          </p:spPr>
        </p:sp>
        <p:sp>
          <p:nvSpPr>
            <p:cNvPr id="7" name="Text 5"/>
            <p:cNvSpPr/>
            <p:nvPr/>
          </p:nvSpPr>
          <p:spPr>
            <a:xfrm>
              <a:off x="774497" y="1956816"/>
              <a:ext cx="36576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200" b="1" dirty="0">
                  <a:solidFill>
                    <a:srgbClr val="EDB348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1</a:t>
              </a:r>
              <a:endParaRPr lang="en-US" sz="1200" dirty="0"/>
            </a:p>
          </p:txBody>
        </p:sp>
        <p:sp>
          <p:nvSpPr>
            <p:cNvPr id="8" name="Text 6"/>
            <p:cNvSpPr/>
            <p:nvPr/>
          </p:nvSpPr>
          <p:spPr>
            <a:xfrm>
              <a:off x="1231697" y="1929384"/>
              <a:ext cx="4525823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buNone/>
              </a:pPr>
              <a:r>
                <a:rPr lang="en-US" sz="1080" b="1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Executive Summary</a:t>
              </a:r>
              <a:endParaRPr lang="en-US" sz="1080" dirty="0"/>
            </a:p>
          </p:txBody>
        </p:sp>
        <p:sp>
          <p:nvSpPr>
            <p:cNvPr id="9" name="Text 7"/>
            <p:cNvSpPr/>
            <p:nvPr/>
          </p:nvSpPr>
          <p:spPr>
            <a:xfrm>
              <a:off x="1231697" y="2167128"/>
              <a:ext cx="4525823" cy="21945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buNone/>
              </a:pPr>
              <a:r>
                <a:rPr lang="en-US" sz="83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One-page overview for leadership sign-off</a:t>
              </a:r>
              <a:endParaRPr lang="en-US" sz="830" dirty="0"/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26B01C9A-F5C8-FCCD-A848-D8399C0B0186}"/>
              </a:ext>
            </a:extLst>
          </p:cNvPr>
          <p:cNvGrpSpPr/>
          <p:nvPr/>
        </p:nvGrpSpPr>
        <p:grpSpPr>
          <a:xfrm>
            <a:off x="609905" y="2496312"/>
            <a:ext cx="5348783" cy="530352"/>
            <a:chOff x="609905" y="2496312"/>
            <a:chExt cx="5348783" cy="530352"/>
          </a:xfrm>
        </p:grpSpPr>
        <p:sp>
          <p:nvSpPr>
            <p:cNvPr id="10" name="Shape 8"/>
            <p:cNvSpPr/>
            <p:nvPr/>
          </p:nvSpPr>
          <p:spPr>
            <a:xfrm>
              <a:off x="609905" y="2496312"/>
              <a:ext cx="5348783" cy="530352"/>
            </a:xfrm>
            <a:prstGeom prst="roundRect">
              <a:avLst>
                <a:gd name="adj" fmla="val 13793"/>
              </a:avLst>
            </a:prstGeom>
            <a:solidFill>
              <a:srgbClr val="F6F7F8"/>
            </a:solidFill>
            <a:ln w="12700">
              <a:solidFill>
                <a:srgbClr val="E5E8EB"/>
              </a:solidFill>
              <a:prstDash val="solid"/>
            </a:ln>
          </p:spPr>
        </p:sp>
        <p:sp>
          <p:nvSpPr>
            <p:cNvPr id="11" name="Shape 9"/>
            <p:cNvSpPr/>
            <p:nvPr/>
          </p:nvSpPr>
          <p:spPr>
            <a:xfrm>
              <a:off x="774497" y="2578608"/>
              <a:ext cx="365760" cy="365760"/>
            </a:xfrm>
            <a:prstGeom prst="ellipse">
              <a:avLst/>
            </a:prstGeom>
            <a:solidFill>
              <a:srgbClr val="2B2F33"/>
            </a:solidFill>
            <a:ln/>
          </p:spPr>
        </p:sp>
        <p:sp>
          <p:nvSpPr>
            <p:cNvPr id="12" name="Text 10"/>
            <p:cNvSpPr/>
            <p:nvPr/>
          </p:nvSpPr>
          <p:spPr>
            <a:xfrm>
              <a:off x="774497" y="2578608"/>
              <a:ext cx="36576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200" b="1" dirty="0">
                  <a:solidFill>
                    <a:srgbClr val="EDB348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2</a:t>
              </a:r>
              <a:endParaRPr lang="en-US" sz="1200" dirty="0"/>
            </a:p>
          </p:txBody>
        </p:sp>
        <p:sp>
          <p:nvSpPr>
            <p:cNvPr id="13" name="Text 11"/>
            <p:cNvSpPr/>
            <p:nvPr/>
          </p:nvSpPr>
          <p:spPr>
            <a:xfrm>
              <a:off x="1231697" y="2551176"/>
              <a:ext cx="4525823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buNone/>
              </a:pPr>
              <a:r>
                <a:rPr lang="en-US" sz="1080" b="1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Country / Institutional Context</a:t>
              </a:r>
              <a:endParaRPr lang="en-US" sz="1080" dirty="0"/>
            </a:p>
          </p:txBody>
        </p:sp>
        <p:sp>
          <p:nvSpPr>
            <p:cNvPr id="14" name="Text 12"/>
            <p:cNvSpPr/>
            <p:nvPr/>
          </p:nvSpPr>
          <p:spPr>
            <a:xfrm>
              <a:off x="1231697" y="2788920"/>
              <a:ext cx="4525823" cy="21945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buNone/>
              </a:pPr>
              <a:r>
                <a:rPr lang="en-US" sz="83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Where your institution sits in the national SDI</a:t>
              </a:r>
              <a:endParaRPr lang="en-US" sz="830" dirty="0"/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03CE4346-5209-74AF-F49B-6D1F461BEF21}"/>
              </a:ext>
            </a:extLst>
          </p:cNvPr>
          <p:cNvGrpSpPr/>
          <p:nvPr/>
        </p:nvGrpSpPr>
        <p:grpSpPr>
          <a:xfrm>
            <a:off x="609905" y="3118104"/>
            <a:ext cx="5348783" cy="530352"/>
            <a:chOff x="609905" y="3118104"/>
            <a:chExt cx="5348783" cy="530352"/>
          </a:xfrm>
        </p:grpSpPr>
        <p:sp>
          <p:nvSpPr>
            <p:cNvPr id="15" name="Shape 13"/>
            <p:cNvSpPr/>
            <p:nvPr/>
          </p:nvSpPr>
          <p:spPr>
            <a:xfrm>
              <a:off x="609905" y="3118104"/>
              <a:ext cx="5348783" cy="530352"/>
            </a:xfrm>
            <a:prstGeom prst="roundRect">
              <a:avLst>
                <a:gd name="adj" fmla="val 13793"/>
              </a:avLst>
            </a:prstGeom>
            <a:solidFill>
              <a:srgbClr val="F6F7F8"/>
            </a:solidFill>
            <a:ln w="12700">
              <a:solidFill>
                <a:srgbClr val="E5E8EB"/>
              </a:solidFill>
              <a:prstDash val="solid"/>
            </a:ln>
          </p:spPr>
        </p:sp>
        <p:sp>
          <p:nvSpPr>
            <p:cNvPr id="16" name="Shape 14"/>
            <p:cNvSpPr/>
            <p:nvPr/>
          </p:nvSpPr>
          <p:spPr>
            <a:xfrm>
              <a:off x="774497" y="3200400"/>
              <a:ext cx="365760" cy="365760"/>
            </a:xfrm>
            <a:prstGeom prst="ellipse">
              <a:avLst/>
            </a:prstGeom>
            <a:solidFill>
              <a:srgbClr val="2B2F33"/>
            </a:solidFill>
            <a:ln/>
          </p:spPr>
        </p:sp>
        <p:sp>
          <p:nvSpPr>
            <p:cNvPr id="17" name="Text 15"/>
            <p:cNvSpPr/>
            <p:nvPr/>
          </p:nvSpPr>
          <p:spPr>
            <a:xfrm>
              <a:off x="774497" y="3200400"/>
              <a:ext cx="36576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200" b="1" dirty="0">
                  <a:solidFill>
                    <a:srgbClr val="EDB348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3</a:t>
              </a:r>
              <a:endParaRPr lang="en-US" sz="1200" dirty="0"/>
            </a:p>
          </p:txBody>
        </p:sp>
        <p:sp>
          <p:nvSpPr>
            <p:cNvPr id="18" name="Text 16"/>
            <p:cNvSpPr/>
            <p:nvPr/>
          </p:nvSpPr>
          <p:spPr>
            <a:xfrm>
              <a:off x="1231697" y="3172968"/>
              <a:ext cx="4525823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buNone/>
              </a:pPr>
              <a:r>
                <a:rPr lang="en-US" sz="1080" b="1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Data Inventory</a:t>
              </a:r>
              <a:endParaRPr lang="en-US" sz="1080" dirty="0"/>
            </a:p>
          </p:txBody>
        </p:sp>
        <p:sp>
          <p:nvSpPr>
            <p:cNvPr id="19" name="Text 17"/>
            <p:cNvSpPr/>
            <p:nvPr/>
          </p:nvSpPr>
          <p:spPr>
            <a:xfrm>
              <a:off x="1231697" y="3410712"/>
              <a:ext cx="4525823" cy="21945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buNone/>
              </a:pPr>
              <a:r>
                <a:rPr lang="en-US" sz="83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Every dataset you hold, with source and licence</a:t>
              </a:r>
              <a:endParaRPr lang="en-US" sz="830" dirty="0"/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CA85B318-3117-599A-65C6-B38F49875745}"/>
              </a:ext>
            </a:extLst>
          </p:cNvPr>
          <p:cNvGrpSpPr/>
          <p:nvPr/>
        </p:nvGrpSpPr>
        <p:grpSpPr>
          <a:xfrm>
            <a:off x="609905" y="3739896"/>
            <a:ext cx="5348783" cy="530352"/>
            <a:chOff x="609905" y="3739896"/>
            <a:chExt cx="5348783" cy="530352"/>
          </a:xfrm>
        </p:grpSpPr>
        <p:sp>
          <p:nvSpPr>
            <p:cNvPr id="20" name="Shape 18"/>
            <p:cNvSpPr/>
            <p:nvPr/>
          </p:nvSpPr>
          <p:spPr>
            <a:xfrm>
              <a:off x="609905" y="3739896"/>
              <a:ext cx="5348783" cy="530352"/>
            </a:xfrm>
            <a:prstGeom prst="roundRect">
              <a:avLst>
                <a:gd name="adj" fmla="val 13793"/>
              </a:avLst>
            </a:prstGeom>
            <a:solidFill>
              <a:srgbClr val="F6F7F8"/>
            </a:solidFill>
            <a:ln w="12700">
              <a:solidFill>
                <a:srgbClr val="E5E8EB"/>
              </a:solidFill>
              <a:prstDash val="solid"/>
            </a:ln>
          </p:spPr>
        </p:sp>
        <p:sp>
          <p:nvSpPr>
            <p:cNvPr id="21" name="Shape 19"/>
            <p:cNvSpPr/>
            <p:nvPr/>
          </p:nvSpPr>
          <p:spPr>
            <a:xfrm>
              <a:off x="774497" y="3822192"/>
              <a:ext cx="365760" cy="365760"/>
            </a:xfrm>
            <a:prstGeom prst="ellipse">
              <a:avLst/>
            </a:prstGeom>
            <a:solidFill>
              <a:srgbClr val="2B2F33"/>
            </a:solidFill>
            <a:ln/>
          </p:spPr>
        </p:sp>
        <p:sp>
          <p:nvSpPr>
            <p:cNvPr id="22" name="Text 20"/>
            <p:cNvSpPr/>
            <p:nvPr/>
          </p:nvSpPr>
          <p:spPr>
            <a:xfrm>
              <a:off x="774497" y="3822192"/>
              <a:ext cx="36576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200" b="1" dirty="0">
                  <a:solidFill>
                    <a:srgbClr val="EDB348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4</a:t>
              </a:r>
              <a:endParaRPr lang="en-US" sz="1200" dirty="0"/>
            </a:p>
          </p:txBody>
        </p:sp>
        <p:sp>
          <p:nvSpPr>
            <p:cNvPr id="23" name="Text 21"/>
            <p:cNvSpPr/>
            <p:nvPr/>
          </p:nvSpPr>
          <p:spPr>
            <a:xfrm>
              <a:off x="1231697" y="3794760"/>
              <a:ext cx="4525823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buNone/>
              </a:pPr>
              <a:r>
                <a:rPr lang="en-US" sz="1080" b="1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Data Needs Assessment</a:t>
              </a:r>
              <a:endParaRPr lang="en-US" sz="1080" dirty="0"/>
            </a:p>
          </p:txBody>
        </p:sp>
        <p:sp>
          <p:nvSpPr>
            <p:cNvPr id="24" name="Text 22"/>
            <p:cNvSpPr/>
            <p:nvPr/>
          </p:nvSpPr>
          <p:spPr>
            <a:xfrm>
              <a:off x="1231697" y="4032504"/>
              <a:ext cx="4525823" cy="21945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buNone/>
              </a:pPr>
              <a:r>
                <a:rPr lang="en-US" sz="83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Gaps between what you have and what you need</a:t>
              </a:r>
              <a:endParaRPr lang="en-US" sz="830" dirty="0"/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35ECB478-58D3-0C27-849E-C095D1AC7A32}"/>
              </a:ext>
            </a:extLst>
          </p:cNvPr>
          <p:cNvGrpSpPr/>
          <p:nvPr/>
        </p:nvGrpSpPr>
        <p:grpSpPr>
          <a:xfrm>
            <a:off x="609905" y="4361688"/>
            <a:ext cx="5348783" cy="530352"/>
            <a:chOff x="609905" y="4361688"/>
            <a:chExt cx="5348783" cy="530352"/>
          </a:xfrm>
        </p:grpSpPr>
        <p:sp>
          <p:nvSpPr>
            <p:cNvPr id="25" name="Shape 23"/>
            <p:cNvSpPr/>
            <p:nvPr/>
          </p:nvSpPr>
          <p:spPr>
            <a:xfrm>
              <a:off x="609905" y="4361688"/>
              <a:ext cx="5348783" cy="530352"/>
            </a:xfrm>
            <a:prstGeom prst="roundRect">
              <a:avLst>
                <a:gd name="adj" fmla="val 13793"/>
              </a:avLst>
            </a:prstGeom>
            <a:solidFill>
              <a:srgbClr val="F6F7F8"/>
            </a:solidFill>
            <a:ln w="12700">
              <a:solidFill>
                <a:srgbClr val="E5E8EB"/>
              </a:solidFill>
              <a:prstDash val="solid"/>
            </a:ln>
          </p:spPr>
        </p:sp>
        <p:sp>
          <p:nvSpPr>
            <p:cNvPr id="26" name="Shape 24"/>
            <p:cNvSpPr/>
            <p:nvPr/>
          </p:nvSpPr>
          <p:spPr>
            <a:xfrm>
              <a:off x="774497" y="4443984"/>
              <a:ext cx="365760" cy="365760"/>
            </a:xfrm>
            <a:prstGeom prst="ellipse">
              <a:avLst/>
            </a:prstGeom>
            <a:solidFill>
              <a:srgbClr val="2B2F33"/>
            </a:solidFill>
            <a:ln/>
          </p:spPr>
        </p:sp>
        <p:sp>
          <p:nvSpPr>
            <p:cNvPr id="27" name="Text 25"/>
            <p:cNvSpPr/>
            <p:nvPr/>
          </p:nvSpPr>
          <p:spPr>
            <a:xfrm>
              <a:off x="774497" y="4443984"/>
              <a:ext cx="36576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200" b="1" dirty="0">
                  <a:solidFill>
                    <a:srgbClr val="EDB348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5</a:t>
              </a:r>
              <a:endParaRPr lang="en-US" sz="1200" dirty="0"/>
            </a:p>
          </p:txBody>
        </p:sp>
        <p:sp>
          <p:nvSpPr>
            <p:cNvPr id="28" name="Text 26"/>
            <p:cNvSpPr/>
            <p:nvPr/>
          </p:nvSpPr>
          <p:spPr>
            <a:xfrm>
              <a:off x="1231697" y="4416552"/>
              <a:ext cx="4525823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buNone/>
              </a:pPr>
              <a:r>
                <a:rPr lang="en-US" sz="1080" b="1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Database Schema</a:t>
              </a:r>
              <a:endParaRPr lang="en-US" sz="1080" dirty="0"/>
            </a:p>
          </p:txBody>
        </p:sp>
        <p:sp>
          <p:nvSpPr>
            <p:cNvPr id="29" name="Text 27"/>
            <p:cNvSpPr/>
            <p:nvPr/>
          </p:nvSpPr>
          <p:spPr>
            <a:xfrm>
              <a:off x="1231697" y="4654296"/>
              <a:ext cx="4525823" cy="21945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buNone/>
              </a:pPr>
              <a:r>
                <a:rPr lang="en-US" sz="83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How your GeoPackage / PostGIS structure is organised</a:t>
              </a:r>
              <a:endParaRPr lang="en-US" sz="830" dirty="0"/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F43AA8FB-DBE4-8512-1D0B-331C388AF6DD}"/>
              </a:ext>
            </a:extLst>
          </p:cNvPr>
          <p:cNvGrpSpPr/>
          <p:nvPr/>
        </p:nvGrpSpPr>
        <p:grpSpPr>
          <a:xfrm>
            <a:off x="609905" y="4983480"/>
            <a:ext cx="5348783" cy="530352"/>
            <a:chOff x="609905" y="4983480"/>
            <a:chExt cx="5348783" cy="530352"/>
          </a:xfrm>
        </p:grpSpPr>
        <p:sp>
          <p:nvSpPr>
            <p:cNvPr id="30" name="Shape 28"/>
            <p:cNvSpPr/>
            <p:nvPr/>
          </p:nvSpPr>
          <p:spPr>
            <a:xfrm>
              <a:off x="609905" y="4983480"/>
              <a:ext cx="5348783" cy="530352"/>
            </a:xfrm>
            <a:prstGeom prst="roundRect">
              <a:avLst>
                <a:gd name="adj" fmla="val 13793"/>
              </a:avLst>
            </a:prstGeom>
            <a:solidFill>
              <a:srgbClr val="F6F7F8"/>
            </a:solidFill>
            <a:ln w="12700">
              <a:solidFill>
                <a:srgbClr val="E5E8EB"/>
              </a:solidFill>
              <a:prstDash val="solid"/>
            </a:ln>
          </p:spPr>
        </p:sp>
        <p:sp>
          <p:nvSpPr>
            <p:cNvPr id="31" name="Shape 29"/>
            <p:cNvSpPr/>
            <p:nvPr/>
          </p:nvSpPr>
          <p:spPr>
            <a:xfrm>
              <a:off x="774497" y="5065776"/>
              <a:ext cx="365760" cy="365760"/>
            </a:xfrm>
            <a:prstGeom prst="ellipse">
              <a:avLst/>
            </a:prstGeom>
            <a:solidFill>
              <a:srgbClr val="2B2F33"/>
            </a:solidFill>
            <a:ln/>
          </p:spPr>
        </p:sp>
        <p:sp>
          <p:nvSpPr>
            <p:cNvPr id="32" name="Text 30"/>
            <p:cNvSpPr/>
            <p:nvPr/>
          </p:nvSpPr>
          <p:spPr>
            <a:xfrm>
              <a:off x="774497" y="5065776"/>
              <a:ext cx="36576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200" b="1" dirty="0">
                  <a:solidFill>
                    <a:srgbClr val="EDB348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6</a:t>
              </a:r>
              <a:endParaRPr lang="en-US" sz="1200" dirty="0"/>
            </a:p>
          </p:txBody>
        </p:sp>
        <p:sp>
          <p:nvSpPr>
            <p:cNvPr id="33" name="Text 31"/>
            <p:cNvSpPr/>
            <p:nvPr/>
          </p:nvSpPr>
          <p:spPr>
            <a:xfrm>
              <a:off x="1231697" y="5038344"/>
              <a:ext cx="4525823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buNone/>
              </a:pPr>
              <a:r>
                <a:rPr lang="en-US" sz="1080" b="1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Data Quality Standards</a:t>
              </a:r>
              <a:endParaRPr lang="en-US" sz="1080" dirty="0"/>
            </a:p>
          </p:txBody>
        </p:sp>
        <p:sp>
          <p:nvSpPr>
            <p:cNvPr id="34" name="Text 32"/>
            <p:cNvSpPr/>
            <p:nvPr/>
          </p:nvSpPr>
          <p:spPr>
            <a:xfrm>
              <a:off x="1231697" y="5276088"/>
              <a:ext cx="4525823" cy="21945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buNone/>
              </a:pPr>
              <a:r>
                <a:rPr lang="en-US" sz="83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Thresholds each dataset must meet before use</a:t>
              </a:r>
              <a:endParaRPr lang="en-US" sz="830" dirty="0"/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50B02C6D-0309-1054-75B2-521B405D3765}"/>
              </a:ext>
            </a:extLst>
          </p:cNvPr>
          <p:cNvGrpSpPr/>
          <p:nvPr/>
        </p:nvGrpSpPr>
        <p:grpSpPr>
          <a:xfrm>
            <a:off x="609905" y="5605272"/>
            <a:ext cx="5348783" cy="530352"/>
            <a:chOff x="609905" y="5605272"/>
            <a:chExt cx="5348783" cy="530352"/>
          </a:xfrm>
        </p:grpSpPr>
        <p:sp>
          <p:nvSpPr>
            <p:cNvPr id="35" name="Shape 33"/>
            <p:cNvSpPr/>
            <p:nvPr/>
          </p:nvSpPr>
          <p:spPr>
            <a:xfrm>
              <a:off x="609905" y="5605272"/>
              <a:ext cx="5348783" cy="530352"/>
            </a:xfrm>
            <a:prstGeom prst="roundRect">
              <a:avLst>
                <a:gd name="adj" fmla="val 13793"/>
              </a:avLst>
            </a:prstGeom>
            <a:solidFill>
              <a:srgbClr val="F6F7F8"/>
            </a:solidFill>
            <a:ln w="12700">
              <a:solidFill>
                <a:srgbClr val="E5E8EB"/>
              </a:solidFill>
              <a:prstDash val="solid"/>
            </a:ln>
          </p:spPr>
        </p:sp>
        <p:sp>
          <p:nvSpPr>
            <p:cNvPr id="36" name="Shape 34"/>
            <p:cNvSpPr/>
            <p:nvPr/>
          </p:nvSpPr>
          <p:spPr>
            <a:xfrm>
              <a:off x="774497" y="5687568"/>
              <a:ext cx="365760" cy="365760"/>
            </a:xfrm>
            <a:prstGeom prst="ellipse">
              <a:avLst/>
            </a:prstGeom>
            <a:solidFill>
              <a:srgbClr val="2B2F33"/>
            </a:solidFill>
            <a:ln/>
          </p:spPr>
        </p:sp>
        <p:sp>
          <p:nvSpPr>
            <p:cNvPr id="37" name="Text 35"/>
            <p:cNvSpPr/>
            <p:nvPr/>
          </p:nvSpPr>
          <p:spPr>
            <a:xfrm>
              <a:off x="774497" y="5687568"/>
              <a:ext cx="36576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200" b="1" dirty="0">
                  <a:solidFill>
                    <a:srgbClr val="EDB348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7</a:t>
              </a:r>
              <a:endParaRPr lang="en-US" sz="1200" dirty="0"/>
            </a:p>
          </p:txBody>
        </p:sp>
        <p:sp>
          <p:nvSpPr>
            <p:cNvPr id="38" name="Text 36"/>
            <p:cNvSpPr/>
            <p:nvPr/>
          </p:nvSpPr>
          <p:spPr>
            <a:xfrm>
              <a:off x="1231697" y="5660136"/>
              <a:ext cx="4525823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buNone/>
              </a:pPr>
              <a:r>
                <a:rPr lang="en-US" sz="1080" b="1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Metadata Standards</a:t>
              </a:r>
              <a:endParaRPr lang="en-US" sz="1080" dirty="0"/>
            </a:p>
          </p:txBody>
        </p:sp>
        <p:sp>
          <p:nvSpPr>
            <p:cNvPr id="39" name="Text 37"/>
            <p:cNvSpPr/>
            <p:nvPr/>
          </p:nvSpPr>
          <p:spPr>
            <a:xfrm>
              <a:off x="1231697" y="5897880"/>
              <a:ext cx="4525823" cy="21945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buNone/>
              </a:pPr>
              <a:r>
                <a:rPr lang="en-US" sz="83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What must be documented for every dataset</a:t>
              </a:r>
              <a:endParaRPr lang="en-US" sz="830" dirty="0"/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09833567-F017-44EF-5B01-6302AD64CB3C}"/>
              </a:ext>
            </a:extLst>
          </p:cNvPr>
          <p:cNvGrpSpPr/>
          <p:nvPr/>
        </p:nvGrpSpPr>
        <p:grpSpPr>
          <a:xfrm>
            <a:off x="6233008" y="1874520"/>
            <a:ext cx="5348783" cy="530352"/>
            <a:chOff x="6233008" y="1874520"/>
            <a:chExt cx="5348783" cy="530352"/>
          </a:xfrm>
        </p:grpSpPr>
        <p:sp>
          <p:nvSpPr>
            <p:cNvPr id="40" name="Shape 38"/>
            <p:cNvSpPr/>
            <p:nvPr/>
          </p:nvSpPr>
          <p:spPr>
            <a:xfrm>
              <a:off x="6233008" y="1874520"/>
              <a:ext cx="5348783" cy="530352"/>
            </a:xfrm>
            <a:prstGeom prst="roundRect">
              <a:avLst>
                <a:gd name="adj" fmla="val 13793"/>
              </a:avLst>
            </a:prstGeom>
            <a:solidFill>
              <a:srgbClr val="F6F7F8"/>
            </a:solidFill>
            <a:ln w="12700">
              <a:solidFill>
                <a:srgbClr val="E5E8EB"/>
              </a:solidFill>
              <a:prstDash val="solid"/>
            </a:ln>
          </p:spPr>
        </p:sp>
        <p:sp>
          <p:nvSpPr>
            <p:cNvPr id="41" name="Shape 39"/>
            <p:cNvSpPr/>
            <p:nvPr/>
          </p:nvSpPr>
          <p:spPr>
            <a:xfrm>
              <a:off x="6397600" y="1956816"/>
              <a:ext cx="365760" cy="365760"/>
            </a:xfrm>
            <a:prstGeom prst="ellipse">
              <a:avLst/>
            </a:prstGeom>
            <a:solidFill>
              <a:srgbClr val="2B2F33"/>
            </a:solidFill>
            <a:ln/>
          </p:spPr>
        </p:sp>
        <p:sp>
          <p:nvSpPr>
            <p:cNvPr id="42" name="Text 40"/>
            <p:cNvSpPr/>
            <p:nvPr/>
          </p:nvSpPr>
          <p:spPr>
            <a:xfrm>
              <a:off x="6397600" y="1956816"/>
              <a:ext cx="36576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200" b="1" dirty="0">
                  <a:solidFill>
                    <a:srgbClr val="EDB348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8</a:t>
              </a:r>
              <a:endParaRPr lang="en-US" sz="1200" dirty="0"/>
            </a:p>
          </p:txBody>
        </p:sp>
        <p:sp>
          <p:nvSpPr>
            <p:cNvPr id="43" name="Text 41"/>
            <p:cNvSpPr/>
            <p:nvPr/>
          </p:nvSpPr>
          <p:spPr>
            <a:xfrm>
              <a:off x="6854800" y="1929384"/>
              <a:ext cx="4525823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buNone/>
              </a:pPr>
              <a:r>
                <a:rPr lang="en-US" sz="1080" b="1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SDI &amp; Interoperability</a:t>
              </a:r>
              <a:endParaRPr lang="en-US" sz="1080" dirty="0"/>
            </a:p>
          </p:txBody>
        </p:sp>
        <p:sp>
          <p:nvSpPr>
            <p:cNvPr id="44" name="Text 42"/>
            <p:cNvSpPr/>
            <p:nvPr/>
          </p:nvSpPr>
          <p:spPr>
            <a:xfrm>
              <a:off x="6854800" y="2167128"/>
              <a:ext cx="4525823" cy="21945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buNone/>
              </a:pPr>
              <a:r>
                <a:rPr lang="en-US" sz="83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How your data connects to the national SDI</a:t>
              </a:r>
              <a:endParaRPr lang="en-US" sz="830" dirty="0"/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C6C3EB36-E52B-B672-F1D9-F5F72D191D83}"/>
              </a:ext>
            </a:extLst>
          </p:cNvPr>
          <p:cNvGrpSpPr/>
          <p:nvPr/>
        </p:nvGrpSpPr>
        <p:grpSpPr>
          <a:xfrm>
            <a:off x="6233008" y="2496312"/>
            <a:ext cx="5348783" cy="530352"/>
            <a:chOff x="6233008" y="2496312"/>
            <a:chExt cx="5348783" cy="530352"/>
          </a:xfrm>
        </p:grpSpPr>
        <p:sp>
          <p:nvSpPr>
            <p:cNvPr id="45" name="Shape 43"/>
            <p:cNvSpPr/>
            <p:nvPr/>
          </p:nvSpPr>
          <p:spPr>
            <a:xfrm>
              <a:off x="6233008" y="2496312"/>
              <a:ext cx="5348783" cy="530352"/>
            </a:xfrm>
            <a:prstGeom prst="roundRect">
              <a:avLst>
                <a:gd name="adj" fmla="val 13793"/>
              </a:avLst>
            </a:prstGeom>
            <a:solidFill>
              <a:srgbClr val="F6F7F8"/>
            </a:solidFill>
            <a:ln w="12700">
              <a:solidFill>
                <a:srgbClr val="E5E8EB"/>
              </a:solidFill>
              <a:prstDash val="solid"/>
            </a:ln>
          </p:spPr>
        </p:sp>
        <p:sp>
          <p:nvSpPr>
            <p:cNvPr id="46" name="Shape 44"/>
            <p:cNvSpPr/>
            <p:nvPr/>
          </p:nvSpPr>
          <p:spPr>
            <a:xfrm>
              <a:off x="6397600" y="2578608"/>
              <a:ext cx="365760" cy="365760"/>
            </a:xfrm>
            <a:prstGeom prst="ellipse">
              <a:avLst/>
            </a:prstGeom>
            <a:solidFill>
              <a:srgbClr val="2B2F33"/>
            </a:solidFill>
            <a:ln/>
          </p:spPr>
        </p:sp>
        <p:sp>
          <p:nvSpPr>
            <p:cNvPr id="47" name="Text 45"/>
            <p:cNvSpPr/>
            <p:nvPr/>
          </p:nvSpPr>
          <p:spPr>
            <a:xfrm>
              <a:off x="6397600" y="2578608"/>
              <a:ext cx="36576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200" b="1" dirty="0">
                  <a:solidFill>
                    <a:srgbClr val="EDB348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9</a:t>
              </a:r>
              <a:endParaRPr lang="en-US" sz="1200" dirty="0"/>
            </a:p>
          </p:txBody>
        </p:sp>
        <p:sp>
          <p:nvSpPr>
            <p:cNvPr id="48" name="Text 46"/>
            <p:cNvSpPr/>
            <p:nvPr/>
          </p:nvSpPr>
          <p:spPr>
            <a:xfrm>
              <a:off x="6854800" y="2551176"/>
              <a:ext cx="4525823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buNone/>
              </a:pPr>
              <a:r>
                <a:rPr lang="en-US" sz="1080" b="1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Team Structure &amp; RACI</a:t>
              </a:r>
              <a:endParaRPr lang="en-US" sz="1080" dirty="0"/>
            </a:p>
          </p:txBody>
        </p:sp>
        <p:sp>
          <p:nvSpPr>
            <p:cNvPr id="49" name="Text 47"/>
            <p:cNvSpPr/>
            <p:nvPr/>
          </p:nvSpPr>
          <p:spPr>
            <a:xfrm>
              <a:off x="6854800" y="2788920"/>
              <a:ext cx="4525823" cy="21945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buNone/>
              </a:pPr>
              <a:r>
                <a:rPr lang="en-US" sz="83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Who is accountable for each data role</a:t>
              </a:r>
              <a:endParaRPr lang="en-US" sz="830" dirty="0"/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C4B17515-8699-A15E-E0B3-DE0087BCF132}"/>
              </a:ext>
            </a:extLst>
          </p:cNvPr>
          <p:cNvGrpSpPr/>
          <p:nvPr/>
        </p:nvGrpSpPr>
        <p:grpSpPr>
          <a:xfrm>
            <a:off x="6233008" y="3118104"/>
            <a:ext cx="5348783" cy="530352"/>
            <a:chOff x="6233008" y="3118104"/>
            <a:chExt cx="5348783" cy="530352"/>
          </a:xfrm>
        </p:grpSpPr>
        <p:sp>
          <p:nvSpPr>
            <p:cNvPr id="50" name="Shape 48"/>
            <p:cNvSpPr/>
            <p:nvPr/>
          </p:nvSpPr>
          <p:spPr>
            <a:xfrm>
              <a:off x="6233008" y="3118104"/>
              <a:ext cx="5348783" cy="530352"/>
            </a:xfrm>
            <a:prstGeom prst="roundRect">
              <a:avLst>
                <a:gd name="adj" fmla="val 13793"/>
              </a:avLst>
            </a:prstGeom>
            <a:solidFill>
              <a:srgbClr val="F6F7F8"/>
            </a:solidFill>
            <a:ln w="12700">
              <a:solidFill>
                <a:srgbClr val="E5E8EB"/>
              </a:solidFill>
              <a:prstDash val="solid"/>
            </a:ln>
          </p:spPr>
        </p:sp>
        <p:sp>
          <p:nvSpPr>
            <p:cNvPr id="51" name="Shape 49"/>
            <p:cNvSpPr/>
            <p:nvPr/>
          </p:nvSpPr>
          <p:spPr>
            <a:xfrm>
              <a:off x="6397600" y="3200400"/>
              <a:ext cx="365760" cy="365760"/>
            </a:xfrm>
            <a:prstGeom prst="ellipse">
              <a:avLst/>
            </a:prstGeom>
            <a:solidFill>
              <a:srgbClr val="2B2F33"/>
            </a:solidFill>
            <a:ln/>
          </p:spPr>
        </p:sp>
        <p:sp>
          <p:nvSpPr>
            <p:cNvPr id="52" name="Text 50"/>
            <p:cNvSpPr/>
            <p:nvPr/>
          </p:nvSpPr>
          <p:spPr>
            <a:xfrm>
              <a:off x="6397600" y="3200400"/>
              <a:ext cx="36576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200" b="1" dirty="0">
                  <a:solidFill>
                    <a:srgbClr val="EDB348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10</a:t>
              </a:r>
              <a:endParaRPr lang="en-US" sz="1200" dirty="0"/>
            </a:p>
          </p:txBody>
        </p:sp>
        <p:sp>
          <p:nvSpPr>
            <p:cNvPr id="53" name="Text 51"/>
            <p:cNvSpPr/>
            <p:nvPr/>
          </p:nvSpPr>
          <p:spPr>
            <a:xfrm>
              <a:off x="6854800" y="3172968"/>
              <a:ext cx="4525823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buNone/>
              </a:pPr>
              <a:r>
                <a:rPr lang="en-US" sz="1080" b="1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Licensing &amp; Budgeting</a:t>
              </a:r>
              <a:endParaRPr lang="en-US" sz="1080" dirty="0"/>
            </a:p>
          </p:txBody>
        </p:sp>
        <p:sp>
          <p:nvSpPr>
            <p:cNvPr id="54" name="Text 52"/>
            <p:cNvSpPr/>
            <p:nvPr/>
          </p:nvSpPr>
          <p:spPr>
            <a:xfrm>
              <a:off x="6854800" y="3410712"/>
              <a:ext cx="4525823" cy="21945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buNone/>
              </a:pPr>
              <a:r>
                <a:rPr lang="en-US" sz="83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Licence terms and the cost of maintaining data</a:t>
              </a:r>
              <a:endParaRPr lang="en-US" sz="830" dirty="0"/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5A7C2242-2BAC-EEB2-636B-02062B7AEE31}"/>
              </a:ext>
            </a:extLst>
          </p:cNvPr>
          <p:cNvGrpSpPr/>
          <p:nvPr/>
        </p:nvGrpSpPr>
        <p:grpSpPr>
          <a:xfrm>
            <a:off x="6233008" y="3739896"/>
            <a:ext cx="5348783" cy="530352"/>
            <a:chOff x="6233008" y="3739896"/>
            <a:chExt cx="5348783" cy="530352"/>
          </a:xfrm>
        </p:grpSpPr>
        <p:sp>
          <p:nvSpPr>
            <p:cNvPr id="55" name="Shape 53"/>
            <p:cNvSpPr/>
            <p:nvPr/>
          </p:nvSpPr>
          <p:spPr>
            <a:xfrm>
              <a:off x="6233008" y="3739896"/>
              <a:ext cx="5348783" cy="530352"/>
            </a:xfrm>
            <a:prstGeom prst="roundRect">
              <a:avLst>
                <a:gd name="adj" fmla="val 13793"/>
              </a:avLst>
            </a:prstGeom>
            <a:solidFill>
              <a:srgbClr val="F6F7F8"/>
            </a:solidFill>
            <a:ln w="12700">
              <a:solidFill>
                <a:srgbClr val="E5E8EB"/>
              </a:solidFill>
              <a:prstDash val="solid"/>
            </a:ln>
          </p:spPr>
        </p:sp>
        <p:sp>
          <p:nvSpPr>
            <p:cNvPr id="56" name="Shape 54"/>
            <p:cNvSpPr/>
            <p:nvPr/>
          </p:nvSpPr>
          <p:spPr>
            <a:xfrm>
              <a:off x="6397600" y="3822192"/>
              <a:ext cx="365760" cy="365760"/>
            </a:xfrm>
            <a:prstGeom prst="ellipse">
              <a:avLst/>
            </a:prstGeom>
            <a:solidFill>
              <a:srgbClr val="2B2F33"/>
            </a:solidFill>
            <a:ln/>
          </p:spPr>
        </p:sp>
        <p:sp>
          <p:nvSpPr>
            <p:cNvPr id="57" name="Text 55"/>
            <p:cNvSpPr/>
            <p:nvPr/>
          </p:nvSpPr>
          <p:spPr>
            <a:xfrm>
              <a:off x="6397600" y="3822192"/>
              <a:ext cx="36576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200" b="1" dirty="0">
                  <a:solidFill>
                    <a:srgbClr val="EDB348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11</a:t>
              </a:r>
              <a:endParaRPr lang="en-US" sz="1200" dirty="0"/>
            </a:p>
          </p:txBody>
        </p:sp>
        <p:sp>
          <p:nvSpPr>
            <p:cNvPr id="58" name="Text 56"/>
            <p:cNvSpPr/>
            <p:nvPr/>
          </p:nvSpPr>
          <p:spPr>
            <a:xfrm>
              <a:off x="6854800" y="3794760"/>
              <a:ext cx="4525823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buNone/>
              </a:pPr>
              <a:r>
                <a:rPr lang="en-US" sz="1080" b="1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Data Security &amp; Access Control</a:t>
              </a:r>
              <a:endParaRPr lang="en-US" sz="1080" dirty="0"/>
            </a:p>
          </p:txBody>
        </p:sp>
        <p:sp>
          <p:nvSpPr>
            <p:cNvPr id="59" name="Text 57"/>
            <p:cNvSpPr/>
            <p:nvPr/>
          </p:nvSpPr>
          <p:spPr>
            <a:xfrm>
              <a:off x="6854800" y="4032504"/>
              <a:ext cx="4525823" cy="21945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buNone/>
              </a:pPr>
              <a:r>
                <a:rPr lang="en-US" sz="83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Who can see, edit, or export sensitive data</a:t>
              </a:r>
              <a:endParaRPr lang="en-US" sz="830" dirty="0"/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301E1940-71F3-38A2-AE95-F8AD2E6E8552}"/>
              </a:ext>
            </a:extLst>
          </p:cNvPr>
          <p:cNvGrpSpPr/>
          <p:nvPr/>
        </p:nvGrpSpPr>
        <p:grpSpPr>
          <a:xfrm>
            <a:off x="6233008" y="4361688"/>
            <a:ext cx="5348783" cy="530352"/>
            <a:chOff x="6233008" y="4361688"/>
            <a:chExt cx="5348783" cy="530352"/>
          </a:xfrm>
        </p:grpSpPr>
        <p:sp>
          <p:nvSpPr>
            <p:cNvPr id="60" name="Shape 58"/>
            <p:cNvSpPr/>
            <p:nvPr/>
          </p:nvSpPr>
          <p:spPr>
            <a:xfrm>
              <a:off x="6233008" y="4361688"/>
              <a:ext cx="5348783" cy="530352"/>
            </a:xfrm>
            <a:prstGeom prst="roundRect">
              <a:avLst>
                <a:gd name="adj" fmla="val 13793"/>
              </a:avLst>
            </a:prstGeom>
            <a:solidFill>
              <a:srgbClr val="F6F7F8"/>
            </a:solidFill>
            <a:ln w="12700">
              <a:solidFill>
                <a:srgbClr val="E5E8EB"/>
              </a:solidFill>
              <a:prstDash val="solid"/>
            </a:ln>
          </p:spPr>
        </p:sp>
        <p:sp>
          <p:nvSpPr>
            <p:cNvPr id="61" name="Shape 59"/>
            <p:cNvSpPr/>
            <p:nvPr/>
          </p:nvSpPr>
          <p:spPr>
            <a:xfrm>
              <a:off x="6397600" y="4443984"/>
              <a:ext cx="365760" cy="365760"/>
            </a:xfrm>
            <a:prstGeom prst="ellipse">
              <a:avLst/>
            </a:prstGeom>
            <a:solidFill>
              <a:srgbClr val="2B2F33"/>
            </a:solidFill>
            <a:ln/>
          </p:spPr>
        </p:sp>
        <p:sp>
          <p:nvSpPr>
            <p:cNvPr id="62" name="Text 60"/>
            <p:cNvSpPr/>
            <p:nvPr/>
          </p:nvSpPr>
          <p:spPr>
            <a:xfrm>
              <a:off x="6397600" y="4443984"/>
              <a:ext cx="36576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200" b="1" dirty="0">
                  <a:solidFill>
                    <a:srgbClr val="EDB348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12</a:t>
              </a:r>
              <a:endParaRPr lang="en-US" sz="1200" dirty="0"/>
            </a:p>
          </p:txBody>
        </p:sp>
        <p:sp>
          <p:nvSpPr>
            <p:cNvPr id="63" name="Text 61"/>
            <p:cNvSpPr/>
            <p:nvPr/>
          </p:nvSpPr>
          <p:spPr>
            <a:xfrm>
              <a:off x="6854800" y="4416552"/>
              <a:ext cx="4525823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buNone/>
              </a:pPr>
              <a:r>
                <a:rPr lang="en-US" sz="1080" b="1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Stakeholder Engagement</a:t>
              </a:r>
              <a:endParaRPr lang="en-US" sz="1080" dirty="0"/>
            </a:p>
          </p:txBody>
        </p:sp>
        <p:sp>
          <p:nvSpPr>
            <p:cNvPr id="64" name="Text 62"/>
            <p:cNvSpPr/>
            <p:nvPr/>
          </p:nvSpPr>
          <p:spPr>
            <a:xfrm>
              <a:off x="6854800" y="4654296"/>
              <a:ext cx="4525823" cy="21945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buNone/>
              </a:pPr>
              <a:r>
                <a:rPr lang="en-US" sz="83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How communities and partners are consulted</a:t>
              </a:r>
              <a:endParaRPr lang="en-US" sz="830" dirty="0"/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88829474-5812-5F56-31B8-3274CF2F77CA}"/>
              </a:ext>
            </a:extLst>
          </p:cNvPr>
          <p:cNvGrpSpPr/>
          <p:nvPr/>
        </p:nvGrpSpPr>
        <p:grpSpPr>
          <a:xfrm>
            <a:off x="6233008" y="4983480"/>
            <a:ext cx="5348783" cy="530352"/>
            <a:chOff x="6233008" y="4983480"/>
            <a:chExt cx="5348783" cy="530352"/>
          </a:xfrm>
        </p:grpSpPr>
        <p:sp>
          <p:nvSpPr>
            <p:cNvPr id="65" name="Shape 63"/>
            <p:cNvSpPr/>
            <p:nvPr/>
          </p:nvSpPr>
          <p:spPr>
            <a:xfrm>
              <a:off x="6233008" y="4983480"/>
              <a:ext cx="5348783" cy="530352"/>
            </a:xfrm>
            <a:prstGeom prst="roundRect">
              <a:avLst>
                <a:gd name="adj" fmla="val 13793"/>
              </a:avLst>
            </a:prstGeom>
            <a:solidFill>
              <a:srgbClr val="F6F7F8"/>
            </a:solidFill>
            <a:ln w="12700">
              <a:solidFill>
                <a:srgbClr val="E5E8EB"/>
              </a:solidFill>
              <a:prstDash val="solid"/>
            </a:ln>
          </p:spPr>
        </p:sp>
        <p:sp>
          <p:nvSpPr>
            <p:cNvPr id="66" name="Shape 64"/>
            <p:cNvSpPr/>
            <p:nvPr/>
          </p:nvSpPr>
          <p:spPr>
            <a:xfrm>
              <a:off x="6397600" y="5065776"/>
              <a:ext cx="365760" cy="365760"/>
            </a:xfrm>
            <a:prstGeom prst="ellipse">
              <a:avLst/>
            </a:prstGeom>
            <a:solidFill>
              <a:srgbClr val="2B2F33"/>
            </a:solidFill>
            <a:ln/>
          </p:spPr>
        </p:sp>
        <p:sp>
          <p:nvSpPr>
            <p:cNvPr id="67" name="Text 65"/>
            <p:cNvSpPr/>
            <p:nvPr/>
          </p:nvSpPr>
          <p:spPr>
            <a:xfrm>
              <a:off x="6397600" y="5065776"/>
              <a:ext cx="36576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200" b="1" dirty="0">
                  <a:solidFill>
                    <a:srgbClr val="EDB348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13</a:t>
              </a:r>
              <a:endParaRPr lang="en-US" sz="1200" dirty="0"/>
            </a:p>
          </p:txBody>
        </p:sp>
        <p:sp>
          <p:nvSpPr>
            <p:cNvPr id="68" name="Text 66"/>
            <p:cNvSpPr/>
            <p:nvPr/>
          </p:nvSpPr>
          <p:spPr>
            <a:xfrm>
              <a:off x="6854800" y="5038344"/>
              <a:ext cx="4525823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buNone/>
              </a:pPr>
              <a:r>
                <a:rPr lang="en-US" sz="1080" b="1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Implementation Roadmap</a:t>
              </a:r>
              <a:endParaRPr lang="en-US" sz="1080" dirty="0"/>
            </a:p>
          </p:txBody>
        </p:sp>
        <p:sp>
          <p:nvSpPr>
            <p:cNvPr id="69" name="Text 67"/>
            <p:cNvSpPr/>
            <p:nvPr/>
          </p:nvSpPr>
          <p:spPr>
            <a:xfrm>
              <a:off x="6854800" y="5276088"/>
              <a:ext cx="4525823" cy="21945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buNone/>
              </a:pPr>
              <a:r>
                <a:rPr lang="en-US" sz="83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Phased plan for rolling out the governance plan</a:t>
              </a:r>
              <a:endParaRPr lang="en-US" sz="830" dirty="0"/>
            </a:p>
          </p:txBody>
        </p:sp>
      </p:grpSp>
      <p:sp>
        <p:nvSpPr>
          <p:cNvPr id="70" name="Text 68"/>
          <p:cNvSpPr/>
          <p:nvPr/>
        </p:nvSpPr>
        <p:spPr>
          <a:xfrm>
            <a:off x="609905" y="6547104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850" b="1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Module 4: SDI, FAIR Principles &amp; Data Governance</a:t>
            </a:r>
            <a:r>
              <a:rPr lang="en-US" sz="850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   · Geospatial Data Management for Energy Access, Planning and Modelling - Pre-Course</a:t>
            </a:r>
            <a:endParaRPr lang="en-US" sz="850" dirty="0"/>
          </a:p>
        </p:txBody>
      </p:sp>
      <p:sp>
        <p:nvSpPr>
          <p:cNvPr id="71" name="Text 69"/>
          <p:cNvSpPr/>
          <p:nvPr/>
        </p:nvSpPr>
        <p:spPr>
          <a:xfrm>
            <a:off x="10971886" y="6547104"/>
            <a:ext cx="60990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26</a:t>
            </a:r>
            <a:endParaRPr lang="en-US" sz="8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905" y="400782"/>
            <a:ext cx="10971886" cy="2267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kern="0" spc="240" dirty="0">
                <a:solidFill>
                  <a:srgbClr val="53A2CC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SECTION 8 · REFERENCES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09905" y="644652"/>
            <a:ext cx="1097188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2400" b="1" dirty="0">
                <a:solidFill>
                  <a:srgbClr val="2B2F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Unit 8 Reference List</a:t>
            </a:r>
            <a:endParaRPr lang="en-US" sz="2400" dirty="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3F0E2B52-AEAF-870E-F71B-6CEF127D12C5}"/>
              </a:ext>
            </a:extLst>
          </p:cNvPr>
          <p:cNvGrpSpPr/>
          <p:nvPr/>
        </p:nvGrpSpPr>
        <p:grpSpPr>
          <a:xfrm>
            <a:off x="609905" y="1394460"/>
            <a:ext cx="10971886" cy="4297680"/>
            <a:chOff x="609905" y="1965960"/>
            <a:chExt cx="10971886" cy="4297680"/>
          </a:xfrm>
        </p:grpSpPr>
        <p:sp>
          <p:nvSpPr>
            <p:cNvPr id="5" name="Shape 3"/>
            <p:cNvSpPr/>
            <p:nvPr/>
          </p:nvSpPr>
          <p:spPr>
            <a:xfrm>
              <a:off x="609905" y="2223516"/>
              <a:ext cx="201168" cy="201168"/>
            </a:xfrm>
            <a:prstGeom prst="ellipse">
              <a:avLst/>
            </a:prstGeom>
            <a:solidFill>
              <a:srgbClr val="DDEEF6"/>
            </a:solidFill>
            <a:ln/>
          </p:spPr>
        </p:sp>
        <p:sp>
          <p:nvSpPr>
            <p:cNvPr id="6" name="Text 4"/>
            <p:cNvSpPr/>
            <p:nvPr/>
          </p:nvSpPr>
          <p:spPr>
            <a:xfrm>
              <a:off x="609905" y="2223516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00" b="1" dirty="0">
                  <a:solidFill>
                    <a:srgbClr val="53A2CC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1</a:t>
              </a:r>
              <a:endParaRPr lang="en-US" sz="900" dirty="0"/>
            </a:p>
          </p:txBody>
        </p:sp>
        <p:sp>
          <p:nvSpPr>
            <p:cNvPr id="7" name="Text 5"/>
            <p:cNvSpPr/>
            <p:nvPr/>
          </p:nvSpPr>
          <p:spPr>
            <a:xfrm>
              <a:off x="993953" y="1965960"/>
              <a:ext cx="10587838" cy="7162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lnSpc>
                  <a:spcPct val="105000"/>
                </a:lnSpc>
                <a:buNone/>
              </a:pPr>
              <a:r>
                <a:rPr lang="en-US" sz="115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DAMA International (2017) DAMA-DMBOK: Data Management Body of Knowledge. 2nd edn. Basking Ridge, NJ: Technics Publications.</a:t>
              </a:r>
              <a:endParaRPr lang="en-US" sz="1150" dirty="0"/>
            </a:p>
          </p:txBody>
        </p:sp>
        <p:sp>
          <p:nvSpPr>
            <p:cNvPr id="8" name="Shape 6"/>
            <p:cNvSpPr/>
            <p:nvPr/>
          </p:nvSpPr>
          <p:spPr>
            <a:xfrm>
              <a:off x="993953" y="2663952"/>
              <a:ext cx="10587838" cy="0"/>
            </a:xfrm>
            <a:prstGeom prst="line">
              <a:avLst/>
            </a:prstGeom>
            <a:noFill/>
            <a:ln w="9525">
              <a:solidFill>
                <a:srgbClr val="E5E8EB"/>
              </a:solidFill>
              <a:prstDash val="solid"/>
            </a:ln>
          </p:spPr>
        </p:sp>
        <p:sp>
          <p:nvSpPr>
            <p:cNvPr id="9" name="Shape 7"/>
            <p:cNvSpPr/>
            <p:nvPr/>
          </p:nvSpPr>
          <p:spPr>
            <a:xfrm>
              <a:off x="609905" y="2939796"/>
              <a:ext cx="201168" cy="201168"/>
            </a:xfrm>
            <a:prstGeom prst="ellipse">
              <a:avLst/>
            </a:prstGeom>
            <a:solidFill>
              <a:srgbClr val="DDEEF6"/>
            </a:solidFill>
            <a:ln/>
          </p:spPr>
        </p:sp>
        <p:sp>
          <p:nvSpPr>
            <p:cNvPr id="10" name="Text 8"/>
            <p:cNvSpPr/>
            <p:nvPr/>
          </p:nvSpPr>
          <p:spPr>
            <a:xfrm>
              <a:off x="609905" y="2939796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00" b="1" dirty="0">
                  <a:solidFill>
                    <a:srgbClr val="53A2CC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2</a:t>
              </a:r>
              <a:endParaRPr lang="en-US" sz="900" dirty="0"/>
            </a:p>
          </p:txBody>
        </p:sp>
        <p:sp>
          <p:nvSpPr>
            <p:cNvPr id="11" name="Text 9"/>
            <p:cNvSpPr/>
            <p:nvPr/>
          </p:nvSpPr>
          <p:spPr>
            <a:xfrm>
              <a:off x="993953" y="2682240"/>
              <a:ext cx="10587838" cy="7162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lnSpc>
                  <a:spcPct val="105000"/>
                </a:lnSpc>
                <a:buNone/>
              </a:pPr>
              <a:r>
                <a:rPr lang="en-US" sz="115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Rajabifard, A. and Williamson, I.P. (2001) 'Spatial data infrastructures: concept, SDI hierarchy and future directions', Geomatics 80 Conference, Tehran, Iran.</a:t>
              </a:r>
              <a:endParaRPr lang="en-US" sz="1150" dirty="0"/>
            </a:p>
          </p:txBody>
        </p:sp>
        <p:sp>
          <p:nvSpPr>
            <p:cNvPr id="12" name="Shape 10"/>
            <p:cNvSpPr/>
            <p:nvPr/>
          </p:nvSpPr>
          <p:spPr>
            <a:xfrm>
              <a:off x="993953" y="3380232"/>
              <a:ext cx="10587838" cy="0"/>
            </a:xfrm>
            <a:prstGeom prst="line">
              <a:avLst/>
            </a:prstGeom>
            <a:noFill/>
            <a:ln w="9525">
              <a:solidFill>
                <a:srgbClr val="E5E8EB"/>
              </a:solidFill>
              <a:prstDash val="solid"/>
            </a:ln>
          </p:spPr>
        </p:sp>
        <p:sp>
          <p:nvSpPr>
            <p:cNvPr id="13" name="Shape 11"/>
            <p:cNvSpPr/>
            <p:nvPr/>
          </p:nvSpPr>
          <p:spPr>
            <a:xfrm>
              <a:off x="609905" y="3656076"/>
              <a:ext cx="201168" cy="201168"/>
            </a:xfrm>
            <a:prstGeom prst="ellipse">
              <a:avLst/>
            </a:prstGeom>
            <a:solidFill>
              <a:srgbClr val="DDEEF6"/>
            </a:solidFill>
            <a:ln/>
          </p:spPr>
        </p:sp>
        <p:sp>
          <p:nvSpPr>
            <p:cNvPr id="14" name="Text 12"/>
            <p:cNvSpPr/>
            <p:nvPr/>
          </p:nvSpPr>
          <p:spPr>
            <a:xfrm>
              <a:off x="609905" y="3656076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00" b="1" dirty="0">
                  <a:solidFill>
                    <a:srgbClr val="53A2CC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3</a:t>
              </a:r>
              <a:endParaRPr lang="en-US" sz="900" dirty="0"/>
            </a:p>
          </p:txBody>
        </p:sp>
        <p:sp>
          <p:nvSpPr>
            <p:cNvPr id="15" name="Text 13"/>
            <p:cNvSpPr/>
            <p:nvPr/>
          </p:nvSpPr>
          <p:spPr>
            <a:xfrm>
              <a:off x="993953" y="3398520"/>
              <a:ext cx="10587838" cy="7162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lnSpc>
                  <a:spcPct val="105000"/>
                </a:lnSpc>
                <a:buNone/>
              </a:pPr>
              <a:r>
                <a:rPr lang="en-US" sz="115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Wilkinson, M.D., Dumontier, M., Aalbersberg, I.J. et al. (2016) 'The FAIR Guiding Principles for scientific data management and stewardship', Scientific Data, 3, 160018.</a:t>
              </a:r>
              <a:endParaRPr lang="en-US" sz="1150" dirty="0"/>
            </a:p>
          </p:txBody>
        </p:sp>
        <p:sp>
          <p:nvSpPr>
            <p:cNvPr id="16" name="Shape 14"/>
            <p:cNvSpPr/>
            <p:nvPr/>
          </p:nvSpPr>
          <p:spPr>
            <a:xfrm>
              <a:off x="993953" y="4096512"/>
              <a:ext cx="10587838" cy="0"/>
            </a:xfrm>
            <a:prstGeom prst="line">
              <a:avLst/>
            </a:prstGeom>
            <a:noFill/>
            <a:ln w="9525">
              <a:solidFill>
                <a:srgbClr val="E5E8EB"/>
              </a:solidFill>
              <a:prstDash val="solid"/>
            </a:ln>
          </p:spPr>
        </p:sp>
        <p:sp>
          <p:nvSpPr>
            <p:cNvPr id="17" name="Shape 15"/>
            <p:cNvSpPr/>
            <p:nvPr/>
          </p:nvSpPr>
          <p:spPr>
            <a:xfrm>
              <a:off x="609905" y="4372356"/>
              <a:ext cx="201168" cy="201168"/>
            </a:xfrm>
            <a:prstGeom prst="ellipse">
              <a:avLst/>
            </a:prstGeom>
            <a:solidFill>
              <a:srgbClr val="DDEEF6"/>
            </a:solidFill>
            <a:ln/>
          </p:spPr>
        </p:sp>
        <p:sp>
          <p:nvSpPr>
            <p:cNvPr id="18" name="Text 16"/>
            <p:cNvSpPr/>
            <p:nvPr/>
          </p:nvSpPr>
          <p:spPr>
            <a:xfrm>
              <a:off x="609905" y="4372356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00" b="1" dirty="0">
                  <a:solidFill>
                    <a:srgbClr val="53A2CC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4</a:t>
              </a:r>
              <a:endParaRPr lang="en-US" sz="900" dirty="0"/>
            </a:p>
          </p:txBody>
        </p:sp>
        <p:sp>
          <p:nvSpPr>
            <p:cNvPr id="19" name="Text 17"/>
            <p:cNvSpPr/>
            <p:nvPr/>
          </p:nvSpPr>
          <p:spPr>
            <a:xfrm>
              <a:off x="993953" y="4114800"/>
              <a:ext cx="10587838" cy="7162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lnSpc>
                  <a:spcPct val="105000"/>
                </a:lnSpc>
                <a:buNone/>
              </a:pPr>
              <a:r>
                <a:rPr lang="en-US" sz="115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Carroll, S.R., Garba, I., Figueroa-Rodríguez, O.L. et al. (2020) 'The CARE Principles for Indigenous Data Governance', Data Science Journal, 19, article 43.</a:t>
              </a:r>
              <a:endParaRPr lang="en-US" sz="1150" dirty="0"/>
            </a:p>
          </p:txBody>
        </p:sp>
        <p:sp>
          <p:nvSpPr>
            <p:cNvPr id="20" name="Shape 18"/>
            <p:cNvSpPr/>
            <p:nvPr/>
          </p:nvSpPr>
          <p:spPr>
            <a:xfrm>
              <a:off x="993953" y="4812792"/>
              <a:ext cx="10587838" cy="0"/>
            </a:xfrm>
            <a:prstGeom prst="line">
              <a:avLst/>
            </a:prstGeom>
            <a:noFill/>
            <a:ln w="9525">
              <a:solidFill>
                <a:srgbClr val="E5E8EB"/>
              </a:solidFill>
              <a:prstDash val="solid"/>
            </a:ln>
          </p:spPr>
        </p:sp>
        <p:sp>
          <p:nvSpPr>
            <p:cNvPr id="21" name="Shape 19"/>
            <p:cNvSpPr/>
            <p:nvPr/>
          </p:nvSpPr>
          <p:spPr>
            <a:xfrm>
              <a:off x="609905" y="5088636"/>
              <a:ext cx="201168" cy="201168"/>
            </a:xfrm>
            <a:prstGeom prst="ellipse">
              <a:avLst/>
            </a:prstGeom>
            <a:solidFill>
              <a:srgbClr val="DDEEF6"/>
            </a:solidFill>
            <a:ln/>
          </p:spPr>
        </p:sp>
        <p:sp>
          <p:nvSpPr>
            <p:cNvPr id="22" name="Text 20"/>
            <p:cNvSpPr/>
            <p:nvPr/>
          </p:nvSpPr>
          <p:spPr>
            <a:xfrm>
              <a:off x="609905" y="5088636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00" b="1" dirty="0">
                  <a:solidFill>
                    <a:srgbClr val="53A2CC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5</a:t>
              </a:r>
              <a:endParaRPr lang="en-US" sz="900" dirty="0"/>
            </a:p>
          </p:txBody>
        </p:sp>
        <p:sp>
          <p:nvSpPr>
            <p:cNvPr id="23" name="Text 21"/>
            <p:cNvSpPr/>
            <p:nvPr/>
          </p:nvSpPr>
          <p:spPr>
            <a:xfrm>
              <a:off x="993953" y="4831080"/>
              <a:ext cx="10587838" cy="7162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lnSpc>
                  <a:spcPct val="105000"/>
                </a:lnSpc>
                <a:buNone/>
              </a:pPr>
              <a:r>
                <a:rPr lang="en-US" sz="115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World Resources Institute (2022) Open Data for Energy Access: A Governance Framework for Practitioners. Washington, DC: WRI.</a:t>
              </a:r>
              <a:endParaRPr lang="en-US" sz="1150" dirty="0"/>
            </a:p>
          </p:txBody>
        </p:sp>
        <p:sp>
          <p:nvSpPr>
            <p:cNvPr id="24" name="Shape 22"/>
            <p:cNvSpPr/>
            <p:nvPr/>
          </p:nvSpPr>
          <p:spPr>
            <a:xfrm>
              <a:off x="993953" y="5529072"/>
              <a:ext cx="10587838" cy="0"/>
            </a:xfrm>
            <a:prstGeom prst="line">
              <a:avLst/>
            </a:prstGeom>
            <a:noFill/>
            <a:ln w="9525">
              <a:solidFill>
                <a:srgbClr val="E5E8EB"/>
              </a:solidFill>
              <a:prstDash val="solid"/>
            </a:ln>
          </p:spPr>
        </p:sp>
        <p:sp>
          <p:nvSpPr>
            <p:cNvPr id="25" name="Shape 23"/>
            <p:cNvSpPr/>
            <p:nvPr/>
          </p:nvSpPr>
          <p:spPr>
            <a:xfrm>
              <a:off x="609905" y="5804916"/>
              <a:ext cx="201168" cy="201168"/>
            </a:xfrm>
            <a:prstGeom prst="ellipse">
              <a:avLst/>
            </a:prstGeom>
            <a:solidFill>
              <a:srgbClr val="DDEEF6"/>
            </a:solidFill>
            <a:ln/>
          </p:spPr>
        </p:sp>
        <p:sp>
          <p:nvSpPr>
            <p:cNvPr id="26" name="Text 24"/>
            <p:cNvSpPr/>
            <p:nvPr/>
          </p:nvSpPr>
          <p:spPr>
            <a:xfrm>
              <a:off x="609905" y="5804916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00" b="1" dirty="0">
                  <a:solidFill>
                    <a:srgbClr val="53A2CC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6</a:t>
              </a:r>
              <a:endParaRPr lang="en-US" sz="900" dirty="0"/>
            </a:p>
          </p:txBody>
        </p:sp>
        <p:sp>
          <p:nvSpPr>
            <p:cNvPr id="27" name="Text 25"/>
            <p:cNvSpPr/>
            <p:nvPr/>
          </p:nvSpPr>
          <p:spPr>
            <a:xfrm>
              <a:off x="993953" y="5547360"/>
              <a:ext cx="10587838" cy="7162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lnSpc>
                  <a:spcPct val="105000"/>
                </a:lnSpc>
                <a:buNone/>
              </a:pPr>
              <a:r>
                <a:rPr lang="en-US" sz="115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Kartoza (2024) GIS Academy: Data Governance Plan Template. Cape Town: Kartoza.</a:t>
              </a:r>
              <a:endParaRPr lang="en-US" sz="1150" dirty="0"/>
            </a:p>
          </p:txBody>
        </p:sp>
      </p:grpSp>
      <p:sp>
        <p:nvSpPr>
          <p:cNvPr id="28" name="Text 26"/>
          <p:cNvSpPr/>
          <p:nvPr/>
        </p:nvSpPr>
        <p:spPr>
          <a:xfrm>
            <a:off x="609905" y="6547104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b="1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Module 4: SDI, FAIR Principles &amp; Data Governance</a:t>
            </a:r>
            <a:r>
              <a:rPr lang="en-US" sz="850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   ·   Geospatial Data Management for Energy Access - Pre-Course</a:t>
            </a:r>
            <a:endParaRPr lang="en-US" sz="850" dirty="0"/>
          </a:p>
        </p:txBody>
      </p:sp>
      <p:sp>
        <p:nvSpPr>
          <p:cNvPr id="29" name="Text 27"/>
          <p:cNvSpPr/>
          <p:nvPr/>
        </p:nvSpPr>
        <p:spPr>
          <a:xfrm>
            <a:off x="10971886" y="6547104"/>
            <a:ext cx="60990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27</a:t>
            </a:r>
            <a:endParaRPr lang="en-US" sz="8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905" y="400782"/>
            <a:ext cx="10971886" cy="2267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kern="0" spc="240" dirty="0">
                <a:solidFill>
                  <a:srgbClr val="53A2CC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MODULE 4 · ACTIVITY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09905" y="644652"/>
            <a:ext cx="1097188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2700" b="1" dirty="0">
                <a:solidFill>
                  <a:srgbClr val="2B2F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FAIR Self-Assessment (20 Minutes)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609905" y="1237183"/>
            <a:ext cx="1097188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350" i="1" dirty="0">
                <a:solidFill>
                  <a:srgbClr val="5C6166"/>
                </a:solidFill>
                <a:latin typeface="Nunito Light" panose="00000400000000000000" pitchFamily="2" charset="0"/>
                <a:ea typeface="Nunito" pitchFamily="34" charset="-122"/>
                <a:cs typeface="Nunito" pitchFamily="34" charset="-120"/>
              </a:rPr>
              <a:t>Select ONE dataset that you or your organisation currently uses or manages. Apply the FAIR framework to assess how well it meets each principle.</a:t>
            </a:r>
            <a:endParaRPr lang="en-US" sz="1350" dirty="0">
              <a:latin typeface="Nunito Light" panose="00000400000000000000" pitchFamily="2" charset="0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6E0070C0-94D1-DAF9-0852-A4778602F448}"/>
              </a:ext>
            </a:extLst>
          </p:cNvPr>
          <p:cNvGrpSpPr/>
          <p:nvPr/>
        </p:nvGrpSpPr>
        <p:grpSpPr>
          <a:xfrm>
            <a:off x="609905" y="1874520"/>
            <a:ext cx="5348783" cy="1417320"/>
            <a:chOff x="609905" y="1874520"/>
            <a:chExt cx="5348783" cy="1417320"/>
          </a:xfrm>
        </p:grpSpPr>
        <p:sp>
          <p:nvSpPr>
            <p:cNvPr id="5" name="Shape 3"/>
            <p:cNvSpPr/>
            <p:nvPr/>
          </p:nvSpPr>
          <p:spPr>
            <a:xfrm>
              <a:off x="609905" y="1874520"/>
              <a:ext cx="5348783" cy="1417320"/>
            </a:xfrm>
            <a:prstGeom prst="roundRect">
              <a:avLst>
                <a:gd name="adj" fmla="val 5161"/>
              </a:avLst>
            </a:prstGeom>
            <a:solidFill>
              <a:srgbClr val="F6F7F8"/>
            </a:solidFill>
            <a:ln w="12700">
              <a:solidFill>
                <a:srgbClr val="E5E8EB"/>
              </a:solidFill>
              <a:prstDash val="solid"/>
            </a:ln>
          </p:spPr>
        </p:sp>
        <p:sp>
          <p:nvSpPr>
            <p:cNvPr id="6" name="Shape 4"/>
            <p:cNvSpPr/>
            <p:nvPr/>
          </p:nvSpPr>
          <p:spPr>
            <a:xfrm>
              <a:off x="609905" y="1874520"/>
              <a:ext cx="5348783" cy="420624"/>
            </a:xfrm>
            <a:prstGeom prst="roundRect">
              <a:avLst>
                <a:gd name="adj" fmla="val 17391"/>
              </a:avLst>
            </a:prstGeom>
            <a:solidFill>
              <a:srgbClr val="53A2CC"/>
            </a:solidFill>
            <a:ln/>
          </p:spPr>
        </p:sp>
        <p:sp>
          <p:nvSpPr>
            <p:cNvPr id="7" name="Text 5"/>
            <p:cNvSpPr/>
            <p:nvPr/>
          </p:nvSpPr>
          <p:spPr>
            <a:xfrm>
              <a:off x="792785" y="1874520"/>
              <a:ext cx="4983023" cy="42062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350" b="1" dirty="0">
                  <a:solidFill>
                    <a:srgbClr val="FFFFFF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Findable</a:t>
              </a:r>
              <a:endParaRPr lang="en-US" sz="1350" dirty="0"/>
            </a:p>
          </p:txBody>
        </p:sp>
        <p:sp>
          <p:nvSpPr>
            <p:cNvPr id="8" name="Text 6"/>
            <p:cNvSpPr/>
            <p:nvPr/>
          </p:nvSpPr>
          <p:spPr>
            <a:xfrm>
              <a:off x="838505" y="2423160"/>
              <a:ext cx="4891583" cy="75895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ct val="150000"/>
                </a:lnSpc>
                <a:buNone/>
              </a:pPr>
              <a:r>
                <a:rPr lang="en-US" sz="105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Does it have a persistent identifier? Is it indexed in a searchable platform? Does its metadata describe it well?</a:t>
              </a:r>
              <a:endParaRPr lang="en-US" sz="1050" dirty="0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A2EE70A-605F-DD1E-3531-194BD901ADAB}"/>
              </a:ext>
            </a:extLst>
          </p:cNvPr>
          <p:cNvGrpSpPr/>
          <p:nvPr/>
        </p:nvGrpSpPr>
        <p:grpSpPr>
          <a:xfrm>
            <a:off x="6233008" y="1874520"/>
            <a:ext cx="5348783" cy="1417320"/>
            <a:chOff x="6233008" y="1874520"/>
            <a:chExt cx="5348783" cy="1417320"/>
          </a:xfrm>
        </p:grpSpPr>
        <p:sp>
          <p:nvSpPr>
            <p:cNvPr id="9" name="Shape 7"/>
            <p:cNvSpPr/>
            <p:nvPr/>
          </p:nvSpPr>
          <p:spPr>
            <a:xfrm>
              <a:off x="6233008" y="1874520"/>
              <a:ext cx="5348783" cy="1417320"/>
            </a:xfrm>
            <a:prstGeom prst="roundRect">
              <a:avLst>
                <a:gd name="adj" fmla="val 5161"/>
              </a:avLst>
            </a:prstGeom>
            <a:solidFill>
              <a:srgbClr val="F6F7F8"/>
            </a:solidFill>
            <a:ln w="12700">
              <a:solidFill>
                <a:srgbClr val="E5E8EB"/>
              </a:solidFill>
              <a:prstDash val="solid"/>
            </a:ln>
          </p:spPr>
        </p:sp>
        <p:sp>
          <p:nvSpPr>
            <p:cNvPr id="10" name="Shape 8"/>
            <p:cNvSpPr/>
            <p:nvPr/>
          </p:nvSpPr>
          <p:spPr>
            <a:xfrm>
              <a:off x="6233008" y="1874520"/>
              <a:ext cx="5348783" cy="420624"/>
            </a:xfrm>
            <a:prstGeom prst="roundRect">
              <a:avLst>
                <a:gd name="adj" fmla="val 17391"/>
              </a:avLst>
            </a:prstGeom>
            <a:solidFill>
              <a:srgbClr val="EDB348"/>
            </a:solidFill>
            <a:ln/>
          </p:spPr>
        </p:sp>
        <p:sp>
          <p:nvSpPr>
            <p:cNvPr id="11" name="Text 9"/>
            <p:cNvSpPr/>
            <p:nvPr/>
          </p:nvSpPr>
          <p:spPr>
            <a:xfrm>
              <a:off x="6415888" y="1874520"/>
              <a:ext cx="4983023" cy="42062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350" b="1" dirty="0">
                  <a:solidFill>
                    <a:srgbClr val="FFFFFF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Accessible</a:t>
              </a:r>
              <a:endParaRPr lang="en-US" sz="1350" dirty="0"/>
            </a:p>
          </p:txBody>
        </p:sp>
        <p:sp>
          <p:nvSpPr>
            <p:cNvPr id="12" name="Text 10"/>
            <p:cNvSpPr/>
            <p:nvPr/>
          </p:nvSpPr>
          <p:spPr>
            <a:xfrm>
              <a:off x="6461608" y="2423160"/>
              <a:ext cx="4891583" cy="75895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ct val="150000"/>
                </a:lnSpc>
                <a:buNone/>
              </a:pPr>
              <a:r>
                <a:rPr lang="en-US" sz="105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Can others retrieve it with a standard protocol (HTTP, API)? Is the access process clearly documented?</a:t>
              </a:r>
              <a:endParaRPr lang="en-US" sz="1050" dirty="0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B144FBF2-26B3-11FD-B455-8FB0C06FD19A}"/>
              </a:ext>
            </a:extLst>
          </p:cNvPr>
          <p:cNvGrpSpPr/>
          <p:nvPr/>
        </p:nvGrpSpPr>
        <p:grpSpPr>
          <a:xfrm>
            <a:off x="609905" y="3474720"/>
            <a:ext cx="5348783" cy="1417320"/>
            <a:chOff x="609905" y="3474720"/>
            <a:chExt cx="5348783" cy="1417320"/>
          </a:xfrm>
        </p:grpSpPr>
        <p:sp>
          <p:nvSpPr>
            <p:cNvPr id="13" name="Shape 11"/>
            <p:cNvSpPr/>
            <p:nvPr/>
          </p:nvSpPr>
          <p:spPr>
            <a:xfrm>
              <a:off x="609905" y="3474720"/>
              <a:ext cx="5348783" cy="1417320"/>
            </a:xfrm>
            <a:prstGeom prst="roundRect">
              <a:avLst>
                <a:gd name="adj" fmla="val 5161"/>
              </a:avLst>
            </a:prstGeom>
            <a:solidFill>
              <a:srgbClr val="F6F7F8"/>
            </a:solidFill>
            <a:ln w="12700">
              <a:solidFill>
                <a:srgbClr val="E5E8EB"/>
              </a:solidFill>
              <a:prstDash val="solid"/>
            </a:ln>
          </p:spPr>
        </p:sp>
        <p:sp>
          <p:nvSpPr>
            <p:cNvPr id="14" name="Shape 12"/>
            <p:cNvSpPr/>
            <p:nvPr/>
          </p:nvSpPr>
          <p:spPr>
            <a:xfrm>
              <a:off x="609905" y="3474720"/>
              <a:ext cx="5348783" cy="420624"/>
            </a:xfrm>
            <a:prstGeom prst="roundRect">
              <a:avLst>
                <a:gd name="adj" fmla="val 17391"/>
              </a:avLst>
            </a:prstGeom>
            <a:solidFill>
              <a:srgbClr val="53A2CC"/>
            </a:solidFill>
            <a:ln/>
          </p:spPr>
        </p:sp>
        <p:sp>
          <p:nvSpPr>
            <p:cNvPr id="15" name="Text 13"/>
            <p:cNvSpPr/>
            <p:nvPr/>
          </p:nvSpPr>
          <p:spPr>
            <a:xfrm>
              <a:off x="792785" y="3474720"/>
              <a:ext cx="4983023" cy="42062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350" b="1" dirty="0">
                  <a:solidFill>
                    <a:srgbClr val="FFFFFF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Interoperable</a:t>
              </a:r>
              <a:endParaRPr lang="en-US" sz="1350" dirty="0"/>
            </a:p>
          </p:txBody>
        </p:sp>
        <p:sp>
          <p:nvSpPr>
            <p:cNvPr id="16" name="Text 14"/>
            <p:cNvSpPr/>
            <p:nvPr/>
          </p:nvSpPr>
          <p:spPr>
            <a:xfrm>
              <a:off x="838505" y="4023360"/>
              <a:ext cx="4891583" cy="75895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ct val="150000"/>
                </a:lnSpc>
                <a:buNone/>
              </a:pPr>
              <a:r>
                <a:rPr lang="en-US" sz="105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Does it use standard formats (GeoPackage, GeoTIFF)? Standard projections (EPSG:4326)? Documented field names?</a:t>
              </a:r>
              <a:endParaRPr lang="en-US" sz="1050" dirty="0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D91F63C-A5FF-3DC9-778C-7C1249D1AA71}"/>
              </a:ext>
            </a:extLst>
          </p:cNvPr>
          <p:cNvGrpSpPr/>
          <p:nvPr/>
        </p:nvGrpSpPr>
        <p:grpSpPr>
          <a:xfrm>
            <a:off x="6233008" y="3474720"/>
            <a:ext cx="5348783" cy="1417320"/>
            <a:chOff x="6233008" y="3474720"/>
            <a:chExt cx="5348783" cy="1417320"/>
          </a:xfrm>
        </p:grpSpPr>
        <p:sp>
          <p:nvSpPr>
            <p:cNvPr id="17" name="Shape 15"/>
            <p:cNvSpPr/>
            <p:nvPr/>
          </p:nvSpPr>
          <p:spPr>
            <a:xfrm>
              <a:off x="6233008" y="3474720"/>
              <a:ext cx="5348783" cy="1417320"/>
            </a:xfrm>
            <a:prstGeom prst="roundRect">
              <a:avLst>
                <a:gd name="adj" fmla="val 5161"/>
              </a:avLst>
            </a:prstGeom>
            <a:solidFill>
              <a:srgbClr val="F6F7F8"/>
            </a:solidFill>
            <a:ln w="12700">
              <a:solidFill>
                <a:srgbClr val="E5E8EB"/>
              </a:solidFill>
              <a:prstDash val="solid"/>
            </a:ln>
          </p:spPr>
        </p:sp>
        <p:sp>
          <p:nvSpPr>
            <p:cNvPr id="18" name="Shape 16"/>
            <p:cNvSpPr/>
            <p:nvPr/>
          </p:nvSpPr>
          <p:spPr>
            <a:xfrm>
              <a:off x="6233008" y="3474720"/>
              <a:ext cx="5348783" cy="420624"/>
            </a:xfrm>
            <a:prstGeom prst="roundRect">
              <a:avLst>
                <a:gd name="adj" fmla="val 17391"/>
              </a:avLst>
            </a:prstGeom>
            <a:solidFill>
              <a:srgbClr val="EDB348"/>
            </a:solidFill>
            <a:ln/>
          </p:spPr>
        </p:sp>
        <p:sp>
          <p:nvSpPr>
            <p:cNvPr id="19" name="Text 17"/>
            <p:cNvSpPr/>
            <p:nvPr/>
          </p:nvSpPr>
          <p:spPr>
            <a:xfrm>
              <a:off x="6415888" y="3474720"/>
              <a:ext cx="4983023" cy="42062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350" b="1" dirty="0">
                  <a:solidFill>
                    <a:srgbClr val="FFFFFF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Reusable</a:t>
              </a:r>
              <a:endParaRPr lang="en-US" sz="1350" dirty="0"/>
            </a:p>
          </p:txBody>
        </p:sp>
        <p:sp>
          <p:nvSpPr>
            <p:cNvPr id="20" name="Text 18"/>
            <p:cNvSpPr/>
            <p:nvPr/>
          </p:nvSpPr>
          <p:spPr>
            <a:xfrm>
              <a:off x="6461608" y="4023360"/>
              <a:ext cx="4891583" cy="75895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ct val="150000"/>
                </a:lnSpc>
                <a:buNone/>
              </a:pPr>
              <a:r>
                <a:rPr lang="en-US" sz="105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Does it have a clear, open licence? Is its provenance documented - who collected it, when, and how?</a:t>
              </a:r>
              <a:endParaRPr lang="en-US" sz="1050" dirty="0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51DD891-3391-7BDD-184B-61C4D77D3125}"/>
              </a:ext>
            </a:extLst>
          </p:cNvPr>
          <p:cNvGrpSpPr/>
          <p:nvPr/>
        </p:nvGrpSpPr>
        <p:grpSpPr>
          <a:xfrm>
            <a:off x="609905" y="5232197"/>
            <a:ext cx="10971886" cy="777240"/>
            <a:chOff x="609905" y="5093208"/>
            <a:chExt cx="10971886" cy="777240"/>
          </a:xfrm>
        </p:grpSpPr>
        <p:sp>
          <p:nvSpPr>
            <p:cNvPr id="21" name="Shape 19"/>
            <p:cNvSpPr/>
            <p:nvPr/>
          </p:nvSpPr>
          <p:spPr>
            <a:xfrm>
              <a:off x="609905" y="5093208"/>
              <a:ext cx="10971886" cy="777240"/>
            </a:xfrm>
            <a:prstGeom prst="roundRect">
              <a:avLst>
                <a:gd name="adj" fmla="val 9412"/>
              </a:avLst>
            </a:prstGeom>
            <a:solidFill>
              <a:srgbClr val="DDEEF6"/>
            </a:solidFill>
            <a:ln w="12700">
              <a:solidFill>
                <a:srgbClr val="CFE3EF"/>
              </a:solidFill>
              <a:prstDash val="solid"/>
            </a:ln>
          </p:spPr>
        </p:sp>
        <p:sp>
          <p:nvSpPr>
            <p:cNvPr id="22" name="Text 20"/>
            <p:cNvSpPr/>
            <p:nvPr/>
          </p:nvSpPr>
          <p:spPr>
            <a:xfrm>
              <a:off x="884225" y="5093208"/>
              <a:ext cx="10424160" cy="7772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20000"/>
                </a:lnSpc>
                <a:buNone/>
              </a:pPr>
              <a:r>
                <a:rPr lang="en-US" sz="1100" i="1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Rate each principle 1-5 and identify one action that would improve your score. See the Exercise M4 document for the full scored worksheet and submission instructions.</a:t>
              </a:r>
              <a:endParaRPr lang="en-US" sz="1100" dirty="0"/>
            </a:p>
          </p:txBody>
        </p:sp>
      </p:grpSp>
      <p:sp>
        <p:nvSpPr>
          <p:cNvPr id="23" name="Text 21"/>
          <p:cNvSpPr/>
          <p:nvPr/>
        </p:nvSpPr>
        <p:spPr>
          <a:xfrm>
            <a:off x="609905" y="6547104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850" b="1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Module 4: SDI, FAIR Principles &amp; Data Governance</a:t>
            </a:r>
            <a:r>
              <a:rPr lang="en-US" sz="850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   · Geospatial Data Management for Energy Access, Planning and Modelling - Pre-Course</a:t>
            </a:r>
            <a:endParaRPr lang="en-US" sz="850" dirty="0"/>
          </a:p>
        </p:txBody>
      </p:sp>
      <p:sp>
        <p:nvSpPr>
          <p:cNvPr id="24" name="Text 22"/>
          <p:cNvSpPr/>
          <p:nvPr/>
        </p:nvSpPr>
        <p:spPr>
          <a:xfrm>
            <a:off x="10971886" y="6547104"/>
            <a:ext cx="60990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28</a:t>
            </a:r>
            <a:endParaRPr lang="en-US" sz="8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1F2A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188720"/>
            <a:ext cx="2926080" cy="2926080"/>
          </a:xfrm>
          <a:prstGeom prst="ellipse">
            <a:avLst/>
          </a:prstGeom>
          <a:solidFill>
            <a:srgbClr val="53A2CC">
              <a:alpha val="18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822960" y="5394960"/>
            <a:ext cx="2377440" cy="2377440"/>
          </a:xfrm>
          <a:prstGeom prst="ellipse">
            <a:avLst/>
          </a:prstGeom>
          <a:solidFill>
            <a:srgbClr val="EDB348">
              <a:alpha val="18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609905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40" dirty="0">
                <a:solidFill>
                  <a:srgbClr val="EDB348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MODULE 4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609905" y="694944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Key Takeaways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609905" y="1225296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C7CDD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You should now be able to:</a:t>
            </a:r>
            <a:endParaRPr lang="en-US" sz="1300" dirty="0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F6809274-4235-B433-4728-F7DE7AD94787}"/>
              </a:ext>
            </a:extLst>
          </p:cNvPr>
          <p:cNvGrpSpPr/>
          <p:nvPr/>
        </p:nvGrpSpPr>
        <p:grpSpPr>
          <a:xfrm>
            <a:off x="609905" y="1737360"/>
            <a:ext cx="11164824" cy="2395728"/>
            <a:chOff x="609905" y="1737360"/>
            <a:chExt cx="11164824" cy="2395728"/>
          </a:xfrm>
        </p:grpSpPr>
        <p:sp>
          <p:nvSpPr>
            <p:cNvPr id="7" name="Shape 5"/>
            <p:cNvSpPr/>
            <p:nvPr/>
          </p:nvSpPr>
          <p:spPr>
            <a:xfrm>
              <a:off x="609905" y="1792224"/>
              <a:ext cx="292608" cy="292608"/>
            </a:xfrm>
            <a:prstGeom prst="ellipse">
              <a:avLst/>
            </a:prstGeom>
            <a:solidFill>
              <a:srgbClr val="EDB348"/>
            </a:solidFill>
            <a:ln/>
          </p:spPr>
        </p:sp>
        <p:sp>
          <p:nvSpPr>
            <p:cNvPr id="8" name="Text 6"/>
            <p:cNvSpPr/>
            <p:nvPr/>
          </p:nvSpPr>
          <p:spPr>
            <a:xfrm>
              <a:off x="609905" y="1792224"/>
              <a:ext cx="292608" cy="29260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200" b="1" dirty="0">
                  <a:solidFill>
                    <a:srgbClr val="1F2A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✓</a:t>
              </a:r>
              <a:endParaRPr lang="en-US" sz="1200" dirty="0"/>
            </a:p>
          </p:txBody>
        </p:sp>
        <p:sp>
          <p:nvSpPr>
            <p:cNvPr id="9" name="Text 7"/>
            <p:cNvSpPr/>
            <p:nvPr/>
          </p:nvSpPr>
          <p:spPr>
            <a:xfrm>
              <a:off x="1030529" y="1737360"/>
              <a:ext cx="5120640" cy="53035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15000"/>
                </a:lnSpc>
                <a:buNone/>
              </a:pPr>
              <a:r>
                <a:rPr lang="en-US" sz="1000" dirty="0">
                  <a:solidFill>
                    <a:srgbClr val="E5E8EB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Define a Spatial Data Infrastructure and identify its six components</a:t>
              </a:r>
              <a:endParaRPr lang="en-US" sz="1000" dirty="0"/>
            </a:p>
          </p:txBody>
        </p:sp>
        <p:sp>
          <p:nvSpPr>
            <p:cNvPr id="10" name="Shape 8"/>
            <p:cNvSpPr/>
            <p:nvPr/>
          </p:nvSpPr>
          <p:spPr>
            <a:xfrm>
              <a:off x="6233465" y="1792224"/>
              <a:ext cx="292608" cy="292608"/>
            </a:xfrm>
            <a:prstGeom prst="ellipse">
              <a:avLst/>
            </a:prstGeom>
            <a:solidFill>
              <a:srgbClr val="EDB348"/>
            </a:solidFill>
            <a:ln/>
          </p:spPr>
        </p:sp>
        <p:sp>
          <p:nvSpPr>
            <p:cNvPr id="11" name="Text 9"/>
            <p:cNvSpPr/>
            <p:nvPr/>
          </p:nvSpPr>
          <p:spPr>
            <a:xfrm>
              <a:off x="6233465" y="1792224"/>
              <a:ext cx="292608" cy="29260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200" b="1" dirty="0">
                  <a:solidFill>
                    <a:srgbClr val="1F2A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✓</a:t>
              </a:r>
              <a:endParaRPr lang="en-US" sz="1200" dirty="0"/>
            </a:p>
          </p:txBody>
        </p:sp>
        <p:sp>
          <p:nvSpPr>
            <p:cNvPr id="12" name="Text 10"/>
            <p:cNvSpPr/>
            <p:nvPr/>
          </p:nvSpPr>
          <p:spPr>
            <a:xfrm>
              <a:off x="6654089" y="1737360"/>
              <a:ext cx="5120640" cy="53035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15000"/>
                </a:lnSpc>
                <a:buNone/>
              </a:pPr>
              <a:r>
                <a:rPr lang="en-US" sz="1000" dirty="0">
                  <a:solidFill>
                    <a:srgbClr val="E5E8EB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Explain how national SDIs relate to energy access planning in African contexts</a:t>
              </a:r>
              <a:endParaRPr lang="en-US" sz="1000" dirty="0"/>
            </a:p>
          </p:txBody>
        </p:sp>
        <p:sp>
          <p:nvSpPr>
            <p:cNvPr id="13" name="Shape 11"/>
            <p:cNvSpPr/>
            <p:nvPr/>
          </p:nvSpPr>
          <p:spPr>
            <a:xfrm>
              <a:off x="609905" y="2414016"/>
              <a:ext cx="292608" cy="292608"/>
            </a:xfrm>
            <a:prstGeom prst="ellipse">
              <a:avLst/>
            </a:prstGeom>
            <a:solidFill>
              <a:srgbClr val="EDB348"/>
            </a:solidFill>
            <a:ln/>
          </p:spPr>
        </p:sp>
        <p:sp>
          <p:nvSpPr>
            <p:cNvPr id="14" name="Text 12"/>
            <p:cNvSpPr/>
            <p:nvPr/>
          </p:nvSpPr>
          <p:spPr>
            <a:xfrm>
              <a:off x="609905" y="2414016"/>
              <a:ext cx="292608" cy="29260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200" b="1" dirty="0">
                  <a:solidFill>
                    <a:srgbClr val="1F2A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✓</a:t>
              </a:r>
              <a:endParaRPr lang="en-US" sz="1200" dirty="0"/>
            </a:p>
          </p:txBody>
        </p:sp>
        <p:sp>
          <p:nvSpPr>
            <p:cNvPr id="15" name="Text 13"/>
            <p:cNvSpPr/>
            <p:nvPr/>
          </p:nvSpPr>
          <p:spPr>
            <a:xfrm>
              <a:off x="1030529" y="2359152"/>
              <a:ext cx="5120640" cy="53035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15000"/>
                </a:lnSpc>
                <a:buNone/>
              </a:pPr>
              <a:r>
                <a:rPr lang="en-US" sz="1000" dirty="0">
                  <a:solidFill>
                    <a:srgbClr val="E5E8EB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Apply the FAIR principles to assess a geospatial dataset</a:t>
              </a:r>
              <a:endParaRPr lang="en-US" sz="1000" dirty="0"/>
            </a:p>
          </p:txBody>
        </p:sp>
        <p:sp>
          <p:nvSpPr>
            <p:cNvPr id="16" name="Shape 14"/>
            <p:cNvSpPr/>
            <p:nvPr/>
          </p:nvSpPr>
          <p:spPr>
            <a:xfrm>
              <a:off x="6233465" y="2414016"/>
              <a:ext cx="292608" cy="292608"/>
            </a:xfrm>
            <a:prstGeom prst="ellipse">
              <a:avLst/>
            </a:prstGeom>
            <a:solidFill>
              <a:srgbClr val="EDB348"/>
            </a:solidFill>
            <a:ln/>
          </p:spPr>
        </p:sp>
        <p:sp>
          <p:nvSpPr>
            <p:cNvPr id="17" name="Text 15"/>
            <p:cNvSpPr/>
            <p:nvPr/>
          </p:nvSpPr>
          <p:spPr>
            <a:xfrm>
              <a:off x="6233465" y="2414016"/>
              <a:ext cx="292608" cy="29260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200" b="1" dirty="0">
                  <a:solidFill>
                    <a:srgbClr val="1F2A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✓</a:t>
              </a:r>
              <a:endParaRPr lang="en-US" sz="1200" dirty="0"/>
            </a:p>
          </p:txBody>
        </p:sp>
        <p:sp>
          <p:nvSpPr>
            <p:cNvPr id="18" name="Text 16"/>
            <p:cNvSpPr/>
            <p:nvPr/>
          </p:nvSpPr>
          <p:spPr>
            <a:xfrm>
              <a:off x="6654089" y="2359152"/>
              <a:ext cx="5120640" cy="53035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15000"/>
                </a:lnSpc>
                <a:buNone/>
              </a:pPr>
              <a:r>
                <a:rPr lang="en-US" sz="1000" dirty="0">
                  <a:solidFill>
                    <a:srgbClr val="E5E8EB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Describe the CARE principles and explain when they apply</a:t>
              </a:r>
              <a:endParaRPr lang="en-US" sz="1000" dirty="0"/>
            </a:p>
          </p:txBody>
        </p:sp>
        <p:sp>
          <p:nvSpPr>
            <p:cNvPr id="19" name="Shape 17"/>
            <p:cNvSpPr/>
            <p:nvPr/>
          </p:nvSpPr>
          <p:spPr>
            <a:xfrm>
              <a:off x="609905" y="3035808"/>
              <a:ext cx="292608" cy="292608"/>
            </a:xfrm>
            <a:prstGeom prst="ellipse">
              <a:avLst/>
            </a:prstGeom>
            <a:solidFill>
              <a:srgbClr val="EDB348"/>
            </a:solidFill>
            <a:ln/>
          </p:spPr>
        </p:sp>
        <p:sp>
          <p:nvSpPr>
            <p:cNvPr id="20" name="Text 18"/>
            <p:cNvSpPr/>
            <p:nvPr/>
          </p:nvSpPr>
          <p:spPr>
            <a:xfrm>
              <a:off x="609905" y="3035808"/>
              <a:ext cx="292608" cy="29260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200" b="1" dirty="0">
                  <a:solidFill>
                    <a:srgbClr val="1F2A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✓</a:t>
              </a:r>
              <a:endParaRPr lang="en-US" sz="1200" dirty="0"/>
            </a:p>
          </p:txBody>
        </p:sp>
        <p:sp>
          <p:nvSpPr>
            <p:cNvPr id="21" name="Text 19"/>
            <p:cNvSpPr/>
            <p:nvPr/>
          </p:nvSpPr>
          <p:spPr>
            <a:xfrm>
              <a:off x="1030529" y="2980944"/>
              <a:ext cx="5120640" cy="53035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15000"/>
                </a:lnSpc>
                <a:buNone/>
              </a:pPr>
              <a:r>
                <a:rPr lang="en-US" sz="1000" dirty="0">
                  <a:solidFill>
                    <a:srgbClr val="E5E8EB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Identify common open data licences and explain their reuse conditions</a:t>
              </a:r>
              <a:endParaRPr lang="en-US" sz="1000" dirty="0"/>
            </a:p>
          </p:txBody>
        </p:sp>
        <p:sp>
          <p:nvSpPr>
            <p:cNvPr id="22" name="Shape 20"/>
            <p:cNvSpPr/>
            <p:nvPr/>
          </p:nvSpPr>
          <p:spPr>
            <a:xfrm>
              <a:off x="6233465" y="3035808"/>
              <a:ext cx="292608" cy="292608"/>
            </a:xfrm>
            <a:prstGeom prst="ellipse">
              <a:avLst/>
            </a:prstGeom>
            <a:solidFill>
              <a:srgbClr val="EDB348"/>
            </a:solidFill>
            <a:ln/>
          </p:spPr>
        </p:sp>
        <p:sp>
          <p:nvSpPr>
            <p:cNvPr id="23" name="Text 21"/>
            <p:cNvSpPr/>
            <p:nvPr/>
          </p:nvSpPr>
          <p:spPr>
            <a:xfrm>
              <a:off x="6233465" y="3035808"/>
              <a:ext cx="292608" cy="29260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200" b="1" dirty="0">
                  <a:solidFill>
                    <a:srgbClr val="1F2A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✓</a:t>
              </a:r>
              <a:endParaRPr lang="en-US" sz="1200" dirty="0"/>
            </a:p>
          </p:txBody>
        </p:sp>
        <p:sp>
          <p:nvSpPr>
            <p:cNvPr id="24" name="Text 22"/>
            <p:cNvSpPr/>
            <p:nvPr/>
          </p:nvSpPr>
          <p:spPr>
            <a:xfrm>
              <a:off x="6654089" y="2980944"/>
              <a:ext cx="5120640" cy="53035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15000"/>
                </a:lnSpc>
                <a:buNone/>
              </a:pPr>
              <a:r>
                <a:rPr lang="en-US" sz="1000" dirty="0">
                  <a:solidFill>
                    <a:srgbClr val="E5E8EB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Distinguish between data governance and data management</a:t>
              </a:r>
              <a:endParaRPr lang="en-US" sz="1000" dirty="0"/>
            </a:p>
          </p:txBody>
        </p:sp>
        <p:sp>
          <p:nvSpPr>
            <p:cNvPr id="25" name="Shape 23"/>
            <p:cNvSpPr/>
            <p:nvPr/>
          </p:nvSpPr>
          <p:spPr>
            <a:xfrm>
              <a:off x="609905" y="3657600"/>
              <a:ext cx="292608" cy="292608"/>
            </a:xfrm>
            <a:prstGeom prst="ellipse">
              <a:avLst/>
            </a:prstGeom>
            <a:solidFill>
              <a:srgbClr val="EDB348"/>
            </a:solidFill>
            <a:ln/>
          </p:spPr>
        </p:sp>
        <p:sp>
          <p:nvSpPr>
            <p:cNvPr id="26" name="Text 24"/>
            <p:cNvSpPr/>
            <p:nvPr/>
          </p:nvSpPr>
          <p:spPr>
            <a:xfrm>
              <a:off x="609905" y="3657600"/>
              <a:ext cx="292608" cy="29260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200" b="1" dirty="0">
                  <a:solidFill>
                    <a:srgbClr val="1F2A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✓</a:t>
              </a:r>
              <a:endParaRPr lang="en-US" sz="1200" dirty="0"/>
            </a:p>
          </p:txBody>
        </p:sp>
        <p:sp>
          <p:nvSpPr>
            <p:cNvPr id="27" name="Text 25"/>
            <p:cNvSpPr/>
            <p:nvPr/>
          </p:nvSpPr>
          <p:spPr>
            <a:xfrm>
              <a:off x="1030529" y="3602736"/>
              <a:ext cx="5120640" cy="53035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15000"/>
                </a:lnSpc>
                <a:buNone/>
              </a:pPr>
              <a:r>
                <a:rPr lang="en-US" sz="1000" dirty="0">
                  <a:solidFill>
                    <a:srgbClr val="E5E8EB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Name the six core data roles and describe their responsibilities</a:t>
              </a:r>
              <a:endParaRPr lang="en-US" sz="1000" dirty="0"/>
            </a:p>
          </p:txBody>
        </p:sp>
        <p:sp>
          <p:nvSpPr>
            <p:cNvPr id="28" name="Shape 26"/>
            <p:cNvSpPr/>
            <p:nvPr/>
          </p:nvSpPr>
          <p:spPr>
            <a:xfrm>
              <a:off x="6233465" y="3657600"/>
              <a:ext cx="292608" cy="292608"/>
            </a:xfrm>
            <a:prstGeom prst="ellipse">
              <a:avLst/>
            </a:prstGeom>
            <a:solidFill>
              <a:srgbClr val="EDB348"/>
            </a:solidFill>
            <a:ln/>
          </p:spPr>
        </p:sp>
        <p:sp>
          <p:nvSpPr>
            <p:cNvPr id="29" name="Text 27"/>
            <p:cNvSpPr/>
            <p:nvPr/>
          </p:nvSpPr>
          <p:spPr>
            <a:xfrm>
              <a:off x="6233465" y="3657600"/>
              <a:ext cx="292608" cy="29260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200" b="1" dirty="0">
                  <a:solidFill>
                    <a:srgbClr val="1F2A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✓</a:t>
              </a:r>
              <a:endParaRPr lang="en-US" sz="1200" dirty="0"/>
            </a:p>
          </p:txBody>
        </p:sp>
        <p:sp>
          <p:nvSpPr>
            <p:cNvPr id="30" name="Text 28"/>
            <p:cNvSpPr/>
            <p:nvPr/>
          </p:nvSpPr>
          <p:spPr>
            <a:xfrm>
              <a:off x="6654089" y="3602736"/>
              <a:ext cx="5120640" cy="53035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15000"/>
                </a:lnSpc>
                <a:buNone/>
              </a:pPr>
              <a:r>
                <a:rPr lang="en-US" sz="1000" dirty="0">
                  <a:solidFill>
                    <a:srgbClr val="E5E8EB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Describe the thirteen sections of a Data Governance Plan</a:t>
              </a:r>
              <a:endParaRPr lang="en-US" sz="1000" dirty="0"/>
            </a:p>
          </p:txBody>
        </p:sp>
      </p:grpSp>
      <p:sp>
        <p:nvSpPr>
          <p:cNvPr id="31" name="Shape 29"/>
          <p:cNvSpPr/>
          <p:nvPr/>
        </p:nvSpPr>
        <p:spPr>
          <a:xfrm>
            <a:off x="609905" y="4590288"/>
            <a:ext cx="10971886" cy="0"/>
          </a:xfrm>
          <a:prstGeom prst="line">
            <a:avLst/>
          </a:prstGeom>
          <a:noFill/>
          <a:ln w="12700">
            <a:solidFill>
              <a:srgbClr val="3A4A56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609905" y="4754880"/>
            <a:ext cx="1097188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DB348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Next:  </a:t>
            </a:r>
            <a:r>
              <a:rPr lang="en-US" sz="1200" dirty="0">
                <a:solidFill>
                  <a:srgbClr val="C7CDD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Module 5 - Your Country Context Readiness Task   ·   </a:t>
            </a:r>
            <a:r>
              <a:rPr lang="en-GB" sz="1200" dirty="0">
                <a:solidFill>
                  <a:srgbClr val="C7CDD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Geospatial Data Management for Energy Access, Planning and Modelling </a:t>
            </a:r>
            <a:r>
              <a:rPr lang="en-US" sz="1200" dirty="0">
                <a:solidFill>
                  <a:srgbClr val="C7CDD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- Pre-Course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609905" y="6547104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8A9199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Module 4 complete  ·  </a:t>
            </a:r>
            <a:r>
              <a:rPr lang="en-GB" sz="850" dirty="0">
                <a:solidFill>
                  <a:srgbClr val="8A9199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Geospatial Data Management for Energy Access, Planning and Modelling </a:t>
            </a:r>
            <a:endParaRPr lang="en-US" sz="850" dirty="0"/>
          </a:p>
        </p:txBody>
      </p:sp>
      <p:sp>
        <p:nvSpPr>
          <p:cNvPr id="34" name="Text 32"/>
          <p:cNvSpPr/>
          <p:nvPr/>
        </p:nvSpPr>
        <p:spPr>
          <a:xfrm>
            <a:off x="10971886" y="6547104"/>
            <a:ext cx="60990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8A9199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29</a:t>
            </a:r>
            <a:endParaRPr lang="en-US" sz="8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905" y="400782"/>
            <a:ext cx="10971886" cy="2267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40" dirty="0">
                <a:solidFill>
                  <a:srgbClr val="53A2CC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CREDITS &amp; ATTRIBUTION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09905" y="644652"/>
            <a:ext cx="1097188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2B2F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How This Material Came Together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609905" y="1237183"/>
            <a:ext cx="11096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50000"/>
              </a:lnSpc>
              <a:buNone/>
            </a:pPr>
            <a:r>
              <a:rPr lang="en-US" sz="1350" i="1" dirty="0">
                <a:solidFill>
                  <a:srgbClr val="5C6166"/>
                </a:solidFill>
                <a:latin typeface="Nunito Light" panose="00000400000000000000" pitchFamily="2" charset="0"/>
                <a:ea typeface="Nunito" pitchFamily="34" charset="-122"/>
                <a:cs typeface="Nunito" pitchFamily="34" charset="-120"/>
              </a:rPr>
              <a:t>This module is part of an open educational programme. The organisations below hold distinct roles in their creation, maintenance, and delivery.</a:t>
            </a:r>
            <a:endParaRPr lang="en-US" sz="1350" dirty="0">
              <a:latin typeface="Nunito Light" panose="00000400000000000000" pitchFamily="2" charset="0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BE4A25CE-B1A6-3CCD-99CF-A0B33446455F}"/>
              </a:ext>
            </a:extLst>
          </p:cNvPr>
          <p:cNvGrpSpPr/>
          <p:nvPr/>
        </p:nvGrpSpPr>
        <p:grpSpPr>
          <a:xfrm>
            <a:off x="609905" y="1965960"/>
            <a:ext cx="3535345" cy="3246120"/>
            <a:chOff x="609905" y="1965960"/>
            <a:chExt cx="3535345" cy="3246120"/>
          </a:xfrm>
        </p:grpSpPr>
        <p:sp>
          <p:nvSpPr>
            <p:cNvPr id="5" name="Shape 3"/>
            <p:cNvSpPr/>
            <p:nvPr/>
          </p:nvSpPr>
          <p:spPr>
            <a:xfrm>
              <a:off x="609905" y="1965960"/>
              <a:ext cx="3535345" cy="3246120"/>
            </a:xfrm>
            <a:prstGeom prst="roundRect">
              <a:avLst>
                <a:gd name="adj" fmla="val 2254"/>
              </a:avLst>
            </a:prstGeom>
            <a:solidFill>
              <a:srgbClr val="FFFFFF"/>
            </a:solidFill>
            <a:ln w="12700">
              <a:solidFill>
                <a:srgbClr val="E5E8EB"/>
              </a:solidFill>
              <a:prstDash val="solid"/>
            </a:ln>
            <a:effectLst>
              <a:outerShdw blurRad="76200" dist="25400" dir="5400000" algn="bl" rotWithShape="0">
                <a:srgbClr val="1F2A33">
                  <a:alpha val="8000"/>
                </a:srgbClr>
              </a:outerShdw>
            </a:effectLst>
          </p:spPr>
        </p:sp>
        <p:sp>
          <p:nvSpPr>
            <p:cNvPr id="6" name="Shape 4"/>
            <p:cNvSpPr/>
            <p:nvPr/>
          </p:nvSpPr>
          <p:spPr>
            <a:xfrm>
              <a:off x="1188857" y="2286000"/>
              <a:ext cx="2377440" cy="384048"/>
            </a:xfrm>
            <a:prstGeom prst="roundRect">
              <a:avLst>
                <a:gd name="adj" fmla="val 50000"/>
              </a:avLst>
            </a:prstGeom>
            <a:solidFill>
              <a:srgbClr val="EDB348"/>
            </a:solidFill>
            <a:ln/>
          </p:spPr>
        </p:sp>
        <p:sp>
          <p:nvSpPr>
            <p:cNvPr id="7" name="Text 5"/>
            <p:cNvSpPr/>
            <p:nvPr/>
          </p:nvSpPr>
          <p:spPr>
            <a:xfrm>
              <a:off x="1188857" y="2286000"/>
              <a:ext cx="2377440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000" b="1" kern="0" spc="60" dirty="0">
                  <a:solidFill>
                    <a:srgbClr val="FFFFFF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COMMISSIONED BY</a:t>
              </a:r>
              <a:endParaRPr lang="en-US" sz="1000" dirty="0"/>
            </a:p>
          </p:txBody>
        </p:sp>
        <p:pic>
          <p:nvPicPr>
            <p:cNvPr id="8" name="Image 0" descr="/mnt/claude/seforall_logo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26017" y="3108172"/>
              <a:ext cx="2103120" cy="870257"/>
            </a:xfrm>
            <a:prstGeom prst="rect">
              <a:avLst/>
            </a:prstGeom>
          </p:spPr>
        </p:pic>
        <p:sp>
          <p:nvSpPr>
            <p:cNvPr id="9" name="Text 6"/>
            <p:cNvSpPr/>
            <p:nvPr/>
          </p:nvSpPr>
          <p:spPr>
            <a:xfrm>
              <a:off x="884225" y="4480560"/>
              <a:ext cx="2986705" cy="5943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ctr">
                <a:lnSpc>
                  <a:spcPct val="120000"/>
                </a:lnSpc>
                <a:buNone/>
              </a:pPr>
              <a:r>
                <a:rPr lang="en-US" sz="105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Sustainable Energy for All - commissioning body.</a:t>
              </a:r>
              <a:endParaRPr lang="en-US" sz="1050" dirty="0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9E53662-C610-D882-37C6-B4B7078CC694}"/>
              </a:ext>
            </a:extLst>
          </p:cNvPr>
          <p:cNvGrpSpPr/>
          <p:nvPr/>
        </p:nvGrpSpPr>
        <p:grpSpPr>
          <a:xfrm>
            <a:off x="4328130" y="1965960"/>
            <a:ext cx="3535345" cy="3246120"/>
            <a:chOff x="4328130" y="1965960"/>
            <a:chExt cx="3535345" cy="3246120"/>
          </a:xfrm>
        </p:grpSpPr>
        <p:sp>
          <p:nvSpPr>
            <p:cNvPr id="10" name="Shape 7"/>
            <p:cNvSpPr/>
            <p:nvPr/>
          </p:nvSpPr>
          <p:spPr>
            <a:xfrm>
              <a:off x="4328130" y="1965960"/>
              <a:ext cx="3535345" cy="3246120"/>
            </a:xfrm>
            <a:prstGeom prst="roundRect">
              <a:avLst>
                <a:gd name="adj" fmla="val 2254"/>
              </a:avLst>
            </a:prstGeom>
            <a:solidFill>
              <a:srgbClr val="FFFFFF"/>
            </a:solidFill>
            <a:ln w="12700">
              <a:solidFill>
                <a:srgbClr val="E5E8EB"/>
              </a:solidFill>
              <a:prstDash val="solid"/>
            </a:ln>
            <a:effectLst>
              <a:outerShdw blurRad="76200" dist="25400" dir="5400000" algn="bl" rotWithShape="0">
                <a:srgbClr val="1F2A33">
                  <a:alpha val="8000"/>
                </a:srgbClr>
              </a:outerShdw>
            </a:effectLst>
          </p:spPr>
        </p:sp>
        <p:sp>
          <p:nvSpPr>
            <p:cNvPr id="11" name="Shape 8"/>
            <p:cNvSpPr/>
            <p:nvPr/>
          </p:nvSpPr>
          <p:spPr>
            <a:xfrm>
              <a:off x="4907082" y="2286000"/>
              <a:ext cx="2377440" cy="384048"/>
            </a:xfrm>
            <a:prstGeom prst="roundRect">
              <a:avLst>
                <a:gd name="adj" fmla="val 50000"/>
              </a:avLst>
            </a:prstGeom>
            <a:solidFill>
              <a:srgbClr val="53A2CC"/>
            </a:solidFill>
            <a:ln/>
          </p:spPr>
        </p:sp>
        <p:sp>
          <p:nvSpPr>
            <p:cNvPr id="12" name="Text 9"/>
            <p:cNvSpPr/>
            <p:nvPr/>
          </p:nvSpPr>
          <p:spPr>
            <a:xfrm>
              <a:off x="4907082" y="2286000"/>
              <a:ext cx="2377440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000" b="1" kern="0" spc="60" dirty="0">
                  <a:solidFill>
                    <a:srgbClr val="FFFFFF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MAINTAINED &amp; UPDATED BY</a:t>
              </a:r>
              <a:endParaRPr lang="en-US" sz="1000" dirty="0"/>
            </a:p>
          </p:txBody>
        </p:sp>
        <p:pic>
          <p:nvPicPr>
            <p:cNvPr id="13" name="Image 1" descr="/mnt/user-data/uploads/1__Kartoza_horizontal_logo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44242" y="3185870"/>
              <a:ext cx="2103120" cy="714861"/>
            </a:xfrm>
            <a:prstGeom prst="rect">
              <a:avLst/>
            </a:prstGeom>
          </p:spPr>
        </p:pic>
        <p:sp>
          <p:nvSpPr>
            <p:cNvPr id="14" name="Text 10"/>
            <p:cNvSpPr/>
            <p:nvPr/>
          </p:nvSpPr>
          <p:spPr>
            <a:xfrm>
              <a:off x="4602450" y="4480560"/>
              <a:ext cx="2986705" cy="5943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ctr">
                <a:lnSpc>
                  <a:spcPct val="120000"/>
                </a:lnSpc>
                <a:buNone/>
              </a:pPr>
              <a:r>
                <a:rPr lang="en-US" sz="105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Kartoza - open-source geospatial solutions; content updates and delivery.</a:t>
              </a:r>
              <a:endParaRPr lang="en-US" sz="1050" dirty="0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082BC79D-FAAD-C2DC-78F2-1380F9D74860}"/>
              </a:ext>
            </a:extLst>
          </p:cNvPr>
          <p:cNvGrpSpPr/>
          <p:nvPr/>
        </p:nvGrpSpPr>
        <p:grpSpPr>
          <a:xfrm>
            <a:off x="8046354" y="1965960"/>
            <a:ext cx="3535345" cy="3246120"/>
            <a:chOff x="8046354" y="1965960"/>
            <a:chExt cx="3535345" cy="3246120"/>
          </a:xfrm>
        </p:grpSpPr>
        <p:sp>
          <p:nvSpPr>
            <p:cNvPr id="15" name="Shape 11"/>
            <p:cNvSpPr/>
            <p:nvPr/>
          </p:nvSpPr>
          <p:spPr>
            <a:xfrm>
              <a:off x="8046354" y="1965960"/>
              <a:ext cx="3535345" cy="3246120"/>
            </a:xfrm>
            <a:prstGeom prst="roundRect">
              <a:avLst>
                <a:gd name="adj" fmla="val 2254"/>
              </a:avLst>
            </a:prstGeom>
            <a:solidFill>
              <a:srgbClr val="FFFFFF"/>
            </a:solidFill>
            <a:ln w="12700">
              <a:solidFill>
                <a:srgbClr val="E5E8EB"/>
              </a:solidFill>
              <a:prstDash val="solid"/>
            </a:ln>
            <a:effectLst>
              <a:outerShdw blurRad="76200" dist="25400" dir="5400000" algn="bl" rotWithShape="0">
                <a:srgbClr val="1F2A33">
                  <a:alpha val="8000"/>
                </a:srgbClr>
              </a:outerShdw>
            </a:effectLst>
          </p:spPr>
        </p:sp>
        <p:sp>
          <p:nvSpPr>
            <p:cNvPr id="16" name="Shape 12"/>
            <p:cNvSpPr/>
            <p:nvPr/>
          </p:nvSpPr>
          <p:spPr>
            <a:xfrm>
              <a:off x="8625307" y="2286000"/>
              <a:ext cx="2377440" cy="384048"/>
            </a:xfrm>
            <a:prstGeom prst="roundRect">
              <a:avLst>
                <a:gd name="adj" fmla="val 50000"/>
              </a:avLst>
            </a:prstGeom>
            <a:solidFill>
              <a:srgbClr val="8A8B8B"/>
            </a:solidFill>
            <a:ln/>
          </p:spPr>
        </p:sp>
        <p:sp>
          <p:nvSpPr>
            <p:cNvPr id="17" name="Text 13"/>
            <p:cNvSpPr/>
            <p:nvPr/>
          </p:nvSpPr>
          <p:spPr>
            <a:xfrm>
              <a:off x="8625307" y="2286000"/>
              <a:ext cx="2377440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000" b="1" kern="0" spc="60" dirty="0">
                  <a:solidFill>
                    <a:srgbClr val="FFFFFF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HOSTED BY</a:t>
              </a:r>
              <a:endParaRPr lang="en-US" sz="1000" dirty="0"/>
            </a:p>
          </p:txBody>
        </p:sp>
        <p:pic>
          <p:nvPicPr>
            <p:cNvPr id="18" name="Image 2" descr="/mnt/user-data/uploads/ccg_red_logo.jp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288247" y="3017520"/>
              <a:ext cx="1051560" cy="1051560"/>
            </a:xfrm>
            <a:prstGeom prst="rect">
              <a:avLst/>
            </a:prstGeom>
          </p:spPr>
        </p:pic>
        <p:sp>
          <p:nvSpPr>
            <p:cNvPr id="19" name="Text 14"/>
            <p:cNvSpPr/>
            <p:nvPr/>
          </p:nvSpPr>
          <p:spPr>
            <a:xfrm>
              <a:off x="8320674" y="4480560"/>
              <a:ext cx="2986705" cy="5943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ctr">
                <a:lnSpc>
                  <a:spcPct val="120000"/>
                </a:lnSpc>
                <a:buNone/>
              </a:pPr>
              <a:r>
                <a:rPr lang="en-US" sz="105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Climate Compatible Growth - hosting and platform delivery.</a:t>
              </a:r>
              <a:endParaRPr lang="en-US" sz="1050" dirty="0"/>
            </a:p>
          </p:txBody>
        </p:sp>
      </p:grpSp>
      <p:sp>
        <p:nvSpPr>
          <p:cNvPr id="20" name="Text 15"/>
          <p:cNvSpPr/>
          <p:nvPr/>
        </p:nvSpPr>
        <p:spPr>
          <a:xfrm>
            <a:off x="609905" y="5806440"/>
            <a:ext cx="1097188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Geospatial Data Management for Energy Access  ·  Pre-Course  ·  Module 4</a:t>
            </a:r>
            <a:endParaRPr lang="en-US" sz="1100" dirty="0"/>
          </a:p>
        </p:txBody>
      </p:sp>
      <p:sp>
        <p:nvSpPr>
          <p:cNvPr id="21" name="Text 16"/>
          <p:cNvSpPr/>
          <p:nvPr/>
        </p:nvSpPr>
        <p:spPr>
          <a:xfrm>
            <a:off x="609905" y="6547104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b="1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Module 4: SDI, FAIR Principles &amp; Data Governance</a:t>
            </a:r>
            <a:r>
              <a:rPr lang="en-US" sz="850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   ·   </a:t>
            </a:r>
            <a:r>
              <a:rPr lang="en-GB" sz="850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Geospatial Data Management for Energy Access, Planning and Modelling </a:t>
            </a:r>
            <a:r>
              <a:rPr lang="en-US" sz="850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- Pre-Course</a:t>
            </a:r>
            <a:endParaRPr lang="en-US" sz="850" dirty="0"/>
          </a:p>
        </p:txBody>
      </p:sp>
      <p:sp>
        <p:nvSpPr>
          <p:cNvPr id="22" name="Text 17"/>
          <p:cNvSpPr/>
          <p:nvPr/>
        </p:nvSpPr>
        <p:spPr>
          <a:xfrm>
            <a:off x="10971886" y="6547104"/>
            <a:ext cx="60990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30</a:t>
            </a:r>
            <a:endParaRPr lang="en-US" sz="8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4292</Words>
  <Application>Microsoft Office PowerPoint</Application>
  <PresentationFormat>Widescreen</PresentationFormat>
  <Paragraphs>497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4" baseType="lpstr">
      <vt:lpstr>Arial</vt:lpstr>
      <vt:lpstr>Nunito</vt:lpstr>
      <vt:lpstr>Nunito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Module 4: SDI, FAIR Principles &amp; Data Governance</dc:title>
  <dc:subject>PptxGenJS Presentation</dc:subject>
  <dc:creator>Seabilwe Tilodi</dc:creator>
  <cp:lastModifiedBy>Seabilwe Tilodi</cp:lastModifiedBy>
  <cp:revision>31</cp:revision>
  <dcterms:created xsi:type="dcterms:W3CDTF">2026-07-15T09:27:34Z</dcterms:created>
  <dcterms:modified xsi:type="dcterms:W3CDTF">2026-07-20T09:21:39Z</dcterms:modified>
</cp:coreProperties>
</file>