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Open Sans ExtraBold"/>
      <p:bold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7" roundtripDataSignature="AMtx7mgbnuHWBG7iyJY8vy7rbioU09Ic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OpenSansExtraBold-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US" sz="1200" u="none" cap="none" strike="noStrike">
                <a:solidFill>
                  <a:srgbClr val="000000"/>
                </a:solidFill>
                <a:latin typeface="Arial"/>
                <a:ea typeface="Arial"/>
                <a:cs typeface="Arial"/>
                <a:sym typeface="Arial"/>
              </a:rPr>
              <a:t>INCOME STATEMENT </a:t>
            </a:r>
            <a:r>
              <a:rPr b="0" i="0" lang="en-US" sz="1200" u="none" cap="none" strike="noStrike">
                <a:solidFill>
                  <a:srgbClr val="000000"/>
                </a:solidFill>
                <a:latin typeface="Arial"/>
                <a:ea typeface="Arial"/>
                <a:cs typeface="Arial"/>
                <a:sym typeface="Arial"/>
              </a:rPr>
              <a:t>is also known as the operating account or the profit and loss statement. </a:t>
            </a:r>
            <a:endParaRPr/>
          </a:p>
          <a:p>
            <a:pPr indent="-171450" lvl="0" marL="171450" marR="0" rtl="0" algn="l">
              <a:lnSpc>
                <a:spcPct val="100000"/>
              </a:lnSpc>
              <a:spcBef>
                <a:spcPts val="1200"/>
              </a:spcBef>
              <a:spcAft>
                <a:spcPts val="0"/>
              </a:spcAft>
              <a:buClr>
                <a:srgbClr val="000000"/>
              </a:buClr>
              <a:buSzPts val="1100"/>
              <a:buFont typeface="Arial"/>
              <a:buChar char="●"/>
            </a:pPr>
            <a:r>
              <a:rPr lang="en-US"/>
              <a:t>It shows the company’s revenues and expenses during a particular period. </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The purpose of the income statement is to show lenders and investors whether the company made profit or loss during the period being reported. </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It is based on the equation:</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 Net Income </a:t>
            </a:r>
            <a:r>
              <a:rPr lang="en-US">
                <a:solidFill>
                  <a:srgbClr val="000000"/>
                </a:solidFill>
                <a:latin typeface="Arial"/>
                <a:ea typeface="Arial"/>
                <a:cs typeface="Arial"/>
                <a:sym typeface="Arial"/>
              </a:rPr>
              <a:t>is equal</a:t>
            </a:r>
            <a:r>
              <a:rPr b="0" i="0" lang="en-US" sz="1200" u="none" cap="none" strike="noStrike">
                <a:solidFill>
                  <a:srgbClr val="000000"/>
                </a:solidFill>
                <a:latin typeface="Arial"/>
                <a:ea typeface="Arial"/>
                <a:cs typeface="Arial"/>
                <a:sym typeface="Arial"/>
              </a:rPr>
              <a:t> to revenue minus expenses.</a:t>
            </a:r>
            <a:r>
              <a:rPr lang="en-US">
                <a:solidFill>
                  <a:srgbClr val="000000"/>
                </a:solidFill>
                <a:latin typeface="Arial"/>
                <a:ea typeface="Arial"/>
                <a:cs typeface="Arial"/>
                <a:sym typeface="Arial"/>
              </a:rPr>
              <a:t> </a:t>
            </a:r>
            <a:endParaRPr/>
          </a:p>
        </p:txBody>
      </p:sp>
      <p:sp>
        <p:nvSpPr>
          <p:cNvPr id="204" name="Google Shape;20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This table shows the format of reporting</a:t>
            </a:r>
            <a:r>
              <a:rPr lang="en-US">
                <a:solidFill>
                  <a:srgbClr val="000000"/>
                </a:solidFill>
                <a:latin typeface="Arial"/>
                <a:ea typeface="Arial"/>
                <a:cs typeface="Arial"/>
                <a:sym typeface="Arial"/>
              </a:rPr>
              <a:t> income</a:t>
            </a:r>
            <a:r>
              <a:rPr b="0" i="0" lang="en-US" sz="1200" u="none" cap="none" strike="noStrike">
                <a:solidFill>
                  <a:srgbClr val="000000"/>
                </a:solidFill>
                <a:latin typeface="Arial"/>
                <a:ea typeface="Arial"/>
                <a:cs typeface="Arial"/>
                <a:sym typeface="Arial"/>
              </a:rPr>
              <a:t>. Revenues or sales is the money received from the sale of products and services, appearing at the top of the Table.</a:t>
            </a:r>
            <a:r>
              <a:rPr lang="en-US">
                <a:solidFill>
                  <a:srgbClr val="000000"/>
                </a:solidFill>
                <a:latin typeface="Arial"/>
                <a:ea typeface="Arial"/>
                <a:cs typeface="Arial"/>
                <a:sym typeface="Arial"/>
              </a:rPr>
              <a:t> </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Operating Expenses are costs incurred by a business as a result of normal business operation, appearing in the second row of the table.</a:t>
            </a:r>
            <a:r>
              <a:rPr lang="en-US">
                <a:solidFill>
                  <a:srgbClr val="000000"/>
                </a:solidFill>
                <a:latin typeface="Arial"/>
                <a:ea typeface="Arial"/>
                <a:cs typeface="Arial"/>
                <a:sym typeface="Arial"/>
              </a:rPr>
              <a:t> </a:t>
            </a:r>
            <a:endParaRPr>
              <a:latin typeface="Calibri"/>
              <a:ea typeface="Calibri"/>
              <a:cs typeface="Calibri"/>
              <a:sym typeface="Calibri"/>
            </a:endParaRPr>
          </a:p>
          <a:p>
            <a:pPr indent="-171450" lvl="0" marL="171450" rtl="0" algn="l">
              <a:spcBef>
                <a:spcPts val="1200"/>
              </a:spcBef>
              <a:spcAft>
                <a:spcPts val="0"/>
              </a:spcAft>
              <a:buClr>
                <a:srgbClr val="000000"/>
              </a:buClr>
              <a:buSzPts val="1100"/>
              <a:buFont typeface="Arial"/>
              <a:buChar char="●"/>
            </a:pPr>
            <a:r>
              <a:rPr lang="en-US">
                <a:solidFill>
                  <a:srgbClr val="000000"/>
                </a:solidFill>
                <a:latin typeface="Arial"/>
                <a:ea typeface="Arial"/>
                <a:cs typeface="Arial"/>
                <a:sym typeface="Arial"/>
              </a:rPr>
              <a:t>The subsequent three rows are financing expenses which consist of depreciation, interest paid and taxes paid'". </a:t>
            </a:r>
            <a:endParaRPr>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After subtracting all expenses, we get net income, or “net profit”. Net income, if it is positive, is the amount of money available to the owner or the shareholders from the business after meeting all expenses. </a:t>
            </a:r>
            <a:endParaRPr/>
          </a:p>
          <a:p>
            <a:pPr indent="0" lvl="0" marL="0" marR="0" rtl="0" algn="l">
              <a:lnSpc>
                <a:spcPct val="100000"/>
              </a:lnSpc>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In the next slide, we explain a simple income statement.</a:t>
            </a:r>
            <a:endParaRPr/>
          </a:p>
        </p:txBody>
      </p:sp>
      <p:sp>
        <p:nvSpPr>
          <p:cNvPr id="216" name="Google Shape;21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This table is an example of the </a:t>
            </a:r>
            <a:r>
              <a:rPr lang="en-US">
                <a:solidFill>
                  <a:srgbClr val="000000"/>
                </a:solidFill>
                <a:latin typeface="Arial"/>
                <a:ea typeface="Arial"/>
                <a:cs typeface="Arial"/>
                <a:sym typeface="Arial"/>
              </a:rPr>
              <a:t>X.Y.Z </a:t>
            </a:r>
            <a:r>
              <a:rPr b="0" i="0" lang="en-US" sz="1200" u="none" cap="none" strike="noStrike">
                <a:solidFill>
                  <a:srgbClr val="000000"/>
                </a:solidFill>
                <a:latin typeface="Arial"/>
                <a:ea typeface="Arial"/>
                <a:cs typeface="Arial"/>
                <a:sym typeface="Arial"/>
              </a:rPr>
              <a:t>company’s income statement for 2013 and 2014. The business has just started and 2013 is the first year of operation.</a:t>
            </a:r>
            <a:r>
              <a:rPr lang="en-US">
                <a:solidFill>
                  <a:srgbClr val="000000"/>
                </a:solidFill>
                <a:latin typeface="Arial"/>
                <a:ea typeface="Arial"/>
                <a:cs typeface="Arial"/>
                <a:sym typeface="Arial"/>
              </a:rPr>
              <a:t> </a:t>
            </a:r>
            <a:endParaRPr/>
          </a:p>
          <a:p>
            <a:pPr indent="0" lvl="0" marL="0" rtl="0" algn="l">
              <a:spcBef>
                <a:spcPts val="1200"/>
              </a:spcBef>
              <a:spcAft>
                <a:spcPts val="0"/>
              </a:spcAft>
              <a:buClr>
                <a:srgbClr val="000000"/>
              </a:buClr>
              <a:buSzPts val="1100"/>
              <a:buFont typeface="Calibri"/>
              <a:buNone/>
            </a:pPr>
            <a:r>
              <a:t/>
            </a:r>
            <a:endParaRPr>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rabicPeriod"/>
            </a:pPr>
            <a:r>
              <a:rPr lang="en-US">
                <a:solidFill>
                  <a:srgbClr val="000000"/>
                </a:solidFill>
                <a:latin typeface="Arial"/>
                <a:ea typeface="Arial"/>
                <a:cs typeface="Arial"/>
                <a:sym typeface="Arial"/>
              </a:rPr>
              <a:t>Looking at the table from top to bottom, we can see that</a:t>
            </a:r>
            <a:r>
              <a:rPr b="0" i="0" lang="en-US" sz="1200" u="none" cap="none" strike="noStrike">
                <a:solidFill>
                  <a:schemeClr val="dk1"/>
                </a:solidFill>
                <a:latin typeface="Calibri"/>
                <a:ea typeface="Calibri"/>
                <a:cs typeface="Calibri"/>
                <a:sym typeface="Calibri"/>
              </a:rPr>
              <a:t> </a:t>
            </a:r>
            <a:r>
              <a:rPr b="0" i="0" lang="en-US" sz="1200" u="none" cap="none" strike="noStrike">
                <a:solidFill>
                  <a:srgbClr val="000000"/>
                </a:solidFill>
                <a:latin typeface="Arial"/>
                <a:ea typeface="Arial"/>
                <a:cs typeface="Arial"/>
                <a:sym typeface="Arial"/>
              </a:rPr>
              <a:t>in 2013, the company XYZ earned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100 in revenue.</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To earn this, XYZ had to spend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40 as operating expenses, like fuel costs, </a:t>
            </a:r>
            <a:r>
              <a:rPr lang="en-US">
                <a:solidFill>
                  <a:srgbClr val="000000"/>
                </a:solidFill>
                <a:latin typeface="Arial"/>
                <a:ea typeface="Arial"/>
                <a:cs typeface="Arial"/>
                <a:sym typeface="Arial"/>
              </a:rPr>
              <a:t>and operating</a:t>
            </a:r>
            <a:r>
              <a:rPr b="0" i="0" lang="en-US" sz="1200" u="none" cap="none" strike="noStrike">
                <a:solidFill>
                  <a:srgbClr val="000000"/>
                </a:solidFill>
                <a:latin typeface="Arial"/>
                <a:ea typeface="Arial"/>
                <a:cs typeface="Arial"/>
                <a:sym typeface="Arial"/>
              </a:rPr>
              <a:t> and maintenance costs.</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Subtracting the</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a:t>
            </a:r>
            <a:r>
              <a:rPr lang="en-US">
                <a:solidFill>
                  <a:srgbClr val="000000"/>
                </a:solidFill>
                <a:latin typeface="Arial"/>
                <a:ea typeface="Arial"/>
                <a:cs typeface="Arial"/>
                <a:sym typeface="Arial"/>
              </a:rPr>
              <a:t>40</a:t>
            </a:r>
            <a:r>
              <a:rPr b="0" i="0" lang="en-US" sz="1200" u="none" cap="none" strike="noStrike">
                <a:solidFill>
                  <a:srgbClr val="000000"/>
                </a:solidFill>
                <a:latin typeface="Arial"/>
                <a:ea typeface="Arial"/>
                <a:cs typeface="Arial"/>
                <a:sym typeface="Arial"/>
              </a:rPr>
              <a:t> from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100</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we get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60</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which would be </a:t>
            </a:r>
            <a:r>
              <a:rPr lang="en-US">
                <a:solidFill>
                  <a:srgbClr val="000000"/>
                </a:solidFill>
                <a:latin typeface="Arial"/>
                <a:ea typeface="Arial"/>
                <a:cs typeface="Arial"/>
                <a:sym typeface="Arial"/>
              </a:rPr>
              <a:t>X.Y.Z’s</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earnings</a:t>
            </a:r>
            <a:r>
              <a:rPr b="0" i="0" lang="en-US" sz="1200" u="none" cap="none" strike="noStrike">
                <a:solidFill>
                  <a:srgbClr val="000000"/>
                </a:solidFill>
                <a:latin typeface="Arial"/>
                <a:ea typeface="Arial"/>
                <a:cs typeface="Arial"/>
                <a:sym typeface="Arial"/>
              </a:rPr>
              <a:t> before interest, taxes, depreciation, and amortization (shortly EBITDA). From this we will subtract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10 each for accounting depreciation and interest paid to get profit before tax 40$ for </a:t>
            </a:r>
            <a:r>
              <a:rPr lang="en-US">
                <a:solidFill>
                  <a:srgbClr val="000000"/>
                </a:solidFill>
                <a:latin typeface="Arial"/>
                <a:ea typeface="Arial"/>
                <a:cs typeface="Arial"/>
                <a:sym typeface="Arial"/>
              </a:rPr>
              <a:t>X.Y.Z</a:t>
            </a:r>
            <a:r>
              <a:rPr b="0" i="0" lang="en-US" sz="1200" u="none" cap="none" strike="noStrike">
                <a:solidFill>
                  <a:srgbClr val="000000"/>
                </a:solidFill>
                <a:latin typeface="Arial"/>
                <a:ea typeface="Arial"/>
                <a:cs typeface="Arial"/>
                <a:sym typeface="Arial"/>
              </a:rPr>
              <a:t>.</a:t>
            </a:r>
            <a:r>
              <a:rPr lang="en-US">
                <a:solidFill>
                  <a:srgbClr val="000000"/>
                </a:solidFill>
                <a:latin typeface="Arial"/>
                <a:ea typeface="Arial"/>
                <a:cs typeface="Arial"/>
                <a:sym typeface="Arial"/>
              </a:rPr>
              <a:t> </a:t>
            </a:r>
            <a:endParaRPr/>
          </a:p>
          <a:p>
            <a:pPr indent="0" lvl="0" marL="0" marR="0" rtl="0" algn="l">
              <a:lnSpc>
                <a:spcPct val="100000"/>
              </a:lnSpc>
              <a:spcBef>
                <a:spcPts val="1200"/>
              </a:spcBef>
              <a:spcAft>
                <a:spcPts val="0"/>
              </a:spcAft>
              <a:buClr>
                <a:srgbClr val="000000"/>
              </a:buClr>
              <a:buSzPts val="1100"/>
              <a:buFont typeface="Calibri"/>
              <a:buNone/>
            </a:pPr>
            <a:r>
              <a:t/>
            </a:r>
            <a:endParaRPr/>
          </a:p>
          <a:p>
            <a:pPr indent="0" lvl="0" marL="0" marR="0" rtl="0" algn="l">
              <a:lnSpc>
                <a:spcPct val="100000"/>
              </a:lnSpc>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Now we need to compute tax for the company's income. For this, we created a separate table.</a:t>
            </a:r>
            <a:endParaRPr/>
          </a:p>
          <a:p>
            <a:pPr indent="0" lvl="0" marL="0" marR="0" rtl="0" algn="l">
              <a:lnSpc>
                <a:spcPct val="100000"/>
              </a:lnSpc>
              <a:spcBef>
                <a:spcPts val="1200"/>
              </a:spcBef>
              <a:spcAft>
                <a:spcPts val="0"/>
              </a:spcAft>
              <a:buClr>
                <a:srgbClr val="000000"/>
              </a:buClr>
              <a:buSzPts val="1100"/>
              <a:buFont typeface="Calibri"/>
              <a:buNone/>
            </a:pPr>
            <a:r>
              <a:t/>
            </a:r>
            <a:endParaRPr/>
          </a:p>
          <a:p>
            <a:pPr indent="0" lvl="0" marL="0" rtl="0" algn="l">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2. First, we take Profit before tax and add back accounting depreciation. From this we subtract tax depreciation based on </a:t>
            </a:r>
            <a:r>
              <a:rPr lang="en-US">
                <a:solidFill>
                  <a:srgbClr val="000000"/>
                </a:solidFill>
                <a:latin typeface="Arial"/>
                <a:ea typeface="Arial"/>
                <a:cs typeface="Arial"/>
                <a:sym typeface="Arial"/>
              </a:rPr>
              <a:t>the </a:t>
            </a:r>
            <a:r>
              <a:rPr b="0" i="0" lang="en-US" sz="1200" u="none" cap="none" strike="noStrike">
                <a:solidFill>
                  <a:srgbClr val="000000"/>
                </a:solidFill>
                <a:latin typeface="Arial"/>
                <a:ea typeface="Arial"/>
                <a:cs typeface="Arial"/>
                <a:sym typeface="Arial"/>
              </a:rPr>
              <a:t>country’s tax laws.</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For this example, we assume that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15 is the tax depreciation. We get taxable income from which we can get actual taxes paid. With 30% taxes, we pay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11 as taxes to the government.</a:t>
            </a:r>
            <a:r>
              <a:rPr lang="en-US">
                <a:solidFill>
                  <a:srgbClr val="000000"/>
                </a:solidFill>
                <a:latin typeface="Arial"/>
                <a:ea typeface="Arial"/>
                <a:cs typeface="Arial"/>
                <a:sym typeface="Arial"/>
              </a:rPr>
              <a:t> </a:t>
            </a:r>
            <a:endParaRPr/>
          </a:p>
          <a:p>
            <a:pPr indent="0" lvl="0" marL="0" rtl="0" algn="l">
              <a:spcBef>
                <a:spcPts val="1200"/>
              </a:spcBef>
              <a:spcAft>
                <a:spcPts val="0"/>
              </a:spcAft>
              <a:buClr>
                <a:srgbClr val="000000"/>
              </a:buClr>
              <a:buSzPts val="1100"/>
              <a:buFont typeface="Arial"/>
              <a:buNone/>
            </a:pPr>
            <a:r>
              <a:rPr lang="en-US">
                <a:solidFill>
                  <a:srgbClr val="000000"/>
                </a:solidFill>
                <a:latin typeface="Arial"/>
                <a:ea typeface="Arial"/>
                <a:cs typeface="Arial"/>
                <a:sym typeface="Arial"/>
              </a:rPr>
              <a:t>3. Returning to the </a:t>
            </a:r>
            <a:r>
              <a:rPr b="0" i="0" lang="en-US" sz="1200" u="none" cap="none" strike="noStrike">
                <a:solidFill>
                  <a:srgbClr val="000000"/>
                </a:solidFill>
                <a:latin typeface="Arial"/>
                <a:ea typeface="Arial"/>
                <a:cs typeface="Arial"/>
                <a:sym typeface="Arial"/>
              </a:rPr>
              <a:t>previous table, we subtract taxes paid from Profit before taxes to get Net Income.</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We have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30 as the </a:t>
            </a:r>
            <a:r>
              <a:rPr lang="en-US">
                <a:solidFill>
                  <a:srgbClr val="000000"/>
                </a:solidFill>
                <a:latin typeface="Arial"/>
                <a:ea typeface="Arial"/>
                <a:cs typeface="Arial"/>
                <a:sym typeface="Arial"/>
              </a:rPr>
              <a:t>net</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income X.Y.Z</a:t>
            </a:r>
            <a:r>
              <a:rPr b="0" i="0" lang="en-US" sz="1200" u="none" cap="none" strike="noStrike">
                <a:solidFill>
                  <a:srgbClr val="000000"/>
                </a:solidFill>
                <a:latin typeface="Arial"/>
                <a:ea typeface="Arial"/>
                <a:cs typeface="Arial"/>
                <a:sym typeface="Arial"/>
              </a:rPr>
              <a:t> company has generated for its shareholders and to fund its future expansion.</a:t>
            </a:r>
            <a:r>
              <a:rPr lang="en-US">
                <a:solidFill>
                  <a:srgbClr val="000000"/>
                </a:solidFill>
                <a:latin typeface="Arial"/>
                <a:ea typeface="Arial"/>
                <a:cs typeface="Arial"/>
                <a:sym typeface="Arial"/>
              </a:rPr>
              <a:t> We assume X.Y.Z</a:t>
            </a:r>
            <a:r>
              <a:rPr b="0" i="0" lang="en-US" sz="1200" u="none" cap="none" strike="noStrike">
                <a:solidFill>
                  <a:srgbClr val="000000"/>
                </a:solidFill>
                <a:latin typeface="Arial"/>
                <a:ea typeface="Arial"/>
                <a:cs typeface="Arial"/>
                <a:sym typeface="Arial"/>
              </a:rPr>
              <a:t> decides to pay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12 to shareholders as dividend and keeps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18 as retained earnings for future expansion.</a:t>
            </a:r>
            <a:r>
              <a:rPr lang="en-US">
                <a:solidFill>
                  <a:srgbClr val="000000"/>
                </a:solidFill>
                <a:latin typeface="Arial"/>
                <a:ea typeface="Arial"/>
                <a:cs typeface="Arial"/>
                <a:sym typeface="Arial"/>
              </a:rPr>
              <a:t> </a:t>
            </a:r>
            <a:endParaRPr/>
          </a:p>
          <a:p>
            <a:pPr indent="0" lvl="0" marL="0" marR="0" rtl="0" algn="l">
              <a:lnSpc>
                <a:spcPct val="100000"/>
              </a:lnSpc>
              <a:spcBef>
                <a:spcPts val="1200"/>
              </a:spcBef>
              <a:spcAft>
                <a:spcPts val="0"/>
              </a:spcAft>
              <a:buClr>
                <a:srgbClr val="000000"/>
              </a:buClr>
              <a:buSzPts val="11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Similarly, we create an income statement of </a:t>
            </a:r>
            <a:r>
              <a:rPr lang="en-US">
                <a:solidFill>
                  <a:srgbClr val="000000"/>
                </a:solidFill>
                <a:latin typeface="Arial"/>
                <a:ea typeface="Arial"/>
                <a:cs typeface="Arial"/>
                <a:sym typeface="Arial"/>
              </a:rPr>
              <a:t>X.Y.Z</a:t>
            </a:r>
            <a:r>
              <a:rPr b="0" i="0" lang="en-US" sz="1200" u="none" cap="none" strike="noStrike">
                <a:solidFill>
                  <a:srgbClr val="000000"/>
                </a:solidFill>
                <a:latin typeface="Arial"/>
                <a:ea typeface="Arial"/>
                <a:cs typeface="Arial"/>
                <a:sym typeface="Arial"/>
              </a:rPr>
              <a:t> for 2014.</a:t>
            </a:r>
            <a:endParaRPr/>
          </a:p>
          <a:p>
            <a:pPr indent="0" lvl="0" marL="0" marR="0" rtl="0" algn="l">
              <a:lnSpc>
                <a:spcPct val="100000"/>
              </a:lnSpc>
              <a:spcBef>
                <a:spcPts val="1200"/>
              </a:spcBef>
              <a:spcAft>
                <a:spcPts val="0"/>
              </a:spcAft>
              <a:buClr>
                <a:srgbClr val="000000"/>
              </a:buClr>
              <a:buSzPts val="1100"/>
              <a:buFont typeface="Calibri"/>
              <a:buNone/>
            </a:pPr>
            <a:r>
              <a:t/>
            </a:r>
            <a:endParaRPr/>
          </a:p>
          <a:p>
            <a:pPr indent="0" lvl="0" marL="0" rtl="0" algn="l">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4. In 2014, </a:t>
            </a:r>
            <a:r>
              <a:rPr lang="en-US">
                <a:solidFill>
                  <a:srgbClr val="000000"/>
                </a:solidFill>
                <a:latin typeface="Arial"/>
                <a:ea typeface="Arial"/>
                <a:cs typeface="Arial"/>
                <a:sym typeface="Arial"/>
              </a:rPr>
              <a:t>X.Y.Z</a:t>
            </a:r>
            <a:r>
              <a:rPr b="0" i="0" lang="en-US" sz="1200" u="none" cap="none" strike="noStrike">
                <a:solidFill>
                  <a:srgbClr val="000000"/>
                </a:solidFill>
                <a:latin typeface="Arial"/>
                <a:ea typeface="Arial"/>
                <a:cs typeface="Arial"/>
                <a:sym typeface="Arial"/>
              </a:rPr>
              <a:t> company’s net income is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34</a:t>
            </a:r>
            <a:r>
              <a:rPr lang="en-US">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It decides to pay </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13 as dividends and the remaining </a:t>
            </a:r>
            <a:r>
              <a:rPr lang="en-US">
                <a:solidFill>
                  <a:srgbClr val="000000"/>
                </a:solidFill>
                <a:latin typeface="Arial"/>
                <a:ea typeface="Arial"/>
                <a:cs typeface="Arial"/>
                <a:sym typeface="Arial"/>
              </a:rPr>
              <a:t>$21</a:t>
            </a:r>
            <a:r>
              <a:rPr b="0" i="0" lang="en-US" sz="1200" u="none" cap="none" strike="noStrike">
                <a:solidFill>
                  <a:srgbClr val="000000"/>
                </a:solidFill>
                <a:latin typeface="Arial"/>
                <a:ea typeface="Arial"/>
                <a:cs typeface="Arial"/>
                <a:sym typeface="Arial"/>
              </a:rPr>
              <a:t> are added to retained earnings.</a:t>
            </a:r>
            <a:r>
              <a:rPr lang="en-US">
                <a:solidFill>
                  <a:srgbClr val="000000"/>
                </a:solidFill>
                <a:latin typeface="Arial"/>
                <a:ea typeface="Arial"/>
                <a:cs typeface="Arial"/>
                <a:sym typeface="Arial"/>
              </a:rPr>
              <a:t> </a:t>
            </a:r>
            <a:endParaRPr/>
          </a:p>
          <a:p>
            <a:pPr indent="0" lvl="0" marL="0" rtl="0" algn="l">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5. Notice that Retained earnings becomes </a:t>
            </a:r>
            <a:r>
              <a:rPr lang="en-US">
                <a:solidFill>
                  <a:srgbClr val="000000"/>
                </a:solidFill>
                <a:latin typeface="Arial"/>
                <a:ea typeface="Arial"/>
                <a:cs typeface="Arial"/>
                <a:sym typeface="Arial"/>
              </a:rPr>
              <a:t>$39. This is because the 2013’s had $18 of profit not distributed as dividends (or retained earnings), and this is added to 2014's retained earnings.</a:t>
            </a:r>
            <a:endParaRPr>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chemeClr val="dk1"/>
              </a:buClr>
              <a:buSzPts val="1100"/>
              <a:buFont typeface="Calibri"/>
              <a:buNone/>
            </a:pPr>
            <a:r>
              <a:rPr lang="en-US"/>
              <a:t>The </a:t>
            </a:r>
            <a:r>
              <a:rPr b="1" lang="en-US"/>
              <a:t>CASH FLOW STATEMENT </a:t>
            </a:r>
            <a:r>
              <a:rPr lang="en-US"/>
              <a:t>presents the flow of cash coming in and going out of the business during a particular period. The money coming into the business is cash inflow and money going out from the business is cash outflow. In the cash flow statement, the cash flows are segregated into three categories, based on source and uses of funds:</a:t>
            </a:r>
            <a:endParaRPr/>
          </a:p>
          <a:p>
            <a:pPr indent="0" lvl="0" marL="158750" rtl="0" algn="l">
              <a:lnSpc>
                <a:spcPct val="100000"/>
              </a:lnSpc>
              <a:spcBef>
                <a:spcPts val="0"/>
              </a:spcBef>
              <a:spcAft>
                <a:spcPts val="0"/>
              </a:spcAft>
              <a:buClr>
                <a:schemeClr val="dk1"/>
              </a:buClr>
              <a:buSzPts val="1100"/>
              <a:buFont typeface="Calibri"/>
              <a:buNone/>
            </a:pPr>
            <a:r>
              <a:t/>
            </a:r>
            <a:endParaRPr/>
          </a:p>
          <a:p>
            <a:pPr indent="0" lvl="0" marL="158750" rtl="0" algn="l">
              <a:lnSpc>
                <a:spcPct val="100000"/>
              </a:lnSpc>
              <a:spcBef>
                <a:spcPts val="0"/>
              </a:spcBef>
              <a:spcAft>
                <a:spcPts val="0"/>
              </a:spcAft>
              <a:buClr>
                <a:schemeClr val="dk1"/>
              </a:buClr>
              <a:buSzPts val="1100"/>
              <a:buFont typeface="Calibri"/>
              <a:buNone/>
            </a:pPr>
            <a:r>
              <a:rPr b="1" lang="en-US"/>
              <a:t>Cash flows from Operating activities</a:t>
            </a:r>
            <a:r>
              <a:rPr lang="en-US"/>
              <a:t>: Operating activities are normal and core activities for a firm. Operating cash flow information indicates the firm's ability to generate sufficient cash from its continuing operations. Revenue and Operating expenses are part of Cash flow from operating activities. </a:t>
            </a:r>
            <a:endParaRPr/>
          </a:p>
          <a:p>
            <a:pPr indent="0" lvl="0" marL="158750" rtl="0" algn="l">
              <a:lnSpc>
                <a:spcPct val="100000"/>
              </a:lnSpc>
              <a:spcBef>
                <a:spcPts val="0"/>
              </a:spcBef>
              <a:spcAft>
                <a:spcPts val="0"/>
              </a:spcAft>
              <a:buClr>
                <a:schemeClr val="dk1"/>
              </a:buClr>
              <a:buSzPts val="1100"/>
              <a:buFont typeface="Calibri"/>
              <a:buNone/>
            </a:pPr>
            <a:r>
              <a:rPr b="1" lang="en-US"/>
              <a:t>Cash flows from Investing activities </a:t>
            </a:r>
            <a:r>
              <a:rPr lang="en-US"/>
              <a:t>indicates how the firm plans to expand. Sale or purchase of any long-term assets, property, plant and equipment etc. is part of cash flow from investing activities. </a:t>
            </a:r>
            <a:endParaRPr/>
          </a:p>
          <a:p>
            <a:pPr indent="0" lvl="0" marL="158750" rtl="0" algn="l">
              <a:spcBef>
                <a:spcPts val="0"/>
              </a:spcBef>
              <a:spcAft>
                <a:spcPts val="0"/>
              </a:spcAft>
              <a:buNone/>
            </a:pPr>
            <a:r>
              <a:rPr b="1" lang="en-US"/>
              <a:t>Cash flow from Financing activities</a:t>
            </a:r>
            <a:r>
              <a:rPr lang="en-US"/>
              <a:t>: Financing cash flows illustrates how the firm plans to finance its expansion and reward shareholders. It includes issuance and repayment of a firm's debt, cash inflows from equity investors, dividend payments and so on.</a:t>
            </a:r>
            <a:endParaRPr/>
          </a:p>
          <a:p>
            <a:pPr indent="0" lvl="0" marL="158750" rtl="0" algn="l">
              <a:lnSpc>
                <a:spcPct val="100000"/>
              </a:lnSpc>
              <a:spcBef>
                <a:spcPts val="0"/>
              </a:spcBef>
              <a:spcAft>
                <a:spcPts val="0"/>
              </a:spcAft>
              <a:buClr>
                <a:schemeClr val="dk1"/>
              </a:buClr>
              <a:buSzPts val="1100"/>
              <a:buFont typeface="Calibri"/>
              <a:buNone/>
            </a:pPr>
            <a:r>
              <a:t/>
            </a:r>
            <a:endParaRPr/>
          </a:p>
          <a:p>
            <a:pPr indent="0" lvl="0" marL="15875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In the next slide we present an example of a simple cash flow statement.</a:t>
            </a:r>
            <a:endParaRPr/>
          </a:p>
        </p:txBody>
      </p:sp>
      <p:sp>
        <p:nvSpPr>
          <p:cNvPr id="254" name="Google Shape;25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chemeClr val="dk1"/>
              </a:buClr>
              <a:buSzPts val="1100"/>
              <a:buFont typeface="Calibri"/>
              <a:buNone/>
            </a:pPr>
            <a:r>
              <a:rPr lang="en-US"/>
              <a:t>This table is an example of a simple cash flow statement of the hypothetical ABC company for 2012, 2013 and 2014. Cash outflows are represented in red and brackets. All numbers are in millions.</a:t>
            </a:r>
            <a:endParaRPr/>
          </a:p>
          <a:p>
            <a:pPr indent="0" lvl="0" marL="158750" rtl="0" algn="l">
              <a:spcBef>
                <a:spcPts val="0"/>
              </a:spcBef>
              <a:spcAft>
                <a:spcPts val="0"/>
              </a:spcAft>
              <a:buClr>
                <a:schemeClr val="dk1"/>
              </a:buClr>
              <a:buSzPts val="1100"/>
              <a:buFont typeface="Calibri"/>
              <a:buNone/>
            </a:pPr>
            <a:r>
              <a:t/>
            </a:r>
            <a:endParaRPr sz="900"/>
          </a:p>
          <a:p>
            <a:pPr indent="0" lvl="0" marL="158750" rtl="0" algn="l">
              <a:spcBef>
                <a:spcPts val="0"/>
              </a:spcBef>
              <a:spcAft>
                <a:spcPts val="0"/>
              </a:spcAft>
              <a:buClr>
                <a:schemeClr val="dk1"/>
              </a:buClr>
              <a:buSzPts val="1100"/>
              <a:buFont typeface="Calibri"/>
              <a:buNone/>
            </a:pPr>
            <a:r>
              <a:rPr lang="en-US"/>
              <a:t>1. Assume A.B.C company is an infrastructure project company which requires 2 years, 2012 and 2013, for construction. In these 2 years the company would not be operational, so there would be no cash flows from operating activities, but it would need to fund itself through equity and debt funding. </a:t>
            </a:r>
            <a:endParaRPr/>
          </a:p>
          <a:p>
            <a:pPr indent="0" lvl="0" marL="158750" rtl="0" algn="l">
              <a:spcBef>
                <a:spcPts val="0"/>
              </a:spcBef>
              <a:spcAft>
                <a:spcPts val="0"/>
              </a:spcAft>
              <a:buClr>
                <a:schemeClr val="dk1"/>
              </a:buClr>
              <a:buSzPts val="1100"/>
              <a:buFont typeface="Calibri"/>
              <a:buNone/>
            </a:pPr>
            <a:r>
              <a:rPr lang="en-US"/>
              <a:t>2. If the project costs 100 million dollars, in 2012 and 2013, the company would need to invest a total of $100 million as capital expenditure or CAPEX. Capital expenditure represents cash outflows, as these are the funds used to acquire or develop physical assets, like a power plant. It is an investing activity, as the company plans to make money from it in the future. We assume that $50 million is invested in each year of 2012 and 2013. Financing costs are the costs incurred by the company when it raises debt. Since financing costs of $2 million are incurred in 2013, total cash outflows from investing activities are $50 million in 2012 and $52 million in 2013. </a:t>
            </a:r>
            <a:endParaRPr/>
          </a:p>
          <a:p>
            <a:pPr indent="0" lvl="0" marL="158750" rtl="0" algn="l">
              <a:spcBef>
                <a:spcPts val="0"/>
              </a:spcBef>
              <a:spcAft>
                <a:spcPts val="0"/>
              </a:spcAft>
              <a:buClr>
                <a:schemeClr val="dk1"/>
              </a:buClr>
              <a:buSzPts val="1100"/>
              <a:buFont typeface="Calibri"/>
              <a:buNone/>
            </a:pPr>
            <a:r>
              <a:rPr lang="en-US"/>
              <a:t>3. To fund this expansion, A.B.C company needs funding from debt and equity equally. In 2012 and 2013, cash flows from financing activities, therefore, are cash inflows used to fund cash flows from investing activities. </a:t>
            </a:r>
            <a:endParaRPr/>
          </a:p>
          <a:p>
            <a:pPr indent="0" lvl="0" marL="158750" rtl="0" algn="l">
              <a:spcBef>
                <a:spcPts val="0"/>
              </a:spcBef>
              <a:spcAft>
                <a:spcPts val="0"/>
              </a:spcAft>
              <a:buClr>
                <a:schemeClr val="dk1"/>
              </a:buClr>
              <a:buSzPts val="1100"/>
              <a:buFont typeface="Calibri"/>
              <a:buNone/>
            </a:pPr>
            <a:r>
              <a:rPr lang="en-US"/>
              <a:t>4. In 2014, A.B.C company becomes operational and starts earning some revenue. It sold $50 million worth of products or services. Operating expenses for the same period are $25 million. Operating expense, interest expense and taxes are all cash outflows. Subtracting cash outflows from cash inflows, we get net cash flows from operating activities in 2014 as $15 million. </a:t>
            </a:r>
            <a:endParaRPr/>
          </a:p>
          <a:p>
            <a:pPr indent="0" lvl="0" marL="158750" rtl="0" algn="l">
              <a:spcBef>
                <a:spcPts val="0"/>
              </a:spcBef>
              <a:spcAft>
                <a:spcPts val="0"/>
              </a:spcAft>
              <a:buClr>
                <a:schemeClr val="dk1"/>
              </a:buClr>
              <a:buSzPts val="1100"/>
              <a:buFont typeface="Calibri"/>
              <a:buNone/>
            </a:pPr>
            <a:r>
              <a:rPr lang="en-US"/>
              <a:t>5. In 2014, A.B.C does not have any cash flows from investing activities, as no expansion took place. However, A.B.C started repaying the debt it had raised in 2013 and 2014. So, cash flows from financing activities become negative, as it is a cash outflow now. </a:t>
            </a:r>
            <a:endParaRPr/>
          </a:p>
          <a:p>
            <a:pPr indent="0" lvl="0" marL="158750" rtl="0" algn="l">
              <a:spcBef>
                <a:spcPts val="0"/>
              </a:spcBef>
              <a:spcAft>
                <a:spcPts val="0"/>
              </a:spcAft>
              <a:buClr>
                <a:schemeClr val="dk1"/>
              </a:buClr>
              <a:buSzPts val="1100"/>
              <a:buFont typeface="Calibri"/>
              <a:buNone/>
            </a:pPr>
            <a:r>
              <a:rPr lang="en-US"/>
              <a:t>6. In the end, A.B.C company is left with net $4 million, $15 million as inflow less $11 million as outflow. This would go in the cash balance for future use. </a:t>
            </a:r>
            <a:endParaRPr/>
          </a:p>
        </p:txBody>
      </p:sp>
      <p:sp>
        <p:nvSpPr>
          <p:cNvPr id="266" name="Google Shape;2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a:solidFill>
                  <a:srgbClr val="000000"/>
                </a:solidFill>
                <a:latin typeface="Calibri"/>
                <a:ea typeface="Calibri"/>
                <a:cs typeface="Calibri"/>
                <a:sym typeface="Calibri"/>
              </a:rPr>
              <a:t>A balance sheet is often described as a "snapshot" of a company's financial condition at a specified date. It summarizes what a firm owns, its assets, and what it owes, its liabilities. The difference between the two is the owner’s equity at any point of time, also known as net worth. Balance sheet equation is: Assets is equal to liability plus owner’s equity.</a:t>
            </a:r>
            <a:endParaRPr/>
          </a:p>
          <a:p>
            <a:pPr indent="0" lvl="0" marL="0" marR="0" rtl="0" algn="l">
              <a:lnSpc>
                <a:spcPct val="107000"/>
              </a:lnSpc>
              <a:spcBef>
                <a:spcPts val="1000"/>
              </a:spcBef>
              <a:spcAft>
                <a:spcPts val="0"/>
              </a:spcAft>
              <a:buClr>
                <a:srgbClr val="000000"/>
              </a:buClr>
              <a:buSzPts val="1100"/>
              <a:buFont typeface="Calibri"/>
              <a:buNone/>
            </a:pPr>
            <a:r>
              <a:rPr lang="en-US">
                <a:solidFill>
                  <a:srgbClr val="000000"/>
                </a:solidFill>
                <a:latin typeface="Calibri"/>
                <a:ea typeface="Calibri"/>
                <a:cs typeface="Calibri"/>
                <a:sym typeface="Calibri"/>
              </a:rPr>
              <a:t>In this figure, the left side lists the assets of the firm, and the right side lists the liabilities and equity. </a:t>
            </a:r>
            <a:endParaRPr/>
          </a:p>
          <a:p>
            <a:pPr indent="0" lvl="0" marL="0" rtl="0" algn="l">
              <a:lnSpc>
                <a:spcPct val="107000"/>
              </a:lnSpc>
              <a:spcBef>
                <a:spcPts val="1000"/>
              </a:spcBef>
              <a:spcAft>
                <a:spcPts val="0"/>
              </a:spcAft>
              <a:buNone/>
            </a:pPr>
            <a:r>
              <a:rPr lang="en-US">
                <a:solidFill>
                  <a:srgbClr val="000000"/>
                </a:solidFill>
                <a:latin typeface="Calibri"/>
                <a:ea typeface="Calibri"/>
                <a:cs typeface="Calibri"/>
                <a:sym typeface="Calibri"/>
              </a:rPr>
              <a:t>Assets are classified as either current or non-current (or fixed). A current asset has a life of less than one year. This means that the asset will convert to cash within 12 months. For example, inventory would normally be purchased and sold within a year and is thus classified as a current asset. Obviously, cash itself is a current asset. Accounts receivable, that is, money owed to the firm by its customers, are also current assets. A non-current (or fixed) asset is one that has a relatively long life. Fixed assets can be either tangible, such as a truck or a computer, or intangible, such as a trademark or patent.</a:t>
            </a:r>
            <a:endParaRPr>
              <a:solidFill>
                <a:srgbClr val="000000"/>
              </a:solidFill>
              <a:latin typeface="Calibri"/>
              <a:ea typeface="Calibri"/>
              <a:cs typeface="Calibri"/>
              <a:sym typeface="Calibri"/>
            </a:endParaRPr>
          </a:p>
          <a:p>
            <a:pPr indent="0" lvl="0" marL="0" rtl="0" algn="l">
              <a:lnSpc>
                <a:spcPct val="107000"/>
              </a:lnSpc>
              <a:spcBef>
                <a:spcPts val="1000"/>
              </a:spcBef>
              <a:spcAft>
                <a:spcPts val="0"/>
              </a:spcAft>
              <a:buNone/>
            </a:pPr>
            <a:r>
              <a:rPr lang="en-US">
                <a:solidFill>
                  <a:srgbClr val="000000"/>
                </a:solidFill>
                <a:latin typeface="Calibri"/>
                <a:ea typeface="Calibri"/>
                <a:cs typeface="Calibri"/>
                <a:sym typeface="Calibri"/>
              </a:rPr>
              <a:t>The firm’s liabilities are listed on the right side of the balance sheet. These are classified as current and non-current (or long-term). Current liabilities have a life of less than one year, meaning they must be paid within one year and are listed before long-term liabilities. Accounts payable are one example of a current liability. A debt that is not due in the coming year is classified as a non-current (or long-term liability). A loan that the firm will pay off in five years is one such long-term debt. </a:t>
            </a:r>
            <a:endParaRPr>
              <a:solidFill>
                <a:srgbClr val="000000"/>
              </a:solidFill>
              <a:latin typeface="Calibri"/>
              <a:ea typeface="Calibri"/>
              <a:cs typeface="Calibri"/>
              <a:sym typeface="Calibri"/>
            </a:endParaRPr>
          </a:p>
          <a:p>
            <a:pPr indent="0" lvl="0" marL="0" rtl="0" algn="l">
              <a:lnSpc>
                <a:spcPct val="107000"/>
              </a:lnSpc>
              <a:spcBef>
                <a:spcPts val="1000"/>
              </a:spcBef>
              <a:spcAft>
                <a:spcPts val="0"/>
              </a:spcAft>
              <a:buNone/>
            </a:pPr>
            <a:r>
              <a:rPr lang="en-US">
                <a:solidFill>
                  <a:srgbClr val="000000"/>
                </a:solidFill>
                <a:latin typeface="Calibri"/>
                <a:ea typeface="Calibri"/>
                <a:cs typeface="Calibri"/>
                <a:sym typeface="Calibri"/>
              </a:rPr>
              <a:t>It is important to mention that the difference between current assets and current liabilities is the net working capital. If</a:t>
            </a:r>
            <a:r>
              <a:rPr lang="en-US"/>
              <a:t> the net working capital is positive, this indicates that a company has enough funds to meet its current financial obligations and invest in other activities.</a:t>
            </a:r>
            <a:endParaRPr>
              <a:solidFill>
                <a:srgbClr val="000000"/>
              </a:solidFill>
              <a:latin typeface="Calibri"/>
              <a:ea typeface="Calibri"/>
              <a:cs typeface="Calibri"/>
              <a:sym typeface="Calibri"/>
            </a:endParaRPr>
          </a:p>
          <a:p>
            <a:pPr indent="0" lvl="0" marL="0" marR="0" rtl="0" algn="l">
              <a:lnSpc>
                <a:spcPct val="107000"/>
              </a:lnSpc>
              <a:spcBef>
                <a:spcPts val="1000"/>
              </a:spcBef>
              <a:spcAft>
                <a:spcPts val="0"/>
              </a:spcAft>
              <a:buClr>
                <a:srgbClr val="000000"/>
              </a:buClr>
              <a:buSzPts val="1100"/>
              <a:buFont typeface="Calibri"/>
              <a:buNone/>
            </a:pPr>
            <a:r>
              <a:rPr lang="en-US">
                <a:solidFill>
                  <a:srgbClr val="000000"/>
                </a:solidFill>
                <a:latin typeface="Calibri"/>
                <a:ea typeface="Calibri"/>
                <a:cs typeface="Calibri"/>
                <a:sym typeface="Calibri"/>
              </a:rPr>
              <a:t>Finally, by definition, the difference between the total value of the assets, current and fixed, and the total value of the liabilities is the shareholders' equity, also called owner’s equity or net worth.</a:t>
            </a:r>
            <a:endParaRPr/>
          </a:p>
        </p:txBody>
      </p:sp>
      <p:sp>
        <p:nvSpPr>
          <p:cNvPr id="291" name="Google Shape;2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None/>
            </a:pPr>
            <a:r>
              <a:rPr lang="en-US"/>
              <a:t>This table is an example of a simple Balance Sheet of hypothetical company X.Y.Z as on 31st December 2013 and on 31st December 2014. All numbers are in millions. </a:t>
            </a:r>
            <a:endParaRPr/>
          </a:p>
          <a:p>
            <a:pPr indent="0" lvl="0" marL="158750" rtl="0" algn="l">
              <a:spcBef>
                <a:spcPts val="0"/>
              </a:spcBef>
              <a:spcAft>
                <a:spcPts val="0"/>
              </a:spcAft>
              <a:buNone/>
            </a:pPr>
            <a:r>
              <a:rPr lang="en-US"/>
              <a:t>We are assuming that the company was set up on 31st December 2013 and began its operations on 1st January 2014. </a:t>
            </a:r>
            <a:endParaRPr/>
          </a:p>
          <a:p>
            <a:pPr indent="0" lvl="0" marL="158750" rtl="0" algn="l">
              <a:lnSpc>
                <a:spcPct val="100000"/>
              </a:lnSpc>
              <a:spcBef>
                <a:spcPts val="0"/>
              </a:spcBef>
              <a:spcAft>
                <a:spcPts val="0"/>
              </a:spcAft>
              <a:buClr>
                <a:schemeClr val="dk1"/>
              </a:buClr>
              <a:buSzPts val="1100"/>
              <a:buFont typeface="Calibri"/>
              <a:buNone/>
            </a:pPr>
            <a:r>
              <a:t/>
            </a:r>
            <a:endParaRPr/>
          </a:p>
          <a:p>
            <a:pPr indent="0" lvl="0" marL="158750" rtl="0" algn="l">
              <a:spcBef>
                <a:spcPts val="0"/>
              </a:spcBef>
              <a:spcAft>
                <a:spcPts val="0"/>
              </a:spcAft>
              <a:buNone/>
            </a:pPr>
            <a:r>
              <a:rPr lang="en-US"/>
              <a:t>1. When the company X.Y.Z was set up, owners or equity investors invested $100 of their money in the company. This can be seen in Shareholders' capital for 2013. The company also raised 100$ as long-term loans from banks. So, as on 31st December 2013, total liabilities and shareholders' equity, collectively called sources of funds, were $200. </a:t>
            </a:r>
            <a:endParaRPr/>
          </a:p>
          <a:p>
            <a:pPr indent="0" lvl="0" marL="158750" rtl="0" algn="l">
              <a:spcBef>
                <a:spcPts val="0"/>
              </a:spcBef>
              <a:spcAft>
                <a:spcPts val="0"/>
              </a:spcAft>
              <a:buNone/>
            </a:pPr>
            <a:r>
              <a:rPr lang="en-US"/>
              <a:t>2. X.Y.Z company would have a total of $200 to invest in starting its business. Of this $200, X.Y.Z decides to invest $150 in long term assets, like property, plant and equipment and $30 in inventory, which will be sold in the future. </a:t>
            </a:r>
            <a:endParaRPr/>
          </a:p>
          <a:p>
            <a:pPr indent="0" lvl="0" marL="158750" rtl="0" algn="l">
              <a:spcBef>
                <a:spcPts val="0"/>
              </a:spcBef>
              <a:spcAft>
                <a:spcPts val="0"/>
              </a:spcAft>
              <a:buNone/>
            </a:pPr>
            <a:r>
              <a:rPr lang="en-US"/>
              <a:t>3. The $20 still remaining becomes cash balance for X.Y.Z company as on 31 December 2013. </a:t>
            </a:r>
            <a:endParaRPr/>
          </a:p>
          <a:p>
            <a:pPr indent="0" lvl="0" marL="158750" rtl="0" algn="l">
              <a:spcBef>
                <a:spcPts val="0"/>
              </a:spcBef>
              <a:spcAft>
                <a:spcPts val="0"/>
              </a:spcAft>
              <a:buNone/>
            </a:pPr>
            <a:r>
              <a:rPr lang="en-US"/>
              <a:t>4. Hence, total current assets of the company was $50. </a:t>
            </a:r>
            <a:endParaRPr/>
          </a:p>
          <a:p>
            <a:pPr indent="0" lvl="0" marL="158750" rtl="0" algn="l">
              <a:lnSpc>
                <a:spcPct val="100000"/>
              </a:lnSpc>
              <a:spcBef>
                <a:spcPts val="0"/>
              </a:spcBef>
              <a:spcAft>
                <a:spcPts val="0"/>
              </a:spcAft>
              <a:buClr>
                <a:schemeClr val="dk1"/>
              </a:buClr>
              <a:buSzPts val="1100"/>
              <a:buFont typeface="Calibri"/>
              <a:buNone/>
            </a:pPr>
            <a:r>
              <a:t/>
            </a:r>
            <a:endParaRPr/>
          </a:p>
          <a:p>
            <a:pPr indent="0" lvl="0" marL="158750" rtl="0" algn="l">
              <a:lnSpc>
                <a:spcPct val="100000"/>
              </a:lnSpc>
              <a:spcBef>
                <a:spcPts val="0"/>
              </a:spcBef>
              <a:spcAft>
                <a:spcPts val="0"/>
              </a:spcAft>
              <a:buClr>
                <a:schemeClr val="dk1"/>
              </a:buClr>
              <a:buSzPts val="1100"/>
              <a:buFont typeface="Calibri"/>
              <a:buNone/>
            </a:pPr>
            <a:r>
              <a:rPr lang="en-US"/>
              <a:t>For a balance sheet to balance, assets must equal liabilities plus shareholders' equity. As of 31 December 2013, both assets and sum of liabilities and shareholder’s equity is $200.</a:t>
            </a:r>
            <a:endParaRPr/>
          </a:p>
        </p:txBody>
      </p:sp>
      <p:sp>
        <p:nvSpPr>
          <p:cNvPr id="304" name="Google Shape;3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chemeClr val="dk1"/>
              </a:buClr>
              <a:buSzPts val="1100"/>
              <a:buFont typeface="Arial"/>
              <a:buNone/>
            </a:pPr>
            <a:r>
              <a:rPr b="0" lang="en-US"/>
              <a:t>1. </a:t>
            </a:r>
            <a:r>
              <a:rPr b="1" lang="en-US"/>
              <a:t>In 2014</a:t>
            </a:r>
            <a:r>
              <a:rPr lang="en-US"/>
              <a:t>, X.Y.Z begins operations and makes a small profit which translates into an increase in cash and cash equivalents of $10. So, as of 31st December 2014, X.Y.Z would have a total cash and cash equivalents balance of $30. We assume account receivables of $5 and that inventory is held constant at $30 worth. Hence, total current assets are $65.</a:t>
            </a:r>
            <a:endParaRPr/>
          </a:p>
          <a:p>
            <a:pPr indent="0" lvl="0" marL="158750" rtl="0" algn="l">
              <a:spcBef>
                <a:spcPts val="0"/>
              </a:spcBef>
              <a:spcAft>
                <a:spcPts val="0"/>
              </a:spcAft>
              <a:buClr>
                <a:schemeClr val="dk1"/>
              </a:buClr>
              <a:buSzPts val="1100"/>
              <a:buFont typeface="Arial"/>
              <a:buNone/>
            </a:pPr>
            <a:r>
              <a:rPr lang="en-US"/>
              <a:t>2. The company did not add to its existing long-term assets, so it remains as $150. Accumulated depreciation on the long-term assets is $5, resulting in net value of long-term assets as $150 minus 5$ = $145. </a:t>
            </a:r>
            <a:endParaRPr/>
          </a:p>
          <a:p>
            <a:pPr indent="0" lvl="0" marL="158750" rtl="0" algn="l">
              <a:spcBef>
                <a:spcPts val="0"/>
              </a:spcBef>
              <a:spcAft>
                <a:spcPts val="0"/>
              </a:spcAft>
              <a:buClr>
                <a:schemeClr val="dk1"/>
              </a:buClr>
              <a:buSzPts val="1100"/>
              <a:buFont typeface="Arial"/>
              <a:buNone/>
            </a:pPr>
            <a:r>
              <a:rPr lang="en-US"/>
              <a:t>3. Adding net value of long-term assets of $145, and total current assets of $65, we get total assets as $210, on 31st December 2014. </a:t>
            </a:r>
            <a:endParaRPr/>
          </a:p>
          <a:p>
            <a:pPr indent="0" lvl="0" marL="158750" rtl="0" algn="l">
              <a:spcBef>
                <a:spcPts val="0"/>
              </a:spcBef>
              <a:spcAft>
                <a:spcPts val="0"/>
              </a:spcAft>
              <a:buClr>
                <a:schemeClr val="dk1"/>
              </a:buClr>
              <a:buSzPts val="1100"/>
              <a:buFont typeface="Arial"/>
              <a:buNone/>
            </a:pPr>
            <a:r>
              <a:rPr lang="en-US"/>
              <a:t>4. On the liabilities side, we assume that $5 worth of goods and services were availed but not yet paid, making account payables as $5. Loan repayment of $10 is due within a year, so the current portion of long-term loans becomes $10. Adding these two, we get the total current liabilities $15. </a:t>
            </a:r>
            <a:endParaRPr/>
          </a:p>
          <a:p>
            <a:pPr indent="0" lvl="0" marL="158750" rtl="0" algn="l">
              <a:spcBef>
                <a:spcPts val="0"/>
              </a:spcBef>
              <a:spcAft>
                <a:spcPts val="0"/>
              </a:spcAft>
              <a:buClr>
                <a:schemeClr val="dk1"/>
              </a:buClr>
              <a:buSzPts val="1100"/>
              <a:buFont typeface="Arial"/>
              <a:buNone/>
            </a:pPr>
            <a:r>
              <a:rPr lang="en-US"/>
              <a:t>5. Since $10 worth of long-term loans are to be repaid within a year, the remaining $90 would be the long-term loans. Hence, the total liabilities are $105. </a:t>
            </a:r>
            <a:endParaRPr/>
          </a:p>
          <a:p>
            <a:pPr indent="0" lvl="0" marL="158750" rtl="0" algn="l">
              <a:spcBef>
                <a:spcPts val="0"/>
              </a:spcBef>
              <a:spcAft>
                <a:spcPts val="0"/>
              </a:spcAft>
              <a:buClr>
                <a:schemeClr val="dk1"/>
              </a:buClr>
              <a:buSzPts val="1100"/>
              <a:buFont typeface="Arial"/>
              <a:buNone/>
            </a:pPr>
            <a:r>
              <a:rPr lang="en-US"/>
              <a:t>6. Since no additional capital was invested by shareholders of the company, shareholder capital remains at $100. Adding shareholder’s capital with retained earnings of the year of $5 results in Total shareholder’s equity of $105. </a:t>
            </a:r>
            <a:endParaRPr/>
          </a:p>
          <a:p>
            <a:pPr indent="0" lvl="0" marL="158750" rtl="0" algn="l">
              <a:lnSpc>
                <a:spcPct val="100000"/>
              </a:lnSpc>
              <a:spcBef>
                <a:spcPts val="0"/>
              </a:spcBef>
              <a:spcAft>
                <a:spcPts val="0"/>
              </a:spcAft>
              <a:buClr>
                <a:schemeClr val="dk1"/>
              </a:buClr>
              <a:buSzPts val="1100"/>
              <a:buFont typeface="Arial"/>
              <a:buNone/>
            </a:pPr>
            <a:r>
              <a:rPr lang="en-US"/>
              <a:t>7. Total liabilities and shareholder’s equity of $210 is just the addition of total liabilities of $105 and total shareholder’s equity of $105. Comparing this to total assets of $210, we can see that the balance sheet is balanced.</a:t>
            </a:r>
            <a:endParaRPr/>
          </a:p>
        </p:txBody>
      </p:sp>
      <p:sp>
        <p:nvSpPr>
          <p:cNvPr id="328" name="Google Shape;3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lang="en-US"/>
              <a:t>FINPLAN generates a number of financial ratios. Here we explain three of them: leverage, debt service coverage ratio, or D.S.C.R, and exchange risk ratio.</a:t>
            </a:r>
            <a:endParaRPr/>
          </a:p>
        </p:txBody>
      </p:sp>
      <p:sp>
        <p:nvSpPr>
          <p:cNvPr id="355" name="Google Shape;35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7000"/>
              </a:lnSpc>
              <a:spcBef>
                <a:spcPts val="0"/>
              </a:spcBef>
              <a:spcAft>
                <a:spcPts val="0"/>
              </a:spcAft>
              <a:buClr>
                <a:srgbClr val="000000"/>
              </a:buClr>
              <a:buSzPts val="1100"/>
              <a:buFont typeface="Arial"/>
              <a:buChar char="•"/>
            </a:pPr>
            <a:r>
              <a:rPr b="1" lang="en-US">
                <a:solidFill>
                  <a:srgbClr val="000000"/>
                </a:solidFill>
                <a:latin typeface="Calibri"/>
                <a:ea typeface="Calibri"/>
                <a:cs typeface="Calibri"/>
                <a:sym typeface="Calibri"/>
              </a:rPr>
              <a:t>LEVERAGE</a:t>
            </a:r>
            <a:r>
              <a:rPr lang="en-US">
                <a:solidFill>
                  <a:srgbClr val="000000"/>
                </a:solidFill>
                <a:latin typeface="Calibri"/>
                <a:ea typeface="Calibri"/>
                <a:cs typeface="Calibri"/>
                <a:sym typeface="Calibri"/>
              </a:rPr>
              <a:t> in FINPLAN is debt–equity ratio, which is already defined in Lecture 1, in slide 16. It is calculated on an annual basis as a ratio of debt and equity, where equity is the sum of equity outstanding and the retained earnings in the balance sheet, and debt is accumulated debt in that year.</a:t>
            </a:r>
            <a:endParaRPr/>
          </a:p>
          <a:p>
            <a:pPr indent="-171450" lvl="0" marL="17145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The lender wants the sponsor to maintain a certain debt–equity ratio as safety of their lending during the loan tenure. This ratio can vary from project to project depending upon the riskiness of the project. Ratios of 70:30, or 75 and 25 are common for power projects in developing countries.</a:t>
            </a:r>
            <a:endParaRPr/>
          </a:p>
        </p:txBody>
      </p:sp>
      <p:sp>
        <p:nvSpPr>
          <p:cNvPr id="368" name="Google Shape;36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Clr>
                <a:schemeClr val="dk1"/>
              </a:buClr>
              <a:buSzPts val="1100"/>
              <a:buFont typeface="Arial"/>
              <a:buNone/>
            </a:pPr>
            <a:r>
              <a:rPr b="0" i="0" lang="en-US" u="none" strike="noStrike">
                <a:latin typeface="Arial"/>
                <a:ea typeface="Arial"/>
                <a:cs typeface="Arial"/>
                <a:sym typeface="Arial"/>
              </a:rPr>
              <a:t>This lecture has four Intended Learning Outcomes:</a:t>
            </a:r>
            <a:endParaRPr/>
          </a:p>
          <a:p>
            <a:pPr indent="-298450" lvl="0" marL="457200" rtl="0" algn="l">
              <a:lnSpc>
                <a:spcPct val="100000"/>
              </a:lnSpc>
              <a:spcBef>
                <a:spcPts val="1200"/>
              </a:spcBef>
              <a:spcAft>
                <a:spcPts val="0"/>
              </a:spcAft>
              <a:buClr>
                <a:schemeClr val="dk1"/>
              </a:buClr>
              <a:buSzPts val="1100"/>
              <a:buFont typeface="Arial"/>
              <a:buChar char="●"/>
            </a:pPr>
            <a:r>
              <a:rPr lang="en-US">
                <a:highlight>
                  <a:srgbClr val="FFFFFF"/>
                </a:highlight>
                <a:latin typeface="Calibri"/>
                <a:ea typeface="Calibri"/>
                <a:cs typeface="Calibri"/>
                <a:sym typeface="Calibri"/>
              </a:rPr>
              <a:t>Understand what is </a:t>
            </a:r>
            <a:r>
              <a:rPr b="1" lang="en-US">
                <a:highlight>
                  <a:srgbClr val="FFFFFF"/>
                </a:highlight>
                <a:latin typeface="Calibri"/>
                <a:ea typeface="Calibri"/>
                <a:cs typeface="Calibri"/>
                <a:sym typeface="Calibri"/>
              </a:rPr>
              <a:t>depreciation</a:t>
            </a:r>
            <a:endParaRPr/>
          </a:p>
          <a:p>
            <a:pPr indent="-298450" lvl="0" marL="457200" rtl="0" algn="l">
              <a:lnSpc>
                <a:spcPct val="100000"/>
              </a:lnSpc>
              <a:spcBef>
                <a:spcPts val="0"/>
              </a:spcBef>
              <a:spcAft>
                <a:spcPts val="0"/>
              </a:spcAft>
              <a:buClr>
                <a:schemeClr val="dk1"/>
              </a:buClr>
              <a:buSzPts val="1100"/>
              <a:buFont typeface="Arial"/>
              <a:buChar char="●"/>
            </a:pPr>
            <a:r>
              <a:rPr lang="en-US">
                <a:highlight>
                  <a:srgbClr val="FFFFFF"/>
                </a:highlight>
                <a:latin typeface="Calibri"/>
                <a:ea typeface="Calibri"/>
                <a:cs typeface="Calibri"/>
                <a:sym typeface="Calibri"/>
              </a:rPr>
              <a:t>Understand how to </a:t>
            </a:r>
            <a:r>
              <a:rPr b="1" lang="en-US">
                <a:highlight>
                  <a:srgbClr val="FFFFFF"/>
                </a:highlight>
                <a:latin typeface="Calibri"/>
                <a:ea typeface="Calibri"/>
                <a:cs typeface="Calibri"/>
                <a:sym typeface="Calibri"/>
              </a:rPr>
              <a:t>calculate depreciation </a:t>
            </a:r>
            <a:r>
              <a:rPr lang="en-US">
                <a:highlight>
                  <a:srgbClr val="FFFFFF"/>
                </a:highlight>
                <a:latin typeface="Calibri"/>
                <a:ea typeface="Calibri"/>
                <a:cs typeface="Calibri"/>
                <a:sym typeface="Calibri"/>
              </a:rPr>
              <a:t>with different </a:t>
            </a:r>
            <a:r>
              <a:rPr b="1" lang="en-US">
                <a:highlight>
                  <a:srgbClr val="FFFFFF"/>
                </a:highlight>
                <a:latin typeface="Calibri"/>
                <a:ea typeface="Calibri"/>
                <a:cs typeface="Calibri"/>
                <a:sym typeface="Calibri"/>
              </a:rPr>
              <a:t>methods</a:t>
            </a:r>
            <a:endParaRPr/>
          </a:p>
          <a:p>
            <a:pPr indent="-298450" lvl="0" marL="457200" rtl="0" algn="l">
              <a:lnSpc>
                <a:spcPct val="100000"/>
              </a:lnSpc>
              <a:spcBef>
                <a:spcPts val="0"/>
              </a:spcBef>
              <a:spcAft>
                <a:spcPts val="0"/>
              </a:spcAft>
              <a:buClr>
                <a:schemeClr val="dk1"/>
              </a:buClr>
              <a:buSzPts val="1100"/>
              <a:buFont typeface="Arial"/>
              <a:buChar char="●"/>
            </a:pPr>
            <a:r>
              <a:rPr lang="en-US">
                <a:highlight>
                  <a:srgbClr val="FFFFFF"/>
                </a:highlight>
                <a:latin typeface="Calibri"/>
                <a:ea typeface="Calibri"/>
                <a:cs typeface="Calibri"/>
                <a:sym typeface="Calibri"/>
              </a:rPr>
              <a:t>Learn about </a:t>
            </a:r>
            <a:r>
              <a:rPr b="1" lang="en-US">
                <a:highlight>
                  <a:srgbClr val="FFFFFF"/>
                </a:highlight>
                <a:latin typeface="Calibri"/>
                <a:ea typeface="Calibri"/>
                <a:cs typeface="Calibri"/>
                <a:sym typeface="Calibri"/>
              </a:rPr>
              <a:t>financial statements </a:t>
            </a:r>
            <a:r>
              <a:rPr lang="en-US">
                <a:highlight>
                  <a:srgbClr val="FFFFFF"/>
                </a:highlight>
                <a:latin typeface="Calibri"/>
                <a:ea typeface="Calibri"/>
                <a:cs typeface="Calibri"/>
                <a:sym typeface="Calibri"/>
              </a:rPr>
              <a:t>(such as Income Statement, Cash Flow Statement and Balance Sheet)</a:t>
            </a:r>
            <a:endParaRPr/>
          </a:p>
          <a:p>
            <a:pPr indent="-298450" lvl="0" marL="457200" rtl="0" algn="l">
              <a:lnSpc>
                <a:spcPct val="100000"/>
              </a:lnSpc>
              <a:spcBef>
                <a:spcPts val="0"/>
              </a:spcBef>
              <a:spcAft>
                <a:spcPts val="0"/>
              </a:spcAft>
              <a:buClr>
                <a:schemeClr val="dk1"/>
              </a:buClr>
              <a:buSzPts val="1100"/>
              <a:buFont typeface="Arial"/>
              <a:buChar char="●"/>
            </a:pPr>
            <a:r>
              <a:rPr lang="en-US">
                <a:highlight>
                  <a:srgbClr val="FFFFFF"/>
                </a:highlight>
                <a:latin typeface="Calibri"/>
                <a:ea typeface="Calibri"/>
                <a:cs typeface="Calibri"/>
                <a:sym typeface="Calibri"/>
              </a:rPr>
              <a:t>Learn how to calculate </a:t>
            </a:r>
            <a:r>
              <a:rPr lang="en-US">
                <a:highlight>
                  <a:schemeClr val="lt1"/>
                </a:highlight>
                <a:latin typeface="Calibri"/>
                <a:ea typeface="Calibri"/>
                <a:cs typeface="Calibri"/>
                <a:sym typeface="Calibri"/>
              </a:rPr>
              <a:t>some </a:t>
            </a:r>
            <a:r>
              <a:rPr b="1" lang="en-US">
                <a:highlight>
                  <a:schemeClr val="lt1"/>
                </a:highlight>
                <a:latin typeface="Calibri"/>
                <a:ea typeface="Calibri"/>
                <a:cs typeface="Calibri"/>
                <a:sym typeface="Calibri"/>
              </a:rPr>
              <a:t>important financial ratios </a:t>
            </a:r>
            <a:endParaRPr>
              <a:highlight>
                <a:schemeClr val="lt1"/>
              </a:highlight>
              <a:latin typeface="Calibri"/>
              <a:ea typeface="Calibri"/>
              <a:cs typeface="Calibri"/>
              <a:sym typeface="Calibri"/>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7000"/>
              </a:lnSpc>
              <a:spcBef>
                <a:spcPts val="0"/>
              </a:spcBef>
              <a:spcAft>
                <a:spcPts val="0"/>
              </a:spcAft>
              <a:buClr>
                <a:srgbClr val="000000"/>
              </a:buClr>
              <a:buSzPts val="1100"/>
              <a:buFont typeface="Arial"/>
              <a:buChar char="•"/>
            </a:pPr>
            <a:r>
              <a:rPr lang="en-US">
                <a:solidFill>
                  <a:srgbClr val="000000"/>
                </a:solidFill>
                <a:latin typeface="Calibri"/>
                <a:ea typeface="Calibri"/>
                <a:cs typeface="Calibri"/>
                <a:sym typeface="Calibri"/>
              </a:rPr>
              <a:t>Operating cash-flow is the cash available after paying for the operating expenses and taxes, and it will be used to pay the debt service and dividends. Debt service includes the timely payment of interest and principal and reimbursing the bond amount. </a:t>
            </a:r>
            <a:endParaRPr/>
          </a:p>
          <a:p>
            <a:pPr indent="-171450" lvl="0" marL="17145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A project should also be assessed for its financial sustainability. A project might have a high I.R.R, yet it cannot be financed if the timing for the operating cash-flow does not match the needs for the debt service payment to lenders. </a:t>
            </a:r>
            <a:endParaRPr>
              <a:latin typeface="Calibri"/>
              <a:ea typeface="Calibri"/>
              <a:cs typeface="Calibri"/>
              <a:sym typeface="Calibri"/>
            </a:endParaRPr>
          </a:p>
          <a:p>
            <a:pPr indent="-171450" lvl="0" marL="171450" marR="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Debt service coverage ratio, or D.S.C.R, measures the debt service capacity of the project company. This is calculated as the ratio between the cash available in the project account in a year and the cash needed for payments of interest and principal in the same year.</a:t>
            </a:r>
            <a:endParaRPr>
              <a:latin typeface="Calibri"/>
              <a:ea typeface="Calibri"/>
              <a:cs typeface="Calibri"/>
              <a:sym typeface="Calibri"/>
            </a:endParaRPr>
          </a:p>
          <a:p>
            <a:pPr indent="-171450" lvl="0" marL="171450" marR="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It is calculated for each year of project operations during the loan tenure, as it is meaningless during the construction phase.  A D.S.C.R higher than one means enough cash is there to meet the debt obligation. </a:t>
            </a:r>
            <a:endParaRPr>
              <a:latin typeface="Calibri"/>
              <a:ea typeface="Calibri"/>
              <a:cs typeface="Calibri"/>
              <a:sym typeface="Calibri"/>
            </a:endParaRPr>
          </a:p>
          <a:p>
            <a:pPr indent="-171450" lvl="0" marL="17145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There is a certain minimum ratio accepted or stipulated by the lender. It may be a loan condition. Breaching a D.S.C.R covenant can, in some circumstances, be an act of default. The higher the risk and the more risk averse the lenders are, the more likely they are to insist for higher D.S.C.R to secure a high safety margin. </a:t>
            </a:r>
            <a:endParaRPr>
              <a:solidFill>
                <a:srgbClr val="000000"/>
              </a:solidFill>
              <a:latin typeface="Calibri"/>
              <a:ea typeface="Calibri"/>
              <a:cs typeface="Calibri"/>
              <a:sym typeface="Calibri"/>
            </a:endParaRPr>
          </a:p>
          <a:p>
            <a:pPr indent="-171450" lvl="0" marL="171450" marR="0" rtl="0" algn="l">
              <a:lnSpc>
                <a:spcPct val="107000"/>
              </a:lnSpc>
              <a:spcBef>
                <a:spcPts val="1000"/>
              </a:spcBef>
              <a:spcAft>
                <a:spcPts val="0"/>
              </a:spcAft>
              <a:buClr>
                <a:srgbClr val="000000"/>
              </a:buClr>
              <a:buSzPts val="1100"/>
              <a:buFont typeface="Arial"/>
              <a:buChar char="•"/>
            </a:pPr>
            <a:r>
              <a:rPr lang="en-US">
                <a:solidFill>
                  <a:srgbClr val="000000"/>
                </a:solidFill>
                <a:latin typeface="Calibri"/>
                <a:ea typeface="Calibri"/>
                <a:cs typeface="Calibri"/>
                <a:sym typeface="Calibri"/>
              </a:rPr>
              <a:t>This table presents the D.S.C.R for power projects with different types of risk category. As a power plant with no offtake agreement is riskier, it calls for a high safety margin, and higher D.S.C.R.</a:t>
            </a:r>
            <a:endParaRPr/>
          </a:p>
        </p:txBody>
      </p:sp>
      <p:sp>
        <p:nvSpPr>
          <p:cNvPr id="380" name="Google Shape;3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69850" lvl="0" marL="0" rtl="0" algn="l">
              <a:lnSpc>
                <a:spcPct val="107000"/>
              </a:lnSpc>
              <a:spcBef>
                <a:spcPts val="0"/>
              </a:spcBef>
              <a:spcAft>
                <a:spcPts val="0"/>
              </a:spcAft>
              <a:buClr>
                <a:srgbClr val="000000"/>
              </a:buClr>
              <a:buSzPts val="1100"/>
              <a:buFont typeface="Calibri"/>
              <a:buChar char="●"/>
            </a:pPr>
            <a:r>
              <a:rPr lang="en-US">
                <a:solidFill>
                  <a:srgbClr val="000000"/>
                </a:solidFill>
              </a:rPr>
              <a:t> Financing a power project in developing countries typically involves large amounts of loans in foreign currency. The project, however, earns the revenue in the local currency of the country. This creates exchange rate risk for the foreign lenders. </a:t>
            </a:r>
            <a:endParaRPr/>
          </a:p>
          <a:p>
            <a:pPr indent="-69850" lvl="0" marL="0" marR="0" rtl="0" algn="l">
              <a:lnSpc>
                <a:spcPct val="107000"/>
              </a:lnSpc>
              <a:spcBef>
                <a:spcPts val="1000"/>
              </a:spcBef>
              <a:spcAft>
                <a:spcPts val="0"/>
              </a:spcAft>
              <a:buClr>
                <a:srgbClr val="000000"/>
              </a:buClr>
              <a:buSzPts val="1100"/>
              <a:buFont typeface="Calibri"/>
              <a:buChar char="●"/>
            </a:pPr>
            <a:r>
              <a:rPr b="1" lang="en-US">
                <a:solidFill>
                  <a:srgbClr val="000000"/>
                </a:solidFill>
              </a:rPr>
              <a:t> FOREIGN EXCHANGE RISK RATIO </a:t>
            </a:r>
            <a:r>
              <a:rPr lang="en-US">
                <a:solidFill>
                  <a:srgbClr val="000000"/>
                </a:solidFill>
              </a:rPr>
              <a:t>determines the risk for foreign financiers. It is defined as the ratio between the available cash in local currency and the required local cash equivalent of debt service in foreign currency due in that year. </a:t>
            </a:r>
            <a:endParaRPr/>
          </a:p>
          <a:p>
            <a:pPr indent="-69850" lvl="0" marL="0" marR="0" rtl="0" algn="l">
              <a:lnSpc>
                <a:spcPct val="107000"/>
              </a:lnSpc>
              <a:spcBef>
                <a:spcPts val="1000"/>
              </a:spcBef>
              <a:spcAft>
                <a:spcPts val="0"/>
              </a:spcAft>
              <a:buClr>
                <a:srgbClr val="000000"/>
              </a:buClr>
              <a:buSzPts val="1100"/>
              <a:buFont typeface="Calibri"/>
              <a:buChar char="●"/>
            </a:pPr>
            <a:r>
              <a:rPr lang="en-US">
                <a:solidFill>
                  <a:srgbClr val="000000"/>
                </a:solidFill>
              </a:rPr>
              <a:t> Here, the available cash in local currency in a year is the cash available after payment of operating expenses, taxes and repayment of local credits. </a:t>
            </a:r>
            <a:endParaRPr/>
          </a:p>
          <a:p>
            <a:pPr indent="-69850" lvl="0" marL="0" rtl="0" algn="l">
              <a:lnSpc>
                <a:spcPct val="107000"/>
              </a:lnSpc>
              <a:spcBef>
                <a:spcPts val="1000"/>
              </a:spcBef>
              <a:spcAft>
                <a:spcPts val="0"/>
              </a:spcAft>
              <a:buClr>
                <a:srgbClr val="000000"/>
              </a:buClr>
              <a:buSzPts val="1100"/>
              <a:buFont typeface="Calibri"/>
              <a:buChar char="●"/>
            </a:pPr>
            <a:r>
              <a:rPr lang="en-US">
                <a:solidFill>
                  <a:srgbClr val="000000"/>
                </a:solidFill>
              </a:rPr>
              <a:t> This ratio measures if the company has enough local cash available, which could be exchanged to generate the required amount of foreign currency needed for foreign debt servicing. This ratio, therefore, indicates if the company is subject to exchange rate risks or not. If the ratio is less than one, then the company is certainly at very high risk. It is convenient to have a security margin of 20 or 30%; therefore, this ratio is in the range of 1.2 to 1.3. </a:t>
            </a:r>
            <a:endParaRPr/>
          </a:p>
        </p:txBody>
      </p:sp>
      <p:sp>
        <p:nvSpPr>
          <p:cNvPr id="395" name="Google Shape;39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69850" lvl="0" marL="0" rtl="0" algn="l">
              <a:lnSpc>
                <a:spcPct val="107000"/>
              </a:lnSpc>
              <a:spcBef>
                <a:spcPts val="0"/>
              </a:spcBef>
              <a:spcAft>
                <a:spcPts val="0"/>
              </a:spcAft>
              <a:buClr>
                <a:srgbClr val="000000"/>
              </a:buClr>
              <a:buSzPts val="1100"/>
              <a:buFont typeface="Calibri"/>
              <a:buChar char="●"/>
            </a:pPr>
            <a:r>
              <a:rPr lang="en-US">
                <a:solidFill>
                  <a:srgbClr val="000000"/>
                </a:solidFill>
              </a:rPr>
              <a:t> Typical financial ratios for financing of power projects vary significantly depending upon the risk profile of the project. In this table, we provide examples of debt-equity ratio, return on equity (or R.O.E), and D.S.C.R for power projects in Sub-Saharan Africa and the Middle East for comparison purposes. </a:t>
            </a:r>
            <a:endParaRPr/>
          </a:p>
          <a:p>
            <a:pPr indent="-69850" lvl="0" marL="0" rtl="0" algn="l">
              <a:lnSpc>
                <a:spcPct val="107000"/>
              </a:lnSpc>
              <a:spcBef>
                <a:spcPts val="1000"/>
              </a:spcBef>
              <a:spcAft>
                <a:spcPts val="0"/>
              </a:spcAft>
              <a:buClr>
                <a:srgbClr val="000000"/>
              </a:buClr>
              <a:buSzPts val="1100"/>
              <a:buFont typeface="Calibri"/>
              <a:buChar char="●"/>
            </a:pPr>
            <a:r>
              <a:rPr lang="en-US">
                <a:solidFill>
                  <a:srgbClr val="000000"/>
                </a:solidFill>
              </a:rPr>
              <a:t> Sub-Saharan Africa is considered significantly riskier compared to the Middle East; hence, lenders require a more stringent debt-equity ratio and D.S.C.R for sub-Saharan Africa compared to the Middle East. Also, developers would require higher R.O.E compared to a less risky market such as the Middle East. </a:t>
            </a:r>
            <a:endParaRPr/>
          </a:p>
          <a:p>
            <a:pPr indent="-69850" lvl="0" marL="0" rtl="0" algn="l">
              <a:lnSpc>
                <a:spcPct val="107000"/>
              </a:lnSpc>
              <a:spcBef>
                <a:spcPts val="1000"/>
              </a:spcBef>
              <a:spcAft>
                <a:spcPts val="0"/>
              </a:spcAft>
              <a:buClr>
                <a:srgbClr val="000000"/>
              </a:buClr>
              <a:buSzPts val="1100"/>
              <a:buFont typeface="Calibri"/>
              <a:buChar char="●"/>
            </a:pPr>
            <a:r>
              <a:rPr lang="en-US">
                <a:solidFill>
                  <a:srgbClr val="000000"/>
                </a:solidFill>
              </a:rPr>
              <a:t> This is the end of this lecture.  </a:t>
            </a:r>
            <a:endParaRPr/>
          </a:p>
        </p:txBody>
      </p:sp>
      <p:sp>
        <p:nvSpPr>
          <p:cNvPr id="408" name="Google Shape;40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We start with </a:t>
            </a:r>
            <a:r>
              <a:rPr b="1" lang="en-US"/>
              <a:t>ASSETS DEPRECIATION </a:t>
            </a:r>
            <a:r>
              <a:rPr b="0" i="0" lang="en-US" u="none" strike="noStrike">
                <a:solidFill>
                  <a:srgbClr val="000000"/>
                </a:solidFill>
                <a:latin typeface="Calibri"/>
                <a:ea typeface="Calibri"/>
                <a:cs typeface="Calibri"/>
                <a:sym typeface="Calibri"/>
              </a:rPr>
              <a:t>and various methods of its calculation.</a:t>
            </a:r>
            <a:endParaRPr/>
          </a:p>
          <a:p>
            <a:pPr indent="-171450" lvl="0" marL="171450" rtl="0" algn="l">
              <a:lnSpc>
                <a:spcPct val="100000"/>
              </a:lnSpc>
              <a:spcBef>
                <a:spcPts val="1200"/>
              </a:spcBef>
              <a:spcAft>
                <a:spcPts val="0"/>
              </a:spcAft>
              <a:buClr>
                <a:schemeClr val="dk1"/>
              </a:buClr>
              <a:buSzPts val="1100"/>
              <a:buFont typeface="Calibri"/>
              <a:buChar char="●"/>
            </a:pPr>
            <a:r>
              <a:rPr lang="en-US"/>
              <a:t>Depreciation is used for accounting purposes. It refers to two situations. </a:t>
            </a:r>
            <a:endParaRPr/>
          </a:p>
          <a:p>
            <a:pPr indent="-171450" lvl="0" marL="171450" rtl="0" algn="l">
              <a:spcBef>
                <a:spcPts val="1200"/>
              </a:spcBef>
              <a:spcAft>
                <a:spcPts val="0"/>
              </a:spcAft>
              <a:buClr>
                <a:schemeClr val="dk1"/>
              </a:buClr>
              <a:buSzPts val="1100"/>
              <a:buFont typeface="Arial"/>
              <a:buChar char="•"/>
            </a:pPr>
            <a:r>
              <a:rPr lang="en-US"/>
              <a:t>First, the decrease in the value of fixed assets due to wear and tear as assets age. Depreciation should not be confused with amortization, which refers to the practice of spreading an intangible asset's value over that asset's useful life. Thus, depreciation and amortization are two very similar concepts.</a:t>
            </a:r>
            <a:endParaRPr/>
          </a:p>
          <a:p>
            <a:pPr indent="-171450" lvl="0" marL="171450" rtl="0" algn="l">
              <a:spcBef>
                <a:spcPts val="1200"/>
              </a:spcBef>
              <a:spcAft>
                <a:spcPts val="0"/>
              </a:spcAft>
              <a:buClr>
                <a:schemeClr val="dk1"/>
              </a:buClr>
              <a:buSzPts val="1100"/>
              <a:buFont typeface="Calibri"/>
              <a:buChar char="●"/>
            </a:pPr>
            <a:r>
              <a:rPr lang="en-US"/>
              <a:t>Second, it is relevant for tax calculation. Asset depreciation starts when it is placed in service.</a:t>
            </a:r>
            <a:endParaRPr/>
          </a:p>
          <a:p>
            <a:pPr indent="-171450" lvl="0" marL="171450" rtl="0" algn="l">
              <a:spcBef>
                <a:spcPts val="1200"/>
              </a:spcBef>
              <a:spcAft>
                <a:spcPts val="0"/>
              </a:spcAft>
              <a:buClr>
                <a:srgbClr val="000000"/>
              </a:buClr>
              <a:buSzPts val="1100"/>
              <a:buFont typeface="Calibri"/>
              <a:buChar char="●"/>
            </a:pPr>
            <a:r>
              <a:rPr lang="en-US">
                <a:solidFill>
                  <a:srgbClr val="000000"/>
                </a:solidFill>
                <a:latin typeface="Calibri"/>
                <a:ea typeface="Calibri"/>
                <a:cs typeface="Calibri"/>
                <a:sym typeface="Calibri"/>
              </a:rPr>
              <a:t>The depreciation</a:t>
            </a:r>
            <a:r>
              <a:rPr b="0" i="0" lang="en-US" u="none" strike="noStrike">
                <a:solidFill>
                  <a:srgbClr val="000000"/>
                </a:solidFill>
                <a:latin typeface="Calibri"/>
                <a:ea typeface="Calibri"/>
                <a:cs typeface="Calibri"/>
                <a:sym typeface="Calibri"/>
              </a:rPr>
              <a:t> amount appears twice: in</a:t>
            </a:r>
            <a:r>
              <a:rPr lang="en-US">
                <a:solidFill>
                  <a:srgbClr val="000000"/>
                </a:solidFill>
                <a:latin typeface="Calibri"/>
                <a:ea typeface="Calibri"/>
                <a:cs typeface="Calibri"/>
                <a:sym typeface="Calibri"/>
              </a:rPr>
              <a:t> the</a:t>
            </a:r>
            <a:r>
              <a:rPr b="0" i="0" lang="en-US" u="none" strike="noStrike">
                <a:solidFill>
                  <a:srgbClr val="000000"/>
                </a:solidFill>
                <a:latin typeface="Calibri"/>
                <a:ea typeface="Calibri"/>
                <a:cs typeface="Calibri"/>
                <a:sym typeface="Calibri"/>
              </a:rPr>
              <a:t> balance sheet and in </a:t>
            </a:r>
            <a:r>
              <a:rPr lang="en-US">
                <a:solidFill>
                  <a:srgbClr val="000000"/>
                </a:solidFill>
                <a:latin typeface="Calibri"/>
                <a:ea typeface="Calibri"/>
                <a:cs typeface="Calibri"/>
                <a:sym typeface="Calibri"/>
              </a:rPr>
              <a:t>the </a:t>
            </a:r>
            <a:r>
              <a:rPr b="0" i="0" lang="en-US" u="none" strike="noStrike">
                <a:solidFill>
                  <a:srgbClr val="000000"/>
                </a:solidFill>
                <a:latin typeface="Calibri"/>
                <a:ea typeface="Calibri"/>
                <a:cs typeface="Calibri"/>
                <a:sym typeface="Calibri"/>
              </a:rPr>
              <a:t>income statement.</a:t>
            </a:r>
            <a:endParaRPr b="0" i="0" u="none" strike="noStrike">
              <a:solidFill>
                <a:srgbClr val="000000"/>
              </a:solidFill>
              <a:latin typeface="Arial"/>
              <a:ea typeface="Arial"/>
              <a:cs typeface="Arial"/>
              <a:sym typeface="Arial"/>
            </a:endParaRPr>
          </a:p>
          <a:p>
            <a:pPr indent="-101600" lvl="0" marL="171450" rtl="0" algn="l">
              <a:lnSpc>
                <a:spcPct val="100000"/>
              </a:lnSpc>
              <a:spcBef>
                <a:spcPts val="1200"/>
              </a:spcBef>
              <a:spcAft>
                <a:spcPts val="0"/>
              </a:spcAft>
              <a:buClr>
                <a:schemeClr val="dk1"/>
              </a:buClr>
              <a:buSzPts val="1100"/>
              <a:buFont typeface="Calibri"/>
              <a:buNone/>
            </a:pPr>
            <a:r>
              <a:t/>
            </a:r>
            <a:endParaRPr b="0" i="0" u="none" strike="noStrike">
              <a:solidFill>
                <a:srgbClr val="000000"/>
              </a:solidFill>
              <a:latin typeface="Calibri"/>
              <a:ea typeface="Calibri"/>
              <a:cs typeface="Calibri"/>
              <a:sym typeface="Calibri"/>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0"/>
              </a:spcAft>
              <a:buNone/>
            </a:pPr>
            <a:r>
              <a:rPr b="0" i="0" lang="en-US" u="none" strike="noStrike">
                <a:solidFill>
                  <a:srgbClr val="000000"/>
                </a:solidFill>
                <a:latin typeface="Calibri"/>
                <a:ea typeface="Calibri"/>
                <a:cs typeface="Calibri"/>
                <a:sym typeface="Calibri"/>
              </a:rPr>
              <a:t>Methods of computing depreciation and the periods over which assets </a:t>
            </a:r>
            <a:r>
              <a:rPr lang="en-US">
                <a:solidFill>
                  <a:srgbClr val="000000"/>
                </a:solidFill>
                <a:latin typeface="Calibri"/>
                <a:ea typeface="Calibri"/>
                <a:cs typeface="Calibri"/>
                <a:sym typeface="Calibri"/>
              </a:rPr>
              <a:t>depreciate</a:t>
            </a:r>
            <a:r>
              <a:rPr b="0" i="0" lang="en-US" u="none" strike="noStrike">
                <a:solidFill>
                  <a:srgbClr val="000000"/>
                </a:solidFill>
                <a:latin typeface="Calibri"/>
                <a:ea typeface="Calibri"/>
                <a:cs typeface="Calibri"/>
                <a:sym typeface="Calibri"/>
              </a:rPr>
              <a:t> may vary between asset types within the same business and may vary for tax purposes. These may be specified by law or accounting standards, which may vary by country. There are several standard methods of computing depreciation expense.</a:t>
            </a:r>
            <a:r>
              <a:rPr b="0" i="0" lang="en-US" u="none" strike="noStrike">
                <a:solidFill>
                  <a:srgbClr val="000000"/>
                </a:solidFill>
                <a:latin typeface="Arial"/>
                <a:ea typeface="Arial"/>
                <a:cs typeface="Arial"/>
                <a:sym typeface="Arial"/>
              </a:rPr>
              <a:t> </a:t>
            </a:r>
            <a:r>
              <a:rPr b="0" i="0" lang="en-US" u="none" strike="noStrike">
                <a:solidFill>
                  <a:srgbClr val="000000"/>
                </a:solidFill>
                <a:latin typeface="Calibri"/>
                <a:ea typeface="Calibri"/>
                <a:cs typeface="Calibri"/>
                <a:sym typeface="Calibri"/>
              </a:rPr>
              <a:t>FINPLAN allows four different </a:t>
            </a:r>
            <a:r>
              <a:rPr b="1" i="0" lang="en-US" u="none" strike="noStrike">
                <a:solidFill>
                  <a:srgbClr val="000000"/>
                </a:solidFill>
                <a:latin typeface="Calibri"/>
                <a:ea typeface="Calibri"/>
                <a:cs typeface="Calibri"/>
                <a:sym typeface="Calibri"/>
              </a:rPr>
              <a:t>METHODS TO CALCULATE DEPRECIATION</a:t>
            </a:r>
            <a:r>
              <a:rPr b="0" i="0" lang="en-US" u="none" strike="noStrike">
                <a:solidFill>
                  <a:srgbClr val="000000"/>
                </a:solidFill>
                <a:latin typeface="Calibri"/>
                <a:ea typeface="Calibri"/>
                <a:cs typeface="Calibri"/>
                <a:sym typeface="Calibri"/>
              </a:rPr>
              <a:t>. These are:</a:t>
            </a:r>
            <a:r>
              <a:rPr lang="en-US">
                <a:solidFill>
                  <a:srgbClr val="000000"/>
                </a:solidFill>
                <a:latin typeface="Calibri"/>
                <a:ea typeface="Calibri"/>
                <a:cs typeface="Calibri"/>
                <a:sym typeface="Calibri"/>
              </a:rPr>
              <a:t> </a:t>
            </a:r>
            <a:endParaRPr/>
          </a:p>
          <a:p>
            <a:pPr indent="-285750" lvl="0" marL="285750" rtl="0" algn="l">
              <a:lnSpc>
                <a:spcPct val="100000"/>
              </a:lnSpc>
              <a:spcBef>
                <a:spcPts val="1200"/>
              </a:spcBef>
              <a:spcAft>
                <a:spcPts val="0"/>
              </a:spcAft>
              <a:buClr>
                <a:srgbClr val="000000"/>
              </a:buClr>
              <a:buSzPts val="1100"/>
              <a:buFont typeface="Calibri"/>
              <a:buChar char="●"/>
            </a:pPr>
            <a:r>
              <a:rPr lang="en-US">
                <a:solidFill>
                  <a:srgbClr val="000000"/>
                </a:solidFill>
                <a:latin typeface="Calibri"/>
                <a:ea typeface="Calibri"/>
                <a:cs typeface="Calibri"/>
                <a:sym typeface="Calibri"/>
              </a:rPr>
              <a:t>straight-line</a:t>
            </a:r>
            <a:r>
              <a:rPr b="0" i="0" lang="en-US" u="none" strike="noStrike">
                <a:solidFill>
                  <a:srgbClr val="000000"/>
                </a:solidFill>
                <a:latin typeface="Calibri"/>
                <a:ea typeface="Calibri"/>
                <a:cs typeface="Calibri"/>
                <a:sym typeface="Calibri"/>
              </a:rPr>
              <a:t> method</a:t>
            </a:r>
            <a:r>
              <a:rPr lang="en-US">
                <a:solidFill>
                  <a:srgbClr val="000000"/>
                </a:solidFill>
                <a:latin typeface="Calibri"/>
                <a:ea typeface="Calibri"/>
                <a:cs typeface="Calibri"/>
                <a:sym typeface="Calibri"/>
              </a:rPr>
              <a:t>,</a:t>
            </a:r>
            <a:endParaRPr/>
          </a:p>
          <a:p>
            <a:pPr indent="-285750" lvl="0" marL="285750" rtl="0" algn="l">
              <a:lnSpc>
                <a:spcPct val="100000"/>
              </a:lnSpc>
              <a:spcBef>
                <a:spcPts val="1200"/>
              </a:spcBef>
              <a:spcAft>
                <a:spcPts val="0"/>
              </a:spcAft>
              <a:buClr>
                <a:srgbClr val="000000"/>
              </a:buClr>
              <a:buSzPts val="1100"/>
              <a:buFont typeface="Calibri"/>
              <a:buChar char="●"/>
            </a:pPr>
            <a:r>
              <a:rPr b="0" i="0" lang="en-US" u="none" strike="noStrike">
                <a:solidFill>
                  <a:srgbClr val="000000"/>
                </a:solidFill>
                <a:latin typeface="Calibri"/>
                <a:ea typeface="Calibri"/>
                <a:cs typeface="Calibri"/>
                <a:sym typeface="Calibri"/>
              </a:rPr>
              <a:t>declining balance, </a:t>
            </a:r>
            <a:endParaRPr/>
          </a:p>
          <a:p>
            <a:pPr indent="-285750" lvl="0" marL="285750" rtl="0" algn="l">
              <a:spcBef>
                <a:spcPts val="1200"/>
              </a:spcBef>
              <a:spcAft>
                <a:spcPts val="0"/>
              </a:spcAft>
              <a:buClr>
                <a:srgbClr val="000000"/>
              </a:buClr>
              <a:buSzPts val="1100"/>
              <a:buFont typeface="Calibri"/>
              <a:buChar char="●"/>
            </a:pPr>
            <a:r>
              <a:rPr lang="en-US">
                <a:solidFill>
                  <a:srgbClr val="000000"/>
                </a:solidFill>
                <a:latin typeface="Calibri"/>
                <a:ea typeface="Calibri"/>
                <a:cs typeface="Calibri"/>
                <a:sym typeface="Calibri"/>
              </a:rPr>
              <a:t>sum-of-the-year</a:t>
            </a:r>
            <a:r>
              <a:rPr b="0" i="0" lang="en-US" u="none" strike="noStrike">
                <a:solidFill>
                  <a:srgbClr val="000000"/>
                </a:solidFill>
                <a:latin typeface="Calibri"/>
                <a:ea typeface="Calibri"/>
                <a:cs typeface="Calibri"/>
                <a:sym typeface="Calibri"/>
              </a:rPr>
              <a:t> digits, and</a:t>
            </a:r>
            <a:r>
              <a:rPr lang="en-US">
                <a:solidFill>
                  <a:srgbClr val="000000"/>
                </a:solidFill>
                <a:latin typeface="Calibri"/>
                <a:ea typeface="Calibri"/>
                <a:cs typeface="Calibri"/>
                <a:sym typeface="Calibri"/>
              </a:rPr>
              <a:t> </a:t>
            </a:r>
            <a:endParaRPr/>
          </a:p>
          <a:p>
            <a:pPr indent="-285750" lvl="0" marL="285750" rtl="0" algn="l">
              <a:lnSpc>
                <a:spcPct val="100000"/>
              </a:lnSpc>
              <a:spcBef>
                <a:spcPts val="1200"/>
              </a:spcBef>
              <a:spcAft>
                <a:spcPts val="0"/>
              </a:spcAft>
              <a:buClr>
                <a:srgbClr val="000000"/>
              </a:buClr>
              <a:buSzPts val="1100"/>
              <a:buFont typeface="Calibri"/>
              <a:buChar char="●"/>
            </a:pPr>
            <a:r>
              <a:rPr b="0" i="0" lang="en-US" u="none" strike="noStrike">
                <a:solidFill>
                  <a:srgbClr val="000000"/>
                </a:solidFill>
                <a:latin typeface="Calibri"/>
                <a:ea typeface="Calibri"/>
                <a:cs typeface="Calibri"/>
                <a:sym typeface="Calibri"/>
              </a:rPr>
              <a:t>declining balance switching to Straight line. </a:t>
            </a:r>
            <a:endParaRPr b="0" i="0" u="none" strike="noStrike">
              <a:solidFill>
                <a:srgbClr val="000000"/>
              </a:solidFill>
              <a:latin typeface="Arial"/>
              <a:ea typeface="Arial"/>
              <a:cs typeface="Arial"/>
              <a:sym typeface="Arial"/>
            </a:endParaRPr>
          </a:p>
          <a:p>
            <a:pPr indent="0" lvl="0" marL="0" rtl="0" algn="l">
              <a:lnSpc>
                <a:spcPct val="100000"/>
              </a:lnSpc>
              <a:spcBef>
                <a:spcPts val="1200"/>
              </a:spcBef>
              <a:spcAft>
                <a:spcPts val="0"/>
              </a:spcAft>
              <a:buClr>
                <a:srgbClr val="000000"/>
              </a:buClr>
              <a:buSzPts val="1100"/>
              <a:buFont typeface="Calibri"/>
              <a:buNone/>
            </a:pPr>
            <a:r>
              <a:rPr b="0" i="0" lang="en-US" u="none" strike="noStrike">
                <a:solidFill>
                  <a:srgbClr val="000000"/>
                </a:solidFill>
                <a:latin typeface="Calibri"/>
                <a:ea typeface="Calibri"/>
                <a:cs typeface="Calibri"/>
                <a:sym typeface="Calibri"/>
              </a:rPr>
              <a:t>We will briefly describe these methods in the following slides.</a:t>
            </a:r>
            <a:endParaRPr b="0"/>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In a country, the method used to calculate depreciation is specified by the tax authority of the country. You need to find out which method is used in your country and choose the method for your analysis accordingly. Methods of computing depreciation and the periods over which assets are depreciated may vary between asset types within the same business and may vary for tax purposes.</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For example, depreciation of a computer may be calculated using the straight-line method, whereas </a:t>
            </a:r>
            <a:r>
              <a:rPr lang="en-US">
                <a:solidFill>
                  <a:srgbClr val="000000"/>
                </a:solidFill>
                <a:latin typeface="Arial"/>
                <a:ea typeface="Arial"/>
                <a:cs typeface="Arial"/>
                <a:sym typeface="Arial"/>
              </a:rPr>
              <a:t>the depreciation</a:t>
            </a:r>
            <a:r>
              <a:rPr b="0" i="0" lang="en-US" sz="1200" u="none" cap="none" strike="noStrike">
                <a:solidFill>
                  <a:srgbClr val="000000"/>
                </a:solidFill>
                <a:latin typeface="Arial"/>
                <a:ea typeface="Arial"/>
                <a:cs typeface="Arial"/>
                <a:sym typeface="Arial"/>
              </a:rPr>
              <a:t> method for power </a:t>
            </a:r>
            <a:r>
              <a:rPr lang="en-US">
                <a:solidFill>
                  <a:srgbClr val="000000"/>
                </a:solidFill>
                <a:latin typeface="Arial"/>
                <a:ea typeface="Arial"/>
                <a:cs typeface="Arial"/>
                <a:sym typeface="Arial"/>
              </a:rPr>
              <a:t>plant</a:t>
            </a:r>
            <a:r>
              <a:rPr b="0" i="0" lang="en-US" sz="1200" u="none" cap="none" strike="noStrike">
                <a:solidFill>
                  <a:srgbClr val="000000"/>
                </a:solidFill>
                <a:latin typeface="Arial"/>
                <a:ea typeface="Arial"/>
                <a:cs typeface="Arial"/>
                <a:sym typeface="Arial"/>
              </a:rPr>
              <a:t> equipment may be declining balance. </a:t>
            </a:r>
            <a:r>
              <a:rPr lang="en-US">
                <a:solidFill>
                  <a:srgbClr val="000000"/>
                </a:solidFill>
                <a:latin typeface="Arial"/>
                <a:ea typeface="Arial"/>
                <a:cs typeface="Arial"/>
                <a:sym typeface="Arial"/>
              </a:rPr>
              <a:t>By</a:t>
            </a:r>
            <a:r>
              <a:rPr b="0" i="0" lang="en-US" sz="1200" u="none" cap="none" strike="noStrike">
                <a:solidFill>
                  <a:srgbClr val="000000"/>
                </a:solidFill>
                <a:latin typeface="Arial"/>
                <a:ea typeface="Arial"/>
                <a:cs typeface="Arial"/>
                <a:sym typeface="Arial"/>
              </a:rPr>
              <a:t> law, a computer can be depreciated over five years, whereas</a:t>
            </a:r>
            <a:r>
              <a:rPr lang="en-US">
                <a:solidFill>
                  <a:srgbClr val="000000"/>
                </a:solidFill>
                <a:latin typeface="Arial"/>
                <a:ea typeface="Arial"/>
                <a:cs typeface="Arial"/>
                <a:sym typeface="Arial"/>
              </a:rPr>
              <a:t> the</a:t>
            </a:r>
            <a:r>
              <a:rPr b="0" i="0" lang="en-US" sz="1200" u="none" cap="none" strike="noStrike">
                <a:solidFill>
                  <a:srgbClr val="000000"/>
                </a:solidFill>
                <a:latin typeface="Arial"/>
                <a:ea typeface="Arial"/>
                <a:cs typeface="Arial"/>
                <a:sym typeface="Arial"/>
              </a:rPr>
              <a:t> depreciation life of power plant equipment may be 15 years. However, FINPLAN does not allow component by component depreciation. It calculates depreciation for the power project as a whole.</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Depreciation expense begins when the asset is placed in service. For example, if a power plant becomes online in the fifth year, after four years of construction, depreciation starts from the fifth year, which is the first year of operation.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the </a:t>
            </a:r>
            <a:r>
              <a:rPr b="1" i="0" lang="en-US" sz="1200" u="none" cap="none" strike="noStrike">
                <a:solidFill>
                  <a:srgbClr val="000000"/>
                </a:solidFill>
                <a:latin typeface="Arial"/>
                <a:ea typeface="Arial"/>
                <a:cs typeface="Arial"/>
                <a:sym typeface="Arial"/>
              </a:rPr>
              <a:t>STRAIGHT-LINE METHOD</a:t>
            </a:r>
            <a:r>
              <a:rPr b="0" i="0" lang="en-US" sz="1200" u="none" cap="none" strike="noStrike">
                <a:solidFill>
                  <a:srgbClr val="000000"/>
                </a:solidFill>
                <a:latin typeface="Arial"/>
                <a:ea typeface="Arial"/>
                <a:cs typeface="Arial"/>
                <a:sym typeface="Arial"/>
              </a:rPr>
              <a:t>, </a:t>
            </a:r>
            <a:r>
              <a:rPr lang="en-US">
                <a:solidFill>
                  <a:srgbClr val="000000"/>
                </a:solidFill>
                <a:latin typeface="Arial"/>
                <a:ea typeface="Arial"/>
                <a:cs typeface="Arial"/>
                <a:sym typeface="Arial"/>
              </a:rPr>
              <a:t>the asset</a:t>
            </a:r>
            <a:r>
              <a:rPr b="0" i="0" lang="en-US" sz="1200" u="none" cap="none" strike="noStrike">
                <a:solidFill>
                  <a:srgbClr val="000000"/>
                </a:solidFill>
                <a:latin typeface="Arial"/>
                <a:ea typeface="Arial"/>
                <a:cs typeface="Arial"/>
                <a:sym typeface="Arial"/>
              </a:rPr>
              <a:t> value depreciates at a constant rate, every year, </a:t>
            </a:r>
            <a:r>
              <a:rPr lang="en-US">
                <a:solidFill>
                  <a:srgbClr val="000000"/>
                </a:solidFill>
                <a:latin typeface="Arial"/>
                <a:ea typeface="Arial"/>
                <a:cs typeface="Arial"/>
                <a:sym typeface="Arial"/>
              </a:rPr>
              <a:t>over</a:t>
            </a:r>
            <a:r>
              <a:rPr b="0" i="0" lang="en-US" sz="1200" u="none" cap="none" strike="noStrike">
                <a:solidFill>
                  <a:srgbClr val="000000"/>
                </a:solidFill>
                <a:latin typeface="Arial"/>
                <a:ea typeface="Arial"/>
                <a:cs typeface="Arial"/>
                <a:sym typeface="Arial"/>
              </a:rPr>
              <a:t> the lifetime (depreciable period) of the project. </a:t>
            </a:r>
            <a:endParaRPr/>
          </a:p>
          <a:p>
            <a:pPr indent="-171450" lvl="0" marL="171450" rtl="0" algn="l">
              <a:spcBef>
                <a:spcPts val="1200"/>
              </a:spcBef>
              <a:spcAft>
                <a:spcPts val="0"/>
              </a:spcAft>
              <a:buClr>
                <a:srgbClr val="000000"/>
              </a:buClr>
              <a:buSzPts val="1100"/>
              <a:buFont typeface="Arial"/>
              <a:buChar char="●"/>
            </a:pPr>
            <a:r>
              <a:rPr lang="en-US">
                <a:solidFill>
                  <a:srgbClr val="000000"/>
                </a:solidFill>
                <a:latin typeface="Arial"/>
                <a:ea typeface="Arial"/>
                <a:cs typeface="Arial"/>
                <a:sym typeface="Arial"/>
              </a:rPr>
              <a:t>The formula</a:t>
            </a:r>
            <a:r>
              <a:rPr b="0" i="0" lang="en-US" sz="1200" u="none" cap="none" strike="noStrike">
                <a:solidFill>
                  <a:srgbClr val="000000"/>
                </a:solidFill>
                <a:latin typeface="Arial"/>
                <a:ea typeface="Arial"/>
                <a:cs typeface="Arial"/>
                <a:sym typeface="Arial"/>
              </a:rPr>
              <a:t> for depreciation calculation is shown in the slide: Book value of the asset divided by the depreciable life of the asset.</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Book value of the asset is the total investment cost spent on it.</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For example, if by </a:t>
            </a:r>
            <a:r>
              <a:rPr lang="en-US">
                <a:solidFill>
                  <a:srgbClr val="000000"/>
                </a:solidFill>
                <a:latin typeface="Arial"/>
                <a:ea typeface="Arial"/>
                <a:cs typeface="Arial"/>
                <a:sym typeface="Arial"/>
              </a:rPr>
              <a:t>a country’s</a:t>
            </a:r>
            <a:r>
              <a:rPr b="0" i="0" lang="en-US" sz="1200" u="none" cap="none" strike="noStrike">
                <a:solidFill>
                  <a:srgbClr val="000000"/>
                </a:solidFill>
                <a:latin typeface="Arial"/>
                <a:ea typeface="Arial"/>
                <a:cs typeface="Arial"/>
                <a:sym typeface="Arial"/>
              </a:rPr>
              <a:t> tax law, power plant equipment is to be depreciated over 20 years, then every year 5% of the asset value would be depreciated. So, if the value of the power plant is</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for example</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100 million</a:t>
            </a:r>
            <a:r>
              <a:rPr lang="en-US">
                <a:solidFill>
                  <a:srgbClr val="000000"/>
                </a:solidFill>
                <a:latin typeface="Arial"/>
                <a:ea typeface="Arial"/>
                <a:cs typeface="Arial"/>
                <a:sym typeface="Arial"/>
              </a:rPr>
              <a:t> dollars</a:t>
            </a:r>
            <a:r>
              <a:rPr b="0" i="0" lang="en-US" sz="1200" u="none" cap="none" strike="noStrike">
                <a:solidFill>
                  <a:srgbClr val="000000"/>
                </a:solidFill>
                <a:latin typeface="Arial"/>
                <a:ea typeface="Arial"/>
                <a:cs typeface="Arial"/>
                <a:sym typeface="Arial"/>
              </a:rPr>
              <a:t>, then every year, depreciation amount is 5 million</a:t>
            </a:r>
            <a:r>
              <a:rPr lang="en-US">
                <a:solidFill>
                  <a:srgbClr val="000000"/>
                </a:solidFill>
                <a:latin typeface="Arial"/>
                <a:ea typeface="Arial"/>
                <a:cs typeface="Arial"/>
                <a:sym typeface="Arial"/>
              </a:rPr>
              <a:t> dollars</a:t>
            </a:r>
            <a:r>
              <a:rPr b="0" i="0" lang="en-US" sz="1200" u="none" cap="none" strike="noStrike">
                <a:solidFill>
                  <a:srgbClr val="000000"/>
                </a:solidFill>
                <a:latin typeface="Arial"/>
                <a:ea typeface="Arial"/>
                <a:cs typeface="Arial"/>
                <a:sym typeface="Arial"/>
              </a:rPr>
              <a:t>. After 20 years, the value of the asset is zero.</a:t>
            </a:r>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In the </a:t>
            </a:r>
            <a:r>
              <a:rPr b="1" i="0" lang="en-US" sz="1200" u="none" cap="none" strike="noStrike">
                <a:solidFill>
                  <a:srgbClr val="000000"/>
                </a:solidFill>
                <a:latin typeface="Arial"/>
                <a:ea typeface="Arial"/>
                <a:cs typeface="Arial"/>
                <a:sym typeface="Arial"/>
              </a:rPr>
              <a:t>DECLINING BALANCE </a:t>
            </a:r>
            <a:r>
              <a:rPr b="1" lang="en-US">
                <a:solidFill>
                  <a:srgbClr val="000000"/>
                </a:solidFill>
                <a:latin typeface="Arial"/>
                <a:ea typeface="Arial"/>
                <a:cs typeface="Arial"/>
                <a:sym typeface="Arial"/>
              </a:rPr>
              <a:t>DEPRECIATION</a:t>
            </a:r>
            <a:r>
              <a:rPr b="1" i="0" lang="en-US" sz="1200" u="none" cap="none" strike="noStrike">
                <a:solidFill>
                  <a:srgbClr val="000000"/>
                </a:solidFill>
                <a:latin typeface="Arial"/>
                <a:ea typeface="Arial"/>
                <a:cs typeface="Arial"/>
                <a:sym typeface="Arial"/>
              </a:rPr>
              <a:t> METHOD</a:t>
            </a:r>
            <a:r>
              <a:rPr b="0" i="0" lang="en-US" sz="1200" u="none" cap="none" strike="noStrike">
                <a:solidFill>
                  <a:srgbClr val="000000"/>
                </a:solidFill>
                <a:latin typeface="Arial"/>
                <a:ea typeface="Arial"/>
                <a:cs typeface="Arial"/>
                <a:sym typeface="Arial"/>
              </a:rPr>
              <a:t>, depreciation is higher at the beginning of the asset life and then declines over the years. </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As annual tax is calculated as tax rate multiplied by the depreciation amount, this means </a:t>
            </a:r>
            <a:r>
              <a:rPr lang="en-US">
                <a:solidFill>
                  <a:srgbClr val="000000"/>
                </a:solidFill>
                <a:latin typeface="Arial"/>
                <a:ea typeface="Arial"/>
                <a:cs typeface="Arial"/>
                <a:sym typeface="Arial"/>
              </a:rPr>
              <a:t>the tax</a:t>
            </a:r>
            <a:r>
              <a:rPr b="0" i="0" lang="en-US" sz="1200" u="none" cap="none" strike="noStrike">
                <a:solidFill>
                  <a:srgbClr val="000000"/>
                </a:solidFill>
                <a:latin typeface="Arial"/>
                <a:ea typeface="Arial"/>
                <a:cs typeface="Arial"/>
                <a:sym typeface="Arial"/>
              </a:rPr>
              <a:t> benefit is higher at the beginning, which is preferred by the company.</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In this method, a fixed depreciation rate in percentage is used for calculation. To calculate depreciation amount, this rate is applied to the book value of the asset in the beginning of that year. </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For example, the book value of an asset is 100 dollars, and the depreciation rate is 20%. In the first year, </a:t>
            </a:r>
            <a:r>
              <a:rPr lang="en-US">
                <a:solidFill>
                  <a:srgbClr val="000000"/>
                </a:solidFill>
                <a:latin typeface="Arial"/>
                <a:ea typeface="Arial"/>
                <a:cs typeface="Arial"/>
                <a:sym typeface="Arial"/>
              </a:rPr>
              <a:t>the depreciation</a:t>
            </a:r>
            <a:r>
              <a:rPr b="0" i="0" lang="en-US" sz="1200" u="none" cap="none" strike="noStrike">
                <a:solidFill>
                  <a:srgbClr val="000000"/>
                </a:solidFill>
                <a:latin typeface="Arial"/>
                <a:ea typeface="Arial"/>
                <a:cs typeface="Arial"/>
                <a:sym typeface="Arial"/>
              </a:rPr>
              <a:t> amount is 20 dollars, and the net book value at the end of the year 1 is 100 minus 20 dollars, or 80 dollars. These 80 dollars become the book value at the beginning of year 2 and the process continues until the end of the depreciation period.</a:t>
            </a:r>
            <a:endParaRPr>
              <a:solidFill>
                <a:schemeClr val="dk1"/>
              </a:solidFill>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solidFill>
                  <a:srgbClr val="000000"/>
                </a:solidFill>
                <a:latin typeface="Arial"/>
                <a:ea typeface="Arial"/>
                <a:cs typeface="Arial"/>
                <a:sym typeface="Arial"/>
              </a:rPr>
              <a:t>The third method is </a:t>
            </a:r>
            <a:r>
              <a:rPr b="1" lang="en-US">
                <a:solidFill>
                  <a:srgbClr val="000000"/>
                </a:solidFill>
                <a:latin typeface="Arial"/>
                <a:ea typeface="Arial"/>
                <a:cs typeface="Arial"/>
                <a:sym typeface="Arial"/>
              </a:rPr>
              <a:t>SUM-OF-THE-YEARS</a:t>
            </a:r>
            <a:r>
              <a:rPr b="1" i="0" lang="en-US" sz="1200" u="none" cap="none" strike="noStrike">
                <a:solidFill>
                  <a:srgbClr val="000000"/>
                </a:solidFill>
                <a:latin typeface="Arial"/>
                <a:ea typeface="Arial"/>
                <a:cs typeface="Arial"/>
                <a:sym typeface="Arial"/>
              </a:rPr>
              <a:t> DIGITS</a:t>
            </a:r>
            <a:r>
              <a:rPr b="0" i="0" lang="en-US" sz="1200" u="none" cap="none" strike="noStrike">
                <a:solidFill>
                  <a:srgbClr val="000000"/>
                </a:solidFill>
                <a:latin typeface="Arial"/>
                <a:ea typeface="Arial"/>
                <a:cs typeface="Arial"/>
                <a:sym typeface="Arial"/>
              </a:rPr>
              <a:t>.</a:t>
            </a:r>
            <a:r>
              <a:rPr lang="en-US">
                <a:solidFill>
                  <a:srgbClr val="000000"/>
                </a:solidFill>
                <a:latin typeface="Arial"/>
                <a:ea typeface="Arial"/>
                <a:cs typeface="Arial"/>
                <a:sym typeface="Arial"/>
              </a:rPr>
              <a:t> </a:t>
            </a:r>
            <a:endParaRPr/>
          </a:p>
          <a:p>
            <a:pPr indent="0" lvl="0" marL="0" rtl="0" algn="l">
              <a:spcBef>
                <a:spcPts val="1200"/>
              </a:spcBef>
              <a:spcAft>
                <a:spcPts val="0"/>
              </a:spcAft>
              <a:buNone/>
            </a:pPr>
            <a:r>
              <a:rPr b="0" i="0" lang="en-US" sz="1200" u="none" cap="none" strike="noStrike">
                <a:solidFill>
                  <a:srgbClr val="000000"/>
                </a:solidFill>
                <a:latin typeface="Arial"/>
                <a:ea typeface="Arial"/>
                <a:cs typeface="Arial"/>
                <a:sym typeface="Arial"/>
              </a:rPr>
              <a:t>In this method, at the beginning of the asset life</a:t>
            </a:r>
            <a:r>
              <a:rPr lang="en-US">
                <a:solidFill>
                  <a:srgbClr val="000000"/>
                </a:solidFill>
                <a:latin typeface="Arial"/>
                <a:ea typeface="Arial"/>
                <a:cs typeface="Arial"/>
                <a:sym typeface="Arial"/>
              </a:rPr>
              <a:t> the</a:t>
            </a:r>
            <a:r>
              <a:rPr b="0" i="0" lang="en-US" sz="1200" u="none" cap="none" strike="noStrike">
                <a:solidFill>
                  <a:srgbClr val="000000"/>
                </a:solidFill>
                <a:latin typeface="Arial"/>
                <a:ea typeface="Arial"/>
                <a:cs typeface="Arial"/>
                <a:sym typeface="Arial"/>
              </a:rPr>
              <a:t> depreciation amount is higher than the straight-line method, but lower than the declining balance method. Depreciation rate is calculated in </a:t>
            </a:r>
            <a:r>
              <a:rPr lang="en-US">
                <a:solidFill>
                  <a:srgbClr val="000000"/>
                </a:solidFill>
                <a:latin typeface="Arial"/>
                <a:ea typeface="Arial"/>
                <a:cs typeface="Arial"/>
                <a:sym typeface="Arial"/>
              </a:rPr>
              <a:t>the following manner</a:t>
            </a:r>
            <a:r>
              <a:rPr b="0" i="0" lang="en-US" sz="1200" u="none" cap="none" strike="noStrike">
                <a:solidFill>
                  <a:srgbClr val="000000"/>
                </a:solidFill>
                <a:latin typeface="Arial"/>
                <a:ea typeface="Arial"/>
                <a:cs typeface="Arial"/>
                <a:sym typeface="Arial"/>
              </a:rPr>
              <a:t>: </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Suppose asset life is 5 years, which includes the digits, 1,2,3,4,5. </a:t>
            </a:r>
            <a:r>
              <a:rPr lang="en-US">
                <a:solidFill>
                  <a:srgbClr val="000000"/>
                </a:solidFill>
                <a:latin typeface="Arial"/>
                <a:ea typeface="Arial"/>
                <a:cs typeface="Arial"/>
                <a:sym typeface="Arial"/>
              </a:rPr>
              <a:t>Adding</a:t>
            </a:r>
            <a:r>
              <a:rPr b="0" i="0" lang="en-US" sz="1200" u="none" cap="none" strike="noStrike">
                <a:solidFill>
                  <a:srgbClr val="000000"/>
                </a:solidFill>
                <a:latin typeface="Arial"/>
                <a:ea typeface="Arial"/>
                <a:cs typeface="Arial"/>
                <a:sym typeface="Arial"/>
              </a:rPr>
              <a:t> up these digits, we get 15.  </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So, depreciation rate in year 1 is 5 </a:t>
            </a:r>
            <a:r>
              <a:rPr lang="en-US">
                <a:solidFill>
                  <a:srgbClr val="000000"/>
                </a:solidFill>
                <a:latin typeface="Arial"/>
                <a:ea typeface="Arial"/>
                <a:cs typeface="Arial"/>
                <a:sym typeface="Arial"/>
              </a:rPr>
              <a:t>divided by</a:t>
            </a:r>
            <a:r>
              <a:rPr b="0" i="0" lang="en-US" sz="1200" u="none" cap="none" strike="noStrike">
                <a:solidFill>
                  <a:srgbClr val="000000"/>
                </a:solidFill>
                <a:latin typeface="Arial"/>
                <a:ea typeface="Arial"/>
                <a:cs typeface="Arial"/>
                <a:sym typeface="Arial"/>
              </a:rPr>
              <a:t> 15</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in year 2 is 4 by 15</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 lastly in year 5 is 1 by 15. </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In fraction terms, depreciation rates are </a:t>
            </a:r>
            <a:r>
              <a:rPr lang="en-US">
                <a:solidFill>
                  <a:srgbClr val="000000"/>
                </a:solidFill>
                <a:latin typeface="Arial"/>
                <a:ea typeface="Arial"/>
                <a:cs typeface="Arial"/>
                <a:sym typeface="Arial"/>
              </a:rPr>
              <a:t>0.333</a:t>
            </a:r>
            <a:r>
              <a:rPr b="0" i="0" lang="en-US" sz="1200" u="none" cap="none" strike="noStrike">
                <a:solidFill>
                  <a:srgbClr val="000000"/>
                </a:solidFill>
                <a:latin typeface="Arial"/>
                <a:ea typeface="Arial"/>
                <a:cs typeface="Arial"/>
                <a:sym typeface="Arial"/>
              </a:rPr>
              <a:t> in the first year, 0.27 in the second year, 0.2 in the third year, and so on. If the asset value is 1000, first year depreciation amount is 333, second year is 270, and so on.</a:t>
            </a:r>
            <a:endParaRPr/>
          </a:p>
          <a:p>
            <a:pPr indent="-228600" lvl="0" marL="457200" rtl="0" algn="l">
              <a:lnSpc>
                <a:spcPct val="100000"/>
              </a:lnSpc>
              <a:spcBef>
                <a:spcPts val="0"/>
              </a:spcBef>
              <a:spcAft>
                <a:spcPts val="0"/>
              </a:spcAft>
              <a:buClr>
                <a:schemeClr val="dk1"/>
              </a:buClr>
              <a:buSzPts val="11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The last method is </a:t>
            </a:r>
            <a:r>
              <a:rPr b="1" i="0" lang="en-US" sz="1200" u="none" cap="none" strike="noStrike">
                <a:solidFill>
                  <a:srgbClr val="000000"/>
                </a:solidFill>
                <a:latin typeface="Arial"/>
                <a:ea typeface="Arial"/>
                <a:cs typeface="Arial"/>
                <a:sym typeface="Arial"/>
              </a:rPr>
              <a:t>DECLINING BALANCE SWITCHING TO STRAIGHT-LINE</a:t>
            </a:r>
            <a:r>
              <a:rPr b="0" i="0" lang="en-US" sz="1200" u="none" cap="none" strike="noStrike">
                <a:solidFill>
                  <a:srgbClr val="000000"/>
                </a:solidFill>
                <a:latin typeface="Arial"/>
                <a:ea typeface="Arial"/>
                <a:cs typeface="Arial"/>
                <a:sym typeface="Arial"/>
              </a:rPr>
              <a:t>.</a:t>
            </a:r>
            <a:endParaRPr/>
          </a:p>
          <a:p>
            <a:pPr indent="-171450" lvl="0" marL="171450" rtl="0" algn="l">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In this method, at the beginning, </a:t>
            </a:r>
            <a:r>
              <a:rPr lang="en-US">
                <a:solidFill>
                  <a:srgbClr val="000000"/>
                </a:solidFill>
                <a:latin typeface="Arial"/>
                <a:ea typeface="Arial"/>
                <a:cs typeface="Arial"/>
                <a:sym typeface="Arial"/>
              </a:rPr>
              <a:t>the depreciation</a:t>
            </a:r>
            <a:r>
              <a:rPr b="0" i="0" lang="en-US" sz="1200" u="none" cap="none" strike="noStrike">
                <a:solidFill>
                  <a:srgbClr val="000000"/>
                </a:solidFill>
                <a:latin typeface="Arial"/>
                <a:ea typeface="Arial"/>
                <a:cs typeface="Arial"/>
                <a:sym typeface="Arial"/>
              </a:rPr>
              <a:t> amount is calculated applying the declining balance method for a specified period. After that, the depreciation method is switched to the straight-line method, which explains its name.</a:t>
            </a:r>
            <a:endParaRPr b="0" i="0" sz="1200" u="none" cap="none" strike="noStrike">
              <a:solidFill>
                <a:srgbClr val="000000"/>
              </a:solidFill>
              <a:latin typeface="Arial"/>
              <a:ea typeface="Arial"/>
              <a:cs typeface="Arial"/>
              <a:sym typeface="Arial"/>
            </a:endParaRPr>
          </a:p>
        </p:txBody>
      </p:sp>
      <p:sp>
        <p:nvSpPr>
          <p:cNvPr id="165" name="Google Shape;1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200" u="none" cap="none" strike="noStrike">
                <a:solidFill>
                  <a:srgbClr val="000000"/>
                </a:solidFill>
                <a:latin typeface="Arial"/>
                <a:ea typeface="Arial"/>
                <a:cs typeface="Arial"/>
                <a:sym typeface="Arial"/>
              </a:rPr>
              <a:t>Now, we will explain </a:t>
            </a:r>
            <a:r>
              <a:rPr b="1" i="0" lang="en-US" sz="1200" u="none" cap="none" strike="noStrike">
                <a:solidFill>
                  <a:srgbClr val="000000"/>
                </a:solidFill>
                <a:latin typeface="Arial"/>
                <a:ea typeface="Arial"/>
                <a:cs typeface="Arial"/>
                <a:sym typeface="Arial"/>
              </a:rPr>
              <a:t>FINANCIAL STATEMENTS</a:t>
            </a:r>
            <a:r>
              <a:rPr b="0" i="0" lang="en-US" sz="1200" u="none" cap="none" strike="noStrike">
                <a:solidFill>
                  <a:srgbClr val="000000"/>
                </a:solidFill>
                <a:latin typeface="Arial"/>
                <a:ea typeface="Arial"/>
                <a:cs typeface="Arial"/>
                <a:sym typeface="Arial"/>
              </a:rPr>
              <a:t>.</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A financial statement is a formal record of the financial activities of a business, a person, or an entity.</a:t>
            </a:r>
            <a:endParaRPr/>
          </a:p>
          <a:p>
            <a:pPr indent="-171450" lvl="0" marL="171450" marR="0" rtl="0" algn="l">
              <a:lnSpc>
                <a:spcPct val="100000"/>
              </a:lnSpc>
              <a:spcBef>
                <a:spcPts val="120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Relevant financial information is presented in a structured and well-defined manner, following a standard practice, and in a form easy to understand. </a:t>
            </a:r>
            <a:endParaRPr/>
          </a:p>
          <a:p>
            <a:pPr indent="-171450" lvl="0" marL="171450" rtl="0" algn="l">
              <a:spcBef>
                <a:spcPts val="1200"/>
              </a:spcBef>
              <a:spcAft>
                <a:spcPts val="0"/>
              </a:spcAft>
              <a:buClr>
                <a:srgbClr val="000000"/>
              </a:buClr>
              <a:buSzPts val="1100"/>
              <a:buFont typeface="Arial"/>
              <a:buChar char="●"/>
            </a:pPr>
            <a:r>
              <a:rPr lang="en-US">
                <a:solidFill>
                  <a:srgbClr val="000000"/>
                </a:solidFill>
                <a:latin typeface="Arial"/>
                <a:ea typeface="Arial"/>
                <a:cs typeface="Arial"/>
                <a:sym typeface="Arial"/>
              </a:rPr>
              <a:t>The law</a:t>
            </a:r>
            <a:r>
              <a:rPr b="0" i="0" lang="en-US" sz="1200" u="none" cap="none" strike="noStrike">
                <a:solidFill>
                  <a:srgbClr val="000000"/>
                </a:solidFill>
                <a:latin typeface="Arial"/>
                <a:ea typeface="Arial"/>
                <a:cs typeface="Arial"/>
                <a:sym typeface="Arial"/>
              </a:rPr>
              <a:t> of a country prescribes the standard accounting practice to be adopted. Most commonly used accounting practice is Generally Accepted Accounting Principles, or </a:t>
            </a:r>
            <a:r>
              <a:rPr lang="en-US">
                <a:solidFill>
                  <a:srgbClr val="000000"/>
                </a:solidFill>
                <a:latin typeface="Arial"/>
                <a:ea typeface="Arial"/>
                <a:cs typeface="Arial"/>
                <a:sym typeface="Arial"/>
              </a:rPr>
              <a:t>G.A.A.P</a:t>
            </a:r>
            <a:r>
              <a:rPr b="0" i="0" lang="en-US" sz="1200" u="none" cap="none" strike="noStrike">
                <a:solidFill>
                  <a:srgbClr val="000000"/>
                </a:solidFill>
                <a:latin typeface="Arial"/>
                <a:ea typeface="Arial"/>
                <a:cs typeface="Arial"/>
                <a:sym typeface="Arial"/>
              </a:rPr>
              <a:t>.</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u="none" cap="none" strike="noStrike">
                <a:solidFill>
                  <a:srgbClr val="000000"/>
                </a:solidFill>
                <a:latin typeface="Arial"/>
                <a:ea typeface="Arial"/>
                <a:cs typeface="Arial"/>
                <a:sym typeface="Arial"/>
              </a:rPr>
              <a:t>There are three key statements: income statement</a:t>
            </a:r>
            <a:r>
              <a:rPr b="0" i="0" lang="en-US" u="none" strike="noStrike">
                <a:solidFill>
                  <a:srgbClr val="000000"/>
                </a:solidFill>
                <a:latin typeface="Calibri"/>
                <a:ea typeface="Calibri"/>
                <a:cs typeface="Calibri"/>
                <a:sym typeface="Calibri"/>
              </a:rPr>
              <a:t>, cash flow, and balance sheet. </a:t>
            </a:r>
            <a:endParaRPr/>
          </a:p>
          <a:p>
            <a:pPr indent="0" lvl="0" marL="0" marR="0" rtl="0" algn="l">
              <a:lnSpc>
                <a:spcPct val="100000"/>
              </a:lnSpc>
              <a:spcBef>
                <a:spcPts val="1200"/>
              </a:spcBef>
              <a:spcAft>
                <a:spcPts val="0"/>
              </a:spcAft>
              <a:buClr>
                <a:srgbClr val="000000"/>
              </a:buClr>
              <a:buSzPts val="1100"/>
              <a:buFont typeface="Arial"/>
              <a:buNone/>
            </a:pPr>
            <a:r>
              <a:rPr b="0" i="0" lang="en-US" u="none" strike="noStrike">
                <a:solidFill>
                  <a:srgbClr val="000000"/>
                </a:solidFill>
                <a:latin typeface="Calibri"/>
                <a:ea typeface="Calibri"/>
                <a:cs typeface="Calibri"/>
                <a:sym typeface="Calibri"/>
              </a:rPr>
              <a:t>As per the rules, publicly listed companies need to report them </a:t>
            </a:r>
            <a:r>
              <a:rPr lang="en-US">
                <a:solidFill>
                  <a:srgbClr val="000000"/>
                </a:solidFill>
                <a:latin typeface="Calibri"/>
                <a:ea typeface="Calibri"/>
                <a:cs typeface="Calibri"/>
                <a:sym typeface="Calibri"/>
              </a:rPr>
              <a:t>at</a:t>
            </a:r>
            <a:r>
              <a:rPr b="0" i="0" lang="en-US" u="none" strike="noStrike">
                <a:solidFill>
                  <a:srgbClr val="000000"/>
                </a:solidFill>
                <a:latin typeface="Calibri"/>
                <a:ea typeface="Calibri"/>
                <a:cs typeface="Calibri"/>
                <a:sym typeface="Calibri"/>
              </a:rPr>
              <a:t> regular intervals. In this lecture we explain them.</a:t>
            </a:r>
            <a:endParaRPr/>
          </a:p>
        </p:txBody>
      </p:sp>
      <p:sp>
        <p:nvSpPr>
          <p:cNvPr id="191" name="Google Shape;1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5"/>
          <p:cNvSpPr/>
          <p:nvPr>
            <p:ph idx="2" type="pic"/>
          </p:nvPr>
        </p:nvSpPr>
        <p:spPr>
          <a:xfrm>
            <a:off x="5183188" y="987425"/>
            <a:ext cx="6172200" cy="4873625"/>
          </a:xfrm>
          <a:prstGeom prst="rect">
            <a:avLst/>
          </a:prstGeom>
          <a:noFill/>
          <a:ln>
            <a:noFill/>
          </a:ln>
        </p:spPr>
      </p:sp>
      <p:sp>
        <p:nvSpPr>
          <p:cNvPr id="69" name="Google Shape;69;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9.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8.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image" Target="../media/image20.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5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0676"/>
            <a:ext cx="12213771" cy="6868676"/>
          </a:xfrm>
          <a:prstGeom prst="rect">
            <a:avLst/>
          </a:prstGeom>
          <a:noFill/>
          <a:ln>
            <a:noFill/>
          </a:ln>
        </p:spPr>
      </p:pic>
      <p:sp>
        <p:nvSpPr>
          <p:cNvPr id="91" name="Google Shape;91;p1"/>
          <p:cNvSpPr txBox="1"/>
          <p:nvPr/>
        </p:nvSpPr>
        <p:spPr>
          <a:xfrm>
            <a:off x="803875" y="3336662"/>
            <a:ext cx="8050696"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US" sz="1800" u="none" cap="none" strike="noStrike">
                <a:solidFill>
                  <a:schemeClr val="dk1"/>
                </a:solidFill>
                <a:latin typeface="Open Sans ExtraBold"/>
                <a:ea typeface="Open Sans ExtraBold"/>
                <a:cs typeface="Open Sans ExtraBold"/>
                <a:sym typeface="Open Sans ExtraBold"/>
              </a:rPr>
              <a:t>FINPLAN</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92" name="Google Shape;92;p1"/>
          <p:cNvSpPr txBox="1"/>
          <p:nvPr/>
        </p:nvSpPr>
        <p:spPr>
          <a:xfrm>
            <a:off x="776980" y="3667763"/>
            <a:ext cx="7798285"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chemeClr val="lt1"/>
                </a:solidFill>
                <a:latin typeface="Open Sans ExtraBold"/>
                <a:ea typeface="Open Sans ExtraBold"/>
                <a:cs typeface="Open Sans ExtraBold"/>
                <a:sym typeface="Open Sans ExtraBold"/>
              </a:rPr>
              <a:t>LECTURE 6</a:t>
            </a:r>
            <a:r>
              <a:rPr b="1" i="0" lang="en-US" sz="4400" u="none" cap="none" strike="noStrike">
                <a:solidFill>
                  <a:schemeClr val="dk1"/>
                </a:solidFill>
                <a:latin typeface="Open Sans ExtraBold"/>
                <a:ea typeface="Open Sans ExtraBold"/>
                <a:cs typeface="Open Sans ExtraBold"/>
                <a:sym typeface="Open Sans ExtraBold"/>
              </a:rPr>
              <a:t>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ASSETS DEPRECIATION, FINANCIAL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STATEMENTS &amp; RATIOS</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1.1</a:t>
            </a:r>
            <a:endParaRPr b="0" i="0" sz="1050" u="none" cap="none" strike="noStrike">
              <a:solidFill>
                <a:schemeClr val="lt1"/>
              </a:solidFill>
              <a:latin typeface="Open Sans"/>
              <a:ea typeface="Open Sans"/>
              <a:cs typeface="Open Sans"/>
              <a:sym typeface="Open Sans"/>
            </a:endParaRPr>
          </a:p>
        </p:txBody>
      </p:sp>
      <p:sp>
        <p:nvSpPr>
          <p:cNvPr id="94" name="Google Shape;94;p1"/>
          <p:cNvSpPr/>
          <p:nvPr/>
        </p:nvSpPr>
        <p:spPr>
          <a:xfrm>
            <a:off x="6435399" y="328970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5_Lecture6_Slide1.mp3" id="95" name="Google Shape;95;p1"/>
          <p:cNvPicPr preferRelativeResize="0"/>
          <p:nvPr/>
        </p:nvPicPr>
        <p:blipFill rotWithShape="1">
          <a:blip r:embed="rId4">
            <a:alphaModFix/>
          </a:blip>
          <a:srcRect b="0" l="0" r="0" t="0"/>
          <a:stretch/>
        </p:blipFill>
        <p:spPr>
          <a:xfrm>
            <a:off x="6506764" y="3365500"/>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raphical user interface, text&#10;&#10;Description automatically generated" id="206" name="Google Shape;20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8" name="Google Shape;208;p1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6.2.3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Statements</a:t>
            </a:r>
            <a:endParaRPr/>
          </a:p>
        </p:txBody>
      </p:sp>
      <p:sp>
        <p:nvSpPr>
          <p:cNvPr id="209" name="Google Shape;209;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Financial Statements </a:t>
            </a:r>
            <a:endParaRPr/>
          </a:p>
        </p:txBody>
      </p:sp>
      <p:sp>
        <p:nvSpPr>
          <p:cNvPr id="210" name="Google Shape;210;p10"/>
          <p:cNvSpPr txBox="1"/>
          <p:nvPr>
            <p:ph idx="1" type="body"/>
          </p:nvPr>
        </p:nvSpPr>
        <p:spPr>
          <a:xfrm>
            <a:off x="1057336" y="2018808"/>
            <a:ext cx="8229600" cy="203631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1. INCOME STATEMENT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Also called Operating Account or Profit and Loss Statement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Objective of the income statement is to determine if the company is profitable or loss making in a particular period, say, in a year.</a:t>
            </a:r>
            <a:endParaRPr/>
          </a:p>
          <a:p>
            <a:pPr indent="-228600" lvl="0" marL="228600" rtl="0" algn="l">
              <a:lnSpc>
                <a:spcPct val="100000"/>
              </a:lnSpc>
              <a:spcBef>
                <a:spcPts val="1000"/>
              </a:spcBef>
              <a:spcAft>
                <a:spcPts val="0"/>
              </a:spcAft>
              <a:buClr>
                <a:schemeClr val="dk1"/>
              </a:buClr>
              <a:buSzPts val="2000"/>
              <a:buChar char="•"/>
            </a:pPr>
            <a:r>
              <a:rPr i="1" lang="en-US" sz="2000">
                <a:latin typeface="Open Sans"/>
                <a:ea typeface="Open Sans"/>
                <a:cs typeface="Open Sans"/>
                <a:sym typeface="Open Sans"/>
              </a:rPr>
              <a:t>Net Income or Profit </a:t>
            </a:r>
            <a:r>
              <a:rPr lang="en-US" sz="2000">
                <a:latin typeface="Open Sans"/>
                <a:ea typeface="Open Sans"/>
                <a:cs typeface="Open Sans"/>
                <a:sym typeface="Open Sans"/>
              </a:rPr>
              <a:t>= </a:t>
            </a:r>
            <a:r>
              <a:rPr i="1" lang="en-US" sz="2000">
                <a:latin typeface="Open Sans"/>
                <a:ea typeface="Open Sans"/>
                <a:cs typeface="Open Sans"/>
                <a:sym typeface="Open Sans"/>
              </a:rPr>
              <a:t>Revenue </a:t>
            </a:r>
            <a:r>
              <a:rPr lang="en-US" sz="2000">
                <a:latin typeface="Open Sans"/>
                <a:ea typeface="Open Sans"/>
                <a:cs typeface="Open Sans"/>
                <a:sym typeface="Open Sans"/>
              </a:rPr>
              <a:t>–</a:t>
            </a:r>
            <a:r>
              <a:rPr i="1" lang="en-US" sz="2000">
                <a:latin typeface="Open Sans"/>
                <a:ea typeface="Open Sans"/>
                <a:cs typeface="Open Sans"/>
                <a:sym typeface="Open Sans"/>
              </a:rPr>
              <a:t> Expenses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11" name="Google Shape;211;p10"/>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0.mp3" id="212" name="Google Shape;212;p10"/>
          <p:cNvPicPr preferRelativeResize="0"/>
          <p:nvPr/>
        </p:nvPicPr>
        <p:blipFill rotWithShape="1">
          <a:blip r:embed="rId4">
            <a:alphaModFix/>
          </a:blip>
          <a:srcRect b="0" l="0" r="0" t="0"/>
          <a:stretch/>
        </p:blipFill>
        <p:spPr>
          <a:xfrm>
            <a:off x="7778802" y="7772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Graphical user interface, text&#10;&#10;Description automatically generated" id="218" name="Google Shape;21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9" name="Google Shape;21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0" name="Google Shape;220;p1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6.2.4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Statements </a:t>
            </a:r>
            <a:endParaRPr/>
          </a:p>
        </p:txBody>
      </p:sp>
      <p:sp>
        <p:nvSpPr>
          <p:cNvPr id="221" name="Google Shape;221;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Financial Statements </a:t>
            </a:r>
            <a:endParaRPr/>
          </a:p>
        </p:txBody>
      </p:sp>
      <p:sp>
        <p:nvSpPr>
          <p:cNvPr id="222" name="Google Shape;222;p11"/>
          <p:cNvSpPr txBox="1"/>
          <p:nvPr>
            <p:ph idx="1" type="body"/>
          </p:nvPr>
        </p:nvSpPr>
        <p:spPr>
          <a:xfrm>
            <a:off x="887215" y="194018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1. INCOME STATEMENT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 typical Income Statement for a particular period consists of:</a:t>
            </a:r>
            <a:endParaRPr/>
          </a:p>
        </p:txBody>
      </p:sp>
      <p:pic>
        <p:nvPicPr>
          <p:cNvPr id="223" name="Google Shape;223;p11"/>
          <p:cNvPicPr preferRelativeResize="0"/>
          <p:nvPr/>
        </p:nvPicPr>
        <p:blipFill rotWithShape="1">
          <a:blip r:embed="rId4">
            <a:alphaModFix/>
          </a:blip>
          <a:srcRect b="0" l="0" r="0" t="0"/>
          <a:stretch/>
        </p:blipFill>
        <p:spPr>
          <a:xfrm>
            <a:off x="887214" y="3124829"/>
            <a:ext cx="10155033" cy="2847708"/>
          </a:xfrm>
          <a:prstGeom prst="rect">
            <a:avLst/>
          </a:prstGeom>
          <a:noFill/>
          <a:ln>
            <a:noFill/>
          </a:ln>
        </p:spPr>
      </p:pic>
      <p:sp>
        <p:nvSpPr>
          <p:cNvPr id="224" name="Google Shape;224;p11"/>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1.mp3" id="225" name="Google Shape;225;p11"/>
          <p:cNvPicPr preferRelativeResize="0"/>
          <p:nvPr/>
        </p:nvPicPr>
        <p:blipFill rotWithShape="1">
          <a:blip r:embed="rId5">
            <a:alphaModFix/>
          </a:blip>
          <a:srcRect b="0" l="0" r="0" t="0"/>
          <a:stretch/>
        </p:blipFill>
        <p:spPr>
          <a:xfrm>
            <a:off x="7770937" y="7768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Graphical user interface, text&#10;&#10;Description automatically generated" id="231" name="Google Shape;23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2" name="Google Shape;232;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3" name="Google Shape;233;p12"/>
          <p:cNvSpPr/>
          <p:nvPr/>
        </p:nvSpPr>
        <p:spPr>
          <a:xfrm>
            <a:off x="887215" y="1389619"/>
            <a:ext cx="235369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6.2.5 Types of Financial Statements </a:t>
            </a:r>
            <a:endParaRPr/>
          </a:p>
        </p:txBody>
      </p:sp>
      <p:sp>
        <p:nvSpPr>
          <p:cNvPr id="234" name="Google Shape;234;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Financial Statements </a:t>
            </a:r>
            <a:endParaRPr/>
          </a:p>
        </p:txBody>
      </p:sp>
      <p:sp>
        <p:nvSpPr>
          <p:cNvPr id="235" name="Google Shape;235;p12"/>
          <p:cNvSpPr txBox="1"/>
          <p:nvPr>
            <p:ph idx="1" type="body"/>
          </p:nvPr>
        </p:nvSpPr>
        <p:spPr>
          <a:xfrm>
            <a:off x="887215" y="2790270"/>
            <a:ext cx="2191651" cy="185630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1. Income Statement Example</a:t>
            </a:r>
            <a:endParaRPr/>
          </a:p>
        </p:txBody>
      </p:sp>
      <p:pic>
        <p:nvPicPr>
          <p:cNvPr id="236" name="Google Shape;236;p12"/>
          <p:cNvPicPr preferRelativeResize="0"/>
          <p:nvPr/>
        </p:nvPicPr>
        <p:blipFill rotWithShape="1">
          <a:blip r:embed="rId4">
            <a:alphaModFix/>
          </a:blip>
          <a:srcRect b="0" l="0" r="0" t="0"/>
          <a:stretch/>
        </p:blipFill>
        <p:spPr>
          <a:xfrm>
            <a:off x="3451368" y="1366457"/>
            <a:ext cx="7601168" cy="3217118"/>
          </a:xfrm>
          <a:prstGeom prst="rect">
            <a:avLst/>
          </a:prstGeom>
          <a:noFill/>
          <a:ln>
            <a:noFill/>
          </a:ln>
        </p:spPr>
      </p:pic>
      <p:pic>
        <p:nvPicPr>
          <p:cNvPr id="237" name="Google Shape;237;p12"/>
          <p:cNvPicPr preferRelativeResize="0"/>
          <p:nvPr/>
        </p:nvPicPr>
        <p:blipFill rotWithShape="1">
          <a:blip r:embed="rId5">
            <a:alphaModFix/>
          </a:blip>
          <a:srcRect b="0" l="0" r="0" t="0"/>
          <a:stretch/>
        </p:blipFill>
        <p:spPr>
          <a:xfrm>
            <a:off x="3451367" y="4646578"/>
            <a:ext cx="7601168" cy="1644947"/>
          </a:xfrm>
          <a:prstGeom prst="rect">
            <a:avLst/>
          </a:prstGeom>
          <a:noFill/>
          <a:ln>
            <a:noFill/>
          </a:ln>
        </p:spPr>
      </p:pic>
      <p:sp>
        <p:nvSpPr>
          <p:cNvPr id="238" name="Google Shape;238;p12"/>
          <p:cNvSpPr/>
          <p:nvPr/>
        </p:nvSpPr>
        <p:spPr>
          <a:xfrm>
            <a:off x="7582989" y="22365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2"/>
          <p:cNvSpPr/>
          <p:nvPr/>
        </p:nvSpPr>
        <p:spPr>
          <a:xfrm>
            <a:off x="5954486" y="1959429"/>
            <a:ext cx="533400" cy="1186542"/>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2"/>
          <p:cNvSpPr/>
          <p:nvPr/>
        </p:nvSpPr>
        <p:spPr>
          <a:xfrm>
            <a:off x="6052457" y="5138401"/>
            <a:ext cx="533400" cy="1066456"/>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2"/>
          <p:cNvSpPr/>
          <p:nvPr/>
        </p:nvSpPr>
        <p:spPr>
          <a:xfrm>
            <a:off x="5954486" y="3334210"/>
            <a:ext cx="533400" cy="1225699"/>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2"/>
          <p:cNvSpPr/>
          <p:nvPr/>
        </p:nvSpPr>
        <p:spPr>
          <a:xfrm>
            <a:off x="6477001" y="3505200"/>
            <a:ext cx="533400" cy="37011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2"/>
          <p:cNvSpPr/>
          <p:nvPr/>
        </p:nvSpPr>
        <p:spPr>
          <a:xfrm>
            <a:off x="6501160" y="4234543"/>
            <a:ext cx="478972" cy="325366"/>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2"/>
          <p:cNvSpPr txBox="1"/>
          <p:nvPr/>
        </p:nvSpPr>
        <p:spPr>
          <a:xfrm>
            <a:off x="6555588" y="4252799"/>
            <a:ext cx="424544"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$39</a:t>
            </a:r>
            <a:endParaRPr/>
          </a:p>
        </p:txBody>
      </p:sp>
      <p:sp>
        <p:nvSpPr>
          <p:cNvPr id="245" name="Google Shape;245;p12"/>
          <p:cNvSpPr txBox="1"/>
          <p:nvPr/>
        </p:nvSpPr>
        <p:spPr>
          <a:xfrm>
            <a:off x="5685972" y="1852801"/>
            <a:ext cx="326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1</a:t>
            </a:r>
            <a:endParaRPr/>
          </a:p>
        </p:txBody>
      </p:sp>
      <p:sp>
        <p:nvSpPr>
          <p:cNvPr id="246" name="Google Shape;246;p12"/>
          <p:cNvSpPr txBox="1"/>
          <p:nvPr/>
        </p:nvSpPr>
        <p:spPr>
          <a:xfrm>
            <a:off x="5758543" y="5096402"/>
            <a:ext cx="326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2</a:t>
            </a:r>
            <a:endParaRPr/>
          </a:p>
        </p:txBody>
      </p:sp>
      <p:sp>
        <p:nvSpPr>
          <p:cNvPr id="247" name="Google Shape;247;p12"/>
          <p:cNvSpPr txBox="1"/>
          <p:nvPr/>
        </p:nvSpPr>
        <p:spPr>
          <a:xfrm>
            <a:off x="5685972" y="3237349"/>
            <a:ext cx="326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3</a:t>
            </a:r>
            <a:endParaRPr/>
          </a:p>
        </p:txBody>
      </p:sp>
      <p:sp>
        <p:nvSpPr>
          <p:cNvPr id="248" name="Google Shape;248;p12"/>
          <p:cNvSpPr txBox="1"/>
          <p:nvPr/>
        </p:nvSpPr>
        <p:spPr>
          <a:xfrm>
            <a:off x="6860388" y="3127715"/>
            <a:ext cx="326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4</a:t>
            </a:r>
            <a:endParaRPr/>
          </a:p>
        </p:txBody>
      </p:sp>
      <p:sp>
        <p:nvSpPr>
          <p:cNvPr id="249" name="Google Shape;249;p12"/>
          <p:cNvSpPr txBox="1"/>
          <p:nvPr/>
        </p:nvSpPr>
        <p:spPr>
          <a:xfrm>
            <a:off x="6925380" y="4461912"/>
            <a:ext cx="326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5</a:t>
            </a:r>
            <a:endParaRPr/>
          </a:p>
        </p:txBody>
      </p:sp>
      <p:pic>
        <p:nvPicPr>
          <p:cNvPr descr="Volume with solid fill" id="250" name="Google Shape;250;p12"/>
          <p:cNvPicPr preferRelativeResize="0"/>
          <p:nvPr/>
        </p:nvPicPr>
        <p:blipFill rotWithShape="1">
          <a:blip r:embed="rId6">
            <a:alphaModFix/>
          </a:blip>
          <a:srcRect b="0" l="0" r="0" t="0"/>
          <a:stretch/>
        </p:blipFill>
        <p:spPr>
          <a:xfrm>
            <a:off x="7715519" y="337994"/>
            <a:ext cx="690470" cy="69047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Graphical user interface, text&#10;&#10;Description automatically generated" id="256" name="Google Shape;25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7" name="Google Shape;257;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8" name="Google Shape;258;p1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6.3.1 Types of Financial Statements</a:t>
            </a:r>
            <a:endParaRPr/>
          </a:p>
        </p:txBody>
      </p:sp>
      <p:sp>
        <p:nvSpPr>
          <p:cNvPr id="259" name="Google Shape;259;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Financial Statements </a:t>
            </a:r>
            <a:endParaRPr/>
          </a:p>
        </p:txBody>
      </p:sp>
      <p:sp>
        <p:nvSpPr>
          <p:cNvPr id="260" name="Google Shape;260;p13"/>
          <p:cNvSpPr txBox="1"/>
          <p:nvPr>
            <p:ph idx="1" type="body"/>
          </p:nvPr>
        </p:nvSpPr>
        <p:spPr>
          <a:xfrm>
            <a:off x="887215" y="1940188"/>
            <a:ext cx="9891486"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2. CASH FLOW STATEMENT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flow of cash coming in and going out of a company.</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Cash flow from operating activities</a:t>
            </a:r>
            <a:r>
              <a:rPr lang="en-US" sz="2000">
                <a:latin typeface="Open Sans"/>
                <a:ea typeface="Open Sans"/>
                <a:cs typeface="Open Sans"/>
                <a:sym typeface="Open Sans"/>
              </a:rPr>
              <a:t> includes both cash inflow and outflow due to revenue producing activities. Revenues, operating expenses, etc. come under cash flow from operating activities.</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Cash flow from investing activities </a:t>
            </a:r>
            <a:r>
              <a:rPr lang="en-US" sz="2000">
                <a:latin typeface="Open Sans"/>
                <a:ea typeface="Open Sans"/>
                <a:cs typeface="Open Sans"/>
                <a:sym typeface="Open Sans"/>
              </a:rPr>
              <a:t>includes both cash inflow and outflow due to buying and selling of long-term assets, property, plants and equipment, etc.</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Cash flow from financing activities </a:t>
            </a:r>
            <a:r>
              <a:rPr lang="en-US" sz="2000">
                <a:latin typeface="Open Sans"/>
                <a:ea typeface="Open Sans"/>
                <a:cs typeface="Open Sans"/>
                <a:sym typeface="Open Sans"/>
              </a:rPr>
              <a:t>includes both cash inflow and outflow due to financing activities. Financing activities can be issuance and repayment of debt, raising capital from the stock market, and paying dividends.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61" name="Google Shape;261;p13"/>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3.mp3" id="262" name="Google Shape;262;p13"/>
          <p:cNvPicPr preferRelativeResize="0"/>
          <p:nvPr/>
        </p:nvPicPr>
        <p:blipFill rotWithShape="1">
          <a:blip r:embed="rId4">
            <a:alphaModFix/>
          </a:blip>
          <a:srcRect b="0" l="0" r="0" t="0"/>
          <a:stretch/>
        </p:blipFill>
        <p:spPr>
          <a:xfrm>
            <a:off x="7778802"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Graphical user interface, text&#10;&#10;Description automatically generated" id="268" name="Google Shape;268;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0" name="Google Shape;270;p14"/>
          <p:cNvSpPr/>
          <p:nvPr/>
        </p:nvSpPr>
        <p:spPr>
          <a:xfrm>
            <a:off x="887215" y="1389618"/>
            <a:ext cx="246944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6.3.2 Types of Financial Statements</a:t>
            </a:r>
            <a:endParaRPr/>
          </a:p>
        </p:txBody>
      </p:sp>
      <p:sp>
        <p:nvSpPr>
          <p:cNvPr id="271" name="Google Shape;271;p1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Financial Statements </a:t>
            </a:r>
            <a:endParaRPr/>
          </a:p>
        </p:txBody>
      </p:sp>
      <p:sp>
        <p:nvSpPr>
          <p:cNvPr id="272" name="Google Shape;272;p14"/>
          <p:cNvSpPr txBox="1"/>
          <p:nvPr>
            <p:ph idx="1" type="body"/>
          </p:nvPr>
        </p:nvSpPr>
        <p:spPr>
          <a:xfrm>
            <a:off x="930758" y="1940188"/>
            <a:ext cx="246944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100000"/>
              </a:lnSpc>
              <a:spcBef>
                <a:spcPts val="1000"/>
              </a:spcBef>
              <a:spcAft>
                <a:spcPts val="0"/>
              </a:spcAft>
              <a:buClr>
                <a:schemeClr val="dk1"/>
              </a:buClr>
              <a:buSzPts val="2000"/>
              <a:buNone/>
            </a:pPr>
            <a:r>
              <a:rPr b="1" lang="en-US" sz="2000" u="sng">
                <a:latin typeface="Open Sans"/>
                <a:ea typeface="Open Sans"/>
                <a:cs typeface="Open Sans"/>
                <a:sym typeface="Open Sans"/>
              </a:rPr>
              <a:t>2. Cash Flow Statement Example</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273" name="Google Shape;273;p14"/>
          <p:cNvPicPr preferRelativeResize="0"/>
          <p:nvPr/>
        </p:nvPicPr>
        <p:blipFill rotWithShape="1">
          <a:blip r:embed="rId4">
            <a:alphaModFix/>
          </a:blip>
          <a:srcRect b="0" l="0" r="0" t="0"/>
          <a:stretch/>
        </p:blipFill>
        <p:spPr>
          <a:xfrm>
            <a:off x="3778307" y="1360589"/>
            <a:ext cx="7530166" cy="4901907"/>
          </a:xfrm>
          <a:prstGeom prst="rect">
            <a:avLst/>
          </a:prstGeom>
          <a:noFill/>
          <a:ln>
            <a:noFill/>
          </a:ln>
        </p:spPr>
      </p:pic>
      <p:sp>
        <p:nvSpPr>
          <p:cNvPr id="274" name="Google Shape;274;p14"/>
          <p:cNvSpPr/>
          <p:nvPr/>
        </p:nvSpPr>
        <p:spPr>
          <a:xfrm>
            <a:off x="7582989" y="22365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4"/>
          <p:cNvSpPr/>
          <p:nvPr/>
        </p:nvSpPr>
        <p:spPr>
          <a:xfrm>
            <a:off x="3821851" y="4539343"/>
            <a:ext cx="4015864" cy="40277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4"/>
          <p:cNvSpPr/>
          <p:nvPr/>
        </p:nvSpPr>
        <p:spPr>
          <a:xfrm>
            <a:off x="3821850" y="3657663"/>
            <a:ext cx="4015864" cy="615787"/>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4"/>
          <p:cNvSpPr/>
          <p:nvPr/>
        </p:nvSpPr>
        <p:spPr>
          <a:xfrm>
            <a:off x="3821850" y="2061000"/>
            <a:ext cx="4015864" cy="133077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4"/>
          <p:cNvSpPr txBox="1"/>
          <p:nvPr/>
        </p:nvSpPr>
        <p:spPr>
          <a:xfrm>
            <a:off x="3536890" y="1744887"/>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1</a:t>
            </a:r>
            <a:endParaRPr/>
          </a:p>
        </p:txBody>
      </p:sp>
      <p:sp>
        <p:nvSpPr>
          <p:cNvPr id="279" name="Google Shape;279;p14"/>
          <p:cNvSpPr txBox="1"/>
          <p:nvPr/>
        </p:nvSpPr>
        <p:spPr>
          <a:xfrm>
            <a:off x="3499818" y="3381127"/>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2</a:t>
            </a:r>
            <a:endParaRPr/>
          </a:p>
        </p:txBody>
      </p:sp>
      <p:sp>
        <p:nvSpPr>
          <p:cNvPr id="280" name="Google Shape;280;p14"/>
          <p:cNvSpPr txBox="1"/>
          <p:nvPr/>
        </p:nvSpPr>
        <p:spPr>
          <a:xfrm>
            <a:off x="3493621" y="4289346"/>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3</a:t>
            </a:r>
            <a:endParaRPr/>
          </a:p>
        </p:txBody>
      </p:sp>
      <p:sp>
        <p:nvSpPr>
          <p:cNvPr id="281" name="Google Shape;281;p14"/>
          <p:cNvSpPr/>
          <p:nvPr/>
        </p:nvSpPr>
        <p:spPr>
          <a:xfrm>
            <a:off x="7837714" y="2062739"/>
            <a:ext cx="629440" cy="133077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4"/>
          <p:cNvSpPr txBox="1"/>
          <p:nvPr/>
        </p:nvSpPr>
        <p:spPr>
          <a:xfrm>
            <a:off x="8431603" y="1755522"/>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4</a:t>
            </a:r>
            <a:endParaRPr/>
          </a:p>
        </p:txBody>
      </p:sp>
      <p:sp>
        <p:nvSpPr>
          <p:cNvPr id="283" name="Google Shape;283;p14"/>
          <p:cNvSpPr/>
          <p:nvPr/>
        </p:nvSpPr>
        <p:spPr>
          <a:xfrm>
            <a:off x="7846668" y="3657663"/>
            <a:ext cx="629440" cy="1698108"/>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4"/>
          <p:cNvSpPr/>
          <p:nvPr/>
        </p:nvSpPr>
        <p:spPr>
          <a:xfrm>
            <a:off x="7844737" y="5355770"/>
            <a:ext cx="629440" cy="88619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4"/>
          <p:cNvSpPr txBox="1"/>
          <p:nvPr/>
        </p:nvSpPr>
        <p:spPr>
          <a:xfrm>
            <a:off x="8413960" y="3349000"/>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5</a:t>
            </a:r>
            <a:endParaRPr/>
          </a:p>
        </p:txBody>
      </p:sp>
      <p:sp>
        <p:nvSpPr>
          <p:cNvPr id="286" name="Google Shape;286;p14"/>
          <p:cNvSpPr txBox="1"/>
          <p:nvPr/>
        </p:nvSpPr>
        <p:spPr>
          <a:xfrm>
            <a:off x="7543390" y="5922194"/>
            <a:ext cx="413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6</a:t>
            </a:r>
            <a:endParaRPr/>
          </a:p>
        </p:txBody>
      </p:sp>
      <p:pic>
        <p:nvPicPr>
          <p:cNvPr descr="Volume with solid fill" id="287" name="Google Shape;287;p14"/>
          <p:cNvPicPr preferRelativeResize="0"/>
          <p:nvPr/>
        </p:nvPicPr>
        <p:blipFill rotWithShape="1">
          <a:blip r:embed="rId5">
            <a:alphaModFix/>
          </a:blip>
          <a:srcRect b="0" l="0" r="0" t="0"/>
          <a:stretch/>
        </p:blipFill>
        <p:spPr>
          <a:xfrm>
            <a:off x="7753847" y="358031"/>
            <a:ext cx="660113" cy="66011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Graphical user interface, text&#10;&#10;Description automatically generated" id="293" name="Google Shape;293;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4" name="Google Shape;29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5" name="Google Shape;295;p1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6.3.3 Types of Financial Statements</a:t>
            </a:r>
            <a:endParaRPr/>
          </a:p>
        </p:txBody>
      </p:sp>
      <p:sp>
        <p:nvSpPr>
          <p:cNvPr id="296" name="Google Shape;296;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Financial Statements </a:t>
            </a:r>
            <a:endParaRPr/>
          </a:p>
        </p:txBody>
      </p:sp>
      <p:sp>
        <p:nvSpPr>
          <p:cNvPr id="297" name="Google Shape;297;p15"/>
          <p:cNvSpPr txBox="1"/>
          <p:nvPr>
            <p:ph idx="1" type="body"/>
          </p:nvPr>
        </p:nvSpPr>
        <p:spPr>
          <a:xfrm>
            <a:off x="887215" y="1940188"/>
            <a:ext cx="5409413"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3. FIRM’S BALANCE SHEET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 balance sheet is often described as a ‘snapshot’ of a company’s financial condition at a specified date. </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It summarizes what a firm owns, its assets, and what it owes, its liabilities.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Balance sheet equation: </a:t>
            </a:r>
            <a:endParaRPr/>
          </a:p>
          <a:p>
            <a:pPr indent="0" lvl="0" marL="0" rtl="0" algn="l">
              <a:lnSpc>
                <a:spcPct val="100000"/>
              </a:lnSpc>
              <a:spcBef>
                <a:spcPts val="1000"/>
              </a:spcBef>
              <a:spcAft>
                <a:spcPts val="0"/>
              </a:spcAft>
              <a:buClr>
                <a:schemeClr val="dk1"/>
              </a:buClr>
              <a:buSzPts val="2000"/>
              <a:buNone/>
            </a:pPr>
            <a:r>
              <a:rPr lang="en-US" sz="2000">
                <a:latin typeface="Open Sans"/>
                <a:ea typeface="Open Sans"/>
                <a:cs typeface="Open Sans"/>
                <a:sym typeface="Open Sans"/>
              </a:rPr>
              <a:t>	</a:t>
            </a:r>
            <a:r>
              <a:rPr i="1" lang="en-US" sz="2000">
                <a:latin typeface="Open Sans"/>
                <a:ea typeface="Open Sans"/>
                <a:cs typeface="Open Sans"/>
                <a:sym typeface="Open Sans"/>
              </a:rPr>
              <a:t>Assets = Liability + Owner’s Equity</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298" name="Google Shape;298;p15"/>
          <p:cNvPicPr preferRelativeResize="0"/>
          <p:nvPr/>
        </p:nvPicPr>
        <p:blipFill rotWithShape="1">
          <a:blip r:embed="rId4">
            <a:alphaModFix/>
          </a:blip>
          <a:srcRect b="0" l="0" r="0" t="0"/>
          <a:stretch/>
        </p:blipFill>
        <p:spPr>
          <a:xfrm>
            <a:off x="6296628" y="1795780"/>
            <a:ext cx="5347503" cy="3922114"/>
          </a:xfrm>
          <a:prstGeom prst="rect">
            <a:avLst/>
          </a:prstGeom>
          <a:noFill/>
          <a:ln>
            <a:noFill/>
          </a:ln>
        </p:spPr>
      </p:pic>
      <p:sp>
        <p:nvSpPr>
          <p:cNvPr id="299" name="Google Shape;299;p15"/>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5.mp3" id="300" name="Google Shape;300;p15"/>
          <p:cNvPicPr preferRelativeResize="0"/>
          <p:nvPr/>
        </p:nvPicPr>
        <p:blipFill rotWithShape="1">
          <a:blip r:embed="rId5">
            <a:alphaModFix/>
          </a:blip>
          <a:srcRect b="0" l="0" r="0" t="0"/>
          <a:stretch/>
        </p:blipFill>
        <p:spPr>
          <a:xfrm>
            <a:off x="7778802"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Graphical user interface, text&#10;&#10;Description automatically generated" id="306" name="Google Shape;30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8" name="Google Shape;308;p16"/>
          <p:cNvSpPr/>
          <p:nvPr/>
        </p:nvSpPr>
        <p:spPr>
          <a:xfrm>
            <a:off x="887215" y="1389618"/>
            <a:ext cx="233054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6.3.4 Types of Financial</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Statements</a:t>
            </a:r>
            <a:endParaRPr/>
          </a:p>
        </p:txBody>
      </p:sp>
      <p:sp>
        <p:nvSpPr>
          <p:cNvPr id="309" name="Google Shape;309;p1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Financial Statements </a:t>
            </a:r>
            <a:endParaRPr/>
          </a:p>
        </p:txBody>
      </p:sp>
      <p:sp>
        <p:nvSpPr>
          <p:cNvPr id="310" name="Google Shape;310;p16"/>
          <p:cNvSpPr txBox="1"/>
          <p:nvPr>
            <p:ph idx="1" type="body"/>
          </p:nvPr>
        </p:nvSpPr>
        <p:spPr>
          <a:xfrm>
            <a:off x="887215" y="1940188"/>
            <a:ext cx="246944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100000"/>
              </a:lnSpc>
              <a:spcBef>
                <a:spcPts val="1000"/>
              </a:spcBef>
              <a:spcAft>
                <a:spcPts val="0"/>
              </a:spcAft>
              <a:buClr>
                <a:schemeClr val="dk1"/>
              </a:buClr>
              <a:buSzPts val="2000"/>
              <a:buNone/>
            </a:pPr>
            <a:r>
              <a:rPr b="1" lang="en-US" sz="2000" u="sng">
                <a:latin typeface="Open Sans"/>
                <a:ea typeface="Open Sans"/>
                <a:cs typeface="Open Sans"/>
                <a:sym typeface="Open Sans"/>
              </a:rPr>
              <a:t>3. Balance Sheet Example</a:t>
            </a:r>
            <a:endParaRPr/>
          </a:p>
        </p:txBody>
      </p:sp>
      <p:pic>
        <p:nvPicPr>
          <p:cNvPr id="311" name="Google Shape;311;p16"/>
          <p:cNvPicPr preferRelativeResize="0"/>
          <p:nvPr/>
        </p:nvPicPr>
        <p:blipFill rotWithShape="1">
          <a:blip r:embed="rId4">
            <a:alphaModFix/>
          </a:blip>
          <a:srcRect b="0" l="0" r="0" t="0"/>
          <a:stretch/>
        </p:blipFill>
        <p:spPr>
          <a:xfrm>
            <a:off x="3356658" y="1342929"/>
            <a:ext cx="8046157" cy="4948597"/>
          </a:xfrm>
          <a:prstGeom prst="rect">
            <a:avLst/>
          </a:prstGeom>
          <a:noFill/>
          <a:ln>
            <a:noFill/>
          </a:ln>
        </p:spPr>
      </p:pic>
      <p:sp>
        <p:nvSpPr>
          <p:cNvPr id="312" name="Google Shape;312;p16"/>
          <p:cNvSpPr/>
          <p:nvPr/>
        </p:nvSpPr>
        <p:spPr>
          <a:xfrm>
            <a:off x="7582989" y="22365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6.mp3" id="313" name="Google Shape;313;p16"/>
          <p:cNvPicPr preferRelativeResize="0"/>
          <p:nvPr/>
        </p:nvPicPr>
        <p:blipFill rotWithShape="1">
          <a:blip r:embed="rId5">
            <a:alphaModFix/>
          </a:blip>
          <a:srcRect b="0" l="0" r="0" t="0"/>
          <a:stretch/>
        </p:blipFill>
        <p:spPr>
          <a:xfrm>
            <a:off x="7654354" y="295022"/>
            <a:ext cx="812800" cy="812800"/>
          </a:xfrm>
          <a:prstGeom prst="rect">
            <a:avLst/>
          </a:prstGeom>
          <a:noFill/>
          <a:ln>
            <a:noFill/>
          </a:ln>
        </p:spPr>
      </p:pic>
      <p:sp>
        <p:nvSpPr>
          <p:cNvPr id="314" name="Google Shape;314;p16"/>
          <p:cNvSpPr/>
          <p:nvPr/>
        </p:nvSpPr>
        <p:spPr>
          <a:xfrm>
            <a:off x="5823856" y="4800600"/>
            <a:ext cx="511629" cy="1458268"/>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6"/>
          <p:cNvSpPr/>
          <p:nvPr/>
        </p:nvSpPr>
        <p:spPr>
          <a:xfrm>
            <a:off x="5823856" y="3178628"/>
            <a:ext cx="511629" cy="239486"/>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6"/>
          <p:cNvSpPr/>
          <p:nvPr/>
        </p:nvSpPr>
        <p:spPr>
          <a:xfrm>
            <a:off x="5823856" y="1820444"/>
            <a:ext cx="511629" cy="40024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6"/>
          <p:cNvSpPr/>
          <p:nvPr/>
        </p:nvSpPr>
        <p:spPr>
          <a:xfrm>
            <a:off x="5823855" y="2939598"/>
            <a:ext cx="511629" cy="239486"/>
          </a:xfrm>
          <a:prstGeom prst="rect">
            <a:avLst/>
          </a:prstGeom>
          <a:noFill/>
          <a:ln cap="flat" cmpd="sng" w="2857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6"/>
          <p:cNvSpPr/>
          <p:nvPr/>
        </p:nvSpPr>
        <p:spPr>
          <a:xfrm>
            <a:off x="5823855" y="2570706"/>
            <a:ext cx="511629" cy="368892"/>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6"/>
          <p:cNvSpPr txBox="1"/>
          <p:nvPr/>
        </p:nvSpPr>
        <p:spPr>
          <a:xfrm>
            <a:off x="5537471" y="4722114"/>
            <a:ext cx="412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1</a:t>
            </a:r>
            <a:endParaRPr/>
          </a:p>
        </p:txBody>
      </p:sp>
      <p:sp>
        <p:nvSpPr>
          <p:cNvPr id="320" name="Google Shape;320;p16"/>
          <p:cNvSpPr txBox="1"/>
          <p:nvPr/>
        </p:nvSpPr>
        <p:spPr>
          <a:xfrm>
            <a:off x="5537471" y="1758678"/>
            <a:ext cx="412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3</a:t>
            </a:r>
            <a:endParaRPr/>
          </a:p>
        </p:txBody>
      </p:sp>
      <p:sp>
        <p:nvSpPr>
          <p:cNvPr id="321" name="Google Shape;321;p16"/>
          <p:cNvSpPr txBox="1"/>
          <p:nvPr/>
        </p:nvSpPr>
        <p:spPr>
          <a:xfrm>
            <a:off x="5205702" y="2891605"/>
            <a:ext cx="412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2</a:t>
            </a:r>
            <a:endParaRPr/>
          </a:p>
        </p:txBody>
      </p:sp>
      <p:sp>
        <p:nvSpPr>
          <p:cNvPr id="322" name="Google Shape;322;p16"/>
          <p:cNvSpPr txBox="1"/>
          <p:nvPr/>
        </p:nvSpPr>
        <p:spPr>
          <a:xfrm>
            <a:off x="5548356" y="2902491"/>
            <a:ext cx="412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6"/>
                </a:solidFill>
                <a:latin typeface="Calibri"/>
                <a:ea typeface="Calibri"/>
                <a:cs typeface="Calibri"/>
                <a:sym typeface="Calibri"/>
              </a:rPr>
              <a:t>4</a:t>
            </a:r>
            <a:endParaRPr/>
          </a:p>
        </p:txBody>
      </p:sp>
      <p:cxnSp>
        <p:nvCxnSpPr>
          <p:cNvPr id="323" name="Google Shape;323;p16"/>
          <p:cNvCxnSpPr/>
          <p:nvPr/>
        </p:nvCxnSpPr>
        <p:spPr>
          <a:xfrm flipH="1" rot="10800000">
            <a:off x="5470601" y="2755152"/>
            <a:ext cx="331482" cy="238874"/>
          </a:xfrm>
          <a:prstGeom prst="straightConnector1">
            <a:avLst/>
          </a:prstGeom>
          <a:noFill/>
          <a:ln cap="flat" cmpd="sng" w="28575">
            <a:solidFill>
              <a:srgbClr val="FF0000"/>
            </a:solidFill>
            <a:prstDash val="solid"/>
            <a:miter lim="800000"/>
            <a:headEnd len="sm" w="sm" type="none"/>
            <a:tailEnd len="med" w="med" type="triangle"/>
          </a:ln>
        </p:spPr>
      </p:cxnSp>
      <p:cxnSp>
        <p:nvCxnSpPr>
          <p:cNvPr id="324" name="Google Shape;324;p16"/>
          <p:cNvCxnSpPr/>
          <p:nvPr/>
        </p:nvCxnSpPr>
        <p:spPr>
          <a:xfrm>
            <a:off x="5448828" y="3208992"/>
            <a:ext cx="305579" cy="89379"/>
          </a:xfrm>
          <a:prstGeom prst="straightConnector1">
            <a:avLst/>
          </a:prstGeom>
          <a:noFill/>
          <a:ln cap="flat" cmpd="sng" w="28575">
            <a:solidFill>
              <a:srgbClr val="FF0000"/>
            </a:solidFill>
            <a:prstDash val="solid"/>
            <a:miter lim="800000"/>
            <a:headEnd len="sm" w="sm" type="none"/>
            <a:tailEnd len="med" w="med" type="triangl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raphical user interface, text&#10;&#10;Description automatically generated" id="330" name="Google Shape;330;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1" name="Google Shape;331;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2" name="Google Shape;332;p17"/>
          <p:cNvSpPr/>
          <p:nvPr/>
        </p:nvSpPr>
        <p:spPr>
          <a:xfrm>
            <a:off x="887215" y="1389618"/>
            <a:ext cx="233054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6.3.5 Types of Financial Statements</a:t>
            </a:r>
            <a:endParaRPr/>
          </a:p>
        </p:txBody>
      </p:sp>
      <p:sp>
        <p:nvSpPr>
          <p:cNvPr id="333" name="Google Shape;333;p1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Financial Statements </a:t>
            </a:r>
            <a:endParaRPr/>
          </a:p>
        </p:txBody>
      </p:sp>
      <p:sp>
        <p:nvSpPr>
          <p:cNvPr id="334" name="Google Shape;334;p17"/>
          <p:cNvSpPr txBox="1"/>
          <p:nvPr>
            <p:ph idx="1" type="body"/>
          </p:nvPr>
        </p:nvSpPr>
        <p:spPr>
          <a:xfrm>
            <a:off x="887215" y="1940188"/>
            <a:ext cx="246944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100000"/>
              </a:lnSpc>
              <a:spcBef>
                <a:spcPts val="1000"/>
              </a:spcBef>
              <a:spcAft>
                <a:spcPts val="0"/>
              </a:spcAft>
              <a:buClr>
                <a:schemeClr val="dk1"/>
              </a:buClr>
              <a:buSzPts val="2000"/>
              <a:buNone/>
            </a:pPr>
            <a:r>
              <a:rPr b="1" lang="en-US" sz="2000" u="sng">
                <a:latin typeface="Open Sans"/>
                <a:ea typeface="Open Sans"/>
                <a:cs typeface="Open Sans"/>
                <a:sym typeface="Open Sans"/>
              </a:rPr>
              <a:t>3. Balance Sheet Example</a:t>
            </a:r>
            <a:endParaRPr/>
          </a:p>
        </p:txBody>
      </p:sp>
      <p:pic>
        <p:nvPicPr>
          <p:cNvPr id="335" name="Google Shape;335;p17"/>
          <p:cNvPicPr preferRelativeResize="0"/>
          <p:nvPr/>
        </p:nvPicPr>
        <p:blipFill rotWithShape="1">
          <a:blip r:embed="rId4">
            <a:alphaModFix/>
          </a:blip>
          <a:srcRect b="0" l="0" r="0" t="0"/>
          <a:stretch/>
        </p:blipFill>
        <p:spPr>
          <a:xfrm>
            <a:off x="3356658" y="1342929"/>
            <a:ext cx="8046157" cy="4948597"/>
          </a:xfrm>
          <a:prstGeom prst="rect">
            <a:avLst/>
          </a:prstGeom>
          <a:noFill/>
          <a:ln>
            <a:noFill/>
          </a:ln>
        </p:spPr>
      </p:pic>
      <p:sp>
        <p:nvSpPr>
          <p:cNvPr id="336" name="Google Shape;336;p17"/>
          <p:cNvSpPr/>
          <p:nvPr/>
        </p:nvSpPr>
        <p:spPr>
          <a:xfrm>
            <a:off x="7582989" y="22365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7"/>
          <p:cNvSpPr/>
          <p:nvPr/>
        </p:nvSpPr>
        <p:spPr>
          <a:xfrm>
            <a:off x="6335486" y="1817914"/>
            <a:ext cx="576943" cy="136907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7"/>
          <p:cNvSpPr/>
          <p:nvPr/>
        </p:nvSpPr>
        <p:spPr>
          <a:xfrm>
            <a:off x="6346373" y="3176102"/>
            <a:ext cx="576943" cy="4442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7"/>
          <p:cNvSpPr/>
          <p:nvPr/>
        </p:nvSpPr>
        <p:spPr>
          <a:xfrm>
            <a:off x="6346373" y="3599634"/>
            <a:ext cx="576943" cy="26479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7"/>
          <p:cNvSpPr txBox="1"/>
          <p:nvPr/>
        </p:nvSpPr>
        <p:spPr>
          <a:xfrm>
            <a:off x="6052456" y="1905576"/>
            <a:ext cx="272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1</a:t>
            </a:r>
            <a:endParaRPr/>
          </a:p>
        </p:txBody>
      </p:sp>
      <p:sp>
        <p:nvSpPr>
          <p:cNvPr id="341" name="Google Shape;341;p17"/>
          <p:cNvSpPr txBox="1"/>
          <p:nvPr/>
        </p:nvSpPr>
        <p:spPr>
          <a:xfrm>
            <a:off x="6096000" y="3311096"/>
            <a:ext cx="2721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2</a:t>
            </a:r>
            <a:endParaRPr/>
          </a:p>
        </p:txBody>
      </p:sp>
      <p:sp>
        <p:nvSpPr>
          <p:cNvPr id="342" name="Google Shape;342;p17"/>
          <p:cNvSpPr txBox="1"/>
          <p:nvPr/>
        </p:nvSpPr>
        <p:spPr>
          <a:xfrm>
            <a:off x="6128656" y="3495762"/>
            <a:ext cx="2068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3</a:t>
            </a:r>
            <a:endParaRPr/>
          </a:p>
        </p:txBody>
      </p:sp>
      <p:sp>
        <p:nvSpPr>
          <p:cNvPr id="343" name="Google Shape;343;p17"/>
          <p:cNvSpPr/>
          <p:nvPr/>
        </p:nvSpPr>
        <p:spPr>
          <a:xfrm>
            <a:off x="6335486" y="3839166"/>
            <a:ext cx="576943" cy="96143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7"/>
          <p:cNvSpPr/>
          <p:nvPr/>
        </p:nvSpPr>
        <p:spPr>
          <a:xfrm>
            <a:off x="6346372" y="4800600"/>
            <a:ext cx="576943" cy="44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7"/>
          <p:cNvSpPr/>
          <p:nvPr/>
        </p:nvSpPr>
        <p:spPr>
          <a:xfrm>
            <a:off x="6335485" y="5240700"/>
            <a:ext cx="576943" cy="61581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p:nvPr/>
        </p:nvSpPr>
        <p:spPr>
          <a:xfrm>
            <a:off x="6346372" y="5837872"/>
            <a:ext cx="576943" cy="44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txBox="1"/>
          <p:nvPr/>
        </p:nvSpPr>
        <p:spPr>
          <a:xfrm>
            <a:off x="6070096" y="3858776"/>
            <a:ext cx="2068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4</a:t>
            </a:r>
            <a:endParaRPr/>
          </a:p>
        </p:txBody>
      </p:sp>
      <p:sp>
        <p:nvSpPr>
          <p:cNvPr id="348" name="Google Shape;348;p17"/>
          <p:cNvSpPr txBox="1"/>
          <p:nvPr/>
        </p:nvSpPr>
        <p:spPr>
          <a:xfrm>
            <a:off x="6128656" y="4747260"/>
            <a:ext cx="2068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5</a:t>
            </a:r>
            <a:endParaRPr/>
          </a:p>
        </p:txBody>
      </p:sp>
      <p:sp>
        <p:nvSpPr>
          <p:cNvPr id="349" name="Google Shape;349;p17"/>
          <p:cNvSpPr txBox="1"/>
          <p:nvPr/>
        </p:nvSpPr>
        <p:spPr>
          <a:xfrm>
            <a:off x="6117769" y="5330405"/>
            <a:ext cx="2068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6</a:t>
            </a:r>
            <a:endParaRPr/>
          </a:p>
        </p:txBody>
      </p:sp>
      <p:sp>
        <p:nvSpPr>
          <p:cNvPr id="350" name="Google Shape;350;p17"/>
          <p:cNvSpPr txBox="1"/>
          <p:nvPr/>
        </p:nvSpPr>
        <p:spPr>
          <a:xfrm>
            <a:off x="6117769" y="5935578"/>
            <a:ext cx="2068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7</a:t>
            </a:r>
            <a:endParaRPr/>
          </a:p>
        </p:txBody>
      </p:sp>
      <p:pic>
        <p:nvPicPr>
          <p:cNvPr descr="Volume with solid fill" id="351" name="Google Shape;351;p17"/>
          <p:cNvPicPr preferRelativeResize="0"/>
          <p:nvPr/>
        </p:nvPicPr>
        <p:blipFill rotWithShape="1">
          <a:blip r:embed="rId5">
            <a:alphaModFix/>
          </a:blip>
          <a:srcRect b="0" l="0" r="0" t="0"/>
          <a:stretch/>
        </p:blipFill>
        <p:spPr>
          <a:xfrm>
            <a:off x="7737810" y="356388"/>
            <a:ext cx="709504" cy="709504"/>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9" name="Google Shape;359;p1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6.4.1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Ratios</a:t>
            </a:r>
            <a:endParaRPr/>
          </a:p>
        </p:txBody>
      </p:sp>
      <p:sp>
        <p:nvSpPr>
          <p:cNvPr id="360" name="Google Shape;360;p1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Selected Financial Ratios </a:t>
            </a:r>
            <a:endParaRPr/>
          </a:p>
        </p:txBody>
      </p:sp>
      <p:sp>
        <p:nvSpPr>
          <p:cNvPr id="361" name="Google Shape;361;p18"/>
          <p:cNvSpPr txBox="1"/>
          <p:nvPr>
            <p:ph idx="1" type="body"/>
          </p:nvPr>
        </p:nvSpPr>
        <p:spPr>
          <a:xfrm>
            <a:off x="887215" y="1931602"/>
            <a:ext cx="10515600" cy="39744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Open Sans"/>
                <a:ea typeface="Open Sans"/>
                <a:cs typeface="Open Sans"/>
                <a:sym typeface="Open Sans"/>
              </a:rPr>
              <a:t>FINPLAN generates a number of financial ratios. We will explain 3 of them:</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457200" lvl="1" marL="914400" rtl="0" algn="l">
              <a:lnSpc>
                <a:spcPct val="100000"/>
              </a:lnSpc>
              <a:spcBef>
                <a:spcPts val="500"/>
              </a:spcBef>
              <a:spcAft>
                <a:spcPts val="0"/>
              </a:spcAft>
              <a:buClr>
                <a:schemeClr val="dk1"/>
              </a:buClr>
              <a:buSzPts val="2000"/>
              <a:buFont typeface="Calibri"/>
              <a:buAutoNum type="arabicPeriod"/>
            </a:pPr>
            <a:r>
              <a:rPr b="1" lang="en-US" sz="2000">
                <a:latin typeface="Open Sans"/>
                <a:ea typeface="Open Sans"/>
                <a:cs typeface="Open Sans"/>
                <a:sym typeface="Open Sans"/>
              </a:rPr>
              <a:t>Leverage</a:t>
            </a:r>
            <a:endParaRPr/>
          </a:p>
          <a:p>
            <a:pPr indent="-457200" lvl="1" marL="914400" rtl="0" algn="l">
              <a:lnSpc>
                <a:spcPct val="100000"/>
              </a:lnSpc>
              <a:spcBef>
                <a:spcPts val="500"/>
              </a:spcBef>
              <a:spcAft>
                <a:spcPts val="0"/>
              </a:spcAft>
              <a:buClr>
                <a:schemeClr val="dk1"/>
              </a:buClr>
              <a:buSzPts val="2000"/>
              <a:buAutoNum type="arabicPeriod"/>
            </a:pPr>
            <a:r>
              <a:rPr b="1" lang="en-US" sz="2000">
                <a:latin typeface="Open Sans"/>
                <a:ea typeface="Open Sans"/>
                <a:cs typeface="Open Sans"/>
                <a:sym typeface="Open Sans"/>
              </a:rPr>
              <a:t>Debt</a:t>
            </a:r>
            <a:r>
              <a:rPr lang="en-US" sz="2000">
                <a:latin typeface="Arial"/>
                <a:ea typeface="Arial"/>
                <a:cs typeface="Arial"/>
                <a:sym typeface="Arial"/>
              </a:rPr>
              <a:t>‐</a:t>
            </a:r>
            <a:r>
              <a:rPr b="1" lang="en-US" sz="2000">
                <a:latin typeface="Open Sans"/>
                <a:ea typeface="Open Sans"/>
                <a:cs typeface="Open Sans"/>
                <a:sym typeface="Open Sans"/>
              </a:rPr>
              <a:t>Service Coverage Ratio (DSCR)</a:t>
            </a:r>
            <a:endParaRPr/>
          </a:p>
          <a:p>
            <a:pPr indent="-457200" lvl="1" marL="914400" rtl="0" algn="l">
              <a:lnSpc>
                <a:spcPct val="100000"/>
              </a:lnSpc>
              <a:spcBef>
                <a:spcPts val="500"/>
              </a:spcBef>
              <a:spcAft>
                <a:spcPts val="0"/>
              </a:spcAft>
              <a:buClr>
                <a:schemeClr val="dk1"/>
              </a:buClr>
              <a:buSzPts val="2000"/>
              <a:buFont typeface="Calibri"/>
              <a:buAutoNum type="arabicPeriod"/>
            </a:pPr>
            <a:r>
              <a:rPr b="1" lang="en-US" sz="2000">
                <a:latin typeface="Open Sans"/>
                <a:ea typeface="Open Sans"/>
                <a:cs typeface="Open Sans"/>
                <a:sym typeface="Open Sans"/>
              </a:rPr>
              <a:t>Exchange Risk Ratio</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descr="A calculator and a few coins&#10;&#10;Description automatically generated with medium confidence" id="362" name="Google Shape;362;p18"/>
          <p:cNvPicPr preferRelativeResize="0"/>
          <p:nvPr/>
        </p:nvPicPr>
        <p:blipFill rotWithShape="1">
          <a:blip r:embed="rId4">
            <a:alphaModFix/>
          </a:blip>
          <a:srcRect b="0" l="16156" r="18120" t="0"/>
          <a:stretch/>
        </p:blipFill>
        <p:spPr>
          <a:xfrm>
            <a:off x="6965420" y="2513856"/>
            <a:ext cx="3856907" cy="3787036"/>
          </a:xfrm>
          <a:prstGeom prst="rect">
            <a:avLst/>
          </a:prstGeom>
          <a:noFill/>
          <a:ln>
            <a:noFill/>
          </a:ln>
        </p:spPr>
      </p:pic>
      <p:sp>
        <p:nvSpPr>
          <p:cNvPr id="363" name="Google Shape;363;p18"/>
          <p:cNvSpPr/>
          <p:nvPr/>
        </p:nvSpPr>
        <p:spPr>
          <a:xfrm>
            <a:off x="853851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8.mp3" id="364" name="Google Shape;364;p18"/>
          <p:cNvPicPr preferRelativeResize="0"/>
          <p:nvPr/>
        </p:nvPicPr>
        <p:blipFill rotWithShape="1">
          <a:blip r:embed="rId5">
            <a:alphaModFix/>
          </a:blip>
          <a:srcRect b="0" l="0" r="0" t="0"/>
          <a:stretch/>
        </p:blipFill>
        <p:spPr>
          <a:xfrm>
            <a:off x="8612934"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Graphical user interface, text&#10;&#10;Description automatically generated" id="370" name="Google Shape;370;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2" name="Google Shape;372;p1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6.4.2 Types of Financial Ratios</a:t>
            </a:r>
            <a:endParaRPr/>
          </a:p>
        </p:txBody>
      </p:sp>
      <p:sp>
        <p:nvSpPr>
          <p:cNvPr id="373" name="Google Shape;373;p1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Selected Financial Ratios </a:t>
            </a:r>
            <a:endParaRPr/>
          </a:p>
        </p:txBody>
      </p:sp>
      <p:sp>
        <p:nvSpPr>
          <p:cNvPr id="374" name="Google Shape;374;p19"/>
          <p:cNvSpPr txBox="1"/>
          <p:nvPr>
            <p:ph idx="1" type="body"/>
          </p:nvPr>
        </p:nvSpPr>
        <p:spPr>
          <a:xfrm>
            <a:off x="887215" y="2004123"/>
            <a:ext cx="10515600" cy="3974475"/>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2000"/>
              <a:buAutoNum type="arabicPeriod"/>
            </a:pPr>
            <a:r>
              <a:rPr b="1" lang="en-US" sz="2000" u="sng">
                <a:latin typeface="Open Sans"/>
                <a:ea typeface="Open Sans"/>
                <a:cs typeface="Open Sans"/>
                <a:sym typeface="Open Sans"/>
              </a:rPr>
              <a:t>LEVERAGE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Debt–equity ratio</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Vary from project to project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Common for power projects (70:30 or 75:25)</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375" name="Google Shape;375;p19"/>
          <p:cNvSpPr/>
          <p:nvPr/>
        </p:nvSpPr>
        <p:spPr>
          <a:xfrm>
            <a:off x="853851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19.mp3" id="376" name="Google Shape;376;p19"/>
          <p:cNvPicPr preferRelativeResize="0"/>
          <p:nvPr/>
        </p:nvPicPr>
        <p:blipFill rotWithShape="1">
          <a:blip r:embed="rId4">
            <a:alphaModFix/>
          </a:blip>
          <a:srcRect b="0" l="0" r="0" t="0"/>
          <a:stretch/>
        </p:blipFill>
        <p:spPr>
          <a:xfrm>
            <a:off x="8612934"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4" y="2190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lang="en-US" sz="4400" u="none">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87215" y="1491797"/>
            <a:ext cx="6217920" cy="388236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9DC3E6"/>
              </a:buClr>
              <a:buSzPts val="2000"/>
              <a:buFont typeface="Arial"/>
              <a:buNone/>
            </a:pPr>
            <a:r>
              <a:rPr b="1" lang="en-US" sz="2000" u="none">
                <a:solidFill>
                  <a:srgbClr val="9DC3E6"/>
                </a:solidFill>
                <a:latin typeface="Open Sans"/>
                <a:ea typeface="Open Sans"/>
                <a:cs typeface="Open Sans"/>
                <a:sym typeface="Open Sans"/>
              </a:rPr>
              <a:t>By the end of this lecture, you will be able to:</a:t>
            </a:r>
            <a:endParaRPr b="1" sz="2000" u="none">
              <a:solidFill>
                <a:srgbClr val="9DC3E6"/>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ILO1: Define depreciation</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ILO2: Calculate depreciation with different methods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ILO3: Interpret financial statements (such as Income Statement, Cash Flow Statement and Balance Sheet)</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ILO4: Calculate some important financial ratios </a:t>
            </a:r>
            <a:endParaRPr b="0" sz="2000" u="none">
              <a:solidFill>
                <a:schemeClr val="dk1"/>
              </a:solidFill>
              <a:latin typeface="Open Sans"/>
              <a:ea typeface="Open Sans"/>
              <a:cs typeface="Open Sans"/>
              <a:sym typeface="Open Sans"/>
            </a:endParaRPr>
          </a:p>
          <a:p>
            <a:pPr indent="-215900" lvl="0" marL="34290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p:txBody>
      </p:sp>
      <p:sp>
        <p:nvSpPr>
          <p:cNvPr id="109" name="Google Shape;109;p2"/>
          <p:cNvSpPr/>
          <p:nvPr/>
        </p:nvSpPr>
        <p:spPr>
          <a:xfrm>
            <a:off x="6873021"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2.mp3" id="110" name="Google Shape;110;p2"/>
          <p:cNvPicPr preferRelativeResize="0"/>
          <p:nvPr/>
        </p:nvPicPr>
        <p:blipFill rotWithShape="1">
          <a:blip r:embed="rId4">
            <a:alphaModFix/>
          </a:blip>
          <a:srcRect b="0" l="0" r="0" t="0"/>
          <a:stretch/>
        </p:blipFill>
        <p:spPr>
          <a:xfrm>
            <a:off x="6944386" y="8624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Graphical user interface, text&#10;&#10;Description automatically generated" id="382" name="Google Shape;382;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3" name="Google Shape;383;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4" name="Google Shape;384;p20"/>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6.4.3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Ratios</a:t>
            </a:r>
            <a:endParaRPr/>
          </a:p>
        </p:txBody>
      </p:sp>
      <p:sp>
        <p:nvSpPr>
          <p:cNvPr id="385" name="Google Shape;385;p2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Selected Financial Ratios </a:t>
            </a:r>
            <a:endParaRPr/>
          </a:p>
        </p:txBody>
      </p:sp>
      <p:sp>
        <p:nvSpPr>
          <p:cNvPr id="386" name="Google Shape;386;p20"/>
          <p:cNvSpPr txBox="1"/>
          <p:nvPr>
            <p:ph idx="1" type="body"/>
          </p:nvPr>
        </p:nvSpPr>
        <p:spPr>
          <a:xfrm>
            <a:off x="838200" y="192131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2. DEBT-SERVICE COVERAGE RATIO (DSCR)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Debt service is the timely payment of interest and principal and reimbursing the bond amount.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Formula:</a:t>
            </a:r>
            <a:endParaRPr sz="2000">
              <a:latin typeface="Open Sans"/>
              <a:ea typeface="Open Sans"/>
              <a:cs typeface="Open Sans"/>
              <a:sym typeface="Open Sans"/>
            </a:endParaRPr>
          </a:p>
        </p:txBody>
      </p:sp>
      <p:pic>
        <p:nvPicPr>
          <p:cNvPr id="387" name="Google Shape;387;p20"/>
          <p:cNvPicPr preferRelativeResize="0"/>
          <p:nvPr/>
        </p:nvPicPr>
        <p:blipFill rotWithShape="1">
          <a:blip r:embed="rId4">
            <a:alphaModFix/>
          </a:blip>
          <a:srcRect b="0" l="0" r="0" t="0"/>
          <a:stretch/>
        </p:blipFill>
        <p:spPr>
          <a:xfrm>
            <a:off x="964388" y="3429000"/>
            <a:ext cx="2849194" cy="2347118"/>
          </a:xfrm>
          <a:prstGeom prst="rect">
            <a:avLst/>
          </a:prstGeom>
          <a:noFill/>
          <a:ln>
            <a:noFill/>
          </a:ln>
        </p:spPr>
      </p:pic>
      <p:sp>
        <p:nvSpPr>
          <p:cNvPr id="388" name="Google Shape;388;p20"/>
          <p:cNvSpPr txBox="1"/>
          <p:nvPr/>
        </p:nvSpPr>
        <p:spPr>
          <a:xfrm>
            <a:off x="5143982" y="3035413"/>
            <a:ext cx="62098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Typical DSCR range for power projects [1]</a:t>
            </a:r>
            <a:endParaRPr/>
          </a:p>
        </p:txBody>
      </p:sp>
      <p:pic>
        <p:nvPicPr>
          <p:cNvPr descr="O imagine care conține masă&#10;&#10;Descriere generată automat" id="389" name="Google Shape;389;p20"/>
          <p:cNvPicPr preferRelativeResize="0"/>
          <p:nvPr/>
        </p:nvPicPr>
        <p:blipFill rotWithShape="1">
          <a:blip r:embed="rId5">
            <a:alphaModFix/>
          </a:blip>
          <a:srcRect b="0" l="0" r="0" t="0"/>
          <a:stretch/>
        </p:blipFill>
        <p:spPr>
          <a:xfrm>
            <a:off x="3923818" y="3442183"/>
            <a:ext cx="7556338" cy="2336799"/>
          </a:xfrm>
          <a:prstGeom prst="rect">
            <a:avLst/>
          </a:prstGeom>
          <a:noFill/>
          <a:ln>
            <a:noFill/>
          </a:ln>
        </p:spPr>
      </p:pic>
      <p:sp>
        <p:nvSpPr>
          <p:cNvPr id="390" name="Google Shape;390;p20"/>
          <p:cNvSpPr/>
          <p:nvPr/>
        </p:nvSpPr>
        <p:spPr>
          <a:xfrm>
            <a:off x="853851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20.mp3" id="391" name="Google Shape;391;p20"/>
          <p:cNvPicPr preferRelativeResize="0"/>
          <p:nvPr/>
        </p:nvPicPr>
        <p:blipFill rotWithShape="1">
          <a:blip r:embed="rId6">
            <a:alphaModFix/>
          </a:blip>
          <a:srcRect b="0" l="0" r="0" t="0"/>
          <a:stretch/>
        </p:blipFill>
        <p:spPr>
          <a:xfrm>
            <a:off x="8612934" y="78870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Graphical user interface, text&#10;&#10;Description automatically generated" id="397" name="Google Shape;397;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8" name="Google Shape;398;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9" name="Google Shape;399;p21"/>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6.4.4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Ratios</a:t>
            </a:r>
            <a:endParaRPr/>
          </a:p>
        </p:txBody>
      </p:sp>
      <p:sp>
        <p:nvSpPr>
          <p:cNvPr id="400" name="Google Shape;400;p2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Selected Financial Ratios </a:t>
            </a:r>
            <a:endParaRPr/>
          </a:p>
        </p:txBody>
      </p:sp>
      <p:sp>
        <p:nvSpPr>
          <p:cNvPr id="401" name="Google Shape;401;p21"/>
          <p:cNvSpPr txBox="1"/>
          <p:nvPr>
            <p:ph idx="1" type="body"/>
          </p:nvPr>
        </p:nvSpPr>
        <p:spPr>
          <a:xfrm>
            <a:off x="887215" y="194327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3. EXCHANGE RISK</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Typical power projects require a large amount of loan in foreign currency while project earning is in local currency.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Foreign exchange rate risk = ratio between the available local cash and the required local cash equivalent of principal and interest in foreign currency.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It measures if enough local cash is available, which could be exchanged to generate the required amount of foreign currency needed for debt servicing.</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Formula:</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402" name="Google Shape;402;p21"/>
          <p:cNvPicPr preferRelativeResize="0"/>
          <p:nvPr/>
        </p:nvPicPr>
        <p:blipFill rotWithShape="1">
          <a:blip r:embed="rId4">
            <a:alphaModFix/>
          </a:blip>
          <a:srcRect b="0" l="0" r="0" t="0"/>
          <a:stretch/>
        </p:blipFill>
        <p:spPr>
          <a:xfrm>
            <a:off x="2788064" y="4598272"/>
            <a:ext cx="6054994" cy="1293241"/>
          </a:xfrm>
          <a:prstGeom prst="rect">
            <a:avLst/>
          </a:prstGeom>
          <a:noFill/>
          <a:ln>
            <a:noFill/>
          </a:ln>
        </p:spPr>
      </p:pic>
      <p:sp>
        <p:nvSpPr>
          <p:cNvPr id="403" name="Google Shape;403;p21"/>
          <p:cNvSpPr/>
          <p:nvPr/>
        </p:nvSpPr>
        <p:spPr>
          <a:xfrm>
            <a:off x="853851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21.mp3" id="404" name="Google Shape;404;p21"/>
          <p:cNvPicPr preferRelativeResize="0"/>
          <p:nvPr/>
        </p:nvPicPr>
        <p:blipFill rotWithShape="1">
          <a:blip r:embed="rId5">
            <a:alphaModFix/>
          </a:blip>
          <a:srcRect b="0" l="0" r="0" t="0"/>
          <a:stretch/>
        </p:blipFill>
        <p:spPr>
          <a:xfrm>
            <a:off x="8609884"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Graphical user interface, text&#10;&#10;Description automatically generated" id="410" name="Google Shape;410;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1" name="Google Shape;411;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2" name="Google Shape;412;p2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6.4.5 Typical Financial Ratios for Project Financing</a:t>
            </a:r>
            <a:endParaRPr/>
          </a:p>
        </p:txBody>
      </p:sp>
      <p:sp>
        <p:nvSpPr>
          <p:cNvPr id="413" name="Google Shape;413;p2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Selected Financial Ratios </a:t>
            </a:r>
            <a:endParaRPr/>
          </a:p>
        </p:txBody>
      </p:sp>
      <p:sp>
        <p:nvSpPr>
          <p:cNvPr id="414" name="Google Shape;414;p22"/>
          <p:cNvSpPr txBox="1"/>
          <p:nvPr>
            <p:ph idx="1" type="body"/>
          </p:nvPr>
        </p:nvSpPr>
        <p:spPr>
          <a:xfrm>
            <a:off x="838200" y="2013995"/>
            <a:ext cx="10515600" cy="416296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Financial ratios for project financing vary significantly depending upon the risk profile of the project.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O imagine care conține masă&#10;&#10;Descriere generată automat" id="415" name="Google Shape;415;p22"/>
          <p:cNvPicPr preferRelativeResize="0"/>
          <p:nvPr/>
        </p:nvPicPr>
        <p:blipFill rotWithShape="1">
          <a:blip r:embed="rId4">
            <a:alphaModFix/>
          </a:blip>
          <a:srcRect b="0" l="0" r="0" t="0"/>
          <a:stretch/>
        </p:blipFill>
        <p:spPr>
          <a:xfrm>
            <a:off x="885464" y="3039889"/>
            <a:ext cx="10179933" cy="2099663"/>
          </a:xfrm>
          <a:prstGeom prst="rect">
            <a:avLst/>
          </a:prstGeom>
          <a:noFill/>
          <a:ln>
            <a:noFill/>
          </a:ln>
        </p:spPr>
      </p:pic>
      <p:sp>
        <p:nvSpPr>
          <p:cNvPr id="416" name="Google Shape;416;p22"/>
          <p:cNvSpPr/>
          <p:nvPr/>
        </p:nvSpPr>
        <p:spPr>
          <a:xfrm>
            <a:off x="853851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22.mp3" id="417" name="Google Shape;417;p22"/>
          <p:cNvPicPr preferRelativeResize="0"/>
          <p:nvPr/>
        </p:nvPicPr>
        <p:blipFill rotWithShape="1">
          <a:blip r:embed="rId5">
            <a:alphaModFix/>
          </a:blip>
          <a:srcRect b="0" l="0" r="0" t="0"/>
          <a:stretch/>
        </p:blipFill>
        <p:spPr>
          <a:xfrm>
            <a:off x="8601675" y="7862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3"/>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23" name="Google Shape;423;p23"/>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424" name="Google Shape;424;p2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425" name="Google Shape;425;p23"/>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26" name="Google Shape;426;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27" name="Google Shape;427;p23"/>
          <p:cNvSpPr txBox="1"/>
          <p:nvPr/>
        </p:nvSpPr>
        <p:spPr>
          <a:xfrm>
            <a:off x="887215" y="37776"/>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6.4 References</a:t>
            </a:r>
            <a:endParaRPr/>
          </a:p>
        </p:txBody>
      </p:sp>
      <p:sp>
        <p:nvSpPr>
          <p:cNvPr id="428" name="Google Shape;428;p23"/>
          <p:cNvSpPr txBox="1"/>
          <p:nvPr/>
        </p:nvSpPr>
        <p:spPr>
          <a:xfrm>
            <a:off x="914682" y="1543882"/>
            <a:ext cx="4482626"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Gatti, S. Project Finance in Theory and Practice. Structuring, and Financing Private and Public Projects. Elsevier, 2013.</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Graphical user interface, website&#10;&#10;Description automatically generated" id="434" name="Google Shape;43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5" name="Google Shape;435;p24"/>
          <p:cNvSpPr txBox="1"/>
          <p:nvPr/>
        </p:nvSpPr>
        <p:spPr>
          <a:xfrm>
            <a:off x="9111827" y="4663527"/>
            <a:ext cx="25748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Money A., Fanaian S. Pop M., Berdellans I.,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Hasanovic S., Gritsevskyi A, Stankeviciute L.,</a:t>
            </a:r>
            <a:br>
              <a:rPr lang="en-US" sz="800">
                <a:solidFill>
                  <a:schemeClr val="dk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Tan N., 2021. Lecture 6: Assets Depreciation, Financial Statements &amp; Ratios, </a:t>
            </a:r>
            <a:br>
              <a:rPr lang="en-US" sz="800">
                <a:solidFill>
                  <a:schemeClr val="lt1"/>
                </a:solidFill>
                <a:latin typeface="Open Sans"/>
                <a:ea typeface="Open Sans"/>
                <a:cs typeface="Open Sans"/>
                <a:sym typeface="Open Sans"/>
              </a:rPr>
            </a:br>
            <a:r>
              <a:rPr i="1" lang="en-US" sz="800">
                <a:solidFill>
                  <a:schemeClr val="lt1"/>
                </a:solidFill>
                <a:latin typeface="Open Sans"/>
                <a:ea typeface="Open Sans"/>
                <a:cs typeface="Open Sans"/>
                <a:sym typeface="Open Sans"/>
              </a:rPr>
              <a:t>FinPlan.</a:t>
            </a:r>
            <a:r>
              <a:rPr lang="en-US" sz="800">
                <a:solidFill>
                  <a:schemeClr val="lt1"/>
                </a:solidFill>
                <a:latin typeface="Open Sans"/>
                <a:ea typeface="Open Sans"/>
                <a:cs typeface="Open Sans"/>
                <a:sym typeface="Open Sans"/>
              </a:rPr>
              <a:t> Release Version 1.0. [online presentation]. Climate Compatible Growth Programme and International Atomic Energy Agency.</a:t>
            </a:r>
            <a:endParaRPr sz="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p:txBody>
      </p:sp>
      <p:sp>
        <p:nvSpPr>
          <p:cNvPr id="436" name="Google Shape;436;p24"/>
          <p:cNvSpPr txBox="1"/>
          <p:nvPr/>
        </p:nvSpPr>
        <p:spPr>
          <a:xfrm>
            <a:off x="9883795" y="5895612"/>
            <a:ext cx="166274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you to the website link http://www.ClimateCompatibleGrowth.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com/teachingmaterials)</a:t>
            </a:r>
            <a:endParaRPr sz="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p:txBody>
      </p:sp>
      <p:grpSp>
        <p:nvGrpSpPr>
          <p:cNvPr id="437" name="Google Shape;437;p24"/>
          <p:cNvGrpSpPr/>
          <p:nvPr/>
        </p:nvGrpSpPr>
        <p:grpSpPr>
          <a:xfrm>
            <a:off x="3339465" y="4105009"/>
            <a:ext cx="1877504" cy="558800"/>
            <a:chOff x="929196" y="5461000"/>
            <a:chExt cx="1877504" cy="558800"/>
          </a:xfrm>
        </p:grpSpPr>
        <p:sp>
          <p:nvSpPr>
            <p:cNvPr id="438" name="Google Shape;438;p24">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40" name="Google Shape;440;p24">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Graphical user interface, text" id="445" name="Google Shape;445;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6" name="Google Shape;446;p25"/>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6.1.1 FINPLAN and Depreciation</a:t>
            </a:r>
            <a:r>
              <a:rPr b="1" lang="en-US" sz="1800">
                <a:solidFill>
                  <a:schemeClr val="dk1"/>
                </a:solidFill>
                <a:latin typeface="Open Sans"/>
                <a:ea typeface="Open Sans"/>
                <a:cs typeface="Open Sans"/>
                <a:sym typeface="Open Sans"/>
              </a:rPr>
              <a:t> </a:t>
            </a:r>
            <a:endParaRPr/>
          </a:p>
        </p:txBody>
      </p:sp>
      <p:sp>
        <p:nvSpPr>
          <p:cNvPr id="119" name="Google Shape;119;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Assets Depreciation </a:t>
            </a:r>
            <a:endParaRPr/>
          </a:p>
        </p:txBody>
      </p:sp>
      <p:sp>
        <p:nvSpPr>
          <p:cNvPr id="120" name="Google Shape;120;p3"/>
          <p:cNvSpPr txBox="1"/>
          <p:nvPr>
            <p:ph idx="1" type="body"/>
          </p:nvPr>
        </p:nvSpPr>
        <p:spPr>
          <a:xfrm>
            <a:off x="972273" y="1956123"/>
            <a:ext cx="4641449" cy="42208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DEPRECIATION:</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Reduction in the value of fixed assets due to wear and tear of fixed assets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 calculation of tax</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Depreciation begins when the asset is placed in service.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Appears twice:</a:t>
            </a:r>
            <a:endParaRPr/>
          </a:p>
          <a:p>
            <a:pPr indent="-228600" lvl="1" marL="685800" rtl="0" algn="l">
              <a:lnSpc>
                <a:spcPct val="100000"/>
              </a:lnSpc>
              <a:spcBef>
                <a:spcPts val="500"/>
              </a:spcBef>
              <a:spcAft>
                <a:spcPts val="0"/>
              </a:spcAft>
              <a:buClr>
                <a:schemeClr val="dk1"/>
              </a:buClr>
              <a:buSzPts val="2000"/>
              <a:buChar char="•"/>
            </a:pPr>
            <a:r>
              <a:rPr lang="en-US" sz="2000">
                <a:latin typeface="Open Sans"/>
                <a:ea typeface="Open Sans"/>
                <a:cs typeface="Open Sans"/>
                <a:sym typeface="Open Sans"/>
              </a:rPr>
              <a:t>In the Balance sheet</a:t>
            </a:r>
            <a:endParaRPr/>
          </a:p>
          <a:p>
            <a:pPr indent="-228600" lvl="1" marL="685800" rtl="0" algn="l">
              <a:lnSpc>
                <a:spcPct val="100000"/>
              </a:lnSpc>
              <a:spcBef>
                <a:spcPts val="500"/>
              </a:spcBef>
              <a:spcAft>
                <a:spcPts val="0"/>
              </a:spcAft>
              <a:buClr>
                <a:schemeClr val="dk1"/>
              </a:buClr>
              <a:buSzPts val="2000"/>
              <a:buChar char="•"/>
            </a:pPr>
            <a:r>
              <a:rPr lang="en-US" sz="2000">
                <a:latin typeface="Open Sans"/>
                <a:ea typeface="Open Sans"/>
                <a:cs typeface="Open Sans"/>
                <a:sym typeface="Open Sans"/>
              </a:rPr>
              <a:t>In the Income Statement</a:t>
            </a:r>
            <a:endParaRPr/>
          </a:p>
        </p:txBody>
      </p:sp>
      <p:sp>
        <p:nvSpPr>
          <p:cNvPr id="121" name="Google Shape;121;p3"/>
          <p:cNvSpPr txBox="1"/>
          <p:nvPr/>
        </p:nvSpPr>
        <p:spPr>
          <a:xfrm>
            <a:off x="6092435" y="1956123"/>
            <a:ext cx="4471989" cy="21441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Open Sans"/>
              <a:buNone/>
            </a:pPr>
            <a:r>
              <a:rPr b="1" lang="en-US" sz="2000">
                <a:solidFill>
                  <a:schemeClr val="dk1"/>
                </a:solidFill>
                <a:latin typeface="Open Sans"/>
                <a:ea typeface="Open Sans"/>
                <a:cs typeface="Open Sans"/>
                <a:sym typeface="Open Sans"/>
              </a:rPr>
              <a:t>DEPRECIATION METHODS</a:t>
            </a:r>
            <a:endParaRPr sz="1800">
              <a:solidFill>
                <a:schemeClr val="dk1"/>
              </a:solidFill>
              <a:latin typeface="Calibri"/>
              <a:ea typeface="Calibri"/>
              <a:cs typeface="Calibri"/>
              <a:sym typeface="Calibri"/>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Straight-Line (SL)</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Declining Balance (DB)</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Sum-of-the-Year-Digits (SYD)</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Declining switching to SL (SWITCH)</a:t>
            </a:r>
            <a:endParaRPr sz="2000">
              <a:solidFill>
                <a:schemeClr val="dk1"/>
              </a:solidFill>
              <a:latin typeface="Open Sans"/>
              <a:ea typeface="Open Sans"/>
              <a:cs typeface="Open Sans"/>
              <a:sym typeface="Open Sans"/>
            </a:endParaRPr>
          </a:p>
        </p:txBody>
      </p:sp>
      <p:sp>
        <p:nvSpPr>
          <p:cNvPr id="122" name="Google Shape;122;p3"/>
          <p:cNvSpPr/>
          <p:nvPr/>
        </p:nvSpPr>
        <p:spPr>
          <a:xfrm>
            <a:off x="737289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3.mp3" id="123" name="Google Shape;123;p3"/>
          <p:cNvPicPr preferRelativeResize="0"/>
          <p:nvPr/>
        </p:nvPicPr>
        <p:blipFill rotWithShape="1">
          <a:blip r:embed="rId4">
            <a:alphaModFix/>
          </a:blip>
          <a:srcRect b="0" l="0" r="0" t="0"/>
          <a:stretch/>
        </p:blipFill>
        <p:spPr>
          <a:xfrm>
            <a:off x="7444264" y="7895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text&#10;&#10;Description automatically generated" id="129" name="Google Shape;129;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0" name="Google Shape;130;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1" name="Google Shape;131;p4"/>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6.1.2 Depreciation Methods </a:t>
            </a:r>
            <a:endParaRPr/>
          </a:p>
        </p:txBody>
      </p:sp>
      <p:sp>
        <p:nvSpPr>
          <p:cNvPr id="132" name="Google Shape;132;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Assets Depreciation </a:t>
            </a:r>
            <a:endParaRPr/>
          </a:p>
        </p:txBody>
      </p:sp>
      <p:sp>
        <p:nvSpPr>
          <p:cNvPr id="133" name="Google Shape;133;p4"/>
          <p:cNvSpPr txBox="1"/>
          <p:nvPr>
            <p:ph idx="1" type="body"/>
          </p:nvPr>
        </p:nvSpPr>
        <p:spPr>
          <a:xfrm>
            <a:off x="961643" y="2004634"/>
            <a:ext cx="9792183" cy="422084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The depreciation method is specified by the country’s tax law.</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Every asset is assigned to a particular class determining the depreciation parameters.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FINPLAN does not carry out depreciation by component, it calculates the depreciation for the project as a whole.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4" name="Google Shape;134;p4"/>
          <p:cNvSpPr/>
          <p:nvPr/>
        </p:nvSpPr>
        <p:spPr>
          <a:xfrm>
            <a:off x="737289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4.mp3" id="135" name="Google Shape;135;p4"/>
          <p:cNvPicPr preferRelativeResize="0"/>
          <p:nvPr/>
        </p:nvPicPr>
        <p:blipFill rotWithShape="1">
          <a:blip r:embed="rId4">
            <a:alphaModFix/>
          </a:blip>
          <a:srcRect b="0" l="0" r="0" t="0"/>
          <a:stretch/>
        </p:blipFill>
        <p:spPr>
          <a:xfrm>
            <a:off x="7424364"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Graphical user interface, text&#10;&#10;Description automatically generated" id="141" name="Google Shape;141;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2" name="Google Shape;142;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3" name="Google Shape;143;p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6.1.3 Depreciation</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Methods</a:t>
            </a:r>
            <a:r>
              <a:rPr b="1" lang="en-US" sz="1800">
                <a:solidFill>
                  <a:schemeClr val="dk1"/>
                </a:solidFill>
                <a:latin typeface="Open Sans"/>
                <a:ea typeface="Open Sans"/>
                <a:cs typeface="Open Sans"/>
                <a:sym typeface="Open Sans"/>
              </a:rPr>
              <a:t> </a:t>
            </a:r>
            <a:endParaRPr/>
          </a:p>
        </p:txBody>
      </p:sp>
      <p:sp>
        <p:nvSpPr>
          <p:cNvPr id="144" name="Google Shape;144;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Assets Depreciation </a:t>
            </a:r>
            <a:endParaRPr/>
          </a:p>
        </p:txBody>
      </p:sp>
      <p:sp>
        <p:nvSpPr>
          <p:cNvPr id="145" name="Google Shape;145;p5"/>
          <p:cNvSpPr txBox="1"/>
          <p:nvPr>
            <p:ph idx="1" type="body"/>
          </p:nvPr>
        </p:nvSpPr>
        <p:spPr>
          <a:xfrm>
            <a:off x="887215" y="1940188"/>
            <a:ext cx="10515600" cy="446339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dk1"/>
              </a:buClr>
              <a:buSzPts val="2000"/>
              <a:buNone/>
            </a:pPr>
            <a:r>
              <a:rPr b="1" lang="en-US" sz="2000" u="sng">
                <a:latin typeface="Open Sans"/>
                <a:ea typeface="Open Sans"/>
                <a:cs typeface="Open Sans"/>
                <a:sym typeface="Open Sans"/>
              </a:rPr>
              <a:t>1. STRAIGHT-LINE METHOD (SL):</a:t>
            </a:r>
            <a:endParaRPr/>
          </a:p>
          <a:p>
            <a:pPr indent="-228600" lvl="0" marL="228600" rtl="0" algn="l">
              <a:lnSpc>
                <a:spcPct val="120000"/>
              </a:lnSpc>
              <a:spcBef>
                <a:spcPts val="1000"/>
              </a:spcBef>
              <a:spcAft>
                <a:spcPts val="0"/>
              </a:spcAft>
              <a:buClr>
                <a:schemeClr val="dk1"/>
              </a:buClr>
              <a:buSzPts val="2000"/>
              <a:buChar char="•"/>
            </a:pPr>
            <a:r>
              <a:rPr lang="en-US" sz="2000">
                <a:latin typeface="Open Sans"/>
                <a:ea typeface="Open Sans"/>
                <a:cs typeface="Open Sans"/>
                <a:sym typeface="Open Sans"/>
              </a:rPr>
              <a:t>Assumes constant reduction in asset value each year</a:t>
            </a:r>
            <a:endParaRPr/>
          </a:p>
          <a:p>
            <a:pPr indent="-228600" lvl="0" marL="228600" rtl="0" algn="l">
              <a:lnSpc>
                <a:spcPct val="120000"/>
              </a:lnSpc>
              <a:spcBef>
                <a:spcPts val="1000"/>
              </a:spcBef>
              <a:spcAft>
                <a:spcPts val="0"/>
              </a:spcAft>
              <a:buClr>
                <a:schemeClr val="dk1"/>
              </a:buClr>
              <a:buSzPts val="2000"/>
              <a:buChar char="•"/>
            </a:pPr>
            <a:r>
              <a:rPr lang="en-US" sz="2000">
                <a:latin typeface="Open Sans"/>
                <a:ea typeface="Open Sans"/>
                <a:cs typeface="Open Sans"/>
                <a:sym typeface="Open Sans"/>
              </a:rPr>
              <a:t>Straight-Line Depreciation formula is the following:</a:t>
            </a:r>
            <a:endParaRPr/>
          </a:p>
          <a:p>
            <a:pPr indent="0" lvl="0" marL="228600" rtl="0" algn="l">
              <a:lnSpc>
                <a:spcPct val="120000"/>
              </a:lnSpc>
              <a:spcBef>
                <a:spcPts val="1000"/>
              </a:spcBef>
              <a:spcAft>
                <a:spcPts val="0"/>
              </a:spcAft>
              <a:buClr>
                <a:schemeClr val="dk1"/>
              </a:buClr>
              <a:buSzPts val="4000"/>
              <a:buNone/>
            </a:pPr>
            <a:r>
              <a:t/>
            </a:r>
            <a:endParaRPr sz="4000">
              <a:latin typeface="Open Sans"/>
              <a:ea typeface="Open Sans"/>
              <a:cs typeface="Open Sans"/>
              <a:sym typeface="Open Sans"/>
            </a:endParaRPr>
          </a:p>
          <a:p>
            <a:pPr indent="-228600" lvl="0" marL="228600" rtl="0" algn="l">
              <a:lnSpc>
                <a:spcPct val="120000"/>
              </a:lnSpc>
              <a:spcBef>
                <a:spcPts val="1000"/>
              </a:spcBef>
              <a:spcAft>
                <a:spcPts val="0"/>
              </a:spcAft>
              <a:buClr>
                <a:schemeClr val="dk1"/>
              </a:buClr>
              <a:buSzPts val="2000"/>
              <a:buChar char="•"/>
            </a:pPr>
            <a:r>
              <a:rPr lang="en-US" sz="2000">
                <a:latin typeface="Open Sans"/>
                <a:ea typeface="Open Sans"/>
                <a:cs typeface="Open Sans"/>
                <a:sym typeface="Open Sans"/>
              </a:rPr>
              <a:t>Book Value of the asset = Investment Cost of the Asset</a:t>
            </a:r>
            <a:endParaRPr/>
          </a:p>
          <a:p>
            <a:pPr indent="-228600" lvl="0" marL="228600" rtl="0" algn="l">
              <a:lnSpc>
                <a:spcPct val="120000"/>
              </a:lnSpc>
              <a:spcBef>
                <a:spcPts val="1000"/>
              </a:spcBef>
              <a:spcAft>
                <a:spcPts val="0"/>
              </a:spcAft>
              <a:buClr>
                <a:schemeClr val="dk1"/>
              </a:buClr>
              <a:buSzPts val="2000"/>
              <a:buChar char="•"/>
            </a:pPr>
            <a:r>
              <a:rPr b="1" lang="en-US" sz="2000">
                <a:latin typeface="Open Sans"/>
                <a:ea typeface="Open Sans"/>
                <a:cs typeface="Open Sans"/>
                <a:sym typeface="Open Sans"/>
              </a:rPr>
              <a:t>For example:</a:t>
            </a:r>
            <a:endParaRPr/>
          </a:p>
          <a:p>
            <a:pPr indent="-228600" lvl="1" marL="685800" rtl="0" algn="l">
              <a:lnSpc>
                <a:spcPct val="120000"/>
              </a:lnSpc>
              <a:spcBef>
                <a:spcPts val="500"/>
              </a:spcBef>
              <a:spcAft>
                <a:spcPts val="0"/>
              </a:spcAft>
              <a:buClr>
                <a:schemeClr val="dk1"/>
              </a:buClr>
              <a:buSzPts val="2000"/>
              <a:buChar char="•"/>
            </a:pPr>
            <a:r>
              <a:rPr lang="en-US" sz="2000">
                <a:latin typeface="Open Sans"/>
                <a:ea typeface="Open Sans"/>
                <a:cs typeface="Open Sans"/>
                <a:sym typeface="Open Sans"/>
              </a:rPr>
              <a:t>Book Value of the Asset = $100 million</a:t>
            </a:r>
            <a:endParaRPr/>
          </a:p>
          <a:p>
            <a:pPr indent="-228600" lvl="1" marL="685800" rtl="0" algn="l">
              <a:lnSpc>
                <a:spcPct val="120000"/>
              </a:lnSpc>
              <a:spcBef>
                <a:spcPts val="500"/>
              </a:spcBef>
              <a:spcAft>
                <a:spcPts val="0"/>
              </a:spcAft>
              <a:buClr>
                <a:schemeClr val="dk1"/>
              </a:buClr>
              <a:buSzPts val="2000"/>
              <a:buChar char="•"/>
            </a:pPr>
            <a:r>
              <a:rPr lang="en-US" sz="2000">
                <a:latin typeface="Open Sans"/>
                <a:ea typeface="Open Sans"/>
                <a:cs typeface="Open Sans"/>
                <a:sym typeface="Open Sans"/>
              </a:rPr>
              <a:t>Depreciation Period = 20 years</a:t>
            </a:r>
            <a:endParaRPr/>
          </a:p>
          <a:p>
            <a:pPr indent="-228600" lvl="1" marL="685800" rtl="0" algn="l">
              <a:lnSpc>
                <a:spcPct val="120000"/>
              </a:lnSpc>
              <a:spcBef>
                <a:spcPts val="500"/>
              </a:spcBef>
              <a:spcAft>
                <a:spcPts val="0"/>
              </a:spcAft>
              <a:buClr>
                <a:schemeClr val="dk1"/>
              </a:buClr>
              <a:buSzPts val="2000"/>
              <a:buChar char="•"/>
            </a:pPr>
            <a:r>
              <a:rPr lang="en-US" sz="2000">
                <a:latin typeface="Open Sans"/>
                <a:ea typeface="Open Sans"/>
                <a:cs typeface="Open Sans"/>
                <a:sym typeface="Open Sans"/>
              </a:rPr>
              <a:t>Annual Depreciation = $100 million / 20 years = $5 million per year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46" name="Google Shape;146;p5"/>
          <p:cNvPicPr preferRelativeResize="0"/>
          <p:nvPr/>
        </p:nvPicPr>
        <p:blipFill rotWithShape="1">
          <a:blip r:embed="rId4">
            <a:alphaModFix/>
          </a:blip>
          <a:srcRect b="19140" l="0" r="0" t="21494"/>
          <a:stretch/>
        </p:blipFill>
        <p:spPr>
          <a:xfrm>
            <a:off x="2008278" y="3264885"/>
            <a:ext cx="4133330" cy="844775"/>
          </a:xfrm>
          <a:prstGeom prst="rect">
            <a:avLst/>
          </a:prstGeom>
          <a:noFill/>
          <a:ln>
            <a:noFill/>
          </a:ln>
        </p:spPr>
      </p:pic>
      <p:sp>
        <p:nvSpPr>
          <p:cNvPr id="147" name="Google Shape;147;p5"/>
          <p:cNvSpPr/>
          <p:nvPr/>
        </p:nvSpPr>
        <p:spPr>
          <a:xfrm>
            <a:off x="737289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5.mp3" id="148" name="Google Shape;148;p5"/>
          <p:cNvPicPr preferRelativeResize="0"/>
          <p:nvPr/>
        </p:nvPicPr>
        <p:blipFill rotWithShape="1">
          <a:blip r:embed="rId5">
            <a:alphaModFix/>
          </a:blip>
          <a:srcRect b="0" l="0" r="0" t="0"/>
          <a:stretch/>
        </p:blipFill>
        <p:spPr>
          <a:xfrm>
            <a:off x="7424364" y="78812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Graphical user interface, text&#10;&#10;Description automatically generated" id="154" name="Google Shape;15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5" name="Google Shape;155;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6" name="Google Shape;156;p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6.1.4 Depreciation</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Methods </a:t>
            </a:r>
            <a:endParaRPr/>
          </a:p>
        </p:txBody>
      </p:sp>
      <p:sp>
        <p:nvSpPr>
          <p:cNvPr id="157" name="Google Shape;157;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Assets Depreciation </a:t>
            </a:r>
            <a:endParaRPr/>
          </a:p>
        </p:txBody>
      </p:sp>
      <p:sp>
        <p:nvSpPr>
          <p:cNvPr id="158" name="Google Shape;158;p6"/>
          <p:cNvSpPr txBox="1"/>
          <p:nvPr>
            <p:ph idx="1" type="body"/>
          </p:nvPr>
        </p:nvSpPr>
        <p:spPr>
          <a:xfrm>
            <a:off x="887215" y="1940188"/>
            <a:ext cx="1060241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2. DECLINING BALANCE DEPRECIATION (DB):</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Higher depreciation charge in the first year of an asset’s life and gradually decreasing charges in subsequent years. Formula: </a:t>
            </a:r>
            <a:endParaRPr/>
          </a:p>
          <a:p>
            <a:pPr indent="0" lvl="0" marL="0" rtl="0" algn="l">
              <a:lnSpc>
                <a:spcPct val="100000"/>
              </a:lnSpc>
              <a:spcBef>
                <a:spcPts val="1000"/>
              </a:spcBef>
              <a:spcAft>
                <a:spcPts val="0"/>
              </a:spcAft>
              <a:buClr>
                <a:schemeClr val="dk1"/>
              </a:buClr>
              <a:buSzPts val="1900"/>
              <a:buNone/>
            </a:pPr>
            <a:r>
              <a:rPr i="1" lang="en-US" sz="1900">
                <a:latin typeface="Open Sans"/>
                <a:ea typeface="Open Sans"/>
                <a:cs typeface="Open Sans"/>
                <a:sym typeface="Open Sans"/>
              </a:rPr>
              <a:t>Annual Depreciation </a:t>
            </a:r>
            <a:r>
              <a:rPr lang="en-US" sz="1900">
                <a:latin typeface="Open Sans"/>
                <a:ea typeface="Open Sans"/>
                <a:cs typeface="Open Sans"/>
                <a:sym typeface="Open Sans"/>
              </a:rPr>
              <a:t>=</a:t>
            </a:r>
            <a:r>
              <a:rPr i="1" lang="en-US" sz="1900">
                <a:latin typeface="Open Sans"/>
                <a:ea typeface="Open Sans"/>
                <a:cs typeface="Open Sans"/>
                <a:sym typeface="Open Sans"/>
              </a:rPr>
              <a:t> Depreciation rate (fixed) </a:t>
            </a:r>
            <a:r>
              <a:rPr lang="en-US" sz="1900">
                <a:latin typeface="Open Sans"/>
                <a:ea typeface="Open Sans"/>
                <a:cs typeface="Open Sans"/>
                <a:sym typeface="Open Sans"/>
              </a:rPr>
              <a:t>x</a:t>
            </a:r>
            <a:r>
              <a:rPr i="1" lang="en-US" sz="1900">
                <a:latin typeface="Open Sans"/>
                <a:ea typeface="Open Sans"/>
                <a:cs typeface="Open Sans"/>
                <a:sym typeface="Open Sans"/>
              </a:rPr>
              <a:t> Book Value (BV) at beginning of the year</a:t>
            </a:r>
            <a:endParaRPr/>
          </a:p>
          <a:p>
            <a:pPr indent="0" lvl="0" marL="0" rtl="0" algn="l">
              <a:lnSpc>
                <a:spcPct val="100000"/>
              </a:lnSpc>
              <a:spcBef>
                <a:spcPts val="1000"/>
              </a:spcBef>
              <a:spcAft>
                <a:spcPts val="0"/>
              </a:spcAft>
              <a:buClr>
                <a:schemeClr val="dk1"/>
              </a:buClr>
              <a:buSzPts val="1900"/>
              <a:buNone/>
            </a:pPr>
            <a:r>
              <a:rPr i="1" lang="en-US" sz="1900">
                <a:latin typeface="Open Sans"/>
                <a:ea typeface="Open Sans"/>
                <a:cs typeface="Open Sans"/>
                <a:sym typeface="Open Sans"/>
              </a:rPr>
              <a:t>BV at beginning of year </a:t>
            </a:r>
            <a:r>
              <a:rPr lang="en-US" sz="1900">
                <a:latin typeface="Open Sans"/>
                <a:ea typeface="Open Sans"/>
                <a:cs typeface="Open Sans"/>
                <a:sym typeface="Open Sans"/>
              </a:rPr>
              <a:t>=</a:t>
            </a:r>
            <a:r>
              <a:rPr i="1" lang="en-US" sz="1900">
                <a:latin typeface="Open Sans"/>
                <a:ea typeface="Open Sans"/>
                <a:cs typeface="Open Sans"/>
                <a:sym typeface="Open Sans"/>
              </a:rPr>
              <a:t> BV of asset -</a:t>
            </a:r>
            <a:r>
              <a:rPr lang="en-US" sz="1900">
                <a:latin typeface="Open Sans"/>
                <a:ea typeface="Open Sans"/>
                <a:cs typeface="Open Sans"/>
                <a:sym typeface="Open Sans"/>
              </a:rPr>
              <a:t> </a:t>
            </a:r>
            <a:r>
              <a:rPr i="1" lang="en-US" sz="1900">
                <a:latin typeface="Open Sans"/>
                <a:ea typeface="Open Sans"/>
                <a:cs typeface="Open Sans"/>
                <a:sym typeface="Open Sans"/>
              </a:rPr>
              <a:t>Accumulated Depreciation until beginning of year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 example: Book Value of asset = $100 and Depreciation rate = 20%</a:t>
            </a:r>
            <a:endParaRPr/>
          </a:p>
          <a:p>
            <a:pPr indent="0" lvl="0" marL="0" rtl="0" algn="l">
              <a:lnSpc>
                <a:spcPct val="90000"/>
              </a:lnSpc>
              <a:spcBef>
                <a:spcPts val="1000"/>
              </a:spcBef>
              <a:spcAft>
                <a:spcPts val="0"/>
              </a:spcAft>
              <a:buClr>
                <a:schemeClr val="dk1"/>
              </a:buClr>
              <a:buSzPts val="2800"/>
              <a:buNone/>
            </a:pPr>
            <a:r>
              <a:t/>
            </a:r>
            <a:endParaRPr/>
          </a:p>
        </p:txBody>
      </p:sp>
      <p:pic>
        <p:nvPicPr>
          <p:cNvPr id="159" name="Google Shape;159;p6"/>
          <p:cNvPicPr preferRelativeResize="0"/>
          <p:nvPr/>
        </p:nvPicPr>
        <p:blipFill rotWithShape="1">
          <a:blip r:embed="rId4">
            <a:alphaModFix/>
          </a:blip>
          <a:srcRect b="0" l="0" r="0" t="0"/>
          <a:stretch/>
        </p:blipFill>
        <p:spPr>
          <a:xfrm>
            <a:off x="887215" y="4433720"/>
            <a:ext cx="10413534" cy="1799749"/>
          </a:xfrm>
          <a:prstGeom prst="rect">
            <a:avLst/>
          </a:prstGeom>
          <a:noFill/>
          <a:ln>
            <a:noFill/>
          </a:ln>
        </p:spPr>
      </p:pic>
      <p:sp>
        <p:nvSpPr>
          <p:cNvPr id="160" name="Google Shape;160;p6"/>
          <p:cNvSpPr/>
          <p:nvPr/>
        </p:nvSpPr>
        <p:spPr>
          <a:xfrm>
            <a:off x="737289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6.mp3" id="161" name="Google Shape;161;p6"/>
          <p:cNvPicPr preferRelativeResize="0"/>
          <p:nvPr/>
        </p:nvPicPr>
        <p:blipFill rotWithShape="1">
          <a:blip r:embed="rId5">
            <a:alphaModFix/>
          </a:blip>
          <a:srcRect b="0" l="0" r="0" t="0"/>
          <a:stretch/>
        </p:blipFill>
        <p:spPr>
          <a:xfrm>
            <a:off x="7431564" y="7895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Graphical user interface, text&#10;&#10;Description automatically generated" id="167" name="Google Shape;16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9" name="Google Shape;169;p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6.1.5 Depreciation</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Methods</a:t>
            </a:r>
            <a:r>
              <a:rPr b="1" lang="en-US" sz="1800">
                <a:solidFill>
                  <a:schemeClr val="dk1"/>
                </a:solidFill>
                <a:latin typeface="Open Sans"/>
                <a:ea typeface="Open Sans"/>
                <a:cs typeface="Open Sans"/>
                <a:sym typeface="Open Sans"/>
              </a:rPr>
              <a:t> </a:t>
            </a:r>
            <a:endParaRPr/>
          </a:p>
        </p:txBody>
      </p:sp>
      <p:sp>
        <p:nvSpPr>
          <p:cNvPr id="170" name="Google Shape;170;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6.1 Assets Depreciation </a:t>
            </a:r>
            <a:endParaRPr/>
          </a:p>
        </p:txBody>
      </p:sp>
      <p:sp>
        <p:nvSpPr>
          <p:cNvPr id="171" name="Google Shape;171;p7"/>
          <p:cNvSpPr txBox="1"/>
          <p:nvPr>
            <p:ph idx="1" type="body"/>
          </p:nvPr>
        </p:nvSpPr>
        <p:spPr>
          <a:xfrm>
            <a:off x="965790" y="186327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3. SUM-OF-THE-YEARS-DIGITS (SYD):</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300"/>
              <a:buNone/>
            </a:pPr>
            <a:r>
              <a:t/>
            </a:r>
            <a:endParaRPr sz="3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300"/>
              <a:buNone/>
            </a:pPr>
            <a:r>
              <a:t/>
            </a:r>
            <a:endParaRPr sz="3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300"/>
              <a:buNone/>
            </a:pPr>
            <a:r>
              <a:t/>
            </a:r>
            <a:endParaRPr sz="3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Sum-of-the-years-digits = 5 + 4 + 3 + 2 + 1 = 15</a:t>
            </a:r>
            <a:br>
              <a:rPr lang="en-US" sz="2000">
                <a:latin typeface="Open Sans"/>
                <a:ea typeface="Open Sans"/>
                <a:cs typeface="Open Sans"/>
                <a:sym typeface="Open Sans"/>
              </a:rPr>
            </a:b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b="1" lang="en-US" sz="2000" u="sng">
                <a:latin typeface="Open Sans"/>
                <a:ea typeface="Open Sans"/>
                <a:cs typeface="Open Sans"/>
                <a:sym typeface="Open Sans"/>
              </a:rPr>
              <a:t>4. DECLINING BALANCE SWITCHING TO STRAIGHT-LINE (SWITCH):</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Two steps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Apply the declining balance method over a specified period.</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Switch over to the straight-line method.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2" name="Google Shape;172;p7"/>
          <p:cNvSpPr txBox="1"/>
          <p:nvPr/>
        </p:nvSpPr>
        <p:spPr>
          <a:xfrm>
            <a:off x="965790" y="2279292"/>
            <a:ext cx="5285465" cy="1323439"/>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At the beginning of the asset life, depreciation amount is higher than the straight-line method, but lower than the declining balance method.</a:t>
            </a:r>
            <a:endParaRPr/>
          </a:p>
        </p:txBody>
      </p:sp>
      <p:pic>
        <p:nvPicPr>
          <p:cNvPr id="173" name="Google Shape;173;p7"/>
          <p:cNvPicPr preferRelativeResize="0"/>
          <p:nvPr/>
        </p:nvPicPr>
        <p:blipFill rotWithShape="1">
          <a:blip r:embed="rId4">
            <a:alphaModFix/>
          </a:blip>
          <a:srcRect b="0" l="0" r="0" t="0"/>
          <a:stretch/>
        </p:blipFill>
        <p:spPr>
          <a:xfrm>
            <a:off x="7103627" y="1795211"/>
            <a:ext cx="4417335" cy="2434357"/>
          </a:xfrm>
          <a:prstGeom prst="rect">
            <a:avLst/>
          </a:prstGeom>
          <a:noFill/>
          <a:ln>
            <a:noFill/>
          </a:ln>
        </p:spPr>
      </p:pic>
      <p:sp>
        <p:nvSpPr>
          <p:cNvPr id="174" name="Google Shape;174;p7"/>
          <p:cNvSpPr/>
          <p:nvPr/>
        </p:nvSpPr>
        <p:spPr>
          <a:xfrm>
            <a:off x="7372899"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7.mp3" id="175" name="Google Shape;175;p7"/>
          <p:cNvPicPr preferRelativeResize="0"/>
          <p:nvPr/>
        </p:nvPicPr>
        <p:blipFill rotWithShape="1">
          <a:blip r:embed="rId5">
            <a:alphaModFix/>
          </a:blip>
          <a:srcRect b="0" l="0" r="0" t="0"/>
          <a:stretch/>
        </p:blipFill>
        <p:spPr>
          <a:xfrm>
            <a:off x="7444264" y="780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Graphical user interface, text&#10;&#10;Description automatically generated" id="181" name="Google Shape;181;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2" name="Google Shape;182;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3" name="Google Shape;183;p8"/>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6.2.1 Definition</a:t>
            </a:r>
            <a:r>
              <a:rPr b="1" lang="en-US" sz="1800">
                <a:solidFill>
                  <a:schemeClr val="dk1"/>
                </a:solidFill>
                <a:latin typeface="Open Sans"/>
                <a:ea typeface="Open Sans"/>
                <a:cs typeface="Open Sans"/>
                <a:sym typeface="Open Sans"/>
              </a:rPr>
              <a:t> </a:t>
            </a:r>
            <a:endParaRPr/>
          </a:p>
        </p:txBody>
      </p:sp>
      <p:sp>
        <p:nvSpPr>
          <p:cNvPr id="184" name="Google Shape;184;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Financial Statements </a:t>
            </a:r>
            <a:endParaRPr/>
          </a:p>
        </p:txBody>
      </p:sp>
      <p:sp>
        <p:nvSpPr>
          <p:cNvPr id="185" name="Google Shape;185;p8"/>
          <p:cNvSpPr txBox="1"/>
          <p:nvPr>
            <p:ph idx="1" type="body"/>
          </p:nvPr>
        </p:nvSpPr>
        <p:spPr>
          <a:xfrm>
            <a:off x="887215" y="1940188"/>
            <a:ext cx="8415936" cy="176779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00000"/>
              </a:lnSpc>
              <a:spcBef>
                <a:spcPts val="0"/>
              </a:spcBef>
              <a:spcAft>
                <a:spcPts val="0"/>
              </a:spcAft>
              <a:buClr>
                <a:schemeClr val="dk1"/>
              </a:buClr>
              <a:buSzPct val="100000"/>
              <a:buChar char="•"/>
            </a:pPr>
            <a:r>
              <a:rPr b="1" lang="en-US" sz="2000">
                <a:latin typeface="Open Sans"/>
                <a:ea typeface="Open Sans"/>
                <a:cs typeface="Open Sans"/>
                <a:sym typeface="Open Sans"/>
              </a:rPr>
              <a:t>FINANCIAL STATEMENT </a:t>
            </a:r>
            <a:r>
              <a:rPr lang="en-US" sz="2000">
                <a:latin typeface="Open Sans"/>
                <a:ea typeface="Open Sans"/>
                <a:cs typeface="Open Sans"/>
                <a:sym typeface="Open Sans"/>
              </a:rPr>
              <a:t>= a formal record of the financial activities of a business, a person, or an entity.</a:t>
            </a:r>
            <a:endParaRPr/>
          </a:p>
          <a:p>
            <a:pPr indent="-228600" lvl="0" marL="228600" rtl="0" algn="l">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Relevant financial information is presented in a structured, well-defined, and easy to understand manner, following a standard practice (like the Generally Accepted Accounting Principles, or GAAP).</a:t>
            </a:r>
            <a:endParaRPr/>
          </a:p>
        </p:txBody>
      </p:sp>
      <p:sp>
        <p:nvSpPr>
          <p:cNvPr id="186" name="Google Shape;186;p8"/>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8.mp3" id="187" name="Google Shape;187;p8"/>
          <p:cNvPicPr preferRelativeResize="0"/>
          <p:nvPr/>
        </p:nvPicPr>
        <p:blipFill rotWithShape="1">
          <a:blip r:embed="rId4">
            <a:alphaModFix/>
          </a:blip>
          <a:srcRect b="0" l="0" r="0" t="0"/>
          <a:stretch/>
        </p:blipFill>
        <p:spPr>
          <a:xfrm>
            <a:off x="7776519" y="7768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Graphical user interface, text&#10;&#10;Description automatically generated" id="193" name="Google Shape;193;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4" name="Google Shape;194;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5" name="Google Shape;195;p9"/>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6.2.2 Types</a:t>
            </a:r>
            <a:r>
              <a:rPr b="1" lang="en-US" sz="1800">
                <a:solidFill>
                  <a:schemeClr val="dk1"/>
                </a:solidFill>
                <a:latin typeface="Open Sans"/>
                <a:ea typeface="Open Sans"/>
                <a:cs typeface="Open Sans"/>
                <a:sym typeface="Open Sans"/>
              </a:rPr>
              <a:t> </a:t>
            </a:r>
            <a:r>
              <a:rPr b="1" lang="en-US" sz="2000">
                <a:solidFill>
                  <a:srgbClr val="9CC2E5"/>
                </a:solidFill>
                <a:latin typeface="Open Sans"/>
                <a:ea typeface="Open Sans"/>
                <a:cs typeface="Open Sans"/>
                <a:sym typeface="Open Sans"/>
              </a:rPr>
              <a:t>of Financial Statements </a:t>
            </a:r>
            <a:endParaRPr/>
          </a:p>
        </p:txBody>
      </p:sp>
      <p:sp>
        <p:nvSpPr>
          <p:cNvPr id="196" name="Google Shape;196;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Financial Statements </a:t>
            </a:r>
            <a:endParaRPr/>
          </a:p>
        </p:txBody>
      </p:sp>
      <p:sp>
        <p:nvSpPr>
          <p:cNvPr id="197" name="Google Shape;197;p9"/>
          <p:cNvSpPr txBox="1"/>
          <p:nvPr>
            <p:ph idx="1" type="body"/>
          </p:nvPr>
        </p:nvSpPr>
        <p:spPr>
          <a:xfrm>
            <a:off x="1034007" y="194618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Open Sans"/>
                <a:ea typeface="Open Sans"/>
                <a:cs typeface="Open Sans"/>
                <a:sym typeface="Open Sans"/>
              </a:rPr>
              <a:t>There are three key financial statements: </a:t>
            </a:r>
            <a:endParaRPr/>
          </a:p>
          <a:p>
            <a:pPr indent="-514350" lvl="2" marL="1428750" rtl="0" algn="l">
              <a:lnSpc>
                <a:spcPct val="100000"/>
              </a:lnSpc>
              <a:spcBef>
                <a:spcPts val="500"/>
              </a:spcBef>
              <a:spcAft>
                <a:spcPts val="0"/>
              </a:spcAft>
              <a:buClr>
                <a:schemeClr val="dk1"/>
              </a:buClr>
              <a:buSzPts val="2000"/>
              <a:buFont typeface="Calibri"/>
              <a:buAutoNum type="arabicPeriod"/>
            </a:pPr>
            <a:r>
              <a:rPr b="1" lang="en-US">
                <a:latin typeface="Open Sans"/>
                <a:ea typeface="Open Sans"/>
                <a:cs typeface="Open Sans"/>
                <a:sym typeface="Open Sans"/>
              </a:rPr>
              <a:t>INCOME STATEMENT</a:t>
            </a:r>
            <a:endParaRPr/>
          </a:p>
          <a:p>
            <a:pPr indent="-514350" lvl="2" marL="1428750" rtl="0" algn="l">
              <a:lnSpc>
                <a:spcPct val="100000"/>
              </a:lnSpc>
              <a:spcBef>
                <a:spcPts val="500"/>
              </a:spcBef>
              <a:spcAft>
                <a:spcPts val="0"/>
              </a:spcAft>
              <a:buClr>
                <a:schemeClr val="dk1"/>
              </a:buClr>
              <a:buSzPts val="2000"/>
              <a:buFont typeface="Calibri"/>
              <a:buAutoNum type="arabicPeriod"/>
            </a:pPr>
            <a:r>
              <a:rPr b="1" lang="en-US">
                <a:latin typeface="Open Sans"/>
                <a:ea typeface="Open Sans"/>
                <a:cs typeface="Open Sans"/>
                <a:sym typeface="Open Sans"/>
              </a:rPr>
              <a:t>CASH FLOW</a:t>
            </a:r>
            <a:endParaRPr/>
          </a:p>
          <a:p>
            <a:pPr indent="-514350" lvl="2" marL="1428750" rtl="0" algn="l">
              <a:lnSpc>
                <a:spcPct val="100000"/>
              </a:lnSpc>
              <a:spcBef>
                <a:spcPts val="500"/>
              </a:spcBef>
              <a:spcAft>
                <a:spcPts val="0"/>
              </a:spcAft>
              <a:buClr>
                <a:schemeClr val="dk1"/>
              </a:buClr>
              <a:buSzPts val="2000"/>
              <a:buFont typeface="Calibri"/>
              <a:buAutoNum type="arabicPeriod"/>
            </a:pPr>
            <a:r>
              <a:rPr b="1" lang="en-US">
                <a:latin typeface="Open Sans"/>
                <a:ea typeface="Open Sans"/>
                <a:cs typeface="Open Sans"/>
                <a:sym typeface="Open Sans"/>
              </a:rPr>
              <a:t>BALANCE SHEET</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descr="A calculator and a few coins&#10;&#10;Description automatically generated with medium confidence" id="198" name="Google Shape;198;p9"/>
          <p:cNvPicPr preferRelativeResize="0"/>
          <p:nvPr/>
        </p:nvPicPr>
        <p:blipFill rotWithShape="1">
          <a:blip r:embed="rId4">
            <a:alphaModFix/>
          </a:blip>
          <a:srcRect b="0" l="16156" r="18120" t="0"/>
          <a:stretch/>
        </p:blipFill>
        <p:spPr>
          <a:xfrm>
            <a:off x="6366074" y="1373714"/>
            <a:ext cx="4791919" cy="4705109"/>
          </a:xfrm>
          <a:prstGeom prst="rect">
            <a:avLst/>
          </a:prstGeom>
          <a:noFill/>
          <a:ln>
            <a:noFill/>
          </a:ln>
        </p:spPr>
      </p:pic>
      <p:sp>
        <p:nvSpPr>
          <p:cNvPr id="199" name="Google Shape;199;p9"/>
          <p:cNvSpPr/>
          <p:nvPr/>
        </p:nvSpPr>
        <p:spPr>
          <a:xfrm>
            <a:off x="7707437" y="7093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6_Slide9.mp3" id="200" name="Google Shape;200;p9"/>
          <p:cNvPicPr preferRelativeResize="0"/>
          <p:nvPr/>
        </p:nvPicPr>
        <p:blipFill rotWithShape="1">
          <a:blip r:embed="rId5">
            <a:alphaModFix/>
          </a:blip>
          <a:srcRect b="0" l="0" r="0" t="0"/>
          <a:stretch/>
        </p:blipFill>
        <p:spPr>
          <a:xfrm>
            <a:off x="7778802" y="7768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