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700" r:id="rId4"/>
  </p:sldMasterIdLst>
  <p:notesMasterIdLst>
    <p:notesMasterId r:id="rId26"/>
  </p:notesMasterIdLst>
  <p:sldIdLst>
    <p:sldId id="266" r:id="rId5"/>
    <p:sldId id="362" r:id="rId6"/>
    <p:sldId id="303" r:id="rId7"/>
    <p:sldId id="371" r:id="rId8"/>
    <p:sldId id="373" r:id="rId9"/>
    <p:sldId id="307" r:id="rId10"/>
    <p:sldId id="372" r:id="rId11"/>
    <p:sldId id="378" r:id="rId12"/>
    <p:sldId id="376" r:id="rId13"/>
    <p:sldId id="349" r:id="rId14"/>
    <p:sldId id="312" r:id="rId15"/>
    <p:sldId id="370" r:id="rId16"/>
    <p:sldId id="374" r:id="rId17"/>
    <p:sldId id="369" r:id="rId18"/>
    <p:sldId id="316" r:id="rId19"/>
    <p:sldId id="375" r:id="rId20"/>
    <p:sldId id="359" r:id="rId21"/>
    <p:sldId id="368" r:id="rId22"/>
    <p:sldId id="320" r:id="rId23"/>
    <p:sldId id="377" r:id="rId24"/>
    <p:sldId id="269"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9"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3CE642-0A51-82C2-2E1D-35555C6E9CF6}" name="Michaela Rychetska" initials="MR" userId="S::cenv0850@ox.ac.uk::00c54960-9781-4db0-bbb5-a0707b85446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D98B9B"/>
    <a:srgbClr val="FFC000"/>
    <a:srgbClr val="A3E858"/>
    <a:srgbClr val="FFFF00"/>
    <a:srgbClr val="60EDE7"/>
    <a:srgbClr val="FFFFFF"/>
    <a:srgbClr val="A76B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35"/>
    <p:restoredTop sz="81519"/>
  </p:normalViewPr>
  <p:slideViewPr>
    <p:cSldViewPr snapToGrid="0">
      <p:cViewPr varScale="1">
        <p:scale>
          <a:sx n="103" d="100"/>
          <a:sy n="103" d="100"/>
        </p:scale>
        <p:origin x="1096" y="176"/>
      </p:cViewPr>
      <p:guideLst/>
    </p:cSldViewPr>
  </p:slideViewPr>
  <p:notesTextViewPr>
    <p:cViewPr>
      <p:scale>
        <a:sx n="1" d="1"/>
        <a:sy n="1" d="1"/>
      </p:scale>
      <p:origin x="0" y="-472"/>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Loading and inspecting outputs</a:t>
          </a:r>
          <a:endParaRPr lang="en-US" sz="2200" b="1"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F28DD070-CF4C-4C99-BC10-1BFC9E1F06C0}">
      <dgm:prSet custT="1"/>
      <dgm:spPr/>
      <dgm:t>
        <a:bodyPr/>
        <a:lstStyle/>
        <a:p>
          <a:pPr>
            <a:lnSpc>
              <a:spcPct val="150000"/>
            </a:lnSpc>
            <a:buClr>
              <a:srgbClr val="8DA8D8"/>
            </a:buClr>
            <a:buFont typeface="Arial" panose="020B0604020202020204" pitchFamily="34" charset="0"/>
            <a:buChar char="•"/>
          </a:pPr>
          <a:r>
            <a:rPr lang="en-US" sz="1600" dirty="0"/>
            <a:t>Setting up your analysis environment</a:t>
          </a:r>
        </a:p>
      </dgm:t>
    </dgm:pt>
    <dgm:pt modelId="{A4789116-D8C3-417C-99F6-4B9E7A96CBB8}" type="parTrans" cxnId="{98A81405-EECB-4B6B-9D75-C7F4914A4BB7}">
      <dgm:prSet/>
      <dgm:spPr/>
      <dgm:t>
        <a:bodyPr/>
        <a:lstStyle/>
        <a:p>
          <a:endParaRPr lang="en-US"/>
        </a:p>
      </dgm:t>
    </dgm:pt>
    <dgm:pt modelId="{B5840F1F-1EE4-4B01-938E-94F12579FAA2}" type="sibTrans" cxnId="{98A81405-EECB-4B6B-9D75-C7F4914A4BB7}">
      <dgm:prSet/>
      <dgm:spPr/>
      <dgm:t>
        <a:bodyPr/>
        <a:lstStyle/>
        <a:p>
          <a:endParaRPr lang="en-US"/>
        </a:p>
      </dgm:t>
    </dgm:pt>
    <dgm:pt modelId="{4C715A27-7164-43A3-8A9B-9D9FB39DD811}">
      <dgm:prSet custT="1"/>
      <dgm:spPr>
        <a:solidFill>
          <a:srgbClr val="8EA9DA"/>
        </a:solidFill>
      </dgm:spPr>
      <dgm:t>
        <a:bodyPr/>
        <a:lstStyle/>
        <a:p>
          <a:r>
            <a:rPr lang="en-US" sz="2200" kern="1200" dirty="0">
              <a:solidFill>
                <a:srgbClr val="FFFFFF"/>
              </a:solidFill>
              <a:latin typeface="Arial" panose="020B0604020202020204"/>
              <a:ea typeface="+mn-ea"/>
              <a:cs typeface="+mn-cs"/>
            </a:rPr>
            <a:t>Reading heatmaps</a:t>
          </a: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Cost breakdown analysis</a:t>
          </a:r>
          <a:endParaRPr lang="en-US" sz="2200"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Supply cost curves</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F5285E3B-662F-8E40-85CF-818000C4B405}">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 up</a:t>
          </a:r>
        </a:p>
      </dgm:t>
    </dgm:pt>
    <dgm:pt modelId="{38D2F30F-EA1F-5642-BC90-0101EAE98AF8}" type="parTrans" cxnId="{B8838E7D-9D1A-4348-930A-8C38326C3B54}">
      <dgm:prSet/>
      <dgm:spPr/>
      <dgm:t>
        <a:bodyPr/>
        <a:lstStyle/>
        <a:p>
          <a:endParaRPr lang="en-GB"/>
        </a:p>
      </dgm:t>
    </dgm:pt>
    <dgm:pt modelId="{1ACCEAB4-FFEC-8C4D-97CC-E9E22BFAE955}" type="sibTrans" cxnId="{B8838E7D-9D1A-4348-930A-8C38326C3B54}">
      <dgm:prSet/>
      <dgm:spPr/>
      <dgm:t>
        <a:bodyPr/>
        <a:lstStyle/>
        <a:p>
          <a:endParaRPr lang="en-GB"/>
        </a:p>
      </dgm:t>
    </dgm:pt>
    <dgm:pt modelId="{B16CF5B6-C772-FB4E-9FCA-4E9D8FD34597}">
      <dgm:prSet custT="1"/>
      <dgm:spPr/>
      <dgm:t>
        <a:bodyPr/>
        <a:lstStyle/>
        <a:p>
          <a:pPr>
            <a:lnSpc>
              <a:spcPct val="150000"/>
            </a:lnSpc>
            <a:buClr>
              <a:srgbClr val="8DA8D8"/>
            </a:buClr>
            <a:buFont typeface="Arial" panose="020B0604020202020204" pitchFamily="34" charset="0"/>
            <a:buChar char="•"/>
          </a:pPr>
          <a:r>
            <a:rPr lang="en-US" sz="1600" dirty="0"/>
            <a:t>First inspection: sanity checks</a:t>
          </a:r>
        </a:p>
      </dgm:t>
    </dgm:pt>
    <dgm:pt modelId="{3280F247-472F-A34C-84F6-F846CFDAC6FB}" type="parTrans" cxnId="{094AA547-AC6E-8A4A-8B0A-E8895D0D0747}">
      <dgm:prSet/>
      <dgm:spPr/>
      <dgm:t>
        <a:bodyPr/>
        <a:lstStyle/>
        <a:p>
          <a:endParaRPr lang="en-GB"/>
        </a:p>
      </dgm:t>
    </dgm:pt>
    <dgm:pt modelId="{B73EF962-3E48-5E4E-8AFF-398BACABD06F}" type="sibTrans" cxnId="{094AA547-AC6E-8A4A-8B0A-E8895D0D0747}">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5"/>
      <dgm:spPr/>
    </dgm:pt>
    <dgm:pt modelId="{AF504E32-E4F1-8A41-8090-721330C437AA}" type="pres">
      <dgm:prSet presAssocID="{2D13A230-B0E2-43E6-92E1-91635DDFA80A}" presName="parentText" presStyleLbl="node1" presStyleIdx="0" presStyleCnt="5">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5">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5"/>
      <dgm:spPr/>
    </dgm:pt>
    <dgm:pt modelId="{15796D47-D216-6145-B650-675E75298BCE}" type="pres">
      <dgm:prSet presAssocID="{4C715A27-7164-43A3-8A9B-9D9FB39DD811}" presName="parentText" presStyleLbl="node1" presStyleIdx="1" presStyleCnt="5">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5">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5"/>
      <dgm:spPr/>
    </dgm:pt>
    <dgm:pt modelId="{99865278-FAB6-1B45-8F2F-EF3AEC260127}" type="pres">
      <dgm:prSet presAssocID="{29A9519F-9A90-41AF-A2F8-CD205CAC0CE8}" presName="parentText" presStyleLbl="node1" presStyleIdx="2" presStyleCnt="5">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5">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5"/>
      <dgm:spPr/>
    </dgm:pt>
    <dgm:pt modelId="{7461C02C-91E4-7048-A443-6B2DAA697767}" type="pres">
      <dgm:prSet presAssocID="{7057230F-0796-427C-9033-740C78BD957D}" presName="parentText" presStyleLbl="node1" presStyleIdx="3" presStyleCnt="5">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5">
        <dgm:presLayoutVars>
          <dgm:bulletEnabled val="1"/>
        </dgm:presLayoutVars>
      </dgm:prSet>
      <dgm:spPr/>
    </dgm:pt>
    <dgm:pt modelId="{CEA54B2F-E190-A141-9E98-7551613912DF}" type="pres">
      <dgm:prSet presAssocID="{AAAD8B86-AAA8-481B-89EE-507B36DA3209}" presName="spaceBetweenRectangles" presStyleCnt="0"/>
      <dgm:spPr/>
    </dgm:pt>
    <dgm:pt modelId="{4DDD70D9-40BA-4E40-B25E-CE979421CBC1}" type="pres">
      <dgm:prSet presAssocID="{F5285E3B-662F-8E40-85CF-818000C4B405}" presName="parentLin" presStyleCnt="0"/>
      <dgm:spPr/>
    </dgm:pt>
    <dgm:pt modelId="{137FD114-EFE0-8F44-A8F7-116540C6B15A}" type="pres">
      <dgm:prSet presAssocID="{F5285E3B-662F-8E40-85CF-818000C4B405}" presName="parentLeftMargin" presStyleLbl="node1" presStyleIdx="3" presStyleCnt="5"/>
      <dgm:spPr/>
    </dgm:pt>
    <dgm:pt modelId="{389D1A74-2E65-7649-8CD3-787AF84C2695}" type="pres">
      <dgm:prSet presAssocID="{F5285E3B-662F-8E40-85CF-818000C4B405}" presName="parentText" presStyleLbl="node1" presStyleIdx="4" presStyleCnt="5">
        <dgm:presLayoutVars>
          <dgm:chMax val="0"/>
          <dgm:bulletEnabled val="1"/>
        </dgm:presLayoutVars>
      </dgm:prSet>
      <dgm:spPr>
        <a:xfrm>
          <a:off x="525780" y="3108177"/>
          <a:ext cx="7360920" cy="383760"/>
        </a:xfrm>
        <a:prstGeom prst="roundRect">
          <a:avLst/>
        </a:prstGeom>
      </dgm:spPr>
    </dgm:pt>
    <dgm:pt modelId="{81693A9A-8E6F-704F-98F6-ADE831BEEC76}" type="pres">
      <dgm:prSet presAssocID="{F5285E3B-662F-8E40-85CF-818000C4B405}" presName="negativeSpace" presStyleCnt="0"/>
      <dgm:spPr/>
    </dgm:pt>
    <dgm:pt modelId="{B962FFB3-CD4F-F44A-ABDE-352E49975F2A}" type="pres">
      <dgm:prSet presAssocID="{F5285E3B-662F-8E40-85CF-818000C4B405}" presName="childText" presStyleLbl="conFgAcc1" presStyleIdx="4" presStyleCnt="5">
        <dgm:presLayoutVars>
          <dgm:bulletEnabled val="1"/>
        </dgm:presLayoutVars>
      </dgm:prSet>
      <dgm:spPr/>
    </dgm:pt>
  </dgm:ptLst>
  <dgm:cxnLst>
    <dgm:cxn modelId="{98A81405-EECB-4B6B-9D75-C7F4914A4BB7}" srcId="{2D13A230-B0E2-43E6-92E1-91635DDFA80A}" destId="{F28DD070-CF4C-4C99-BC10-1BFC9E1F06C0}" srcOrd="0" destOrd="0" parTransId="{A4789116-D8C3-417C-99F6-4B9E7A96CBB8}" sibTransId="{B5840F1F-1EE4-4B01-938E-94F12579FAA2}"/>
    <dgm:cxn modelId="{DCD19208-A62A-5443-B67A-FAC0FEC9FACF}" type="presOf" srcId="{29A9519F-9A90-41AF-A2F8-CD205CAC0CE8}" destId="{99865278-FAB6-1B45-8F2F-EF3AEC260127}"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094AA547-AC6E-8A4A-8B0A-E8895D0D0747}" srcId="{2D13A230-B0E2-43E6-92E1-91635DDFA80A}" destId="{B16CF5B6-C772-FB4E-9FCA-4E9D8FD34597}" srcOrd="1" destOrd="0" parTransId="{3280F247-472F-A34C-84F6-F846CFDAC6FB}" sibTransId="{B73EF962-3E48-5E4E-8AFF-398BACABD06F}"/>
    <dgm:cxn modelId="{29A1DC4B-7079-4B19-835D-6450A3DCEC51}" srcId="{7B852A8A-D86A-471E-A50F-F76EDF1D150E}" destId="{7057230F-0796-427C-9033-740C78BD957D}" srcOrd="3" destOrd="0" parTransId="{39E9BF8B-61FD-42D5-9551-77EB96331FF5}" sibTransId="{AAAD8B86-AAA8-481B-89EE-507B36DA3209}"/>
    <dgm:cxn modelId="{7754E151-3AA6-6F44-A5D4-DB6938FBC3DA}" type="presOf" srcId="{F5285E3B-662F-8E40-85CF-818000C4B405}" destId="{137FD114-EFE0-8F44-A8F7-116540C6B15A}" srcOrd="0" destOrd="0" presId="urn:microsoft.com/office/officeart/2005/8/layout/list1"/>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8396377D-68C3-2B42-A947-B2E61BF9ABAD}" type="presOf" srcId="{B16CF5B6-C772-FB4E-9FCA-4E9D8FD34597}" destId="{C39DA402-EE7E-CA44-9732-B45B6A6DA900}" srcOrd="0" destOrd="1" presId="urn:microsoft.com/office/officeart/2005/8/layout/list1"/>
    <dgm:cxn modelId="{B8838E7D-9D1A-4348-930A-8C38326C3B54}" srcId="{7B852A8A-D86A-471E-A50F-F76EDF1D150E}" destId="{F5285E3B-662F-8E40-85CF-818000C4B405}" srcOrd="4" destOrd="0" parTransId="{38D2F30F-EA1F-5642-BC90-0101EAE98AF8}" sibTransId="{1ACCEAB4-FFEC-8C4D-97CC-E9E22BFAE955}"/>
    <dgm:cxn modelId="{6E3232BE-FE81-564A-B98E-F6AF90616F2C}" type="presOf" srcId="{4C715A27-7164-43A3-8A9B-9D9FB39DD811}" destId="{15796D47-D216-6145-B650-675E75298BCE}" srcOrd="1"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F47443F2-F1CA-824E-895E-D5240F9EB13D}" type="presOf" srcId="{F28DD070-CF4C-4C99-BC10-1BFC9E1F06C0}" destId="{C39DA402-EE7E-CA44-9732-B45B6A6DA900}" srcOrd="0" destOrd="0" presId="urn:microsoft.com/office/officeart/2005/8/layout/list1"/>
    <dgm:cxn modelId="{4D7925FC-92E3-A144-A869-AC2FB308EA57}" type="presOf" srcId="{F5285E3B-662F-8E40-85CF-818000C4B405}" destId="{389D1A74-2E65-7649-8CD3-787AF84C2695}" srcOrd="1"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 modelId="{CFD8E21A-8FE9-E34D-841E-427EFD525937}" type="presParOf" srcId="{3A2F3ED3-5F5F-8442-A59F-7FCF0F9E4F7A}" destId="{CEA54B2F-E190-A141-9E98-7551613912DF}" srcOrd="15" destOrd="0" presId="urn:microsoft.com/office/officeart/2005/8/layout/list1"/>
    <dgm:cxn modelId="{69ECFE6B-654B-1943-BDA7-481082439D30}" type="presParOf" srcId="{3A2F3ED3-5F5F-8442-A59F-7FCF0F9E4F7A}" destId="{4DDD70D9-40BA-4E40-B25E-CE979421CBC1}" srcOrd="16" destOrd="0" presId="urn:microsoft.com/office/officeart/2005/8/layout/list1"/>
    <dgm:cxn modelId="{C2ABDFF8-6552-BF45-B190-DC880C628713}" type="presParOf" srcId="{4DDD70D9-40BA-4E40-B25E-CE979421CBC1}" destId="{137FD114-EFE0-8F44-A8F7-116540C6B15A}" srcOrd="0" destOrd="0" presId="urn:microsoft.com/office/officeart/2005/8/layout/list1"/>
    <dgm:cxn modelId="{44024BF6-F235-8F41-802D-9FFEB2E1E503}" type="presParOf" srcId="{4DDD70D9-40BA-4E40-B25E-CE979421CBC1}" destId="{389D1A74-2E65-7649-8CD3-787AF84C2695}" srcOrd="1" destOrd="0" presId="urn:microsoft.com/office/officeart/2005/8/layout/list1"/>
    <dgm:cxn modelId="{E44A7335-D1E9-6442-8F60-006E03B32711}" type="presParOf" srcId="{3A2F3ED3-5F5F-8442-A59F-7FCF0F9E4F7A}" destId="{81693A9A-8E6F-704F-98F6-ADE831BEEC76}" srcOrd="17" destOrd="0" presId="urn:microsoft.com/office/officeart/2005/8/layout/list1"/>
    <dgm:cxn modelId="{ADB37702-0B84-5244-882B-CBDF06EE557E}" type="presParOf" srcId="{3A2F3ED3-5F5F-8442-A59F-7FCF0F9E4F7A}" destId="{B962FFB3-CD4F-F44A-ABDE-352E49975F2A}"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Loading and inspecting outputs</a:t>
          </a:r>
          <a:endParaRPr lang="en-US" sz="2200" b="0"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4C715A27-7164-43A3-8A9B-9D9FB39DD811}">
      <dgm:prSet custT="1"/>
      <dgm:spPr>
        <a:solidFill>
          <a:srgbClr val="8EA9DA"/>
        </a:solidFill>
      </dgm:spPr>
      <dgm:t>
        <a:bodyPr/>
        <a:lstStyle/>
        <a:p>
          <a:r>
            <a:rPr lang="en-US" sz="2200" b="1" kern="1200" dirty="0">
              <a:solidFill>
                <a:srgbClr val="FFFFFF"/>
              </a:solidFill>
              <a:latin typeface="Arial" panose="020B0604020202020204"/>
              <a:ea typeface="+mn-ea"/>
              <a:cs typeface="+mn-cs"/>
            </a:rPr>
            <a:t>Reading heatmaps</a:t>
          </a: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Cost breakdown analysis</a:t>
          </a:r>
          <a:endParaRPr lang="en-US" sz="2200"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Supply cost curves</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F5285E3B-662F-8E40-85CF-818000C4B405}">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 up</a:t>
          </a:r>
        </a:p>
      </dgm:t>
    </dgm:pt>
    <dgm:pt modelId="{38D2F30F-EA1F-5642-BC90-0101EAE98AF8}" type="parTrans" cxnId="{B8838E7D-9D1A-4348-930A-8C38326C3B54}">
      <dgm:prSet/>
      <dgm:spPr/>
      <dgm:t>
        <a:bodyPr/>
        <a:lstStyle/>
        <a:p>
          <a:endParaRPr lang="en-GB"/>
        </a:p>
      </dgm:t>
    </dgm:pt>
    <dgm:pt modelId="{1ACCEAB4-FFEC-8C4D-97CC-E9E22BFAE955}" type="sibTrans" cxnId="{B8838E7D-9D1A-4348-930A-8C38326C3B54}">
      <dgm:prSet/>
      <dgm:spPr/>
      <dgm:t>
        <a:bodyPr/>
        <a:lstStyle/>
        <a:p>
          <a:endParaRPr lang="en-GB"/>
        </a:p>
      </dgm:t>
    </dgm:pt>
    <dgm:pt modelId="{D552B18D-0AC4-3548-8DE9-B1EB0E4C9387}">
      <dgm:prSet phldrT="[Text]" custT="1"/>
      <dgm:spPr/>
      <dgm:t>
        <a:bodyPr/>
        <a:lstStyle/>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Plotting the heatmaps: visualisation choices</a:t>
          </a:r>
        </a:p>
      </dgm:t>
    </dgm:pt>
    <dgm:pt modelId="{4DF2DBFB-1231-0149-97D1-BD67795FEA92}" type="parTrans" cxnId="{2D9FF9C0-0965-F641-B52B-D044006141DA}">
      <dgm:prSet/>
      <dgm:spPr/>
      <dgm:t>
        <a:bodyPr/>
        <a:lstStyle/>
        <a:p>
          <a:endParaRPr lang="en-GB"/>
        </a:p>
      </dgm:t>
    </dgm:pt>
    <dgm:pt modelId="{A6FAD304-63FC-CD49-85F1-75EF2ABBAF27}" type="sibTrans" cxnId="{2D9FF9C0-0965-F641-B52B-D044006141DA}">
      <dgm:prSet/>
      <dgm:spPr/>
      <dgm:t>
        <a:bodyPr/>
        <a:lstStyle/>
        <a:p>
          <a:endParaRPr lang="en-GB"/>
        </a:p>
      </dgm:t>
    </dgm:pt>
    <dgm:pt modelId="{BC14465B-0C62-DF49-90CB-6C80775653AA}">
      <dgm:prSet phldrT="[Text]" custT="1"/>
      <dgm:spPr/>
      <dgm:t>
        <a:bodyPr/>
        <a:lstStyle/>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Reading the spatial gradient and its drivers</a:t>
          </a:r>
        </a:p>
      </dgm:t>
    </dgm:pt>
    <dgm:pt modelId="{D1C59852-8A48-C448-B741-1BD3531BCD45}" type="parTrans" cxnId="{1D4BDC37-0B92-264D-AC21-35F4B09F6D66}">
      <dgm:prSet/>
      <dgm:spPr/>
      <dgm:t>
        <a:bodyPr/>
        <a:lstStyle/>
        <a:p>
          <a:endParaRPr lang="en-GB"/>
        </a:p>
      </dgm:t>
    </dgm:pt>
    <dgm:pt modelId="{F706350C-17C1-F34B-BEC9-F1DC417A9DD3}" type="sibTrans" cxnId="{1D4BDC37-0B92-264D-AC21-35F4B09F6D66}">
      <dgm:prSet/>
      <dgm:spPr/>
      <dgm:t>
        <a:bodyPr/>
        <a:lstStyle/>
        <a:p>
          <a:endParaRPr lang="en-GB"/>
        </a:p>
      </dgm:t>
    </dgm:pt>
    <dgm:pt modelId="{FAB588AE-F4A2-F14C-BB31-25F005D488E9}">
      <dgm:prSet phldrT="[Text]" custT="1"/>
      <dgm:spPr/>
      <dgm:t>
        <a:bodyPr/>
        <a:lstStyle/>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Same tool, other geography</a:t>
          </a:r>
        </a:p>
      </dgm:t>
    </dgm:pt>
    <dgm:pt modelId="{10806799-D20F-1A4D-87FE-7830717F76D9}" type="parTrans" cxnId="{CE6EF130-38BB-1741-AF54-3F2A89EEB842}">
      <dgm:prSet/>
      <dgm:spPr/>
      <dgm:t>
        <a:bodyPr/>
        <a:lstStyle/>
        <a:p>
          <a:endParaRPr lang="en-GB"/>
        </a:p>
      </dgm:t>
    </dgm:pt>
    <dgm:pt modelId="{5483A287-D588-4944-8D9C-57BA5300D6BB}" type="sibTrans" cxnId="{CE6EF130-38BB-1741-AF54-3F2A89EEB842}">
      <dgm:prSet/>
      <dgm:spPr/>
      <dgm:t>
        <a:bodyPr/>
        <a:lstStyle/>
        <a:p>
          <a:endParaRPr lang="en-GB"/>
        </a:p>
      </dgm:t>
    </dgm:pt>
    <dgm:pt modelId="{0970A331-A570-7440-8B21-90B88D94FCEB}">
      <dgm:prSet phldrT="[Text]" custT="1"/>
      <dgm:spPr/>
      <dgm:t>
        <a:bodyPr/>
        <a:lstStyle/>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What a heatmap cannot tell you</a:t>
          </a:r>
        </a:p>
      </dgm:t>
    </dgm:pt>
    <dgm:pt modelId="{48D49BF4-B412-DE4D-AD91-C2B28BAF82AC}" type="parTrans" cxnId="{8CA94ACE-B1B5-A34A-9FB4-4F54C60A951C}">
      <dgm:prSet/>
      <dgm:spPr/>
      <dgm:t>
        <a:bodyPr/>
        <a:lstStyle/>
        <a:p>
          <a:endParaRPr lang="en-GB"/>
        </a:p>
      </dgm:t>
    </dgm:pt>
    <dgm:pt modelId="{C7304E80-8E38-D04A-9B69-176416E5A08E}" type="sibTrans" cxnId="{8CA94ACE-B1B5-A34A-9FB4-4F54C60A951C}">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5"/>
      <dgm:spPr/>
    </dgm:pt>
    <dgm:pt modelId="{AF504E32-E4F1-8A41-8090-721330C437AA}" type="pres">
      <dgm:prSet presAssocID="{2D13A230-B0E2-43E6-92E1-91635DDFA80A}" presName="parentText" presStyleLbl="node1" presStyleIdx="0" presStyleCnt="5">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5">
        <dgm:presLayoutVars>
          <dgm:bulletEnabled val="1"/>
        </dgm:presLayoutVars>
      </dgm:prSet>
      <dgm:spPr/>
    </dgm:pt>
    <dgm:pt modelId="{40861968-0352-0346-8660-0BBE6B165C6F}" type="pres">
      <dgm:prSet presAssocID="{04675994-FB76-4810-8887-E3C33D2B0FD0}" presName="spaceBetweenRectangles" presStyleCnt="0"/>
      <dgm:spPr/>
    </dgm:pt>
    <dgm:pt modelId="{91F4113B-A681-7545-9C22-CD3A2B02C0CF}" type="pres">
      <dgm:prSet presAssocID="{4C715A27-7164-43A3-8A9B-9D9FB39DD811}" presName="parentLin" presStyleCnt="0"/>
      <dgm:spPr/>
    </dgm:pt>
    <dgm:pt modelId="{21618AD1-F58C-834D-9528-DAD92A2CFA52}" type="pres">
      <dgm:prSet presAssocID="{4C715A27-7164-43A3-8A9B-9D9FB39DD811}" presName="parentLeftMargin" presStyleLbl="node1" presStyleIdx="0" presStyleCnt="5"/>
      <dgm:spPr/>
    </dgm:pt>
    <dgm:pt modelId="{8F43FDDD-F944-C848-9160-86ABFB70CB3C}" type="pres">
      <dgm:prSet presAssocID="{4C715A27-7164-43A3-8A9B-9D9FB39DD811}" presName="parentText" presStyleLbl="node1" presStyleIdx="1" presStyleCnt="5">
        <dgm:presLayoutVars>
          <dgm:chMax val="0"/>
          <dgm:bulletEnabled val="1"/>
        </dgm:presLayoutVars>
      </dgm:prSet>
      <dgm:spPr/>
    </dgm:pt>
    <dgm:pt modelId="{CCC59C88-2228-2E42-81AA-DC5253D52B5D}" type="pres">
      <dgm:prSet presAssocID="{4C715A27-7164-43A3-8A9B-9D9FB39DD811}" presName="negativeSpace" presStyleCnt="0"/>
      <dgm:spPr/>
    </dgm:pt>
    <dgm:pt modelId="{2C24AA79-89DD-D24F-A35E-05BDE9991638}" type="pres">
      <dgm:prSet presAssocID="{4C715A27-7164-43A3-8A9B-9D9FB39DD811}" presName="childText" presStyleLbl="conFgAcc1" presStyleIdx="1" presStyleCnt="5">
        <dgm:presLayoutVars>
          <dgm:bulletEnabled val="1"/>
        </dgm:presLayoutVars>
      </dgm:prSet>
      <dgm:spPr/>
    </dgm:pt>
    <dgm:pt modelId="{E9913EBF-05BC-1A45-A626-73200630D1D6}"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5"/>
      <dgm:spPr/>
    </dgm:pt>
    <dgm:pt modelId="{99865278-FAB6-1B45-8F2F-EF3AEC260127}" type="pres">
      <dgm:prSet presAssocID="{29A9519F-9A90-41AF-A2F8-CD205CAC0CE8}" presName="parentText" presStyleLbl="node1" presStyleIdx="2" presStyleCnt="5">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5">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5"/>
      <dgm:spPr/>
    </dgm:pt>
    <dgm:pt modelId="{7461C02C-91E4-7048-A443-6B2DAA697767}" type="pres">
      <dgm:prSet presAssocID="{7057230F-0796-427C-9033-740C78BD957D}" presName="parentText" presStyleLbl="node1" presStyleIdx="3" presStyleCnt="5">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5">
        <dgm:presLayoutVars>
          <dgm:bulletEnabled val="1"/>
        </dgm:presLayoutVars>
      </dgm:prSet>
      <dgm:spPr/>
    </dgm:pt>
    <dgm:pt modelId="{CEA54B2F-E190-A141-9E98-7551613912DF}" type="pres">
      <dgm:prSet presAssocID="{AAAD8B86-AAA8-481B-89EE-507B36DA3209}" presName="spaceBetweenRectangles" presStyleCnt="0"/>
      <dgm:spPr/>
    </dgm:pt>
    <dgm:pt modelId="{4DDD70D9-40BA-4E40-B25E-CE979421CBC1}" type="pres">
      <dgm:prSet presAssocID="{F5285E3B-662F-8E40-85CF-818000C4B405}" presName="parentLin" presStyleCnt="0"/>
      <dgm:spPr/>
    </dgm:pt>
    <dgm:pt modelId="{137FD114-EFE0-8F44-A8F7-116540C6B15A}" type="pres">
      <dgm:prSet presAssocID="{F5285E3B-662F-8E40-85CF-818000C4B405}" presName="parentLeftMargin" presStyleLbl="node1" presStyleIdx="3" presStyleCnt="5"/>
      <dgm:spPr/>
    </dgm:pt>
    <dgm:pt modelId="{389D1A74-2E65-7649-8CD3-787AF84C2695}" type="pres">
      <dgm:prSet presAssocID="{F5285E3B-662F-8E40-85CF-818000C4B405}" presName="parentText" presStyleLbl="node1" presStyleIdx="4" presStyleCnt="5">
        <dgm:presLayoutVars>
          <dgm:chMax val="0"/>
          <dgm:bulletEnabled val="1"/>
        </dgm:presLayoutVars>
      </dgm:prSet>
      <dgm:spPr>
        <a:xfrm>
          <a:off x="525780" y="3108177"/>
          <a:ext cx="7360920" cy="383760"/>
        </a:xfrm>
        <a:prstGeom prst="roundRect">
          <a:avLst/>
        </a:prstGeom>
      </dgm:spPr>
    </dgm:pt>
    <dgm:pt modelId="{81693A9A-8E6F-704F-98F6-ADE831BEEC76}" type="pres">
      <dgm:prSet presAssocID="{F5285E3B-662F-8E40-85CF-818000C4B405}" presName="negativeSpace" presStyleCnt="0"/>
      <dgm:spPr/>
    </dgm:pt>
    <dgm:pt modelId="{B962FFB3-CD4F-F44A-ABDE-352E49975F2A}" type="pres">
      <dgm:prSet presAssocID="{F5285E3B-662F-8E40-85CF-818000C4B405}" presName="childText" presStyleLbl="conFgAcc1" presStyleIdx="4" presStyleCnt="5">
        <dgm:presLayoutVars>
          <dgm:bulletEnabled val="1"/>
        </dgm:presLayoutVars>
      </dgm:prSet>
      <dgm:spPr/>
    </dgm:pt>
  </dgm:ptLst>
  <dgm:cxnLst>
    <dgm:cxn modelId="{DCD19208-A62A-5443-B67A-FAC0FEC9FACF}" type="presOf" srcId="{29A9519F-9A90-41AF-A2F8-CD205CAC0CE8}" destId="{99865278-FAB6-1B45-8F2F-EF3AEC260127}" srcOrd="1" destOrd="0" presId="urn:microsoft.com/office/officeart/2005/8/layout/list1"/>
    <dgm:cxn modelId="{59B36B19-CC8F-C44A-9CFF-F44AA5D2016D}" type="presOf" srcId="{FAB588AE-F4A2-F14C-BB31-25F005D488E9}" destId="{2C24AA79-89DD-D24F-A35E-05BDE9991638}" srcOrd="0" destOrd="2" presId="urn:microsoft.com/office/officeart/2005/8/layout/list1"/>
    <dgm:cxn modelId="{3666E51B-96FE-724A-A236-D32D0FB51BD7}" type="presOf" srcId="{29A9519F-9A90-41AF-A2F8-CD205CAC0CE8}" destId="{3E0AA80F-59EA-1946-BD69-72ECC2E75794}" srcOrd="0" destOrd="0" presId="urn:microsoft.com/office/officeart/2005/8/layout/list1"/>
    <dgm:cxn modelId="{CB834C1E-E02C-5C4C-8173-EBB061F4CE9D}" type="presOf" srcId="{4C715A27-7164-43A3-8A9B-9D9FB39DD811}" destId="{21618AD1-F58C-834D-9528-DAD92A2CFA52}"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CE6EF130-38BB-1741-AF54-3F2A89EEB842}" srcId="{4C715A27-7164-43A3-8A9B-9D9FB39DD811}" destId="{FAB588AE-F4A2-F14C-BB31-25F005D488E9}" srcOrd="2" destOrd="0" parTransId="{10806799-D20F-1A4D-87FE-7830717F76D9}" sibTransId="{5483A287-D588-4944-8D9C-57BA5300D6BB}"/>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1D4BDC37-0B92-264D-AC21-35F4B09F6D66}" srcId="{4C715A27-7164-43A3-8A9B-9D9FB39DD811}" destId="{BC14465B-0C62-DF49-90CB-6C80775653AA}" srcOrd="1" destOrd="0" parTransId="{D1C59852-8A48-C448-B741-1BD3531BCD45}" sibTransId="{F706350C-17C1-F34B-BEC9-F1DC417A9DD3}"/>
    <dgm:cxn modelId="{29A1DC4B-7079-4B19-835D-6450A3DCEC51}" srcId="{7B852A8A-D86A-471E-A50F-F76EDF1D150E}" destId="{7057230F-0796-427C-9033-740C78BD957D}" srcOrd="3" destOrd="0" parTransId="{39E9BF8B-61FD-42D5-9551-77EB96331FF5}" sibTransId="{AAAD8B86-AAA8-481B-89EE-507B36DA3209}"/>
    <dgm:cxn modelId="{7754E151-3AA6-6F44-A5D4-DB6938FBC3DA}" type="presOf" srcId="{F5285E3B-662F-8E40-85CF-818000C4B405}" destId="{137FD114-EFE0-8F44-A8F7-116540C6B15A}" srcOrd="0" destOrd="0" presId="urn:microsoft.com/office/officeart/2005/8/layout/list1"/>
    <dgm:cxn modelId="{471D5459-9990-534C-BC38-5A58118FD4A5}" type="presOf" srcId="{0970A331-A570-7440-8B21-90B88D94FCEB}" destId="{2C24AA79-89DD-D24F-A35E-05BDE9991638}" srcOrd="0" destOrd="3" presId="urn:microsoft.com/office/officeart/2005/8/layout/list1"/>
    <dgm:cxn modelId="{F2C03E61-03B4-7640-B1AA-045EA44B2A7E}" type="presOf" srcId="{BC14465B-0C62-DF49-90CB-6C80775653AA}" destId="{2C24AA79-89DD-D24F-A35E-05BDE9991638}" srcOrd="0" destOrd="1" presId="urn:microsoft.com/office/officeart/2005/8/layout/list1"/>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B8838E7D-9D1A-4348-930A-8C38326C3B54}" srcId="{7B852A8A-D86A-471E-A50F-F76EDF1D150E}" destId="{F5285E3B-662F-8E40-85CF-818000C4B405}" srcOrd="4" destOrd="0" parTransId="{38D2F30F-EA1F-5642-BC90-0101EAE98AF8}" sibTransId="{1ACCEAB4-FFEC-8C4D-97CC-E9E22BFAE955}"/>
    <dgm:cxn modelId="{A16404B5-D97E-7143-A64D-71041A86720B}" type="presOf" srcId="{4C715A27-7164-43A3-8A9B-9D9FB39DD811}" destId="{8F43FDDD-F944-C848-9160-86ABFB70CB3C}" srcOrd="1" destOrd="0" presId="urn:microsoft.com/office/officeart/2005/8/layout/list1"/>
    <dgm:cxn modelId="{2D9FF9C0-0965-F641-B52B-D044006141DA}" srcId="{4C715A27-7164-43A3-8A9B-9D9FB39DD811}" destId="{D552B18D-0AC4-3548-8DE9-B1EB0E4C9387}" srcOrd="0" destOrd="0" parTransId="{4DF2DBFB-1231-0149-97D1-BD67795FEA92}" sibTransId="{A6FAD304-63FC-CD49-85F1-75EF2ABBAF27}"/>
    <dgm:cxn modelId="{8CA94ACE-B1B5-A34A-9FB4-4F54C60A951C}" srcId="{4C715A27-7164-43A3-8A9B-9D9FB39DD811}" destId="{0970A331-A570-7440-8B21-90B88D94FCEB}" srcOrd="3" destOrd="0" parTransId="{48D49BF4-B412-DE4D-AD91-C2B28BAF82AC}" sibTransId="{C7304E80-8E38-D04A-9B69-176416E5A08E}"/>
    <dgm:cxn modelId="{5BDF17D3-E3D2-4B29-B924-1932BDC0E72D}" srcId="{7B852A8A-D86A-471E-A50F-F76EDF1D150E}" destId="{29A9519F-9A90-41AF-A2F8-CD205CAC0CE8}" srcOrd="2" destOrd="0" parTransId="{86513EA6-674B-40FB-AB37-388F95CBF60C}" sibTransId="{B8ECEF67-6596-42B3-A549-30310A0299E0}"/>
    <dgm:cxn modelId="{FDCC66D3-E416-C44C-ADC5-22D574C8ED4C}" type="presOf" srcId="{D552B18D-0AC4-3548-8DE9-B1EB0E4C9387}" destId="{2C24AA79-89DD-D24F-A35E-05BDE9991638}" srcOrd="0" destOrd="0" presId="urn:microsoft.com/office/officeart/2005/8/layout/list1"/>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4D7925FC-92E3-A144-A869-AC2FB308EA57}" type="presOf" srcId="{F5285E3B-662F-8E40-85CF-818000C4B405}" destId="{389D1A74-2E65-7649-8CD3-787AF84C2695}" srcOrd="1"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907513B2-145E-414F-BE22-31E180B78FB7}" type="presParOf" srcId="{3A2F3ED3-5F5F-8442-A59F-7FCF0F9E4F7A}" destId="{91F4113B-A681-7545-9C22-CD3A2B02C0CF}" srcOrd="4" destOrd="0" presId="urn:microsoft.com/office/officeart/2005/8/layout/list1"/>
    <dgm:cxn modelId="{88971941-D500-904E-881D-670653C049CA}" type="presParOf" srcId="{91F4113B-A681-7545-9C22-CD3A2B02C0CF}" destId="{21618AD1-F58C-834D-9528-DAD92A2CFA52}" srcOrd="0" destOrd="0" presId="urn:microsoft.com/office/officeart/2005/8/layout/list1"/>
    <dgm:cxn modelId="{8E38C786-A875-5B45-9A87-F4281E8F207F}" type="presParOf" srcId="{91F4113B-A681-7545-9C22-CD3A2B02C0CF}" destId="{8F43FDDD-F944-C848-9160-86ABFB70CB3C}" srcOrd="1" destOrd="0" presId="urn:microsoft.com/office/officeart/2005/8/layout/list1"/>
    <dgm:cxn modelId="{B51BC164-7394-B549-8933-C922981DF07F}" type="presParOf" srcId="{3A2F3ED3-5F5F-8442-A59F-7FCF0F9E4F7A}" destId="{CCC59C88-2228-2E42-81AA-DC5253D52B5D}" srcOrd="5" destOrd="0" presId="urn:microsoft.com/office/officeart/2005/8/layout/list1"/>
    <dgm:cxn modelId="{3383A76E-BC06-F746-8776-65EDAC5AF2A2}" type="presParOf" srcId="{3A2F3ED3-5F5F-8442-A59F-7FCF0F9E4F7A}" destId="{2C24AA79-89DD-D24F-A35E-05BDE9991638}" srcOrd="6" destOrd="0" presId="urn:microsoft.com/office/officeart/2005/8/layout/list1"/>
    <dgm:cxn modelId="{721DEAF0-E5ED-A942-83EA-32B94092ED9F}" type="presParOf" srcId="{3A2F3ED3-5F5F-8442-A59F-7FCF0F9E4F7A}" destId="{E9913EBF-05BC-1A45-A626-73200630D1D6}"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 modelId="{CFD8E21A-8FE9-E34D-841E-427EFD525937}" type="presParOf" srcId="{3A2F3ED3-5F5F-8442-A59F-7FCF0F9E4F7A}" destId="{CEA54B2F-E190-A141-9E98-7551613912DF}" srcOrd="15" destOrd="0" presId="urn:microsoft.com/office/officeart/2005/8/layout/list1"/>
    <dgm:cxn modelId="{69ECFE6B-654B-1943-BDA7-481082439D30}" type="presParOf" srcId="{3A2F3ED3-5F5F-8442-A59F-7FCF0F9E4F7A}" destId="{4DDD70D9-40BA-4E40-B25E-CE979421CBC1}" srcOrd="16" destOrd="0" presId="urn:microsoft.com/office/officeart/2005/8/layout/list1"/>
    <dgm:cxn modelId="{C2ABDFF8-6552-BF45-B190-DC880C628713}" type="presParOf" srcId="{4DDD70D9-40BA-4E40-B25E-CE979421CBC1}" destId="{137FD114-EFE0-8F44-A8F7-116540C6B15A}" srcOrd="0" destOrd="0" presId="urn:microsoft.com/office/officeart/2005/8/layout/list1"/>
    <dgm:cxn modelId="{44024BF6-F235-8F41-802D-9FFEB2E1E503}" type="presParOf" srcId="{4DDD70D9-40BA-4E40-B25E-CE979421CBC1}" destId="{389D1A74-2E65-7649-8CD3-787AF84C2695}" srcOrd="1" destOrd="0" presId="urn:microsoft.com/office/officeart/2005/8/layout/list1"/>
    <dgm:cxn modelId="{E44A7335-D1E9-6442-8F60-006E03B32711}" type="presParOf" srcId="{3A2F3ED3-5F5F-8442-A59F-7FCF0F9E4F7A}" destId="{81693A9A-8E6F-704F-98F6-ADE831BEEC76}" srcOrd="17" destOrd="0" presId="urn:microsoft.com/office/officeart/2005/8/layout/list1"/>
    <dgm:cxn modelId="{ADB37702-0B84-5244-882B-CBDF06EE557E}" type="presParOf" srcId="{3A2F3ED3-5F5F-8442-A59F-7FCF0F9E4F7A}" destId="{B962FFB3-CD4F-F44A-ABDE-352E49975F2A}"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Loading and inspecting outputs</a:t>
          </a:r>
          <a:endParaRPr lang="en-US" sz="2200" b="0"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4C715A27-7164-43A3-8A9B-9D9FB39DD811}">
      <dgm:prSet custT="1"/>
      <dgm:spPr>
        <a:solidFill>
          <a:srgbClr val="8EA9DA"/>
        </a:solidFill>
      </dgm:spPr>
      <dgm:t>
        <a:bodyPr/>
        <a:lstStyle/>
        <a:p>
          <a:r>
            <a:rPr lang="en-US" sz="2200" kern="1200" dirty="0">
              <a:solidFill>
                <a:srgbClr val="FFFFFF"/>
              </a:solidFill>
              <a:latin typeface="Arial" panose="020B0604020202020204"/>
              <a:ea typeface="+mn-ea"/>
              <a:cs typeface="+mn-cs"/>
            </a:rPr>
            <a:t>Reading heatmaps</a:t>
          </a: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Cost breakdown analysis</a:t>
          </a:r>
          <a:endParaRPr lang="en-US" sz="2200" b="1"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Supply cost curves</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F5285E3B-662F-8E40-85CF-818000C4B405}">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 up</a:t>
          </a:r>
        </a:p>
      </dgm:t>
    </dgm:pt>
    <dgm:pt modelId="{38D2F30F-EA1F-5642-BC90-0101EAE98AF8}" type="parTrans" cxnId="{B8838E7D-9D1A-4348-930A-8C38326C3B54}">
      <dgm:prSet/>
      <dgm:spPr/>
      <dgm:t>
        <a:bodyPr/>
        <a:lstStyle/>
        <a:p>
          <a:endParaRPr lang="en-GB"/>
        </a:p>
      </dgm:t>
    </dgm:pt>
    <dgm:pt modelId="{1ACCEAB4-FFEC-8C4D-97CC-E9E22BFAE955}" type="sibTrans" cxnId="{B8838E7D-9D1A-4348-930A-8C38326C3B54}">
      <dgm:prSet/>
      <dgm:spPr/>
      <dgm:t>
        <a:bodyPr/>
        <a:lstStyle/>
        <a:p>
          <a:endParaRPr lang="en-GB"/>
        </a:p>
      </dgm:t>
    </dgm:pt>
    <dgm:pt modelId="{69F32A7D-9553-6746-A770-225B20E01F56}">
      <dgm:prSet phldrT="[Text]" custT="1"/>
      <dgm:spPr/>
      <dgm:t>
        <a:bodyPr/>
        <a:lstStyle/>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Plotting cost components</a:t>
          </a:r>
        </a:p>
      </dgm:t>
    </dgm:pt>
    <dgm:pt modelId="{D5B5F209-DBBD-AE41-B23D-80A22DA557C2}" type="parTrans" cxnId="{28257C22-A41B-2545-BEFC-FA4DCC6D11F0}">
      <dgm:prSet/>
      <dgm:spPr/>
      <dgm:t>
        <a:bodyPr/>
        <a:lstStyle/>
        <a:p>
          <a:endParaRPr lang="en-GB"/>
        </a:p>
      </dgm:t>
    </dgm:pt>
    <dgm:pt modelId="{86AADF54-8F05-C444-8777-F8A311882443}" type="sibTrans" cxnId="{28257C22-A41B-2545-BEFC-FA4DCC6D11F0}">
      <dgm:prSet/>
      <dgm:spPr/>
      <dgm:t>
        <a:bodyPr/>
        <a:lstStyle/>
        <a:p>
          <a:endParaRPr lang="en-GB"/>
        </a:p>
      </dgm:t>
    </dgm:pt>
    <dgm:pt modelId="{255B99FB-8B27-934C-8AC1-94F53B85765A}">
      <dgm:prSet phldrT="[Text]" custT="1"/>
      <dgm:spPr/>
      <dgm:t>
        <a:bodyPr/>
        <a:lstStyle/>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Interpreting the components maps</a:t>
          </a:r>
        </a:p>
      </dgm:t>
    </dgm:pt>
    <dgm:pt modelId="{6282F04E-093C-DF40-9DF4-F7659D824983}" type="parTrans" cxnId="{4FA79AB9-42D1-4149-BD1F-F9A83B24035A}">
      <dgm:prSet/>
      <dgm:spPr/>
      <dgm:t>
        <a:bodyPr/>
        <a:lstStyle/>
        <a:p>
          <a:endParaRPr lang="en-GB"/>
        </a:p>
      </dgm:t>
    </dgm:pt>
    <dgm:pt modelId="{49AB9F8D-9700-DB49-AD47-AE7AEDD185E2}" type="sibTrans" cxnId="{4FA79AB9-42D1-4149-BD1F-F9A83B24035A}">
      <dgm:prSet/>
      <dgm:spPr/>
      <dgm:t>
        <a:bodyPr/>
        <a:lstStyle/>
        <a:p>
          <a:endParaRPr lang="en-GB"/>
        </a:p>
      </dgm:t>
    </dgm:pt>
    <dgm:pt modelId="{6D613D35-1528-124A-8F39-0DDA0456B28B}">
      <dgm:prSet phldrT="[Text]" custT="1"/>
      <dgm:spPr/>
      <dgm:t>
        <a:bodyPr/>
        <a:lstStyle/>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Cost breakdown as a bar chart</a:t>
          </a:r>
        </a:p>
      </dgm:t>
    </dgm:pt>
    <dgm:pt modelId="{EECEFA6F-E707-B343-802C-B7692230AB62}" type="parTrans" cxnId="{BFDBD7AA-D966-9F43-8E5B-4B758C45E128}">
      <dgm:prSet/>
      <dgm:spPr/>
      <dgm:t>
        <a:bodyPr/>
        <a:lstStyle/>
        <a:p>
          <a:endParaRPr lang="en-GB"/>
        </a:p>
      </dgm:t>
    </dgm:pt>
    <dgm:pt modelId="{2C273196-71BE-3D4B-A7C7-4DF1375260A9}" type="sibTrans" cxnId="{BFDBD7AA-D966-9F43-8E5B-4B758C45E128}">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5"/>
      <dgm:spPr/>
    </dgm:pt>
    <dgm:pt modelId="{AF504E32-E4F1-8A41-8090-721330C437AA}" type="pres">
      <dgm:prSet presAssocID="{2D13A230-B0E2-43E6-92E1-91635DDFA80A}" presName="parentText" presStyleLbl="node1" presStyleIdx="0" presStyleCnt="5">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5">
        <dgm:presLayoutVars>
          <dgm:bulletEnabled val="1"/>
        </dgm:presLayoutVars>
      </dgm:prSet>
      <dgm:spPr/>
    </dgm:pt>
    <dgm:pt modelId="{40861968-0352-0346-8660-0BBE6B165C6F}" type="pres">
      <dgm:prSet presAssocID="{04675994-FB76-4810-8887-E3C33D2B0FD0}" presName="spaceBetweenRectangles" presStyleCnt="0"/>
      <dgm:spPr/>
    </dgm:pt>
    <dgm:pt modelId="{91F4113B-A681-7545-9C22-CD3A2B02C0CF}" type="pres">
      <dgm:prSet presAssocID="{4C715A27-7164-43A3-8A9B-9D9FB39DD811}" presName="parentLin" presStyleCnt="0"/>
      <dgm:spPr/>
    </dgm:pt>
    <dgm:pt modelId="{21618AD1-F58C-834D-9528-DAD92A2CFA52}" type="pres">
      <dgm:prSet presAssocID="{4C715A27-7164-43A3-8A9B-9D9FB39DD811}" presName="parentLeftMargin" presStyleLbl="node1" presStyleIdx="0" presStyleCnt="5"/>
      <dgm:spPr/>
    </dgm:pt>
    <dgm:pt modelId="{8F43FDDD-F944-C848-9160-86ABFB70CB3C}" type="pres">
      <dgm:prSet presAssocID="{4C715A27-7164-43A3-8A9B-9D9FB39DD811}" presName="parentText" presStyleLbl="node1" presStyleIdx="1" presStyleCnt="5">
        <dgm:presLayoutVars>
          <dgm:chMax val="0"/>
          <dgm:bulletEnabled val="1"/>
        </dgm:presLayoutVars>
      </dgm:prSet>
      <dgm:spPr/>
    </dgm:pt>
    <dgm:pt modelId="{CCC59C88-2228-2E42-81AA-DC5253D52B5D}" type="pres">
      <dgm:prSet presAssocID="{4C715A27-7164-43A3-8A9B-9D9FB39DD811}" presName="negativeSpace" presStyleCnt="0"/>
      <dgm:spPr/>
    </dgm:pt>
    <dgm:pt modelId="{2C24AA79-89DD-D24F-A35E-05BDE9991638}" type="pres">
      <dgm:prSet presAssocID="{4C715A27-7164-43A3-8A9B-9D9FB39DD811}" presName="childText" presStyleLbl="conFgAcc1" presStyleIdx="1" presStyleCnt="5">
        <dgm:presLayoutVars>
          <dgm:bulletEnabled val="1"/>
        </dgm:presLayoutVars>
      </dgm:prSet>
      <dgm:spPr/>
    </dgm:pt>
    <dgm:pt modelId="{E9913EBF-05BC-1A45-A626-73200630D1D6}"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5"/>
      <dgm:spPr/>
    </dgm:pt>
    <dgm:pt modelId="{99865278-FAB6-1B45-8F2F-EF3AEC260127}" type="pres">
      <dgm:prSet presAssocID="{29A9519F-9A90-41AF-A2F8-CD205CAC0CE8}" presName="parentText" presStyleLbl="node1" presStyleIdx="2" presStyleCnt="5">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5">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5"/>
      <dgm:spPr/>
    </dgm:pt>
    <dgm:pt modelId="{7461C02C-91E4-7048-A443-6B2DAA697767}" type="pres">
      <dgm:prSet presAssocID="{7057230F-0796-427C-9033-740C78BD957D}" presName="parentText" presStyleLbl="node1" presStyleIdx="3" presStyleCnt="5">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5">
        <dgm:presLayoutVars>
          <dgm:bulletEnabled val="1"/>
        </dgm:presLayoutVars>
      </dgm:prSet>
      <dgm:spPr/>
    </dgm:pt>
    <dgm:pt modelId="{CEA54B2F-E190-A141-9E98-7551613912DF}" type="pres">
      <dgm:prSet presAssocID="{AAAD8B86-AAA8-481B-89EE-507B36DA3209}" presName="spaceBetweenRectangles" presStyleCnt="0"/>
      <dgm:spPr/>
    </dgm:pt>
    <dgm:pt modelId="{4DDD70D9-40BA-4E40-B25E-CE979421CBC1}" type="pres">
      <dgm:prSet presAssocID="{F5285E3B-662F-8E40-85CF-818000C4B405}" presName="parentLin" presStyleCnt="0"/>
      <dgm:spPr/>
    </dgm:pt>
    <dgm:pt modelId="{137FD114-EFE0-8F44-A8F7-116540C6B15A}" type="pres">
      <dgm:prSet presAssocID="{F5285E3B-662F-8E40-85CF-818000C4B405}" presName="parentLeftMargin" presStyleLbl="node1" presStyleIdx="3" presStyleCnt="5"/>
      <dgm:spPr/>
    </dgm:pt>
    <dgm:pt modelId="{389D1A74-2E65-7649-8CD3-787AF84C2695}" type="pres">
      <dgm:prSet presAssocID="{F5285E3B-662F-8E40-85CF-818000C4B405}" presName="parentText" presStyleLbl="node1" presStyleIdx="4" presStyleCnt="5">
        <dgm:presLayoutVars>
          <dgm:chMax val="0"/>
          <dgm:bulletEnabled val="1"/>
        </dgm:presLayoutVars>
      </dgm:prSet>
      <dgm:spPr>
        <a:xfrm>
          <a:off x="525780" y="3108177"/>
          <a:ext cx="7360920" cy="383760"/>
        </a:xfrm>
        <a:prstGeom prst="roundRect">
          <a:avLst/>
        </a:prstGeom>
      </dgm:spPr>
    </dgm:pt>
    <dgm:pt modelId="{81693A9A-8E6F-704F-98F6-ADE831BEEC76}" type="pres">
      <dgm:prSet presAssocID="{F5285E3B-662F-8E40-85CF-818000C4B405}" presName="negativeSpace" presStyleCnt="0"/>
      <dgm:spPr/>
    </dgm:pt>
    <dgm:pt modelId="{B962FFB3-CD4F-F44A-ABDE-352E49975F2A}" type="pres">
      <dgm:prSet presAssocID="{F5285E3B-662F-8E40-85CF-818000C4B405}" presName="childText" presStyleLbl="conFgAcc1" presStyleIdx="4" presStyleCnt="5">
        <dgm:presLayoutVars>
          <dgm:bulletEnabled val="1"/>
        </dgm:presLayoutVars>
      </dgm:prSet>
      <dgm:spPr/>
    </dgm:pt>
  </dgm:ptLst>
  <dgm:cxnLst>
    <dgm:cxn modelId="{DCD19208-A62A-5443-B67A-FAC0FEC9FACF}" type="presOf" srcId="{29A9519F-9A90-41AF-A2F8-CD205CAC0CE8}" destId="{99865278-FAB6-1B45-8F2F-EF3AEC260127}" srcOrd="1" destOrd="0" presId="urn:microsoft.com/office/officeart/2005/8/layout/list1"/>
    <dgm:cxn modelId="{4B753A10-0D68-8742-808F-8C441C274C23}" type="presOf" srcId="{6D613D35-1528-124A-8F39-0DDA0456B28B}" destId="{F5793AED-A38F-8947-BA1B-2AC6B49265FD}" srcOrd="0" destOrd="2" presId="urn:microsoft.com/office/officeart/2005/8/layout/list1"/>
    <dgm:cxn modelId="{3666E51B-96FE-724A-A236-D32D0FB51BD7}" type="presOf" srcId="{29A9519F-9A90-41AF-A2F8-CD205CAC0CE8}" destId="{3E0AA80F-59EA-1946-BD69-72ECC2E75794}" srcOrd="0" destOrd="0" presId="urn:microsoft.com/office/officeart/2005/8/layout/list1"/>
    <dgm:cxn modelId="{CB834C1E-E02C-5C4C-8173-EBB061F4CE9D}" type="presOf" srcId="{4C715A27-7164-43A3-8A9B-9D9FB39DD811}" destId="{21618AD1-F58C-834D-9528-DAD92A2CFA52}"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28257C22-A41B-2545-BEFC-FA4DCC6D11F0}" srcId="{29A9519F-9A90-41AF-A2F8-CD205CAC0CE8}" destId="{69F32A7D-9553-6746-A770-225B20E01F56}" srcOrd="0" destOrd="0" parTransId="{D5B5F209-DBBD-AE41-B23D-80A22DA557C2}" sibTransId="{86AADF54-8F05-C444-8777-F8A311882443}"/>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29A1DC4B-7079-4B19-835D-6450A3DCEC51}" srcId="{7B852A8A-D86A-471E-A50F-F76EDF1D150E}" destId="{7057230F-0796-427C-9033-740C78BD957D}" srcOrd="3" destOrd="0" parTransId="{39E9BF8B-61FD-42D5-9551-77EB96331FF5}" sibTransId="{AAAD8B86-AAA8-481B-89EE-507B36DA3209}"/>
    <dgm:cxn modelId="{7754E151-3AA6-6F44-A5D4-DB6938FBC3DA}" type="presOf" srcId="{F5285E3B-662F-8E40-85CF-818000C4B405}" destId="{137FD114-EFE0-8F44-A8F7-116540C6B15A}" srcOrd="0" destOrd="0" presId="urn:microsoft.com/office/officeart/2005/8/layout/list1"/>
    <dgm:cxn modelId="{FA34416B-8FCB-BD47-A781-27D208AF8A35}" type="presOf" srcId="{69F32A7D-9553-6746-A770-225B20E01F56}" destId="{F5793AED-A38F-8947-BA1B-2AC6B49265FD}" srcOrd="0" destOrd="0" presId="urn:microsoft.com/office/officeart/2005/8/layout/list1"/>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B8838E7D-9D1A-4348-930A-8C38326C3B54}" srcId="{7B852A8A-D86A-471E-A50F-F76EDF1D150E}" destId="{F5285E3B-662F-8E40-85CF-818000C4B405}" srcOrd="4" destOrd="0" parTransId="{38D2F30F-EA1F-5642-BC90-0101EAE98AF8}" sibTransId="{1ACCEAB4-FFEC-8C4D-97CC-E9E22BFAE955}"/>
    <dgm:cxn modelId="{BFDBD7AA-D966-9F43-8E5B-4B758C45E128}" srcId="{29A9519F-9A90-41AF-A2F8-CD205CAC0CE8}" destId="{6D613D35-1528-124A-8F39-0DDA0456B28B}" srcOrd="2" destOrd="0" parTransId="{EECEFA6F-E707-B343-802C-B7692230AB62}" sibTransId="{2C273196-71BE-3D4B-A7C7-4DF1375260A9}"/>
    <dgm:cxn modelId="{A16404B5-D97E-7143-A64D-71041A86720B}" type="presOf" srcId="{4C715A27-7164-43A3-8A9B-9D9FB39DD811}" destId="{8F43FDDD-F944-C848-9160-86ABFB70CB3C}" srcOrd="1" destOrd="0" presId="urn:microsoft.com/office/officeart/2005/8/layout/list1"/>
    <dgm:cxn modelId="{4FA79AB9-42D1-4149-BD1F-F9A83B24035A}" srcId="{29A9519F-9A90-41AF-A2F8-CD205CAC0CE8}" destId="{255B99FB-8B27-934C-8AC1-94F53B85765A}" srcOrd="1" destOrd="0" parTransId="{6282F04E-093C-DF40-9DF4-F7659D824983}" sibTransId="{49AB9F8D-9700-DB49-AD47-AE7AEDD185E2}"/>
    <dgm:cxn modelId="{8EB3F4C8-9FB2-5D46-8FB3-14C89D5F5D3B}" type="presOf" srcId="{255B99FB-8B27-934C-8AC1-94F53B85765A}" destId="{F5793AED-A38F-8947-BA1B-2AC6B49265FD}" srcOrd="0" destOrd="1"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4D7925FC-92E3-A144-A869-AC2FB308EA57}" type="presOf" srcId="{F5285E3B-662F-8E40-85CF-818000C4B405}" destId="{389D1A74-2E65-7649-8CD3-787AF84C2695}" srcOrd="1"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907513B2-145E-414F-BE22-31E180B78FB7}" type="presParOf" srcId="{3A2F3ED3-5F5F-8442-A59F-7FCF0F9E4F7A}" destId="{91F4113B-A681-7545-9C22-CD3A2B02C0CF}" srcOrd="4" destOrd="0" presId="urn:microsoft.com/office/officeart/2005/8/layout/list1"/>
    <dgm:cxn modelId="{88971941-D500-904E-881D-670653C049CA}" type="presParOf" srcId="{91F4113B-A681-7545-9C22-CD3A2B02C0CF}" destId="{21618AD1-F58C-834D-9528-DAD92A2CFA52}" srcOrd="0" destOrd="0" presId="urn:microsoft.com/office/officeart/2005/8/layout/list1"/>
    <dgm:cxn modelId="{8E38C786-A875-5B45-9A87-F4281E8F207F}" type="presParOf" srcId="{91F4113B-A681-7545-9C22-CD3A2B02C0CF}" destId="{8F43FDDD-F944-C848-9160-86ABFB70CB3C}" srcOrd="1" destOrd="0" presId="urn:microsoft.com/office/officeart/2005/8/layout/list1"/>
    <dgm:cxn modelId="{B51BC164-7394-B549-8933-C922981DF07F}" type="presParOf" srcId="{3A2F3ED3-5F5F-8442-A59F-7FCF0F9E4F7A}" destId="{CCC59C88-2228-2E42-81AA-DC5253D52B5D}" srcOrd="5" destOrd="0" presId="urn:microsoft.com/office/officeart/2005/8/layout/list1"/>
    <dgm:cxn modelId="{3383A76E-BC06-F746-8776-65EDAC5AF2A2}" type="presParOf" srcId="{3A2F3ED3-5F5F-8442-A59F-7FCF0F9E4F7A}" destId="{2C24AA79-89DD-D24F-A35E-05BDE9991638}" srcOrd="6" destOrd="0" presId="urn:microsoft.com/office/officeart/2005/8/layout/list1"/>
    <dgm:cxn modelId="{721DEAF0-E5ED-A942-83EA-32B94092ED9F}" type="presParOf" srcId="{3A2F3ED3-5F5F-8442-A59F-7FCF0F9E4F7A}" destId="{E9913EBF-05BC-1A45-A626-73200630D1D6}"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 modelId="{CFD8E21A-8FE9-E34D-841E-427EFD525937}" type="presParOf" srcId="{3A2F3ED3-5F5F-8442-A59F-7FCF0F9E4F7A}" destId="{CEA54B2F-E190-A141-9E98-7551613912DF}" srcOrd="15" destOrd="0" presId="urn:microsoft.com/office/officeart/2005/8/layout/list1"/>
    <dgm:cxn modelId="{69ECFE6B-654B-1943-BDA7-481082439D30}" type="presParOf" srcId="{3A2F3ED3-5F5F-8442-A59F-7FCF0F9E4F7A}" destId="{4DDD70D9-40BA-4E40-B25E-CE979421CBC1}" srcOrd="16" destOrd="0" presId="urn:microsoft.com/office/officeart/2005/8/layout/list1"/>
    <dgm:cxn modelId="{C2ABDFF8-6552-BF45-B190-DC880C628713}" type="presParOf" srcId="{4DDD70D9-40BA-4E40-B25E-CE979421CBC1}" destId="{137FD114-EFE0-8F44-A8F7-116540C6B15A}" srcOrd="0" destOrd="0" presId="urn:microsoft.com/office/officeart/2005/8/layout/list1"/>
    <dgm:cxn modelId="{44024BF6-F235-8F41-802D-9FFEB2E1E503}" type="presParOf" srcId="{4DDD70D9-40BA-4E40-B25E-CE979421CBC1}" destId="{389D1A74-2E65-7649-8CD3-787AF84C2695}" srcOrd="1" destOrd="0" presId="urn:microsoft.com/office/officeart/2005/8/layout/list1"/>
    <dgm:cxn modelId="{E44A7335-D1E9-6442-8F60-006E03B32711}" type="presParOf" srcId="{3A2F3ED3-5F5F-8442-A59F-7FCF0F9E4F7A}" destId="{81693A9A-8E6F-704F-98F6-ADE831BEEC76}" srcOrd="17" destOrd="0" presId="urn:microsoft.com/office/officeart/2005/8/layout/list1"/>
    <dgm:cxn modelId="{ADB37702-0B84-5244-882B-CBDF06EE557E}" type="presParOf" srcId="{3A2F3ED3-5F5F-8442-A59F-7FCF0F9E4F7A}" destId="{B962FFB3-CD4F-F44A-ABDE-352E49975F2A}"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Loading and inspecting outputs</a:t>
          </a:r>
          <a:endParaRPr lang="en-US" sz="2200" b="0"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4C715A27-7164-43A3-8A9B-9D9FB39DD811}">
      <dgm:prSet custT="1"/>
      <dgm:spPr>
        <a:solidFill>
          <a:srgbClr val="8EA9DA"/>
        </a:solidFill>
      </dgm:spPr>
      <dgm:t>
        <a:bodyPr/>
        <a:lstStyle/>
        <a:p>
          <a:r>
            <a:rPr lang="en-US" sz="2200" kern="1200" dirty="0">
              <a:solidFill>
                <a:srgbClr val="FFFFFF"/>
              </a:solidFill>
              <a:latin typeface="Arial" panose="020B0604020202020204"/>
              <a:ea typeface="+mn-ea"/>
              <a:cs typeface="+mn-cs"/>
            </a:rPr>
            <a:t>Reading heatmaps</a:t>
          </a: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Cost breakdown analysis</a:t>
          </a:r>
          <a:endParaRPr lang="en-US" sz="2200"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US" sz="2200" b="1" kern="1200" dirty="0">
              <a:solidFill>
                <a:srgbClr val="FFFFFF"/>
              </a:solidFill>
              <a:latin typeface="Arial" panose="020B0604020202020204"/>
              <a:ea typeface="+mn-ea"/>
              <a:cs typeface="+mn-cs"/>
            </a:rPr>
            <a:t>Supply cost curves</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F5285E3B-662F-8E40-85CF-818000C4B405}">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 up</a:t>
          </a:r>
        </a:p>
      </dgm:t>
    </dgm:pt>
    <dgm:pt modelId="{38D2F30F-EA1F-5642-BC90-0101EAE98AF8}" type="parTrans" cxnId="{B8838E7D-9D1A-4348-930A-8C38326C3B54}">
      <dgm:prSet/>
      <dgm:spPr/>
      <dgm:t>
        <a:bodyPr/>
        <a:lstStyle/>
        <a:p>
          <a:endParaRPr lang="en-GB"/>
        </a:p>
      </dgm:t>
    </dgm:pt>
    <dgm:pt modelId="{1ACCEAB4-FFEC-8C4D-97CC-E9E22BFAE955}" type="sibTrans" cxnId="{B8838E7D-9D1A-4348-930A-8C38326C3B54}">
      <dgm:prSet/>
      <dgm:spPr/>
      <dgm:t>
        <a:bodyPr/>
        <a:lstStyle/>
        <a:p>
          <a:endParaRPr lang="en-GB"/>
        </a:p>
      </dgm:t>
    </dgm:pt>
    <dgm:pt modelId="{560F696D-AA06-CB4A-9A7B-207778743D77}">
      <dgm:prSet phldrT="[Text]" custT="1"/>
      <dgm:spPr/>
      <dgm:t>
        <a:bodyPr/>
        <a:lstStyle/>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What is a supply cost curve and why does it matter?</a:t>
          </a:r>
        </a:p>
      </dgm:t>
    </dgm:pt>
    <dgm:pt modelId="{91FAADD3-FCA9-F44E-AE6E-C07735D0F44E}" type="parTrans" cxnId="{5C8A7042-A264-864B-B0AE-D0D7EE5B68A1}">
      <dgm:prSet/>
      <dgm:spPr/>
      <dgm:t>
        <a:bodyPr/>
        <a:lstStyle/>
        <a:p>
          <a:endParaRPr lang="en-GB"/>
        </a:p>
      </dgm:t>
    </dgm:pt>
    <dgm:pt modelId="{28063E0C-C4F2-DB45-B810-5BC9DB657E69}" type="sibTrans" cxnId="{5C8A7042-A264-864B-B0AE-D0D7EE5B68A1}">
      <dgm:prSet/>
      <dgm:spPr/>
      <dgm:t>
        <a:bodyPr/>
        <a:lstStyle/>
        <a:p>
          <a:endParaRPr lang="en-GB"/>
        </a:p>
      </dgm:t>
    </dgm:pt>
    <dgm:pt modelId="{0F3FA732-1A11-9C4B-905C-A8D4992C014C}">
      <dgm:prSet phldrT="[Text]" custT="1"/>
      <dgm:spPr/>
      <dgm:t>
        <a:bodyPr/>
        <a:lstStyle/>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Methodology and assumptions</a:t>
          </a:r>
        </a:p>
      </dgm:t>
    </dgm:pt>
    <dgm:pt modelId="{45CD73A4-24E5-2E41-8A58-D2B42F7AF770}" type="parTrans" cxnId="{1E6ADB23-0968-0B47-B740-2EF07FDEEC94}">
      <dgm:prSet/>
      <dgm:spPr/>
      <dgm:t>
        <a:bodyPr/>
        <a:lstStyle/>
        <a:p>
          <a:endParaRPr lang="en-GB"/>
        </a:p>
      </dgm:t>
    </dgm:pt>
    <dgm:pt modelId="{3927CF4E-5E74-874E-97E6-91FA37DFA568}" type="sibTrans" cxnId="{1E6ADB23-0968-0B47-B740-2EF07FDEEC94}">
      <dgm:prSet/>
      <dgm:spPr/>
      <dgm:t>
        <a:bodyPr/>
        <a:lstStyle/>
        <a:p>
          <a:endParaRPr lang="en-GB"/>
        </a:p>
      </dgm:t>
    </dgm:pt>
    <dgm:pt modelId="{31EF590D-7B42-1F42-8EA6-CB8363E2EEEF}">
      <dgm:prSet phldrT="[Text]" custT="1"/>
      <dgm:spPr/>
      <dgm:t>
        <a:bodyPr/>
        <a:lstStyle/>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Building the supply curve in Python</a:t>
          </a:r>
        </a:p>
      </dgm:t>
    </dgm:pt>
    <dgm:pt modelId="{68141E39-BEDA-1942-AF4B-7C10FED9D51C}" type="parTrans" cxnId="{A12559F0-0BA4-D24D-8E80-44FC7D4473BC}">
      <dgm:prSet/>
      <dgm:spPr/>
      <dgm:t>
        <a:bodyPr/>
        <a:lstStyle/>
        <a:p>
          <a:endParaRPr lang="en-GB"/>
        </a:p>
      </dgm:t>
    </dgm:pt>
    <dgm:pt modelId="{C20CDF4D-79A7-544B-9DAE-3153B25FAE81}" type="sibTrans" cxnId="{A12559F0-0BA4-D24D-8E80-44FC7D4473BC}">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5"/>
      <dgm:spPr/>
    </dgm:pt>
    <dgm:pt modelId="{AF504E32-E4F1-8A41-8090-721330C437AA}" type="pres">
      <dgm:prSet presAssocID="{2D13A230-B0E2-43E6-92E1-91635DDFA80A}" presName="parentText" presStyleLbl="node1" presStyleIdx="0" presStyleCnt="5">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5">
        <dgm:presLayoutVars>
          <dgm:bulletEnabled val="1"/>
        </dgm:presLayoutVars>
      </dgm:prSet>
      <dgm:spPr/>
    </dgm:pt>
    <dgm:pt modelId="{40861968-0352-0346-8660-0BBE6B165C6F}" type="pres">
      <dgm:prSet presAssocID="{04675994-FB76-4810-8887-E3C33D2B0FD0}" presName="spaceBetweenRectangles" presStyleCnt="0"/>
      <dgm:spPr/>
    </dgm:pt>
    <dgm:pt modelId="{91F4113B-A681-7545-9C22-CD3A2B02C0CF}" type="pres">
      <dgm:prSet presAssocID="{4C715A27-7164-43A3-8A9B-9D9FB39DD811}" presName="parentLin" presStyleCnt="0"/>
      <dgm:spPr/>
    </dgm:pt>
    <dgm:pt modelId="{21618AD1-F58C-834D-9528-DAD92A2CFA52}" type="pres">
      <dgm:prSet presAssocID="{4C715A27-7164-43A3-8A9B-9D9FB39DD811}" presName="parentLeftMargin" presStyleLbl="node1" presStyleIdx="0" presStyleCnt="5"/>
      <dgm:spPr/>
    </dgm:pt>
    <dgm:pt modelId="{8F43FDDD-F944-C848-9160-86ABFB70CB3C}" type="pres">
      <dgm:prSet presAssocID="{4C715A27-7164-43A3-8A9B-9D9FB39DD811}" presName="parentText" presStyleLbl="node1" presStyleIdx="1" presStyleCnt="5">
        <dgm:presLayoutVars>
          <dgm:chMax val="0"/>
          <dgm:bulletEnabled val="1"/>
        </dgm:presLayoutVars>
      </dgm:prSet>
      <dgm:spPr/>
    </dgm:pt>
    <dgm:pt modelId="{CCC59C88-2228-2E42-81AA-DC5253D52B5D}" type="pres">
      <dgm:prSet presAssocID="{4C715A27-7164-43A3-8A9B-9D9FB39DD811}" presName="negativeSpace" presStyleCnt="0"/>
      <dgm:spPr/>
    </dgm:pt>
    <dgm:pt modelId="{2C24AA79-89DD-D24F-A35E-05BDE9991638}" type="pres">
      <dgm:prSet presAssocID="{4C715A27-7164-43A3-8A9B-9D9FB39DD811}" presName="childText" presStyleLbl="conFgAcc1" presStyleIdx="1" presStyleCnt="5">
        <dgm:presLayoutVars>
          <dgm:bulletEnabled val="1"/>
        </dgm:presLayoutVars>
      </dgm:prSet>
      <dgm:spPr/>
    </dgm:pt>
    <dgm:pt modelId="{E9913EBF-05BC-1A45-A626-73200630D1D6}"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5"/>
      <dgm:spPr/>
    </dgm:pt>
    <dgm:pt modelId="{99865278-FAB6-1B45-8F2F-EF3AEC260127}" type="pres">
      <dgm:prSet presAssocID="{29A9519F-9A90-41AF-A2F8-CD205CAC0CE8}" presName="parentText" presStyleLbl="node1" presStyleIdx="2" presStyleCnt="5">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5">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5"/>
      <dgm:spPr/>
    </dgm:pt>
    <dgm:pt modelId="{7461C02C-91E4-7048-A443-6B2DAA697767}" type="pres">
      <dgm:prSet presAssocID="{7057230F-0796-427C-9033-740C78BD957D}" presName="parentText" presStyleLbl="node1" presStyleIdx="3" presStyleCnt="5">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5">
        <dgm:presLayoutVars>
          <dgm:bulletEnabled val="1"/>
        </dgm:presLayoutVars>
      </dgm:prSet>
      <dgm:spPr/>
    </dgm:pt>
    <dgm:pt modelId="{CEA54B2F-E190-A141-9E98-7551613912DF}" type="pres">
      <dgm:prSet presAssocID="{AAAD8B86-AAA8-481B-89EE-507B36DA3209}" presName="spaceBetweenRectangles" presStyleCnt="0"/>
      <dgm:spPr/>
    </dgm:pt>
    <dgm:pt modelId="{4DDD70D9-40BA-4E40-B25E-CE979421CBC1}" type="pres">
      <dgm:prSet presAssocID="{F5285E3B-662F-8E40-85CF-818000C4B405}" presName="parentLin" presStyleCnt="0"/>
      <dgm:spPr/>
    </dgm:pt>
    <dgm:pt modelId="{137FD114-EFE0-8F44-A8F7-116540C6B15A}" type="pres">
      <dgm:prSet presAssocID="{F5285E3B-662F-8E40-85CF-818000C4B405}" presName="parentLeftMargin" presStyleLbl="node1" presStyleIdx="3" presStyleCnt="5"/>
      <dgm:spPr/>
    </dgm:pt>
    <dgm:pt modelId="{389D1A74-2E65-7649-8CD3-787AF84C2695}" type="pres">
      <dgm:prSet presAssocID="{F5285E3B-662F-8E40-85CF-818000C4B405}" presName="parentText" presStyleLbl="node1" presStyleIdx="4" presStyleCnt="5">
        <dgm:presLayoutVars>
          <dgm:chMax val="0"/>
          <dgm:bulletEnabled val="1"/>
        </dgm:presLayoutVars>
      </dgm:prSet>
      <dgm:spPr>
        <a:xfrm>
          <a:off x="525780" y="3108177"/>
          <a:ext cx="7360920" cy="383760"/>
        </a:xfrm>
        <a:prstGeom prst="roundRect">
          <a:avLst/>
        </a:prstGeom>
      </dgm:spPr>
    </dgm:pt>
    <dgm:pt modelId="{81693A9A-8E6F-704F-98F6-ADE831BEEC76}" type="pres">
      <dgm:prSet presAssocID="{F5285E3B-662F-8E40-85CF-818000C4B405}" presName="negativeSpace" presStyleCnt="0"/>
      <dgm:spPr/>
    </dgm:pt>
    <dgm:pt modelId="{B962FFB3-CD4F-F44A-ABDE-352E49975F2A}" type="pres">
      <dgm:prSet presAssocID="{F5285E3B-662F-8E40-85CF-818000C4B405}" presName="childText" presStyleLbl="conFgAcc1" presStyleIdx="4" presStyleCnt="5">
        <dgm:presLayoutVars>
          <dgm:bulletEnabled val="1"/>
        </dgm:presLayoutVars>
      </dgm:prSet>
      <dgm:spPr/>
    </dgm:pt>
  </dgm:ptLst>
  <dgm:cxnLst>
    <dgm:cxn modelId="{DCD19208-A62A-5443-B67A-FAC0FEC9FACF}" type="presOf" srcId="{29A9519F-9A90-41AF-A2F8-CD205CAC0CE8}" destId="{99865278-FAB6-1B45-8F2F-EF3AEC260127}"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CB834C1E-E02C-5C4C-8173-EBB061F4CE9D}" type="presOf" srcId="{4C715A27-7164-43A3-8A9B-9D9FB39DD811}" destId="{21618AD1-F58C-834D-9528-DAD92A2CFA52}"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1E6ADB23-0968-0B47-B740-2EF07FDEEC94}" srcId="{7057230F-0796-427C-9033-740C78BD957D}" destId="{0F3FA732-1A11-9C4B-905C-A8D4992C014C}" srcOrd="1" destOrd="0" parTransId="{45CD73A4-24E5-2E41-8A58-D2B42F7AF770}" sibTransId="{3927CF4E-5E74-874E-97E6-91FA37DFA568}"/>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5C8A7042-A264-864B-B0AE-D0D7EE5B68A1}" srcId="{7057230F-0796-427C-9033-740C78BD957D}" destId="{560F696D-AA06-CB4A-9A7B-207778743D77}" srcOrd="0" destOrd="0" parTransId="{91FAADD3-FCA9-F44E-AE6E-C07735D0F44E}" sibTransId="{28063E0C-C4F2-DB45-B810-5BC9DB657E69}"/>
    <dgm:cxn modelId="{29A1DC4B-7079-4B19-835D-6450A3DCEC51}" srcId="{7B852A8A-D86A-471E-A50F-F76EDF1D150E}" destId="{7057230F-0796-427C-9033-740C78BD957D}" srcOrd="3" destOrd="0" parTransId="{39E9BF8B-61FD-42D5-9551-77EB96331FF5}" sibTransId="{AAAD8B86-AAA8-481B-89EE-507B36DA3209}"/>
    <dgm:cxn modelId="{8EB1634F-D157-384E-807D-AB10CE67238B}" type="presOf" srcId="{0F3FA732-1A11-9C4B-905C-A8D4992C014C}" destId="{73B0B270-EEB4-1C42-82AC-19461D891E55}" srcOrd="0" destOrd="1" presId="urn:microsoft.com/office/officeart/2005/8/layout/list1"/>
    <dgm:cxn modelId="{7754E151-3AA6-6F44-A5D4-DB6938FBC3DA}" type="presOf" srcId="{F5285E3B-662F-8E40-85CF-818000C4B405}" destId="{137FD114-EFE0-8F44-A8F7-116540C6B15A}" srcOrd="0" destOrd="0" presId="urn:microsoft.com/office/officeart/2005/8/layout/list1"/>
    <dgm:cxn modelId="{6C20596E-07D7-1444-BBF2-3AE3A5A4D892}" type="presOf" srcId="{31EF590D-7B42-1F42-8EA6-CB8363E2EEEF}" destId="{73B0B270-EEB4-1C42-82AC-19461D891E55}" srcOrd="0" destOrd="2" presId="urn:microsoft.com/office/officeart/2005/8/layout/list1"/>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B8838E7D-9D1A-4348-930A-8C38326C3B54}" srcId="{7B852A8A-D86A-471E-A50F-F76EDF1D150E}" destId="{F5285E3B-662F-8E40-85CF-818000C4B405}" srcOrd="4" destOrd="0" parTransId="{38D2F30F-EA1F-5642-BC90-0101EAE98AF8}" sibTransId="{1ACCEAB4-FFEC-8C4D-97CC-E9E22BFAE955}"/>
    <dgm:cxn modelId="{A16404B5-D97E-7143-A64D-71041A86720B}" type="presOf" srcId="{4C715A27-7164-43A3-8A9B-9D9FB39DD811}" destId="{8F43FDDD-F944-C848-9160-86ABFB70CB3C}" srcOrd="1"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E20382EC-3941-452D-B925-D6871F886D7E}" srcId="{7B852A8A-D86A-471E-A50F-F76EDF1D150E}" destId="{4C715A27-7164-43A3-8A9B-9D9FB39DD811}" srcOrd="1" destOrd="0" parTransId="{4142F74B-FED8-447B-B326-A719CF8DAEF4}" sibTransId="{F8535470-8309-4FCF-8AD5-86A49546334A}"/>
    <dgm:cxn modelId="{A12559F0-0BA4-D24D-8E80-44FC7D4473BC}" srcId="{7057230F-0796-427C-9033-740C78BD957D}" destId="{31EF590D-7B42-1F42-8EA6-CB8363E2EEEF}" srcOrd="2" destOrd="0" parTransId="{68141E39-BEDA-1942-AF4B-7C10FED9D51C}" sibTransId="{C20CDF4D-79A7-544B-9DAE-3153B25FAE81}"/>
    <dgm:cxn modelId="{F4A333F1-0178-384C-BD5B-D8D4CD016909}" type="presOf" srcId="{7B852A8A-D86A-471E-A50F-F76EDF1D150E}" destId="{3A2F3ED3-5F5F-8442-A59F-7FCF0F9E4F7A}" srcOrd="0" destOrd="0" presId="urn:microsoft.com/office/officeart/2005/8/layout/list1"/>
    <dgm:cxn modelId="{4571D0F4-9286-424B-806E-F2455DBBE19B}" type="presOf" srcId="{560F696D-AA06-CB4A-9A7B-207778743D77}" destId="{73B0B270-EEB4-1C42-82AC-19461D891E55}" srcOrd="0" destOrd="0" presId="urn:microsoft.com/office/officeart/2005/8/layout/list1"/>
    <dgm:cxn modelId="{4D7925FC-92E3-A144-A869-AC2FB308EA57}" type="presOf" srcId="{F5285E3B-662F-8E40-85CF-818000C4B405}" destId="{389D1A74-2E65-7649-8CD3-787AF84C2695}" srcOrd="1"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907513B2-145E-414F-BE22-31E180B78FB7}" type="presParOf" srcId="{3A2F3ED3-5F5F-8442-A59F-7FCF0F9E4F7A}" destId="{91F4113B-A681-7545-9C22-CD3A2B02C0CF}" srcOrd="4" destOrd="0" presId="urn:microsoft.com/office/officeart/2005/8/layout/list1"/>
    <dgm:cxn modelId="{88971941-D500-904E-881D-670653C049CA}" type="presParOf" srcId="{91F4113B-A681-7545-9C22-CD3A2B02C0CF}" destId="{21618AD1-F58C-834D-9528-DAD92A2CFA52}" srcOrd="0" destOrd="0" presId="urn:microsoft.com/office/officeart/2005/8/layout/list1"/>
    <dgm:cxn modelId="{8E38C786-A875-5B45-9A87-F4281E8F207F}" type="presParOf" srcId="{91F4113B-A681-7545-9C22-CD3A2B02C0CF}" destId="{8F43FDDD-F944-C848-9160-86ABFB70CB3C}" srcOrd="1" destOrd="0" presId="urn:microsoft.com/office/officeart/2005/8/layout/list1"/>
    <dgm:cxn modelId="{B51BC164-7394-B549-8933-C922981DF07F}" type="presParOf" srcId="{3A2F3ED3-5F5F-8442-A59F-7FCF0F9E4F7A}" destId="{CCC59C88-2228-2E42-81AA-DC5253D52B5D}" srcOrd="5" destOrd="0" presId="urn:microsoft.com/office/officeart/2005/8/layout/list1"/>
    <dgm:cxn modelId="{3383A76E-BC06-F746-8776-65EDAC5AF2A2}" type="presParOf" srcId="{3A2F3ED3-5F5F-8442-A59F-7FCF0F9E4F7A}" destId="{2C24AA79-89DD-D24F-A35E-05BDE9991638}" srcOrd="6" destOrd="0" presId="urn:microsoft.com/office/officeart/2005/8/layout/list1"/>
    <dgm:cxn modelId="{721DEAF0-E5ED-A942-83EA-32B94092ED9F}" type="presParOf" srcId="{3A2F3ED3-5F5F-8442-A59F-7FCF0F9E4F7A}" destId="{E9913EBF-05BC-1A45-A626-73200630D1D6}"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 modelId="{CFD8E21A-8FE9-E34D-841E-427EFD525937}" type="presParOf" srcId="{3A2F3ED3-5F5F-8442-A59F-7FCF0F9E4F7A}" destId="{CEA54B2F-E190-A141-9E98-7551613912DF}" srcOrd="15" destOrd="0" presId="urn:microsoft.com/office/officeart/2005/8/layout/list1"/>
    <dgm:cxn modelId="{69ECFE6B-654B-1943-BDA7-481082439D30}" type="presParOf" srcId="{3A2F3ED3-5F5F-8442-A59F-7FCF0F9E4F7A}" destId="{4DDD70D9-40BA-4E40-B25E-CE979421CBC1}" srcOrd="16" destOrd="0" presId="urn:microsoft.com/office/officeart/2005/8/layout/list1"/>
    <dgm:cxn modelId="{C2ABDFF8-6552-BF45-B190-DC880C628713}" type="presParOf" srcId="{4DDD70D9-40BA-4E40-B25E-CE979421CBC1}" destId="{137FD114-EFE0-8F44-A8F7-116540C6B15A}" srcOrd="0" destOrd="0" presId="urn:microsoft.com/office/officeart/2005/8/layout/list1"/>
    <dgm:cxn modelId="{44024BF6-F235-8F41-802D-9FFEB2E1E503}" type="presParOf" srcId="{4DDD70D9-40BA-4E40-B25E-CE979421CBC1}" destId="{389D1A74-2E65-7649-8CD3-787AF84C2695}" srcOrd="1" destOrd="0" presId="urn:microsoft.com/office/officeart/2005/8/layout/list1"/>
    <dgm:cxn modelId="{E44A7335-D1E9-6442-8F60-006E03B32711}" type="presParOf" srcId="{3A2F3ED3-5F5F-8442-A59F-7FCF0F9E4F7A}" destId="{81693A9A-8E6F-704F-98F6-ADE831BEEC76}" srcOrd="17" destOrd="0" presId="urn:microsoft.com/office/officeart/2005/8/layout/list1"/>
    <dgm:cxn modelId="{ADB37702-0B84-5244-882B-CBDF06EE557E}" type="presParOf" srcId="{3A2F3ED3-5F5F-8442-A59F-7FCF0F9E4F7A}" destId="{B962FFB3-CD4F-F44A-ABDE-352E49975F2A}"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Loading and inspecting outputs</a:t>
          </a:r>
          <a:endParaRPr lang="en-US" sz="2200" b="1"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4C715A27-7164-43A3-8A9B-9D9FB39DD811}">
      <dgm:prSet custT="1"/>
      <dgm:spPr>
        <a:solidFill>
          <a:srgbClr val="8EA9DA"/>
        </a:solidFill>
      </dgm:spPr>
      <dgm:t>
        <a:bodyPr/>
        <a:lstStyle/>
        <a:p>
          <a:r>
            <a:rPr lang="en-US" sz="2200" kern="1200" dirty="0">
              <a:solidFill>
                <a:srgbClr val="FFFFFF"/>
              </a:solidFill>
              <a:latin typeface="Arial" panose="020B0604020202020204"/>
              <a:ea typeface="+mn-ea"/>
              <a:cs typeface="+mn-cs"/>
            </a:rPr>
            <a:t>Reading heatmaps</a:t>
          </a: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Cost breakdown analysis</a:t>
          </a:r>
          <a:endParaRPr lang="en-US" sz="2200"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Supply cost curves</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F5285E3B-662F-8E40-85CF-818000C4B405}">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Wrap up</a:t>
          </a:r>
        </a:p>
      </dgm:t>
    </dgm:pt>
    <dgm:pt modelId="{38D2F30F-EA1F-5642-BC90-0101EAE98AF8}" type="parTrans" cxnId="{B8838E7D-9D1A-4348-930A-8C38326C3B54}">
      <dgm:prSet/>
      <dgm:spPr/>
      <dgm:t>
        <a:bodyPr/>
        <a:lstStyle/>
        <a:p>
          <a:endParaRPr lang="en-GB"/>
        </a:p>
      </dgm:t>
    </dgm:pt>
    <dgm:pt modelId="{1ACCEAB4-FFEC-8C4D-97CC-E9E22BFAE955}" type="sibTrans" cxnId="{B8838E7D-9D1A-4348-930A-8C38326C3B54}">
      <dgm:prSet/>
      <dgm:spPr/>
      <dgm:t>
        <a:bodyPr/>
        <a:lstStyle/>
        <a:p>
          <a:endParaRPr lang="en-GB"/>
        </a:p>
      </dgm:t>
    </dgm:pt>
    <dgm:pt modelId="{B36453E2-F257-3E4A-B281-D800DCE96406}">
      <dgm:prSet phldrT="[Text]" custT="1"/>
      <dgm:spPr/>
      <dgm:t>
        <a:bodyPr/>
        <a:lstStyle/>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Summary and next class overview</a:t>
          </a:r>
        </a:p>
      </dgm:t>
    </dgm:pt>
    <dgm:pt modelId="{57AB79BF-3EC5-8441-9211-B9F298F09EFF}" type="parTrans" cxnId="{53DADDC0-C470-EA47-95F8-D8912F18610F}">
      <dgm:prSet/>
      <dgm:spPr/>
      <dgm:t>
        <a:bodyPr/>
        <a:lstStyle/>
        <a:p>
          <a:endParaRPr lang="en-GB"/>
        </a:p>
      </dgm:t>
    </dgm:pt>
    <dgm:pt modelId="{34635F40-35A5-6941-B425-1A6DF2EEE88B}" type="sibTrans" cxnId="{53DADDC0-C470-EA47-95F8-D8912F18610F}">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5"/>
      <dgm:spPr/>
    </dgm:pt>
    <dgm:pt modelId="{AF504E32-E4F1-8A41-8090-721330C437AA}" type="pres">
      <dgm:prSet presAssocID="{2D13A230-B0E2-43E6-92E1-91635DDFA80A}" presName="parentText" presStyleLbl="node1" presStyleIdx="0" presStyleCnt="5">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5">
        <dgm:presLayoutVars>
          <dgm:bulletEnabled val="1"/>
        </dgm:presLayoutVars>
      </dgm:prSet>
      <dgm:spPr/>
    </dgm:pt>
    <dgm:pt modelId="{40861968-0352-0346-8660-0BBE6B165C6F}" type="pres">
      <dgm:prSet presAssocID="{04675994-FB76-4810-8887-E3C33D2B0FD0}" presName="spaceBetweenRectangles" presStyleCnt="0"/>
      <dgm:spPr/>
    </dgm:pt>
    <dgm:pt modelId="{91F4113B-A681-7545-9C22-CD3A2B02C0CF}" type="pres">
      <dgm:prSet presAssocID="{4C715A27-7164-43A3-8A9B-9D9FB39DD811}" presName="parentLin" presStyleCnt="0"/>
      <dgm:spPr/>
    </dgm:pt>
    <dgm:pt modelId="{21618AD1-F58C-834D-9528-DAD92A2CFA52}" type="pres">
      <dgm:prSet presAssocID="{4C715A27-7164-43A3-8A9B-9D9FB39DD811}" presName="parentLeftMargin" presStyleLbl="node1" presStyleIdx="0" presStyleCnt="5"/>
      <dgm:spPr/>
    </dgm:pt>
    <dgm:pt modelId="{8F43FDDD-F944-C848-9160-86ABFB70CB3C}" type="pres">
      <dgm:prSet presAssocID="{4C715A27-7164-43A3-8A9B-9D9FB39DD811}" presName="parentText" presStyleLbl="node1" presStyleIdx="1" presStyleCnt="5">
        <dgm:presLayoutVars>
          <dgm:chMax val="0"/>
          <dgm:bulletEnabled val="1"/>
        </dgm:presLayoutVars>
      </dgm:prSet>
      <dgm:spPr/>
    </dgm:pt>
    <dgm:pt modelId="{CCC59C88-2228-2E42-81AA-DC5253D52B5D}" type="pres">
      <dgm:prSet presAssocID="{4C715A27-7164-43A3-8A9B-9D9FB39DD811}" presName="negativeSpace" presStyleCnt="0"/>
      <dgm:spPr/>
    </dgm:pt>
    <dgm:pt modelId="{2C24AA79-89DD-D24F-A35E-05BDE9991638}" type="pres">
      <dgm:prSet presAssocID="{4C715A27-7164-43A3-8A9B-9D9FB39DD811}" presName="childText" presStyleLbl="conFgAcc1" presStyleIdx="1" presStyleCnt="5">
        <dgm:presLayoutVars>
          <dgm:bulletEnabled val="1"/>
        </dgm:presLayoutVars>
      </dgm:prSet>
      <dgm:spPr/>
    </dgm:pt>
    <dgm:pt modelId="{E9913EBF-05BC-1A45-A626-73200630D1D6}"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5"/>
      <dgm:spPr/>
    </dgm:pt>
    <dgm:pt modelId="{99865278-FAB6-1B45-8F2F-EF3AEC260127}" type="pres">
      <dgm:prSet presAssocID="{29A9519F-9A90-41AF-A2F8-CD205CAC0CE8}" presName="parentText" presStyleLbl="node1" presStyleIdx="2" presStyleCnt="5">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5">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5"/>
      <dgm:spPr/>
    </dgm:pt>
    <dgm:pt modelId="{7461C02C-91E4-7048-A443-6B2DAA697767}" type="pres">
      <dgm:prSet presAssocID="{7057230F-0796-427C-9033-740C78BD957D}" presName="parentText" presStyleLbl="node1" presStyleIdx="3" presStyleCnt="5">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5">
        <dgm:presLayoutVars>
          <dgm:bulletEnabled val="1"/>
        </dgm:presLayoutVars>
      </dgm:prSet>
      <dgm:spPr/>
    </dgm:pt>
    <dgm:pt modelId="{CEA54B2F-E190-A141-9E98-7551613912DF}" type="pres">
      <dgm:prSet presAssocID="{AAAD8B86-AAA8-481B-89EE-507B36DA3209}" presName="spaceBetweenRectangles" presStyleCnt="0"/>
      <dgm:spPr/>
    </dgm:pt>
    <dgm:pt modelId="{4DDD70D9-40BA-4E40-B25E-CE979421CBC1}" type="pres">
      <dgm:prSet presAssocID="{F5285E3B-662F-8E40-85CF-818000C4B405}" presName="parentLin" presStyleCnt="0"/>
      <dgm:spPr/>
    </dgm:pt>
    <dgm:pt modelId="{137FD114-EFE0-8F44-A8F7-116540C6B15A}" type="pres">
      <dgm:prSet presAssocID="{F5285E3B-662F-8E40-85CF-818000C4B405}" presName="parentLeftMargin" presStyleLbl="node1" presStyleIdx="3" presStyleCnt="5"/>
      <dgm:spPr/>
    </dgm:pt>
    <dgm:pt modelId="{389D1A74-2E65-7649-8CD3-787AF84C2695}" type="pres">
      <dgm:prSet presAssocID="{F5285E3B-662F-8E40-85CF-818000C4B405}" presName="parentText" presStyleLbl="node1" presStyleIdx="4" presStyleCnt="5">
        <dgm:presLayoutVars>
          <dgm:chMax val="0"/>
          <dgm:bulletEnabled val="1"/>
        </dgm:presLayoutVars>
      </dgm:prSet>
      <dgm:spPr>
        <a:xfrm>
          <a:off x="525780" y="3108177"/>
          <a:ext cx="7360920" cy="383760"/>
        </a:xfrm>
        <a:prstGeom prst="roundRect">
          <a:avLst/>
        </a:prstGeom>
      </dgm:spPr>
    </dgm:pt>
    <dgm:pt modelId="{81693A9A-8E6F-704F-98F6-ADE831BEEC76}" type="pres">
      <dgm:prSet presAssocID="{F5285E3B-662F-8E40-85CF-818000C4B405}" presName="negativeSpace" presStyleCnt="0"/>
      <dgm:spPr/>
    </dgm:pt>
    <dgm:pt modelId="{B962FFB3-CD4F-F44A-ABDE-352E49975F2A}" type="pres">
      <dgm:prSet presAssocID="{F5285E3B-662F-8E40-85CF-818000C4B405}" presName="childText" presStyleLbl="conFgAcc1" presStyleIdx="4" presStyleCnt="5">
        <dgm:presLayoutVars>
          <dgm:bulletEnabled val="1"/>
        </dgm:presLayoutVars>
      </dgm:prSet>
      <dgm:spPr/>
    </dgm:pt>
  </dgm:ptLst>
  <dgm:cxnLst>
    <dgm:cxn modelId="{9A360B05-2BFC-FC47-98F1-83B8F1536F6B}" type="presOf" srcId="{B36453E2-F257-3E4A-B281-D800DCE96406}" destId="{B962FFB3-CD4F-F44A-ABDE-352E49975F2A}" srcOrd="0" destOrd="0" presId="urn:microsoft.com/office/officeart/2005/8/layout/list1"/>
    <dgm:cxn modelId="{DCD19208-A62A-5443-B67A-FAC0FEC9FACF}" type="presOf" srcId="{29A9519F-9A90-41AF-A2F8-CD205CAC0CE8}" destId="{99865278-FAB6-1B45-8F2F-EF3AEC260127}"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CB834C1E-E02C-5C4C-8173-EBB061F4CE9D}" type="presOf" srcId="{4C715A27-7164-43A3-8A9B-9D9FB39DD811}" destId="{21618AD1-F58C-834D-9528-DAD92A2CFA52}"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29A1DC4B-7079-4B19-835D-6450A3DCEC51}" srcId="{7B852A8A-D86A-471E-A50F-F76EDF1D150E}" destId="{7057230F-0796-427C-9033-740C78BD957D}" srcOrd="3" destOrd="0" parTransId="{39E9BF8B-61FD-42D5-9551-77EB96331FF5}" sibTransId="{AAAD8B86-AAA8-481B-89EE-507B36DA3209}"/>
    <dgm:cxn modelId="{7754E151-3AA6-6F44-A5D4-DB6938FBC3DA}" type="presOf" srcId="{F5285E3B-662F-8E40-85CF-818000C4B405}" destId="{137FD114-EFE0-8F44-A8F7-116540C6B15A}" srcOrd="0" destOrd="0" presId="urn:microsoft.com/office/officeart/2005/8/layout/list1"/>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B8838E7D-9D1A-4348-930A-8C38326C3B54}" srcId="{7B852A8A-D86A-471E-A50F-F76EDF1D150E}" destId="{F5285E3B-662F-8E40-85CF-818000C4B405}" srcOrd="4" destOrd="0" parTransId="{38D2F30F-EA1F-5642-BC90-0101EAE98AF8}" sibTransId="{1ACCEAB4-FFEC-8C4D-97CC-E9E22BFAE955}"/>
    <dgm:cxn modelId="{A16404B5-D97E-7143-A64D-71041A86720B}" type="presOf" srcId="{4C715A27-7164-43A3-8A9B-9D9FB39DD811}" destId="{8F43FDDD-F944-C848-9160-86ABFB70CB3C}" srcOrd="1" destOrd="0" presId="urn:microsoft.com/office/officeart/2005/8/layout/list1"/>
    <dgm:cxn modelId="{53DADDC0-C470-EA47-95F8-D8912F18610F}" srcId="{F5285E3B-662F-8E40-85CF-818000C4B405}" destId="{B36453E2-F257-3E4A-B281-D800DCE96406}" srcOrd="0" destOrd="0" parTransId="{57AB79BF-3EC5-8441-9211-B9F298F09EFF}" sibTransId="{34635F40-35A5-6941-B425-1A6DF2EEE88B}"/>
    <dgm:cxn modelId="{5BDF17D3-E3D2-4B29-B924-1932BDC0E72D}" srcId="{7B852A8A-D86A-471E-A50F-F76EDF1D150E}" destId="{29A9519F-9A90-41AF-A2F8-CD205CAC0CE8}" srcOrd="2" destOrd="0" parTransId="{86513EA6-674B-40FB-AB37-388F95CBF60C}" sibTransId="{B8ECEF67-6596-42B3-A549-30310A0299E0}"/>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4D7925FC-92E3-A144-A869-AC2FB308EA57}" type="presOf" srcId="{F5285E3B-662F-8E40-85CF-818000C4B405}" destId="{389D1A74-2E65-7649-8CD3-787AF84C2695}" srcOrd="1"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907513B2-145E-414F-BE22-31E180B78FB7}" type="presParOf" srcId="{3A2F3ED3-5F5F-8442-A59F-7FCF0F9E4F7A}" destId="{91F4113B-A681-7545-9C22-CD3A2B02C0CF}" srcOrd="4" destOrd="0" presId="urn:microsoft.com/office/officeart/2005/8/layout/list1"/>
    <dgm:cxn modelId="{88971941-D500-904E-881D-670653C049CA}" type="presParOf" srcId="{91F4113B-A681-7545-9C22-CD3A2B02C0CF}" destId="{21618AD1-F58C-834D-9528-DAD92A2CFA52}" srcOrd="0" destOrd="0" presId="urn:microsoft.com/office/officeart/2005/8/layout/list1"/>
    <dgm:cxn modelId="{8E38C786-A875-5B45-9A87-F4281E8F207F}" type="presParOf" srcId="{91F4113B-A681-7545-9C22-CD3A2B02C0CF}" destId="{8F43FDDD-F944-C848-9160-86ABFB70CB3C}" srcOrd="1" destOrd="0" presId="urn:microsoft.com/office/officeart/2005/8/layout/list1"/>
    <dgm:cxn modelId="{B51BC164-7394-B549-8933-C922981DF07F}" type="presParOf" srcId="{3A2F3ED3-5F5F-8442-A59F-7FCF0F9E4F7A}" destId="{CCC59C88-2228-2E42-81AA-DC5253D52B5D}" srcOrd="5" destOrd="0" presId="urn:microsoft.com/office/officeart/2005/8/layout/list1"/>
    <dgm:cxn modelId="{3383A76E-BC06-F746-8776-65EDAC5AF2A2}" type="presParOf" srcId="{3A2F3ED3-5F5F-8442-A59F-7FCF0F9E4F7A}" destId="{2C24AA79-89DD-D24F-A35E-05BDE9991638}" srcOrd="6" destOrd="0" presId="urn:microsoft.com/office/officeart/2005/8/layout/list1"/>
    <dgm:cxn modelId="{721DEAF0-E5ED-A942-83EA-32B94092ED9F}" type="presParOf" srcId="{3A2F3ED3-5F5F-8442-A59F-7FCF0F9E4F7A}" destId="{E9913EBF-05BC-1A45-A626-73200630D1D6}"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 modelId="{CFD8E21A-8FE9-E34D-841E-427EFD525937}" type="presParOf" srcId="{3A2F3ED3-5F5F-8442-A59F-7FCF0F9E4F7A}" destId="{CEA54B2F-E190-A141-9E98-7551613912DF}" srcOrd="15" destOrd="0" presId="urn:microsoft.com/office/officeart/2005/8/layout/list1"/>
    <dgm:cxn modelId="{69ECFE6B-654B-1943-BDA7-481082439D30}" type="presParOf" srcId="{3A2F3ED3-5F5F-8442-A59F-7FCF0F9E4F7A}" destId="{4DDD70D9-40BA-4E40-B25E-CE979421CBC1}" srcOrd="16" destOrd="0" presId="urn:microsoft.com/office/officeart/2005/8/layout/list1"/>
    <dgm:cxn modelId="{C2ABDFF8-6552-BF45-B190-DC880C628713}" type="presParOf" srcId="{4DDD70D9-40BA-4E40-B25E-CE979421CBC1}" destId="{137FD114-EFE0-8F44-A8F7-116540C6B15A}" srcOrd="0" destOrd="0" presId="urn:microsoft.com/office/officeart/2005/8/layout/list1"/>
    <dgm:cxn modelId="{44024BF6-F235-8F41-802D-9FFEB2E1E503}" type="presParOf" srcId="{4DDD70D9-40BA-4E40-B25E-CE979421CBC1}" destId="{389D1A74-2E65-7649-8CD3-787AF84C2695}" srcOrd="1" destOrd="0" presId="urn:microsoft.com/office/officeart/2005/8/layout/list1"/>
    <dgm:cxn modelId="{E44A7335-D1E9-6442-8F60-006E03B32711}" type="presParOf" srcId="{3A2F3ED3-5F5F-8442-A59F-7FCF0F9E4F7A}" destId="{81693A9A-8E6F-704F-98F6-ADE831BEEC76}" srcOrd="17" destOrd="0" presId="urn:microsoft.com/office/officeart/2005/8/layout/list1"/>
    <dgm:cxn modelId="{ADB37702-0B84-5244-882B-CBDF06EE557E}" type="presParOf" srcId="{3A2F3ED3-5F5F-8442-A59F-7FCF0F9E4F7A}" destId="{B962FFB3-CD4F-F44A-ABDE-352E49975F2A}"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312528"/>
          <a:ext cx="10515600" cy="11781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54076" rIns="816127" bIns="113792" numCol="1" spcCol="1270" anchor="t" anchorCtr="0">
          <a:noAutofit/>
        </a:bodyPr>
        <a:lstStyle/>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US" sz="1600" kern="1200" dirty="0"/>
            <a:t>Setting up your analysis environment</a:t>
          </a:r>
        </a:p>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US" sz="1600" kern="1200" dirty="0"/>
            <a:t>First inspection: sanity checks</a:t>
          </a:r>
        </a:p>
      </dsp:txBody>
      <dsp:txXfrm>
        <a:off x="0" y="312528"/>
        <a:ext cx="10515600" cy="1178100"/>
      </dsp:txXfrm>
    </dsp:sp>
    <dsp:sp modelId="{AF504E32-E4F1-8A41-8090-721330C437AA}">
      <dsp:nvSpPr>
        <dsp:cNvPr id="0" name=""/>
        <dsp:cNvSpPr/>
      </dsp:nvSpPr>
      <dsp:spPr>
        <a:xfrm>
          <a:off x="525780" y="61608"/>
          <a:ext cx="7360920" cy="50184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Loading and inspecting outputs</a:t>
          </a:r>
          <a:endParaRPr lang="en-US" sz="2200" b="1" kern="1200" dirty="0">
            <a:solidFill>
              <a:srgbClr val="FFFFFF"/>
            </a:solidFill>
            <a:latin typeface="Arial" panose="020B0604020202020204"/>
            <a:ea typeface="+mn-ea"/>
            <a:cs typeface="+mn-cs"/>
          </a:endParaRPr>
        </a:p>
      </dsp:txBody>
      <dsp:txXfrm>
        <a:off x="550278" y="86106"/>
        <a:ext cx="7311924" cy="452844"/>
      </dsp:txXfrm>
    </dsp:sp>
    <dsp:sp modelId="{932C0071-0EDE-694A-9140-EFB51E3D758F}">
      <dsp:nvSpPr>
        <dsp:cNvPr id="0" name=""/>
        <dsp:cNvSpPr/>
      </dsp:nvSpPr>
      <dsp:spPr>
        <a:xfrm>
          <a:off x="0" y="1833349"/>
          <a:ext cx="10515600" cy="428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796D47-D216-6145-B650-675E75298BCE}">
      <dsp:nvSpPr>
        <dsp:cNvPr id="0" name=""/>
        <dsp:cNvSpPr/>
      </dsp:nvSpPr>
      <dsp:spPr>
        <a:xfrm>
          <a:off x="525780" y="1582428"/>
          <a:ext cx="7360920" cy="50184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Reading heatmaps</a:t>
          </a:r>
        </a:p>
      </dsp:txBody>
      <dsp:txXfrm>
        <a:off x="550278" y="1606926"/>
        <a:ext cx="7311924" cy="452844"/>
      </dsp:txXfrm>
    </dsp:sp>
    <dsp:sp modelId="{F5793AED-A38F-8947-BA1B-2AC6B49265FD}">
      <dsp:nvSpPr>
        <dsp:cNvPr id="0" name=""/>
        <dsp:cNvSpPr/>
      </dsp:nvSpPr>
      <dsp:spPr>
        <a:xfrm>
          <a:off x="0" y="2604469"/>
          <a:ext cx="10515600" cy="428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65278-FAB6-1B45-8F2F-EF3AEC260127}">
      <dsp:nvSpPr>
        <dsp:cNvPr id="0" name=""/>
        <dsp:cNvSpPr/>
      </dsp:nvSpPr>
      <dsp:spPr>
        <a:xfrm>
          <a:off x="525780" y="2353548"/>
          <a:ext cx="7360920" cy="50184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Cost breakdown analysis</a:t>
          </a:r>
          <a:endParaRPr lang="en-US" sz="2200" kern="1200" dirty="0">
            <a:solidFill>
              <a:srgbClr val="FFFFFF"/>
            </a:solidFill>
            <a:latin typeface="Arial" panose="020B0604020202020204"/>
            <a:ea typeface="+mn-ea"/>
            <a:cs typeface="+mn-cs"/>
          </a:endParaRPr>
        </a:p>
      </dsp:txBody>
      <dsp:txXfrm>
        <a:off x="550278" y="2378046"/>
        <a:ext cx="7311924" cy="452844"/>
      </dsp:txXfrm>
    </dsp:sp>
    <dsp:sp modelId="{73B0B270-EEB4-1C42-82AC-19461D891E55}">
      <dsp:nvSpPr>
        <dsp:cNvPr id="0" name=""/>
        <dsp:cNvSpPr/>
      </dsp:nvSpPr>
      <dsp:spPr>
        <a:xfrm>
          <a:off x="0" y="3375589"/>
          <a:ext cx="10515600" cy="428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61C02C-91E4-7048-A443-6B2DAA697767}">
      <dsp:nvSpPr>
        <dsp:cNvPr id="0" name=""/>
        <dsp:cNvSpPr/>
      </dsp:nvSpPr>
      <dsp:spPr>
        <a:xfrm>
          <a:off x="525780" y="3124669"/>
          <a:ext cx="7360920" cy="50184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Supply cost curves</a:t>
          </a:r>
        </a:p>
      </dsp:txBody>
      <dsp:txXfrm>
        <a:off x="550278" y="3149167"/>
        <a:ext cx="7311924" cy="452844"/>
      </dsp:txXfrm>
    </dsp:sp>
    <dsp:sp modelId="{B962FFB3-CD4F-F44A-ABDE-352E49975F2A}">
      <dsp:nvSpPr>
        <dsp:cNvPr id="0" name=""/>
        <dsp:cNvSpPr/>
      </dsp:nvSpPr>
      <dsp:spPr>
        <a:xfrm>
          <a:off x="0" y="4146709"/>
          <a:ext cx="10515600" cy="428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9D1A74-2E65-7649-8CD3-787AF84C2695}">
      <dsp:nvSpPr>
        <dsp:cNvPr id="0" name=""/>
        <dsp:cNvSpPr/>
      </dsp:nvSpPr>
      <dsp:spPr>
        <a:xfrm>
          <a:off x="525780" y="3895789"/>
          <a:ext cx="7360920" cy="50184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 up</a:t>
          </a:r>
        </a:p>
      </dsp:txBody>
      <dsp:txXfrm>
        <a:off x="550278" y="3920287"/>
        <a:ext cx="7311924" cy="4528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293089"/>
          <a:ext cx="10515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504E32-E4F1-8A41-8090-721330C437AA}">
      <dsp:nvSpPr>
        <dsp:cNvPr id="0" name=""/>
        <dsp:cNvSpPr/>
      </dsp:nvSpPr>
      <dsp:spPr>
        <a:xfrm>
          <a:off x="525780" y="101209"/>
          <a:ext cx="7360920" cy="3837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Loading and inspecting outputs</a:t>
          </a:r>
          <a:endParaRPr lang="en-US" sz="2200" b="0" kern="1200" dirty="0">
            <a:solidFill>
              <a:srgbClr val="FFFFFF"/>
            </a:solidFill>
            <a:latin typeface="Arial" panose="020B0604020202020204"/>
            <a:ea typeface="+mn-ea"/>
            <a:cs typeface="+mn-cs"/>
          </a:endParaRPr>
        </a:p>
      </dsp:txBody>
      <dsp:txXfrm>
        <a:off x="544514" y="119943"/>
        <a:ext cx="7323452" cy="346292"/>
      </dsp:txXfrm>
    </dsp:sp>
    <dsp:sp modelId="{2C24AA79-89DD-D24F-A35E-05BDE9991638}">
      <dsp:nvSpPr>
        <dsp:cNvPr id="0" name=""/>
        <dsp:cNvSpPr/>
      </dsp:nvSpPr>
      <dsp:spPr>
        <a:xfrm>
          <a:off x="0" y="882769"/>
          <a:ext cx="10515600" cy="18837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270764" rIns="816127" bIns="113792" numCol="1" spcCol="1270" anchor="t" anchorCtr="0">
          <a:noAutofit/>
        </a:bodyPr>
        <a:lstStyle/>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Plotting the heatmaps: visualisation choices</a:t>
          </a:r>
        </a:p>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Reading the spatial gradient and its drivers</a:t>
          </a:r>
        </a:p>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Same tool, other geography</a:t>
          </a:r>
        </a:p>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What a heatmap cannot tell you</a:t>
          </a:r>
        </a:p>
      </dsp:txBody>
      <dsp:txXfrm>
        <a:off x="0" y="882769"/>
        <a:ext cx="10515600" cy="1883700"/>
      </dsp:txXfrm>
    </dsp:sp>
    <dsp:sp modelId="{8F43FDDD-F944-C848-9160-86ABFB70CB3C}">
      <dsp:nvSpPr>
        <dsp:cNvPr id="0" name=""/>
        <dsp:cNvSpPr/>
      </dsp:nvSpPr>
      <dsp:spPr>
        <a:xfrm>
          <a:off x="525780" y="690889"/>
          <a:ext cx="7360920" cy="3837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b="1" kern="1200" dirty="0">
              <a:solidFill>
                <a:srgbClr val="FFFFFF"/>
              </a:solidFill>
              <a:latin typeface="Arial" panose="020B0604020202020204"/>
              <a:ea typeface="+mn-ea"/>
              <a:cs typeface="+mn-cs"/>
            </a:rPr>
            <a:t>Reading heatmaps</a:t>
          </a:r>
        </a:p>
      </dsp:txBody>
      <dsp:txXfrm>
        <a:off x="544514" y="709623"/>
        <a:ext cx="7323452" cy="346292"/>
      </dsp:txXfrm>
    </dsp:sp>
    <dsp:sp modelId="{F5793AED-A38F-8947-BA1B-2AC6B49265FD}">
      <dsp:nvSpPr>
        <dsp:cNvPr id="0" name=""/>
        <dsp:cNvSpPr/>
      </dsp:nvSpPr>
      <dsp:spPr>
        <a:xfrm>
          <a:off x="0" y="3028549"/>
          <a:ext cx="10515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65278-FAB6-1B45-8F2F-EF3AEC260127}">
      <dsp:nvSpPr>
        <dsp:cNvPr id="0" name=""/>
        <dsp:cNvSpPr/>
      </dsp:nvSpPr>
      <dsp:spPr>
        <a:xfrm>
          <a:off x="525780" y="2836669"/>
          <a:ext cx="7360920" cy="3837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Cost breakdown analysis</a:t>
          </a:r>
          <a:endParaRPr lang="en-US" sz="2200" kern="1200" dirty="0">
            <a:solidFill>
              <a:srgbClr val="FFFFFF"/>
            </a:solidFill>
            <a:latin typeface="Arial" panose="020B0604020202020204"/>
            <a:ea typeface="+mn-ea"/>
            <a:cs typeface="+mn-cs"/>
          </a:endParaRPr>
        </a:p>
      </dsp:txBody>
      <dsp:txXfrm>
        <a:off x="544514" y="2855403"/>
        <a:ext cx="7323452" cy="346292"/>
      </dsp:txXfrm>
    </dsp:sp>
    <dsp:sp modelId="{73B0B270-EEB4-1C42-82AC-19461D891E55}">
      <dsp:nvSpPr>
        <dsp:cNvPr id="0" name=""/>
        <dsp:cNvSpPr/>
      </dsp:nvSpPr>
      <dsp:spPr>
        <a:xfrm>
          <a:off x="0" y="3618229"/>
          <a:ext cx="10515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61C02C-91E4-7048-A443-6B2DAA697767}">
      <dsp:nvSpPr>
        <dsp:cNvPr id="0" name=""/>
        <dsp:cNvSpPr/>
      </dsp:nvSpPr>
      <dsp:spPr>
        <a:xfrm>
          <a:off x="525780" y="3426349"/>
          <a:ext cx="7360920" cy="3837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Supply cost curves</a:t>
          </a:r>
        </a:p>
      </dsp:txBody>
      <dsp:txXfrm>
        <a:off x="544514" y="3445083"/>
        <a:ext cx="7323452" cy="346292"/>
      </dsp:txXfrm>
    </dsp:sp>
    <dsp:sp modelId="{B962FFB3-CD4F-F44A-ABDE-352E49975F2A}">
      <dsp:nvSpPr>
        <dsp:cNvPr id="0" name=""/>
        <dsp:cNvSpPr/>
      </dsp:nvSpPr>
      <dsp:spPr>
        <a:xfrm>
          <a:off x="0" y="4207909"/>
          <a:ext cx="10515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9D1A74-2E65-7649-8CD3-787AF84C2695}">
      <dsp:nvSpPr>
        <dsp:cNvPr id="0" name=""/>
        <dsp:cNvSpPr/>
      </dsp:nvSpPr>
      <dsp:spPr>
        <a:xfrm>
          <a:off x="525780" y="4016029"/>
          <a:ext cx="7360920" cy="38376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 up</a:t>
          </a:r>
        </a:p>
      </dsp:txBody>
      <dsp:txXfrm>
        <a:off x="544514" y="4034763"/>
        <a:ext cx="7323452" cy="3462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311577"/>
          <a:ext cx="10515600" cy="378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504E32-E4F1-8A41-8090-721330C437AA}">
      <dsp:nvSpPr>
        <dsp:cNvPr id="0" name=""/>
        <dsp:cNvSpPr/>
      </dsp:nvSpPr>
      <dsp:spPr>
        <a:xfrm>
          <a:off x="525780" y="90177"/>
          <a:ext cx="7360920" cy="44280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Loading and inspecting outputs</a:t>
          </a:r>
          <a:endParaRPr lang="en-US" sz="2200" b="0" kern="1200" dirty="0">
            <a:solidFill>
              <a:srgbClr val="FFFFFF"/>
            </a:solidFill>
            <a:latin typeface="Arial" panose="020B0604020202020204"/>
            <a:ea typeface="+mn-ea"/>
            <a:cs typeface="+mn-cs"/>
          </a:endParaRPr>
        </a:p>
      </dsp:txBody>
      <dsp:txXfrm>
        <a:off x="547396" y="111793"/>
        <a:ext cx="7317688" cy="399568"/>
      </dsp:txXfrm>
    </dsp:sp>
    <dsp:sp modelId="{2C24AA79-89DD-D24F-A35E-05BDE9991638}">
      <dsp:nvSpPr>
        <dsp:cNvPr id="0" name=""/>
        <dsp:cNvSpPr/>
      </dsp:nvSpPr>
      <dsp:spPr>
        <a:xfrm>
          <a:off x="0" y="991977"/>
          <a:ext cx="10515600" cy="378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43FDDD-F944-C848-9160-86ABFB70CB3C}">
      <dsp:nvSpPr>
        <dsp:cNvPr id="0" name=""/>
        <dsp:cNvSpPr/>
      </dsp:nvSpPr>
      <dsp:spPr>
        <a:xfrm>
          <a:off x="525780" y="770577"/>
          <a:ext cx="7360920" cy="44280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Reading heatmaps</a:t>
          </a:r>
        </a:p>
      </dsp:txBody>
      <dsp:txXfrm>
        <a:off x="547396" y="792193"/>
        <a:ext cx="7317688" cy="399568"/>
      </dsp:txXfrm>
    </dsp:sp>
    <dsp:sp modelId="{F5793AED-A38F-8947-BA1B-2AC6B49265FD}">
      <dsp:nvSpPr>
        <dsp:cNvPr id="0" name=""/>
        <dsp:cNvSpPr/>
      </dsp:nvSpPr>
      <dsp:spPr>
        <a:xfrm>
          <a:off x="0" y="1672377"/>
          <a:ext cx="10515600" cy="1512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12420" rIns="816127" bIns="113792" numCol="1" spcCol="1270" anchor="t" anchorCtr="0">
          <a:noAutofit/>
        </a:bodyPr>
        <a:lstStyle/>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Plotting cost components</a:t>
          </a:r>
        </a:p>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Interpreting the components maps</a:t>
          </a:r>
        </a:p>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Cost breakdown as a bar chart</a:t>
          </a:r>
        </a:p>
      </dsp:txBody>
      <dsp:txXfrm>
        <a:off x="0" y="1672377"/>
        <a:ext cx="10515600" cy="1512000"/>
      </dsp:txXfrm>
    </dsp:sp>
    <dsp:sp modelId="{99865278-FAB6-1B45-8F2F-EF3AEC260127}">
      <dsp:nvSpPr>
        <dsp:cNvPr id="0" name=""/>
        <dsp:cNvSpPr/>
      </dsp:nvSpPr>
      <dsp:spPr>
        <a:xfrm>
          <a:off x="525780" y="1450977"/>
          <a:ext cx="7360920" cy="44280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Cost breakdown analysis</a:t>
          </a:r>
          <a:endParaRPr lang="en-US" sz="2200" b="1" kern="1200" dirty="0">
            <a:solidFill>
              <a:srgbClr val="FFFFFF"/>
            </a:solidFill>
            <a:latin typeface="Arial" panose="020B0604020202020204"/>
            <a:ea typeface="+mn-ea"/>
            <a:cs typeface="+mn-cs"/>
          </a:endParaRPr>
        </a:p>
      </dsp:txBody>
      <dsp:txXfrm>
        <a:off x="547396" y="1472593"/>
        <a:ext cx="7317688" cy="399568"/>
      </dsp:txXfrm>
    </dsp:sp>
    <dsp:sp modelId="{73B0B270-EEB4-1C42-82AC-19461D891E55}">
      <dsp:nvSpPr>
        <dsp:cNvPr id="0" name=""/>
        <dsp:cNvSpPr/>
      </dsp:nvSpPr>
      <dsp:spPr>
        <a:xfrm>
          <a:off x="0" y="3486777"/>
          <a:ext cx="10515600" cy="378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61C02C-91E4-7048-A443-6B2DAA697767}">
      <dsp:nvSpPr>
        <dsp:cNvPr id="0" name=""/>
        <dsp:cNvSpPr/>
      </dsp:nvSpPr>
      <dsp:spPr>
        <a:xfrm>
          <a:off x="525780" y="3265377"/>
          <a:ext cx="7360920" cy="44280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Supply cost curves</a:t>
          </a:r>
        </a:p>
      </dsp:txBody>
      <dsp:txXfrm>
        <a:off x="547396" y="3286993"/>
        <a:ext cx="7317688" cy="399568"/>
      </dsp:txXfrm>
    </dsp:sp>
    <dsp:sp modelId="{B962FFB3-CD4F-F44A-ABDE-352E49975F2A}">
      <dsp:nvSpPr>
        <dsp:cNvPr id="0" name=""/>
        <dsp:cNvSpPr/>
      </dsp:nvSpPr>
      <dsp:spPr>
        <a:xfrm>
          <a:off x="0" y="4167177"/>
          <a:ext cx="10515600" cy="378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9D1A74-2E65-7649-8CD3-787AF84C2695}">
      <dsp:nvSpPr>
        <dsp:cNvPr id="0" name=""/>
        <dsp:cNvSpPr/>
      </dsp:nvSpPr>
      <dsp:spPr>
        <a:xfrm>
          <a:off x="525780" y="3945777"/>
          <a:ext cx="7360920" cy="44280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 up</a:t>
          </a:r>
        </a:p>
      </dsp:txBody>
      <dsp:txXfrm>
        <a:off x="547396" y="3967393"/>
        <a:ext cx="7317688" cy="3995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243347"/>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504E32-E4F1-8A41-8090-721330C437AA}">
      <dsp:nvSpPr>
        <dsp:cNvPr id="0" name=""/>
        <dsp:cNvSpPr/>
      </dsp:nvSpPr>
      <dsp:spPr>
        <a:xfrm>
          <a:off x="525780" y="7187"/>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Loading and inspecting outputs</a:t>
          </a:r>
          <a:endParaRPr lang="en-US" sz="2200" b="0" kern="1200" dirty="0">
            <a:solidFill>
              <a:srgbClr val="FFFFFF"/>
            </a:solidFill>
            <a:latin typeface="Arial" panose="020B0604020202020204"/>
            <a:ea typeface="+mn-ea"/>
            <a:cs typeface="+mn-cs"/>
          </a:endParaRPr>
        </a:p>
      </dsp:txBody>
      <dsp:txXfrm>
        <a:off x="548837" y="30244"/>
        <a:ext cx="7314806" cy="426206"/>
      </dsp:txXfrm>
    </dsp:sp>
    <dsp:sp modelId="{2C24AA79-89DD-D24F-A35E-05BDE9991638}">
      <dsp:nvSpPr>
        <dsp:cNvPr id="0" name=""/>
        <dsp:cNvSpPr/>
      </dsp:nvSpPr>
      <dsp:spPr>
        <a:xfrm>
          <a:off x="0" y="969107"/>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43FDDD-F944-C848-9160-86ABFB70CB3C}">
      <dsp:nvSpPr>
        <dsp:cNvPr id="0" name=""/>
        <dsp:cNvSpPr/>
      </dsp:nvSpPr>
      <dsp:spPr>
        <a:xfrm>
          <a:off x="525780" y="732947"/>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Reading heatmaps</a:t>
          </a:r>
        </a:p>
      </dsp:txBody>
      <dsp:txXfrm>
        <a:off x="548837" y="756004"/>
        <a:ext cx="7314806" cy="426206"/>
      </dsp:txXfrm>
    </dsp:sp>
    <dsp:sp modelId="{F5793AED-A38F-8947-BA1B-2AC6B49265FD}">
      <dsp:nvSpPr>
        <dsp:cNvPr id="0" name=""/>
        <dsp:cNvSpPr/>
      </dsp:nvSpPr>
      <dsp:spPr>
        <a:xfrm>
          <a:off x="0" y="1694867"/>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65278-FAB6-1B45-8F2F-EF3AEC260127}">
      <dsp:nvSpPr>
        <dsp:cNvPr id="0" name=""/>
        <dsp:cNvSpPr/>
      </dsp:nvSpPr>
      <dsp:spPr>
        <a:xfrm>
          <a:off x="525780" y="1458707"/>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Cost breakdown analysis</a:t>
          </a:r>
          <a:endParaRPr lang="en-US" sz="2200" kern="1200" dirty="0">
            <a:solidFill>
              <a:srgbClr val="FFFFFF"/>
            </a:solidFill>
            <a:latin typeface="Arial" panose="020B0604020202020204"/>
            <a:ea typeface="+mn-ea"/>
            <a:cs typeface="+mn-cs"/>
          </a:endParaRPr>
        </a:p>
      </dsp:txBody>
      <dsp:txXfrm>
        <a:off x="548837" y="1481764"/>
        <a:ext cx="7314806" cy="426206"/>
      </dsp:txXfrm>
    </dsp:sp>
    <dsp:sp modelId="{73B0B270-EEB4-1C42-82AC-19461D891E55}">
      <dsp:nvSpPr>
        <dsp:cNvPr id="0" name=""/>
        <dsp:cNvSpPr/>
      </dsp:nvSpPr>
      <dsp:spPr>
        <a:xfrm>
          <a:off x="0" y="2420627"/>
          <a:ext cx="10515600" cy="1537199"/>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33248" rIns="816127" bIns="113792" numCol="1" spcCol="1270" anchor="t" anchorCtr="0">
          <a:noAutofit/>
        </a:bodyPr>
        <a:lstStyle/>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What is a supply cost curve and why does it matter?</a:t>
          </a:r>
        </a:p>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Methodology and assumptions</a:t>
          </a:r>
        </a:p>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Building the supply curve in Python</a:t>
          </a:r>
        </a:p>
      </dsp:txBody>
      <dsp:txXfrm>
        <a:off x="0" y="2420627"/>
        <a:ext cx="10515600" cy="1537199"/>
      </dsp:txXfrm>
    </dsp:sp>
    <dsp:sp modelId="{7461C02C-91E4-7048-A443-6B2DAA697767}">
      <dsp:nvSpPr>
        <dsp:cNvPr id="0" name=""/>
        <dsp:cNvSpPr/>
      </dsp:nvSpPr>
      <dsp:spPr>
        <a:xfrm>
          <a:off x="525780" y="2184467"/>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b="1" kern="1200" dirty="0">
              <a:solidFill>
                <a:srgbClr val="FFFFFF"/>
              </a:solidFill>
              <a:latin typeface="Arial" panose="020B0604020202020204"/>
              <a:ea typeface="+mn-ea"/>
              <a:cs typeface="+mn-cs"/>
            </a:rPr>
            <a:t>Supply cost curves</a:t>
          </a:r>
        </a:p>
      </dsp:txBody>
      <dsp:txXfrm>
        <a:off x="548837" y="2207524"/>
        <a:ext cx="7314806" cy="426206"/>
      </dsp:txXfrm>
    </dsp:sp>
    <dsp:sp modelId="{B962FFB3-CD4F-F44A-ABDE-352E49975F2A}">
      <dsp:nvSpPr>
        <dsp:cNvPr id="0" name=""/>
        <dsp:cNvSpPr/>
      </dsp:nvSpPr>
      <dsp:spPr>
        <a:xfrm>
          <a:off x="0" y="4280387"/>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9D1A74-2E65-7649-8CD3-787AF84C2695}">
      <dsp:nvSpPr>
        <dsp:cNvPr id="0" name=""/>
        <dsp:cNvSpPr/>
      </dsp:nvSpPr>
      <dsp:spPr>
        <a:xfrm>
          <a:off x="525780" y="4044227"/>
          <a:ext cx="7360920" cy="47232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 up</a:t>
          </a:r>
        </a:p>
      </dsp:txBody>
      <dsp:txXfrm>
        <a:off x="548837" y="4067284"/>
        <a:ext cx="7314806" cy="4262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377884"/>
          <a:ext cx="10515600" cy="47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504E32-E4F1-8A41-8090-721330C437AA}">
      <dsp:nvSpPr>
        <dsp:cNvPr id="0" name=""/>
        <dsp:cNvSpPr/>
      </dsp:nvSpPr>
      <dsp:spPr>
        <a:xfrm>
          <a:off x="525780" y="97444"/>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Loading and inspecting outputs</a:t>
          </a:r>
          <a:endParaRPr lang="en-US" sz="2200" b="1" kern="1200" dirty="0">
            <a:solidFill>
              <a:srgbClr val="FFFFFF"/>
            </a:solidFill>
            <a:latin typeface="Arial" panose="020B0604020202020204"/>
            <a:ea typeface="+mn-ea"/>
            <a:cs typeface="+mn-cs"/>
          </a:endParaRPr>
        </a:p>
      </dsp:txBody>
      <dsp:txXfrm>
        <a:off x="553160" y="124824"/>
        <a:ext cx="7306160" cy="506120"/>
      </dsp:txXfrm>
    </dsp:sp>
    <dsp:sp modelId="{2C24AA79-89DD-D24F-A35E-05BDE9991638}">
      <dsp:nvSpPr>
        <dsp:cNvPr id="0" name=""/>
        <dsp:cNvSpPr/>
      </dsp:nvSpPr>
      <dsp:spPr>
        <a:xfrm>
          <a:off x="0" y="1239724"/>
          <a:ext cx="10515600" cy="47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43FDDD-F944-C848-9160-86ABFB70CB3C}">
      <dsp:nvSpPr>
        <dsp:cNvPr id="0" name=""/>
        <dsp:cNvSpPr/>
      </dsp:nvSpPr>
      <dsp:spPr>
        <a:xfrm>
          <a:off x="525780" y="959284"/>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Reading heatmaps</a:t>
          </a:r>
        </a:p>
      </dsp:txBody>
      <dsp:txXfrm>
        <a:off x="553160" y="986664"/>
        <a:ext cx="7306160" cy="506120"/>
      </dsp:txXfrm>
    </dsp:sp>
    <dsp:sp modelId="{F5793AED-A38F-8947-BA1B-2AC6B49265FD}">
      <dsp:nvSpPr>
        <dsp:cNvPr id="0" name=""/>
        <dsp:cNvSpPr/>
      </dsp:nvSpPr>
      <dsp:spPr>
        <a:xfrm>
          <a:off x="0" y="2101564"/>
          <a:ext cx="10515600" cy="47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65278-FAB6-1B45-8F2F-EF3AEC260127}">
      <dsp:nvSpPr>
        <dsp:cNvPr id="0" name=""/>
        <dsp:cNvSpPr/>
      </dsp:nvSpPr>
      <dsp:spPr>
        <a:xfrm>
          <a:off x="525780" y="1821124"/>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Cost breakdown analysis</a:t>
          </a:r>
          <a:endParaRPr lang="en-US" sz="2200" kern="1200" dirty="0">
            <a:solidFill>
              <a:srgbClr val="FFFFFF"/>
            </a:solidFill>
            <a:latin typeface="Arial" panose="020B0604020202020204"/>
            <a:ea typeface="+mn-ea"/>
            <a:cs typeface="+mn-cs"/>
          </a:endParaRPr>
        </a:p>
      </dsp:txBody>
      <dsp:txXfrm>
        <a:off x="553160" y="1848504"/>
        <a:ext cx="7306160" cy="506120"/>
      </dsp:txXfrm>
    </dsp:sp>
    <dsp:sp modelId="{73B0B270-EEB4-1C42-82AC-19461D891E55}">
      <dsp:nvSpPr>
        <dsp:cNvPr id="0" name=""/>
        <dsp:cNvSpPr/>
      </dsp:nvSpPr>
      <dsp:spPr>
        <a:xfrm>
          <a:off x="0" y="2963404"/>
          <a:ext cx="10515600" cy="47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61C02C-91E4-7048-A443-6B2DAA697767}">
      <dsp:nvSpPr>
        <dsp:cNvPr id="0" name=""/>
        <dsp:cNvSpPr/>
      </dsp:nvSpPr>
      <dsp:spPr>
        <a:xfrm>
          <a:off x="525780" y="2682964"/>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Supply cost curves</a:t>
          </a:r>
        </a:p>
      </dsp:txBody>
      <dsp:txXfrm>
        <a:off x="553160" y="2710344"/>
        <a:ext cx="7306160" cy="506120"/>
      </dsp:txXfrm>
    </dsp:sp>
    <dsp:sp modelId="{B962FFB3-CD4F-F44A-ABDE-352E49975F2A}">
      <dsp:nvSpPr>
        <dsp:cNvPr id="0" name=""/>
        <dsp:cNvSpPr/>
      </dsp:nvSpPr>
      <dsp:spPr>
        <a:xfrm>
          <a:off x="0" y="3825244"/>
          <a:ext cx="10515600" cy="822937"/>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95732" rIns="816127" bIns="113792" numCol="1" spcCol="1270" anchor="t" anchorCtr="0">
          <a:noAutofit/>
        </a:bodyPr>
        <a:lstStyle/>
        <a:p>
          <a:pPr marL="171450" lvl="1" indent="-171450" algn="l" defTabSz="711200">
            <a:lnSpc>
              <a:spcPct val="150000"/>
            </a:lnSpc>
            <a:spcBef>
              <a:spcPct val="0"/>
            </a:spcBef>
            <a:spcAft>
              <a:spcPct val="15000"/>
            </a:spcAft>
            <a:buClr>
              <a:srgbClr val="8DA8D8"/>
            </a:buClr>
            <a:buFont typeface="Arial" panose="020B0604020202020204" pitchFamily="34" charset="0"/>
            <a:buChar char="•"/>
          </a:pPr>
          <a:r>
            <a:rPr lang="en-GB" sz="1600" kern="1200" dirty="0">
              <a:solidFill>
                <a:srgbClr val="000000">
                  <a:hueOff val="0"/>
                  <a:satOff val="0"/>
                  <a:lumOff val="0"/>
                  <a:alphaOff val="0"/>
                </a:srgbClr>
              </a:solidFill>
              <a:latin typeface="Arial" panose="020B0604020202020204"/>
              <a:ea typeface="+mn-ea"/>
              <a:cs typeface="+mn-cs"/>
            </a:rPr>
            <a:t>Summary and next class overview</a:t>
          </a:r>
        </a:p>
      </dsp:txBody>
      <dsp:txXfrm>
        <a:off x="0" y="3825244"/>
        <a:ext cx="10515600" cy="822937"/>
      </dsp:txXfrm>
    </dsp:sp>
    <dsp:sp modelId="{389D1A74-2E65-7649-8CD3-787AF84C2695}">
      <dsp:nvSpPr>
        <dsp:cNvPr id="0" name=""/>
        <dsp:cNvSpPr/>
      </dsp:nvSpPr>
      <dsp:spPr>
        <a:xfrm>
          <a:off x="525780" y="3544804"/>
          <a:ext cx="7360920" cy="56088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Wrap up</a:t>
          </a:r>
        </a:p>
      </dsp:txBody>
      <dsp:txXfrm>
        <a:off x="553160" y="3572184"/>
        <a:ext cx="7306160" cy="50612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Welcome to Lesson 5 of the Geo-X training course: Interpreting the Results. In the previous lesson you ran Geo-X end to end and produced your first cost maps and GeoJSON output files. In this lesson we go deeper – learning how to load, inspect, visualise, and analytically interpret those outputs. We will work with cost heatmaps, cost component maps, and build a cumulative supply cost curve. By the end of this lesson, you will be able to move from raw model output to policy-relevant insight.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Here are the four learning outcomes for this lesson, together with an important note on tools. By the end you will be able to load and inspect Geo-X GeoJSON outputs using Python and geopandas; read and interpret cost heatmaps, including their spatial gradients and dominant cost drivers; decompose the levelised cost into its components and explain what drives costs in different regions; and construct a cumulative supply cost curve from hexagon-level outputs, understanding its assumptions and limitations. On the tool choice: this lesson uses Python and geopandas as the primary analysis environment, with Jupyter notebooks as the reference format. However, the same GeoJSON output files are fully compatible with R, QGIS, or any other GIS tool you prefer. If you are more comfortable in one of those environments, the hands-on document includes links to equivalent resources. The code in this lesson is designed to be copied and pasted directly into a notebook – you do not need to write it from scratch.</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Here is the structure of this lesson. We start with setting up the analysis environment and running the first sanity checks on the output files. We then move into heatmap visualisation – covering the design decisions behind how you plot, then how to read the spatial patterns analytically, including a second geography example. We then look at cost components – how to plot and interpret the breakdown. And we finish with supply cost curves: what they are, how they are constructed, and how to build one in Python. Each section builds directly on the previous one.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Before we start plotting, let us set up the analysis environment. Open a terminal, activate the geox environment using mamba activate geox, and then launch Jupyter notebook from your Geo-X repository directory. The notebook will open in your browser. From there, create a new notebook – or open the Analysis dot ipynb file if one is provided with the course materials. The four code cells on this slide set up everything you need. Cell 1 imports the three libraries we will use throughout: geopandas for spatial data, pandas for tabular operations, and matplotlib for plotting. Cell 2 sets the three scenario variables – ISO country code, weather year, and commodity type – so you only need to change them in one place when you switch scenarios. Cell 3 loads both output files: the total cost file and the cost components file, using the naming convention we covered in Lesson 4. Cell 4 runs a quick check – printing the shape of the data and the first few rows. If this runs without errors, your environment is correctly set up and you are ready to start analysing. Note that the same code runs identically in VS Code or as a plain Python script – Jupyter is just the reference format for this lesson.</a:t>
            </a:r>
          </a:p>
          <a:p>
            <a:pPr marL="0" lvl="0" indent="0" algn="l" rtl="0">
              <a:lnSpc>
                <a:spcPct val="100000"/>
              </a:lnSpc>
              <a:spcBef>
                <a:spcPts val="0"/>
              </a:spcBef>
              <a:spcAft>
                <a:spcPts val="0"/>
              </a:spcAft>
              <a:buNone/>
            </a:pPr>
            <a:endParaRPr lang="en-GB" dirty="0"/>
          </a:p>
          <a:p>
            <a:pPr marL="0" lvl="0" indent="0" algn="l" rtl="0">
              <a:lnSpc>
                <a:spcPct val="100000"/>
              </a:lnSpc>
              <a:spcBef>
                <a:spcPts val="0"/>
              </a:spcBef>
              <a:spcAft>
                <a:spcPts val="0"/>
              </a:spcAft>
              <a:buNone/>
            </a:pPr>
            <a:r>
              <a:rPr lang="en-GB" b="1" dirty="0" err="1"/>
              <a:t>Jupyter</a:t>
            </a:r>
            <a:r>
              <a:rPr lang="en-GB" b="1" dirty="0"/>
              <a:t> activation:</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cs-CZ" sz="1200" b="0" i="0" u="none" strike="noStrike" cap="none" dirty="0">
                <a:solidFill>
                  <a:schemeClr val="dk1"/>
                </a:solidFill>
                <a:effectLst/>
                <a:latin typeface="Calibri"/>
                <a:ea typeface="Calibri"/>
                <a:cs typeface="Calibri"/>
                <a:sym typeface="Calibri"/>
              </a:rPr>
              <a:t>mamba </a:t>
            </a:r>
            <a:r>
              <a:rPr lang="cs-CZ" sz="1200" b="0" i="0" u="none" strike="noStrike" cap="none" dirty="0" err="1">
                <a:solidFill>
                  <a:schemeClr val="dk1"/>
                </a:solidFill>
                <a:effectLst/>
                <a:latin typeface="Calibri"/>
                <a:ea typeface="Calibri"/>
                <a:cs typeface="Calibri"/>
                <a:sym typeface="Calibri"/>
              </a:rPr>
              <a:t>activate</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geox</a:t>
            </a:r>
            <a:br>
              <a:rPr lang="cs-CZ" sz="1200" b="0" i="0" u="none" strike="noStrike" cap="none" dirty="0">
                <a:solidFill>
                  <a:schemeClr val="dk1"/>
                </a:solidFill>
                <a:effectLst/>
                <a:latin typeface="Calibri"/>
                <a:ea typeface="Calibri"/>
                <a:cs typeface="Calibri"/>
                <a:sym typeface="Calibri"/>
              </a:rPr>
            </a:br>
            <a:r>
              <a:rPr lang="cs-CZ" sz="1200" b="0" i="0" u="none" strike="noStrike" cap="none" dirty="0">
                <a:solidFill>
                  <a:schemeClr val="dk1"/>
                </a:solidFill>
                <a:effectLst/>
                <a:latin typeface="Calibri"/>
                <a:ea typeface="Calibri"/>
                <a:cs typeface="Calibri"/>
                <a:sym typeface="Calibri"/>
              </a:rPr>
              <a:t>mamba </a:t>
            </a:r>
            <a:r>
              <a:rPr lang="cs-CZ" sz="1200" b="0" i="0" u="none" strike="noStrike" cap="none" dirty="0" err="1">
                <a:solidFill>
                  <a:schemeClr val="dk1"/>
                </a:solidFill>
                <a:effectLst/>
                <a:latin typeface="Calibri"/>
                <a:ea typeface="Calibri"/>
                <a:cs typeface="Calibri"/>
                <a:sym typeface="Calibri"/>
              </a:rPr>
              <a:t>install</a:t>
            </a:r>
            <a:r>
              <a:rPr lang="cs-CZ" sz="1200" b="0" i="0" u="none" strike="noStrike" cap="none" dirty="0">
                <a:solidFill>
                  <a:schemeClr val="dk1"/>
                </a:solidFill>
                <a:effectLst/>
                <a:latin typeface="Calibri"/>
                <a:ea typeface="Calibri"/>
                <a:cs typeface="Calibri"/>
                <a:sym typeface="Calibri"/>
              </a:rPr>
              <a:t> -c </a:t>
            </a:r>
            <a:r>
              <a:rPr lang="cs-CZ" sz="1200" b="0" i="0" u="none" strike="noStrike" cap="none" dirty="0" err="1">
                <a:solidFill>
                  <a:schemeClr val="dk1"/>
                </a:solidFill>
                <a:effectLst/>
                <a:latin typeface="Calibri"/>
                <a:ea typeface="Calibri"/>
                <a:cs typeface="Calibri"/>
                <a:sym typeface="Calibri"/>
              </a:rPr>
              <a:t>conda-forge</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jupyterlab</a:t>
            </a:r>
            <a:br>
              <a:rPr lang="cs-CZ" sz="1200" b="0" i="0" u="none" strike="noStrike" cap="none" dirty="0">
                <a:solidFill>
                  <a:schemeClr val="dk1"/>
                </a:solidFill>
                <a:effectLst/>
                <a:latin typeface="Calibri"/>
                <a:ea typeface="Calibri"/>
                <a:cs typeface="Calibri"/>
                <a:sym typeface="Calibri"/>
              </a:rPr>
            </a:br>
            <a:r>
              <a:rPr lang="cs-CZ" sz="1200" b="0" i="0" u="none" strike="noStrike" cap="none" dirty="0" err="1">
                <a:solidFill>
                  <a:schemeClr val="dk1"/>
                </a:solidFill>
                <a:effectLst/>
                <a:latin typeface="Calibri"/>
                <a:ea typeface="Calibri"/>
                <a:cs typeface="Calibri"/>
                <a:sym typeface="Calibri"/>
              </a:rPr>
              <a:t>jupyter</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lab</a:t>
            </a:r>
            <a:endParaRPr lang="cs-CZ" sz="1200" b="0" i="0" u="none" strike="noStrike" cap="none" dirty="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None/>
            </a:pPr>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Before producing any visualisation, always run these three sanity checks. Think of them as analytical hygiene – a quick test that catches the most common problems early, before you spend time interpreting a map that turns out to have an issue. The first check is shape and head: print the shape of the dataframe and the unique demand centres. The shape tells you how many rows you have – it should be the number of hexagons multiplied by the number of demand centres. If you see very few rows, restrict_hexagons may still be set to True in config.yaml from a test run in Lesson 4. If the demand centre names are wrong or missing, check demand_parameters.xlsx. The second check is columns: print the column names of both files. The total cost file should have total_cost and geometry. The components file should have production_cost, transport_cost, storage_cost, and water_cost. Missing columns usually mean a rule did not complete – check your Snakemake logs and re-run map_all. Unexpected extra columns often indicate you are accidentally loading an old output file from a previous run. The third check is describe: run describe on the total_cost column and count the nulls. For green hydrogen, a mean in the range of five to fifteen euros per kilogram is broadly plausible – though this depends heavily on your country and parameter assumptions. Very high values suggest the demand volume may be unrealistically large. Many nulls indicate infeasible hexagons – check whether your exclusion layers are too aggressive or your demand target is too high for some locations.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 now move into heatmap visualisation. This section covers both how to produce the maps and how to read them analytically.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This slide covers the visualisation design decisions you will face when plotting heatmaps – and there are more of them than you might expect. The code on the left produces the basic map: filter to a single demand centre, call dot-plot with a column, colour map, and legend, and handle null hexagons with a grey fill using missing_kwds. But the five design decisions on the right are where the analytical choices live. The first is colour map: sequential colour maps like viridis or plasma work well for absolute cost – they show low cost at one end and high cost at the other. Diverging maps like red-yellow-green work better when you are plotting cost relative to a benchmark – for example, which hexagons are above or below a reference price. The second decision is scale capping: by default matplotlib stretches the colour scale to the full data range, which means a small number of very expensive outlier hexagons can wash out the variation in the main part of the country. Capping at the 95th percentile using vmax makes the map much more informative. Third, decide whether you want to show absolute cost or a relative delta from a baseline scenario – the latter is more useful for scenario comparison. Fourth, handle null hexagons explicitly: using missing_kwds with a light grey colour makes excluded land visible, which is analytically important – you want to see where the model chose not to optimise. And fifth, decide between static PNG output for reports and presentations, or an interactive map using folium or plotly for exploratory analysis where you want to hover and inspect individual hexagons. There is no single right answer – the choice depends on the question and the audience.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Now that we know how to produce the map, let us focus on how to read it. The most important analytical habit when working with Geo-X heatmaps is to look at multiple maps together rather than the total cost map in isolation. The reason is that the total cost heatmap shows you where production is cheap, but not why. The four maps on this slide – total cost, solar potential, wind potential, and storage cost – tell a much richer story together. The first observation is that LCOH and LCOA heatmaps usually show similar spatial patterns to the solar and wind capacity factor maps. Where renewable resources are strongest, production costs are lowest – because less installed capacity is needed to meet the same annual demand. This correlation is strong and reliable: it is almost always the first thing to check when you see an unexpectedly cheap or expensive region. The second observation is more subtle. Solar and wind potential are often anti-correlated spatially – regions with excellent solar irradiation tend to have weaker wind, and vice versa. The model exploits complementarity where it exists, but regions that rely heavily on a single source tend to see higher storage costs. This leads to the third observation: storage cost is inversely correlated with resource consistency, not just resource quality. A location with strong average solar but high day-to-night variability – such as a desert location with clear skies but no wind – requires more battery storage to maintain continuous hydrogen production throughout the year. This is why two hexagons with similar average capacity factors can have meaningfully different total costs: one has consistent output, the other needs a large storage buffer to smooth the peaks. Understanding these correlations is what allows you to move from reading the cost map to explaining it.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This slide introduces a second geography – Ghana – to demonstrate that the Geo-X workflow is fully transferable across very different regional contexts. The workflow is identical: the same Python code, the same Snakemake pipeline, the same output file structure. But the results tell a different story, shaped by Ghana's specific resource profile, infrastructure context, and economic conditions. However, before drawing any conclusions from the comparison, a good modeller needs to ask a more fundamental question: are these two results actually comparable, and if so, on what basis? When you see different LCOH numbers between Ukraine and Ghana, several things could be driving that difference. It could be the renewable resource quality – Ghana has strong solar irradiation but generally weaker wind than parts of Ukraine. It could be the cost of capital – financing costs reflect investment risk and macroeconomic conditions, which differ significantly between the two countries. It could be supply chain effects on CAPEX and OPEX – equipment costs and installation costs vary between regions. Or it could be infrastructure availability – road networks, water access, and port proximity all affect transport and water costs. Geo-X can directly support this kind of trade-off analysis. A country with a stronger investment environment but comparatively weaker renewable resources can be explicitly compared against a country with excellent resources but higher financing costs – and the tool makes those trade-offs quantifiable and transparent. But the key discipline is to be explicit, before interpreting any cross-country comparison, about which parameters differ between the two runs, and whether those differences reflect real-world variation or modelling assumptions. Conflating the two leads to misleading conclusions.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This slide makes an important point about the limits of heatmap analysis – and it is worth dwelling on, because it is easy to over-interpret a single cost map. The heatmap tells you, for each hexagon and each demand centre, the levelised cost of delivered commodity, the cost breakdown by component, the optimal capacity mix, and the spatial pattern across the country. These are genuinely useful outputs. But there are four things the heatmap cannot tell you. First, it does not tell you how much a hexagon could actually produce – it shows unit cost, not supply volume. A low LCOH hexagon with very little eligible land is not the same as a low LCOH hexagon with large eligible area. The supply curve, which we build later in this lesson, addresses this directly. Second, it does not tell you how the results change if you move the demand centre. Every hexagon's transport cost is calculated relative to the current demand point – move it and the whole map shifts. Running alternative demand locations, as covered in Lesson 4, is the appropriate response. Third, the map reflects your parameter assumptions – electrolyser CAPEX, interest rate, water costs. Change the assumptions and the map changes. Sensitivity scenarios are the tool for understanding how robust the results are. And fourth, a single weather year may be atypically good or bad for solar and wind. A single run is a snapshot, not a robust estimate. Running multiple weather years and comparing the curves is good modelling practice. The takeaway: one run is one answer under one set of assumptions. It is the starting point for analysis, not the conclusion.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 now move into cost component analysis — how to break the total levelised cost down into its constituent parts and what each component tells you analytically.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This slide shows how to produce a two-by-two grid of component cost maps. The code structure is clean and reusable: define a list of tuples containing the column name, plot title, and colour map for each component; filter to your demand centre; then loop over the four panels using zip. Each panel uses a P95 cap on the colour scale to prevent outliers from dominating. The four components shown are production cost, transport cost, storage cost, and water cost. Even before interpreting the maps in detail, a few spatial patterns are immediately visible. Production cost follows the renewable resource distribution – it is correlated with the solar and wind maps from slide 8. Transport cost shows a radial pattern centred on Odessa – it rises smoothly with distance from the demand point. Storage cost is higher where solar is most intermittent – as discussed on slide 8, this is the variability effect rather than purely the resource quality effect. And water cost is driven by proximity to ocean or fresh water sources – it tends to be low near the coast and rises inland, with the gradient depending on whether freshwater or seawater treatment is used. Each of these patterns is worth examining before moving to the summary statistics, because the map tells you where each cost driver is important – which is more useful than a single average number.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This table brings together the interpretation of all four component maps into a structured analytical framework. Let us go through each component. Production cost mirrors the renewable resource distribution – lower where solar irradiation or wind capacity factors are strongest, because less installed capacity is needed to meet the same annual demand. The analytical question it enables is: where should production be sited to minimise generation cost? This is answered by overlaying the production cost map with the land exclusion zones. Transport cost shows a broadly radial pattern around the demand centre – cost rises with distance from the delivery point, shaped by the road network and truck capacities. The key analytical question is where pipeline investment breaks even versus trucking, which you explore by comparing runs with pipeline_construction set to True versus False. Storage cost is inversely correlated with resource consistency rather than just resource quality – this is the nuance introduced on slide 8. Seasonal variability drives the storage requirement: strong summer solar peaks with weak winter output require large storage buffers to maintain year-round production. The analytical question is why two sites with similar average capacity factors can have different total costs – the answer lies in comparing their storage share of LCOH. Water cost is driven by distance from water bodies and shows a gradient from coast or rivers inland. It is most significant in arid regions. The key question is how much water scarcity adds to LCOH, which you explore by comparing ocean versus freshwater parameter settings. The overarching message of this table is the analytical move from where is it cheap to why is it cheap. Reading the total cost map in isolation misses the story. The cost structure – the relative weight of each component – is what tells you why a location is competitive and what would need to change to make it more or less so.</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This slide introduces the stacked bar chart as a complement to the spatial maps. Where the component maps show you spatial variation across hexagons, the stacked bar gives you an aggregate summary – the average cost composition for a selected subset of hexagons. The code here computes the mean of each cost component for the lowest-cost five percent of hexagons – those at the bottom of the supply curve – and plots them as a stacked bar. This is a useful summary for policy communication: it tells you, for the most competitive production zone, how much of the total cost comes from each component. The example in the slide shows that roughly twenty-five percent of the total cost is associated with storage. This is a meaningful number, and it invites the analytical question: why is storage such a significant share here? The answer connects back to slide 8 and slide 13. Ukraine's most competitive hydrogen production zones rely heavily on solar photovoltaics. Solar output is highly variable – strong during daylight hours and across summer months, absent at night and lower in winter. To maintain continuous hydrogen production throughout the year, the model sizes battery storage to bridge that daily and seasonal gap. The storage cost reflects the capital investment in that buffer capacity. This is a good example of how the stacked bar chart, combined with the spatial maps, tells a coherent analytical story rather than just reporting numbers.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 now move into the final section of this lesson: supply cost curves. This is the output format that most directly connects Geo-X results to policy and investment questions.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A supply cost curve is a standard analytical tool in energy economics, and it is worth understanding clearly what it represents before building one. The curve ranks all potential production locations by their delivered cost and plots cumulative production potential on the horizontal axis against unit cost on the vertical axis. The result is a step function – each step corresponds to one hexagon, whose width represents how much that hexagon could produce and whose height is the cost at which it could produce it. Reading from left to right, the curve moves from the cheapest and most accessible production zones toward the more expensive and marginal ones. This is a fundamentally different kind of output from the heatmap. The heatmap shows where production is cheap. The supply curve shows how much is available at each cost level –  which is the question that matters for investment planning and policy design. A supply curve enables four key policy questions. How much of this country's potential is competitive at or below a given cost? What is the marginal cost of scaling up supply beyond the cheapest zones? How does the competitive volume change when parameters like the cost of capital or electrolyser costs shift? And which locations should be prioritised for first investments – those at the flat, low-cost left end of the curve? The horizontal reference price line, which you can set in the code, is where you make the connection to market conditions explicit. Set it at the price of competing fuels, at an import benchmark, or at a policy target, and the curve immediately tells you how much of the country's potential is commercially viable at that price.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This slide covers the methodology behind the supply curve – how it is constructed from Geo-X outputs and what assumptions are embedded in that construction. Understanding the methodology is essential for interpreting the curve correctly and communicating its limitations honestly. The hexagon grid divides the country into cells at H3 resolution 5, where each hexagon covers roughly two hundred and fifty square kilometres. Within each hexagon, the eligible land fraction – after applying all the exclusion criteria from the data preparation pipeline – determines how much area is available for plant installation. The demand that each hexagon is sized to meet is fixed: it is the value specified in demand_parameters.xlsx. If the eligible area within a hexagon is insufficient to meet that demand, the optimisation returns null and the hexagon is excluded from the supply curve. The supply curve is then constructed by sorting hexagons from lowest to highest delivered cost and accumulating the potential from left to right. There are three important caveats to state clearly. First, hexagons are treated as independent plants – there is no interaction between them, no shared infrastructure, and no system-level optimisation across the country. Second, demand is fixed per hexagon – this is a screening assumption, not a dispatch-optimised result where demand could be met from multiple locations simultaneously. Third, the production potential estimate depends on the plant_capacity parameter, which you set in the code and which reflects assumptions about how intensively the eligible land is used. This approach is standard for policy-oriented screening analysis and produces results that are directly useful for investment prioritisation. More sophisticated approaches exist – including finer resolution hexagons, dynamic capacity scaling, and system integration models – but for the purpose of this course, and for most policy applications, this methodology is appropriate and well-established.</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This slide shows the complete Python code for building the supply curve, which you can copy and paste directly into your notebook. The code has five logical sections. First, filter to a single demand centre – in this example Odessa – so that you are plotting one curve for one delivery point. Second, drop null hexagons: these are locations where the optimisation was infeasible, either because eligible land was insufficient or because the cost was unconstrained. Third, calculate production potential per hexagon by multiplying the eligible area in square kilometres by a plant capacity parameter in tonnes of hydrogen per square kilometre per year. The value of one thousand used here is illustrative – adjust it to reflect the technology scale you are modelling. Fourth, sort by total cost and compute the cumulative potential in megatonnes per year using cumsum. And fifth, plot the step curve using plt.step with the where equals post option, which draws each step at the right edge of the hexagon's potential – the correct convention for a supply curve. The optional reference price line is drawn as a horizontal dashed line using axhline. Set ref_price to your chosen value – for example a policy target or a competing fuel cost – and the code will add it automatically. The example in the slide shows a curve running from approximately six to over sixteen euros per kilogram. This is illustrative and does not represent any specific real case. The flat section at the left represents the large volume available at low cost in hexagons near the demand point with good renewable resources. The steep rise at the right represents marginal hexagons far from Odessa with limited eligible area – where each additional unit of production becomes significantly more expensive.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 are in the final section of the lesson.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Let us take stock of what this lesson has covered and look ahead to the final lesson of the course. You have learned four analytical skills. First, loading and inspecting outputs: using geopandas to read the GeoJSON files, running the three sanity checks on shape, columns, and cost range, and filtering to a specific demand centre. Second, reading heatmaps: understanding the visualisation design decisions, recognising the spatial correlations between LCOH and renewable resource maps, understanding the storage-variability relationship, and knowing what the heatmap cannot tell you. Third, cost breakdown analysis: producing the two-by-two component maps, interpreting the spatial pattern of each component, and using the stacked bar chart to summarise cost composition for the most competitive zones. And fourth, supply cost curves: understanding what the curve represents conceptually, knowing the methodology and its assumptions honestly, and building it in Python from your own Geo-X outputs. Lesson 6 is the final lesson of the course. Having covered interpretation, Lesson 6 turns to advanced modelling options that extend what Geo-X can do: adding new generation technologies such as geothermal or nuclear, incorporating storage alternatives, and exploring demand-side flexibility. See you there.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Thank you for completing Lesson 5 of the Geo-X training course. You can now move from raw model outputs to policy-relevant analysis. In Lesson 6 we explore the advanced options that allow you to extend and customise Geo-X beyond the defaults.</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2979507" y="739739"/>
            <a:ext cx="4880223" cy="498296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Tree>
    <p:extLst>
      <p:ext uri="{BB962C8B-B14F-4D97-AF65-F5344CB8AC3E}">
        <p14:creationId xmlns:p14="http://schemas.microsoft.com/office/powerpoint/2010/main" val="198057148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p:cSld name="Two Content">
    <p:bg>
      <p:bgPr>
        <a:solidFill>
          <a:schemeClr val="lt1"/>
        </a:solidFill>
        <a:effectLst/>
      </p:bgPr>
    </p:bg>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5556"/>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4" name="Text Placeholder 2">
            <a:extLst>
              <a:ext uri="{FF2B5EF4-FFF2-40B4-BE49-F238E27FC236}">
                <a16:creationId xmlns:a16="http://schemas.microsoft.com/office/drawing/2014/main" id="{760B7BF7-863F-75BD-C74E-816BAC14E105}"/>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dirty="0"/>
              <a:t>Click to edit Master text styles</a:t>
            </a:r>
          </a:p>
        </p:txBody>
      </p:sp>
      <p:sp>
        <p:nvSpPr>
          <p:cNvPr id="5" name="Google Shape;56;p21">
            <a:extLst>
              <a:ext uri="{FF2B5EF4-FFF2-40B4-BE49-F238E27FC236}">
                <a16:creationId xmlns:a16="http://schemas.microsoft.com/office/drawing/2014/main" id="{AF23B50F-DDC4-A9C5-C7A6-289F47F961E3}"/>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dirty="0"/>
              <a:t>Click to edit Master text styles</a:t>
            </a:r>
          </a:p>
        </p:txBody>
      </p:sp>
    </p:spTree>
    <p:extLst>
      <p:ext uri="{BB962C8B-B14F-4D97-AF65-F5344CB8AC3E}">
        <p14:creationId xmlns:p14="http://schemas.microsoft.com/office/powerpoint/2010/main" val="739789877"/>
      </p:ext>
    </p:extLst>
  </p:cSld>
  <p:clrMapOvr>
    <a:overrideClrMapping bg1="lt1" tx1="dk1" bg2="dk2" tx2="lt2" accent1="accent1" accent2="accent2" accent3="accent3" accent4="accent4" accent5="accent5" accent6="accent6" hlink="hlink" folHlink="folHlink"/>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p:cSld name="1_Two Content">
    <p:bg>
      <p:bgPr>
        <a:solidFill>
          <a:schemeClr val="lt1"/>
        </a:solidFill>
        <a:effectLst/>
      </p:bgPr>
    </p:bg>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7" name="Text Placeholder 2">
            <a:extLst>
              <a:ext uri="{FF2B5EF4-FFF2-40B4-BE49-F238E27FC236}">
                <a16:creationId xmlns:a16="http://schemas.microsoft.com/office/drawing/2014/main" id="{EF52DA1A-27C3-A877-3F21-FC8B5AF4A011}"/>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8" name="Google Shape;56;p21">
            <a:extLst>
              <a:ext uri="{FF2B5EF4-FFF2-40B4-BE49-F238E27FC236}">
                <a16:creationId xmlns:a16="http://schemas.microsoft.com/office/drawing/2014/main" id="{1C3240EE-A0CD-0C76-C224-32839D7C8974}"/>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2630987058"/>
      </p:ext>
    </p:extLst>
  </p:cSld>
  <p:clrMapOvr>
    <a:overrideClrMapping bg1="lt1" tx1="dk1" bg2="dk2" tx2="lt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reserve="1">
  <p:cSld name="1_Comparison">
    <p:spTree>
      <p:nvGrpSpPr>
        <p:cNvPr id="1" name="Shape 52"/>
        <p:cNvGrpSpPr/>
        <p:nvPr/>
      </p:nvGrpSpPr>
      <p:grpSpPr>
        <a:xfrm>
          <a:off x="0" y="0"/>
          <a:ext cx="0" cy="0"/>
          <a:chOff x="0" y="0"/>
          <a:chExt cx="0" cy="0"/>
        </a:xfrm>
      </p:grpSpPr>
      <p:pic>
        <p:nvPicPr>
          <p:cNvPr id="3" name="Picture 2">
            <a:extLst>
              <a:ext uri="{FF2B5EF4-FFF2-40B4-BE49-F238E27FC236}">
                <a16:creationId xmlns:a16="http://schemas.microsoft.com/office/drawing/2014/main" id="{3A70E89C-24E2-3848-9105-E62A76FC275E}"/>
              </a:ext>
            </a:extLst>
          </p:cNvPr>
          <p:cNvPicPr>
            <a:picLocks noChangeAspect="1"/>
          </p:cNvPicPr>
          <p:nvPr/>
        </p:nvPicPr>
        <p:blipFill>
          <a:blip r:embed="rId2"/>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321A830-ACFF-6C61-07CA-D04E6E6FD08F}"/>
              </a:ext>
            </a:extLst>
          </p:cNvPr>
          <p:cNvSpPr/>
          <p:nvPr userDrawn="1"/>
        </p:nvSpPr>
        <p:spPr>
          <a:xfrm>
            <a:off x="5997575" y="1316038"/>
            <a:ext cx="5540304" cy="446831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Google Shape;53;p21"/>
          <p:cNvSpPr txBox="1">
            <a:spLocks noGrp="1"/>
          </p:cNvSpPr>
          <p:nvPr>
            <p:ph type="title"/>
          </p:nvPr>
        </p:nvSpPr>
        <p:spPr>
          <a:xfrm>
            <a:off x="839788"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n-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54" name="Google Shape;54;p21"/>
          <p:cNvSpPr txBox="1">
            <a:spLocks noGrp="1"/>
          </p:cNvSpPr>
          <p:nvPr>
            <p:ph type="body" idx="1"/>
          </p:nvPr>
        </p:nvSpPr>
        <p:spPr>
          <a:xfrm>
            <a:off x="839788" y="1316038"/>
            <a:ext cx="5157787"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5" name="Google Shape;55;p21"/>
          <p:cNvSpPr txBox="1">
            <a:spLocks noGrp="1"/>
          </p:cNvSpPr>
          <p:nvPr>
            <p:ph type="body" idx="2"/>
          </p:nvPr>
        </p:nvSpPr>
        <p:spPr>
          <a:xfrm>
            <a:off x="839788" y="1816278"/>
            <a:ext cx="5157787"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56" name="Google Shape;56;p21"/>
          <p:cNvSpPr txBox="1">
            <a:spLocks noGrp="1"/>
          </p:cNvSpPr>
          <p:nvPr>
            <p:ph type="body" idx="3"/>
          </p:nvPr>
        </p:nvSpPr>
        <p:spPr>
          <a:xfrm>
            <a:off x="6172200" y="1316038"/>
            <a:ext cx="5183188"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7" name="Google Shape;57;p21"/>
          <p:cNvSpPr txBox="1">
            <a:spLocks noGrp="1"/>
          </p:cNvSpPr>
          <p:nvPr>
            <p:ph type="body" idx="4"/>
          </p:nvPr>
        </p:nvSpPr>
        <p:spPr>
          <a:xfrm>
            <a:off x="6172200" y="1816278"/>
            <a:ext cx="5183188"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2" name="Slide Number Placeholder 2">
            <a:extLst>
              <a:ext uri="{FF2B5EF4-FFF2-40B4-BE49-F238E27FC236}">
                <a16:creationId xmlns:a16="http://schemas.microsoft.com/office/drawing/2014/main" id="{10AA9A2B-ABED-DB7D-BF31-1128BB037F8F}"/>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57832095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2" name="Slide Number Placeholder 2">
            <a:extLst>
              <a:ext uri="{FF2B5EF4-FFF2-40B4-BE49-F238E27FC236}">
                <a16:creationId xmlns:a16="http://schemas.microsoft.com/office/drawing/2014/main" id="{B9AD8697-92AB-E546-E92A-46423E2D16EB}"/>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57143600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preserve="1">
  <p:cSld name="Picture with Caption">
    <p:bg>
      <p:bgPr>
        <a:solidFill>
          <a:schemeClr val="lt1"/>
        </a:solidFill>
        <a:effectLst/>
      </p:bgPr>
    </p:bg>
    <p:spTree>
      <p:nvGrpSpPr>
        <p:cNvPr id="1" name="Shape 77"/>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301649659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9" name="Picture 8">
            <a:extLst>
              <a:ext uri="{FF2B5EF4-FFF2-40B4-BE49-F238E27FC236}">
                <a16:creationId xmlns:a16="http://schemas.microsoft.com/office/drawing/2014/main" id="{2F796EF1-10A7-8C88-C479-E8F73E4A2FCC}"/>
              </a:ext>
            </a:extLst>
          </p:cNvPr>
          <p:cNvPicPr>
            <a:picLocks noChangeAspect="1"/>
          </p:cNvPicPr>
          <p:nvPr userDrawn="1"/>
        </p:nvPicPr>
        <p:blipFill>
          <a:blip r:embed="rId2"/>
          <a:srcRect/>
          <a:stretch/>
        </p:blipFill>
        <p:spPr>
          <a:xfrm>
            <a:off x="0" y="0"/>
            <a:ext cx="12192000" cy="6858000"/>
          </a:xfrm>
          <a:prstGeom prst="rect">
            <a:avLst/>
          </a:prstGeom>
        </p:spPr>
      </p:pic>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
        <p:nvSpPr>
          <p:cNvPr id="5" name="Google Shape;53;p21">
            <a:extLst>
              <a:ext uri="{FF2B5EF4-FFF2-40B4-BE49-F238E27FC236}">
                <a16:creationId xmlns:a16="http://schemas.microsoft.com/office/drawing/2014/main" id="{2804BE51-4AE7-8958-602D-521D85C02AB0}"/>
              </a:ext>
            </a:extLst>
          </p:cNvPr>
          <p:cNvSpPr txBox="1">
            <a:spLocks noGrp="1"/>
          </p:cNvSpPr>
          <p:nvPr>
            <p:ph type="title"/>
          </p:nvPr>
        </p:nvSpPr>
        <p:spPr>
          <a:xfrm>
            <a:off x="839788" y="0"/>
            <a:ext cx="10864532"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316038"/>
            <a:ext cx="4910771" cy="42963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accent3">
                    <a:lumMod val="20000"/>
                    <a:lumOff val="80000"/>
                  </a:schemeClr>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dirty="0"/>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1829664"/>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Rectangle 7">
            <a:extLst>
              <a:ext uri="{FF2B5EF4-FFF2-40B4-BE49-F238E27FC236}">
                <a16:creationId xmlns:a16="http://schemas.microsoft.com/office/drawing/2014/main" id="{2A747783-11D2-0005-3676-55DC35F534B0}"/>
              </a:ext>
            </a:extLst>
          </p:cNvPr>
          <p:cNvSpPr/>
          <p:nvPr userDrawn="1"/>
        </p:nvSpPr>
        <p:spPr>
          <a:xfrm>
            <a:off x="5981252" y="1829664"/>
            <a:ext cx="5927463"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cxnSp>
        <p:nvCxnSpPr>
          <p:cNvPr id="3" name="Straight Connector 2">
            <a:extLst>
              <a:ext uri="{FF2B5EF4-FFF2-40B4-BE49-F238E27FC236}">
                <a16:creationId xmlns:a16="http://schemas.microsoft.com/office/drawing/2014/main" id="{C043EF58-EF2D-D14C-7319-81751CB2501A}"/>
              </a:ext>
            </a:extLst>
          </p:cNvPr>
          <p:cNvCxnSpPr>
            <a:cxnSpLocks/>
          </p:cNvCxnSpPr>
          <p:nvPr/>
        </p:nvCxnSpPr>
        <p:spPr>
          <a:xfrm>
            <a:off x="6169572" y="5370785"/>
            <a:ext cx="5517931" cy="0"/>
          </a:xfrm>
          <a:prstGeom prst="line">
            <a:avLst/>
          </a:prstGeom>
          <a:ln w="1905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46215664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4" name="Picture 3">
            <a:extLst>
              <a:ext uri="{FF2B5EF4-FFF2-40B4-BE49-F238E27FC236}">
                <a16:creationId xmlns:a16="http://schemas.microsoft.com/office/drawing/2014/main" id="{C69F427D-5DA1-66BC-4D23-81378603A73E}"/>
              </a:ext>
            </a:extLst>
          </p:cNvPr>
          <p:cNvPicPr>
            <a:picLocks noChangeAspect="1"/>
          </p:cNvPicPr>
          <p:nvPr/>
        </p:nvPicPr>
        <p:blipFill>
          <a:blip r:embed="rId2"/>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61B96DC3-EDED-A35A-DB3F-833161D31F0F}"/>
              </a:ext>
            </a:extLst>
          </p:cNvPr>
          <p:cNvSpPr/>
          <p:nvPr userDrawn="1"/>
        </p:nvSpPr>
        <p:spPr>
          <a:xfrm>
            <a:off x="279699" y="1829664"/>
            <a:ext cx="11629017"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756881"/>
            <a:ext cx="4910771" cy="48288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400" b="1">
                <a:solidFill>
                  <a:schemeClr val="tx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2283087"/>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000">
                <a:solidFill>
                  <a:schemeClr val="tx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Google Shape;53;p21">
            <a:extLst>
              <a:ext uri="{FF2B5EF4-FFF2-40B4-BE49-F238E27FC236}">
                <a16:creationId xmlns:a16="http://schemas.microsoft.com/office/drawing/2014/main" id="{07213A82-FAAB-5D75-42CD-C50A00ED13EC}"/>
              </a:ext>
            </a:extLst>
          </p:cNvPr>
          <p:cNvSpPr txBox="1">
            <a:spLocks noGrp="1"/>
          </p:cNvSpPr>
          <p:nvPr>
            <p:ph type="title"/>
          </p:nvPr>
        </p:nvSpPr>
        <p:spPr>
          <a:xfrm>
            <a:off x="839788" y="555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Tree>
    <p:extLst>
      <p:ext uri="{BB962C8B-B14F-4D97-AF65-F5344CB8AC3E}">
        <p14:creationId xmlns:p14="http://schemas.microsoft.com/office/powerpoint/2010/main" val="4240466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15804"/>
            <a:ext cx="10515600" cy="1325563"/>
          </a:xfrm>
          <a:prstGeom prst="rect">
            <a:avLst/>
          </a:prstGeom>
        </p:spPr>
        <p:txBody>
          <a:bodyPr/>
          <a:lstStyle>
            <a:lvl1pPr>
              <a:defRPr baseline="0">
                <a:latin typeface="+mn-lt"/>
              </a:defRPr>
            </a:lvl1pPr>
          </a:lstStyle>
          <a:p>
            <a:r>
              <a:rPr lang="en-GB" dirty="0"/>
              <a:t>Click to edit Master title style</a:t>
            </a:r>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36770511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2979507" y="739739"/>
            <a:ext cx="5368965" cy="1736334"/>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17"/>
          <p:cNvSpPr txBox="1">
            <a:spLocks noGrp="1"/>
          </p:cNvSpPr>
          <p:nvPr>
            <p:ph type="subTitle" idx="1"/>
          </p:nvPr>
        </p:nvSpPr>
        <p:spPr>
          <a:xfrm>
            <a:off x="2979507" y="2476073"/>
            <a:ext cx="5368965" cy="10479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Tree>
    <p:extLst>
      <p:ext uri="{BB962C8B-B14F-4D97-AF65-F5344CB8AC3E}">
        <p14:creationId xmlns:p14="http://schemas.microsoft.com/office/powerpoint/2010/main" val="1943764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 name="Google Shape;34;p20">
            <a:extLst>
              <a:ext uri="{FF2B5EF4-FFF2-40B4-BE49-F238E27FC236}">
                <a16:creationId xmlns:a16="http://schemas.microsoft.com/office/drawing/2014/main" id="{419EB315-0C5D-E6B5-553F-CAA36B37A5F8}"/>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4206053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 name="Google Shape;34;p20">
            <a:extLst>
              <a:ext uri="{FF2B5EF4-FFF2-40B4-BE49-F238E27FC236}">
                <a16:creationId xmlns:a16="http://schemas.microsoft.com/office/drawing/2014/main" id="{68C289B8-59D7-7801-53EE-ABCB09FB4381}"/>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991416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3" name="Picture 2">
            <a:extLst>
              <a:ext uri="{FF2B5EF4-FFF2-40B4-BE49-F238E27FC236}">
                <a16:creationId xmlns:a16="http://schemas.microsoft.com/office/drawing/2014/main" id="{86E5E6BE-A6A1-10D2-B88B-24B36E7901E5}"/>
              </a:ext>
            </a:extLst>
          </p:cNvPr>
          <p:cNvPicPr>
            <a:picLocks noChangeAspect="1"/>
          </p:cNvPicPr>
          <p:nvPr userDrawn="1"/>
        </p:nvPicPr>
        <p:blipFill>
          <a:blip r:embed="rId14"/>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5" name="Title Placeholder 4">
            <a:extLst>
              <a:ext uri="{FF2B5EF4-FFF2-40B4-BE49-F238E27FC236}">
                <a16:creationId xmlns:a16="http://schemas.microsoft.com/office/drawing/2014/main" id="{BE7CC00F-31E2-FDCD-E25C-C29A300A4667}"/>
              </a:ext>
            </a:extLst>
          </p:cNvPr>
          <p:cNvSpPr>
            <a:spLocks noGrp="1"/>
          </p:cNvSpPr>
          <p:nvPr>
            <p:ph type="title"/>
          </p:nvPr>
        </p:nvSpPr>
        <p:spPr>
          <a:xfrm>
            <a:off x="838200" y="0"/>
            <a:ext cx="10515600" cy="1325563"/>
          </a:xfrm>
          <a:prstGeom prst="rect">
            <a:avLst/>
          </a:prstGeom>
        </p:spPr>
        <p:txBody>
          <a:bodyPr vert="horz" lIns="91440" tIns="45720" rIns="91440" bIns="45720" rtlCol="0" anchor="b">
            <a:normAutofit/>
          </a:bodyPr>
          <a:lstStyle/>
          <a:p>
            <a:r>
              <a:rPr lang="en-GB" dirty="0"/>
              <a:t>Click to edit Master title style</a:t>
            </a:r>
            <a:endParaRPr lang="en-US" dirty="0"/>
          </a:p>
        </p:txBody>
      </p:sp>
    </p:spTree>
    <p:extLst>
      <p:ext uri="{BB962C8B-B14F-4D97-AF65-F5344CB8AC3E}">
        <p14:creationId xmlns:p14="http://schemas.microsoft.com/office/powerpoint/2010/main" val="446252797"/>
      </p:ext>
    </p:extLst>
  </p:cSld>
  <p:clrMap bg1="lt1" tx1="dk1" bg2="dk2" tx2="lt2" accent1="accent1" accent2="accent2" accent3="accent3" accent4="accent4" accent5="accent5" accent6="accent6" hlink="hlink" folHlink="folHlink"/>
  <p:sldLayoutIdLst>
    <p:sldLayoutId id="2147483701" r:id="rId1"/>
    <p:sldLayoutId id="2147483702" r:id="rId2"/>
    <p:sldLayoutId id="2147483703" r:id="rId3"/>
    <p:sldLayoutId id="2147483705" r:id="rId4"/>
    <p:sldLayoutId id="2147483706" r:id="rId5"/>
    <p:sldLayoutId id="2147483707" r:id="rId6"/>
    <p:sldLayoutId id="2147483708" r:id="rId7"/>
    <p:sldLayoutId id="2147483709" r:id="rId8"/>
    <p:sldLayoutId id="2147483711" r:id="rId9"/>
    <p:sldLayoutId id="2147483713" r:id="rId10"/>
    <p:sldLayoutId id="2147483667" r:id="rId11"/>
    <p:sldLayoutId id="2147483660" r:id="rId12"/>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a:off x="2979507" y="739739"/>
            <a:ext cx="5739191" cy="4982968"/>
          </a:xfrm>
        </p:spPr>
        <p:txBody>
          <a:bodyPr anchor="t"/>
          <a:lstStyle/>
          <a:p>
            <a:br>
              <a:rPr lang="en-GB" dirty="0"/>
            </a:br>
            <a:br>
              <a:rPr lang="en-GB" dirty="0"/>
            </a:br>
            <a:br>
              <a:rPr lang="en-GB" dirty="0"/>
            </a:br>
            <a:r>
              <a:rPr lang="en-GB" sz="3600" dirty="0"/>
              <a:t>Geo-X training course</a:t>
            </a:r>
            <a:br>
              <a:rPr lang="en-GB" dirty="0"/>
            </a:br>
            <a:endParaRPr lang="en-GB" dirty="0"/>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4294967295"/>
          </p:nvPr>
        </p:nvSpPr>
        <p:spPr>
          <a:xfrm>
            <a:off x="2979507" y="3231223"/>
            <a:ext cx="5422371" cy="2112884"/>
          </a:xfrm>
          <a:prstGeom prst="rect">
            <a:avLst/>
          </a:prstGeom>
        </p:spPr>
        <p:txBody>
          <a:bodyPr/>
          <a:lstStyle/>
          <a:p>
            <a:r>
              <a:rPr lang="en-GB" sz="2400" dirty="0">
                <a:solidFill>
                  <a:schemeClr val="bg1"/>
                </a:solidFill>
              </a:rPr>
              <a:t>Lesson 5: Interpreting the results</a:t>
            </a:r>
          </a:p>
        </p:txBody>
      </p:sp>
    </p:spTree>
    <p:extLst>
      <p:ext uri="{BB962C8B-B14F-4D97-AF65-F5344CB8AC3E}">
        <p14:creationId xmlns:p14="http://schemas.microsoft.com/office/powerpoint/2010/main" val="70185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3"/>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Calibri"/>
              <a:buNone/>
            </a:pPr>
            <a:r>
              <a:rPr lang="en-GB" dirty="0">
                <a:solidFill>
                  <a:schemeClr val="accent2"/>
                </a:solidFill>
              </a:rPr>
              <a:t>Learning outcomes</a:t>
            </a:r>
            <a:endParaRPr lang="en-GB" sz="2800" dirty="0">
              <a:solidFill>
                <a:schemeClr val="accent2"/>
              </a:solidFill>
            </a:endParaRPr>
          </a:p>
        </p:txBody>
      </p:sp>
      <p:sp>
        <p:nvSpPr>
          <p:cNvPr id="168" name="Google Shape;168;p13"/>
          <p:cNvSpPr txBox="1">
            <a:spLocks noGrp="1"/>
          </p:cNvSpPr>
          <p:nvPr>
            <p:ph type="body" idx="12"/>
          </p:nvPr>
        </p:nvSpPr>
        <p:spPr>
          <a:xfrm>
            <a:off x="727620" y="1640506"/>
            <a:ext cx="10515600" cy="45811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GB" sz="2000" b="1" dirty="0">
                <a:solidFill>
                  <a:schemeClr val="accent1"/>
                </a:solidFill>
              </a:rPr>
              <a:t>By the end of this lesson, you will:</a:t>
            </a:r>
          </a:p>
          <a:p>
            <a:pPr marL="0" lvl="0" indent="0" algn="l" rtl="0">
              <a:lnSpc>
                <a:spcPct val="150000"/>
              </a:lnSpc>
              <a:spcBef>
                <a:spcPts val="0"/>
              </a:spcBef>
              <a:spcAft>
                <a:spcPts val="0"/>
              </a:spcAft>
              <a:buClr>
                <a:schemeClr val="dk1"/>
              </a:buClr>
              <a:buSzPts val="2800"/>
              <a:buNone/>
            </a:pPr>
            <a:endParaRPr lang="en-GB" sz="1400" dirty="0">
              <a:solidFill>
                <a:schemeClr val="accent1"/>
              </a:solidFill>
            </a:endParaRPr>
          </a:p>
          <a:p>
            <a:pPr marL="342900" lvl="0" indent="-342900" algn="l" rtl="0">
              <a:lnSpc>
                <a:spcPct val="150000"/>
              </a:lnSpc>
              <a:spcBef>
                <a:spcPts val="0"/>
              </a:spcBef>
              <a:spcAft>
                <a:spcPts val="0"/>
              </a:spcAft>
              <a:buClr>
                <a:srgbClr val="012069"/>
              </a:buClr>
              <a:buSzPct val="100000"/>
              <a:buFont typeface="Arial" panose="020B0604020202020204" pitchFamily="34" charset="0"/>
              <a:buChar char="•"/>
            </a:pPr>
            <a:r>
              <a:rPr lang="en-GB" sz="1800" dirty="0">
                <a:solidFill>
                  <a:schemeClr val="tx1"/>
                </a:solidFill>
              </a:rPr>
              <a:t>Load and inspect Geo-X </a:t>
            </a:r>
            <a:r>
              <a:rPr lang="en-GB" sz="1800" dirty="0" err="1">
                <a:solidFill>
                  <a:schemeClr val="tx1"/>
                </a:solidFill>
              </a:rPr>
              <a:t>GeoJSON</a:t>
            </a:r>
            <a:r>
              <a:rPr lang="en-GB" sz="1800" dirty="0">
                <a:solidFill>
                  <a:schemeClr val="tx1"/>
                </a:solidFill>
              </a:rPr>
              <a:t> outputs using Python and </a:t>
            </a:r>
            <a:r>
              <a:rPr lang="en-GB" sz="1800" dirty="0" err="1">
                <a:solidFill>
                  <a:schemeClr val="tx1"/>
                </a:solidFill>
              </a:rPr>
              <a:t>geopandas</a:t>
            </a:r>
            <a:r>
              <a:rPr lang="en-GB" sz="1800" dirty="0">
                <a:solidFill>
                  <a:schemeClr val="tx1"/>
                </a:solidFill>
              </a:rPr>
              <a:t>.</a:t>
            </a:r>
          </a:p>
          <a:p>
            <a:pPr marL="342900" lvl="0" indent="-342900" algn="l" rtl="0">
              <a:lnSpc>
                <a:spcPct val="150000"/>
              </a:lnSpc>
              <a:spcBef>
                <a:spcPts val="0"/>
              </a:spcBef>
              <a:spcAft>
                <a:spcPts val="0"/>
              </a:spcAft>
              <a:buClr>
                <a:srgbClr val="012069"/>
              </a:buClr>
              <a:buSzPct val="100000"/>
              <a:buFont typeface="Arial" panose="020B0604020202020204" pitchFamily="34" charset="0"/>
              <a:buChar char="•"/>
            </a:pPr>
            <a:r>
              <a:rPr lang="en-GB" sz="1800" dirty="0">
                <a:solidFill>
                  <a:schemeClr val="tx1"/>
                </a:solidFill>
              </a:rPr>
              <a:t>Read and interpret heatmaps: Spatial gradients, production zones, dominant cost drivers.</a:t>
            </a:r>
          </a:p>
          <a:p>
            <a:pPr marL="342900" lvl="0" indent="-342900" algn="l" rtl="0">
              <a:lnSpc>
                <a:spcPct val="150000"/>
              </a:lnSpc>
              <a:spcBef>
                <a:spcPts val="0"/>
              </a:spcBef>
              <a:spcAft>
                <a:spcPts val="0"/>
              </a:spcAft>
              <a:buClr>
                <a:srgbClr val="012069"/>
              </a:buClr>
              <a:buSzPct val="100000"/>
              <a:buFont typeface="Arial" panose="020B0604020202020204" pitchFamily="34" charset="0"/>
              <a:buChar char="•"/>
            </a:pPr>
            <a:r>
              <a:rPr lang="en-GB" sz="1800" dirty="0">
                <a:solidFill>
                  <a:schemeClr val="tx1"/>
                </a:solidFill>
              </a:rPr>
              <a:t>Decompose the </a:t>
            </a:r>
            <a:r>
              <a:rPr lang="en-GB" sz="1800" dirty="0" err="1">
                <a:solidFill>
                  <a:schemeClr val="tx1"/>
                </a:solidFill>
              </a:rPr>
              <a:t>levelised</a:t>
            </a:r>
            <a:r>
              <a:rPr lang="en-GB" sz="1800" dirty="0">
                <a:solidFill>
                  <a:schemeClr val="tx1"/>
                </a:solidFill>
              </a:rPr>
              <a:t> cost into its components and identify what drives costs in different regions.</a:t>
            </a:r>
          </a:p>
          <a:p>
            <a:pPr marL="342900" lvl="0" indent="-342900" algn="l" rtl="0">
              <a:lnSpc>
                <a:spcPct val="150000"/>
              </a:lnSpc>
              <a:spcBef>
                <a:spcPts val="0"/>
              </a:spcBef>
              <a:spcAft>
                <a:spcPts val="0"/>
              </a:spcAft>
              <a:buClr>
                <a:srgbClr val="012069"/>
              </a:buClr>
              <a:buSzPct val="100000"/>
              <a:buFont typeface="Arial" panose="020B0604020202020204" pitchFamily="34" charset="0"/>
              <a:buChar char="•"/>
            </a:pPr>
            <a:r>
              <a:rPr lang="en-GB" sz="1800" dirty="0">
                <a:solidFill>
                  <a:schemeClr val="tx1"/>
                </a:solidFill>
              </a:rPr>
              <a:t>Construct a cumulative supply cost curve from hexagon-level outputs and understand its assumptions and limitations.</a:t>
            </a:r>
          </a:p>
          <a:p>
            <a:pPr marL="342900" lvl="0" indent="-342900" algn="l" rtl="0">
              <a:lnSpc>
                <a:spcPct val="90000"/>
              </a:lnSpc>
              <a:spcBef>
                <a:spcPts val="0"/>
              </a:spcBef>
              <a:spcAft>
                <a:spcPts val="0"/>
              </a:spcAft>
              <a:buClr>
                <a:srgbClr val="012069"/>
              </a:buClr>
              <a:buSzPts val="2800"/>
              <a:buFont typeface="Arial" panose="020B0604020202020204" pitchFamily="34" charset="0"/>
              <a:buChar char="•"/>
            </a:pPr>
            <a:endParaRPr lang="en-GB" dirty="0">
              <a:solidFill>
                <a:schemeClr val="accent1"/>
              </a:solidFill>
            </a:endParaRPr>
          </a:p>
          <a:p>
            <a:pPr marL="342900" lvl="0" indent="-342900" algn="l" rtl="0">
              <a:lnSpc>
                <a:spcPct val="90000"/>
              </a:lnSpc>
              <a:spcBef>
                <a:spcPts val="0"/>
              </a:spcBef>
              <a:spcAft>
                <a:spcPts val="0"/>
              </a:spcAft>
              <a:buClr>
                <a:srgbClr val="012069"/>
              </a:buClr>
              <a:buSzPts val="2800"/>
              <a:buFont typeface="Arial" panose="020B0604020202020204" pitchFamily="34" charset="0"/>
              <a:buChar char="•"/>
            </a:pPr>
            <a:endParaRPr lang="en-GB" dirty="0">
              <a:solidFill>
                <a:schemeClr val="accent1"/>
              </a:solidFill>
            </a:endParaRPr>
          </a:p>
          <a:p>
            <a:pPr marL="0" lvl="0" indent="0" algn="l" rtl="0">
              <a:lnSpc>
                <a:spcPct val="90000"/>
              </a:lnSpc>
              <a:spcBef>
                <a:spcPts val="0"/>
              </a:spcBef>
              <a:spcAft>
                <a:spcPts val="0"/>
              </a:spcAft>
              <a:buClr>
                <a:schemeClr val="dk1"/>
              </a:buClr>
              <a:buSzPts val="2800"/>
              <a:buNone/>
            </a:pPr>
            <a:endParaRPr lang="en-GB" dirty="0">
              <a:solidFill>
                <a:schemeClr val="accent1"/>
              </a:solidFill>
            </a:endParaRPr>
          </a:p>
        </p:txBody>
      </p:sp>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2</a:t>
            </a:fld>
            <a:endParaRPr lang="en-GB" sz="1000" b="1" dirty="0">
              <a:solidFill>
                <a:schemeClr val="bg1"/>
              </a:solidFill>
            </a:endParaRPr>
          </a:p>
        </p:txBody>
      </p:sp>
      <p:sp>
        <p:nvSpPr>
          <p:cNvPr id="4" name="TextBox 3">
            <a:extLst>
              <a:ext uri="{FF2B5EF4-FFF2-40B4-BE49-F238E27FC236}">
                <a16:creationId xmlns:a16="http://schemas.microsoft.com/office/drawing/2014/main" id="{1CB82B30-5402-D2FB-5573-C2C72900313E}"/>
              </a:ext>
            </a:extLst>
          </p:cNvPr>
          <p:cNvSpPr txBox="1"/>
          <p:nvPr/>
        </p:nvSpPr>
        <p:spPr>
          <a:xfrm>
            <a:off x="3048886" y="3275112"/>
            <a:ext cx="6097772" cy="307777"/>
          </a:xfrm>
          <a:prstGeom prst="rect">
            <a:avLst/>
          </a:prstGeom>
          <a:noFill/>
        </p:spPr>
        <p:txBody>
          <a:bodyPr wrap="square">
            <a:spAutoFit/>
          </a:bodyPr>
          <a:lstStyle/>
          <a:p>
            <a:r>
              <a:rPr lang="en-GB" b="0" i="0" u="none" strike="noStrike" dirty="0">
                <a:solidFill>
                  <a:srgbClr val="000000"/>
                </a:solidFill>
                <a:effectLst/>
              </a:rPr>
              <a:t> </a:t>
            </a:r>
            <a:endParaRPr lang="en-US" dirty="0"/>
          </a:p>
        </p:txBody>
      </p:sp>
      <p:sp>
        <p:nvSpPr>
          <p:cNvPr id="2" name="TextBox 1">
            <a:extLst>
              <a:ext uri="{FF2B5EF4-FFF2-40B4-BE49-F238E27FC236}">
                <a16:creationId xmlns:a16="http://schemas.microsoft.com/office/drawing/2014/main" id="{B48D180C-9E9B-D496-7CB3-BE440454CF9E}"/>
              </a:ext>
            </a:extLst>
          </p:cNvPr>
          <p:cNvSpPr txBox="1"/>
          <p:nvPr/>
        </p:nvSpPr>
        <p:spPr>
          <a:xfrm>
            <a:off x="1676470" y="5217494"/>
            <a:ext cx="8839060" cy="726546"/>
          </a:xfrm>
          <a:prstGeom prst="rect">
            <a:avLst/>
          </a:prstGeom>
          <a:noFill/>
        </p:spPr>
        <p:txBody>
          <a:bodyPr wrap="square" rtlCol="0">
            <a:spAutoFit/>
          </a:bodyPr>
          <a:lstStyle/>
          <a:p>
            <a:pPr algn="ctr">
              <a:lnSpc>
                <a:spcPct val="120000"/>
              </a:lnSpc>
            </a:pPr>
            <a:r>
              <a:rPr lang="en-GB" sz="1800" dirty="0">
                <a:solidFill>
                  <a:schemeClr val="accent1"/>
                </a:solidFill>
              </a:rPr>
              <a:t>This lesson uses Python and </a:t>
            </a:r>
            <a:r>
              <a:rPr lang="en-GB" sz="1800" dirty="0" err="1">
                <a:solidFill>
                  <a:schemeClr val="accent1"/>
                </a:solidFill>
              </a:rPr>
              <a:t>geopandas</a:t>
            </a:r>
            <a:r>
              <a:rPr lang="en-GB" sz="1800" dirty="0">
                <a:solidFill>
                  <a:schemeClr val="accent1"/>
                </a:solidFill>
              </a:rPr>
              <a:t> for all analysis. The same </a:t>
            </a:r>
            <a:r>
              <a:rPr lang="en-GB" sz="1800" dirty="0" err="1">
                <a:solidFill>
                  <a:schemeClr val="accent1"/>
                </a:solidFill>
              </a:rPr>
              <a:t>GeoJSON</a:t>
            </a:r>
            <a:r>
              <a:rPr lang="en-GB" sz="1800" dirty="0">
                <a:solidFill>
                  <a:schemeClr val="accent1"/>
                </a:solidFill>
              </a:rPr>
              <a:t> outputs are fully compatible with R, QGIS, or any GIS tool.</a:t>
            </a:r>
          </a:p>
        </p:txBody>
      </p:sp>
    </p:spTree>
    <p:extLst>
      <p:ext uri="{BB962C8B-B14F-4D97-AF65-F5344CB8AC3E}">
        <p14:creationId xmlns:p14="http://schemas.microsoft.com/office/powerpoint/2010/main" val="2495528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F4E8714F-D132-1000-C444-5EA078B266C0}"/>
              </a:ext>
            </a:extLst>
          </p:cNvPr>
          <p:cNvGraphicFramePr/>
          <p:nvPr>
            <p:extLst>
              <p:ext uri="{D42A27DB-BD31-4B8C-83A1-F6EECF244321}">
                <p14:modId xmlns:p14="http://schemas.microsoft.com/office/powerpoint/2010/main" val="2422422412"/>
              </p:ext>
            </p:extLst>
          </p:nvPr>
        </p:nvGraphicFramePr>
        <p:xfrm>
          <a:off x="838200" y="1599190"/>
          <a:ext cx="10515600" cy="46367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FD3803C0-78B2-06B5-99B7-7E8A7299AA4A}"/>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630996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85910B18-C727-A4E2-C97F-036C9AB5A2E4}"/>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610116CE-A7C0-7AFD-2033-98CE169B98DF}"/>
              </a:ext>
            </a:extLst>
          </p:cNvPr>
          <p:cNvSpPr txBox="1">
            <a:spLocks noGrp="1"/>
          </p:cNvSpPr>
          <p:nvPr>
            <p:ph type="title"/>
          </p:nvPr>
        </p:nvSpPr>
        <p:spPr>
          <a:xfrm>
            <a:off x="697474" y="156757"/>
            <a:ext cx="10515600" cy="1325563"/>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Setting up your analysis </a:t>
            </a:r>
            <a:br>
              <a:rPr lang="en-GB" dirty="0">
                <a:solidFill>
                  <a:schemeClr val="accent2"/>
                </a:solidFill>
              </a:rPr>
            </a:br>
            <a:r>
              <a:rPr lang="en-GB" dirty="0">
                <a:solidFill>
                  <a:schemeClr val="accent2"/>
                </a:solidFill>
              </a:rPr>
              <a:t>environment</a:t>
            </a:r>
            <a:endParaRPr lang="en-GB" sz="2800" dirty="0">
              <a:solidFill>
                <a:schemeClr val="accent2"/>
              </a:solidFill>
            </a:endParaRPr>
          </a:p>
        </p:txBody>
      </p:sp>
      <p:sp>
        <p:nvSpPr>
          <p:cNvPr id="3" name="Slide Number Placeholder 1">
            <a:extLst>
              <a:ext uri="{FF2B5EF4-FFF2-40B4-BE49-F238E27FC236}">
                <a16:creationId xmlns:a16="http://schemas.microsoft.com/office/drawing/2014/main" id="{9B51891D-6317-D62C-B467-2D0A8C23C7F9}"/>
              </a:ext>
            </a:extLst>
          </p:cNvPr>
          <p:cNvSpPr txBox="1">
            <a:spLocks/>
          </p:cNvSpPr>
          <p:nvPr/>
        </p:nvSpPr>
        <p:spPr>
          <a:xfrm>
            <a:off x="1161901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4</a:t>
            </a:fld>
            <a:endParaRPr lang="en-GB" sz="1000" b="1" dirty="0">
              <a:solidFill>
                <a:schemeClr val="bg1"/>
              </a:solidFill>
            </a:endParaRPr>
          </a:p>
        </p:txBody>
      </p:sp>
      <p:sp>
        <p:nvSpPr>
          <p:cNvPr id="5" name="TextBox 4">
            <a:extLst>
              <a:ext uri="{FF2B5EF4-FFF2-40B4-BE49-F238E27FC236}">
                <a16:creationId xmlns:a16="http://schemas.microsoft.com/office/drawing/2014/main" id="{6C7A10B7-5E8C-C8A3-3C50-7F6901E1FAD1}"/>
              </a:ext>
            </a:extLst>
          </p:cNvPr>
          <p:cNvSpPr txBox="1"/>
          <p:nvPr/>
        </p:nvSpPr>
        <p:spPr>
          <a:xfrm>
            <a:off x="493583" y="1822484"/>
            <a:ext cx="4494383" cy="584775"/>
          </a:xfrm>
          <a:prstGeom prst="rect">
            <a:avLst/>
          </a:prstGeom>
          <a:noFill/>
        </p:spPr>
        <p:txBody>
          <a:bodyPr wrap="square" rtlCol="0">
            <a:spAutoFit/>
          </a:bodyPr>
          <a:lstStyle/>
          <a:p>
            <a:pPr algn="ctr"/>
            <a:r>
              <a:rPr lang="en-US" sz="1600" i="1" dirty="0">
                <a:solidFill>
                  <a:schemeClr val="accent1"/>
                </a:solidFill>
              </a:rPr>
              <a:t>This lesson uses  .</a:t>
            </a:r>
            <a:r>
              <a:rPr lang="en-US" sz="1600" i="1" dirty="0" err="1">
                <a:solidFill>
                  <a:schemeClr val="accent1"/>
                </a:solidFill>
              </a:rPr>
              <a:t>ipynb</a:t>
            </a:r>
            <a:r>
              <a:rPr lang="en-US" sz="1600" i="1" dirty="0">
                <a:solidFill>
                  <a:schemeClr val="accent1"/>
                </a:solidFill>
              </a:rPr>
              <a:t> as reference format. But the same code runs in other alternatives.</a:t>
            </a:r>
          </a:p>
        </p:txBody>
      </p:sp>
      <p:sp>
        <p:nvSpPr>
          <p:cNvPr id="8" name="Rounded Rectangle 7">
            <a:extLst>
              <a:ext uri="{FF2B5EF4-FFF2-40B4-BE49-F238E27FC236}">
                <a16:creationId xmlns:a16="http://schemas.microsoft.com/office/drawing/2014/main" id="{5E877FE9-D7E7-C470-8382-F4A83FC64E4C}"/>
              </a:ext>
            </a:extLst>
          </p:cNvPr>
          <p:cNvSpPr/>
          <p:nvPr/>
        </p:nvSpPr>
        <p:spPr>
          <a:xfrm>
            <a:off x="575930" y="3110222"/>
            <a:ext cx="4064204" cy="3160119"/>
          </a:xfrm>
          <a:prstGeom prst="roundRect">
            <a:avLst/>
          </a:prstGeom>
          <a:solidFill>
            <a:srgbClr val="DFE8FF"/>
          </a:solidFill>
          <a:ln w="1778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p:txBody>
      </p:sp>
      <p:sp>
        <p:nvSpPr>
          <p:cNvPr id="9" name="Rounded Rectangle 8">
            <a:extLst>
              <a:ext uri="{FF2B5EF4-FFF2-40B4-BE49-F238E27FC236}">
                <a16:creationId xmlns:a16="http://schemas.microsoft.com/office/drawing/2014/main" id="{3AD3380D-6395-69C0-5CB1-9568E014AB91}"/>
              </a:ext>
            </a:extLst>
          </p:cNvPr>
          <p:cNvSpPr/>
          <p:nvPr/>
        </p:nvSpPr>
        <p:spPr>
          <a:xfrm>
            <a:off x="832134" y="3425626"/>
            <a:ext cx="3551796" cy="584775"/>
          </a:xfrm>
          <a:prstGeom prst="roundRect">
            <a:avLst/>
          </a:prstGeom>
          <a:solidFill>
            <a:srgbClr val="012069"/>
          </a:solidFill>
          <a:ln w="12700">
            <a:solidFill>
              <a:srgbClr val="0120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14953254-2D30-DF66-5A9B-EB3C5431EA45}"/>
              </a:ext>
            </a:extLst>
          </p:cNvPr>
          <p:cNvSpPr/>
          <p:nvPr/>
        </p:nvSpPr>
        <p:spPr>
          <a:xfrm>
            <a:off x="832134" y="4582800"/>
            <a:ext cx="3551796" cy="576965"/>
          </a:xfrm>
          <a:prstGeom prst="roundRect">
            <a:avLst/>
          </a:prstGeom>
          <a:solidFill>
            <a:srgbClr val="012069"/>
          </a:solidFill>
          <a:ln w="12700">
            <a:solidFill>
              <a:srgbClr val="0120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651D726-5D85-2957-3E09-26AF34350B5B}"/>
              </a:ext>
            </a:extLst>
          </p:cNvPr>
          <p:cNvSpPr txBox="1"/>
          <p:nvPr/>
        </p:nvSpPr>
        <p:spPr>
          <a:xfrm>
            <a:off x="832135" y="3432645"/>
            <a:ext cx="3551796" cy="523220"/>
          </a:xfrm>
          <a:prstGeom prst="rect">
            <a:avLst/>
          </a:prstGeom>
          <a:noFill/>
        </p:spPr>
        <p:txBody>
          <a:bodyPr wrap="square" rtlCol="0">
            <a:spAutoFit/>
          </a:bodyPr>
          <a:lstStyle/>
          <a:p>
            <a:pPr algn="ctr"/>
            <a:r>
              <a:rPr lang="en-US" dirty="0">
                <a:solidFill>
                  <a:schemeClr val="accent5">
                    <a:lumMod val="20000"/>
                    <a:lumOff val="80000"/>
                  </a:schemeClr>
                </a:solidFill>
                <a:latin typeface="Courier New" panose="020B0609020204030204" pitchFamily="49" charset="0"/>
                <a:cs typeface="Courier New" panose="020B0609020204030204" pitchFamily="49" charset="0"/>
              </a:rPr>
              <a:t>mamba activate </a:t>
            </a:r>
            <a:r>
              <a:rPr lang="en-US" dirty="0" err="1">
                <a:solidFill>
                  <a:schemeClr val="accent5">
                    <a:lumMod val="20000"/>
                    <a:lumOff val="80000"/>
                  </a:schemeClr>
                </a:solidFill>
                <a:latin typeface="Courier New" panose="020B0609020204030204" pitchFamily="49" charset="0"/>
                <a:cs typeface="Courier New" panose="020B0609020204030204" pitchFamily="49" charset="0"/>
              </a:rPr>
              <a:t>geox</a:t>
            </a:r>
            <a:endParaRPr lang="en-US" dirty="0">
              <a:solidFill>
                <a:schemeClr val="accent5">
                  <a:lumMod val="20000"/>
                  <a:lumOff val="80000"/>
                </a:schemeClr>
              </a:solidFill>
              <a:latin typeface="Courier New" panose="020B0609020204030204" pitchFamily="49" charset="0"/>
              <a:cs typeface="Courier New" panose="020B0609020204030204" pitchFamily="49" charset="0"/>
            </a:endParaRPr>
          </a:p>
          <a:p>
            <a:pPr algn="ctr"/>
            <a:r>
              <a:rPr lang="en-US" dirty="0">
                <a:solidFill>
                  <a:srgbClr val="FFFF00"/>
                </a:solidFill>
                <a:latin typeface="Courier New" panose="020B0609020204030204" pitchFamily="49" charset="0"/>
                <a:cs typeface="Courier New" panose="020B0609020204030204" pitchFamily="49" charset="0"/>
              </a:rPr>
              <a:t>(</a:t>
            </a:r>
            <a:r>
              <a:rPr lang="en-US" dirty="0" err="1">
                <a:solidFill>
                  <a:srgbClr val="FFFF00"/>
                </a:solidFill>
                <a:latin typeface="Courier New" panose="020B0609020204030204" pitchFamily="49" charset="0"/>
                <a:cs typeface="Courier New" panose="020B0609020204030204" pitchFamily="49" charset="0"/>
              </a:rPr>
              <a:t>geox</a:t>
            </a:r>
            <a:r>
              <a:rPr lang="en-US" dirty="0">
                <a:solidFill>
                  <a:srgbClr val="FFFF00"/>
                </a:solidFill>
                <a:latin typeface="Courier New" panose="020B0609020204030204" pitchFamily="49" charset="0"/>
                <a:cs typeface="Courier New" panose="020B0609020204030204" pitchFamily="49" charset="0"/>
              </a:rPr>
              <a:t>) </a:t>
            </a:r>
            <a:r>
              <a:rPr lang="en-US" dirty="0" err="1">
                <a:solidFill>
                  <a:srgbClr val="FFFF00"/>
                </a:solidFill>
                <a:latin typeface="Courier New" panose="020B0609020204030204" pitchFamily="49" charset="0"/>
                <a:cs typeface="Courier New" panose="020B0609020204030204" pitchFamily="49" charset="0"/>
              </a:rPr>
              <a:t>user@machine</a:t>
            </a:r>
            <a:r>
              <a:rPr lang="en-US" dirty="0">
                <a:solidFill>
                  <a:srgbClr val="FFFF00"/>
                </a:solidFill>
                <a:latin typeface="Courier New" panose="020B0609020204030204" pitchFamily="49" charset="0"/>
                <a:cs typeface="Courier New" panose="020B0609020204030204" pitchFamily="49" charset="0"/>
              </a:rPr>
              <a:t>:~$</a:t>
            </a:r>
          </a:p>
        </p:txBody>
      </p:sp>
      <p:sp>
        <p:nvSpPr>
          <p:cNvPr id="12" name="TextBox 11">
            <a:extLst>
              <a:ext uri="{FF2B5EF4-FFF2-40B4-BE49-F238E27FC236}">
                <a16:creationId xmlns:a16="http://schemas.microsoft.com/office/drawing/2014/main" id="{133B1BFC-8542-FE58-081D-AA221E41AF6C}"/>
              </a:ext>
            </a:extLst>
          </p:cNvPr>
          <p:cNvSpPr txBox="1"/>
          <p:nvPr/>
        </p:nvSpPr>
        <p:spPr>
          <a:xfrm>
            <a:off x="832134" y="4690281"/>
            <a:ext cx="3551797" cy="338554"/>
          </a:xfrm>
          <a:prstGeom prst="rect">
            <a:avLst/>
          </a:prstGeom>
          <a:noFill/>
        </p:spPr>
        <p:txBody>
          <a:bodyPr wrap="square" rtlCol="0">
            <a:spAutoFit/>
          </a:bodyPr>
          <a:lstStyle/>
          <a:p>
            <a:pPr algn="ctr"/>
            <a:r>
              <a:rPr lang="en-US" sz="1600" dirty="0">
                <a:solidFill>
                  <a:schemeClr val="accent5">
                    <a:lumMod val="20000"/>
                    <a:lumOff val="80000"/>
                  </a:schemeClr>
                </a:solidFill>
                <a:latin typeface="Courier New" panose="020B0609020204030204" pitchFamily="49" charset="0"/>
                <a:cs typeface="Courier New" panose="020B0609020204030204" pitchFamily="49" charset="0"/>
              </a:rPr>
              <a:t>Jupyter notebook</a:t>
            </a:r>
            <a:endParaRPr lang="en-US" sz="1600" dirty="0">
              <a:solidFill>
                <a:srgbClr val="FFFF00"/>
              </a:solidFill>
              <a:latin typeface="Courier New" panose="020B0609020204030204" pitchFamily="49" charset="0"/>
              <a:cs typeface="Courier New" panose="020B0609020204030204" pitchFamily="49" charset="0"/>
            </a:endParaRPr>
          </a:p>
        </p:txBody>
      </p:sp>
      <p:sp>
        <p:nvSpPr>
          <p:cNvPr id="13" name="TextBox 12">
            <a:extLst>
              <a:ext uri="{FF2B5EF4-FFF2-40B4-BE49-F238E27FC236}">
                <a16:creationId xmlns:a16="http://schemas.microsoft.com/office/drawing/2014/main" id="{AE18687B-D74B-FE47-3731-89321A995999}"/>
              </a:ext>
            </a:extLst>
          </p:cNvPr>
          <p:cNvSpPr txBox="1"/>
          <p:nvPr/>
        </p:nvSpPr>
        <p:spPr>
          <a:xfrm>
            <a:off x="575930" y="4119939"/>
            <a:ext cx="4064204" cy="338554"/>
          </a:xfrm>
          <a:prstGeom prst="rect">
            <a:avLst/>
          </a:prstGeom>
          <a:noFill/>
        </p:spPr>
        <p:txBody>
          <a:bodyPr wrap="square" rtlCol="0">
            <a:spAutoFit/>
          </a:bodyPr>
          <a:lstStyle/>
          <a:p>
            <a:pPr algn="ctr"/>
            <a:r>
              <a:rPr lang="en-US" sz="1600" i="1" dirty="0"/>
              <a:t>Activate the Geo-X environment</a:t>
            </a:r>
          </a:p>
        </p:txBody>
      </p:sp>
      <p:sp>
        <p:nvSpPr>
          <p:cNvPr id="14" name="TextBox 13">
            <a:extLst>
              <a:ext uri="{FF2B5EF4-FFF2-40B4-BE49-F238E27FC236}">
                <a16:creationId xmlns:a16="http://schemas.microsoft.com/office/drawing/2014/main" id="{9045E09D-DD25-1F56-A3E0-DE5D265869B8}"/>
              </a:ext>
            </a:extLst>
          </p:cNvPr>
          <p:cNvSpPr txBox="1"/>
          <p:nvPr/>
        </p:nvSpPr>
        <p:spPr>
          <a:xfrm>
            <a:off x="697474" y="5310215"/>
            <a:ext cx="3814966" cy="338554"/>
          </a:xfrm>
          <a:prstGeom prst="rect">
            <a:avLst/>
          </a:prstGeom>
          <a:noFill/>
        </p:spPr>
        <p:txBody>
          <a:bodyPr wrap="square" rtlCol="0">
            <a:spAutoFit/>
          </a:bodyPr>
          <a:lstStyle/>
          <a:p>
            <a:pPr algn="ctr"/>
            <a:r>
              <a:rPr lang="en-US" sz="1600" i="1" dirty="0"/>
              <a:t>Open Jupyter in your browser</a:t>
            </a:r>
          </a:p>
        </p:txBody>
      </p:sp>
      <p:sp>
        <p:nvSpPr>
          <p:cNvPr id="15" name="TextBox 14">
            <a:extLst>
              <a:ext uri="{FF2B5EF4-FFF2-40B4-BE49-F238E27FC236}">
                <a16:creationId xmlns:a16="http://schemas.microsoft.com/office/drawing/2014/main" id="{F8AF9707-C32E-6C06-F4C3-F5DC71A773D7}"/>
              </a:ext>
            </a:extLst>
          </p:cNvPr>
          <p:cNvSpPr txBox="1"/>
          <p:nvPr/>
        </p:nvSpPr>
        <p:spPr>
          <a:xfrm>
            <a:off x="697474" y="5648769"/>
            <a:ext cx="3686455" cy="523220"/>
          </a:xfrm>
          <a:prstGeom prst="rect">
            <a:avLst/>
          </a:prstGeom>
          <a:noFill/>
        </p:spPr>
        <p:txBody>
          <a:bodyPr wrap="square" rtlCol="0">
            <a:spAutoFit/>
          </a:bodyPr>
          <a:lstStyle/>
          <a:p>
            <a:pPr algn="ctr">
              <a:buNone/>
            </a:pPr>
            <a:r>
              <a:rPr lang="en-US" sz="1400" i="1" dirty="0"/>
              <a:t>The same code runs in VS Code or plain Python scripts</a:t>
            </a:r>
          </a:p>
        </p:txBody>
      </p:sp>
      <p:sp>
        <p:nvSpPr>
          <p:cNvPr id="16" name="Rounded Rectangle 15">
            <a:extLst>
              <a:ext uri="{FF2B5EF4-FFF2-40B4-BE49-F238E27FC236}">
                <a16:creationId xmlns:a16="http://schemas.microsoft.com/office/drawing/2014/main" id="{35F1346A-8FBD-A0AB-A37F-6ECB4746ECB1}"/>
              </a:ext>
            </a:extLst>
          </p:cNvPr>
          <p:cNvSpPr/>
          <p:nvPr/>
        </p:nvSpPr>
        <p:spPr>
          <a:xfrm>
            <a:off x="5411352" y="847257"/>
            <a:ext cx="6362392" cy="5642200"/>
          </a:xfrm>
          <a:prstGeom prst="roundRect">
            <a:avLst>
              <a:gd name="adj" fmla="val 7825"/>
            </a:avLst>
          </a:prstGeom>
          <a:solidFill>
            <a:srgbClr val="012069"/>
          </a:solidFill>
          <a:ln w="12700">
            <a:solidFill>
              <a:srgbClr val="0120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056F60E9-75E5-4610-ABBA-691CB4F9D95E}"/>
              </a:ext>
            </a:extLst>
          </p:cNvPr>
          <p:cNvSpPr txBox="1"/>
          <p:nvPr/>
        </p:nvSpPr>
        <p:spPr>
          <a:xfrm>
            <a:off x="4987966" y="453265"/>
            <a:ext cx="7209163" cy="338554"/>
          </a:xfrm>
          <a:prstGeom prst="rect">
            <a:avLst/>
          </a:prstGeom>
          <a:noFill/>
        </p:spPr>
        <p:txBody>
          <a:bodyPr wrap="square" rtlCol="0">
            <a:spAutoFit/>
          </a:bodyPr>
          <a:lstStyle/>
          <a:p>
            <a:pPr algn="ctr"/>
            <a:r>
              <a:rPr lang="en-US" sz="1600" b="1" i="1" dirty="0" err="1">
                <a:solidFill>
                  <a:schemeClr val="accent1"/>
                </a:solidFill>
              </a:rPr>
              <a:t>Analysis.ipynb</a:t>
            </a:r>
            <a:r>
              <a:rPr lang="en-US" sz="1600" b="1" i="1" dirty="0">
                <a:solidFill>
                  <a:schemeClr val="accent1"/>
                </a:solidFill>
              </a:rPr>
              <a:t>:</a:t>
            </a:r>
            <a:r>
              <a:rPr lang="en-US" sz="1600" i="1" dirty="0">
                <a:solidFill>
                  <a:schemeClr val="accent1"/>
                </a:solidFill>
              </a:rPr>
              <a:t> copy and paste into your notebook</a:t>
            </a:r>
          </a:p>
        </p:txBody>
      </p:sp>
      <p:sp>
        <p:nvSpPr>
          <p:cNvPr id="19" name="TextBox 18">
            <a:extLst>
              <a:ext uri="{FF2B5EF4-FFF2-40B4-BE49-F238E27FC236}">
                <a16:creationId xmlns:a16="http://schemas.microsoft.com/office/drawing/2014/main" id="{256DF2D4-911A-727E-9FE3-4B331ED06AA4}"/>
              </a:ext>
            </a:extLst>
          </p:cNvPr>
          <p:cNvSpPr txBox="1"/>
          <p:nvPr/>
        </p:nvSpPr>
        <p:spPr>
          <a:xfrm>
            <a:off x="5545671" y="941419"/>
            <a:ext cx="6407371" cy="5493812"/>
          </a:xfrm>
          <a:prstGeom prst="rect">
            <a:avLst/>
          </a:prstGeom>
          <a:noFill/>
        </p:spPr>
        <p:txBody>
          <a:bodyPr wrap="square" rtlCol="0">
            <a:spAutoFit/>
          </a:bodyPr>
          <a:lstStyle/>
          <a:p>
            <a:pPr marL="0" indent="0">
              <a:buNone/>
            </a:pP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 ── Cell 1: imports ──────────────────────────────</a:t>
            </a:r>
            <a:endParaRPr lang="en-US" sz="1300" dirty="0">
              <a:latin typeface="Courier New" panose="020B0609020204030204" pitchFamily="49" charset="0"/>
              <a:cs typeface="Courier New" panose="020B0609020204030204" pitchFamily="49" charset="0"/>
            </a:endParaRPr>
          </a:p>
          <a:p>
            <a:pPr marL="0" indent="0">
              <a:buNone/>
            </a:pP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import </a:t>
            </a:r>
            <a:r>
              <a:rPr lang="en-US" sz="1300" dirty="0" err="1">
                <a:solidFill>
                  <a:srgbClr val="A8C4E8"/>
                </a:solidFill>
                <a:latin typeface="Courier New" panose="020B0609020204030204" pitchFamily="49" charset="0"/>
                <a:ea typeface="Courier New" pitchFamily="34" charset="-122"/>
                <a:cs typeface="Courier New" panose="020B0609020204030204" pitchFamily="49" charset="0"/>
              </a:rPr>
              <a:t>geopandas</a:t>
            </a: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 as gpd</a:t>
            </a:r>
            <a:endParaRPr lang="en-US" sz="1300" dirty="0">
              <a:latin typeface="Courier New" panose="020B0609020204030204" pitchFamily="49" charset="0"/>
              <a:cs typeface="Courier New" panose="020B0609020204030204" pitchFamily="49" charset="0"/>
            </a:endParaRPr>
          </a:p>
          <a:p>
            <a:pPr marL="0" indent="0">
              <a:buNone/>
            </a:pP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import pandas as pd</a:t>
            </a:r>
            <a:endParaRPr lang="en-US" sz="1300" dirty="0">
              <a:latin typeface="Courier New" panose="020B0609020204030204" pitchFamily="49" charset="0"/>
              <a:cs typeface="Courier New" panose="020B0609020204030204" pitchFamily="49" charset="0"/>
            </a:endParaRPr>
          </a:p>
          <a:p>
            <a:pPr marL="0" indent="0">
              <a:buNone/>
            </a:pP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import </a:t>
            </a:r>
            <a:r>
              <a:rPr lang="en-US" sz="1300" dirty="0" err="1">
                <a:solidFill>
                  <a:srgbClr val="A8C4E8"/>
                </a:solidFill>
                <a:latin typeface="Courier New" panose="020B0609020204030204" pitchFamily="49" charset="0"/>
                <a:ea typeface="Courier New" pitchFamily="34" charset="-122"/>
                <a:cs typeface="Courier New" panose="020B0609020204030204" pitchFamily="49" charset="0"/>
              </a:rPr>
              <a:t>matplotlib.pyplot</a:t>
            </a: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 as </a:t>
            </a:r>
            <a:r>
              <a:rPr lang="en-US" sz="1300" dirty="0" err="1">
                <a:solidFill>
                  <a:srgbClr val="A8C4E8"/>
                </a:solidFill>
                <a:latin typeface="Courier New" panose="020B0609020204030204" pitchFamily="49" charset="0"/>
                <a:ea typeface="Courier New" pitchFamily="34" charset="-122"/>
                <a:cs typeface="Courier New" panose="020B0609020204030204" pitchFamily="49" charset="0"/>
              </a:rPr>
              <a:t>plt</a:t>
            </a:r>
            <a:endParaRPr lang="en-US" sz="1300" dirty="0">
              <a:latin typeface="Courier New" panose="020B0609020204030204" pitchFamily="49" charset="0"/>
              <a:cs typeface="Courier New" panose="020B0609020204030204" pitchFamily="49" charset="0"/>
            </a:endParaRPr>
          </a:p>
          <a:p>
            <a:pPr marL="0" indent="0">
              <a:buNone/>
            </a:pP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import </a:t>
            </a:r>
            <a:r>
              <a:rPr lang="en-US" sz="1300" dirty="0" err="1">
                <a:solidFill>
                  <a:srgbClr val="A8C4E8"/>
                </a:solidFill>
                <a:latin typeface="Courier New" panose="020B0609020204030204" pitchFamily="49" charset="0"/>
                <a:ea typeface="Courier New" pitchFamily="34" charset="-122"/>
                <a:cs typeface="Courier New" panose="020B0609020204030204" pitchFamily="49" charset="0"/>
              </a:rPr>
              <a:t>matplotlib.colors</a:t>
            </a: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 as </a:t>
            </a:r>
            <a:r>
              <a:rPr lang="en-US" sz="1300" dirty="0" err="1">
                <a:solidFill>
                  <a:srgbClr val="A8C4E8"/>
                </a:solidFill>
                <a:latin typeface="Courier New" panose="020B0609020204030204" pitchFamily="49" charset="0"/>
                <a:ea typeface="Courier New" pitchFamily="34" charset="-122"/>
                <a:cs typeface="Courier New" panose="020B0609020204030204" pitchFamily="49" charset="0"/>
              </a:rPr>
              <a:t>mcolors</a:t>
            </a:r>
            <a:endParaRPr lang="en-US" sz="1300" dirty="0">
              <a:latin typeface="Courier New" panose="020B0609020204030204" pitchFamily="49" charset="0"/>
              <a:cs typeface="Courier New" panose="020B0609020204030204" pitchFamily="49" charset="0"/>
            </a:endParaRPr>
          </a:p>
          <a:p>
            <a:pPr marL="0" indent="0">
              <a:buNone/>
            </a:pPr>
            <a:endParaRPr lang="en-US" sz="1300" dirty="0">
              <a:latin typeface="Courier New" panose="020B0609020204030204" pitchFamily="49" charset="0"/>
              <a:cs typeface="Courier New" panose="020B0609020204030204" pitchFamily="49" charset="0"/>
            </a:endParaRPr>
          </a:p>
          <a:p>
            <a:pPr marL="0" indent="0">
              <a:buNone/>
            </a:pP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 ── Cell 2: set your scenario ────────</a:t>
            </a:r>
            <a:endParaRPr lang="en-US" sz="1300" dirty="0">
              <a:latin typeface="Courier New" panose="020B0609020204030204" pitchFamily="49" charset="0"/>
              <a:cs typeface="Courier New" panose="020B0609020204030204" pitchFamily="49" charset="0"/>
            </a:endParaRPr>
          </a:p>
          <a:p>
            <a:pPr marL="0" indent="0">
              <a:buNone/>
            </a:pP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ISO   = "UA"</a:t>
            </a:r>
            <a:endParaRPr lang="en-US" sz="1300" dirty="0">
              <a:latin typeface="Courier New" panose="020B0609020204030204" pitchFamily="49" charset="0"/>
              <a:cs typeface="Courier New" panose="020B0609020204030204" pitchFamily="49" charset="0"/>
            </a:endParaRPr>
          </a:p>
          <a:p>
            <a:pPr marL="0" indent="0">
              <a:buNone/>
            </a:pP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YEAR  = "2023"</a:t>
            </a:r>
            <a:endParaRPr lang="en-US" sz="1300" dirty="0">
              <a:latin typeface="Courier New" panose="020B0609020204030204" pitchFamily="49" charset="0"/>
              <a:cs typeface="Courier New" panose="020B0609020204030204" pitchFamily="49" charset="0"/>
            </a:endParaRPr>
          </a:p>
          <a:p>
            <a:pPr marL="0" indent="0">
              <a:buNone/>
            </a:pP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TYPE  = "hydrogen"</a:t>
            </a:r>
            <a:endParaRPr lang="en-US" sz="1300" dirty="0">
              <a:latin typeface="Courier New" panose="020B0609020204030204" pitchFamily="49" charset="0"/>
              <a:cs typeface="Courier New" panose="020B0609020204030204" pitchFamily="49" charset="0"/>
            </a:endParaRPr>
          </a:p>
          <a:p>
            <a:pPr marL="0" indent="0">
              <a:buNone/>
            </a:pPr>
            <a:endParaRPr lang="en-US" sz="1300" dirty="0">
              <a:latin typeface="Courier New" panose="020B0609020204030204" pitchFamily="49" charset="0"/>
              <a:cs typeface="Courier New" panose="020B0609020204030204" pitchFamily="49" charset="0"/>
            </a:endParaRPr>
          </a:p>
          <a:p>
            <a:pPr marL="0" indent="0">
              <a:buNone/>
            </a:pP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 ── Cell 3: load output files ────────</a:t>
            </a:r>
            <a:endParaRPr lang="en-US" sz="1300" dirty="0">
              <a:latin typeface="Courier New" panose="020B0609020204030204" pitchFamily="49" charset="0"/>
              <a:cs typeface="Courier New" panose="020B0609020204030204" pitchFamily="49" charset="0"/>
            </a:endParaRPr>
          </a:p>
          <a:p>
            <a:pPr marL="0" indent="0">
              <a:buNone/>
            </a:pPr>
            <a:endParaRPr lang="en-US" sz="1300" dirty="0">
              <a:latin typeface="Courier New" panose="020B0609020204030204" pitchFamily="49" charset="0"/>
              <a:cs typeface="Courier New" panose="020B0609020204030204" pitchFamily="49" charset="0"/>
            </a:endParaRPr>
          </a:p>
          <a:p>
            <a:pPr marL="0" indent="0">
              <a:buNone/>
            </a:pP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 total cost file (LCOH / LCOA per hexagon)</a:t>
            </a:r>
            <a:endParaRPr lang="en-US" sz="1300" dirty="0">
              <a:latin typeface="Courier New" panose="020B0609020204030204" pitchFamily="49" charset="0"/>
              <a:cs typeface="Courier New" panose="020B0609020204030204" pitchFamily="49" charset="0"/>
            </a:endParaRPr>
          </a:p>
          <a:p>
            <a:pPr marL="0" indent="0">
              <a:buNone/>
            </a:pPr>
            <a:r>
              <a:rPr lang="en-US" sz="1300" dirty="0" err="1">
                <a:solidFill>
                  <a:srgbClr val="A8C4E8"/>
                </a:solidFill>
                <a:latin typeface="Courier New" panose="020B0609020204030204" pitchFamily="49" charset="0"/>
                <a:ea typeface="Courier New" pitchFamily="34" charset="-122"/>
                <a:cs typeface="Courier New" panose="020B0609020204030204" pitchFamily="49" charset="0"/>
              </a:rPr>
              <a:t>df_cost</a:t>
            </a: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 = </a:t>
            </a:r>
            <a:r>
              <a:rPr lang="en-US" sz="1300" dirty="0" err="1">
                <a:solidFill>
                  <a:srgbClr val="A8C4E8"/>
                </a:solidFill>
                <a:latin typeface="Courier New" panose="020B0609020204030204" pitchFamily="49" charset="0"/>
                <a:ea typeface="Courier New" pitchFamily="34" charset="-122"/>
                <a:cs typeface="Courier New" panose="020B0609020204030204" pitchFamily="49" charset="0"/>
              </a:rPr>
              <a:t>gpd.read_file</a:t>
            </a: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a:t>
            </a:r>
            <a:endParaRPr lang="en-US" sz="1300" dirty="0">
              <a:latin typeface="Courier New" panose="020B0609020204030204" pitchFamily="49" charset="0"/>
              <a:cs typeface="Courier New" panose="020B0609020204030204" pitchFamily="49" charset="0"/>
            </a:endParaRPr>
          </a:p>
          <a:p>
            <a:pPr marL="0" indent="0">
              <a:buNone/>
            </a:pP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    </a:t>
            </a:r>
            <a:r>
              <a:rPr lang="en-US" sz="1300" dirty="0" err="1">
                <a:solidFill>
                  <a:srgbClr val="A8C4E8"/>
                </a:solidFill>
                <a:latin typeface="Courier New" panose="020B0609020204030204" pitchFamily="49" charset="0"/>
                <a:ea typeface="Courier New" pitchFamily="34" charset="-122"/>
                <a:cs typeface="Courier New" panose="020B0609020204030204" pitchFamily="49" charset="0"/>
              </a:rPr>
              <a:t>f"results</a:t>
            </a: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a:t>
            </a:r>
            <a:r>
              <a:rPr lang="en-US" sz="1300" dirty="0" err="1">
                <a:solidFill>
                  <a:srgbClr val="A8C4E8"/>
                </a:solidFill>
                <a:latin typeface="Courier New" panose="020B0609020204030204" pitchFamily="49" charset="0"/>
                <a:ea typeface="Courier New" pitchFamily="34" charset="-122"/>
                <a:cs typeface="Courier New" panose="020B0609020204030204" pitchFamily="49" charset="0"/>
              </a:rPr>
              <a:t>hex_total_cost</a:t>
            </a: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_{ISO}_{YEAR}_{TYPE}.</a:t>
            </a:r>
            <a:r>
              <a:rPr lang="en-US" sz="1300" dirty="0" err="1">
                <a:solidFill>
                  <a:srgbClr val="A8C4E8"/>
                </a:solidFill>
                <a:latin typeface="Courier New" panose="020B0609020204030204" pitchFamily="49" charset="0"/>
                <a:ea typeface="Courier New" pitchFamily="34" charset="-122"/>
                <a:cs typeface="Courier New" panose="020B0609020204030204" pitchFamily="49" charset="0"/>
              </a:rPr>
              <a:t>geojson</a:t>
            </a: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a:t>
            </a:r>
            <a:endParaRPr lang="en-US" sz="1300" dirty="0">
              <a:latin typeface="Courier New" panose="020B0609020204030204" pitchFamily="49" charset="0"/>
              <a:cs typeface="Courier New" panose="020B0609020204030204" pitchFamily="49" charset="0"/>
            </a:endParaRPr>
          </a:p>
          <a:p>
            <a:pPr marL="0" indent="0">
              <a:buNone/>
            </a:pP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a:t>
            </a:r>
            <a:endParaRPr lang="en-US" sz="1300" dirty="0">
              <a:latin typeface="Courier New" panose="020B0609020204030204" pitchFamily="49" charset="0"/>
              <a:cs typeface="Courier New" panose="020B0609020204030204" pitchFamily="49" charset="0"/>
            </a:endParaRPr>
          </a:p>
          <a:p>
            <a:pPr marL="0" indent="0">
              <a:buNone/>
            </a:pPr>
            <a:endParaRPr lang="en-US" sz="1300" dirty="0">
              <a:latin typeface="Courier New" panose="020B0609020204030204" pitchFamily="49" charset="0"/>
              <a:cs typeface="Courier New" panose="020B0609020204030204" pitchFamily="49" charset="0"/>
            </a:endParaRPr>
          </a:p>
          <a:p>
            <a:pPr marL="0" indent="0">
              <a:buNone/>
            </a:pP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 cost components file (breakdown per component)</a:t>
            </a:r>
            <a:endParaRPr lang="en-US" sz="1300" dirty="0">
              <a:latin typeface="Courier New" panose="020B0609020204030204" pitchFamily="49" charset="0"/>
              <a:cs typeface="Courier New" panose="020B0609020204030204" pitchFamily="49" charset="0"/>
            </a:endParaRPr>
          </a:p>
          <a:p>
            <a:pPr marL="0" indent="0">
              <a:buNone/>
            </a:pPr>
            <a:r>
              <a:rPr lang="en-US" sz="1300" dirty="0" err="1">
                <a:solidFill>
                  <a:srgbClr val="A8C4E8"/>
                </a:solidFill>
                <a:latin typeface="Courier New" panose="020B0609020204030204" pitchFamily="49" charset="0"/>
                <a:ea typeface="Courier New" pitchFamily="34" charset="-122"/>
                <a:cs typeface="Courier New" panose="020B0609020204030204" pitchFamily="49" charset="0"/>
              </a:rPr>
              <a:t>df_comp</a:t>
            </a: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 = </a:t>
            </a:r>
            <a:r>
              <a:rPr lang="en-US" sz="1300" dirty="0" err="1">
                <a:solidFill>
                  <a:srgbClr val="A8C4E8"/>
                </a:solidFill>
                <a:latin typeface="Courier New" panose="020B0609020204030204" pitchFamily="49" charset="0"/>
                <a:ea typeface="Courier New" pitchFamily="34" charset="-122"/>
                <a:cs typeface="Courier New" panose="020B0609020204030204" pitchFamily="49" charset="0"/>
              </a:rPr>
              <a:t>gpd.read_file</a:t>
            </a: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a:t>
            </a:r>
            <a:endParaRPr lang="en-US" sz="1300" dirty="0">
              <a:latin typeface="Courier New" panose="020B0609020204030204" pitchFamily="49" charset="0"/>
              <a:cs typeface="Courier New" panose="020B0609020204030204" pitchFamily="49" charset="0"/>
            </a:endParaRPr>
          </a:p>
          <a:p>
            <a:pPr marL="0" indent="0">
              <a:buNone/>
            </a:pP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    </a:t>
            </a:r>
            <a:r>
              <a:rPr lang="en-US" sz="1300" dirty="0" err="1">
                <a:solidFill>
                  <a:srgbClr val="A8C4E8"/>
                </a:solidFill>
                <a:latin typeface="Courier New" panose="020B0609020204030204" pitchFamily="49" charset="0"/>
                <a:ea typeface="Courier New" pitchFamily="34" charset="-122"/>
                <a:cs typeface="Courier New" panose="020B0609020204030204" pitchFamily="49" charset="0"/>
              </a:rPr>
              <a:t>f"results</a:t>
            </a: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a:t>
            </a:r>
            <a:r>
              <a:rPr lang="en-US" sz="1300" dirty="0" err="1">
                <a:solidFill>
                  <a:srgbClr val="A8C4E8"/>
                </a:solidFill>
                <a:latin typeface="Courier New" panose="020B0609020204030204" pitchFamily="49" charset="0"/>
                <a:ea typeface="Courier New" pitchFamily="34" charset="-122"/>
                <a:cs typeface="Courier New" panose="020B0609020204030204" pitchFamily="49" charset="0"/>
              </a:rPr>
              <a:t>hex_cost_components</a:t>
            </a: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_{ISO}_{YEAR}_{TYPE}.</a:t>
            </a:r>
            <a:r>
              <a:rPr lang="en-US" sz="1300" dirty="0" err="1">
                <a:solidFill>
                  <a:srgbClr val="A8C4E8"/>
                </a:solidFill>
                <a:latin typeface="Courier New" panose="020B0609020204030204" pitchFamily="49" charset="0"/>
                <a:ea typeface="Courier New" pitchFamily="34" charset="-122"/>
                <a:cs typeface="Courier New" panose="020B0609020204030204" pitchFamily="49" charset="0"/>
              </a:rPr>
              <a:t>geojson</a:t>
            </a: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a:t>
            </a:r>
            <a:endParaRPr lang="en-US" sz="1300" dirty="0">
              <a:latin typeface="Courier New" panose="020B0609020204030204" pitchFamily="49" charset="0"/>
              <a:cs typeface="Courier New" panose="020B0609020204030204" pitchFamily="49" charset="0"/>
            </a:endParaRPr>
          </a:p>
          <a:p>
            <a:pPr marL="0" indent="0">
              <a:buNone/>
            </a:pP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a:t>
            </a:r>
            <a:endParaRPr lang="en-US" sz="1300" dirty="0">
              <a:latin typeface="Courier New" panose="020B0609020204030204" pitchFamily="49" charset="0"/>
              <a:cs typeface="Courier New" panose="020B0609020204030204" pitchFamily="49" charset="0"/>
            </a:endParaRPr>
          </a:p>
          <a:p>
            <a:pPr marL="0" indent="0">
              <a:buNone/>
            </a:pPr>
            <a:endParaRPr lang="en-US" sz="1300" dirty="0">
              <a:latin typeface="Courier New" panose="020B0609020204030204" pitchFamily="49" charset="0"/>
              <a:cs typeface="Courier New" panose="020B0609020204030204" pitchFamily="49" charset="0"/>
            </a:endParaRPr>
          </a:p>
          <a:p>
            <a:pPr marL="0" indent="0">
              <a:buNone/>
            </a:pP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 ── Cell 4: quick check ───────────────────────────</a:t>
            </a:r>
            <a:endParaRPr lang="en-US" sz="1300" dirty="0">
              <a:latin typeface="Courier New" panose="020B0609020204030204" pitchFamily="49" charset="0"/>
              <a:cs typeface="Courier New" panose="020B0609020204030204" pitchFamily="49" charset="0"/>
            </a:endParaRPr>
          </a:p>
          <a:p>
            <a:pPr marL="0" indent="0">
              <a:buNone/>
            </a:pP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print(</a:t>
            </a:r>
            <a:r>
              <a:rPr lang="en-US" sz="1300" dirty="0" err="1">
                <a:solidFill>
                  <a:srgbClr val="A8C4E8"/>
                </a:solidFill>
                <a:latin typeface="Courier New" panose="020B0609020204030204" pitchFamily="49" charset="0"/>
                <a:ea typeface="Courier New" pitchFamily="34" charset="-122"/>
                <a:cs typeface="Courier New" panose="020B0609020204030204" pitchFamily="49" charset="0"/>
              </a:rPr>
              <a:t>df_cost.shape</a:t>
            </a: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a:t>
            </a:r>
            <a:endParaRPr lang="en-US" sz="1300" dirty="0">
              <a:latin typeface="Courier New" panose="020B0609020204030204" pitchFamily="49" charset="0"/>
              <a:cs typeface="Courier New" panose="020B0609020204030204" pitchFamily="49" charset="0"/>
            </a:endParaRPr>
          </a:p>
          <a:p>
            <a:pPr marL="0" indent="0">
              <a:buNone/>
            </a:pP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print(</a:t>
            </a:r>
            <a:r>
              <a:rPr lang="en-US" sz="1300" dirty="0" err="1">
                <a:solidFill>
                  <a:srgbClr val="A8C4E8"/>
                </a:solidFill>
                <a:latin typeface="Courier New" panose="020B0609020204030204" pitchFamily="49" charset="0"/>
                <a:ea typeface="Courier New" pitchFamily="34" charset="-122"/>
                <a:cs typeface="Courier New" panose="020B0609020204030204" pitchFamily="49" charset="0"/>
              </a:rPr>
              <a:t>df_cost.columns.tolist</a:t>
            </a: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a:t>
            </a:r>
            <a:endParaRPr lang="en-US" sz="1300" dirty="0">
              <a:latin typeface="Courier New" panose="020B0609020204030204" pitchFamily="49" charset="0"/>
              <a:cs typeface="Courier New" panose="020B0609020204030204" pitchFamily="49" charset="0"/>
            </a:endParaRPr>
          </a:p>
          <a:p>
            <a:pPr marL="0" indent="0">
              <a:buNone/>
            </a:pPr>
            <a:r>
              <a:rPr lang="en-US" sz="1300" dirty="0" err="1">
                <a:solidFill>
                  <a:srgbClr val="A8C4E8"/>
                </a:solidFill>
                <a:latin typeface="Courier New" panose="020B0609020204030204" pitchFamily="49" charset="0"/>
                <a:ea typeface="Courier New" pitchFamily="34" charset="-122"/>
                <a:cs typeface="Courier New" panose="020B0609020204030204" pitchFamily="49" charset="0"/>
              </a:rPr>
              <a:t>df_cost</a:t>
            </a: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[["total_cost","demand_</a:t>
            </a:r>
            <a:r>
              <a:rPr lang="en-US" sz="1300" dirty="0" err="1">
                <a:solidFill>
                  <a:srgbClr val="A8C4E8"/>
                </a:solidFill>
                <a:latin typeface="Courier New" panose="020B0609020204030204" pitchFamily="49" charset="0"/>
                <a:ea typeface="Courier New" pitchFamily="34" charset="-122"/>
                <a:cs typeface="Courier New" panose="020B0609020204030204" pitchFamily="49" charset="0"/>
              </a:rPr>
              <a:t>centre</a:t>
            </a:r>
            <a:r>
              <a:rPr lang="en-US" sz="1300" dirty="0">
                <a:solidFill>
                  <a:srgbClr val="A8C4E8"/>
                </a:solidFill>
                <a:latin typeface="Courier New" panose="020B0609020204030204" pitchFamily="49" charset="0"/>
                <a:ea typeface="Courier New" pitchFamily="34" charset="-122"/>
                <a:cs typeface="Courier New" panose="020B0609020204030204" pitchFamily="49" charset="0"/>
              </a:rPr>
              <a:t>","geometry"]].head()</a:t>
            </a:r>
            <a:endParaRPr lang="en-US" sz="1300" dirty="0">
              <a:latin typeface="Courier New" panose="020B0609020204030204" pitchFamily="49" charset="0"/>
              <a:cs typeface="Courier New" panose="020B0609020204030204" pitchFamily="49" charset="0"/>
            </a:endParaRPr>
          </a:p>
        </p:txBody>
      </p:sp>
      <p:sp>
        <p:nvSpPr>
          <p:cNvPr id="6" name="TextBox 5">
            <a:extLst>
              <a:ext uri="{FF2B5EF4-FFF2-40B4-BE49-F238E27FC236}">
                <a16:creationId xmlns:a16="http://schemas.microsoft.com/office/drawing/2014/main" id="{F263F3EB-4D9C-5A6C-2020-602EAA6919D0}"/>
              </a:ext>
            </a:extLst>
          </p:cNvPr>
          <p:cNvSpPr txBox="1"/>
          <p:nvPr/>
        </p:nvSpPr>
        <p:spPr>
          <a:xfrm>
            <a:off x="572855" y="2676543"/>
            <a:ext cx="4064204" cy="369332"/>
          </a:xfrm>
          <a:prstGeom prst="rect">
            <a:avLst/>
          </a:prstGeom>
          <a:noFill/>
        </p:spPr>
        <p:txBody>
          <a:bodyPr wrap="square">
            <a:spAutoFit/>
          </a:bodyPr>
          <a:lstStyle/>
          <a:p>
            <a:pPr algn="ctr"/>
            <a:r>
              <a:rPr lang="en-GB" sz="1800" b="1" dirty="0">
                <a:solidFill>
                  <a:schemeClr val="accent1"/>
                </a:solidFill>
              </a:rPr>
              <a:t>In the terminal:</a:t>
            </a:r>
            <a:endParaRPr lang="en-GB" i="1" dirty="0">
              <a:solidFill>
                <a:schemeClr val="accent1"/>
              </a:solidFill>
            </a:endParaRPr>
          </a:p>
        </p:txBody>
      </p:sp>
    </p:spTree>
    <p:extLst>
      <p:ext uri="{BB962C8B-B14F-4D97-AF65-F5344CB8AC3E}">
        <p14:creationId xmlns:p14="http://schemas.microsoft.com/office/powerpoint/2010/main" val="2138951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animBg="1"/>
      <p:bldP spid="8" grpId="1" animBg="1"/>
      <p:bldP spid="9" grpId="0" animBg="1"/>
      <p:bldP spid="10" grpId="0" animBg="1"/>
      <p:bldP spid="11" grpId="0"/>
      <p:bldP spid="12" grpId="0"/>
      <p:bldP spid="13" grpId="0"/>
      <p:bldP spid="14" grpId="0"/>
      <p:bldP spid="15" grpId="0"/>
      <p:bldP spid="16" grpId="0" animBg="1"/>
      <p:bldP spid="17"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7FB34876-8943-2CDD-A0F5-C7C4538D7DB7}"/>
            </a:ext>
          </a:extLst>
        </p:cNvPr>
        <p:cNvGrpSpPr/>
        <p:nvPr/>
      </p:nvGrpSpPr>
      <p:grpSpPr>
        <a:xfrm>
          <a:off x="0" y="0"/>
          <a:ext cx="0" cy="0"/>
          <a:chOff x="0" y="0"/>
          <a:chExt cx="0" cy="0"/>
        </a:xfrm>
      </p:grpSpPr>
      <p:sp>
        <p:nvSpPr>
          <p:cNvPr id="11" name="Rounded Rectangle 10">
            <a:extLst>
              <a:ext uri="{FF2B5EF4-FFF2-40B4-BE49-F238E27FC236}">
                <a16:creationId xmlns:a16="http://schemas.microsoft.com/office/drawing/2014/main" id="{9F28785D-6E77-7A67-F1BD-554F4C5921A9}"/>
              </a:ext>
            </a:extLst>
          </p:cNvPr>
          <p:cNvSpPr/>
          <p:nvPr/>
        </p:nvSpPr>
        <p:spPr>
          <a:xfrm>
            <a:off x="4233930" y="1768837"/>
            <a:ext cx="3780000" cy="4773956"/>
          </a:xfrm>
          <a:prstGeom prst="roundRect">
            <a:avLst/>
          </a:prstGeom>
          <a:solidFill>
            <a:srgbClr val="92D050">
              <a:alpha val="41176"/>
            </a:srgbClr>
          </a:solidFill>
          <a:ln w="1778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endParaRPr lang="en-GB" sz="1800" dirty="0">
              <a:solidFill>
                <a:schemeClr val="tx1"/>
              </a:solidFill>
            </a:endParaRPr>
          </a:p>
          <a:p>
            <a:endParaRPr lang="en-GB" sz="1800"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p:txBody>
      </p:sp>
      <p:sp>
        <p:nvSpPr>
          <p:cNvPr id="167" name="Google Shape;167;p13">
            <a:extLst>
              <a:ext uri="{FF2B5EF4-FFF2-40B4-BE49-F238E27FC236}">
                <a16:creationId xmlns:a16="http://schemas.microsoft.com/office/drawing/2014/main" id="{0748E893-A41F-3ADD-E39A-D14E2F997808}"/>
              </a:ext>
            </a:extLst>
          </p:cNvPr>
          <p:cNvSpPr txBox="1">
            <a:spLocks noGrp="1"/>
          </p:cNvSpPr>
          <p:nvPr>
            <p:ph type="title"/>
          </p:nvPr>
        </p:nvSpPr>
        <p:spPr>
          <a:xfrm>
            <a:off x="838200" y="-24423"/>
            <a:ext cx="10515600" cy="1213644"/>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First inspection: sanity checks</a:t>
            </a:r>
            <a:endParaRPr lang="en-GB" sz="2800" dirty="0">
              <a:solidFill>
                <a:schemeClr val="accent2"/>
              </a:solidFill>
            </a:endParaRPr>
          </a:p>
        </p:txBody>
      </p:sp>
      <p:sp>
        <p:nvSpPr>
          <p:cNvPr id="3" name="Slide Number Placeholder 1">
            <a:extLst>
              <a:ext uri="{FF2B5EF4-FFF2-40B4-BE49-F238E27FC236}">
                <a16:creationId xmlns:a16="http://schemas.microsoft.com/office/drawing/2014/main" id="{4064B03C-A0F3-4AB5-F245-9EDC21D603D0}"/>
              </a:ext>
            </a:extLst>
          </p:cNvPr>
          <p:cNvSpPr txBox="1">
            <a:spLocks/>
          </p:cNvSpPr>
          <p:nvPr/>
        </p:nvSpPr>
        <p:spPr>
          <a:xfrm>
            <a:off x="10780518" y="6572479"/>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5</a:t>
            </a:fld>
            <a:endParaRPr lang="en-GB" sz="1000" b="1" dirty="0">
              <a:solidFill>
                <a:schemeClr val="bg1"/>
              </a:solidFill>
            </a:endParaRPr>
          </a:p>
        </p:txBody>
      </p:sp>
      <p:sp>
        <p:nvSpPr>
          <p:cNvPr id="7" name="TextBox 6">
            <a:extLst>
              <a:ext uri="{FF2B5EF4-FFF2-40B4-BE49-F238E27FC236}">
                <a16:creationId xmlns:a16="http://schemas.microsoft.com/office/drawing/2014/main" id="{A1346569-4225-3836-1230-9AE02217BF29}"/>
              </a:ext>
            </a:extLst>
          </p:cNvPr>
          <p:cNvSpPr txBox="1"/>
          <p:nvPr/>
        </p:nvSpPr>
        <p:spPr>
          <a:xfrm>
            <a:off x="868180" y="1200879"/>
            <a:ext cx="8395741" cy="341865"/>
          </a:xfrm>
          <a:prstGeom prst="rect">
            <a:avLst/>
          </a:prstGeom>
          <a:noFill/>
        </p:spPr>
        <p:txBody>
          <a:bodyPr wrap="square" rtlCol="0">
            <a:spAutoFit/>
          </a:bodyPr>
          <a:lstStyle/>
          <a:p>
            <a:pPr marL="285750" indent="-285750">
              <a:buClr>
                <a:srgbClr val="012069"/>
              </a:buClr>
              <a:buFont typeface="Arial" panose="020B0604020202020204" pitchFamily="34" charset="0"/>
              <a:buChar char="•"/>
            </a:pPr>
            <a:r>
              <a:rPr lang="en-US" sz="1600" i="1" dirty="0">
                <a:solidFill>
                  <a:schemeClr val="tx1"/>
                </a:solidFill>
              </a:rPr>
              <a:t>Make this a habit before any </a:t>
            </a:r>
            <a:r>
              <a:rPr lang="en-US" sz="1600" i="1" dirty="0" err="1">
                <a:solidFill>
                  <a:schemeClr val="tx1"/>
                </a:solidFill>
              </a:rPr>
              <a:t>visualisation</a:t>
            </a:r>
            <a:r>
              <a:rPr lang="en-US" sz="1600" i="1" dirty="0">
                <a:solidFill>
                  <a:schemeClr val="tx1"/>
                </a:solidFill>
              </a:rPr>
              <a:t>: Quick test to catch most problems early.</a:t>
            </a:r>
          </a:p>
        </p:txBody>
      </p:sp>
      <p:sp>
        <p:nvSpPr>
          <p:cNvPr id="8" name="Rounded Rectangle 7">
            <a:extLst>
              <a:ext uri="{FF2B5EF4-FFF2-40B4-BE49-F238E27FC236}">
                <a16:creationId xmlns:a16="http://schemas.microsoft.com/office/drawing/2014/main" id="{1E4A68BA-EA2E-C9D9-DB94-BA30047657B5}"/>
              </a:ext>
            </a:extLst>
          </p:cNvPr>
          <p:cNvSpPr/>
          <p:nvPr/>
        </p:nvSpPr>
        <p:spPr>
          <a:xfrm>
            <a:off x="347373" y="1768839"/>
            <a:ext cx="3780000" cy="4773954"/>
          </a:xfrm>
          <a:prstGeom prst="roundRect">
            <a:avLst/>
          </a:prstGeom>
          <a:solidFill>
            <a:schemeClr val="accent4">
              <a:lumMod val="20000"/>
              <a:lumOff val="80000"/>
            </a:schemeClr>
          </a:solidFill>
          <a:ln w="1778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n-GB" sz="1600" b="1" i="1" dirty="0">
                <a:solidFill>
                  <a:schemeClr val="tx1"/>
                </a:solidFill>
              </a:rPr>
              <a:t>Shape and head</a:t>
            </a:r>
          </a:p>
          <a:p>
            <a:r>
              <a:rPr lang="en-GB" b="1" dirty="0">
                <a:solidFill>
                  <a:schemeClr val="tx1"/>
                </a:solidFill>
              </a:rPr>
              <a:t>Question:</a:t>
            </a:r>
            <a:br>
              <a:rPr lang="en-GB" sz="1600" dirty="0">
                <a:solidFill>
                  <a:schemeClr val="tx1"/>
                </a:solidFill>
              </a:rPr>
            </a:br>
            <a:r>
              <a:rPr lang="en-GB" i="1" dirty="0">
                <a:solidFill>
                  <a:schemeClr val="tx1"/>
                </a:solidFill>
              </a:rPr>
              <a:t>How many hexagons? How many demand centres?</a:t>
            </a:r>
          </a:p>
          <a:p>
            <a:endParaRPr lang="en-GB" sz="1800" dirty="0">
              <a:solidFill>
                <a:schemeClr val="tx1"/>
              </a:solidFill>
            </a:endParaRPr>
          </a:p>
          <a:p>
            <a:endParaRPr lang="en-GB" sz="1800"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p:txBody>
      </p:sp>
      <p:sp>
        <p:nvSpPr>
          <p:cNvPr id="9" name="Rounded Rectangle 8">
            <a:extLst>
              <a:ext uri="{FF2B5EF4-FFF2-40B4-BE49-F238E27FC236}">
                <a16:creationId xmlns:a16="http://schemas.microsoft.com/office/drawing/2014/main" id="{DE2B493C-29C8-BE18-C08D-5B8A07C2FD41}"/>
              </a:ext>
            </a:extLst>
          </p:cNvPr>
          <p:cNvSpPr/>
          <p:nvPr/>
        </p:nvSpPr>
        <p:spPr>
          <a:xfrm>
            <a:off x="453930" y="2856460"/>
            <a:ext cx="3551796" cy="975374"/>
          </a:xfrm>
          <a:prstGeom prst="roundRect">
            <a:avLst/>
          </a:prstGeom>
          <a:solidFill>
            <a:srgbClr val="012069"/>
          </a:solidFill>
          <a:ln w="12700">
            <a:solidFill>
              <a:srgbClr val="0120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592F79E-B50D-EA9C-42EC-DF322E109F52}"/>
              </a:ext>
            </a:extLst>
          </p:cNvPr>
          <p:cNvSpPr txBox="1"/>
          <p:nvPr/>
        </p:nvSpPr>
        <p:spPr>
          <a:xfrm>
            <a:off x="584200" y="2923762"/>
            <a:ext cx="3327400" cy="738664"/>
          </a:xfrm>
          <a:prstGeom prst="rect">
            <a:avLst/>
          </a:prstGeom>
          <a:noFill/>
        </p:spPr>
        <p:txBody>
          <a:bodyPr wrap="square" rtlCol="0">
            <a:spAutoFit/>
          </a:bodyPr>
          <a:lstStyle/>
          <a:p>
            <a:pPr>
              <a:spcBef>
                <a:spcPts val="300"/>
              </a:spcBef>
            </a:pPr>
            <a:r>
              <a:rPr lang="en-US" dirty="0">
                <a:solidFill>
                  <a:schemeClr val="bg1"/>
                </a:solidFill>
                <a:latin typeface="Courier New" panose="020B0609020204030204" pitchFamily="49" charset="0"/>
                <a:cs typeface="Courier New" panose="020B0609020204030204" pitchFamily="49" charset="0"/>
              </a:rPr>
              <a:t>print(</a:t>
            </a:r>
            <a:r>
              <a:rPr lang="en-US" dirty="0" err="1">
                <a:solidFill>
                  <a:schemeClr val="bg1"/>
                </a:solidFill>
                <a:latin typeface="Courier New" panose="020B0609020204030204" pitchFamily="49" charset="0"/>
                <a:cs typeface="Courier New" panose="020B0609020204030204" pitchFamily="49" charset="0"/>
              </a:rPr>
              <a:t>df_cost.shape</a:t>
            </a:r>
            <a:r>
              <a:rPr lang="en-US" dirty="0">
                <a:solidFill>
                  <a:schemeClr val="bg1"/>
                </a:solidFill>
                <a:latin typeface="Courier New" panose="020B0609020204030204" pitchFamily="49" charset="0"/>
                <a:cs typeface="Courier New" panose="020B0609020204030204" pitchFamily="49" charset="0"/>
              </a:rPr>
              <a:t>)</a:t>
            </a:r>
          </a:p>
          <a:p>
            <a:r>
              <a:rPr lang="cs-CZ" dirty="0" err="1">
                <a:solidFill>
                  <a:schemeClr val="bg1"/>
                </a:solidFill>
                <a:latin typeface="Courier New" panose="020B0609020204030204" pitchFamily="49" charset="0"/>
                <a:cs typeface="Courier New" panose="020B0609020204030204" pitchFamily="49" charset="0"/>
              </a:rPr>
              <a:t>print</a:t>
            </a:r>
            <a:r>
              <a:rPr lang="cs-CZ" dirty="0">
                <a:solidFill>
                  <a:schemeClr val="bg1"/>
                </a:solidFill>
                <a:latin typeface="Courier New" panose="020B0609020204030204" pitchFamily="49" charset="0"/>
                <a:cs typeface="Courier New" panose="020B0609020204030204" pitchFamily="49" charset="0"/>
              </a:rPr>
              <a:t>(</a:t>
            </a:r>
            <a:r>
              <a:rPr lang="cs-CZ" dirty="0" err="1">
                <a:solidFill>
                  <a:schemeClr val="bg1"/>
                </a:solidFill>
                <a:latin typeface="Courier New" panose="020B0609020204030204" pitchFamily="49" charset="0"/>
                <a:cs typeface="Courier New" panose="020B0609020204030204" pitchFamily="49" charset="0"/>
              </a:rPr>
              <a:t>df_cost</a:t>
            </a:r>
            <a:r>
              <a:rPr lang="cs-CZ" dirty="0">
                <a:solidFill>
                  <a:schemeClr val="bg1"/>
                </a:solidFill>
                <a:latin typeface="Courier New" panose="020B0609020204030204" pitchFamily="49" charset="0"/>
                <a:cs typeface="Courier New" panose="020B0609020204030204" pitchFamily="49" charset="0"/>
              </a:rPr>
              <a:t>["</a:t>
            </a:r>
            <a:r>
              <a:rPr lang="cs-CZ" dirty="0" err="1">
                <a:solidFill>
                  <a:schemeClr val="bg1"/>
                </a:solidFill>
                <a:latin typeface="Courier New" panose="020B0609020204030204" pitchFamily="49" charset="0"/>
                <a:cs typeface="Courier New" panose="020B0609020204030204" pitchFamily="49" charset="0"/>
              </a:rPr>
              <a:t>demand_centre</a:t>
            </a:r>
            <a:r>
              <a:rPr lang="cs-CZ" dirty="0">
                <a:solidFill>
                  <a:schemeClr val="bg1"/>
                </a:solidFill>
                <a:latin typeface="Courier New" panose="020B0609020204030204" pitchFamily="49" charset="0"/>
                <a:cs typeface="Courier New" panose="020B0609020204030204" pitchFamily="49" charset="0"/>
              </a:rPr>
              <a:t>"].</a:t>
            </a:r>
            <a:r>
              <a:rPr lang="cs-CZ" dirty="0" err="1">
                <a:solidFill>
                  <a:schemeClr val="bg1"/>
                </a:solidFill>
                <a:latin typeface="Courier New" panose="020B0609020204030204" pitchFamily="49" charset="0"/>
                <a:cs typeface="Courier New" panose="020B0609020204030204" pitchFamily="49" charset="0"/>
              </a:rPr>
              <a:t>unique</a:t>
            </a:r>
            <a:r>
              <a:rPr lang="cs-CZ" dirty="0">
                <a:solidFill>
                  <a:schemeClr val="bg1"/>
                </a:solidFill>
                <a:latin typeface="Courier New" panose="020B0609020204030204" pitchFamily="49" charset="0"/>
                <a:cs typeface="Courier New" panose="020B0609020204030204" pitchFamily="49" charset="0"/>
              </a:rPr>
              <a:t>())</a:t>
            </a:r>
          </a:p>
        </p:txBody>
      </p:sp>
      <p:sp>
        <p:nvSpPr>
          <p:cNvPr id="12" name="TextBox 11">
            <a:extLst>
              <a:ext uri="{FF2B5EF4-FFF2-40B4-BE49-F238E27FC236}">
                <a16:creationId xmlns:a16="http://schemas.microsoft.com/office/drawing/2014/main" id="{09F5FF5C-0C92-C898-F992-14DB18A771FB}"/>
              </a:ext>
            </a:extLst>
          </p:cNvPr>
          <p:cNvSpPr txBox="1"/>
          <p:nvPr/>
        </p:nvSpPr>
        <p:spPr>
          <a:xfrm>
            <a:off x="453930" y="3956607"/>
            <a:ext cx="3536576" cy="769441"/>
          </a:xfrm>
          <a:prstGeom prst="rect">
            <a:avLst/>
          </a:prstGeom>
          <a:noFill/>
        </p:spPr>
        <p:txBody>
          <a:bodyPr wrap="square" rtlCol="0">
            <a:spAutoFit/>
          </a:bodyPr>
          <a:lstStyle/>
          <a:p>
            <a:r>
              <a:rPr lang="en-US" sz="1600" b="1" i="1" dirty="0">
                <a:solidFill>
                  <a:srgbClr val="00B050"/>
                </a:solidFill>
              </a:rPr>
              <a:t>Looks good if:</a:t>
            </a:r>
          </a:p>
          <a:p>
            <a:pPr marL="285750" indent="-285750">
              <a:buFont typeface="Arial" panose="020B0604020202020204" pitchFamily="34" charset="0"/>
              <a:buChar char="•"/>
            </a:pPr>
            <a:r>
              <a:rPr lang="en-US" dirty="0">
                <a:solidFill>
                  <a:schemeClr val="tx1"/>
                </a:solidFill>
              </a:rPr>
              <a:t>Rows=hexagons x demand </a:t>
            </a:r>
            <a:r>
              <a:rPr lang="en-US" dirty="0" err="1">
                <a:solidFill>
                  <a:schemeClr val="tx1"/>
                </a:solidFill>
              </a:rPr>
              <a:t>centres</a:t>
            </a:r>
            <a:endParaRPr lang="en-US" dirty="0">
              <a:solidFill>
                <a:schemeClr val="tx1"/>
              </a:solidFill>
            </a:endParaRPr>
          </a:p>
          <a:p>
            <a:pPr marL="285750" indent="-285750">
              <a:buFont typeface="Arial" panose="020B0604020202020204" pitchFamily="34" charset="0"/>
              <a:buChar char="•"/>
            </a:pPr>
            <a:r>
              <a:rPr lang="en-US" dirty="0">
                <a:solidFill>
                  <a:schemeClr val="tx1"/>
                </a:solidFill>
              </a:rPr>
              <a:t>Demand </a:t>
            </a:r>
            <a:r>
              <a:rPr lang="en-US" dirty="0" err="1">
                <a:solidFill>
                  <a:schemeClr val="tx1"/>
                </a:solidFill>
              </a:rPr>
              <a:t>centre</a:t>
            </a:r>
            <a:r>
              <a:rPr lang="en-US" dirty="0">
                <a:solidFill>
                  <a:schemeClr val="tx1"/>
                </a:solidFill>
              </a:rPr>
              <a:t> lists your locations</a:t>
            </a:r>
          </a:p>
        </p:txBody>
      </p:sp>
      <p:sp>
        <p:nvSpPr>
          <p:cNvPr id="13" name="TextBox 12">
            <a:extLst>
              <a:ext uri="{FF2B5EF4-FFF2-40B4-BE49-F238E27FC236}">
                <a16:creationId xmlns:a16="http://schemas.microsoft.com/office/drawing/2014/main" id="{04AFA019-8452-549B-1017-1BD7B607EABF}"/>
              </a:ext>
            </a:extLst>
          </p:cNvPr>
          <p:cNvSpPr txBox="1"/>
          <p:nvPr/>
        </p:nvSpPr>
        <p:spPr>
          <a:xfrm>
            <a:off x="469150" y="4910043"/>
            <a:ext cx="3536576" cy="1200329"/>
          </a:xfrm>
          <a:prstGeom prst="rect">
            <a:avLst/>
          </a:prstGeom>
          <a:noFill/>
        </p:spPr>
        <p:txBody>
          <a:bodyPr wrap="square" rtlCol="0">
            <a:spAutoFit/>
          </a:bodyPr>
          <a:lstStyle/>
          <a:p>
            <a:r>
              <a:rPr lang="en-US" sz="1600" b="1" i="1" dirty="0">
                <a:solidFill>
                  <a:schemeClr val="accent2"/>
                </a:solidFill>
              </a:rPr>
              <a:t>Watch out for:</a:t>
            </a:r>
          </a:p>
          <a:p>
            <a:pPr marL="285750" indent="-285750">
              <a:buFont typeface="Arial" panose="020B0604020202020204" pitchFamily="34" charset="0"/>
              <a:buChar char="•"/>
            </a:pPr>
            <a:r>
              <a:rPr lang="en-US" dirty="0"/>
              <a:t>Very few rows: </a:t>
            </a:r>
            <a:r>
              <a:rPr lang="en-US" dirty="0" err="1"/>
              <a:t>restrict_hexagons</a:t>
            </a:r>
            <a:r>
              <a:rPr lang="en-US" dirty="0"/>
              <a:t> may still be True in </a:t>
            </a:r>
            <a:r>
              <a:rPr lang="en-US" dirty="0" err="1"/>
              <a:t>config.yaml</a:t>
            </a:r>
            <a:endParaRPr lang="en-US" dirty="0"/>
          </a:p>
          <a:p>
            <a:pPr marL="285750" indent="-285750">
              <a:buFont typeface="Arial" panose="020B0604020202020204" pitchFamily="34" charset="0"/>
              <a:buChar char="•"/>
            </a:pPr>
            <a:r>
              <a:rPr lang="en-US" dirty="0"/>
              <a:t>Wrong </a:t>
            </a:r>
            <a:r>
              <a:rPr lang="en-US" dirty="0" err="1"/>
              <a:t>demand_centre</a:t>
            </a:r>
            <a:r>
              <a:rPr lang="en-US" dirty="0"/>
              <a:t> name: check </a:t>
            </a:r>
            <a:r>
              <a:rPr lang="en-US" dirty="0" err="1"/>
              <a:t>demand_parameters.xlsx</a:t>
            </a:r>
            <a:endParaRPr lang="en-US" dirty="0"/>
          </a:p>
        </p:txBody>
      </p:sp>
      <p:sp>
        <p:nvSpPr>
          <p:cNvPr id="15" name="Rounded Rectangle 14">
            <a:extLst>
              <a:ext uri="{FF2B5EF4-FFF2-40B4-BE49-F238E27FC236}">
                <a16:creationId xmlns:a16="http://schemas.microsoft.com/office/drawing/2014/main" id="{24D16F25-DCD1-EC63-952B-E2CEEFB7B7EC}"/>
              </a:ext>
            </a:extLst>
          </p:cNvPr>
          <p:cNvSpPr/>
          <p:nvPr/>
        </p:nvSpPr>
        <p:spPr>
          <a:xfrm>
            <a:off x="4346613" y="2871450"/>
            <a:ext cx="3551796" cy="975374"/>
          </a:xfrm>
          <a:prstGeom prst="roundRect">
            <a:avLst/>
          </a:prstGeom>
          <a:solidFill>
            <a:srgbClr val="012069"/>
          </a:solidFill>
          <a:ln w="12700">
            <a:solidFill>
              <a:srgbClr val="0120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428CA99-E0A9-075E-12D0-75BDD486CFA9}"/>
              </a:ext>
            </a:extLst>
          </p:cNvPr>
          <p:cNvSpPr txBox="1"/>
          <p:nvPr/>
        </p:nvSpPr>
        <p:spPr>
          <a:xfrm>
            <a:off x="4487337" y="2901430"/>
            <a:ext cx="3353796" cy="954107"/>
          </a:xfrm>
          <a:prstGeom prst="rect">
            <a:avLst/>
          </a:prstGeom>
          <a:noFill/>
        </p:spPr>
        <p:txBody>
          <a:bodyPr wrap="square" rtlCol="0">
            <a:spAutoFit/>
          </a:bodyPr>
          <a:lstStyle/>
          <a:p>
            <a:r>
              <a:rPr lang="en-US" dirty="0">
                <a:solidFill>
                  <a:schemeClr val="bg1"/>
                </a:solidFill>
                <a:latin typeface="Courier New" panose="020B0609020204030204" pitchFamily="49" charset="0"/>
                <a:cs typeface="Courier New" panose="020B0609020204030204" pitchFamily="49" charset="0"/>
              </a:rPr>
              <a:t>print(</a:t>
            </a:r>
            <a:r>
              <a:rPr lang="en-US" dirty="0" err="1">
                <a:solidFill>
                  <a:schemeClr val="bg1"/>
                </a:solidFill>
                <a:latin typeface="Courier New" panose="020B0609020204030204" pitchFamily="49" charset="0"/>
                <a:cs typeface="Courier New" panose="020B0609020204030204" pitchFamily="49" charset="0"/>
              </a:rPr>
              <a:t>df_cost.columns.tolist</a:t>
            </a:r>
            <a:r>
              <a:rPr lang="en-US" dirty="0">
                <a:solidFill>
                  <a:schemeClr val="bg1"/>
                </a:solidFill>
                <a:latin typeface="Courier New" panose="020B0609020204030204" pitchFamily="49" charset="0"/>
                <a:cs typeface="Courier New" panose="020B0609020204030204" pitchFamily="49" charset="0"/>
              </a:rPr>
              <a:t>())</a:t>
            </a:r>
          </a:p>
          <a:p>
            <a:r>
              <a:rPr lang="en-US" dirty="0">
                <a:solidFill>
                  <a:schemeClr val="bg1"/>
                </a:solidFill>
                <a:latin typeface="Courier New" panose="020B0609020204030204" pitchFamily="49" charset="0"/>
                <a:cs typeface="Courier New" panose="020B0609020204030204" pitchFamily="49" charset="0"/>
              </a:rPr>
              <a:t>print(</a:t>
            </a:r>
            <a:r>
              <a:rPr lang="en-US" dirty="0" err="1">
                <a:solidFill>
                  <a:schemeClr val="bg1"/>
                </a:solidFill>
                <a:latin typeface="Courier New" panose="020B0609020204030204" pitchFamily="49" charset="0"/>
                <a:cs typeface="Courier New" panose="020B0609020204030204" pitchFamily="49" charset="0"/>
              </a:rPr>
              <a:t>df_comp.columns.tolist</a:t>
            </a:r>
            <a:r>
              <a:rPr lang="en-US" dirty="0">
                <a:solidFill>
                  <a:schemeClr val="bg1"/>
                </a:solidFill>
                <a:latin typeface="Courier New" panose="020B0609020204030204" pitchFamily="49" charset="0"/>
                <a:cs typeface="Courier New" panose="020B0609020204030204" pitchFamily="49" charset="0"/>
              </a:rPr>
              <a:t>())</a:t>
            </a:r>
          </a:p>
        </p:txBody>
      </p:sp>
      <p:sp>
        <p:nvSpPr>
          <p:cNvPr id="17" name="TextBox 16">
            <a:extLst>
              <a:ext uri="{FF2B5EF4-FFF2-40B4-BE49-F238E27FC236}">
                <a16:creationId xmlns:a16="http://schemas.microsoft.com/office/drawing/2014/main" id="{A9BDBD62-53E4-6B41-E0E0-489A908F6BA7}"/>
              </a:ext>
            </a:extLst>
          </p:cNvPr>
          <p:cNvSpPr txBox="1"/>
          <p:nvPr/>
        </p:nvSpPr>
        <p:spPr>
          <a:xfrm>
            <a:off x="4354223" y="3925158"/>
            <a:ext cx="3536576" cy="984885"/>
          </a:xfrm>
          <a:prstGeom prst="rect">
            <a:avLst/>
          </a:prstGeom>
          <a:noFill/>
        </p:spPr>
        <p:txBody>
          <a:bodyPr wrap="square" rtlCol="0">
            <a:spAutoFit/>
          </a:bodyPr>
          <a:lstStyle/>
          <a:p>
            <a:r>
              <a:rPr lang="en-US" sz="1600" b="1" i="1" dirty="0">
                <a:solidFill>
                  <a:srgbClr val="00B050"/>
                </a:solidFill>
              </a:rPr>
              <a:t>Looks good if:</a:t>
            </a:r>
          </a:p>
          <a:p>
            <a:pPr marL="285750" indent="-285750">
              <a:buFont typeface="Arial" panose="020B0604020202020204" pitchFamily="34" charset="0"/>
              <a:buChar char="•"/>
            </a:pPr>
            <a:r>
              <a:rPr lang="en-US" dirty="0" err="1">
                <a:solidFill>
                  <a:schemeClr val="tx1"/>
                </a:solidFill>
              </a:rPr>
              <a:t>df_cost</a:t>
            </a:r>
            <a:r>
              <a:rPr lang="en-US" dirty="0">
                <a:solidFill>
                  <a:schemeClr val="tx1"/>
                </a:solidFill>
              </a:rPr>
              <a:t> has </a:t>
            </a:r>
            <a:r>
              <a:rPr lang="en-US" dirty="0" err="1">
                <a:solidFill>
                  <a:schemeClr val="tx1"/>
                </a:solidFill>
              </a:rPr>
              <a:t>total_cost</a:t>
            </a:r>
            <a:r>
              <a:rPr lang="en-US" dirty="0">
                <a:solidFill>
                  <a:schemeClr val="tx1"/>
                </a:solidFill>
              </a:rPr>
              <a:t>, geometry </a:t>
            </a:r>
          </a:p>
          <a:p>
            <a:pPr marL="285750" indent="-285750">
              <a:buFont typeface="Arial" panose="020B0604020202020204" pitchFamily="34" charset="0"/>
              <a:buChar char="•"/>
            </a:pPr>
            <a:r>
              <a:rPr lang="en-US" dirty="0" err="1">
                <a:solidFill>
                  <a:schemeClr val="tx1"/>
                </a:solidFill>
              </a:rPr>
              <a:t>Df_comp</a:t>
            </a:r>
            <a:r>
              <a:rPr lang="en-US" dirty="0">
                <a:solidFill>
                  <a:schemeClr val="tx1"/>
                </a:solidFill>
              </a:rPr>
              <a:t> has </a:t>
            </a:r>
            <a:r>
              <a:rPr lang="en-US" dirty="0" err="1">
                <a:solidFill>
                  <a:schemeClr val="tx1"/>
                </a:solidFill>
              </a:rPr>
              <a:t>production_cost</a:t>
            </a:r>
            <a:r>
              <a:rPr lang="en-US" dirty="0">
                <a:solidFill>
                  <a:schemeClr val="tx1"/>
                </a:solidFill>
              </a:rPr>
              <a:t>, </a:t>
            </a:r>
            <a:r>
              <a:rPr lang="en-US" dirty="0" err="1">
                <a:solidFill>
                  <a:schemeClr val="tx1"/>
                </a:solidFill>
              </a:rPr>
              <a:t>transport_cost</a:t>
            </a:r>
            <a:r>
              <a:rPr lang="en-US" dirty="0">
                <a:solidFill>
                  <a:schemeClr val="tx1"/>
                </a:solidFill>
              </a:rPr>
              <a:t>, </a:t>
            </a:r>
            <a:r>
              <a:rPr lang="en-US" dirty="0" err="1">
                <a:solidFill>
                  <a:schemeClr val="tx1"/>
                </a:solidFill>
              </a:rPr>
              <a:t>storage_cost</a:t>
            </a:r>
            <a:r>
              <a:rPr lang="en-US" dirty="0">
                <a:solidFill>
                  <a:schemeClr val="tx1"/>
                </a:solidFill>
              </a:rPr>
              <a:t>.</a:t>
            </a:r>
          </a:p>
        </p:txBody>
      </p:sp>
      <p:sp>
        <p:nvSpPr>
          <p:cNvPr id="18" name="TextBox 17">
            <a:extLst>
              <a:ext uri="{FF2B5EF4-FFF2-40B4-BE49-F238E27FC236}">
                <a16:creationId xmlns:a16="http://schemas.microsoft.com/office/drawing/2014/main" id="{C76E91B7-9284-55D4-65BE-87C7B7259DE6}"/>
              </a:ext>
            </a:extLst>
          </p:cNvPr>
          <p:cNvSpPr txBox="1"/>
          <p:nvPr/>
        </p:nvSpPr>
        <p:spPr>
          <a:xfrm>
            <a:off x="4374653" y="4910043"/>
            <a:ext cx="3497300" cy="1200329"/>
          </a:xfrm>
          <a:prstGeom prst="rect">
            <a:avLst/>
          </a:prstGeom>
          <a:noFill/>
        </p:spPr>
        <p:txBody>
          <a:bodyPr wrap="square" rtlCol="0">
            <a:spAutoFit/>
          </a:bodyPr>
          <a:lstStyle/>
          <a:p>
            <a:r>
              <a:rPr lang="en-US" sz="1600" b="1" i="1" dirty="0">
                <a:solidFill>
                  <a:schemeClr val="accent2"/>
                </a:solidFill>
              </a:rPr>
              <a:t>Watch out for:</a:t>
            </a:r>
          </a:p>
          <a:p>
            <a:pPr marL="285750" indent="-285750">
              <a:buFont typeface="Arial" panose="020B0604020202020204" pitchFamily="34" charset="0"/>
              <a:buChar char="•"/>
            </a:pPr>
            <a:r>
              <a:rPr lang="en-US" dirty="0"/>
              <a:t>Missing columns: rule may not have completed check logs</a:t>
            </a:r>
          </a:p>
          <a:p>
            <a:pPr marL="285750" indent="-285750">
              <a:buFont typeface="Arial" panose="020B0604020202020204" pitchFamily="34" charset="0"/>
              <a:buChar char="•"/>
            </a:pPr>
            <a:r>
              <a:rPr lang="en-US" dirty="0"/>
              <a:t>Unexpected columns: old output file, re-run </a:t>
            </a:r>
            <a:r>
              <a:rPr lang="en-US" dirty="0" err="1"/>
              <a:t>map_all</a:t>
            </a:r>
            <a:endParaRPr lang="en-US" dirty="0"/>
          </a:p>
        </p:txBody>
      </p:sp>
      <p:sp>
        <p:nvSpPr>
          <p:cNvPr id="19" name="Rounded Rectangle 18">
            <a:extLst>
              <a:ext uri="{FF2B5EF4-FFF2-40B4-BE49-F238E27FC236}">
                <a16:creationId xmlns:a16="http://schemas.microsoft.com/office/drawing/2014/main" id="{38554E79-F009-A141-3D5F-AAAAA30F46CE}"/>
              </a:ext>
            </a:extLst>
          </p:cNvPr>
          <p:cNvSpPr/>
          <p:nvPr/>
        </p:nvSpPr>
        <p:spPr>
          <a:xfrm>
            <a:off x="8089549" y="1768838"/>
            <a:ext cx="3780000" cy="4773956"/>
          </a:xfrm>
          <a:prstGeom prst="roundRect">
            <a:avLst/>
          </a:prstGeom>
          <a:solidFill>
            <a:srgbClr val="D98B9B">
              <a:alpha val="85098"/>
            </a:srgbClr>
          </a:solidFill>
          <a:ln w="1778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en-GB" sz="1600" b="1" i="1" dirty="0">
                <a:solidFill>
                  <a:schemeClr val="tx1"/>
                </a:solidFill>
              </a:rPr>
              <a:t>Describe</a:t>
            </a:r>
          </a:p>
          <a:p>
            <a:r>
              <a:rPr lang="en-GB" b="1" dirty="0">
                <a:solidFill>
                  <a:schemeClr val="tx1"/>
                </a:solidFill>
              </a:rPr>
              <a:t>Question:</a:t>
            </a:r>
            <a:br>
              <a:rPr lang="en-GB" sz="1600" dirty="0">
                <a:solidFill>
                  <a:schemeClr val="tx1"/>
                </a:solidFill>
              </a:rPr>
            </a:br>
            <a:r>
              <a:rPr lang="en-GB" i="1" dirty="0">
                <a:solidFill>
                  <a:schemeClr val="tx1"/>
                </a:solidFill>
              </a:rPr>
              <a:t>Is the cost range reasonable for this country and commodity?</a:t>
            </a:r>
          </a:p>
          <a:p>
            <a:endParaRPr lang="en-GB" sz="1800" dirty="0">
              <a:solidFill>
                <a:schemeClr val="tx1"/>
              </a:solidFill>
            </a:endParaRPr>
          </a:p>
          <a:p>
            <a:endParaRPr lang="en-GB" sz="1800"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a:p>
            <a:pPr algn="ctr"/>
            <a:endParaRPr lang="en-GB" sz="1800" i="1" dirty="0">
              <a:solidFill>
                <a:schemeClr val="tx1"/>
              </a:solidFill>
            </a:endParaRPr>
          </a:p>
        </p:txBody>
      </p:sp>
      <p:sp>
        <p:nvSpPr>
          <p:cNvPr id="20" name="Rounded Rectangle 19">
            <a:extLst>
              <a:ext uri="{FF2B5EF4-FFF2-40B4-BE49-F238E27FC236}">
                <a16:creationId xmlns:a16="http://schemas.microsoft.com/office/drawing/2014/main" id="{31854D55-E133-0287-4A6B-F81133E97F33}"/>
              </a:ext>
            </a:extLst>
          </p:cNvPr>
          <p:cNvSpPr/>
          <p:nvPr/>
        </p:nvSpPr>
        <p:spPr>
          <a:xfrm>
            <a:off x="8211096" y="2871450"/>
            <a:ext cx="3551796" cy="975374"/>
          </a:xfrm>
          <a:prstGeom prst="roundRect">
            <a:avLst/>
          </a:prstGeom>
          <a:solidFill>
            <a:srgbClr val="012069"/>
          </a:solidFill>
          <a:ln w="12700">
            <a:solidFill>
              <a:srgbClr val="0120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AF5CD77-E4C7-9EC1-03F3-5A9F96C483CB}"/>
              </a:ext>
            </a:extLst>
          </p:cNvPr>
          <p:cNvSpPr txBox="1"/>
          <p:nvPr/>
        </p:nvSpPr>
        <p:spPr>
          <a:xfrm>
            <a:off x="8343900" y="2871450"/>
            <a:ext cx="3276600" cy="954107"/>
          </a:xfrm>
          <a:prstGeom prst="rect">
            <a:avLst/>
          </a:prstGeom>
          <a:noFill/>
        </p:spPr>
        <p:txBody>
          <a:bodyPr wrap="square" rtlCol="0">
            <a:spAutoFit/>
          </a:bodyPr>
          <a:lstStyle/>
          <a:p>
            <a:r>
              <a:rPr lang="en-GB" dirty="0" err="1">
                <a:solidFill>
                  <a:schemeClr val="bg1"/>
                </a:solidFill>
                <a:latin typeface="Courier New" panose="020B0609020204030204" pitchFamily="49" charset="0"/>
                <a:cs typeface="Courier New" panose="020B0609020204030204" pitchFamily="49" charset="0"/>
              </a:rPr>
              <a:t>df_cost</a:t>
            </a:r>
            <a:r>
              <a:rPr lang="en-GB" dirty="0">
                <a:solidFill>
                  <a:schemeClr val="bg1"/>
                </a:solidFill>
                <a:latin typeface="Courier New" panose="020B0609020204030204" pitchFamily="49" charset="0"/>
                <a:cs typeface="Courier New" panose="020B0609020204030204" pitchFamily="49" charset="0"/>
              </a:rPr>
              <a:t>[["</a:t>
            </a:r>
            <a:r>
              <a:rPr lang="en-GB" dirty="0" err="1">
                <a:solidFill>
                  <a:schemeClr val="bg1"/>
                </a:solidFill>
                <a:latin typeface="Courier New" panose="020B0609020204030204" pitchFamily="49" charset="0"/>
                <a:cs typeface="Courier New" panose="020B0609020204030204" pitchFamily="49" charset="0"/>
              </a:rPr>
              <a:t>total_cost</a:t>
            </a:r>
            <a:r>
              <a:rPr lang="en-GB" dirty="0">
                <a:solidFill>
                  <a:schemeClr val="bg1"/>
                </a:solidFill>
                <a:latin typeface="Courier New" panose="020B0609020204030204" pitchFamily="49" charset="0"/>
                <a:cs typeface="Courier New" panose="020B0609020204030204" pitchFamily="49" charset="0"/>
              </a:rPr>
              <a:t>"]].describe()</a:t>
            </a:r>
          </a:p>
          <a:p>
            <a:r>
              <a:rPr lang="en-GB" dirty="0" err="1">
                <a:solidFill>
                  <a:schemeClr val="bg1"/>
                </a:solidFill>
                <a:latin typeface="Courier New" panose="020B0609020204030204" pitchFamily="49" charset="0"/>
                <a:cs typeface="Courier New" panose="020B0609020204030204" pitchFamily="49" charset="0"/>
              </a:rPr>
              <a:t>df_cost</a:t>
            </a:r>
            <a:r>
              <a:rPr lang="en-GB" dirty="0">
                <a:solidFill>
                  <a:schemeClr val="bg1"/>
                </a:solidFill>
                <a:latin typeface="Courier New" panose="020B0609020204030204" pitchFamily="49" charset="0"/>
                <a:cs typeface="Courier New" panose="020B0609020204030204" pitchFamily="49" charset="0"/>
              </a:rPr>
              <a:t>["</a:t>
            </a:r>
            <a:r>
              <a:rPr lang="en-GB" dirty="0" err="1">
                <a:solidFill>
                  <a:schemeClr val="bg1"/>
                </a:solidFill>
                <a:latin typeface="Courier New" panose="020B0609020204030204" pitchFamily="49" charset="0"/>
                <a:cs typeface="Courier New" panose="020B0609020204030204" pitchFamily="49" charset="0"/>
              </a:rPr>
              <a:t>total_cost</a:t>
            </a:r>
            <a:r>
              <a:rPr lang="en-GB" dirty="0">
                <a:solidFill>
                  <a:schemeClr val="bg1"/>
                </a:solidFill>
                <a:latin typeface="Courier New" panose="020B0609020204030204" pitchFamily="49" charset="0"/>
                <a:cs typeface="Courier New" panose="020B0609020204030204" pitchFamily="49" charset="0"/>
              </a:rPr>
              <a:t>"]</a:t>
            </a:r>
          </a:p>
          <a:p>
            <a:r>
              <a:rPr lang="en-GB" dirty="0">
                <a:solidFill>
                  <a:schemeClr val="bg1"/>
                </a:solidFill>
                <a:latin typeface="Courier New" panose="020B0609020204030204" pitchFamily="49" charset="0"/>
                <a:cs typeface="Courier New" panose="020B0609020204030204" pitchFamily="49" charset="0"/>
              </a:rPr>
              <a:t>.</a:t>
            </a:r>
            <a:r>
              <a:rPr lang="en-GB" dirty="0" err="1">
                <a:solidFill>
                  <a:schemeClr val="bg1"/>
                </a:solidFill>
                <a:latin typeface="Courier New" panose="020B0609020204030204" pitchFamily="49" charset="0"/>
                <a:cs typeface="Courier New" panose="020B0609020204030204" pitchFamily="49" charset="0"/>
              </a:rPr>
              <a:t>isnull</a:t>
            </a:r>
            <a:r>
              <a:rPr lang="en-GB" dirty="0">
                <a:solidFill>
                  <a:schemeClr val="bg1"/>
                </a:solidFill>
                <a:latin typeface="Courier New" panose="020B0609020204030204" pitchFamily="49" charset="0"/>
                <a:cs typeface="Courier New" panose="020B0609020204030204" pitchFamily="49" charset="0"/>
              </a:rPr>
              <a:t>().sum()</a:t>
            </a:r>
            <a:endParaRPr lang="en-US" dirty="0">
              <a:solidFill>
                <a:schemeClr val="bg1"/>
              </a:solidFill>
              <a:latin typeface="Courier New" panose="020B0609020204030204" pitchFamily="49" charset="0"/>
              <a:cs typeface="Courier New" panose="020B0609020204030204" pitchFamily="49" charset="0"/>
            </a:endParaRPr>
          </a:p>
        </p:txBody>
      </p:sp>
      <p:sp>
        <p:nvSpPr>
          <p:cNvPr id="22" name="TextBox 21">
            <a:extLst>
              <a:ext uri="{FF2B5EF4-FFF2-40B4-BE49-F238E27FC236}">
                <a16:creationId xmlns:a16="http://schemas.microsoft.com/office/drawing/2014/main" id="{42D6BC89-0CDA-31ED-51F9-E66E82903DF6}"/>
              </a:ext>
            </a:extLst>
          </p:cNvPr>
          <p:cNvSpPr txBox="1"/>
          <p:nvPr/>
        </p:nvSpPr>
        <p:spPr>
          <a:xfrm>
            <a:off x="8289067" y="3956607"/>
            <a:ext cx="3536576" cy="718145"/>
          </a:xfrm>
          <a:prstGeom prst="rect">
            <a:avLst/>
          </a:prstGeom>
          <a:noFill/>
        </p:spPr>
        <p:txBody>
          <a:bodyPr wrap="square" rtlCol="0">
            <a:spAutoFit/>
          </a:bodyPr>
          <a:lstStyle/>
          <a:p>
            <a:r>
              <a:rPr lang="en-US" sz="1600" b="1" i="1" dirty="0">
                <a:solidFill>
                  <a:srgbClr val="00B050"/>
                </a:solidFill>
              </a:rPr>
              <a:t>Looks good if:</a:t>
            </a:r>
          </a:p>
          <a:p>
            <a:pPr marL="285750" indent="-285750">
              <a:buFont typeface="Arial" panose="020B0604020202020204" pitchFamily="34" charset="0"/>
              <a:buChar char="•"/>
            </a:pPr>
            <a:r>
              <a:rPr lang="en-US" dirty="0">
                <a:solidFill>
                  <a:schemeClr val="tx1"/>
                </a:solidFill>
              </a:rPr>
              <a:t>Mean ~5-15 €/kg for green H</a:t>
            </a:r>
            <a:r>
              <a:rPr lang="en-US" baseline="-25000" dirty="0">
                <a:solidFill>
                  <a:schemeClr val="tx1"/>
                </a:solidFill>
              </a:rPr>
              <a:t>2  </a:t>
            </a:r>
          </a:p>
          <a:p>
            <a:endParaRPr lang="en-US" sz="1600" baseline="-25000" dirty="0">
              <a:solidFill>
                <a:schemeClr val="tx1"/>
              </a:solidFill>
            </a:endParaRPr>
          </a:p>
        </p:txBody>
      </p:sp>
      <p:sp>
        <p:nvSpPr>
          <p:cNvPr id="23" name="TextBox 22">
            <a:extLst>
              <a:ext uri="{FF2B5EF4-FFF2-40B4-BE49-F238E27FC236}">
                <a16:creationId xmlns:a16="http://schemas.microsoft.com/office/drawing/2014/main" id="{A4674DA8-9C1C-CA77-AE68-0BDF1B38226E}"/>
              </a:ext>
            </a:extLst>
          </p:cNvPr>
          <p:cNvSpPr txBox="1"/>
          <p:nvPr/>
        </p:nvSpPr>
        <p:spPr>
          <a:xfrm>
            <a:off x="8211096" y="4910042"/>
            <a:ext cx="3411073" cy="1200329"/>
          </a:xfrm>
          <a:prstGeom prst="rect">
            <a:avLst/>
          </a:prstGeom>
          <a:noFill/>
        </p:spPr>
        <p:txBody>
          <a:bodyPr wrap="square" rtlCol="0">
            <a:spAutoFit/>
          </a:bodyPr>
          <a:lstStyle/>
          <a:p>
            <a:r>
              <a:rPr lang="en-US" sz="1600" b="1" i="1" dirty="0">
                <a:solidFill>
                  <a:schemeClr val="accent2"/>
                </a:solidFill>
              </a:rPr>
              <a:t>Watch out for:</a:t>
            </a:r>
          </a:p>
          <a:p>
            <a:pPr marL="285750" indent="-285750">
              <a:buFont typeface="Arial" panose="020B0604020202020204" pitchFamily="34" charset="0"/>
              <a:buChar char="•"/>
            </a:pPr>
            <a:r>
              <a:rPr lang="en-US" dirty="0"/>
              <a:t>Very high values: check demand volume in params.</a:t>
            </a:r>
          </a:p>
          <a:p>
            <a:pPr marL="285750" indent="-285750">
              <a:buFont typeface="Arial" panose="020B0604020202020204" pitchFamily="34" charset="0"/>
              <a:buChar char="•"/>
            </a:pPr>
            <a:r>
              <a:rPr lang="en-US" dirty="0"/>
              <a:t>Many nulls: infeasible hexagons, check exclusion layers</a:t>
            </a:r>
          </a:p>
        </p:txBody>
      </p:sp>
      <p:sp>
        <p:nvSpPr>
          <p:cNvPr id="6" name="TextBox 5">
            <a:extLst>
              <a:ext uri="{FF2B5EF4-FFF2-40B4-BE49-F238E27FC236}">
                <a16:creationId xmlns:a16="http://schemas.microsoft.com/office/drawing/2014/main" id="{CDB7DCBF-99F7-C4FE-D548-EBB0AFFDDEEC}"/>
              </a:ext>
            </a:extLst>
          </p:cNvPr>
          <p:cNvSpPr txBox="1"/>
          <p:nvPr/>
        </p:nvSpPr>
        <p:spPr>
          <a:xfrm>
            <a:off x="4565140" y="1812200"/>
            <a:ext cx="3112208" cy="769441"/>
          </a:xfrm>
          <a:prstGeom prst="rect">
            <a:avLst/>
          </a:prstGeom>
          <a:noFill/>
        </p:spPr>
        <p:txBody>
          <a:bodyPr wrap="square">
            <a:spAutoFit/>
          </a:bodyPr>
          <a:lstStyle/>
          <a:p>
            <a:pPr algn="ctr"/>
            <a:r>
              <a:rPr lang="en-GB" sz="1600" b="1" i="1" dirty="0">
                <a:solidFill>
                  <a:schemeClr val="tx1"/>
                </a:solidFill>
              </a:rPr>
              <a:t>Columns</a:t>
            </a:r>
          </a:p>
          <a:p>
            <a:r>
              <a:rPr lang="en-GB" b="1" dirty="0">
                <a:solidFill>
                  <a:schemeClr val="tx1"/>
                </a:solidFill>
              </a:rPr>
              <a:t>Question:</a:t>
            </a:r>
            <a:br>
              <a:rPr lang="en-GB" sz="1600" dirty="0">
                <a:solidFill>
                  <a:schemeClr val="tx1"/>
                </a:solidFill>
              </a:rPr>
            </a:br>
            <a:r>
              <a:rPr lang="en-GB" i="1" dirty="0">
                <a:solidFill>
                  <a:schemeClr val="tx1"/>
                </a:solidFill>
              </a:rPr>
              <a:t>Are all expected cost fields present?</a:t>
            </a:r>
          </a:p>
        </p:txBody>
      </p:sp>
    </p:spTree>
    <p:extLst>
      <p:ext uri="{BB962C8B-B14F-4D97-AF65-F5344CB8AC3E}">
        <p14:creationId xmlns:p14="http://schemas.microsoft.com/office/powerpoint/2010/main" val="2601652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p:bldP spid="8" grpId="0" animBg="1"/>
      <p:bldP spid="9" grpId="0" animBg="1"/>
      <p:bldP spid="10" grpId="0"/>
      <p:bldP spid="12" grpId="0"/>
      <p:bldP spid="13" grpId="0"/>
      <p:bldP spid="15" grpId="0" animBg="1"/>
      <p:bldP spid="16" grpId="0"/>
      <p:bldP spid="17" grpId="0"/>
      <p:bldP spid="18" grpId="0"/>
      <p:bldP spid="19" grpId="0" animBg="1"/>
      <p:bldP spid="20" grpId="0" animBg="1"/>
      <p:bldP spid="21"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4A2F2-C480-BD07-472E-21AAC459CC71}"/>
            </a:ext>
          </a:extLst>
        </p:cNvPr>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19D0C755-57A0-C150-4D1F-C63C56CB8B3B}"/>
              </a:ext>
            </a:extLst>
          </p:cNvPr>
          <p:cNvGraphicFramePr/>
          <p:nvPr>
            <p:extLst>
              <p:ext uri="{D42A27DB-BD31-4B8C-83A1-F6EECF244321}">
                <p14:modId xmlns:p14="http://schemas.microsoft.com/office/powerpoint/2010/main" val="814262723"/>
              </p:ext>
            </p:extLst>
          </p:nvPr>
        </p:nvGraphicFramePr>
        <p:xfrm>
          <a:off x="838200" y="1599190"/>
          <a:ext cx="10515600" cy="46367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FF9CCCB7-1373-C733-3523-D4C0ABF1809F}"/>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3409609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F18F71FC-B85F-C23A-43E1-85A75CE50E74}"/>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1EC1B0E8-9B8E-5907-DFA2-98628771456A}"/>
              </a:ext>
            </a:extLst>
          </p:cNvPr>
          <p:cNvSpPr txBox="1">
            <a:spLocks noGrp="1"/>
          </p:cNvSpPr>
          <p:nvPr>
            <p:ph type="title"/>
          </p:nvPr>
        </p:nvSpPr>
        <p:spPr>
          <a:xfrm>
            <a:off x="838200" y="5557"/>
            <a:ext cx="10515600" cy="120775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Plotting the heatmaps: visualisation tools </a:t>
            </a:r>
            <a:endParaRPr lang="en-GB" sz="2800" dirty="0">
              <a:solidFill>
                <a:schemeClr val="accent2"/>
              </a:solidFill>
            </a:endParaRPr>
          </a:p>
        </p:txBody>
      </p:sp>
      <p:pic>
        <p:nvPicPr>
          <p:cNvPr id="4" name="Picture 3">
            <a:extLst>
              <a:ext uri="{FF2B5EF4-FFF2-40B4-BE49-F238E27FC236}">
                <a16:creationId xmlns:a16="http://schemas.microsoft.com/office/drawing/2014/main" id="{9F2AAD80-0DD0-A381-3B7C-FEF11BB936D0}"/>
              </a:ext>
            </a:extLst>
          </p:cNvPr>
          <p:cNvPicPr>
            <a:picLocks noChangeAspect="1"/>
          </p:cNvPicPr>
          <p:nvPr/>
        </p:nvPicPr>
        <p:blipFill>
          <a:blip r:embed="rId3"/>
          <a:stretch>
            <a:fillRect/>
          </a:stretch>
        </p:blipFill>
        <p:spPr>
          <a:xfrm>
            <a:off x="838200" y="1402283"/>
            <a:ext cx="4220351" cy="2651474"/>
          </a:xfrm>
          <a:prstGeom prst="rect">
            <a:avLst/>
          </a:prstGeom>
        </p:spPr>
      </p:pic>
      <p:sp>
        <p:nvSpPr>
          <p:cNvPr id="6" name="Slide Number Placeholder 1">
            <a:extLst>
              <a:ext uri="{FF2B5EF4-FFF2-40B4-BE49-F238E27FC236}">
                <a16:creationId xmlns:a16="http://schemas.microsoft.com/office/drawing/2014/main" id="{E65BCE6C-D524-65D1-E07F-5ED9B5D8E506}"/>
              </a:ext>
            </a:extLst>
          </p:cNvPr>
          <p:cNvSpPr txBox="1">
            <a:spLocks/>
          </p:cNvSpPr>
          <p:nvPr/>
        </p:nvSpPr>
        <p:spPr>
          <a:xfrm>
            <a:off x="11636256" y="6597758"/>
            <a:ext cx="376454" cy="260241"/>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noProof="0" smtClean="0">
                <a:solidFill>
                  <a:schemeClr val="bg1"/>
                </a:solidFill>
              </a:rPr>
              <a:pPr algn="ctr"/>
              <a:t>7</a:t>
            </a:fld>
            <a:endParaRPr lang="en-GB" sz="1000" b="1" noProof="0" dirty="0">
              <a:solidFill>
                <a:schemeClr val="bg1"/>
              </a:solidFill>
            </a:endParaRPr>
          </a:p>
        </p:txBody>
      </p:sp>
      <p:sp>
        <p:nvSpPr>
          <p:cNvPr id="11" name="Rounded Rectangle 10">
            <a:extLst>
              <a:ext uri="{FF2B5EF4-FFF2-40B4-BE49-F238E27FC236}">
                <a16:creationId xmlns:a16="http://schemas.microsoft.com/office/drawing/2014/main" id="{8E7947BF-0E5A-3159-C548-CD0CF05EC1D8}"/>
              </a:ext>
            </a:extLst>
          </p:cNvPr>
          <p:cNvSpPr/>
          <p:nvPr/>
        </p:nvSpPr>
        <p:spPr>
          <a:xfrm>
            <a:off x="5843016" y="1584950"/>
            <a:ext cx="5981256" cy="2107628"/>
          </a:xfrm>
          <a:prstGeom prst="roundRect">
            <a:avLst>
              <a:gd name="adj" fmla="val 7825"/>
            </a:avLst>
          </a:prstGeom>
          <a:solidFill>
            <a:srgbClr val="012069"/>
          </a:solidFill>
          <a:ln w="12700">
            <a:solidFill>
              <a:srgbClr val="0120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65757927-B69F-14B8-25A3-3B051222EB90}"/>
              </a:ext>
            </a:extLst>
          </p:cNvPr>
          <p:cNvSpPr txBox="1"/>
          <p:nvPr/>
        </p:nvSpPr>
        <p:spPr>
          <a:xfrm>
            <a:off x="5843017" y="1584950"/>
            <a:ext cx="5669429" cy="2031325"/>
          </a:xfrm>
          <a:prstGeom prst="rect">
            <a:avLst/>
          </a:prstGeom>
          <a:noFill/>
        </p:spPr>
        <p:txBody>
          <a:bodyPr wrap="square" rtlCol="0">
            <a:spAutoFit/>
          </a:bodyPr>
          <a:lstStyle/>
          <a:p>
            <a:pPr marL="0" indent="0">
              <a:buNone/>
            </a:pPr>
            <a:r>
              <a:rPr lang="en-GB" dirty="0">
                <a:solidFill>
                  <a:schemeClr val="accent4">
                    <a:lumMod val="20000"/>
                    <a:lumOff val="80000"/>
                  </a:schemeClr>
                </a:solidFill>
                <a:latin typeface="Courier New" panose="020B0609020204030204" pitchFamily="49" charset="0"/>
                <a:cs typeface="Courier New" panose="020B0609020204030204" pitchFamily="49" charset="0"/>
              </a:rPr>
              <a:t># filter one demand centre</a:t>
            </a:r>
          </a:p>
          <a:p>
            <a:pPr marL="0" indent="0">
              <a:buNone/>
            </a:pPr>
            <a:r>
              <a:rPr lang="en-GB" dirty="0" err="1">
                <a:solidFill>
                  <a:schemeClr val="accent4">
                    <a:lumMod val="20000"/>
                    <a:lumOff val="80000"/>
                  </a:schemeClr>
                </a:solidFill>
                <a:latin typeface="Courier New" panose="020B0609020204030204" pitchFamily="49" charset="0"/>
                <a:cs typeface="Courier New" panose="020B0609020204030204" pitchFamily="49" charset="0"/>
              </a:rPr>
              <a:t>df</a:t>
            </a:r>
            <a:r>
              <a:rPr lang="en-GB" dirty="0">
                <a:solidFill>
                  <a:schemeClr val="accent4">
                    <a:lumMod val="20000"/>
                    <a:lumOff val="80000"/>
                  </a:schemeClr>
                </a:solidFill>
                <a:latin typeface="Courier New" panose="020B0609020204030204" pitchFamily="49" charset="0"/>
                <a:cs typeface="Courier New" panose="020B0609020204030204" pitchFamily="49" charset="0"/>
              </a:rPr>
              <a:t> = </a:t>
            </a:r>
            <a:r>
              <a:rPr lang="en-GB" dirty="0" err="1">
                <a:solidFill>
                  <a:schemeClr val="accent4">
                    <a:lumMod val="20000"/>
                    <a:lumOff val="80000"/>
                  </a:schemeClr>
                </a:solidFill>
                <a:latin typeface="Courier New" panose="020B0609020204030204" pitchFamily="49" charset="0"/>
                <a:cs typeface="Courier New" panose="020B0609020204030204" pitchFamily="49" charset="0"/>
              </a:rPr>
              <a:t>df_cost</a:t>
            </a:r>
            <a:r>
              <a:rPr lang="en-GB" dirty="0">
                <a:solidFill>
                  <a:schemeClr val="accent4">
                    <a:lumMod val="20000"/>
                    <a:lumOff val="80000"/>
                  </a:schemeClr>
                </a:solidFill>
                <a:latin typeface="Courier New" panose="020B0609020204030204" pitchFamily="49" charset="0"/>
                <a:cs typeface="Courier New" panose="020B0609020204030204" pitchFamily="49" charset="0"/>
              </a:rPr>
              <a:t>[</a:t>
            </a:r>
            <a:r>
              <a:rPr lang="en-GB" dirty="0" err="1">
                <a:solidFill>
                  <a:schemeClr val="accent4">
                    <a:lumMod val="20000"/>
                    <a:lumOff val="80000"/>
                  </a:schemeClr>
                </a:solidFill>
                <a:latin typeface="Courier New" panose="020B0609020204030204" pitchFamily="49" charset="0"/>
                <a:cs typeface="Courier New" panose="020B0609020204030204" pitchFamily="49" charset="0"/>
              </a:rPr>
              <a:t>df_cost</a:t>
            </a:r>
            <a:r>
              <a:rPr lang="en-GB" dirty="0">
                <a:solidFill>
                  <a:schemeClr val="accent4">
                    <a:lumMod val="20000"/>
                    <a:lumOff val="80000"/>
                  </a:schemeClr>
                </a:solidFill>
                <a:latin typeface="Courier New" panose="020B0609020204030204" pitchFamily="49" charset="0"/>
                <a:cs typeface="Courier New" panose="020B0609020204030204" pitchFamily="49" charset="0"/>
              </a:rPr>
              <a:t>["</a:t>
            </a:r>
            <a:r>
              <a:rPr lang="en-GB" dirty="0" err="1">
                <a:solidFill>
                  <a:schemeClr val="accent4">
                    <a:lumMod val="20000"/>
                    <a:lumOff val="80000"/>
                  </a:schemeClr>
                </a:solidFill>
                <a:latin typeface="Courier New" panose="020B0609020204030204" pitchFamily="49" charset="0"/>
                <a:cs typeface="Courier New" panose="020B0609020204030204" pitchFamily="49" charset="0"/>
              </a:rPr>
              <a:t>demand_centre</a:t>
            </a:r>
            <a:r>
              <a:rPr lang="en-GB" dirty="0">
                <a:solidFill>
                  <a:schemeClr val="accent4">
                    <a:lumMod val="20000"/>
                    <a:lumOff val="80000"/>
                  </a:schemeClr>
                </a:solidFill>
                <a:latin typeface="Courier New" panose="020B0609020204030204" pitchFamily="49" charset="0"/>
                <a:cs typeface="Courier New" panose="020B0609020204030204" pitchFamily="49" charset="0"/>
              </a:rPr>
              <a:t>"] == </a:t>
            </a:r>
            <a:r>
              <a:rPr lang="en-GB" dirty="0">
                <a:solidFill>
                  <a:srgbClr val="F6D9DE"/>
                </a:solidFill>
                <a:latin typeface="Courier New" panose="020B0609020204030204" pitchFamily="49" charset="0"/>
                <a:cs typeface="Courier New" panose="020B0609020204030204" pitchFamily="49" charset="0"/>
              </a:rPr>
              <a:t>"Odessa"</a:t>
            </a:r>
            <a:r>
              <a:rPr lang="en-GB" dirty="0">
                <a:solidFill>
                  <a:schemeClr val="accent4">
                    <a:lumMod val="20000"/>
                    <a:lumOff val="80000"/>
                  </a:schemeClr>
                </a:solidFill>
                <a:latin typeface="Courier New" panose="020B0609020204030204" pitchFamily="49" charset="0"/>
                <a:cs typeface="Courier New" panose="020B0609020204030204" pitchFamily="49" charset="0"/>
              </a:rPr>
              <a:t>]</a:t>
            </a:r>
          </a:p>
          <a:p>
            <a:pPr marL="0" indent="0">
              <a:buNone/>
            </a:pPr>
            <a:endParaRPr lang="en-GB" dirty="0">
              <a:solidFill>
                <a:schemeClr val="accent4">
                  <a:lumMod val="20000"/>
                  <a:lumOff val="80000"/>
                </a:schemeClr>
              </a:solidFill>
              <a:latin typeface="Courier New" panose="020B0609020204030204" pitchFamily="49" charset="0"/>
              <a:cs typeface="Courier New" panose="020B0609020204030204" pitchFamily="49" charset="0"/>
            </a:endParaRPr>
          </a:p>
          <a:p>
            <a:pPr marL="0" indent="0">
              <a:buNone/>
            </a:pPr>
            <a:r>
              <a:rPr lang="en-GB" dirty="0">
                <a:solidFill>
                  <a:schemeClr val="accent4">
                    <a:lumMod val="20000"/>
                    <a:lumOff val="80000"/>
                  </a:schemeClr>
                </a:solidFill>
                <a:latin typeface="Courier New" panose="020B0609020204030204" pitchFamily="49" charset="0"/>
                <a:cs typeface="Courier New" panose="020B0609020204030204" pitchFamily="49" charset="0"/>
              </a:rPr>
              <a:t># plot</a:t>
            </a:r>
          </a:p>
          <a:p>
            <a:pPr marL="0" indent="0">
              <a:buNone/>
            </a:pPr>
            <a:r>
              <a:rPr lang="en-GB" dirty="0">
                <a:solidFill>
                  <a:schemeClr val="accent4">
                    <a:lumMod val="20000"/>
                    <a:lumOff val="80000"/>
                  </a:schemeClr>
                </a:solidFill>
                <a:latin typeface="Courier New" panose="020B0609020204030204" pitchFamily="49" charset="0"/>
                <a:cs typeface="Courier New" panose="020B0609020204030204" pitchFamily="49" charset="0"/>
              </a:rPr>
              <a:t>fig, </a:t>
            </a:r>
            <a:r>
              <a:rPr lang="en-GB" dirty="0" err="1">
                <a:solidFill>
                  <a:schemeClr val="accent4">
                    <a:lumMod val="20000"/>
                    <a:lumOff val="80000"/>
                  </a:schemeClr>
                </a:solidFill>
                <a:latin typeface="Courier New" panose="020B0609020204030204" pitchFamily="49" charset="0"/>
                <a:cs typeface="Courier New" panose="020B0609020204030204" pitchFamily="49" charset="0"/>
              </a:rPr>
              <a:t>ax</a:t>
            </a:r>
            <a:r>
              <a:rPr lang="en-GB" dirty="0">
                <a:solidFill>
                  <a:schemeClr val="accent4">
                    <a:lumMod val="20000"/>
                    <a:lumOff val="80000"/>
                  </a:schemeClr>
                </a:solidFill>
                <a:latin typeface="Courier New" panose="020B0609020204030204" pitchFamily="49" charset="0"/>
                <a:cs typeface="Courier New" panose="020B0609020204030204" pitchFamily="49" charset="0"/>
              </a:rPr>
              <a:t> = </a:t>
            </a:r>
            <a:r>
              <a:rPr lang="en-GB" dirty="0" err="1">
                <a:solidFill>
                  <a:schemeClr val="accent4">
                    <a:lumMod val="20000"/>
                    <a:lumOff val="80000"/>
                  </a:schemeClr>
                </a:solidFill>
                <a:latin typeface="Courier New" panose="020B0609020204030204" pitchFamily="49" charset="0"/>
                <a:cs typeface="Courier New" panose="020B0609020204030204" pitchFamily="49" charset="0"/>
              </a:rPr>
              <a:t>plt.subplots</a:t>
            </a:r>
            <a:r>
              <a:rPr lang="en-GB" dirty="0">
                <a:solidFill>
                  <a:schemeClr val="accent4">
                    <a:lumMod val="20000"/>
                    <a:lumOff val="80000"/>
                  </a:schemeClr>
                </a:solidFill>
                <a:latin typeface="Courier New" panose="020B0609020204030204" pitchFamily="49" charset="0"/>
                <a:cs typeface="Courier New" panose="020B0609020204030204" pitchFamily="49" charset="0"/>
              </a:rPr>
              <a:t>(</a:t>
            </a:r>
            <a:r>
              <a:rPr lang="en-GB" dirty="0" err="1">
                <a:solidFill>
                  <a:schemeClr val="accent4">
                    <a:lumMod val="20000"/>
                    <a:lumOff val="80000"/>
                  </a:schemeClr>
                </a:solidFill>
                <a:latin typeface="Courier New" panose="020B0609020204030204" pitchFamily="49" charset="0"/>
                <a:cs typeface="Courier New" panose="020B0609020204030204" pitchFamily="49" charset="0"/>
              </a:rPr>
              <a:t>figsize</a:t>
            </a:r>
            <a:r>
              <a:rPr lang="en-GB" dirty="0">
                <a:solidFill>
                  <a:schemeClr val="accent4">
                    <a:lumMod val="20000"/>
                    <a:lumOff val="80000"/>
                  </a:schemeClr>
                </a:solidFill>
                <a:latin typeface="Courier New" panose="020B0609020204030204" pitchFamily="49" charset="0"/>
                <a:cs typeface="Courier New" panose="020B0609020204030204" pitchFamily="49" charset="0"/>
              </a:rPr>
              <a:t>=(</a:t>
            </a:r>
            <a:r>
              <a:rPr lang="en-GB" dirty="0">
                <a:solidFill>
                  <a:srgbClr val="F6D9DE"/>
                </a:solidFill>
                <a:latin typeface="Courier New" panose="020B0609020204030204" pitchFamily="49" charset="0"/>
                <a:cs typeface="Courier New" panose="020B0609020204030204" pitchFamily="49" charset="0"/>
              </a:rPr>
              <a:t>10, 6</a:t>
            </a:r>
            <a:r>
              <a:rPr lang="en-GB" dirty="0">
                <a:solidFill>
                  <a:schemeClr val="accent4">
                    <a:lumMod val="20000"/>
                    <a:lumOff val="80000"/>
                  </a:schemeClr>
                </a:solidFill>
                <a:latin typeface="Courier New" panose="020B0609020204030204" pitchFamily="49" charset="0"/>
                <a:cs typeface="Courier New" panose="020B0609020204030204" pitchFamily="49" charset="0"/>
              </a:rPr>
              <a:t>))</a:t>
            </a:r>
          </a:p>
          <a:p>
            <a:pPr marL="0" indent="0">
              <a:buNone/>
            </a:pPr>
            <a:r>
              <a:rPr lang="en-GB" dirty="0" err="1">
                <a:solidFill>
                  <a:schemeClr val="accent4">
                    <a:lumMod val="20000"/>
                    <a:lumOff val="80000"/>
                  </a:schemeClr>
                </a:solidFill>
                <a:latin typeface="Courier New" panose="020B0609020204030204" pitchFamily="49" charset="0"/>
                <a:cs typeface="Courier New" panose="020B0609020204030204" pitchFamily="49" charset="0"/>
              </a:rPr>
              <a:t>df.plot</a:t>
            </a:r>
            <a:r>
              <a:rPr lang="en-GB" dirty="0">
                <a:solidFill>
                  <a:schemeClr val="accent4">
                    <a:lumMod val="20000"/>
                    <a:lumOff val="80000"/>
                  </a:schemeClr>
                </a:solidFill>
                <a:latin typeface="Courier New" panose="020B0609020204030204" pitchFamily="49" charset="0"/>
                <a:cs typeface="Courier New" panose="020B0609020204030204" pitchFamily="49" charset="0"/>
              </a:rPr>
              <a:t>(column</a:t>
            </a:r>
            <a:r>
              <a:rPr lang="en-GB" dirty="0">
                <a:solidFill>
                  <a:srgbClr val="F6D9DE"/>
                </a:solidFill>
                <a:latin typeface="Courier New" panose="020B0609020204030204" pitchFamily="49" charset="0"/>
                <a:cs typeface="Courier New" panose="020B0609020204030204" pitchFamily="49" charset="0"/>
              </a:rPr>
              <a:t>="</a:t>
            </a:r>
            <a:r>
              <a:rPr lang="en-GB" dirty="0" err="1">
                <a:solidFill>
                  <a:srgbClr val="F6D9DE"/>
                </a:solidFill>
                <a:latin typeface="Courier New" panose="020B0609020204030204" pitchFamily="49" charset="0"/>
                <a:cs typeface="Courier New" panose="020B0609020204030204" pitchFamily="49" charset="0"/>
              </a:rPr>
              <a:t>total_cost</a:t>
            </a:r>
            <a:r>
              <a:rPr lang="en-GB" dirty="0">
                <a:solidFill>
                  <a:srgbClr val="F6D9DE"/>
                </a:solidFill>
                <a:latin typeface="Courier New" panose="020B0609020204030204" pitchFamily="49" charset="0"/>
                <a:cs typeface="Courier New" panose="020B0609020204030204" pitchFamily="49" charset="0"/>
              </a:rPr>
              <a:t>"</a:t>
            </a:r>
            <a:r>
              <a:rPr lang="en-GB" dirty="0">
                <a:solidFill>
                  <a:schemeClr val="accent4">
                    <a:lumMod val="20000"/>
                    <a:lumOff val="80000"/>
                  </a:schemeClr>
                </a:solidFill>
                <a:latin typeface="Courier New" panose="020B0609020204030204" pitchFamily="49" charset="0"/>
                <a:cs typeface="Courier New" panose="020B0609020204030204" pitchFamily="49" charset="0"/>
              </a:rPr>
              <a:t>, </a:t>
            </a:r>
            <a:r>
              <a:rPr lang="en-GB" dirty="0" err="1">
                <a:solidFill>
                  <a:schemeClr val="accent4">
                    <a:lumMod val="20000"/>
                    <a:lumOff val="80000"/>
                  </a:schemeClr>
                </a:solidFill>
                <a:latin typeface="Courier New" panose="020B0609020204030204" pitchFamily="49" charset="0"/>
                <a:cs typeface="Courier New" panose="020B0609020204030204" pitchFamily="49" charset="0"/>
              </a:rPr>
              <a:t>cmap</a:t>
            </a:r>
            <a:r>
              <a:rPr lang="en-GB" dirty="0">
                <a:solidFill>
                  <a:schemeClr val="accent4">
                    <a:lumMod val="20000"/>
                    <a:lumOff val="80000"/>
                  </a:schemeClr>
                </a:solidFill>
                <a:latin typeface="Courier New" panose="020B0609020204030204" pitchFamily="49" charset="0"/>
                <a:cs typeface="Courier New" panose="020B0609020204030204" pitchFamily="49" charset="0"/>
              </a:rPr>
              <a:t>=</a:t>
            </a:r>
            <a:r>
              <a:rPr lang="en-GB" dirty="0">
                <a:solidFill>
                  <a:srgbClr val="F6D9DE"/>
                </a:solidFill>
                <a:latin typeface="Courier New" panose="020B0609020204030204" pitchFamily="49" charset="0"/>
                <a:cs typeface="Courier New" panose="020B0609020204030204" pitchFamily="49" charset="0"/>
              </a:rPr>
              <a:t>"</a:t>
            </a:r>
            <a:r>
              <a:rPr lang="en-GB" dirty="0" err="1">
                <a:solidFill>
                  <a:srgbClr val="F6D9DE"/>
                </a:solidFill>
                <a:latin typeface="Courier New" panose="020B0609020204030204" pitchFamily="49" charset="0"/>
                <a:cs typeface="Courier New" panose="020B0609020204030204" pitchFamily="49" charset="0"/>
              </a:rPr>
              <a:t>viridis_r"</a:t>
            </a:r>
            <a:r>
              <a:rPr lang="en-GB" dirty="0" err="1">
                <a:solidFill>
                  <a:schemeClr val="accent4">
                    <a:lumMod val="20000"/>
                    <a:lumOff val="80000"/>
                  </a:schemeClr>
                </a:solidFill>
                <a:latin typeface="Courier New" panose="020B0609020204030204" pitchFamily="49" charset="0"/>
                <a:cs typeface="Courier New" panose="020B0609020204030204" pitchFamily="49" charset="0"/>
              </a:rPr>
              <a:t>,legend</a:t>
            </a:r>
            <a:r>
              <a:rPr lang="en-GB" dirty="0">
                <a:solidFill>
                  <a:schemeClr val="accent4">
                    <a:lumMod val="20000"/>
                    <a:lumOff val="80000"/>
                  </a:schemeClr>
                </a:solidFill>
                <a:latin typeface="Courier New" panose="020B0609020204030204" pitchFamily="49" charset="0"/>
                <a:cs typeface="Courier New" panose="020B0609020204030204" pitchFamily="49" charset="0"/>
              </a:rPr>
              <a:t>=</a:t>
            </a:r>
            <a:r>
              <a:rPr lang="en-GB" dirty="0">
                <a:solidFill>
                  <a:srgbClr val="F6D9DE"/>
                </a:solidFill>
                <a:latin typeface="Courier New" panose="020B0609020204030204" pitchFamily="49" charset="0"/>
                <a:cs typeface="Courier New" panose="020B0609020204030204" pitchFamily="49" charset="0"/>
              </a:rPr>
              <a:t>True</a:t>
            </a:r>
            <a:r>
              <a:rPr lang="en-GB" dirty="0">
                <a:solidFill>
                  <a:schemeClr val="accent4">
                    <a:lumMod val="20000"/>
                    <a:lumOff val="80000"/>
                  </a:schemeClr>
                </a:solidFill>
                <a:latin typeface="Courier New" panose="020B0609020204030204" pitchFamily="49" charset="0"/>
                <a:cs typeface="Courier New" panose="020B0609020204030204" pitchFamily="49" charset="0"/>
              </a:rPr>
              <a:t>, </a:t>
            </a:r>
            <a:r>
              <a:rPr lang="en-GB" dirty="0" err="1">
                <a:solidFill>
                  <a:schemeClr val="accent4">
                    <a:lumMod val="20000"/>
                    <a:lumOff val="80000"/>
                  </a:schemeClr>
                </a:solidFill>
                <a:latin typeface="Courier New" panose="020B0609020204030204" pitchFamily="49" charset="0"/>
                <a:cs typeface="Courier New" panose="020B0609020204030204" pitchFamily="49" charset="0"/>
              </a:rPr>
              <a:t>ax</a:t>
            </a:r>
            <a:r>
              <a:rPr lang="en-GB" dirty="0">
                <a:solidFill>
                  <a:schemeClr val="accent4">
                    <a:lumMod val="20000"/>
                    <a:lumOff val="80000"/>
                  </a:schemeClr>
                </a:solidFill>
                <a:latin typeface="Courier New" panose="020B0609020204030204" pitchFamily="49" charset="0"/>
                <a:cs typeface="Courier New" panose="020B0609020204030204" pitchFamily="49" charset="0"/>
              </a:rPr>
              <a:t>=</a:t>
            </a:r>
            <a:r>
              <a:rPr lang="en-GB" dirty="0" err="1">
                <a:solidFill>
                  <a:schemeClr val="accent4">
                    <a:lumMod val="20000"/>
                    <a:lumOff val="80000"/>
                  </a:schemeClr>
                </a:solidFill>
                <a:latin typeface="Courier New" panose="020B0609020204030204" pitchFamily="49" charset="0"/>
                <a:cs typeface="Courier New" panose="020B0609020204030204" pitchFamily="49" charset="0"/>
              </a:rPr>
              <a:t>ax,missing_kwds</a:t>
            </a:r>
            <a:r>
              <a:rPr lang="en-GB" dirty="0">
                <a:solidFill>
                  <a:schemeClr val="accent4">
                    <a:lumMod val="20000"/>
                    <a:lumOff val="80000"/>
                  </a:schemeClr>
                </a:solidFill>
                <a:latin typeface="Courier New" panose="020B0609020204030204" pitchFamily="49" charset="0"/>
                <a:cs typeface="Courier New" panose="020B0609020204030204" pitchFamily="49" charset="0"/>
              </a:rPr>
              <a:t>={"</a:t>
            </a:r>
            <a:r>
              <a:rPr lang="en-GB" dirty="0" err="1">
                <a:solidFill>
                  <a:schemeClr val="accent4">
                    <a:lumMod val="20000"/>
                    <a:lumOff val="80000"/>
                  </a:schemeClr>
                </a:solidFill>
                <a:latin typeface="Courier New" panose="020B0609020204030204" pitchFamily="49" charset="0"/>
                <a:cs typeface="Courier New" panose="020B0609020204030204" pitchFamily="49" charset="0"/>
              </a:rPr>
              <a:t>color</a:t>
            </a:r>
            <a:r>
              <a:rPr lang="en-GB" dirty="0">
                <a:solidFill>
                  <a:schemeClr val="accent4">
                    <a:lumMod val="20000"/>
                    <a:lumOff val="80000"/>
                  </a:schemeClr>
                </a:solidFill>
                <a:latin typeface="Courier New" panose="020B0609020204030204" pitchFamily="49" charset="0"/>
                <a:cs typeface="Courier New" panose="020B0609020204030204" pitchFamily="49" charset="0"/>
              </a:rPr>
              <a:t>": </a:t>
            </a:r>
            <a:r>
              <a:rPr lang="en-GB" dirty="0">
                <a:solidFill>
                  <a:srgbClr val="F6D9DE"/>
                </a:solidFill>
                <a:latin typeface="Courier New" panose="020B0609020204030204" pitchFamily="49" charset="0"/>
                <a:cs typeface="Courier New" panose="020B0609020204030204" pitchFamily="49" charset="0"/>
              </a:rPr>
              <a:t>"</a:t>
            </a:r>
            <a:r>
              <a:rPr lang="en-GB" dirty="0" err="1">
                <a:solidFill>
                  <a:srgbClr val="F6D9DE"/>
                </a:solidFill>
                <a:latin typeface="Courier New" panose="020B0609020204030204" pitchFamily="49" charset="0"/>
                <a:cs typeface="Courier New" panose="020B0609020204030204" pitchFamily="49" charset="0"/>
              </a:rPr>
              <a:t>lightgrey</a:t>
            </a:r>
            <a:r>
              <a:rPr lang="en-GB" dirty="0">
                <a:solidFill>
                  <a:srgbClr val="F6D9DE"/>
                </a:solidFill>
                <a:latin typeface="Courier New" panose="020B0609020204030204" pitchFamily="49" charset="0"/>
                <a:cs typeface="Courier New" panose="020B0609020204030204" pitchFamily="49" charset="0"/>
              </a:rPr>
              <a:t>"</a:t>
            </a:r>
            <a:r>
              <a:rPr lang="en-GB" dirty="0">
                <a:solidFill>
                  <a:schemeClr val="accent4">
                    <a:lumMod val="20000"/>
                    <a:lumOff val="80000"/>
                  </a:schemeClr>
                </a:solidFill>
                <a:latin typeface="Courier New" panose="020B0609020204030204" pitchFamily="49" charset="0"/>
                <a:cs typeface="Courier New" panose="020B0609020204030204" pitchFamily="49" charset="0"/>
              </a:rPr>
              <a:t>})</a:t>
            </a:r>
          </a:p>
          <a:p>
            <a:pPr marL="0" indent="0">
              <a:buNone/>
            </a:pPr>
            <a:r>
              <a:rPr lang="en-GB" dirty="0" err="1">
                <a:solidFill>
                  <a:schemeClr val="accent4">
                    <a:lumMod val="20000"/>
                    <a:lumOff val="80000"/>
                  </a:schemeClr>
                </a:solidFill>
                <a:latin typeface="Courier New" panose="020B0609020204030204" pitchFamily="49" charset="0"/>
                <a:cs typeface="Courier New" panose="020B0609020204030204" pitchFamily="49" charset="0"/>
              </a:rPr>
              <a:t>plt.title</a:t>
            </a:r>
            <a:r>
              <a:rPr lang="en-GB" dirty="0">
                <a:solidFill>
                  <a:schemeClr val="accent4">
                    <a:lumMod val="20000"/>
                    <a:lumOff val="80000"/>
                  </a:schemeClr>
                </a:solidFill>
                <a:latin typeface="Courier New" panose="020B0609020204030204" pitchFamily="49" charset="0"/>
                <a:cs typeface="Courier New" panose="020B0609020204030204" pitchFamily="49" charset="0"/>
              </a:rPr>
              <a:t>(</a:t>
            </a:r>
            <a:r>
              <a:rPr lang="en-GB" dirty="0">
                <a:solidFill>
                  <a:srgbClr val="F6D9DE"/>
                </a:solidFill>
                <a:latin typeface="Courier New" panose="020B0609020204030204" pitchFamily="49" charset="0"/>
                <a:cs typeface="Courier New" panose="020B0609020204030204" pitchFamily="49" charset="0"/>
              </a:rPr>
              <a:t>"Odessa — Total LCOH"</a:t>
            </a:r>
            <a:r>
              <a:rPr lang="en-GB" dirty="0">
                <a:solidFill>
                  <a:schemeClr val="accent4">
                    <a:lumMod val="20000"/>
                    <a:lumOff val="80000"/>
                  </a:schemeClr>
                </a:solidFill>
                <a:latin typeface="Courier New" panose="020B0609020204030204" pitchFamily="49" charset="0"/>
                <a:cs typeface="Courier New" panose="020B0609020204030204" pitchFamily="49" charset="0"/>
              </a:rPr>
              <a:t>); </a:t>
            </a:r>
            <a:r>
              <a:rPr lang="en-GB" dirty="0" err="1">
                <a:solidFill>
                  <a:schemeClr val="accent4">
                    <a:lumMod val="20000"/>
                    <a:lumOff val="80000"/>
                  </a:schemeClr>
                </a:solidFill>
                <a:latin typeface="Courier New" panose="020B0609020204030204" pitchFamily="49" charset="0"/>
                <a:cs typeface="Courier New" panose="020B0609020204030204" pitchFamily="49" charset="0"/>
              </a:rPr>
              <a:t>plt.show</a:t>
            </a:r>
            <a:r>
              <a:rPr lang="en-GB" dirty="0">
                <a:solidFill>
                  <a:schemeClr val="accent4">
                    <a:lumMod val="20000"/>
                    <a:lumOff val="80000"/>
                  </a:schemeClr>
                </a:solidFill>
                <a:latin typeface="Courier New" panose="020B0609020204030204" pitchFamily="49" charset="0"/>
                <a:cs typeface="Courier New" panose="020B0609020204030204" pitchFamily="49" charset="0"/>
              </a:rPr>
              <a:t>()</a:t>
            </a:r>
            <a:endParaRPr lang="en-US" dirty="0">
              <a:solidFill>
                <a:schemeClr val="accent4">
                  <a:lumMod val="20000"/>
                  <a:lumOff val="80000"/>
                </a:schemeClr>
              </a:solidFill>
              <a:latin typeface="Courier New" panose="020B0609020204030204" pitchFamily="49" charset="0"/>
              <a:cs typeface="Courier New" panose="020B0609020204030204" pitchFamily="49" charset="0"/>
            </a:endParaRPr>
          </a:p>
        </p:txBody>
      </p:sp>
      <p:sp>
        <p:nvSpPr>
          <p:cNvPr id="29" name="TextBox 28">
            <a:extLst>
              <a:ext uri="{FF2B5EF4-FFF2-40B4-BE49-F238E27FC236}">
                <a16:creationId xmlns:a16="http://schemas.microsoft.com/office/drawing/2014/main" id="{A8F2DBBF-71D9-A40C-5C74-30EBAAEA926E}"/>
              </a:ext>
            </a:extLst>
          </p:cNvPr>
          <p:cNvSpPr txBox="1"/>
          <p:nvPr/>
        </p:nvSpPr>
        <p:spPr>
          <a:xfrm>
            <a:off x="5769864" y="1262054"/>
            <a:ext cx="3849624" cy="307777"/>
          </a:xfrm>
          <a:prstGeom prst="rect">
            <a:avLst/>
          </a:prstGeom>
          <a:noFill/>
        </p:spPr>
        <p:txBody>
          <a:bodyPr wrap="square" rtlCol="0">
            <a:spAutoFit/>
          </a:bodyPr>
          <a:lstStyle/>
          <a:p>
            <a:r>
              <a:rPr lang="en-US" b="1" dirty="0">
                <a:solidFill>
                  <a:schemeClr val="tx1"/>
                </a:solidFill>
              </a:rPr>
              <a:t>Notebook: plot the heatmap</a:t>
            </a:r>
          </a:p>
        </p:txBody>
      </p:sp>
      <p:graphicFrame>
        <p:nvGraphicFramePr>
          <p:cNvPr id="31" name="Table 30">
            <a:extLst>
              <a:ext uri="{FF2B5EF4-FFF2-40B4-BE49-F238E27FC236}">
                <a16:creationId xmlns:a16="http://schemas.microsoft.com/office/drawing/2014/main" id="{D0299D6A-6701-C78A-9087-9DAB507F5D3E}"/>
              </a:ext>
            </a:extLst>
          </p:cNvPr>
          <p:cNvGraphicFramePr>
            <a:graphicFrameLocks noGrp="1"/>
          </p:cNvGraphicFramePr>
          <p:nvPr>
            <p:extLst>
              <p:ext uri="{D42A27DB-BD31-4B8C-83A1-F6EECF244321}">
                <p14:modId xmlns:p14="http://schemas.microsoft.com/office/powerpoint/2010/main" val="2970489196"/>
              </p:ext>
            </p:extLst>
          </p:nvPr>
        </p:nvGraphicFramePr>
        <p:xfrm>
          <a:off x="5843016" y="4053839"/>
          <a:ext cx="5861844" cy="2467615"/>
        </p:xfrm>
        <a:graphic>
          <a:graphicData uri="http://schemas.openxmlformats.org/drawingml/2006/table">
            <a:tbl>
              <a:tblPr firstRow="1" bandRow="1">
                <a:tableStyleId>{B8DA472E-C0B5-4FAA-A71B-45BBE6C39A2A}</a:tableStyleId>
              </a:tblPr>
              <a:tblGrid>
                <a:gridCol w="1894559">
                  <a:extLst>
                    <a:ext uri="{9D8B030D-6E8A-4147-A177-3AD203B41FA5}">
                      <a16:colId xmlns:a16="http://schemas.microsoft.com/office/drawing/2014/main" val="2816716300"/>
                    </a:ext>
                  </a:extLst>
                </a:gridCol>
                <a:gridCol w="3967285">
                  <a:extLst>
                    <a:ext uri="{9D8B030D-6E8A-4147-A177-3AD203B41FA5}">
                      <a16:colId xmlns:a16="http://schemas.microsoft.com/office/drawing/2014/main" val="1587237539"/>
                    </a:ext>
                  </a:extLst>
                </a:gridCol>
              </a:tblGrid>
              <a:tr h="493523">
                <a:tc>
                  <a:txBody>
                    <a:bodyPr/>
                    <a:lstStyle/>
                    <a:p>
                      <a:r>
                        <a:rPr lang="en-US" sz="1200" dirty="0" err="1"/>
                        <a:t>Colour</a:t>
                      </a:r>
                      <a:r>
                        <a:rPr lang="en-US" sz="1200" dirty="0"/>
                        <a:t> map</a:t>
                      </a:r>
                    </a:p>
                  </a:txBody>
                  <a:tcPr/>
                </a:tc>
                <a:tc>
                  <a:txBody>
                    <a:bodyPr/>
                    <a:lstStyle/>
                    <a:p>
                      <a:r>
                        <a:rPr lang="en-US" sz="1200" dirty="0"/>
                        <a:t>Sequential (</a:t>
                      </a:r>
                      <a:r>
                        <a:rPr lang="en-US" sz="1200" dirty="0" err="1"/>
                        <a:t>viridis</a:t>
                      </a:r>
                      <a:r>
                        <a:rPr lang="en-US" sz="1200" dirty="0"/>
                        <a:t>/plasma) for absolute cost; diverging (</a:t>
                      </a:r>
                      <a:r>
                        <a:rPr lang="en-US" sz="1200" dirty="0" err="1"/>
                        <a:t>RdYlGn</a:t>
                      </a:r>
                      <a:r>
                        <a:rPr lang="en-US" sz="1200" dirty="0"/>
                        <a:t>) for relative to benchmark</a:t>
                      </a:r>
                    </a:p>
                  </a:txBody>
                  <a:tcPr/>
                </a:tc>
                <a:extLst>
                  <a:ext uri="{0D108BD9-81ED-4DB2-BD59-A6C34878D82A}">
                    <a16:rowId xmlns:a16="http://schemas.microsoft.com/office/drawing/2014/main" val="1067751252"/>
                  </a:ext>
                </a:extLst>
              </a:tr>
              <a:tr h="493523">
                <a:tc>
                  <a:txBody>
                    <a:bodyPr/>
                    <a:lstStyle/>
                    <a:p>
                      <a:r>
                        <a:rPr lang="en-US" sz="1200" dirty="0">
                          <a:solidFill>
                            <a:schemeClr val="tx1"/>
                          </a:solidFill>
                        </a:rPr>
                        <a:t>Scale cap</a:t>
                      </a:r>
                    </a:p>
                  </a:txBody>
                  <a:tcPr/>
                </a:tc>
                <a:tc>
                  <a:txBody>
                    <a:bodyPr/>
                    <a:lstStyle/>
                    <a:p>
                      <a:r>
                        <a:rPr lang="en-US" sz="1200" dirty="0">
                          <a:solidFill>
                            <a:schemeClr val="tx1"/>
                          </a:solidFill>
                        </a:rPr>
                        <a:t>Cap at P95 to avoid outliers dominating</a:t>
                      </a:r>
                      <a:br>
                        <a:rPr lang="en-US" sz="1200" dirty="0">
                          <a:solidFill>
                            <a:schemeClr val="tx1"/>
                          </a:solidFill>
                        </a:rPr>
                      </a:br>
                      <a:r>
                        <a:rPr lang="en-GB" sz="1200" b="1" dirty="0" err="1">
                          <a:solidFill>
                            <a:schemeClr val="tx1"/>
                          </a:solidFill>
                          <a:latin typeface="Courier New" panose="020B0609020204030204" pitchFamily="49" charset="0"/>
                          <a:cs typeface="Courier New" panose="020B0609020204030204" pitchFamily="49" charset="0"/>
                        </a:rPr>
                        <a:t>vmax</a:t>
                      </a:r>
                      <a:r>
                        <a:rPr lang="en-GB" sz="1200" b="1" dirty="0">
                          <a:solidFill>
                            <a:schemeClr val="tx1"/>
                          </a:solidFill>
                          <a:latin typeface="Courier New" panose="020B0609020204030204" pitchFamily="49" charset="0"/>
                          <a:cs typeface="Courier New" panose="020B0609020204030204" pitchFamily="49" charset="0"/>
                        </a:rPr>
                        <a:t>=</a:t>
                      </a:r>
                      <a:r>
                        <a:rPr lang="en-GB" sz="1200" b="1" dirty="0" err="1">
                          <a:solidFill>
                            <a:schemeClr val="tx1"/>
                          </a:solidFill>
                          <a:latin typeface="Courier New" panose="020B0609020204030204" pitchFamily="49" charset="0"/>
                          <a:cs typeface="Courier New" panose="020B0609020204030204" pitchFamily="49" charset="0"/>
                        </a:rPr>
                        <a:t>df</a:t>
                      </a:r>
                      <a:r>
                        <a:rPr lang="en-GB" sz="1200" b="1" dirty="0">
                          <a:solidFill>
                            <a:schemeClr val="tx1"/>
                          </a:solidFill>
                          <a:latin typeface="Courier New" panose="020B0609020204030204" pitchFamily="49" charset="0"/>
                          <a:cs typeface="Courier New" panose="020B0609020204030204" pitchFamily="49" charset="0"/>
                        </a:rPr>
                        <a:t>["</a:t>
                      </a:r>
                      <a:r>
                        <a:rPr lang="en-GB" sz="1200" b="1" dirty="0" err="1">
                          <a:solidFill>
                            <a:schemeClr val="tx1"/>
                          </a:solidFill>
                          <a:latin typeface="Courier New" panose="020B0609020204030204" pitchFamily="49" charset="0"/>
                          <a:cs typeface="Courier New" panose="020B0609020204030204" pitchFamily="49" charset="0"/>
                        </a:rPr>
                        <a:t>total_cost</a:t>
                      </a:r>
                      <a:r>
                        <a:rPr lang="en-GB" sz="1200" b="1" dirty="0">
                          <a:solidFill>
                            <a:schemeClr val="tx1"/>
                          </a:solidFill>
                          <a:latin typeface="Courier New" panose="020B0609020204030204" pitchFamily="49" charset="0"/>
                          <a:cs typeface="Courier New" panose="020B0609020204030204" pitchFamily="49" charset="0"/>
                        </a:rPr>
                        <a:t>"].quantile(0.95)</a:t>
                      </a:r>
                      <a:endParaRPr lang="en-US" sz="1200" b="1" dirty="0">
                        <a:solidFill>
                          <a:schemeClr val="tx1"/>
                        </a:solidFill>
                        <a:latin typeface="Courier New" panose="020B0609020204030204" pitchFamily="49" charset="0"/>
                        <a:cs typeface="Courier New" panose="020B0609020204030204" pitchFamily="49" charset="0"/>
                      </a:endParaRPr>
                    </a:p>
                  </a:txBody>
                  <a:tcPr/>
                </a:tc>
                <a:extLst>
                  <a:ext uri="{0D108BD9-81ED-4DB2-BD59-A6C34878D82A}">
                    <a16:rowId xmlns:a16="http://schemas.microsoft.com/office/drawing/2014/main" val="4058078678"/>
                  </a:ext>
                </a:extLst>
              </a:tr>
              <a:tr h="493523">
                <a:tc>
                  <a:txBody>
                    <a:bodyPr/>
                    <a:lstStyle/>
                    <a:p>
                      <a:r>
                        <a:rPr lang="en-US" sz="1200" dirty="0">
                          <a:solidFill>
                            <a:schemeClr val="tx1"/>
                          </a:solidFill>
                        </a:rPr>
                        <a:t>Absolute vs relative</a:t>
                      </a:r>
                    </a:p>
                  </a:txBody>
                  <a:tcPr/>
                </a:tc>
                <a:tc>
                  <a:txBody>
                    <a:bodyPr/>
                    <a:lstStyle/>
                    <a:p>
                      <a:r>
                        <a:rPr lang="en-US" sz="1200" dirty="0">
                          <a:solidFill>
                            <a:schemeClr val="tx1"/>
                          </a:solidFill>
                        </a:rPr>
                        <a:t>Absolute for single scenario.</a:t>
                      </a:r>
                    </a:p>
                    <a:p>
                      <a:r>
                        <a:rPr lang="en-US" sz="1200" dirty="0">
                          <a:solidFill>
                            <a:schemeClr val="tx1"/>
                          </a:solidFill>
                        </a:rPr>
                        <a:t>Relative (delta cost) for comparison of scenarios</a:t>
                      </a:r>
                    </a:p>
                  </a:txBody>
                  <a:tcPr/>
                </a:tc>
                <a:extLst>
                  <a:ext uri="{0D108BD9-81ED-4DB2-BD59-A6C34878D82A}">
                    <a16:rowId xmlns:a16="http://schemas.microsoft.com/office/drawing/2014/main" val="2904102997"/>
                  </a:ext>
                </a:extLst>
              </a:tr>
              <a:tr h="493523">
                <a:tc>
                  <a:txBody>
                    <a:bodyPr/>
                    <a:lstStyle/>
                    <a:p>
                      <a:r>
                        <a:rPr lang="en-US" sz="1200" dirty="0">
                          <a:solidFill>
                            <a:schemeClr val="tx1"/>
                          </a:solidFill>
                        </a:rPr>
                        <a:t>Null hexagons</a:t>
                      </a:r>
                    </a:p>
                  </a:txBody>
                  <a:tcPr/>
                </a:tc>
                <a:tc>
                  <a:txBody>
                    <a:bodyPr/>
                    <a:lstStyle/>
                    <a:p>
                      <a:r>
                        <a:rPr lang="en-GB" sz="1200" b="1" dirty="0" err="1">
                          <a:solidFill>
                            <a:schemeClr val="tx1"/>
                          </a:solidFill>
                          <a:latin typeface="Courier New" panose="020B0609020204030204" pitchFamily="49" charset="0"/>
                          <a:cs typeface="Courier New" panose="020B0609020204030204" pitchFamily="49" charset="0"/>
                        </a:rPr>
                        <a:t>missing_kwds</a:t>
                      </a:r>
                      <a:r>
                        <a:rPr lang="en-GB" sz="1200" b="1" dirty="0">
                          <a:solidFill>
                            <a:schemeClr val="tx1"/>
                          </a:solidFill>
                          <a:latin typeface="Courier New" panose="020B0609020204030204" pitchFamily="49" charset="0"/>
                          <a:cs typeface="Courier New" panose="020B0609020204030204" pitchFamily="49" charset="0"/>
                        </a:rPr>
                        <a:t>={"</a:t>
                      </a:r>
                      <a:r>
                        <a:rPr lang="en-GB" sz="1200" b="1" dirty="0" err="1">
                          <a:solidFill>
                            <a:schemeClr val="tx1"/>
                          </a:solidFill>
                          <a:latin typeface="Courier New" panose="020B0609020204030204" pitchFamily="49" charset="0"/>
                          <a:cs typeface="Courier New" panose="020B0609020204030204" pitchFamily="49" charset="0"/>
                        </a:rPr>
                        <a:t>color</a:t>
                      </a:r>
                      <a:r>
                        <a:rPr lang="en-GB" sz="1200" b="1" dirty="0">
                          <a:solidFill>
                            <a:schemeClr val="tx1"/>
                          </a:solidFill>
                          <a:latin typeface="Courier New" panose="020B0609020204030204" pitchFamily="49" charset="0"/>
                          <a:cs typeface="Courier New" panose="020B0609020204030204" pitchFamily="49" charset="0"/>
                        </a:rPr>
                        <a:t>":"</a:t>
                      </a:r>
                      <a:r>
                        <a:rPr lang="en-GB" sz="1200" b="1" dirty="0" err="1">
                          <a:solidFill>
                            <a:schemeClr val="tx1"/>
                          </a:solidFill>
                          <a:latin typeface="Courier New" panose="020B0609020204030204" pitchFamily="49" charset="0"/>
                          <a:cs typeface="Courier New" panose="020B0609020204030204" pitchFamily="49" charset="0"/>
                        </a:rPr>
                        <a:t>lightgrey</a:t>
                      </a:r>
                      <a:r>
                        <a:rPr lang="en-GB" sz="1200" b="1" dirty="0">
                          <a:solidFill>
                            <a:schemeClr val="tx1"/>
                          </a:solidFill>
                          <a:latin typeface="Courier New" panose="020B0609020204030204" pitchFamily="49" charset="0"/>
                          <a:cs typeface="Courier New" panose="020B0609020204030204" pitchFamily="49" charset="0"/>
                        </a:rPr>
                        <a:t>"}</a:t>
                      </a:r>
                      <a:br>
                        <a:rPr lang="en-GB" sz="1200" dirty="0">
                          <a:solidFill>
                            <a:schemeClr val="tx1"/>
                          </a:solidFill>
                        </a:rPr>
                      </a:br>
                      <a:r>
                        <a:rPr lang="en-GB" sz="1200" dirty="0">
                          <a:solidFill>
                            <a:schemeClr val="tx1"/>
                          </a:solidFill>
                        </a:rPr>
                        <a:t>Makes excluded areas visible rather than blank</a:t>
                      </a:r>
                      <a:endParaRPr lang="en-US" sz="1200" dirty="0">
                        <a:solidFill>
                          <a:schemeClr val="tx1"/>
                        </a:solidFill>
                      </a:endParaRPr>
                    </a:p>
                  </a:txBody>
                  <a:tcPr/>
                </a:tc>
                <a:extLst>
                  <a:ext uri="{0D108BD9-81ED-4DB2-BD59-A6C34878D82A}">
                    <a16:rowId xmlns:a16="http://schemas.microsoft.com/office/drawing/2014/main" val="2407592206"/>
                  </a:ext>
                </a:extLst>
              </a:tr>
              <a:tr h="493523">
                <a:tc>
                  <a:txBody>
                    <a:bodyPr/>
                    <a:lstStyle/>
                    <a:p>
                      <a:r>
                        <a:rPr lang="en-US" sz="1200" dirty="0">
                          <a:solidFill>
                            <a:schemeClr val="tx1"/>
                          </a:solidFill>
                        </a:rPr>
                        <a:t>Static vs interactive</a:t>
                      </a:r>
                    </a:p>
                  </a:txBody>
                  <a:tcPr/>
                </a:tc>
                <a:tc>
                  <a:txBody>
                    <a:bodyPr/>
                    <a:lstStyle/>
                    <a:p>
                      <a:r>
                        <a:rPr lang="en-US" sz="1200" dirty="0">
                          <a:solidFill>
                            <a:schemeClr val="tx1"/>
                          </a:solidFill>
                        </a:rPr>
                        <a:t>PNG for reports, folium/</a:t>
                      </a:r>
                      <a:r>
                        <a:rPr lang="en-US" sz="1200" dirty="0" err="1">
                          <a:solidFill>
                            <a:schemeClr val="tx1"/>
                          </a:solidFill>
                        </a:rPr>
                        <a:t>plotly</a:t>
                      </a:r>
                      <a:r>
                        <a:rPr lang="en-US" sz="1200" dirty="0">
                          <a:solidFill>
                            <a:schemeClr val="tx1"/>
                          </a:solidFill>
                        </a:rPr>
                        <a:t> for web embedding and hover inspection</a:t>
                      </a:r>
                    </a:p>
                  </a:txBody>
                  <a:tcPr/>
                </a:tc>
                <a:extLst>
                  <a:ext uri="{0D108BD9-81ED-4DB2-BD59-A6C34878D82A}">
                    <a16:rowId xmlns:a16="http://schemas.microsoft.com/office/drawing/2014/main" val="2919532332"/>
                  </a:ext>
                </a:extLst>
              </a:tr>
            </a:tbl>
          </a:graphicData>
        </a:graphic>
      </p:graphicFrame>
      <p:sp>
        <p:nvSpPr>
          <p:cNvPr id="32" name="TextBox 31">
            <a:extLst>
              <a:ext uri="{FF2B5EF4-FFF2-40B4-BE49-F238E27FC236}">
                <a16:creationId xmlns:a16="http://schemas.microsoft.com/office/drawing/2014/main" id="{54563E6C-2573-2F41-2776-70C4BF00EE85}"/>
              </a:ext>
            </a:extLst>
          </p:cNvPr>
          <p:cNvSpPr txBox="1"/>
          <p:nvPr/>
        </p:nvSpPr>
        <p:spPr>
          <a:xfrm>
            <a:off x="1561826" y="2966711"/>
            <a:ext cx="849028" cy="307777"/>
          </a:xfrm>
          <a:prstGeom prst="rect">
            <a:avLst/>
          </a:prstGeom>
          <a:noFill/>
        </p:spPr>
        <p:txBody>
          <a:bodyPr wrap="square" rtlCol="0">
            <a:spAutoFit/>
          </a:bodyPr>
          <a:lstStyle/>
          <a:p>
            <a:r>
              <a:rPr lang="en-US" dirty="0">
                <a:solidFill>
                  <a:schemeClr val="tx1"/>
                </a:solidFill>
              </a:rPr>
              <a:t>Odessa</a:t>
            </a:r>
          </a:p>
        </p:txBody>
      </p:sp>
      <p:sp>
        <p:nvSpPr>
          <p:cNvPr id="33" name="TextBox 32">
            <a:extLst>
              <a:ext uri="{FF2B5EF4-FFF2-40B4-BE49-F238E27FC236}">
                <a16:creationId xmlns:a16="http://schemas.microsoft.com/office/drawing/2014/main" id="{D2D17085-D345-54F6-7706-0E3E9FDEA230}"/>
              </a:ext>
            </a:extLst>
          </p:cNvPr>
          <p:cNvSpPr txBox="1"/>
          <p:nvPr/>
        </p:nvSpPr>
        <p:spPr>
          <a:xfrm>
            <a:off x="838200" y="4167783"/>
            <a:ext cx="3942105" cy="954107"/>
          </a:xfrm>
          <a:prstGeom prst="rect">
            <a:avLst/>
          </a:prstGeom>
          <a:noFill/>
        </p:spPr>
        <p:txBody>
          <a:bodyPr wrap="none" rtlCol="0">
            <a:spAutoFit/>
          </a:bodyPr>
          <a:lstStyle/>
          <a:p>
            <a:r>
              <a:rPr lang="en-GB" b="1" i="1" dirty="0">
                <a:solidFill>
                  <a:schemeClr val="tx1"/>
                </a:solidFill>
              </a:rPr>
              <a:t>What this map shows:</a:t>
            </a:r>
          </a:p>
          <a:p>
            <a:r>
              <a:rPr lang="en-GB" dirty="0">
                <a:solidFill>
                  <a:schemeClr val="tx1"/>
                </a:solidFill>
              </a:rPr>
              <a:t>🟡 Yellow (south): lowest cost, near Odessa</a:t>
            </a:r>
          </a:p>
          <a:p>
            <a:r>
              <a:rPr lang="en-GB" dirty="0">
                <a:solidFill>
                  <a:schemeClr val="tx1"/>
                </a:solidFill>
              </a:rPr>
              <a:t>🟢 Green (centre): mid-range, good renewables</a:t>
            </a:r>
          </a:p>
          <a:p>
            <a:r>
              <a:rPr lang="en-GB" dirty="0">
                <a:solidFill>
                  <a:schemeClr val="tx1"/>
                </a:solidFill>
              </a:rPr>
              <a:t>🟣 Purple (west): highest cost, mountainous</a:t>
            </a:r>
            <a:endParaRPr lang="en-US" dirty="0">
              <a:solidFill>
                <a:schemeClr val="tx1"/>
              </a:solidFill>
            </a:endParaRPr>
          </a:p>
        </p:txBody>
      </p:sp>
      <p:sp>
        <p:nvSpPr>
          <p:cNvPr id="34" name="TextBox 33">
            <a:extLst>
              <a:ext uri="{FF2B5EF4-FFF2-40B4-BE49-F238E27FC236}">
                <a16:creationId xmlns:a16="http://schemas.microsoft.com/office/drawing/2014/main" id="{99E098C6-E4E8-35C0-2878-63BA971F85FF}"/>
              </a:ext>
            </a:extLst>
          </p:cNvPr>
          <p:cNvSpPr txBox="1"/>
          <p:nvPr/>
        </p:nvSpPr>
        <p:spPr>
          <a:xfrm>
            <a:off x="838200" y="5295876"/>
            <a:ext cx="4026728" cy="844142"/>
          </a:xfrm>
          <a:prstGeom prst="rect">
            <a:avLst/>
          </a:prstGeom>
          <a:noFill/>
        </p:spPr>
        <p:txBody>
          <a:bodyPr wrap="square" rtlCol="0">
            <a:spAutoFit/>
          </a:bodyPr>
          <a:lstStyle/>
          <a:p>
            <a:pPr>
              <a:lnSpc>
                <a:spcPct val="120000"/>
              </a:lnSpc>
            </a:pPr>
            <a:r>
              <a:rPr lang="en-US" dirty="0">
                <a:solidFill>
                  <a:schemeClr val="accent1"/>
                </a:solidFill>
              </a:rPr>
              <a:t>–&gt; Explanations behind the heatmaps depend on the context of the country. A good exercise is to find explanations for what you see. </a:t>
            </a:r>
          </a:p>
        </p:txBody>
      </p:sp>
      <p:sp>
        <p:nvSpPr>
          <p:cNvPr id="2" name="TextBox 1">
            <a:extLst>
              <a:ext uri="{FF2B5EF4-FFF2-40B4-BE49-F238E27FC236}">
                <a16:creationId xmlns:a16="http://schemas.microsoft.com/office/drawing/2014/main" id="{B110F1ED-3477-42CF-C837-8042A38C849E}"/>
              </a:ext>
            </a:extLst>
          </p:cNvPr>
          <p:cNvSpPr txBox="1"/>
          <p:nvPr/>
        </p:nvSpPr>
        <p:spPr>
          <a:xfrm>
            <a:off x="5769864" y="3745980"/>
            <a:ext cx="3849624" cy="307777"/>
          </a:xfrm>
          <a:prstGeom prst="rect">
            <a:avLst/>
          </a:prstGeom>
          <a:noFill/>
        </p:spPr>
        <p:txBody>
          <a:bodyPr wrap="square" rtlCol="0">
            <a:spAutoFit/>
          </a:bodyPr>
          <a:lstStyle/>
          <a:p>
            <a:r>
              <a:rPr lang="en-US" b="1" dirty="0">
                <a:solidFill>
                  <a:schemeClr val="tx1"/>
                </a:solidFill>
              </a:rPr>
              <a:t>Design decision</a:t>
            </a:r>
          </a:p>
        </p:txBody>
      </p:sp>
    </p:spTree>
    <p:extLst>
      <p:ext uri="{BB962C8B-B14F-4D97-AF65-F5344CB8AC3E}">
        <p14:creationId xmlns:p14="http://schemas.microsoft.com/office/powerpoint/2010/main" val="376439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animBg="1"/>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EC62C7A8-C359-C5C7-9629-C18AB2C7CD22}"/>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3883A777-8291-60DE-77B0-48ED11D610E5}"/>
              </a:ext>
            </a:extLst>
          </p:cNvPr>
          <p:cNvSpPr txBox="1">
            <a:spLocks noGrp="1"/>
          </p:cNvSpPr>
          <p:nvPr>
            <p:ph type="title"/>
          </p:nvPr>
        </p:nvSpPr>
        <p:spPr>
          <a:xfrm>
            <a:off x="838200" y="5557"/>
            <a:ext cx="10515600" cy="1294106"/>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Calibri"/>
              <a:buNone/>
            </a:pPr>
            <a:r>
              <a:rPr lang="en-GB" dirty="0">
                <a:solidFill>
                  <a:schemeClr val="accent2"/>
                </a:solidFill>
              </a:rPr>
              <a:t>Reading the spatial gradient</a:t>
            </a:r>
            <a:endParaRPr lang="en-GB" sz="2800" dirty="0">
              <a:solidFill>
                <a:schemeClr val="accent2"/>
              </a:solidFill>
            </a:endParaRPr>
          </a:p>
        </p:txBody>
      </p:sp>
      <p:pic>
        <p:nvPicPr>
          <p:cNvPr id="4" name="Picture 3">
            <a:extLst>
              <a:ext uri="{FF2B5EF4-FFF2-40B4-BE49-F238E27FC236}">
                <a16:creationId xmlns:a16="http://schemas.microsoft.com/office/drawing/2014/main" id="{291C87CF-5D55-4791-B92F-DD98AA8266F3}"/>
              </a:ext>
            </a:extLst>
          </p:cNvPr>
          <p:cNvPicPr>
            <a:picLocks noChangeAspect="1"/>
          </p:cNvPicPr>
          <p:nvPr/>
        </p:nvPicPr>
        <p:blipFill>
          <a:blip r:embed="rId3"/>
          <a:stretch>
            <a:fillRect/>
          </a:stretch>
        </p:blipFill>
        <p:spPr>
          <a:xfrm>
            <a:off x="472440" y="1603524"/>
            <a:ext cx="3240000" cy="1971898"/>
          </a:xfrm>
          <a:prstGeom prst="rect">
            <a:avLst/>
          </a:prstGeom>
        </p:spPr>
      </p:pic>
      <p:sp>
        <p:nvSpPr>
          <p:cNvPr id="32" name="TextBox 31">
            <a:extLst>
              <a:ext uri="{FF2B5EF4-FFF2-40B4-BE49-F238E27FC236}">
                <a16:creationId xmlns:a16="http://schemas.microsoft.com/office/drawing/2014/main" id="{791B5E68-C0FA-EB59-A55D-2A5EA2C5365B}"/>
              </a:ext>
            </a:extLst>
          </p:cNvPr>
          <p:cNvSpPr txBox="1"/>
          <p:nvPr/>
        </p:nvSpPr>
        <p:spPr>
          <a:xfrm>
            <a:off x="838200" y="2791264"/>
            <a:ext cx="849028" cy="307777"/>
          </a:xfrm>
          <a:prstGeom prst="rect">
            <a:avLst/>
          </a:prstGeom>
          <a:noFill/>
        </p:spPr>
        <p:txBody>
          <a:bodyPr wrap="square" rtlCol="0">
            <a:spAutoFit/>
          </a:bodyPr>
          <a:lstStyle/>
          <a:p>
            <a:r>
              <a:rPr lang="en-US" dirty="0">
                <a:solidFill>
                  <a:srgbClr val="012069"/>
                </a:solidFill>
              </a:rPr>
              <a:t>Odessa</a:t>
            </a:r>
          </a:p>
        </p:txBody>
      </p:sp>
      <p:pic>
        <p:nvPicPr>
          <p:cNvPr id="7" name="Picture 6">
            <a:extLst>
              <a:ext uri="{FF2B5EF4-FFF2-40B4-BE49-F238E27FC236}">
                <a16:creationId xmlns:a16="http://schemas.microsoft.com/office/drawing/2014/main" id="{ABEE4913-2380-F810-6183-F1B0DEBB35D2}"/>
              </a:ext>
            </a:extLst>
          </p:cNvPr>
          <p:cNvPicPr>
            <a:picLocks noChangeAspect="1"/>
          </p:cNvPicPr>
          <p:nvPr/>
        </p:nvPicPr>
        <p:blipFill>
          <a:blip r:embed="rId4"/>
          <a:stretch>
            <a:fillRect/>
          </a:stretch>
        </p:blipFill>
        <p:spPr>
          <a:xfrm>
            <a:off x="3712440" y="1742210"/>
            <a:ext cx="3240000" cy="1925126"/>
          </a:xfrm>
          <a:prstGeom prst="rect">
            <a:avLst/>
          </a:prstGeom>
        </p:spPr>
      </p:pic>
      <p:pic>
        <p:nvPicPr>
          <p:cNvPr id="16" name="Picture 15">
            <a:extLst>
              <a:ext uri="{FF2B5EF4-FFF2-40B4-BE49-F238E27FC236}">
                <a16:creationId xmlns:a16="http://schemas.microsoft.com/office/drawing/2014/main" id="{AD0E6159-B99B-B8C2-0621-F0C65314D148}"/>
              </a:ext>
            </a:extLst>
          </p:cNvPr>
          <p:cNvPicPr>
            <a:picLocks noChangeAspect="1"/>
          </p:cNvPicPr>
          <p:nvPr/>
        </p:nvPicPr>
        <p:blipFill>
          <a:blip r:embed="rId5"/>
          <a:stretch>
            <a:fillRect/>
          </a:stretch>
        </p:blipFill>
        <p:spPr>
          <a:xfrm>
            <a:off x="483795" y="3709066"/>
            <a:ext cx="3240000" cy="1956583"/>
          </a:xfrm>
          <a:prstGeom prst="rect">
            <a:avLst/>
          </a:prstGeom>
        </p:spPr>
      </p:pic>
      <p:pic>
        <p:nvPicPr>
          <p:cNvPr id="9" name="Picture 8">
            <a:extLst>
              <a:ext uri="{FF2B5EF4-FFF2-40B4-BE49-F238E27FC236}">
                <a16:creationId xmlns:a16="http://schemas.microsoft.com/office/drawing/2014/main" id="{7A5A527F-51F3-4156-50A2-E04F1AA645EA}"/>
              </a:ext>
            </a:extLst>
          </p:cNvPr>
          <p:cNvPicPr>
            <a:picLocks noChangeAspect="1"/>
          </p:cNvPicPr>
          <p:nvPr/>
        </p:nvPicPr>
        <p:blipFill>
          <a:blip r:embed="rId6"/>
          <a:stretch>
            <a:fillRect/>
          </a:stretch>
        </p:blipFill>
        <p:spPr>
          <a:xfrm>
            <a:off x="3712440" y="3774175"/>
            <a:ext cx="3240000" cy="1925126"/>
          </a:xfrm>
          <a:prstGeom prst="rect">
            <a:avLst/>
          </a:prstGeom>
        </p:spPr>
      </p:pic>
      <p:sp>
        <p:nvSpPr>
          <p:cNvPr id="10" name="TextBox 9">
            <a:extLst>
              <a:ext uri="{FF2B5EF4-FFF2-40B4-BE49-F238E27FC236}">
                <a16:creationId xmlns:a16="http://schemas.microsoft.com/office/drawing/2014/main" id="{EBCFFDBF-457A-D481-132F-258C1FC7AE7D}"/>
              </a:ext>
            </a:extLst>
          </p:cNvPr>
          <p:cNvSpPr txBox="1"/>
          <p:nvPr/>
        </p:nvSpPr>
        <p:spPr>
          <a:xfrm>
            <a:off x="844388" y="4886739"/>
            <a:ext cx="849028" cy="307777"/>
          </a:xfrm>
          <a:prstGeom prst="rect">
            <a:avLst/>
          </a:prstGeom>
          <a:noFill/>
        </p:spPr>
        <p:txBody>
          <a:bodyPr wrap="square" rtlCol="0">
            <a:spAutoFit/>
          </a:bodyPr>
          <a:lstStyle/>
          <a:p>
            <a:r>
              <a:rPr lang="en-US" dirty="0">
                <a:solidFill>
                  <a:srgbClr val="012069"/>
                </a:solidFill>
              </a:rPr>
              <a:t>Odessa</a:t>
            </a:r>
          </a:p>
        </p:txBody>
      </p:sp>
      <p:sp>
        <p:nvSpPr>
          <p:cNvPr id="12" name="TextBox 11">
            <a:extLst>
              <a:ext uri="{FF2B5EF4-FFF2-40B4-BE49-F238E27FC236}">
                <a16:creationId xmlns:a16="http://schemas.microsoft.com/office/drawing/2014/main" id="{9EF59F0D-D5F6-6FC0-0E7A-D18383B33DC9}"/>
              </a:ext>
            </a:extLst>
          </p:cNvPr>
          <p:cNvSpPr txBox="1"/>
          <p:nvPr/>
        </p:nvSpPr>
        <p:spPr>
          <a:xfrm>
            <a:off x="4078200" y="2903526"/>
            <a:ext cx="849028" cy="307777"/>
          </a:xfrm>
          <a:prstGeom prst="rect">
            <a:avLst/>
          </a:prstGeom>
          <a:noFill/>
        </p:spPr>
        <p:txBody>
          <a:bodyPr wrap="square" rtlCol="0">
            <a:spAutoFit/>
          </a:bodyPr>
          <a:lstStyle/>
          <a:p>
            <a:r>
              <a:rPr lang="en-US" dirty="0">
                <a:solidFill>
                  <a:srgbClr val="012069"/>
                </a:solidFill>
              </a:rPr>
              <a:t>Odessa</a:t>
            </a:r>
          </a:p>
        </p:txBody>
      </p:sp>
      <p:sp>
        <p:nvSpPr>
          <p:cNvPr id="13" name="TextBox 12">
            <a:extLst>
              <a:ext uri="{FF2B5EF4-FFF2-40B4-BE49-F238E27FC236}">
                <a16:creationId xmlns:a16="http://schemas.microsoft.com/office/drawing/2014/main" id="{13277BB0-BBB7-5989-8AAB-B519B47FE587}"/>
              </a:ext>
            </a:extLst>
          </p:cNvPr>
          <p:cNvSpPr txBox="1"/>
          <p:nvPr/>
        </p:nvSpPr>
        <p:spPr>
          <a:xfrm>
            <a:off x="4058898" y="4946698"/>
            <a:ext cx="849028" cy="307777"/>
          </a:xfrm>
          <a:prstGeom prst="rect">
            <a:avLst/>
          </a:prstGeom>
          <a:noFill/>
        </p:spPr>
        <p:txBody>
          <a:bodyPr wrap="square" rtlCol="0">
            <a:spAutoFit/>
          </a:bodyPr>
          <a:lstStyle/>
          <a:p>
            <a:r>
              <a:rPr lang="en-US" dirty="0">
                <a:solidFill>
                  <a:srgbClr val="012069"/>
                </a:solidFill>
              </a:rPr>
              <a:t>Odessa</a:t>
            </a:r>
          </a:p>
        </p:txBody>
      </p:sp>
      <p:sp>
        <p:nvSpPr>
          <p:cNvPr id="14" name="TextBox 13">
            <a:extLst>
              <a:ext uri="{FF2B5EF4-FFF2-40B4-BE49-F238E27FC236}">
                <a16:creationId xmlns:a16="http://schemas.microsoft.com/office/drawing/2014/main" id="{4C88AF3F-7CFD-843C-D394-31D67004F9C5}"/>
              </a:ext>
            </a:extLst>
          </p:cNvPr>
          <p:cNvSpPr txBox="1"/>
          <p:nvPr/>
        </p:nvSpPr>
        <p:spPr>
          <a:xfrm>
            <a:off x="6941086" y="1437403"/>
            <a:ext cx="4933236" cy="3146054"/>
          </a:xfrm>
          <a:prstGeom prst="rect">
            <a:avLst/>
          </a:prstGeom>
          <a:noFill/>
        </p:spPr>
        <p:txBody>
          <a:bodyPr wrap="square" rtlCol="0">
            <a:spAutoFit/>
          </a:bodyPr>
          <a:lstStyle/>
          <a:p>
            <a:r>
              <a:rPr lang="en-GB" sz="1600" b="1" dirty="0">
                <a:solidFill>
                  <a:schemeClr val="tx1"/>
                </a:solidFill>
              </a:rPr>
              <a:t>Heatmaps can inform “visual correlations”:</a:t>
            </a:r>
          </a:p>
          <a:p>
            <a:endParaRPr lang="en-GB" sz="1100" dirty="0">
              <a:solidFill>
                <a:schemeClr val="tx1"/>
              </a:solidFill>
            </a:endParaRPr>
          </a:p>
          <a:p>
            <a:pPr marL="285750" indent="-285750">
              <a:lnSpc>
                <a:spcPct val="120000"/>
              </a:lnSpc>
              <a:buClr>
                <a:srgbClr val="012069"/>
              </a:buClr>
              <a:buFont typeface="Arial" panose="020B0604020202020204" pitchFamily="34" charset="0"/>
              <a:buChar char="•"/>
            </a:pPr>
            <a:r>
              <a:rPr lang="en-CZ" sz="1600" dirty="0">
                <a:solidFill>
                  <a:schemeClr val="tx1"/>
                </a:solidFill>
              </a:rPr>
              <a:t>Low LCOH goes with low installed capacity: a strong resource needs less capacity to meet the same demand.</a:t>
            </a:r>
            <a:endParaRPr lang="en-GB" sz="1600" dirty="0">
              <a:solidFill>
                <a:schemeClr val="tx1"/>
              </a:solidFill>
            </a:endParaRPr>
          </a:p>
          <a:p>
            <a:pPr marL="285750" indent="-285750">
              <a:lnSpc>
                <a:spcPct val="120000"/>
              </a:lnSpc>
              <a:buClr>
                <a:srgbClr val="012069"/>
              </a:buClr>
              <a:buFont typeface="Arial" panose="020B0604020202020204" pitchFamily="34" charset="0"/>
              <a:buChar char="•"/>
            </a:pPr>
            <a:r>
              <a:rPr lang="en-GB" sz="1600" dirty="0">
                <a:solidFill>
                  <a:schemeClr val="tx1"/>
                </a:solidFill>
              </a:rPr>
              <a:t>Solar and wind capacity are often anti-correlated: where one is strong, the other tends to be weaker.</a:t>
            </a:r>
          </a:p>
          <a:p>
            <a:pPr marL="285750" indent="-285750">
              <a:lnSpc>
                <a:spcPct val="120000"/>
              </a:lnSpc>
              <a:buClr>
                <a:srgbClr val="012069"/>
              </a:buClr>
              <a:buFont typeface="Arial" panose="020B0604020202020204" pitchFamily="34" charset="0"/>
              <a:buChar char="•"/>
            </a:pPr>
            <a:r>
              <a:rPr lang="en-GB" sz="1600" dirty="0">
                <a:solidFill>
                  <a:schemeClr val="tx1"/>
                </a:solidFill>
              </a:rPr>
              <a:t>Solar-heavy hexagons require more battery storage to smooth intermittent output and maintain continuous H₂ production.</a:t>
            </a:r>
          </a:p>
        </p:txBody>
      </p:sp>
      <p:sp>
        <p:nvSpPr>
          <p:cNvPr id="22" name="TextBox 21">
            <a:extLst>
              <a:ext uri="{FF2B5EF4-FFF2-40B4-BE49-F238E27FC236}">
                <a16:creationId xmlns:a16="http://schemas.microsoft.com/office/drawing/2014/main" id="{8A50867D-9FAE-ED72-47C6-F3CF19D5D327}"/>
              </a:ext>
            </a:extLst>
          </p:cNvPr>
          <p:cNvSpPr txBox="1"/>
          <p:nvPr/>
        </p:nvSpPr>
        <p:spPr>
          <a:xfrm>
            <a:off x="7287543" y="4717461"/>
            <a:ext cx="4160520" cy="646331"/>
          </a:xfrm>
          <a:prstGeom prst="rect">
            <a:avLst/>
          </a:prstGeom>
          <a:noFill/>
        </p:spPr>
        <p:txBody>
          <a:bodyPr wrap="square" rtlCol="0">
            <a:spAutoFit/>
          </a:bodyPr>
          <a:lstStyle/>
          <a:p>
            <a:r>
              <a:rPr lang="en-GB" sz="1800" noProof="0" dirty="0">
                <a:solidFill>
                  <a:schemeClr val="accent1"/>
                </a:solidFill>
              </a:rPr>
              <a:t>–&gt; Given the cost drivers, how to know the relevance of every cost structure?</a:t>
            </a:r>
          </a:p>
        </p:txBody>
      </p:sp>
    </p:spTree>
    <p:extLst>
      <p:ext uri="{BB962C8B-B14F-4D97-AF65-F5344CB8AC3E}">
        <p14:creationId xmlns:p14="http://schemas.microsoft.com/office/powerpoint/2010/main" val="156457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CE6559C5-E37B-6BFB-E8A9-52A9513F3916}"/>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9AA6B465-F3E2-81F8-0D8E-E5A52FE79C3C}"/>
              </a:ext>
            </a:extLst>
          </p:cNvPr>
          <p:cNvSpPr txBox="1">
            <a:spLocks noGrp="1"/>
          </p:cNvSpPr>
          <p:nvPr>
            <p:ph type="title"/>
          </p:nvPr>
        </p:nvSpPr>
        <p:spPr>
          <a:xfrm>
            <a:off x="939800" y="-33960"/>
            <a:ext cx="10515600" cy="1325563"/>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Different geography</a:t>
            </a:r>
            <a:endParaRPr lang="en-GB" sz="2800" dirty="0">
              <a:solidFill>
                <a:schemeClr val="accent2"/>
              </a:solidFill>
            </a:endParaRPr>
          </a:p>
        </p:txBody>
      </p:sp>
      <p:sp>
        <p:nvSpPr>
          <p:cNvPr id="14" name="TextBox 13">
            <a:extLst>
              <a:ext uri="{FF2B5EF4-FFF2-40B4-BE49-F238E27FC236}">
                <a16:creationId xmlns:a16="http://schemas.microsoft.com/office/drawing/2014/main" id="{17FB5781-D353-B3FA-9DF6-D9E6854F626F}"/>
              </a:ext>
            </a:extLst>
          </p:cNvPr>
          <p:cNvSpPr txBox="1"/>
          <p:nvPr/>
        </p:nvSpPr>
        <p:spPr>
          <a:xfrm>
            <a:off x="6416040" y="862396"/>
            <a:ext cx="5220216" cy="3389133"/>
          </a:xfrm>
          <a:prstGeom prst="rect">
            <a:avLst/>
          </a:prstGeom>
          <a:noFill/>
        </p:spPr>
        <p:txBody>
          <a:bodyPr wrap="square" rtlCol="0">
            <a:spAutoFit/>
          </a:bodyPr>
          <a:lstStyle/>
          <a:p>
            <a:r>
              <a:rPr lang="en-US" sz="2400" b="1" i="1" dirty="0">
                <a:solidFill>
                  <a:srgbClr val="012069"/>
                </a:solidFill>
              </a:rPr>
              <a:t>Different numbers, but why?</a:t>
            </a:r>
          </a:p>
          <a:p>
            <a:pPr marL="342900" indent="-342900">
              <a:lnSpc>
                <a:spcPct val="120000"/>
              </a:lnSpc>
              <a:buClr>
                <a:srgbClr val="012069"/>
              </a:buClr>
              <a:buFont typeface="Arial" panose="020B0604020202020204" pitchFamily="34" charset="0"/>
              <a:buChar char="•"/>
            </a:pPr>
            <a:r>
              <a:rPr lang="en-US" sz="1600" b="1" i="1" dirty="0">
                <a:solidFill>
                  <a:schemeClr val="tx1"/>
                </a:solidFill>
              </a:rPr>
              <a:t>Is it the renewable resource quality?</a:t>
            </a:r>
          </a:p>
          <a:p>
            <a:pPr>
              <a:lnSpc>
                <a:spcPct val="120000"/>
              </a:lnSpc>
            </a:pPr>
            <a:r>
              <a:rPr lang="en-US" sz="1600" dirty="0">
                <a:solidFill>
                  <a:schemeClr val="tx1"/>
                </a:solidFill>
              </a:rPr>
              <a:t>Ghana has strong solar irradiation but weaker wind.</a:t>
            </a:r>
          </a:p>
          <a:p>
            <a:pPr marL="342900" indent="-342900">
              <a:lnSpc>
                <a:spcPct val="120000"/>
              </a:lnSpc>
              <a:buClr>
                <a:srgbClr val="012069"/>
              </a:buClr>
              <a:buFont typeface="Arial" panose="020B0604020202020204" pitchFamily="34" charset="0"/>
              <a:buChar char="•"/>
            </a:pPr>
            <a:r>
              <a:rPr lang="en-US" sz="1600" b="1" i="1" dirty="0">
                <a:solidFill>
                  <a:schemeClr val="tx1"/>
                </a:solidFill>
              </a:rPr>
              <a:t>Is it the cost of capital?</a:t>
            </a:r>
          </a:p>
          <a:p>
            <a:pPr>
              <a:lnSpc>
                <a:spcPct val="120000"/>
              </a:lnSpc>
            </a:pPr>
            <a:r>
              <a:rPr lang="en-US" sz="1600" dirty="0">
                <a:solidFill>
                  <a:schemeClr val="tx1"/>
                </a:solidFill>
              </a:rPr>
              <a:t>Financing costs reflect investment risk and macroeconomic conditions.</a:t>
            </a:r>
          </a:p>
          <a:p>
            <a:pPr marL="342900" indent="-342900">
              <a:lnSpc>
                <a:spcPct val="120000"/>
              </a:lnSpc>
              <a:buClr>
                <a:srgbClr val="012069"/>
              </a:buClr>
              <a:buFont typeface="Arial" panose="020B0604020202020204" pitchFamily="34" charset="0"/>
              <a:buChar char="•"/>
            </a:pPr>
            <a:r>
              <a:rPr lang="en-US" sz="1600" b="1" i="1" dirty="0">
                <a:solidFill>
                  <a:schemeClr val="tx1"/>
                </a:solidFill>
              </a:rPr>
              <a:t>Is it the supply chain effects on CAPEX/OPEX?</a:t>
            </a:r>
          </a:p>
          <a:p>
            <a:pPr>
              <a:lnSpc>
                <a:spcPct val="120000"/>
              </a:lnSpc>
            </a:pPr>
            <a:r>
              <a:rPr lang="en-US" sz="1600" dirty="0">
                <a:solidFill>
                  <a:schemeClr val="tx1"/>
                </a:solidFill>
              </a:rPr>
              <a:t>Equipment costs vary between regions.</a:t>
            </a:r>
          </a:p>
          <a:p>
            <a:pPr marL="342900" indent="-342900">
              <a:lnSpc>
                <a:spcPct val="120000"/>
              </a:lnSpc>
              <a:buClr>
                <a:srgbClr val="012069"/>
              </a:buClr>
              <a:buFont typeface="Arial" panose="020B0604020202020204" pitchFamily="34" charset="0"/>
              <a:buChar char="•"/>
            </a:pPr>
            <a:r>
              <a:rPr lang="en-US" sz="1600" b="1" i="1" dirty="0">
                <a:solidFill>
                  <a:schemeClr val="tx1"/>
                </a:solidFill>
              </a:rPr>
              <a:t>Is it the infrastructure availability?</a:t>
            </a:r>
          </a:p>
          <a:p>
            <a:pPr>
              <a:lnSpc>
                <a:spcPct val="120000"/>
              </a:lnSpc>
            </a:pPr>
            <a:r>
              <a:rPr lang="en-US" sz="1600" dirty="0">
                <a:solidFill>
                  <a:schemeClr val="tx1"/>
                </a:solidFill>
              </a:rPr>
              <a:t>Road networks, water access, and port proximity affect transport and water costs.</a:t>
            </a:r>
          </a:p>
        </p:txBody>
      </p:sp>
      <p:pic>
        <p:nvPicPr>
          <p:cNvPr id="2" name="Picture 1">
            <a:extLst>
              <a:ext uri="{FF2B5EF4-FFF2-40B4-BE49-F238E27FC236}">
                <a16:creationId xmlns:a16="http://schemas.microsoft.com/office/drawing/2014/main" id="{C90282D0-4F7B-7AA6-A849-D02DF74C2360}"/>
              </a:ext>
            </a:extLst>
          </p:cNvPr>
          <p:cNvPicPr>
            <a:picLocks noChangeAspect="1"/>
          </p:cNvPicPr>
          <p:nvPr/>
        </p:nvPicPr>
        <p:blipFill>
          <a:blip r:embed="rId3"/>
          <a:srcRect l="-1" r="61930"/>
          <a:stretch>
            <a:fillRect/>
          </a:stretch>
        </p:blipFill>
        <p:spPr>
          <a:xfrm>
            <a:off x="1355680" y="2928920"/>
            <a:ext cx="3610557" cy="3466042"/>
          </a:xfrm>
          <a:prstGeom prst="rect">
            <a:avLst/>
          </a:prstGeom>
        </p:spPr>
      </p:pic>
      <p:sp>
        <p:nvSpPr>
          <p:cNvPr id="3" name="TextBox 2">
            <a:extLst>
              <a:ext uri="{FF2B5EF4-FFF2-40B4-BE49-F238E27FC236}">
                <a16:creationId xmlns:a16="http://schemas.microsoft.com/office/drawing/2014/main" id="{DA184934-8519-F9E0-758F-77CFFD63C40D}"/>
              </a:ext>
            </a:extLst>
          </p:cNvPr>
          <p:cNvSpPr txBox="1"/>
          <p:nvPr/>
        </p:nvSpPr>
        <p:spPr>
          <a:xfrm>
            <a:off x="939800" y="1421706"/>
            <a:ext cx="4730230" cy="1247008"/>
          </a:xfrm>
          <a:prstGeom prst="rect">
            <a:avLst/>
          </a:prstGeom>
          <a:noFill/>
        </p:spPr>
        <p:txBody>
          <a:bodyPr wrap="square" rtlCol="0">
            <a:spAutoFit/>
          </a:bodyPr>
          <a:lstStyle/>
          <a:p>
            <a:pPr>
              <a:lnSpc>
                <a:spcPct val="120000"/>
              </a:lnSpc>
            </a:pPr>
            <a:r>
              <a:rPr lang="en-US" sz="1600" b="1" dirty="0">
                <a:solidFill>
                  <a:schemeClr val="tx1"/>
                </a:solidFill>
              </a:rPr>
              <a:t>Ghana – Total LCOH</a:t>
            </a:r>
          </a:p>
          <a:p>
            <a:pPr marL="285750" indent="-285750">
              <a:lnSpc>
                <a:spcPct val="120000"/>
              </a:lnSpc>
              <a:buFont typeface="Arial" panose="020B0604020202020204" pitchFamily="34" charset="0"/>
              <a:buChar char="•"/>
            </a:pPr>
            <a:r>
              <a:rPr lang="en-US" sz="1600" dirty="0">
                <a:solidFill>
                  <a:schemeClr val="tx1"/>
                </a:solidFill>
              </a:rPr>
              <a:t>Same workflow, entirely different resource and infrastructure context: Are those results directly comparable?</a:t>
            </a:r>
          </a:p>
        </p:txBody>
      </p:sp>
      <p:sp>
        <p:nvSpPr>
          <p:cNvPr id="4" name="Rounded Rectangle 3">
            <a:extLst>
              <a:ext uri="{FF2B5EF4-FFF2-40B4-BE49-F238E27FC236}">
                <a16:creationId xmlns:a16="http://schemas.microsoft.com/office/drawing/2014/main" id="{A2BA52A1-6A66-01BC-9B21-4DE57E37103A}"/>
              </a:ext>
            </a:extLst>
          </p:cNvPr>
          <p:cNvSpPr/>
          <p:nvPr/>
        </p:nvSpPr>
        <p:spPr>
          <a:xfrm>
            <a:off x="6416040" y="4661941"/>
            <a:ext cx="5220216" cy="1663799"/>
          </a:xfrm>
          <a:prstGeom prst="roundRect">
            <a:avLst/>
          </a:prstGeom>
          <a:solidFill>
            <a:srgbClr val="DFE8FF"/>
          </a:solidFill>
          <a:ln w="1778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800" b="1" i="1" dirty="0">
                <a:solidFill>
                  <a:schemeClr val="tx1"/>
                </a:solidFill>
              </a:rPr>
              <a:t>Before comparing two countries, we recommend being explicit about:</a:t>
            </a:r>
          </a:p>
          <a:p>
            <a:pPr marL="285750" indent="-285750">
              <a:spcBef>
                <a:spcPts val="600"/>
              </a:spcBef>
              <a:buFont typeface="Arial" panose="020B0604020202020204" pitchFamily="34" charset="0"/>
              <a:buChar char="•"/>
            </a:pPr>
            <a:r>
              <a:rPr lang="en-GB" sz="1600" dirty="0">
                <a:solidFill>
                  <a:schemeClr val="tx1"/>
                </a:solidFill>
              </a:rPr>
              <a:t>Which parameters differ.</a:t>
            </a:r>
          </a:p>
          <a:p>
            <a:pPr marL="285750" indent="-285750">
              <a:spcBef>
                <a:spcPts val="600"/>
              </a:spcBef>
              <a:buFont typeface="Arial" panose="020B0604020202020204" pitchFamily="34" charset="0"/>
              <a:buChar char="•"/>
            </a:pPr>
            <a:r>
              <a:rPr lang="en-GB" sz="1600" dirty="0">
                <a:solidFill>
                  <a:schemeClr val="tx1"/>
                </a:solidFill>
              </a:rPr>
              <a:t>Whether they reflect real-world variation or modelling assumptions.</a:t>
            </a:r>
            <a:endParaRPr lang="en-GB" sz="1600" i="1" dirty="0">
              <a:solidFill>
                <a:schemeClr val="tx1"/>
              </a:solidFill>
            </a:endParaRPr>
          </a:p>
        </p:txBody>
      </p:sp>
    </p:spTree>
    <p:extLst>
      <p:ext uri="{BB962C8B-B14F-4D97-AF65-F5344CB8AC3E}">
        <p14:creationId xmlns:p14="http://schemas.microsoft.com/office/powerpoint/2010/main" val="1089050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 grpId="0"/>
      <p:bldP spid="4" grpId="0" animBg="1"/>
      <p:bldP spid="4"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030E560E-80D5-5406-9124-925686681B68}"/>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22421DBC-EA25-736C-8D29-63E1F71E6A38}"/>
              </a:ext>
            </a:extLst>
          </p:cNvPr>
          <p:cNvSpPr txBox="1">
            <a:spLocks noGrp="1"/>
          </p:cNvSpPr>
          <p:nvPr>
            <p:ph type="title"/>
          </p:nvPr>
        </p:nvSpPr>
        <p:spPr>
          <a:xfrm>
            <a:off x="838200" y="-49864"/>
            <a:ext cx="10515600" cy="1325563"/>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Calibri"/>
              <a:buNone/>
            </a:pPr>
            <a:r>
              <a:rPr lang="en-GB" dirty="0">
                <a:solidFill>
                  <a:schemeClr val="accent2"/>
                </a:solidFill>
              </a:rPr>
              <a:t>What the heatmap cannot tell you</a:t>
            </a:r>
            <a:endParaRPr lang="en-GB" sz="2800" dirty="0">
              <a:solidFill>
                <a:schemeClr val="accent2"/>
              </a:solidFill>
            </a:endParaRPr>
          </a:p>
        </p:txBody>
      </p:sp>
      <p:sp>
        <p:nvSpPr>
          <p:cNvPr id="3" name="Slide Number Placeholder 1">
            <a:extLst>
              <a:ext uri="{FF2B5EF4-FFF2-40B4-BE49-F238E27FC236}">
                <a16:creationId xmlns:a16="http://schemas.microsoft.com/office/drawing/2014/main" id="{DFC09606-65AB-0816-FA96-1A52FE73BA20}"/>
              </a:ext>
            </a:extLst>
          </p:cNvPr>
          <p:cNvSpPr txBox="1">
            <a:spLocks/>
          </p:cNvSpPr>
          <p:nvPr/>
        </p:nvSpPr>
        <p:spPr>
          <a:xfrm>
            <a:off x="10780518" y="6572479"/>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10</a:t>
            </a:fld>
            <a:endParaRPr lang="en-GB" sz="1000" b="1" dirty="0">
              <a:solidFill>
                <a:schemeClr val="bg1"/>
              </a:solidFill>
            </a:endParaRPr>
          </a:p>
        </p:txBody>
      </p:sp>
      <p:sp>
        <p:nvSpPr>
          <p:cNvPr id="19" name="Rounded Rectangle 18">
            <a:extLst>
              <a:ext uri="{FF2B5EF4-FFF2-40B4-BE49-F238E27FC236}">
                <a16:creationId xmlns:a16="http://schemas.microsoft.com/office/drawing/2014/main" id="{AE1DCBC3-D083-5D93-C1B1-234154990E2C}"/>
              </a:ext>
            </a:extLst>
          </p:cNvPr>
          <p:cNvSpPr/>
          <p:nvPr/>
        </p:nvSpPr>
        <p:spPr>
          <a:xfrm>
            <a:off x="4695093" y="1471834"/>
            <a:ext cx="7027216" cy="4970530"/>
          </a:xfrm>
          <a:prstGeom prst="roundRect">
            <a:avLst>
              <a:gd name="adj" fmla="val 5136"/>
            </a:avLst>
          </a:prstGeom>
          <a:solidFill>
            <a:srgbClr val="F6D9DE"/>
          </a:solidFill>
          <a:ln w="15240">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GB" sz="2000" b="1" dirty="0">
                <a:solidFill>
                  <a:schemeClr val="tx1"/>
                </a:solidFill>
              </a:rPr>
              <a:t>What it cannot tell you and what to do</a:t>
            </a:r>
          </a:p>
          <a:p>
            <a:pPr marL="285750" indent="-285750">
              <a:spcBef>
                <a:spcPts val="600"/>
              </a:spcBef>
              <a:buFont typeface="Arial" panose="020B0604020202020204" pitchFamily="34" charset="0"/>
              <a:buChar char="•"/>
            </a:pPr>
            <a:r>
              <a:rPr lang="en-GB" sz="1600" b="1" i="1" dirty="0">
                <a:solidFill>
                  <a:schemeClr val="tx1"/>
                </a:solidFill>
              </a:rPr>
              <a:t>Production volume potential per location</a:t>
            </a:r>
          </a:p>
          <a:p>
            <a:pPr>
              <a:spcBef>
                <a:spcPts val="200"/>
              </a:spcBef>
            </a:pPr>
            <a:r>
              <a:rPr lang="en-GB" sz="1600" dirty="0">
                <a:solidFill>
                  <a:schemeClr val="tx1"/>
                </a:solidFill>
              </a:rPr>
              <a:t>The map shows unit cost, not how much a hexagon could produce at that cost. Low LCOH is not the same as large supply potential.</a:t>
            </a:r>
          </a:p>
          <a:p>
            <a:pPr>
              <a:spcBef>
                <a:spcPts val="200"/>
              </a:spcBef>
            </a:pPr>
            <a:r>
              <a:rPr lang="en-GB" sz="1600" i="1" dirty="0">
                <a:solidFill>
                  <a:schemeClr val="accent2"/>
                </a:solidFill>
              </a:rPr>
              <a:t>Suggestion: Build a supply curve (next in this lesson).</a:t>
            </a:r>
          </a:p>
          <a:p>
            <a:pPr marL="285750" indent="-285750">
              <a:spcBef>
                <a:spcPts val="600"/>
              </a:spcBef>
              <a:buClr>
                <a:srgbClr val="012069"/>
              </a:buClr>
              <a:buFont typeface="Arial" panose="020B0604020202020204" pitchFamily="34" charset="0"/>
              <a:buChar char="•"/>
            </a:pPr>
            <a:r>
              <a:rPr lang="en-GB" sz="1600" b="1" i="1" dirty="0">
                <a:solidFill>
                  <a:schemeClr val="tx1"/>
                </a:solidFill>
              </a:rPr>
              <a:t>Sensitivity to demand centre placement</a:t>
            </a:r>
          </a:p>
          <a:p>
            <a:pPr>
              <a:spcBef>
                <a:spcPts val="200"/>
              </a:spcBef>
            </a:pPr>
            <a:r>
              <a:rPr lang="en-GB" sz="1600" dirty="0">
                <a:solidFill>
                  <a:schemeClr val="tx1"/>
                </a:solidFill>
              </a:rPr>
              <a:t>Moving the demand point changes every hexagon transport cost, and the whole map shifts.</a:t>
            </a:r>
          </a:p>
          <a:p>
            <a:pPr>
              <a:spcBef>
                <a:spcPts val="200"/>
              </a:spcBef>
            </a:pPr>
            <a:r>
              <a:rPr lang="en-GB" sz="1600" i="1" dirty="0">
                <a:solidFill>
                  <a:schemeClr val="accent2"/>
                </a:solidFill>
              </a:rPr>
              <a:t>Suggestion: Run alternative demand locations (Lesson 4).</a:t>
            </a:r>
            <a:endParaRPr lang="en-GB" sz="1600" dirty="0">
              <a:solidFill>
                <a:schemeClr val="tx1"/>
              </a:solidFill>
            </a:endParaRPr>
          </a:p>
          <a:p>
            <a:pPr marL="285750" indent="-285750">
              <a:spcBef>
                <a:spcPts val="600"/>
              </a:spcBef>
              <a:buClr>
                <a:srgbClr val="012069"/>
              </a:buClr>
              <a:buFont typeface="Arial" panose="020B0604020202020204" pitchFamily="34" charset="0"/>
              <a:buChar char="•"/>
            </a:pPr>
            <a:r>
              <a:rPr lang="en-GB" sz="1600" b="1" i="1" dirty="0">
                <a:solidFill>
                  <a:schemeClr val="tx1"/>
                </a:solidFill>
              </a:rPr>
              <a:t>Parameter sensitivity</a:t>
            </a:r>
          </a:p>
          <a:p>
            <a:pPr>
              <a:spcBef>
                <a:spcPts val="200"/>
              </a:spcBef>
            </a:pPr>
            <a:r>
              <a:rPr lang="en-GB" sz="1600" dirty="0">
                <a:solidFill>
                  <a:schemeClr val="tx1"/>
                </a:solidFill>
              </a:rPr>
              <a:t>The map reflects your assumptions: electrolyser CAPEX, interest rate, water costs. Change the assumptions, the map changes.</a:t>
            </a:r>
          </a:p>
          <a:p>
            <a:pPr>
              <a:spcBef>
                <a:spcPts val="200"/>
              </a:spcBef>
            </a:pPr>
            <a:r>
              <a:rPr lang="en-GB" sz="1600" i="1" dirty="0">
                <a:solidFill>
                  <a:schemeClr val="accent2"/>
                </a:solidFill>
              </a:rPr>
              <a:t>Suggestion: Run sensitivity scenarios.</a:t>
            </a:r>
            <a:endParaRPr lang="en-GB" sz="1600" dirty="0">
              <a:solidFill>
                <a:schemeClr val="tx1"/>
              </a:solidFill>
            </a:endParaRPr>
          </a:p>
          <a:p>
            <a:pPr marL="285750" indent="-285750">
              <a:spcBef>
                <a:spcPts val="600"/>
              </a:spcBef>
              <a:buClr>
                <a:srgbClr val="012069"/>
              </a:buClr>
              <a:buFont typeface="Arial" panose="020B0604020202020204" pitchFamily="34" charset="0"/>
              <a:buChar char="•"/>
            </a:pPr>
            <a:r>
              <a:rPr lang="en-GB" sz="1600" b="1" i="1" dirty="0">
                <a:solidFill>
                  <a:schemeClr val="tx1"/>
                </a:solidFill>
              </a:rPr>
              <a:t>Multi-year weather variability</a:t>
            </a:r>
          </a:p>
          <a:p>
            <a:pPr>
              <a:spcBef>
                <a:spcPts val="200"/>
              </a:spcBef>
            </a:pPr>
            <a:r>
              <a:rPr lang="en-GB" sz="1600" dirty="0">
                <a:solidFill>
                  <a:schemeClr val="tx1"/>
                </a:solidFill>
              </a:rPr>
              <a:t>One weather year may be atypically good or bad for solar and wind. A single year may not be a robust estimate.</a:t>
            </a:r>
          </a:p>
          <a:p>
            <a:pPr>
              <a:spcBef>
                <a:spcPts val="200"/>
              </a:spcBef>
            </a:pPr>
            <a:r>
              <a:rPr lang="en-GB" sz="1600" i="1" dirty="0">
                <a:solidFill>
                  <a:schemeClr val="accent2"/>
                </a:solidFill>
              </a:rPr>
              <a:t>Suggestion: Run multiple weather years.</a:t>
            </a:r>
            <a:endParaRPr lang="en-GB" sz="1600" i="1" dirty="0">
              <a:solidFill>
                <a:schemeClr val="tx1"/>
              </a:solidFill>
            </a:endParaRPr>
          </a:p>
        </p:txBody>
      </p:sp>
      <p:sp>
        <p:nvSpPr>
          <p:cNvPr id="2" name="TextBox 1">
            <a:extLst>
              <a:ext uri="{FF2B5EF4-FFF2-40B4-BE49-F238E27FC236}">
                <a16:creationId xmlns:a16="http://schemas.microsoft.com/office/drawing/2014/main" id="{3D2DCFBE-C815-87A7-98EB-A6AC827D5C35}"/>
              </a:ext>
            </a:extLst>
          </p:cNvPr>
          <p:cNvSpPr txBox="1"/>
          <p:nvPr/>
        </p:nvSpPr>
        <p:spPr>
          <a:xfrm>
            <a:off x="734294" y="1541109"/>
            <a:ext cx="1282723" cy="400110"/>
          </a:xfrm>
          <a:prstGeom prst="rect">
            <a:avLst/>
          </a:prstGeom>
          <a:noFill/>
        </p:spPr>
        <p:txBody>
          <a:bodyPr wrap="none" rtlCol="0">
            <a:spAutoFit/>
          </a:bodyPr>
          <a:lstStyle/>
          <a:p>
            <a:r>
              <a:rPr lang="en-GB" sz="2000" b="1" dirty="0">
                <a:solidFill>
                  <a:schemeClr val="accent1"/>
                </a:solidFill>
              </a:rPr>
              <a:t>Columns</a:t>
            </a:r>
            <a:endParaRPr lang="en-GB" sz="1800" b="1" dirty="0">
              <a:solidFill>
                <a:schemeClr val="accent1"/>
              </a:solidFill>
            </a:endParaRPr>
          </a:p>
        </p:txBody>
      </p:sp>
      <p:sp>
        <p:nvSpPr>
          <p:cNvPr id="6" name="TextBox 5">
            <a:extLst>
              <a:ext uri="{FF2B5EF4-FFF2-40B4-BE49-F238E27FC236}">
                <a16:creationId xmlns:a16="http://schemas.microsoft.com/office/drawing/2014/main" id="{50CAAF05-DA2B-7111-F002-22E516212E34}"/>
              </a:ext>
            </a:extLst>
          </p:cNvPr>
          <p:cNvSpPr txBox="1"/>
          <p:nvPr/>
        </p:nvSpPr>
        <p:spPr>
          <a:xfrm>
            <a:off x="720444" y="1989305"/>
            <a:ext cx="3602181" cy="4001608"/>
          </a:xfrm>
          <a:prstGeom prst="rect">
            <a:avLst/>
          </a:prstGeom>
          <a:noFill/>
        </p:spPr>
        <p:txBody>
          <a:bodyPr wrap="square">
            <a:spAutoFit/>
          </a:bodyPr>
          <a:lstStyle/>
          <a:p>
            <a:r>
              <a:rPr lang="en-GB" sz="1600" dirty="0">
                <a:solidFill>
                  <a:schemeClr val="tx1"/>
                </a:solidFill>
              </a:rPr>
              <a:t>For each hexagon and for each demand centre:</a:t>
            </a:r>
          </a:p>
          <a:p>
            <a:pPr marL="285750" indent="-285750">
              <a:spcBef>
                <a:spcPts val="1200"/>
              </a:spcBef>
              <a:buFont typeface="Wingdings" pitchFamily="2" charset="2"/>
              <a:buChar char="ü"/>
            </a:pPr>
            <a:r>
              <a:rPr lang="en-GB" sz="1600" dirty="0" err="1">
                <a:solidFill>
                  <a:schemeClr val="tx1"/>
                </a:solidFill>
              </a:rPr>
              <a:t>Levelised</a:t>
            </a:r>
            <a:r>
              <a:rPr lang="en-GB" sz="1600" dirty="0">
                <a:solidFill>
                  <a:schemeClr val="tx1"/>
                </a:solidFill>
              </a:rPr>
              <a:t> cost of delivered commodity</a:t>
            </a:r>
          </a:p>
          <a:p>
            <a:pPr marL="285750" indent="-285750">
              <a:spcBef>
                <a:spcPts val="1200"/>
              </a:spcBef>
              <a:buClr>
                <a:srgbClr val="012069"/>
              </a:buClr>
              <a:buFont typeface="Wingdings" pitchFamily="2" charset="2"/>
              <a:buChar char="ü"/>
            </a:pPr>
            <a:r>
              <a:rPr lang="en-GB" sz="1600" dirty="0">
                <a:solidFill>
                  <a:schemeClr val="tx1"/>
                </a:solidFill>
              </a:rPr>
              <a:t>Cost breakdown by component</a:t>
            </a:r>
          </a:p>
          <a:p>
            <a:pPr marL="285750" indent="-285750">
              <a:spcBef>
                <a:spcPts val="1200"/>
              </a:spcBef>
              <a:buClr>
                <a:srgbClr val="012069"/>
              </a:buClr>
              <a:buFont typeface="Wingdings" pitchFamily="2" charset="2"/>
              <a:buChar char="ü"/>
            </a:pPr>
            <a:r>
              <a:rPr lang="en-GB" sz="1600" dirty="0">
                <a:solidFill>
                  <a:schemeClr val="tx1"/>
                </a:solidFill>
              </a:rPr>
              <a:t>Optimal capacity mix</a:t>
            </a:r>
          </a:p>
          <a:p>
            <a:pPr marL="285750" indent="-285750">
              <a:spcBef>
                <a:spcPts val="1200"/>
              </a:spcBef>
              <a:buClr>
                <a:srgbClr val="012069"/>
              </a:buClr>
              <a:buFont typeface="Wingdings" pitchFamily="2" charset="2"/>
              <a:buChar char="ü"/>
            </a:pPr>
            <a:r>
              <a:rPr lang="en-GB" sz="1600" dirty="0">
                <a:solidFill>
                  <a:schemeClr val="tx1"/>
                </a:solidFill>
              </a:rPr>
              <a:t>Spatial pattern across the country</a:t>
            </a:r>
          </a:p>
          <a:p>
            <a:pPr>
              <a:spcBef>
                <a:spcPts val="1200"/>
              </a:spcBef>
              <a:buClr>
                <a:srgbClr val="012069"/>
              </a:buClr>
            </a:pPr>
            <a:endParaRPr lang="en-GB" sz="200" i="1" dirty="0">
              <a:solidFill>
                <a:schemeClr val="tx1"/>
              </a:solidFill>
            </a:endParaRPr>
          </a:p>
          <a:p>
            <a:pPr marL="285750" indent="-285750">
              <a:lnSpc>
                <a:spcPct val="120000"/>
              </a:lnSpc>
              <a:spcBef>
                <a:spcPts val="600"/>
              </a:spcBef>
              <a:buClr>
                <a:schemeClr val="accent1"/>
              </a:buClr>
              <a:buFont typeface="Arial" panose="020B0604020202020204" pitchFamily="34" charset="0"/>
              <a:buChar char="•"/>
            </a:pPr>
            <a:r>
              <a:rPr lang="en-GB" sz="1600" b="1" i="1" dirty="0">
                <a:solidFill>
                  <a:schemeClr val="accent1"/>
                </a:solidFill>
              </a:rPr>
              <a:t>One run = one snapshot</a:t>
            </a:r>
          </a:p>
          <a:p>
            <a:pPr marL="285750" indent="-285750">
              <a:lnSpc>
                <a:spcPct val="120000"/>
              </a:lnSpc>
              <a:spcBef>
                <a:spcPts val="600"/>
              </a:spcBef>
              <a:buClr>
                <a:schemeClr val="accent1"/>
              </a:buClr>
              <a:buFont typeface="Arial" panose="020B0604020202020204" pitchFamily="34" charset="0"/>
              <a:buChar char="•"/>
            </a:pPr>
            <a:r>
              <a:rPr lang="en-GB" sz="1600" dirty="0">
                <a:solidFill>
                  <a:schemeClr val="tx1"/>
                </a:solidFill>
              </a:rPr>
              <a:t>Fixed parameters.</a:t>
            </a:r>
          </a:p>
          <a:p>
            <a:pPr marL="285750" indent="-285750">
              <a:lnSpc>
                <a:spcPct val="120000"/>
              </a:lnSpc>
              <a:spcBef>
                <a:spcPts val="600"/>
              </a:spcBef>
              <a:buClr>
                <a:schemeClr val="accent1"/>
              </a:buClr>
              <a:buFont typeface="Arial" panose="020B0604020202020204" pitchFamily="34" charset="0"/>
              <a:buChar char="•"/>
            </a:pPr>
            <a:r>
              <a:rPr lang="en-GB" sz="1600" dirty="0">
                <a:solidFill>
                  <a:schemeClr val="tx1"/>
                </a:solidFill>
              </a:rPr>
              <a:t>The map is a single answer, not a full picture.</a:t>
            </a:r>
          </a:p>
        </p:txBody>
      </p:sp>
    </p:spTree>
    <p:extLst>
      <p:ext uri="{BB962C8B-B14F-4D97-AF65-F5344CB8AC3E}">
        <p14:creationId xmlns:p14="http://schemas.microsoft.com/office/powerpoint/2010/main" val="1113129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A338C-C163-B91F-EB23-7270F4FCD4C5}"/>
            </a:ext>
          </a:extLst>
        </p:cNvPr>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13770D2C-2E0D-11E4-7A4F-60B4062970B7}"/>
              </a:ext>
            </a:extLst>
          </p:cNvPr>
          <p:cNvGraphicFramePr/>
          <p:nvPr>
            <p:extLst>
              <p:ext uri="{D42A27DB-BD31-4B8C-83A1-F6EECF244321}">
                <p14:modId xmlns:p14="http://schemas.microsoft.com/office/powerpoint/2010/main" val="2880196910"/>
              </p:ext>
            </p:extLst>
          </p:nvPr>
        </p:nvGraphicFramePr>
        <p:xfrm>
          <a:off x="838200" y="1599189"/>
          <a:ext cx="10515600" cy="46353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497A5456-AA23-5FA5-1079-4A54C431B046}"/>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3320072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B8678036-91F8-0CDC-AF24-F0E86B9DE7A1}"/>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B8486680-7BCF-BB0E-2AA0-F0418A07F49E}"/>
              </a:ext>
            </a:extLst>
          </p:cNvPr>
          <p:cNvSpPr txBox="1">
            <a:spLocks noGrp="1"/>
          </p:cNvSpPr>
          <p:nvPr>
            <p:ph type="title"/>
          </p:nvPr>
        </p:nvSpPr>
        <p:spPr>
          <a:xfrm>
            <a:off x="727363" y="-191252"/>
            <a:ext cx="10515600" cy="1325563"/>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Plotting cost components</a:t>
            </a:r>
            <a:endParaRPr lang="en-GB" sz="2800" dirty="0">
              <a:solidFill>
                <a:schemeClr val="accent2"/>
              </a:solidFill>
            </a:endParaRPr>
          </a:p>
        </p:txBody>
      </p:sp>
      <p:pic>
        <p:nvPicPr>
          <p:cNvPr id="3" name="Picture 2">
            <a:extLst>
              <a:ext uri="{FF2B5EF4-FFF2-40B4-BE49-F238E27FC236}">
                <a16:creationId xmlns:a16="http://schemas.microsoft.com/office/drawing/2014/main" id="{72DFBF77-A1AA-6684-5579-90A79DA36ED8}"/>
              </a:ext>
            </a:extLst>
          </p:cNvPr>
          <p:cNvPicPr>
            <a:picLocks noChangeAspect="1"/>
          </p:cNvPicPr>
          <p:nvPr/>
        </p:nvPicPr>
        <p:blipFill>
          <a:blip r:embed="rId3"/>
          <a:stretch>
            <a:fillRect/>
          </a:stretch>
        </p:blipFill>
        <p:spPr>
          <a:xfrm>
            <a:off x="3647296" y="1500528"/>
            <a:ext cx="3240000" cy="1940196"/>
          </a:xfrm>
          <a:prstGeom prst="rect">
            <a:avLst/>
          </a:prstGeom>
        </p:spPr>
      </p:pic>
      <p:pic>
        <p:nvPicPr>
          <p:cNvPr id="6" name="Picture 5">
            <a:extLst>
              <a:ext uri="{FF2B5EF4-FFF2-40B4-BE49-F238E27FC236}">
                <a16:creationId xmlns:a16="http://schemas.microsoft.com/office/drawing/2014/main" id="{70B0CC85-AD1B-30D8-BAB5-EB75800B064F}"/>
              </a:ext>
            </a:extLst>
          </p:cNvPr>
          <p:cNvPicPr>
            <a:picLocks noChangeAspect="1"/>
          </p:cNvPicPr>
          <p:nvPr/>
        </p:nvPicPr>
        <p:blipFill>
          <a:blip r:embed="rId4"/>
          <a:stretch>
            <a:fillRect/>
          </a:stretch>
        </p:blipFill>
        <p:spPr>
          <a:xfrm>
            <a:off x="416792" y="1457102"/>
            <a:ext cx="3240000" cy="1971898"/>
          </a:xfrm>
          <a:prstGeom prst="rect">
            <a:avLst/>
          </a:prstGeom>
        </p:spPr>
      </p:pic>
      <p:pic>
        <p:nvPicPr>
          <p:cNvPr id="11" name="Picture 10">
            <a:extLst>
              <a:ext uri="{FF2B5EF4-FFF2-40B4-BE49-F238E27FC236}">
                <a16:creationId xmlns:a16="http://schemas.microsoft.com/office/drawing/2014/main" id="{59EA73AD-FF5F-8A08-20DC-F3EEF719D010}"/>
              </a:ext>
            </a:extLst>
          </p:cNvPr>
          <p:cNvPicPr>
            <a:picLocks noChangeAspect="1"/>
          </p:cNvPicPr>
          <p:nvPr/>
        </p:nvPicPr>
        <p:blipFill>
          <a:blip r:embed="rId5"/>
          <a:stretch>
            <a:fillRect/>
          </a:stretch>
        </p:blipFill>
        <p:spPr>
          <a:xfrm>
            <a:off x="407296" y="3783493"/>
            <a:ext cx="3240000" cy="1940196"/>
          </a:xfrm>
          <a:prstGeom prst="rect">
            <a:avLst/>
          </a:prstGeom>
        </p:spPr>
      </p:pic>
      <p:pic>
        <p:nvPicPr>
          <p:cNvPr id="17" name="Picture 16">
            <a:extLst>
              <a:ext uri="{FF2B5EF4-FFF2-40B4-BE49-F238E27FC236}">
                <a16:creationId xmlns:a16="http://schemas.microsoft.com/office/drawing/2014/main" id="{14ADBF38-82F7-3E4F-BF74-04064C8DDC02}"/>
              </a:ext>
            </a:extLst>
          </p:cNvPr>
          <p:cNvPicPr>
            <a:picLocks noChangeAspect="1"/>
          </p:cNvPicPr>
          <p:nvPr/>
        </p:nvPicPr>
        <p:blipFill>
          <a:blip r:embed="rId6"/>
          <a:stretch>
            <a:fillRect/>
          </a:stretch>
        </p:blipFill>
        <p:spPr>
          <a:xfrm>
            <a:off x="3647296" y="3771769"/>
            <a:ext cx="3240000" cy="1892061"/>
          </a:xfrm>
          <a:prstGeom prst="rect">
            <a:avLst/>
          </a:prstGeom>
        </p:spPr>
      </p:pic>
      <p:sp>
        <p:nvSpPr>
          <p:cNvPr id="21" name="Shape 13">
            <a:extLst>
              <a:ext uri="{FF2B5EF4-FFF2-40B4-BE49-F238E27FC236}">
                <a16:creationId xmlns:a16="http://schemas.microsoft.com/office/drawing/2014/main" id="{DF96B767-ECE9-F0E3-37DC-67240D07F5C2}"/>
              </a:ext>
            </a:extLst>
          </p:cNvPr>
          <p:cNvSpPr/>
          <p:nvPr/>
        </p:nvSpPr>
        <p:spPr>
          <a:xfrm>
            <a:off x="7434774" y="318652"/>
            <a:ext cx="4448783" cy="6247983"/>
          </a:xfrm>
          <a:prstGeom prst="roundRect">
            <a:avLst>
              <a:gd name="adj" fmla="val 0"/>
            </a:avLst>
          </a:prstGeom>
          <a:solidFill>
            <a:srgbClr val="1E3A6E"/>
          </a:solidFill>
          <a:ln w="12700">
            <a:solidFill>
              <a:srgbClr val="1E3A6E"/>
            </a:solidFill>
          </a:ln>
        </p:spPr>
        <p:txBody>
          <a:bodyPr/>
          <a:lstStyle/>
          <a:p>
            <a:endParaRPr lang="en-US"/>
          </a:p>
        </p:txBody>
      </p:sp>
      <p:sp>
        <p:nvSpPr>
          <p:cNvPr id="23" name="Shape 14">
            <a:extLst>
              <a:ext uri="{FF2B5EF4-FFF2-40B4-BE49-F238E27FC236}">
                <a16:creationId xmlns:a16="http://schemas.microsoft.com/office/drawing/2014/main" id="{5C604A56-D80E-8A1E-2980-3728F19A5250}"/>
              </a:ext>
            </a:extLst>
          </p:cNvPr>
          <p:cNvSpPr/>
          <p:nvPr/>
        </p:nvSpPr>
        <p:spPr>
          <a:xfrm>
            <a:off x="7434772" y="318652"/>
            <a:ext cx="4448783" cy="201168"/>
          </a:xfrm>
          <a:prstGeom prst="roundRect">
            <a:avLst>
              <a:gd name="adj" fmla="val 36364"/>
            </a:avLst>
          </a:prstGeom>
          <a:solidFill>
            <a:srgbClr val="162D58"/>
          </a:solidFill>
          <a:ln w="12700">
            <a:solidFill>
              <a:srgbClr val="162D58"/>
            </a:solidFill>
          </a:ln>
        </p:spPr>
        <p:txBody>
          <a:bodyPr/>
          <a:lstStyle/>
          <a:p>
            <a:endParaRPr lang="en-US"/>
          </a:p>
        </p:txBody>
      </p:sp>
      <p:sp>
        <p:nvSpPr>
          <p:cNvPr id="24" name="Text 15">
            <a:extLst>
              <a:ext uri="{FF2B5EF4-FFF2-40B4-BE49-F238E27FC236}">
                <a16:creationId xmlns:a16="http://schemas.microsoft.com/office/drawing/2014/main" id="{EC545096-7320-6E78-DD5D-B41CCD90EB0A}"/>
              </a:ext>
            </a:extLst>
          </p:cNvPr>
          <p:cNvSpPr/>
          <p:nvPr/>
        </p:nvSpPr>
        <p:spPr>
          <a:xfrm>
            <a:off x="7435923" y="319830"/>
            <a:ext cx="4447632" cy="172279"/>
          </a:xfrm>
          <a:prstGeom prst="rect">
            <a:avLst/>
          </a:prstGeom>
          <a:noFill/>
          <a:ln/>
        </p:spPr>
        <p:txBody>
          <a:bodyPr wrap="square" rtlCol="0" anchor="ctr"/>
          <a:lstStyle/>
          <a:p>
            <a:pPr marL="0" indent="0">
              <a:buNone/>
            </a:pPr>
            <a:r>
              <a:rPr lang="en-US" sz="1000" b="1" dirty="0">
                <a:solidFill>
                  <a:srgbClr val="FFFFFF"/>
                </a:solidFill>
                <a:latin typeface="Courier New" pitchFamily="34" charset="0"/>
                <a:ea typeface="Courier New" pitchFamily="34" charset="-122"/>
                <a:cs typeface="Courier New" pitchFamily="34" charset="-120"/>
              </a:rPr>
              <a:t>notebook — 2×2 component map  (copy and paste)</a:t>
            </a:r>
            <a:endParaRPr lang="en-US" sz="1000" b="1" dirty="0">
              <a:solidFill>
                <a:srgbClr val="FFFFFF"/>
              </a:solidFill>
            </a:endParaRPr>
          </a:p>
        </p:txBody>
      </p:sp>
      <p:sp>
        <p:nvSpPr>
          <p:cNvPr id="25" name="Text 16">
            <a:extLst>
              <a:ext uri="{FF2B5EF4-FFF2-40B4-BE49-F238E27FC236}">
                <a16:creationId xmlns:a16="http://schemas.microsoft.com/office/drawing/2014/main" id="{2D747DB6-CA49-1755-A448-90198C4CF381}"/>
              </a:ext>
            </a:extLst>
          </p:cNvPr>
          <p:cNvSpPr/>
          <p:nvPr/>
        </p:nvSpPr>
        <p:spPr>
          <a:xfrm>
            <a:off x="7462480" y="505965"/>
            <a:ext cx="4230705" cy="5963686"/>
          </a:xfrm>
          <a:prstGeom prst="rect">
            <a:avLst/>
          </a:prstGeom>
          <a:noFill/>
          <a:ln/>
        </p:spPr>
        <p:txBody>
          <a:bodyPr wrap="square" rtlCol="0" anchor="t"/>
          <a:lstStyle/>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 define components to plot ────────────────</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components = [</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("production_cost", "Production cost",  "viridis"),</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("transport_cost",  "Transport cost",   "plasma"),</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("storage_cost",    "Storage cost",     "magma"),</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("water_cost",      "Water cost",       "cividis"),</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 filter demand centre ──────────────────────</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dc = "Odessa"</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df = df_comp[df_comp["demand_centre"] == dc]</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 2×2 subplot ───────────────────────────────</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fig, axes = plt.subplots(2, 2, figsize=(14, 10))</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axes = axes.flatten()</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for ax, (col, title, cmap) in zip(axes, components):</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df.plot(</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column=col,</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cmap=cmap,</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legend=True,</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ax=ax,</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missing_kwds={"color": "lightgrey"},</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vmax=df[col].quantile(0.95),  # cap at P95</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ax.set_title(title, fontsize=12, fontweight="bold")</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ax.axis("off")</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fig.suptitle(</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f"Cost components — {dc} · hydrogen · 2023",</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fontsize=14, fontweight="bold"</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plt.tight_layout()</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plt.savefig(f"plots/components_{dc}.png", dpi=150)</a:t>
            </a:r>
            <a:endParaRPr lang="en-US" sz="1000" dirty="0">
              <a:solidFill>
                <a:srgbClr val="FFFFFF"/>
              </a:solidFill>
              <a:latin typeface="Courier New" panose="020B0609020204030204" pitchFamily="49" charset="0"/>
              <a:cs typeface="Courier New" panose="020B0609020204030204" pitchFamily="49" charset="0"/>
            </a:endParaRPr>
          </a:p>
          <a:p>
            <a:pPr marL="0" indent="0">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plt.show()</a:t>
            </a:r>
            <a:endParaRPr lang="en-US" sz="1000" dirty="0">
              <a:solidFill>
                <a:srgbClr val="FFFFFF"/>
              </a:solidFill>
              <a:latin typeface="Courier New" panose="020B0609020204030204" pitchFamily="49" charset="0"/>
              <a:cs typeface="Courier New" panose="020B0609020204030204" pitchFamily="49" charset="0"/>
            </a:endParaRPr>
          </a:p>
        </p:txBody>
      </p:sp>
      <p:sp>
        <p:nvSpPr>
          <p:cNvPr id="26" name="TextBox 25">
            <a:extLst>
              <a:ext uri="{FF2B5EF4-FFF2-40B4-BE49-F238E27FC236}">
                <a16:creationId xmlns:a16="http://schemas.microsoft.com/office/drawing/2014/main" id="{DCB6034D-E5F4-0B69-1EB4-A936F2EF8CCA}"/>
              </a:ext>
            </a:extLst>
          </p:cNvPr>
          <p:cNvSpPr txBox="1"/>
          <p:nvPr/>
        </p:nvSpPr>
        <p:spPr>
          <a:xfrm>
            <a:off x="324361" y="3396851"/>
            <a:ext cx="2976238" cy="276999"/>
          </a:xfrm>
          <a:prstGeom prst="rect">
            <a:avLst/>
          </a:prstGeom>
          <a:noFill/>
        </p:spPr>
        <p:txBody>
          <a:bodyPr wrap="square" rtlCol="0">
            <a:spAutoFit/>
          </a:bodyPr>
          <a:lstStyle/>
          <a:p>
            <a:r>
              <a:rPr lang="en-US" sz="1200" i="1" dirty="0">
                <a:solidFill>
                  <a:srgbClr val="012069"/>
                </a:solidFill>
              </a:rPr>
              <a:t>Correlated with solar/wind resource</a:t>
            </a:r>
          </a:p>
        </p:txBody>
      </p:sp>
      <p:sp>
        <p:nvSpPr>
          <p:cNvPr id="27" name="TextBox 26">
            <a:extLst>
              <a:ext uri="{FF2B5EF4-FFF2-40B4-BE49-F238E27FC236}">
                <a16:creationId xmlns:a16="http://schemas.microsoft.com/office/drawing/2014/main" id="{A9DF2422-ECD0-2BC9-6754-4D7B476D3690}"/>
              </a:ext>
            </a:extLst>
          </p:cNvPr>
          <p:cNvSpPr txBox="1"/>
          <p:nvPr/>
        </p:nvSpPr>
        <p:spPr>
          <a:xfrm>
            <a:off x="3502758" y="3400143"/>
            <a:ext cx="2976238" cy="276999"/>
          </a:xfrm>
          <a:prstGeom prst="rect">
            <a:avLst/>
          </a:prstGeom>
          <a:noFill/>
        </p:spPr>
        <p:txBody>
          <a:bodyPr wrap="square" rtlCol="0">
            <a:spAutoFit/>
          </a:bodyPr>
          <a:lstStyle/>
          <a:p>
            <a:r>
              <a:rPr lang="en-US" sz="1200" i="1" dirty="0">
                <a:solidFill>
                  <a:srgbClr val="012069"/>
                </a:solidFill>
              </a:rPr>
              <a:t>Radial pattern from Odessa</a:t>
            </a:r>
          </a:p>
        </p:txBody>
      </p:sp>
      <p:sp>
        <p:nvSpPr>
          <p:cNvPr id="28" name="TextBox 27">
            <a:extLst>
              <a:ext uri="{FF2B5EF4-FFF2-40B4-BE49-F238E27FC236}">
                <a16:creationId xmlns:a16="http://schemas.microsoft.com/office/drawing/2014/main" id="{118BD559-64FD-DEDF-7D12-479873828C4D}"/>
              </a:ext>
            </a:extLst>
          </p:cNvPr>
          <p:cNvSpPr txBox="1"/>
          <p:nvPr/>
        </p:nvSpPr>
        <p:spPr>
          <a:xfrm>
            <a:off x="324361" y="5642845"/>
            <a:ext cx="2976238" cy="276999"/>
          </a:xfrm>
          <a:prstGeom prst="rect">
            <a:avLst/>
          </a:prstGeom>
          <a:noFill/>
        </p:spPr>
        <p:txBody>
          <a:bodyPr wrap="square" rtlCol="0">
            <a:spAutoFit/>
          </a:bodyPr>
          <a:lstStyle/>
          <a:p>
            <a:r>
              <a:rPr lang="en-US" sz="1200" i="1" dirty="0">
                <a:solidFill>
                  <a:srgbClr val="012069"/>
                </a:solidFill>
              </a:rPr>
              <a:t>Higher where solar is intermittent</a:t>
            </a:r>
          </a:p>
        </p:txBody>
      </p:sp>
      <p:sp>
        <p:nvSpPr>
          <p:cNvPr id="29" name="TextBox 28">
            <a:extLst>
              <a:ext uri="{FF2B5EF4-FFF2-40B4-BE49-F238E27FC236}">
                <a16:creationId xmlns:a16="http://schemas.microsoft.com/office/drawing/2014/main" id="{A84A07D7-29EB-1DC5-B0F6-433B9C962E45}"/>
              </a:ext>
            </a:extLst>
          </p:cNvPr>
          <p:cNvSpPr txBox="1"/>
          <p:nvPr/>
        </p:nvSpPr>
        <p:spPr>
          <a:xfrm>
            <a:off x="3502758" y="5689011"/>
            <a:ext cx="2976238" cy="461665"/>
          </a:xfrm>
          <a:prstGeom prst="rect">
            <a:avLst/>
          </a:prstGeom>
          <a:noFill/>
        </p:spPr>
        <p:txBody>
          <a:bodyPr wrap="square" rtlCol="0">
            <a:spAutoFit/>
          </a:bodyPr>
          <a:lstStyle/>
          <a:p>
            <a:r>
              <a:rPr lang="en-US" sz="1200" i="1" dirty="0">
                <a:solidFill>
                  <a:srgbClr val="012069"/>
                </a:solidFill>
              </a:rPr>
              <a:t>Water costs driven by proximity to ocean or fresh water</a:t>
            </a:r>
          </a:p>
        </p:txBody>
      </p:sp>
    </p:spTree>
    <p:extLst>
      <p:ext uri="{BB962C8B-B14F-4D97-AF65-F5344CB8AC3E}">
        <p14:creationId xmlns:p14="http://schemas.microsoft.com/office/powerpoint/2010/main" val="3618321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D7D33BFF-CE72-6F46-6F97-BE0FB5A44FAA}"/>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FE864C56-F736-221E-8148-7D5BF103098D}"/>
              </a:ext>
            </a:extLst>
          </p:cNvPr>
          <p:cNvSpPr txBox="1">
            <a:spLocks noGrp="1"/>
          </p:cNvSpPr>
          <p:nvPr>
            <p:ph type="title"/>
          </p:nvPr>
        </p:nvSpPr>
        <p:spPr>
          <a:xfrm>
            <a:off x="607026" y="-78952"/>
            <a:ext cx="10515600" cy="1325563"/>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Interpreting the component maps</a:t>
            </a:r>
            <a:endParaRPr lang="en-GB" sz="2800" dirty="0">
              <a:solidFill>
                <a:schemeClr val="accent2"/>
              </a:solidFill>
            </a:endParaRPr>
          </a:p>
        </p:txBody>
      </p:sp>
      <p:graphicFrame>
        <p:nvGraphicFramePr>
          <p:cNvPr id="2" name="Table 1">
            <a:extLst>
              <a:ext uri="{FF2B5EF4-FFF2-40B4-BE49-F238E27FC236}">
                <a16:creationId xmlns:a16="http://schemas.microsoft.com/office/drawing/2014/main" id="{BD2F4EDE-6C7A-EFCB-3356-755BA5D1ECA8}"/>
              </a:ext>
            </a:extLst>
          </p:cNvPr>
          <p:cNvGraphicFramePr>
            <a:graphicFrameLocks noGrp="1"/>
          </p:cNvGraphicFramePr>
          <p:nvPr>
            <p:extLst>
              <p:ext uri="{D42A27DB-BD31-4B8C-83A1-F6EECF244321}">
                <p14:modId xmlns:p14="http://schemas.microsoft.com/office/powerpoint/2010/main" val="3720543877"/>
              </p:ext>
            </p:extLst>
          </p:nvPr>
        </p:nvGraphicFramePr>
        <p:xfrm>
          <a:off x="678872" y="1744087"/>
          <a:ext cx="10933811" cy="4114800"/>
        </p:xfrm>
        <a:graphic>
          <a:graphicData uri="http://schemas.openxmlformats.org/drawingml/2006/table">
            <a:tbl>
              <a:tblPr firstRow="1" bandRow="1">
                <a:tableStyleId>{B8DA472E-C0B5-4FAA-A71B-45BBE6C39A2A}</a:tableStyleId>
              </a:tblPr>
              <a:tblGrid>
                <a:gridCol w="1785192">
                  <a:extLst>
                    <a:ext uri="{9D8B030D-6E8A-4147-A177-3AD203B41FA5}">
                      <a16:colId xmlns:a16="http://schemas.microsoft.com/office/drawing/2014/main" val="2507816692"/>
                    </a:ext>
                  </a:extLst>
                </a:gridCol>
                <a:gridCol w="2997263">
                  <a:extLst>
                    <a:ext uri="{9D8B030D-6E8A-4147-A177-3AD203B41FA5}">
                      <a16:colId xmlns:a16="http://schemas.microsoft.com/office/drawing/2014/main" val="4126527017"/>
                    </a:ext>
                  </a:extLst>
                </a:gridCol>
                <a:gridCol w="3066966">
                  <a:extLst>
                    <a:ext uri="{9D8B030D-6E8A-4147-A177-3AD203B41FA5}">
                      <a16:colId xmlns:a16="http://schemas.microsoft.com/office/drawing/2014/main" val="1597879528"/>
                    </a:ext>
                  </a:extLst>
                </a:gridCol>
                <a:gridCol w="3084390">
                  <a:extLst>
                    <a:ext uri="{9D8B030D-6E8A-4147-A177-3AD203B41FA5}">
                      <a16:colId xmlns:a16="http://schemas.microsoft.com/office/drawing/2014/main" val="219289008"/>
                    </a:ext>
                  </a:extLst>
                </a:gridCol>
              </a:tblGrid>
              <a:tr h="134128">
                <a:tc>
                  <a:txBody>
                    <a:bodyPr/>
                    <a:lstStyle/>
                    <a:p>
                      <a:r>
                        <a:rPr lang="en-US" sz="1600" dirty="0"/>
                        <a:t>Component</a:t>
                      </a:r>
                    </a:p>
                  </a:txBody>
                  <a:tcPr/>
                </a:tc>
                <a:tc>
                  <a:txBody>
                    <a:bodyPr/>
                    <a:lstStyle/>
                    <a:p>
                      <a:r>
                        <a:rPr lang="en-US" sz="1600" dirty="0"/>
                        <a:t>Spatial pattern</a:t>
                      </a:r>
                    </a:p>
                  </a:txBody>
                  <a:tcPr/>
                </a:tc>
                <a:tc>
                  <a:txBody>
                    <a:bodyPr/>
                    <a:lstStyle/>
                    <a:p>
                      <a:r>
                        <a:rPr lang="en-US" sz="1600" dirty="0"/>
                        <a:t>What drives it</a:t>
                      </a:r>
                    </a:p>
                  </a:txBody>
                  <a:tcPr/>
                </a:tc>
                <a:tc>
                  <a:txBody>
                    <a:bodyPr/>
                    <a:lstStyle/>
                    <a:p>
                      <a:r>
                        <a:rPr lang="en-US" sz="1600" dirty="0"/>
                        <a:t>Analytical question it enables</a:t>
                      </a:r>
                    </a:p>
                  </a:txBody>
                  <a:tcPr/>
                </a:tc>
                <a:extLst>
                  <a:ext uri="{0D108BD9-81ED-4DB2-BD59-A6C34878D82A}">
                    <a16:rowId xmlns:a16="http://schemas.microsoft.com/office/drawing/2014/main" val="4211405136"/>
                  </a:ext>
                </a:extLst>
              </a:tr>
              <a:tr h="370840">
                <a:tc>
                  <a:txBody>
                    <a:bodyPr/>
                    <a:lstStyle/>
                    <a:p>
                      <a:r>
                        <a:rPr lang="en-US" sz="1400" b="1" dirty="0"/>
                        <a:t>Production costs</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solidFill>
                            <a:srgbClr val="333333"/>
                          </a:solidFill>
                          <a:latin typeface="Arial" pitchFamily="34" charset="0"/>
                          <a:ea typeface="Arial" pitchFamily="34" charset="-122"/>
                          <a:cs typeface="Arial" pitchFamily="34" charset="-120"/>
                        </a:rPr>
                        <a:t>Mirrors renewable resource distribution – lower where solar irradiation or wind capacity factors are strongest.</a:t>
                      </a:r>
                      <a:endParaRPr lang="en-US" sz="14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solidFill>
                            <a:srgbClr val="333333"/>
                          </a:solidFill>
                          <a:latin typeface="Arial" pitchFamily="34" charset="0"/>
                          <a:ea typeface="Arial" pitchFamily="34" charset="-122"/>
                          <a:cs typeface="Arial" pitchFamily="34" charset="-120"/>
                        </a:rPr>
                        <a:t>Solar/wind capacity factors from weather data + optimal technology mix. Less installed capacity needed = lower CAPEX.</a:t>
                      </a:r>
                      <a:endParaRPr lang="en-US" sz="1400" dirty="0"/>
                    </a:p>
                  </a:txBody>
                  <a:tcPr/>
                </a:tc>
                <a:tc>
                  <a:txBody>
                    <a:bodyPr/>
                    <a:lstStyle/>
                    <a:p>
                      <a:pPr marL="0" indent="0">
                        <a:buNone/>
                      </a:pPr>
                      <a:r>
                        <a:rPr lang="en-US" sz="1400" dirty="0">
                          <a:solidFill>
                            <a:schemeClr val="tx1"/>
                          </a:solidFill>
                          <a:latin typeface="Arial" pitchFamily="34" charset="0"/>
                          <a:ea typeface="Arial" pitchFamily="34" charset="-122"/>
                          <a:cs typeface="Arial" pitchFamily="34" charset="-120"/>
                        </a:rPr>
                        <a:t>Where should production be sited to </a:t>
                      </a:r>
                      <a:r>
                        <a:rPr lang="en-US" sz="1400" dirty="0" err="1">
                          <a:solidFill>
                            <a:schemeClr val="tx1"/>
                          </a:solidFill>
                          <a:latin typeface="Arial" pitchFamily="34" charset="0"/>
                          <a:ea typeface="Arial" pitchFamily="34" charset="-122"/>
                          <a:cs typeface="Arial" pitchFamily="34" charset="-120"/>
                        </a:rPr>
                        <a:t>minimise</a:t>
                      </a:r>
                      <a:r>
                        <a:rPr lang="en-US" sz="1400" dirty="0">
                          <a:solidFill>
                            <a:schemeClr val="tx1"/>
                          </a:solidFill>
                          <a:latin typeface="Arial" pitchFamily="34" charset="0"/>
                          <a:ea typeface="Arial" pitchFamily="34" charset="-122"/>
                          <a:cs typeface="Arial" pitchFamily="34" charset="-120"/>
                        </a:rPr>
                        <a:t> generation cost?</a:t>
                      </a:r>
                      <a:endParaRPr lang="en-US" sz="1400" dirty="0">
                        <a:solidFill>
                          <a:schemeClr val="tx1"/>
                        </a:solidFill>
                      </a:endParaRPr>
                    </a:p>
                    <a:p>
                      <a:pPr marL="0" indent="0">
                        <a:buNone/>
                      </a:pPr>
                      <a:r>
                        <a:rPr lang="en-US" sz="1400" dirty="0">
                          <a:solidFill>
                            <a:schemeClr val="tx1"/>
                          </a:solidFill>
                          <a:latin typeface="Arial" pitchFamily="34" charset="0"/>
                          <a:ea typeface="Arial" pitchFamily="34" charset="-122"/>
                          <a:cs typeface="Arial" pitchFamily="34" charset="-120"/>
                        </a:rPr>
                        <a:t>→ overlay with exclusion zones</a:t>
                      </a:r>
                      <a:endParaRPr lang="en-US" sz="1400" dirty="0">
                        <a:solidFill>
                          <a:schemeClr val="tx1"/>
                        </a:solidFill>
                      </a:endParaRPr>
                    </a:p>
                    <a:p>
                      <a:endParaRPr lang="en-US" sz="1400" dirty="0">
                        <a:solidFill>
                          <a:schemeClr val="tx1"/>
                        </a:solidFill>
                      </a:endParaRPr>
                    </a:p>
                  </a:txBody>
                  <a:tcPr/>
                </a:tc>
                <a:extLst>
                  <a:ext uri="{0D108BD9-81ED-4DB2-BD59-A6C34878D82A}">
                    <a16:rowId xmlns:a16="http://schemas.microsoft.com/office/drawing/2014/main" val="1184837720"/>
                  </a:ext>
                </a:extLst>
              </a:tr>
              <a:tr h="370840">
                <a:tc>
                  <a:txBody>
                    <a:bodyPr/>
                    <a:lstStyle/>
                    <a:p>
                      <a:r>
                        <a:rPr lang="en-US" sz="1400" b="1" dirty="0"/>
                        <a:t>Transport cost</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solidFill>
                            <a:srgbClr val="333333"/>
                          </a:solidFill>
                          <a:latin typeface="Arial" pitchFamily="34" charset="0"/>
                          <a:ea typeface="Arial" pitchFamily="34" charset="-122"/>
                          <a:cs typeface="Arial" pitchFamily="34" charset="-120"/>
                        </a:rPr>
                        <a:t>Broadly radial around the demand </a:t>
                      </a:r>
                      <a:r>
                        <a:rPr lang="en-US" sz="1400" dirty="0" err="1">
                          <a:solidFill>
                            <a:srgbClr val="333333"/>
                          </a:solidFill>
                          <a:latin typeface="Arial" pitchFamily="34" charset="0"/>
                          <a:ea typeface="Arial" pitchFamily="34" charset="-122"/>
                          <a:cs typeface="Arial" pitchFamily="34" charset="-120"/>
                        </a:rPr>
                        <a:t>centre</a:t>
                      </a:r>
                      <a:r>
                        <a:rPr lang="en-US" sz="1400" dirty="0">
                          <a:solidFill>
                            <a:srgbClr val="333333"/>
                          </a:solidFill>
                          <a:latin typeface="Arial" pitchFamily="34" charset="0"/>
                          <a:ea typeface="Arial" pitchFamily="34" charset="-122"/>
                          <a:cs typeface="Arial" pitchFamily="34" charset="-120"/>
                        </a:rPr>
                        <a:t> – cost rises with distance from the delivery point.</a:t>
                      </a:r>
                      <a:endParaRPr lang="en-US" sz="14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solidFill>
                            <a:srgbClr val="333333"/>
                          </a:solidFill>
                          <a:latin typeface="Arial" pitchFamily="34" charset="0"/>
                          <a:ea typeface="Arial" pitchFamily="34" charset="-122"/>
                          <a:cs typeface="Arial" pitchFamily="34" charset="-120"/>
                        </a:rPr>
                        <a:t>Road network, truck speed and capacity, distance to demand point. Pipeline toggle changes the shape significantly.</a:t>
                      </a:r>
                      <a:endParaRPr lang="en-US" sz="1400" dirty="0"/>
                    </a:p>
                  </a:txBody>
                  <a:tcPr/>
                </a:tc>
                <a:tc>
                  <a:txBody>
                    <a:bodyPr/>
                    <a:lstStyle/>
                    <a:p>
                      <a:pPr marL="0" indent="0">
                        <a:buNone/>
                      </a:pPr>
                      <a:r>
                        <a:rPr lang="en-US" sz="1400" dirty="0">
                          <a:solidFill>
                            <a:schemeClr val="tx1"/>
                          </a:solidFill>
                          <a:latin typeface="Arial" pitchFamily="34" charset="0"/>
                          <a:ea typeface="Arial" pitchFamily="34" charset="-122"/>
                          <a:cs typeface="Arial" pitchFamily="34" charset="-120"/>
                        </a:rPr>
                        <a:t>Where does pipeline investment break even vs trucking?</a:t>
                      </a:r>
                      <a:endParaRPr lang="en-US" sz="1400" dirty="0">
                        <a:solidFill>
                          <a:schemeClr val="tx1"/>
                        </a:solidFill>
                      </a:endParaRPr>
                    </a:p>
                    <a:p>
                      <a:pPr marL="0" indent="0">
                        <a:buNone/>
                      </a:pPr>
                      <a:r>
                        <a:rPr lang="en-US" sz="1400" dirty="0">
                          <a:solidFill>
                            <a:schemeClr val="tx1"/>
                          </a:solidFill>
                          <a:latin typeface="Arial" pitchFamily="34" charset="0"/>
                          <a:ea typeface="Arial" pitchFamily="34" charset="-122"/>
                          <a:cs typeface="Arial" pitchFamily="34" charset="-120"/>
                        </a:rPr>
                        <a:t>→ compare pipeline: True vs False</a:t>
                      </a:r>
                      <a:endParaRPr lang="en-US" sz="1400" dirty="0">
                        <a:solidFill>
                          <a:schemeClr val="tx1"/>
                        </a:solidFill>
                      </a:endParaRPr>
                    </a:p>
                  </a:txBody>
                  <a:tcPr/>
                </a:tc>
                <a:extLst>
                  <a:ext uri="{0D108BD9-81ED-4DB2-BD59-A6C34878D82A}">
                    <a16:rowId xmlns:a16="http://schemas.microsoft.com/office/drawing/2014/main" val="3392259726"/>
                  </a:ext>
                </a:extLst>
              </a:tr>
              <a:tr h="370840">
                <a:tc>
                  <a:txBody>
                    <a:bodyPr/>
                    <a:lstStyle/>
                    <a:p>
                      <a:r>
                        <a:rPr lang="en-US" sz="1400" b="1" dirty="0"/>
                        <a:t>Storage cost</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solidFill>
                            <a:srgbClr val="333333"/>
                          </a:solidFill>
                          <a:latin typeface="Arial" pitchFamily="34" charset="0"/>
                          <a:ea typeface="Arial" pitchFamily="34" charset="-122"/>
                          <a:cs typeface="Arial" pitchFamily="34" charset="-120"/>
                        </a:rPr>
                        <a:t>Inversely correlated with resource consistency – not just quality. Variable solar output requires more buffer.</a:t>
                      </a:r>
                      <a:endParaRPr lang="en-US" sz="14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solidFill>
                            <a:srgbClr val="333333"/>
                          </a:solidFill>
                          <a:latin typeface="Arial" pitchFamily="34" charset="0"/>
                          <a:ea typeface="Arial" pitchFamily="34" charset="-122"/>
                          <a:cs typeface="Arial" pitchFamily="34" charset="-120"/>
                        </a:rPr>
                        <a:t>Seasonal variability of solar/wind. Strong summer peaks with weak winter output need storage to maintain year-round production.</a:t>
                      </a:r>
                      <a:endParaRPr lang="en-US" sz="1400" dirty="0"/>
                    </a:p>
                  </a:txBody>
                  <a:tcPr/>
                </a:tc>
                <a:tc>
                  <a:txBody>
                    <a:bodyPr/>
                    <a:lstStyle/>
                    <a:p>
                      <a:pPr marL="0" indent="0">
                        <a:buNone/>
                      </a:pPr>
                      <a:r>
                        <a:rPr lang="en-US" sz="1400" dirty="0">
                          <a:solidFill>
                            <a:schemeClr val="tx1"/>
                          </a:solidFill>
                          <a:latin typeface="Arial" pitchFamily="34" charset="0"/>
                          <a:ea typeface="Arial" pitchFamily="34" charset="-122"/>
                          <a:cs typeface="Arial" pitchFamily="34" charset="-120"/>
                        </a:rPr>
                        <a:t>Why do two sites with similar avg. capacity factors have different total costs?</a:t>
                      </a:r>
                      <a:endParaRPr lang="en-US" sz="1400" dirty="0">
                        <a:solidFill>
                          <a:schemeClr val="tx1"/>
                        </a:solidFill>
                      </a:endParaRPr>
                    </a:p>
                    <a:p>
                      <a:pPr marL="0" indent="0">
                        <a:buNone/>
                      </a:pPr>
                      <a:r>
                        <a:rPr lang="en-US" sz="1400" dirty="0">
                          <a:solidFill>
                            <a:schemeClr val="tx1"/>
                          </a:solidFill>
                          <a:latin typeface="Arial" pitchFamily="34" charset="0"/>
                          <a:ea typeface="Arial" pitchFamily="34" charset="-122"/>
                          <a:cs typeface="Arial" pitchFamily="34" charset="-120"/>
                        </a:rPr>
                        <a:t>→ compare storage share of LCOH</a:t>
                      </a:r>
                      <a:endParaRPr lang="en-US" sz="1400" dirty="0">
                        <a:solidFill>
                          <a:schemeClr val="tx1"/>
                        </a:solidFill>
                      </a:endParaRPr>
                    </a:p>
                  </a:txBody>
                  <a:tcPr/>
                </a:tc>
                <a:extLst>
                  <a:ext uri="{0D108BD9-81ED-4DB2-BD59-A6C34878D82A}">
                    <a16:rowId xmlns:a16="http://schemas.microsoft.com/office/drawing/2014/main" val="3124448351"/>
                  </a:ext>
                </a:extLst>
              </a:tr>
              <a:tr h="370840">
                <a:tc>
                  <a:txBody>
                    <a:bodyPr/>
                    <a:lstStyle/>
                    <a:p>
                      <a:r>
                        <a:rPr lang="en-US" sz="1400" b="1" dirty="0"/>
                        <a:t>Water cost</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solidFill>
                            <a:srgbClr val="333333"/>
                          </a:solidFill>
                          <a:latin typeface="Arial" pitchFamily="34" charset="0"/>
                          <a:ea typeface="Arial" pitchFamily="34" charset="-122"/>
                          <a:cs typeface="Arial" pitchFamily="34" charset="-120"/>
                        </a:rPr>
                        <a:t>Distance from water bodies – gradient from coast/rivers inland. Often flat in water-rich countries.</a:t>
                      </a:r>
                      <a:endParaRPr lang="en-US" sz="14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solidFill>
                            <a:srgbClr val="333333"/>
                          </a:solidFill>
                          <a:latin typeface="Arial" pitchFamily="34" charset="0"/>
                          <a:ea typeface="Arial" pitchFamily="34" charset="-122"/>
                          <a:cs typeface="Arial" pitchFamily="34" charset="-120"/>
                        </a:rPr>
                        <a:t>Freshwater vs ocean water cost parameters. Most significant in arid regions (MENA, Sahel, etc.).</a:t>
                      </a:r>
                      <a:endParaRPr lang="en-US" sz="1400" dirty="0"/>
                    </a:p>
                  </a:txBody>
                  <a:tcPr/>
                </a:tc>
                <a:tc>
                  <a:txBody>
                    <a:bodyPr/>
                    <a:lstStyle/>
                    <a:p>
                      <a:pPr marL="0" indent="0">
                        <a:buNone/>
                      </a:pPr>
                      <a:r>
                        <a:rPr lang="en-US" sz="1400" dirty="0">
                          <a:solidFill>
                            <a:schemeClr val="tx1"/>
                          </a:solidFill>
                          <a:latin typeface="Arial" pitchFamily="34" charset="0"/>
                          <a:ea typeface="Arial" pitchFamily="34" charset="-122"/>
                          <a:cs typeface="Arial" pitchFamily="34" charset="-120"/>
                        </a:rPr>
                        <a:t>How much does water scarcity add to LCOH in arid countries?</a:t>
                      </a:r>
                      <a:endParaRPr lang="en-US" sz="1400" dirty="0">
                        <a:solidFill>
                          <a:schemeClr val="tx1"/>
                        </a:solidFill>
                      </a:endParaRPr>
                    </a:p>
                    <a:p>
                      <a:pPr marL="0" indent="0">
                        <a:buNone/>
                      </a:pPr>
                      <a:r>
                        <a:rPr lang="en-US" sz="1400" dirty="0">
                          <a:solidFill>
                            <a:schemeClr val="tx1"/>
                          </a:solidFill>
                          <a:latin typeface="Arial" pitchFamily="34" charset="0"/>
                          <a:ea typeface="Arial" pitchFamily="34" charset="-122"/>
                          <a:cs typeface="Arial" pitchFamily="34" charset="-120"/>
                        </a:rPr>
                        <a:t>→ compare ocean vs freshwater params</a:t>
                      </a:r>
                      <a:endParaRPr lang="en-US" sz="1400" dirty="0">
                        <a:solidFill>
                          <a:schemeClr val="tx1"/>
                        </a:solidFill>
                      </a:endParaRPr>
                    </a:p>
                  </a:txBody>
                  <a:tcPr/>
                </a:tc>
                <a:extLst>
                  <a:ext uri="{0D108BD9-81ED-4DB2-BD59-A6C34878D82A}">
                    <a16:rowId xmlns:a16="http://schemas.microsoft.com/office/drawing/2014/main" val="2316529044"/>
                  </a:ext>
                </a:extLst>
              </a:tr>
            </a:tbl>
          </a:graphicData>
        </a:graphic>
      </p:graphicFrame>
      <p:sp>
        <p:nvSpPr>
          <p:cNvPr id="4" name="Text 1">
            <a:extLst>
              <a:ext uri="{FF2B5EF4-FFF2-40B4-BE49-F238E27FC236}">
                <a16:creationId xmlns:a16="http://schemas.microsoft.com/office/drawing/2014/main" id="{A966E1D1-8E1F-C569-B411-E0FA4052E102}"/>
              </a:ext>
            </a:extLst>
          </p:cNvPr>
          <p:cNvSpPr/>
          <p:nvPr/>
        </p:nvSpPr>
        <p:spPr>
          <a:xfrm>
            <a:off x="593171" y="1436568"/>
            <a:ext cx="8595360" cy="182880"/>
          </a:xfrm>
          <a:prstGeom prst="rect">
            <a:avLst/>
          </a:prstGeom>
          <a:noFill/>
          <a:ln/>
        </p:spPr>
        <p:txBody>
          <a:bodyPr wrap="square" rtlCol="0" anchor="ctr"/>
          <a:lstStyle/>
          <a:p>
            <a:pPr marL="0" indent="0">
              <a:buNone/>
            </a:pPr>
            <a:r>
              <a:rPr lang="en-US" sz="1600" b="1" i="1" dirty="0">
                <a:solidFill>
                  <a:schemeClr val="accent1"/>
                </a:solidFill>
                <a:latin typeface="Arial" pitchFamily="34" charset="0"/>
                <a:ea typeface="Arial" pitchFamily="34" charset="-122"/>
                <a:cs typeface="Arial" pitchFamily="34" charset="-120"/>
              </a:rPr>
              <a:t>The analytical move: from "where is it cheap" → "why is it cheap"</a:t>
            </a:r>
            <a:endParaRPr lang="en-US" sz="1600" b="1" dirty="0">
              <a:solidFill>
                <a:schemeClr val="accent1"/>
              </a:solidFill>
            </a:endParaRPr>
          </a:p>
        </p:txBody>
      </p:sp>
      <p:sp>
        <p:nvSpPr>
          <p:cNvPr id="5" name="Shape 44">
            <a:extLst>
              <a:ext uri="{FF2B5EF4-FFF2-40B4-BE49-F238E27FC236}">
                <a16:creationId xmlns:a16="http://schemas.microsoft.com/office/drawing/2014/main" id="{B3F1EA33-06A7-DDB4-FEFF-225834AF7955}"/>
              </a:ext>
            </a:extLst>
          </p:cNvPr>
          <p:cNvSpPr/>
          <p:nvPr/>
        </p:nvSpPr>
        <p:spPr>
          <a:xfrm>
            <a:off x="678872" y="5900044"/>
            <a:ext cx="10933812" cy="547114"/>
          </a:xfrm>
          <a:prstGeom prst="roundRect">
            <a:avLst>
              <a:gd name="adj" fmla="val 15789"/>
            </a:avLst>
          </a:prstGeom>
          <a:solidFill>
            <a:srgbClr val="1E3A6E"/>
          </a:solidFill>
          <a:ln w="12700">
            <a:solidFill>
              <a:srgbClr val="1E3A6E"/>
            </a:solidFill>
          </a:ln>
        </p:spPr>
        <p:txBody>
          <a:bodyPr/>
          <a:lstStyle/>
          <a:p>
            <a:endParaRPr lang="en-US" sz="3200"/>
          </a:p>
        </p:txBody>
      </p:sp>
      <p:sp>
        <p:nvSpPr>
          <p:cNvPr id="7" name="Text 45">
            <a:extLst>
              <a:ext uri="{FF2B5EF4-FFF2-40B4-BE49-F238E27FC236}">
                <a16:creationId xmlns:a16="http://schemas.microsoft.com/office/drawing/2014/main" id="{D986999F-5D35-54C3-1BE9-653A7CAECF8F}"/>
              </a:ext>
            </a:extLst>
          </p:cNvPr>
          <p:cNvSpPr/>
          <p:nvPr/>
        </p:nvSpPr>
        <p:spPr>
          <a:xfrm>
            <a:off x="634736" y="6001320"/>
            <a:ext cx="11033368" cy="203575"/>
          </a:xfrm>
          <a:prstGeom prst="rect">
            <a:avLst/>
          </a:prstGeom>
          <a:noFill/>
          <a:ln/>
        </p:spPr>
        <p:txBody>
          <a:bodyPr wrap="square" rtlCol="0" anchor="b"/>
          <a:lstStyle/>
          <a:p>
            <a:pPr marL="0" indent="0">
              <a:buNone/>
            </a:pPr>
            <a:r>
              <a:rPr lang="en-US" b="1" dirty="0">
                <a:solidFill>
                  <a:srgbClr val="FFFFFF"/>
                </a:solidFill>
                <a:latin typeface="Arial" pitchFamily="34" charset="0"/>
                <a:ea typeface="Arial" pitchFamily="34" charset="-122"/>
                <a:cs typeface="Arial" pitchFamily="34" charset="-120"/>
              </a:rPr>
              <a:t>Reading one map in isolation misses the story.</a:t>
            </a:r>
            <a:endParaRPr lang="en-US" dirty="0"/>
          </a:p>
        </p:txBody>
      </p:sp>
      <p:sp>
        <p:nvSpPr>
          <p:cNvPr id="8" name="Text 46">
            <a:extLst>
              <a:ext uri="{FF2B5EF4-FFF2-40B4-BE49-F238E27FC236}">
                <a16:creationId xmlns:a16="http://schemas.microsoft.com/office/drawing/2014/main" id="{20D635D6-948F-228D-C812-C0AE29216D11}"/>
              </a:ext>
            </a:extLst>
          </p:cNvPr>
          <p:cNvSpPr/>
          <p:nvPr/>
        </p:nvSpPr>
        <p:spPr>
          <a:xfrm>
            <a:off x="634736" y="6146654"/>
            <a:ext cx="11033368" cy="182880"/>
          </a:xfrm>
          <a:prstGeom prst="rect">
            <a:avLst/>
          </a:prstGeom>
          <a:noFill/>
          <a:ln/>
        </p:spPr>
        <p:txBody>
          <a:bodyPr wrap="square" rtlCol="0" anchor="t"/>
          <a:lstStyle/>
          <a:p>
            <a:pPr marL="0" indent="0">
              <a:buNone/>
            </a:pPr>
            <a:r>
              <a:rPr lang="en-US" sz="1500" dirty="0">
                <a:solidFill>
                  <a:schemeClr val="accent4">
                    <a:lumMod val="20000"/>
                    <a:lumOff val="80000"/>
                  </a:schemeClr>
                </a:solidFill>
                <a:latin typeface="Arial" pitchFamily="34" charset="0"/>
                <a:ea typeface="Arial" pitchFamily="34" charset="-122"/>
                <a:cs typeface="Arial" pitchFamily="34" charset="-120"/>
              </a:rPr>
              <a:t>The cost structure, the relative weight of each component, is what tells you why a location is competitive.</a:t>
            </a:r>
            <a:endParaRPr lang="en-US" sz="1500" dirty="0">
              <a:solidFill>
                <a:schemeClr val="accent4">
                  <a:lumMod val="20000"/>
                  <a:lumOff val="80000"/>
                </a:schemeClr>
              </a:solidFill>
            </a:endParaRPr>
          </a:p>
        </p:txBody>
      </p:sp>
    </p:spTree>
    <p:extLst>
      <p:ext uri="{BB962C8B-B14F-4D97-AF65-F5344CB8AC3E}">
        <p14:creationId xmlns:p14="http://schemas.microsoft.com/office/powerpoint/2010/main" val="1862469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0B3D1212-2CE3-AD9A-4DD6-8366531006F3}"/>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17FCAF99-0039-4E76-8958-E28E71D60F3A}"/>
              </a:ext>
            </a:extLst>
          </p:cNvPr>
          <p:cNvSpPr txBox="1">
            <a:spLocks noGrp="1"/>
          </p:cNvSpPr>
          <p:nvPr>
            <p:ph type="title"/>
          </p:nvPr>
        </p:nvSpPr>
        <p:spPr>
          <a:xfrm>
            <a:off x="838200" y="-146849"/>
            <a:ext cx="10515600" cy="1325563"/>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Plotting cost components</a:t>
            </a:r>
            <a:endParaRPr lang="en-GB" sz="2800" dirty="0">
              <a:solidFill>
                <a:schemeClr val="accent2"/>
              </a:solidFill>
            </a:endParaRPr>
          </a:p>
        </p:txBody>
      </p:sp>
      <p:sp>
        <p:nvSpPr>
          <p:cNvPr id="10" name="TextBox 9">
            <a:extLst>
              <a:ext uri="{FF2B5EF4-FFF2-40B4-BE49-F238E27FC236}">
                <a16:creationId xmlns:a16="http://schemas.microsoft.com/office/drawing/2014/main" id="{7F5FA267-2BDD-0D3A-E91F-8226E646CE79}"/>
              </a:ext>
            </a:extLst>
          </p:cNvPr>
          <p:cNvSpPr txBox="1"/>
          <p:nvPr/>
        </p:nvSpPr>
        <p:spPr>
          <a:xfrm>
            <a:off x="3050931" y="3275112"/>
            <a:ext cx="6101860" cy="307777"/>
          </a:xfrm>
          <a:prstGeom prst="rect">
            <a:avLst/>
          </a:prstGeom>
          <a:noFill/>
        </p:spPr>
        <p:txBody>
          <a:bodyPr wrap="square">
            <a:spAutoFit/>
          </a:bodyPr>
          <a:lstStyle/>
          <a:p>
            <a:r>
              <a:rPr lang="en-GB" b="0" i="0" u="none" strike="noStrike" dirty="0">
                <a:solidFill>
                  <a:srgbClr val="000000"/>
                </a:solidFill>
                <a:effectLst/>
                <a:latin typeface="Arial"/>
              </a:rPr>
              <a:t> </a:t>
            </a:r>
            <a:endParaRPr lang="en-US" dirty="0"/>
          </a:p>
        </p:txBody>
      </p:sp>
      <p:sp>
        <p:nvSpPr>
          <p:cNvPr id="13" name="TextBox 12">
            <a:extLst>
              <a:ext uri="{FF2B5EF4-FFF2-40B4-BE49-F238E27FC236}">
                <a16:creationId xmlns:a16="http://schemas.microsoft.com/office/drawing/2014/main" id="{6750AA3B-5E5F-B2F9-9D8B-49AB24C8B35D}"/>
              </a:ext>
            </a:extLst>
          </p:cNvPr>
          <p:cNvSpPr txBox="1"/>
          <p:nvPr/>
        </p:nvSpPr>
        <p:spPr>
          <a:xfrm>
            <a:off x="3050931" y="3275112"/>
            <a:ext cx="6101860" cy="307777"/>
          </a:xfrm>
          <a:prstGeom prst="rect">
            <a:avLst/>
          </a:prstGeom>
          <a:noFill/>
        </p:spPr>
        <p:txBody>
          <a:bodyPr wrap="square">
            <a:spAutoFit/>
          </a:bodyPr>
          <a:lstStyle/>
          <a:p>
            <a:r>
              <a:rPr lang="en-GB" b="0" i="0" u="none" strike="noStrike" dirty="0">
                <a:solidFill>
                  <a:srgbClr val="000000"/>
                </a:solidFill>
                <a:effectLst/>
                <a:latin typeface="Arial"/>
              </a:rPr>
              <a:t> </a:t>
            </a:r>
            <a:endParaRPr lang="en-US" dirty="0"/>
          </a:p>
        </p:txBody>
      </p:sp>
      <p:pic>
        <p:nvPicPr>
          <p:cNvPr id="16" name="Picture 15">
            <a:extLst>
              <a:ext uri="{FF2B5EF4-FFF2-40B4-BE49-F238E27FC236}">
                <a16:creationId xmlns:a16="http://schemas.microsoft.com/office/drawing/2014/main" id="{D9F180F3-6853-E34B-247D-FA5EF7E996C3}"/>
              </a:ext>
            </a:extLst>
          </p:cNvPr>
          <p:cNvPicPr>
            <a:picLocks noChangeAspect="1"/>
          </p:cNvPicPr>
          <p:nvPr/>
        </p:nvPicPr>
        <p:blipFill>
          <a:blip r:embed="rId3"/>
          <a:srcRect t="45620" r="65532" b="10348"/>
          <a:stretch>
            <a:fillRect/>
          </a:stretch>
        </p:blipFill>
        <p:spPr>
          <a:xfrm>
            <a:off x="641488" y="1220279"/>
            <a:ext cx="3852212" cy="2931727"/>
          </a:xfrm>
          <a:prstGeom prst="rect">
            <a:avLst/>
          </a:prstGeom>
        </p:spPr>
      </p:pic>
      <p:pic>
        <p:nvPicPr>
          <p:cNvPr id="19" name="Picture 18">
            <a:extLst>
              <a:ext uri="{FF2B5EF4-FFF2-40B4-BE49-F238E27FC236}">
                <a16:creationId xmlns:a16="http://schemas.microsoft.com/office/drawing/2014/main" id="{16806F8C-23A9-DA37-E673-FF0BCBFE08C2}"/>
              </a:ext>
            </a:extLst>
          </p:cNvPr>
          <p:cNvPicPr>
            <a:picLocks noChangeAspect="1"/>
          </p:cNvPicPr>
          <p:nvPr/>
        </p:nvPicPr>
        <p:blipFill>
          <a:blip r:embed="rId3"/>
          <a:srcRect l="15735" t="90586" r="70989" b="298"/>
          <a:stretch>
            <a:fillRect/>
          </a:stretch>
        </p:blipFill>
        <p:spPr>
          <a:xfrm>
            <a:off x="4494460" y="1753407"/>
            <a:ext cx="1299855" cy="531698"/>
          </a:xfrm>
          <a:prstGeom prst="rect">
            <a:avLst/>
          </a:prstGeom>
        </p:spPr>
      </p:pic>
      <p:pic>
        <p:nvPicPr>
          <p:cNvPr id="20" name="Picture 19">
            <a:extLst>
              <a:ext uri="{FF2B5EF4-FFF2-40B4-BE49-F238E27FC236}">
                <a16:creationId xmlns:a16="http://schemas.microsoft.com/office/drawing/2014/main" id="{91530778-43B7-4298-E15A-BFC8FB5F6BE2}"/>
              </a:ext>
            </a:extLst>
          </p:cNvPr>
          <p:cNvPicPr>
            <a:picLocks noChangeAspect="1"/>
          </p:cNvPicPr>
          <p:nvPr/>
        </p:nvPicPr>
        <p:blipFill>
          <a:blip r:embed="rId3"/>
          <a:srcRect l="28349" t="90585" r="57778" b="1809"/>
          <a:stretch>
            <a:fillRect/>
          </a:stretch>
        </p:blipFill>
        <p:spPr>
          <a:xfrm>
            <a:off x="4576035" y="2377360"/>
            <a:ext cx="1358204" cy="443616"/>
          </a:xfrm>
          <a:prstGeom prst="rect">
            <a:avLst/>
          </a:prstGeom>
        </p:spPr>
      </p:pic>
      <p:pic>
        <p:nvPicPr>
          <p:cNvPr id="22" name="Picture 21">
            <a:extLst>
              <a:ext uri="{FF2B5EF4-FFF2-40B4-BE49-F238E27FC236}">
                <a16:creationId xmlns:a16="http://schemas.microsoft.com/office/drawing/2014/main" id="{3F55E272-5DA5-C813-383F-2B8F2AF39E11}"/>
              </a:ext>
            </a:extLst>
          </p:cNvPr>
          <p:cNvPicPr>
            <a:picLocks noChangeAspect="1"/>
          </p:cNvPicPr>
          <p:nvPr/>
        </p:nvPicPr>
        <p:blipFill>
          <a:blip r:embed="rId3"/>
          <a:srcRect l="42769" t="93971" r="43724" b="2929"/>
          <a:stretch>
            <a:fillRect/>
          </a:stretch>
        </p:blipFill>
        <p:spPr>
          <a:xfrm>
            <a:off x="4553348" y="2157279"/>
            <a:ext cx="1322490" cy="180832"/>
          </a:xfrm>
          <a:prstGeom prst="rect">
            <a:avLst/>
          </a:prstGeom>
        </p:spPr>
      </p:pic>
      <p:sp>
        <p:nvSpPr>
          <p:cNvPr id="30" name="Shape 5">
            <a:extLst>
              <a:ext uri="{FF2B5EF4-FFF2-40B4-BE49-F238E27FC236}">
                <a16:creationId xmlns:a16="http://schemas.microsoft.com/office/drawing/2014/main" id="{524F0BB3-2C22-912D-995F-7C0E1DA3FF2C}"/>
              </a:ext>
            </a:extLst>
          </p:cNvPr>
          <p:cNvSpPr/>
          <p:nvPr/>
        </p:nvSpPr>
        <p:spPr>
          <a:xfrm>
            <a:off x="6532472" y="339735"/>
            <a:ext cx="5304665" cy="6178530"/>
          </a:xfrm>
          <a:prstGeom prst="roundRect">
            <a:avLst>
              <a:gd name="adj" fmla="val 1961"/>
            </a:avLst>
          </a:prstGeom>
          <a:solidFill>
            <a:srgbClr val="1E3A6E"/>
          </a:solidFill>
          <a:ln w="12700">
            <a:solidFill>
              <a:srgbClr val="1E3A6E"/>
            </a:solidFill>
          </a:ln>
        </p:spPr>
        <p:txBody>
          <a:bodyPr/>
          <a:lstStyle/>
          <a:p>
            <a:endParaRPr lang="en-US"/>
          </a:p>
        </p:txBody>
      </p:sp>
      <p:sp>
        <p:nvSpPr>
          <p:cNvPr id="31" name="Shape 6">
            <a:extLst>
              <a:ext uri="{FF2B5EF4-FFF2-40B4-BE49-F238E27FC236}">
                <a16:creationId xmlns:a16="http://schemas.microsoft.com/office/drawing/2014/main" id="{D090E609-5F89-38B6-D512-4E3E4B8F337C}"/>
              </a:ext>
            </a:extLst>
          </p:cNvPr>
          <p:cNvSpPr/>
          <p:nvPr/>
        </p:nvSpPr>
        <p:spPr>
          <a:xfrm>
            <a:off x="6532472" y="339735"/>
            <a:ext cx="5304665" cy="201168"/>
          </a:xfrm>
          <a:prstGeom prst="roundRect">
            <a:avLst>
              <a:gd name="adj" fmla="val 36364"/>
            </a:avLst>
          </a:prstGeom>
          <a:solidFill>
            <a:srgbClr val="162D58"/>
          </a:solidFill>
          <a:ln w="12700">
            <a:solidFill>
              <a:srgbClr val="162D58"/>
            </a:solidFill>
          </a:ln>
        </p:spPr>
        <p:txBody>
          <a:bodyPr/>
          <a:lstStyle/>
          <a:p>
            <a:endParaRPr lang="en-US"/>
          </a:p>
        </p:txBody>
      </p:sp>
      <p:sp>
        <p:nvSpPr>
          <p:cNvPr id="32" name="Text 7">
            <a:extLst>
              <a:ext uri="{FF2B5EF4-FFF2-40B4-BE49-F238E27FC236}">
                <a16:creationId xmlns:a16="http://schemas.microsoft.com/office/drawing/2014/main" id="{0C31BFE0-9348-CFC7-A3EC-9B7FBD631DDB}"/>
              </a:ext>
            </a:extLst>
          </p:cNvPr>
          <p:cNvSpPr/>
          <p:nvPr/>
        </p:nvSpPr>
        <p:spPr>
          <a:xfrm>
            <a:off x="6702260" y="358023"/>
            <a:ext cx="5070636" cy="164592"/>
          </a:xfrm>
          <a:prstGeom prst="rect">
            <a:avLst/>
          </a:prstGeom>
          <a:noFill/>
          <a:ln/>
        </p:spPr>
        <p:txBody>
          <a:bodyPr wrap="square" rtlCol="0" anchor="ctr"/>
          <a:lstStyle/>
          <a:p>
            <a:pPr marL="0" indent="0">
              <a:lnSpc>
                <a:spcPct val="82000"/>
              </a:lnSpc>
              <a:buNone/>
            </a:pPr>
            <a:r>
              <a:rPr lang="en-US" sz="1000" dirty="0">
                <a:solidFill>
                  <a:srgbClr val="FFFFFF"/>
                </a:solidFill>
                <a:latin typeface="Courier New" pitchFamily="34" charset="0"/>
                <a:ea typeface="Courier New" pitchFamily="34" charset="-122"/>
                <a:cs typeface="Courier New" pitchFamily="34" charset="-120"/>
              </a:rPr>
              <a:t>notebook — stacked bar chart  (copy and paste)</a:t>
            </a:r>
            <a:endParaRPr lang="en-US" sz="1000" dirty="0">
              <a:solidFill>
                <a:srgbClr val="FFFFFF"/>
              </a:solidFill>
            </a:endParaRPr>
          </a:p>
        </p:txBody>
      </p:sp>
      <p:sp>
        <p:nvSpPr>
          <p:cNvPr id="33" name="Text 8">
            <a:extLst>
              <a:ext uri="{FF2B5EF4-FFF2-40B4-BE49-F238E27FC236}">
                <a16:creationId xmlns:a16="http://schemas.microsoft.com/office/drawing/2014/main" id="{8DBA2143-6835-3295-2E39-79AEC866DAEC}"/>
              </a:ext>
            </a:extLst>
          </p:cNvPr>
          <p:cNvSpPr/>
          <p:nvPr/>
        </p:nvSpPr>
        <p:spPr>
          <a:xfrm>
            <a:off x="6708932" y="595767"/>
            <a:ext cx="5044633" cy="5904210"/>
          </a:xfrm>
          <a:prstGeom prst="rect">
            <a:avLst/>
          </a:prstGeom>
          <a:noFill/>
          <a:ln/>
        </p:spPr>
        <p:txBody>
          <a:bodyPr wrap="square" rtlCol="0" anchor="t"/>
          <a:lstStyle/>
          <a:p>
            <a:r>
              <a:rPr lang="en-CZ" sz="1000" dirty="0">
                <a:solidFill>
                  <a:srgbClr val="FFFFFF"/>
                </a:solidFill>
                <a:latin typeface="Courier New" panose="020B0609020204030204" pitchFamily="49" charset="0"/>
                <a:cs typeface="Courier New" panose="020B0609020204030204" pitchFamily="49" charset="0"/>
              </a:rPr>
              <a:t># ── define cost columns (water_cost excluded) ──</a:t>
            </a:r>
          </a:p>
          <a:p>
            <a:pPr marL="0" indent="0">
              <a:lnSpc>
                <a:spcPct val="82000"/>
              </a:lnSpc>
              <a:buNone/>
            </a:pPr>
            <a:r>
              <a:rPr lang="en-US" sz="1000" dirty="0" err="1">
                <a:solidFill>
                  <a:srgbClr val="FFFFFF"/>
                </a:solidFill>
                <a:latin typeface="Courier New" panose="020B0609020204030204" pitchFamily="49" charset="0"/>
                <a:ea typeface="Courier New" pitchFamily="34" charset="-122"/>
                <a:cs typeface="Courier New" panose="020B0609020204030204" pitchFamily="49" charset="0"/>
              </a:rPr>
              <a:t>cost_cols</a:t>
            </a: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 [</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"storage_cost",</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"solar_cost",</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"wind_cost",</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"electrolyser_cost",</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"transport_cost",</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colours = {</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"storage_cost":     "#E8A0A0",  # pink</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"solar_cost":       "#F5C842",  # yellow</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"wind_cost":        "#A8C4E8",  # blue</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"electrolyser_cost":"#4CBB8A",  # green</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"transport_cost":   "#BBBBBB",  # grey</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 filter to lowest-cost 5% of hexagons ─────</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dc   = "Odessa"</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df   = df_comp[df_comp["demand_centre"] == dc]</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p05  = df["total_cost"].quantile(0.05)</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low  = df[df["total_cost"] &lt;= p05]</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 compute mean per component ────────────────</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means = low[cost_cols].mean()</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 plot ──────────────────────────────────────</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fig, ax = plt.subplots(figsize=(6, 7))</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bottom = 0</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for col in cost_cols:</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ax.bar(</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"Lowest-cost\n5%",</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means[col],</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bottom=bottom,</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color=colours[col],</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label=col.replace("_cost", "").title(),</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edgecolor="white", linewidth=0.5,</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    bottom += means[col]</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endParaRPr lang="en-US" sz="1000" dirty="0">
              <a:solidFill>
                <a:srgbClr val="FFFFFF"/>
              </a:solidFill>
              <a:latin typeface="Courier New" panose="020B0609020204030204" pitchFamily="49" charset="0"/>
              <a:cs typeface="Courier New" panose="020B0609020204030204" pitchFamily="49" charset="0"/>
            </a:endParaRPr>
          </a:p>
          <a:p>
            <a:r>
              <a:rPr lang="en-CZ" sz="1000" dirty="0">
                <a:solidFill>
                  <a:srgbClr val="FFFFFF"/>
                </a:solidFill>
                <a:latin typeface="Courier New" panose="020B0609020204030204" pitchFamily="49" charset="0"/>
                <a:cs typeface="Courier New" panose="020B0609020204030204" pitchFamily="49" charset="0"/>
              </a:rPr>
              <a:t>ax.set_ylabel("Average cost by component [€/kg]")</a:t>
            </a:r>
          </a:p>
          <a:p>
            <a:pPr marL="0" indent="0">
              <a:lnSpc>
                <a:spcPct val="82000"/>
              </a:lnSpc>
              <a:buNone/>
            </a:pPr>
            <a:r>
              <a:rPr lang="en-US" sz="1000" dirty="0" err="1">
                <a:solidFill>
                  <a:srgbClr val="FFFFFF"/>
                </a:solidFill>
                <a:latin typeface="Courier New" panose="020B0609020204030204" pitchFamily="49" charset="0"/>
                <a:ea typeface="Courier New" pitchFamily="34" charset="-122"/>
                <a:cs typeface="Courier New" panose="020B0609020204030204" pitchFamily="49" charset="0"/>
              </a:rPr>
              <a:t>ax.set_title</a:t>
            </a: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(f"Cost composition — {dc} · hydrogen")</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ax.legend(loc="upper right", fontsize=9)</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plt.tight_layout()</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plt.savefig(f"plots/bar_components_{dc}.png", dpi=150)</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r>
              <a:rPr lang="en-US" sz="1000" dirty="0">
                <a:solidFill>
                  <a:srgbClr val="FFFFFF"/>
                </a:solidFill>
                <a:latin typeface="Courier New" panose="020B0609020204030204" pitchFamily="49" charset="0"/>
                <a:ea typeface="Courier New" pitchFamily="34" charset="-122"/>
                <a:cs typeface="Courier New" panose="020B0609020204030204" pitchFamily="49" charset="0"/>
              </a:rPr>
              <a:t>plt.show()</a:t>
            </a:r>
            <a:endParaRPr lang="en-US" sz="1000" dirty="0">
              <a:solidFill>
                <a:srgbClr val="FFFFFF"/>
              </a:solidFill>
              <a:latin typeface="Courier New" panose="020B0609020204030204" pitchFamily="49" charset="0"/>
              <a:cs typeface="Courier New" panose="020B0609020204030204" pitchFamily="49" charset="0"/>
            </a:endParaRPr>
          </a:p>
          <a:p>
            <a:pPr marL="0" indent="0">
              <a:lnSpc>
                <a:spcPct val="82000"/>
              </a:lnSpc>
              <a:buNone/>
            </a:pPr>
            <a:endParaRPr lang="en-US" sz="780" dirty="0">
              <a:solidFill>
                <a:srgbClr val="FFFFFF"/>
              </a:solidFill>
            </a:endParaRPr>
          </a:p>
        </p:txBody>
      </p:sp>
      <p:sp>
        <p:nvSpPr>
          <p:cNvPr id="34" name="TextBox 33">
            <a:extLst>
              <a:ext uri="{FF2B5EF4-FFF2-40B4-BE49-F238E27FC236}">
                <a16:creationId xmlns:a16="http://schemas.microsoft.com/office/drawing/2014/main" id="{FA612A87-B022-2CF3-F862-AC7240B1DB21}"/>
              </a:ext>
            </a:extLst>
          </p:cNvPr>
          <p:cNvSpPr txBox="1"/>
          <p:nvPr/>
        </p:nvSpPr>
        <p:spPr>
          <a:xfrm>
            <a:off x="838200" y="4203479"/>
            <a:ext cx="5002979" cy="738664"/>
          </a:xfrm>
          <a:prstGeom prst="rect">
            <a:avLst/>
          </a:prstGeom>
          <a:noFill/>
        </p:spPr>
        <p:txBody>
          <a:bodyPr wrap="square" rtlCol="0">
            <a:spAutoFit/>
          </a:bodyPr>
          <a:lstStyle/>
          <a:p>
            <a:pPr>
              <a:spcBef>
                <a:spcPts val="600"/>
              </a:spcBef>
            </a:pPr>
            <a:r>
              <a:rPr lang="en-US" dirty="0">
                <a:solidFill>
                  <a:schemeClr val="tx1"/>
                </a:solidFill>
              </a:rPr>
              <a:t>In the example, around 25% of the components shown are associated with storage facilities. Can you give an explanation for it?</a:t>
            </a:r>
          </a:p>
        </p:txBody>
      </p:sp>
      <p:sp>
        <p:nvSpPr>
          <p:cNvPr id="35" name="TextBox 34">
            <a:extLst>
              <a:ext uri="{FF2B5EF4-FFF2-40B4-BE49-F238E27FC236}">
                <a16:creationId xmlns:a16="http://schemas.microsoft.com/office/drawing/2014/main" id="{3615534E-168A-9F8A-3915-6DC6DE93AC2B}"/>
              </a:ext>
            </a:extLst>
          </p:cNvPr>
          <p:cNvSpPr txBox="1"/>
          <p:nvPr/>
        </p:nvSpPr>
        <p:spPr>
          <a:xfrm>
            <a:off x="838200" y="5027040"/>
            <a:ext cx="4821329" cy="738664"/>
          </a:xfrm>
          <a:prstGeom prst="rect">
            <a:avLst/>
          </a:prstGeom>
          <a:noFill/>
        </p:spPr>
        <p:txBody>
          <a:bodyPr wrap="square" rtlCol="0">
            <a:spAutoFit/>
          </a:bodyPr>
          <a:lstStyle/>
          <a:p>
            <a:pPr algn="just"/>
            <a:r>
              <a:rPr lang="en-GB" i="1" dirty="0">
                <a:solidFill>
                  <a:srgbClr val="012069"/>
                </a:solidFill>
              </a:rPr>
              <a:t>–&gt; Solar resources are variable daily and seasonally. To maintain continuous H₂ production during the year, the model sizes battery storage to bridge that daily gap. </a:t>
            </a:r>
          </a:p>
        </p:txBody>
      </p:sp>
      <p:sp>
        <p:nvSpPr>
          <p:cNvPr id="2" name="Rectangle 1">
            <a:extLst>
              <a:ext uri="{FF2B5EF4-FFF2-40B4-BE49-F238E27FC236}">
                <a16:creationId xmlns:a16="http://schemas.microsoft.com/office/drawing/2014/main" id="{DA3B5524-B97A-4628-8C0B-9BBEE476FBE4}"/>
              </a:ext>
            </a:extLst>
          </p:cNvPr>
          <p:cNvSpPr/>
          <p:nvPr/>
        </p:nvSpPr>
        <p:spPr>
          <a:xfrm>
            <a:off x="4227521" y="1524000"/>
            <a:ext cx="343230" cy="20588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60233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C36F8-49CA-902A-EE81-2550AF6298D0}"/>
            </a:ext>
          </a:extLst>
        </p:cNvPr>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B063F619-E4E9-5A32-9392-27473C689A7D}"/>
              </a:ext>
            </a:extLst>
          </p:cNvPr>
          <p:cNvGraphicFramePr/>
          <p:nvPr>
            <p:extLst>
              <p:ext uri="{D42A27DB-BD31-4B8C-83A1-F6EECF244321}">
                <p14:modId xmlns:p14="http://schemas.microsoft.com/office/powerpoint/2010/main" val="2863649441"/>
              </p:ext>
            </p:extLst>
          </p:nvPr>
        </p:nvGraphicFramePr>
        <p:xfrm>
          <a:off x="838200" y="1599190"/>
          <a:ext cx="10515600" cy="4690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99136280-7B9A-F9B1-7E7E-1F2AA93717BD}"/>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798795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16390136-07C8-7809-560B-93FD8700F0F7}"/>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1E1045F7-9015-92BF-A04D-DC4955F7B07B}"/>
              </a:ext>
            </a:extLst>
          </p:cNvPr>
          <p:cNvSpPr txBox="1">
            <a:spLocks noGrp="1"/>
          </p:cNvSpPr>
          <p:nvPr>
            <p:ph type="title"/>
          </p:nvPr>
        </p:nvSpPr>
        <p:spPr>
          <a:xfrm>
            <a:off x="887422" y="-89694"/>
            <a:ext cx="10515600" cy="1519335"/>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200"/>
              </a:spcBef>
              <a:spcAft>
                <a:spcPts val="0"/>
              </a:spcAft>
              <a:buClr>
                <a:schemeClr val="dk1"/>
              </a:buClr>
              <a:buSzPts val="4400"/>
              <a:buFont typeface="Arial"/>
              <a:buNone/>
            </a:pPr>
            <a:r>
              <a:rPr lang="en-GB" dirty="0">
                <a:solidFill>
                  <a:schemeClr val="accent2"/>
                </a:solidFill>
              </a:rPr>
              <a:t>What is a supply cost curve?</a:t>
            </a:r>
            <a:br>
              <a:rPr lang="en-GB" dirty="0">
                <a:solidFill>
                  <a:schemeClr val="accent2"/>
                </a:solidFill>
              </a:rPr>
            </a:br>
            <a:r>
              <a:rPr lang="en-GB" dirty="0">
                <a:solidFill>
                  <a:schemeClr val="accent2"/>
                </a:solidFill>
              </a:rPr>
              <a:t>And why does it matter?</a:t>
            </a:r>
            <a:endParaRPr lang="en-GB" sz="2800" dirty="0">
              <a:solidFill>
                <a:schemeClr val="accent2"/>
              </a:solidFill>
            </a:endParaRPr>
          </a:p>
        </p:txBody>
      </p:sp>
      <p:sp>
        <p:nvSpPr>
          <p:cNvPr id="3" name="Slide Number Placeholder 1">
            <a:extLst>
              <a:ext uri="{FF2B5EF4-FFF2-40B4-BE49-F238E27FC236}">
                <a16:creationId xmlns:a16="http://schemas.microsoft.com/office/drawing/2014/main" id="{1F0893BE-A0F9-0F49-F7FB-D257BA50BD64}"/>
              </a:ext>
            </a:extLst>
          </p:cNvPr>
          <p:cNvSpPr txBox="1">
            <a:spLocks/>
          </p:cNvSpPr>
          <p:nvPr/>
        </p:nvSpPr>
        <p:spPr>
          <a:xfrm>
            <a:off x="10780518" y="6572479"/>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16</a:t>
            </a:fld>
            <a:endParaRPr lang="en-GB" sz="1000" b="1" dirty="0">
              <a:solidFill>
                <a:schemeClr val="bg1"/>
              </a:solidFill>
            </a:endParaRPr>
          </a:p>
        </p:txBody>
      </p:sp>
      <p:sp>
        <p:nvSpPr>
          <p:cNvPr id="2" name="Shape 17">
            <a:extLst>
              <a:ext uri="{FF2B5EF4-FFF2-40B4-BE49-F238E27FC236}">
                <a16:creationId xmlns:a16="http://schemas.microsoft.com/office/drawing/2014/main" id="{5D9041CD-453E-BDC3-487E-EE555508D6C8}"/>
              </a:ext>
            </a:extLst>
          </p:cNvPr>
          <p:cNvSpPr/>
          <p:nvPr/>
        </p:nvSpPr>
        <p:spPr>
          <a:xfrm>
            <a:off x="6919722" y="557991"/>
            <a:ext cx="4901184" cy="2317779"/>
          </a:xfrm>
          <a:prstGeom prst="roundRect">
            <a:avLst>
              <a:gd name="adj" fmla="val 2424"/>
            </a:avLst>
          </a:prstGeom>
          <a:solidFill>
            <a:srgbClr val="F7F9FC"/>
          </a:solidFill>
          <a:ln w="25400">
            <a:solidFill>
              <a:srgbClr val="1E3A6E"/>
            </a:solidFill>
          </a:ln>
        </p:spPr>
        <p:txBody>
          <a:bodyPr/>
          <a:lstStyle/>
          <a:p>
            <a:endParaRPr lang="en-US" sz="1800"/>
          </a:p>
        </p:txBody>
      </p:sp>
      <p:sp>
        <p:nvSpPr>
          <p:cNvPr id="5" name="Text 18">
            <a:extLst>
              <a:ext uri="{FF2B5EF4-FFF2-40B4-BE49-F238E27FC236}">
                <a16:creationId xmlns:a16="http://schemas.microsoft.com/office/drawing/2014/main" id="{FEE5571E-37E7-8B0D-239B-D3E9EEB0A9B9}"/>
              </a:ext>
            </a:extLst>
          </p:cNvPr>
          <p:cNvSpPr/>
          <p:nvPr/>
        </p:nvSpPr>
        <p:spPr>
          <a:xfrm>
            <a:off x="6917712" y="523626"/>
            <a:ext cx="4901184" cy="315893"/>
          </a:xfrm>
          <a:prstGeom prst="rect">
            <a:avLst/>
          </a:prstGeom>
          <a:noFill/>
          <a:ln/>
        </p:spPr>
        <p:txBody>
          <a:bodyPr wrap="square" rtlCol="0" anchor="ctr"/>
          <a:lstStyle/>
          <a:p>
            <a:pPr marL="0" indent="0" algn="ctr">
              <a:buNone/>
            </a:pPr>
            <a:r>
              <a:rPr lang="en-US" sz="1200" b="1" dirty="0">
                <a:solidFill>
                  <a:srgbClr val="012069"/>
                </a:solidFill>
                <a:latin typeface="Arial" pitchFamily="34" charset="0"/>
                <a:ea typeface="Arial" pitchFamily="34" charset="-122"/>
                <a:cs typeface="Arial" pitchFamily="34" charset="-120"/>
              </a:rPr>
              <a:t>Schematic supply cost curve</a:t>
            </a:r>
            <a:endParaRPr lang="en-US" sz="1200" dirty="0"/>
          </a:p>
        </p:txBody>
      </p:sp>
      <p:sp>
        <p:nvSpPr>
          <p:cNvPr id="6" name="Text 20">
            <a:extLst>
              <a:ext uri="{FF2B5EF4-FFF2-40B4-BE49-F238E27FC236}">
                <a16:creationId xmlns:a16="http://schemas.microsoft.com/office/drawing/2014/main" id="{0342DCFA-7950-130D-961D-34F8593AC6D0}"/>
              </a:ext>
            </a:extLst>
          </p:cNvPr>
          <p:cNvSpPr/>
          <p:nvPr/>
        </p:nvSpPr>
        <p:spPr>
          <a:xfrm>
            <a:off x="7605521" y="2461520"/>
            <a:ext cx="3931920" cy="182880"/>
          </a:xfrm>
          <a:prstGeom prst="rect">
            <a:avLst/>
          </a:prstGeom>
          <a:noFill/>
          <a:ln/>
        </p:spPr>
        <p:txBody>
          <a:bodyPr wrap="square" rtlCol="0" anchor="ctr"/>
          <a:lstStyle/>
          <a:p>
            <a:pPr marL="0" indent="0">
              <a:buNone/>
            </a:pPr>
            <a:r>
              <a:rPr lang="en-US" sz="1000" dirty="0">
                <a:solidFill>
                  <a:srgbClr val="333333"/>
                </a:solidFill>
                <a:latin typeface="Arial" pitchFamily="34" charset="0"/>
                <a:ea typeface="Arial" pitchFamily="34" charset="-122"/>
                <a:cs typeface="Arial" pitchFamily="34" charset="-120"/>
              </a:rPr>
              <a:t>Cumulative production potential →</a:t>
            </a:r>
            <a:endParaRPr lang="en-US" sz="1000" dirty="0"/>
          </a:p>
        </p:txBody>
      </p:sp>
      <p:sp>
        <p:nvSpPr>
          <p:cNvPr id="7" name="Shape 21">
            <a:extLst>
              <a:ext uri="{FF2B5EF4-FFF2-40B4-BE49-F238E27FC236}">
                <a16:creationId xmlns:a16="http://schemas.microsoft.com/office/drawing/2014/main" id="{AFED3A35-625E-2F77-4687-2B4B227B66C0}"/>
              </a:ext>
            </a:extLst>
          </p:cNvPr>
          <p:cNvSpPr/>
          <p:nvPr/>
        </p:nvSpPr>
        <p:spPr>
          <a:xfrm>
            <a:off x="7651242" y="2219426"/>
            <a:ext cx="365760" cy="182880"/>
          </a:xfrm>
          <a:prstGeom prst="rect">
            <a:avLst/>
          </a:prstGeom>
          <a:solidFill>
            <a:srgbClr val="012069">
              <a:alpha val="12000"/>
            </a:srgbClr>
          </a:solidFill>
          <a:ln w="12700">
            <a:solidFill>
              <a:srgbClr val="012069">
                <a:alpha val="12000"/>
              </a:srgbClr>
            </a:solidFill>
            <a:prstDash val="solid"/>
          </a:ln>
        </p:spPr>
        <p:txBody>
          <a:bodyPr/>
          <a:lstStyle/>
          <a:p>
            <a:endParaRPr lang="en-US"/>
          </a:p>
        </p:txBody>
      </p:sp>
      <p:sp>
        <p:nvSpPr>
          <p:cNvPr id="8" name="Shape 22">
            <a:extLst>
              <a:ext uri="{FF2B5EF4-FFF2-40B4-BE49-F238E27FC236}">
                <a16:creationId xmlns:a16="http://schemas.microsoft.com/office/drawing/2014/main" id="{62FFA0BC-5518-3CBE-4AFC-AA1544DF50F1}"/>
              </a:ext>
            </a:extLst>
          </p:cNvPr>
          <p:cNvSpPr/>
          <p:nvPr/>
        </p:nvSpPr>
        <p:spPr>
          <a:xfrm>
            <a:off x="8017002" y="2036546"/>
            <a:ext cx="457200" cy="365760"/>
          </a:xfrm>
          <a:prstGeom prst="rect">
            <a:avLst/>
          </a:prstGeom>
          <a:solidFill>
            <a:srgbClr val="012069">
              <a:alpha val="12000"/>
            </a:srgbClr>
          </a:solidFill>
          <a:ln w="12700">
            <a:solidFill>
              <a:srgbClr val="012069">
                <a:alpha val="12000"/>
              </a:srgbClr>
            </a:solidFill>
            <a:prstDash val="solid"/>
          </a:ln>
        </p:spPr>
        <p:txBody>
          <a:bodyPr/>
          <a:lstStyle/>
          <a:p>
            <a:endParaRPr lang="en-US"/>
          </a:p>
        </p:txBody>
      </p:sp>
      <p:sp>
        <p:nvSpPr>
          <p:cNvPr id="9" name="Shape 23">
            <a:extLst>
              <a:ext uri="{FF2B5EF4-FFF2-40B4-BE49-F238E27FC236}">
                <a16:creationId xmlns:a16="http://schemas.microsoft.com/office/drawing/2014/main" id="{9F11139C-12DC-2588-EB57-8DA3226A367B}"/>
              </a:ext>
            </a:extLst>
          </p:cNvPr>
          <p:cNvSpPr/>
          <p:nvPr/>
        </p:nvSpPr>
        <p:spPr>
          <a:xfrm>
            <a:off x="8474202" y="1853666"/>
            <a:ext cx="502920" cy="548640"/>
          </a:xfrm>
          <a:prstGeom prst="rect">
            <a:avLst/>
          </a:prstGeom>
          <a:solidFill>
            <a:srgbClr val="012069">
              <a:alpha val="12000"/>
            </a:srgbClr>
          </a:solidFill>
          <a:ln w="12700">
            <a:solidFill>
              <a:srgbClr val="012069">
                <a:alpha val="12000"/>
              </a:srgbClr>
            </a:solidFill>
            <a:prstDash val="solid"/>
          </a:ln>
        </p:spPr>
        <p:txBody>
          <a:bodyPr/>
          <a:lstStyle/>
          <a:p>
            <a:endParaRPr lang="en-US"/>
          </a:p>
        </p:txBody>
      </p:sp>
      <p:sp>
        <p:nvSpPr>
          <p:cNvPr id="10" name="Shape 24">
            <a:extLst>
              <a:ext uri="{FF2B5EF4-FFF2-40B4-BE49-F238E27FC236}">
                <a16:creationId xmlns:a16="http://schemas.microsoft.com/office/drawing/2014/main" id="{AE3DB90F-2D5F-1A9E-0C4A-B28552A83A20}"/>
              </a:ext>
            </a:extLst>
          </p:cNvPr>
          <p:cNvSpPr/>
          <p:nvPr/>
        </p:nvSpPr>
        <p:spPr>
          <a:xfrm>
            <a:off x="8977122" y="1670786"/>
            <a:ext cx="594360" cy="731520"/>
          </a:xfrm>
          <a:prstGeom prst="rect">
            <a:avLst/>
          </a:prstGeom>
          <a:solidFill>
            <a:srgbClr val="012069">
              <a:alpha val="12000"/>
            </a:srgbClr>
          </a:solidFill>
          <a:ln w="12700">
            <a:solidFill>
              <a:srgbClr val="012069">
                <a:alpha val="12000"/>
              </a:srgbClr>
            </a:solidFill>
            <a:prstDash val="solid"/>
          </a:ln>
        </p:spPr>
        <p:txBody>
          <a:bodyPr/>
          <a:lstStyle/>
          <a:p>
            <a:endParaRPr lang="en-US"/>
          </a:p>
        </p:txBody>
      </p:sp>
      <p:sp>
        <p:nvSpPr>
          <p:cNvPr id="11" name="Shape 25">
            <a:extLst>
              <a:ext uri="{FF2B5EF4-FFF2-40B4-BE49-F238E27FC236}">
                <a16:creationId xmlns:a16="http://schemas.microsoft.com/office/drawing/2014/main" id="{EA90B310-0759-A0A3-1A23-A2C6384DA5B2}"/>
              </a:ext>
            </a:extLst>
          </p:cNvPr>
          <p:cNvSpPr/>
          <p:nvPr/>
        </p:nvSpPr>
        <p:spPr>
          <a:xfrm>
            <a:off x="9571482" y="1487906"/>
            <a:ext cx="640080" cy="914400"/>
          </a:xfrm>
          <a:prstGeom prst="rect">
            <a:avLst/>
          </a:prstGeom>
          <a:solidFill>
            <a:srgbClr val="012069">
              <a:alpha val="12000"/>
            </a:srgbClr>
          </a:solidFill>
          <a:ln w="12700">
            <a:solidFill>
              <a:srgbClr val="012069">
                <a:alpha val="12000"/>
              </a:srgbClr>
            </a:solidFill>
            <a:prstDash val="solid"/>
          </a:ln>
        </p:spPr>
        <p:txBody>
          <a:bodyPr/>
          <a:lstStyle/>
          <a:p>
            <a:endParaRPr lang="en-US"/>
          </a:p>
        </p:txBody>
      </p:sp>
      <p:sp>
        <p:nvSpPr>
          <p:cNvPr id="12" name="Shape 26">
            <a:extLst>
              <a:ext uri="{FF2B5EF4-FFF2-40B4-BE49-F238E27FC236}">
                <a16:creationId xmlns:a16="http://schemas.microsoft.com/office/drawing/2014/main" id="{BAD92514-F091-06AA-8528-042CF8F5BD83}"/>
              </a:ext>
            </a:extLst>
          </p:cNvPr>
          <p:cNvSpPr/>
          <p:nvPr/>
        </p:nvSpPr>
        <p:spPr>
          <a:xfrm>
            <a:off x="10211562" y="1305026"/>
            <a:ext cx="548640" cy="1097280"/>
          </a:xfrm>
          <a:prstGeom prst="rect">
            <a:avLst/>
          </a:prstGeom>
          <a:solidFill>
            <a:srgbClr val="012069">
              <a:alpha val="12000"/>
            </a:srgbClr>
          </a:solidFill>
          <a:ln w="12700">
            <a:solidFill>
              <a:srgbClr val="012069">
                <a:alpha val="12000"/>
              </a:srgbClr>
            </a:solidFill>
            <a:prstDash val="solid"/>
          </a:ln>
        </p:spPr>
        <p:txBody>
          <a:bodyPr/>
          <a:lstStyle/>
          <a:p>
            <a:endParaRPr lang="en-US"/>
          </a:p>
        </p:txBody>
      </p:sp>
      <p:sp>
        <p:nvSpPr>
          <p:cNvPr id="13" name="Shape 27">
            <a:extLst>
              <a:ext uri="{FF2B5EF4-FFF2-40B4-BE49-F238E27FC236}">
                <a16:creationId xmlns:a16="http://schemas.microsoft.com/office/drawing/2014/main" id="{31F9284A-8F7D-0EFD-BA59-7BB0D61C2A9E}"/>
              </a:ext>
            </a:extLst>
          </p:cNvPr>
          <p:cNvSpPr/>
          <p:nvPr/>
        </p:nvSpPr>
        <p:spPr>
          <a:xfrm>
            <a:off x="10760202" y="1122146"/>
            <a:ext cx="457200" cy="1280160"/>
          </a:xfrm>
          <a:prstGeom prst="rect">
            <a:avLst/>
          </a:prstGeom>
          <a:solidFill>
            <a:srgbClr val="012069">
              <a:alpha val="12000"/>
            </a:srgbClr>
          </a:solidFill>
          <a:ln w="12700">
            <a:solidFill>
              <a:srgbClr val="012069">
                <a:alpha val="12000"/>
              </a:srgbClr>
            </a:solidFill>
            <a:prstDash val="solid"/>
          </a:ln>
        </p:spPr>
        <p:txBody>
          <a:bodyPr/>
          <a:lstStyle/>
          <a:p>
            <a:endParaRPr lang="en-US"/>
          </a:p>
        </p:txBody>
      </p:sp>
      <p:sp>
        <p:nvSpPr>
          <p:cNvPr id="15" name="Shape 28">
            <a:extLst>
              <a:ext uri="{FF2B5EF4-FFF2-40B4-BE49-F238E27FC236}">
                <a16:creationId xmlns:a16="http://schemas.microsoft.com/office/drawing/2014/main" id="{341708CB-B6EE-8137-F0C5-F8CEE7831337}"/>
              </a:ext>
            </a:extLst>
          </p:cNvPr>
          <p:cNvSpPr/>
          <p:nvPr/>
        </p:nvSpPr>
        <p:spPr>
          <a:xfrm>
            <a:off x="7651242" y="2219426"/>
            <a:ext cx="365760" cy="0"/>
          </a:xfrm>
          <a:prstGeom prst="line">
            <a:avLst/>
          </a:prstGeom>
          <a:noFill/>
          <a:ln w="25400">
            <a:solidFill>
              <a:srgbClr val="1E3A6E"/>
            </a:solidFill>
            <a:prstDash val="solid"/>
          </a:ln>
        </p:spPr>
        <p:txBody>
          <a:bodyPr/>
          <a:lstStyle/>
          <a:p>
            <a:endParaRPr lang="en-US"/>
          </a:p>
        </p:txBody>
      </p:sp>
      <p:sp>
        <p:nvSpPr>
          <p:cNvPr id="16" name="Shape 29">
            <a:extLst>
              <a:ext uri="{FF2B5EF4-FFF2-40B4-BE49-F238E27FC236}">
                <a16:creationId xmlns:a16="http://schemas.microsoft.com/office/drawing/2014/main" id="{54FB1286-DE72-FCCF-C175-DB54A8842600}"/>
              </a:ext>
            </a:extLst>
          </p:cNvPr>
          <p:cNvSpPr/>
          <p:nvPr/>
        </p:nvSpPr>
        <p:spPr>
          <a:xfrm>
            <a:off x="8017002" y="2036546"/>
            <a:ext cx="0" cy="182880"/>
          </a:xfrm>
          <a:prstGeom prst="line">
            <a:avLst/>
          </a:prstGeom>
          <a:noFill/>
          <a:ln w="25400">
            <a:solidFill>
              <a:srgbClr val="1E3A6E"/>
            </a:solidFill>
            <a:prstDash val="solid"/>
          </a:ln>
        </p:spPr>
        <p:txBody>
          <a:bodyPr/>
          <a:lstStyle/>
          <a:p>
            <a:endParaRPr lang="en-US"/>
          </a:p>
        </p:txBody>
      </p:sp>
      <p:sp>
        <p:nvSpPr>
          <p:cNvPr id="17" name="Shape 30">
            <a:extLst>
              <a:ext uri="{FF2B5EF4-FFF2-40B4-BE49-F238E27FC236}">
                <a16:creationId xmlns:a16="http://schemas.microsoft.com/office/drawing/2014/main" id="{09093EBF-DC83-2F88-132F-B2F4BE48F55E}"/>
              </a:ext>
            </a:extLst>
          </p:cNvPr>
          <p:cNvSpPr/>
          <p:nvPr/>
        </p:nvSpPr>
        <p:spPr>
          <a:xfrm>
            <a:off x="8017002" y="2036546"/>
            <a:ext cx="457200" cy="0"/>
          </a:xfrm>
          <a:prstGeom prst="line">
            <a:avLst/>
          </a:prstGeom>
          <a:noFill/>
          <a:ln w="25400">
            <a:solidFill>
              <a:srgbClr val="1E3A6E"/>
            </a:solidFill>
            <a:prstDash val="solid"/>
          </a:ln>
        </p:spPr>
        <p:txBody>
          <a:bodyPr/>
          <a:lstStyle/>
          <a:p>
            <a:endParaRPr lang="en-US"/>
          </a:p>
        </p:txBody>
      </p:sp>
      <p:sp>
        <p:nvSpPr>
          <p:cNvPr id="18" name="Shape 31">
            <a:extLst>
              <a:ext uri="{FF2B5EF4-FFF2-40B4-BE49-F238E27FC236}">
                <a16:creationId xmlns:a16="http://schemas.microsoft.com/office/drawing/2014/main" id="{DCABD4BF-A1E0-2D0A-0ADD-CC4CF18A9B1E}"/>
              </a:ext>
            </a:extLst>
          </p:cNvPr>
          <p:cNvSpPr/>
          <p:nvPr/>
        </p:nvSpPr>
        <p:spPr>
          <a:xfrm>
            <a:off x="8474202" y="1853666"/>
            <a:ext cx="0" cy="182880"/>
          </a:xfrm>
          <a:prstGeom prst="line">
            <a:avLst/>
          </a:prstGeom>
          <a:noFill/>
          <a:ln w="25400">
            <a:solidFill>
              <a:srgbClr val="1E3A6E"/>
            </a:solidFill>
            <a:prstDash val="solid"/>
          </a:ln>
        </p:spPr>
        <p:txBody>
          <a:bodyPr/>
          <a:lstStyle/>
          <a:p>
            <a:endParaRPr lang="en-US"/>
          </a:p>
        </p:txBody>
      </p:sp>
      <p:sp>
        <p:nvSpPr>
          <p:cNvPr id="20" name="Shape 32">
            <a:extLst>
              <a:ext uri="{FF2B5EF4-FFF2-40B4-BE49-F238E27FC236}">
                <a16:creationId xmlns:a16="http://schemas.microsoft.com/office/drawing/2014/main" id="{0F408528-E7F7-9950-0877-FE921B76553B}"/>
              </a:ext>
            </a:extLst>
          </p:cNvPr>
          <p:cNvSpPr/>
          <p:nvPr/>
        </p:nvSpPr>
        <p:spPr>
          <a:xfrm>
            <a:off x="8474202" y="1853666"/>
            <a:ext cx="502920" cy="0"/>
          </a:xfrm>
          <a:prstGeom prst="line">
            <a:avLst/>
          </a:prstGeom>
          <a:noFill/>
          <a:ln w="25400">
            <a:solidFill>
              <a:srgbClr val="1E3A6E"/>
            </a:solidFill>
            <a:prstDash val="solid"/>
          </a:ln>
        </p:spPr>
        <p:txBody>
          <a:bodyPr/>
          <a:lstStyle/>
          <a:p>
            <a:endParaRPr lang="en-US"/>
          </a:p>
        </p:txBody>
      </p:sp>
      <p:sp>
        <p:nvSpPr>
          <p:cNvPr id="21" name="Shape 33">
            <a:extLst>
              <a:ext uri="{FF2B5EF4-FFF2-40B4-BE49-F238E27FC236}">
                <a16:creationId xmlns:a16="http://schemas.microsoft.com/office/drawing/2014/main" id="{51BBD2ED-F85A-50E7-3306-ECCDE76224A7}"/>
              </a:ext>
            </a:extLst>
          </p:cNvPr>
          <p:cNvSpPr/>
          <p:nvPr/>
        </p:nvSpPr>
        <p:spPr>
          <a:xfrm>
            <a:off x="8977122" y="1670786"/>
            <a:ext cx="0" cy="182880"/>
          </a:xfrm>
          <a:prstGeom prst="line">
            <a:avLst/>
          </a:prstGeom>
          <a:noFill/>
          <a:ln w="25400">
            <a:solidFill>
              <a:srgbClr val="1E3A6E"/>
            </a:solidFill>
            <a:prstDash val="solid"/>
          </a:ln>
        </p:spPr>
        <p:txBody>
          <a:bodyPr/>
          <a:lstStyle/>
          <a:p>
            <a:endParaRPr lang="en-US"/>
          </a:p>
        </p:txBody>
      </p:sp>
      <p:sp>
        <p:nvSpPr>
          <p:cNvPr id="22" name="Shape 34">
            <a:extLst>
              <a:ext uri="{FF2B5EF4-FFF2-40B4-BE49-F238E27FC236}">
                <a16:creationId xmlns:a16="http://schemas.microsoft.com/office/drawing/2014/main" id="{D34C1FEA-EC6E-EE61-9C39-785F48B76F45}"/>
              </a:ext>
            </a:extLst>
          </p:cNvPr>
          <p:cNvSpPr/>
          <p:nvPr/>
        </p:nvSpPr>
        <p:spPr>
          <a:xfrm>
            <a:off x="8977122" y="1670786"/>
            <a:ext cx="594360" cy="0"/>
          </a:xfrm>
          <a:prstGeom prst="line">
            <a:avLst/>
          </a:prstGeom>
          <a:noFill/>
          <a:ln w="25400">
            <a:solidFill>
              <a:srgbClr val="1E3A6E"/>
            </a:solidFill>
            <a:prstDash val="solid"/>
          </a:ln>
        </p:spPr>
        <p:txBody>
          <a:bodyPr/>
          <a:lstStyle/>
          <a:p>
            <a:endParaRPr lang="en-US"/>
          </a:p>
        </p:txBody>
      </p:sp>
      <p:sp>
        <p:nvSpPr>
          <p:cNvPr id="23" name="Shape 35">
            <a:extLst>
              <a:ext uri="{FF2B5EF4-FFF2-40B4-BE49-F238E27FC236}">
                <a16:creationId xmlns:a16="http://schemas.microsoft.com/office/drawing/2014/main" id="{1C706108-6B5D-A6CD-859F-130693D66B70}"/>
              </a:ext>
            </a:extLst>
          </p:cNvPr>
          <p:cNvSpPr/>
          <p:nvPr/>
        </p:nvSpPr>
        <p:spPr>
          <a:xfrm>
            <a:off x="9571482" y="1487906"/>
            <a:ext cx="0" cy="182880"/>
          </a:xfrm>
          <a:prstGeom prst="line">
            <a:avLst/>
          </a:prstGeom>
          <a:noFill/>
          <a:ln w="25400">
            <a:solidFill>
              <a:srgbClr val="1E3A6E"/>
            </a:solidFill>
            <a:prstDash val="solid"/>
          </a:ln>
        </p:spPr>
        <p:txBody>
          <a:bodyPr/>
          <a:lstStyle/>
          <a:p>
            <a:endParaRPr lang="en-US"/>
          </a:p>
        </p:txBody>
      </p:sp>
      <p:sp>
        <p:nvSpPr>
          <p:cNvPr id="24" name="Shape 36">
            <a:extLst>
              <a:ext uri="{FF2B5EF4-FFF2-40B4-BE49-F238E27FC236}">
                <a16:creationId xmlns:a16="http://schemas.microsoft.com/office/drawing/2014/main" id="{039B1B16-B6C9-CB2C-8DFF-79AA5363AB35}"/>
              </a:ext>
            </a:extLst>
          </p:cNvPr>
          <p:cNvSpPr/>
          <p:nvPr/>
        </p:nvSpPr>
        <p:spPr>
          <a:xfrm>
            <a:off x="9571482" y="1487906"/>
            <a:ext cx="640080" cy="0"/>
          </a:xfrm>
          <a:prstGeom prst="line">
            <a:avLst/>
          </a:prstGeom>
          <a:noFill/>
          <a:ln w="25400">
            <a:solidFill>
              <a:srgbClr val="1E3A6E"/>
            </a:solidFill>
            <a:prstDash val="solid"/>
          </a:ln>
        </p:spPr>
        <p:txBody>
          <a:bodyPr/>
          <a:lstStyle/>
          <a:p>
            <a:endParaRPr lang="en-US"/>
          </a:p>
        </p:txBody>
      </p:sp>
      <p:sp>
        <p:nvSpPr>
          <p:cNvPr id="25" name="Shape 37">
            <a:extLst>
              <a:ext uri="{FF2B5EF4-FFF2-40B4-BE49-F238E27FC236}">
                <a16:creationId xmlns:a16="http://schemas.microsoft.com/office/drawing/2014/main" id="{E7D1B1DA-A6A3-B5CD-123E-7F1190FFD3BA}"/>
              </a:ext>
            </a:extLst>
          </p:cNvPr>
          <p:cNvSpPr/>
          <p:nvPr/>
        </p:nvSpPr>
        <p:spPr>
          <a:xfrm>
            <a:off x="10211562" y="1305026"/>
            <a:ext cx="0" cy="182880"/>
          </a:xfrm>
          <a:prstGeom prst="line">
            <a:avLst/>
          </a:prstGeom>
          <a:noFill/>
          <a:ln w="25400">
            <a:solidFill>
              <a:srgbClr val="1E3A6E"/>
            </a:solidFill>
            <a:prstDash val="solid"/>
          </a:ln>
        </p:spPr>
        <p:txBody>
          <a:bodyPr/>
          <a:lstStyle/>
          <a:p>
            <a:endParaRPr lang="en-US"/>
          </a:p>
        </p:txBody>
      </p:sp>
      <p:sp>
        <p:nvSpPr>
          <p:cNvPr id="26" name="Shape 38">
            <a:extLst>
              <a:ext uri="{FF2B5EF4-FFF2-40B4-BE49-F238E27FC236}">
                <a16:creationId xmlns:a16="http://schemas.microsoft.com/office/drawing/2014/main" id="{10B9A3D5-89AA-B1CF-1F03-DB9C8675487D}"/>
              </a:ext>
            </a:extLst>
          </p:cNvPr>
          <p:cNvSpPr/>
          <p:nvPr/>
        </p:nvSpPr>
        <p:spPr>
          <a:xfrm>
            <a:off x="10211562" y="1305026"/>
            <a:ext cx="548640" cy="0"/>
          </a:xfrm>
          <a:prstGeom prst="line">
            <a:avLst/>
          </a:prstGeom>
          <a:noFill/>
          <a:ln w="25400">
            <a:solidFill>
              <a:srgbClr val="1E3A6E"/>
            </a:solidFill>
            <a:prstDash val="solid"/>
          </a:ln>
        </p:spPr>
        <p:txBody>
          <a:bodyPr/>
          <a:lstStyle/>
          <a:p>
            <a:endParaRPr lang="en-US"/>
          </a:p>
        </p:txBody>
      </p:sp>
      <p:sp>
        <p:nvSpPr>
          <p:cNvPr id="27" name="Shape 39">
            <a:extLst>
              <a:ext uri="{FF2B5EF4-FFF2-40B4-BE49-F238E27FC236}">
                <a16:creationId xmlns:a16="http://schemas.microsoft.com/office/drawing/2014/main" id="{7FD0FA58-7D0E-74C5-BA52-36B211F21324}"/>
              </a:ext>
            </a:extLst>
          </p:cNvPr>
          <p:cNvSpPr/>
          <p:nvPr/>
        </p:nvSpPr>
        <p:spPr>
          <a:xfrm>
            <a:off x="10760202" y="1122146"/>
            <a:ext cx="0" cy="182880"/>
          </a:xfrm>
          <a:prstGeom prst="line">
            <a:avLst/>
          </a:prstGeom>
          <a:noFill/>
          <a:ln w="25400">
            <a:solidFill>
              <a:srgbClr val="1E3A6E"/>
            </a:solidFill>
            <a:prstDash val="solid"/>
          </a:ln>
        </p:spPr>
        <p:txBody>
          <a:bodyPr/>
          <a:lstStyle/>
          <a:p>
            <a:endParaRPr lang="en-US"/>
          </a:p>
        </p:txBody>
      </p:sp>
      <p:sp>
        <p:nvSpPr>
          <p:cNvPr id="28" name="Shape 40">
            <a:extLst>
              <a:ext uri="{FF2B5EF4-FFF2-40B4-BE49-F238E27FC236}">
                <a16:creationId xmlns:a16="http://schemas.microsoft.com/office/drawing/2014/main" id="{5E1A569C-E172-6354-AA6A-1CF05E1BCFCF}"/>
              </a:ext>
            </a:extLst>
          </p:cNvPr>
          <p:cNvSpPr/>
          <p:nvPr/>
        </p:nvSpPr>
        <p:spPr>
          <a:xfrm>
            <a:off x="10760202" y="1122146"/>
            <a:ext cx="457200" cy="0"/>
          </a:xfrm>
          <a:prstGeom prst="line">
            <a:avLst/>
          </a:prstGeom>
          <a:noFill/>
          <a:ln w="25400">
            <a:solidFill>
              <a:srgbClr val="1E3A6E"/>
            </a:solidFill>
            <a:prstDash val="solid"/>
          </a:ln>
        </p:spPr>
        <p:txBody>
          <a:bodyPr/>
          <a:lstStyle/>
          <a:p>
            <a:endParaRPr lang="en-US"/>
          </a:p>
        </p:txBody>
      </p:sp>
      <p:sp>
        <p:nvSpPr>
          <p:cNvPr id="29" name="Shape 41">
            <a:extLst>
              <a:ext uri="{FF2B5EF4-FFF2-40B4-BE49-F238E27FC236}">
                <a16:creationId xmlns:a16="http://schemas.microsoft.com/office/drawing/2014/main" id="{0DD62184-EBC7-E29E-5F99-BEC5A561D28F}"/>
              </a:ext>
            </a:extLst>
          </p:cNvPr>
          <p:cNvSpPr/>
          <p:nvPr/>
        </p:nvSpPr>
        <p:spPr>
          <a:xfrm>
            <a:off x="7651242" y="1670786"/>
            <a:ext cx="3566160" cy="0"/>
          </a:xfrm>
          <a:prstGeom prst="line">
            <a:avLst/>
          </a:prstGeom>
          <a:noFill/>
          <a:ln w="15240">
            <a:solidFill>
              <a:srgbClr val="C8102E"/>
            </a:solidFill>
            <a:prstDash val="dash"/>
          </a:ln>
        </p:spPr>
        <p:txBody>
          <a:bodyPr/>
          <a:lstStyle/>
          <a:p>
            <a:endParaRPr lang="en-US"/>
          </a:p>
        </p:txBody>
      </p:sp>
      <p:sp>
        <p:nvSpPr>
          <p:cNvPr id="30" name="Text 42">
            <a:extLst>
              <a:ext uri="{FF2B5EF4-FFF2-40B4-BE49-F238E27FC236}">
                <a16:creationId xmlns:a16="http://schemas.microsoft.com/office/drawing/2014/main" id="{D2902A82-955C-A642-7CC5-661F42788B0B}"/>
              </a:ext>
            </a:extLst>
          </p:cNvPr>
          <p:cNvSpPr/>
          <p:nvPr/>
        </p:nvSpPr>
        <p:spPr>
          <a:xfrm>
            <a:off x="11160363" y="1206382"/>
            <a:ext cx="731520" cy="329184"/>
          </a:xfrm>
          <a:prstGeom prst="rect">
            <a:avLst/>
          </a:prstGeom>
          <a:noFill/>
          <a:ln/>
        </p:spPr>
        <p:txBody>
          <a:bodyPr wrap="square" rtlCol="0" anchor="ctr"/>
          <a:lstStyle/>
          <a:p>
            <a:pPr marL="0" indent="0">
              <a:buNone/>
            </a:pPr>
            <a:r>
              <a:rPr lang="en-US" sz="1000" dirty="0">
                <a:solidFill>
                  <a:srgbClr val="C8102E"/>
                </a:solidFill>
                <a:latin typeface="Arial" pitchFamily="34" charset="0"/>
                <a:ea typeface="Arial" pitchFamily="34" charset="-122"/>
                <a:cs typeface="Arial" pitchFamily="34" charset="-120"/>
              </a:rPr>
              <a:t>your price</a:t>
            </a:r>
            <a:endParaRPr lang="en-US" sz="1000" dirty="0"/>
          </a:p>
          <a:p>
            <a:pPr marL="0" indent="0">
              <a:buNone/>
            </a:pPr>
            <a:r>
              <a:rPr lang="en-US" sz="1000" dirty="0">
                <a:solidFill>
                  <a:srgbClr val="C8102E"/>
                </a:solidFill>
                <a:latin typeface="Arial" pitchFamily="34" charset="0"/>
                <a:ea typeface="Arial" pitchFamily="34" charset="-122"/>
                <a:cs typeface="Arial" pitchFamily="34" charset="-120"/>
              </a:rPr>
              <a:t>reference</a:t>
            </a:r>
            <a:endParaRPr lang="en-US" sz="1000" dirty="0"/>
          </a:p>
        </p:txBody>
      </p:sp>
      <p:sp>
        <p:nvSpPr>
          <p:cNvPr id="31" name="Shape 43">
            <a:extLst>
              <a:ext uri="{FF2B5EF4-FFF2-40B4-BE49-F238E27FC236}">
                <a16:creationId xmlns:a16="http://schemas.microsoft.com/office/drawing/2014/main" id="{A90F319E-721C-C7EF-382B-6157CF13B5A6}"/>
              </a:ext>
            </a:extLst>
          </p:cNvPr>
          <p:cNvSpPr/>
          <p:nvPr/>
        </p:nvSpPr>
        <p:spPr>
          <a:xfrm flipH="1">
            <a:off x="9571481" y="1670786"/>
            <a:ext cx="1" cy="1176859"/>
          </a:xfrm>
          <a:prstGeom prst="line">
            <a:avLst/>
          </a:prstGeom>
          <a:noFill/>
          <a:ln w="12700">
            <a:solidFill>
              <a:srgbClr val="C8102E"/>
            </a:solidFill>
            <a:prstDash val="sysDash"/>
          </a:ln>
        </p:spPr>
        <p:txBody>
          <a:bodyPr/>
          <a:lstStyle/>
          <a:p>
            <a:endParaRPr lang="en-US"/>
          </a:p>
        </p:txBody>
      </p:sp>
      <p:sp>
        <p:nvSpPr>
          <p:cNvPr id="32" name="Shape 44">
            <a:extLst>
              <a:ext uri="{FF2B5EF4-FFF2-40B4-BE49-F238E27FC236}">
                <a16:creationId xmlns:a16="http://schemas.microsoft.com/office/drawing/2014/main" id="{4DA85394-386E-A808-11A5-AA428F0217A3}"/>
              </a:ext>
            </a:extLst>
          </p:cNvPr>
          <p:cNvSpPr/>
          <p:nvPr/>
        </p:nvSpPr>
        <p:spPr>
          <a:xfrm>
            <a:off x="7651242" y="2692891"/>
            <a:ext cx="1920240" cy="182880"/>
          </a:xfrm>
          <a:prstGeom prst="roundRect">
            <a:avLst>
              <a:gd name="adj" fmla="val 16667"/>
            </a:avLst>
          </a:prstGeom>
          <a:solidFill>
            <a:srgbClr val="F6D9DE"/>
          </a:solidFill>
          <a:ln w="15240">
            <a:solidFill>
              <a:srgbClr val="C8102E"/>
            </a:solidFill>
          </a:ln>
        </p:spPr>
        <p:txBody>
          <a:bodyPr/>
          <a:lstStyle/>
          <a:p>
            <a:endParaRPr lang="en-US" sz="1800"/>
          </a:p>
        </p:txBody>
      </p:sp>
      <p:sp>
        <p:nvSpPr>
          <p:cNvPr id="33" name="Text 45">
            <a:extLst>
              <a:ext uri="{FF2B5EF4-FFF2-40B4-BE49-F238E27FC236}">
                <a16:creationId xmlns:a16="http://schemas.microsoft.com/office/drawing/2014/main" id="{FBC98DE1-0F25-24F6-8509-BF7EC8BF0E93}"/>
              </a:ext>
            </a:extLst>
          </p:cNvPr>
          <p:cNvSpPr/>
          <p:nvPr/>
        </p:nvSpPr>
        <p:spPr>
          <a:xfrm>
            <a:off x="7651241" y="2696490"/>
            <a:ext cx="1847088" cy="164592"/>
          </a:xfrm>
          <a:prstGeom prst="rect">
            <a:avLst/>
          </a:prstGeom>
          <a:noFill/>
          <a:ln/>
        </p:spPr>
        <p:txBody>
          <a:bodyPr wrap="square" rtlCol="0" anchor="ctr"/>
          <a:lstStyle/>
          <a:p>
            <a:pPr marL="0" indent="0">
              <a:buNone/>
            </a:pPr>
            <a:r>
              <a:rPr lang="en-US" sz="1100" dirty="0">
                <a:solidFill>
                  <a:srgbClr val="C8102E"/>
                </a:solidFill>
                <a:latin typeface="Arial" pitchFamily="34" charset="0"/>
                <a:ea typeface="Arial" pitchFamily="34" charset="-122"/>
                <a:cs typeface="Arial" pitchFamily="34" charset="-120"/>
              </a:rPr>
              <a:t>competitive at this price →</a:t>
            </a:r>
            <a:endParaRPr lang="en-US" sz="1100" dirty="0"/>
          </a:p>
        </p:txBody>
      </p:sp>
      <p:sp>
        <p:nvSpPr>
          <p:cNvPr id="34" name="Shape 46">
            <a:extLst>
              <a:ext uri="{FF2B5EF4-FFF2-40B4-BE49-F238E27FC236}">
                <a16:creationId xmlns:a16="http://schemas.microsoft.com/office/drawing/2014/main" id="{FC9C3BE5-FFC4-26A5-DBD3-8D4F6585640D}"/>
              </a:ext>
            </a:extLst>
          </p:cNvPr>
          <p:cNvSpPr/>
          <p:nvPr/>
        </p:nvSpPr>
        <p:spPr>
          <a:xfrm flipH="1">
            <a:off x="7651240" y="756386"/>
            <a:ext cx="2" cy="1936503"/>
          </a:xfrm>
          <a:prstGeom prst="line">
            <a:avLst/>
          </a:prstGeom>
          <a:noFill/>
          <a:ln w="19050">
            <a:solidFill>
              <a:srgbClr val="333333"/>
            </a:solidFill>
            <a:prstDash val="solid"/>
            <a:tailEnd type="triangle"/>
          </a:ln>
        </p:spPr>
        <p:txBody>
          <a:bodyPr/>
          <a:lstStyle/>
          <a:p>
            <a:endParaRPr lang="en-US"/>
          </a:p>
        </p:txBody>
      </p:sp>
      <p:sp>
        <p:nvSpPr>
          <p:cNvPr id="35" name="Shape 47">
            <a:extLst>
              <a:ext uri="{FF2B5EF4-FFF2-40B4-BE49-F238E27FC236}">
                <a16:creationId xmlns:a16="http://schemas.microsoft.com/office/drawing/2014/main" id="{FE3232EA-1F94-2EFD-FE82-3F72C823AB6E}"/>
              </a:ext>
            </a:extLst>
          </p:cNvPr>
          <p:cNvSpPr/>
          <p:nvPr/>
        </p:nvSpPr>
        <p:spPr>
          <a:xfrm>
            <a:off x="7651242" y="2402306"/>
            <a:ext cx="3566160" cy="0"/>
          </a:xfrm>
          <a:prstGeom prst="line">
            <a:avLst/>
          </a:prstGeom>
          <a:noFill/>
          <a:ln w="19050">
            <a:solidFill>
              <a:srgbClr val="333333"/>
            </a:solidFill>
            <a:prstDash val="solid"/>
            <a:tailEnd type="triangle"/>
          </a:ln>
        </p:spPr>
        <p:txBody>
          <a:bodyPr/>
          <a:lstStyle/>
          <a:p>
            <a:endParaRPr lang="en-US"/>
          </a:p>
        </p:txBody>
      </p:sp>
      <p:sp>
        <p:nvSpPr>
          <p:cNvPr id="36" name="Text 48">
            <a:extLst>
              <a:ext uri="{FF2B5EF4-FFF2-40B4-BE49-F238E27FC236}">
                <a16:creationId xmlns:a16="http://schemas.microsoft.com/office/drawing/2014/main" id="{0E8F0F1F-D4C3-2949-3FBB-8AEDB7A0A259}"/>
              </a:ext>
            </a:extLst>
          </p:cNvPr>
          <p:cNvSpPr/>
          <p:nvPr/>
        </p:nvSpPr>
        <p:spPr>
          <a:xfrm>
            <a:off x="7047736" y="2219426"/>
            <a:ext cx="548642" cy="182880"/>
          </a:xfrm>
          <a:prstGeom prst="rect">
            <a:avLst/>
          </a:prstGeom>
          <a:noFill/>
          <a:ln/>
        </p:spPr>
        <p:txBody>
          <a:bodyPr wrap="square" rtlCol="0" anchor="ctr"/>
          <a:lstStyle/>
          <a:p>
            <a:pPr marL="0" indent="0" algn="r">
              <a:buNone/>
            </a:pPr>
            <a:r>
              <a:rPr lang="en-US" sz="1400" dirty="0">
                <a:solidFill>
                  <a:srgbClr val="012069"/>
                </a:solidFill>
                <a:latin typeface="Arial" pitchFamily="34" charset="0"/>
                <a:ea typeface="Arial" pitchFamily="34" charset="-122"/>
                <a:cs typeface="Arial" pitchFamily="34" charset="-120"/>
              </a:rPr>
              <a:t>min</a:t>
            </a:r>
            <a:endParaRPr lang="en-US" sz="1400" dirty="0"/>
          </a:p>
        </p:txBody>
      </p:sp>
      <p:sp>
        <p:nvSpPr>
          <p:cNvPr id="37" name="Text 49">
            <a:extLst>
              <a:ext uri="{FF2B5EF4-FFF2-40B4-BE49-F238E27FC236}">
                <a16:creationId xmlns:a16="http://schemas.microsoft.com/office/drawing/2014/main" id="{59FD1C2B-5C72-6949-EDC0-DB2DD0C361E1}"/>
              </a:ext>
            </a:extLst>
          </p:cNvPr>
          <p:cNvSpPr/>
          <p:nvPr/>
        </p:nvSpPr>
        <p:spPr>
          <a:xfrm>
            <a:off x="7047736" y="1122146"/>
            <a:ext cx="548642" cy="182880"/>
          </a:xfrm>
          <a:prstGeom prst="rect">
            <a:avLst/>
          </a:prstGeom>
          <a:noFill/>
          <a:ln/>
        </p:spPr>
        <p:txBody>
          <a:bodyPr wrap="square" rtlCol="0" anchor="ctr"/>
          <a:lstStyle/>
          <a:p>
            <a:pPr marL="0" indent="0" algn="r">
              <a:buNone/>
            </a:pPr>
            <a:r>
              <a:rPr lang="en-US" sz="1400" dirty="0">
                <a:solidFill>
                  <a:srgbClr val="012069"/>
                </a:solidFill>
                <a:latin typeface="Arial" pitchFamily="34" charset="0"/>
                <a:ea typeface="Arial" pitchFamily="34" charset="-122"/>
                <a:cs typeface="Arial" pitchFamily="34" charset="-120"/>
              </a:rPr>
              <a:t>max</a:t>
            </a:r>
            <a:endParaRPr lang="en-US" sz="1400" dirty="0"/>
          </a:p>
        </p:txBody>
      </p:sp>
      <p:sp>
        <p:nvSpPr>
          <p:cNvPr id="38" name="Rounded Rectangle 37">
            <a:extLst>
              <a:ext uri="{FF2B5EF4-FFF2-40B4-BE49-F238E27FC236}">
                <a16:creationId xmlns:a16="http://schemas.microsoft.com/office/drawing/2014/main" id="{62E8AA14-007F-8C63-CFC6-DB7EAF964FB2}"/>
              </a:ext>
            </a:extLst>
          </p:cNvPr>
          <p:cNvSpPr/>
          <p:nvPr/>
        </p:nvSpPr>
        <p:spPr>
          <a:xfrm>
            <a:off x="887422" y="1687971"/>
            <a:ext cx="5527370" cy="4197688"/>
          </a:xfrm>
          <a:prstGeom prst="roundRect">
            <a:avLst>
              <a:gd name="adj" fmla="val 8504"/>
            </a:avLst>
          </a:prstGeom>
          <a:solidFill>
            <a:srgbClr val="DFE8FF"/>
          </a:solidFill>
          <a:ln w="1778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lang="en-GB" sz="1800" b="1" dirty="0">
                <a:solidFill>
                  <a:schemeClr val="accent1"/>
                </a:solidFill>
              </a:rPr>
              <a:t>A supply cost curve:</a:t>
            </a:r>
          </a:p>
          <a:p>
            <a:pPr marL="342900" indent="-342900">
              <a:spcBef>
                <a:spcPts val="1200"/>
              </a:spcBef>
              <a:buFont typeface="+mj-lt"/>
              <a:buAutoNum type="arabicPeriod"/>
            </a:pPr>
            <a:r>
              <a:rPr lang="en-GB" sz="1600" dirty="0">
                <a:solidFill>
                  <a:schemeClr val="tx1"/>
                </a:solidFill>
              </a:rPr>
              <a:t>Ranks all production hexagons by delivered costs</a:t>
            </a:r>
          </a:p>
          <a:p>
            <a:pPr marL="342900" indent="-342900">
              <a:buClr>
                <a:srgbClr val="012069"/>
              </a:buClr>
              <a:buFont typeface="+mj-lt"/>
              <a:buAutoNum type="arabicPeriod"/>
            </a:pPr>
            <a:endParaRPr lang="en-GB" sz="1600" dirty="0">
              <a:solidFill>
                <a:schemeClr val="tx1"/>
              </a:solidFill>
            </a:endParaRPr>
          </a:p>
          <a:p>
            <a:pPr marL="342900" indent="-342900">
              <a:buClr>
                <a:srgbClr val="012069"/>
              </a:buClr>
              <a:buFont typeface="+mj-lt"/>
              <a:buAutoNum type="arabicPeriod"/>
            </a:pPr>
            <a:r>
              <a:rPr lang="en-GB" sz="1600" dirty="0">
                <a:solidFill>
                  <a:schemeClr val="tx1"/>
                </a:solidFill>
              </a:rPr>
              <a:t>Assigns each hexagon a production volume</a:t>
            </a:r>
          </a:p>
          <a:p>
            <a:pPr marL="342900" indent="-342900">
              <a:buClr>
                <a:srgbClr val="012069"/>
              </a:buClr>
              <a:buFont typeface="+mj-lt"/>
              <a:buAutoNum type="arabicPeriod"/>
            </a:pPr>
            <a:endParaRPr lang="en-GB" sz="1600" b="1" dirty="0">
              <a:solidFill>
                <a:schemeClr val="tx1"/>
              </a:solidFill>
            </a:endParaRPr>
          </a:p>
          <a:p>
            <a:pPr marL="342900" indent="-342900">
              <a:buClr>
                <a:srgbClr val="012069"/>
              </a:buClr>
              <a:buFont typeface="+mj-lt"/>
              <a:buAutoNum type="arabicPeriod"/>
            </a:pPr>
            <a:r>
              <a:rPr lang="en-GB" sz="1600" dirty="0">
                <a:solidFill>
                  <a:schemeClr val="tx1"/>
                </a:solidFill>
              </a:rPr>
              <a:t>Plots cumulative volume against unit costs</a:t>
            </a:r>
          </a:p>
          <a:p>
            <a:endParaRPr lang="en-GB" sz="1600" i="1" dirty="0">
              <a:solidFill>
                <a:schemeClr val="tx1"/>
              </a:solidFill>
            </a:endParaRPr>
          </a:p>
          <a:p>
            <a:pPr marL="285750" indent="-285750">
              <a:lnSpc>
                <a:spcPct val="120000"/>
              </a:lnSpc>
              <a:buClr>
                <a:schemeClr val="accent1"/>
              </a:buClr>
              <a:buFont typeface="Arial" panose="020B0604020202020204" pitchFamily="34" charset="0"/>
              <a:buChar char="•"/>
            </a:pPr>
            <a:r>
              <a:rPr lang="en-GB" sz="1600" b="1" dirty="0">
                <a:solidFill>
                  <a:schemeClr val="tx1"/>
                </a:solidFill>
              </a:rPr>
              <a:t>The result is a step curve</a:t>
            </a:r>
            <a:r>
              <a:rPr lang="en-GB" sz="1600" dirty="0">
                <a:solidFill>
                  <a:schemeClr val="tx1"/>
                </a:solidFill>
              </a:rPr>
              <a:t>. Each step is one hexagon, whose width is the production volume and height the cost.</a:t>
            </a:r>
          </a:p>
          <a:p>
            <a:pPr>
              <a:lnSpc>
                <a:spcPct val="120000"/>
              </a:lnSpc>
              <a:buClr>
                <a:schemeClr val="accent1"/>
              </a:buClr>
            </a:pPr>
            <a:endParaRPr lang="en-GB" sz="1000" dirty="0">
              <a:solidFill>
                <a:schemeClr val="tx1"/>
              </a:solidFill>
            </a:endParaRPr>
          </a:p>
          <a:p>
            <a:pPr marL="285750" indent="-285750">
              <a:lnSpc>
                <a:spcPct val="120000"/>
              </a:lnSpc>
              <a:buClr>
                <a:schemeClr val="accent1"/>
              </a:buClr>
              <a:buFont typeface="Arial" panose="020B0604020202020204" pitchFamily="34" charset="0"/>
              <a:buChar char="•"/>
            </a:pPr>
            <a:r>
              <a:rPr lang="en-GB" sz="1600" dirty="0">
                <a:solidFill>
                  <a:schemeClr val="tx1"/>
                </a:solidFill>
              </a:rPr>
              <a:t>Heatmaps show where it is cheap. The supply curve shows how much is available at each cost level. </a:t>
            </a:r>
            <a:endParaRPr lang="en-GB" sz="1800" i="1" dirty="0">
              <a:solidFill>
                <a:schemeClr val="tx1"/>
              </a:solidFill>
            </a:endParaRPr>
          </a:p>
        </p:txBody>
      </p:sp>
      <p:sp>
        <p:nvSpPr>
          <p:cNvPr id="39" name="Rounded Rectangle 38">
            <a:extLst>
              <a:ext uri="{FF2B5EF4-FFF2-40B4-BE49-F238E27FC236}">
                <a16:creationId xmlns:a16="http://schemas.microsoft.com/office/drawing/2014/main" id="{FC625AFC-9F59-7C07-D235-41DEDCADE54E}"/>
              </a:ext>
            </a:extLst>
          </p:cNvPr>
          <p:cNvSpPr/>
          <p:nvPr/>
        </p:nvSpPr>
        <p:spPr>
          <a:xfrm>
            <a:off x="6917712" y="3044790"/>
            <a:ext cx="4901184" cy="2840869"/>
          </a:xfrm>
          <a:prstGeom prst="roundRect">
            <a:avLst>
              <a:gd name="adj" fmla="val 8504"/>
            </a:avLst>
          </a:prstGeom>
          <a:solidFill>
            <a:srgbClr val="DFE8FF"/>
          </a:solidFill>
          <a:ln w="1778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spcAft>
                <a:spcPts val="600"/>
              </a:spcAft>
            </a:pPr>
            <a:r>
              <a:rPr lang="en-GB" sz="2000" b="1" dirty="0">
                <a:solidFill>
                  <a:schemeClr val="accent1"/>
                </a:solidFill>
              </a:rPr>
              <a:t>Policy questions it answers</a:t>
            </a:r>
          </a:p>
          <a:p>
            <a:pPr marL="342900" indent="-342900">
              <a:lnSpc>
                <a:spcPct val="120000"/>
              </a:lnSpc>
              <a:spcBef>
                <a:spcPts val="600"/>
              </a:spcBef>
              <a:buClr>
                <a:schemeClr val="accent1"/>
              </a:buClr>
              <a:buFont typeface="Arial" panose="020B0604020202020204" pitchFamily="34" charset="0"/>
              <a:buChar char="•"/>
            </a:pPr>
            <a:r>
              <a:rPr lang="en-GB" sz="1500" dirty="0">
                <a:solidFill>
                  <a:schemeClr val="tx1"/>
                </a:solidFill>
              </a:rPr>
              <a:t>How much could this country produce at or below a given cost?</a:t>
            </a:r>
          </a:p>
          <a:p>
            <a:pPr marL="342900" indent="-342900">
              <a:lnSpc>
                <a:spcPct val="120000"/>
              </a:lnSpc>
              <a:spcBef>
                <a:spcPts val="600"/>
              </a:spcBef>
              <a:buClr>
                <a:schemeClr val="accent1"/>
              </a:buClr>
              <a:buFont typeface="Arial" panose="020B0604020202020204" pitchFamily="34" charset="0"/>
              <a:buChar char="•"/>
            </a:pPr>
            <a:r>
              <a:rPr lang="en-GB" sz="1500" dirty="0">
                <a:solidFill>
                  <a:schemeClr val="tx1"/>
                </a:solidFill>
              </a:rPr>
              <a:t>What is the marginal cost of expanding supply?</a:t>
            </a:r>
          </a:p>
          <a:p>
            <a:pPr marL="342900" indent="-342900">
              <a:lnSpc>
                <a:spcPct val="120000"/>
              </a:lnSpc>
              <a:spcBef>
                <a:spcPts val="600"/>
              </a:spcBef>
              <a:buClr>
                <a:schemeClr val="accent1"/>
              </a:buClr>
              <a:buFont typeface="Arial" panose="020B0604020202020204" pitchFamily="34" charset="0"/>
              <a:buChar char="•"/>
            </a:pPr>
            <a:r>
              <a:rPr lang="en-GB" sz="1500" dirty="0">
                <a:solidFill>
                  <a:schemeClr val="tx1"/>
                </a:solidFill>
              </a:rPr>
              <a:t>How does the curve shift when parameters change?</a:t>
            </a:r>
          </a:p>
          <a:p>
            <a:pPr marL="342900" indent="-342900">
              <a:lnSpc>
                <a:spcPct val="120000"/>
              </a:lnSpc>
              <a:spcBef>
                <a:spcPts val="600"/>
              </a:spcBef>
              <a:buClr>
                <a:schemeClr val="accent1"/>
              </a:buClr>
              <a:buFont typeface="Arial" panose="020B0604020202020204" pitchFamily="34" charset="0"/>
              <a:buChar char="•"/>
            </a:pPr>
            <a:r>
              <a:rPr lang="en-GB" sz="1500" dirty="0">
                <a:solidFill>
                  <a:schemeClr val="tx1"/>
                </a:solidFill>
              </a:rPr>
              <a:t>Which locations should be prioritised for first investments?</a:t>
            </a:r>
          </a:p>
        </p:txBody>
      </p:sp>
    </p:spTree>
    <p:extLst>
      <p:ext uri="{BB962C8B-B14F-4D97-AF65-F5344CB8AC3E}">
        <p14:creationId xmlns:p14="http://schemas.microsoft.com/office/powerpoint/2010/main" val="2594750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39" grpId="0" animBg="1"/>
      <p:bldP spid="39"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055FDA28-BDDB-050F-95B4-D840E5B35F7C}"/>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4E0AB3C7-0BC9-CE31-98E8-601AC881293F}"/>
              </a:ext>
            </a:extLst>
          </p:cNvPr>
          <p:cNvSpPr txBox="1">
            <a:spLocks noGrp="1"/>
          </p:cNvSpPr>
          <p:nvPr>
            <p:ph type="title"/>
          </p:nvPr>
        </p:nvSpPr>
        <p:spPr>
          <a:xfrm>
            <a:off x="838200" y="-132994"/>
            <a:ext cx="10515600" cy="1325563"/>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Calibri"/>
              <a:buNone/>
            </a:pPr>
            <a:r>
              <a:rPr lang="en-GB" dirty="0">
                <a:solidFill>
                  <a:schemeClr val="accent2"/>
                </a:solidFill>
              </a:rPr>
              <a:t>Methodology and assumptions</a:t>
            </a:r>
            <a:endParaRPr lang="en-GB" sz="2800" dirty="0">
              <a:solidFill>
                <a:schemeClr val="accent2"/>
              </a:solidFill>
            </a:endParaRPr>
          </a:p>
        </p:txBody>
      </p:sp>
      <p:sp>
        <p:nvSpPr>
          <p:cNvPr id="3" name="Slide Number Placeholder 1">
            <a:extLst>
              <a:ext uri="{FF2B5EF4-FFF2-40B4-BE49-F238E27FC236}">
                <a16:creationId xmlns:a16="http://schemas.microsoft.com/office/drawing/2014/main" id="{C0B18B77-7723-208F-63DA-498404AFE4C5}"/>
              </a:ext>
            </a:extLst>
          </p:cNvPr>
          <p:cNvSpPr txBox="1">
            <a:spLocks/>
          </p:cNvSpPr>
          <p:nvPr/>
        </p:nvSpPr>
        <p:spPr>
          <a:xfrm>
            <a:off x="10780518" y="6572479"/>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17</a:t>
            </a:fld>
            <a:endParaRPr lang="en-GB" sz="1000" b="1" dirty="0">
              <a:solidFill>
                <a:schemeClr val="bg1"/>
              </a:solidFill>
            </a:endParaRPr>
          </a:p>
        </p:txBody>
      </p:sp>
      <p:sp>
        <p:nvSpPr>
          <p:cNvPr id="38" name="Rounded Rectangle 37">
            <a:extLst>
              <a:ext uri="{FF2B5EF4-FFF2-40B4-BE49-F238E27FC236}">
                <a16:creationId xmlns:a16="http://schemas.microsoft.com/office/drawing/2014/main" id="{4475C149-0AB7-0DAF-25FC-7C1F85CF06C8}"/>
              </a:ext>
            </a:extLst>
          </p:cNvPr>
          <p:cNvSpPr/>
          <p:nvPr/>
        </p:nvSpPr>
        <p:spPr>
          <a:xfrm>
            <a:off x="662608" y="1773383"/>
            <a:ext cx="5277140" cy="3964808"/>
          </a:xfrm>
          <a:prstGeom prst="roundRect">
            <a:avLst>
              <a:gd name="adj" fmla="val 8504"/>
            </a:avLst>
          </a:prstGeom>
          <a:solidFill>
            <a:srgbClr val="DFE8FF"/>
          </a:solidFill>
          <a:ln w="1778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342900" indent="-342900">
              <a:buClr>
                <a:schemeClr val="accent1"/>
              </a:buClr>
              <a:buFont typeface="+mj-lt"/>
              <a:buAutoNum type="arabicPeriod"/>
            </a:pPr>
            <a:r>
              <a:rPr lang="en-GB" sz="1600" b="1" i="1" dirty="0">
                <a:solidFill>
                  <a:schemeClr val="accent1"/>
                </a:solidFill>
              </a:rPr>
              <a:t>Hexagon grid resolution:</a:t>
            </a:r>
            <a:br>
              <a:rPr lang="en-GB" sz="1600" dirty="0">
                <a:solidFill>
                  <a:schemeClr val="tx1"/>
                </a:solidFill>
              </a:rPr>
            </a:br>
            <a:r>
              <a:rPr lang="en-GB" sz="1600" dirty="0">
                <a:solidFill>
                  <a:schemeClr val="tx1"/>
                </a:solidFill>
              </a:rPr>
              <a:t>Each hexagon covers a determined area. The country is divided into cells with equal demand. </a:t>
            </a:r>
            <a:r>
              <a:rPr lang="en-US" sz="1600" dirty="0">
                <a:solidFill>
                  <a:schemeClr val="tx1"/>
                </a:solidFill>
              </a:rPr>
              <a:t>H3 resolution 5, ~250 km² per hexagon.</a:t>
            </a:r>
            <a:br>
              <a:rPr lang="en-GB" sz="1600" dirty="0">
                <a:solidFill>
                  <a:schemeClr val="tx1"/>
                </a:solidFill>
              </a:rPr>
            </a:br>
            <a:endParaRPr lang="en-GB" sz="1600" dirty="0">
              <a:solidFill>
                <a:schemeClr val="tx1"/>
              </a:solidFill>
            </a:endParaRPr>
          </a:p>
          <a:p>
            <a:pPr marL="342900" indent="-342900">
              <a:buClr>
                <a:schemeClr val="accent1"/>
              </a:buClr>
              <a:buFont typeface="+mj-lt"/>
              <a:buAutoNum type="arabicPeriod"/>
            </a:pPr>
            <a:r>
              <a:rPr lang="en-GB" sz="1600" b="1" i="1" dirty="0">
                <a:solidFill>
                  <a:schemeClr val="accent1"/>
                </a:solidFill>
              </a:rPr>
              <a:t>The demand is supplied subject to the land fraction.</a:t>
            </a:r>
            <a:br>
              <a:rPr lang="en-GB" sz="1600" dirty="0">
                <a:solidFill>
                  <a:schemeClr val="tx1"/>
                </a:solidFill>
              </a:rPr>
            </a:br>
            <a:r>
              <a:rPr lang="en-GB" sz="1600" dirty="0">
                <a:solidFill>
                  <a:schemeClr val="tx1"/>
                </a:solidFill>
              </a:rPr>
              <a:t>Eventually, the demand could exceed the potential of the hexagon. </a:t>
            </a:r>
            <a:r>
              <a:rPr lang="en-US" sz="1600" dirty="0">
                <a:solidFill>
                  <a:schemeClr val="tx1"/>
                </a:solidFill>
              </a:rPr>
              <a:t>The </a:t>
            </a:r>
            <a:r>
              <a:rPr lang="en-US" sz="1600" dirty="0" err="1">
                <a:solidFill>
                  <a:schemeClr val="tx1"/>
                </a:solidFill>
              </a:rPr>
              <a:t>optimisation</a:t>
            </a:r>
            <a:r>
              <a:rPr lang="en-US" sz="1600" dirty="0">
                <a:solidFill>
                  <a:schemeClr val="tx1"/>
                </a:solidFill>
              </a:rPr>
              <a:t> returns null, and the hexagon is excluded from the supply curve.</a:t>
            </a:r>
            <a:br>
              <a:rPr lang="en-GB" sz="1600" dirty="0">
                <a:solidFill>
                  <a:schemeClr val="tx1"/>
                </a:solidFill>
              </a:rPr>
            </a:br>
            <a:endParaRPr lang="en-GB" sz="1600" dirty="0">
              <a:solidFill>
                <a:schemeClr val="tx1"/>
              </a:solidFill>
            </a:endParaRPr>
          </a:p>
          <a:p>
            <a:pPr marL="342900" indent="-342900">
              <a:buClr>
                <a:schemeClr val="accent1"/>
              </a:buClr>
              <a:buFont typeface="+mj-lt"/>
              <a:buAutoNum type="arabicPeriod"/>
            </a:pPr>
            <a:r>
              <a:rPr lang="en-GB" sz="1600" b="1" i="1" dirty="0">
                <a:solidFill>
                  <a:schemeClr val="accent1"/>
                </a:solidFill>
              </a:rPr>
              <a:t>Sort and accumulate</a:t>
            </a:r>
            <a:br>
              <a:rPr lang="en-GB" sz="1600" dirty="0">
                <a:solidFill>
                  <a:schemeClr val="tx1"/>
                </a:solidFill>
              </a:rPr>
            </a:br>
            <a:r>
              <a:rPr lang="en-GB" sz="1600" dirty="0">
                <a:solidFill>
                  <a:schemeClr val="tx1"/>
                </a:solidFill>
              </a:rPr>
              <a:t>Sort hexagons by total delivered cost (ascending). Accumulate production potential left to right.</a:t>
            </a:r>
          </a:p>
        </p:txBody>
      </p:sp>
      <p:sp>
        <p:nvSpPr>
          <p:cNvPr id="4" name="Rounded Rectangle 3">
            <a:extLst>
              <a:ext uri="{FF2B5EF4-FFF2-40B4-BE49-F238E27FC236}">
                <a16:creationId xmlns:a16="http://schemas.microsoft.com/office/drawing/2014/main" id="{EE75E345-4CA9-16F5-9A8D-E2D0D9E5DF24}"/>
              </a:ext>
            </a:extLst>
          </p:cNvPr>
          <p:cNvSpPr/>
          <p:nvPr/>
        </p:nvSpPr>
        <p:spPr>
          <a:xfrm>
            <a:off x="6358271" y="1773383"/>
            <a:ext cx="5417126" cy="3964808"/>
          </a:xfrm>
          <a:prstGeom prst="roundRect">
            <a:avLst>
              <a:gd name="adj" fmla="val 8504"/>
            </a:avLst>
          </a:prstGeom>
          <a:solidFill>
            <a:srgbClr val="F6D9DE"/>
          </a:solidFill>
          <a:ln w="15240">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342900" indent="-342900">
              <a:buClr>
                <a:schemeClr val="tx1"/>
              </a:buClr>
              <a:buFont typeface="+mj-lt"/>
              <a:buAutoNum type="arabicPeriod"/>
            </a:pPr>
            <a:r>
              <a:rPr lang="en-GB" sz="1600" b="1" i="1" dirty="0">
                <a:solidFill>
                  <a:schemeClr val="tx1"/>
                </a:solidFill>
              </a:rPr>
              <a:t>Hexagons are independent plants.</a:t>
            </a:r>
            <a:br>
              <a:rPr lang="en-GB" sz="1600" i="1" dirty="0">
                <a:solidFill>
                  <a:schemeClr val="tx1"/>
                </a:solidFill>
              </a:rPr>
            </a:br>
            <a:r>
              <a:rPr lang="en-GB" sz="1600" dirty="0">
                <a:solidFill>
                  <a:schemeClr val="tx1"/>
                </a:solidFill>
              </a:rPr>
              <a:t>The model treats each hexagon as a standalone production site. There is no system interaction. </a:t>
            </a:r>
          </a:p>
          <a:p>
            <a:pPr marL="342900" indent="-342900">
              <a:buClr>
                <a:schemeClr val="tx1"/>
              </a:buClr>
              <a:buFont typeface="+mj-lt"/>
              <a:buAutoNum type="arabicPeriod"/>
            </a:pPr>
            <a:endParaRPr lang="en-GB" sz="1600" dirty="0">
              <a:solidFill>
                <a:schemeClr val="tx1"/>
              </a:solidFill>
            </a:endParaRPr>
          </a:p>
          <a:p>
            <a:pPr marL="342900" indent="-342900">
              <a:buClr>
                <a:schemeClr val="tx1"/>
              </a:buClr>
              <a:buFont typeface="+mj-lt"/>
              <a:buAutoNum type="arabicPeriod"/>
            </a:pPr>
            <a:r>
              <a:rPr lang="en-GB" sz="1600" b="1" i="1" dirty="0">
                <a:solidFill>
                  <a:schemeClr val="tx1"/>
                </a:solidFill>
              </a:rPr>
              <a:t>Demand is fixed per hexagon</a:t>
            </a:r>
            <a:br>
              <a:rPr lang="en-GB" sz="1600" i="1" dirty="0">
                <a:solidFill>
                  <a:schemeClr val="tx1"/>
                </a:solidFill>
              </a:rPr>
            </a:br>
            <a:r>
              <a:rPr lang="en-GB" sz="1600" dirty="0">
                <a:solidFill>
                  <a:schemeClr val="tx1"/>
                </a:solidFill>
              </a:rPr>
              <a:t>Each hexagon is sized to meet a fixed annual demand target. This is a screening assumption, not a dispatch-optimised system where demand can be met from multiple locations.</a:t>
            </a:r>
          </a:p>
          <a:p>
            <a:pPr marL="342900" indent="-342900">
              <a:buClr>
                <a:schemeClr val="tx1"/>
              </a:buClr>
              <a:buFont typeface="+mj-lt"/>
              <a:buAutoNum type="arabicPeriod"/>
            </a:pPr>
            <a:endParaRPr lang="en-GB" sz="1600" dirty="0">
              <a:solidFill>
                <a:schemeClr val="tx1"/>
              </a:solidFill>
            </a:endParaRPr>
          </a:p>
          <a:p>
            <a:pPr marL="342900" indent="-342900">
              <a:buClr>
                <a:schemeClr val="tx1"/>
              </a:buClr>
              <a:buFont typeface="+mj-lt"/>
              <a:buAutoNum type="arabicPeriod"/>
            </a:pPr>
            <a:r>
              <a:rPr lang="en-GB" sz="1600" b="1" i="1" dirty="0">
                <a:solidFill>
                  <a:schemeClr val="tx1"/>
                </a:solidFill>
              </a:rPr>
              <a:t>The result is informative and aligned with policy-oriented models. </a:t>
            </a:r>
            <a:br>
              <a:rPr lang="en-GB" sz="1600" i="1" dirty="0">
                <a:solidFill>
                  <a:schemeClr val="tx1"/>
                </a:solidFill>
              </a:rPr>
            </a:br>
            <a:r>
              <a:rPr lang="en-GB" sz="1600" dirty="0">
                <a:solidFill>
                  <a:schemeClr val="tx1"/>
                </a:solidFill>
              </a:rPr>
              <a:t>More sophisticated approaches exists (e.g. higher resolution, dynamic capacity scaling, system integration).</a:t>
            </a:r>
          </a:p>
        </p:txBody>
      </p:sp>
      <p:sp>
        <p:nvSpPr>
          <p:cNvPr id="5" name="TextBox 4">
            <a:extLst>
              <a:ext uri="{FF2B5EF4-FFF2-40B4-BE49-F238E27FC236}">
                <a16:creationId xmlns:a16="http://schemas.microsoft.com/office/drawing/2014/main" id="{E44ABE79-5D93-5D82-ED25-C3CBFEAE1B83}"/>
              </a:ext>
            </a:extLst>
          </p:cNvPr>
          <p:cNvSpPr txBox="1"/>
          <p:nvPr/>
        </p:nvSpPr>
        <p:spPr>
          <a:xfrm>
            <a:off x="838200" y="1376341"/>
            <a:ext cx="4883728" cy="369332"/>
          </a:xfrm>
          <a:prstGeom prst="rect">
            <a:avLst/>
          </a:prstGeom>
          <a:noFill/>
        </p:spPr>
        <p:txBody>
          <a:bodyPr wrap="square">
            <a:spAutoFit/>
          </a:bodyPr>
          <a:lstStyle/>
          <a:p>
            <a:r>
              <a:rPr lang="en-GB" sz="1800" b="1" dirty="0">
                <a:solidFill>
                  <a:schemeClr val="accent1"/>
                </a:solidFill>
              </a:rPr>
              <a:t>How is the curve constructed?</a:t>
            </a:r>
          </a:p>
        </p:txBody>
      </p:sp>
      <p:sp>
        <p:nvSpPr>
          <p:cNvPr id="6" name="TextBox 5">
            <a:extLst>
              <a:ext uri="{FF2B5EF4-FFF2-40B4-BE49-F238E27FC236}">
                <a16:creationId xmlns:a16="http://schemas.microsoft.com/office/drawing/2014/main" id="{F27E2CB5-2669-DC37-6BFB-D1D718A5E003}"/>
              </a:ext>
            </a:extLst>
          </p:cNvPr>
          <p:cNvSpPr txBox="1"/>
          <p:nvPr/>
        </p:nvSpPr>
        <p:spPr>
          <a:xfrm>
            <a:off x="6470074" y="1376341"/>
            <a:ext cx="4704144" cy="369332"/>
          </a:xfrm>
          <a:prstGeom prst="rect">
            <a:avLst/>
          </a:prstGeom>
          <a:noFill/>
        </p:spPr>
        <p:txBody>
          <a:bodyPr wrap="square">
            <a:spAutoFit/>
          </a:bodyPr>
          <a:lstStyle/>
          <a:p>
            <a:r>
              <a:rPr lang="en-GB" sz="1800" b="1" dirty="0">
                <a:solidFill>
                  <a:schemeClr val="tx1"/>
                </a:solidFill>
              </a:rPr>
              <a:t>What are the caveats?</a:t>
            </a:r>
          </a:p>
        </p:txBody>
      </p:sp>
    </p:spTree>
    <p:extLst>
      <p:ext uri="{BB962C8B-B14F-4D97-AF65-F5344CB8AC3E}">
        <p14:creationId xmlns:p14="http://schemas.microsoft.com/office/powerpoint/2010/main" val="317593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4" grpId="0" animBg="1"/>
      <p:bldP spid="4"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0567BDBA-AA6A-7F21-AB78-80060F6CC70D}"/>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4C0CC7B5-3E39-0458-AAEF-19F6CA30289B}"/>
              </a:ext>
            </a:extLst>
          </p:cNvPr>
          <p:cNvSpPr txBox="1">
            <a:spLocks noGrp="1"/>
          </p:cNvSpPr>
          <p:nvPr>
            <p:ph type="title"/>
          </p:nvPr>
        </p:nvSpPr>
        <p:spPr>
          <a:xfrm>
            <a:off x="838200" y="-127015"/>
            <a:ext cx="10515600" cy="1325563"/>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Building the supply curve</a:t>
            </a:r>
            <a:endParaRPr lang="en-GB" sz="2800" dirty="0">
              <a:solidFill>
                <a:schemeClr val="accent2"/>
              </a:solidFill>
            </a:endParaRPr>
          </a:p>
        </p:txBody>
      </p:sp>
      <p:sp>
        <p:nvSpPr>
          <p:cNvPr id="10" name="TextBox 9">
            <a:extLst>
              <a:ext uri="{FF2B5EF4-FFF2-40B4-BE49-F238E27FC236}">
                <a16:creationId xmlns:a16="http://schemas.microsoft.com/office/drawing/2014/main" id="{6F30250C-1615-6F18-C3A0-1E41E045D1BF}"/>
              </a:ext>
            </a:extLst>
          </p:cNvPr>
          <p:cNvSpPr txBox="1"/>
          <p:nvPr/>
        </p:nvSpPr>
        <p:spPr>
          <a:xfrm>
            <a:off x="3050931" y="3275112"/>
            <a:ext cx="6101860" cy="307777"/>
          </a:xfrm>
          <a:prstGeom prst="rect">
            <a:avLst/>
          </a:prstGeom>
          <a:noFill/>
        </p:spPr>
        <p:txBody>
          <a:bodyPr wrap="square">
            <a:spAutoFit/>
          </a:bodyPr>
          <a:lstStyle/>
          <a:p>
            <a:r>
              <a:rPr lang="en-GB" b="0" i="0" u="none" strike="noStrike" dirty="0">
                <a:solidFill>
                  <a:srgbClr val="000000"/>
                </a:solidFill>
                <a:effectLst/>
                <a:latin typeface="Arial"/>
              </a:rPr>
              <a:t> </a:t>
            </a:r>
            <a:endParaRPr lang="en-US" dirty="0"/>
          </a:p>
        </p:txBody>
      </p:sp>
      <p:sp>
        <p:nvSpPr>
          <p:cNvPr id="13" name="TextBox 12">
            <a:extLst>
              <a:ext uri="{FF2B5EF4-FFF2-40B4-BE49-F238E27FC236}">
                <a16:creationId xmlns:a16="http://schemas.microsoft.com/office/drawing/2014/main" id="{2B9319C0-6CC6-6C90-7E77-7A92D5F08D4A}"/>
              </a:ext>
            </a:extLst>
          </p:cNvPr>
          <p:cNvSpPr txBox="1"/>
          <p:nvPr/>
        </p:nvSpPr>
        <p:spPr>
          <a:xfrm>
            <a:off x="3050931" y="3275112"/>
            <a:ext cx="6101860" cy="307777"/>
          </a:xfrm>
          <a:prstGeom prst="rect">
            <a:avLst/>
          </a:prstGeom>
          <a:noFill/>
        </p:spPr>
        <p:txBody>
          <a:bodyPr wrap="square">
            <a:spAutoFit/>
          </a:bodyPr>
          <a:lstStyle/>
          <a:p>
            <a:r>
              <a:rPr lang="en-GB" b="0" i="0" u="none" strike="noStrike" dirty="0">
                <a:solidFill>
                  <a:srgbClr val="000000"/>
                </a:solidFill>
                <a:effectLst/>
                <a:latin typeface="Arial"/>
              </a:rPr>
              <a:t> </a:t>
            </a:r>
            <a:endParaRPr lang="en-US" dirty="0"/>
          </a:p>
        </p:txBody>
      </p:sp>
      <p:sp>
        <p:nvSpPr>
          <p:cNvPr id="15" name="TextBox 14">
            <a:extLst>
              <a:ext uri="{FF2B5EF4-FFF2-40B4-BE49-F238E27FC236}">
                <a16:creationId xmlns:a16="http://schemas.microsoft.com/office/drawing/2014/main" id="{47DC2E64-C5A1-4BEB-31DA-46CE67E4DB06}"/>
              </a:ext>
            </a:extLst>
          </p:cNvPr>
          <p:cNvSpPr txBox="1"/>
          <p:nvPr/>
        </p:nvSpPr>
        <p:spPr>
          <a:xfrm>
            <a:off x="3050931" y="3275112"/>
            <a:ext cx="6101860" cy="307777"/>
          </a:xfrm>
          <a:prstGeom prst="rect">
            <a:avLst/>
          </a:prstGeom>
          <a:noFill/>
        </p:spPr>
        <p:txBody>
          <a:bodyPr wrap="square">
            <a:spAutoFit/>
          </a:bodyPr>
          <a:lstStyle/>
          <a:p>
            <a:r>
              <a:rPr lang="en-GB" b="0" i="0" u="none" strike="noStrike" dirty="0">
                <a:solidFill>
                  <a:srgbClr val="000000"/>
                </a:solidFill>
                <a:effectLst/>
                <a:latin typeface="Arial"/>
              </a:rPr>
              <a:t> </a:t>
            </a:r>
            <a:endParaRPr lang="en-US" dirty="0"/>
          </a:p>
        </p:txBody>
      </p:sp>
      <p:sp>
        <p:nvSpPr>
          <p:cNvPr id="30" name="Shape 5">
            <a:extLst>
              <a:ext uri="{FF2B5EF4-FFF2-40B4-BE49-F238E27FC236}">
                <a16:creationId xmlns:a16="http://schemas.microsoft.com/office/drawing/2014/main" id="{AD58CC37-62D7-669F-EF95-0B8E4FC0A502}"/>
              </a:ext>
            </a:extLst>
          </p:cNvPr>
          <p:cNvSpPr/>
          <p:nvPr/>
        </p:nvSpPr>
        <p:spPr>
          <a:xfrm>
            <a:off x="6532472" y="339734"/>
            <a:ext cx="5304665" cy="6221487"/>
          </a:xfrm>
          <a:prstGeom prst="roundRect">
            <a:avLst>
              <a:gd name="adj" fmla="val 1961"/>
            </a:avLst>
          </a:prstGeom>
          <a:solidFill>
            <a:srgbClr val="1E3A6E"/>
          </a:solidFill>
          <a:ln w="12700">
            <a:solidFill>
              <a:srgbClr val="1E3A6E"/>
            </a:solidFill>
          </a:ln>
        </p:spPr>
        <p:txBody>
          <a:bodyPr/>
          <a:lstStyle/>
          <a:p>
            <a:endParaRPr lang="en-US"/>
          </a:p>
        </p:txBody>
      </p:sp>
      <p:sp>
        <p:nvSpPr>
          <p:cNvPr id="31" name="Shape 6">
            <a:extLst>
              <a:ext uri="{FF2B5EF4-FFF2-40B4-BE49-F238E27FC236}">
                <a16:creationId xmlns:a16="http://schemas.microsoft.com/office/drawing/2014/main" id="{386D3B6E-D3B7-2FD2-C2D8-A61D77492526}"/>
              </a:ext>
            </a:extLst>
          </p:cNvPr>
          <p:cNvSpPr/>
          <p:nvPr/>
        </p:nvSpPr>
        <p:spPr>
          <a:xfrm>
            <a:off x="6532472" y="339735"/>
            <a:ext cx="5304665" cy="201168"/>
          </a:xfrm>
          <a:prstGeom prst="roundRect">
            <a:avLst>
              <a:gd name="adj" fmla="val 36364"/>
            </a:avLst>
          </a:prstGeom>
          <a:solidFill>
            <a:srgbClr val="162D58"/>
          </a:solidFill>
          <a:ln w="12700">
            <a:solidFill>
              <a:srgbClr val="162D58"/>
            </a:solidFill>
          </a:ln>
        </p:spPr>
        <p:txBody>
          <a:bodyPr/>
          <a:lstStyle/>
          <a:p>
            <a:endParaRPr lang="en-US"/>
          </a:p>
        </p:txBody>
      </p:sp>
      <p:sp>
        <p:nvSpPr>
          <p:cNvPr id="32" name="Text 7">
            <a:extLst>
              <a:ext uri="{FF2B5EF4-FFF2-40B4-BE49-F238E27FC236}">
                <a16:creationId xmlns:a16="http://schemas.microsoft.com/office/drawing/2014/main" id="{E2CEC467-04AE-9248-28D2-4621F8550D74}"/>
              </a:ext>
            </a:extLst>
          </p:cNvPr>
          <p:cNvSpPr/>
          <p:nvPr/>
        </p:nvSpPr>
        <p:spPr>
          <a:xfrm>
            <a:off x="6702260" y="358023"/>
            <a:ext cx="5070636" cy="164592"/>
          </a:xfrm>
          <a:prstGeom prst="rect">
            <a:avLst/>
          </a:prstGeom>
          <a:noFill/>
          <a:ln/>
        </p:spPr>
        <p:txBody>
          <a:bodyPr wrap="square" rtlCol="0" anchor="ctr"/>
          <a:lstStyle/>
          <a:p>
            <a:pPr marL="0" indent="0">
              <a:lnSpc>
                <a:spcPct val="78000"/>
              </a:lnSpc>
              <a:buNone/>
            </a:pPr>
            <a:r>
              <a:rPr lang="en-US" sz="1050" b="1" dirty="0">
                <a:solidFill>
                  <a:srgbClr val="FFFFFF"/>
                </a:solidFill>
                <a:latin typeface="Courier New" pitchFamily="34" charset="0"/>
                <a:ea typeface="Courier New" pitchFamily="34" charset="-122"/>
                <a:cs typeface="Courier New" pitchFamily="34" charset="-120"/>
              </a:rPr>
              <a:t>notebook — supply curve</a:t>
            </a:r>
            <a:endParaRPr lang="en-US" sz="1050" b="1" dirty="0">
              <a:solidFill>
                <a:srgbClr val="FFFFFF"/>
              </a:solidFill>
            </a:endParaRPr>
          </a:p>
        </p:txBody>
      </p:sp>
      <p:sp>
        <p:nvSpPr>
          <p:cNvPr id="33" name="Text 8">
            <a:extLst>
              <a:ext uri="{FF2B5EF4-FFF2-40B4-BE49-F238E27FC236}">
                <a16:creationId xmlns:a16="http://schemas.microsoft.com/office/drawing/2014/main" id="{BCEC23C1-3624-EFD6-8C71-125CFB9F1082}"/>
              </a:ext>
            </a:extLst>
          </p:cNvPr>
          <p:cNvSpPr/>
          <p:nvPr/>
        </p:nvSpPr>
        <p:spPr>
          <a:xfrm>
            <a:off x="6708932" y="535767"/>
            <a:ext cx="5044633" cy="5964210"/>
          </a:xfrm>
          <a:prstGeom prst="rect">
            <a:avLst/>
          </a:prstGeom>
          <a:noFill/>
          <a:ln/>
        </p:spPr>
        <p:txBody>
          <a:bodyPr wrap="square" rtlCol="0" anchor="t"/>
          <a:lstStyle/>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 filter one demand </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centre</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dc  = "Odessa"</a:t>
            </a:r>
            <a:endParaRPr lang="en-US" sz="1050" dirty="0">
              <a:solidFill>
                <a:srgbClr val="FFFFFF"/>
              </a:solidFill>
              <a:latin typeface="Courier New" panose="020B0609020204030204" pitchFamily="49" charset="0"/>
              <a:cs typeface="Courier New" panose="020B0609020204030204" pitchFamily="49" charset="0"/>
            </a:endParaRPr>
          </a:p>
          <a:p>
            <a:pPr>
              <a:lnSpc>
                <a:spcPct val="78000"/>
              </a:lnSpc>
            </a:pP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df</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 </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df_cost</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df_cost</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demand_centre</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 dc]</a:t>
            </a:r>
            <a:r>
              <a:rPr lang="cs-CZ" sz="1050" dirty="0">
                <a:solidFill>
                  <a:srgbClr val="FFFFFF"/>
                </a:solidFill>
                <a:latin typeface="Courier New" panose="020B0609020204030204" pitchFamily="49" charset="0"/>
                <a:ea typeface="Courier New" pitchFamily="34" charset="-122"/>
                <a:cs typeface="Courier New" panose="020B0609020204030204" pitchFamily="49" charset="0"/>
              </a:rPr>
              <a:t>.copy() </a:t>
            </a:r>
          </a:p>
          <a:p>
            <a:pPr marL="0" indent="0">
              <a:lnSpc>
                <a:spcPct val="78000"/>
              </a:lnSpc>
              <a:buNone/>
            </a:pP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 drop null hexagons ────────────────────────</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df</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 </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df.dropna</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(subset=["</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total_cost</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 production potential per hexagon ─────────</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eligible_area</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[km²] × </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plant_capacity</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[t/km²/yr]</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plant_capacity</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 1000   # t H₂ / km² / yr — adjust</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df</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["potential"] = </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df</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eligible_area</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 </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plant_capacity</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 sort by cost and accumulate ───────────────</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df_sorted</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 </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df.sort_values</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total_cost</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reset_index</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df_sorted</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cum_potential</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 (</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df_sorted</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["potential"].</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cumsum</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 1e6  # → Mt/yr</a:t>
            </a: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 plot ──────────────────────────────────────</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fig, ax = </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plt.subplots</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figsize</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=(8, 5))</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ax.step</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df_sorted</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cum_potential</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df_sorted</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total_cost</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where="post",</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color="#1E3A6E",</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linewidth=1.8,</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label="Supply curve")</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 reference price line ──────────────────────</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ref_price</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 None  # ← set your own (e.g. 6.0)</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if </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ref_price</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ax.axhline</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ref_price</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color="red",</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linestyle</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linewidth=1.2,</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label=</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f"Reference</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ref_price</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€/kg")</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ax.set_xlabel</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("Cumulative production potential [Mt H₂/yr]")</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ax.set_ylabel</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("Delivered cost [€/kg]")</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ax.set_title</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f"Supply</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cost curve — {dc} · hydrogen · 2023")</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ax.legend</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ax.grid</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(True, alpha=0.3)</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plt.tight_layout</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p>
          <a:p>
            <a:pPr marL="0" indent="0">
              <a:lnSpc>
                <a:spcPct val="78000"/>
              </a:lnSpc>
              <a:buNone/>
            </a:pP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plt.savefig</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f"plots</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supply_curve</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_{dc}.</a:t>
            </a: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png</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 dpi=150)</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r>
              <a:rPr lang="en-US" sz="1050" dirty="0" err="1">
                <a:solidFill>
                  <a:srgbClr val="FFFFFF"/>
                </a:solidFill>
                <a:latin typeface="Courier New" panose="020B0609020204030204" pitchFamily="49" charset="0"/>
                <a:ea typeface="Courier New" pitchFamily="34" charset="-122"/>
                <a:cs typeface="Courier New" panose="020B0609020204030204" pitchFamily="49" charset="0"/>
              </a:rPr>
              <a:t>plt.show</a:t>
            </a:r>
            <a:r>
              <a:rPr lang="en-US" sz="1050" dirty="0">
                <a:solidFill>
                  <a:srgbClr val="FFFFFF"/>
                </a:solidFill>
                <a:latin typeface="Courier New" panose="020B0609020204030204" pitchFamily="49" charset="0"/>
                <a:ea typeface="Courier New" pitchFamily="34" charset="-122"/>
                <a:cs typeface="Courier New" panose="020B0609020204030204" pitchFamily="49" charset="0"/>
              </a:rPr>
              <a:t>()</a:t>
            </a:r>
            <a:endParaRPr lang="en-US" sz="1050" dirty="0">
              <a:solidFill>
                <a:srgbClr val="FFFFFF"/>
              </a:solidFill>
              <a:latin typeface="Courier New" panose="020B0609020204030204" pitchFamily="49" charset="0"/>
              <a:cs typeface="Courier New" panose="020B0609020204030204" pitchFamily="49" charset="0"/>
            </a:endParaRPr>
          </a:p>
          <a:p>
            <a:pPr marL="0" indent="0">
              <a:lnSpc>
                <a:spcPct val="78000"/>
              </a:lnSpc>
              <a:buNone/>
            </a:pPr>
            <a:endParaRPr lang="en-US" sz="1050" dirty="0">
              <a:solidFill>
                <a:srgbClr val="FFFFFF"/>
              </a:solidFill>
            </a:endParaRPr>
          </a:p>
          <a:p>
            <a:pPr marL="0" indent="0">
              <a:lnSpc>
                <a:spcPct val="78000"/>
              </a:lnSpc>
              <a:buNone/>
            </a:pPr>
            <a:endParaRPr lang="en-US" sz="800" dirty="0">
              <a:solidFill>
                <a:srgbClr val="FFFFFF"/>
              </a:solidFill>
            </a:endParaRPr>
          </a:p>
        </p:txBody>
      </p:sp>
      <p:sp>
        <p:nvSpPr>
          <p:cNvPr id="34" name="TextBox 33">
            <a:extLst>
              <a:ext uri="{FF2B5EF4-FFF2-40B4-BE49-F238E27FC236}">
                <a16:creationId xmlns:a16="http://schemas.microsoft.com/office/drawing/2014/main" id="{9EF4DA81-702F-6534-9F39-EBEE36916692}"/>
              </a:ext>
            </a:extLst>
          </p:cNvPr>
          <p:cNvSpPr txBox="1"/>
          <p:nvPr/>
        </p:nvSpPr>
        <p:spPr>
          <a:xfrm>
            <a:off x="1201510" y="4092028"/>
            <a:ext cx="4390114" cy="738664"/>
          </a:xfrm>
          <a:prstGeom prst="rect">
            <a:avLst/>
          </a:prstGeom>
          <a:noFill/>
        </p:spPr>
        <p:txBody>
          <a:bodyPr wrap="square" rtlCol="0">
            <a:spAutoFit/>
          </a:bodyPr>
          <a:lstStyle/>
          <a:p>
            <a:r>
              <a:rPr lang="en-US" i="1" dirty="0">
                <a:solidFill>
                  <a:schemeClr val="tx1"/>
                </a:solidFill>
              </a:rPr>
              <a:t>In the example, the LCOH goes from approximately  6 to over 16 €/kg. The figure is illustrative, and it does not represent any real estimated case.</a:t>
            </a:r>
          </a:p>
        </p:txBody>
      </p:sp>
      <p:sp>
        <p:nvSpPr>
          <p:cNvPr id="35" name="TextBox 34">
            <a:extLst>
              <a:ext uri="{FF2B5EF4-FFF2-40B4-BE49-F238E27FC236}">
                <a16:creationId xmlns:a16="http://schemas.microsoft.com/office/drawing/2014/main" id="{ECEA421E-C526-C9A8-6792-81CB7F454D8F}"/>
              </a:ext>
            </a:extLst>
          </p:cNvPr>
          <p:cNvSpPr txBox="1"/>
          <p:nvPr/>
        </p:nvSpPr>
        <p:spPr>
          <a:xfrm>
            <a:off x="1201510" y="4937486"/>
            <a:ext cx="4525921" cy="1538883"/>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i="1" dirty="0">
                <a:solidFill>
                  <a:schemeClr val="accent1"/>
                </a:solidFill>
                <a:latin typeface="+mn-lt"/>
                <a:ea typeface="Arial" pitchFamily="34" charset="-122"/>
                <a:cs typeface="Arial" pitchFamily="34" charset="-120"/>
              </a:rPr>
              <a:t>The flat early section = large volume available at low cost near the demand point. </a:t>
            </a:r>
          </a:p>
          <a:p>
            <a:pPr marL="285750" indent="-285750">
              <a:spcBef>
                <a:spcPts val="600"/>
              </a:spcBef>
              <a:buFont typeface="Arial" panose="020B0604020202020204" pitchFamily="34" charset="0"/>
              <a:buChar char="•"/>
            </a:pPr>
            <a:r>
              <a:rPr lang="en-US" i="1" dirty="0">
                <a:solidFill>
                  <a:schemeClr val="accent1"/>
                </a:solidFill>
                <a:latin typeface="+mn-lt"/>
                <a:ea typeface="Arial" pitchFamily="34" charset="-122"/>
                <a:cs typeface="Arial" pitchFamily="34" charset="-120"/>
              </a:rPr>
              <a:t>The steep rise at the right = marginal hexagons far from the demand point with limited eligible area. </a:t>
            </a:r>
          </a:p>
          <a:p>
            <a:pPr marL="285750" indent="-285750">
              <a:spcBef>
                <a:spcPts val="600"/>
              </a:spcBef>
              <a:buFont typeface="Arial" panose="020B0604020202020204" pitchFamily="34" charset="0"/>
              <a:buChar char="•"/>
            </a:pPr>
            <a:r>
              <a:rPr lang="en-CZ" i="1" dirty="0">
                <a:solidFill>
                  <a:schemeClr val="accent1"/>
                </a:solidFill>
                <a:latin typeface="+mn-lt"/>
                <a:ea typeface="Arial" pitchFamily="34" charset="-122"/>
                <a:cs typeface="Arial" pitchFamily="34" charset="-120"/>
              </a:rPr>
              <a:t>Volume is a land-based potential estimate, not the modelled demand (see slide 17).</a:t>
            </a:r>
            <a:endParaRPr lang="en-US" i="1" dirty="0">
              <a:solidFill>
                <a:schemeClr val="accent1"/>
              </a:solidFill>
              <a:latin typeface="+mn-lt"/>
              <a:ea typeface="Arial" pitchFamily="34" charset="-122"/>
              <a:cs typeface="Arial" pitchFamily="34" charset="-120"/>
            </a:endParaRPr>
          </a:p>
        </p:txBody>
      </p:sp>
      <p:pic>
        <p:nvPicPr>
          <p:cNvPr id="2" name="Picture 1">
            <a:extLst>
              <a:ext uri="{FF2B5EF4-FFF2-40B4-BE49-F238E27FC236}">
                <a16:creationId xmlns:a16="http://schemas.microsoft.com/office/drawing/2014/main" id="{8EAA7D90-F830-49DE-D790-5EE216299462}"/>
              </a:ext>
            </a:extLst>
          </p:cNvPr>
          <p:cNvPicPr>
            <a:picLocks noChangeAspect="1"/>
          </p:cNvPicPr>
          <p:nvPr/>
        </p:nvPicPr>
        <p:blipFill>
          <a:blip r:embed="rId3"/>
          <a:srcRect t="9645" r="63526"/>
          <a:stretch>
            <a:fillRect/>
          </a:stretch>
        </p:blipFill>
        <p:spPr>
          <a:xfrm>
            <a:off x="1265474" y="1342719"/>
            <a:ext cx="3570914" cy="2749309"/>
          </a:xfrm>
          <a:prstGeom prst="rect">
            <a:avLst/>
          </a:prstGeom>
        </p:spPr>
      </p:pic>
    </p:spTree>
    <p:extLst>
      <p:ext uri="{BB962C8B-B14F-4D97-AF65-F5344CB8AC3E}">
        <p14:creationId xmlns:p14="http://schemas.microsoft.com/office/powerpoint/2010/main" val="4283358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p:bldP spid="3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A8E4-13E4-9B75-CCF7-138FC73C20B5}"/>
            </a:ext>
          </a:extLst>
        </p:cNvPr>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4CCFAB3D-52AC-7DCA-2604-C2F1D44D91C8}"/>
              </a:ext>
            </a:extLst>
          </p:cNvPr>
          <p:cNvGraphicFramePr/>
          <p:nvPr>
            <p:extLst>
              <p:ext uri="{D42A27DB-BD31-4B8C-83A1-F6EECF244321}">
                <p14:modId xmlns:p14="http://schemas.microsoft.com/office/powerpoint/2010/main" val="1024557933"/>
              </p:ext>
            </p:extLst>
          </p:nvPr>
        </p:nvGraphicFramePr>
        <p:xfrm>
          <a:off x="838200" y="1599190"/>
          <a:ext cx="10515600" cy="47456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EE13A430-27F5-C466-CD43-16FF6B83D595}"/>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3948960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B513AFDF-17A1-F9DC-DE24-ED78EE789E7A}"/>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806D3999-F6BA-F915-37E1-16DEE3A3CD09}"/>
              </a:ext>
            </a:extLst>
          </p:cNvPr>
          <p:cNvSpPr txBox="1">
            <a:spLocks noGrp="1"/>
          </p:cNvSpPr>
          <p:nvPr>
            <p:ph type="title"/>
          </p:nvPr>
        </p:nvSpPr>
        <p:spPr>
          <a:xfrm>
            <a:off x="838200" y="5556"/>
            <a:ext cx="10515600" cy="1325563"/>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sz="2800" dirty="0">
                <a:solidFill>
                  <a:schemeClr val="accent2"/>
                </a:solidFill>
              </a:rPr>
              <a:t>Lesson 5 done! What is next:</a:t>
            </a:r>
          </a:p>
        </p:txBody>
      </p:sp>
      <p:sp>
        <p:nvSpPr>
          <p:cNvPr id="3" name="Slide Number Placeholder 1">
            <a:extLst>
              <a:ext uri="{FF2B5EF4-FFF2-40B4-BE49-F238E27FC236}">
                <a16:creationId xmlns:a16="http://schemas.microsoft.com/office/drawing/2014/main" id="{E90ADD5E-1D15-8AC4-B609-92DB187594FF}"/>
              </a:ext>
            </a:extLst>
          </p:cNvPr>
          <p:cNvSpPr txBox="1">
            <a:spLocks/>
          </p:cNvSpPr>
          <p:nvPr/>
        </p:nvSpPr>
        <p:spPr>
          <a:xfrm>
            <a:off x="10780518" y="6572479"/>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20</a:t>
            </a:fld>
            <a:endParaRPr lang="en-GB" sz="1000" b="1" dirty="0">
              <a:solidFill>
                <a:schemeClr val="bg1"/>
              </a:solidFill>
            </a:endParaRPr>
          </a:p>
        </p:txBody>
      </p:sp>
      <p:sp>
        <p:nvSpPr>
          <p:cNvPr id="38" name="Rounded Rectangle 37">
            <a:extLst>
              <a:ext uri="{FF2B5EF4-FFF2-40B4-BE49-F238E27FC236}">
                <a16:creationId xmlns:a16="http://schemas.microsoft.com/office/drawing/2014/main" id="{4E6507EE-8948-959C-926F-EEBA72D6A793}"/>
              </a:ext>
            </a:extLst>
          </p:cNvPr>
          <p:cNvSpPr/>
          <p:nvPr/>
        </p:nvSpPr>
        <p:spPr>
          <a:xfrm>
            <a:off x="575930" y="2258007"/>
            <a:ext cx="5520070" cy="3294895"/>
          </a:xfrm>
          <a:prstGeom prst="roundRect">
            <a:avLst>
              <a:gd name="adj" fmla="val 8504"/>
            </a:avLst>
          </a:prstGeom>
          <a:solidFill>
            <a:srgbClr val="DFE8FF"/>
          </a:solidFill>
          <a:ln w="1778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endParaRPr lang="en-GB" sz="1600" b="1" dirty="0">
              <a:solidFill>
                <a:schemeClr val="tx1"/>
              </a:solidFill>
            </a:endParaRPr>
          </a:p>
          <a:p>
            <a:pPr marL="285750" indent="-285750">
              <a:buFont typeface="Wingdings" pitchFamily="2" charset="2"/>
              <a:buChar char="ü"/>
            </a:pPr>
            <a:r>
              <a:rPr lang="en-GB" sz="1600" b="1" i="1" dirty="0">
                <a:solidFill>
                  <a:schemeClr val="accent1"/>
                </a:solidFill>
              </a:rPr>
              <a:t>Loading and inspecting outputs</a:t>
            </a:r>
            <a:br>
              <a:rPr lang="en-GB" sz="1600" dirty="0">
                <a:solidFill>
                  <a:schemeClr val="tx1"/>
                </a:solidFill>
              </a:rPr>
            </a:br>
            <a:r>
              <a:rPr lang="en-GB" sz="1600" dirty="0">
                <a:solidFill>
                  <a:schemeClr val="tx1"/>
                </a:solidFill>
              </a:rPr>
              <a:t>Sanity checks, </a:t>
            </a:r>
            <a:r>
              <a:rPr lang="en-GB" sz="1600" dirty="0" err="1">
                <a:solidFill>
                  <a:schemeClr val="tx1"/>
                </a:solidFill>
              </a:rPr>
              <a:t>geopandas</a:t>
            </a:r>
            <a:r>
              <a:rPr lang="en-GB" sz="1600" dirty="0">
                <a:solidFill>
                  <a:schemeClr val="tx1"/>
                </a:solidFill>
              </a:rPr>
              <a:t>, demand centre filter.</a:t>
            </a:r>
          </a:p>
          <a:p>
            <a:pPr marL="285750" indent="-285750">
              <a:buClr>
                <a:srgbClr val="012069"/>
              </a:buClr>
              <a:buFont typeface="Wingdings" pitchFamily="2" charset="2"/>
              <a:buChar char="ü"/>
            </a:pPr>
            <a:endParaRPr lang="en-GB" sz="1600" dirty="0">
              <a:solidFill>
                <a:schemeClr val="tx1"/>
              </a:solidFill>
            </a:endParaRPr>
          </a:p>
          <a:p>
            <a:pPr marL="285750" indent="-285750">
              <a:buClr>
                <a:srgbClr val="012069"/>
              </a:buClr>
              <a:buFont typeface="Wingdings" pitchFamily="2" charset="2"/>
              <a:buChar char="ü"/>
            </a:pPr>
            <a:r>
              <a:rPr lang="en-GB" sz="1600" b="1" i="1" dirty="0">
                <a:solidFill>
                  <a:schemeClr val="accent1"/>
                </a:solidFill>
              </a:rPr>
              <a:t>Reading heatmaps</a:t>
            </a:r>
            <a:br>
              <a:rPr lang="en-GB" sz="1600" dirty="0">
                <a:solidFill>
                  <a:schemeClr val="tx1"/>
                </a:solidFill>
              </a:rPr>
            </a:br>
            <a:r>
              <a:rPr lang="en-GB" sz="1600" dirty="0">
                <a:solidFill>
                  <a:schemeClr val="tx1"/>
                </a:solidFill>
              </a:rPr>
              <a:t>Spatial gradients, drivers, cross-country comparison.</a:t>
            </a:r>
          </a:p>
          <a:p>
            <a:pPr marL="285750" indent="-285750">
              <a:buClr>
                <a:srgbClr val="012069"/>
              </a:buClr>
              <a:buFont typeface="Wingdings" pitchFamily="2" charset="2"/>
              <a:buChar char="ü"/>
            </a:pPr>
            <a:endParaRPr lang="en-GB" sz="1600" dirty="0">
              <a:solidFill>
                <a:schemeClr val="tx1"/>
              </a:solidFill>
            </a:endParaRPr>
          </a:p>
          <a:p>
            <a:pPr marL="285750" indent="-285750">
              <a:buClr>
                <a:srgbClr val="012069"/>
              </a:buClr>
              <a:buFont typeface="Wingdings" pitchFamily="2" charset="2"/>
              <a:buChar char="ü"/>
            </a:pPr>
            <a:r>
              <a:rPr lang="en-GB" sz="1600" b="1" i="1" dirty="0">
                <a:solidFill>
                  <a:schemeClr val="accent1"/>
                </a:solidFill>
              </a:rPr>
              <a:t>Cost breakdown analysis</a:t>
            </a:r>
            <a:br>
              <a:rPr lang="en-GB" sz="1600" dirty="0">
                <a:solidFill>
                  <a:schemeClr val="tx1"/>
                </a:solidFill>
              </a:rPr>
            </a:br>
            <a:r>
              <a:rPr lang="en-GB" sz="1600" dirty="0">
                <a:solidFill>
                  <a:schemeClr val="tx1"/>
                </a:solidFill>
              </a:rPr>
              <a:t>Component maps, stacked bars.</a:t>
            </a:r>
          </a:p>
          <a:p>
            <a:pPr>
              <a:buClr>
                <a:srgbClr val="012069"/>
              </a:buClr>
            </a:pPr>
            <a:endParaRPr lang="en-GB" sz="1600" dirty="0">
              <a:solidFill>
                <a:schemeClr val="tx1"/>
              </a:solidFill>
            </a:endParaRPr>
          </a:p>
          <a:p>
            <a:pPr marL="285750" indent="-285750">
              <a:buClr>
                <a:srgbClr val="012069"/>
              </a:buClr>
              <a:buFont typeface="Wingdings" pitchFamily="2" charset="2"/>
              <a:buChar char="ü"/>
            </a:pPr>
            <a:r>
              <a:rPr lang="en-GB" sz="1600" b="1" i="1" dirty="0">
                <a:solidFill>
                  <a:schemeClr val="accent1"/>
                </a:solidFill>
              </a:rPr>
              <a:t>Supply cost curves</a:t>
            </a:r>
            <a:br>
              <a:rPr lang="en-GB" sz="1600" dirty="0">
                <a:solidFill>
                  <a:schemeClr val="tx1"/>
                </a:solidFill>
              </a:rPr>
            </a:br>
            <a:r>
              <a:rPr lang="en-GB" sz="1600" dirty="0">
                <a:solidFill>
                  <a:schemeClr val="tx1"/>
                </a:solidFill>
              </a:rPr>
              <a:t>Methodology, construction in Python, policy.</a:t>
            </a:r>
          </a:p>
        </p:txBody>
      </p:sp>
      <p:sp>
        <p:nvSpPr>
          <p:cNvPr id="4" name="Rounded Rectangle 3">
            <a:extLst>
              <a:ext uri="{FF2B5EF4-FFF2-40B4-BE49-F238E27FC236}">
                <a16:creationId xmlns:a16="http://schemas.microsoft.com/office/drawing/2014/main" id="{F9361FE4-0C8E-1B4B-C785-F834EDA82361}"/>
              </a:ext>
            </a:extLst>
          </p:cNvPr>
          <p:cNvSpPr/>
          <p:nvPr/>
        </p:nvSpPr>
        <p:spPr>
          <a:xfrm>
            <a:off x="6368638" y="2284775"/>
            <a:ext cx="5247432" cy="2223516"/>
          </a:xfrm>
          <a:prstGeom prst="roundRect">
            <a:avLst>
              <a:gd name="adj" fmla="val 8504"/>
            </a:avLst>
          </a:prstGeom>
          <a:solidFill>
            <a:srgbClr val="F6D9DE"/>
          </a:solidFill>
          <a:ln w="15240">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nSpc>
                <a:spcPct val="120000"/>
              </a:lnSpc>
            </a:pPr>
            <a:r>
              <a:rPr lang="en-GB" sz="1600" dirty="0">
                <a:solidFill>
                  <a:schemeClr val="tx1"/>
                </a:solidFill>
              </a:rPr>
              <a:t>Now you can read and build the core outputs. Lesson 6 covers advanced modelling options that extend what Geo-X can do.</a:t>
            </a:r>
          </a:p>
          <a:p>
            <a:pPr>
              <a:lnSpc>
                <a:spcPct val="120000"/>
              </a:lnSpc>
            </a:pPr>
            <a:endParaRPr lang="en-GB" sz="1600" dirty="0">
              <a:solidFill>
                <a:schemeClr val="tx1"/>
              </a:solidFill>
            </a:endParaRPr>
          </a:p>
          <a:p>
            <a:pPr marL="342900" indent="-342900">
              <a:lnSpc>
                <a:spcPct val="150000"/>
              </a:lnSpc>
              <a:buClr>
                <a:schemeClr val="accent1"/>
              </a:buClr>
              <a:buFont typeface="Arial" panose="020B0604020202020204" pitchFamily="34" charset="0"/>
              <a:buChar char="•"/>
            </a:pPr>
            <a:r>
              <a:rPr lang="en-GB" sz="1600" dirty="0">
                <a:solidFill>
                  <a:schemeClr val="tx1"/>
                </a:solidFill>
              </a:rPr>
              <a:t>Add technologies (generation – storage)</a:t>
            </a:r>
          </a:p>
          <a:p>
            <a:pPr marL="342900" indent="-342900">
              <a:lnSpc>
                <a:spcPct val="150000"/>
              </a:lnSpc>
              <a:buClr>
                <a:schemeClr val="accent1"/>
              </a:buClr>
              <a:buFont typeface="Arial" panose="020B0604020202020204" pitchFamily="34" charset="0"/>
              <a:buChar char="•"/>
            </a:pPr>
            <a:r>
              <a:rPr lang="en-GB" sz="1600" dirty="0">
                <a:solidFill>
                  <a:schemeClr val="tx1"/>
                </a:solidFill>
              </a:rPr>
              <a:t>Demand flexibility</a:t>
            </a:r>
          </a:p>
          <a:p>
            <a:endParaRPr lang="en-GB" sz="1600" dirty="0">
              <a:solidFill>
                <a:schemeClr val="tx1"/>
              </a:solidFill>
            </a:endParaRPr>
          </a:p>
        </p:txBody>
      </p:sp>
      <p:sp>
        <p:nvSpPr>
          <p:cNvPr id="2" name="TextBox 1">
            <a:extLst>
              <a:ext uri="{FF2B5EF4-FFF2-40B4-BE49-F238E27FC236}">
                <a16:creationId xmlns:a16="http://schemas.microsoft.com/office/drawing/2014/main" id="{E12CF8C0-D65D-28D7-2520-6EBD42A8AF96}"/>
              </a:ext>
            </a:extLst>
          </p:cNvPr>
          <p:cNvSpPr txBox="1"/>
          <p:nvPr/>
        </p:nvSpPr>
        <p:spPr>
          <a:xfrm>
            <a:off x="6706813" y="4692219"/>
            <a:ext cx="4467405" cy="646331"/>
          </a:xfrm>
          <a:prstGeom prst="rect">
            <a:avLst/>
          </a:prstGeom>
          <a:noFill/>
        </p:spPr>
        <p:txBody>
          <a:bodyPr wrap="square" rtlCol="0">
            <a:spAutoFit/>
          </a:bodyPr>
          <a:lstStyle/>
          <a:p>
            <a:r>
              <a:rPr lang="en-US" sz="1800" dirty="0">
                <a:solidFill>
                  <a:schemeClr val="accent1"/>
                </a:solidFill>
              </a:rPr>
              <a:t>Well done! See you in the last lesson, Lesson 6, of the course.</a:t>
            </a:r>
          </a:p>
        </p:txBody>
      </p:sp>
      <p:sp>
        <p:nvSpPr>
          <p:cNvPr id="5" name="Rounded Rectangle 4">
            <a:extLst>
              <a:ext uri="{FF2B5EF4-FFF2-40B4-BE49-F238E27FC236}">
                <a16:creationId xmlns:a16="http://schemas.microsoft.com/office/drawing/2014/main" id="{E938A7A4-026B-EBDB-093F-80DC4E7B3F0F}"/>
              </a:ext>
            </a:extLst>
          </p:cNvPr>
          <p:cNvSpPr/>
          <p:nvPr/>
        </p:nvSpPr>
        <p:spPr>
          <a:xfrm>
            <a:off x="575929" y="1523999"/>
            <a:ext cx="5520070" cy="574005"/>
          </a:xfrm>
          <a:prstGeom prst="roundRect">
            <a:avLst>
              <a:gd name="adj" fmla="val 8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What you’ve set up so far:</a:t>
            </a:r>
          </a:p>
        </p:txBody>
      </p:sp>
      <p:sp>
        <p:nvSpPr>
          <p:cNvPr id="6" name="Rounded Rectangle 5">
            <a:extLst>
              <a:ext uri="{FF2B5EF4-FFF2-40B4-BE49-F238E27FC236}">
                <a16:creationId xmlns:a16="http://schemas.microsoft.com/office/drawing/2014/main" id="{57E24A31-17D8-DD78-C833-D959E87CF6BD}"/>
              </a:ext>
            </a:extLst>
          </p:cNvPr>
          <p:cNvSpPr/>
          <p:nvPr/>
        </p:nvSpPr>
        <p:spPr>
          <a:xfrm>
            <a:off x="6337924" y="1523999"/>
            <a:ext cx="5177725" cy="576848"/>
          </a:xfrm>
          <a:prstGeom prst="roundRect">
            <a:avLst>
              <a:gd name="adj" fmla="val 8000"/>
            </a:avLst>
          </a:prstGeom>
          <a:solidFill>
            <a:schemeClr val="tx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Lesson 6 coming up</a:t>
            </a:r>
            <a:endParaRPr lang="en-US" sz="2000" i="1" dirty="0">
              <a:solidFill>
                <a:schemeClr val="tx1"/>
              </a:solidFill>
            </a:endParaRPr>
          </a:p>
        </p:txBody>
      </p:sp>
      <p:sp>
        <p:nvSpPr>
          <p:cNvPr id="8" name="TextBox 7">
            <a:extLst>
              <a:ext uri="{FF2B5EF4-FFF2-40B4-BE49-F238E27FC236}">
                <a16:creationId xmlns:a16="http://schemas.microsoft.com/office/drawing/2014/main" id="{4AD80D95-E58D-55C2-9479-733DAEDBD479}"/>
              </a:ext>
            </a:extLst>
          </p:cNvPr>
          <p:cNvSpPr txBox="1"/>
          <p:nvPr/>
        </p:nvSpPr>
        <p:spPr>
          <a:xfrm>
            <a:off x="6576999" y="6141592"/>
            <a:ext cx="5039071" cy="430887"/>
          </a:xfrm>
          <a:prstGeom prst="rect">
            <a:avLst/>
          </a:prstGeom>
          <a:noFill/>
        </p:spPr>
        <p:txBody>
          <a:bodyPr wrap="square">
            <a:spAutoFit/>
          </a:bodyPr>
          <a:lstStyle/>
          <a:p>
            <a:pPr algn="just"/>
            <a:r>
              <a:rPr lang="en-GB" sz="1050" b="1" i="1" dirty="0">
                <a:solidFill>
                  <a:schemeClr val="tx1"/>
                </a:solidFill>
              </a:rPr>
              <a:t>Note: </a:t>
            </a:r>
            <a:r>
              <a:rPr lang="en-CZ" sz="1050" dirty="0"/>
              <a:t>Figures and graphics throughout this course were produced by the authors, generated either through custom Python code or with the assistance of Claude AI.</a:t>
            </a:r>
            <a:endParaRPr lang="en-US" sz="1050" i="1" dirty="0">
              <a:solidFill>
                <a:schemeClr val="tx1"/>
              </a:solidFill>
            </a:endParaRPr>
          </a:p>
        </p:txBody>
      </p:sp>
    </p:spTree>
    <p:extLst>
      <p:ext uri="{BB962C8B-B14F-4D97-AF65-F5344CB8AC3E}">
        <p14:creationId xmlns:p14="http://schemas.microsoft.com/office/powerpoint/2010/main" val="663911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4" grpId="0" animBg="1"/>
      <p:bldP spid="4" grpId="1" animBg="1"/>
      <p:bldP spid="2" grpId="0"/>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flipH="1">
            <a:off x="4185387" y="0"/>
            <a:ext cx="3647976" cy="6857999"/>
          </a:xfrm>
        </p:spPr>
        <p:txBody>
          <a:bodyPr anchor="ctr"/>
          <a:lstStyle/>
          <a:p>
            <a:pPr algn="ctr"/>
            <a:r>
              <a:rPr lang="en-GB" dirty="0"/>
              <a:t>Thank you</a:t>
            </a:r>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1"/>
          </p:nvPr>
        </p:nvSpPr>
        <p:spPr>
          <a:xfrm>
            <a:off x="6009375" y="5795916"/>
            <a:ext cx="6176211" cy="1062083"/>
          </a:xfrm>
        </p:spPr>
        <p:txBody>
          <a:bodyPr/>
          <a:lstStyle/>
          <a:p>
            <a:pPr algn="ctr"/>
            <a:r>
              <a:rPr lang="en-GB" dirty="0" err="1"/>
              <a:t>www.climatecompatiblegrowth.com</a:t>
            </a:r>
            <a:endParaRPr lang="en-GB" dirty="0"/>
          </a:p>
        </p:txBody>
      </p:sp>
    </p:spTree>
    <p:extLst>
      <p:ext uri="{BB962C8B-B14F-4D97-AF65-F5344CB8AC3E}">
        <p14:creationId xmlns:p14="http://schemas.microsoft.com/office/powerpoint/2010/main" val="169286684"/>
      </p:ext>
    </p:extLst>
  </p:cSld>
  <p:clrMapOvr>
    <a:masterClrMapping/>
  </p:clrMapOvr>
</p:sld>
</file>

<file path=ppt/theme/theme1.xml><?xml version="1.0" encoding="utf-8"?>
<a:theme xmlns:a="http://schemas.openxmlformats.org/drawingml/2006/main" name="CCG Lecture theme">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CG Lecture theme" id="{0F656C2D-E1CD-0849-AEFA-782DB2D17D9A}" vid="{E279BDDD-1989-354C-B772-D410CEB20043}"/>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11EE482-D3B6-EF45-8CB4-E9AF8EDE85AC}">
  <we:reference id="wa200010001" version="1.0.0.1" store="en-US" storeType="OMEX"/>
  <we:alternateReferences>
    <we:reference id="wa200010001" version="1.0.0.1" store="en-US" storeType="OMEX"/>
  </we:alternateReferences>
  <we:properties>
    <we:property name="claude.fileId" value="&quot;c8b12169-030f-480c-8764-1690cd399761&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8" ma:contentTypeDescription="Create a new document." ma:contentTypeScope="" ma:versionID="a15470f3de19f5213b20cf20a4995d57">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a0986734c870a0a15ed8795bbdb10adf"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9C56AEB-6C81-4D2E-983F-11EAB5C544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b8b66e-5759-43c1-a138-f967a8bf5a20"/>
    <ds:schemaRef ds:uri="0b696a8a-ab1a-459b-a09e-44df7cbe93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1DDE83-2ED0-4567-A669-A16A212F164D}">
  <ds:schemaRefs>
    <ds:schemaRef ds:uri="http://schemas.openxmlformats.org/package/2006/metadata/core-properties"/>
    <ds:schemaRef ds:uri="http://www.w3.org/XML/1998/namespace"/>
    <ds:schemaRef ds:uri="http://schemas.microsoft.com/office/2006/documentManagement/types"/>
    <ds:schemaRef ds:uri="http://purl.org/dc/elements/1.1/"/>
    <ds:schemaRef ds:uri="http://purl.org/dc/dcmitype/"/>
    <ds:schemaRef ds:uri="http://schemas.microsoft.com/office/infopath/2007/PartnerControls"/>
    <ds:schemaRef ds:uri="35b8b66e-5759-43c1-a138-f967a8bf5a20"/>
    <ds:schemaRef ds:uri="0b696a8a-ab1a-459b-a09e-44df7cbe9330"/>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D05F7E04-0F8F-4ECA-9525-3F0638DC6B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33577</TotalTime>
  <Words>7791</Words>
  <Application>Microsoft Macintosh PowerPoint</Application>
  <PresentationFormat>Widescreen</PresentationFormat>
  <Paragraphs>510</Paragraphs>
  <Slides>21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Courier New</vt:lpstr>
      <vt:lpstr>Helvetica Neue</vt:lpstr>
      <vt:lpstr>Wingdings</vt:lpstr>
      <vt:lpstr>CCG Lecture theme</vt:lpstr>
      <vt:lpstr>   Geo-X training course </vt:lpstr>
      <vt:lpstr>Learning outcomes</vt:lpstr>
      <vt:lpstr>PowerPoint Presentation</vt:lpstr>
      <vt:lpstr>Setting up your analysis  environment</vt:lpstr>
      <vt:lpstr>First inspection: sanity checks</vt:lpstr>
      <vt:lpstr>PowerPoint Presentation</vt:lpstr>
      <vt:lpstr>Plotting the heatmaps: visualisation tools </vt:lpstr>
      <vt:lpstr>Reading the spatial gradient</vt:lpstr>
      <vt:lpstr>Different geography</vt:lpstr>
      <vt:lpstr>What the heatmap cannot tell you</vt:lpstr>
      <vt:lpstr>PowerPoint Presentation</vt:lpstr>
      <vt:lpstr>Plotting cost components</vt:lpstr>
      <vt:lpstr>Interpreting the component maps</vt:lpstr>
      <vt:lpstr>Plotting cost components</vt:lpstr>
      <vt:lpstr>PowerPoint Presentation</vt:lpstr>
      <vt:lpstr>What is a supply cost curve? And why does it matter?</vt:lpstr>
      <vt:lpstr>Methodology and assumptions</vt:lpstr>
      <vt:lpstr>Building the supply curve</vt:lpstr>
      <vt:lpstr>PowerPoint Presentation</vt:lpstr>
      <vt:lpstr>Lesson 5 done! What is next: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Michaela Rychetská</cp:lastModifiedBy>
  <cp:revision>131</cp:revision>
  <dcterms:created xsi:type="dcterms:W3CDTF">2019-06-09T10:25:43Z</dcterms:created>
  <dcterms:modified xsi:type="dcterms:W3CDTF">2026-08-31T14:52:42Z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