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6858000" cx="12192000"/>
  <p:notesSz cx="6858000" cy="9144000"/>
  <p:embeddedFontLst>
    <p:embeddedFont>
      <p:font typeface="Helvetica Neue"/>
      <p:regular r:id="rId23"/>
      <p:bold r:id="rId24"/>
      <p:italic r:id="rId25"/>
      <p:boldItalic r:id="rId26"/>
    </p:embeddedFont>
    <p:embeddedFont>
      <p:font typeface="Open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1" roundtripDataSignature="AMtx7mjzQSdRCmuU2T7ZN4ZXkPcxVV2zw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41F177F-FD43-4A0C-9DE4-595408DFF051}">
  <a:tblStyle styleId="{541F177F-FD43-4A0C-9DE4-595408DFF051}"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HelveticaNeue-bold.fntdata"/><Relationship Id="rId23" Type="http://schemas.openxmlformats.org/officeDocument/2006/relationships/font" Target="fonts/HelveticaNeue-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HelveticaNeue-boldItalic.fntdata"/><Relationship Id="rId25" Type="http://schemas.openxmlformats.org/officeDocument/2006/relationships/font" Target="fonts/HelveticaNeue-italic.fntdata"/><Relationship Id="rId28" Type="http://schemas.openxmlformats.org/officeDocument/2006/relationships/font" Target="fonts/OpenSans-bold.fntdata"/><Relationship Id="rId27" Type="http://schemas.openxmlformats.org/officeDocument/2006/relationships/font" Target="fonts/OpenSa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italic.fntdata"/><Relationship Id="rId7" Type="http://schemas.openxmlformats.org/officeDocument/2006/relationships/slide" Target="slides/slide2.xml"/><Relationship Id="rId8" Type="http://schemas.openxmlformats.org/officeDocument/2006/relationships/slide" Target="slides/slide3.xml"/><Relationship Id="rId31" Type="http://customschemas.google.com/relationships/presentationmetadata" Target="metadata"/><Relationship Id="rId30" Type="http://schemas.openxmlformats.org/officeDocument/2006/relationships/font" Target="fonts/OpenSans-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dc49881616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g3dc49881616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dc49881616_0_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g3dc49881616_0_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96" name="Google Shape;96;g3dc49881616_0_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dc49881616_0_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g3dc49881616_0_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 name="Google Shape;108;g3dc49881616_0_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sv-S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dc49881616_0_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g3dc49881616_0_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A load profile expresses the distribution of demand occurrence</a:t>
            </a:r>
            <a:endParaRPr/>
          </a:p>
          <a:p>
            <a:pPr indent="-228600" lvl="0" marL="457200" marR="0" rtl="0" algn="l">
              <a:lnSpc>
                <a:spcPct val="100000"/>
              </a:lnSpc>
              <a:spcBef>
                <a:spcPts val="0"/>
              </a:spcBef>
              <a:spcAft>
                <a:spcPts val="0"/>
              </a:spcAft>
              <a:buClr>
                <a:srgbClr val="000000"/>
              </a:buClr>
              <a:buSzPts val="1400"/>
              <a:buFont typeface="Arial"/>
              <a:buNone/>
            </a:pPr>
            <a:r>
              <a:rPr lang="sv-SE"/>
              <a:t>throughout the year as a share of the total. To generate these profiles, the tool</a:t>
            </a:r>
            <a:endParaRPr/>
          </a:p>
          <a:p>
            <a:pPr indent="-228600" lvl="0" marL="457200" marR="0" rtl="0" algn="l">
              <a:lnSpc>
                <a:spcPct val="100000"/>
              </a:lnSpc>
              <a:spcBef>
                <a:spcPts val="0"/>
              </a:spcBef>
              <a:spcAft>
                <a:spcPts val="0"/>
              </a:spcAft>
              <a:buClr>
                <a:srgbClr val="000000"/>
              </a:buClr>
              <a:buSzPts val="1400"/>
              <a:buFont typeface="Arial"/>
              <a:buNone/>
            </a:pPr>
            <a:r>
              <a:rPr lang="sv-SE"/>
              <a:t>requires both the year split and an hourly demand profile for each demand</a:t>
            </a:r>
            <a:endParaRPr/>
          </a:p>
          <a:p>
            <a:pPr indent="-228600" lvl="0" marL="457200" marR="0" rtl="0" algn="l">
              <a:lnSpc>
                <a:spcPct val="100000"/>
              </a:lnSpc>
              <a:spcBef>
                <a:spcPts val="0"/>
              </a:spcBef>
              <a:spcAft>
                <a:spcPts val="0"/>
              </a:spcAft>
              <a:buClr>
                <a:srgbClr val="000000"/>
              </a:buClr>
              <a:buSzPts val="1400"/>
              <a:buFont typeface="Arial"/>
              <a:buNone/>
            </a:pPr>
            <a:r>
              <a:rPr lang="sv-SE"/>
              <a:t>type. Hourly profiles for a selection of key demands are preloaded in the MDI</a:t>
            </a:r>
            <a:endParaRPr/>
          </a:p>
          <a:p>
            <a:pPr indent="-228600" lvl="0" marL="457200" marR="0" rtl="0" algn="l">
              <a:lnSpc>
                <a:spcPct val="100000"/>
              </a:lnSpc>
              <a:spcBef>
                <a:spcPts val="0"/>
              </a:spcBef>
              <a:spcAft>
                <a:spcPts val="0"/>
              </a:spcAft>
              <a:buClr>
                <a:srgbClr val="000000"/>
              </a:buClr>
              <a:buSzPts val="1400"/>
              <a:buFont typeface="Arial"/>
              <a:buNone/>
            </a:pPr>
            <a:r>
              <a:rPr lang="sv-SE"/>
              <a:t>and can be accessed in the Profiles folder.      </a:t>
            </a:r>
            <a:endParaRPr/>
          </a:p>
        </p:txBody>
      </p:sp>
      <p:sp>
        <p:nvSpPr>
          <p:cNvPr id="115" name="Google Shape;115;g3dc49881616_0_9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dc49881616_0_1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g3dc49881616_0_1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32" name="Google Shape;132;g3dc49881616_0_1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dc49881616_0_1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g3dc49881616_0_1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163" name="Google Shape;163;g3dc49881616_0_1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dc49881616_0_1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g3dc49881616_0_1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sv-SE"/>
              <a:t>      </a:t>
            </a:r>
            <a:endParaRPr/>
          </a:p>
        </p:txBody>
      </p:sp>
      <p:sp>
        <p:nvSpPr>
          <p:cNvPr id="204" name="Google Shape;204;g3dc49881616_0_17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dc49881616_0_2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g3dc49881616_0_20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32" name="Google Shape;232;g3dc49881616_0_20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dc49881616_0_2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g3dc49881616_0_2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46" name="Google Shape;246;g3dc49881616_0_2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dc49881616_0_2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g3dc49881616_0_2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287" name="Google Shape;287;g3dc49881616_0_2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v-S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dc49881616_0_2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g3dc49881616_0_2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11" name="Google Shape;311;g3dc49881616_0_28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dc49881616_0_2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9" name="Google Shape;329;g3dc49881616_0_2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30" name="Google Shape;330;g3dc49881616_0_2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dc49881616_0_3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g3dc49881616_0_3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49" name="Google Shape;349;g3dc49881616_0_3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dc49881616_0_3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3" name="Google Shape;363;g3dc49881616_0_3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64" name="Google Shape;364;g3dc49881616_0_3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dc49881616_0_3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0" name="Google Shape;380;g3dc49881616_0_3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81" name="Google Shape;381;g3dc49881616_0_34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dc49881616_0_36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1" name="Google Shape;391;g3dc49881616_0_3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dc49881616_0_3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7" name="Google Shape;397;g3dc49881616_0_3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98" name="Google Shape;398;g3dc49881616_0_3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sv-S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3" name="Shape 13"/>
        <p:cNvGrpSpPr/>
        <p:nvPr/>
      </p:nvGrpSpPr>
      <p:grpSpPr>
        <a:xfrm>
          <a:off x="0" y="0"/>
          <a:ext cx="0" cy="0"/>
          <a:chOff x="0" y="0"/>
          <a:chExt cx="0" cy="0"/>
        </a:xfrm>
      </p:grpSpPr>
      <p:pic>
        <p:nvPicPr>
          <p:cNvPr id="14" name="Google Shape;14;p3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5" name="Google Shape;15;p35"/>
          <p:cNvSpPr txBox="1"/>
          <p:nvPr>
            <p:ph type="ctrTitle"/>
          </p:nvPr>
        </p:nvSpPr>
        <p:spPr>
          <a:xfrm>
            <a:off x="2979507" y="739739"/>
            <a:ext cx="4880223" cy="4982968"/>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800"/>
              <a:buFont typeface="Helvetica Neue"/>
              <a:buNone/>
              <a:defRPr b="1" i="0" sz="320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6" name="Shape 16"/>
        <p:cNvGrpSpPr/>
        <p:nvPr/>
      </p:nvGrpSpPr>
      <p:grpSpPr>
        <a:xfrm>
          <a:off x="0" y="0"/>
          <a:ext cx="0" cy="0"/>
          <a:chOff x="0" y="0"/>
          <a:chExt cx="0" cy="0"/>
        </a:xfrm>
      </p:grpSpPr>
      <p:sp>
        <p:nvSpPr>
          <p:cNvPr id="17" name="Google Shape;17;p36"/>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18" name="Google Shape;18;p36"/>
          <p:cNvSpPr txBox="1"/>
          <p:nvPr>
            <p:ph idx="1" type="body"/>
          </p:nvPr>
        </p:nvSpPr>
        <p:spPr>
          <a:xfrm>
            <a:off x="838200" y="1325562"/>
            <a:ext cx="10515600" cy="485140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 name="Google Shape;19;p36"/>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p:spTree>
      <p:nvGrpSpPr>
        <p:cNvPr id="20" name="Shape 20"/>
        <p:cNvGrpSpPr/>
        <p:nvPr/>
      </p:nvGrpSpPr>
      <p:grpSpPr>
        <a:xfrm>
          <a:off x="0" y="0"/>
          <a:ext cx="0" cy="0"/>
          <a:chOff x="0" y="0"/>
          <a:chExt cx="0" cy="0"/>
        </a:xfrm>
      </p:grpSpPr>
      <p:sp>
        <p:nvSpPr>
          <p:cNvPr id="21" name="Google Shape;21;p37"/>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22" name="Google Shape;22;p37"/>
          <p:cNvSpPr txBox="1"/>
          <p:nvPr>
            <p:ph idx="1" type="body"/>
          </p:nvPr>
        </p:nvSpPr>
        <p:spPr>
          <a:xfrm>
            <a:off x="838200"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23" name="Google Shape;23;p37"/>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1_Comparison">
    <p:spTree>
      <p:nvGrpSpPr>
        <p:cNvPr id="24" name="Shape 24"/>
        <p:cNvGrpSpPr/>
        <p:nvPr/>
      </p:nvGrpSpPr>
      <p:grpSpPr>
        <a:xfrm>
          <a:off x="0" y="0"/>
          <a:ext cx="0" cy="0"/>
          <a:chOff x="0" y="0"/>
          <a:chExt cx="0" cy="0"/>
        </a:xfrm>
      </p:grpSpPr>
      <p:sp>
        <p:nvSpPr>
          <p:cNvPr id="25" name="Google Shape;25;p38"/>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26" name="Google Shape;26;p38"/>
          <p:cNvSpPr txBox="1"/>
          <p:nvPr>
            <p:ph type="title"/>
          </p:nvPr>
        </p:nvSpPr>
        <p:spPr>
          <a:xfrm>
            <a:off x="839788"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8"/>
          <p:cNvSpPr txBox="1"/>
          <p:nvPr>
            <p:ph idx="1" type="body"/>
          </p:nvPr>
        </p:nvSpPr>
        <p:spPr>
          <a:xfrm>
            <a:off x="839788" y="1346930"/>
            <a:ext cx="5157787"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0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28" name="Shape 28"/>
        <p:cNvGrpSpPr/>
        <p:nvPr/>
      </p:nvGrpSpPr>
      <p:grpSpPr>
        <a:xfrm>
          <a:off x="0" y="0"/>
          <a:ext cx="0" cy="0"/>
          <a:chOff x="0" y="0"/>
          <a:chExt cx="0" cy="0"/>
        </a:xfrm>
      </p:grpSpPr>
      <p:sp>
        <p:nvSpPr>
          <p:cNvPr id="29" name="Google Shape;29;p39"/>
          <p:cNvSpPr txBox="1"/>
          <p:nvPr>
            <p:ph type="title"/>
          </p:nvPr>
        </p:nvSpPr>
        <p:spPr>
          <a:xfrm>
            <a:off x="554736" y="182372"/>
            <a:ext cx="11082528" cy="73152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9"/>
          <p:cNvSpPr/>
          <p:nvPr/>
        </p:nvSpPr>
        <p:spPr>
          <a:xfrm>
            <a:off x="11312525" y="6498754"/>
            <a:ext cx="325501" cy="138499"/>
          </a:xfrm>
          <a:prstGeom prst="rect">
            <a:avLst/>
          </a:prstGeom>
          <a:noFill/>
          <a:ln>
            <a:noFill/>
          </a:ln>
        </p:spPr>
        <p:txBody>
          <a:bodyPr anchorCtr="0" anchor="b" bIns="0" lIns="0" spcFirstLastPara="1" rIns="0" wrap="square" tIns="0">
            <a:sp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sv-SE"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31" name="Google Shape;31;p39"/>
          <p:cNvSpPr txBox="1"/>
          <p:nvPr>
            <p:ph idx="1" type="body"/>
          </p:nvPr>
        </p:nvSpPr>
        <p:spPr>
          <a:xfrm>
            <a:off x="7159752" y="78768"/>
            <a:ext cx="4480560" cy="123111"/>
          </a:xfrm>
          <a:prstGeom prst="rect">
            <a:avLst/>
          </a:prstGeom>
          <a:noFill/>
          <a:ln>
            <a:noFill/>
          </a:ln>
        </p:spPr>
        <p:txBody>
          <a:bodyPr anchorCtr="0" anchor="ctr" bIns="45700" lIns="91425" spcFirstLastPara="1" rIns="91425" wrap="square" tIns="45700">
            <a:spAutoFit/>
          </a:bodyPr>
          <a:lstStyle>
            <a:lvl1pPr indent="-228600" lvl="0" marL="457200" marR="0" rtl="0" algn="r">
              <a:lnSpc>
                <a:spcPct val="90000"/>
              </a:lnSpc>
              <a:spcBef>
                <a:spcPts val="1000"/>
              </a:spcBef>
              <a:spcAft>
                <a:spcPts val="0"/>
              </a:spcAft>
              <a:buClr>
                <a:srgbClr val="000000"/>
              </a:buClr>
              <a:buSzPts val="1400"/>
              <a:buFont typeface="Arial"/>
              <a:buNone/>
              <a:defRPr b="0" i="0" sz="800" u="none" cap="none" strike="noStrike">
                <a:solidFill>
                  <a:srgbClr val="000000"/>
                </a:solidFill>
                <a:latin typeface="Arial"/>
                <a:ea typeface="Arial"/>
                <a:cs typeface="Arial"/>
                <a:sym typeface="Arial"/>
              </a:defRPr>
            </a:lvl1pPr>
            <a:lvl2pPr indent="-228600" lvl="1" marL="9144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2" name="Google Shape;32;p39"/>
          <p:cNvSpPr txBox="1"/>
          <p:nvPr>
            <p:ph idx="2" type="subTitle"/>
          </p:nvPr>
        </p:nvSpPr>
        <p:spPr>
          <a:xfrm>
            <a:off x="554736" y="903861"/>
            <a:ext cx="11082528" cy="27699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lvl="1"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90000"/>
              </a:lnSpc>
              <a:spcBef>
                <a:spcPts val="100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spTree>
      <p:nvGrpSpPr>
        <p:cNvPr id="33" name="Shape 33"/>
        <p:cNvGrpSpPr/>
        <p:nvPr/>
      </p:nvGrpSpPr>
      <p:grpSpPr>
        <a:xfrm>
          <a:off x="0" y="0"/>
          <a:ext cx="0" cy="0"/>
          <a:chOff x="0" y="0"/>
          <a:chExt cx="0" cy="0"/>
        </a:xfrm>
      </p:grpSpPr>
      <p:pic>
        <p:nvPicPr>
          <p:cNvPr id="34" name="Google Shape;34;p4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5" name="Google Shape;35;p40"/>
          <p:cNvSpPr txBox="1"/>
          <p:nvPr>
            <p:ph type="ctrTitle"/>
          </p:nvPr>
        </p:nvSpPr>
        <p:spPr>
          <a:xfrm>
            <a:off x="2979507" y="739739"/>
            <a:ext cx="5368965" cy="1736334"/>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800"/>
              <a:buFont typeface="Helvetica Neue"/>
              <a:buNone/>
              <a:defRPr b="1" i="0" sz="32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40"/>
          <p:cNvSpPr txBox="1"/>
          <p:nvPr>
            <p:ph idx="1" type="subTitle"/>
          </p:nvPr>
        </p:nvSpPr>
        <p:spPr>
          <a:xfrm>
            <a:off x="2979507" y="2476073"/>
            <a:ext cx="5368965" cy="1047963"/>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600"/>
              <a:buFont typeface="Arial"/>
              <a:buNone/>
              <a:defRPr b="0" i="0" sz="2400" u="none" cap="none" strike="noStrike">
                <a:solidFill>
                  <a:schemeClr val="lt1"/>
                </a:solidFill>
                <a:latin typeface="Arial"/>
                <a:ea typeface="Arial"/>
                <a:cs typeface="Arial"/>
                <a:sym typeface="Arial"/>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rgbClr val="000000"/>
                </a:solidFill>
                <a:latin typeface="Arial"/>
                <a:ea typeface="Arial"/>
                <a:cs typeface="Arial"/>
                <a:sym typeface="Arial"/>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rgbClr val="000000"/>
                </a:solidFill>
                <a:latin typeface="Arial"/>
                <a:ea typeface="Arial"/>
                <a:cs typeface="Arial"/>
                <a:sym typeface="Arial"/>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bg>
      <p:bgPr>
        <a:solidFill>
          <a:schemeClr val="lt1"/>
        </a:solidFill>
      </p:bgPr>
    </p:bg>
    <p:spTree>
      <p:nvGrpSpPr>
        <p:cNvPr id="37" name="Shape 37"/>
        <p:cNvGrpSpPr/>
        <p:nvPr/>
      </p:nvGrpSpPr>
      <p:grpSpPr>
        <a:xfrm>
          <a:off x="0" y="0"/>
          <a:ext cx="0" cy="0"/>
          <a:chOff x="0" y="0"/>
          <a:chExt cx="0" cy="0"/>
        </a:xfrm>
      </p:grpSpPr>
      <p:sp>
        <p:nvSpPr>
          <p:cNvPr id="38" name="Google Shape;38;p41"/>
          <p:cNvSpPr txBox="1"/>
          <p:nvPr>
            <p:ph type="title"/>
          </p:nvPr>
        </p:nvSpPr>
        <p:spPr>
          <a:xfrm>
            <a:off x="838200" y="5556"/>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1"/>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40" name="Google Shape;40;p41"/>
          <p:cNvSpPr txBox="1"/>
          <p:nvPr>
            <p:ph idx="1" type="body"/>
          </p:nvPr>
        </p:nvSpPr>
        <p:spPr>
          <a:xfrm>
            <a:off x="838200" y="1926431"/>
            <a:ext cx="5257800" cy="4639469"/>
          </a:xfrm>
          <a:prstGeom prst="rect">
            <a:avLst/>
          </a:prstGeom>
          <a:noFill/>
          <a:ln>
            <a:noFill/>
          </a:ln>
        </p:spPr>
        <p:txBody>
          <a:bodyPr anchorCtr="0" anchor="t" bIns="90000" lIns="90000" spcFirstLastPara="1" rIns="91425" wrap="square" tIns="36000">
            <a:noAutofit/>
          </a:bodyPr>
          <a:lstStyle>
            <a:lvl1pPr indent="-228600" lvl="0" marL="45720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1" name="Google Shape;41;p41"/>
          <p:cNvSpPr txBox="1"/>
          <p:nvPr>
            <p:ph idx="2" type="body"/>
          </p:nvPr>
        </p:nvSpPr>
        <p:spPr>
          <a:xfrm>
            <a:off x="834081" y="1321595"/>
            <a:ext cx="5183188" cy="604836"/>
          </a:xfrm>
          <a:prstGeom prst="rect">
            <a:avLst/>
          </a:prstGeom>
          <a:noFill/>
          <a:ln>
            <a:noFill/>
          </a:ln>
        </p:spPr>
        <p:txBody>
          <a:bodyPr anchorCtr="0" anchor="t" bIns="90000" lIns="91425" spcFirstLastPara="1" rIns="91425" wrap="square" tIns="360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accent5"/>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2">
    <p:bg>
      <p:bgPr>
        <a:solidFill>
          <a:schemeClr val="lt1"/>
        </a:solidFill>
      </p:bgPr>
    </p:bg>
    <p:spTree>
      <p:nvGrpSpPr>
        <p:cNvPr id="42" name="Shape 42"/>
        <p:cNvGrpSpPr/>
        <p:nvPr/>
      </p:nvGrpSpPr>
      <p:grpSpPr>
        <a:xfrm>
          <a:off x="0" y="0"/>
          <a:ext cx="0" cy="0"/>
          <a:chOff x="0" y="0"/>
          <a:chExt cx="0" cy="0"/>
        </a:xfrm>
      </p:grpSpPr>
      <p:sp>
        <p:nvSpPr>
          <p:cNvPr id="43" name="Google Shape;43;p42"/>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44" name="Google Shape;44;p42"/>
          <p:cNvSpPr txBox="1"/>
          <p:nvPr>
            <p:ph idx="1" type="body"/>
          </p:nvPr>
        </p:nvSpPr>
        <p:spPr>
          <a:xfrm>
            <a:off x="838200" y="1926431"/>
            <a:ext cx="5257800" cy="4639469"/>
          </a:xfrm>
          <a:prstGeom prst="rect">
            <a:avLst/>
          </a:prstGeom>
          <a:noFill/>
          <a:ln>
            <a:noFill/>
          </a:ln>
        </p:spPr>
        <p:txBody>
          <a:bodyPr anchorCtr="0" anchor="t" bIns="90000" lIns="90000" spcFirstLastPara="1" rIns="91425" wrap="square" tIns="36000">
            <a:noAutofit/>
          </a:bodyPr>
          <a:lstStyle>
            <a:lvl1pPr indent="-228600" lvl="0" marL="457200" marR="0" rtl="0" algn="l">
              <a:lnSpc>
                <a:spcPct val="90000"/>
              </a:lnSpc>
              <a:spcBef>
                <a:spcPts val="1000"/>
              </a:spcBef>
              <a:spcAft>
                <a:spcPts val="0"/>
              </a:spcAft>
              <a:buClr>
                <a:srgbClr val="000000"/>
              </a:buClr>
              <a:buSzPts val="1400"/>
              <a:buFont typeface="Arial"/>
              <a:buNone/>
              <a:defRPr b="0" i="0" sz="20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5" name="Google Shape;45;p42"/>
          <p:cNvSpPr txBox="1"/>
          <p:nvPr>
            <p:ph idx="2" type="body"/>
          </p:nvPr>
        </p:nvSpPr>
        <p:spPr>
          <a:xfrm>
            <a:off x="834081" y="1321595"/>
            <a:ext cx="5183188" cy="604836"/>
          </a:xfrm>
          <a:prstGeom prst="rect">
            <a:avLst/>
          </a:prstGeom>
          <a:noFill/>
          <a:ln>
            <a:noFill/>
          </a:ln>
        </p:spPr>
        <p:txBody>
          <a:bodyPr anchorCtr="0" anchor="t" bIns="90000" lIns="91425" spcFirstLastPara="1" rIns="91425" wrap="square" tIns="360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accent5"/>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pic>
        <p:nvPicPr>
          <p:cNvPr id="47" name="Google Shape;47;p4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8" name="Google Shape;48;p43"/>
          <p:cNvSpPr/>
          <p:nvPr/>
        </p:nvSpPr>
        <p:spPr>
          <a:xfrm>
            <a:off x="5997575" y="1316038"/>
            <a:ext cx="5540304" cy="4468313"/>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 name="Google Shape;49;p43"/>
          <p:cNvSpPr txBox="1"/>
          <p:nvPr>
            <p:ph type="title"/>
          </p:nvPr>
        </p:nvSpPr>
        <p:spPr>
          <a:xfrm>
            <a:off x="839788"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43"/>
          <p:cNvSpPr txBox="1"/>
          <p:nvPr>
            <p:ph idx="1" type="body"/>
          </p:nvPr>
        </p:nvSpPr>
        <p:spPr>
          <a:xfrm>
            <a:off x="839788" y="1316038"/>
            <a:ext cx="5157787" cy="46139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51" name="Google Shape;51;p43"/>
          <p:cNvSpPr txBox="1"/>
          <p:nvPr>
            <p:ph idx="2" type="body"/>
          </p:nvPr>
        </p:nvSpPr>
        <p:spPr>
          <a:xfrm>
            <a:off x="839788" y="1816278"/>
            <a:ext cx="5157787"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52" name="Google Shape;52;p43"/>
          <p:cNvSpPr txBox="1"/>
          <p:nvPr>
            <p:ph idx="3" type="body"/>
          </p:nvPr>
        </p:nvSpPr>
        <p:spPr>
          <a:xfrm>
            <a:off x="6172200" y="1316038"/>
            <a:ext cx="5183188" cy="461391"/>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chemeClr val="lt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53" name="Google Shape;53;p43"/>
          <p:cNvSpPr txBox="1"/>
          <p:nvPr>
            <p:ph idx="4" type="body"/>
          </p:nvPr>
        </p:nvSpPr>
        <p:spPr>
          <a:xfrm>
            <a:off x="6172200" y="1816278"/>
            <a:ext cx="5183188"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54" name="Google Shape;54;p43"/>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44"/>
          <p:cNvSpPr txBox="1"/>
          <p:nvPr>
            <p:ph type="title"/>
          </p:nvPr>
        </p:nvSpPr>
        <p:spPr>
          <a:xfrm>
            <a:off x="838200" y="0"/>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4"/>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bg>
      <p:bgPr>
        <a:solidFill>
          <a:schemeClr val="lt1"/>
        </a:solidFill>
      </p:bgPr>
    </p:bg>
    <p:spTree>
      <p:nvGrpSpPr>
        <p:cNvPr id="58" name="Shape 58"/>
        <p:cNvGrpSpPr/>
        <p:nvPr/>
      </p:nvGrpSpPr>
      <p:grpSpPr>
        <a:xfrm>
          <a:off x="0" y="0"/>
          <a:ext cx="0" cy="0"/>
          <a:chOff x="0" y="0"/>
          <a:chExt cx="0" cy="0"/>
        </a:xfrm>
      </p:grpSpPr>
      <p:sp>
        <p:nvSpPr>
          <p:cNvPr id="59" name="Google Shape;59;p45"/>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1_Picture with Caption">
    <p:spTree>
      <p:nvGrpSpPr>
        <p:cNvPr id="60" name="Shape 60"/>
        <p:cNvGrpSpPr/>
        <p:nvPr/>
      </p:nvGrpSpPr>
      <p:grpSpPr>
        <a:xfrm>
          <a:off x="0" y="0"/>
          <a:ext cx="0" cy="0"/>
          <a:chOff x="0" y="0"/>
          <a:chExt cx="0" cy="0"/>
        </a:xfrm>
      </p:grpSpPr>
      <p:pic>
        <p:nvPicPr>
          <p:cNvPr id="61" name="Google Shape;61;p4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2" name="Google Shape;62;p46"/>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63" name="Google Shape;63;p46"/>
          <p:cNvSpPr txBox="1"/>
          <p:nvPr>
            <p:ph type="title"/>
          </p:nvPr>
        </p:nvSpPr>
        <p:spPr>
          <a:xfrm>
            <a:off x="839788" y="0"/>
            <a:ext cx="10864532"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6"/>
          <p:cNvSpPr txBox="1"/>
          <p:nvPr>
            <p:ph idx="1" type="body"/>
          </p:nvPr>
        </p:nvSpPr>
        <p:spPr>
          <a:xfrm>
            <a:off x="839788" y="1316038"/>
            <a:ext cx="4910771" cy="42963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200" u="none" cap="none" strike="noStrike">
                <a:solidFill>
                  <a:srgbClr val="EEF3FE"/>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65" name="Google Shape;65;p46"/>
          <p:cNvSpPr txBox="1"/>
          <p:nvPr>
            <p:ph idx="2" type="body"/>
          </p:nvPr>
        </p:nvSpPr>
        <p:spPr>
          <a:xfrm>
            <a:off x="839788" y="1829664"/>
            <a:ext cx="4910771"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000" u="none" cap="none" strike="noStrike">
                <a:solidFill>
                  <a:schemeClr val="lt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66" name="Google Shape;66;p46"/>
          <p:cNvSpPr/>
          <p:nvPr/>
        </p:nvSpPr>
        <p:spPr>
          <a:xfrm>
            <a:off x="5981252" y="1829664"/>
            <a:ext cx="5927463" cy="473623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 name="Google Shape;67;p46"/>
          <p:cNvSpPr/>
          <p:nvPr>
            <p:ph idx="3" type="pic"/>
          </p:nvPr>
        </p:nvSpPr>
        <p:spPr>
          <a:xfrm>
            <a:off x="6096000" y="1971040"/>
            <a:ext cx="5608320" cy="4419600"/>
          </a:xfrm>
          <a:prstGeom prst="rect">
            <a:avLst/>
          </a:prstGeom>
          <a:noFill/>
          <a:ln>
            <a:noFill/>
          </a:ln>
        </p:spPr>
      </p:sp>
      <p:cxnSp>
        <p:nvCxnSpPr>
          <p:cNvPr id="68" name="Google Shape;68;p46"/>
          <p:cNvCxnSpPr/>
          <p:nvPr/>
        </p:nvCxnSpPr>
        <p:spPr>
          <a:xfrm>
            <a:off x="6169572" y="5370785"/>
            <a:ext cx="5517931" cy="0"/>
          </a:xfrm>
          <a:prstGeom prst="straightConnector1">
            <a:avLst/>
          </a:prstGeom>
          <a:noFill/>
          <a:ln cap="flat" cmpd="sng" w="19050">
            <a:solidFill>
              <a:srgbClr val="0851FC"/>
            </a:solidFill>
            <a:prstDash val="solid"/>
            <a:round/>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1_Picture with Caption 2">
    <p:spTree>
      <p:nvGrpSpPr>
        <p:cNvPr id="69" name="Shape 69"/>
        <p:cNvGrpSpPr/>
        <p:nvPr/>
      </p:nvGrpSpPr>
      <p:grpSpPr>
        <a:xfrm>
          <a:off x="0" y="0"/>
          <a:ext cx="0" cy="0"/>
          <a:chOff x="0" y="0"/>
          <a:chExt cx="0" cy="0"/>
        </a:xfrm>
      </p:grpSpPr>
      <p:pic>
        <p:nvPicPr>
          <p:cNvPr id="70" name="Google Shape;70;p4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71" name="Google Shape;71;p47"/>
          <p:cNvSpPr/>
          <p:nvPr/>
        </p:nvSpPr>
        <p:spPr>
          <a:xfrm>
            <a:off x="279699" y="1829664"/>
            <a:ext cx="11629017" cy="4736236"/>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 name="Google Shape;72;p47"/>
          <p:cNvSpPr/>
          <p:nvPr>
            <p:ph idx="2" type="pic"/>
          </p:nvPr>
        </p:nvSpPr>
        <p:spPr>
          <a:xfrm>
            <a:off x="6096000" y="1971040"/>
            <a:ext cx="5608320" cy="4419600"/>
          </a:xfrm>
          <a:prstGeom prst="rect">
            <a:avLst/>
          </a:prstGeom>
          <a:noFill/>
          <a:ln>
            <a:noFill/>
          </a:ln>
        </p:spPr>
      </p:sp>
      <p:sp>
        <p:nvSpPr>
          <p:cNvPr id="73" name="Google Shape;73;p47"/>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74" name="Google Shape;74;p47"/>
          <p:cNvSpPr txBox="1"/>
          <p:nvPr>
            <p:ph idx="1" type="body"/>
          </p:nvPr>
        </p:nvSpPr>
        <p:spPr>
          <a:xfrm>
            <a:off x="839788" y="1756881"/>
            <a:ext cx="4910771" cy="482885"/>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rgbClr val="000000"/>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rgbClr val="000000"/>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rgbClr val="000000"/>
                </a:solidFill>
                <a:latin typeface="Arial"/>
                <a:ea typeface="Arial"/>
                <a:cs typeface="Arial"/>
                <a:sym typeface="Arial"/>
              </a:defRPr>
            </a:lvl9pPr>
          </a:lstStyle>
          <a:p/>
        </p:txBody>
      </p:sp>
      <p:sp>
        <p:nvSpPr>
          <p:cNvPr id="75" name="Google Shape;75;p47"/>
          <p:cNvSpPr txBox="1"/>
          <p:nvPr>
            <p:ph idx="3" type="body"/>
          </p:nvPr>
        </p:nvSpPr>
        <p:spPr>
          <a:xfrm>
            <a:off x="839788" y="2283087"/>
            <a:ext cx="4910771" cy="3684588"/>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000" u="none" cap="none" strike="noStrike">
                <a:solidFill>
                  <a:schemeClr val="dk1"/>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76" name="Google Shape;76;p47"/>
          <p:cNvSpPr txBox="1"/>
          <p:nvPr>
            <p:ph type="title"/>
          </p:nvPr>
        </p:nvSpPr>
        <p:spPr>
          <a:xfrm>
            <a:off x="839788" y="5555"/>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000"/>
              <a:buFont typeface="Helvetica Neue"/>
              <a:buNone/>
              <a:defRPr b="1" sz="2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77" name="Shape 77"/>
        <p:cNvGrpSpPr/>
        <p:nvPr/>
      </p:nvGrpSpPr>
      <p:grpSpPr>
        <a:xfrm>
          <a:off x="0" y="0"/>
          <a:ext cx="0" cy="0"/>
          <a:chOff x="0" y="0"/>
          <a:chExt cx="0" cy="0"/>
        </a:xfrm>
      </p:grpSpPr>
      <p:sp>
        <p:nvSpPr>
          <p:cNvPr id="78" name="Google Shape;78;p48"/>
          <p:cNvSpPr txBox="1"/>
          <p:nvPr>
            <p:ph type="title"/>
          </p:nvPr>
        </p:nvSpPr>
        <p:spPr>
          <a:xfrm>
            <a:off x="838200" y="15804"/>
            <a:ext cx="10515600" cy="1325563"/>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48"/>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1_Two Content 3">
    <p:spTree>
      <p:nvGrpSpPr>
        <p:cNvPr id="80" name="Shape 80"/>
        <p:cNvGrpSpPr/>
        <p:nvPr/>
      </p:nvGrpSpPr>
      <p:grpSpPr>
        <a:xfrm>
          <a:off x="0" y="0"/>
          <a:ext cx="0" cy="0"/>
          <a:chOff x="0" y="0"/>
          <a:chExt cx="0" cy="0"/>
        </a:xfrm>
      </p:grpSpPr>
      <p:sp>
        <p:nvSpPr>
          <p:cNvPr id="81" name="Google Shape;81;p49"/>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82" name="Google Shape;82;p49"/>
          <p:cNvSpPr txBox="1"/>
          <p:nvPr>
            <p:ph idx="1" type="body"/>
          </p:nvPr>
        </p:nvSpPr>
        <p:spPr>
          <a:xfrm>
            <a:off x="838200"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83" name="Google Shape;83;p49"/>
          <p:cNvSpPr txBox="1"/>
          <p:nvPr>
            <p:ph idx="2" type="body"/>
          </p:nvPr>
        </p:nvSpPr>
        <p:spPr>
          <a:xfrm>
            <a:off x="6148754" y="1325562"/>
            <a:ext cx="5181600" cy="4851401"/>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rgbClr val="000000"/>
                </a:solidFill>
                <a:latin typeface="Arial"/>
                <a:ea typeface="Arial"/>
                <a:cs typeface="Arial"/>
                <a:sym typeface="Arial"/>
              </a:defRPr>
            </a:lvl1pPr>
            <a:lvl2pPr indent="-355600" lvl="1" marL="914400" marR="0" rtl="0" algn="l">
              <a:lnSpc>
                <a:spcPct val="90000"/>
              </a:lnSpc>
              <a:spcBef>
                <a:spcPts val="500"/>
              </a:spcBef>
              <a:spcAft>
                <a:spcPts val="0"/>
              </a:spcAft>
              <a:buClr>
                <a:schemeClr val="dk1"/>
              </a:buClr>
              <a:buSzPts val="2000"/>
              <a:buFont typeface="Arial"/>
              <a:buChar char="•"/>
              <a:defRPr b="0" i="0" sz="2000" u="none" cap="none" strike="noStrike">
                <a:solidFill>
                  <a:srgbClr val="000000"/>
                </a:solidFill>
                <a:latin typeface="Helvetica Neue"/>
                <a:ea typeface="Helvetica Neue"/>
                <a:cs typeface="Helvetica Neue"/>
                <a:sym typeface="Helvetica Neue"/>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rgbClr val="000000"/>
                </a:solidFill>
                <a:latin typeface="Helvetica Neue"/>
                <a:ea typeface="Helvetica Neue"/>
                <a:cs typeface="Helvetica Neue"/>
                <a:sym typeface="Helvetica Neue"/>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rgbClr val="00000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9pPr>
          </a:lstStyle>
          <a:p/>
        </p:txBody>
      </p:sp>
      <p:sp>
        <p:nvSpPr>
          <p:cNvPr id="84" name="Google Shape;84;p49"/>
          <p:cNvSpPr txBox="1"/>
          <p:nvPr>
            <p:ph type="title"/>
          </p:nvPr>
        </p:nvSpPr>
        <p:spPr>
          <a:xfrm>
            <a:off x="838200" y="-1"/>
            <a:ext cx="10515600" cy="132556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Helvetica Neue"/>
              <a:buNone/>
              <a:defRPr b="1" i="0"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theme" Target="../theme/theme1.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id="10" name="Google Shape;10;p34"/>
          <p:cNvPicPr preferRelativeResize="0"/>
          <p:nvPr/>
        </p:nvPicPr>
        <p:blipFill rotWithShape="1">
          <a:blip r:embed="rId1">
            <a:alphaModFix/>
          </a:blip>
          <a:srcRect b="0" l="0" r="0" t="0"/>
          <a:stretch/>
        </p:blipFill>
        <p:spPr>
          <a:xfrm>
            <a:off x="0" y="0"/>
            <a:ext cx="12192000" cy="6858000"/>
          </a:xfrm>
          <a:prstGeom prst="rect">
            <a:avLst/>
          </a:prstGeom>
          <a:noFill/>
          <a:ln>
            <a:noFill/>
          </a:ln>
        </p:spPr>
      </p:pic>
      <p:sp>
        <p:nvSpPr>
          <p:cNvPr id="11" name="Google Shape;11;p34"/>
          <p:cNvSpPr txBox="1"/>
          <p:nvPr>
            <p:ph idx="12" type="sldNum"/>
          </p:nvPr>
        </p:nvSpPr>
        <p:spPr>
          <a:xfrm>
            <a:off x="11798300" y="6565900"/>
            <a:ext cx="393700" cy="292100"/>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000"/>
              <a:buFont typeface="Arial"/>
              <a:buNone/>
              <a:defRPr b="1" i="0" sz="10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sv-SE"/>
              <a:t>‹#›</a:t>
            </a:fld>
            <a:endParaRPr/>
          </a:p>
        </p:txBody>
      </p:sp>
      <p:sp>
        <p:nvSpPr>
          <p:cNvPr id="12" name="Google Shape;12;p34"/>
          <p:cNvSpPr txBox="1"/>
          <p:nvPr>
            <p:ph type="title"/>
          </p:nvPr>
        </p:nvSpPr>
        <p:spPr>
          <a:xfrm>
            <a:off x="838200" y="0"/>
            <a:ext cx="10515600" cy="1325563"/>
          </a:xfrm>
          <a:prstGeom prst="rect">
            <a:avLst/>
          </a:prstGeom>
          <a:noFill/>
          <a:ln>
            <a:noFill/>
          </a:ln>
        </p:spPr>
        <p:txBody>
          <a:bodyPr anchorCtr="0" anchor="b" bIns="45700" lIns="91425" spcFirstLastPara="1" rIns="91425" wrap="square" tIns="45700">
            <a:normAutofit/>
          </a:bodyPr>
          <a:lstStyle>
            <a:lvl1pPr lvl="0" marR="0" rtl="0" algn="l">
              <a:lnSpc>
                <a:spcPct val="100000"/>
              </a:lnSpc>
              <a:spcBef>
                <a:spcPts val="0"/>
              </a:spcBef>
              <a:spcAft>
                <a:spcPts val="0"/>
              </a:spcAft>
              <a:buClr>
                <a:srgbClr val="000000"/>
              </a:buClr>
              <a:buSzPts val="1400"/>
              <a:buFont typeface="Arial"/>
              <a:buNone/>
              <a:defRPr b="1" i="0" sz="2800" u="none" cap="none" strike="noStrike">
                <a:solidFill>
                  <a:schemeClr val="accen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hyperlink" Target="https://www.open.edu/openlearncreate/course/view.php?id=18048"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5.png"/><Relationship Id="rId5"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14.png"/><Relationship Id="rId5" Type="http://schemas.openxmlformats.org/officeDocument/2006/relationships/image" Target="../media/image7.png"/><Relationship Id="rId6"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6.png"/><Relationship Id="rId5" Type="http://schemas.openxmlformats.org/officeDocument/2006/relationships/image" Target="../media/image18.png"/><Relationship Id="rId6"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descr="Several logos on a white background&#10;&#10;AI-generated content may be incorrect." id="89" name="Google Shape;89;g3dc49881616_0_0"/>
          <p:cNvPicPr preferRelativeResize="0"/>
          <p:nvPr/>
        </p:nvPicPr>
        <p:blipFill rotWithShape="1">
          <a:blip r:embed="rId3">
            <a:alphaModFix/>
          </a:blip>
          <a:srcRect b="0" l="0" r="0" t="0"/>
          <a:stretch/>
        </p:blipFill>
        <p:spPr>
          <a:xfrm>
            <a:off x="7520017" y="4698639"/>
            <a:ext cx="4175394" cy="1837316"/>
          </a:xfrm>
          <a:prstGeom prst="rect">
            <a:avLst/>
          </a:prstGeom>
          <a:noFill/>
          <a:ln>
            <a:noFill/>
          </a:ln>
        </p:spPr>
      </p:pic>
      <p:sp>
        <p:nvSpPr>
          <p:cNvPr id="90" name="Google Shape;90;g3dc49881616_0_0"/>
          <p:cNvSpPr txBox="1"/>
          <p:nvPr/>
        </p:nvSpPr>
        <p:spPr>
          <a:xfrm>
            <a:off x="2695478" y="826874"/>
            <a:ext cx="5033400" cy="30780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CLEWs++ Modelling Course</a:t>
            </a:r>
            <a:endParaRPr b="0" i="0" sz="1400" u="none" cap="none" strike="noStrike">
              <a:solidFill>
                <a:srgbClr val="000000"/>
              </a:solidFill>
              <a:latin typeface="Arial"/>
              <a:ea typeface="Arial"/>
              <a:cs typeface="Arial"/>
              <a:sym typeface="Arial"/>
            </a:endParaRPr>
          </a:p>
        </p:txBody>
      </p:sp>
      <p:sp>
        <p:nvSpPr>
          <p:cNvPr id="91" name="Google Shape;91;g3dc49881616_0_0"/>
          <p:cNvSpPr txBox="1"/>
          <p:nvPr/>
        </p:nvSpPr>
        <p:spPr>
          <a:xfrm>
            <a:off x="2719347" y="2390025"/>
            <a:ext cx="5784900" cy="156990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sv-SE" sz="3200" u="sng" cap="none" strike="noStrike">
                <a:solidFill>
                  <a:schemeClr val="lt1"/>
                </a:solidFill>
                <a:latin typeface="Arial"/>
                <a:ea typeface="Arial"/>
                <a:cs typeface="Arial"/>
                <a:sym typeface="Arial"/>
              </a:rPr>
              <a:t>LECTURE </a:t>
            </a:r>
            <a:r>
              <a:rPr b="1" lang="sv-SE" sz="3200" u="sng">
                <a:solidFill>
                  <a:schemeClr val="lt1"/>
                </a:solidFill>
              </a:rPr>
              <a:t>3</a:t>
            </a:r>
            <a:r>
              <a:rPr b="1" i="0" lang="sv-SE" sz="3200" u="sng" cap="none" strike="noStrike">
                <a:solidFill>
                  <a:schemeClr val="lt1"/>
                </a:solidFill>
                <a:latin typeface="Arial"/>
                <a:ea typeface="Arial"/>
                <a:cs typeface="Arial"/>
                <a:sym typeface="Arial"/>
              </a:rPr>
              <a:t> </a:t>
            </a:r>
            <a:endParaRPr b="1" i="0" sz="3200" u="sng" cap="none" strike="noStrike">
              <a:solidFill>
                <a:schemeClr val="lt1"/>
              </a:solidFill>
              <a:latin typeface="Arial"/>
              <a:ea typeface="Arial"/>
              <a:cs typeface="Arial"/>
              <a:sym typeface="Arial"/>
            </a:endParaRPr>
          </a:p>
          <a:p>
            <a:pPr indent="0" lvl="0" marL="0" rtl="0" algn="l">
              <a:spcBef>
                <a:spcPts val="0"/>
              </a:spcBef>
              <a:spcAft>
                <a:spcPts val="0"/>
              </a:spcAft>
              <a:buClr>
                <a:schemeClr val="dk1"/>
              </a:buClr>
              <a:buSzPts val="4400"/>
              <a:buFont typeface="Arial"/>
              <a:buNone/>
            </a:pPr>
            <a:r>
              <a:rPr b="1" lang="sv-SE" sz="3200">
                <a:solidFill>
                  <a:schemeClr val="lt1"/>
                </a:solidFill>
              </a:rPr>
              <a:t>Buildings in the CLEWs++ concept</a:t>
            </a:r>
            <a:endParaRPr b="1" i="0" sz="3200" u="none" cap="none" strike="noStrike">
              <a:solidFill>
                <a:schemeClr val="lt1"/>
              </a:solidFill>
              <a:latin typeface="Arial"/>
              <a:ea typeface="Arial"/>
              <a:cs typeface="Arial"/>
              <a:sym typeface="Arial"/>
            </a:endParaRPr>
          </a:p>
        </p:txBody>
      </p:sp>
      <p:sp>
        <p:nvSpPr>
          <p:cNvPr id="92" name="Google Shape;92;g3dc49881616_0_0"/>
          <p:cNvSpPr txBox="1"/>
          <p:nvPr/>
        </p:nvSpPr>
        <p:spPr>
          <a:xfrm>
            <a:off x="10119225" y="1950425"/>
            <a:ext cx="1772100" cy="208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SE" sz="1000"/>
              <a:t>RECOMMENDED CITATION: Avgerinopoulos, G., Tot, M., and Flint-Smith, A. (2026). 'Lecture 3: Buildings in the CLEWs++ concept'. Climate Compatible Growth programme OpenLearn Collection [Powerpoint Lecture].  [Online]. Available at: </a:t>
            </a:r>
            <a:r>
              <a:rPr lang="sv-SE" sz="1000" u="sng">
                <a:solidFill>
                  <a:srgbClr val="4151C3"/>
                </a:solidFill>
                <a:hlinkClick r:id="rId4">
                  <a:extLst>
                    <a:ext uri="{A12FA001-AC4F-418D-AE19-62706E023703}">
                      <ahyp:hlinkClr val="tx"/>
                    </a:ext>
                  </a:extLst>
                </a:hlinkClick>
              </a:rPr>
              <a:t>https://www.open.edu/openlearncreate/course/view.php?id=18048</a:t>
            </a:r>
            <a:r>
              <a:rPr lang="sv-SE" sz="1000"/>
              <a:t> </a:t>
            </a:r>
            <a:endParaRPr sz="1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g3dc49881616_0_74"/>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99" name="Google Shape;99;g3dc49881616_0_74"/>
          <p:cNvSpPr txBox="1"/>
          <p:nvPr/>
        </p:nvSpPr>
        <p:spPr>
          <a:xfrm>
            <a:off x="835428" y="1786512"/>
            <a:ext cx="9737400" cy="40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Open Sans"/>
              <a:ea typeface="Open Sans"/>
              <a:cs typeface="Open Sans"/>
              <a:sym typeface="Open Sans"/>
            </a:endParaRPr>
          </a:p>
        </p:txBody>
      </p:sp>
      <p:sp>
        <p:nvSpPr>
          <p:cNvPr id="100" name="Google Shape;100;g3dc49881616_0_74"/>
          <p:cNvSpPr txBox="1"/>
          <p:nvPr>
            <p:ph type="title"/>
          </p:nvPr>
        </p:nvSpPr>
        <p:spPr>
          <a:xfrm>
            <a:off x="468000" y="288000"/>
            <a:ext cx="10515600" cy="648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sz="2800"/>
              <a:t>Learning outcomes</a:t>
            </a:r>
            <a:endParaRPr/>
          </a:p>
        </p:txBody>
      </p:sp>
      <p:sp>
        <p:nvSpPr>
          <p:cNvPr id="101" name="Google Shape;101;g3dc49881616_0_74"/>
          <p:cNvSpPr txBox="1"/>
          <p:nvPr/>
        </p:nvSpPr>
        <p:spPr>
          <a:xfrm>
            <a:off x="1619250" y="2306377"/>
            <a:ext cx="9615600" cy="4002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sv-SE" sz="2000" u="none" cap="none" strike="noStrike">
                <a:solidFill>
                  <a:srgbClr val="000000"/>
                </a:solidFill>
                <a:latin typeface="Arial"/>
                <a:ea typeface="Arial"/>
                <a:cs typeface="Arial"/>
                <a:sym typeface="Arial"/>
              </a:rPr>
              <a:t>Explain how building sectors are modelled in the CLEWs++ concept</a:t>
            </a:r>
            <a:endParaRPr b="0" i="0" sz="1400" u="none" cap="none" strike="noStrike">
              <a:solidFill>
                <a:srgbClr val="000000"/>
              </a:solidFill>
              <a:latin typeface="Arial"/>
              <a:ea typeface="Arial"/>
              <a:cs typeface="Arial"/>
              <a:sym typeface="Arial"/>
            </a:endParaRPr>
          </a:p>
        </p:txBody>
      </p:sp>
      <p:sp>
        <p:nvSpPr>
          <p:cNvPr id="102" name="Google Shape;102;g3dc49881616_0_74"/>
          <p:cNvSpPr/>
          <p:nvPr/>
        </p:nvSpPr>
        <p:spPr>
          <a:xfrm>
            <a:off x="835428" y="2155365"/>
            <a:ext cx="662100" cy="702000"/>
          </a:xfrm>
          <a:prstGeom prst="ellipse">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103" name="Google Shape;103;g3dc49881616_0_74"/>
          <p:cNvSpPr/>
          <p:nvPr/>
        </p:nvSpPr>
        <p:spPr>
          <a:xfrm>
            <a:off x="835428" y="3549860"/>
            <a:ext cx="662100" cy="702000"/>
          </a:xfrm>
          <a:prstGeom prst="ellipse">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chemeClr val="lt1"/>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104" name="Google Shape;104;g3dc49881616_0_74"/>
          <p:cNvSpPr txBox="1"/>
          <p:nvPr/>
        </p:nvSpPr>
        <p:spPr>
          <a:xfrm>
            <a:off x="1619188" y="3735808"/>
            <a:ext cx="9615600" cy="4002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sv-SE" sz="2000" u="none" cap="none" strike="noStrike">
                <a:solidFill>
                  <a:srgbClr val="000000"/>
                </a:solidFill>
                <a:latin typeface="Arial"/>
                <a:ea typeface="Arial"/>
                <a:cs typeface="Arial"/>
                <a:sym typeface="Arial"/>
              </a:rPr>
              <a:t>Identify key considerations with regards to the main technologies used in buildings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g3dc49881616_0_85"/>
          <p:cNvSpPr txBox="1"/>
          <p:nvPr>
            <p:ph idx="1" type="body"/>
          </p:nvPr>
        </p:nvSpPr>
        <p:spPr>
          <a:xfrm>
            <a:off x="711200" y="1239210"/>
            <a:ext cx="10779900" cy="4937700"/>
          </a:xfrm>
          <a:prstGeom prst="rect">
            <a:avLst/>
          </a:prstGeom>
          <a:noFill/>
          <a:ln>
            <a:noFill/>
          </a:ln>
        </p:spPr>
        <p:txBody>
          <a:bodyPr anchorCtr="0" anchor="t" bIns="45700" lIns="91425" spcFirstLastPara="1" rIns="91425" wrap="square" tIns="45700">
            <a:noAutofit/>
          </a:bodyPr>
          <a:lstStyle/>
          <a:p>
            <a:pPr indent="-317500" lvl="0" marL="457200" rtl="0" algn="l">
              <a:lnSpc>
                <a:spcPct val="90000"/>
              </a:lnSpc>
              <a:spcBef>
                <a:spcPts val="400"/>
              </a:spcBef>
              <a:spcAft>
                <a:spcPts val="0"/>
              </a:spcAft>
              <a:buSzPts val="1400"/>
              <a:buChar char="●"/>
            </a:pPr>
            <a:r>
              <a:rPr lang="sv-SE" sz="1850"/>
              <a:t>The building sector consists of two main consumption sectors</a:t>
            </a:r>
            <a:endParaRPr sz="1850"/>
          </a:p>
          <a:p>
            <a:pPr indent="-317500" lvl="1" marL="914400" rtl="0" algn="l">
              <a:lnSpc>
                <a:spcPct val="90000"/>
              </a:lnSpc>
              <a:spcBef>
                <a:spcPts val="1200"/>
              </a:spcBef>
              <a:spcAft>
                <a:spcPts val="0"/>
              </a:spcAft>
              <a:buSzPts val="1400"/>
              <a:buAutoNum type="alphaLcPeriod"/>
            </a:pPr>
            <a:r>
              <a:rPr lang="sv-SE" sz="1850"/>
              <a:t>Households, housing, or residential sector</a:t>
            </a:r>
            <a:endParaRPr sz="1850"/>
          </a:p>
          <a:p>
            <a:pPr indent="-317500" lvl="2" marL="1371600" rtl="0" algn="l">
              <a:lnSpc>
                <a:spcPct val="90000"/>
              </a:lnSpc>
              <a:spcBef>
                <a:spcPts val="800"/>
              </a:spcBef>
              <a:spcAft>
                <a:spcPts val="0"/>
              </a:spcAft>
              <a:buSzPts val="1400"/>
              <a:buChar char="■"/>
            </a:pPr>
            <a:r>
              <a:rPr lang="sv-SE" sz="1850"/>
              <a:t>Energy consumption at the level of households, i.e. living units irrespective of type (urban, rural, single houses, flats in multi-storey buildings – except hotels which are in service sector…), except energy use for vehicles (which is visible in transport sector)</a:t>
            </a:r>
            <a:endParaRPr sz="1850"/>
          </a:p>
          <a:p>
            <a:pPr indent="-317500" lvl="3" marL="1828800" rtl="0" algn="l">
              <a:lnSpc>
                <a:spcPct val="90000"/>
              </a:lnSpc>
              <a:spcBef>
                <a:spcPts val="200"/>
              </a:spcBef>
              <a:spcAft>
                <a:spcPts val="0"/>
              </a:spcAft>
              <a:buSzPts val="1400"/>
              <a:buChar char="●"/>
            </a:pPr>
            <a:r>
              <a:rPr lang="sv-SE" sz="1850"/>
              <a:t>Typical energy uses in households are various thermal or heat uses (space heating, hot water preparation, cooking), cooling, and specific electricity uses (for lights, appliances, IT equipment…)</a:t>
            </a:r>
            <a:endParaRPr sz="1850"/>
          </a:p>
          <a:p>
            <a:pPr indent="-317500" lvl="2" marL="1371600" rtl="0" algn="l">
              <a:lnSpc>
                <a:spcPct val="90000"/>
              </a:lnSpc>
              <a:spcBef>
                <a:spcPts val="400"/>
              </a:spcBef>
              <a:spcAft>
                <a:spcPts val="0"/>
              </a:spcAft>
              <a:buSzPts val="1400"/>
              <a:buChar char="■"/>
            </a:pPr>
            <a:r>
              <a:rPr lang="sv-SE" sz="1850"/>
              <a:t>Main demand driving parameters are population, size of households, and income levels</a:t>
            </a:r>
            <a:endParaRPr sz="1850"/>
          </a:p>
          <a:p>
            <a:pPr indent="-317500" lvl="1" marL="914400" rtl="0" algn="l">
              <a:lnSpc>
                <a:spcPct val="90000"/>
              </a:lnSpc>
              <a:spcBef>
                <a:spcPts val="800"/>
              </a:spcBef>
              <a:spcAft>
                <a:spcPts val="0"/>
              </a:spcAft>
              <a:buSzPts val="1400"/>
              <a:buAutoNum type="alphaLcPeriod"/>
            </a:pPr>
            <a:r>
              <a:rPr lang="sv-SE" sz="1850"/>
              <a:t>Services or tertiary sector</a:t>
            </a:r>
            <a:endParaRPr sz="1850"/>
          </a:p>
          <a:p>
            <a:pPr indent="-317500" lvl="2" marL="1371600" rtl="0" algn="l">
              <a:lnSpc>
                <a:spcPct val="90000"/>
              </a:lnSpc>
              <a:spcBef>
                <a:spcPts val="800"/>
              </a:spcBef>
              <a:spcAft>
                <a:spcPts val="0"/>
              </a:spcAft>
              <a:buSzPts val="1400"/>
              <a:buChar char="■"/>
            </a:pPr>
            <a:r>
              <a:rPr lang="sv-SE" sz="1850"/>
              <a:t>All services, irrespective of business type, i.e. public and commercial services (e.g. hospitals, schools, public administration buildings, banks, shopping malls, hotels…)</a:t>
            </a:r>
            <a:endParaRPr sz="1850"/>
          </a:p>
          <a:p>
            <a:pPr indent="-317500" lvl="3" marL="1828800" rtl="0" algn="l">
              <a:lnSpc>
                <a:spcPct val="90000"/>
              </a:lnSpc>
              <a:spcBef>
                <a:spcPts val="400"/>
              </a:spcBef>
              <a:spcAft>
                <a:spcPts val="0"/>
              </a:spcAft>
              <a:buSzPts val="1400"/>
              <a:buChar char="●"/>
            </a:pPr>
            <a:r>
              <a:rPr lang="sv-SE" sz="1850"/>
              <a:t>Typical energy uses in the service sector are various thermal or heat uses (space heating, hot water, cooking), cooling, and specific electricity uses</a:t>
            </a:r>
            <a:endParaRPr sz="1850"/>
          </a:p>
          <a:p>
            <a:pPr indent="-317500" lvl="2" marL="1371600" rtl="0" algn="l">
              <a:lnSpc>
                <a:spcPct val="90000"/>
              </a:lnSpc>
              <a:spcBef>
                <a:spcPts val="400"/>
              </a:spcBef>
              <a:spcAft>
                <a:spcPts val="400"/>
              </a:spcAft>
              <a:buSzPts val="1400"/>
              <a:buChar char="■"/>
            </a:pPr>
            <a:r>
              <a:rPr lang="sv-SE" sz="1850"/>
              <a:t>Main demand driving parameters are added value (GDP) and surface area of premises</a:t>
            </a:r>
            <a:endParaRPr sz="1850"/>
          </a:p>
        </p:txBody>
      </p:sp>
      <p:sp>
        <p:nvSpPr>
          <p:cNvPr id="111" name="Google Shape;111;g3dc49881616_0_85"/>
          <p:cNvSpPr txBox="1"/>
          <p:nvPr>
            <p:ph type="title"/>
          </p:nvPr>
        </p:nvSpPr>
        <p:spPr>
          <a:xfrm>
            <a:off x="468000" y="288000"/>
            <a:ext cx="10515600" cy="648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4400"/>
              <a:buNone/>
            </a:pPr>
            <a:r>
              <a:rPr lang="sv-SE"/>
              <a:t>Building sector in CLEWs++ Concept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g3dc49881616_0_91"/>
          <p:cNvSpPr txBox="1"/>
          <p:nvPr>
            <p:ph idx="1" type="body"/>
          </p:nvPr>
        </p:nvSpPr>
        <p:spPr>
          <a:xfrm>
            <a:off x="468000" y="1040700"/>
            <a:ext cx="11107500" cy="3906600"/>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Clr>
                <a:schemeClr val="dk1"/>
              </a:buClr>
              <a:buSzPts val="1400"/>
              <a:buFont typeface="Arial"/>
              <a:buNone/>
            </a:pPr>
            <a:r>
              <a:rPr lang="sv-SE" sz="1600">
                <a:solidFill>
                  <a:schemeClr val="dk1"/>
                </a:solidFill>
              </a:rPr>
              <a:t>In the CLEWs++ concept, the housing sector is divided into three key parts: </a:t>
            </a:r>
            <a:r>
              <a:rPr b="1" lang="sv-SE" sz="1600">
                <a:solidFill>
                  <a:schemeClr val="dk1"/>
                </a:solidFill>
              </a:rPr>
              <a:t>cooking, heating</a:t>
            </a:r>
            <a:r>
              <a:rPr lang="sv-SE" sz="1600">
                <a:solidFill>
                  <a:schemeClr val="dk1"/>
                </a:solidFill>
              </a:rPr>
              <a:t>, and </a:t>
            </a:r>
            <a:r>
              <a:rPr b="1" lang="sv-SE" sz="1600">
                <a:solidFill>
                  <a:schemeClr val="dk1"/>
                </a:solidFill>
              </a:rPr>
              <a:t>other electricity</a:t>
            </a:r>
            <a:r>
              <a:rPr lang="sv-SE" sz="1600">
                <a:solidFill>
                  <a:schemeClr val="dk1"/>
                </a:solidFill>
              </a:rPr>
              <a:t>. This is to reflect the distinct energy demands, technologies, and policy implications associated with each end-use. </a:t>
            </a:r>
            <a:endParaRPr sz="1600"/>
          </a:p>
          <a:p>
            <a:pPr indent="0" lvl="0" marL="0" rtl="0" algn="l">
              <a:lnSpc>
                <a:spcPct val="90000"/>
              </a:lnSpc>
              <a:spcBef>
                <a:spcPts val="1000"/>
              </a:spcBef>
              <a:spcAft>
                <a:spcPts val="0"/>
              </a:spcAft>
              <a:buSzPts val="1400"/>
              <a:buNone/>
            </a:pPr>
            <a:r>
              <a:t/>
            </a:r>
            <a:endParaRPr>
              <a:latin typeface="Arial"/>
              <a:ea typeface="Arial"/>
              <a:cs typeface="Arial"/>
              <a:sym typeface="Arial"/>
            </a:endParaRPr>
          </a:p>
        </p:txBody>
      </p:sp>
      <p:sp>
        <p:nvSpPr>
          <p:cNvPr id="118" name="Google Shape;118;g3dc49881616_0_91"/>
          <p:cNvSpPr txBox="1"/>
          <p:nvPr/>
        </p:nvSpPr>
        <p:spPr>
          <a:xfrm>
            <a:off x="468000" y="288000"/>
            <a:ext cx="10767300" cy="648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012069"/>
                </a:solidFill>
                <a:latin typeface="Arial"/>
                <a:ea typeface="Arial"/>
                <a:cs typeface="Arial"/>
                <a:sym typeface="Arial"/>
              </a:rPr>
              <a:t>Housing sector in the CLEWs++ concept</a:t>
            </a:r>
            <a:endParaRPr b="1" i="0" sz="2800" u="none" cap="none" strike="noStrike">
              <a:solidFill>
                <a:srgbClr val="012069"/>
              </a:solidFill>
              <a:latin typeface="Arial"/>
              <a:ea typeface="Arial"/>
              <a:cs typeface="Arial"/>
              <a:sym typeface="Arial"/>
            </a:endParaRPr>
          </a:p>
        </p:txBody>
      </p:sp>
      <p:pic>
        <p:nvPicPr>
          <p:cNvPr id="119" name="Google Shape;119;g3dc49881616_0_91"/>
          <p:cNvPicPr preferRelativeResize="0"/>
          <p:nvPr/>
        </p:nvPicPr>
        <p:blipFill rotWithShape="1">
          <a:blip r:embed="rId3">
            <a:alphaModFix/>
          </a:blip>
          <a:srcRect b="0" l="0" r="0" t="0"/>
          <a:stretch/>
        </p:blipFill>
        <p:spPr>
          <a:xfrm>
            <a:off x="1032535" y="1800000"/>
            <a:ext cx="1330526" cy="1477502"/>
          </a:xfrm>
          <a:prstGeom prst="rect">
            <a:avLst/>
          </a:prstGeom>
          <a:noFill/>
          <a:ln>
            <a:noFill/>
          </a:ln>
        </p:spPr>
      </p:pic>
      <p:pic>
        <p:nvPicPr>
          <p:cNvPr id="120" name="Google Shape;120;g3dc49881616_0_91"/>
          <p:cNvPicPr preferRelativeResize="0"/>
          <p:nvPr/>
        </p:nvPicPr>
        <p:blipFill rotWithShape="1">
          <a:blip r:embed="rId4">
            <a:alphaModFix/>
          </a:blip>
          <a:srcRect b="0" l="0" r="0" t="0"/>
          <a:stretch/>
        </p:blipFill>
        <p:spPr>
          <a:xfrm>
            <a:off x="4575071" y="1630395"/>
            <a:ext cx="1812499" cy="1812480"/>
          </a:xfrm>
          <a:prstGeom prst="rect">
            <a:avLst/>
          </a:prstGeom>
          <a:noFill/>
          <a:ln>
            <a:noFill/>
          </a:ln>
        </p:spPr>
      </p:pic>
      <p:sp>
        <p:nvSpPr>
          <p:cNvPr id="121" name="Google Shape;121;g3dc49881616_0_91"/>
          <p:cNvSpPr txBox="1"/>
          <p:nvPr/>
        </p:nvSpPr>
        <p:spPr>
          <a:xfrm>
            <a:off x="945092" y="3376477"/>
            <a:ext cx="15054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sv-SE" sz="1800" u="none" cap="none" strike="noStrike">
                <a:solidFill>
                  <a:srgbClr val="000000"/>
                </a:solidFill>
                <a:latin typeface="Arial"/>
                <a:ea typeface="Arial"/>
                <a:cs typeface="Arial"/>
                <a:sym typeface="Arial"/>
              </a:rPr>
              <a:t>Cooking</a:t>
            </a:r>
            <a:endParaRPr b="1" i="0" sz="1800" u="none" cap="none" strike="noStrike">
              <a:solidFill>
                <a:srgbClr val="000000"/>
              </a:solidFill>
              <a:latin typeface="Arial"/>
              <a:ea typeface="Arial"/>
              <a:cs typeface="Arial"/>
              <a:sym typeface="Arial"/>
            </a:endParaRPr>
          </a:p>
        </p:txBody>
      </p:sp>
      <p:sp>
        <p:nvSpPr>
          <p:cNvPr id="122" name="Google Shape;122;g3dc49881616_0_91"/>
          <p:cNvSpPr txBox="1"/>
          <p:nvPr/>
        </p:nvSpPr>
        <p:spPr>
          <a:xfrm>
            <a:off x="4768671" y="3376477"/>
            <a:ext cx="14253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sv-SE" sz="1800" u="none" cap="none" strike="noStrike">
                <a:solidFill>
                  <a:srgbClr val="000000"/>
                </a:solidFill>
                <a:latin typeface="Arial"/>
                <a:ea typeface="Arial"/>
                <a:cs typeface="Arial"/>
                <a:sym typeface="Arial"/>
              </a:rPr>
              <a:t>Heating</a:t>
            </a:r>
            <a:endParaRPr b="1" i="0" sz="1800" u="none" cap="none" strike="noStrike">
              <a:solidFill>
                <a:srgbClr val="000000"/>
              </a:solidFill>
              <a:latin typeface="Arial"/>
              <a:ea typeface="Arial"/>
              <a:cs typeface="Arial"/>
              <a:sym typeface="Arial"/>
            </a:endParaRPr>
          </a:p>
        </p:txBody>
      </p:sp>
      <p:pic>
        <p:nvPicPr>
          <p:cNvPr id="123" name="Google Shape;123;g3dc49881616_0_91"/>
          <p:cNvPicPr preferRelativeResize="0"/>
          <p:nvPr/>
        </p:nvPicPr>
        <p:blipFill rotWithShape="1">
          <a:blip r:embed="rId5">
            <a:alphaModFix/>
          </a:blip>
          <a:srcRect b="9387" l="0" r="0" t="0"/>
          <a:stretch/>
        </p:blipFill>
        <p:spPr>
          <a:xfrm>
            <a:off x="8904187" y="1798506"/>
            <a:ext cx="1505525" cy="1473271"/>
          </a:xfrm>
          <a:prstGeom prst="rect">
            <a:avLst/>
          </a:prstGeom>
          <a:noFill/>
          <a:ln>
            <a:noFill/>
          </a:ln>
        </p:spPr>
      </p:pic>
      <p:sp>
        <p:nvSpPr>
          <p:cNvPr id="124" name="Google Shape;124;g3dc49881616_0_91"/>
          <p:cNvSpPr txBox="1"/>
          <p:nvPr/>
        </p:nvSpPr>
        <p:spPr>
          <a:xfrm>
            <a:off x="8512149" y="3376477"/>
            <a:ext cx="23148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sv-SE" sz="1800" u="none" cap="none" strike="noStrike">
                <a:solidFill>
                  <a:srgbClr val="000000"/>
                </a:solidFill>
                <a:latin typeface="Arial"/>
                <a:ea typeface="Arial"/>
                <a:cs typeface="Arial"/>
                <a:sym typeface="Arial"/>
              </a:rPr>
              <a:t>Other electricity </a:t>
            </a:r>
            <a:endParaRPr b="1" i="0" sz="1800" u="none" cap="none" strike="noStrike">
              <a:solidFill>
                <a:srgbClr val="000000"/>
              </a:solidFill>
              <a:latin typeface="Arial"/>
              <a:ea typeface="Arial"/>
              <a:cs typeface="Arial"/>
              <a:sym typeface="Arial"/>
            </a:endParaRPr>
          </a:p>
        </p:txBody>
      </p:sp>
      <p:sp>
        <p:nvSpPr>
          <p:cNvPr id="125" name="Google Shape;125;g3dc49881616_0_91"/>
          <p:cNvSpPr txBox="1"/>
          <p:nvPr/>
        </p:nvSpPr>
        <p:spPr>
          <a:xfrm>
            <a:off x="343850" y="3747600"/>
            <a:ext cx="2735700" cy="1385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Cooking typically involves a wide range of fuels such as electricity, oil / LPG, and biomass, and is closely tied to household air pollution and health outcomes. </a:t>
            </a:r>
            <a:endParaRPr b="0" i="0" sz="1400" u="none" cap="none" strike="noStrike">
              <a:solidFill>
                <a:srgbClr val="000000"/>
              </a:solidFill>
              <a:latin typeface="Arial"/>
              <a:ea typeface="Arial"/>
              <a:cs typeface="Arial"/>
              <a:sym typeface="Arial"/>
            </a:endParaRPr>
          </a:p>
        </p:txBody>
      </p:sp>
      <p:sp>
        <p:nvSpPr>
          <p:cNvPr id="126" name="Google Shape;126;g3dc49881616_0_91"/>
          <p:cNvSpPr txBox="1"/>
          <p:nvPr/>
        </p:nvSpPr>
        <p:spPr>
          <a:xfrm>
            <a:off x="3642600" y="3747600"/>
            <a:ext cx="3531000" cy="1648200"/>
          </a:xfrm>
          <a:prstGeom prst="rect">
            <a:avLst/>
          </a:prstGeom>
          <a:noFill/>
          <a:ln>
            <a:noFill/>
          </a:ln>
        </p:spPr>
        <p:txBody>
          <a:bodyPr anchorCtr="0" anchor="t" bIns="91425" lIns="91425" spcFirstLastPara="1" rIns="91425" wrap="square" tIns="46800">
            <a:spAutoFit/>
          </a:bodyPr>
          <a:lstStyle/>
          <a:p>
            <a:pPr indent="0" lvl="0" marL="0" marR="0" rtl="0" algn="ctr">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Heating encompasses both </a:t>
            </a:r>
            <a:r>
              <a:rPr b="1" i="0" lang="sv-SE" sz="1400" u="none" cap="none" strike="noStrike">
                <a:solidFill>
                  <a:srgbClr val="000000"/>
                </a:solidFill>
                <a:latin typeface="Arial"/>
                <a:ea typeface="Arial"/>
                <a:cs typeface="Arial"/>
                <a:sym typeface="Arial"/>
              </a:rPr>
              <a:t>space</a:t>
            </a:r>
            <a:r>
              <a:rPr b="0" i="0" lang="sv-SE" sz="1400" u="none" cap="none" strike="noStrike">
                <a:solidFill>
                  <a:srgbClr val="000000"/>
                </a:solidFill>
                <a:latin typeface="Arial"/>
                <a:ea typeface="Arial"/>
                <a:cs typeface="Arial"/>
                <a:sym typeface="Arial"/>
              </a:rPr>
              <a:t> and </a:t>
            </a:r>
            <a:r>
              <a:rPr b="1" i="0" lang="sv-SE" sz="1400" u="none" cap="none" strike="noStrike">
                <a:solidFill>
                  <a:srgbClr val="000000"/>
                </a:solidFill>
                <a:latin typeface="Arial"/>
                <a:ea typeface="Arial"/>
                <a:cs typeface="Arial"/>
                <a:sym typeface="Arial"/>
              </a:rPr>
              <a:t>water </a:t>
            </a:r>
            <a:r>
              <a:rPr b="0" i="0" lang="sv-SE" sz="1400" u="none" cap="none" strike="noStrike">
                <a:solidFill>
                  <a:srgbClr val="000000"/>
                </a:solidFill>
                <a:latin typeface="Arial"/>
                <a:ea typeface="Arial"/>
                <a:cs typeface="Arial"/>
                <a:sym typeface="Arial"/>
              </a:rPr>
              <a:t>heating. Heating demand varies seasonally, which makes the specified demand profile particularly important. It also can vary in different contexts with multiple technology options, such as electric heaters and gas boilers.</a:t>
            </a:r>
            <a:endParaRPr b="0" i="0" sz="1400" u="none" cap="none" strike="noStrike">
              <a:solidFill>
                <a:srgbClr val="000000"/>
              </a:solidFill>
              <a:latin typeface="Arial"/>
              <a:ea typeface="Arial"/>
              <a:cs typeface="Arial"/>
              <a:sym typeface="Arial"/>
            </a:endParaRPr>
          </a:p>
        </p:txBody>
      </p:sp>
      <p:sp>
        <p:nvSpPr>
          <p:cNvPr id="127" name="Google Shape;127;g3dc49881616_0_91"/>
          <p:cNvSpPr txBox="1"/>
          <p:nvPr/>
        </p:nvSpPr>
        <p:spPr>
          <a:xfrm>
            <a:off x="468000" y="5670295"/>
            <a:ext cx="114117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sv-SE" sz="1600" u="none" cap="none" strike="noStrike">
                <a:solidFill>
                  <a:srgbClr val="000000"/>
                </a:solidFill>
                <a:latin typeface="Arial"/>
                <a:ea typeface="Arial"/>
                <a:cs typeface="Arial"/>
                <a:sym typeface="Arial"/>
              </a:rPr>
              <a:t>By modelling these categories separately, the framework allows for more accurate analysis of energy efficiency improvements, fuel-switching strategies, and emissions impacts.</a:t>
            </a:r>
            <a:endParaRPr b="0" i="0" sz="1600" u="none" cap="none" strike="noStrike">
              <a:solidFill>
                <a:srgbClr val="000000"/>
              </a:solidFill>
              <a:latin typeface="Arial"/>
              <a:ea typeface="Arial"/>
              <a:cs typeface="Arial"/>
              <a:sym typeface="Arial"/>
            </a:endParaRPr>
          </a:p>
        </p:txBody>
      </p:sp>
      <p:sp>
        <p:nvSpPr>
          <p:cNvPr id="128" name="Google Shape;128;g3dc49881616_0_91"/>
          <p:cNvSpPr txBox="1"/>
          <p:nvPr/>
        </p:nvSpPr>
        <p:spPr>
          <a:xfrm>
            <a:off x="7736650" y="3747600"/>
            <a:ext cx="3840600" cy="1863600"/>
          </a:xfrm>
          <a:prstGeom prst="rect">
            <a:avLst/>
          </a:prstGeom>
          <a:noFill/>
          <a:ln>
            <a:noFill/>
          </a:ln>
        </p:spPr>
        <p:txBody>
          <a:bodyPr anchorCtr="0" anchor="t" bIns="91425" lIns="91425" spcFirstLastPara="1" rIns="91425" wrap="square" tIns="46800">
            <a:spAutoFit/>
          </a:bodyPr>
          <a:lstStyle/>
          <a:p>
            <a:pPr indent="0" lvl="0" marL="0" marR="0" rtl="0" algn="ctr">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Energy use for appliances, lighting, and cooling is grouped under “other electricity” for simplicity and due to data limitations. However, these components differ in their load profiles and efficiency potential and could be further disaggregated in future model iterations to enhance policy relevance and technical accuracy.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g3dc49881616_0_107"/>
          <p:cNvSpPr txBox="1"/>
          <p:nvPr/>
        </p:nvSpPr>
        <p:spPr>
          <a:xfrm>
            <a:off x="468000" y="288000"/>
            <a:ext cx="10767300" cy="648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012069"/>
                </a:solidFill>
                <a:latin typeface="Arial"/>
                <a:ea typeface="Arial"/>
                <a:cs typeface="Arial"/>
                <a:sym typeface="Arial"/>
              </a:rPr>
              <a:t>Housing sector – Cooking flow diagram</a:t>
            </a:r>
            <a:endParaRPr b="1" i="0" sz="2800" u="none" cap="none" strike="noStrike">
              <a:solidFill>
                <a:srgbClr val="012069"/>
              </a:solidFill>
              <a:latin typeface="Arial"/>
              <a:ea typeface="Arial"/>
              <a:cs typeface="Arial"/>
              <a:sym typeface="Arial"/>
            </a:endParaRPr>
          </a:p>
        </p:txBody>
      </p:sp>
      <p:sp>
        <p:nvSpPr>
          <p:cNvPr id="135" name="Google Shape;135;g3dc49881616_0_107"/>
          <p:cNvSpPr txBox="1"/>
          <p:nvPr/>
        </p:nvSpPr>
        <p:spPr>
          <a:xfrm>
            <a:off x="5096500" y="1244450"/>
            <a:ext cx="6014400" cy="4238100"/>
          </a:xfrm>
          <a:prstGeom prst="rect">
            <a:avLst/>
          </a:prstGeom>
          <a:noFill/>
          <a:ln>
            <a:noFill/>
          </a:ln>
        </p:spPr>
        <p:txBody>
          <a:bodyPr anchorCtr="0" anchor="t" bIns="45700" lIns="91425" spcFirstLastPara="1" rIns="91425" wrap="square" tIns="45700">
            <a:spAutoFit/>
          </a:bodyPr>
          <a:lstStyle/>
          <a:p>
            <a:pPr indent="-263525" lvl="0" marL="263525" marR="0" rtl="0" algn="l">
              <a:lnSpc>
                <a:spcPct val="100000"/>
              </a:lnSpc>
              <a:spcBef>
                <a:spcPts val="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The cooking sector </a:t>
            </a:r>
            <a:r>
              <a:rPr b="1" i="0" lang="sv-SE" sz="1600" u="none" cap="none" strike="noStrike">
                <a:solidFill>
                  <a:srgbClr val="000000"/>
                </a:solidFill>
                <a:latin typeface="Arial"/>
                <a:ea typeface="Arial"/>
                <a:cs typeface="Arial"/>
                <a:sym typeface="Arial"/>
              </a:rPr>
              <a:t>represents a significant portion of household energy use</a:t>
            </a:r>
            <a:r>
              <a:rPr b="0" i="0" lang="sv-SE" sz="1600" u="none" cap="none" strike="noStrike">
                <a:solidFill>
                  <a:srgbClr val="000000"/>
                </a:solidFill>
                <a:latin typeface="Arial"/>
                <a:ea typeface="Arial"/>
                <a:cs typeface="Arial"/>
                <a:sym typeface="Arial"/>
              </a:rPr>
              <a:t>, particularly in low- and middle-income countries where it can account for over 50% of residential energy consumption. It involves a variety of fuel sources – such as biomass, coal, natural gas, oil, and electricity – as reflected in the CLEWs++ concept structure.</a:t>
            </a:r>
            <a:endParaRPr b="0" i="0" sz="1600" u="none" cap="none" strike="noStrike">
              <a:solidFill>
                <a:srgbClr val="000000"/>
              </a:solidFill>
              <a:latin typeface="Arial"/>
              <a:ea typeface="Arial"/>
              <a:cs typeface="Arial"/>
              <a:sym typeface="Arial"/>
            </a:endParaRPr>
          </a:p>
          <a:p>
            <a:pPr indent="-263525" lvl="0" marL="263525" marR="0" rtl="0" algn="l">
              <a:lnSpc>
                <a:spcPct val="100000"/>
              </a:lnSpc>
              <a:spcBef>
                <a:spcPts val="800"/>
              </a:spcBef>
              <a:spcAft>
                <a:spcPts val="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Globally, </a:t>
            </a:r>
            <a:r>
              <a:rPr b="1" i="0" lang="sv-SE" sz="1600" u="none" cap="none" strike="noStrike">
                <a:solidFill>
                  <a:srgbClr val="000000"/>
                </a:solidFill>
                <a:latin typeface="Arial"/>
                <a:ea typeface="Arial"/>
                <a:cs typeface="Arial"/>
                <a:sym typeface="Arial"/>
              </a:rPr>
              <a:t>cooking is a major contributor to greenhouse gas emissions and indoor air pollution</a:t>
            </a:r>
            <a:r>
              <a:rPr b="0" i="0" lang="sv-SE" sz="1600" u="none" cap="none" strike="noStrike">
                <a:solidFill>
                  <a:srgbClr val="000000"/>
                </a:solidFill>
                <a:latin typeface="Arial"/>
                <a:ea typeface="Arial"/>
                <a:cs typeface="Arial"/>
                <a:sym typeface="Arial"/>
              </a:rPr>
              <a:t>, especially when traditional biomass (wood, charcoal, dung) or coal is used in inefficient stoves. These fuels release high levels of carbon dioxide, methane, and black carbon, contributing not only to climate change but also to severe health impacts.</a:t>
            </a:r>
            <a:endParaRPr b="0" i="0" sz="1600" u="none" cap="none" strike="noStrike">
              <a:solidFill>
                <a:srgbClr val="000000"/>
              </a:solidFill>
              <a:latin typeface="Arial"/>
              <a:ea typeface="Arial"/>
              <a:cs typeface="Arial"/>
              <a:sym typeface="Arial"/>
            </a:endParaRPr>
          </a:p>
          <a:p>
            <a:pPr indent="-263525" lvl="0" marL="263525" marR="0" rtl="0" algn="l">
              <a:lnSpc>
                <a:spcPct val="100000"/>
              </a:lnSpc>
              <a:spcBef>
                <a:spcPts val="800"/>
              </a:spcBef>
              <a:spcAft>
                <a:spcPts val="800"/>
              </a:spcAft>
              <a:buClr>
                <a:srgbClr val="000000"/>
              </a:buClr>
              <a:buSzPts val="1600"/>
              <a:buFont typeface="Noto Sans Symbols"/>
              <a:buChar char="❑"/>
            </a:pPr>
            <a:r>
              <a:rPr b="0" i="0" lang="sv-SE" sz="1600" u="none" cap="none" strike="noStrike">
                <a:solidFill>
                  <a:srgbClr val="000000"/>
                </a:solidFill>
                <a:latin typeface="Arial"/>
                <a:ea typeface="Arial"/>
                <a:cs typeface="Arial"/>
                <a:sym typeface="Arial"/>
              </a:rPr>
              <a:t>Transitioning to cleaner cooking fuels and technologies, such as electric or gas stoves, can therefore deliver both climate and public health benefits, </a:t>
            </a:r>
            <a:r>
              <a:rPr b="1" i="0" lang="sv-SE" sz="1600" u="none" cap="none" strike="noStrike">
                <a:solidFill>
                  <a:srgbClr val="000000"/>
                </a:solidFill>
                <a:latin typeface="Arial"/>
                <a:ea typeface="Arial"/>
                <a:cs typeface="Arial"/>
                <a:sym typeface="Arial"/>
              </a:rPr>
              <a:t>making the cooking sector a key target for sustainable energy policies and interventions.</a:t>
            </a:r>
            <a:endParaRPr b="1" i="0" sz="1600" u="none" cap="none" strike="noStrike">
              <a:solidFill>
                <a:srgbClr val="000000"/>
              </a:solidFill>
              <a:latin typeface="Arial"/>
              <a:ea typeface="Arial"/>
              <a:cs typeface="Arial"/>
              <a:sym typeface="Arial"/>
            </a:endParaRPr>
          </a:p>
        </p:txBody>
      </p:sp>
      <p:sp>
        <p:nvSpPr>
          <p:cNvPr id="136" name="Google Shape;136;g3dc49881616_0_107"/>
          <p:cNvSpPr/>
          <p:nvPr/>
        </p:nvSpPr>
        <p:spPr>
          <a:xfrm>
            <a:off x="1479984" y="1334571"/>
            <a:ext cx="1610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Housing cooking with biomass</a:t>
            </a:r>
            <a:endParaRPr b="0" i="0" sz="1400" u="none" cap="none" strike="noStrike">
              <a:solidFill>
                <a:srgbClr val="000000"/>
              </a:solidFill>
              <a:latin typeface="Arial"/>
              <a:ea typeface="Arial"/>
              <a:cs typeface="Arial"/>
              <a:sym typeface="Arial"/>
            </a:endParaRPr>
          </a:p>
        </p:txBody>
      </p:sp>
      <p:cxnSp>
        <p:nvCxnSpPr>
          <p:cNvPr id="137" name="Google Shape;137;g3dc49881616_0_107"/>
          <p:cNvCxnSpPr/>
          <p:nvPr/>
        </p:nvCxnSpPr>
        <p:spPr>
          <a:xfrm>
            <a:off x="588959" y="1561296"/>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138" name="Google Shape;138;g3dc49881616_0_107"/>
          <p:cNvSpPr/>
          <p:nvPr/>
        </p:nvSpPr>
        <p:spPr>
          <a:xfrm>
            <a:off x="1479984" y="1957021"/>
            <a:ext cx="1610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Housing cooking with coal</a:t>
            </a:r>
            <a:endParaRPr b="0" i="0" sz="1400" u="none" cap="none" strike="noStrike">
              <a:solidFill>
                <a:srgbClr val="000000"/>
              </a:solidFill>
              <a:latin typeface="Arial"/>
              <a:ea typeface="Arial"/>
              <a:cs typeface="Arial"/>
              <a:sym typeface="Arial"/>
            </a:endParaRPr>
          </a:p>
        </p:txBody>
      </p:sp>
      <p:cxnSp>
        <p:nvCxnSpPr>
          <p:cNvPr id="139" name="Google Shape;139;g3dc49881616_0_107"/>
          <p:cNvCxnSpPr/>
          <p:nvPr/>
        </p:nvCxnSpPr>
        <p:spPr>
          <a:xfrm>
            <a:off x="588959" y="2183746"/>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140" name="Google Shape;140;g3dc49881616_0_107"/>
          <p:cNvSpPr/>
          <p:nvPr/>
        </p:nvSpPr>
        <p:spPr>
          <a:xfrm>
            <a:off x="1479984" y="2579471"/>
            <a:ext cx="1610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Housing cooking with natural gas</a:t>
            </a:r>
            <a:endParaRPr b="0" i="0" sz="1400" u="none" cap="none" strike="noStrike">
              <a:solidFill>
                <a:srgbClr val="000000"/>
              </a:solidFill>
              <a:latin typeface="Arial"/>
              <a:ea typeface="Arial"/>
              <a:cs typeface="Arial"/>
              <a:sym typeface="Arial"/>
            </a:endParaRPr>
          </a:p>
        </p:txBody>
      </p:sp>
      <p:cxnSp>
        <p:nvCxnSpPr>
          <p:cNvPr id="141" name="Google Shape;141;g3dc49881616_0_107"/>
          <p:cNvCxnSpPr/>
          <p:nvPr/>
        </p:nvCxnSpPr>
        <p:spPr>
          <a:xfrm>
            <a:off x="588959" y="2806196"/>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142" name="Google Shape;142;g3dc49881616_0_107"/>
          <p:cNvSpPr/>
          <p:nvPr/>
        </p:nvSpPr>
        <p:spPr>
          <a:xfrm>
            <a:off x="1479984" y="3201921"/>
            <a:ext cx="1610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Housing cooking with oil</a:t>
            </a:r>
            <a:endParaRPr b="0" i="0" sz="1400" u="none" cap="none" strike="noStrike">
              <a:solidFill>
                <a:srgbClr val="000000"/>
              </a:solidFill>
              <a:latin typeface="Arial"/>
              <a:ea typeface="Arial"/>
              <a:cs typeface="Arial"/>
              <a:sym typeface="Arial"/>
            </a:endParaRPr>
          </a:p>
        </p:txBody>
      </p:sp>
      <p:cxnSp>
        <p:nvCxnSpPr>
          <p:cNvPr id="143" name="Google Shape;143;g3dc49881616_0_107"/>
          <p:cNvCxnSpPr/>
          <p:nvPr/>
        </p:nvCxnSpPr>
        <p:spPr>
          <a:xfrm>
            <a:off x="588959" y="3428646"/>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144" name="Google Shape;144;g3dc49881616_0_107"/>
          <p:cNvSpPr/>
          <p:nvPr/>
        </p:nvSpPr>
        <p:spPr>
          <a:xfrm>
            <a:off x="1479984" y="3824371"/>
            <a:ext cx="1610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Housing cooking with electricity</a:t>
            </a:r>
            <a:endParaRPr b="0" i="0" sz="1400" u="none" cap="none" strike="noStrike">
              <a:solidFill>
                <a:srgbClr val="000000"/>
              </a:solidFill>
              <a:latin typeface="Arial"/>
              <a:ea typeface="Arial"/>
              <a:cs typeface="Arial"/>
              <a:sym typeface="Arial"/>
            </a:endParaRPr>
          </a:p>
        </p:txBody>
      </p:sp>
      <p:cxnSp>
        <p:nvCxnSpPr>
          <p:cNvPr id="145" name="Google Shape;145;g3dc49881616_0_107"/>
          <p:cNvCxnSpPr/>
          <p:nvPr/>
        </p:nvCxnSpPr>
        <p:spPr>
          <a:xfrm>
            <a:off x="588959" y="4051096"/>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cxnSp>
        <p:nvCxnSpPr>
          <p:cNvPr id="146" name="Google Shape;146;g3dc49881616_0_107"/>
          <p:cNvCxnSpPr/>
          <p:nvPr/>
        </p:nvCxnSpPr>
        <p:spPr>
          <a:xfrm>
            <a:off x="3255084" y="1563675"/>
            <a:ext cx="0" cy="247500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147" name="Google Shape;147;g3dc49881616_0_107"/>
          <p:cNvCxnSpPr/>
          <p:nvPr/>
        </p:nvCxnSpPr>
        <p:spPr>
          <a:xfrm rot="10800000">
            <a:off x="3090377" y="1574119"/>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148" name="Google Shape;148;g3dc49881616_0_107"/>
          <p:cNvCxnSpPr/>
          <p:nvPr/>
        </p:nvCxnSpPr>
        <p:spPr>
          <a:xfrm rot="10800000">
            <a:off x="3090377" y="4051094"/>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149" name="Google Shape;149;g3dc49881616_0_107"/>
          <p:cNvCxnSpPr/>
          <p:nvPr/>
        </p:nvCxnSpPr>
        <p:spPr>
          <a:xfrm rot="10800000">
            <a:off x="3090377" y="3440869"/>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150" name="Google Shape;150;g3dc49881616_0_107"/>
          <p:cNvCxnSpPr/>
          <p:nvPr/>
        </p:nvCxnSpPr>
        <p:spPr>
          <a:xfrm rot="10800000">
            <a:off x="3090377" y="2801169"/>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151" name="Google Shape;151;g3dc49881616_0_107"/>
          <p:cNvCxnSpPr/>
          <p:nvPr/>
        </p:nvCxnSpPr>
        <p:spPr>
          <a:xfrm rot="10800000">
            <a:off x="3090377" y="2195969"/>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152" name="Google Shape;152;g3dc49881616_0_107"/>
          <p:cNvCxnSpPr/>
          <p:nvPr/>
        </p:nvCxnSpPr>
        <p:spPr>
          <a:xfrm>
            <a:off x="3255072" y="2801179"/>
            <a:ext cx="6108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153" name="Google Shape;153;g3dc49881616_0_107"/>
          <p:cNvSpPr txBox="1"/>
          <p:nvPr/>
        </p:nvSpPr>
        <p:spPr>
          <a:xfrm>
            <a:off x="706847" y="1284384"/>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p:txBody>
      </p:sp>
      <p:sp>
        <p:nvSpPr>
          <p:cNvPr id="154" name="Google Shape;154;g3dc49881616_0_107"/>
          <p:cNvSpPr txBox="1"/>
          <p:nvPr/>
        </p:nvSpPr>
        <p:spPr>
          <a:xfrm>
            <a:off x="706847" y="1906834"/>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B</a:t>
            </a:r>
            <a:endParaRPr b="0" i="0" sz="1400" u="none" cap="none" strike="noStrike">
              <a:solidFill>
                <a:srgbClr val="000000"/>
              </a:solidFill>
              <a:latin typeface="Arial"/>
              <a:ea typeface="Arial"/>
              <a:cs typeface="Arial"/>
              <a:sym typeface="Arial"/>
            </a:endParaRPr>
          </a:p>
        </p:txBody>
      </p:sp>
      <p:sp>
        <p:nvSpPr>
          <p:cNvPr id="155" name="Google Shape;155;g3dc49881616_0_107"/>
          <p:cNvSpPr txBox="1"/>
          <p:nvPr/>
        </p:nvSpPr>
        <p:spPr>
          <a:xfrm>
            <a:off x="706847" y="2529284"/>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C</a:t>
            </a:r>
            <a:endParaRPr b="0" i="0" sz="1400" u="none" cap="none" strike="noStrike">
              <a:solidFill>
                <a:srgbClr val="000000"/>
              </a:solidFill>
              <a:latin typeface="Arial"/>
              <a:ea typeface="Arial"/>
              <a:cs typeface="Arial"/>
              <a:sym typeface="Arial"/>
            </a:endParaRPr>
          </a:p>
        </p:txBody>
      </p:sp>
      <p:sp>
        <p:nvSpPr>
          <p:cNvPr id="156" name="Google Shape;156;g3dc49881616_0_107"/>
          <p:cNvSpPr txBox="1"/>
          <p:nvPr/>
        </p:nvSpPr>
        <p:spPr>
          <a:xfrm>
            <a:off x="706847" y="3151733"/>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D</a:t>
            </a:r>
            <a:endParaRPr b="0" i="0" sz="1400" u="none" cap="none" strike="noStrike">
              <a:solidFill>
                <a:srgbClr val="000000"/>
              </a:solidFill>
              <a:latin typeface="Arial"/>
              <a:ea typeface="Arial"/>
              <a:cs typeface="Arial"/>
              <a:sym typeface="Arial"/>
            </a:endParaRPr>
          </a:p>
        </p:txBody>
      </p:sp>
      <p:sp>
        <p:nvSpPr>
          <p:cNvPr id="157" name="Google Shape;157;g3dc49881616_0_107"/>
          <p:cNvSpPr txBox="1"/>
          <p:nvPr/>
        </p:nvSpPr>
        <p:spPr>
          <a:xfrm>
            <a:off x="706847" y="3774183"/>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E</a:t>
            </a:r>
            <a:endParaRPr b="0" i="0" sz="1400" u="none" cap="none" strike="noStrike">
              <a:solidFill>
                <a:srgbClr val="000000"/>
              </a:solidFill>
              <a:latin typeface="Arial"/>
              <a:ea typeface="Arial"/>
              <a:cs typeface="Arial"/>
              <a:sym typeface="Arial"/>
            </a:endParaRPr>
          </a:p>
        </p:txBody>
      </p:sp>
      <p:sp>
        <p:nvSpPr>
          <p:cNvPr id="158" name="Google Shape;158;g3dc49881616_0_107"/>
          <p:cNvSpPr txBox="1"/>
          <p:nvPr/>
        </p:nvSpPr>
        <p:spPr>
          <a:xfrm>
            <a:off x="3208297" y="2524259"/>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F</a:t>
            </a:r>
            <a:endParaRPr b="0" i="0" sz="1400" u="none" cap="none" strike="noStrike">
              <a:solidFill>
                <a:srgbClr val="000000"/>
              </a:solidFill>
              <a:latin typeface="Arial"/>
              <a:ea typeface="Arial"/>
              <a:cs typeface="Arial"/>
              <a:sym typeface="Arial"/>
            </a:endParaRPr>
          </a:p>
        </p:txBody>
      </p:sp>
      <p:sp>
        <p:nvSpPr>
          <p:cNvPr id="159" name="Google Shape;159;g3dc49881616_0_107"/>
          <p:cNvSpPr txBox="1"/>
          <p:nvPr/>
        </p:nvSpPr>
        <p:spPr>
          <a:xfrm>
            <a:off x="952133" y="4668508"/>
            <a:ext cx="2666100" cy="16008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Commodity 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A = Biomass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B = Coal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C = Natural gas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D = Oil (mainly LPG)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E = Electricity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F = Cooking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g3dc49881616_0_137"/>
          <p:cNvSpPr txBox="1"/>
          <p:nvPr/>
        </p:nvSpPr>
        <p:spPr>
          <a:xfrm>
            <a:off x="468000" y="288000"/>
            <a:ext cx="10767300" cy="648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012069"/>
                </a:solidFill>
                <a:latin typeface="Arial"/>
                <a:ea typeface="Arial"/>
                <a:cs typeface="Arial"/>
                <a:sym typeface="Arial"/>
              </a:rPr>
              <a:t>Housing sector – Heating flow diagram</a:t>
            </a:r>
            <a:endParaRPr b="1" i="0" sz="2800" u="none" cap="none" strike="noStrike">
              <a:solidFill>
                <a:srgbClr val="012069"/>
              </a:solidFill>
              <a:latin typeface="Arial"/>
              <a:ea typeface="Arial"/>
              <a:cs typeface="Arial"/>
              <a:sym typeface="Arial"/>
            </a:endParaRPr>
          </a:p>
        </p:txBody>
      </p:sp>
      <p:sp>
        <p:nvSpPr>
          <p:cNvPr id="166" name="Google Shape;166;g3dc49881616_0_137"/>
          <p:cNvSpPr txBox="1"/>
          <p:nvPr/>
        </p:nvSpPr>
        <p:spPr>
          <a:xfrm>
            <a:off x="5716520" y="1026293"/>
            <a:ext cx="5926800" cy="5356500"/>
          </a:xfrm>
          <a:prstGeom prst="rect">
            <a:avLst/>
          </a:prstGeom>
          <a:noFill/>
          <a:ln>
            <a:noFill/>
          </a:ln>
        </p:spPr>
        <p:txBody>
          <a:bodyPr anchorCtr="0" anchor="t" bIns="45700" lIns="91425" spcFirstLastPara="1" rIns="91425" wrap="square" tIns="45700">
            <a:spAutoFit/>
          </a:bodyPr>
          <a:lstStyle/>
          <a:p>
            <a:pPr indent="-263525" lvl="0" marL="263525" marR="0" rtl="0" algn="l">
              <a:lnSpc>
                <a:spcPct val="100000"/>
              </a:lnSpc>
              <a:spcBef>
                <a:spcPts val="0"/>
              </a:spcBef>
              <a:spcAft>
                <a:spcPts val="0"/>
              </a:spcAft>
              <a:buClr>
                <a:srgbClr val="000000"/>
              </a:buClr>
              <a:buSzPts val="1400"/>
              <a:buFont typeface="Noto Sans Symbols"/>
              <a:buChar char="❑"/>
            </a:pPr>
            <a:r>
              <a:rPr b="1" i="0" lang="sv-SE" sz="1400" u="none" cap="none" strike="noStrike">
                <a:solidFill>
                  <a:srgbClr val="000000"/>
                </a:solidFill>
                <a:latin typeface="Arial"/>
                <a:ea typeface="Arial"/>
                <a:cs typeface="Arial"/>
                <a:sym typeface="Arial"/>
              </a:rPr>
              <a:t>The heating sector is a major part of household energy use, especially in colder regions, </a:t>
            </a:r>
            <a:r>
              <a:rPr b="0" i="0" lang="sv-SE" sz="1400" u="none" cap="none" strike="noStrike">
                <a:solidFill>
                  <a:srgbClr val="000000"/>
                </a:solidFill>
                <a:latin typeface="Arial"/>
                <a:ea typeface="Arial"/>
                <a:cs typeface="Arial"/>
                <a:sym typeface="Arial"/>
              </a:rPr>
              <a:t>where it often dominates residential energy demand. The CLEWs++ concept captures this through various fuel and technology options, including biomass, coal, gas, oil, electricity, and district heating. </a:t>
            </a:r>
            <a:endParaRPr b="0" i="0" sz="1400" u="none" cap="none" strike="noStrike">
              <a:solidFill>
                <a:srgbClr val="000000"/>
              </a:solidFill>
              <a:latin typeface="Arial"/>
              <a:ea typeface="Arial"/>
              <a:cs typeface="Arial"/>
              <a:sym typeface="Arial"/>
            </a:endParaRPr>
          </a:p>
          <a:p>
            <a:pPr indent="-263525" lvl="0" marL="263525" marR="0" rtl="0" algn="l">
              <a:lnSpc>
                <a:spcPct val="100000"/>
              </a:lnSpc>
              <a:spcBef>
                <a:spcPts val="800"/>
              </a:spcBef>
              <a:spcAft>
                <a:spcPts val="0"/>
              </a:spcAft>
              <a:buClr>
                <a:srgbClr val="000000"/>
              </a:buClr>
              <a:buSzPts val="1400"/>
              <a:buFont typeface="Noto Sans Symbols"/>
              <a:buChar char="❑"/>
            </a:pPr>
            <a:r>
              <a:rPr b="0" i="0" lang="sv-SE" sz="1400" u="none" cap="none" strike="noStrike">
                <a:solidFill>
                  <a:srgbClr val="000000"/>
                </a:solidFill>
                <a:latin typeface="Arial"/>
                <a:ea typeface="Arial"/>
                <a:cs typeface="Arial"/>
                <a:sym typeface="Arial"/>
              </a:rPr>
              <a:t>It distinguishes between heat pumps (that use electricity to run the system while heat is extracted from the ambient environment) and resistive electric heaters (which convert electricity directly into heat). </a:t>
            </a:r>
            <a:r>
              <a:rPr b="1" i="0" lang="sv-SE" sz="1400" u="none" cap="none" strike="noStrike">
                <a:solidFill>
                  <a:srgbClr val="000000"/>
                </a:solidFill>
                <a:latin typeface="Arial"/>
                <a:ea typeface="Arial"/>
                <a:cs typeface="Arial"/>
                <a:sym typeface="Arial"/>
              </a:rPr>
              <a:t>Resistive heaters are low-cost devices and are less-efficient</a:t>
            </a:r>
            <a:r>
              <a:rPr b="0" i="0" lang="sv-SE" sz="1400" u="none" cap="none" strike="noStrike">
                <a:solidFill>
                  <a:srgbClr val="000000"/>
                </a:solidFill>
                <a:latin typeface="Arial"/>
                <a:ea typeface="Arial"/>
                <a:cs typeface="Arial"/>
                <a:sym typeface="Arial"/>
              </a:rPr>
              <a:t> compared to other electricity-based alternatives like heat pumps. However, they are likely to be used for many years to come due to their convenience and simple installation and maintenance.</a:t>
            </a:r>
            <a:endParaRPr b="0" i="0" sz="1400" u="none" cap="none" strike="noStrike">
              <a:solidFill>
                <a:srgbClr val="000000"/>
              </a:solidFill>
              <a:latin typeface="Arial"/>
              <a:ea typeface="Arial"/>
              <a:cs typeface="Arial"/>
              <a:sym typeface="Arial"/>
            </a:endParaRPr>
          </a:p>
          <a:p>
            <a:pPr indent="-263525" lvl="0" marL="263525" marR="0" rtl="0" algn="l">
              <a:lnSpc>
                <a:spcPct val="100000"/>
              </a:lnSpc>
              <a:spcBef>
                <a:spcPts val="800"/>
              </a:spcBef>
              <a:spcAft>
                <a:spcPts val="0"/>
              </a:spcAft>
              <a:buClr>
                <a:srgbClr val="000000"/>
              </a:buClr>
              <a:buSzPts val="1400"/>
              <a:buFont typeface="Noto Sans Symbols"/>
              <a:buChar char="❑"/>
            </a:pPr>
            <a:r>
              <a:rPr b="1" i="0" lang="sv-SE" sz="1400" u="none" cap="none" strike="noStrike">
                <a:solidFill>
                  <a:srgbClr val="000000"/>
                </a:solidFill>
                <a:latin typeface="Arial"/>
                <a:ea typeface="Arial"/>
                <a:cs typeface="Arial"/>
                <a:sym typeface="Arial"/>
              </a:rPr>
              <a:t>District heating systems are centralised heating systems that distribute heat to buildings through insulated pipes. </a:t>
            </a:r>
            <a:r>
              <a:rPr b="0" i="0" lang="sv-SE" sz="1400" u="none" cap="none" strike="noStrike">
                <a:solidFill>
                  <a:srgbClr val="000000"/>
                </a:solidFill>
                <a:latin typeface="Arial"/>
                <a:ea typeface="Arial"/>
                <a:cs typeface="Arial"/>
                <a:sym typeface="Arial"/>
              </a:rPr>
              <a:t>They remain </a:t>
            </a:r>
            <a:r>
              <a:rPr b="1" i="0" lang="sv-SE" sz="1400" u="none" cap="none" strike="noStrike">
                <a:solidFill>
                  <a:srgbClr val="000000"/>
                </a:solidFill>
                <a:latin typeface="Arial"/>
                <a:ea typeface="Arial"/>
                <a:cs typeface="Arial"/>
                <a:sym typeface="Arial"/>
              </a:rPr>
              <a:t>rare in low-income countries</a:t>
            </a:r>
            <a:r>
              <a:rPr b="0" i="0" lang="sv-SE" sz="1400" u="none" cap="none" strike="noStrike">
                <a:solidFill>
                  <a:srgbClr val="000000"/>
                </a:solidFill>
                <a:latin typeface="Arial"/>
                <a:ea typeface="Arial"/>
                <a:cs typeface="Arial"/>
                <a:sym typeface="Arial"/>
              </a:rPr>
              <a:t> due to high infrastructure costs, lower heating demand, and less urban density. District heating distributes heat generated by various fuel options, including biomass, coal, gas, oil, and geothermal.</a:t>
            </a:r>
            <a:endParaRPr b="0" i="0" sz="1400" u="none" cap="none" strike="noStrike">
              <a:solidFill>
                <a:srgbClr val="000000"/>
              </a:solidFill>
              <a:latin typeface="Arial"/>
              <a:ea typeface="Arial"/>
              <a:cs typeface="Arial"/>
              <a:sym typeface="Arial"/>
            </a:endParaRPr>
          </a:p>
          <a:p>
            <a:pPr indent="-263525" lvl="0" marL="263525" marR="0" rtl="0" algn="l">
              <a:lnSpc>
                <a:spcPct val="100000"/>
              </a:lnSpc>
              <a:spcBef>
                <a:spcPts val="800"/>
              </a:spcBef>
              <a:spcAft>
                <a:spcPts val="800"/>
              </a:spcAft>
              <a:buClr>
                <a:srgbClr val="000000"/>
              </a:buClr>
              <a:buSzPts val="1400"/>
              <a:buFont typeface="Noto Sans Symbols"/>
              <a:buChar char="❑"/>
            </a:pPr>
            <a:r>
              <a:rPr b="0" i="0" lang="sv-SE" sz="1400" u="none" cap="none" strike="noStrike">
                <a:solidFill>
                  <a:srgbClr val="000000"/>
                </a:solidFill>
                <a:latin typeface="Arial"/>
                <a:ea typeface="Arial"/>
                <a:cs typeface="Arial"/>
                <a:sym typeface="Arial"/>
              </a:rPr>
              <a:t>As a result, </a:t>
            </a:r>
            <a:r>
              <a:rPr b="1" i="0" lang="sv-SE" sz="1400" u="none" cap="none" strike="noStrike">
                <a:solidFill>
                  <a:srgbClr val="000000"/>
                </a:solidFill>
                <a:latin typeface="Arial"/>
                <a:ea typeface="Arial"/>
                <a:cs typeface="Arial"/>
                <a:sym typeface="Arial"/>
              </a:rPr>
              <a:t>decentralised and fuel-based heating options remain the norm in much of the developing world. </a:t>
            </a:r>
            <a:r>
              <a:rPr b="0" i="0" lang="sv-SE" sz="1400" u="none" cap="none" strike="noStrike">
                <a:solidFill>
                  <a:srgbClr val="000000"/>
                </a:solidFill>
                <a:latin typeface="Arial"/>
                <a:ea typeface="Arial"/>
                <a:cs typeface="Arial"/>
                <a:sym typeface="Arial"/>
              </a:rPr>
              <a:t>However, these systems can offer high efficiency and lower emissions, especially when powered by renewable or waste heat sources, making them a valuable component of sustainable heating strategies globally.</a:t>
            </a:r>
            <a:endParaRPr b="0" i="0" sz="1400" u="none" cap="none" strike="noStrike">
              <a:solidFill>
                <a:srgbClr val="000000"/>
              </a:solidFill>
              <a:latin typeface="Arial"/>
              <a:ea typeface="Arial"/>
              <a:cs typeface="Arial"/>
              <a:sym typeface="Arial"/>
            </a:endParaRPr>
          </a:p>
        </p:txBody>
      </p:sp>
      <p:sp>
        <p:nvSpPr>
          <p:cNvPr id="167" name="Google Shape;167;g3dc49881616_0_137"/>
          <p:cNvSpPr txBox="1"/>
          <p:nvPr/>
        </p:nvSpPr>
        <p:spPr>
          <a:xfrm>
            <a:off x="3933522" y="4021310"/>
            <a:ext cx="1443000" cy="22473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Commodity 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A = Biomass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B = Coal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C = Natural gas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D = Oil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E = Electricity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F = District heat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G = Housing heating</a:t>
            </a:r>
            <a:endParaRPr b="0" i="0" sz="1400" u="none" cap="none" strike="noStrike">
              <a:solidFill>
                <a:srgbClr val="000000"/>
              </a:solidFill>
              <a:latin typeface="Arial"/>
              <a:ea typeface="Arial"/>
              <a:cs typeface="Arial"/>
              <a:sym typeface="Arial"/>
            </a:endParaRPr>
          </a:p>
        </p:txBody>
      </p:sp>
      <p:grpSp>
        <p:nvGrpSpPr>
          <p:cNvPr id="168" name="Google Shape;168;g3dc49881616_0_137"/>
          <p:cNvGrpSpPr/>
          <p:nvPr/>
        </p:nvGrpSpPr>
        <p:grpSpPr>
          <a:xfrm>
            <a:off x="481713" y="1359776"/>
            <a:ext cx="3681575" cy="4262799"/>
            <a:chOff x="1447388" y="1071251"/>
            <a:chExt cx="3681575" cy="4262799"/>
          </a:xfrm>
        </p:grpSpPr>
        <p:sp>
          <p:nvSpPr>
            <p:cNvPr id="169" name="Google Shape;169;g3dc49881616_0_137"/>
            <p:cNvSpPr/>
            <p:nvPr/>
          </p:nvSpPr>
          <p:spPr>
            <a:xfrm>
              <a:off x="2449225" y="1121450"/>
              <a:ext cx="1904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Housing heating with biomass</a:t>
              </a:r>
              <a:endParaRPr b="0" i="0" sz="1400" u="none" cap="none" strike="noStrike">
                <a:solidFill>
                  <a:srgbClr val="000000"/>
                </a:solidFill>
                <a:latin typeface="Arial"/>
                <a:ea typeface="Arial"/>
                <a:cs typeface="Arial"/>
                <a:sym typeface="Arial"/>
              </a:endParaRPr>
            </a:p>
          </p:txBody>
        </p:sp>
        <p:cxnSp>
          <p:nvCxnSpPr>
            <p:cNvPr id="170" name="Google Shape;170;g3dc49881616_0_137"/>
            <p:cNvCxnSpPr/>
            <p:nvPr/>
          </p:nvCxnSpPr>
          <p:spPr>
            <a:xfrm>
              <a:off x="1558200" y="134816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171" name="Google Shape;171;g3dc49881616_0_137"/>
            <p:cNvSpPr/>
            <p:nvPr/>
          </p:nvSpPr>
          <p:spPr>
            <a:xfrm>
              <a:off x="2449225" y="1743900"/>
              <a:ext cx="1904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Housing </a:t>
              </a:r>
              <a:r>
                <a:rPr b="0" i="0" lang="sv-SE" sz="1400" u="none" cap="none" strike="noStrike">
                  <a:solidFill>
                    <a:schemeClr val="lt1"/>
                  </a:solidFill>
                  <a:latin typeface="Arial"/>
                  <a:ea typeface="Arial"/>
                  <a:cs typeface="Arial"/>
                  <a:sym typeface="Arial"/>
                </a:rPr>
                <a:t>heating </a:t>
              </a:r>
              <a:r>
                <a:rPr b="0" i="0" lang="sv-SE" sz="1400" u="none" cap="none" strike="noStrike">
                  <a:solidFill>
                    <a:srgbClr val="FFFFFF"/>
                  </a:solidFill>
                  <a:latin typeface="Arial"/>
                  <a:ea typeface="Arial"/>
                  <a:cs typeface="Arial"/>
                  <a:sym typeface="Arial"/>
                </a:rPr>
                <a:t>with coal</a:t>
              </a:r>
              <a:endParaRPr b="0" i="0" sz="1400" u="none" cap="none" strike="noStrike">
                <a:solidFill>
                  <a:srgbClr val="000000"/>
                </a:solidFill>
                <a:latin typeface="Arial"/>
                <a:ea typeface="Arial"/>
                <a:cs typeface="Arial"/>
                <a:sym typeface="Arial"/>
              </a:endParaRPr>
            </a:p>
          </p:txBody>
        </p:sp>
        <p:cxnSp>
          <p:nvCxnSpPr>
            <p:cNvPr id="172" name="Google Shape;172;g3dc49881616_0_137"/>
            <p:cNvCxnSpPr/>
            <p:nvPr/>
          </p:nvCxnSpPr>
          <p:spPr>
            <a:xfrm>
              <a:off x="1558200" y="197061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173" name="Google Shape;173;g3dc49881616_0_137"/>
            <p:cNvSpPr/>
            <p:nvPr/>
          </p:nvSpPr>
          <p:spPr>
            <a:xfrm>
              <a:off x="2449225" y="2366350"/>
              <a:ext cx="1904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Housing </a:t>
              </a:r>
              <a:r>
                <a:rPr b="0" i="0" lang="sv-SE" sz="1400" u="none" cap="none" strike="noStrike">
                  <a:solidFill>
                    <a:schemeClr val="lt1"/>
                  </a:solidFill>
                  <a:latin typeface="Arial"/>
                  <a:ea typeface="Arial"/>
                  <a:cs typeface="Arial"/>
                  <a:sym typeface="Arial"/>
                </a:rPr>
                <a:t>heating </a:t>
              </a:r>
              <a:r>
                <a:rPr b="0" i="0" lang="sv-SE" sz="1400" u="none" cap="none" strike="noStrike">
                  <a:solidFill>
                    <a:srgbClr val="FFFFFF"/>
                  </a:solidFill>
                  <a:latin typeface="Arial"/>
                  <a:ea typeface="Arial"/>
                  <a:cs typeface="Arial"/>
                  <a:sym typeface="Arial"/>
                </a:rPr>
                <a:t>with natural gas</a:t>
              </a:r>
              <a:endParaRPr b="0" i="0" sz="1400" u="none" cap="none" strike="noStrike">
                <a:solidFill>
                  <a:srgbClr val="000000"/>
                </a:solidFill>
                <a:latin typeface="Arial"/>
                <a:ea typeface="Arial"/>
                <a:cs typeface="Arial"/>
                <a:sym typeface="Arial"/>
              </a:endParaRPr>
            </a:p>
          </p:txBody>
        </p:sp>
        <p:cxnSp>
          <p:nvCxnSpPr>
            <p:cNvPr id="174" name="Google Shape;174;g3dc49881616_0_137"/>
            <p:cNvCxnSpPr/>
            <p:nvPr/>
          </p:nvCxnSpPr>
          <p:spPr>
            <a:xfrm>
              <a:off x="1558200" y="259306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175" name="Google Shape;175;g3dc49881616_0_137"/>
            <p:cNvSpPr/>
            <p:nvPr/>
          </p:nvSpPr>
          <p:spPr>
            <a:xfrm>
              <a:off x="2449225" y="2988800"/>
              <a:ext cx="1904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Housing </a:t>
              </a:r>
              <a:r>
                <a:rPr b="0" i="0" lang="sv-SE" sz="1400" u="none" cap="none" strike="noStrike">
                  <a:solidFill>
                    <a:schemeClr val="lt1"/>
                  </a:solidFill>
                  <a:latin typeface="Arial"/>
                  <a:ea typeface="Arial"/>
                  <a:cs typeface="Arial"/>
                  <a:sym typeface="Arial"/>
                </a:rPr>
                <a:t>heating </a:t>
              </a:r>
              <a:r>
                <a:rPr b="0" i="0" lang="sv-SE" sz="1400" u="none" cap="none" strike="noStrike">
                  <a:solidFill>
                    <a:srgbClr val="FFFFFF"/>
                  </a:solidFill>
                  <a:latin typeface="Arial"/>
                  <a:ea typeface="Arial"/>
                  <a:cs typeface="Arial"/>
                  <a:sym typeface="Arial"/>
                </a:rPr>
                <a:t>with oil</a:t>
              </a:r>
              <a:endParaRPr b="0" i="0" sz="1400" u="none" cap="none" strike="noStrike">
                <a:solidFill>
                  <a:srgbClr val="000000"/>
                </a:solidFill>
                <a:latin typeface="Arial"/>
                <a:ea typeface="Arial"/>
                <a:cs typeface="Arial"/>
                <a:sym typeface="Arial"/>
              </a:endParaRPr>
            </a:p>
          </p:txBody>
        </p:sp>
        <p:cxnSp>
          <p:nvCxnSpPr>
            <p:cNvPr id="176" name="Google Shape;176;g3dc49881616_0_137"/>
            <p:cNvCxnSpPr/>
            <p:nvPr/>
          </p:nvCxnSpPr>
          <p:spPr>
            <a:xfrm>
              <a:off x="1558200" y="321551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177" name="Google Shape;177;g3dc49881616_0_137"/>
            <p:cNvSpPr/>
            <p:nvPr/>
          </p:nvSpPr>
          <p:spPr>
            <a:xfrm>
              <a:off x="2449225" y="3611250"/>
              <a:ext cx="1904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Housing </a:t>
              </a:r>
              <a:r>
                <a:rPr b="0" i="0" lang="sv-SE" sz="1400" u="none" cap="none" strike="noStrike">
                  <a:solidFill>
                    <a:schemeClr val="lt1"/>
                  </a:solidFill>
                  <a:latin typeface="Arial"/>
                  <a:ea typeface="Arial"/>
                  <a:cs typeface="Arial"/>
                  <a:sym typeface="Arial"/>
                </a:rPr>
                <a:t>heating </a:t>
              </a:r>
              <a:r>
                <a:rPr b="0" i="0" lang="sv-SE" sz="1400" u="none" cap="none" strike="noStrike">
                  <a:solidFill>
                    <a:srgbClr val="FFFFFF"/>
                  </a:solidFill>
                  <a:latin typeface="Arial"/>
                  <a:ea typeface="Arial"/>
                  <a:cs typeface="Arial"/>
                  <a:sym typeface="Arial"/>
                </a:rPr>
                <a:t>with heat pumps</a:t>
              </a:r>
              <a:endParaRPr b="0" i="0" sz="1400" u="none" cap="none" strike="noStrike">
                <a:solidFill>
                  <a:srgbClr val="000000"/>
                </a:solidFill>
                <a:latin typeface="Arial"/>
                <a:ea typeface="Arial"/>
                <a:cs typeface="Arial"/>
                <a:sym typeface="Arial"/>
              </a:endParaRPr>
            </a:p>
          </p:txBody>
        </p:sp>
        <p:cxnSp>
          <p:nvCxnSpPr>
            <p:cNvPr id="178" name="Google Shape;178;g3dc49881616_0_137"/>
            <p:cNvCxnSpPr/>
            <p:nvPr/>
          </p:nvCxnSpPr>
          <p:spPr>
            <a:xfrm>
              <a:off x="2101350" y="3837975"/>
              <a:ext cx="348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cxnSp>
          <p:nvCxnSpPr>
            <p:cNvPr id="179" name="Google Shape;179;g3dc49881616_0_137"/>
            <p:cNvCxnSpPr/>
            <p:nvPr/>
          </p:nvCxnSpPr>
          <p:spPr>
            <a:xfrm>
              <a:off x="4518175" y="1361592"/>
              <a:ext cx="0" cy="372720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180" name="Google Shape;180;g3dc49881616_0_137"/>
            <p:cNvCxnSpPr/>
            <p:nvPr/>
          </p:nvCxnSpPr>
          <p:spPr>
            <a:xfrm rot="10800000">
              <a:off x="4353468" y="1372036"/>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181" name="Google Shape;181;g3dc49881616_0_137"/>
            <p:cNvCxnSpPr/>
            <p:nvPr/>
          </p:nvCxnSpPr>
          <p:spPr>
            <a:xfrm rot="10800000">
              <a:off x="4353468" y="3849011"/>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182" name="Google Shape;182;g3dc49881616_0_137"/>
            <p:cNvCxnSpPr/>
            <p:nvPr/>
          </p:nvCxnSpPr>
          <p:spPr>
            <a:xfrm rot="10800000">
              <a:off x="4353468" y="3238786"/>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183" name="Google Shape;183;g3dc49881616_0_137"/>
            <p:cNvCxnSpPr/>
            <p:nvPr/>
          </p:nvCxnSpPr>
          <p:spPr>
            <a:xfrm rot="10800000">
              <a:off x="4353468" y="2599086"/>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184" name="Google Shape;184;g3dc49881616_0_137"/>
            <p:cNvCxnSpPr/>
            <p:nvPr/>
          </p:nvCxnSpPr>
          <p:spPr>
            <a:xfrm rot="10800000">
              <a:off x="4353468" y="1993886"/>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185" name="Google Shape;185;g3dc49881616_0_137"/>
            <p:cNvCxnSpPr/>
            <p:nvPr/>
          </p:nvCxnSpPr>
          <p:spPr>
            <a:xfrm>
              <a:off x="4518163" y="2599096"/>
              <a:ext cx="6108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186" name="Google Shape;186;g3dc49881616_0_137"/>
            <p:cNvSpPr txBox="1"/>
            <p:nvPr/>
          </p:nvSpPr>
          <p:spPr>
            <a:xfrm>
              <a:off x="1676088" y="107125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p:txBody>
        </p:sp>
        <p:sp>
          <p:nvSpPr>
            <p:cNvPr id="187" name="Google Shape;187;g3dc49881616_0_137"/>
            <p:cNvSpPr txBox="1"/>
            <p:nvPr/>
          </p:nvSpPr>
          <p:spPr>
            <a:xfrm>
              <a:off x="1676088" y="169370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B</a:t>
              </a:r>
              <a:endParaRPr b="0" i="0" sz="1400" u="none" cap="none" strike="noStrike">
                <a:solidFill>
                  <a:srgbClr val="000000"/>
                </a:solidFill>
                <a:latin typeface="Arial"/>
                <a:ea typeface="Arial"/>
                <a:cs typeface="Arial"/>
                <a:sym typeface="Arial"/>
              </a:endParaRPr>
            </a:p>
          </p:txBody>
        </p:sp>
        <p:sp>
          <p:nvSpPr>
            <p:cNvPr id="188" name="Google Shape;188;g3dc49881616_0_137"/>
            <p:cNvSpPr txBox="1"/>
            <p:nvPr/>
          </p:nvSpPr>
          <p:spPr>
            <a:xfrm>
              <a:off x="1676088" y="231615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C</a:t>
              </a:r>
              <a:endParaRPr b="0" i="0" sz="1400" u="none" cap="none" strike="noStrike">
                <a:solidFill>
                  <a:srgbClr val="000000"/>
                </a:solidFill>
                <a:latin typeface="Arial"/>
                <a:ea typeface="Arial"/>
                <a:cs typeface="Arial"/>
                <a:sym typeface="Arial"/>
              </a:endParaRPr>
            </a:p>
          </p:txBody>
        </p:sp>
        <p:sp>
          <p:nvSpPr>
            <p:cNvPr id="189" name="Google Shape;189;g3dc49881616_0_137"/>
            <p:cNvSpPr txBox="1"/>
            <p:nvPr/>
          </p:nvSpPr>
          <p:spPr>
            <a:xfrm>
              <a:off x="1676088" y="293860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D</a:t>
              </a:r>
              <a:endParaRPr b="0" i="0" sz="1400" u="none" cap="none" strike="noStrike">
                <a:solidFill>
                  <a:srgbClr val="000000"/>
                </a:solidFill>
                <a:latin typeface="Arial"/>
                <a:ea typeface="Arial"/>
                <a:cs typeface="Arial"/>
                <a:sym typeface="Arial"/>
              </a:endParaRPr>
            </a:p>
          </p:txBody>
        </p:sp>
        <p:sp>
          <p:nvSpPr>
            <p:cNvPr id="190" name="Google Shape;190;g3dc49881616_0_137"/>
            <p:cNvSpPr txBox="1"/>
            <p:nvPr/>
          </p:nvSpPr>
          <p:spPr>
            <a:xfrm>
              <a:off x="1447388" y="3855126"/>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E</a:t>
              </a:r>
              <a:endParaRPr b="0" i="0" sz="1400" u="none" cap="none" strike="noStrike">
                <a:solidFill>
                  <a:srgbClr val="000000"/>
                </a:solidFill>
                <a:latin typeface="Arial"/>
                <a:ea typeface="Arial"/>
                <a:cs typeface="Arial"/>
                <a:sym typeface="Arial"/>
              </a:endParaRPr>
            </a:p>
          </p:txBody>
        </p:sp>
        <p:sp>
          <p:nvSpPr>
            <p:cNvPr id="191" name="Google Shape;191;g3dc49881616_0_137"/>
            <p:cNvSpPr txBox="1"/>
            <p:nvPr/>
          </p:nvSpPr>
          <p:spPr>
            <a:xfrm>
              <a:off x="4471388" y="2322176"/>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G</a:t>
              </a:r>
              <a:endParaRPr b="0" i="0" sz="1400" u="none" cap="none" strike="noStrike">
                <a:solidFill>
                  <a:srgbClr val="000000"/>
                </a:solidFill>
                <a:latin typeface="Arial"/>
                <a:ea typeface="Arial"/>
                <a:cs typeface="Arial"/>
                <a:sym typeface="Arial"/>
              </a:endParaRPr>
            </a:p>
          </p:txBody>
        </p:sp>
        <p:sp>
          <p:nvSpPr>
            <p:cNvPr id="192" name="Google Shape;192;g3dc49881616_0_137"/>
            <p:cNvSpPr/>
            <p:nvPr/>
          </p:nvSpPr>
          <p:spPr>
            <a:xfrm>
              <a:off x="2449225" y="4233700"/>
              <a:ext cx="1904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Housing </a:t>
              </a:r>
              <a:r>
                <a:rPr b="0" i="0" lang="sv-SE" sz="1400" u="none" cap="none" strike="noStrike">
                  <a:solidFill>
                    <a:schemeClr val="lt1"/>
                  </a:solidFill>
                  <a:latin typeface="Arial"/>
                  <a:ea typeface="Arial"/>
                  <a:cs typeface="Arial"/>
                  <a:sym typeface="Arial"/>
                </a:rPr>
                <a:t>heating </a:t>
              </a:r>
              <a:r>
                <a:rPr b="0" i="0" lang="sv-SE" sz="1400" u="none" cap="none" strike="noStrike">
                  <a:solidFill>
                    <a:srgbClr val="FFFFFF"/>
                  </a:solidFill>
                  <a:latin typeface="Arial"/>
                  <a:ea typeface="Arial"/>
                  <a:cs typeface="Arial"/>
                  <a:sym typeface="Arial"/>
                </a:rPr>
                <a:t>with resistive heater</a:t>
              </a:r>
              <a:endParaRPr b="0" i="0" sz="1400" u="none" cap="none" strike="noStrike">
                <a:solidFill>
                  <a:srgbClr val="000000"/>
                </a:solidFill>
                <a:latin typeface="Arial"/>
                <a:ea typeface="Arial"/>
                <a:cs typeface="Arial"/>
                <a:sym typeface="Arial"/>
              </a:endParaRPr>
            </a:p>
          </p:txBody>
        </p:sp>
        <p:sp>
          <p:nvSpPr>
            <p:cNvPr id="193" name="Google Shape;193;g3dc49881616_0_137"/>
            <p:cNvSpPr/>
            <p:nvPr/>
          </p:nvSpPr>
          <p:spPr>
            <a:xfrm>
              <a:off x="2449225" y="4856150"/>
              <a:ext cx="1904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District heating network</a:t>
              </a:r>
              <a:endParaRPr b="0" i="0" sz="1400" u="none" cap="none" strike="noStrike">
                <a:solidFill>
                  <a:srgbClr val="000000"/>
                </a:solidFill>
                <a:latin typeface="Arial"/>
                <a:ea typeface="Arial"/>
                <a:cs typeface="Arial"/>
                <a:sym typeface="Arial"/>
              </a:endParaRPr>
            </a:p>
          </p:txBody>
        </p:sp>
        <p:cxnSp>
          <p:nvCxnSpPr>
            <p:cNvPr id="194" name="Google Shape;194;g3dc49881616_0_137"/>
            <p:cNvCxnSpPr/>
            <p:nvPr/>
          </p:nvCxnSpPr>
          <p:spPr>
            <a:xfrm>
              <a:off x="1558200" y="508286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195" name="Google Shape;195;g3dc49881616_0_137"/>
            <p:cNvSpPr txBox="1"/>
            <p:nvPr/>
          </p:nvSpPr>
          <p:spPr>
            <a:xfrm>
              <a:off x="1676088" y="480595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F</a:t>
              </a:r>
              <a:endParaRPr b="0" i="0" sz="1400" u="none" cap="none" strike="noStrike">
                <a:solidFill>
                  <a:srgbClr val="000000"/>
                </a:solidFill>
                <a:latin typeface="Arial"/>
                <a:ea typeface="Arial"/>
                <a:cs typeface="Arial"/>
                <a:sym typeface="Arial"/>
              </a:endParaRPr>
            </a:p>
          </p:txBody>
        </p:sp>
        <p:cxnSp>
          <p:nvCxnSpPr>
            <p:cNvPr id="196" name="Google Shape;196;g3dc49881616_0_137"/>
            <p:cNvCxnSpPr/>
            <p:nvPr/>
          </p:nvCxnSpPr>
          <p:spPr>
            <a:xfrm>
              <a:off x="2115050" y="4460400"/>
              <a:ext cx="3342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cxnSp>
          <p:nvCxnSpPr>
            <p:cNvPr id="197" name="Google Shape;197;g3dc49881616_0_137"/>
            <p:cNvCxnSpPr/>
            <p:nvPr/>
          </p:nvCxnSpPr>
          <p:spPr>
            <a:xfrm>
              <a:off x="2102600" y="3820225"/>
              <a:ext cx="0" cy="65790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198" name="Google Shape;198;g3dc49881616_0_137"/>
            <p:cNvCxnSpPr/>
            <p:nvPr/>
          </p:nvCxnSpPr>
          <p:spPr>
            <a:xfrm>
              <a:off x="1559995" y="4149175"/>
              <a:ext cx="528900" cy="0"/>
            </a:xfrm>
            <a:prstGeom prst="straightConnector1">
              <a:avLst/>
            </a:prstGeom>
            <a:noFill/>
            <a:ln cap="flat" cmpd="sng" w="28575">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199" name="Google Shape;199;g3dc49881616_0_137"/>
            <p:cNvCxnSpPr/>
            <p:nvPr/>
          </p:nvCxnSpPr>
          <p:spPr>
            <a:xfrm rot="10800000">
              <a:off x="4353468" y="5082886"/>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200" name="Google Shape;200;g3dc49881616_0_137"/>
            <p:cNvCxnSpPr/>
            <p:nvPr/>
          </p:nvCxnSpPr>
          <p:spPr>
            <a:xfrm rot="10800000">
              <a:off x="4353468" y="4472661"/>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g3dc49881616_0_177"/>
          <p:cNvSpPr txBox="1"/>
          <p:nvPr/>
        </p:nvSpPr>
        <p:spPr>
          <a:xfrm>
            <a:off x="468000" y="288000"/>
            <a:ext cx="10767300" cy="648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012069"/>
                </a:solidFill>
                <a:latin typeface="Arial"/>
                <a:ea typeface="Arial"/>
                <a:cs typeface="Arial"/>
                <a:sym typeface="Arial"/>
              </a:rPr>
              <a:t>Housing sector – Electricity flow diagram</a:t>
            </a:r>
            <a:endParaRPr b="1" i="0" sz="2800" u="none" cap="none" strike="noStrike">
              <a:solidFill>
                <a:srgbClr val="012069"/>
              </a:solidFill>
              <a:latin typeface="Arial"/>
              <a:ea typeface="Arial"/>
              <a:cs typeface="Arial"/>
              <a:sym typeface="Arial"/>
            </a:endParaRPr>
          </a:p>
        </p:txBody>
      </p:sp>
      <p:sp>
        <p:nvSpPr>
          <p:cNvPr id="207" name="Google Shape;207;g3dc49881616_0_177"/>
          <p:cNvSpPr txBox="1"/>
          <p:nvPr/>
        </p:nvSpPr>
        <p:spPr>
          <a:xfrm>
            <a:off x="5014105" y="1111578"/>
            <a:ext cx="6735300" cy="5141100"/>
          </a:xfrm>
          <a:prstGeom prst="rect">
            <a:avLst/>
          </a:prstGeom>
          <a:noFill/>
          <a:ln>
            <a:noFill/>
          </a:ln>
        </p:spPr>
        <p:txBody>
          <a:bodyPr anchorCtr="0" anchor="t" bIns="45700" lIns="91425" spcFirstLastPara="1" rIns="91425" wrap="square" tIns="45700">
            <a:spAutoFit/>
          </a:bodyPr>
          <a:lstStyle/>
          <a:p>
            <a:pPr indent="-263525" lvl="0" marL="263525" marR="0" rtl="0" algn="l">
              <a:lnSpc>
                <a:spcPct val="100000"/>
              </a:lnSpc>
              <a:spcBef>
                <a:spcPts val="0"/>
              </a:spcBef>
              <a:spcAft>
                <a:spcPts val="0"/>
              </a:spcAft>
              <a:buClr>
                <a:srgbClr val="000000"/>
              </a:buClr>
              <a:buSzPts val="1400"/>
              <a:buFont typeface="Noto Sans Symbols"/>
              <a:buChar char="❑"/>
            </a:pPr>
            <a:r>
              <a:rPr b="1" i="0" lang="sv-SE" sz="1400" u="none" cap="none" strike="noStrike">
                <a:solidFill>
                  <a:srgbClr val="000000"/>
                </a:solidFill>
                <a:latin typeface="Arial"/>
                <a:ea typeface="Arial"/>
                <a:cs typeface="Arial"/>
                <a:sym typeface="Arial"/>
              </a:rPr>
              <a:t>Electricity is directed to separate end-uses: cooking, heating, and all other uses (represented in the housing unit technology). </a:t>
            </a:r>
            <a:r>
              <a:rPr b="0" i="0" lang="sv-SE" sz="1400" u="none" cap="none" strike="noStrike">
                <a:solidFill>
                  <a:srgbClr val="000000"/>
                </a:solidFill>
                <a:latin typeface="Arial"/>
                <a:ea typeface="Arial"/>
                <a:cs typeface="Arial"/>
                <a:sym typeface="Arial"/>
              </a:rPr>
              <a:t>The housing unit captures electricity consumption not related to cooking or heating, including lighting, appliances (e.g. refrigerators, TVs), cooling (e.g. fans, air conditioners), and other uses. </a:t>
            </a:r>
            <a:endParaRPr b="0" i="0" sz="1400" u="none" cap="none" strike="noStrike">
              <a:solidFill>
                <a:srgbClr val="000000"/>
              </a:solidFill>
              <a:latin typeface="Arial"/>
              <a:ea typeface="Arial"/>
              <a:cs typeface="Arial"/>
              <a:sym typeface="Arial"/>
            </a:endParaRPr>
          </a:p>
          <a:p>
            <a:pPr indent="-263525" lvl="0" marL="263525" marR="0" rtl="0" algn="l">
              <a:lnSpc>
                <a:spcPct val="100000"/>
              </a:lnSpc>
              <a:spcBef>
                <a:spcPts val="800"/>
              </a:spcBef>
              <a:spcAft>
                <a:spcPts val="0"/>
              </a:spcAft>
              <a:buClr>
                <a:srgbClr val="000000"/>
              </a:buClr>
              <a:buSzPts val="1400"/>
              <a:buFont typeface="Noto Sans Symbols"/>
              <a:buChar char="❑"/>
            </a:pPr>
            <a:r>
              <a:rPr b="0" i="0" lang="sv-SE" sz="1400" u="none" cap="none" strike="noStrike">
                <a:solidFill>
                  <a:srgbClr val="000000"/>
                </a:solidFill>
                <a:latin typeface="Arial"/>
                <a:ea typeface="Arial"/>
                <a:cs typeface="Arial"/>
                <a:sym typeface="Arial"/>
              </a:rPr>
              <a:t>Capturing </a:t>
            </a:r>
            <a:r>
              <a:rPr b="1" i="0" lang="sv-SE" sz="1400" u="none" cap="none" strike="noStrike">
                <a:solidFill>
                  <a:srgbClr val="000000"/>
                </a:solidFill>
                <a:latin typeface="Arial"/>
                <a:ea typeface="Arial"/>
                <a:cs typeface="Arial"/>
                <a:sym typeface="Arial"/>
              </a:rPr>
              <a:t>"other electricity"</a:t>
            </a:r>
            <a:r>
              <a:rPr b="0" i="0" lang="sv-SE" sz="1400" u="none" cap="none" strike="noStrike">
                <a:solidFill>
                  <a:srgbClr val="000000"/>
                </a:solidFill>
                <a:latin typeface="Arial"/>
                <a:ea typeface="Arial"/>
                <a:cs typeface="Arial"/>
                <a:sym typeface="Arial"/>
              </a:rPr>
              <a:t> (in the diagram this is represented by ’Housing unit’) in the household sector is essential for </a:t>
            </a:r>
            <a:r>
              <a:rPr b="1" i="0" lang="sv-SE" sz="1400" u="none" cap="none" strike="noStrike">
                <a:solidFill>
                  <a:srgbClr val="000000"/>
                </a:solidFill>
                <a:latin typeface="Arial"/>
                <a:ea typeface="Arial"/>
                <a:cs typeface="Arial"/>
                <a:sym typeface="Arial"/>
              </a:rPr>
              <a:t>accurately understanding and planning for total residential energy demand.</a:t>
            </a:r>
            <a:r>
              <a:rPr b="0" i="0" lang="sv-SE" sz="1400" u="none" cap="none" strike="noStrike">
                <a:solidFill>
                  <a:srgbClr val="000000"/>
                </a:solidFill>
                <a:latin typeface="Arial"/>
                <a:ea typeface="Arial"/>
                <a:cs typeface="Arial"/>
                <a:sym typeface="Arial"/>
              </a:rPr>
              <a:t> As appliance ownership increases and cooling consumption rises due to climate change, urbanisation, and affordability (higher income, cheaper equipment), this segment is expected to grow significantly.</a:t>
            </a:r>
            <a:endParaRPr b="0" i="0" sz="1400" u="none" cap="none" strike="noStrike">
              <a:solidFill>
                <a:srgbClr val="000000"/>
              </a:solidFill>
              <a:latin typeface="Arial"/>
              <a:ea typeface="Arial"/>
              <a:cs typeface="Arial"/>
              <a:sym typeface="Arial"/>
            </a:endParaRPr>
          </a:p>
          <a:p>
            <a:pPr indent="-263525" lvl="0" marL="263525" marR="0" rtl="0" algn="l">
              <a:lnSpc>
                <a:spcPct val="100000"/>
              </a:lnSpc>
              <a:spcBef>
                <a:spcPts val="800"/>
              </a:spcBef>
              <a:spcAft>
                <a:spcPts val="0"/>
              </a:spcAft>
              <a:buClr>
                <a:srgbClr val="000000"/>
              </a:buClr>
              <a:buSzPts val="1400"/>
              <a:buFont typeface="Noto Sans Symbols"/>
              <a:buChar char="❑"/>
            </a:pPr>
            <a:r>
              <a:rPr b="1" i="0" lang="sv-SE" sz="1400" u="none" cap="none" strike="noStrike">
                <a:solidFill>
                  <a:srgbClr val="000000"/>
                </a:solidFill>
                <a:latin typeface="Arial"/>
                <a:ea typeface="Arial"/>
                <a:cs typeface="Arial"/>
                <a:sym typeface="Arial"/>
              </a:rPr>
              <a:t>Disaggregating the ‘all other uses’ category in future model updates could support more precise interventions,</a:t>
            </a:r>
            <a:r>
              <a:rPr b="0" i="0" lang="sv-SE" sz="1400" u="none" cap="none" strike="noStrike">
                <a:solidFill>
                  <a:srgbClr val="000000"/>
                </a:solidFill>
                <a:latin typeface="Arial"/>
                <a:ea typeface="Arial"/>
                <a:cs typeface="Arial"/>
                <a:sym typeface="Arial"/>
              </a:rPr>
              <a:t> such as promoting efficient lighting, appliance labelling programmes, or sustainable cooling technologies, all of which are crucial for reducing peak electricity loads and achieving broader energy and climate goals.</a:t>
            </a:r>
            <a:endParaRPr b="0" i="0" sz="1400" u="none" cap="none" strike="noStrike">
              <a:solidFill>
                <a:srgbClr val="000000"/>
              </a:solidFill>
              <a:latin typeface="Arial"/>
              <a:ea typeface="Arial"/>
              <a:cs typeface="Arial"/>
              <a:sym typeface="Arial"/>
            </a:endParaRPr>
          </a:p>
          <a:p>
            <a:pPr indent="-263525" lvl="0" marL="263525" marR="0" rtl="0" algn="l">
              <a:lnSpc>
                <a:spcPct val="100000"/>
              </a:lnSpc>
              <a:spcBef>
                <a:spcPts val="800"/>
              </a:spcBef>
              <a:spcAft>
                <a:spcPts val="800"/>
              </a:spcAft>
              <a:buClr>
                <a:srgbClr val="000000"/>
              </a:buClr>
              <a:buSzPts val="1400"/>
              <a:buFont typeface="Noto Sans Symbols"/>
              <a:buChar char="❑"/>
            </a:pPr>
            <a:r>
              <a:rPr b="0" i="0" lang="sv-SE" sz="1400" u="none" cap="none" strike="noStrike">
                <a:solidFill>
                  <a:srgbClr val="000000"/>
                </a:solidFill>
                <a:latin typeface="Arial"/>
                <a:ea typeface="Arial"/>
                <a:cs typeface="Arial"/>
                <a:sym typeface="Arial"/>
              </a:rPr>
              <a:t>Energy efficiency throughout the buildings sector is particularly important as it reduces the strain on upstream energy supply, and particularly on power generation in cases where electricity is needed for heating. </a:t>
            </a:r>
            <a:r>
              <a:rPr b="1" i="0" lang="sv-SE" sz="1400" u="none" cap="none" strike="noStrike">
                <a:solidFill>
                  <a:srgbClr val="000000"/>
                </a:solidFill>
                <a:latin typeface="Arial"/>
                <a:ea typeface="Arial"/>
                <a:cs typeface="Arial"/>
                <a:sym typeface="Arial"/>
              </a:rPr>
              <a:t>For technologies modelled explicitly, the efficiencies are directly adjusted, while for other electricity typically one has to model improvements exogenously (reduce other electricity demand) in order to capture assumed efficiency gains.</a:t>
            </a:r>
            <a:endParaRPr b="1" i="0" sz="1400" u="none" cap="none" strike="noStrike">
              <a:solidFill>
                <a:srgbClr val="000000"/>
              </a:solidFill>
              <a:latin typeface="Arial"/>
              <a:ea typeface="Arial"/>
              <a:cs typeface="Arial"/>
              <a:sym typeface="Arial"/>
            </a:endParaRPr>
          </a:p>
        </p:txBody>
      </p:sp>
      <p:sp>
        <p:nvSpPr>
          <p:cNvPr id="208" name="Google Shape;208;g3dc49881616_0_177"/>
          <p:cNvSpPr/>
          <p:nvPr/>
        </p:nvSpPr>
        <p:spPr>
          <a:xfrm>
            <a:off x="2294165" y="1294638"/>
            <a:ext cx="1610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Housing cooking with electricity</a:t>
            </a:r>
            <a:endParaRPr b="0" i="0" sz="1400" u="none" cap="none" strike="noStrike">
              <a:solidFill>
                <a:srgbClr val="000000"/>
              </a:solidFill>
              <a:latin typeface="Arial"/>
              <a:ea typeface="Arial"/>
              <a:cs typeface="Arial"/>
              <a:sym typeface="Arial"/>
            </a:endParaRPr>
          </a:p>
        </p:txBody>
      </p:sp>
      <p:cxnSp>
        <p:nvCxnSpPr>
          <p:cNvPr id="209" name="Google Shape;209;g3dc49881616_0_177"/>
          <p:cNvCxnSpPr/>
          <p:nvPr/>
        </p:nvCxnSpPr>
        <p:spPr>
          <a:xfrm>
            <a:off x="1403140" y="152136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210" name="Google Shape;210;g3dc49881616_0_177"/>
          <p:cNvSpPr/>
          <p:nvPr/>
        </p:nvSpPr>
        <p:spPr>
          <a:xfrm>
            <a:off x="2294165" y="1917088"/>
            <a:ext cx="1610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Housing </a:t>
            </a:r>
            <a:r>
              <a:rPr b="0" i="0" lang="sv-SE" sz="1400" u="none" cap="none" strike="noStrike">
                <a:solidFill>
                  <a:schemeClr val="lt1"/>
                </a:solidFill>
                <a:latin typeface="Arial"/>
                <a:ea typeface="Arial"/>
                <a:cs typeface="Arial"/>
                <a:sym typeface="Arial"/>
              </a:rPr>
              <a:t>heating </a:t>
            </a:r>
            <a:r>
              <a:rPr b="0" i="0" lang="sv-SE" sz="1400" u="none" cap="none" strike="noStrike">
                <a:solidFill>
                  <a:srgbClr val="FFFFFF"/>
                </a:solidFill>
                <a:latin typeface="Arial"/>
                <a:ea typeface="Arial"/>
                <a:cs typeface="Arial"/>
                <a:sym typeface="Arial"/>
              </a:rPr>
              <a:t>with </a:t>
            </a:r>
            <a:r>
              <a:rPr b="0" i="0" lang="sv-SE" sz="1400" u="none" cap="none" strike="noStrike">
                <a:solidFill>
                  <a:schemeClr val="lt1"/>
                </a:solidFill>
                <a:latin typeface="Arial"/>
                <a:ea typeface="Arial"/>
                <a:cs typeface="Arial"/>
                <a:sym typeface="Arial"/>
              </a:rPr>
              <a:t>Heat Pumps</a:t>
            </a:r>
            <a:endParaRPr b="0" i="0" sz="1400" u="none" cap="none" strike="noStrike">
              <a:solidFill>
                <a:srgbClr val="000000"/>
              </a:solidFill>
              <a:latin typeface="Arial"/>
              <a:ea typeface="Arial"/>
              <a:cs typeface="Arial"/>
              <a:sym typeface="Arial"/>
            </a:endParaRPr>
          </a:p>
        </p:txBody>
      </p:sp>
      <p:cxnSp>
        <p:nvCxnSpPr>
          <p:cNvPr id="211" name="Google Shape;211;g3dc49881616_0_177"/>
          <p:cNvCxnSpPr/>
          <p:nvPr/>
        </p:nvCxnSpPr>
        <p:spPr>
          <a:xfrm>
            <a:off x="1403140" y="214381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212" name="Google Shape;212;g3dc49881616_0_177"/>
          <p:cNvSpPr/>
          <p:nvPr/>
        </p:nvSpPr>
        <p:spPr>
          <a:xfrm>
            <a:off x="2294165" y="2539556"/>
            <a:ext cx="1610400" cy="7092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Housing </a:t>
            </a:r>
            <a:r>
              <a:rPr b="0" i="0" lang="sv-SE" sz="1400" u="none" cap="none" strike="noStrike">
                <a:solidFill>
                  <a:schemeClr val="lt1"/>
                </a:solidFill>
                <a:latin typeface="Arial"/>
                <a:ea typeface="Arial"/>
                <a:cs typeface="Arial"/>
                <a:sym typeface="Arial"/>
              </a:rPr>
              <a:t>heating </a:t>
            </a:r>
            <a:r>
              <a:rPr b="0" i="0" lang="sv-SE" sz="1400" u="none" cap="none" strike="noStrike">
                <a:solidFill>
                  <a:srgbClr val="FFFFFF"/>
                </a:solidFill>
                <a:latin typeface="Arial"/>
                <a:ea typeface="Arial"/>
                <a:cs typeface="Arial"/>
                <a:sym typeface="Arial"/>
              </a:rPr>
              <a:t>with resistive heater</a:t>
            </a:r>
            <a:endParaRPr b="0" i="0" sz="1400" u="none" cap="none" strike="noStrike">
              <a:solidFill>
                <a:srgbClr val="000000"/>
              </a:solidFill>
              <a:latin typeface="Arial"/>
              <a:ea typeface="Arial"/>
              <a:cs typeface="Arial"/>
              <a:sym typeface="Arial"/>
            </a:endParaRPr>
          </a:p>
        </p:txBody>
      </p:sp>
      <p:cxnSp>
        <p:nvCxnSpPr>
          <p:cNvPr id="213" name="Google Shape;213;g3dc49881616_0_177"/>
          <p:cNvCxnSpPr/>
          <p:nvPr/>
        </p:nvCxnSpPr>
        <p:spPr>
          <a:xfrm>
            <a:off x="1401265" y="290471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214" name="Google Shape;214;g3dc49881616_0_177"/>
          <p:cNvSpPr/>
          <p:nvPr/>
        </p:nvSpPr>
        <p:spPr>
          <a:xfrm>
            <a:off x="2294165" y="3455888"/>
            <a:ext cx="1610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Housing </a:t>
            </a:r>
            <a:r>
              <a:rPr b="0" i="0" lang="sv-SE" sz="1400" u="none" cap="none" strike="noStrike">
                <a:solidFill>
                  <a:schemeClr val="lt1"/>
                </a:solidFill>
                <a:latin typeface="Arial"/>
                <a:ea typeface="Arial"/>
                <a:cs typeface="Arial"/>
                <a:sym typeface="Arial"/>
              </a:rPr>
              <a:t>unit</a:t>
            </a:r>
            <a:endParaRPr b="0" i="0" sz="1400" u="none" cap="none" strike="noStrike">
              <a:solidFill>
                <a:srgbClr val="000000"/>
              </a:solidFill>
              <a:latin typeface="Arial"/>
              <a:ea typeface="Arial"/>
              <a:cs typeface="Arial"/>
              <a:sym typeface="Arial"/>
            </a:endParaRPr>
          </a:p>
        </p:txBody>
      </p:sp>
      <p:cxnSp>
        <p:nvCxnSpPr>
          <p:cNvPr id="215" name="Google Shape;215;g3dc49881616_0_177"/>
          <p:cNvCxnSpPr/>
          <p:nvPr/>
        </p:nvCxnSpPr>
        <p:spPr>
          <a:xfrm>
            <a:off x="1403140" y="368261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cxnSp>
        <p:nvCxnSpPr>
          <p:cNvPr id="216" name="Google Shape;216;g3dc49881616_0_177"/>
          <p:cNvCxnSpPr/>
          <p:nvPr/>
        </p:nvCxnSpPr>
        <p:spPr>
          <a:xfrm>
            <a:off x="4088021" y="2539550"/>
            <a:ext cx="608700" cy="0"/>
          </a:xfrm>
          <a:prstGeom prst="straightConnector1">
            <a:avLst/>
          </a:prstGeom>
          <a:noFill/>
          <a:ln cap="flat" cmpd="sng" w="28475">
            <a:solidFill>
              <a:srgbClr val="6C0819"/>
            </a:solidFill>
            <a:prstDash val="solid"/>
            <a:round/>
            <a:headEnd len="sm" w="sm" type="none"/>
            <a:tailEnd len="med" w="med" type="triangle"/>
          </a:ln>
          <a:effectLst>
            <a:outerShdw blurRad="39855" rotWithShape="0" dir="5400000" dist="19927">
              <a:srgbClr val="000000">
                <a:alpha val="36860"/>
              </a:srgbClr>
            </a:outerShdw>
          </a:effectLst>
        </p:spPr>
      </p:cxnSp>
      <p:sp>
        <p:nvSpPr>
          <p:cNvPr id="217" name="Google Shape;217;g3dc49881616_0_177"/>
          <p:cNvSpPr txBox="1"/>
          <p:nvPr/>
        </p:nvSpPr>
        <p:spPr>
          <a:xfrm>
            <a:off x="626278" y="248935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p:txBody>
      </p:sp>
      <p:sp>
        <p:nvSpPr>
          <p:cNvPr id="218" name="Google Shape;218;g3dc49881616_0_177"/>
          <p:cNvSpPr txBox="1"/>
          <p:nvPr/>
        </p:nvSpPr>
        <p:spPr>
          <a:xfrm>
            <a:off x="4041415" y="2263650"/>
            <a:ext cx="481200" cy="276000"/>
          </a:xfrm>
          <a:prstGeom prst="rect">
            <a:avLst/>
          </a:prstGeom>
          <a:noFill/>
          <a:ln>
            <a:noFill/>
          </a:ln>
        </p:spPr>
        <p:txBody>
          <a:bodyPr anchorCtr="0" anchor="t" bIns="45525" lIns="91100" spcFirstLastPara="1" rIns="91100" wrap="square" tIns="45525">
            <a:spAutoFit/>
          </a:bodyPr>
          <a:lstStyle/>
          <a:p>
            <a:pPr indent="0" lvl="0" marL="0" marR="0" rtl="0" algn="ctr">
              <a:lnSpc>
                <a:spcPct val="100000"/>
              </a:lnSpc>
              <a:spcBef>
                <a:spcPts val="0"/>
              </a:spcBef>
              <a:spcAft>
                <a:spcPts val="0"/>
              </a:spcAft>
              <a:buClr>
                <a:srgbClr val="000000"/>
              </a:buClr>
              <a:buSzPts val="1196"/>
              <a:buFont typeface="Arial"/>
              <a:buNone/>
            </a:pPr>
            <a:r>
              <a:rPr b="0" i="0" lang="sv-SE" sz="1195" u="none" cap="none" strike="noStrike">
                <a:solidFill>
                  <a:srgbClr val="000000"/>
                </a:solidFill>
                <a:latin typeface="Arial"/>
                <a:ea typeface="Arial"/>
                <a:cs typeface="Arial"/>
                <a:sym typeface="Arial"/>
              </a:rPr>
              <a:t>C</a:t>
            </a:r>
            <a:endParaRPr b="0" i="0" sz="1394" u="none" cap="none" strike="noStrike">
              <a:solidFill>
                <a:srgbClr val="000000"/>
              </a:solidFill>
              <a:latin typeface="Arial"/>
              <a:ea typeface="Arial"/>
              <a:cs typeface="Arial"/>
              <a:sym typeface="Arial"/>
            </a:endParaRPr>
          </a:p>
        </p:txBody>
      </p:sp>
      <p:cxnSp>
        <p:nvCxnSpPr>
          <p:cNvPr id="219" name="Google Shape;219;g3dc49881616_0_177"/>
          <p:cNvCxnSpPr/>
          <p:nvPr/>
        </p:nvCxnSpPr>
        <p:spPr>
          <a:xfrm>
            <a:off x="1401265" y="1511347"/>
            <a:ext cx="0" cy="218730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220" name="Google Shape;220;g3dc49881616_0_177"/>
          <p:cNvCxnSpPr/>
          <p:nvPr/>
        </p:nvCxnSpPr>
        <p:spPr>
          <a:xfrm>
            <a:off x="571500" y="2761213"/>
            <a:ext cx="831600" cy="0"/>
          </a:xfrm>
          <a:prstGeom prst="straightConnector1">
            <a:avLst/>
          </a:prstGeom>
          <a:noFill/>
          <a:ln cap="flat" cmpd="sng" w="28575">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221" name="Google Shape;221;g3dc49881616_0_177"/>
          <p:cNvCxnSpPr/>
          <p:nvPr/>
        </p:nvCxnSpPr>
        <p:spPr>
          <a:xfrm>
            <a:off x="3926600" y="1553308"/>
            <a:ext cx="6108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222" name="Google Shape;222;g3dc49881616_0_177"/>
          <p:cNvSpPr txBox="1"/>
          <p:nvPr/>
        </p:nvSpPr>
        <p:spPr>
          <a:xfrm>
            <a:off x="3879825" y="1276388"/>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B</a:t>
            </a:r>
            <a:endParaRPr b="0" i="0" sz="1400" u="none" cap="none" strike="noStrike">
              <a:solidFill>
                <a:srgbClr val="000000"/>
              </a:solidFill>
              <a:latin typeface="Arial"/>
              <a:ea typeface="Arial"/>
              <a:cs typeface="Arial"/>
              <a:sym typeface="Arial"/>
            </a:endParaRPr>
          </a:p>
        </p:txBody>
      </p:sp>
      <p:cxnSp>
        <p:nvCxnSpPr>
          <p:cNvPr id="223" name="Google Shape;223;g3dc49881616_0_177"/>
          <p:cNvCxnSpPr/>
          <p:nvPr/>
        </p:nvCxnSpPr>
        <p:spPr>
          <a:xfrm>
            <a:off x="3914265" y="3732808"/>
            <a:ext cx="6108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224" name="Google Shape;224;g3dc49881616_0_177"/>
          <p:cNvSpPr txBox="1"/>
          <p:nvPr/>
        </p:nvSpPr>
        <p:spPr>
          <a:xfrm>
            <a:off x="3867490" y="3455888"/>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D</a:t>
            </a:r>
            <a:endParaRPr b="0" i="0" sz="1400" u="none" cap="none" strike="noStrike">
              <a:solidFill>
                <a:srgbClr val="000000"/>
              </a:solidFill>
              <a:latin typeface="Arial"/>
              <a:ea typeface="Arial"/>
              <a:cs typeface="Arial"/>
              <a:sym typeface="Arial"/>
            </a:endParaRPr>
          </a:p>
        </p:txBody>
      </p:sp>
      <p:cxnSp>
        <p:nvCxnSpPr>
          <p:cNvPr id="225" name="Google Shape;225;g3dc49881616_0_177"/>
          <p:cNvCxnSpPr/>
          <p:nvPr/>
        </p:nvCxnSpPr>
        <p:spPr>
          <a:xfrm rot="10800000">
            <a:off x="3904558" y="2156058"/>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226" name="Google Shape;226;g3dc49881616_0_177"/>
          <p:cNvCxnSpPr/>
          <p:nvPr/>
        </p:nvCxnSpPr>
        <p:spPr>
          <a:xfrm rot="10800000">
            <a:off x="3904558" y="2904733"/>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227" name="Google Shape;227;g3dc49881616_0_177"/>
          <p:cNvCxnSpPr/>
          <p:nvPr/>
        </p:nvCxnSpPr>
        <p:spPr>
          <a:xfrm>
            <a:off x="4066153" y="2143822"/>
            <a:ext cx="0" cy="77550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sp>
        <p:nvSpPr>
          <p:cNvPr id="228" name="Google Shape;228;g3dc49881616_0_177"/>
          <p:cNvSpPr txBox="1"/>
          <p:nvPr/>
        </p:nvSpPr>
        <p:spPr>
          <a:xfrm>
            <a:off x="1766315" y="4447209"/>
            <a:ext cx="2666100" cy="11697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Commodity 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A = Electricity for housing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B = Housing cooking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C = Housing heating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D = Housing unit activities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g3dc49881616_0_204"/>
          <p:cNvSpPr txBox="1"/>
          <p:nvPr/>
        </p:nvSpPr>
        <p:spPr>
          <a:xfrm>
            <a:off x="468000" y="288000"/>
            <a:ext cx="10813500" cy="9516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012069"/>
                </a:solidFill>
                <a:latin typeface="Arial"/>
                <a:ea typeface="Arial"/>
                <a:cs typeface="Arial"/>
                <a:sym typeface="Arial"/>
              </a:rPr>
              <a:t>Commercial and public services sector in the CLEWs++ concept</a:t>
            </a:r>
            <a:endParaRPr b="1" i="0" sz="2800" u="none" cap="none" strike="noStrike">
              <a:solidFill>
                <a:srgbClr val="012069"/>
              </a:solidFill>
              <a:latin typeface="Arial"/>
              <a:ea typeface="Arial"/>
              <a:cs typeface="Arial"/>
              <a:sym typeface="Arial"/>
            </a:endParaRPr>
          </a:p>
        </p:txBody>
      </p:sp>
      <p:sp>
        <p:nvSpPr>
          <p:cNvPr id="235" name="Google Shape;235;g3dc49881616_0_204"/>
          <p:cNvSpPr txBox="1"/>
          <p:nvPr>
            <p:ph idx="1" type="body"/>
          </p:nvPr>
        </p:nvSpPr>
        <p:spPr>
          <a:xfrm>
            <a:off x="468000" y="1543625"/>
            <a:ext cx="10915500" cy="3906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1400"/>
              <a:buNone/>
            </a:pPr>
            <a:r>
              <a:rPr lang="sv-SE" sz="1600"/>
              <a:t>In the full-scale CLEWs++ concept, the commercial and public services sector is </a:t>
            </a:r>
            <a:r>
              <a:rPr b="1" lang="sv-SE" sz="1600"/>
              <a:t>divided into two key parts: heating and other electricity</a:t>
            </a:r>
            <a:r>
              <a:rPr lang="sv-SE" sz="1600"/>
              <a:t>. This is to reflect the dominant energy uses and operational characteristics of this sector.</a:t>
            </a:r>
            <a:endParaRPr sz="1600"/>
          </a:p>
          <a:p>
            <a:pPr indent="0" lvl="0" marL="0" rtl="0" algn="l">
              <a:lnSpc>
                <a:spcPct val="90000"/>
              </a:lnSpc>
              <a:spcBef>
                <a:spcPts val="1000"/>
              </a:spcBef>
              <a:spcAft>
                <a:spcPts val="0"/>
              </a:spcAft>
              <a:buSzPts val="1400"/>
              <a:buNone/>
            </a:pPr>
            <a:r>
              <a:t/>
            </a:r>
            <a:endParaRPr sz="1400">
              <a:latin typeface="Arial"/>
              <a:ea typeface="Arial"/>
              <a:cs typeface="Arial"/>
              <a:sym typeface="Arial"/>
            </a:endParaRPr>
          </a:p>
        </p:txBody>
      </p:sp>
      <p:pic>
        <p:nvPicPr>
          <p:cNvPr id="236" name="Google Shape;236;g3dc49881616_0_204"/>
          <p:cNvPicPr preferRelativeResize="0"/>
          <p:nvPr/>
        </p:nvPicPr>
        <p:blipFill rotWithShape="1">
          <a:blip r:embed="rId3">
            <a:alphaModFix/>
          </a:blip>
          <a:srcRect b="0" l="0" r="0" t="0"/>
          <a:stretch/>
        </p:blipFill>
        <p:spPr>
          <a:xfrm>
            <a:off x="700635" y="2889188"/>
            <a:ext cx="1576474" cy="1576474"/>
          </a:xfrm>
          <a:prstGeom prst="rect">
            <a:avLst/>
          </a:prstGeom>
          <a:noFill/>
          <a:ln>
            <a:noFill/>
          </a:ln>
        </p:spPr>
      </p:pic>
      <p:sp>
        <p:nvSpPr>
          <p:cNvPr id="237" name="Google Shape;237;g3dc49881616_0_204"/>
          <p:cNvSpPr txBox="1"/>
          <p:nvPr/>
        </p:nvSpPr>
        <p:spPr>
          <a:xfrm>
            <a:off x="762429" y="2401577"/>
            <a:ext cx="14253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sv-SE" sz="1800" u="none" cap="none" strike="noStrike">
                <a:solidFill>
                  <a:srgbClr val="000000"/>
                </a:solidFill>
                <a:latin typeface="Arial"/>
                <a:ea typeface="Arial"/>
                <a:cs typeface="Arial"/>
                <a:sym typeface="Arial"/>
              </a:rPr>
              <a:t>Heating</a:t>
            </a:r>
            <a:endParaRPr b="1" i="0" sz="1800" u="none" cap="none" strike="noStrike">
              <a:solidFill>
                <a:srgbClr val="000000"/>
              </a:solidFill>
              <a:latin typeface="Arial"/>
              <a:ea typeface="Arial"/>
              <a:cs typeface="Arial"/>
              <a:sym typeface="Arial"/>
            </a:endParaRPr>
          </a:p>
        </p:txBody>
      </p:sp>
      <p:pic>
        <p:nvPicPr>
          <p:cNvPr id="238" name="Google Shape;238;g3dc49881616_0_204"/>
          <p:cNvPicPr preferRelativeResize="0"/>
          <p:nvPr/>
        </p:nvPicPr>
        <p:blipFill rotWithShape="1">
          <a:blip r:embed="rId4">
            <a:alphaModFix/>
          </a:blip>
          <a:srcRect b="9387" l="0" r="0" t="0"/>
          <a:stretch/>
        </p:blipFill>
        <p:spPr>
          <a:xfrm>
            <a:off x="5478728" y="3015769"/>
            <a:ext cx="1425300" cy="1394780"/>
          </a:xfrm>
          <a:prstGeom prst="rect">
            <a:avLst/>
          </a:prstGeom>
          <a:noFill/>
          <a:ln>
            <a:noFill/>
          </a:ln>
        </p:spPr>
      </p:pic>
      <p:sp>
        <p:nvSpPr>
          <p:cNvPr id="239" name="Google Shape;239;g3dc49881616_0_204"/>
          <p:cNvSpPr txBox="1"/>
          <p:nvPr/>
        </p:nvSpPr>
        <p:spPr>
          <a:xfrm>
            <a:off x="5478728" y="2401200"/>
            <a:ext cx="14253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sv-SE" sz="1800" u="none" cap="none" strike="noStrike">
                <a:solidFill>
                  <a:srgbClr val="000000"/>
                </a:solidFill>
                <a:latin typeface="Arial"/>
                <a:ea typeface="Arial"/>
                <a:cs typeface="Arial"/>
                <a:sym typeface="Arial"/>
              </a:rPr>
              <a:t>Other electricity </a:t>
            </a:r>
            <a:endParaRPr b="1" i="0" sz="1800" u="none" cap="none" strike="noStrike">
              <a:solidFill>
                <a:srgbClr val="000000"/>
              </a:solidFill>
              <a:latin typeface="Arial"/>
              <a:ea typeface="Arial"/>
              <a:cs typeface="Arial"/>
              <a:sym typeface="Arial"/>
            </a:endParaRPr>
          </a:p>
        </p:txBody>
      </p:sp>
      <p:sp>
        <p:nvSpPr>
          <p:cNvPr id="240" name="Google Shape;240;g3dc49881616_0_204"/>
          <p:cNvSpPr txBox="1"/>
          <p:nvPr/>
        </p:nvSpPr>
        <p:spPr>
          <a:xfrm>
            <a:off x="468000" y="5153200"/>
            <a:ext cx="10644000" cy="80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sv-SE" sz="1600" u="none" cap="none" strike="noStrike">
                <a:solidFill>
                  <a:srgbClr val="000000"/>
                </a:solidFill>
                <a:latin typeface="Arial"/>
                <a:ea typeface="Arial"/>
                <a:cs typeface="Arial"/>
                <a:sym typeface="Arial"/>
              </a:rPr>
              <a:t>Capturing these end-uses separately is essential for analysing efficiency improvements, fuel-switching options, and the integration of low-carbon heating technologies.</a:t>
            </a:r>
            <a:endParaRPr b="0" i="0" sz="16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g3dc49881616_0_204"/>
          <p:cNvSpPr txBox="1"/>
          <p:nvPr/>
        </p:nvSpPr>
        <p:spPr>
          <a:xfrm>
            <a:off x="2187729" y="2401200"/>
            <a:ext cx="2742000" cy="1908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Heating includes </a:t>
            </a:r>
            <a:r>
              <a:rPr b="1" i="0" lang="sv-SE" sz="1400" u="none" cap="none" strike="noStrike">
                <a:solidFill>
                  <a:srgbClr val="000000"/>
                </a:solidFill>
                <a:latin typeface="Arial"/>
                <a:ea typeface="Arial"/>
                <a:cs typeface="Arial"/>
                <a:sym typeface="Arial"/>
              </a:rPr>
              <a:t>both space and water heating</a:t>
            </a:r>
            <a:r>
              <a:rPr b="0" i="0" lang="sv-SE" sz="1400" u="none" cap="none" strike="noStrike">
                <a:solidFill>
                  <a:srgbClr val="000000"/>
                </a:solidFill>
                <a:latin typeface="Arial"/>
                <a:ea typeface="Arial"/>
                <a:cs typeface="Arial"/>
                <a:sym typeface="Arial"/>
              </a:rPr>
              <a:t> </a:t>
            </a:r>
            <a:r>
              <a:rPr b="1" i="0" lang="sv-SE" sz="1400" u="none" cap="none" strike="noStrike">
                <a:solidFill>
                  <a:srgbClr val="000000"/>
                </a:solidFill>
                <a:latin typeface="Arial"/>
                <a:ea typeface="Arial"/>
                <a:cs typeface="Arial"/>
                <a:sym typeface="Arial"/>
              </a:rPr>
              <a:t>across buildings such as offices, schools, and hospitals</a:t>
            </a:r>
            <a:r>
              <a:rPr b="0" i="0" lang="sv-SE" sz="1400" u="none" cap="none" strike="noStrike">
                <a:solidFill>
                  <a:srgbClr val="000000"/>
                </a:solidFill>
                <a:latin typeface="Arial"/>
                <a:ea typeface="Arial"/>
                <a:cs typeface="Arial"/>
                <a:sym typeface="Arial"/>
              </a:rPr>
              <a:t>, with seasonal demand variations and a range of energy sources including electricity, oil, and district heating.</a:t>
            </a:r>
            <a:endParaRPr b="0" i="0" sz="1400" u="none" cap="none" strike="noStrike">
              <a:solidFill>
                <a:srgbClr val="000000"/>
              </a:solidFill>
              <a:latin typeface="Arial"/>
              <a:ea typeface="Arial"/>
              <a:cs typeface="Arial"/>
              <a:sym typeface="Arial"/>
            </a:endParaRPr>
          </a:p>
        </p:txBody>
      </p:sp>
      <p:sp>
        <p:nvSpPr>
          <p:cNvPr id="242" name="Google Shape;242;g3dc49881616_0_204"/>
          <p:cNvSpPr txBox="1"/>
          <p:nvPr/>
        </p:nvSpPr>
        <p:spPr>
          <a:xfrm>
            <a:off x="7018800" y="2292175"/>
            <a:ext cx="4262700" cy="2770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Other electricity encompasses </a:t>
            </a:r>
            <a:r>
              <a:rPr b="1" i="0" lang="sv-SE" sz="1400" u="none" cap="none" strike="noStrike">
                <a:solidFill>
                  <a:srgbClr val="000000"/>
                </a:solidFill>
                <a:latin typeface="Arial"/>
                <a:ea typeface="Arial"/>
                <a:cs typeface="Arial"/>
                <a:sym typeface="Arial"/>
              </a:rPr>
              <a:t>a broad set of uses such as lighting, cooling, office equipment, IT infrastructure, and ventilation. </a:t>
            </a:r>
            <a:r>
              <a:rPr b="0" i="0" lang="sv-SE" sz="1400" u="none" cap="none" strike="noStrike">
                <a:solidFill>
                  <a:srgbClr val="000000"/>
                </a:solidFill>
                <a:latin typeface="Arial"/>
                <a:ea typeface="Arial"/>
                <a:cs typeface="Arial"/>
                <a:sym typeface="Arial"/>
              </a:rPr>
              <a:t>These uses vary significantly in terms of load profiles and energy intensity depending on the type of service activity.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sv-SE" sz="1400" u="none" cap="none" strike="noStrike">
                <a:solidFill>
                  <a:srgbClr val="000000"/>
                </a:solidFill>
                <a:latin typeface="Arial"/>
                <a:ea typeface="Arial"/>
                <a:cs typeface="Arial"/>
                <a:sym typeface="Arial"/>
              </a:rPr>
            </a:br>
            <a:r>
              <a:rPr b="0" i="0" lang="sv-SE" sz="1400" u="none" cap="none" strike="noStrike">
                <a:solidFill>
                  <a:srgbClr val="000000"/>
                </a:solidFill>
                <a:latin typeface="Arial"/>
                <a:ea typeface="Arial"/>
                <a:cs typeface="Arial"/>
                <a:sym typeface="Arial"/>
              </a:rPr>
              <a:t>While grouped together for simplicity and to match available data, this category could be further disaggregated in future model versions to better capture the growing impact of digitalisation, cooling demand, and energy efficiency measures within the services sector.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g3dc49881616_0_217"/>
          <p:cNvSpPr txBox="1"/>
          <p:nvPr/>
        </p:nvSpPr>
        <p:spPr>
          <a:xfrm>
            <a:off x="468000" y="288000"/>
            <a:ext cx="10890900" cy="648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012069"/>
                </a:solidFill>
                <a:latin typeface="Arial"/>
                <a:ea typeface="Arial"/>
                <a:cs typeface="Arial"/>
                <a:sym typeface="Arial"/>
              </a:rPr>
              <a:t>Commercial and public services sector – Heating flow diagram</a:t>
            </a:r>
            <a:endParaRPr b="0" i="0" sz="1400" u="none" cap="none" strike="noStrike">
              <a:solidFill>
                <a:srgbClr val="012069"/>
              </a:solidFill>
              <a:latin typeface="Arial"/>
              <a:ea typeface="Arial"/>
              <a:cs typeface="Arial"/>
              <a:sym typeface="Arial"/>
            </a:endParaRPr>
          </a:p>
        </p:txBody>
      </p:sp>
      <p:sp>
        <p:nvSpPr>
          <p:cNvPr id="249" name="Google Shape;249;g3dc49881616_0_217"/>
          <p:cNvSpPr txBox="1"/>
          <p:nvPr/>
        </p:nvSpPr>
        <p:spPr>
          <a:xfrm>
            <a:off x="5934240" y="1397775"/>
            <a:ext cx="5255400" cy="4494600"/>
          </a:xfrm>
          <a:prstGeom prst="rect">
            <a:avLst/>
          </a:prstGeom>
          <a:noFill/>
          <a:ln>
            <a:noFill/>
          </a:ln>
        </p:spPr>
        <p:txBody>
          <a:bodyPr anchorCtr="0" anchor="t" bIns="45700" lIns="91425" spcFirstLastPara="1" rIns="91425" wrap="square" tIns="45700">
            <a:spAutoFit/>
          </a:bodyPr>
          <a:lstStyle/>
          <a:p>
            <a:pPr indent="-266700" lvl="0" marL="266700" marR="0" rtl="0" algn="l">
              <a:lnSpc>
                <a:spcPct val="100000"/>
              </a:lnSpc>
              <a:spcBef>
                <a:spcPts val="0"/>
              </a:spcBef>
              <a:spcAft>
                <a:spcPts val="0"/>
              </a:spcAft>
              <a:buClr>
                <a:srgbClr val="000000"/>
              </a:buClr>
              <a:buSzPts val="1400"/>
              <a:buFont typeface="Noto Sans Symbols"/>
              <a:buChar char="❑"/>
            </a:pPr>
            <a:r>
              <a:rPr b="0" i="0" lang="sv-SE" sz="1400" u="none" cap="none" strike="noStrike">
                <a:solidFill>
                  <a:srgbClr val="000000"/>
                </a:solidFill>
                <a:latin typeface="Arial"/>
                <a:ea typeface="Arial"/>
                <a:cs typeface="Arial"/>
                <a:sym typeface="Arial"/>
              </a:rPr>
              <a:t>The services sector heating module in the CLEWs++ concept is structured to capture </a:t>
            </a:r>
            <a:r>
              <a:rPr b="1" i="0" lang="sv-SE" sz="1400" u="none" cap="none" strike="noStrike">
                <a:solidFill>
                  <a:srgbClr val="000000"/>
                </a:solidFill>
                <a:latin typeface="Arial"/>
                <a:ea typeface="Arial"/>
                <a:cs typeface="Arial"/>
                <a:sym typeface="Arial"/>
              </a:rPr>
              <a:t>the diversity of fuels and technologies used to meet heating demand</a:t>
            </a:r>
            <a:r>
              <a:rPr b="0" i="0" lang="sv-SE" sz="1400" u="none" cap="none" strike="noStrike">
                <a:solidFill>
                  <a:srgbClr val="000000"/>
                </a:solidFill>
                <a:latin typeface="Arial"/>
                <a:ea typeface="Arial"/>
                <a:cs typeface="Arial"/>
                <a:sym typeface="Arial"/>
              </a:rPr>
              <a:t>. It includes biomass, coal, natural gas, oil, electricity (both heat pumps and resistive heating), and district heating, allowing for detailed analysis of energy flows and emissions.</a:t>
            </a:r>
            <a:endParaRPr b="0" i="0" sz="1400" u="none" cap="none" strike="noStrike">
              <a:solidFill>
                <a:srgbClr val="000000"/>
              </a:solidFill>
              <a:latin typeface="Arial"/>
              <a:ea typeface="Arial"/>
              <a:cs typeface="Arial"/>
              <a:sym typeface="Arial"/>
            </a:endParaRPr>
          </a:p>
          <a:p>
            <a:pPr indent="-266700" lvl="0" marL="266700" marR="0" rtl="0" algn="l">
              <a:lnSpc>
                <a:spcPct val="100000"/>
              </a:lnSpc>
              <a:spcBef>
                <a:spcPts val="800"/>
              </a:spcBef>
              <a:spcAft>
                <a:spcPts val="0"/>
              </a:spcAft>
              <a:buClr>
                <a:srgbClr val="000000"/>
              </a:buClr>
              <a:buSzPts val="1400"/>
              <a:buFont typeface="Noto Sans Symbols"/>
              <a:buChar char="❑"/>
            </a:pPr>
            <a:r>
              <a:rPr b="1" i="0" lang="sv-SE" sz="1400" u="none" cap="none" strike="noStrike">
                <a:solidFill>
                  <a:srgbClr val="000000"/>
                </a:solidFill>
                <a:latin typeface="Arial"/>
                <a:ea typeface="Arial"/>
                <a:cs typeface="Arial"/>
                <a:sym typeface="Arial"/>
              </a:rPr>
              <a:t>Resistive heaters are commonly used where affordability and ease of installation take priority over efficiency,</a:t>
            </a:r>
            <a:r>
              <a:rPr b="0" i="0" lang="sv-SE" sz="1400" u="none" cap="none" strike="noStrike">
                <a:solidFill>
                  <a:srgbClr val="000000"/>
                </a:solidFill>
                <a:latin typeface="Arial"/>
                <a:ea typeface="Arial"/>
                <a:cs typeface="Arial"/>
                <a:sym typeface="Arial"/>
              </a:rPr>
              <a:t> particularly in smaller or under-resourced facilities.</a:t>
            </a:r>
            <a:endParaRPr b="0" i="0" sz="1400" u="none" cap="none" strike="noStrike">
              <a:solidFill>
                <a:srgbClr val="000000"/>
              </a:solidFill>
              <a:latin typeface="Arial"/>
              <a:ea typeface="Arial"/>
              <a:cs typeface="Arial"/>
              <a:sym typeface="Arial"/>
            </a:endParaRPr>
          </a:p>
          <a:p>
            <a:pPr indent="-266700" lvl="0" marL="266700" marR="0" rtl="0" algn="l">
              <a:lnSpc>
                <a:spcPct val="100000"/>
              </a:lnSpc>
              <a:spcBef>
                <a:spcPts val="800"/>
              </a:spcBef>
              <a:spcAft>
                <a:spcPts val="0"/>
              </a:spcAft>
              <a:buClr>
                <a:srgbClr val="000000"/>
              </a:buClr>
              <a:buSzPts val="1400"/>
              <a:buFont typeface="Noto Sans Symbols"/>
              <a:buChar char="❑"/>
            </a:pPr>
            <a:r>
              <a:rPr b="0" i="0" lang="sv-SE" sz="1400" u="none" cap="none" strike="noStrike">
                <a:solidFill>
                  <a:srgbClr val="000000"/>
                </a:solidFill>
                <a:latin typeface="Arial"/>
                <a:ea typeface="Arial"/>
                <a:cs typeface="Arial"/>
                <a:sym typeface="Arial"/>
              </a:rPr>
              <a:t>Heating typically represents </a:t>
            </a:r>
            <a:r>
              <a:rPr b="1" i="0" lang="sv-SE" sz="1400" u="none" cap="none" strike="noStrike">
                <a:solidFill>
                  <a:srgbClr val="000000"/>
                </a:solidFill>
                <a:latin typeface="Arial"/>
                <a:ea typeface="Arial"/>
                <a:cs typeface="Arial"/>
                <a:sym typeface="Arial"/>
              </a:rPr>
              <a:t>a significant share of emissions in the services sector – often accounting for over 40% in colder regions – </a:t>
            </a:r>
            <a:r>
              <a:rPr b="0" i="0" lang="sv-SE" sz="1400" u="none" cap="none" strike="noStrike">
                <a:solidFill>
                  <a:srgbClr val="000000"/>
                </a:solidFill>
                <a:latin typeface="Arial"/>
                <a:ea typeface="Arial"/>
                <a:cs typeface="Arial"/>
                <a:sym typeface="Arial"/>
              </a:rPr>
              <a:t>but its contribution can vary widely depending on climate, building use, and fuel availability. </a:t>
            </a:r>
            <a:endParaRPr b="0" i="0" sz="1400" u="none" cap="none" strike="noStrike">
              <a:solidFill>
                <a:srgbClr val="000000"/>
              </a:solidFill>
              <a:latin typeface="Arial"/>
              <a:ea typeface="Arial"/>
              <a:cs typeface="Arial"/>
              <a:sym typeface="Arial"/>
            </a:endParaRPr>
          </a:p>
          <a:p>
            <a:pPr indent="-266700" lvl="0" marL="266700" marR="0" rtl="0" algn="l">
              <a:lnSpc>
                <a:spcPct val="100000"/>
              </a:lnSpc>
              <a:spcBef>
                <a:spcPts val="800"/>
              </a:spcBef>
              <a:spcAft>
                <a:spcPts val="800"/>
              </a:spcAft>
              <a:buClr>
                <a:srgbClr val="000000"/>
              </a:buClr>
              <a:buSzPts val="1400"/>
              <a:buFont typeface="Noto Sans Symbols"/>
              <a:buChar char="❑"/>
            </a:pPr>
            <a:r>
              <a:rPr b="1" i="0" lang="sv-SE" sz="1400" u="none" cap="none" strike="noStrike">
                <a:solidFill>
                  <a:srgbClr val="000000"/>
                </a:solidFill>
                <a:latin typeface="Arial"/>
                <a:ea typeface="Arial"/>
                <a:cs typeface="Arial"/>
                <a:sym typeface="Arial"/>
              </a:rPr>
              <a:t>This disaggregated modelling approach enables more accurate assessments</a:t>
            </a:r>
            <a:r>
              <a:rPr b="0" i="0" lang="sv-SE" sz="1400" u="none" cap="none" strike="noStrike">
                <a:solidFill>
                  <a:srgbClr val="000000"/>
                </a:solidFill>
                <a:latin typeface="Arial"/>
                <a:ea typeface="Arial"/>
                <a:cs typeface="Arial"/>
                <a:sym typeface="Arial"/>
              </a:rPr>
              <a:t> of decarbonisation strategies, energy access planning, and technology deployment tailored to local conditions within the services sector.</a:t>
            </a:r>
            <a:endParaRPr b="0" i="0" sz="1400" u="none" cap="none" strike="noStrike">
              <a:solidFill>
                <a:srgbClr val="000000"/>
              </a:solidFill>
              <a:latin typeface="Arial"/>
              <a:ea typeface="Arial"/>
              <a:cs typeface="Arial"/>
              <a:sym typeface="Arial"/>
            </a:endParaRPr>
          </a:p>
        </p:txBody>
      </p:sp>
      <p:sp>
        <p:nvSpPr>
          <p:cNvPr id="250" name="Google Shape;250;g3dc49881616_0_217"/>
          <p:cNvSpPr txBox="1"/>
          <p:nvPr/>
        </p:nvSpPr>
        <p:spPr>
          <a:xfrm>
            <a:off x="3993211" y="3637810"/>
            <a:ext cx="1524600" cy="22473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Commodity 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A = Biomass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B = Coal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C = Natural gas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D = Oil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E = Electricity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F = District heat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G = </a:t>
            </a:r>
            <a:r>
              <a:rPr b="0" i="0" lang="sv-SE" sz="1400" u="none" cap="none" strike="noStrike">
                <a:solidFill>
                  <a:schemeClr val="dk1"/>
                </a:solidFill>
                <a:latin typeface="Arial"/>
                <a:ea typeface="Arial"/>
                <a:cs typeface="Arial"/>
                <a:sym typeface="Arial"/>
              </a:rPr>
              <a:t>Services </a:t>
            </a:r>
            <a:r>
              <a:rPr b="0" i="0" lang="sv-SE" sz="1400" u="none" cap="none" strike="noStrike">
                <a:solidFill>
                  <a:srgbClr val="000000"/>
                </a:solidFill>
                <a:latin typeface="Arial"/>
                <a:ea typeface="Arial"/>
                <a:cs typeface="Arial"/>
                <a:sym typeface="Arial"/>
              </a:rPr>
              <a:t>heating</a:t>
            </a:r>
            <a:endParaRPr b="0" i="0" sz="1400" u="none" cap="none" strike="noStrike">
              <a:solidFill>
                <a:srgbClr val="000000"/>
              </a:solidFill>
              <a:latin typeface="Arial"/>
              <a:ea typeface="Arial"/>
              <a:cs typeface="Arial"/>
              <a:sym typeface="Arial"/>
            </a:endParaRPr>
          </a:p>
        </p:txBody>
      </p:sp>
      <p:grpSp>
        <p:nvGrpSpPr>
          <p:cNvPr id="251" name="Google Shape;251;g3dc49881616_0_217"/>
          <p:cNvGrpSpPr/>
          <p:nvPr/>
        </p:nvGrpSpPr>
        <p:grpSpPr>
          <a:xfrm>
            <a:off x="542673" y="1359776"/>
            <a:ext cx="3681575" cy="4262799"/>
            <a:chOff x="1447388" y="1071251"/>
            <a:chExt cx="3681575" cy="4262799"/>
          </a:xfrm>
        </p:grpSpPr>
        <p:sp>
          <p:nvSpPr>
            <p:cNvPr id="252" name="Google Shape;252;g3dc49881616_0_217"/>
            <p:cNvSpPr/>
            <p:nvPr/>
          </p:nvSpPr>
          <p:spPr>
            <a:xfrm>
              <a:off x="2449225" y="1121450"/>
              <a:ext cx="1904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chemeClr val="lt1"/>
                  </a:solidFill>
                  <a:latin typeface="Arial"/>
                  <a:ea typeface="Arial"/>
                  <a:cs typeface="Arial"/>
                  <a:sym typeface="Arial"/>
                </a:rPr>
                <a:t>Services </a:t>
              </a:r>
              <a:r>
                <a:rPr b="0" i="0" lang="sv-SE" sz="1400" u="none" cap="none" strike="noStrike">
                  <a:solidFill>
                    <a:srgbClr val="FFFFFF"/>
                  </a:solidFill>
                  <a:latin typeface="Arial"/>
                  <a:ea typeface="Arial"/>
                  <a:cs typeface="Arial"/>
                  <a:sym typeface="Arial"/>
                </a:rPr>
                <a:t>heating with biomass</a:t>
              </a:r>
              <a:endParaRPr b="0" i="0" sz="1400" u="none" cap="none" strike="noStrike">
                <a:solidFill>
                  <a:srgbClr val="000000"/>
                </a:solidFill>
                <a:latin typeface="Arial"/>
                <a:ea typeface="Arial"/>
                <a:cs typeface="Arial"/>
                <a:sym typeface="Arial"/>
              </a:endParaRPr>
            </a:p>
          </p:txBody>
        </p:sp>
        <p:cxnSp>
          <p:nvCxnSpPr>
            <p:cNvPr id="253" name="Google Shape;253;g3dc49881616_0_217"/>
            <p:cNvCxnSpPr/>
            <p:nvPr/>
          </p:nvCxnSpPr>
          <p:spPr>
            <a:xfrm>
              <a:off x="1558200" y="134816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254" name="Google Shape;254;g3dc49881616_0_217"/>
            <p:cNvSpPr/>
            <p:nvPr/>
          </p:nvSpPr>
          <p:spPr>
            <a:xfrm>
              <a:off x="2449225" y="1743900"/>
              <a:ext cx="1904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chemeClr val="lt1"/>
                  </a:solidFill>
                  <a:latin typeface="Arial"/>
                  <a:ea typeface="Arial"/>
                  <a:cs typeface="Arial"/>
                  <a:sym typeface="Arial"/>
                </a:rPr>
                <a:t>Services heating </a:t>
              </a:r>
              <a:r>
                <a:rPr b="0" i="0" lang="sv-SE" sz="1400" u="none" cap="none" strike="noStrike">
                  <a:solidFill>
                    <a:srgbClr val="FFFFFF"/>
                  </a:solidFill>
                  <a:latin typeface="Arial"/>
                  <a:ea typeface="Arial"/>
                  <a:cs typeface="Arial"/>
                  <a:sym typeface="Arial"/>
                </a:rPr>
                <a:t>with coal</a:t>
              </a:r>
              <a:endParaRPr b="0" i="0" sz="1400" u="none" cap="none" strike="noStrike">
                <a:solidFill>
                  <a:srgbClr val="000000"/>
                </a:solidFill>
                <a:latin typeface="Arial"/>
                <a:ea typeface="Arial"/>
                <a:cs typeface="Arial"/>
                <a:sym typeface="Arial"/>
              </a:endParaRPr>
            </a:p>
          </p:txBody>
        </p:sp>
        <p:cxnSp>
          <p:nvCxnSpPr>
            <p:cNvPr id="255" name="Google Shape;255;g3dc49881616_0_217"/>
            <p:cNvCxnSpPr/>
            <p:nvPr/>
          </p:nvCxnSpPr>
          <p:spPr>
            <a:xfrm>
              <a:off x="1558200" y="197061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256" name="Google Shape;256;g3dc49881616_0_217"/>
            <p:cNvSpPr/>
            <p:nvPr/>
          </p:nvSpPr>
          <p:spPr>
            <a:xfrm>
              <a:off x="2449225" y="2366350"/>
              <a:ext cx="1904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chemeClr val="lt1"/>
                  </a:solidFill>
                  <a:latin typeface="Arial"/>
                  <a:ea typeface="Arial"/>
                  <a:cs typeface="Arial"/>
                  <a:sym typeface="Arial"/>
                </a:rPr>
                <a:t>Services heating </a:t>
              </a:r>
              <a:r>
                <a:rPr b="0" i="0" lang="sv-SE" sz="1400" u="none" cap="none" strike="noStrike">
                  <a:solidFill>
                    <a:srgbClr val="FFFFFF"/>
                  </a:solidFill>
                  <a:latin typeface="Arial"/>
                  <a:ea typeface="Arial"/>
                  <a:cs typeface="Arial"/>
                  <a:sym typeface="Arial"/>
                </a:rPr>
                <a:t>with natural gas</a:t>
              </a:r>
              <a:endParaRPr b="0" i="0" sz="1400" u="none" cap="none" strike="noStrike">
                <a:solidFill>
                  <a:srgbClr val="000000"/>
                </a:solidFill>
                <a:latin typeface="Arial"/>
                <a:ea typeface="Arial"/>
                <a:cs typeface="Arial"/>
                <a:sym typeface="Arial"/>
              </a:endParaRPr>
            </a:p>
          </p:txBody>
        </p:sp>
        <p:cxnSp>
          <p:nvCxnSpPr>
            <p:cNvPr id="257" name="Google Shape;257;g3dc49881616_0_217"/>
            <p:cNvCxnSpPr/>
            <p:nvPr/>
          </p:nvCxnSpPr>
          <p:spPr>
            <a:xfrm>
              <a:off x="1558200" y="259306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258" name="Google Shape;258;g3dc49881616_0_217"/>
            <p:cNvSpPr/>
            <p:nvPr/>
          </p:nvSpPr>
          <p:spPr>
            <a:xfrm>
              <a:off x="2449225" y="2988800"/>
              <a:ext cx="1904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chemeClr val="lt1"/>
                  </a:solidFill>
                  <a:latin typeface="Arial"/>
                  <a:ea typeface="Arial"/>
                  <a:cs typeface="Arial"/>
                  <a:sym typeface="Arial"/>
                </a:rPr>
                <a:t>Services heating </a:t>
              </a:r>
              <a:r>
                <a:rPr b="0" i="0" lang="sv-SE" sz="1400" u="none" cap="none" strike="noStrike">
                  <a:solidFill>
                    <a:srgbClr val="FFFFFF"/>
                  </a:solidFill>
                  <a:latin typeface="Arial"/>
                  <a:ea typeface="Arial"/>
                  <a:cs typeface="Arial"/>
                  <a:sym typeface="Arial"/>
                </a:rPr>
                <a:t>with oil</a:t>
              </a:r>
              <a:endParaRPr b="0" i="0" sz="1400" u="none" cap="none" strike="noStrike">
                <a:solidFill>
                  <a:srgbClr val="000000"/>
                </a:solidFill>
                <a:latin typeface="Arial"/>
                <a:ea typeface="Arial"/>
                <a:cs typeface="Arial"/>
                <a:sym typeface="Arial"/>
              </a:endParaRPr>
            </a:p>
          </p:txBody>
        </p:sp>
        <p:cxnSp>
          <p:nvCxnSpPr>
            <p:cNvPr id="259" name="Google Shape;259;g3dc49881616_0_217"/>
            <p:cNvCxnSpPr/>
            <p:nvPr/>
          </p:nvCxnSpPr>
          <p:spPr>
            <a:xfrm>
              <a:off x="1558200" y="321551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260" name="Google Shape;260;g3dc49881616_0_217"/>
            <p:cNvSpPr/>
            <p:nvPr/>
          </p:nvSpPr>
          <p:spPr>
            <a:xfrm>
              <a:off x="2449225" y="3611250"/>
              <a:ext cx="1904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chemeClr val="lt1"/>
                  </a:solidFill>
                  <a:latin typeface="Arial"/>
                  <a:ea typeface="Arial"/>
                  <a:cs typeface="Arial"/>
                  <a:sym typeface="Arial"/>
                </a:rPr>
                <a:t>Services heating </a:t>
              </a:r>
              <a:r>
                <a:rPr b="0" i="0" lang="sv-SE" sz="1400" u="none" cap="none" strike="noStrike">
                  <a:solidFill>
                    <a:srgbClr val="FFFFFF"/>
                  </a:solidFill>
                  <a:latin typeface="Arial"/>
                  <a:ea typeface="Arial"/>
                  <a:cs typeface="Arial"/>
                  <a:sym typeface="Arial"/>
                </a:rPr>
                <a:t>with Heat Pumps</a:t>
              </a:r>
              <a:endParaRPr b="0" i="0" sz="1400" u="none" cap="none" strike="noStrike">
                <a:solidFill>
                  <a:srgbClr val="000000"/>
                </a:solidFill>
                <a:latin typeface="Arial"/>
                <a:ea typeface="Arial"/>
                <a:cs typeface="Arial"/>
                <a:sym typeface="Arial"/>
              </a:endParaRPr>
            </a:p>
          </p:txBody>
        </p:sp>
        <p:cxnSp>
          <p:nvCxnSpPr>
            <p:cNvPr id="261" name="Google Shape;261;g3dc49881616_0_217"/>
            <p:cNvCxnSpPr/>
            <p:nvPr/>
          </p:nvCxnSpPr>
          <p:spPr>
            <a:xfrm>
              <a:off x="2101350" y="3837975"/>
              <a:ext cx="348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cxnSp>
          <p:nvCxnSpPr>
            <p:cNvPr id="262" name="Google Shape;262;g3dc49881616_0_217"/>
            <p:cNvCxnSpPr/>
            <p:nvPr/>
          </p:nvCxnSpPr>
          <p:spPr>
            <a:xfrm>
              <a:off x="4518175" y="1361592"/>
              <a:ext cx="0" cy="372720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263" name="Google Shape;263;g3dc49881616_0_217"/>
            <p:cNvCxnSpPr/>
            <p:nvPr/>
          </p:nvCxnSpPr>
          <p:spPr>
            <a:xfrm rot="10800000">
              <a:off x="4353468" y="1372036"/>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264" name="Google Shape;264;g3dc49881616_0_217"/>
            <p:cNvCxnSpPr/>
            <p:nvPr/>
          </p:nvCxnSpPr>
          <p:spPr>
            <a:xfrm rot="10800000">
              <a:off x="4353468" y="3849011"/>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265" name="Google Shape;265;g3dc49881616_0_217"/>
            <p:cNvCxnSpPr/>
            <p:nvPr/>
          </p:nvCxnSpPr>
          <p:spPr>
            <a:xfrm rot="10800000">
              <a:off x="4353468" y="3238786"/>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266" name="Google Shape;266;g3dc49881616_0_217"/>
            <p:cNvCxnSpPr/>
            <p:nvPr/>
          </p:nvCxnSpPr>
          <p:spPr>
            <a:xfrm rot="10800000">
              <a:off x="4353468" y="2599086"/>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267" name="Google Shape;267;g3dc49881616_0_217"/>
            <p:cNvCxnSpPr/>
            <p:nvPr/>
          </p:nvCxnSpPr>
          <p:spPr>
            <a:xfrm rot="10800000">
              <a:off x="4353468" y="1993886"/>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268" name="Google Shape;268;g3dc49881616_0_217"/>
            <p:cNvCxnSpPr/>
            <p:nvPr/>
          </p:nvCxnSpPr>
          <p:spPr>
            <a:xfrm>
              <a:off x="4518163" y="2599096"/>
              <a:ext cx="6108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269" name="Google Shape;269;g3dc49881616_0_217"/>
            <p:cNvSpPr txBox="1"/>
            <p:nvPr/>
          </p:nvSpPr>
          <p:spPr>
            <a:xfrm>
              <a:off x="1676088" y="107125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p:txBody>
        </p:sp>
        <p:sp>
          <p:nvSpPr>
            <p:cNvPr id="270" name="Google Shape;270;g3dc49881616_0_217"/>
            <p:cNvSpPr txBox="1"/>
            <p:nvPr/>
          </p:nvSpPr>
          <p:spPr>
            <a:xfrm>
              <a:off x="1676088" y="169370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B</a:t>
              </a:r>
              <a:endParaRPr b="0" i="0" sz="1400" u="none" cap="none" strike="noStrike">
                <a:solidFill>
                  <a:srgbClr val="000000"/>
                </a:solidFill>
                <a:latin typeface="Arial"/>
                <a:ea typeface="Arial"/>
                <a:cs typeface="Arial"/>
                <a:sym typeface="Arial"/>
              </a:endParaRPr>
            </a:p>
          </p:txBody>
        </p:sp>
        <p:sp>
          <p:nvSpPr>
            <p:cNvPr id="271" name="Google Shape;271;g3dc49881616_0_217"/>
            <p:cNvSpPr txBox="1"/>
            <p:nvPr/>
          </p:nvSpPr>
          <p:spPr>
            <a:xfrm>
              <a:off x="1676088" y="231615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C</a:t>
              </a:r>
              <a:endParaRPr b="0" i="0" sz="1400" u="none" cap="none" strike="noStrike">
                <a:solidFill>
                  <a:srgbClr val="000000"/>
                </a:solidFill>
                <a:latin typeface="Arial"/>
                <a:ea typeface="Arial"/>
                <a:cs typeface="Arial"/>
                <a:sym typeface="Arial"/>
              </a:endParaRPr>
            </a:p>
          </p:txBody>
        </p:sp>
        <p:sp>
          <p:nvSpPr>
            <p:cNvPr id="272" name="Google Shape;272;g3dc49881616_0_217"/>
            <p:cNvSpPr txBox="1"/>
            <p:nvPr/>
          </p:nvSpPr>
          <p:spPr>
            <a:xfrm>
              <a:off x="1676088" y="293860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D</a:t>
              </a:r>
              <a:endParaRPr b="0" i="0" sz="1400" u="none" cap="none" strike="noStrike">
                <a:solidFill>
                  <a:srgbClr val="000000"/>
                </a:solidFill>
                <a:latin typeface="Arial"/>
                <a:ea typeface="Arial"/>
                <a:cs typeface="Arial"/>
                <a:sym typeface="Arial"/>
              </a:endParaRPr>
            </a:p>
          </p:txBody>
        </p:sp>
        <p:sp>
          <p:nvSpPr>
            <p:cNvPr id="273" name="Google Shape;273;g3dc49881616_0_217"/>
            <p:cNvSpPr txBox="1"/>
            <p:nvPr/>
          </p:nvSpPr>
          <p:spPr>
            <a:xfrm>
              <a:off x="1447388" y="3855126"/>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E</a:t>
              </a:r>
              <a:endParaRPr b="0" i="0" sz="1400" u="none" cap="none" strike="noStrike">
                <a:solidFill>
                  <a:srgbClr val="000000"/>
                </a:solidFill>
                <a:latin typeface="Arial"/>
                <a:ea typeface="Arial"/>
                <a:cs typeface="Arial"/>
                <a:sym typeface="Arial"/>
              </a:endParaRPr>
            </a:p>
          </p:txBody>
        </p:sp>
        <p:sp>
          <p:nvSpPr>
            <p:cNvPr id="274" name="Google Shape;274;g3dc49881616_0_217"/>
            <p:cNvSpPr txBox="1"/>
            <p:nvPr/>
          </p:nvSpPr>
          <p:spPr>
            <a:xfrm>
              <a:off x="4471388" y="2322176"/>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G</a:t>
              </a:r>
              <a:endParaRPr b="0" i="0" sz="1400" u="none" cap="none" strike="noStrike">
                <a:solidFill>
                  <a:srgbClr val="000000"/>
                </a:solidFill>
                <a:latin typeface="Arial"/>
                <a:ea typeface="Arial"/>
                <a:cs typeface="Arial"/>
                <a:sym typeface="Arial"/>
              </a:endParaRPr>
            </a:p>
          </p:txBody>
        </p:sp>
        <p:sp>
          <p:nvSpPr>
            <p:cNvPr id="275" name="Google Shape;275;g3dc49881616_0_217"/>
            <p:cNvSpPr/>
            <p:nvPr/>
          </p:nvSpPr>
          <p:spPr>
            <a:xfrm>
              <a:off x="2449225" y="4233700"/>
              <a:ext cx="1904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chemeClr val="lt1"/>
                  </a:solidFill>
                  <a:latin typeface="Arial"/>
                  <a:ea typeface="Arial"/>
                  <a:cs typeface="Arial"/>
                  <a:sym typeface="Arial"/>
                </a:rPr>
                <a:t>Services heating </a:t>
              </a:r>
              <a:r>
                <a:rPr b="0" i="0" lang="sv-SE" sz="1400" u="none" cap="none" strike="noStrike">
                  <a:solidFill>
                    <a:srgbClr val="FFFFFF"/>
                  </a:solidFill>
                  <a:latin typeface="Arial"/>
                  <a:ea typeface="Arial"/>
                  <a:cs typeface="Arial"/>
                  <a:sym typeface="Arial"/>
                </a:rPr>
                <a:t>with resistive heater</a:t>
              </a:r>
              <a:endParaRPr b="0" i="0" sz="1400" u="none" cap="none" strike="noStrike">
                <a:solidFill>
                  <a:srgbClr val="000000"/>
                </a:solidFill>
                <a:latin typeface="Arial"/>
                <a:ea typeface="Arial"/>
                <a:cs typeface="Arial"/>
                <a:sym typeface="Arial"/>
              </a:endParaRPr>
            </a:p>
          </p:txBody>
        </p:sp>
        <p:sp>
          <p:nvSpPr>
            <p:cNvPr id="276" name="Google Shape;276;g3dc49881616_0_217"/>
            <p:cNvSpPr/>
            <p:nvPr/>
          </p:nvSpPr>
          <p:spPr>
            <a:xfrm>
              <a:off x="2449225" y="4856150"/>
              <a:ext cx="1904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District heating network</a:t>
              </a:r>
              <a:endParaRPr b="0" i="0" sz="1400" u="none" cap="none" strike="noStrike">
                <a:solidFill>
                  <a:srgbClr val="000000"/>
                </a:solidFill>
                <a:latin typeface="Arial"/>
                <a:ea typeface="Arial"/>
                <a:cs typeface="Arial"/>
                <a:sym typeface="Arial"/>
              </a:endParaRPr>
            </a:p>
          </p:txBody>
        </p:sp>
        <p:cxnSp>
          <p:nvCxnSpPr>
            <p:cNvPr id="277" name="Google Shape;277;g3dc49881616_0_217"/>
            <p:cNvCxnSpPr/>
            <p:nvPr/>
          </p:nvCxnSpPr>
          <p:spPr>
            <a:xfrm>
              <a:off x="1558200" y="508286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278" name="Google Shape;278;g3dc49881616_0_217"/>
            <p:cNvSpPr txBox="1"/>
            <p:nvPr/>
          </p:nvSpPr>
          <p:spPr>
            <a:xfrm>
              <a:off x="1676088" y="4805951"/>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F</a:t>
              </a:r>
              <a:endParaRPr b="0" i="0" sz="1400" u="none" cap="none" strike="noStrike">
                <a:solidFill>
                  <a:srgbClr val="000000"/>
                </a:solidFill>
                <a:latin typeface="Arial"/>
                <a:ea typeface="Arial"/>
                <a:cs typeface="Arial"/>
                <a:sym typeface="Arial"/>
              </a:endParaRPr>
            </a:p>
          </p:txBody>
        </p:sp>
        <p:cxnSp>
          <p:nvCxnSpPr>
            <p:cNvPr id="279" name="Google Shape;279;g3dc49881616_0_217"/>
            <p:cNvCxnSpPr/>
            <p:nvPr/>
          </p:nvCxnSpPr>
          <p:spPr>
            <a:xfrm>
              <a:off x="2115050" y="4460400"/>
              <a:ext cx="3342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cxnSp>
          <p:nvCxnSpPr>
            <p:cNvPr id="280" name="Google Shape;280;g3dc49881616_0_217"/>
            <p:cNvCxnSpPr/>
            <p:nvPr/>
          </p:nvCxnSpPr>
          <p:spPr>
            <a:xfrm>
              <a:off x="2102600" y="3820225"/>
              <a:ext cx="0" cy="65790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281" name="Google Shape;281;g3dc49881616_0_217"/>
            <p:cNvCxnSpPr/>
            <p:nvPr/>
          </p:nvCxnSpPr>
          <p:spPr>
            <a:xfrm>
              <a:off x="1559995" y="4149175"/>
              <a:ext cx="528900" cy="0"/>
            </a:xfrm>
            <a:prstGeom prst="straightConnector1">
              <a:avLst/>
            </a:prstGeom>
            <a:noFill/>
            <a:ln cap="flat" cmpd="sng" w="28575">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282" name="Google Shape;282;g3dc49881616_0_217"/>
            <p:cNvCxnSpPr/>
            <p:nvPr/>
          </p:nvCxnSpPr>
          <p:spPr>
            <a:xfrm rot="10800000">
              <a:off x="4353468" y="5082886"/>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283" name="Google Shape;283;g3dc49881616_0_217"/>
            <p:cNvCxnSpPr/>
            <p:nvPr/>
          </p:nvCxnSpPr>
          <p:spPr>
            <a:xfrm rot="10800000">
              <a:off x="4353468" y="4472661"/>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g3dc49881616_0_257"/>
          <p:cNvSpPr txBox="1"/>
          <p:nvPr/>
        </p:nvSpPr>
        <p:spPr>
          <a:xfrm>
            <a:off x="468000" y="288000"/>
            <a:ext cx="11280600" cy="6480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800"/>
              <a:buFont typeface="Arial"/>
              <a:buNone/>
            </a:pPr>
            <a:r>
              <a:rPr b="1" i="0" lang="sv-SE" sz="2800" u="none" cap="none" strike="noStrike">
                <a:solidFill>
                  <a:srgbClr val="012069"/>
                </a:solidFill>
                <a:latin typeface="Arial"/>
                <a:ea typeface="Arial"/>
                <a:cs typeface="Arial"/>
                <a:sym typeface="Arial"/>
              </a:rPr>
              <a:t>Commercial and public services sector – Electricity flow diagram</a:t>
            </a:r>
            <a:endParaRPr b="0" i="0" sz="1400" u="none" cap="none" strike="noStrike">
              <a:solidFill>
                <a:srgbClr val="012069"/>
              </a:solidFill>
              <a:latin typeface="Arial"/>
              <a:ea typeface="Arial"/>
              <a:cs typeface="Arial"/>
              <a:sym typeface="Arial"/>
            </a:endParaRPr>
          </a:p>
        </p:txBody>
      </p:sp>
      <p:sp>
        <p:nvSpPr>
          <p:cNvPr id="290" name="Google Shape;290;g3dc49881616_0_257"/>
          <p:cNvSpPr txBox="1"/>
          <p:nvPr/>
        </p:nvSpPr>
        <p:spPr>
          <a:xfrm>
            <a:off x="5385600" y="1396800"/>
            <a:ext cx="6176700" cy="4710000"/>
          </a:xfrm>
          <a:prstGeom prst="rect">
            <a:avLst/>
          </a:prstGeom>
          <a:noFill/>
          <a:ln>
            <a:noFill/>
          </a:ln>
        </p:spPr>
        <p:txBody>
          <a:bodyPr anchorCtr="0" anchor="t" bIns="45700" lIns="91425" spcFirstLastPara="1" rIns="91425" wrap="square" tIns="45700">
            <a:spAutoFit/>
          </a:bodyPr>
          <a:lstStyle/>
          <a:p>
            <a:pPr indent="-266700" lvl="0" marL="266700" marR="0" rtl="0" algn="l">
              <a:lnSpc>
                <a:spcPct val="100000"/>
              </a:lnSpc>
              <a:spcBef>
                <a:spcPts val="0"/>
              </a:spcBef>
              <a:spcAft>
                <a:spcPts val="0"/>
              </a:spcAft>
              <a:buClr>
                <a:srgbClr val="000000"/>
              </a:buClr>
              <a:buSzPts val="1400"/>
              <a:buFont typeface="Noto Sans Symbols"/>
              <a:buChar char="❑"/>
            </a:pPr>
            <a:r>
              <a:rPr b="0" i="0" lang="sv-SE" sz="1400" u="none" cap="none" strike="noStrike">
                <a:solidFill>
                  <a:srgbClr val="000000"/>
                </a:solidFill>
                <a:latin typeface="Arial"/>
                <a:ea typeface="Arial"/>
                <a:cs typeface="Arial"/>
                <a:sym typeface="Arial"/>
              </a:rPr>
              <a:t>The allocation of electricity use within the commercial and public services sector in the CLEWs++ concept are structured to </a:t>
            </a:r>
            <a:r>
              <a:rPr b="1" i="0" lang="sv-SE" sz="1400" u="none" cap="none" strike="noStrike">
                <a:solidFill>
                  <a:srgbClr val="000000"/>
                </a:solidFill>
                <a:latin typeface="Arial"/>
                <a:ea typeface="Arial"/>
                <a:cs typeface="Arial"/>
                <a:sym typeface="Arial"/>
              </a:rPr>
              <a:t>distinguish electricity used for heating (services heating with Heat Pumps and with resistive heater) and all other uses (services unit).</a:t>
            </a:r>
            <a:r>
              <a:rPr b="0" i="0" lang="sv-SE" sz="1400" u="none" cap="none" strike="noStrike">
                <a:solidFill>
                  <a:srgbClr val="000000"/>
                </a:solidFill>
                <a:latin typeface="Arial"/>
                <a:ea typeface="Arial"/>
                <a:cs typeface="Arial"/>
                <a:sym typeface="Arial"/>
              </a:rPr>
              <a:t> This separation is critical for accurately reflecting the diverse and often high electricity demand in service sector buildings. </a:t>
            </a:r>
            <a:endParaRPr b="0" i="0" sz="1400" u="none" cap="none" strike="noStrike">
              <a:solidFill>
                <a:srgbClr val="000000"/>
              </a:solidFill>
              <a:latin typeface="Arial"/>
              <a:ea typeface="Arial"/>
              <a:cs typeface="Arial"/>
              <a:sym typeface="Arial"/>
            </a:endParaRPr>
          </a:p>
          <a:p>
            <a:pPr indent="-266700" lvl="0" marL="266700" marR="0" rtl="0" algn="l">
              <a:lnSpc>
                <a:spcPct val="100000"/>
              </a:lnSpc>
              <a:spcBef>
                <a:spcPts val="800"/>
              </a:spcBef>
              <a:spcAft>
                <a:spcPts val="0"/>
              </a:spcAft>
              <a:buClr>
                <a:srgbClr val="000000"/>
              </a:buClr>
              <a:buSzPts val="1400"/>
              <a:buFont typeface="Noto Sans Symbols"/>
              <a:buChar char="❑"/>
            </a:pPr>
            <a:r>
              <a:rPr b="1" i="0" lang="sv-SE" sz="1400" u="none" cap="none" strike="noStrike">
                <a:solidFill>
                  <a:srgbClr val="000000"/>
                </a:solidFill>
                <a:latin typeface="Arial"/>
                <a:ea typeface="Arial"/>
                <a:cs typeface="Arial"/>
                <a:sym typeface="Arial"/>
              </a:rPr>
              <a:t>The services unit box </a:t>
            </a:r>
            <a:r>
              <a:rPr b="0" i="0" lang="sv-SE" sz="1400" u="none" cap="none" strike="noStrike">
                <a:solidFill>
                  <a:srgbClr val="000000"/>
                </a:solidFill>
                <a:latin typeface="Arial"/>
                <a:ea typeface="Arial"/>
                <a:cs typeface="Arial"/>
                <a:sym typeface="Arial"/>
              </a:rPr>
              <a:t>includes electricity used for</a:t>
            </a:r>
            <a:r>
              <a:rPr b="1" i="0" lang="sv-SE" sz="1400" u="none" cap="none" strike="noStrike">
                <a:solidFill>
                  <a:srgbClr val="000000"/>
                </a:solidFill>
                <a:latin typeface="Arial"/>
                <a:ea typeface="Arial"/>
                <a:cs typeface="Arial"/>
                <a:sym typeface="Arial"/>
              </a:rPr>
              <a:t> lighting, office equipment, cooling, ventilation, elevators, and other essential operations</a:t>
            </a:r>
            <a:r>
              <a:rPr b="0" i="0" lang="sv-SE" sz="1400" u="none" cap="none" strike="noStrike">
                <a:solidFill>
                  <a:srgbClr val="000000"/>
                </a:solidFill>
                <a:latin typeface="Arial"/>
                <a:ea typeface="Arial"/>
                <a:cs typeface="Arial"/>
                <a:sym typeface="Arial"/>
              </a:rPr>
              <a:t> that keep public and commercial facilities running.</a:t>
            </a:r>
            <a:endParaRPr b="0" i="0" sz="1400" u="none" cap="none" strike="noStrike">
              <a:solidFill>
                <a:srgbClr val="000000"/>
              </a:solidFill>
              <a:latin typeface="Arial"/>
              <a:ea typeface="Arial"/>
              <a:cs typeface="Arial"/>
              <a:sym typeface="Arial"/>
            </a:endParaRPr>
          </a:p>
          <a:p>
            <a:pPr indent="-266700" lvl="0" marL="266700" marR="0" rtl="0" algn="l">
              <a:lnSpc>
                <a:spcPct val="100000"/>
              </a:lnSpc>
              <a:spcBef>
                <a:spcPts val="800"/>
              </a:spcBef>
              <a:spcAft>
                <a:spcPts val="0"/>
              </a:spcAft>
              <a:buClr>
                <a:srgbClr val="000000"/>
              </a:buClr>
              <a:buSzPts val="1400"/>
              <a:buFont typeface="Noto Sans Symbols"/>
              <a:buChar char="❑"/>
            </a:pPr>
            <a:r>
              <a:rPr b="0" i="0" lang="sv-SE" sz="1400" u="none" cap="none" strike="noStrike">
                <a:solidFill>
                  <a:srgbClr val="000000"/>
                </a:solidFill>
                <a:latin typeface="Arial"/>
                <a:ea typeface="Arial"/>
                <a:cs typeface="Arial"/>
                <a:sym typeface="Arial"/>
              </a:rPr>
              <a:t>These uses </a:t>
            </a:r>
            <a:r>
              <a:rPr b="1" i="0" lang="sv-SE" sz="1400" u="none" cap="none" strike="noStrike">
                <a:solidFill>
                  <a:srgbClr val="000000"/>
                </a:solidFill>
                <a:latin typeface="Arial"/>
                <a:ea typeface="Arial"/>
                <a:cs typeface="Arial"/>
                <a:sym typeface="Arial"/>
              </a:rPr>
              <a:t>can represent a significant portion of electricity consumption, </a:t>
            </a:r>
            <a:r>
              <a:rPr b="0" i="0" lang="sv-SE" sz="1400" u="none" cap="none" strike="noStrike">
                <a:solidFill>
                  <a:srgbClr val="000000"/>
                </a:solidFill>
                <a:latin typeface="Arial"/>
                <a:ea typeface="Arial"/>
                <a:cs typeface="Arial"/>
                <a:sym typeface="Arial"/>
              </a:rPr>
              <a:t>particularly in urban areas and in facilities operating for extended hours, such as hospitals, government offices, and retail spaces.</a:t>
            </a:r>
            <a:endParaRPr b="0" i="0" sz="1400" u="none" cap="none" strike="noStrike">
              <a:solidFill>
                <a:srgbClr val="000000"/>
              </a:solidFill>
              <a:latin typeface="Arial"/>
              <a:ea typeface="Arial"/>
              <a:cs typeface="Arial"/>
              <a:sym typeface="Arial"/>
            </a:endParaRPr>
          </a:p>
          <a:p>
            <a:pPr indent="-266700" lvl="0" marL="266700" marR="0" rtl="0" algn="l">
              <a:lnSpc>
                <a:spcPct val="100000"/>
              </a:lnSpc>
              <a:spcBef>
                <a:spcPts val="800"/>
              </a:spcBef>
              <a:spcAft>
                <a:spcPts val="800"/>
              </a:spcAft>
              <a:buClr>
                <a:srgbClr val="000000"/>
              </a:buClr>
              <a:buSzPts val="1400"/>
              <a:buFont typeface="Noto Sans Symbols"/>
              <a:buChar char="❑"/>
            </a:pPr>
            <a:r>
              <a:rPr b="0" i="0" lang="sv-SE" sz="1400" u="none" cap="none" strike="noStrike">
                <a:solidFill>
                  <a:srgbClr val="000000"/>
                </a:solidFill>
                <a:latin typeface="Arial"/>
                <a:ea typeface="Arial"/>
                <a:cs typeface="Arial"/>
                <a:sym typeface="Arial"/>
              </a:rPr>
              <a:t>Capturing this category explicitly enables the model to </a:t>
            </a:r>
            <a:r>
              <a:rPr b="1" i="0" lang="sv-SE" sz="1400" u="none" cap="none" strike="noStrike">
                <a:solidFill>
                  <a:srgbClr val="000000"/>
                </a:solidFill>
                <a:latin typeface="Arial"/>
                <a:ea typeface="Arial"/>
                <a:cs typeface="Arial"/>
                <a:sym typeface="Arial"/>
              </a:rPr>
              <a:t>analyse trends in service sector electrification, assess the impacts of efficiency improvements, and evaluate demand-side management strategies. </a:t>
            </a:r>
            <a:r>
              <a:rPr b="0" i="0" lang="sv-SE" sz="1400" u="none" cap="none" strike="noStrike">
                <a:solidFill>
                  <a:srgbClr val="000000"/>
                </a:solidFill>
                <a:latin typeface="Arial"/>
                <a:ea typeface="Arial"/>
                <a:cs typeface="Arial"/>
                <a:sym typeface="Arial"/>
              </a:rPr>
              <a:t>While currently grouped for simplicity, future model updates could disaggregate the services unit further to account for growing demands like digital infrastructure and cooling, especially in regions experiencing rapid development and urbanisation.</a:t>
            </a:r>
            <a:endParaRPr b="0" i="0" sz="1400" u="none" cap="none" strike="noStrike">
              <a:solidFill>
                <a:srgbClr val="000000"/>
              </a:solidFill>
              <a:latin typeface="Arial"/>
              <a:ea typeface="Arial"/>
              <a:cs typeface="Arial"/>
              <a:sym typeface="Arial"/>
            </a:endParaRPr>
          </a:p>
        </p:txBody>
      </p:sp>
      <p:sp>
        <p:nvSpPr>
          <p:cNvPr id="291" name="Google Shape;291;g3dc49881616_0_257"/>
          <p:cNvSpPr/>
          <p:nvPr/>
        </p:nvSpPr>
        <p:spPr>
          <a:xfrm>
            <a:off x="2428215" y="2032538"/>
            <a:ext cx="1610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rgbClr val="FFFFFF"/>
                </a:solidFill>
                <a:latin typeface="Arial"/>
                <a:ea typeface="Arial"/>
                <a:cs typeface="Arial"/>
                <a:sym typeface="Arial"/>
              </a:rPr>
              <a:t>Services </a:t>
            </a:r>
            <a:r>
              <a:rPr b="0" i="0" lang="sv-SE" sz="1400" u="none" cap="none" strike="noStrike">
                <a:solidFill>
                  <a:schemeClr val="lt1"/>
                </a:solidFill>
                <a:latin typeface="Arial"/>
                <a:ea typeface="Arial"/>
                <a:cs typeface="Arial"/>
                <a:sym typeface="Arial"/>
              </a:rPr>
              <a:t>heating </a:t>
            </a:r>
            <a:r>
              <a:rPr b="0" i="0" lang="sv-SE" sz="1400" u="none" cap="none" strike="noStrike">
                <a:solidFill>
                  <a:srgbClr val="FFFFFF"/>
                </a:solidFill>
                <a:latin typeface="Arial"/>
                <a:ea typeface="Arial"/>
                <a:cs typeface="Arial"/>
                <a:sym typeface="Arial"/>
              </a:rPr>
              <a:t>with </a:t>
            </a:r>
            <a:r>
              <a:rPr b="0" i="0" lang="sv-SE" sz="1400" u="none" cap="none" strike="noStrike">
                <a:solidFill>
                  <a:schemeClr val="lt1"/>
                </a:solidFill>
                <a:latin typeface="Arial"/>
                <a:ea typeface="Arial"/>
                <a:cs typeface="Arial"/>
                <a:sym typeface="Arial"/>
              </a:rPr>
              <a:t>Heat Pumps</a:t>
            </a:r>
            <a:endParaRPr b="0" i="0" sz="1400" u="none" cap="none" strike="noStrike">
              <a:solidFill>
                <a:srgbClr val="000000"/>
              </a:solidFill>
              <a:latin typeface="Arial"/>
              <a:ea typeface="Arial"/>
              <a:cs typeface="Arial"/>
              <a:sym typeface="Arial"/>
            </a:endParaRPr>
          </a:p>
        </p:txBody>
      </p:sp>
      <p:cxnSp>
        <p:nvCxnSpPr>
          <p:cNvPr id="292" name="Google Shape;292;g3dc49881616_0_257"/>
          <p:cNvCxnSpPr/>
          <p:nvPr/>
        </p:nvCxnSpPr>
        <p:spPr>
          <a:xfrm>
            <a:off x="1537190" y="225926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293" name="Google Shape;293;g3dc49881616_0_257"/>
          <p:cNvSpPr/>
          <p:nvPr/>
        </p:nvSpPr>
        <p:spPr>
          <a:xfrm>
            <a:off x="2428215" y="2655006"/>
            <a:ext cx="1610400" cy="7092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chemeClr val="lt1"/>
                </a:solidFill>
                <a:latin typeface="Arial"/>
                <a:ea typeface="Arial"/>
                <a:cs typeface="Arial"/>
                <a:sym typeface="Arial"/>
              </a:rPr>
              <a:t>Services heating </a:t>
            </a:r>
            <a:r>
              <a:rPr b="0" i="0" lang="sv-SE" sz="1400" u="none" cap="none" strike="noStrike">
                <a:solidFill>
                  <a:srgbClr val="FFFFFF"/>
                </a:solidFill>
                <a:latin typeface="Arial"/>
                <a:ea typeface="Arial"/>
                <a:cs typeface="Arial"/>
                <a:sym typeface="Arial"/>
              </a:rPr>
              <a:t>with resistive heater</a:t>
            </a:r>
            <a:endParaRPr b="0" i="0" sz="1400" u="none" cap="none" strike="noStrike">
              <a:solidFill>
                <a:srgbClr val="000000"/>
              </a:solidFill>
              <a:latin typeface="Arial"/>
              <a:ea typeface="Arial"/>
              <a:cs typeface="Arial"/>
              <a:sym typeface="Arial"/>
            </a:endParaRPr>
          </a:p>
        </p:txBody>
      </p:sp>
      <p:cxnSp>
        <p:nvCxnSpPr>
          <p:cNvPr id="294" name="Google Shape;294;g3dc49881616_0_257"/>
          <p:cNvCxnSpPr/>
          <p:nvPr/>
        </p:nvCxnSpPr>
        <p:spPr>
          <a:xfrm>
            <a:off x="1535315" y="302016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295" name="Google Shape;295;g3dc49881616_0_257"/>
          <p:cNvSpPr/>
          <p:nvPr/>
        </p:nvSpPr>
        <p:spPr>
          <a:xfrm>
            <a:off x="2428215" y="3571338"/>
            <a:ext cx="1610400" cy="477900"/>
          </a:xfrm>
          <a:prstGeom prst="roundRect">
            <a:avLst>
              <a:gd fmla="val 16667" name="adj"/>
            </a:avLst>
          </a:prstGeom>
          <a:solidFill>
            <a:srgbClr val="6C081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rPr b="0" i="0" lang="sv-SE" sz="1400" u="none" cap="none" strike="noStrike">
                <a:solidFill>
                  <a:schemeClr val="lt1"/>
                </a:solidFill>
                <a:latin typeface="Arial"/>
                <a:ea typeface="Arial"/>
                <a:cs typeface="Arial"/>
                <a:sym typeface="Arial"/>
              </a:rPr>
              <a:t>Services unit</a:t>
            </a:r>
            <a:endParaRPr b="0" i="0" sz="1400" u="none" cap="none" strike="noStrike">
              <a:solidFill>
                <a:srgbClr val="000000"/>
              </a:solidFill>
              <a:latin typeface="Arial"/>
              <a:ea typeface="Arial"/>
              <a:cs typeface="Arial"/>
              <a:sym typeface="Arial"/>
            </a:endParaRPr>
          </a:p>
        </p:txBody>
      </p:sp>
      <p:cxnSp>
        <p:nvCxnSpPr>
          <p:cNvPr id="296" name="Google Shape;296;g3dc49881616_0_257"/>
          <p:cNvCxnSpPr/>
          <p:nvPr/>
        </p:nvCxnSpPr>
        <p:spPr>
          <a:xfrm>
            <a:off x="1537190" y="3798063"/>
            <a:ext cx="8910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cxnSp>
        <p:nvCxnSpPr>
          <p:cNvPr id="297" name="Google Shape;297;g3dc49881616_0_257"/>
          <p:cNvCxnSpPr/>
          <p:nvPr/>
        </p:nvCxnSpPr>
        <p:spPr>
          <a:xfrm>
            <a:off x="4222071" y="2655000"/>
            <a:ext cx="608700" cy="0"/>
          </a:xfrm>
          <a:prstGeom prst="straightConnector1">
            <a:avLst/>
          </a:prstGeom>
          <a:noFill/>
          <a:ln cap="flat" cmpd="sng" w="28475">
            <a:solidFill>
              <a:srgbClr val="6C0819"/>
            </a:solidFill>
            <a:prstDash val="solid"/>
            <a:round/>
            <a:headEnd len="sm" w="sm" type="none"/>
            <a:tailEnd len="med" w="med" type="triangle"/>
          </a:ln>
          <a:effectLst>
            <a:outerShdw blurRad="39855" rotWithShape="0" dir="5400000" dist="19927">
              <a:srgbClr val="000000">
                <a:alpha val="36860"/>
              </a:srgbClr>
            </a:outerShdw>
          </a:effectLst>
        </p:spPr>
      </p:cxnSp>
      <p:sp>
        <p:nvSpPr>
          <p:cNvPr id="298" name="Google Shape;298;g3dc49881616_0_257"/>
          <p:cNvSpPr txBox="1"/>
          <p:nvPr/>
        </p:nvSpPr>
        <p:spPr>
          <a:xfrm>
            <a:off x="760328" y="2749119"/>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p:txBody>
      </p:sp>
      <p:sp>
        <p:nvSpPr>
          <p:cNvPr id="299" name="Google Shape;299;g3dc49881616_0_257"/>
          <p:cNvSpPr txBox="1"/>
          <p:nvPr/>
        </p:nvSpPr>
        <p:spPr>
          <a:xfrm>
            <a:off x="4175465" y="2379100"/>
            <a:ext cx="481200" cy="276000"/>
          </a:xfrm>
          <a:prstGeom prst="rect">
            <a:avLst/>
          </a:prstGeom>
          <a:noFill/>
          <a:ln>
            <a:noFill/>
          </a:ln>
        </p:spPr>
        <p:txBody>
          <a:bodyPr anchorCtr="0" anchor="t" bIns="45525" lIns="91100" spcFirstLastPara="1" rIns="91100" wrap="square" tIns="45525">
            <a:spAutoFit/>
          </a:bodyPr>
          <a:lstStyle/>
          <a:p>
            <a:pPr indent="0" lvl="0" marL="0" marR="0" rtl="0" algn="ctr">
              <a:lnSpc>
                <a:spcPct val="100000"/>
              </a:lnSpc>
              <a:spcBef>
                <a:spcPts val="0"/>
              </a:spcBef>
              <a:spcAft>
                <a:spcPts val="0"/>
              </a:spcAft>
              <a:buClr>
                <a:srgbClr val="000000"/>
              </a:buClr>
              <a:buSzPts val="1196"/>
              <a:buFont typeface="Arial"/>
              <a:buNone/>
            </a:pPr>
            <a:r>
              <a:rPr b="0" i="0" lang="sv-SE" sz="1195" u="none" cap="none" strike="noStrike">
                <a:solidFill>
                  <a:srgbClr val="000000"/>
                </a:solidFill>
                <a:latin typeface="Arial"/>
                <a:ea typeface="Arial"/>
                <a:cs typeface="Arial"/>
                <a:sym typeface="Arial"/>
              </a:rPr>
              <a:t>B</a:t>
            </a:r>
            <a:endParaRPr b="0" i="0" sz="1394" u="none" cap="none" strike="noStrike">
              <a:solidFill>
                <a:srgbClr val="000000"/>
              </a:solidFill>
              <a:latin typeface="Arial"/>
              <a:ea typeface="Arial"/>
              <a:cs typeface="Arial"/>
              <a:sym typeface="Arial"/>
            </a:endParaRPr>
          </a:p>
        </p:txBody>
      </p:sp>
      <p:cxnSp>
        <p:nvCxnSpPr>
          <p:cNvPr id="300" name="Google Shape;300;g3dc49881616_0_257"/>
          <p:cNvCxnSpPr/>
          <p:nvPr/>
        </p:nvCxnSpPr>
        <p:spPr>
          <a:xfrm flipH="1">
            <a:off x="1535190" y="2265800"/>
            <a:ext cx="600" cy="154830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301" name="Google Shape;301;g3dc49881616_0_257"/>
          <p:cNvCxnSpPr/>
          <p:nvPr/>
        </p:nvCxnSpPr>
        <p:spPr>
          <a:xfrm>
            <a:off x="646165" y="3020981"/>
            <a:ext cx="891000" cy="0"/>
          </a:xfrm>
          <a:prstGeom prst="straightConnector1">
            <a:avLst/>
          </a:prstGeom>
          <a:noFill/>
          <a:ln cap="flat" cmpd="sng" w="28575">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302" name="Google Shape;302;g3dc49881616_0_257"/>
          <p:cNvCxnSpPr/>
          <p:nvPr/>
        </p:nvCxnSpPr>
        <p:spPr>
          <a:xfrm>
            <a:off x="4048315" y="3848258"/>
            <a:ext cx="610800" cy="0"/>
          </a:xfrm>
          <a:prstGeom prst="straightConnector1">
            <a:avLst/>
          </a:prstGeom>
          <a:noFill/>
          <a:ln cap="flat" cmpd="sng" w="28575">
            <a:solidFill>
              <a:srgbClr val="6C0819"/>
            </a:solidFill>
            <a:prstDash val="solid"/>
            <a:round/>
            <a:headEnd len="sm" w="sm" type="none"/>
            <a:tailEnd len="med" w="med" type="triangle"/>
          </a:ln>
          <a:effectLst>
            <a:outerShdw blurRad="40000" rotWithShape="0" dir="5400000" dist="20000">
              <a:srgbClr val="000000">
                <a:alpha val="36860"/>
              </a:srgbClr>
            </a:outerShdw>
          </a:effectLst>
        </p:spPr>
      </p:cxnSp>
      <p:sp>
        <p:nvSpPr>
          <p:cNvPr id="303" name="Google Shape;303;g3dc49881616_0_257"/>
          <p:cNvSpPr txBox="1"/>
          <p:nvPr/>
        </p:nvSpPr>
        <p:spPr>
          <a:xfrm>
            <a:off x="4001540" y="3571338"/>
            <a:ext cx="6552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sv-SE" sz="1200" u="none" cap="none" strike="noStrike">
                <a:solidFill>
                  <a:srgbClr val="000000"/>
                </a:solidFill>
                <a:latin typeface="Arial"/>
                <a:ea typeface="Arial"/>
                <a:cs typeface="Arial"/>
                <a:sym typeface="Arial"/>
              </a:rPr>
              <a:t>C</a:t>
            </a:r>
            <a:endParaRPr b="0" i="0" sz="1400" u="none" cap="none" strike="noStrike">
              <a:solidFill>
                <a:srgbClr val="000000"/>
              </a:solidFill>
              <a:latin typeface="Arial"/>
              <a:ea typeface="Arial"/>
              <a:cs typeface="Arial"/>
              <a:sym typeface="Arial"/>
            </a:endParaRPr>
          </a:p>
        </p:txBody>
      </p:sp>
      <p:cxnSp>
        <p:nvCxnSpPr>
          <p:cNvPr id="304" name="Google Shape;304;g3dc49881616_0_257"/>
          <p:cNvCxnSpPr/>
          <p:nvPr/>
        </p:nvCxnSpPr>
        <p:spPr>
          <a:xfrm rot="10800000">
            <a:off x="4038608" y="2271508"/>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305" name="Google Shape;305;g3dc49881616_0_257"/>
          <p:cNvCxnSpPr/>
          <p:nvPr/>
        </p:nvCxnSpPr>
        <p:spPr>
          <a:xfrm rot="10800000">
            <a:off x="4038608" y="3020183"/>
            <a:ext cx="164700" cy="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cxnSp>
        <p:nvCxnSpPr>
          <p:cNvPr id="306" name="Google Shape;306;g3dc49881616_0_257"/>
          <p:cNvCxnSpPr/>
          <p:nvPr/>
        </p:nvCxnSpPr>
        <p:spPr>
          <a:xfrm>
            <a:off x="4200203" y="2259272"/>
            <a:ext cx="0" cy="775500"/>
          </a:xfrm>
          <a:prstGeom prst="straightConnector1">
            <a:avLst/>
          </a:prstGeom>
          <a:noFill/>
          <a:ln cap="flat" cmpd="sng" w="38100">
            <a:solidFill>
              <a:srgbClr val="6C0819"/>
            </a:solidFill>
            <a:prstDash val="solid"/>
            <a:round/>
            <a:headEnd len="sm" w="sm" type="none"/>
            <a:tailEnd len="sm" w="sm" type="none"/>
          </a:ln>
          <a:effectLst>
            <a:outerShdw blurRad="40000" rotWithShape="0" dir="5400000" dist="20000">
              <a:srgbClr val="000000">
                <a:alpha val="36860"/>
              </a:srgbClr>
            </a:outerShdw>
          </a:effectLst>
        </p:spPr>
      </p:cxnSp>
      <p:sp>
        <p:nvSpPr>
          <p:cNvPr id="307" name="Google Shape;307;g3dc49881616_0_257"/>
          <p:cNvSpPr txBox="1"/>
          <p:nvPr/>
        </p:nvSpPr>
        <p:spPr>
          <a:xfrm>
            <a:off x="1900365" y="4651831"/>
            <a:ext cx="2666100" cy="954300"/>
          </a:xfrm>
          <a:prstGeom prst="rect">
            <a:avLst/>
          </a:prstGeom>
          <a:noFill/>
          <a:ln cap="flat" cmpd="sng" w="28575">
            <a:solidFill>
              <a:srgbClr val="910C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Commodity Key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A = Electricity for services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B = Services heating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sv-SE" sz="1400" u="none" cap="none" strike="noStrike">
                <a:solidFill>
                  <a:srgbClr val="000000"/>
                </a:solidFill>
                <a:latin typeface="Arial"/>
                <a:ea typeface="Arial"/>
                <a:cs typeface="Arial"/>
                <a:sym typeface="Arial"/>
              </a:rPr>
              <a:t>C = Services unit activities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g3dc49881616_0_280"/>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314" name="Google Shape;314;g3dc49881616_0_280"/>
          <p:cNvSpPr txBox="1"/>
          <p:nvPr>
            <p:ph type="title"/>
          </p:nvPr>
        </p:nvSpPr>
        <p:spPr>
          <a:xfrm>
            <a:off x="468000" y="288000"/>
            <a:ext cx="10515600" cy="648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t>Main technologies and their characteristics – Heating (1/2)</a:t>
            </a:r>
            <a:endParaRPr sz="2800"/>
          </a:p>
        </p:txBody>
      </p:sp>
      <p:sp>
        <p:nvSpPr>
          <p:cNvPr id="315" name="Google Shape;315;g3dc49881616_0_280"/>
          <p:cNvSpPr txBox="1"/>
          <p:nvPr/>
        </p:nvSpPr>
        <p:spPr>
          <a:xfrm>
            <a:off x="668747" y="3420000"/>
            <a:ext cx="2188200" cy="2462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Typically (and depending on the gas price) this can be </a:t>
            </a:r>
            <a:r>
              <a:rPr b="1" i="0" lang="sv-SE" sz="1400" u="none" cap="none" strike="noStrike">
                <a:solidFill>
                  <a:srgbClr val="000000"/>
                </a:solidFill>
                <a:latin typeface="Arial"/>
                <a:ea typeface="Arial"/>
                <a:cs typeface="Arial"/>
                <a:sym typeface="Arial"/>
              </a:rPr>
              <a:t>a low-cost option when no emission constraints/price are considered. </a:t>
            </a:r>
            <a:r>
              <a:rPr b="0" i="0" lang="sv-SE" sz="1400" u="none" cap="none" strike="noStrike">
                <a:solidFill>
                  <a:srgbClr val="000000"/>
                </a:solidFill>
                <a:latin typeface="Arial"/>
                <a:ea typeface="Arial"/>
                <a:cs typeface="Arial"/>
                <a:sym typeface="Arial"/>
              </a:rPr>
              <a:t>Its expansion may be limited by gas network availability, which can be considered through model constraints.</a:t>
            </a:r>
            <a:endParaRPr b="0" i="0" sz="1400" u="none" cap="none" strike="noStrike">
              <a:solidFill>
                <a:srgbClr val="000000"/>
              </a:solidFill>
              <a:latin typeface="Arial"/>
              <a:ea typeface="Arial"/>
              <a:cs typeface="Arial"/>
              <a:sym typeface="Arial"/>
            </a:endParaRPr>
          </a:p>
        </p:txBody>
      </p:sp>
      <p:sp>
        <p:nvSpPr>
          <p:cNvPr id="316" name="Google Shape;316;g3dc49881616_0_280"/>
          <p:cNvSpPr txBox="1"/>
          <p:nvPr/>
        </p:nvSpPr>
        <p:spPr>
          <a:xfrm>
            <a:off x="1185197" y="1221960"/>
            <a:ext cx="1155300" cy="677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Gas boiler</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7" name="Google Shape;317;g3dc49881616_0_280"/>
          <p:cNvSpPr txBox="1"/>
          <p:nvPr/>
        </p:nvSpPr>
        <p:spPr>
          <a:xfrm>
            <a:off x="3947512" y="1221960"/>
            <a:ext cx="1155300" cy="677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Oil boiler</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8" name="Google Shape;318;g3dc49881616_0_280"/>
          <p:cNvSpPr txBox="1"/>
          <p:nvPr/>
        </p:nvSpPr>
        <p:spPr>
          <a:xfrm>
            <a:off x="6709827" y="1221960"/>
            <a:ext cx="1155300" cy="677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Coal boiler</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19" name="Google Shape;319;g3dc49881616_0_280"/>
          <p:cNvSpPr txBox="1"/>
          <p:nvPr/>
        </p:nvSpPr>
        <p:spPr>
          <a:xfrm>
            <a:off x="9472225" y="1221960"/>
            <a:ext cx="1667400" cy="677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Biomass boiler</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pic>
        <p:nvPicPr>
          <p:cNvPr descr="A blue and white icon&#10;&#10;AI-generated content may be incorrect." id="320" name="Google Shape;320;g3dc49881616_0_280"/>
          <p:cNvPicPr preferRelativeResize="0"/>
          <p:nvPr/>
        </p:nvPicPr>
        <p:blipFill rotWithShape="1">
          <a:blip r:embed="rId3">
            <a:alphaModFix/>
          </a:blip>
          <a:srcRect b="0" l="0" r="0" t="0"/>
          <a:stretch/>
        </p:blipFill>
        <p:spPr>
          <a:xfrm>
            <a:off x="1211618" y="1620736"/>
            <a:ext cx="1407258" cy="1407258"/>
          </a:xfrm>
          <a:prstGeom prst="rect">
            <a:avLst/>
          </a:prstGeom>
          <a:noFill/>
          <a:ln>
            <a:noFill/>
          </a:ln>
        </p:spPr>
      </p:pic>
      <p:pic>
        <p:nvPicPr>
          <p:cNvPr descr="A blue and purple device with a dial and a blue dial and a blue dial and a blue dial and a blue dial and a blue dial and a blue dial and a blue dial and a blue&#10;&#10;AI-generated content may be incorrect." id="321" name="Google Shape;321;g3dc49881616_0_280"/>
          <p:cNvPicPr preferRelativeResize="0"/>
          <p:nvPr/>
        </p:nvPicPr>
        <p:blipFill rotWithShape="1">
          <a:blip r:embed="rId4">
            <a:alphaModFix/>
          </a:blip>
          <a:srcRect b="0" l="0" r="0" t="0"/>
          <a:stretch/>
        </p:blipFill>
        <p:spPr>
          <a:xfrm>
            <a:off x="3873450" y="1620736"/>
            <a:ext cx="1407258" cy="1407258"/>
          </a:xfrm>
          <a:prstGeom prst="rect">
            <a:avLst/>
          </a:prstGeom>
          <a:noFill/>
          <a:ln>
            <a:noFill/>
          </a:ln>
        </p:spPr>
      </p:pic>
      <p:pic>
        <p:nvPicPr>
          <p:cNvPr descr="A yellow fire place with a black background&#10;&#10;AI-generated content may be incorrect." id="322" name="Google Shape;322;g3dc49881616_0_280"/>
          <p:cNvPicPr preferRelativeResize="0"/>
          <p:nvPr/>
        </p:nvPicPr>
        <p:blipFill rotWithShape="1">
          <a:blip r:embed="rId5">
            <a:alphaModFix/>
          </a:blip>
          <a:srcRect b="0" l="0" r="0" t="0"/>
          <a:stretch/>
        </p:blipFill>
        <p:spPr>
          <a:xfrm>
            <a:off x="6453835" y="1460568"/>
            <a:ext cx="1667368" cy="1667368"/>
          </a:xfrm>
          <a:prstGeom prst="rect">
            <a:avLst/>
          </a:prstGeom>
          <a:noFill/>
          <a:ln>
            <a:noFill/>
          </a:ln>
        </p:spPr>
      </p:pic>
      <p:pic>
        <p:nvPicPr>
          <p:cNvPr descr="A blue stove with a fire inside&#10;&#10;AI-generated content may be incorrect." id="323" name="Google Shape;323;g3dc49881616_0_280"/>
          <p:cNvPicPr preferRelativeResize="0"/>
          <p:nvPr/>
        </p:nvPicPr>
        <p:blipFill rotWithShape="1">
          <a:blip r:embed="rId6">
            <a:alphaModFix/>
          </a:blip>
          <a:srcRect b="0" l="0" r="0" t="0"/>
          <a:stretch/>
        </p:blipFill>
        <p:spPr>
          <a:xfrm>
            <a:off x="9572183" y="1560511"/>
            <a:ext cx="1467483" cy="1467483"/>
          </a:xfrm>
          <a:prstGeom prst="rect">
            <a:avLst/>
          </a:prstGeom>
          <a:noFill/>
          <a:ln>
            <a:noFill/>
          </a:ln>
        </p:spPr>
      </p:pic>
      <p:sp>
        <p:nvSpPr>
          <p:cNvPr id="324" name="Google Shape;324;g3dc49881616_0_280"/>
          <p:cNvSpPr txBox="1"/>
          <p:nvPr/>
        </p:nvSpPr>
        <p:spPr>
          <a:xfrm>
            <a:off x="3534589" y="3420000"/>
            <a:ext cx="1975800" cy="3047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In the vast majority of cases, this is a </a:t>
            </a:r>
            <a:r>
              <a:rPr b="1" i="0" lang="sv-SE" sz="1400" u="none" cap="none" strike="noStrike">
                <a:solidFill>
                  <a:srgbClr val="000000"/>
                </a:solidFill>
                <a:latin typeface="Arial"/>
                <a:ea typeface="Arial"/>
                <a:cs typeface="Arial"/>
                <a:sym typeface="Arial"/>
              </a:rPr>
              <a:t>less cost-effective option than gas boilers. </a:t>
            </a:r>
            <a:r>
              <a:rPr b="0" i="0" lang="sv-SE" sz="1400" u="none" cap="none" strike="noStrike">
                <a:solidFill>
                  <a:srgbClr val="000000"/>
                </a:solidFill>
                <a:latin typeface="Arial"/>
                <a:ea typeface="Arial"/>
                <a:cs typeface="Arial"/>
                <a:sym typeface="Arial"/>
              </a:rPr>
              <a:t>While vintage stock may be quite large in certain countries, </a:t>
            </a:r>
            <a:r>
              <a:rPr b="1" i="0" lang="sv-SE" sz="1400" u="none" cap="none" strike="noStrike">
                <a:solidFill>
                  <a:srgbClr val="000000"/>
                </a:solidFill>
                <a:latin typeface="Arial"/>
                <a:ea typeface="Arial"/>
                <a:cs typeface="Arial"/>
                <a:sym typeface="Arial"/>
              </a:rPr>
              <a:t>new investments are less common</a:t>
            </a:r>
            <a:r>
              <a:rPr b="0" i="0" lang="sv-SE" sz="1400" u="none" cap="none" strike="noStrike">
                <a:solidFill>
                  <a:srgbClr val="000000"/>
                </a:solidFill>
                <a:latin typeface="Arial"/>
                <a:ea typeface="Arial"/>
                <a:cs typeface="Arial"/>
                <a:sym typeface="Arial"/>
              </a:rPr>
              <a:t> and usually an option only if a gas network is not available.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25" name="Google Shape;325;g3dc49881616_0_280"/>
          <p:cNvSpPr txBox="1"/>
          <p:nvPr/>
        </p:nvSpPr>
        <p:spPr>
          <a:xfrm>
            <a:off x="5943069" y="3418620"/>
            <a:ext cx="2688900" cy="3478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While </a:t>
            </a:r>
            <a:r>
              <a:rPr b="1" i="0" lang="sv-SE" sz="1400" u="none" cap="none" strike="noStrike">
                <a:solidFill>
                  <a:srgbClr val="000000"/>
                </a:solidFill>
                <a:latin typeface="Arial"/>
                <a:ea typeface="Arial"/>
                <a:cs typeface="Arial"/>
                <a:sym typeface="Arial"/>
              </a:rPr>
              <a:t>fuel price is typically low, capex and maintenance costs are higher and efficiency is lower than other boilers. </a:t>
            </a:r>
            <a:r>
              <a:rPr b="0" i="0" lang="sv-SE" sz="1400" u="none" cap="none" strike="noStrike">
                <a:solidFill>
                  <a:srgbClr val="000000"/>
                </a:solidFill>
                <a:latin typeface="Arial"/>
                <a:ea typeface="Arial"/>
                <a:cs typeface="Arial"/>
                <a:sym typeface="Arial"/>
              </a:rPr>
              <a:t>Because of practical reasons with regards to </a:t>
            </a:r>
            <a:r>
              <a:rPr b="1" i="0" lang="sv-SE" sz="1400" u="none" cap="none" strike="noStrike">
                <a:solidFill>
                  <a:srgbClr val="000000"/>
                </a:solidFill>
                <a:latin typeface="Arial"/>
                <a:ea typeface="Arial"/>
                <a:cs typeface="Arial"/>
                <a:sym typeface="Arial"/>
              </a:rPr>
              <a:t>usability </a:t>
            </a:r>
            <a:r>
              <a:rPr b="0" i="0" lang="sv-SE" sz="1400" u="none" cap="none" strike="noStrike">
                <a:solidFill>
                  <a:srgbClr val="000000"/>
                </a:solidFill>
                <a:latin typeface="Arial"/>
                <a:ea typeface="Arial"/>
                <a:cs typeface="Arial"/>
                <a:sym typeface="Arial"/>
              </a:rPr>
              <a:t>and most importantly, </a:t>
            </a:r>
            <a:r>
              <a:rPr b="1" i="0" lang="sv-SE" sz="1400" u="none" cap="none" strike="noStrike">
                <a:solidFill>
                  <a:srgbClr val="000000"/>
                </a:solidFill>
                <a:latin typeface="Arial"/>
                <a:ea typeface="Arial"/>
                <a:cs typeface="Arial"/>
                <a:sym typeface="Arial"/>
              </a:rPr>
              <a:t>indoor pollution</a:t>
            </a:r>
            <a:r>
              <a:rPr b="0" i="0" lang="sv-SE" sz="1400" u="none" cap="none" strike="noStrike">
                <a:solidFill>
                  <a:srgbClr val="000000"/>
                </a:solidFill>
                <a:latin typeface="Arial"/>
                <a:ea typeface="Arial"/>
                <a:cs typeface="Arial"/>
                <a:sym typeface="Arial"/>
              </a:rPr>
              <a:t>, even if the economics favour this technology, it is typically not selected. Therefore, besides vintage stock, </a:t>
            </a:r>
            <a:r>
              <a:rPr b="1" i="0" lang="sv-SE" sz="1400" u="none" cap="none" strike="noStrike">
                <a:solidFill>
                  <a:srgbClr val="000000"/>
                </a:solidFill>
                <a:latin typeface="Arial"/>
                <a:ea typeface="Arial"/>
                <a:cs typeface="Arial"/>
                <a:sym typeface="Arial"/>
              </a:rPr>
              <a:t>new investments should be limited </a:t>
            </a:r>
            <a:r>
              <a:rPr b="0" i="0" lang="sv-SE" sz="1400" u="none" cap="none" strike="noStrike">
                <a:solidFill>
                  <a:srgbClr val="000000"/>
                </a:solidFill>
                <a:latin typeface="Arial"/>
                <a:ea typeface="Arial"/>
                <a:cs typeface="Arial"/>
                <a:sym typeface="Arial"/>
              </a:rPr>
              <a:t>in most cases.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26" name="Google Shape;326;g3dc49881616_0_280"/>
          <p:cNvSpPr txBox="1"/>
          <p:nvPr/>
        </p:nvSpPr>
        <p:spPr>
          <a:xfrm>
            <a:off x="9106153" y="3418620"/>
            <a:ext cx="2417100" cy="3478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Both price cost and actual technology cost tend to be high. </a:t>
            </a:r>
            <a:r>
              <a:rPr b="0" i="0" lang="sv-SE" sz="1400" u="none" cap="none" strike="noStrike">
                <a:solidFill>
                  <a:srgbClr val="000000"/>
                </a:solidFill>
                <a:latin typeface="Arial"/>
                <a:ea typeface="Arial"/>
                <a:cs typeface="Arial"/>
                <a:sym typeface="Arial"/>
              </a:rPr>
              <a:t>When pure economics are considered, this technology is rarely selected. However, there is a share of the population in many countries that still use it because they have free/low-cost biomass available. To capture this, </a:t>
            </a:r>
            <a:r>
              <a:rPr b="1" i="0" lang="sv-SE" sz="1400" u="none" cap="none" strike="noStrike">
                <a:solidFill>
                  <a:srgbClr val="000000"/>
                </a:solidFill>
                <a:latin typeface="Arial"/>
                <a:ea typeface="Arial"/>
                <a:cs typeface="Arial"/>
                <a:sym typeface="Arial"/>
              </a:rPr>
              <a:t>one of approaches is to define a share into the system.</a:t>
            </a:r>
            <a:endParaRPr b="1"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g3dc49881616_0_298"/>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333" name="Google Shape;333;g3dc49881616_0_298"/>
          <p:cNvSpPr txBox="1"/>
          <p:nvPr>
            <p:ph type="title"/>
          </p:nvPr>
        </p:nvSpPr>
        <p:spPr>
          <a:xfrm>
            <a:off x="468000" y="288000"/>
            <a:ext cx="10515600" cy="648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t>Main technologies and their characteristics – Heating (2/2)</a:t>
            </a:r>
            <a:endParaRPr sz="2800"/>
          </a:p>
        </p:txBody>
      </p:sp>
      <p:sp>
        <p:nvSpPr>
          <p:cNvPr id="334" name="Google Shape;334;g3dc49881616_0_298"/>
          <p:cNvSpPr txBox="1"/>
          <p:nvPr/>
        </p:nvSpPr>
        <p:spPr>
          <a:xfrm>
            <a:off x="745420" y="3418620"/>
            <a:ext cx="2431800" cy="2678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A technology that </a:t>
            </a:r>
            <a:r>
              <a:rPr b="1" i="0" lang="sv-SE" sz="1400" u="none" cap="none" strike="noStrike">
                <a:solidFill>
                  <a:srgbClr val="000000"/>
                </a:solidFill>
                <a:latin typeface="Arial"/>
                <a:ea typeface="Arial"/>
                <a:cs typeface="Arial"/>
                <a:sym typeface="Arial"/>
              </a:rPr>
              <a:t>is expected to be deployed in a decarbonisation scenario. </a:t>
            </a:r>
            <a:r>
              <a:rPr b="0" i="0" lang="sv-SE" sz="1400" u="none" cap="none" strike="noStrike">
                <a:solidFill>
                  <a:srgbClr val="000000"/>
                </a:solidFill>
                <a:latin typeface="Arial"/>
                <a:ea typeface="Arial"/>
                <a:cs typeface="Arial"/>
                <a:sym typeface="Arial"/>
              </a:rPr>
              <a:t>Heat pumps tend to be a more cost-effective option though and, therefore, </a:t>
            </a:r>
            <a:r>
              <a:rPr b="1" i="0" lang="sv-SE" sz="1400" u="none" cap="none" strike="noStrike">
                <a:solidFill>
                  <a:srgbClr val="000000"/>
                </a:solidFill>
                <a:latin typeface="Arial"/>
                <a:ea typeface="Arial"/>
                <a:cs typeface="Arial"/>
                <a:sym typeface="Arial"/>
              </a:rPr>
              <a:t>the main driver for hydrogen uptake is the capped introduction of heat pumps</a:t>
            </a:r>
            <a:r>
              <a:rPr b="0" i="0" lang="sv-SE" sz="1400" u="none" cap="none" strike="noStrike">
                <a:solidFill>
                  <a:srgbClr val="000000"/>
                </a:solidFill>
                <a:latin typeface="Arial"/>
                <a:ea typeface="Arial"/>
                <a:cs typeface="Arial"/>
                <a:sym typeface="Arial"/>
              </a:rPr>
              <a:t> (due to e.g. housing stock not being suitable).</a:t>
            </a:r>
            <a:endParaRPr b="0" i="0" sz="1400" u="none" cap="none" strike="noStrike">
              <a:solidFill>
                <a:srgbClr val="000000"/>
              </a:solidFill>
              <a:latin typeface="Arial"/>
              <a:ea typeface="Arial"/>
              <a:cs typeface="Arial"/>
              <a:sym typeface="Arial"/>
            </a:endParaRPr>
          </a:p>
        </p:txBody>
      </p:sp>
      <p:sp>
        <p:nvSpPr>
          <p:cNvPr id="335" name="Google Shape;335;g3dc49881616_0_298"/>
          <p:cNvSpPr txBox="1"/>
          <p:nvPr/>
        </p:nvSpPr>
        <p:spPr>
          <a:xfrm>
            <a:off x="1184400" y="1220400"/>
            <a:ext cx="1564200" cy="677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Hydrogen boiler</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36" name="Google Shape;336;g3dc49881616_0_298"/>
          <p:cNvSpPr txBox="1"/>
          <p:nvPr/>
        </p:nvSpPr>
        <p:spPr>
          <a:xfrm>
            <a:off x="4082138" y="1220400"/>
            <a:ext cx="1566900" cy="677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Resistive heater</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37" name="Google Shape;337;g3dc49881616_0_298"/>
          <p:cNvSpPr txBox="1"/>
          <p:nvPr/>
        </p:nvSpPr>
        <p:spPr>
          <a:xfrm>
            <a:off x="6982575" y="1220400"/>
            <a:ext cx="1155300" cy="677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Heat pump</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38" name="Google Shape;338;g3dc49881616_0_298"/>
          <p:cNvSpPr txBox="1"/>
          <p:nvPr/>
        </p:nvSpPr>
        <p:spPr>
          <a:xfrm>
            <a:off x="9471600" y="1220400"/>
            <a:ext cx="1591500" cy="677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sv-SE" sz="1400" u="none" cap="none" strike="noStrike">
                <a:solidFill>
                  <a:srgbClr val="000000"/>
                </a:solidFill>
                <a:latin typeface="Arial"/>
                <a:ea typeface="Arial"/>
                <a:cs typeface="Arial"/>
                <a:sym typeface="Arial"/>
              </a:rPr>
              <a:t>District heating</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39" name="Google Shape;339;g3dc49881616_0_298"/>
          <p:cNvSpPr txBox="1"/>
          <p:nvPr/>
        </p:nvSpPr>
        <p:spPr>
          <a:xfrm>
            <a:off x="3566985" y="3418620"/>
            <a:ext cx="2597100" cy="3109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Based on pure economics, this is </a:t>
            </a:r>
            <a:r>
              <a:rPr b="1" i="0" lang="sv-SE" sz="1400" u="none" cap="none" strike="noStrike">
                <a:solidFill>
                  <a:srgbClr val="000000"/>
                </a:solidFill>
                <a:latin typeface="Arial"/>
                <a:ea typeface="Arial"/>
                <a:cs typeface="Arial"/>
                <a:sym typeface="Arial"/>
              </a:rPr>
              <a:t>typically not a competitive option.</a:t>
            </a:r>
            <a:r>
              <a:rPr b="0" i="0" lang="sv-SE" sz="1400" u="none" cap="none" strike="noStrike">
                <a:solidFill>
                  <a:srgbClr val="000000"/>
                </a:solidFill>
                <a:latin typeface="Arial"/>
                <a:ea typeface="Arial"/>
                <a:cs typeface="Arial"/>
                <a:sym typeface="Arial"/>
              </a:rPr>
              <a:t> It is still used by a certain share of the population due to convenience (low capex, zero maintenance cost, and easy installation). It is therefore </a:t>
            </a:r>
            <a:r>
              <a:rPr b="1" i="0" lang="sv-SE" sz="1400" u="none" cap="none" strike="noStrike">
                <a:solidFill>
                  <a:srgbClr val="000000"/>
                </a:solidFill>
                <a:latin typeface="Arial"/>
                <a:ea typeface="Arial"/>
                <a:cs typeface="Arial"/>
                <a:sym typeface="Arial"/>
              </a:rPr>
              <a:t>good practice to force a share into the system. </a:t>
            </a:r>
            <a:r>
              <a:rPr b="0" i="0" lang="sv-SE" sz="1400" u="none" cap="none" strike="noStrike">
                <a:solidFill>
                  <a:srgbClr val="000000"/>
                </a:solidFill>
                <a:latin typeface="Arial"/>
                <a:ea typeface="Arial"/>
                <a:cs typeface="Arial"/>
                <a:sym typeface="Arial"/>
              </a:rPr>
              <a:t>Expansion should be also capped though as the model may use it to balance out the electricity load profile (which is wrong).</a:t>
            </a:r>
            <a:endParaRPr b="0" i="0" sz="1400" u="none" cap="none" strike="noStrike">
              <a:solidFill>
                <a:srgbClr val="000000"/>
              </a:solidFill>
              <a:latin typeface="Arial"/>
              <a:ea typeface="Arial"/>
              <a:cs typeface="Arial"/>
              <a:sym typeface="Arial"/>
            </a:endParaRPr>
          </a:p>
        </p:txBody>
      </p:sp>
      <p:sp>
        <p:nvSpPr>
          <p:cNvPr id="340" name="Google Shape;340;g3dc49881616_0_298"/>
          <p:cNvSpPr txBox="1"/>
          <p:nvPr/>
        </p:nvSpPr>
        <p:spPr>
          <a:xfrm>
            <a:off x="6492240" y="3429000"/>
            <a:ext cx="2365800" cy="3478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This is typically </a:t>
            </a:r>
            <a:r>
              <a:rPr b="1" i="0" lang="sv-SE" sz="1400" u="none" cap="none" strike="noStrike">
                <a:solidFill>
                  <a:srgbClr val="000000"/>
                </a:solidFill>
                <a:latin typeface="Arial"/>
                <a:ea typeface="Arial"/>
                <a:cs typeface="Arial"/>
                <a:sym typeface="Arial"/>
              </a:rPr>
              <a:t>the most cost-effective option in decarbonisation scenarios</a:t>
            </a:r>
            <a:r>
              <a:rPr b="0" i="0" lang="sv-SE" sz="1400" u="none" cap="none" strike="noStrike">
                <a:solidFill>
                  <a:srgbClr val="000000"/>
                </a:solidFill>
                <a:latin typeface="Arial"/>
                <a:ea typeface="Arial"/>
                <a:cs typeface="Arial"/>
                <a:sym typeface="Arial"/>
              </a:rPr>
              <a:t>. In scenarios that consider pure economics, it may come into effect in future years if certain conditions apply (i.e. expensive gas/oil and cheap electricity). Heat pumps are applicable for well-insulated buildings and where indoor and outdoor space is appropriate.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341" name="Google Shape;341;g3dc49881616_0_298"/>
          <p:cNvSpPr txBox="1"/>
          <p:nvPr/>
        </p:nvSpPr>
        <p:spPr>
          <a:xfrm>
            <a:off x="9044940" y="3418620"/>
            <a:ext cx="2520300" cy="2832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sv-SE" sz="1400" u="none" cap="none" strike="noStrike">
                <a:solidFill>
                  <a:srgbClr val="000000"/>
                </a:solidFill>
                <a:latin typeface="Arial"/>
                <a:ea typeface="Arial"/>
                <a:cs typeface="Arial"/>
                <a:sym typeface="Arial"/>
              </a:rPr>
              <a:t>While this can be a low-cost option, </a:t>
            </a:r>
            <a:r>
              <a:rPr b="1" i="0" lang="sv-SE" sz="1400" u="none" cap="none" strike="noStrike">
                <a:solidFill>
                  <a:srgbClr val="000000"/>
                </a:solidFill>
                <a:latin typeface="Arial"/>
                <a:ea typeface="Arial"/>
                <a:cs typeface="Arial"/>
                <a:sym typeface="Arial"/>
              </a:rPr>
              <a:t>expansion is typically limited by topological and other factors.</a:t>
            </a:r>
            <a:r>
              <a:rPr b="0" i="0" lang="sv-SE" sz="1400" u="none" cap="none" strike="noStrike">
                <a:solidFill>
                  <a:srgbClr val="000000"/>
                </a:solidFill>
                <a:latin typeface="Arial"/>
                <a:ea typeface="Arial"/>
                <a:cs typeface="Arial"/>
                <a:sym typeface="Arial"/>
              </a:rPr>
              <a:t> On the other hand, it might be cheap in certain areas but not nationwide. For those reasons, </a:t>
            </a:r>
            <a:r>
              <a:rPr b="1" i="0" lang="sv-SE" sz="1400" u="none" cap="none" strike="noStrike">
                <a:solidFill>
                  <a:srgbClr val="000000"/>
                </a:solidFill>
                <a:latin typeface="Arial"/>
                <a:ea typeface="Arial"/>
                <a:cs typeface="Arial"/>
                <a:sym typeface="Arial"/>
              </a:rPr>
              <a:t>it may be good practice to limit the share of District heating</a:t>
            </a:r>
            <a:r>
              <a:rPr b="0" i="0" lang="sv-SE" sz="1400" u="none" cap="none" strike="noStrike">
                <a:solidFill>
                  <a:srgbClr val="000000"/>
                </a:solidFill>
                <a:latin typeface="Arial"/>
                <a:ea typeface="Arial"/>
                <a:cs typeface="Arial"/>
                <a:sym typeface="Arial"/>
              </a:rPr>
              <a:t> in the system.</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pic>
        <p:nvPicPr>
          <p:cNvPr descr="A blue and white rectangular object with a circle and a blue circle with a white circle and a blue and white circle with a black background&#10;&#10;AI-generated content may be incorrect." id="342" name="Google Shape;342;g3dc49881616_0_298"/>
          <p:cNvPicPr preferRelativeResize="0"/>
          <p:nvPr/>
        </p:nvPicPr>
        <p:blipFill rotWithShape="1">
          <a:blip r:embed="rId3">
            <a:alphaModFix/>
          </a:blip>
          <a:srcRect b="0" l="0" r="0" t="0"/>
          <a:stretch/>
        </p:blipFill>
        <p:spPr>
          <a:xfrm>
            <a:off x="1232693" y="1658365"/>
            <a:ext cx="1457196" cy="1457196"/>
          </a:xfrm>
          <a:prstGeom prst="rect">
            <a:avLst/>
          </a:prstGeom>
          <a:noFill/>
          <a:ln>
            <a:noFill/>
          </a:ln>
        </p:spPr>
      </p:pic>
      <p:pic>
        <p:nvPicPr>
          <p:cNvPr descr="A blue and white machine with a fan&#10;&#10;AI-generated content may be incorrect." id="343" name="Google Shape;343;g3dc49881616_0_298"/>
          <p:cNvPicPr preferRelativeResize="0"/>
          <p:nvPr/>
        </p:nvPicPr>
        <p:blipFill rotWithShape="1">
          <a:blip r:embed="rId4">
            <a:alphaModFix/>
          </a:blip>
          <a:srcRect b="0" l="0" r="0" t="0"/>
          <a:stretch/>
        </p:blipFill>
        <p:spPr>
          <a:xfrm>
            <a:off x="6930617" y="1819764"/>
            <a:ext cx="1259299" cy="1259299"/>
          </a:xfrm>
          <a:prstGeom prst="rect">
            <a:avLst/>
          </a:prstGeom>
          <a:noFill/>
          <a:ln>
            <a:noFill/>
          </a:ln>
        </p:spPr>
      </p:pic>
      <p:pic>
        <p:nvPicPr>
          <p:cNvPr descr="A cartoon of a heater&#10;&#10;AI-generated content may be incorrect." id="344" name="Google Shape;344;g3dc49881616_0_298"/>
          <p:cNvPicPr preferRelativeResize="0"/>
          <p:nvPr/>
        </p:nvPicPr>
        <p:blipFill rotWithShape="1">
          <a:blip r:embed="rId5">
            <a:alphaModFix/>
          </a:blip>
          <a:srcRect b="0" l="0" r="0" t="0"/>
          <a:stretch/>
        </p:blipFill>
        <p:spPr>
          <a:xfrm>
            <a:off x="4231986" y="1753413"/>
            <a:ext cx="1267098" cy="1267098"/>
          </a:xfrm>
          <a:prstGeom prst="rect">
            <a:avLst/>
          </a:prstGeom>
          <a:noFill/>
          <a:ln>
            <a:noFill/>
          </a:ln>
        </p:spPr>
      </p:pic>
      <p:pic>
        <p:nvPicPr>
          <p:cNvPr descr="A colorful drawing of a lab&#10;&#10;AI-generated content may be incorrect." id="345" name="Google Shape;345;g3dc49881616_0_298"/>
          <p:cNvPicPr preferRelativeResize="0"/>
          <p:nvPr/>
        </p:nvPicPr>
        <p:blipFill rotWithShape="1">
          <a:blip r:embed="rId6">
            <a:alphaModFix/>
          </a:blip>
          <a:srcRect b="0" l="0" r="0" t="0"/>
          <a:stretch/>
        </p:blipFill>
        <p:spPr>
          <a:xfrm>
            <a:off x="9538752" y="1705576"/>
            <a:ext cx="1457196" cy="145719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g3dc49881616_0_316"/>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352" name="Google Shape;352;g3dc49881616_0_316"/>
          <p:cNvSpPr txBox="1"/>
          <p:nvPr>
            <p:ph type="title"/>
          </p:nvPr>
        </p:nvSpPr>
        <p:spPr>
          <a:xfrm>
            <a:off x="468000" y="288000"/>
            <a:ext cx="10515600" cy="648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t>Main technologies and their characteristics – Cooking</a:t>
            </a:r>
            <a:endParaRPr sz="2800"/>
          </a:p>
        </p:txBody>
      </p:sp>
      <p:sp>
        <p:nvSpPr>
          <p:cNvPr id="353" name="Google Shape;353;g3dc49881616_0_316"/>
          <p:cNvSpPr txBox="1"/>
          <p:nvPr/>
        </p:nvSpPr>
        <p:spPr>
          <a:xfrm>
            <a:off x="468000" y="1246250"/>
            <a:ext cx="9979500" cy="12006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sv-SE" sz="1800" u="none" cap="none" strike="noStrike">
                <a:solidFill>
                  <a:srgbClr val="000000"/>
                </a:solidFill>
                <a:latin typeface="Arial"/>
                <a:ea typeface="Arial"/>
                <a:cs typeface="Arial"/>
                <a:sym typeface="Arial"/>
              </a:rPr>
              <a:t>In cooking, the </a:t>
            </a:r>
            <a:r>
              <a:rPr b="1" i="0" lang="sv-SE" sz="1800" u="none" cap="none" strike="noStrike">
                <a:solidFill>
                  <a:srgbClr val="000000"/>
                </a:solidFill>
                <a:latin typeface="Arial"/>
                <a:ea typeface="Arial"/>
                <a:cs typeface="Arial"/>
                <a:sym typeface="Arial"/>
              </a:rPr>
              <a:t>technological variation </a:t>
            </a:r>
            <a:r>
              <a:rPr b="0" i="0" lang="sv-SE" sz="1800" u="none" cap="none" strike="noStrike">
                <a:solidFill>
                  <a:srgbClr val="000000"/>
                </a:solidFill>
                <a:latin typeface="Arial"/>
                <a:ea typeface="Arial"/>
                <a:cs typeface="Arial"/>
                <a:sym typeface="Arial"/>
              </a:rPr>
              <a:t>across different options is </a:t>
            </a:r>
            <a:r>
              <a:rPr b="1" i="0" lang="sv-SE" sz="1800" u="none" cap="none" strike="noStrike">
                <a:solidFill>
                  <a:srgbClr val="000000"/>
                </a:solidFill>
                <a:latin typeface="Arial"/>
                <a:ea typeface="Arial"/>
                <a:cs typeface="Arial"/>
                <a:sym typeface="Arial"/>
              </a:rPr>
              <a:t>lower</a:t>
            </a:r>
            <a:r>
              <a:rPr b="0" i="0" lang="sv-SE" sz="1800" u="none" cap="none" strike="noStrike">
                <a:solidFill>
                  <a:srgbClr val="000000"/>
                </a:solidFill>
                <a:latin typeface="Arial"/>
                <a:ea typeface="Arial"/>
                <a:cs typeface="Arial"/>
                <a:sym typeface="Arial"/>
              </a:rPr>
              <a:t> than that in heating.</a:t>
            </a:r>
            <a:endParaRPr b="0" i="0" sz="1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1" i="0" lang="sv-SE" sz="1800" u="none" cap="none" strike="noStrike">
                <a:solidFill>
                  <a:srgbClr val="000000"/>
                </a:solidFill>
                <a:latin typeface="Arial"/>
                <a:ea typeface="Arial"/>
                <a:cs typeface="Arial"/>
                <a:sym typeface="Arial"/>
              </a:rPr>
              <a:t>The three best fuels for cooking are typically:</a:t>
            </a:r>
            <a:endParaRPr b="1" i="0" sz="1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354" name="Google Shape;354;g3dc49881616_0_316"/>
          <p:cNvPicPr preferRelativeResize="0"/>
          <p:nvPr/>
        </p:nvPicPr>
        <p:blipFill rotWithShape="1">
          <a:blip r:embed="rId3">
            <a:alphaModFix/>
          </a:blip>
          <a:srcRect b="8747" l="22745" r="22984" t="16560"/>
          <a:stretch/>
        </p:blipFill>
        <p:spPr>
          <a:xfrm>
            <a:off x="567060" y="4778170"/>
            <a:ext cx="1099654" cy="1513500"/>
          </a:xfrm>
          <a:prstGeom prst="rect">
            <a:avLst/>
          </a:prstGeom>
          <a:noFill/>
          <a:ln>
            <a:noFill/>
          </a:ln>
        </p:spPr>
      </p:pic>
      <p:sp>
        <p:nvSpPr>
          <p:cNvPr id="355" name="Google Shape;355;g3dc49881616_0_316"/>
          <p:cNvSpPr txBox="1"/>
          <p:nvPr/>
        </p:nvSpPr>
        <p:spPr>
          <a:xfrm>
            <a:off x="2139460" y="2200715"/>
            <a:ext cx="3334500" cy="19752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1000"/>
              </a:spcBef>
              <a:spcAft>
                <a:spcPts val="0"/>
              </a:spcAft>
              <a:buClr>
                <a:srgbClr val="000000"/>
              </a:buClr>
              <a:buSzPts val="1800"/>
              <a:buFont typeface="Arial"/>
              <a:buNone/>
            </a:pPr>
            <a:r>
              <a:rPr b="1" i="0" lang="sv-SE" sz="1800" u="sng" cap="none" strike="noStrike">
                <a:solidFill>
                  <a:schemeClr val="dk1"/>
                </a:solidFill>
                <a:latin typeface="Arial"/>
                <a:ea typeface="Arial"/>
                <a:cs typeface="Arial"/>
                <a:sym typeface="Arial"/>
              </a:rPr>
              <a:t>Gas</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800"/>
              <a:buFont typeface="Arial"/>
              <a:buNone/>
            </a:pPr>
            <a:r>
              <a:rPr b="0" i="0" lang="sv-SE" sz="1800" u="none" cap="none" strike="noStrike">
                <a:solidFill>
                  <a:schemeClr val="dk1"/>
                </a:solidFill>
                <a:latin typeface="Arial"/>
                <a:ea typeface="Arial"/>
                <a:cs typeface="Arial"/>
                <a:sym typeface="Arial"/>
              </a:rPr>
              <a:t>When gas price is low, this is the </a:t>
            </a:r>
            <a:r>
              <a:rPr b="1" i="0" lang="sv-SE" sz="1800" u="none" cap="none" strike="noStrike">
                <a:solidFill>
                  <a:schemeClr val="dk1"/>
                </a:solidFill>
                <a:latin typeface="Arial"/>
                <a:ea typeface="Arial"/>
                <a:cs typeface="Arial"/>
                <a:sym typeface="Arial"/>
              </a:rPr>
              <a:t>most cost–effective option</a:t>
            </a:r>
            <a:r>
              <a:rPr b="0" i="0" lang="sv-SE" sz="1800" u="none" cap="none" strike="noStrike">
                <a:solidFill>
                  <a:schemeClr val="dk1"/>
                </a:solidFill>
                <a:latin typeface="Arial"/>
                <a:ea typeface="Arial"/>
                <a:cs typeface="Arial"/>
                <a:sym typeface="Arial"/>
              </a:rPr>
              <a:t>. Its expansion can be limited by gas network availability.</a:t>
            </a:r>
            <a:endParaRPr b="0" i="0" sz="1800" u="none" cap="none" strike="noStrike">
              <a:solidFill>
                <a:srgbClr val="000000"/>
              </a:solidFill>
              <a:latin typeface="Arial"/>
              <a:ea typeface="Arial"/>
              <a:cs typeface="Arial"/>
              <a:sym typeface="Arial"/>
            </a:endParaRPr>
          </a:p>
        </p:txBody>
      </p:sp>
      <p:pic>
        <p:nvPicPr>
          <p:cNvPr id="356" name="Google Shape;356;g3dc49881616_0_316"/>
          <p:cNvPicPr preferRelativeResize="0"/>
          <p:nvPr/>
        </p:nvPicPr>
        <p:blipFill rotWithShape="1">
          <a:blip r:embed="rId4">
            <a:alphaModFix/>
          </a:blip>
          <a:srcRect b="7606" l="29534" r="31104" t="18620"/>
          <a:stretch/>
        </p:blipFill>
        <p:spPr>
          <a:xfrm>
            <a:off x="6171235" y="2363390"/>
            <a:ext cx="1564826" cy="1649875"/>
          </a:xfrm>
          <a:prstGeom prst="rect">
            <a:avLst/>
          </a:prstGeom>
          <a:noFill/>
          <a:ln>
            <a:noFill/>
          </a:ln>
        </p:spPr>
      </p:pic>
      <p:sp>
        <p:nvSpPr>
          <p:cNvPr id="357" name="Google Shape;357;g3dc49881616_0_316"/>
          <p:cNvSpPr txBox="1"/>
          <p:nvPr/>
        </p:nvSpPr>
        <p:spPr>
          <a:xfrm>
            <a:off x="7855135" y="2162990"/>
            <a:ext cx="3334500" cy="19752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1000"/>
              </a:spcBef>
              <a:spcAft>
                <a:spcPts val="0"/>
              </a:spcAft>
              <a:buClr>
                <a:srgbClr val="000000"/>
              </a:buClr>
              <a:buSzPts val="1800"/>
              <a:buFont typeface="Arial"/>
              <a:buNone/>
            </a:pPr>
            <a:r>
              <a:rPr b="1" i="0" lang="sv-SE" sz="1800" u="sng" cap="none" strike="noStrike">
                <a:solidFill>
                  <a:schemeClr val="dk1"/>
                </a:solidFill>
                <a:latin typeface="Arial"/>
                <a:ea typeface="Arial"/>
                <a:cs typeface="Arial"/>
                <a:sym typeface="Arial"/>
              </a:rPr>
              <a:t>Electricity</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800"/>
              <a:buFont typeface="Arial"/>
              <a:buNone/>
            </a:pPr>
            <a:r>
              <a:rPr b="0" i="0" lang="sv-SE" sz="1800" u="none" cap="none" strike="noStrike">
                <a:solidFill>
                  <a:schemeClr val="dk1"/>
                </a:solidFill>
                <a:latin typeface="Arial"/>
                <a:ea typeface="Arial"/>
                <a:cs typeface="Arial"/>
                <a:sym typeface="Arial"/>
              </a:rPr>
              <a:t>Under certain (rare) conditions it can be cheaper than gas. In decarbonisation scenarios though, it’s typically the </a:t>
            </a:r>
            <a:r>
              <a:rPr b="1" i="0" lang="sv-SE" sz="1800" u="none" cap="none" strike="noStrike">
                <a:solidFill>
                  <a:schemeClr val="dk1"/>
                </a:solidFill>
                <a:latin typeface="Arial"/>
                <a:ea typeface="Arial"/>
                <a:cs typeface="Arial"/>
                <a:sym typeface="Arial"/>
              </a:rPr>
              <a:t>cost-optimal option</a:t>
            </a:r>
            <a:r>
              <a:rPr b="0" i="0" lang="sv-SE" sz="1800" u="none" cap="none" strike="noStrike">
                <a:solidFill>
                  <a:schemeClr val="dk1"/>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pic>
        <p:nvPicPr>
          <p:cNvPr id="358" name="Google Shape;358;g3dc49881616_0_316" title="ChatGPT Image Mar 16, 2026, 04_28_22 PM.png"/>
          <p:cNvPicPr preferRelativeResize="0"/>
          <p:nvPr/>
        </p:nvPicPr>
        <p:blipFill rotWithShape="1">
          <a:blip r:embed="rId5">
            <a:alphaModFix/>
          </a:blip>
          <a:srcRect b="0" l="16321" r="16125" t="0"/>
          <a:stretch/>
        </p:blipFill>
        <p:spPr>
          <a:xfrm>
            <a:off x="567060" y="2760516"/>
            <a:ext cx="1269362" cy="1252749"/>
          </a:xfrm>
          <a:prstGeom prst="rect">
            <a:avLst/>
          </a:prstGeom>
          <a:noFill/>
          <a:ln>
            <a:noFill/>
          </a:ln>
        </p:spPr>
      </p:pic>
      <p:sp>
        <p:nvSpPr>
          <p:cNvPr id="359" name="Google Shape;359;g3dc49881616_0_316"/>
          <p:cNvSpPr txBox="1"/>
          <p:nvPr/>
        </p:nvSpPr>
        <p:spPr>
          <a:xfrm>
            <a:off x="2139460" y="4554940"/>
            <a:ext cx="3334500" cy="16983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1000"/>
              </a:spcBef>
              <a:spcAft>
                <a:spcPts val="0"/>
              </a:spcAft>
              <a:buClr>
                <a:srgbClr val="000000"/>
              </a:buClr>
              <a:buSzPts val="1800"/>
              <a:buFont typeface="Arial"/>
              <a:buNone/>
            </a:pPr>
            <a:r>
              <a:rPr b="1" i="0" lang="sv-SE" sz="1800" u="sng" cap="none" strike="noStrike">
                <a:solidFill>
                  <a:schemeClr val="dk1"/>
                </a:solidFill>
                <a:latin typeface="Arial"/>
                <a:ea typeface="Arial"/>
                <a:cs typeface="Arial"/>
                <a:sym typeface="Arial"/>
              </a:rPr>
              <a:t>LPG</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800"/>
              <a:buFont typeface="Arial"/>
              <a:buNone/>
            </a:pPr>
            <a:r>
              <a:rPr b="0" i="0" lang="sv-SE" sz="1800" u="none" cap="none" strike="noStrike">
                <a:solidFill>
                  <a:schemeClr val="dk1"/>
                </a:solidFill>
                <a:latin typeface="Arial"/>
                <a:ea typeface="Arial"/>
                <a:cs typeface="Arial"/>
                <a:sym typeface="Arial"/>
              </a:rPr>
              <a:t>Usually represented as </a:t>
            </a:r>
            <a:r>
              <a:rPr b="1" i="0" lang="sv-SE" sz="1800" u="none" cap="none" strike="noStrike">
                <a:solidFill>
                  <a:schemeClr val="dk1"/>
                </a:solidFill>
                <a:latin typeface="Arial"/>
                <a:ea typeface="Arial"/>
                <a:cs typeface="Arial"/>
                <a:sym typeface="Arial"/>
              </a:rPr>
              <a:t>oil</a:t>
            </a:r>
            <a:r>
              <a:rPr b="0" i="0" lang="sv-SE" sz="1800" u="none" cap="none" strike="noStrike">
                <a:solidFill>
                  <a:schemeClr val="dk1"/>
                </a:solidFill>
                <a:latin typeface="Arial"/>
                <a:ea typeface="Arial"/>
                <a:cs typeface="Arial"/>
                <a:sym typeface="Arial"/>
              </a:rPr>
              <a:t> in the CLEWs++ concept. It can be a sensible choice if a </a:t>
            </a:r>
            <a:r>
              <a:rPr b="1" i="0" lang="sv-SE" sz="1800" u="none" cap="none" strike="noStrike">
                <a:solidFill>
                  <a:schemeClr val="dk1"/>
                </a:solidFill>
                <a:latin typeface="Arial"/>
                <a:ea typeface="Arial"/>
                <a:cs typeface="Arial"/>
                <a:sym typeface="Arial"/>
              </a:rPr>
              <a:t>gas network is not available</a:t>
            </a:r>
            <a:r>
              <a:rPr b="0" i="0" lang="sv-SE" sz="1800" u="none" cap="none" strike="noStrike">
                <a:solidFill>
                  <a:schemeClr val="dk1"/>
                </a:solidFill>
                <a:latin typeface="Arial"/>
                <a:ea typeface="Arial"/>
                <a:cs typeface="Arial"/>
                <a:sym typeface="Arial"/>
              </a:rPr>
              <a:t>.</a:t>
            </a:r>
            <a:endParaRPr b="0" i="0" sz="1800" u="none" cap="none" strike="noStrike">
              <a:solidFill>
                <a:srgbClr val="000000"/>
              </a:solidFill>
              <a:latin typeface="Arial"/>
              <a:ea typeface="Arial"/>
              <a:cs typeface="Arial"/>
              <a:sym typeface="Arial"/>
            </a:endParaRPr>
          </a:p>
        </p:txBody>
      </p:sp>
      <p:sp>
        <p:nvSpPr>
          <p:cNvPr id="360" name="Google Shape;360;g3dc49881616_0_316"/>
          <p:cNvSpPr/>
          <p:nvPr/>
        </p:nvSpPr>
        <p:spPr>
          <a:xfrm>
            <a:off x="5695585" y="4259440"/>
            <a:ext cx="5808900" cy="2207400"/>
          </a:xfrm>
          <a:prstGeom prst="roundRect">
            <a:avLst>
              <a:gd fmla="val 16667" name="adj"/>
            </a:avLst>
          </a:prstGeom>
          <a:solidFill>
            <a:srgbClr val="38761D"/>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sv-SE" sz="1600" u="none" cap="none" strike="noStrike">
                <a:solidFill>
                  <a:schemeClr val="lt1"/>
                </a:solidFill>
                <a:latin typeface="Arial"/>
                <a:ea typeface="Arial"/>
                <a:cs typeface="Arial"/>
                <a:sym typeface="Arial"/>
              </a:rPr>
              <a:t>Other fuels such as </a:t>
            </a:r>
            <a:r>
              <a:rPr b="1" i="0" lang="sv-SE" sz="1600" u="none" cap="none" strike="noStrike">
                <a:solidFill>
                  <a:schemeClr val="lt1"/>
                </a:solidFill>
                <a:latin typeface="Arial"/>
                <a:ea typeface="Arial"/>
                <a:cs typeface="Arial"/>
                <a:sym typeface="Arial"/>
              </a:rPr>
              <a:t>biomass</a:t>
            </a:r>
            <a:r>
              <a:rPr b="0" i="0" lang="sv-SE" sz="1600" u="none" cap="none" strike="noStrike">
                <a:solidFill>
                  <a:schemeClr val="lt1"/>
                </a:solidFill>
                <a:latin typeface="Arial"/>
                <a:ea typeface="Arial"/>
                <a:cs typeface="Arial"/>
                <a:sym typeface="Arial"/>
              </a:rPr>
              <a:t> and </a:t>
            </a:r>
            <a:r>
              <a:rPr b="1" i="0" lang="sv-SE" sz="1600" u="none" cap="none" strike="noStrike">
                <a:solidFill>
                  <a:schemeClr val="lt1"/>
                </a:solidFill>
                <a:latin typeface="Arial"/>
                <a:ea typeface="Arial"/>
                <a:cs typeface="Arial"/>
                <a:sym typeface="Arial"/>
              </a:rPr>
              <a:t>coal</a:t>
            </a:r>
            <a:r>
              <a:rPr b="0" i="0" lang="sv-SE" sz="1600" u="none" cap="none" strike="noStrike">
                <a:solidFill>
                  <a:schemeClr val="lt1"/>
                </a:solidFill>
                <a:latin typeface="Arial"/>
                <a:ea typeface="Arial"/>
                <a:cs typeface="Arial"/>
                <a:sym typeface="Arial"/>
              </a:rPr>
              <a:t> are typically </a:t>
            </a:r>
            <a:r>
              <a:rPr b="1" i="0" lang="sv-SE" sz="1600" u="none" cap="none" strike="noStrike">
                <a:solidFill>
                  <a:schemeClr val="lt1"/>
                </a:solidFill>
                <a:latin typeface="Arial"/>
                <a:ea typeface="Arial"/>
                <a:cs typeface="Arial"/>
                <a:sym typeface="Arial"/>
              </a:rPr>
              <a:t>less favourable </a:t>
            </a:r>
            <a:r>
              <a:rPr b="0" i="0" lang="sv-SE" sz="1600" u="none" cap="none" strike="noStrike">
                <a:solidFill>
                  <a:schemeClr val="lt1"/>
                </a:solidFill>
                <a:latin typeface="Arial"/>
                <a:ea typeface="Arial"/>
                <a:cs typeface="Arial"/>
                <a:sym typeface="Arial"/>
              </a:rPr>
              <a:t>due to cost, indoor pollution, high GHG emissions, and practical reasons with regards to usability. As long as either electricity and/or gas/LPG are available, those fuels are </a:t>
            </a:r>
            <a:r>
              <a:rPr b="1" i="0" lang="sv-SE" sz="1600" u="none" cap="none" strike="noStrike">
                <a:solidFill>
                  <a:schemeClr val="lt1"/>
                </a:solidFill>
                <a:latin typeface="Arial"/>
                <a:ea typeface="Arial"/>
                <a:cs typeface="Arial"/>
                <a:sym typeface="Arial"/>
              </a:rPr>
              <a:t>not expected to be selected</a:t>
            </a:r>
            <a:r>
              <a:rPr b="0" i="0" lang="sv-SE" sz="1600" u="none" cap="none" strike="noStrike">
                <a:solidFill>
                  <a:schemeClr val="lt1"/>
                </a:solidFill>
                <a:latin typeface="Arial"/>
                <a:ea typeface="Arial"/>
                <a:cs typeface="Arial"/>
                <a:sym typeface="Arial"/>
              </a:rPr>
              <a:t>. In many developing countries though, where the above are not always available, biomass can be very common.</a:t>
            </a:r>
            <a:endParaRPr b="0" i="0" sz="160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g3dc49881616_0_330"/>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367" name="Google Shape;367;g3dc49881616_0_330"/>
          <p:cNvSpPr txBox="1"/>
          <p:nvPr>
            <p:ph type="title"/>
          </p:nvPr>
        </p:nvSpPr>
        <p:spPr>
          <a:xfrm>
            <a:off x="468000" y="288000"/>
            <a:ext cx="10515600" cy="648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t>Calibration and key aspects to consider</a:t>
            </a:r>
            <a:endParaRPr sz="2800"/>
          </a:p>
        </p:txBody>
      </p:sp>
      <p:sp>
        <p:nvSpPr>
          <p:cNvPr id="368" name="Google Shape;368;g3dc49881616_0_330"/>
          <p:cNvSpPr/>
          <p:nvPr/>
        </p:nvSpPr>
        <p:spPr>
          <a:xfrm>
            <a:off x="571975" y="1615100"/>
            <a:ext cx="3000000" cy="2207400"/>
          </a:xfrm>
          <a:prstGeom prst="roundRect">
            <a:avLst>
              <a:gd fmla="val 16667" name="adj"/>
            </a:avLst>
          </a:prstGeom>
          <a:solidFill>
            <a:schemeClr val="accent1"/>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0" i="0" lang="sv-SE" sz="1400" u="none" cap="none" strike="noStrike">
                <a:solidFill>
                  <a:schemeClr val="lt1"/>
                </a:solidFill>
                <a:latin typeface="Arial"/>
                <a:ea typeface="Arial"/>
                <a:cs typeface="Arial"/>
                <a:sym typeface="Arial"/>
              </a:rPr>
              <a:t>Energy balances typically report </a:t>
            </a:r>
            <a:r>
              <a:rPr b="1" i="0" lang="sv-SE" sz="1400" u="none" cap="none" strike="noStrike">
                <a:solidFill>
                  <a:schemeClr val="lt1"/>
                </a:solidFill>
                <a:latin typeface="Arial"/>
                <a:ea typeface="Arial"/>
                <a:cs typeface="Arial"/>
                <a:sym typeface="Arial"/>
              </a:rPr>
              <a:t>entire fuel use</a:t>
            </a:r>
            <a:r>
              <a:rPr b="0" i="0" lang="sv-SE" sz="1400" u="none" cap="none" strike="noStrike">
                <a:solidFill>
                  <a:schemeClr val="lt1"/>
                </a:solidFill>
                <a:latin typeface="Arial"/>
                <a:ea typeface="Arial"/>
                <a:cs typeface="Arial"/>
                <a:sym typeface="Arial"/>
              </a:rPr>
              <a:t> in the households/service sector.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800"/>
              </a:spcBef>
              <a:spcAft>
                <a:spcPts val="0"/>
              </a:spcAft>
              <a:buClr>
                <a:srgbClr val="000000"/>
              </a:buClr>
              <a:buSzPts val="1000"/>
              <a:buFont typeface="Arial"/>
              <a:buNone/>
            </a:pPr>
            <a:r>
              <a:rPr b="0" i="0" lang="sv-SE" sz="1400" u="none" cap="none" strike="noStrike">
                <a:solidFill>
                  <a:schemeClr val="lt1"/>
                </a:solidFill>
                <a:latin typeface="Arial"/>
                <a:ea typeface="Arial"/>
                <a:cs typeface="Arial"/>
                <a:sym typeface="Arial"/>
              </a:rPr>
              <a:t>As explained in Lecture 02, disaggregating fuel use in a sector into specific energy flows (e.g. heating, cooking etc.) requires </a:t>
            </a:r>
            <a:r>
              <a:rPr b="1" i="0" lang="sv-SE" sz="1400" u="none" cap="none" strike="noStrike">
                <a:solidFill>
                  <a:schemeClr val="lt1"/>
                </a:solidFill>
                <a:latin typeface="Arial"/>
                <a:ea typeface="Arial"/>
                <a:cs typeface="Arial"/>
                <a:sym typeface="Arial"/>
              </a:rPr>
              <a:t>additional data mining/assumptions.</a:t>
            </a:r>
            <a:endParaRPr b="1" i="0" sz="1400" u="none" cap="none" strike="noStrike">
              <a:solidFill>
                <a:schemeClr val="lt1"/>
              </a:solidFill>
              <a:latin typeface="Arial"/>
              <a:ea typeface="Arial"/>
              <a:cs typeface="Arial"/>
              <a:sym typeface="Arial"/>
            </a:endParaRPr>
          </a:p>
        </p:txBody>
      </p:sp>
      <p:sp>
        <p:nvSpPr>
          <p:cNvPr id="369" name="Google Shape;369;g3dc49881616_0_330"/>
          <p:cNvSpPr/>
          <p:nvPr/>
        </p:nvSpPr>
        <p:spPr>
          <a:xfrm>
            <a:off x="3927038" y="1604475"/>
            <a:ext cx="4411800" cy="2207400"/>
          </a:xfrm>
          <a:prstGeom prst="roundRect">
            <a:avLst>
              <a:gd fmla="val 16667" name="adj"/>
            </a:avLst>
          </a:prstGeom>
          <a:solidFill>
            <a:srgbClr val="506CC9"/>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00"/>
              <a:buFont typeface="Arial"/>
              <a:buNone/>
            </a:pPr>
            <a:r>
              <a:rPr b="0" i="0" lang="sv-SE" sz="1400" u="none" cap="none" strike="noStrike">
                <a:solidFill>
                  <a:schemeClr val="lt1"/>
                </a:solidFill>
                <a:latin typeface="Arial"/>
                <a:ea typeface="Arial"/>
                <a:cs typeface="Arial"/>
                <a:sym typeface="Arial"/>
              </a:rPr>
              <a:t>For heating, </a:t>
            </a:r>
            <a:r>
              <a:rPr b="1" i="0" lang="sv-SE" sz="1400" u="none" cap="none" strike="noStrike">
                <a:solidFill>
                  <a:schemeClr val="lt1"/>
                </a:solidFill>
                <a:latin typeface="Arial"/>
                <a:ea typeface="Arial"/>
                <a:cs typeface="Arial"/>
                <a:sym typeface="Arial"/>
              </a:rPr>
              <a:t>load profiles are a combination of the seasonal degree-day profile with the daily use profile.</a:t>
            </a:r>
            <a:r>
              <a:rPr b="0" i="0" lang="sv-SE" sz="1400" u="none" cap="none" strike="noStrike">
                <a:solidFill>
                  <a:schemeClr val="lt1"/>
                </a:solidFill>
                <a:latin typeface="Arial"/>
                <a:ea typeface="Arial"/>
                <a:cs typeface="Arial"/>
                <a:sym typeface="Arial"/>
              </a:rPr>
              <a:t> This typically gives a capacity factor of 20–30% for heating systems. In reality, that should be 4–6% (~2 times higher for heat pumps) as they are designed for the coldest periods. This can be</a:t>
            </a:r>
            <a:r>
              <a:rPr b="1" i="0" lang="sv-SE" sz="1400" u="none" cap="none" strike="noStrike">
                <a:solidFill>
                  <a:schemeClr val="lt1"/>
                </a:solidFill>
                <a:latin typeface="Arial"/>
                <a:ea typeface="Arial"/>
                <a:cs typeface="Arial"/>
                <a:sym typeface="Arial"/>
              </a:rPr>
              <a:t> </a:t>
            </a:r>
            <a:r>
              <a:rPr b="0" i="0" lang="sv-SE" sz="1400" u="none" cap="none" strike="noStrike">
                <a:solidFill>
                  <a:schemeClr val="lt1"/>
                </a:solidFill>
                <a:latin typeface="Arial"/>
                <a:ea typeface="Arial"/>
                <a:cs typeface="Arial"/>
                <a:sym typeface="Arial"/>
              </a:rPr>
              <a:t>captured by</a:t>
            </a:r>
            <a:r>
              <a:rPr b="1" i="0" lang="sv-SE" sz="1400" u="none" cap="none" strike="noStrike">
                <a:solidFill>
                  <a:schemeClr val="lt1"/>
                </a:solidFill>
                <a:latin typeface="Arial"/>
                <a:ea typeface="Arial"/>
                <a:cs typeface="Arial"/>
                <a:sym typeface="Arial"/>
              </a:rPr>
              <a:t> adjusting the Capacity To Activity Unit. </a:t>
            </a:r>
            <a:r>
              <a:rPr b="0" i="0" lang="sv-SE" sz="1400" u="none" cap="none" strike="noStrike">
                <a:solidFill>
                  <a:schemeClr val="lt1"/>
                </a:solidFill>
                <a:latin typeface="Arial"/>
                <a:ea typeface="Arial"/>
                <a:cs typeface="Arial"/>
                <a:sym typeface="Arial"/>
              </a:rPr>
              <a:t>For cooking demand profiles vary within the day but typically </a:t>
            </a:r>
            <a:r>
              <a:rPr b="1" i="0" lang="sv-SE" sz="1400" u="none" cap="none" strike="noStrike">
                <a:solidFill>
                  <a:schemeClr val="lt1"/>
                </a:solidFill>
                <a:latin typeface="Arial"/>
                <a:ea typeface="Arial"/>
                <a:cs typeface="Arial"/>
                <a:sym typeface="Arial"/>
              </a:rPr>
              <a:t>not by season</a:t>
            </a:r>
            <a:r>
              <a:rPr b="0" i="0" lang="sv-SE" sz="14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0" name="Google Shape;370;g3dc49881616_0_330"/>
          <p:cNvSpPr/>
          <p:nvPr/>
        </p:nvSpPr>
        <p:spPr>
          <a:xfrm>
            <a:off x="8693900" y="1604475"/>
            <a:ext cx="3104400" cy="2207400"/>
          </a:xfrm>
          <a:prstGeom prst="roundRect">
            <a:avLst>
              <a:gd fmla="val 16667" name="adj"/>
            </a:avLst>
          </a:prstGeom>
          <a:solidFill>
            <a:srgbClr val="634C9E"/>
          </a:solidFill>
          <a:ln cap="flat" cmpd="sng" w="25400">
            <a:solidFill>
              <a:srgbClr val="000D2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0" i="0" lang="sv-SE" sz="1400" u="none" cap="none" strike="noStrike">
                <a:solidFill>
                  <a:schemeClr val="lt1"/>
                </a:solidFill>
                <a:latin typeface="Arial"/>
                <a:ea typeface="Arial"/>
                <a:cs typeface="Arial"/>
                <a:sym typeface="Arial"/>
              </a:rPr>
              <a:t>While a number of technologies (mainly heating and cooling) are the same across housing and services, </a:t>
            </a:r>
            <a:r>
              <a:rPr b="1" i="0" lang="sv-SE" sz="1400" u="none" cap="none" strike="noStrike">
                <a:solidFill>
                  <a:schemeClr val="lt1"/>
                </a:solidFill>
                <a:latin typeface="Arial"/>
                <a:ea typeface="Arial"/>
                <a:cs typeface="Arial"/>
                <a:sym typeface="Arial"/>
              </a:rPr>
              <a:t>their costs tend to differ. </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800"/>
              </a:spcBef>
              <a:spcAft>
                <a:spcPts val="0"/>
              </a:spcAft>
              <a:buClr>
                <a:srgbClr val="000000"/>
              </a:buClr>
              <a:buSzPts val="1000"/>
              <a:buFont typeface="Arial"/>
              <a:buNone/>
            </a:pPr>
            <a:r>
              <a:rPr b="1" i="0" lang="sv-SE" sz="1400" u="none" cap="none" strike="noStrike">
                <a:solidFill>
                  <a:schemeClr val="lt1"/>
                </a:solidFill>
                <a:latin typeface="Arial"/>
                <a:ea typeface="Arial"/>
                <a:cs typeface="Arial"/>
                <a:sym typeface="Arial"/>
              </a:rPr>
              <a:t>In services, capacities tend to be higher </a:t>
            </a:r>
            <a:r>
              <a:rPr b="0" i="0" lang="sv-SE" sz="1400" u="none" cap="none" strike="noStrike">
                <a:solidFill>
                  <a:schemeClr val="lt1"/>
                </a:solidFill>
                <a:latin typeface="Arial"/>
                <a:ea typeface="Arial"/>
                <a:cs typeface="Arial"/>
                <a:sym typeface="Arial"/>
              </a:rPr>
              <a:t>which usually means that </a:t>
            </a:r>
            <a:r>
              <a:rPr b="1" i="0" lang="sv-SE" sz="1400" u="none" cap="none" strike="noStrike">
                <a:solidFill>
                  <a:schemeClr val="lt1"/>
                </a:solidFill>
                <a:latin typeface="Arial"/>
                <a:ea typeface="Arial"/>
                <a:cs typeface="Arial"/>
                <a:sym typeface="Arial"/>
              </a:rPr>
              <a:t>the per unit cost is lower (economies of scale)</a:t>
            </a:r>
            <a:endParaRPr b="1" i="0" sz="1400" u="none" cap="none" strike="noStrike">
              <a:solidFill>
                <a:schemeClr val="lt1"/>
              </a:solidFill>
              <a:latin typeface="Arial"/>
              <a:ea typeface="Arial"/>
              <a:cs typeface="Arial"/>
              <a:sym typeface="Arial"/>
            </a:endParaRPr>
          </a:p>
        </p:txBody>
      </p:sp>
      <p:sp>
        <p:nvSpPr>
          <p:cNvPr id="371" name="Google Shape;371;g3dc49881616_0_330"/>
          <p:cNvSpPr/>
          <p:nvPr/>
        </p:nvSpPr>
        <p:spPr>
          <a:xfrm>
            <a:off x="6149340" y="4278000"/>
            <a:ext cx="5649000" cy="2207400"/>
          </a:xfrm>
          <a:prstGeom prst="roundRect">
            <a:avLst>
              <a:gd fmla="val 16667" name="adj"/>
            </a:avLst>
          </a:prstGeom>
          <a:solidFill>
            <a:srgbClr val="38761D"/>
          </a:solidFill>
          <a:ln cap="flat" cmpd="sng" w="25400">
            <a:solidFill>
              <a:srgbClr val="000D2C"/>
            </a:solidFill>
            <a:prstDash val="solid"/>
            <a:round/>
            <a:headEnd len="sm" w="sm" type="none"/>
            <a:tailEnd len="sm" w="sm" type="none"/>
          </a:ln>
        </p:spPr>
        <p:txBody>
          <a:bodyPr anchorCtr="0" anchor="ctr" bIns="45700" lIns="91425" spcFirstLastPara="1" rIns="91425" wrap="square" tIns="18000">
            <a:noAutofit/>
          </a:bodyPr>
          <a:lstStyle/>
          <a:p>
            <a:pPr indent="0" lvl="0" marL="0" marR="0" rtl="0" algn="ctr">
              <a:lnSpc>
                <a:spcPct val="100000"/>
              </a:lnSpc>
              <a:spcBef>
                <a:spcPts val="0"/>
              </a:spcBef>
              <a:spcAft>
                <a:spcPts val="0"/>
              </a:spcAft>
              <a:buClr>
                <a:srgbClr val="000000"/>
              </a:buClr>
              <a:buSzPts val="1000"/>
              <a:buFont typeface="Arial"/>
              <a:buNone/>
            </a:pPr>
            <a:r>
              <a:rPr b="1" i="0" lang="sv-SE" sz="1400" u="none" cap="none" strike="noStrike">
                <a:solidFill>
                  <a:schemeClr val="lt1"/>
                </a:solidFill>
                <a:latin typeface="Arial"/>
                <a:ea typeface="Arial"/>
                <a:cs typeface="Arial"/>
                <a:sym typeface="Arial"/>
              </a:rPr>
              <a:t>Energy efficiency is modelled endogenously</a:t>
            </a:r>
            <a:r>
              <a:rPr b="0" i="0" lang="sv-SE" sz="1400" u="none" cap="none" strike="noStrike">
                <a:solidFill>
                  <a:schemeClr val="lt1"/>
                </a:solidFill>
                <a:latin typeface="Arial"/>
                <a:ea typeface="Arial"/>
                <a:cs typeface="Arial"/>
                <a:sym typeface="Arial"/>
              </a:rPr>
              <a:t> through the techno-economic characteristics of end-use technologies. </a:t>
            </a:r>
            <a:r>
              <a:rPr b="1" i="0" lang="sv-SE" sz="1400" u="none" cap="none" strike="noStrike">
                <a:solidFill>
                  <a:schemeClr val="lt1"/>
                </a:solidFill>
                <a:latin typeface="Arial"/>
                <a:ea typeface="Arial"/>
                <a:cs typeface="Arial"/>
                <a:sym typeface="Arial"/>
              </a:rPr>
              <a:t>Demand side</a:t>
            </a:r>
            <a:r>
              <a:rPr b="0" i="0" lang="sv-SE" sz="1400" u="none" cap="none" strike="noStrike">
                <a:solidFill>
                  <a:schemeClr val="lt1"/>
                </a:solidFill>
                <a:latin typeface="Arial"/>
                <a:ea typeface="Arial"/>
                <a:cs typeface="Arial"/>
                <a:sym typeface="Arial"/>
              </a:rPr>
              <a:t> (stemming mostly from either better insulation or more efficient user behaviour) needs to be </a:t>
            </a:r>
            <a:r>
              <a:rPr b="1" i="0" lang="sv-SE" sz="1400" u="none" cap="none" strike="noStrike">
                <a:solidFill>
                  <a:schemeClr val="lt1"/>
                </a:solidFill>
                <a:latin typeface="Arial"/>
                <a:ea typeface="Arial"/>
                <a:cs typeface="Arial"/>
                <a:sym typeface="Arial"/>
              </a:rPr>
              <a:t>analysed exogenously and proxied by reducing the final demand. </a:t>
            </a:r>
            <a:r>
              <a:rPr b="0" i="0" lang="sv-SE" sz="1400" u="none" cap="none" strike="noStrike">
                <a:solidFill>
                  <a:schemeClr val="lt1"/>
                </a:solidFill>
                <a:latin typeface="Arial"/>
                <a:ea typeface="Arial"/>
                <a:cs typeface="Arial"/>
                <a:sym typeface="Arial"/>
              </a:rPr>
              <a:t>When improving energy efficiency entails additional costs (e.g., insulation investments), these costs are typically not represented explicitly within the model. While they can be incorporated, this is often done through data preparation or post-processing of the results.</a:t>
            </a:r>
            <a:endParaRPr b="0" i="0" sz="1400" u="none" cap="none" strike="noStrike">
              <a:solidFill>
                <a:srgbClr val="000000"/>
              </a:solidFill>
              <a:latin typeface="Arial"/>
              <a:ea typeface="Arial"/>
              <a:cs typeface="Arial"/>
              <a:sym typeface="Arial"/>
            </a:endParaRPr>
          </a:p>
        </p:txBody>
      </p:sp>
      <p:sp>
        <p:nvSpPr>
          <p:cNvPr id="372" name="Google Shape;372;g3dc49881616_0_330"/>
          <p:cNvSpPr/>
          <p:nvPr/>
        </p:nvSpPr>
        <p:spPr>
          <a:xfrm>
            <a:off x="571974" y="4290000"/>
            <a:ext cx="5348700" cy="2207400"/>
          </a:xfrm>
          <a:prstGeom prst="roundRect">
            <a:avLst>
              <a:gd fmla="val 16667" name="adj"/>
            </a:avLst>
          </a:prstGeom>
          <a:solidFill>
            <a:srgbClr val="134F5C"/>
          </a:solidFill>
          <a:ln cap="flat" cmpd="sng" w="25400">
            <a:solidFill>
              <a:srgbClr val="000D2C"/>
            </a:solidFill>
            <a:prstDash val="solid"/>
            <a:round/>
            <a:headEnd len="sm" w="sm" type="none"/>
            <a:tailEnd len="sm" w="sm" type="none"/>
          </a:ln>
        </p:spPr>
        <p:txBody>
          <a:bodyPr anchorCtr="0" anchor="ctr" bIns="45700" lIns="91425" spcFirstLastPara="1" rIns="91425" wrap="square" tIns="18000">
            <a:noAutofit/>
          </a:bodyPr>
          <a:lstStyle/>
          <a:p>
            <a:pPr indent="0" lvl="0" marL="0" marR="0" rtl="0" algn="ctr">
              <a:lnSpc>
                <a:spcPct val="100000"/>
              </a:lnSpc>
              <a:spcBef>
                <a:spcPts val="0"/>
              </a:spcBef>
              <a:spcAft>
                <a:spcPts val="0"/>
              </a:spcAft>
              <a:buClr>
                <a:srgbClr val="000000"/>
              </a:buClr>
              <a:buSzPts val="1000"/>
              <a:buFont typeface="Arial"/>
              <a:buNone/>
            </a:pPr>
            <a:r>
              <a:rPr b="0" i="0" lang="sv-SE" sz="1400" u="none" cap="none" strike="noStrike">
                <a:solidFill>
                  <a:schemeClr val="lt1"/>
                </a:solidFill>
                <a:latin typeface="Arial"/>
                <a:ea typeface="Arial"/>
                <a:cs typeface="Arial"/>
                <a:sym typeface="Arial"/>
              </a:rPr>
              <a:t>While housing demands typically scale with </a:t>
            </a:r>
            <a:r>
              <a:rPr b="1" i="0" lang="sv-SE" sz="1400" u="none" cap="none" strike="noStrike">
                <a:solidFill>
                  <a:schemeClr val="lt1"/>
                </a:solidFill>
                <a:latin typeface="Arial"/>
                <a:ea typeface="Arial"/>
                <a:cs typeface="Arial"/>
                <a:sym typeface="Arial"/>
              </a:rPr>
              <a:t>population</a:t>
            </a:r>
            <a:r>
              <a:rPr b="0" i="0" lang="sv-SE" sz="1400" u="none" cap="none" strike="noStrike">
                <a:solidFill>
                  <a:schemeClr val="lt1"/>
                </a:solidFill>
                <a:latin typeface="Arial"/>
                <a:ea typeface="Arial"/>
                <a:cs typeface="Arial"/>
                <a:sym typeface="Arial"/>
              </a:rPr>
              <a:t>, rising </a:t>
            </a:r>
            <a:r>
              <a:rPr b="1" i="0" lang="sv-SE" sz="1400" u="none" cap="none" strike="noStrike">
                <a:solidFill>
                  <a:schemeClr val="lt1"/>
                </a:solidFill>
                <a:latin typeface="Arial"/>
                <a:ea typeface="Arial"/>
                <a:cs typeface="Arial"/>
                <a:sym typeface="Arial"/>
              </a:rPr>
              <a:t>GDP </a:t>
            </a:r>
            <a:r>
              <a:rPr b="0" i="0" lang="sv-SE" sz="1400" u="none" cap="none" strike="noStrike">
                <a:solidFill>
                  <a:schemeClr val="lt1"/>
                </a:solidFill>
                <a:latin typeface="Arial"/>
                <a:ea typeface="Arial"/>
                <a:cs typeface="Arial"/>
                <a:sym typeface="Arial"/>
              </a:rPr>
              <a:t>per capita also further drives energy consumption. In services, GDP is a primary demand driver, but the relationship may be non-linear and influenced by additional factors. In such cases, formal econometric modelling can help quantify these relationships, provided sufficient data is available.</a:t>
            </a:r>
            <a:r>
              <a:rPr b="1" i="0" lang="sv-SE" sz="1400" u="none" cap="none" strike="noStrike">
                <a:solidFill>
                  <a:schemeClr val="lt1"/>
                </a:solidFill>
                <a:latin typeface="Arial"/>
                <a:ea typeface="Arial"/>
                <a:cs typeface="Arial"/>
                <a:sym typeface="Arial"/>
              </a:rPr>
              <a:t> </a:t>
            </a:r>
            <a:r>
              <a:rPr b="0" i="0" lang="sv-SE" sz="1400" u="none" cap="none" strike="noStrike">
                <a:solidFill>
                  <a:schemeClr val="lt1"/>
                </a:solidFill>
                <a:latin typeface="Arial"/>
                <a:ea typeface="Arial"/>
                <a:cs typeface="Arial"/>
                <a:sym typeface="Arial"/>
              </a:rPr>
              <a:t>Demand growth in services is not unlimited. For example, heating demand exhibits saturation effects, as consumption cannot rationally exceed the level required to achieve thermal comfort. </a:t>
            </a:r>
            <a:endParaRPr b="0" i="0" sz="1400" u="none" cap="none" strike="noStrike">
              <a:solidFill>
                <a:schemeClr val="lt1"/>
              </a:solidFill>
              <a:latin typeface="Arial"/>
              <a:ea typeface="Arial"/>
              <a:cs typeface="Arial"/>
              <a:sym typeface="Arial"/>
            </a:endParaRPr>
          </a:p>
        </p:txBody>
      </p:sp>
      <p:sp>
        <p:nvSpPr>
          <p:cNvPr id="373" name="Google Shape;373;g3dc49881616_0_330"/>
          <p:cNvSpPr txBox="1"/>
          <p:nvPr/>
        </p:nvSpPr>
        <p:spPr>
          <a:xfrm>
            <a:off x="484825" y="1005884"/>
            <a:ext cx="2959500" cy="646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012069"/>
                </a:solidFill>
                <a:latin typeface="Arial"/>
                <a:ea typeface="Arial"/>
                <a:cs typeface="Arial"/>
                <a:sym typeface="Arial"/>
              </a:rPr>
              <a:t>FROM ENERGY BALANCES TO CALIBRATION</a:t>
            </a:r>
            <a:endParaRPr b="1" i="0" sz="1500" u="none" cap="none" strike="noStrike">
              <a:solidFill>
                <a:srgbClr val="012069"/>
              </a:solidFill>
              <a:latin typeface="Arial"/>
              <a:ea typeface="Arial"/>
              <a:cs typeface="Arial"/>
              <a:sym typeface="Arial"/>
            </a:endParaRPr>
          </a:p>
        </p:txBody>
      </p:sp>
      <p:sp>
        <p:nvSpPr>
          <p:cNvPr id="374" name="Google Shape;374;g3dc49881616_0_330"/>
          <p:cNvSpPr txBox="1"/>
          <p:nvPr/>
        </p:nvSpPr>
        <p:spPr>
          <a:xfrm>
            <a:off x="4649340" y="1140752"/>
            <a:ext cx="30000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506CC9"/>
                </a:solidFill>
                <a:latin typeface="Arial"/>
                <a:ea typeface="Arial"/>
                <a:cs typeface="Arial"/>
                <a:sym typeface="Arial"/>
              </a:rPr>
              <a:t>HEATING LOAD PROFILES</a:t>
            </a:r>
            <a:endParaRPr b="1" i="0" sz="1500" u="none" cap="none" strike="noStrike">
              <a:solidFill>
                <a:srgbClr val="506CC9"/>
              </a:solidFill>
              <a:latin typeface="Arial"/>
              <a:ea typeface="Arial"/>
              <a:cs typeface="Arial"/>
              <a:sym typeface="Arial"/>
            </a:endParaRPr>
          </a:p>
        </p:txBody>
      </p:sp>
      <p:sp>
        <p:nvSpPr>
          <p:cNvPr id="375" name="Google Shape;375;g3dc49881616_0_330"/>
          <p:cNvSpPr txBox="1"/>
          <p:nvPr/>
        </p:nvSpPr>
        <p:spPr>
          <a:xfrm>
            <a:off x="1753974" y="3908321"/>
            <a:ext cx="30000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134F5C"/>
                </a:solidFill>
                <a:latin typeface="Arial"/>
                <a:ea typeface="Arial"/>
                <a:cs typeface="Arial"/>
                <a:sym typeface="Arial"/>
              </a:rPr>
              <a:t>DEMAND GROWTH DRIVERS</a:t>
            </a:r>
            <a:endParaRPr b="1" i="0" sz="1500" u="none" cap="none" strike="noStrike">
              <a:solidFill>
                <a:srgbClr val="134F5C"/>
              </a:solidFill>
              <a:latin typeface="Arial"/>
              <a:ea typeface="Arial"/>
              <a:cs typeface="Arial"/>
              <a:sym typeface="Arial"/>
            </a:endParaRPr>
          </a:p>
        </p:txBody>
      </p:sp>
      <p:sp>
        <p:nvSpPr>
          <p:cNvPr id="376" name="Google Shape;376;g3dc49881616_0_330"/>
          <p:cNvSpPr txBox="1"/>
          <p:nvPr/>
        </p:nvSpPr>
        <p:spPr>
          <a:xfrm>
            <a:off x="7473820" y="3908321"/>
            <a:ext cx="30000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38761D"/>
                </a:solidFill>
                <a:latin typeface="Arial"/>
                <a:ea typeface="Arial"/>
                <a:cs typeface="Arial"/>
                <a:sym typeface="Arial"/>
              </a:rPr>
              <a:t>ENERGY EFFICIENCY</a:t>
            </a:r>
            <a:endParaRPr b="1" i="0" sz="1500" u="none" cap="none" strike="noStrike">
              <a:solidFill>
                <a:srgbClr val="38761D"/>
              </a:solidFill>
              <a:latin typeface="Arial"/>
              <a:ea typeface="Arial"/>
              <a:cs typeface="Arial"/>
              <a:sym typeface="Arial"/>
            </a:endParaRPr>
          </a:p>
        </p:txBody>
      </p:sp>
      <p:sp>
        <p:nvSpPr>
          <p:cNvPr id="377" name="Google Shape;377;g3dc49881616_0_330"/>
          <p:cNvSpPr txBox="1"/>
          <p:nvPr/>
        </p:nvSpPr>
        <p:spPr>
          <a:xfrm>
            <a:off x="8746100" y="982429"/>
            <a:ext cx="3000000" cy="646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634C9E"/>
                </a:solidFill>
                <a:latin typeface="Arial"/>
                <a:ea typeface="Arial"/>
                <a:cs typeface="Arial"/>
                <a:sym typeface="Arial"/>
              </a:rPr>
              <a:t>COSTS IN </a:t>
            </a:r>
            <a:endParaRPr b="1" i="0" sz="1500" u="none" cap="none" strike="noStrike">
              <a:solidFill>
                <a:srgbClr val="634C9E"/>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sv-SE" sz="1500" u="none" cap="none" strike="noStrike">
                <a:solidFill>
                  <a:srgbClr val="634C9E"/>
                </a:solidFill>
                <a:latin typeface="Arial"/>
                <a:ea typeface="Arial"/>
                <a:cs typeface="Arial"/>
                <a:sym typeface="Arial"/>
              </a:rPr>
              <a:t>HOUSING VS SERVICES</a:t>
            </a:r>
            <a:endParaRPr b="1" i="0" sz="1500" u="none" cap="none" strike="noStrike">
              <a:solidFill>
                <a:srgbClr val="634C9E"/>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g3dc49881616_0_346"/>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384" name="Google Shape;384;g3dc49881616_0_346"/>
          <p:cNvSpPr txBox="1"/>
          <p:nvPr>
            <p:ph type="title"/>
          </p:nvPr>
        </p:nvSpPr>
        <p:spPr>
          <a:xfrm>
            <a:off x="468000" y="288000"/>
            <a:ext cx="11079300" cy="648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t>Practical Exercise</a:t>
            </a:r>
            <a:endParaRPr sz="2800"/>
          </a:p>
        </p:txBody>
      </p:sp>
      <p:sp>
        <p:nvSpPr>
          <p:cNvPr id="385" name="Google Shape;385;g3dc49881616_0_346"/>
          <p:cNvSpPr txBox="1"/>
          <p:nvPr/>
        </p:nvSpPr>
        <p:spPr>
          <a:xfrm>
            <a:off x="582300" y="1053852"/>
            <a:ext cx="10448700" cy="615600"/>
          </a:xfrm>
          <a:prstGeom prst="rect">
            <a:avLst/>
          </a:prstGeom>
          <a:solidFill>
            <a:srgbClr val="DDE7FF"/>
          </a:solidFill>
          <a:ln cap="flat" cmpd="sng" w="2857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1" lang="sv-SE" sz="1700" u="none" cap="none" strike="noStrike">
                <a:solidFill>
                  <a:srgbClr val="000000"/>
                </a:solidFill>
                <a:latin typeface="Arial"/>
                <a:ea typeface="Arial"/>
                <a:cs typeface="Arial"/>
                <a:sym typeface="Arial"/>
              </a:rPr>
              <a:t>You are building the housing sector of a CLEWs++ concept for the country of </a:t>
            </a:r>
            <a:r>
              <a:rPr b="1" i="1" lang="sv-SE" sz="1700" u="none" cap="none" strike="noStrike">
                <a:solidFill>
                  <a:srgbClr val="000000"/>
                </a:solidFill>
                <a:latin typeface="Arial"/>
                <a:ea typeface="Arial"/>
                <a:cs typeface="Arial"/>
                <a:sym typeface="Arial"/>
              </a:rPr>
              <a:t>Genovia</a:t>
            </a:r>
            <a:r>
              <a:rPr b="0" i="1" lang="sv-SE" sz="1700" u="none" cap="none" strike="noStrike">
                <a:solidFill>
                  <a:srgbClr val="000000"/>
                </a:solidFill>
                <a:latin typeface="Arial"/>
                <a:ea typeface="Arial"/>
                <a:cs typeface="Arial"/>
                <a:sym typeface="Arial"/>
              </a:rPr>
              <a:t> and you have been provided with the following data for 2020:</a:t>
            </a:r>
            <a:endParaRPr b="0" i="0" sz="1700" u="none" cap="none" strike="noStrike">
              <a:solidFill>
                <a:srgbClr val="000000"/>
              </a:solidFill>
              <a:latin typeface="Arial"/>
              <a:ea typeface="Arial"/>
              <a:cs typeface="Arial"/>
              <a:sym typeface="Arial"/>
            </a:endParaRPr>
          </a:p>
        </p:txBody>
      </p:sp>
      <p:sp>
        <p:nvSpPr>
          <p:cNvPr id="386" name="Google Shape;386;g3dc49881616_0_346"/>
          <p:cNvSpPr txBox="1"/>
          <p:nvPr/>
        </p:nvSpPr>
        <p:spPr>
          <a:xfrm>
            <a:off x="821204" y="5137112"/>
            <a:ext cx="9824700" cy="97980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700"/>
              <a:buFont typeface="Arial"/>
              <a:buAutoNum type="alphaUcPeriod"/>
            </a:pPr>
            <a:r>
              <a:rPr b="0" i="0" lang="sv-SE" sz="1700" u="none" cap="none" strike="noStrike">
                <a:solidFill>
                  <a:srgbClr val="000000"/>
                </a:solidFill>
                <a:latin typeface="Arial"/>
                <a:ea typeface="Arial"/>
                <a:cs typeface="Arial"/>
                <a:sym typeface="Arial"/>
              </a:rPr>
              <a:t>Which OSeMOSYS parameters would you use to ensure that the model represents Genovia’s housing heating sector historical conditions? </a:t>
            </a:r>
            <a:endParaRPr b="0" i="0" sz="1700" u="none" cap="none" strike="noStrike">
              <a:solidFill>
                <a:srgbClr val="000000"/>
              </a:solidFill>
              <a:latin typeface="Arial"/>
              <a:ea typeface="Arial"/>
              <a:cs typeface="Arial"/>
              <a:sym typeface="Arial"/>
            </a:endParaRPr>
          </a:p>
          <a:p>
            <a:pPr indent="-342900" lvl="0" marL="342900" marR="0" rtl="0" algn="just">
              <a:lnSpc>
                <a:spcPct val="100000"/>
              </a:lnSpc>
              <a:spcBef>
                <a:spcPts val="800"/>
              </a:spcBef>
              <a:spcAft>
                <a:spcPts val="0"/>
              </a:spcAft>
              <a:buClr>
                <a:srgbClr val="000000"/>
              </a:buClr>
              <a:buSzPts val="1700"/>
              <a:buFont typeface="Arial"/>
              <a:buAutoNum type="alphaUcPeriod"/>
            </a:pPr>
            <a:r>
              <a:rPr b="0" i="0" lang="sv-SE" sz="1700" u="none" cap="none" strike="noStrike">
                <a:solidFill>
                  <a:srgbClr val="000000"/>
                </a:solidFill>
                <a:latin typeface="Arial"/>
                <a:ea typeface="Arial"/>
                <a:cs typeface="Arial"/>
                <a:sym typeface="Arial"/>
              </a:rPr>
              <a:t>What values would you assign to these parameters in </a:t>
            </a:r>
            <a:r>
              <a:rPr b="1" i="0" lang="sv-SE" sz="1700" u="none" cap="none" strike="noStrike">
                <a:solidFill>
                  <a:srgbClr val="000000"/>
                </a:solidFill>
                <a:latin typeface="Arial"/>
                <a:ea typeface="Arial"/>
                <a:cs typeface="Arial"/>
                <a:sym typeface="Arial"/>
              </a:rPr>
              <a:t>2020</a:t>
            </a:r>
            <a:r>
              <a:rPr b="0" i="0" lang="sv-SE" sz="17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387" name="Google Shape;387;g3dc49881616_0_346"/>
          <p:cNvSpPr txBox="1"/>
          <p:nvPr/>
        </p:nvSpPr>
        <p:spPr>
          <a:xfrm>
            <a:off x="468000" y="4679808"/>
            <a:ext cx="9697200" cy="384900"/>
          </a:xfrm>
          <a:prstGeom prst="rect">
            <a:avLst/>
          </a:prstGeom>
          <a:noFill/>
          <a:ln>
            <a:noFill/>
          </a:ln>
        </p:spPr>
        <p:txBody>
          <a:bodyPr anchorCtr="0" anchor="t" bIns="45700" lIns="0" spcFirstLastPara="1" rIns="91425" wrap="square" tIns="45700">
            <a:spAutoFit/>
          </a:bodyPr>
          <a:lstStyle/>
          <a:p>
            <a:pPr indent="0" lvl="0" marL="0" marR="0" rtl="0" algn="just">
              <a:lnSpc>
                <a:spcPct val="100000"/>
              </a:lnSpc>
              <a:spcBef>
                <a:spcPts val="0"/>
              </a:spcBef>
              <a:spcAft>
                <a:spcPts val="0"/>
              </a:spcAft>
              <a:buClr>
                <a:srgbClr val="000000"/>
              </a:buClr>
              <a:buSzPts val="1900"/>
              <a:buFont typeface="Arial"/>
              <a:buNone/>
            </a:pPr>
            <a:r>
              <a:rPr b="1" i="0" lang="sv-SE" sz="1900" u="none" cap="none" strike="noStrike">
                <a:solidFill>
                  <a:srgbClr val="000000"/>
                </a:solidFill>
                <a:latin typeface="Arial"/>
                <a:ea typeface="Arial"/>
                <a:cs typeface="Arial"/>
                <a:sym typeface="Arial"/>
              </a:rPr>
              <a:t>Calibrating the housing heating sector</a:t>
            </a:r>
            <a:endParaRPr b="0" i="0" sz="1400" u="none" cap="none" strike="noStrike">
              <a:solidFill>
                <a:srgbClr val="000000"/>
              </a:solidFill>
              <a:latin typeface="Arial"/>
              <a:ea typeface="Arial"/>
              <a:cs typeface="Arial"/>
              <a:sym typeface="Arial"/>
            </a:endParaRPr>
          </a:p>
        </p:txBody>
      </p:sp>
      <p:graphicFrame>
        <p:nvGraphicFramePr>
          <p:cNvPr id="388" name="Google Shape;388;g3dc49881616_0_346"/>
          <p:cNvGraphicFramePr/>
          <p:nvPr/>
        </p:nvGraphicFramePr>
        <p:xfrm>
          <a:off x="1361450" y="1787304"/>
          <a:ext cx="3000000" cy="3000000"/>
        </p:xfrm>
        <a:graphic>
          <a:graphicData uri="http://schemas.openxmlformats.org/drawingml/2006/table">
            <a:tbl>
              <a:tblPr>
                <a:noFill/>
                <a:tableStyleId>{541F177F-FD43-4A0C-9DE4-595408DFF051}</a:tableStyleId>
              </a:tblPr>
              <a:tblGrid>
                <a:gridCol w="1714500"/>
                <a:gridCol w="1714500"/>
                <a:gridCol w="1714500"/>
                <a:gridCol w="1714500"/>
                <a:gridCol w="1714500"/>
              </a:tblGrid>
              <a:tr h="381000">
                <a:tc>
                  <a:txBody>
                    <a:bodyPr/>
                    <a:lstStyle/>
                    <a:p>
                      <a:pPr indent="0" lvl="0" marL="0" marR="0" rtl="0" algn="l">
                        <a:lnSpc>
                          <a:spcPct val="115000"/>
                        </a:lnSpc>
                        <a:spcBef>
                          <a:spcPts val="0"/>
                        </a:spcBef>
                        <a:spcAft>
                          <a:spcPts val="0"/>
                        </a:spcAft>
                        <a:buClr>
                          <a:srgbClr val="000000"/>
                        </a:buClr>
                        <a:buSzPts val="1700"/>
                        <a:buFont typeface="Arial"/>
                        <a:buNone/>
                      </a:pPr>
                      <a:r>
                        <a:t/>
                      </a:r>
                      <a:endParaRPr sz="1700" u="none" cap="none" strike="noStrike">
                        <a:solidFill>
                          <a:srgbClr val="FFFFFF"/>
                        </a:solidFill>
                      </a:endParaRPr>
                    </a:p>
                  </a:txBody>
                  <a:tcPr marT="91425" marB="91425" marR="76200" marL="76200" anchor="b">
                    <a:lnL cap="flat" cmpd="sng" w="9525">
                      <a:solidFill>
                        <a:srgbClr val="284E3F"/>
                      </a:solidFill>
                      <a:prstDash val="solid"/>
                      <a:round/>
                      <a:headEnd len="sm" w="sm" type="none"/>
                      <a:tailEnd len="sm" w="sm" type="none"/>
                    </a:lnL>
                    <a:lnR cap="flat" cmpd="sng" w="9525">
                      <a:solidFill>
                        <a:srgbClr val="356854"/>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284E3F"/>
                      </a:solidFill>
                      <a:prstDash val="solid"/>
                      <a:round/>
                      <a:headEnd len="sm" w="sm" type="none"/>
                      <a:tailEnd len="sm" w="sm" type="none"/>
                    </a:lnB>
                    <a:solidFill>
                      <a:srgbClr val="356854"/>
                    </a:solidFill>
                  </a:tcPr>
                </a:tc>
                <a:tc>
                  <a:txBody>
                    <a:bodyPr/>
                    <a:lstStyle/>
                    <a:p>
                      <a:pPr indent="0" lvl="0" marL="0" marR="0" rtl="0" algn="l">
                        <a:lnSpc>
                          <a:spcPct val="115000"/>
                        </a:lnSpc>
                        <a:spcBef>
                          <a:spcPts val="0"/>
                        </a:spcBef>
                        <a:spcAft>
                          <a:spcPts val="0"/>
                        </a:spcAft>
                        <a:buClr>
                          <a:srgbClr val="000000"/>
                        </a:buClr>
                        <a:buSzPts val="1700"/>
                        <a:buFont typeface="Arial"/>
                        <a:buNone/>
                      </a:pPr>
                      <a:r>
                        <a:rPr b="1" lang="sv-SE" sz="1700" u="none" cap="none" strike="noStrike">
                          <a:solidFill>
                            <a:srgbClr val="FFFFFF"/>
                          </a:solidFill>
                        </a:rPr>
                        <a:t>Total fuel use [PJ]</a:t>
                      </a:r>
                      <a:endParaRPr b="1" sz="1700" u="none" cap="none" strike="noStrike">
                        <a:solidFill>
                          <a:srgbClr val="FFFFFF"/>
                        </a:solidFill>
                      </a:endParaRPr>
                    </a:p>
                  </a:txBody>
                  <a:tcPr marT="91425" marB="91425" marR="76200" marL="76200" anchor="b">
                    <a:lnL cap="flat" cmpd="sng" w="9525">
                      <a:solidFill>
                        <a:srgbClr val="356854"/>
                      </a:solidFill>
                      <a:prstDash val="solid"/>
                      <a:round/>
                      <a:headEnd len="sm" w="sm" type="none"/>
                      <a:tailEnd len="sm" w="sm" type="none"/>
                    </a:lnL>
                    <a:lnR cap="flat" cmpd="sng" w="9525">
                      <a:solidFill>
                        <a:srgbClr val="356854"/>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284E3F"/>
                      </a:solidFill>
                      <a:prstDash val="solid"/>
                      <a:round/>
                      <a:headEnd len="sm" w="sm" type="none"/>
                      <a:tailEnd len="sm" w="sm" type="none"/>
                    </a:lnB>
                    <a:solidFill>
                      <a:srgbClr val="356854"/>
                    </a:solidFill>
                  </a:tcPr>
                </a:tc>
                <a:tc>
                  <a:txBody>
                    <a:bodyPr/>
                    <a:lstStyle/>
                    <a:p>
                      <a:pPr indent="0" lvl="0" marL="0" marR="0" rtl="0" algn="l">
                        <a:lnSpc>
                          <a:spcPct val="115000"/>
                        </a:lnSpc>
                        <a:spcBef>
                          <a:spcPts val="0"/>
                        </a:spcBef>
                        <a:spcAft>
                          <a:spcPts val="0"/>
                        </a:spcAft>
                        <a:buClr>
                          <a:srgbClr val="000000"/>
                        </a:buClr>
                        <a:buSzPts val="1700"/>
                        <a:buFont typeface="Arial"/>
                        <a:buNone/>
                      </a:pPr>
                      <a:r>
                        <a:rPr b="1" lang="sv-SE" sz="1700" u="none" cap="none" strike="noStrike">
                          <a:solidFill>
                            <a:srgbClr val="FFFFFF"/>
                          </a:solidFill>
                        </a:rPr>
                        <a:t>Share used for cooking [%]</a:t>
                      </a:r>
                      <a:endParaRPr b="1" sz="1700" u="none" cap="none" strike="noStrike">
                        <a:solidFill>
                          <a:srgbClr val="FFFFFF"/>
                        </a:solidFill>
                      </a:endParaRPr>
                    </a:p>
                  </a:txBody>
                  <a:tcPr marT="91425" marB="91425" marR="76200" marL="76200" anchor="b">
                    <a:lnL cap="flat" cmpd="sng" w="9525">
                      <a:solidFill>
                        <a:srgbClr val="356854"/>
                      </a:solidFill>
                      <a:prstDash val="solid"/>
                      <a:round/>
                      <a:headEnd len="sm" w="sm" type="none"/>
                      <a:tailEnd len="sm" w="sm" type="none"/>
                    </a:lnL>
                    <a:lnR cap="flat" cmpd="sng" w="9525">
                      <a:solidFill>
                        <a:srgbClr val="356854"/>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284E3F"/>
                      </a:solidFill>
                      <a:prstDash val="solid"/>
                      <a:round/>
                      <a:headEnd len="sm" w="sm" type="none"/>
                      <a:tailEnd len="sm" w="sm" type="none"/>
                    </a:lnB>
                    <a:solidFill>
                      <a:srgbClr val="356854"/>
                    </a:solidFill>
                  </a:tcPr>
                </a:tc>
                <a:tc>
                  <a:txBody>
                    <a:bodyPr/>
                    <a:lstStyle/>
                    <a:p>
                      <a:pPr indent="0" lvl="0" marL="0" marR="0" rtl="0" algn="l">
                        <a:lnSpc>
                          <a:spcPct val="115000"/>
                        </a:lnSpc>
                        <a:spcBef>
                          <a:spcPts val="0"/>
                        </a:spcBef>
                        <a:spcAft>
                          <a:spcPts val="0"/>
                        </a:spcAft>
                        <a:buClr>
                          <a:srgbClr val="000000"/>
                        </a:buClr>
                        <a:buSzPts val="1700"/>
                        <a:buFont typeface="Arial"/>
                        <a:buNone/>
                      </a:pPr>
                      <a:r>
                        <a:rPr b="1" lang="sv-SE" sz="1700" u="none" cap="none" strike="noStrike">
                          <a:solidFill>
                            <a:srgbClr val="FFFFFF"/>
                          </a:solidFill>
                        </a:rPr>
                        <a:t>Cooking technology efficiency [%]</a:t>
                      </a:r>
                      <a:endParaRPr b="1" sz="1700" u="none" cap="none" strike="noStrike">
                        <a:solidFill>
                          <a:srgbClr val="FFFFFF"/>
                        </a:solidFill>
                      </a:endParaRPr>
                    </a:p>
                  </a:txBody>
                  <a:tcPr marT="91425" marB="91425" marR="76200" marL="76200" anchor="b">
                    <a:lnL cap="flat" cmpd="sng" w="9525">
                      <a:solidFill>
                        <a:srgbClr val="356854"/>
                      </a:solidFill>
                      <a:prstDash val="solid"/>
                      <a:round/>
                      <a:headEnd len="sm" w="sm" type="none"/>
                      <a:tailEnd len="sm" w="sm" type="none"/>
                    </a:lnL>
                    <a:lnR cap="flat" cmpd="sng" w="9525">
                      <a:solidFill>
                        <a:srgbClr val="356854"/>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284E3F"/>
                      </a:solidFill>
                      <a:prstDash val="solid"/>
                      <a:round/>
                      <a:headEnd len="sm" w="sm" type="none"/>
                      <a:tailEnd len="sm" w="sm" type="none"/>
                    </a:lnB>
                    <a:solidFill>
                      <a:srgbClr val="356854"/>
                    </a:solidFill>
                  </a:tcPr>
                </a:tc>
                <a:tc>
                  <a:txBody>
                    <a:bodyPr/>
                    <a:lstStyle/>
                    <a:p>
                      <a:pPr indent="0" lvl="0" marL="0" marR="0" rtl="0" algn="l">
                        <a:lnSpc>
                          <a:spcPct val="115000"/>
                        </a:lnSpc>
                        <a:spcBef>
                          <a:spcPts val="0"/>
                        </a:spcBef>
                        <a:spcAft>
                          <a:spcPts val="0"/>
                        </a:spcAft>
                        <a:buClr>
                          <a:srgbClr val="000000"/>
                        </a:buClr>
                        <a:buSzPts val="1700"/>
                        <a:buFont typeface="Arial"/>
                        <a:buNone/>
                      </a:pPr>
                      <a:r>
                        <a:rPr b="1" lang="sv-SE" sz="1700" u="none" cap="none" strike="noStrike">
                          <a:solidFill>
                            <a:srgbClr val="FFFFFF"/>
                          </a:solidFill>
                        </a:rPr>
                        <a:t>Heating technology efficiency [%]</a:t>
                      </a:r>
                      <a:endParaRPr b="1" sz="1700" u="none" cap="none" strike="noStrike">
                        <a:solidFill>
                          <a:srgbClr val="FFFFFF"/>
                        </a:solidFill>
                      </a:endParaRPr>
                    </a:p>
                  </a:txBody>
                  <a:tcPr marT="91425" marB="91425" marR="76200" marL="76200" anchor="b">
                    <a:lnL cap="flat" cmpd="sng" w="9525">
                      <a:solidFill>
                        <a:srgbClr val="356854"/>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284E3F"/>
                      </a:solidFill>
                      <a:prstDash val="solid"/>
                      <a:round/>
                      <a:headEnd len="sm" w="sm" type="none"/>
                      <a:tailEnd len="sm" w="sm" type="none"/>
                    </a:lnB>
                    <a:solidFill>
                      <a:srgbClr val="356854"/>
                    </a:solidFill>
                  </a:tcPr>
                </a:tc>
              </a:tr>
              <a:tr h="381000">
                <a:tc>
                  <a:txBody>
                    <a:bodyPr/>
                    <a:lstStyle/>
                    <a:p>
                      <a:pPr indent="0" lvl="0" marL="0" marR="0" rtl="0" algn="l">
                        <a:lnSpc>
                          <a:spcPct val="115000"/>
                        </a:lnSpc>
                        <a:spcBef>
                          <a:spcPts val="0"/>
                        </a:spcBef>
                        <a:spcAft>
                          <a:spcPts val="0"/>
                        </a:spcAft>
                        <a:buClr>
                          <a:srgbClr val="000000"/>
                        </a:buClr>
                        <a:buSzPts val="1700"/>
                        <a:buFont typeface="Arial"/>
                        <a:buNone/>
                      </a:pPr>
                      <a:r>
                        <a:rPr b="1" lang="sv-SE" sz="1700" u="none" cap="none" strike="noStrike"/>
                        <a:t>Gas</a:t>
                      </a:r>
                      <a:endParaRPr b="1" sz="1700" u="none" cap="none" strike="noStrike"/>
                    </a:p>
                  </a:txBody>
                  <a:tcPr marT="91425" marB="91425" marR="76200" marL="76200" anchor="b">
                    <a:lnL cap="flat" cmpd="sng" w="9525">
                      <a:solidFill>
                        <a:srgbClr val="284E3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700"/>
                        <a:buFont typeface="Arial"/>
                        <a:buNone/>
                      </a:pPr>
                      <a:r>
                        <a:rPr lang="sv-SE" sz="1700" u="none" cap="none" strike="noStrike"/>
                        <a:t>15</a:t>
                      </a:r>
                      <a:endParaRPr sz="1700" u="none" cap="none" strike="noStrike"/>
                    </a:p>
                  </a:txBody>
                  <a:tcPr marT="91425" marB="91425" marR="76200" marL="76200" anchor="b">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700"/>
                        <a:buFont typeface="Arial"/>
                        <a:buNone/>
                      </a:pPr>
                      <a:r>
                        <a:rPr lang="sv-SE" sz="1700" u="none" cap="none" strike="noStrike"/>
                        <a:t>35</a:t>
                      </a:r>
                      <a:endParaRPr sz="1700" u="none" cap="none" strike="noStrike"/>
                    </a:p>
                  </a:txBody>
                  <a:tcPr marT="91425" marB="91425" marR="76200" marL="76200" anchor="b">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700"/>
                        <a:buFont typeface="Arial"/>
                        <a:buNone/>
                      </a:pPr>
                      <a:r>
                        <a:rPr lang="sv-SE" sz="1700" u="none" cap="none" strike="noStrike"/>
                        <a:t>90</a:t>
                      </a:r>
                      <a:endParaRPr sz="1700" u="none" cap="none" strike="noStrike"/>
                    </a:p>
                  </a:txBody>
                  <a:tcPr marT="91425" marB="91425" marR="76200" marL="76200" anchor="b">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700"/>
                        <a:buFont typeface="Arial"/>
                        <a:buNone/>
                      </a:pPr>
                      <a:r>
                        <a:rPr lang="sv-SE" sz="1700" u="none" cap="none" strike="noStrike"/>
                        <a:t>90</a:t>
                      </a:r>
                      <a:endParaRPr sz="1700" u="none" cap="none" strike="noStrike"/>
                    </a:p>
                  </a:txBody>
                  <a:tcPr marT="91425" marB="91425" marR="76200" marL="76200" anchor="b">
                    <a:lnL cap="flat" cmpd="sng" w="9525">
                      <a:solidFill>
                        <a:srgbClr val="FFFFFF"/>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284E3F"/>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r>
              <a:tr h="381000">
                <a:tc>
                  <a:txBody>
                    <a:bodyPr/>
                    <a:lstStyle/>
                    <a:p>
                      <a:pPr indent="0" lvl="0" marL="0" marR="0" rtl="0" algn="l">
                        <a:lnSpc>
                          <a:spcPct val="115000"/>
                        </a:lnSpc>
                        <a:spcBef>
                          <a:spcPts val="0"/>
                        </a:spcBef>
                        <a:spcAft>
                          <a:spcPts val="0"/>
                        </a:spcAft>
                        <a:buClr>
                          <a:srgbClr val="000000"/>
                        </a:buClr>
                        <a:buSzPts val="1700"/>
                        <a:buFont typeface="Arial"/>
                        <a:buNone/>
                      </a:pPr>
                      <a:r>
                        <a:rPr b="1" lang="sv-SE" sz="1700" u="none" cap="none" strike="noStrike"/>
                        <a:t>Oil</a:t>
                      </a:r>
                      <a:endParaRPr b="1" sz="1700" u="none" cap="none" strike="noStrike"/>
                    </a:p>
                  </a:txBody>
                  <a:tcPr marT="91425" marB="91425" marR="76200" marL="76200" anchor="b">
                    <a:lnL cap="flat" cmpd="sng" w="9525">
                      <a:solidFill>
                        <a:srgbClr val="284E3F"/>
                      </a:solidFill>
                      <a:prstDash val="solid"/>
                      <a:round/>
                      <a:headEnd len="sm" w="sm" type="none"/>
                      <a:tailEnd len="sm" w="sm" type="none"/>
                    </a:lnL>
                    <a:lnR cap="flat" cmpd="sng" w="9525">
                      <a:solidFill>
                        <a:srgbClr val="F6F8F9"/>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6F8F9"/>
                    </a:solidFill>
                  </a:tcPr>
                </a:tc>
                <a:tc>
                  <a:txBody>
                    <a:bodyPr/>
                    <a:lstStyle/>
                    <a:p>
                      <a:pPr indent="0" lvl="0" marL="0" marR="0" rtl="0" algn="r">
                        <a:lnSpc>
                          <a:spcPct val="115000"/>
                        </a:lnSpc>
                        <a:spcBef>
                          <a:spcPts val="0"/>
                        </a:spcBef>
                        <a:spcAft>
                          <a:spcPts val="0"/>
                        </a:spcAft>
                        <a:buClr>
                          <a:srgbClr val="000000"/>
                        </a:buClr>
                        <a:buSzPts val="1700"/>
                        <a:buFont typeface="Arial"/>
                        <a:buNone/>
                      </a:pPr>
                      <a:r>
                        <a:rPr lang="sv-SE" sz="1700" u="none" cap="none" strike="noStrike"/>
                        <a:t>9</a:t>
                      </a:r>
                      <a:endParaRPr sz="1700" u="none" cap="none" strike="noStrike"/>
                    </a:p>
                  </a:txBody>
                  <a:tcPr marT="91425" marB="91425" marR="76200" marL="76200" anchor="b">
                    <a:lnL cap="flat" cmpd="sng" w="9525">
                      <a:solidFill>
                        <a:srgbClr val="F6F8F9"/>
                      </a:solidFill>
                      <a:prstDash val="solid"/>
                      <a:round/>
                      <a:headEnd len="sm" w="sm" type="none"/>
                      <a:tailEnd len="sm" w="sm" type="none"/>
                    </a:lnL>
                    <a:lnR cap="flat" cmpd="sng" w="9525">
                      <a:solidFill>
                        <a:srgbClr val="F6F8F9"/>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6F8F9"/>
                    </a:solidFill>
                  </a:tcPr>
                </a:tc>
                <a:tc>
                  <a:txBody>
                    <a:bodyPr/>
                    <a:lstStyle/>
                    <a:p>
                      <a:pPr indent="0" lvl="0" marL="0" marR="0" rtl="0" algn="r">
                        <a:lnSpc>
                          <a:spcPct val="115000"/>
                        </a:lnSpc>
                        <a:spcBef>
                          <a:spcPts val="0"/>
                        </a:spcBef>
                        <a:spcAft>
                          <a:spcPts val="0"/>
                        </a:spcAft>
                        <a:buClr>
                          <a:srgbClr val="000000"/>
                        </a:buClr>
                        <a:buSzPts val="1700"/>
                        <a:buFont typeface="Arial"/>
                        <a:buNone/>
                      </a:pPr>
                      <a:r>
                        <a:rPr lang="sv-SE" sz="1700" u="none" cap="none" strike="noStrike"/>
                        <a:t>10</a:t>
                      </a:r>
                      <a:endParaRPr sz="1700" u="none" cap="none" strike="noStrike"/>
                    </a:p>
                  </a:txBody>
                  <a:tcPr marT="91425" marB="91425" marR="76200" marL="76200" anchor="b">
                    <a:lnL cap="flat" cmpd="sng" w="9525">
                      <a:solidFill>
                        <a:srgbClr val="F6F8F9"/>
                      </a:solidFill>
                      <a:prstDash val="solid"/>
                      <a:round/>
                      <a:headEnd len="sm" w="sm" type="none"/>
                      <a:tailEnd len="sm" w="sm" type="none"/>
                    </a:lnL>
                    <a:lnR cap="flat" cmpd="sng" w="9525">
                      <a:solidFill>
                        <a:srgbClr val="F6F8F9"/>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6F8F9"/>
                    </a:solidFill>
                  </a:tcPr>
                </a:tc>
                <a:tc>
                  <a:txBody>
                    <a:bodyPr/>
                    <a:lstStyle/>
                    <a:p>
                      <a:pPr indent="0" lvl="0" marL="0" marR="0" rtl="0" algn="r">
                        <a:lnSpc>
                          <a:spcPct val="115000"/>
                        </a:lnSpc>
                        <a:spcBef>
                          <a:spcPts val="0"/>
                        </a:spcBef>
                        <a:spcAft>
                          <a:spcPts val="0"/>
                        </a:spcAft>
                        <a:buClr>
                          <a:srgbClr val="000000"/>
                        </a:buClr>
                        <a:buSzPts val="1700"/>
                        <a:buFont typeface="Arial"/>
                        <a:buNone/>
                      </a:pPr>
                      <a:r>
                        <a:rPr lang="sv-SE" sz="1700" u="none" cap="none" strike="noStrike"/>
                        <a:t>90</a:t>
                      </a:r>
                      <a:endParaRPr sz="1700" u="none" cap="none" strike="noStrike"/>
                    </a:p>
                  </a:txBody>
                  <a:tcPr marT="91425" marB="91425" marR="76200" marL="76200" anchor="b">
                    <a:lnL cap="flat" cmpd="sng" w="9525">
                      <a:solidFill>
                        <a:srgbClr val="F6F8F9"/>
                      </a:solidFill>
                      <a:prstDash val="solid"/>
                      <a:round/>
                      <a:headEnd len="sm" w="sm" type="none"/>
                      <a:tailEnd len="sm" w="sm" type="none"/>
                    </a:lnL>
                    <a:lnR cap="flat" cmpd="sng" w="9525">
                      <a:solidFill>
                        <a:srgbClr val="F6F8F9"/>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6F8F9"/>
                    </a:solidFill>
                  </a:tcPr>
                </a:tc>
                <a:tc>
                  <a:txBody>
                    <a:bodyPr/>
                    <a:lstStyle/>
                    <a:p>
                      <a:pPr indent="0" lvl="0" marL="0" marR="0" rtl="0" algn="r">
                        <a:lnSpc>
                          <a:spcPct val="115000"/>
                        </a:lnSpc>
                        <a:spcBef>
                          <a:spcPts val="0"/>
                        </a:spcBef>
                        <a:spcAft>
                          <a:spcPts val="0"/>
                        </a:spcAft>
                        <a:buClr>
                          <a:srgbClr val="000000"/>
                        </a:buClr>
                        <a:buSzPts val="1700"/>
                        <a:buFont typeface="Arial"/>
                        <a:buNone/>
                      </a:pPr>
                      <a:r>
                        <a:rPr lang="sv-SE" sz="1700" u="none" cap="none" strike="noStrike"/>
                        <a:t>80</a:t>
                      </a:r>
                      <a:endParaRPr sz="1700" u="none" cap="none" strike="noStrike"/>
                    </a:p>
                  </a:txBody>
                  <a:tcPr marT="91425" marB="91425" marR="76200" marL="76200" anchor="b">
                    <a:lnL cap="flat" cmpd="sng" w="9525">
                      <a:solidFill>
                        <a:srgbClr val="F6F8F9"/>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6F8F9"/>
                    </a:solidFill>
                  </a:tcPr>
                </a:tc>
              </a:tr>
              <a:tr h="381000">
                <a:tc>
                  <a:txBody>
                    <a:bodyPr/>
                    <a:lstStyle/>
                    <a:p>
                      <a:pPr indent="0" lvl="0" marL="0" marR="0" rtl="0" algn="l">
                        <a:lnSpc>
                          <a:spcPct val="115000"/>
                        </a:lnSpc>
                        <a:spcBef>
                          <a:spcPts val="0"/>
                        </a:spcBef>
                        <a:spcAft>
                          <a:spcPts val="0"/>
                        </a:spcAft>
                        <a:buClr>
                          <a:srgbClr val="000000"/>
                        </a:buClr>
                        <a:buSzPts val="1700"/>
                        <a:buFont typeface="Arial"/>
                        <a:buNone/>
                      </a:pPr>
                      <a:r>
                        <a:rPr b="1" lang="sv-SE" sz="1700" u="none" cap="none" strike="noStrike"/>
                        <a:t>Biomass</a:t>
                      </a:r>
                      <a:endParaRPr b="1" sz="1700" u="none" cap="none" strike="noStrike"/>
                    </a:p>
                  </a:txBody>
                  <a:tcPr marT="91425" marB="91425" marR="76200" marL="76200" anchor="b">
                    <a:lnL cap="flat" cmpd="sng" w="9525">
                      <a:solidFill>
                        <a:srgbClr val="284E3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700"/>
                        <a:buFont typeface="Arial"/>
                        <a:buNone/>
                      </a:pPr>
                      <a:r>
                        <a:rPr lang="sv-SE" sz="1700" u="none" cap="none" strike="noStrike"/>
                        <a:t>4</a:t>
                      </a:r>
                      <a:endParaRPr sz="1700" u="none" cap="none" strike="noStrike"/>
                    </a:p>
                  </a:txBody>
                  <a:tcPr marT="91425" marB="91425" marR="76200" marL="76200" anchor="b">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700"/>
                        <a:buFont typeface="Arial"/>
                        <a:buNone/>
                      </a:pPr>
                      <a:r>
                        <a:rPr lang="sv-SE" sz="1700" u="none" cap="none" strike="noStrike"/>
                        <a:t>20</a:t>
                      </a:r>
                      <a:endParaRPr sz="1700" u="none" cap="none" strike="noStrike"/>
                    </a:p>
                  </a:txBody>
                  <a:tcPr marT="91425" marB="91425" marR="76200" marL="76200" anchor="b">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700"/>
                        <a:buFont typeface="Arial"/>
                        <a:buNone/>
                      </a:pPr>
                      <a:r>
                        <a:rPr lang="sv-SE" sz="1700" u="none" cap="none" strike="noStrike"/>
                        <a:t>90</a:t>
                      </a:r>
                      <a:endParaRPr sz="1700" u="none" cap="none" strike="noStrike"/>
                    </a:p>
                  </a:txBody>
                  <a:tcPr marT="91425" marB="91425" marR="76200" marL="76200" anchor="b">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c>
                  <a:txBody>
                    <a:bodyPr/>
                    <a:lstStyle/>
                    <a:p>
                      <a:pPr indent="0" lvl="0" marL="0" marR="0" rtl="0" algn="r">
                        <a:lnSpc>
                          <a:spcPct val="115000"/>
                        </a:lnSpc>
                        <a:spcBef>
                          <a:spcPts val="0"/>
                        </a:spcBef>
                        <a:spcAft>
                          <a:spcPts val="0"/>
                        </a:spcAft>
                        <a:buClr>
                          <a:srgbClr val="000000"/>
                        </a:buClr>
                        <a:buSzPts val="1700"/>
                        <a:buFont typeface="Arial"/>
                        <a:buNone/>
                      </a:pPr>
                      <a:r>
                        <a:rPr lang="sv-SE" sz="1700" u="none" cap="none" strike="noStrike"/>
                        <a:t>70</a:t>
                      </a:r>
                      <a:endParaRPr sz="1700" u="none" cap="none" strike="noStrike"/>
                    </a:p>
                  </a:txBody>
                  <a:tcPr marT="91425" marB="91425" marR="76200" marL="76200" anchor="b">
                    <a:lnL cap="flat" cmpd="sng" w="9525">
                      <a:solidFill>
                        <a:srgbClr val="FFFFFF"/>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F6F8F9"/>
                      </a:solidFill>
                      <a:prstDash val="solid"/>
                      <a:round/>
                      <a:headEnd len="sm" w="sm" type="none"/>
                      <a:tailEnd len="sm" w="sm" type="none"/>
                    </a:lnB>
                    <a:solidFill>
                      <a:srgbClr val="FFFFFF"/>
                    </a:solidFill>
                  </a:tcPr>
                </a:tc>
              </a:tr>
              <a:tr h="381000">
                <a:tc>
                  <a:txBody>
                    <a:bodyPr/>
                    <a:lstStyle/>
                    <a:p>
                      <a:pPr indent="0" lvl="0" marL="0" marR="0" rtl="0" algn="l">
                        <a:lnSpc>
                          <a:spcPct val="115000"/>
                        </a:lnSpc>
                        <a:spcBef>
                          <a:spcPts val="0"/>
                        </a:spcBef>
                        <a:spcAft>
                          <a:spcPts val="0"/>
                        </a:spcAft>
                        <a:buClr>
                          <a:srgbClr val="000000"/>
                        </a:buClr>
                        <a:buSzPts val="1700"/>
                        <a:buFont typeface="Arial"/>
                        <a:buNone/>
                      </a:pPr>
                      <a:r>
                        <a:rPr b="1" lang="sv-SE" sz="1700" u="none" cap="none" strike="noStrike"/>
                        <a:t>District heat</a:t>
                      </a:r>
                      <a:endParaRPr b="1" sz="1700" u="none" cap="none" strike="noStrike"/>
                    </a:p>
                  </a:txBody>
                  <a:tcPr marT="91425" marB="91425" marR="76200" marL="76200" anchor="b">
                    <a:lnL cap="flat" cmpd="sng" w="9525">
                      <a:solidFill>
                        <a:srgbClr val="284E3F"/>
                      </a:solidFill>
                      <a:prstDash val="solid"/>
                      <a:round/>
                      <a:headEnd len="sm" w="sm" type="none"/>
                      <a:tailEnd len="sm" w="sm" type="none"/>
                    </a:lnL>
                    <a:lnR cap="flat" cmpd="sng" w="9525">
                      <a:solidFill>
                        <a:srgbClr val="F6F8F9"/>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284E3F"/>
                      </a:solidFill>
                      <a:prstDash val="solid"/>
                      <a:round/>
                      <a:headEnd len="sm" w="sm" type="none"/>
                      <a:tailEnd len="sm" w="sm" type="none"/>
                    </a:lnB>
                    <a:solidFill>
                      <a:srgbClr val="F6F8F9"/>
                    </a:solidFill>
                  </a:tcPr>
                </a:tc>
                <a:tc>
                  <a:txBody>
                    <a:bodyPr/>
                    <a:lstStyle/>
                    <a:p>
                      <a:pPr indent="0" lvl="0" marL="0" marR="0" rtl="0" algn="r">
                        <a:lnSpc>
                          <a:spcPct val="115000"/>
                        </a:lnSpc>
                        <a:spcBef>
                          <a:spcPts val="0"/>
                        </a:spcBef>
                        <a:spcAft>
                          <a:spcPts val="0"/>
                        </a:spcAft>
                        <a:buClr>
                          <a:srgbClr val="000000"/>
                        </a:buClr>
                        <a:buSzPts val="1700"/>
                        <a:buFont typeface="Arial"/>
                        <a:buNone/>
                      </a:pPr>
                      <a:r>
                        <a:rPr lang="sv-SE" sz="1700" u="none" cap="none" strike="noStrike"/>
                        <a:t>12</a:t>
                      </a:r>
                      <a:endParaRPr sz="1700" u="none" cap="none" strike="noStrike"/>
                    </a:p>
                  </a:txBody>
                  <a:tcPr marT="91425" marB="91425" marR="76200" marL="76200" anchor="b">
                    <a:lnL cap="flat" cmpd="sng" w="9525">
                      <a:solidFill>
                        <a:srgbClr val="F6F8F9"/>
                      </a:solidFill>
                      <a:prstDash val="solid"/>
                      <a:round/>
                      <a:headEnd len="sm" w="sm" type="none"/>
                      <a:tailEnd len="sm" w="sm" type="none"/>
                    </a:lnL>
                    <a:lnR cap="flat" cmpd="sng" w="9525">
                      <a:solidFill>
                        <a:srgbClr val="F6F8F9"/>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284E3F"/>
                      </a:solidFill>
                      <a:prstDash val="solid"/>
                      <a:round/>
                      <a:headEnd len="sm" w="sm" type="none"/>
                      <a:tailEnd len="sm" w="sm" type="none"/>
                    </a:lnB>
                    <a:solidFill>
                      <a:srgbClr val="F6F8F9"/>
                    </a:solidFill>
                  </a:tcPr>
                </a:tc>
                <a:tc>
                  <a:txBody>
                    <a:bodyPr/>
                    <a:lstStyle/>
                    <a:p>
                      <a:pPr indent="0" lvl="0" marL="0" marR="0" rtl="0" algn="r">
                        <a:lnSpc>
                          <a:spcPct val="115000"/>
                        </a:lnSpc>
                        <a:spcBef>
                          <a:spcPts val="0"/>
                        </a:spcBef>
                        <a:spcAft>
                          <a:spcPts val="0"/>
                        </a:spcAft>
                        <a:buClr>
                          <a:srgbClr val="000000"/>
                        </a:buClr>
                        <a:buSzPts val="1700"/>
                        <a:buFont typeface="Arial"/>
                        <a:buNone/>
                      </a:pPr>
                      <a:r>
                        <a:rPr lang="sv-SE" sz="1700" u="none" cap="none" strike="noStrike"/>
                        <a:t>-</a:t>
                      </a:r>
                      <a:endParaRPr sz="1700" u="none" cap="none" strike="noStrike"/>
                    </a:p>
                  </a:txBody>
                  <a:tcPr marT="91425" marB="91425" marR="76200" marL="76200" anchor="b">
                    <a:lnL cap="flat" cmpd="sng" w="9525">
                      <a:solidFill>
                        <a:srgbClr val="F6F8F9"/>
                      </a:solidFill>
                      <a:prstDash val="solid"/>
                      <a:round/>
                      <a:headEnd len="sm" w="sm" type="none"/>
                      <a:tailEnd len="sm" w="sm" type="none"/>
                    </a:lnL>
                    <a:lnR cap="flat" cmpd="sng" w="9525">
                      <a:solidFill>
                        <a:srgbClr val="F6F8F9"/>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284E3F"/>
                      </a:solidFill>
                      <a:prstDash val="solid"/>
                      <a:round/>
                      <a:headEnd len="sm" w="sm" type="none"/>
                      <a:tailEnd len="sm" w="sm" type="none"/>
                    </a:lnB>
                    <a:solidFill>
                      <a:srgbClr val="F6F8F9"/>
                    </a:solidFill>
                  </a:tcPr>
                </a:tc>
                <a:tc>
                  <a:txBody>
                    <a:bodyPr/>
                    <a:lstStyle/>
                    <a:p>
                      <a:pPr indent="0" lvl="0" marL="0" marR="0" rtl="0" algn="r">
                        <a:lnSpc>
                          <a:spcPct val="115000"/>
                        </a:lnSpc>
                        <a:spcBef>
                          <a:spcPts val="0"/>
                        </a:spcBef>
                        <a:spcAft>
                          <a:spcPts val="0"/>
                        </a:spcAft>
                        <a:buClr>
                          <a:srgbClr val="000000"/>
                        </a:buClr>
                        <a:buSzPts val="1700"/>
                        <a:buFont typeface="Arial"/>
                        <a:buNone/>
                      </a:pPr>
                      <a:r>
                        <a:rPr lang="sv-SE" sz="1700" u="none" cap="none" strike="noStrike"/>
                        <a:t>90</a:t>
                      </a:r>
                      <a:endParaRPr sz="1700" u="none" cap="none" strike="noStrike"/>
                    </a:p>
                  </a:txBody>
                  <a:tcPr marT="91425" marB="91425" marR="76200" marL="76200" anchor="b">
                    <a:lnL cap="flat" cmpd="sng" w="9525">
                      <a:solidFill>
                        <a:srgbClr val="F6F8F9"/>
                      </a:solidFill>
                      <a:prstDash val="solid"/>
                      <a:round/>
                      <a:headEnd len="sm" w="sm" type="none"/>
                      <a:tailEnd len="sm" w="sm" type="none"/>
                    </a:lnL>
                    <a:lnR cap="flat" cmpd="sng" w="9525">
                      <a:solidFill>
                        <a:srgbClr val="F6F8F9"/>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284E3F"/>
                      </a:solidFill>
                      <a:prstDash val="solid"/>
                      <a:round/>
                      <a:headEnd len="sm" w="sm" type="none"/>
                      <a:tailEnd len="sm" w="sm" type="none"/>
                    </a:lnB>
                    <a:solidFill>
                      <a:srgbClr val="F6F8F9"/>
                    </a:solidFill>
                  </a:tcPr>
                </a:tc>
                <a:tc>
                  <a:txBody>
                    <a:bodyPr/>
                    <a:lstStyle/>
                    <a:p>
                      <a:pPr indent="0" lvl="0" marL="0" marR="0" rtl="0" algn="r">
                        <a:lnSpc>
                          <a:spcPct val="115000"/>
                        </a:lnSpc>
                        <a:spcBef>
                          <a:spcPts val="0"/>
                        </a:spcBef>
                        <a:spcAft>
                          <a:spcPts val="0"/>
                        </a:spcAft>
                        <a:buClr>
                          <a:srgbClr val="000000"/>
                        </a:buClr>
                        <a:buSzPts val="1700"/>
                        <a:buFont typeface="Arial"/>
                        <a:buNone/>
                      </a:pPr>
                      <a:r>
                        <a:rPr lang="sv-SE" sz="1700" u="none" cap="none" strike="noStrike"/>
                        <a:t>-</a:t>
                      </a:r>
                      <a:endParaRPr sz="1700" u="none" cap="none" strike="noStrike"/>
                    </a:p>
                  </a:txBody>
                  <a:tcPr marT="91425" marB="91425" marR="76200" marL="76200" anchor="b">
                    <a:lnL cap="flat" cmpd="sng" w="9525">
                      <a:solidFill>
                        <a:srgbClr val="F6F8F9"/>
                      </a:solidFill>
                      <a:prstDash val="solid"/>
                      <a:round/>
                      <a:headEnd len="sm" w="sm" type="none"/>
                      <a:tailEnd len="sm" w="sm" type="none"/>
                    </a:lnL>
                    <a:lnR cap="flat" cmpd="sng" w="9525">
                      <a:solidFill>
                        <a:srgbClr val="284E3F"/>
                      </a:solidFill>
                      <a:prstDash val="solid"/>
                      <a:round/>
                      <a:headEnd len="sm" w="sm" type="none"/>
                      <a:tailEnd len="sm" w="sm" type="none"/>
                    </a:lnR>
                    <a:lnT cap="flat" cmpd="sng" w="9525">
                      <a:solidFill>
                        <a:srgbClr val="F6F8F9"/>
                      </a:solidFill>
                      <a:prstDash val="solid"/>
                      <a:round/>
                      <a:headEnd len="sm" w="sm" type="none"/>
                      <a:tailEnd len="sm" w="sm" type="none"/>
                    </a:lnT>
                    <a:lnB cap="flat" cmpd="sng" w="9525">
                      <a:solidFill>
                        <a:srgbClr val="284E3F"/>
                      </a:solidFill>
                      <a:prstDash val="solid"/>
                      <a:round/>
                      <a:headEnd len="sm" w="sm" type="none"/>
                      <a:tailEnd len="sm" w="sm" type="none"/>
                    </a:lnB>
                    <a:solidFill>
                      <a:srgbClr val="F6F8F9"/>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g3dc49881616_0_365"/>
          <p:cNvSpPr txBox="1"/>
          <p:nvPr>
            <p:ph type="ctrTitle"/>
          </p:nvPr>
        </p:nvSpPr>
        <p:spPr>
          <a:xfrm flipH="1">
            <a:off x="4185363" y="0"/>
            <a:ext cx="3648000" cy="6858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800"/>
              <a:buNone/>
            </a:pPr>
            <a:r>
              <a:rPr lang="sv-SE"/>
              <a:t>Thank you</a:t>
            </a:r>
            <a:endParaRPr/>
          </a:p>
        </p:txBody>
      </p:sp>
      <p:sp>
        <p:nvSpPr>
          <p:cNvPr id="394" name="Google Shape;394;g3dc49881616_0_365"/>
          <p:cNvSpPr txBox="1"/>
          <p:nvPr>
            <p:ph idx="1" type="subTitle"/>
          </p:nvPr>
        </p:nvSpPr>
        <p:spPr>
          <a:xfrm>
            <a:off x="6009375" y="5795916"/>
            <a:ext cx="6176100" cy="10620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1000"/>
              </a:spcBef>
              <a:spcAft>
                <a:spcPts val="0"/>
              </a:spcAft>
              <a:buSzPts val="3600"/>
              <a:buNone/>
            </a:pPr>
            <a:r>
              <a:rPr lang="sv-SE"/>
              <a:t>www.climatecompatiblegrowth.com</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g3dc49881616_0_356"/>
          <p:cNvSpPr txBox="1"/>
          <p:nvPr/>
        </p:nvSpPr>
        <p:spPr>
          <a:xfrm>
            <a:off x="11798300" y="6565900"/>
            <a:ext cx="393600" cy="29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1" i="0" lang="sv-SE" sz="1000" u="none" cap="none" strike="noStrike">
                <a:solidFill>
                  <a:schemeClr val="lt1"/>
                </a:solidFill>
                <a:latin typeface="Arial"/>
                <a:ea typeface="Arial"/>
                <a:cs typeface="Arial"/>
                <a:sym typeface="Arial"/>
              </a:rPr>
              <a:t>‹#›</a:t>
            </a:fld>
            <a:endParaRPr b="1" i="0" sz="1000" u="none" cap="none" strike="noStrike">
              <a:solidFill>
                <a:schemeClr val="lt1"/>
              </a:solidFill>
              <a:latin typeface="Arial"/>
              <a:ea typeface="Arial"/>
              <a:cs typeface="Arial"/>
              <a:sym typeface="Arial"/>
            </a:endParaRPr>
          </a:p>
        </p:txBody>
      </p:sp>
      <p:sp>
        <p:nvSpPr>
          <p:cNvPr id="401" name="Google Shape;401;g3dc49881616_0_356"/>
          <p:cNvSpPr txBox="1"/>
          <p:nvPr/>
        </p:nvSpPr>
        <p:spPr>
          <a:xfrm>
            <a:off x="835428" y="1786512"/>
            <a:ext cx="9737400" cy="40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Open Sans"/>
              <a:ea typeface="Open Sans"/>
              <a:cs typeface="Open Sans"/>
              <a:sym typeface="Open Sans"/>
            </a:endParaRPr>
          </a:p>
        </p:txBody>
      </p:sp>
      <p:sp>
        <p:nvSpPr>
          <p:cNvPr id="402" name="Google Shape;402;g3dc49881616_0_356"/>
          <p:cNvSpPr txBox="1"/>
          <p:nvPr>
            <p:ph type="title"/>
          </p:nvPr>
        </p:nvSpPr>
        <p:spPr>
          <a:xfrm>
            <a:off x="468000" y="288000"/>
            <a:ext cx="11079300" cy="648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Helvetica Neue"/>
              <a:buNone/>
            </a:pPr>
            <a:r>
              <a:rPr lang="sv-SE"/>
              <a:t>Answers to the Practical Exercise</a:t>
            </a:r>
            <a:endParaRPr sz="2800"/>
          </a:p>
        </p:txBody>
      </p:sp>
      <p:sp>
        <p:nvSpPr>
          <p:cNvPr id="403" name="Google Shape;403;g3dc49881616_0_356"/>
          <p:cNvSpPr txBox="1"/>
          <p:nvPr/>
        </p:nvSpPr>
        <p:spPr>
          <a:xfrm>
            <a:off x="583200" y="1030258"/>
            <a:ext cx="10515600" cy="384900"/>
          </a:xfrm>
          <a:prstGeom prst="rect">
            <a:avLst/>
          </a:prstGeom>
          <a:solidFill>
            <a:srgbClr val="DDE7FF"/>
          </a:solidFill>
          <a:ln cap="flat" cmpd="sng" w="2857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900"/>
              <a:buFont typeface="Arial"/>
              <a:buNone/>
            </a:pPr>
            <a:r>
              <a:rPr b="1" i="0" lang="sv-SE" sz="1900" u="none" cap="none" strike="noStrike">
                <a:solidFill>
                  <a:schemeClr val="dk1"/>
                </a:solidFill>
                <a:latin typeface="Arial"/>
                <a:ea typeface="Arial"/>
                <a:cs typeface="Arial"/>
                <a:sym typeface="Arial"/>
              </a:rPr>
              <a:t>Calibrating the housing heating sector</a:t>
            </a:r>
            <a:endParaRPr b="1" i="1" sz="1700" u="none" cap="none" strike="noStrike">
              <a:solidFill>
                <a:srgbClr val="000000"/>
              </a:solidFill>
              <a:latin typeface="Arial"/>
              <a:ea typeface="Arial"/>
              <a:cs typeface="Arial"/>
              <a:sym typeface="Arial"/>
            </a:endParaRPr>
          </a:p>
        </p:txBody>
      </p:sp>
      <p:sp>
        <p:nvSpPr>
          <p:cNvPr id="404" name="Google Shape;404;g3dc49881616_0_356"/>
          <p:cNvSpPr txBox="1"/>
          <p:nvPr/>
        </p:nvSpPr>
        <p:spPr>
          <a:xfrm>
            <a:off x="719136" y="1542878"/>
            <a:ext cx="10515600" cy="474600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700"/>
              <a:buFont typeface="Arial"/>
              <a:buAutoNum type="alphaUcPeriod"/>
            </a:pPr>
            <a:r>
              <a:rPr b="0" i="0" lang="sv-SE" sz="1700" u="none" cap="none" strike="noStrike">
                <a:solidFill>
                  <a:srgbClr val="000000"/>
                </a:solidFill>
                <a:latin typeface="Arial"/>
                <a:ea typeface="Arial"/>
                <a:cs typeface="Arial"/>
                <a:sym typeface="Arial"/>
              </a:rPr>
              <a:t>To </a:t>
            </a:r>
            <a:r>
              <a:rPr b="0" i="0" lang="sv-SE" sz="1700" u="none" cap="none" strike="noStrike">
                <a:solidFill>
                  <a:schemeClr val="dk1"/>
                </a:solidFill>
                <a:latin typeface="Arial"/>
                <a:ea typeface="Arial"/>
                <a:cs typeface="Arial"/>
                <a:sym typeface="Arial"/>
              </a:rPr>
              <a:t>represent Genovia’s housing heating sector historical conditions </a:t>
            </a:r>
            <a:r>
              <a:rPr b="1" i="0" lang="sv-SE" sz="1700" u="none" cap="none" strike="noStrike">
                <a:solidFill>
                  <a:schemeClr val="dk1"/>
                </a:solidFill>
                <a:latin typeface="Arial"/>
                <a:ea typeface="Arial"/>
                <a:cs typeface="Arial"/>
                <a:sym typeface="Arial"/>
              </a:rPr>
              <a:t>Lower Annual Activity Limit</a:t>
            </a:r>
            <a:r>
              <a:rPr b="0" i="0" lang="sv-SE" sz="1700" u="none" cap="none" strike="noStrike">
                <a:solidFill>
                  <a:schemeClr val="dk1"/>
                </a:solidFill>
                <a:latin typeface="Arial"/>
                <a:ea typeface="Arial"/>
                <a:cs typeface="Arial"/>
                <a:sym typeface="Arial"/>
              </a:rPr>
              <a:t> (and equivalently the </a:t>
            </a:r>
            <a:r>
              <a:rPr b="1" i="0" lang="sv-SE" sz="1700" u="none" cap="none" strike="noStrike">
                <a:solidFill>
                  <a:schemeClr val="dk1"/>
                </a:solidFill>
                <a:latin typeface="Arial"/>
                <a:ea typeface="Arial"/>
                <a:cs typeface="Arial"/>
                <a:sym typeface="Arial"/>
              </a:rPr>
              <a:t>Upper Annual Activity Limit</a:t>
            </a:r>
            <a:r>
              <a:rPr b="0" i="0" lang="sv-SE" sz="1700" u="none" cap="none" strike="noStrike">
                <a:solidFill>
                  <a:schemeClr val="dk1"/>
                </a:solidFill>
                <a:latin typeface="Arial"/>
                <a:ea typeface="Arial"/>
                <a:cs typeface="Arial"/>
                <a:sym typeface="Arial"/>
              </a:rPr>
              <a:t>) should be applied to the heating technologies represented. Moreover, Specified Annual Demand should be used with an assigned profile.</a:t>
            </a:r>
            <a:endParaRPr b="0" i="0" sz="1700" u="none" cap="none" strike="noStrike">
              <a:solidFill>
                <a:schemeClr val="dk1"/>
              </a:solidFill>
              <a:latin typeface="Arial"/>
              <a:ea typeface="Arial"/>
              <a:cs typeface="Arial"/>
              <a:sym typeface="Arial"/>
            </a:endParaRPr>
          </a:p>
          <a:p>
            <a:pPr indent="-342900" lvl="0" marL="342900" marR="0" rtl="0" algn="just">
              <a:lnSpc>
                <a:spcPct val="100000"/>
              </a:lnSpc>
              <a:spcBef>
                <a:spcPts val="800"/>
              </a:spcBef>
              <a:spcAft>
                <a:spcPts val="0"/>
              </a:spcAft>
              <a:buClr>
                <a:srgbClr val="000000"/>
              </a:buClr>
              <a:buSzPts val="1700"/>
              <a:buFont typeface="Arial"/>
              <a:buAutoNum type="alphaUcPeriod"/>
            </a:pPr>
            <a:r>
              <a:rPr b="0" i="0" lang="sv-SE" sz="1700" u="none" cap="none" strike="noStrike">
                <a:solidFill>
                  <a:srgbClr val="000000"/>
                </a:solidFill>
                <a:latin typeface="Arial"/>
                <a:ea typeface="Arial"/>
                <a:cs typeface="Arial"/>
                <a:sym typeface="Arial"/>
              </a:rPr>
              <a:t>The values for each </a:t>
            </a:r>
            <a:r>
              <a:rPr b="1" i="0" lang="sv-SE" sz="1700" u="none" cap="none" strike="noStrike">
                <a:solidFill>
                  <a:srgbClr val="000000"/>
                </a:solidFill>
                <a:latin typeface="Arial"/>
                <a:ea typeface="Arial"/>
                <a:cs typeface="Arial"/>
                <a:sym typeface="Arial"/>
              </a:rPr>
              <a:t>activity limit</a:t>
            </a:r>
            <a:r>
              <a:rPr b="0" i="0" lang="sv-SE" sz="1700" u="none" cap="none" strike="noStrike">
                <a:solidFill>
                  <a:srgbClr val="000000"/>
                </a:solidFill>
                <a:latin typeface="Arial"/>
                <a:ea typeface="Arial"/>
                <a:cs typeface="Arial"/>
                <a:sym typeface="Arial"/>
              </a:rPr>
              <a:t> should be calculated as follows:</a:t>
            </a:r>
            <a:endParaRPr b="0" i="0" sz="1700" u="none" cap="none" strike="noStrike">
              <a:solidFill>
                <a:srgbClr val="000000"/>
              </a:solidFill>
              <a:latin typeface="Arial"/>
              <a:ea typeface="Arial"/>
              <a:cs typeface="Arial"/>
              <a:sym typeface="Arial"/>
            </a:endParaRPr>
          </a:p>
          <a:p>
            <a:pPr indent="0" lvl="0" marL="457200" marR="0" rtl="0" algn="just">
              <a:lnSpc>
                <a:spcPct val="100000"/>
              </a:lnSpc>
              <a:spcBef>
                <a:spcPts val="800"/>
              </a:spcBef>
              <a:spcAft>
                <a:spcPts val="0"/>
              </a:spcAft>
              <a:buClr>
                <a:srgbClr val="000000"/>
              </a:buClr>
              <a:buSzPts val="1700"/>
              <a:buFont typeface="Arial"/>
              <a:buNone/>
            </a:pPr>
            <a:r>
              <a:rPr b="1" i="0" lang="sv-SE" sz="1700" u="none" cap="none" strike="noStrike">
                <a:solidFill>
                  <a:srgbClr val="000000"/>
                </a:solidFill>
                <a:latin typeface="Arial"/>
                <a:ea typeface="Arial"/>
                <a:cs typeface="Arial"/>
                <a:sym typeface="Arial"/>
              </a:rPr>
              <a:t>Fuel use in the housing sector * Share used in heating * Technology Efficiency</a:t>
            </a:r>
            <a:endParaRPr b="1" i="0" sz="17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chemeClr val="dk1"/>
              </a:buClr>
              <a:buSzPts val="1700"/>
              <a:buFont typeface="Arial"/>
              <a:buNone/>
            </a:pPr>
            <a:r>
              <a:rPr b="1" i="0" lang="sv-SE" sz="1700" u="sng" cap="none" strike="noStrike">
                <a:solidFill>
                  <a:schemeClr val="dk1"/>
                </a:solidFill>
                <a:latin typeface="Arial"/>
                <a:ea typeface="Arial"/>
                <a:cs typeface="Arial"/>
                <a:sym typeface="Arial"/>
              </a:rPr>
              <a:t>Activity</a:t>
            </a:r>
            <a:endParaRPr b="1" i="0" sz="1700" u="sng"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chemeClr val="dk1"/>
              </a:buClr>
              <a:buSzPts val="1700"/>
              <a:buFont typeface="Arial"/>
              <a:buNone/>
            </a:pPr>
            <a:r>
              <a:rPr b="1" i="0" lang="sv-SE" sz="1700" u="none" cap="none" strike="noStrike">
                <a:solidFill>
                  <a:schemeClr val="dk1"/>
                </a:solidFill>
                <a:latin typeface="Arial"/>
                <a:ea typeface="Arial"/>
                <a:cs typeface="Arial"/>
                <a:sym typeface="Arial"/>
              </a:rPr>
              <a:t>Gas: 15 * (1 − 0.35) * 0.9 = 	8.775 PJ</a:t>
            </a:r>
            <a:endParaRPr b="1" i="0" sz="17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None/>
            </a:pPr>
            <a:r>
              <a:rPr b="1" i="0" lang="sv-SE" sz="1700" u="none" cap="none" strike="noStrike">
                <a:solidFill>
                  <a:schemeClr val="dk1"/>
                </a:solidFill>
                <a:latin typeface="Arial"/>
                <a:ea typeface="Arial"/>
                <a:cs typeface="Arial"/>
                <a:sym typeface="Arial"/>
              </a:rPr>
              <a:t>Oil: 9 *(1 − 0.1) * 0.8 = 	6.48 PJ</a:t>
            </a:r>
            <a:endParaRPr b="1" i="0" sz="17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None/>
            </a:pPr>
            <a:r>
              <a:rPr b="1" i="0" lang="sv-SE" sz="1700" u="none" cap="none" strike="noStrike">
                <a:solidFill>
                  <a:schemeClr val="dk1"/>
                </a:solidFill>
                <a:latin typeface="Arial"/>
                <a:ea typeface="Arial"/>
                <a:cs typeface="Arial"/>
                <a:sym typeface="Arial"/>
              </a:rPr>
              <a:t>Biomass: 4 * (1 − 0.2) * 0.7 = 	2.24 PJ</a:t>
            </a:r>
            <a:endParaRPr b="1" i="0" sz="1700" u="none" cap="none" strike="noStrike">
              <a:solidFill>
                <a:schemeClr val="dk1"/>
              </a:solidFill>
              <a:latin typeface="Arial"/>
              <a:ea typeface="Arial"/>
              <a:cs typeface="Arial"/>
              <a:sym typeface="Arial"/>
            </a:endParaRPr>
          </a:p>
          <a:p>
            <a:pPr indent="0" lvl="0" marL="457200" marR="0" rtl="0" algn="just">
              <a:lnSpc>
                <a:spcPct val="100000"/>
              </a:lnSpc>
              <a:spcBef>
                <a:spcPts val="0"/>
              </a:spcBef>
              <a:spcAft>
                <a:spcPts val="0"/>
              </a:spcAft>
              <a:buClr>
                <a:schemeClr val="dk1"/>
              </a:buClr>
              <a:buSzPts val="1700"/>
              <a:buFont typeface="Arial"/>
              <a:buNone/>
            </a:pPr>
            <a:r>
              <a:rPr b="1" i="0" lang="sv-SE" sz="1700" u="none" cap="none" strike="noStrike">
                <a:solidFill>
                  <a:schemeClr val="dk1"/>
                </a:solidFill>
                <a:latin typeface="Arial"/>
                <a:ea typeface="Arial"/>
                <a:cs typeface="Arial"/>
                <a:sym typeface="Arial"/>
              </a:rPr>
              <a:t>District heat: 	12 PJ</a:t>
            </a:r>
            <a:endParaRPr b="1" i="0" sz="17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rPr b="0" i="0" lang="sv-SE" sz="1700" u="none" cap="none" strike="noStrike">
                <a:solidFill>
                  <a:srgbClr val="000000"/>
                </a:solidFill>
                <a:latin typeface="Arial"/>
                <a:ea typeface="Arial"/>
                <a:cs typeface="Arial"/>
                <a:sym typeface="Arial"/>
              </a:rPr>
              <a:t>The </a:t>
            </a:r>
            <a:r>
              <a:rPr b="1" i="0" lang="sv-SE" sz="1700" u="none" cap="none" strike="noStrike">
                <a:solidFill>
                  <a:srgbClr val="000000"/>
                </a:solidFill>
                <a:latin typeface="Arial"/>
                <a:ea typeface="Arial"/>
                <a:cs typeface="Arial"/>
                <a:sym typeface="Arial"/>
              </a:rPr>
              <a:t>demand </a:t>
            </a:r>
            <a:r>
              <a:rPr b="0" i="0" lang="sv-SE" sz="1700" u="none" cap="none" strike="noStrike">
                <a:solidFill>
                  <a:srgbClr val="000000"/>
                </a:solidFill>
                <a:latin typeface="Arial"/>
                <a:ea typeface="Arial"/>
                <a:cs typeface="Arial"/>
                <a:sym typeface="Arial"/>
              </a:rPr>
              <a:t>should be the </a:t>
            </a:r>
            <a:r>
              <a:rPr b="1" i="0" lang="sv-SE" sz="1700" u="none" cap="none" strike="noStrike">
                <a:solidFill>
                  <a:srgbClr val="000000"/>
                </a:solidFill>
                <a:latin typeface="Arial"/>
                <a:ea typeface="Arial"/>
                <a:cs typeface="Arial"/>
                <a:sym typeface="Arial"/>
              </a:rPr>
              <a:t>sum of the activity of each technology</a:t>
            </a:r>
            <a:endParaRPr b="1" i="0" sz="17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rPr b="1" i="0" lang="sv-SE" sz="1700" u="sng" cap="none" strike="noStrike">
                <a:solidFill>
                  <a:srgbClr val="000000"/>
                </a:solidFill>
                <a:latin typeface="Arial"/>
                <a:ea typeface="Arial"/>
                <a:cs typeface="Arial"/>
                <a:sym typeface="Arial"/>
              </a:rPr>
              <a:t>Demand</a:t>
            </a:r>
            <a:endParaRPr b="1" i="0" sz="1700" u="sng"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rPr b="1" i="0" lang="sv-SE" sz="1700" u="none" cap="none" strike="noStrike">
                <a:solidFill>
                  <a:srgbClr val="000000"/>
                </a:solidFill>
                <a:latin typeface="Arial"/>
                <a:ea typeface="Arial"/>
                <a:cs typeface="Arial"/>
                <a:sym typeface="Arial"/>
              </a:rPr>
              <a:t>8.775 + 6.48 + 2.24 + 12 = 	29.495 PJ</a:t>
            </a:r>
            <a:endParaRPr b="1" i="0" sz="1700" u="none" cap="none" strike="noStrike">
              <a:solidFill>
                <a:srgbClr val="000000"/>
              </a:solidFill>
              <a:latin typeface="Arial"/>
              <a:ea typeface="Arial"/>
              <a:cs typeface="Arial"/>
              <a:sym typeface="Arial"/>
            </a:endParaRPr>
          </a:p>
          <a:p>
            <a:pPr indent="0" lvl="0" marL="457200" marR="0" rtl="0" algn="just">
              <a:lnSpc>
                <a:spcPct val="100000"/>
              </a:lnSpc>
              <a:spcBef>
                <a:spcPts val="0"/>
              </a:spcBef>
              <a:spcAft>
                <a:spcPts val="0"/>
              </a:spcAft>
              <a:buClr>
                <a:srgbClr val="000000"/>
              </a:buClr>
              <a:buSzPts val="1700"/>
              <a:buFont typeface="Arial"/>
              <a:buNone/>
            </a:pPr>
            <a:r>
              <a:t/>
            </a:r>
            <a:endParaRPr b="1" i="0" sz="17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CCG Lecture theme">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2019-06-09T10:25:43Z</dcterms:created>
  <dc:creator>Eunice Ramos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