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490" r:id="rId5"/>
    <p:sldId id="491" r:id="rId6"/>
    <p:sldId id="492" r:id="rId7"/>
    <p:sldId id="493" r:id="rId8"/>
    <p:sldId id="494" r:id="rId9"/>
    <p:sldId id="495" r:id="rId10"/>
    <p:sldId id="496" r:id="rId11"/>
    <p:sldId id="497" r:id="rId12"/>
    <p:sldId id="498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506" r:id="rId21"/>
    <p:sldId id="507" r:id="rId22"/>
    <p:sldId id="508" r:id="rId23"/>
    <p:sldId id="509" r:id="rId24"/>
    <p:sldId id="510" r:id="rId25"/>
    <p:sldId id="511" r:id="rId26"/>
    <p:sldId id="512" r:id="rId27"/>
    <p:sldId id="513" r:id="rId28"/>
    <p:sldId id="514" r:id="rId29"/>
    <p:sldId id="515" r:id="rId30"/>
    <p:sldId id="516" r:id="rId31"/>
    <p:sldId id="517" r:id="rId32"/>
    <p:sldId id="518" r:id="rId33"/>
    <p:sldId id="519" r:id="rId34"/>
    <p:sldId id="520" r:id="rId3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B3F7DB-7419-9C79-D4D1-5F5117578549}" name="Claudia Winkler" initials="CW" userId="S::claudia.winkler_joanneum.at#ext#@flux50.onmicrosoft.com::52be4535-67a9-4335-aabe-f2d5892662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737"/>
    <a:srgbClr val="F4C04F"/>
    <a:srgbClr val="EDEDED"/>
    <a:srgbClr val="D8B05A"/>
    <a:srgbClr val="F8F8F8"/>
    <a:srgbClr val="59BDAA"/>
    <a:srgbClr val="FEE880"/>
    <a:srgbClr val="FCE501"/>
    <a:srgbClr val="F1E400"/>
    <a:srgbClr val="141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A3849-E2B6-C76D-C20B-61D524318E6E}" v="4" dt="2026-02-09T14:16:25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25" autoAdjust="0"/>
    <p:restoredTop sz="86422" autoAdjust="0"/>
  </p:normalViewPr>
  <p:slideViewPr>
    <p:cSldViewPr snapToGrid="0">
      <p:cViewPr varScale="1">
        <p:scale>
          <a:sx n="92" d="100"/>
          <a:sy n="92" d="100"/>
        </p:scale>
        <p:origin x="1616" y="184"/>
      </p:cViewPr>
      <p:guideLst/>
    </p:cSldViewPr>
  </p:slideViewPr>
  <p:outlineViewPr>
    <p:cViewPr>
      <p:scale>
        <a:sx n="33" d="100"/>
        <a:sy n="33" d="100"/>
      </p:scale>
      <p:origin x="0" y="-818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Deliukov" userId="d5fda0f2-1d08-4016-b7e9-bb882f168707" providerId="ADAL" clId="{FE9DFF45-01DC-45CC-A80A-B50597210401}"/>
    <pc:docChg chg="custSel delSld modSld">
      <pc:chgData name="Alexander Deliukov" userId="d5fda0f2-1d08-4016-b7e9-bb882f168707" providerId="ADAL" clId="{FE9DFF45-01DC-45CC-A80A-B50597210401}" dt="2026-01-26T16:10:03.409" v="35"/>
      <pc:docMkLst>
        <pc:docMk/>
      </pc:docMkLst>
      <pc:sldChg chg="modSp mod">
        <pc:chgData name="Alexander Deliukov" userId="d5fda0f2-1d08-4016-b7e9-bb882f168707" providerId="ADAL" clId="{FE9DFF45-01DC-45CC-A80A-B50597210401}" dt="2026-01-26T16:00:03.746" v="4" actId="255"/>
        <pc:sldMkLst>
          <pc:docMk/>
          <pc:sldMk cId="2182810813" sldId="490"/>
        </pc:sldMkLst>
        <pc:spChg chg="mod">
          <ac:chgData name="Alexander Deliukov" userId="d5fda0f2-1d08-4016-b7e9-bb882f168707" providerId="ADAL" clId="{FE9DFF45-01DC-45CC-A80A-B50597210401}" dt="2026-01-26T16:00:03.746" v="4" actId="255"/>
          <ac:spMkLst>
            <pc:docMk/>
            <pc:sldMk cId="2182810813" sldId="490"/>
            <ac:spMk id="2" creationId="{35EEC36F-74B8-BC2B-21AC-F2FCB28C8A1D}"/>
          </ac:spMkLst>
        </pc:spChg>
      </pc:sldChg>
      <pc:sldChg chg="modSp mod">
        <pc:chgData name="Alexander Deliukov" userId="d5fda0f2-1d08-4016-b7e9-bb882f168707" providerId="ADAL" clId="{FE9DFF45-01DC-45CC-A80A-B50597210401}" dt="2026-01-26T16:02:25.525" v="16" actId="1076"/>
        <pc:sldMkLst>
          <pc:docMk/>
          <pc:sldMk cId="3050364694" sldId="491"/>
        </pc:sldMkLst>
        <pc:spChg chg="mod">
          <ac:chgData name="Alexander Deliukov" userId="d5fda0f2-1d08-4016-b7e9-bb882f168707" providerId="ADAL" clId="{FE9DFF45-01DC-45CC-A80A-B50597210401}" dt="2026-01-26T16:02:25.525" v="16" actId="1076"/>
          <ac:spMkLst>
            <pc:docMk/>
            <pc:sldMk cId="3050364694" sldId="491"/>
            <ac:spMk id="3" creationId="{59CD2F1E-3319-746E-5C15-3467348EFCB5}"/>
          </ac:spMkLst>
        </pc:spChg>
      </pc:sldChg>
      <pc:sldChg chg="modSp mod">
        <pc:chgData name="Alexander Deliukov" userId="d5fda0f2-1d08-4016-b7e9-bb882f168707" providerId="ADAL" clId="{FE9DFF45-01DC-45CC-A80A-B50597210401}" dt="2026-01-26T16:02:31.556" v="18" actId="404"/>
        <pc:sldMkLst>
          <pc:docMk/>
          <pc:sldMk cId="2321901983" sldId="492"/>
        </pc:sldMkLst>
        <pc:spChg chg="mod">
          <ac:chgData name="Alexander Deliukov" userId="d5fda0f2-1d08-4016-b7e9-bb882f168707" providerId="ADAL" clId="{FE9DFF45-01DC-45CC-A80A-B50597210401}" dt="2026-01-26T16:02:31.556" v="18" actId="404"/>
          <ac:spMkLst>
            <pc:docMk/>
            <pc:sldMk cId="2321901983" sldId="492"/>
            <ac:spMk id="3" creationId="{90F2DB40-5F36-B6C4-2F7E-95C59498C767}"/>
          </ac:spMkLst>
        </pc:spChg>
      </pc:sldChg>
      <pc:sldChg chg="modSp">
        <pc:chgData name="Alexander Deliukov" userId="d5fda0f2-1d08-4016-b7e9-bb882f168707" providerId="ADAL" clId="{FE9DFF45-01DC-45CC-A80A-B50597210401}" dt="2026-01-26T16:02:14.803" v="13" actId="404"/>
        <pc:sldMkLst>
          <pc:docMk/>
          <pc:sldMk cId="234272375" sldId="495"/>
        </pc:sldMkLst>
        <pc:spChg chg="mod">
          <ac:chgData name="Alexander Deliukov" userId="d5fda0f2-1d08-4016-b7e9-bb882f168707" providerId="ADAL" clId="{FE9DFF45-01DC-45CC-A80A-B50597210401}" dt="2026-01-26T16:02:14.803" v="13" actId="404"/>
          <ac:spMkLst>
            <pc:docMk/>
            <pc:sldMk cId="234272375" sldId="495"/>
            <ac:spMk id="4" creationId="{CB33C395-3CC3-4B54-6421-D833B99114A3}"/>
          </ac:spMkLst>
        </pc:spChg>
      </pc:sldChg>
      <pc:sldChg chg="modSp">
        <pc:chgData name="Alexander Deliukov" userId="d5fda0f2-1d08-4016-b7e9-bb882f168707" providerId="ADAL" clId="{FE9DFF45-01DC-45CC-A80A-B50597210401}" dt="2026-01-26T16:02:37.725" v="19" actId="404"/>
        <pc:sldMkLst>
          <pc:docMk/>
          <pc:sldMk cId="1072086368" sldId="496"/>
        </pc:sldMkLst>
        <pc:spChg chg="mod">
          <ac:chgData name="Alexander Deliukov" userId="d5fda0f2-1d08-4016-b7e9-bb882f168707" providerId="ADAL" clId="{FE9DFF45-01DC-45CC-A80A-B50597210401}" dt="2026-01-26T16:02:37.725" v="19" actId="404"/>
          <ac:spMkLst>
            <pc:docMk/>
            <pc:sldMk cId="1072086368" sldId="496"/>
            <ac:spMk id="4" creationId="{C7C2E970-0435-BF0A-C4DE-9B0E5B726EAA}"/>
          </ac:spMkLst>
        </pc:spChg>
      </pc:sldChg>
      <pc:sldChg chg="modSp">
        <pc:chgData name="Alexander Deliukov" userId="d5fda0f2-1d08-4016-b7e9-bb882f168707" providerId="ADAL" clId="{FE9DFF45-01DC-45CC-A80A-B50597210401}" dt="2026-01-26T16:02:46.423" v="20" actId="404"/>
        <pc:sldMkLst>
          <pc:docMk/>
          <pc:sldMk cId="4214327926" sldId="499"/>
        </pc:sldMkLst>
        <pc:spChg chg="mod">
          <ac:chgData name="Alexander Deliukov" userId="d5fda0f2-1d08-4016-b7e9-bb882f168707" providerId="ADAL" clId="{FE9DFF45-01DC-45CC-A80A-B50597210401}" dt="2026-01-26T16:02:46.423" v="20" actId="404"/>
          <ac:spMkLst>
            <pc:docMk/>
            <pc:sldMk cId="4214327926" sldId="499"/>
            <ac:spMk id="4" creationId="{12E9D6D4-ADBC-D7EB-E231-9A2E3FFD7EF4}"/>
          </ac:spMkLst>
        </pc:spChg>
      </pc:sldChg>
      <pc:sldChg chg="modSp">
        <pc:chgData name="Alexander Deliukov" userId="d5fda0f2-1d08-4016-b7e9-bb882f168707" providerId="ADAL" clId="{FE9DFF45-01DC-45CC-A80A-B50597210401}" dt="2026-01-26T16:02:49.877" v="21" actId="404"/>
        <pc:sldMkLst>
          <pc:docMk/>
          <pc:sldMk cId="3253696153" sldId="500"/>
        </pc:sldMkLst>
        <pc:spChg chg="mod">
          <ac:chgData name="Alexander Deliukov" userId="d5fda0f2-1d08-4016-b7e9-bb882f168707" providerId="ADAL" clId="{FE9DFF45-01DC-45CC-A80A-B50597210401}" dt="2026-01-26T16:02:49.877" v="21" actId="404"/>
          <ac:spMkLst>
            <pc:docMk/>
            <pc:sldMk cId="3253696153" sldId="500"/>
            <ac:spMk id="4" creationId="{5C0C52C0-5A7C-CDC7-4686-D3B4F7A5FCE8}"/>
          </ac:spMkLst>
        </pc:spChg>
      </pc:sldChg>
      <pc:sldChg chg="modSp">
        <pc:chgData name="Alexander Deliukov" userId="d5fda0f2-1d08-4016-b7e9-bb882f168707" providerId="ADAL" clId="{FE9DFF45-01DC-45CC-A80A-B50597210401}" dt="2026-01-26T16:02:53.206" v="22" actId="404"/>
        <pc:sldMkLst>
          <pc:docMk/>
          <pc:sldMk cId="4092620527" sldId="502"/>
        </pc:sldMkLst>
        <pc:spChg chg="mod">
          <ac:chgData name="Alexander Deliukov" userId="d5fda0f2-1d08-4016-b7e9-bb882f168707" providerId="ADAL" clId="{FE9DFF45-01DC-45CC-A80A-B50597210401}" dt="2026-01-26T16:02:53.206" v="22" actId="404"/>
          <ac:spMkLst>
            <pc:docMk/>
            <pc:sldMk cId="4092620527" sldId="502"/>
            <ac:spMk id="4" creationId="{92FE9A94-DCC1-E1C5-4D79-C962BC490CDE}"/>
          </ac:spMkLst>
        </pc:spChg>
      </pc:sldChg>
      <pc:sldChg chg="modSp">
        <pc:chgData name="Alexander Deliukov" userId="d5fda0f2-1d08-4016-b7e9-bb882f168707" providerId="ADAL" clId="{FE9DFF45-01DC-45CC-A80A-B50597210401}" dt="2026-01-26T16:02:57.416" v="23" actId="404"/>
        <pc:sldMkLst>
          <pc:docMk/>
          <pc:sldMk cId="4173983033" sldId="504"/>
        </pc:sldMkLst>
        <pc:spChg chg="mod">
          <ac:chgData name="Alexander Deliukov" userId="d5fda0f2-1d08-4016-b7e9-bb882f168707" providerId="ADAL" clId="{FE9DFF45-01DC-45CC-A80A-B50597210401}" dt="2026-01-26T16:02:57.416" v="23" actId="404"/>
          <ac:spMkLst>
            <pc:docMk/>
            <pc:sldMk cId="4173983033" sldId="504"/>
            <ac:spMk id="4" creationId="{B86F7BA3-B558-E7EE-49BC-1EDCDFCA81CE}"/>
          </ac:spMkLst>
        </pc:spChg>
      </pc:sldChg>
      <pc:sldChg chg="modNotes">
        <pc:chgData name="Alexander Deliukov" userId="d5fda0f2-1d08-4016-b7e9-bb882f168707" providerId="ADAL" clId="{FE9DFF45-01DC-45CC-A80A-B50597210401}" dt="2026-01-26T16:01:15.350" v="10"/>
        <pc:sldMkLst>
          <pc:docMk/>
          <pc:sldMk cId="2108446885" sldId="505"/>
        </pc:sldMkLst>
      </pc:sldChg>
      <pc:sldChg chg="modNotes">
        <pc:chgData name="Alexander Deliukov" userId="d5fda0f2-1d08-4016-b7e9-bb882f168707" providerId="ADAL" clId="{FE9DFF45-01DC-45CC-A80A-B50597210401}" dt="2026-01-26T16:01:15.350" v="10"/>
        <pc:sldMkLst>
          <pc:docMk/>
          <pc:sldMk cId="3726121655" sldId="506"/>
        </pc:sldMkLst>
      </pc:sldChg>
      <pc:sldChg chg="modSp mod modNotes">
        <pc:chgData name="Alexander Deliukov" userId="d5fda0f2-1d08-4016-b7e9-bb882f168707" providerId="ADAL" clId="{FE9DFF45-01DC-45CC-A80A-B50597210401}" dt="2026-01-26T16:01:15.350" v="10"/>
        <pc:sldMkLst>
          <pc:docMk/>
          <pc:sldMk cId="4129496890" sldId="507"/>
        </pc:sldMkLst>
        <pc:spChg chg="mod">
          <ac:chgData name="Alexander Deliukov" userId="d5fda0f2-1d08-4016-b7e9-bb882f168707" providerId="ADAL" clId="{FE9DFF45-01DC-45CC-A80A-B50597210401}" dt="2026-01-26T16:00:59.782" v="9" actId="20577"/>
          <ac:spMkLst>
            <pc:docMk/>
            <pc:sldMk cId="4129496890" sldId="507"/>
            <ac:spMk id="2" creationId="{38AADB9E-8DE0-F308-0E29-9EEFB552BA0A}"/>
          </ac:spMkLst>
        </pc:spChg>
      </pc:sldChg>
      <pc:sldChg chg="modNotes">
        <pc:chgData name="Alexander Deliukov" userId="d5fda0f2-1d08-4016-b7e9-bb882f168707" providerId="ADAL" clId="{FE9DFF45-01DC-45CC-A80A-B50597210401}" dt="2026-01-26T16:01:15.350" v="10"/>
        <pc:sldMkLst>
          <pc:docMk/>
          <pc:sldMk cId="1816942432" sldId="508"/>
        </pc:sldMkLst>
      </pc:sldChg>
      <pc:sldChg chg="modSp modNotes">
        <pc:chgData name="Alexander Deliukov" userId="d5fda0f2-1d08-4016-b7e9-bb882f168707" providerId="ADAL" clId="{FE9DFF45-01DC-45CC-A80A-B50597210401}" dt="2026-01-26T16:10:03.409" v="35"/>
        <pc:sldMkLst>
          <pc:docMk/>
          <pc:sldMk cId="3523170529" sldId="509"/>
        </pc:sldMkLst>
        <pc:spChg chg="mod">
          <ac:chgData name="Alexander Deliukov" userId="d5fda0f2-1d08-4016-b7e9-bb882f168707" providerId="ADAL" clId="{FE9DFF45-01DC-45CC-A80A-B50597210401}" dt="2026-01-26T16:10:03.409" v="35"/>
          <ac:spMkLst>
            <pc:docMk/>
            <pc:sldMk cId="3523170529" sldId="509"/>
            <ac:spMk id="2" creationId="{B2E5D389-4AB4-05CB-2627-3B5940B1F104}"/>
          </ac:spMkLst>
        </pc:spChg>
      </pc:sldChg>
      <pc:sldChg chg="modSp modNotes">
        <pc:chgData name="Alexander Deliukov" userId="d5fda0f2-1d08-4016-b7e9-bb882f168707" providerId="ADAL" clId="{FE9DFF45-01DC-45CC-A80A-B50597210401}" dt="2026-01-26T16:10:03.409" v="35"/>
        <pc:sldMkLst>
          <pc:docMk/>
          <pc:sldMk cId="3354369329" sldId="510"/>
        </pc:sldMkLst>
        <pc:spChg chg="mod">
          <ac:chgData name="Alexander Deliukov" userId="d5fda0f2-1d08-4016-b7e9-bb882f168707" providerId="ADAL" clId="{FE9DFF45-01DC-45CC-A80A-B50597210401}" dt="2026-01-26T16:10:03.409" v="35"/>
          <ac:spMkLst>
            <pc:docMk/>
            <pc:sldMk cId="3354369329" sldId="510"/>
            <ac:spMk id="2" creationId="{50A4C2ED-5847-9B13-6079-2F8B825EE275}"/>
          </ac:spMkLst>
        </pc:spChg>
      </pc:sldChg>
      <pc:sldChg chg="modSp modNotes">
        <pc:chgData name="Alexander Deliukov" userId="d5fda0f2-1d08-4016-b7e9-bb882f168707" providerId="ADAL" clId="{FE9DFF45-01DC-45CC-A80A-B50597210401}" dt="2026-01-26T16:10:03.409" v="35"/>
        <pc:sldMkLst>
          <pc:docMk/>
          <pc:sldMk cId="4173998956" sldId="511"/>
        </pc:sldMkLst>
        <pc:spChg chg="mod">
          <ac:chgData name="Alexander Deliukov" userId="d5fda0f2-1d08-4016-b7e9-bb882f168707" providerId="ADAL" clId="{FE9DFF45-01DC-45CC-A80A-B50597210401}" dt="2026-01-26T16:10:03.409" v="35"/>
          <ac:spMkLst>
            <pc:docMk/>
            <pc:sldMk cId="4173998956" sldId="511"/>
            <ac:spMk id="2" creationId="{E469A1A5-7D62-5065-F965-71945A64433A}"/>
          </ac:spMkLst>
        </pc:spChg>
        <pc:spChg chg="mod">
          <ac:chgData name="Alexander Deliukov" userId="d5fda0f2-1d08-4016-b7e9-bb882f168707" providerId="ADAL" clId="{FE9DFF45-01DC-45CC-A80A-B50597210401}" dt="2026-01-26T16:03:04.653" v="24" actId="404"/>
          <ac:spMkLst>
            <pc:docMk/>
            <pc:sldMk cId="4173998956" sldId="511"/>
            <ac:spMk id="4" creationId="{E919E744-63E1-3887-0405-F2C7008B6293}"/>
          </ac:spMkLst>
        </pc:spChg>
      </pc:sldChg>
      <pc:sldChg chg="modSp">
        <pc:chgData name="Alexander Deliukov" userId="d5fda0f2-1d08-4016-b7e9-bb882f168707" providerId="ADAL" clId="{FE9DFF45-01DC-45CC-A80A-B50597210401}" dt="2026-01-26T16:03:09.924" v="25" actId="404"/>
        <pc:sldMkLst>
          <pc:docMk/>
          <pc:sldMk cId="2349510205" sldId="516"/>
        </pc:sldMkLst>
        <pc:spChg chg="mod">
          <ac:chgData name="Alexander Deliukov" userId="d5fda0f2-1d08-4016-b7e9-bb882f168707" providerId="ADAL" clId="{FE9DFF45-01DC-45CC-A80A-B50597210401}" dt="2026-01-26T16:03:09.924" v="25" actId="404"/>
          <ac:spMkLst>
            <pc:docMk/>
            <pc:sldMk cId="2349510205" sldId="516"/>
            <ac:spMk id="4" creationId="{45B97449-922D-18C4-57F0-B14AA2A3A218}"/>
          </ac:spMkLst>
        </pc:spChg>
      </pc:sldChg>
      <pc:sldChg chg="modSp mod">
        <pc:chgData name="Alexander Deliukov" userId="d5fda0f2-1d08-4016-b7e9-bb882f168707" providerId="ADAL" clId="{FE9DFF45-01DC-45CC-A80A-B50597210401}" dt="2026-01-26T16:03:19.186" v="28" actId="403"/>
        <pc:sldMkLst>
          <pc:docMk/>
          <pc:sldMk cId="431303904" sldId="517"/>
        </pc:sldMkLst>
        <pc:spChg chg="mod">
          <ac:chgData name="Alexander Deliukov" userId="d5fda0f2-1d08-4016-b7e9-bb882f168707" providerId="ADAL" clId="{FE9DFF45-01DC-45CC-A80A-B50597210401}" dt="2026-01-26T16:03:19.186" v="28" actId="403"/>
          <ac:spMkLst>
            <pc:docMk/>
            <pc:sldMk cId="431303904" sldId="517"/>
            <ac:spMk id="29" creationId="{4ECDE187-04E2-45C2-AB71-3163282F7484}"/>
          </ac:spMkLst>
        </pc:spChg>
        <pc:spChg chg="mod">
          <ac:chgData name="Alexander Deliukov" userId="d5fda0f2-1d08-4016-b7e9-bb882f168707" providerId="ADAL" clId="{FE9DFF45-01DC-45CC-A80A-B50597210401}" dt="2026-01-26T16:03:19.186" v="28" actId="403"/>
          <ac:spMkLst>
            <pc:docMk/>
            <pc:sldMk cId="431303904" sldId="517"/>
            <ac:spMk id="41" creationId="{D9C87595-16A2-4A0F-9DBB-4AF40FA3BA2C}"/>
          </ac:spMkLst>
        </pc:spChg>
        <pc:spChg chg="mod">
          <ac:chgData name="Alexander Deliukov" userId="d5fda0f2-1d08-4016-b7e9-bb882f168707" providerId="ADAL" clId="{FE9DFF45-01DC-45CC-A80A-B50597210401}" dt="2026-01-26T16:03:19.186" v="28" actId="403"/>
          <ac:spMkLst>
            <pc:docMk/>
            <pc:sldMk cId="431303904" sldId="517"/>
            <ac:spMk id="49" creationId="{E8F01505-D47E-4B07-82B8-EC043F5EC813}"/>
          </ac:spMkLst>
        </pc:spChg>
        <pc:spChg chg="mod">
          <ac:chgData name="Alexander Deliukov" userId="d5fda0f2-1d08-4016-b7e9-bb882f168707" providerId="ADAL" clId="{FE9DFF45-01DC-45CC-A80A-B50597210401}" dt="2026-01-26T16:03:19.186" v="28" actId="403"/>
          <ac:spMkLst>
            <pc:docMk/>
            <pc:sldMk cId="431303904" sldId="517"/>
            <ac:spMk id="60" creationId="{DB6D982A-54DA-4FCC-9383-F91FC1E1D9CE}"/>
          </ac:spMkLst>
        </pc:spChg>
      </pc:sldChg>
      <pc:sldChg chg="modSp mod modNotes">
        <pc:chgData name="Alexander Deliukov" userId="d5fda0f2-1d08-4016-b7e9-bb882f168707" providerId="ADAL" clId="{FE9DFF45-01DC-45CC-A80A-B50597210401}" dt="2026-01-26T16:10:03.409" v="35"/>
        <pc:sldMkLst>
          <pc:docMk/>
          <pc:sldMk cId="3506618443" sldId="518"/>
        </pc:sldMkLst>
        <pc:spChg chg="mod">
          <ac:chgData name="Alexander Deliukov" userId="d5fda0f2-1d08-4016-b7e9-bb882f168707" providerId="ADAL" clId="{FE9DFF45-01DC-45CC-A80A-B50597210401}" dt="2026-01-26T16:00:21.263" v="5" actId="14100"/>
          <ac:spMkLst>
            <pc:docMk/>
            <pc:sldMk cId="3506618443" sldId="518"/>
            <ac:spMk id="3" creationId="{AB75999A-CF5A-92DA-FB23-34E8AE93CF71}"/>
          </ac:spMkLst>
        </pc:spChg>
        <pc:spChg chg="mod">
          <ac:chgData name="Alexander Deliukov" userId="d5fda0f2-1d08-4016-b7e9-bb882f168707" providerId="ADAL" clId="{FE9DFF45-01DC-45CC-A80A-B50597210401}" dt="2026-01-26T16:10:03.409" v="35"/>
          <ac:spMkLst>
            <pc:docMk/>
            <pc:sldMk cId="3506618443" sldId="518"/>
            <ac:spMk id="4" creationId="{B6E2F0C4-3708-062E-837B-49F21B8E51C4}"/>
          </ac:spMkLst>
        </pc:spChg>
      </pc:sldChg>
    </pc:docChg>
  </pc:docChgLst>
  <pc:docChgLst>
    <pc:chgData name="Alexander Deliukov" userId="S::alexander_think-e.be#ext#@flux50.onmicrosoft.com::bee075c1-faac-4166-8fcb-7b2057bad6f6" providerId="AD" clId="Web-{8D8A3849-E2B6-C76D-C20B-61D524318E6E}"/>
    <pc:docChg chg="modSld">
      <pc:chgData name="Alexander Deliukov" userId="S::alexander_think-e.be#ext#@flux50.onmicrosoft.com::bee075c1-faac-4166-8fcb-7b2057bad6f6" providerId="AD" clId="Web-{8D8A3849-E2B6-C76D-C20B-61D524318E6E}" dt="2026-02-09T14:16:09.268" v="2" actId="14100"/>
      <pc:docMkLst>
        <pc:docMk/>
      </pc:docMkLst>
      <pc:sldChg chg="addSp modSp">
        <pc:chgData name="Alexander Deliukov" userId="S::alexander_think-e.be#ext#@flux50.onmicrosoft.com::bee075c1-faac-4166-8fcb-7b2057bad6f6" providerId="AD" clId="Web-{8D8A3849-E2B6-C76D-C20B-61D524318E6E}" dt="2026-02-09T14:16:09.268" v="2" actId="14100"/>
        <pc:sldMkLst>
          <pc:docMk/>
          <pc:sldMk cId="2182810813" sldId="490"/>
        </pc:sldMkLst>
        <pc:picChg chg="add mod">
          <ac:chgData name="Alexander Deliukov" userId="S::alexander_think-e.be#ext#@flux50.onmicrosoft.com::bee075c1-faac-4166-8fcb-7b2057bad6f6" providerId="AD" clId="Web-{8D8A3849-E2B6-C76D-C20B-61D524318E6E}" dt="2026-02-09T14:16:09.268" v="2" actId="14100"/>
          <ac:picMkLst>
            <pc:docMk/>
            <pc:sldMk cId="2182810813" sldId="490"/>
            <ac:picMk id="5" creationId="{905AAF4A-5F2D-E7F5-EBA0-332F9FD71E9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9230B0E-39ED-45EA-AD95-669D0616B3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A82B798-201A-4B14-B1F0-6A660C5C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2F5857-B39B-4284-A086-C6DE2719C9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3EF34-7656-4396-AEBE-2B554E5E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782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2026. 3. 9.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Modifica dello stile del testo master</a:t>
            </a:r>
          </a:p>
          <a:p>
            <a:pPr lvl="1"/>
            <a:r>
              <a:rPr lang="ko-KR" altLang="en-US"/>
              <a:t>Secondo livello</a:t>
            </a:r>
          </a:p>
          <a:p>
            <a:pPr lvl="2"/>
            <a:r>
              <a:rPr lang="ko-KR" altLang="en-US"/>
              <a:t>Terzo livello</a:t>
            </a:r>
          </a:p>
          <a:p>
            <a:pPr lvl="3"/>
            <a:r>
              <a:rPr lang="ko-KR" altLang="en-US"/>
              <a:t>Quarto livello</a:t>
            </a:r>
          </a:p>
          <a:p>
            <a:pPr lvl="4"/>
            <a:r>
              <a:rPr lang="ko-KR" altLang="en-US"/>
              <a:t>Quinto livello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creativecommons.org%2Flicenses%2Fby-sa%2F4.0%2Fdeed.en&amp;data=05%7C02%7Csimon.ball%40open.ac.uk%7C4beecf77fe94434bfc6308de21311385%7C0e2ed45596af4100bed3a8e5fd981685%7C0%7C0%7C638984691842547971%7CUnknown%7CTWFpbGZsb3d8eyJFbXB0eU1hcGkiOnRydWUsIlYiOiIwLjAuMDAwMCIsIlAiOiJXaW4zMiIsIkFOIjoiTWFpbCIsIldUIjoyfQ%3D%3D%7C0%7C%7C%7C&amp;sdata=5mfs8Lsd5R1av9opIWNEYXVyB0PpYhSoAb5GZfNhntc%3D&amp;reserved=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energy-climate-change-environment/standards-tools-and-labels/products-labelling-rules-and-requirements/ecodesign-sustainable-products-regulation_en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iea.org/policies/15696-european-raw-materials-initiative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vironment.ec.europa.eu/topics/waste-and-recycling/waste-framework-directive_en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ingle-market-economy.ec.europa.eu/sectors/raw-materials/areas-specific-interest/critical-raw-materials_en#critical-raw-materials-act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do.org/sites/default/files/unido-publications/2025-06/Circular%20Economy%20and%20Digitalization.pdf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ulareconomy.europa.eu/platform/sites/default/files/2024-02/SMART-CIRCUIT_Circular-Success-Stories_brochure_fv.pdf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2071-1050/15/17/13165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very1.energy/learning-materials" TargetMode="External"/><Relationship Id="rId5" Type="http://schemas.openxmlformats.org/officeDocument/2006/relationships/hyperlink" Target="https://www.interreg-central.eu/news/circularity-as-a-driver-of-the-energy-transition-in-public-transport-a-look-into-the-future/" TargetMode="External"/><Relationship Id="rId4" Type="http://schemas.openxmlformats.org/officeDocument/2006/relationships/hyperlink" Target="https://circulareconomy.europa.eu/platform/en/knowledge/lca-circular-design-comparative-study-digital-tools-built-environment" TargetMode="External"/></Relationships>
</file>

<file path=ppt/notesSlides/_rels/notes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stevensnodgrass/5548193945/in/photolist-9sgWLi-5jTpcz-2feKdqn-66mxHi-9EC2pg-ig4zE9-5k4yb3-8dxN6p-7waL6b-evzM8E-61Vhgc-oDF5P5-4HcqTh-86DdbS-e4kpMs-7Neuk-dECiWm-2kSZ3Xd-Gz7Aa-2kSS5Zk-8qUzBR-2kSUvDn-2kJawxP-HTGCZg-J8Rd1G-9PymkC-6GjVzx-2kSUY37-5aueeT-ebbTvo-6oPYRA-2kSZ3WB-5pxwNk-cpcUm9-a2hsRH-4a9y5d-2oxEvHN-7NuBgq-LRrGc-2oVpDUj-9BYo5n-wuEyG-rmhfBE-aMJEiB-LaxZC-5GXQh7-4rLiiH-nzXEXQ-7WmKPi-3qjySW" TargetMode="External"/><Relationship Id="rId13" Type="http://schemas.openxmlformats.org/officeDocument/2006/relationships/hyperlink" Target="https://www.flickr.com/photos/26395486@N00/11040990083/" TargetMode="External"/><Relationship Id="rId18" Type="http://schemas.openxmlformats.org/officeDocument/2006/relationships/hyperlink" Target="https://www.flickr.com/photos/153724200@N07/40932460914/in/photolist-25n4yyJ-2odVTUR-26RhsEy-26RhsUG-28egisc-hADJ8X-9uZMt-5jhfU6-2qun34M-Mpb6X1-2qsoChq-JjjPbG-2gVgBDF-4SawTh-2oWwFwY-2gVikgB-2564itF-7S6UX7-2hy98BL-9rCDJp-2hzoRjj-2hxXktV-GN1rT4-2hzjuNi-2g5DqMg-2hy7SMX-riCyxz-rW7fzn-Q9DhTa-rXQSF1-RNKgg5-JjjPhd-2eq7vbd-RQXAm3-2hzp4eS-2cw8mMR-2hRQtUP-26rPCtp-29gMpro-2564iya-MQjyo9-2hxJzsN-qNt2Rp-MTpJLp-2ddsrwi-2hdmx5p-2gUhgNH-2gViDpA-2gViCB8-JjjPw1" TargetMode="External"/><Relationship Id="rId3" Type="http://schemas.openxmlformats.org/officeDocument/2006/relationships/hyperlink" Target="https://creativecommons.org/licenses/by-sa/4.0/deed.en" TargetMode="External"/><Relationship Id="rId21" Type="http://schemas.openxmlformats.org/officeDocument/2006/relationships/hyperlink" Target="https://unsplash.com/photos/person-planting-on-hanged-pots-TyLw3IQALMs" TargetMode="External"/><Relationship Id="rId7" Type="http://schemas.openxmlformats.org/officeDocument/2006/relationships/hyperlink" Target="https://creativecommons.org/licenses/by-nc/2.0/" TargetMode="External"/><Relationship Id="rId12" Type="http://schemas.openxmlformats.org/officeDocument/2006/relationships/hyperlink" Target="https://creativecommons.org/publicdomain/mark/1.0/" TargetMode="External"/><Relationship Id="rId17" Type="http://schemas.openxmlformats.org/officeDocument/2006/relationships/hyperlink" Target="https://www.flickr.com/photos/andyarthur/5837677046/in/photolist-dRst2P-5BWz7p-2nYFwNJ-9TRC1f-2feKdqn-3qqUHB-x15w96-ftpVb7-ftayRp-ftpVco-ftpV8E-ftayTB-ftpVhs-2pyWdn5-5aueeT-58Kvg4-8qUzBR-J8Rd1G-6mcr7C-8dxN6p-rpZcTs-5ayvXG-5auf8a-aPX2FM-5audxB-2oVpDUj-5aueCi-LaxZC-6YDcdz-4H8gnk-9AkH2j-fcbtxu-2iSxdkL-6YDcdx-7SDCtc-Suw685-KXuo4J-2fpbh9a-9sgWLi-3ZT5ED-dSCtsR-2oPqdxC-7J88iY-r1pNjt-8UA5Dg-86DdbS-7ynBCB-2TWLWf-2nYGYB8" TargetMode="External"/><Relationship Id="rId2" Type="http://schemas.openxmlformats.org/officeDocument/2006/relationships/slide" Target="../slides/slide29.xml"/><Relationship Id="rId16" Type="http://schemas.openxmlformats.org/officeDocument/2006/relationships/hyperlink" Target="https://unsplash.com/license" TargetMode="External"/><Relationship Id="rId20" Type="http://schemas.openxmlformats.org/officeDocument/2006/relationships/hyperlink" Target="https://www.flickr.com/photos/oneras/32634430557/in/photolist-23xi3Q9-RHMZeP-23qkfTv-28xHrw3-28xHsEq-2ad5BPJ-2ad5D35-29Vh1AX-28xHswE-2ad5Cx7-2ad5CjG-2benF4Q-2benETE-2ad5DsJ-PaWffy-2ad5C89-23NvndY-vPGcvw-23qkg7g-wscwzm-GNWDa4-21rezdi-2c2Pk79-242S4ah-Nqj4b6-NeX7oN-XpkTx4-MXWMzj-NfsyJA-QL4Dom-NeX7RS-F1uPNv-NhDrbz-NqivEk-2heo2Sz-224jUwC-2a8h8Dh-NhD2vi-257MLkx-nkAHBh-2fzpwWv-21TkF21-RE8HCn-23Zv7BH-2aBKvvH-21AFttS-2o4e6sS-GYVsW1-NfPfMF-F3yVic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flickr.com/photos/htb/1370295502/in/photolist-36687w-aJJP4r-7F5r95-rVMDi9-26JaFEY-4HdwZ-25iTEe-aJJQHr-25b7rHv-5BJMTE-azuJ2V-8H3Whu-2iDxPHP-25iTNp-25iTYe-2qaiLPk-KCLx9-2o5ezyg-4JmJDu-2nJ4kaA-GruDe-5kPSPk-9yaV4u-2kqTWPz-2pMTufn-4NVx8Y-2paqXHC-58TUTv-294KMu-2oaxdpD-4NRfBx-5hA7n9-cF2g7o-89FTAU-5Snvty-BphRdo-djwoN4-9SjmJ9-e8Lani-yXdeRb-5cx3oj-6yoGSA-2pw7keQ-91RvWm-5hvLsn-91RvWo-sfKqVM-azLuTY-QH5Ms8-7HgQwz" TargetMode="External"/><Relationship Id="rId11" Type="http://schemas.openxmlformats.org/officeDocument/2006/relationships/hyperlink" Target="https://www.flickr.com/photos/149077469@N03/30993060636/in/photolist-9RUJjr-8D38WR-8VUxZy-9AuxJA-9ErHc8-9jP27f-9hEJ6T-pra3h4-PdKx9q-8FPmHq-efSZMd-8KgGy4-9FD3oe-9g3r4Q-b9KAfB-mMzpcZ-9hHDGS-efMf16-dvgx7A-9FbkkW-8DZUDu-9Fby4L-mMzupH-9z6fSz-YK121N-9MJamz-9jP2Sb-9hEJNV-8JaB4B-a8fJwH-8WKBsr-mMzsmp-rpCN49-9RXEdA-9HvjEN-9xCD8i-7vzoVt-mMB4UC-mMB2Dq-6D43GH-9t43hg-mMB6k3-efMf4R-2mHg3uB-9hHQyL-9hHMKo-2nZHx3e-bEJGQ6-9jP42s-8PHBDs" TargetMode="External"/><Relationship Id="rId5" Type="http://schemas.openxmlformats.org/officeDocument/2006/relationships/hyperlink" Target="https://creativecommons.org/licenses/by-sa/2.0/" TargetMode="External"/><Relationship Id="rId15" Type="http://schemas.openxmlformats.org/officeDocument/2006/relationships/hyperlink" Target="https://unsplash.com/photos/a-tall-building-with-many-windows-with-bosco-verticale-in-the-background-dTQqLjGEj18" TargetMode="External"/><Relationship Id="rId10" Type="http://schemas.openxmlformats.org/officeDocument/2006/relationships/hyperlink" Target="https://www.flickr.com/photos/foilman/53171472824/in/photolist-2p1zGps-5cx3oj-2pw7keQ-5q6U5x-5hvLsn-91RvWo-sfKqVM-QH5Ms8-7HgQwz-91RvWh-puYkz-ghcNtr-2mYJbKw-5hA7s3-5hvL9H-pik8S-a9QCDx-2kZyF5o-2j5mkGM-2hDrzK3-EMm4vU-a9Qzqa-2n2w6N1-tE4bTd-FqhsCT-eNHnF4-ejnWM9-4QNXMH-dskWLS-oSFgzy-2nJy6ee-2cuMHhF-23CgCY-dhtRdC-mLwoPC-2oMJddX-kv9nn-2oBTcnS-pdwE34-moYKPc-6xqMJx-6xyACY-noC7YK-bcDtFH-5onBwK-bcDuhe-5NYeUj-bcDtYx-5MuTz3-KGPsiW" TargetMode="External"/><Relationship Id="rId19" Type="http://schemas.openxmlformats.org/officeDocument/2006/relationships/hyperlink" Target="https://creativecommons.org/publicdomain/zero/1.0/" TargetMode="External"/><Relationship Id="rId4" Type="http://schemas.openxmlformats.org/officeDocument/2006/relationships/hyperlink" Target="https://www.flickr.com/photos/ondasderuido/7475229188/in/photolist-coyvcS-Rrtqm2-QdBjXt-5bj8NF-zbJg87-cYgCmJ-D6N11u-TGPZz5-yP3Ru-36687w-aJJP4r-7F5r95-rVMDi9-26JaFEY-4HdwZ-25iTEe-aJJQHr-25b7rHv-5BJMTE-azuJ2V-8H3Whu-2iDxPHP-25iTNp-25iTYe-2qaiLPk-KCLx9-2o5ezyg-4JmJDu-2nJ4kaA-GruDe-5kPSPk-9yaV4u-2kqTWPz-2pMTufn-4NVx8Y-2paqXHC-58TUTv-294KMu-2oaxdpD-4NRfBx-5hA7n9-cF2g7o-89FTAU-5Snvty-BphRdo-djwoN4-9SjmJ9-e8Lani-yXdeRb-5cx3oj" TargetMode="External"/><Relationship Id="rId9" Type="http://schemas.openxmlformats.org/officeDocument/2006/relationships/hyperlink" Target="https://creativecommons.org/licenses/by/2.0/" TargetMode="External"/><Relationship Id="rId14" Type="http://schemas.openxmlformats.org/officeDocument/2006/relationships/hyperlink" Target="https://creativecommons.org/licenses/by-nc-nd/2.0/" TargetMode="Externa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ulareconomy.europa.eu/platform/en/knowledge/circularity-strategies-and-sustainable-resource-management-safeguard-clean-energy-transition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irculareconomy.europa.eu/platform/sites/default/files/2023-06/Circular-energy-transition.pdf" TargetMode="Externa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Circolarità e transizione energetica digitale</a:t>
            </a:r>
          </a:p>
          <a:p>
            <a:pPr latinLnBrk="0" hangingPunct="0"/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progetto ha ricevuto finanziamenti dal programma Horizon dell'Unione Europea per la ricerca e l'innovazione (2021-2027) nell'ambito della convenzione di sovvenzione n. 101075596. La responsabilità per il contenuto di questo materiale ricade esclusivamente sul progetto Every1 e non riflette necessariamente l'opinione dell'Unione Europea. La presentazione è concessa in licenza 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riginal URL: https://creativecommons.org/licenses/by-sa/4.0/deed.en. Click or tap if you trust this link."/>
              </a:rPr>
              <a:t>CC BY-SA 4.0,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salvo diversa indicazione.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18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r>
              <a:rPr lang="en-US" sz="1200" dirty="0"/>
              <a:t>Il concetto di circolarità riveste un ruolo fondamentale nella transizione energetica digitale. L'applicazione dei principi di circolarità ci consente di utilizzare le risorse in modo efficiente e ridurre gli sprechi in tutte le fasi del ciclo di vita di una risorsa. In questa presentazione approfondiamo:</a:t>
            </a:r>
          </a:p>
          <a:p>
            <a:pPr latinLnBrk="0"/>
            <a:r>
              <a:rPr lang="en-US" sz="1200" dirty="0"/>
              <a:t> </a:t>
            </a:r>
            <a:endParaRPr lang="en-GB" sz="1200" dirty="0"/>
          </a:p>
          <a:p>
            <a:pPr marL="457200" lvl="0" indent="-457200" latinLnBrk="0">
              <a:buFont typeface="Arial" panose="020B0604020202020204" pitchFamily="34" charset="0"/>
              <a:buChar char="•"/>
            </a:pPr>
            <a:r>
              <a:rPr lang="en-US" sz="1200" dirty="0"/>
              <a:t>Che cos'è la circolarità e qual è il suo ruolo nella transizione energetica digitale.</a:t>
            </a:r>
            <a:endParaRPr lang="en-GB" sz="1200" dirty="0"/>
          </a:p>
          <a:p>
            <a:pPr marL="457200" lvl="0" indent="-457200" latinLnBrk="0">
              <a:buFont typeface="Arial" panose="020B0604020202020204" pitchFamily="34" charset="0"/>
              <a:buChar char="•"/>
            </a:pPr>
            <a:r>
              <a:rPr lang="en-US" sz="1200" dirty="0"/>
              <a:t>Come la circolarità può contribuire a un futuro sostenibile.</a:t>
            </a:r>
            <a:endParaRPr lang="en-GB" sz="1200" dirty="0"/>
          </a:p>
          <a:p>
            <a:pPr marL="457200" lvl="0" indent="-457200" latinLnBrk="0">
              <a:buFont typeface="Arial" panose="020B0604020202020204" pitchFamily="34" charset="0"/>
              <a:buChar char="•"/>
            </a:pPr>
            <a:r>
              <a:rPr lang="en-US" sz="1200" dirty="0"/>
              <a:t>Alcuni esempi di circolarità e diversi tipi di tecnologie energetiche digitali.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692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r>
              <a:rPr lang="en-GB" sz="120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La nostra analisi della circolarità è strutturata in nove domande. Prenditi un momento per riflettere su ciascuna domanda prima di passare alla slide successiva. </a:t>
            </a:r>
          </a:p>
          <a:p>
            <a:pPr latinLnBrk="0"/>
            <a:endParaRPr lang="en-GB" sz="1200" noProof="0" dirty="0">
              <a:solidFill>
                <a:srgbClr val="2B2C30"/>
              </a:solidFill>
              <a:sym typeface="Public Sans"/>
            </a:endParaRPr>
          </a:p>
          <a:p>
            <a:pPr latinLnBrk="0"/>
            <a:r>
              <a:rPr lang="en-GB" sz="1200" dirty="0">
                <a:solidFill>
                  <a:srgbClr val="2B2C30"/>
                </a:solidFill>
                <a:sym typeface="Public Sans"/>
              </a:rPr>
              <a:t>Puoi rispondere a ciascuna domanda una alla volta. In alternativa, puoi selezionare una domanda specifica che desideri approfondire per prima tramite il menu. </a:t>
            </a:r>
            <a:endParaRPr lang="en-GB" sz="1200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4773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noProof="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Nove domande sulla </a:t>
            </a:r>
            <a:r>
              <a:rPr lang="en-GB" sz="1200" b="1" kern="1200" noProof="0" dirty="0" err="1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digitalizzazione </a:t>
            </a:r>
            <a:r>
              <a:rPr lang="en-GB" sz="1200" b="1" kern="1200" noProof="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e la circolarità </a:t>
            </a:r>
            <a:r>
              <a:rPr lang="en-GB" sz="1200" b="1" kern="1200" noProof="0" dirty="0" err="1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nel settore energetico</a:t>
            </a:r>
            <a:r>
              <a:rPr lang="en-GB" sz="1200" b="1" kern="1200" noProof="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 </a:t>
            </a:r>
            <a:endParaRPr lang="en-GB" sz="1050" kern="1200" noProof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latinLnBrk="0">
              <a:buFont typeface="+mj-lt"/>
              <a:buAutoNum type="arabicPeriod"/>
            </a:pPr>
            <a:r>
              <a:rPr lang="en-GB" sz="1200" noProof="0" dirty="0">
                <a:ea typeface="Public Sans"/>
                <a:cs typeface="Public Sans"/>
                <a:sym typeface="Public Sans"/>
              </a:rPr>
              <a:t>Che cos'è l'economia circolare e come si applica al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noProof="0" dirty="0">
                <a:ea typeface="Public Sans"/>
                <a:cs typeface="Public Sans"/>
                <a:sym typeface="Public Sans"/>
              </a:rPr>
              <a:t>In che modo l'Unione europea sostiene la circolarità nel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noProof="0" dirty="0">
                <a:ea typeface="Public Sans"/>
                <a:cs typeface="Public Sans"/>
                <a:sym typeface="Public Sans"/>
              </a:rPr>
              <a:t>In che modo la digitalizzazione sta trasformando il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noProof="0" dirty="0">
                <a:ea typeface="Public Sans"/>
                <a:cs typeface="Public Sans"/>
                <a:sym typeface="Public Sans"/>
              </a:rPr>
              <a:t>In che modo la circolarità e la digitalizzazione collaborano per realizzare un futuro sostenibile?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Come si possono applicare i principi dell'economia circolare per massimizzare l'efficienza delle risorse nel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Come si può applicare la circolarità alle energie rinnovabili e alle tecnologie di stoccaggio dell'energia?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In che modo le tecnologie digitali stanno trasformando il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In che modo la tecnologia blockchain può apportare benefici al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In che modo la circolarità e la digitalizzazione vengono combinate nel settore energetico?</a:t>
            </a:r>
          </a:p>
          <a:p>
            <a:pPr marL="342900" indent="-342900" latinLnBrk="0">
              <a:buFont typeface="+mj-lt"/>
              <a:buAutoNum type="arabicPeriod"/>
            </a:pPr>
            <a:endParaRPr lang="en-GB" sz="1200" dirty="0">
              <a:ea typeface="Public Sans"/>
              <a:cs typeface="Public Sans"/>
              <a:sym typeface="Public San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589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1. L'economia circolare </a:t>
            </a:r>
            <a:endParaRPr lang="en-US" sz="105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chemeClr val="accent5"/>
                </a:solidFill>
              </a:rPr>
              <a:t>Che cos'è l'economia circolare e come si applica al settore energetico?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6485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1. L'economia circolare </a:t>
            </a:r>
            <a:endParaRPr lang="en-US" sz="105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latinLnBrk="0"/>
            <a:r>
              <a:rPr lang="en-GB" sz="1200" noProof="0" dirty="0">
                <a:ea typeface="Public Sans"/>
                <a:cs typeface="Public Sans"/>
                <a:sym typeface="Public Sans"/>
              </a:rPr>
              <a:t>Nel contesto del settore energetico, l'economia circolare rappresenta un cambiamento rispetto al modello "prendi, produci, usa </a:t>
            </a:r>
            <a:r>
              <a:rPr lang="en-GB" sz="1200" dirty="0">
                <a:ea typeface="Public Sans"/>
                <a:cs typeface="Public Sans"/>
                <a:sym typeface="Public Sans"/>
              </a:rPr>
              <a:t>e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getta".  L'economia circolare pone l'accento sulla riduzione al minimo dei rifiuti e sull'utilizzo ottimale delle risorse.</a:t>
            </a:r>
          </a:p>
          <a:p>
            <a:pPr latinLnBrk="0"/>
            <a:endParaRPr lang="en-GB" sz="120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1200" dirty="0">
                <a:ea typeface="Public Sans"/>
                <a:cs typeface="Public Sans"/>
                <a:sym typeface="Public Sans"/>
              </a:rPr>
              <a:t>La durata delle tecnologie energetiche può essere massimizzata riducendo al minimo la produzione di rifiuti e recuperando materiali preziosi. </a:t>
            </a:r>
            <a:r>
              <a:rPr lang="en-GB" sz="1200" dirty="0"/>
              <a:t>La circolarità contribuisce a ridurre l'impatto ambientale e sostiene la transizione verso un sistema energetico più sostenibile e resiliente.  </a:t>
            </a:r>
          </a:p>
          <a:p>
            <a:pPr latinLnBrk="0"/>
            <a:endParaRPr lang="en-GB" sz="1200" dirty="0"/>
          </a:p>
          <a:p>
            <a:pPr latinLnBrk="0"/>
            <a:r>
              <a:rPr lang="en-GB" sz="1200" dirty="0"/>
              <a:t>Le tecnologie digitali, come l'analisi dei dati, le reti intelligenti e la blockchain, svolgono un ruolo cruciale nel consentire e ottimizzare le strategie di circolarità nel settore energetico. </a:t>
            </a:r>
          </a:p>
          <a:p>
            <a:pPr latinLnBrk="0"/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453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1. L'economia circolare </a:t>
            </a:r>
            <a:endParaRPr lang="en-US" sz="105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latinLnBrk="0"/>
            <a:r>
              <a:rPr lang="en-GB" sz="1200" noProof="0" dirty="0">
                <a:ea typeface="Public Sans"/>
                <a:cs typeface="Public Sans"/>
                <a:sym typeface="Public Sans"/>
              </a:rPr>
              <a:t>I principi fondamentali dell'economia circolare sono:</a:t>
            </a:r>
          </a:p>
          <a:p>
            <a:pPr latinLnBrk="0"/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1200" b="1" noProof="0" dirty="0">
                <a:ea typeface="Public Sans"/>
                <a:cs typeface="Public Sans"/>
                <a:sym typeface="Public Sans"/>
              </a:rPr>
              <a:t>Ridurre: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Ridurre al minimo il consumo energetico e i rifiuti attraverso: </a:t>
            </a:r>
          </a:p>
          <a:p>
            <a:pPr latinLnBrk="0"/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	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Misure di efficienza </a:t>
            </a:r>
            <a:r>
              <a:rPr lang="en-GB" sz="1200" noProof="0" dirty="0" err="1">
                <a:ea typeface="Public Sans"/>
                <a:cs typeface="Public Sans"/>
                <a:sym typeface="Public Sans"/>
              </a:rPr>
              <a:t>energetica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.</a:t>
            </a:r>
            <a:endParaRPr lang="en-GB" sz="1200" dirty="0">
              <a:ea typeface="Public Sans"/>
              <a:cs typeface="Public Sans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noProof="0" dirty="0">
                <a:ea typeface="Public Sans"/>
                <a:cs typeface="Public Sans"/>
                <a:sym typeface="Public Sans"/>
              </a:rPr>
              <a:t>	Incentivi all'uso di energia durante i periodi non di punta.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	</a:t>
            </a:r>
            <a:r>
              <a:rPr lang="en-GB" sz="1200" noProof="0" dirty="0" err="1">
                <a:ea typeface="Public Sans"/>
                <a:cs typeface="Public Sans"/>
                <a:sym typeface="Public Sans"/>
              </a:rPr>
              <a:t>Adozione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di tecnologie energetiche sostenibili.</a:t>
            </a:r>
          </a:p>
          <a:p>
            <a:pPr latinLnBrk="0"/>
            <a:endParaRPr lang="en-GB" sz="120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1200" b="1" dirty="0">
                <a:ea typeface="Public Sans"/>
                <a:cs typeface="Public Sans"/>
                <a:sym typeface="Public Sans"/>
              </a:rPr>
              <a:t>Riutilizzo: </a:t>
            </a:r>
            <a:r>
              <a:rPr lang="en-GB" sz="1200" dirty="0">
                <a:ea typeface="Public Sans"/>
                <a:cs typeface="Public Sans"/>
                <a:sym typeface="Public Sans"/>
              </a:rPr>
              <a:t>riutilizzare o trovare nuove applicazioni per le infrastrutture e i componenti energetici. Ad esempio:</a:t>
            </a:r>
          </a:p>
          <a:p>
            <a:pPr latinLnBrk="0"/>
            <a:endParaRPr lang="en-GB" sz="1200" dirty="0">
              <a:ea typeface="Public Sans"/>
              <a:cs typeface="Public Sans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Riutilizzare le pale delle turbine eoliche dismesse per costruire ponti pedonali.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Utilizzare le batterie dei veicoli elettrici per lo stoccaggio di energia su scala di rete.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018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1. Economia circolare </a:t>
            </a:r>
            <a:endParaRPr lang="en-US" sz="105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latinLnBrk="0"/>
            <a:endParaRPr lang="en-GB" sz="120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1200" b="1" dirty="0">
                <a:ea typeface="Public Sans"/>
                <a:cs typeface="Public Sans"/>
                <a:sym typeface="Public Sans"/>
              </a:rPr>
              <a:t>Riciclare: </a:t>
            </a:r>
            <a:r>
              <a:rPr lang="en-GB" sz="1200" dirty="0">
                <a:ea typeface="Public Sans"/>
                <a:cs typeface="Public Sans"/>
                <a:sym typeface="Public Sans"/>
              </a:rPr>
              <a:t>recuperare materiali preziosi dalle tecnologie energetiche a fine vita. Ad esempio:  </a:t>
            </a:r>
          </a:p>
          <a:p>
            <a:pPr latinLnBrk="0"/>
            <a:endParaRPr lang="en-GB" sz="1200" dirty="0">
              <a:ea typeface="Public Sans"/>
              <a:cs typeface="Public Sans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Riciclaggio dei pannelli solari.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Public Sans"/>
                <a:cs typeface="Public Sans"/>
                <a:sym typeface="Public Sans"/>
              </a:rPr>
              <a:t>Recupero di elementi delle terre rare dalle turbine eoliche.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924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2. Iniziative dell'Unione europea volte a promuovere la circolarità nel settore energetico</a:t>
            </a:r>
          </a:p>
          <a:p>
            <a:pPr algn="ctr" latinLnBrk="0"/>
            <a:r>
              <a:rPr lang="en-US" sz="1200" i="1" dirty="0">
                <a:solidFill>
                  <a:schemeClr val="accent2"/>
                </a:solidFill>
              </a:rPr>
              <a:t>In che modo l'Unione europea sostiene la circolarità nel settore energetico?</a:t>
            </a:r>
          </a:p>
          <a:p>
            <a:pPr algn="ctr" latinLnBrk="0"/>
            <a:endParaRPr lang="en-US" sz="1200" i="1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811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2. Iniziative dell'Unione europea volte a promuovere la circolarità nel settore energetico</a:t>
            </a:r>
          </a:p>
          <a:p>
            <a:pPr lvl="0" latinLnBrk="0">
              <a:buClr>
                <a:srgbClr val="000000"/>
              </a:buClr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Progettazione per la circolarità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: progettare tecnologie energetiche con particolare attenzione alla durata, alla riparabilità e alla riciclabilità.</a:t>
            </a:r>
          </a:p>
          <a:p>
            <a:pPr lvl="0" latinLnBrk="0">
              <a:buClr>
                <a:srgbClr val="000000"/>
              </a:buClr>
            </a:pPr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12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3"/>
              </a:rPr>
              <a:t>La direttiva UE sulla progettazione ecocompatibile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stabilisce standard minimi di efficienza energetica per i prodotti connessi all'energia e promuove la progettazione di prodotti durevoli e riparabili.</a:t>
            </a:r>
          </a:p>
          <a:p>
            <a:pPr lvl="0" latinLnBrk="0">
              <a:buClr>
                <a:srgbClr val="000000"/>
              </a:buClr>
            </a:pPr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Efficienza dei materiali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: ridurre la quantità di materiali utilizzati nelle tecnologie e nelle infrastrutture energetiche.</a:t>
            </a:r>
          </a:p>
          <a:p>
            <a:pPr lvl="0" latinLnBrk="0">
              <a:buClr>
                <a:srgbClr val="000000"/>
              </a:buClr>
            </a:pPr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12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4"/>
              </a:rPr>
              <a:t>L'iniziativa dell'UE sulle materie prime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mira a garantire l'accesso alle materie prime critiche, comprese quelle utilizzate nelle tecnologie delle energie rinnovabili, e a promuoverne un uso efficiente.</a:t>
            </a:r>
            <a:endParaRPr lang="en-GB" sz="12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https://commission.europa.eu/energy-climate-change-environment/standards-tools-and-labels/products-labelling-rules-and-requirements/ecodesign-sustainable-products-regulation_en</a:t>
            </a:r>
          </a:p>
          <a:p>
            <a:r>
              <a:rPr lang="en-GB" dirty="0"/>
              <a:t>https://www.iea.org/policies/15696-european-raw-materials-initiative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059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2. Iniziative dell'Unione europea volte a promuovere la circolarità nel settore energetico</a:t>
            </a:r>
          </a:p>
          <a:p>
            <a:pPr lvl="0" latinLnBrk="0">
              <a:buClr>
                <a:srgbClr val="000000"/>
              </a:buClr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Riduzione dei rifiuti: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ridurre al minimo la produzione di rifiuti durante la produzione, il funzionamento e la gestione a fine vita delle tecnologie energetiche.</a:t>
            </a:r>
          </a:p>
          <a:p>
            <a:pPr lvl="0" latinLnBrk="0">
              <a:buClr>
                <a:srgbClr val="000000"/>
              </a:buClr>
            </a:pPr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12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3"/>
              </a:rPr>
              <a:t>La direttiva quadro sui rifiuti dell'UE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fissa obiettivi di riduzione e riciclaggio dei rifiuti, compresi i rifiuti di apparecchiature elettriche ed elettroniche (RAEE) e le batterie.  </a:t>
            </a:r>
          </a:p>
          <a:p>
            <a:pPr lvl="0" latinLnBrk="0">
              <a:buClr>
                <a:srgbClr val="000000"/>
              </a:buClr>
            </a:pPr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Recupero delle risorse: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recuperare materiali preziosi dalle tecnologie energetiche a fine vita attraverso il riciclaggio e il riutilizzo.</a:t>
            </a:r>
          </a:p>
          <a:p>
            <a:pPr lvl="0" latinLnBrk="0">
              <a:buClr>
                <a:srgbClr val="000000"/>
              </a:buClr>
            </a:pPr>
            <a:endParaRPr lang="en-GB" sz="1200" noProof="0" dirty="0">
              <a:ea typeface="Public Sans"/>
              <a:cs typeface="Public Sans"/>
              <a:sym typeface="Public Sans"/>
            </a:endParaRPr>
          </a:p>
          <a:p>
            <a:pPr lvl="0" latinLnBrk="0"/>
            <a:r>
              <a:rPr lang="en-GB" sz="12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4"/>
              </a:rPr>
              <a:t>La legge dell'UE sulle materie prime critiche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mira a garantire l'approvvigionamento di materie prime critiche e a promuoverne il recupero e il riciclaggio.</a:t>
            </a:r>
            <a:endParaRPr lang="en-GB" sz="12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https://environment.ec.europa.eu/topics/waste-and-recycling/waste-framework-directive_en</a:t>
            </a:r>
          </a:p>
          <a:p>
            <a:r>
              <a:rPr lang="en-GB" dirty="0" err="1"/>
              <a:t>https://single-market-economy.ec.europa.eu/sectors/raw-materials/areas-specific-interest/critical-raw-materials_en#critical-raw-materials-act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738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3. La transizione energetica digitale </a:t>
            </a:r>
            <a:endParaRPr lang="en-US" sz="105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 latinLnBrk="0"/>
            <a:r>
              <a:rPr lang="en-GB" sz="1200" i="1" noProof="0" dirty="0">
                <a:solidFill>
                  <a:schemeClr val="accent5"/>
                </a:solidFill>
              </a:rPr>
              <a:t>In che modo la digitalizzazione sta trasformando il settore energetico?</a:t>
            </a:r>
          </a:p>
          <a:p>
            <a:pPr algn="ctr" latinLnBrk="0"/>
            <a:endParaRPr lang="en-GB" sz="1200" i="1" noProof="0" dirty="0">
              <a:solidFill>
                <a:schemeClr val="accent5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978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3. La transizione energetica digitale </a:t>
            </a:r>
            <a:endParaRPr lang="en-US" sz="1050" dirty="0">
              <a:solidFill>
                <a:schemeClr val="bg1"/>
              </a:solidFill>
            </a:endParaRPr>
          </a:p>
          <a:p>
            <a:pPr latinLnBrk="0"/>
            <a:r>
              <a:rPr lang="en-GB" sz="1200" dirty="0">
                <a:ea typeface="+mn-lt"/>
                <a:cs typeface="+mn-lt"/>
                <a:sym typeface="Public Sans"/>
              </a:rPr>
              <a:t>La digitalizzazione sta cambiando radicalmente il settore energetico: </a:t>
            </a:r>
          </a:p>
          <a:p>
            <a:pPr latinLnBrk="0"/>
            <a:endParaRPr lang="en-GB" sz="1200" dirty="0">
              <a:ea typeface="+mn-lt"/>
              <a:cs typeface="+mn-lt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Consentendo lo sviluppo di reti intelligenti per ottimizzare i flussi energetici.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Integrando le fonti di energia rinnovabile.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Migliorando la stabilità della rete.</a:t>
            </a:r>
          </a:p>
          <a:p>
            <a:pPr latinLnBrk="0"/>
            <a:endParaRPr lang="en-GB" sz="1200" dirty="0">
              <a:ea typeface="+mn-lt"/>
              <a:cs typeface="+mn-lt"/>
              <a:sym typeface="Public Sans"/>
            </a:endParaRPr>
          </a:p>
          <a:p>
            <a:pPr latinLnBrk="0"/>
            <a:r>
              <a:rPr lang="en-GB" sz="1200" dirty="0">
                <a:ea typeface="+mn-lt"/>
                <a:cs typeface="+mn-lt"/>
                <a:sym typeface="Public Sans"/>
              </a:rPr>
              <a:t>L'analisi dei dati e l'apprendimento automatico svolgono un ruolo cruciale nel miglioramento dell'efficienza energetica attraverso: </a:t>
            </a:r>
          </a:p>
          <a:p>
            <a:pPr latinLnBrk="0"/>
            <a:endParaRPr lang="en-GB" sz="1200" dirty="0">
              <a:ea typeface="+mn-lt"/>
              <a:cs typeface="+mn-lt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Identificando gli sprechi.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Ottimizzazione dei consumi.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Previsione della domanda.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Prevedendo i guasti alle apparecchiature per migliorare i programmi di manutenzione.</a:t>
            </a:r>
            <a:endParaRPr lang="en-GB" dirty="0">
              <a:ea typeface="Calibri"/>
              <a:cs typeface="Calibri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3338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Public Sans"/>
                <a:ea typeface="Public Sans"/>
                <a:cs typeface="Public Sans"/>
                <a:sym typeface="Public Sans"/>
              </a:rPr>
              <a:t>4. Sinergie </a:t>
            </a:r>
            <a:endParaRPr lang="en-US" sz="105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noProof="0" dirty="0">
                <a:solidFill>
                  <a:schemeClr val="accent2"/>
                </a:solidFill>
              </a:rPr>
              <a:t>In che modo la circolarità e la digitalizzazione collaborano per realizzare un futuro sostenibile?</a:t>
            </a:r>
            <a:endParaRPr lang="en-GB" sz="1050" i="1" noProof="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5235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Public Sans"/>
                <a:ea typeface="Public Sans"/>
                <a:cs typeface="Public Sans"/>
                <a:sym typeface="Public Sans"/>
              </a:rPr>
              <a:t>4. Sinergie </a:t>
            </a:r>
            <a:endParaRPr lang="en-US" sz="1050" dirty="0">
              <a:solidFill>
                <a:schemeClr val="bg1"/>
              </a:solidFill>
            </a:endParaRPr>
          </a:p>
          <a:p>
            <a:pPr lvl="0" latinLnBrk="0" hangingPunct="0"/>
            <a:r>
              <a:rPr lang="en-GB" sz="120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Sia </a:t>
            </a:r>
            <a:r>
              <a:rPr lang="en-GB" sz="1200" noProof="0" dirty="0" err="1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la circolarità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che la digitalizzazione sono essenziali per un futuro energetico sostenibile.  Le tecnologie digitali possono facilitare l'attuazione dei principi dell'economia circolare, mentre la circolarità può aumentare i vantaggi della digitalizzazione.  Ad esempio:</a:t>
            </a:r>
          </a:p>
          <a:p>
            <a:pPr lvl="0" latinLnBrk="0" hangingPunct="0"/>
            <a:endParaRPr lang="en-GB" sz="1200" noProof="0" dirty="0"/>
          </a:p>
          <a:p>
            <a:pPr marL="34290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Le piattaforme digitali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possono monitorare e gestire le risorse durante tutto il loro ciclo di vita, consentendo un migliore riutilizzo e riciclaggio.</a:t>
            </a:r>
            <a:endParaRPr lang="en-GB" sz="1200" dirty="0">
              <a:solidFill>
                <a:srgbClr val="231F20"/>
              </a:solidFill>
              <a:ea typeface="Calibri"/>
              <a:cs typeface="Calibri"/>
              <a:sym typeface="Public Sans"/>
            </a:endParaRPr>
          </a:p>
          <a:p>
            <a:pPr marL="342900" lvl="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L'analisi dei dati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può ottimizzare il consumo energetico e ridurre gli sprechi.</a:t>
            </a:r>
            <a:endParaRPr lang="en-GB" sz="1200" noProof="0" dirty="0">
              <a:ea typeface="Calibri"/>
              <a:cs typeface="Calibri"/>
            </a:endParaRPr>
          </a:p>
          <a:p>
            <a:pPr marL="342900" lvl="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Le reti intelligenti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possono facilitare l'integrazione delle fonti di energia rinnovabile e sostenere lo sviluppo di sistemi energetici decentralizzati.</a:t>
            </a:r>
          </a:p>
          <a:p>
            <a:pPr marL="342900" lvl="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GB" sz="1200" dirty="0">
              <a:solidFill>
                <a:srgbClr val="2B2C30"/>
              </a:solidFill>
              <a:sym typeface="Public Sans"/>
            </a:endParaRPr>
          </a:p>
          <a:p>
            <a:pPr lvl="0" latinLnBrk="0" hangingPunct="0">
              <a:buClr>
                <a:srgbClr val="000000"/>
              </a:buClr>
              <a:buSzPts val="2800"/>
            </a:pPr>
            <a:r>
              <a:rPr lang="en-GB" sz="1200" noProof="0" dirty="0"/>
              <a:t>Leggi </a:t>
            </a:r>
            <a:r>
              <a:rPr lang="en-GB" sz="1200" noProof="0" dirty="0">
                <a:hlinkClick r:id="rId3"/>
              </a:rPr>
              <a:t>il documento di lavoro</a:t>
            </a:r>
            <a:r>
              <a:rPr lang="en-GB" sz="1200" noProof="0" dirty="0"/>
              <a:t> 2025 </a:t>
            </a:r>
            <a:r>
              <a:rPr lang="en-GB" sz="1200" noProof="0" dirty="0">
                <a:hlinkClick r:id="rId3"/>
              </a:rPr>
              <a:t>sull'economia circolare e la digitalizzazione </a:t>
            </a:r>
            <a:r>
              <a:rPr lang="en-GB" sz="1200" noProof="0" dirty="0"/>
              <a:t>della Global Alliance on Circular Economy and Resource Efficiency (GACERE).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https://www.unido.org/sites/default/files/unido-publications/2025-06/Circular%20Economy%20and%20Digitalization.pdf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3688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5. Circolarità nel settore dell'energia digitale: efficienza delle risorse</a:t>
            </a:r>
            <a:endParaRPr lang="en-US" sz="1050" dirty="0">
              <a:solidFill>
                <a:schemeClr val="bg1"/>
              </a:solidFill>
            </a:endParaRPr>
          </a:p>
          <a:p>
            <a:pPr algn="ctr" latinLnBrk="0"/>
            <a:r>
              <a:rPr lang="en-GB" sz="1200" i="1" noProof="0" dirty="0">
                <a:solidFill>
                  <a:schemeClr val="accent2"/>
                </a:solidFill>
              </a:rPr>
              <a:t>Come si possono applicare i principi dell'economia circolare per massimizzare l'efficienza delle risorse?</a:t>
            </a:r>
          </a:p>
          <a:p>
            <a:pPr algn="ctr" latinLnBrk="0"/>
            <a:endParaRPr lang="en-GB" sz="1200" i="1" noProof="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394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5. Circolarità nel settore dell'energia digitale: efficienza delle risorse</a:t>
            </a:r>
            <a:endParaRPr lang="en-US" sz="1050" dirty="0">
              <a:solidFill>
                <a:schemeClr val="bg1"/>
              </a:solidFill>
            </a:endParaRPr>
          </a:p>
          <a:p>
            <a:pPr lvl="0" latinLnBrk="0"/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I principi dell'economia circolare possono essere applicati all'intero processo di produzione e consumo di energia per ridurre al minimo gli sprechi e massimizzare l'uso delle risorse. Ciò include:</a:t>
            </a:r>
          </a:p>
          <a:p>
            <a:pPr lvl="0" latinLnBrk="0"/>
            <a:endParaRPr lang="en-GB" sz="1200" noProof="0" dirty="0"/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Progettazione orientata alla circolarità.</a:t>
            </a:r>
            <a:endParaRPr lang="en-GB" sz="12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Efficienza dei materiali.</a:t>
            </a:r>
            <a:endParaRPr lang="en-GB" sz="12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Riduzione dei rifiuti.</a:t>
            </a:r>
            <a:endParaRPr lang="en-GB" sz="1200" noProof="0" dirty="0"/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Recupero delle risorse.</a:t>
            </a:r>
            <a:endParaRPr lang="en-GB" sz="1200" noProof="0" dirty="0"/>
          </a:p>
          <a:p>
            <a:pPr lvl="0" latinLnBrk="0"/>
            <a:endParaRPr lang="en-GB" sz="12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pPr lvl="0" latinLnBrk="0"/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Attuando queste strategie, il settore energetico può ridurre significativamente il proprio impatto ambientale e migliorare l'efficienza delle risorse.    </a:t>
            </a:r>
          </a:p>
          <a:p>
            <a:pPr lvl="0" latinLnBrk="0"/>
            <a:endParaRPr lang="en-GB" sz="1200" dirty="0">
              <a:solidFill>
                <a:srgbClr val="2B2C30"/>
              </a:solidFill>
              <a:sym typeface="Public Sans"/>
            </a:endParaRPr>
          </a:p>
          <a:p>
            <a:pPr lvl="0" latinLnBrk="0"/>
            <a:r>
              <a:rPr lang="en-GB" sz="1200" noProof="0" dirty="0">
                <a:solidFill>
                  <a:srgbClr val="2B2C30"/>
                </a:solidFill>
                <a:sym typeface="Public Sans"/>
              </a:rPr>
              <a:t>Lasciati ispirare dalle </a:t>
            </a:r>
            <a:r>
              <a:rPr lang="en-GB" sz="1200" noProof="0" dirty="0">
                <a:solidFill>
                  <a:srgbClr val="2B2C30"/>
                </a:solidFill>
                <a:sym typeface="Public Sans"/>
                <a:hlinkClick r:id="rId3"/>
              </a:rPr>
              <a:t>storie di successo dell'economia circolare</a:t>
            </a:r>
            <a:r>
              <a:rPr lang="en-GB" sz="1200" noProof="0" dirty="0">
                <a:solidFill>
                  <a:srgbClr val="2B2C30"/>
                </a:solidFill>
                <a:sym typeface="Public Sans"/>
              </a:rPr>
              <a:t> del progetto SMART CIRCUIT.</a:t>
            </a:r>
            <a:endParaRPr lang="en-GB" sz="1200" noProof="0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https://circulareconomy.europa.eu/platform/sites/default/files/2024-02/SMART-CIRCUIT_Circular-Success-Stories_brochure_fv.pdf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85567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6. Circolarità nel settore dell'energia digitale: energie rinnovabili e stoccaggio dell'energia</a:t>
            </a:r>
            <a:endParaRPr lang="en-US" sz="1050" dirty="0">
              <a:solidFill>
                <a:schemeClr val="bg1"/>
              </a:solidFill>
            </a:endParaRPr>
          </a:p>
          <a:p>
            <a:pPr algn="ctr" latinLnBrk="0"/>
            <a:r>
              <a:rPr lang="en-GB" sz="1200" i="1" noProof="0" dirty="0">
                <a:solidFill>
                  <a:schemeClr val="accent2"/>
                </a:solidFill>
              </a:rPr>
              <a:t>Come si può applicare la circolarità alle tecnologie delle energie rinnovabili e dello stoccaggio dell'energia?</a:t>
            </a:r>
          </a:p>
          <a:p>
            <a:pPr algn="ctr" latinLnBrk="0"/>
            <a:endParaRPr lang="en-GB" sz="1200" i="1" noProof="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0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6. Circolarità nel settore dell'energia digitale: energie rinnovabili e stoccaggio dell'energia</a:t>
            </a:r>
            <a:endParaRPr lang="en-US" sz="1050" dirty="0">
              <a:solidFill>
                <a:schemeClr val="bg1"/>
              </a:solidFill>
            </a:endParaRPr>
          </a:p>
          <a:p>
            <a:pPr lvl="0" latinLnBrk="0"/>
            <a:r>
              <a:rPr lang="en-GB" sz="1200" noProof="0" dirty="0">
                <a:ea typeface="Public Sans"/>
                <a:cs typeface="Public Sans"/>
                <a:sym typeface="Public Sans"/>
              </a:rPr>
              <a:t>La circolarità può essere applicata alla produzione, alla diffusione e alla gestione del fine vita delle tecnologie relative alle energie rinnovabili. Ciò include:</a:t>
            </a:r>
          </a:p>
          <a:p>
            <a:pPr lvl="0" latinLnBrk="0"/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Produzione sostenibile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: utilizzo di materiali riciclati ed energie rinnovabili nel processo di produzione.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Progettazione modulare: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progettazione di tecnologie per le energie rinnovabili con componenti modulari che possono essere facilmente riparati o sostituiti, prolungandone così la durata.    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Riciclaggio e riutilizzo: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sviluppo di strategie efficaci di riciclaggio e riutilizzo per le tecnologie di energia rinnovabile a fine vita. </a:t>
            </a:r>
            <a:endParaRPr lang="en-GB" sz="1200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21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noProof="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7. Digitalizzazione dell'energia: reti intelligenti e </a:t>
            </a:r>
            <a:r>
              <a:rPr lang="en-GB" sz="1200" b="1" kern="1200" noProof="0" dirty="0" err="1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analisi</a:t>
            </a:r>
            <a:r>
              <a:rPr lang="en-GB" sz="1200" b="1" kern="1200" noProof="0" dirty="0">
                <a:solidFill>
                  <a:schemeClr val="bg1"/>
                </a:solidFill>
                <a:latin typeface="+mn-lt"/>
                <a:ea typeface="Public Sans"/>
                <a:cs typeface="Public Sans"/>
                <a:sym typeface="Public Sans"/>
              </a:rPr>
              <a:t> dei dati</a:t>
            </a:r>
            <a:endParaRPr lang="en-GB" sz="1050" kern="1200" noProof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algn="ctr" latinLnBrk="0"/>
            <a:r>
              <a:rPr lang="en-GB" sz="1200" i="1" noProof="0" dirty="0">
                <a:solidFill>
                  <a:schemeClr val="accent2"/>
                </a:solidFill>
              </a:rPr>
              <a:t>In che modo le tecnologie digitali stanno trasformando il settore energetico?</a:t>
            </a:r>
          </a:p>
          <a:p>
            <a:pPr algn="ctr" latinLnBrk="0"/>
            <a:endParaRPr lang="en-GB" sz="1200" i="1" noProof="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9289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7. Digitalizzazione dell'energia: reti intelligenti e analisi dei dati</a:t>
            </a:r>
            <a:endParaRPr lang="en-GB" sz="1050" dirty="0">
              <a:solidFill>
                <a:schemeClr val="bg1"/>
              </a:solidFill>
            </a:endParaRPr>
          </a:p>
          <a:p>
            <a:pPr lvl="0" latinLnBrk="0"/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Le tecnologie digitali stanno consentendo lo sviluppo di reti energetiche intelligenti, note come </a:t>
            </a:r>
            <a:r>
              <a:rPr lang="en-GB" sz="1200" b="1" noProof="1">
                <a:latin typeface="Calibri"/>
                <a:ea typeface="Public Sans"/>
                <a:cs typeface="Public Sans"/>
                <a:sym typeface="Public Sans"/>
              </a:rPr>
              <a:t>reti intelligenti</a:t>
            </a: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. Le reti intelligenti possono: </a:t>
            </a:r>
          </a:p>
          <a:p>
            <a:pPr lvl="0" latinLnBrk="0"/>
            <a:endParaRPr lang="en-GB" sz="1200" noProof="1">
              <a:latin typeface="Calibri"/>
              <a:ea typeface="Public Sans"/>
              <a:cs typeface="Public Sans"/>
              <a:sym typeface="Public Sans"/>
            </a:endParaRP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Ottimizzare i flussi energetici.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Integrare fonti di energia rinnovabile.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Migliorare la stabilità della rete.</a:t>
            </a:r>
            <a:endParaRPr lang="en-GB" sz="1200" noProof="1">
              <a:latin typeface="Calibri"/>
              <a:ea typeface="Public Sans"/>
              <a:cs typeface="Public Sans"/>
            </a:endParaRPr>
          </a:p>
          <a:p>
            <a:pPr lvl="0" latinLnBrk="0"/>
            <a:endParaRPr lang="en-GB" sz="1200" noProof="1">
              <a:ea typeface="Calibri"/>
              <a:cs typeface="Calibri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998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7. Digitalizzazione dell'energia: reti intelligenti e analisi dei dati</a:t>
            </a:r>
            <a:endParaRPr lang="en-GB" sz="1050" dirty="0">
              <a:solidFill>
                <a:schemeClr val="bg1"/>
              </a:solidFill>
            </a:endParaRPr>
          </a:p>
          <a:p>
            <a:pPr lvl="0" latinLnBrk="0"/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L'analisi dei dati e l'apprendimento automatico stanno assumendo un ruolo sempre più importante nel settore energetico. L'analisi dei dati e l'apprendimento automatico possono: </a:t>
            </a:r>
          </a:p>
          <a:p>
            <a:pPr lvl="0" latinLnBrk="0"/>
            <a:endParaRPr lang="en-GB" sz="1200" noProof="1">
              <a:latin typeface="Calibri"/>
              <a:ea typeface="Public Sans"/>
              <a:cs typeface="Public Sans"/>
              <a:sym typeface="Public Sans"/>
            </a:endParaRP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Consentire l'efficienza energetica identificando gli sprechi energetici e ottimizzando i modelli di consumo energetico.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Utilizzare le previsioni della domanda per garantire un approvvigionamento energetico affidabile.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Utilizzare la manutenzione predittiva per anticipare i guasti alle apparecchiature e ottimizzare i programmi di manutenzione.</a:t>
            </a:r>
          </a:p>
          <a:p>
            <a:pPr lvl="0" latinLnBrk="0"/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  </a:t>
            </a:r>
          </a:p>
          <a:p>
            <a:pPr lvl="0" latinLnBrk="0"/>
            <a:r>
              <a:rPr lang="en-GB" sz="1200" noProof="1">
                <a:latin typeface="Calibri"/>
                <a:ea typeface="Public Sans"/>
                <a:cs typeface="Public Sans"/>
                <a:sym typeface="Public Sans"/>
              </a:rPr>
              <a:t>Sfruttando l'analisi dei dati, il settore energetico può migliorare l'efficienza, ridurre i costi e aumentare l'affidabilità dei servizi energetici. </a:t>
            </a:r>
            <a:endParaRPr lang="en-GB" sz="1200" noProof="1">
              <a:latin typeface="Calibri"/>
              <a:ea typeface="Calibri"/>
              <a:cs typeface="Calibri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472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noProof="0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8. Digitalizzazione energetica e blockchain </a:t>
            </a:r>
            <a:endParaRPr lang="en-GB" sz="1050" noProof="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noProof="0" dirty="0">
                <a:solidFill>
                  <a:schemeClr val="accent2"/>
                </a:solidFill>
              </a:rPr>
              <a:t>In che modo la tecnologia blockchain può apportare vantaggi al settore energetico?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6435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8. Digitalizzazione energetica e blockchain </a:t>
            </a:r>
            <a:endParaRPr lang="en-GB" sz="1050" dirty="0">
              <a:solidFill>
                <a:schemeClr val="bg1"/>
              </a:solidFill>
            </a:endParaRPr>
          </a:p>
          <a:p>
            <a:pPr latinLnBrk="0"/>
            <a:r>
              <a:rPr lang="en-GB" sz="1200" noProof="0" dirty="0">
                <a:ea typeface="+mn-lt"/>
                <a:cs typeface="+mn-lt"/>
                <a:sym typeface="Public Sans"/>
              </a:rPr>
              <a:t>Le tecnologie blockchain sono uno strumento prezioso per sostenere la circolarità attraverso:</a:t>
            </a:r>
          </a:p>
          <a:p>
            <a:pPr latinLnBrk="0"/>
            <a:endParaRPr lang="en-GB" sz="1200" dirty="0">
              <a:ea typeface="+mn-lt"/>
              <a:cs typeface="+mn-lt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  <a:sym typeface="Public Sans"/>
              </a:rPr>
              <a:t>Migliorare la trasparenza, la sicurezza e l'efficienza nelle transazioni energetiche e nella gestione dei dati. </a:t>
            </a:r>
          </a:p>
          <a:p>
            <a:pPr latinLnBrk="0"/>
            <a:endParaRPr lang="en-GB" sz="1200" noProof="0" dirty="0">
              <a:ea typeface="+mn-lt"/>
              <a:cs typeface="+mn-lt"/>
              <a:sym typeface="Public San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9191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8. Digitalizzazione energetica e blockchain </a:t>
            </a:r>
            <a:endParaRPr lang="en-GB" sz="1050" dirty="0">
              <a:solidFill>
                <a:schemeClr val="bg1"/>
              </a:solidFill>
            </a:endParaRPr>
          </a:p>
          <a:p>
            <a:pPr lvl="0" latinLnBrk="0"/>
            <a:r>
              <a:rPr lang="en-GB" sz="1200" noProof="0" dirty="0">
                <a:ea typeface="Public Sans"/>
                <a:cs typeface="Public Sans"/>
                <a:sym typeface="Public Sans"/>
              </a:rPr>
              <a:t>Nel settore energetico, la blockchain può essere utilizzata per:</a:t>
            </a:r>
            <a:endParaRPr lang="en-GB" sz="1200" noProof="0" dirty="0"/>
          </a:p>
          <a:p>
            <a:pPr lvl="0" latinLnBrk="0"/>
            <a:endParaRPr lang="en-GB" sz="1200" b="1" noProof="0" dirty="0">
              <a:ea typeface="Public Sans"/>
              <a:cs typeface="Public Sans"/>
              <a:sym typeface="Public Sans"/>
            </a:endParaRP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Commercio energetico peer-to-peer: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consentire il commercio diretto di energia tra consumatori e prosumer.    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Tracciabilità dei certificati di energia rinnovabile: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garantire l'autenticità e la tracciabilità dei certificati di energia rinnovabile.    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ea typeface="Public Sans"/>
                <a:cs typeface="Public Sans"/>
                <a:sym typeface="Public Sans"/>
              </a:rPr>
              <a:t>Gestione della rete: </a:t>
            </a:r>
            <a:r>
              <a:rPr lang="en-GB" sz="1200" noProof="0" dirty="0">
                <a:ea typeface="Public Sans"/>
                <a:cs typeface="Public Sans"/>
                <a:sym typeface="Public Sans"/>
              </a:rPr>
              <a:t>migliorare la sicurezza e l'efficienza delle operazioni di rete. Adottando la blockchain, il settore energetico può promuovere la fiducia, ridurre i costi di transazione e favorire l'innovazione. </a:t>
            </a:r>
            <a:endParaRPr lang="en-GB" sz="1200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619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9. Sinergie e soluzioni integrate </a:t>
            </a:r>
            <a:endParaRPr lang="en-US" sz="1050" dirty="0">
              <a:solidFill>
                <a:schemeClr val="bg1"/>
              </a:solidFill>
            </a:endParaRPr>
          </a:p>
          <a:p>
            <a:pPr algn="ctr" latinLnBrk="0"/>
            <a:r>
              <a:rPr lang="en-GB" sz="1200" i="1" noProof="0" dirty="0">
                <a:solidFill>
                  <a:schemeClr val="accent2"/>
                </a:solidFill>
              </a:rPr>
              <a:t>Come si combinano circolarità e digitalizzazione nel settore energetico?</a:t>
            </a:r>
          </a:p>
          <a:p>
            <a:pPr algn="ctr" latinLnBrk="0"/>
            <a:endParaRPr lang="en-GB" sz="1200" i="1" noProof="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2306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ea typeface="Public Sans"/>
                <a:cs typeface="Public Sans"/>
                <a:sym typeface="Public Sans"/>
              </a:rPr>
              <a:t>9. Sinergie e soluzioni integrate </a:t>
            </a:r>
            <a:endParaRPr lang="en-US" sz="1050" dirty="0">
              <a:solidFill>
                <a:schemeClr val="bg1"/>
              </a:solidFill>
            </a:endParaRPr>
          </a:p>
          <a:p>
            <a:pPr lvl="0" latinLnBrk="0"/>
            <a:r>
              <a:rPr lang="en-GB" sz="1200" noProof="0" dirty="0">
                <a:ea typeface="Public Sans"/>
                <a:cs typeface="Public Sans"/>
                <a:sym typeface="Public Sans"/>
              </a:rPr>
              <a:t>La circolarità e la digitalizzazione vengono combinate per creare soluzioni energetiche innovative e sostenibili.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Alcuni esempi:</a:t>
            </a:r>
          </a:p>
          <a:p>
            <a:pPr lvl="0" latinLnBrk="0"/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Sistemi intelligenti di gestione energetica domestica: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integrazione di contatori intelligenti, dispositivi IoT e analisi dei dati per ottimizzare il consumo energetico nelle abitazioni.    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Centrali elettriche virtuali: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aggregazione di risorse energetiche distribuite, come pannelli solari sui tetti e batterie di veicoli elettrici, per fornire servizi di rete.    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12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Comunità energetiche circolari: </a:t>
            </a:r>
            <a:r>
              <a:rPr lang="en-GB" sz="12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creazione di sistemi energetici locali che danno priorità alle energie rinnovabili, all'efficienza energetica e alla condivisione delle risorse.   </a:t>
            </a:r>
            <a:endParaRPr lang="en-GB" sz="1200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4825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t>Prossimi passi</a:t>
            </a:r>
            <a:endParaRPr lang="ko-KR" altLang="en-US" sz="1200" kern="1200" dirty="0">
              <a:solidFill>
                <a:schemeClr val="tx2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Se desiderate saperne di più sulla transizione energetica digitale e sulla circolarità, potete trovare utili le seguenti risorse: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rgbClr val="373737"/>
                </a:solidFill>
                <a:ea typeface="맑은 고딕"/>
              </a:rPr>
              <a:t>Leggi </a:t>
            </a:r>
            <a:r>
              <a:rPr lang="en-US" altLang="ko-KR" sz="1200" i="1" dirty="0">
                <a:solidFill>
                  <a:srgbClr val="373737"/>
                </a:solidFill>
                <a:ea typeface="맑은 고딕"/>
                <a:hlinkClick r:id="rId3"/>
              </a:rPr>
              <a:t>Esplorare la sinergia delle energie rinnovabili nel quadro dell'economia circolare...</a:t>
            </a:r>
            <a:endParaRPr lang="ko-KR" altLang="en-US" sz="1200" dirty="0">
              <a:solidFill>
                <a:srgbClr val="373737"/>
              </a:solidFill>
              <a:ea typeface="맑은 고딕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rgbClr val="373737"/>
                </a:solidFill>
                <a:ea typeface="맑은 고딕"/>
              </a:rPr>
              <a:t>Leggi </a:t>
            </a:r>
            <a:r>
              <a:rPr lang="en-US" sz="1200" i="1" dirty="0">
                <a:solidFill>
                  <a:srgbClr val="373737"/>
                </a:solidFill>
                <a:ea typeface="맑은 고딕"/>
                <a:hlinkClick r:id="rId4"/>
              </a:rPr>
              <a:t>Da LCA a progettazione circolare: uno studio comparativo degli strumenti digitali per l'ambiente costruito</a:t>
            </a:r>
            <a:endParaRPr lang="ko-KR" altLang="en-US" sz="1200" i="1" dirty="0">
              <a:solidFill>
                <a:srgbClr val="373737"/>
              </a:solidFill>
              <a:ea typeface="맑은 고딕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solidFill>
                  <a:srgbClr val="373737"/>
                </a:solidFill>
              </a:rPr>
              <a:t>Leggi </a:t>
            </a:r>
            <a:r>
              <a:rPr lang="en-GB" sz="1200" i="1" noProof="0" dirty="0">
                <a:solidFill>
                  <a:srgbClr val="373737"/>
                </a:solidFill>
                <a:hlinkClick r:id="rId5"/>
              </a:rPr>
              <a:t>La circolarità come motore della transizione energetica nel trasporto pubblico: uno sguardo al futuro</a:t>
            </a:r>
            <a:r>
              <a:rPr lang="en-GB" sz="1200" i="1" noProof="0" dirty="0">
                <a:solidFill>
                  <a:srgbClr val="373737"/>
                </a:solidFill>
              </a:rPr>
              <a:t>. </a:t>
            </a:r>
            <a:endParaRPr lang="en-GB" sz="1200" noProof="0" dirty="0">
              <a:solidFill>
                <a:srgbClr val="373737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>
                <a:solidFill>
                  <a:srgbClr val="373737"/>
                </a:solidFill>
                <a:hlinkClick r:id="rId6"/>
              </a:rPr>
              <a:t>Scopri di più sui materiali didattici del progetto Every1.</a:t>
            </a:r>
            <a:endParaRPr lang="ko-KR" altLang="en-US" sz="1200" dirty="0">
              <a:solidFill>
                <a:srgbClr val="373737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6939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Ringraziamenti</a:t>
            </a:r>
          </a:p>
          <a:p>
            <a:pPr latinLnBrk="0"/>
            <a:r>
              <a:rPr lang="en-GB" dirty="0"/>
              <a:t>Questa presentazione intitolata "</a:t>
            </a:r>
            <a:r>
              <a:rPr lang="en-GB" i="1" dirty="0"/>
              <a:t>Circolarità e transizione energetica digitale" </a:t>
            </a:r>
            <a:r>
              <a:rPr lang="en-GB" dirty="0"/>
              <a:t>è stata realizzata dal progetto Every1 ed è concessa in licenza </a:t>
            </a:r>
            <a:r>
              <a:rPr lang="en-GB" dirty="0">
                <a:hlinkClick r:id="rId3"/>
              </a:rPr>
              <a:t>CC BY-SA 4.0</a:t>
            </a:r>
            <a:r>
              <a:rPr lang="en-GB" dirty="0"/>
              <a:t>, salvo diversa indicazione. </a:t>
            </a:r>
          </a:p>
          <a:p>
            <a:pPr latinLnBrk="0"/>
            <a:endParaRPr lang="en-GB" dirty="0"/>
          </a:p>
          <a:p>
            <a:pPr latinLnBrk="0"/>
            <a:r>
              <a:rPr lang="en-GB" dirty="0"/>
              <a:t>Le immagini utilizzate in questa presentazione sono le seguenti: </a:t>
            </a:r>
          </a:p>
          <a:p>
            <a:pPr latinLnBrk="0"/>
            <a:endParaRPr lang="en-GB" dirty="0"/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Immagine di copertina: 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4"/>
              </a:rPr>
              <a:t>Circular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@ondasderuido è concessa in licenza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5"/>
              </a:rPr>
              <a:t>CC BY-SA 2.0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  <a:endParaRPr lang="en-US" sz="1200" b="0" i="0" u="sng" strike="noStrike" cap="none" dirty="0">
              <a:solidFill>
                <a:srgbClr val="000000"/>
              </a:solidFill>
              <a:ea typeface="Public Sans"/>
              <a:cs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Immagine del testo introduttivo: 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6"/>
              </a:rPr>
              <a:t>Circular lights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Hugh Bell è concessa in licenza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7"/>
              </a:rPr>
              <a:t>CC BY-NC 2.0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</a:t>
            </a:r>
            <a:endParaRPr lang="en-US" u="sng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uno: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8"/>
              </a:rPr>
              <a:t>Reduce Reuse Recycle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Steve Snodgrass è concessa in licenza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9"/>
              </a:rPr>
              <a:t>CC BY 2.0.</a:t>
            </a:r>
            <a:endParaRPr lang="en-US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due: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0"/>
              </a:rPr>
              <a:t>Circular Patterns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Henry Burrows è concessa in licenza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5"/>
              </a:rPr>
              <a:t>CC BY-SA 2.0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  <a:endParaRPr lang="en-US" sz="1200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tre: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1"/>
              </a:rPr>
              <a:t>data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Arismendy Polanco è su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2"/>
              </a:rPr>
              <a:t>Public Domain Mark 1.0 Universal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quattro: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3"/>
              </a:rPr>
              <a:t>Digital City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scratch-media è concessa in licenza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4"/>
              </a:rPr>
              <a:t>CC BY-NC-ND 2.0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cinque: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5"/>
              </a:rPr>
              <a:t>un edificio alto con molte finestre e Bosco </a:t>
            </a:r>
            <a:r>
              <a:rPr lang="en-US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5"/>
              </a:rPr>
              <a:t>Verticale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5"/>
              </a:rPr>
              <a:t>sullo sfondo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José </a:t>
            </a:r>
            <a:r>
              <a:rPr lang="en-US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Jóvena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tramite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6"/>
              </a:rPr>
              <a:t>licenza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</a:t>
            </a:r>
            <a:r>
              <a:rPr lang="en-US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6"/>
              </a:rPr>
              <a:t>Unsplash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sei: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7"/>
              </a:rPr>
              <a:t>Riciclaggio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Andy Arthur è concesso in licenza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9"/>
              </a:rPr>
              <a:t>CC BY 2.0.</a:t>
            </a:r>
            <a:endParaRPr lang="en-US" sz="1200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7.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8"/>
              </a:rPr>
              <a:t>Data-Analytics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</a:t>
            </a:r>
            <a:r>
              <a:rPr lang="en-US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Learntek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è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9"/>
              </a:rPr>
              <a:t>CC0 1.0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otto: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20"/>
              </a:rPr>
              <a:t>Blockchain </a:t>
            </a:r>
            <a:r>
              <a:rPr lang="en-US" sz="12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Mario A.P. è concesso in licenza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5"/>
              </a:rPr>
              <a:t>CC BY-SA 2.0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  <a:endParaRPr lang="en-US" sz="1200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nove: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21"/>
              </a:rPr>
              <a:t>persona che pianta in vasi appesi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Daniel Funes Fuentes è su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6"/>
              </a:rPr>
              <a:t>licenza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</a:t>
            </a:r>
            <a:r>
              <a:rPr lang="en-US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6"/>
              </a:rPr>
              <a:t>Unsplash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  <a:endParaRPr lang="en-GB" dirty="0"/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1359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54B69-0203-F9BF-B499-1353677C4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CF9463-E3C2-00D4-71A5-CA8BF619C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B25085-42F5-01C2-0689-94426CAA5E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Ringraziamenti</a:t>
            </a: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Per la realizzazione di questa presentazione sono state utilizzate le seguenti risorse: </a:t>
            </a:r>
          </a:p>
          <a:p>
            <a:pPr latinLnBrk="0"/>
            <a:endParaRPr lang="en-US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Bl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ot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, E., Bergeling, E., Watkins, E. &amp; Marchetti, E. (giugno 2024) 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Strategie di circolarità e gestione sostenibile delle risorse per salvaguardare la transizione verso l'energia pulita.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Istituto per la politica ambientale europea (IEEP).  </a:t>
            </a:r>
            <a:r>
              <a:rPr lang="en-US" u="sng" dirty="0">
                <a:solidFill>
                  <a:schemeClr val="hlink"/>
                </a:solidFill>
                <a:latin typeface="Public Sans"/>
                <a:ea typeface="Public Sans"/>
                <a:cs typeface="Public Sans"/>
                <a:sym typeface="Public Sans"/>
                <a:hlinkClick r:id="rId3"/>
              </a:rPr>
              <a:t>https://circulareconomy.europa.eu/platform/en/knowledge/circularity-strategies-and-sustainable-resource-management-safeguard-clean-energy-transition</a:t>
            </a:r>
            <a:endParaRPr lang="en-US" dirty="0">
              <a:latin typeface="Public Sans"/>
              <a:ea typeface="Public Sans"/>
              <a:cs typeface="Public Sans"/>
              <a:sym typeface="Public Sans"/>
            </a:endParaRPr>
          </a:p>
          <a:p>
            <a:pPr latinLnBrk="0"/>
            <a:endParaRPr lang="en-US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Gate C &amp; Gravis, L. (2023) 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Per una transizione energetica circolare: piano d'azione per l'industria, i responsabili politici e gli investitori.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Green Purposes Company &amp; Gate C. </a:t>
            </a:r>
            <a:endParaRPr lang="en-US" i="1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4"/>
              </a:rPr>
              <a:t>https://circulareconomy.europa.eu/platform/sites/default/files/2023-06/Circular-energy-transition.pdf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</a:t>
            </a:r>
          </a:p>
          <a:p>
            <a:pPr marR="0" lvl="0" algn="l" rtl="0" latinLnBrk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ea typeface="Public Sans"/>
              <a:cs typeface="Public Sans"/>
              <a:sym typeface="Public Sans"/>
            </a:endParaRPr>
          </a:p>
          <a:p>
            <a:pPr marR="0" lvl="0" algn="l" rtl="0" latinLnBrk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atinLnBrk="0"/>
            <a:endParaRPr lang="en-GB" dirty="0"/>
          </a:p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DCE96-8F29-4E17-B80F-35319575A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98186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0" dirty="0">
                <a:solidFill>
                  <a:schemeClr val="bg1"/>
                </a:solidFill>
              </a:rPr>
              <a:t>Grazie!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968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creativecommons.org%2Flicenses%2Fby-sa%2F4.0%2Fdeed.en&amp;data=05%7C02%7Csimon.ball%40open.ac.uk%7C4beecf77fe94434bfc6308de21311385%7C0e2ed45596af4100bed3a8e5fd981685%7C0%7C0%7C638984691842547971%7CUnknown%7CTWFpbGZsb3d8eyJFbXB0eU1hcGkiOnRydWUsIlYiOiIwLjAuMDAwMCIsIlAiOiJXaW4zMiIsIkFOIjoiTWFpbCIsIldUIjoyfQ%3D%3D%7C0%7C%7C%7C&amp;sdata=5mfs8Lsd5R1av9opIWNEYXVyB0PpYhSoAb5GZfNhntc%3D&amp;reserved=0" TargetMode="External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1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6968694B-CBC0-4CFA-92E7-007B856E5C2E}"/>
              </a:ext>
            </a:extLst>
          </p:cNvPr>
          <p:cNvSpPr/>
          <p:nvPr userDrawn="1"/>
        </p:nvSpPr>
        <p:spPr>
          <a:xfrm>
            <a:off x="7678057" y="1"/>
            <a:ext cx="4513943" cy="6858000"/>
          </a:xfrm>
          <a:prstGeom prst="rect">
            <a:avLst/>
          </a:prstGeom>
          <a:solidFill>
            <a:schemeClr val="tx2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FF8FAC-CA3D-D985-2D00-0665579779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53029" y="6210794"/>
            <a:ext cx="377098" cy="3918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F2DCE0-FF8D-4ED2-3C1F-16DB811E499D}"/>
              </a:ext>
            </a:extLst>
          </p:cNvPr>
          <p:cNvSpPr txBox="1"/>
          <p:nvPr userDrawn="1"/>
        </p:nvSpPr>
        <p:spPr>
          <a:xfrm>
            <a:off x="2381847" y="5828186"/>
            <a:ext cx="52029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 hangingPunct="0"/>
            <a:r>
              <a:rPr lang="it-IT" sz="1000" b="0" i="0" kern="1200" noProof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progetto ha ricevuto finanziamenti dal programma Horizon dell'Unione Europea per la ricerca e l'innovazione (2021-2027) nell'ambito della convenzione di sovvenzione n. 101075596. La responsabilità per il contenuto di questo materiale ricade esclusivamente sul progetto Every1 e non riflette necessariamente l'opinione dell'Unione Europea. La presentazione è concessa in licenza </a:t>
            </a:r>
            <a:r>
              <a:rPr lang="it-IT" sz="1000" b="0" i="0" u="sng" kern="1200" noProof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Original URL: https://creativecommons.org/licenses/by-sa/4.0/deed.en. Click or tap if you trust this link."/>
              </a:rPr>
              <a:t>CC BY-SA 4.0, </a:t>
            </a:r>
            <a:r>
              <a:rPr lang="it-IT" sz="1000" b="0" i="0" kern="1200" noProof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salvo diversa indicazione. </a:t>
            </a:r>
            <a:endParaRPr lang="it-IT" sz="1000" noProof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1CF2C-96B4-B86B-D73A-0644711BAE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7" y="6210794"/>
            <a:ext cx="2286000" cy="47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1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F53AAD2-4525-46D4-8AD1-5B650C307416}"/>
              </a:ext>
            </a:extLst>
          </p:cNvPr>
          <p:cNvSpPr/>
          <p:nvPr userDrawn="1"/>
        </p:nvSpPr>
        <p:spPr>
          <a:xfrm>
            <a:off x="1" y="1"/>
            <a:ext cx="4046220" cy="6858000"/>
          </a:xfrm>
          <a:prstGeom prst="rect">
            <a:avLst/>
          </a:prstGeom>
          <a:solidFill>
            <a:schemeClr val="tx2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3558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1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7D69E15-8DEB-4A6D-B2E4-0E1069D88945}"/>
              </a:ext>
            </a:extLst>
          </p:cNvPr>
          <p:cNvSpPr/>
          <p:nvPr userDrawn="1"/>
        </p:nvSpPr>
        <p:spPr>
          <a:xfrm>
            <a:off x="0" y="0"/>
            <a:ext cx="12192000" cy="1949360"/>
          </a:xfrm>
          <a:prstGeom prst="rect">
            <a:avLst/>
          </a:prstGeom>
          <a:solidFill>
            <a:schemeClr val="tx2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7656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very1 slid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328BE74-3A9A-407A-80A7-F26E850A55BA}"/>
              </a:ext>
            </a:extLst>
          </p:cNvPr>
          <p:cNvSpPr/>
          <p:nvPr userDrawn="1"/>
        </p:nvSpPr>
        <p:spPr>
          <a:xfrm>
            <a:off x="487680" y="457200"/>
            <a:ext cx="11216640" cy="5943600"/>
          </a:xfrm>
          <a:prstGeom prst="rect">
            <a:avLst/>
          </a:prstGeom>
          <a:solidFill>
            <a:schemeClr val="tx2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001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1 slid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99A7B0B-43CF-4ACA-B61B-AC7F27070D01}"/>
              </a:ext>
            </a:extLst>
          </p:cNvPr>
          <p:cNvSpPr/>
          <p:nvPr userDrawn="1"/>
        </p:nvSpPr>
        <p:spPr>
          <a:xfrm>
            <a:off x="1" y="1"/>
            <a:ext cx="4046220" cy="6858000"/>
          </a:xfrm>
          <a:prstGeom prst="rect">
            <a:avLst/>
          </a:prstGeom>
          <a:solidFill>
            <a:schemeClr val="tx2"/>
          </a:solidFill>
          <a:ln w="12838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rgbClr val="1A194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773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1 slide 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165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4BD2F4-2B9E-45E4-DE4F-FE14DB8557C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499503" y="6159639"/>
            <a:ext cx="482322" cy="48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8" r:id="rId2"/>
    <p:sldLayoutId id="2147483690" r:id="rId3"/>
    <p:sldLayoutId id="2147483692" r:id="rId4"/>
    <p:sldLayoutId id="2147483693" r:id="rId5"/>
    <p:sldLayoutId id="2147483687" r:id="rId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energy-climate-change-environment/standards-tools-and-labels/products-labelling-rules-and-requirements/ecodesign-sustainable-products-regulation_e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hyperlink" Target="https://www.iea.org/policies/15696-european-raw-materials-initiativ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vironment.ec.europa.eu/topics/waste-and-recycling/waste-framework-directive_e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hyperlink" Target="https://single-market-economy.ec.europa.eu/sectors/raw-materials/areas-specific-interest/critical-raw-materials_en#critical-raw-materials-act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do.org/sites/default/files/unido-publications/2025-06/Circular%20Economy%20and%20Digitalization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ulareconomy.europa.eu/platform/sites/default/files/2024-02/SMART-CIRCUIT_Circular-Success-Stories_brochure_fv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2071-1050/15/17/13165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very1.energy/learning-materials" TargetMode="External"/><Relationship Id="rId5" Type="http://schemas.openxmlformats.org/officeDocument/2006/relationships/hyperlink" Target="https://www.interreg-central.eu/news/circularity-as-a-driver-of-the-energy-transition-in-public-transport-a-look-into-the-future/" TargetMode="External"/><Relationship Id="rId4" Type="http://schemas.openxmlformats.org/officeDocument/2006/relationships/hyperlink" Target="https://circulareconomy.europa.eu/platform/en/knowledge/lca-circular-design-comparative-study-digital-tools-built-environment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stevensnodgrass/5548193945/in/photolist-9sgWLi-5jTpcz-2feKdqn-66mxHi-9EC2pg-ig4zE9-5k4yb3-8dxN6p-7waL6b-evzM8E-61Vhgc-oDF5P5-4HcqTh-86DdbS-e4kpMs-7Neuk-dECiWm-2kSZ3Xd-Gz7Aa-2kSS5Zk-8qUzBR-2kSUvDn-2kJawxP-HTGCZg-J8Rd1G-9PymkC-6GjVzx-2kSUY37-5aueeT-ebbTvo-6oPYRA-2kSZ3WB-5pxwNk-cpcUm9-a2hsRH-4a9y5d-2oxEvHN-7NuBgq-LRrGc-2oVpDUj-9BYo5n-wuEyG-rmhfBE-aMJEiB-LaxZC-5GXQh7-4rLiiH-nzXEXQ-7WmKPi-3qjySW" TargetMode="External"/><Relationship Id="rId13" Type="http://schemas.openxmlformats.org/officeDocument/2006/relationships/hyperlink" Target="https://www.flickr.com/photos/26395486@N00/11040990083/" TargetMode="External"/><Relationship Id="rId18" Type="http://schemas.openxmlformats.org/officeDocument/2006/relationships/hyperlink" Target="https://www.flickr.com/photos/153724200@N07/40932460914/in/photolist-25n4yyJ-2odVTUR-26RhsEy-26RhsUG-28egisc-hADJ8X-9uZMt-5jhfU6-2qun34M-Mpb6X1-2qsoChq-JjjPbG-2gVgBDF-4SawTh-2oWwFwY-2gVikgB-2564itF-7S6UX7-2hy98BL-9rCDJp-2hzoRjj-2hxXktV-GN1rT4-2hzjuNi-2g5DqMg-2hy7SMX-riCyxz-rW7fzn-Q9DhTa-rXQSF1-RNKgg5-JjjPhd-2eq7vbd-RQXAm3-2hzp4eS-2cw8mMR-2hRQtUP-26rPCtp-29gMpro-2564iya-MQjyo9-2hxJzsN-qNt2Rp-MTpJLp-2ddsrwi-2hdmx5p-2gUhgNH-2gViDpA-2gViCB8-JjjPw1" TargetMode="External"/><Relationship Id="rId3" Type="http://schemas.openxmlformats.org/officeDocument/2006/relationships/hyperlink" Target="https://creativecommons.org/licenses/by-sa/4.0/deed.en" TargetMode="External"/><Relationship Id="rId21" Type="http://schemas.openxmlformats.org/officeDocument/2006/relationships/hyperlink" Target="https://unsplash.com/photos/person-planting-on-hanged-pots-TyLw3IQALMs" TargetMode="External"/><Relationship Id="rId7" Type="http://schemas.openxmlformats.org/officeDocument/2006/relationships/hyperlink" Target="https://creativecommons.org/licenses/by-nc/2.0/" TargetMode="External"/><Relationship Id="rId12" Type="http://schemas.openxmlformats.org/officeDocument/2006/relationships/hyperlink" Target="https://creativecommons.org/publicdomain/mark/1.0/" TargetMode="External"/><Relationship Id="rId17" Type="http://schemas.openxmlformats.org/officeDocument/2006/relationships/hyperlink" Target="https://www.flickr.com/photos/andyarthur/5837677046/in/photolist-dRst2P-5BWz7p-2nYFwNJ-9TRC1f-2feKdqn-3qqUHB-x15w96-ftpVb7-ftayRp-ftpVco-ftpV8E-ftayTB-ftpVhs-2pyWdn5-5aueeT-58Kvg4-8qUzBR-J8Rd1G-6mcr7C-8dxN6p-rpZcTs-5ayvXG-5auf8a-aPX2FM-5audxB-2oVpDUj-5aueCi-LaxZC-6YDcdz-4H8gnk-9AkH2j-fcbtxu-2iSxdkL-6YDcdx-7SDCtc-Suw685-KXuo4J-2fpbh9a-9sgWLi-3ZT5ED-dSCtsR-2oPqdxC-7J88iY-r1pNjt-8UA5Dg-86DdbS-7ynBCB-2TWLWf-2nYGYB8" TargetMode="External"/><Relationship Id="rId2" Type="http://schemas.openxmlformats.org/officeDocument/2006/relationships/notesSlide" Target="../notesSlides/notesSlide29.xml"/><Relationship Id="rId16" Type="http://schemas.openxmlformats.org/officeDocument/2006/relationships/hyperlink" Target="https://unsplash.com/license" TargetMode="External"/><Relationship Id="rId20" Type="http://schemas.openxmlformats.org/officeDocument/2006/relationships/hyperlink" Target="https://www.flickr.com/photos/oneras/32634430557/in/photolist-23xi3Q9-RHMZeP-23qkfTv-28xHrw3-28xHsEq-2ad5BPJ-2ad5D35-29Vh1AX-28xHswE-2ad5Cx7-2ad5CjG-2benF4Q-2benETE-2ad5DsJ-PaWffy-2ad5C89-23NvndY-vPGcvw-23qkg7g-wscwzm-GNWDa4-21rezdi-2c2Pk79-242S4ah-Nqj4b6-NeX7oN-XpkTx4-MXWMzj-NfsyJA-QL4Dom-NeX7RS-F1uPNv-NhDrbz-NqivEk-2heo2Sz-224jUwC-2a8h8Dh-NhD2vi-257MLkx-nkAHBh-2fzpwWv-21TkF21-RE8HCn-23Zv7BH-2aBKvvH-21AFttS-2o4e6sS-GYVsW1-NfPfMF-F3yVi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htb/1370295502/in/photolist-36687w-aJJP4r-7F5r95-rVMDi9-26JaFEY-4HdwZ-25iTEe-aJJQHr-25b7rHv-5BJMTE-azuJ2V-8H3Whu-2iDxPHP-25iTNp-25iTYe-2qaiLPk-KCLx9-2o5ezyg-4JmJDu-2nJ4kaA-GruDe-5kPSPk-9yaV4u-2kqTWPz-2pMTufn-4NVx8Y-2paqXHC-58TUTv-294KMu-2oaxdpD-4NRfBx-5hA7n9-cF2g7o-89FTAU-5Snvty-BphRdo-djwoN4-9SjmJ9-e8Lani-yXdeRb-5cx3oj-6yoGSA-2pw7keQ-91RvWm-5hvLsn-91RvWo-sfKqVM-azLuTY-QH5Ms8-7HgQwz" TargetMode="External"/><Relationship Id="rId11" Type="http://schemas.openxmlformats.org/officeDocument/2006/relationships/hyperlink" Target="https://www.flickr.com/photos/149077469@N03/30993060636/in/photolist-9RUJjr-8D38WR-8VUxZy-9AuxJA-9ErHc8-9jP27f-9hEJ6T-pra3h4-PdKx9q-8FPmHq-efSZMd-8KgGy4-9FD3oe-9g3r4Q-b9KAfB-mMzpcZ-9hHDGS-efMf16-dvgx7A-9FbkkW-8DZUDu-9Fby4L-mMzupH-9z6fSz-YK121N-9MJamz-9jP2Sb-9hEJNV-8JaB4B-a8fJwH-8WKBsr-mMzsmp-rpCN49-9RXEdA-9HvjEN-9xCD8i-7vzoVt-mMB4UC-mMB2Dq-6D43GH-9t43hg-mMB6k3-efMf4R-2mHg3uB-9hHQyL-9hHMKo-2nZHx3e-bEJGQ6-9jP42s-8PHBDs" TargetMode="External"/><Relationship Id="rId5" Type="http://schemas.openxmlformats.org/officeDocument/2006/relationships/hyperlink" Target="https://creativecommons.org/licenses/by-sa/2.0/" TargetMode="External"/><Relationship Id="rId15" Type="http://schemas.openxmlformats.org/officeDocument/2006/relationships/hyperlink" Target="https://unsplash.com/photos/a-tall-building-with-many-windows-with-bosco-verticale-in-the-background-dTQqLjGEj18" TargetMode="External"/><Relationship Id="rId10" Type="http://schemas.openxmlformats.org/officeDocument/2006/relationships/hyperlink" Target="https://www.flickr.com/photos/foilman/53171472824/in/photolist-2p1zGps-5cx3oj-2pw7keQ-5q6U5x-5hvLsn-91RvWo-sfKqVM-QH5Ms8-7HgQwz-91RvWh-puYkz-ghcNtr-2mYJbKw-5hA7s3-5hvL9H-pik8S-a9QCDx-2kZyF5o-2j5mkGM-2hDrzK3-EMm4vU-a9Qzqa-2n2w6N1-tE4bTd-FqhsCT-eNHnF4-ejnWM9-4QNXMH-dskWLS-oSFgzy-2nJy6ee-2cuMHhF-23CgCY-dhtRdC-mLwoPC-2oMJddX-kv9nn-2oBTcnS-pdwE34-moYKPc-6xqMJx-6xyACY-noC7YK-bcDtFH-5onBwK-bcDuhe-5NYeUj-bcDtYx-5MuTz3-KGPsiW" TargetMode="External"/><Relationship Id="rId19" Type="http://schemas.openxmlformats.org/officeDocument/2006/relationships/hyperlink" Target="https://creativecommons.org/publicdomain/zero/1.0/" TargetMode="External"/><Relationship Id="rId4" Type="http://schemas.openxmlformats.org/officeDocument/2006/relationships/hyperlink" Target="https://www.flickr.com/photos/ondasderuido/7475229188/in/photolist-coyvcS-Rrtqm2-QdBjXt-5bj8NF-zbJg87-cYgCmJ-D6N11u-TGPZz5-yP3Ru-36687w-aJJP4r-7F5r95-rVMDi9-26JaFEY-4HdwZ-25iTEe-aJJQHr-25b7rHv-5BJMTE-azuJ2V-8H3Whu-2iDxPHP-25iTNp-25iTYe-2qaiLPk-KCLx9-2o5ezyg-4JmJDu-2nJ4kaA-GruDe-5kPSPk-9yaV4u-2kqTWPz-2pMTufn-4NVx8Y-2paqXHC-58TUTv-294KMu-2oaxdpD-4NRfBx-5hA7n9-cF2g7o-89FTAU-5Snvty-BphRdo-djwoN4-9SjmJ9-e8Lani-yXdeRb-5cx3oj" TargetMode="External"/><Relationship Id="rId9" Type="http://schemas.openxmlformats.org/officeDocument/2006/relationships/hyperlink" Target="https://creativecommons.org/licenses/by/2.0/" TargetMode="External"/><Relationship Id="rId14" Type="http://schemas.openxmlformats.org/officeDocument/2006/relationships/hyperlink" Target="https://creativecommons.org/licenses/by-nc-nd/2.0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ulareconomy.europa.eu/platform/en/knowledge/circularity-strategies-and-sustainable-resource-management-safeguard-clean-energy-transitio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rculareconomy.europa.eu/platform/sites/default/files/2023-06/Circular-energy-transition.pdf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EC36F-74B8-BC2B-21AC-F2FCB28C8A1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1470" y="1668780"/>
            <a:ext cx="6949440" cy="4069080"/>
          </a:xfrm>
          <a:prstGeom prst="rect">
            <a:avLst/>
          </a:prstGeom>
        </p:spPr>
        <p:txBody>
          <a:bodyPr/>
          <a:lstStyle/>
          <a:p>
            <a:pPr latinLnBrk="0"/>
            <a:r>
              <a:rPr lang="it-IT" sz="6600" noProof="1"/>
              <a:t>Circolarità e la transizione energetica digitale</a:t>
            </a:r>
          </a:p>
        </p:txBody>
      </p:sp>
      <p:pic>
        <p:nvPicPr>
          <p:cNvPr id="3" name="Picture 2" descr="EVERY1 logo.">
            <a:extLst>
              <a:ext uri="{FF2B5EF4-FFF2-40B4-BE49-F238E27FC236}">
                <a16:creationId xmlns:a16="http://schemas.microsoft.com/office/drawing/2014/main" id="{59EE2B6D-35E4-4C91-CC80-BAA946F23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748" y="420576"/>
            <a:ext cx="2547257" cy="836349"/>
          </a:xfrm>
          <a:prstGeom prst="rect">
            <a:avLst/>
          </a:prstGeom>
        </p:spPr>
      </p:pic>
      <p:pic>
        <p:nvPicPr>
          <p:cNvPr id="4" name="Picture 3" descr="A circular mirror reflecting the silhouette of a tree.">
            <a:extLst>
              <a:ext uri="{FF2B5EF4-FFF2-40B4-BE49-F238E27FC236}">
                <a16:creationId xmlns:a16="http://schemas.microsoft.com/office/drawing/2014/main" id="{B709A27C-2D44-C83A-FD7D-D74368945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787" y="2040882"/>
            <a:ext cx="4510213" cy="299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1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65402-2D24-4C0B-3A9B-70B199ADCEA8}"/>
              </a:ext>
            </a:extLst>
          </p:cNvPr>
          <p:cNvSpPr txBox="1"/>
          <p:nvPr/>
        </p:nvSpPr>
        <p:spPr>
          <a:xfrm>
            <a:off x="4306868" y="333137"/>
            <a:ext cx="767845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sz="3000" dirty="0"/>
              <a:t>Il concetto di circolarità riveste un ruolo fondamentale nella transizione energetica digitale. L'applicazione dei principi di circolarità ci consente di utilizzare le risorse in modo efficiente e ridurre gli sprechi in tutte le fasi del ciclo di vita di una risorsa. In questa presentazione approfondiamo:</a:t>
            </a:r>
          </a:p>
          <a:p>
            <a:pPr latinLnBrk="0"/>
            <a:r>
              <a:rPr lang="en-US" sz="3000" dirty="0"/>
              <a:t> </a:t>
            </a:r>
            <a:endParaRPr lang="en-GB" sz="3000" dirty="0"/>
          </a:p>
          <a:p>
            <a:pPr marL="457200" lvl="0" indent="-457200" latinLnBrk="0">
              <a:buFont typeface="Arial" panose="020B0604020202020204" pitchFamily="34" charset="0"/>
              <a:buChar char="•"/>
            </a:pPr>
            <a:r>
              <a:rPr lang="en-US" sz="3000" dirty="0"/>
              <a:t>Che cos'è la circolarità e qual è il suo ruolo nella transizione energetica digitale.</a:t>
            </a:r>
            <a:endParaRPr lang="en-GB" sz="3000" dirty="0"/>
          </a:p>
          <a:p>
            <a:pPr marL="457200" lvl="0" indent="-457200" latinLnBrk="0">
              <a:buFont typeface="Arial" panose="020B0604020202020204" pitchFamily="34" charset="0"/>
              <a:buChar char="•"/>
            </a:pPr>
            <a:r>
              <a:rPr lang="en-US" sz="3000" dirty="0"/>
              <a:t>Come la circolarità può contribuire a un futuro sostenibile.</a:t>
            </a:r>
            <a:endParaRPr lang="en-GB" sz="3000" dirty="0"/>
          </a:p>
          <a:p>
            <a:pPr marL="457200" lvl="0" indent="-457200" latinLnBrk="0">
              <a:buFont typeface="Arial" panose="020B0604020202020204" pitchFamily="34" charset="0"/>
              <a:buChar char="•"/>
            </a:pPr>
            <a:r>
              <a:rPr lang="en-US" sz="3000" dirty="0"/>
              <a:t>Alcuni esempi di circolarità e diversi tipi di tecnologie energetiche digitali.</a:t>
            </a:r>
            <a:endParaRPr lang="en-GB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4C1C7-3EAF-E573-6656-D72E6DDEC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3805"/>
            <a:ext cx="4054493" cy="27303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CD2F1E-3319-746E-5C15-3467348EFC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0386" y="390350"/>
            <a:ext cx="3093720" cy="1325563"/>
          </a:xfrm>
          <a:prstGeom prst="rect">
            <a:avLst/>
          </a:prstGeom>
        </p:spPr>
        <p:txBody>
          <a:bodyPr/>
          <a:lstStyle/>
          <a:p>
            <a:pPr latinLnBrk="0"/>
            <a:r>
              <a:rPr lang="it-IT" sz="4000" noProof="1">
                <a:solidFill>
                  <a:schemeClr val="bg1"/>
                </a:solidFill>
              </a:rPr>
              <a:t>Introduzione </a:t>
            </a:r>
            <a:r>
              <a:rPr lang="it-IT" sz="4000" baseline="0" noProof="1">
                <a:solidFill>
                  <a:schemeClr val="bg1"/>
                </a:solidFill>
              </a:rPr>
              <a:t>alla circolarità</a:t>
            </a:r>
            <a:endParaRPr lang="it-IT" sz="4000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36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165D3-66A4-7667-AC58-4749B4B19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66B55-7ACA-91FD-62DA-6FBF6BEC8E01}"/>
              </a:ext>
            </a:extLst>
          </p:cNvPr>
          <p:cNvSpPr txBox="1"/>
          <p:nvPr/>
        </p:nvSpPr>
        <p:spPr>
          <a:xfrm>
            <a:off x="4686437" y="1166842"/>
            <a:ext cx="71882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GB" sz="320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La nostra analisi della circolarità è strutturata in nove domande. Prenditi un momento per riflettere su ciascuna domanda prima di passare alla slide successiva. </a:t>
            </a:r>
          </a:p>
          <a:p>
            <a:pPr latinLnBrk="0"/>
            <a:endParaRPr lang="en-GB" sz="3200" noProof="0" dirty="0">
              <a:solidFill>
                <a:srgbClr val="2B2C30"/>
              </a:solidFill>
              <a:sym typeface="Public Sans"/>
            </a:endParaRPr>
          </a:p>
          <a:p>
            <a:pPr latinLnBrk="0"/>
            <a:r>
              <a:rPr lang="en-GB" sz="3200" dirty="0">
                <a:solidFill>
                  <a:srgbClr val="2B2C30"/>
                </a:solidFill>
                <a:sym typeface="Public Sans"/>
              </a:rPr>
              <a:t>Puoi rispondere a ciascuna domanda una alla volta. In alternativa, puoi selezionare una domanda specifica che desideri approfondire per prima tramite il menu. </a:t>
            </a:r>
            <a:endParaRPr lang="en-GB" sz="32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68A32B-C87F-B35A-1095-55F4C8E79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3805"/>
            <a:ext cx="4054493" cy="27303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F2DB40-5F36-B6C4-2F7E-95C59498C7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630" y="365125"/>
            <a:ext cx="3429000" cy="1325563"/>
          </a:xfrm>
          <a:prstGeom prst="rect">
            <a:avLst/>
          </a:prstGeom>
        </p:spPr>
        <p:txBody>
          <a:bodyPr/>
          <a:lstStyle/>
          <a:p>
            <a:pPr latinLnBrk="0"/>
            <a:r>
              <a:rPr lang="it-IT" sz="4000" noProof="1">
                <a:solidFill>
                  <a:schemeClr val="bg1"/>
                </a:solidFill>
              </a:rPr>
              <a:t>La circolarità in 9 domande</a:t>
            </a:r>
          </a:p>
        </p:txBody>
      </p:sp>
    </p:spTree>
    <p:extLst>
      <p:ext uri="{BB962C8B-B14F-4D97-AF65-F5344CB8AC3E}">
        <p14:creationId xmlns:p14="http://schemas.microsoft.com/office/powerpoint/2010/main" val="232190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AC6365-AC8F-EEA3-3FFE-BEAE5378AE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2450" y="66230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1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Nove domande sulla digitalizzazione e la circolarità nel settore energetico 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13318B-F51A-DE9B-4143-B6140E6B757E}"/>
              </a:ext>
            </a:extLst>
          </p:cNvPr>
          <p:cNvSpPr txBox="1"/>
          <p:nvPr/>
        </p:nvSpPr>
        <p:spPr>
          <a:xfrm>
            <a:off x="384131" y="2149019"/>
            <a:ext cx="114237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latinLnBrk="0">
              <a:buFont typeface="+mj-lt"/>
              <a:buAutoNum type="arabicPeriod"/>
            </a:pPr>
            <a:r>
              <a:rPr lang="en-GB" sz="2400" noProof="0" dirty="0">
                <a:ea typeface="Public Sans"/>
                <a:cs typeface="Public Sans"/>
                <a:sym typeface="Public Sans"/>
              </a:rPr>
              <a:t>Che cos'è l'economia circolare e come si applica al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noProof="0" dirty="0">
                <a:ea typeface="Public Sans"/>
                <a:cs typeface="Public Sans"/>
                <a:sym typeface="Public Sans"/>
              </a:rPr>
              <a:t>In che modo l'Unione europea sostiene la circolarità nel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noProof="0" dirty="0">
                <a:ea typeface="Public Sans"/>
                <a:cs typeface="Public Sans"/>
                <a:sym typeface="Public Sans"/>
              </a:rPr>
              <a:t>In che modo la digitalizzazione sta trasformando il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noProof="0" dirty="0">
                <a:ea typeface="Public Sans"/>
                <a:cs typeface="Public Sans"/>
                <a:sym typeface="Public Sans"/>
              </a:rPr>
              <a:t>In che modo la circolarità e la digitalizzazione collaborano per realizzare un futuro sostenibile?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Come si possono applicare i principi dell'economia circolare per massimizzare l'efficienza delle risorse nel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Come si può applicare la circolarità alle energie rinnovabili e alle tecnologie di stoccaggio dell'energia?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In che modo le tecnologie digitali stanno trasformando il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In che modo la tecnologia blockchain può apportare benefici al settore energetico?</a:t>
            </a:r>
          </a:p>
          <a:p>
            <a:pPr marL="342900" indent="-342900" latinLnBrk="0">
              <a:buFont typeface="+mj-lt"/>
              <a:buAutoNum type="arabicPeriod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Come vengono combinate la circolarità e la digitalizzazione nel settore energetico?</a:t>
            </a:r>
          </a:p>
          <a:p>
            <a:pPr marL="342900" indent="-342900" latinLnBrk="0">
              <a:buFont typeface="+mj-lt"/>
              <a:buAutoNum type="arabicPeriod"/>
            </a:pPr>
            <a:endParaRPr lang="en-GB" sz="2400" dirty="0">
              <a:ea typeface="Public Sans"/>
              <a:cs typeface="Public Sans"/>
              <a:sym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350121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46826-8F84-B75A-61D9-AE3CD400DF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3870" y="71945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1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1. L'economia circolare 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F41D1-D927-3D59-52A9-A0E9BBB94037}"/>
              </a:ext>
            </a:extLst>
          </p:cNvPr>
          <p:cNvSpPr txBox="1"/>
          <p:nvPr/>
        </p:nvSpPr>
        <p:spPr>
          <a:xfrm>
            <a:off x="876823" y="3181611"/>
            <a:ext cx="10509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US" sz="4800" i="1" dirty="0">
                <a:solidFill>
                  <a:schemeClr val="accent5"/>
                </a:solidFill>
              </a:rPr>
              <a:t>Che cos'è l'economia circolare e come si applica al settore energetico?</a:t>
            </a:r>
          </a:p>
        </p:txBody>
      </p:sp>
    </p:spTree>
    <p:extLst>
      <p:ext uri="{BB962C8B-B14F-4D97-AF65-F5344CB8AC3E}">
        <p14:creationId xmlns:p14="http://schemas.microsoft.com/office/powerpoint/2010/main" val="80199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EC3C3-1BE7-2437-BBE9-6BB97A571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33C395-3CC3-4B54-6421-D833B99114A3}"/>
              </a:ext>
            </a:extLst>
          </p:cNvPr>
          <p:cNvSpPr txBox="1"/>
          <p:nvPr/>
        </p:nvSpPr>
        <p:spPr>
          <a:xfrm>
            <a:off x="3234188" y="2153725"/>
            <a:ext cx="86905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GB" sz="2000" noProof="0" dirty="0">
                <a:ea typeface="Public Sans"/>
                <a:cs typeface="Public Sans"/>
                <a:sym typeface="Public Sans"/>
              </a:rPr>
              <a:t>Nel contesto del settore energetico, l'economia circolare rappresenta un cambiamento rispetto al modello "estrai, </a:t>
            </a:r>
            <a:r>
              <a:rPr lang="en-GB" sz="2000" noProof="0" dirty="0" err="1">
                <a:ea typeface="Public Sans"/>
                <a:cs typeface="Public Sans"/>
                <a:sym typeface="Public Sans"/>
              </a:rPr>
              <a:t>produci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, </a:t>
            </a:r>
            <a:r>
              <a:rPr lang="en-GB" sz="2000" noProof="0" dirty="0" err="1">
                <a:ea typeface="Public Sans"/>
                <a:cs typeface="Public Sans"/>
                <a:sym typeface="Public Sans"/>
              </a:rPr>
              <a:t>usa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 </a:t>
            </a:r>
            <a:r>
              <a:rPr lang="en-GB" sz="2000" dirty="0">
                <a:ea typeface="Public Sans"/>
                <a:cs typeface="Public Sans"/>
                <a:sym typeface="Public Sans"/>
              </a:rPr>
              <a:t>e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smaltisci".  L'economia circolare pone l'accento sulla riduzione al minimo dei rifiuti e sull'utilizzo ottimale delle risorse.</a:t>
            </a:r>
          </a:p>
          <a:p>
            <a:pPr latinLnBrk="0"/>
            <a:endParaRPr lang="en-GB" sz="110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2000" dirty="0">
                <a:ea typeface="Public Sans"/>
                <a:cs typeface="Public Sans"/>
                <a:sym typeface="Public Sans"/>
              </a:rPr>
              <a:t>La durata delle tecnologie energetiche può essere massimizzata riducendo al minimo la produzione di rifiuti e recuperando materiali preziosi. </a:t>
            </a:r>
            <a:r>
              <a:rPr lang="en-GB" sz="2000" dirty="0"/>
              <a:t>La circolarità contribuisce a ridurre l'impatto ambientale e sostiene la transizione verso un sistema energetico più sostenibile e resiliente.  </a:t>
            </a:r>
          </a:p>
          <a:p>
            <a:pPr latinLnBrk="0"/>
            <a:endParaRPr lang="en-GB" sz="1100" dirty="0"/>
          </a:p>
          <a:p>
            <a:pPr latinLnBrk="0"/>
            <a:r>
              <a:rPr lang="en-GB" sz="2000" dirty="0"/>
              <a:t>Le tecnologie digitali, come l'analisi dei dati, le reti intelligenti e la blockchain, svolgono un ruolo cruciale nel consentire e ottimizzare le strategie di circolarità nel settore energetico. </a:t>
            </a:r>
          </a:p>
          <a:p>
            <a:pPr latinLnBrk="0"/>
            <a:endParaRPr lang="en-GB" sz="2000" noProof="0" dirty="0">
              <a:ea typeface="Public Sans"/>
              <a:cs typeface="Public Sans"/>
              <a:sym typeface="Public San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9BCC65-9414-544E-BB43-CAA44F617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6" y="3218902"/>
            <a:ext cx="2941915" cy="2003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13AF1-DB87-308C-4487-ACF7C1B85A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2440" y="828162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1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1. L'economia circolare: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Introduzione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3427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46174-A9F9-2227-33C1-1A71A5395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C2E970-0435-BF0A-C4DE-9B0E5B726EAA}"/>
              </a:ext>
            </a:extLst>
          </p:cNvPr>
          <p:cNvSpPr txBox="1"/>
          <p:nvPr/>
        </p:nvSpPr>
        <p:spPr>
          <a:xfrm>
            <a:off x="3269292" y="2079320"/>
            <a:ext cx="87456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GB" sz="2000" noProof="0" dirty="0">
                <a:ea typeface="Public Sans"/>
                <a:cs typeface="Public Sans"/>
                <a:sym typeface="Public Sans"/>
              </a:rPr>
              <a:t>I principi fondamentali dell'economia circolare sono:</a:t>
            </a:r>
          </a:p>
          <a:p>
            <a:pPr latinLnBrk="0"/>
            <a:endParaRPr lang="en-GB" sz="2000" noProof="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2000" b="1" noProof="0" dirty="0">
                <a:ea typeface="Public Sans"/>
                <a:cs typeface="Public Sans"/>
                <a:sym typeface="Public Sans"/>
              </a:rPr>
              <a:t>Ridurre: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minimizzare il consumo energetico e i rifiuti attraverso: 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Public Sans"/>
                <a:cs typeface="Public Sans"/>
                <a:sym typeface="Public Sans"/>
              </a:rPr>
              <a:t>	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Misure di efficienza </a:t>
            </a:r>
            <a:r>
              <a:rPr lang="en-GB" sz="2000" noProof="0" dirty="0" err="1">
                <a:ea typeface="Public Sans"/>
                <a:cs typeface="Public Sans"/>
                <a:sym typeface="Public Sans"/>
              </a:rPr>
              <a:t>energetica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.</a:t>
            </a:r>
            <a:endParaRPr lang="en-GB" sz="2000" dirty="0">
              <a:ea typeface="Public Sans"/>
              <a:cs typeface="Public Sans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noProof="0" dirty="0">
                <a:ea typeface="Public Sans"/>
                <a:cs typeface="Public Sans"/>
                <a:sym typeface="Public Sans"/>
              </a:rPr>
              <a:t>	Incentivazione dell'uso di energia durante i periodi non di punta.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Public Sans"/>
                <a:cs typeface="Public Sans"/>
                <a:sym typeface="Public Sans"/>
              </a:rPr>
              <a:t>	</a:t>
            </a:r>
            <a:r>
              <a:rPr lang="en-GB" sz="2000" noProof="0" dirty="0" err="1">
                <a:ea typeface="Public Sans"/>
                <a:cs typeface="Public Sans"/>
                <a:sym typeface="Public Sans"/>
              </a:rPr>
              <a:t>Adozione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di tecnologie energetiche sostenibili.</a:t>
            </a:r>
          </a:p>
          <a:p>
            <a:pPr latinLnBrk="0"/>
            <a:endParaRPr lang="en-GB" sz="200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2000" b="1" dirty="0">
                <a:ea typeface="Public Sans"/>
                <a:cs typeface="Public Sans"/>
                <a:sym typeface="Public Sans"/>
              </a:rPr>
              <a:t>Riutilizzo: </a:t>
            </a:r>
            <a:r>
              <a:rPr lang="en-GB" sz="2000" dirty="0">
                <a:ea typeface="Public Sans"/>
                <a:cs typeface="Public Sans"/>
                <a:sym typeface="Public Sans"/>
              </a:rPr>
              <a:t>riutilizzare o trovare nuove applicazioni per le infrastrutture e i componenti energetici. Ad esempio: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Public Sans"/>
                <a:cs typeface="Public Sans"/>
                <a:sym typeface="Public Sans"/>
              </a:rPr>
              <a:t>Riutilizzare le pale delle turbine eoliche dismesse per costruire ponti pedonali.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Public Sans"/>
                <a:cs typeface="Public Sans"/>
                <a:sym typeface="Public Sans"/>
              </a:rPr>
              <a:t>Utilizzare le batterie dei veicoli elettrici per lo stoccaggio di energia su scala di rete.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D3F940-BC0C-318C-2A89-B6E315C9E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6" y="3218902"/>
            <a:ext cx="2941915" cy="2003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961C6-79FB-7F18-2FD4-A3CDB6B4C18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860" y="753757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1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1. L'economia circolare: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ridurre, riutilizzare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107208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D3568-8BC9-6369-048C-9B06399A0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8AC423-6053-6115-75DE-1CF1651E26EA}"/>
              </a:ext>
            </a:extLst>
          </p:cNvPr>
          <p:cNvSpPr txBox="1"/>
          <p:nvPr/>
        </p:nvSpPr>
        <p:spPr>
          <a:xfrm>
            <a:off x="3269293" y="3098250"/>
            <a:ext cx="87456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endParaRPr lang="en-GB" sz="2400" dirty="0"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GB" sz="2400" b="1" dirty="0">
                <a:ea typeface="Public Sans"/>
                <a:cs typeface="Public Sans"/>
                <a:sym typeface="Public Sans"/>
              </a:rPr>
              <a:t>Riciclare: </a:t>
            </a:r>
            <a:r>
              <a:rPr lang="en-GB" sz="2400" dirty="0">
                <a:ea typeface="Public Sans"/>
                <a:cs typeface="Public Sans"/>
                <a:sym typeface="Public Sans"/>
              </a:rPr>
              <a:t>recuperare materiali preziosi dalle tecnologie energetiche giunte al termine del loro ciclo di vita. Ad esempio:  </a:t>
            </a:r>
          </a:p>
          <a:p>
            <a:pPr latinLnBrk="0"/>
            <a:endParaRPr lang="en-GB" sz="2400" dirty="0">
              <a:ea typeface="Public Sans"/>
              <a:cs typeface="Public Sans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Riciclare i pannelli solari.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400" dirty="0">
                <a:ea typeface="Public Sans"/>
                <a:cs typeface="Public Sans"/>
                <a:sym typeface="Public Sans"/>
              </a:rPr>
              <a:t>Recupero di elementi delle terre rare dalle turbine eoliche.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B268F-F208-D31C-26F0-A520472AF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6" y="3218902"/>
            <a:ext cx="2941915" cy="20030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E9ED0-E40E-4571-2BF7-C0C78A3333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9570" y="788644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1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1. L'economia circolare: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riciclaggio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164483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7F9A5-B6BE-2DCD-6B42-42A3DD8C7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CF2B-420A-9B63-8ABA-351FFBCB71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1010" y="705283"/>
            <a:ext cx="1122045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2. Iniziative dell'Unione europea volte a promuovere la circolarità nel settore energetico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90F597-7B51-9EB6-1253-74AAF241D190}"/>
              </a:ext>
            </a:extLst>
          </p:cNvPr>
          <p:cNvSpPr txBox="1"/>
          <p:nvPr/>
        </p:nvSpPr>
        <p:spPr>
          <a:xfrm>
            <a:off x="576197" y="3181611"/>
            <a:ext cx="10809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US" sz="4800" i="1" dirty="0">
                <a:solidFill>
                  <a:schemeClr val="accent2"/>
                </a:solidFill>
              </a:rPr>
              <a:t>In che modo l'Unione europea sostiene la circolarità nel settore energetico?</a:t>
            </a:r>
          </a:p>
          <a:p>
            <a:pPr algn="ctr" latinLnBrk="0"/>
            <a:endParaRPr lang="en-US" sz="48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927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2A0FC-3697-BA58-3181-7ABAA11BC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E9D6D4-ADBC-D7EB-E231-9A2E3FFD7EF4}"/>
              </a:ext>
            </a:extLst>
          </p:cNvPr>
          <p:cNvSpPr txBox="1"/>
          <p:nvPr/>
        </p:nvSpPr>
        <p:spPr>
          <a:xfrm>
            <a:off x="3682652" y="2182039"/>
            <a:ext cx="8131865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buClr>
                <a:srgbClr val="000000"/>
              </a:buClr>
            </a:pPr>
            <a:r>
              <a:rPr lang="en-GB" sz="2000" b="1" noProof="0" dirty="0">
                <a:ea typeface="Public Sans"/>
                <a:cs typeface="Public Sans"/>
                <a:sym typeface="Public Sans"/>
              </a:rPr>
              <a:t>Progettare per la circolarità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: progettare tecnologie energetiche con particolare attenzione alla durata, alla riparabilità e alla riciclabilità.</a:t>
            </a:r>
          </a:p>
          <a:p>
            <a:pPr lvl="0" latinLnBrk="0">
              <a:buClr>
                <a:srgbClr val="000000"/>
              </a:buClr>
            </a:pPr>
            <a:endParaRPr lang="en-GB" sz="11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20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3"/>
              </a:rPr>
              <a:t>La direttiva UE sulla progettazione ecocompatibile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stabilisce standard minimi di efficienza energetica per i prodotti connessi all'energia e promuove la progettazione di prodotti durevoli e riparabili.</a:t>
            </a:r>
          </a:p>
          <a:p>
            <a:pPr lvl="0" latinLnBrk="0">
              <a:buClr>
                <a:srgbClr val="000000"/>
              </a:buClr>
            </a:pPr>
            <a:endParaRPr lang="en-GB" sz="11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2000" b="1" noProof="0" dirty="0">
                <a:ea typeface="Public Sans"/>
                <a:cs typeface="Public Sans"/>
                <a:sym typeface="Public Sans"/>
              </a:rPr>
              <a:t>Efficienza dei materiali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: ridurre la quantità di materiali utilizzati nelle tecnologie e nelle infrastrutture energetiche.</a:t>
            </a:r>
          </a:p>
          <a:p>
            <a:pPr lvl="0" latinLnBrk="0">
              <a:buClr>
                <a:srgbClr val="000000"/>
              </a:buClr>
            </a:pPr>
            <a:endParaRPr lang="en-GB" sz="11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20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4"/>
              </a:rPr>
              <a:t>L'iniziativa dell'UE sulle materie prime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mira a garantire l'accesso alle materie prime critiche, comprese quelle utilizzate nelle tecnologie delle energie rinnovabili, e a promuoverne un uso efficiente.</a:t>
            </a:r>
            <a:endParaRPr lang="en-GB" sz="20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C0E16-9631-44D5-06E1-B08BD5C8A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1" y="3078272"/>
            <a:ext cx="3189230" cy="22989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099B5E6-89CE-0B23-B7C5-514CAFF0C2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1030" y="593725"/>
            <a:ext cx="1098042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2. Iniziative dell'Unione europea che promuovono la circolarità nel settore energetico: progettazione per la circolarità ed efficienza dei materiali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421432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F767-AB8C-4235-504F-39D40423E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0C52C0-5A7C-CDC7-4686-D3B4F7A5FCE8}"/>
              </a:ext>
            </a:extLst>
          </p:cNvPr>
          <p:cNvSpPr txBox="1"/>
          <p:nvPr/>
        </p:nvSpPr>
        <p:spPr>
          <a:xfrm>
            <a:off x="3620022" y="2155729"/>
            <a:ext cx="8194495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>
              <a:buClr>
                <a:srgbClr val="000000"/>
              </a:buClr>
            </a:pPr>
            <a:r>
              <a:rPr lang="en-GB" sz="2000" b="1" noProof="0" dirty="0">
                <a:ea typeface="Public Sans"/>
                <a:cs typeface="Public Sans"/>
                <a:sym typeface="Public Sans"/>
              </a:rPr>
              <a:t>Riduzione dei rifiuti: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ridurre al minimo la produzione di rifiuti durante la produzione, il funzionamento e la gestione a fine vita delle tecnologie energetiche.</a:t>
            </a:r>
          </a:p>
          <a:p>
            <a:pPr lvl="0" latinLnBrk="0">
              <a:buClr>
                <a:srgbClr val="000000"/>
              </a:buClr>
            </a:pPr>
            <a:endParaRPr lang="en-GB" sz="11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20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3"/>
              </a:rPr>
              <a:t>La direttiva quadro sui rifiuti dell'UE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fissa obiettivi di riduzione e riciclaggio dei rifiuti, compresi i rifiuti di apparecchiature elettriche ed elettroniche (RAEE) e le batterie.  </a:t>
            </a:r>
          </a:p>
          <a:p>
            <a:pPr lvl="0" latinLnBrk="0">
              <a:buClr>
                <a:srgbClr val="000000"/>
              </a:buClr>
            </a:pPr>
            <a:endParaRPr lang="en-GB" sz="1100" noProof="0" dirty="0">
              <a:ea typeface="Public Sans"/>
              <a:cs typeface="Public Sans"/>
              <a:sym typeface="Public Sans"/>
            </a:endParaRPr>
          </a:p>
          <a:p>
            <a:pPr lvl="0" latinLnBrk="0">
              <a:buClr>
                <a:srgbClr val="000000"/>
              </a:buClr>
            </a:pPr>
            <a:r>
              <a:rPr lang="en-GB" sz="2000" b="1" noProof="0" dirty="0">
                <a:ea typeface="Public Sans"/>
                <a:cs typeface="Public Sans"/>
                <a:sym typeface="Public Sans"/>
              </a:rPr>
              <a:t>Recupero delle risorse: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recuperare materiali preziosi dalle tecnologie energetiche a fine vita attraverso il riciclaggio e il riutilizzo.</a:t>
            </a:r>
          </a:p>
          <a:p>
            <a:pPr lvl="0" latinLnBrk="0">
              <a:buClr>
                <a:srgbClr val="000000"/>
              </a:buClr>
            </a:pPr>
            <a:endParaRPr lang="en-GB" sz="1100" noProof="0" dirty="0">
              <a:ea typeface="Public Sans"/>
              <a:cs typeface="Public Sans"/>
              <a:sym typeface="Public Sans"/>
            </a:endParaRPr>
          </a:p>
          <a:p>
            <a:pPr lvl="0" latinLnBrk="0"/>
            <a:r>
              <a:rPr lang="en-GB" sz="2000" u="sng" noProof="0" dirty="0">
                <a:solidFill>
                  <a:schemeClr val="hlink"/>
                </a:solidFill>
                <a:ea typeface="Public Sans"/>
                <a:cs typeface="Public Sans"/>
                <a:sym typeface="Public Sans"/>
                <a:hlinkClick r:id="rId4"/>
              </a:rPr>
              <a:t>La legge dell'UE sulle materie prime critiche </a:t>
            </a:r>
            <a:r>
              <a:rPr lang="en-GB" sz="2000" noProof="0" dirty="0">
                <a:ea typeface="Public Sans"/>
                <a:cs typeface="Public Sans"/>
                <a:sym typeface="Public Sans"/>
              </a:rPr>
              <a:t>mira a garantire l'approvvigionamento di materie prime critiche e a promuoverne il recupero e il riciclaggio.</a:t>
            </a:r>
            <a:endParaRPr lang="en-GB" sz="20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AEDF3-720B-BE5D-D5E4-4B7C241B6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1" y="3078272"/>
            <a:ext cx="3189230" cy="22989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929DDF-933C-A592-312E-5B6E95BE61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5310" y="685165"/>
            <a:ext cx="1086612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2. Iniziative dell'Unione europea che promuovono la circolarità nel settore energetico: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riduzione </a:t>
            </a:r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dei rifiuti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e recupero delle risorse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25369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B3927-D115-407C-E584-86BC989C7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00715-BE5C-83B2-F029-DCC5FBD09A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3. La transizione energetica digitale 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78E889-170D-661A-C4C9-37B6BB6336A3}"/>
              </a:ext>
            </a:extLst>
          </p:cNvPr>
          <p:cNvSpPr txBox="1"/>
          <p:nvPr/>
        </p:nvSpPr>
        <p:spPr>
          <a:xfrm>
            <a:off x="885171" y="3131507"/>
            <a:ext cx="10421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400" i="1" noProof="0" dirty="0">
                <a:solidFill>
                  <a:schemeClr val="accent5"/>
                </a:solidFill>
              </a:rPr>
              <a:t>In che modo la digitalizzazione sta trasformando il settore energetico?</a:t>
            </a:r>
          </a:p>
          <a:p>
            <a:pPr algn="ctr" latinLnBrk="0"/>
            <a:endParaRPr lang="en-GB" sz="4400" i="1" noProof="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896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42BB5-58B6-278B-E025-E6AA0528F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2FE9A94-DCC1-E1C5-4D79-C962BC490CDE}"/>
              </a:ext>
            </a:extLst>
          </p:cNvPr>
          <p:cNvSpPr txBox="1"/>
          <p:nvPr/>
        </p:nvSpPr>
        <p:spPr>
          <a:xfrm>
            <a:off x="3444658" y="2090088"/>
            <a:ext cx="8517698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0"/>
            <a:r>
              <a:rPr lang="en-GB" sz="2000" dirty="0">
                <a:ea typeface="+mn-lt"/>
                <a:cs typeface="+mn-lt"/>
                <a:sym typeface="Public Sans"/>
              </a:rPr>
              <a:t>La digitalizzazione sta cambiando radicalmente il settore energetico: 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Consentendo lo sviluppo di reti intelligenti per ottimizzare i flussi energetici.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Integrando le fonti di energia rinnovabile.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Migliorando la stabilità della rete.</a:t>
            </a:r>
          </a:p>
          <a:p>
            <a:pPr latinLnBrk="0"/>
            <a:endParaRPr lang="en-GB" sz="1100" dirty="0">
              <a:ea typeface="+mn-lt"/>
              <a:cs typeface="+mn-lt"/>
              <a:sym typeface="Public Sans"/>
            </a:endParaRPr>
          </a:p>
          <a:p>
            <a:pPr latinLnBrk="0"/>
            <a:r>
              <a:rPr lang="en-GB" sz="2000" dirty="0">
                <a:ea typeface="+mn-lt"/>
                <a:cs typeface="+mn-lt"/>
                <a:sym typeface="Public Sans"/>
              </a:rPr>
              <a:t>L'analisi dei dati e l'apprendimento automatico svolgono un ruolo cruciale nel miglioramento dell'efficienza energetica attraverso: 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Identificando gli sprechi.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Ottimizzazione dei consumi.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Previsione della domanda.</a:t>
            </a: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000" dirty="0">
                <a:ea typeface="+mn-lt"/>
                <a:cs typeface="+mn-lt"/>
                <a:sym typeface="Public Sans"/>
              </a:rPr>
              <a:t>Prevedendo i guasti alle apparecchiature per migliorare i programmi di manutenzione.</a:t>
            </a:r>
            <a:endParaRPr lang="en-GB" sz="2000" dirty="0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D5985F-DCDC-EB0D-D8C1-BFF212942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0" y="2304788"/>
            <a:ext cx="2746952" cy="1940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C94749-2180-DC0E-4625-85C5A078F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0" y="4439727"/>
            <a:ext cx="2746952" cy="194003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5BF94EC-4F6A-3196-D03D-D7C025FE00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76452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3. La transizione energetica digitale: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digitalizzazione e analisi dei dati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409262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0B598-3C59-58D5-BCCF-5F94FB98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5410-36F1-DC78-29D1-7D7BF934A6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9580" y="78803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Public Sans"/>
                <a:ea typeface="Public Sans"/>
                <a:cs typeface="Public Sans"/>
              </a:rPr>
              <a:t>4. Sinergie 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C321A-ECC1-6F77-28D3-B93794C698A1}"/>
              </a:ext>
            </a:extLst>
          </p:cNvPr>
          <p:cNvSpPr txBox="1"/>
          <p:nvPr/>
        </p:nvSpPr>
        <p:spPr>
          <a:xfrm>
            <a:off x="726511" y="3181611"/>
            <a:ext cx="10910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800" i="1" noProof="0" dirty="0">
                <a:solidFill>
                  <a:schemeClr val="accent2"/>
                </a:solidFill>
              </a:rPr>
              <a:t>In che modo la circolarità e la digitalizzazione collaborano per realizzare un futuro sostenibile?</a:t>
            </a:r>
            <a:endParaRPr lang="en-GB" sz="4000" i="1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257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971A-92A2-1549-E68D-21610F539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6F7BA3-B558-E7EE-49BC-1EDCDFCA81CE}"/>
              </a:ext>
            </a:extLst>
          </p:cNvPr>
          <p:cNvSpPr txBox="1"/>
          <p:nvPr/>
        </p:nvSpPr>
        <p:spPr>
          <a:xfrm>
            <a:off x="2655518" y="2091846"/>
            <a:ext cx="9351898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0" hangingPunct="0"/>
            <a:r>
              <a:rPr lang="en-GB" sz="200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Sia </a:t>
            </a:r>
            <a:r>
              <a:rPr lang="en-GB" sz="2000" noProof="0" dirty="0" err="1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la circolarità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che la digitalizzazione sono essenziali per un futuro energetico sostenibile.  Le tecnologie digitali possono facilitare l'attuazione dei principi dell'economia circolare, mentre la circolarità può aumentare i vantaggi della digitalizzazione.  Ad esempio:</a:t>
            </a:r>
            <a:endParaRPr lang="en-GB" sz="2000" noProof="0" dirty="0"/>
          </a:p>
          <a:p>
            <a:pPr marL="34290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20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Le piattaforme digitali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possono monitorare e gestire le risorse durante tutto il loro ciclo di vita, consentendo un migliore riutilizzo e riciclaggio.</a:t>
            </a:r>
            <a:endParaRPr lang="en-GB" sz="2000" dirty="0">
              <a:solidFill>
                <a:srgbClr val="231F20"/>
              </a:solidFill>
              <a:ea typeface="Calibri"/>
              <a:cs typeface="Calibri"/>
              <a:sym typeface="Public Sans"/>
            </a:endParaRPr>
          </a:p>
          <a:p>
            <a:pPr marL="342900" lvl="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20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L'analisi dei dati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può ottimizzare il consumo energetico e ridurre gli sprechi.</a:t>
            </a:r>
            <a:endParaRPr lang="en-GB" sz="2000" noProof="0" dirty="0">
              <a:ea typeface="Calibri"/>
              <a:cs typeface="Calibri"/>
            </a:endParaRPr>
          </a:p>
          <a:p>
            <a:pPr marL="342900" lvl="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r>
              <a:rPr lang="en-GB" sz="20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Le reti intelligenti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possono facilitare l'integrazione delle fonti di energia rinnovabile e sostenere lo sviluppo di sistemi energetici decentralizzati.</a:t>
            </a:r>
          </a:p>
          <a:p>
            <a:pPr marL="342900" lvl="0" indent="-342900" latinLnBrk="0" hangingPunct="0">
              <a:buClr>
                <a:srgbClr val="000000"/>
              </a:buClr>
              <a:buSzPts val="2800"/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B2C30"/>
              </a:solidFill>
              <a:sym typeface="Public Sans"/>
            </a:endParaRPr>
          </a:p>
          <a:p>
            <a:pPr lvl="0" latinLnBrk="0" hangingPunct="0">
              <a:buClr>
                <a:srgbClr val="000000"/>
              </a:buClr>
              <a:buSzPts val="2800"/>
            </a:pPr>
            <a:r>
              <a:rPr lang="en-GB" sz="2000" noProof="0" dirty="0"/>
              <a:t>Leggi </a:t>
            </a:r>
            <a:r>
              <a:rPr lang="en-GB" sz="2000" noProof="0" dirty="0">
                <a:hlinkClick r:id="rId3"/>
              </a:rPr>
              <a:t>il documento di lavoro</a:t>
            </a:r>
            <a:r>
              <a:rPr lang="en-GB" sz="2000" noProof="0" dirty="0"/>
              <a:t> 2025 </a:t>
            </a:r>
            <a:r>
              <a:rPr lang="en-GB" sz="2000" noProof="0" dirty="0">
                <a:hlinkClick r:id="rId3"/>
              </a:rPr>
              <a:t>sull'economia circolare e la digitalizzazione </a:t>
            </a:r>
            <a:r>
              <a:rPr lang="en-GB" sz="2000" noProof="0" dirty="0"/>
              <a:t>della Global Alliance on Circular Economy and Resource Efficiency (GACERE).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B650B-665B-6639-8D8C-E9C568DF1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4" y="3429000"/>
            <a:ext cx="2410016" cy="17191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D1E436-E5B9-4A54-276E-7C91E326A7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" y="766283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Public Sans"/>
                <a:ea typeface="Public Sans"/>
                <a:cs typeface="Public Sans"/>
              </a:rPr>
              <a:t>4. Sinergie: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Public Sans"/>
                <a:ea typeface="Public Sans"/>
                <a:cs typeface="Public Sans"/>
              </a:rPr>
              <a:t>maggiori dettagli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417398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EB5A1-B4A9-64BD-61B2-652C301C1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2BEEA-C51B-2D0C-26CC-43DD26BB00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2430" y="705283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5. Circolarità nel settore dell'energia digitale: efficienza delle risorse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77BFF2-33C6-968B-4039-27829257A520}"/>
              </a:ext>
            </a:extLst>
          </p:cNvPr>
          <p:cNvSpPr txBox="1"/>
          <p:nvPr/>
        </p:nvSpPr>
        <p:spPr>
          <a:xfrm>
            <a:off x="651353" y="3181611"/>
            <a:ext cx="11163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800" i="1" noProof="0" dirty="0">
                <a:solidFill>
                  <a:schemeClr val="accent2"/>
                </a:solidFill>
              </a:rPr>
              <a:t>Come si possono applicare i principi dell'economia circolare per massimizzare l'efficienza delle risorse?</a:t>
            </a:r>
          </a:p>
          <a:p>
            <a:pPr algn="ctr" latinLnBrk="0"/>
            <a:endParaRPr lang="en-GB" sz="4800" i="1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446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94D80-25C1-4CFD-EC45-A3D4E808E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8B4B3E-49EA-5666-7C14-9015697F413B}"/>
              </a:ext>
            </a:extLst>
          </p:cNvPr>
          <p:cNvSpPr txBox="1"/>
          <p:nvPr/>
        </p:nvSpPr>
        <p:spPr>
          <a:xfrm>
            <a:off x="2204581" y="2073904"/>
            <a:ext cx="99874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/>
            <a:r>
              <a:rPr lang="en-GB" sz="24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I principi dell'economia circolare possono essere applicati all'intero processo di produzione e consumo di energia per ridurre al minimo gli sprechi e massimizzare l'uso delle risorse. Ciò include:</a:t>
            </a:r>
            <a:endParaRPr lang="en-GB" sz="2400" noProof="0" dirty="0"/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Progettazione orientata alla circolarità.</a:t>
            </a:r>
            <a:endParaRPr lang="en-GB" sz="24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Efficienza dei materiali.</a:t>
            </a:r>
            <a:endParaRPr lang="en-GB" sz="24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Riduzione dei rifiuti.</a:t>
            </a:r>
            <a:endParaRPr lang="en-GB" sz="2400" noProof="0" dirty="0"/>
          </a:p>
          <a:p>
            <a:pPr marL="457200" lvl="0" indent="-457200" latinLnBrk="0"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Recupero delle risorse.</a:t>
            </a:r>
            <a:endParaRPr lang="en-GB" sz="2400" noProof="0" dirty="0"/>
          </a:p>
          <a:p>
            <a:pPr lvl="0" latinLnBrk="0"/>
            <a:endParaRPr lang="en-GB" sz="2400" noProof="0" dirty="0">
              <a:solidFill>
                <a:srgbClr val="2B2C30"/>
              </a:solidFill>
              <a:ea typeface="Public Sans"/>
              <a:cs typeface="Public Sans"/>
              <a:sym typeface="Public Sans"/>
            </a:endParaRPr>
          </a:p>
          <a:p>
            <a:pPr lvl="0" latinLnBrk="0"/>
            <a:r>
              <a:rPr lang="en-GB" sz="24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Attuando queste strategie, il settore energetico può ridurre significativamente il proprio impatto ambientale e migliorare l'efficienza delle risorse.    </a:t>
            </a:r>
            <a:endParaRPr lang="en-GB" sz="2400" dirty="0">
              <a:solidFill>
                <a:srgbClr val="2B2C30"/>
              </a:solidFill>
              <a:sym typeface="Public Sans"/>
            </a:endParaRPr>
          </a:p>
          <a:p>
            <a:pPr lvl="0" latinLnBrk="0"/>
            <a:r>
              <a:rPr lang="en-GB" sz="2400" noProof="0" dirty="0">
                <a:solidFill>
                  <a:srgbClr val="2B2C30"/>
                </a:solidFill>
                <a:sym typeface="Public Sans"/>
              </a:rPr>
              <a:t>Lasciati ispirare dalle </a:t>
            </a:r>
            <a:r>
              <a:rPr lang="en-GB" sz="2400" noProof="0" dirty="0">
                <a:solidFill>
                  <a:srgbClr val="2B2C30"/>
                </a:solidFill>
                <a:sym typeface="Public Sans"/>
                <a:hlinkClick r:id="rId3"/>
              </a:rPr>
              <a:t>storie di successo dell'economia circolare</a:t>
            </a:r>
            <a:r>
              <a:rPr lang="en-GB" sz="2400" noProof="0" dirty="0">
                <a:solidFill>
                  <a:srgbClr val="2B2C30"/>
                </a:solidFill>
                <a:sym typeface="Public Sans"/>
              </a:rPr>
              <a:t> del progetto SMART CIRCUIT.</a:t>
            </a:r>
            <a:endParaRPr lang="en-GB" sz="24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EBA538-3B5D-EA81-7754-3E88C8864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2" y="3056352"/>
            <a:ext cx="1722572" cy="2320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9D34AA-40AE-AE0D-8869-608E957B43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300" y="748341"/>
            <a:ext cx="1149477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5. Circolarità nel settore dell'energia digitale: efficienza delle risorse – Maggiori dettagli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72612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24449-55D8-2FC8-5533-C7D7C2589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ADB9E-8DE0-F308-0E29-9EEFB552BA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2430" y="75374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6. Circolarità nel settore dell'energia digitale: energie rinnovabili e stoccaggio dell'energia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F9DF6-E166-5036-F30B-43DE1E958B64}"/>
              </a:ext>
            </a:extLst>
          </p:cNvPr>
          <p:cNvSpPr txBox="1"/>
          <p:nvPr/>
        </p:nvSpPr>
        <p:spPr>
          <a:xfrm>
            <a:off x="676405" y="3266162"/>
            <a:ext cx="111381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800" i="1" noProof="0" dirty="0">
                <a:solidFill>
                  <a:schemeClr val="accent2"/>
                </a:solidFill>
              </a:rPr>
              <a:t>Come si può applicare la circolarità alle tecnologie delle energie rinnovabili e dello stoccaggio dell'energia?</a:t>
            </a:r>
          </a:p>
          <a:p>
            <a:pPr algn="ctr" latinLnBrk="0"/>
            <a:endParaRPr lang="en-GB" sz="4800" i="1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496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4A55-3301-C7C4-A4A7-34966C098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F24D65-3C3C-DDDB-79E7-E2DA63900FA9}"/>
              </a:ext>
            </a:extLst>
          </p:cNvPr>
          <p:cNvSpPr txBox="1"/>
          <p:nvPr/>
        </p:nvSpPr>
        <p:spPr>
          <a:xfrm>
            <a:off x="4308953" y="2267210"/>
            <a:ext cx="76032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/>
            <a:r>
              <a:rPr lang="en-GB" sz="2400" noProof="0" dirty="0">
                <a:ea typeface="Public Sans"/>
                <a:cs typeface="Public Sans"/>
                <a:sym typeface="Public Sans"/>
              </a:rPr>
              <a:t>La circolarità può essere applicata alla produzione, all'implementazione e alla gestione del fine vita delle tecnologie per le energie rinnovabili. Ciò include:</a:t>
            </a:r>
            <a:endParaRPr lang="en-GB" sz="1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Produzione sostenibile</a:t>
            </a:r>
            <a:r>
              <a:rPr lang="en-GB" sz="24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: utilizzo di materiali riciclati ed energie rinnovabili nel processo di produzione.</a:t>
            </a:r>
            <a:endParaRPr lang="en-GB" sz="24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Progettazione modulare: </a:t>
            </a:r>
            <a:r>
              <a:rPr lang="en-GB" sz="24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progettazione di tecnologie per le energie rinnovabili con componenti modulari che possono essere facilmente riparati o sostituiti, prolungandone così la durata.    </a:t>
            </a:r>
            <a:endParaRPr lang="en-GB" sz="24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4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Riciclaggio e riutilizzo: </a:t>
            </a:r>
            <a:r>
              <a:rPr lang="en-GB" sz="24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sviluppo di strategie efficaci di riciclaggio e riutilizzo per le tecnologie di energia rinnovabile a fine vita. </a:t>
            </a:r>
            <a:endParaRPr lang="en-GB" sz="24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E3BCA5-7A1A-C5C9-2A37-22A1465AF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5" y="2858802"/>
            <a:ext cx="3962400" cy="2971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5F9EF5-F992-2D8D-AEDA-3763A83A7A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6730" y="66230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6. Circolarità nel settore dell'energia digitale: energia rinnovabile e stoccaggio dell'energia – Maggiori dettagli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181694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F056E-0271-F698-8409-4BDD9B02D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5D389-4AB4-05CB-2627-3B5940B1F1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8150" y="705283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7. Digitalizzazione dell'energia: reti intelligenti e analisi dei dati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523C7B-772E-CFDB-6B1C-08434537B540}"/>
              </a:ext>
            </a:extLst>
          </p:cNvPr>
          <p:cNvSpPr txBox="1"/>
          <p:nvPr/>
        </p:nvSpPr>
        <p:spPr>
          <a:xfrm>
            <a:off x="688933" y="3181611"/>
            <a:ext cx="108475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800" i="1" noProof="0" dirty="0">
                <a:solidFill>
                  <a:schemeClr val="accent2"/>
                </a:solidFill>
              </a:rPr>
              <a:t>In che modo le tecnologie digitali stanno trasformando il settore energetico?</a:t>
            </a:r>
          </a:p>
          <a:p>
            <a:pPr algn="ctr" latinLnBrk="0"/>
            <a:endParaRPr lang="en-GB" sz="4800" i="1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170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76CAE-69B9-36A4-D379-2D2350CAB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37293F-24F8-0380-1F80-AE575BD0E6B4}"/>
              </a:ext>
            </a:extLst>
          </p:cNvPr>
          <p:cNvSpPr txBox="1"/>
          <p:nvPr/>
        </p:nvSpPr>
        <p:spPr>
          <a:xfrm>
            <a:off x="3995803" y="3205975"/>
            <a:ext cx="8001782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0"/>
            <a:r>
              <a:rPr lang="en-GB" sz="2400" noProof="1">
                <a:latin typeface="Calibri"/>
                <a:ea typeface="Public Sans"/>
                <a:cs typeface="Public Sans"/>
                <a:sym typeface="Public Sans"/>
              </a:rPr>
              <a:t>Le tecnologie digitali stanno consentendo lo sviluppo di reti energetiche intelligenti, note come </a:t>
            </a:r>
            <a:r>
              <a:rPr lang="en-GB" sz="2400" b="1" noProof="1">
                <a:latin typeface="Calibri"/>
                <a:ea typeface="Public Sans"/>
                <a:cs typeface="Public Sans"/>
                <a:sym typeface="Public Sans"/>
              </a:rPr>
              <a:t>smart grid</a:t>
            </a:r>
            <a:r>
              <a:rPr lang="en-GB" sz="2400" noProof="1">
                <a:latin typeface="Calibri"/>
                <a:ea typeface="Public Sans"/>
                <a:cs typeface="Public Sans"/>
                <a:sym typeface="Public Sans"/>
              </a:rPr>
              <a:t>. Le smart grid sono in grado di: </a:t>
            </a:r>
          </a:p>
          <a:p>
            <a:pPr lvl="0" latinLnBrk="0"/>
            <a:endParaRPr lang="en-GB" sz="2400" noProof="1">
              <a:latin typeface="Calibri"/>
              <a:ea typeface="Public Sans"/>
              <a:cs typeface="Public Sans"/>
              <a:sym typeface="Public Sans"/>
            </a:endParaRP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400" noProof="1">
                <a:latin typeface="Calibri"/>
                <a:ea typeface="Public Sans"/>
                <a:cs typeface="Public Sans"/>
                <a:sym typeface="Public Sans"/>
              </a:rPr>
              <a:t>Ottimizzare i flussi energetici.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400" noProof="1">
                <a:latin typeface="Calibri"/>
                <a:ea typeface="Public Sans"/>
                <a:cs typeface="Public Sans"/>
                <a:sym typeface="Public Sans"/>
              </a:rPr>
              <a:t>Integrare fonti di energia rinnovabile.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400" noProof="1">
                <a:latin typeface="Calibri"/>
                <a:ea typeface="Public Sans"/>
                <a:cs typeface="Public Sans"/>
                <a:sym typeface="Public Sans"/>
              </a:rPr>
              <a:t>Migliorare la stabilità della rete.</a:t>
            </a:r>
            <a:endParaRPr lang="en-GB" sz="2400" noProof="1">
              <a:latin typeface="Calibri"/>
              <a:ea typeface="Public Sans"/>
              <a:cs typeface="Public Sans"/>
            </a:endParaRPr>
          </a:p>
          <a:p>
            <a:pPr lvl="0" latinLnBrk="0"/>
            <a:endParaRPr lang="en-GB" sz="2400" noProof="1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7E30F7-80C2-1E84-F060-5A99F3752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5" y="3429000"/>
            <a:ext cx="3528288" cy="2016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A4C2ED-5847-9B13-6079-2F8B825EE2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6730" y="750053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7. Digitalizzazione dell'energia: reti intelligenti e analisi dei dati – Reti intelligenti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35436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DE889-B6D5-D09B-327A-BA3214D20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19E744-63E1-3887-0405-F2C7008B6293}"/>
              </a:ext>
            </a:extLst>
          </p:cNvPr>
          <p:cNvSpPr txBox="1"/>
          <p:nvPr/>
        </p:nvSpPr>
        <p:spPr>
          <a:xfrm>
            <a:off x="3995803" y="2190313"/>
            <a:ext cx="8001782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0"/>
            <a:r>
              <a:rPr lang="en-GB" sz="2000" noProof="1">
                <a:latin typeface="Calibri"/>
                <a:ea typeface="Public Sans"/>
                <a:cs typeface="Public Sans"/>
                <a:sym typeface="Public Sans"/>
              </a:rPr>
              <a:t>L'analisi dei dati e l'apprendimento automatico stanno assumendo un ruolo sempre più importante nel settore energetico. L'analisi dei dati e l'apprendimento automatico possono: 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000" noProof="1">
                <a:latin typeface="Calibri"/>
                <a:ea typeface="Public Sans"/>
                <a:cs typeface="Public Sans"/>
                <a:sym typeface="Public Sans"/>
              </a:rPr>
              <a:t>Consentire l'efficienza energetica identificando gli sprechi energetici e ottimizzando i modelli di consumo energetico.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000" noProof="1">
                <a:latin typeface="Calibri"/>
                <a:ea typeface="Public Sans"/>
                <a:cs typeface="Public Sans"/>
                <a:sym typeface="Public Sans"/>
              </a:rPr>
              <a:t>Utilizzare le previsioni della domanda per garantire un approvvigionamento energetico affidabile.</a:t>
            </a: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000" noProof="1">
                <a:latin typeface="Calibri"/>
                <a:ea typeface="Public Sans"/>
                <a:cs typeface="Public Sans"/>
                <a:sym typeface="Public Sans"/>
              </a:rPr>
              <a:t>Utilizzare la manutenzione predittiva per anticipare i guasti alle apparecchiature e ottimizzare i programmi di manutenzione.</a:t>
            </a:r>
          </a:p>
          <a:p>
            <a:pPr lvl="0" latinLnBrk="0"/>
            <a:r>
              <a:rPr lang="en-GB" sz="2000" noProof="1">
                <a:latin typeface="Calibri"/>
                <a:ea typeface="Public Sans"/>
                <a:cs typeface="Public Sans"/>
                <a:sym typeface="Public Sans"/>
              </a:rPr>
              <a:t>  </a:t>
            </a:r>
          </a:p>
          <a:p>
            <a:pPr lvl="0" latinLnBrk="0"/>
            <a:r>
              <a:rPr lang="en-GB" sz="2000" noProof="1">
                <a:latin typeface="Calibri"/>
                <a:ea typeface="Public Sans"/>
                <a:cs typeface="Public Sans"/>
                <a:sym typeface="Public Sans"/>
              </a:rPr>
              <a:t>Sfruttando l'analisi dei dati, il settore energetico può migliorare l'efficienza, ridurre i costi e aumentare l'affidabilità dei servizi energetici. </a:t>
            </a:r>
            <a:endParaRPr lang="en-GB" sz="2000" noProof="1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344F2D-9B7B-1E7C-3A7A-627C38E7C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15" y="3429000"/>
            <a:ext cx="3528288" cy="20161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69A1A5-7D62-5065-F965-71945A6443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2430" y="750053"/>
            <a:ext cx="1107186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7. Digitalizzazione dell'energia: reti intelligenti e analisi dei dati – Analisi dei dati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417399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22B91-53D8-D923-E6D5-613BABE9E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F620-B929-1380-3266-8A9DCA3B77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2430" y="74231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8. Digitalizzazione dell'energia e blockchain 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CE8602-7EFC-B58B-3E3B-06665523C31F}"/>
              </a:ext>
            </a:extLst>
          </p:cNvPr>
          <p:cNvSpPr txBox="1"/>
          <p:nvPr/>
        </p:nvSpPr>
        <p:spPr>
          <a:xfrm>
            <a:off x="676405" y="3266162"/>
            <a:ext cx="11138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800" i="1" noProof="0" dirty="0">
                <a:solidFill>
                  <a:schemeClr val="accent2"/>
                </a:solidFill>
              </a:rPr>
              <a:t>In che modo la tecnologia blockchain può apportare vantaggi al settore energetico?</a:t>
            </a:r>
          </a:p>
        </p:txBody>
      </p:sp>
    </p:spTree>
    <p:extLst>
      <p:ext uri="{BB962C8B-B14F-4D97-AF65-F5344CB8AC3E}">
        <p14:creationId xmlns:p14="http://schemas.microsoft.com/office/powerpoint/2010/main" val="868390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60F9-EE88-AD5C-0ED2-702F893B8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0E44BD-06F5-8C69-BD7A-153315BF10C2}"/>
              </a:ext>
            </a:extLst>
          </p:cNvPr>
          <p:cNvSpPr txBox="1"/>
          <p:nvPr/>
        </p:nvSpPr>
        <p:spPr>
          <a:xfrm>
            <a:off x="4484318" y="3248125"/>
            <a:ext cx="7330199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0"/>
            <a:r>
              <a:rPr lang="en-GB" sz="2400" noProof="0" dirty="0">
                <a:ea typeface="+mn-lt"/>
                <a:cs typeface="+mn-lt"/>
                <a:sym typeface="Public Sans"/>
              </a:rPr>
              <a:t>Le tecnologie blockchain sono uno strumento prezioso per sostenere la circolarità attraverso:</a:t>
            </a:r>
          </a:p>
          <a:p>
            <a:pPr latinLnBrk="0"/>
            <a:endParaRPr lang="en-GB" sz="2400" dirty="0">
              <a:ea typeface="+mn-lt"/>
              <a:cs typeface="+mn-lt"/>
              <a:sym typeface="Public Sans"/>
            </a:endParaRPr>
          </a:p>
          <a:p>
            <a:pPr marL="342900" indent="-342900" latinLnBrk="0">
              <a:buFont typeface="Arial" panose="020B0604020202020204" pitchFamily="34" charset="0"/>
              <a:buChar char="•"/>
            </a:pPr>
            <a:r>
              <a:rPr lang="en-GB" sz="2400" dirty="0">
                <a:ea typeface="+mn-lt"/>
                <a:cs typeface="+mn-lt"/>
                <a:sym typeface="Public Sans"/>
              </a:rPr>
              <a:t>Migliorare la trasparenza, la sicurezza e l'efficienza nelle transazioni energetiche e nella gestione dei dati. </a:t>
            </a:r>
          </a:p>
          <a:p>
            <a:pPr latinLnBrk="0"/>
            <a:endParaRPr lang="en-GB" sz="2400" noProof="0" dirty="0">
              <a:ea typeface="+mn-lt"/>
              <a:cs typeface="+mn-lt"/>
              <a:sym typeface="Public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A85008-8E10-5076-370B-3744391EE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5" y="3429000"/>
            <a:ext cx="4142548" cy="176190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3995B6D-14CF-00E9-418F-3CC7663F70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1010" y="89090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8. Digitalizzazione dell'energia e blockchain – Che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cos'è la blockchain?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144090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6E650-CA8F-9FD8-0C0B-F33E2147B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82F1BB-759E-6437-0077-30B98204AE19}"/>
              </a:ext>
            </a:extLst>
          </p:cNvPr>
          <p:cNvSpPr txBox="1"/>
          <p:nvPr/>
        </p:nvSpPr>
        <p:spPr>
          <a:xfrm>
            <a:off x="4434214" y="2470136"/>
            <a:ext cx="7503090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0"/>
            <a:r>
              <a:rPr lang="en-GB" sz="2200" noProof="0" dirty="0">
                <a:ea typeface="Public Sans"/>
                <a:cs typeface="Public Sans"/>
                <a:sym typeface="Public Sans"/>
              </a:rPr>
              <a:t>Nel settore energetico, la blockchain può essere utilizzata per:</a:t>
            </a:r>
            <a:endParaRPr lang="en-GB" sz="2200" noProof="0" dirty="0"/>
          </a:p>
          <a:p>
            <a:pPr lvl="0" latinLnBrk="0"/>
            <a:endParaRPr lang="en-GB" sz="2200" b="1" noProof="0" dirty="0">
              <a:ea typeface="Public Sans"/>
              <a:cs typeface="Public Sans"/>
              <a:sym typeface="Public Sans"/>
            </a:endParaRPr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200" b="1" noProof="0" dirty="0">
                <a:ea typeface="Public Sans"/>
                <a:cs typeface="Public Sans"/>
                <a:sym typeface="Public Sans"/>
              </a:rPr>
              <a:t>Commercio di energia peer-to-peer: </a:t>
            </a:r>
            <a:r>
              <a:rPr lang="en-GB" sz="2200" noProof="0" dirty="0">
                <a:ea typeface="Public Sans"/>
                <a:cs typeface="Public Sans"/>
                <a:sym typeface="Public Sans"/>
              </a:rPr>
              <a:t>consentire il commercio diretto di energia tra consumatori e prosumer.    </a:t>
            </a:r>
            <a:endParaRPr lang="en-GB" sz="2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200" b="1" noProof="0" dirty="0">
                <a:ea typeface="Public Sans"/>
                <a:cs typeface="Public Sans"/>
                <a:sym typeface="Public Sans"/>
              </a:rPr>
              <a:t>Monitoraggio dei certificati di energia rinnovabile: </a:t>
            </a:r>
            <a:r>
              <a:rPr lang="en-GB" sz="2200" noProof="0" dirty="0">
                <a:ea typeface="Public Sans"/>
                <a:cs typeface="Public Sans"/>
                <a:sym typeface="Public Sans"/>
              </a:rPr>
              <a:t>garantire l'autenticità e la tracciabilità dei certificati di energia rinnovabile.    </a:t>
            </a:r>
            <a:endParaRPr lang="en-GB" sz="22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200" b="1" noProof="0" dirty="0">
                <a:ea typeface="Public Sans"/>
                <a:cs typeface="Public Sans"/>
                <a:sym typeface="Public Sans"/>
              </a:rPr>
              <a:t>Gestione della rete: </a:t>
            </a:r>
            <a:r>
              <a:rPr lang="en-GB" sz="2200" noProof="0" dirty="0">
                <a:ea typeface="Public Sans"/>
                <a:cs typeface="Public Sans"/>
                <a:sym typeface="Public Sans"/>
              </a:rPr>
              <a:t>migliorare la sicurezza e l'efficienza delle operazioni di rete. Adottando la blockchain, il settore energetico può promuovere la fiducia, ridurre i costi di transazione e favorire l'innovazione. </a:t>
            </a:r>
            <a:endParaRPr lang="en-GB" sz="2200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758612-9B27-DB79-791A-E2B9916B9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5" y="3429000"/>
            <a:ext cx="4142548" cy="176190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514CFD6-4894-70FC-4603-569CE5FF38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5290" y="799465"/>
            <a:ext cx="1118616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8. Digitalizzazione dell'energia e blockchain – La blockchain nel settore energetico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90943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F56F-11B3-26A9-83E7-7A0D86C4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FD914-6E1D-FE2B-6DDD-D833A01DBA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76405" y="73088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9. Sinergie e soluzioni integrate </a:t>
            </a:r>
            <a:endParaRPr lang="it-IT" noProof="1">
              <a:effectLst/>
            </a:endParaRPr>
          </a:p>
          <a:p>
            <a:endParaRPr lang="it-IT" noProof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4B47C-844C-9DED-88EB-FF77D79045FF}"/>
              </a:ext>
            </a:extLst>
          </p:cNvPr>
          <p:cNvSpPr txBox="1"/>
          <p:nvPr/>
        </p:nvSpPr>
        <p:spPr>
          <a:xfrm>
            <a:off x="676405" y="3266162"/>
            <a:ext cx="111381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GB" sz="4800" i="1" noProof="0" dirty="0">
                <a:solidFill>
                  <a:schemeClr val="accent2"/>
                </a:solidFill>
              </a:rPr>
              <a:t>Come si combinano circolarità e digitalizzazione nel settore energetico?</a:t>
            </a:r>
          </a:p>
          <a:p>
            <a:pPr algn="ctr" latinLnBrk="0"/>
            <a:endParaRPr lang="en-GB" sz="4800" i="1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60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2C3F4-8B82-1BFC-94A6-E2AA6704D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B97449-922D-18C4-57F0-B14AA2A3A218}"/>
              </a:ext>
            </a:extLst>
          </p:cNvPr>
          <p:cNvSpPr txBox="1"/>
          <p:nvPr/>
        </p:nvSpPr>
        <p:spPr>
          <a:xfrm>
            <a:off x="4171167" y="2126125"/>
            <a:ext cx="76433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latinLnBrk="0"/>
            <a:r>
              <a:rPr lang="en-GB" sz="2000" noProof="0" dirty="0">
                <a:ea typeface="Public Sans"/>
                <a:cs typeface="Public Sans"/>
                <a:sym typeface="Public Sans"/>
              </a:rPr>
              <a:t>La circolarità e la digitalizzazione vengono combinate per creare soluzioni energetiche innovative e sostenibili.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Alcuni esempi:</a:t>
            </a:r>
            <a:endParaRPr lang="en-GB" sz="20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0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Sistemi intelligenti di gestione energetica domestica: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integrazione di contatori intelligenti, dispositivi IoT e analisi dei dati per ottimizzare il consumo energetico nelle abitazioni.    </a:t>
            </a:r>
            <a:endParaRPr lang="en-GB" sz="20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0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Centrali elettriche virtuali: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aggregazione di risorse energetiche distribuite, come pannelli solari sui tetti e batterie di veicoli elettrici, per fornire servizi di rete.    </a:t>
            </a:r>
            <a:endParaRPr lang="en-GB" sz="2000" noProof="0" dirty="0"/>
          </a:p>
          <a:p>
            <a:pPr marL="342900" lvl="0" indent="-342900" latinLnBrk="0">
              <a:buFont typeface="Arial" panose="020B0604020202020204" pitchFamily="34" charset="0"/>
              <a:buChar char="•"/>
            </a:pPr>
            <a:r>
              <a:rPr lang="en-GB" sz="2000" b="1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Comunità energetiche circolari: </a:t>
            </a:r>
            <a:r>
              <a:rPr lang="en-GB" sz="2000" noProof="0" dirty="0">
                <a:solidFill>
                  <a:srgbClr val="2B2C30"/>
                </a:solidFill>
                <a:ea typeface="Public Sans"/>
                <a:cs typeface="Public Sans"/>
                <a:sym typeface="Public Sans"/>
              </a:rPr>
              <a:t>creazione di sistemi energetici locali che danno priorità alle energie rinnovabili, all'efficienza energetica e alla condivisione delle risorse.   </a:t>
            </a:r>
            <a:endParaRPr lang="en-GB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68B75-F143-2F42-652B-71785676B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3" y="3106454"/>
            <a:ext cx="3845489" cy="256365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77B7387-0F4F-71AD-3DA3-FE3439A490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9590" y="696595"/>
            <a:ext cx="10515600" cy="1325563"/>
          </a:xfrm>
          <a:prstGeom prst="rect">
            <a:avLst/>
          </a:prstGeom>
        </p:spPr>
        <p:txBody>
          <a:bodyPr/>
          <a:lstStyle/>
          <a:p>
            <a:pPr rtl="0" eaLnBrk="1" latinLnBrk="0" hangingPunct="1"/>
            <a:r>
              <a:rPr lang="it-IT" sz="2800" b="1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9. Sinergie e soluzioni integrate: </a:t>
            </a:r>
            <a:r>
              <a:rPr lang="it-IT" sz="2800" b="1" kern="1200" baseline="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Public Sans"/>
                <a:cs typeface="Public Sans"/>
              </a:rPr>
              <a:t>maggiori dettagli</a:t>
            </a:r>
            <a:endParaRPr lang="it-IT" noProof="1">
              <a:effectLst/>
            </a:endParaRPr>
          </a:p>
          <a:p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34951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>
            <a:extLst>
              <a:ext uri="{FF2B5EF4-FFF2-40B4-BE49-F238E27FC236}">
                <a16:creationId xmlns:a16="http://schemas.microsoft.com/office/drawing/2014/main" id="{D8C4E46F-1B05-476B-90D3-800B8F061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8062" y="2046515"/>
            <a:ext cx="2503176" cy="3742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rgbClr val="322F32"/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54E5D47-4CA2-42D3-88F2-36300092A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0763" y="2046515"/>
            <a:ext cx="2503176" cy="3742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rgbClr val="322F32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DC1423C-2E75-48AE-A98F-626668954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0220" y="2046515"/>
            <a:ext cx="2503176" cy="3742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>
              <a:solidFill>
                <a:srgbClr val="322F32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B409A3-5623-D0CF-445F-9201556440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3706" y="78001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 sz="2800" noProof="1">
                <a:solidFill>
                  <a:schemeClr val="tx2"/>
                </a:solidFill>
              </a:rPr>
              <a:t>Prossimi passi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5EDEE-0D89-AE70-0953-34055524EF0D}"/>
              </a:ext>
            </a:extLst>
          </p:cNvPr>
          <p:cNvSpPr txBox="1"/>
          <p:nvPr/>
        </p:nvSpPr>
        <p:spPr>
          <a:xfrm>
            <a:off x="753706" y="1215518"/>
            <a:ext cx="10648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GB" sz="2400" dirty="0"/>
              <a:t>Se desideri saperne di più sulla transizione energetica digitale e sulla circolarità, potresti trovare utili le seguenti risorse: 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AD01B13-396A-4A4F-8EA6-968460F8A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28249" y="2344322"/>
            <a:ext cx="615100" cy="604284"/>
            <a:chOff x="6810557" y="892968"/>
            <a:chExt cx="384524" cy="377762"/>
          </a:xfrm>
          <a:solidFill>
            <a:schemeClr val="accent1"/>
          </a:solidFill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2C42074F-0750-4FD2-8807-D7FBE2B0EA4D}"/>
                </a:ext>
              </a:extLst>
            </p:cNvPr>
            <p:cNvSpPr/>
            <p:nvPr/>
          </p:nvSpPr>
          <p:spPr>
            <a:xfrm>
              <a:off x="6810557" y="977836"/>
              <a:ext cx="114300" cy="85725"/>
            </a:xfrm>
            <a:custGeom>
              <a:avLst/>
              <a:gdLst>
                <a:gd name="connsiteX0" fmla="*/ 86106 w 114300"/>
                <a:gd name="connsiteY0" fmla="*/ 7144 h 85725"/>
                <a:gd name="connsiteX1" fmla="*/ 59626 w 114300"/>
                <a:gd name="connsiteY1" fmla="*/ 7144 h 85725"/>
                <a:gd name="connsiteX2" fmla="*/ 33147 w 114300"/>
                <a:gd name="connsiteY2" fmla="*/ 7144 h 85725"/>
                <a:gd name="connsiteX3" fmla="*/ 14764 w 114300"/>
                <a:gd name="connsiteY3" fmla="*/ 14764 h 85725"/>
                <a:gd name="connsiteX4" fmla="*/ 7144 w 114300"/>
                <a:gd name="connsiteY4" fmla="*/ 33147 h 85725"/>
                <a:gd name="connsiteX5" fmla="*/ 7144 w 114300"/>
                <a:gd name="connsiteY5" fmla="*/ 57436 h 85725"/>
                <a:gd name="connsiteX6" fmla="*/ 13145 w 114300"/>
                <a:gd name="connsiteY6" fmla="*/ 67342 h 85725"/>
                <a:gd name="connsiteX7" fmla="*/ 59626 w 114300"/>
                <a:gd name="connsiteY7" fmla="*/ 78581 h 85725"/>
                <a:gd name="connsiteX8" fmla="*/ 106108 w 114300"/>
                <a:gd name="connsiteY8" fmla="*/ 67342 h 85725"/>
                <a:gd name="connsiteX9" fmla="*/ 112109 w 114300"/>
                <a:gd name="connsiteY9" fmla="*/ 57436 h 85725"/>
                <a:gd name="connsiteX10" fmla="*/ 112109 w 114300"/>
                <a:gd name="connsiteY10" fmla="*/ 33147 h 85725"/>
                <a:gd name="connsiteX11" fmla="*/ 104489 w 114300"/>
                <a:gd name="connsiteY11" fmla="*/ 14859 h 85725"/>
                <a:gd name="connsiteX12" fmla="*/ 86106 w 114300"/>
                <a:gd name="connsiteY12" fmla="*/ 7144 h 85725"/>
                <a:gd name="connsiteX13" fmla="*/ 90106 w 114300"/>
                <a:gd name="connsiteY13" fmla="*/ 50483 h 85725"/>
                <a:gd name="connsiteX14" fmla="*/ 59817 w 114300"/>
                <a:gd name="connsiteY14" fmla="*/ 56388 h 85725"/>
                <a:gd name="connsiteX15" fmla="*/ 29527 w 114300"/>
                <a:gd name="connsiteY15" fmla="*/ 50483 h 85725"/>
                <a:gd name="connsiteX16" fmla="*/ 29527 w 114300"/>
                <a:gd name="connsiteY16" fmla="*/ 33338 h 85725"/>
                <a:gd name="connsiteX17" fmla="*/ 33242 w 114300"/>
                <a:gd name="connsiteY17" fmla="*/ 29623 h 85725"/>
                <a:gd name="connsiteX18" fmla="*/ 86201 w 114300"/>
                <a:gd name="connsiteY18" fmla="*/ 29623 h 85725"/>
                <a:gd name="connsiteX19" fmla="*/ 90201 w 114300"/>
                <a:gd name="connsiteY19" fmla="*/ 33338 h 85725"/>
                <a:gd name="connsiteX20" fmla="*/ 90106 w 114300"/>
                <a:gd name="connsiteY20" fmla="*/ 5048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4300" h="85725">
                  <a:moveTo>
                    <a:pt x="86106" y="7144"/>
                  </a:moveTo>
                  <a:cubicBezTo>
                    <a:pt x="77343" y="7144"/>
                    <a:pt x="68485" y="7144"/>
                    <a:pt x="59626" y="7144"/>
                  </a:cubicBezTo>
                  <a:cubicBezTo>
                    <a:pt x="50768" y="7144"/>
                    <a:pt x="41910" y="7144"/>
                    <a:pt x="33147" y="7144"/>
                  </a:cubicBezTo>
                  <a:cubicBezTo>
                    <a:pt x="26194" y="7144"/>
                    <a:pt x="19716" y="9811"/>
                    <a:pt x="14764" y="14764"/>
                  </a:cubicBezTo>
                  <a:cubicBezTo>
                    <a:pt x="9810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342"/>
                  </a:cubicBezTo>
                  <a:cubicBezTo>
                    <a:pt x="27432" y="74676"/>
                    <a:pt x="43529" y="78581"/>
                    <a:pt x="59626" y="78581"/>
                  </a:cubicBezTo>
                  <a:cubicBezTo>
                    <a:pt x="75723" y="78581"/>
                    <a:pt x="91821" y="74676"/>
                    <a:pt x="106108" y="67342"/>
                  </a:cubicBezTo>
                  <a:cubicBezTo>
                    <a:pt x="109823" y="65437"/>
                    <a:pt x="112109" y="61627"/>
                    <a:pt x="112109" y="57436"/>
                  </a:cubicBezTo>
                  <a:lnTo>
                    <a:pt x="112109" y="33147"/>
                  </a:lnTo>
                  <a:cubicBezTo>
                    <a:pt x="112109" y="26289"/>
                    <a:pt x="109442" y="19812"/>
                    <a:pt x="104489" y="14859"/>
                  </a:cubicBezTo>
                  <a:cubicBezTo>
                    <a:pt x="99822" y="10001"/>
                    <a:pt x="93059" y="7144"/>
                    <a:pt x="86106" y="7144"/>
                  </a:cubicBezTo>
                  <a:close/>
                  <a:moveTo>
                    <a:pt x="90106" y="50483"/>
                  </a:moveTo>
                  <a:cubicBezTo>
                    <a:pt x="80486" y="54388"/>
                    <a:pt x="70389" y="56388"/>
                    <a:pt x="59817" y="56388"/>
                  </a:cubicBezTo>
                  <a:cubicBezTo>
                    <a:pt x="49244" y="56388"/>
                    <a:pt x="39052" y="54388"/>
                    <a:pt x="29527" y="50483"/>
                  </a:cubicBezTo>
                  <a:lnTo>
                    <a:pt x="29527" y="33338"/>
                  </a:lnTo>
                  <a:cubicBezTo>
                    <a:pt x="29527" y="31337"/>
                    <a:pt x="31242" y="29623"/>
                    <a:pt x="33242" y="29623"/>
                  </a:cubicBezTo>
                  <a:cubicBezTo>
                    <a:pt x="50863" y="29623"/>
                    <a:pt x="68580" y="29623"/>
                    <a:pt x="86201" y="29623"/>
                  </a:cubicBezTo>
                  <a:cubicBezTo>
                    <a:pt x="88201" y="29623"/>
                    <a:pt x="90201" y="31242"/>
                    <a:pt x="90201" y="33338"/>
                  </a:cubicBezTo>
                  <a:lnTo>
                    <a:pt x="90106" y="504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A864822C-C010-4224-BC0B-E7C41C5EB6AF}"/>
                </a:ext>
              </a:extLst>
            </p:cNvPr>
            <p:cNvSpPr/>
            <p:nvPr/>
          </p:nvSpPr>
          <p:spPr>
            <a:xfrm>
              <a:off x="6824939" y="893349"/>
              <a:ext cx="85725" cy="85725"/>
            </a:xfrm>
            <a:custGeom>
              <a:avLst/>
              <a:gdLst>
                <a:gd name="connsiteX0" fmla="*/ 45434 w 85725"/>
                <a:gd name="connsiteY0" fmla="*/ 83725 h 85725"/>
                <a:gd name="connsiteX1" fmla="*/ 83725 w 85725"/>
                <a:gd name="connsiteY1" fmla="*/ 45434 h 85725"/>
                <a:gd name="connsiteX2" fmla="*/ 45434 w 85725"/>
                <a:gd name="connsiteY2" fmla="*/ 7144 h 85725"/>
                <a:gd name="connsiteX3" fmla="*/ 7144 w 85725"/>
                <a:gd name="connsiteY3" fmla="*/ 45434 h 85725"/>
                <a:gd name="connsiteX4" fmla="*/ 45434 w 85725"/>
                <a:gd name="connsiteY4" fmla="*/ 83725 h 85725"/>
                <a:gd name="connsiteX5" fmla="*/ 45434 w 85725"/>
                <a:gd name="connsiteY5" fmla="*/ 29242 h 85725"/>
                <a:gd name="connsiteX6" fmla="*/ 61532 w 85725"/>
                <a:gd name="connsiteY6" fmla="*/ 45339 h 85725"/>
                <a:gd name="connsiteX7" fmla="*/ 45434 w 85725"/>
                <a:gd name="connsiteY7" fmla="*/ 61436 h 85725"/>
                <a:gd name="connsiteX8" fmla="*/ 29337 w 85725"/>
                <a:gd name="connsiteY8" fmla="*/ 45339 h 85725"/>
                <a:gd name="connsiteX9" fmla="*/ 45434 w 85725"/>
                <a:gd name="connsiteY9" fmla="*/ 2924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45434" y="83725"/>
                  </a:moveTo>
                  <a:cubicBezTo>
                    <a:pt x="66580" y="83725"/>
                    <a:pt x="83725" y="66580"/>
                    <a:pt x="83725" y="45434"/>
                  </a:cubicBez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ubicBezTo>
                    <a:pt x="7144" y="66580"/>
                    <a:pt x="24289" y="83725"/>
                    <a:pt x="45434" y="83725"/>
                  </a:cubicBezTo>
                  <a:close/>
                  <a:moveTo>
                    <a:pt x="45434" y="29242"/>
                  </a:moveTo>
                  <a:cubicBezTo>
                    <a:pt x="54293" y="29242"/>
                    <a:pt x="61532" y="36481"/>
                    <a:pt x="61532" y="45339"/>
                  </a:cubicBezTo>
                  <a:cubicBezTo>
                    <a:pt x="61532" y="54197"/>
                    <a:pt x="54293" y="61436"/>
                    <a:pt x="45434" y="61436"/>
                  </a:cubicBezTo>
                  <a:cubicBezTo>
                    <a:pt x="36576" y="61436"/>
                    <a:pt x="29337" y="54197"/>
                    <a:pt x="29337" y="45339"/>
                  </a:cubicBezTo>
                  <a:cubicBezTo>
                    <a:pt x="29337" y="36481"/>
                    <a:pt x="36576" y="29242"/>
                    <a:pt x="45434" y="29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28A61F9F-621E-4119-801E-4C5936CAB216}"/>
                </a:ext>
              </a:extLst>
            </p:cNvPr>
            <p:cNvSpPr/>
            <p:nvPr/>
          </p:nvSpPr>
          <p:spPr>
            <a:xfrm>
              <a:off x="6937906" y="892968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95250 w 257175"/>
                <a:gd name="connsiteY9" fmla="*/ 51530 h 76200"/>
                <a:gd name="connsiteX10" fmla="*/ 29337 w 257175"/>
                <a:gd name="connsiteY10" fmla="*/ 51530 h 76200"/>
                <a:gd name="connsiteX11" fmla="*/ 29337 w 257175"/>
                <a:gd name="connsiteY11" fmla="*/ 29337 h 76200"/>
                <a:gd name="connsiteX12" fmla="*/ 95250 w 257175"/>
                <a:gd name="connsiteY12" fmla="*/ 29337 h 76200"/>
                <a:gd name="connsiteX13" fmla="*/ 95250 w 257175"/>
                <a:gd name="connsiteY13" fmla="*/ 51530 h 76200"/>
                <a:gd name="connsiteX14" fmla="*/ 236601 w 257175"/>
                <a:gd name="connsiteY14" fmla="*/ 51530 h 76200"/>
                <a:gd name="connsiteX15" fmla="*/ 117443 w 257175"/>
                <a:gd name="connsiteY15" fmla="*/ 51530 h 76200"/>
                <a:gd name="connsiteX16" fmla="*/ 117443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95250" y="51530"/>
                  </a:moveTo>
                  <a:lnTo>
                    <a:pt x="29337" y="51530"/>
                  </a:lnTo>
                  <a:lnTo>
                    <a:pt x="29337" y="29337"/>
                  </a:lnTo>
                  <a:lnTo>
                    <a:pt x="95250" y="29337"/>
                  </a:lnTo>
                  <a:lnTo>
                    <a:pt x="95250" y="51530"/>
                  </a:lnTo>
                  <a:close/>
                  <a:moveTo>
                    <a:pt x="236601" y="51530"/>
                  </a:moveTo>
                  <a:lnTo>
                    <a:pt x="117443" y="51530"/>
                  </a:lnTo>
                  <a:lnTo>
                    <a:pt x="117443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A3DBB9BC-07EE-46AC-8758-87D3A16759EA}"/>
                </a:ext>
              </a:extLst>
            </p:cNvPr>
            <p:cNvSpPr/>
            <p:nvPr/>
          </p:nvSpPr>
          <p:spPr>
            <a:xfrm>
              <a:off x="6810557" y="1185005"/>
              <a:ext cx="114300" cy="85725"/>
            </a:xfrm>
            <a:custGeom>
              <a:avLst/>
              <a:gdLst>
                <a:gd name="connsiteX0" fmla="*/ 86106 w 114300"/>
                <a:gd name="connsiteY0" fmla="*/ 7144 h 85725"/>
                <a:gd name="connsiteX1" fmla="*/ 59626 w 114300"/>
                <a:gd name="connsiteY1" fmla="*/ 7144 h 85725"/>
                <a:gd name="connsiteX2" fmla="*/ 33147 w 114300"/>
                <a:gd name="connsiteY2" fmla="*/ 7144 h 85725"/>
                <a:gd name="connsiteX3" fmla="*/ 14764 w 114300"/>
                <a:gd name="connsiteY3" fmla="*/ 14764 h 85725"/>
                <a:gd name="connsiteX4" fmla="*/ 7144 w 114300"/>
                <a:gd name="connsiteY4" fmla="*/ 33147 h 85725"/>
                <a:gd name="connsiteX5" fmla="*/ 7144 w 114300"/>
                <a:gd name="connsiteY5" fmla="*/ 57436 h 85725"/>
                <a:gd name="connsiteX6" fmla="*/ 13145 w 114300"/>
                <a:gd name="connsiteY6" fmla="*/ 67342 h 85725"/>
                <a:gd name="connsiteX7" fmla="*/ 59626 w 114300"/>
                <a:gd name="connsiteY7" fmla="*/ 78581 h 85725"/>
                <a:gd name="connsiteX8" fmla="*/ 106108 w 114300"/>
                <a:gd name="connsiteY8" fmla="*/ 67342 h 85725"/>
                <a:gd name="connsiteX9" fmla="*/ 112109 w 114300"/>
                <a:gd name="connsiteY9" fmla="*/ 57436 h 85725"/>
                <a:gd name="connsiteX10" fmla="*/ 112109 w 114300"/>
                <a:gd name="connsiteY10" fmla="*/ 33147 h 85725"/>
                <a:gd name="connsiteX11" fmla="*/ 104489 w 114300"/>
                <a:gd name="connsiteY11" fmla="*/ 14859 h 85725"/>
                <a:gd name="connsiteX12" fmla="*/ 86106 w 114300"/>
                <a:gd name="connsiteY12" fmla="*/ 7144 h 85725"/>
                <a:gd name="connsiteX13" fmla="*/ 90106 w 114300"/>
                <a:gd name="connsiteY13" fmla="*/ 50387 h 85725"/>
                <a:gd name="connsiteX14" fmla="*/ 59817 w 114300"/>
                <a:gd name="connsiteY14" fmla="*/ 56388 h 85725"/>
                <a:gd name="connsiteX15" fmla="*/ 29527 w 114300"/>
                <a:gd name="connsiteY15" fmla="*/ 50387 h 85725"/>
                <a:gd name="connsiteX16" fmla="*/ 29527 w 114300"/>
                <a:gd name="connsiteY16" fmla="*/ 33147 h 85725"/>
                <a:gd name="connsiteX17" fmla="*/ 33242 w 114300"/>
                <a:gd name="connsiteY17" fmla="*/ 29432 h 85725"/>
                <a:gd name="connsiteX18" fmla="*/ 59721 w 114300"/>
                <a:gd name="connsiteY18" fmla="*/ 29432 h 85725"/>
                <a:gd name="connsiteX19" fmla="*/ 86201 w 114300"/>
                <a:gd name="connsiteY19" fmla="*/ 29432 h 85725"/>
                <a:gd name="connsiteX20" fmla="*/ 90201 w 114300"/>
                <a:gd name="connsiteY20" fmla="*/ 33147 h 85725"/>
                <a:gd name="connsiteX21" fmla="*/ 90106 w 114300"/>
                <a:gd name="connsiteY21" fmla="*/ 5038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300" h="85725">
                  <a:moveTo>
                    <a:pt x="86106" y="7144"/>
                  </a:moveTo>
                  <a:cubicBezTo>
                    <a:pt x="77343" y="7144"/>
                    <a:pt x="68485" y="7144"/>
                    <a:pt x="59626" y="7144"/>
                  </a:cubicBezTo>
                  <a:cubicBezTo>
                    <a:pt x="50768" y="7144"/>
                    <a:pt x="41910" y="7144"/>
                    <a:pt x="33147" y="7144"/>
                  </a:cubicBezTo>
                  <a:cubicBezTo>
                    <a:pt x="26194" y="7144"/>
                    <a:pt x="19716" y="9811"/>
                    <a:pt x="14764" y="14764"/>
                  </a:cubicBezTo>
                  <a:cubicBezTo>
                    <a:pt x="9810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342"/>
                  </a:cubicBezTo>
                  <a:cubicBezTo>
                    <a:pt x="27432" y="74676"/>
                    <a:pt x="43529" y="78581"/>
                    <a:pt x="59626" y="78581"/>
                  </a:cubicBezTo>
                  <a:cubicBezTo>
                    <a:pt x="75819" y="78581"/>
                    <a:pt x="91821" y="74676"/>
                    <a:pt x="106108" y="67342"/>
                  </a:cubicBezTo>
                  <a:cubicBezTo>
                    <a:pt x="109823" y="65437"/>
                    <a:pt x="112109" y="61627"/>
                    <a:pt x="112109" y="57436"/>
                  </a:cubicBezTo>
                  <a:lnTo>
                    <a:pt x="112109" y="33147"/>
                  </a:lnTo>
                  <a:cubicBezTo>
                    <a:pt x="112109" y="26289"/>
                    <a:pt x="109442" y="19812"/>
                    <a:pt x="104489" y="14859"/>
                  </a:cubicBezTo>
                  <a:cubicBezTo>
                    <a:pt x="99822" y="10001"/>
                    <a:pt x="93059" y="7144"/>
                    <a:pt x="86106" y="7144"/>
                  </a:cubicBezTo>
                  <a:close/>
                  <a:moveTo>
                    <a:pt x="90106" y="50387"/>
                  </a:moveTo>
                  <a:cubicBezTo>
                    <a:pt x="80486" y="54388"/>
                    <a:pt x="70389" y="56388"/>
                    <a:pt x="59817" y="56388"/>
                  </a:cubicBezTo>
                  <a:cubicBezTo>
                    <a:pt x="49244" y="56388"/>
                    <a:pt x="39052" y="54388"/>
                    <a:pt x="29527" y="50387"/>
                  </a:cubicBezTo>
                  <a:lnTo>
                    <a:pt x="29527" y="33147"/>
                  </a:lnTo>
                  <a:cubicBezTo>
                    <a:pt x="29527" y="31147"/>
                    <a:pt x="31242" y="29432"/>
                    <a:pt x="33242" y="29432"/>
                  </a:cubicBezTo>
                  <a:cubicBezTo>
                    <a:pt x="42005" y="29432"/>
                    <a:pt x="50863" y="29432"/>
                    <a:pt x="59721" y="29432"/>
                  </a:cubicBezTo>
                  <a:cubicBezTo>
                    <a:pt x="68580" y="29432"/>
                    <a:pt x="77438" y="29432"/>
                    <a:pt x="86201" y="29432"/>
                  </a:cubicBezTo>
                  <a:cubicBezTo>
                    <a:pt x="88201" y="29432"/>
                    <a:pt x="90201" y="31051"/>
                    <a:pt x="90201" y="33147"/>
                  </a:cubicBezTo>
                  <a:lnTo>
                    <a:pt x="90106" y="503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BA07292B-02E8-4BAA-BC44-60528F7C3EF0}"/>
                </a:ext>
              </a:extLst>
            </p:cNvPr>
            <p:cNvSpPr/>
            <p:nvPr/>
          </p:nvSpPr>
          <p:spPr>
            <a:xfrm>
              <a:off x="6824939" y="1100518"/>
              <a:ext cx="85725" cy="85725"/>
            </a:xfrm>
            <a:custGeom>
              <a:avLst/>
              <a:gdLst>
                <a:gd name="connsiteX0" fmla="*/ 83725 w 85725"/>
                <a:gd name="connsiteY0" fmla="*/ 45434 h 85725"/>
                <a:gd name="connsiteX1" fmla="*/ 45434 w 85725"/>
                <a:gd name="connsiteY1" fmla="*/ 7144 h 85725"/>
                <a:gd name="connsiteX2" fmla="*/ 7144 w 85725"/>
                <a:gd name="connsiteY2" fmla="*/ 45434 h 85725"/>
                <a:gd name="connsiteX3" fmla="*/ 45434 w 85725"/>
                <a:gd name="connsiteY3" fmla="*/ 83725 h 85725"/>
                <a:gd name="connsiteX4" fmla="*/ 83725 w 85725"/>
                <a:gd name="connsiteY4" fmla="*/ 45434 h 85725"/>
                <a:gd name="connsiteX5" fmla="*/ 29337 w 85725"/>
                <a:gd name="connsiteY5" fmla="*/ 45434 h 85725"/>
                <a:gd name="connsiteX6" fmla="*/ 45434 w 85725"/>
                <a:gd name="connsiteY6" fmla="*/ 29337 h 85725"/>
                <a:gd name="connsiteX7" fmla="*/ 61532 w 85725"/>
                <a:gd name="connsiteY7" fmla="*/ 45434 h 85725"/>
                <a:gd name="connsiteX8" fmla="*/ 45434 w 85725"/>
                <a:gd name="connsiteY8" fmla="*/ 61531 h 85725"/>
                <a:gd name="connsiteX9" fmla="*/ 29337 w 85725"/>
                <a:gd name="connsiteY9" fmla="*/ 4543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83725" y="45434"/>
                  </a:move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ubicBezTo>
                    <a:pt x="7144" y="66580"/>
                    <a:pt x="24289" y="83725"/>
                    <a:pt x="45434" y="83725"/>
                  </a:cubicBezTo>
                  <a:cubicBezTo>
                    <a:pt x="66580" y="83725"/>
                    <a:pt x="83725" y="66484"/>
                    <a:pt x="83725" y="45434"/>
                  </a:cubicBezTo>
                  <a:close/>
                  <a:moveTo>
                    <a:pt x="29337" y="45434"/>
                  </a:moveTo>
                  <a:cubicBezTo>
                    <a:pt x="29337" y="36576"/>
                    <a:pt x="36576" y="29337"/>
                    <a:pt x="45434" y="29337"/>
                  </a:cubicBezTo>
                  <a:cubicBezTo>
                    <a:pt x="54293" y="29337"/>
                    <a:pt x="61532" y="36576"/>
                    <a:pt x="61532" y="45434"/>
                  </a:cubicBezTo>
                  <a:cubicBezTo>
                    <a:pt x="61532" y="54292"/>
                    <a:pt x="54293" y="61531"/>
                    <a:pt x="45434" y="61531"/>
                  </a:cubicBezTo>
                  <a:cubicBezTo>
                    <a:pt x="36576" y="61531"/>
                    <a:pt x="29337" y="54292"/>
                    <a:pt x="29337" y="45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A77F8A80-C421-46CC-B4C9-0528FE07E9FE}"/>
                </a:ext>
              </a:extLst>
            </p:cNvPr>
            <p:cNvSpPr/>
            <p:nvPr/>
          </p:nvSpPr>
          <p:spPr>
            <a:xfrm>
              <a:off x="6937906" y="982503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157448 w 257175"/>
                <a:gd name="connsiteY9" fmla="*/ 51530 h 76200"/>
                <a:gd name="connsiteX10" fmla="*/ 29432 w 257175"/>
                <a:gd name="connsiteY10" fmla="*/ 51530 h 76200"/>
                <a:gd name="connsiteX11" fmla="*/ 29432 w 257175"/>
                <a:gd name="connsiteY11" fmla="*/ 29337 h 76200"/>
                <a:gd name="connsiteX12" fmla="*/ 157448 w 257175"/>
                <a:gd name="connsiteY12" fmla="*/ 29337 h 76200"/>
                <a:gd name="connsiteX13" fmla="*/ 157448 w 257175"/>
                <a:gd name="connsiteY13" fmla="*/ 51530 h 76200"/>
                <a:gd name="connsiteX14" fmla="*/ 236601 w 257175"/>
                <a:gd name="connsiteY14" fmla="*/ 51530 h 76200"/>
                <a:gd name="connsiteX15" fmla="*/ 179641 w 257175"/>
                <a:gd name="connsiteY15" fmla="*/ 51530 h 76200"/>
                <a:gd name="connsiteX16" fmla="*/ 179641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157448" y="51530"/>
                  </a:moveTo>
                  <a:lnTo>
                    <a:pt x="29432" y="51530"/>
                  </a:lnTo>
                  <a:lnTo>
                    <a:pt x="29432" y="29337"/>
                  </a:lnTo>
                  <a:lnTo>
                    <a:pt x="157448" y="29337"/>
                  </a:lnTo>
                  <a:lnTo>
                    <a:pt x="157448" y="51530"/>
                  </a:lnTo>
                  <a:close/>
                  <a:moveTo>
                    <a:pt x="236601" y="51530"/>
                  </a:moveTo>
                  <a:lnTo>
                    <a:pt x="179641" y="51530"/>
                  </a:lnTo>
                  <a:lnTo>
                    <a:pt x="179641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04DD1AD9-583D-4367-A3C5-55A5C0766C8C}"/>
                </a:ext>
              </a:extLst>
            </p:cNvPr>
            <p:cNvSpPr/>
            <p:nvPr/>
          </p:nvSpPr>
          <p:spPr>
            <a:xfrm>
              <a:off x="6937906" y="1099470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29432 w 257175"/>
                <a:gd name="connsiteY9" fmla="*/ 29337 h 76200"/>
                <a:gd name="connsiteX10" fmla="*/ 53149 w 257175"/>
                <a:gd name="connsiteY10" fmla="*/ 29337 h 76200"/>
                <a:gd name="connsiteX11" fmla="*/ 53149 w 257175"/>
                <a:gd name="connsiteY11" fmla="*/ 51530 h 76200"/>
                <a:gd name="connsiteX12" fmla="*/ 29432 w 257175"/>
                <a:gd name="connsiteY12" fmla="*/ 51530 h 76200"/>
                <a:gd name="connsiteX13" fmla="*/ 29432 w 257175"/>
                <a:gd name="connsiteY13" fmla="*/ 29337 h 76200"/>
                <a:gd name="connsiteX14" fmla="*/ 236601 w 257175"/>
                <a:gd name="connsiteY14" fmla="*/ 51530 h 76200"/>
                <a:gd name="connsiteX15" fmla="*/ 75247 w 257175"/>
                <a:gd name="connsiteY15" fmla="*/ 51530 h 76200"/>
                <a:gd name="connsiteX16" fmla="*/ 75247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0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29432" y="29337"/>
                  </a:moveTo>
                  <a:lnTo>
                    <a:pt x="53149" y="29337"/>
                  </a:lnTo>
                  <a:lnTo>
                    <a:pt x="53149" y="51530"/>
                  </a:lnTo>
                  <a:lnTo>
                    <a:pt x="29432" y="51530"/>
                  </a:lnTo>
                  <a:lnTo>
                    <a:pt x="29432" y="29337"/>
                  </a:lnTo>
                  <a:close/>
                  <a:moveTo>
                    <a:pt x="236601" y="51530"/>
                  </a:moveTo>
                  <a:lnTo>
                    <a:pt x="75247" y="51530"/>
                  </a:lnTo>
                  <a:lnTo>
                    <a:pt x="75247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2C95811B-B365-4F32-93F0-776B8143B392}"/>
                </a:ext>
              </a:extLst>
            </p:cNvPr>
            <p:cNvSpPr/>
            <p:nvPr/>
          </p:nvSpPr>
          <p:spPr>
            <a:xfrm>
              <a:off x="6937906" y="1189005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29432 w 257175"/>
                <a:gd name="connsiteY9" fmla="*/ 29337 h 76200"/>
                <a:gd name="connsiteX10" fmla="*/ 192214 w 257175"/>
                <a:gd name="connsiteY10" fmla="*/ 29337 h 76200"/>
                <a:gd name="connsiteX11" fmla="*/ 192214 w 257175"/>
                <a:gd name="connsiteY11" fmla="*/ 51530 h 76200"/>
                <a:gd name="connsiteX12" fmla="*/ 29432 w 257175"/>
                <a:gd name="connsiteY12" fmla="*/ 51530 h 76200"/>
                <a:gd name="connsiteX13" fmla="*/ 29432 w 257175"/>
                <a:gd name="connsiteY13" fmla="*/ 29337 h 76200"/>
                <a:gd name="connsiteX14" fmla="*/ 236601 w 257175"/>
                <a:gd name="connsiteY14" fmla="*/ 51530 h 76200"/>
                <a:gd name="connsiteX15" fmla="*/ 214408 w 257175"/>
                <a:gd name="connsiteY15" fmla="*/ 51530 h 76200"/>
                <a:gd name="connsiteX16" fmla="*/ 214408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0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29432" y="29337"/>
                  </a:moveTo>
                  <a:lnTo>
                    <a:pt x="192214" y="29337"/>
                  </a:lnTo>
                  <a:lnTo>
                    <a:pt x="192214" y="51530"/>
                  </a:lnTo>
                  <a:lnTo>
                    <a:pt x="29432" y="51530"/>
                  </a:lnTo>
                  <a:lnTo>
                    <a:pt x="29432" y="29337"/>
                  </a:lnTo>
                  <a:close/>
                  <a:moveTo>
                    <a:pt x="236601" y="51530"/>
                  </a:moveTo>
                  <a:lnTo>
                    <a:pt x="214408" y="51530"/>
                  </a:lnTo>
                  <a:lnTo>
                    <a:pt x="214408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ECDE187-04E2-45C2-AB71-3163282F7484}"/>
              </a:ext>
            </a:extLst>
          </p:cNvPr>
          <p:cNvSpPr txBox="1"/>
          <p:nvPr/>
        </p:nvSpPr>
        <p:spPr>
          <a:xfrm>
            <a:off x="1017740" y="3571951"/>
            <a:ext cx="217549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373737"/>
                </a:solidFill>
                <a:ea typeface="맑은 고딕"/>
              </a:rPr>
              <a:t>Leggi </a:t>
            </a:r>
            <a:r>
              <a:rPr lang="en-US" altLang="ko-KR" sz="2000" i="1" dirty="0">
                <a:solidFill>
                  <a:srgbClr val="373737"/>
                </a:solidFill>
                <a:ea typeface="맑은 고딕"/>
                <a:hlinkClick r:id="rId3"/>
              </a:rPr>
              <a:t>Esplorare la sinergia delle energie rinnovabili nel quadro dell'economia circolare...</a:t>
            </a:r>
            <a:endParaRPr lang="ko-KR" altLang="en-US" sz="2000" dirty="0">
              <a:solidFill>
                <a:srgbClr val="373737"/>
              </a:solidFill>
              <a:ea typeface="맑은 고딕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AA80F0D-EBB3-4C6C-AADE-CFFA66F10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35138" y="2356969"/>
            <a:ext cx="620738" cy="626714"/>
            <a:chOff x="5449339" y="2217420"/>
            <a:chExt cx="388048" cy="391784"/>
          </a:xfrm>
          <a:solidFill>
            <a:schemeClr val="accent1"/>
          </a:solidFill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CB5A7904-CAC3-45AF-AD1B-B88536EFABA4}"/>
                </a:ext>
              </a:extLst>
            </p:cNvPr>
            <p:cNvSpPr/>
            <p:nvPr/>
          </p:nvSpPr>
          <p:spPr>
            <a:xfrm>
              <a:off x="5561162" y="2217420"/>
              <a:ext cx="276225" cy="361950"/>
            </a:xfrm>
            <a:custGeom>
              <a:avLst/>
              <a:gdLst>
                <a:gd name="connsiteX0" fmla="*/ 263366 w 276225"/>
                <a:gd name="connsiteY0" fmla="*/ 96107 h 361950"/>
                <a:gd name="connsiteX1" fmla="*/ 230029 w 276225"/>
                <a:gd name="connsiteY1" fmla="*/ 96107 h 361950"/>
                <a:gd name="connsiteX2" fmla="*/ 230029 w 276225"/>
                <a:gd name="connsiteY2" fmla="*/ 40576 h 361950"/>
                <a:gd name="connsiteX3" fmla="*/ 218885 w 276225"/>
                <a:gd name="connsiteY3" fmla="*/ 29432 h 361950"/>
                <a:gd name="connsiteX4" fmla="*/ 73818 w 276225"/>
                <a:gd name="connsiteY4" fmla="*/ 29432 h 361950"/>
                <a:gd name="connsiteX5" fmla="*/ 73818 w 276225"/>
                <a:gd name="connsiteY5" fmla="*/ 18288 h 361950"/>
                <a:gd name="connsiteX6" fmla="*/ 62674 w 276225"/>
                <a:gd name="connsiteY6" fmla="*/ 7144 h 361950"/>
                <a:gd name="connsiteX7" fmla="*/ 18288 w 276225"/>
                <a:gd name="connsiteY7" fmla="*/ 7144 h 361950"/>
                <a:gd name="connsiteX8" fmla="*/ 7144 w 276225"/>
                <a:gd name="connsiteY8" fmla="*/ 18288 h 361950"/>
                <a:gd name="connsiteX9" fmla="*/ 7144 w 276225"/>
                <a:gd name="connsiteY9" fmla="*/ 62675 h 361950"/>
                <a:gd name="connsiteX10" fmla="*/ 18288 w 276225"/>
                <a:gd name="connsiteY10" fmla="*/ 73819 h 361950"/>
                <a:gd name="connsiteX11" fmla="*/ 62674 w 276225"/>
                <a:gd name="connsiteY11" fmla="*/ 73819 h 361950"/>
                <a:gd name="connsiteX12" fmla="*/ 73818 w 276225"/>
                <a:gd name="connsiteY12" fmla="*/ 62675 h 361950"/>
                <a:gd name="connsiteX13" fmla="*/ 73818 w 276225"/>
                <a:gd name="connsiteY13" fmla="*/ 51530 h 361950"/>
                <a:gd name="connsiteX14" fmla="*/ 207740 w 276225"/>
                <a:gd name="connsiteY14" fmla="*/ 51530 h 361950"/>
                <a:gd name="connsiteX15" fmla="*/ 207740 w 276225"/>
                <a:gd name="connsiteY15" fmla="*/ 95917 h 361950"/>
                <a:gd name="connsiteX16" fmla="*/ 174402 w 276225"/>
                <a:gd name="connsiteY16" fmla="*/ 95917 h 361950"/>
                <a:gd name="connsiteX17" fmla="*/ 163258 w 276225"/>
                <a:gd name="connsiteY17" fmla="*/ 107061 h 361950"/>
                <a:gd name="connsiteX18" fmla="*/ 163258 w 276225"/>
                <a:gd name="connsiteY18" fmla="*/ 263938 h 361950"/>
                <a:gd name="connsiteX19" fmla="*/ 174402 w 276225"/>
                <a:gd name="connsiteY19" fmla="*/ 275082 h 361950"/>
                <a:gd name="connsiteX20" fmla="*/ 207740 w 276225"/>
                <a:gd name="connsiteY20" fmla="*/ 275082 h 361950"/>
                <a:gd name="connsiteX21" fmla="*/ 207740 w 276225"/>
                <a:gd name="connsiteY21" fmla="*/ 319468 h 361950"/>
                <a:gd name="connsiteX22" fmla="*/ 185547 w 276225"/>
                <a:gd name="connsiteY22" fmla="*/ 319468 h 361950"/>
                <a:gd name="connsiteX23" fmla="*/ 185547 w 276225"/>
                <a:gd name="connsiteY23" fmla="*/ 308324 h 361950"/>
                <a:gd name="connsiteX24" fmla="*/ 174402 w 276225"/>
                <a:gd name="connsiteY24" fmla="*/ 297180 h 361950"/>
                <a:gd name="connsiteX25" fmla="*/ 130016 w 276225"/>
                <a:gd name="connsiteY25" fmla="*/ 297180 h 361950"/>
                <a:gd name="connsiteX26" fmla="*/ 118872 w 276225"/>
                <a:gd name="connsiteY26" fmla="*/ 308324 h 361950"/>
                <a:gd name="connsiteX27" fmla="*/ 118872 w 276225"/>
                <a:gd name="connsiteY27" fmla="*/ 352711 h 361950"/>
                <a:gd name="connsiteX28" fmla="*/ 130016 w 276225"/>
                <a:gd name="connsiteY28" fmla="*/ 363855 h 361950"/>
                <a:gd name="connsiteX29" fmla="*/ 174402 w 276225"/>
                <a:gd name="connsiteY29" fmla="*/ 363855 h 361950"/>
                <a:gd name="connsiteX30" fmla="*/ 185547 w 276225"/>
                <a:gd name="connsiteY30" fmla="*/ 352711 h 361950"/>
                <a:gd name="connsiteX31" fmla="*/ 185547 w 276225"/>
                <a:gd name="connsiteY31" fmla="*/ 341567 h 361950"/>
                <a:gd name="connsiteX32" fmla="*/ 218885 w 276225"/>
                <a:gd name="connsiteY32" fmla="*/ 341567 h 361950"/>
                <a:gd name="connsiteX33" fmla="*/ 230029 w 276225"/>
                <a:gd name="connsiteY33" fmla="*/ 330422 h 361950"/>
                <a:gd name="connsiteX34" fmla="*/ 230029 w 276225"/>
                <a:gd name="connsiteY34" fmla="*/ 274892 h 361950"/>
                <a:gd name="connsiteX35" fmla="*/ 263366 w 276225"/>
                <a:gd name="connsiteY35" fmla="*/ 274892 h 361950"/>
                <a:gd name="connsiteX36" fmla="*/ 274510 w 276225"/>
                <a:gd name="connsiteY36" fmla="*/ 263747 h 361950"/>
                <a:gd name="connsiteX37" fmla="*/ 274510 w 276225"/>
                <a:gd name="connsiteY37" fmla="*/ 106871 h 361950"/>
                <a:gd name="connsiteX38" fmla="*/ 263366 w 276225"/>
                <a:gd name="connsiteY38" fmla="*/ 96107 h 361950"/>
                <a:gd name="connsiteX39" fmla="*/ 51721 w 276225"/>
                <a:gd name="connsiteY39" fmla="*/ 51721 h 361950"/>
                <a:gd name="connsiteX40" fmla="*/ 29527 w 276225"/>
                <a:gd name="connsiteY40" fmla="*/ 51721 h 361950"/>
                <a:gd name="connsiteX41" fmla="*/ 29527 w 276225"/>
                <a:gd name="connsiteY41" fmla="*/ 29527 h 361950"/>
                <a:gd name="connsiteX42" fmla="*/ 51721 w 276225"/>
                <a:gd name="connsiteY42" fmla="*/ 29527 h 361950"/>
                <a:gd name="connsiteX43" fmla="*/ 51721 w 276225"/>
                <a:gd name="connsiteY43" fmla="*/ 51721 h 361950"/>
                <a:gd name="connsiteX44" fmla="*/ 163449 w 276225"/>
                <a:gd name="connsiteY44" fmla="*/ 341852 h 361950"/>
                <a:gd name="connsiteX45" fmla="*/ 141256 w 276225"/>
                <a:gd name="connsiteY45" fmla="*/ 341852 h 361950"/>
                <a:gd name="connsiteX46" fmla="*/ 141256 w 276225"/>
                <a:gd name="connsiteY46" fmla="*/ 319659 h 361950"/>
                <a:gd name="connsiteX47" fmla="*/ 163449 w 276225"/>
                <a:gd name="connsiteY47" fmla="*/ 319659 h 361950"/>
                <a:gd name="connsiteX48" fmla="*/ 163449 w 276225"/>
                <a:gd name="connsiteY48" fmla="*/ 341852 h 361950"/>
                <a:gd name="connsiteX49" fmla="*/ 185642 w 276225"/>
                <a:gd name="connsiteY49" fmla="*/ 162782 h 361950"/>
                <a:gd name="connsiteX50" fmla="*/ 252222 w 276225"/>
                <a:gd name="connsiteY50" fmla="*/ 162782 h 361950"/>
                <a:gd name="connsiteX51" fmla="*/ 252222 w 276225"/>
                <a:gd name="connsiteY51" fmla="*/ 208693 h 361950"/>
                <a:gd name="connsiteX52" fmla="*/ 185642 w 276225"/>
                <a:gd name="connsiteY52" fmla="*/ 208693 h 361950"/>
                <a:gd name="connsiteX53" fmla="*/ 185642 w 276225"/>
                <a:gd name="connsiteY53" fmla="*/ 162782 h 361950"/>
                <a:gd name="connsiteX54" fmla="*/ 252317 w 276225"/>
                <a:gd name="connsiteY54" fmla="*/ 118300 h 361950"/>
                <a:gd name="connsiteX55" fmla="*/ 252317 w 276225"/>
                <a:gd name="connsiteY55" fmla="*/ 140494 h 361950"/>
                <a:gd name="connsiteX56" fmla="*/ 185737 w 276225"/>
                <a:gd name="connsiteY56" fmla="*/ 140494 h 361950"/>
                <a:gd name="connsiteX57" fmla="*/ 185737 w 276225"/>
                <a:gd name="connsiteY57" fmla="*/ 118300 h 361950"/>
                <a:gd name="connsiteX58" fmla="*/ 252317 w 276225"/>
                <a:gd name="connsiteY58" fmla="*/ 118300 h 361950"/>
                <a:gd name="connsiteX59" fmla="*/ 185642 w 276225"/>
                <a:gd name="connsiteY59" fmla="*/ 252984 h 361950"/>
                <a:gd name="connsiteX60" fmla="*/ 185642 w 276225"/>
                <a:gd name="connsiteY60" fmla="*/ 230791 h 361950"/>
                <a:gd name="connsiteX61" fmla="*/ 252222 w 276225"/>
                <a:gd name="connsiteY61" fmla="*/ 230791 h 361950"/>
                <a:gd name="connsiteX62" fmla="*/ 252222 w 276225"/>
                <a:gd name="connsiteY62" fmla="*/ 252984 h 361950"/>
                <a:gd name="connsiteX63" fmla="*/ 185642 w 276225"/>
                <a:gd name="connsiteY63" fmla="*/ 25298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76225" h="361950">
                  <a:moveTo>
                    <a:pt x="263366" y="96107"/>
                  </a:moveTo>
                  <a:lnTo>
                    <a:pt x="230029" y="96107"/>
                  </a:lnTo>
                  <a:lnTo>
                    <a:pt x="230029" y="40576"/>
                  </a:lnTo>
                  <a:cubicBezTo>
                    <a:pt x="230029" y="34480"/>
                    <a:pt x="225076" y="29432"/>
                    <a:pt x="218885" y="29432"/>
                  </a:cubicBezTo>
                  <a:lnTo>
                    <a:pt x="73818" y="29432"/>
                  </a:lnTo>
                  <a:lnTo>
                    <a:pt x="73818" y="18288"/>
                  </a:lnTo>
                  <a:cubicBezTo>
                    <a:pt x="73818" y="12192"/>
                    <a:pt x="68866" y="7144"/>
                    <a:pt x="62674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7" y="73819"/>
                    <a:pt x="18288" y="73819"/>
                  </a:cubicBezTo>
                  <a:lnTo>
                    <a:pt x="62674" y="73819"/>
                  </a:lnTo>
                  <a:cubicBezTo>
                    <a:pt x="68771" y="73819"/>
                    <a:pt x="73818" y="68866"/>
                    <a:pt x="73818" y="62675"/>
                  </a:cubicBezTo>
                  <a:lnTo>
                    <a:pt x="73818" y="51530"/>
                  </a:lnTo>
                  <a:lnTo>
                    <a:pt x="207740" y="51530"/>
                  </a:lnTo>
                  <a:lnTo>
                    <a:pt x="207740" y="95917"/>
                  </a:lnTo>
                  <a:lnTo>
                    <a:pt x="174402" y="95917"/>
                  </a:lnTo>
                  <a:cubicBezTo>
                    <a:pt x="168307" y="95917"/>
                    <a:pt x="163258" y="100870"/>
                    <a:pt x="163258" y="107061"/>
                  </a:cubicBezTo>
                  <a:lnTo>
                    <a:pt x="163258" y="263938"/>
                  </a:lnTo>
                  <a:cubicBezTo>
                    <a:pt x="163258" y="270034"/>
                    <a:pt x="168212" y="275082"/>
                    <a:pt x="174402" y="275082"/>
                  </a:cubicBezTo>
                  <a:lnTo>
                    <a:pt x="207740" y="275082"/>
                  </a:lnTo>
                  <a:lnTo>
                    <a:pt x="207740" y="319468"/>
                  </a:lnTo>
                  <a:lnTo>
                    <a:pt x="185547" y="319468"/>
                  </a:lnTo>
                  <a:lnTo>
                    <a:pt x="185547" y="308324"/>
                  </a:lnTo>
                  <a:cubicBezTo>
                    <a:pt x="185547" y="302228"/>
                    <a:pt x="180594" y="297180"/>
                    <a:pt x="174402" y="297180"/>
                  </a:cubicBezTo>
                  <a:lnTo>
                    <a:pt x="130016" y="297180"/>
                  </a:lnTo>
                  <a:cubicBezTo>
                    <a:pt x="123920" y="297180"/>
                    <a:pt x="118872" y="302133"/>
                    <a:pt x="118872" y="308324"/>
                  </a:cubicBezTo>
                  <a:lnTo>
                    <a:pt x="118872" y="352711"/>
                  </a:lnTo>
                  <a:cubicBezTo>
                    <a:pt x="118872" y="358807"/>
                    <a:pt x="123825" y="363855"/>
                    <a:pt x="130016" y="363855"/>
                  </a:cubicBezTo>
                  <a:lnTo>
                    <a:pt x="174402" y="363855"/>
                  </a:lnTo>
                  <a:cubicBezTo>
                    <a:pt x="180499" y="363855"/>
                    <a:pt x="185547" y="358902"/>
                    <a:pt x="185547" y="352711"/>
                  </a:cubicBezTo>
                  <a:lnTo>
                    <a:pt x="185547" y="341567"/>
                  </a:lnTo>
                  <a:lnTo>
                    <a:pt x="218885" y="341567"/>
                  </a:lnTo>
                  <a:cubicBezTo>
                    <a:pt x="224980" y="341567"/>
                    <a:pt x="230029" y="336613"/>
                    <a:pt x="230029" y="330422"/>
                  </a:cubicBezTo>
                  <a:lnTo>
                    <a:pt x="230029" y="274892"/>
                  </a:lnTo>
                  <a:lnTo>
                    <a:pt x="263366" y="274892"/>
                  </a:lnTo>
                  <a:cubicBezTo>
                    <a:pt x="269462" y="274892"/>
                    <a:pt x="274510" y="269938"/>
                    <a:pt x="274510" y="263747"/>
                  </a:cubicBezTo>
                  <a:lnTo>
                    <a:pt x="274510" y="106871"/>
                  </a:lnTo>
                  <a:cubicBezTo>
                    <a:pt x="274510" y="101060"/>
                    <a:pt x="269462" y="96107"/>
                    <a:pt x="263366" y="96107"/>
                  </a:cubicBezTo>
                  <a:close/>
                  <a:moveTo>
                    <a:pt x="51721" y="51721"/>
                  </a:moveTo>
                  <a:lnTo>
                    <a:pt x="29527" y="51721"/>
                  </a:lnTo>
                  <a:lnTo>
                    <a:pt x="29527" y="29527"/>
                  </a:lnTo>
                  <a:lnTo>
                    <a:pt x="51721" y="29527"/>
                  </a:lnTo>
                  <a:lnTo>
                    <a:pt x="51721" y="51721"/>
                  </a:lnTo>
                  <a:close/>
                  <a:moveTo>
                    <a:pt x="163449" y="341852"/>
                  </a:moveTo>
                  <a:lnTo>
                    <a:pt x="141256" y="341852"/>
                  </a:lnTo>
                  <a:lnTo>
                    <a:pt x="141256" y="319659"/>
                  </a:lnTo>
                  <a:lnTo>
                    <a:pt x="163449" y="319659"/>
                  </a:lnTo>
                  <a:lnTo>
                    <a:pt x="163449" y="341852"/>
                  </a:lnTo>
                  <a:close/>
                  <a:moveTo>
                    <a:pt x="185642" y="162782"/>
                  </a:moveTo>
                  <a:lnTo>
                    <a:pt x="252222" y="162782"/>
                  </a:lnTo>
                  <a:lnTo>
                    <a:pt x="252222" y="208693"/>
                  </a:lnTo>
                  <a:lnTo>
                    <a:pt x="185642" y="208693"/>
                  </a:lnTo>
                  <a:lnTo>
                    <a:pt x="185642" y="162782"/>
                  </a:lnTo>
                  <a:close/>
                  <a:moveTo>
                    <a:pt x="252317" y="118300"/>
                  </a:moveTo>
                  <a:lnTo>
                    <a:pt x="252317" y="140494"/>
                  </a:lnTo>
                  <a:lnTo>
                    <a:pt x="185737" y="140494"/>
                  </a:lnTo>
                  <a:lnTo>
                    <a:pt x="185737" y="118300"/>
                  </a:lnTo>
                  <a:lnTo>
                    <a:pt x="252317" y="118300"/>
                  </a:lnTo>
                  <a:close/>
                  <a:moveTo>
                    <a:pt x="185642" y="252984"/>
                  </a:moveTo>
                  <a:lnTo>
                    <a:pt x="185642" y="230791"/>
                  </a:lnTo>
                  <a:lnTo>
                    <a:pt x="252222" y="230791"/>
                  </a:lnTo>
                  <a:lnTo>
                    <a:pt x="252222" y="252984"/>
                  </a:lnTo>
                  <a:lnTo>
                    <a:pt x="185642" y="2529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07FD3683-124B-4FC8-BC8A-82E8EDA88594}"/>
                </a:ext>
              </a:extLst>
            </p:cNvPr>
            <p:cNvSpPr/>
            <p:nvPr/>
          </p:nvSpPr>
          <p:spPr>
            <a:xfrm>
              <a:off x="5494678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2A91A445-0E3B-4298-8F85-60E5F18D4600}"/>
                </a:ext>
              </a:extLst>
            </p:cNvPr>
            <p:cNvSpPr/>
            <p:nvPr/>
          </p:nvSpPr>
          <p:spPr>
            <a:xfrm>
              <a:off x="5494678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00C46BB7-2B24-4F61-B68C-D6C6C84CAE81}"/>
                </a:ext>
              </a:extLst>
            </p:cNvPr>
            <p:cNvSpPr/>
            <p:nvPr/>
          </p:nvSpPr>
          <p:spPr>
            <a:xfrm>
              <a:off x="5561353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239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31CACC48-9DB5-4E01-9F86-D656492A4064}"/>
                </a:ext>
              </a:extLst>
            </p:cNvPr>
            <p:cNvSpPr/>
            <p:nvPr/>
          </p:nvSpPr>
          <p:spPr>
            <a:xfrm>
              <a:off x="5561353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239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BF68F072-6072-44B5-962D-CD5C2BCA3F02}"/>
                </a:ext>
              </a:extLst>
            </p:cNvPr>
            <p:cNvSpPr/>
            <p:nvPr/>
          </p:nvSpPr>
          <p:spPr>
            <a:xfrm>
              <a:off x="5628695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A2BDE4CF-280A-4584-8667-43095FCB7679}"/>
                </a:ext>
              </a:extLst>
            </p:cNvPr>
            <p:cNvSpPr/>
            <p:nvPr/>
          </p:nvSpPr>
          <p:spPr>
            <a:xfrm>
              <a:off x="5628695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6C3D891F-4EAA-4258-8585-3FD65753E409}"/>
                </a:ext>
              </a:extLst>
            </p:cNvPr>
            <p:cNvSpPr/>
            <p:nvPr/>
          </p:nvSpPr>
          <p:spPr>
            <a:xfrm>
              <a:off x="5449339" y="2306383"/>
              <a:ext cx="257175" cy="161925"/>
            </a:xfrm>
            <a:custGeom>
              <a:avLst/>
              <a:gdLst>
                <a:gd name="connsiteX0" fmla="*/ 197358 w 257175"/>
                <a:gd name="connsiteY0" fmla="*/ 164021 h 161925"/>
                <a:gd name="connsiteX1" fmla="*/ 252889 w 257175"/>
                <a:gd name="connsiteY1" fmla="*/ 107728 h 161925"/>
                <a:gd name="connsiteX2" fmla="*/ 200692 w 257175"/>
                <a:gd name="connsiteY2" fmla="*/ 51625 h 161925"/>
                <a:gd name="connsiteX3" fmla="*/ 130016 w 257175"/>
                <a:gd name="connsiteY3" fmla="*/ 7144 h 161925"/>
                <a:gd name="connsiteX4" fmla="*/ 60008 w 257175"/>
                <a:gd name="connsiteY4" fmla="*/ 51625 h 161925"/>
                <a:gd name="connsiteX5" fmla="*/ 7144 w 257175"/>
                <a:gd name="connsiteY5" fmla="*/ 107728 h 161925"/>
                <a:gd name="connsiteX6" fmla="*/ 63437 w 257175"/>
                <a:gd name="connsiteY6" fmla="*/ 164021 h 161925"/>
                <a:gd name="connsiteX7" fmla="*/ 197358 w 257175"/>
                <a:gd name="connsiteY7" fmla="*/ 164021 h 161925"/>
                <a:gd name="connsiteX8" fmla="*/ 29337 w 257175"/>
                <a:gd name="connsiteY8" fmla="*/ 107823 h 161925"/>
                <a:gd name="connsiteX9" fmla="*/ 63341 w 257175"/>
                <a:gd name="connsiteY9" fmla="*/ 73819 h 161925"/>
                <a:gd name="connsiteX10" fmla="*/ 86868 w 257175"/>
                <a:gd name="connsiteY10" fmla="*/ 83534 h 161925"/>
                <a:gd name="connsiteX11" fmla="*/ 102584 w 257175"/>
                <a:gd name="connsiteY11" fmla="*/ 83534 h 161925"/>
                <a:gd name="connsiteX12" fmla="*/ 102584 w 257175"/>
                <a:gd name="connsiteY12" fmla="*/ 67818 h 161925"/>
                <a:gd name="connsiteX13" fmla="*/ 83249 w 257175"/>
                <a:gd name="connsiteY13" fmla="*/ 55245 h 161925"/>
                <a:gd name="connsiteX14" fmla="*/ 129921 w 257175"/>
                <a:gd name="connsiteY14" fmla="*/ 29337 h 161925"/>
                <a:gd name="connsiteX15" fmla="*/ 177260 w 257175"/>
                <a:gd name="connsiteY15" fmla="*/ 55150 h 161925"/>
                <a:gd name="connsiteX16" fmla="*/ 157353 w 257175"/>
                <a:gd name="connsiteY16" fmla="*/ 67818 h 161925"/>
                <a:gd name="connsiteX17" fmla="*/ 157353 w 257175"/>
                <a:gd name="connsiteY17" fmla="*/ 83534 h 161925"/>
                <a:gd name="connsiteX18" fmla="*/ 173069 w 257175"/>
                <a:gd name="connsiteY18" fmla="*/ 83534 h 161925"/>
                <a:gd name="connsiteX19" fmla="*/ 197358 w 257175"/>
                <a:gd name="connsiteY19" fmla="*/ 73819 h 161925"/>
                <a:gd name="connsiteX20" fmla="*/ 230696 w 257175"/>
                <a:gd name="connsiteY20" fmla="*/ 107823 h 161925"/>
                <a:gd name="connsiteX21" fmla="*/ 197358 w 257175"/>
                <a:gd name="connsiteY21" fmla="*/ 141827 h 161925"/>
                <a:gd name="connsiteX22" fmla="*/ 63437 w 257175"/>
                <a:gd name="connsiteY22" fmla="*/ 141827 h 161925"/>
                <a:gd name="connsiteX23" fmla="*/ 29337 w 257175"/>
                <a:gd name="connsiteY23" fmla="*/ 10782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7175" h="161925">
                  <a:moveTo>
                    <a:pt x="197358" y="164021"/>
                  </a:moveTo>
                  <a:cubicBezTo>
                    <a:pt x="228029" y="164021"/>
                    <a:pt x="252889" y="138493"/>
                    <a:pt x="252889" y="107728"/>
                  </a:cubicBezTo>
                  <a:cubicBezTo>
                    <a:pt x="252889" y="78105"/>
                    <a:pt x="229743" y="53340"/>
                    <a:pt x="200692" y="51625"/>
                  </a:cubicBezTo>
                  <a:cubicBezTo>
                    <a:pt x="187928" y="24670"/>
                    <a:pt x="160496" y="7144"/>
                    <a:pt x="130016" y="7144"/>
                  </a:cubicBezTo>
                  <a:cubicBezTo>
                    <a:pt x="99917" y="7144"/>
                    <a:pt x="72771" y="24765"/>
                    <a:pt x="60008" y="51625"/>
                  </a:cubicBezTo>
                  <a:cubicBezTo>
                    <a:pt x="30956" y="53340"/>
                    <a:pt x="7144" y="78105"/>
                    <a:pt x="7144" y="107728"/>
                  </a:cubicBezTo>
                  <a:cubicBezTo>
                    <a:pt x="7144" y="138398"/>
                    <a:pt x="32671" y="164021"/>
                    <a:pt x="63437" y="164021"/>
                  </a:cubicBezTo>
                  <a:lnTo>
                    <a:pt x="197358" y="164021"/>
                  </a:lnTo>
                  <a:close/>
                  <a:moveTo>
                    <a:pt x="29337" y="107823"/>
                  </a:moveTo>
                  <a:cubicBezTo>
                    <a:pt x="29337" y="89345"/>
                    <a:pt x="44958" y="73819"/>
                    <a:pt x="63341" y="73819"/>
                  </a:cubicBezTo>
                  <a:cubicBezTo>
                    <a:pt x="73343" y="74200"/>
                    <a:pt x="80867" y="77438"/>
                    <a:pt x="86868" y="83534"/>
                  </a:cubicBezTo>
                  <a:cubicBezTo>
                    <a:pt x="91154" y="87916"/>
                    <a:pt x="98203" y="87916"/>
                    <a:pt x="102584" y="83534"/>
                  </a:cubicBezTo>
                  <a:cubicBezTo>
                    <a:pt x="106966" y="79248"/>
                    <a:pt x="106966" y="72200"/>
                    <a:pt x="102584" y="67818"/>
                  </a:cubicBezTo>
                  <a:cubicBezTo>
                    <a:pt x="96965" y="62198"/>
                    <a:pt x="90488" y="58007"/>
                    <a:pt x="83249" y="55245"/>
                  </a:cubicBezTo>
                  <a:cubicBezTo>
                    <a:pt x="93250" y="39338"/>
                    <a:pt x="110776" y="29337"/>
                    <a:pt x="129921" y="29337"/>
                  </a:cubicBezTo>
                  <a:cubicBezTo>
                    <a:pt x="149352" y="29337"/>
                    <a:pt x="167164" y="39338"/>
                    <a:pt x="177260" y="55150"/>
                  </a:cubicBezTo>
                  <a:cubicBezTo>
                    <a:pt x="169736" y="57912"/>
                    <a:pt x="162878" y="62198"/>
                    <a:pt x="157353" y="67818"/>
                  </a:cubicBezTo>
                  <a:cubicBezTo>
                    <a:pt x="152971" y="72104"/>
                    <a:pt x="152971" y="79153"/>
                    <a:pt x="157353" y="83534"/>
                  </a:cubicBezTo>
                  <a:cubicBezTo>
                    <a:pt x="161639" y="87916"/>
                    <a:pt x="168688" y="87916"/>
                    <a:pt x="173069" y="83534"/>
                  </a:cubicBezTo>
                  <a:cubicBezTo>
                    <a:pt x="178689" y="77915"/>
                    <a:pt x="186595" y="74200"/>
                    <a:pt x="197358" y="73819"/>
                  </a:cubicBezTo>
                  <a:cubicBezTo>
                    <a:pt x="215455" y="73819"/>
                    <a:pt x="230696" y="89440"/>
                    <a:pt x="230696" y="107823"/>
                  </a:cubicBezTo>
                  <a:cubicBezTo>
                    <a:pt x="230696" y="126301"/>
                    <a:pt x="215455" y="141827"/>
                    <a:pt x="197358" y="141827"/>
                  </a:cubicBezTo>
                  <a:lnTo>
                    <a:pt x="63437" y="141827"/>
                  </a:lnTo>
                  <a:cubicBezTo>
                    <a:pt x="44958" y="141827"/>
                    <a:pt x="29337" y="126301"/>
                    <a:pt x="29337" y="10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9C87595-16A2-4A0F-9DBB-4AF40FA3BA2C}"/>
              </a:ext>
            </a:extLst>
          </p:cNvPr>
          <p:cNvSpPr txBox="1"/>
          <p:nvPr/>
        </p:nvSpPr>
        <p:spPr>
          <a:xfrm>
            <a:off x="3607495" y="3589297"/>
            <a:ext cx="236466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 algn="ctr" latinLnBrk="0"/>
            <a:r>
              <a:rPr lang="en-US" altLang="ko-KR" sz="2000" dirty="0">
                <a:solidFill>
                  <a:srgbClr val="373737"/>
                </a:solidFill>
                <a:ea typeface="맑은 고딕"/>
              </a:rPr>
              <a:t>Leggi </a:t>
            </a:r>
            <a:r>
              <a:rPr lang="en-US" sz="2000" i="1" dirty="0">
                <a:solidFill>
                  <a:srgbClr val="373737"/>
                </a:solidFill>
                <a:ea typeface="맑은 고딕"/>
                <a:hlinkClick r:id="rId4"/>
              </a:rPr>
              <a:t>Da LCA a progettazione circolare: uno studio comparativo degli strumenti digitali per l'ambiente costruito</a:t>
            </a:r>
            <a:endParaRPr lang="ko-KR" altLang="en-US" sz="2000" i="1" dirty="0">
              <a:solidFill>
                <a:srgbClr val="373737"/>
              </a:solidFill>
              <a:ea typeface="맑은 고딕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3A90AFA9-BBC6-4A1F-852A-2034796C8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17191" y="2373874"/>
            <a:ext cx="614072" cy="624700"/>
            <a:chOff x="7483688" y="912076"/>
            <a:chExt cx="383879" cy="390525"/>
          </a:xfrm>
          <a:solidFill>
            <a:schemeClr val="accent1"/>
          </a:solidFill>
        </p:grpSpPr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0BDCFC98-590A-4D8E-A462-BAE1BE13ACC2}"/>
                </a:ext>
              </a:extLst>
            </p:cNvPr>
            <p:cNvSpPr/>
            <p:nvPr/>
          </p:nvSpPr>
          <p:spPr>
            <a:xfrm>
              <a:off x="7483688" y="912076"/>
              <a:ext cx="161925" cy="390525"/>
            </a:xfrm>
            <a:custGeom>
              <a:avLst/>
              <a:gdLst>
                <a:gd name="connsiteX0" fmla="*/ 140303 w 161925"/>
                <a:gd name="connsiteY0" fmla="*/ 62616 h 390525"/>
                <a:gd name="connsiteX1" fmla="*/ 82772 w 161925"/>
                <a:gd name="connsiteY1" fmla="*/ 7181 h 390525"/>
                <a:gd name="connsiteX2" fmla="*/ 29337 w 161925"/>
                <a:gd name="connsiteY2" fmla="*/ 63378 h 390525"/>
                <a:gd name="connsiteX3" fmla="*/ 29337 w 161925"/>
                <a:gd name="connsiteY3" fmla="*/ 253688 h 390525"/>
                <a:gd name="connsiteX4" fmla="*/ 7144 w 161925"/>
                <a:gd name="connsiteY4" fmla="*/ 308457 h 390525"/>
                <a:gd name="connsiteX5" fmla="*/ 84867 w 161925"/>
                <a:gd name="connsiteY5" fmla="*/ 386181 h 390525"/>
                <a:gd name="connsiteX6" fmla="*/ 162592 w 161925"/>
                <a:gd name="connsiteY6" fmla="*/ 308457 h 390525"/>
                <a:gd name="connsiteX7" fmla="*/ 140398 w 161925"/>
                <a:gd name="connsiteY7" fmla="*/ 253688 h 390525"/>
                <a:gd name="connsiteX8" fmla="*/ 140398 w 161925"/>
                <a:gd name="connsiteY8" fmla="*/ 62616 h 390525"/>
                <a:gd name="connsiteX9" fmla="*/ 118110 w 161925"/>
                <a:gd name="connsiteY9" fmla="*/ 141007 h 390525"/>
                <a:gd name="connsiteX10" fmla="*/ 95917 w 161925"/>
                <a:gd name="connsiteY10" fmla="*/ 141007 h 390525"/>
                <a:gd name="connsiteX11" fmla="*/ 95917 w 161925"/>
                <a:gd name="connsiteY11" fmla="*/ 118814 h 390525"/>
                <a:gd name="connsiteX12" fmla="*/ 118110 w 161925"/>
                <a:gd name="connsiteY12" fmla="*/ 118814 h 390525"/>
                <a:gd name="connsiteX13" fmla="*/ 118110 w 161925"/>
                <a:gd name="connsiteY13" fmla="*/ 141007 h 390525"/>
                <a:gd name="connsiteX14" fmla="*/ 85058 w 161925"/>
                <a:gd name="connsiteY14" fmla="*/ 297217 h 390525"/>
                <a:gd name="connsiteX15" fmla="*/ 96202 w 161925"/>
                <a:gd name="connsiteY15" fmla="*/ 308361 h 390525"/>
                <a:gd name="connsiteX16" fmla="*/ 85058 w 161925"/>
                <a:gd name="connsiteY16" fmla="*/ 319506 h 390525"/>
                <a:gd name="connsiteX17" fmla="*/ 73914 w 161925"/>
                <a:gd name="connsiteY17" fmla="*/ 308361 h 390525"/>
                <a:gd name="connsiteX18" fmla="*/ 85058 w 161925"/>
                <a:gd name="connsiteY18" fmla="*/ 297217 h 390525"/>
                <a:gd name="connsiteX19" fmla="*/ 95917 w 161925"/>
                <a:gd name="connsiteY19" fmla="*/ 163200 h 390525"/>
                <a:gd name="connsiteX20" fmla="*/ 118110 w 161925"/>
                <a:gd name="connsiteY20" fmla="*/ 163200 h 390525"/>
                <a:gd name="connsiteX21" fmla="*/ 118110 w 161925"/>
                <a:gd name="connsiteY21" fmla="*/ 185394 h 390525"/>
                <a:gd name="connsiteX22" fmla="*/ 95917 w 161925"/>
                <a:gd name="connsiteY22" fmla="*/ 185394 h 390525"/>
                <a:gd name="connsiteX23" fmla="*/ 95917 w 161925"/>
                <a:gd name="connsiteY23" fmla="*/ 163200 h 390525"/>
                <a:gd name="connsiteX24" fmla="*/ 84772 w 161925"/>
                <a:gd name="connsiteY24" fmla="*/ 363797 h 390525"/>
                <a:gd name="connsiteX25" fmla="*/ 29242 w 161925"/>
                <a:gd name="connsiteY25" fmla="*/ 308266 h 390525"/>
                <a:gd name="connsiteX26" fmla="*/ 47816 w 161925"/>
                <a:gd name="connsiteY26" fmla="*/ 266451 h 390525"/>
                <a:gd name="connsiteX27" fmla="*/ 51435 w 161925"/>
                <a:gd name="connsiteY27" fmla="*/ 258165 h 390525"/>
                <a:gd name="connsiteX28" fmla="*/ 51435 w 161925"/>
                <a:gd name="connsiteY28" fmla="*/ 63188 h 390525"/>
                <a:gd name="connsiteX29" fmla="*/ 82868 w 161925"/>
                <a:gd name="connsiteY29" fmla="*/ 29374 h 390525"/>
                <a:gd name="connsiteX30" fmla="*/ 118015 w 161925"/>
                <a:gd name="connsiteY30" fmla="*/ 62616 h 390525"/>
                <a:gd name="connsiteX31" fmla="*/ 118015 w 161925"/>
                <a:gd name="connsiteY31" fmla="*/ 96621 h 390525"/>
                <a:gd name="connsiteX32" fmla="*/ 95821 w 161925"/>
                <a:gd name="connsiteY32" fmla="*/ 96621 h 390525"/>
                <a:gd name="connsiteX33" fmla="*/ 95821 w 161925"/>
                <a:gd name="connsiteY33" fmla="*/ 62902 h 390525"/>
                <a:gd name="connsiteX34" fmla="*/ 86010 w 161925"/>
                <a:gd name="connsiteY34" fmla="*/ 51567 h 390525"/>
                <a:gd name="connsiteX35" fmla="*/ 73628 w 161925"/>
                <a:gd name="connsiteY35" fmla="*/ 62616 h 390525"/>
                <a:gd name="connsiteX36" fmla="*/ 73628 w 161925"/>
                <a:gd name="connsiteY36" fmla="*/ 276929 h 390525"/>
                <a:gd name="connsiteX37" fmla="*/ 51435 w 161925"/>
                <a:gd name="connsiteY37" fmla="*/ 310266 h 390525"/>
                <a:gd name="connsiteX38" fmla="*/ 83344 w 161925"/>
                <a:gd name="connsiteY38" fmla="*/ 341604 h 390525"/>
                <a:gd name="connsiteX39" fmla="*/ 118015 w 161925"/>
                <a:gd name="connsiteY39" fmla="*/ 308361 h 390525"/>
                <a:gd name="connsiteX40" fmla="*/ 95821 w 161925"/>
                <a:gd name="connsiteY40" fmla="*/ 276929 h 390525"/>
                <a:gd name="connsiteX41" fmla="*/ 95821 w 161925"/>
                <a:gd name="connsiteY41" fmla="*/ 207682 h 390525"/>
                <a:gd name="connsiteX42" fmla="*/ 118015 w 161925"/>
                <a:gd name="connsiteY42" fmla="*/ 207682 h 390525"/>
                <a:gd name="connsiteX43" fmla="*/ 118015 w 161925"/>
                <a:gd name="connsiteY43" fmla="*/ 258355 h 390525"/>
                <a:gd name="connsiteX44" fmla="*/ 121634 w 161925"/>
                <a:gd name="connsiteY44" fmla="*/ 266642 h 390525"/>
                <a:gd name="connsiteX45" fmla="*/ 140208 w 161925"/>
                <a:gd name="connsiteY45" fmla="*/ 308457 h 390525"/>
                <a:gd name="connsiteX46" fmla="*/ 84772 w 161925"/>
                <a:gd name="connsiteY46" fmla="*/ 36379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1925" h="390525">
                  <a:moveTo>
                    <a:pt x="140303" y="62616"/>
                  </a:moveTo>
                  <a:cubicBezTo>
                    <a:pt x="140303" y="31374"/>
                    <a:pt x="114300" y="6038"/>
                    <a:pt x="82772" y="7181"/>
                  </a:cubicBezTo>
                  <a:cubicBezTo>
                    <a:pt x="52864" y="8229"/>
                    <a:pt x="29337" y="33375"/>
                    <a:pt x="29337" y="63378"/>
                  </a:cubicBezTo>
                  <a:lnTo>
                    <a:pt x="29337" y="253688"/>
                  </a:lnTo>
                  <a:cubicBezTo>
                    <a:pt x="15144" y="268261"/>
                    <a:pt x="7144" y="287883"/>
                    <a:pt x="7144" y="308457"/>
                  </a:cubicBezTo>
                  <a:cubicBezTo>
                    <a:pt x="7144" y="351319"/>
                    <a:pt x="42005" y="386181"/>
                    <a:pt x="84867" y="386181"/>
                  </a:cubicBezTo>
                  <a:cubicBezTo>
                    <a:pt x="127730" y="386181"/>
                    <a:pt x="162592" y="351319"/>
                    <a:pt x="162592" y="308457"/>
                  </a:cubicBezTo>
                  <a:cubicBezTo>
                    <a:pt x="162592" y="287978"/>
                    <a:pt x="154591" y="268261"/>
                    <a:pt x="140398" y="253688"/>
                  </a:cubicBezTo>
                  <a:lnTo>
                    <a:pt x="140398" y="62616"/>
                  </a:lnTo>
                  <a:close/>
                  <a:moveTo>
                    <a:pt x="118110" y="141007"/>
                  </a:moveTo>
                  <a:lnTo>
                    <a:pt x="95917" y="141007"/>
                  </a:lnTo>
                  <a:lnTo>
                    <a:pt x="95917" y="118814"/>
                  </a:lnTo>
                  <a:lnTo>
                    <a:pt x="118110" y="118814"/>
                  </a:lnTo>
                  <a:lnTo>
                    <a:pt x="118110" y="141007"/>
                  </a:lnTo>
                  <a:close/>
                  <a:moveTo>
                    <a:pt x="85058" y="297217"/>
                  </a:moveTo>
                  <a:cubicBezTo>
                    <a:pt x="91154" y="297217"/>
                    <a:pt x="96202" y="302170"/>
                    <a:pt x="96202" y="308361"/>
                  </a:cubicBezTo>
                  <a:cubicBezTo>
                    <a:pt x="96202" y="314553"/>
                    <a:pt x="91250" y="319506"/>
                    <a:pt x="85058" y="319506"/>
                  </a:cubicBezTo>
                  <a:cubicBezTo>
                    <a:pt x="78962" y="319506"/>
                    <a:pt x="73914" y="314553"/>
                    <a:pt x="73914" y="308361"/>
                  </a:cubicBezTo>
                  <a:cubicBezTo>
                    <a:pt x="73914" y="302170"/>
                    <a:pt x="78962" y="297217"/>
                    <a:pt x="85058" y="297217"/>
                  </a:cubicBezTo>
                  <a:close/>
                  <a:moveTo>
                    <a:pt x="95917" y="163200"/>
                  </a:moveTo>
                  <a:lnTo>
                    <a:pt x="118110" y="163200"/>
                  </a:lnTo>
                  <a:lnTo>
                    <a:pt x="118110" y="185394"/>
                  </a:lnTo>
                  <a:lnTo>
                    <a:pt x="95917" y="185394"/>
                  </a:lnTo>
                  <a:lnTo>
                    <a:pt x="95917" y="163200"/>
                  </a:lnTo>
                  <a:close/>
                  <a:moveTo>
                    <a:pt x="84772" y="363797"/>
                  </a:moveTo>
                  <a:cubicBezTo>
                    <a:pt x="54197" y="363797"/>
                    <a:pt x="29242" y="338937"/>
                    <a:pt x="29242" y="308266"/>
                  </a:cubicBezTo>
                  <a:cubicBezTo>
                    <a:pt x="29242" y="292550"/>
                    <a:pt x="36195" y="276929"/>
                    <a:pt x="47816" y="266451"/>
                  </a:cubicBezTo>
                  <a:cubicBezTo>
                    <a:pt x="50102" y="264356"/>
                    <a:pt x="51435" y="261308"/>
                    <a:pt x="51435" y="258165"/>
                  </a:cubicBezTo>
                  <a:lnTo>
                    <a:pt x="51435" y="63188"/>
                  </a:lnTo>
                  <a:cubicBezTo>
                    <a:pt x="51435" y="45852"/>
                    <a:pt x="65532" y="30327"/>
                    <a:pt x="82868" y="29374"/>
                  </a:cubicBezTo>
                  <a:cubicBezTo>
                    <a:pt x="102108" y="28326"/>
                    <a:pt x="118015" y="43662"/>
                    <a:pt x="118015" y="62616"/>
                  </a:cubicBezTo>
                  <a:lnTo>
                    <a:pt x="118015" y="96621"/>
                  </a:lnTo>
                  <a:lnTo>
                    <a:pt x="95821" y="96621"/>
                  </a:lnTo>
                  <a:lnTo>
                    <a:pt x="95821" y="62902"/>
                  </a:lnTo>
                  <a:cubicBezTo>
                    <a:pt x="95821" y="57187"/>
                    <a:pt x="91630" y="52234"/>
                    <a:pt x="86010" y="51567"/>
                  </a:cubicBezTo>
                  <a:cubicBezTo>
                    <a:pt x="79343" y="50805"/>
                    <a:pt x="73628" y="56044"/>
                    <a:pt x="73628" y="62616"/>
                  </a:cubicBezTo>
                  <a:lnTo>
                    <a:pt x="73628" y="276929"/>
                  </a:lnTo>
                  <a:cubicBezTo>
                    <a:pt x="60103" y="281691"/>
                    <a:pt x="50578" y="294931"/>
                    <a:pt x="51435" y="310266"/>
                  </a:cubicBezTo>
                  <a:cubicBezTo>
                    <a:pt x="52388" y="327221"/>
                    <a:pt x="66294" y="340937"/>
                    <a:pt x="83344" y="341604"/>
                  </a:cubicBezTo>
                  <a:cubicBezTo>
                    <a:pt x="102298" y="342366"/>
                    <a:pt x="118015" y="327126"/>
                    <a:pt x="118015" y="308361"/>
                  </a:cubicBezTo>
                  <a:cubicBezTo>
                    <a:pt x="118015" y="293883"/>
                    <a:pt x="108775" y="281596"/>
                    <a:pt x="95821" y="276929"/>
                  </a:cubicBezTo>
                  <a:lnTo>
                    <a:pt x="95821" y="207682"/>
                  </a:lnTo>
                  <a:lnTo>
                    <a:pt x="118015" y="207682"/>
                  </a:lnTo>
                  <a:lnTo>
                    <a:pt x="118015" y="258355"/>
                  </a:lnTo>
                  <a:cubicBezTo>
                    <a:pt x="118015" y="261498"/>
                    <a:pt x="119348" y="264451"/>
                    <a:pt x="121634" y="266642"/>
                  </a:cubicBezTo>
                  <a:cubicBezTo>
                    <a:pt x="133255" y="277119"/>
                    <a:pt x="140208" y="292740"/>
                    <a:pt x="140208" y="308457"/>
                  </a:cubicBezTo>
                  <a:cubicBezTo>
                    <a:pt x="140303" y="338937"/>
                    <a:pt x="115443" y="363797"/>
                    <a:pt x="84772" y="363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EF5FBB8A-E465-44D4-B8D1-F10F2F7522EE}"/>
                </a:ext>
              </a:extLst>
            </p:cNvPr>
            <p:cNvSpPr/>
            <p:nvPr/>
          </p:nvSpPr>
          <p:spPr>
            <a:xfrm>
              <a:off x="7638872" y="934878"/>
              <a:ext cx="228600" cy="76200"/>
            </a:xfrm>
            <a:custGeom>
              <a:avLst/>
              <a:gdLst>
                <a:gd name="connsiteX0" fmla="*/ 219720 w 228600"/>
                <a:gd name="connsiteY0" fmla="*/ 29432 h 76200"/>
                <a:gd name="connsiteX1" fmla="*/ 208576 w 228600"/>
                <a:gd name="connsiteY1" fmla="*/ 29432 h 76200"/>
                <a:gd name="connsiteX2" fmla="*/ 208576 w 228600"/>
                <a:gd name="connsiteY2" fmla="*/ 18288 h 76200"/>
                <a:gd name="connsiteX3" fmla="*/ 197432 w 228600"/>
                <a:gd name="connsiteY3" fmla="*/ 7144 h 76200"/>
                <a:gd name="connsiteX4" fmla="*/ 153045 w 228600"/>
                <a:gd name="connsiteY4" fmla="*/ 7144 h 76200"/>
                <a:gd name="connsiteX5" fmla="*/ 141901 w 228600"/>
                <a:gd name="connsiteY5" fmla="*/ 18288 h 76200"/>
                <a:gd name="connsiteX6" fmla="*/ 141901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7 w 228600"/>
                <a:gd name="connsiteY9" fmla="*/ 51625 h 76200"/>
                <a:gd name="connsiteX10" fmla="*/ 141901 w 228600"/>
                <a:gd name="connsiteY10" fmla="*/ 51625 h 76200"/>
                <a:gd name="connsiteX11" fmla="*/ 141901 w 228600"/>
                <a:gd name="connsiteY11" fmla="*/ 62770 h 76200"/>
                <a:gd name="connsiteX12" fmla="*/ 153045 w 228600"/>
                <a:gd name="connsiteY12" fmla="*/ 73914 h 76200"/>
                <a:gd name="connsiteX13" fmla="*/ 197432 w 228600"/>
                <a:gd name="connsiteY13" fmla="*/ 73914 h 76200"/>
                <a:gd name="connsiteX14" fmla="*/ 208576 w 228600"/>
                <a:gd name="connsiteY14" fmla="*/ 62770 h 76200"/>
                <a:gd name="connsiteX15" fmla="*/ 208576 w 228600"/>
                <a:gd name="connsiteY15" fmla="*/ 51625 h 76200"/>
                <a:gd name="connsiteX16" fmla="*/ 219435 w 228600"/>
                <a:gd name="connsiteY16" fmla="*/ 51625 h 76200"/>
                <a:gd name="connsiteX17" fmla="*/ 230770 w 228600"/>
                <a:gd name="connsiteY17" fmla="*/ 41815 h 76200"/>
                <a:gd name="connsiteX18" fmla="*/ 219720 w 228600"/>
                <a:gd name="connsiteY18" fmla="*/ 29432 h 76200"/>
                <a:gd name="connsiteX19" fmla="*/ 186383 w 228600"/>
                <a:gd name="connsiteY19" fmla="*/ 51625 h 76200"/>
                <a:gd name="connsiteX20" fmla="*/ 164189 w 228600"/>
                <a:gd name="connsiteY20" fmla="*/ 51625 h 76200"/>
                <a:gd name="connsiteX21" fmla="*/ 164189 w 228600"/>
                <a:gd name="connsiteY21" fmla="*/ 29432 h 76200"/>
                <a:gd name="connsiteX22" fmla="*/ 186383 w 228600"/>
                <a:gd name="connsiteY22" fmla="*/ 29432 h 76200"/>
                <a:gd name="connsiteX23" fmla="*/ 186383 w 228600"/>
                <a:gd name="connsiteY23" fmla="*/ 5162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720" y="29432"/>
                  </a:moveTo>
                  <a:lnTo>
                    <a:pt x="208576" y="29432"/>
                  </a:lnTo>
                  <a:lnTo>
                    <a:pt x="208576" y="18288"/>
                  </a:lnTo>
                  <a:cubicBezTo>
                    <a:pt x="208576" y="12192"/>
                    <a:pt x="203623" y="7144"/>
                    <a:pt x="197432" y="7144"/>
                  </a:cubicBezTo>
                  <a:lnTo>
                    <a:pt x="153045" y="7144"/>
                  </a:lnTo>
                  <a:cubicBezTo>
                    <a:pt x="146949" y="7144"/>
                    <a:pt x="141901" y="12097"/>
                    <a:pt x="141901" y="18288"/>
                  </a:cubicBezTo>
                  <a:lnTo>
                    <a:pt x="141901" y="29432"/>
                  </a:lnTo>
                  <a:lnTo>
                    <a:pt x="18552" y="29432"/>
                  </a:lnTo>
                  <a:cubicBezTo>
                    <a:pt x="12838" y="29432"/>
                    <a:pt x="7884" y="33623"/>
                    <a:pt x="7218" y="39243"/>
                  </a:cubicBezTo>
                  <a:cubicBezTo>
                    <a:pt x="6455" y="45911"/>
                    <a:pt x="11695" y="51625"/>
                    <a:pt x="18267" y="51625"/>
                  </a:cubicBezTo>
                  <a:lnTo>
                    <a:pt x="141901" y="51625"/>
                  </a:lnTo>
                  <a:lnTo>
                    <a:pt x="141901" y="62770"/>
                  </a:lnTo>
                  <a:cubicBezTo>
                    <a:pt x="141901" y="68866"/>
                    <a:pt x="146854" y="73914"/>
                    <a:pt x="153045" y="73914"/>
                  </a:cubicBezTo>
                  <a:lnTo>
                    <a:pt x="197432" y="73914"/>
                  </a:lnTo>
                  <a:cubicBezTo>
                    <a:pt x="203528" y="73914"/>
                    <a:pt x="208576" y="68961"/>
                    <a:pt x="208576" y="62770"/>
                  </a:cubicBezTo>
                  <a:lnTo>
                    <a:pt x="208576" y="51625"/>
                  </a:lnTo>
                  <a:lnTo>
                    <a:pt x="219435" y="51625"/>
                  </a:lnTo>
                  <a:cubicBezTo>
                    <a:pt x="225150" y="51625"/>
                    <a:pt x="230103" y="47435"/>
                    <a:pt x="230770" y="41815"/>
                  </a:cubicBezTo>
                  <a:cubicBezTo>
                    <a:pt x="231531" y="35052"/>
                    <a:pt x="226293" y="29432"/>
                    <a:pt x="219720" y="29432"/>
                  </a:cubicBezTo>
                  <a:close/>
                  <a:moveTo>
                    <a:pt x="186383" y="51625"/>
                  </a:moveTo>
                  <a:lnTo>
                    <a:pt x="164189" y="51625"/>
                  </a:lnTo>
                  <a:lnTo>
                    <a:pt x="164189" y="29432"/>
                  </a:lnTo>
                  <a:lnTo>
                    <a:pt x="186383" y="29432"/>
                  </a:lnTo>
                  <a:lnTo>
                    <a:pt x="186383" y="51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E2B08763-62DC-4077-9578-8D7722FB6B96}"/>
                </a:ext>
              </a:extLst>
            </p:cNvPr>
            <p:cNvSpPr/>
            <p:nvPr/>
          </p:nvSpPr>
          <p:spPr>
            <a:xfrm>
              <a:off x="7638967" y="1023746"/>
              <a:ext cx="228600" cy="76200"/>
            </a:xfrm>
            <a:custGeom>
              <a:avLst/>
              <a:gdLst>
                <a:gd name="connsiteX0" fmla="*/ 219625 w 228600"/>
                <a:gd name="connsiteY0" fmla="*/ 29337 h 76200"/>
                <a:gd name="connsiteX1" fmla="*/ 95991 w 228600"/>
                <a:gd name="connsiteY1" fmla="*/ 29337 h 76200"/>
                <a:gd name="connsiteX2" fmla="*/ 95991 w 228600"/>
                <a:gd name="connsiteY2" fmla="*/ 18288 h 76200"/>
                <a:gd name="connsiteX3" fmla="*/ 84847 w 228600"/>
                <a:gd name="connsiteY3" fmla="*/ 7144 h 76200"/>
                <a:gd name="connsiteX4" fmla="*/ 40460 w 228600"/>
                <a:gd name="connsiteY4" fmla="*/ 7144 h 76200"/>
                <a:gd name="connsiteX5" fmla="*/ 29316 w 228600"/>
                <a:gd name="connsiteY5" fmla="*/ 18288 h 76200"/>
                <a:gd name="connsiteX6" fmla="*/ 29316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6 w 228600"/>
                <a:gd name="connsiteY9" fmla="*/ 51626 h 76200"/>
                <a:gd name="connsiteX10" fmla="*/ 29411 w 228600"/>
                <a:gd name="connsiteY10" fmla="*/ 51626 h 76200"/>
                <a:gd name="connsiteX11" fmla="*/ 29411 w 228600"/>
                <a:gd name="connsiteY11" fmla="*/ 62770 h 76200"/>
                <a:gd name="connsiteX12" fmla="*/ 40555 w 228600"/>
                <a:gd name="connsiteY12" fmla="*/ 73914 h 76200"/>
                <a:gd name="connsiteX13" fmla="*/ 84941 w 228600"/>
                <a:gd name="connsiteY13" fmla="*/ 73914 h 76200"/>
                <a:gd name="connsiteX14" fmla="*/ 96086 w 228600"/>
                <a:gd name="connsiteY14" fmla="*/ 62770 h 76200"/>
                <a:gd name="connsiteX15" fmla="*/ 96086 w 228600"/>
                <a:gd name="connsiteY15" fmla="*/ 51626 h 76200"/>
                <a:gd name="connsiteX16" fmla="*/ 219434 w 228600"/>
                <a:gd name="connsiteY16" fmla="*/ 51626 h 76200"/>
                <a:gd name="connsiteX17" fmla="*/ 230769 w 228600"/>
                <a:gd name="connsiteY17" fmla="*/ 41815 h 76200"/>
                <a:gd name="connsiteX18" fmla="*/ 219625 w 228600"/>
                <a:gd name="connsiteY18" fmla="*/ 29337 h 76200"/>
                <a:gd name="connsiteX19" fmla="*/ 73797 w 228600"/>
                <a:gd name="connsiteY19" fmla="*/ 51530 h 76200"/>
                <a:gd name="connsiteX20" fmla="*/ 51604 w 228600"/>
                <a:gd name="connsiteY20" fmla="*/ 51530 h 76200"/>
                <a:gd name="connsiteX21" fmla="*/ 51604 w 228600"/>
                <a:gd name="connsiteY21" fmla="*/ 29337 h 76200"/>
                <a:gd name="connsiteX22" fmla="*/ 73797 w 228600"/>
                <a:gd name="connsiteY22" fmla="*/ 29337 h 76200"/>
                <a:gd name="connsiteX23" fmla="*/ 73797 w 228600"/>
                <a:gd name="connsiteY2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625" y="29337"/>
                  </a:moveTo>
                  <a:lnTo>
                    <a:pt x="95991" y="29337"/>
                  </a:lnTo>
                  <a:lnTo>
                    <a:pt x="95991" y="18288"/>
                  </a:lnTo>
                  <a:cubicBezTo>
                    <a:pt x="95991" y="12192"/>
                    <a:pt x="91037" y="7144"/>
                    <a:pt x="84847" y="7144"/>
                  </a:cubicBezTo>
                  <a:lnTo>
                    <a:pt x="40460" y="7144"/>
                  </a:lnTo>
                  <a:cubicBezTo>
                    <a:pt x="34364" y="7144"/>
                    <a:pt x="29316" y="12097"/>
                    <a:pt x="29316" y="18288"/>
                  </a:cubicBezTo>
                  <a:lnTo>
                    <a:pt x="29316" y="29432"/>
                  </a:lnTo>
                  <a:lnTo>
                    <a:pt x="18552" y="29432"/>
                  </a:lnTo>
                  <a:cubicBezTo>
                    <a:pt x="12837" y="29432"/>
                    <a:pt x="7884" y="33623"/>
                    <a:pt x="7218" y="39243"/>
                  </a:cubicBezTo>
                  <a:cubicBezTo>
                    <a:pt x="6455" y="45910"/>
                    <a:pt x="11694" y="51626"/>
                    <a:pt x="18266" y="51626"/>
                  </a:cubicBezTo>
                  <a:lnTo>
                    <a:pt x="29411" y="51626"/>
                  </a:lnTo>
                  <a:lnTo>
                    <a:pt x="29411" y="62770"/>
                  </a:lnTo>
                  <a:cubicBezTo>
                    <a:pt x="29411" y="68866"/>
                    <a:pt x="34364" y="73914"/>
                    <a:pt x="40555" y="73914"/>
                  </a:cubicBezTo>
                  <a:lnTo>
                    <a:pt x="84941" y="73914"/>
                  </a:lnTo>
                  <a:cubicBezTo>
                    <a:pt x="91037" y="73914"/>
                    <a:pt x="96086" y="68961"/>
                    <a:pt x="96086" y="62770"/>
                  </a:cubicBezTo>
                  <a:lnTo>
                    <a:pt x="96086" y="51626"/>
                  </a:lnTo>
                  <a:lnTo>
                    <a:pt x="219434" y="51626"/>
                  </a:lnTo>
                  <a:cubicBezTo>
                    <a:pt x="225150" y="51626"/>
                    <a:pt x="230103" y="47434"/>
                    <a:pt x="230769" y="41815"/>
                  </a:cubicBezTo>
                  <a:cubicBezTo>
                    <a:pt x="231436" y="35052"/>
                    <a:pt x="226197" y="29337"/>
                    <a:pt x="219625" y="29337"/>
                  </a:cubicBezTo>
                  <a:close/>
                  <a:moveTo>
                    <a:pt x="73797" y="51530"/>
                  </a:moveTo>
                  <a:lnTo>
                    <a:pt x="51604" y="51530"/>
                  </a:lnTo>
                  <a:lnTo>
                    <a:pt x="51604" y="29337"/>
                  </a:lnTo>
                  <a:lnTo>
                    <a:pt x="73797" y="29337"/>
                  </a:lnTo>
                  <a:lnTo>
                    <a:pt x="73797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E0A40E80-BEFD-48A6-84AE-6697C6935653}"/>
                </a:ext>
              </a:extLst>
            </p:cNvPr>
            <p:cNvSpPr/>
            <p:nvPr/>
          </p:nvSpPr>
          <p:spPr>
            <a:xfrm>
              <a:off x="7638872" y="1112519"/>
              <a:ext cx="228600" cy="76200"/>
            </a:xfrm>
            <a:custGeom>
              <a:avLst/>
              <a:gdLst>
                <a:gd name="connsiteX0" fmla="*/ 219720 w 228600"/>
                <a:gd name="connsiteY0" fmla="*/ 29432 h 76200"/>
                <a:gd name="connsiteX1" fmla="*/ 208576 w 228600"/>
                <a:gd name="connsiteY1" fmla="*/ 29432 h 76200"/>
                <a:gd name="connsiteX2" fmla="*/ 208576 w 228600"/>
                <a:gd name="connsiteY2" fmla="*/ 18288 h 76200"/>
                <a:gd name="connsiteX3" fmla="*/ 197432 w 228600"/>
                <a:gd name="connsiteY3" fmla="*/ 7144 h 76200"/>
                <a:gd name="connsiteX4" fmla="*/ 153045 w 228600"/>
                <a:gd name="connsiteY4" fmla="*/ 7144 h 76200"/>
                <a:gd name="connsiteX5" fmla="*/ 141901 w 228600"/>
                <a:gd name="connsiteY5" fmla="*/ 18288 h 76200"/>
                <a:gd name="connsiteX6" fmla="*/ 141901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7 w 228600"/>
                <a:gd name="connsiteY9" fmla="*/ 51626 h 76200"/>
                <a:gd name="connsiteX10" fmla="*/ 141901 w 228600"/>
                <a:gd name="connsiteY10" fmla="*/ 51626 h 76200"/>
                <a:gd name="connsiteX11" fmla="*/ 141901 w 228600"/>
                <a:gd name="connsiteY11" fmla="*/ 62770 h 76200"/>
                <a:gd name="connsiteX12" fmla="*/ 153045 w 228600"/>
                <a:gd name="connsiteY12" fmla="*/ 73914 h 76200"/>
                <a:gd name="connsiteX13" fmla="*/ 197432 w 228600"/>
                <a:gd name="connsiteY13" fmla="*/ 73914 h 76200"/>
                <a:gd name="connsiteX14" fmla="*/ 208576 w 228600"/>
                <a:gd name="connsiteY14" fmla="*/ 62770 h 76200"/>
                <a:gd name="connsiteX15" fmla="*/ 208576 w 228600"/>
                <a:gd name="connsiteY15" fmla="*/ 51626 h 76200"/>
                <a:gd name="connsiteX16" fmla="*/ 219435 w 228600"/>
                <a:gd name="connsiteY16" fmla="*/ 51626 h 76200"/>
                <a:gd name="connsiteX17" fmla="*/ 230770 w 228600"/>
                <a:gd name="connsiteY17" fmla="*/ 41815 h 76200"/>
                <a:gd name="connsiteX18" fmla="*/ 219720 w 228600"/>
                <a:gd name="connsiteY18" fmla="*/ 29432 h 76200"/>
                <a:gd name="connsiteX19" fmla="*/ 186383 w 228600"/>
                <a:gd name="connsiteY19" fmla="*/ 51626 h 76200"/>
                <a:gd name="connsiteX20" fmla="*/ 164189 w 228600"/>
                <a:gd name="connsiteY20" fmla="*/ 51626 h 76200"/>
                <a:gd name="connsiteX21" fmla="*/ 164189 w 228600"/>
                <a:gd name="connsiteY21" fmla="*/ 29432 h 76200"/>
                <a:gd name="connsiteX22" fmla="*/ 186383 w 228600"/>
                <a:gd name="connsiteY22" fmla="*/ 29432 h 76200"/>
                <a:gd name="connsiteX23" fmla="*/ 186383 w 228600"/>
                <a:gd name="connsiteY23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720" y="29432"/>
                  </a:moveTo>
                  <a:lnTo>
                    <a:pt x="208576" y="29432"/>
                  </a:lnTo>
                  <a:lnTo>
                    <a:pt x="208576" y="18288"/>
                  </a:lnTo>
                  <a:cubicBezTo>
                    <a:pt x="208576" y="12192"/>
                    <a:pt x="203623" y="7144"/>
                    <a:pt x="197432" y="7144"/>
                  </a:cubicBezTo>
                  <a:lnTo>
                    <a:pt x="153045" y="7144"/>
                  </a:lnTo>
                  <a:cubicBezTo>
                    <a:pt x="146949" y="7144"/>
                    <a:pt x="141901" y="12097"/>
                    <a:pt x="141901" y="18288"/>
                  </a:cubicBezTo>
                  <a:lnTo>
                    <a:pt x="141901" y="29432"/>
                  </a:lnTo>
                  <a:lnTo>
                    <a:pt x="18552" y="29432"/>
                  </a:lnTo>
                  <a:cubicBezTo>
                    <a:pt x="12838" y="29432"/>
                    <a:pt x="7884" y="33623"/>
                    <a:pt x="7218" y="39243"/>
                  </a:cubicBezTo>
                  <a:cubicBezTo>
                    <a:pt x="6455" y="45911"/>
                    <a:pt x="11695" y="51626"/>
                    <a:pt x="18267" y="51626"/>
                  </a:cubicBezTo>
                  <a:lnTo>
                    <a:pt x="141901" y="51626"/>
                  </a:lnTo>
                  <a:lnTo>
                    <a:pt x="141901" y="62770"/>
                  </a:lnTo>
                  <a:cubicBezTo>
                    <a:pt x="141901" y="68866"/>
                    <a:pt x="146854" y="73914"/>
                    <a:pt x="153045" y="73914"/>
                  </a:cubicBezTo>
                  <a:lnTo>
                    <a:pt x="197432" y="73914"/>
                  </a:lnTo>
                  <a:cubicBezTo>
                    <a:pt x="203528" y="73914"/>
                    <a:pt x="208576" y="68961"/>
                    <a:pt x="208576" y="62770"/>
                  </a:cubicBezTo>
                  <a:lnTo>
                    <a:pt x="208576" y="51626"/>
                  </a:lnTo>
                  <a:lnTo>
                    <a:pt x="219435" y="51626"/>
                  </a:lnTo>
                  <a:cubicBezTo>
                    <a:pt x="225150" y="51626"/>
                    <a:pt x="230103" y="47435"/>
                    <a:pt x="230770" y="41815"/>
                  </a:cubicBezTo>
                  <a:cubicBezTo>
                    <a:pt x="231531" y="35052"/>
                    <a:pt x="226293" y="29432"/>
                    <a:pt x="219720" y="29432"/>
                  </a:cubicBezTo>
                  <a:close/>
                  <a:moveTo>
                    <a:pt x="186383" y="51626"/>
                  </a:moveTo>
                  <a:lnTo>
                    <a:pt x="164189" y="51626"/>
                  </a:lnTo>
                  <a:lnTo>
                    <a:pt x="164189" y="29432"/>
                  </a:lnTo>
                  <a:lnTo>
                    <a:pt x="186383" y="29432"/>
                  </a:lnTo>
                  <a:lnTo>
                    <a:pt x="186383" y="516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E8F01505-D47E-4B07-82B8-EC043F5EC813}"/>
              </a:ext>
            </a:extLst>
          </p:cNvPr>
          <p:cNvSpPr txBox="1"/>
          <p:nvPr/>
        </p:nvSpPr>
        <p:spPr>
          <a:xfrm>
            <a:off x="6270165" y="3589297"/>
            <a:ext cx="2338969" cy="224676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 latinLnBrk="0"/>
            <a:r>
              <a:rPr lang="en-GB" sz="2000" noProof="0" dirty="0">
                <a:solidFill>
                  <a:srgbClr val="373737"/>
                </a:solidFill>
              </a:rPr>
              <a:t>Leggi </a:t>
            </a:r>
            <a:r>
              <a:rPr lang="en-GB" sz="2000" i="1" noProof="0" dirty="0">
                <a:solidFill>
                  <a:srgbClr val="373737"/>
                </a:solidFill>
                <a:hlinkClick r:id="rId5"/>
              </a:rPr>
              <a:t>La circolarità come motore della transizione energetica nel trasporto pubblico: uno sguardo al futuro</a:t>
            </a:r>
            <a:r>
              <a:rPr lang="en-GB" sz="2000" i="1" noProof="0" dirty="0">
                <a:solidFill>
                  <a:srgbClr val="373737"/>
                </a:solidFill>
              </a:rPr>
              <a:t>. </a:t>
            </a:r>
            <a:endParaRPr lang="en-GB" sz="2000" noProof="0" dirty="0">
              <a:solidFill>
                <a:srgbClr val="373737"/>
              </a:solidFill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27655039-CC5E-4A6C-B955-BA8E42F25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1393" y="2063163"/>
            <a:ext cx="2503176" cy="3742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>
              <a:solidFill>
                <a:srgbClr val="322F32"/>
              </a:solidFill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60FBB8CB-27AD-447B-BBCA-ED5A88C17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14895" y="2373874"/>
            <a:ext cx="624704" cy="624700"/>
            <a:chOff x="8162630" y="1551336"/>
            <a:chExt cx="390525" cy="390525"/>
          </a:xfrm>
          <a:solidFill>
            <a:schemeClr val="accent1"/>
          </a:solidFill>
        </p:grpSpPr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6D27B5B0-8EA5-4314-8D40-901A71EC91C2}"/>
                </a:ext>
              </a:extLst>
            </p:cNvPr>
            <p:cNvSpPr/>
            <p:nvPr/>
          </p:nvSpPr>
          <p:spPr>
            <a:xfrm>
              <a:off x="8340938" y="159572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239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8ADF8768-6762-4083-BD0C-23C359F0C680}"/>
                </a:ext>
              </a:extLst>
            </p:cNvPr>
            <p:cNvSpPr/>
            <p:nvPr/>
          </p:nvSpPr>
          <p:spPr>
            <a:xfrm>
              <a:off x="8207017" y="1619440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DF82C772-CBA9-4C34-A2F6-4913D95D0A8B}"/>
                </a:ext>
              </a:extLst>
            </p:cNvPr>
            <p:cNvSpPr/>
            <p:nvPr/>
          </p:nvSpPr>
          <p:spPr>
            <a:xfrm>
              <a:off x="8474955" y="1619440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6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BB3C32CE-37D2-4FD8-B7EA-222700C3C02A}"/>
                </a:ext>
              </a:extLst>
            </p:cNvPr>
            <p:cNvSpPr/>
            <p:nvPr/>
          </p:nvSpPr>
          <p:spPr>
            <a:xfrm>
              <a:off x="8162630" y="1551336"/>
              <a:ext cx="390525" cy="390525"/>
            </a:xfrm>
            <a:custGeom>
              <a:avLst/>
              <a:gdLst>
                <a:gd name="connsiteX0" fmla="*/ 330708 w 390525"/>
                <a:gd name="connsiteY0" fmla="*/ 30861 h 390525"/>
                <a:gd name="connsiteX1" fmla="*/ 275177 w 390525"/>
                <a:gd name="connsiteY1" fmla="*/ 86392 h 390525"/>
                <a:gd name="connsiteX2" fmla="*/ 282607 w 390525"/>
                <a:gd name="connsiteY2" fmla="*/ 114109 h 390525"/>
                <a:gd name="connsiteX3" fmla="*/ 319564 w 390525"/>
                <a:gd name="connsiteY3" fmla="*/ 178213 h 390525"/>
                <a:gd name="connsiteX4" fmla="*/ 319564 w 390525"/>
                <a:gd name="connsiteY4" fmla="*/ 208502 h 390525"/>
                <a:gd name="connsiteX5" fmla="*/ 228124 w 390525"/>
                <a:gd name="connsiteY5" fmla="*/ 208502 h 390525"/>
                <a:gd name="connsiteX6" fmla="*/ 207836 w 390525"/>
                <a:gd name="connsiteY6" fmla="*/ 188214 h 390525"/>
                <a:gd name="connsiteX7" fmla="*/ 207836 w 390525"/>
                <a:gd name="connsiteY7" fmla="*/ 154495 h 390525"/>
                <a:gd name="connsiteX8" fmla="*/ 244793 w 390525"/>
                <a:gd name="connsiteY8" fmla="*/ 90392 h 390525"/>
                <a:gd name="connsiteX9" fmla="*/ 252222 w 390525"/>
                <a:gd name="connsiteY9" fmla="*/ 62674 h 390525"/>
                <a:gd name="connsiteX10" fmla="*/ 196691 w 390525"/>
                <a:gd name="connsiteY10" fmla="*/ 7144 h 390525"/>
                <a:gd name="connsiteX11" fmla="*/ 141161 w 390525"/>
                <a:gd name="connsiteY11" fmla="*/ 62674 h 390525"/>
                <a:gd name="connsiteX12" fmla="*/ 148590 w 390525"/>
                <a:gd name="connsiteY12" fmla="*/ 90392 h 390525"/>
                <a:gd name="connsiteX13" fmla="*/ 185547 w 390525"/>
                <a:gd name="connsiteY13" fmla="*/ 154495 h 390525"/>
                <a:gd name="connsiteX14" fmla="*/ 185547 w 390525"/>
                <a:gd name="connsiteY14" fmla="*/ 188214 h 390525"/>
                <a:gd name="connsiteX15" fmla="*/ 165259 w 390525"/>
                <a:gd name="connsiteY15" fmla="*/ 208502 h 390525"/>
                <a:gd name="connsiteX16" fmla="*/ 73819 w 390525"/>
                <a:gd name="connsiteY16" fmla="*/ 208502 h 390525"/>
                <a:gd name="connsiteX17" fmla="*/ 73819 w 390525"/>
                <a:gd name="connsiteY17" fmla="*/ 178213 h 390525"/>
                <a:gd name="connsiteX18" fmla="*/ 110776 w 390525"/>
                <a:gd name="connsiteY18" fmla="*/ 114109 h 390525"/>
                <a:gd name="connsiteX19" fmla="*/ 118206 w 390525"/>
                <a:gd name="connsiteY19" fmla="*/ 86392 h 390525"/>
                <a:gd name="connsiteX20" fmla="*/ 62675 w 390525"/>
                <a:gd name="connsiteY20" fmla="*/ 30861 h 390525"/>
                <a:gd name="connsiteX21" fmla="*/ 7144 w 390525"/>
                <a:gd name="connsiteY21" fmla="*/ 86392 h 390525"/>
                <a:gd name="connsiteX22" fmla="*/ 14574 w 390525"/>
                <a:gd name="connsiteY22" fmla="*/ 114109 h 390525"/>
                <a:gd name="connsiteX23" fmla="*/ 51531 w 390525"/>
                <a:gd name="connsiteY23" fmla="*/ 178213 h 390525"/>
                <a:gd name="connsiteX24" fmla="*/ 51531 w 390525"/>
                <a:gd name="connsiteY24" fmla="*/ 219646 h 390525"/>
                <a:gd name="connsiteX25" fmla="*/ 62675 w 390525"/>
                <a:gd name="connsiteY25" fmla="*/ 230791 h 390525"/>
                <a:gd name="connsiteX26" fmla="*/ 165259 w 390525"/>
                <a:gd name="connsiteY26" fmla="*/ 230791 h 390525"/>
                <a:gd name="connsiteX27" fmla="*/ 185547 w 390525"/>
                <a:gd name="connsiteY27" fmla="*/ 251079 h 390525"/>
                <a:gd name="connsiteX28" fmla="*/ 185547 w 390525"/>
                <a:gd name="connsiteY28" fmla="*/ 275177 h 390525"/>
                <a:gd name="connsiteX29" fmla="*/ 63437 w 390525"/>
                <a:gd name="connsiteY29" fmla="*/ 275177 h 390525"/>
                <a:gd name="connsiteX30" fmla="*/ 52293 w 390525"/>
                <a:gd name="connsiteY30" fmla="*/ 286321 h 390525"/>
                <a:gd name="connsiteX31" fmla="*/ 52293 w 390525"/>
                <a:gd name="connsiteY31" fmla="*/ 375094 h 390525"/>
                <a:gd name="connsiteX32" fmla="*/ 63437 w 390525"/>
                <a:gd name="connsiteY32" fmla="*/ 386239 h 390525"/>
                <a:gd name="connsiteX33" fmla="*/ 329851 w 390525"/>
                <a:gd name="connsiteY33" fmla="*/ 386239 h 390525"/>
                <a:gd name="connsiteX34" fmla="*/ 340995 w 390525"/>
                <a:gd name="connsiteY34" fmla="*/ 375094 h 390525"/>
                <a:gd name="connsiteX35" fmla="*/ 340995 w 390525"/>
                <a:gd name="connsiteY35" fmla="*/ 286321 h 390525"/>
                <a:gd name="connsiteX36" fmla="*/ 329851 w 390525"/>
                <a:gd name="connsiteY36" fmla="*/ 275177 h 390525"/>
                <a:gd name="connsiteX37" fmla="*/ 207740 w 390525"/>
                <a:gd name="connsiteY37" fmla="*/ 275177 h 390525"/>
                <a:gd name="connsiteX38" fmla="*/ 207740 w 390525"/>
                <a:gd name="connsiteY38" fmla="*/ 251079 h 390525"/>
                <a:gd name="connsiteX39" fmla="*/ 228029 w 390525"/>
                <a:gd name="connsiteY39" fmla="*/ 230791 h 390525"/>
                <a:gd name="connsiteX40" fmla="*/ 330613 w 390525"/>
                <a:gd name="connsiteY40" fmla="*/ 230791 h 390525"/>
                <a:gd name="connsiteX41" fmla="*/ 341757 w 390525"/>
                <a:gd name="connsiteY41" fmla="*/ 219646 h 390525"/>
                <a:gd name="connsiteX42" fmla="*/ 341757 w 390525"/>
                <a:gd name="connsiteY42" fmla="*/ 178213 h 390525"/>
                <a:gd name="connsiteX43" fmla="*/ 378714 w 390525"/>
                <a:gd name="connsiteY43" fmla="*/ 114109 h 390525"/>
                <a:gd name="connsiteX44" fmla="*/ 386144 w 390525"/>
                <a:gd name="connsiteY44" fmla="*/ 86392 h 390525"/>
                <a:gd name="connsiteX45" fmla="*/ 330708 w 390525"/>
                <a:gd name="connsiteY45" fmla="*/ 30861 h 390525"/>
                <a:gd name="connsiteX46" fmla="*/ 33814 w 390525"/>
                <a:gd name="connsiteY46" fmla="*/ 102965 h 390525"/>
                <a:gd name="connsiteX47" fmla="*/ 29337 w 390525"/>
                <a:gd name="connsiteY47" fmla="*/ 86392 h 390525"/>
                <a:gd name="connsiteX48" fmla="*/ 62675 w 390525"/>
                <a:gd name="connsiteY48" fmla="*/ 53054 h 390525"/>
                <a:gd name="connsiteX49" fmla="*/ 96012 w 390525"/>
                <a:gd name="connsiteY49" fmla="*/ 86392 h 390525"/>
                <a:gd name="connsiteX50" fmla="*/ 91536 w 390525"/>
                <a:gd name="connsiteY50" fmla="*/ 103061 h 390525"/>
                <a:gd name="connsiteX51" fmla="*/ 62675 w 390525"/>
                <a:gd name="connsiteY51" fmla="*/ 153067 h 390525"/>
                <a:gd name="connsiteX52" fmla="*/ 33814 w 390525"/>
                <a:gd name="connsiteY52" fmla="*/ 102965 h 390525"/>
                <a:gd name="connsiteX53" fmla="*/ 318802 w 390525"/>
                <a:gd name="connsiteY53" fmla="*/ 363950 h 390525"/>
                <a:gd name="connsiteX54" fmla="*/ 74581 w 390525"/>
                <a:gd name="connsiteY54" fmla="*/ 363950 h 390525"/>
                <a:gd name="connsiteX55" fmla="*/ 74581 w 390525"/>
                <a:gd name="connsiteY55" fmla="*/ 297370 h 390525"/>
                <a:gd name="connsiteX56" fmla="*/ 318802 w 390525"/>
                <a:gd name="connsiteY56" fmla="*/ 297370 h 390525"/>
                <a:gd name="connsiteX57" fmla="*/ 318802 w 390525"/>
                <a:gd name="connsiteY57" fmla="*/ 363950 h 390525"/>
                <a:gd name="connsiteX58" fmla="*/ 167830 w 390525"/>
                <a:gd name="connsiteY58" fmla="*/ 79343 h 390525"/>
                <a:gd name="connsiteX59" fmla="*/ 163354 w 390525"/>
                <a:gd name="connsiteY59" fmla="*/ 62770 h 390525"/>
                <a:gd name="connsiteX60" fmla="*/ 196691 w 390525"/>
                <a:gd name="connsiteY60" fmla="*/ 29432 h 390525"/>
                <a:gd name="connsiteX61" fmla="*/ 230029 w 390525"/>
                <a:gd name="connsiteY61" fmla="*/ 62770 h 390525"/>
                <a:gd name="connsiteX62" fmla="*/ 225553 w 390525"/>
                <a:gd name="connsiteY62" fmla="*/ 79438 h 390525"/>
                <a:gd name="connsiteX63" fmla="*/ 196691 w 390525"/>
                <a:gd name="connsiteY63" fmla="*/ 129445 h 390525"/>
                <a:gd name="connsiteX64" fmla="*/ 167830 w 390525"/>
                <a:gd name="connsiteY64" fmla="*/ 79343 h 390525"/>
                <a:gd name="connsiteX65" fmla="*/ 196691 w 390525"/>
                <a:gd name="connsiteY65" fmla="*/ 230695 h 390525"/>
                <a:gd name="connsiteX66" fmla="*/ 185547 w 390525"/>
                <a:gd name="connsiteY66" fmla="*/ 219551 h 390525"/>
                <a:gd name="connsiteX67" fmla="*/ 196691 w 390525"/>
                <a:gd name="connsiteY67" fmla="*/ 208407 h 390525"/>
                <a:gd name="connsiteX68" fmla="*/ 207836 w 390525"/>
                <a:gd name="connsiteY68" fmla="*/ 219551 h 390525"/>
                <a:gd name="connsiteX69" fmla="*/ 196691 w 390525"/>
                <a:gd name="connsiteY69" fmla="*/ 230695 h 390525"/>
                <a:gd name="connsiteX70" fmla="*/ 359474 w 390525"/>
                <a:gd name="connsiteY70" fmla="*/ 102965 h 390525"/>
                <a:gd name="connsiteX71" fmla="*/ 330613 w 390525"/>
                <a:gd name="connsiteY71" fmla="*/ 152971 h 390525"/>
                <a:gd name="connsiteX72" fmla="*/ 301753 w 390525"/>
                <a:gd name="connsiteY72" fmla="*/ 102965 h 390525"/>
                <a:gd name="connsiteX73" fmla="*/ 297275 w 390525"/>
                <a:gd name="connsiteY73" fmla="*/ 86296 h 390525"/>
                <a:gd name="connsiteX74" fmla="*/ 330613 w 390525"/>
                <a:gd name="connsiteY74" fmla="*/ 52959 h 390525"/>
                <a:gd name="connsiteX75" fmla="*/ 363950 w 390525"/>
                <a:gd name="connsiteY75" fmla="*/ 86296 h 390525"/>
                <a:gd name="connsiteX76" fmla="*/ 359474 w 390525"/>
                <a:gd name="connsiteY76" fmla="*/ 10296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90525" h="390525">
                  <a:moveTo>
                    <a:pt x="330708" y="30861"/>
                  </a:moveTo>
                  <a:cubicBezTo>
                    <a:pt x="300133" y="30861"/>
                    <a:pt x="275177" y="55721"/>
                    <a:pt x="275177" y="86392"/>
                  </a:cubicBezTo>
                  <a:cubicBezTo>
                    <a:pt x="275177" y="96107"/>
                    <a:pt x="277749" y="105727"/>
                    <a:pt x="282607" y="114109"/>
                  </a:cubicBezTo>
                  <a:lnTo>
                    <a:pt x="319564" y="178213"/>
                  </a:lnTo>
                  <a:lnTo>
                    <a:pt x="319564" y="208502"/>
                  </a:lnTo>
                  <a:lnTo>
                    <a:pt x="228124" y="208502"/>
                  </a:lnTo>
                  <a:cubicBezTo>
                    <a:pt x="224790" y="199072"/>
                    <a:pt x="217265" y="191548"/>
                    <a:pt x="207836" y="188214"/>
                  </a:cubicBezTo>
                  <a:lnTo>
                    <a:pt x="207836" y="154495"/>
                  </a:lnTo>
                  <a:lnTo>
                    <a:pt x="244793" y="90392"/>
                  </a:lnTo>
                  <a:cubicBezTo>
                    <a:pt x="249650" y="82010"/>
                    <a:pt x="252222" y="72390"/>
                    <a:pt x="252222" y="62674"/>
                  </a:cubicBezTo>
                  <a:cubicBezTo>
                    <a:pt x="252222" y="32099"/>
                    <a:pt x="227362" y="7144"/>
                    <a:pt x="196691" y="7144"/>
                  </a:cubicBezTo>
                  <a:cubicBezTo>
                    <a:pt x="166021" y="7144"/>
                    <a:pt x="141161" y="32004"/>
                    <a:pt x="141161" y="62674"/>
                  </a:cubicBezTo>
                  <a:cubicBezTo>
                    <a:pt x="141161" y="72390"/>
                    <a:pt x="143733" y="82010"/>
                    <a:pt x="148590" y="90392"/>
                  </a:cubicBezTo>
                  <a:lnTo>
                    <a:pt x="185547" y="154495"/>
                  </a:lnTo>
                  <a:lnTo>
                    <a:pt x="185547" y="188214"/>
                  </a:lnTo>
                  <a:cubicBezTo>
                    <a:pt x="176118" y="191548"/>
                    <a:pt x="168593" y="199072"/>
                    <a:pt x="165259" y="208502"/>
                  </a:cubicBezTo>
                  <a:lnTo>
                    <a:pt x="73819" y="208502"/>
                  </a:lnTo>
                  <a:lnTo>
                    <a:pt x="73819" y="178213"/>
                  </a:lnTo>
                  <a:lnTo>
                    <a:pt x="110776" y="114109"/>
                  </a:lnTo>
                  <a:cubicBezTo>
                    <a:pt x="115634" y="105727"/>
                    <a:pt x="118206" y="96107"/>
                    <a:pt x="118206" y="86392"/>
                  </a:cubicBezTo>
                  <a:cubicBezTo>
                    <a:pt x="118206" y="55817"/>
                    <a:pt x="93345" y="30861"/>
                    <a:pt x="62675" y="30861"/>
                  </a:cubicBezTo>
                  <a:cubicBezTo>
                    <a:pt x="32004" y="30861"/>
                    <a:pt x="7144" y="55721"/>
                    <a:pt x="7144" y="86392"/>
                  </a:cubicBezTo>
                  <a:cubicBezTo>
                    <a:pt x="7144" y="96107"/>
                    <a:pt x="9716" y="105727"/>
                    <a:pt x="14574" y="114109"/>
                  </a:cubicBezTo>
                  <a:lnTo>
                    <a:pt x="51531" y="178213"/>
                  </a:lnTo>
                  <a:lnTo>
                    <a:pt x="51531" y="219646"/>
                  </a:lnTo>
                  <a:cubicBezTo>
                    <a:pt x="51531" y="225742"/>
                    <a:pt x="56484" y="230791"/>
                    <a:pt x="62675" y="230791"/>
                  </a:cubicBezTo>
                  <a:lnTo>
                    <a:pt x="165259" y="230791"/>
                  </a:lnTo>
                  <a:cubicBezTo>
                    <a:pt x="168593" y="240220"/>
                    <a:pt x="176118" y="247745"/>
                    <a:pt x="185547" y="251079"/>
                  </a:cubicBezTo>
                  <a:lnTo>
                    <a:pt x="185547" y="275177"/>
                  </a:lnTo>
                  <a:lnTo>
                    <a:pt x="63437" y="275177"/>
                  </a:lnTo>
                  <a:cubicBezTo>
                    <a:pt x="57341" y="275177"/>
                    <a:pt x="52293" y="280130"/>
                    <a:pt x="52293" y="286321"/>
                  </a:cubicBezTo>
                  <a:lnTo>
                    <a:pt x="52293" y="375094"/>
                  </a:lnTo>
                  <a:cubicBezTo>
                    <a:pt x="52293" y="381190"/>
                    <a:pt x="57245" y="386239"/>
                    <a:pt x="63437" y="386239"/>
                  </a:cubicBezTo>
                  <a:lnTo>
                    <a:pt x="329851" y="386239"/>
                  </a:lnTo>
                  <a:cubicBezTo>
                    <a:pt x="335947" y="386239"/>
                    <a:pt x="340995" y="381286"/>
                    <a:pt x="340995" y="375094"/>
                  </a:cubicBezTo>
                  <a:lnTo>
                    <a:pt x="340995" y="286321"/>
                  </a:lnTo>
                  <a:cubicBezTo>
                    <a:pt x="340995" y="280225"/>
                    <a:pt x="336042" y="275177"/>
                    <a:pt x="329851" y="275177"/>
                  </a:cubicBezTo>
                  <a:lnTo>
                    <a:pt x="207740" y="275177"/>
                  </a:lnTo>
                  <a:lnTo>
                    <a:pt x="207740" y="251079"/>
                  </a:lnTo>
                  <a:cubicBezTo>
                    <a:pt x="217170" y="247745"/>
                    <a:pt x="224695" y="240220"/>
                    <a:pt x="228029" y="230791"/>
                  </a:cubicBezTo>
                  <a:lnTo>
                    <a:pt x="330613" y="230791"/>
                  </a:lnTo>
                  <a:cubicBezTo>
                    <a:pt x="336709" y="230791"/>
                    <a:pt x="341757" y="225838"/>
                    <a:pt x="341757" y="219646"/>
                  </a:cubicBezTo>
                  <a:lnTo>
                    <a:pt x="341757" y="178213"/>
                  </a:lnTo>
                  <a:lnTo>
                    <a:pt x="378714" y="114109"/>
                  </a:lnTo>
                  <a:cubicBezTo>
                    <a:pt x="383572" y="105727"/>
                    <a:pt x="386144" y="96107"/>
                    <a:pt x="386144" y="86392"/>
                  </a:cubicBezTo>
                  <a:cubicBezTo>
                    <a:pt x="386239" y="55721"/>
                    <a:pt x="361284" y="30861"/>
                    <a:pt x="330708" y="30861"/>
                  </a:cubicBezTo>
                  <a:close/>
                  <a:moveTo>
                    <a:pt x="33814" y="102965"/>
                  </a:moveTo>
                  <a:cubicBezTo>
                    <a:pt x="30956" y="97917"/>
                    <a:pt x="29337" y="92202"/>
                    <a:pt x="29337" y="86392"/>
                  </a:cubicBezTo>
                  <a:cubicBezTo>
                    <a:pt x="29337" y="68008"/>
                    <a:pt x="44291" y="53054"/>
                    <a:pt x="62675" y="53054"/>
                  </a:cubicBezTo>
                  <a:cubicBezTo>
                    <a:pt x="81058" y="53054"/>
                    <a:pt x="96012" y="68008"/>
                    <a:pt x="96012" y="86392"/>
                  </a:cubicBezTo>
                  <a:cubicBezTo>
                    <a:pt x="96012" y="92202"/>
                    <a:pt x="94488" y="98012"/>
                    <a:pt x="91536" y="103061"/>
                  </a:cubicBezTo>
                  <a:lnTo>
                    <a:pt x="62675" y="153067"/>
                  </a:lnTo>
                  <a:lnTo>
                    <a:pt x="33814" y="102965"/>
                  </a:lnTo>
                  <a:close/>
                  <a:moveTo>
                    <a:pt x="318802" y="363950"/>
                  </a:moveTo>
                  <a:lnTo>
                    <a:pt x="74581" y="363950"/>
                  </a:lnTo>
                  <a:lnTo>
                    <a:pt x="74581" y="297370"/>
                  </a:lnTo>
                  <a:lnTo>
                    <a:pt x="318802" y="297370"/>
                  </a:lnTo>
                  <a:lnTo>
                    <a:pt x="318802" y="363950"/>
                  </a:lnTo>
                  <a:close/>
                  <a:moveTo>
                    <a:pt x="167830" y="79343"/>
                  </a:moveTo>
                  <a:cubicBezTo>
                    <a:pt x="164973" y="74295"/>
                    <a:pt x="163354" y="68580"/>
                    <a:pt x="163354" y="62770"/>
                  </a:cubicBezTo>
                  <a:cubicBezTo>
                    <a:pt x="163354" y="44386"/>
                    <a:pt x="178308" y="29432"/>
                    <a:pt x="196691" y="29432"/>
                  </a:cubicBezTo>
                  <a:cubicBezTo>
                    <a:pt x="215075" y="29432"/>
                    <a:pt x="230029" y="44386"/>
                    <a:pt x="230029" y="62770"/>
                  </a:cubicBezTo>
                  <a:cubicBezTo>
                    <a:pt x="230029" y="68580"/>
                    <a:pt x="228505" y="74390"/>
                    <a:pt x="225553" y="79438"/>
                  </a:cubicBezTo>
                  <a:lnTo>
                    <a:pt x="196691" y="129445"/>
                  </a:lnTo>
                  <a:lnTo>
                    <a:pt x="167830" y="79343"/>
                  </a:lnTo>
                  <a:close/>
                  <a:moveTo>
                    <a:pt x="196691" y="230695"/>
                  </a:moveTo>
                  <a:cubicBezTo>
                    <a:pt x="190595" y="230695"/>
                    <a:pt x="185547" y="225742"/>
                    <a:pt x="185547" y="219551"/>
                  </a:cubicBezTo>
                  <a:cubicBezTo>
                    <a:pt x="185547" y="213455"/>
                    <a:pt x="190500" y="208407"/>
                    <a:pt x="196691" y="208407"/>
                  </a:cubicBezTo>
                  <a:cubicBezTo>
                    <a:pt x="202788" y="208407"/>
                    <a:pt x="207836" y="213360"/>
                    <a:pt x="207836" y="219551"/>
                  </a:cubicBezTo>
                  <a:cubicBezTo>
                    <a:pt x="207740" y="225742"/>
                    <a:pt x="202788" y="230695"/>
                    <a:pt x="196691" y="230695"/>
                  </a:cubicBezTo>
                  <a:close/>
                  <a:moveTo>
                    <a:pt x="359474" y="102965"/>
                  </a:moveTo>
                  <a:lnTo>
                    <a:pt x="330613" y="152971"/>
                  </a:lnTo>
                  <a:lnTo>
                    <a:pt x="301753" y="102965"/>
                  </a:lnTo>
                  <a:cubicBezTo>
                    <a:pt x="298895" y="97917"/>
                    <a:pt x="297275" y="92202"/>
                    <a:pt x="297275" y="86296"/>
                  </a:cubicBezTo>
                  <a:cubicBezTo>
                    <a:pt x="297275" y="67913"/>
                    <a:pt x="312230" y="52959"/>
                    <a:pt x="330613" y="52959"/>
                  </a:cubicBezTo>
                  <a:cubicBezTo>
                    <a:pt x="348996" y="52959"/>
                    <a:pt x="363950" y="67913"/>
                    <a:pt x="363950" y="86296"/>
                  </a:cubicBezTo>
                  <a:cubicBezTo>
                    <a:pt x="363950" y="92202"/>
                    <a:pt x="362427" y="97917"/>
                    <a:pt x="359474" y="102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A00B855A-7C5F-48DF-84E9-802AD90D1BF6}"/>
                </a:ext>
              </a:extLst>
            </p:cNvPr>
            <p:cNvSpPr/>
            <p:nvPr/>
          </p:nvSpPr>
          <p:spPr>
            <a:xfrm>
              <a:off x="8252165" y="1863661"/>
              <a:ext cx="28575" cy="28575"/>
            </a:xfrm>
            <a:custGeom>
              <a:avLst/>
              <a:gdLst>
                <a:gd name="connsiteX0" fmla="*/ 29433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3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3" y="18288"/>
                  </a:moveTo>
                  <a:cubicBezTo>
                    <a:pt x="29433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3" y="12192"/>
                    <a:pt x="29433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210DBF81-707D-4B03-A053-6E220B52166B}"/>
                </a:ext>
              </a:extLst>
            </p:cNvPr>
            <p:cNvSpPr/>
            <p:nvPr/>
          </p:nvSpPr>
          <p:spPr>
            <a:xfrm>
              <a:off x="8296551" y="1863661"/>
              <a:ext cx="28575" cy="28575"/>
            </a:xfrm>
            <a:custGeom>
              <a:avLst/>
              <a:gdLst>
                <a:gd name="connsiteX0" fmla="*/ 29433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3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3" y="18288"/>
                  </a:moveTo>
                  <a:cubicBezTo>
                    <a:pt x="29433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3" y="12192"/>
                    <a:pt x="29433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CDA4C86D-A84A-43D2-9577-9E3AAB8FEC1C}"/>
                </a:ext>
              </a:extLst>
            </p:cNvPr>
            <p:cNvSpPr/>
            <p:nvPr/>
          </p:nvSpPr>
          <p:spPr>
            <a:xfrm>
              <a:off x="8340938" y="186366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DB6D982A-54DA-4FCC-9383-F91FC1E1D9CE}"/>
              </a:ext>
            </a:extLst>
          </p:cNvPr>
          <p:cNvSpPr txBox="1"/>
          <p:nvPr/>
        </p:nvSpPr>
        <p:spPr>
          <a:xfrm>
            <a:off x="9102884" y="3798409"/>
            <a:ext cx="2071376" cy="132343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373737"/>
                </a:solidFill>
                <a:hlinkClick r:id="rId6"/>
              </a:rPr>
              <a:t>Scopri di più sui materiali didattici del progetto Every1.</a:t>
            </a:r>
            <a:endParaRPr lang="ko-KR" altLang="en-US" sz="2000" dirty="0">
              <a:solidFill>
                <a:srgbClr val="3737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03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75999A-CF5A-92DA-FB23-34E8AE93CF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629203"/>
            <a:ext cx="3786554" cy="1325563"/>
          </a:xfrm>
          <a:prstGeom prst="rect">
            <a:avLst/>
          </a:prstGeom>
        </p:spPr>
        <p:txBody>
          <a:bodyPr/>
          <a:lstStyle/>
          <a:p>
            <a:r>
              <a:rPr lang="it-IT" sz="3200" noProof="1">
                <a:solidFill>
                  <a:schemeClr val="bg1"/>
                </a:solidFill>
              </a:rPr>
              <a:t>Ringraziamenti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2F0C4-3708-062E-837B-49F21B8E51C4}"/>
              </a:ext>
            </a:extLst>
          </p:cNvPr>
          <p:cNvSpPr txBox="1"/>
          <p:nvPr/>
        </p:nvSpPr>
        <p:spPr>
          <a:xfrm>
            <a:off x="4258848" y="596486"/>
            <a:ext cx="7628351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0"/>
            <a:r>
              <a:rPr lang="en-GB" sz="1600" dirty="0"/>
              <a:t>Questa presentazione </a:t>
            </a:r>
            <a:r>
              <a:rPr lang="en-GB" sz="1600" dirty="0" err="1"/>
              <a:t>intitolata</a:t>
            </a:r>
            <a:r>
              <a:rPr lang="en-GB" sz="1600" dirty="0"/>
              <a:t> “</a:t>
            </a:r>
            <a:r>
              <a:rPr lang="it-IT" sz="1600" dirty="0"/>
              <a:t>Circolarità e la transizione energetica digitale</a:t>
            </a:r>
            <a:r>
              <a:rPr lang="en-GB" sz="1600" i="1" dirty="0"/>
              <a:t>” </a:t>
            </a:r>
            <a:r>
              <a:rPr lang="en-GB" sz="1600" dirty="0"/>
              <a:t>è stata realizzata dal progetto Every1 ed è concessa in licenza </a:t>
            </a:r>
            <a:r>
              <a:rPr lang="en-GB" sz="1600" dirty="0">
                <a:hlinkClick r:id="rId3"/>
              </a:rPr>
              <a:t>CC BY-SA 4.0</a:t>
            </a:r>
            <a:r>
              <a:rPr lang="en-GB" sz="1600" dirty="0"/>
              <a:t>, salvo diversa indicazione. </a:t>
            </a:r>
          </a:p>
          <a:p>
            <a:pPr latinLnBrk="0"/>
            <a:endParaRPr lang="en-GB" sz="1600" dirty="0"/>
          </a:p>
          <a:p>
            <a:pPr latinLnBrk="0"/>
            <a:r>
              <a:rPr lang="en-GB" sz="1600" dirty="0"/>
              <a:t>Le immagini utilizzate in questa presentazione sono le seguenti: </a:t>
            </a:r>
          </a:p>
          <a:p>
            <a:pPr latinLnBrk="0"/>
            <a:endParaRPr lang="en-GB" sz="1600" dirty="0"/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Immagine di copertina: </a:t>
            </a:r>
            <a:r>
              <a:rPr lang="en-US" sz="1600" i="1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4"/>
              </a:rPr>
              <a:t>Circular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</a:t>
            </a:r>
            <a:r>
              <a:rPr lang="en-US" sz="1600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@ondasderuido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è concessa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5"/>
              </a:rPr>
              <a:t>CC BY-SA 2.0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  <a:endParaRPr lang="en-US" sz="1600" b="0" i="0" u="sng" strike="noStrike" cap="none" dirty="0">
              <a:solidFill>
                <a:srgbClr val="000000"/>
              </a:solidFill>
              <a:ea typeface="Public Sans"/>
              <a:cs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Immagine del testo introduttivo: </a:t>
            </a:r>
            <a:r>
              <a:rPr lang="en-US" sz="1600" i="1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6"/>
              </a:rPr>
              <a:t>Circular lights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Hugh Bell è concessa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7"/>
              </a:rPr>
              <a:t>CC BY-NC 2.0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</a:t>
            </a:r>
            <a:endParaRPr lang="en-US" sz="1600" u="sng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uno: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8"/>
              </a:rPr>
              <a:t>Reduce Reuse Recycle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Steve Snodgrass è concessa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9"/>
              </a:rPr>
              <a:t>CC BY 2.0.</a:t>
            </a:r>
            <a:endParaRPr lang="en-US" sz="1600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due: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0"/>
              </a:rPr>
              <a:t>Circular Patterns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Henry Burrows è concessa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5"/>
              </a:rPr>
              <a:t>CC BY-SA 2.0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tre: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1"/>
              </a:rPr>
              <a:t>data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Arismendy Polanco è su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2"/>
              </a:rPr>
              <a:t>Public Domain Mark 1.0 Universal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quattro: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3"/>
              </a:rPr>
              <a:t>Digital City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scratch-media è concessa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4"/>
              </a:rPr>
              <a:t>CC BY-NC-ND 2.0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cinque: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5"/>
              </a:rPr>
              <a:t>un edificio alto con molte finestre e Bosco </a:t>
            </a:r>
            <a:r>
              <a:rPr lang="en-US" sz="1600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5"/>
              </a:rPr>
              <a:t>Verticale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5"/>
              </a:rPr>
              <a:t>sullo sfondo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José </a:t>
            </a:r>
            <a:r>
              <a:rPr lang="en-US" sz="1600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Jóvena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tramite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6"/>
              </a:rPr>
              <a:t>licenza Unsplash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sei: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7"/>
              </a:rPr>
              <a:t>Riciclaggio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Andy Arthur è concesso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9"/>
              </a:rPr>
              <a:t>CC BY 2.0.</a:t>
            </a:r>
            <a:endParaRPr lang="en-US" sz="1600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7.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8"/>
              </a:rPr>
              <a:t>Data-Analytics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</a:t>
            </a:r>
            <a:r>
              <a:rPr lang="en-US" sz="1600" dirty="0" err="1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Learntek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è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9"/>
              </a:rPr>
              <a:t>CC0 1.0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otto: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20"/>
              </a:rPr>
              <a:t>Blockchain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Mario A.P. è concesso in licenza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5"/>
              </a:rPr>
              <a:t>CC BY-SA 2.0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</a:p>
          <a:p>
            <a:pPr marL="285750" indent="-285750" latinLnBrk="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Domanda nove: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21"/>
              </a:rPr>
              <a:t>persona che pianta in vasi appesi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di Daniel Funes Fuentes è su 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16"/>
              </a:rPr>
              <a:t>licenza Unsplash</a:t>
            </a:r>
            <a:r>
              <a:rPr lang="en-US" sz="1600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.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06618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B5404-BA7E-0448-B30E-786DDE199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F53919-07E3-A073-6B93-029FA4FF8CD7}"/>
              </a:ext>
            </a:extLst>
          </p:cNvPr>
          <p:cNvSpPr txBox="1"/>
          <p:nvPr/>
        </p:nvSpPr>
        <p:spPr>
          <a:xfrm>
            <a:off x="4258848" y="596486"/>
            <a:ext cx="762835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Per la realizzazione di questa presentazione sono state utilizzate le seguenti risorse: </a:t>
            </a:r>
          </a:p>
          <a:p>
            <a:pPr latinLnBrk="0"/>
            <a:endParaRPr lang="en-US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Bl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ot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, E., Bergeling, E., Watkins, E. &amp; Marchetti, E. (giugno 2024) 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Strategie di circolarità e gestione sostenibile delle risorse per salvaguardare la transizione verso l'energia pulita.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Istituto per la politica ambientale europea (IEEP).  </a:t>
            </a:r>
            <a:r>
              <a:rPr lang="en-US" u="sng" dirty="0">
                <a:solidFill>
                  <a:schemeClr val="hlink"/>
                </a:solidFill>
                <a:latin typeface="Public Sans"/>
                <a:ea typeface="Public Sans"/>
                <a:cs typeface="Public Sans"/>
                <a:sym typeface="Public Sans"/>
                <a:hlinkClick r:id="rId3"/>
              </a:rPr>
              <a:t>https://circulareconomy.europa.eu/platform/en/knowledge/circularity-strategies-and-sustainable-resource-management-safeguard-clean-energy-transition</a:t>
            </a:r>
            <a:endParaRPr lang="en-US" dirty="0">
              <a:latin typeface="Public Sans"/>
              <a:ea typeface="Public Sans"/>
              <a:cs typeface="Public Sans"/>
              <a:sym typeface="Public Sans"/>
            </a:endParaRPr>
          </a:p>
          <a:p>
            <a:pPr latinLnBrk="0"/>
            <a:endParaRPr lang="en-US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Gate C &amp; Gravis, L. (2023) </a:t>
            </a:r>
            <a:r>
              <a:rPr lang="en-US" i="1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Per una transizione energetica circolare: piano d'azione per l'industria, i responsabili politici e gli investitori. 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Green Purposes Company &amp; Gate C. </a:t>
            </a:r>
            <a:endParaRPr lang="en-US" i="1" dirty="0">
              <a:solidFill>
                <a:schemeClr val="dk1"/>
              </a:solidFill>
              <a:ea typeface="Public Sans"/>
              <a:cs typeface="Public Sans"/>
              <a:sym typeface="Public Sans"/>
            </a:endParaRPr>
          </a:p>
          <a:p>
            <a:pPr latinLnBrk="0"/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  <a:hlinkClick r:id="rId4"/>
              </a:rPr>
              <a:t>https://circulareconomy.europa.eu/platform/sites/default/files/2023-06/Circular-energy-transition.pdf</a:t>
            </a:r>
            <a:r>
              <a:rPr lang="en-US" dirty="0">
                <a:solidFill>
                  <a:schemeClr val="dk1"/>
                </a:solidFill>
                <a:ea typeface="Public Sans"/>
                <a:cs typeface="Public Sans"/>
                <a:sym typeface="Public Sans"/>
              </a:rPr>
              <a:t> </a:t>
            </a:r>
          </a:p>
          <a:p>
            <a:pPr marR="0" lvl="0" algn="l" rtl="0" latinLnBrk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ea typeface="Public Sans"/>
              <a:cs typeface="Public Sans"/>
              <a:sym typeface="Public Sans"/>
            </a:endParaRPr>
          </a:p>
          <a:p>
            <a:pPr marR="0" lvl="0" algn="l" rtl="0" latinLnBrk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atinLnBrk="0"/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AEBF70-853B-1EE7-4CB0-96CC741A9C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" y="59648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 sz="3200" kern="1200" noProof="1">
                <a:solidFill>
                  <a:srgbClr val="FFFFFF"/>
                </a:solidFill>
                <a:effectLst/>
                <a:latin typeface="Calibri" panose="020F0502020204030204" pitchFamily="34" charset="0"/>
                <a:ea typeface="+mj-ea"/>
                <a:cs typeface="+mj-cs"/>
              </a:rPr>
              <a:t>Ringraziamenti 2</a:t>
            </a:r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129739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F57D-BB7C-BA8B-5EBF-96BF5A6CBC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47160" y="3085465"/>
            <a:ext cx="4065270" cy="1325563"/>
          </a:xfrm>
          <a:prstGeom prst="rect">
            <a:avLst/>
          </a:prstGeom>
        </p:spPr>
        <p:txBody>
          <a:bodyPr/>
          <a:lstStyle/>
          <a:p>
            <a:r>
              <a:rPr lang="it-IT" sz="6000" noProof="1">
                <a:solidFill>
                  <a:schemeClr val="bg1"/>
                </a:solidFill>
              </a:rPr>
              <a:t>Grazie!</a:t>
            </a:r>
          </a:p>
        </p:txBody>
      </p:sp>
    </p:spTree>
    <p:extLst>
      <p:ext uri="{BB962C8B-B14F-4D97-AF65-F5344CB8AC3E}">
        <p14:creationId xmlns:p14="http://schemas.microsoft.com/office/powerpoint/2010/main" val="2840030059"/>
      </p:ext>
    </p:extLst>
  </p:cSld>
  <p:clrMapOvr>
    <a:masterClrMapping/>
  </p:clrMapOvr>
</p:sld>
</file>

<file path=ppt/theme/theme1.xml><?xml version="1.0" encoding="utf-8"?>
<a:theme xmlns:a="http://schemas.openxmlformats.org/drawingml/2006/main" name="Every1 slide master">
  <a:themeElements>
    <a:clrScheme name="0E3AF0">
      <a:dk1>
        <a:srgbClr val="231F20"/>
      </a:dk1>
      <a:lt1>
        <a:srgbClr val="FFFFFF"/>
      </a:lt1>
      <a:dk2>
        <a:srgbClr val="0E3AF0"/>
      </a:dk2>
      <a:lt2>
        <a:srgbClr val="D3D3D3"/>
      </a:lt2>
      <a:accent1>
        <a:srgbClr val="BDF03A"/>
      </a:accent1>
      <a:accent2>
        <a:srgbClr val="0E3AF0"/>
      </a:accent2>
      <a:accent3>
        <a:srgbClr val="A5A5A5"/>
      </a:accent3>
      <a:accent4>
        <a:srgbClr val="808080"/>
      </a:accent4>
      <a:accent5>
        <a:srgbClr val="0E3AF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2838" cap="flat">
          <a:noFill/>
          <a:prstDash val="solid"/>
          <a:miter/>
        </a:ln>
        <a:effectLst/>
      </a:spPr>
      <a:bodyPr rtlCol="0" anchor="ctr"/>
      <a:lstStyle>
        <a:defPPr algn="ctr">
          <a:defRPr sz="2800" dirty="0" smtClean="0">
            <a:solidFill>
              <a:srgbClr val="1A194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C0EDCDBA201B409A2395B9861151A1" ma:contentTypeVersion="15" ma:contentTypeDescription="Een nieuw document maken." ma:contentTypeScope="" ma:versionID="50c7f522389424b49c6918a8f642ccca">
  <xsd:schema xmlns:xsd="http://www.w3.org/2001/XMLSchema" xmlns:xs="http://www.w3.org/2001/XMLSchema" xmlns:p="http://schemas.microsoft.com/office/2006/metadata/properties" xmlns:ns2="c67c0ac7-78b5-4864-aca3-db9996adcf66" xmlns:ns3="59c2b11d-9272-4eed-95ac-95725493c81f" targetNamespace="http://schemas.microsoft.com/office/2006/metadata/properties" ma:root="true" ma:fieldsID="bb5fd8cc14943147fc1cd49a2979817f" ns2:_="" ns3:_="">
    <xsd:import namespace="c67c0ac7-78b5-4864-aca3-db9996adcf66"/>
    <xsd:import namespace="59c2b11d-9272-4eed-95ac-95725493c8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7c0ac7-78b5-4864-aca3-db9996adcf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59249fec-8619-4602-8705-1823ced1ad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c2b11d-9272-4eed-95ac-95725493c81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08e361e-f706-48d1-9f52-00535f2db59c}" ma:internalName="TaxCatchAll" ma:showField="CatchAllData" ma:web="59c2b11d-9272-4eed-95ac-95725493c8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c2b11d-9272-4eed-95ac-95725493c81f" xsi:nil="true"/>
    <lcf76f155ced4ddcb4097134ff3c332f xmlns="c67c0ac7-78b5-4864-aca3-db9996adcf6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9210E3-B9F5-4C4B-A151-BE5A00F8A6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7c0ac7-78b5-4864-aca3-db9996adcf66"/>
    <ds:schemaRef ds:uri="59c2b11d-9272-4eed-95ac-95725493c8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CA0DD0-504F-4EB9-B60E-59D0E157F7B9}">
  <ds:schemaRefs>
    <ds:schemaRef ds:uri="577805d4-8e47-4788-b8ec-5b1290b6ebfb"/>
    <ds:schemaRef ds:uri="59c2b11d-9272-4eed-95ac-95725493c81f"/>
    <ds:schemaRef ds:uri="75a85b04-3e87-4e6d-8e61-343b36998706"/>
    <ds:schemaRef ds:uri="c67c0ac7-78b5-4864-aca3-db9996adcf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f45ef3b6-e1f8-4ba6-89ba-26b48c006428"/>
    <ds:schemaRef ds:uri="7b26517a-e12b-4b49-bcfd-51642f3fdde0"/>
  </ds:schemaRefs>
</ds:datastoreItem>
</file>

<file path=customXml/itemProps3.xml><?xml version="1.0" encoding="utf-8"?>
<ds:datastoreItem xmlns:ds="http://schemas.openxmlformats.org/officeDocument/2006/customXml" ds:itemID="{8E3774D8-BCA8-4A02-93E0-3307429344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4541</Words>
  <Application>Microsoft Macintosh PowerPoint</Application>
  <PresentationFormat>Widescreen</PresentationFormat>
  <Paragraphs>395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맑은 고딕</vt:lpstr>
      <vt:lpstr>Arial</vt:lpstr>
      <vt:lpstr>Calibri</vt:lpstr>
      <vt:lpstr>Public Sans</vt:lpstr>
      <vt:lpstr>Every1 slide master</vt:lpstr>
      <vt:lpstr>Circolarità e la transizione energetica digitale</vt:lpstr>
      <vt:lpstr>Introduzione alla circolarità</vt:lpstr>
      <vt:lpstr>La circolarità in 9 domande</vt:lpstr>
      <vt:lpstr>Nove domande sulla digitalizzazione e la circolarità nel settore energetico  </vt:lpstr>
      <vt:lpstr>1. L'economia circolare  </vt:lpstr>
      <vt:lpstr>1. L'economia circolare: Introduzione </vt:lpstr>
      <vt:lpstr>1. L'economia circolare: ridurre, riutilizzare </vt:lpstr>
      <vt:lpstr>1. L'economia circolare: riciclaggio </vt:lpstr>
      <vt:lpstr>2. Iniziative dell'Unione europea volte a promuovere la circolarità nel settore energetico </vt:lpstr>
      <vt:lpstr>2. Iniziative dell'Unione europea che promuovono la circolarità nel settore energetico: progettazione per la circolarità ed efficienza dei materiali </vt:lpstr>
      <vt:lpstr>2. Iniziative dell'Unione europea che promuovono la circolarità nel settore energetico: riduzione dei rifiuti e recupero delle risorse </vt:lpstr>
      <vt:lpstr>3. La transizione energetica digitale  </vt:lpstr>
      <vt:lpstr>3. La transizione energetica digitale: digitalizzazione e analisi dei dati </vt:lpstr>
      <vt:lpstr>4. Sinergie  </vt:lpstr>
      <vt:lpstr>4. Sinergie: maggiori dettagli </vt:lpstr>
      <vt:lpstr>5. Circolarità nel settore dell'energia digitale: efficienza delle risorse </vt:lpstr>
      <vt:lpstr>5. Circolarità nel settore dell'energia digitale: efficienza delle risorse – Maggiori dettagli </vt:lpstr>
      <vt:lpstr>6. Circolarità nel settore dell'energia digitale: energie rinnovabili e stoccaggio dell'energia </vt:lpstr>
      <vt:lpstr>6. Circolarità nel settore dell'energia digitale: energia rinnovabile e stoccaggio dell'energia – Maggiori dettagli </vt:lpstr>
      <vt:lpstr>7. Digitalizzazione dell'energia: reti intelligenti e analisi dei dati </vt:lpstr>
      <vt:lpstr>7. Digitalizzazione dell'energia: reti intelligenti e analisi dei dati – Reti intelligenti </vt:lpstr>
      <vt:lpstr>7. Digitalizzazione dell'energia: reti intelligenti e analisi dei dati – Analisi dei dati </vt:lpstr>
      <vt:lpstr>8. Digitalizzazione dell'energia e blockchain  </vt:lpstr>
      <vt:lpstr>8. Digitalizzazione dell'energia e blockchain – Che cos'è la blockchain? </vt:lpstr>
      <vt:lpstr>8. Digitalizzazione dell'energia e blockchain – La blockchain nel settore energetico </vt:lpstr>
      <vt:lpstr>9. Sinergie e soluzioni integrate  </vt:lpstr>
      <vt:lpstr>9. Sinergie e soluzioni integrate: maggiori dettagli </vt:lpstr>
      <vt:lpstr>Prossimi passi</vt:lpstr>
      <vt:lpstr>Ringraziamenti 1</vt:lpstr>
      <vt:lpstr>Ringraziamenti 2</vt:lpstr>
      <vt:lpstr>Grazie!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Beck.Pitt</cp:lastModifiedBy>
  <cp:revision>51</cp:revision>
  <cp:lastPrinted>2025-03-21T11:31:47Z</cp:lastPrinted>
  <dcterms:created xsi:type="dcterms:W3CDTF">2019-04-06T05:20:47Z</dcterms:created>
  <dcterms:modified xsi:type="dcterms:W3CDTF">2026-03-09T10:59:35Z</dcterms:modified>
  <cp:category/>
</cp:coreProperties>
</file>