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2457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33"/>
        </a:solidFill>
        <a:effectLst/>
      </p:bgPr>
    </p:bg>
    <p:spTree>
      <p:nvGrpSpPr>
        <p:cNvPr id="1" name=""/>
        <p:cNvGrpSpPr/>
        <p:nvPr/>
      </p:nvGrpSpPr>
      <p:grpSpPr>
        <a:xfrm>
          <a:off x="0" y="0"/>
          <a:ext cx="0" cy="0"/>
          <a:chOff x="0" y="0"/>
          <a:chExt cx="0" cy="0"/>
        </a:xfrm>
      </p:grpSpPr>
      <p:sp>
        <p:nvSpPr>
          <p:cNvPr id="2" name="Text 0"/>
          <p:cNvSpPr/>
          <p:nvPr/>
        </p:nvSpPr>
        <p:spPr>
          <a:xfrm>
            <a:off x="609905" y="1417320"/>
            <a:ext cx="10971886" cy="292608"/>
          </a:xfrm>
          <a:prstGeom prst="rect">
            <a:avLst/>
          </a:prstGeom>
          <a:noFill/>
          <a:ln/>
        </p:spPr>
        <p:txBody>
          <a:bodyPr wrap="square" lIns="0" tIns="0" rIns="0" bIns="0" rtlCol="0" anchor="ctr"/>
          <a:lstStyle/>
          <a:p>
            <a:pPr marL="0" indent="0" algn="l">
              <a:buNone/>
            </a:pPr>
            <a:r>
              <a:rPr lang="en-US" sz="1300" b="1" kern="0" spc="260" dirty="0">
                <a:solidFill>
                  <a:srgbClr val="EDB348"/>
                </a:solidFill>
                <a:latin typeface="Nunito" pitchFamily="34" charset="0"/>
                <a:ea typeface="Nunito" pitchFamily="34" charset="-122"/>
                <a:cs typeface="Nunito" pitchFamily="34" charset="-120"/>
              </a:rPr>
              <a:t>SELF-PACED PRE-COURSE   ·   MODULE 1</a:t>
            </a:r>
            <a:endParaRPr lang="en-US" sz="1300" dirty="0"/>
          </a:p>
        </p:txBody>
      </p:sp>
      <p:sp>
        <p:nvSpPr>
          <p:cNvPr id="3" name="Text 1"/>
          <p:cNvSpPr/>
          <p:nvPr/>
        </p:nvSpPr>
        <p:spPr>
          <a:xfrm>
            <a:off x="609905" y="1828800"/>
            <a:ext cx="10058400" cy="868680"/>
          </a:xfrm>
          <a:prstGeom prst="rect">
            <a:avLst/>
          </a:prstGeom>
          <a:noFill/>
          <a:ln/>
        </p:spPr>
        <p:txBody>
          <a:bodyPr wrap="square" lIns="0" tIns="0" rIns="0" bIns="0" rtlCol="0" anchor="ctr"/>
          <a:lstStyle/>
          <a:p>
            <a:pPr marL="0" indent="0" algn="l">
              <a:buNone/>
            </a:pPr>
            <a:r>
              <a:rPr lang="en-US" sz="4400" b="1" dirty="0">
                <a:solidFill>
                  <a:srgbClr val="FFFFFF"/>
                </a:solidFill>
                <a:latin typeface="Nunito" pitchFamily="34" charset="0"/>
                <a:ea typeface="Nunito" pitchFamily="34" charset="-122"/>
                <a:cs typeface="Nunito" pitchFamily="34" charset="-120"/>
              </a:rPr>
              <a:t>Geospatial Data Management</a:t>
            </a:r>
            <a:endParaRPr lang="en-US" sz="4400" dirty="0"/>
          </a:p>
        </p:txBody>
      </p:sp>
      <p:sp>
        <p:nvSpPr>
          <p:cNvPr id="4" name="Text 2"/>
          <p:cNvSpPr/>
          <p:nvPr/>
        </p:nvSpPr>
        <p:spPr>
          <a:xfrm>
            <a:off x="609905" y="2542032"/>
            <a:ext cx="10058400" cy="868680"/>
          </a:xfrm>
          <a:prstGeom prst="rect">
            <a:avLst/>
          </a:prstGeom>
          <a:noFill/>
          <a:ln/>
        </p:spPr>
        <p:txBody>
          <a:bodyPr wrap="square" lIns="0" tIns="0" rIns="0" bIns="0" rtlCol="0" anchor="ctr"/>
          <a:lstStyle/>
          <a:p>
            <a:pPr marL="0" indent="0" algn="l">
              <a:buNone/>
            </a:pPr>
            <a:r>
              <a:rPr lang="en-US" sz="4400" b="1" dirty="0">
                <a:solidFill>
                  <a:srgbClr val="FFFFFF"/>
                </a:solidFill>
                <a:latin typeface="Nunito" pitchFamily="34" charset="0"/>
                <a:ea typeface="Nunito" pitchFamily="34" charset="-122"/>
                <a:cs typeface="Nunito" pitchFamily="34" charset="-120"/>
              </a:rPr>
              <a:t>for Energy Access</a:t>
            </a:r>
            <a:endParaRPr lang="en-US" sz="4400" dirty="0"/>
          </a:p>
        </p:txBody>
      </p:sp>
      <p:sp>
        <p:nvSpPr>
          <p:cNvPr id="5" name="Text 3"/>
          <p:cNvSpPr/>
          <p:nvPr/>
        </p:nvSpPr>
        <p:spPr>
          <a:xfrm>
            <a:off x="609905" y="3364992"/>
            <a:ext cx="8686800" cy="822960"/>
          </a:xfrm>
          <a:prstGeom prst="rect">
            <a:avLst/>
          </a:prstGeom>
          <a:noFill/>
          <a:ln/>
        </p:spPr>
        <p:txBody>
          <a:bodyPr wrap="square" lIns="0" tIns="0" rIns="0" bIns="0" rtlCol="0" anchor="ctr"/>
          <a:lstStyle/>
          <a:p>
            <a:pPr marL="0" indent="0" algn="l">
              <a:lnSpc>
                <a:spcPct val="125000"/>
              </a:lnSpc>
              <a:buNone/>
            </a:pPr>
            <a:r>
              <a:rPr lang="en-US" sz="1500" i="1" dirty="0">
                <a:solidFill>
                  <a:srgbClr val="C7CDD3"/>
                </a:solidFill>
                <a:latin typeface="Nunito" pitchFamily="34" charset="0"/>
                <a:ea typeface="Nunito" pitchFamily="34" charset="-122"/>
                <a:cs typeface="Nunito" pitchFamily="34" charset="-120"/>
              </a:rPr>
              <a:t>Self-paced readiness and selection course -</a:t>
            </a:r>
            <a:endParaRPr lang="en-US" sz="1500" dirty="0"/>
          </a:p>
          <a:p>
            <a:pPr marL="0" indent="0" algn="l">
              <a:lnSpc>
                <a:spcPct val="125000"/>
              </a:lnSpc>
              <a:buNone/>
            </a:pPr>
            <a:r>
              <a:rPr lang="en-US" sz="1500" i="1" dirty="0">
                <a:solidFill>
                  <a:srgbClr val="C7CDD3"/>
                </a:solidFill>
                <a:latin typeface="Nunito" pitchFamily="34" charset="0"/>
                <a:ea typeface="Nunito" pitchFamily="34" charset="-122"/>
                <a:cs typeface="Nunito" pitchFamily="34" charset="-120"/>
              </a:rPr>
              <a:t>complete before your instructor-led programme begins.</a:t>
            </a:r>
            <a:endParaRPr lang="en-US" sz="1500" dirty="0"/>
          </a:p>
        </p:txBody>
      </p:sp>
      <p:sp>
        <p:nvSpPr>
          <p:cNvPr id="6" name="Shape 4"/>
          <p:cNvSpPr/>
          <p:nvPr/>
        </p:nvSpPr>
        <p:spPr>
          <a:xfrm>
            <a:off x="609905" y="4434840"/>
            <a:ext cx="2011680" cy="0"/>
          </a:xfrm>
          <a:prstGeom prst="line">
            <a:avLst/>
          </a:prstGeom>
          <a:noFill/>
          <a:ln w="25400">
            <a:solidFill>
              <a:srgbClr val="EDB348"/>
            </a:solidFill>
            <a:prstDash val="solid"/>
          </a:ln>
        </p:spPr>
      </p:sp>
      <p:pic>
        <p:nvPicPr>
          <p:cNvPr id="8" name="Image 0" descr="/mnt/user-data/uploads/2__Kartoza_logo_white.png"/>
          <p:cNvPicPr>
            <a:picLocks noChangeAspect="1"/>
          </p:cNvPicPr>
          <p:nvPr/>
        </p:nvPicPr>
        <p:blipFill>
          <a:blip r:embed="rId3"/>
          <a:stretch>
            <a:fillRect/>
          </a:stretch>
        </p:blipFill>
        <p:spPr>
          <a:xfrm>
            <a:off x="609905" y="6016752"/>
            <a:ext cx="1554480" cy="528375"/>
          </a:xfrm>
          <a:prstGeom prst="rect">
            <a:avLst/>
          </a:prstGeom>
        </p:spPr>
      </p:pic>
      <p:sp>
        <p:nvSpPr>
          <p:cNvPr id="9" name="Text 6"/>
          <p:cNvSpPr/>
          <p:nvPr/>
        </p:nvSpPr>
        <p:spPr>
          <a:xfrm>
            <a:off x="2575865" y="5989320"/>
            <a:ext cx="7863840" cy="457200"/>
          </a:xfrm>
          <a:prstGeom prst="rect">
            <a:avLst/>
          </a:prstGeom>
          <a:noFill/>
          <a:ln/>
        </p:spPr>
        <p:txBody>
          <a:bodyPr wrap="square" lIns="0" tIns="0" rIns="0" bIns="0" rtlCol="0" anchor="ctr"/>
          <a:lstStyle/>
          <a:p>
            <a:pPr marL="0" indent="0" algn="l">
              <a:buNone/>
            </a:pPr>
            <a:r>
              <a:rPr lang="en-US" sz="1000" dirty="0">
                <a:solidFill>
                  <a:srgbClr val="9FB0BB"/>
                </a:solidFill>
                <a:latin typeface="Nunito" pitchFamily="34" charset="0"/>
                <a:ea typeface="Nunito" pitchFamily="34" charset="-122"/>
                <a:cs typeface="Nunito" pitchFamily="34" charset="-120"/>
              </a:rPr>
              <a:t>Commissioned by SEforALL   ·   Maintained &amp; updated by Kartoza   ·   Hosted by CCG</a:t>
            </a:r>
            <a:endParaRPr lang="en-US" sz="1000" dirty="0"/>
          </a:p>
        </p:txBody>
      </p:sp>
      <p:sp>
        <p:nvSpPr>
          <p:cNvPr id="10" name="Shape 7"/>
          <p:cNvSpPr/>
          <p:nvPr/>
        </p:nvSpPr>
        <p:spPr>
          <a:xfrm>
            <a:off x="9052560" y="502920"/>
            <a:ext cx="2532888" cy="777240"/>
          </a:xfrm>
          <a:prstGeom prst="roundRect">
            <a:avLst>
              <a:gd name="adj" fmla="val 9412"/>
            </a:avLst>
          </a:prstGeom>
          <a:solidFill>
            <a:srgbClr val="2A3742"/>
          </a:solidFill>
          <a:ln w="12700">
            <a:solidFill>
              <a:srgbClr val="3A4A56"/>
            </a:solidFill>
            <a:prstDash val="solid"/>
          </a:ln>
        </p:spPr>
      </p:sp>
      <p:sp>
        <p:nvSpPr>
          <p:cNvPr id="11" name="Text 8"/>
          <p:cNvSpPr/>
          <p:nvPr/>
        </p:nvSpPr>
        <p:spPr>
          <a:xfrm>
            <a:off x="9189720" y="594360"/>
            <a:ext cx="2286000" cy="228600"/>
          </a:xfrm>
          <a:prstGeom prst="rect">
            <a:avLst/>
          </a:prstGeom>
          <a:noFill/>
          <a:ln/>
        </p:spPr>
        <p:txBody>
          <a:bodyPr wrap="square" lIns="0" tIns="0" rIns="0" bIns="0" rtlCol="0" anchor="ctr"/>
          <a:lstStyle/>
          <a:p>
            <a:pPr marL="0" indent="0">
              <a:buNone/>
            </a:pPr>
            <a:r>
              <a:rPr lang="en-US" sz="900" b="1" kern="0" spc="150" dirty="0">
                <a:solidFill>
                  <a:srgbClr val="EDB348"/>
                </a:solidFill>
                <a:latin typeface="Nunito" pitchFamily="34" charset="0"/>
                <a:ea typeface="Nunito" pitchFamily="34" charset="-122"/>
                <a:cs typeface="Nunito" pitchFamily="34" charset="-120"/>
              </a:rPr>
              <a:t>ESTIMATED TIME</a:t>
            </a:r>
            <a:endParaRPr lang="en-US" sz="900" dirty="0"/>
          </a:p>
        </p:txBody>
      </p:sp>
      <p:sp>
        <p:nvSpPr>
          <p:cNvPr id="12" name="Text 9"/>
          <p:cNvSpPr/>
          <p:nvPr/>
        </p:nvSpPr>
        <p:spPr>
          <a:xfrm>
            <a:off x="9189720" y="804672"/>
            <a:ext cx="2286000" cy="411480"/>
          </a:xfrm>
          <a:prstGeom prst="rect">
            <a:avLst/>
          </a:prstGeom>
          <a:noFill/>
          <a:ln/>
        </p:spPr>
        <p:txBody>
          <a:bodyPr wrap="square" lIns="0" tIns="0" rIns="0" bIns="0" rtlCol="0" anchor="ctr"/>
          <a:lstStyle/>
          <a:p>
            <a:pPr marL="0" indent="0">
              <a:buNone/>
            </a:pPr>
            <a:r>
              <a:rPr lang="en-US" sz="2000" b="1" dirty="0">
                <a:solidFill>
                  <a:srgbClr val="FFFFFF"/>
                </a:solidFill>
                <a:latin typeface="Nunito" pitchFamily="34" charset="0"/>
                <a:ea typeface="Nunito" pitchFamily="34" charset="-122"/>
                <a:cs typeface="Nunito" pitchFamily="34" charset="-120"/>
              </a:rPr>
              <a:t>30 minutes</a:t>
            </a:r>
            <a:endParaRPr lang="en-US" sz="2000" dirty="0"/>
          </a:p>
        </p:txBody>
      </p:sp>
      <p:grpSp>
        <p:nvGrpSpPr>
          <p:cNvPr id="13" name="Group 12">
            <a:extLst>
              <a:ext uri="{FF2B5EF4-FFF2-40B4-BE49-F238E27FC236}">
                <a16:creationId xmlns:a16="http://schemas.microsoft.com/office/drawing/2014/main" id="{1A9C2A48-EB5C-C3C6-B808-501FEB1837B1}"/>
              </a:ext>
            </a:extLst>
          </p:cNvPr>
          <p:cNvGrpSpPr/>
          <p:nvPr/>
        </p:nvGrpSpPr>
        <p:grpSpPr>
          <a:xfrm>
            <a:off x="609905" y="4691636"/>
            <a:ext cx="5943295" cy="452626"/>
            <a:chOff x="609904" y="4549140"/>
            <a:chExt cx="5943295" cy="452626"/>
          </a:xfrm>
        </p:grpSpPr>
        <p:sp>
          <p:nvSpPr>
            <p:cNvPr id="14" name="Shape 7">
              <a:extLst>
                <a:ext uri="{FF2B5EF4-FFF2-40B4-BE49-F238E27FC236}">
                  <a16:creationId xmlns:a16="http://schemas.microsoft.com/office/drawing/2014/main" id="{253F9F0F-FA51-3FE9-2829-286A40DCD4F7}"/>
                </a:ext>
              </a:extLst>
            </p:cNvPr>
            <p:cNvSpPr/>
            <p:nvPr/>
          </p:nvSpPr>
          <p:spPr>
            <a:xfrm>
              <a:off x="609904" y="4549140"/>
              <a:ext cx="5943295" cy="452626"/>
            </a:xfrm>
            <a:prstGeom prst="roundRect">
              <a:avLst/>
            </a:prstGeom>
            <a:solidFill>
              <a:srgbClr val="2A3742"/>
            </a:solidFill>
            <a:ln w="12700">
              <a:solidFill>
                <a:srgbClr val="3A4A56"/>
              </a:solidFill>
              <a:prstDash val="solid"/>
            </a:ln>
          </p:spPr>
        </p:sp>
        <p:sp>
          <p:nvSpPr>
            <p:cNvPr id="15" name="Text 5">
              <a:extLst>
                <a:ext uri="{FF2B5EF4-FFF2-40B4-BE49-F238E27FC236}">
                  <a16:creationId xmlns:a16="http://schemas.microsoft.com/office/drawing/2014/main" id="{89EC49F1-6C41-6778-1557-0881976F3691}"/>
                </a:ext>
              </a:extLst>
            </p:cNvPr>
            <p:cNvSpPr/>
            <p:nvPr/>
          </p:nvSpPr>
          <p:spPr>
            <a:xfrm>
              <a:off x="609905" y="4617720"/>
              <a:ext cx="5857570" cy="320040"/>
            </a:xfrm>
            <a:prstGeom prst="rect">
              <a:avLst/>
            </a:prstGeom>
            <a:noFill/>
            <a:ln/>
          </p:spPr>
          <p:txBody>
            <a:bodyPr wrap="square" lIns="0" tIns="0" rIns="0" bIns="0" rtlCol="0" anchor="ctr"/>
            <a:lstStyle/>
            <a:p>
              <a:pPr marL="0" indent="0" algn="ctr">
                <a:buNone/>
              </a:pPr>
              <a:r>
                <a:rPr lang="en-US" sz="1300" b="1" dirty="0">
                  <a:solidFill>
                    <a:srgbClr val="9FB0BB"/>
                  </a:solidFill>
                  <a:latin typeface="Nunito" pitchFamily="34" charset="0"/>
                  <a:ea typeface="Nunito" pitchFamily="34" charset="-122"/>
                  <a:cs typeface="Nunito" pitchFamily="34" charset="-120"/>
                </a:rPr>
                <a:t>Geospatial Data Management for Energy Access, Planning and Modelling</a:t>
              </a:r>
              <a:endParaRPr lang="en-US" sz="130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MODULE 1 · COURSE INTRODUCTION</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How This Module Is Organised</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Three sections orient you to the programme before you start the technical modules.</a:t>
            </a:r>
            <a:endParaRPr lang="en-US" sz="1350" dirty="0">
              <a:latin typeface="Nunito Light" panose="00000400000000000000" pitchFamily="2" charset="0"/>
            </a:endParaRPr>
          </a:p>
        </p:txBody>
      </p:sp>
      <p:grpSp>
        <p:nvGrpSpPr>
          <p:cNvPr id="28" name="Group 27">
            <a:extLst>
              <a:ext uri="{FF2B5EF4-FFF2-40B4-BE49-F238E27FC236}">
                <a16:creationId xmlns:a16="http://schemas.microsoft.com/office/drawing/2014/main" id="{5E3A2479-F0B4-5629-1A43-A8B094778485}"/>
              </a:ext>
            </a:extLst>
          </p:cNvPr>
          <p:cNvGrpSpPr/>
          <p:nvPr/>
        </p:nvGrpSpPr>
        <p:grpSpPr>
          <a:xfrm>
            <a:off x="609905" y="1920240"/>
            <a:ext cx="5348783" cy="1234440"/>
            <a:chOff x="609905" y="1920240"/>
            <a:chExt cx="5348783" cy="1234440"/>
          </a:xfrm>
        </p:grpSpPr>
        <p:sp>
          <p:nvSpPr>
            <p:cNvPr id="5" name="Shape 3"/>
            <p:cNvSpPr/>
            <p:nvPr/>
          </p:nvSpPr>
          <p:spPr>
            <a:xfrm>
              <a:off x="609905" y="1920240"/>
              <a:ext cx="5348783" cy="1234440"/>
            </a:xfrm>
            <a:prstGeom prst="roundRect">
              <a:avLst>
                <a:gd name="adj" fmla="val 5926"/>
              </a:avLst>
            </a:prstGeom>
            <a:solidFill>
              <a:srgbClr val="F6F7F8"/>
            </a:solidFill>
            <a:ln w="12700">
              <a:solidFill>
                <a:srgbClr val="E5E8EB"/>
              </a:solidFill>
              <a:prstDash val="solid"/>
            </a:ln>
          </p:spPr>
        </p:sp>
        <p:sp>
          <p:nvSpPr>
            <p:cNvPr id="6" name="Shape 4"/>
            <p:cNvSpPr/>
            <p:nvPr/>
          </p:nvSpPr>
          <p:spPr>
            <a:xfrm>
              <a:off x="811073" y="2281428"/>
              <a:ext cx="512064" cy="512064"/>
            </a:xfrm>
            <a:prstGeom prst="ellipse">
              <a:avLst/>
            </a:prstGeom>
            <a:solidFill>
              <a:srgbClr val="2B2F33"/>
            </a:solidFill>
            <a:ln/>
          </p:spPr>
        </p:sp>
        <p:sp>
          <p:nvSpPr>
            <p:cNvPr id="7" name="Text 5"/>
            <p:cNvSpPr/>
            <p:nvPr/>
          </p:nvSpPr>
          <p:spPr>
            <a:xfrm>
              <a:off x="811073" y="2281428"/>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1</a:t>
              </a:r>
              <a:endParaRPr lang="en-US" sz="1800" dirty="0"/>
            </a:p>
          </p:txBody>
        </p:sp>
        <p:sp>
          <p:nvSpPr>
            <p:cNvPr id="8" name="Text 6"/>
            <p:cNvSpPr/>
            <p:nvPr/>
          </p:nvSpPr>
          <p:spPr>
            <a:xfrm>
              <a:off x="1451153" y="2011680"/>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Welcome to the Programme</a:t>
              </a:r>
              <a:endParaRPr lang="en-US" sz="1250" dirty="0"/>
            </a:p>
          </p:txBody>
        </p:sp>
        <p:sp>
          <p:nvSpPr>
            <p:cNvPr id="9" name="Text 7"/>
            <p:cNvSpPr/>
            <p:nvPr/>
          </p:nvSpPr>
          <p:spPr>
            <a:xfrm>
              <a:off x="1451153" y="2432304"/>
              <a:ext cx="3730295" cy="475488"/>
            </a:xfrm>
            <a:prstGeom prst="rect">
              <a:avLst/>
            </a:prstGeom>
            <a:noFill/>
            <a:ln/>
          </p:spPr>
          <p:txBody>
            <a:bodyPr wrap="square" lIns="0" tIns="0" rIns="0" bIns="0" rtlCol="0" anchor="t"/>
            <a:lstStyle/>
            <a:p>
              <a:pPr marL="0" indent="0" algn="l">
                <a:lnSpc>
                  <a:spcPct val="150000"/>
                </a:lnSpc>
                <a:buNone/>
              </a:pPr>
              <a:r>
                <a:rPr lang="en-US" sz="1100" dirty="0">
                  <a:solidFill>
                    <a:srgbClr val="5C6166"/>
                  </a:solidFill>
                  <a:latin typeface="Nunito" pitchFamily="34" charset="0"/>
                  <a:ea typeface="Nunito" pitchFamily="34" charset="-122"/>
                  <a:cs typeface="Nunito" pitchFamily="34" charset="-120"/>
                </a:rPr>
                <a:t>The challenge this programme solves, and your role in solving it</a:t>
              </a:r>
              <a:endParaRPr lang="en-US" sz="1100" dirty="0"/>
            </a:p>
          </p:txBody>
        </p:sp>
        <p:sp>
          <p:nvSpPr>
            <p:cNvPr id="10" name="Text 8"/>
            <p:cNvSpPr/>
            <p:nvPr/>
          </p:nvSpPr>
          <p:spPr>
            <a:xfrm>
              <a:off x="5136905" y="1920240"/>
              <a:ext cx="685800" cy="1234440"/>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10 min</a:t>
              </a:r>
              <a:endParaRPr lang="en-US" sz="1050" dirty="0"/>
            </a:p>
          </p:txBody>
        </p:sp>
      </p:grpSp>
      <p:grpSp>
        <p:nvGrpSpPr>
          <p:cNvPr id="30" name="Group 29">
            <a:extLst>
              <a:ext uri="{FF2B5EF4-FFF2-40B4-BE49-F238E27FC236}">
                <a16:creationId xmlns:a16="http://schemas.microsoft.com/office/drawing/2014/main" id="{A83EAA49-00A7-7D5A-7FC0-41D1E482A340}"/>
              </a:ext>
            </a:extLst>
          </p:cNvPr>
          <p:cNvGrpSpPr/>
          <p:nvPr/>
        </p:nvGrpSpPr>
        <p:grpSpPr>
          <a:xfrm>
            <a:off x="609905" y="3986784"/>
            <a:ext cx="5348783" cy="1234440"/>
            <a:chOff x="609905" y="3986784"/>
            <a:chExt cx="5348783" cy="1234440"/>
          </a:xfrm>
        </p:grpSpPr>
        <p:sp>
          <p:nvSpPr>
            <p:cNvPr id="11" name="Shape 9"/>
            <p:cNvSpPr/>
            <p:nvPr/>
          </p:nvSpPr>
          <p:spPr>
            <a:xfrm>
              <a:off x="609905" y="3986784"/>
              <a:ext cx="5348783" cy="1234440"/>
            </a:xfrm>
            <a:prstGeom prst="roundRect">
              <a:avLst>
                <a:gd name="adj" fmla="val 5926"/>
              </a:avLst>
            </a:prstGeom>
            <a:solidFill>
              <a:srgbClr val="F6F7F8"/>
            </a:solidFill>
            <a:ln w="12700">
              <a:solidFill>
                <a:srgbClr val="E5E8EB"/>
              </a:solidFill>
              <a:prstDash val="solid"/>
            </a:ln>
          </p:spPr>
        </p:sp>
        <p:sp>
          <p:nvSpPr>
            <p:cNvPr id="12" name="Shape 10"/>
            <p:cNvSpPr/>
            <p:nvPr/>
          </p:nvSpPr>
          <p:spPr>
            <a:xfrm>
              <a:off x="811073" y="4347972"/>
              <a:ext cx="512064" cy="512064"/>
            </a:xfrm>
            <a:prstGeom prst="ellipse">
              <a:avLst/>
            </a:prstGeom>
            <a:solidFill>
              <a:srgbClr val="2B2F33"/>
            </a:solidFill>
            <a:ln/>
          </p:spPr>
        </p:sp>
        <p:sp>
          <p:nvSpPr>
            <p:cNvPr id="13" name="Text 11"/>
            <p:cNvSpPr/>
            <p:nvPr/>
          </p:nvSpPr>
          <p:spPr>
            <a:xfrm>
              <a:off x="811073" y="4347972"/>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2</a:t>
              </a:r>
              <a:endParaRPr lang="en-US" sz="1800" dirty="0"/>
            </a:p>
          </p:txBody>
        </p:sp>
        <p:sp>
          <p:nvSpPr>
            <p:cNvPr id="14" name="Text 12"/>
            <p:cNvSpPr/>
            <p:nvPr/>
          </p:nvSpPr>
          <p:spPr>
            <a:xfrm>
              <a:off x="1451153" y="4078224"/>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How the Programme Works</a:t>
              </a:r>
              <a:endParaRPr lang="en-US" sz="1250" dirty="0"/>
            </a:p>
          </p:txBody>
        </p:sp>
        <p:sp>
          <p:nvSpPr>
            <p:cNvPr id="15" name="Text 13"/>
            <p:cNvSpPr/>
            <p:nvPr/>
          </p:nvSpPr>
          <p:spPr>
            <a:xfrm>
              <a:off x="1451153" y="4498848"/>
              <a:ext cx="3918515" cy="512064"/>
            </a:xfrm>
            <a:prstGeom prst="rect">
              <a:avLst/>
            </a:prstGeom>
            <a:noFill/>
            <a:ln/>
          </p:spPr>
          <p:txBody>
            <a:bodyPr wrap="square" lIns="0" tIns="0" rIns="0" bIns="0" rtlCol="0" anchor="t"/>
            <a:lstStyle/>
            <a:p>
              <a:pPr marL="0" indent="0" algn="l">
                <a:lnSpc>
                  <a:spcPct val="150000"/>
                </a:lnSpc>
                <a:buNone/>
              </a:pPr>
              <a:r>
                <a:rPr lang="en-US" sz="1100" dirty="0">
                  <a:solidFill>
                    <a:srgbClr val="5C6166"/>
                  </a:solidFill>
                  <a:latin typeface="Nunito" pitchFamily="34" charset="0"/>
                  <a:ea typeface="Nunito" pitchFamily="34" charset="-122"/>
                  <a:cs typeface="Nunito" pitchFamily="34" charset="-120"/>
                </a:rPr>
                <a:t>Structure, the Data Governance Plan, and the five-module roadmap</a:t>
              </a:r>
              <a:endParaRPr lang="en-US" sz="1100" dirty="0"/>
            </a:p>
          </p:txBody>
        </p:sp>
        <p:sp>
          <p:nvSpPr>
            <p:cNvPr id="16" name="Text 14"/>
            <p:cNvSpPr/>
            <p:nvPr/>
          </p:nvSpPr>
          <p:spPr>
            <a:xfrm>
              <a:off x="5090008" y="3986784"/>
              <a:ext cx="685800" cy="1234440"/>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12 min</a:t>
              </a:r>
              <a:endParaRPr lang="en-US" sz="1050" dirty="0"/>
            </a:p>
          </p:txBody>
        </p:sp>
      </p:grpSp>
      <p:grpSp>
        <p:nvGrpSpPr>
          <p:cNvPr id="29" name="Group 28">
            <a:extLst>
              <a:ext uri="{FF2B5EF4-FFF2-40B4-BE49-F238E27FC236}">
                <a16:creationId xmlns:a16="http://schemas.microsoft.com/office/drawing/2014/main" id="{F48292F1-6C68-954E-734E-B95E68D33847}"/>
              </a:ext>
            </a:extLst>
          </p:cNvPr>
          <p:cNvGrpSpPr/>
          <p:nvPr/>
        </p:nvGrpSpPr>
        <p:grpSpPr>
          <a:xfrm>
            <a:off x="6233008" y="1920240"/>
            <a:ext cx="5348783" cy="1234440"/>
            <a:chOff x="6233008" y="1920240"/>
            <a:chExt cx="5348783" cy="1234440"/>
          </a:xfrm>
        </p:grpSpPr>
        <p:sp>
          <p:nvSpPr>
            <p:cNvPr id="17" name="Shape 15"/>
            <p:cNvSpPr/>
            <p:nvPr/>
          </p:nvSpPr>
          <p:spPr>
            <a:xfrm>
              <a:off x="6233008" y="1920240"/>
              <a:ext cx="5348783" cy="1234440"/>
            </a:xfrm>
            <a:prstGeom prst="roundRect">
              <a:avLst>
                <a:gd name="adj" fmla="val 5926"/>
              </a:avLst>
            </a:prstGeom>
            <a:solidFill>
              <a:srgbClr val="F6F7F8"/>
            </a:solidFill>
            <a:ln w="12700">
              <a:solidFill>
                <a:srgbClr val="E5E8EB"/>
              </a:solidFill>
              <a:prstDash val="solid"/>
            </a:ln>
          </p:spPr>
        </p:sp>
        <p:sp>
          <p:nvSpPr>
            <p:cNvPr id="18" name="Shape 16"/>
            <p:cNvSpPr/>
            <p:nvPr/>
          </p:nvSpPr>
          <p:spPr>
            <a:xfrm>
              <a:off x="6434176" y="2281428"/>
              <a:ext cx="512064" cy="512064"/>
            </a:xfrm>
            <a:prstGeom prst="ellipse">
              <a:avLst/>
            </a:prstGeom>
            <a:solidFill>
              <a:srgbClr val="2B2F33"/>
            </a:solidFill>
            <a:ln/>
          </p:spPr>
        </p:sp>
        <p:sp>
          <p:nvSpPr>
            <p:cNvPr id="19" name="Text 17"/>
            <p:cNvSpPr/>
            <p:nvPr/>
          </p:nvSpPr>
          <p:spPr>
            <a:xfrm>
              <a:off x="6434176" y="2281428"/>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3</a:t>
              </a:r>
              <a:endParaRPr lang="en-US" sz="1800" dirty="0"/>
            </a:p>
          </p:txBody>
        </p:sp>
        <p:sp>
          <p:nvSpPr>
            <p:cNvPr id="20" name="Text 18"/>
            <p:cNvSpPr/>
            <p:nvPr/>
          </p:nvSpPr>
          <p:spPr>
            <a:xfrm>
              <a:off x="7074256" y="2011680"/>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Getting Ready</a:t>
              </a:r>
              <a:endParaRPr lang="en-US" sz="1250" dirty="0"/>
            </a:p>
          </p:txBody>
        </p:sp>
        <p:sp>
          <p:nvSpPr>
            <p:cNvPr id="21" name="Text 19"/>
            <p:cNvSpPr/>
            <p:nvPr/>
          </p:nvSpPr>
          <p:spPr>
            <a:xfrm>
              <a:off x="7074256" y="2432304"/>
              <a:ext cx="3611423" cy="512064"/>
            </a:xfrm>
            <a:prstGeom prst="rect">
              <a:avLst/>
            </a:prstGeom>
            <a:noFill/>
            <a:ln/>
          </p:spPr>
          <p:txBody>
            <a:bodyPr wrap="square" lIns="0" tIns="0" rIns="0" bIns="0" rtlCol="0" anchor="t"/>
            <a:lstStyle/>
            <a:p>
              <a:pPr marL="0" indent="0" algn="l">
                <a:lnSpc>
                  <a:spcPct val="150000"/>
                </a:lnSpc>
                <a:buNone/>
              </a:pPr>
              <a:r>
                <a:rPr lang="en-US" sz="1100" dirty="0">
                  <a:solidFill>
                    <a:srgbClr val="5C6166"/>
                  </a:solidFill>
                  <a:latin typeface="Nunito" pitchFamily="34" charset="0"/>
                  <a:ea typeface="Nunito" pitchFamily="34" charset="-122"/>
                  <a:cs typeface="Nunito" pitchFamily="34" charset="-120"/>
                </a:rPr>
                <a:t>Prerequisites, software, study habits, and the readiness assessment</a:t>
              </a:r>
              <a:endParaRPr lang="en-US" sz="1100" dirty="0"/>
            </a:p>
          </p:txBody>
        </p:sp>
        <p:sp>
          <p:nvSpPr>
            <p:cNvPr id="22" name="Text 20"/>
            <p:cNvSpPr/>
            <p:nvPr/>
          </p:nvSpPr>
          <p:spPr>
            <a:xfrm>
              <a:off x="10740847" y="1920240"/>
              <a:ext cx="685800" cy="1234440"/>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8 min</a:t>
              </a:r>
              <a:endParaRPr lang="en-US" sz="1050" dirty="0"/>
            </a:p>
          </p:txBody>
        </p:sp>
      </p:grpSp>
      <p:grpSp>
        <p:nvGrpSpPr>
          <p:cNvPr id="27" name="Group 26">
            <a:extLst>
              <a:ext uri="{FF2B5EF4-FFF2-40B4-BE49-F238E27FC236}">
                <a16:creationId xmlns:a16="http://schemas.microsoft.com/office/drawing/2014/main" id="{91361455-5046-D7AF-8760-A93AB6561645}"/>
              </a:ext>
            </a:extLst>
          </p:cNvPr>
          <p:cNvGrpSpPr/>
          <p:nvPr/>
        </p:nvGrpSpPr>
        <p:grpSpPr>
          <a:xfrm>
            <a:off x="6233008" y="3986784"/>
            <a:ext cx="5348783" cy="1234440"/>
            <a:chOff x="6233008" y="3282696"/>
            <a:chExt cx="5348783" cy="1234440"/>
          </a:xfrm>
        </p:grpSpPr>
        <p:sp>
          <p:nvSpPr>
            <p:cNvPr id="23" name="Shape 21"/>
            <p:cNvSpPr/>
            <p:nvPr/>
          </p:nvSpPr>
          <p:spPr>
            <a:xfrm>
              <a:off x="6233008" y="3282696"/>
              <a:ext cx="5348783" cy="1234440"/>
            </a:xfrm>
            <a:prstGeom prst="roundRect">
              <a:avLst>
                <a:gd name="adj" fmla="val 5926"/>
              </a:avLst>
            </a:prstGeom>
            <a:solidFill>
              <a:srgbClr val="FBF4E4"/>
            </a:solidFill>
            <a:ln w="12700">
              <a:solidFill>
                <a:srgbClr val="F0DFB6"/>
              </a:solidFill>
              <a:prstDash val="solid"/>
            </a:ln>
          </p:spPr>
        </p:sp>
        <p:sp>
          <p:nvSpPr>
            <p:cNvPr id="24" name="Text 22"/>
            <p:cNvSpPr/>
            <p:nvPr/>
          </p:nvSpPr>
          <p:spPr>
            <a:xfrm>
              <a:off x="6461608" y="3282696"/>
              <a:ext cx="4891583" cy="1234440"/>
            </a:xfrm>
            <a:prstGeom prst="rect">
              <a:avLst/>
            </a:prstGeom>
            <a:noFill/>
            <a:ln/>
          </p:spPr>
          <p:txBody>
            <a:bodyPr wrap="square" lIns="0" tIns="0" rIns="0" bIns="0" rtlCol="0" anchor="ctr"/>
            <a:lstStyle/>
            <a:p>
              <a:pPr marL="0" indent="0" algn="l">
                <a:lnSpc>
                  <a:spcPct val="150000"/>
                </a:lnSpc>
                <a:buNone/>
              </a:pPr>
              <a:r>
                <a:rPr lang="en-US" sz="1100" i="1" dirty="0">
                  <a:solidFill>
                    <a:srgbClr val="2B2F33"/>
                  </a:solidFill>
                  <a:latin typeface="Nunito" pitchFamily="34" charset="0"/>
                  <a:ea typeface="Nunito" pitchFamily="34" charset="-122"/>
                  <a:cs typeface="Nunito" pitchFamily="34" charset="-120"/>
                </a:rPr>
                <a:t>Module 1 has no unit references - the citable facts in Section 1 are listed on its own references slide.</a:t>
              </a:r>
              <a:endParaRPr lang="en-US" sz="1100" dirty="0"/>
            </a:p>
          </p:txBody>
        </p:sp>
      </p:grpSp>
      <p:sp>
        <p:nvSpPr>
          <p:cNvPr id="25" name="Text 23"/>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26" name="Text 2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1</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1</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Welcome to the Programme</a:t>
            </a:r>
            <a:endParaRPr lang="en-US" sz="2900" dirty="0"/>
          </a:p>
        </p:txBody>
      </p:sp>
      <p:sp>
        <p:nvSpPr>
          <p:cNvPr id="6" name="Text 4"/>
          <p:cNvSpPr/>
          <p:nvPr/>
        </p:nvSpPr>
        <p:spPr>
          <a:xfrm>
            <a:off x="5806440" y="3986784"/>
            <a:ext cx="5669280" cy="777240"/>
          </a:xfrm>
          <a:prstGeom prst="rect">
            <a:avLst/>
          </a:prstGeom>
          <a:noFill/>
          <a:ln/>
        </p:spPr>
        <p:txBody>
          <a:bodyPr wrap="square" lIns="0" tIns="0" rIns="0" bIns="0" rtlCol="0" anchor="t"/>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Why geospatial data governance matters for energy access, and what you will build here.</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1: Course Introduction</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1 · WELCOME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What Is This Course and Why Does It Exist?</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Around 750 million people worldwide still lack access to electricity, most of them in sub-Saharan Africa.</a:t>
            </a:r>
            <a:endParaRPr lang="en-US" sz="1350" dirty="0">
              <a:latin typeface="Nunito Light" panose="00000400000000000000" pitchFamily="2" charset="0"/>
            </a:endParaRPr>
          </a:p>
        </p:txBody>
      </p:sp>
      <p:grpSp>
        <p:nvGrpSpPr>
          <p:cNvPr id="20" name="Group 19">
            <a:extLst>
              <a:ext uri="{FF2B5EF4-FFF2-40B4-BE49-F238E27FC236}">
                <a16:creationId xmlns:a16="http://schemas.microsoft.com/office/drawing/2014/main" id="{863031AE-C5FC-7A33-6FF4-122F0715050D}"/>
              </a:ext>
            </a:extLst>
          </p:cNvPr>
          <p:cNvGrpSpPr/>
          <p:nvPr/>
        </p:nvGrpSpPr>
        <p:grpSpPr>
          <a:xfrm>
            <a:off x="609905" y="1920240"/>
            <a:ext cx="6583680" cy="3429000"/>
            <a:chOff x="609905" y="1920240"/>
            <a:chExt cx="6583680" cy="3429000"/>
          </a:xfrm>
        </p:grpSpPr>
        <p:sp>
          <p:nvSpPr>
            <p:cNvPr id="5" name="Shape 3"/>
            <p:cNvSpPr/>
            <p:nvPr/>
          </p:nvSpPr>
          <p:spPr>
            <a:xfrm>
              <a:off x="609905" y="1920240"/>
              <a:ext cx="6583680" cy="3429000"/>
            </a:xfrm>
            <a:prstGeom prst="roundRect">
              <a:avLst>
                <a:gd name="adj" fmla="val 2133"/>
              </a:avLst>
            </a:prstGeom>
            <a:solidFill>
              <a:srgbClr val="F6F7F8"/>
            </a:solidFill>
            <a:ln w="12700">
              <a:solidFill>
                <a:srgbClr val="E5E8EB"/>
              </a:solidFill>
              <a:prstDash val="solid"/>
            </a:ln>
          </p:spPr>
        </p:sp>
        <p:sp>
          <p:nvSpPr>
            <p:cNvPr id="6" name="Text 4"/>
            <p:cNvSpPr/>
            <p:nvPr/>
          </p:nvSpPr>
          <p:spPr>
            <a:xfrm>
              <a:off x="865937" y="2103120"/>
              <a:ext cx="6080760" cy="320040"/>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The global energy access challenge</a:t>
              </a:r>
              <a:endParaRPr lang="en-US" sz="1400" dirty="0"/>
            </a:p>
          </p:txBody>
        </p:sp>
        <p:sp>
          <p:nvSpPr>
            <p:cNvPr id="7" name="Text 5"/>
            <p:cNvSpPr/>
            <p:nvPr/>
          </p:nvSpPr>
          <p:spPr>
            <a:xfrm>
              <a:off x="865937" y="2487168"/>
              <a:ext cx="6080760" cy="777240"/>
            </a:xfrm>
            <a:prstGeom prst="rect">
              <a:avLst/>
            </a:prstGeom>
            <a:noFill/>
            <a:ln/>
          </p:spPr>
          <p:txBody>
            <a:bodyPr wrap="square" lIns="0" tIns="0" rIns="0" bIns="0" rtlCol="0" anchor="t"/>
            <a:lstStyle/>
            <a:p>
              <a:pPr marL="0" indent="0">
                <a:lnSpc>
                  <a:spcPct val="150000"/>
                </a:lnSpc>
                <a:buNone/>
              </a:pPr>
              <a:r>
                <a:rPr lang="en-US" sz="1200" dirty="0">
                  <a:solidFill>
                    <a:srgbClr val="5C6166"/>
                  </a:solidFill>
                  <a:latin typeface="Nunito" pitchFamily="34" charset="0"/>
                  <a:ea typeface="Nunito" pitchFamily="34" charset="-122"/>
                  <a:cs typeface="Nunito" pitchFamily="34" charset="-120"/>
                </a:rPr>
                <a:t>Closing this gap requires detailed spatial data about populations, infrastructure, land, and resources - managed and governed well enough to drive real investment decisions.</a:t>
              </a:r>
              <a:endParaRPr lang="en-US" sz="1200" dirty="0"/>
            </a:p>
          </p:txBody>
        </p:sp>
        <p:sp>
          <p:nvSpPr>
            <p:cNvPr id="8" name="Shape 6"/>
            <p:cNvSpPr/>
            <p:nvPr/>
          </p:nvSpPr>
          <p:spPr>
            <a:xfrm>
              <a:off x="865937" y="3364992"/>
              <a:ext cx="6080760" cy="0"/>
            </a:xfrm>
            <a:prstGeom prst="line">
              <a:avLst/>
            </a:prstGeom>
            <a:noFill/>
            <a:ln w="12700">
              <a:solidFill>
                <a:srgbClr val="E5E8EB"/>
              </a:solidFill>
              <a:prstDash val="solid"/>
            </a:ln>
          </p:spPr>
        </p:sp>
        <p:sp>
          <p:nvSpPr>
            <p:cNvPr id="9" name="Text 7"/>
            <p:cNvSpPr/>
            <p:nvPr/>
          </p:nvSpPr>
          <p:spPr>
            <a:xfrm>
              <a:off x="865937" y="3520440"/>
              <a:ext cx="6080760" cy="320040"/>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Why geospatial data governance matters</a:t>
              </a:r>
              <a:endParaRPr lang="en-US" sz="1400" dirty="0"/>
            </a:p>
          </p:txBody>
        </p:sp>
        <p:sp>
          <p:nvSpPr>
            <p:cNvPr id="10" name="Text 8"/>
            <p:cNvSpPr/>
            <p:nvPr/>
          </p:nvSpPr>
          <p:spPr>
            <a:xfrm>
              <a:off x="865937" y="3904488"/>
              <a:ext cx="6080760" cy="1280160"/>
            </a:xfrm>
            <a:prstGeom prst="rect">
              <a:avLst/>
            </a:prstGeom>
            <a:noFill/>
            <a:ln/>
          </p:spPr>
          <p:txBody>
            <a:bodyPr wrap="square" lIns="0" tIns="0" rIns="0" bIns="0" rtlCol="0" anchor="t"/>
            <a:lstStyle/>
            <a:p>
              <a:pPr marL="0" indent="0">
                <a:lnSpc>
                  <a:spcPct val="150000"/>
                </a:lnSpc>
                <a:buNone/>
              </a:pPr>
              <a:r>
                <a:rPr lang="en-US" sz="1200" dirty="0">
                  <a:solidFill>
                    <a:srgbClr val="5C6166"/>
                  </a:solidFill>
                  <a:latin typeface="Nunito" pitchFamily="34" charset="0"/>
                  <a:ea typeface="Nunito" pitchFamily="34" charset="-122"/>
                  <a:cs typeface="Nunito" pitchFamily="34" charset="-120"/>
                </a:rPr>
                <a:t>Electrification planners need data they can trust. Poor data management leads to misallocated resources, duplicated effort, and plans that fall apart when they reach the field. This course equips you to prevent exactly that.</a:t>
              </a:r>
              <a:endParaRPr lang="en-US" sz="1200" dirty="0"/>
            </a:p>
          </p:txBody>
        </p:sp>
      </p:grpSp>
      <p:grpSp>
        <p:nvGrpSpPr>
          <p:cNvPr id="21" name="Group 20">
            <a:extLst>
              <a:ext uri="{FF2B5EF4-FFF2-40B4-BE49-F238E27FC236}">
                <a16:creationId xmlns:a16="http://schemas.microsoft.com/office/drawing/2014/main" id="{F250D983-9216-D149-F6B4-747E3CA3DD34}"/>
              </a:ext>
            </a:extLst>
          </p:cNvPr>
          <p:cNvGrpSpPr/>
          <p:nvPr/>
        </p:nvGrpSpPr>
        <p:grpSpPr>
          <a:xfrm>
            <a:off x="7467905" y="1920240"/>
            <a:ext cx="4113886" cy="3429000"/>
            <a:chOff x="7467905" y="1920240"/>
            <a:chExt cx="4113886" cy="3429000"/>
          </a:xfrm>
        </p:grpSpPr>
        <p:sp>
          <p:nvSpPr>
            <p:cNvPr id="11" name="Shape 9"/>
            <p:cNvSpPr/>
            <p:nvPr/>
          </p:nvSpPr>
          <p:spPr>
            <a:xfrm>
              <a:off x="7467905" y="1920240"/>
              <a:ext cx="4113886" cy="3429000"/>
            </a:xfrm>
            <a:prstGeom prst="roundRect">
              <a:avLst>
                <a:gd name="adj" fmla="val 2133"/>
              </a:avLst>
            </a:prstGeom>
            <a:solidFill>
              <a:srgbClr val="FBF4E4"/>
            </a:solidFill>
            <a:ln w="12700">
              <a:solidFill>
                <a:srgbClr val="F0DFB6"/>
              </a:solidFill>
              <a:prstDash val="solid"/>
            </a:ln>
          </p:spPr>
        </p:sp>
        <p:sp>
          <p:nvSpPr>
            <p:cNvPr id="12" name="Text 10"/>
            <p:cNvSpPr/>
            <p:nvPr/>
          </p:nvSpPr>
          <p:spPr>
            <a:xfrm>
              <a:off x="7723937" y="2103120"/>
              <a:ext cx="3566160" cy="256032"/>
            </a:xfrm>
            <a:prstGeom prst="rect">
              <a:avLst/>
            </a:prstGeom>
            <a:noFill/>
            <a:ln/>
          </p:spPr>
          <p:txBody>
            <a:bodyPr wrap="square" lIns="0" tIns="0" rIns="0" bIns="0" rtlCol="0" anchor="ctr"/>
            <a:lstStyle/>
            <a:p>
              <a:pPr marL="0" indent="0">
                <a:buNone/>
              </a:pPr>
              <a:r>
                <a:rPr lang="en-US" sz="1000" b="1" kern="0" spc="100" dirty="0">
                  <a:solidFill>
                    <a:srgbClr val="EDB348"/>
                  </a:solidFill>
                  <a:latin typeface="Nunito" pitchFamily="34" charset="0"/>
                  <a:ea typeface="Nunito" pitchFamily="34" charset="-122"/>
                  <a:cs typeface="Nunito" pitchFamily="34" charset="-120"/>
                </a:rPr>
                <a:t>THIS PRE-COURSE WILL HELP YOU</a:t>
              </a:r>
              <a:endParaRPr lang="en-US" sz="1000" dirty="0"/>
            </a:p>
          </p:txBody>
        </p:sp>
        <p:sp>
          <p:nvSpPr>
            <p:cNvPr id="13" name="Text 11"/>
            <p:cNvSpPr/>
            <p:nvPr/>
          </p:nvSpPr>
          <p:spPr>
            <a:xfrm>
              <a:off x="7723937" y="2450592"/>
              <a:ext cx="3611880" cy="502920"/>
            </a:xfrm>
            <a:prstGeom prst="rect">
              <a:avLst/>
            </a:prstGeom>
            <a:noFill/>
            <a:ln/>
          </p:spPr>
          <p:txBody>
            <a:bodyPr wrap="square" lIns="0" tIns="0" rIns="0" bIns="0" rtlCol="0" anchor="t"/>
            <a:lstStyle/>
            <a:p>
              <a:pPr marL="0" indent="0">
                <a:lnSpc>
                  <a:spcPct val="115000"/>
                </a:lnSpc>
                <a:buNone/>
              </a:pPr>
              <a:r>
                <a:rPr lang="en-US" sz="1050" dirty="0">
                  <a:solidFill>
                    <a:srgbClr val="2B2F33"/>
                  </a:solidFill>
                  <a:latin typeface="Nunito" pitchFamily="34" charset="0"/>
                  <a:ea typeface="Nunito" pitchFamily="34" charset="-122"/>
                  <a:cs typeface="Nunito" pitchFamily="34" charset="-120"/>
                </a:rPr>
                <a:t>•  Build the vocabulary you need for Week 1</a:t>
              </a:r>
              <a:endParaRPr lang="en-US" sz="1050" dirty="0"/>
            </a:p>
          </p:txBody>
        </p:sp>
        <p:sp>
          <p:nvSpPr>
            <p:cNvPr id="14" name="Text 12"/>
            <p:cNvSpPr/>
            <p:nvPr/>
          </p:nvSpPr>
          <p:spPr>
            <a:xfrm>
              <a:off x="7723937" y="2980944"/>
              <a:ext cx="3611880" cy="502920"/>
            </a:xfrm>
            <a:prstGeom prst="rect">
              <a:avLst/>
            </a:prstGeom>
            <a:noFill/>
            <a:ln/>
          </p:spPr>
          <p:txBody>
            <a:bodyPr wrap="square" lIns="0" tIns="0" rIns="0" bIns="0" rtlCol="0" anchor="t"/>
            <a:lstStyle/>
            <a:p>
              <a:pPr marL="0" indent="0">
                <a:lnSpc>
                  <a:spcPct val="115000"/>
                </a:lnSpc>
                <a:buNone/>
              </a:pPr>
              <a:r>
                <a:rPr lang="en-US" sz="1050" dirty="0">
                  <a:solidFill>
                    <a:srgbClr val="2B2F33"/>
                  </a:solidFill>
                  <a:latin typeface="Nunito" pitchFamily="34" charset="0"/>
                  <a:ea typeface="Nunito" pitchFamily="34" charset="-122"/>
                  <a:cs typeface="Nunito" pitchFamily="34" charset="-120"/>
                </a:rPr>
                <a:t>•  Understand the main programme deliverables</a:t>
              </a:r>
              <a:endParaRPr lang="en-US" sz="1050" dirty="0"/>
            </a:p>
          </p:txBody>
        </p:sp>
        <p:sp>
          <p:nvSpPr>
            <p:cNvPr id="15" name="Text 13"/>
            <p:cNvSpPr/>
            <p:nvPr/>
          </p:nvSpPr>
          <p:spPr>
            <a:xfrm>
              <a:off x="7723937" y="3511296"/>
              <a:ext cx="3611880" cy="502920"/>
            </a:xfrm>
            <a:prstGeom prst="rect">
              <a:avLst/>
            </a:prstGeom>
            <a:noFill/>
            <a:ln/>
          </p:spPr>
          <p:txBody>
            <a:bodyPr wrap="square" lIns="0" tIns="0" rIns="0" bIns="0" rtlCol="0" anchor="t"/>
            <a:lstStyle/>
            <a:p>
              <a:pPr marL="0" indent="0">
                <a:lnSpc>
                  <a:spcPct val="115000"/>
                </a:lnSpc>
                <a:buNone/>
              </a:pPr>
              <a:r>
                <a:rPr lang="en-US" sz="1050" dirty="0">
                  <a:solidFill>
                    <a:srgbClr val="2B2F33"/>
                  </a:solidFill>
                  <a:latin typeface="Nunito" pitchFamily="34" charset="0"/>
                  <a:ea typeface="Nunito" pitchFamily="34" charset="-122"/>
                  <a:cs typeface="Nunito" pitchFamily="34" charset="-120"/>
                </a:rPr>
                <a:t>•  Assess your own readiness</a:t>
              </a:r>
              <a:endParaRPr lang="en-US" sz="1050" dirty="0"/>
            </a:p>
          </p:txBody>
        </p:sp>
        <p:sp>
          <p:nvSpPr>
            <p:cNvPr id="16" name="Text 14"/>
            <p:cNvSpPr/>
            <p:nvPr/>
          </p:nvSpPr>
          <p:spPr>
            <a:xfrm>
              <a:off x="7723937" y="4041648"/>
              <a:ext cx="3611880" cy="502920"/>
            </a:xfrm>
            <a:prstGeom prst="rect">
              <a:avLst/>
            </a:prstGeom>
            <a:noFill/>
            <a:ln/>
          </p:spPr>
          <p:txBody>
            <a:bodyPr wrap="square" lIns="0" tIns="0" rIns="0" bIns="0" rtlCol="0" anchor="t"/>
            <a:lstStyle/>
            <a:p>
              <a:pPr marL="0" indent="0">
                <a:lnSpc>
                  <a:spcPct val="115000"/>
                </a:lnSpc>
                <a:buNone/>
              </a:pPr>
              <a:r>
                <a:rPr lang="en-US" sz="1050" dirty="0">
                  <a:solidFill>
                    <a:srgbClr val="2B2F33"/>
                  </a:solidFill>
                  <a:latin typeface="Nunito" pitchFamily="34" charset="0"/>
                  <a:ea typeface="Nunito" pitchFamily="34" charset="-122"/>
                  <a:cs typeface="Nunito" pitchFamily="34" charset="-120"/>
                </a:rPr>
                <a:t>•  Prepare a country context note</a:t>
              </a:r>
              <a:endParaRPr lang="en-US" sz="1050" dirty="0"/>
            </a:p>
          </p:txBody>
        </p:sp>
        <p:sp>
          <p:nvSpPr>
            <p:cNvPr id="17" name="Text 15"/>
            <p:cNvSpPr/>
            <p:nvPr/>
          </p:nvSpPr>
          <p:spPr>
            <a:xfrm>
              <a:off x="7723937" y="4572000"/>
              <a:ext cx="3611880" cy="502920"/>
            </a:xfrm>
            <a:prstGeom prst="rect">
              <a:avLst/>
            </a:prstGeom>
            <a:noFill/>
            <a:ln/>
          </p:spPr>
          <p:txBody>
            <a:bodyPr wrap="square" lIns="0" tIns="0" rIns="0" bIns="0" rtlCol="0" anchor="t"/>
            <a:lstStyle/>
            <a:p>
              <a:pPr marL="0" indent="0">
                <a:lnSpc>
                  <a:spcPct val="115000"/>
                </a:lnSpc>
                <a:buNone/>
              </a:pPr>
              <a:r>
                <a:rPr lang="en-US" sz="1050" dirty="0">
                  <a:solidFill>
                    <a:srgbClr val="2B2F33"/>
                  </a:solidFill>
                  <a:latin typeface="Nunito" pitchFamily="34" charset="0"/>
                  <a:ea typeface="Nunito" pitchFamily="34" charset="-122"/>
                  <a:cs typeface="Nunito" pitchFamily="34" charset="-120"/>
                </a:rPr>
                <a:t>•  Qualify for your place in the programme</a:t>
              </a:r>
              <a:endParaRPr lang="en-US" sz="1050" dirty="0"/>
            </a:p>
          </p:txBody>
        </p:sp>
      </p:grpSp>
      <p:sp>
        <p:nvSpPr>
          <p:cNvPr id="18" name="Text 16"/>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19" name="Text 1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1 · WELCOME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The Challenge We Are Here to Solve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Geospatial data sits at the centre of every decision in the electrification planning process.</a:t>
            </a:r>
            <a:endParaRPr lang="en-US" sz="1350" dirty="0">
              <a:latin typeface="Nunito Light" panose="00000400000000000000" pitchFamily="2" charset="0"/>
            </a:endParaRPr>
          </a:p>
        </p:txBody>
      </p:sp>
      <p:grpSp>
        <p:nvGrpSpPr>
          <p:cNvPr id="28" name="Group 27">
            <a:extLst>
              <a:ext uri="{FF2B5EF4-FFF2-40B4-BE49-F238E27FC236}">
                <a16:creationId xmlns:a16="http://schemas.microsoft.com/office/drawing/2014/main" id="{D0E88FA0-9BAF-2346-0B65-FAE49EA40DA4}"/>
              </a:ext>
            </a:extLst>
          </p:cNvPr>
          <p:cNvGrpSpPr/>
          <p:nvPr/>
        </p:nvGrpSpPr>
        <p:grpSpPr>
          <a:xfrm>
            <a:off x="609905" y="1920240"/>
            <a:ext cx="2640147" cy="1371600"/>
            <a:chOff x="609905" y="1920240"/>
            <a:chExt cx="2640147" cy="1371600"/>
          </a:xfrm>
        </p:grpSpPr>
        <p:sp>
          <p:nvSpPr>
            <p:cNvPr id="5" name="Shape 3"/>
            <p:cNvSpPr/>
            <p:nvPr/>
          </p:nvSpPr>
          <p:spPr>
            <a:xfrm>
              <a:off x="609905" y="1920240"/>
              <a:ext cx="2640147" cy="1371600"/>
            </a:xfrm>
            <a:prstGeom prst="roundRect">
              <a:avLst>
                <a:gd name="adj" fmla="val 5333"/>
              </a:avLst>
            </a:prstGeom>
            <a:solidFill>
              <a:srgbClr val="F6F7F8"/>
            </a:solidFill>
            <a:ln w="12700">
              <a:solidFill>
                <a:srgbClr val="E5E8EB"/>
              </a:solidFill>
              <a:prstDash val="solid"/>
            </a:ln>
          </p:spPr>
        </p:sp>
        <p:sp>
          <p:nvSpPr>
            <p:cNvPr id="6" name="Text 4"/>
            <p:cNvSpPr/>
            <p:nvPr/>
          </p:nvSpPr>
          <p:spPr>
            <a:xfrm>
              <a:off x="747065" y="2066544"/>
              <a:ext cx="2365827" cy="530352"/>
            </a:xfrm>
            <a:prstGeom prst="rect">
              <a:avLst/>
            </a:prstGeom>
            <a:noFill/>
            <a:ln/>
          </p:spPr>
          <p:txBody>
            <a:bodyPr wrap="square" lIns="0" tIns="0" rIns="0" bIns="0" rtlCol="0" anchor="ctr"/>
            <a:lstStyle/>
            <a:p>
              <a:pPr marL="0" indent="0" algn="l">
                <a:buNone/>
              </a:pPr>
              <a:r>
                <a:rPr lang="en-US" sz="2800" b="1" dirty="0">
                  <a:solidFill>
                    <a:srgbClr val="53A2CC"/>
                  </a:solidFill>
                  <a:latin typeface="Nunito" pitchFamily="34" charset="0"/>
                  <a:ea typeface="Nunito" pitchFamily="34" charset="-122"/>
                  <a:cs typeface="Nunito" pitchFamily="34" charset="-120"/>
                </a:rPr>
                <a:t>750M</a:t>
              </a:r>
              <a:endParaRPr lang="en-US" sz="2800" dirty="0"/>
            </a:p>
          </p:txBody>
        </p:sp>
        <p:sp>
          <p:nvSpPr>
            <p:cNvPr id="7" name="Text 5"/>
            <p:cNvSpPr/>
            <p:nvPr/>
          </p:nvSpPr>
          <p:spPr>
            <a:xfrm>
              <a:off x="747065" y="2651760"/>
              <a:ext cx="2365827" cy="566928"/>
            </a:xfrm>
            <a:prstGeom prst="rect">
              <a:avLst/>
            </a:prstGeom>
            <a:noFill/>
            <a:ln/>
          </p:spPr>
          <p:txBody>
            <a:bodyPr wrap="square" lIns="0" tIns="0" rIns="0" bIns="0" rtlCol="0" anchor="t"/>
            <a:lstStyle/>
            <a:p>
              <a:pPr marL="0" indent="0" algn="l">
                <a:lnSpc>
                  <a:spcPct val="112000"/>
                </a:lnSpc>
                <a:buNone/>
              </a:pPr>
              <a:r>
                <a:rPr lang="en-US" sz="1050" dirty="0">
                  <a:solidFill>
                    <a:srgbClr val="5C6166"/>
                  </a:solidFill>
                  <a:latin typeface="Nunito" pitchFamily="34" charset="0"/>
                  <a:ea typeface="Nunito" pitchFamily="34" charset="-122"/>
                  <a:cs typeface="Nunito" pitchFamily="34" charset="-120"/>
                </a:rPr>
                <a:t>people still without electricity (IEA, 2024)</a:t>
              </a:r>
              <a:endParaRPr lang="en-US" sz="1050" dirty="0"/>
            </a:p>
          </p:txBody>
        </p:sp>
      </p:grpSp>
      <p:grpSp>
        <p:nvGrpSpPr>
          <p:cNvPr id="29" name="Group 28">
            <a:extLst>
              <a:ext uri="{FF2B5EF4-FFF2-40B4-BE49-F238E27FC236}">
                <a16:creationId xmlns:a16="http://schemas.microsoft.com/office/drawing/2014/main" id="{DE92DC2B-6B2D-1EA4-E461-CB9C55091701}"/>
              </a:ext>
            </a:extLst>
          </p:cNvPr>
          <p:cNvGrpSpPr/>
          <p:nvPr/>
        </p:nvGrpSpPr>
        <p:grpSpPr>
          <a:xfrm>
            <a:off x="3387212" y="1920240"/>
            <a:ext cx="2640147" cy="1371600"/>
            <a:chOff x="3387212" y="1920240"/>
            <a:chExt cx="2640147" cy="1371600"/>
          </a:xfrm>
        </p:grpSpPr>
        <p:sp>
          <p:nvSpPr>
            <p:cNvPr id="8" name="Shape 6"/>
            <p:cNvSpPr/>
            <p:nvPr/>
          </p:nvSpPr>
          <p:spPr>
            <a:xfrm>
              <a:off x="3387212" y="1920240"/>
              <a:ext cx="2640147" cy="1371600"/>
            </a:xfrm>
            <a:prstGeom prst="roundRect">
              <a:avLst>
                <a:gd name="adj" fmla="val 5333"/>
              </a:avLst>
            </a:prstGeom>
            <a:solidFill>
              <a:srgbClr val="F6F7F8"/>
            </a:solidFill>
            <a:ln w="12700">
              <a:solidFill>
                <a:srgbClr val="E5E8EB"/>
              </a:solidFill>
              <a:prstDash val="solid"/>
            </a:ln>
          </p:spPr>
        </p:sp>
        <p:sp>
          <p:nvSpPr>
            <p:cNvPr id="9" name="Text 7"/>
            <p:cNvSpPr/>
            <p:nvPr/>
          </p:nvSpPr>
          <p:spPr>
            <a:xfrm>
              <a:off x="3524372" y="2066544"/>
              <a:ext cx="2365827" cy="530352"/>
            </a:xfrm>
            <a:prstGeom prst="rect">
              <a:avLst/>
            </a:prstGeom>
            <a:noFill/>
            <a:ln/>
          </p:spPr>
          <p:txBody>
            <a:bodyPr wrap="square" lIns="0" tIns="0" rIns="0" bIns="0" rtlCol="0" anchor="ctr"/>
            <a:lstStyle/>
            <a:p>
              <a:pPr marL="0" indent="0" algn="l">
                <a:buNone/>
              </a:pPr>
              <a:r>
                <a:rPr lang="en-US" sz="2800" b="1" dirty="0">
                  <a:solidFill>
                    <a:srgbClr val="53A2CC"/>
                  </a:solidFill>
                  <a:latin typeface="Nunito" pitchFamily="34" charset="0"/>
                  <a:ea typeface="Nunito" pitchFamily="34" charset="-122"/>
                  <a:cs typeface="Nunito" pitchFamily="34" charset="-120"/>
                </a:rPr>
                <a:t>567M</a:t>
              </a:r>
              <a:endParaRPr lang="en-US" sz="2800" dirty="0"/>
            </a:p>
          </p:txBody>
        </p:sp>
        <p:sp>
          <p:nvSpPr>
            <p:cNvPr id="10" name="Text 8"/>
            <p:cNvSpPr/>
            <p:nvPr/>
          </p:nvSpPr>
          <p:spPr>
            <a:xfrm>
              <a:off x="3524372" y="2651760"/>
              <a:ext cx="2365827" cy="566928"/>
            </a:xfrm>
            <a:prstGeom prst="rect">
              <a:avLst/>
            </a:prstGeom>
            <a:noFill/>
            <a:ln/>
          </p:spPr>
          <p:txBody>
            <a:bodyPr wrap="square" lIns="0" tIns="0" rIns="0" bIns="0" rtlCol="0" anchor="t"/>
            <a:lstStyle/>
            <a:p>
              <a:pPr marL="0" indent="0" algn="l">
                <a:lnSpc>
                  <a:spcPct val="150000"/>
                </a:lnSpc>
                <a:buNone/>
              </a:pPr>
              <a:r>
                <a:rPr lang="en-US" sz="1050" dirty="0">
                  <a:solidFill>
                    <a:srgbClr val="5C6166"/>
                  </a:solidFill>
                  <a:latin typeface="Nunito" pitchFamily="34" charset="0"/>
                  <a:ea typeface="Nunito" pitchFamily="34" charset="-122"/>
                  <a:cs typeface="Nunito" pitchFamily="34" charset="-120"/>
                </a:rPr>
                <a:t>in sub-Saharan Africa alone</a:t>
              </a:r>
              <a:endParaRPr lang="en-US" sz="1050" dirty="0"/>
            </a:p>
          </p:txBody>
        </p:sp>
      </p:grpSp>
      <p:grpSp>
        <p:nvGrpSpPr>
          <p:cNvPr id="30" name="Group 29">
            <a:extLst>
              <a:ext uri="{FF2B5EF4-FFF2-40B4-BE49-F238E27FC236}">
                <a16:creationId xmlns:a16="http://schemas.microsoft.com/office/drawing/2014/main" id="{8DF8A0A3-C1EE-5E6C-43C0-88CEE61312E2}"/>
              </a:ext>
            </a:extLst>
          </p:cNvPr>
          <p:cNvGrpSpPr/>
          <p:nvPr/>
        </p:nvGrpSpPr>
        <p:grpSpPr>
          <a:xfrm>
            <a:off x="6164519" y="1920240"/>
            <a:ext cx="2640147" cy="1371600"/>
            <a:chOff x="6164519" y="1920240"/>
            <a:chExt cx="2640147" cy="1371600"/>
          </a:xfrm>
        </p:grpSpPr>
        <p:sp>
          <p:nvSpPr>
            <p:cNvPr id="11" name="Shape 9"/>
            <p:cNvSpPr/>
            <p:nvPr/>
          </p:nvSpPr>
          <p:spPr>
            <a:xfrm>
              <a:off x="6164519" y="1920240"/>
              <a:ext cx="2640147" cy="1371600"/>
            </a:xfrm>
            <a:prstGeom prst="roundRect">
              <a:avLst>
                <a:gd name="adj" fmla="val 5333"/>
              </a:avLst>
            </a:prstGeom>
            <a:solidFill>
              <a:srgbClr val="F6F7F8"/>
            </a:solidFill>
            <a:ln w="12700">
              <a:solidFill>
                <a:srgbClr val="E5E8EB"/>
              </a:solidFill>
              <a:prstDash val="solid"/>
            </a:ln>
          </p:spPr>
        </p:sp>
        <p:sp>
          <p:nvSpPr>
            <p:cNvPr id="12" name="Text 10"/>
            <p:cNvSpPr/>
            <p:nvPr/>
          </p:nvSpPr>
          <p:spPr>
            <a:xfrm>
              <a:off x="6301679" y="2066544"/>
              <a:ext cx="2365827" cy="530352"/>
            </a:xfrm>
            <a:prstGeom prst="rect">
              <a:avLst/>
            </a:prstGeom>
            <a:noFill/>
            <a:ln/>
          </p:spPr>
          <p:txBody>
            <a:bodyPr wrap="square" lIns="0" tIns="0" rIns="0" bIns="0" rtlCol="0" anchor="ctr"/>
            <a:lstStyle/>
            <a:p>
              <a:pPr marL="0" indent="0" algn="l">
                <a:buNone/>
              </a:pPr>
              <a:r>
                <a:rPr lang="en-US" sz="2800" b="1" dirty="0">
                  <a:solidFill>
                    <a:srgbClr val="53A2CC"/>
                  </a:solidFill>
                  <a:latin typeface="Nunito" pitchFamily="34" charset="0"/>
                  <a:ea typeface="Nunito" pitchFamily="34" charset="-122"/>
                  <a:cs typeface="Nunito" pitchFamily="34" charset="-120"/>
                </a:rPr>
                <a:t>2030</a:t>
              </a:r>
              <a:endParaRPr lang="en-US" sz="2800" dirty="0"/>
            </a:p>
          </p:txBody>
        </p:sp>
        <p:sp>
          <p:nvSpPr>
            <p:cNvPr id="13" name="Text 11"/>
            <p:cNvSpPr/>
            <p:nvPr/>
          </p:nvSpPr>
          <p:spPr>
            <a:xfrm>
              <a:off x="6301679" y="2651760"/>
              <a:ext cx="2365827" cy="566928"/>
            </a:xfrm>
            <a:prstGeom prst="rect">
              <a:avLst/>
            </a:prstGeom>
            <a:noFill/>
            <a:ln/>
          </p:spPr>
          <p:txBody>
            <a:bodyPr wrap="square" lIns="0" tIns="0" rIns="0" bIns="0" rtlCol="0" anchor="t"/>
            <a:lstStyle/>
            <a:p>
              <a:pPr marL="0" indent="0" algn="l">
                <a:lnSpc>
                  <a:spcPct val="112000"/>
                </a:lnSpc>
                <a:buNone/>
              </a:pPr>
              <a:r>
                <a:rPr lang="en-US" sz="1050" dirty="0">
                  <a:solidFill>
                    <a:srgbClr val="5C6166"/>
                  </a:solidFill>
                  <a:latin typeface="Nunito" pitchFamily="34" charset="0"/>
                  <a:ea typeface="Nunito" pitchFamily="34" charset="-122"/>
                  <a:cs typeface="Nunito" pitchFamily="34" charset="-120"/>
                </a:rPr>
                <a:t>SDG7 target: universal energy access</a:t>
              </a:r>
              <a:endParaRPr lang="en-US" sz="1050" dirty="0"/>
            </a:p>
          </p:txBody>
        </p:sp>
      </p:grpSp>
      <p:grpSp>
        <p:nvGrpSpPr>
          <p:cNvPr id="31" name="Group 30">
            <a:extLst>
              <a:ext uri="{FF2B5EF4-FFF2-40B4-BE49-F238E27FC236}">
                <a16:creationId xmlns:a16="http://schemas.microsoft.com/office/drawing/2014/main" id="{01A922BE-E3B5-7030-0CBF-6CD475CE29B1}"/>
              </a:ext>
            </a:extLst>
          </p:cNvPr>
          <p:cNvGrpSpPr/>
          <p:nvPr/>
        </p:nvGrpSpPr>
        <p:grpSpPr>
          <a:xfrm>
            <a:off x="8941826" y="1920240"/>
            <a:ext cx="2640147" cy="1371600"/>
            <a:chOff x="8941826" y="1920240"/>
            <a:chExt cx="2640147" cy="1371600"/>
          </a:xfrm>
        </p:grpSpPr>
        <p:sp>
          <p:nvSpPr>
            <p:cNvPr id="14" name="Shape 12"/>
            <p:cNvSpPr/>
            <p:nvPr/>
          </p:nvSpPr>
          <p:spPr>
            <a:xfrm>
              <a:off x="8941826" y="1920240"/>
              <a:ext cx="2640147" cy="1371600"/>
            </a:xfrm>
            <a:prstGeom prst="roundRect">
              <a:avLst>
                <a:gd name="adj" fmla="val 5333"/>
              </a:avLst>
            </a:prstGeom>
            <a:solidFill>
              <a:srgbClr val="F6F7F8"/>
            </a:solidFill>
            <a:ln w="12700">
              <a:solidFill>
                <a:srgbClr val="E5E8EB"/>
              </a:solidFill>
              <a:prstDash val="solid"/>
            </a:ln>
          </p:spPr>
        </p:sp>
        <p:sp>
          <p:nvSpPr>
            <p:cNvPr id="15" name="Text 13"/>
            <p:cNvSpPr/>
            <p:nvPr/>
          </p:nvSpPr>
          <p:spPr>
            <a:xfrm>
              <a:off x="9078986" y="2066544"/>
              <a:ext cx="2365827" cy="530352"/>
            </a:xfrm>
            <a:prstGeom prst="rect">
              <a:avLst/>
            </a:prstGeom>
            <a:noFill/>
            <a:ln/>
          </p:spPr>
          <p:txBody>
            <a:bodyPr wrap="square" lIns="0" tIns="0" rIns="0" bIns="0" rtlCol="0" anchor="ctr"/>
            <a:lstStyle/>
            <a:p>
              <a:pPr marL="0" indent="0" algn="l">
                <a:buNone/>
              </a:pPr>
              <a:r>
                <a:rPr lang="en-US" sz="2800" b="1" dirty="0">
                  <a:solidFill>
                    <a:srgbClr val="53A2CC"/>
                  </a:solidFill>
                  <a:latin typeface="Nunito" pitchFamily="34" charset="0"/>
                  <a:ea typeface="Nunito" pitchFamily="34" charset="-122"/>
                  <a:cs typeface="Nunito" pitchFamily="34" charset="-120"/>
                </a:rPr>
                <a:t>300+</a:t>
              </a:r>
              <a:endParaRPr lang="en-US" sz="2800" dirty="0"/>
            </a:p>
          </p:txBody>
        </p:sp>
        <p:sp>
          <p:nvSpPr>
            <p:cNvPr id="16" name="Text 14"/>
            <p:cNvSpPr/>
            <p:nvPr/>
          </p:nvSpPr>
          <p:spPr>
            <a:xfrm>
              <a:off x="9078986" y="2651760"/>
              <a:ext cx="2365827" cy="566928"/>
            </a:xfrm>
            <a:prstGeom prst="rect">
              <a:avLst/>
            </a:prstGeom>
            <a:noFill/>
            <a:ln/>
          </p:spPr>
          <p:txBody>
            <a:bodyPr wrap="square" lIns="0" tIns="0" rIns="0" bIns="0" rtlCol="0" anchor="t"/>
            <a:lstStyle/>
            <a:p>
              <a:pPr marL="0" indent="0" algn="l">
                <a:lnSpc>
                  <a:spcPct val="150000"/>
                </a:lnSpc>
                <a:buNone/>
              </a:pPr>
              <a:r>
                <a:rPr lang="en-US" sz="1050" dirty="0">
                  <a:solidFill>
                    <a:srgbClr val="5C6166"/>
                  </a:solidFill>
                  <a:latin typeface="Nunito" pitchFamily="34" charset="0"/>
                  <a:ea typeface="Nunito" pitchFamily="34" charset="-122"/>
                  <a:cs typeface="Nunito" pitchFamily="34" charset="-120"/>
                </a:rPr>
                <a:t>GIS datasets needed per national electrification plan</a:t>
              </a:r>
              <a:endParaRPr lang="en-US" sz="1050" dirty="0"/>
            </a:p>
          </p:txBody>
        </p:sp>
      </p:grpSp>
      <p:grpSp>
        <p:nvGrpSpPr>
          <p:cNvPr id="27" name="Group 26">
            <a:extLst>
              <a:ext uri="{FF2B5EF4-FFF2-40B4-BE49-F238E27FC236}">
                <a16:creationId xmlns:a16="http://schemas.microsoft.com/office/drawing/2014/main" id="{87276063-3DA6-1FC1-D091-A324E1176BBB}"/>
              </a:ext>
            </a:extLst>
          </p:cNvPr>
          <p:cNvGrpSpPr/>
          <p:nvPr/>
        </p:nvGrpSpPr>
        <p:grpSpPr>
          <a:xfrm>
            <a:off x="609905" y="3520440"/>
            <a:ext cx="10971886" cy="1005840"/>
            <a:chOff x="609905" y="3520440"/>
            <a:chExt cx="10971886" cy="1005840"/>
          </a:xfrm>
        </p:grpSpPr>
        <p:sp>
          <p:nvSpPr>
            <p:cNvPr id="17" name="Shape 15"/>
            <p:cNvSpPr/>
            <p:nvPr/>
          </p:nvSpPr>
          <p:spPr>
            <a:xfrm>
              <a:off x="609905" y="3520440"/>
              <a:ext cx="10971886" cy="1005840"/>
            </a:xfrm>
            <a:prstGeom prst="roundRect">
              <a:avLst>
                <a:gd name="adj" fmla="val 7273"/>
              </a:avLst>
            </a:prstGeom>
            <a:solidFill>
              <a:srgbClr val="F6F7F8"/>
            </a:solidFill>
            <a:ln w="12700">
              <a:solidFill>
                <a:srgbClr val="E5E8EB"/>
              </a:solidFill>
              <a:prstDash val="solid"/>
            </a:ln>
          </p:spPr>
        </p:sp>
        <p:sp>
          <p:nvSpPr>
            <p:cNvPr id="18" name="Text 16"/>
            <p:cNvSpPr/>
            <p:nvPr/>
          </p:nvSpPr>
          <p:spPr>
            <a:xfrm>
              <a:off x="884225" y="3520440"/>
              <a:ext cx="10424160" cy="1005840"/>
            </a:xfrm>
            <a:prstGeom prst="rect">
              <a:avLst/>
            </a:prstGeom>
            <a:noFill/>
            <a:ln/>
          </p:spPr>
          <p:txBody>
            <a:bodyPr wrap="square" lIns="0" tIns="0" rIns="0" bIns="0" rtlCol="0" anchor="ctr"/>
            <a:lstStyle/>
            <a:p>
              <a:pPr marL="0" indent="0">
                <a:lnSpc>
                  <a:spcPct val="150000"/>
                </a:lnSpc>
                <a:buNone/>
              </a:pPr>
              <a:r>
                <a:rPr lang="en-US" sz="1150" i="1" dirty="0">
                  <a:solidFill>
                    <a:srgbClr val="2B2F33"/>
                  </a:solidFill>
                  <a:latin typeface="Nunito" pitchFamily="34" charset="0"/>
                  <a:ea typeface="Nunito" pitchFamily="34" charset="-122"/>
                  <a:cs typeface="Nunito" pitchFamily="34" charset="-120"/>
                </a:rPr>
                <a:t>Geospatial data is at the centre of every decision in the electrification planning process - from identifying unserved communities, to sizing grid extensions, to modelling off-grid solar potential. The quality of that data, and the systems used to manage it, directly determine whether plans succeed or fail.</a:t>
              </a:r>
              <a:endParaRPr lang="en-US" sz="1150" dirty="0"/>
            </a:p>
          </p:txBody>
        </p:sp>
      </p:grpSp>
      <p:grpSp>
        <p:nvGrpSpPr>
          <p:cNvPr id="26" name="Group 25">
            <a:extLst>
              <a:ext uri="{FF2B5EF4-FFF2-40B4-BE49-F238E27FC236}">
                <a16:creationId xmlns:a16="http://schemas.microsoft.com/office/drawing/2014/main" id="{9DDFF018-AA58-78BE-0C0C-2168100DA934}"/>
              </a:ext>
            </a:extLst>
          </p:cNvPr>
          <p:cNvGrpSpPr/>
          <p:nvPr/>
        </p:nvGrpSpPr>
        <p:grpSpPr>
          <a:xfrm>
            <a:off x="609905" y="4709160"/>
            <a:ext cx="10971886" cy="1371600"/>
            <a:chOff x="609905" y="4709160"/>
            <a:chExt cx="10971886" cy="1371600"/>
          </a:xfrm>
        </p:grpSpPr>
        <p:sp>
          <p:nvSpPr>
            <p:cNvPr id="19" name="Shape 17"/>
            <p:cNvSpPr/>
            <p:nvPr/>
          </p:nvSpPr>
          <p:spPr>
            <a:xfrm>
              <a:off x="609905" y="4709160"/>
              <a:ext cx="10971886" cy="1371600"/>
            </a:xfrm>
            <a:prstGeom prst="roundRect">
              <a:avLst>
                <a:gd name="adj" fmla="val 5333"/>
              </a:avLst>
            </a:prstGeom>
            <a:solidFill>
              <a:srgbClr val="1F2A33"/>
            </a:solidFill>
            <a:ln w="12700">
              <a:solidFill>
                <a:srgbClr val="E5E8EB"/>
              </a:solidFill>
              <a:prstDash val="solid"/>
            </a:ln>
          </p:spPr>
        </p:sp>
        <p:sp>
          <p:nvSpPr>
            <p:cNvPr id="20" name="Shape 18"/>
            <p:cNvSpPr/>
            <p:nvPr/>
          </p:nvSpPr>
          <p:spPr>
            <a:xfrm>
              <a:off x="838505" y="5120640"/>
              <a:ext cx="548640" cy="548640"/>
            </a:xfrm>
            <a:prstGeom prst="ellipse">
              <a:avLst/>
            </a:prstGeom>
            <a:solidFill>
              <a:srgbClr val="EDB348"/>
            </a:solidFill>
            <a:ln/>
          </p:spPr>
        </p:sp>
        <p:sp>
          <p:nvSpPr>
            <p:cNvPr id="21" name="Text 19"/>
            <p:cNvSpPr/>
            <p:nvPr/>
          </p:nvSpPr>
          <p:spPr>
            <a:xfrm>
              <a:off x="838505" y="5120640"/>
              <a:ext cx="548640" cy="548640"/>
            </a:xfrm>
            <a:prstGeom prst="rect">
              <a:avLst/>
            </a:prstGeom>
            <a:noFill/>
            <a:ln/>
          </p:spPr>
          <p:txBody>
            <a:bodyPr wrap="square" lIns="0" tIns="0" rIns="0" bIns="0" rtlCol="0" anchor="ctr"/>
            <a:lstStyle/>
            <a:p>
              <a:pPr marL="0" indent="0" algn="ctr">
                <a:buNone/>
              </a:pPr>
              <a:r>
                <a:rPr lang="en-US" sz="2200" b="1" dirty="0">
                  <a:solidFill>
                    <a:srgbClr val="1F2A33"/>
                  </a:solidFill>
                  <a:latin typeface="Nunito" pitchFamily="34" charset="0"/>
                  <a:ea typeface="Nunito" pitchFamily="34" charset="-122"/>
                  <a:cs typeface="Nunito" pitchFamily="34" charset="-120"/>
                </a:rPr>
                <a:t>◎</a:t>
              </a:r>
              <a:endParaRPr lang="en-US" sz="2200" dirty="0"/>
            </a:p>
          </p:txBody>
        </p:sp>
        <p:sp>
          <p:nvSpPr>
            <p:cNvPr id="22" name="Text 20"/>
            <p:cNvSpPr/>
            <p:nvPr/>
          </p:nvSpPr>
          <p:spPr>
            <a:xfrm>
              <a:off x="1524305" y="4864608"/>
              <a:ext cx="9692640" cy="292608"/>
            </a:xfrm>
            <a:prstGeom prst="rect">
              <a:avLst/>
            </a:prstGeom>
            <a:noFill/>
            <a:ln/>
          </p:spPr>
          <p:txBody>
            <a:bodyPr wrap="square" lIns="0" tIns="0" rIns="0" bIns="0" rtlCol="0" anchor="ctr"/>
            <a:lstStyle/>
            <a:p>
              <a:pPr marL="0" indent="0">
                <a:buNone/>
              </a:pPr>
              <a:r>
                <a:rPr lang="en-US" sz="1300" b="1" dirty="0">
                  <a:solidFill>
                    <a:srgbClr val="EDB348"/>
                  </a:solidFill>
                  <a:latin typeface="Nunito" pitchFamily="34" charset="0"/>
                  <a:ea typeface="Nunito" pitchFamily="34" charset="-122"/>
                  <a:cs typeface="Nunito" pitchFamily="34" charset="-120"/>
                </a:rPr>
                <a:t>Your role in this course</a:t>
              </a:r>
              <a:endParaRPr lang="en-US" sz="1300" dirty="0"/>
            </a:p>
          </p:txBody>
        </p:sp>
        <p:sp>
          <p:nvSpPr>
            <p:cNvPr id="23" name="Text 21"/>
            <p:cNvSpPr/>
            <p:nvPr/>
          </p:nvSpPr>
          <p:spPr>
            <a:xfrm>
              <a:off x="1524305" y="5193792"/>
              <a:ext cx="9692640" cy="822960"/>
            </a:xfrm>
            <a:prstGeom prst="rect">
              <a:avLst/>
            </a:prstGeom>
            <a:noFill/>
            <a:ln/>
          </p:spPr>
          <p:txBody>
            <a:bodyPr wrap="square" lIns="0" tIns="0" rIns="0" bIns="0" rtlCol="0" anchor="t"/>
            <a:lstStyle/>
            <a:p>
              <a:pPr marL="0" indent="0">
                <a:lnSpc>
                  <a:spcPct val="150000"/>
                </a:lnSpc>
                <a:buNone/>
              </a:pPr>
              <a:r>
                <a:rPr lang="en-US" sz="1200" dirty="0">
                  <a:solidFill>
                    <a:srgbClr val="E5E8EB"/>
                  </a:solidFill>
                  <a:latin typeface="Nunito" pitchFamily="34" charset="0"/>
                  <a:ea typeface="Nunito" pitchFamily="34" charset="-122"/>
                  <a:cs typeface="Nunito" pitchFamily="34" charset="-120"/>
                </a:rPr>
                <a:t>You will develop a Data Governance Plan - a professional document that defines how your institution will collect, manage, quality-assure, and share the geospatial data that drives energy access planning. This pre-course prepares you for that work.</a:t>
              </a:r>
              <a:endParaRPr lang="en-US" sz="1200" dirty="0"/>
            </a:p>
          </p:txBody>
        </p:sp>
      </p:grpSp>
      <p:sp>
        <p:nvSpPr>
          <p:cNvPr id="24" name="Text 22"/>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5" name="Text 23"/>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1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t"/>
          <a:lstStyle/>
          <a:p>
            <a:pPr marL="0" indent="0" algn="l">
              <a:lnSpc>
                <a:spcPct val="150000"/>
              </a:lnSpc>
              <a:buNone/>
            </a:pPr>
            <a:r>
              <a:rPr lang="en-US" sz="2400" b="1" dirty="0">
                <a:solidFill>
                  <a:srgbClr val="2B2F33"/>
                </a:solidFill>
                <a:latin typeface="Nunito" pitchFamily="34" charset="0"/>
                <a:ea typeface="Nunito" pitchFamily="34" charset="-122"/>
                <a:cs typeface="Nunito" pitchFamily="34" charset="-120"/>
              </a:rPr>
              <a:t>Unit 1 Reference List</a:t>
            </a:r>
            <a:endParaRPr lang="en-US" sz="2400" dirty="0"/>
          </a:p>
        </p:txBody>
      </p:sp>
      <p:sp>
        <p:nvSpPr>
          <p:cNvPr id="4" name="Text 2"/>
          <p:cNvSpPr/>
          <p:nvPr/>
        </p:nvSpPr>
        <p:spPr>
          <a:xfrm>
            <a:off x="609905" y="1237183"/>
            <a:ext cx="10971886" cy="457200"/>
          </a:xfrm>
          <a:prstGeom prst="rect">
            <a:avLst/>
          </a:prstGeom>
          <a:noFill/>
          <a:ln/>
        </p:spPr>
        <p:txBody>
          <a:bodyPr wrap="square" lIns="0" tIns="0" rIns="0" bIns="0" rtlCol="0" anchor="t"/>
          <a:lstStyle/>
          <a:p>
            <a:pPr marL="0" indent="0" algn="l">
              <a:buNone/>
            </a:pPr>
            <a:r>
              <a:rPr lang="en-US" sz="1350" i="1" dirty="0">
                <a:solidFill>
                  <a:srgbClr val="5C6166"/>
                </a:solidFill>
                <a:latin typeface="Nunito" pitchFamily="34" charset="0"/>
                <a:ea typeface="Nunito" pitchFamily="34" charset="-122"/>
                <a:cs typeface="Nunito" pitchFamily="34" charset="-120"/>
              </a:rPr>
              <a:t>Harvard-style citations for the sources used in this unit. Keep this list - you will cite several of these again in your Data Governance Plan.</a:t>
            </a:r>
            <a:endParaRPr lang="en-US" sz="1350" dirty="0"/>
          </a:p>
        </p:txBody>
      </p:sp>
      <p:grpSp>
        <p:nvGrpSpPr>
          <p:cNvPr id="26" name="Group 25">
            <a:extLst>
              <a:ext uri="{FF2B5EF4-FFF2-40B4-BE49-F238E27FC236}">
                <a16:creationId xmlns:a16="http://schemas.microsoft.com/office/drawing/2014/main" id="{AA8E32F9-F5CF-53AA-15D9-CCBAA86CA9F7}"/>
              </a:ext>
            </a:extLst>
          </p:cNvPr>
          <p:cNvGrpSpPr/>
          <p:nvPr/>
        </p:nvGrpSpPr>
        <p:grpSpPr>
          <a:xfrm>
            <a:off x="609905" y="1965960"/>
            <a:ext cx="10971886" cy="4297680"/>
            <a:chOff x="609905" y="1965960"/>
            <a:chExt cx="10971886" cy="4297680"/>
          </a:xfrm>
        </p:grpSpPr>
        <p:sp>
          <p:nvSpPr>
            <p:cNvPr id="5" name="Shape 3"/>
            <p:cNvSpPr/>
            <p:nvPr/>
          </p:nvSpPr>
          <p:spPr>
            <a:xfrm>
              <a:off x="609905" y="2295144"/>
              <a:ext cx="201168" cy="201168"/>
            </a:xfrm>
            <a:prstGeom prst="ellipse">
              <a:avLst/>
            </a:prstGeom>
            <a:solidFill>
              <a:srgbClr val="DDEEF6"/>
            </a:solidFill>
            <a:ln/>
          </p:spPr>
        </p:sp>
        <p:sp>
          <p:nvSpPr>
            <p:cNvPr id="6" name="Text 4"/>
            <p:cNvSpPr/>
            <p:nvPr/>
          </p:nvSpPr>
          <p:spPr>
            <a:xfrm>
              <a:off x="609905" y="2295144"/>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IEA, IRENA, UNSD, World Bank and WHO (2025) Tracking SDG7: The Energy Progress Report 2025. Washington, DC: World Bank.</a:t>
              </a:r>
              <a:endParaRPr lang="en-US" sz="1150" dirty="0"/>
            </a:p>
          </p:txBody>
        </p:sp>
        <p:sp>
          <p:nvSpPr>
            <p:cNvPr id="8" name="Shape 6"/>
            <p:cNvSpPr/>
            <p:nvPr/>
          </p:nvSpPr>
          <p:spPr>
            <a:xfrm>
              <a:off x="993953" y="2807208"/>
              <a:ext cx="10587838" cy="0"/>
            </a:xfrm>
            <a:prstGeom prst="line">
              <a:avLst/>
            </a:prstGeom>
            <a:noFill/>
            <a:ln w="9525">
              <a:solidFill>
                <a:srgbClr val="E5E8EB"/>
              </a:solidFill>
              <a:prstDash val="solid"/>
            </a:ln>
          </p:spPr>
        </p:sp>
        <p:sp>
          <p:nvSpPr>
            <p:cNvPr id="9" name="Shape 7"/>
            <p:cNvSpPr/>
            <p:nvPr/>
          </p:nvSpPr>
          <p:spPr>
            <a:xfrm>
              <a:off x="609905" y="3154680"/>
              <a:ext cx="201168" cy="201168"/>
            </a:xfrm>
            <a:prstGeom prst="ellipse">
              <a:avLst/>
            </a:prstGeom>
            <a:solidFill>
              <a:srgbClr val="DDEEF6"/>
            </a:solidFill>
            <a:ln/>
          </p:spPr>
        </p:sp>
        <p:sp>
          <p:nvSpPr>
            <p:cNvPr id="10" name="Text 8"/>
            <p:cNvSpPr/>
            <p:nvPr/>
          </p:nvSpPr>
          <p:spPr>
            <a:xfrm>
              <a:off x="609905" y="3154680"/>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825496"/>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United Nations (2015) Transforming Our World: The 2030 Agenda for Sustainable Development, A/RES/70/1. New York: United Nations General Assembly.</a:t>
              </a:r>
              <a:endParaRPr lang="en-US" sz="1150" dirty="0"/>
            </a:p>
          </p:txBody>
        </p:sp>
        <p:sp>
          <p:nvSpPr>
            <p:cNvPr id="12" name="Shape 10"/>
            <p:cNvSpPr/>
            <p:nvPr/>
          </p:nvSpPr>
          <p:spPr>
            <a:xfrm>
              <a:off x="993953" y="3666744"/>
              <a:ext cx="10587838" cy="0"/>
            </a:xfrm>
            <a:prstGeom prst="line">
              <a:avLst/>
            </a:prstGeom>
            <a:noFill/>
            <a:ln w="9525">
              <a:solidFill>
                <a:srgbClr val="E5E8EB"/>
              </a:solidFill>
              <a:prstDash val="solid"/>
            </a:ln>
          </p:spPr>
        </p:sp>
        <p:sp>
          <p:nvSpPr>
            <p:cNvPr id="13" name="Shape 11"/>
            <p:cNvSpPr/>
            <p:nvPr/>
          </p:nvSpPr>
          <p:spPr>
            <a:xfrm>
              <a:off x="609905" y="4014216"/>
              <a:ext cx="201168" cy="201168"/>
            </a:xfrm>
            <a:prstGeom prst="ellipse">
              <a:avLst/>
            </a:prstGeom>
            <a:solidFill>
              <a:srgbClr val="DDEEF6"/>
            </a:solidFill>
            <a:ln/>
          </p:spPr>
        </p:sp>
        <p:sp>
          <p:nvSpPr>
            <p:cNvPr id="14" name="Text 12"/>
            <p:cNvSpPr/>
            <p:nvPr/>
          </p:nvSpPr>
          <p:spPr>
            <a:xfrm>
              <a:off x="609905" y="40142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685032"/>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World Bank / ESMAP (2023) Global Electrification Platform: Geospatial Least-Cost Electrification Planning. Washington, DC: World Bank. Available at: https://electrifynow.energydata.info (Accessed: 15 July 2026).</a:t>
              </a:r>
              <a:endParaRPr lang="en-US" sz="1150" dirty="0"/>
            </a:p>
          </p:txBody>
        </p:sp>
        <p:sp>
          <p:nvSpPr>
            <p:cNvPr id="16" name="Shape 14"/>
            <p:cNvSpPr/>
            <p:nvPr/>
          </p:nvSpPr>
          <p:spPr>
            <a:xfrm>
              <a:off x="993953" y="4526280"/>
              <a:ext cx="10587838" cy="0"/>
            </a:xfrm>
            <a:prstGeom prst="line">
              <a:avLst/>
            </a:prstGeom>
            <a:noFill/>
            <a:ln w="9525">
              <a:solidFill>
                <a:srgbClr val="E5E8EB"/>
              </a:solidFill>
              <a:prstDash val="solid"/>
            </a:ln>
          </p:spPr>
        </p:sp>
        <p:sp>
          <p:nvSpPr>
            <p:cNvPr id="17" name="Shape 15"/>
            <p:cNvSpPr/>
            <p:nvPr/>
          </p:nvSpPr>
          <p:spPr>
            <a:xfrm>
              <a:off x="609905" y="4873752"/>
              <a:ext cx="201168" cy="201168"/>
            </a:xfrm>
            <a:prstGeom prst="ellipse">
              <a:avLst/>
            </a:prstGeom>
            <a:solidFill>
              <a:srgbClr val="DDEEF6"/>
            </a:solidFill>
            <a:ln/>
          </p:spPr>
        </p:sp>
        <p:sp>
          <p:nvSpPr>
            <p:cNvPr id="18" name="Text 16"/>
            <p:cNvSpPr/>
            <p:nvPr/>
          </p:nvSpPr>
          <p:spPr>
            <a:xfrm>
              <a:off x="609905" y="4873752"/>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544568"/>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DAMA International (2017) DAMA-DMBOK: Data Management Body of Knowledge. 2nd edn. Basking Ridge, NJ: Technics Publications.</a:t>
              </a:r>
              <a:endParaRPr lang="en-US" sz="1150" dirty="0"/>
            </a:p>
          </p:txBody>
        </p:sp>
        <p:sp>
          <p:nvSpPr>
            <p:cNvPr id="20" name="Shape 18"/>
            <p:cNvSpPr/>
            <p:nvPr/>
          </p:nvSpPr>
          <p:spPr>
            <a:xfrm>
              <a:off x="993953" y="5385816"/>
              <a:ext cx="10587838" cy="0"/>
            </a:xfrm>
            <a:prstGeom prst="line">
              <a:avLst/>
            </a:prstGeom>
            <a:noFill/>
            <a:ln w="9525">
              <a:solidFill>
                <a:srgbClr val="E5E8EB"/>
              </a:solidFill>
              <a:prstDash val="solid"/>
            </a:ln>
          </p:spPr>
        </p:sp>
        <p:sp>
          <p:nvSpPr>
            <p:cNvPr id="21" name="Shape 19"/>
            <p:cNvSpPr/>
            <p:nvPr/>
          </p:nvSpPr>
          <p:spPr>
            <a:xfrm>
              <a:off x="609905" y="5733288"/>
              <a:ext cx="201168" cy="201168"/>
            </a:xfrm>
            <a:prstGeom prst="ellipse">
              <a:avLst/>
            </a:prstGeom>
            <a:solidFill>
              <a:srgbClr val="DDEEF6"/>
            </a:solidFill>
            <a:ln/>
          </p:spPr>
        </p:sp>
        <p:sp>
          <p:nvSpPr>
            <p:cNvPr id="22" name="Text 20"/>
            <p:cNvSpPr/>
            <p:nvPr/>
          </p:nvSpPr>
          <p:spPr>
            <a:xfrm>
              <a:off x="609905" y="5733288"/>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5404104"/>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Rajabifard, A. and Williamson, I.P. (2001) 'Spatial data infrastructures: concept, SDI hierarchy and future directions', Geomatics 80 Conference, Tehran, Iran.</a:t>
              </a:r>
              <a:endParaRPr lang="en-US" sz="1150" dirty="0"/>
            </a:p>
          </p:txBody>
        </p:sp>
      </p:grpSp>
      <p:sp>
        <p:nvSpPr>
          <p:cNvPr id="24" name="Text 22"/>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25" name="Text 23"/>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2</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2</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How the Full Programme Is Structured</a:t>
            </a:r>
            <a:endParaRPr lang="en-US" sz="2900" dirty="0"/>
          </a:p>
        </p:txBody>
      </p:sp>
      <p:sp>
        <p:nvSpPr>
          <p:cNvPr id="6" name="Text 4"/>
          <p:cNvSpPr/>
          <p:nvPr/>
        </p:nvSpPr>
        <p:spPr>
          <a:xfrm>
            <a:off x="5806440" y="4087368"/>
            <a:ext cx="5669280" cy="777240"/>
          </a:xfrm>
          <a:prstGeom prst="rect">
            <a:avLst/>
          </a:prstGeom>
          <a:noFill/>
          <a:ln/>
        </p:spPr>
        <p:txBody>
          <a:bodyPr wrap="square" lIns="0" tIns="0" rIns="0" bIns="0" rtlCol="0" anchor="t"/>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This pre-course is the gateway to a three-week instructor-led programme.</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1: Course Introduction</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2 · PROGRAMME STRUCTURE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Three Parts, One Continuous Programme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Each part has a different format and a different product. You are here, at the very start.</a:t>
            </a:r>
            <a:endParaRPr lang="en-US" sz="1350" dirty="0">
              <a:latin typeface="Nunito Light" panose="00000400000000000000" pitchFamily="2" charset="0"/>
            </a:endParaRPr>
          </a:p>
        </p:txBody>
      </p:sp>
      <p:grpSp>
        <p:nvGrpSpPr>
          <p:cNvPr id="45" name="Group 44">
            <a:extLst>
              <a:ext uri="{FF2B5EF4-FFF2-40B4-BE49-F238E27FC236}">
                <a16:creationId xmlns:a16="http://schemas.microsoft.com/office/drawing/2014/main" id="{FF8E02A5-BA96-6365-CF0F-2067445E40A7}"/>
              </a:ext>
            </a:extLst>
          </p:cNvPr>
          <p:cNvGrpSpPr/>
          <p:nvPr/>
        </p:nvGrpSpPr>
        <p:grpSpPr>
          <a:xfrm>
            <a:off x="609905" y="1874520"/>
            <a:ext cx="3690793" cy="3657600"/>
            <a:chOff x="609905" y="1874520"/>
            <a:chExt cx="3690793" cy="3657600"/>
          </a:xfrm>
        </p:grpSpPr>
        <p:sp>
          <p:nvSpPr>
            <p:cNvPr id="5" name="Shape 3"/>
            <p:cNvSpPr/>
            <p:nvPr/>
          </p:nvSpPr>
          <p:spPr>
            <a:xfrm>
              <a:off x="1600337" y="1874520"/>
              <a:ext cx="1554480" cy="347472"/>
            </a:xfrm>
            <a:prstGeom prst="roundRect">
              <a:avLst>
                <a:gd name="adj" fmla="val 50000"/>
              </a:avLst>
            </a:prstGeom>
            <a:solidFill>
              <a:srgbClr val="1F2A33"/>
            </a:solidFill>
            <a:ln/>
          </p:spPr>
        </p:sp>
        <p:sp>
          <p:nvSpPr>
            <p:cNvPr id="6" name="Text 4"/>
            <p:cNvSpPr/>
            <p:nvPr/>
          </p:nvSpPr>
          <p:spPr>
            <a:xfrm>
              <a:off x="1600337" y="1874520"/>
              <a:ext cx="1554480" cy="347472"/>
            </a:xfrm>
            <a:prstGeom prst="rect">
              <a:avLst/>
            </a:prstGeom>
            <a:noFill/>
            <a:ln/>
          </p:spPr>
          <p:txBody>
            <a:bodyPr wrap="square" lIns="0" tIns="0" rIns="0" bIns="0" rtlCol="0" anchor="ctr"/>
            <a:lstStyle/>
            <a:p>
              <a:pPr marL="0" indent="0" algn="ctr">
                <a:buNone/>
              </a:pPr>
              <a:r>
                <a:rPr lang="en-US" sz="950" b="1" kern="0" spc="60" dirty="0">
                  <a:solidFill>
                    <a:srgbClr val="EDB348"/>
                  </a:solidFill>
                  <a:latin typeface="Nunito" pitchFamily="34" charset="0"/>
                  <a:ea typeface="Nunito" pitchFamily="34" charset="-122"/>
                  <a:cs typeface="Nunito" pitchFamily="34" charset="-120"/>
                </a:rPr>
                <a:t>YOU ARE HERE</a:t>
              </a:r>
              <a:endParaRPr lang="en-US" sz="950" dirty="0"/>
            </a:p>
          </p:txBody>
        </p:sp>
        <p:sp>
          <p:nvSpPr>
            <p:cNvPr id="7" name="Shape 5"/>
            <p:cNvSpPr/>
            <p:nvPr/>
          </p:nvSpPr>
          <p:spPr>
            <a:xfrm rot="10800000">
              <a:off x="2304425" y="2212848"/>
              <a:ext cx="146304" cy="128016"/>
            </a:xfrm>
            <a:prstGeom prst="triangle">
              <a:avLst/>
            </a:prstGeom>
            <a:solidFill>
              <a:srgbClr val="1F2A33"/>
            </a:solidFill>
            <a:ln/>
          </p:spPr>
        </p:sp>
        <p:sp>
          <p:nvSpPr>
            <p:cNvPr id="8" name="Shape 6"/>
            <p:cNvSpPr/>
            <p:nvPr/>
          </p:nvSpPr>
          <p:spPr>
            <a:xfrm>
              <a:off x="609905" y="2331720"/>
              <a:ext cx="3535345" cy="3200400"/>
            </a:xfrm>
            <a:prstGeom prst="roundRect">
              <a:avLst>
                <a:gd name="adj" fmla="val 2286"/>
              </a:avLst>
            </a:prstGeom>
            <a:solidFill>
              <a:srgbClr val="FBF4E4"/>
            </a:solidFill>
            <a:ln w="12700">
              <a:solidFill>
                <a:srgbClr val="F0DFB6"/>
              </a:solidFill>
              <a:prstDash val="solid"/>
            </a:ln>
          </p:spPr>
        </p:sp>
        <p:sp>
          <p:nvSpPr>
            <p:cNvPr id="9" name="Shape 7"/>
            <p:cNvSpPr/>
            <p:nvPr/>
          </p:nvSpPr>
          <p:spPr>
            <a:xfrm>
              <a:off x="609905" y="2331720"/>
              <a:ext cx="3535345" cy="502920"/>
            </a:xfrm>
            <a:prstGeom prst="roundRect">
              <a:avLst>
                <a:gd name="adj" fmla="val 14545"/>
              </a:avLst>
            </a:prstGeom>
            <a:solidFill>
              <a:srgbClr val="EDB348"/>
            </a:solidFill>
            <a:ln/>
          </p:spPr>
        </p:sp>
        <p:sp>
          <p:nvSpPr>
            <p:cNvPr id="10" name="Text 8"/>
            <p:cNvSpPr/>
            <p:nvPr/>
          </p:nvSpPr>
          <p:spPr>
            <a:xfrm>
              <a:off x="609905" y="2331720"/>
              <a:ext cx="3535345" cy="502920"/>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Nunito" pitchFamily="34" charset="0"/>
                  <a:ea typeface="Nunito" pitchFamily="34" charset="-122"/>
                  <a:cs typeface="Nunito" pitchFamily="34" charset="-120"/>
                </a:rPr>
                <a:t>PRE-COURSE</a:t>
              </a:r>
              <a:endParaRPr lang="en-US" sz="1400" dirty="0"/>
            </a:p>
          </p:txBody>
        </p:sp>
        <p:sp>
          <p:nvSpPr>
            <p:cNvPr id="11" name="Text 9"/>
            <p:cNvSpPr/>
            <p:nvPr/>
          </p:nvSpPr>
          <p:spPr>
            <a:xfrm>
              <a:off x="609905" y="2953512"/>
              <a:ext cx="3535345" cy="384048"/>
            </a:xfrm>
            <a:prstGeom prst="rect">
              <a:avLst/>
            </a:prstGeom>
            <a:noFill/>
            <a:ln/>
          </p:spPr>
          <p:txBody>
            <a:bodyPr wrap="square" lIns="0" tIns="0" rIns="0" bIns="0" rtlCol="0" anchor="ctr"/>
            <a:lstStyle/>
            <a:p>
              <a:pPr marL="0" indent="0" algn="ctr">
                <a:buNone/>
              </a:pPr>
              <a:r>
                <a:rPr lang="en-US" sz="2200" b="1" dirty="0">
                  <a:solidFill>
                    <a:srgbClr val="2B2F33"/>
                  </a:solidFill>
                  <a:latin typeface="Nunito" pitchFamily="34" charset="0"/>
                  <a:ea typeface="Nunito" pitchFamily="34" charset="-122"/>
                  <a:cs typeface="Nunito" pitchFamily="34" charset="-120"/>
                </a:rPr>
                <a:t>5-6 hours</a:t>
              </a:r>
              <a:endParaRPr lang="en-US" sz="2200" dirty="0"/>
            </a:p>
          </p:txBody>
        </p:sp>
        <p:sp>
          <p:nvSpPr>
            <p:cNvPr id="12" name="Text 10"/>
            <p:cNvSpPr/>
            <p:nvPr/>
          </p:nvSpPr>
          <p:spPr>
            <a:xfrm>
              <a:off x="609905" y="3374136"/>
              <a:ext cx="3535345" cy="256032"/>
            </a:xfrm>
            <a:prstGeom prst="rect">
              <a:avLst/>
            </a:prstGeom>
            <a:noFill/>
            <a:ln/>
          </p:spPr>
          <p:txBody>
            <a:bodyPr wrap="square" lIns="0" tIns="0" rIns="0" bIns="0" rtlCol="0" anchor="ctr"/>
            <a:lstStyle/>
            <a:p>
              <a:pPr marL="0" indent="0" algn="ctr">
                <a:buNone/>
              </a:pPr>
              <a:r>
                <a:rPr lang="en-US" sz="1000" i="1" dirty="0">
                  <a:solidFill>
                    <a:srgbClr val="8A8B8B"/>
                  </a:solidFill>
                  <a:latin typeface="Nunito" pitchFamily="34" charset="0"/>
                  <a:ea typeface="Nunito" pitchFamily="34" charset="-122"/>
                  <a:cs typeface="Nunito" pitchFamily="34" charset="-120"/>
                </a:rPr>
                <a:t>Self-paced</a:t>
              </a:r>
              <a:endParaRPr lang="en-US" sz="1000" dirty="0"/>
            </a:p>
          </p:txBody>
        </p:sp>
        <p:sp>
          <p:nvSpPr>
            <p:cNvPr id="13" name="Shape 11"/>
            <p:cNvSpPr/>
            <p:nvPr/>
          </p:nvSpPr>
          <p:spPr>
            <a:xfrm>
              <a:off x="929945" y="3895344"/>
              <a:ext cx="128016" cy="128016"/>
            </a:xfrm>
            <a:prstGeom prst="ellipse">
              <a:avLst/>
            </a:prstGeom>
            <a:solidFill>
              <a:srgbClr val="EDB348"/>
            </a:solidFill>
            <a:ln/>
          </p:spPr>
        </p:sp>
        <p:sp>
          <p:nvSpPr>
            <p:cNvPr id="14" name="Text 12"/>
            <p:cNvSpPr/>
            <p:nvPr/>
          </p:nvSpPr>
          <p:spPr>
            <a:xfrm>
              <a:off x="1158545" y="3771900"/>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Readiness assessment</a:t>
              </a:r>
              <a:endParaRPr lang="en-US" sz="1050" dirty="0"/>
            </a:p>
          </p:txBody>
        </p:sp>
        <p:sp>
          <p:nvSpPr>
            <p:cNvPr id="15" name="Shape 13"/>
            <p:cNvSpPr/>
            <p:nvPr/>
          </p:nvSpPr>
          <p:spPr>
            <a:xfrm>
              <a:off x="929945" y="4352544"/>
              <a:ext cx="128016" cy="128016"/>
            </a:xfrm>
            <a:prstGeom prst="ellipse">
              <a:avLst/>
            </a:prstGeom>
            <a:solidFill>
              <a:srgbClr val="EDB348"/>
            </a:solidFill>
            <a:ln/>
          </p:spPr>
        </p:sp>
        <p:sp>
          <p:nvSpPr>
            <p:cNvPr id="16" name="Text 14"/>
            <p:cNvSpPr/>
            <p:nvPr/>
          </p:nvSpPr>
          <p:spPr>
            <a:xfrm>
              <a:off x="1158545" y="4222582"/>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Country context note</a:t>
              </a:r>
              <a:endParaRPr lang="en-US" sz="1050" dirty="0"/>
            </a:p>
          </p:txBody>
        </p:sp>
        <p:sp>
          <p:nvSpPr>
            <p:cNvPr id="17" name="Shape 15"/>
            <p:cNvSpPr/>
            <p:nvPr/>
          </p:nvSpPr>
          <p:spPr>
            <a:xfrm>
              <a:off x="929945" y="4809744"/>
              <a:ext cx="128016" cy="128016"/>
            </a:xfrm>
            <a:prstGeom prst="ellipse">
              <a:avLst/>
            </a:prstGeom>
            <a:solidFill>
              <a:srgbClr val="EDB348"/>
            </a:solidFill>
            <a:ln/>
          </p:spPr>
        </p:sp>
        <p:sp>
          <p:nvSpPr>
            <p:cNvPr id="18" name="Text 16"/>
            <p:cNvSpPr/>
            <p:nvPr/>
          </p:nvSpPr>
          <p:spPr>
            <a:xfrm>
              <a:off x="1158545" y="4667039"/>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Software setup</a:t>
              </a:r>
              <a:endParaRPr lang="en-US" sz="1050" dirty="0"/>
            </a:p>
          </p:txBody>
        </p:sp>
        <p:sp>
          <p:nvSpPr>
            <p:cNvPr id="19" name="Shape 17"/>
            <p:cNvSpPr/>
            <p:nvPr/>
          </p:nvSpPr>
          <p:spPr>
            <a:xfrm>
              <a:off x="4172682" y="3813048"/>
              <a:ext cx="128016" cy="237744"/>
            </a:xfrm>
            <a:prstGeom prst="chevron">
              <a:avLst/>
            </a:prstGeom>
            <a:solidFill>
              <a:srgbClr val="8A8B8B"/>
            </a:solidFill>
            <a:ln/>
          </p:spPr>
        </p:sp>
      </p:grpSp>
      <p:grpSp>
        <p:nvGrpSpPr>
          <p:cNvPr id="46" name="Group 45">
            <a:extLst>
              <a:ext uri="{FF2B5EF4-FFF2-40B4-BE49-F238E27FC236}">
                <a16:creationId xmlns:a16="http://schemas.microsoft.com/office/drawing/2014/main" id="{14D147BA-C613-10D1-B7F2-FC50F312F3D6}"/>
              </a:ext>
            </a:extLst>
          </p:cNvPr>
          <p:cNvGrpSpPr/>
          <p:nvPr/>
        </p:nvGrpSpPr>
        <p:grpSpPr>
          <a:xfrm>
            <a:off x="4328130" y="2331720"/>
            <a:ext cx="3690792" cy="3200400"/>
            <a:chOff x="4328130" y="2331720"/>
            <a:chExt cx="3690792" cy="3200400"/>
          </a:xfrm>
        </p:grpSpPr>
        <p:sp>
          <p:nvSpPr>
            <p:cNvPr id="20" name="Shape 18"/>
            <p:cNvSpPr/>
            <p:nvPr/>
          </p:nvSpPr>
          <p:spPr>
            <a:xfrm>
              <a:off x="4328130" y="2331720"/>
              <a:ext cx="3535345" cy="3200400"/>
            </a:xfrm>
            <a:prstGeom prst="roundRect">
              <a:avLst>
                <a:gd name="adj" fmla="val 2286"/>
              </a:avLst>
            </a:prstGeom>
            <a:solidFill>
              <a:srgbClr val="F6F7F8"/>
            </a:solidFill>
            <a:ln w="12700">
              <a:solidFill>
                <a:srgbClr val="E5E8EB"/>
              </a:solidFill>
              <a:prstDash val="solid"/>
            </a:ln>
          </p:spPr>
        </p:sp>
        <p:sp>
          <p:nvSpPr>
            <p:cNvPr id="21" name="Shape 19"/>
            <p:cNvSpPr/>
            <p:nvPr/>
          </p:nvSpPr>
          <p:spPr>
            <a:xfrm>
              <a:off x="4328130" y="2331720"/>
              <a:ext cx="3535345" cy="502920"/>
            </a:xfrm>
            <a:prstGeom prst="roundRect">
              <a:avLst>
                <a:gd name="adj" fmla="val 14545"/>
              </a:avLst>
            </a:prstGeom>
            <a:solidFill>
              <a:srgbClr val="53A2CC"/>
            </a:solidFill>
            <a:ln/>
          </p:spPr>
        </p:sp>
        <p:sp>
          <p:nvSpPr>
            <p:cNvPr id="22" name="Text 20"/>
            <p:cNvSpPr/>
            <p:nvPr/>
          </p:nvSpPr>
          <p:spPr>
            <a:xfrm>
              <a:off x="4328130" y="2331720"/>
              <a:ext cx="3535345" cy="502920"/>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Nunito" pitchFamily="34" charset="0"/>
                  <a:ea typeface="Nunito" pitchFamily="34" charset="-122"/>
                  <a:cs typeface="Nunito" pitchFamily="34" charset="-120"/>
                </a:rPr>
                <a:t>WEEK 1</a:t>
              </a:r>
              <a:endParaRPr lang="en-US" sz="1400" dirty="0"/>
            </a:p>
          </p:txBody>
        </p:sp>
        <p:sp>
          <p:nvSpPr>
            <p:cNvPr id="23" name="Text 21"/>
            <p:cNvSpPr/>
            <p:nvPr/>
          </p:nvSpPr>
          <p:spPr>
            <a:xfrm>
              <a:off x="4328130" y="2953512"/>
              <a:ext cx="3535345" cy="384048"/>
            </a:xfrm>
            <a:prstGeom prst="rect">
              <a:avLst/>
            </a:prstGeom>
            <a:noFill/>
            <a:ln/>
          </p:spPr>
          <p:txBody>
            <a:bodyPr wrap="square" lIns="0" tIns="0" rIns="0" bIns="0" rtlCol="0" anchor="ctr"/>
            <a:lstStyle/>
            <a:p>
              <a:pPr marL="0" indent="0" algn="ctr">
                <a:buNone/>
              </a:pPr>
              <a:r>
                <a:rPr lang="en-US" sz="2200" b="1" dirty="0">
                  <a:solidFill>
                    <a:srgbClr val="2B2F33"/>
                  </a:solidFill>
                  <a:latin typeface="Nunito" pitchFamily="34" charset="0"/>
                  <a:ea typeface="Nunito" pitchFamily="34" charset="-122"/>
                  <a:cs typeface="Nunito" pitchFamily="34" charset="-120"/>
                </a:rPr>
                <a:t>~20 hours</a:t>
              </a:r>
              <a:endParaRPr lang="en-US" sz="2200" dirty="0"/>
            </a:p>
          </p:txBody>
        </p:sp>
        <p:sp>
          <p:nvSpPr>
            <p:cNvPr id="24" name="Text 22"/>
            <p:cNvSpPr/>
            <p:nvPr/>
          </p:nvSpPr>
          <p:spPr>
            <a:xfrm>
              <a:off x="4328130" y="3374136"/>
              <a:ext cx="3535345" cy="256032"/>
            </a:xfrm>
            <a:prstGeom prst="rect">
              <a:avLst/>
            </a:prstGeom>
            <a:noFill/>
            <a:ln/>
          </p:spPr>
          <p:txBody>
            <a:bodyPr wrap="square" lIns="0" tIns="0" rIns="0" bIns="0" rtlCol="0" anchor="ctr"/>
            <a:lstStyle/>
            <a:p>
              <a:pPr marL="0" indent="0" algn="ctr">
                <a:buNone/>
              </a:pPr>
              <a:r>
                <a:rPr lang="en-US" sz="1000" i="1" dirty="0">
                  <a:solidFill>
                    <a:srgbClr val="8A8B8B"/>
                  </a:solidFill>
                  <a:latin typeface="Nunito" pitchFamily="34" charset="0"/>
                  <a:ea typeface="Nunito" pitchFamily="34" charset="-122"/>
                  <a:cs typeface="Nunito" pitchFamily="34" charset="-120"/>
                </a:rPr>
                <a:t>Online, instructor-led</a:t>
              </a:r>
              <a:endParaRPr lang="en-US" sz="1000" dirty="0"/>
            </a:p>
          </p:txBody>
        </p:sp>
        <p:sp>
          <p:nvSpPr>
            <p:cNvPr id="25" name="Shape 23"/>
            <p:cNvSpPr/>
            <p:nvPr/>
          </p:nvSpPr>
          <p:spPr>
            <a:xfrm>
              <a:off x="4648170" y="3895344"/>
              <a:ext cx="128016" cy="128016"/>
            </a:xfrm>
            <a:prstGeom prst="ellipse">
              <a:avLst/>
            </a:prstGeom>
            <a:solidFill>
              <a:srgbClr val="53A2CC"/>
            </a:solidFill>
            <a:ln/>
          </p:spPr>
        </p:sp>
        <p:sp>
          <p:nvSpPr>
            <p:cNvPr id="26" name="Text 24"/>
            <p:cNvSpPr/>
            <p:nvPr/>
          </p:nvSpPr>
          <p:spPr>
            <a:xfrm>
              <a:off x="4881305" y="3761394"/>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GIS foundations</a:t>
              </a:r>
              <a:endParaRPr lang="en-US" sz="1050" dirty="0"/>
            </a:p>
          </p:txBody>
        </p:sp>
        <p:sp>
          <p:nvSpPr>
            <p:cNvPr id="27" name="Shape 25"/>
            <p:cNvSpPr/>
            <p:nvPr/>
          </p:nvSpPr>
          <p:spPr>
            <a:xfrm>
              <a:off x="4648170" y="4352544"/>
              <a:ext cx="128016" cy="128016"/>
            </a:xfrm>
            <a:prstGeom prst="ellipse">
              <a:avLst/>
            </a:prstGeom>
            <a:solidFill>
              <a:srgbClr val="53A2CC"/>
            </a:solidFill>
            <a:ln/>
          </p:spPr>
        </p:sp>
        <p:sp>
          <p:nvSpPr>
            <p:cNvPr id="28" name="Text 26"/>
            <p:cNvSpPr/>
            <p:nvPr/>
          </p:nvSpPr>
          <p:spPr>
            <a:xfrm>
              <a:off x="4876770" y="4210812"/>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Data quality &amp; metadata</a:t>
              </a:r>
              <a:endParaRPr lang="en-US" sz="1050" dirty="0"/>
            </a:p>
          </p:txBody>
        </p:sp>
        <p:sp>
          <p:nvSpPr>
            <p:cNvPr id="29" name="Shape 27"/>
            <p:cNvSpPr/>
            <p:nvPr/>
          </p:nvSpPr>
          <p:spPr>
            <a:xfrm>
              <a:off x="4648170" y="4809744"/>
              <a:ext cx="128016" cy="128016"/>
            </a:xfrm>
            <a:prstGeom prst="ellipse">
              <a:avLst/>
            </a:prstGeom>
            <a:solidFill>
              <a:srgbClr val="53A2CC"/>
            </a:solidFill>
            <a:ln/>
          </p:spPr>
        </p:sp>
        <p:sp>
          <p:nvSpPr>
            <p:cNvPr id="30" name="Text 28"/>
            <p:cNvSpPr/>
            <p:nvPr/>
          </p:nvSpPr>
          <p:spPr>
            <a:xfrm>
              <a:off x="4876770" y="4667039"/>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SDI &amp; governance intro</a:t>
              </a:r>
              <a:endParaRPr lang="en-US" sz="1050" dirty="0"/>
            </a:p>
          </p:txBody>
        </p:sp>
        <p:sp>
          <p:nvSpPr>
            <p:cNvPr id="31" name="Shape 29"/>
            <p:cNvSpPr/>
            <p:nvPr/>
          </p:nvSpPr>
          <p:spPr>
            <a:xfrm>
              <a:off x="7890906" y="3813048"/>
              <a:ext cx="128016" cy="237744"/>
            </a:xfrm>
            <a:prstGeom prst="chevron">
              <a:avLst/>
            </a:prstGeom>
            <a:solidFill>
              <a:srgbClr val="8A8B8B"/>
            </a:solidFill>
            <a:ln/>
          </p:spPr>
        </p:sp>
      </p:grpSp>
      <p:grpSp>
        <p:nvGrpSpPr>
          <p:cNvPr id="47" name="Group 46">
            <a:extLst>
              <a:ext uri="{FF2B5EF4-FFF2-40B4-BE49-F238E27FC236}">
                <a16:creationId xmlns:a16="http://schemas.microsoft.com/office/drawing/2014/main" id="{7AA0CAFA-7583-5620-8493-AD19BB6A3E57}"/>
              </a:ext>
            </a:extLst>
          </p:cNvPr>
          <p:cNvGrpSpPr/>
          <p:nvPr/>
        </p:nvGrpSpPr>
        <p:grpSpPr>
          <a:xfrm>
            <a:off x="8046354" y="2331720"/>
            <a:ext cx="3535345" cy="3200400"/>
            <a:chOff x="8046354" y="2331720"/>
            <a:chExt cx="3535345" cy="3200400"/>
          </a:xfrm>
        </p:grpSpPr>
        <p:sp>
          <p:nvSpPr>
            <p:cNvPr id="32" name="Shape 30"/>
            <p:cNvSpPr/>
            <p:nvPr/>
          </p:nvSpPr>
          <p:spPr>
            <a:xfrm>
              <a:off x="8046354" y="2331720"/>
              <a:ext cx="3535345" cy="3200400"/>
            </a:xfrm>
            <a:prstGeom prst="roundRect">
              <a:avLst>
                <a:gd name="adj" fmla="val 2286"/>
              </a:avLst>
            </a:prstGeom>
            <a:solidFill>
              <a:srgbClr val="F6F7F8"/>
            </a:solidFill>
            <a:ln w="12700">
              <a:solidFill>
                <a:srgbClr val="E5E8EB"/>
              </a:solidFill>
              <a:prstDash val="solid"/>
            </a:ln>
          </p:spPr>
        </p:sp>
        <p:sp>
          <p:nvSpPr>
            <p:cNvPr id="33" name="Shape 31"/>
            <p:cNvSpPr/>
            <p:nvPr/>
          </p:nvSpPr>
          <p:spPr>
            <a:xfrm>
              <a:off x="8046354" y="2331720"/>
              <a:ext cx="3535345" cy="502920"/>
            </a:xfrm>
            <a:prstGeom prst="roundRect">
              <a:avLst>
                <a:gd name="adj" fmla="val 14545"/>
              </a:avLst>
            </a:prstGeom>
            <a:solidFill>
              <a:srgbClr val="2B2F33"/>
            </a:solidFill>
            <a:ln/>
          </p:spPr>
        </p:sp>
        <p:sp>
          <p:nvSpPr>
            <p:cNvPr id="34" name="Text 32"/>
            <p:cNvSpPr/>
            <p:nvPr/>
          </p:nvSpPr>
          <p:spPr>
            <a:xfrm>
              <a:off x="8046354" y="2331720"/>
              <a:ext cx="3535345" cy="502920"/>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Nunito" pitchFamily="34" charset="0"/>
                  <a:ea typeface="Nunito" pitchFamily="34" charset="-122"/>
                  <a:cs typeface="Nunito" pitchFamily="34" charset="-120"/>
                </a:rPr>
                <a:t>WEEKS 2-3</a:t>
              </a:r>
              <a:endParaRPr lang="en-US" sz="1400" dirty="0"/>
            </a:p>
          </p:txBody>
        </p:sp>
        <p:sp>
          <p:nvSpPr>
            <p:cNvPr id="35" name="Text 33"/>
            <p:cNvSpPr/>
            <p:nvPr/>
          </p:nvSpPr>
          <p:spPr>
            <a:xfrm>
              <a:off x="8046354" y="2953512"/>
              <a:ext cx="3535345" cy="384048"/>
            </a:xfrm>
            <a:prstGeom prst="rect">
              <a:avLst/>
            </a:prstGeom>
            <a:noFill/>
            <a:ln/>
          </p:spPr>
          <p:txBody>
            <a:bodyPr wrap="square" lIns="0" tIns="0" rIns="0" bIns="0" rtlCol="0" anchor="ctr"/>
            <a:lstStyle/>
            <a:p>
              <a:pPr marL="0" indent="0" algn="ctr">
                <a:buNone/>
              </a:pPr>
              <a:r>
                <a:rPr lang="en-US" sz="2200" b="1" dirty="0">
                  <a:solidFill>
                    <a:srgbClr val="2B2F33"/>
                  </a:solidFill>
                  <a:latin typeface="Nunito" pitchFamily="34" charset="0"/>
                  <a:ea typeface="Nunito" pitchFamily="34" charset="-122"/>
                  <a:cs typeface="Nunito" pitchFamily="34" charset="-120"/>
                </a:rPr>
                <a:t>~40 hours</a:t>
              </a:r>
              <a:endParaRPr lang="en-US" sz="2200" dirty="0"/>
            </a:p>
          </p:txBody>
        </p:sp>
        <p:sp>
          <p:nvSpPr>
            <p:cNvPr id="36" name="Text 34"/>
            <p:cNvSpPr/>
            <p:nvPr/>
          </p:nvSpPr>
          <p:spPr>
            <a:xfrm>
              <a:off x="8046354" y="3374136"/>
              <a:ext cx="3535345" cy="256032"/>
            </a:xfrm>
            <a:prstGeom prst="rect">
              <a:avLst/>
            </a:prstGeom>
            <a:noFill/>
            <a:ln/>
          </p:spPr>
          <p:txBody>
            <a:bodyPr wrap="square" lIns="0" tIns="0" rIns="0" bIns="0" rtlCol="0" anchor="ctr"/>
            <a:lstStyle/>
            <a:p>
              <a:pPr marL="0" indent="0" algn="ctr">
                <a:buNone/>
              </a:pPr>
              <a:r>
                <a:rPr lang="en-US" sz="1000" i="1" dirty="0">
                  <a:solidFill>
                    <a:srgbClr val="8A8B8B"/>
                  </a:solidFill>
                  <a:latin typeface="Nunito" pitchFamily="34" charset="0"/>
                  <a:ea typeface="Nunito" pitchFamily="34" charset="-122"/>
                  <a:cs typeface="Nunito" pitchFamily="34" charset="-120"/>
                </a:rPr>
                <a:t>In-person, applied</a:t>
              </a:r>
              <a:endParaRPr lang="en-US" sz="1000" dirty="0"/>
            </a:p>
          </p:txBody>
        </p:sp>
        <p:sp>
          <p:nvSpPr>
            <p:cNvPr id="37" name="Shape 35"/>
            <p:cNvSpPr/>
            <p:nvPr/>
          </p:nvSpPr>
          <p:spPr>
            <a:xfrm>
              <a:off x="8366394" y="3895344"/>
              <a:ext cx="128016" cy="128016"/>
            </a:xfrm>
            <a:prstGeom prst="ellipse">
              <a:avLst/>
            </a:prstGeom>
            <a:solidFill>
              <a:srgbClr val="2B2F33"/>
            </a:solidFill>
            <a:ln/>
          </p:spPr>
        </p:sp>
        <p:sp>
          <p:nvSpPr>
            <p:cNvPr id="38" name="Text 36"/>
            <p:cNvSpPr/>
            <p:nvPr/>
          </p:nvSpPr>
          <p:spPr>
            <a:xfrm>
              <a:off x="8594994" y="3771900"/>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Database design</a:t>
              </a:r>
              <a:endParaRPr lang="en-US" sz="1050" dirty="0"/>
            </a:p>
          </p:txBody>
        </p:sp>
        <p:sp>
          <p:nvSpPr>
            <p:cNvPr id="39" name="Shape 37"/>
            <p:cNvSpPr/>
            <p:nvPr/>
          </p:nvSpPr>
          <p:spPr>
            <a:xfrm>
              <a:off x="8366394" y="4352544"/>
              <a:ext cx="128016" cy="128016"/>
            </a:xfrm>
            <a:prstGeom prst="ellipse">
              <a:avLst/>
            </a:prstGeom>
            <a:solidFill>
              <a:srgbClr val="2B2F33"/>
            </a:solidFill>
            <a:ln/>
          </p:spPr>
        </p:sp>
        <p:sp>
          <p:nvSpPr>
            <p:cNvPr id="40" name="Text 38"/>
            <p:cNvSpPr/>
            <p:nvPr/>
          </p:nvSpPr>
          <p:spPr>
            <a:xfrm>
              <a:off x="8594994" y="4206240"/>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Data governance planning</a:t>
              </a:r>
              <a:endParaRPr lang="en-US" sz="1050" dirty="0"/>
            </a:p>
          </p:txBody>
        </p:sp>
        <p:sp>
          <p:nvSpPr>
            <p:cNvPr id="41" name="Shape 39"/>
            <p:cNvSpPr/>
            <p:nvPr/>
          </p:nvSpPr>
          <p:spPr>
            <a:xfrm>
              <a:off x="8366394" y="4809744"/>
              <a:ext cx="128016" cy="128016"/>
            </a:xfrm>
            <a:prstGeom prst="ellipse">
              <a:avLst/>
            </a:prstGeom>
            <a:solidFill>
              <a:srgbClr val="2B2F33"/>
            </a:solidFill>
            <a:ln/>
          </p:spPr>
        </p:sp>
        <p:sp>
          <p:nvSpPr>
            <p:cNvPr id="42" name="Text 40"/>
            <p:cNvSpPr/>
            <p:nvPr/>
          </p:nvSpPr>
          <p:spPr>
            <a:xfrm>
              <a:off x="8594994" y="4658868"/>
              <a:ext cx="2712385" cy="420624"/>
            </a:xfrm>
            <a:prstGeom prst="rect">
              <a:avLst/>
            </a:prstGeom>
            <a:noFill/>
            <a:ln/>
          </p:spPr>
          <p:txBody>
            <a:bodyPr wrap="square" lIns="0" tIns="0" rIns="0" bIns="0" rtlCol="0" anchor="ctr"/>
            <a:lstStyle/>
            <a:p>
              <a:pPr marL="0" indent="0">
                <a:buNone/>
              </a:pPr>
              <a:r>
                <a:rPr lang="en-US" sz="1050" dirty="0">
                  <a:solidFill>
                    <a:srgbClr val="5C6166"/>
                  </a:solidFill>
                  <a:latin typeface="Nunito" pitchFamily="34" charset="0"/>
                  <a:ea typeface="Nunito" pitchFamily="34" charset="-122"/>
                  <a:cs typeface="Nunito" pitchFamily="34" charset="-120"/>
                </a:rPr>
                <a:t>Governance plan presentation</a:t>
              </a:r>
              <a:endParaRPr lang="en-US" sz="1050" dirty="0"/>
            </a:p>
          </p:txBody>
        </p:sp>
      </p:grpSp>
      <p:sp>
        <p:nvSpPr>
          <p:cNvPr id="43" name="Text 41"/>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44" name="Text 42"/>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8</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2 · PROGRAMME STRUCTURE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Your Key Deliverable - The Data Governance Plan</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Everything in the three-week programme builds toward one professional deliverable.</a:t>
            </a:r>
            <a:endParaRPr lang="en-US" sz="1350" dirty="0">
              <a:latin typeface="Nunito Light" panose="00000400000000000000" pitchFamily="2" charset="0"/>
            </a:endParaRPr>
          </a:p>
        </p:txBody>
      </p:sp>
      <p:grpSp>
        <p:nvGrpSpPr>
          <p:cNvPr id="43" name="Group 42">
            <a:extLst>
              <a:ext uri="{FF2B5EF4-FFF2-40B4-BE49-F238E27FC236}">
                <a16:creationId xmlns:a16="http://schemas.microsoft.com/office/drawing/2014/main" id="{79266131-2FD4-9564-0164-94725E8EC98D}"/>
              </a:ext>
            </a:extLst>
          </p:cNvPr>
          <p:cNvGrpSpPr/>
          <p:nvPr/>
        </p:nvGrpSpPr>
        <p:grpSpPr>
          <a:xfrm>
            <a:off x="609905" y="1874520"/>
            <a:ext cx="10971886" cy="914400"/>
            <a:chOff x="609905" y="1874520"/>
            <a:chExt cx="10971886" cy="914400"/>
          </a:xfrm>
        </p:grpSpPr>
        <p:sp>
          <p:nvSpPr>
            <p:cNvPr id="5" name="Shape 3"/>
            <p:cNvSpPr/>
            <p:nvPr/>
          </p:nvSpPr>
          <p:spPr>
            <a:xfrm>
              <a:off x="609905" y="1874520"/>
              <a:ext cx="10971886" cy="914400"/>
            </a:xfrm>
            <a:prstGeom prst="roundRect">
              <a:avLst>
                <a:gd name="adj" fmla="val 8000"/>
              </a:avLst>
            </a:prstGeom>
            <a:solidFill>
              <a:srgbClr val="1F2A33"/>
            </a:solidFill>
            <a:ln w="12700">
              <a:solidFill>
                <a:srgbClr val="E5E8EB"/>
              </a:solidFill>
              <a:prstDash val="solid"/>
            </a:ln>
          </p:spPr>
        </p:sp>
        <p:sp>
          <p:nvSpPr>
            <p:cNvPr id="6" name="Shape 4"/>
            <p:cNvSpPr/>
            <p:nvPr/>
          </p:nvSpPr>
          <p:spPr>
            <a:xfrm>
              <a:off x="861365" y="2080260"/>
              <a:ext cx="502920" cy="502920"/>
            </a:xfrm>
            <a:prstGeom prst="ellipse">
              <a:avLst/>
            </a:prstGeom>
            <a:solidFill>
              <a:srgbClr val="EDB348"/>
            </a:solidFill>
            <a:ln/>
          </p:spPr>
        </p:sp>
        <p:sp>
          <p:nvSpPr>
            <p:cNvPr id="7" name="Text 5"/>
            <p:cNvSpPr/>
            <p:nvPr/>
          </p:nvSpPr>
          <p:spPr>
            <a:xfrm>
              <a:off x="861365" y="2080260"/>
              <a:ext cx="502920" cy="502920"/>
            </a:xfrm>
            <a:prstGeom prst="rect">
              <a:avLst/>
            </a:prstGeom>
            <a:noFill/>
            <a:ln/>
          </p:spPr>
          <p:txBody>
            <a:bodyPr wrap="square" lIns="0" tIns="0" rIns="0" bIns="0" rtlCol="0" anchor="ctr"/>
            <a:lstStyle/>
            <a:p>
              <a:pPr marL="0" indent="0" algn="ctr">
                <a:buNone/>
              </a:pPr>
              <a:r>
                <a:rPr lang="en-US" sz="2000" b="1" dirty="0">
                  <a:solidFill>
                    <a:srgbClr val="1F2A33"/>
                  </a:solidFill>
                  <a:latin typeface="Nunito" pitchFamily="34" charset="0"/>
                  <a:ea typeface="Nunito" pitchFamily="34" charset="-122"/>
                  <a:cs typeface="Nunito" pitchFamily="34" charset="-120"/>
                </a:rPr>
                <a:t>▤</a:t>
              </a:r>
              <a:endParaRPr lang="en-US" sz="2000" dirty="0"/>
            </a:p>
          </p:txBody>
        </p:sp>
        <p:sp>
          <p:nvSpPr>
            <p:cNvPr id="8" name="Text 6"/>
            <p:cNvSpPr/>
            <p:nvPr/>
          </p:nvSpPr>
          <p:spPr>
            <a:xfrm>
              <a:off x="1506017" y="1993392"/>
              <a:ext cx="9692640" cy="274320"/>
            </a:xfrm>
            <a:prstGeom prst="rect">
              <a:avLst/>
            </a:prstGeom>
            <a:noFill/>
            <a:ln/>
          </p:spPr>
          <p:txBody>
            <a:bodyPr wrap="square" lIns="0" tIns="0" rIns="0" bIns="0" rtlCol="0" anchor="ctr"/>
            <a:lstStyle/>
            <a:p>
              <a:pPr marL="0" indent="0">
                <a:buNone/>
              </a:pPr>
              <a:r>
                <a:rPr lang="en-US" sz="1350" b="1" dirty="0">
                  <a:solidFill>
                    <a:srgbClr val="EDB348"/>
                  </a:solidFill>
                  <a:latin typeface="Nunito" pitchFamily="34" charset="0"/>
                  <a:ea typeface="Nunito" pitchFamily="34" charset="-122"/>
                  <a:cs typeface="Nunito" pitchFamily="34" charset="-120"/>
                </a:rPr>
                <a:t>The Data Governance Plan</a:t>
              </a:r>
              <a:endParaRPr lang="en-US" sz="1350" dirty="0"/>
            </a:p>
          </p:txBody>
        </p:sp>
        <p:sp>
          <p:nvSpPr>
            <p:cNvPr id="9" name="Text 7"/>
            <p:cNvSpPr/>
            <p:nvPr/>
          </p:nvSpPr>
          <p:spPr>
            <a:xfrm>
              <a:off x="1506017" y="2248257"/>
              <a:ext cx="9692640" cy="502920"/>
            </a:xfrm>
            <a:prstGeom prst="rect">
              <a:avLst/>
            </a:prstGeom>
            <a:noFill/>
            <a:ln/>
          </p:spPr>
          <p:txBody>
            <a:bodyPr wrap="square" lIns="0" tIns="0" rIns="0" bIns="0" rtlCol="0" anchor="t"/>
            <a:lstStyle/>
            <a:p>
              <a:pPr marL="0" indent="0">
                <a:lnSpc>
                  <a:spcPct val="150000"/>
                </a:lnSpc>
                <a:buNone/>
              </a:pPr>
              <a:r>
                <a:rPr lang="en-US" sz="1050" dirty="0">
                  <a:solidFill>
                    <a:srgbClr val="E5E8EB"/>
                  </a:solidFill>
                  <a:latin typeface="Nunito" pitchFamily="34" charset="0"/>
                  <a:ea typeface="Nunito" pitchFamily="34" charset="-122"/>
                  <a:cs typeface="Nunito" pitchFamily="34" charset="-120"/>
                </a:rPr>
                <a:t>A structured document, tailored to your country or institution, defining how geospatial data for energy access planning will be collected, stored, quality-assured, governed, and shared.</a:t>
              </a:r>
              <a:endParaRPr lang="en-US" sz="1050" dirty="0"/>
            </a:p>
          </p:txBody>
        </p:sp>
      </p:grpSp>
      <p:grpSp>
        <p:nvGrpSpPr>
          <p:cNvPr id="44" name="Group 43">
            <a:extLst>
              <a:ext uri="{FF2B5EF4-FFF2-40B4-BE49-F238E27FC236}">
                <a16:creationId xmlns:a16="http://schemas.microsoft.com/office/drawing/2014/main" id="{54651B8C-4085-9778-BE04-CD1A2C1B3DB3}"/>
              </a:ext>
            </a:extLst>
          </p:cNvPr>
          <p:cNvGrpSpPr/>
          <p:nvPr/>
        </p:nvGrpSpPr>
        <p:grpSpPr>
          <a:xfrm>
            <a:off x="609905" y="3017520"/>
            <a:ext cx="3535345" cy="1417320"/>
            <a:chOff x="609905" y="3017520"/>
            <a:chExt cx="3535345" cy="1417320"/>
          </a:xfrm>
        </p:grpSpPr>
        <p:sp>
          <p:nvSpPr>
            <p:cNvPr id="10" name="Shape 8"/>
            <p:cNvSpPr/>
            <p:nvPr/>
          </p:nvSpPr>
          <p:spPr>
            <a:xfrm>
              <a:off x="609905" y="3017520"/>
              <a:ext cx="3535345" cy="1417320"/>
            </a:xfrm>
            <a:prstGeom prst="roundRect">
              <a:avLst>
                <a:gd name="adj" fmla="val 5161"/>
              </a:avLst>
            </a:prstGeom>
            <a:solidFill>
              <a:srgbClr val="F6F7F8"/>
            </a:solidFill>
            <a:ln w="12700">
              <a:solidFill>
                <a:srgbClr val="E5E8EB"/>
              </a:solidFill>
              <a:prstDash val="solid"/>
            </a:ln>
          </p:spPr>
        </p:sp>
        <p:sp>
          <p:nvSpPr>
            <p:cNvPr id="11" name="Shape 9"/>
            <p:cNvSpPr/>
            <p:nvPr/>
          </p:nvSpPr>
          <p:spPr>
            <a:xfrm>
              <a:off x="783641" y="3191256"/>
              <a:ext cx="384048" cy="384048"/>
            </a:xfrm>
            <a:prstGeom prst="ellipse">
              <a:avLst/>
            </a:prstGeom>
            <a:solidFill>
              <a:srgbClr val="2B2F33"/>
            </a:solidFill>
            <a:ln/>
          </p:spPr>
        </p:sp>
        <p:sp>
          <p:nvSpPr>
            <p:cNvPr id="12" name="Text 10"/>
            <p:cNvSpPr/>
            <p:nvPr/>
          </p:nvSpPr>
          <p:spPr>
            <a:xfrm>
              <a:off x="783641" y="31912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1</a:t>
              </a:r>
              <a:endParaRPr lang="en-US" sz="1500" dirty="0"/>
            </a:p>
          </p:txBody>
        </p:sp>
        <p:sp>
          <p:nvSpPr>
            <p:cNvPr id="13" name="Text 11"/>
            <p:cNvSpPr/>
            <p:nvPr/>
          </p:nvSpPr>
          <p:spPr>
            <a:xfrm>
              <a:off x="1268273" y="31638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Data Inventory</a:t>
              </a:r>
              <a:endParaRPr lang="en-US" sz="1250" dirty="0"/>
            </a:p>
          </p:txBody>
        </p:sp>
        <p:sp>
          <p:nvSpPr>
            <p:cNvPr id="14" name="Text 12"/>
            <p:cNvSpPr/>
            <p:nvPr/>
          </p:nvSpPr>
          <p:spPr>
            <a:xfrm>
              <a:off x="811073" y="37673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What datasets you manage, their source and format</a:t>
              </a:r>
              <a:endParaRPr lang="en-US" sz="980" dirty="0"/>
            </a:p>
          </p:txBody>
        </p:sp>
      </p:grpSp>
      <p:grpSp>
        <p:nvGrpSpPr>
          <p:cNvPr id="49" name="Group 48">
            <a:extLst>
              <a:ext uri="{FF2B5EF4-FFF2-40B4-BE49-F238E27FC236}">
                <a16:creationId xmlns:a16="http://schemas.microsoft.com/office/drawing/2014/main" id="{7E0F7B58-EFEE-054A-3C15-EA5425E91270}"/>
              </a:ext>
            </a:extLst>
          </p:cNvPr>
          <p:cNvGrpSpPr/>
          <p:nvPr/>
        </p:nvGrpSpPr>
        <p:grpSpPr>
          <a:xfrm>
            <a:off x="4328130" y="3017520"/>
            <a:ext cx="3535345" cy="1417320"/>
            <a:chOff x="4328130" y="3017520"/>
            <a:chExt cx="3535345" cy="1417320"/>
          </a:xfrm>
        </p:grpSpPr>
        <p:sp>
          <p:nvSpPr>
            <p:cNvPr id="15" name="Shape 13"/>
            <p:cNvSpPr/>
            <p:nvPr/>
          </p:nvSpPr>
          <p:spPr>
            <a:xfrm>
              <a:off x="4328130" y="3017520"/>
              <a:ext cx="3535345" cy="1417320"/>
            </a:xfrm>
            <a:prstGeom prst="roundRect">
              <a:avLst>
                <a:gd name="adj" fmla="val 5161"/>
              </a:avLst>
            </a:prstGeom>
            <a:solidFill>
              <a:srgbClr val="F6F7F8"/>
            </a:solidFill>
            <a:ln w="12700">
              <a:solidFill>
                <a:srgbClr val="E5E8EB"/>
              </a:solidFill>
              <a:prstDash val="solid"/>
            </a:ln>
          </p:spPr>
        </p:sp>
        <p:sp>
          <p:nvSpPr>
            <p:cNvPr id="16" name="Shape 14"/>
            <p:cNvSpPr/>
            <p:nvPr/>
          </p:nvSpPr>
          <p:spPr>
            <a:xfrm>
              <a:off x="4501866" y="3191256"/>
              <a:ext cx="384048" cy="384048"/>
            </a:xfrm>
            <a:prstGeom prst="ellipse">
              <a:avLst/>
            </a:prstGeom>
            <a:solidFill>
              <a:srgbClr val="2B2F33"/>
            </a:solidFill>
            <a:ln/>
          </p:spPr>
        </p:sp>
        <p:sp>
          <p:nvSpPr>
            <p:cNvPr id="17" name="Text 15"/>
            <p:cNvSpPr/>
            <p:nvPr/>
          </p:nvSpPr>
          <p:spPr>
            <a:xfrm>
              <a:off x="4501866" y="31912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2</a:t>
              </a:r>
              <a:endParaRPr lang="en-US" sz="1500" dirty="0"/>
            </a:p>
          </p:txBody>
        </p:sp>
        <p:sp>
          <p:nvSpPr>
            <p:cNvPr id="18" name="Text 16"/>
            <p:cNvSpPr/>
            <p:nvPr/>
          </p:nvSpPr>
          <p:spPr>
            <a:xfrm>
              <a:off x="4986498" y="31638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Database Schema</a:t>
              </a:r>
              <a:endParaRPr lang="en-US" sz="1250" dirty="0"/>
            </a:p>
          </p:txBody>
        </p:sp>
        <p:sp>
          <p:nvSpPr>
            <p:cNvPr id="19" name="Text 17"/>
            <p:cNvSpPr/>
            <p:nvPr/>
          </p:nvSpPr>
          <p:spPr>
            <a:xfrm>
              <a:off x="4529298" y="37673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How data is structured and stored</a:t>
              </a:r>
              <a:endParaRPr lang="en-US" sz="980" dirty="0"/>
            </a:p>
          </p:txBody>
        </p:sp>
      </p:grpSp>
      <p:grpSp>
        <p:nvGrpSpPr>
          <p:cNvPr id="48" name="Group 47">
            <a:extLst>
              <a:ext uri="{FF2B5EF4-FFF2-40B4-BE49-F238E27FC236}">
                <a16:creationId xmlns:a16="http://schemas.microsoft.com/office/drawing/2014/main" id="{97F4EDE2-E50F-E319-EB24-AB7C6F125809}"/>
              </a:ext>
            </a:extLst>
          </p:cNvPr>
          <p:cNvGrpSpPr/>
          <p:nvPr/>
        </p:nvGrpSpPr>
        <p:grpSpPr>
          <a:xfrm>
            <a:off x="8046354" y="3017520"/>
            <a:ext cx="3535345" cy="1417320"/>
            <a:chOff x="8046354" y="3017520"/>
            <a:chExt cx="3535345" cy="1417320"/>
          </a:xfrm>
        </p:grpSpPr>
        <p:sp>
          <p:nvSpPr>
            <p:cNvPr id="20" name="Shape 18"/>
            <p:cNvSpPr/>
            <p:nvPr/>
          </p:nvSpPr>
          <p:spPr>
            <a:xfrm>
              <a:off x="8046354" y="3017520"/>
              <a:ext cx="3535345" cy="1417320"/>
            </a:xfrm>
            <a:prstGeom prst="roundRect">
              <a:avLst>
                <a:gd name="adj" fmla="val 5161"/>
              </a:avLst>
            </a:prstGeom>
            <a:solidFill>
              <a:srgbClr val="F6F7F8"/>
            </a:solidFill>
            <a:ln w="12700">
              <a:solidFill>
                <a:srgbClr val="E5E8EB"/>
              </a:solidFill>
              <a:prstDash val="solid"/>
            </a:ln>
          </p:spPr>
        </p:sp>
        <p:sp>
          <p:nvSpPr>
            <p:cNvPr id="21" name="Shape 19"/>
            <p:cNvSpPr/>
            <p:nvPr/>
          </p:nvSpPr>
          <p:spPr>
            <a:xfrm>
              <a:off x="8220090" y="3191256"/>
              <a:ext cx="384048" cy="384048"/>
            </a:xfrm>
            <a:prstGeom prst="ellipse">
              <a:avLst/>
            </a:prstGeom>
            <a:solidFill>
              <a:srgbClr val="2B2F33"/>
            </a:solidFill>
            <a:ln/>
          </p:spPr>
        </p:sp>
        <p:sp>
          <p:nvSpPr>
            <p:cNvPr id="22" name="Text 20"/>
            <p:cNvSpPr/>
            <p:nvPr/>
          </p:nvSpPr>
          <p:spPr>
            <a:xfrm>
              <a:off x="8220090" y="31912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3</a:t>
              </a:r>
              <a:endParaRPr lang="en-US" sz="1500" dirty="0"/>
            </a:p>
          </p:txBody>
        </p:sp>
        <p:sp>
          <p:nvSpPr>
            <p:cNvPr id="23" name="Text 21"/>
            <p:cNvSpPr/>
            <p:nvPr/>
          </p:nvSpPr>
          <p:spPr>
            <a:xfrm>
              <a:off x="8704722" y="31638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Quality Standards</a:t>
              </a:r>
              <a:endParaRPr lang="en-US" sz="1250" dirty="0"/>
            </a:p>
          </p:txBody>
        </p:sp>
        <p:sp>
          <p:nvSpPr>
            <p:cNvPr id="24" name="Text 22"/>
            <p:cNvSpPr/>
            <p:nvPr/>
          </p:nvSpPr>
          <p:spPr>
            <a:xfrm>
              <a:off x="8247522" y="37673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Validation rules and QA workflow</a:t>
              </a:r>
              <a:endParaRPr lang="en-US" sz="980" dirty="0"/>
            </a:p>
          </p:txBody>
        </p:sp>
      </p:grpSp>
      <p:grpSp>
        <p:nvGrpSpPr>
          <p:cNvPr id="45" name="Group 44">
            <a:extLst>
              <a:ext uri="{FF2B5EF4-FFF2-40B4-BE49-F238E27FC236}">
                <a16:creationId xmlns:a16="http://schemas.microsoft.com/office/drawing/2014/main" id="{1AED717E-9489-B890-0E24-0C78C88010E2}"/>
              </a:ext>
            </a:extLst>
          </p:cNvPr>
          <p:cNvGrpSpPr/>
          <p:nvPr/>
        </p:nvGrpSpPr>
        <p:grpSpPr>
          <a:xfrm>
            <a:off x="609905" y="4617720"/>
            <a:ext cx="3535345" cy="1417320"/>
            <a:chOff x="609905" y="4617720"/>
            <a:chExt cx="3535345" cy="1417320"/>
          </a:xfrm>
        </p:grpSpPr>
        <p:sp>
          <p:nvSpPr>
            <p:cNvPr id="25" name="Shape 23"/>
            <p:cNvSpPr/>
            <p:nvPr/>
          </p:nvSpPr>
          <p:spPr>
            <a:xfrm>
              <a:off x="609905" y="4617720"/>
              <a:ext cx="3535345" cy="1417320"/>
            </a:xfrm>
            <a:prstGeom prst="roundRect">
              <a:avLst>
                <a:gd name="adj" fmla="val 5161"/>
              </a:avLst>
            </a:prstGeom>
            <a:solidFill>
              <a:srgbClr val="F6F7F8"/>
            </a:solidFill>
            <a:ln w="12700">
              <a:solidFill>
                <a:srgbClr val="E5E8EB"/>
              </a:solidFill>
              <a:prstDash val="solid"/>
            </a:ln>
          </p:spPr>
        </p:sp>
        <p:sp>
          <p:nvSpPr>
            <p:cNvPr id="26" name="Shape 24"/>
            <p:cNvSpPr/>
            <p:nvPr/>
          </p:nvSpPr>
          <p:spPr>
            <a:xfrm>
              <a:off x="783641" y="4791456"/>
              <a:ext cx="384048" cy="384048"/>
            </a:xfrm>
            <a:prstGeom prst="ellipse">
              <a:avLst/>
            </a:prstGeom>
            <a:solidFill>
              <a:srgbClr val="2B2F33"/>
            </a:solidFill>
            <a:ln/>
          </p:spPr>
        </p:sp>
        <p:sp>
          <p:nvSpPr>
            <p:cNvPr id="27" name="Text 25"/>
            <p:cNvSpPr/>
            <p:nvPr/>
          </p:nvSpPr>
          <p:spPr>
            <a:xfrm>
              <a:off x="783641" y="47914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4</a:t>
              </a:r>
              <a:endParaRPr lang="en-US" sz="1500" dirty="0"/>
            </a:p>
          </p:txBody>
        </p:sp>
        <p:sp>
          <p:nvSpPr>
            <p:cNvPr id="28" name="Text 26"/>
            <p:cNvSpPr/>
            <p:nvPr/>
          </p:nvSpPr>
          <p:spPr>
            <a:xfrm>
              <a:off x="1268273" y="47640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Roles &amp; RACI</a:t>
              </a:r>
              <a:endParaRPr lang="en-US" sz="1250" dirty="0"/>
            </a:p>
          </p:txBody>
        </p:sp>
        <p:sp>
          <p:nvSpPr>
            <p:cNvPr id="29" name="Text 27"/>
            <p:cNvSpPr/>
            <p:nvPr/>
          </p:nvSpPr>
          <p:spPr>
            <a:xfrm>
              <a:off x="811073" y="53675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Who owns, edits, and accesses data</a:t>
              </a:r>
              <a:endParaRPr lang="en-US" sz="980" dirty="0"/>
            </a:p>
          </p:txBody>
        </p:sp>
      </p:grpSp>
      <p:grpSp>
        <p:nvGrpSpPr>
          <p:cNvPr id="46" name="Group 45">
            <a:extLst>
              <a:ext uri="{FF2B5EF4-FFF2-40B4-BE49-F238E27FC236}">
                <a16:creationId xmlns:a16="http://schemas.microsoft.com/office/drawing/2014/main" id="{6317BFFD-2CFE-727E-D557-5D8ED0CF17E1}"/>
              </a:ext>
            </a:extLst>
          </p:cNvPr>
          <p:cNvGrpSpPr/>
          <p:nvPr/>
        </p:nvGrpSpPr>
        <p:grpSpPr>
          <a:xfrm>
            <a:off x="4328130" y="4617720"/>
            <a:ext cx="3535345" cy="1417320"/>
            <a:chOff x="4328130" y="4617720"/>
            <a:chExt cx="3535345" cy="1417320"/>
          </a:xfrm>
        </p:grpSpPr>
        <p:sp>
          <p:nvSpPr>
            <p:cNvPr id="30" name="Shape 28"/>
            <p:cNvSpPr/>
            <p:nvPr/>
          </p:nvSpPr>
          <p:spPr>
            <a:xfrm>
              <a:off x="4328130" y="4617720"/>
              <a:ext cx="3535345" cy="1417320"/>
            </a:xfrm>
            <a:prstGeom prst="roundRect">
              <a:avLst>
                <a:gd name="adj" fmla="val 5161"/>
              </a:avLst>
            </a:prstGeom>
            <a:solidFill>
              <a:srgbClr val="F6F7F8"/>
            </a:solidFill>
            <a:ln w="12700">
              <a:solidFill>
                <a:srgbClr val="E5E8EB"/>
              </a:solidFill>
              <a:prstDash val="solid"/>
            </a:ln>
          </p:spPr>
        </p:sp>
        <p:sp>
          <p:nvSpPr>
            <p:cNvPr id="31" name="Shape 29"/>
            <p:cNvSpPr/>
            <p:nvPr/>
          </p:nvSpPr>
          <p:spPr>
            <a:xfrm>
              <a:off x="4501866" y="4791456"/>
              <a:ext cx="384048" cy="384048"/>
            </a:xfrm>
            <a:prstGeom prst="ellipse">
              <a:avLst/>
            </a:prstGeom>
            <a:solidFill>
              <a:srgbClr val="2B2F33"/>
            </a:solidFill>
            <a:ln/>
          </p:spPr>
        </p:sp>
        <p:sp>
          <p:nvSpPr>
            <p:cNvPr id="32" name="Text 30"/>
            <p:cNvSpPr/>
            <p:nvPr/>
          </p:nvSpPr>
          <p:spPr>
            <a:xfrm>
              <a:off x="4501866" y="47914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5</a:t>
              </a:r>
              <a:endParaRPr lang="en-US" sz="1500" dirty="0"/>
            </a:p>
          </p:txBody>
        </p:sp>
        <p:sp>
          <p:nvSpPr>
            <p:cNvPr id="33" name="Text 31"/>
            <p:cNvSpPr/>
            <p:nvPr/>
          </p:nvSpPr>
          <p:spPr>
            <a:xfrm>
              <a:off x="4986498" y="47640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Metadata &amp; SDI</a:t>
              </a:r>
              <a:endParaRPr lang="en-US" sz="1250" dirty="0"/>
            </a:p>
          </p:txBody>
        </p:sp>
        <p:sp>
          <p:nvSpPr>
            <p:cNvPr id="34" name="Text 32"/>
            <p:cNvSpPr/>
            <p:nvPr/>
          </p:nvSpPr>
          <p:spPr>
            <a:xfrm>
              <a:off x="4529298" y="53675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How data is catalogued and shared</a:t>
              </a:r>
              <a:endParaRPr lang="en-US" sz="980" dirty="0"/>
            </a:p>
          </p:txBody>
        </p:sp>
      </p:grpSp>
      <p:grpSp>
        <p:nvGrpSpPr>
          <p:cNvPr id="47" name="Group 46">
            <a:extLst>
              <a:ext uri="{FF2B5EF4-FFF2-40B4-BE49-F238E27FC236}">
                <a16:creationId xmlns:a16="http://schemas.microsoft.com/office/drawing/2014/main" id="{6D5EF385-4EE9-BF03-A883-520704B6D6E7}"/>
              </a:ext>
            </a:extLst>
          </p:cNvPr>
          <p:cNvGrpSpPr/>
          <p:nvPr/>
        </p:nvGrpSpPr>
        <p:grpSpPr>
          <a:xfrm>
            <a:off x="8046354" y="4617720"/>
            <a:ext cx="3535345" cy="1417320"/>
            <a:chOff x="8046354" y="4617720"/>
            <a:chExt cx="3535345" cy="1417320"/>
          </a:xfrm>
        </p:grpSpPr>
        <p:sp>
          <p:nvSpPr>
            <p:cNvPr id="35" name="Shape 33"/>
            <p:cNvSpPr/>
            <p:nvPr/>
          </p:nvSpPr>
          <p:spPr>
            <a:xfrm>
              <a:off x="8046354" y="4617720"/>
              <a:ext cx="3535345" cy="1417320"/>
            </a:xfrm>
            <a:prstGeom prst="roundRect">
              <a:avLst>
                <a:gd name="adj" fmla="val 5161"/>
              </a:avLst>
            </a:prstGeom>
            <a:solidFill>
              <a:srgbClr val="F6F7F8"/>
            </a:solidFill>
            <a:ln w="12700">
              <a:solidFill>
                <a:srgbClr val="E5E8EB"/>
              </a:solidFill>
              <a:prstDash val="solid"/>
            </a:ln>
          </p:spPr>
        </p:sp>
        <p:sp>
          <p:nvSpPr>
            <p:cNvPr id="36" name="Shape 34"/>
            <p:cNvSpPr/>
            <p:nvPr/>
          </p:nvSpPr>
          <p:spPr>
            <a:xfrm>
              <a:off x="8220090" y="4791456"/>
              <a:ext cx="384048" cy="384048"/>
            </a:xfrm>
            <a:prstGeom prst="ellipse">
              <a:avLst/>
            </a:prstGeom>
            <a:solidFill>
              <a:srgbClr val="2B2F33"/>
            </a:solidFill>
            <a:ln/>
          </p:spPr>
        </p:sp>
        <p:sp>
          <p:nvSpPr>
            <p:cNvPr id="37" name="Text 35"/>
            <p:cNvSpPr/>
            <p:nvPr/>
          </p:nvSpPr>
          <p:spPr>
            <a:xfrm>
              <a:off x="8220090" y="4791456"/>
              <a:ext cx="384048" cy="384048"/>
            </a:xfrm>
            <a:prstGeom prst="rect">
              <a:avLst/>
            </a:prstGeom>
            <a:noFill/>
            <a:ln/>
          </p:spPr>
          <p:txBody>
            <a:bodyPr wrap="square" lIns="0" tIns="0" rIns="0" bIns="0" rtlCol="0" anchor="ctr"/>
            <a:lstStyle/>
            <a:p>
              <a:pPr marL="0" indent="0" algn="ctr">
                <a:buNone/>
              </a:pPr>
              <a:r>
                <a:rPr lang="en-US" sz="1500" b="1" dirty="0">
                  <a:solidFill>
                    <a:srgbClr val="EDB348"/>
                  </a:solidFill>
                  <a:latin typeface="Nunito" pitchFamily="34" charset="0"/>
                  <a:ea typeface="Nunito" pitchFamily="34" charset="-122"/>
                  <a:cs typeface="Nunito" pitchFamily="34" charset="-120"/>
                </a:rPr>
                <a:t>6</a:t>
              </a:r>
              <a:endParaRPr lang="en-US" sz="1500" dirty="0"/>
            </a:p>
          </p:txBody>
        </p:sp>
        <p:sp>
          <p:nvSpPr>
            <p:cNvPr id="38" name="Text 36"/>
            <p:cNvSpPr/>
            <p:nvPr/>
          </p:nvSpPr>
          <p:spPr>
            <a:xfrm>
              <a:off x="8704722" y="4764024"/>
              <a:ext cx="2712385"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Roadmap</a:t>
              </a:r>
              <a:endParaRPr lang="en-US" sz="1250" dirty="0"/>
            </a:p>
          </p:txBody>
        </p:sp>
        <p:sp>
          <p:nvSpPr>
            <p:cNvPr id="39" name="Text 37"/>
            <p:cNvSpPr/>
            <p:nvPr/>
          </p:nvSpPr>
          <p:spPr>
            <a:xfrm>
              <a:off x="8247522" y="5367528"/>
              <a:ext cx="3133009" cy="594360"/>
            </a:xfrm>
            <a:prstGeom prst="rect">
              <a:avLst/>
            </a:prstGeom>
            <a:noFill/>
            <a:ln/>
          </p:spPr>
          <p:txBody>
            <a:bodyPr wrap="square" lIns="0" tIns="0" rIns="0" bIns="0" rtlCol="0" anchor="t"/>
            <a:lstStyle/>
            <a:p>
              <a:pPr marL="0" indent="0">
                <a:lnSpc>
                  <a:spcPct val="116000"/>
                </a:lnSpc>
                <a:buNone/>
              </a:pPr>
              <a:r>
                <a:rPr lang="en-US" sz="980" dirty="0">
                  <a:solidFill>
                    <a:srgbClr val="5C6166"/>
                  </a:solidFill>
                  <a:latin typeface="Nunito" pitchFamily="34" charset="0"/>
                  <a:ea typeface="Nunito" pitchFamily="34" charset="-122"/>
                  <a:cs typeface="Nunito" pitchFamily="34" charset="-120"/>
                </a:rPr>
                <a:t>Implementation plan with timelines</a:t>
              </a:r>
              <a:endParaRPr lang="en-US" sz="980" dirty="0"/>
            </a:p>
          </p:txBody>
        </p:sp>
      </p:grpSp>
      <p:sp>
        <p:nvSpPr>
          <p:cNvPr id="40" name="Text 38"/>
          <p:cNvSpPr/>
          <p:nvPr/>
        </p:nvSpPr>
        <p:spPr>
          <a:xfrm>
            <a:off x="609905" y="6263640"/>
            <a:ext cx="10971886" cy="274320"/>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This is a first look - Module 4 introduces the full thirteen-section structure of the plan.</a:t>
            </a:r>
            <a:endParaRPr lang="en-US" sz="950" dirty="0"/>
          </a:p>
        </p:txBody>
      </p:sp>
      <p:sp>
        <p:nvSpPr>
          <p:cNvPr id="41" name="Text 39"/>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42" name="Text 40"/>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9</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2 · PROGRAMME STRUCTURE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How This Pre-Course Works</a:t>
            </a:r>
            <a:endParaRPr lang="en-US" sz="24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Five modules plus a readiness assessment - work through them in order.</a:t>
            </a:r>
            <a:endParaRPr lang="en-US" sz="1350" dirty="0">
              <a:latin typeface="Nunito Light" panose="00000400000000000000" pitchFamily="2" charset="0"/>
            </a:endParaRPr>
          </a:p>
        </p:txBody>
      </p:sp>
      <p:grpSp>
        <p:nvGrpSpPr>
          <p:cNvPr id="39" name="Group 38">
            <a:extLst>
              <a:ext uri="{FF2B5EF4-FFF2-40B4-BE49-F238E27FC236}">
                <a16:creationId xmlns:a16="http://schemas.microsoft.com/office/drawing/2014/main" id="{58339D59-E915-058A-75F6-81F30235FC77}"/>
              </a:ext>
            </a:extLst>
          </p:cNvPr>
          <p:cNvGrpSpPr/>
          <p:nvPr/>
        </p:nvGrpSpPr>
        <p:grpSpPr>
          <a:xfrm>
            <a:off x="722375" y="2620670"/>
            <a:ext cx="2010766" cy="1554480"/>
            <a:chOff x="722375" y="2620670"/>
            <a:chExt cx="2010766" cy="1554480"/>
          </a:xfrm>
        </p:grpSpPr>
        <p:sp>
          <p:nvSpPr>
            <p:cNvPr id="5" name="Shape 3"/>
            <p:cNvSpPr/>
            <p:nvPr/>
          </p:nvSpPr>
          <p:spPr>
            <a:xfrm>
              <a:off x="722375" y="2620670"/>
              <a:ext cx="2010766" cy="1554480"/>
            </a:xfrm>
            <a:prstGeom prst="roundRect">
              <a:avLst>
                <a:gd name="adj" fmla="val 4706"/>
              </a:avLst>
            </a:prstGeom>
            <a:solidFill>
              <a:srgbClr val="FBF4E4"/>
            </a:solidFill>
            <a:ln w="12700">
              <a:solidFill>
                <a:srgbClr val="F0DFB6"/>
              </a:solidFill>
              <a:prstDash val="solid"/>
            </a:ln>
          </p:spPr>
        </p:sp>
        <p:sp>
          <p:nvSpPr>
            <p:cNvPr id="6" name="Shape 4"/>
            <p:cNvSpPr/>
            <p:nvPr/>
          </p:nvSpPr>
          <p:spPr>
            <a:xfrm>
              <a:off x="1499158" y="2849270"/>
              <a:ext cx="457200" cy="457200"/>
            </a:xfrm>
            <a:prstGeom prst="ellipse">
              <a:avLst/>
            </a:prstGeom>
            <a:solidFill>
              <a:srgbClr val="EDB348"/>
            </a:solidFill>
            <a:ln/>
          </p:spPr>
        </p:sp>
        <p:sp>
          <p:nvSpPr>
            <p:cNvPr id="7" name="Text 5"/>
            <p:cNvSpPr/>
            <p:nvPr/>
          </p:nvSpPr>
          <p:spPr>
            <a:xfrm>
              <a:off x="1499158" y="284927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1</a:t>
              </a:r>
              <a:endParaRPr lang="en-US" sz="1800" dirty="0"/>
            </a:p>
          </p:txBody>
        </p:sp>
        <p:sp>
          <p:nvSpPr>
            <p:cNvPr id="8" name="Text 6"/>
            <p:cNvSpPr/>
            <p:nvPr/>
          </p:nvSpPr>
          <p:spPr>
            <a:xfrm>
              <a:off x="832103" y="3443630"/>
              <a:ext cx="1791310" cy="502920"/>
            </a:xfrm>
            <a:prstGeom prst="rect">
              <a:avLst/>
            </a:prstGeom>
            <a:noFill/>
            <a:ln/>
          </p:spPr>
          <p:txBody>
            <a:bodyPr wrap="square" lIns="0" tIns="0" rIns="0" bIns="0" rtlCol="0" anchor="t"/>
            <a:lstStyle/>
            <a:p>
              <a:pPr marL="0" indent="0" algn="ctr">
                <a:lnSpc>
                  <a:spcPct val="108000"/>
                </a:lnSpc>
                <a:buNone/>
              </a:pPr>
              <a:r>
                <a:rPr lang="en-US" sz="1050" b="1" dirty="0">
                  <a:solidFill>
                    <a:srgbClr val="2B2F33"/>
                  </a:solidFill>
                  <a:latin typeface="Nunito" pitchFamily="34" charset="0"/>
                  <a:ea typeface="Nunito" pitchFamily="34" charset="-122"/>
                  <a:cs typeface="Nunito" pitchFamily="34" charset="-120"/>
                </a:rPr>
                <a:t>Course Introduction</a:t>
              </a:r>
              <a:endParaRPr lang="en-US" sz="1050" dirty="0"/>
            </a:p>
          </p:txBody>
        </p:sp>
        <p:sp>
          <p:nvSpPr>
            <p:cNvPr id="9" name="Text 7"/>
            <p:cNvSpPr/>
            <p:nvPr/>
          </p:nvSpPr>
          <p:spPr>
            <a:xfrm>
              <a:off x="832103" y="3919118"/>
              <a:ext cx="1791310" cy="219456"/>
            </a:xfrm>
            <a:prstGeom prst="rect">
              <a:avLst/>
            </a:prstGeom>
            <a:noFill/>
            <a:ln/>
          </p:spPr>
          <p:txBody>
            <a:bodyPr wrap="square" lIns="0" tIns="0" rIns="0" bIns="0" rtlCol="0" anchor="ctr"/>
            <a:lstStyle/>
            <a:p>
              <a:pPr marL="0" indent="0" algn="ctr">
                <a:buNone/>
              </a:pPr>
              <a:r>
                <a:rPr lang="en-US" sz="950" b="1" dirty="0">
                  <a:solidFill>
                    <a:srgbClr val="53A2CC"/>
                  </a:solidFill>
                  <a:latin typeface="Nunito" pitchFamily="34" charset="0"/>
                  <a:ea typeface="Nunito" pitchFamily="34" charset="-122"/>
                  <a:cs typeface="Nunito" pitchFamily="34" charset="-120"/>
                </a:rPr>
                <a:t>30 min</a:t>
              </a:r>
              <a:endParaRPr lang="en-US" sz="950" dirty="0"/>
            </a:p>
          </p:txBody>
        </p:sp>
      </p:grpSp>
      <p:sp>
        <p:nvSpPr>
          <p:cNvPr id="10" name="Shape 8"/>
          <p:cNvSpPr/>
          <p:nvPr/>
        </p:nvSpPr>
        <p:spPr>
          <a:xfrm>
            <a:off x="2757829" y="3297326"/>
            <a:ext cx="87782" cy="201168"/>
          </a:xfrm>
          <a:prstGeom prst="chevron">
            <a:avLst/>
          </a:prstGeom>
          <a:solidFill>
            <a:srgbClr val="8A8B8B"/>
          </a:solidFill>
          <a:ln/>
        </p:spPr>
      </p:sp>
      <p:grpSp>
        <p:nvGrpSpPr>
          <p:cNvPr id="40" name="Group 39">
            <a:extLst>
              <a:ext uri="{FF2B5EF4-FFF2-40B4-BE49-F238E27FC236}">
                <a16:creationId xmlns:a16="http://schemas.microsoft.com/office/drawing/2014/main" id="{71DF46D6-8738-D2AD-3FC5-694C334B2993}"/>
              </a:ext>
            </a:extLst>
          </p:cNvPr>
          <p:cNvGrpSpPr/>
          <p:nvPr/>
        </p:nvGrpSpPr>
        <p:grpSpPr>
          <a:xfrm>
            <a:off x="2870300" y="2620670"/>
            <a:ext cx="2010766" cy="1554480"/>
            <a:chOff x="2870300" y="2620670"/>
            <a:chExt cx="2010766" cy="1554480"/>
          </a:xfrm>
        </p:grpSpPr>
        <p:sp>
          <p:nvSpPr>
            <p:cNvPr id="11" name="Shape 9"/>
            <p:cNvSpPr/>
            <p:nvPr/>
          </p:nvSpPr>
          <p:spPr>
            <a:xfrm>
              <a:off x="2870300" y="2620670"/>
              <a:ext cx="2010766" cy="1554480"/>
            </a:xfrm>
            <a:prstGeom prst="roundRect">
              <a:avLst>
                <a:gd name="adj" fmla="val 4706"/>
              </a:avLst>
            </a:prstGeom>
            <a:solidFill>
              <a:srgbClr val="F6F7F8"/>
            </a:solidFill>
            <a:ln w="12700">
              <a:solidFill>
                <a:srgbClr val="E5E8EB"/>
              </a:solidFill>
              <a:prstDash val="solid"/>
            </a:ln>
          </p:spPr>
        </p:sp>
        <p:sp>
          <p:nvSpPr>
            <p:cNvPr id="12" name="Shape 10"/>
            <p:cNvSpPr/>
            <p:nvPr/>
          </p:nvSpPr>
          <p:spPr>
            <a:xfrm>
              <a:off x="3647083" y="2849270"/>
              <a:ext cx="457200" cy="457200"/>
            </a:xfrm>
            <a:prstGeom prst="ellipse">
              <a:avLst/>
            </a:prstGeom>
            <a:solidFill>
              <a:srgbClr val="2B2F33"/>
            </a:solidFill>
            <a:ln/>
          </p:spPr>
        </p:sp>
        <p:sp>
          <p:nvSpPr>
            <p:cNvPr id="13" name="Text 11"/>
            <p:cNvSpPr/>
            <p:nvPr/>
          </p:nvSpPr>
          <p:spPr>
            <a:xfrm>
              <a:off x="3647083" y="284927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2</a:t>
              </a:r>
              <a:endParaRPr lang="en-US" sz="1800" dirty="0"/>
            </a:p>
          </p:txBody>
        </p:sp>
        <p:sp>
          <p:nvSpPr>
            <p:cNvPr id="14" name="Text 12"/>
            <p:cNvSpPr/>
            <p:nvPr/>
          </p:nvSpPr>
          <p:spPr>
            <a:xfrm>
              <a:off x="2980028" y="3443630"/>
              <a:ext cx="1791310" cy="502920"/>
            </a:xfrm>
            <a:prstGeom prst="rect">
              <a:avLst/>
            </a:prstGeom>
            <a:noFill/>
            <a:ln/>
          </p:spPr>
          <p:txBody>
            <a:bodyPr wrap="square" lIns="0" tIns="0" rIns="0" bIns="0" rtlCol="0" anchor="t"/>
            <a:lstStyle/>
            <a:p>
              <a:pPr marL="0" indent="0" algn="ctr">
                <a:lnSpc>
                  <a:spcPct val="108000"/>
                </a:lnSpc>
                <a:buNone/>
              </a:pPr>
              <a:r>
                <a:rPr lang="en-US" sz="1050" b="1" dirty="0">
                  <a:solidFill>
                    <a:srgbClr val="2B2F33"/>
                  </a:solidFill>
                  <a:latin typeface="Nunito" pitchFamily="34" charset="0"/>
                  <a:ea typeface="Nunito" pitchFamily="34" charset="-122"/>
                  <a:cs typeface="Nunito" pitchFamily="34" charset="-120"/>
                </a:rPr>
                <a:t>Geospatial Fundamentals</a:t>
              </a:r>
              <a:endParaRPr lang="en-US" sz="1050" dirty="0"/>
            </a:p>
          </p:txBody>
        </p:sp>
        <p:sp>
          <p:nvSpPr>
            <p:cNvPr id="15" name="Text 13"/>
            <p:cNvSpPr/>
            <p:nvPr/>
          </p:nvSpPr>
          <p:spPr>
            <a:xfrm>
              <a:off x="2980028" y="3919118"/>
              <a:ext cx="1791310" cy="219456"/>
            </a:xfrm>
            <a:prstGeom prst="rect">
              <a:avLst/>
            </a:prstGeom>
            <a:noFill/>
            <a:ln/>
          </p:spPr>
          <p:txBody>
            <a:bodyPr wrap="square" lIns="0" tIns="0" rIns="0" bIns="0" rtlCol="0" anchor="ctr"/>
            <a:lstStyle/>
            <a:p>
              <a:pPr marL="0" indent="0" algn="ctr">
                <a:buNone/>
              </a:pPr>
              <a:r>
                <a:rPr lang="en-US" sz="950" b="1" dirty="0">
                  <a:solidFill>
                    <a:srgbClr val="53A2CC"/>
                  </a:solidFill>
                  <a:latin typeface="Nunito" pitchFamily="34" charset="0"/>
                  <a:ea typeface="Nunito" pitchFamily="34" charset="-122"/>
                  <a:cs typeface="Nunito" pitchFamily="34" charset="-120"/>
                </a:rPr>
                <a:t>60 min</a:t>
              </a:r>
              <a:endParaRPr lang="en-US" sz="950" dirty="0"/>
            </a:p>
          </p:txBody>
        </p:sp>
      </p:grpSp>
      <p:sp>
        <p:nvSpPr>
          <p:cNvPr id="16" name="Shape 14"/>
          <p:cNvSpPr/>
          <p:nvPr/>
        </p:nvSpPr>
        <p:spPr>
          <a:xfrm>
            <a:off x="4905755" y="3297326"/>
            <a:ext cx="87782" cy="201168"/>
          </a:xfrm>
          <a:prstGeom prst="chevron">
            <a:avLst/>
          </a:prstGeom>
          <a:solidFill>
            <a:srgbClr val="8A8B8B"/>
          </a:solidFill>
          <a:ln/>
        </p:spPr>
      </p:sp>
      <p:grpSp>
        <p:nvGrpSpPr>
          <p:cNvPr id="41" name="Group 40">
            <a:extLst>
              <a:ext uri="{FF2B5EF4-FFF2-40B4-BE49-F238E27FC236}">
                <a16:creationId xmlns:a16="http://schemas.microsoft.com/office/drawing/2014/main" id="{DE7F4CF1-2768-9DDE-1419-4D76B0ECAE70}"/>
              </a:ext>
            </a:extLst>
          </p:cNvPr>
          <p:cNvGrpSpPr/>
          <p:nvPr/>
        </p:nvGrpSpPr>
        <p:grpSpPr>
          <a:xfrm>
            <a:off x="5018226" y="2620670"/>
            <a:ext cx="2010766" cy="1554480"/>
            <a:chOff x="5018226" y="2620670"/>
            <a:chExt cx="2010766" cy="1554480"/>
          </a:xfrm>
        </p:grpSpPr>
        <p:sp>
          <p:nvSpPr>
            <p:cNvPr id="17" name="Shape 15"/>
            <p:cNvSpPr/>
            <p:nvPr/>
          </p:nvSpPr>
          <p:spPr>
            <a:xfrm>
              <a:off x="5018226" y="2620670"/>
              <a:ext cx="2010766" cy="1554480"/>
            </a:xfrm>
            <a:prstGeom prst="roundRect">
              <a:avLst>
                <a:gd name="adj" fmla="val 4706"/>
              </a:avLst>
            </a:prstGeom>
            <a:solidFill>
              <a:srgbClr val="F6F7F8"/>
            </a:solidFill>
            <a:ln w="12700">
              <a:solidFill>
                <a:srgbClr val="E5E8EB"/>
              </a:solidFill>
              <a:prstDash val="solid"/>
            </a:ln>
          </p:spPr>
        </p:sp>
        <p:sp>
          <p:nvSpPr>
            <p:cNvPr id="18" name="Shape 16"/>
            <p:cNvSpPr/>
            <p:nvPr/>
          </p:nvSpPr>
          <p:spPr>
            <a:xfrm>
              <a:off x="5795009" y="2849270"/>
              <a:ext cx="457200" cy="457200"/>
            </a:xfrm>
            <a:prstGeom prst="ellipse">
              <a:avLst/>
            </a:prstGeom>
            <a:solidFill>
              <a:srgbClr val="2B2F33"/>
            </a:solidFill>
            <a:ln/>
          </p:spPr>
        </p:sp>
        <p:sp>
          <p:nvSpPr>
            <p:cNvPr id="19" name="Text 17"/>
            <p:cNvSpPr/>
            <p:nvPr/>
          </p:nvSpPr>
          <p:spPr>
            <a:xfrm>
              <a:off x="5795009" y="284927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3</a:t>
              </a:r>
              <a:endParaRPr lang="en-US" sz="1800" dirty="0"/>
            </a:p>
          </p:txBody>
        </p:sp>
        <p:sp>
          <p:nvSpPr>
            <p:cNvPr id="20" name="Text 18"/>
            <p:cNvSpPr/>
            <p:nvPr/>
          </p:nvSpPr>
          <p:spPr>
            <a:xfrm>
              <a:off x="5127954" y="3443630"/>
              <a:ext cx="1791310" cy="502920"/>
            </a:xfrm>
            <a:prstGeom prst="rect">
              <a:avLst/>
            </a:prstGeom>
            <a:noFill/>
            <a:ln/>
          </p:spPr>
          <p:txBody>
            <a:bodyPr wrap="square" lIns="0" tIns="0" rIns="0" bIns="0" rtlCol="0" anchor="t"/>
            <a:lstStyle/>
            <a:p>
              <a:pPr marL="0" indent="0" algn="ctr">
                <a:lnSpc>
                  <a:spcPct val="108000"/>
                </a:lnSpc>
                <a:buNone/>
              </a:pPr>
              <a:r>
                <a:rPr lang="en-US" sz="1050" b="1" dirty="0">
                  <a:solidFill>
                    <a:srgbClr val="2B2F33"/>
                  </a:solidFill>
                  <a:latin typeface="Nunito" pitchFamily="34" charset="0"/>
                  <a:ea typeface="Nunito" pitchFamily="34" charset="-122"/>
                  <a:cs typeface="Nunito" pitchFamily="34" charset="-120"/>
                </a:rPr>
                <a:t>Data Aggregators &amp; Quality</a:t>
              </a:r>
              <a:endParaRPr lang="en-US" sz="1050" dirty="0"/>
            </a:p>
          </p:txBody>
        </p:sp>
        <p:sp>
          <p:nvSpPr>
            <p:cNvPr id="21" name="Text 19"/>
            <p:cNvSpPr/>
            <p:nvPr/>
          </p:nvSpPr>
          <p:spPr>
            <a:xfrm>
              <a:off x="5127954" y="3919118"/>
              <a:ext cx="1791310" cy="219456"/>
            </a:xfrm>
            <a:prstGeom prst="rect">
              <a:avLst/>
            </a:prstGeom>
            <a:noFill/>
            <a:ln/>
          </p:spPr>
          <p:txBody>
            <a:bodyPr wrap="square" lIns="0" tIns="0" rIns="0" bIns="0" rtlCol="0" anchor="ctr"/>
            <a:lstStyle/>
            <a:p>
              <a:pPr marL="0" indent="0" algn="ctr">
                <a:buNone/>
              </a:pPr>
              <a:r>
                <a:rPr lang="en-US" sz="950" b="1" dirty="0">
                  <a:solidFill>
                    <a:srgbClr val="53A2CC"/>
                  </a:solidFill>
                  <a:latin typeface="Nunito" pitchFamily="34" charset="0"/>
                  <a:ea typeface="Nunito" pitchFamily="34" charset="-122"/>
                  <a:cs typeface="Nunito" pitchFamily="34" charset="-120"/>
                </a:rPr>
                <a:t>60 min</a:t>
              </a:r>
              <a:endParaRPr lang="en-US" sz="950" dirty="0"/>
            </a:p>
          </p:txBody>
        </p:sp>
      </p:grpSp>
      <p:sp>
        <p:nvSpPr>
          <p:cNvPr id="22" name="Shape 20"/>
          <p:cNvSpPr/>
          <p:nvPr/>
        </p:nvSpPr>
        <p:spPr>
          <a:xfrm>
            <a:off x="7053680" y="3297326"/>
            <a:ext cx="87782" cy="201168"/>
          </a:xfrm>
          <a:prstGeom prst="chevron">
            <a:avLst/>
          </a:prstGeom>
          <a:solidFill>
            <a:srgbClr val="8A8B8B"/>
          </a:solidFill>
          <a:ln/>
        </p:spPr>
      </p:sp>
      <p:grpSp>
        <p:nvGrpSpPr>
          <p:cNvPr id="42" name="Group 41">
            <a:extLst>
              <a:ext uri="{FF2B5EF4-FFF2-40B4-BE49-F238E27FC236}">
                <a16:creationId xmlns:a16="http://schemas.microsoft.com/office/drawing/2014/main" id="{11217D4C-BF8D-9884-0CC3-CB7C5074A3BB}"/>
              </a:ext>
            </a:extLst>
          </p:cNvPr>
          <p:cNvGrpSpPr/>
          <p:nvPr/>
        </p:nvGrpSpPr>
        <p:grpSpPr>
          <a:xfrm>
            <a:off x="7166152" y="2620670"/>
            <a:ext cx="2010766" cy="1554480"/>
            <a:chOff x="7166152" y="2620670"/>
            <a:chExt cx="2010766" cy="1554480"/>
          </a:xfrm>
        </p:grpSpPr>
        <p:sp>
          <p:nvSpPr>
            <p:cNvPr id="23" name="Shape 21"/>
            <p:cNvSpPr/>
            <p:nvPr/>
          </p:nvSpPr>
          <p:spPr>
            <a:xfrm>
              <a:off x="7166152" y="2620670"/>
              <a:ext cx="2010766" cy="1554480"/>
            </a:xfrm>
            <a:prstGeom prst="roundRect">
              <a:avLst>
                <a:gd name="adj" fmla="val 4706"/>
              </a:avLst>
            </a:prstGeom>
            <a:solidFill>
              <a:srgbClr val="F6F7F8"/>
            </a:solidFill>
            <a:ln w="12700">
              <a:solidFill>
                <a:srgbClr val="E5E8EB"/>
              </a:solidFill>
              <a:prstDash val="solid"/>
            </a:ln>
          </p:spPr>
        </p:sp>
        <p:sp>
          <p:nvSpPr>
            <p:cNvPr id="24" name="Shape 22"/>
            <p:cNvSpPr/>
            <p:nvPr/>
          </p:nvSpPr>
          <p:spPr>
            <a:xfrm>
              <a:off x="7942934" y="2849270"/>
              <a:ext cx="457200" cy="457200"/>
            </a:xfrm>
            <a:prstGeom prst="ellipse">
              <a:avLst/>
            </a:prstGeom>
            <a:solidFill>
              <a:srgbClr val="2B2F33"/>
            </a:solidFill>
            <a:ln/>
          </p:spPr>
        </p:sp>
        <p:sp>
          <p:nvSpPr>
            <p:cNvPr id="25" name="Text 23"/>
            <p:cNvSpPr/>
            <p:nvPr/>
          </p:nvSpPr>
          <p:spPr>
            <a:xfrm>
              <a:off x="7942934" y="284927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4</a:t>
              </a:r>
              <a:endParaRPr lang="en-US" sz="1800" dirty="0"/>
            </a:p>
          </p:txBody>
        </p:sp>
        <p:sp>
          <p:nvSpPr>
            <p:cNvPr id="26" name="Text 24"/>
            <p:cNvSpPr/>
            <p:nvPr/>
          </p:nvSpPr>
          <p:spPr>
            <a:xfrm>
              <a:off x="7275880" y="3443630"/>
              <a:ext cx="1791310" cy="502920"/>
            </a:xfrm>
            <a:prstGeom prst="rect">
              <a:avLst/>
            </a:prstGeom>
            <a:noFill/>
            <a:ln/>
          </p:spPr>
          <p:txBody>
            <a:bodyPr wrap="square" lIns="0" tIns="0" rIns="0" bIns="0" rtlCol="0" anchor="t"/>
            <a:lstStyle/>
            <a:p>
              <a:pPr marL="0" indent="0" algn="ctr">
                <a:lnSpc>
                  <a:spcPct val="108000"/>
                </a:lnSpc>
                <a:buNone/>
              </a:pPr>
              <a:r>
                <a:rPr lang="en-US" sz="1050" b="1" dirty="0">
                  <a:solidFill>
                    <a:srgbClr val="2B2F33"/>
                  </a:solidFill>
                  <a:latin typeface="Nunito" pitchFamily="34" charset="0"/>
                  <a:ea typeface="Nunito" pitchFamily="34" charset="-122"/>
                  <a:cs typeface="Nunito" pitchFamily="34" charset="-120"/>
                </a:rPr>
                <a:t>SDI &amp; Governance Principles</a:t>
              </a:r>
              <a:endParaRPr lang="en-US" sz="1050" dirty="0"/>
            </a:p>
          </p:txBody>
        </p:sp>
        <p:sp>
          <p:nvSpPr>
            <p:cNvPr id="27" name="Text 25"/>
            <p:cNvSpPr/>
            <p:nvPr/>
          </p:nvSpPr>
          <p:spPr>
            <a:xfrm>
              <a:off x="7275880" y="3919118"/>
              <a:ext cx="1791310" cy="219456"/>
            </a:xfrm>
            <a:prstGeom prst="rect">
              <a:avLst/>
            </a:prstGeom>
            <a:noFill/>
            <a:ln/>
          </p:spPr>
          <p:txBody>
            <a:bodyPr wrap="square" lIns="0" tIns="0" rIns="0" bIns="0" rtlCol="0" anchor="ctr"/>
            <a:lstStyle/>
            <a:p>
              <a:pPr marL="0" indent="0" algn="ctr">
                <a:buNone/>
              </a:pPr>
              <a:r>
                <a:rPr lang="en-US" sz="950" b="1" dirty="0">
                  <a:solidFill>
                    <a:srgbClr val="53A2CC"/>
                  </a:solidFill>
                  <a:latin typeface="Nunito" pitchFamily="34" charset="0"/>
                  <a:ea typeface="Nunito" pitchFamily="34" charset="-122"/>
                  <a:cs typeface="Nunito" pitchFamily="34" charset="-120"/>
                </a:rPr>
                <a:t>60 min</a:t>
              </a:r>
              <a:endParaRPr lang="en-US" sz="950" dirty="0"/>
            </a:p>
          </p:txBody>
        </p:sp>
      </p:grpSp>
      <p:sp>
        <p:nvSpPr>
          <p:cNvPr id="28" name="Shape 26"/>
          <p:cNvSpPr/>
          <p:nvPr/>
        </p:nvSpPr>
        <p:spPr>
          <a:xfrm>
            <a:off x="9201606" y="3297326"/>
            <a:ext cx="87782" cy="201168"/>
          </a:xfrm>
          <a:prstGeom prst="chevron">
            <a:avLst/>
          </a:prstGeom>
          <a:solidFill>
            <a:srgbClr val="8A8B8B"/>
          </a:solidFill>
          <a:ln/>
        </p:spPr>
      </p:sp>
      <p:grpSp>
        <p:nvGrpSpPr>
          <p:cNvPr id="43" name="Group 42">
            <a:extLst>
              <a:ext uri="{FF2B5EF4-FFF2-40B4-BE49-F238E27FC236}">
                <a16:creationId xmlns:a16="http://schemas.microsoft.com/office/drawing/2014/main" id="{2E0C0B9B-5A61-4C0E-46E4-E6DA4EBEF499}"/>
              </a:ext>
            </a:extLst>
          </p:cNvPr>
          <p:cNvGrpSpPr/>
          <p:nvPr/>
        </p:nvGrpSpPr>
        <p:grpSpPr>
          <a:xfrm>
            <a:off x="9314077" y="2620670"/>
            <a:ext cx="2010766" cy="1554480"/>
            <a:chOff x="9314077" y="2620670"/>
            <a:chExt cx="2010766" cy="1554480"/>
          </a:xfrm>
        </p:grpSpPr>
        <p:sp>
          <p:nvSpPr>
            <p:cNvPr id="29" name="Shape 27"/>
            <p:cNvSpPr/>
            <p:nvPr/>
          </p:nvSpPr>
          <p:spPr>
            <a:xfrm>
              <a:off x="9314077" y="2620670"/>
              <a:ext cx="2010766" cy="1554480"/>
            </a:xfrm>
            <a:prstGeom prst="roundRect">
              <a:avLst>
                <a:gd name="adj" fmla="val 4706"/>
              </a:avLst>
            </a:prstGeom>
            <a:solidFill>
              <a:srgbClr val="F6F7F8"/>
            </a:solidFill>
            <a:ln w="12700">
              <a:solidFill>
                <a:srgbClr val="E5E8EB"/>
              </a:solidFill>
              <a:prstDash val="solid"/>
            </a:ln>
          </p:spPr>
        </p:sp>
        <p:sp>
          <p:nvSpPr>
            <p:cNvPr id="30" name="Shape 28"/>
            <p:cNvSpPr/>
            <p:nvPr/>
          </p:nvSpPr>
          <p:spPr>
            <a:xfrm>
              <a:off x="10090860" y="2849270"/>
              <a:ext cx="457200" cy="457200"/>
            </a:xfrm>
            <a:prstGeom prst="ellipse">
              <a:avLst/>
            </a:prstGeom>
            <a:solidFill>
              <a:srgbClr val="2B2F33"/>
            </a:solidFill>
            <a:ln/>
          </p:spPr>
        </p:sp>
        <p:sp>
          <p:nvSpPr>
            <p:cNvPr id="31" name="Text 29"/>
            <p:cNvSpPr/>
            <p:nvPr/>
          </p:nvSpPr>
          <p:spPr>
            <a:xfrm>
              <a:off x="10090860" y="284927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5</a:t>
              </a:r>
              <a:endParaRPr lang="en-US" sz="1800" dirty="0"/>
            </a:p>
          </p:txBody>
        </p:sp>
        <p:sp>
          <p:nvSpPr>
            <p:cNvPr id="32" name="Text 30"/>
            <p:cNvSpPr/>
            <p:nvPr/>
          </p:nvSpPr>
          <p:spPr>
            <a:xfrm>
              <a:off x="9423805" y="3443630"/>
              <a:ext cx="1791310" cy="502920"/>
            </a:xfrm>
            <a:prstGeom prst="rect">
              <a:avLst/>
            </a:prstGeom>
            <a:noFill/>
            <a:ln/>
          </p:spPr>
          <p:txBody>
            <a:bodyPr wrap="square" lIns="0" tIns="0" rIns="0" bIns="0" rtlCol="0" anchor="t"/>
            <a:lstStyle/>
            <a:p>
              <a:pPr marL="0" indent="0" algn="ctr">
                <a:lnSpc>
                  <a:spcPct val="108000"/>
                </a:lnSpc>
                <a:buNone/>
              </a:pPr>
              <a:r>
                <a:rPr lang="en-US" sz="1050" b="1" dirty="0">
                  <a:solidFill>
                    <a:srgbClr val="2B2F33"/>
                  </a:solidFill>
                  <a:latin typeface="Nunito" pitchFamily="34" charset="0"/>
                  <a:ea typeface="Nunito" pitchFamily="34" charset="-122"/>
                  <a:cs typeface="Nunito" pitchFamily="34" charset="-120"/>
                </a:rPr>
                <a:t>Country Context Task</a:t>
              </a:r>
              <a:endParaRPr lang="en-US" sz="1050" dirty="0"/>
            </a:p>
          </p:txBody>
        </p:sp>
        <p:sp>
          <p:nvSpPr>
            <p:cNvPr id="33" name="Text 31"/>
            <p:cNvSpPr/>
            <p:nvPr/>
          </p:nvSpPr>
          <p:spPr>
            <a:xfrm>
              <a:off x="9423805" y="3919118"/>
              <a:ext cx="1791310" cy="219456"/>
            </a:xfrm>
            <a:prstGeom prst="rect">
              <a:avLst/>
            </a:prstGeom>
            <a:noFill/>
            <a:ln/>
          </p:spPr>
          <p:txBody>
            <a:bodyPr wrap="square" lIns="0" tIns="0" rIns="0" bIns="0" rtlCol="0" anchor="ctr"/>
            <a:lstStyle/>
            <a:p>
              <a:pPr marL="0" indent="0" algn="ctr">
                <a:buNone/>
              </a:pPr>
              <a:r>
                <a:rPr lang="en-US" sz="950" b="1" dirty="0">
                  <a:solidFill>
                    <a:srgbClr val="53A2CC"/>
                  </a:solidFill>
                  <a:latin typeface="Nunito" pitchFamily="34" charset="0"/>
                  <a:ea typeface="Nunito" pitchFamily="34" charset="-122"/>
                  <a:cs typeface="Nunito" pitchFamily="34" charset="-120"/>
                </a:rPr>
                <a:t>75 min</a:t>
              </a:r>
              <a:endParaRPr lang="en-US" sz="950" dirty="0"/>
            </a:p>
          </p:txBody>
        </p:sp>
      </p:grpSp>
      <p:grpSp>
        <p:nvGrpSpPr>
          <p:cNvPr id="38" name="Group 37">
            <a:extLst>
              <a:ext uri="{FF2B5EF4-FFF2-40B4-BE49-F238E27FC236}">
                <a16:creationId xmlns:a16="http://schemas.microsoft.com/office/drawing/2014/main" id="{D94F18F0-18B5-A598-654D-64EC18FC985E}"/>
              </a:ext>
            </a:extLst>
          </p:cNvPr>
          <p:cNvGrpSpPr/>
          <p:nvPr/>
        </p:nvGrpSpPr>
        <p:grpSpPr>
          <a:xfrm>
            <a:off x="609905" y="4843577"/>
            <a:ext cx="10971886" cy="777240"/>
            <a:chOff x="609905" y="3794760"/>
            <a:chExt cx="10971886" cy="777240"/>
          </a:xfrm>
        </p:grpSpPr>
        <p:sp>
          <p:nvSpPr>
            <p:cNvPr id="34" name="Shape 32"/>
            <p:cNvSpPr/>
            <p:nvPr/>
          </p:nvSpPr>
          <p:spPr>
            <a:xfrm>
              <a:off x="609905" y="3794760"/>
              <a:ext cx="10971886" cy="777240"/>
            </a:xfrm>
            <a:prstGeom prst="roundRect">
              <a:avLst>
                <a:gd name="adj" fmla="val 9412"/>
              </a:avLst>
            </a:prstGeom>
            <a:solidFill>
              <a:srgbClr val="1F2A33"/>
            </a:solidFill>
            <a:ln w="12700">
              <a:solidFill>
                <a:srgbClr val="E5E8EB"/>
              </a:solidFill>
              <a:prstDash val="solid"/>
            </a:ln>
          </p:spPr>
        </p:sp>
        <p:sp>
          <p:nvSpPr>
            <p:cNvPr id="35" name="Text 33"/>
            <p:cNvSpPr/>
            <p:nvPr/>
          </p:nvSpPr>
          <p:spPr>
            <a:xfrm>
              <a:off x="884225" y="3794760"/>
              <a:ext cx="10424160" cy="777240"/>
            </a:xfrm>
            <a:prstGeom prst="rect">
              <a:avLst/>
            </a:prstGeom>
            <a:noFill/>
            <a:ln/>
          </p:spPr>
          <p:txBody>
            <a:bodyPr wrap="square" lIns="0" tIns="0" rIns="0" bIns="0" rtlCol="0" anchor="ctr"/>
            <a:lstStyle/>
            <a:p>
              <a:pPr marL="0" indent="0">
                <a:lnSpc>
                  <a:spcPct val="120000"/>
                </a:lnSpc>
                <a:buNone/>
              </a:pPr>
              <a:r>
                <a:rPr lang="en-US" sz="1250" b="1" dirty="0">
                  <a:solidFill>
                    <a:srgbClr val="EDB348"/>
                  </a:solidFill>
                  <a:latin typeface="Nunito" pitchFamily="34" charset="0"/>
                  <a:ea typeface="Nunito" pitchFamily="34" charset="-122"/>
                  <a:cs typeface="Nunito" pitchFamily="34" charset="-120"/>
                </a:rPr>
                <a:t>✓  </a:t>
              </a:r>
              <a:r>
                <a:rPr lang="en-US" sz="1250" dirty="0">
                  <a:solidFill>
                    <a:srgbClr val="FFFFFF"/>
                  </a:solidFill>
                  <a:latin typeface="Nunito" pitchFamily="34" charset="0"/>
                  <a:ea typeface="Nunito" pitchFamily="34" charset="-122"/>
                  <a:cs typeface="Nunito" pitchFamily="34" charset="-120"/>
                </a:rPr>
                <a:t>Complete all five modules, then sit the 30-minute Readiness Assessment to confirm your place in the main programme.</a:t>
              </a:r>
              <a:endParaRPr lang="en-US" sz="1250" dirty="0"/>
            </a:p>
          </p:txBody>
        </p:sp>
      </p:grpSp>
      <p:sp>
        <p:nvSpPr>
          <p:cNvPr id="36" name="Text 34"/>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37" name="Text 35"/>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10</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3</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3</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Who Is This Course For?</a:t>
            </a:r>
            <a:endParaRPr lang="en-US" sz="2900" dirty="0"/>
          </a:p>
        </p:txBody>
      </p:sp>
      <p:sp>
        <p:nvSpPr>
          <p:cNvPr id="6" name="Text 4"/>
          <p:cNvSpPr/>
          <p:nvPr/>
        </p:nvSpPr>
        <p:spPr>
          <a:xfrm>
            <a:off x="5806440" y="3941064"/>
            <a:ext cx="5669280" cy="77724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Prerequisites and expectations - what you need, and what you do not.</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1: Course Introduction</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3 · GETTING READY</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Prerequisites and Expectations</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This course is designed for professionals who are new to formal GIS data governance, not GIS experts.</a:t>
            </a:r>
            <a:endParaRPr lang="en-US" sz="1350" dirty="0">
              <a:latin typeface="Nunito Light" panose="00000400000000000000" pitchFamily="2" charset="0"/>
            </a:endParaRPr>
          </a:p>
        </p:txBody>
      </p:sp>
      <p:grpSp>
        <p:nvGrpSpPr>
          <p:cNvPr id="20" name="Group 19">
            <a:extLst>
              <a:ext uri="{FF2B5EF4-FFF2-40B4-BE49-F238E27FC236}">
                <a16:creationId xmlns:a16="http://schemas.microsoft.com/office/drawing/2014/main" id="{44D7FA35-62A2-641A-B6F8-99AF3050B04F}"/>
              </a:ext>
            </a:extLst>
          </p:cNvPr>
          <p:cNvGrpSpPr/>
          <p:nvPr/>
        </p:nvGrpSpPr>
        <p:grpSpPr>
          <a:xfrm>
            <a:off x="609905" y="1920240"/>
            <a:ext cx="5348783" cy="3291840"/>
            <a:chOff x="609905" y="1920240"/>
            <a:chExt cx="5348783" cy="3291840"/>
          </a:xfrm>
        </p:grpSpPr>
        <p:sp>
          <p:nvSpPr>
            <p:cNvPr id="5" name="Shape 3"/>
            <p:cNvSpPr/>
            <p:nvPr/>
          </p:nvSpPr>
          <p:spPr>
            <a:xfrm>
              <a:off x="609905" y="1920240"/>
              <a:ext cx="5348783" cy="3291840"/>
            </a:xfrm>
            <a:prstGeom prst="roundRect">
              <a:avLst>
                <a:gd name="adj" fmla="val 2222"/>
              </a:avLst>
            </a:prstGeom>
            <a:solidFill>
              <a:srgbClr val="DDEEF6"/>
            </a:solidFill>
            <a:ln w="12700">
              <a:solidFill>
                <a:srgbClr val="CFE3EF"/>
              </a:solidFill>
              <a:prstDash val="solid"/>
            </a:ln>
          </p:spPr>
        </p:sp>
        <p:sp>
          <p:nvSpPr>
            <p:cNvPr id="6" name="Text 4"/>
            <p:cNvSpPr/>
            <p:nvPr/>
          </p:nvSpPr>
          <p:spPr>
            <a:xfrm>
              <a:off x="884225" y="2103120"/>
              <a:ext cx="4846320" cy="320040"/>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  You should already have:</a:t>
              </a:r>
              <a:endParaRPr lang="en-US" sz="1400" dirty="0"/>
            </a:p>
          </p:txBody>
        </p:sp>
        <p:sp>
          <p:nvSpPr>
            <p:cNvPr id="7" name="Text 5"/>
            <p:cNvSpPr/>
            <p:nvPr/>
          </p:nvSpPr>
          <p:spPr>
            <a:xfrm>
              <a:off x="884225" y="2514600"/>
              <a:ext cx="4846320" cy="47548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Basic familiarity with maps or GIS concepts (even if informal)</a:t>
              </a:r>
              <a:endParaRPr lang="en-US" sz="1100" dirty="0"/>
            </a:p>
          </p:txBody>
        </p:sp>
        <p:sp>
          <p:nvSpPr>
            <p:cNvPr id="8" name="Text 6"/>
            <p:cNvSpPr/>
            <p:nvPr/>
          </p:nvSpPr>
          <p:spPr>
            <a:xfrm>
              <a:off x="884225" y="3017520"/>
              <a:ext cx="4846320" cy="47548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Experience working with tabular or spatial data in any tool</a:t>
              </a:r>
              <a:endParaRPr lang="en-US" sz="1100" dirty="0"/>
            </a:p>
          </p:txBody>
        </p:sp>
        <p:sp>
          <p:nvSpPr>
            <p:cNvPr id="9" name="Text 7"/>
            <p:cNvSpPr/>
            <p:nvPr/>
          </p:nvSpPr>
          <p:spPr>
            <a:xfrm>
              <a:off x="884225" y="3520440"/>
              <a:ext cx="4846320" cy="475488"/>
            </a:xfrm>
            <a:prstGeom prst="rect">
              <a:avLst/>
            </a:prstGeom>
            <a:noFill/>
            <a:ln/>
          </p:spPr>
          <p:txBody>
            <a:bodyPr wrap="square" lIns="0" tIns="0" rIns="0" bIns="0" rtlCol="0" anchor="t"/>
            <a:lstStyle/>
            <a:p>
              <a:pPr marL="0" indent="0">
                <a:lnSpc>
                  <a:spcPct val="150000"/>
                </a:lnSpc>
                <a:buNone/>
              </a:pPr>
              <a:r>
                <a:rPr lang="en-US" sz="1100" dirty="0">
                  <a:solidFill>
                    <a:srgbClr val="2B2F33"/>
                  </a:solidFill>
                  <a:latin typeface="Nunito" pitchFamily="34" charset="0"/>
                  <a:ea typeface="Nunito" pitchFamily="34" charset="-122"/>
                  <a:cs typeface="Nunito" pitchFamily="34" charset="-120"/>
                </a:rPr>
                <a:t>•  A professional or academic interest in energy access, planning, or environmental management</a:t>
              </a:r>
              <a:endParaRPr lang="en-US" sz="1100" dirty="0"/>
            </a:p>
          </p:txBody>
        </p:sp>
        <p:sp>
          <p:nvSpPr>
            <p:cNvPr id="10" name="Text 8"/>
            <p:cNvSpPr/>
            <p:nvPr/>
          </p:nvSpPr>
          <p:spPr>
            <a:xfrm>
              <a:off x="884225" y="4165773"/>
              <a:ext cx="4846320" cy="47548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Access to a computer where QGIS can be installed</a:t>
              </a:r>
              <a:endParaRPr lang="en-US" sz="1100" dirty="0"/>
            </a:p>
          </p:txBody>
        </p:sp>
        <p:sp>
          <p:nvSpPr>
            <p:cNvPr id="11" name="Text 9"/>
            <p:cNvSpPr/>
            <p:nvPr/>
          </p:nvSpPr>
          <p:spPr>
            <a:xfrm>
              <a:off x="884225" y="4690872"/>
              <a:ext cx="4846320" cy="47548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A country or project context to apply the course to</a:t>
              </a:r>
              <a:endParaRPr lang="en-US" sz="1100" dirty="0"/>
            </a:p>
          </p:txBody>
        </p:sp>
      </p:grpSp>
      <p:grpSp>
        <p:nvGrpSpPr>
          <p:cNvPr id="21" name="Group 20">
            <a:extLst>
              <a:ext uri="{FF2B5EF4-FFF2-40B4-BE49-F238E27FC236}">
                <a16:creationId xmlns:a16="http://schemas.microsoft.com/office/drawing/2014/main" id="{D54DDC03-8F86-7925-6A7E-6F1FCF25E2DC}"/>
              </a:ext>
            </a:extLst>
          </p:cNvPr>
          <p:cNvGrpSpPr/>
          <p:nvPr/>
        </p:nvGrpSpPr>
        <p:grpSpPr>
          <a:xfrm>
            <a:off x="6233008" y="1920240"/>
            <a:ext cx="5348783" cy="3291840"/>
            <a:chOff x="6233008" y="1920240"/>
            <a:chExt cx="5348783" cy="3291840"/>
          </a:xfrm>
        </p:grpSpPr>
        <p:sp>
          <p:nvSpPr>
            <p:cNvPr id="12" name="Shape 10"/>
            <p:cNvSpPr/>
            <p:nvPr/>
          </p:nvSpPr>
          <p:spPr>
            <a:xfrm>
              <a:off x="6233008" y="1920240"/>
              <a:ext cx="5348783" cy="3291840"/>
            </a:xfrm>
            <a:prstGeom prst="roundRect">
              <a:avLst>
                <a:gd name="adj" fmla="val 2222"/>
              </a:avLst>
            </a:prstGeom>
            <a:solidFill>
              <a:srgbClr val="FBF4E4"/>
            </a:solidFill>
            <a:ln w="12700">
              <a:solidFill>
                <a:srgbClr val="F0DFB6"/>
              </a:solidFill>
              <a:prstDash val="solid"/>
            </a:ln>
          </p:spPr>
        </p:sp>
        <p:sp>
          <p:nvSpPr>
            <p:cNvPr id="13" name="Text 11"/>
            <p:cNvSpPr/>
            <p:nvPr/>
          </p:nvSpPr>
          <p:spPr>
            <a:xfrm>
              <a:off x="6507328" y="2103120"/>
              <a:ext cx="4846320" cy="320040"/>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  You do not need:</a:t>
              </a:r>
              <a:endParaRPr lang="en-US" sz="1400" dirty="0"/>
            </a:p>
          </p:txBody>
        </p:sp>
        <p:sp>
          <p:nvSpPr>
            <p:cNvPr id="14" name="Text 12"/>
            <p:cNvSpPr/>
            <p:nvPr/>
          </p:nvSpPr>
          <p:spPr>
            <a:xfrm>
              <a:off x="6507328" y="2542032"/>
              <a:ext cx="4846320" cy="56692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Advanced GIS or programming skills - these are built during the main course</a:t>
              </a:r>
              <a:endParaRPr lang="en-US" sz="1100" dirty="0"/>
            </a:p>
          </p:txBody>
        </p:sp>
        <p:sp>
          <p:nvSpPr>
            <p:cNvPr id="15" name="Text 13"/>
            <p:cNvSpPr/>
            <p:nvPr/>
          </p:nvSpPr>
          <p:spPr>
            <a:xfrm>
              <a:off x="6507328" y="3108960"/>
              <a:ext cx="4846320" cy="56692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Previous database management experience</a:t>
              </a:r>
              <a:endParaRPr lang="en-US" sz="1100" dirty="0"/>
            </a:p>
          </p:txBody>
        </p:sp>
        <p:sp>
          <p:nvSpPr>
            <p:cNvPr id="16" name="Text 14"/>
            <p:cNvSpPr/>
            <p:nvPr/>
          </p:nvSpPr>
          <p:spPr>
            <a:xfrm>
              <a:off x="6507328" y="3703320"/>
              <a:ext cx="4846320" cy="566928"/>
            </a:xfrm>
            <a:prstGeom prst="rect">
              <a:avLst/>
            </a:prstGeom>
            <a:noFill/>
            <a:ln/>
          </p:spPr>
          <p:txBody>
            <a:bodyPr wrap="square" lIns="0" tIns="0" rIns="0" bIns="0" rtlCol="0" anchor="t"/>
            <a:lstStyle/>
            <a:p>
              <a:pPr marL="0" indent="0">
                <a:lnSpc>
                  <a:spcPct val="114000"/>
                </a:lnSpc>
                <a:buNone/>
              </a:pPr>
              <a:r>
                <a:rPr lang="en-US" sz="1100" dirty="0">
                  <a:solidFill>
                    <a:srgbClr val="2B2F33"/>
                  </a:solidFill>
                  <a:latin typeface="Nunito" pitchFamily="34" charset="0"/>
                  <a:ea typeface="Nunito" pitchFamily="34" charset="-122"/>
                  <a:cs typeface="Nunito" pitchFamily="34" charset="-120"/>
                </a:rPr>
                <a:t>•  Prior knowledge of data governance frameworks</a:t>
              </a:r>
              <a:endParaRPr lang="en-US" sz="1100" dirty="0"/>
            </a:p>
          </p:txBody>
        </p:sp>
        <p:sp>
          <p:nvSpPr>
            <p:cNvPr id="17" name="Text 15"/>
            <p:cNvSpPr/>
            <p:nvPr/>
          </p:nvSpPr>
          <p:spPr>
            <a:xfrm>
              <a:off x="6507328" y="4297680"/>
              <a:ext cx="4846320" cy="566928"/>
            </a:xfrm>
            <a:prstGeom prst="rect">
              <a:avLst/>
            </a:prstGeom>
            <a:noFill/>
            <a:ln/>
          </p:spPr>
          <p:txBody>
            <a:bodyPr wrap="square" lIns="0" tIns="0" rIns="0" bIns="0" rtlCol="0" anchor="t"/>
            <a:lstStyle/>
            <a:p>
              <a:pPr marL="0" indent="0">
                <a:lnSpc>
                  <a:spcPct val="150000"/>
                </a:lnSpc>
                <a:buNone/>
              </a:pPr>
              <a:r>
                <a:rPr lang="en-US" sz="1100" dirty="0">
                  <a:solidFill>
                    <a:srgbClr val="2B2F33"/>
                  </a:solidFill>
                  <a:latin typeface="Nunito" pitchFamily="34" charset="0"/>
                  <a:ea typeface="Nunito" pitchFamily="34" charset="-122"/>
                  <a:cs typeface="Nunito" pitchFamily="34" charset="-120"/>
                </a:rPr>
                <a:t>•  Familiarity with specific software (QGIS, PostGIS) - the pre-course introduces these at a concept level</a:t>
              </a:r>
              <a:endParaRPr lang="en-US" sz="1100" dirty="0"/>
            </a:p>
          </p:txBody>
        </p:sp>
      </p:grpSp>
      <p:sp>
        <p:nvSpPr>
          <p:cNvPr id="18" name="Text 16"/>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19" name="Text 1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12</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3 · GETTING READY</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Software You Will Need</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Install these before Week 1 begins.</a:t>
            </a:r>
            <a:endParaRPr lang="en-US" sz="1350" dirty="0">
              <a:latin typeface="Nunito Light" panose="00000400000000000000" pitchFamily="2" charset="0"/>
            </a:endParaRPr>
          </a:p>
        </p:txBody>
      </p:sp>
      <p:grpSp>
        <p:nvGrpSpPr>
          <p:cNvPr id="27" name="Group 26">
            <a:extLst>
              <a:ext uri="{FF2B5EF4-FFF2-40B4-BE49-F238E27FC236}">
                <a16:creationId xmlns:a16="http://schemas.microsoft.com/office/drawing/2014/main" id="{80B08A04-7299-2D73-F18D-C9361FF3B758}"/>
              </a:ext>
            </a:extLst>
          </p:cNvPr>
          <p:cNvGrpSpPr/>
          <p:nvPr/>
        </p:nvGrpSpPr>
        <p:grpSpPr>
          <a:xfrm>
            <a:off x="609905" y="1874520"/>
            <a:ext cx="5348783" cy="1481328"/>
            <a:chOff x="609905" y="1874520"/>
            <a:chExt cx="5348783" cy="1481328"/>
          </a:xfrm>
        </p:grpSpPr>
        <p:sp>
          <p:nvSpPr>
            <p:cNvPr id="5" name="Shape 3"/>
            <p:cNvSpPr/>
            <p:nvPr/>
          </p:nvSpPr>
          <p:spPr>
            <a:xfrm>
              <a:off x="609905" y="1874520"/>
              <a:ext cx="5348783" cy="1481328"/>
            </a:xfrm>
            <a:prstGeom prst="roundRect">
              <a:avLst>
                <a:gd name="adj" fmla="val 4938"/>
              </a:avLst>
            </a:prstGeom>
            <a:solidFill>
              <a:srgbClr val="F6F7F8"/>
            </a:solidFill>
            <a:ln w="12700">
              <a:solidFill>
                <a:srgbClr val="E5E8EB"/>
              </a:solidFill>
              <a:prstDash val="solid"/>
            </a:ln>
          </p:spPr>
        </p:sp>
        <p:sp>
          <p:nvSpPr>
            <p:cNvPr id="6" name="Shape 4"/>
            <p:cNvSpPr/>
            <p:nvPr/>
          </p:nvSpPr>
          <p:spPr>
            <a:xfrm>
              <a:off x="811073" y="2039112"/>
              <a:ext cx="1371600" cy="292608"/>
            </a:xfrm>
            <a:prstGeom prst="roundRect">
              <a:avLst>
                <a:gd name="adj" fmla="val 50000"/>
              </a:avLst>
            </a:prstGeom>
            <a:solidFill>
              <a:srgbClr val="EDB348"/>
            </a:solidFill>
            <a:ln/>
          </p:spPr>
        </p:sp>
        <p:sp>
          <p:nvSpPr>
            <p:cNvPr id="7" name="Text 5"/>
            <p:cNvSpPr/>
            <p:nvPr/>
          </p:nvSpPr>
          <p:spPr>
            <a:xfrm>
              <a:off x="811073" y="2039112"/>
              <a:ext cx="1371600" cy="292608"/>
            </a:xfrm>
            <a:prstGeom prst="rect">
              <a:avLst/>
            </a:prstGeom>
            <a:noFill/>
            <a:ln/>
          </p:spPr>
          <p:txBody>
            <a:bodyPr wrap="square" lIns="0" tIns="0" rIns="0" bIns="0" rtlCol="0" anchor="ctr"/>
            <a:lstStyle/>
            <a:p>
              <a:pPr marL="0" indent="0" algn="ctr">
                <a:buNone/>
              </a:pPr>
              <a:r>
                <a:rPr lang="en-US" sz="850" b="1" kern="0" spc="60" dirty="0">
                  <a:solidFill>
                    <a:srgbClr val="FFFFFF"/>
                  </a:solidFill>
                  <a:latin typeface="Nunito" pitchFamily="34" charset="0"/>
                  <a:ea typeface="Nunito" pitchFamily="34" charset="-122"/>
                  <a:cs typeface="Nunito" pitchFamily="34" charset="-120"/>
                </a:rPr>
                <a:t>REQUIRED</a:t>
              </a:r>
              <a:endParaRPr lang="en-US" sz="850" dirty="0"/>
            </a:p>
          </p:txBody>
        </p:sp>
        <p:sp>
          <p:nvSpPr>
            <p:cNvPr id="8" name="Text 6"/>
            <p:cNvSpPr/>
            <p:nvPr/>
          </p:nvSpPr>
          <p:spPr>
            <a:xfrm>
              <a:off x="811073" y="2404872"/>
              <a:ext cx="4946447" cy="365760"/>
            </a:xfrm>
            <a:prstGeom prst="rect">
              <a:avLst/>
            </a:prstGeom>
            <a:noFill/>
            <a:ln/>
          </p:spPr>
          <p:txBody>
            <a:bodyPr wrap="square" lIns="0" tIns="0" rIns="0" bIns="0" rtlCol="0" anchor="t"/>
            <a:lstStyle/>
            <a:p>
              <a:pPr marL="0" indent="0">
                <a:buNone/>
              </a:pPr>
              <a:r>
                <a:rPr lang="en-US" sz="1350" b="1" dirty="0">
                  <a:solidFill>
                    <a:srgbClr val="2B2F33"/>
                  </a:solidFill>
                  <a:latin typeface="Nunito" pitchFamily="34" charset="0"/>
                  <a:ea typeface="Nunito" pitchFamily="34" charset="-122"/>
                  <a:cs typeface="Nunito" pitchFamily="34" charset="-120"/>
                </a:rPr>
                <a:t>QGIS 3.44+</a:t>
              </a:r>
              <a:endParaRPr lang="en-US" sz="1350" dirty="0"/>
            </a:p>
          </p:txBody>
        </p:sp>
        <p:sp>
          <p:nvSpPr>
            <p:cNvPr id="9" name="Text 7"/>
            <p:cNvSpPr/>
            <p:nvPr/>
          </p:nvSpPr>
          <p:spPr>
            <a:xfrm>
              <a:off x="811073" y="2788920"/>
              <a:ext cx="4946447" cy="50292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Open-source desktop GIS. Download from qgis.org - choose the Long-Term Release (LTR). Free, cross-platform.</a:t>
              </a:r>
              <a:endParaRPr lang="en-US" sz="1050" dirty="0"/>
            </a:p>
          </p:txBody>
        </p:sp>
      </p:grpSp>
      <p:grpSp>
        <p:nvGrpSpPr>
          <p:cNvPr id="28" name="Group 27">
            <a:extLst>
              <a:ext uri="{FF2B5EF4-FFF2-40B4-BE49-F238E27FC236}">
                <a16:creationId xmlns:a16="http://schemas.microsoft.com/office/drawing/2014/main" id="{DBA5121F-CE32-663C-79C9-49082FCDA3CE}"/>
              </a:ext>
            </a:extLst>
          </p:cNvPr>
          <p:cNvGrpSpPr/>
          <p:nvPr/>
        </p:nvGrpSpPr>
        <p:grpSpPr>
          <a:xfrm>
            <a:off x="6233008" y="1874520"/>
            <a:ext cx="5348783" cy="1481328"/>
            <a:chOff x="6233008" y="1874520"/>
            <a:chExt cx="5348783" cy="1481328"/>
          </a:xfrm>
        </p:grpSpPr>
        <p:sp>
          <p:nvSpPr>
            <p:cNvPr id="10" name="Shape 8"/>
            <p:cNvSpPr/>
            <p:nvPr/>
          </p:nvSpPr>
          <p:spPr>
            <a:xfrm>
              <a:off x="6233008" y="1874520"/>
              <a:ext cx="5348783" cy="1481328"/>
            </a:xfrm>
            <a:prstGeom prst="roundRect">
              <a:avLst>
                <a:gd name="adj" fmla="val 4938"/>
              </a:avLst>
            </a:prstGeom>
            <a:solidFill>
              <a:srgbClr val="F6F7F8"/>
            </a:solidFill>
            <a:ln w="12700">
              <a:solidFill>
                <a:srgbClr val="E5E8EB"/>
              </a:solidFill>
              <a:prstDash val="solid"/>
            </a:ln>
          </p:spPr>
        </p:sp>
        <p:sp>
          <p:nvSpPr>
            <p:cNvPr id="11" name="Shape 9"/>
            <p:cNvSpPr/>
            <p:nvPr/>
          </p:nvSpPr>
          <p:spPr>
            <a:xfrm>
              <a:off x="6434176" y="2039112"/>
              <a:ext cx="1371600" cy="292608"/>
            </a:xfrm>
            <a:prstGeom prst="roundRect">
              <a:avLst>
                <a:gd name="adj" fmla="val 50000"/>
              </a:avLst>
            </a:prstGeom>
            <a:solidFill>
              <a:srgbClr val="EDB348"/>
            </a:solidFill>
            <a:ln/>
          </p:spPr>
        </p:sp>
        <p:sp>
          <p:nvSpPr>
            <p:cNvPr id="12" name="Text 10"/>
            <p:cNvSpPr/>
            <p:nvPr/>
          </p:nvSpPr>
          <p:spPr>
            <a:xfrm>
              <a:off x="6434176" y="2039112"/>
              <a:ext cx="1371600" cy="292608"/>
            </a:xfrm>
            <a:prstGeom prst="rect">
              <a:avLst/>
            </a:prstGeom>
            <a:noFill/>
            <a:ln/>
          </p:spPr>
          <p:txBody>
            <a:bodyPr wrap="square" lIns="0" tIns="0" rIns="0" bIns="0" rtlCol="0" anchor="ctr"/>
            <a:lstStyle/>
            <a:p>
              <a:pPr marL="0" indent="0" algn="ctr">
                <a:buNone/>
              </a:pPr>
              <a:r>
                <a:rPr lang="en-US" sz="850" b="1" kern="0" spc="60" dirty="0">
                  <a:solidFill>
                    <a:srgbClr val="FFFFFF"/>
                  </a:solidFill>
                  <a:latin typeface="Nunito" pitchFamily="34" charset="0"/>
                  <a:ea typeface="Nunito" pitchFamily="34" charset="-122"/>
                  <a:cs typeface="Nunito" pitchFamily="34" charset="-120"/>
                </a:rPr>
                <a:t>REQUIRED</a:t>
              </a:r>
              <a:endParaRPr lang="en-US" sz="850" dirty="0"/>
            </a:p>
          </p:txBody>
        </p:sp>
        <p:sp>
          <p:nvSpPr>
            <p:cNvPr id="13" name="Text 11"/>
            <p:cNvSpPr/>
            <p:nvPr/>
          </p:nvSpPr>
          <p:spPr>
            <a:xfrm>
              <a:off x="6434176" y="2404872"/>
              <a:ext cx="4946447" cy="365760"/>
            </a:xfrm>
            <a:prstGeom prst="rect">
              <a:avLst/>
            </a:prstGeom>
            <a:noFill/>
            <a:ln/>
          </p:spPr>
          <p:txBody>
            <a:bodyPr wrap="square" lIns="0" tIns="0" rIns="0" bIns="0" rtlCol="0" anchor="t"/>
            <a:lstStyle/>
            <a:p>
              <a:pPr marL="0" indent="0">
                <a:buNone/>
              </a:pPr>
              <a:r>
                <a:rPr lang="en-US" sz="1350" b="1" dirty="0">
                  <a:solidFill>
                    <a:srgbClr val="2B2F33"/>
                  </a:solidFill>
                  <a:latin typeface="Nunito" pitchFamily="34" charset="0"/>
                  <a:ea typeface="Nunito" pitchFamily="34" charset="-122"/>
                  <a:cs typeface="Nunito" pitchFamily="34" charset="-120"/>
                </a:rPr>
                <a:t>draw.io (diagrams.net)</a:t>
              </a:r>
              <a:endParaRPr lang="en-US" sz="1350" dirty="0"/>
            </a:p>
          </p:txBody>
        </p:sp>
        <p:sp>
          <p:nvSpPr>
            <p:cNvPr id="14" name="Text 12"/>
            <p:cNvSpPr/>
            <p:nvPr/>
          </p:nvSpPr>
          <p:spPr>
            <a:xfrm>
              <a:off x="6434176" y="2788920"/>
              <a:ext cx="4946447" cy="502920"/>
            </a:xfrm>
            <a:prstGeom prst="rect">
              <a:avLst/>
            </a:prstGeom>
            <a:noFill/>
            <a:ln/>
          </p:spPr>
          <p:txBody>
            <a:bodyPr wrap="square" lIns="0" tIns="0" rIns="0" bIns="0" rtlCol="0" anchor="t"/>
            <a:lstStyle/>
            <a:p>
              <a:pPr marL="0" indent="0">
                <a:lnSpc>
                  <a:spcPct val="116000"/>
                </a:lnSpc>
                <a:buNone/>
              </a:pPr>
              <a:r>
                <a:rPr lang="en-US" sz="1050" dirty="0">
                  <a:solidFill>
                    <a:srgbClr val="5C6166"/>
                  </a:solidFill>
                  <a:latin typeface="Nunito" pitchFamily="34" charset="0"/>
                  <a:ea typeface="Nunito" pitchFamily="34" charset="-122"/>
                  <a:cs typeface="Nunito" pitchFamily="34" charset="-120"/>
                </a:rPr>
                <a:t>Free diagramming tool for entity-relationship diagrams and data flow charts. Use at app.diagrams.net - no install needed.</a:t>
              </a:r>
              <a:endParaRPr lang="en-US" sz="1050" dirty="0"/>
            </a:p>
          </p:txBody>
        </p:sp>
      </p:grpSp>
      <p:grpSp>
        <p:nvGrpSpPr>
          <p:cNvPr id="29" name="Group 28">
            <a:extLst>
              <a:ext uri="{FF2B5EF4-FFF2-40B4-BE49-F238E27FC236}">
                <a16:creationId xmlns:a16="http://schemas.microsoft.com/office/drawing/2014/main" id="{B7116656-D878-9C2A-4AB1-334B90EB82D8}"/>
              </a:ext>
            </a:extLst>
          </p:cNvPr>
          <p:cNvGrpSpPr/>
          <p:nvPr/>
        </p:nvGrpSpPr>
        <p:grpSpPr>
          <a:xfrm>
            <a:off x="609905" y="4179489"/>
            <a:ext cx="5348783" cy="1481328"/>
            <a:chOff x="609905" y="3538728"/>
            <a:chExt cx="5348783" cy="1481328"/>
          </a:xfrm>
        </p:grpSpPr>
        <p:sp>
          <p:nvSpPr>
            <p:cNvPr id="15" name="Shape 13"/>
            <p:cNvSpPr/>
            <p:nvPr/>
          </p:nvSpPr>
          <p:spPr>
            <a:xfrm>
              <a:off x="609905" y="3538728"/>
              <a:ext cx="5348783" cy="1481328"/>
            </a:xfrm>
            <a:prstGeom prst="roundRect">
              <a:avLst>
                <a:gd name="adj" fmla="val 4938"/>
              </a:avLst>
            </a:prstGeom>
            <a:solidFill>
              <a:srgbClr val="F6F7F8"/>
            </a:solidFill>
            <a:ln w="12700">
              <a:solidFill>
                <a:srgbClr val="E5E8EB"/>
              </a:solidFill>
              <a:prstDash val="solid"/>
            </a:ln>
          </p:spPr>
        </p:sp>
        <p:sp>
          <p:nvSpPr>
            <p:cNvPr id="16" name="Shape 14"/>
            <p:cNvSpPr/>
            <p:nvPr/>
          </p:nvSpPr>
          <p:spPr>
            <a:xfrm>
              <a:off x="811073" y="3703320"/>
              <a:ext cx="1371600" cy="292608"/>
            </a:xfrm>
            <a:prstGeom prst="roundRect">
              <a:avLst>
                <a:gd name="adj" fmla="val 50000"/>
              </a:avLst>
            </a:prstGeom>
            <a:solidFill>
              <a:srgbClr val="EDB348"/>
            </a:solidFill>
            <a:ln/>
          </p:spPr>
        </p:sp>
        <p:sp>
          <p:nvSpPr>
            <p:cNvPr id="17" name="Text 15"/>
            <p:cNvSpPr/>
            <p:nvPr/>
          </p:nvSpPr>
          <p:spPr>
            <a:xfrm>
              <a:off x="811073" y="3703320"/>
              <a:ext cx="1371600" cy="292608"/>
            </a:xfrm>
            <a:prstGeom prst="rect">
              <a:avLst/>
            </a:prstGeom>
            <a:noFill/>
            <a:ln/>
          </p:spPr>
          <p:txBody>
            <a:bodyPr wrap="square" lIns="0" tIns="0" rIns="0" bIns="0" rtlCol="0" anchor="ctr"/>
            <a:lstStyle/>
            <a:p>
              <a:pPr marL="0" indent="0" algn="ctr">
                <a:buNone/>
              </a:pPr>
              <a:r>
                <a:rPr lang="en-US" sz="850" b="1" kern="0" spc="60" dirty="0">
                  <a:solidFill>
                    <a:srgbClr val="FFFFFF"/>
                  </a:solidFill>
                  <a:latin typeface="Nunito" pitchFamily="34" charset="0"/>
                  <a:ea typeface="Nunito" pitchFamily="34" charset="-122"/>
                  <a:cs typeface="Nunito" pitchFamily="34" charset="-120"/>
                </a:rPr>
                <a:t>REQUIRED</a:t>
              </a:r>
              <a:endParaRPr lang="en-US" sz="850" dirty="0"/>
            </a:p>
          </p:txBody>
        </p:sp>
        <p:sp>
          <p:nvSpPr>
            <p:cNvPr id="18" name="Text 16"/>
            <p:cNvSpPr/>
            <p:nvPr/>
          </p:nvSpPr>
          <p:spPr>
            <a:xfrm>
              <a:off x="811073" y="4069080"/>
              <a:ext cx="4946447" cy="365760"/>
            </a:xfrm>
            <a:prstGeom prst="rect">
              <a:avLst/>
            </a:prstGeom>
            <a:noFill/>
            <a:ln/>
          </p:spPr>
          <p:txBody>
            <a:bodyPr wrap="square" lIns="0" tIns="0" rIns="0" bIns="0" rtlCol="0" anchor="t"/>
            <a:lstStyle/>
            <a:p>
              <a:pPr marL="0" indent="0">
                <a:buNone/>
              </a:pPr>
              <a:r>
                <a:rPr lang="en-US" sz="1350" b="1" dirty="0">
                  <a:solidFill>
                    <a:srgbClr val="2B2F33"/>
                  </a:solidFill>
                  <a:latin typeface="Nunito" pitchFamily="34" charset="0"/>
                  <a:ea typeface="Nunito" pitchFamily="34" charset="-122"/>
                  <a:cs typeface="Nunito" pitchFamily="34" charset="-120"/>
                </a:rPr>
                <a:t>A spreadsheet application</a:t>
              </a:r>
              <a:endParaRPr lang="en-US" sz="1350" dirty="0"/>
            </a:p>
          </p:txBody>
        </p:sp>
        <p:sp>
          <p:nvSpPr>
            <p:cNvPr id="19" name="Text 17"/>
            <p:cNvSpPr/>
            <p:nvPr/>
          </p:nvSpPr>
          <p:spPr>
            <a:xfrm>
              <a:off x="811073" y="4453128"/>
              <a:ext cx="4946447" cy="50292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Microsoft Excel or LibreOffice Calc. Used for data inventories, evaluation matrices, and the readiness task.</a:t>
              </a:r>
              <a:endParaRPr lang="en-US" sz="1050" dirty="0"/>
            </a:p>
          </p:txBody>
        </p:sp>
      </p:grpSp>
      <p:grpSp>
        <p:nvGrpSpPr>
          <p:cNvPr id="30" name="Group 29">
            <a:extLst>
              <a:ext uri="{FF2B5EF4-FFF2-40B4-BE49-F238E27FC236}">
                <a16:creationId xmlns:a16="http://schemas.microsoft.com/office/drawing/2014/main" id="{2342A030-19EA-8D7C-20EB-C0C3D98BBB7B}"/>
              </a:ext>
            </a:extLst>
          </p:cNvPr>
          <p:cNvGrpSpPr/>
          <p:nvPr/>
        </p:nvGrpSpPr>
        <p:grpSpPr>
          <a:xfrm>
            <a:off x="6233008" y="4179489"/>
            <a:ext cx="5348783" cy="1481328"/>
            <a:chOff x="6233008" y="3538728"/>
            <a:chExt cx="5348783" cy="1481328"/>
          </a:xfrm>
        </p:grpSpPr>
        <p:sp>
          <p:nvSpPr>
            <p:cNvPr id="20" name="Shape 18"/>
            <p:cNvSpPr/>
            <p:nvPr/>
          </p:nvSpPr>
          <p:spPr>
            <a:xfrm>
              <a:off x="6233008" y="3538728"/>
              <a:ext cx="5348783" cy="1481328"/>
            </a:xfrm>
            <a:prstGeom prst="roundRect">
              <a:avLst>
                <a:gd name="adj" fmla="val 4938"/>
              </a:avLst>
            </a:prstGeom>
            <a:solidFill>
              <a:srgbClr val="F6F7F8"/>
            </a:solidFill>
            <a:ln w="12700">
              <a:solidFill>
                <a:srgbClr val="E5E8EB"/>
              </a:solidFill>
              <a:prstDash val="solid"/>
            </a:ln>
          </p:spPr>
        </p:sp>
        <p:sp>
          <p:nvSpPr>
            <p:cNvPr id="21" name="Shape 19"/>
            <p:cNvSpPr/>
            <p:nvPr/>
          </p:nvSpPr>
          <p:spPr>
            <a:xfrm>
              <a:off x="6434176" y="3703320"/>
              <a:ext cx="1371600" cy="292608"/>
            </a:xfrm>
            <a:prstGeom prst="roundRect">
              <a:avLst>
                <a:gd name="adj" fmla="val 50000"/>
              </a:avLst>
            </a:prstGeom>
            <a:solidFill>
              <a:srgbClr val="53A2CC"/>
            </a:solidFill>
            <a:ln/>
          </p:spPr>
        </p:sp>
        <p:sp>
          <p:nvSpPr>
            <p:cNvPr id="22" name="Text 20"/>
            <p:cNvSpPr/>
            <p:nvPr/>
          </p:nvSpPr>
          <p:spPr>
            <a:xfrm>
              <a:off x="6434176" y="3703320"/>
              <a:ext cx="1371600" cy="292608"/>
            </a:xfrm>
            <a:prstGeom prst="rect">
              <a:avLst/>
            </a:prstGeom>
            <a:noFill/>
            <a:ln/>
          </p:spPr>
          <p:txBody>
            <a:bodyPr wrap="square" lIns="0" tIns="0" rIns="0" bIns="0" rtlCol="0" anchor="ctr"/>
            <a:lstStyle/>
            <a:p>
              <a:pPr marL="0" indent="0" algn="ctr">
                <a:buNone/>
              </a:pPr>
              <a:r>
                <a:rPr lang="en-US" sz="850" b="1" kern="0" spc="60" dirty="0">
                  <a:solidFill>
                    <a:srgbClr val="FFFFFF"/>
                  </a:solidFill>
                  <a:latin typeface="Nunito" pitchFamily="34" charset="0"/>
                  <a:ea typeface="Nunito" pitchFamily="34" charset="-122"/>
                  <a:cs typeface="Nunito" pitchFamily="34" charset="-120"/>
                </a:rPr>
                <a:t>RECOMMENDED</a:t>
              </a:r>
              <a:endParaRPr lang="en-US" sz="850" dirty="0"/>
            </a:p>
          </p:txBody>
        </p:sp>
        <p:sp>
          <p:nvSpPr>
            <p:cNvPr id="23" name="Text 21"/>
            <p:cNvSpPr/>
            <p:nvPr/>
          </p:nvSpPr>
          <p:spPr>
            <a:xfrm>
              <a:off x="6434176" y="4069080"/>
              <a:ext cx="4946447" cy="365760"/>
            </a:xfrm>
            <a:prstGeom prst="rect">
              <a:avLst/>
            </a:prstGeom>
            <a:noFill/>
            <a:ln/>
          </p:spPr>
          <p:txBody>
            <a:bodyPr wrap="square" lIns="0" tIns="0" rIns="0" bIns="0" rtlCol="0" anchor="t"/>
            <a:lstStyle/>
            <a:p>
              <a:pPr marL="0" indent="0">
                <a:buNone/>
              </a:pPr>
              <a:r>
                <a:rPr lang="en-US" sz="1350" b="1" dirty="0">
                  <a:solidFill>
                    <a:srgbClr val="2B2F33"/>
                  </a:solidFill>
                  <a:latin typeface="Nunito" pitchFamily="34" charset="0"/>
                  <a:ea typeface="Nunito" pitchFamily="34" charset="-122"/>
                  <a:cs typeface="Nunito" pitchFamily="34" charset="-120"/>
                </a:rPr>
                <a:t>A text editor</a:t>
              </a:r>
              <a:endParaRPr lang="en-US" sz="1350" dirty="0"/>
            </a:p>
          </p:txBody>
        </p:sp>
        <p:sp>
          <p:nvSpPr>
            <p:cNvPr id="24" name="Text 22"/>
            <p:cNvSpPr/>
            <p:nvPr/>
          </p:nvSpPr>
          <p:spPr>
            <a:xfrm>
              <a:off x="6434176" y="4453128"/>
              <a:ext cx="4946447" cy="50292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VS Code, Notepad++, or similar. Useful for viewing and editing metadata XML/JSON files.</a:t>
              </a:r>
              <a:endParaRPr lang="en-US" sz="1050" dirty="0"/>
            </a:p>
          </p:txBody>
        </p:sp>
      </p:grpSp>
      <p:sp>
        <p:nvSpPr>
          <p:cNvPr id="25" name="Text 23"/>
          <p:cNvSpPr/>
          <p:nvPr/>
        </p:nvSpPr>
        <p:spPr>
          <a:xfrm>
            <a:off x="609905" y="6547104"/>
            <a:ext cx="8686800" cy="274320"/>
          </a:xfrm>
          <a:prstGeom prst="rect">
            <a:avLst/>
          </a:prstGeom>
          <a:noFill/>
          <a:ln/>
        </p:spPr>
        <p:txBody>
          <a:bodyPr wrap="square" lIns="0" tIns="0" rIns="0" bIns="0" rtlCol="0" anchor="ctr"/>
          <a:lstStyle/>
          <a:p>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26" name="Text 2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13</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3 · GETTING READY</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Getting the Most From This Pre-Course</a:t>
            </a:r>
            <a:endParaRPr lang="en-US" sz="24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Six habits that make the difference between skimming and actually being ready for Week 1.</a:t>
            </a:r>
            <a:endParaRPr lang="en-US" sz="1350" dirty="0">
              <a:latin typeface="Nunito Light" panose="00000400000000000000" pitchFamily="2" charset="0"/>
            </a:endParaRPr>
          </a:p>
        </p:txBody>
      </p:sp>
      <p:grpSp>
        <p:nvGrpSpPr>
          <p:cNvPr id="37" name="Group 36">
            <a:extLst>
              <a:ext uri="{FF2B5EF4-FFF2-40B4-BE49-F238E27FC236}">
                <a16:creationId xmlns:a16="http://schemas.microsoft.com/office/drawing/2014/main" id="{A42B6CA3-0377-3486-C9DC-EC5A7CD5B1D9}"/>
              </a:ext>
            </a:extLst>
          </p:cNvPr>
          <p:cNvGrpSpPr/>
          <p:nvPr/>
        </p:nvGrpSpPr>
        <p:grpSpPr>
          <a:xfrm>
            <a:off x="609905" y="1847088"/>
            <a:ext cx="3535345" cy="1481328"/>
            <a:chOff x="609905" y="1847088"/>
            <a:chExt cx="3535345" cy="1481328"/>
          </a:xfrm>
        </p:grpSpPr>
        <p:sp>
          <p:nvSpPr>
            <p:cNvPr id="5" name="Shape 3"/>
            <p:cNvSpPr/>
            <p:nvPr/>
          </p:nvSpPr>
          <p:spPr>
            <a:xfrm>
              <a:off x="609905" y="1847088"/>
              <a:ext cx="3535345" cy="1481328"/>
            </a:xfrm>
            <a:prstGeom prst="roundRect">
              <a:avLst>
                <a:gd name="adj" fmla="val 4938"/>
              </a:avLst>
            </a:prstGeom>
            <a:solidFill>
              <a:srgbClr val="F6F7F8"/>
            </a:solidFill>
            <a:ln w="12700">
              <a:solidFill>
                <a:srgbClr val="E5E8EB"/>
              </a:solidFill>
              <a:prstDash val="solid"/>
            </a:ln>
          </p:spPr>
        </p:sp>
        <p:sp>
          <p:nvSpPr>
            <p:cNvPr id="6" name="Shape 4"/>
            <p:cNvSpPr/>
            <p:nvPr/>
          </p:nvSpPr>
          <p:spPr>
            <a:xfrm>
              <a:off x="765353" y="1984248"/>
              <a:ext cx="457200" cy="457200"/>
            </a:xfrm>
            <a:prstGeom prst="ellipse">
              <a:avLst/>
            </a:prstGeom>
            <a:solidFill>
              <a:srgbClr val="53A2CC"/>
            </a:solidFill>
            <a:ln/>
          </p:spPr>
        </p:sp>
        <p:sp>
          <p:nvSpPr>
            <p:cNvPr id="7" name="Text 5"/>
            <p:cNvSpPr/>
            <p:nvPr/>
          </p:nvSpPr>
          <p:spPr>
            <a:xfrm>
              <a:off x="765353" y="198424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8" name="Text 6"/>
            <p:cNvSpPr/>
            <p:nvPr/>
          </p:nvSpPr>
          <p:spPr>
            <a:xfrm>
              <a:off x="1323137" y="1993392"/>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Read actively</a:t>
              </a:r>
              <a:endParaRPr lang="en-US" sz="1250" dirty="0"/>
            </a:p>
          </p:txBody>
        </p:sp>
        <p:sp>
          <p:nvSpPr>
            <p:cNvPr id="9" name="Text 7"/>
            <p:cNvSpPr/>
            <p:nvPr/>
          </p:nvSpPr>
          <p:spPr>
            <a:xfrm>
              <a:off x="811073" y="2551176"/>
              <a:ext cx="3225906"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These slides are not lecture notes to scroll through. Pause at each section, reflect on how the concepts apply to your own context.</a:t>
              </a:r>
              <a:endParaRPr lang="en-US" sz="1050" dirty="0"/>
            </a:p>
          </p:txBody>
        </p:sp>
      </p:grpSp>
      <p:grpSp>
        <p:nvGrpSpPr>
          <p:cNvPr id="38" name="Group 37">
            <a:extLst>
              <a:ext uri="{FF2B5EF4-FFF2-40B4-BE49-F238E27FC236}">
                <a16:creationId xmlns:a16="http://schemas.microsoft.com/office/drawing/2014/main" id="{8245C765-B79C-B725-FA02-83C4CA82A460}"/>
              </a:ext>
            </a:extLst>
          </p:cNvPr>
          <p:cNvGrpSpPr/>
          <p:nvPr/>
        </p:nvGrpSpPr>
        <p:grpSpPr>
          <a:xfrm>
            <a:off x="4328130" y="1847088"/>
            <a:ext cx="3535345" cy="1481328"/>
            <a:chOff x="4328130" y="1847088"/>
            <a:chExt cx="3535345" cy="1481328"/>
          </a:xfrm>
        </p:grpSpPr>
        <p:sp>
          <p:nvSpPr>
            <p:cNvPr id="10" name="Shape 8"/>
            <p:cNvSpPr/>
            <p:nvPr/>
          </p:nvSpPr>
          <p:spPr>
            <a:xfrm>
              <a:off x="4328130" y="1847088"/>
              <a:ext cx="3535345" cy="1481328"/>
            </a:xfrm>
            <a:prstGeom prst="roundRect">
              <a:avLst>
                <a:gd name="adj" fmla="val 4938"/>
              </a:avLst>
            </a:prstGeom>
            <a:solidFill>
              <a:srgbClr val="F6F7F8"/>
            </a:solidFill>
            <a:ln w="12700">
              <a:solidFill>
                <a:srgbClr val="E5E8EB"/>
              </a:solidFill>
              <a:prstDash val="solid"/>
            </a:ln>
          </p:spPr>
        </p:sp>
        <p:sp>
          <p:nvSpPr>
            <p:cNvPr id="11" name="Shape 9"/>
            <p:cNvSpPr/>
            <p:nvPr/>
          </p:nvSpPr>
          <p:spPr>
            <a:xfrm>
              <a:off x="4483578" y="1984248"/>
              <a:ext cx="457200" cy="457200"/>
            </a:xfrm>
            <a:prstGeom prst="ellipse">
              <a:avLst/>
            </a:prstGeom>
            <a:solidFill>
              <a:srgbClr val="EDB348"/>
            </a:solidFill>
            <a:ln/>
          </p:spPr>
        </p:sp>
        <p:sp>
          <p:nvSpPr>
            <p:cNvPr id="12" name="Text 10"/>
            <p:cNvSpPr/>
            <p:nvPr/>
          </p:nvSpPr>
          <p:spPr>
            <a:xfrm>
              <a:off x="4483578" y="198424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13" name="Text 11"/>
            <p:cNvSpPr/>
            <p:nvPr/>
          </p:nvSpPr>
          <p:spPr>
            <a:xfrm>
              <a:off x="5041362" y="1993392"/>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Write as you go</a:t>
              </a:r>
              <a:endParaRPr lang="en-US" sz="1250" dirty="0"/>
            </a:p>
          </p:txBody>
        </p:sp>
        <p:sp>
          <p:nvSpPr>
            <p:cNvPr id="14" name="Text 12"/>
            <p:cNvSpPr/>
            <p:nvPr/>
          </p:nvSpPr>
          <p:spPr>
            <a:xfrm>
              <a:off x="4529298" y="2527061"/>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Keep a running document with your notes, questions, and observations. This feeds directly into your country context note submission.</a:t>
              </a:r>
              <a:endParaRPr lang="en-US" sz="1050" dirty="0"/>
            </a:p>
          </p:txBody>
        </p:sp>
      </p:grpSp>
      <p:grpSp>
        <p:nvGrpSpPr>
          <p:cNvPr id="39" name="Group 38">
            <a:extLst>
              <a:ext uri="{FF2B5EF4-FFF2-40B4-BE49-F238E27FC236}">
                <a16:creationId xmlns:a16="http://schemas.microsoft.com/office/drawing/2014/main" id="{0AB623AB-247B-7FD5-1463-1FC654EB3A3D}"/>
              </a:ext>
            </a:extLst>
          </p:cNvPr>
          <p:cNvGrpSpPr/>
          <p:nvPr/>
        </p:nvGrpSpPr>
        <p:grpSpPr>
          <a:xfrm>
            <a:off x="8046354" y="1847088"/>
            <a:ext cx="3535345" cy="1481328"/>
            <a:chOff x="8046354" y="1847088"/>
            <a:chExt cx="3535345" cy="1481328"/>
          </a:xfrm>
        </p:grpSpPr>
        <p:sp>
          <p:nvSpPr>
            <p:cNvPr id="15" name="Shape 13"/>
            <p:cNvSpPr/>
            <p:nvPr/>
          </p:nvSpPr>
          <p:spPr>
            <a:xfrm>
              <a:off x="8046354" y="1847088"/>
              <a:ext cx="3535345" cy="1481328"/>
            </a:xfrm>
            <a:prstGeom prst="roundRect">
              <a:avLst>
                <a:gd name="adj" fmla="val 4938"/>
              </a:avLst>
            </a:prstGeom>
            <a:solidFill>
              <a:srgbClr val="F6F7F8"/>
            </a:solidFill>
            <a:ln w="12700">
              <a:solidFill>
                <a:srgbClr val="E5E8EB"/>
              </a:solidFill>
              <a:prstDash val="solid"/>
            </a:ln>
          </p:spPr>
        </p:sp>
        <p:sp>
          <p:nvSpPr>
            <p:cNvPr id="16" name="Shape 14"/>
            <p:cNvSpPr/>
            <p:nvPr/>
          </p:nvSpPr>
          <p:spPr>
            <a:xfrm>
              <a:off x="8201802" y="1984248"/>
              <a:ext cx="457200" cy="457200"/>
            </a:xfrm>
            <a:prstGeom prst="ellipse">
              <a:avLst/>
            </a:prstGeom>
            <a:solidFill>
              <a:srgbClr val="53A2CC"/>
            </a:solidFill>
            <a:ln/>
          </p:spPr>
        </p:sp>
        <p:sp>
          <p:nvSpPr>
            <p:cNvPr id="17" name="Text 15"/>
            <p:cNvSpPr/>
            <p:nvPr/>
          </p:nvSpPr>
          <p:spPr>
            <a:xfrm>
              <a:off x="8201802" y="198424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18" name="Text 16"/>
            <p:cNvSpPr/>
            <p:nvPr/>
          </p:nvSpPr>
          <p:spPr>
            <a:xfrm>
              <a:off x="8759586" y="1993392"/>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Think in your context</a:t>
              </a:r>
              <a:endParaRPr lang="en-US" sz="1250" dirty="0"/>
            </a:p>
          </p:txBody>
        </p:sp>
        <p:sp>
          <p:nvSpPr>
            <p:cNvPr id="19" name="Text 17"/>
            <p:cNvSpPr/>
            <p:nvPr/>
          </p:nvSpPr>
          <p:spPr>
            <a:xfrm>
              <a:off x="8247521" y="2541643"/>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Every concept introduced here can be mapped to your country, institution, or project. Ask: How does this apply where I work?</a:t>
              </a:r>
              <a:endParaRPr lang="en-US" sz="1050" dirty="0"/>
            </a:p>
          </p:txBody>
        </p:sp>
      </p:grpSp>
      <p:grpSp>
        <p:nvGrpSpPr>
          <p:cNvPr id="40" name="Group 39">
            <a:extLst>
              <a:ext uri="{FF2B5EF4-FFF2-40B4-BE49-F238E27FC236}">
                <a16:creationId xmlns:a16="http://schemas.microsoft.com/office/drawing/2014/main" id="{CC2088B6-61FF-92B1-77E6-7377782F9D3B}"/>
              </a:ext>
            </a:extLst>
          </p:cNvPr>
          <p:cNvGrpSpPr/>
          <p:nvPr/>
        </p:nvGrpSpPr>
        <p:grpSpPr>
          <a:xfrm>
            <a:off x="609905" y="4172407"/>
            <a:ext cx="3535345" cy="1481328"/>
            <a:chOff x="609905" y="4172407"/>
            <a:chExt cx="3535345" cy="1481328"/>
          </a:xfrm>
        </p:grpSpPr>
        <p:sp>
          <p:nvSpPr>
            <p:cNvPr id="20" name="Shape 18"/>
            <p:cNvSpPr/>
            <p:nvPr/>
          </p:nvSpPr>
          <p:spPr>
            <a:xfrm>
              <a:off x="609905" y="4172407"/>
              <a:ext cx="3535345" cy="1481328"/>
            </a:xfrm>
            <a:prstGeom prst="roundRect">
              <a:avLst>
                <a:gd name="adj" fmla="val 4938"/>
              </a:avLst>
            </a:prstGeom>
            <a:solidFill>
              <a:srgbClr val="F6F7F8"/>
            </a:solidFill>
            <a:ln w="12700">
              <a:solidFill>
                <a:srgbClr val="E5E8EB"/>
              </a:solidFill>
              <a:prstDash val="solid"/>
            </a:ln>
          </p:spPr>
        </p:sp>
        <p:sp>
          <p:nvSpPr>
            <p:cNvPr id="21" name="Shape 19"/>
            <p:cNvSpPr/>
            <p:nvPr/>
          </p:nvSpPr>
          <p:spPr>
            <a:xfrm>
              <a:off x="765353" y="4309567"/>
              <a:ext cx="457200" cy="457200"/>
            </a:xfrm>
            <a:prstGeom prst="ellipse">
              <a:avLst/>
            </a:prstGeom>
            <a:solidFill>
              <a:srgbClr val="EDB348"/>
            </a:solidFill>
            <a:ln/>
          </p:spPr>
        </p:sp>
        <p:sp>
          <p:nvSpPr>
            <p:cNvPr id="22" name="Text 20"/>
            <p:cNvSpPr/>
            <p:nvPr/>
          </p:nvSpPr>
          <p:spPr>
            <a:xfrm>
              <a:off x="765353" y="4309567"/>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23" name="Text 21"/>
            <p:cNvSpPr/>
            <p:nvPr/>
          </p:nvSpPr>
          <p:spPr>
            <a:xfrm>
              <a:off x="1323137" y="4318711"/>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Follow the links</a:t>
              </a:r>
              <a:endParaRPr lang="en-US" sz="1250" dirty="0"/>
            </a:p>
          </p:txBody>
        </p:sp>
        <p:sp>
          <p:nvSpPr>
            <p:cNvPr id="24" name="Text 22"/>
            <p:cNvSpPr/>
            <p:nvPr/>
          </p:nvSpPr>
          <p:spPr>
            <a:xfrm>
              <a:off x="765353" y="4893411"/>
              <a:ext cx="3334177"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Where platform names and tools are mentioned, visit them. Twenty minutes exploring Energydata.info or HDX will teach more than any slide.</a:t>
              </a:r>
              <a:endParaRPr lang="en-US" sz="1050" dirty="0"/>
            </a:p>
          </p:txBody>
        </p:sp>
      </p:grpSp>
      <p:grpSp>
        <p:nvGrpSpPr>
          <p:cNvPr id="41" name="Group 40">
            <a:extLst>
              <a:ext uri="{FF2B5EF4-FFF2-40B4-BE49-F238E27FC236}">
                <a16:creationId xmlns:a16="http://schemas.microsoft.com/office/drawing/2014/main" id="{7646715B-1508-39B1-2123-1CC44638C4E2}"/>
              </a:ext>
            </a:extLst>
          </p:cNvPr>
          <p:cNvGrpSpPr/>
          <p:nvPr/>
        </p:nvGrpSpPr>
        <p:grpSpPr>
          <a:xfrm>
            <a:off x="4328130" y="4172407"/>
            <a:ext cx="3535345" cy="1481328"/>
            <a:chOff x="4328130" y="4172407"/>
            <a:chExt cx="3535345" cy="1481328"/>
          </a:xfrm>
        </p:grpSpPr>
        <p:sp>
          <p:nvSpPr>
            <p:cNvPr id="25" name="Shape 23"/>
            <p:cNvSpPr/>
            <p:nvPr/>
          </p:nvSpPr>
          <p:spPr>
            <a:xfrm>
              <a:off x="4328130" y="4172407"/>
              <a:ext cx="3535345" cy="1481328"/>
            </a:xfrm>
            <a:prstGeom prst="roundRect">
              <a:avLst>
                <a:gd name="adj" fmla="val 4938"/>
              </a:avLst>
            </a:prstGeom>
            <a:solidFill>
              <a:srgbClr val="F6F7F8"/>
            </a:solidFill>
            <a:ln w="12700">
              <a:solidFill>
                <a:srgbClr val="E5E8EB"/>
              </a:solidFill>
              <a:prstDash val="solid"/>
            </a:ln>
          </p:spPr>
        </p:sp>
        <p:sp>
          <p:nvSpPr>
            <p:cNvPr id="26" name="Shape 24"/>
            <p:cNvSpPr/>
            <p:nvPr/>
          </p:nvSpPr>
          <p:spPr>
            <a:xfrm>
              <a:off x="4483578" y="4309567"/>
              <a:ext cx="457200" cy="457200"/>
            </a:xfrm>
            <a:prstGeom prst="ellipse">
              <a:avLst/>
            </a:prstGeom>
            <a:solidFill>
              <a:srgbClr val="53A2CC"/>
            </a:solidFill>
            <a:ln/>
          </p:spPr>
        </p:sp>
        <p:sp>
          <p:nvSpPr>
            <p:cNvPr id="27" name="Text 25"/>
            <p:cNvSpPr/>
            <p:nvPr/>
          </p:nvSpPr>
          <p:spPr>
            <a:xfrm>
              <a:off x="4483578" y="4309567"/>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28" name="Text 26"/>
            <p:cNvSpPr/>
            <p:nvPr/>
          </p:nvSpPr>
          <p:spPr>
            <a:xfrm>
              <a:off x="5041362" y="4318711"/>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Respect the time estimates</a:t>
              </a:r>
              <a:endParaRPr lang="en-US" sz="1250" dirty="0"/>
            </a:p>
          </p:txBody>
        </p:sp>
        <p:sp>
          <p:nvSpPr>
            <p:cNvPr id="29" name="Text 27"/>
            <p:cNvSpPr/>
            <p:nvPr/>
          </p:nvSpPr>
          <p:spPr>
            <a:xfrm>
              <a:off x="4547586" y="4864831"/>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Each module has a suggested duration. Take breaks between modules. This material is dense and rewards careful reading.</a:t>
              </a:r>
              <a:endParaRPr lang="en-US" sz="1050" dirty="0"/>
            </a:p>
          </p:txBody>
        </p:sp>
      </p:grpSp>
      <p:grpSp>
        <p:nvGrpSpPr>
          <p:cNvPr id="42" name="Group 41">
            <a:extLst>
              <a:ext uri="{FF2B5EF4-FFF2-40B4-BE49-F238E27FC236}">
                <a16:creationId xmlns:a16="http://schemas.microsoft.com/office/drawing/2014/main" id="{ED8EC1D1-B7F5-7CC4-A122-BA54F00641EB}"/>
              </a:ext>
            </a:extLst>
          </p:cNvPr>
          <p:cNvGrpSpPr/>
          <p:nvPr/>
        </p:nvGrpSpPr>
        <p:grpSpPr>
          <a:xfrm>
            <a:off x="8046354" y="4172407"/>
            <a:ext cx="3535345" cy="1481328"/>
            <a:chOff x="8046354" y="4172407"/>
            <a:chExt cx="3535345" cy="1481328"/>
          </a:xfrm>
        </p:grpSpPr>
        <p:sp>
          <p:nvSpPr>
            <p:cNvPr id="30" name="Shape 28"/>
            <p:cNvSpPr/>
            <p:nvPr/>
          </p:nvSpPr>
          <p:spPr>
            <a:xfrm>
              <a:off x="8046354" y="4172407"/>
              <a:ext cx="3535345" cy="1481328"/>
            </a:xfrm>
            <a:prstGeom prst="roundRect">
              <a:avLst>
                <a:gd name="adj" fmla="val 4938"/>
              </a:avLst>
            </a:prstGeom>
            <a:solidFill>
              <a:srgbClr val="F6F7F8"/>
            </a:solidFill>
            <a:ln w="12700">
              <a:solidFill>
                <a:srgbClr val="E5E8EB"/>
              </a:solidFill>
              <a:prstDash val="solid"/>
            </a:ln>
          </p:spPr>
        </p:sp>
        <p:sp>
          <p:nvSpPr>
            <p:cNvPr id="31" name="Shape 29"/>
            <p:cNvSpPr/>
            <p:nvPr/>
          </p:nvSpPr>
          <p:spPr>
            <a:xfrm>
              <a:off x="8201802" y="4309567"/>
              <a:ext cx="457200" cy="457200"/>
            </a:xfrm>
            <a:prstGeom prst="ellipse">
              <a:avLst/>
            </a:prstGeom>
            <a:solidFill>
              <a:srgbClr val="EDB348"/>
            </a:solidFill>
            <a:ln/>
          </p:spPr>
        </p:sp>
        <p:sp>
          <p:nvSpPr>
            <p:cNvPr id="32" name="Text 30"/>
            <p:cNvSpPr/>
            <p:nvPr/>
          </p:nvSpPr>
          <p:spPr>
            <a:xfrm>
              <a:off x="8201802" y="4309567"/>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Nunito" pitchFamily="34" charset="0"/>
                  <a:ea typeface="Nunito" pitchFamily="34" charset="-122"/>
                  <a:cs typeface="Nunito" pitchFamily="34" charset="-120"/>
                </a:rPr>
                <a:t>?</a:t>
              </a:r>
              <a:endParaRPr lang="en-US" sz="1800" dirty="0"/>
            </a:p>
          </p:txBody>
        </p:sp>
        <p:sp>
          <p:nvSpPr>
            <p:cNvPr id="33" name="Text 31"/>
            <p:cNvSpPr/>
            <p:nvPr/>
          </p:nvSpPr>
          <p:spPr>
            <a:xfrm>
              <a:off x="8759586" y="4318711"/>
              <a:ext cx="2639233" cy="457200"/>
            </a:xfrm>
            <a:prstGeom prst="rect">
              <a:avLst/>
            </a:prstGeom>
            <a:noFill/>
            <a:ln/>
          </p:spPr>
          <p:txBody>
            <a:bodyPr wrap="square" lIns="0" tIns="0" rIns="0" bIns="0" rtlCol="0" anchor="t"/>
            <a:lstStyle/>
            <a:p>
              <a:pPr marL="0" indent="0">
                <a:buNone/>
              </a:pPr>
              <a:r>
                <a:rPr lang="en-US" sz="1250" b="1" dirty="0">
                  <a:solidFill>
                    <a:srgbClr val="2B2F33"/>
                  </a:solidFill>
                  <a:latin typeface="Nunito" pitchFamily="34" charset="0"/>
                  <a:ea typeface="Nunito" pitchFamily="34" charset="-122"/>
                  <a:cs typeface="Nunito" pitchFamily="34" charset="-120"/>
                </a:rPr>
                <a:t>Bring your questions</a:t>
              </a:r>
              <a:endParaRPr lang="en-US" sz="1250" dirty="0"/>
            </a:p>
          </p:txBody>
        </p:sp>
        <p:sp>
          <p:nvSpPr>
            <p:cNvPr id="34" name="Text 32"/>
            <p:cNvSpPr/>
            <p:nvPr/>
          </p:nvSpPr>
          <p:spPr>
            <a:xfrm>
              <a:off x="8247520" y="4864831"/>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Note anything that is unclear or that you want to explore further. These become your agenda for Week 1 of the main programme.</a:t>
              </a:r>
              <a:endParaRPr lang="en-US" sz="1050" dirty="0"/>
            </a:p>
          </p:txBody>
        </p:sp>
      </p:grpSp>
      <p:sp>
        <p:nvSpPr>
          <p:cNvPr id="35" name="Text 33"/>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36" name="Text 3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14</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3 · GETTING READY</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The Readiness Assessment - What to Expect</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Light" panose="00000400000000000000" pitchFamily="2" charset="0"/>
                <a:ea typeface="Nunito" pitchFamily="34" charset="-122"/>
                <a:cs typeface="Nunito" pitchFamily="34" charset="-120"/>
              </a:rPr>
              <a:t>After completing all five modules, you will sit a short assessment. Here is what it covers.</a:t>
            </a:r>
            <a:endParaRPr lang="en-US" sz="1350" dirty="0">
              <a:latin typeface="Nunito Light" panose="00000400000000000000" pitchFamily="2" charset="0"/>
            </a:endParaRPr>
          </a:p>
        </p:txBody>
      </p:sp>
      <p:grpSp>
        <p:nvGrpSpPr>
          <p:cNvPr id="34" name="Group 33">
            <a:extLst>
              <a:ext uri="{FF2B5EF4-FFF2-40B4-BE49-F238E27FC236}">
                <a16:creationId xmlns:a16="http://schemas.microsoft.com/office/drawing/2014/main" id="{685D2DFD-9055-4D83-4EFF-07E0C81681D5}"/>
              </a:ext>
            </a:extLst>
          </p:cNvPr>
          <p:cNvGrpSpPr/>
          <p:nvPr/>
        </p:nvGrpSpPr>
        <p:grpSpPr>
          <a:xfrm>
            <a:off x="609905" y="1920240"/>
            <a:ext cx="2640147" cy="2103120"/>
            <a:chOff x="609905" y="1920240"/>
            <a:chExt cx="2640147" cy="2103120"/>
          </a:xfrm>
        </p:grpSpPr>
        <p:sp>
          <p:nvSpPr>
            <p:cNvPr id="5" name="Shape 3"/>
            <p:cNvSpPr/>
            <p:nvPr/>
          </p:nvSpPr>
          <p:spPr>
            <a:xfrm>
              <a:off x="609905" y="1920240"/>
              <a:ext cx="2640147" cy="2103120"/>
            </a:xfrm>
            <a:prstGeom prst="roundRect">
              <a:avLst>
                <a:gd name="adj" fmla="val 3478"/>
              </a:avLst>
            </a:prstGeom>
            <a:solidFill>
              <a:srgbClr val="F6F7F8"/>
            </a:solidFill>
            <a:ln w="12700">
              <a:solidFill>
                <a:srgbClr val="E5E8EB"/>
              </a:solidFill>
              <a:prstDash val="solid"/>
            </a:ln>
          </p:spPr>
        </p:sp>
        <p:sp>
          <p:nvSpPr>
            <p:cNvPr id="6" name="Shape 4"/>
            <p:cNvSpPr/>
            <p:nvPr/>
          </p:nvSpPr>
          <p:spPr>
            <a:xfrm>
              <a:off x="609905" y="1920240"/>
              <a:ext cx="2640147" cy="457200"/>
            </a:xfrm>
            <a:prstGeom prst="roundRect">
              <a:avLst>
                <a:gd name="adj" fmla="val 16000"/>
              </a:avLst>
            </a:prstGeom>
            <a:solidFill>
              <a:srgbClr val="1F2A33"/>
            </a:solidFill>
            <a:ln/>
          </p:spPr>
        </p:sp>
        <p:sp>
          <p:nvSpPr>
            <p:cNvPr id="7" name="Text 5"/>
            <p:cNvSpPr/>
            <p:nvPr/>
          </p:nvSpPr>
          <p:spPr>
            <a:xfrm>
              <a:off x="609905" y="1920240"/>
              <a:ext cx="2640147" cy="457200"/>
            </a:xfrm>
            <a:prstGeom prst="rect">
              <a:avLst/>
            </a:prstGeom>
            <a:noFill/>
            <a:ln/>
          </p:spPr>
          <p:txBody>
            <a:bodyPr wrap="square" lIns="0" tIns="0" rIns="0" bIns="0" rtlCol="0" anchor="ctr"/>
            <a:lstStyle/>
            <a:p>
              <a:pPr marL="0" indent="0" algn="ctr">
                <a:buNone/>
              </a:pPr>
              <a:r>
                <a:rPr lang="en-US" sz="1150" b="1" kern="0" spc="100" dirty="0">
                  <a:solidFill>
                    <a:srgbClr val="EDB348"/>
                  </a:solidFill>
                  <a:latin typeface="Nunito" pitchFamily="34" charset="0"/>
                  <a:ea typeface="Nunito" pitchFamily="34" charset="-122"/>
                  <a:cs typeface="Nunito" pitchFamily="34" charset="-120"/>
                </a:rPr>
                <a:t>SECTION A</a:t>
              </a:r>
              <a:endParaRPr lang="en-US" sz="1150" dirty="0"/>
            </a:p>
          </p:txBody>
        </p:sp>
        <p:sp>
          <p:nvSpPr>
            <p:cNvPr id="8" name="Text 6"/>
            <p:cNvSpPr/>
            <p:nvPr/>
          </p:nvSpPr>
          <p:spPr>
            <a:xfrm>
              <a:off x="747065" y="2514600"/>
              <a:ext cx="2365827" cy="640080"/>
            </a:xfrm>
            <a:prstGeom prst="rect">
              <a:avLst/>
            </a:prstGeom>
            <a:noFill/>
            <a:ln/>
          </p:spPr>
          <p:txBody>
            <a:bodyPr wrap="square" lIns="0" tIns="0" rIns="0" bIns="0" rtlCol="0" anchor="t"/>
            <a:lstStyle/>
            <a:p>
              <a:pPr marL="0" indent="0" algn="ctr">
                <a:lnSpc>
                  <a:spcPct val="110000"/>
                </a:lnSpc>
                <a:buNone/>
              </a:pPr>
              <a:r>
                <a:rPr lang="en-US" sz="1250" b="1" dirty="0">
                  <a:solidFill>
                    <a:srgbClr val="2B2F33"/>
                  </a:solidFill>
                  <a:latin typeface="Nunito" pitchFamily="34" charset="0"/>
                  <a:ea typeface="Nunito" pitchFamily="34" charset="-122"/>
                  <a:cs typeface="Nunito" pitchFamily="34" charset="-120"/>
                </a:rPr>
                <a:t>GIS Fundamentals</a:t>
              </a:r>
              <a:endParaRPr lang="en-US" sz="1250" dirty="0"/>
            </a:p>
          </p:txBody>
        </p:sp>
        <p:sp>
          <p:nvSpPr>
            <p:cNvPr id="9" name="Text 7"/>
            <p:cNvSpPr/>
            <p:nvPr/>
          </p:nvSpPr>
          <p:spPr>
            <a:xfrm>
              <a:off x="747065" y="3291840"/>
              <a:ext cx="2365827" cy="274320"/>
            </a:xfrm>
            <a:prstGeom prst="rect">
              <a:avLst/>
            </a:prstGeom>
            <a:noFill/>
            <a:ln/>
          </p:spPr>
          <p:txBody>
            <a:bodyPr wrap="square" lIns="0" tIns="0" rIns="0" bIns="0" rtlCol="0" anchor="ctr"/>
            <a:lstStyle/>
            <a:p>
              <a:pPr marL="0" indent="0" algn="ctr">
                <a:buNone/>
              </a:pPr>
              <a:r>
                <a:rPr lang="en-US" sz="1100" b="1" dirty="0">
                  <a:solidFill>
                    <a:srgbClr val="53A2CC"/>
                  </a:solidFill>
                  <a:latin typeface="Nunito" pitchFamily="34" charset="0"/>
                  <a:ea typeface="Nunito" pitchFamily="34" charset="-122"/>
                  <a:cs typeface="Nunito" pitchFamily="34" charset="-120"/>
                </a:rPr>
                <a:t>8 questions</a:t>
              </a:r>
              <a:endParaRPr lang="en-US" sz="1100" dirty="0"/>
            </a:p>
          </p:txBody>
        </p:sp>
        <p:sp>
          <p:nvSpPr>
            <p:cNvPr id="10" name="Text 8"/>
            <p:cNvSpPr/>
            <p:nvPr/>
          </p:nvSpPr>
          <p:spPr>
            <a:xfrm>
              <a:off x="747065" y="3584448"/>
              <a:ext cx="2365827" cy="365760"/>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Multiple choice</a:t>
              </a:r>
              <a:endParaRPr lang="en-US" sz="950" dirty="0"/>
            </a:p>
          </p:txBody>
        </p:sp>
      </p:grpSp>
      <p:grpSp>
        <p:nvGrpSpPr>
          <p:cNvPr id="35" name="Group 34">
            <a:extLst>
              <a:ext uri="{FF2B5EF4-FFF2-40B4-BE49-F238E27FC236}">
                <a16:creationId xmlns:a16="http://schemas.microsoft.com/office/drawing/2014/main" id="{24FC102F-C5D2-E0A8-CC14-2314352E3563}"/>
              </a:ext>
            </a:extLst>
          </p:cNvPr>
          <p:cNvGrpSpPr/>
          <p:nvPr/>
        </p:nvGrpSpPr>
        <p:grpSpPr>
          <a:xfrm>
            <a:off x="3387212" y="3029193"/>
            <a:ext cx="2640147" cy="2103120"/>
            <a:chOff x="3387212" y="1920240"/>
            <a:chExt cx="2640147" cy="2103120"/>
          </a:xfrm>
        </p:grpSpPr>
        <p:sp>
          <p:nvSpPr>
            <p:cNvPr id="11" name="Shape 9"/>
            <p:cNvSpPr/>
            <p:nvPr/>
          </p:nvSpPr>
          <p:spPr>
            <a:xfrm>
              <a:off x="3387212" y="1920240"/>
              <a:ext cx="2640147" cy="2103120"/>
            </a:xfrm>
            <a:prstGeom prst="roundRect">
              <a:avLst>
                <a:gd name="adj" fmla="val 3478"/>
              </a:avLst>
            </a:prstGeom>
            <a:solidFill>
              <a:srgbClr val="F6F7F8"/>
            </a:solidFill>
            <a:ln w="12700">
              <a:solidFill>
                <a:srgbClr val="E5E8EB"/>
              </a:solidFill>
              <a:prstDash val="solid"/>
            </a:ln>
          </p:spPr>
        </p:sp>
        <p:sp>
          <p:nvSpPr>
            <p:cNvPr id="12" name="Shape 10"/>
            <p:cNvSpPr/>
            <p:nvPr/>
          </p:nvSpPr>
          <p:spPr>
            <a:xfrm>
              <a:off x="3387212" y="1920240"/>
              <a:ext cx="2640147" cy="457200"/>
            </a:xfrm>
            <a:prstGeom prst="roundRect">
              <a:avLst>
                <a:gd name="adj" fmla="val 16000"/>
              </a:avLst>
            </a:prstGeom>
            <a:solidFill>
              <a:srgbClr val="1F2A33"/>
            </a:solidFill>
            <a:ln/>
          </p:spPr>
        </p:sp>
        <p:sp>
          <p:nvSpPr>
            <p:cNvPr id="13" name="Text 11"/>
            <p:cNvSpPr/>
            <p:nvPr/>
          </p:nvSpPr>
          <p:spPr>
            <a:xfrm>
              <a:off x="3387212" y="1920240"/>
              <a:ext cx="2640147" cy="457200"/>
            </a:xfrm>
            <a:prstGeom prst="rect">
              <a:avLst/>
            </a:prstGeom>
            <a:noFill/>
            <a:ln/>
          </p:spPr>
          <p:txBody>
            <a:bodyPr wrap="square" lIns="0" tIns="0" rIns="0" bIns="0" rtlCol="0" anchor="ctr"/>
            <a:lstStyle/>
            <a:p>
              <a:pPr marL="0" indent="0" algn="ctr">
                <a:buNone/>
              </a:pPr>
              <a:r>
                <a:rPr lang="en-US" sz="1150" b="1" kern="0" spc="100" dirty="0">
                  <a:solidFill>
                    <a:srgbClr val="EDB348"/>
                  </a:solidFill>
                  <a:latin typeface="Nunito" pitchFamily="34" charset="0"/>
                  <a:ea typeface="Nunito" pitchFamily="34" charset="-122"/>
                  <a:cs typeface="Nunito" pitchFamily="34" charset="-120"/>
                </a:rPr>
                <a:t>SECTION B</a:t>
              </a:r>
              <a:endParaRPr lang="en-US" sz="1150" dirty="0"/>
            </a:p>
          </p:txBody>
        </p:sp>
        <p:sp>
          <p:nvSpPr>
            <p:cNvPr id="14" name="Text 12"/>
            <p:cNvSpPr/>
            <p:nvPr/>
          </p:nvSpPr>
          <p:spPr>
            <a:xfrm>
              <a:off x="3524372" y="2514600"/>
              <a:ext cx="2365827" cy="640080"/>
            </a:xfrm>
            <a:prstGeom prst="rect">
              <a:avLst/>
            </a:prstGeom>
            <a:noFill/>
            <a:ln/>
          </p:spPr>
          <p:txBody>
            <a:bodyPr wrap="square" lIns="0" tIns="0" rIns="0" bIns="0" rtlCol="0" anchor="t"/>
            <a:lstStyle/>
            <a:p>
              <a:pPr marL="0" indent="0" algn="ctr">
                <a:lnSpc>
                  <a:spcPct val="110000"/>
                </a:lnSpc>
                <a:buNone/>
              </a:pPr>
              <a:r>
                <a:rPr lang="en-US" sz="1250" b="1" dirty="0">
                  <a:solidFill>
                    <a:srgbClr val="2B2F33"/>
                  </a:solidFill>
                  <a:latin typeface="Nunito" pitchFamily="34" charset="0"/>
                  <a:ea typeface="Nunito" pitchFamily="34" charset="-122"/>
                  <a:cs typeface="Nunito" pitchFamily="34" charset="-120"/>
                </a:rPr>
                <a:t>Data Aggregators &amp; Quality</a:t>
              </a:r>
              <a:endParaRPr lang="en-US" sz="1250" dirty="0"/>
            </a:p>
          </p:txBody>
        </p:sp>
        <p:sp>
          <p:nvSpPr>
            <p:cNvPr id="15" name="Text 13"/>
            <p:cNvSpPr/>
            <p:nvPr/>
          </p:nvSpPr>
          <p:spPr>
            <a:xfrm>
              <a:off x="3524372" y="3291840"/>
              <a:ext cx="2365827" cy="274320"/>
            </a:xfrm>
            <a:prstGeom prst="rect">
              <a:avLst/>
            </a:prstGeom>
            <a:noFill/>
            <a:ln/>
          </p:spPr>
          <p:txBody>
            <a:bodyPr wrap="square" lIns="0" tIns="0" rIns="0" bIns="0" rtlCol="0" anchor="ctr"/>
            <a:lstStyle/>
            <a:p>
              <a:pPr marL="0" indent="0" algn="ctr">
                <a:buNone/>
              </a:pPr>
              <a:r>
                <a:rPr lang="en-US" sz="1100" b="1" dirty="0">
                  <a:solidFill>
                    <a:srgbClr val="53A2CC"/>
                  </a:solidFill>
                  <a:latin typeface="Nunito" pitchFamily="34" charset="0"/>
                  <a:ea typeface="Nunito" pitchFamily="34" charset="-122"/>
                  <a:cs typeface="Nunito" pitchFamily="34" charset="-120"/>
                </a:rPr>
                <a:t>6 questions</a:t>
              </a:r>
              <a:endParaRPr lang="en-US" sz="1100" dirty="0"/>
            </a:p>
          </p:txBody>
        </p:sp>
        <p:sp>
          <p:nvSpPr>
            <p:cNvPr id="16" name="Text 14"/>
            <p:cNvSpPr/>
            <p:nvPr/>
          </p:nvSpPr>
          <p:spPr>
            <a:xfrm>
              <a:off x="3524372" y="3584448"/>
              <a:ext cx="2365827" cy="365760"/>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Multiple choice</a:t>
              </a:r>
              <a:endParaRPr lang="en-US" sz="950" dirty="0"/>
            </a:p>
          </p:txBody>
        </p:sp>
      </p:grpSp>
      <p:grpSp>
        <p:nvGrpSpPr>
          <p:cNvPr id="36" name="Group 35">
            <a:extLst>
              <a:ext uri="{FF2B5EF4-FFF2-40B4-BE49-F238E27FC236}">
                <a16:creationId xmlns:a16="http://schemas.microsoft.com/office/drawing/2014/main" id="{5311AE53-5D7C-DFD5-8F8F-4F5B79A78EE2}"/>
              </a:ext>
            </a:extLst>
          </p:cNvPr>
          <p:cNvGrpSpPr/>
          <p:nvPr/>
        </p:nvGrpSpPr>
        <p:grpSpPr>
          <a:xfrm>
            <a:off x="6164519" y="1920240"/>
            <a:ext cx="2640147" cy="2103120"/>
            <a:chOff x="6164519" y="1920240"/>
            <a:chExt cx="2640147" cy="2103120"/>
          </a:xfrm>
        </p:grpSpPr>
        <p:sp>
          <p:nvSpPr>
            <p:cNvPr id="17" name="Shape 15"/>
            <p:cNvSpPr/>
            <p:nvPr/>
          </p:nvSpPr>
          <p:spPr>
            <a:xfrm>
              <a:off x="6164519" y="1920240"/>
              <a:ext cx="2640147" cy="2103120"/>
            </a:xfrm>
            <a:prstGeom prst="roundRect">
              <a:avLst>
                <a:gd name="adj" fmla="val 3478"/>
              </a:avLst>
            </a:prstGeom>
            <a:solidFill>
              <a:srgbClr val="F6F7F8"/>
            </a:solidFill>
            <a:ln w="12700">
              <a:solidFill>
                <a:srgbClr val="E5E8EB"/>
              </a:solidFill>
              <a:prstDash val="solid"/>
            </a:ln>
          </p:spPr>
        </p:sp>
        <p:sp>
          <p:nvSpPr>
            <p:cNvPr id="18" name="Shape 16"/>
            <p:cNvSpPr/>
            <p:nvPr/>
          </p:nvSpPr>
          <p:spPr>
            <a:xfrm>
              <a:off x="6164519" y="1920240"/>
              <a:ext cx="2640147" cy="457200"/>
            </a:xfrm>
            <a:prstGeom prst="roundRect">
              <a:avLst>
                <a:gd name="adj" fmla="val 16000"/>
              </a:avLst>
            </a:prstGeom>
            <a:solidFill>
              <a:srgbClr val="1F2A33"/>
            </a:solidFill>
            <a:ln/>
          </p:spPr>
        </p:sp>
        <p:sp>
          <p:nvSpPr>
            <p:cNvPr id="19" name="Text 17"/>
            <p:cNvSpPr/>
            <p:nvPr/>
          </p:nvSpPr>
          <p:spPr>
            <a:xfrm>
              <a:off x="6164519" y="1920240"/>
              <a:ext cx="2640147" cy="457200"/>
            </a:xfrm>
            <a:prstGeom prst="rect">
              <a:avLst/>
            </a:prstGeom>
            <a:noFill/>
            <a:ln/>
          </p:spPr>
          <p:txBody>
            <a:bodyPr wrap="square" lIns="0" tIns="0" rIns="0" bIns="0" rtlCol="0" anchor="ctr"/>
            <a:lstStyle/>
            <a:p>
              <a:pPr marL="0" indent="0" algn="ctr">
                <a:buNone/>
              </a:pPr>
              <a:r>
                <a:rPr lang="en-US" sz="1150" b="1" kern="0" spc="100" dirty="0">
                  <a:solidFill>
                    <a:srgbClr val="EDB348"/>
                  </a:solidFill>
                  <a:latin typeface="Nunito" pitchFamily="34" charset="0"/>
                  <a:ea typeface="Nunito" pitchFamily="34" charset="-122"/>
                  <a:cs typeface="Nunito" pitchFamily="34" charset="-120"/>
                </a:rPr>
                <a:t>SECTION C</a:t>
              </a:r>
              <a:endParaRPr lang="en-US" sz="1150" dirty="0"/>
            </a:p>
          </p:txBody>
        </p:sp>
        <p:sp>
          <p:nvSpPr>
            <p:cNvPr id="20" name="Text 18"/>
            <p:cNvSpPr/>
            <p:nvPr/>
          </p:nvSpPr>
          <p:spPr>
            <a:xfrm>
              <a:off x="6301679" y="2514600"/>
              <a:ext cx="2365827" cy="640080"/>
            </a:xfrm>
            <a:prstGeom prst="rect">
              <a:avLst/>
            </a:prstGeom>
            <a:noFill/>
            <a:ln/>
          </p:spPr>
          <p:txBody>
            <a:bodyPr wrap="square" lIns="0" tIns="0" rIns="0" bIns="0" rtlCol="0" anchor="t"/>
            <a:lstStyle/>
            <a:p>
              <a:pPr marL="0" indent="0" algn="ctr">
                <a:lnSpc>
                  <a:spcPct val="110000"/>
                </a:lnSpc>
                <a:buNone/>
              </a:pPr>
              <a:r>
                <a:rPr lang="en-US" sz="1250" b="1" dirty="0">
                  <a:solidFill>
                    <a:srgbClr val="2B2F33"/>
                  </a:solidFill>
                  <a:latin typeface="Nunito" pitchFamily="34" charset="0"/>
                  <a:ea typeface="Nunito" pitchFamily="34" charset="-122"/>
                  <a:cs typeface="Nunito" pitchFamily="34" charset="-120"/>
                </a:rPr>
                <a:t>SDI &amp; Governance</a:t>
              </a:r>
              <a:endParaRPr lang="en-US" sz="1250" dirty="0"/>
            </a:p>
          </p:txBody>
        </p:sp>
        <p:sp>
          <p:nvSpPr>
            <p:cNvPr id="21" name="Text 19"/>
            <p:cNvSpPr/>
            <p:nvPr/>
          </p:nvSpPr>
          <p:spPr>
            <a:xfrm>
              <a:off x="6301679" y="3291840"/>
              <a:ext cx="2365827" cy="274320"/>
            </a:xfrm>
            <a:prstGeom prst="rect">
              <a:avLst/>
            </a:prstGeom>
            <a:noFill/>
            <a:ln/>
          </p:spPr>
          <p:txBody>
            <a:bodyPr wrap="square" lIns="0" tIns="0" rIns="0" bIns="0" rtlCol="0" anchor="ctr"/>
            <a:lstStyle/>
            <a:p>
              <a:pPr marL="0" indent="0" algn="ctr">
                <a:buNone/>
              </a:pPr>
              <a:r>
                <a:rPr lang="en-US" sz="1100" b="1" dirty="0">
                  <a:solidFill>
                    <a:srgbClr val="53A2CC"/>
                  </a:solidFill>
                  <a:latin typeface="Nunito" pitchFamily="34" charset="0"/>
                  <a:ea typeface="Nunito" pitchFamily="34" charset="-122"/>
                  <a:cs typeface="Nunito" pitchFamily="34" charset="-120"/>
                </a:rPr>
                <a:t>6 questions</a:t>
              </a:r>
              <a:endParaRPr lang="en-US" sz="1100" dirty="0"/>
            </a:p>
          </p:txBody>
        </p:sp>
        <p:sp>
          <p:nvSpPr>
            <p:cNvPr id="22" name="Text 20"/>
            <p:cNvSpPr/>
            <p:nvPr/>
          </p:nvSpPr>
          <p:spPr>
            <a:xfrm>
              <a:off x="6301679" y="3584448"/>
              <a:ext cx="2365827" cy="365760"/>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Multiple choice</a:t>
              </a:r>
              <a:endParaRPr lang="en-US" sz="950" dirty="0"/>
            </a:p>
          </p:txBody>
        </p:sp>
      </p:grpSp>
      <p:grpSp>
        <p:nvGrpSpPr>
          <p:cNvPr id="37" name="Group 36">
            <a:extLst>
              <a:ext uri="{FF2B5EF4-FFF2-40B4-BE49-F238E27FC236}">
                <a16:creationId xmlns:a16="http://schemas.microsoft.com/office/drawing/2014/main" id="{430A6187-AA2B-CBA2-71C3-FEC85B91212C}"/>
              </a:ext>
            </a:extLst>
          </p:cNvPr>
          <p:cNvGrpSpPr/>
          <p:nvPr/>
        </p:nvGrpSpPr>
        <p:grpSpPr>
          <a:xfrm>
            <a:off x="8941826" y="3060711"/>
            <a:ext cx="2640147" cy="2103120"/>
            <a:chOff x="8941826" y="1920240"/>
            <a:chExt cx="2640147" cy="2103120"/>
          </a:xfrm>
        </p:grpSpPr>
        <p:sp>
          <p:nvSpPr>
            <p:cNvPr id="23" name="Shape 21"/>
            <p:cNvSpPr/>
            <p:nvPr/>
          </p:nvSpPr>
          <p:spPr>
            <a:xfrm>
              <a:off x="8941826" y="1920240"/>
              <a:ext cx="2640147" cy="2103120"/>
            </a:xfrm>
            <a:prstGeom prst="roundRect">
              <a:avLst>
                <a:gd name="adj" fmla="val 3478"/>
              </a:avLst>
            </a:prstGeom>
            <a:solidFill>
              <a:srgbClr val="F6F7F8"/>
            </a:solidFill>
            <a:ln w="12700">
              <a:solidFill>
                <a:srgbClr val="E5E8EB"/>
              </a:solidFill>
              <a:prstDash val="solid"/>
            </a:ln>
          </p:spPr>
        </p:sp>
        <p:sp>
          <p:nvSpPr>
            <p:cNvPr id="24" name="Shape 22"/>
            <p:cNvSpPr/>
            <p:nvPr/>
          </p:nvSpPr>
          <p:spPr>
            <a:xfrm>
              <a:off x="8941826" y="1920240"/>
              <a:ext cx="2640147" cy="457200"/>
            </a:xfrm>
            <a:prstGeom prst="roundRect">
              <a:avLst>
                <a:gd name="adj" fmla="val 16000"/>
              </a:avLst>
            </a:prstGeom>
            <a:solidFill>
              <a:srgbClr val="1F2A33"/>
            </a:solidFill>
            <a:ln/>
          </p:spPr>
        </p:sp>
        <p:sp>
          <p:nvSpPr>
            <p:cNvPr id="25" name="Text 23"/>
            <p:cNvSpPr/>
            <p:nvPr/>
          </p:nvSpPr>
          <p:spPr>
            <a:xfrm>
              <a:off x="8941826" y="1920240"/>
              <a:ext cx="2640147" cy="457200"/>
            </a:xfrm>
            <a:prstGeom prst="rect">
              <a:avLst/>
            </a:prstGeom>
            <a:noFill/>
            <a:ln/>
          </p:spPr>
          <p:txBody>
            <a:bodyPr wrap="square" lIns="0" tIns="0" rIns="0" bIns="0" rtlCol="0" anchor="ctr"/>
            <a:lstStyle/>
            <a:p>
              <a:pPr marL="0" indent="0" algn="ctr">
                <a:buNone/>
              </a:pPr>
              <a:r>
                <a:rPr lang="en-US" sz="1150" b="1" kern="0" spc="100" dirty="0">
                  <a:solidFill>
                    <a:srgbClr val="EDB348"/>
                  </a:solidFill>
                  <a:latin typeface="Nunito" pitchFamily="34" charset="0"/>
                  <a:ea typeface="Nunito" pitchFamily="34" charset="-122"/>
                  <a:cs typeface="Nunito" pitchFamily="34" charset="-120"/>
                </a:rPr>
                <a:t>SECTION D</a:t>
              </a:r>
              <a:endParaRPr lang="en-US" sz="1150" dirty="0"/>
            </a:p>
          </p:txBody>
        </p:sp>
        <p:sp>
          <p:nvSpPr>
            <p:cNvPr id="26" name="Text 24"/>
            <p:cNvSpPr/>
            <p:nvPr/>
          </p:nvSpPr>
          <p:spPr>
            <a:xfrm>
              <a:off x="9078986" y="2514600"/>
              <a:ext cx="2365827" cy="640080"/>
            </a:xfrm>
            <a:prstGeom prst="rect">
              <a:avLst/>
            </a:prstGeom>
            <a:noFill/>
            <a:ln/>
          </p:spPr>
          <p:txBody>
            <a:bodyPr wrap="square" lIns="0" tIns="0" rIns="0" bIns="0" rtlCol="0" anchor="t"/>
            <a:lstStyle/>
            <a:p>
              <a:pPr marL="0" indent="0" algn="ctr">
                <a:lnSpc>
                  <a:spcPct val="110000"/>
                </a:lnSpc>
                <a:buNone/>
              </a:pPr>
              <a:r>
                <a:rPr lang="en-US" sz="1250" b="1" dirty="0">
                  <a:solidFill>
                    <a:srgbClr val="2B2F33"/>
                  </a:solidFill>
                  <a:latin typeface="Nunito" pitchFamily="34" charset="0"/>
                  <a:ea typeface="Nunito" pitchFamily="34" charset="-122"/>
                  <a:cs typeface="Nunito" pitchFamily="34" charset="-120"/>
                </a:rPr>
                <a:t>Applied Reasoning</a:t>
              </a:r>
              <a:endParaRPr lang="en-US" sz="1250" dirty="0"/>
            </a:p>
          </p:txBody>
        </p:sp>
        <p:sp>
          <p:nvSpPr>
            <p:cNvPr id="27" name="Text 25"/>
            <p:cNvSpPr/>
            <p:nvPr/>
          </p:nvSpPr>
          <p:spPr>
            <a:xfrm>
              <a:off x="9078986" y="3291840"/>
              <a:ext cx="2365827" cy="274320"/>
            </a:xfrm>
            <a:prstGeom prst="rect">
              <a:avLst/>
            </a:prstGeom>
            <a:noFill/>
            <a:ln/>
          </p:spPr>
          <p:txBody>
            <a:bodyPr wrap="square" lIns="0" tIns="0" rIns="0" bIns="0" rtlCol="0" anchor="ctr"/>
            <a:lstStyle/>
            <a:p>
              <a:pPr marL="0" indent="0" algn="ctr">
                <a:buNone/>
              </a:pPr>
              <a:r>
                <a:rPr lang="en-US" sz="1100" b="1" dirty="0">
                  <a:solidFill>
                    <a:srgbClr val="53A2CC"/>
                  </a:solidFill>
                  <a:latin typeface="Nunito" pitchFamily="34" charset="0"/>
                  <a:ea typeface="Nunito" pitchFamily="34" charset="-122"/>
                  <a:cs typeface="Nunito" pitchFamily="34" charset="-120"/>
                </a:rPr>
                <a:t>5 questions</a:t>
              </a:r>
              <a:endParaRPr lang="en-US" sz="1100" dirty="0"/>
            </a:p>
          </p:txBody>
        </p:sp>
        <p:sp>
          <p:nvSpPr>
            <p:cNvPr id="28" name="Text 26"/>
            <p:cNvSpPr/>
            <p:nvPr/>
          </p:nvSpPr>
          <p:spPr>
            <a:xfrm>
              <a:off x="9078986" y="3584448"/>
              <a:ext cx="2365827" cy="365760"/>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Short answer (3-5 sentences)</a:t>
              </a:r>
              <a:endParaRPr lang="en-US" sz="950" dirty="0"/>
            </a:p>
          </p:txBody>
        </p:sp>
      </p:grpSp>
      <p:grpSp>
        <p:nvGrpSpPr>
          <p:cNvPr id="33" name="Group 32">
            <a:extLst>
              <a:ext uri="{FF2B5EF4-FFF2-40B4-BE49-F238E27FC236}">
                <a16:creationId xmlns:a16="http://schemas.microsoft.com/office/drawing/2014/main" id="{7038A8AF-CC5B-5AB8-B0A3-41BDD5B72E6E}"/>
              </a:ext>
            </a:extLst>
          </p:cNvPr>
          <p:cNvGrpSpPr/>
          <p:nvPr/>
        </p:nvGrpSpPr>
        <p:grpSpPr>
          <a:xfrm>
            <a:off x="610087" y="5335524"/>
            <a:ext cx="10971886" cy="685800"/>
            <a:chOff x="609905" y="4297680"/>
            <a:chExt cx="10971886" cy="685800"/>
          </a:xfrm>
        </p:grpSpPr>
        <p:sp>
          <p:nvSpPr>
            <p:cNvPr id="29" name="Shape 27"/>
            <p:cNvSpPr/>
            <p:nvPr/>
          </p:nvSpPr>
          <p:spPr>
            <a:xfrm>
              <a:off x="609905" y="4297680"/>
              <a:ext cx="10971886" cy="685800"/>
            </a:xfrm>
            <a:prstGeom prst="roundRect">
              <a:avLst>
                <a:gd name="adj" fmla="val 10667"/>
              </a:avLst>
            </a:prstGeom>
            <a:solidFill>
              <a:srgbClr val="FBF4E4"/>
            </a:solidFill>
            <a:ln w="12700">
              <a:solidFill>
                <a:srgbClr val="F0DFB6"/>
              </a:solidFill>
              <a:prstDash val="solid"/>
            </a:ln>
          </p:spPr>
        </p:sp>
        <p:sp>
          <p:nvSpPr>
            <p:cNvPr id="30" name="Text 28"/>
            <p:cNvSpPr/>
            <p:nvPr/>
          </p:nvSpPr>
          <p:spPr>
            <a:xfrm>
              <a:off x="884225" y="4297680"/>
              <a:ext cx="10424160" cy="685800"/>
            </a:xfrm>
            <a:prstGeom prst="rect">
              <a:avLst/>
            </a:prstGeom>
            <a:noFill/>
            <a:ln/>
          </p:spPr>
          <p:txBody>
            <a:bodyPr wrap="square" lIns="0" tIns="0" rIns="0" bIns="0" rtlCol="0" anchor="ctr"/>
            <a:lstStyle/>
            <a:p>
              <a:pPr marL="0" indent="0" algn="ctr">
                <a:buNone/>
              </a:pPr>
              <a:r>
                <a:rPr lang="en-US" sz="1150" b="1" dirty="0">
                  <a:solidFill>
                    <a:srgbClr val="2B2F33"/>
                  </a:solidFill>
                  <a:latin typeface="Nunito" pitchFamily="34" charset="0"/>
                  <a:ea typeface="Nunito" pitchFamily="34" charset="-122"/>
                  <a:cs typeface="Nunito" pitchFamily="34" charset="-120"/>
                </a:rPr>
                <a:t>Passing score: 70% or above    ·    Duration: approximately 30 minutes    ·    Results shared with instructors before Week 1</a:t>
              </a:r>
              <a:endParaRPr lang="en-US" sz="1150" dirty="0"/>
            </a:p>
          </p:txBody>
        </p:sp>
      </p:grpSp>
      <p:sp>
        <p:nvSpPr>
          <p:cNvPr id="31" name="Text 29"/>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32" name="Text 30"/>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15</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2A33"/>
        </a:solidFill>
        <a:effectLst/>
      </p:bgPr>
    </p:bg>
    <p:spTree>
      <p:nvGrpSpPr>
        <p:cNvPr id="1" name=""/>
        <p:cNvGrpSpPr/>
        <p:nvPr/>
      </p:nvGrpSpPr>
      <p:grpSpPr>
        <a:xfrm>
          <a:off x="0" y="0"/>
          <a:ext cx="0" cy="0"/>
          <a:chOff x="0" y="0"/>
          <a:chExt cx="0" cy="0"/>
        </a:xfrm>
      </p:grpSpPr>
      <p:sp>
        <p:nvSpPr>
          <p:cNvPr id="2" name="Shape 0"/>
          <p:cNvSpPr/>
          <p:nvPr/>
        </p:nvSpPr>
        <p:spPr>
          <a:xfrm>
            <a:off x="9692640" y="-1188720"/>
            <a:ext cx="2926080" cy="2926080"/>
          </a:xfrm>
          <a:prstGeom prst="ellipse">
            <a:avLst/>
          </a:prstGeom>
          <a:solidFill>
            <a:srgbClr val="53A2CC">
              <a:alpha val="18000"/>
            </a:srgbClr>
          </a:solidFill>
          <a:ln/>
        </p:spPr>
      </p:sp>
      <p:sp>
        <p:nvSpPr>
          <p:cNvPr id="3" name="Shape 1"/>
          <p:cNvSpPr/>
          <p:nvPr/>
        </p:nvSpPr>
        <p:spPr>
          <a:xfrm>
            <a:off x="-822960" y="5120640"/>
            <a:ext cx="2377440" cy="2377440"/>
          </a:xfrm>
          <a:prstGeom prst="ellipse">
            <a:avLst/>
          </a:prstGeom>
          <a:solidFill>
            <a:srgbClr val="EDB348">
              <a:alpha val="18000"/>
            </a:srgbClr>
          </a:solidFill>
          <a:ln/>
        </p:spPr>
      </p:sp>
      <p:sp>
        <p:nvSpPr>
          <p:cNvPr id="4" name="Text 2"/>
          <p:cNvSpPr/>
          <p:nvPr/>
        </p:nvSpPr>
        <p:spPr>
          <a:xfrm>
            <a:off x="609905" y="1371600"/>
            <a:ext cx="8229600" cy="292608"/>
          </a:xfrm>
          <a:prstGeom prst="rect">
            <a:avLst/>
          </a:prstGeom>
          <a:noFill/>
          <a:ln/>
        </p:spPr>
        <p:txBody>
          <a:bodyPr wrap="square" lIns="0" tIns="0" rIns="0" bIns="0" rtlCol="0" anchor="ctr"/>
          <a:lstStyle/>
          <a:p>
            <a:pPr marL="0" indent="0">
              <a:buNone/>
            </a:pPr>
            <a:r>
              <a:rPr lang="en-US" sz="1300" b="1" kern="0" spc="240" dirty="0">
                <a:solidFill>
                  <a:srgbClr val="EDB348"/>
                </a:solidFill>
                <a:latin typeface="Nunito" pitchFamily="34" charset="0"/>
                <a:ea typeface="Nunito" pitchFamily="34" charset="-122"/>
                <a:cs typeface="Nunito" pitchFamily="34" charset="-120"/>
              </a:rPr>
              <a:t>MODULE 1 COMPLETE</a:t>
            </a:r>
            <a:endParaRPr lang="en-US" sz="1300" dirty="0"/>
          </a:p>
        </p:txBody>
      </p:sp>
      <p:sp>
        <p:nvSpPr>
          <p:cNvPr id="5" name="Text 3"/>
          <p:cNvSpPr/>
          <p:nvPr/>
        </p:nvSpPr>
        <p:spPr>
          <a:xfrm>
            <a:off x="609905" y="1783080"/>
            <a:ext cx="9601200" cy="685800"/>
          </a:xfrm>
          <a:prstGeom prst="rect">
            <a:avLst/>
          </a:prstGeom>
          <a:noFill/>
          <a:ln/>
        </p:spPr>
        <p:txBody>
          <a:bodyPr wrap="square" lIns="0" tIns="0" rIns="0" bIns="0" rtlCol="0" anchor="ctr"/>
          <a:lstStyle/>
          <a:p>
            <a:pPr marL="0" indent="0">
              <a:buNone/>
            </a:pPr>
            <a:r>
              <a:rPr lang="en-US" sz="3400" b="1" dirty="0">
                <a:solidFill>
                  <a:srgbClr val="FFFFFF"/>
                </a:solidFill>
                <a:latin typeface="Nunito" pitchFamily="34" charset="0"/>
                <a:ea typeface="Nunito" pitchFamily="34" charset="-122"/>
                <a:cs typeface="Nunito" pitchFamily="34" charset="-120"/>
              </a:rPr>
              <a:t>You are ready to begin.</a:t>
            </a:r>
            <a:endParaRPr lang="en-US" sz="3400" dirty="0"/>
          </a:p>
        </p:txBody>
      </p:sp>
      <p:sp>
        <p:nvSpPr>
          <p:cNvPr id="6" name="Text 4"/>
          <p:cNvSpPr/>
          <p:nvPr/>
        </p:nvSpPr>
        <p:spPr>
          <a:xfrm>
            <a:off x="609905" y="2377440"/>
            <a:ext cx="9601200" cy="594360"/>
          </a:xfrm>
          <a:prstGeom prst="rect">
            <a:avLst/>
          </a:prstGeom>
          <a:noFill/>
          <a:ln/>
        </p:spPr>
        <p:txBody>
          <a:bodyPr wrap="square" lIns="0" tIns="0" rIns="0" bIns="0" rtlCol="0" anchor="ctr"/>
          <a:lstStyle/>
          <a:p>
            <a:pPr marL="0" indent="0">
              <a:buNone/>
            </a:pPr>
            <a:r>
              <a:rPr lang="en-US" sz="3400" b="1" dirty="0">
                <a:solidFill>
                  <a:srgbClr val="9FB0BB"/>
                </a:solidFill>
                <a:latin typeface="Nunito" pitchFamily="34" charset="0"/>
                <a:ea typeface="Nunito" pitchFamily="34" charset="-122"/>
                <a:cs typeface="Nunito" pitchFamily="34" charset="-120"/>
              </a:rPr>
              <a:t>Module 2 is next.</a:t>
            </a:r>
            <a:endParaRPr lang="en-US" sz="3400" dirty="0"/>
          </a:p>
        </p:txBody>
      </p:sp>
      <p:grpSp>
        <p:nvGrpSpPr>
          <p:cNvPr id="19" name="Group 18">
            <a:extLst>
              <a:ext uri="{FF2B5EF4-FFF2-40B4-BE49-F238E27FC236}">
                <a16:creationId xmlns:a16="http://schemas.microsoft.com/office/drawing/2014/main" id="{4B080A4F-F185-586E-E479-5827D0C402F7}"/>
              </a:ext>
            </a:extLst>
          </p:cNvPr>
          <p:cNvGrpSpPr/>
          <p:nvPr/>
        </p:nvGrpSpPr>
        <p:grpSpPr>
          <a:xfrm>
            <a:off x="664769" y="3502152"/>
            <a:ext cx="9683496" cy="420624"/>
            <a:chOff x="664769" y="3502152"/>
            <a:chExt cx="9683496" cy="420624"/>
          </a:xfrm>
        </p:grpSpPr>
        <p:sp>
          <p:nvSpPr>
            <p:cNvPr id="7" name="Shape 5"/>
            <p:cNvSpPr/>
            <p:nvPr/>
          </p:nvSpPr>
          <p:spPr>
            <a:xfrm>
              <a:off x="664769" y="3502152"/>
              <a:ext cx="402336" cy="402336"/>
            </a:xfrm>
            <a:prstGeom prst="ellipse">
              <a:avLst/>
            </a:prstGeom>
            <a:solidFill>
              <a:srgbClr val="2A3742"/>
            </a:solidFill>
            <a:ln/>
          </p:spPr>
        </p:sp>
        <p:sp>
          <p:nvSpPr>
            <p:cNvPr id="8" name="Text 6"/>
            <p:cNvSpPr/>
            <p:nvPr/>
          </p:nvSpPr>
          <p:spPr>
            <a:xfrm>
              <a:off x="664769" y="3502152"/>
              <a:ext cx="402336" cy="402336"/>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a:t>
              </a:r>
              <a:endParaRPr lang="en-US" sz="1600" dirty="0"/>
            </a:p>
          </p:txBody>
        </p:sp>
        <p:sp>
          <p:nvSpPr>
            <p:cNvPr id="9" name="Text 7"/>
            <p:cNvSpPr/>
            <p:nvPr/>
          </p:nvSpPr>
          <p:spPr>
            <a:xfrm>
              <a:off x="1204265" y="3520440"/>
              <a:ext cx="9144000" cy="402336"/>
            </a:xfrm>
            <a:prstGeom prst="rect">
              <a:avLst/>
            </a:prstGeom>
            <a:noFill/>
            <a:ln/>
          </p:spPr>
          <p:txBody>
            <a:bodyPr wrap="square" lIns="0" tIns="0" rIns="0" bIns="0" rtlCol="0" anchor="ctr"/>
            <a:lstStyle/>
            <a:p>
              <a:pPr marL="0" indent="0">
                <a:buNone/>
              </a:pPr>
              <a:r>
                <a:rPr lang="en-US" sz="1400" dirty="0">
                  <a:solidFill>
                    <a:srgbClr val="E5E8EB"/>
                  </a:solidFill>
                  <a:latin typeface="Nunito" pitchFamily="34" charset="0"/>
                  <a:ea typeface="Nunito" pitchFamily="34" charset="-122"/>
                  <a:cs typeface="Nunito" pitchFamily="34" charset="-120"/>
                </a:rPr>
                <a:t>Open Module 2: Geospatial Fundamentals</a:t>
              </a:r>
              <a:endParaRPr lang="en-US" sz="1400" dirty="0"/>
            </a:p>
          </p:txBody>
        </p:sp>
      </p:grpSp>
      <p:grpSp>
        <p:nvGrpSpPr>
          <p:cNvPr id="20" name="Group 19">
            <a:extLst>
              <a:ext uri="{FF2B5EF4-FFF2-40B4-BE49-F238E27FC236}">
                <a16:creationId xmlns:a16="http://schemas.microsoft.com/office/drawing/2014/main" id="{3C4C0653-D0D2-8196-8435-BC5D3466F95F}"/>
              </a:ext>
            </a:extLst>
          </p:cNvPr>
          <p:cNvGrpSpPr/>
          <p:nvPr/>
        </p:nvGrpSpPr>
        <p:grpSpPr>
          <a:xfrm>
            <a:off x="664769" y="4123944"/>
            <a:ext cx="9683496" cy="420624"/>
            <a:chOff x="664769" y="4123944"/>
            <a:chExt cx="9683496" cy="420624"/>
          </a:xfrm>
        </p:grpSpPr>
        <p:sp>
          <p:nvSpPr>
            <p:cNvPr id="10" name="Shape 8"/>
            <p:cNvSpPr/>
            <p:nvPr/>
          </p:nvSpPr>
          <p:spPr>
            <a:xfrm>
              <a:off x="664769" y="4123944"/>
              <a:ext cx="402336" cy="402336"/>
            </a:xfrm>
            <a:prstGeom prst="ellipse">
              <a:avLst/>
            </a:prstGeom>
            <a:solidFill>
              <a:srgbClr val="2A3742"/>
            </a:solidFill>
            <a:ln/>
          </p:spPr>
        </p:sp>
        <p:sp>
          <p:nvSpPr>
            <p:cNvPr id="11" name="Text 9"/>
            <p:cNvSpPr/>
            <p:nvPr/>
          </p:nvSpPr>
          <p:spPr>
            <a:xfrm>
              <a:off x="664769" y="4123944"/>
              <a:ext cx="402336" cy="402336"/>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a:t>
              </a:r>
              <a:endParaRPr lang="en-US" sz="1600" dirty="0"/>
            </a:p>
          </p:txBody>
        </p:sp>
        <p:sp>
          <p:nvSpPr>
            <p:cNvPr id="12" name="Text 10"/>
            <p:cNvSpPr/>
            <p:nvPr/>
          </p:nvSpPr>
          <p:spPr>
            <a:xfrm>
              <a:off x="1204265" y="4142232"/>
              <a:ext cx="9144000" cy="402336"/>
            </a:xfrm>
            <a:prstGeom prst="rect">
              <a:avLst/>
            </a:prstGeom>
            <a:noFill/>
            <a:ln/>
          </p:spPr>
          <p:txBody>
            <a:bodyPr wrap="square" lIns="0" tIns="0" rIns="0" bIns="0" rtlCol="0" anchor="ctr"/>
            <a:lstStyle/>
            <a:p>
              <a:pPr marL="0" indent="0">
                <a:buNone/>
              </a:pPr>
              <a:r>
                <a:rPr lang="en-US" sz="1400" dirty="0">
                  <a:solidFill>
                    <a:srgbClr val="E5E8EB"/>
                  </a:solidFill>
                  <a:latin typeface="Nunito" pitchFamily="34" charset="0"/>
                  <a:ea typeface="Nunito" pitchFamily="34" charset="-122"/>
                  <a:cs typeface="Nunito" pitchFamily="34" charset="-120"/>
                </a:rPr>
                <a:t>Set aside 60 minutes of focused time</a:t>
              </a:r>
              <a:endParaRPr lang="en-US" sz="1400" dirty="0"/>
            </a:p>
          </p:txBody>
        </p:sp>
      </p:grpSp>
      <p:grpSp>
        <p:nvGrpSpPr>
          <p:cNvPr id="21" name="Group 20">
            <a:extLst>
              <a:ext uri="{FF2B5EF4-FFF2-40B4-BE49-F238E27FC236}">
                <a16:creationId xmlns:a16="http://schemas.microsoft.com/office/drawing/2014/main" id="{7D137BCE-FE16-772B-2DEA-0A9E32911581}"/>
              </a:ext>
            </a:extLst>
          </p:cNvPr>
          <p:cNvGrpSpPr/>
          <p:nvPr/>
        </p:nvGrpSpPr>
        <p:grpSpPr>
          <a:xfrm>
            <a:off x="664769" y="4745736"/>
            <a:ext cx="9683496" cy="420624"/>
            <a:chOff x="664769" y="4745736"/>
            <a:chExt cx="9683496" cy="420624"/>
          </a:xfrm>
        </p:grpSpPr>
        <p:sp>
          <p:nvSpPr>
            <p:cNvPr id="13" name="Shape 11"/>
            <p:cNvSpPr/>
            <p:nvPr/>
          </p:nvSpPr>
          <p:spPr>
            <a:xfrm>
              <a:off x="664769" y="4745736"/>
              <a:ext cx="402336" cy="402336"/>
            </a:xfrm>
            <a:prstGeom prst="ellipse">
              <a:avLst/>
            </a:prstGeom>
            <a:solidFill>
              <a:srgbClr val="2A3742"/>
            </a:solidFill>
            <a:ln/>
          </p:spPr>
        </p:sp>
        <p:sp>
          <p:nvSpPr>
            <p:cNvPr id="14" name="Text 12"/>
            <p:cNvSpPr/>
            <p:nvPr/>
          </p:nvSpPr>
          <p:spPr>
            <a:xfrm>
              <a:off x="664769" y="4745736"/>
              <a:ext cx="402336" cy="402336"/>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a:t>
              </a:r>
              <a:endParaRPr lang="en-US" sz="1600" dirty="0"/>
            </a:p>
          </p:txBody>
        </p:sp>
        <p:sp>
          <p:nvSpPr>
            <p:cNvPr id="15" name="Text 13"/>
            <p:cNvSpPr/>
            <p:nvPr/>
          </p:nvSpPr>
          <p:spPr>
            <a:xfrm>
              <a:off x="1204265" y="4764024"/>
              <a:ext cx="9144000" cy="402336"/>
            </a:xfrm>
            <a:prstGeom prst="rect">
              <a:avLst/>
            </a:prstGeom>
            <a:noFill/>
            <a:ln/>
          </p:spPr>
          <p:txBody>
            <a:bodyPr wrap="square" lIns="0" tIns="0" rIns="0" bIns="0" rtlCol="0" anchor="ctr"/>
            <a:lstStyle/>
            <a:p>
              <a:pPr marL="0" indent="0">
                <a:buNone/>
              </a:pPr>
              <a:r>
                <a:rPr lang="en-US" sz="1400" dirty="0">
                  <a:solidFill>
                    <a:srgbClr val="E5E8EB"/>
                  </a:solidFill>
                  <a:latin typeface="Nunito" pitchFamily="34" charset="0"/>
                  <a:ea typeface="Nunito" pitchFamily="34" charset="-122"/>
                  <a:cs typeface="Nunito" pitchFamily="34" charset="-120"/>
                </a:rPr>
                <a:t>Keep notes as you go - these feed Module 5</a:t>
              </a:r>
              <a:endParaRPr lang="en-US" sz="1400" dirty="0"/>
            </a:p>
          </p:txBody>
        </p:sp>
      </p:grpSp>
      <p:sp>
        <p:nvSpPr>
          <p:cNvPr id="16" name="Shape 14"/>
          <p:cNvSpPr/>
          <p:nvPr/>
        </p:nvSpPr>
        <p:spPr>
          <a:xfrm>
            <a:off x="609905" y="5623560"/>
            <a:ext cx="10971886" cy="0"/>
          </a:xfrm>
          <a:prstGeom prst="line">
            <a:avLst/>
          </a:prstGeom>
          <a:noFill/>
          <a:ln w="12700">
            <a:solidFill>
              <a:srgbClr val="3A4A56"/>
            </a:solidFill>
            <a:prstDash val="solid"/>
          </a:ln>
        </p:spPr>
      </p:sp>
      <p:sp>
        <p:nvSpPr>
          <p:cNvPr id="17" name="Text 15"/>
          <p:cNvSpPr/>
          <p:nvPr/>
        </p:nvSpPr>
        <p:spPr>
          <a:xfrm>
            <a:off x="609905" y="6547104"/>
            <a:ext cx="7315200" cy="274320"/>
          </a:xfrm>
          <a:prstGeom prst="rect">
            <a:avLst/>
          </a:prstGeom>
          <a:noFill/>
          <a:ln/>
        </p:spPr>
        <p:txBody>
          <a:bodyPr wrap="square" lIns="0" tIns="0" rIns="0" bIns="0" rtlCol="0" anchor="ctr"/>
          <a:lstStyle/>
          <a:p>
            <a:pPr marL="0" indent="0">
              <a:buNone/>
            </a:pPr>
            <a:r>
              <a:rPr lang="en-US" sz="850" dirty="0">
                <a:solidFill>
                  <a:srgbClr val="8A9199"/>
                </a:solidFill>
                <a:latin typeface="Nunito" pitchFamily="34" charset="0"/>
                <a:ea typeface="Nunito" pitchFamily="34" charset="-122"/>
                <a:cs typeface="Nunito" pitchFamily="34" charset="-120"/>
              </a:rPr>
              <a:t>Module 1 complete  ·  Geospatial Data Management for Energy Access, Planning and Modelling</a:t>
            </a:r>
            <a:endParaRPr lang="en-US" sz="850" dirty="0"/>
          </a:p>
        </p:txBody>
      </p:sp>
      <p:sp>
        <p:nvSpPr>
          <p:cNvPr id="18" name="Text 16"/>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9199"/>
                </a:solidFill>
                <a:latin typeface="Nunito" pitchFamily="34" charset="0"/>
                <a:ea typeface="Nunito" pitchFamily="34" charset="-122"/>
                <a:cs typeface="Nunito" pitchFamily="34" charset="-120"/>
              </a:rPr>
              <a:t>16</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buNone/>
            </a:pPr>
            <a:r>
              <a:rPr lang="en-US" sz="1100" b="1" kern="0" spc="240" dirty="0">
                <a:solidFill>
                  <a:srgbClr val="53A2CC"/>
                </a:solidFill>
                <a:latin typeface="Nunito" pitchFamily="34" charset="0"/>
                <a:ea typeface="Nunito" pitchFamily="34" charset="-122"/>
                <a:cs typeface="Nunito" pitchFamily="34" charset="-120"/>
              </a:rPr>
              <a:t>CREDITS &amp; ATTRIBUTION</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buNone/>
            </a:pPr>
            <a:r>
              <a:rPr lang="en-US" sz="2700" b="1" dirty="0">
                <a:solidFill>
                  <a:srgbClr val="2B2F33"/>
                </a:solidFill>
                <a:latin typeface="Nunito" pitchFamily="34" charset="0"/>
                <a:ea typeface="Nunito" pitchFamily="34" charset="-122"/>
                <a:cs typeface="Nunito" pitchFamily="34" charset="-120"/>
              </a:rPr>
              <a:t>How This Material Came Together</a:t>
            </a:r>
            <a:endParaRPr lang="en-US" sz="2700" dirty="0"/>
          </a:p>
        </p:txBody>
      </p:sp>
      <p:sp>
        <p:nvSpPr>
          <p:cNvPr id="4" name="Text 2"/>
          <p:cNvSpPr/>
          <p:nvPr/>
        </p:nvSpPr>
        <p:spPr>
          <a:xfrm>
            <a:off x="609905" y="1237183"/>
            <a:ext cx="10058400" cy="457200"/>
          </a:xfrm>
          <a:prstGeom prst="rect">
            <a:avLst/>
          </a:prstGeom>
          <a:noFill/>
          <a:ln/>
        </p:spPr>
        <p:txBody>
          <a:bodyPr wrap="square" lIns="0" tIns="0" rIns="0" bIns="0" rtlCol="0" anchor="ctr"/>
          <a:lstStyle/>
          <a:p>
            <a:pPr marL="0" indent="0">
              <a:buNone/>
            </a:pPr>
            <a:r>
              <a:rPr lang="en-US" sz="1350" i="1" dirty="0">
                <a:solidFill>
                  <a:srgbClr val="5C6166"/>
                </a:solidFill>
                <a:latin typeface="Nunito" pitchFamily="34" charset="0"/>
                <a:ea typeface="Nunito" pitchFamily="34" charset="-122"/>
                <a:cs typeface="Nunito" pitchFamily="34" charset="-120"/>
              </a:rPr>
              <a:t>This module is part of an open educational programme. The organisations below hold distinct roles in its creation, maintenance, and delivery.</a:t>
            </a:r>
            <a:endParaRPr lang="en-US" sz="1350" dirty="0"/>
          </a:p>
        </p:txBody>
      </p:sp>
      <p:grpSp>
        <p:nvGrpSpPr>
          <p:cNvPr id="23" name="Group 22">
            <a:extLst>
              <a:ext uri="{FF2B5EF4-FFF2-40B4-BE49-F238E27FC236}">
                <a16:creationId xmlns:a16="http://schemas.microsoft.com/office/drawing/2014/main" id="{90134BE7-BA67-48AA-6C7E-A99854393E6D}"/>
              </a:ext>
            </a:extLst>
          </p:cNvPr>
          <p:cNvGrpSpPr/>
          <p:nvPr/>
        </p:nvGrpSpPr>
        <p:grpSpPr>
          <a:xfrm>
            <a:off x="609905" y="1965960"/>
            <a:ext cx="3535345" cy="3246120"/>
            <a:chOff x="609905" y="1965960"/>
            <a:chExt cx="3535345" cy="3246120"/>
          </a:xfrm>
        </p:grpSpPr>
        <p:sp>
          <p:nvSpPr>
            <p:cNvPr id="5" name="Shape 3"/>
            <p:cNvSpPr/>
            <p:nvPr/>
          </p:nvSpPr>
          <p:spPr>
            <a:xfrm>
              <a:off x="609905"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sp>
          <p:nvSpPr>
            <p:cNvPr id="6" name="Shape 4"/>
            <p:cNvSpPr/>
            <p:nvPr/>
          </p:nvSpPr>
          <p:spPr>
            <a:xfrm>
              <a:off x="1188857" y="2286000"/>
              <a:ext cx="2377440" cy="384048"/>
            </a:xfrm>
            <a:prstGeom prst="roundRect">
              <a:avLst>
                <a:gd name="adj" fmla="val 50000"/>
              </a:avLst>
            </a:prstGeom>
            <a:solidFill>
              <a:srgbClr val="EDB348"/>
            </a:solidFill>
            <a:ln/>
          </p:spPr>
        </p:sp>
        <p:sp>
          <p:nvSpPr>
            <p:cNvPr id="7" name="Text 5"/>
            <p:cNvSpPr/>
            <p:nvPr/>
          </p:nvSpPr>
          <p:spPr>
            <a:xfrm>
              <a:off x="1188857"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COMMISSIONED BY</a:t>
              </a:r>
              <a:endParaRPr lang="en-US" sz="1000" dirty="0"/>
            </a:p>
          </p:txBody>
        </p:sp>
        <p:pic>
          <p:nvPicPr>
            <p:cNvPr id="8" name="Image 0" descr="/mnt/claude/seforall_logo.png"/>
            <p:cNvPicPr>
              <a:picLocks noChangeAspect="1"/>
            </p:cNvPicPr>
            <p:nvPr/>
          </p:nvPicPr>
          <p:blipFill>
            <a:blip r:embed="rId3"/>
            <a:stretch>
              <a:fillRect/>
            </a:stretch>
          </p:blipFill>
          <p:spPr>
            <a:xfrm>
              <a:off x="1326017" y="3108172"/>
              <a:ext cx="2103120" cy="870257"/>
            </a:xfrm>
            <a:prstGeom prst="rect">
              <a:avLst/>
            </a:prstGeom>
          </p:spPr>
        </p:pic>
        <p:sp>
          <p:nvSpPr>
            <p:cNvPr id="9" name="Text 6"/>
            <p:cNvSpPr/>
            <p:nvPr/>
          </p:nvSpPr>
          <p:spPr>
            <a:xfrm>
              <a:off x="884225"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Sustainable Energy for All - commissioning body.</a:t>
              </a:r>
              <a:endParaRPr lang="en-US" sz="1050" dirty="0"/>
            </a:p>
          </p:txBody>
        </p:sp>
      </p:grpSp>
      <p:grpSp>
        <p:nvGrpSpPr>
          <p:cNvPr id="24" name="Group 23">
            <a:extLst>
              <a:ext uri="{FF2B5EF4-FFF2-40B4-BE49-F238E27FC236}">
                <a16:creationId xmlns:a16="http://schemas.microsoft.com/office/drawing/2014/main" id="{D7D642F5-0C53-5DB0-261D-F9BD486A246D}"/>
              </a:ext>
            </a:extLst>
          </p:cNvPr>
          <p:cNvGrpSpPr/>
          <p:nvPr/>
        </p:nvGrpSpPr>
        <p:grpSpPr>
          <a:xfrm>
            <a:off x="4328130" y="1965960"/>
            <a:ext cx="3535345" cy="3246120"/>
            <a:chOff x="4328130" y="1965960"/>
            <a:chExt cx="3535345" cy="3246120"/>
          </a:xfrm>
        </p:grpSpPr>
        <p:sp>
          <p:nvSpPr>
            <p:cNvPr id="10" name="Shape 7"/>
            <p:cNvSpPr/>
            <p:nvPr/>
          </p:nvSpPr>
          <p:spPr>
            <a:xfrm>
              <a:off x="4328130"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sp>
          <p:nvSpPr>
            <p:cNvPr id="11" name="Shape 8"/>
            <p:cNvSpPr/>
            <p:nvPr/>
          </p:nvSpPr>
          <p:spPr>
            <a:xfrm>
              <a:off x="4907082" y="2286000"/>
              <a:ext cx="2377440" cy="384048"/>
            </a:xfrm>
            <a:prstGeom prst="roundRect">
              <a:avLst>
                <a:gd name="adj" fmla="val 50000"/>
              </a:avLst>
            </a:prstGeom>
            <a:solidFill>
              <a:srgbClr val="53A2CC"/>
            </a:solidFill>
            <a:ln/>
          </p:spPr>
        </p:sp>
        <p:sp>
          <p:nvSpPr>
            <p:cNvPr id="12" name="Text 9"/>
            <p:cNvSpPr/>
            <p:nvPr/>
          </p:nvSpPr>
          <p:spPr>
            <a:xfrm>
              <a:off x="4907082"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MAINTAINED &amp; UPDATED BY</a:t>
              </a:r>
              <a:endParaRPr lang="en-US" sz="1000" dirty="0"/>
            </a:p>
          </p:txBody>
        </p:sp>
        <p:pic>
          <p:nvPicPr>
            <p:cNvPr id="13" name="Image 1" descr="/mnt/user-data/uploads/1__Kartoza_horizontal_logo.png"/>
            <p:cNvPicPr>
              <a:picLocks noChangeAspect="1"/>
            </p:cNvPicPr>
            <p:nvPr/>
          </p:nvPicPr>
          <p:blipFill>
            <a:blip r:embed="rId4"/>
            <a:stretch>
              <a:fillRect/>
            </a:stretch>
          </p:blipFill>
          <p:spPr>
            <a:xfrm>
              <a:off x="5044242" y="3185870"/>
              <a:ext cx="2103120" cy="714861"/>
            </a:xfrm>
            <a:prstGeom prst="rect">
              <a:avLst/>
            </a:prstGeom>
          </p:spPr>
        </p:pic>
        <p:sp>
          <p:nvSpPr>
            <p:cNvPr id="14" name="Text 10"/>
            <p:cNvSpPr/>
            <p:nvPr/>
          </p:nvSpPr>
          <p:spPr>
            <a:xfrm>
              <a:off x="4602450"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Kartoza - open-source geospatial solutions; content updates and delivery.</a:t>
              </a:r>
              <a:endParaRPr lang="en-US" sz="1050" dirty="0"/>
            </a:p>
          </p:txBody>
        </p:sp>
      </p:grpSp>
      <p:grpSp>
        <p:nvGrpSpPr>
          <p:cNvPr id="25" name="Group 24">
            <a:extLst>
              <a:ext uri="{FF2B5EF4-FFF2-40B4-BE49-F238E27FC236}">
                <a16:creationId xmlns:a16="http://schemas.microsoft.com/office/drawing/2014/main" id="{0A8A9D47-1218-915B-CC60-A3CC4A59CA6D}"/>
              </a:ext>
            </a:extLst>
          </p:cNvPr>
          <p:cNvGrpSpPr/>
          <p:nvPr/>
        </p:nvGrpSpPr>
        <p:grpSpPr>
          <a:xfrm>
            <a:off x="8046354" y="1965960"/>
            <a:ext cx="3535345" cy="3246120"/>
            <a:chOff x="8046354" y="1965960"/>
            <a:chExt cx="3535345" cy="3246120"/>
          </a:xfrm>
        </p:grpSpPr>
        <p:sp>
          <p:nvSpPr>
            <p:cNvPr id="15" name="Shape 11"/>
            <p:cNvSpPr/>
            <p:nvPr/>
          </p:nvSpPr>
          <p:spPr>
            <a:xfrm>
              <a:off x="8046354"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sp>
          <p:nvSpPr>
            <p:cNvPr id="16" name="Shape 12"/>
            <p:cNvSpPr/>
            <p:nvPr/>
          </p:nvSpPr>
          <p:spPr>
            <a:xfrm>
              <a:off x="8625307" y="2286000"/>
              <a:ext cx="2377440" cy="384048"/>
            </a:xfrm>
            <a:prstGeom prst="roundRect">
              <a:avLst>
                <a:gd name="adj" fmla="val 50000"/>
              </a:avLst>
            </a:prstGeom>
            <a:solidFill>
              <a:srgbClr val="8A8B8B"/>
            </a:solidFill>
            <a:ln/>
          </p:spPr>
        </p:sp>
        <p:sp>
          <p:nvSpPr>
            <p:cNvPr id="17" name="Text 13"/>
            <p:cNvSpPr/>
            <p:nvPr/>
          </p:nvSpPr>
          <p:spPr>
            <a:xfrm>
              <a:off x="8625307"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HOSTED BY</a:t>
              </a:r>
              <a:endParaRPr lang="en-US" sz="1000" dirty="0"/>
            </a:p>
          </p:txBody>
        </p:sp>
        <p:pic>
          <p:nvPicPr>
            <p:cNvPr id="18" name="Image 2" descr="/mnt/user-data/uploads/ccg_red_logo.jpg"/>
            <p:cNvPicPr>
              <a:picLocks noChangeAspect="1"/>
            </p:cNvPicPr>
            <p:nvPr/>
          </p:nvPicPr>
          <p:blipFill>
            <a:blip r:embed="rId5"/>
            <a:stretch>
              <a:fillRect/>
            </a:stretch>
          </p:blipFill>
          <p:spPr>
            <a:xfrm>
              <a:off x="9288247" y="3017520"/>
              <a:ext cx="1051560" cy="1051560"/>
            </a:xfrm>
            <a:prstGeom prst="rect">
              <a:avLst/>
            </a:prstGeom>
          </p:spPr>
        </p:pic>
        <p:sp>
          <p:nvSpPr>
            <p:cNvPr id="19" name="Text 14"/>
            <p:cNvSpPr/>
            <p:nvPr/>
          </p:nvSpPr>
          <p:spPr>
            <a:xfrm>
              <a:off x="8320674"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Climate Compatible Growth - hosting and platform delivery.</a:t>
              </a:r>
              <a:endParaRPr lang="en-US" sz="1050" dirty="0"/>
            </a:p>
          </p:txBody>
        </p:sp>
      </p:grpSp>
      <p:sp>
        <p:nvSpPr>
          <p:cNvPr id="20" name="Text 15"/>
          <p:cNvSpPr/>
          <p:nvPr/>
        </p:nvSpPr>
        <p:spPr>
          <a:xfrm>
            <a:off x="609905" y="5806440"/>
            <a:ext cx="10971886" cy="320040"/>
          </a:xfrm>
          <a:prstGeom prst="rect">
            <a:avLst/>
          </a:prstGeom>
          <a:noFill/>
          <a:ln/>
        </p:spPr>
        <p:txBody>
          <a:bodyPr wrap="square" lIns="0" tIns="0" rIns="0" bIns="0" rtlCol="0" anchor="ctr"/>
          <a:lstStyle/>
          <a:p>
            <a:pPr marL="0" indent="0" algn="ctr">
              <a:buNone/>
            </a:pPr>
            <a:r>
              <a:rPr lang="en-US" sz="1100" dirty="0">
                <a:solidFill>
                  <a:srgbClr val="8A8B8B"/>
                </a:solidFill>
                <a:latin typeface="Nunito" pitchFamily="34" charset="0"/>
                <a:ea typeface="Nunito" pitchFamily="34" charset="-122"/>
                <a:cs typeface="Nunito" pitchFamily="34" charset="-120"/>
              </a:rPr>
              <a:t>Geospatial Data Management for Energy Access  ·  Pre-Course  ·  Module 1</a:t>
            </a:r>
            <a:endParaRPr lang="en-US" sz="1100" dirty="0"/>
          </a:p>
        </p:txBody>
      </p:sp>
      <p:sp>
        <p:nvSpPr>
          <p:cNvPr id="21" name="Text 1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1: Course Introduction</a:t>
            </a:r>
            <a:r>
              <a:rPr lang="en-US" sz="850" dirty="0">
                <a:solidFill>
                  <a:srgbClr val="8A8B8B"/>
                </a:solidFill>
                <a:latin typeface="Nunito" pitchFamily="34" charset="0"/>
                <a:ea typeface="Nunito" pitchFamily="34" charset="-122"/>
                <a:cs typeface="Nunito" pitchFamily="34" charset="-120"/>
              </a:rPr>
              <a:t>   ·   Geospatial Data Management for Energy Access, Planning and Modelling - Pre-Course</a:t>
            </a:r>
            <a:endParaRPr lang="en-US" sz="850" dirty="0"/>
          </a:p>
        </p:txBody>
      </p:sp>
      <p:sp>
        <p:nvSpPr>
          <p:cNvPr id="22" name="Text 1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17</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1950</Words>
  <Application>Microsoft Office PowerPoint</Application>
  <PresentationFormat>Widescreen</PresentationFormat>
  <Paragraphs>279</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Nunito</vt:lpstr>
      <vt:lpstr>Nunito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Course Introduction</dc:title>
  <dc:subject>PptxGenJS Presentation</dc:subject>
  <dc:creator>Seabilwe Tilodi</dc:creator>
  <cp:lastModifiedBy>Seabilwe Tilodi</cp:lastModifiedBy>
  <cp:revision>15</cp:revision>
  <dcterms:created xsi:type="dcterms:W3CDTF">2026-07-15T09:45:26Z</dcterms:created>
  <dcterms:modified xsi:type="dcterms:W3CDTF">2026-07-15T12:38:25Z</dcterms:modified>
</cp:coreProperties>
</file>