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0"/>
  </p:notesMasterIdLst>
  <p:sldIdLst>
    <p:sldId id="256" r:id="rId2"/>
    <p:sldId id="272" r:id="rId3"/>
    <p:sldId id="329" r:id="rId4"/>
    <p:sldId id="288" r:id="rId5"/>
    <p:sldId id="350" r:id="rId6"/>
    <p:sldId id="289" r:id="rId7"/>
    <p:sldId id="294" r:id="rId8"/>
    <p:sldId id="258" r:id="rId9"/>
    <p:sldId id="320" r:id="rId10"/>
    <p:sldId id="351" r:id="rId11"/>
    <p:sldId id="338" r:id="rId12"/>
    <p:sldId id="339" r:id="rId13"/>
    <p:sldId id="340" r:id="rId14"/>
    <p:sldId id="262" r:id="rId15"/>
    <p:sldId id="352" r:id="rId16"/>
    <p:sldId id="331" r:id="rId17"/>
    <p:sldId id="332" r:id="rId18"/>
    <p:sldId id="333" r:id="rId19"/>
    <p:sldId id="341" r:id="rId20"/>
    <p:sldId id="321" r:id="rId21"/>
    <p:sldId id="353" r:id="rId22"/>
    <p:sldId id="354" r:id="rId23"/>
    <p:sldId id="355" r:id="rId24"/>
    <p:sldId id="342" r:id="rId25"/>
    <p:sldId id="356" r:id="rId26"/>
    <p:sldId id="343" r:id="rId27"/>
    <p:sldId id="322" r:id="rId28"/>
    <p:sldId id="323" r:id="rId29"/>
    <p:sldId id="344" r:id="rId30"/>
    <p:sldId id="345" r:id="rId31"/>
    <p:sldId id="281" r:id="rId32"/>
    <p:sldId id="325" r:id="rId33"/>
    <p:sldId id="357" r:id="rId34"/>
    <p:sldId id="326" r:id="rId35"/>
    <p:sldId id="346" r:id="rId36"/>
    <p:sldId id="362" r:id="rId37"/>
    <p:sldId id="349" r:id="rId38"/>
    <p:sldId id="363" r:id="rId39"/>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Introduction" id="{542671D3-DBF5-4EBA-A924-116172701351}">
          <p14:sldIdLst>
            <p14:sldId id="256"/>
            <p14:sldId id="272"/>
            <p14:sldId id="329"/>
            <p14:sldId id="288"/>
          </p14:sldIdLst>
        </p14:section>
        <p14:section name="Summary Section" id="{DFA0DDCF-1CCF-4556-BFC5-BC72BD6242CC}">
          <p14:sldIdLst>
            <p14:sldId id="350"/>
          </p14:sldIdLst>
        </p14:section>
        <p14:section name="Learning Outcome 1  Operationalising Cross-Cutting Enablers   " id="{EE10E358-8502-4FA2-B84F-A562F7821EC3}">
          <p14:sldIdLst>
            <p14:sldId id="289"/>
            <p14:sldId id="294"/>
            <p14:sldId id="258"/>
            <p14:sldId id="320"/>
            <p14:sldId id="351"/>
            <p14:sldId id="338"/>
          </p14:sldIdLst>
        </p14:section>
        <p14:section name="Learning Outcome 2  Identifying and Designing Policy Reforms    " id="{3E5ABC49-2412-402E-9A9C-78AD15CF8AE5}">
          <p14:sldIdLst>
            <p14:sldId id="339"/>
            <p14:sldId id="340"/>
            <p14:sldId id="262"/>
            <p14:sldId id="352"/>
            <p14:sldId id="331"/>
            <p14:sldId id="332"/>
            <p14:sldId id="333"/>
            <p14:sldId id="341"/>
            <p14:sldId id="321"/>
            <p14:sldId id="353"/>
            <p14:sldId id="354"/>
            <p14:sldId id="355"/>
            <p14:sldId id="342"/>
            <p14:sldId id="356"/>
            <p14:sldId id="343"/>
            <p14:sldId id="322"/>
            <p14:sldId id="323"/>
          </p14:sldIdLst>
        </p14:section>
        <p14:section name="Learning Outcome  3  Developing an Implementation Plan to Prioritise and Sequence Reforms      " id="{DDB6AE0C-3A1D-4E2E-A80B-6C4E775D77A3}">
          <p14:sldIdLst>
            <p14:sldId id="344"/>
            <p14:sldId id="345"/>
            <p14:sldId id="281"/>
            <p14:sldId id="325"/>
            <p14:sldId id="357"/>
            <p14:sldId id="326"/>
          </p14:sldIdLst>
        </p14:section>
        <p14:section name="Wrap-Up" id="{B0928DE0-B05F-4265-AAAB-D6D00B5DB303}">
          <p14:sldIdLst>
            <p14:sldId id="346"/>
            <p14:sldId id="362"/>
            <p14:sldId id="349"/>
            <p14:sldId id="363"/>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8FB4"/>
    <a:srgbClr val="4D6296"/>
    <a:srgbClr val="1A3678"/>
    <a:srgbClr val="FFFFFF"/>
    <a:srgbClr val="023DC7"/>
    <a:srgbClr val="C80F2E"/>
    <a:srgbClr val="012269"/>
    <a:srgbClr val="52525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6CF5C5A-8080-1348-98BA-15C6476A41EC}" v="5" dt="2026-09-17T09:26:03.63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870" autoAdjust="0"/>
    <p:restoredTop sz="94323" autoAdjust="0"/>
  </p:normalViewPr>
  <p:slideViewPr>
    <p:cSldViewPr snapToGrid="0">
      <p:cViewPr varScale="1">
        <p:scale>
          <a:sx n="112" d="100"/>
          <a:sy n="112" d="100"/>
        </p:scale>
        <p:origin x="808"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microsoft.com/office/2015/10/relationships/revisionInfo" Target="revisionInfo.xml"/><Relationship Id="rId20" Type="http://schemas.openxmlformats.org/officeDocument/2006/relationships/slide" Target="slides/slide19.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nnah Luscombe" userId="60627a01-634c-46bf-8b21-b5c32e071cb8" providerId="ADAL" clId="{5D180D7F-9B9D-54AA-9D6A-17B6D8CEC8BA}"/>
    <pc:docChg chg="custSel modSld">
      <pc:chgData name="Hannah Luscombe" userId="60627a01-634c-46bf-8b21-b5c32e071cb8" providerId="ADAL" clId="{5D180D7F-9B9D-54AA-9D6A-17B6D8CEC8BA}" dt="2026-09-17T09:26:09.072" v="28" actId="14100"/>
      <pc:docMkLst>
        <pc:docMk/>
      </pc:docMkLst>
      <pc:sldChg chg="addSp delSp modSp mod delAnim modAnim">
        <pc:chgData name="Hannah Luscombe" userId="60627a01-634c-46bf-8b21-b5c32e071cb8" providerId="ADAL" clId="{5D180D7F-9B9D-54AA-9D6A-17B6D8CEC8BA}" dt="2026-09-17T09:20:13.204" v="4" actId="14100"/>
        <pc:sldMkLst>
          <pc:docMk/>
          <pc:sldMk cId="1699050028" sldId="329"/>
        </pc:sldMkLst>
        <pc:picChg chg="add mod">
          <ac:chgData name="Hannah Luscombe" userId="60627a01-634c-46bf-8b21-b5c32e071cb8" providerId="ADAL" clId="{5D180D7F-9B9D-54AA-9D6A-17B6D8CEC8BA}" dt="2026-09-17T09:20:13.204" v="4" actId="14100"/>
          <ac:picMkLst>
            <pc:docMk/>
            <pc:sldMk cId="1699050028" sldId="329"/>
            <ac:picMk id="2" creationId="{566BEC8E-F9F9-8874-DD57-96B15573F25C}"/>
          </ac:picMkLst>
        </pc:picChg>
        <pc:picChg chg="del">
          <ac:chgData name="Hannah Luscombe" userId="60627a01-634c-46bf-8b21-b5c32e071cb8" providerId="ADAL" clId="{5D180D7F-9B9D-54AA-9D6A-17B6D8CEC8BA}" dt="2026-09-17T09:19:51.395" v="0" actId="478"/>
          <ac:picMkLst>
            <pc:docMk/>
            <pc:sldMk cId="1699050028" sldId="329"/>
            <ac:picMk id="10" creationId="{3689CBAB-124B-C99C-A937-13870A8338CA}"/>
          </ac:picMkLst>
        </pc:picChg>
      </pc:sldChg>
      <pc:sldChg chg="addSp delSp modSp mod delAnim modAnim">
        <pc:chgData name="Hannah Luscombe" userId="60627a01-634c-46bf-8b21-b5c32e071cb8" providerId="ADAL" clId="{5D180D7F-9B9D-54AA-9D6A-17B6D8CEC8BA}" dt="2026-09-17T09:22:08.384" v="19" actId="14100"/>
        <pc:sldMkLst>
          <pc:docMk/>
          <pc:sldMk cId="1881479765" sldId="340"/>
        </pc:sldMkLst>
        <pc:spChg chg="mod">
          <ac:chgData name="Hannah Luscombe" userId="60627a01-634c-46bf-8b21-b5c32e071cb8" providerId="ADAL" clId="{5D180D7F-9B9D-54AA-9D6A-17B6D8CEC8BA}" dt="2026-09-17T09:22:01.477" v="17" actId="14100"/>
          <ac:spMkLst>
            <pc:docMk/>
            <pc:sldMk cId="1881479765" sldId="340"/>
            <ac:spMk id="3" creationId="{7F529F2E-FE84-C2E5-C4BD-E6610DE79253}"/>
          </ac:spMkLst>
        </pc:spChg>
        <pc:spChg chg="mod">
          <ac:chgData name="Hannah Luscombe" userId="60627a01-634c-46bf-8b21-b5c32e071cb8" providerId="ADAL" clId="{5D180D7F-9B9D-54AA-9D6A-17B6D8CEC8BA}" dt="2026-09-17T09:22:05.706" v="18" actId="1076"/>
          <ac:spMkLst>
            <pc:docMk/>
            <pc:sldMk cId="1881479765" sldId="340"/>
            <ac:spMk id="8" creationId="{8CFE6EC6-27A1-171D-241B-D424AF1D30BE}"/>
          </ac:spMkLst>
        </pc:spChg>
        <pc:picChg chg="add mod">
          <ac:chgData name="Hannah Luscombe" userId="60627a01-634c-46bf-8b21-b5c32e071cb8" providerId="ADAL" clId="{5D180D7F-9B9D-54AA-9D6A-17B6D8CEC8BA}" dt="2026-09-17T09:22:08.384" v="19" actId="14100"/>
          <ac:picMkLst>
            <pc:docMk/>
            <pc:sldMk cId="1881479765" sldId="340"/>
            <ac:picMk id="5" creationId="{39D29B2D-775C-7833-2439-885A66FF4A42}"/>
          </ac:picMkLst>
        </pc:picChg>
        <pc:picChg chg="del">
          <ac:chgData name="Hannah Luscombe" userId="60627a01-634c-46bf-8b21-b5c32e071cb8" providerId="ADAL" clId="{5D180D7F-9B9D-54AA-9D6A-17B6D8CEC8BA}" dt="2026-09-17T09:21:39.900" v="12" actId="478"/>
          <ac:picMkLst>
            <pc:docMk/>
            <pc:sldMk cId="1881479765" sldId="340"/>
            <ac:picMk id="10" creationId="{DF073950-5141-4E62-1BFF-483F056327E7}"/>
          </ac:picMkLst>
        </pc:picChg>
      </pc:sldChg>
      <pc:sldChg chg="addSp delSp modSp mod delAnim modAnim">
        <pc:chgData name="Hannah Luscombe" userId="60627a01-634c-46bf-8b21-b5c32e071cb8" providerId="ADAL" clId="{5D180D7F-9B9D-54AA-9D6A-17B6D8CEC8BA}" dt="2026-09-17T09:21:04.502" v="11" actId="14100"/>
        <pc:sldMkLst>
          <pc:docMk/>
          <pc:sldMk cId="1117763390" sldId="351"/>
        </pc:sldMkLst>
        <pc:spChg chg="mod">
          <ac:chgData name="Hannah Luscombe" userId="60627a01-634c-46bf-8b21-b5c32e071cb8" providerId="ADAL" clId="{5D180D7F-9B9D-54AA-9D6A-17B6D8CEC8BA}" dt="2026-09-17T09:21:04.502" v="11" actId="14100"/>
          <ac:spMkLst>
            <pc:docMk/>
            <pc:sldMk cId="1117763390" sldId="351"/>
            <ac:spMk id="4" creationId="{A75EBBB6-1D08-AFF8-B70F-1A6542089D08}"/>
          </ac:spMkLst>
        </pc:spChg>
        <pc:picChg chg="add mod">
          <ac:chgData name="Hannah Luscombe" userId="60627a01-634c-46bf-8b21-b5c32e071cb8" providerId="ADAL" clId="{5D180D7F-9B9D-54AA-9D6A-17B6D8CEC8BA}" dt="2026-09-17T09:20:57.787" v="9" actId="1076"/>
          <ac:picMkLst>
            <pc:docMk/>
            <pc:sldMk cId="1117763390" sldId="351"/>
            <ac:picMk id="3" creationId="{7721CE55-30DF-1743-967D-5F990F4E7566}"/>
          </ac:picMkLst>
        </pc:picChg>
        <pc:picChg chg="del">
          <ac:chgData name="Hannah Luscombe" userId="60627a01-634c-46bf-8b21-b5c32e071cb8" providerId="ADAL" clId="{5D180D7F-9B9D-54AA-9D6A-17B6D8CEC8BA}" dt="2026-09-17T09:20:42.914" v="5" actId="478"/>
          <ac:picMkLst>
            <pc:docMk/>
            <pc:sldMk cId="1117763390" sldId="351"/>
            <ac:picMk id="7" creationId="{D6D4BBE1-9CAF-842A-EB0D-2D70EE513D62}"/>
          </ac:picMkLst>
        </pc:picChg>
      </pc:sldChg>
      <pc:sldChg chg="addSp delSp modSp mod delAnim modAnim">
        <pc:chgData name="Hannah Luscombe" userId="60627a01-634c-46bf-8b21-b5c32e071cb8" providerId="ADAL" clId="{5D180D7F-9B9D-54AA-9D6A-17B6D8CEC8BA}" dt="2026-09-17T09:23:09.643" v="24" actId="1076"/>
        <pc:sldMkLst>
          <pc:docMk/>
          <pc:sldMk cId="1228677703" sldId="356"/>
        </pc:sldMkLst>
        <pc:picChg chg="del">
          <ac:chgData name="Hannah Luscombe" userId="60627a01-634c-46bf-8b21-b5c32e071cb8" providerId="ADAL" clId="{5D180D7F-9B9D-54AA-9D6A-17B6D8CEC8BA}" dt="2026-09-17T09:22:52.769" v="20" actId="478"/>
          <ac:picMkLst>
            <pc:docMk/>
            <pc:sldMk cId="1228677703" sldId="356"/>
            <ac:picMk id="4" creationId="{1416157F-C5D2-1C50-8810-7261D1B9E4FC}"/>
          </ac:picMkLst>
        </pc:picChg>
        <pc:picChg chg="add mod">
          <ac:chgData name="Hannah Luscombe" userId="60627a01-634c-46bf-8b21-b5c32e071cb8" providerId="ADAL" clId="{5D180D7F-9B9D-54AA-9D6A-17B6D8CEC8BA}" dt="2026-09-17T09:23:09.643" v="24" actId="1076"/>
          <ac:picMkLst>
            <pc:docMk/>
            <pc:sldMk cId="1228677703" sldId="356"/>
            <ac:picMk id="6" creationId="{354FEE7E-A629-6581-6163-AC7449195F43}"/>
          </ac:picMkLst>
        </pc:picChg>
      </pc:sldChg>
      <pc:sldChg chg="addSp delSp modSp mod delAnim modAnim">
        <pc:chgData name="Hannah Luscombe" userId="60627a01-634c-46bf-8b21-b5c32e071cb8" providerId="ADAL" clId="{5D180D7F-9B9D-54AA-9D6A-17B6D8CEC8BA}" dt="2026-09-17T09:26:09.072" v="28" actId="14100"/>
        <pc:sldMkLst>
          <pc:docMk/>
          <pc:sldMk cId="183918080" sldId="357"/>
        </pc:sldMkLst>
        <pc:picChg chg="add mod">
          <ac:chgData name="Hannah Luscombe" userId="60627a01-634c-46bf-8b21-b5c32e071cb8" providerId="ADAL" clId="{5D180D7F-9B9D-54AA-9D6A-17B6D8CEC8BA}" dt="2026-09-17T09:26:09.072" v="28" actId="14100"/>
          <ac:picMkLst>
            <pc:docMk/>
            <pc:sldMk cId="183918080" sldId="357"/>
            <ac:picMk id="4" creationId="{0CC560A9-AAC5-E027-CD86-0940ECB47539}"/>
          </ac:picMkLst>
        </pc:picChg>
        <pc:picChg chg="del">
          <ac:chgData name="Hannah Luscombe" userId="60627a01-634c-46bf-8b21-b5c32e071cb8" providerId="ADAL" clId="{5D180D7F-9B9D-54AA-9D6A-17B6D8CEC8BA}" dt="2026-09-17T09:25:56.801" v="25" actId="478"/>
          <ac:picMkLst>
            <pc:docMk/>
            <pc:sldMk cId="183918080" sldId="357"/>
            <ac:picMk id="7" creationId="{6499DD7C-014E-B375-6CBB-0C9705A8C89D}"/>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872328C-8A79-455A-B0C5-53C84088807D}" type="doc">
      <dgm:prSet loTypeId="urn:microsoft.com/office/officeart/2005/8/layout/chart3" loCatId="relationship" qsTypeId="urn:microsoft.com/office/officeart/2005/8/quickstyle/simple1" qsCatId="simple" csTypeId="urn:microsoft.com/office/officeart/2005/8/colors/accent1_5" csCatId="accent1" phldr="1"/>
      <dgm:spPr/>
      <dgm:t>
        <a:bodyPr/>
        <a:lstStyle/>
        <a:p>
          <a:endParaRPr lang="en-GB"/>
        </a:p>
      </dgm:t>
    </dgm:pt>
    <dgm:pt modelId="{9EF4EA18-76A5-44C5-8560-1E7B59075F07}">
      <dgm:prSet phldrT="[Text]" phldr="0"/>
      <dgm:spPr/>
      <dgm:t>
        <a:bodyPr/>
        <a:lstStyle/>
        <a:p>
          <a:r>
            <a:rPr lang="en-GB" dirty="0"/>
            <a:t>Pricing</a:t>
          </a:r>
        </a:p>
      </dgm:t>
    </dgm:pt>
    <dgm:pt modelId="{02B5E47F-3DA8-46AD-8071-D5DB0F163324}" type="parTrans" cxnId="{6AD33C47-080F-4963-AC4D-5F13D0BDE54E}">
      <dgm:prSet/>
      <dgm:spPr/>
      <dgm:t>
        <a:bodyPr/>
        <a:lstStyle/>
        <a:p>
          <a:endParaRPr lang="en-GB"/>
        </a:p>
      </dgm:t>
    </dgm:pt>
    <dgm:pt modelId="{D30DD1BB-64E9-4448-9052-F23C6933AEC7}" type="sibTrans" cxnId="{6AD33C47-080F-4963-AC4D-5F13D0BDE54E}">
      <dgm:prSet/>
      <dgm:spPr/>
      <dgm:t>
        <a:bodyPr/>
        <a:lstStyle/>
        <a:p>
          <a:endParaRPr lang="en-GB"/>
        </a:p>
      </dgm:t>
    </dgm:pt>
    <dgm:pt modelId="{83D28941-5913-41DE-8265-AFCCBBE99DFC}">
      <dgm:prSet phldrT="[Text]" phldr="0"/>
      <dgm:spPr/>
      <dgm:t>
        <a:bodyPr/>
        <a:lstStyle/>
        <a:p>
          <a:r>
            <a:rPr lang="en-GB" dirty="0"/>
            <a:t>Taxes</a:t>
          </a:r>
        </a:p>
      </dgm:t>
    </dgm:pt>
    <dgm:pt modelId="{3C2F14BD-CC4D-41A3-A9C0-C2423474D435}" type="parTrans" cxnId="{6EE01A6D-6828-4DB3-BD02-17005957D760}">
      <dgm:prSet/>
      <dgm:spPr/>
      <dgm:t>
        <a:bodyPr/>
        <a:lstStyle/>
        <a:p>
          <a:endParaRPr lang="en-GB"/>
        </a:p>
      </dgm:t>
    </dgm:pt>
    <dgm:pt modelId="{86F7AFE8-E3F1-4CE1-AF8E-FF464C78DE19}" type="sibTrans" cxnId="{6EE01A6D-6828-4DB3-BD02-17005957D760}">
      <dgm:prSet/>
      <dgm:spPr/>
      <dgm:t>
        <a:bodyPr/>
        <a:lstStyle/>
        <a:p>
          <a:endParaRPr lang="en-GB"/>
        </a:p>
      </dgm:t>
    </dgm:pt>
    <dgm:pt modelId="{355B3593-D38C-45A0-AE55-9B2214C8F012}">
      <dgm:prSet phldrT="[Text]" phldr="0"/>
      <dgm:spPr/>
      <dgm:t>
        <a:bodyPr/>
        <a:lstStyle/>
        <a:p>
          <a:r>
            <a:rPr lang="en-GB" dirty="0"/>
            <a:t>Economic Incentives</a:t>
          </a:r>
        </a:p>
      </dgm:t>
    </dgm:pt>
    <dgm:pt modelId="{DCD6B93C-9CA1-4647-B9B9-EB4FE9903175}" type="parTrans" cxnId="{5070E596-B7DD-4B00-BCD7-1E5AF9FEF073}">
      <dgm:prSet/>
      <dgm:spPr/>
      <dgm:t>
        <a:bodyPr/>
        <a:lstStyle/>
        <a:p>
          <a:endParaRPr lang="en-GB"/>
        </a:p>
      </dgm:t>
    </dgm:pt>
    <dgm:pt modelId="{1B13725C-8090-4A38-B161-769DA30CD8FD}" type="sibTrans" cxnId="{5070E596-B7DD-4B00-BCD7-1E5AF9FEF073}">
      <dgm:prSet/>
      <dgm:spPr/>
      <dgm:t>
        <a:bodyPr/>
        <a:lstStyle/>
        <a:p>
          <a:endParaRPr lang="en-GB"/>
        </a:p>
      </dgm:t>
    </dgm:pt>
    <dgm:pt modelId="{F50DAB3A-1446-4C15-9921-396A486B24B8}" type="pres">
      <dgm:prSet presAssocID="{A872328C-8A79-455A-B0C5-53C84088807D}" presName="compositeShape" presStyleCnt="0">
        <dgm:presLayoutVars>
          <dgm:chMax val="7"/>
          <dgm:dir/>
          <dgm:resizeHandles val="exact"/>
        </dgm:presLayoutVars>
      </dgm:prSet>
      <dgm:spPr/>
    </dgm:pt>
    <dgm:pt modelId="{0CA45863-2C47-4EBD-A12F-3E8E69ECFAFA}" type="pres">
      <dgm:prSet presAssocID="{A872328C-8A79-455A-B0C5-53C84088807D}" presName="wedge1" presStyleLbl="node1" presStyleIdx="0" presStyleCnt="3" custLinFactNeighborX="-5121" custLinFactNeighborY="2793"/>
      <dgm:spPr/>
    </dgm:pt>
    <dgm:pt modelId="{6E690211-7CB7-4B4F-88CE-E11F52B0E2B0}" type="pres">
      <dgm:prSet presAssocID="{A872328C-8A79-455A-B0C5-53C84088807D}" presName="wedge1Tx" presStyleLbl="node1" presStyleIdx="0" presStyleCnt="3">
        <dgm:presLayoutVars>
          <dgm:chMax val="0"/>
          <dgm:chPref val="0"/>
          <dgm:bulletEnabled val="1"/>
        </dgm:presLayoutVars>
      </dgm:prSet>
      <dgm:spPr/>
    </dgm:pt>
    <dgm:pt modelId="{7A3ABE21-E809-42D7-A054-4243F3F6F49D}" type="pres">
      <dgm:prSet presAssocID="{A872328C-8A79-455A-B0C5-53C84088807D}" presName="wedge2" presStyleLbl="node1" presStyleIdx="1" presStyleCnt="3"/>
      <dgm:spPr/>
    </dgm:pt>
    <dgm:pt modelId="{66133928-3F8C-415C-A527-72172A864738}" type="pres">
      <dgm:prSet presAssocID="{A872328C-8A79-455A-B0C5-53C84088807D}" presName="wedge2Tx" presStyleLbl="node1" presStyleIdx="1" presStyleCnt="3">
        <dgm:presLayoutVars>
          <dgm:chMax val="0"/>
          <dgm:chPref val="0"/>
          <dgm:bulletEnabled val="1"/>
        </dgm:presLayoutVars>
      </dgm:prSet>
      <dgm:spPr/>
    </dgm:pt>
    <dgm:pt modelId="{EC367FE0-ADAF-4DDC-8B94-8B665E43BF3E}" type="pres">
      <dgm:prSet presAssocID="{A872328C-8A79-455A-B0C5-53C84088807D}" presName="wedge3" presStyleLbl="node1" presStyleIdx="2" presStyleCnt="3"/>
      <dgm:spPr/>
    </dgm:pt>
    <dgm:pt modelId="{DB178126-BA93-43D5-9D9D-5BD1AC9FDAA8}" type="pres">
      <dgm:prSet presAssocID="{A872328C-8A79-455A-B0C5-53C84088807D}" presName="wedge3Tx" presStyleLbl="node1" presStyleIdx="2" presStyleCnt="3">
        <dgm:presLayoutVars>
          <dgm:chMax val="0"/>
          <dgm:chPref val="0"/>
          <dgm:bulletEnabled val="1"/>
        </dgm:presLayoutVars>
      </dgm:prSet>
      <dgm:spPr/>
    </dgm:pt>
  </dgm:ptLst>
  <dgm:cxnLst>
    <dgm:cxn modelId="{36853602-45B9-426B-BF48-CBA45F6D74E4}" type="presOf" srcId="{A872328C-8A79-455A-B0C5-53C84088807D}" destId="{F50DAB3A-1446-4C15-9921-396A486B24B8}" srcOrd="0" destOrd="0" presId="urn:microsoft.com/office/officeart/2005/8/layout/chart3"/>
    <dgm:cxn modelId="{6AD33C47-080F-4963-AC4D-5F13D0BDE54E}" srcId="{A872328C-8A79-455A-B0C5-53C84088807D}" destId="{9EF4EA18-76A5-44C5-8560-1E7B59075F07}" srcOrd="0" destOrd="0" parTransId="{02B5E47F-3DA8-46AD-8071-D5DB0F163324}" sibTransId="{D30DD1BB-64E9-4448-9052-F23C6933AEC7}"/>
    <dgm:cxn modelId="{E81E0C54-AC35-4F72-9F1C-26817B341A61}" type="presOf" srcId="{83D28941-5913-41DE-8265-AFCCBBE99DFC}" destId="{66133928-3F8C-415C-A527-72172A864738}" srcOrd="1" destOrd="0" presId="urn:microsoft.com/office/officeart/2005/8/layout/chart3"/>
    <dgm:cxn modelId="{F7EEFE54-F608-4716-8AD1-71EA4F02A05F}" type="presOf" srcId="{355B3593-D38C-45A0-AE55-9B2214C8F012}" destId="{DB178126-BA93-43D5-9D9D-5BD1AC9FDAA8}" srcOrd="1" destOrd="0" presId="urn:microsoft.com/office/officeart/2005/8/layout/chart3"/>
    <dgm:cxn modelId="{3087A162-4DA1-4D92-9B2F-41B4FCCE8C0B}" type="presOf" srcId="{9EF4EA18-76A5-44C5-8560-1E7B59075F07}" destId="{6E690211-7CB7-4B4F-88CE-E11F52B0E2B0}" srcOrd="1" destOrd="0" presId="urn:microsoft.com/office/officeart/2005/8/layout/chart3"/>
    <dgm:cxn modelId="{6EE01A6D-6828-4DB3-BD02-17005957D760}" srcId="{A872328C-8A79-455A-B0C5-53C84088807D}" destId="{83D28941-5913-41DE-8265-AFCCBBE99DFC}" srcOrd="1" destOrd="0" parTransId="{3C2F14BD-CC4D-41A3-A9C0-C2423474D435}" sibTransId="{86F7AFE8-E3F1-4CE1-AF8E-FF464C78DE19}"/>
    <dgm:cxn modelId="{8DD5206E-98B3-45B5-8863-B6CBB6823C1B}" type="presOf" srcId="{9EF4EA18-76A5-44C5-8560-1E7B59075F07}" destId="{0CA45863-2C47-4EBD-A12F-3E8E69ECFAFA}" srcOrd="0" destOrd="0" presId="urn:microsoft.com/office/officeart/2005/8/layout/chart3"/>
    <dgm:cxn modelId="{5070E596-B7DD-4B00-BCD7-1E5AF9FEF073}" srcId="{A872328C-8A79-455A-B0C5-53C84088807D}" destId="{355B3593-D38C-45A0-AE55-9B2214C8F012}" srcOrd="2" destOrd="0" parTransId="{DCD6B93C-9CA1-4647-B9B9-EB4FE9903175}" sibTransId="{1B13725C-8090-4A38-B161-769DA30CD8FD}"/>
    <dgm:cxn modelId="{94D9BBAA-6F75-415F-BFE5-AA40E004604C}" type="presOf" srcId="{355B3593-D38C-45A0-AE55-9B2214C8F012}" destId="{EC367FE0-ADAF-4DDC-8B94-8B665E43BF3E}" srcOrd="0" destOrd="0" presId="urn:microsoft.com/office/officeart/2005/8/layout/chart3"/>
    <dgm:cxn modelId="{848B53AE-4F60-490B-A550-C9F69D2919A0}" type="presOf" srcId="{83D28941-5913-41DE-8265-AFCCBBE99DFC}" destId="{7A3ABE21-E809-42D7-A054-4243F3F6F49D}" srcOrd="0" destOrd="0" presId="urn:microsoft.com/office/officeart/2005/8/layout/chart3"/>
    <dgm:cxn modelId="{1C62907A-D2FA-443F-9CC0-DE9639157F03}" type="presParOf" srcId="{F50DAB3A-1446-4C15-9921-396A486B24B8}" destId="{0CA45863-2C47-4EBD-A12F-3E8E69ECFAFA}" srcOrd="0" destOrd="0" presId="urn:microsoft.com/office/officeart/2005/8/layout/chart3"/>
    <dgm:cxn modelId="{9AD2AAF7-6C55-4F08-A665-4F2629DA9705}" type="presParOf" srcId="{F50DAB3A-1446-4C15-9921-396A486B24B8}" destId="{6E690211-7CB7-4B4F-88CE-E11F52B0E2B0}" srcOrd="1" destOrd="0" presId="urn:microsoft.com/office/officeart/2005/8/layout/chart3"/>
    <dgm:cxn modelId="{FA067F4D-FA38-48A3-B07F-23D6D6F9F787}" type="presParOf" srcId="{F50DAB3A-1446-4C15-9921-396A486B24B8}" destId="{7A3ABE21-E809-42D7-A054-4243F3F6F49D}" srcOrd="2" destOrd="0" presId="urn:microsoft.com/office/officeart/2005/8/layout/chart3"/>
    <dgm:cxn modelId="{C9B440A8-731D-4187-9197-950D332397A1}" type="presParOf" srcId="{F50DAB3A-1446-4C15-9921-396A486B24B8}" destId="{66133928-3F8C-415C-A527-72172A864738}" srcOrd="3" destOrd="0" presId="urn:microsoft.com/office/officeart/2005/8/layout/chart3"/>
    <dgm:cxn modelId="{B45C3C05-251D-4C53-AC13-E01B717A5CD8}" type="presParOf" srcId="{F50DAB3A-1446-4C15-9921-396A486B24B8}" destId="{EC367FE0-ADAF-4DDC-8B94-8B665E43BF3E}" srcOrd="4" destOrd="0" presId="urn:microsoft.com/office/officeart/2005/8/layout/chart3"/>
    <dgm:cxn modelId="{88DAFE47-7640-4BC2-B95E-C40C34F5C9F4}" type="presParOf" srcId="{F50DAB3A-1446-4C15-9921-396A486B24B8}" destId="{DB178126-BA93-43D5-9D9D-5BD1AC9FDAA8}" srcOrd="5" destOrd="0" presId="urn:microsoft.com/office/officeart/2005/8/layout/char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872328C-8A79-455A-B0C5-53C84088807D}" type="doc">
      <dgm:prSet loTypeId="urn:microsoft.com/office/officeart/2005/8/layout/chart3" loCatId="relationship" qsTypeId="urn:microsoft.com/office/officeart/2005/8/quickstyle/simple1" qsCatId="simple" csTypeId="urn:microsoft.com/office/officeart/2005/8/colors/accent1_5" csCatId="accent1" phldr="1"/>
      <dgm:spPr/>
      <dgm:t>
        <a:bodyPr/>
        <a:lstStyle/>
        <a:p>
          <a:endParaRPr lang="en-GB"/>
        </a:p>
      </dgm:t>
    </dgm:pt>
    <dgm:pt modelId="{9EF4EA18-76A5-44C5-8560-1E7B59075F07}">
      <dgm:prSet phldrT="[Text]" phldr="0"/>
      <dgm:spPr/>
      <dgm:t>
        <a:bodyPr/>
        <a:lstStyle/>
        <a:p>
          <a:r>
            <a:rPr lang="en-GB" dirty="0"/>
            <a:t>Pricing</a:t>
          </a:r>
        </a:p>
      </dgm:t>
    </dgm:pt>
    <dgm:pt modelId="{02B5E47F-3DA8-46AD-8071-D5DB0F163324}" type="parTrans" cxnId="{6AD33C47-080F-4963-AC4D-5F13D0BDE54E}">
      <dgm:prSet/>
      <dgm:spPr/>
      <dgm:t>
        <a:bodyPr/>
        <a:lstStyle/>
        <a:p>
          <a:endParaRPr lang="en-GB"/>
        </a:p>
      </dgm:t>
    </dgm:pt>
    <dgm:pt modelId="{D30DD1BB-64E9-4448-9052-F23C6933AEC7}" type="sibTrans" cxnId="{6AD33C47-080F-4963-AC4D-5F13D0BDE54E}">
      <dgm:prSet/>
      <dgm:spPr/>
      <dgm:t>
        <a:bodyPr/>
        <a:lstStyle/>
        <a:p>
          <a:endParaRPr lang="en-GB"/>
        </a:p>
      </dgm:t>
    </dgm:pt>
    <dgm:pt modelId="{83D28941-5913-41DE-8265-AFCCBBE99DFC}">
      <dgm:prSet phldrT="[Text]" phldr="0"/>
      <dgm:spPr/>
      <dgm:t>
        <a:bodyPr/>
        <a:lstStyle/>
        <a:p>
          <a:r>
            <a:rPr lang="en-GB" dirty="0"/>
            <a:t>Taxes</a:t>
          </a:r>
        </a:p>
      </dgm:t>
    </dgm:pt>
    <dgm:pt modelId="{3C2F14BD-CC4D-41A3-A9C0-C2423474D435}" type="parTrans" cxnId="{6EE01A6D-6828-4DB3-BD02-17005957D760}">
      <dgm:prSet/>
      <dgm:spPr/>
      <dgm:t>
        <a:bodyPr/>
        <a:lstStyle/>
        <a:p>
          <a:endParaRPr lang="en-GB"/>
        </a:p>
      </dgm:t>
    </dgm:pt>
    <dgm:pt modelId="{86F7AFE8-E3F1-4CE1-AF8E-FF464C78DE19}" type="sibTrans" cxnId="{6EE01A6D-6828-4DB3-BD02-17005957D760}">
      <dgm:prSet/>
      <dgm:spPr/>
      <dgm:t>
        <a:bodyPr/>
        <a:lstStyle/>
        <a:p>
          <a:endParaRPr lang="en-GB"/>
        </a:p>
      </dgm:t>
    </dgm:pt>
    <dgm:pt modelId="{355B3593-D38C-45A0-AE55-9B2214C8F012}">
      <dgm:prSet phldrT="[Text]" phldr="0"/>
      <dgm:spPr/>
      <dgm:t>
        <a:bodyPr/>
        <a:lstStyle/>
        <a:p>
          <a:r>
            <a:rPr lang="en-GB" dirty="0"/>
            <a:t>Economic Incentives</a:t>
          </a:r>
        </a:p>
      </dgm:t>
    </dgm:pt>
    <dgm:pt modelId="{DCD6B93C-9CA1-4647-B9B9-EB4FE9903175}" type="parTrans" cxnId="{5070E596-B7DD-4B00-BCD7-1E5AF9FEF073}">
      <dgm:prSet/>
      <dgm:spPr/>
      <dgm:t>
        <a:bodyPr/>
        <a:lstStyle/>
        <a:p>
          <a:endParaRPr lang="en-GB"/>
        </a:p>
      </dgm:t>
    </dgm:pt>
    <dgm:pt modelId="{1B13725C-8090-4A38-B161-769DA30CD8FD}" type="sibTrans" cxnId="{5070E596-B7DD-4B00-BCD7-1E5AF9FEF073}">
      <dgm:prSet/>
      <dgm:spPr/>
      <dgm:t>
        <a:bodyPr/>
        <a:lstStyle/>
        <a:p>
          <a:endParaRPr lang="en-GB"/>
        </a:p>
      </dgm:t>
    </dgm:pt>
    <dgm:pt modelId="{F50DAB3A-1446-4C15-9921-396A486B24B8}" type="pres">
      <dgm:prSet presAssocID="{A872328C-8A79-455A-B0C5-53C84088807D}" presName="compositeShape" presStyleCnt="0">
        <dgm:presLayoutVars>
          <dgm:chMax val="7"/>
          <dgm:dir/>
          <dgm:resizeHandles val="exact"/>
        </dgm:presLayoutVars>
      </dgm:prSet>
      <dgm:spPr/>
    </dgm:pt>
    <dgm:pt modelId="{0CA45863-2C47-4EBD-A12F-3E8E69ECFAFA}" type="pres">
      <dgm:prSet presAssocID="{A872328C-8A79-455A-B0C5-53C84088807D}" presName="wedge1" presStyleLbl="node1" presStyleIdx="0" presStyleCnt="3" custLinFactNeighborX="-5121" custLinFactNeighborY="2793"/>
      <dgm:spPr/>
    </dgm:pt>
    <dgm:pt modelId="{6E690211-7CB7-4B4F-88CE-E11F52B0E2B0}" type="pres">
      <dgm:prSet presAssocID="{A872328C-8A79-455A-B0C5-53C84088807D}" presName="wedge1Tx" presStyleLbl="node1" presStyleIdx="0" presStyleCnt="3">
        <dgm:presLayoutVars>
          <dgm:chMax val="0"/>
          <dgm:chPref val="0"/>
          <dgm:bulletEnabled val="1"/>
        </dgm:presLayoutVars>
      </dgm:prSet>
      <dgm:spPr/>
    </dgm:pt>
    <dgm:pt modelId="{7A3ABE21-E809-42D7-A054-4243F3F6F49D}" type="pres">
      <dgm:prSet presAssocID="{A872328C-8A79-455A-B0C5-53C84088807D}" presName="wedge2" presStyleLbl="node1" presStyleIdx="1" presStyleCnt="3"/>
      <dgm:spPr/>
    </dgm:pt>
    <dgm:pt modelId="{66133928-3F8C-415C-A527-72172A864738}" type="pres">
      <dgm:prSet presAssocID="{A872328C-8A79-455A-B0C5-53C84088807D}" presName="wedge2Tx" presStyleLbl="node1" presStyleIdx="1" presStyleCnt="3">
        <dgm:presLayoutVars>
          <dgm:chMax val="0"/>
          <dgm:chPref val="0"/>
          <dgm:bulletEnabled val="1"/>
        </dgm:presLayoutVars>
      </dgm:prSet>
      <dgm:spPr/>
    </dgm:pt>
    <dgm:pt modelId="{EC367FE0-ADAF-4DDC-8B94-8B665E43BF3E}" type="pres">
      <dgm:prSet presAssocID="{A872328C-8A79-455A-B0C5-53C84088807D}" presName="wedge3" presStyleLbl="node1" presStyleIdx="2" presStyleCnt="3"/>
      <dgm:spPr/>
    </dgm:pt>
    <dgm:pt modelId="{DB178126-BA93-43D5-9D9D-5BD1AC9FDAA8}" type="pres">
      <dgm:prSet presAssocID="{A872328C-8A79-455A-B0C5-53C84088807D}" presName="wedge3Tx" presStyleLbl="node1" presStyleIdx="2" presStyleCnt="3">
        <dgm:presLayoutVars>
          <dgm:chMax val="0"/>
          <dgm:chPref val="0"/>
          <dgm:bulletEnabled val="1"/>
        </dgm:presLayoutVars>
      </dgm:prSet>
      <dgm:spPr/>
    </dgm:pt>
  </dgm:ptLst>
  <dgm:cxnLst>
    <dgm:cxn modelId="{36853602-45B9-426B-BF48-CBA45F6D74E4}" type="presOf" srcId="{A872328C-8A79-455A-B0C5-53C84088807D}" destId="{F50DAB3A-1446-4C15-9921-396A486B24B8}" srcOrd="0" destOrd="0" presId="urn:microsoft.com/office/officeart/2005/8/layout/chart3"/>
    <dgm:cxn modelId="{6AD33C47-080F-4963-AC4D-5F13D0BDE54E}" srcId="{A872328C-8A79-455A-B0C5-53C84088807D}" destId="{9EF4EA18-76A5-44C5-8560-1E7B59075F07}" srcOrd="0" destOrd="0" parTransId="{02B5E47F-3DA8-46AD-8071-D5DB0F163324}" sibTransId="{D30DD1BB-64E9-4448-9052-F23C6933AEC7}"/>
    <dgm:cxn modelId="{E81E0C54-AC35-4F72-9F1C-26817B341A61}" type="presOf" srcId="{83D28941-5913-41DE-8265-AFCCBBE99DFC}" destId="{66133928-3F8C-415C-A527-72172A864738}" srcOrd="1" destOrd="0" presId="urn:microsoft.com/office/officeart/2005/8/layout/chart3"/>
    <dgm:cxn modelId="{F7EEFE54-F608-4716-8AD1-71EA4F02A05F}" type="presOf" srcId="{355B3593-D38C-45A0-AE55-9B2214C8F012}" destId="{DB178126-BA93-43D5-9D9D-5BD1AC9FDAA8}" srcOrd="1" destOrd="0" presId="urn:microsoft.com/office/officeart/2005/8/layout/chart3"/>
    <dgm:cxn modelId="{3087A162-4DA1-4D92-9B2F-41B4FCCE8C0B}" type="presOf" srcId="{9EF4EA18-76A5-44C5-8560-1E7B59075F07}" destId="{6E690211-7CB7-4B4F-88CE-E11F52B0E2B0}" srcOrd="1" destOrd="0" presId="urn:microsoft.com/office/officeart/2005/8/layout/chart3"/>
    <dgm:cxn modelId="{6EE01A6D-6828-4DB3-BD02-17005957D760}" srcId="{A872328C-8A79-455A-B0C5-53C84088807D}" destId="{83D28941-5913-41DE-8265-AFCCBBE99DFC}" srcOrd="1" destOrd="0" parTransId="{3C2F14BD-CC4D-41A3-A9C0-C2423474D435}" sibTransId="{86F7AFE8-E3F1-4CE1-AF8E-FF464C78DE19}"/>
    <dgm:cxn modelId="{8DD5206E-98B3-45B5-8863-B6CBB6823C1B}" type="presOf" srcId="{9EF4EA18-76A5-44C5-8560-1E7B59075F07}" destId="{0CA45863-2C47-4EBD-A12F-3E8E69ECFAFA}" srcOrd="0" destOrd="0" presId="urn:microsoft.com/office/officeart/2005/8/layout/chart3"/>
    <dgm:cxn modelId="{5070E596-B7DD-4B00-BCD7-1E5AF9FEF073}" srcId="{A872328C-8A79-455A-B0C5-53C84088807D}" destId="{355B3593-D38C-45A0-AE55-9B2214C8F012}" srcOrd="2" destOrd="0" parTransId="{DCD6B93C-9CA1-4647-B9B9-EB4FE9903175}" sibTransId="{1B13725C-8090-4A38-B161-769DA30CD8FD}"/>
    <dgm:cxn modelId="{94D9BBAA-6F75-415F-BFE5-AA40E004604C}" type="presOf" srcId="{355B3593-D38C-45A0-AE55-9B2214C8F012}" destId="{EC367FE0-ADAF-4DDC-8B94-8B665E43BF3E}" srcOrd="0" destOrd="0" presId="urn:microsoft.com/office/officeart/2005/8/layout/chart3"/>
    <dgm:cxn modelId="{848B53AE-4F60-490B-A550-C9F69D2919A0}" type="presOf" srcId="{83D28941-5913-41DE-8265-AFCCBBE99DFC}" destId="{7A3ABE21-E809-42D7-A054-4243F3F6F49D}" srcOrd="0" destOrd="0" presId="urn:microsoft.com/office/officeart/2005/8/layout/chart3"/>
    <dgm:cxn modelId="{1C62907A-D2FA-443F-9CC0-DE9639157F03}" type="presParOf" srcId="{F50DAB3A-1446-4C15-9921-396A486B24B8}" destId="{0CA45863-2C47-4EBD-A12F-3E8E69ECFAFA}" srcOrd="0" destOrd="0" presId="urn:microsoft.com/office/officeart/2005/8/layout/chart3"/>
    <dgm:cxn modelId="{9AD2AAF7-6C55-4F08-A665-4F2629DA9705}" type="presParOf" srcId="{F50DAB3A-1446-4C15-9921-396A486B24B8}" destId="{6E690211-7CB7-4B4F-88CE-E11F52B0E2B0}" srcOrd="1" destOrd="0" presId="urn:microsoft.com/office/officeart/2005/8/layout/chart3"/>
    <dgm:cxn modelId="{FA067F4D-FA38-48A3-B07F-23D6D6F9F787}" type="presParOf" srcId="{F50DAB3A-1446-4C15-9921-396A486B24B8}" destId="{7A3ABE21-E809-42D7-A054-4243F3F6F49D}" srcOrd="2" destOrd="0" presId="urn:microsoft.com/office/officeart/2005/8/layout/chart3"/>
    <dgm:cxn modelId="{C9B440A8-731D-4187-9197-950D332397A1}" type="presParOf" srcId="{F50DAB3A-1446-4C15-9921-396A486B24B8}" destId="{66133928-3F8C-415C-A527-72172A864738}" srcOrd="3" destOrd="0" presId="urn:microsoft.com/office/officeart/2005/8/layout/chart3"/>
    <dgm:cxn modelId="{B45C3C05-251D-4C53-AC13-E01B717A5CD8}" type="presParOf" srcId="{F50DAB3A-1446-4C15-9921-396A486B24B8}" destId="{EC367FE0-ADAF-4DDC-8B94-8B665E43BF3E}" srcOrd="4" destOrd="0" presId="urn:microsoft.com/office/officeart/2005/8/layout/chart3"/>
    <dgm:cxn modelId="{88DAFE47-7640-4BC2-B95E-C40C34F5C9F4}" type="presParOf" srcId="{F50DAB3A-1446-4C15-9921-396A486B24B8}" destId="{DB178126-BA93-43D5-9D9D-5BD1AC9FDAA8}" srcOrd="5" destOrd="0" presId="urn:microsoft.com/office/officeart/2005/8/layout/char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872328C-8A79-455A-B0C5-53C84088807D}" type="doc">
      <dgm:prSet loTypeId="urn:microsoft.com/office/officeart/2005/8/layout/chart3" loCatId="relationship" qsTypeId="urn:microsoft.com/office/officeart/2005/8/quickstyle/simple1" qsCatId="simple" csTypeId="urn:microsoft.com/office/officeart/2005/8/colors/accent1_5" csCatId="accent1" phldr="1"/>
      <dgm:spPr/>
      <dgm:t>
        <a:bodyPr/>
        <a:lstStyle/>
        <a:p>
          <a:endParaRPr lang="en-GB"/>
        </a:p>
      </dgm:t>
    </dgm:pt>
    <dgm:pt modelId="{9EF4EA18-76A5-44C5-8560-1E7B59075F07}">
      <dgm:prSet phldrT="[Text]" phldr="0"/>
      <dgm:spPr/>
      <dgm:t>
        <a:bodyPr/>
        <a:lstStyle/>
        <a:p>
          <a:r>
            <a:rPr lang="en-GB" dirty="0"/>
            <a:t>Pricing</a:t>
          </a:r>
        </a:p>
      </dgm:t>
    </dgm:pt>
    <dgm:pt modelId="{02B5E47F-3DA8-46AD-8071-D5DB0F163324}" type="parTrans" cxnId="{6AD33C47-080F-4963-AC4D-5F13D0BDE54E}">
      <dgm:prSet/>
      <dgm:spPr/>
      <dgm:t>
        <a:bodyPr/>
        <a:lstStyle/>
        <a:p>
          <a:endParaRPr lang="en-GB"/>
        </a:p>
      </dgm:t>
    </dgm:pt>
    <dgm:pt modelId="{D30DD1BB-64E9-4448-9052-F23C6933AEC7}" type="sibTrans" cxnId="{6AD33C47-080F-4963-AC4D-5F13D0BDE54E}">
      <dgm:prSet/>
      <dgm:spPr/>
      <dgm:t>
        <a:bodyPr/>
        <a:lstStyle/>
        <a:p>
          <a:endParaRPr lang="en-GB"/>
        </a:p>
      </dgm:t>
    </dgm:pt>
    <dgm:pt modelId="{83D28941-5913-41DE-8265-AFCCBBE99DFC}">
      <dgm:prSet phldrT="[Text]" phldr="0"/>
      <dgm:spPr/>
      <dgm:t>
        <a:bodyPr/>
        <a:lstStyle/>
        <a:p>
          <a:r>
            <a:rPr lang="en-GB" dirty="0"/>
            <a:t>Taxes</a:t>
          </a:r>
        </a:p>
      </dgm:t>
    </dgm:pt>
    <dgm:pt modelId="{3C2F14BD-CC4D-41A3-A9C0-C2423474D435}" type="parTrans" cxnId="{6EE01A6D-6828-4DB3-BD02-17005957D760}">
      <dgm:prSet/>
      <dgm:spPr/>
      <dgm:t>
        <a:bodyPr/>
        <a:lstStyle/>
        <a:p>
          <a:endParaRPr lang="en-GB"/>
        </a:p>
      </dgm:t>
    </dgm:pt>
    <dgm:pt modelId="{86F7AFE8-E3F1-4CE1-AF8E-FF464C78DE19}" type="sibTrans" cxnId="{6EE01A6D-6828-4DB3-BD02-17005957D760}">
      <dgm:prSet/>
      <dgm:spPr/>
      <dgm:t>
        <a:bodyPr/>
        <a:lstStyle/>
        <a:p>
          <a:endParaRPr lang="en-GB"/>
        </a:p>
      </dgm:t>
    </dgm:pt>
    <dgm:pt modelId="{355B3593-D38C-45A0-AE55-9B2214C8F012}">
      <dgm:prSet phldrT="[Text]" phldr="0"/>
      <dgm:spPr/>
      <dgm:t>
        <a:bodyPr/>
        <a:lstStyle/>
        <a:p>
          <a:r>
            <a:rPr lang="en-GB" dirty="0"/>
            <a:t>Economic Incentives</a:t>
          </a:r>
        </a:p>
      </dgm:t>
    </dgm:pt>
    <dgm:pt modelId="{DCD6B93C-9CA1-4647-B9B9-EB4FE9903175}" type="parTrans" cxnId="{5070E596-B7DD-4B00-BCD7-1E5AF9FEF073}">
      <dgm:prSet/>
      <dgm:spPr/>
      <dgm:t>
        <a:bodyPr/>
        <a:lstStyle/>
        <a:p>
          <a:endParaRPr lang="en-GB"/>
        </a:p>
      </dgm:t>
    </dgm:pt>
    <dgm:pt modelId="{1B13725C-8090-4A38-B161-769DA30CD8FD}" type="sibTrans" cxnId="{5070E596-B7DD-4B00-BCD7-1E5AF9FEF073}">
      <dgm:prSet/>
      <dgm:spPr/>
      <dgm:t>
        <a:bodyPr/>
        <a:lstStyle/>
        <a:p>
          <a:endParaRPr lang="en-GB"/>
        </a:p>
      </dgm:t>
    </dgm:pt>
    <dgm:pt modelId="{F50DAB3A-1446-4C15-9921-396A486B24B8}" type="pres">
      <dgm:prSet presAssocID="{A872328C-8A79-455A-B0C5-53C84088807D}" presName="compositeShape" presStyleCnt="0">
        <dgm:presLayoutVars>
          <dgm:chMax val="7"/>
          <dgm:dir/>
          <dgm:resizeHandles val="exact"/>
        </dgm:presLayoutVars>
      </dgm:prSet>
      <dgm:spPr/>
    </dgm:pt>
    <dgm:pt modelId="{0CA45863-2C47-4EBD-A12F-3E8E69ECFAFA}" type="pres">
      <dgm:prSet presAssocID="{A872328C-8A79-455A-B0C5-53C84088807D}" presName="wedge1" presStyleLbl="node1" presStyleIdx="0" presStyleCnt="3" custLinFactNeighborX="-5121" custLinFactNeighborY="2793"/>
      <dgm:spPr/>
    </dgm:pt>
    <dgm:pt modelId="{6E690211-7CB7-4B4F-88CE-E11F52B0E2B0}" type="pres">
      <dgm:prSet presAssocID="{A872328C-8A79-455A-B0C5-53C84088807D}" presName="wedge1Tx" presStyleLbl="node1" presStyleIdx="0" presStyleCnt="3">
        <dgm:presLayoutVars>
          <dgm:chMax val="0"/>
          <dgm:chPref val="0"/>
          <dgm:bulletEnabled val="1"/>
        </dgm:presLayoutVars>
      </dgm:prSet>
      <dgm:spPr/>
    </dgm:pt>
    <dgm:pt modelId="{7A3ABE21-E809-42D7-A054-4243F3F6F49D}" type="pres">
      <dgm:prSet presAssocID="{A872328C-8A79-455A-B0C5-53C84088807D}" presName="wedge2" presStyleLbl="node1" presStyleIdx="1" presStyleCnt="3"/>
      <dgm:spPr/>
    </dgm:pt>
    <dgm:pt modelId="{66133928-3F8C-415C-A527-72172A864738}" type="pres">
      <dgm:prSet presAssocID="{A872328C-8A79-455A-B0C5-53C84088807D}" presName="wedge2Tx" presStyleLbl="node1" presStyleIdx="1" presStyleCnt="3">
        <dgm:presLayoutVars>
          <dgm:chMax val="0"/>
          <dgm:chPref val="0"/>
          <dgm:bulletEnabled val="1"/>
        </dgm:presLayoutVars>
      </dgm:prSet>
      <dgm:spPr/>
    </dgm:pt>
    <dgm:pt modelId="{EC367FE0-ADAF-4DDC-8B94-8B665E43BF3E}" type="pres">
      <dgm:prSet presAssocID="{A872328C-8A79-455A-B0C5-53C84088807D}" presName="wedge3" presStyleLbl="node1" presStyleIdx="2" presStyleCnt="3"/>
      <dgm:spPr/>
    </dgm:pt>
    <dgm:pt modelId="{DB178126-BA93-43D5-9D9D-5BD1AC9FDAA8}" type="pres">
      <dgm:prSet presAssocID="{A872328C-8A79-455A-B0C5-53C84088807D}" presName="wedge3Tx" presStyleLbl="node1" presStyleIdx="2" presStyleCnt="3">
        <dgm:presLayoutVars>
          <dgm:chMax val="0"/>
          <dgm:chPref val="0"/>
          <dgm:bulletEnabled val="1"/>
        </dgm:presLayoutVars>
      </dgm:prSet>
      <dgm:spPr/>
    </dgm:pt>
  </dgm:ptLst>
  <dgm:cxnLst>
    <dgm:cxn modelId="{36853602-45B9-426B-BF48-CBA45F6D74E4}" type="presOf" srcId="{A872328C-8A79-455A-B0C5-53C84088807D}" destId="{F50DAB3A-1446-4C15-9921-396A486B24B8}" srcOrd="0" destOrd="0" presId="urn:microsoft.com/office/officeart/2005/8/layout/chart3"/>
    <dgm:cxn modelId="{6AD33C47-080F-4963-AC4D-5F13D0BDE54E}" srcId="{A872328C-8A79-455A-B0C5-53C84088807D}" destId="{9EF4EA18-76A5-44C5-8560-1E7B59075F07}" srcOrd="0" destOrd="0" parTransId="{02B5E47F-3DA8-46AD-8071-D5DB0F163324}" sibTransId="{D30DD1BB-64E9-4448-9052-F23C6933AEC7}"/>
    <dgm:cxn modelId="{E81E0C54-AC35-4F72-9F1C-26817B341A61}" type="presOf" srcId="{83D28941-5913-41DE-8265-AFCCBBE99DFC}" destId="{66133928-3F8C-415C-A527-72172A864738}" srcOrd="1" destOrd="0" presId="urn:microsoft.com/office/officeart/2005/8/layout/chart3"/>
    <dgm:cxn modelId="{F7EEFE54-F608-4716-8AD1-71EA4F02A05F}" type="presOf" srcId="{355B3593-D38C-45A0-AE55-9B2214C8F012}" destId="{DB178126-BA93-43D5-9D9D-5BD1AC9FDAA8}" srcOrd="1" destOrd="0" presId="urn:microsoft.com/office/officeart/2005/8/layout/chart3"/>
    <dgm:cxn modelId="{3087A162-4DA1-4D92-9B2F-41B4FCCE8C0B}" type="presOf" srcId="{9EF4EA18-76A5-44C5-8560-1E7B59075F07}" destId="{6E690211-7CB7-4B4F-88CE-E11F52B0E2B0}" srcOrd="1" destOrd="0" presId="urn:microsoft.com/office/officeart/2005/8/layout/chart3"/>
    <dgm:cxn modelId="{6EE01A6D-6828-4DB3-BD02-17005957D760}" srcId="{A872328C-8A79-455A-B0C5-53C84088807D}" destId="{83D28941-5913-41DE-8265-AFCCBBE99DFC}" srcOrd="1" destOrd="0" parTransId="{3C2F14BD-CC4D-41A3-A9C0-C2423474D435}" sibTransId="{86F7AFE8-E3F1-4CE1-AF8E-FF464C78DE19}"/>
    <dgm:cxn modelId="{8DD5206E-98B3-45B5-8863-B6CBB6823C1B}" type="presOf" srcId="{9EF4EA18-76A5-44C5-8560-1E7B59075F07}" destId="{0CA45863-2C47-4EBD-A12F-3E8E69ECFAFA}" srcOrd="0" destOrd="0" presId="urn:microsoft.com/office/officeart/2005/8/layout/chart3"/>
    <dgm:cxn modelId="{5070E596-B7DD-4B00-BCD7-1E5AF9FEF073}" srcId="{A872328C-8A79-455A-B0C5-53C84088807D}" destId="{355B3593-D38C-45A0-AE55-9B2214C8F012}" srcOrd="2" destOrd="0" parTransId="{DCD6B93C-9CA1-4647-B9B9-EB4FE9903175}" sibTransId="{1B13725C-8090-4A38-B161-769DA30CD8FD}"/>
    <dgm:cxn modelId="{94D9BBAA-6F75-415F-BFE5-AA40E004604C}" type="presOf" srcId="{355B3593-D38C-45A0-AE55-9B2214C8F012}" destId="{EC367FE0-ADAF-4DDC-8B94-8B665E43BF3E}" srcOrd="0" destOrd="0" presId="urn:microsoft.com/office/officeart/2005/8/layout/chart3"/>
    <dgm:cxn modelId="{848B53AE-4F60-490B-A550-C9F69D2919A0}" type="presOf" srcId="{83D28941-5913-41DE-8265-AFCCBBE99DFC}" destId="{7A3ABE21-E809-42D7-A054-4243F3F6F49D}" srcOrd="0" destOrd="0" presId="urn:microsoft.com/office/officeart/2005/8/layout/chart3"/>
    <dgm:cxn modelId="{1C62907A-D2FA-443F-9CC0-DE9639157F03}" type="presParOf" srcId="{F50DAB3A-1446-4C15-9921-396A486B24B8}" destId="{0CA45863-2C47-4EBD-A12F-3E8E69ECFAFA}" srcOrd="0" destOrd="0" presId="urn:microsoft.com/office/officeart/2005/8/layout/chart3"/>
    <dgm:cxn modelId="{9AD2AAF7-6C55-4F08-A665-4F2629DA9705}" type="presParOf" srcId="{F50DAB3A-1446-4C15-9921-396A486B24B8}" destId="{6E690211-7CB7-4B4F-88CE-E11F52B0E2B0}" srcOrd="1" destOrd="0" presId="urn:microsoft.com/office/officeart/2005/8/layout/chart3"/>
    <dgm:cxn modelId="{FA067F4D-FA38-48A3-B07F-23D6D6F9F787}" type="presParOf" srcId="{F50DAB3A-1446-4C15-9921-396A486B24B8}" destId="{7A3ABE21-E809-42D7-A054-4243F3F6F49D}" srcOrd="2" destOrd="0" presId="urn:microsoft.com/office/officeart/2005/8/layout/chart3"/>
    <dgm:cxn modelId="{C9B440A8-731D-4187-9197-950D332397A1}" type="presParOf" srcId="{F50DAB3A-1446-4C15-9921-396A486B24B8}" destId="{66133928-3F8C-415C-A527-72172A864738}" srcOrd="3" destOrd="0" presId="urn:microsoft.com/office/officeart/2005/8/layout/chart3"/>
    <dgm:cxn modelId="{B45C3C05-251D-4C53-AC13-E01B717A5CD8}" type="presParOf" srcId="{F50DAB3A-1446-4C15-9921-396A486B24B8}" destId="{EC367FE0-ADAF-4DDC-8B94-8B665E43BF3E}" srcOrd="4" destOrd="0" presId="urn:microsoft.com/office/officeart/2005/8/layout/chart3"/>
    <dgm:cxn modelId="{88DAFE47-7640-4BC2-B95E-C40C34F5C9F4}" type="presParOf" srcId="{F50DAB3A-1446-4C15-9921-396A486B24B8}" destId="{DB178126-BA93-43D5-9D9D-5BD1AC9FDAA8}" srcOrd="5" destOrd="0" presId="urn:microsoft.com/office/officeart/2005/8/layout/char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872328C-8A79-455A-B0C5-53C84088807D}" type="doc">
      <dgm:prSet loTypeId="urn:microsoft.com/office/officeart/2005/8/layout/chart3" loCatId="relationship" qsTypeId="urn:microsoft.com/office/officeart/2005/8/quickstyle/simple1" qsCatId="simple" csTypeId="urn:microsoft.com/office/officeart/2005/8/colors/accent1_5" csCatId="accent1" phldr="1"/>
      <dgm:spPr/>
      <dgm:t>
        <a:bodyPr/>
        <a:lstStyle/>
        <a:p>
          <a:endParaRPr lang="en-GB"/>
        </a:p>
      </dgm:t>
    </dgm:pt>
    <dgm:pt modelId="{9EF4EA18-76A5-44C5-8560-1E7B59075F07}">
      <dgm:prSet phldrT="[Text]" phldr="0"/>
      <dgm:spPr/>
      <dgm:t>
        <a:bodyPr/>
        <a:lstStyle/>
        <a:p>
          <a:r>
            <a:rPr lang="en-GB" dirty="0"/>
            <a:t>Pricing</a:t>
          </a:r>
        </a:p>
      </dgm:t>
    </dgm:pt>
    <dgm:pt modelId="{02B5E47F-3DA8-46AD-8071-D5DB0F163324}" type="parTrans" cxnId="{6AD33C47-080F-4963-AC4D-5F13D0BDE54E}">
      <dgm:prSet/>
      <dgm:spPr/>
      <dgm:t>
        <a:bodyPr/>
        <a:lstStyle/>
        <a:p>
          <a:endParaRPr lang="en-GB"/>
        </a:p>
      </dgm:t>
    </dgm:pt>
    <dgm:pt modelId="{D30DD1BB-64E9-4448-9052-F23C6933AEC7}" type="sibTrans" cxnId="{6AD33C47-080F-4963-AC4D-5F13D0BDE54E}">
      <dgm:prSet/>
      <dgm:spPr/>
      <dgm:t>
        <a:bodyPr/>
        <a:lstStyle/>
        <a:p>
          <a:endParaRPr lang="en-GB"/>
        </a:p>
      </dgm:t>
    </dgm:pt>
    <dgm:pt modelId="{83D28941-5913-41DE-8265-AFCCBBE99DFC}">
      <dgm:prSet phldrT="[Text]" phldr="0"/>
      <dgm:spPr/>
      <dgm:t>
        <a:bodyPr/>
        <a:lstStyle/>
        <a:p>
          <a:r>
            <a:rPr lang="en-GB" dirty="0"/>
            <a:t>Taxes</a:t>
          </a:r>
        </a:p>
      </dgm:t>
    </dgm:pt>
    <dgm:pt modelId="{3C2F14BD-CC4D-41A3-A9C0-C2423474D435}" type="parTrans" cxnId="{6EE01A6D-6828-4DB3-BD02-17005957D760}">
      <dgm:prSet/>
      <dgm:spPr/>
      <dgm:t>
        <a:bodyPr/>
        <a:lstStyle/>
        <a:p>
          <a:endParaRPr lang="en-GB"/>
        </a:p>
      </dgm:t>
    </dgm:pt>
    <dgm:pt modelId="{86F7AFE8-E3F1-4CE1-AF8E-FF464C78DE19}" type="sibTrans" cxnId="{6EE01A6D-6828-4DB3-BD02-17005957D760}">
      <dgm:prSet/>
      <dgm:spPr/>
      <dgm:t>
        <a:bodyPr/>
        <a:lstStyle/>
        <a:p>
          <a:endParaRPr lang="en-GB"/>
        </a:p>
      </dgm:t>
    </dgm:pt>
    <dgm:pt modelId="{355B3593-D38C-45A0-AE55-9B2214C8F012}">
      <dgm:prSet phldrT="[Text]" phldr="0"/>
      <dgm:spPr/>
      <dgm:t>
        <a:bodyPr/>
        <a:lstStyle/>
        <a:p>
          <a:r>
            <a:rPr lang="en-GB" dirty="0"/>
            <a:t>Economic Incentives</a:t>
          </a:r>
        </a:p>
      </dgm:t>
    </dgm:pt>
    <dgm:pt modelId="{DCD6B93C-9CA1-4647-B9B9-EB4FE9903175}" type="parTrans" cxnId="{5070E596-B7DD-4B00-BCD7-1E5AF9FEF073}">
      <dgm:prSet/>
      <dgm:spPr/>
      <dgm:t>
        <a:bodyPr/>
        <a:lstStyle/>
        <a:p>
          <a:endParaRPr lang="en-GB"/>
        </a:p>
      </dgm:t>
    </dgm:pt>
    <dgm:pt modelId="{1B13725C-8090-4A38-B161-769DA30CD8FD}" type="sibTrans" cxnId="{5070E596-B7DD-4B00-BCD7-1E5AF9FEF073}">
      <dgm:prSet/>
      <dgm:spPr/>
      <dgm:t>
        <a:bodyPr/>
        <a:lstStyle/>
        <a:p>
          <a:endParaRPr lang="en-GB"/>
        </a:p>
      </dgm:t>
    </dgm:pt>
    <dgm:pt modelId="{F50DAB3A-1446-4C15-9921-396A486B24B8}" type="pres">
      <dgm:prSet presAssocID="{A872328C-8A79-455A-B0C5-53C84088807D}" presName="compositeShape" presStyleCnt="0">
        <dgm:presLayoutVars>
          <dgm:chMax val="7"/>
          <dgm:dir/>
          <dgm:resizeHandles val="exact"/>
        </dgm:presLayoutVars>
      </dgm:prSet>
      <dgm:spPr/>
    </dgm:pt>
    <dgm:pt modelId="{0CA45863-2C47-4EBD-A12F-3E8E69ECFAFA}" type="pres">
      <dgm:prSet presAssocID="{A872328C-8A79-455A-B0C5-53C84088807D}" presName="wedge1" presStyleLbl="node1" presStyleIdx="0" presStyleCnt="3" custLinFactNeighborX="-5121" custLinFactNeighborY="2793"/>
      <dgm:spPr/>
    </dgm:pt>
    <dgm:pt modelId="{6E690211-7CB7-4B4F-88CE-E11F52B0E2B0}" type="pres">
      <dgm:prSet presAssocID="{A872328C-8A79-455A-B0C5-53C84088807D}" presName="wedge1Tx" presStyleLbl="node1" presStyleIdx="0" presStyleCnt="3">
        <dgm:presLayoutVars>
          <dgm:chMax val="0"/>
          <dgm:chPref val="0"/>
          <dgm:bulletEnabled val="1"/>
        </dgm:presLayoutVars>
      </dgm:prSet>
      <dgm:spPr/>
    </dgm:pt>
    <dgm:pt modelId="{7A3ABE21-E809-42D7-A054-4243F3F6F49D}" type="pres">
      <dgm:prSet presAssocID="{A872328C-8A79-455A-B0C5-53C84088807D}" presName="wedge2" presStyleLbl="node1" presStyleIdx="1" presStyleCnt="3"/>
      <dgm:spPr/>
    </dgm:pt>
    <dgm:pt modelId="{66133928-3F8C-415C-A527-72172A864738}" type="pres">
      <dgm:prSet presAssocID="{A872328C-8A79-455A-B0C5-53C84088807D}" presName="wedge2Tx" presStyleLbl="node1" presStyleIdx="1" presStyleCnt="3">
        <dgm:presLayoutVars>
          <dgm:chMax val="0"/>
          <dgm:chPref val="0"/>
          <dgm:bulletEnabled val="1"/>
        </dgm:presLayoutVars>
      </dgm:prSet>
      <dgm:spPr/>
    </dgm:pt>
    <dgm:pt modelId="{EC367FE0-ADAF-4DDC-8B94-8B665E43BF3E}" type="pres">
      <dgm:prSet presAssocID="{A872328C-8A79-455A-B0C5-53C84088807D}" presName="wedge3" presStyleLbl="node1" presStyleIdx="2" presStyleCnt="3"/>
      <dgm:spPr/>
    </dgm:pt>
    <dgm:pt modelId="{DB178126-BA93-43D5-9D9D-5BD1AC9FDAA8}" type="pres">
      <dgm:prSet presAssocID="{A872328C-8A79-455A-B0C5-53C84088807D}" presName="wedge3Tx" presStyleLbl="node1" presStyleIdx="2" presStyleCnt="3">
        <dgm:presLayoutVars>
          <dgm:chMax val="0"/>
          <dgm:chPref val="0"/>
          <dgm:bulletEnabled val="1"/>
        </dgm:presLayoutVars>
      </dgm:prSet>
      <dgm:spPr/>
    </dgm:pt>
  </dgm:ptLst>
  <dgm:cxnLst>
    <dgm:cxn modelId="{36853602-45B9-426B-BF48-CBA45F6D74E4}" type="presOf" srcId="{A872328C-8A79-455A-B0C5-53C84088807D}" destId="{F50DAB3A-1446-4C15-9921-396A486B24B8}" srcOrd="0" destOrd="0" presId="urn:microsoft.com/office/officeart/2005/8/layout/chart3"/>
    <dgm:cxn modelId="{6AD33C47-080F-4963-AC4D-5F13D0BDE54E}" srcId="{A872328C-8A79-455A-B0C5-53C84088807D}" destId="{9EF4EA18-76A5-44C5-8560-1E7B59075F07}" srcOrd="0" destOrd="0" parTransId="{02B5E47F-3DA8-46AD-8071-D5DB0F163324}" sibTransId="{D30DD1BB-64E9-4448-9052-F23C6933AEC7}"/>
    <dgm:cxn modelId="{E81E0C54-AC35-4F72-9F1C-26817B341A61}" type="presOf" srcId="{83D28941-5913-41DE-8265-AFCCBBE99DFC}" destId="{66133928-3F8C-415C-A527-72172A864738}" srcOrd="1" destOrd="0" presId="urn:microsoft.com/office/officeart/2005/8/layout/chart3"/>
    <dgm:cxn modelId="{F7EEFE54-F608-4716-8AD1-71EA4F02A05F}" type="presOf" srcId="{355B3593-D38C-45A0-AE55-9B2214C8F012}" destId="{DB178126-BA93-43D5-9D9D-5BD1AC9FDAA8}" srcOrd="1" destOrd="0" presId="urn:microsoft.com/office/officeart/2005/8/layout/chart3"/>
    <dgm:cxn modelId="{3087A162-4DA1-4D92-9B2F-41B4FCCE8C0B}" type="presOf" srcId="{9EF4EA18-76A5-44C5-8560-1E7B59075F07}" destId="{6E690211-7CB7-4B4F-88CE-E11F52B0E2B0}" srcOrd="1" destOrd="0" presId="urn:microsoft.com/office/officeart/2005/8/layout/chart3"/>
    <dgm:cxn modelId="{6EE01A6D-6828-4DB3-BD02-17005957D760}" srcId="{A872328C-8A79-455A-B0C5-53C84088807D}" destId="{83D28941-5913-41DE-8265-AFCCBBE99DFC}" srcOrd="1" destOrd="0" parTransId="{3C2F14BD-CC4D-41A3-A9C0-C2423474D435}" sibTransId="{86F7AFE8-E3F1-4CE1-AF8E-FF464C78DE19}"/>
    <dgm:cxn modelId="{8DD5206E-98B3-45B5-8863-B6CBB6823C1B}" type="presOf" srcId="{9EF4EA18-76A5-44C5-8560-1E7B59075F07}" destId="{0CA45863-2C47-4EBD-A12F-3E8E69ECFAFA}" srcOrd="0" destOrd="0" presId="urn:microsoft.com/office/officeart/2005/8/layout/chart3"/>
    <dgm:cxn modelId="{5070E596-B7DD-4B00-BCD7-1E5AF9FEF073}" srcId="{A872328C-8A79-455A-B0C5-53C84088807D}" destId="{355B3593-D38C-45A0-AE55-9B2214C8F012}" srcOrd="2" destOrd="0" parTransId="{DCD6B93C-9CA1-4647-B9B9-EB4FE9903175}" sibTransId="{1B13725C-8090-4A38-B161-769DA30CD8FD}"/>
    <dgm:cxn modelId="{94D9BBAA-6F75-415F-BFE5-AA40E004604C}" type="presOf" srcId="{355B3593-D38C-45A0-AE55-9B2214C8F012}" destId="{EC367FE0-ADAF-4DDC-8B94-8B665E43BF3E}" srcOrd="0" destOrd="0" presId="urn:microsoft.com/office/officeart/2005/8/layout/chart3"/>
    <dgm:cxn modelId="{848B53AE-4F60-490B-A550-C9F69D2919A0}" type="presOf" srcId="{83D28941-5913-41DE-8265-AFCCBBE99DFC}" destId="{7A3ABE21-E809-42D7-A054-4243F3F6F49D}" srcOrd="0" destOrd="0" presId="urn:microsoft.com/office/officeart/2005/8/layout/chart3"/>
    <dgm:cxn modelId="{1C62907A-D2FA-443F-9CC0-DE9639157F03}" type="presParOf" srcId="{F50DAB3A-1446-4C15-9921-396A486B24B8}" destId="{0CA45863-2C47-4EBD-A12F-3E8E69ECFAFA}" srcOrd="0" destOrd="0" presId="urn:microsoft.com/office/officeart/2005/8/layout/chart3"/>
    <dgm:cxn modelId="{9AD2AAF7-6C55-4F08-A665-4F2629DA9705}" type="presParOf" srcId="{F50DAB3A-1446-4C15-9921-396A486B24B8}" destId="{6E690211-7CB7-4B4F-88CE-E11F52B0E2B0}" srcOrd="1" destOrd="0" presId="urn:microsoft.com/office/officeart/2005/8/layout/chart3"/>
    <dgm:cxn modelId="{FA067F4D-FA38-48A3-B07F-23D6D6F9F787}" type="presParOf" srcId="{F50DAB3A-1446-4C15-9921-396A486B24B8}" destId="{7A3ABE21-E809-42D7-A054-4243F3F6F49D}" srcOrd="2" destOrd="0" presId="urn:microsoft.com/office/officeart/2005/8/layout/chart3"/>
    <dgm:cxn modelId="{C9B440A8-731D-4187-9197-950D332397A1}" type="presParOf" srcId="{F50DAB3A-1446-4C15-9921-396A486B24B8}" destId="{66133928-3F8C-415C-A527-72172A864738}" srcOrd="3" destOrd="0" presId="urn:microsoft.com/office/officeart/2005/8/layout/chart3"/>
    <dgm:cxn modelId="{B45C3C05-251D-4C53-AC13-E01B717A5CD8}" type="presParOf" srcId="{F50DAB3A-1446-4C15-9921-396A486B24B8}" destId="{EC367FE0-ADAF-4DDC-8B94-8B665E43BF3E}" srcOrd="4" destOrd="0" presId="urn:microsoft.com/office/officeart/2005/8/layout/chart3"/>
    <dgm:cxn modelId="{88DAFE47-7640-4BC2-B95E-C40C34F5C9F4}" type="presParOf" srcId="{F50DAB3A-1446-4C15-9921-396A486B24B8}" destId="{DB178126-BA93-43D5-9D9D-5BD1AC9FDAA8}" srcOrd="5" destOrd="0" presId="urn:microsoft.com/office/officeart/2005/8/layout/char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A45863-2C47-4EBD-A12F-3E8E69ECFAFA}">
      <dsp:nvSpPr>
        <dsp:cNvPr id="0" name=""/>
        <dsp:cNvSpPr/>
      </dsp:nvSpPr>
      <dsp:spPr>
        <a:xfrm>
          <a:off x="460184" y="208526"/>
          <a:ext cx="1925678" cy="1925678"/>
        </a:xfrm>
        <a:prstGeom prst="pie">
          <a:avLst>
            <a:gd name="adj1" fmla="val 16200000"/>
            <a:gd name="adj2" fmla="val 1800000"/>
          </a:avLst>
        </a:prstGeom>
        <a:solidFill>
          <a:schemeClr val="accent1">
            <a:alpha val="9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GB" sz="1000" kern="1200" dirty="0"/>
            <a:t>Pricing</a:t>
          </a:r>
        </a:p>
      </dsp:txBody>
      <dsp:txXfrm>
        <a:off x="1507156" y="563859"/>
        <a:ext cx="653355" cy="641892"/>
      </dsp:txXfrm>
    </dsp:sp>
    <dsp:sp modelId="{7A3ABE21-E809-42D7-A054-4243F3F6F49D}">
      <dsp:nvSpPr>
        <dsp:cNvPr id="0" name=""/>
        <dsp:cNvSpPr/>
      </dsp:nvSpPr>
      <dsp:spPr>
        <a:xfrm>
          <a:off x="459533" y="212053"/>
          <a:ext cx="1925678" cy="1925678"/>
        </a:xfrm>
        <a:prstGeom prst="pie">
          <a:avLst>
            <a:gd name="adj1" fmla="val 1800000"/>
            <a:gd name="adj2" fmla="val 9000000"/>
          </a:avLst>
        </a:prstGeom>
        <a:solidFill>
          <a:schemeClr val="accent1">
            <a:alpha val="90000"/>
            <a:hueOff val="0"/>
            <a:satOff val="0"/>
            <a:lumOff val="0"/>
            <a:alphaOff val="-2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GB" sz="1000" kern="1200" dirty="0"/>
            <a:t>Taxes</a:t>
          </a:r>
        </a:p>
      </dsp:txBody>
      <dsp:txXfrm>
        <a:off x="986802" y="1427065"/>
        <a:ext cx="871140" cy="596043"/>
      </dsp:txXfrm>
    </dsp:sp>
    <dsp:sp modelId="{EC367FE0-ADAF-4DDC-8B94-8B665E43BF3E}">
      <dsp:nvSpPr>
        <dsp:cNvPr id="0" name=""/>
        <dsp:cNvSpPr/>
      </dsp:nvSpPr>
      <dsp:spPr>
        <a:xfrm>
          <a:off x="459533" y="212053"/>
          <a:ext cx="1925678" cy="1925678"/>
        </a:xfrm>
        <a:prstGeom prst="pie">
          <a:avLst>
            <a:gd name="adj1" fmla="val 9000000"/>
            <a:gd name="adj2" fmla="val 16200000"/>
          </a:avLst>
        </a:prstGeom>
        <a:solidFill>
          <a:schemeClr val="accent1">
            <a:alpha val="90000"/>
            <a:hueOff val="0"/>
            <a:satOff val="0"/>
            <a:lumOff val="0"/>
            <a:alpha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GB" sz="1000" kern="1200" dirty="0"/>
            <a:t>Economic Incentives</a:t>
          </a:r>
        </a:p>
      </dsp:txBody>
      <dsp:txXfrm>
        <a:off x="665856" y="590312"/>
        <a:ext cx="653355" cy="64189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A45863-2C47-4EBD-A12F-3E8E69ECFAFA}">
      <dsp:nvSpPr>
        <dsp:cNvPr id="0" name=""/>
        <dsp:cNvSpPr/>
      </dsp:nvSpPr>
      <dsp:spPr>
        <a:xfrm>
          <a:off x="460184" y="208526"/>
          <a:ext cx="1925678" cy="1925678"/>
        </a:xfrm>
        <a:prstGeom prst="pie">
          <a:avLst>
            <a:gd name="adj1" fmla="val 16200000"/>
            <a:gd name="adj2" fmla="val 1800000"/>
          </a:avLst>
        </a:prstGeom>
        <a:solidFill>
          <a:schemeClr val="accent1">
            <a:alpha val="9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GB" sz="1000" kern="1200" dirty="0"/>
            <a:t>Pricing</a:t>
          </a:r>
        </a:p>
      </dsp:txBody>
      <dsp:txXfrm>
        <a:off x="1507156" y="563859"/>
        <a:ext cx="653355" cy="641892"/>
      </dsp:txXfrm>
    </dsp:sp>
    <dsp:sp modelId="{7A3ABE21-E809-42D7-A054-4243F3F6F49D}">
      <dsp:nvSpPr>
        <dsp:cNvPr id="0" name=""/>
        <dsp:cNvSpPr/>
      </dsp:nvSpPr>
      <dsp:spPr>
        <a:xfrm>
          <a:off x="459533" y="212053"/>
          <a:ext cx="1925678" cy="1925678"/>
        </a:xfrm>
        <a:prstGeom prst="pie">
          <a:avLst>
            <a:gd name="adj1" fmla="val 1800000"/>
            <a:gd name="adj2" fmla="val 9000000"/>
          </a:avLst>
        </a:prstGeom>
        <a:solidFill>
          <a:schemeClr val="accent1">
            <a:alpha val="90000"/>
            <a:hueOff val="0"/>
            <a:satOff val="0"/>
            <a:lumOff val="0"/>
            <a:alphaOff val="-2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GB" sz="1000" kern="1200" dirty="0"/>
            <a:t>Taxes</a:t>
          </a:r>
        </a:p>
      </dsp:txBody>
      <dsp:txXfrm>
        <a:off x="986802" y="1427065"/>
        <a:ext cx="871140" cy="596043"/>
      </dsp:txXfrm>
    </dsp:sp>
    <dsp:sp modelId="{EC367FE0-ADAF-4DDC-8B94-8B665E43BF3E}">
      <dsp:nvSpPr>
        <dsp:cNvPr id="0" name=""/>
        <dsp:cNvSpPr/>
      </dsp:nvSpPr>
      <dsp:spPr>
        <a:xfrm>
          <a:off x="459533" y="212053"/>
          <a:ext cx="1925678" cy="1925678"/>
        </a:xfrm>
        <a:prstGeom prst="pie">
          <a:avLst>
            <a:gd name="adj1" fmla="val 9000000"/>
            <a:gd name="adj2" fmla="val 16200000"/>
          </a:avLst>
        </a:prstGeom>
        <a:solidFill>
          <a:schemeClr val="accent1">
            <a:alpha val="90000"/>
            <a:hueOff val="0"/>
            <a:satOff val="0"/>
            <a:lumOff val="0"/>
            <a:alpha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GB" sz="1000" kern="1200" dirty="0"/>
            <a:t>Economic Incentives</a:t>
          </a:r>
        </a:p>
      </dsp:txBody>
      <dsp:txXfrm>
        <a:off x="665856" y="590312"/>
        <a:ext cx="653355" cy="64189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A45863-2C47-4EBD-A12F-3E8E69ECFAFA}">
      <dsp:nvSpPr>
        <dsp:cNvPr id="0" name=""/>
        <dsp:cNvSpPr/>
      </dsp:nvSpPr>
      <dsp:spPr>
        <a:xfrm>
          <a:off x="460184" y="208526"/>
          <a:ext cx="1925678" cy="1925678"/>
        </a:xfrm>
        <a:prstGeom prst="pie">
          <a:avLst>
            <a:gd name="adj1" fmla="val 16200000"/>
            <a:gd name="adj2" fmla="val 1800000"/>
          </a:avLst>
        </a:prstGeom>
        <a:solidFill>
          <a:schemeClr val="accent1">
            <a:alpha val="9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GB" sz="1000" kern="1200" dirty="0"/>
            <a:t>Pricing</a:t>
          </a:r>
        </a:p>
      </dsp:txBody>
      <dsp:txXfrm>
        <a:off x="1507156" y="563859"/>
        <a:ext cx="653355" cy="641892"/>
      </dsp:txXfrm>
    </dsp:sp>
    <dsp:sp modelId="{7A3ABE21-E809-42D7-A054-4243F3F6F49D}">
      <dsp:nvSpPr>
        <dsp:cNvPr id="0" name=""/>
        <dsp:cNvSpPr/>
      </dsp:nvSpPr>
      <dsp:spPr>
        <a:xfrm>
          <a:off x="459533" y="212053"/>
          <a:ext cx="1925678" cy="1925678"/>
        </a:xfrm>
        <a:prstGeom prst="pie">
          <a:avLst>
            <a:gd name="adj1" fmla="val 1800000"/>
            <a:gd name="adj2" fmla="val 9000000"/>
          </a:avLst>
        </a:prstGeom>
        <a:solidFill>
          <a:schemeClr val="accent1">
            <a:alpha val="90000"/>
            <a:hueOff val="0"/>
            <a:satOff val="0"/>
            <a:lumOff val="0"/>
            <a:alphaOff val="-2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GB" sz="1000" kern="1200" dirty="0"/>
            <a:t>Taxes</a:t>
          </a:r>
        </a:p>
      </dsp:txBody>
      <dsp:txXfrm>
        <a:off x="986802" y="1427065"/>
        <a:ext cx="871140" cy="596043"/>
      </dsp:txXfrm>
    </dsp:sp>
    <dsp:sp modelId="{EC367FE0-ADAF-4DDC-8B94-8B665E43BF3E}">
      <dsp:nvSpPr>
        <dsp:cNvPr id="0" name=""/>
        <dsp:cNvSpPr/>
      </dsp:nvSpPr>
      <dsp:spPr>
        <a:xfrm>
          <a:off x="459533" y="212053"/>
          <a:ext cx="1925678" cy="1925678"/>
        </a:xfrm>
        <a:prstGeom prst="pie">
          <a:avLst>
            <a:gd name="adj1" fmla="val 9000000"/>
            <a:gd name="adj2" fmla="val 16200000"/>
          </a:avLst>
        </a:prstGeom>
        <a:solidFill>
          <a:schemeClr val="accent1">
            <a:alpha val="90000"/>
            <a:hueOff val="0"/>
            <a:satOff val="0"/>
            <a:lumOff val="0"/>
            <a:alpha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GB" sz="1000" kern="1200" dirty="0"/>
            <a:t>Economic Incentives</a:t>
          </a:r>
        </a:p>
      </dsp:txBody>
      <dsp:txXfrm>
        <a:off x="665856" y="590312"/>
        <a:ext cx="653355" cy="64189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A45863-2C47-4EBD-A12F-3E8E69ECFAFA}">
      <dsp:nvSpPr>
        <dsp:cNvPr id="0" name=""/>
        <dsp:cNvSpPr/>
      </dsp:nvSpPr>
      <dsp:spPr>
        <a:xfrm>
          <a:off x="460184" y="208526"/>
          <a:ext cx="1925678" cy="1925678"/>
        </a:xfrm>
        <a:prstGeom prst="pie">
          <a:avLst>
            <a:gd name="adj1" fmla="val 16200000"/>
            <a:gd name="adj2" fmla="val 1800000"/>
          </a:avLst>
        </a:prstGeom>
        <a:solidFill>
          <a:schemeClr val="accent1">
            <a:alpha val="9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GB" sz="1000" kern="1200" dirty="0"/>
            <a:t>Pricing</a:t>
          </a:r>
        </a:p>
      </dsp:txBody>
      <dsp:txXfrm>
        <a:off x="1507156" y="563859"/>
        <a:ext cx="653355" cy="641892"/>
      </dsp:txXfrm>
    </dsp:sp>
    <dsp:sp modelId="{7A3ABE21-E809-42D7-A054-4243F3F6F49D}">
      <dsp:nvSpPr>
        <dsp:cNvPr id="0" name=""/>
        <dsp:cNvSpPr/>
      </dsp:nvSpPr>
      <dsp:spPr>
        <a:xfrm>
          <a:off x="459533" y="212053"/>
          <a:ext cx="1925678" cy="1925678"/>
        </a:xfrm>
        <a:prstGeom prst="pie">
          <a:avLst>
            <a:gd name="adj1" fmla="val 1800000"/>
            <a:gd name="adj2" fmla="val 9000000"/>
          </a:avLst>
        </a:prstGeom>
        <a:solidFill>
          <a:schemeClr val="accent1">
            <a:alpha val="90000"/>
            <a:hueOff val="0"/>
            <a:satOff val="0"/>
            <a:lumOff val="0"/>
            <a:alphaOff val="-2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GB" sz="1000" kern="1200" dirty="0"/>
            <a:t>Taxes</a:t>
          </a:r>
        </a:p>
      </dsp:txBody>
      <dsp:txXfrm>
        <a:off x="986802" y="1427065"/>
        <a:ext cx="871140" cy="596043"/>
      </dsp:txXfrm>
    </dsp:sp>
    <dsp:sp modelId="{EC367FE0-ADAF-4DDC-8B94-8B665E43BF3E}">
      <dsp:nvSpPr>
        <dsp:cNvPr id="0" name=""/>
        <dsp:cNvSpPr/>
      </dsp:nvSpPr>
      <dsp:spPr>
        <a:xfrm>
          <a:off x="459533" y="212053"/>
          <a:ext cx="1925678" cy="1925678"/>
        </a:xfrm>
        <a:prstGeom prst="pie">
          <a:avLst>
            <a:gd name="adj1" fmla="val 9000000"/>
            <a:gd name="adj2" fmla="val 16200000"/>
          </a:avLst>
        </a:prstGeom>
        <a:solidFill>
          <a:schemeClr val="accent1">
            <a:alpha val="90000"/>
            <a:hueOff val="0"/>
            <a:satOff val="0"/>
            <a:lumOff val="0"/>
            <a:alpha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GB" sz="1000" kern="1200" dirty="0"/>
            <a:t>Economic Incentives</a:t>
          </a:r>
        </a:p>
      </dsp:txBody>
      <dsp:txXfrm>
        <a:off x="665856" y="590312"/>
        <a:ext cx="653355" cy="641892"/>
      </dsp:txXfrm>
    </dsp:sp>
  </dsp:spTree>
</dsp:drawing>
</file>

<file path=ppt/diagrams/layout1.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2.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3.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4.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324299-CE8B-42EE-9433-3C91885187A3}" type="datetimeFigureOut">
              <a:rPr lang="en-GB" smtClean="0"/>
              <a:t>17/09/2026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DF89274-EDF4-41FB-9FF0-DD433456A17A}" type="slidenum">
              <a:rPr lang="en-GB" smtClean="0"/>
              <a:t>‹#›</a:t>
            </a:fld>
            <a:endParaRPr lang="en-GB"/>
          </a:p>
        </p:txBody>
      </p:sp>
    </p:spTree>
    <p:extLst>
      <p:ext uri="{BB962C8B-B14F-4D97-AF65-F5344CB8AC3E}">
        <p14:creationId xmlns:p14="http://schemas.microsoft.com/office/powerpoint/2010/main" val="11996584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DF89274-EDF4-41FB-9FF0-DD433456A17A}" type="slidenum">
              <a:rPr lang="en-GB" smtClean="0"/>
              <a:t>1</a:t>
            </a:fld>
            <a:endParaRPr lang="en-GB"/>
          </a:p>
        </p:txBody>
      </p:sp>
    </p:spTree>
    <p:extLst>
      <p:ext uri="{BB962C8B-B14F-4D97-AF65-F5344CB8AC3E}">
        <p14:creationId xmlns:p14="http://schemas.microsoft.com/office/powerpoint/2010/main" val="22810690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DF89274-EDF4-41FB-9FF0-DD433456A17A}" type="slidenum">
              <a:rPr lang="en-GB" smtClean="0"/>
              <a:t>3</a:t>
            </a:fld>
            <a:endParaRPr lang="en-GB"/>
          </a:p>
        </p:txBody>
      </p:sp>
    </p:spTree>
    <p:extLst>
      <p:ext uri="{BB962C8B-B14F-4D97-AF65-F5344CB8AC3E}">
        <p14:creationId xmlns:p14="http://schemas.microsoft.com/office/powerpoint/2010/main" val="25329275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DF89274-EDF4-41FB-9FF0-DD433456A17A}" type="slidenum">
              <a:rPr lang="en-GB" smtClean="0"/>
              <a:t>4</a:t>
            </a:fld>
            <a:endParaRPr lang="en-GB"/>
          </a:p>
        </p:txBody>
      </p:sp>
    </p:spTree>
    <p:extLst>
      <p:ext uri="{BB962C8B-B14F-4D97-AF65-F5344CB8AC3E}">
        <p14:creationId xmlns:p14="http://schemas.microsoft.com/office/powerpoint/2010/main" val="41780161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DF89274-EDF4-41FB-9FF0-DD433456A17A}" type="slidenum">
              <a:rPr lang="en-GB" smtClean="0"/>
              <a:t>8</a:t>
            </a:fld>
            <a:endParaRPr lang="en-GB"/>
          </a:p>
        </p:txBody>
      </p:sp>
    </p:spTree>
    <p:extLst>
      <p:ext uri="{BB962C8B-B14F-4D97-AF65-F5344CB8AC3E}">
        <p14:creationId xmlns:p14="http://schemas.microsoft.com/office/powerpoint/2010/main" val="40559829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DF89274-EDF4-41FB-9FF0-DD433456A17A}" type="slidenum">
              <a:rPr lang="en-GB" smtClean="0"/>
              <a:t>11</a:t>
            </a:fld>
            <a:endParaRPr lang="en-GB"/>
          </a:p>
        </p:txBody>
      </p:sp>
    </p:spTree>
    <p:extLst>
      <p:ext uri="{BB962C8B-B14F-4D97-AF65-F5344CB8AC3E}">
        <p14:creationId xmlns:p14="http://schemas.microsoft.com/office/powerpoint/2010/main" val="41070339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09B67E-CDB7-CDD9-F162-330E179DF7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30FF73-5DF4-4FFE-4DD9-EB2A6C8DFB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47982F-335A-FF4A-72B8-458319DAD713}"/>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A2309A93-F07C-9959-4A20-04B2C43439D2}"/>
              </a:ext>
            </a:extLst>
          </p:cNvPr>
          <p:cNvSpPr>
            <a:spLocks noGrp="1"/>
          </p:cNvSpPr>
          <p:nvPr>
            <p:ph type="sldNum" sz="quarter" idx="5"/>
          </p:nvPr>
        </p:nvSpPr>
        <p:spPr/>
        <p:txBody>
          <a:bodyPr/>
          <a:lstStyle/>
          <a:p>
            <a:fld id="{3DF89274-EDF4-41FB-9FF0-DD433456A17A}" type="slidenum">
              <a:rPr lang="en-GB" smtClean="0"/>
              <a:t>19</a:t>
            </a:fld>
            <a:endParaRPr lang="en-GB"/>
          </a:p>
        </p:txBody>
      </p:sp>
    </p:spTree>
    <p:extLst>
      <p:ext uri="{BB962C8B-B14F-4D97-AF65-F5344CB8AC3E}">
        <p14:creationId xmlns:p14="http://schemas.microsoft.com/office/powerpoint/2010/main" val="14103597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852BFD-418F-53D9-D902-AD76486B41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06F8AA-F628-9E4F-A5EE-4B22D18360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B2D860-BCB1-05DB-F207-5BBE352D5DE5}"/>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A91E01D6-1921-9D43-AF15-A834C1DD4AE2}"/>
              </a:ext>
            </a:extLst>
          </p:cNvPr>
          <p:cNvSpPr>
            <a:spLocks noGrp="1"/>
          </p:cNvSpPr>
          <p:nvPr>
            <p:ph type="sldNum" sz="quarter" idx="5"/>
          </p:nvPr>
        </p:nvSpPr>
        <p:spPr/>
        <p:txBody>
          <a:bodyPr/>
          <a:lstStyle/>
          <a:p>
            <a:fld id="{3DF89274-EDF4-41FB-9FF0-DD433456A17A}" type="slidenum">
              <a:rPr lang="en-GB" smtClean="0"/>
              <a:t>24</a:t>
            </a:fld>
            <a:endParaRPr lang="en-GB"/>
          </a:p>
        </p:txBody>
      </p:sp>
    </p:spTree>
    <p:extLst>
      <p:ext uri="{BB962C8B-B14F-4D97-AF65-F5344CB8AC3E}">
        <p14:creationId xmlns:p14="http://schemas.microsoft.com/office/powerpoint/2010/main" val="6875721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72EBF4-EDAC-A37A-E59C-5643CA10C7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37C8EA-93BA-0265-90C1-94B0304008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E53437-EB80-89A6-ABF4-716C42D2E1F8}"/>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AA75EA12-89EA-E379-0A5D-0A79495B1E1F}"/>
              </a:ext>
            </a:extLst>
          </p:cNvPr>
          <p:cNvSpPr>
            <a:spLocks noGrp="1"/>
          </p:cNvSpPr>
          <p:nvPr>
            <p:ph type="sldNum" sz="quarter" idx="5"/>
          </p:nvPr>
        </p:nvSpPr>
        <p:spPr/>
        <p:txBody>
          <a:bodyPr/>
          <a:lstStyle/>
          <a:p>
            <a:fld id="{3DF89274-EDF4-41FB-9FF0-DD433456A17A}" type="slidenum">
              <a:rPr lang="en-GB" smtClean="0"/>
              <a:t>26</a:t>
            </a:fld>
            <a:endParaRPr lang="en-GB"/>
          </a:p>
        </p:txBody>
      </p:sp>
    </p:spTree>
    <p:extLst>
      <p:ext uri="{BB962C8B-B14F-4D97-AF65-F5344CB8AC3E}">
        <p14:creationId xmlns:p14="http://schemas.microsoft.com/office/powerpoint/2010/main" val="6930279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DF89274-EDF4-41FB-9FF0-DD433456A17A}" type="slidenum">
              <a:rPr lang="en-GB" smtClean="0"/>
              <a:t>27</a:t>
            </a:fld>
            <a:endParaRPr lang="en-GB"/>
          </a:p>
        </p:txBody>
      </p:sp>
    </p:spTree>
    <p:extLst>
      <p:ext uri="{BB962C8B-B14F-4D97-AF65-F5344CB8AC3E}">
        <p14:creationId xmlns:p14="http://schemas.microsoft.com/office/powerpoint/2010/main" val="21848333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DF89274-EDF4-41FB-9FF0-DD433456A17A}" type="slidenum">
              <a:rPr lang="en-GB" smtClean="0"/>
              <a:t>32</a:t>
            </a:fld>
            <a:endParaRPr lang="en-GB"/>
          </a:p>
        </p:txBody>
      </p:sp>
    </p:spTree>
    <p:extLst>
      <p:ext uri="{BB962C8B-B14F-4D97-AF65-F5344CB8AC3E}">
        <p14:creationId xmlns:p14="http://schemas.microsoft.com/office/powerpoint/2010/main" val="19305266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B060C3-E64F-8786-F8EE-8922EC7A38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9005E8-DC51-7B11-31DC-F528D4A1C89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DD4B4DB-9008-0BCA-07AB-A355A02EE849}"/>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8B229DF8-313A-8A80-D27B-640D7CC6D3D7}"/>
              </a:ext>
            </a:extLst>
          </p:cNvPr>
          <p:cNvSpPr>
            <a:spLocks noGrp="1"/>
          </p:cNvSpPr>
          <p:nvPr>
            <p:ph type="sldNum" sz="quarter" idx="5"/>
          </p:nvPr>
        </p:nvSpPr>
        <p:spPr/>
        <p:txBody>
          <a:bodyPr/>
          <a:lstStyle/>
          <a:p>
            <a:fld id="{3DF89274-EDF4-41FB-9FF0-DD433456A17A}" type="slidenum">
              <a:rPr lang="en-GB" smtClean="0"/>
              <a:t>33</a:t>
            </a:fld>
            <a:endParaRPr lang="en-GB"/>
          </a:p>
        </p:txBody>
      </p:sp>
    </p:spTree>
    <p:extLst>
      <p:ext uri="{BB962C8B-B14F-4D97-AF65-F5344CB8AC3E}">
        <p14:creationId xmlns:p14="http://schemas.microsoft.com/office/powerpoint/2010/main" val="9168242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DF89274-EDF4-41FB-9FF0-DD433456A17A}" type="slidenum">
              <a:rPr lang="en-GB" smtClean="0"/>
              <a:t>34</a:t>
            </a:fld>
            <a:endParaRPr lang="en-GB"/>
          </a:p>
        </p:txBody>
      </p:sp>
    </p:spTree>
    <p:extLst>
      <p:ext uri="{BB962C8B-B14F-4D97-AF65-F5344CB8AC3E}">
        <p14:creationId xmlns:p14="http://schemas.microsoft.com/office/powerpoint/2010/main" val="219186161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5"/>
        <p:cNvGrpSpPr/>
        <p:nvPr/>
      </p:nvGrpSpPr>
      <p:grpSpPr>
        <a:xfrm>
          <a:off x="0" y="0"/>
          <a:ext cx="0" cy="0"/>
          <a:chOff x="0" y="0"/>
          <a:chExt cx="0" cy="0"/>
        </a:xfrm>
      </p:grpSpPr>
      <p:pic>
        <p:nvPicPr>
          <p:cNvPr id="3" name="Picture 2">
            <a:extLst>
              <a:ext uri="{FF2B5EF4-FFF2-40B4-BE49-F238E27FC236}">
                <a16:creationId xmlns:a16="http://schemas.microsoft.com/office/drawing/2014/main" id="{C65EA376-651F-B818-AF38-9F429FDC5AFB}"/>
              </a:ext>
            </a:extLst>
          </p:cNvPr>
          <p:cNvPicPr>
            <a:picLocks noChangeAspect="1"/>
          </p:cNvPicPr>
          <p:nvPr/>
        </p:nvPicPr>
        <p:blipFill>
          <a:blip r:embed="rId2"/>
          <a:srcRect/>
          <a:stretch/>
        </p:blipFill>
        <p:spPr>
          <a:xfrm>
            <a:off x="0" y="0"/>
            <a:ext cx="12192000" cy="6858000"/>
          </a:xfrm>
          <a:prstGeom prst="rect">
            <a:avLst/>
          </a:prstGeom>
        </p:spPr>
      </p:pic>
      <p:sp>
        <p:nvSpPr>
          <p:cNvPr id="16" name="Google Shape;16;p17"/>
          <p:cNvSpPr txBox="1">
            <a:spLocks noGrp="1"/>
          </p:cNvSpPr>
          <p:nvPr>
            <p:ph type="ctrTitle" hasCustomPrompt="1"/>
          </p:nvPr>
        </p:nvSpPr>
        <p:spPr>
          <a:xfrm>
            <a:off x="2979507" y="739739"/>
            <a:ext cx="4880223" cy="4982968"/>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4800"/>
              <a:buFont typeface="Helvetica Neue"/>
              <a:buNone/>
              <a:defRPr sz="3200" b="1" i="0" cap="none" baseline="0">
                <a:solidFill>
                  <a:schemeClr val="bg1"/>
                </a:solidFill>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GB" dirty="0"/>
              <a:t>Click To Edit Master Title Style</a:t>
            </a:r>
            <a:endParaRPr lang="en-ZA" dirty="0"/>
          </a:p>
        </p:txBody>
      </p:sp>
    </p:spTree>
    <p:extLst>
      <p:ext uri="{BB962C8B-B14F-4D97-AF65-F5344CB8AC3E}">
        <p14:creationId xmlns:p14="http://schemas.microsoft.com/office/powerpoint/2010/main" val="8126348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wo Content" preserve="1">
  <p:cSld name="Two Content">
    <p:bg>
      <p:bgPr>
        <a:solidFill>
          <a:schemeClr val="lt1"/>
        </a:solidFill>
        <a:effectLst/>
      </p:bgPr>
    </p:bg>
    <p:spTree>
      <p:nvGrpSpPr>
        <p:cNvPr id="1" name="Shape 33"/>
        <p:cNvGrpSpPr/>
        <p:nvPr/>
      </p:nvGrpSpPr>
      <p:grpSpPr>
        <a:xfrm>
          <a:off x="0" y="0"/>
          <a:ext cx="0" cy="0"/>
          <a:chOff x="0" y="0"/>
          <a:chExt cx="0" cy="0"/>
        </a:xfrm>
      </p:grpSpPr>
      <p:sp>
        <p:nvSpPr>
          <p:cNvPr id="34" name="Google Shape;34;p20"/>
          <p:cNvSpPr txBox="1">
            <a:spLocks noGrp="1"/>
          </p:cNvSpPr>
          <p:nvPr>
            <p:ph type="title"/>
          </p:nvPr>
        </p:nvSpPr>
        <p:spPr>
          <a:xfrm>
            <a:off x="838200" y="5556"/>
            <a:ext cx="10515600" cy="132556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400"/>
              <a:buFont typeface="Helvetica Neue"/>
              <a:buNone/>
              <a:defRPr sz="2800" b="1" i="0">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GB"/>
              <a:t>Click to edit Master title style</a:t>
            </a:r>
            <a:endParaRPr dirty="0"/>
          </a:p>
        </p:txBody>
      </p:sp>
      <p:sp>
        <p:nvSpPr>
          <p:cNvPr id="2" name="Slide Number Placeholder 1">
            <a:extLst>
              <a:ext uri="{FF2B5EF4-FFF2-40B4-BE49-F238E27FC236}">
                <a16:creationId xmlns:a16="http://schemas.microsoft.com/office/drawing/2014/main" id="{4055AD5F-CC06-3A70-CBC8-BED05A2F0731}"/>
              </a:ext>
            </a:extLst>
          </p:cNvPr>
          <p:cNvSpPr>
            <a:spLocks noGrp="1"/>
          </p:cNvSpPr>
          <p:nvPr>
            <p:ph type="sldNum" idx="11"/>
          </p:nvPr>
        </p:nvSpPr>
        <p:spPr/>
        <p:txBody>
          <a:bodyPr/>
          <a:lstStyle/>
          <a:p>
            <a:fld id="{E2475484-9675-48C9-8679-CDEA8E9A8D8A}" type="slidenum">
              <a:rPr lang="en-GB" smtClean="0"/>
              <a:t>‹#›</a:t>
            </a:fld>
            <a:endParaRPr lang="en-GB"/>
          </a:p>
        </p:txBody>
      </p:sp>
      <p:sp>
        <p:nvSpPr>
          <p:cNvPr id="4" name="Text Placeholder 2">
            <a:extLst>
              <a:ext uri="{FF2B5EF4-FFF2-40B4-BE49-F238E27FC236}">
                <a16:creationId xmlns:a16="http://schemas.microsoft.com/office/drawing/2014/main" id="{760B7BF7-863F-75BD-C74E-816BAC14E105}"/>
              </a:ext>
            </a:extLst>
          </p:cNvPr>
          <p:cNvSpPr>
            <a:spLocks noGrp="1"/>
          </p:cNvSpPr>
          <p:nvPr>
            <p:ph type="body" idx="12"/>
          </p:nvPr>
        </p:nvSpPr>
        <p:spPr>
          <a:xfrm>
            <a:off x="838200" y="1926431"/>
            <a:ext cx="5257800" cy="4639469"/>
          </a:xfrm>
          <a:prstGeom prst="rect">
            <a:avLst/>
          </a:prstGeom>
        </p:spPr>
        <p:txBody>
          <a:bodyPr lIns="90000" tIns="36000" bIns="90000"/>
          <a:lstStyle>
            <a:lvl1pPr marL="0">
              <a:lnSpc>
                <a:spcPct val="90000"/>
              </a:lnSpc>
              <a:spcBef>
                <a:spcPts val="1000"/>
              </a:spcBef>
              <a:defRPr/>
            </a:lvl1pPr>
          </a:lstStyle>
          <a:p>
            <a:pPr marL="76200" lvl="0" indent="0">
              <a:buNone/>
            </a:pPr>
            <a:r>
              <a:rPr lang="en-GB"/>
              <a:t>Click to edit Master text styles</a:t>
            </a:r>
          </a:p>
        </p:txBody>
      </p:sp>
      <p:sp>
        <p:nvSpPr>
          <p:cNvPr id="5" name="Google Shape;56;p21">
            <a:extLst>
              <a:ext uri="{FF2B5EF4-FFF2-40B4-BE49-F238E27FC236}">
                <a16:creationId xmlns:a16="http://schemas.microsoft.com/office/drawing/2014/main" id="{AF23B50F-DDC4-A9C5-C7A6-289F47F961E3}"/>
              </a:ext>
            </a:extLst>
          </p:cNvPr>
          <p:cNvSpPr txBox="1">
            <a:spLocks noGrp="1"/>
          </p:cNvSpPr>
          <p:nvPr>
            <p:ph type="body" idx="13"/>
          </p:nvPr>
        </p:nvSpPr>
        <p:spPr>
          <a:xfrm>
            <a:off x="834081" y="1321595"/>
            <a:ext cx="5183188" cy="604836"/>
          </a:xfrm>
          <a:prstGeom prst="rect">
            <a:avLst/>
          </a:prstGeom>
          <a:noFill/>
          <a:ln>
            <a:noFill/>
          </a:ln>
        </p:spPr>
        <p:txBody>
          <a:bodyPr spcFirstLastPara="1" wrap="square" lIns="91425" tIns="36000" rIns="91425" bIns="90000" anchor="t" anchorCtr="0">
            <a:noAutofit/>
          </a:bodyPr>
          <a:lstStyle>
            <a:lvl1pPr marL="0" lvl="0" indent="-228600" algn="l">
              <a:lnSpc>
                <a:spcPct val="90000"/>
              </a:lnSpc>
              <a:spcBef>
                <a:spcPts val="1000"/>
              </a:spcBef>
              <a:spcAft>
                <a:spcPts val="0"/>
              </a:spcAft>
              <a:buClr>
                <a:schemeClr val="dk1"/>
              </a:buClr>
              <a:buSzPts val="2400"/>
              <a:buNone/>
              <a:defRPr sz="2400" b="1">
                <a:solidFill>
                  <a:schemeClr val="accent5"/>
                </a:solidFill>
                <a:latin typeface="+mn-lt"/>
                <a:ea typeface="Helvetica Neue"/>
                <a:cs typeface="Helvetica Neue"/>
                <a:sym typeface="Helvetica Neue"/>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GB"/>
              <a:t>Click to edit Master text styles</a:t>
            </a:r>
          </a:p>
        </p:txBody>
      </p:sp>
    </p:spTree>
    <p:extLst>
      <p:ext uri="{BB962C8B-B14F-4D97-AF65-F5344CB8AC3E}">
        <p14:creationId xmlns:p14="http://schemas.microsoft.com/office/powerpoint/2010/main" val="1207049779"/>
      </p:ext>
    </p:extLst>
  </p:cSld>
  <p:clrMapOvr>
    <a:overrideClrMapping bg1="lt1" tx1="dk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preserve="1">
  <p:cSld name="1_Two Content">
    <p:bg>
      <p:bgPr>
        <a:solidFill>
          <a:schemeClr val="lt1"/>
        </a:solidFill>
        <a:effectLst/>
      </p:bgPr>
    </p:bg>
    <p:spTree>
      <p:nvGrpSpPr>
        <p:cNvPr id="1" name="Shape 33"/>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055AD5F-CC06-3A70-CBC8-BED05A2F0731}"/>
              </a:ext>
            </a:extLst>
          </p:cNvPr>
          <p:cNvSpPr>
            <a:spLocks noGrp="1"/>
          </p:cNvSpPr>
          <p:nvPr>
            <p:ph type="sldNum" idx="11"/>
          </p:nvPr>
        </p:nvSpPr>
        <p:spPr/>
        <p:txBody>
          <a:bodyPr/>
          <a:lstStyle/>
          <a:p>
            <a:fld id="{E2475484-9675-48C9-8679-CDEA8E9A8D8A}" type="slidenum">
              <a:rPr lang="en-GB" smtClean="0"/>
              <a:t>‹#›</a:t>
            </a:fld>
            <a:endParaRPr lang="en-GB"/>
          </a:p>
        </p:txBody>
      </p:sp>
      <p:sp>
        <p:nvSpPr>
          <p:cNvPr id="7" name="Text Placeholder 2">
            <a:extLst>
              <a:ext uri="{FF2B5EF4-FFF2-40B4-BE49-F238E27FC236}">
                <a16:creationId xmlns:a16="http://schemas.microsoft.com/office/drawing/2014/main" id="{EF52DA1A-27C3-A877-3F21-FC8B5AF4A011}"/>
              </a:ext>
            </a:extLst>
          </p:cNvPr>
          <p:cNvSpPr>
            <a:spLocks noGrp="1"/>
          </p:cNvSpPr>
          <p:nvPr>
            <p:ph type="body" idx="12"/>
          </p:nvPr>
        </p:nvSpPr>
        <p:spPr>
          <a:xfrm>
            <a:off x="838200" y="1926431"/>
            <a:ext cx="5257800" cy="4639469"/>
          </a:xfrm>
          <a:prstGeom prst="rect">
            <a:avLst/>
          </a:prstGeom>
        </p:spPr>
        <p:txBody>
          <a:bodyPr lIns="90000" tIns="36000" bIns="90000"/>
          <a:lstStyle>
            <a:lvl1pPr marL="0">
              <a:lnSpc>
                <a:spcPct val="90000"/>
              </a:lnSpc>
              <a:spcBef>
                <a:spcPts val="1000"/>
              </a:spcBef>
              <a:defRPr/>
            </a:lvl1pPr>
          </a:lstStyle>
          <a:p>
            <a:pPr marL="76200" lvl="0" indent="0">
              <a:buNone/>
            </a:pPr>
            <a:r>
              <a:rPr lang="en-GB"/>
              <a:t>Click to edit Master text styles</a:t>
            </a:r>
          </a:p>
        </p:txBody>
      </p:sp>
      <p:sp>
        <p:nvSpPr>
          <p:cNvPr id="8" name="Google Shape;56;p21">
            <a:extLst>
              <a:ext uri="{FF2B5EF4-FFF2-40B4-BE49-F238E27FC236}">
                <a16:creationId xmlns:a16="http://schemas.microsoft.com/office/drawing/2014/main" id="{1C3240EE-A0CD-0C76-C224-32839D7C8974}"/>
              </a:ext>
            </a:extLst>
          </p:cNvPr>
          <p:cNvSpPr txBox="1">
            <a:spLocks noGrp="1"/>
          </p:cNvSpPr>
          <p:nvPr>
            <p:ph type="body" idx="13"/>
          </p:nvPr>
        </p:nvSpPr>
        <p:spPr>
          <a:xfrm>
            <a:off x="834081" y="1321595"/>
            <a:ext cx="5183188" cy="604836"/>
          </a:xfrm>
          <a:prstGeom prst="rect">
            <a:avLst/>
          </a:prstGeom>
          <a:noFill/>
          <a:ln>
            <a:noFill/>
          </a:ln>
        </p:spPr>
        <p:txBody>
          <a:bodyPr spcFirstLastPara="1" wrap="square" lIns="91425" tIns="36000" rIns="91425" bIns="90000" anchor="t" anchorCtr="0">
            <a:noAutofit/>
          </a:bodyPr>
          <a:lstStyle>
            <a:lvl1pPr marL="0" lvl="0" indent="-228600" algn="l">
              <a:lnSpc>
                <a:spcPct val="90000"/>
              </a:lnSpc>
              <a:spcBef>
                <a:spcPts val="1000"/>
              </a:spcBef>
              <a:spcAft>
                <a:spcPts val="0"/>
              </a:spcAft>
              <a:buClr>
                <a:schemeClr val="dk1"/>
              </a:buClr>
              <a:buSzPts val="2400"/>
              <a:buNone/>
              <a:defRPr sz="2400" b="1">
                <a:solidFill>
                  <a:schemeClr val="accent5"/>
                </a:solidFill>
                <a:latin typeface="+mn-lt"/>
                <a:ea typeface="Helvetica Neue"/>
                <a:cs typeface="Helvetica Neue"/>
                <a:sym typeface="Helvetica Neue"/>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GB"/>
              <a:t>Click to edit Master text styles</a:t>
            </a:r>
          </a:p>
        </p:txBody>
      </p:sp>
    </p:spTree>
    <p:extLst>
      <p:ext uri="{BB962C8B-B14F-4D97-AF65-F5344CB8AC3E}">
        <p14:creationId xmlns:p14="http://schemas.microsoft.com/office/powerpoint/2010/main" val="3878012038"/>
      </p:ext>
    </p:extLst>
  </p:cSld>
  <p:clrMapOvr>
    <a:overrideClrMapping bg1="lt1" tx1="dk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mparison" type="twoTxTwoObj" preserve="1">
  <p:cSld name="Comparison">
    <p:spTree>
      <p:nvGrpSpPr>
        <p:cNvPr id="1" name="Shape 52"/>
        <p:cNvGrpSpPr/>
        <p:nvPr/>
      </p:nvGrpSpPr>
      <p:grpSpPr>
        <a:xfrm>
          <a:off x="0" y="0"/>
          <a:ext cx="0" cy="0"/>
          <a:chOff x="0" y="0"/>
          <a:chExt cx="0" cy="0"/>
        </a:xfrm>
      </p:grpSpPr>
      <p:pic>
        <p:nvPicPr>
          <p:cNvPr id="3" name="Picture 2">
            <a:extLst>
              <a:ext uri="{FF2B5EF4-FFF2-40B4-BE49-F238E27FC236}">
                <a16:creationId xmlns:a16="http://schemas.microsoft.com/office/drawing/2014/main" id="{3A70E89C-24E2-3848-9105-E62A76FC275E}"/>
              </a:ext>
            </a:extLst>
          </p:cNvPr>
          <p:cNvPicPr>
            <a:picLocks noChangeAspect="1"/>
          </p:cNvPicPr>
          <p:nvPr/>
        </p:nvPicPr>
        <p:blipFill>
          <a:blip r:embed="rId2"/>
          <a:src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4321A830-ACFF-6C61-07CA-D04E6E6FD08F}"/>
              </a:ext>
            </a:extLst>
          </p:cNvPr>
          <p:cNvSpPr/>
          <p:nvPr/>
        </p:nvSpPr>
        <p:spPr>
          <a:xfrm>
            <a:off x="5997575" y="1316038"/>
            <a:ext cx="5540304" cy="446831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Google Shape;53;p21"/>
          <p:cNvSpPr txBox="1">
            <a:spLocks noGrp="1"/>
          </p:cNvSpPr>
          <p:nvPr>
            <p:ph type="title"/>
          </p:nvPr>
        </p:nvSpPr>
        <p:spPr>
          <a:xfrm>
            <a:off x="839788" y="0"/>
            <a:ext cx="10515600" cy="132556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000"/>
              <a:buFont typeface="Helvetica Neue"/>
              <a:buNone/>
              <a:defRPr sz="2800" b="1">
                <a:solidFill>
                  <a:schemeClr val="bg1"/>
                </a:solidFill>
                <a:latin typeface="+mn-lt"/>
                <a:ea typeface="Helvetica Neue"/>
                <a:cs typeface="Helvetica Neue"/>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GB"/>
              <a:t>Click to edit Master title style</a:t>
            </a:r>
            <a:endParaRPr dirty="0"/>
          </a:p>
        </p:txBody>
      </p:sp>
      <p:sp>
        <p:nvSpPr>
          <p:cNvPr id="54" name="Google Shape;54;p21"/>
          <p:cNvSpPr txBox="1">
            <a:spLocks noGrp="1"/>
          </p:cNvSpPr>
          <p:nvPr>
            <p:ph type="body" idx="1"/>
          </p:nvPr>
        </p:nvSpPr>
        <p:spPr>
          <a:xfrm>
            <a:off x="839788" y="1316038"/>
            <a:ext cx="5157787" cy="461391"/>
          </a:xfrm>
          <a:prstGeom prst="rect">
            <a:avLst/>
          </a:prstGeom>
          <a:noFill/>
          <a:ln>
            <a:noFill/>
          </a:ln>
        </p:spPr>
        <p:txBody>
          <a:bodyPr spcFirstLastPara="1" wrap="square" lIns="91425" tIns="45700" rIns="91425" bIns="45700" anchor="t" anchorCtr="0">
            <a:normAutofit/>
          </a:bodyPr>
          <a:lstStyle>
            <a:lvl1pPr marL="0" lvl="0" indent="-228600" algn="l">
              <a:lnSpc>
                <a:spcPct val="90000"/>
              </a:lnSpc>
              <a:spcBef>
                <a:spcPts val="1000"/>
              </a:spcBef>
              <a:spcAft>
                <a:spcPts val="0"/>
              </a:spcAft>
              <a:buClr>
                <a:schemeClr val="dk1"/>
              </a:buClr>
              <a:buSzPts val="2400"/>
              <a:buNone/>
              <a:defRPr sz="2200" b="1">
                <a:solidFill>
                  <a:schemeClr val="bg1"/>
                </a:solidFill>
                <a:latin typeface="+mn-lt"/>
                <a:ea typeface="Helvetica Neue"/>
                <a:cs typeface="Helvetica Neue"/>
                <a:sym typeface="Helvetica Neue"/>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GB"/>
              <a:t>Click to edit Master text styles</a:t>
            </a:r>
          </a:p>
        </p:txBody>
      </p:sp>
      <p:sp>
        <p:nvSpPr>
          <p:cNvPr id="55" name="Google Shape;55;p21"/>
          <p:cNvSpPr txBox="1">
            <a:spLocks noGrp="1"/>
          </p:cNvSpPr>
          <p:nvPr>
            <p:ph type="body" idx="2"/>
          </p:nvPr>
        </p:nvSpPr>
        <p:spPr>
          <a:xfrm>
            <a:off x="839788" y="1816278"/>
            <a:ext cx="5157787" cy="3684588"/>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chemeClr val="bg1"/>
              </a:buClr>
              <a:buSzPts val="2400"/>
              <a:buChar char="•"/>
              <a:defRPr sz="2000">
                <a:solidFill>
                  <a:schemeClr val="bg1"/>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GB"/>
              <a:t>Click to edit Master text styles</a:t>
            </a:r>
          </a:p>
        </p:txBody>
      </p:sp>
      <p:sp>
        <p:nvSpPr>
          <p:cNvPr id="56" name="Google Shape;56;p21"/>
          <p:cNvSpPr txBox="1">
            <a:spLocks noGrp="1"/>
          </p:cNvSpPr>
          <p:nvPr>
            <p:ph type="body" idx="3"/>
          </p:nvPr>
        </p:nvSpPr>
        <p:spPr>
          <a:xfrm>
            <a:off x="6172200" y="1316038"/>
            <a:ext cx="5183188" cy="461391"/>
          </a:xfrm>
          <a:prstGeom prst="rect">
            <a:avLst/>
          </a:prstGeom>
          <a:noFill/>
          <a:ln>
            <a:noFill/>
          </a:ln>
        </p:spPr>
        <p:txBody>
          <a:bodyPr spcFirstLastPara="1" wrap="square" lIns="91425" tIns="45700" rIns="91425" bIns="45700" anchor="t" anchorCtr="0">
            <a:normAutofit/>
          </a:bodyPr>
          <a:lstStyle>
            <a:lvl1pPr marL="0" lvl="0" indent="-228600" algn="l">
              <a:lnSpc>
                <a:spcPct val="90000"/>
              </a:lnSpc>
              <a:spcBef>
                <a:spcPts val="1000"/>
              </a:spcBef>
              <a:spcAft>
                <a:spcPts val="0"/>
              </a:spcAft>
              <a:buClr>
                <a:schemeClr val="dk1"/>
              </a:buClr>
              <a:buSzPts val="2400"/>
              <a:buNone/>
              <a:defRPr sz="2200" b="1">
                <a:solidFill>
                  <a:schemeClr val="bg1"/>
                </a:solidFill>
                <a:latin typeface="+mn-lt"/>
                <a:ea typeface="Helvetica Neue"/>
                <a:cs typeface="Helvetica Neue"/>
                <a:sym typeface="Helvetica Neue"/>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GB"/>
              <a:t>Click to edit Master text styles</a:t>
            </a:r>
          </a:p>
        </p:txBody>
      </p:sp>
      <p:sp>
        <p:nvSpPr>
          <p:cNvPr id="57" name="Google Shape;57;p21"/>
          <p:cNvSpPr txBox="1">
            <a:spLocks noGrp="1"/>
          </p:cNvSpPr>
          <p:nvPr>
            <p:ph type="body" idx="4"/>
          </p:nvPr>
        </p:nvSpPr>
        <p:spPr>
          <a:xfrm>
            <a:off x="6172200" y="1816278"/>
            <a:ext cx="5183188" cy="3684588"/>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chemeClr val="bg1"/>
              </a:buClr>
              <a:buSzPts val="2400"/>
              <a:buChar char="•"/>
              <a:defRPr sz="2000">
                <a:solidFill>
                  <a:schemeClr val="bg1"/>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GB"/>
              <a:t>Click to edit Master text styles</a:t>
            </a:r>
          </a:p>
        </p:txBody>
      </p:sp>
      <p:sp>
        <p:nvSpPr>
          <p:cNvPr id="2" name="Slide Number Placeholder 2">
            <a:extLst>
              <a:ext uri="{FF2B5EF4-FFF2-40B4-BE49-F238E27FC236}">
                <a16:creationId xmlns:a16="http://schemas.microsoft.com/office/drawing/2014/main" id="{10AA9A2B-ABED-DB7D-BF31-1128BB037F8F}"/>
              </a:ext>
            </a:extLst>
          </p:cNvPr>
          <p:cNvSpPr>
            <a:spLocks noGrp="1"/>
          </p:cNvSpPr>
          <p:nvPr>
            <p:ph type="sldNum" idx="10"/>
          </p:nvPr>
        </p:nvSpPr>
        <p:spPr>
          <a:xfrm>
            <a:off x="11798300" y="6565900"/>
            <a:ext cx="393700" cy="292100"/>
          </a:xfrm>
        </p:spPr>
        <p:txBody>
          <a:bodyPr/>
          <a:lstStyle/>
          <a:p>
            <a:fld id="{E2475484-9675-48C9-8679-CDEA8E9A8D8A}" type="slidenum">
              <a:rPr lang="en-GB" smtClean="0"/>
              <a:t>‹#›</a:t>
            </a:fld>
            <a:endParaRPr lang="en-GB"/>
          </a:p>
        </p:txBody>
      </p:sp>
    </p:spTree>
    <p:extLst>
      <p:ext uri="{BB962C8B-B14F-4D97-AF65-F5344CB8AC3E}">
        <p14:creationId xmlns:p14="http://schemas.microsoft.com/office/powerpoint/2010/main" val="7763224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reserve="1">
  <p:cSld name="Title Only">
    <p:spTree>
      <p:nvGrpSpPr>
        <p:cNvPr id="1" name="Shape 61"/>
        <p:cNvGrpSpPr/>
        <p:nvPr/>
      </p:nvGrpSpPr>
      <p:grpSpPr>
        <a:xfrm>
          <a:off x="0" y="0"/>
          <a:ext cx="0" cy="0"/>
          <a:chOff x="0" y="0"/>
          <a:chExt cx="0" cy="0"/>
        </a:xfrm>
      </p:grpSpPr>
      <p:sp>
        <p:nvSpPr>
          <p:cNvPr id="62" name="Google Shape;62;p22"/>
          <p:cNvSpPr txBox="1">
            <a:spLocks noGrp="1"/>
          </p:cNvSpPr>
          <p:nvPr>
            <p:ph type="title"/>
          </p:nvPr>
        </p:nvSpPr>
        <p:spPr>
          <a:xfrm>
            <a:off x="838200" y="0"/>
            <a:ext cx="10515600" cy="132556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000"/>
              <a:buFont typeface="Helvetica Neue"/>
              <a:buNone/>
              <a:defRPr sz="2800" b="1">
                <a:latin typeface="+mj-lt"/>
                <a:ea typeface="Helvetica Neue"/>
                <a:cs typeface="Helvetica Neue"/>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GB"/>
              <a:t>Click to edit Master title style</a:t>
            </a:r>
            <a:endParaRPr dirty="0"/>
          </a:p>
        </p:txBody>
      </p:sp>
      <p:sp>
        <p:nvSpPr>
          <p:cNvPr id="2" name="Slide Number Placeholder 2">
            <a:extLst>
              <a:ext uri="{FF2B5EF4-FFF2-40B4-BE49-F238E27FC236}">
                <a16:creationId xmlns:a16="http://schemas.microsoft.com/office/drawing/2014/main" id="{B9AD8697-92AB-E546-E92A-46423E2D16EB}"/>
              </a:ext>
            </a:extLst>
          </p:cNvPr>
          <p:cNvSpPr>
            <a:spLocks noGrp="1"/>
          </p:cNvSpPr>
          <p:nvPr>
            <p:ph type="sldNum" idx="10"/>
          </p:nvPr>
        </p:nvSpPr>
        <p:spPr>
          <a:xfrm>
            <a:off x="11798300" y="6565900"/>
            <a:ext cx="393700" cy="292100"/>
          </a:xfrm>
        </p:spPr>
        <p:txBody>
          <a:bodyPr/>
          <a:lstStyle/>
          <a:p>
            <a:fld id="{E2475484-9675-48C9-8679-CDEA8E9A8D8A}" type="slidenum">
              <a:rPr lang="en-GB" smtClean="0"/>
              <a:t>‹#›</a:t>
            </a:fld>
            <a:endParaRPr lang="en-GB"/>
          </a:p>
        </p:txBody>
      </p:sp>
    </p:spTree>
    <p:extLst>
      <p:ext uri="{BB962C8B-B14F-4D97-AF65-F5344CB8AC3E}">
        <p14:creationId xmlns:p14="http://schemas.microsoft.com/office/powerpoint/2010/main" val="16739732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Picture with Caption" preserve="1">
  <p:cSld name="Picture with Caption">
    <p:bg>
      <p:bgPr>
        <a:solidFill>
          <a:schemeClr val="lt1"/>
        </a:solidFill>
        <a:effectLst/>
      </p:bgPr>
    </p:bg>
    <p:spTree>
      <p:nvGrpSpPr>
        <p:cNvPr id="1" name="Shape 77"/>
        <p:cNvGrpSpPr/>
        <p:nvPr/>
      </p:nvGrpSpPr>
      <p:grpSpPr>
        <a:xfrm>
          <a:off x="0" y="0"/>
          <a:ext cx="0" cy="0"/>
          <a:chOff x="0" y="0"/>
          <a:chExt cx="0" cy="0"/>
        </a:xfrm>
      </p:grpSpPr>
      <p:sp>
        <p:nvSpPr>
          <p:cNvPr id="2" name="Slide Number Placeholder 2">
            <a:extLst>
              <a:ext uri="{FF2B5EF4-FFF2-40B4-BE49-F238E27FC236}">
                <a16:creationId xmlns:a16="http://schemas.microsoft.com/office/drawing/2014/main" id="{5044575D-7810-24BF-4810-93F2CC87FC1C}"/>
              </a:ext>
            </a:extLst>
          </p:cNvPr>
          <p:cNvSpPr>
            <a:spLocks noGrp="1"/>
          </p:cNvSpPr>
          <p:nvPr>
            <p:ph type="sldNum" idx="10"/>
          </p:nvPr>
        </p:nvSpPr>
        <p:spPr>
          <a:xfrm>
            <a:off x="11798300" y="6565900"/>
            <a:ext cx="393700" cy="292100"/>
          </a:xfrm>
        </p:spPr>
        <p:txBody>
          <a:bodyPr/>
          <a:lstStyle/>
          <a:p>
            <a:fld id="{E2475484-9675-48C9-8679-CDEA8E9A8D8A}" type="slidenum">
              <a:rPr lang="en-GB" smtClean="0"/>
              <a:t>‹#›</a:t>
            </a:fld>
            <a:endParaRPr lang="en-GB"/>
          </a:p>
        </p:txBody>
      </p:sp>
    </p:spTree>
    <p:extLst>
      <p:ext uri="{BB962C8B-B14F-4D97-AF65-F5344CB8AC3E}">
        <p14:creationId xmlns:p14="http://schemas.microsoft.com/office/powerpoint/2010/main" val="17235890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Picture with Caption" preserve="1">
  <p:cSld name="1_Picture with Caption">
    <p:spTree>
      <p:nvGrpSpPr>
        <p:cNvPr id="1" name="Shape 77"/>
        <p:cNvGrpSpPr/>
        <p:nvPr/>
      </p:nvGrpSpPr>
      <p:grpSpPr>
        <a:xfrm>
          <a:off x="0" y="0"/>
          <a:ext cx="0" cy="0"/>
          <a:chOff x="0" y="0"/>
          <a:chExt cx="0" cy="0"/>
        </a:xfrm>
      </p:grpSpPr>
      <p:pic>
        <p:nvPicPr>
          <p:cNvPr id="9" name="Picture 8">
            <a:extLst>
              <a:ext uri="{FF2B5EF4-FFF2-40B4-BE49-F238E27FC236}">
                <a16:creationId xmlns:a16="http://schemas.microsoft.com/office/drawing/2014/main" id="{2F796EF1-10A7-8C88-C479-E8F73E4A2FCC}"/>
              </a:ext>
            </a:extLst>
          </p:cNvPr>
          <p:cNvPicPr>
            <a:picLocks noChangeAspect="1"/>
          </p:cNvPicPr>
          <p:nvPr/>
        </p:nvPicPr>
        <p:blipFill>
          <a:blip r:embed="rId2"/>
          <a:srcRect/>
          <a:stretch/>
        </p:blipFill>
        <p:spPr>
          <a:xfrm>
            <a:off x="0" y="0"/>
            <a:ext cx="12192000" cy="6858000"/>
          </a:xfrm>
          <a:prstGeom prst="rect">
            <a:avLst/>
          </a:prstGeom>
        </p:spPr>
      </p:pic>
      <p:sp>
        <p:nvSpPr>
          <p:cNvPr id="2" name="Slide Number Placeholder 2">
            <a:extLst>
              <a:ext uri="{FF2B5EF4-FFF2-40B4-BE49-F238E27FC236}">
                <a16:creationId xmlns:a16="http://schemas.microsoft.com/office/drawing/2014/main" id="{5044575D-7810-24BF-4810-93F2CC87FC1C}"/>
              </a:ext>
            </a:extLst>
          </p:cNvPr>
          <p:cNvSpPr>
            <a:spLocks noGrp="1"/>
          </p:cNvSpPr>
          <p:nvPr>
            <p:ph type="sldNum" idx="10"/>
          </p:nvPr>
        </p:nvSpPr>
        <p:spPr>
          <a:xfrm>
            <a:off x="11798300" y="6565900"/>
            <a:ext cx="393700" cy="292100"/>
          </a:xfrm>
        </p:spPr>
        <p:txBody>
          <a:bodyPr/>
          <a:lstStyle/>
          <a:p>
            <a:fld id="{E2475484-9675-48C9-8679-CDEA8E9A8D8A}" type="slidenum">
              <a:rPr lang="en-GB" smtClean="0"/>
              <a:t>‹#›</a:t>
            </a:fld>
            <a:endParaRPr lang="en-GB"/>
          </a:p>
        </p:txBody>
      </p:sp>
      <p:sp>
        <p:nvSpPr>
          <p:cNvPr id="5" name="Google Shape;53;p21">
            <a:extLst>
              <a:ext uri="{FF2B5EF4-FFF2-40B4-BE49-F238E27FC236}">
                <a16:creationId xmlns:a16="http://schemas.microsoft.com/office/drawing/2014/main" id="{2804BE51-4AE7-8958-602D-521D85C02AB0}"/>
              </a:ext>
            </a:extLst>
          </p:cNvPr>
          <p:cNvSpPr txBox="1">
            <a:spLocks noGrp="1"/>
          </p:cNvSpPr>
          <p:nvPr>
            <p:ph type="title"/>
          </p:nvPr>
        </p:nvSpPr>
        <p:spPr>
          <a:xfrm>
            <a:off x="839788" y="0"/>
            <a:ext cx="10864532" cy="132556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000"/>
              <a:buFont typeface="Helvetica Neue"/>
              <a:buNone/>
              <a:defRPr sz="2800" b="1">
                <a:solidFill>
                  <a:schemeClr val="bg1"/>
                </a:solidFill>
                <a:latin typeface="+mj-lt"/>
                <a:ea typeface="Helvetica Neue"/>
                <a:cs typeface="Helvetica Neue"/>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GB"/>
              <a:t>Click to edit Master title style</a:t>
            </a:r>
            <a:endParaRPr dirty="0"/>
          </a:p>
        </p:txBody>
      </p:sp>
      <p:sp>
        <p:nvSpPr>
          <p:cNvPr id="6" name="Google Shape;54;p21">
            <a:extLst>
              <a:ext uri="{FF2B5EF4-FFF2-40B4-BE49-F238E27FC236}">
                <a16:creationId xmlns:a16="http://schemas.microsoft.com/office/drawing/2014/main" id="{0AB446C0-12CA-AE7E-1A3C-CA6630BDBA47}"/>
              </a:ext>
            </a:extLst>
          </p:cNvPr>
          <p:cNvSpPr txBox="1">
            <a:spLocks noGrp="1"/>
          </p:cNvSpPr>
          <p:nvPr>
            <p:ph type="body" idx="1"/>
          </p:nvPr>
        </p:nvSpPr>
        <p:spPr>
          <a:xfrm>
            <a:off x="839788" y="1316038"/>
            <a:ext cx="4910771" cy="429635"/>
          </a:xfrm>
          <a:prstGeom prst="rect">
            <a:avLst/>
          </a:prstGeom>
          <a:noFill/>
          <a:ln>
            <a:noFill/>
          </a:ln>
        </p:spPr>
        <p:txBody>
          <a:bodyPr spcFirstLastPara="1" wrap="square" lIns="91425" tIns="45700" rIns="91425" bIns="45700" anchor="t" anchorCtr="0">
            <a:normAutofit/>
          </a:bodyPr>
          <a:lstStyle>
            <a:lvl1pPr marL="0" lvl="0" indent="-228600" algn="l">
              <a:lnSpc>
                <a:spcPct val="90000"/>
              </a:lnSpc>
              <a:spcBef>
                <a:spcPts val="1000"/>
              </a:spcBef>
              <a:spcAft>
                <a:spcPts val="0"/>
              </a:spcAft>
              <a:buClr>
                <a:schemeClr val="dk1"/>
              </a:buClr>
              <a:buSzPts val="2400"/>
              <a:buNone/>
              <a:defRPr sz="2200" b="1">
                <a:solidFill>
                  <a:schemeClr val="accent3">
                    <a:lumMod val="20000"/>
                    <a:lumOff val="80000"/>
                  </a:schemeClr>
                </a:solidFill>
                <a:latin typeface="+mn-lt"/>
                <a:ea typeface="Helvetica Neue"/>
                <a:cs typeface="Helvetica Neue"/>
                <a:sym typeface="Helvetica Neue"/>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GB"/>
              <a:t>Click to edit Master text styles</a:t>
            </a:r>
          </a:p>
        </p:txBody>
      </p:sp>
      <p:sp>
        <p:nvSpPr>
          <p:cNvPr id="7" name="Google Shape;55;p21">
            <a:extLst>
              <a:ext uri="{FF2B5EF4-FFF2-40B4-BE49-F238E27FC236}">
                <a16:creationId xmlns:a16="http://schemas.microsoft.com/office/drawing/2014/main" id="{339C6CE2-D488-CC10-AD93-5E55C11DD767}"/>
              </a:ext>
            </a:extLst>
          </p:cNvPr>
          <p:cNvSpPr txBox="1">
            <a:spLocks noGrp="1"/>
          </p:cNvSpPr>
          <p:nvPr>
            <p:ph type="body" idx="11"/>
          </p:nvPr>
        </p:nvSpPr>
        <p:spPr>
          <a:xfrm>
            <a:off x="839788" y="1829664"/>
            <a:ext cx="4910771" cy="3684588"/>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chemeClr val="bg1"/>
              </a:buClr>
              <a:buSzPts val="2400"/>
              <a:buChar char="•"/>
              <a:defRPr sz="2000">
                <a:solidFill>
                  <a:schemeClr val="bg1"/>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GB"/>
              <a:t>Click to edit Master text styles</a:t>
            </a:r>
          </a:p>
        </p:txBody>
      </p:sp>
      <p:sp>
        <p:nvSpPr>
          <p:cNvPr id="8" name="Rectangle 7">
            <a:extLst>
              <a:ext uri="{FF2B5EF4-FFF2-40B4-BE49-F238E27FC236}">
                <a16:creationId xmlns:a16="http://schemas.microsoft.com/office/drawing/2014/main" id="{2A747783-11D2-0005-3676-55DC35F534B0}"/>
              </a:ext>
            </a:extLst>
          </p:cNvPr>
          <p:cNvSpPr/>
          <p:nvPr/>
        </p:nvSpPr>
        <p:spPr>
          <a:xfrm>
            <a:off x="5981252" y="1829664"/>
            <a:ext cx="5927463" cy="4736236"/>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Google Shape;79;p25"/>
          <p:cNvSpPr>
            <a:spLocks noGrp="1"/>
          </p:cNvSpPr>
          <p:nvPr>
            <p:ph type="pic" idx="2" hasCustomPrompt="1"/>
          </p:nvPr>
        </p:nvSpPr>
        <p:spPr>
          <a:xfrm>
            <a:off x="6096000" y="1971040"/>
            <a:ext cx="5608320" cy="4419600"/>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3200"/>
              <a:buFont typeface="Arial"/>
              <a:buNone/>
              <a:defRPr sz="2000" b="0" i="1" u="none" strike="noStrike" cap="none">
                <a:solidFill>
                  <a:schemeClr val="bg1">
                    <a:lumMod val="50000"/>
                  </a:schemeClr>
                </a:solidFill>
                <a:latin typeface="+mj-lt"/>
                <a:ea typeface="Helvetica Neue"/>
                <a:cs typeface="Helvetica Neue"/>
                <a:sym typeface="Helvetica Neue"/>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Helvetica Neue"/>
                <a:ea typeface="Helvetica Neue"/>
                <a:cs typeface="Helvetica Neue"/>
                <a:sym typeface="Helvetica Neue"/>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Helvetica Neue"/>
                <a:ea typeface="Helvetica Neue"/>
                <a:cs typeface="Helvetica Neue"/>
                <a:sym typeface="Helvetica Neue"/>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Helvetica Neue"/>
                <a:ea typeface="Helvetica Neue"/>
                <a:cs typeface="Helvetica Neue"/>
                <a:sym typeface="Helvetica Neue"/>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Helvetica Neue"/>
                <a:ea typeface="Helvetica Neue"/>
                <a:cs typeface="Helvetica Neue"/>
                <a:sym typeface="Helvetica Neue"/>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pPr marL="457200" marR="0" lvl="0" indent="-381000" algn="l" defTabSz="914400" rtl="0" eaLnBrk="1" fontAlgn="auto" latinLnBrk="0" hangingPunct="1">
              <a:lnSpc>
                <a:spcPct val="90000"/>
              </a:lnSpc>
              <a:spcBef>
                <a:spcPts val="1000"/>
              </a:spcBef>
              <a:spcAft>
                <a:spcPts val="0"/>
              </a:spcAft>
              <a:buClr>
                <a:schemeClr val="dk1"/>
              </a:buClr>
              <a:buSzPts val="3200"/>
              <a:buFont typeface="Arial"/>
              <a:buNone/>
              <a:tabLst/>
              <a:defRPr/>
            </a:pPr>
            <a:r>
              <a:rPr lang="sv-SE" dirty="0"/>
              <a:t>Place </a:t>
            </a:r>
            <a:r>
              <a:rPr lang="sv-SE" dirty="0" err="1"/>
              <a:t>impactful</a:t>
            </a:r>
            <a:r>
              <a:rPr lang="sv-SE" dirty="0"/>
              <a:t> </a:t>
            </a:r>
            <a:r>
              <a:rPr lang="sv-SE" dirty="0" err="1"/>
              <a:t>picture</a:t>
            </a:r>
            <a:r>
              <a:rPr lang="sv-SE" dirty="0"/>
              <a:t> </a:t>
            </a:r>
            <a:r>
              <a:rPr lang="sv-SE" dirty="0" err="1"/>
              <a:t>here</a:t>
            </a:r>
            <a:r>
              <a:rPr lang="sv-SE" dirty="0"/>
              <a:t>.</a:t>
            </a:r>
          </a:p>
        </p:txBody>
      </p:sp>
      <p:cxnSp>
        <p:nvCxnSpPr>
          <p:cNvPr id="3" name="Straight Connector 2">
            <a:extLst>
              <a:ext uri="{FF2B5EF4-FFF2-40B4-BE49-F238E27FC236}">
                <a16:creationId xmlns:a16="http://schemas.microsoft.com/office/drawing/2014/main" id="{C043EF58-EF2D-D14C-7319-81751CB2501A}"/>
              </a:ext>
            </a:extLst>
          </p:cNvPr>
          <p:cNvCxnSpPr>
            <a:cxnSpLocks/>
          </p:cNvCxnSpPr>
          <p:nvPr/>
        </p:nvCxnSpPr>
        <p:spPr>
          <a:xfrm>
            <a:off x="6169572" y="5370785"/>
            <a:ext cx="5517931" cy="0"/>
          </a:xfrm>
          <a:prstGeom prst="line">
            <a:avLst/>
          </a:prstGeom>
          <a:ln w="19050"/>
        </p:spPr>
        <p:style>
          <a:lnRef idx="1">
            <a:schemeClr val="accent5"/>
          </a:lnRef>
          <a:fillRef idx="0">
            <a:schemeClr val="accent5"/>
          </a:fillRef>
          <a:effectRef idx="0">
            <a:schemeClr val="accent5"/>
          </a:effectRef>
          <a:fontRef idx="minor">
            <a:schemeClr val="tx1"/>
          </a:fontRef>
        </p:style>
      </p:cxnSp>
    </p:spTree>
    <p:extLst>
      <p:ext uri="{BB962C8B-B14F-4D97-AF65-F5344CB8AC3E}">
        <p14:creationId xmlns:p14="http://schemas.microsoft.com/office/powerpoint/2010/main" val="15164780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preserve="1">
  <p:cSld name="1_Picture with Caption">
    <p:spTree>
      <p:nvGrpSpPr>
        <p:cNvPr id="1" name="Shape 77"/>
        <p:cNvGrpSpPr/>
        <p:nvPr/>
      </p:nvGrpSpPr>
      <p:grpSpPr>
        <a:xfrm>
          <a:off x="0" y="0"/>
          <a:ext cx="0" cy="0"/>
          <a:chOff x="0" y="0"/>
          <a:chExt cx="0" cy="0"/>
        </a:xfrm>
      </p:grpSpPr>
      <p:pic>
        <p:nvPicPr>
          <p:cNvPr id="4" name="Picture 3">
            <a:extLst>
              <a:ext uri="{FF2B5EF4-FFF2-40B4-BE49-F238E27FC236}">
                <a16:creationId xmlns:a16="http://schemas.microsoft.com/office/drawing/2014/main" id="{C69F427D-5DA1-66BC-4D23-81378603A73E}"/>
              </a:ext>
            </a:extLst>
          </p:cNvPr>
          <p:cNvPicPr>
            <a:picLocks noChangeAspect="1"/>
          </p:cNvPicPr>
          <p:nvPr/>
        </p:nvPicPr>
        <p:blipFill>
          <a:blip r:embed="rId2"/>
          <a:src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61B96DC3-EDED-A35A-DB3F-833161D31F0F}"/>
              </a:ext>
            </a:extLst>
          </p:cNvPr>
          <p:cNvSpPr/>
          <p:nvPr/>
        </p:nvSpPr>
        <p:spPr>
          <a:xfrm>
            <a:off x="279699" y="1829664"/>
            <a:ext cx="11629017" cy="4736236"/>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Google Shape;79;p25"/>
          <p:cNvSpPr>
            <a:spLocks noGrp="1"/>
          </p:cNvSpPr>
          <p:nvPr>
            <p:ph type="pic" idx="2" hasCustomPrompt="1"/>
          </p:nvPr>
        </p:nvSpPr>
        <p:spPr>
          <a:xfrm>
            <a:off x="6096000" y="1971040"/>
            <a:ext cx="5608320" cy="4419600"/>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3200"/>
              <a:buFont typeface="Arial"/>
              <a:buNone/>
              <a:defRPr sz="2000" b="0" i="1" u="none" strike="noStrike" cap="none">
                <a:solidFill>
                  <a:schemeClr val="bg1">
                    <a:lumMod val="50000"/>
                  </a:schemeClr>
                </a:solidFill>
                <a:latin typeface="+mj-lt"/>
                <a:ea typeface="Helvetica Neue"/>
                <a:cs typeface="Helvetica Neue"/>
                <a:sym typeface="Helvetica Neue"/>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Helvetica Neue"/>
                <a:ea typeface="Helvetica Neue"/>
                <a:cs typeface="Helvetica Neue"/>
                <a:sym typeface="Helvetica Neue"/>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Helvetica Neue"/>
                <a:ea typeface="Helvetica Neue"/>
                <a:cs typeface="Helvetica Neue"/>
                <a:sym typeface="Helvetica Neue"/>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Helvetica Neue"/>
                <a:ea typeface="Helvetica Neue"/>
                <a:cs typeface="Helvetica Neue"/>
                <a:sym typeface="Helvetica Neue"/>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Helvetica Neue"/>
                <a:ea typeface="Helvetica Neue"/>
                <a:cs typeface="Helvetica Neue"/>
                <a:sym typeface="Helvetica Neue"/>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pPr marL="457200" marR="0" lvl="0" indent="-381000" algn="l" defTabSz="914400" rtl="0" eaLnBrk="1" fontAlgn="auto" latinLnBrk="0" hangingPunct="1">
              <a:lnSpc>
                <a:spcPct val="90000"/>
              </a:lnSpc>
              <a:spcBef>
                <a:spcPts val="1000"/>
              </a:spcBef>
              <a:spcAft>
                <a:spcPts val="0"/>
              </a:spcAft>
              <a:buClr>
                <a:schemeClr val="dk1"/>
              </a:buClr>
              <a:buSzPts val="3200"/>
              <a:buFont typeface="Arial"/>
              <a:buNone/>
              <a:tabLst/>
              <a:defRPr/>
            </a:pPr>
            <a:r>
              <a:rPr lang="sv-SE" dirty="0"/>
              <a:t>Place </a:t>
            </a:r>
            <a:r>
              <a:rPr lang="sv-SE" dirty="0" err="1"/>
              <a:t>impactful</a:t>
            </a:r>
            <a:r>
              <a:rPr lang="sv-SE" dirty="0"/>
              <a:t> </a:t>
            </a:r>
            <a:r>
              <a:rPr lang="sv-SE" dirty="0" err="1"/>
              <a:t>picture</a:t>
            </a:r>
            <a:r>
              <a:rPr lang="sv-SE" dirty="0"/>
              <a:t> </a:t>
            </a:r>
            <a:r>
              <a:rPr lang="sv-SE" dirty="0" err="1"/>
              <a:t>here</a:t>
            </a:r>
            <a:r>
              <a:rPr lang="sv-SE" dirty="0"/>
              <a:t>.</a:t>
            </a:r>
          </a:p>
        </p:txBody>
      </p:sp>
      <p:sp>
        <p:nvSpPr>
          <p:cNvPr id="2" name="Slide Number Placeholder 2">
            <a:extLst>
              <a:ext uri="{FF2B5EF4-FFF2-40B4-BE49-F238E27FC236}">
                <a16:creationId xmlns:a16="http://schemas.microsoft.com/office/drawing/2014/main" id="{5044575D-7810-24BF-4810-93F2CC87FC1C}"/>
              </a:ext>
            </a:extLst>
          </p:cNvPr>
          <p:cNvSpPr>
            <a:spLocks noGrp="1"/>
          </p:cNvSpPr>
          <p:nvPr>
            <p:ph type="sldNum" idx="10"/>
          </p:nvPr>
        </p:nvSpPr>
        <p:spPr>
          <a:xfrm>
            <a:off x="11798300" y="6565900"/>
            <a:ext cx="393700" cy="292100"/>
          </a:xfrm>
        </p:spPr>
        <p:txBody>
          <a:bodyPr/>
          <a:lstStyle/>
          <a:p>
            <a:fld id="{00000000-1234-1234-1234-123412341234}" type="slidenum">
              <a:rPr lang="sv-SE" smtClean="0"/>
              <a:pPr/>
              <a:t>‹#›</a:t>
            </a:fld>
            <a:endParaRPr lang="sv-SE" dirty="0"/>
          </a:p>
        </p:txBody>
      </p:sp>
      <p:sp>
        <p:nvSpPr>
          <p:cNvPr id="6" name="Google Shape;54;p21">
            <a:extLst>
              <a:ext uri="{FF2B5EF4-FFF2-40B4-BE49-F238E27FC236}">
                <a16:creationId xmlns:a16="http://schemas.microsoft.com/office/drawing/2014/main" id="{0AB446C0-12CA-AE7E-1A3C-CA6630BDBA47}"/>
              </a:ext>
            </a:extLst>
          </p:cNvPr>
          <p:cNvSpPr txBox="1">
            <a:spLocks noGrp="1"/>
          </p:cNvSpPr>
          <p:nvPr>
            <p:ph type="body" idx="1"/>
          </p:nvPr>
        </p:nvSpPr>
        <p:spPr>
          <a:xfrm>
            <a:off x="839788" y="1756881"/>
            <a:ext cx="4910771" cy="482885"/>
          </a:xfrm>
          <a:prstGeom prst="rect">
            <a:avLst/>
          </a:prstGeom>
          <a:noFill/>
          <a:ln>
            <a:noFill/>
          </a:ln>
        </p:spPr>
        <p:txBody>
          <a:bodyPr spcFirstLastPara="1" wrap="square" lIns="91425" tIns="45700" rIns="91425" bIns="45700" anchor="t" anchorCtr="0">
            <a:normAutofit/>
          </a:bodyPr>
          <a:lstStyle>
            <a:lvl1pPr marL="0" lvl="0" indent="-228600" algn="l">
              <a:lnSpc>
                <a:spcPct val="90000"/>
              </a:lnSpc>
              <a:spcBef>
                <a:spcPts val="1000"/>
              </a:spcBef>
              <a:spcAft>
                <a:spcPts val="0"/>
              </a:spcAft>
              <a:buClr>
                <a:schemeClr val="dk1"/>
              </a:buClr>
              <a:buSzPts val="2400"/>
              <a:buNone/>
              <a:defRPr sz="2400" b="1">
                <a:solidFill>
                  <a:schemeClr val="tx1"/>
                </a:solidFill>
                <a:latin typeface="+mn-lt"/>
                <a:ea typeface="Helvetica Neue"/>
                <a:cs typeface="Helvetica Neue"/>
                <a:sym typeface="Helvetica Neue"/>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GB"/>
              <a:t>Click to edit Master text styles</a:t>
            </a:r>
          </a:p>
        </p:txBody>
      </p:sp>
      <p:sp>
        <p:nvSpPr>
          <p:cNvPr id="7" name="Google Shape;55;p21">
            <a:extLst>
              <a:ext uri="{FF2B5EF4-FFF2-40B4-BE49-F238E27FC236}">
                <a16:creationId xmlns:a16="http://schemas.microsoft.com/office/drawing/2014/main" id="{339C6CE2-D488-CC10-AD93-5E55C11DD767}"/>
              </a:ext>
            </a:extLst>
          </p:cNvPr>
          <p:cNvSpPr txBox="1">
            <a:spLocks noGrp="1"/>
          </p:cNvSpPr>
          <p:nvPr>
            <p:ph type="body" idx="11"/>
          </p:nvPr>
        </p:nvSpPr>
        <p:spPr>
          <a:xfrm>
            <a:off x="839788" y="2283087"/>
            <a:ext cx="4910771" cy="3684588"/>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chemeClr val="dk1"/>
              </a:buClr>
              <a:buSzPts val="2400"/>
              <a:buChar char="•"/>
              <a:defRPr sz="2000">
                <a:solidFill>
                  <a:schemeClr val="tx1"/>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GB"/>
              <a:t>Click to edit Master text styles</a:t>
            </a:r>
          </a:p>
        </p:txBody>
      </p:sp>
      <p:sp>
        <p:nvSpPr>
          <p:cNvPr id="8" name="Google Shape;53;p21">
            <a:extLst>
              <a:ext uri="{FF2B5EF4-FFF2-40B4-BE49-F238E27FC236}">
                <a16:creationId xmlns:a16="http://schemas.microsoft.com/office/drawing/2014/main" id="{07213A82-FAAB-5D75-42CD-C50A00ED13EC}"/>
              </a:ext>
            </a:extLst>
          </p:cNvPr>
          <p:cNvSpPr txBox="1">
            <a:spLocks noGrp="1"/>
          </p:cNvSpPr>
          <p:nvPr>
            <p:ph type="title"/>
          </p:nvPr>
        </p:nvSpPr>
        <p:spPr>
          <a:xfrm>
            <a:off x="839788" y="5555"/>
            <a:ext cx="10515600" cy="132556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000"/>
              <a:buFont typeface="Helvetica Neue"/>
              <a:buNone/>
              <a:defRPr sz="2800" b="1">
                <a:solidFill>
                  <a:schemeClr val="bg1"/>
                </a:solidFill>
                <a:latin typeface="+mj-lt"/>
                <a:ea typeface="Helvetica Neue"/>
                <a:cs typeface="Helvetica Neue"/>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GB"/>
              <a:t>Click to edit Master title style</a:t>
            </a:r>
            <a:endParaRPr dirty="0"/>
          </a:p>
        </p:txBody>
      </p:sp>
    </p:spTree>
    <p:extLst>
      <p:ext uri="{BB962C8B-B14F-4D97-AF65-F5344CB8AC3E}">
        <p14:creationId xmlns:p14="http://schemas.microsoft.com/office/powerpoint/2010/main" val="18059504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2B0D0C-0C81-F840-C90F-8CF3D9BAEFFF}"/>
              </a:ext>
            </a:extLst>
          </p:cNvPr>
          <p:cNvSpPr>
            <a:spLocks noGrp="1"/>
          </p:cNvSpPr>
          <p:nvPr>
            <p:ph type="title"/>
          </p:nvPr>
        </p:nvSpPr>
        <p:spPr>
          <a:xfrm>
            <a:off x="838200" y="15804"/>
            <a:ext cx="10515600" cy="1325563"/>
          </a:xfrm>
          <a:prstGeom prst="rect">
            <a:avLst/>
          </a:prstGeom>
        </p:spPr>
        <p:txBody>
          <a:bodyPr/>
          <a:lstStyle>
            <a:lvl1pPr>
              <a:defRPr baseline="0">
                <a:latin typeface="+mn-lt"/>
              </a:defRPr>
            </a:lvl1pPr>
          </a:lstStyle>
          <a:p>
            <a:r>
              <a:rPr lang="en-GB"/>
              <a:t>Click to edit Master title style</a:t>
            </a:r>
            <a:endParaRPr lang="en-US" dirty="0"/>
          </a:p>
        </p:txBody>
      </p:sp>
      <p:sp>
        <p:nvSpPr>
          <p:cNvPr id="3" name="Slide Number Placeholder 2">
            <a:extLst>
              <a:ext uri="{FF2B5EF4-FFF2-40B4-BE49-F238E27FC236}">
                <a16:creationId xmlns:a16="http://schemas.microsoft.com/office/drawing/2014/main" id="{5D8E5102-8D85-B351-C683-D6870D182776}"/>
              </a:ext>
            </a:extLst>
          </p:cNvPr>
          <p:cNvSpPr>
            <a:spLocks noGrp="1"/>
          </p:cNvSpPr>
          <p:nvPr>
            <p:ph type="sldNum" idx="10"/>
          </p:nvPr>
        </p:nvSpPr>
        <p:spPr/>
        <p:txBody>
          <a:bodyPr/>
          <a:lstStyle/>
          <a:p>
            <a:fld id="{E2475484-9675-48C9-8679-CDEA8E9A8D8A}" type="slidenum">
              <a:rPr lang="en-GB" smtClean="0"/>
              <a:t>‹#›</a:t>
            </a:fld>
            <a:endParaRPr lang="en-GB"/>
          </a:p>
        </p:txBody>
      </p:sp>
    </p:spTree>
    <p:extLst>
      <p:ext uri="{BB962C8B-B14F-4D97-AF65-F5344CB8AC3E}">
        <p14:creationId xmlns:p14="http://schemas.microsoft.com/office/powerpoint/2010/main" val="16818090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wo Content" preserve="1">
  <p:cSld name="1_Two Content">
    <p:spTree>
      <p:nvGrpSpPr>
        <p:cNvPr id="1" name="Shape 33"/>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055AD5F-CC06-3A70-CBC8-BED05A2F0731}"/>
              </a:ext>
            </a:extLst>
          </p:cNvPr>
          <p:cNvSpPr>
            <a:spLocks noGrp="1"/>
          </p:cNvSpPr>
          <p:nvPr>
            <p:ph type="sldNum" idx="11"/>
          </p:nvPr>
        </p:nvSpPr>
        <p:spPr/>
        <p:txBody>
          <a:bodyPr/>
          <a:lstStyle/>
          <a:p>
            <a:fld id="{E2475484-9675-48C9-8679-CDEA8E9A8D8A}" type="slidenum">
              <a:rPr lang="en-GB" smtClean="0"/>
              <a:t>‹#›</a:t>
            </a:fld>
            <a:endParaRPr lang="en-GB"/>
          </a:p>
        </p:txBody>
      </p:sp>
      <p:sp>
        <p:nvSpPr>
          <p:cNvPr id="5" name="Google Shape;35;p20">
            <a:extLst>
              <a:ext uri="{FF2B5EF4-FFF2-40B4-BE49-F238E27FC236}">
                <a16:creationId xmlns:a16="http://schemas.microsoft.com/office/drawing/2014/main" id="{3F56D5FE-8BBC-E95A-76D4-D1938A0E3A78}"/>
              </a:ext>
            </a:extLst>
          </p:cNvPr>
          <p:cNvSpPr txBox="1">
            <a:spLocks noGrp="1"/>
          </p:cNvSpPr>
          <p:nvPr>
            <p:ph type="body" idx="1"/>
          </p:nvPr>
        </p:nvSpPr>
        <p:spPr>
          <a:xfrm>
            <a:off x="838200" y="1325562"/>
            <a:ext cx="5181600" cy="4851401"/>
          </a:xfrm>
          <a:prstGeom prst="rect">
            <a:avLst/>
          </a:prstGeom>
          <a:noFill/>
          <a:ln>
            <a:noFill/>
          </a:ln>
        </p:spPr>
        <p:txBody>
          <a:bodyPr spcFirstLastPara="1" wrap="square" lIns="91425" tIns="45700" rIns="91425" bIns="45700" anchor="t" anchorCtr="0">
            <a:normAutofit/>
          </a:bodyPr>
          <a:lstStyle>
            <a:lvl1pPr marL="270000" lvl="0" indent="-270000" algn="l">
              <a:lnSpc>
                <a:spcPct val="90000"/>
              </a:lnSpc>
              <a:spcBef>
                <a:spcPts val="1000"/>
              </a:spcBef>
              <a:spcAft>
                <a:spcPts val="0"/>
              </a:spcAft>
              <a:buClr>
                <a:schemeClr val="dk1"/>
              </a:buClr>
              <a:buSzPts val="2400"/>
              <a:buFont typeface="Arial" panose="020B0604020202020204" pitchFamily="34" charset="0"/>
              <a:buChar char="•"/>
              <a:defRPr sz="2400" b="0" i="0">
                <a:latin typeface="Arial" panose="020B0604020202020204" pitchFamily="34" charset="0"/>
                <a:ea typeface="Helvetica Neue"/>
                <a:cs typeface="Arial" panose="020B0604020202020204" pitchFamily="34" charset="0"/>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GB"/>
              <a:t>Click to edit Master text styles</a:t>
            </a:r>
          </a:p>
        </p:txBody>
      </p:sp>
      <p:sp>
        <p:nvSpPr>
          <p:cNvPr id="3" name="Google Shape;34;p20">
            <a:extLst>
              <a:ext uri="{FF2B5EF4-FFF2-40B4-BE49-F238E27FC236}">
                <a16:creationId xmlns:a16="http://schemas.microsoft.com/office/drawing/2014/main" id="{419EB315-0C5D-E6B5-553F-CAA36B37A5F8}"/>
              </a:ext>
            </a:extLst>
          </p:cNvPr>
          <p:cNvSpPr txBox="1">
            <a:spLocks noGrp="1"/>
          </p:cNvSpPr>
          <p:nvPr>
            <p:ph type="title"/>
          </p:nvPr>
        </p:nvSpPr>
        <p:spPr>
          <a:xfrm>
            <a:off x="838200" y="-1"/>
            <a:ext cx="10515600" cy="132556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400"/>
              <a:buFont typeface="Helvetica Neue"/>
              <a:buNone/>
              <a:defRPr sz="2800" b="1" i="0">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GB"/>
              <a:t>Click to edit Master title style</a:t>
            </a:r>
            <a:endParaRPr dirty="0"/>
          </a:p>
        </p:txBody>
      </p:sp>
    </p:spTree>
    <p:extLst>
      <p:ext uri="{BB962C8B-B14F-4D97-AF65-F5344CB8AC3E}">
        <p14:creationId xmlns:p14="http://schemas.microsoft.com/office/powerpoint/2010/main" val="17949078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wo Content" preserve="1">
  <p:cSld name="1_Two Content">
    <p:spTree>
      <p:nvGrpSpPr>
        <p:cNvPr id="1" name="Shape 33"/>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2C8B067-C222-A145-CF89-234516211EAC}"/>
              </a:ext>
            </a:extLst>
          </p:cNvPr>
          <p:cNvSpPr>
            <a:spLocks noGrp="1"/>
          </p:cNvSpPr>
          <p:nvPr>
            <p:ph type="sldNum" idx="11"/>
          </p:nvPr>
        </p:nvSpPr>
        <p:spPr>
          <a:xfrm>
            <a:off x="11798300" y="6565900"/>
            <a:ext cx="393700" cy="292100"/>
          </a:xfrm>
        </p:spPr>
        <p:txBody>
          <a:bodyPr/>
          <a:lstStyle/>
          <a:p>
            <a:fld id="{E2475484-9675-48C9-8679-CDEA8E9A8D8A}" type="slidenum">
              <a:rPr lang="en-GB" smtClean="0"/>
              <a:t>‹#›</a:t>
            </a:fld>
            <a:endParaRPr lang="en-GB"/>
          </a:p>
        </p:txBody>
      </p:sp>
      <p:sp>
        <p:nvSpPr>
          <p:cNvPr id="5" name="Google Shape;35;p20">
            <a:extLst>
              <a:ext uri="{FF2B5EF4-FFF2-40B4-BE49-F238E27FC236}">
                <a16:creationId xmlns:a16="http://schemas.microsoft.com/office/drawing/2014/main" id="{B3503028-5BCC-32AC-877B-DF34C7FE812B}"/>
              </a:ext>
            </a:extLst>
          </p:cNvPr>
          <p:cNvSpPr txBox="1">
            <a:spLocks noGrp="1"/>
          </p:cNvSpPr>
          <p:nvPr>
            <p:ph type="body" idx="1"/>
          </p:nvPr>
        </p:nvSpPr>
        <p:spPr>
          <a:xfrm>
            <a:off x="838200" y="1325562"/>
            <a:ext cx="5181600" cy="4851401"/>
          </a:xfrm>
          <a:prstGeom prst="rect">
            <a:avLst/>
          </a:prstGeom>
          <a:noFill/>
          <a:ln>
            <a:noFill/>
          </a:ln>
        </p:spPr>
        <p:txBody>
          <a:bodyPr spcFirstLastPara="1" wrap="square" lIns="91425" tIns="45700" rIns="91425" bIns="45700" anchor="t" anchorCtr="0">
            <a:normAutofit/>
          </a:bodyPr>
          <a:lstStyle>
            <a:lvl1pPr marL="270000" lvl="0" indent="-270000" algn="l">
              <a:lnSpc>
                <a:spcPct val="90000"/>
              </a:lnSpc>
              <a:spcBef>
                <a:spcPts val="1000"/>
              </a:spcBef>
              <a:spcAft>
                <a:spcPts val="0"/>
              </a:spcAft>
              <a:buClr>
                <a:schemeClr val="dk1"/>
              </a:buClr>
              <a:buSzPts val="2400"/>
              <a:buFont typeface="Arial" panose="020B0604020202020204" pitchFamily="34" charset="0"/>
              <a:buChar char="•"/>
              <a:defRPr sz="2400" b="0" i="0" u="none" strike="noStrike" cap="none" baseline="0" dirty="0">
                <a:solidFill>
                  <a:srgbClr val="000000"/>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GB"/>
              <a:t>Click to edit Master text styles</a:t>
            </a:r>
          </a:p>
        </p:txBody>
      </p:sp>
      <p:sp>
        <p:nvSpPr>
          <p:cNvPr id="6" name="Google Shape;35;p20">
            <a:extLst>
              <a:ext uri="{FF2B5EF4-FFF2-40B4-BE49-F238E27FC236}">
                <a16:creationId xmlns:a16="http://schemas.microsoft.com/office/drawing/2014/main" id="{2E41FEE8-207D-F515-0218-988E1E95F438}"/>
              </a:ext>
            </a:extLst>
          </p:cNvPr>
          <p:cNvSpPr txBox="1">
            <a:spLocks noGrp="1"/>
          </p:cNvSpPr>
          <p:nvPr>
            <p:ph type="body" idx="12"/>
          </p:nvPr>
        </p:nvSpPr>
        <p:spPr>
          <a:xfrm>
            <a:off x="6148754" y="1325562"/>
            <a:ext cx="5181600" cy="4851401"/>
          </a:xfrm>
          <a:prstGeom prst="rect">
            <a:avLst/>
          </a:prstGeom>
          <a:noFill/>
          <a:ln>
            <a:noFill/>
          </a:ln>
        </p:spPr>
        <p:txBody>
          <a:bodyPr spcFirstLastPara="1" wrap="square" lIns="91425" tIns="45700" rIns="91425" bIns="45700" anchor="t" anchorCtr="0">
            <a:normAutofit/>
          </a:bodyPr>
          <a:lstStyle>
            <a:lvl1pPr marL="270000" lvl="0" indent="-270000" algn="l">
              <a:lnSpc>
                <a:spcPct val="90000"/>
              </a:lnSpc>
              <a:spcBef>
                <a:spcPts val="1000"/>
              </a:spcBef>
              <a:spcAft>
                <a:spcPts val="0"/>
              </a:spcAft>
              <a:buClr>
                <a:schemeClr val="dk1"/>
              </a:buClr>
              <a:buSzPts val="2400"/>
              <a:buFont typeface="Arial" panose="020B0604020202020204" pitchFamily="34" charset="0"/>
              <a:buChar char="•"/>
              <a:defRPr sz="2400" b="0" i="0" u="none" strike="noStrike" cap="none" baseline="0" dirty="0">
                <a:solidFill>
                  <a:srgbClr val="000000"/>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GB"/>
              <a:t>Click to edit Master text styles</a:t>
            </a:r>
          </a:p>
        </p:txBody>
      </p:sp>
      <p:sp>
        <p:nvSpPr>
          <p:cNvPr id="3" name="Google Shape;34;p20">
            <a:extLst>
              <a:ext uri="{FF2B5EF4-FFF2-40B4-BE49-F238E27FC236}">
                <a16:creationId xmlns:a16="http://schemas.microsoft.com/office/drawing/2014/main" id="{68C289B8-59D7-7801-53EE-ABCB09FB4381}"/>
              </a:ext>
            </a:extLst>
          </p:cNvPr>
          <p:cNvSpPr txBox="1">
            <a:spLocks noGrp="1"/>
          </p:cNvSpPr>
          <p:nvPr>
            <p:ph type="title"/>
          </p:nvPr>
        </p:nvSpPr>
        <p:spPr>
          <a:xfrm>
            <a:off x="838200" y="-1"/>
            <a:ext cx="10515600" cy="132556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400"/>
              <a:buFont typeface="Helvetica Neue"/>
              <a:buNone/>
              <a:defRPr sz="2800" b="1" i="0">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GB"/>
              <a:t>Click to edit Master title style</a:t>
            </a:r>
            <a:endParaRPr dirty="0"/>
          </a:p>
        </p:txBody>
      </p:sp>
    </p:spTree>
    <p:extLst>
      <p:ext uri="{BB962C8B-B14F-4D97-AF65-F5344CB8AC3E}">
        <p14:creationId xmlns:p14="http://schemas.microsoft.com/office/powerpoint/2010/main" val="15726036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7446B47-3AB7-5468-5779-05D3C0A5555C}"/>
              </a:ext>
            </a:extLst>
          </p:cNvPr>
          <p:cNvSpPr>
            <a:spLocks noGrp="1"/>
          </p:cNvSpPr>
          <p:nvPr>
            <p:ph type="dt" sz="half" idx="10"/>
          </p:nvPr>
        </p:nvSpPr>
        <p:spPr/>
        <p:txBody>
          <a:bodyPr/>
          <a:lstStyle/>
          <a:p>
            <a:fld id="{542013B5-57A3-4C5E-941C-BD763D94CC37}" type="datetimeFigureOut">
              <a:rPr lang="en-GB" smtClean="0"/>
              <a:t>17/09/2026</a:t>
            </a:fld>
            <a:endParaRPr lang="en-GB"/>
          </a:p>
        </p:txBody>
      </p:sp>
      <p:sp>
        <p:nvSpPr>
          <p:cNvPr id="3" name="Footer Placeholder 2">
            <a:extLst>
              <a:ext uri="{FF2B5EF4-FFF2-40B4-BE49-F238E27FC236}">
                <a16:creationId xmlns:a16="http://schemas.microsoft.com/office/drawing/2014/main" id="{612DA670-B1D8-7DCC-A78C-FEF58A665B36}"/>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C784736C-9481-48A1-7A1A-77496D59A2B6}"/>
              </a:ext>
            </a:extLst>
          </p:cNvPr>
          <p:cNvSpPr>
            <a:spLocks noGrp="1"/>
          </p:cNvSpPr>
          <p:nvPr>
            <p:ph type="sldNum" sz="quarter" idx="12"/>
          </p:nvPr>
        </p:nvSpPr>
        <p:spPr/>
        <p:txBody>
          <a:bodyPr/>
          <a:lstStyle/>
          <a:p>
            <a:fld id="{E2475484-9675-48C9-8679-CDEA8E9A8D8A}" type="slidenum">
              <a:rPr lang="en-GB" smtClean="0"/>
              <a:t>‹#›</a:t>
            </a:fld>
            <a:endParaRPr lang="en-GB"/>
          </a:p>
        </p:txBody>
      </p:sp>
    </p:spTree>
    <p:extLst>
      <p:ext uri="{BB962C8B-B14F-4D97-AF65-F5344CB8AC3E}">
        <p14:creationId xmlns:p14="http://schemas.microsoft.com/office/powerpoint/2010/main" val="10202617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3" name="Picture 2">
            <a:extLst>
              <a:ext uri="{FF2B5EF4-FFF2-40B4-BE49-F238E27FC236}">
                <a16:creationId xmlns:a16="http://schemas.microsoft.com/office/drawing/2014/main" id="{86E5E6BE-A6A1-10D2-B88B-24B36E7901E5}"/>
              </a:ext>
            </a:extLst>
          </p:cNvPr>
          <p:cNvPicPr>
            <a:picLocks noChangeAspect="1"/>
          </p:cNvPicPr>
          <p:nvPr/>
        </p:nvPicPr>
        <p:blipFill>
          <a:blip r:embed="rId14"/>
          <a:srcRect/>
          <a:stretch/>
        </p:blipFill>
        <p:spPr>
          <a:xfrm>
            <a:off x="0" y="0"/>
            <a:ext cx="12192000" cy="6858000"/>
          </a:xfrm>
          <a:prstGeom prst="rect">
            <a:avLst/>
          </a:prstGeom>
        </p:spPr>
      </p:pic>
      <p:sp>
        <p:nvSpPr>
          <p:cNvPr id="14" name="Google Shape;14;p16"/>
          <p:cNvSpPr txBox="1">
            <a:spLocks noGrp="1"/>
          </p:cNvSpPr>
          <p:nvPr>
            <p:ph type="sldNum" idx="12"/>
          </p:nvPr>
        </p:nvSpPr>
        <p:spPr>
          <a:xfrm>
            <a:off x="11798300" y="6565900"/>
            <a:ext cx="393700" cy="292100"/>
          </a:xfrm>
          <a:prstGeom prst="rect">
            <a:avLst/>
          </a:prstGeom>
          <a:noFill/>
          <a:ln>
            <a:noFill/>
          </a:ln>
        </p:spPr>
        <p:txBody>
          <a:bodyPr spcFirstLastPara="1" wrap="square" lIns="91425" tIns="45700" rIns="91425" bIns="45700" anchor="ctr" anchorCtr="0">
            <a:noAutofit/>
          </a:bodyPr>
          <a:lstStyle>
            <a:lvl1pPr marL="0" marR="0" lvl="0" indent="0" algn="ctr" rtl="0">
              <a:lnSpc>
                <a:spcPct val="100000"/>
              </a:lnSpc>
              <a:spcBef>
                <a:spcPts val="0"/>
              </a:spcBef>
              <a:spcAft>
                <a:spcPts val="0"/>
              </a:spcAft>
              <a:buClr>
                <a:srgbClr val="000000"/>
              </a:buClr>
              <a:buSzPts val="1000"/>
              <a:buFont typeface="Arial"/>
              <a:buNone/>
              <a:defRPr sz="1000" b="1" i="0" u="none" strike="noStrike" cap="none">
                <a:solidFill>
                  <a:schemeClr val="bg1"/>
                </a:solidFill>
                <a:latin typeface="Arial" panose="020B0604020202020204" pitchFamily="34" charset="0"/>
                <a:ea typeface="Open Sans" panose="020B0606030504020204" pitchFamily="34" charset="0"/>
                <a:cs typeface="Arial" panose="020B0604020202020204" pitchFamily="34" charset="0"/>
                <a:sym typeface="Calibri"/>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9pPr>
          </a:lstStyle>
          <a:p>
            <a:fld id="{E2475484-9675-48C9-8679-CDEA8E9A8D8A}" type="slidenum">
              <a:rPr lang="en-GB" smtClean="0"/>
              <a:t>‹#›</a:t>
            </a:fld>
            <a:endParaRPr lang="en-GB"/>
          </a:p>
        </p:txBody>
      </p:sp>
      <p:sp>
        <p:nvSpPr>
          <p:cNvPr id="5" name="Title Placeholder 4">
            <a:extLst>
              <a:ext uri="{FF2B5EF4-FFF2-40B4-BE49-F238E27FC236}">
                <a16:creationId xmlns:a16="http://schemas.microsoft.com/office/drawing/2014/main" id="{BE7CC00F-31E2-FDCD-E25C-C29A300A4667}"/>
              </a:ext>
            </a:extLst>
          </p:cNvPr>
          <p:cNvSpPr>
            <a:spLocks noGrp="1"/>
          </p:cNvSpPr>
          <p:nvPr>
            <p:ph type="title"/>
          </p:nvPr>
        </p:nvSpPr>
        <p:spPr>
          <a:xfrm>
            <a:off x="838200" y="0"/>
            <a:ext cx="10515600" cy="1325563"/>
          </a:xfrm>
          <a:prstGeom prst="rect">
            <a:avLst/>
          </a:prstGeom>
        </p:spPr>
        <p:txBody>
          <a:bodyPr vert="horz" lIns="91440" tIns="45720" rIns="91440" bIns="45720" rtlCol="0" anchor="b">
            <a:normAutofit/>
          </a:bodyPr>
          <a:lstStyle/>
          <a:p>
            <a:r>
              <a:rPr lang="en-GB"/>
              <a:t>Click to edit Master title style</a:t>
            </a:r>
            <a:endParaRPr lang="en-US" dirty="0"/>
          </a:p>
        </p:txBody>
      </p:sp>
    </p:spTree>
    <p:extLst>
      <p:ext uri="{BB962C8B-B14F-4D97-AF65-F5344CB8AC3E}">
        <p14:creationId xmlns:p14="http://schemas.microsoft.com/office/powerpoint/2010/main" val="71161938"/>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2800" b="1" i="0" u="none" strike="noStrike" cap="none" baseline="0">
          <a:solidFill>
            <a:schemeClr val="accent1"/>
          </a:solidFill>
          <a:latin typeface="Arial" panose="020B0604020202020204" pitchFamily="34" charset="0"/>
          <a:ea typeface="Open Sans" panose="020B0606030504020204" pitchFamily="34" charset="0"/>
          <a:cs typeface="Arial" panose="020B0604020202020204" pitchFamily="34" charset="0"/>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2000" b="0" i="0" u="none" strike="noStrike" cap="none" baseline="0">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climatecompatiblegrowth.com/wp-content/uploads/Component-6-Final.pdf"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2.xml"/><Relationship Id="rId1" Type="http://schemas.openxmlformats.org/officeDocument/2006/relationships/video" Target="https://www.youtube.com/embed/RWowsfTbkVA?list=PLYbK9IoU6gBY" TargetMode="External"/><Relationship Id="rId5" Type="http://schemas.openxmlformats.org/officeDocument/2006/relationships/image" Target="../media/image6.jpeg"/><Relationship Id="rId4" Type="http://schemas.openxmlformats.org/officeDocument/2006/relationships/image" Target="../media/image5.svg"/></Relationships>
</file>

<file path=ppt/slides/_rels/slide4.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slide" Target="slide6.xml"/><Relationship Id="rId7" Type="http://schemas.openxmlformats.org/officeDocument/2006/relationships/image" Target="../media/image8.sv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7.svg"/><Relationship Id="rId5" Type="http://schemas.openxmlformats.org/officeDocument/2006/relationships/slide" Target="slide29.xml"/><Relationship Id="rId4" Type="http://schemas.openxmlformats.org/officeDocument/2006/relationships/slide" Target="slide12.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slide" Target="slide29.xml"/><Relationship Id="rId2" Type="http://schemas.openxmlformats.org/officeDocument/2006/relationships/image" Target="../media/image10.png"/><Relationship Id="rId1" Type="http://schemas.openxmlformats.org/officeDocument/2006/relationships/slideLayout" Target="../slideLayouts/slideLayout12.xml"/><Relationship Id="rId6" Type="http://schemas.openxmlformats.org/officeDocument/2006/relationships/slide" Target="slide12.xml"/><Relationship Id="rId5" Type="http://schemas.openxmlformats.org/officeDocument/2006/relationships/slide" Target="slide6.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4.xml"/><Relationship Id="rId1" Type="http://schemas.openxmlformats.org/officeDocument/2006/relationships/slideLayout" Target="../slideLayouts/slideLayout12.xml"/><Relationship Id="rId5" Type="http://schemas.openxmlformats.org/officeDocument/2006/relationships/hyperlink" Target="https://openknowledge.worldbank.org/entities/publication/2d083d60-f51d-55cf-9b05-2e3328f0f31e" TargetMode="External"/><Relationship Id="rId4" Type="http://schemas.openxmlformats.org/officeDocument/2006/relationships/image" Target="../media/image13.svg"/></Relationships>
</file>

<file path=ppt/slides/_rels/slide9.xml.rels><?xml version="1.0" encoding="UTF-8" standalone="yes"?>
<Relationships xmlns="http://schemas.openxmlformats.org/package/2006/relationships"><Relationship Id="rId3" Type="http://schemas.openxmlformats.org/officeDocument/2006/relationships/hyperlink" Target="https://academic.oup.com/oxrep/article/39/4/694/7425301" TargetMode="External"/><Relationship Id="rId2" Type="http://schemas.openxmlformats.org/officeDocument/2006/relationships/image" Target="../media/image7.sv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slideLayout" Target="../slideLayouts/slideLayout12.xml"/><Relationship Id="rId1" Type="http://schemas.openxmlformats.org/officeDocument/2006/relationships/video" Target="https://www.youtube.com/embed/BAIufF0psKU?list=PLYbK9IoU6gBY" TargetMode="External"/><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audio" Target="../media/audio1.wav"/><Relationship Id="rId5" Type="http://schemas.openxmlformats.org/officeDocument/2006/relationships/image" Target="../media/image15.jpeg"/><Relationship Id="rId4" Type="http://schemas.openxmlformats.org/officeDocument/2006/relationships/hyperlink" Target="https://www.parliament.gov.zm/sites/default/files/documents/acts/The%20Energy%20Regulation%20Act%20No.%2012%20of%202019.pdf" TargetMode="External"/></Relationships>
</file>

<file path=ppt/slides/_rels/slide12.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slideLayout" Target="../slideLayouts/slideLayout2.xml"/><Relationship Id="rId1" Type="http://schemas.openxmlformats.org/officeDocument/2006/relationships/video" Target="https://www.youtube.com/embed/-Qvo57ZPyBU?feature=oembed" TargetMode="External"/><Relationship Id="rId4" Type="http://schemas.openxmlformats.org/officeDocument/2006/relationships/image" Target="../media/image16.jpeg"/></Relationships>
</file>

<file path=ppt/slides/_rels/slide14.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8" Type="http://schemas.openxmlformats.org/officeDocument/2006/relationships/slide" Target="slide17.xml"/><Relationship Id="rId3" Type="http://schemas.openxmlformats.org/officeDocument/2006/relationships/image" Target="../media/image17.png"/><Relationship Id="rId7" Type="http://schemas.openxmlformats.org/officeDocument/2006/relationships/image" Target="../media/image18.png"/><Relationship Id="rId12" Type="http://schemas.openxmlformats.org/officeDocument/2006/relationships/image" Target="../media/image240.png"/><Relationship Id="rId2" Type="http://schemas.openxmlformats.org/officeDocument/2006/relationships/image" Target="../media/image9.svg"/><Relationship Id="rId1" Type="http://schemas.openxmlformats.org/officeDocument/2006/relationships/slideLayout" Target="../slideLayouts/slideLayout12.xml"/><Relationship Id="rId6" Type="http://schemas.openxmlformats.org/officeDocument/2006/relationships/image" Target="../media/image220.png"/><Relationship Id="rId11" Type="http://schemas.openxmlformats.org/officeDocument/2006/relationships/slide" Target="slide18.xml"/><Relationship Id="rId5" Type="http://schemas.openxmlformats.org/officeDocument/2006/relationships/slide" Target="slide16.xml"/><Relationship Id="rId10" Type="http://schemas.openxmlformats.org/officeDocument/2006/relationships/image" Target="../media/image19.png"/><Relationship Id="rId9" Type="http://schemas.openxmlformats.org/officeDocument/2006/relationships/image" Target="../media/image230.png"/></Relationships>
</file>

<file path=ppt/slides/_rels/slide16.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audio" Target="../media/audio1.wav"/><Relationship Id="rId5" Type="http://schemas.openxmlformats.org/officeDocument/2006/relationships/image" Target="../media/image20.png"/><Relationship Id="rId4" Type="http://schemas.openxmlformats.org/officeDocument/2006/relationships/hyperlink" Target="https://documents1.worldbank.org/curated/en/786091468189572248/pdf/99009-ESMAP-P146042-PUBLIC-Box393185B.pdf" TargetMode="Externa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9.svg"/><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9.svg"/><Relationship Id="rId2" Type="http://schemas.openxmlformats.org/officeDocument/2006/relationships/diagramData" Target="../diagrams/data2.xml"/><Relationship Id="rId1" Type="http://schemas.openxmlformats.org/officeDocument/2006/relationships/slideLayout" Target="../slideLayouts/slideLayout1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9.svg"/><Relationship Id="rId1" Type="http://schemas.openxmlformats.org/officeDocument/2006/relationships/slideLayout" Target="../slideLayouts/slideLayout1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9.svg"/><Relationship Id="rId1" Type="http://schemas.openxmlformats.org/officeDocument/2006/relationships/slideLayout" Target="../slideLayouts/slideLayout1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7.xml"/><Relationship Id="rId1" Type="http://schemas.openxmlformats.org/officeDocument/2006/relationships/slideLayout" Target="../slideLayouts/slideLayout4.xml"/><Relationship Id="rId5" Type="http://schemas.openxmlformats.org/officeDocument/2006/relationships/audio" Target="../media/audio1.wav"/><Relationship Id="rId4" Type="http://schemas.openxmlformats.org/officeDocument/2006/relationships/image" Target="../media/image21.jpeg"/></Relationships>
</file>

<file path=ppt/slides/_rels/slide2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slideLayout" Target="../slideLayouts/slideLayout12.xml"/><Relationship Id="rId1" Type="http://schemas.openxmlformats.org/officeDocument/2006/relationships/video" Target="https://www.youtube.com/embed/g7sH8ANiDx8?feature=oembed" TargetMode="External"/><Relationship Id="rId4" Type="http://schemas.openxmlformats.org/officeDocument/2006/relationships/image" Target="../media/image22.jpeg"/></Relationships>
</file>

<file path=ppt/slides/_rels/slide2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audio" Target="../media/audio1.wav"/><Relationship Id="rId5" Type="http://schemas.openxmlformats.org/officeDocument/2006/relationships/image" Target="../media/image23.jpeg"/><Relationship Id="rId4" Type="http://schemas.openxmlformats.org/officeDocument/2006/relationships/hyperlink" Target="https://ndcpartnership.org/knowledge-portal/good-practice-database/south-africas-renewable-energy-independent-power-producer-procurement-programme"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9.sv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2.xml"/><Relationship Id="rId1" Type="http://schemas.openxmlformats.org/officeDocument/2006/relationships/video" Target="https://www.youtube.com/embed/4-MTBnlQw8I?feature=oembed" TargetMode="External"/><Relationship Id="rId5" Type="http://schemas.openxmlformats.org/officeDocument/2006/relationships/image" Target="../media/image24.jpeg"/><Relationship Id="rId4" Type="http://schemas.openxmlformats.org/officeDocument/2006/relationships/image" Target="../media/image8.svg"/></Relationships>
</file>

<file path=ppt/slides/_rels/slide3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slide" Target="slide4.xml"/></Relationships>
</file>

<file path=ppt/slides/_rels/slide3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svg"/><Relationship Id="rId1" Type="http://schemas.openxmlformats.org/officeDocument/2006/relationships/slideLayout" Target="../slideLayouts/slideLayout12.xml"/><Relationship Id="rId4" Type="http://schemas.openxmlformats.org/officeDocument/2006/relationships/image" Target="../media/image9.svg"/></Relationships>
</file>

<file path=ppt/slides/_rels/slide3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hyperlink" Target="https://climatecompatiblegrowth.com/wp-content/uploads/Component-6-Final.pdf" TargetMode="Externa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213186D9-6407-6E71-BF14-6A898C57C53E}"/>
              </a:ext>
            </a:extLst>
          </p:cNvPr>
          <p:cNvSpPr txBox="1"/>
          <p:nvPr/>
        </p:nvSpPr>
        <p:spPr>
          <a:xfrm>
            <a:off x="2367382" y="2267936"/>
            <a:ext cx="6991350" cy="1692771"/>
          </a:xfrm>
          <a:prstGeom prst="rect">
            <a:avLst/>
          </a:prstGeom>
          <a:noFill/>
        </p:spPr>
        <p:txBody>
          <a:bodyPr wrap="square" rtlCol="0">
            <a:spAutoFit/>
          </a:bodyPr>
          <a:lstStyle/>
          <a:p>
            <a:pPr marL="180975"/>
            <a:r>
              <a:rPr lang="en-GB" sz="3200" b="1" dirty="0">
                <a:solidFill>
                  <a:schemeClr val="bg1"/>
                </a:solidFill>
              </a:rPr>
              <a:t>Data-To-Deal Component 6 </a:t>
            </a:r>
          </a:p>
          <a:p>
            <a:pPr marL="180975"/>
            <a:r>
              <a:rPr lang="en-GB" sz="3200" b="1" dirty="0">
                <a:solidFill>
                  <a:schemeClr val="accent6">
                    <a:lumMod val="60000"/>
                    <a:lumOff val="40000"/>
                  </a:schemeClr>
                </a:solidFill>
              </a:rPr>
              <a:t>Policy</a:t>
            </a:r>
          </a:p>
          <a:p>
            <a:pPr marL="180975" algn="ctr"/>
            <a:endParaRPr lang="en-GB" sz="1600" i="1" dirty="0">
              <a:solidFill>
                <a:schemeClr val="bg1"/>
              </a:solidFill>
            </a:endParaRPr>
          </a:p>
          <a:p>
            <a:pPr marL="180975"/>
            <a:r>
              <a:rPr lang="en-GB" sz="2400" i="1" dirty="0">
                <a:solidFill>
                  <a:schemeClr val="bg1"/>
                </a:solidFill>
              </a:rPr>
              <a:t>Enhancing the Enabling Environment </a:t>
            </a:r>
          </a:p>
        </p:txBody>
      </p:sp>
      <p:sp>
        <p:nvSpPr>
          <p:cNvPr id="2" name="TextBox 1">
            <a:extLst>
              <a:ext uri="{FF2B5EF4-FFF2-40B4-BE49-F238E27FC236}">
                <a16:creationId xmlns:a16="http://schemas.microsoft.com/office/drawing/2014/main" id="{5EE38DBA-8998-F452-9BFC-9C571043E514}"/>
              </a:ext>
            </a:extLst>
          </p:cNvPr>
          <p:cNvSpPr txBox="1"/>
          <p:nvPr/>
        </p:nvSpPr>
        <p:spPr>
          <a:xfrm>
            <a:off x="9918734" y="4125748"/>
            <a:ext cx="2150691" cy="2631490"/>
          </a:xfrm>
          <a:prstGeom prst="rect">
            <a:avLst/>
          </a:prstGeom>
          <a:noFill/>
        </p:spPr>
        <p:txBody>
          <a:bodyPr wrap="square" lIns="0" rIns="0" rtlCol="0">
            <a:spAutoFit/>
          </a:bodyPr>
          <a:lstStyle/>
          <a:p>
            <a:pPr algn="r"/>
            <a:r>
              <a:rPr lang="en-GB" sz="1100" b="1" dirty="0">
                <a:solidFill>
                  <a:schemeClr val="bg1"/>
                </a:solidFill>
              </a:rPr>
              <a:t>This material is based on a policy brief written by:</a:t>
            </a:r>
          </a:p>
          <a:p>
            <a:pPr algn="r"/>
            <a:r>
              <a:rPr lang="en-GB" sz="1100" dirty="0">
                <a:solidFill>
                  <a:schemeClr val="bg1"/>
                </a:solidFill>
              </a:rPr>
              <a:t>Will Blyth, Arianna Ugliano, Richard Sutherland, Adrien Vogt-</a:t>
            </a:r>
            <a:r>
              <a:rPr lang="en-GB" sz="1100" dirty="0" err="1">
                <a:solidFill>
                  <a:schemeClr val="bg1"/>
                </a:solidFill>
              </a:rPr>
              <a:t>Schlib</a:t>
            </a:r>
            <a:r>
              <a:rPr lang="en-GB" sz="1100" dirty="0">
                <a:solidFill>
                  <a:schemeClr val="bg1"/>
                </a:solidFill>
              </a:rPr>
              <a:t>, Giulia </a:t>
            </a:r>
            <a:r>
              <a:rPr lang="en-GB" sz="1100" dirty="0" err="1">
                <a:solidFill>
                  <a:schemeClr val="bg1"/>
                </a:solidFill>
              </a:rPr>
              <a:t>Ragosa</a:t>
            </a:r>
            <a:r>
              <a:rPr lang="en-GB" sz="1100" dirty="0">
                <a:solidFill>
                  <a:schemeClr val="bg1"/>
                </a:solidFill>
              </a:rPr>
              <a:t>, George Carew-Jones, Sugandha </a:t>
            </a:r>
            <a:r>
              <a:rPr lang="en-GB" sz="1100" dirty="0" err="1">
                <a:solidFill>
                  <a:schemeClr val="bg1"/>
                </a:solidFill>
              </a:rPr>
              <a:t>Srivastrav</a:t>
            </a:r>
            <a:r>
              <a:rPr lang="en-GB" sz="1100" dirty="0">
                <a:solidFill>
                  <a:schemeClr val="bg1"/>
                </a:solidFill>
              </a:rPr>
              <a:t>, Sam Fankhauser, Marcela Jaramillo, Maryna Henrysson, Monica Gulberg, Hannah Luscombe, Vivien Foster</a:t>
            </a:r>
          </a:p>
          <a:p>
            <a:pPr algn="r"/>
            <a:endParaRPr lang="en-GB" sz="1100" dirty="0">
              <a:solidFill>
                <a:schemeClr val="bg1"/>
              </a:solidFill>
            </a:endParaRPr>
          </a:p>
          <a:p>
            <a:pPr algn="r"/>
            <a:r>
              <a:rPr lang="en-GB" sz="1100" dirty="0">
                <a:solidFill>
                  <a:schemeClr val="bg1"/>
                </a:solidFill>
              </a:rPr>
              <a:t>Read the full brief </a:t>
            </a:r>
            <a:r>
              <a:rPr lang="en-GB" sz="1100" b="1" dirty="0">
                <a:solidFill>
                  <a:schemeClr val="accent4">
                    <a:lumMod val="40000"/>
                    <a:lumOff val="60000"/>
                  </a:schemeClr>
                </a:solidFill>
                <a:hlinkClick r:id="rId3">
                  <a:extLst>
                    <a:ext uri="{A12FA001-AC4F-418D-AE19-62706E023703}">
                      <ahyp:hlinkClr xmlns:ahyp="http://schemas.microsoft.com/office/drawing/2018/hyperlinkcolor" val="tx"/>
                    </a:ext>
                  </a:extLst>
                </a:hlinkClick>
              </a:rPr>
              <a:t>click here</a:t>
            </a:r>
            <a:endParaRPr lang="en-GB" sz="1100" b="1" dirty="0">
              <a:solidFill>
                <a:schemeClr val="accent4">
                  <a:lumMod val="40000"/>
                  <a:lumOff val="60000"/>
                </a:schemeClr>
              </a:solidFill>
            </a:endParaRPr>
          </a:p>
          <a:p>
            <a:pPr algn="r"/>
            <a:endParaRPr lang="en-GB" sz="1100" b="1" dirty="0">
              <a:solidFill>
                <a:schemeClr val="bg1"/>
              </a:solidFill>
            </a:endParaRPr>
          </a:p>
          <a:p>
            <a:pPr algn="r"/>
            <a:r>
              <a:rPr lang="en-GB" sz="1100" b="1" dirty="0">
                <a:solidFill>
                  <a:schemeClr val="bg1"/>
                </a:solidFill>
              </a:rPr>
              <a:t>Material compiled by:</a:t>
            </a:r>
          </a:p>
          <a:p>
            <a:pPr algn="r"/>
            <a:r>
              <a:rPr lang="en-GB" sz="1100" dirty="0">
                <a:solidFill>
                  <a:schemeClr val="bg1"/>
                </a:solidFill>
              </a:rPr>
              <a:t>Elizabeth M Tennyson</a:t>
            </a:r>
          </a:p>
        </p:txBody>
      </p:sp>
    </p:spTree>
    <p:extLst>
      <p:ext uri="{BB962C8B-B14F-4D97-AF65-F5344CB8AC3E}">
        <p14:creationId xmlns:p14="http://schemas.microsoft.com/office/powerpoint/2010/main" val="13571679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347C209-808A-9C46-A7BA-0CEC075863C9}"/>
              </a:ext>
            </a:extLst>
          </p:cNvPr>
          <p:cNvSpPr txBox="1"/>
          <p:nvPr/>
        </p:nvSpPr>
        <p:spPr>
          <a:xfrm>
            <a:off x="563733" y="363505"/>
            <a:ext cx="11121335" cy="2985433"/>
          </a:xfrm>
          <a:prstGeom prst="rect">
            <a:avLst/>
          </a:prstGeom>
        </p:spPr>
        <p:txBody>
          <a:bodyPr wrap="square" rtlCol="0">
            <a:spAutoFit/>
          </a:bodyPr>
          <a:lstStyle/>
          <a:p>
            <a:r>
              <a:rPr lang="en-GB" sz="3200" b="1" dirty="0"/>
              <a:t>INTRODUCTION </a:t>
            </a:r>
            <a:r>
              <a:rPr lang="en-GB" sz="3200" b="1" dirty="0">
                <a:solidFill>
                  <a:schemeClr val="tx1"/>
                </a:solidFill>
              </a:rPr>
              <a:t>TO </a:t>
            </a:r>
            <a:r>
              <a:rPr lang="en-GB" sz="3200" b="1" dirty="0">
                <a:solidFill>
                  <a:schemeClr val="accent2">
                    <a:lumMod val="60000"/>
                    <a:lumOff val="40000"/>
                  </a:schemeClr>
                </a:solidFill>
              </a:rPr>
              <a:t>POLICY</a:t>
            </a:r>
          </a:p>
          <a:p>
            <a:endParaRPr lang="en-GB" sz="1000" b="1" dirty="0"/>
          </a:p>
          <a:p>
            <a:r>
              <a:rPr lang="en-GB" sz="2000" b="1" dirty="0">
                <a:solidFill>
                  <a:schemeClr val="accent5"/>
                </a:solidFill>
              </a:rPr>
              <a:t>What is the enabling environment and why is it important to strengthen it?</a:t>
            </a:r>
          </a:p>
          <a:p>
            <a:r>
              <a:rPr lang="en-GB" sz="1800" dirty="0"/>
              <a:t>The “enabling environment” is a term that describes a state of conditions that makes it easier for individuals, groups, or systems to achieve their goals by removing barriers to action and providing necessary frameworks. The enabling environment can range from macro-level conditions like good governance for economic growth (e.g., stable laws, sound policies) to micro-level settings (e.g. an energy policy framework where regulations ensure that tariffs recover costs). Strengthening the enabling environment for national transition planning involves a combination of policy and regulatory measures and institutional and governance arrangements that determine the legal and commercial conditions in which projects operate. </a:t>
            </a:r>
            <a:endParaRPr lang="en-GB" dirty="0"/>
          </a:p>
        </p:txBody>
      </p:sp>
      <p:sp>
        <p:nvSpPr>
          <p:cNvPr id="6" name="TextBox 5">
            <a:extLst>
              <a:ext uri="{FF2B5EF4-FFF2-40B4-BE49-F238E27FC236}">
                <a16:creationId xmlns:a16="http://schemas.microsoft.com/office/drawing/2014/main" id="{0E730B44-96A2-322A-2DEE-BA5EFBB32EA8}"/>
              </a:ext>
            </a:extLst>
          </p:cNvPr>
          <p:cNvSpPr txBox="1"/>
          <p:nvPr/>
        </p:nvSpPr>
        <p:spPr>
          <a:xfrm>
            <a:off x="568840" y="3406642"/>
            <a:ext cx="8449900" cy="3170099"/>
          </a:xfrm>
          <a:prstGeom prst="rect">
            <a:avLst/>
          </a:prstGeom>
          <a:noFill/>
        </p:spPr>
        <p:txBody>
          <a:bodyPr wrap="square">
            <a:spAutoFit/>
          </a:bodyPr>
          <a:lstStyle/>
          <a:p>
            <a:r>
              <a:rPr lang="en-GB" sz="2000" b="1" dirty="0">
                <a:solidFill>
                  <a:schemeClr val="accent5"/>
                </a:solidFill>
              </a:rPr>
              <a:t>Why is this component a part of the D2D framework?</a:t>
            </a:r>
          </a:p>
          <a:p>
            <a:r>
              <a:rPr lang="en-GB" sz="1800" dirty="0"/>
              <a:t>Strengthening the enabling environment entails…</a:t>
            </a:r>
          </a:p>
          <a:p>
            <a:pPr marL="285750" indent="-285750">
              <a:buFontTx/>
              <a:buChar char="-"/>
            </a:pPr>
            <a:r>
              <a:rPr lang="en-GB" sz="1800" dirty="0"/>
              <a:t>Institutional readiness for translating policy ambitions into implementable measures that attract investment;</a:t>
            </a:r>
          </a:p>
          <a:p>
            <a:pPr marL="285750" indent="-285750">
              <a:buFontTx/>
              <a:buChar char="-"/>
            </a:pPr>
            <a:r>
              <a:rPr lang="en-GB" sz="1800" dirty="0"/>
              <a:t>A shared vision among ministries, regulators and other stakeholders to build consensus for consistent policy;</a:t>
            </a:r>
          </a:p>
          <a:p>
            <a:pPr marL="285750" indent="-285750">
              <a:buFontTx/>
              <a:buChar char="-"/>
            </a:pPr>
            <a:r>
              <a:rPr lang="en-GB" sz="1800" dirty="0"/>
              <a:t>Preserving a stable institutional and regulatory environment that mitigates risk; </a:t>
            </a:r>
          </a:p>
          <a:p>
            <a:pPr marL="285750" indent="-285750">
              <a:buFontTx/>
              <a:buChar char="-"/>
            </a:pPr>
            <a:r>
              <a:rPr lang="en-GB" sz="1800" dirty="0"/>
              <a:t>Tailored engagement with government agencies, private investors, and civil society to ensure policies are socially acceptable and financially investible;</a:t>
            </a:r>
          </a:p>
          <a:p>
            <a:pPr marL="285750" indent="-285750">
              <a:buFontTx/>
              <a:buChar char="-"/>
            </a:pPr>
            <a:r>
              <a:rPr lang="en-GB" sz="1800" dirty="0"/>
              <a:t>Aligning policy reforms with finance strategies, to ensure coherence between regulatory design, risk allocation, and financial mobilisation</a:t>
            </a:r>
          </a:p>
        </p:txBody>
      </p:sp>
      <p:pic>
        <p:nvPicPr>
          <p:cNvPr id="8" name="Picture 7">
            <a:extLst>
              <a:ext uri="{FF2B5EF4-FFF2-40B4-BE49-F238E27FC236}">
                <a16:creationId xmlns:a16="http://schemas.microsoft.com/office/drawing/2014/main" id="{B6171F8E-652B-3ADD-179F-8EBA348B2AD9}"/>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21915" r="22160"/>
          <a:stretch>
            <a:fillRect/>
          </a:stretch>
        </p:blipFill>
        <p:spPr>
          <a:xfrm>
            <a:off x="8745001" y="3429000"/>
            <a:ext cx="3052996" cy="3071121"/>
          </a:xfrm>
          <a:prstGeom prst="rect">
            <a:avLst/>
          </a:prstGeom>
        </p:spPr>
      </p:pic>
    </p:spTree>
    <p:extLst>
      <p:ext uri="{BB962C8B-B14F-4D97-AF65-F5344CB8AC3E}">
        <p14:creationId xmlns:p14="http://schemas.microsoft.com/office/powerpoint/2010/main" val="2767514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21B9A3A-3171-4698-817A-5C0F0E08E5F0}"/>
              </a:ext>
            </a:extLst>
          </p:cNvPr>
          <p:cNvSpPr txBox="1"/>
          <p:nvPr/>
        </p:nvSpPr>
        <p:spPr>
          <a:xfrm>
            <a:off x="499210" y="401315"/>
            <a:ext cx="5682516" cy="584775"/>
          </a:xfrm>
          <a:prstGeom prst="rect">
            <a:avLst/>
          </a:prstGeom>
          <a:noFill/>
        </p:spPr>
        <p:txBody>
          <a:bodyPr wrap="square">
            <a:spAutoFit/>
          </a:bodyPr>
          <a:lstStyle/>
          <a:p>
            <a:r>
              <a:rPr lang="en-GB" sz="3200" b="1" dirty="0"/>
              <a:t>The enabling environment </a:t>
            </a:r>
            <a:endParaRPr lang="en-GB" sz="3200" dirty="0"/>
          </a:p>
        </p:txBody>
      </p:sp>
      <p:pic>
        <p:nvPicPr>
          <p:cNvPr id="6" name="Graphic 5" descr="Scales of justice outline">
            <a:extLst>
              <a:ext uri="{FF2B5EF4-FFF2-40B4-BE49-F238E27FC236}">
                <a16:creationId xmlns:a16="http://schemas.microsoft.com/office/drawing/2014/main" id="{317AC8A2-EF62-EA22-449E-BC747CE8A193}"/>
              </a:ext>
            </a:extLst>
          </p:cNvPr>
          <p:cNvPicPr>
            <a:picLocks noChangeAspect="1"/>
          </p:cNvPicPr>
          <p:nvPr/>
        </p:nvPicPr>
        <p:blipFill>
          <a:blip>
            <a:extLst>
              <a:ext uri="{96DAC541-7B7A-43D3-8B79-37D633B846F1}">
                <asvg:svgBlip xmlns:asvg="http://schemas.microsoft.com/office/drawing/2016/SVG/main" r:embed="rId4"/>
              </a:ext>
            </a:extLst>
          </a:blip>
          <a:srcRect l="1820" t="5981" r="4164" b="5850"/>
          <a:stretch>
            <a:fillRect/>
          </a:stretch>
        </p:blipFill>
        <p:spPr>
          <a:xfrm>
            <a:off x="10413532" y="339022"/>
            <a:ext cx="1379970" cy="1294135"/>
          </a:xfrm>
          <a:prstGeom prst="rect">
            <a:avLst/>
          </a:prstGeom>
        </p:spPr>
      </p:pic>
      <p:pic>
        <p:nvPicPr>
          <p:cNvPr id="2" name="Online Media 1" descr="D2D Component6 Policy Will Slide3">
            <a:hlinkClick r:id="" action="ppaction://media"/>
            <a:extLst>
              <a:ext uri="{FF2B5EF4-FFF2-40B4-BE49-F238E27FC236}">
                <a16:creationId xmlns:a16="http://schemas.microsoft.com/office/drawing/2014/main" id="{566BEC8E-F9F9-8874-DD57-96B15573F25C}"/>
              </a:ext>
            </a:extLst>
          </p:cNvPr>
          <p:cNvPicPr>
            <a:picLocks noRot="1" noChangeAspect="1"/>
          </p:cNvPicPr>
          <p:nvPr>
            <a:videoFile r:link="rId1"/>
          </p:nvPr>
        </p:nvPicPr>
        <p:blipFill>
          <a:blip r:embed="rId5"/>
          <a:stretch>
            <a:fillRect/>
          </a:stretch>
        </p:blipFill>
        <p:spPr>
          <a:xfrm>
            <a:off x="525880" y="986089"/>
            <a:ext cx="9361070" cy="5289005"/>
          </a:xfrm>
          <a:prstGeom prst="rect">
            <a:avLst/>
          </a:prstGeom>
        </p:spPr>
      </p:pic>
    </p:spTree>
    <p:extLst>
      <p:ext uri="{BB962C8B-B14F-4D97-AF65-F5344CB8AC3E}">
        <p14:creationId xmlns:p14="http://schemas.microsoft.com/office/powerpoint/2010/main" val="1699050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a:extLst>
              <a:ext uri="{FF2B5EF4-FFF2-40B4-BE49-F238E27FC236}">
                <a16:creationId xmlns:a16="http://schemas.microsoft.com/office/drawing/2014/main" id="{B85EC844-2954-9228-8978-6FCA8B6B0479}"/>
              </a:ext>
            </a:extLst>
          </p:cNvPr>
          <p:cNvSpPr/>
          <p:nvPr/>
        </p:nvSpPr>
        <p:spPr>
          <a:xfrm>
            <a:off x="2664327" y="705794"/>
            <a:ext cx="8960214" cy="5446412"/>
          </a:xfrm>
          <a:prstGeom prst="roundRect">
            <a:avLst>
              <a:gd name="adj" fmla="val 7149"/>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0B7D55FC-D06D-88CE-AEA9-5A9BCED7516E}"/>
              </a:ext>
            </a:extLst>
          </p:cNvPr>
          <p:cNvSpPr txBox="1"/>
          <p:nvPr/>
        </p:nvSpPr>
        <p:spPr>
          <a:xfrm>
            <a:off x="3004044" y="1139139"/>
            <a:ext cx="4060192" cy="325952"/>
          </a:xfrm>
          <a:prstGeom prst="rect">
            <a:avLst/>
          </a:prstGeom>
          <a:solidFill>
            <a:schemeClr val="accent1"/>
          </a:solidFill>
        </p:spPr>
        <p:txBody>
          <a:bodyPr wrap="square" lIns="54000" tIns="18000" rIns="54000" bIns="0" rtlCol="0" anchor="t">
            <a:spAutoFit/>
          </a:bodyPr>
          <a:lstStyle/>
          <a:p>
            <a:r>
              <a:rPr lang="en-ZA" sz="2000" b="1" spc="60" dirty="0">
                <a:solidFill>
                  <a:schemeClr val="bg1"/>
                </a:solidFill>
                <a:effectLst/>
                <a:latin typeface="Arial Black"/>
                <a:cs typeface="Arial Black" panose="020B0604020202020204" pitchFamily="34" charset="0"/>
              </a:rPr>
              <a:t>Lecture Outline</a:t>
            </a:r>
            <a:endParaRPr lang="en-ZA" sz="2000" spc="60" dirty="0">
              <a:solidFill>
                <a:schemeClr val="bg1"/>
              </a:solidFill>
              <a:effectLst/>
              <a:latin typeface="Arial"/>
              <a:cs typeface="Arial"/>
            </a:endParaRPr>
          </a:p>
        </p:txBody>
      </p:sp>
      <p:sp>
        <p:nvSpPr>
          <p:cNvPr id="5" name="TextBox 4">
            <a:extLst>
              <a:ext uri="{FF2B5EF4-FFF2-40B4-BE49-F238E27FC236}">
                <a16:creationId xmlns:a16="http://schemas.microsoft.com/office/drawing/2014/main" id="{988BB164-2245-ED74-22C6-D11EC715BC5E}"/>
              </a:ext>
            </a:extLst>
          </p:cNvPr>
          <p:cNvSpPr txBox="1"/>
          <p:nvPr/>
        </p:nvSpPr>
        <p:spPr>
          <a:xfrm>
            <a:off x="3004042" y="1454857"/>
            <a:ext cx="8359060" cy="400110"/>
          </a:xfrm>
          <a:prstGeom prst="rect">
            <a:avLst/>
          </a:prstGeom>
          <a:noFill/>
          <a:ln>
            <a:noFill/>
          </a:ln>
        </p:spPr>
        <p:txBody>
          <a:bodyPr wrap="square" lIns="0" tIns="45720" rIns="91440" bIns="45720" rtlCol="0" anchor="t">
            <a:spAutoFit/>
          </a:bodyPr>
          <a:lstStyle/>
          <a:p>
            <a:pPr marL="180975"/>
            <a:r>
              <a:rPr lang="en-GB" sz="2000" b="1" dirty="0">
                <a:solidFill>
                  <a:srgbClr val="012269"/>
                </a:solidFill>
              </a:rPr>
              <a:t>Data-To-Deal (D2D) Component 6 </a:t>
            </a:r>
            <a:r>
              <a:rPr lang="en-GB" sz="2000" b="1" dirty="0">
                <a:solidFill>
                  <a:schemeClr val="accent6">
                    <a:lumMod val="60000"/>
                    <a:lumOff val="40000"/>
                  </a:schemeClr>
                </a:solidFill>
              </a:rPr>
              <a:t>Policies</a:t>
            </a:r>
          </a:p>
        </p:txBody>
      </p:sp>
      <p:cxnSp>
        <p:nvCxnSpPr>
          <p:cNvPr id="6" name="Straight Connector 5">
            <a:extLst>
              <a:ext uri="{FF2B5EF4-FFF2-40B4-BE49-F238E27FC236}">
                <a16:creationId xmlns:a16="http://schemas.microsoft.com/office/drawing/2014/main" id="{E923C32C-F965-9A62-9F8A-FD6821A9A0B5}"/>
              </a:ext>
            </a:extLst>
          </p:cNvPr>
          <p:cNvCxnSpPr>
            <a:cxnSpLocks/>
          </p:cNvCxnSpPr>
          <p:nvPr/>
        </p:nvCxnSpPr>
        <p:spPr>
          <a:xfrm>
            <a:off x="2992167" y="5956812"/>
            <a:ext cx="835906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0C0167B3-873A-2948-344C-372CFED69145}"/>
              </a:ext>
            </a:extLst>
          </p:cNvPr>
          <p:cNvCxnSpPr>
            <a:cxnSpLocks/>
          </p:cNvCxnSpPr>
          <p:nvPr/>
        </p:nvCxnSpPr>
        <p:spPr>
          <a:xfrm>
            <a:off x="3004042" y="2018749"/>
            <a:ext cx="8347185"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aphicFrame>
        <p:nvGraphicFramePr>
          <p:cNvPr id="8" name="Table 7">
            <a:extLst>
              <a:ext uri="{FF2B5EF4-FFF2-40B4-BE49-F238E27FC236}">
                <a16:creationId xmlns:a16="http://schemas.microsoft.com/office/drawing/2014/main" id="{7256893C-606B-90AA-8032-335711F5B2CD}"/>
              </a:ext>
            </a:extLst>
          </p:cNvPr>
          <p:cNvGraphicFramePr>
            <a:graphicFrameLocks noGrp="1"/>
          </p:cNvGraphicFramePr>
          <p:nvPr>
            <p:extLst>
              <p:ext uri="{D42A27DB-BD31-4B8C-83A1-F6EECF244321}">
                <p14:modId xmlns:p14="http://schemas.microsoft.com/office/powerpoint/2010/main" val="2875389081"/>
              </p:ext>
            </p:extLst>
          </p:nvPr>
        </p:nvGraphicFramePr>
        <p:xfrm>
          <a:off x="2980465" y="2071422"/>
          <a:ext cx="8632373" cy="2828911"/>
        </p:xfrm>
        <a:graphic>
          <a:graphicData uri="http://schemas.openxmlformats.org/drawingml/2006/table">
            <a:tbl>
              <a:tblPr firstRow="1" firstCol="1" bandRow="1">
                <a:tableStyleId>{2D5ABB26-0587-4C30-8999-92F81FD0307C}</a:tableStyleId>
              </a:tblPr>
              <a:tblGrid>
                <a:gridCol w="1129522">
                  <a:extLst>
                    <a:ext uri="{9D8B030D-6E8A-4147-A177-3AD203B41FA5}">
                      <a16:colId xmlns:a16="http://schemas.microsoft.com/office/drawing/2014/main" val="854988839"/>
                    </a:ext>
                  </a:extLst>
                </a:gridCol>
                <a:gridCol w="7502851">
                  <a:extLst>
                    <a:ext uri="{9D8B030D-6E8A-4147-A177-3AD203B41FA5}">
                      <a16:colId xmlns:a16="http://schemas.microsoft.com/office/drawing/2014/main" val="3274321985"/>
                    </a:ext>
                  </a:extLst>
                </a:gridCol>
              </a:tblGrid>
              <a:tr h="595578">
                <a:tc>
                  <a:txBody>
                    <a:bodyPr/>
                    <a:lstStyle/>
                    <a:p>
                      <a:pPr>
                        <a:lnSpc>
                          <a:spcPct val="107000"/>
                        </a:lnSpc>
                        <a:spcAft>
                          <a:spcPts val="200"/>
                        </a:spcAft>
                      </a:pPr>
                      <a:endParaRPr lang="en-GB" sz="2000" kern="100" dirty="0">
                        <a:solidFill>
                          <a:schemeClr val="accent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200"/>
                        </a:spcAft>
                      </a:pPr>
                      <a:r>
                        <a:rPr lang="en-US" sz="2000" b="1" i="0" u="none" strike="noStrike" cap="none" dirty="0">
                          <a:solidFill>
                            <a:schemeClr val="accent5"/>
                          </a:solidFill>
                          <a:effectLst/>
                          <a:latin typeface="+mn-lt"/>
                          <a:ea typeface="+mn-ea"/>
                          <a:cs typeface="+mn-cs"/>
                          <a:sym typeface="Arial"/>
                        </a:rPr>
                        <a:t>Learning Outcomes</a:t>
                      </a:r>
                      <a:endParaRPr lang="en-US" sz="2000" b="0" i="0" u="none" strike="noStrike" cap="none" dirty="0">
                        <a:solidFill>
                          <a:schemeClr val="accent5"/>
                        </a:solidFill>
                        <a:effectLst/>
                        <a:latin typeface="+mn-lt"/>
                        <a:ea typeface="+mn-ea"/>
                        <a:cs typeface="+mn-cs"/>
                        <a:sym typeface="Arial"/>
                      </a:endParaRPr>
                    </a:p>
                  </a:txBody>
                  <a:tcPr marL="68580" marR="68580" marT="0" marB="0"/>
                </a:tc>
                <a:extLst>
                  <a:ext uri="{0D108BD9-81ED-4DB2-BD59-A6C34878D82A}">
                    <a16:rowId xmlns:a16="http://schemas.microsoft.com/office/drawing/2014/main" val="310097976"/>
                  </a:ext>
                </a:extLst>
              </a:tr>
              <a:tr h="829475">
                <a:tc>
                  <a:txBody>
                    <a:bodyPr/>
                    <a:lstStyle/>
                    <a:p>
                      <a:pPr algn="r">
                        <a:lnSpc>
                          <a:spcPct val="107000"/>
                        </a:lnSpc>
                        <a:spcAft>
                          <a:spcPts val="200"/>
                        </a:spcAft>
                      </a:pPr>
                      <a:r>
                        <a:rPr lang="en-GB" sz="2000" kern="100" dirty="0">
                          <a:solidFill>
                            <a:schemeClr val="accent5"/>
                          </a:solidFill>
                          <a:effectLst/>
                        </a:rPr>
                        <a:t>1</a:t>
                      </a:r>
                      <a:endParaRPr lang="en-GB" sz="2000" kern="100" dirty="0">
                        <a:solidFill>
                          <a:schemeClr val="accent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200"/>
                        </a:spcAft>
                      </a:pPr>
                      <a:r>
                        <a:rPr lang="en-GB" sz="1800" b="1" i="0" u="sng" strike="noStrike" cap="none" dirty="0">
                          <a:solidFill>
                            <a:schemeClr val="accent5"/>
                          </a:solidFill>
                          <a:effectLst/>
                          <a:latin typeface="+mn-lt"/>
                          <a:ea typeface="+mn-ea"/>
                          <a:cs typeface="+mn-cs"/>
                          <a:sym typeface="Arial"/>
                          <a:hlinkClick r:id="rId3" action="ppaction://hlinksldjump">
                            <a:extLst>
                              <a:ext uri="{A12FA001-AC4F-418D-AE19-62706E023703}">
                                <ahyp:hlinkClr xmlns:ahyp="http://schemas.microsoft.com/office/drawing/2018/hyperlinkcolor" val="tx"/>
                              </a:ext>
                            </a:extLst>
                          </a:hlinkClick>
                        </a:rPr>
                        <a:t>Operationalising cross-cutting enablers</a:t>
                      </a:r>
                      <a:endParaRPr lang="en-GB" sz="1800" b="1" i="0" u="sng" strike="noStrike" cap="none" dirty="0">
                        <a:solidFill>
                          <a:schemeClr val="accent5"/>
                        </a:solidFill>
                        <a:effectLst/>
                        <a:latin typeface="+mn-lt"/>
                        <a:ea typeface="+mn-ea"/>
                        <a:cs typeface="+mn-cs"/>
                        <a:sym typeface="Arial"/>
                      </a:endParaRPr>
                    </a:p>
                  </a:txBody>
                  <a:tcPr marL="68580" marR="68580" marT="0" marB="0"/>
                </a:tc>
                <a:extLst>
                  <a:ext uri="{0D108BD9-81ED-4DB2-BD59-A6C34878D82A}">
                    <a16:rowId xmlns:a16="http://schemas.microsoft.com/office/drawing/2014/main" val="2969330926"/>
                  </a:ext>
                </a:extLst>
              </a:tr>
              <a:tr h="838200">
                <a:tc>
                  <a:txBody>
                    <a:bodyPr/>
                    <a:lstStyle/>
                    <a:p>
                      <a:pPr algn="r">
                        <a:lnSpc>
                          <a:spcPct val="107000"/>
                        </a:lnSpc>
                        <a:spcAft>
                          <a:spcPts val="200"/>
                        </a:spcAft>
                      </a:pPr>
                      <a:r>
                        <a:rPr lang="en-GB" sz="2000" kern="100" dirty="0">
                          <a:solidFill>
                            <a:schemeClr val="accent5"/>
                          </a:solidFill>
                          <a:effectLst/>
                        </a:rPr>
                        <a:t>2</a:t>
                      </a:r>
                      <a:endParaRPr lang="en-GB" sz="2000" kern="100" dirty="0">
                        <a:solidFill>
                          <a:schemeClr val="accent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200"/>
                        </a:spcAft>
                      </a:pPr>
                      <a:r>
                        <a:rPr lang="en-GB" sz="1800" b="1" i="0" u="sng" strike="noStrike" cap="none" dirty="0">
                          <a:solidFill>
                            <a:schemeClr val="accent5"/>
                          </a:solidFill>
                          <a:effectLst/>
                          <a:latin typeface="+mn-lt"/>
                          <a:ea typeface="+mn-ea"/>
                          <a:cs typeface="+mn-cs"/>
                          <a:sym typeface="Arial"/>
                          <a:hlinkClick r:id="rId4" action="ppaction://hlinksldjump">
                            <a:extLst>
                              <a:ext uri="{A12FA001-AC4F-418D-AE19-62706E023703}">
                                <ahyp:hlinkClr xmlns:ahyp="http://schemas.microsoft.com/office/drawing/2018/hyperlinkcolor" val="tx"/>
                              </a:ext>
                            </a:extLst>
                          </a:hlinkClick>
                        </a:rPr>
                        <a:t>Identifying and designing policy reforms</a:t>
                      </a:r>
                      <a:endParaRPr lang="en-GB" sz="1800" b="1" i="0" u="sng" strike="noStrike" cap="none" dirty="0">
                        <a:solidFill>
                          <a:schemeClr val="accent5"/>
                        </a:solidFill>
                        <a:effectLst/>
                        <a:latin typeface="+mn-lt"/>
                        <a:ea typeface="+mn-ea"/>
                        <a:cs typeface="+mn-cs"/>
                        <a:sym typeface="Arial"/>
                      </a:endParaRPr>
                    </a:p>
                  </a:txBody>
                  <a:tcPr marL="68580" marR="68580" marT="0" marB="0"/>
                </a:tc>
                <a:extLst>
                  <a:ext uri="{0D108BD9-81ED-4DB2-BD59-A6C34878D82A}">
                    <a16:rowId xmlns:a16="http://schemas.microsoft.com/office/drawing/2014/main" val="1928304900"/>
                  </a:ext>
                </a:extLst>
              </a:tr>
              <a:tr h="494500">
                <a:tc>
                  <a:txBody>
                    <a:bodyPr/>
                    <a:lstStyle/>
                    <a:p>
                      <a:pPr algn="r">
                        <a:lnSpc>
                          <a:spcPct val="107000"/>
                        </a:lnSpc>
                        <a:spcAft>
                          <a:spcPts val="200"/>
                        </a:spcAft>
                      </a:pPr>
                      <a:r>
                        <a:rPr lang="en-GB" sz="2000" kern="100" dirty="0">
                          <a:solidFill>
                            <a:schemeClr val="accent5"/>
                          </a:solidFill>
                          <a:effectLst/>
                        </a:rPr>
                        <a:t>3</a:t>
                      </a:r>
                      <a:endParaRPr lang="en-GB" sz="2000" kern="100" dirty="0">
                        <a:solidFill>
                          <a:schemeClr val="accent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200"/>
                        </a:spcAft>
                      </a:pPr>
                      <a:r>
                        <a:rPr lang="en-GB" sz="1800" b="1" i="0" u="sng" strike="noStrike" cap="none" dirty="0">
                          <a:solidFill>
                            <a:schemeClr val="accent5"/>
                          </a:solidFill>
                          <a:effectLst/>
                          <a:latin typeface="+mn-lt"/>
                          <a:ea typeface="+mn-ea"/>
                          <a:cs typeface="+mn-cs"/>
                          <a:sym typeface="Arial"/>
                          <a:hlinkClick r:id="rId5" action="ppaction://hlinksldjump">
                            <a:extLst>
                              <a:ext uri="{A12FA001-AC4F-418D-AE19-62706E023703}">
                                <ahyp:hlinkClr xmlns:ahyp="http://schemas.microsoft.com/office/drawing/2018/hyperlinkcolor" val="tx"/>
                              </a:ext>
                            </a:extLst>
                          </a:hlinkClick>
                        </a:rPr>
                        <a:t>Developing an implementation plan to prioritise and sequence reforms</a:t>
                      </a:r>
                      <a:endParaRPr lang="en-GB" sz="1800" b="1" i="0" u="sng" strike="noStrike" cap="none" dirty="0">
                        <a:solidFill>
                          <a:schemeClr val="accent5"/>
                        </a:solidFill>
                        <a:effectLst/>
                        <a:latin typeface="+mn-lt"/>
                        <a:ea typeface="+mn-ea"/>
                        <a:cs typeface="+mn-cs"/>
                        <a:sym typeface="Arial"/>
                      </a:endParaRPr>
                    </a:p>
                  </a:txBody>
                  <a:tcPr marL="68580" marR="68580" marT="0" marB="0"/>
                </a:tc>
                <a:extLst>
                  <a:ext uri="{0D108BD9-81ED-4DB2-BD59-A6C34878D82A}">
                    <a16:rowId xmlns:a16="http://schemas.microsoft.com/office/drawing/2014/main" val="844599878"/>
                  </a:ext>
                </a:extLst>
              </a:tr>
            </a:tbl>
          </a:graphicData>
        </a:graphic>
      </p:graphicFrame>
      <p:pic>
        <p:nvPicPr>
          <p:cNvPr id="9" name="Graphic 8" descr="Play outline">
            <a:extLst>
              <a:ext uri="{FF2B5EF4-FFF2-40B4-BE49-F238E27FC236}">
                <a16:creationId xmlns:a16="http://schemas.microsoft.com/office/drawing/2014/main" id="{1B4114C9-37B2-94CE-2D7E-953A7C00B848}"/>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219036" y="2552313"/>
            <a:ext cx="540000" cy="540000"/>
          </a:xfrm>
          <a:prstGeom prst="rect">
            <a:avLst/>
          </a:prstGeom>
        </p:spPr>
      </p:pic>
      <p:pic>
        <p:nvPicPr>
          <p:cNvPr id="11" name="Graphic 10" descr="Sort outline">
            <a:extLst>
              <a:ext uri="{FF2B5EF4-FFF2-40B4-BE49-F238E27FC236}">
                <a16:creationId xmlns:a16="http://schemas.microsoft.com/office/drawing/2014/main" id="{D17C2F9E-9BD1-A869-038C-592863C11129}"/>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219036" y="4280552"/>
            <a:ext cx="540000" cy="540000"/>
          </a:xfrm>
          <a:prstGeom prst="rect">
            <a:avLst/>
          </a:prstGeom>
        </p:spPr>
      </p:pic>
      <p:pic>
        <p:nvPicPr>
          <p:cNvPr id="14" name="Graphic 13" descr="Magnifying glass outline">
            <a:extLst>
              <a:ext uri="{FF2B5EF4-FFF2-40B4-BE49-F238E27FC236}">
                <a16:creationId xmlns:a16="http://schemas.microsoft.com/office/drawing/2014/main" id="{9A4C8639-4E19-88EC-37A7-AF73D88B32D5}"/>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219036" y="3383197"/>
            <a:ext cx="540000" cy="540000"/>
          </a:xfrm>
          <a:prstGeom prst="rect">
            <a:avLst/>
          </a:prstGeom>
        </p:spPr>
      </p:pic>
    </p:spTree>
    <p:extLst>
      <p:ext uri="{BB962C8B-B14F-4D97-AF65-F5344CB8AC3E}">
        <p14:creationId xmlns:p14="http://schemas.microsoft.com/office/powerpoint/2010/main" val="28958751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psuz="http://schemas.microsoft.com/office/powerpoint/2016/summaryzoom" Requires="psuz">
          <p:graphicFrame>
            <p:nvGraphicFramePr>
              <p:cNvPr id="3" name="Summary Zoom 2">
                <a:extLst>
                  <a:ext uri="{FF2B5EF4-FFF2-40B4-BE49-F238E27FC236}">
                    <a16:creationId xmlns:a16="http://schemas.microsoft.com/office/drawing/2014/main" id="{A1577BA1-E845-4066-60FD-ACABEE59466F}"/>
                  </a:ext>
                </a:extLst>
              </p:cNvPr>
              <p:cNvGraphicFramePr>
                <a:graphicFrameLocks noChangeAspect="1"/>
              </p:cNvGraphicFramePr>
              <p:nvPr>
                <p:extLst>
                  <p:ext uri="{D42A27DB-BD31-4B8C-83A1-F6EECF244321}">
                    <p14:modId xmlns:p14="http://schemas.microsoft.com/office/powerpoint/2010/main" val="2399084794"/>
                  </p:ext>
                </p:extLst>
              </p:nvPr>
            </p:nvGraphicFramePr>
            <p:xfrm>
              <a:off x="1236000" y="378000"/>
              <a:ext cx="9719999" cy="6480000"/>
            </p:xfrm>
            <a:graphic>
              <a:graphicData uri="http://schemas.microsoft.com/office/powerpoint/2016/summaryzoom">
                <psuz:summaryZm>
                  <psuz:summaryZmObj sectionId="{EE10E358-8502-4FA2-B84F-A562F7821EC3}">
                    <psuz:zmPr id="{123B8DF6-F485-495E-A8DB-78322AC1E31F}" transitionDur="1000">
                      <p166:blipFill xmlns:p166="http://schemas.microsoft.com/office/powerpoint/2016/6/main">
                        <a:blip r:embed="rId2"/>
                        <a:stretch>
                          <a:fillRect/>
                        </a:stretch>
                      </p166:blipFill>
                      <p166:spPr xmlns:p166="http://schemas.microsoft.com/office/powerpoint/2016/6/main">
                        <a:xfrm>
                          <a:off x="403988" y="697613"/>
                          <a:ext cx="4373999" cy="2460374"/>
                        </a:xfrm>
                        <a:prstGeom prst="rect">
                          <a:avLst/>
                        </a:prstGeom>
                        <a:ln w="3175">
                          <a:solidFill>
                            <a:prstClr val="ltGray"/>
                          </a:solidFill>
                        </a:ln>
                      </p166:spPr>
                    </psuz:zmPr>
                  </psuz:summaryZmObj>
                  <psuz:summaryZmObj sectionId="{3E5ABC49-2412-402E-9A9C-78AD15CF8AE5}">
                    <psuz:zmPr id="{7EFE19ED-ABDA-4A46-9DE2-B9DBDCD6E9FD}" transitionDur="1000">
                      <p166:blipFill xmlns:p166="http://schemas.microsoft.com/office/powerpoint/2016/6/main">
                        <a:blip r:embed="rId3"/>
                        <a:stretch>
                          <a:fillRect/>
                        </a:stretch>
                      </p166:blipFill>
                      <p166:spPr xmlns:p166="http://schemas.microsoft.com/office/powerpoint/2016/6/main">
                        <a:xfrm>
                          <a:off x="4942012" y="697613"/>
                          <a:ext cx="4373999" cy="2460374"/>
                        </a:xfrm>
                        <a:prstGeom prst="rect">
                          <a:avLst/>
                        </a:prstGeom>
                        <a:ln w="3175">
                          <a:solidFill>
                            <a:prstClr val="ltGray"/>
                          </a:solidFill>
                        </a:ln>
                      </p166:spPr>
                    </psuz:zmPr>
                  </psuz:summaryZmObj>
                  <psuz:summaryZmObj sectionId="{DDB6AE0C-3A1D-4E2E-A80B-6C4E775D77A3}" offsetFactorX="51875" offsetFactorY="-93">
                    <psuz:zmPr id="{E25C214A-7DE8-4F13-8342-B65E54E007F7}" transitionDur="1000">
                      <p166:blipFill xmlns:p166="http://schemas.microsoft.com/office/powerpoint/2016/6/main">
                        <a:blip r:embed="rId4"/>
                        <a:stretch>
                          <a:fillRect/>
                        </a:stretch>
                      </p166:blipFill>
                      <p166:spPr xmlns:p166="http://schemas.microsoft.com/office/powerpoint/2016/6/main">
                        <a:xfrm>
                          <a:off x="2673000" y="3319724"/>
                          <a:ext cx="4373999" cy="2460374"/>
                        </a:xfrm>
                        <a:prstGeom prst="rect">
                          <a:avLst/>
                        </a:prstGeom>
                        <a:ln w="3175">
                          <a:solidFill>
                            <a:prstClr val="ltGray"/>
                          </a:solidFill>
                        </a:ln>
                      </p166:spPr>
                    </psuz:zmPr>
                  </psuz:summaryZmObj>
                  <psuz:gridLayout/>
                </psuz:summaryZm>
              </a:graphicData>
            </a:graphic>
          </p:graphicFrame>
        </mc:Choice>
        <mc:Fallback>
          <p:grpSp>
            <p:nvGrpSpPr>
              <p:cNvPr id="3" name="Summary Zoom 2">
                <a:extLst>
                  <a:ext uri="{FF2B5EF4-FFF2-40B4-BE49-F238E27FC236}">
                    <a16:creationId xmlns:a16="http://schemas.microsoft.com/office/drawing/2014/main" id="{A1577BA1-E845-4066-60FD-ACABEE59466F}"/>
                  </a:ext>
                </a:extLst>
              </p:cNvPr>
              <p:cNvGrpSpPr>
                <a:grpSpLocks noGrp="1" noUngrp="1" noRot="1" noChangeAspect="1" noMove="1" noResize="1"/>
              </p:cNvGrpSpPr>
              <p:nvPr/>
            </p:nvGrpSpPr>
            <p:grpSpPr>
              <a:xfrm>
                <a:off x="1236000" y="378000"/>
                <a:ext cx="9719999" cy="6480000"/>
                <a:chOff x="1236000" y="378000"/>
                <a:chExt cx="9719999" cy="6480000"/>
              </a:xfrm>
            </p:grpSpPr>
            <p:pic>
              <p:nvPicPr>
                <p:cNvPr id="4" name="Picture 4">
                  <a:hlinkClick r:id="rId5" action="ppaction://hlinksldjump"/>
                </p:cNvPr>
                <p:cNvPicPr>
                  <a:picLocks noSelect="1" noRot="1" noChangeAspect="1" noMove="1" noResize="1" noEditPoints="1" noAdjustHandles="1" noChangeArrowheads="1" noChangeShapeType="1"/>
                </p:cNvPicPr>
                <p:nvPr/>
              </p:nvPicPr>
              <p:blipFill>
                <a:blip r:embed="rId2"/>
                <a:stretch>
                  <a:fillRect/>
                </a:stretch>
              </p:blipFill>
              <p:spPr>
                <a:xfrm>
                  <a:off x="1639988" y="1075613"/>
                  <a:ext cx="4373999" cy="2460374"/>
                </a:xfrm>
                <a:prstGeom prst="rect">
                  <a:avLst/>
                </a:prstGeom>
                <a:ln w="3175">
                  <a:solidFill>
                    <a:prstClr val="ltGray"/>
                  </a:solidFill>
                </a:ln>
              </p:spPr>
            </p:pic>
            <p:pic>
              <p:nvPicPr>
                <p:cNvPr id="5" name="Picture 5">
                  <a:hlinkClick r:id="rId6" action="ppaction://hlinksldjump"/>
                </p:cNvPr>
                <p:cNvPicPr>
                  <a:picLocks noSelect="1" noRot="1" noChangeAspect="1" noMove="1" noResize="1" noEditPoints="1" noAdjustHandles="1" noChangeArrowheads="1" noChangeShapeType="1"/>
                </p:cNvPicPr>
                <p:nvPr/>
              </p:nvPicPr>
              <p:blipFill>
                <a:blip r:embed="rId3"/>
                <a:stretch>
                  <a:fillRect/>
                </a:stretch>
              </p:blipFill>
              <p:spPr>
                <a:xfrm>
                  <a:off x="6178012" y="1075613"/>
                  <a:ext cx="4373999" cy="2460374"/>
                </a:xfrm>
                <a:prstGeom prst="rect">
                  <a:avLst/>
                </a:prstGeom>
                <a:ln w="3175">
                  <a:solidFill>
                    <a:prstClr val="ltGray"/>
                  </a:solidFill>
                </a:ln>
              </p:spPr>
            </p:pic>
            <p:pic>
              <p:nvPicPr>
                <p:cNvPr id="6" name="Picture 6">
                  <a:hlinkClick r:id="rId7" action="ppaction://hlinksldjump"/>
                </p:cNvPr>
                <p:cNvPicPr>
                  <a:picLocks noSelect="1" noRot="1" noChangeAspect="1" noMove="1" noResize="1" noEditPoints="1" noAdjustHandles="1" noChangeArrowheads="1" noChangeShapeType="1"/>
                </p:cNvPicPr>
                <p:nvPr/>
              </p:nvPicPr>
              <p:blipFill>
                <a:blip r:embed="rId4"/>
                <a:stretch>
                  <a:fillRect/>
                </a:stretch>
              </p:blipFill>
              <p:spPr>
                <a:xfrm>
                  <a:off x="3909000" y="3697724"/>
                  <a:ext cx="4373999" cy="2460374"/>
                </a:xfrm>
                <a:prstGeom prst="rect">
                  <a:avLst/>
                </a:prstGeom>
                <a:ln w="3175">
                  <a:solidFill>
                    <a:prstClr val="ltGray"/>
                  </a:solidFill>
                </a:ln>
              </p:spPr>
            </p:pic>
          </p:grpSp>
        </mc:Fallback>
      </mc:AlternateContent>
      <p:sp>
        <p:nvSpPr>
          <p:cNvPr id="2" name="TextBox 1">
            <a:extLst>
              <a:ext uri="{FF2B5EF4-FFF2-40B4-BE49-F238E27FC236}">
                <a16:creationId xmlns:a16="http://schemas.microsoft.com/office/drawing/2014/main" id="{45BC49E5-F574-F78C-A4B4-FDA60DDC653E}"/>
              </a:ext>
            </a:extLst>
          </p:cNvPr>
          <p:cNvSpPr txBox="1"/>
          <p:nvPr/>
        </p:nvSpPr>
        <p:spPr>
          <a:xfrm>
            <a:off x="407537" y="433122"/>
            <a:ext cx="3398687" cy="461665"/>
          </a:xfrm>
          <a:prstGeom prst="rect">
            <a:avLst/>
          </a:prstGeom>
          <a:noFill/>
        </p:spPr>
        <p:txBody>
          <a:bodyPr wrap="none" rtlCol="0">
            <a:spAutoFit/>
          </a:bodyPr>
          <a:lstStyle/>
          <a:p>
            <a:pPr algn="l"/>
            <a:r>
              <a:rPr lang="en-GB" sz="2400" b="1" i="1" dirty="0"/>
              <a:t>Dive into the material:</a:t>
            </a:r>
          </a:p>
        </p:txBody>
      </p:sp>
    </p:spTree>
    <p:extLst>
      <p:ext uri="{BB962C8B-B14F-4D97-AF65-F5344CB8AC3E}">
        <p14:creationId xmlns:p14="http://schemas.microsoft.com/office/powerpoint/2010/main" val="2100359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68C78-6758-7CA7-33DE-4E3DFA833DFF}"/>
              </a:ext>
            </a:extLst>
          </p:cNvPr>
          <p:cNvSpPr>
            <a:spLocks noGrp="1"/>
          </p:cNvSpPr>
          <p:nvPr>
            <p:ph type="ctrTitle"/>
          </p:nvPr>
        </p:nvSpPr>
        <p:spPr>
          <a:xfrm>
            <a:off x="2979507" y="739739"/>
            <a:ext cx="5654354" cy="4982968"/>
          </a:xfrm>
        </p:spPr>
        <p:txBody>
          <a:bodyPr/>
          <a:lstStyle/>
          <a:p>
            <a:r>
              <a:rPr lang="en-GB" sz="5400" dirty="0"/>
              <a:t>Learning Outcome 1</a:t>
            </a:r>
            <a:br>
              <a:rPr lang="en-GB" sz="5400" dirty="0"/>
            </a:br>
            <a:br>
              <a:rPr lang="en-GB" dirty="0"/>
            </a:br>
            <a:r>
              <a:rPr lang="en-GB" dirty="0"/>
              <a:t>Operationalising Cross-Cutting Enablers</a:t>
            </a:r>
            <a:br>
              <a:rPr lang="en-GB" dirty="0"/>
            </a:br>
            <a:br>
              <a:rPr lang="en-GB" dirty="0"/>
            </a:br>
            <a:br>
              <a:rPr lang="en-GB" dirty="0"/>
            </a:br>
            <a:endParaRPr lang="en-GB" dirty="0"/>
          </a:p>
        </p:txBody>
      </p:sp>
      <p:pic>
        <p:nvPicPr>
          <p:cNvPr id="3" name="Graphic 2" descr="Play outline">
            <a:extLst>
              <a:ext uri="{FF2B5EF4-FFF2-40B4-BE49-F238E27FC236}">
                <a16:creationId xmlns:a16="http://schemas.microsoft.com/office/drawing/2014/main" id="{E96E4B0E-7D6C-C06B-B3C7-691C656BD93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979507" y="3659848"/>
            <a:ext cx="1800000" cy="1800000"/>
          </a:xfrm>
          <a:prstGeom prst="rect">
            <a:avLst/>
          </a:prstGeom>
        </p:spPr>
      </p:pic>
    </p:spTree>
    <p:extLst>
      <p:ext uri="{BB962C8B-B14F-4D97-AF65-F5344CB8AC3E}">
        <p14:creationId xmlns:p14="http://schemas.microsoft.com/office/powerpoint/2010/main" val="29832077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4908A-277F-CCEC-E68D-67EC58F8E614}"/>
              </a:ext>
            </a:extLst>
          </p:cNvPr>
          <p:cNvSpPr>
            <a:spLocks noGrp="1"/>
          </p:cNvSpPr>
          <p:nvPr>
            <p:ph type="title"/>
          </p:nvPr>
        </p:nvSpPr>
        <p:spPr>
          <a:xfrm>
            <a:off x="838198" y="256781"/>
            <a:ext cx="9082276" cy="1325563"/>
          </a:xfrm>
        </p:spPr>
        <p:txBody>
          <a:bodyPr/>
          <a:lstStyle/>
          <a:p>
            <a:r>
              <a:rPr lang="en-GB" dirty="0">
                <a:solidFill>
                  <a:schemeClr val="accent5"/>
                </a:solidFill>
              </a:rPr>
              <a:t>Operationalising Cross-Cutting Enablers</a:t>
            </a:r>
          </a:p>
        </p:txBody>
      </p:sp>
      <p:sp>
        <p:nvSpPr>
          <p:cNvPr id="3" name="Text Placeholder 2">
            <a:extLst>
              <a:ext uri="{FF2B5EF4-FFF2-40B4-BE49-F238E27FC236}">
                <a16:creationId xmlns:a16="http://schemas.microsoft.com/office/drawing/2014/main" id="{376C3A08-3161-C2FE-880A-15C57666E1F6}"/>
              </a:ext>
            </a:extLst>
          </p:cNvPr>
          <p:cNvSpPr>
            <a:spLocks noGrp="1"/>
          </p:cNvSpPr>
          <p:nvPr>
            <p:ph type="body" idx="12"/>
          </p:nvPr>
        </p:nvSpPr>
        <p:spPr>
          <a:xfrm>
            <a:off x="838198" y="2184007"/>
            <a:ext cx="10515599" cy="2607068"/>
          </a:xfrm>
        </p:spPr>
        <p:txBody>
          <a:bodyPr/>
          <a:lstStyle/>
          <a:p>
            <a:r>
              <a:rPr lang="en-GB" dirty="0"/>
              <a:t>First, focus is put on the foundational conditions needed for effective policy reform which establish…</a:t>
            </a:r>
          </a:p>
          <a:p>
            <a:pPr marL="285750" indent="-285750">
              <a:buFont typeface="Arial" panose="020B0604020202020204" pitchFamily="34" charset="0"/>
              <a:buChar char="•"/>
            </a:pPr>
            <a:r>
              <a:rPr lang="en-GB" dirty="0"/>
              <a:t>The institutional strength to deliver change;</a:t>
            </a:r>
          </a:p>
          <a:p>
            <a:pPr marL="285750" indent="-285750">
              <a:buFont typeface="Arial" panose="020B0604020202020204" pitchFamily="34" charset="0"/>
              <a:buChar char="•"/>
            </a:pPr>
            <a:r>
              <a:rPr lang="en-GB" dirty="0"/>
              <a:t>The political space in which change can occur</a:t>
            </a:r>
          </a:p>
          <a:p>
            <a:pPr marL="285750" indent="-285750">
              <a:buFont typeface="Arial" panose="020B0604020202020204" pitchFamily="34" charset="0"/>
              <a:buChar char="•"/>
            </a:pPr>
            <a:endParaRPr lang="en-GB" dirty="0"/>
          </a:p>
          <a:p>
            <a:r>
              <a:rPr lang="en-GB" dirty="0"/>
              <a:t>Here, you will learn how the three governance groups organise to strengthen governance, the definition of a political economy barrier, and how to overcome them.</a:t>
            </a:r>
          </a:p>
        </p:txBody>
      </p:sp>
      <p:sp>
        <p:nvSpPr>
          <p:cNvPr id="4" name="Text Placeholder 3">
            <a:extLst>
              <a:ext uri="{FF2B5EF4-FFF2-40B4-BE49-F238E27FC236}">
                <a16:creationId xmlns:a16="http://schemas.microsoft.com/office/drawing/2014/main" id="{E7806D88-547E-D0F4-931A-D294F0F5BF96}"/>
              </a:ext>
            </a:extLst>
          </p:cNvPr>
          <p:cNvSpPr>
            <a:spLocks noGrp="1"/>
          </p:cNvSpPr>
          <p:nvPr>
            <p:ph type="body" idx="13"/>
          </p:nvPr>
        </p:nvSpPr>
        <p:spPr>
          <a:xfrm>
            <a:off x="838198" y="617145"/>
            <a:ext cx="5499342" cy="604836"/>
          </a:xfrm>
        </p:spPr>
        <p:txBody>
          <a:bodyPr/>
          <a:lstStyle/>
          <a:p>
            <a:r>
              <a:rPr lang="en-GB" dirty="0"/>
              <a:t>Learning Outcome 1: </a:t>
            </a:r>
          </a:p>
        </p:txBody>
      </p:sp>
      <p:pic>
        <p:nvPicPr>
          <p:cNvPr id="5" name="Graphic 4" descr="Play outline">
            <a:extLst>
              <a:ext uri="{FF2B5EF4-FFF2-40B4-BE49-F238E27FC236}">
                <a16:creationId xmlns:a16="http://schemas.microsoft.com/office/drawing/2014/main" id="{A953D8A9-99C5-731E-8CCD-FF44DBB462B3}"/>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105696" y="344931"/>
            <a:ext cx="1620000" cy="1620000"/>
          </a:xfrm>
          <a:prstGeom prst="rect">
            <a:avLst/>
          </a:prstGeom>
        </p:spPr>
      </p:pic>
    </p:spTree>
    <p:extLst>
      <p:ext uri="{BB962C8B-B14F-4D97-AF65-F5344CB8AC3E}">
        <p14:creationId xmlns:p14="http://schemas.microsoft.com/office/powerpoint/2010/main" val="20768103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3D8CA9C-23A9-6990-2A85-2BCEA4B6E5E3}"/>
              </a:ext>
            </a:extLst>
          </p:cNvPr>
          <p:cNvSpPr txBox="1"/>
          <p:nvPr/>
        </p:nvSpPr>
        <p:spPr>
          <a:xfrm>
            <a:off x="535332" y="363505"/>
            <a:ext cx="11121335" cy="2554545"/>
          </a:xfrm>
          <a:prstGeom prst="rect">
            <a:avLst/>
          </a:prstGeom>
          <a:noFill/>
        </p:spPr>
        <p:txBody>
          <a:bodyPr wrap="square" rtlCol="0">
            <a:spAutoFit/>
          </a:bodyPr>
          <a:lstStyle/>
          <a:p>
            <a:r>
              <a:rPr lang="en-GB" sz="1600" b="1" dirty="0"/>
              <a:t>LEARNING OUTCOME 1: Operationalising Cross-Cutting Enablers</a:t>
            </a:r>
          </a:p>
          <a:p>
            <a:endParaRPr lang="en-GB" sz="1600" i="1" dirty="0"/>
          </a:p>
          <a:p>
            <a:r>
              <a:rPr lang="en-GB" sz="1600" b="1" dirty="0">
                <a:solidFill>
                  <a:schemeClr val="bg1"/>
                </a:solidFill>
                <a:highlight>
                  <a:srgbClr val="0000FF"/>
                </a:highlight>
              </a:rPr>
              <a:t>1.1 Strengthening Governance and Coordination Mechanisms</a:t>
            </a:r>
          </a:p>
          <a:p>
            <a:endParaRPr lang="en-GB" sz="1600" i="1" dirty="0"/>
          </a:p>
          <a:p>
            <a:r>
              <a:rPr lang="en-GB" sz="1600" b="1" i="1" dirty="0">
                <a:solidFill>
                  <a:schemeClr val="accent5"/>
                </a:solidFill>
              </a:rPr>
              <a:t>Q: Do these governance and coordination mechanisms align with the previously mentioned </a:t>
            </a:r>
            <a:r>
              <a:rPr lang="en-GB" sz="1600" b="1" i="1" dirty="0">
                <a:solidFill>
                  <a:schemeClr val="tx1"/>
                </a:solidFill>
              </a:rPr>
              <a:t>Governance Coordination Facility (GCF)</a:t>
            </a:r>
            <a:r>
              <a:rPr lang="en-GB" sz="1600" b="1" i="1" dirty="0">
                <a:solidFill>
                  <a:schemeClr val="accent5"/>
                </a:solidFill>
              </a:rPr>
              <a:t>?</a:t>
            </a:r>
          </a:p>
          <a:p>
            <a:r>
              <a:rPr lang="en-GB" sz="1600" dirty="0"/>
              <a:t>A: Yes, that’s correct. As always, the </a:t>
            </a:r>
            <a:r>
              <a:rPr lang="en-GB" sz="1600" b="1" dirty="0"/>
              <a:t>GCF</a:t>
            </a:r>
            <a:r>
              <a:rPr lang="en-GB" sz="1600" dirty="0"/>
              <a:t> in the D2D Framework provides the institutional anchor for coordinating and sustaining engagement in transition planning. This process will also rely on the </a:t>
            </a:r>
            <a:r>
              <a:rPr lang="en-GB" sz="1600" b="1" dirty="0">
                <a:solidFill>
                  <a:srgbClr val="023DC7"/>
                </a:solidFill>
              </a:rPr>
              <a:t>Political Steering Committee </a:t>
            </a:r>
            <a:r>
              <a:rPr lang="en-GB" sz="1600" dirty="0"/>
              <a:t>and </a:t>
            </a:r>
            <a:r>
              <a:rPr lang="en-GB" sz="1600" b="1" dirty="0">
                <a:solidFill>
                  <a:srgbClr val="C80F2E"/>
                </a:solidFill>
              </a:rPr>
              <a:t>Technical Delivery </a:t>
            </a:r>
            <a:r>
              <a:rPr lang="en-GB" sz="1600" dirty="0"/>
              <a:t>Special Interest Groups, (</a:t>
            </a:r>
            <a:r>
              <a:rPr lang="en-GB" sz="1600" b="1" dirty="0">
                <a:solidFill>
                  <a:schemeClr val="accent5">
                    <a:lumMod val="75000"/>
                  </a:schemeClr>
                </a:solidFill>
              </a:rPr>
              <a:t>PSC-SIG</a:t>
            </a:r>
            <a:r>
              <a:rPr lang="en-GB" sz="1600" dirty="0"/>
              <a:t> and </a:t>
            </a:r>
            <a:r>
              <a:rPr lang="en-GB" sz="1600" b="1" dirty="0">
                <a:solidFill>
                  <a:srgbClr val="C80F2E"/>
                </a:solidFill>
              </a:rPr>
              <a:t>TDG-SIG</a:t>
            </a:r>
            <a:r>
              <a:rPr lang="en-GB" sz="1600" dirty="0"/>
              <a:t>, respectively, see D2D Component 1: Politics for a refresher on these three function groups).</a:t>
            </a:r>
          </a:p>
        </p:txBody>
      </p:sp>
      <p:pic>
        <p:nvPicPr>
          <p:cNvPr id="2" name="Graphic 1" descr="Play outline">
            <a:extLst>
              <a:ext uri="{FF2B5EF4-FFF2-40B4-BE49-F238E27FC236}">
                <a16:creationId xmlns:a16="http://schemas.microsoft.com/office/drawing/2014/main" id="{8C680DC7-74CE-8EA4-DE60-EC2803F49A8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041593" y="416506"/>
            <a:ext cx="720000" cy="720000"/>
          </a:xfrm>
          <a:prstGeom prst="rect">
            <a:avLst/>
          </a:prstGeom>
        </p:spPr>
      </p:pic>
      <p:grpSp>
        <p:nvGrpSpPr>
          <p:cNvPr id="4" name="Group 3">
            <a:extLst>
              <a:ext uri="{FF2B5EF4-FFF2-40B4-BE49-F238E27FC236}">
                <a16:creationId xmlns:a16="http://schemas.microsoft.com/office/drawing/2014/main" id="{B17BD070-88D6-8BF7-05E4-FD3A336770CC}"/>
              </a:ext>
            </a:extLst>
          </p:cNvPr>
          <p:cNvGrpSpPr>
            <a:grpSpLocks noChangeAspect="1"/>
          </p:cNvGrpSpPr>
          <p:nvPr/>
        </p:nvGrpSpPr>
        <p:grpSpPr>
          <a:xfrm>
            <a:off x="9980446" y="4201079"/>
            <a:ext cx="1676221" cy="1649527"/>
            <a:chOff x="9513368" y="363505"/>
            <a:chExt cx="2171700" cy="2137116"/>
          </a:xfrm>
        </p:grpSpPr>
        <p:grpSp>
          <p:nvGrpSpPr>
            <p:cNvPr id="6" name="Group 5">
              <a:extLst>
                <a:ext uri="{FF2B5EF4-FFF2-40B4-BE49-F238E27FC236}">
                  <a16:creationId xmlns:a16="http://schemas.microsoft.com/office/drawing/2014/main" id="{7E797861-70F9-6971-90EF-C636D79D7D8E}"/>
                </a:ext>
              </a:extLst>
            </p:cNvPr>
            <p:cNvGrpSpPr/>
            <p:nvPr/>
          </p:nvGrpSpPr>
          <p:grpSpPr>
            <a:xfrm>
              <a:off x="9513368" y="363505"/>
              <a:ext cx="2171700" cy="1989170"/>
              <a:chOff x="9353550" y="363505"/>
              <a:chExt cx="2476500" cy="2246345"/>
            </a:xfrm>
          </p:grpSpPr>
          <p:sp>
            <p:nvSpPr>
              <p:cNvPr id="8" name="Rectangle 7">
                <a:extLst>
                  <a:ext uri="{FF2B5EF4-FFF2-40B4-BE49-F238E27FC236}">
                    <a16:creationId xmlns:a16="http://schemas.microsoft.com/office/drawing/2014/main" id="{44F3EC74-B866-E913-1B80-60779B9BE0AE}"/>
                  </a:ext>
                </a:extLst>
              </p:cNvPr>
              <p:cNvSpPr/>
              <p:nvPr/>
            </p:nvSpPr>
            <p:spPr>
              <a:xfrm>
                <a:off x="9353550" y="363505"/>
                <a:ext cx="2476500" cy="2246345"/>
              </a:xfrm>
              <a:prstGeom prst="rect">
                <a:avLst/>
              </a:prstGeom>
              <a:gradFill flip="none" rotWithShape="1">
                <a:gsLst>
                  <a:gs pos="0">
                    <a:schemeClr val="accent6">
                      <a:lumMod val="0"/>
                      <a:lumOff val="100000"/>
                    </a:schemeClr>
                  </a:gs>
                  <a:gs pos="35000">
                    <a:schemeClr val="accent6">
                      <a:lumMod val="0"/>
                      <a:lumOff val="100000"/>
                    </a:schemeClr>
                  </a:gs>
                  <a:gs pos="100000">
                    <a:schemeClr val="bg2">
                      <a:lumMod val="75000"/>
                    </a:schemeClr>
                  </a:gs>
                </a:gsLst>
                <a:path path="circle">
                  <a:fillToRect l="50000" t="-80000" r="50000" b="180000"/>
                </a:path>
                <a:tileRect/>
              </a:gradFill>
              <a:ln w="222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endParaRPr lang="en-GB" sz="1000"/>
              </a:p>
            </p:txBody>
          </p:sp>
          <p:grpSp>
            <p:nvGrpSpPr>
              <p:cNvPr id="9" name="Group 8">
                <a:extLst>
                  <a:ext uri="{FF2B5EF4-FFF2-40B4-BE49-F238E27FC236}">
                    <a16:creationId xmlns:a16="http://schemas.microsoft.com/office/drawing/2014/main" id="{2DF717EF-EC4E-6390-CD0E-81D654D74C96}"/>
                  </a:ext>
                </a:extLst>
              </p:cNvPr>
              <p:cNvGrpSpPr/>
              <p:nvPr/>
            </p:nvGrpSpPr>
            <p:grpSpPr>
              <a:xfrm>
                <a:off x="9528982" y="470603"/>
                <a:ext cx="2156086" cy="1986848"/>
                <a:chOff x="5397239" y="432502"/>
                <a:chExt cx="6355168" cy="4241170"/>
              </a:xfrm>
            </p:grpSpPr>
            <p:sp>
              <p:nvSpPr>
                <p:cNvPr id="10" name="Flowchart: Alternative Process 9">
                  <a:extLst>
                    <a:ext uri="{FF2B5EF4-FFF2-40B4-BE49-F238E27FC236}">
                      <a16:creationId xmlns:a16="http://schemas.microsoft.com/office/drawing/2014/main" id="{8A1B9DF2-AC47-0CA4-6FE1-85C28E7D98A8}"/>
                    </a:ext>
                  </a:extLst>
                </p:cNvPr>
                <p:cNvSpPr/>
                <p:nvPr/>
              </p:nvSpPr>
              <p:spPr>
                <a:xfrm>
                  <a:off x="5397239" y="1800228"/>
                  <a:ext cx="3076575" cy="904875"/>
                </a:xfrm>
                <a:prstGeom prst="flowChartAlternateProcess">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r>
                    <a:rPr lang="en-GB" sz="900" dirty="0"/>
                    <a:t>PSC-SIG</a:t>
                  </a:r>
                </a:p>
              </p:txBody>
            </p:sp>
            <p:sp>
              <p:nvSpPr>
                <p:cNvPr id="11" name="Flowchart: Alternative Process 10">
                  <a:extLst>
                    <a:ext uri="{FF2B5EF4-FFF2-40B4-BE49-F238E27FC236}">
                      <a16:creationId xmlns:a16="http://schemas.microsoft.com/office/drawing/2014/main" id="{F63CD1AC-5A9F-1897-889A-D4BDD0E27957}"/>
                    </a:ext>
                  </a:extLst>
                </p:cNvPr>
                <p:cNvSpPr/>
                <p:nvPr/>
              </p:nvSpPr>
              <p:spPr>
                <a:xfrm>
                  <a:off x="8675832" y="1800227"/>
                  <a:ext cx="3076575" cy="904875"/>
                </a:xfrm>
                <a:prstGeom prst="flowChartAlternateProcess">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r>
                    <a:rPr lang="en-GB" sz="900" dirty="0"/>
                    <a:t>TDG-SIG 1</a:t>
                  </a:r>
                </a:p>
              </p:txBody>
            </p:sp>
            <p:sp>
              <p:nvSpPr>
                <p:cNvPr id="12" name="Left Brace 11">
                  <a:extLst>
                    <a:ext uri="{FF2B5EF4-FFF2-40B4-BE49-F238E27FC236}">
                      <a16:creationId xmlns:a16="http://schemas.microsoft.com/office/drawing/2014/main" id="{CEA4DF83-2E1C-4415-2B68-ADCB05A1B7D5}"/>
                    </a:ext>
                  </a:extLst>
                </p:cNvPr>
                <p:cNvSpPr/>
                <p:nvPr/>
              </p:nvSpPr>
              <p:spPr>
                <a:xfrm rot="5400000">
                  <a:off x="8300204" y="670682"/>
                  <a:ext cx="453324" cy="1805767"/>
                </a:xfrm>
                <a:prstGeom prst="leftBrace">
                  <a:avLst>
                    <a:gd name="adj1" fmla="val 9560"/>
                    <a:gd name="adj2" fmla="val 49454"/>
                  </a:avLst>
                </a:prstGeom>
              </p:spPr>
              <p:style>
                <a:lnRef idx="2">
                  <a:schemeClr val="dk1"/>
                </a:lnRef>
                <a:fillRef idx="0">
                  <a:schemeClr val="dk1"/>
                </a:fillRef>
                <a:effectRef idx="1">
                  <a:schemeClr val="dk1"/>
                </a:effectRef>
                <a:fontRef idx="minor">
                  <a:schemeClr val="tx1"/>
                </a:fontRef>
              </p:style>
              <p:txBody>
                <a:bodyPr lIns="0" tIns="0" rIns="0" bIns="0" rtlCol="0" anchor="ctr"/>
                <a:lstStyle/>
                <a:p>
                  <a:pPr algn="ctr"/>
                  <a:endParaRPr lang="en-GB" sz="800"/>
                </a:p>
              </p:txBody>
            </p:sp>
            <p:sp>
              <p:nvSpPr>
                <p:cNvPr id="13" name="Flowchart: Alternative Process 12">
                  <a:extLst>
                    <a:ext uri="{FF2B5EF4-FFF2-40B4-BE49-F238E27FC236}">
                      <a16:creationId xmlns:a16="http://schemas.microsoft.com/office/drawing/2014/main" id="{4979D60C-4586-B9FC-6959-48D51FDC8A91}"/>
                    </a:ext>
                  </a:extLst>
                </p:cNvPr>
                <p:cNvSpPr/>
                <p:nvPr/>
              </p:nvSpPr>
              <p:spPr>
                <a:xfrm>
                  <a:off x="7238611" y="432502"/>
                  <a:ext cx="2464289" cy="904875"/>
                </a:xfrm>
                <a:prstGeom prst="flowChartAlternateProcess">
                  <a:avLst/>
                </a:prstGeom>
              </p:spPr>
              <p:style>
                <a:lnRef idx="3">
                  <a:schemeClr val="lt1"/>
                </a:lnRef>
                <a:fillRef idx="1">
                  <a:schemeClr val="dk1"/>
                </a:fillRef>
                <a:effectRef idx="1">
                  <a:schemeClr val="dk1"/>
                </a:effectRef>
                <a:fontRef idx="minor">
                  <a:schemeClr val="lt1"/>
                </a:fontRef>
              </p:style>
              <p:txBody>
                <a:bodyPr lIns="0" tIns="0" rIns="0" bIns="0" rtlCol="0" anchor="ctr"/>
                <a:lstStyle/>
                <a:p>
                  <a:pPr algn="ctr"/>
                  <a:r>
                    <a:rPr lang="en-GB" sz="1050" dirty="0"/>
                    <a:t>GCF</a:t>
                  </a:r>
                </a:p>
              </p:txBody>
            </p:sp>
            <p:sp>
              <p:nvSpPr>
                <p:cNvPr id="14" name="Flowchart: Alternative Process 13">
                  <a:extLst>
                    <a:ext uri="{FF2B5EF4-FFF2-40B4-BE49-F238E27FC236}">
                      <a16:creationId xmlns:a16="http://schemas.microsoft.com/office/drawing/2014/main" id="{F046B586-61A0-FDA8-CFCF-DF4186E7C7DA}"/>
                    </a:ext>
                  </a:extLst>
                </p:cNvPr>
                <p:cNvSpPr/>
                <p:nvPr/>
              </p:nvSpPr>
              <p:spPr>
                <a:xfrm>
                  <a:off x="8675832" y="2784512"/>
                  <a:ext cx="3076575" cy="904875"/>
                </a:xfrm>
                <a:prstGeom prst="flowChartAlternateProcess">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r>
                    <a:rPr lang="en-GB" sz="900" dirty="0"/>
                    <a:t>TDG-SIG 2</a:t>
                  </a:r>
                </a:p>
              </p:txBody>
            </p:sp>
            <p:sp>
              <p:nvSpPr>
                <p:cNvPr id="15" name="Flowchart: Alternative Process 14">
                  <a:extLst>
                    <a:ext uri="{FF2B5EF4-FFF2-40B4-BE49-F238E27FC236}">
                      <a16:creationId xmlns:a16="http://schemas.microsoft.com/office/drawing/2014/main" id="{ECA25857-A700-60B9-0BC6-87AF5807AD5A}"/>
                    </a:ext>
                  </a:extLst>
                </p:cNvPr>
                <p:cNvSpPr/>
                <p:nvPr/>
              </p:nvSpPr>
              <p:spPr>
                <a:xfrm>
                  <a:off x="8675832" y="3768797"/>
                  <a:ext cx="3076575" cy="904875"/>
                </a:xfrm>
                <a:prstGeom prst="flowChartAlternateProcess">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r>
                    <a:rPr lang="en-GB" sz="900" dirty="0"/>
                    <a:t>TDG-SIG 3</a:t>
                  </a:r>
                </a:p>
              </p:txBody>
            </p:sp>
          </p:grpSp>
        </p:grpSp>
        <p:sp>
          <p:nvSpPr>
            <p:cNvPr id="7" name="TextBox 6">
              <a:extLst>
                <a:ext uri="{FF2B5EF4-FFF2-40B4-BE49-F238E27FC236}">
                  <a16:creationId xmlns:a16="http://schemas.microsoft.com/office/drawing/2014/main" id="{9A17C1D4-CF2E-7E24-31A3-179DBBACDF4E}"/>
                </a:ext>
              </a:extLst>
            </p:cNvPr>
            <p:cNvSpPr txBox="1"/>
            <p:nvPr/>
          </p:nvSpPr>
          <p:spPr>
            <a:xfrm rot="5400000">
              <a:off x="10954685" y="2143464"/>
              <a:ext cx="375375" cy="338940"/>
            </a:xfrm>
            <a:prstGeom prst="rect">
              <a:avLst/>
            </a:prstGeom>
            <a:noFill/>
          </p:spPr>
          <p:txBody>
            <a:bodyPr wrap="square" rtlCol="0">
              <a:spAutoFit/>
            </a:bodyPr>
            <a:lstStyle/>
            <a:p>
              <a:r>
                <a:rPr lang="en-GB" sz="1100" b="1" dirty="0">
                  <a:ln w="9525">
                    <a:solidFill>
                      <a:schemeClr val="bg1"/>
                    </a:solidFill>
                    <a:prstDash val="solid"/>
                  </a:ln>
                  <a:solidFill>
                    <a:schemeClr val="tx1"/>
                  </a:solidFill>
                  <a:effectLst>
                    <a:outerShdw blurRad="12700" dist="38100" dir="2700000" algn="tl" rotWithShape="0">
                      <a:schemeClr val="bg1">
                        <a:lumMod val="50000"/>
                      </a:schemeClr>
                    </a:outerShdw>
                  </a:effectLst>
                </a:rPr>
                <a:t>..</a:t>
              </a:r>
            </a:p>
          </p:txBody>
        </p:sp>
      </p:grpSp>
      <p:sp>
        <p:nvSpPr>
          <p:cNvPr id="17" name="TextBox 16">
            <a:extLst>
              <a:ext uri="{FF2B5EF4-FFF2-40B4-BE49-F238E27FC236}">
                <a16:creationId xmlns:a16="http://schemas.microsoft.com/office/drawing/2014/main" id="{ECA7DD8D-DE6A-2B80-5C63-AC5E67A8E696}"/>
              </a:ext>
            </a:extLst>
          </p:cNvPr>
          <p:cNvSpPr txBox="1"/>
          <p:nvPr/>
        </p:nvSpPr>
        <p:spPr>
          <a:xfrm>
            <a:off x="535332" y="3112833"/>
            <a:ext cx="9261967" cy="1077218"/>
          </a:xfrm>
          <a:prstGeom prst="rect">
            <a:avLst/>
          </a:prstGeom>
          <a:noFill/>
        </p:spPr>
        <p:txBody>
          <a:bodyPr wrap="square">
            <a:spAutoFit/>
          </a:bodyPr>
          <a:lstStyle/>
          <a:p>
            <a:r>
              <a:rPr lang="en-GB" sz="1600" b="1" i="1" dirty="0">
                <a:solidFill>
                  <a:schemeClr val="accent5"/>
                </a:solidFill>
              </a:rPr>
              <a:t>Q: Are there certain conditions to be met to ensure governance is strong?</a:t>
            </a:r>
          </a:p>
          <a:p>
            <a:r>
              <a:rPr lang="en-GB" sz="1600" dirty="0"/>
              <a:t>A: Yes, there are three main conditions to look for</a:t>
            </a:r>
            <a:r>
              <a:rPr lang="en-GB" sz="1600" dirty="0">
                <a:sym typeface="Wingdings" panose="05000000000000000000" pitchFamily="2" charset="2"/>
              </a:rPr>
              <a:t>: (i) clear and formalised institutional roles and responsibilities; (ii) adequate human resources and institutional capacities; (iii) robust accountability mechanisms.</a:t>
            </a:r>
            <a:endParaRPr lang="en-GB" sz="1600" dirty="0"/>
          </a:p>
        </p:txBody>
      </p:sp>
      <p:pic>
        <p:nvPicPr>
          <p:cNvPr id="16" name="Graphic 15" descr="Comment Important with solid fill">
            <a:extLst>
              <a:ext uri="{FF2B5EF4-FFF2-40B4-BE49-F238E27FC236}">
                <a16:creationId xmlns:a16="http://schemas.microsoft.com/office/drawing/2014/main" id="{36085532-D638-FFB1-E5BD-032EC301F88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356152" y="5630127"/>
            <a:ext cx="698029" cy="698029"/>
          </a:xfrm>
          <a:prstGeom prst="rect">
            <a:avLst/>
          </a:prstGeom>
        </p:spPr>
      </p:pic>
      <p:sp>
        <p:nvSpPr>
          <p:cNvPr id="18" name="TextBox 17">
            <a:extLst>
              <a:ext uri="{FF2B5EF4-FFF2-40B4-BE49-F238E27FC236}">
                <a16:creationId xmlns:a16="http://schemas.microsoft.com/office/drawing/2014/main" id="{5E507D25-2A11-9CCD-5884-3D2C4D8FB5BA}"/>
              </a:ext>
            </a:extLst>
          </p:cNvPr>
          <p:cNvSpPr txBox="1"/>
          <p:nvPr/>
        </p:nvSpPr>
        <p:spPr>
          <a:xfrm>
            <a:off x="2054181" y="5630127"/>
            <a:ext cx="9813210" cy="811367"/>
          </a:xfrm>
          <a:prstGeom prst="rect">
            <a:avLst/>
          </a:prstGeom>
          <a:noFill/>
        </p:spPr>
        <p:txBody>
          <a:bodyPr wrap="square" lIns="36000" tIns="36000" rIns="36000" bIns="36000" rtlCol="0">
            <a:spAutoFit/>
          </a:bodyPr>
          <a:lstStyle/>
          <a:p>
            <a:pPr algn="l"/>
            <a:r>
              <a:rPr lang="en-GB" sz="1600" dirty="0"/>
              <a:t>Resource: </a:t>
            </a:r>
            <a:r>
              <a:rPr lang="en-GB" sz="1600" dirty="0">
                <a:solidFill>
                  <a:schemeClr val="accent5"/>
                </a:solidFill>
                <a:hlinkClick r:id="rId5">
                  <a:extLst>
                    <a:ext uri="{A12FA001-AC4F-418D-AE19-62706E023703}">
                      <ahyp:hlinkClr xmlns:ahyp="http://schemas.microsoft.com/office/drawing/2018/hyperlinkcolor" val="tx"/>
                    </a:ext>
                  </a:extLst>
                </a:hlinkClick>
              </a:rPr>
              <a:t>Climate Change Institutional Assessment</a:t>
            </a:r>
            <a:endParaRPr lang="en-GB" sz="1600" dirty="0">
              <a:solidFill>
                <a:schemeClr val="accent5"/>
              </a:solidFill>
            </a:endParaRPr>
          </a:p>
          <a:p>
            <a:pPr algn="l"/>
            <a:r>
              <a:rPr lang="en-GB" sz="1600" dirty="0"/>
              <a:t>This is a diagnostic tool created by the World Bank to identify strengths and weaknesses of the institutional framework of a country to develop and implement climate change related policies and investments </a:t>
            </a:r>
          </a:p>
        </p:txBody>
      </p:sp>
    </p:spTree>
    <p:extLst>
      <p:ext uri="{BB962C8B-B14F-4D97-AF65-F5344CB8AC3E}">
        <p14:creationId xmlns:p14="http://schemas.microsoft.com/office/powerpoint/2010/main" val="734749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1500"/>
                                        <p:tgtEl>
                                          <p:spTgt spid="1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1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04AFDE-D9DB-CB90-AE9E-0F83E0244599}"/>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52354C67-BFFA-C328-9072-EA12A491A440}"/>
              </a:ext>
            </a:extLst>
          </p:cNvPr>
          <p:cNvSpPr txBox="1"/>
          <p:nvPr/>
        </p:nvSpPr>
        <p:spPr>
          <a:xfrm>
            <a:off x="535332" y="363505"/>
            <a:ext cx="11121335" cy="2308324"/>
          </a:xfrm>
          <a:prstGeom prst="rect">
            <a:avLst/>
          </a:prstGeom>
          <a:noFill/>
        </p:spPr>
        <p:txBody>
          <a:bodyPr wrap="square" rtlCol="0">
            <a:spAutoFit/>
          </a:bodyPr>
          <a:lstStyle/>
          <a:p>
            <a:r>
              <a:rPr lang="en-GB" sz="1600" b="1" dirty="0"/>
              <a:t>LEARNING OUTCOME 1: Operationalising Cross-Cutting Enablers</a:t>
            </a:r>
          </a:p>
          <a:p>
            <a:endParaRPr lang="en-GB" sz="1600" i="1" dirty="0"/>
          </a:p>
          <a:p>
            <a:r>
              <a:rPr lang="en-GB" sz="1600" b="1" dirty="0">
                <a:solidFill>
                  <a:schemeClr val="bg1"/>
                </a:solidFill>
                <a:highlight>
                  <a:srgbClr val="0000FF"/>
                </a:highlight>
              </a:rPr>
              <a:t>1.2 Addressing Political Economy Barriers</a:t>
            </a:r>
          </a:p>
          <a:p>
            <a:endParaRPr lang="en-GB" sz="1600" i="1" dirty="0"/>
          </a:p>
          <a:p>
            <a:r>
              <a:rPr lang="en-GB" sz="1600" b="1" i="1" dirty="0">
                <a:solidFill>
                  <a:schemeClr val="accent5"/>
                </a:solidFill>
              </a:rPr>
              <a:t>Q: What are political economy barriers?</a:t>
            </a:r>
          </a:p>
          <a:p>
            <a:r>
              <a:rPr lang="en-GB" sz="1600" dirty="0"/>
              <a:t>A: Political economy barriers arise because certain stakeholders within a country will have vested interests that may be prejudiced by policy reform, giving rise to political opposition. For example, introduction of a new public bus system may threaten livelihoods of small-scale informal minibus owners prompting political opposition. Unless political economy dynamics are understood and addressed, policy reforms may falter.</a:t>
            </a:r>
          </a:p>
        </p:txBody>
      </p:sp>
      <p:pic>
        <p:nvPicPr>
          <p:cNvPr id="2" name="Graphic 1" descr="Play outline">
            <a:extLst>
              <a:ext uri="{FF2B5EF4-FFF2-40B4-BE49-F238E27FC236}">
                <a16:creationId xmlns:a16="http://schemas.microsoft.com/office/drawing/2014/main" id="{2D061241-541B-164B-8472-D4F320A7186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1041593" y="416506"/>
            <a:ext cx="720000" cy="720000"/>
          </a:xfrm>
          <a:prstGeom prst="rect">
            <a:avLst/>
          </a:prstGeom>
        </p:spPr>
      </p:pic>
      <p:sp>
        <p:nvSpPr>
          <p:cNvPr id="6" name="TextBox 5">
            <a:extLst>
              <a:ext uri="{FF2B5EF4-FFF2-40B4-BE49-F238E27FC236}">
                <a16:creationId xmlns:a16="http://schemas.microsoft.com/office/drawing/2014/main" id="{93FE8D2D-9A13-3D18-B132-3A61ECE9BE08}"/>
              </a:ext>
            </a:extLst>
          </p:cNvPr>
          <p:cNvSpPr txBox="1"/>
          <p:nvPr/>
        </p:nvSpPr>
        <p:spPr>
          <a:xfrm>
            <a:off x="543305" y="2675815"/>
            <a:ext cx="11121334" cy="3785652"/>
          </a:xfrm>
          <a:prstGeom prst="rect">
            <a:avLst/>
          </a:prstGeom>
          <a:noFill/>
        </p:spPr>
        <p:txBody>
          <a:bodyPr wrap="square">
            <a:spAutoFit/>
          </a:bodyPr>
          <a:lstStyle/>
          <a:p>
            <a:r>
              <a:rPr lang="en-GB" sz="1600" b="1" i="1" dirty="0">
                <a:solidFill>
                  <a:schemeClr val="accent5"/>
                </a:solidFill>
              </a:rPr>
              <a:t>Q: How might one overcome these barriers?</a:t>
            </a:r>
          </a:p>
          <a:p>
            <a:r>
              <a:rPr lang="en-GB" sz="1600" dirty="0"/>
              <a:t>A: There are two approaches to overcoming political economy barriers. </a:t>
            </a:r>
          </a:p>
          <a:p>
            <a:pPr marL="285750" indent="-285750">
              <a:buFont typeface="Arial" panose="020B0604020202020204" pitchFamily="34" charset="0"/>
              <a:buChar char="•"/>
            </a:pPr>
            <a:r>
              <a:rPr lang="en-GB" sz="1600" b="1" dirty="0"/>
              <a:t>Hierarchically based</a:t>
            </a:r>
            <a:r>
              <a:rPr lang="en-GB" sz="1600" dirty="0"/>
              <a:t>. The first approach works within the existing hierarchy of power and entails aligning political will from the highest level all the way through relevant line ministries and public agencies. While such an approach may make it possible to force through reform in the face of opposition, it will typically also entail direct negotiation with affected parties with a view to identifying a compromise or compensating adjustment to policy design.</a:t>
            </a:r>
          </a:p>
          <a:p>
            <a:pPr marL="285750" indent="-285750">
              <a:buFont typeface="Arial" panose="020B0604020202020204" pitchFamily="34" charset="0"/>
              <a:buChar char="•"/>
            </a:pPr>
            <a:r>
              <a:rPr lang="en-GB" sz="1600" b="1" dirty="0"/>
              <a:t>Opportunistically based</a:t>
            </a:r>
            <a:r>
              <a:rPr lang="en-GB" sz="1600" dirty="0"/>
              <a:t>. The social and political environment is constantly changing, and external shocks (e.g. oil price shocks, droughts or global pandemics) may provide an opportunity for reform by shifting public priorities. This is known as an ‘Overton window of policy opportunity’. A related recent perspective is that of </a:t>
            </a:r>
            <a:r>
              <a:rPr lang="en-GB" sz="1600" b="1" dirty="0">
                <a:solidFill>
                  <a:schemeClr val="accent5"/>
                </a:solidFill>
                <a:hlinkClick r:id="rId3">
                  <a:extLst>
                    <a:ext uri="{A12FA001-AC4F-418D-AE19-62706E023703}">
                      <ahyp:hlinkClr xmlns:ahyp="http://schemas.microsoft.com/office/drawing/2018/hyperlinkcolor" val="tx"/>
                    </a:ext>
                  </a:extLst>
                </a:hlinkClick>
              </a:rPr>
              <a:t>Sensitive Intervention Points</a:t>
            </a:r>
            <a:r>
              <a:rPr lang="en-GB" sz="1600" b="1" dirty="0">
                <a:solidFill>
                  <a:schemeClr val="accent5"/>
                </a:solidFill>
              </a:rPr>
              <a:t> </a:t>
            </a:r>
            <a:r>
              <a:rPr lang="en-GB" sz="1600" b="1" dirty="0"/>
              <a:t>(SIPs</a:t>
            </a:r>
            <a:r>
              <a:rPr lang="en-GB" sz="1600" dirty="0"/>
              <a:t>)</a:t>
            </a:r>
            <a:r>
              <a:rPr lang="en-GB" sz="1600" b="1" dirty="0"/>
              <a:t>. </a:t>
            </a:r>
            <a:r>
              <a:rPr lang="en-GB" sz="1600" dirty="0"/>
              <a:t>This framework is a recent innovation which allows policymakers to consider the optimal timing of reforms in the context of how policies might interact with the wider landscape at any given point in time. Thus, when momentum shifts in one area of policy, or due to external circumstances, parallel reforms may be made at the same time. This points to the possibility of building social buy-in through implementing a balance of relatively quick and simple targeted changes alongside more complex longer-term measures. This achieves progress while concurrently building public support and laying the ground for further transformation in future. </a:t>
            </a:r>
          </a:p>
        </p:txBody>
      </p:sp>
    </p:spTree>
    <p:extLst>
      <p:ext uri="{BB962C8B-B14F-4D97-AF65-F5344CB8AC3E}">
        <p14:creationId xmlns:p14="http://schemas.microsoft.com/office/powerpoint/2010/main" val="3174582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8A6C133-136A-4860-D919-5DA78B0E5829}"/>
              </a:ext>
            </a:extLst>
          </p:cNvPr>
          <p:cNvSpPr txBox="1"/>
          <p:nvPr/>
        </p:nvSpPr>
        <p:spPr>
          <a:xfrm>
            <a:off x="535332" y="363505"/>
            <a:ext cx="11121335" cy="1323439"/>
          </a:xfrm>
          <a:prstGeom prst="rect">
            <a:avLst/>
          </a:prstGeom>
          <a:noFill/>
        </p:spPr>
        <p:txBody>
          <a:bodyPr wrap="square" rtlCol="0">
            <a:spAutoFit/>
          </a:bodyPr>
          <a:lstStyle/>
          <a:p>
            <a:r>
              <a:rPr lang="en-GB" sz="1600" b="1" dirty="0"/>
              <a:t>LEARNING OUTCOME 1: Operationalising Cross-Cutting Enablers</a:t>
            </a:r>
          </a:p>
          <a:p>
            <a:endParaRPr lang="en-GB" sz="1600" i="1" dirty="0"/>
          </a:p>
          <a:p>
            <a:r>
              <a:rPr lang="en-GB" sz="1600" b="1" dirty="0">
                <a:solidFill>
                  <a:schemeClr val="bg1"/>
                </a:solidFill>
                <a:highlight>
                  <a:srgbClr val="0000FF"/>
                </a:highlight>
              </a:rPr>
              <a:t>1.2 Addressing Political Economy Barriers</a:t>
            </a:r>
          </a:p>
          <a:p>
            <a:endParaRPr lang="en-GB" sz="1600" i="1" dirty="0"/>
          </a:p>
          <a:p>
            <a:r>
              <a:rPr lang="en-GB" sz="1600" dirty="0"/>
              <a:t>Watch the video below to learn more about overcoming political economy barriers…</a:t>
            </a:r>
          </a:p>
        </p:txBody>
      </p:sp>
      <p:sp>
        <p:nvSpPr>
          <p:cNvPr id="4" name="TextBox 3">
            <a:extLst>
              <a:ext uri="{FF2B5EF4-FFF2-40B4-BE49-F238E27FC236}">
                <a16:creationId xmlns:a16="http://schemas.microsoft.com/office/drawing/2014/main" id="{A75EBBB6-1D08-AFF8-B70F-1A6542089D08}"/>
              </a:ext>
            </a:extLst>
          </p:cNvPr>
          <p:cNvSpPr txBox="1"/>
          <p:nvPr/>
        </p:nvSpPr>
        <p:spPr>
          <a:xfrm>
            <a:off x="8522500" y="1780373"/>
            <a:ext cx="2701760" cy="2534916"/>
          </a:xfrm>
          <a:prstGeom prst="rect">
            <a:avLst/>
          </a:prstGeom>
          <a:noFill/>
        </p:spPr>
        <p:txBody>
          <a:bodyPr wrap="square" lIns="36000" tIns="36000" rIns="36000" bIns="36000" rtlCol="0">
            <a:spAutoFit/>
          </a:bodyPr>
          <a:lstStyle/>
          <a:p>
            <a:r>
              <a:rPr lang="en-GB" sz="1600" b="1" dirty="0">
                <a:solidFill>
                  <a:schemeClr val="accent5"/>
                </a:solidFill>
              </a:rPr>
              <a:t>Key Takeaways:</a:t>
            </a:r>
          </a:p>
          <a:p>
            <a:pPr marL="285750" indent="-285750">
              <a:buFont typeface="Wingdings" panose="05000000000000000000" pitchFamily="2" charset="2"/>
              <a:buChar char="Ø"/>
            </a:pPr>
            <a:r>
              <a:rPr lang="en-GB" sz="1600" dirty="0"/>
              <a:t>Often voices </a:t>
            </a:r>
            <a:r>
              <a:rPr lang="en-GB" sz="1600" b="1" i="1" dirty="0"/>
              <a:t>against </a:t>
            </a:r>
            <a:r>
              <a:rPr lang="en-GB" sz="1600" dirty="0"/>
              <a:t>a policy change are louder than the voices </a:t>
            </a:r>
            <a:r>
              <a:rPr lang="en-GB" sz="1600" b="1" i="1" dirty="0"/>
              <a:t>for</a:t>
            </a:r>
            <a:r>
              <a:rPr lang="en-GB" sz="1600" b="1" dirty="0"/>
              <a:t> </a:t>
            </a:r>
            <a:r>
              <a:rPr lang="en-GB" sz="1600" dirty="0"/>
              <a:t>the change</a:t>
            </a:r>
          </a:p>
          <a:p>
            <a:pPr marL="285750" indent="-285750">
              <a:buFont typeface="Wingdings" panose="05000000000000000000" pitchFamily="2" charset="2"/>
              <a:buChar char="Ø"/>
            </a:pPr>
            <a:r>
              <a:rPr lang="en-GB" sz="1600" dirty="0"/>
              <a:t>Disruptions in the status quo can create opportunities that help focus minds on a particular policy area</a:t>
            </a:r>
          </a:p>
        </p:txBody>
      </p:sp>
      <p:sp>
        <p:nvSpPr>
          <p:cNvPr id="5" name="TextBox 4">
            <a:extLst>
              <a:ext uri="{FF2B5EF4-FFF2-40B4-BE49-F238E27FC236}">
                <a16:creationId xmlns:a16="http://schemas.microsoft.com/office/drawing/2014/main" id="{346E3DAF-97FA-1E1A-545A-E1E9111B5B5D}"/>
              </a:ext>
            </a:extLst>
          </p:cNvPr>
          <p:cNvSpPr txBox="1"/>
          <p:nvPr/>
        </p:nvSpPr>
        <p:spPr>
          <a:xfrm>
            <a:off x="432789" y="6221063"/>
            <a:ext cx="2036135" cy="307777"/>
          </a:xfrm>
          <a:prstGeom prst="rect">
            <a:avLst/>
          </a:prstGeom>
          <a:noFill/>
        </p:spPr>
        <p:txBody>
          <a:bodyPr wrap="none" rtlCol="0">
            <a:spAutoFit/>
          </a:bodyPr>
          <a:lstStyle/>
          <a:p>
            <a:r>
              <a:rPr lang="en-GB" dirty="0">
                <a:solidFill>
                  <a:schemeClr val="accent5"/>
                </a:solidFill>
                <a:hlinkClick r:id="rId3" action="ppaction://hlinksldjump">
                  <a:extLst>
                    <a:ext uri="{A12FA001-AC4F-418D-AE19-62706E023703}">
                      <ahyp:hlinkClr xmlns:ahyp="http://schemas.microsoft.com/office/drawing/2018/hyperlinkcolor" val="tx"/>
                    </a:ext>
                  </a:extLst>
                </a:hlinkClick>
              </a:rPr>
              <a:t>Back to Module Outline</a:t>
            </a:r>
            <a:endParaRPr lang="en-GB" dirty="0">
              <a:solidFill>
                <a:schemeClr val="accent5"/>
              </a:solidFill>
            </a:endParaRPr>
          </a:p>
        </p:txBody>
      </p:sp>
      <p:pic>
        <p:nvPicPr>
          <p:cNvPr id="3" name="Online Media 2" descr="D2D Component6 Policy Will Slide10">
            <a:hlinkClick r:id="" action="ppaction://media"/>
            <a:extLst>
              <a:ext uri="{FF2B5EF4-FFF2-40B4-BE49-F238E27FC236}">
                <a16:creationId xmlns:a16="http://schemas.microsoft.com/office/drawing/2014/main" id="{7721CE55-30DF-1743-967D-5F990F4E7566}"/>
              </a:ext>
            </a:extLst>
          </p:cNvPr>
          <p:cNvPicPr>
            <a:picLocks noRot="1" noChangeAspect="1"/>
          </p:cNvPicPr>
          <p:nvPr>
            <a:videoFile r:link="rId1"/>
          </p:nvPr>
        </p:nvPicPr>
        <p:blipFill>
          <a:blip r:embed="rId4"/>
          <a:stretch>
            <a:fillRect/>
          </a:stretch>
        </p:blipFill>
        <p:spPr>
          <a:xfrm>
            <a:off x="535332" y="1780373"/>
            <a:ext cx="7694268" cy="4347261"/>
          </a:xfrm>
          <a:prstGeom prst="rect">
            <a:avLst/>
          </a:prstGeom>
        </p:spPr>
      </p:pic>
    </p:spTree>
    <p:extLst>
      <p:ext uri="{BB962C8B-B14F-4D97-AF65-F5344CB8AC3E}">
        <p14:creationId xmlns:p14="http://schemas.microsoft.com/office/powerpoint/2010/main" val="1117763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mediacall" presetSubtype="0" fill="hold" nodeType="clickEffect">
                                  <p:stCondLst>
                                    <p:cond delay="0"/>
                                  </p:stCondLst>
                                  <p:childTnLst>
                                    <p:cmd type="call" cmd="playFrom(0.0)">
                                      <p:cBhvr>
                                        <p:cTn id="11"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fill="hold" display="0">
                  <p:stCondLst>
                    <p:cond delay="indefinite"/>
                  </p:stCondLst>
                </p:cTn>
                <p:tgtEl>
                  <p:spTgt spid="3"/>
                </p:tgtEl>
              </p:cMediaNode>
            </p:video>
            <p:seq concurrent="1" nextAc="seek">
              <p:cTn id="13" restart="whenNotActive" fill="hold" evtFilter="cancelBubble" nodeType="interactiveSeq">
                <p:stCondLst>
                  <p:cond evt="onClick" delay="0">
                    <p:tgtEl>
                      <p:spTgt spid="3"/>
                    </p:tgtEl>
                  </p:cond>
                </p:stCondLst>
                <p:endSync evt="end" delay="0">
                  <p:rtn val="all"/>
                </p:endSync>
                <p:childTnLst>
                  <p:par>
                    <p:cTn id="14" fill="hold">
                      <p:stCondLst>
                        <p:cond delay="0"/>
                      </p:stCondLst>
                      <p:childTnLst>
                        <p:par>
                          <p:cTn id="15" fill="hold">
                            <p:stCondLst>
                              <p:cond delay="0"/>
                            </p:stCondLst>
                            <p:childTnLst>
                              <p:par>
                                <p:cTn id="16" presetID="2" presetClass="mediacall" presetSubtype="0" fill="hold" nodeType="clickEffect">
                                  <p:stCondLst>
                                    <p:cond delay="0"/>
                                  </p:stCondLst>
                                  <p:childTnLst>
                                    <p:cmd type="call" cmd="togglePause">
                                      <p:cBhvr>
                                        <p:cTn id="17" dur="1" fill="hold"/>
                                        <p:tgtEl>
                                          <p:spTgt spid="3"/>
                                        </p:tgtEl>
                                      </p:cBhvr>
                                    </p:cmd>
                                  </p:childTnLst>
                                </p:cTn>
                              </p:par>
                            </p:childTnLst>
                          </p:cTn>
                        </p:par>
                      </p:childTnLst>
                    </p:cTn>
                  </p:par>
                </p:childTnLst>
              </p:cTn>
              <p:nextCondLst>
                <p:cond evt="onClick" delay="0">
                  <p:tgtEl>
                    <p:spTgt spid="3"/>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2168B9C-71E0-19EE-0311-87D7E9C29993}"/>
              </a:ext>
            </a:extLst>
          </p:cNvPr>
          <p:cNvSpPr txBox="1"/>
          <p:nvPr/>
        </p:nvSpPr>
        <p:spPr>
          <a:xfrm>
            <a:off x="468483" y="470189"/>
            <a:ext cx="11121335" cy="2800767"/>
          </a:xfrm>
          <a:prstGeom prst="rect">
            <a:avLst/>
          </a:prstGeom>
          <a:noFill/>
        </p:spPr>
        <p:txBody>
          <a:bodyPr wrap="square" rtlCol="0">
            <a:spAutoFit/>
          </a:bodyPr>
          <a:lstStyle/>
          <a:p>
            <a:r>
              <a:rPr lang="en-GB" sz="2000" b="1" dirty="0">
                <a:solidFill>
                  <a:schemeClr val="bg2">
                    <a:lumMod val="20000"/>
                    <a:lumOff val="80000"/>
                  </a:schemeClr>
                </a:solidFill>
              </a:rPr>
              <a:t>Case Study Analysis </a:t>
            </a:r>
          </a:p>
          <a:p>
            <a:r>
              <a:rPr lang="en-GB" sz="1800" b="1" i="1" dirty="0">
                <a:solidFill>
                  <a:schemeClr val="accent6">
                    <a:lumMod val="60000"/>
                    <a:lumOff val="40000"/>
                  </a:schemeClr>
                </a:solidFill>
              </a:rPr>
              <a:t>Zambia’s</a:t>
            </a:r>
            <a:r>
              <a:rPr lang="en-GB" sz="1800" i="1" dirty="0">
                <a:solidFill>
                  <a:schemeClr val="accent6">
                    <a:lumMod val="60000"/>
                    <a:lumOff val="40000"/>
                  </a:schemeClr>
                </a:solidFill>
              </a:rPr>
              <a:t> </a:t>
            </a:r>
            <a:r>
              <a:rPr lang="en-GB" sz="1800" i="1" dirty="0">
                <a:solidFill>
                  <a:schemeClr val="bg1"/>
                </a:solidFill>
              </a:rPr>
              <a:t>Electricity Market Liberalisation</a:t>
            </a:r>
          </a:p>
          <a:p>
            <a:endParaRPr lang="en-GB" sz="1400" b="1" dirty="0"/>
          </a:p>
          <a:p>
            <a:r>
              <a:rPr lang="en-GB" sz="1800" b="1" dirty="0">
                <a:solidFill>
                  <a:schemeClr val="accent5">
                    <a:lumMod val="60000"/>
                    <a:lumOff val="40000"/>
                  </a:schemeClr>
                </a:solidFill>
              </a:rPr>
              <a:t>The Context:</a:t>
            </a:r>
          </a:p>
          <a:p>
            <a:r>
              <a:rPr lang="en-GB" sz="1600" dirty="0">
                <a:solidFill>
                  <a:schemeClr val="accent4">
                    <a:lumMod val="40000"/>
                    <a:lumOff val="60000"/>
                  </a:schemeClr>
                </a:solidFill>
                <a:hlinkClick r:id="rId4">
                  <a:extLst>
                    <a:ext uri="{A12FA001-AC4F-418D-AE19-62706E023703}">
                      <ahyp:hlinkClr xmlns:ahyp="http://schemas.microsoft.com/office/drawing/2018/hyperlinkcolor" val="tx"/>
                    </a:ext>
                  </a:extLst>
                </a:hlinkClick>
              </a:rPr>
              <a:t>Zambia’s 2019 Energy Regulation Act</a:t>
            </a:r>
            <a:r>
              <a:rPr lang="en-GB" sz="1600" dirty="0">
                <a:solidFill>
                  <a:schemeClr val="accent4">
                    <a:lumMod val="40000"/>
                    <a:lumOff val="60000"/>
                  </a:schemeClr>
                </a:solidFill>
              </a:rPr>
              <a:t> </a:t>
            </a:r>
            <a:r>
              <a:rPr lang="en-GB" sz="1600" dirty="0">
                <a:solidFill>
                  <a:schemeClr val="bg1"/>
                </a:solidFill>
              </a:rPr>
              <a:t>created an “open access regime”, enabling independent power producers (IPPs) to use national networks and sell electricity directly to consumers. This policy measure was triggered by severe supply constraints, the pressure for reform created the conditions for overcoming the political economy barriers to ending the monopoly of Zambia’s national power utility, which, despite requiring little public expenditure, triggered systemic change. </a:t>
            </a:r>
          </a:p>
          <a:p>
            <a:endParaRPr lang="en-GB" sz="1400" dirty="0"/>
          </a:p>
          <a:p>
            <a:endParaRPr lang="en-GB" sz="1400" dirty="0"/>
          </a:p>
          <a:p>
            <a:pPr marL="285750" indent="-285750">
              <a:buFont typeface="Wingdings" panose="05000000000000000000" pitchFamily="2" charset="2"/>
              <a:buChar char="ü"/>
            </a:pPr>
            <a:endParaRPr lang="en-GB" sz="1400" dirty="0"/>
          </a:p>
        </p:txBody>
      </p:sp>
      <p:sp>
        <p:nvSpPr>
          <p:cNvPr id="5" name="TextBox 4">
            <a:extLst>
              <a:ext uri="{FF2B5EF4-FFF2-40B4-BE49-F238E27FC236}">
                <a16:creationId xmlns:a16="http://schemas.microsoft.com/office/drawing/2014/main" id="{F49986A9-52D5-D2AD-2976-C2E940A2444A}"/>
              </a:ext>
            </a:extLst>
          </p:cNvPr>
          <p:cNvSpPr txBox="1"/>
          <p:nvPr/>
        </p:nvSpPr>
        <p:spPr>
          <a:xfrm>
            <a:off x="468483" y="2961608"/>
            <a:ext cx="10390017" cy="2554545"/>
          </a:xfrm>
          <a:prstGeom prst="rect">
            <a:avLst/>
          </a:prstGeom>
          <a:noFill/>
        </p:spPr>
        <p:txBody>
          <a:bodyPr wrap="square">
            <a:spAutoFit/>
          </a:bodyPr>
          <a:lstStyle/>
          <a:p>
            <a:r>
              <a:rPr lang="en-GB" sz="1800" b="1" dirty="0">
                <a:solidFill>
                  <a:schemeClr val="accent5">
                    <a:lumMod val="60000"/>
                    <a:lumOff val="40000"/>
                  </a:schemeClr>
                </a:solidFill>
              </a:rPr>
              <a:t>The Result:</a:t>
            </a:r>
          </a:p>
          <a:p>
            <a:r>
              <a:rPr lang="en-GB" sz="1600" dirty="0">
                <a:solidFill>
                  <a:schemeClr val="bg1"/>
                </a:solidFill>
              </a:rPr>
              <a:t>Dozens of new IPPs have since entered the market, particularly in solar, with Africa </a:t>
            </a:r>
            <a:r>
              <a:rPr lang="en-GB" sz="1600" dirty="0" err="1">
                <a:solidFill>
                  <a:schemeClr val="bg1"/>
                </a:solidFill>
              </a:rPr>
              <a:t>GreenCo</a:t>
            </a:r>
            <a:r>
              <a:rPr lang="en-GB" sz="1600" dirty="0">
                <a:solidFill>
                  <a:schemeClr val="bg1"/>
                </a:solidFill>
              </a:rPr>
              <a:t> reaching financial close on sub-Saharan Africa’s largest solar PV project outside South Africa. </a:t>
            </a:r>
          </a:p>
          <a:p>
            <a:endParaRPr lang="en-GB" dirty="0"/>
          </a:p>
          <a:p>
            <a:endParaRPr lang="en-GB" dirty="0">
              <a:solidFill>
                <a:schemeClr val="accent5">
                  <a:lumMod val="60000"/>
                  <a:lumOff val="40000"/>
                </a:schemeClr>
              </a:solidFill>
            </a:endParaRPr>
          </a:p>
          <a:p>
            <a:r>
              <a:rPr lang="en-GB" sz="1800" b="1" dirty="0">
                <a:solidFill>
                  <a:schemeClr val="accent5">
                    <a:lumMod val="60000"/>
                    <a:lumOff val="40000"/>
                  </a:schemeClr>
                </a:solidFill>
              </a:rPr>
              <a:t>The Formula:</a:t>
            </a:r>
          </a:p>
          <a:p>
            <a:pPr marL="285750" indent="-285750">
              <a:buClr>
                <a:schemeClr val="bg1"/>
              </a:buClr>
              <a:buFont typeface="Wingdings" panose="05000000000000000000" pitchFamily="2" charset="2"/>
              <a:buChar char="ü"/>
            </a:pPr>
            <a:r>
              <a:rPr lang="en-GB" sz="1600" dirty="0">
                <a:solidFill>
                  <a:schemeClr val="bg1"/>
                </a:solidFill>
              </a:rPr>
              <a:t>Viewing policy making from a Sensitive Intervention Point lens</a:t>
            </a:r>
          </a:p>
          <a:p>
            <a:pPr marL="285750" indent="-285750">
              <a:buClr>
                <a:schemeClr val="bg1"/>
              </a:buClr>
              <a:buFont typeface="Wingdings" panose="05000000000000000000" pitchFamily="2" charset="2"/>
              <a:buChar char="ü"/>
            </a:pPr>
            <a:r>
              <a:rPr lang="en-GB" sz="1600" dirty="0">
                <a:solidFill>
                  <a:schemeClr val="bg1"/>
                </a:solidFill>
              </a:rPr>
              <a:t>Boosting the market conditions for more favourable competition</a:t>
            </a:r>
          </a:p>
          <a:p>
            <a:pPr marL="285750" indent="-285750">
              <a:buClr>
                <a:schemeClr val="bg1"/>
              </a:buClr>
              <a:buFont typeface="Wingdings" panose="05000000000000000000" pitchFamily="2" charset="2"/>
              <a:buChar char="ü"/>
            </a:pPr>
            <a:r>
              <a:rPr lang="en-GB" sz="1600" dirty="0">
                <a:solidFill>
                  <a:schemeClr val="bg1"/>
                </a:solidFill>
              </a:rPr>
              <a:t>Pre-existing constraints enabling market reform</a:t>
            </a:r>
          </a:p>
          <a:p>
            <a:pPr marL="285750" indent="-285750">
              <a:buClr>
                <a:schemeClr val="bg1"/>
              </a:buClr>
              <a:buFont typeface="Wingdings" panose="05000000000000000000" pitchFamily="2" charset="2"/>
              <a:buChar char="ü"/>
            </a:pPr>
            <a:r>
              <a:rPr lang="en-GB" sz="1600" dirty="0">
                <a:solidFill>
                  <a:schemeClr val="bg1"/>
                </a:solidFill>
              </a:rPr>
              <a:t>Reinforced investment feedback loops</a:t>
            </a:r>
          </a:p>
        </p:txBody>
      </p:sp>
      <p:sp>
        <p:nvSpPr>
          <p:cNvPr id="3" name="Rectangle 2">
            <a:extLst>
              <a:ext uri="{FF2B5EF4-FFF2-40B4-BE49-F238E27FC236}">
                <a16:creationId xmlns:a16="http://schemas.microsoft.com/office/drawing/2014/main" id="{8E125B4D-F149-D267-8D97-2CD2CCD4EC34}"/>
              </a:ext>
            </a:extLst>
          </p:cNvPr>
          <p:cNvSpPr/>
          <p:nvPr/>
        </p:nvSpPr>
        <p:spPr>
          <a:xfrm>
            <a:off x="9760018" y="5736657"/>
            <a:ext cx="1781675" cy="1121343"/>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26" name="Picture 2" descr="Zambia Flag Images – Browse 17,896 Stock Photos, Vectors, and Video | Adobe  Stock">
            <a:extLst>
              <a:ext uri="{FF2B5EF4-FFF2-40B4-BE49-F238E27FC236}">
                <a16:creationId xmlns:a16="http://schemas.microsoft.com/office/drawing/2014/main" id="{1CA60005-8500-6231-7E41-072F3BF0FCB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39092" y="4238880"/>
            <a:ext cx="4019471" cy="225742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E8AB665D-958F-C706-CAD7-7709FDE854E7}"/>
              </a:ext>
            </a:extLst>
          </p:cNvPr>
          <p:cNvSpPr txBox="1"/>
          <p:nvPr/>
        </p:nvSpPr>
        <p:spPr>
          <a:xfrm>
            <a:off x="9902468" y="6496305"/>
            <a:ext cx="1456095" cy="195814"/>
          </a:xfrm>
          <a:prstGeom prst="rect">
            <a:avLst/>
          </a:prstGeom>
          <a:noFill/>
        </p:spPr>
        <p:txBody>
          <a:bodyPr wrap="none" lIns="36000" tIns="36000" rIns="36000" bIns="36000" rtlCol="0">
            <a:spAutoFit/>
          </a:bodyPr>
          <a:lstStyle/>
          <a:p>
            <a:pPr algn="l"/>
            <a:r>
              <a:rPr lang="en-GB" sz="800" dirty="0">
                <a:solidFill>
                  <a:schemeClr val="bg1"/>
                </a:solidFill>
              </a:rPr>
              <a:t>Image source: Google Images</a:t>
            </a:r>
          </a:p>
        </p:txBody>
      </p:sp>
    </p:spTree>
    <p:extLst>
      <p:ext uri="{BB962C8B-B14F-4D97-AF65-F5344CB8AC3E}">
        <p14:creationId xmlns:p14="http://schemas.microsoft.com/office/powerpoint/2010/main" val="26148216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curtains"/>
        <p:sndAc>
          <p:stSnd>
            <p:snd r:embed="rId3" name="chimes.wav"/>
          </p:stSnd>
        </p:sndAc>
      </p:transition>
    </mc:Choice>
    <mc:Fallback xmlns="">
      <p:transition spd="slow">
        <p:fade/>
        <p:sndAc>
          <p:stSnd>
            <p:snd r:embed="rId6" name="chimes.wav"/>
          </p:stSnd>
        </p:sndAc>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8225D0-6A1E-EFFB-6314-25998C6675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C3D1E49-3859-8A5C-EC32-7E4C138207F3}"/>
              </a:ext>
            </a:extLst>
          </p:cNvPr>
          <p:cNvSpPr>
            <a:spLocks noGrp="1"/>
          </p:cNvSpPr>
          <p:nvPr>
            <p:ph type="ctrTitle"/>
          </p:nvPr>
        </p:nvSpPr>
        <p:spPr>
          <a:xfrm>
            <a:off x="2979507" y="739739"/>
            <a:ext cx="5654354" cy="4982968"/>
          </a:xfrm>
        </p:spPr>
        <p:txBody>
          <a:bodyPr/>
          <a:lstStyle/>
          <a:p>
            <a:r>
              <a:rPr lang="en-GB" sz="5400" dirty="0"/>
              <a:t>Learning Outcome 2</a:t>
            </a:r>
            <a:br>
              <a:rPr lang="en-GB" sz="5400" dirty="0"/>
            </a:br>
            <a:br>
              <a:rPr lang="en-GB" dirty="0"/>
            </a:br>
            <a:r>
              <a:rPr lang="en-GB" dirty="0"/>
              <a:t>Identifying and Designing Policy Reforms</a:t>
            </a:r>
            <a:br>
              <a:rPr lang="en-GB" dirty="0"/>
            </a:br>
            <a:br>
              <a:rPr lang="en-GB" dirty="0"/>
            </a:br>
            <a:br>
              <a:rPr lang="en-GB" dirty="0"/>
            </a:br>
            <a:br>
              <a:rPr lang="en-GB" dirty="0"/>
            </a:br>
            <a:endParaRPr lang="en-GB" dirty="0"/>
          </a:p>
        </p:txBody>
      </p:sp>
      <p:pic>
        <p:nvPicPr>
          <p:cNvPr id="5" name="Graphic 4" descr="Magnifying glass outline">
            <a:extLst>
              <a:ext uri="{FF2B5EF4-FFF2-40B4-BE49-F238E27FC236}">
                <a16:creationId xmlns:a16="http://schemas.microsoft.com/office/drawing/2014/main" id="{71E74AF1-F27E-A19C-75CE-32EEF3EC43C2}"/>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979507" y="3716998"/>
            <a:ext cx="1800000" cy="1800000"/>
          </a:xfrm>
          <a:prstGeom prst="rect">
            <a:avLst/>
          </a:prstGeom>
        </p:spPr>
      </p:pic>
    </p:spTree>
    <p:extLst>
      <p:ext uri="{BB962C8B-B14F-4D97-AF65-F5344CB8AC3E}">
        <p14:creationId xmlns:p14="http://schemas.microsoft.com/office/powerpoint/2010/main" val="13564998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65E1A4-FD8C-C006-2CE0-22078379ED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5CD415-F7AE-2EC8-BD33-887CE4E80098}"/>
              </a:ext>
            </a:extLst>
          </p:cNvPr>
          <p:cNvSpPr>
            <a:spLocks noGrp="1"/>
          </p:cNvSpPr>
          <p:nvPr>
            <p:ph type="title"/>
          </p:nvPr>
        </p:nvSpPr>
        <p:spPr>
          <a:xfrm>
            <a:off x="838198" y="301231"/>
            <a:ext cx="9082276" cy="1325563"/>
          </a:xfrm>
        </p:spPr>
        <p:txBody>
          <a:bodyPr/>
          <a:lstStyle/>
          <a:p>
            <a:r>
              <a:rPr lang="en-GB" dirty="0">
                <a:solidFill>
                  <a:schemeClr val="accent5"/>
                </a:solidFill>
              </a:rPr>
              <a:t>Identifying and Designing Policy Reforms</a:t>
            </a:r>
          </a:p>
        </p:txBody>
      </p:sp>
      <p:sp>
        <p:nvSpPr>
          <p:cNvPr id="3" name="Text Placeholder 2">
            <a:extLst>
              <a:ext uri="{FF2B5EF4-FFF2-40B4-BE49-F238E27FC236}">
                <a16:creationId xmlns:a16="http://schemas.microsoft.com/office/drawing/2014/main" id="{7F529F2E-FE84-C2E5-C4BD-E6610DE79253}"/>
              </a:ext>
            </a:extLst>
          </p:cNvPr>
          <p:cNvSpPr>
            <a:spLocks noGrp="1"/>
          </p:cNvSpPr>
          <p:nvPr>
            <p:ph type="body" idx="12"/>
          </p:nvPr>
        </p:nvSpPr>
        <p:spPr>
          <a:xfrm>
            <a:off x="838200" y="1964932"/>
            <a:ext cx="3905250" cy="3136458"/>
          </a:xfrm>
        </p:spPr>
        <p:txBody>
          <a:bodyPr/>
          <a:lstStyle/>
          <a:p>
            <a:endParaRPr lang="en-GB" dirty="0"/>
          </a:p>
          <a:p>
            <a:r>
              <a:rPr lang="en-GB" dirty="0"/>
              <a:t>Taking action by creating reforms can…</a:t>
            </a:r>
          </a:p>
          <a:p>
            <a:pPr marL="285750" indent="-285750">
              <a:buFont typeface="Arial" panose="020B0604020202020204" pitchFamily="34" charset="0"/>
              <a:buChar char="•"/>
            </a:pPr>
            <a:r>
              <a:rPr lang="en-GB" dirty="0"/>
              <a:t>Attract investment;</a:t>
            </a:r>
          </a:p>
          <a:p>
            <a:pPr marL="285750" indent="-285750">
              <a:buFont typeface="Arial" panose="020B0604020202020204" pitchFamily="34" charset="0"/>
              <a:buChar char="•"/>
            </a:pPr>
            <a:r>
              <a:rPr lang="en-GB" dirty="0"/>
              <a:t>Support the vision of national transition plans</a:t>
            </a:r>
          </a:p>
          <a:p>
            <a:endParaRPr lang="en-GB" dirty="0"/>
          </a:p>
        </p:txBody>
      </p:sp>
      <p:sp>
        <p:nvSpPr>
          <p:cNvPr id="4" name="Text Placeholder 3">
            <a:extLst>
              <a:ext uri="{FF2B5EF4-FFF2-40B4-BE49-F238E27FC236}">
                <a16:creationId xmlns:a16="http://schemas.microsoft.com/office/drawing/2014/main" id="{394A152A-B84A-EC3C-F3B3-98B5562178B5}"/>
              </a:ext>
            </a:extLst>
          </p:cNvPr>
          <p:cNvSpPr>
            <a:spLocks noGrp="1"/>
          </p:cNvSpPr>
          <p:nvPr>
            <p:ph type="body" idx="13"/>
          </p:nvPr>
        </p:nvSpPr>
        <p:spPr>
          <a:xfrm>
            <a:off x="838198" y="683820"/>
            <a:ext cx="5499342" cy="604836"/>
          </a:xfrm>
        </p:spPr>
        <p:txBody>
          <a:bodyPr/>
          <a:lstStyle/>
          <a:p>
            <a:r>
              <a:rPr lang="en-GB" dirty="0"/>
              <a:t>Learning Outcome 2:</a:t>
            </a:r>
          </a:p>
        </p:txBody>
      </p:sp>
      <p:pic>
        <p:nvPicPr>
          <p:cNvPr id="7" name="Graphic 6" descr="Magnifying glass outline">
            <a:extLst>
              <a:ext uri="{FF2B5EF4-FFF2-40B4-BE49-F238E27FC236}">
                <a16:creationId xmlns:a16="http://schemas.microsoft.com/office/drawing/2014/main" id="{52EDFCEB-0585-34D9-CF59-C9EE42393A4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105696" y="344931"/>
            <a:ext cx="1620000" cy="1620000"/>
          </a:xfrm>
          <a:prstGeom prst="rect">
            <a:avLst/>
          </a:prstGeom>
        </p:spPr>
      </p:pic>
      <p:sp>
        <p:nvSpPr>
          <p:cNvPr id="8" name="TextBox 7">
            <a:extLst>
              <a:ext uri="{FF2B5EF4-FFF2-40B4-BE49-F238E27FC236}">
                <a16:creationId xmlns:a16="http://schemas.microsoft.com/office/drawing/2014/main" id="{8CFE6EC6-27A1-171D-241B-D424AF1D30BE}"/>
              </a:ext>
            </a:extLst>
          </p:cNvPr>
          <p:cNvSpPr txBox="1"/>
          <p:nvPr/>
        </p:nvSpPr>
        <p:spPr>
          <a:xfrm>
            <a:off x="1946462" y="4304752"/>
            <a:ext cx="2796988" cy="923330"/>
          </a:xfrm>
          <a:prstGeom prst="rect">
            <a:avLst/>
          </a:prstGeom>
          <a:noFill/>
        </p:spPr>
        <p:txBody>
          <a:bodyPr wrap="square">
            <a:spAutoFit/>
          </a:bodyPr>
          <a:lstStyle/>
          <a:p>
            <a:pPr algn="r"/>
            <a:r>
              <a:rPr lang="en-GB" sz="1800" dirty="0"/>
              <a:t>An expert provides an overview of this learning outcome:</a:t>
            </a:r>
          </a:p>
        </p:txBody>
      </p:sp>
      <p:pic>
        <p:nvPicPr>
          <p:cNvPr id="5" name="Online Media 4" descr="D2D Component6 Polic8y Will Slide13">
            <a:hlinkClick r:id="" action="ppaction://media"/>
            <a:extLst>
              <a:ext uri="{FF2B5EF4-FFF2-40B4-BE49-F238E27FC236}">
                <a16:creationId xmlns:a16="http://schemas.microsoft.com/office/drawing/2014/main" id="{39D29B2D-775C-7833-2439-885A66FF4A42}"/>
              </a:ext>
            </a:extLst>
          </p:cNvPr>
          <p:cNvPicPr>
            <a:picLocks noRot="1" noChangeAspect="1"/>
          </p:cNvPicPr>
          <p:nvPr>
            <a:videoFile r:link="rId1"/>
          </p:nvPr>
        </p:nvPicPr>
        <p:blipFill>
          <a:blip r:embed="rId4"/>
          <a:stretch>
            <a:fillRect/>
          </a:stretch>
        </p:blipFill>
        <p:spPr>
          <a:xfrm>
            <a:off x="4983480" y="2825579"/>
            <a:ext cx="6526530" cy="3687490"/>
          </a:xfrm>
          <a:prstGeom prst="rect">
            <a:avLst/>
          </a:prstGeom>
        </p:spPr>
      </p:pic>
    </p:spTree>
    <p:extLst>
      <p:ext uri="{BB962C8B-B14F-4D97-AF65-F5344CB8AC3E}">
        <p14:creationId xmlns:p14="http://schemas.microsoft.com/office/powerpoint/2010/main" val="1881479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D021573-9C25-C0FA-7F8F-5BA0E702635D}"/>
              </a:ext>
            </a:extLst>
          </p:cNvPr>
          <p:cNvSpPr txBox="1"/>
          <p:nvPr/>
        </p:nvSpPr>
        <p:spPr>
          <a:xfrm>
            <a:off x="563733" y="363505"/>
            <a:ext cx="11121335" cy="2062103"/>
          </a:xfrm>
          <a:prstGeom prst="rect">
            <a:avLst/>
          </a:prstGeom>
          <a:noFill/>
        </p:spPr>
        <p:txBody>
          <a:bodyPr wrap="square" rtlCol="0">
            <a:spAutoFit/>
          </a:bodyPr>
          <a:lstStyle/>
          <a:p>
            <a:r>
              <a:rPr lang="en-GB" sz="1600" b="1" dirty="0"/>
              <a:t>LEARNING OUTCOME 2: Identifying and Designing Policy Reforms</a:t>
            </a:r>
          </a:p>
          <a:p>
            <a:endParaRPr lang="en-GB" sz="1600" b="1" i="1" dirty="0"/>
          </a:p>
          <a:p>
            <a:r>
              <a:rPr lang="en-GB" sz="1600" b="1" dirty="0">
                <a:solidFill>
                  <a:schemeClr val="bg1"/>
                </a:solidFill>
                <a:highlight>
                  <a:srgbClr val="0000FF"/>
                </a:highlight>
              </a:rPr>
              <a:t>2.1 Regulating Markets and Procurement</a:t>
            </a:r>
          </a:p>
          <a:p>
            <a:endParaRPr lang="en-GB" sz="1600" dirty="0"/>
          </a:p>
          <a:p>
            <a:r>
              <a:rPr lang="en-GB" sz="1600" b="1" i="1" dirty="0">
                <a:solidFill>
                  <a:schemeClr val="accent5"/>
                </a:solidFill>
              </a:rPr>
              <a:t>Q: What do we mean by market regulation?</a:t>
            </a:r>
          </a:p>
          <a:p>
            <a:r>
              <a:rPr lang="en-GB" sz="1600" dirty="0"/>
              <a:t>A: Regulation defines the fundamentals of project development and operation, including ownership structures, terms of the licence to operate, technology performance standards and mandates, and the degree of competition. Examples include procurement laws, energy codes, electricity pricing systems, and land-use policies.</a:t>
            </a:r>
          </a:p>
        </p:txBody>
      </p:sp>
      <p:pic>
        <p:nvPicPr>
          <p:cNvPr id="3" name="Graphic 2" descr="Magnifying glass outline">
            <a:extLst>
              <a:ext uri="{FF2B5EF4-FFF2-40B4-BE49-F238E27FC236}">
                <a16:creationId xmlns:a16="http://schemas.microsoft.com/office/drawing/2014/main" id="{C9959998-67AC-145E-0AF4-7F32EB5CB32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1096296" y="363505"/>
            <a:ext cx="720000" cy="720000"/>
          </a:xfrm>
          <a:prstGeom prst="rect">
            <a:avLst/>
          </a:prstGeom>
        </p:spPr>
      </p:pic>
      <p:sp>
        <p:nvSpPr>
          <p:cNvPr id="5" name="TextBox 4">
            <a:extLst>
              <a:ext uri="{FF2B5EF4-FFF2-40B4-BE49-F238E27FC236}">
                <a16:creationId xmlns:a16="http://schemas.microsoft.com/office/drawing/2014/main" id="{2848536D-50B8-E07B-6CAB-7C3D0F8BC94A}"/>
              </a:ext>
            </a:extLst>
          </p:cNvPr>
          <p:cNvSpPr txBox="1"/>
          <p:nvPr/>
        </p:nvSpPr>
        <p:spPr>
          <a:xfrm>
            <a:off x="563733" y="2615416"/>
            <a:ext cx="11121335" cy="3785652"/>
          </a:xfrm>
          <a:prstGeom prst="rect">
            <a:avLst/>
          </a:prstGeom>
          <a:noFill/>
        </p:spPr>
        <p:txBody>
          <a:bodyPr wrap="square">
            <a:spAutoFit/>
          </a:bodyPr>
          <a:lstStyle/>
          <a:p>
            <a:r>
              <a:rPr lang="en-GB" sz="1600" b="1" i="1" dirty="0">
                <a:solidFill>
                  <a:schemeClr val="accent5"/>
                </a:solidFill>
              </a:rPr>
              <a:t>Q: Why are robust procurement arrangements so important?</a:t>
            </a:r>
          </a:p>
          <a:p>
            <a:r>
              <a:rPr lang="en-GB" sz="1600" dirty="0"/>
              <a:t>A: Procurement regulations establish the conditions under which providers can access market and through the competitive process determine the cost and quality conditions in which services will be provided. When countries hope to attract international players, it is particularly important to ensure that procurement arrangements conform to ‘investment grade standards’ that can be summarised by the following principles:</a:t>
            </a:r>
            <a:endParaRPr lang="en-GB" sz="1600" b="1" dirty="0"/>
          </a:p>
          <a:p>
            <a:pPr marL="809625" indent="-285750">
              <a:buFont typeface="Wingdings" panose="05000000000000000000" pitchFamily="2" charset="2"/>
              <a:buChar char="Ø"/>
            </a:pPr>
            <a:r>
              <a:rPr lang="en-GB" sz="1600" b="1" dirty="0"/>
              <a:t>Base the market or procurement reform in law: </a:t>
            </a:r>
            <a:r>
              <a:rPr lang="en-GB" sz="1600" dirty="0"/>
              <a:t>Clear, legally established regulatory frameworks, based around binding targets or implementation mechanisms, help to build confidence that the regime is stable, has buy-in beyond the current political cycle, and can provide the basis for long-life, capital-intensive investments </a:t>
            </a:r>
          </a:p>
          <a:p>
            <a:pPr marL="809625" indent="-285750">
              <a:buFont typeface="Wingdings" panose="05000000000000000000" pitchFamily="2" charset="2"/>
              <a:buChar char="Ø"/>
            </a:pPr>
            <a:r>
              <a:rPr lang="en-GB" sz="1600" b="1" dirty="0"/>
              <a:t>Offer stable and attractive financial implications: </a:t>
            </a:r>
            <a:r>
              <a:rPr lang="en-GB" sz="1600" dirty="0"/>
              <a:t>Any changes in regulation should be communicated clearly so investors have clarity over the impact on their cash-flows. This includes how policies and regulations affect the ease of project development and operation, the volume and price of sales, and risk factors around these, as well as appropriate conditions for any procurement process. </a:t>
            </a:r>
          </a:p>
          <a:p>
            <a:pPr marL="809625" indent="-285750">
              <a:buFont typeface="Wingdings" panose="05000000000000000000" pitchFamily="2" charset="2"/>
              <a:buChar char="Ø"/>
            </a:pPr>
            <a:r>
              <a:rPr lang="en-GB" sz="1600" b="1" dirty="0"/>
              <a:t>Demonstrate a clear physical and commercial route to market: </a:t>
            </a:r>
            <a:r>
              <a:rPr lang="en-GB" sz="1600" dirty="0"/>
              <a:t>This includes provision of any required physical infrastructure (e.g. transmission lines for solar plants), clear off-taker / sales arrangements (e.g. energy supply contracts with public utilities), and / or mandates for the implementation of investments</a:t>
            </a:r>
          </a:p>
        </p:txBody>
      </p:sp>
    </p:spTree>
    <p:extLst>
      <p:ext uri="{BB962C8B-B14F-4D97-AF65-F5344CB8AC3E}">
        <p14:creationId xmlns:p14="http://schemas.microsoft.com/office/powerpoint/2010/main" val="325847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C950607-9852-C834-180E-86D925CAAC81}"/>
              </a:ext>
            </a:extLst>
          </p:cNvPr>
          <p:cNvSpPr txBox="1"/>
          <p:nvPr/>
        </p:nvSpPr>
        <p:spPr>
          <a:xfrm>
            <a:off x="563733" y="363505"/>
            <a:ext cx="11121335" cy="2308324"/>
          </a:xfrm>
          <a:prstGeom prst="rect">
            <a:avLst/>
          </a:prstGeom>
          <a:noFill/>
        </p:spPr>
        <p:txBody>
          <a:bodyPr wrap="square" rtlCol="0">
            <a:spAutoFit/>
          </a:bodyPr>
          <a:lstStyle/>
          <a:p>
            <a:r>
              <a:rPr lang="en-GB" sz="1600" b="1" dirty="0"/>
              <a:t>LEARNING OUTCOME 2: Identifying and Designing Policy Reforms</a:t>
            </a:r>
          </a:p>
          <a:p>
            <a:endParaRPr lang="en-GB" sz="1600" b="1" i="1" dirty="0"/>
          </a:p>
          <a:p>
            <a:r>
              <a:rPr lang="en-GB" sz="1600" b="1" dirty="0">
                <a:solidFill>
                  <a:schemeClr val="bg1"/>
                </a:solidFill>
                <a:highlight>
                  <a:srgbClr val="0000FF"/>
                </a:highlight>
              </a:rPr>
              <a:t>2.1 Regulating Markets and Procurement</a:t>
            </a:r>
          </a:p>
          <a:p>
            <a:endParaRPr lang="en-GB" sz="1600" dirty="0"/>
          </a:p>
          <a:p>
            <a:r>
              <a:rPr lang="en-GB" sz="1600" dirty="0"/>
              <a:t>The following sequence of slides shows examples of both</a:t>
            </a:r>
            <a:r>
              <a:rPr lang="en-GB" sz="1600" dirty="0">
                <a:solidFill>
                  <a:schemeClr val="accent5"/>
                </a:solidFill>
              </a:rPr>
              <a:t> </a:t>
            </a:r>
            <a:r>
              <a:rPr lang="en-GB" sz="1600" b="1" dirty="0">
                <a:solidFill>
                  <a:schemeClr val="accent5"/>
                </a:solidFill>
              </a:rPr>
              <a:t>successful</a:t>
            </a:r>
            <a:r>
              <a:rPr lang="en-GB" sz="1600" dirty="0">
                <a:solidFill>
                  <a:schemeClr val="accent5"/>
                </a:solidFill>
              </a:rPr>
              <a:t> </a:t>
            </a:r>
            <a:r>
              <a:rPr lang="en-GB" sz="1600" i="1" dirty="0"/>
              <a:t>and</a:t>
            </a:r>
            <a:r>
              <a:rPr lang="en-GB" sz="1600" dirty="0"/>
              <a:t> </a:t>
            </a:r>
            <a:r>
              <a:rPr lang="en-GB" sz="1600" b="1" dirty="0">
                <a:solidFill>
                  <a:schemeClr val="accent6">
                    <a:lumMod val="40000"/>
                    <a:lumOff val="60000"/>
                  </a:schemeClr>
                </a:solidFill>
              </a:rPr>
              <a:t>unsuccessful</a:t>
            </a:r>
            <a:r>
              <a:rPr lang="en-GB" sz="1600" dirty="0"/>
              <a:t> implementation of policy reforms in the electricity and transport sector. We go through three types of reform:</a:t>
            </a:r>
          </a:p>
          <a:p>
            <a:pPr marL="1344613" indent="-342900">
              <a:buAutoNum type="arabicPeriod"/>
            </a:pPr>
            <a:r>
              <a:rPr lang="en-GB" sz="1600" dirty="0"/>
              <a:t>Regulatory stability and political support</a:t>
            </a:r>
          </a:p>
          <a:p>
            <a:pPr marL="1344613" indent="-342900">
              <a:buAutoNum type="arabicPeriod"/>
            </a:pPr>
            <a:r>
              <a:rPr lang="en-GB" sz="1600" dirty="0"/>
              <a:t>Regulatory clarity of financial implications</a:t>
            </a:r>
          </a:p>
          <a:p>
            <a:pPr marL="1344613" indent="-342900">
              <a:buAutoNum type="arabicPeriod"/>
            </a:pPr>
            <a:r>
              <a:rPr lang="en-GB" sz="1600" dirty="0"/>
              <a:t>Route to market</a:t>
            </a:r>
          </a:p>
        </p:txBody>
      </p:sp>
      <p:pic>
        <p:nvPicPr>
          <p:cNvPr id="3" name="Graphic 2" descr="Magnifying glass outline">
            <a:extLst>
              <a:ext uri="{FF2B5EF4-FFF2-40B4-BE49-F238E27FC236}">
                <a16:creationId xmlns:a16="http://schemas.microsoft.com/office/drawing/2014/main" id="{CE5823D3-FC38-7D51-68E7-F486C977586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1096296" y="363505"/>
            <a:ext cx="720000" cy="720000"/>
          </a:xfrm>
          <a:prstGeom prst="rect">
            <a:avLst/>
          </a:prstGeom>
        </p:spPr>
      </p:pic>
      <mc:AlternateContent xmlns:mc="http://schemas.openxmlformats.org/markup-compatibility/2006" xmlns:pslz="http://schemas.microsoft.com/office/powerpoint/2016/slidezoom">
        <mc:Choice Requires="pslz">
          <p:graphicFrame>
            <p:nvGraphicFramePr>
              <p:cNvPr id="5" name="Slide Zoom 4">
                <a:extLst>
                  <a:ext uri="{FF2B5EF4-FFF2-40B4-BE49-F238E27FC236}">
                    <a16:creationId xmlns:a16="http://schemas.microsoft.com/office/drawing/2014/main" id="{0F29CCD6-E35B-465E-CEBE-69051A1E7AB6}"/>
                  </a:ext>
                </a:extLst>
              </p:cNvPr>
              <p:cNvGraphicFramePr>
                <a:graphicFrameLocks noChangeAspect="1"/>
              </p:cNvGraphicFramePr>
              <p:nvPr>
                <p:extLst>
                  <p:ext uri="{D42A27DB-BD31-4B8C-83A1-F6EECF244321}">
                    <p14:modId xmlns:p14="http://schemas.microsoft.com/office/powerpoint/2010/main" val="1439216868"/>
                  </p:ext>
                </p:extLst>
              </p:nvPr>
            </p:nvGraphicFramePr>
            <p:xfrm>
              <a:off x="647931" y="3491753"/>
              <a:ext cx="3048000" cy="1714500"/>
            </p:xfrm>
            <a:graphic>
              <a:graphicData uri="http://schemas.microsoft.com/office/powerpoint/2016/slidezoom">
                <pslz:sldZm>
                  <pslz:sldZmObj sldId="331" cId="2546806186">
                    <pslz:zmPr id="{9DC95E40-AEB7-4B6D-8C92-891D75A53AAA}" returnToParent="0" transitionDur="1000">
                      <p166:blipFill xmlns:p166="http://schemas.microsoft.com/office/powerpoint/2016/6/main">
                        <a:blip r:embed="rId3"/>
                        <a:stretch>
                          <a:fillRect/>
                        </a:stretch>
                      </p166:blipFill>
                      <p166:spPr xmlns:p166="http://schemas.microsoft.com/office/powerpoint/2016/6/main">
                        <a:xfrm>
                          <a:off x="0" y="0"/>
                          <a:ext cx="3048000" cy="1714500"/>
                        </a:xfrm>
                        <a:prstGeom prst="rect">
                          <a:avLst/>
                        </a:prstGeom>
                        <a:ln w="3175">
                          <a:solidFill>
                            <a:prstClr val="ltGray"/>
                          </a:solidFill>
                        </a:ln>
                      </p166:spPr>
                    </pslz:zmPr>
                  </pslz:sldZmObj>
                </pslz:sldZm>
              </a:graphicData>
            </a:graphic>
          </p:graphicFrame>
        </mc:Choice>
        <mc:Fallback xmlns="">
          <p:pic>
            <p:nvPicPr>
              <p:cNvPr id="5" name="Slide Zoom 4">
                <a:hlinkClick r:id="rId5" action="ppaction://hlinksldjump"/>
                <a:extLst>
                  <a:ext uri="{FF2B5EF4-FFF2-40B4-BE49-F238E27FC236}">
                    <a16:creationId xmlns:a16="http://schemas.microsoft.com/office/drawing/2014/main" id="{0F29CCD6-E35B-465E-CEBE-69051A1E7AB6}"/>
                  </a:ext>
                </a:extLst>
              </p:cNvPr>
              <p:cNvPicPr>
                <a:picLocks noGrp="1" noRot="1" noChangeAspect="1" noMove="1" noResize="1" noEditPoints="1" noAdjustHandles="1" noChangeArrowheads="1" noChangeShapeType="1"/>
              </p:cNvPicPr>
              <p:nvPr/>
            </p:nvPicPr>
            <p:blipFill>
              <a:blip r:embed="rId6"/>
              <a:stretch>
                <a:fillRect/>
              </a:stretch>
            </p:blipFill>
            <p:spPr>
              <a:xfrm>
                <a:off x="647931" y="3491753"/>
                <a:ext cx="3048000" cy="1714500"/>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7" name="Slide Zoom 6">
                <a:extLst>
                  <a:ext uri="{FF2B5EF4-FFF2-40B4-BE49-F238E27FC236}">
                    <a16:creationId xmlns:a16="http://schemas.microsoft.com/office/drawing/2014/main" id="{7097E8A4-E193-61CB-A062-3927887B9D90}"/>
                  </a:ext>
                </a:extLst>
              </p:cNvPr>
              <p:cNvGraphicFramePr>
                <a:graphicFrameLocks noChangeAspect="1"/>
              </p:cNvGraphicFramePr>
              <p:nvPr>
                <p:extLst>
                  <p:ext uri="{D42A27DB-BD31-4B8C-83A1-F6EECF244321}">
                    <p14:modId xmlns:p14="http://schemas.microsoft.com/office/powerpoint/2010/main" val="158163007"/>
                  </p:ext>
                </p:extLst>
              </p:nvPr>
            </p:nvGraphicFramePr>
            <p:xfrm>
              <a:off x="4668550" y="3491753"/>
              <a:ext cx="3048000" cy="1714500"/>
            </p:xfrm>
            <a:graphic>
              <a:graphicData uri="http://schemas.microsoft.com/office/powerpoint/2016/slidezoom">
                <pslz:sldZm>
                  <pslz:sldZmObj sldId="332" cId="3036426765">
                    <pslz:zmPr id="{0A1785E1-2DFE-49BC-9159-03502B21886B}" returnToParent="0" transitionDur="1000">
                      <p166:blipFill xmlns:p166="http://schemas.microsoft.com/office/powerpoint/2016/6/main">
                        <a:blip r:embed="rId7"/>
                        <a:stretch>
                          <a:fillRect/>
                        </a:stretch>
                      </p166:blipFill>
                      <p166:spPr xmlns:p166="http://schemas.microsoft.com/office/powerpoint/2016/6/main">
                        <a:xfrm>
                          <a:off x="0" y="0"/>
                          <a:ext cx="3048000" cy="1714500"/>
                        </a:xfrm>
                        <a:prstGeom prst="rect">
                          <a:avLst/>
                        </a:prstGeom>
                        <a:ln w="3175">
                          <a:solidFill>
                            <a:prstClr val="ltGray"/>
                          </a:solidFill>
                        </a:ln>
                      </p166:spPr>
                    </pslz:zmPr>
                  </pslz:sldZmObj>
                </pslz:sldZm>
              </a:graphicData>
            </a:graphic>
          </p:graphicFrame>
        </mc:Choice>
        <mc:Fallback xmlns="">
          <p:pic>
            <p:nvPicPr>
              <p:cNvPr id="7" name="Slide Zoom 6">
                <a:hlinkClick r:id="rId8" action="ppaction://hlinksldjump"/>
                <a:extLst>
                  <a:ext uri="{FF2B5EF4-FFF2-40B4-BE49-F238E27FC236}">
                    <a16:creationId xmlns:a16="http://schemas.microsoft.com/office/drawing/2014/main" id="{7097E8A4-E193-61CB-A062-3927887B9D90}"/>
                  </a:ext>
                </a:extLst>
              </p:cNvPr>
              <p:cNvPicPr>
                <a:picLocks noGrp="1" noRot="1" noChangeAspect="1" noMove="1" noResize="1" noEditPoints="1" noAdjustHandles="1" noChangeArrowheads="1" noChangeShapeType="1"/>
              </p:cNvPicPr>
              <p:nvPr/>
            </p:nvPicPr>
            <p:blipFill>
              <a:blip r:embed="rId9"/>
              <a:stretch>
                <a:fillRect/>
              </a:stretch>
            </p:blipFill>
            <p:spPr>
              <a:xfrm>
                <a:off x="4668550" y="3491753"/>
                <a:ext cx="3048000" cy="1714500"/>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9" name="Slide Zoom 8">
                <a:extLst>
                  <a:ext uri="{FF2B5EF4-FFF2-40B4-BE49-F238E27FC236}">
                    <a16:creationId xmlns:a16="http://schemas.microsoft.com/office/drawing/2014/main" id="{F6565B07-F2D5-A26A-EC74-931A09CCF2AD}"/>
                  </a:ext>
                </a:extLst>
              </p:cNvPr>
              <p:cNvGraphicFramePr>
                <a:graphicFrameLocks noChangeAspect="1"/>
              </p:cNvGraphicFramePr>
              <p:nvPr>
                <p:extLst>
                  <p:ext uri="{D42A27DB-BD31-4B8C-83A1-F6EECF244321}">
                    <p14:modId xmlns:p14="http://schemas.microsoft.com/office/powerpoint/2010/main" val="1193576635"/>
                  </p:ext>
                </p:extLst>
              </p:nvPr>
            </p:nvGraphicFramePr>
            <p:xfrm>
              <a:off x="8553681" y="3491753"/>
              <a:ext cx="3048000" cy="1714500"/>
            </p:xfrm>
            <a:graphic>
              <a:graphicData uri="http://schemas.microsoft.com/office/powerpoint/2016/slidezoom">
                <pslz:sldZm>
                  <pslz:sldZmObj sldId="333" cId="2760562694">
                    <pslz:zmPr id="{179EF091-6F70-4EAC-B520-68865D62AD83}" returnToParent="0" transitionDur="1000">
                      <p166:blipFill xmlns:p166="http://schemas.microsoft.com/office/powerpoint/2016/6/main">
                        <a:blip r:embed="rId10"/>
                        <a:stretch>
                          <a:fillRect/>
                        </a:stretch>
                      </p166:blipFill>
                      <p166:spPr xmlns:p166="http://schemas.microsoft.com/office/powerpoint/2016/6/main">
                        <a:xfrm>
                          <a:off x="0" y="0"/>
                          <a:ext cx="3048000" cy="1714500"/>
                        </a:xfrm>
                        <a:prstGeom prst="rect">
                          <a:avLst/>
                        </a:prstGeom>
                        <a:ln w="3175">
                          <a:solidFill>
                            <a:prstClr val="ltGray"/>
                          </a:solidFill>
                        </a:ln>
                      </p166:spPr>
                    </pslz:zmPr>
                  </pslz:sldZmObj>
                </pslz:sldZm>
              </a:graphicData>
            </a:graphic>
          </p:graphicFrame>
        </mc:Choice>
        <mc:Fallback xmlns="">
          <p:pic>
            <p:nvPicPr>
              <p:cNvPr id="9" name="Slide Zoom 8">
                <a:hlinkClick r:id="rId11" action="ppaction://hlinksldjump"/>
                <a:extLst>
                  <a:ext uri="{FF2B5EF4-FFF2-40B4-BE49-F238E27FC236}">
                    <a16:creationId xmlns:a16="http://schemas.microsoft.com/office/drawing/2014/main" id="{F6565B07-F2D5-A26A-EC74-931A09CCF2AD}"/>
                  </a:ext>
                </a:extLst>
              </p:cNvPr>
              <p:cNvPicPr>
                <a:picLocks noGrp="1" noRot="1" noChangeAspect="1" noMove="1" noResize="1" noEditPoints="1" noAdjustHandles="1" noChangeArrowheads="1" noChangeShapeType="1"/>
              </p:cNvPicPr>
              <p:nvPr/>
            </p:nvPicPr>
            <p:blipFill>
              <a:blip r:embed="rId12"/>
              <a:stretch>
                <a:fillRect/>
              </a:stretch>
            </p:blipFill>
            <p:spPr>
              <a:xfrm>
                <a:off x="8553681" y="3491753"/>
                <a:ext cx="3048000" cy="1714500"/>
              </a:xfrm>
              <a:prstGeom prst="rect">
                <a:avLst/>
              </a:prstGeom>
              <a:ln w="3175">
                <a:solidFill>
                  <a:prstClr val="ltGray"/>
                </a:solidFill>
              </a:ln>
            </p:spPr>
          </p:pic>
        </mc:Fallback>
      </mc:AlternateContent>
      <p:sp>
        <p:nvSpPr>
          <p:cNvPr id="10" name="TextBox 9">
            <a:extLst>
              <a:ext uri="{FF2B5EF4-FFF2-40B4-BE49-F238E27FC236}">
                <a16:creationId xmlns:a16="http://schemas.microsoft.com/office/drawing/2014/main" id="{482A3D31-E069-35DF-53E6-197D6F0137CF}"/>
              </a:ext>
            </a:extLst>
          </p:cNvPr>
          <p:cNvSpPr txBox="1"/>
          <p:nvPr/>
        </p:nvSpPr>
        <p:spPr>
          <a:xfrm>
            <a:off x="329796" y="3172829"/>
            <a:ext cx="3684269" cy="318924"/>
          </a:xfrm>
          <a:prstGeom prst="rect">
            <a:avLst/>
          </a:prstGeom>
          <a:noFill/>
        </p:spPr>
        <p:txBody>
          <a:bodyPr wrap="none" lIns="36000" tIns="36000" rIns="36000" bIns="36000" rtlCol="0">
            <a:spAutoFit/>
          </a:bodyPr>
          <a:lstStyle/>
          <a:p>
            <a:pPr algn="l"/>
            <a:r>
              <a:rPr lang="en-GB" sz="1600" dirty="0"/>
              <a:t>Regulatory stability and political support</a:t>
            </a:r>
          </a:p>
        </p:txBody>
      </p:sp>
      <p:sp>
        <p:nvSpPr>
          <p:cNvPr id="11" name="TextBox 10">
            <a:extLst>
              <a:ext uri="{FF2B5EF4-FFF2-40B4-BE49-F238E27FC236}">
                <a16:creationId xmlns:a16="http://schemas.microsoft.com/office/drawing/2014/main" id="{5743A7FB-73D7-C515-EE39-C1C9068E8B45}"/>
              </a:ext>
            </a:extLst>
          </p:cNvPr>
          <p:cNvSpPr txBox="1"/>
          <p:nvPr/>
        </p:nvSpPr>
        <p:spPr>
          <a:xfrm>
            <a:off x="4282288" y="3172829"/>
            <a:ext cx="3820524" cy="318924"/>
          </a:xfrm>
          <a:prstGeom prst="rect">
            <a:avLst/>
          </a:prstGeom>
          <a:noFill/>
        </p:spPr>
        <p:txBody>
          <a:bodyPr wrap="none" lIns="36000" tIns="36000" rIns="36000" bIns="36000" rtlCol="0">
            <a:spAutoFit/>
          </a:bodyPr>
          <a:lstStyle/>
          <a:p>
            <a:pPr algn="l"/>
            <a:r>
              <a:rPr lang="en-GB" sz="1600" dirty="0"/>
              <a:t>Regulatory clarity of financial implications</a:t>
            </a:r>
          </a:p>
        </p:txBody>
      </p:sp>
      <p:sp>
        <p:nvSpPr>
          <p:cNvPr id="12" name="TextBox 11">
            <a:extLst>
              <a:ext uri="{FF2B5EF4-FFF2-40B4-BE49-F238E27FC236}">
                <a16:creationId xmlns:a16="http://schemas.microsoft.com/office/drawing/2014/main" id="{1086EFCB-32EE-837F-A640-DB3502D73503}"/>
              </a:ext>
            </a:extLst>
          </p:cNvPr>
          <p:cNvSpPr txBox="1"/>
          <p:nvPr/>
        </p:nvSpPr>
        <p:spPr>
          <a:xfrm>
            <a:off x="9310360" y="3172829"/>
            <a:ext cx="1534642" cy="318924"/>
          </a:xfrm>
          <a:prstGeom prst="rect">
            <a:avLst/>
          </a:prstGeom>
          <a:noFill/>
        </p:spPr>
        <p:txBody>
          <a:bodyPr wrap="none" lIns="36000" tIns="36000" rIns="36000" bIns="36000" rtlCol="0">
            <a:spAutoFit/>
          </a:bodyPr>
          <a:lstStyle/>
          <a:p>
            <a:pPr algn="l"/>
            <a:r>
              <a:rPr lang="en-GB" sz="1600" dirty="0"/>
              <a:t>Route to market</a:t>
            </a:r>
          </a:p>
        </p:txBody>
      </p:sp>
      <p:sp>
        <p:nvSpPr>
          <p:cNvPr id="6" name="Rectangle 5">
            <a:extLst>
              <a:ext uri="{FF2B5EF4-FFF2-40B4-BE49-F238E27FC236}">
                <a16:creationId xmlns:a16="http://schemas.microsoft.com/office/drawing/2014/main" id="{790D8FCC-F0F9-B305-4D91-434B0BEC32BD}"/>
              </a:ext>
            </a:extLst>
          </p:cNvPr>
          <p:cNvSpPr/>
          <p:nvPr/>
        </p:nvSpPr>
        <p:spPr>
          <a:xfrm>
            <a:off x="329796" y="2859741"/>
            <a:ext cx="11422934" cy="298524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109375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ABEDAAB-A6DC-0033-F8D9-DC77A771D131}"/>
              </a:ext>
            </a:extLst>
          </p:cNvPr>
          <p:cNvSpPr txBox="1"/>
          <p:nvPr/>
        </p:nvSpPr>
        <p:spPr>
          <a:xfrm>
            <a:off x="314325" y="315485"/>
            <a:ext cx="7436651" cy="400110"/>
          </a:xfrm>
          <a:prstGeom prst="rect">
            <a:avLst/>
          </a:prstGeom>
          <a:noFill/>
        </p:spPr>
        <p:txBody>
          <a:bodyPr wrap="none" rtlCol="0">
            <a:spAutoFit/>
          </a:bodyPr>
          <a:lstStyle/>
          <a:p>
            <a:r>
              <a:rPr lang="en-GB" sz="2000" b="1" dirty="0">
                <a:solidFill>
                  <a:schemeClr val="accent5"/>
                </a:solidFill>
              </a:rPr>
              <a:t>Policy Reform Area 1: </a:t>
            </a:r>
            <a:r>
              <a:rPr lang="en-GB" sz="2000" dirty="0"/>
              <a:t>Regulatory stability and political support</a:t>
            </a:r>
          </a:p>
        </p:txBody>
      </p:sp>
      <p:pic>
        <p:nvPicPr>
          <p:cNvPr id="5" name="Graphic 4" descr="Magnifying glass outline">
            <a:extLst>
              <a:ext uri="{FF2B5EF4-FFF2-40B4-BE49-F238E27FC236}">
                <a16:creationId xmlns:a16="http://schemas.microsoft.com/office/drawing/2014/main" id="{F79DF190-63B6-9061-CF1E-649909C4AC12}"/>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1096296" y="363505"/>
            <a:ext cx="720000" cy="720000"/>
          </a:xfrm>
          <a:prstGeom prst="rect">
            <a:avLst/>
          </a:prstGeom>
        </p:spPr>
      </p:pic>
      <p:graphicFrame>
        <p:nvGraphicFramePr>
          <p:cNvPr id="2" name="Table 1">
            <a:extLst>
              <a:ext uri="{FF2B5EF4-FFF2-40B4-BE49-F238E27FC236}">
                <a16:creationId xmlns:a16="http://schemas.microsoft.com/office/drawing/2014/main" id="{EDE70254-A5D5-8C2F-CD8B-A937A6BA6A59}"/>
              </a:ext>
            </a:extLst>
          </p:cNvPr>
          <p:cNvGraphicFramePr>
            <a:graphicFrameLocks noGrp="1"/>
          </p:cNvGraphicFramePr>
          <p:nvPr>
            <p:extLst>
              <p:ext uri="{D42A27DB-BD31-4B8C-83A1-F6EECF244321}">
                <p14:modId xmlns:p14="http://schemas.microsoft.com/office/powerpoint/2010/main" val="451721608"/>
              </p:ext>
            </p:extLst>
          </p:nvPr>
        </p:nvGraphicFramePr>
        <p:xfrm>
          <a:off x="616845" y="1819860"/>
          <a:ext cx="10839451" cy="2900680"/>
        </p:xfrm>
        <a:graphic>
          <a:graphicData uri="http://schemas.openxmlformats.org/drawingml/2006/table">
            <a:tbl>
              <a:tblPr firstRow="1" bandRow="1">
                <a:tableStyleId>{74C1A8A3-306A-4EB7-A6B1-4F7E0EB9C5D6}</a:tableStyleId>
              </a:tblPr>
              <a:tblGrid>
                <a:gridCol w="1695450">
                  <a:extLst>
                    <a:ext uri="{9D8B030D-6E8A-4147-A177-3AD203B41FA5}">
                      <a16:colId xmlns:a16="http://schemas.microsoft.com/office/drawing/2014/main" val="3037171223"/>
                    </a:ext>
                  </a:extLst>
                </a:gridCol>
                <a:gridCol w="4181475">
                  <a:extLst>
                    <a:ext uri="{9D8B030D-6E8A-4147-A177-3AD203B41FA5}">
                      <a16:colId xmlns:a16="http://schemas.microsoft.com/office/drawing/2014/main" val="3088388550"/>
                    </a:ext>
                  </a:extLst>
                </a:gridCol>
                <a:gridCol w="4962526">
                  <a:extLst>
                    <a:ext uri="{9D8B030D-6E8A-4147-A177-3AD203B41FA5}">
                      <a16:colId xmlns:a16="http://schemas.microsoft.com/office/drawing/2014/main" val="3332023362"/>
                    </a:ext>
                  </a:extLst>
                </a:gridCol>
              </a:tblGrid>
              <a:tr h="370840">
                <a:tc>
                  <a:txBody>
                    <a:bodyPr/>
                    <a:lstStyle/>
                    <a:p>
                      <a:endParaRPr lang="en-GB" dirty="0"/>
                    </a:p>
                  </a:txBody>
                  <a:tcPr>
                    <a:lnL>
                      <a:noFill/>
                    </a:lnL>
                    <a:lnR w="12700" cap="flat" cmpd="sng" algn="ctr">
                      <a:solidFill>
                        <a:schemeClr val="tx1"/>
                      </a:solidFill>
                      <a:prstDash val="solid"/>
                      <a:round/>
                      <a:headEnd type="none" w="med" len="med"/>
                      <a:tailEnd type="none" w="med" len="med"/>
                    </a:lnR>
                    <a:lnT w="254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dirty="0"/>
                        <a:t>Electricity Sector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dirty="0"/>
                        <a:t>Transport Sector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51733138"/>
                  </a:ext>
                </a:extLst>
              </a:tr>
              <a:tr h="370840">
                <a:tc>
                  <a:txBody>
                    <a:bodyPr/>
                    <a:lstStyle/>
                    <a:p>
                      <a:r>
                        <a:rPr lang="en-GB" b="1" dirty="0"/>
                        <a:t>Successful</a:t>
                      </a:r>
                      <a:r>
                        <a:rPr lang="en-GB" dirty="0"/>
                        <a:t> examples where conditions have helped enable investment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60000"/>
                        <a:lumOff val="40000"/>
                      </a:schemeClr>
                    </a:solidFill>
                  </a:tcPr>
                </a:tc>
                <a:tc>
                  <a:txBody>
                    <a:bodyPr/>
                    <a:lstStyle/>
                    <a:p>
                      <a:r>
                        <a:rPr lang="en-GB" dirty="0"/>
                        <a:t>Central government intermediation of auctions for large solar power plants helped reduce counterparty risk in some Indian states, contributing to significantly accelerating levels of investment</a:t>
                      </a: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60000"/>
                        <a:lumOff val="40000"/>
                      </a:schemeClr>
                    </a:solidFill>
                  </a:tcPr>
                </a:tc>
                <a:tc>
                  <a:txBody>
                    <a:bodyPr/>
                    <a:lstStyle/>
                    <a:p>
                      <a:r>
                        <a:rPr lang="en-GB" dirty="0"/>
                        <a:t>Regulatory mandates in the Netherlands mean that since 2025, only zero-emission public transport buses can be purchased. The goal is for the entire fleet to be converted by 2030.</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60000"/>
                        <a:lumOff val="40000"/>
                      </a:schemeClr>
                    </a:solidFill>
                  </a:tcPr>
                </a:tc>
                <a:extLst>
                  <a:ext uri="{0D108BD9-81ED-4DB2-BD59-A6C34878D82A}">
                    <a16:rowId xmlns:a16="http://schemas.microsoft.com/office/drawing/2014/main" val="2580055954"/>
                  </a:ext>
                </a:extLst>
              </a:tr>
              <a:tr h="370840">
                <a:tc>
                  <a:txBody>
                    <a:bodyPr/>
                    <a:lstStyle/>
                    <a:p>
                      <a:r>
                        <a:rPr lang="en-GB" b="1" dirty="0"/>
                        <a:t>Unsuccessful</a:t>
                      </a:r>
                      <a:r>
                        <a:rPr lang="en-GB" dirty="0"/>
                        <a:t> examples where a lack of policy conditions hindered investment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r>
                        <a:rPr lang="en-GB" dirty="0"/>
                        <a:t>Political economy constraints in the United States relating to utility resistance to losing control over the grid have historically slowed regulatory reforms that would facilitate third-party access or utility participation in EV charging.</a:t>
                      </a: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chemeClr val="accent6">
                        <a:lumMod val="40000"/>
                        <a:lumOff val="60000"/>
                      </a:schemeClr>
                    </a:solidFill>
                  </a:tcPr>
                </a:tc>
                <a:tc>
                  <a:txBody>
                    <a:bodyPr/>
                    <a:lstStyle/>
                    <a:p>
                      <a:r>
                        <a:rPr lang="en-GB" dirty="0"/>
                        <a:t>In the UK, shifting dates for the phase-out of internal combustion engine created uncertainty and concerns from the industry about a lack of level playing-field and market distortions.</a:t>
                      </a:r>
                    </a:p>
                  </a:txBody>
                  <a:tcPr anchor="ctr">
                    <a:lnT w="12700" cap="flat" cmpd="sng" algn="ctr">
                      <a:solidFill>
                        <a:schemeClr val="tx1"/>
                      </a:solidFill>
                      <a:prstDash val="solid"/>
                      <a:round/>
                      <a:headEnd type="none" w="med" len="med"/>
                      <a:tailEnd type="none" w="med" len="med"/>
                    </a:lnT>
                    <a:solidFill>
                      <a:schemeClr val="accent6">
                        <a:lumMod val="40000"/>
                        <a:lumOff val="60000"/>
                      </a:schemeClr>
                    </a:solidFill>
                  </a:tcPr>
                </a:tc>
                <a:extLst>
                  <a:ext uri="{0D108BD9-81ED-4DB2-BD59-A6C34878D82A}">
                    <a16:rowId xmlns:a16="http://schemas.microsoft.com/office/drawing/2014/main" val="2111519853"/>
                  </a:ext>
                </a:extLst>
              </a:tr>
            </a:tbl>
          </a:graphicData>
        </a:graphic>
      </p:graphicFrame>
      <p:sp>
        <p:nvSpPr>
          <p:cNvPr id="7" name="Rectangle 6">
            <a:extLst>
              <a:ext uri="{FF2B5EF4-FFF2-40B4-BE49-F238E27FC236}">
                <a16:creationId xmlns:a16="http://schemas.microsoft.com/office/drawing/2014/main" id="{65834FEA-E164-1264-CDA6-7BFB27290441}"/>
              </a:ext>
            </a:extLst>
          </p:cNvPr>
          <p:cNvSpPr/>
          <p:nvPr/>
        </p:nvSpPr>
        <p:spPr>
          <a:xfrm>
            <a:off x="457200" y="3355925"/>
            <a:ext cx="11117955" cy="265435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546806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7"/>
                                        </p:tgtEl>
                                      </p:cBhvr>
                                    </p:animEffect>
                                    <p:set>
                                      <p:cBhvr>
                                        <p:cTn id="7"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phic 1" descr="Magnifying glass outline">
            <a:extLst>
              <a:ext uri="{FF2B5EF4-FFF2-40B4-BE49-F238E27FC236}">
                <a16:creationId xmlns:a16="http://schemas.microsoft.com/office/drawing/2014/main" id="{040184D2-55C7-263A-5691-25236739950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1096296" y="363505"/>
            <a:ext cx="720000" cy="720000"/>
          </a:xfrm>
          <a:prstGeom prst="rect">
            <a:avLst/>
          </a:prstGeom>
        </p:spPr>
      </p:pic>
      <p:sp>
        <p:nvSpPr>
          <p:cNvPr id="6" name="TextBox 5">
            <a:extLst>
              <a:ext uri="{FF2B5EF4-FFF2-40B4-BE49-F238E27FC236}">
                <a16:creationId xmlns:a16="http://schemas.microsoft.com/office/drawing/2014/main" id="{E1E339BD-0AB4-A355-E326-26EAFF5DD8E2}"/>
              </a:ext>
            </a:extLst>
          </p:cNvPr>
          <p:cNvSpPr txBox="1"/>
          <p:nvPr/>
        </p:nvSpPr>
        <p:spPr>
          <a:xfrm>
            <a:off x="314326" y="315485"/>
            <a:ext cx="7829550" cy="400110"/>
          </a:xfrm>
          <a:prstGeom prst="rect">
            <a:avLst/>
          </a:prstGeom>
          <a:noFill/>
        </p:spPr>
        <p:txBody>
          <a:bodyPr wrap="square" rtlCol="0">
            <a:spAutoFit/>
          </a:bodyPr>
          <a:lstStyle/>
          <a:p>
            <a:r>
              <a:rPr lang="en-GB" sz="2000" b="1" dirty="0">
                <a:solidFill>
                  <a:schemeClr val="accent5"/>
                </a:solidFill>
              </a:rPr>
              <a:t>Policy Reform Area 2: </a:t>
            </a:r>
            <a:r>
              <a:rPr lang="en-GB" sz="2000" dirty="0"/>
              <a:t>Regulatory clarity of financial implications</a:t>
            </a:r>
          </a:p>
        </p:txBody>
      </p:sp>
      <p:graphicFrame>
        <p:nvGraphicFramePr>
          <p:cNvPr id="7" name="Table 6">
            <a:extLst>
              <a:ext uri="{FF2B5EF4-FFF2-40B4-BE49-F238E27FC236}">
                <a16:creationId xmlns:a16="http://schemas.microsoft.com/office/drawing/2014/main" id="{694B34C1-52F7-D664-DBC2-34A35F55B1B5}"/>
              </a:ext>
            </a:extLst>
          </p:cNvPr>
          <p:cNvGraphicFramePr>
            <a:graphicFrameLocks noGrp="1"/>
          </p:cNvGraphicFramePr>
          <p:nvPr>
            <p:extLst>
              <p:ext uri="{D42A27DB-BD31-4B8C-83A1-F6EECF244321}">
                <p14:modId xmlns:p14="http://schemas.microsoft.com/office/powerpoint/2010/main" val="2746645658"/>
              </p:ext>
            </p:extLst>
          </p:nvPr>
        </p:nvGraphicFramePr>
        <p:xfrm>
          <a:off x="616845" y="1819860"/>
          <a:ext cx="10839451" cy="3754120"/>
        </p:xfrm>
        <a:graphic>
          <a:graphicData uri="http://schemas.openxmlformats.org/drawingml/2006/table">
            <a:tbl>
              <a:tblPr firstRow="1" bandRow="1">
                <a:tableStyleId>{74C1A8A3-306A-4EB7-A6B1-4F7E0EB9C5D6}</a:tableStyleId>
              </a:tblPr>
              <a:tblGrid>
                <a:gridCol w="1695450">
                  <a:extLst>
                    <a:ext uri="{9D8B030D-6E8A-4147-A177-3AD203B41FA5}">
                      <a16:colId xmlns:a16="http://schemas.microsoft.com/office/drawing/2014/main" val="3037171223"/>
                    </a:ext>
                  </a:extLst>
                </a:gridCol>
                <a:gridCol w="4181475">
                  <a:extLst>
                    <a:ext uri="{9D8B030D-6E8A-4147-A177-3AD203B41FA5}">
                      <a16:colId xmlns:a16="http://schemas.microsoft.com/office/drawing/2014/main" val="3088388550"/>
                    </a:ext>
                  </a:extLst>
                </a:gridCol>
                <a:gridCol w="4962526">
                  <a:extLst>
                    <a:ext uri="{9D8B030D-6E8A-4147-A177-3AD203B41FA5}">
                      <a16:colId xmlns:a16="http://schemas.microsoft.com/office/drawing/2014/main" val="3332023362"/>
                    </a:ext>
                  </a:extLst>
                </a:gridCol>
              </a:tblGrid>
              <a:tr h="370840">
                <a:tc>
                  <a:txBody>
                    <a:bodyPr/>
                    <a:lstStyle/>
                    <a:p>
                      <a:endParaRPr lang="en-GB" dirty="0"/>
                    </a:p>
                  </a:txBody>
                  <a:tcPr>
                    <a:lnL>
                      <a:noFill/>
                    </a:lnL>
                    <a:lnR w="12700" cap="flat" cmpd="sng" algn="ctr">
                      <a:solidFill>
                        <a:schemeClr val="tx1"/>
                      </a:solidFill>
                      <a:prstDash val="solid"/>
                      <a:round/>
                      <a:headEnd type="none" w="med" len="med"/>
                      <a:tailEnd type="none" w="med" len="med"/>
                    </a:lnR>
                    <a:lnT w="254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dirty="0"/>
                        <a:t>Electricity Sector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dirty="0"/>
                        <a:t>Transport Sector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51733138"/>
                  </a:ext>
                </a:extLst>
              </a:tr>
              <a:tr h="370840">
                <a:tc>
                  <a:txBody>
                    <a:bodyPr/>
                    <a:lstStyle/>
                    <a:p>
                      <a:r>
                        <a:rPr lang="en-GB" b="1" dirty="0"/>
                        <a:t>Successful</a:t>
                      </a:r>
                      <a:r>
                        <a:rPr lang="en-GB" dirty="0"/>
                        <a:t> examples where conditions have helped enable investment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60000"/>
                        <a:lumOff val="40000"/>
                      </a:schemeClr>
                    </a:solidFill>
                  </a:tcPr>
                </a:tc>
                <a:tc>
                  <a:txBody>
                    <a:bodyPr/>
                    <a:lstStyle/>
                    <a:p>
                      <a:r>
                        <a:rPr lang="en-GB" dirty="0"/>
                        <a:t>Revenue guarantees: Australia’s Capacity Investment Scheme underwrites clean energy investment by guaranteeing revenue, reducing investor risk. It is expected to support 32 GW of new capacity, including 9 GW of batter storage and 23 GW of wind and solar.</a:t>
                      </a: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60000"/>
                        <a:lumOff val="40000"/>
                      </a:schemeClr>
                    </a:solidFill>
                  </a:tcPr>
                </a:tc>
                <a:tc>
                  <a:txBody>
                    <a:bodyPr/>
                    <a:lstStyle/>
                    <a:p>
                      <a:r>
                        <a:rPr lang="en-GB" dirty="0"/>
                        <a:t>Reforming procurement frameworks has enabled large-scale deployment of electric buses in some cities. In Bogotá and Santiago, authorities separated fleet acquisition from operations, allowing large energy firms to lease buses to transport operators.</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60000"/>
                        <a:lumOff val="40000"/>
                      </a:schemeClr>
                    </a:solidFill>
                  </a:tcPr>
                </a:tc>
                <a:extLst>
                  <a:ext uri="{0D108BD9-81ED-4DB2-BD59-A6C34878D82A}">
                    <a16:rowId xmlns:a16="http://schemas.microsoft.com/office/drawing/2014/main" val="2580055954"/>
                  </a:ext>
                </a:extLst>
              </a:tr>
              <a:tr h="370840">
                <a:tc>
                  <a:txBody>
                    <a:bodyPr/>
                    <a:lstStyle/>
                    <a:p>
                      <a:r>
                        <a:rPr lang="en-GB" b="1" dirty="0"/>
                        <a:t>Unsuccessful</a:t>
                      </a:r>
                      <a:r>
                        <a:rPr lang="en-GB" dirty="0"/>
                        <a:t> examples where a lack of policy conditions hindered investment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r>
                        <a:rPr lang="en-GB" dirty="0"/>
                        <a:t>French policy reversals on renewable energy bans have dented investor confidence. </a:t>
                      </a:r>
                    </a:p>
                    <a:p>
                      <a:endParaRPr lang="en-GB" dirty="0"/>
                    </a:p>
                    <a:p>
                      <a:r>
                        <a:rPr lang="en-GB" dirty="0"/>
                        <a:t>In Texas, policy and tariff instability undermines investor confidence: more than $7.9 Billion in renewable energy projects were reportedly cancelled in early 2025 due to regulatory uncertainty and long delays in connection approvals.</a:t>
                      </a: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chemeClr val="accent6">
                        <a:lumMod val="40000"/>
                        <a:lumOff val="60000"/>
                      </a:schemeClr>
                    </a:solidFill>
                  </a:tcPr>
                </a:tc>
                <a:tc>
                  <a:txBody>
                    <a:bodyPr/>
                    <a:lstStyle/>
                    <a:p>
                      <a:r>
                        <a:rPr lang="en-GB" dirty="0"/>
                        <a:t>Rigid public procurement models remain a primary obstacle. Cities such as Izmir, Philadelphia, and Belo-Horizonte have faced multiple failed tenders due to strict technical requirements, limited supplier engagement and an overemphasis on upfront cost as a selection criterion.</a:t>
                      </a:r>
                    </a:p>
                  </a:txBody>
                  <a:tcPr anchor="ctr">
                    <a:lnT w="12700" cap="flat" cmpd="sng" algn="ctr">
                      <a:solidFill>
                        <a:schemeClr val="tx1"/>
                      </a:solidFill>
                      <a:prstDash val="solid"/>
                      <a:round/>
                      <a:headEnd type="none" w="med" len="med"/>
                      <a:tailEnd type="none" w="med" len="med"/>
                    </a:lnT>
                    <a:solidFill>
                      <a:schemeClr val="accent6">
                        <a:lumMod val="40000"/>
                        <a:lumOff val="60000"/>
                      </a:schemeClr>
                    </a:solidFill>
                  </a:tcPr>
                </a:tc>
                <a:extLst>
                  <a:ext uri="{0D108BD9-81ED-4DB2-BD59-A6C34878D82A}">
                    <a16:rowId xmlns:a16="http://schemas.microsoft.com/office/drawing/2014/main" val="2111519853"/>
                  </a:ext>
                </a:extLst>
              </a:tr>
            </a:tbl>
          </a:graphicData>
        </a:graphic>
      </p:graphicFrame>
      <p:sp>
        <p:nvSpPr>
          <p:cNvPr id="8" name="Rectangle 7">
            <a:extLst>
              <a:ext uri="{FF2B5EF4-FFF2-40B4-BE49-F238E27FC236}">
                <a16:creationId xmlns:a16="http://schemas.microsoft.com/office/drawing/2014/main" id="{E1FD5918-D2B5-12D6-18CB-2CBFC342F717}"/>
              </a:ext>
            </a:extLst>
          </p:cNvPr>
          <p:cNvSpPr/>
          <p:nvPr/>
        </p:nvSpPr>
        <p:spPr>
          <a:xfrm>
            <a:off x="457200" y="3575000"/>
            <a:ext cx="11117955" cy="265435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036426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phic 1" descr="Magnifying glass outline">
            <a:extLst>
              <a:ext uri="{FF2B5EF4-FFF2-40B4-BE49-F238E27FC236}">
                <a16:creationId xmlns:a16="http://schemas.microsoft.com/office/drawing/2014/main" id="{6C37CD25-12DE-FBA0-E214-14FC56B216A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1096296" y="363505"/>
            <a:ext cx="720000" cy="720000"/>
          </a:xfrm>
          <a:prstGeom prst="rect">
            <a:avLst/>
          </a:prstGeom>
        </p:spPr>
      </p:pic>
      <p:sp>
        <p:nvSpPr>
          <p:cNvPr id="5" name="TextBox 4">
            <a:extLst>
              <a:ext uri="{FF2B5EF4-FFF2-40B4-BE49-F238E27FC236}">
                <a16:creationId xmlns:a16="http://schemas.microsoft.com/office/drawing/2014/main" id="{491D39BD-DF21-F733-1657-A8AE022DE603}"/>
              </a:ext>
            </a:extLst>
          </p:cNvPr>
          <p:cNvSpPr txBox="1"/>
          <p:nvPr/>
        </p:nvSpPr>
        <p:spPr>
          <a:xfrm>
            <a:off x="314326" y="315485"/>
            <a:ext cx="7829550" cy="400110"/>
          </a:xfrm>
          <a:prstGeom prst="rect">
            <a:avLst/>
          </a:prstGeom>
          <a:noFill/>
        </p:spPr>
        <p:txBody>
          <a:bodyPr wrap="square" rtlCol="0">
            <a:spAutoFit/>
          </a:bodyPr>
          <a:lstStyle/>
          <a:p>
            <a:r>
              <a:rPr lang="en-GB" sz="2000" b="1" dirty="0">
                <a:solidFill>
                  <a:schemeClr val="accent5"/>
                </a:solidFill>
              </a:rPr>
              <a:t>Policy Reform Area 3: </a:t>
            </a:r>
            <a:r>
              <a:rPr lang="en-GB" sz="2000" dirty="0"/>
              <a:t>Route to market</a:t>
            </a:r>
          </a:p>
        </p:txBody>
      </p:sp>
      <p:graphicFrame>
        <p:nvGraphicFramePr>
          <p:cNvPr id="7" name="Table 6">
            <a:extLst>
              <a:ext uri="{FF2B5EF4-FFF2-40B4-BE49-F238E27FC236}">
                <a16:creationId xmlns:a16="http://schemas.microsoft.com/office/drawing/2014/main" id="{E7B20494-F22E-09DC-B4D7-54CDED62EF10}"/>
              </a:ext>
            </a:extLst>
          </p:cNvPr>
          <p:cNvGraphicFramePr>
            <a:graphicFrameLocks noGrp="1"/>
          </p:cNvGraphicFramePr>
          <p:nvPr>
            <p:extLst>
              <p:ext uri="{D42A27DB-BD31-4B8C-83A1-F6EECF244321}">
                <p14:modId xmlns:p14="http://schemas.microsoft.com/office/powerpoint/2010/main" val="3516906749"/>
              </p:ext>
            </p:extLst>
          </p:nvPr>
        </p:nvGraphicFramePr>
        <p:xfrm>
          <a:off x="616845" y="1819860"/>
          <a:ext cx="10839451" cy="2900680"/>
        </p:xfrm>
        <a:graphic>
          <a:graphicData uri="http://schemas.openxmlformats.org/drawingml/2006/table">
            <a:tbl>
              <a:tblPr firstRow="1" bandRow="1">
                <a:tableStyleId>{74C1A8A3-306A-4EB7-A6B1-4F7E0EB9C5D6}</a:tableStyleId>
              </a:tblPr>
              <a:tblGrid>
                <a:gridCol w="1695450">
                  <a:extLst>
                    <a:ext uri="{9D8B030D-6E8A-4147-A177-3AD203B41FA5}">
                      <a16:colId xmlns:a16="http://schemas.microsoft.com/office/drawing/2014/main" val="3037171223"/>
                    </a:ext>
                  </a:extLst>
                </a:gridCol>
                <a:gridCol w="4181475">
                  <a:extLst>
                    <a:ext uri="{9D8B030D-6E8A-4147-A177-3AD203B41FA5}">
                      <a16:colId xmlns:a16="http://schemas.microsoft.com/office/drawing/2014/main" val="3088388550"/>
                    </a:ext>
                  </a:extLst>
                </a:gridCol>
                <a:gridCol w="4962526">
                  <a:extLst>
                    <a:ext uri="{9D8B030D-6E8A-4147-A177-3AD203B41FA5}">
                      <a16:colId xmlns:a16="http://schemas.microsoft.com/office/drawing/2014/main" val="3332023362"/>
                    </a:ext>
                  </a:extLst>
                </a:gridCol>
              </a:tblGrid>
              <a:tr h="370840">
                <a:tc>
                  <a:txBody>
                    <a:bodyPr/>
                    <a:lstStyle/>
                    <a:p>
                      <a:endParaRPr lang="en-GB" dirty="0"/>
                    </a:p>
                  </a:txBody>
                  <a:tcPr>
                    <a:lnL>
                      <a:noFill/>
                    </a:lnL>
                    <a:lnR w="12700" cap="flat" cmpd="sng" algn="ctr">
                      <a:solidFill>
                        <a:schemeClr val="tx1"/>
                      </a:solidFill>
                      <a:prstDash val="solid"/>
                      <a:round/>
                      <a:headEnd type="none" w="med" len="med"/>
                      <a:tailEnd type="none" w="med" len="med"/>
                    </a:lnR>
                    <a:lnT w="254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dirty="0"/>
                        <a:t>Electricity Sector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dirty="0"/>
                        <a:t>Transport Sector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51733138"/>
                  </a:ext>
                </a:extLst>
              </a:tr>
              <a:tr h="370840">
                <a:tc>
                  <a:txBody>
                    <a:bodyPr/>
                    <a:lstStyle/>
                    <a:p>
                      <a:r>
                        <a:rPr lang="en-GB" b="1" dirty="0"/>
                        <a:t>Successful</a:t>
                      </a:r>
                      <a:r>
                        <a:rPr lang="en-GB" dirty="0"/>
                        <a:t> examples where conditions have helped enable investment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60000"/>
                        <a:lumOff val="40000"/>
                      </a:schemeClr>
                    </a:solidFill>
                  </a:tcPr>
                </a:tc>
                <a:tc>
                  <a:txBody>
                    <a:bodyPr/>
                    <a:lstStyle/>
                    <a:p>
                      <a:r>
                        <a:rPr lang="en-GB" dirty="0"/>
                        <a:t>India’s state of Gujarat state has implemented market-linked incentives and state investment leading to investment of $3.4 billion into its Green Energy Corridor III</a:t>
                      </a: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60000"/>
                        <a:lumOff val="40000"/>
                      </a:schemeClr>
                    </a:solidFill>
                  </a:tcPr>
                </a:tc>
                <a:tc>
                  <a:txBody>
                    <a:bodyPr/>
                    <a:lstStyle/>
                    <a:p>
                      <a:r>
                        <a:rPr lang="en-GB" dirty="0"/>
                        <a:t>Investment in charging infrastructure expanded as a result of improved legal clarity when India’s regulators classified EV charging as a service rather than energy resale, allowing private companies to build and operate charging stations without a utility licence.</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60000"/>
                        <a:lumOff val="40000"/>
                      </a:schemeClr>
                    </a:solidFill>
                  </a:tcPr>
                </a:tc>
                <a:extLst>
                  <a:ext uri="{0D108BD9-81ED-4DB2-BD59-A6C34878D82A}">
                    <a16:rowId xmlns:a16="http://schemas.microsoft.com/office/drawing/2014/main" val="2580055954"/>
                  </a:ext>
                </a:extLst>
              </a:tr>
              <a:tr h="370840">
                <a:tc>
                  <a:txBody>
                    <a:bodyPr/>
                    <a:lstStyle/>
                    <a:p>
                      <a:r>
                        <a:rPr lang="en-GB" b="1" dirty="0"/>
                        <a:t>Unsuccessful</a:t>
                      </a:r>
                      <a:r>
                        <a:rPr lang="en-GB" dirty="0"/>
                        <a:t> examples where a lack of policy conditions hindered investment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r>
                        <a:rPr lang="en-GB" dirty="0"/>
                        <a:t>Long grid access queues in the UK and in Chile were exacerbated under a “first-come, first-served” process, leading to stalled investment.</a:t>
                      </a: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chemeClr val="accent6">
                        <a:lumMod val="40000"/>
                        <a:lumOff val="60000"/>
                      </a:schemeClr>
                    </a:solidFill>
                  </a:tcPr>
                </a:tc>
                <a:tc>
                  <a:txBody>
                    <a:bodyPr/>
                    <a:lstStyle/>
                    <a:p>
                      <a:r>
                        <a:rPr lang="en-GB" dirty="0"/>
                        <a:t>Charging infrastructure can be constrained by regulation. In Kazakhstan, outdated building codes prevent installation of chargers in residential building and parking garages, creating a structural barrier to market development.</a:t>
                      </a:r>
                    </a:p>
                  </a:txBody>
                  <a:tcPr anchor="ctr">
                    <a:lnT w="12700" cap="flat" cmpd="sng" algn="ctr">
                      <a:solidFill>
                        <a:schemeClr val="tx1"/>
                      </a:solidFill>
                      <a:prstDash val="solid"/>
                      <a:round/>
                      <a:headEnd type="none" w="med" len="med"/>
                      <a:tailEnd type="none" w="med" len="med"/>
                    </a:lnT>
                    <a:solidFill>
                      <a:schemeClr val="accent6">
                        <a:lumMod val="40000"/>
                        <a:lumOff val="60000"/>
                      </a:schemeClr>
                    </a:solidFill>
                  </a:tcPr>
                </a:tc>
                <a:extLst>
                  <a:ext uri="{0D108BD9-81ED-4DB2-BD59-A6C34878D82A}">
                    <a16:rowId xmlns:a16="http://schemas.microsoft.com/office/drawing/2014/main" val="2111519853"/>
                  </a:ext>
                </a:extLst>
              </a:tr>
            </a:tbl>
          </a:graphicData>
        </a:graphic>
      </p:graphicFrame>
      <p:sp>
        <p:nvSpPr>
          <p:cNvPr id="9" name="Rectangle 8">
            <a:extLst>
              <a:ext uri="{FF2B5EF4-FFF2-40B4-BE49-F238E27FC236}">
                <a16:creationId xmlns:a16="http://schemas.microsoft.com/office/drawing/2014/main" id="{6C215745-11FC-1A57-E0E4-F1A62E0E4C4B}"/>
              </a:ext>
            </a:extLst>
          </p:cNvPr>
          <p:cNvSpPr/>
          <p:nvPr/>
        </p:nvSpPr>
        <p:spPr>
          <a:xfrm>
            <a:off x="457200" y="3355925"/>
            <a:ext cx="11117955" cy="265435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760562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9"/>
                                        </p:tgtEl>
                                      </p:cBhvr>
                                    </p:animEffect>
                                    <p:set>
                                      <p:cBhvr>
                                        <p:cTn id="7" dur="1" fill="hold">
                                          <p:stCondLst>
                                            <p:cond delay="4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DDCDA1-87A6-57CD-54C8-1D6BB6AE060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0E889E1-48AB-D0D5-F95A-1E866C1A3A93}"/>
              </a:ext>
            </a:extLst>
          </p:cNvPr>
          <p:cNvSpPr txBox="1"/>
          <p:nvPr/>
        </p:nvSpPr>
        <p:spPr>
          <a:xfrm>
            <a:off x="468483" y="470189"/>
            <a:ext cx="11121335" cy="2554545"/>
          </a:xfrm>
          <a:prstGeom prst="rect">
            <a:avLst/>
          </a:prstGeom>
          <a:noFill/>
        </p:spPr>
        <p:txBody>
          <a:bodyPr wrap="square" rtlCol="0">
            <a:spAutoFit/>
          </a:bodyPr>
          <a:lstStyle/>
          <a:p>
            <a:r>
              <a:rPr lang="en-GB" sz="2000" b="1" dirty="0">
                <a:solidFill>
                  <a:schemeClr val="bg2">
                    <a:lumMod val="20000"/>
                    <a:lumOff val="80000"/>
                  </a:schemeClr>
                </a:solidFill>
              </a:rPr>
              <a:t>Case Study Analysis </a:t>
            </a:r>
          </a:p>
          <a:p>
            <a:r>
              <a:rPr lang="en-GB" sz="1800" i="1" dirty="0">
                <a:solidFill>
                  <a:schemeClr val="bg1"/>
                </a:solidFill>
              </a:rPr>
              <a:t>Private Gird Investment in </a:t>
            </a:r>
            <a:r>
              <a:rPr lang="en-GB" sz="1800" b="1" i="1" dirty="0">
                <a:solidFill>
                  <a:schemeClr val="accent6">
                    <a:lumMod val="60000"/>
                    <a:lumOff val="40000"/>
                  </a:schemeClr>
                </a:solidFill>
              </a:rPr>
              <a:t>Peru</a:t>
            </a:r>
            <a:endParaRPr lang="en-GB" sz="1800" b="1" i="1" dirty="0">
              <a:solidFill>
                <a:schemeClr val="bg1"/>
              </a:solidFill>
            </a:endParaRPr>
          </a:p>
          <a:p>
            <a:endParaRPr lang="en-GB" sz="1400" b="1" dirty="0"/>
          </a:p>
          <a:p>
            <a:r>
              <a:rPr lang="en-GB" sz="1800" b="1" dirty="0">
                <a:solidFill>
                  <a:schemeClr val="accent5">
                    <a:lumMod val="60000"/>
                    <a:lumOff val="40000"/>
                  </a:schemeClr>
                </a:solidFill>
              </a:rPr>
              <a:t>The Context:</a:t>
            </a:r>
          </a:p>
          <a:p>
            <a:r>
              <a:rPr lang="en-GB" sz="1600" dirty="0">
                <a:solidFill>
                  <a:schemeClr val="bg1"/>
                </a:solidFill>
              </a:rPr>
              <a:t>Since 1998, Peru has procured privately financed transmission lines through a Build-Operate-Transfer model, awarding contracts via competitive auctions. Developers assume construction and financing risks, keeping projects off the sovereign balance sheet while delivering new infrastructure at scale.  </a:t>
            </a:r>
          </a:p>
          <a:p>
            <a:endParaRPr lang="en-GB" sz="1400" dirty="0"/>
          </a:p>
          <a:p>
            <a:endParaRPr lang="en-GB" sz="1400" dirty="0"/>
          </a:p>
          <a:p>
            <a:pPr marL="285750" indent="-285750">
              <a:buFont typeface="Wingdings" panose="05000000000000000000" pitchFamily="2" charset="2"/>
              <a:buChar char="ü"/>
            </a:pPr>
            <a:endParaRPr lang="en-GB" sz="1400" dirty="0"/>
          </a:p>
        </p:txBody>
      </p:sp>
      <p:sp>
        <p:nvSpPr>
          <p:cNvPr id="5" name="TextBox 4">
            <a:extLst>
              <a:ext uri="{FF2B5EF4-FFF2-40B4-BE49-F238E27FC236}">
                <a16:creationId xmlns:a16="http://schemas.microsoft.com/office/drawing/2014/main" id="{84F1032D-9861-E4DE-04C0-34AF3C63F175}"/>
              </a:ext>
            </a:extLst>
          </p:cNvPr>
          <p:cNvSpPr txBox="1"/>
          <p:nvPr/>
        </p:nvSpPr>
        <p:spPr>
          <a:xfrm>
            <a:off x="468483" y="2679105"/>
            <a:ext cx="10390017" cy="2308324"/>
          </a:xfrm>
          <a:prstGeom prst="rect">
            <a:avLst/>
          </a:prstGeom>
          <a:noFill/>
        </p:spPr>
        <p:txBody>
          <a:bodyPr wrap="square">
            <a:spAutoFit/>
          </a:bodyPr>
          <a:lstStyle/>
          <a:p>
            <a:r>
              <a:rPr lang="en-GB" sz="1800" b="1" dirty="0">
                <a:solidFill>
                  <a:schemeClr val="accent5">
                    <a:lumMod val="60000"/>
                    <a:lumOff val="40000"/>
                  </a:schemeClr>
                </a:solidFill>
              </a:rPr>
              <a:t>The Result:</a:t>
            </a:r>
          </a:p>
          <a:p>
            <a:r>
              <a:rPr lang="en-GB" sz="1600" dirty="0">
                <a:solidFill>
                  <a:schemeClr val="bg1"/>
                </a:solidFill>
              </a:rPr>
              <a:t>By 2020, 18 projects covering 7,560 km of 220 kV and 500 kV lines had been built, mobilising USD 2.6 billion. Auctions created downward price pressure, with winning bids averaging 36% below cost expectations. </a:t>
            </a:r>
          </a:p>
          <a:p>
            <a:endParaRPr lang="en-GB" dirty="0"/>
          </a:p>
          <a:p>
            <a:endParaRPr lang="en-GB" dirty="0">
              <a:solidFill>
                <a:schemeClr val="accent5">
                  <a:lumMod val="60000"/>
                  <a:lumOff val="40000"/>
                </a:schemeClr>
              </a:solidFill>
            </a:endParaRPr>
          </a:p>
          <a:p>
            <a:r>
              <a:rPr lang="en-GB" sz="1800" b="1" dirty="0">
                <a:solidFill>
                  <a:schemeClr val="accent5">
                    <a:lumMod val="60000"/>
                    <a:lumOff val="40000"/>
                  </a:schemeClr>
                </a:solidFill>
              </a:rPr>
              <a:t>The Formula:</a:t>
            </a:r>
          </a:p>
          <a:p>
            <a:pPr marL="285750" indent="-285750">
              <a:buClr>
                <a:schemeClr val="bg1"/>
              </a:buClr>
              <a:buFont typeface="Wingdings" panose="05000000000000000000" pitchFamily="2" charset="2"/>
              <a:buChar char="ü"/>
            </a:pPr>
            <a:r>
              <a:rPr lang="en-GB" sz="1600" dirty="0">
                <a:solidFill>
                  <a:schemeClr val="bg1"/>
                </a:solidFill>
              </a:rPr>
              <a:t>Clear ownership rules</a:t>
            </a:r>
          </a:p>
          <a:p>
            <a:pPr marL="285750" indent="-285750">
              <a:buClr>
                <a:schemeClr val="bg1"/>
              </a:buClr>
              <a:buFont typeface="Wingdings" panose="05000000000000000000" pitchFamily="2" charset="2"/>
              <a:buChar char="ü"/>
            </a:pPr>
            <a:r>
              <a:rPr lang="en-GB" sz="1600" dirty="0">
                <a:solidFill>
                  <a:schemeClr val="bg1"/>
                </a:solidFill>
              </a:rPr>
              <a:t>Transparent procurement (via auctions)</a:t>
            </a:r>
          </a:p>
          <a:p>
            <a:pPr marL="285750" indent="-285750">
              <a:buClr>
                <a:schemeClr val="bg1"/>
              </a:buClr>
              <a:buFont typeface="Wingdings" panose="05000000000000000000" pitchFamily="2" charset="2"/>
              <a:buChar char="ü"/>
            </a:pPr>
            <a:r>
              <a:rPr lang="en-GB" sz="1600" dirty="0">
                <a:solidFill>
                  <a:schemeClr val="bg1"/>
                </a:solidFill>
              </a:rPr>
              <a:t>Innovative regulatory design to attract competition and reduce costs</a:t>
            </a:r>
          </a:p>
        </p:txBody>
      </p:sp>
      <p:sp>
        <p:nvSpPr>
          <p:cNvPr id="3" name="Rectangle 2">
            <a:extLst>
              <a:ext uri="{FF2B5EF4-FFF2-40B4-BE49-F238E27FC236}">
                <a16:creationId xmlns:a16="http://schemas.microsoft.com/office/drawing/2014/main" id="{2B573D92-0B0C-8952-496E-5F703AE891E4}"/>
              </a:ext>
            </a:extLst>
          </p:cNvPr>
          <p:cNvSpPr/>
          <p:nvPr/>
        </p:nvSpPr>
        <p:spPr>
          <a:xfrm>
            <a:off x="9760018" y="5736657"/>
            <a:ext cx="1781675" cy="1121343"/>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7C77ED4D-88D0-D653-8647-116AFDF1BA57}"/>
              </a:ext>
            </a:extLst>
          </p:cNvPr>
          <p:cNvSpPr txBox="1"/>
          <p:nvPr/>
        </p:nvSpPr>
        <p:spPr>
          <a:xfrm>
            <a:off x="3562350" y="6498657"/>
            <a:ext cx="8172451" cy="246221"/>
          </a:xfrm>
          <a:prstGeom prst="rect">
            <a:avLst/>
          </a:prstGeom>
          <a:noFill/>
        </p:spPr>
        <p:txBody>
          <a:bodyPr wrap="square">
            <a:spAutoFit/>
          </a:bodyPr>
          <a:lstStyle/>
          <a:p>
            <a:r>
              <a:rPr lang="en-GB" sz="1000" dirty="0">
                <a:solidFill>
                  <a:schemeClr val="bg1"/>
                </a:solidFill>
              </a:rPr>
              <a:t>Reference: </a:t>
            </a:r>
            <a:r>
              <a:rPr lang="en-GB" sz="1000" dirty="0">
                <a:solidFill>
                  <a:schemeClr val="accent4">
                    <a:lumMod val="40000"/>
                    <a:lumOff val="60000"/>
                  </a:schemeClr>
                </a:solidFill>
                <a:hlinkClick r:id="rId4">
                  <a:extLst>
                    <a:ext uri="{A12FA001-AC4F-418D-AE19-62706E023703}">
                      <ahyp:hlinkClr xmlns:ahyp="http://schemas.microsoft.com/office/drawing/2018/hyperlinkcolor" val="tx"/>
                    </a:ext>
                  </a:extLst>
                </a:hlinkClick>
              </a:rPr>
              <a:t>https://documents1.worldbank.org/curated/en/786091468189572248/pdf/99009-ESMAP-P146042-PUBLIC-Box393185B.pdf</a:t>
            </a:r>
            <a:r>
              <a:rPr lang="en-GB" sz="1000" dirty="0">
                <a:solidFill>
                  <a:schemeClr val="accent4">
                    <a:lumMod val="40000"/>
                    <a:lumOff val="60000"/>
                  </a:schemeClr>
                </a:solidFill>
              </a:rPr>
              <a:t> </a:t>
            </a:r>
          </a:p>
        </p:txBody>
      </p:sp>
      <p:pic>
        <p:nvPicPr>
          <p:cNvPr id="8" name="Picture 7">
            <a:extLst>
              <a:ext uri="{FF2B5EF4-FFF2-40B4-BE49-F238E27FC236}">
                <a16:creationId xmlns:a16="http://schemas.microsoft.com/office/drawing/2014/main" id="{AE7E0096-AB36-D8CE-4199-71C339595D3C}"/>
              </a:ext>
            </a:extLst>
          </p:cNvPr>
          <p:cNvPicPr>
            <a:picLocks noChangeAspect="1"/>
          </p:cNvPicPr>
          <p:nvPr/>
        </p:nvPicPr>
        <p:blipFill>
          <a:blip r:embed="rId5"/>
          <a:srcRect t="1807"/>
          <a:stretch>
            <a:fillRect/>
          </a:stretch>
        </p:blipFill>
        <p:spPr>
          <a:xfrm>
            <a:off x="7753897" y="3995851"/>
            <a:ext cx="3470262" cy="2389684"/>
          </a:xfrm>
          <a:prstGeom prst="rect">
            <a:avLst/>
          </a:prstGeom>
        </p:spPr>
      </p:pic>
    </p:spTree>
    <p:extLst>
      <p:ext uri="{BB962C8B-B14F-4D97-AF65-F5344CB8AC3E}">
        <p14:creationId xmlns:p14="http://schemas.microsoft.com/office/powerpoint/2010/main" val="21252762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curtains"/>
        <p:sndAc>
          <p:stSnd>
            <p:snd r:embed="rId3" name="chimes.wav"/>
          </p:stSnd>
        </p:sndAc>
      </p:transition>
    </mc:Choice>
    <mc:Fallback xmlns="">
      <p:transition spd="slow">
        <p:fade/>
        <p:sndAc>
          <p:stSnd>
            <p:snd r:embed="rId6" name="chimes.wav"/>
          </p:stSnd>
        </p:sndAc>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7805B7-FD8A-5A3A-1E65-80842171077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133E7BD-AE65-9658-F880-D05F76E6C717}"/>
              </a:ext>
            </a:extLst>
          </p:cNvPr>
          <p:cNvSpPr txBox="1"/>
          <p:nvPr/>
        </p:nvSpPr>
        <p:spPr>
          <a:xfrm>
            <a:off x="563733" y="363505"/>
            <a:ext cx="11121335" cy="2062103"/>
          </a:xfrm>
          <a:prstGeom prst="rect">
            <a:avLst/>
          </a:prstGeom>
          <a:noFill/>
        </p:spPr>
        <p:txBody>
          <a:bodyPr wrap="square" rtlCol="0">
            <a:spAutoFit/>
          </a:bodyPr>
          <a:lstStyle/>
          <a:p>
            <a:r>
              <a:rPr lang="en-GB" sz="1600" b="1" dirty="0"/>
              <a:t>LEARNING OUTCOME 2: Identifying and Designing Policy Reforms</a:t>
            </a:r>
          </a:p>
          <a:p>
            <a:endParaRPr lang="en-GB" sz="1600" b="1" i="1" dirty="0"/>
          </a:p>
          <a:p>
            <a:r>
              <a:rPr lang="en-GB" sz="1600" b="1" dirty="0">
                <a:solidFill>
                  <a:schemeClr val="bg1"/>
                </a:solidFill>
                <a:highlight>
                  <a:srgbClr val="0000FF"/>
                </a:highlight>
              </a:rPr>
              <a:t>2.2 Pricing, Taxes, and Economic Incentives</a:t>
            </a:r>
          </a:p>
          <a:p>
            <a:endParaRPr lang="en-GB" sz="1600" dirty="0"/>
          </a:p>
          <a:p>
            <a:r>
              <a:rPr lang="en-GB" sz="1600" b="1" i="1" dirty="0">
                <a:solidFill>
                  <a:schemeClr val="accent5"/>
                </a:solidFill>
              </a:rPr>
              <a:t>Q: How does the stability of prices and taxes affect the enabling environment?</a:t>
            </a:r>
          </a:p>
          <a:p>
            <a:r>
              <a:rPr lang="en-GB" sz="1600" dirty="0"/>
              <a:t>A: Stable and balanced financial signals are among the most powerful levers for mobilising private investment. To attract private sector investment, the prevailing pricing, taxation, and incentive policies, together with the contracting structures that the projects will operate in, need to provide prospective investors with a sufficient risk-adjusted return.  </a:t>
            </a:r>
          </a:p>
        </p:txBody>
      </p:sp>
      <p:pic>
        <p:nvPicPr>
          <p:cNvPr id="3" name="Graphic 2" descr="Magnifying glass outline">
            <a:extLst>
              <a:ext uri="{FF2B5EF4-FFF2-40B4-BE49-F238E27FC236}">
                <a16:creationId xmlns:a16="http://schemas.microsoft.com/office/drawing/2014/main" id="{E1988EC7-B96F-6D82-6044-B9E3A9726A7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1096296" y="363505"/>
            <a:ext cx="720000" cy="720000"/>
          </a:xfrm>
          <a:prstGeom prst="rect">
            <a:avLst/>
          </a:prstGeom>
        </p:spPr>
      </p:pic>
      <p:sp>
        <p:nvSpPr>
          <p:cNvPr id="5" name="TextBox 4">
            <a:extLst>
              <a:ext uri="{FF2B5EF4-FFF2-40B4-BE49-F238E27FC236}">
                <a16:creationId xmlns:a16="http://schemas.microsoft.com/office/drawing/2014/main" id="{7ABDDF29-5233-AC44-4850-CCCFFF0ACA5C}"/>
              </a:ext>
            </a:extLst>
          </p:cNvPr>
          <p:cNvSpPr txBox="1"/>
          <p:nvPr/>
        </p:nvSpPr>
        <p:spPr>
          <a:xfrm>
            <a:off x="563733" y="2804547"/>
            <a:ext cx="11121334" cy="1815882"/>
          </a:xfrm>
          <a:prstGeom prst="rect">
            <a:avLst/>
          </a:prstGeom>
          <a:noFill/>
        </p:spPr>
        <p:txBody>
          <a:bodyPr wrap="square">
            <a:spAutoFit/>
          </a:bodyPr>
          <a:lstStyle/>
          <a:p>
            <a:r>
              <a:rPr lang="en-GB" sz="1600" b="1" i="1" dirty="0">
                <a:solidFill>
                  <a:schemeClr val="accent5"/>
                </a:solidFill>
              </a:rPr>
              <a:t>Q: What are the different ways in which the level of prices can be determined? </a:t>
            </a:r>
          </a:p>
          <a:p>
            <a:r>
              <a:rPr lang="en-GB" sz="1600" dirty="0"/>
              <a:t>A: Pricing policy begins with a country’s decision on how it will structure its industry and to what extent it will regulate the prices of different commodities. </a:t>
            </a:r>
          </a:p>
          <a:p>
            <a:pPr marL="285750" indent="-285750">
              <a:buFont typeface="Arial" panose="020B0604020202020204" pitchFamily="34" charset="0"/>
              <a:buChar char="•"/>
            </a:pPr>
            <a:r>
              <a:rPr lang="en-GB" sz="1600" b="1" dirty="0"/>
              <a:t>Competitive</a:t>
            </a:r>
            <a:r>
              <a:rPr lang="en-GB" sz="1600" dirty="0"/>
              <a:t>. Where genuine competitive pressures exist, prices can be determined in the market through the balance of supply and demand, without the need for government intervention.</a:t>
            </a:r>
          </a:p>
          <a:p>
            <a:pPr marL="285750" indent="-285750">
              <a:buFont typeface="Arial" panose="020B0604020202020204" pitchFamily="34" charset="0"/>
              <a:buChar char="•"/>
            </a:pPr>
            <a:r>
              <a:rPr lang="en-GB" sz="1600" b="1" dirty="0"/>
              <a:t>Regulated</a:t>
            </a:r>
            <a:r>
              <a:rPr lang="en-GB" sz="1600" dirty="0"/>
              <a:t>. If competition is not feasible, or there are other compelling social reasons, prices can be determined by independent regulators via legally defined tariff-setting mechanisms. </a:t>
            </a:r>
            <a:endParaRPr lang="en-GB" sz="1600" i="1" dirty="0"/>
          </a:p>
        </p:txBody>
      </p:sp>
      <p:sp>
        <p:nvSpPr>
          <p:cNvPr id="4" name="TextBox 3">
            <a:extLst>
              <a:ext uri="{FF2B5EF4-FFF2-40B4-BE49-F238E27FC236}">
                <a16:creationId xmlns:a16="http://schemas.microsoft.com/office/drawing/2014/main" id="{A9478C08-6277-9F1D-D8E9-E3B439A7DC18}"/>
              </a:ext>
            </a:extLst>
          </p:cNvPr>
          <p:cNvSpPr txBox="1"/>
          <p:nvPr/>
        </p:nvSpPr>
        <p:spPr>
          <a:xfrm>
            <a:off x="563733" y="4999368"/>
            <a:ext cx="7676338" cy="830997"/>
          </a:xfrm>
          <a:prstGeom prst="rect">
            <a:avLst/>
          </a:prstGeom>
          <a:noFill/>
        </p:spPr>
        <p:txBody>
          <a:bodyPr wrap="square">
            <a:spAutoFit/>
          </a:bodyPr>
          <a:lstStyle/>
          <a:p>
            <a:r>
              <a:rPr lang="en-GB" sz="1600" dirty="0"/>
              <a:t>In the following three slides we provide and overview of different types, their associated descriptions, and an example of policy reforms related to </a:t>
            </a:r>
            <a:r>
              <a:rPr lang="en-GB" sz="1600" b="1" dirty="0">
                <a:solidFill>
                  <a:srgbClr val="1A3678"/>
                </a:solidFill>
              </a:rPr>
              <a:t>Pricing</a:t>
            </a:r>
            <a:r>
              <a:rPr lang="en-GB" sz="1600" dirty="0"/>
              <a:t>, </a:t>
            </a:r>
            <a:r>
              <a:rPr lang="en-GB" sz="1600" b="1" dirty="0">
                <a:solidFill>
                  <a:srgbClr val="4D6296"/>
                </a:solidFill>
              </a:rPr>
              <a:t>Taxes</a:t>
            </a:r>
            <a:r>
              <a:rPr lang="en-GB" sz="1600" dirty="0"/>
              <a:t>, and </a:t>
            </a:r>
            <a:r>
              <a:rPr lang="en-GB" sz="1600" b="1" dirty="0">
                <a:solidFill>
                  <a:srgbClr val="808FB4"/>
                </a:solidFill>
              </a:rPr>
              <a:t>Economic Incentives</a:t>
            </a:r>
            <a:endParaRPr lang="en-GB" sz="1600" b="1" i="1" dirty="0">
              <a:solidFill>
                <a:srgbClr val="808FB4"/>
              </a:solidFill>
            </a:endParaRPr>
          </a:p>
        </p:txBody>
      </p:sp>
      <p:graphicFrame>
        <p:nvGraphicFramePr>
          <p:cNvPr id="6" name="Diagram 5">
            <a:extLst>
              <a:ext uri="{FF2B5EF4-FFF2-40B4-BE49-F238E27FC236}">
                <a16:creationId xmlns:a16="http://schemas.microsoft.com/office/drawing/2014/main" id="{8F5CB44A-E40E-D3CC-CD07-5F6742035BE9}"/>
              </a:ext>
            </a:extLst>
          </p:cNvPr>
          <p:cNvGraphicFramePr/>
          <p:nvPr>
            <p:extLst>
              <p:ext uri="{D42A27DB-BD31-4B8C-83A1-F6EECF244321}">
                <p14:modId xmlns:p14="http://schemas.microsoft.com/office/powerpoint/2010/main" val="1161224447"/>
              </p:ext>
            </p:extLst>
          </p:nvPr>
        </p:nvGraphicFramePr>
        <p:xfrm>
          <a:off x="8414272" y="4268629"/>
          <a:ext cx="2944010" cy="22924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47492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500"/>
                                        <p:tgtEl>
                                          <p:spTgt spid="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1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 grpId="0"/>
      <p:bldGraphic spid="6" grpId="0">
        <p:bldAsOne/>
      </p:bldGraphic>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7AF36E-6BB4-4468-5C87-31ABC71D7E8E}"/>
            </a:ext>
          </a:extLst>
        </p:cNvPr>
        <p:cNvGrpSpPr/>
        <p:nvPr/>
      </p:nvGrpSpPr>
      <p:grpSpPr>
        <a:xfrm>
          <a:off x="0" y="0"/>
          <a:ext cx="0" cy="0"/>
          <a:chOff x="0" y="0"/>
          <a:chExt cx="0" cy="0"/>
        </a:xfrm>
      </p:grpSpPr>
      <p:graphicFrame>
        <p:nvGraphicFramePr>
          <p:cNvPr id="6" name="Diagram 5">
            <a:extLst>
              <a:ext uri="{FF2B5EF4-FFF2-40B4-BE49-F238E27FC236}">
                <a16:creationId xmlns:a16="http://schemas.microsoft.com/office/drawing/2014/main" id="{160E798A-E12E-431B-02E3-32DE07843C9C}"/>
              </a:ext>
            </a:extLst>
          </p:cNvPr>
          <p:cNvGraphicFramePr/>
          <p:nvPr>
            <p:extLst>
              <p:ext uri="{D42A27DB-BD31-4B8C-83A1-F6EECF244321}">
                <p14:modId xmlns:p14="http://schemas.microsoft.com/office/powerpoint/2010/main" val="4184213739"/>
              </p:ext>
            </p:extLst>
          </p:nvPr>
        </p:nvGraphicFramePr>
        <p:xfrm>
          <a:off x="8414272" y="4268629"/>
          <a:ext cx="2944010" cy="22924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extBox 1">
            <a:extLst>
              <a:ext uri="{FF2B5EF4-FFF2-40B4-BE49-F238E27FC236}">
                <a16:creationId xmlns:a16="http://schemas.microsoft.com/office/drawing/2014/main" id="{FC432119-A89D-40C9-8E66-10370201BDE8}"/>
              </a:ext>
            </a:extLst>
          </p:cNvPr>
          <p:cNvSpPr txBox="1"/>
          <p:nvPr/>
        </p:nvSpPr>
        <p:spPr>
          <a:xfrm>
            <a:off x="563733" y="363505"/>
            <a:ext cx="11121335" cy="830997"/>
          </a:xfrm>
          <a:prstGeom prst="rect">
            <a:avLst/>
          </a:prstGeom>
          <a:noFill/>
        </p:spPr>
        <p:txBody>
          <a:bodyPr wrap="square" rtlCol="0">
            <a:spAutoFit/>
          </a:bodyPr>
          <a:lstStyle/>
          <a:p>
            <a:r>
              <a:rPr lang="en-GB" sz="1600" b="1" dirty="0"/>
              <a:t>LEARNING OUTCOME 2: Identifying and Designing Policy Reforms</a:t>
            </a:r>
          </a:p>
          <a:p>
            <a:endParaRPr lang="en-GB" sz="1600" b="1" i="1" dirty="0"/>
          </a:p>
          <a:p>
            <a:r>
              <a:rPr lang="en-GB" sz="1600" b="1" dirty="0">
                <a:solidFill>
                  <a:schemeClr val="bg1"/>
                </a:solidFill>
                <a:highlight>
                  <a:srgbClr val="0000FF"/>
                </a:highlight>
              </a:rPr>
              <a:t>2.2 Pricing, Taxes, and Economic Incentives</a:t>
            </a:r>
          </a:p>
        </p:txBody>
      </p:sp>
      <p:pic>
        <p:nvPicPr>
          <p:cNvPr id="3" name="Graphic 2" descr="Magnifying glass outline">
            <a:extLst>
              <a:ext uri="{FF2B5EF4-FFF2-40B4-BE49-F238E27FC236}">
                <a16:creationId xmlns:a16="http://schemas.microsoft.com/office/drawing/2014/main" id="{213BE2C4-EFA8-B4D8-D89A-EE1EB453A663}"/>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1096296" y="363505"/>
            <a:ext cx="720000" cy="720000"/>
          </a:xfrm>
          <a:prstGeom prst="rect">
            <a:avLst/>
          </a:prstGeom>
        </p:spPr>
      </p:pic>
      <p:graphicFrame>
        <p:nvGraphicFramePr>
          <p:cNvPr id="4" name="Table 3">
            <a:extLst>
              <a:ext uri="{FF2B5EF4-FFF2-40B4-BE49-F238E27FC236}">
                <a16:creationId xmlns:a16="http://schemas.microsoft.com/office/drawing/2014/main" id="{DA52D634-DC18-49CB-542B-EEAAE018D4F4}"/>
              </a:ext>
            </a:extLst>
          </p:cNvPr>
          <p:cNvGraphicFramePr>
            <a:graphicFrameLocks noGrp="1"/>
          </p:cNvGraphicFramePr>
          <p:nvPr>
            <p:extLst>
              <p:ext uri="{D42A27DB-BD31-4B8C-83A1-F6EECF244321}">
                <p14:modId xmlns:p14="http://schemas.microsoft.com/office/powerpoint/2010/main" val="2523048390"/>
              </p:ext>
            </p:extLst>
          </p:nvPr>
        </p:nvGraphicFramePr>
        <p:xfrm>
          <a:off x="563733" y="1426514"/>
          <a:ext cx="11293086" cy="2225040"/>
        </p:xfrm>
        <a:graphic>
          <a:graphicData uri="http://schemas.openxmlformats.org/drawingml/2006/table">
            <a:tbl>
              <a:tblPr firstRow="1" bandRow="1">
                <a:tableStyleId>{5C22544A-7EE6-4342-B048-85BDC9FD1C3A}</a:tableStyleId>
              </a:tblPr>
              <a:tblGrid>
                <a:gridCol w="2124740">
                  <a:extLst>
                    <a:ext uri="{9D8B030D-6E8A-4147-A177-3AD203B41FA5}">
                      <a16:colId xmlns:a16="http://schemas.microsoft.com/office/drawing/2014/main" val="890397731"/>
                    </a:ext>
                  </a:extLst>
                </a:gridCol>
                <a:gridCol w="6139916">
                  <a:extLst>
                    <a:ext uri="{9D8B030D-6E8A-4147-A177-3AD203B41FA5}">
                      <a16:colId xmlns:a16="http://schemas.microsoft.com/office/drawing/2014/main" val="3456317699"/>
                    </a:ext>
                  </a:extLst>
                </a:gridCol>
                <a:gridCol w="3028430">
                  <a:extLst>
                    <a:ext uri="{9D8B030D-6E8A-4147-A177-3AD203B41FA5}">
                      <a16:colId xmlns:a16="http://schemas.microsoft.com/office/drawing/2014/main" val="347576420"/>
                    </a:ext>
                  </a:extLst>
                </a:gridCol>
              </a:tblGrid>
              <a:tr h="304182">
                <a:tc>
                  <a:txBody>
                    <a:bodyPr/>
                    <a:lstStyle/>
                    <a:p>
                      <a:r>
                        <a:rPr lang="en-GB" dirty="0"/>
                        <a:t>Type</a:t>
                      </a:r>
                    </a:p>
                  </a:txBody>
                  <a:tcPr anchor="ctr"/>
                </a:tc>
                <a:tc>
                  <a:txBody>
                    <a:bodyPr/>
                    <a:lstStyle/>
                    <a:p>
                      <a:r>
                        <a:rPr lang="en-GB" dirty="0"/>
                        <a:t>Description</a:t>
                      </a:r>
                    </a:p>
                  </a:txBody>
                  <a:tcPr anchor="ctr"/>
                </a:tc>
                <a:tc>
                  <a:txBody>
                    <a:bodyPr/>
                    <a:lstStyle/>
                    <a:p>
                      <a:r>
                        <a:rPr lang="en-GB" dirty="0"/>
                        <a:t>Examples</a:t>
                      </a:r>
                    </a:p>
                  </a:txBody>
                  <a:tcPr anchor="ctr"/>
                </a:tc>
                <a:extLst>
                  <a:ext uri="{0D108BD9-81ED-4DB2-BD59-A6C34878D82A}">
                    <a16:rowId xmlns:a16="http://schemas.microsoft.com/office/drawing/2014/main" val="951594074"/>
                  </a:ext>
                </a:extLst>
              </a:tr>
              <a:tr h="304182">
                <a:tc gridSpan="3">
                  <a:txBody>
                    <a:bodyPr/>
                    <a:lstStyle/>
                    <a:p>
                      <a:pPr algn="ctr"/>
                      <a:r>
                        <a:rPr lang="en-GB" b="1" dirty="0"/>
                        <a:t>Energy pricing and regulation: How energy prices are set for all energy commodities</a:t>
                      </a:r>
                    </a:p>
                  </a:txBody>
                  <a:tcPr anchor="ctr">
                    <a:solidFill>
                      <a:schemeClr val="accent3"/>
                    </a:solidFill>
                  </a:tcPr>
                </a:tc>
                <a:tc hMerge="1">
                  <a:txBody>
                    <a:bodyPr/>
                    <a:lstStyle/>
                    <a:p>
                      <a:endParaRPr lang="en-GB"/>
                    </a:p>
                  </a:txBody>
                  <a:tcPr/>
                </a:tc>
                <a:tc hMerge="1">
                  <a:txBody>
                    <a:bodyPr/>
                    <a:lstStyle/>
                    <a:p>
                      <a:pPr algn="ctr"/>
                      <a:endParaRPr lang="en-GB" b="1" dirty="0"/>
                    </a:p>
                  </a:txBody>
                  <a:tcPr anchor="ctr">
                    <a:solidFill>
                      <a:schemeClr val="accent3"/>
                    </a:solidFill>
                  </a:tcPr>
                </a:tc>
                <a:extLst>
                  <a:ext uri="{0D108BD9-81ED-4DB2-BD59-A6C34878D82A}">
                    <a16:rowId xmlns:a16="http://schemas.microsoft.com/office/drawing/2014/main" val="4221900818"/>
                  </a:ext>
                </a:extLst>
              </a:tr>
              <a:tr h="425855">
                <a:tc>
                  <a:txBody>
                    <a:bodyPr/>
                    <a:lstStyle/>
                    <a:p>
                      <a:r>
                        <a:rPr lang="en-GB" sz="1100" dirty="0"/>
                        <a:t>Market-based pricing</a:t>
                      </a:r>
                    </a:p>
                  </a:txBody>
                  <a:tcPr anchor="ctr"/>
                </a:tc>
                <a:tc>
                  <a:txBody>
                    <a:bodyPr/>
                    <a:lstStyle/>
                    <a:p>
                      <a:r>
                        <a:rPr lang="en-GB" sz="1100"/>
                        <a:t>Energy prices, for generators and/or consumers are set by market dynamics without direct government control, but governments may establish market rules.</a:t>
                      </a:r>
                      <a:endParaRPr lang="en-GB" sz="1100" dirty="0"/>
                    </a:p>
                  </a:txBody>
                  <a:tcPr anchor="ctr"/>
                </a:tc>
                <a:tc>
                  <a:txBody>
                    <a:bodyPr/>
                    <a:lstStyle/>
                    <a:p>
                      <a:r>
                        <a:rPr lang="en-GB" sz="1200"/>
                        <a:t>US wholesale electricity markets</a:t>
                      </a:r>
                      <a:endParaRPr lang="en-GB" sz="1200" dirty="0"/>
                    </a:p>
                  </a:txBody>
                  <a:tcPr anchor="ctr"/>
                </a:tc>
                <a:extLst>
                  <a:ext uri="{0D108BD9-81ED-4DB2-BD59-A6C34878D82A}">
                    <a16:rowId xmlns:a16="http://schemas.microsoft.com/office/drawing/2014/main" val="1368116080"/>
                  </a:ext>
                </a:extLst>
              </a:tr>
              <a:tr h="593155">
                <a:tc>
                  <a:txBody>
                    <a:bodyPr/>
                    <a:lstStyle/>
                    <a:p>
                      <a:r>
                        <a:rPr lang="en-GB" sz="1100" dirty="0"/>
                        <a:t>Regulated Pricing</a:t>
                      </a:r>
                    </a:p>
                  </a:txBody>
                  <a:tcPr anchor="ctr"/>
                </a:tc>
                <a:tc>
                  <a:txBody>
                    <a:bodyPr/>
                    <a:lstStyle/>
                    <a:p>
                      <a:r>
                        <a:rPr lang="en-GB" sz="1100" dirty="0"/>
                        <a:t>Government sets energy prices for generators but will revisit these prices periodically with input from industry. For vertically integrated utilities, these regulations may be on what they can charge consumers for service.</a:t>
                      </a:r>
                    </a:p>
                  </a:txBody>
                  <a:tcPr anchor="ctr"/>
                </a:tc>
                <a:tc>
                  <a:txBody>
                    <a:bodyPr/>
                    <a:lstStyle/>
                    <a:p>
                      <a:r>
                        <a:rPr lang="en-GB" sz="1200"/>
                        <a:t>India’s electricity tariffs</a:t>
                      </a:r>
                      <a:endParaRPr lang="en-GB" sz="1200" dirty="0"/>
                    </a:p>
                  </a:txBody>
                  <a:tcPr anchor="ctr"/>
                </a:tc>
                <a:extLst>
                  <a:ext uri="{0D108BD9-81ED-4DB2-BD59-A6C34878D82A}">
                    <a16:rowId xmlns:a16="http://schemas.microsoft.com/office/drawing/2014/main" val="3996196834"/>
                  </a:ext>
                </a:extLst>
              </a:tr>
              <a:tr h="593155">
                <a:tc>
                  <a:txBody>
                    <a:bodyPr/>
                    <a:lstStyle/>
                    <a:p>
                      <a:r>
                        <a:rPr lang="en-GB" sz="1100" dirty="0"/>
                        <a:t>Price caps, floors, &amp; market price indexing</a:t>
                      </a:r>
                    </a:p>
                  </a:txBody>
                  <a:tcPr anchor="ctr"/>
                </a:tc>
                <a:tc>
                  <a:txBody>
                    <a:bodyPr/>
                    <a:lstStyle/>
                    <a:p>
                      <a:r>
                        <a:rPr lang="en-GB" sz="1100" dirty="0"/>
                        <a:t>Limits placed on how high or low energy prices can go in a market, either in wholesale markets or consumers. Alternatively, prices can be indexed to relevant wholesale rates and afford a prescribed range of prices that be changed with global market dynamics.</a:t>
                      </a:r>
                    </a:p>
                  </a:txBody>
                  <a:tcPr anchor="ctr"/>
                </a:tc>
                <a:tc>
                  <a:txBody>
                    <a:bodyPr/>
                    <a:lstStyle/>
                    <a:p>
                      <a:r>
                        <a:rPr lang="en-GB" sz="1200" dirty="0"/>
                        <a:t>Indonesia’s subsidized fuel pricing</a:t>
                      </a:r>
                    </a:p>
                  </a:txBody>
                  <a:tcPr anchor="ctr"/>
                </a:tc>
                <a:extLst>
                  <a:ext uri="{0D108BD9-81ED-4DB2-BD59-A6C34878D82A}">
                    <a16:rowId xmlns:a16="http://schemas.microsoft.com/office/drawing/2014/main" val="3864352566"/>
                  </a:ext>
                </a:extLst>
              </a:tr>
            </a:tbl>
          </a:graphicData>
        </a:graphic>
      </p:graphicFrame>
      <p:sp>
        <p:nvSpPr>
          <p:cNvPr id="7" name="Partial Circle 6">
            <a:extLst>
              <a:ext uri="{FF2B5EF4-FFF2-40B4-BE49-F238E27FC236}">
                <a16:creationId xmlns:a16="http://schemas.microsoft.com/office/drawing/2014/main" id="{58653689-D617-5251-32DF-2F22652E2C02}"/>
              </a:ext>
            </a:extLst>
          </p:cNvPr>
          <p:cNvSpPr/>
          <p:nvPr/>
        </p:nvSpPr>
        <p:spPr>
          <a:xfrm>
            <a:off x="8783619" y="4438905"/>
            <a:ext cx="2099534" cy="1985161"/>
          </a:xfrm>
          <a:prstGeom prst="pie">
            <a:avLst>
              <a:gd name="adj1" fmla="val 1860411"/>
              <a:gd name="adj2" fmla="val 16297636"/>
            </a:avLst>
          </a:prstGeom>
          <a:solidFill>
            <a:schemeClr val="bg1">
              <a:alpha val="7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4384684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6FD3FA-1C47-6DA0-8585-F6185E3192F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4C9434E-A8F6-EC4D-1D9B-D3E10107A792}"/>
              </a:ext>
            </a:extLst>
          </p:cNvPr>
          <p:cNvSpPr txBox="1"/>
          <p:nvPr/>
        </p:nvSpPr>
        <p:spPr>
          <a:xfrm>
            <a:off x="563733" y="363505"/>
            <a:ext cx="11121335" cy="830997"/>
          </a:xfrm>
          <a:prstGeom prst="rect">
            <a:avLst/>
          </a:prstGeom>
          <a:noFill/>
        </p:spPr>
        <p:txBody>
          <a:bodyPr wrap="square" rtlCol="0">
            <a:spAutoFit/>
          </a:bodyPr>
          <a:lstStyle/>
          <a:p>
            <a:r>
              <a:rPr lang="en-GB" sz="1600" b="1" dirty="0"/>
              <a:t>LEARNING OUTCOME 2: Identifying and Designing Policy Reforms</a:t>
            </a:r>
          </a:p>
          <a:p>
            <a:endParaRPr lang="en-GB" sz="1600" b="1" i="1" dirty="0"/>
          </a:p>
          <a:p>
            <a:r>
              <a:rPr lang="en-GB" sz="1600" b="1" dirty="0">
                <a:solidFill>
                  <a:schemeClr val="bg1"/>
                </a:solidFill>
                <a:highlight>
                  <a:srgbClr val="0000FF"/>
                </a:highlight>
              </a:rPr>
              <a:t>2.2 Pricing, Taxes, and Economic Incentives</a:t>
            </a:r>
          </a:p>
        </p:txBody>
      </p:sp>
      <p:pic>
        <p:nvPicPr>
          <p:cNvPr id="3" name="Graphic 2" descr="Magnifying glass outline">
            <a:extLst>
              <a:ext uri="{FF2B5EF4-FFF2-40B4-BE49-F238E27FC236}">
                <a16:creationId xmlns:a16="http://schemas.microsoft.com/office/drawing/2014/main" id="{37B2556D-1906-C434-59EB-F7ED6C7EE843}"/>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1096296" y="363505"/>
            <a:ext cx="720000" cy="720000"/>
          </a:xfrm>
          <a:prstGeom prst="rect">
            <a:avLst/>
          </a:prstGeom>
        </p:spPr>
      </p:pic>
      <p:graphicFrame>
        <p:nvGraphicFramePr>
          <p:cNvPr id="4" name="Table 3">
            <a:extLst>
              <a:ext uri="{FF2B5EF4-FFF2-40B4-BE49-F238E27FC236}">
                <a16:creationId xmlns:a16="http://schemas.microsoft.com/office/drawing/2014/main" id="{17C76C97-A30D-B6B2-1856-4E078F5944A2}"/>
              </a:ext>
            </a:extLst>
          </p:cNvPr>
          <p:cNvGraphicFramePr>
            <a:graphicFrameLocks noGrp="1"/>
          </p:cNvGraphicFramePr>
          <p:nvPr>
            <p:extLst>
              <p:ext uri="{D42A27DB-BD31-4B8C-83A1-F6EECF244321}">
                <p14:modId xmlns:p14="http://schemas.microsoft.com/office/powerpoint/2010/main" val="1027327537"/>
              </p:ext>
            </p:extLst>
          </p:nvPr>
        </p:nvGraphicFramePr>
        <p:xfrm>
          <a:off x="563733" y="1426514"/>
          <a:ext cx="11293086" cy="2983425"/>
        </p:xfrm>
        <a:graphic>
          <a:graphicData uri="http://schemas.openxmlformats.org/drawingml/2006/table">
            <a:tbl>
              <a:tblPr firstRow="1" bandRow="1">
                <a:tableStyleId>{5C22544A-7EE6-4342-B048-85BDC9FD1C3A}</a:tableStyleId>
              </a:tblPr>
              <a:tblGrid>
                <a:gridCol w="2124740">
                  <a:extLst>
                    <a:ext uri="{9D8B030D-6E8A-4147-A177-3AD203B41FA5}">
                      <a16:colId xmlns:a16="http://schemas.microsoft.com/office/drawing/2014/main" val="890397731"/>
                    </a:ext>
                  </a:extLst>
                </a:gridCol>
                <a:gridCol w="6139916">
                  <a:extLst>
                    <a:ext uri="{9D8B030D-6E8A-4147-A177-3AD203B41FA5}">
                      <a16:colId xmlns:a16="http://schemas.microsoft.com/office/drawing/2014/main" val="3456317699"/>
                    </a:ext>
                  </a:extLst>
                </a:gridCol>
                <a:gridCol w="3028430">
                  <a:extLst>
                    <a:ext uri="{9D8B030D-6E8A-4147-A177-3AD203B41FA5}">
                      <a16:colId xmlns:a16="http://schemas.microsoft.com/office/drawing/2014/main" val="347576420"/>
                    </a:ext>
                  </a:extLst>
                </a:gridCol>
              </a:tblGrid>
              <a:tr h="304182">
                <a:tc>
                  <a:txBody>
                    <a:bodyPr/>
                    <a:lstStyle/>
                    <a:p>
                      <a:r>
                        <a:rPr lang="en-GB" dirty="0"/>
                        <a:t>Type</a:t>
                      </a:r>
                    </a:p>
                  </a:txBody>
                  <a:tcPr anchor="ctr"/>
                </a:tc>
                <a:tc>
                  <a:txBody>
                    <a:bodyPr/>
                    <a:lstStyle/>
                    <a:p>
                      <a:r>
                        <a:rPr lang="en-GB" dirty="0"/>
                        <a:t>Description</a:t>
                      </a:r>
                    </a:p>
                  </a:txBody>
                  <a:tcPr anchor="ctr"/>
                </a:tc>
                <a:tc>
                  <a:txBody>
                    <a:bodyPr/>
                    <a:lstStyle/>
                    <a:p>
                      <a:r>
                        <a:rPr lang="en-GB" dirty="0"/>
                        <a:t>Examples</a:t>
                      </a:r>
                    </a:p>
                  </a:txBody>
                  <a:tcPr anchor="ctr"/>
                </a:tc>
                <a:extLst>
                  <a:ext uri="{0D108BD9-81ED-4DB2-BD59-A6C34878D82A}">
                    <a16:rowId xmlns:a16="http://schemas.microsoft.com/office/drawing/2014/main" val="951594074"/>
                  </a:ext>
                </a:extLst>
              </a:tr>
              <a:tr h="304182">
                <a:tc gridSpan="3">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GB" b="1" dirty="0"/>
                        <a:t>Energy taxation: Modifying taxes on the sale of energy or energy-related equipment</a:t>
                      </a:r>
                    </a:p>
                  </a:txBody>
                  <a:tcPr anchor="ctr">
                    <a:solidFill>
                      <a:schemeClr val="accent3"/>
                    </a:solidFill>
                  </a:tcPr>
                </a:tc>
                <a:tc hMerge="1">
                  <a:txBody>
                    <a:bodyPr/>
                    <a:lstStyle/>
                    <a:p>
                      <a:endParaRPr lang="en-GB"/>
                    </a:p>
                  </a:txBody>
                  <a:tcPr/>
                </a:tc>
                <a:tc hMerge="1">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en-GB" b="1" dirty="0"/>
                    </a:p>
                  </a:txBody>
                  <a:tcPr anchor="ctr">
                    <a:solidFill>
                      <a:schemeClr val="accent3"/>
                    </a:solidFill>
                  </a:tcPr>
                </a:tc>
                <a:extLst>
                  <a:ext uri="{0D108BD9-81ED-4DB2-BD59-A6C34878D82A}">
                    <a16:rowId xmlns:a16="http://schemas.microsoft.com/office/drawing/2014/main" val="4221900818"/>
                  </a:ext>
                </a:extLst>
              </a:tr>
              <a:tr h="425855">
                <a:tc>
                  <a:txBody>
                    <a:bodyPr/>
                    <a:lstStyle/>
                    <a:p>
                      <a:r>
                        <a:rPr lang="en-GB" sz="1100" dirty="0"/>
                        <a:t>Fuel and energy taxes</a:t>
                      </a:r>
                    </a:p>
                  </a:txBody>
                  <a:tcPr anchor="ctr"/>
                </a:tc>
                <a:tc>
                  <a:txBody>
                    <a:bodyPr/>
                    <a:lstStyle/>
                    <a:p>
                      <a:r>
                        <a:rPr lang="en-GB" sz="1100" dirty="0"/>
                        <a:t>Taxes on fuels or electricity consumption to raise revenue, to curb use of or exempt certain types of energy from taxation based on energy diversification objectives, or to promote usage in low-income groups.</a:t>
                      </a:r>
                    </a:p>
                  </a:txBody>
                  <a:tcPr anchor="ctr"/>
                </a:tc>
                <a:tc>
                  <a:txBody>
                    <a:bodyPr/>
                    <a:lstStyle/>
                    <a:p>
                      <a:r>
                        <a:rPr lang="en-GB" sz="1200"/>
                        <a:t>Netherlands’ energy tax refunds</a:t>
                      </a:r>
                      <a:endParaRPr lang="en-GB" sz="1200" dirty="0"/>
                    </a:p>
                  </a:txBody>
                  <a:tcPr anchor="ctr"/>
                </a:tc>
                <a:extLst>
                  <a:ext uri="{0D108BD9-81ED-4DB2-BD59-A6C34878D82A}">
                    <a16:rowId xmlns:a16="http://schemas.microsoft.com/office/drawing/2014/main" val="1368116080"/>
                  </a:ext>
                </a:extLst>
              </a:tr>
              <a:tr h="593155">
                <a:tc>
                  <a:txBody>
                    <a:bodyPr/>
                    <a:lstStyle/>
                    <a:p>
                      <a:r>
                        <a:rPr lang="en-GB" sz="1100" dirty="0"/>
                        <a:t>Import duties, VAT, or sales tax exemptions</a:t>
                      </a:r>
                    </a:p>
                  </a:txBody>
                  <a:tcPr anchor="ctr"/>
                </a:tc>
                <a:tc>
                  <a:txBody>
                    <a:bodyPr/>
                    <a:lstStyle/>
                    <a:p>
                      <a:r>
                        <a:rPr lang="en-GB" sz="1100" dirty="0"/>
                        <a:t>Exempting certain types of energy products from import duties to make products and projects less costly. Raising duties can support local supply chains and suppliers.</a:t>
                      </a:r>
                    </a:p>
                  </a:txBody>
                  <a:tcPr anchor="ctr"/>
                </a:tc>
                <a:tc>
                  <a:txBody>
                    <a:bodyPr/>
                    <a:lstStyle/>
                    <a:p>
                      <a:r>
                        <a:rPr lang="en-GB" sz="1200" dirty="0"/>
                        <a:t>Clean cooking VAT exemption in Kenya, Tanzania, and Senegal</a:t>
                      </a:r>
                    </a:p>
                  </a:txBody>
                  <a:tcPr anchor="ctr"/>
                </a:tc>
                <a:extLst>
                  <a:ext uri="{0D108BD9-81ED-4DB2-BD59-A6C34878D82A}">
                    <a16:rowId xmlns:a16="http://schemas.microsoft.com/office/drawing/2014/main" val="3996196834"/>
                  </a:ext>
                </a:extLst>
              </a:tr>
              <a:tr h="593155">
                <a:tc>
                  <a:txBody>
                    <a:bodyPr/>
                    <a:lstStyle/>
                    <a:p>
                      <a:r>
                        <a:rPr lang="en-GB" sz="1100" dirty="0"/>
                        <a:t>Royalties and Resource Taxes</a:t>
                      </a:r>
                    </a:p>
                  </a:txBody>
                  <a:tcPr anchor="ctr"/>
                </a:tc>
                <a:tc>
                  <a:txBody>
                    <a:bodyPr/>
                    <a:lstStyle/>
                    <a:p>
                      <a:r>
                        <a:rPr lang="en-GB" sz="1100" dirty="0"/>
                        <a:t>Governments can assess levies on extracted oil, gas, coal and critical mineral resources.</a:t>
                      </a:r>
                    </a:p>
                  </a:txBody>
                  <a:tcPr anchor="ctr"/>
                </a:tc>
                <a:tc>
                  <a:txBody>
                    <a:bodyPr/>
                    <a:lstStyle/>
                    <a:p>
                      <a:r>
                        <a:rPr lang="en-GB" sz="1200" dirty="0"/>
                        <a:t>Canada’s oil sands royalties</a:t>
                      </a:r>
                    </a:p>
                  </a:txBody>
                  <a:tcPr anchor="ctr"/>
                </a:tc>
                <a:extLst>
                  <a:ext uri="{0D108BD9-81ED-4DB2-BD59-A6C34878D82A}">
                    <a16:rowId xmlns:a16="http://schemas.microsoft.com/office/drawing/2014/main" val="3864352566"/>
                  </a:ext>
                </a:extLst>
              </a:tr>
              <a:tr h="593155">
                <a:tc>
                  <a:txBody>
                    <a:bodyPr/>
                    <a:lstStyle/>
                    <a:p>
                      <a:r>
                        <a:rPr lang="en-GB" sz="1100" dirty="0"/>
                        <a:t>Carbon Pricing</a:t>
                      </a:r>
                    </a:p>
                  </a:txBody>
                  <a:tcPr anchor="ctr"/>
                </a:tc>
                <a:tc>
                  <a:txBody>
                    <a:bodyPr/>
                    <a:lstStyle/>
                    <a:p>
                      <a:r>
                        <a:rPr lang="en-GB" sz="1100" dirty="0"/>
                        <a:t>Charging for carbon emissions via taxes or cap-and-trade systems</a:t>
                      </a:r>
                    </a:p>
                  </a:txBody>
                  <a:tcPr anchor="ctr"/>
                </a:tc>
                <a:tc>
                  <a:txBody>
                    <a:bodyPr/>
                    <a:lstStyle/>
                    <a:p>
                      <a:r>
                        <a:rPr lang="en-GB" sz="1200" dirty="0"/>
                        <a:t>Sweden’s carbon tax</a:t>
                      </a:r>
                    </a:p>
                  </a:txBody>
                  <a:tcPr anchor="ctr"/>
                </a:tc>
                <a:extLst>
                  <a:ext uri="{0D108BD9-81ED-4DB2-BD59-A6C34878D82A}">
                    <a16:rowId xmlns:a16="http://schemas.microsoft.com/office/drawing/2014/main" val="3524538833"/>
                  </a:ext>
                </a:extLst>
              </a:tr>
            </a:tbl>
          </a:graphicData>
        </a:graphic>
      </p:graphicFrame>
      <p:graphicFrame>
        <p:nvGraphicFramePr>
          <p:cNvPr id="5" name="Diagram 4">
            <a:extLst>
              <a:ext uri="{FF2B5EF4-FFF2-40B4-BE49-F238E27FC236}">
                <a16:creationId xmlns:a16="http://schemas.microsoft.com/office/drawing/2014/main" id="{C2986517-DE5A-6C2C-EC76-DCAFBEAE06A0}"/>
              </a:ext>
            </a:extLst>
          </p:cNvPr>
          <p:cNvGraphicFramePr/>
          <p:nvPr>
            <p:extLst>
              <p:ext uri="{D42A27DB-BD31-4B8C-83A1-F6EECF244321}">
                <p14:modId xmlns:p14="http://schemas.microsoft.com/office/powerpoint/2010/main" val="1072751776"/>
              </p:ext>
            </p:extLst>
          </p:nvPr>
        </p:nvGraphicFramePr>
        <p:xfrm>
          <a:off x="8414272" y="4268629"/>
          <a:ext cx="2944010" cy="22924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Partial Circle 5">
            <a:extLst>
              <a:ext uri="{FF2B5EF4-FFF2-40B4-BE49-F238E27FC236}">
                <a16:creationId xmlns:a16="http://schemas.microsoft.com/office/drawing/2014/main" id="{8D4FC53E-52A8-B19D-2F54-5403D727DB8F}"/>
              </a:ext>
            </a:extLst>
          </p:cNvPr>
          <p:cNvSpPr/>
          <p:nvPr/>
        </p:nvSpPr>
        <p:spPr>
          <a:xfrm>
            <a:off x="8783619" y="4456835"/>
            <a:ext cx="2099534" cy="1985161"/>
          </a:xfrm>
          <a:prstGeom prst="pie">
            <a:avLst>
              <a:gd name="adj1" fmla="val 8950763"/>
              <a:gd name="adj2" fmla="val 1858626"/>
            </a:avLst>
          </a:prstGeom>
          <a:solidFill>
            <a:schemeClr val="bg1">
              <a:alpha val="7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21601216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1D6A8C-711E-424B-F05E-594DB49B042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2DF64AF-DD88-EA3F-F915-663D62F47949}"/>
              </a:ext>
            </a:extLst>
          </p:cNvPr>
          <p:cNvSpPr txBox="1"/>
          <p:nvPr/>
        </p:nvSpPr>
        <p:spPr>
          <a:xfrm>
            <a:off x="563733" y="363505"/>
            <a:ext cx="11121335" cy="830997"/>
          </a:xfrm>
          <a:prstGeom prst="rect">
            <a:avLst/>
          </a:prstGeom>
          <a:noFill/>
        </p:spPr>
        <p:txBody>
          <a:bodyPr wrap="square" rtlCol="0">
            <a:spAutoFit/>
          </a:bodyPr>
          <a:lstStyle/>
          <a:p>
            <a:r>
              <a:rPr lang="en-GB" sz="1600" b="1" dirty="0"/>
              <a:t>LEARNING OUTCOME 2: Identifying and Designing Policy Reforms</a:t>
            </a:r>
          </a:p>
          <a:p>
            <a:endParaRPr lang="en-GB" sz="1600" b="1" i="1" dirty="0"/>
          </a:p>
          <a:p>
            <a:r>
              <a:rPr lang="en-GB" sz="1600" b="1" dirty="0">
                <a:solidFill>
                  <a:schemeClr val="bg1"/>
                </a:solidFill>
                <a:highlight>
                  <a:srgbClr val="0000FF"/>
                </a:highlight>
              </a:rPr>
              <a:t>2.2 Pricing, Taxes, and Economic Incentives</a:t>
            </a:r>
          </a:p>
        </p:txBody>
      </p:sp>
      <p:pic>
        <p:nvPicPr>
          <p:cNvPr id="3" name="Graphic 2" descr="Magnifying glass outline">
            <a:extLst>
              <a:ext uri="{FF2B5EF4-FFF2-40B4-BE49-F238E27FC236}">
                <a16:creationId xmlns:a16="http://schemas.microsoft.com/office/drawing/2014/main" id="{B86CFBA0-AC5A-81BD-FBE8-97F0CA2F3FC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1096296" y="363505"/>
            <a:ext cx="720000" cy="720000"/>
          </a:xfrm>
          <a:prstGeom prst="rect">
            <a:avLst/>
          </a:prstGeom>
        </p:spPr>
      </p:pic>
      <p:graphicFrame>
        <p:nvGraphicFramePr>
          <p:cNvPr id="6" name="Table 5">
            <a:extLst>
              <a:ext uri="{FF2B5EF4-FFF2-40B4-BE49-F238E27FC236}">
                <a16:creationId xmlns:a16="http://schemas.microsoft.com/office/drawing/2014/main" id="{CDD83D53-04DE-C27F-1C39-D02B35EC171E}"/>
              </a:ext>
            </a:extLst>
          </p:cNvPr>
          <p:cNvGraphicFramePr>
            <a:graphicFrameLocks noGrp="1"/>
          </p:cNvGraphicFramePr>
          <p:nvPr>
            <p:extLst>
              <p:ext uri="{D42A27DB-BD31-4B8C-83A1-F6EECF244321}">
                <p14:modId xmlns:p14="http://schemas.microsoft.com/office/powerpoint/2010/main" val="1581979931"/>
              </p:ext>
            </p:extLst>
          </p:nvPr>
        </p:nvGraphicFramePr>
        <p:xfrm>
          <a:off x="563733" y="1426514"/>
          <a:ext cx="11293086" cy="2816990"/>
        </p:xfrm>
        <a:graphic>
          <a:graphicData uri="http://schemas.openxmlformats.org/drawingml/2006/table">
            <a:tbl>
              <a:tblPr firstRow="1" bandRow="1">
                <a:tableStyleId>{5C22544A-7EE6-4342-B048-85BDC9FD1C3A}</a:tableStyleId>
              </a:tblPr>
              <a:tblGrid>
                <a:gridCol w="2124740">
                  <a:extLst>
                    <a:ext uri="{9D8B030D-6E8A-4147-A177-3AD203B41FA5}">
                      <a16:colId xmlns:a16="http://schemas.microsoft.com/office/drawing/2014/main" val="890397731"/>
                    </a:ext>
                  </a:extLst>
                </a:gridCol>
                <a:gridCol w="6139916">
                  <a:extLst>
                    <a:ext uri="{9D8B030D-6E8A-4147-A177-3AD203B41FA5}">
                      <a16:colId xmlns:a16="http://schemas.microsoft.com/office/drawing/2014/main" val="3456317699"/>
                    </a:ext>
                  </a:extLst>
                </a:gridCol>
                <a:gridCol w="3028430">
                  <a:extLst>
                    <a:ext uri="{9D8B030D-6E8A-4147-A177-3AD203B41FA5}">
                      <a16:colId xmlns:a16="http://schemas.microsoft.com/office/drawing/2014/main" val="347576420"/>
                    </a:ext>
                  </a:extLst>
                </a:gridCol>
              </a:tblGrid>
              <a:tr h="304182">
                <a:tc>
                  <a:txBody>
                    <a:bodyPr/>
                    <a:lstStyle/>
                    <a:p>
                      <a:r>
                        <a:rPr lang="en-GB" dirty="0"/>
                        <a:t>Type</a:t>
                      </a:r>
                    </a:p>
                  </a:txBody>
                  <a:tcPr anchor="ctr"/>
                </a:tc>
                <a:tc>
                  <a:txBody>
                    <a:bodyPr/>
                    <a:lstStyle/>
                    <a:p>
                      <a:r>
                        <a:rPr lang="en-GB" dirty="0"/>
                        <a:t>Description</a:t>
                      </a:r>
                    </a:p>
                  </a:txBody>
                  <a:tcPr anchor="ctr"/>
                </a:tc>
                <a:tc>
                  <a:txBody>
                    <a:bodyPr/>
                    <a:lstStyle/>
                    <a:p>
                      <a:r>
                        <a:rPr lang="en-GB" dirty="0"/>
                        <a:t>Examples</a:t>
                      </a:r>
                    </a:p>
                  </a:txBody>
                  <a:tcPr anchor="ctr"/>
                </a:tc>
                <a:extLst>
                  <a:ext uri="{0D108BD9-81ED-4DB2-BD59-A6C34878D82A}">
                    <a16:rowId xmlns:a16="http://schemas.microsoft.com/office/drawing/2014/main" val="951594074"/>
                  </a:ext>
                </a:extLst>
              </a:tr>
              <a:tr h="304182">
                <a:tc gridSpan="3">
                  <a:txBody>
                    <a:bodyPr/>
                    <a:lstStyle/>
                    <a:p>
                      <a:pPr algn="ctr"/>
                      <a:r>
                        <a:rPr lang="en-GB" b="1" dirty="0"/>
                        <a:t>Incentives</a:t>
                      </a:r>
                    </a:p>
                  </a:txBody>
                  <a:tcPr anchor="ctr">
                    <a:solidFill>
                      <a:schemeClr val="accent3"/>
                    </a:solidFill>
                  </a:tcPr>
                </a:tc>
                <a:tc hMerge="1">
                  <a:txBody>
                    <a:bodyPr/>
                    <a:lstStyle/>
                    <a:p>
                      <a:endParaRPr lang="en-GB"/>
                    </a:p>
                  </a:txBody>
                  <a:tcPr/>
                </a:tc>
                <a:tc hMerge="1">
                  <a:txBody>
                    <a:bodyPr/>
                    <a:lstStyle/>
                    <a:p>
                      <a:pPr algn="ctr"/>
                      <a:endParaRPr lang="en-GB" b="1" dirty="0"/>
                    </a:p>
                  </a:txBody>
                  <a:tcPr anchor="ctr">
                    <a:solidFill>
                      <a:schemeClr val="accent3"/>
                    </a:solidFill>
                  </a:tcPr>
                </a:tc>
                <a:extLst>
                  <a:ext uri="{0D108BD9-81ED-4DB2-BD59-A6C34878D82A}">
                    <a16:rowId xmlns:a16="http://schemas.microsoft.com/office/drawing/2014/main" val="4221900818"/>
                  </a:ext>
                </a:extLst>
              </a:tr>
              <a:tr h="425855">
                <a:tc>
                  <a:txBody>
                    <a:bodyPr/>
                    <a:lstStyle/>
                    <a:p>
                      <a:r>
                        <a:rPr lang="en-GB" sz="1100" dirty="0"/>
                        <a:t>Consumer energy affordability support</a:t>
                      </a:r>
                    </a:p>
                  </a:txBody>
                  <a:tcPr anchor="ctr"/>
                </a:tc>
                <a:tc>
                  <a:txBody>
                    <a:bodyPr/>
                    <a:lstStyle/>
                    <a:p>
                      <a:r>
                        <a:rPr lang="en-GB" sz="1100" dirty="0"/>
                        <a:t>Direct support to certain households to afford basic energy needs.</a:t>
                      </a:r>
                    </a:p>
                  </a:txBody>
                  <a:tcPr anchor="ctr"/>
                </a:tc>
                <a:tc>
                  <a:txBody>
                    <a:bodyPr/>
                    <a:lstStyle/>
                    <a:p>
                      <a:r>
                        <a:rPr lang="en-GB" sz="1200" dirty="0"/>
                        <a:t>South Africa’s free basic electricity</a:t>
                      </a:r>
                    </a:p>
                  </a:txBody>
                  <a:tcPr anchor="ctr"/>
                </a:tc>
                <a:extLst>
                  <a:ext uri="{0D108BD9-81ED-4DB2-BD59-A6C34878D82A}">
                    <a16:rowId xmlns:a16="http://schemas.microsoft.com/office/drawing/2014/main" val="1368116080"/>
                  </a:ext>
                </a:extLst>
              </a:tr>
              <a:tr h="593155">
                <a:tc>
                  <a:txBody>
                    <a:bodyPr/>
                    <a:lstStyle/>
                    <a:p>
                      <a:r>
                        <a:rPr lang="en-GB" sz="1100" dirty="0"/>
                        <a:t>Direct incentives, feed-in-tariffs, and net metering</a:t>
                      </a:r>
                    </a:p>
                  </a:txBody>
                  <a:tcPr anchor="ctr"/>
                </a:tc>
                <a:tc>
                  <a:txBody>
                    <a:bodyPr/>
                    <a:lstStyle/>
                    <a:p>
                      <a:r>
                        <a:rPr lang="en-GB" sz="1100" dirty="0"/>
                        <a:t>Direct financial support for energy projects, either in grants or guaranteed purchase prices and/or volumes for energy within long-term contracts.</a:t>
                      </a:r>
                    </a:p>
                  </a:txBody>
                  <a:tcPr anchor="ctr"/>
                </a:tc>
                <a:tc>
                  <a:txBody>
                    <a:bodyPr/>
                    <a:lstStyle/>
                    <a:p>
                      <a:r>
                        <a:rPr lang="en-GB" sz="1200" dirty="0"/>
                        <a:t>Germany’s renewable energy sources act</a:t>
                      </a:r>
                    </a:p>
                  </a:txBody>
                  <a:tcPr anchor="ctr"/>
                </a:tc>
                <a:extLst>
                  <a:ext uri="{0D108BD9-81ED-4DB2-BD59-A6C34878D82A}">
                    <a16:rowId xmlns:a16="http://schemas.microsoft.com/office/drawing/2014/main" val="3996196834"/>
                  </a:ext>
                </a:extLst>
              </a:tr>
              <a:tr h="593155">
                <a:tc>
                  <a:txBody>
                    <a:bodyPr/>
                    <a:lstStyle/>
                    <a:p>
                      <a:r>
                        <a:rPr lang="en-GB" sz="1100" dirty="0"/>
                        <a:t>Tax credits and favourable write-down rules</a:t>
                      </a:r>
                    </a:p>
                  </a:txBody>
                  <a:tcPr anchor="ctr"/>
                </a:tc>
                <a:tc>
                  <a:txBody>
                    <a:bodyPr/>
                    <a:lstStyle/>
                    <a:p>
                      <a:r>
                        <a:rPr lang="en-GB" sz="1100" dirty="0"/>
                        <a:t>Tax credits can be given for capital invested in energy and transportation infrastructure. Governments can incentivise companies by providing favourable rules for writing down losses for exploration costs.</a:t>
                      </a:r>
                    </a:p>
                  </a:txBody>
                  <a:tcPr anchor="ctr"/>
                </a:tc>
                <a:tc>
                  <a:txBody>
                    <a:bodyPr/>
                    <a:lstStyle/>
                    <a:p>
                      <a:r>
                        <a:rPr lang="en-GB" sz="1200" dirty="0"/>
                        <a:t>India’s capital subsidy for solar pumps</a:t>
                      </a:r>
                    </a:p>
                  </a:txBody>
                  <a:tcPr anchor="ctr"/>
                </a:tc>
                <a:extLst>
                  <a:ext uri="{0D108BD9-81ED-4DB2-BD59-A6C34878D82A}">
                    <a16:rowId xmlns:a16="http://schemas.microsoft.com/office/drawing/2014/main" val="3864352566"/>
                  </a:ext>
                </a:extLst>
              </a:tr>
              <a:tr h="593155">
                <a:tc>
                  <a:txBody>
                    <a:bodyPr/>
                    <a:lstStyle/>
                    <a:p>
                      <a:r>
                        <a:rPr lang="en-GB" sz="1100" dirty="0"/>
                        <a:t>Green certificates and carbon credits</a:t>
                      </a:r>
                    </a:p>
                  </a:txBody>
                  <a:tcPr anchor="ctr"/>
                </a:tc>
                <a:tc>
                  <a:txBody>
                    <a:bodyPr/>
                    <a:lstStyle/>
                    <a:p>
                      <a:r>
                        <a:rPr lang="en-GB" sz="1100" dirty="0"/>
                        <a:t>Allow certain types of generation to sell special credits or certificates which parties are obliged to buy, creating an additional revenue stream.</a:t>
                      </a:r>
                    </a:p>
                  </a:txBody>
                  <a:tcPr anchor="ctr"/>
                </a:tc>
                <a:tc>
                  <a:txBody>
                    <a:bodyPr/>
                    <a:lstStyle/>
                    <a:p>
                      <a:r>
                        <a:rPr lang="en-GB" sz="1200" dirty="0"/>
                        <a:t>UK’s renewable obligation certificates</a:t>
                      </a:r>
                    </a:p>
                  </a:txBody>
                  <a:tcPr anchor="ctr"/>
                </a:tc>
                <a:extLst>
                  <a:ext uri="{0D108BD9-81ED-4DB2-BD59-A6C34878D82A}">
                    <a16:rowId xmlns:a16="http://schemas.microsoft.com/office/drawing/2014/main" val="3524538833"/>
                  </a:ext>
                </a:extLst>
              </a:tr>
            </a:tbl>
          </a:graphicData>
        </a:graphic>
      </p:graphicFrame>
      <p:graphicFrame>
        <p:nvGraphicFramePr>
          <p:cNvPr id="4" name="Diagram 3">
            <a:extLst>
              <a:ext uri="{FF2B5EF4-FFF2-40B4-BE49-F238E27FC236}">
                <a16:creationId xmlns:a16="http://schemas.microsoft.com/office/drawing/2014/main" id="{74A01E40-5730-EABE-0EA5-4D38CDC3EF71}"/>
              </a:ext>
            </a:extLst>
          </p:cNvPr>
          <p:cNvGraphicFramePr/>
          <p:nvPr>
            <p:extLst>
              <p:ext uri="{D42A27DB-BD31-4B8C-83A1-F6EECF244321}">
                <p14:modId xmlns:p14="http://schemas.microsoft.com/office/powerpoint/2010/main" val="2234596034"/>
              </p:ext>
            </p:extLst>
          </p:nvPr>
        </p:nvGraphicFramePr>
        <p:xfrm>
          <a:off x="8414272" y="4268629"/>
          <a:ext cx="2944010" cy="22924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Partial Circle 4">
            <a:extLst>
              <a:ext uri="{FF2B5EF4-FFF2-40B4-BE49-F238E27FC236}">
                <a16:creationId xmlns:a16="http://schemas.microsoft.com/office/drawing/2014/main" id="{67964B75-F3BD-3F1A-8476-991EF2A84FFB}"/>
              </a:ext>
            </a:extLst>
          </p:cNvPr>
          <p:cNvSpPr/>
          <p:nvPr/>
        </p:nvSpPr>
        <p:spPr>
          <a:xfrm>
            <a:off x="8783619" y="4438905"/>
            <a:ext cx="2099534" cy="1985161"/>
          </a:xfrm>
          <a:prstGeom prst="pie">
            <a:avLst>
              <a:gd name="adj1" fmla="val 16256198"/>
              <a:gd name="adj2" fmla="val 8961092"/>
            </a:avLst>
          </a:prstGeom>
          <a:solidFill>
            <a:schemeClr val="bg1">
              <a:alpha val="7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17809541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31DD72-D9B6-6C3A-2874-52D90EF68BC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1EF7F94-0C64-2FC5-C894-3E89E8C442B0}"/>
              </a:ext>
            </a:extLst>
          </p:cNvPr>
          <p:cNvSpPr txBox="1"/>
          <p:nvPr/>
        </p:nvSpPr>
        <p:spPr>
          <a:xfrm>
            <a:off x="468483" y="470189"/>
            <a:ext cx="11121335" cy="2800767"/>
          </a:xfrm>
          <a:prstGeom prst="rect">
            <a:avLst/>
          </a:prstGeom>
          <a:noFill/>
        </p:spPr>
        <p:txBody>
          <a:bodyPr wrap="square" rtlCol="0">
            <a:spAutoFit/>
          </a:bodyPr>
          <a:lstStyle/>
          <a:p>
            <a:r>
              <a:rPr lang="en-GB" sz="2000" b="1" dirty="0">
                <a:solidFill>
                  <a:schemeClr val="bg2">
                    <a:lumMod val="20000"/>
                    <a:lumOff val="80000"/>
                  </a:schemeClr>
                </a:solidFill>
              </a:rPr>
              <a:t>Case Study Analysis </a:t>
            </a:r>
          </a:p>
          <a:p>
            <a:r>
              <a:rPr lang="en-GB" sz="1800" b="1" i="1" dirty="0">
                <a:solidFill>
                  <a:schemeClr val="accent6">
                    <a:lumMod val="60000"/>
                    <a:lumOff val="40000"/>
                  </a:schemeClr>
                </a:solidFill>
              </a:rPr>
              <a:t>United Kingdom (UK) </a:t>
            </a:r>
            <a:r>
              <a:rPr lang="en-GB" sz="1800" i="1" dirty="0">
                <a:solidFill>
                  <a:schemeClr val="bg1"/>
                </a:solidFill>
              </a:rPr>
              <a:t>Offshore Wind</a:t>
            </a:r>
          </a:p>
          <a:p>
            <a:endParaRPr lang="en-GB" sz="1400" b="1" dirty="0"/>
          </a:p>
          <a:p>
            <a:r>
              <a:rPr lang="en-GB" sz="1800" b="1" dirty="0">
                <a:solidFill>
                  <a:schemeClr val="accent5">
                    <a:lumMod val="60000"/>
                    <a:lumOff val="40000"/>
                  </a:schemeClr>
                </a:solidFill>
              </a:rPr>
              <a:t>The Context:</a:t>
            </a:r>
          </a:p>
          <a:p>
            <a:r>
              <a:rPr lang="en-GB" sz="1600" dirty="0">
                <a:solidFill>
                  <a:schemeClr val="bg1"/>
                </a:solidFill>
              </a:rPr>
              <a:t>Initially, any proposed renewable energy projects in the UK were offered stable subsidies and created investor confidence in this emerging field. However, starting in 2014, the UK off-shore wind market created Contracts for Difference (</a:t>
            </a:r>
            <a:r>
              <a:rPr lang="en-GB" sz="1600" dirty="0" err="1">
                <a:solidFill>
                  <a:schemeClr val="bg1"/>
                </a:solidFill>
              </a:rPr>
              <a:t>CfDs</a:t>
            </a:r>
            <a:r>
              <a:rPr lang="en-GB" sz="1600" dirty="0">
                <a:solidFill>
                  <a:schemeClr val="bg1"/>
                </a:solidFill>
              </a:rPr>
              <a:t>) which introduced competitive auctions, hosting four rounds in seven years and driving down costs through price competition. </a:t>
            </a:r>
          </a:p>
          <a:p>
            <a:endParaRPr lang="en-GB" sz="1400" dirty="0"/>
          </a:p>
          <a:p>
            <a:endParaRPr lang="en-GB" sz="1400" dirty="0"/>
          </a:p>
          <a:p>
            <a:pPr marL="285750" indent="-285750">
              <a:buFont typeface="Wingdings" panose="05000000000000000000" pitchFamily="2" charset="2"/>
              <a:buChar char="ü"/>
            </a:pPr>
            <a:endParaRPr lang="en-GB" sz="1400" dirty="0"/>
          </a:p>
        </p:txBody>
      </p:sp>
      <p:sp>
        <p:nvSpPr>
          <p:cNvPr id="5" name="TextBox 4">
            <a:extLst>
              <a:ext uri="{FF2B5EF4-FFF2-40B4-BE49-F238E27FC236}">
                <a16:creationId xmlns:a16="http://schemas.microsoft.com/office/drawing/2014/main" id="{023AC750-0CB3-4799-4CB7-FA388EF7D800}"/>
              </a:ext>
            </a:extLst>
          </p:cNvPr>
          <p:cNvSpPr txBox="1"/>
          <p:nvPr/>
        </p:nvSpPr>
        <p:spPr>
          <a:xfrm>
            <a:off x="468483" y="2888655"/>
            <a:ext cx="10390017" cy="1538883"/>
          </a:xfrm>
          <a:prstGeom prst="rect">
            <a:avLst/>
          </a:prstGeom>
          <a:noFill/>
        </p:spPr>
        <p:txBody>
          <a:bodyPr wrap="square">
            <a:spAutoFit/>
          </a:bodyPr>
          <a:lstStyle/>
          <a:p>
            <a:r>
              <a:rPr lang="en-GB" sz="1800" b="1" dirty="0">
                <a:solidFill>
                  <a:schemeClr val="accent5">
                    <a:lumMod val="60000"/>
                    <a:lumOff val="40000"/>
                  </a:schemeClr>
                </a:solidFill>
              </a:rPr>
              <a:t>The Result:</a:t>
            </a:r>
          </a:p>
          <a:p>
            <a:r>
              <a:rPr lang="en-GB" sz="1600" dirty="0">
                <a:solidFill>
                  <a:schemeClr val="bg1"/>
                </a:solidFill>
              </a:rPr>
              <a:t>By 2023, offshore wind costs had fallen by two-thirds, making it competitive with new fossil generation. The auctions created a strong pipeline that gave supply chains visibility, attracted investment, and expanded the domestic workforce. </a:t>
            </a:r>
          </a:p>
          <a:p>
            <a:endParaRPr lang="en-GB" dirty="0"/>
          </a:p>
          <a:p>
            <a:endParaRPr lang="en-GB" dirty="0">
              <a:solidFill>
                <a:schemeClr val="accent5">
                  <a:lumMod val="60000"/>
                  <a:lumOff val="40000"/>
                </a:schemeClr>
              </a:solidFill>
            </a:endParaRPr>
          </a:p>
        </p:txBody>
      </p:sp>
      <p:sp>
        <p:nvSpPr>
          <p:cNvPr id="3" name="Rectangle 2">
            <a:extLst>
              <a:ext uri="{FF2B5EF4-FFF2-40B4-BE49-F238E27FC236}">
                <a16:creationId xmlns:a16="http://schemas.microsoft.com/office/drawing/2014/main" id="{591BCABD-B2DF-8D2D-F9DC-35E116A57A1F}"/>
              </a:ext>
            </a:extLst>
          </p:cNvPr>
          <p:cNvSpPr/>
          <p:nvPr/>
        </p:nvSpPr>
        <p:spPr>
          <a:xfrm>
            <a:off x="9760018" y="5736657"/>
            <a:ext cx="1781675" cy="1121343"/>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074" name="Picture 2" descr="Harnessing offshore wind – UKRI">
            <a:extLst>
              <a:ext uri="{FF2B5EF4-FFF2-40B4-BE49-F238E27FC236}">
                <a16:creationId xmlns:a16="http://schemas.microsoft.com/office/drawing/2014/main" id="{7CE6927B-7A55-F72D-FB14-6CDFD4C4BE8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01133" y="4286505"/>
            <a:ext cx="3317769" cy="22098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8AC8671E-5CE7-DCBC-0A8D-6277AE3AA285}"/>
              </a:ext>
            </a:extLst>
          </p:cNvPr>
          <p:cNvSpPr txBox="1"/>
          <p:nvPr/>
        </p:nvSpPr>
        <p:spPr>
          <a:xfrm>
            <a:off x="475733" y="4335205"/>
            <a:ext cx="7277617" cy="1354217"/>
          </a:xfrm>
          <a:prstGeom prst="rect">
            <a:avLst/>
          </a:prstGeom>
          <a:noFill/>
        </p:spPr>
        <p:txBody>
          <a:bodyPr wrap="square">
            <a:spAutoFit/>
          </a:bodyPr>
          <a:lstStyle/>
          <a:p>
            <a:r>
              <a:rPr lang="en-GB" sz="1800" b="1" dirty="0">
                <a:solidFill>
                  <a:schemeClr val="accent5">
                    <a:lumMod val="60000"/>
                    <a:lumOff val="40000"/>
                  </a:schemeClr>
                </a:solidFill>
              </a:rPr>
              <a:t>The Formula:</a:t>
            </a:r>
          </a:p>
          <a:p>
            <a:pPr marL="285750" indent="-285750">
              <a:buClr>
                <a:schemeClr val="bg1"/>
              </a:buClr>
              <a:buFont typeface="Wingdings" panose="05000000000000000000" pitchFamily="2" charset="2"/>
              <a:buChar char="ü"/>
            </a:pPr>
            <a:r>
              <a:rPr lang="en-GB" sz="1600" dirty="0">
                <a:solidFill>
                  <a:schemeClr val="bg1"/>
                </a:solidFill>
              </a:rPr>
              <a:t>Creating competition via auctions</a:t>
            </a:r>
          </a:p>
          <a:p>
            <a:pPr marL="285750" indent="-285750">
              <a:buClr>
                <a:schemeClr val="bg1"/>
              </a:buClr>
              <a:buFont typeface="Wingdings" panose="05000000000000000000" pitchFamily="2" charset="2"/>
              <a:buChar char="ü"/>
            </a:pPr>
            <a:r>
              <a:rPr lang="en-GB" sz="1600" dirty="0">
                <a:solidFill>
                  <a:schemeClr val="bg1"/>
                </a:solidFill>
              </a:rPr>
              <a:t>Maintaining of political stability despite market changes</a:t>
            </a:r>
          </a:p>
          <a:p>
            <a:pPr marL="285750" indent="-285750">
              <a:buClr>
                <a:schemeClr val="bg1"/>
              </a:buClr>
              <a:buFont typeface="Wingdings" panose="05000000000000000000" pitchFamily="2" charset="2"/>
              <a:buChar char="ü"/>
            </a:pPr>
            <a:r>
              <a:rPr lang="en-GB" sz="1600" dirty="0">
                <a:solidFill>
                  <a:schemeClr val="bg1"/>
                </a:solidFill>
              </a:rPr>
              <a:t>Reform with a targeted approach (i.e., strengthen the enabling environment for off-shore wind)</a:t>
            </a:r>
          </a:p>
        </p:txBody>
      </p:sp>
      <p:sp>
        <p:nvSpPr>
          <p:cNvPr id="7" name="TextBox 6">
            <a:extLst>
              <a:ext uri="{FF2B5EF4-FFF2-40B4-BE49-F238E27FC236}">
                <a16:creationId xmlns:a16="http://schemas.microsoft.com/office/drawing/2014/main" id="{69F0E4C4-0160-E4A0-1BF6-BAA992620A73}"/>
              </a:ext>
            </a:extLst>
          </p:cNvPr>
          <p:cNvSpPr txBox="1"/>
          <p:nvPr/>
        </p:nvSpPr>
        <p:spPr>
          <a:xfrm>
            <a:off x="9902468" y="6496305"/>
            <a:ext cx="1456095" cy="195814"/>
          </a:xfrm>
          <a:prstGeom prst="rect">
            <a:avLst/>
          </a:prstGeom>
          <a:noFill/>
        </p:spPr>
        <p:txBody>
          <a:bodyPr wrap="none" lIns="36000" tIns="36000" rIns="36000" bIns="36000" rtlCol="0">
            <a:spAutoFit/>
          </a:bodyPr>
          <a:lstStyle/>
          <a:p>
            <a:pPr algn="l"/>
            <a:r>
              <a:rPr lang="en-GB" sz="800" dirty="0">
                <a:solidFill>
                  <a:schemeClr val="bg1"/>
                </a:solidFill>
              </a:rPr>
              <a:t>Image source: Google Images</a:t>
            </a:r>
          </a:p>
        </p:txBody>
      </p:sp>
    </p:spTree>
    <p:extLst>
      <p:ext uri="{BB962C8B-B14F-4D97-AF65-F5344CB8AC3E}">
        <p14:creationId xmlns:p14="http://schemas.microsoft.com/office/powerpoint/2010/main" val="9934255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curtains"/>
        <p:sndAc>
          <p:stSnd>
            <p:snd r:embed="rId3" name="chimes.wav"/>
          </p:stSnd>
        </p:sndAc>
      </p:transition>
    </mc:Choice>
    <mc:Fallback xmlns="">
      <p:transition spd="slow">
        <p:fade/>
        <p:sndAc>
          <p:stSnd>
            <p:snd r:embed="rId5" name="chimes.wav"/>
          </p:stSnd>
        </p:sndAc>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A337DF7-1271-ECCB-45A0-AB5737C4C521}"/>
              </a:ext>
            </a:extLst>
          </p:cNvPr>
          <p:cNvSpPr txBox="1"/>
          <p:nvPr/>
        </p:nvSpPr>
        <p:spPr>
          <a:xfrm>
            <a:off x="563733" y="363505"/>
            <a:ext cx="11121335" cy="1323439"/>
          </a:xfrm>
          <a:prstGeom prst="rect">
            <a:avLst/>
          </a:prstGeom>
          <a:noFill/>
        </p:spPr>
        <p:txBody>
          <a:bodyPr wrap="square" rtlCol="0">
            <a:spAutoFit/>
          </a:bodyPr>
          <a:lstStyle/>
          <a:p>
            <a:r>
              <a:rPr lang="en-GB" sz="1600" b="1" dirty="0"/>
              <a:t>LEARNING OUTCOME 2: Identifying and Designing Policy Reforms</a:t>
            </a:r>
          </a:p>
          <a:p>
            <a:endParaRPr lang="en-GB" sz="1600" b="1" i="1" dirty="0"/>
          </a:p>
          <a:p>
            <a:r>
              <a:rPr lang="en-GB" sz="1600" b="1" dirty="0">
                <a:solidFill>
                  <a:schemeClr val="bg1"/>
                </a:solidFill>
                <a:highlight>
                  <a:srgbClr val="0000FF"/>
                </a:highlight>
              </a:rPr>
              <a:t>2.2 Pricing, Taxes, and Economic Incentives</a:t>
            </a:r>
          </a:p>
          <a:p>
            <a:endParaRPr lang="en-GB" sz="1600" b="1" dirty="0"/>
          </a:p>
          <a:p>
            <a:r>
              <a:rPr lang="en-GB" sz="1600" dirty="0"/>
              <a:t>Hear about how Cyprus’s energy transition needed to involve the financial experts to design policy reforms…</a:t>
            </a:r>
          </a:p>
        </p:txBody>
      </p:sp>
      <p:pic>
        <p:nvPicPr>
          <p:cNvPr id="3" name="Graphic 2" descr="Magnifying glass outline">
            <a:extLst>
              <a:ext uri="{FF2B5EF4-FFF2-40B4-BE49-F238E27FC236}">
                <a16:creationId xmlns:a16="http://schemas.microsoft.com/office/drawing/2014/main" id="{04469C23-7C8C-9ADE-83C5-6D5B9874F01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096296" y="363505"/>
            <a:ext cx="720000" cy="720000"/>
          </a:xfrm>
          <a:prstGeom prst="rect">
            <a:avLst/>
          </a:prstGeom>
        </p:spPr>
      </p:pic>
      <p:sp>
        <p:nvSpPr>
          <p:cNvPr id="5" name="TextBox 4">
            <a:extLst>
              <a:ext uri="{FF2B5EF4-FFF2-40B4-BE49-F238E27FC236}">
                <a16:creationId xmlns:a16="http://schemas.microsoft.com/office/drawing/2014/main" id="{830756E2-792A-273B-CCF1-14EB7F667D65}"/>
              </a:ext>
            </a:extLst>
          </p:cNvPr>
          <p:cNvSpPr txBox="1"/>
          <p:nvPr/>
        </p:nvSpPr>
        <p:spPr>
          <a:xfrm>
            <a:off x="8772690" y="2117217"/>
            <a:ext cx="2912378" cy="3519801"/>
          </a:xfrm>
          <a:prstGeom prst="rect">
            <a:avLst/>
          </a:prstGeom>
          <a:noFill/>
        </p:spPr>
        <p:txBody>
          <a:bodyPr wrap="square" lIns="36000" tIns="36000" rIns="36000" bIns="36000" rtlCol="0">
            <a:spAutoFit/>
          </a:bodyPr>
          <a:lstStyle/>
          <a:p>
            <a:r>
              <a:rPr lang="en-GB" sz="1600" b="1" dirty="0">
                <a:solidFill>
                  <a:schemeClr val="accent5"/>
                </a:solidFill>
              </a:rPr>
              <a:t>Key Takeaways:</a:t>
            </a:r>
          </a:p>
          <a:p>
            <a:pPr marL="285750" indent="-285750">
              <a:buFont typeface="Wingdings" panose="05000000000000000000" pitchFamily="2" charset="2"/>
              <a:buChar char="Ø"/>
            </a:pPr>
            <a:r>
              <a:rPr lang="en-GB" sz="1600" dirty="0"/>
              <a:t>This is a great example that links multiple components of the Data-to-Deal framework and describes how they interact</a:t>
            </a:r>
          </a:p>
          <a:p>
            <a:pPr marL="285750" indent="-285750">
              <a:buFont typeface="Wingdings" panose="05000000000000000000" pitchFamily="2" charset="2"/>
              <a:buChar char="Ø"/>
            </a:pPr>
            <a:r>
              <a:rPr lang="en-GB" sz="1600" dirty="0"/>
              <a:t>Models cannot answer all policy and economic questions, building bridges between quantitative analysis and policymakers is imperative to support decision making that aligns with the real world</a:t>
            </a:r>
          </a:p>
        </p:txBody>
      </p:sp>
      <p:pic>
        <p:nvPicPr>
          <p:cNvPr id="6" name="Online Media 5" descr="D2D Component6 Policy Theo Slide25">
            <a:hlinkClick r:id="" action="ppaction://media"/>
            <a:extLst>
              <a:ext uri="{FF2B5EF4-FFF2-40B4-BE49-F238E27FC236}">
                <a16:creationId xmlns:a16="http://schemas.microsoft.com/office/drawing/2014/main" id="{354FEE7E-A629-6581-6163-AC7449195F43}"/>
              </a:ext>
            </a:extLst>
          </p:cNvPr>
          <p:cNvPicPr>
            <a:picLocks noRot="1" noChangeAspect="1"/>
          </p:cNvPicPr>
          <p:nvPr>
            <a:videoFile r:link="rId1"/>
          </p:nvPr>
        </p:nvPicPr>
        <p:blipFill>
          <a:blip r:embed="rId4"/>
          <a:stretch>
            <a:fillRect/>
          </a:stretch>
        </p:blipFill>
        <p:spPr>
          <a:xfrm>
            <a:off x="563733" y="1888490"/>
            <a:ext cx="7609840" cy="4299560"/>
          </a:xfrm>
          <a:prstGeom prst="rect">
            <a:avLst/>
          </a:prstGeom>
        </p:spPr>
      </p:pic>
    </p:spTree>
    <p:extLst>
      <p:ext uri="{BB962C8B-B14F-4D97-AF65-F5344CB8AC3E}">
        <p14:creationId xmlns:p14="http://schemas.microsoft.com/office/powerpoint/2010/main" val="1228677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mediacall" presetSubtype="0" fill="hold" nodeType="clickEffect">
                                  <p:stCondLst>
                                    <p:cond delay="0"/>
                                  </p:stCondLst>
                                  <p:childTnLst>
                                    <p:cmd type="call" cmd="playFrom(0.0)">
                                      <p:cBhvr>
                                        <p:cTn id="11"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fill="hold" display="0">
                  <p:stCondLst>
                    <p:cond delay="indefinite"/>
                  </p:stCondLst>
                </p:cTn>
                <p:tgtEl>
                  <p:spTgt spid="6"/>
                </p:tgtEl>
              </p:cMediaNode>
            </p:video>
            <p:seq concurrent="1" nextAc="seek">
              <p:cTn id="13" restart="whenNotActive" fill="hold" evtFilter="cancelBubble" nodeType="interactiveSeq">
                <p:stCondLst>
                  <p:cond evt="onClick" delay="0">
                    <p:tgtEl>
                      <p:spTgt spid="6"/>
                    </p:tgtEl>
                  </p:cond>
                </p:stCondLst>
                <p:endSync evt="end" delay="0">
                  <p:rtn val="all"/>
                </p:endSync>
                <p:childTnLst>
                  <p:par>
                    <p:cTn id="14" fill="hold">
                      <p:stCondLst>
                        <p:cond delay="0"/>
                      </p:stCondLst>
                      <p:childTnLst>
                        <p:par>
                          <p:cTn id="15" fill="hold">
                            <p:stCondLst>
                              <p:cond delay="0"/>
                            </p:stCondLst>
                            <p:childTnLst>
                              <p:par>
                                <p:cTn id="16" presetID="2" presetClass="mediacall" presetSubtype="0" fill="hold" nodeType="clickEffect">
                                  <p:stCondLst>
                                    <p:cond delay="0"/>
                                  </p:stCondLst>
                                  <p:childTnLst>
                                    <p:cmd type="call" cmd="togglePause">
                                      <p:cBhvr>
                                        <p:cTn id="17" dur="1" fill="hold"/>
                                        <p:tgtEl>
                                          <p:spTgt spid="6"/>
                                        </p:tgtEl>
                                      </p:cBhvr>
                                    </p:cmd>
                                  </p:childTnLst>
                                </p:cTn>
                              </p:par>
                            </p:childTnLst>
                          </p:cTn>
                        </p:par>
                      </p:childTnLst>
                    </p:cTn>
                  </p:par>
                </p:childTnLst>
              </p:cTn>
              <p:nextCondLst>
                <p:cond evt="onClick" delay="0">
                  <p:tgtEl>
                    <p:spTgt spid="6"/>
                  </p:tgtEl>
                </p:cond>
              </p:nextCondLst>
            </p:seq>
          </p:childTnLst>
        </p:cTn>
      </p:par>
    </p:tnLst>
    <p:bldLst>
      <p:bldP spid="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44CE9F-EB99-7BA0-8232-BACFFF8B10C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3C08B7B-B3C2-58FD-2496-C9BD3E94AE64}"/>
              </a:ext>
            </a:extLst>
          </p:cNvPr>
          <p:cNvSpPr txBox="1"/>
          <p:nvPr/>
        </p:nvSpPr>
        <p:spPr>
          <a:xfrm>
            <a:off x="468483" y="470189"/>
            <a:ext cx="11121335" cy="2800767"/>
          </a:xfrm>
          <a:prstGeom prst="rect">
            <a:avLst/>
          </a:prstGeom>
          <a:noFill/>
        </p:spPr>
        <p:txBody>
          <a:bodyPr wrap="square" rtlCol="0">
            <a:spAutoFit/>
          </a:bodyPr>
          <a:lstStyle/>
          <a:p>
            <a:r>
              <a:rPr lang="en-GB" sz="2000" b="1" dirty="0">
                <a:solidFill>
                  <a:schemeClr val="bg2">
                    <a:lumMod val="20000"/>
                    <a:lumOff val="80000"/>
                  </a:schemeClr>
                </a:solidFill>
              </a:rPr>
              <a:t>Case Study Analysis </a:t>
            </a:r>
          </a:p>
          <a:p>
            <a:r>
              <a:rPr lang="en-GB" sz="1800" b="1" i="1" dirty="0">
                <a:solidFill>
                  <a:schemeClr val="accent6">
                    <a:lumMod val="60000"/>
                    <a:lumOff val="40000"/>
                  </a:schemeClr>
                </a:solidFill>
              </a:rPr>
              <a:t>South Africa’s </a:t>
            </a:r>
            <a:r>
              <a:rPr lang="en-GB" sz="1800" i="1" dirty="0">
                <a:solidFill>
                  <a:schemeClr val="bg1"/>
                </a:solidFill>
              </a:rPr>
              <a:t>REIPPPP Auctions</a:t>
            </a:r>
          </a:p>
          <a:p>
            <a:endParaRPr lang="en-GB" sz="1400" b="1" dirty="0"/>
          </a:p>
          <a:p>
            <a:r>
              <a:rPr lang="en-GB" sz="1800" b="1" dirty="0">
                <a:solidFill>
                  <a:schemeClr val="accent5">
                    <a:lumMod val="60000"/>
                    <a:lumOff val="40000"/>
                  </a:schemeClr>
                </a:solidFill>
              </a:rPr>
              <a:t>The Context:</a:t>
            </a:r>
          </a:p>
          <a:p>
            <a:r>
              <a:rPr lang="en-GB" sz="1600" dirty="0">
                <a:solidFill>
                  <a:schemeClr val="bg1"/>
                </a:solidFill>
              </a:rPr>
              <a:t>In 2011, South Africa started the Renewable Energy Independent Power Producers Procurement Programme (REIPPPP). In this programme, projects are backed by standardised long-term power purchase agreements and government implementation agreements, providing investors with confidence against buyer default. Auctions also include mandatory community equity and local content requirements. </a:t>
            </a:r>
          </a:p>
          <a:p>
            <a:endParaRPr lang="en-GB" sz="1400" dirty="0"/>
          </a:p>
          <a:p>
            <a:endParaRPr lang="en-GB" sz="1400" dirty="0"/>
          </a:p>
          <a:p>
            <a:pPr marL="285750" indent="-285750">
              <a:buFont typeface="Wingdings" panose="05000000000000000000" pitchFamily="2" charset="2"/>
              <a:buChar char="ü"/>
            </a:pPr>
            <a:endParaRPr lang="en-GB" sz="1400" dirty="0"/>
          </a:p>
        </p:txBody>
      </p:sp>
      <p:sp>
        <p:nvSpPr>
          <p:cNvPr id="5" name="TextBox 4">
            <a:extLst>
              <a:ext uri="{FF2B5EF4-FFF2-40B4-BE49-F238E27FC236}">
                <a16:creationId xmlns:a16="http://schemas.microsoft.com/office/drawing/2014/main" id="{97F17F35-97F9-C19A-FE65-FE662EBE4660}"/>
              </a:ext>
            </a:extLst>
          </p:cNvPr>
          <p:cNvSpPr txBox="1"/>
          <p:nvPr/>
        </p:nvSpPr>
        <p:spPr>
          <a:xfrm>
            <a:off x="468483" y="2888655"/>
            <a:ext cx="10390017" cy="1323439"/>
          </a:xfrm>
          <a:prstGeom prst="rect">
            <a:avLst/>
          </a:prstGeom>
          <a:noFill/>
        </p:spPr>
        <p:txBody>
          <a:bodyPr wrap="square">
            <a:spAutoFit/>
          </a:bodyPr>
          <a:lstStyle/>
          <a:p>
            <a:r>
              <a:rPr lang="en-GB" sz="1800" b="1" dirty="0">
                <a:solidFill>
                  <a:schemeClr val="accent5">
                    <a:lumMod val="60000"/>
                    <a:lumOff val="40000"/>
                  </a:schemeClr>
                </a:solidFill>
              </a:rPr>
              <a:t>The Result:</a:t>
            </a:r>
          </a:p>
          <a:p>
            <a:r>
              <a:rPr lang="en-GB" sz="1600" dirty="0">
                <a:solidFill>
                  <a:schemeClr val="bg1"/>
                </a:solidFill>
              </a:rPr>
              <a:t>Since 2011, the programme has procured over 9.9 GW of capacity through transparent, competitive tenders. Cumulative investment has reached ZAR 275 billion (USD 15 billion), with prices falling to around three US cents per kWh. </a:t>
            </a:r>
            <a:endParaRPr lang="en-GB" dirty="0"/>
          </a:p>
          <a:p>
            <a:endParaRPr lang="en-GB" dirty="0">
              <a:solidFill>
                <a:schemeClr val="accent5">
                  <a:lumMod val="60000"/>
                  <a:lumOff val="40000"/>
                </a:schemeClr>
              </a:solidFill>
            </a:endParaRPr>
          </a:p>
        </p:txBody>
      </p:sp>
      <p:sp>
        <p:nvSpPr>
          <p:cNvPr id="3" name="Rectangle 2">
            <a:extLst>
              <a:ext uri="{FF2B5EF4-FFF2-40B4-BE49-F238E27FC236}">
                <a16:creationId xmlns:a16="http://schemas.microsoft.com/office/drawing/2014/main" id="{8F62C606-8FD7-EE44-C3CB-853652AE72CA}"/>
              </a:ext>
            </a:extLst>
          </p:cNvPr>
          <p:cNvSpPr/>
          <p:nvPr/>
        </p:nvSpPr>
        <p:spPr>
          <a:xfrm>
            <a:off x="9760018" y="5736657"/>
            <a:ext cx="1781675" cy="1121343"/>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D67DEBDF-74AE-DDEF-610C-8C6D26FB9A0F}"/>
              </a:ext>
            </a:extLst>
          </p:cNvPr>
          <p:cNvSpPr txBox="1"/>
          <p:nvPr/>
        </p:nvSpPr>
        <p:spPr>
          <a:xfrm>
            <a:off x="5002277" y="6357131"/>
            <a:ext cx="6486526" cy="461665"/>
          </a:xfrm>
          <a:prstGeom prst="rect">
            <a:avLst/>
          </a:prstGeom>
          <a:noFill/>
        </p:spPr>
        <p:txBody>
          <a:bodyPr wrap="square" rtlCol="0">
            <a:spAutoFit/>
          </a:bodyPr>
          <a:lstStyle/>
          <a:p>
            <a:r>
              <a:rPr lang="en-GB" sz="1000" dirty="0">
                <a:solidFill>
                  <a:schemeClr val="bg1"/>
                </a:solidFill>
              </a:rPr>
              <a:t>Reference: </a:t>
            </a:r>
            <a:r>
              <a:rPr lang="en-GB" sz="1000" dirty="0">
                <a:solidFill>
                  <a:schemeClr val="accent4">
                    <a:lumMod val="40000"/>
                    <a:lumOff val="60000"/>
                  </a:schemeClr>
                </a:solidFill>
                <a:hlinkClick r:id="rId4">
                  <a:extLst>
                    <a:ext uri="{A12FA001-AC4F-418D-AE19-62706E023703}">
                      <ahyp:hlinkClr xmlns:ahyp="http://schemas.microsoft.com/office/drawing/2018/hyperlinkcolor" val="tx"/>
                    </a:ext>
                  </a:extLst>
                </a:hlinkClick>
              </a:rPr>
              <a:t>https://ndcpartnership.org/knowledge-portal/good-practice-database/south-africas-renewable-energy-independent-power-producer-procurement-programme</a:t>
            </a:r>
            <a:r>
              <a:rPr lang="en-GB" sz="1000" dirty="0">
                <a:solidFill>
                  <a:schemeClr val="accent4">
                    <a:lumMod val="40000"/>
                    <a:lumOff val="60000"/>
                  </a:schemeClr>
                </a:solidFill>
              </a:rPr>
              <a:t> </a:t>
            </a:r>
            <a:r>
              <a:rPr lang="en-GB" dirty="0">
                <a:solidFill>
                  <a:schemeClr val="accent4">
                    <a:lumMod val="40000"/>
                    <a:lumOff val="60000"/>
                  </a:schemeClr>
                </a:solidFill>
              </a:rPr>
              <a:t> </a:t>
            </a:r>
          </a:p>
        </p:txBody>
      </p:sp>
      <p:pic>
        <p:nvPicPr>
          <p:cNvPr id="6" name="Picture 2" descr="Renewable Energy Independent Power Producer Procurement Programme – fourth  window, South Africa">
            <a:extLst>
              <a:ext uri="{FF2B5EF4-FFF2-40B4-BE49-F238E27FC236}">
                <a16:creationId xmlns:a16="http://schemas.microsoft.com/office/drawing/2014/main" id="{68A5167D-BC53-1582-1225-1592491D0A0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10577" y="3891430"/>
            <a:ext cx="4157499" cy="2339102"/>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9B89908C-0744-1B29-96BB-DF36CADB533C}"/>
              </a:ext>
            </a:extLst>
          </p:cNvPr>
          <p:cNvSpPr txBox="1"/>
          <p:nvPr/>
        </p:nvSpPr>
        <p:spPr>
          <a:xfrm>
            <a:off x="468482" y="4212094"/>
            <a:ext cx="6368477" cy="1354217"/>
          </a:xfrm>
          <a:prstGeom prst="rect">
            <a:avLst/>
          </a:prstGeom>
          <a:noFill/>
        </p:spPr>
        <p:txBody>
          <a:bodyPr wrap="square">
            <a:spAutoFit/>
          </a:bodyPr>
          <a:lstStyle/>
          <a:p>
            <a:r>
              <a:rPr lang="en-GB" sz="1800" b="1" dirty="0">
                <a:solidFill>
                  <a:schemeClr val="accent5">
                    <a:lumMod val="60000"/>
                    <a:lumOff val="40000"/>
                  </a:schemeClr>
                </a:solidFill>
              </a:rPr>
              <a:t>The Formula:</a:t>
            </a:r>
          </a:p>
          <a:p>
            <a:pPr marL="285750" indent="-285750">
              <a:buClr>
                <a:schemeClr val="bg1"/>
              </a:buClr>
              <a:buFont typeface="Wingdings" panose="05000000000000000000" pitchFamily="2" charset="2"/>
              <a:buChar char="ü"/>
            </a:pPr>
            <a:r>
              <a:rPr lang="en-GB" sz="1600" dirty="0">
                <a:solidFill>
                  <a:schemeClr val="bg1"/>
                </a:solidFill>
              </a:rPr>
              <a:t>Aligning private investment with national priorities and goals</a:t>
            </a:r>
          </a:p>
          <a:p>
            <a:pPr marL="285750" indent="-285750">
              <a:buClr>
                <a:schemeClr val="bg1"/>
              </a:buClr>
              <a:buFont typeface="Wingdings" panose="05000000000000000000" pitchFamily="2" charset="2"/>
              <a:buChar char="ü"/>
            </a:pPr>
            <a:r>
              <a:rPr lang="en-GB" sz="1600" dirty="0">
                <a:solidFill>
                  <a:schemeClr val="bg1"/>
                </a:solidFill>
              </a:rPr>
              <a:t>Reform of pricing and contracting structures to mobilise private investment</a:t>
            </a:r>
          </a:p>
          <a:p>
            <a:pPr marL="285750" indent="-285750">
              <a:buClr>
                <a:schemeClr val="bg1"/>
              </a:buClr>
              <a:buFont typeface="Wingdings" panose="05000000000000000000" pitchFamily="2" charset="2"/>
              <a:buChar char="ü"/>
            </a:pPr>
            <a:r>
              <a:rPr lang="en-GB" sz="1600" dirty="0">
                <a:solidFill>
                  <a:schemeClr val="bg1"/>
                </a:solidFill>
              </a:rPr>
              <a:t>Nationally-owned programme</a:t>
            </a:r>
          </a:p>
        </p:txBody>
      </p:sp>
    </p:spTree>
    <p:extLst>
      <p:ext uri="{BB962C8B-B14F-4D97-AF65-F5344CB8AC3E}">
        <p14:creationId xmlns:p14="http://schemas.microsoft.com/office/powerpoint/2010/main" val="398896756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curtains"/>
        <p:sndAc>
          <p:stSnd>
            <p:snd r:embed="rId3" name="chimes.wav"/>
          </p:stSnd>
        </p:sndAc>
      </p:transition>
    </mc:Choice>
    <mc:Fallback xmlns="">
      <p:transition spd="slow">
        <p:fade/>
        <p:sndAc>
          <p:stSnd>
            <p:snd r:embed="rId6" name="chimes.wav"/>
          </p:stSnd>
        </p:sndAc>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8920D0-5C2A-9DF2-150E-B7CF1B24084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12CED32-A62D-6555-C119-D8FF8F848E58}"/>
              </a:ext>
            </a:extLst>
          </p:cNvPr>
          <p:cNvSpPr txBox="1"/>
          <p:nvPr/>
        </p:nvSpPr>
        <p:spPr>
          <a:xfrm>
            <a:off x="563733" y="363505"/>
            <a:ext cx="11121335" cy="2308324"/>
          </a:xfrm>
          <a:prstGeom prst="rect">
            <a:avLst/>
          </a:prstGeom>
          <a:noFill/>
        </p:spPr>
        <p:txBody>
          <a:bodyPr wrap="square" rtlCol="0">
            <a:spAutoFit/>
          </a:bodyPr>
          <a:lstStyle/>
          <a:p>
            <a:r>
              <a:rPr lang="en-GB" sz="1600" b="1" dirty="0"/>
              <a:t>LEARNING OUTCOME 2: Identifying and Designing Policy Reforms</a:t>
            </a:r>
          </a:p>
          <a:p>
            <a:endParaRPr lang="en-GB" sz="1600" b="1" i="1" dirty="0"/>
          </a:p>
          <a:p>
            <a:r>
              <a:rPr lang="en-GB" sz="1600" b="1" dirty="0">
                <a:solidFill>
                  <a:schemeClr val="bg1"/>
                </a:solidFill>
                <a:highlight>
                  <a:srgbClr val="0000FF"/>
                </a:highlight>
              </a:rPr>
              <a:t>2.3 Reforming Domestic Capital Markets</a:t>
            </a:r>
          </a:p>
          <a:p>
            <a:endParaRPr lang="en-GB" sz="1600" dirty="0"/>
          </a:p>
          <a:p>
            <a:r>
              <a:rPr lang="en-GB" sz="1600" b="1" i="1" dirty="0">
                <a:solidFill>
                  <a:schemeClr val="accent5"/>
                </a:solidFill>
              </a:rPr>
              <a:t>Q: Why is it important to develop national capital markets?</a:t>
            </a:r>
          </a:p>
          <a:p>
            <a:r>
              <a:rPr lang="en-GB" sz="1600" dirty="0"/>
              <a:t>A: The cost of international finance fluctuates with national exchange rates, introducing significant risk into projects where revenues are primarily local currency denominated. Deepening national bond, equity, and institutional investor markets – enabled by strong regulation, liquidity, and transparency – can help close the financing gap for climate-related and infrastructure investments from sources denominated in domestic currency.</a:t>
            </a:r>
          </a:p>
        </p:txBody>
      </p:sp>
      <p:pic>
        <p:nvPicPr>
          <p:cNvPr id="3" name="Graphic 2" descr="Magnifying glass outline">
            <a:extLst>
              <a:ext uri="{FF2B5EF4-FFF2-40B4-BE49-F238E27FC236}">
                <a16:creationId xmlns:a16="http://schemas.microsoft.com/office/drawing/2014/main" id="{C8D6160B-CDC3-3D77-2768-F4B28A9B417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096296" y="363505"/>
            <a:ext cx="720000" cy="720000"/>
          </a:xfrm>
          <a:prstGeom prst="rect">
            <a:avLst/>
          </a:prstGeom>
        </p:spPr>
      </p:pic>
      <p:sp>
        <p:nvSpPr>
          <p:cNvPr id="5" name="TextBox 4">
            <a:extLst>
              <a:ext uri="{FF2B5EF4-FFF2-40B4-BE49-F238E27FC236}">
                <a16:creationId xmlns:a16="http://schemas.microsoft.com/office/drawing/2014/main" id="{21C61395-1436-286D-C024-558C9735D1DA}"/>
              </a:ext>
            </a:extLst>
          </p:cNvPr>
          <p:cNvSpPr txBox="1"/>
          <p:nvPr/>
        </p:nvSpPr>
        <p:spPr>
          <a:xfrm>
            <a:off x="538682" y="2708843"/>
            <a:ext cx="11121334" cy="3539430"/>
          </a:xfrm>
          <a:prstGeom prst="rect">
            <a:avLst/>
          </a:prstGeom>
          <a:noFill/>
        </p:spPr>
        <p:txBody>
          <a:bodyPr wrap="square">
            <a:spAutoFit/>
          </a:bodyPr>
          <a:lstStyle/>
          <a:p>
            <a:pPr algn="just"/>
            <a:r>
              <a:rPr lang="en-GB" sz="1600" b="1" i="1" dirty="0">
                <a:solidFill>
                  <a:schemeClr val="accent5"/>
                </a:solidFill>
              </a:rPr>
              <a:t>Q: What are some best-practice approaches to strengthen domestic capital markets?</a:t>
            </a:r>
          </a:p>
          <a:p>
            <a:pPr algn="just"/>
            <a:r>
              <a:rPr lang="en-GB" sz="1600" dirty="0"/>
              <a:t>A: There are five different approaches that should be utilised in tandem:</a:t>
            </a:r>
          </a:p>
          <a:p>
            <a:pPr marL="723900" indent="-285750" algn="just">
              <a:buFont typeface="Arial" panose="020B0604020202020204" pitchFamily="34" charset="0"/>
              <a:buChar char="•"/>
            </a:pPr>
            <a:r>
              <a:rPr lang="en-GB" sz="1600" b="1" dirty="0"/>
              <a:t>Legal frameworks: </a:t>
            </a:r>
            <a:r>
              <a:rPr lang="en-GB" sz="1600" dirty="0"/>
              <a:t>Create laws that support domestic capital market development, such as clear rules for bond issuance, investor protection, and governance standards. Building blocks like transparent regulation and replicable business models are vital.</a:t>
            </a:r>
            <a:endParaRPr lang="en-GB" sz="1600" i="1" dirty="0"/>
          </a:p>
          <a:p>
            <a:pPr marL="723900" indent="-285750" algn="just">
              <a:buFont typeface="Arial" panose="020B0604020202020204" pitchFamily="34" charset="0"/>
              <a:buChar char="•"/>
            </a:pPr>
            <a:r>
              <a:rPr lang="en-GB" sz="1600" b="1" dirty="0"/>
              <a:t>Institutional investors: </a:t>
            </a:r>
            <a:r>
              <a:rPr lang="en-GB" sz="1600" dirty="0"/>
              <a:t>Adopt pension fund regulations that allow allocations of capital to green bonds or bundled sustainable infrastructure projects, unlocking long-term capital at home. </a:t>
            </a:r>
          </a:p>
          <a:p>
            <a:pPr marL="723900" indent="-285750" algn="just">
              <a:buFont typeface="Arial" panose="020B0604020202020204" pitchFamily="34" charset="0"/>
              <a:buChar char="•"/>
            </a:pPr>
            <a:r>
              <a:rPr lang="en-GB" sz="1600" b="1" dirty="0"/>
              <a:t>Local currency bonds: </a:t>
            </a:r>
            <a:r>
              <a:rPr lang="en-GB" sz="1600" dirty="0"/>
              <a:t>Issue green or sustainability-linked bonds in local currency reduces currency risk for domestic investors and projects alike. Multilateral Development Banks and Development Finance Institutions can help by providing credit enhancements or guaranteeing issues </a:t>
            </a:r>
          </a:p>
          <a:p>
            <a:pPr marL="723900" indent="-285750" algn="just">
              <a:buFont typeface="Arial" panose="020B0604020202020204" pitchFamily="34" charset="0"/>
              <a:buChar char="•"/>
            </a:pPr>
            <a:r>
              <a:rPr lang="en-GB" sz="1600" b="1" dirty="0"/>
              <a:t>Risk-sharing tools: </a:t>
            </a:r>
            <a:r>
              <a:rPr lang="en-GB" sz="1600" dirty="0"/>
              <a:t>Where domestic markets remain shallow, use instrument-based mechanisms (like local currency swaps or blended finance facilities) to act as a bridge. </a:t>
            </a:r>
          </a:p>
          <a:p>
            <a:pPr marL="723900" indent="-285750" algn="just">
              <a:buFont typeface="Arial" panose="020B0604020202020204" pitchFamily="34" charset="0"/>
              <a:buChar char="•"/>
            </a:pPr>
            <a:r>
              <a:rPr lang="en-GB" sz="1600" b="1" dirty="0"/>
              <a:t>Climate alignment: </a:t>
            </a:r>
            <a:r>
              <a:rPr lang="en-GB" sz="1600" dirty="0"/>
              <a:t>Integrate climate risk into central bank and financial authority supervision of financial institutions (e.g., by requiring banks to stress-test for climate-related losses and incentivise green lending). </a:t>
            </a:r>
            <a:endParaRPr lang="en-GB" sz="1600" i="1" dirty="0"/>
          </a:p>
        </p:txBody>
      </p:sp>
    </p:spTree>
    <p:extLst>
      <p:ext uri="{BB962C8B-B14F-4D97-AF65-F5344CB8AC3E}">
        <p14:creationId xmlns:p14="http://schemas.microsoft.com/office/powerpoint/2010/main" val="111238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290572-7438-0AD1-A661-9AF278428C6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3A654BA-335D-B3F5-9236-C9ACD7EB0E62}"/>
              </a:ext>
            </a:extLst>
          </p:cNvPr>
          <p:cNvSpPr txBox="1"/>
          <p:nvPr/>
        </p:nvSpPr>
        <p:spPr>
          <a:xfrm>
            <a:off x="563733" y="363505"/>
            <a:ext cx="11121335" cy="2308324"/>
          </a:xfrm>
          <a:prstGeom prst="rect">
            <a:avLst/>
          </a:prstGeom>
          <a:noFill/>
        </p:spPr>
        <p:txBody>
          <a:bodyPr wrap="square" rtlCol="0">
            <a:spAutoFit/>
          </a:bodyPr>
          <a:lstStyle/>
          <a:p>
            <a:r>
              <a:rPr lang="en-GB" sz="1600" b="1" dirty="0"/>
              <a:t>LEARNING OUTCOME 2: Identifying and Designing Policy Reforms</a:t>
            </a:r>
          </a:p>
          <a:p>
            <a:endParaRPr lang="en-GB" sz="1600" b="1" i="1" dirty="0"/>
          </a:p>
          <a:p>
            <a:r>
              <a:rPr lang="en-GB" sz="1600" b="1" dirty="0">
                <a:solidFill>
                  <a:schemeClr val="bg1"/>
                </a:solidFill>
                <a:highlight>
                  <a:srgbClr val="0000FF"/>
                </a:highlight>
              </a:rPr>
              <a:t>2.4 Integrating Social, Environmental, and Behavioural Factors</a:t>
            </a:r>
          </a:p>
          <a:p>
            <a:endParaRPr lang="en-GB" sz="1600" dirty="0"/>
          </a:p>
          <a:p>
            <a:r>
              <a:rPr lang="en-GB" sz="1600" b="1" i="1" dirty="0">
                <a:solidFill>
                  <a:schemeClr val="accent5"/>
                </a:solidFill>
              </a:rPr>
              <a:t>Q: Why is it important to integrate such factors into policy reforms?</a:t>
            </a:r>
          </a:p>
          <a:p>
            <a:r>
              <a:rPr lang="en-GB" sz="1600" dirty="0"/>
              <a:t>A: Policies endure when they reflect real social needs and local contexts. Policy design benefits from early consideration of how new technologies or infrastructure interact with local norms, practices, and institutional arrangements. For example, the cultural acceptability and practical usability of technologies, such as clean cooking solutions or electric mobility, can shape adoption rates and long-term viability. </a:t>
            </a:r>
          </a:p>
        </p:txBody>
      </p:sp>
      <p:pic>
        <p:nvPicPr>
          <p:cNvPr id="3" name="Graphic 2" descr="Magnifying glass outline">
            <a:extLst>
              <a:ext uri="{FF2B5EF4-FFF2-40B4-BE49-F238E27FC236}">
                <a16:creationId xmlns:a16="http://schemas.microsoft.com/office/drawing/2014/main" id="{11C633CF-5F56-2547-A6D4-F30EEDB7D0C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1096296" y="363505"/>
            <a:ext cx="720000" cy="720000"/>
          </a:xfrm>
          <a:prstGeom prst="rect">
            <a:avLst/>
          </a:prstGeom>
        </p:spPr>
      </p:pic>
      <p:sp>
        <p:nvSpPr>
          <p:cNvPr id="4" name="TextBox 3">
            <a:extLst>
              <a:ext uri="{FF2B5EF4-FFF2-40B4-BE49-F238E27FC236}">
                <a16:creationId xmlns:a16="http://schemas.microsoft.com/office/drawing/2014/main" id="{35C230A7-95EA-4027-57AF-392B49DAC5A7}"/>
              </a:ext>
            </a:extLst>
          </p:cNvPr>
          <p:cNvSpPr txBox="1"/>
          <p:nvPr/>
        </p:nvSpPr>
        <p:spPr>
          <a:xfrm>
            <a:off x="432789" y="6221063"/>
            <a:ext cx="2036135" cy="307777"/>
          </a:xfrm>
          <a:prstGeom prst="rect">
            <a:avLst/>
          </a:prstGeom>
          <a:noFill/>
        </p:spPr>
        <p:txBody>
          <a:bodyPr wrap="none" rtlCol="0">
            <a:spAutoFit/>
          </a:bodyPr>
          <a:lstStyle/>
          <a:p>
            <a:r>
              <a:rPr lang="en-GB" dirty="0">
                <a:solidFill>
                  <a:schemeClr val="accent5"/>
                </a:solidFill>
                <a:hlinkClick r:id="rId3" action="ppaction://hlinksldjump">
                  <a:extLst>
                    <a:ext uri="{A12FA001-AC4F-418D-AE19-62706E023703}">
                      <ahyp:hlinkClr xmlns:ahyp="http://schemas.microsoft.com/office/drawing/2018/hyperlinkcolor" val="tx"/>
                    </a:ext>
                  </a:extLst>
                </a:hlinkClick>
              </a:rPr>
              <a:t>Back to Module Outline</a:t>
            </a:r>
            <a:endParaRPr lang="en-GB" dirty="0">
              <a:solidFill>
                <a:schemeClr val="accent5"/>
              </a:solidFill>
            </a:endParaRPr>
          </a:p>
        </p:txBody>
      </p:sp>
      <p:sp>
        <p:nvSpPr>
          <p:cNvPr id="6" name="TextBox 5">
            <a:extLst>
              <a:ext uri="{FF2B5EF4-FFF2-40B4-BE49-F238E27FC236}">
                <a16:creationId xmlns:a16="http://schemas.microsoft.com/office/drawing/2014/main" id="{8F43B8F2-8565-988B-14B3-835E0483FF4B}"/>
              </a:ext>
            </a:extLst>
          </p:cNvPr>
          <p:cNvSpPr txBox="1"/>
          <p:nvPr/>
        </p:nvSpPr>
        <p:spPr>
          <a:xfrm>
            <a:off x="563733" y="2816857"/>
            <a:ext cx="11121334" cy="1815882"/>
          </a:xfrm>
          <a:prstGeom prst="rect">
            <a:avLst/>
          </a:prstGeom>
          <a:noFill/>
        </p:spPr>
        <p:txBody>
          <a:bodyPr wrap="square">
            <a:spAutoFit/>
          </a:bodyPr>
          <a:lstStyle/>
          <a:p>
            <a:r>
              <a:rPr lang="en-GB" sz="1600" b="1" i="1" dirty="0">
                <a:solidFill>
                  <a:schemeClr val="accent5"/>
                </a:solidFill>
              </a:rPr>
              <a:t>Q: How can such social factors be integrated into market and procurement reform?</a:t>
            </a:r>
          </a:p>
          <a:p>
            <a:r>
              <a:rPr lang="en-GB" sz="1600" dirty="0"/>
              <a:t>A: Use frameworks such as:</a:t>
            </a:r>
          </a:p>
          <a:p>
            <a:pPr marL="804863" indent="-285750">
              <a:buFont typeface="Arial" panose="020B0604020202020204" pitchFamily="34" charset="0"/>
              <a:buChar char="•"/>
            </a:pPr>
            <a:r>
              <a:rPr lang="en-GB" sz="1600" b="1" dirty="0"/>
              <a:t>Distributed considerations: </a:t>
            </a:r>
            <a:r>
              <a:rPr lang="en-GB" sz="1600" dirty="0"/>
              <a:t>assess how costs and benefits are shared across different population groups </a:t>
            </a:r>
          </a:p>
          <a:p>
            <a:pPr marL="804863" indent="-285750">
              <a:buFont typeface="Arial" panose="020B0604020202020204" pitchFamily="34" charset="0"/>
              <a:buChar char="•"/>
            </a:pPr>
            <a:r>
              <a:rPr lang="en-GB" sz="1600" b="1" dirty="0"/>
              <a:t>Diverse needs: </a:t>
            </a:r>
            <a:r>
              <a:rPr lang="en-GB" sz="1600" dirty="0"/>
              <a:t>all groups have different needs, but particularly consider where certain groups may face structural barriers to participation or access</a:t>
            </a:r>
          </a:p>
          <a:p>
            <a:pPr marL="804863" indent="-285750">
              <a:buFont typeface="Arial" panose="020B0604020202020204" pitchFamily="34" charset="0"/>
              <a:buChar char="•"/>
            </a:pPr>
            <a:r>
              <a:rPr lang="en-GB" sz="1600" b="1" dirty="0"/>
              <a:t>Inclusive decision-making: </a:t>
            </a:r>
            <a:r>
              <a:rPr lang="en-GB" sz="1600" dirty="0"/>
              <a:t>also utilised in other Components within D2D, recall, this helps build legitimacy and improve the relevance of policy outcomes.</a:t>
            </a:r>
          </a:p>
        </p:txBody>
      </p:sp>
      <p:sp>
        <p:nvSpPr>
          <p:cNvPr id="8" name="TextBox 7">
            <a:extLst>
              <a:ext uri="{FF2B5EF4-FFF2-40B4-BE49-F238E27FC236}">
                <a16:creationId xmlns:a16="http://schemas.microsoft.com/office/drawing/2014/main" id="{88A7F01F-4CEB-EA70-F5D5-C2034A2E2EB1}"/>
              </a:ext>
            </a:extLst>
          </p:cNvPr>
          <p:cNvSpPr txBox="1"/>
          <p:nvPr/>
        </p:nvSpPr>
        <p:spPr>
          <a:xfrm>
            <a:off x="563733" y="4795897"/>
            <a:ext cx="11121334" cy="1323439"/>
          </a:xfrm>
          <a:prstGeom prst="rect">
            <a:avLst/>
          </a:prstGeom>
          <a:noFill/>
        </p:spPr>
        <p:txBody>
          <a:bodyPr wrap="square">
            <a:spAutoFit/>
          </a:bodyPr>
          <a:lstStyle/>
          <a:p>
            <a:r>
              <a:rPr lang="en-GB" sz="1600" b="1" i="1" dirty="0">
                <a:solidFill>
                  <a:schemeClr val="accent5"/>
                </a:solidFill>
              </a:rPr>
              <a:t>Q: Where else should social, environmental or behavioural factors be integrated?</a:t>
            </a:r>
          </a:p>
          <a:p>
            <a:r>
              <a:rPr lang="en-GB" sz="1600" dirty="0"/>
              <a:t>A: It would be prudent to include these factors into </a:t>
            </a:r>
            <a:r>
              <a:rPr lang="en-GB" sz="1600" b="1" dirty="0"/>
              <a:t>D2D Component 4: Modelling</a:t>
            </a:r>
            <a:r>
              <a:rPr lang="en-GB" sz="1600" dirty="0"/>
              <a:t> as well. This can be done by using disaggregated data analysis to identify patterns of exclusion, conducting social and environmental impact assessments, and implementing participatory stakeholder engagement practices (see </a:t>
            </a:r>
            <a:r>
              <a:rPr lang="en-GB" sz="1600" b="1" dirty="0"/>
              <a:t>D2D Components 3: Vision </a:t>
            </a:r>
            <a:r>
              <a:rPr lang="en-GB" sz="1600" dirty="0"/>
              <a:t>and </a:t>
            </a:r>
            <a:r>
              <a:rPr lang="en-GB" sz="1600" b="1" dirty="0"/>
              <a:t>5: Engagement</a:t>
            </a:r>
            <a:r>
              <a:rPr lang="en-GB" sz="1600" dirty="0"/>
              <a:t> also see the resources at the end of the module). </a:t>
            </a:r>
          </a:p>
        </p:txBody>
      </p:sp>
    </p:spTree>
    <p:extLst>
      <p:ext uri="{BB962C8B-B14F-4D97-AF65-F5344CB8AC3E}">
        <p14:creationId xmlns:p14="http://schemas.microsoft.com/office/powerpoint/2010/main" val="4276678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1BDB9E-FE8D-03CC-F5C4-0A5077EDBD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CCB317-09CD-C7CE-A5BF-5FC1BA31E929}"/>
              </a:ext>
            </a:extLst>
          </p:cNvPr>
          <p:cNvSpPr>
            <a:spLocks noGrp="1"/>
          </p:cNvSpPr>
          <p:nvPr>
            <p:ph type="ctrTitle"/>
          </p:nvPr>
        </p:nvSpPr>
        <p:spPr>
          <a:xfrm>
            <a:off x="2979507" y="739739"/>
            <a:ext cx="5654354" cy="4982968"/>
          </a:xfrm>
        </p:spPr>
        <p:txBody>
          <a:bodyPr>
            <a:normAutofit fontScale="90000"/>
          </a:bodyPr>
          <a:lstStyle/>
          <a:p>
            <a:r>
              <a:rPr lang="en-GB" sz="5400" dirty="0"/>
              <a:t>Learning Outcome  3</a:t>
            </a:r>
            <a:br>
              <a:rPr lang="en-GB" sz="5400" dirty="0"/>
            </a:br>
            <a:br>
              <a:rPr lang="en-GB" dirty="0"/>
            </a:br>
            <a:r>
              <a:rPr lang="en-GB" dirty="0"/>
              <a:t>Developing an Implementation Plan to Prioritise and Sequence Reforms</a:t>
            </a:r>
            <a:br>
              <a:rPr lang="en-GB" dirty="0"/>
            </a:br>
            <a:br>
              <a:rPr lang="en-GB" dirty="0"/>
            </a:br>
            <a:br>
              <a:rPr lang="en-GB" dirty="0"/>
            </a:br>
            <a:br>
              <a:rPr lang="en-GB" dirty="0"/>
            </a:br>
            <a:br>
              <a:rPr lang="en-GB" dirty="0"/>
            </a:br>
            <a:br>
              <a:rPr lang="en-GB" dirty="0"/>
            </a:br>
            <a:endParaRPr lang="en-GB" dirty="0"/>
          </a:p>
        </p:txBody>
      </p:sp>
      <p:pic>
        <p:nvPicPr>
          <p:cNvPr id="4" name="Graphic 3" descr="Sort outline">
            <a:extLst>
              <a:ext uri="{FF2B5EF4-FFF2-40B4-BE49-F238E27FC236}">
                <a16:creationId xmlns:a16="http://schemas.microsoft.com/office/drawing/2014/main" id="{29F2459B-28E2-2169-CD6A-226875A98F9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979507" y="3812248"/>
            <a:ext cx="1800000" cy="1800000"/>
          </a:xfrm>
          <a:prstGeom prst="rect">
            <a:avLst/>
          </a:prstGeom>
        </p:spPr>
      </p:pic>
    </p:spTree>
    <p:extLst>
      <p:ext uri="{BB962C8B-B14F-4D97-AF65-F5344CB8AC3E}">
        <p14:creationId xmlns:p14="http://schemas.microsoft.com/office/powerpoint/2010/main" val="26591393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3DEA68-FC84-7D10-B04D-DBD54D3B7E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2AB836-2658-1FB6-B9A8-8E9DEF2BEADD}"/>
              </a:ext>
            </a:extLst>
          </p:cNvPr>
          <p:cNvSpPr>
            <a:spLocks noGrp="1"/>
          </p:cNvSpPr>
          <p:nvPr>
            <p:ph type="title"/>
          </p:nvPr>
        </p:nvSpPr>
        <p:spPr>
          <a:xfrm>
            <a:off x="838198" y="581453"/>
            <a:ext cx="9082276" cy="1325563"/>
          </a:xfrm>
        </p:spPr>
        <p:txBody>
          <a:bodyPr/>
          <a:lstStyle/>
          <a:p>
            <a:r>
              <a:rPr lang="en-GB" dirty="0">
                <a:solidFill>
                  <a:schemeClr val="accent5"/>
                </a:solidFill>
              </a:rPr>
              <a:t>Developing an Implementation Plan to Prioritise and Sequence Reforms</a:t>
            </a:r>
          </a:p>
        </p:txBody>
      </p:sp>
      <p:sp>
        <p:nvSpPr>
          <p:cNvPr id="3" name="Text Placeholder 2">
            <a:extLst>
              <a:ext uri="{FF2B5EF4-FFF2-40B4-BE49-F238E27FC236}">
                <a16:creationId xmlns:a16="http://schemas.microsoft.com/office/drawing/2014/main" id="{612ED1A1-2DD1-EB07-0E8B-F4B53ABF2A52}"/>
              </a:ext>
            </a:extLst>
          </p:cNvPr>
          <p:cNvSpPr>
            <a:spLocks noGrp="1"/>
          </p:cNvSpPr>
          <p:nvPr>
            <p:ph type="body" idx="12"/>
          </p:nvPr>
        </p:nvSpPr>
        <p:spPr>
          <a:xfrm>
            <a:off x="838198" y="2079232"/>
            <a:ext cx="10831286" cy="3136458"/>
          </a:xfrm>
        </p:spPr>
        <p:txBody>
          <a:bodyPr/>
          <a:lstStyle/>
          <a:p>
            <a:r>
              <a:rPr lang="en-GB" dirty="0"/>
              <a:t>Having a plan helps…</a:t>
            </a:r>
          </a:p>
          <a:p>
            <a:pPr marL="285750" indent="-285750">
              <a:buFont typeface="Arial" panose="020B0604020202020204" pitchFamily="34" charset="0"/>
              <a:buChar char="•"/>
            </a:pPr>
            <a:r>
              <a:rPr lang="en-GB" dirty="0"/>
              <a:t>Provide clarity to stakeholders on the process for implementing policy and regulatory changes;</a:t>
            </a:r>
          </a:p>
          <a:p>
            <a:pPr marL="285750" indent="-285750">
              <a:buFont typeface="Arial" panose="020B0604020202020204" pitchFamily="34" charset="0"/>
              <a:buChar char="•"/>
            </a:pPr>
            <a:r>
              <a:rPr lang="en-GB" dirty="0"/>
              <a:t>Ensure the next steps of the policy reform are drawn out;</a:t>
            </a:r>
          </a:p>
          <a:p>
            <a:pPr marL="285750" indent="-285750">
              <a:buFont typeface="Arial" panose="020B0604020202020204" pitchFamily="34" charset="0"/>
              <a:buChar char="•"/>
            </a:pPr>
            <a:r>
              <a:rPr lang="en-GB" dirty="0"/>
              <a:t>Create accountability and transparency around the policy reform process</a:t>
            </a:r>
          </a:p>
          <a:p>
            <a:pPr marL="285750" indent="-285750">
              <a:buFont typeface="Arial" panose="020B0604020202020204" pitchFamily="34" charset="0"/>
              <a:buChar char="•"/>
            </a:pPr>
            <a:endParaRPr lang="en-GB" dirty="0"/>
          </a:p>
          <a:p>
            <a:r>
              <a:rPr lang="en-GB" dirty="0"/>
              <a:t>In this final learning outcome, you will learn about the ways to get started with the implementation plan and policy design, resources to help along the way, and how to ensure there is a formalised process for putting these documents together.</a:t>
            </a:r>
          </a:p>
        </p:txBody>
      </p:sp>
      <p:sp>
        <p:nvSpPr>
          <p:cNvPr id="4" name="Text Placeholder 3">
            <a:extLst>
              <a:ext uri="{FF2B5EF4-FFF2-40B4-BE49-F238E27FC236}">
                <a16:creationId xmlns:a16="http://schemas.microsoft.com/office/drawing/2014/main" id="{0F355DD3-F25D-628D-CF8D-6D87D21DFDDA}"/>
              </a:ext>
            </a:extLst>
          </p:cNvPr>
          <p:cNvSpPr>
            <a:spLocks noGrp="1"/>
          </p:cNvSpPr>
          <p:nvPr>
            <p:ph type="body" idx="13"/>
          </p:nvPr>
        </p:nvSpPr>
        <p:spPr>
          <a:xfrm>
            <a:off x="838198" y="581453"/>
            <a:ext cx="3461694" cy="604836"/>
          </a:xfrm>
        </p:spPr>
        <p:txBody>
          <a:bodyPr/>
          <a:lstStyle/>
          <a:p>
            <a:r>
              <a:rPr lang="en-GB" dirty="0"/>
              <a:t>Learning Outcome 3:</a:t>
            </a:r>
          </a:p>
        </p:txBody>
      </p:sp>
      <p:pic>
        <p:nvPicPr>
          <p:cNvPr id="8" name="Graphic 7" descr="Sort outline">
            <a:extLst>
              <a:ext uri="{FF2B5EF4-FFF2-40B4-BE49-F238E27FC236}">
                <a16:creationId xmlns:a16="http://schemas.microsoft.com/office/drawing/2014/main" id="{3C39B4E7-26CA-9D96-45FE-5E49DD133E8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323410" y="344932"/>
            <a:ext cx="1620000" cy="1620000"/>
          </a:xfrm>
          <a:prstGeom prst="rect">
            <a:avLst/>
          </a:prstGeom>
        </p:spPr>
      </p:pic>
    </p:spTree>
    <p:extLst>
      <p:ext uri="{BB962C8B-B14F-4D97-AF65-F5344CB8AC3E}">
        <p14:creationId xmlns:p14="http://schemas.microsoft.com/office/powerpoint/2010/main" val="4317192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76D11B2-8552-FE2D-B983-6D6B8AFB5D9E}"/>
              </a:ext>
            </a:extLst>
          </p:cNvPr>
          <p:cNvSpPr txBox="1"/>
          <p:nvPr/>
        </p:nvSpPr>
        <p:spPr>
          <a:xfrm>
            <a:off x="563733" y="363505"/>
            <a:ext cx="11121335" cy="1077218"/>
          </a:xfrm>
          <a:prstGeom prst="rect">
            <a:avLst/>
          </a:prstGeom>
          <a:noFill/>
        </p:spPr>
        <p:txBody>
          <a:bodyPr wrap="square" rtlCol="0">
            <a:spAutoFit/>
          </a:bodyPr>
          <a:lstStyle/>
          <a:p>
            <a:r>
              <a:rPr lang="en-GB" sz="1600" b="1" dirty="0"/>
              <a:t>LEARNING OUTCOME 3: Developing an Implementation Plan to Prioritise and Sequence Reforms</a:t>
            </a:r>
          </a:p>
          <a:p>
            <a:endParaRPr lang="en-GB" sz="1600" i="1" dirty="0"/>
          </a:p>
          <a:p>
            <a:r>
              <a:rPr lang="en-GB" sz="1600" b="1" dirty="0">
                <a:solidFill>
                  <a:schemeClr val="bg1"/>
                </a:solidFill>
                <a:highlight>
                  <a:srgbClr val="0000FF"/>
                </a:highlight>
              </a:rPr>
              <a:t>3.1 Prioritising Actions and Interventions</a:t>
            </a:r>
          </a:p>
          <a:p>
            <a:endParaRPr lang="en-GB" sz="1600" dirty="0"/>
          </a:p>
        </p:txBody>
      </p:sp>
      <p:pic>
        <p:nvPicPr>
          <p:cNvPr id="3" name="Graphic 2" descr="Sort outline">
            <a:extLst>
              <a:ext uri="{FF2B5EF4-FFF2-40B4-BE49-F238E27FC236}">
                <a16:creationId xmlns:a16="http://schemas.microsoft.com/office/drawing/2014/main" id="{27B16AFD-8E1D-7EB1-CEE6-77FFA9EE9ED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965068" y="363505"/>
            <a:ext cx="720000" cy="720000"/>
          </a:xfrm>
          <a:prstGeom prst="rect">
            <a:avLst/>
          </a:prstGeom>
        </p:spPr>
      </p:pic>
      <p:sp>
        <p:nvSpPr>
          <p:cNvPr id="6" name="TextBox 5">
            <a:extLst>
              <a:ext uri="{FF2B5EF4-FFF2-40B4-BE49-F238E27FC236}">
                <a16:creationId xmlns:a16="http://schemas.microsoft.com/office/drawing/2014/main" id="{B8E02437-0A0F-2527-970D-2AC9E9540B66}"/>
              </a:ext>
            </a:extLst>
          </p:cNvPr>
          <p:cNvSpPr txBox="1"/>
          <p:nvPr/>
        </p:nvSpPr>
        <p:spPr>
          <a:xfrm>
            <a:off x="563732" y="1430017"/>
            <a:ext cx="10889127" cy="2062103"/>
          </a:xfrm>
          <a:prstGeom prst="rect">
            <a:avLst/>
          </a:prstGeom>
          <a:noFill/>
        </p:spPr>
        <p:txBody>
          <a:bodyPr wrap="square">
            <a:spAutoFit/>
          </a:bodyPr>
          <a:lstStyle/>
          <a:p>
            <a:r>
              <a:rPr lang="en-GB" sz="1600" b="1" i="1" dirty="0">
                <a:solidFill>
                  <a:schemeClr val="accent5"/>
                </a:solidFill>
              </a:rPr>
              <a:t>Q: How do I gets started on drawing up an implementation plan?</a:t>
            </a:r>
          </a:p>
          <a:p>
            <a:r>
              <a:rPr lang="en-GB" sz="1600" dirty="0"/>
              <a:t>A: The first element of the implementation plan is to decide which of the available reform options should be prioritised to address the specific constraints and barriers faced in your context. This process should cover the status of policy and regulatory implementation in your country and identify the most promising opportunities for interventions that will address that gap. </a:t>
            </a:r>
          </a:p>
          <a:p>
            <a:endParaRPr lang="en-GB" sz="1600" dirty="0"/>
          </a:p>
          <a:p>
            <a:r>
              <a:rPr lang="en-GB" sz="1600" dirty="0"/>
              <a:t>Read the full policy brief (linked at the end of this lesson) for policy databases, regulator indicator, and peer-support groups and networks that can help you organize the implementation and sequency of reforms.</a:t>
            </a:r>
          </a:p>
        </p:txBody>
      </p:sp>
    </p:spTree>
    <p:extLst>
      <p:ext uri="{BB962C8B-B14F-4D97-AF65-F5344CB8AC3E}">
        <p14:creationId xmlns:p14="http://schemas.microsoft.com/office/powerpoint/2010/main" val="36424905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E85D98-5B3E-6CCC-517C-F3069940775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FC7A24E-E1FF-EB50-6D15-C3A6046D6316}"/>
              </a:ext>
            </a:extLst>
          </p:cNvPr>
          <p:cNvSpPr txBox="1"/>
          <p:nvPr/>
        </p:nvSpPr>
        <p:spPr>
          <a:xfrm>
            <a:off x="563733" y="363505"/>
            <a:ext cx="11121335" cy="3046988"/>
          </a:xfrm>
          <a:prstGeom prst="rect">
            <a:avLst/>
          </a:prstGeom>
          <a:noFill/>
        </p:spPr>
        <p:txBody>
          <a:bodyPr wrap="square" rtlCol="0">
            <a:spAutoFit/>
          </a:bodyPr>
          <a:lstStyle/>
          <a:p>
            <a:r>
              <a:rPr lang="en-GB" sz="1600" b="1" dirty="0"/>
              <a:t>LEARNING OUTCOME 3: Developing an Implementation Plan to Prioritise and Sequence Reforms</a:t>
            </a:r>
          </a:p>
          <a:p>
            <a:endParaRPr lang="en-GB" sz="1600" b="1" i="1" dirty="0"/>
          </a:p>
          <a:p>
            <a:r>
              <a:rPr lang="en-GB" sz="1600" b="1" dirty="0">
                <a:solidFill>
                  <a:schemeClr val="bg1"/>
                </a:solidFill>
                <a:highlight>
                  <a:srgbClr val="0000FF"/>
                </a:highlight>
              </a:rPr>
              <a:t>3.2 Conducting a Design Phase</a:t>
            </a:r>
          </a:p>
          <a:p>
            <a:endParaRPr lang="en-GB" sz="1600" dirty="0"/>
          </a:p>
          <a:p>
            <a:r>
              <a:rPr lang="en-GB" sz="1600" b="1" i="1" dirty="0">
                <a:solidFill>
                  <a:schemeClr val="accent5"/>
                </a:solidFill>
              </a:rPr>
              <a:t>Q: What is the best way to get started with designing policy reform?</a:t>
            </a:r>
          </a:p>
          <a:p>
            <a:r>
              <a:rPr lang="en-GB" sz="1600" dirty="0"/>
              <a:t>A: To accelerate the timetable and reduce the administrative burden of regulatory change, it is recommended to draw on tried-and-tested approaches to policy implementation, talking directly where possible with those countries who have already implemented these approaches. </a:t>
            </a:r>
            <a:r>
              <a:rPr lang="en-GB" sz="1600" b="1" dirty="0"/>
              <a:t>Peer-to-peer networking and collaboration platforms </a:t>
            </a:r>
            <a:r>
              <a:rPr lang="en-GB" sz="1600" dirty="0"/>
              <a:t>can be helpful approaches, if available. For example, the Regulatory Energy Transition Accelerator works directly with energy regulators to facilitate knowledge sharing, peer-to-peer learning and thought leadership on regulatory issues. The process could also draw on </a:t>
            </a:r>
            <a:r>
              <a:rPr lang="en-GB" sz="1600" b="1" dirty="0"/>
              <a:t>standardised policy documentation and draft templates</a:t>
            </a:r>
            <a:r>
              <a:rPr lang="en-GB" sz="1600" dirty="0"/>
              <a:t>, e.g., laws, power purchase agreement contracts, technology performance standards and mandates, and procurement process documentation.</a:t>
            </a:r>
          </a:p>
        </p:txBody>
      </p:sp>
      <p:pic>
        <p:nvPicPr>
          <p:cNvPr id="3" name="Graphic 2" descr="Sort outline">
            <a:extLst>
              <a:ext uri="{FF2B5EF4-FFF2-40B4-BE49-F238E27FC236}">
                <a16:creationId xmlns:a16="http://schemas.microsoft.com/office/drawing/2014/main" id="{D0115F9C-4DA2-0638-8FC8-54DEAFCA610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965068" y="363505"/>
            <a:ext cx="720000" cy="720000"/>
          </a:xfrm>
          <a:prstGeom prst="rect">
            <a:avLst/>
          </a:prstGeom>
        </p:spPr>
      </p:pic>
      <p:sp>
        <p:nvSpPr>
          <p:cNvPr id="5" name="TextBox 4">
            <a:extLst>
              <a:ext uri="{FF2B5EF4-FFF2-40B4-BE49-F238E27FC236}">
                <a16:creationId xmlns:a16="http://schemas.microsoft.com/office/drawing/2014/main" id="{9F30B3A1-4FC8-E789-BDC1-8F86752F4AF5}"/>
              </a:ext>
            </a:extLst>
          </p:cNvPr>
          <p:cNvSpPr txBox="1"/>
          <p:nvPr/>
        </p:nvSpPr>
        <p:spPr>
          <a:xfrm>
            <a:off x="563733" y="3666784"/>
            <a:ext cx="11121334" cy="1077218"/>
          </a:xfrm>
          <a:prstGeom prst="rect">
            <a:avLst/>
          </a:prstGeom>
          <a:noFill/>
        </p:spPr>
        <p:txBody>
          <a:bodyPr wrap="square">
            <a:spAutoFit/>
          </a:bodyPr>
          <a:lstStyle/>
          <a:p>
            <a:r>
              <a:rPr lang="en-GB" sz="1600" b="1" i="1" dirty="0">
                <a:solidFill>
                  <a:schemeClr val="accent5"/>
                </a:solidFill>
              </a:rPr>
              <a:t>Q: What if something different is required in this country context?</a:t>
            </a:r>
          </a:p>
          <a:p>
            <a:r>
              <a:rPr lang="en-GB" sz="1600" dirty="0"/>
              <a:t>A: The more complex the policy intervention, and the greater the degree of distributional impacts, the greater the need for consultation to customise the design of policies in ways that mitigate any negative impacts for a given country context. See </a:t>
            </a:r>
            <a:r>
              <a:rPr lang="en-GB" sz="1600" b="1" dirty="0"/>
              <a:t>D2D Component 5: Engagement </a:t>
            </a:r>
            <a:r>
              <a:rPr lang="en-GB" sz="1600" dirty="0"/>
              <a:t>for how to carry out the consultations.</a:t>
            </a:r>
          </a:p>
        </p:txBody>
      </p:sp>
    </p:spTree>
    <p:extLst>
      <p:ext uri="{BB962C8B-B14F-4D97-AF65-F5344CB8AC3E}">
        <p14:creationId xmlns:p14="http://schemas.microsoft.com/office/powerpoint/2010/main" val="2503986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F11915-4534-D70A-0F3E-A1519BBFCCB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476F6C3-AF57-5D20-22EC-C54F2E06F413}"/>
              </a:ext>
            </a:extLst>
          </p:cNvPr>
          <p:cNvSpPr txBox="1"/>
          <p:nvPr/>
        </p:nvSpPr>
        <p:spPr>
          <a:xfrm>
            <a:off x="563733" y="363505"/>
            <a:ext cx="11121335" cy="1323439"/>
          </a:xfrm>
          <a:prstGeom prst="rect">
            <a:avLst/>
          </a:prstGeom>
          <a:noFill/>
        </p:spPr>
        <p:txBody>
          <a:bodyPr wrap="square" rtlCol="0">
            <a:spAutoFit/>
          </a:bodyPr>
          <a:lstStyle/>
          <a:p>
            <a:r>
              <a:rPr lang="en-GB" sz="1600" b="1" dirty="0"/>
              <a:t>LEARNING OUTCOME 3: Developing an Implementation Plan to Prioritise and Sequence Reforms</a:t>
            </a:r>
          </a:p>
          <a:p>
            <a:endParaRPr lang="en-GB" sz="1600" b="1" i="1" dirty="0"/>
          </a:p>
          <a:p>
            <a:r>
              <a:rPr lang="en-GB" sz="1600" b="1" dirty="0">
                <a:solidFill>
                  <a:schemeClr val="bg1"/>
                </a:solidFill>
                <a:highlight>
                  <a:srgbClr val="0000FF"/>
                </a:highlight>
              </a:rPr>
              <a:t>3.2 Conducting a Design Phase</a:t>
            </a:r>
          </a:p>
          <a:p>
            <a:endParaRPr lang="en-GB" sz="1600" b="1" dirty="0"/>
          </a:p>
          <a:p>
            <a:r>
              <a:rPr lang="en-GB" sz="1600" dirty="0"/>
              <a:t>An expert who has worked on policy reform in Rwanda and UK describes the processes there…</a:t>
            </a:r>
          </a:p>
        </p:txBody>
      </p:sp>
      <p:pic>
        <p:nvPicPr>
          <p:cNvPr id="3" name="Graphic 2" descr="Sort outline">
            <a:extLst>
              <a:ext uri="{FF2B5EF4-FFF2-40B4-BE49-F238E27FC236}">
                <a16:creationId xmlns:a16="http://schemas.microsoft.com/office/drawing/2014/main" id="{44C62B08-0F86-1C03-E6B0-D54C18A8640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965068" y="363505"/>
            <a:ext cx="720000" cy="720000"/>
          </a:xfrm>
          <a:prstGeom prst="rect">
            <a:avLst/>
          </a:prstGeom>
        </p:spPr>
      </p:pic>
      <p:sp>
        <p:nvSpPr>
          <p:cNvPr id="6" name="TextBox 5">
            <a:extLst>
              <a:ext uri="{FF2B5EF4-FFF2-40B4-BE49-F238E27FC236}">
                <a16:creationId xmlns:a16="http://schemas.microsoft.com/office/drawing/2014/main" id="{6096BB9E-77E0-F056-9B12-20D61D01611E}"/>
              </a:ext>
            </a:extLst>
          </p:cNvPr>
          <p:cNvSpPr txBox="1"/>
          <p:nvPr/>
        </p:nvSpPr>
        <p:spPr>
          <a:xfrm>
            <a:off x="8772690" y="2117217"/>
            <a:ext cx="2912378" cy="3027358"/>
          </a:xfrm>
          <a:prstGeom prst="rect">
            <a:avLst/>
          </a:prstGeom>
          <a:noFill/>
        </p:spPr>
        <p:txBody>
          <a:bodyPr wrap="square" lIns="36000" tIns="36000" rIns="36000" bIns="36000" rtlCol="0">
            <a:spAutoFit/>
          </a:bodyPr>
          <a:lstStyle/>
          <a:p>
            <a:r>
              <a:rPr lang="en-GB" sz="1600" b="1" dirty="0">
                <a:solidFill>
                  <a:schemeClr val="accent5"/>
                </a:solidFill>
              </a:rPr>
              <a:t>Key Takeaway:</a:t>
            </a:r>
          </a:p>
          <a:p>
            <a:pPr marL="285750" indent="-285750">
              <a:buFont typeface="Wingdings" panose="05000000000000000000" pitchFamily="2" charset="2"/>
              <a:buChar char="Ø"/>
            </a:pPr>
            <a:r>
              <a:rPr lang="en-GB" sz="1600" dirty="0"/>
              <a:t>The process of convening and coordinating partners (whether they are domestic or international) is critical to ensure all voices are being heard and helps stakeholders to get behind the plan. </a:t>
            </a:r>
          </a:p>
          <a:p>
            <a:pPr marL="285750" indent="-285750">
              <a:buFont typeface="Wingdings" panose="05000000000000000000" pitchFamily="2" charset="2"/>
              <a:buChar char="Ø"/>
            </a:pPr>
            <a:r>
              <a:rPr lang="en-GB" sz="1600" dirty="0"/>
              <a:t>If there is a good process, the chances of success and implementation is higher.</a:t>
            </a:r>
          </a:p>
        </p:txBody>
      </p:sp>
      <p:pic>
        <p:nvPicPr>
          <p:cNvPr id="4" name="Online Media 3" descr="D2D Component6 Policy Will Slide33">
            <a:hlinkClick r:id="" action="ppaction://media"/>
            <a:extLst>
              <a:ext uri="{FF2B5EF4-FFF2-40B4-BE49-F238E27FC236}">
                <a16:creationId xmlns:a16="http://schemas.microsoft.com/office/drawing/2014/main" id="{0CC560A9-AAC5-E027-CD86-0940ECB47539}"/>
              </a:ext>
            </a:extLst>
          </p:cNvPr>
          <p:cNvPicPr>
            <a:picLocks noRot="1" noChangeAspect="1"/>
          </p:cNvPicPr>
          <p:nvPr>
            <a:videoFile r:link="rId1"/>
          </p:nvPr>
        </p:nvPicPr>
        <p:blipFill>
          <a:blip r:embed="rId5"/>
          <a:stretch>
            <a:fillRect/>
          </a:stretch>
        </p:blipFill>
        <p:spPr>
          <a:xfrm>
            <a:off x="563733" y="1785620"/>
            <a:ext cx="7894467" cy="4460374"/>
          </a:xfrm>
          <a:prstGeom prst="rect">
            <a:avLst/>
          </a:prstGeom>
        </p:spPr>
      </p:pic>
    </p:spTree>
    <p:extLst>
      <p:ext uri="{BB962C8B-B14F-4D97-AF65-F5344CB8AC3E}">
        <p14:creationId xmlns:p14="http://schemas.microsoft.com/office/powerpoint/2010/main" val="183918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 presetClass="mediacall" presetSubtype="0" fill="hold" nodeType="clickEffect">
                                  <p:stCondLst>
                                    <p:cond delay="0"/>
                                  </p:stCondLst>
                                  <p:childTnLst>
                                    <p:cmd type="call" cmd="playFrom(0.0)">
                                      <p:cBhvr>
                                        <p:cTn id="11"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fill="hold" display="0">
                  <p:stCondLst>
                    <p:cond delay="indefinite"/>
                  </p:stCondLst>
                </p:cTn>
                <p:tgtEl>
                  <p:spTgt spid="4"/>
                </p:tgtEl>
              </p:cMediaNode>
            </p:video>
            <p:seq concurrent="1" nextAc="seek">
              <p:cTn id="13" restart="whenNotActive" fill="hold" evtFilter="cancelBubble" nodeType="interactiveSeq">
                <p:stCondLst>
                  <p:cond evt="onClick" delay="0">
                    <p:tgtEl>
                      <p:spTgt spid="4"/>
                    </p:tgtEl>
                  </p:cond>
                </p:stCondLst>
                <p:endSync evt="end" delay="0">
                  <p:rtn val="all"/>
                </p:endSync>
                <p:childTnLst>
                  <p:par>
                    <p:cTn id="14" fill="hold">
                      <p:stCondLst>
                        <p:cond delay="0"/>
                      </p:stCondLst>
                      <p:childTnLst>
                        <p:par>
                          <p:cTn id="15" fill="hold">
                            <p:stCondLst>
                              <p:cond delay="0"/>
                            </p:stCondLst>
                            <p:childTnLst>
                              <p:par>
                                <p:cTn id="16" presetID="2" presetClass="mediacall" presetSubtype="0" fill="hold" nodeType="clickEffect">
                                  <p:stCondLst>
                                    <p:cond delay="0"/>
                                  </p:stCondLst>
                                  <p:childTnLst>
                                    <p:cmd type="call" cmd="togglePause">
                                      <p:cBhvr>
                                        <p:cTn id="17" dur="1" fill="hold"/>
                                        <p:tgtEl>
                                          <p:spTgt spid="4"/>
                                        </p:tgtEl>
                                      </p:cBhvr>
                                    </p:cmd>
                                  </p:childTnLst>
                                </p:cTn>
                              </p:par>
                            </p:childTnLst>
                          </p:cTn>
                        </p:par>
                      </p:childTnLst>
                    </p:cTn>
                  </p:par>
                </p:childTnLst>
              </p:cTn>
              <p:nextCondLst>
                <p:cond evt="onClick" delay="0">
                  <p:tgtEl>
                    <p:spTgt spid="4"/>
                  </p:tgtEl>
                </p:cond>
              </p:nextCondLst>
            </p:seq>
          </p:childTnLst>
        </p:cTn>
      </p:par>
    </p:tnLst>
    <p:bldLst>
      <p:bldP spid="6"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0667A1-9857-5BDE-2313-3DD98E52B5C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ECC6A9E-1149-8D33-51A3-8E9D064C96C5}"/>
              </a:ext>
            </a:extLst>
          </p:cNvPr>
          <p:cNvSpPr txBox="1"/>
          <p:nvPr/>
        </p:nvSpPr>
        <p:spPr>
          <a:xfrm>
            <a:off x="563733" y="363505"/>
            <a:ext cx="11121335" cy="3293209"/>
          </a:xfrm>
          <a:prstGeom prst="rect">
            <a:avLst/>
          </a:prstGeom>
          <a:noFill/>
        </p:spPr>
        <p:txBody>
          <a:bodyPr wrap="square" rtlCol="0">
            <a:spAutoFit/>
          </a:bodyPr>
          <a:lstStyle/>
          <a:p>
            <a:r>
              <a:rPr lang="en-GB" sz="1600" b="1" dirty="0"/>
              <a:t>LEARNING OUTCOME 3: Developing an Implementation Plan to Prioritise and Sequence Reforms</a:t>
            </a:r>
          </a:p>
          <a:p>
            <a:endParaRPr lang="en-GB" sz="1600" b="1" i="1" dirty="0"/>
          </a:p>
          <a:p>
            <a:r>
              <a:rPr lang="en-GB" sz="1600" b="1" dirty="0">
                <a:solidFill>
                  <a:schemeClr val="bg1"/>
                </a:solidFill>
                <a:highlight>
                  <a:srgbClr val="0000FF"/>
                </a:highlight>
              </a:rPr>
              <a:t>3.3 Establishing Institutional Responsibilities and Allocating Resources</a:t>
            </a:r>
          </a:p>
          <a:p>
            <a:endParaRPr lang="en-GB" sz="1600" dirty="0"/>
          </a:p>
          <a:p>
            <a:r>
              <a:rPr lang="en-GB" sz="1600" b="1" i="1" dirty="0">
                <a:solidFill>
                  <a:schemeClr val="accent5"/>
                </a:solidFill>
              </a:rPr>
              <a:t>Q: Who is responsible for the overseeing the policy reforms that get developed? And what does each of those three function groups do in relation to policy reform?</a:t>
            </a:r>
          </a:p>
          <a:p>
            <a:r>
              <a:rPr lang="en-GB" sz="1600" dirty="0"/>
              <a:t>A: The accountability is operationalised by designating the </a:t>
            </a:r>
            <a:r>
              <a:rPr lang="en-GB" sz="1600" b="1" dirty="0"/>
              <a:t>Governance Coordinating Function (GCF) </a:t>
            </a:r>
            <a:r>
              <a:rPr lang="en-GB" sz="1600" dirty="0"/>
              <a:t>as the coordination hub, which provides institutional oversight, with the </a:t>
            </a:r>
            <a:r>
              <a:rPr lang="en-GB" sz="1600" b="1" dirty="0">
                <a:solidFill>
                  <a:srgbClr val="023DC7"/>
                </a:solidFill>
              </a:rPr>
              <a:t>PSC-SIG</a:t>
            </a:r>
            <a:r>
              <a:rPr lang="en-GB" sz="1600" dirty="0"/>
              <a:t> responsible for mandate-setting and milestone approvals. The </a:t>
            </a:r>
            <a:r>
              <a:rPr lang="en-GB" sz="1600" b="1" dirty="0"/>
              <a:t>GCF</a:t>
            </a:r>
            <a:r>
              <a:rPr lang="en-GB" sz="1600" dirty="0"/>
              <a:t> should steward the portfolio (workplans, risk/issue registers, decision logs); and </a:t>
            </a:r>
            <a:r>
              <a:rPr lang="en-GB" sz="1600" b="1" dirty="0">
                <a:solidFill>
                  <a:srgbClr val="C80F2E"/>
                </a:solidFill>
              </a:rPr>
              <a:t>TDG-SIGs</a:t>
            </a:r>
            <a:r>
              <a:rPr lang="en-GB" sz="1600" dirty="0"/>
              <a:t> should hold delivery mandates for modelling, policy drafting, procurement design, and finance strategy inputs, reporting through the </a:t>
            </a:r>
            <a:r>
              <a:rPr lang="en-GB" sz="1600" b="1" dirty="0"/>
              <a:t>GCF</a:t>
            </a:r>
            <a:r>
              <a:rPr lang="en-GB" sz="1600" dirty="0"/>
              <a:t> to the </a:t>
            </a:r>
            <a:r>
              <a:rPr lang="en-GB" sz="1600" b="1" dirty="0">
                <a:solidFill>
                  <a:srgbClr val="023DC7"/>
                </a:solidFill>
              </a:rPr>
              <a:t>PSC-SIG</a:t>
            </a:r>
            <a:r>
              <a:rPr lang="en-GB" sz="1600" dirty="0"/>
              <a:t>. Coordination should be formalised through written terms of reference (</a:t>
            </a:r>
            <a:r>
              <a:rPr lang="en-GB" sz="1600" dirty="0" err="1"/>
              <a:t>ToR</a:t>
            </a:r>
            <a:r>
              <a:rPr lang="en-GB" sz="1600" dirty="0"/>
              <a:t>), a published meeting schedule (</a:t>
            </a:r>
            <a:r>
              <a:rPr lang="en-GB" sz="1600" dirty="0" err="1"/>
              <a:t>eg</a:t>
            </a:r>
            <a:r>
              <a:rPr lang="en-GB" sz="1600" dirty="0"/>
              <a:t> quarterly </a:t>
            </a:r>
            <a:r>
              <a:rPr lang="en-GB" sz="1600" b="1" dirty="0">
                <a:solidFill>
                  <a:srgbClr val="023DC7"/>
                </a:solidFill>
              </a:rPr>
              <a:t>PSC-SIG</a:t>
            </a:r>
            <a:r>
              <a:rPr lang="en-GB" sz="1600" dirty="0"/>
              <a:t>; monthly </a:t>
            </a:r>
            <a:r>
              <a:rPr lang="en-GB" sz="1600" b="1" dirty="0">
                <a:solidFill>
                  <a:srgbClr val="C80F2E"/>
                </a:solidFill>
              </a:rPr>
              <a:t>TDG-SIGs</a:t>
            </a:r>
            <a:r>
              <a:rPr lang="en-GB" sz="1600" dirty="0"/>
              <a:t>), and transparent documentation (agendas, minutes, action trackers) maintained by the </a:t>
            </a:r>
            <a:r>
              <a:rPr lang="en-GB" sz="1600" b="1" dirty="0"/>
              <a:t>GCF</a:t>
            </a:r>
            <a:r>
              <a:rPr lang="en-GB" sz="1600" dirty="0"/>
              <a:t>. </a:t>
            </a:r>
          </a:p>
        </p:txBody>
      </p:sp>
      <p:pic>
        <p:nvPicPr>
          <p:cNvPr id="3" name="Graphic 2" descr="Sort outline">
            <a:extLst>
              <a:ext uri="{FF2B5EF4-FFF2-40B4-BE49-F238E27FC236}">
                <a16:creationId xmlns:a16="http://schemas.microsoft.com/office/drawing/2014/main" id="{04F41C10-F8FF-B0D1-F88B-7A8B0C42AE7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965068" y="363505"/>
            <a:ext cx="720000" cy="720000"/>
          </a:xfrm>
          <a:prstGeom prst="rect">
            <a:avLst/>
          </a:prstGeom>
        </p:spPr>
      </p:pic>
      <p:sp>
        <p:nvSpPr>
          <p:cNvPr id="5" name="TextBox 4">
            <a:extLst>
              <a:ext uri="{FF2B5EF4-FFF2-40B4-BE49-F238E27FC236}">
                <a16:creationId xmlns:a16="http://schemas.microsoft.com/office/drawing/2014/main" id="{82868A11-FB22-07B0-6998-075B5167BEA9}"/>
              </a:ext>
            </a:extLst>
          </p:cNvPr>
          <p:cNvSpPr txBox="1"/>
          <p:nvPr/>
        </p:nvSpPr>
        <p:spPr>
          <a:xfrm>
            <a:off x="432789" y="6221063"/>
            <a:ext cx="2036135" cy="307777"/>
          </a:xfrm>
          <a:prstGeom prst="rect">
            <a:avLst/>
          </a:prstGeom>
          <a:noFill/>
        </p:spPr>
        <p:txBody>
          <a:bodyPr wrap="none" rtlCol="0">
            <a:spAutoFit/>
          </a:bodyPr>
          <a:lstStyle/>
          <a:p>
            <a:r>
              <a:rPr lang="en-GB" dirty="0">
                <a:solidFill>
                  <a:schemeClr val="accent5"/>
                </a:solidFill>
                <a:hlinkClick r:id="rId4" action="ppaction://hlinksldjump">
                  <a:extLst>
                    <a:ext uri="{A12FA001-AC4F-418D-AE19-62706E023703}">
                      <ahyp:hlinkClr xmlns:ahyp="http://schemas.microsoft.com/office/drawing/2018/hyperlinkcolor" val="tx"/>
                    </a:ext>
                  </a:extLst>
                </a:hlinkClick>
              </a:rPr>
              <a:t>Back to Module Outline</a:t>
            </a:r>
            <a:endParaRPr lang="en-GB" dirty="0">
              <a:solidFill>
                <a:schemeClr val="accent5"/>
              </a:solidFill>
            </a:endParaRPr>
          </a:p>
        </p:txBody>
      </p:sp>
      <p:grpSp>
        <p:nvGrpSpPr>
          <p:cNvPr id="39" name="Group 38">
            <a:extLst>
              <a:ext uri="{FF2B5EF4-FFF2-40B4-BE49-F238E27FC236}">
                <a16:creationId xmlns:a16="http://schemas.microsoft.com/office/drawing/2014/main" id="{6E0D55EE-11E7-1579-2930-EAD7A160AD10}"/>
              </a:ext>
            </a:extLst>
          </p:cNvPr>
          <p:cNvGrpSpPr/>
          <p:nvPr/>
        </p:nvGrpSpPr>
        <p:grpSpPr>
          <a:xfrm>
            <a:off x="10189029" y="4992914"/>
            <a:ext cx="1641481" cy="1574911"/>
            <a:chOff x="10465149" y="5362617"/>
            <a:chExt cx="1301283" cy="1182005"/>
          </a:xfrm>
        </p:grpSpPr>
        <p:grpSp>
          <p:nvGrpSpPr>
            <p:cNvPr id="40" name="Group 39">
              <a:extLst>
                <a:ext uri="{FF2B5EF4-FFF2-40B4-BE49-F238E27FC236}">
                  <a16:creationId xmlns:a16="http://schemas.microsoft.com/office/drawing/2014/main" id="{D5A3E47F-64D2-B0B3-2DC7-076C94DA094A}"/>
                </a:ext>
              </a:extLst>
            </p:cNvPr>
            <p:cNvGrpSpPr>
              <a:grpSpLocks noChangeAspect="1"/>
            </p:cNvGrpSpPr>
            <p:nvPr/>
          </p:nvGrpSpPr>
          <p:grpSpPr>
            <a:xfrm>
              <a:off x="10465149" y="5362617"/>
              <a:ext cx="1301283" cy="1080000"/>
              <a:chOff x="9353550" y="363506"/>
              <a:chExt cx="2476500" cy="2044907"/>
            </a:xfrm>
          </p:grpSpPr>
          <p:sp>
            <p:nvSpPr>
              <p:cNvPr id="42" name="Rectangle 41">
                <a:extLst>
                  <a:ext uri="{FF2B5EF4-FFF2-40B4-BE49-F238E27FC236}">
                    <a16:creationId xmlns:a16="http://schemas.microsoft.com/office/drawing/2014/main" id="{757D4647-6BEA-F835-7C86-1B01F6C93612}"/>
                  </a:ext>
                </a:extLst>
              </p:cNvPr>
              <p:cNvSpPr/>
              <p:nvPr/>
            </p:nvSpPr>
            <p:spPr>
              <a:xfrm>
                <a:off x="9353550" y="363506"/>
                <a:ext cx="2476500" cy="2044907"/>
              </a:xfrm>
              <a:prstGeom prst="rect">
                <a:avLst/>
              </a:prstGeom>
              <a:gradFill flip="none" rotWithShape="1">
                <a:gsLst>
                  <a:gs pos="0">
                    <a:schemeClr val="accent6">
                      <a:lumMod val="0"/>
                      <a:lumOff val="100000"/>
                    </a:schemeClr>
                  </a:gs>
                  <a:gs pos="35000">
                    <a:schemeClr val="accent6">
                      <a:lumMod val="0"/>
                      <a:lumOff val="100000"/>
                    </a:schemeClr>
                  </a:gs>
                  <a:gs pos="100000">
                    <a:schemeClr val="bg2">
                      <a:lumMod val="75000"/>
                    </a:schemeClr>
                  </a:gs>
                </a:gsLst>
                <a:path path="circle">
                  <a:fillToRect l="50000" t="-80000" r="50000" b="180000"/>
                </a:path>
                <a:tileRect/>
              </a:gradFill>
              <a:ln w="222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endParaRPr lang="en-GB"/>
              </a:p>
            </p:txBody>
          </p:sp>
          <p:grpSp>
            <p:nvGrpSpPr>
              <p:cNvPr id="43" name="Group 42">
                <a:extLst>
                  <a:ext uri="{FF2B5EF4-FFF2-40B4-BE49-F238E27FC236}">
                    <a16:creationId xmlns:a16="http://schemas.microsoft.com/office/drawing/2014/main" id="{F4D59C1F-EFCF-E67C-738C-94E55BB50181}"/>
                  </a:ext>
                </a:extLst>
              </p:cNvPr>
              <p:cNvGrpSpPr/>
              <p:nvPr/>
            </p:nvGrpSpPr>
            <p:grpSpPr>
              <a:xfrm>
                <a:off x="9700461" y="470603"/>
                <a:ext cx="1793862" cy="1677627"/>
                <a:chOff x="5902711" y="432502"/>
                <a:chExt cx="5287501" cy="3581101"/>
              </a:xfrm>
            </p:grpSpPr>
            <p:sp>
              <p:nvSpPr>
                <p:cNvPr id="44" name="Flowchart: Alternative Process 43">
                  <a:extLst>
                    <a:ext uri="{FF2B5EF4-FFF2-40B4-BE49-F238E27FC236}">
                      <a16:creationId xmlns:a16="http://schemas.microsoft.com/office/drawing/2014/main" id="{6EA15754-4DB4-4DCC-245D-C3AD0AAD41F5}"/>
                    </a:ext>
                  </a:extLst>
                </p:cNvPr>
                <p:cNvSpPr/>
                <p:nvPr/>
              </p:nvSpPr>
              <p:spPr>
                <a:xfrm>
                  <a:off x="5902711" y="1800226"/>
                  <a:ext cx="2388018" cy="688241"/>
                </a:xfrm>
                <a:prstGeom prst="flowChartAlternateProcess">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endParaRPr lang="en-GB" sz="1200" dirty="0"/>
                </a:p>
              </p:txBody>
            </p:sp>
            <p:sp>
              <p:nvSpPr>
                <p:cNvPr id="45" name="Flowchart: Alternative Process 44">
                  <a:extLst>
                    <a:ext uri="{FF2B5EF4-FFF2-40B4-BE49-F238E27FC236}">
                      <a16:creationId xmlns:a16="http://schemas.microsoft.com/office/drawing/2014/main" id="{63FD753C-1B3A-E886-B957-35DFD9820464}"/>
                    </a:ext>
                  </a:extLst>
                </p:cNvPr>
                <p:cNvSpPr/>
                <p:nvPr/>
              </p:nvSpPr>
              <p:spPr>
                <a:xfrm>
                  <a:off x="8802192" y="1800226"/>
                  <a:ext cx="2388020" cy="688241"/>
                </a:xfrm>
                <a:prstGeom prst="flowChartAlternateProcess">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endParaRPr lang="en-GB" sz="1200" dirty="0"/>
                </a:p>
              </p:txBody>
            </p:sp>
            <p:sp>
              <p:nvSpPr>
                <p:cNvPr id="46" name="Left Brace 45">
                  <a:extLst>
                    <a:ext uri="{FF2B5EF4-FFF2-40B4-BE49-F238E27FC236}">
                      <a16:creationId xmlns:a16="http://schemas.microsoft.com/office/drawing/2014/main" id="{5DD01B94-FD94-A2CA-AB3A-32430C37AC53}"/>
                    </a:ext>
                  </a:extLst>
                </p:cNvPr>
                <p:cNvSpPr/>
                <p:nvPr/>
              </p:nvSpPr>
              <p:spPr>
                <a:xfrm rot="5400000">
                  <a:off x="8300204" y="670682"/>
                  <a:ext cx="453324" cy="1805767"/>
                </a:xfrm>
                <a:prstGeom prst="leftBrace">
                  <a:avLst>
                    <a:gd name="adj1" fmla="val 9560"/>
                    <a:gd name="adj2" fmla="val 49454"/>
                  </a:avLst>
                </a:prstGeom>
              </p:spPr>
              <p:style>
                <a:lnRef idx="2">
                  <a:schemeClr val="dk1"/>
                </a:lnRef>
                <a:fillRef idx="0">
                  <a:schemeClr val="dk1"/>
                </a:fillRef>
                <a:effectRef idx="1">
                  <a:schemeClr val="dk1"/>
                </a:effectRef>
                <a:fontRef idx="minor">
                  <a:schemeClr val="tx1"/>
                </a:fontRef>
              </p:style>
              <p:txBody>
                <a:bodyPr lIns="0" tIns="0" rIns="0" bIns="0" rtlCol="0" anchor="ctr"/>
                <a:lstStyle/>
                <a:p>
                  <a:pPr algn="ctr"/>
                  <a:endParaRPr lang="en-GB" sz="1100"/>
                </a:p>
              </p:txBody>
            </p:sp>
            <p:sp>
              <p:nvSpPr>
                <p:cNvPr id="47" name="Flowchart: Alternative Process 46">
                  <a:extLst>
                    <a:ext uri="{FF2B5EF4-FFF2-40B4-BE49-F238E27FC236}">
                      <a16:creationId xmlns:a16="http://schemas.microsoft.com/office/drawing/2014/main" id="{0F2741E6-0010-4BD8-FECF-1C4C7BBA2864}"/>
                    </a:ext>
                  </a:extLst>
                </p:cNvPr>
                <p:cNvSpPr/>
                <p:nvPr/>
              </p:nvSpPr>
              <p:spPr>
                <a:xfrm>
                  <a:off x="7238609" y="432502"/>
                  <a:ext cx="2464291" cy="904876"/>
                </a:xfrm>
                <a:prstGeom prst="flowChartAlternateProcess">
                  <a:avLst/>
                </a:prstGeom>
              </p:spPr>
              <p:style>
                <a:lnRef idx="3">
                  <a:schemeClr val="lt1"/>
                </a:lnRef>
                <a:fillRef idx="1">
                  <a:schemeClr val="dk1"/>
                </a:fillRef>
                <a:effectRef idx="1">
                  <a:schemeClr val="dk1"/>
                </a:effectRef>
                <a:fontRef idx="minor">
                  <a:schemeClr val="lt1"/>
                </a:fontRef>
              </p:style>
              <p:txBody>
                <a:bodyPr lIns="0" tIns="0" rIns="0" bIns="0" rtlCol="0" anchor="ctr"/>
                <a:lstStyle/>
                <a:p>
                  <a:pPr algn="ctr"/>
                  <a:endParaRPr lang="en-GB" sz="1600" dirty="0"/>
                </a:p>
              </p:txBody>
            </p:sp>
            <p:sp>
              <p:nvSpPr>
                <p:cNvPr id="48" name="Flowchart: Alternative Process 47">
                  <a:extLst>
                    <a:ext uri="{FF2B5EF4-FFF2-40B4-BE49-F238E27FC236}">
                      <a16:creationId xmlns:a16="http://schemas.microsoft.com/office/drawing/2014/main" id="{C50054C0-2B8D-83E8-0682-826339F3577F}"/>
                    </a:ext>
                  </a:extLst>
                </p:cNvPr>
                <p:cNvSpPr/>
                <p:nvPr/>
              </p:nvSpPr>
              <p:spPr>
                <a:xfrm>
                  <a:off x="8802193" y="2547623"/>
                  <a:ext cx="2388019" cy="688240"/>
                </a:xfrm>
                <a:prstGeom prst="flowChartAlternateProcess">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endParaRPr lang="en-GB" sz="1200" dirty="0"/>
                </a:p>
              </p:txBody>
            </p:sp>
            <p:sp>
              <p:nvSpPr>
                <p:cNvPr id="49" name="Flowchart: Alternative Process 48">
                  <a:extLst>
                    <a:ext uri="{FF2B5EF4-FFF2-40B4-BE49-F238E27FC236}">
                      <a16:creationId xmlns:a16="http://schemas.microsoft.com/office/drawing/2014/main" id="{CFE74A70-ECCD-A990-E428-602D7BC75B70}"/>
                    </a:ext>
                  </a:extLst>
                </p:cNvPr>
                <p:cNvSpPr/>
                <p:nvPr/>
              </p:nvSpPr>
              <p:spPr>
                <a:xfrm>
                  <a:off x="8802193" y="3325363"/>
                  <a:ext cx="2388019" cy="688240"/>
                </a:xfrm>
                <a:prstGeom prst="flowChartAlternateProcess">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endParaRPr lang="en-GB" sz="1200" dirty="0"/>
                </a:p>
              </p:txBody>
            </p:sp>
          </p:grpSp>
        </p:grpSp>
        <p:sp>
          <p:nvSpPr>
            <p:cNvPr id="41" name="TextBox 40">
              <a:extLst>
                <a:ext uri="{FF2B5EF4-FFF2-40B4-BE49-F238E27FC236}">
                  <a16:creationId xmlns:a16="http://schemas.microsoft.com/office/drawing/2014/main" id="{21B3B943-8DCE-926D-8B30-6FBE9F0437A7}"/>
                </a:ext>
              </a:extLst>
            </p:cNvPr>
            <p:cNvSpPr txBox="1"/>
            <p:nvPr/>
          </p:nvSpPr>
          <p:spPr>
            <a:xfrm rot="5400000">
              <a:off x="11266851" y="6279165"/>
              <a:ext cx="300082" cy="230832"/>
            </a:xfrm>
            <a:prstGeom prst="rect">
              <a:avLst/>
            </a:prstGeom>
            <a:noFill/>
            <a:ln>
              <a:noFill/>
            </a:ln>
          </p:spPr>
          <p:txBody>
            <a:bodyPr wrap="none" rtlCol="0">
              <a:spAutoFit/>
            </a:bodyPr>
            <a:lstStyle/>
            <a:p>
              <a:r>
                <a:rPr lang="en-GB" sz="900" b="1" dirty="0">
                  <a:ln w="9525">
                    <a:solidFill>
                      <a:schemeClr val="bg1"/>
                    </a:solidFill>
                    <a:prstDash val="solid"/>
                  </a:ln>
                  <a:solidFill>
                    <a:schemeClr val="tx1"/>
                  </a:solidFill>
                  <a:effectLst>
                    <a:outerShdw blurRad="12700" dist="38100" dir="2700000" algn="tl" rotWithShape="0">
                      <a:schemeClr val="bg1">
                        <a:lumMod val="50000"/>
                      </a:schemeClr>
                    </a:outerShdw>
                  </a:effectLst>
                </a:rPr>
                <a:t>…</a:t>
              </a:r>
            </a:p>
          </p:txBody>
        </p:sp>
      </p:grpSp>
      <p:sp>
        <p:nvSpPr>
          <p:cNvPr id="6" name="TextBox 5">
            <a:extLst>
              <a:ext uri="{FF2B5EF4-FFF2-40B4-BE49-F238E27FC236}">
                <a16:creationId xmlns:a16="http://schemas.microsoft.com/office/drawing/2014/main" id="{1E58B12E-3485-5D77-A763-5EB5CF66E105}"/>
              </a:ext>
            </a:extLst>
          </p:cNvPr>
          <p:cNvSpPr txBox="1"/>
          <p:nvPr/>
        </p:nvSpPr>
        <p:spPr>
          <a:xfrm>
            <a:off x="563733" y="3815520"/>
            <a:ext cx="9001181" cy="2062103"/>
          </a:xfrm>
          <a:prstGeom prst="rect">
            <a:avLst/>
          </a:prstGeom>
          <a:noFill/>
        </p:spPr>
        <p:txBody>
          <a:bodyPr wrap="square">
            <a:spAutoFit/>
          </a:bodyPr>
          <a:lstStyle/>
          <a:p>
            <a:r>
              <a:rPr lang="en-GB" sz="1600" b="1" i="1" dirty="0">
                <a:solidFill>
                  <a:schemeClr val="accent5"/>
                </a:solidFill>
              </a:rPr>
              <a:t>Q: Will resources be required to create this type of governance structure?</a:t>
            </a:r>
          </a:p>
          <a:p>
            <a:r>
              <a:rPr lang="en-GB" sz="1600" dirty="0"/>
              <a:t>A: Resourcing and budgets should explicitly cover a </a:t>
            </a:r>
            <a:r>
              <a:rPr lang="en-GB" sz="1600" b="1" dirty="0"/>
              <a:t>GCF</a:t>
            </a:r>
            <a:r>
              <a:rPr lang="en-GB" sz="1600" dirty="0"/>
              <a:t> Secretariat (facilitation, stakeholder engagement, document control), </a:t>
            </a:r>
            <a:r>
              <a:rPr lang="en-GB" sz="1600" b="1" dirty="0">
                <a:solidFill>
                  <a:srgbClr val="C80F2E"/>
                </a:solidFill>
              </a:rPr>
              <a:t>TDG-SIG</a:t>
            </a:r>
            <a:r>
              <a:rPr lang="en-GB" sz="1600" dirty="0"/>
              <a:t> convening (analytical support, drafting, consultation management), and </a:t>
            </a:r>
            <a:r>
              <a:rPr lang="en-GB" sz="1600" b="1" dirty="0">
                <a:solidFill>
                  <a:srgbClr val="023DC7"/>
                </a:solidFill>
              </a:rPr>
              <a:t>PSC-SIG</a:t>
            </a:r>
            <a:r>
              <a:rPr lang="en-GB" sz="1600" dirty="0">
                <a:solidFill>
                  <a:srgbClr val="023DC7"/>
                </a:solidFill>
              </a:rPr>
              <a:t> </a:t>
            </a:r>
            <a:r>
              <a:rPr lang="en-GB" sz="1600" dirty="0"/>
              <a:t>support (briefing packs and decision summaries). Many climate funds and other funding sources have technical assistance components that can be used to support policy reform processes that aim to improve the enabling environment. Applications for support from these funds can be aided if the policy reforms being addressed meet the criteria set out by those funds.</a:t>
            </a:r>
          </a:p>
        </p:txBody>
      </p:sp>
    </p:spTree>
    <p:extLst>
      <p:ext uri="{BB962C8B-B14F-4D97-AF65-F5344CB8AC3E}">
        <p14:creationId xmlns:p14="http://schemas.microsoft.com/office/powerpoint/2010/main" val="3105944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228DB20-E4DB-570A-9F7B-4CCB36DAEAF2}"/>
              </a:ext>
            </a:extLst>
          </p:cNvPr>
          <p:cNvSpPr txBox="1"/>
          <p:nvPr/>
        </p:nvSpPr>
        <p:spPr>
          <a:xfrm>
            <a:off x="931946" y="1293394"/>
            <a:ext cx="10177914" cy="3647152"/>
          </a:xfrm>
          <a:prstGeom prst="rect">
            <a:avLst/>
          </a:prstGeom>
          <a:solidFill>
            <a:schemeClr val="bg2">
              <a:lumMod val="40000"/>
              <a:lumOff val="60000"/>
            </a:schemeClr>
          </a:solidFill>
        </p:spPr>
        <p:txBody>
          <a:bodyPr wrap="square">
            <a:spAutoFit/>
          </a:bodyPr>
          <a:lstStyle/>
          <a:p>
            <a:pPr marL="285750" indent="-285750">
              <a:buFontTx/>
              <a:buChar char="-"/>
            </a:pPr>
            <a:r>
              <a:rPr lang="en-GB" sz="2400" dirty="0"/>
              <a:t>Governments should prioritise improving the enabling environment as this is likely to be an important factor unlocking investment flows.</a:t>
            </a:r>
          </a:p>
          <a:p>
            <a:pPr marL="285750" indent="-285750">
              <a:buFontTx/>
              <a:buChar char="-"/>
            </a:pPr>
            <a:endParaRPr lang="en-GB" sz="1050" dirty="0"/>
          </a:p>
          <a:p>
            <a:pPr marL="285750" indent="-285750">
              <a:buFontTx/>
              <a:buChar char="-"/>
            </a:pPr>
            <a:r>
              <a:rPr lang="en-GB" sz="2400" dirty="0"/>
              <a:t>Strengthen governance arrangements, institutional mandates, and capacity development to support implementation of reforms.</a:t>
            </a:r>
          </a:p>
          <a:p>
            <a:pPr marL="285750" indent="-285750">
              <a:buFontTx/>
              <a:buChar char="-"/>
            </a:pPr>
            <a:endParaRPr lang="en-GB" sz="1050" dirty="0"/>
          </a:p>
          <a:p>
            <a:pPr marL="285750" indent="-285750">
              <a:buFontTx/>
              <a:buChar char="-"/>
            </a:pPr>
            <a:r>
              <a:rPr lang="en-GB" sz="2400" dirty="0"/>
              <a:t>Develop policy packages that help navigate the political economy of reform and address the multiple policy gaps.</a:t>
            </a:r>
          </a:p>
          <a:p>
            <a:pPr marL="285750" indent="-285750">
              <a:buFontTx/>
              <a:buChar char="-"/>
            </a:pPr>
            <a:endParaRPr lang="en-GB" sz="1050" dirty="0"/>
          </a:p>
          <a:p>
            <a:pPr marL="285750" indent="-285750">
              <a:buFontTx/>
              <a:buChar char="-"/>
            </a:pPr>
            <a:r>
              <a:rPr lang="en-GB" sz="2400" dirty="0"/>
              <a:t>The international community should work to improve the tools available to countries to help develop policy and regulatory environments.</a:t>
            </a:r>
          </a:p>
        </p:txBody>
      </p:sp>
      <p:sp>
        <p:nvSpPr>
          <p:cNvPr id="4" name="Title 2">
            <a:extLst>
              <a:ext uri="{FF2B5EF4-FFF2-40B4-BE49-F238E27FC236}">
                <a16:creationId xmlns:a16="http://schemas.microsoft.com/office/drawing/2014/main" id="{D2BADC06-DA82-A8E8-38CA-9E8122410C64}"/>
              </a:ext>
            </a:extLst>
          </p:cNvPr>
          <p:cNvSpPr txBox="1">
            <a:spLocks/>
          </p:cNvSpPr>
          <p:nvPr/>
        </p:nvSpPr>
        <p:spPr>
          <a:xfrm>
            <a:off x="657225" y="584993"/>
            <a:ext cx="10515600" cy="1325563"/>
          </a:xfrm>
          <a:prstGeom prst="rect">
            <a:avLst/>
          </a:prstGeom>
        </p:spPr>
        <p:txBody>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2800" b="1" i="0" u="none" strike="noStrike" cap="none" baseline="0">
                <a:solidFill>
                  <a:schemeClr val="accent1"/>
                </a:solidFill>
                <a:latin typeface="Arial" panose="020B0604020202020204" pitchFamily="34" charset="0"/>
                <a:ea typeface="Open Sans" panose="020B0606030504020204" pitchFamily="34" charset="0"/>
                <a:cs typeface="Arial" panose="020B0604020202020204" pitchFamily="34" charset="0"/>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GB" dirty="0"/>
              <a:t>Summary of Component 6: </a:t>
            </a:r>
            <a:r>
              <a:rPr lang="en-GB" dirty="0">
                <a:solidFill>
                  <a:schemeClr val="accent6">
                    <a:lumMod val="60000"/>
                    <a:lumOff val="40000"/>
                  </a:schemeClr>
                </a:solidFill>
              </a:rPr>
              <a:t>Policy</a:t>
            </a:r>
          </a:p>
        </p:txBody>
      </p:sp>
      <p:pic>
        <p:nvPicPr>
          <p:cNvPr id="10" name="Graphic 9" descr="Play outline">
            <a:extLst>
              <a:ext uri="{FF2B5EF4-FFF2-40B4-BE49-F238E27FC236}">
                <a16:creationId xmlns:a16="http://schemas.microsoft.com/office/drawing/2014/main" id="{FDD27039-2162-0C72-1232-8D431C39DBA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544824" y="5337447"/>
            <a:ext cx="900000" cy="900000"/>
          </a:xfrm>
          <a:prstGeom prst="rect">
            <a:avLst/>
          </a:prstGeom>
        </p:spPr>
      </p:pic>
      <p:pic>
        <p:nvPicPr>
          <p:cNvPr id="11" name="Graphic 10" descr="Sort outline">
            <a:extLst>
              <a:ext uri="{FF2B5EF4-FFF2-40B4-BE49-F238E27FC236}">
                <a16:creationId xmlns:a16="http://schemas.microsoft.com/office/drawing/2014/main" id="{A5866735-8C96-9292-A643-9ABA0E601E8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596982" y="5337447"/>
            <a:ext cx="900000" cy="900000"/>
          </a:xfrm>
          <a:prstGeom prst="rect">
            <a:avLst/>
          </a:prstGeom>
        </p:spPr>
      </p:pic>
      <p:pic>
        <p:nvPicPr>
          <p:cNvPr id="12" name="Graphic 11" descr="Magnifying glass outline">
            <a:extLst>
              <a:ext uri="{FF2B5EF4-FFF2-40B4-BE49-F238E27FC236}">
                <a16:creationId xmlns:a16="http://schemas.microsoft.com/office/drawing/2014/main" id="{683E62F5-A83C-1280-59D5-5AA4D0B6564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570903" y="5337447"/>
            <a:ext cx="900000" cy="900000"/>
          </a:xfrm>
          <a:prstGeom prst="rect">
            <a:avLst/>
          </a:prstGeom>
        </p:spPr>
      </p:pic>
    </p:spTree>
    <p:extLst>
      <p:ext uri="{BB962C8B-B14F-4D97-AF65-F5344CB8AC3E}">
        <p14:creationId xmlns:p14="http://schemas.microsoft.com/office/powerpoint/2010/main" val="55848753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D4BA659-904B-1755-D890-B5AAEDCE3197}"/>
              </a:ext>
            </a:extLst>
          </p:cNvPr>
          <p:cNvSpPr/>
          <p:nvPr/>
        </p:nvSpPr>
        <p:spPr>
          <a:xfrm>
            <a:off x="2979507" y="1892349"/>
            <a:ext cx="5896700" cy="468203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0B882ED2-4870-E84D-C64B-3A96D2A2066F}"/>
              </a:ext>
            </a:extLst>
          </p:cNvPr>
          <p:cNvSpPr txBox="1"/>
          <p:nvPr/>
        </p:nvSpPr>
        <p:spPr>
          <a:xfrm>
            <a:off x="2979507" y="1210402"/>
            <a:ext cx="5896700" cy="644142"/>
          </a:xfrm>
          <a:prstGeom prst="rect">
            <a:avLst/>
          </a:prstGeom>
          <a:noFill/>
          <a:ln>
            <a:noFill/>
          </a:ln>
        </p:spPr>
        <p:txBody>
          <a:bodyPr spcFirstLastPara="1" wrap="square" lIns="36000" tIns="36000" rIns="36000" bIns="36000" anchor="ctr" anchorCtr="0">
            <a:spAutoFit/>
          </a:bodyPr>
          <a:lstStyle/>
          <a:p>
            <a:pPr indent="-228600">
              <a:lnSpc>
                <a:spcPct val="90000"/>
              </a:lnSpc>
              <a:spcBef>
                <a:spcPts val="1000"/>
              </a:spcBef>
              <a:buClr>
                <a:schemeClr val="dk1"/>
              </a:buClr>
              <a:buSzPts val="2400"/>
            </a:pPr>
            <a:r>
              <a:rPr lang="en-US" sz="1600" dirty="0">
                <a:solidFill>
                  <a:schemeClr val="bg1"/>
                </a:solidFill>
              </a:rPr>
              <a:t>The material in this module is part of the Data-to-Deal policy brief series. To read the full reference </a:t>
            </a:r>
            <a:r>
              <a:rPr lang="en-US" sz="1600" b="1" dirty="0">
                <a:solidFill>
                  <a:schemeClr val="bg1"/>
                </a:solidFill>
                <a:highlight>
                  <a:srgbClr val="0000FF"/>
                </a:highlight>
                <a:hlinkClick r:id="rId2">
                  <a:extLst>
                    <a:ext uri="{A12FA001-AC4F-418D-AE19-62706E023703}">
                      <ahyp:hlinkClr xmlns:ahyp="http://schemas.microsoft.com/office/drawing/2018/hyperlinkcolor" val="tx"/>
                    </a:ext>
                  </a:extLst>
                </a:hlinkClick>
              </a:rPr>
              <a:t>click here</a:t>
            </a:r>
            <a:endParaRPr lang="en-US" sz="1600" b="1" dirty="0">
              <a:solidFill>
                <a:schemeClr val="bg1"/>
              </a:solidFill>
              <a:highlight>
                <a:srgbClr val="0000FF"/>
              </a:highlight>
            </a:endParaRPr>
          </a:p>
        </p:txBody>
      </p:sp>
      <p:sp>
        <p:nvSpPr>
          <p:cNvPr id="11" name="Title 4">
            <a:extLst>
              <a:ext uri="{FF2B5EF4-FFF2-40B4-BE49-F238E27FC236}">
                <a16:creationId xmlns:a16="http://schemas.microsoft.com/office/drawing/2014/main" id="{C4939571-3EF4-3061-4CF5-FC847E062462}"/>
              </a:ext>
            </a:extLst>
          </p:cNvPr>
          <p:cNvSpPr>
            <a:spLocks noGrp="1"/>
          </p:cNvSpPr>
          <p:nvPr>
            <p:ph type="ctrTitle"/>
          </p:nvPr>
        </p:nvSpPr>
        <p:spPr>
          <a:xfrm>
            <a:off x="2950932" y="664266"/>
            <a:ext cx="6126393" cy="565186"/>
          </a:xfrm>
        </p:spPr>
        <p:txBody>
          <a:bodyPr>
            <a:normAutofit/>
          </a:bodyPr>
          <a:lstStyle/>
          <a:p>
            <a:r>
              <a:rPr lang="en-US" dirty="0"/>
              <a:t>Read the full policy brief</a:t>
            </a:r>
          </a:p>
        </p:txBody>
      </p:sp>
      <p:pic>
        <p:nvPicPr>
          <p:cNvPr id="7" name="Picture 6">
            <a:extLst>
              <a:ext uri="{FF2B5EF4-FFF2-40B4-BE49-F238E27FC236}">
                <a16:creationId xmlns:a16="http://schemas.microsoft.com/office/drawing/2014/main" id="{3B70707B-6626-4419-823B-7E95FCE57DF5}"/>
              </a:ext>
            </a:extLst>
          </p:cNvPr>
          <p:cNvPicPr>
            <a:picLocks noChangeAspect="1"/>
          </p:cNvPicPr>
          <p:nvPr/>
        </p:nvPicPr>
        <p:blipFill>
          <a:blip r:embed="rId3">
            <a:alphaModFix/>
          </a:blip>
          <a:srcRect t="24423" b="19641"/>
          <a:stretch>
            <a:fillRect/>
          </a:stretch>
        </p:blipFill>
        <p:spPr>
          <a:xfrm>
            <a:off x="3128332" y="2034476"/>
            <a:ext cx="5580000" cy="4419600"/>
          </a:xfrm>
          <a:prstGeom prst="rect">
            <a:avLst/>
          </a:prstGeom>
        </p:spPr>
      </p:pic>
    </p:spTree>
    <p:extLst>
      <p:ext uri="{BB962C8B-B14F-4D97-AF65-F5344CB8AC3E}">
        <p14:creationId xmlns:p14="http://schemas.microsoft.com/office/powerpoint/2010/main" val="76619321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5345DA5-E0CC-D0D7-AA30-BFD24A1A21C4}"/>
              </a:ext>
            </a:extLst>
          </p:cNvPr>
          <p:cNvSpPr txBox="1"/>
          <p:nvPr/>
        </p:nvSpPr>
        <p:spPr>
          <a:xfrm>
            <a:off x="532523" y="468181"/>
            <a:ext cx="3361818" cy="523220"/>
          </a:xfrm>
          <a:prstGeom prst="rect">
            <a:avLst/>
          </a:prstGeom>
          <a:noFill/>
        </p:spPr>
        <p:txBody>
          <a:bodyPr wrap="none" rtlCol="0">
            <a:spAutoFit/>
          </a:bodyPr>
          <a:lstStyle/>
          <a:p>
            <a:pPr algn="just"/>
            <a:r>
              <a:rPr lang="en-GB" sz="2800" dirty="0"/>
              <a:t>In the next lesson…</a:t>
            </a:r>
          </a:p>
        </p:txBody>
      </p:sp>
      <p:sp>
        <p:nvSpPr>
          <p:cNvPr id="4" name="TextBox 3">
            <a:extLst>
              <a:ext uri="{FF2B5EF4-FFF2-40B4-BE49-F238E27FC236}">
                <a16:creationId xmlns:a16="http://schemas.microsoft.com/office/drawing/2014/main" id="{E2963297-6F50-C03B-B916-1B7318D87C98}"/>
              </a:ext>
            </a:extLst>
          </p:cNvPr>
          <p:cNvSpPr txBox="1"/>
          <p:nvPr/>
        </p:nvSpPr>
        <p:spPr>
          <a:xfrm>
            <a:off x="1365880" y="1059235"/>
            <a:ext cx="3984030" cy="349702"/>
          </a:xfrm>
          <a:prstGeom prst="rect">
            <a:avLst/>
          </a:prstGeom>
          <a:noFill/>
        </p:spPr>
        <p:txBody>
          <a:bodyPr wrap="none" lIns="36000" tIns="36000" rIns="36000" bIns="36000" rtlCol="0">
            <a:spAutoFit/>
          </a:bodyPr>
          <a:lstStyle/>
          <a:p>
            <a:pPr algn="l"/>
            <a:r>
              <a:rPr lang="en-GB" sz="1800" b="1" dirty="0"/>
              <a:t>Data-to-Deal Component 7: Finance</a:t>
            </a:r>
          </a:p>
        </p:txBody>
      </p:sp>
      <p:sp>
        <p:nvSpPr>
          <p:cNvPr id="5" name="TextBox 4">
            <a:extLst>
              <a:ext uri="{FF2B5EF4-FFF2-40B4-BE49-F238E27FC236}">
                <a16:creationId xmlns:a16="http://schemas.microsoft.com/office/drawing/2014/main" id="{324F79F7-F3DB-B038-8706-545CFE942D58}"/>
              </a:ext>
            </a:extLst>
          </p:cNvPr>
          <p:cNvSpPr txBox="1"/>
          <p:nvPr/>
        </p:nvSpPr>
        <p:spPr>
          <a:xfrm>
            <a:off x="6299619" y="1602742"/>
            <a:ext cx="5359398" cy="2627249"/>
          </a:xfrm>
          <a:prstGeom prst="rect">
            <a:avLst/>
          </a:prstGeom>
          <a:noFill/>
        </p:spPr>
        <p:txBody>
          <a:bodyPr wrap="square" lIns="36000" tIns="36000" rIns="36000" bIns="36000" rtlCol="0">
            <a:spAutoFit/>
          </a:bodyPr>
          <a:lstStyle/>
          <a:p>
            <a:pPr algn="l"/>
            <a:r>
              <a:rPr lang="en-GB" sz="2000" dirty="0"/>
              <a:t>Where we will investigate questions such as:</a:t>
            </a:r>
          </a:p>
          <a:p>
            <a:pPr algn="l"/>
            <a:endParaRPr lang="en-GB" sz="2000" dirty="0"/>
          </a:p>
          <a:p>
            <a:pPr marL="285750" indent="-285750" algn="l">
              <a:buFontTx/>
              <a:buChar char="-"/>
            </a:pPr>
            <a:r>
              <a:rPr lang="en-GB" sz="1800" dirty="0"/>
              <a:t>What is a sound macroeconomic environment?</a:t>
            </a:r>
          </a:p>
          <a:p>
            <a:pPr marL="285750" indent="-285750" algn="l">
              <a:buFontTx/>
              <a:buChar char="-"/>
            </a:pPr>
            <a:endParaRPr lang="en-GB" sz="1800" dirty="0"/>
          </a:p>
          <a:p>
            <a:pPr marL="285750" indent="-285750" algn="l">
              <a:buFontTx/>
              <a:buChar char="-"/>
            </a:pPr>
            <a:r>
              <a:rPr lang="en-GB" sz="1800" dirty="0"/>
              <a:t>How can I reduce country risk so that I can increase investment flows?</a:t>
            </a:r>
          </a:p>
          <a:p>
            <a:pPr marL="285750" indent="-285750" algn="l">
              <a:buFontTx/>
              <a:buChar char="-"/>
            </a:pPr>
            <a:endParaRPr lang="en-GB" sz="1800" dirty="0"/>
          </a:p>
          <a:p>
            <a:pPr marL="285750" indent="-285750" algn="l">
              <a:buFontTx/>
              <a:buChar char="-"/>
            </a:pPr>
            <a:r>
              <a:rPr lang="en-GB" sz="1800" dirty="0"/>
              <a:t>What are the four primary sources of infrastructure finance?</a:t>
            </a:r>
          </a:p>
        </p:txBody>
      </p:sp>
      <p:pic>
        <p:nvPicPr>
          <p:cNvPr id="6" name="Picture 5" descr="A diagram of a diagram&#10;&#10;AI-generated content may be incorrect.">
            <a:extLst>
              <a:ext uri="{FF2B5EF4-FFF2-40B4-BE49-F238E27FC236}">
                <a16:creationId xmlns:a16="http://schemas.microsoft.com/office/drawing/2014/main" id="{3B2F1C74-72B7-2DB7-667B-A3DC9B60FDDD}"/>
              </a:ext>
            </a:extLst>
          </p:cNvPr>
          <p:cNvPicPr>
            <a:picLocks noChangeAspect="1"/>
          </p:cNvPicPr>
          <p:nvPr/>
        </p:nvPicPr>
        <p:blipFill>
          <a:blip r:embed="rId2">
            <a:extLst>
              <a:ext uri="{28A0092B-C50C-407E-A947-70E740481C1C}">
                <a14:useLocalDpi xmlns:a14="http://schemas.microsoft.com/office/drawing/2010/main" val="0"/>
              </a:ext>
            </a:extLst>
          </a:blip>
          <a:srcRect l="21791" r="21856"/>
          <a:stretch>
            <a:fillRect/>
          </a:stretch>
        </p:blipFill>
        <p:spPr>
          <a:xfrm>
            <a:off x="1125895" y="1408937"/>
            <a:ext cx="4464000" cy="4456249"/>
          </a:xfrm>
          <a:prstGeom prst="rect">
            <a:avLst/>
          </a:prstGeom>
        </p:spPr>
      </p:pic>
    </p:spTree>
    <p:extLst>
      <p:ext uri="{BB962C8B-B14F-4D97-AF65-F5344CB8AC3E}">
        <p14:creationId xmlns:p14="http://schemas.microsoft.com/office/powerpoint/2010/main" val="31566269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44413-FC8C-B93A-199C-D17DE2199CEC}"/>
              </a:ext>
            </a:extLst>
          </p:cNvPr>
          <p:cNvSpPr>
            <a:spLocks noGrp="1"/>
          </p:cNvSpPr>
          <p:nvPr>
            <p:ph type="ctrTitle"/>
          </p:nvPr>
        </p:nvSpPr>
        <p:spPr/>
        <p:txBody>
          <a:bodyPr anchor="ctr"/>
          <a:lstStyle/>
          <a:p>
            <a:pPr algn="ctr"/>
            <a:r>
              <a:rPr lang="en-GB" dirty="0"/>
              <a:t>Thank you!</a:t>
            </a:r>
          </a:p>
        </p:txBody>
      </p:sp>
    </p:spTree>
    <p:extLst>
      <p:ext uri="{BB962C8B-B14F-4D97-AF65-F5344CB8AC3E}">
        <p14:creationId xmlns:p14="http://schemas.microsoft.com/office/powerpoint/2010/main" val="3447947576"/>
      </p:ext>
    </p:extLst>
  </p:cSld>
  <p:clrMapOvr>
    <a:masterClrMapping/>
  </p:clrMapOvr>
</p:sld>
</file>

<file path=ppt/theme/theme1.xml><?xml version="1.0" encoding="utf-8"?>
<a:theme xmlns:a="http://schemas.openxmlformats.org/drawingml/2006/main" name="CCG_PPT_template_2026">
  <a:themeElements>
    <a:clrScheme name="CCG 2025">
      <a:dk1>
        <a:srgbClr val="000000"/>
      </a:dk1>
      <a:lt1>
        <a:srgbClr val="FFFFFF"/>
      </a:lt1>
      <a:dk2>
        <a:srgbClr val="44546A"/>
      </a:dk2>
      <a:lt2>
        <a:srgbClr val="E7E6E6"/>
      </a:lt2>
      <a:accent1>
        <a:srgbClr val="012069"/>
      </a:accent1>
      <a:accent2>
        <a:srgbClr val="C8102E"/>
      </a:accent2>
      <a:accent3>
        <a:srgbClr val="AFC7FE"/>
      </a:accent3>
      <a:accent4>
        <a:srgbClr val="5F8EFD"/>
      </a:accent4>
      <a:accent5>
        <a:srgbClr val="0F56FD"/>
      </a:accent5>
      <a:accent6>
        <a:srgbClr val="910C22"/>
      </a:accent6>
      <a:hlink>
        <a:srgbClr val="4151C3"/>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lIns="36000" tIns="36000" rIns="36000" bIns="36000" rtlCol="0">
        <a:spAutoFit/>
      </a:bodyPr>
      <a:lstStyle>
        <a:defPPr algn="l">
          <a:defRPr sz="1600" dirty="0" smtClean="0"/>
        </a:defPPr>
      </a:lstStyle>
    </a:txDef>
  </a:objectDefaults>
  <a:extraClrSchemeLst/>
  <a:extLst>
    <a:ext uri="{05A4C25C-085E-4340-85A3-A5531E510DB2}">
      <thm15:themeFamily xmlns:thm15="http://schemas.microsoft.com/office/thememl/2012/main" name="CCG_PPT_template_2026" id="{8ABBAEB9-AF34-46BA-8B7B-4A128E1D4B3E}" vid="{8488A38F-00BF-4049-B8FD-7B7F28C15CF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CCG_PPT_template_2026</Template>
  <TotalTime>21514</TotalTime>
  <Words>4951</Words>
  <Application>Microsoft Macintosh PowerPoint</Application>
  <PresentationFormat>Widescreen</PresentationFormat>
  <Paragraphs>378</Paragraphs>
  <Slides>38</Slides>
  <Notes>12</Notes>
  <HiddenSlides>0</HiddenSlides>
  <MMClips>5</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38</vt:i4>
      </vt:variant>
    </vt:vector>
  </HeadingPairs>
  <TitlesOfParts>
    <vt:vector size="45" baseType="lpstr">
      <vt:lpstr>Aptos</vt:lpstr>
      <vt:lpstr>Arial</vt:lpstr>
      <vt:lpstr>Arial Black</vt:lpstr>
      <vt:lpstr>Calibri</vt:lpstr>
      <vt:lpstr>Helvetica Neue</vt:lpstr>
      <vt:lpstr>Wingdings</vt:lpstr>
      <vt:lpstr>CCG_PPT_template_2026</vt:lpstr>
      <vt:lpstr>PowerPoint Presentation</vt:lpstr>
      <vt:lpstr>PowerPoint Presentation</vt:lpstr>
      <vt:lpstr>PowerPoint Presentation</vt:lpstr>
      <vt:lpstr>PowerPoint Presentation</vt:lpstr>
      <vt:lpstr>PowerPoint Presentation</vt:lpstr>
      <vt:lpstr>Learning Outcome 1  Operationalising Cross-Cutting Enablers   </vt:lpstr>
      <vt:lpstr>Operationalising Cross-Cutting Enablers</vt:lpstr>
      <vt:lpstr>PowerPoint Presentation</vt:lpstr>
      <vt:lpstr>PowerPoint Presentation</vt:lpstr>
      <vt:lpstr>PowerPoint Presentation</vt:lpstr>
      <vt:lpstr>PowerPoint Presentation</vt:lpstr>
      <vt:lpstr>Learning Outcome 2  Identifying and Designing Policy Reforms    </vt:lpstr>
      <vt:lpstr>Identifying and Designing Policy Reforms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Learning Outcome  3  Developing an Implementation Plan to Prioritise and Sequence Reforms      </vt:lpstr>
      <vt:lpstr>Developing an Implementation Plan to Prioritise and Sequence Reforms</vt:lpstr>
      <vt:lpstr>PowerPoint Presentation</vt:lpstr>
      <vt:lpstr>PowerPoint Presentation</vt:lpstr>
      <vt:lpstr>PowerPoint Presentation</vt:lpstr>
      <vt:lpstr>PowerPoint Presentation</vt:lpstr>
      <vt:lpstr>PowerPoint Presentation</vt:lpstr>
      <vt:lpstr>Read the full policy brief</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Beth Tennyson</dc:creator>
  <cp:lastModifiedBy>Hannah Luscombe</cp:lastModifiedBy>
  <cp:revision>139</cp:revision>
  <dcterms:created xsi:type="dcterms:W3CDTF">2026-01-12T18:05:10Z</dcterms:created>
  <dcterms:modified xsi:type="dcterms:W3CDTF">2026-09-17T09:26:15Z</dcterms:modified>
</cp:coreProperties>
</file>