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omments/modernComment_10A_29D57C93.xml" ContentType="application/vnd.ms-powerpoint.comments+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autoCompressPictures="0">
  <p:sldMasterIdLst>
    <p:sldMasterId id="2147483700" r:id="rId4"/>
  </p:sldMasterIdLst>
  <p:notesMasterIdLst>
    <p:notesMasterId r:id="rId23"/>
  </p:notesMasterIdLst>
  <p:sldIdLst>
    <p:sldId id="266" r:id="rId5"/>
    <p:sldId id="264" r:id="rId6"/>
    <p:sldId id="288" r:id="rId7"/>
    <p:sldId id="303" r:id="rId8"/>
    <p:sldId id="310" r:id="rId9"/>
    <p:sldId id="294" r:id="rId10"/>
    <p:sldId id="289" r:id="rId11"/>
    <p:sldId id="307" r:id="rId12"/>
    <p:sldId id="306" r:id="rId13"/>
    <p:sldId id="308" r:id="rId14"/>
    <p:sldId id="309" r:id="rId15"/>
    <p:sldId id="299" r:id="rId16"/>
    <p:sldId id="290" r:id="rId17"/>
    <p:sldId id="300" r:id="rId18"/>
    <p:sldId id="292" r:id="rId19"/>
    <p:sldId id="301" r:id="rId20"/>
    <p:sldId id="302" r:id="rId21"/>
    <p:sldId id="269" r:id="rId22"/>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24" roundtripDataSignature="AMtx7miC4h9XZJhYFypOKz07yp6KiatCoQ=="/>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E3CE642-0A51-82C2-2E1D-35555C6E9CF6}" name="Michaela Rychetska" initials="MR" userId="S::cenv0850@ox.ac.uk::00c54960-9781-4db0-bbb5-a0707b85446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EA9DA"/>
    <a:srgbClr val="A76B76"/>
    <a:srgbClr val="FFFFFF"/>
    <a:srgbClr val="D98B9B"/>
    <a:srgbClr val="60EDE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8DA472E-C0B5-4FAA-A71B-45BBE6C39A2A}">
  <a:tblStyle styleId="{B8DA472E-C0B5-4FAA-A71B-45BBE6C39A2A}" styleName="Table_0">
    <a:wholeTbl>
      <a:tcTxStyle b="off" i="off">
        <a:font>
          <a:latin typeface="Arial"/>
          <a:ea typeface="Arial"/>
          <a:cs typeface="Arial"/>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9EFF7"/>
          </a:solidFill>
        </a:fill>
      </a:tcStyle>
    </a:wholeTbl>
    <a:band1H>
      <a:tcTxStyle/>
      <a:tcStyle>
        <a:tcBdr/>
        <a:fill>
          <a:solidFill>
            <a:srgbClr val="D0DEEF"/>
          </a:solidFill>
        </a:fill>
      </a:tcStyle>
    </a:band1H>
    <a:band2H>
      <a:tcTxStyle/>
      <a:tcStyle>
        <a:tcBdr/>
      </a:tcStyle>
    </a:band2H>
    <a:band1V>
      <a:tcTxStyle/>
      <a:tcStyle>
        <a:tcBdr/>
        <a:fill>
          <a:solidFill>
            <a:srgbClr val="D0DEEF"/>
          </a:solidFill>
        </a:fill>
      </a:tcStyle>
    </a:band1V>
    <a:band2V>
      <a:tcTxStyle/>
      <a:tcStyle>
        <a:tcBdr/>
      </a:tcStyle>
    </a:band2V>
    <a:lastCol>
      <a:tcTxStyle b="on" i="off">
        <a:font>
          <a:latin typeface="Arial"/>
          <a:ea typeface="Arial"/>
          <a:cs typeface="Arial"/>
        </a:font>
        <a:schemeClr val="lt1"/>
      </a:tcTxStyle>
      <a:tcStyle>
        <a:tcBdr/>
        <a:fill>
          <a:solidFill>
            <a:schemeClr val="accent1"/>
          </a:solidFill>
        </a:fill>
      </a:tcStyle>
    </a:lastCol>
    <a:firstCol>
      <a:tcTxStyle b="on" i="off">
        <a:font>
          <a:latin typeface="Arial"/>
          <a:ea typeface="Arial"/>
          <a:cs typeface="Arial"/>
        </a:font>
        <a:schemeClr val="lt1"/>
      </a:tcTxStyle>
      <a:tcStyle>
        <a:tcBdr/>
        <a:fill>
          <a:solidFill>
            <a:schemeClr val="accent1"/>
          </a:solidFill>
        </a:fill>
      </a:tcStyle>
    </a:firstCol>
    <a:lastRow>
      <a:tcTxStyle b="on" i="off">
        <a:font>
          <a:latin typeface="Arial"/>
          <a:ea typeface="Arial"/>
          <a:cs typeface="Arial"/>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Arial"/>
          <a:ea typeface="Arial"/>
          <a:cs typeface="Arial"/>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357"/>
    <p:restoredTop sz="76329"/>
  </p:normalViewPr>
  <p:slideViewPr>
    <p:cSldViewPr snapToGrid="0">
      <p:cViewPr varScale="1">
        <p:scale>
          <a:sx n="96" d="100"/>
          <a:sy n="96" d="100"/>
        </p:scale>
        <p:origin x="1160"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customschemas.google.com/relationships/presentationmetadata" Target="meta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s>
</file>

<file path=ppt/comments/modernComment_10A_29D57C93.xml><?xml version="1.0" encoding="utf-8"?>
<p188:cmLst xmlns:a="http://schemas.openxmlformats.org/drawingml/2006/main" xmlns:r="http://schemas.openxmlformats.org/officeDocument/2006/relationships" xmlns:p188="http://schemas.microsoft.com/office/powerpoint/2018/8/main">
  <p188:cm id="{2B448EAE-4C3A-B74E-8352-DA0E22D0C54B}" authorId="{AE3CE642-0A51-82C2-2E1D-35555C6E9CF6}" created="2026-07-06T14:21:35.693">
    <pc:sldMkLst xmlns:pc="http://schemas.microsoft.com/office/powerpoint/2013/main/command">
      <pc:docMk/>
      <pc:sldMk cId="701856915" sldId="266"/>
    </pc:sldMkLst>
    <p188:replyLst>
      <p188:reply id="{663FAD73-1FA8-7D41-A0E4-27E05E2DC17B}" authorId="{AE3CE642-0A51-82C2-2E1D-35555C6E9CF6}" created="2026-07-14T14:52:41.185">
        <p188:txBody>
          <a:bodyPr/>
          <a:lstStyle/>
          <a:p>
            <a:r>
              <a:rPr lang="en-GB"/>
              <a:t>I rewrote it</a:t>
            </a:r>
          </a:p>
        </p188:txBody>
      </p188:reply>
    </p188:replyLst>
    <p188:txBody>
      <a:bodyPr/>
      <a:lstStyle/>
      <a:p>
        <a:r>
          <a:rPr lang="en-GB"/>
          <a:t> wouldn't say it was developed by CCG as SHIELD is not necessarily part of CCG and also you are making the course, not CCG. </a:t>
        </a:r>
      </a:p>
    </p188:txBody>
  </p188:cm>
</p188:cmLst>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B852A8A-D86A-471E-A50F-F76EDF1D150E}"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2D13A230-B0E2-43E6-92E1-91635DDFA80A}">
      <dgm:prSet custT="1"/>
      <dgm:spPr>
        <a:solidFill>
          <a:srgbClr val="8EA9DA"/>
        </a:solidFill>
      </dgm:spPr>
      <dgm:t>
        <a:bodyPr/>
        <a:lstStyle/>
        <a:p>
          <a:r>
            <a:rPr lang="en-US" sz="2200" b="1" i="0" dirty="0"/>
            <a:t>The policy problem</a:t>
          </a:r>
          <a:endParaRPr lang="en-US" sz="2200" i="0" dirty="0"/>
        </a:p>
      </dgm:t>
    </dgm:pt>
    <dgm:pt modelId="{BF0CA7CE-F138-4530-80FD-2164DB3FDDCA}" type="parTrans" cxnId="{A0E0ED20-6AAA-4A46-B04E-2A238DFB6967}">
      <dgm:prSet/>
      <dgm:spPr/>
      <dgm:t>
        <a:bodyPr/>
        <a:lstStyle/>
        <a:p>
          <a:endParaRPr lang="en-US"/>
        </a:p>
      </dgm:t>
    </dgm:pt>
    <dgm:pt modelId="{04675994-FB76-4810-8887-E3C33D2B0FD0}" type="sibTrans" cxnId="{A0E0ED20-6AAA-4A46-B04E-2A238DFB6967}">
      <dgm:prSet/>
      <dgm:spPr/>
      <dgm:t>
        <a:bodyPr/>
        <a:lstStyle/>
        <a:p>
          <a:endParaRPr lang="en-US"/>
        </a:p>
      </dgm:t>
    </dgm:pt>
    <dgm:pt modelId="{F28DD070-CF4C-4C99-BC10-1BFC9E1F06C0}">
      <dgm:prSet custT="1"/>
      <dgm:spPr/>
      <dgm:t>
        <a:bodyPr/>
        <a:lstStyle/>
        <a:p>
          <a:pPr>
            <a:lnSpc>
              <a:spcPct val="150000"/>
            </a:lnSpc>
            <a:buClr>
              <a:srgbClr val="8EA9DA"/>
            </a:buClr>
          </a:pPr>
          <a:r>
            <a:rPr lang="sv-SE" sz="1900" kern="1200" dirty="0" err="1">
              <a:solidFill>
                <a:srgbClr val="000000">
                  <a:hueOff val="0"/>
                  <a:satOff val="0"/>
                  <a:lumOff val="0"/>
                  <a:alphaOff val="0"/>
                </a:srgbClr>
              </a:solidFill>
              <a:latin typeface="Arial" panose="020B0604020202020204"/>
              <a:ea typeface="+mn-ea"/>
              <a:cs typeface="+mn-cs"/>
            </a:rPr>
            <a:t>Why</a:t>
          </a:r>
          <a:r>
            <a:rPr lang="sv-SE" sz="1900" kern="1200" dirty="0">
              <a:solidFill>
                <a:srgbClr val="000000">
                  <a:hueOff val="0"/>
                  <a:satOff val="0"/>
                  <a:lumOff val="0"/>
                  <a:alphaOff val="0"/>
                </a:srgbClr>
              </a:solidFill>
              <a:latin typeface="Arial" panose="020B0604020202020204"/>
              <a:ea typeface="+mn-ea"/>
              <a:cs typeface="+mn-cs"/>
            </a:rPr>
            <a:t> </a:t>
          </a:r>
          <a:r>
            <a:rPr lang="sv-SE" sz="1900" kern="1200" dirty="0" err="1">
              <a:solidFill>
                <a:srgbClr val="000000">
                  <a:hueOff val="0"/>
                  <a:satOff val="0"/>
                  <a:lumOff val="0"/>
                  <a:alphaOff val="0"/>
                </a:srgbClr>
              </a:solidFill>
              <a:latin typeface="Arial" panose="020B0604020202020204"/>
              <a:ea typeface="+mn-ea"/>
              <a:cs typeface="+mn-cs"/>
            </a:rPr>
            <a:t>does</a:t>
          </a:r>
          <a:r>
            <a:rPr lang="sv-SE" sz="1900" kern="1200" dirty="0">
              <a:solidFill>
                <a:srgbClr val="000000">
                  <a:hueOff val="0"/>
                  <a:satOff val="0"/>
                  <a:lumOff val="0"/>
                  <a:alphaOff val="0"/>
                </a:srgbClr>
              </a:solidFill>
              <a:latin typeface="Arial" panose="020B0604020202020204"/>
              <a:ea typeface="+mn-ea"/>
              <a:cs typeface="+mn-cs"/>
            </a:rPr>
            <a:t> </a:t>
          </a:r>
          <a:r>
            <a:rPr lang="sv-SE" sz="1900" kern="1200" dirty="0" err="1">
              <a:solidFill>
                <a:srgbClr val="000000">
                  <a:hueOff val="0"/>
                  <a:satOff val="0"/>
                  <a:lumOff val="0"/>
                  <a:alphaOff val="0"/>
                </a:srgbClr>
              </a:solidFill>
              <a:latin typeface="Arial" panose="020B0604020202020204"/>
              <a:ea typeface="+mn-ea"/>
              <a:cs typeface="+mn-cs"/>
            </a:rPr>
            <a:t>geography</a:t>
          </a:r>
          <a:r>
            <a:rPr lang="sv-SE" sz="1900" kern="1200" dirty="0">
              <a:solidFill>
                <a:srgbClr val="000000">
                  <a:hueOff val="0"/>
                  <a:satOff val="0"/>
                  <a:lumOff val="0"/>
                  <a:alphaOff val="0"/>
                </a:srgbClr>
              </a:solidFill>
              <a:latin typeface="Arial" panose="020B0604020202020204"/>
              <a:ea typeface="+mn-ea"/>
              <a:cs typeface="+mn-cs"/>
            </a:rPr>
            <a:t> </a:t>
          </a:r>
          <a:r>
            <a:rPr lang="sv-SE" sz="1900" kern="1200" dirty="0" err="1">
              <a:solidFill>
                <a:srgbClr val="000000">
                  <a:hueOff val="0"/>
                  <a:satOff val="0"/>
                  <a:lumOff val="0"/>
                  <a:alphaOff val="0"/>
                </a:srgbClr>
              </a:solidFill>
              <a:latin typeface="Arial" panose="020B0604020202020204"/>
              <a:ea typeface="+mn-ea"/>
              <a:cs typeface="+mn-cs"/>
            </a:rPr>
            <a:t>matter</a:t>
          </a:r>
          <a:r>
            <a:rPr lang="sv-SE" sz="1900" kern="1200" dirty="0">
              <a:solidFill>
                <a:srgbClr val="000000">
                  <a:hueOff val="0"/>
                  <a:satOff val="0"/>
                  <a:lumOff val="0"/>
                  <a:alphaOff val="0"/>
                </a:srgbClr>
              </a:solidFill>
              <a:latin typeface="Arial" panose="020B0604020202020204"/>
              <a:ea typeface="+mn-ea"/>
              <a:cs typeface="+mn-cs"/>
            </a:rPr>
            <a:t> for green </a:t>
          </a:r>
          <a:r>
            <a:rPr lang="sv-SE" sz="1900" kern="1200" dirty="0" err="1">
              <a:solidFill>
                <a:srgbClr val="000000">
                  <a:hueOff val="0"/>
                  <a:satOff val="0"/>
                  <a:lumOff val="0"/>
                  <a:alphaOff val="0"/>
                </a:srgbClr>
              </a:solidFill>
              <a:latin typeface="Arial" panose="020B0604020202020204"/>
              <a:ea typeface="+mn-ea"/>
              <a:cs typeface="+mn-cs"/>
            </a:rPr>
            <a:t>commodities</a:t>
          </a:r>
          <a:r>
            <a:rPr lang="sv-SE" sz="1900" kern="1200" dirty="0">
              <a:solidFill>
                <a:srgbClr val="000000">
                  <a:hueOff val="0"/>
                  <a:satOff val="0"/>
                  <a:lumOff val="0"/>
                  <a:alphaOff val="0"/>
                </a:srgbClr>
              </a:solidFill>
              <a:latin typeface="Arial" panose="020B0604020202020204"/>
              <a:ea typeface="+mn-ea"/>
              <a:cs typeface="+mn-cs"/>
            </a:rPr>
            <a:t>?</a:t>
          </a:r>
          <a:endParaRPr lang="en-US" sz="1900" kern="1200" dirty="0">
            <a:solidFill>
              <a:srgbClr val="000000">
                <a:hueOff val="0"/>
                <a:satOff val="0"/>
                <a:lumOff val="0"/>
                <a:alphaOff val="0"/>
              </a:srgbClr>
            </a:solidFill>
            <a:latin typeface="Arial" panose="020B0604020202020204"/>
            <a:ea typeface="+mn-ea"/>
            <a:cs typeface="+mn-cs"/>
          </a:endParaRPr>
        </a:p>
      </dgm:t>
    </dgm:pt>
    <dgm:pt modelId="{A4789116-D8C3-417C-99F6-4B9E7A96CBB8}" type="parTrans" cxnId="{98A81405-EECB-4B6B-9D75-C7F4914A4BB7}">
      <dgm:prSet/>
      <dgm:spPr/>
      <dgm:t>
        <a:bodyPr/>
        <a:lstStyle/>
        <a:p>
          <a:endParaRPr lang="en-US"/>
        </a:p>
      </dgm:t>
    </dgm:pt>
    <dgm:pt modelId="{B5840F1F-1EE4-4B01-938E-94F12579FAA2}" type="sibTrans" cxnId="{98A81405-EECB-4B6B-9D75-C7F4914A4BB7}">
      <dgm:prSet/>
      <dgm:spPr/>
      <dgm:t>
        <a:bodyPr/>
        <a:lstStyle/>
        <a:p>
          <a:endParaRPr lang="en-US"/>
        </a:p>
      </dgm:t>
    </dgm:pt>
    <dgm:pt modelId="{AB09D219-33FE-4F50-A308-D4F22AAE5574}">
      <dgm:prSet custT="1"/>
      <dgm:spPr/>
      <dgm:t>
        <a:bodyPr/>
        <a:lstStyle/>
        <a:p>
          <a:pPr>
            <a:lnSpc>
              <a:spcPct val="150000"/>
            </a:lnSpc>
            <a:buClr>
              <a:srgbClr val="8EA9DA"/>
            </a:buClr>
          </a:pPr>
          <a:r>
            <a:rPr lang="en-GB" sz="1900" kern="1200" noProof="0" dirty="0">
              <a:solidFill>
                <a:srgbClr val="000000">
                  <a:hueOff val="0"/>
                  <a:satOff val="0"/>
                  <a:lumOff val="0"/>
                  <a:alphaOff val="0"/>
                </a:srgbClr>
              </a:solidFill>
              <a:latin typeface="Arial" panose="020B0604020202020204"/>
              <a:ea typeface="+mn-ea"/>
              <a:cs typeface="+mn-cs"/>
            </a:rPr>
            <a:t>How does Geo-X differ </a:t>
          </a:r>
          <a:r>
            <a:rPr lang="en-GB" sz="1900" kern="1200" dirty="0">
              <a:solidFill>
                <a:srgbClr val="000000">
                  <a:hueOff val="0"/>
                  <a:satOff val="0"/>
                  <a:lumOff val="0"/>
                  <a:alphaOff val="0"/>
                </a:srgbClr>
              </a:solidFill>
              <a:latin typeface="Arial" panose="020B0604020202020204"/>
              <a:ea typeface="+mn-ea"/>
              <a:cs typeface="+mn-cs"/>
            </a:rPr>
            <a:t>f</a:t>
          </a:r>
          <a:r>
            <a:rPr lang="en-GB" sz="1900" kern="1200" noProof="0" dirty="0">
              <a:solidFill>
                <a:srgbClr val="000000">
                  <a:hueOff val="0"/>
                  <a:satOff val="0"/>
                  <a:lumOff val="0"/>
                  <a:alphaOff val="0"/>
                </a:srgbClr>
              </a:solidFill>
              <a:latin typeface="Arial" panose="020B0604020202020204"/>
              <a:ea typeface="+mn-ea"/>
              <a:cs typeface="+mn-cs"/>
            </a:rPr>
            <a:t>rom </a:t>
          </a:r>
          <a:r>
            <a:rPr lang="en-GB" sz="1900" kern="1200" dirty="0">
              <a:solidFill>
                <a:srgbClr val="000000">
                  <a:hueOff val="0"/>
                  <a:satOff val="0"/>
                  <a:lumOff val="0"/>
                  <a:alphaOff val="0"/>
                </a:srgbClr>
              </a:solidFill>
              <a:latin typeface="Arial" panose="020B0604020202020204"/>
              <a:ea typeface="+mn-ea"/>
              <a:cs typeface="+mn-cs"/>
            </a:rPr>
            <a:t>o</a:t>
          </a:r>
          <a:r>
            <a:rPr lang="en-GB" sz="1900" kern="1200" noProof="0" dirty="0" err="1">
              <a:solidFill>
                <a:srgbClr val="000000">
                  <a:hueOff val="0"/>
                  <a:satOff val="0"/>
                  <a:lumOff val="0"/>
                  <a:alphaOff val="0"/>
                </a:srgbClr>
              </a:solidFill>
              <a:latin typeface="Arial" panose="020B0604020202020204"/>
              <a:ea typeface="+mn-ea"/>
              <a:cs typeface="+mn-cs"/>
            </a:rPr>
            <a:t>ther</a:t>
          </a:r>
          <a:r>
            <a:rPr lang="en-GB" sz="1900" kern="1200" noProof="0" dirty="0">
              <a:solidFill>
                <a:srgbClr val="000000">
                  <a:hueOff val="0"/>
                  <a:satOff val="0"/>
                  <a:lumOff val="0"/>
                  <a:alphaOff val="0"/>
                </a:srgbClr>
              </a:solidFill>
              <a:latin typeface="Arial" panose="020B0604020202020204"/>
              <a:ea typeface="+mn-ea"/>
              <a:cs typeface="+mn-cs"/>
            </a:rPr>
            <a:t> </a:t>
          </a:r>
          <a:r>
            <a:rPr lang="en-GB" sz="1900" kern="1200" dirty="0">
              <a:solidFill>
                <a:srgbClr val="000000">
                  <a:hueOff val="0"/>
                  <a:satOff val="0"/>
                  <a:lumOff val="0"/>
                  <a:alphaOff val="0"/>
                </a:srgbClr>
              </a:solidFill>
              <a:latin typeface="Arial" panose="020B0604020202020204"/>
              <a:ea typeface="+mn-ea"/>
              <a:cs typeface="+mn-cs"/>
            </a:rPr>
            <a:t>t</a:t>
          </a:r>
          <a:r>
            <a:rPr lang="en-GB" sz="1900" kern="1200" noProof="0" dirty="0" err="1">
              <a:solidFill>
                <a:srgbClr val="000000">
                  <a:hueOff val="0"/>
                  <a:satOff val="0"/>
                  <a:lumOff val="0"/>
                  <a:alphaOff val="0"/>
                </a:srgbClr>
              </a:solidFill>
              <a:latin typeface="Arial" panose="020B0604020202020204"/>
              <a:ea typeface="+mn-ea"/>
              <a:cs typeface="+mn-cs"/>
            </a:rPr>
            <a:t>ools</a:t>
          </a:r>
          <a:r>
            <a:rPr lang="en-GB" sz="1900" kern="1200" noProof="0" dirty="0">
              <a:solidFill>
                <a:srgbClr val="000000">
                  <a:hueOff val="0"/>
                  <a:satOff val="0"/>
                  <a:lumOff val="0"/>
                  <a:alphaOff val="0"/>
                </a:srgbClr>
              </a:solidFill>
              <a:latin typeface="Arial" panose="020B0604020202020204"/>
              <a:ea typeface="+mn-ea"/>
              <a:cs typeface="+mn-cs"/>
            </a:rPr>
            <a:t>?</a:t>
          </a:r>
          <a:endParaRPr lang="en-US" sz="1900" kern="1200" dirty="0">
            <a:solidFill>
              <a:srgbClr val="000000">
                <a:hueOff val="0"/>
                <a:satOff val="0"/>
                <a:lumOff val="0"/>
                <a:alphaOff val="0"/>
              </a:srgbClr>
            </a:solidFill>
            <a:latin typeface="Arial" panose="020B0604020202020204"/>
            <a:ea typeface="+mn-ea"/>
            <a:cs typeface="+mn-cs"/>
          </a:endParaRPr>
        </a:p>
      </dgm:t>
    </dgm:pt>
    <dgm:pt modelId="{ED6F1600-A257-4C9B-9117-1CA69F7A5D4F}" type="parTrans" cxnId="{A8D5ABE8-6C35-4C89-A97A-02A08203CA48}">
      <dgm:prSet/>
      <dgm:spPr/>
      <dgm:t>
        <a:bodyPr/>
        <a:lstStyle/>
        <a:p>
          <a:endParaRPr lang="en-US"/>
        </a:p>
      </dgm:t>
    </dgm:pt>
    <dgm:pt modelId="{3BEC8374-D8BD-4BDF-BEA2-737E6F41F53E}" type="sibTrans" cxnId="{A8D5ABE8-6C35-4C89-A97A-02A08203CA48}">
      <dgm:prSet/>
      <dgm:spPr/>
      <dgm:t>
        <a:bodyPr/>
        <a:lstStyle/>
        <a:p>
          <a:endParaRPr lang="en-US"/>
        </a:p>
      </dgm:t>
    </dgm:pt>
    <dgm:pt modelId="{4C715A27-7164-43A3-8A9B-9D9FB39DD811}">
      <dgm:prSet custT="1"/>
      <dgm:spPr>
        <a:solidFill>
          <a:srgbClr val="8EA9DA"/>
        </a:solidFill>
      </dgm:spPr>
      <dgm:t>
        <a:bodyPr/>
        <a:lstStyle/>
        <a:p>
          <a:r>
            <a:rPr lang="en-US" sz="2200" dirty="0"/>
            <a:t>Introduction to Geo-X</a:t>
          </a:r>
        </a:p>
      </dgm:t>
    </dgm:pt>
    <dgm:pt modelId="{4142F74B-FED8-447B-B326-A719CF8DAEF4}" type="parTrans" cxnId="{E20382EC-3941-452D-B925-D6871F886D7E}">
      <dgm:prSet/>
      <dgm:spPr/>
      <dgm:t>
        <a:bodyPr/>
        <a:lstStyle/>
        <a:p>
          <a:endParaRPr lang="en-US"/>
        </a:p>
      </dgm:t>
    </dgm:pt>
    <dgm:pt modelId="{F8535470-8309-4FCF-8AD5-86A49546334A}" type="sibTrans" cxnId="{E20382EC-3941-452D-B925-D6871F886D7E}">
      <dgm:prSet/>
      <dgm:spPr/>
      <dgm:t>
        <a:bodyPr/>
        <a:lstStyle/>
        <a:p>
          <a:endParaRPr lang="en-US"/>
        </a:p>
      </dgm:t>
    </dgm:pt>
    <dgm:pt modelId="{29A9519F-9A90-41AF-A2F8-CD205CAC0CE8}">
      <dgm:prSet custT="1"/>
      <dgm:spPr>
        <a:solidFill>
          <a:srgbClr val="8EA9DA"/>
        </a:solidFill>
      </dgm:spPr>
      <dgm:t>
        <a:bodyPr/>
        <a:lstStyle/>
        <a:p>
          <a:r>
            <a:rPr lang="en-US" sz="2200" dirty="0"/>
            <a:t>What Geo-X is not</a:t>
          </a:r>
        </a:p>
      </dgm:t>
    </dgm:pt>
    <dgm:pt modelId="{86513EA6-674B-40FB-AB37-388F95CBF60C}" type="parTrans" cxnId="{5BDF17D3-E3D2-4B29-B924-1932BDC0E72D}">
      <dgm:prSet/>
      <dgm:spPr/>
      <dgm:t>
        <a:bodyPr/>
        <a:lstStyle/>
        <a:p>
          <a:endParaRPr lang="en-US"/>
        </a:p>
      </dgm:t>
    </dgm:pt>
    <dgm:pt modelId="{B8ECEF67-6596-42B3-A549-30310A0299E0}" type="sibTrans" cxnId="{5BDF17D3-E3D2-4B29-B924-1932BDC0E72D}">
      <dgm:prSet/>
      <dgm:spPr/>
      <dgm:t>
        <a:bodyPr/>
        <a:lstStyle/>
        <a:p>
          <a:endParaRPr lang="en-US"/>
        </a:p>
      </dgm:t>
    </dgm:pt>
    <dgm:pt modelId="{7057230F-0796-427C-9033-740C78BD957D}">
      <dgm:prSet custT="1"/>
      <dgm:spPr>
        <a:solidFill>
          <a:srgbClr val="8EA9DA"/>
        </a:solidFill>
      </dgm:spPr>
      <dgm:t>
        <a:bodyPr/>
        <a:lstStyle/>
        <a:p>
          <a:r>
            <a:rPr lang="en-US" sz="2200" dirty="0"/>
            <a:t>What you will learn in this course</a:t>
          </a:r>
        </a:p>
      </dgm:t>
    </dgm:pt>
    <dgm:pt modelId="{39E9BF8B-61FD-42D5-9551-77EB96331FF5}" type="parTrans" cxnId="{29A1DC4B-7079-4B19-835D-6450A3DCEC51}">
      <dgm:prSet/>
      <dgm:spPr/>
      <dgm:t>
        <a:bodyPr/>
        <a:lstStyle/>
        <a:p>
          <a:endParaRPr lang="en-US"/>
        </a:p>
      </dgm:t>
    </dgm:pt>
    <dgm:pt modelId="{AAAD8B86-AAA8-481B-89EE-507B36DA3209}" type="sibTrans" cxnId="{29A1DC4B-7079-4B19-835D-6450A3DCEC51}">
      <dgm:prSet/>
      <dgm:spPr/>
      <dgm:t>
        <a:bodyPr/>
        <a:lstStyle/>
        <a:p>
          <a:endParaRPr lang="en-US"/>
        </a:p>
      </dgm:t>
    </dgm:pt>
    <dgm:pt modelId="{60FEB589-0743-CD46-AEB8-F5D15E14B93E}">
      <dgm:prSet custT="1"/>
      <dgm:spPr/>
      <dgm:t>
        <a:bodyPr/>
        <a:lstStyle/>
        <a:p>
          <a:pPr>
            <a:lnSpc>
              <a:spcPct val="150000"/>
            </a:lnSpc>
            <a:buClr>
              <a:srgbClr val="8EA9DA"/>
            </a:buClr>
          </a:pPr>
          <a:r>
            <a:rPr lang="en-US" sz="1900" kern="1200" dirty="0">
              <a:solidFill>
                <a:srgbClr val="000000">
                  <a:hueOff val="0"/>
                  <a:satOff val="0"/>
                  <a:lumOff val="0"/>
                  <a:alphaOff val="0"/>
                </a:srgbClr>
              </a:solidFill>
              <a:latin typeface="Arial" panose="020B0604020202020204"/>
              <a:ea typeface="+mn-ea"/>
              <a:cs typeface="+mn-cs"/>
            </a:rPr>
            <a:t>What is Geo-X</a:t>
          </a:r>
        </a:p>
      </dgm:t>
    </dgm:pt>
    <dgm:pt modelId="{77C6659F-EC3F-A743-AE82-4D1234C28E69}" type="parTrans" cxnId="{E4040EA2-825B-4745-BF22-DA1BD8F89B59}">
      <dgm:prSet/>
      <dgm:spPr/>
      <dgm:t>
        <a:bodyPr/>
        <a:lstStyle/>
        <a:p>
          <a:endParaRPr lang="en-GB"/>
        </a:p>
      </dgm:t>
    </dgm:pt>
    <dgm:pt modelId="{8F3CD1FA-5569-B84E-A438-036C0F5930A0}" type="sibTrans" cxnId="{E4040EA2-825B-4745-BF22-DA1BD8F89B59}">
      <dgm:prSet/>
      <dgm:spPr/>
      <dgm:t>
        <a:bodyPr/>
        <a:lstStyle/>
        <a:p>
          <a:endParaRPr lang="en-GB"/>
        </a:p>
      </dgm:t>
    </dgm:pt>
    <dgm:pt modelId="{3A2F3ED3-5F5F-8442-A59F-7FCF0F9E4F7A}" type="pres">
      <dgm:prSet presAssocID="{7B852A8A-D86A-471E-A50F-F76EDF1D150E}" presName="linear" presStyleCnt="0">
        <dgm:presLayoutVars>
          <dgm:dir/>
          <dgm:animLvl val="lvl"/>
          <dgm:resizeHandles val="exact"/>
        </dgm:presLayoutVars>
      </dgm:prSet>
      <dgm:spPr/>
    </dgm:pt>
    <dgm:pt modelId="{4ED3899B-BA0B-264A-990F-BEBA0EC719CC}" type="pres">
      <dgm:prSet presAssocID="{2D13A230-B0E2-43E6-92E1-91635DDFA80A}" presName="parentLin" presStyleCnt="0"/>
      <dgm:spPr/>
    </dgm:pt>
    <dgm:pt modelId="{FF198A56-F4B1-1D4A-AA62-79C050132C86}" type="pres">
      <dgm:prSet presAssocID="{2D13A230-B0E2-43E6-92E1-91635DDFA80A}" presName="parentLeftMargin" presStyleLbl="node1" presStyleIdx="0" presStyleCnt="4"/>
      <dgm:spPr/>
    </dgm:pt>
    <dgm:pt modelId="{AF504E32-E4F1-8A41-8090-721330C437AA}" type="pres">
      <dgm:prSet presAssocID="{2D13A230-B0E2-43E6-92E1-91635DDFA80A}" presName="parentText" presStyleLbl="node1" presStyleIdx="0" presStyleCnt="4">
        <dgm:presLayoutVars>
          <dgm:chMax val="0"/>
          <dgm:bulletEnabled val="1"/>
        </dgm:presLayoutVars>
      </dgm:prSet>
      <dgm:spPr/>
    </dgm:pt>
    <dgm:pt modelId="{DE90DC60-AE6D-7146-BD45-C1D7FF8262B4}" type="pres">
      <dgm:prSet presAssocID="{2D13A230-B0E2-43E6-92E1-91635DDFA80A}" presName="negativeSpace" presStyleCnt="0"/>
      <dgm:spPr/>
    </dgm:pt>
    <dgm:pt modelId="{C39DA402-EE7E-CA44-9732-B45B6A6DA900}" type="pres">
      <dgm:prSet presAssocID="{2D13A230-B0E2-43E6-92E1-91635DDFA80A}" presName="childText" presStyleLbl="conFgAcc1" presStyleIdx="0" presStyleCnt="4">
        <dgm:presLayoutVars>
          <dgm:bulletEnabled val="1"/>
        </dgm:presLayoutVars>
      </dgm:prSet>
      <dgm:spPr/>
    </dgm:pt>
    <dgm:pt modelId="{40861968-0352-0346-8660-0BBE6B165C6F}" type="pres">
      <dgm:prSet presAssocID="{04675994-FB76-4810-8887-E3C33D2B0FD0}" presName="spaceBetweenRectangles" presStyleCnt="0"/>
      <dgm:spPr/>
    </dgm:pt>
    <dgm:pt modelId="{DAE05C3D-463E-4C43-9C5C-2AFDE9A5CF4B}" type="pres">
      <dgm:prSet presAssocID="{4C715A27-7164-43A3-8A9B-9D9FB39DD811}" presName="parentLin" presStyleCnt="0"/>
      <dgm:spPr/>
    </dgm:pt>
    <dgm:pt modelId="{6CFC1199-7628-1543-987A-E86F9911187F}" type="pres">
      <dgm:prSet presAssocID="{4C715A27-7164-43A3-8A9B-9D9FB39DD811}" presName="parentLeftMargin" presStyleLbl="node1" presStyleIdx="0" presStyleCnt="4"/>
      <dgm:spPr/>
    </dgm:pt>
    <dgm:pt modelId="{15796D47-D216-6145-B650-675E75298BCE}" type="pres">
      <dgm:prSet presAssocID="{4C715A27-7164-43A3-8A9B-9D9FB39DD811}" presName="parentText" presStyleLbl="node1" presStyleIdx="1" presStyleCnt="4">
        <dgm:presLayoutVars>
          <dgm:chMax val="0"/>
          <dgm:bulletEnabled val="1"/>
        </dgm:presLayoutVars>
      </dgm:prSet>
      <dgm:spPr/>
    </dgm:pt>
    <dgm:pt modelId="{59DBD715-E932-1748-A143-078E239B7E17}" type="pres">
      <dgm:prSet presAssocID="{4C715A27-7164-43A3-8A9B-9D9FB39DD811}" presName="negativeSpace" presStyleCnt="0"/>
      <dgm:spPr/>
    </dgm:pt>
    <dgm:pt modelId="{932C0071-0EDE-694A-9140-EFB51E3D758F}" type="pres">
      <dgm:prSet presAssocID="{4C715A27-7164-43A3-8A9B-9D9FB39DD811}" presName="childText" presStyleLbl="conFgAcc1" presStyleIdx="1" presStyleCnt="4">
        <dgm:presLayoutVars>
          <dgm:bulletEnabled val="1"/>
        </dgm:presLayoutVars>
      </dgm:prSet>
      <dgm:spPr/>
    </dgm:pt>
    <dgm:pt modelId="{90B585AD-0A6B-E04F-9592-ADF07853CC6A}" type="pres">
      <dgm:prSet presAssocID="{F8535470-8309-4FCF-8AD5-86A49546334A}" presName="spaceBetweenRectangles" presStyleCnt="0"/>
      <dgm:spPr/>
    </dgm:pt>
    <dgm:pt modelId="{DDF347DC-2466-AC4D-9B19-F411E9E1C0E0}" type="pres">
      <dgm:prSet presAssocID="{29A9519F-9A90-41AF-A2F8-CD205CAC0CE8}" presName="parentLin" presStyleCnt="0"/>
      <dgm:spPr/>
    </dgm:pt>
    <dgm:pt modelId="{3E0AA80F-59EA-1946-BD69-72ECC2E75794}" type="pres">
      <dgm:prSet presAssocID="{29A9519F-9A90-41AF-A2F8-CD205CAC0CE8}" presName="parentLeftMargin" presStyleLbl="node1" presStyleIdx="1" presStyleCnt="4"/>
      <dgm:spPr/>
    </dgm:pt>
    <dgm:pt modelId="{99865278-FAB6-1B45-8F2F-EF3AEC260127}" type="pres">
      <dgm:prSet presAssocID="{29A9519F-9A90-41AF-A2F8-CD205CAC0CE8}" presName="parentText" presStyleLbl="node1" presStyleIdx="2" presStyleCnt="4">
        <dgm:presLayoutVars>
          <dgm:chMax val="0"/>
          <dgm:bulletEnabled val="1"/>
        </dgm:presLayoutVars>
      </dgm:prSet>
      <dgm:spPr/>
    </dgm:pt>
    <dgm:pt modelId="{982A6A4B-B2F3-3D4C-9C53-4FA27601CC3B}" type="pres">
      <dgm:prSet presAssocID="{29A9519F-9A90-41AF-A2F8-CD205CAC0CE8}" presName="negativeSpace" presStyleCnt="0"/>
      <dgm:spPr/>
    </dgm:pt>
    <dgm:pt modelId="{F5793AED-A38F-8947-BA1B-2AC6B49265FD}" type="pres">
      <dgm:prSet presAssocID="{29A9519F-9A90-41AF-A2F8-CD205CAC0CE8}" presName="childText" presStyleLbl="conFgAcc1" presStyleIdx="2" presStyleCnt="4">
        <dgm:presLayoutVars>
          <dgm:bulletEnabled val="1"/>
        </dgm:presLayoutVars>
      </dgm:prSet>
      <dgm:spPr/>
    </dgm:pt>
    <dgm:pt modelId="{6247EB12-12B4-6644-8EE8-A5577E50A4D6}" type="pres">
      <dgm:prSet presAssocID="{B8ECEF67-6596-42B3-A549-30310A0299E0}" presName="spaceBetweenRectangles" presStyleCnt="0"/>
      <dgm:spPr/>
    </dgm:pt>
    <dgm:pt modelId="{9969B23E-FA63-A042-81A0-3291D20EA299}" type="pres">
      <dgm:prSet presAssocID="{7057230F-0796-427C-9033-740C78BD957D}" presName="parentLin" presStyleCnt="0"/>
      <dgm:spPr/>
    </dgm:pt>
    <dgm:pt modelId="{D75912C7-2F89-D04D-ACE4-007AA08E83F4}" type="pres">
      <dgm:prSet presAssocID="{7057230F-0796-427C-9033-740C78BD957D}" presName="parentLeftMargin" presStyleLbl="node1" presStyleIdx="2" presStyleCnt="4"/>
      <dgm:spPr/>
    </dgm:pt>
    <dgm:pt modelId="{7461C02C-91E4-7048-A443-6B2DAA697767}" type="pres">
      <dgm:prSet presAssocID="{7057230F-0796-427C-9033-740C78BD957D}" presName="parentText" presStyleLbl="node1" presStyleIdx="3" presStyleCnt="4">
        <dgm:presLayoutVars>
          <dgm:chMax val="0"/>
          <dgm:bulletEnabled val="1"/>
        </dgm:presLayoutVars>
      </dgm:prSet>
      <dgm:spPr/>
    </dgm:pt>
    <dgm:pt modelId="{C4338A46-3FA5-1349-9D57-01EF818B2BA2}" type="pres">
      <dgm:prSet presAssocID="{7057230F-0796-427C-9033-740C78BD957D}" presName="negativeSpace" presStyleCnt="0"/>
      <dgm:spPr/>
    </dgm:pt>
    <dgm:pt modelId="{73B0B270-EEB4-1C42-82AC-19461D891E55}" type="pres">
      <dgm:prSet presAssocID="{7057230F-0796-427C-9033-740C78BD957D}" presName="childText" presStyleLbl="conFgAcc1" presStyleIdx="3" presStyleCnt="4">
        <dgm:presLayoutVars>
          <dgm:bulletEnabled val="1"/>
        </dgm:presLayoutVars>
      </dgm:prSet>
      <dgm:spPr/>
    </dgm:pt>
  </dgm:ptLst>
  <dgm:cxnLst>
    <dgm:cxn modelId="{98A81405-EECB-4B6B-9D75-C7F4914A4BB7}" srcId="{2D13A230-B0E2-43E6-92E1-91635DDFA80A}" destId="{F28DD070-CF4C-4C99-BC10-1BFC9E1F06C0}" srcOrd="0" destOrd="0" parTransId="{A4789116-D8C3-417C-99F6-4B9E7A96CBB8}" sibTransId="{B5840F1F-1EE4-4B01-938E-94F12579FAA2}"/>
    <dgm:cxn modelId="{DCD19208-A62A-5443-B67A-FAC0FEC9FACF}" type="presOf" srcId="{29A9519F-9A90-41AF-A2F8-CD205CAC0CE8}" destId="{99865278-FAB6-1B45-8F2F-EF3AEC260127}" srcOrd="1" destOrd="0" presId="urn:microsoft.com/office/officeart/2005/8/layout/list1"/>
    <dgm:cxn modelId="{3666E51B-96FE-724A-A236-D32D0FB51BD7}" type="presOf" srcId="{29A9519F-9A90-41AF-A2F8-CD205CAC0CE8}" destId="{3E0AA80F-59EA-1946-BD69-72ECC2E75794}" srcOrd="0" destOrd="0" presId="urn:microsoft.com/office/officeart/2005/8/layout/list1"/>
    <dgm:cxn modelId="{A0E0ED20-6AAA-4A46-B04E-2A238DFB6967}" srcId="{7B852A8A-D86A-471E-A50F-F76EDF1D150E}" destId="{2D13A230-B0E2-43E6-92E1-91635DDFA80A}" srcOrd="0" destOrd="0" parTransId="{BF0CA7CE-F138-4530-80FD-2164DB3FDDCA}" sibTransId="{04675994-FB76-4810-8887-E3C33D2B0FD0}"/>
    <dgm:cxn modelId="{591FC032-EA5D-AC41-8EA0-4EE535F8BEDA}" type="presOf" srcId="{4C715A27-7164-43A3-8A9B-9D9FB39DD811}" destId="{6CFC1199-7628-1543-987A-E86F9911187F}" srcOrd="0" destOrd="0" presId="urn:microsoft.com/office/officeart/2005/8/layout/list1"/>
    <dgm:cxn modelId="{B545E734-0D55-A846-BAB8-C431649A15C2}" type="presOf" srcId="{7057230F-0796-427C-9033-740C78BD957D}" destId="{D75912C7-2F89-D04D-ACE4-007AA08E83F4}" srcOrd="0" destOrd="0" presId="urn:microsoft.com/office/officeart/2005/8/layout/list1"/>
    <dgm:cxn modelId="{258C7136-DB5E-9648-9BE4-0735AEFC76E3}" type="presOf" srcId="{2D13A230-B0E2-43E6-92E1-91635DDFA80A}" destId="{AF504E32-E4F1-8A41-8090-721330C437AA}" srcOrd="1" destOrd="0" presId="urn:microsoft.com/office/officeart/2005/8/layout/list1"/>
    <dgm:cxn modelId="{29A1DC4B-7079-4B19-835D-6450A3DCEC51}" srcId="{7B852A8A-D86A-471E-A50F-F76EDF1D150E}" destId="{7057230F-0796-427C-9033-740C78BD957D}" srcOrd="3" destOrd="0" parTransId="{39E9BF8B-61FD-42D5-9551-77EB96331FF5}" sibTransId="{AAAD8B86-AAA8-481B-89EE-507B36DA3209}"/>
    <dgm:cxn modelId="{CA7E9052-C64F-6846-9BDD-4D323512EDD0}" type="presOf" srcId="{60FEB589-0743-CD46-AEB8-F5D15E14B93E}" destId="{C39DA402-EE7E-CA44-9732-B45B6A6DA900}" srcOrd="0" destOrd="1" presId="urn:microsoft.com/office/officeart/2005/8/layout/list1"/>
    <dgm:cxn modelId="{8A92F06F-3272-1F4B-A96F-DE65CD4EED83}" type="presOf" srcId="{2D13A230-B0E2-43E6-92E1-91635DDFA80A}" destId="{FF198A56-F4B1-1D4A-AA62-79C050132C86}" srcOrd="0" destOrd="0" presId="urn:microsoft.com/office/officeart/2005/8/layout/list1"/>
    <dgm:cxn modelId="{F3CC9874-794E-7349-9526-B59F0DC03D4C}" type="presOf" srcId="{7057230F-0796-427C-9033-740C78BD957D}" destId="{7461C02C-91E4-7048-A443-6B2DAA697767}" srcOrd="1" destOrd="0" presId="urn:microsoft.com/office/officeart/2005/8/layout/list1"/>
    <dgm:cxn modelId="{E4040EA2-825B-4745-BF22-DA1BD8F89B59}" srcId="{2D13A230-B0E2-43E6-92E1-91635DDFA80A}" destId="{60FEB589-0743-CD46-AEB8-F5D15E14B93E}" srcOrd="1" destOrd="0" parTransId="{77C6659F-EC3F-A743-AE82-4D1234C28E69}" sibTransId="{8F3CD1FA-5569-B84E-A438-036C0F5930A0}"/>
    <dgm:cxn modelId="{32420EB2-49AB-E24E-B89C-CC429502FC7D}" type="presOf" srcId="{AB09D219-33FE-4F50-A308-D4F22AAE5574}" destId="{C39DA402-EE7E-CA44-9732-B45B6A6DA900}" srcOrd="0" destOrd="2" presId="urn:microsoft.com/office/officeart/2005/8/layout/list1"/>
    <dgm:cxn modelId="{6E3232BE-FE81-564A-B98E-F6AF90616F2C}" type="presOf" srcId="{4C715A27-7164-43A3-8A9B-9D9FB39DD811}" destId="{15796D47-D216-6145-B650-675E75298BCE}" srcOrd="1" destOrd="0" presId="urn:microsoft.com/office/officeart/2005/8/layout/list1"/>
    <dgm:cxn modelId="{5BDF17D3-E3D2-4B29-B924-1932BDC0E72D}" srcId="{7B852A8A-D86A-471E-A50F-F76EDF1D150E}" destId="{29A9519F-9A90-41AF-A2F8-CD205CAC0CE8}" srcOrd="2" destOrd="0" parTransId="{86513EA6-674B-40FB-AB37-388F95CBF60C}" sibTransId="{B8ECEF67-6596-42B3-A549-30310A0299E0}"/>
    <dgm:cxn modelId="{A8D5ABE8-6C35-4C89-A97A-02A08203CA48}" srcId="{2D13A230-B0E2-43E6-92E1-91635DDFA80A}" destId="{AB09D219-33FE-4F50-A308-D4F22AAE5574}" srcOrd="2" destOrd="0" parTransId="{ED6F1600-A257-4C9B-9117-1CA69F7A5D4F}" sibTransId="{3BEC8374-D8BD-4BDF-BEA2-737E6F41F53E}"/>
    <dgm:cxn modelId="{E20382EC-3941-452D-B925-D6871F886D7E}" srcId="{7B852A8A-D86A-471E-A50F-F76EDF1D150E}" destId="{4C715A27-7164-43A3-8A9B-9D9FB39DD811}" srcOrd="1" destOrd="0" parTransId="{4142F74B-FED8-447B-B326-A719CF8DAEF4}" sibTransId="{F8535470-8309-4FCF-8AD5-86A49546334A}"/>
    <dgm:cxn modelId="{F4A333F1-0178-384C-BD5B-D8D4CD016909}" type="presOf" srcId="{7B852A8A-D86A-471E-A50F-F76EDF1D150E}" destId="{3A2F3ED3-5F5F-8442-A59F-7FCF0F9E4F7A}" srcOrd="0" destOrd="0" presId="urn:microsoft.com/office/officeart/2005/8/layout/list1"/>
    <dgm:cxn modelId="{F47443F2-F1CA-824E-895E-D5240F9EB13D}" type="presOf" srcId="{F28DD070-CF4C-4C99-BC10-1BFC9E1F06C0}" destId="{C39DA402-EE7E-CA44-9732-B45B6A6DA900}" srcOrd="0" destOrd="0" presId="urn:microsoft.com/office/officeart/2005/8/layout/list1"/>
    <dgm:cxn modelId="{36A688B9-CD33-484F-A530-78FDED30D505}" type="presParOf" srcId="{3A2F3ED3-5F5F-8442-A59F-7FCF0F9E4F7A}" destId="{4ED3899B-BA0B-264A-990F-BEBA0EC719CC}" srcOrd="0" destOrd="0" presId="urn:microsoft.com/office/officeart/2005/8/layout/list1"/>
    <dgm:cxn modelId="{00ACE98E-512F-3B43-A384-F7B79C90AB38}" type="presParOf" srcId="{4ED3899B-BA0B-264A-990F-BEBA0EC719CC}" destId="{FF198A56-F4B1-1D4A-AA62-79C050132C86}" srcOrd="0" destOrd="0" presId="urn:microsoft.com/office/officeart/2005/8/layout/list1"/>
    <dgm:cxn modelId="{784AC2AE-3EDD-0F49-BB89-F3FD06E54096}" type="presParOf" srcId="{4ED3899B-BA0B-264A-990F-BEBA0EC719CC}" destId="{AF504E32-E4F1-8A41-8090-721330C437AA}" srcOrd="1" destOrd="0" presId="urn:microsoft.com/office/officeart/2005/8/layout/list1"/>
    <dgm:cxn modelId="{56BB295B-D994-734D-AF63-2D56488D58A7}" type="presParOf" srcId="{3A2F3ED3-5F5F-8442-A59F-7FCF0F9E4F7A}" destId="{DE90DC60-AE6D-7146-BD45-C1D7FF8262B4}" srcOrd="1" destOrd="0" presId="urn:microsoft.com/office/officeart/2005/8/layout/list1"/>
    <dgm:cxn modelId="{CFE3CEFD-17D6-7B45-B82F-CC5E224A8709}" type="presParOf" srcId="{3A2F3ED3-5F5F-8442-A59F-7FCF0F9E4F7A}" destId="{C39DA402-EE7E-CA44-9732-B45B6A6DA900}" srcOrd="2" destOrd="0" presId="urn:microsoft.com/office/officeart/2005/8/layout/list1"/>
    <dgm:cxn modelId="{59FF6ABB-38A9-994D-9C35-CD113D93391B}" type="presParOf" srcId="{3A2F3ED3-5F5F-8442-A59F-7FCF0F9E4F7A}" destId="{40861968-0352-0346-8660-0BBE6B165C6F}" srcOrd="3" destOrd="0" presId="urn:microsoft.com/office/officeart/2005/8/layout/list1"/>
    <dgm:cxn modelId="{5F9CCA36-EACE-034E-8D7A-507765D59789}" type="presParOf" srcId="{3A2F3ED3-5F5F-8442-A59F-7FCF0F9E4F7A}" destId="{DAE05C3D-463E-4C43-9C5C-2AFDE9A5CF4B}" srcOrd="4" destOrd="0" presId="urn:microsoft.com/office/officeart/2005/8/layout/list1"/>
    <dgm:cxn modelId="{5025D679-4F26-5D44-9E92-E7C5D684BBF8}" type="presParOf" srcId="{DAE05C3D-463E-4C43-9C5C-2AFDE9A5CF4B}" destId="{6CFC1199-7628-1543-987A-E86F9911187F}" srcOrd="0" destOrd="0" presId="urn:microsoft.com/office/officeart/2005/8/layout/list1"/>
    <dgm:cxn modelId="{8122784E-4777-8241-95BD-9CE5D9BBCF17}" type="presParOf" srcId="{DAE05C3D-463E-4C43-9C5C-2AFDE9A5CF4B}" destId="{15796D47-D216-6145-B650-675E75298BCE}" srcOrd="1" destOrd="0" presId="urn:microsoft.com/office/officeart/2005/8/layout/list1"/>
    <dgm:cxn modelId="{F5E41D33-B201-A644-9FD5-042E9503CDF6}" type="presParOf" srcId="{3A2F3ED3-5F5F-8442-A59F-7FCF0F9E4F7A}" destId="{59DBD715-E932-1748-A143-078E239B7E17}" srcOrd="5" destOrd="0" presId="urn:microsoft.com/office/officeart/2005/8/layout/list1"/>
    <dgm:cxn modelId="{6608791E-D2AD-674B-A631-23B529EC1453}" type="presParOf" srcId="{3A2F3ED3-5F5F-8442-A59F-7FCF0F9E4F7A}" destId="{932C0071-0EDE-694A-9140-EFB51E3D758F}" srcOrd="6" destOrd="0" presId="urn:microsoft.com/office/officeart/2005/8/layout/list1"/>
    <dgm:cxn modelId="{74158F7C-F9FE-3B48-B71C-4D17EE5D037F}" type="presParOf" srcId="{3A2F3ED3-5F5F-8442-A59F-7FCF0F9E4F7A}" destId="{90B585AD-0A6B-E04F-9592-ADF07853CC6A}" srcOrd="7" destOrd="0" presId="urn:microsoft.com/office/officeart/2005/8/layout/list1"/>
    <dgm:cxn modelId="{8C3221CC-465C-7641-9B58-0E4EF0652213}" type="presParOf" srcId="{3A2F3ED3-5F5F-8442-A59F-7FCF0F9E4F7A}" destId="{DDF347DC-2466-AC4D-9B19-F411E9E1C0E0}" srcOrd="8" destOrd="0" presId="urn:microsoft.com/office/officeart/2005/8/layout/list1"/>
    <dgm:cxn modelId="{64C9A5DF-FB28-D240-A508-A00D2142769F}" type="presParOf" srcId="{DDF347DC-2466-AC4D-9B19-F411E9E1C0E0}" destId="{3E0AA80F-59EA-1946-BD69-72ECC2E75794}" srcOrd="0" destOrd="0" presId="urn:microsoft.com/office/officeart/2005/8/layout/list1"/>
    <dgm:cxn modelId="{2A6E65D0-B451-E846-8D84-8392026D389B}" type="presParOf" srcId="{DDF347DC-2466-AC4D-9B19-F411E9E1C0E0}" destId="{99865278-FAB6-1B45-8F2F-EF3AEC260127}" srcOrd="1" destOrd="0" presId="urn:microsoft.com/office/officeart/2005/8/layout/list1"/>
    <dgm:cxn modelId="{33E06DF8-5DDA-8742-BB9F-380BFA72C348}" type="presParOf" srcId="{3A2F3ED3-5F5F-8442-A59F-7FCF0F9E4F7A}" destId="{982A6A4B-B2F3-3D4C-9C53-4FA27601CC3B}" srcOrd="9" destOrd="0" presId="urn:microsoft.com/office/officeart/2005/8/layout/list1"/>
    <dgm:cxn modelId="{96F2230E-42D5-5E4E-89D3-587B52727F02}" type="presParOf" srcId="{3A2F3ED3-5F5F-8442-A59F-7FCF0F9E4F7A}" destId="{F5793AED-A38F-8947-BA1B-2AC6B49265FD}" srcOrd="10" destOrd="0" presId="urn:microsoft.com/office/officeart/2005/8/layout/list1"/>
    <dgm:cxn modelId="{06653B6C-9447-C74C-B744-7DE68FD71964}" type="presParOf" srcId="{3A2F3ED3-5F5F-8442-A59F-7FCF0F9E4F7A}" destId="{6247EB12-12B4-6644-8EE8-A5577E50A4D6}" srcOrd="11" destOrd="0" presId="urn:microsoft.com/office/officeart/2005/8/layout/list1"/>
    <dgm:cxn modelId="{5B802316-EA3F-C048-A608-CA55285D60D4}" type="presParOf" srcId="{3A2F3ED3-5F5F-8442-A59F-7FCF0F9E4F7A}" destId="{9969B23E-FA63-A042-81A0-3291D20EA299}" srcOrd="12" destOrd="0" presId="urn:microsoft.com/office/officeart/2005/8/layout/list1"/>
    <dgm:cxn modelId="{F10B5212-4734-7346-90A6-4516AEEC5C86}" type="presParOf" srcId="{9969B23E-FA63-A042-81A0-3291D20EA299}" destId="{D75912C7-2F89-D04D-ACE4-007AA08E83F4}" srcOrd="0" destOrd="0" presId="urn:microsoft.com/office/officeart/2005/8/layout/list1"/>
    <dgm:cxn modelId="{A3471F18-80AB-3046-9FE2-1DF6D747551D}" type="presParOf" srcId="{9969B23E-FA63-A042-81A0-3291D20EA299}" destId="{7461C02C-91E4-7048-A443-6B2DAA697767}" srcOrd="1" destOrd="0" presId="urn:microsoft.com/office/officeart/2005/8/layout/list1"/>
    <dgm:cxn modelId="{786A8A82-D80C-C042-B059-9FECF8D80790}" type="presParOf" srcId="{3A2F3ED3-5F5F-8442-A59F-7FCF0F9E4F7A}" destId="{C4338A46-3FA5-1349-9D57-01EF818B2BA2}" srcOrd="13" destOrd="0" presId="urn:microsoft.com/office/officeart/2005/8/layout/list1"/>
    <dgm:cxn modelId="{7846339F-336D-D547-B649-869900537322}" type="presParOf" srcId="{3A2F3ED3-5F5F-8442-A59F-7FCF0F9E4F7A}" destId="{73B0B270-EEB4-1C42-82AC-19461D891E55}" srcOrd="14"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B852A8A-D86A-471E-A50F-F76EDF1D150E}"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2D13A230-B0E2-43E6-92E1-91635DDFA80A}">
      <dgm:prSet custT="1"/>
      <dgm:spPr>
        <a:solidFill>
          <a:srgbClr val="8EA9DA"/>
        </a:solidFill>
      </dgm:spPr>
      <dgm:t>
        <a:bodyPr/>
        <a:lstStyle/>
        <a:p>
          <a:r>
            <a:rPr lang="en-US" sz="2200" b="0" i="0" dirty="0"/>
            <a:t>The policy problem</a:t>
          </a:r>
        </a:p>
      </dgm:t>
    </dgm:pt>
    <dgm:pt modelId="{BF0CA7CE-F138-4530-80FD-2164DB3FDDCA}" type="parTrans" cxnId="{A0E0ED20-6AAA-4A46-B04E-2A238DFB6967}">
      <dgm:prSet/>
      <dgm:spPr/>
      <dgm:t>
        <a:bodyPr/>
        <a:lstStyle/>
        <a:p>
          <a:endParaRPr lang="en-US"/>
        </a:p>
      </dgm:t>
    </dgm:pt>
    <dgm:pt modelId="{04675994-FB76-4810-8887-E3C33D2B0FD0}" type="sibTrans" cxnId="{A0E0ED20-6AAA-4A46-B04E-2A238DFB6967}">
      <dgm:prSet/>
      <dgm:spPr/>
      <dgm:t>
        <a:bodyPr/>
        <a:lstStyle/>
        <a:p>
          <a:endParaRPr lang="en-US"/>
        </a:p>
      </dgm:t>
    </dgm:pt>
    <dgm:pt modelId="{F28DD070-CF4C-4C99-BC10-1BFC9E1F06C0}">
      <dgm:prSet/>
      <dgm:spPr/>
      <dgm:t>
        <a:bodyPr/>
        <a:lstStyle/>
        <a:p>
          <a:pPr>
            <a:lnSpc>
              <a:spcPct val="150000"/>
            </a:lnSpc>
          </a:pPr>
          <a:endParaRPr lang="en-US" dirty="0"/>
        </a:p>
      </dgm:t>
    </dgm:pt>
    <dgm:pt modelId="{A4789116-D8C3-417C-99F6-4B9E7A96CBB8}" type="parTrans" cxnId="{98A81405-EECB-4B6B-9D75-C7F4914A4BB7}">
      <dgm:prSet/>
      <dgm:spPr/>
      <dgm:t>
        <a:bodyPr/>
        <a:lstStyle/>
        <a:p>
          <a:endParaRPr lang="en-US"/>
        </a:p>
      </dgm:t>
    </dgm:pt>
    <dgm:pt modelId="{B5840F1F-1EE4-4B01-938E-94F12579FAA2}" type="sibTrans" cxnId="{98A81405-EECB-4B6B-9D75-C7F4914A4BB7}">
      <dgm:prSet/>
      <dgm:spPr/>
      <dgm:t>
        <a:bodyPr/>
        <a:lstStyle/>
        <a:p>
          <a:endParaRPr lang="en-US"/>
        </a:p>
      </dgm:t>
    </dgm:pt>
    <dgm:pt modelId="{4C715A27-7164-43A3-8A9B-9D9FB39DD811}">
      <dgm:prSet custT="1"/>
      <dgm:spPr>
        <a:solidFill>
          <a:srgbClr val="8EA9DA"/>
        </a:solidFill>
      </dgm:spPr>
      <dgm:t>
        <a:bodyPr/>
        <a:lstStyle/>
        <a:p>
          <a:r>
            <a:rPr lang="en-US" sz="2200" b="1" dirty="0"/>
            <a:t>Introduction to Geo-X</a:t>
          </a:r>
        </a:p>
      </dgm:t>
    </dgm:pt>
    <dgm:pt modelId="{4142F74B-FED8-447B-B326-A719CF8DAEF4}" type="parTrans" cxnId="{E20382EC-3941-452D-B925-D6871F886D7E}">
      <dgm:prSet/>
      <dgm:spPr/>
      <dgm:t>
        <a:bodyPr/>
        <a:lstStyle/>
        <a:p>
          <a:endParaRPr lang="en-US"/>
        </a:p>
      </dgm:t>
    </dgm:pt>
    <dgm:pt modelId="{F8535470-8309-4FCF-8AD5-86A49546334A}" type="sibTrans" cxnId="{E20382EC-3941-452D-B925-D6871F886D7E}">
      <dgm:prSet/>
      <dgm:spPr/>
      <dgm:t>
        <a:bodyPr/>
        <a:lstStyle/>
        <a:p>
          <a:endParaRPr lang="en-US"/>
        </a:p>
      </dgm:t>
    </dgm:pt>
    <dgm:pt modelId="{29A9519F-9A90-41AF-A2F8-CD205CAC0CE8}">
      <dgm:prSet custT="1"/>
      <dgm:spPr>
        <a:solidFill>
          <a:srgbClr val="8EA9DA"/>
        </a:solidFill>
      </dgm:spPr>
      <dgm:t>
        <a:bodyPr/>
        <a:lstStyle/>
        <a:p>
          <a:r>
            <a:rPr lang="en-US" sz="2200" b="0" dirty="0"/>
            <a:t>What Geo-X is not</a:t>
          </a:r>
        </a:p>
      </dgm:t>
    </dgm:pt>
    <dgm:pt modelId="{86513EA6-674B-40FB-AB37-388F95CBF60C}" type="parTrans" cxnId="{5BDF17D3-E3D2-4B29-B924-1932BDC0E72D}">
      <dgm:prSet/>
      <dgm:spPr/>
      <dgm:t>
        <a:bodyPr/>
        <a:lstStyle/>
        <a:p>
          <a:endParaRPr lang="en-US"/>
        </a:p>
      </dgm:t>
    </dgm:pt>
    <dgm:pt modelId="{B8ECEF67-6596-42B3-A549-30310A0299E0}" type="sibTrans" cxnId="{5BDF17D3-E3D2-4B29-B924-1932BDC0E72D}">
      <dgm:prSet/>
      <dgm:spPr/>
      <dgm:t>
        <a:bodyPr/>
        <a:lstStyle/>
        <a:p>
          <a:endParaRPr lang="en-US"/>
        </a:p>
      </dgm:t>
    </dgm:pt>
    <dgm:pt modelId="{7057230F-0796-427C-9033-740C78BD957D}">
      <dgm:prSet custT="1"/>
      <dgm:spPr>
        <a:solidFill>
          <a:srgbClr val="8EA9DA"/>
        </a:solidFill>
      </dgm:spPr>
      <dgm:t>
        <a:bodyPr/>
        <a:lstStyle/>
        <a:p>
          <a:r>
            <a:rPr lang="en-US" sz="2200" b="0" i="0" dirty="0"/>
            <a:t>What you will learn in this course</a:t>
          </a:r>
        </a:p>
      </dgm:t>
    </dgm:pt>
    <dgm:pt modelId="{39E9BF8B-61FD-42D5-9551-77EB96331FF5}" type="parTrans" cxnId="{29A1DC4B-7079-4B19-835D-6450A3DCEC51}">
      <dgm:prSet/>
      <dgm:spPr/>
      <dgm:t>
        <a:bodyPr/>
        <a:lstStyle/>
        <a:p>
          <a:endParaRPr lang="en-US"/>
        </a:p>
      </dgm:t>
    </dgm:pt>
    <dgm:pt modelId="{AAAD8B86-AAA8-481B-89EE-507B36DA3209}" type="sibTrans" cxnId="{29A1DC4B-7079-4B19-835D-6450A3DCEC51}">
      <dgm:prSet/>
      <dgm:spPr/>
      <dgm:t>
        <a:bodyPr/>
        <a:lstStyle/>
        <a:p>
          <a:endParaRPr lang="en-US"/>
        </a:p>
      </dgm:t>
    </dgm:pt>
    <dgm:pt modelId="{BB1A3260-999D-5E42-91BD-F9D5DF762617}">
      <dgm:prSet/>
      <dgm:spPr/>
      <dgm:t>
        <a:bodyPr/>
        <a:lstStyle/>
        <a:p>
          <a:pPr>
            <a:lnSpc>
              <a:spcPct val="150000"/>
            </a:lnSpc>
            <a:buFont typeface="Arial" panose="020B0604020202020204" pitchFamily="34" charset="0"/>
            <a:buNone/>
          </a:pPr>
          <a:endParaRPr lang="en-GB" dirty="0"/>
        </a:p>
      </dgm:t>
    </dgm:pt>
    <dgm:pt modelId="{EF90EE0E-4452-CD44-B264-7680B8C02715}" type="parTrans" cxnId="{13BCA565-5728-D745-8D8E-E3B80C318978}">
      <dgm:prSet/>
      <dgm:spPr/>
      <dgm:t>
        <a:bodyPr/>
        <a:lstStyle/>
        <a:p>
          <a:endParaRPr lang="en-GB"/>
        </a:p>
      </dgm:t>
    </dgm:pt>
    <dgm:pt modelId="{FE884704-4403-8B4D-A19E-F0B741DD228E}" type="sibTrans" cxnId="{13BCA565-5728-D745-8D8E-E3B80C318978}">
      <dgm:prSet/>
      <dgm:spPr/>
      <dgm:t>
        <a:bodyPr/>
        <a:lstStyle/>
        <a:p>
          <a:endParaRPr lang="en-GB"/>
        </a:p>
      </dgm:t>
    </dgm:pt>
    <dgm:pt modelId="{74A9B411-F7BC-F34C-BCC9-D5C83ECFBD3E}">
      <dgm:prSet custT="1"/>
      <dgm:spPr/>
      <dgm:t>
        <a:bodyPr/>
        <a:lstStyle/>
        <a:p>
          <a:pPr>
            <a:buFont typeface="Arial" panose="020B0604020202020204" pitchFamily="34" charset="0"/>
            <a:buNone/>
          </a:pPr>
          <a:endParaRPr lang="en-GB" sz="1900" dirty="0"/>
        </a:p>
      </dgm:t>
    </dgm:pt>
    <dgm:pt modelId="{6922A149-E725-074C-BC5E-FE6D1EE9854C}" type="parTrans" cxnId="{DA44708E-931D-BE4B-AE41-13944BCF0154}">
      <dgm:prSet/>
      <dgm:spPr/>
      <dgm:t>
        <a:bodyPr/>
        <a:lstStyle/>
        <a:p>
          <a:endParaRPr lang="en-GB"/>
        </a:p>
      </dgm:t>
    </dgm:pt>
    <dgm:pt modelId="{B10655CA-DBF5-EB40-86EE-CCE8BC7E9C45}" type="sibTrans" cxnId="{DA44708E-931D-BE4B-AE41-13944BCF0154}">
      <dgm:prSet/>
      <dgm:spPr/>
      <dgm:t>
        <a:bodyPr/>
        <a:lstStyle/>
        <a:p>
          <a:endParaRPr lang="en-GB"/>
        </a:p>
      </dgm:t>
    </dgm:pt>
    <dgm:pt modelId="{E8BDF26A-C27D-7044-B808-42125EF84E4B}">
      <dgm:prSet custT="1"/>
      <dgm:spPr/>
      <dgm:t>
        <a:bodyPr/>
        <a:lstStyle/>
        <a:p>
          <a:pPr>
            <a:lnSpc>
              <a:spcPct val="150000"/>
            </a:lnSpc>
            <a:buClr>
              <a:srgbClr val="8EA9DA"/>
            </a:buClr>
            <a:buFont typeface="Arial" panose="020B0604020202020204" pitchFamily="34" charset="0"/>
            <a:buChar char="•"/>
          </a:pPr>
          <a:r>
            <a:rPr lang="en-US" sz="1600" kern="1200" dirty="0">
              <a:solidFill>
                <a:schemeClr val="tx1"/>
              </a:solidFill>
              <a:latin typeface="+mn-lt"/>
            </a:rPr>
            <a:t>How Geo-X </a:t>
          </a:r>
          <a:r>
            <a:rPr lang="en-US" sz="1600" kern="1200" dirty="0">
              <a:solidFill>
                <a:srgbClr val="000000"/>
              </a:solidFill>
              <a:latin typeface="+mn-lt"/>
              <a:ea typeface="+mn-ea"/>
              <a:cs typeface="+mn-cs"/>
            </a:rPr>
            <a:t>works: </a:t>
          </a:r>
          <a:r>
            <a:rPr lang="en-GB" sz="1600" kern="1200" dirty="0">
              <a:solidFill>
                <a:srgbClr val="000000"/>
              </a:solidFill>
              <a:latin typeface="+mn-lt"/>
              <a:ea typeface="+mn-ea"/>
              <a:cs typeface="+mn-cs"/>
            </a:rPr>
            <a:t>three optimisations</a:t>
          </a:r>
        </a:p>
      </dgm:t>
    </dgm:pt>
    <dgm:pt modelId="{4BD5D715-B54C-544F-9F19-78FB9097F41D}" type="parTrans" cxnId="{55B1534A-498A-C749-AC6C-A812ECBA7A26}">
      <dgm:prSet/>
      <dgm:spPr/>
      <dgm:t>
        <a:bodyPr/>
        <a:lstStyle/>
        <a:p>
          <a:endParaRPr lang="en-GB"/>
        </a:p>
      </dgm:t>
    </dgm:pt>
    <dgm:pt modelId="{B668BE01-8D58-524F-8329-89785C37B307}" type="sibTrans" cxnId="{55B1534A-498A-C749-AC6C-A812ECBA7A26}">
      <dgm:prSet/>
      <dgm:spPr/>
      <dgm:t>
        <a:bodyPr/>
        <a:lstStyle/>
        <a:p>
          <a:endParaRPr lang="en-GB"/>
        </a:p>
      </dgm:t>
    </dgm:pt>
    <dgm:pt modelId="{E89DFFA0-036D-B14E-8BBF-223CB1019D17}">
      <dgm:prSet custT="1"/>
      <dgm:spPr/>
      <dgm:t>
        <a:bodyPr/>
        <a:lstStyle/>
        <a:p>
          <a:pPr>
            <a:lnSpc>
              <a:spcPct val="150000"/>
            </a:lnSpc>
            <a:buClr>
              <a:srgbClr val="8EA9DA"/>
            </a:buClr>
          </a:pPr>
          <a:r>
            <a:rPr lang="en-US" sz="1600" kern="1200" dirty="0">
              <a:solidFill>
                <a:schemeClr val="tx1"/>
              </a:solidFill>
              <a:latin typeface="+mn-lt"/>
            </a:rPr>
            <a:t>Commodities </a:t>
          </a:r>
          <a:r>
            <a:rPr lang="en-US" sz="1600" kern="1200" dirty="0">
              <a:solidFill>
                <a:srgbClr val="000000"/>
              </a:solidFill>
              <a:latin typeface="+mn-lt"/>
              <a:ea typeface="+mn-ea"/>
              <a:cs typeface="+mn-cs"/>
            </a:rPr>
            <a:t>supported </a:t>
          </a:r>
          <a:r>
            <a:rPr lang="sv-SE" sz="1600" kern="1200" dirty="0">
              <a:solidFill>
                <a:srgbClr val="000000"/>
              </a:solidFill>
              <a:latin typeface="+mn-lt"/>
              <a:ea typeface="+mn-ea"/>
              <a:cs typeface="+mn-cs"/>
            </a:rPr>
            <a:t>by Geo-X: hydrogen </a:t>
          </a:r>
          <a:r>
            <a:rPr lang="sv-SE" sz="1600" kern="1200" dirty="0" err="1">
              <a:solidFill>
                <a:srgbClr val="000000"/>
              </a:solidFill>
              <a:latin typeface="+mn-lt"/>
              <a:ea typeface="+mn-ea"/>
              <a:cs typeface="+mn-cs"/>
            </a:rPr>
            <a:t>modelling</a:t>
          </a:r>
          <a:endParaRPr lang="en-US" sz="1600" kern="1200" dirty="0">
            <a:solidFill>
              <a:srgbClr val="000000"/>
            </a:solidFill>
            <a:latin typeface="+mn-lt"/>
            <a:ea typeface="+mn-ea"/>
            <a:cs typeface="+mn-cs"/>
          </a:endParaRPr>
        </a:p>
      </dgm:t>
    </dgm:pt>
    <dgm:pt modelId="{74A69A9D-22DE-A641-B218-445B2D3161A1}" type="parTrans" cxnId="{0DA81243-C414-2C44-BBD9-2CB2CDD3C6A0}">
      <dgm:prSet/>
      <dgm:spPr/>
      <dgm:t>
        <a:bodyPr/>
        <a:lstStyle/>
        <a:p>
          <a:endParaRPr lang="en-GB"/>
        </a:p>
      </dgm:t>
    </dgm:pt>
    <dgm:pt modelId="{2352E258-38E8-7548-9F42-6EC5D5F38105}" type="sibTrans" cxnId="{0DA81243-C414-2C44-BBD9-2CB2CDD3C6A0}">
      <dgm:prSet/>
      <dgm:spPr/>
      <dgm:t>
        <a:bodyPr/>
        <a:lstStyle/>
        <a:p>
          <a:endParaRPr lang="en-GB"/>
        </a:p>
      </dgm:t>
    </dgm:pt>
    <dgm:pt modelId="{8EA5D36B-4BE4-D541-BF5E-ECDE81AC0505}">
      <dgm:prSet custT="1"/>
      <dgm:spPr/>
      <dgm:t>
        <a:bodyPr/>
        <a:lstStyle/>
        <a:p>
          <a:pPr>
            <a:lnSpc>
              <a:spcPct val="150000"/>
            </a:lnSpc>
            <a:buClr>
              <a:srgbClr val="8EA9DA"/>
            </a:buClr>
          </a:pPr>
          <a:r>
            <a:rPr lang="en-US" sz="1600" kern="1200" dirty="0">
              <a:solidFill>
                <a:srgbClr val="000000"/>
              </a:solidFill>
              <a:latin typeface="+mn-lt"/>
              <a:ea typeface="+mn-ea"/>
              <a:cs typeface="+mn-cs"/>
            </a:rPr>
            <a:t>Outputs</a:t>
          </a:r>
        </a:p>
      </dgm:t>
    </dgm:pt>
    <dgm:pt modelId="{3700E279-79B7-7E4D-85C5-829B791D10FF}" type="parTrans" cxnId="{E8088625-427D-CF46-BB6F-6F331E8FACCD}">
      <dgm:prSet/>
      <dgm:spPr/>
      <dgm:t>
        <a:bodyPr/>
        <a:lstStyle/>
        <a:p>
          <a:endParaRPr lang="en-GB"/>
        </a:p>
      </dgm:t>
    </dgm:pt>
    <dgm:pt modelId="{97D4A97C-E40E-2A43-AEEC-078C94941AE3}" type="sibTrans" cxnId="{E8088625-427D-CF46-BB6F-6F331E8FACCD}">
      <dgm:prSet/>
      <dgm:spPr/>
      <dgm:t>
        <a:bodyPr/>
        <a:lstStyle/>
        <a:p>
          <a:endParaRPr lang="en-GB"/>
        </a:p>
      </dgm:t>
    </dgm:pt>
    <dgm:pt modelId="{8A6E7533-C4B7-D742-B7CB-B25B0FEE90E3}">
      <dgm:prSet custT="1"/>
      <dgm:spPr/>
      <dgm:t>
        <a:bodyPr/>
        <a:lstStyle/>
        <a:p>
          <a:pPr>
            <a:lnSpc>
              <a:spcPct val="150000"/>
            </a:lnSpc>
            <a:buClr>
              <a:srgbClr val="8EA9DA"/>
            </a:buClr>
          </a:pPr>
          <a:r>
            <a:rPr lang="en-US" sz="1600" kern="1200" dirty="0">
              <a:solidFill>
                <a:schemeClr val="tx1"/>
              </a:solidFill>
              <a:latin typeface="+mn-lt"/>
            </a:rPr>
            <a:t>Real applications</a:t>
          </a:r>
        </a:p>
      </dgm:t>
    </dgm:pt>
    <dgm:pt modelId="{50D04D62-7F34-B74A-9C2C-271333AD73B5}" type="parTrans" cxnId="{C8CDDD45-241F-7042-98E1-9C44E60700D9}">
      <dgm:prSet/>
      <dgm:spPr/>
      <dgm:t>
        <a:bodyPr/>
        <a:lstStyle/>
        <a:p>
          <a:endParaRPr lang="en-GB"/>
        </a:p>
      </dgm:t>
    </dgm:pt>
    <dgm:pt modelId="{C5400B4A-6753-0A45-B703-C95339A63C17}" type="sibTrans" cxnId="{C8CDDD45-241F-7042-98E1-9C44E60700D9}">
      <dgm:prSet/>
      <dgm:spPr/>
      <dgm:t>
        <a:bodyPr/>
        <a:lstStyle/>
        <a:p>
          <a:endParaRPr lang="en-GB"/>
        </a:p>
      </dgm:t>
    </dgm:pt>
    <dgm:pt modelId="{2E9496FE-A374-6D4F-A8F0-1925FB8F7DD8}">
      <dgm:prSet custT="1"/>
      <dgm:spPr/>
      <dgm:t>
        <a:bodyPr/>
        <a:lstStyle/>
        <a:p>
          <a:pPr>
            <a:lnSpc>
              <a:spcPct val="150000"/>
            </a:lnSpc>
            <a:buClr>
              <a:srgbClr val="8EA9DA"/>
            </a:buClr>
          </a:pPr>
          <a:r>
            <a:rPr lang="sv-SE" sz="1600" kern="1200" dirty="0" err="1">
              <a:solidFill>
                <a:srgbClr val="000000"/>
              </a:solidFill>
              <a:latin typeface="+mn-lt"/>
              <a:ea typeface="+mn-ea"/>
              <a:cs typeface="+mn-cs"/>
            </a:rPr>
            <a:t>Commodities</a:t>
          </a:r>
          <a:r>
            <a:rPr lang="sv-SE" sz="1600" kern="1200" dirty="0">
              <a:solidFill>
                <a:srgbClr val="000000"/>
              </a:solidFill>
              <a:latin typeface="+mn-lt"/>
              <a:ea typeface="+mn-ea"/>
              <a:cs typeface="+mn-cs"/>
            </a:rPr>
            <a:t> </a:t>
          </a:r>
          <a:r>
            <a:rPr lang="sv-SE" sz="1600" kern="1200" dirty="0" err="1">
              <a:solidFill>
                <a:srgbClr val="000000"/>
              </a:solidFill>
              <a:latin typeface="+mn-lt"/>
              <a:ea typeface="+mn-ea"/>
              <a:cs typeface="+mn-cs"/>
            </a:rPr>
            <a:t>supported</a:t>
          </a:r>
          <a:r>
            <a:rPr lang="sv-SE" sz="1600" kern="1200" dirty="0">
              <a:solidFill>
                <a:srgbClr val="000000"/>
              </a:solidFill>
              <a:latin typeface="+mn-lt"/>
              <a:ea typeface="+mn-ea"/>
              <a:cs typeface="+mn-cs"/>
            </a:rPr>
            <a:t> by Geo-X: </a:t>
          </a:r>
          <a:r>
            <a:rPr lang="sv-SE" sz="1600" kern="1200" dirty="0" err="1">
              <a:solidFill>
                <a:srgbClr val="000000"/>
              </a:solidFill>
              <a:latin typeface="+mn-lt"/>
              <a:ea typeface="+mn-ea"/>
              <a:cs typeface="+mn-cs"/>
            </a:rPr>
            <a:t>ammonia</a:t>
          </a:r>
          <a:r>
            <a:rPr lang="sv-SE" sz="1600" kern="1200" dirty="0">
              <a:solidFill>
                <a:srgbClr val="000000"/>
              </a:solidFill>
              <a:latin typeface="+mn-lt"/>
              <a:ea typeface="+mn-ea"/>
              <a:cs typeface="+mn-cs"/>
            </a:rPr>
            <a:t> </a:t>
          </a:r>
          <a:r>
            <a:rPr lang="sv-SE" sz="1600" kern="1200" dirty="0" err="1">
              <a:solidFill>
                <a:srgbClr val="000000"/>
              </a:solidFill>
              <a:latin typeface="+mn-lt"/>
              <a:ea typeface="+mn-ea"/>
              <a:cs typeface="+mn-cs"/>
            </a:rPr>
            <a:t>modelling</a:t>
          </a:r>
          <a:r>
            <a:rPr lang="sv-SE" sz="1600" kern="1200" dirty="0">
              <a:solidFill>
                <a:srgbClr val="000000"/>
              </a:solidFill>
              <a:latin typeface="+mn-lt"/>
              <a:ea typeface="+mn-ea"/>
              <a:cs typeface="+mn-cs"/>
            </a:rPr>
            <a:t>  </a:t>
          </a:r>
          <a:endParaRPr lang="en-US" sz="1600" kern="1200" dirty="0">
            <a:solidFill>
              <a:srgbClr val="000000"/>
            </a:solidFill>
            <a:latin typeface="+mn-lt"/>
            <a:ea typeface="+mn-ea"/>
            <a:cs typeface="+mn-cs"/>
          </a:endParaRPr>
        </a:p>
      </dgm:t>
    </dgm:pt>
    <dgm:pt modelId="{82451BAD-6CE7-E544-B2B2-D55C38418E2D}" type="parTrans" cxnId="{F8715C98-553A-8649-9C13-4AB65C2691A1}">
      <dgm:prSet/>
      <dgm:spPr/>
    </dgm:pt>
    <dgm:pt modelId="{00EDCE84-F1B6-6B41-8C73-149E1E805DEB}" type="sibTrans" cxnId="{F8715C98-553A-8649-9C13-4AB65C2691A1}">
      <dgm:prSet/>
      <dgm:spPr/>
    </dgm:pt>
    <dgm:pt modelId="{3A2F3ED3-5F5F-8442-A59F-7FCF0F9E4F7A}" type="pres">
      <dgm:prSet presAssocID="{7B852A8A-D86A-471E-A50F-F76EDF1D150E}" presName="linear" presStyleCnt="0">
        <dgm:presLayoutVars>
          <dgm:dir/>
          <dgm:animLvl val="lvl"/>
          <dgm:resizeHandles val="exact"/>
        </dgm:presLayoutVars>
      </dgm:prSet>
      <dgm:spPr/>
    </dgm:pt>
    <dgm:pt modelId="{4ED3899B-BA0B-264A-990F-BEBA0EC719CC}" type="pres">
      <dgm:prSet presAssocID="{2D13A230-B0E2-43E6-92E1-91635DDFA80A}" presName="parentLin" presStyleCnt="0"/>
      <dgm:spPr/>
    </dgm:pt>
    <dgm:pt modelId="{FF198A56-F4B1-1D4A-AA62-79C050132C86}" type="pres">
      <dgm:prSet presAssocID="{2D13A230-B0E2-43E6-92E1-91635DDFA80A}" presName="parentLeftMargin" presStyleLbl="node1" presStyleIdx="0" presStyleCnt="4"/>
      <dgm:spPr/>
    </dgm:pt>
    <dgm:pt modelId="{AF504E32-E4F1-8A41-8090-721330C437AA}" type="pres">
      <dgm:prSet presAssocID="{2D13A230-B0E2-43E6-92E1-91635DDFA80A}" presName="parentText" presStyleLbl="node1" presStyleIdx="0" presStyleCnt="4">
        <dgm:presLayoutVars>
          <dgm:chMax val="0"/>
          <dgm:bulletEnabled val="1"/>
        </dgm:presLayoutVars>
      </dgm:prSet>
      <dgm:spPr/>
    </dgm:pt>
    <dgm:pt modelId="{DE90DC60-AE6D-7146-BD45-C1D7FF8262B4}" type="pres">
      <dgm:prSet presAssocID="{2D13A230-B0E2-43E6-92E1-91635DDFA80A}" presName="negativeSpace" presStyleCnt="0"/>
      <dgm:spPr/>
    </dgm:pt>
    <dgm:pt modelId="{C39DA402-EE7E-CA44-9732-B45B6A6DA900}" type="pres">
      <dgm:prSet presAssocID="{2D13A230-B0E2-43E6-92E1-91635DDFA80A}" presName="childText" presStyleLbl="conFgAcc1" presStyleIdx="0" presStyleCnt="4">
        <dgm:presLayoutVars>
          <dgm:bulletEnabled val="1"/>
        </dgm:presLayoutVars>
      </dgm:prSet>
      <dgm:spPr/>
    </dgm:pt>
    <dgm:pt modelId="{40861968-0352-0346-8660-0BBE6B165C6F}" type="pres">
      <dgm:prSet presAssocID="{04675994-FB76-4810-8887-E3C33D2B0FD0}" presName="spaceBetweenRectangles" presStyleCnt="0"/>
      <dgm:spPr/>
    </dgm:pt>
    <dgm:pt modelId="{DAE05C3D-463E-4C43-9C5C-2AFDE9A5CF4B}" type="pres">
      <dgm:prSet presAssocID="{4C715A27-7164-43A3-8A9B-9D9FB39DD811}" presName="parentLin" presStyleCnt="0"/>
      <dgm:spPr/>
    </dgm:pt>
    <dgm:pt modelId="{6CFC1199-7628-1543-987A-E86F9911187F}" type="pres">
      <dgm:prSet presAssocID="{4C715A27-7164-43A3-8A9B-9D9FB39DD811}" presName="parentLeftMargin" presStyleLbl="node1" presStyleIdx="0" presStyleCnt="4"/>
      <dgm:spPr/>
    </dgm:pt>
    <dgm:pt modelId="{15796D47-D216-6145-B650-675E75298BCE}" type="pres">
      <dgm:prSet presAssocID="{4C715A27-7164-43A3-8A9B-9D9FB39DD811}" presName="parentText" presStyleLbl="node1" presStyleIdx="1" presStyleCnt="4">
        <dgm:presLayoutVars>
          <dgm:chMax val="0"/>
          <dgm:bulletEnabled val="1"/>
        </dgm:presLayoutVars>
      </dgm:prSet>
      <dgm:spPr/>
    </dgm:pt>
    <dgm:pt modelId="{59DBD715-E932-1748-A143-078E239B7E17}" type="pres">
      <dgm:prSet presAssocID="{4C715A27-7164-43A3-8A9B-9D9FB39DD811}" presName="negativeSpace" presStyleCnt="0"/>
      <dgm:spPr/>
    </dgm:pt>
    <dgm:pt modelId="{932C0071-0EDE-694A-9140-EFB51E3D758F}" type="pres">
      <dgm:prSet presAssocID="{4C715A27-7164-43A3-8A9B-9D9FB39DD811}" presName="childText" presStyleLbl="conFgAcc1" presStyleIdx="1" presStyleCnt="4">
        <dgm:presLayoutVars>
          <dgm:bulletEnabled val="1"/>
        </dgm:presLayoutVars>
      </dgm:prSet>
      <dgm:spPr/>
    </dgm:pt>
    <dgm:pt modelId="{90B585AD-0A6B-E04F-9592-ADF07853CC6A}" type="pres">
      <dgm:prSet presAssocID="{F8535470-8309-4FCF-8AD5-86A49546334A}" presName="spaceBetweenRectangles" presStyleCnt="0"/>
      <dgm:spPr/>
    </dgm:pt>
    <dgm:pt modelId="{DDF347DC-2466-AC4D-9B19-F411E9E1C0E0}" type="pres">
      <dgm:prSet presAssocID="{29A9519F-9A90-41AF-A2F8-CD205CAC0CE8}" presName="parentLin" presStyleCnt="0"/>
      <dgm:spPr/>
    </dgm:pt>
    <dgm:pt modelId="{3E0AA80F-59EA-1946-BD69-72ECC2E75794}" type="pres">
      <dgm:prSet presAssocID="{29A9519F-9A90-41AF-A2F8-CD205CAC0CE8}" presName="parentLeftMargin" presStyleLbl="node1" presStyleIdx="1" presStyleCnt="4"/>
      <dgm:spPr/>
    </dgm:pt>
    <dgm:pt modelId="{99865278-FAB6-1B45-8F2F-EF3AEC260127}" type="pres">
      <dgm:prSet presAssocID="{29A9519F-9A90-41AF-A2F8-CD205CAC0CE8}" presName="parentText" presStyleLbl="node1" presStyleIdx="2" presStyleCnt="4">
        <dgm:presLayoutVars>
          <dgm:chMax val="0"/>
          <dgm:bulletEnabled val="1"/>
        </dgm:presLayoutVars>
      </dgm:prSet>
      <dgm:spPr/>
    </dgm:pt>
    <dgm:pt modelId="{982A6A4B-B2F3-3D4C-9C53-4FA27601CC3B}" type="pres">
      <dgm:prSet presAssocID="{29A9519F-9A90-41AF-A2F8-CD205CAC0CE8}" presName="negativeSpace" presStyleCnt="0"/>
      <dgm:spPr/>
    </dgm:pt>
    <dgm:pt modelId="{F5793AED-A38F-8947-BA1B-2AC6B49265FD}" type="pres">
      <dgm:prSet presAssocID="{29A9519F-9A90-41AF-A2F8-CD205CAC0CE8}" presName="childText" presStyleLbl="conFgAcc1" presStyleIdx="2" presStyleCnt="4">
        <dgm:presLayoutVars>
          <dgm:bulletEnabled val="1"/>
        </dgm:presLayoutVars>
      </dgm:prSet>
      <dgm:spPr/>
    </dgm:pt>
    <dgm:pt modelId="{6247EB12-12B4-6644-8EE8-A5577E50A4D6}" type="pres">
      <dgm:prSet presAssocID="{B8ECEF67-6596-42B3-A549-30310A0299E0}" presName="spaceBetweenRectangles" presStyleCnt="0"/>
      <dgm:spPr/>
    </dgm:pt>
    <dgm:pt modelId="{9969B23E-FA63-A042-81A0-3291D20EA299}" type="pres">
      <dgm:prSet presAssocID="{7057230F-0796-427C-9033-740C78BD957D}" presName="parentLin" presStyleCnt="0"/>
      <dgm:spPr/>
    </dgm:pt>
    <dgm:pt modelId="{D75912C7-2F89-D04D-ACE4-007AA08E83F4}" type="pres">
      <dgm:prSet presAssocID="{7057230F-0796-427C-9033-740C78BD957D}" presName="parentLeftMargin" presStyleLbl="node1" presStyleIdx="2" presStyleCnt="4"/>
      <dgm:spPr/>
    </dgm:pt>
    <dgm:pt modelId="{7461C02C-91E4-7048-A443-6B2DAA697767}" type="pres">
      <dgm:prSet presAssocID="{7057230F-0796-427C-9033-740C78BD957D}" presName="parentText" presStyleLbl="node1" presStyleIdx="3" presStyleCnt="4">
        <dgm:presLayoutVars>
          <dgm:chMax val="0"/>
          <dgm:bulletEnabled val="1"/>
        </dgm:presLayoutVars>
      </dgm:prSet>
      <dgm:spPr/>
    </dgm:pt>
    <dgm:pt modelId="{C4338A46-3FA5-1349-9D57-01EF818B2BA2}" type="pres">
      <dgm:prSet presAssocID="{7057230F-0796-427C-9033-740C78BD957D}" presName="negativeSpace" presStyleCnt="0"/>
      <dgm:spPr/>
    </dgm:pt>
    <dgm:pt modelId="{73B0B270-EEB4-1C42-82AC-19461D891E55}" type="pres">
      <dgm:prSet presAssocID="{7057230F-0796-427C-9033-740C78BD957D}" presName="childText" presStyleLbl="conFgAcc1" presStyleIdx="3" presStyleCnt="4">
        <dgm:presLayoutVars>
          <dgm:bulletEnabled val="1"/>
        </dgm:presLayoutVars>
      </dgm:prSet>
      <dgm:spPr/>
    </dgm:pt>
  </dgm:ptLst>
  <dgm:cxnLst>
    <dgm:cxn modelId="{4ABFEB04-3D85-124E-8DF5-E8B029F4ADD9}" type="presOf" srcId="{E89DFFA0-036D-B14E-8BBF-223CB1019D17}" destId="{932C0071-0EDE-694A-9140-EFB51E3D758F}" srcOrd="0" destOrd="1" presId="urn:microsoft.com/office/officeart/2005/8/layout/list1"/>
    <dgm:cxn modelId="{98A81405-EECB-4B6B-9D75-C7F4914A4BB7}" srcId="{2D13A230-B0E2-43E6-92E1-91635DDFA80A}" destId="{F28DD070-CF4C-4C99-BC10-1BFC9E1F06C0}" srcOrd="0" destOrd="0" parTransId="{A4789116-D8C3-417C-99F6-4B9E7A96CBB8}" sibTransId="{B5840F1F-1EE4-4B01-938E-94F12579FAA2}"/>
    <dgm:cxn modelId="{DCD19208-A62A-5443-B67A-FAC0FEC9FACF}" type="presOf" srcId="{29A9519F-9A90-41AF-A2F8-CD205CAC0CE8}" destId="{99865278-FAB6-1B45-8F2F-EF3AEC260127}" srcOrd="1" destOrd="0" presId="urn:microsoft.com/office/officeart/2005/8/layout/list1"/>
    <dgm:cxn modelId="{3666E51B-96FE-724A-A236-D32D0FB51BD7}" type="presOf" srcId="{29A9519F-9A90-41AF-A2F8-CD205CAC0CE8}" destId="{3E0AA80F-59EA-1946-BD69-72ECC2E75794}" srcOrd="0" destOrd="0" presId="urn:microsoft.com/office/officeart/2005/8/layout/list1"/>
    <dgm:cxn modelId="{A0E0ED20-6AAA-4A46-B04E-2A238DFB6967}" srcId="{7B852A8A-D86A-471E-A50F-F76EDF1D150E}" destId="{2D13A230-B0E2-43E6-92E1-91635DDFA80A}" srcOrd="0" destOrd="0" parTransId="{BF0CA7CE-F138-4530-80FD-2164DB3FDDCA}" sibTransId="{04675994-FB76-4810-8887-E3C33D2B0FD0}"/>
    <dgm:cxn modelId="{E8088625-427D-CF46-BB6F-6F331E8FACCD}" srcId="{4C715A27-7164-43A3-8A9B-9D9FB39DD811}" destId="{8EA5D36B-4BE4-D541-BF5E-ECDE81AC0505}" srcOrd="3" destOrd="0" parTransId="{3700E279-79B7-7E4D-85C5-829B791D10FF}" sibTransId="{97D4A97C-E40E-2A43-AEEC-078C94941AE3}"/>
    <dgm:cxn modelId="{591FC032-EA5D-AC41-8EA0-4EE535F8BEDA}" type="presOf" srcId="{4C715A27-7164-43A3-8A9B-9D9FB39DD811}" destId="{6CFC1199-7628-1543-987A-E86F9911187F}" srcOrd="0" destOrd="0" presId="urn:microsoft.com/office/officeart/2005/8/layout/list1"/>
    <dgm:cxn modelId="{B545E734-0D55-A846-BAB8-C431649A15C2}" type="presOf" srcId="{7057230F-0796-427C-9033-740C78BD957D}" destId="{D75912C7-2F89-D04D-ACE4-007AA08E83F4}" srcOrd="0" destOrd="0" presId="urn:microsoft.com/office/officeart/2005/8/layout/list1"/>
    <dgm:cxn modelId="{39025536-D79D-2949-A759-8CA4EF123566}" type="presOf" srcId="{8A6E7533-C4B7-D742-B7CB-B25B0FEE90E3}" destId="{932C0071-0EDE-694A-9140-EFB51E3D758F}" srcOrd="0" destOrd="4" presId="urn:microsoft.com/office/officeart/2005/8/layout/list1"/>
    <dgm:cxn modelId="{258C7136-DB5E-9648-9BE4-0735AEFC76E3}" type="presOf" srcId="{2D13A230-B0E2-43E6-92E1-91635DDFA80A}" destId="{AF504E32-E4F1-8A41-8090-721330C437AA}" srcOrd="1" destOrd="0" presId="urn:microsoft.com/office/officeart/2005/8/layout/list1"/>
    <dgm:cxn modelId="{0DA81243-C414-2C44-BBD9-2CB2CDD3C6A0}" srcId="{4C715A27-7164-43A3-8A9B-9D9FB39DD811}" destId="{E89DFFA0-036D-B14E-8BBF-223CB1019D17}" srcOrd="1" destOrd="0" parTransId="{74A69A9D-22DE-A641-B218-445B2D3161A1}" sibTransId="{2352E258-38E8-7548-9F42-6EC5D5F38105}"/>
    <dgm:cxn modelId="{C8CDDD45-241F-7042-98E1-9C44E60700D9}" srcId="{4C715A27-7164-43A3-8A9B-9D9FB39DD811}" destId="{8A6E7533-C4B7-D742-B7CB-B25B0FEE90E3}" srcOrd="4" destOrd="0" parTransId="{50D04D62-7F34-B74A-9C2C-271333AD73B5}" sibTransId="{C5400B4A-6753-0A45-B703-C95339A63C17}"/>
    <dgm:cxn modelId="{55B1534A-498A-C749-AC6C-A812ECBA7A26}" srcId="{4C715A27-7164-43A3-8A9B-9D9FB39DD811}" destId="{E8BDF26A-C27D-7044-B808-42125EF84E4B}" srcOrd="0" destOrd="0" parTransId="{4BD5D715-B54C-544F-9F19-78FB9097F41D}" sibTransId="{B668BE01-8D58-524F-8329-89785C37B307}"/>
    <dgm:cxn modelId="{29A1DC4B-7079-4B19-835D-6450A3DCEC51}" srcId="{7B852A8A-D86A-471E-A50F-F76EDF1D150E}" destId="{7057230F-0796-427C-9033-740C78BD957D}" srcOrd="3" destOrd="0" parTransId="{39E9BF8B-61FD-42D5-9551-77EB96331FF5}" sibTransId="{AAAD8B86-AAA8-481B-89EE-507B36DA3209}"/>
    <dgm:cxn modelId="{1918025C-02AC-EE44-8525-B7934B6F1A4C}" type="presOf" srcId="{74A9B411-F7BC-F34C-BCC9-D5C83ECFBD3E}" destId="{F5793AED-A38F-8947-BA1B-2AC6B49265FD}" srcOrd="0" destOrd="0" presId="urn:microsoft.com/office/officeart/2005/8/layout/list1"/>
    <dgm:cxn modelId="{13BCA565-5728-D745-8D8E-E3B80C318978}" srcId="{7057230F-0796-427C-9033-740C78BD957D}" destId="{BB1A3260-999D-5E42-91BD-F9D5DF762617}" srcOrd="0" destOrd="0" parTransId="{EF90EE0E-4452-CD44-B264-7680B8C02715}" sibTransId="{FE884704-4403-8B4D-A19E-F0B741DD228E}"/>
    <dgm:cxn modelId="{24F9D666-E502-594F-A5C7-F6EBAEDA4247}" type="presOf" srcId="{2E9496FE-A374-6D4F-A8F0-1925FB8F7DD8}" destId="{932C0071-0EDE-694A-9140-EFB51E3D758F}" srcOrd="0" destOrd="2" presId="urn:microsoft.com/office/officeart/2005/8/layout/list1"/>
    <dgm:cxn modelId="{8A92F06F-3272-1F4B-A96F-DE65CD4EED83}" type="presOf" srcId="{2D13A230-B0E2-43E6-92E1-91635DDFA80A}" destId="{FF198A56-F4B1-1D4A-AA62-79C050132C86}" srcOrd="0" destOrd="0" presId="urn:microsoft.com/office/officeart/2005/8/layout/list1"/>
    <dgm:cxn modelId="{F3CC9874-794E-7349-9526-B59F0DC03D4C}" type="presOf" srcId="{7057230F-0796-427C-9033-740C78BD957D}" destId="{7461C02C-91E4-7048-A443-6B2DAA697767}" srcOrd="1" destOrd="0" presId="urn:microsoft.com/office/officeart/2005/8/layout/list1"/>
    <dgm:cxn modelId="{DA44708E-931D-BE4B-AE41-13944BCF0154}" srcId="{29A9519F-9A90-41AF-A2F8-CD205CAC0CE8}" destId="{74A9B411-F7BC-F34C-BCC9-D5C83ECFBD3E}" srcOrd="0" destOrd="0" parTransId="{6922A149-E725-074C-BC5E-FE6D1EE9854C}" sibTransId="{B10655CA-DBF5-EB40-86EE-CCE8BC7E9C45}"/>
    <dgm:cxn modelId="{F8715C98-553A-8649-9C13-4AB65C2691A1}" srcId="{4C715A27-7164-43A3-8A9B-9D9FB39DD811}" destId="{2E9496FE-A374-6D4F-A8F0-1925FB8F7DD8}" srcOrd="2" destOrd="0" parTransId="{82451BAD-6CE7-E544-B2B2-D55C38418E2D}" sibTransId="{00EDCE84-F1B6-6B41-8C73-149E1E805DEB}"/>
    <dgm:cxn modelId="{7C1302B1-004D-A74C-81C8-F61ED9ABE6CC}" type="presOf" srcId="{E8BDF26A-C27D-7044-B808-42125EF84E4B}" destId="{932C0071-0EDE-694A-9140-EFB51E3D758F}" srcOrd="0" destOrd="0" presId="urn:microsoft.com/office/officeart/2005/8/layout/list1"/>
    <dgm:cxn modelId="{95B89CB4-3CB0-5C4A-80E3-DDA537B7D8EF}" type="presOf" srcId="{8EA5D36B-4BE4-D541-BF5E-ECDE81AC0505}" destId="{932C0071-0EDE-694A-9140-EFB51E3D758F}" srcOrd="0" destOrd="3" presId="urn:microsoft.com/office/officeart/2005/8/layout/list1"/>
    <dgm:cxn modelId="{2E510BB7-30B3-E248-AB08-044D4E1C8B8B}" type="presOf" srcId="{BB1A3260-999D-5E42-91BD-F9D5DF762617}" destId="{73B0B270-EEB4-1C42-82AC-19461D891E55}" srcOrd="0" destOrd="0" presId="urn:microsoft.com/office/officeart/2005/8/layout/list1"/>
    <dgm:cxn modelId="{6E3232BE-FE81-564A-B98E-F6AF90616F2C}" type="presOf" srcId="{4C715A27-7164-43A3-8A9B-9D9FB39DD811}" destId="{15796D47-D216-6145-B650-675E75298BCE}" srcOrd="1" destOrd="0" presId="urn:microsoft.com/office/officeart/2005/8/layout/list1"/>
    <dgm:cxn modelId="{5BDF17D3-E3D2-4B29-B924-1932BDC0E72D}" srcId="{7B852A8A-D86A-471E-A50F-F76EDF1D150E}" destId="{29A9519F-9A90-41AF-A2F8-CD205CAC0CE8}" srcOrd="2" destOrd="0" parTransId="{86513EA6-674B-40FB-AB37-388F95CBF60C}" sibTransId="{B8ECEF67-6596-42B3-A549-30310A0299E0}"/>
    <dgm:cxn modelId="{E20382EC-3941-452D-B925-D6871F886D7E}" srcId="{7B852A8A-D86A-471E-A50F-F76EDF1D150E}" destId="{4C715A27-7164-43A3-8A9B-9D9FB39DD811}" srcOrd="1" destOrd="0" parTransId="{4142F74B-FED8-447B-B326-A719CF8DAEF4}" sibTransId="{F8535470-8309-4FCF-8AD5-86A49546334A}"/>
    <dgm:cxn modelId="{F4A333F1-0178-384C-BD5B-D8D4CD016909}" type="presOf" srcId="{7B852A8A-D86A-471E-A50F-F76EDF1D150E}" destId="{3A2F3ED3-5F5F-8442-A59F-7FCF0F9E4F7A}" srcOrd="0" destOrd="0" presId="urn:microsoft.com/office/officeart/2005/8/layout/list1"/>
    <dgm:cxn modelId="{F47443F2-F1CA-824E-895E-D5240F9EB13D}" type="presOf" srcId="{F28DD070-CF4C-4C99-BC10-1BFC9E1F06C0}" destId="{C39DA402-EE7E-CA44-9732-B45B6A6DA900}" srcOrd="0" destOrd="0" presId="urn:microsoft.com/office/officeart/2005/8/layout/list1"/>
    <dgm:cxn modelId="{36A688B9-CD33-484F-A530-78FDED30D505}" type="presParOf" srcId="{3A2F3ED3-5F5F-8442-A59F-7FCF0F9E4F7A}" destId="{4ED3899B-BA0B-264A-990F-BEBA0EC719CC}" srcOrd="0" destOrd="0" presId="urn:microsoft.com/office/officeart/2005/8/layout/list1"/>
    <dgm:cxn modelId="{00ACE98E-512F-3B43-A384-F7B79C90AB38}" type="presParOf" srcId="{4ED3899B-BA0B-264A-990F-BEBA0EC719CC}" destId="{FF198A56-F4B1-1D4A-AA62-79C050132C86}" srcOrd="0" destOrd="0" presId="urn:microsoft.com/office/officeart/2005/8/layout/list1"/>
    <dgm:cxn modelId="{784AC2AE-3EDD-0F49-BB89-F3FD06E54096}" type="presParOf" srcId="{4ED3899B-BA0B-264A-990F-BEBA0EC719CC}" destId="{AF504E32-E4F1-8A41-8090-721330C437AA}" srcOrd="1" destOrd="0" presId="urn:microsoft.com/office/officeart/2005/8/layout/list1"/>
    <dgm:cxn modelId="{56BB295B-D994-734D-AF63-2D56488D58A7}" type="presParOf" srcId="{3A2F3ED3-5F5F-8442-A59F-7FCF0F9E4F7A}" destId="{DE90DC60-AE6D-7146-BD45-C1D7FF8262B4}" srcOrd="1" destOrd="0" presId="urn:microsoft.com/office/officeart/2005/8/layout/list1"/>
    <dgm:cxn modelId="{CFE3CEFD-17D6-7B45-B82F-CC5E224A8709}" type="presParOf" srcId="{3A2F3ED3-5F5F-8442-A59F-7FCF0F9E4F7A}" destId="{C39DA402-EE7E-CA44-9732-B45B6A6DA900}" srcOrd="2" destOrd="0" presId="urn:microsoft.com/office/officeart/2005/8/layout/list1"/>
    <dgm:cxn modelId="{59FF6ABB-38A9-994D-9C35-CD113D93391B}" type="presParOf" srcId="{3A2F3ED3-5F5F-8442-A59F-7FCF0F9E4F7A}" destId="{40861968-0352-0346-8660-0BBE6B165C6F}" srcOrd="3" destOrd="0" presId="urn:microsoft.com/office/officeart/2005/8/layout/list1"/>
    <dgm:cxn modelId="{5F9CCA36-EACE-034E-8D7A-507765D59789}" type="presParOf" srcId="{3A2F3ED3-5F5F-8442-A59F-7FCF0F9E4F7A}" destId="{DAE05C3D-463E-4C43-9C5C-2AFDE9A5CF4B}" srcOrd="4" destOrd="0" presId="urn:microsoft.com/office/officeart/2005/8/layout/list1"/>
    <dgm:cxn modelId="{5025D679-4F26-5D44-9E92-E7C5D684BBF8}" type="presParOf" srcId="{DAE05C3D-463E-4C43-9C5C-2AFDE9A5CF4B}" destId="{6CFC1199-7628-1543-987A-E86F9911187F}" srcOrd="0" destOrd="0" presId="urn:microsoft.com/office/officeart/2005/8/layout/list1"/>
    <dgm:cxn modelId="{8122784E-4777-8241-95BD-9CE5D9BBCF17}" type="presParOf" srcId="{DAE05C3D-463E-4C43-9C5C-2AFDE9A5CF4B}" destId="{15796D47-D216-6145-B650-675E75298BCE}" srcOrd="1" destOrd="0" presId="urn:microsoft.com/office/officeart/2005/8/layout/list1"/>
    <dgm:cxn modelId="{F5E41D33-B201-A644-9FD5-042E9503CDF6}" type="presParOf" srcId="{3A2F3ED3-5F5F-8442-A59F-7FCF0F9E4F7A}" destId="{59DBD715-E932-1748-A143-078E239B7E17}" srcOrd="5" destOrd="0" presId="urn:microsoft.com/office/officeart/2005/8/layout/list1"/>
    <dgm:cxn modelId="{6608791E-D2AD-674B-A631-23B529EC1453}" type="presParOf" srcId="{3A2F3ED3-5F5F-8442-A59F-7FCF0F9E4F7A}" destId="{932C0071-0EDE-694A-9140-EFB51E3D758F}" srcOrd="6" destOrd="0" presId="urn:microsoft.com/office/officeart/2005/8/layout/list1"/>
    <dgm:cxn modelId="{74158F7C-F9FE-3B48-B71C-4D17EE5D037F}" type="presParOf" srcId="{3A2F3ED3-5F5F-8442-A59F-7FCF0F9E4F7A}" destId="{90B585AD-0A6B-E04F-9592-ADF07853CC6A}" srcOrd="7" destOrd="0" presId="urn:microsoft.com/office/officeart/2005/8/layout/list1"/>
    <dgm:cxn modelId="{8C3221CC-465C-7641-9B58-0E4EF0652213}" type="presParOf" srcId="{3A2F3ED3-5F5F-8442-A59F-7FCF0F9E4F7A}" destId="{DDF347DC-2466-AC4D-9B19-F411E9E1C0E0}" srcOrd="8" destOrd="0" presId="urn:microsoft.com/office/officeart/2005/8/layout/list1"/>
    <dgm:cxn modelId="{64C9A5DF-FB28-D240-A508-A00D2142769F}" type="presParOf" srcId="{DDF347DC-2466-AC4D-9B19-F411E9E1C0E0}" destId="{3E0AA80F-59EA-1946-BD69-72ECC2E75794}" srcOrd="0" destOrd="0" presId="urn:microsoft.com/office/officeart/2005/8/layout/list1"/>
    <dgm:cxn modelId="{2A6E65D0-B451-E846-8D84-8392026D389B}" type="presParOf" srcId="{DDF347DC-2466-AC4D-9B19-F411E9E1C0E0}" destId="{99865278-FAB6-1B45-8F2F-EF3AEC260127}" srcOrd="1" destOrd="0" presId="urn:microsoft.com/office/officeart/2005/8/layout/list1"/>
    <dgm:cxn modelId="{33E06DF8-5DDA-8742-BB9F-380BFA72C348}" type="presParOf" srcId="{3A2F3ED3-5F5F-8442-A59F-7FCF0F9E4F7A}" destId="{982A6A4B-B2F3-3D4C-9C53-4FA27601CC3B}" srcOrd="9" destOrd="0" presId="urn:microsoft.com/office/officeart/2005/8/layout/list1"/>
    <dgm:cxn modelId="{96F2230E-42D5-5E4E-89D3-587B52727F02}" type="presParOf" srcId="{3A2F3ED3-5F5F-8442-A59F-7FCF0F9E4F7A}" destId="{F5793AED-A38F-8947-BA1B-2AC6B49265FD}" srcOrd="10" destOrd="0" presId="urn:microsoft.com/office/officeart/2005/8/layout/list1"/>
    <dgm:cxn modelId="{06653B6C-9447-C74C-B744-7DE68FD71964}" type="presParOf" srcId="{3A2F3ED3-5F5F-8442-A59F-7FCF0F9E4F7A}" destId="{6247EB12-12B4-6644-8EE8-A5577E50A4D6}" srcOrd="11" destOrd="0" presId="urn:microsoft.com/office/officeart/2005/8/layout/list1"/>
    <dgm:cxn modelId="{5B802316-EA3F-C048-A608-CA55285D60D4}" type="presParOf" srcId="{3A2F3ED3-5F5F-8442-A59F-7FCF0F9E4F7A}" destId="{9969B23E-FA63-A042-81A0-3291D20EA299}" srcOrd="12" destOrd="0" presId="urn:microsoft.com/office/officeart/2005/8/layout/list1"/>
    <dgm:cxn modelId="{F10B5212-4734-7346-90A6-4516AEEC5C86}" type="presParOf" srcId="{9969B23E-FA63-A042-81A0-3291D20EA299}" destId="{D75912C7-2F89-D04D-ACE4-007AA08E83F4}" srcOrd="0" destOrd="0" presId="urn:microsoft.com/office/officeart/2005/8/layout/list1"/>
    <dgm:cxn modelId="{A3471F18-80AB-3046-9FE2-1DF6D747551D}" type="presParOf" srcId="{9969B23E-FA63-A042-81A0-3291D20EA299}" destId="{7461C02C-91E4-7048-A443-6B2DAA697767}" srcOrd="1" destOrd="0" presId="urn:microsoft.com/office/officeart/2005/8/layout/list1"/>
    <dgm:cxn modelId="{786A8A82-D80C-C042-B059-9FECF8D80790}" type="presParOf" srcId="{3A2F3ED3-5F5F-8442-A59F-7FCF0F9E4F7A}" destId="{C4338A46-3FA5-1349-9D57-01EF818B2BA2}" srcOrd="13" destOrd="0" presId="urn:microsoft.com/office/officeart/2005/8/layout/list1"/>
    <dgm:cxn modelId="{7846339F-336D-D547-B649-869900537322}" type="presParOf" srcId="{3A2F3ED3-5F5F-8442-A59F-7FCF0F9E4F7A}" destId="{73B0B270-EEB4-1C42-82AC-19461D891E55}" srcOrd="14"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B852A8A-D86A-471E-A50F-F76EDF1D150E}"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2D13A230-B0E2-43E6-92E1-91635DDFA80A}">
      <dgm:prSet custT="1"/>
      <dgm:spPr>
        <a:solidFill>
          <a:srgbClr val="8EA9DA"/>
        </a:solidFill>
      </dgm:spPr>
      <dgm:t>
        <a:bodyPr/>
        <a:lstStyle/>
        <a:p>
          <a:r>
            <a:rPr lang="en-US" sz="2200" b="0" i="0" dirty="0"/>
            <a:t>The policy problem</a:t>
          </a:r>
        </a:p>
      </dgm:t>
    </dgm:pt>
    <dgm:pt modelId="{BF0CA7CE-F138-4530-80FD-2164DB3FDDCA}" type="parTrans" cxnId="{A0E0ED20-6AAA-4A46-B04E-2A238DFB6967}">
      <dgm:prSet/>
      <dgm:spPr/>
      <dgm:t>
        <a:bodyPr/>
        <a:lstStyle/>
        <a:p>
          <a:endParaRPr lang="en-US"/>
        </a:p>
      </dgm:t>
    </dgm:pt>
    <dgm:pt modelId="{04675994-FB76-4810-8887-E3C33D2B0FD0}" type="sibTrans" cxnId="{A0E0ED20-6AAA-4A46-B04E-2A238DFB6967}">
      <dgm:prSet/>
      <dgm:spPr/>
      <dgm:t>
        <a:bodyPr/>
        <a:lstStyle/>
        <a:p>
          <a:endParaRPr lang="en-US"/>
        </a:p>
      </dgm:t>
    </dgm:pt>
    <dgm:pt modelId="{F28DD070-CF4C-4C99-BC10-1BFC9E1F06C0}">
      <dgm:prSet/>
      <dgm:spPr/>
      <dgm:t>
        <a:bodyPr/>
        <a:lstStyle/>
        <a:p>
          <a:pPr>
            <a:lnSpc>
              <a:spcPct val="150000"/>
            </a:lnSpc>
          </a:pPr>
          <a:endParaRPr lang="en-US" dirty="0"/>
        </a:p>
      </dgm:t>
    </dgm:pt>
    <dgm:pt modelId="{A4789116-D8C3-417C-99F6-4B9E7A96CBB8}" type="parTrans" cxnId="{98A81405-EECB-4B6B-9D75-C7F4914A4BB7}">
      <dgm:prSet/>
      <dgm:spPr/>
      <dgm:t>
        <a:bodyPr/>
        <a:lstStyle/>
        <a:p>
          <a:endParaRPr lang="en-US"/>
        </a:p>
      </dgm:t>
    </dgm:pt>
    <dgm:pt modelId="{B5840F1F-1EE4-4B01-938E-94F12579FAA2}" type="sibTrans" cxnId="{98A81405-EECB-4B6B-9D75-C7F4914A4BB7}">
      <dgm:prSet/>
      <dgm:spPr/>
      <dgm:t>
        <a:bodyPr/>
        <a:lstStyle/>
        <a:p>
          <a:endParaRPr lang="en-US"/>
        </a:p>
      </dgm:t>
    </dgm:pt>
    <dgm:pt modelId="{4C715A27-7164-43A3-8A9B-9D9FB39DD811}">
      <dgm:prSet custT="1"/>
      <dgm:spPr>
        <a:solidFill>
          <a:srgbClr val="8EA9DA"/>
        </a:solidFill>
      </dgm:spPr>
      <dgm:t>
        <a:bodyPr/>
        <a:lstStyle/>
        <a:p>
          <a:r>
            <a:rPr lang="en-US" sz="2200" dirty="0"/>
            <a:t>Introduction to Geo-X</a:t>
          </a:r>
        </a:p>
      </dgm:t>
    </dgm:pt>
    <dgm:pt modelId="{4142F74B-FED8-447B-B326-A719CF8DAEF4}" type="parTrans" cxnId="{E20382EC-3941-452D-B925-D6871F886D7E}">
      <dgm:prSet/>
      <dgm:spPr/>
      <dgm:t>
        <a:bodyPr/>
        <a:lstStyle/>
        <a:p>
          <a:endParaRPr lang="en-US"/>
        </a:p>
      </dgm:t>
    </dgm:pt>
    <dgm:pt modelId="{F8535470-8309-4FCF-8AD5-86A49546334A}" type="sibTrans" cxnId="{E20382EC-3941-452D-B925-D6871F886D7E}">
      <dgm:prSet/>
      <dgm:spPr/>
      <dgm:t>
        <a:bodyPr/>
        <a:lstStyle/>
        <a:p>
          <a:endParaRPr lang="en-US"/>
        </a:p>
      </dgm:t>
    </dgm:pt>
    <dgm:pt modelId="{29A9519F-9A90-41AF-A2F8-CD205CAC0CE8}">
      <dgm:prSet custT="1"/>
      <dgm:spPr>
        <a:solidFill>
          <a:srgbClr val="8EA9DA"/>
        </a:solidFill>
      </dgm:spPr>
      <dgm:t>
        <a:bodyPr/>
        <a:lstStyle/>
        <a:p>
          <a:r>
            <a:rPr lang="en-US" sz="2200" b="1" dirty="0"/>
            <a:t>What Geo-X is not</a:t>
          </a:r>
        </a:p>
      </dgm:t>
    </dgm:pt>
    <dgm:pt modelId="{86513EA6-674B-40FB-AB37-388F95CBF60C}" type="parTrans" cxnId="{5BDF17D3-E3D2-4B29-B924-1932BDC0E72D}">
      <dgm:prSet/>
      <dgm:spPr/>
      <dgm:t>
        <a:bodyPr/>
        <a:lstStyle/>
        <a:p>
          <a:endParaRPr lang="en-US"/>
        </a:p>
      </dgm:t>
    </dgm:pt>
    <dgm:pt modelId="{B8ECEF67-6596-42B3-A549-30310A0299E0}" type="sibTrans" cxnId="{5BDF17D3-E3D2-4B29-B924-1932BDC0E72D}">
      <dgm:prSet/>
      <dgm:spPr/>
      <dgm:t>
        <a:bodyPr/>
        <a:lstStyle/>
        <a:p>
          <a:endParaRPr lang="en-US"/>
        </a:p>
      </dgm:t>
    </dgm:pt>
    <dgm:pt modelId="{7057230F-0796-427C-9033-740C78BD957D}">
      <dgm:prSet custT="1"/>
      <dgm:spPr>
        <a:solidFill>
          <a:srgbClr val="8EA9DA"/>
        </a:solidFill>
      </dgm:spPr>
      <dgm:t>
        <a:bodyPr/>
        <a:lstStyle/>
        <a:p>
          <a:r>
            <a:rPr lang="en-US" sz="2200" b="0" i="0" dirty="0"/>
            <a:t>What you will learn in this course</a:t>
          </a:r>
        </a:p>
      </dgm:t>
    </dgm:pt>
    <dgm:pt modelId="{39E9BF8B-61FD-42D5-9551-77EB96331FF5}" type="parTrans" cxnId="{29A1DC4B-7079-4B19-835D-6450A3DCEC51}">
      <dgm:prSet/>
      <dgm:spPr/>
      <dgm:t>
        <a:bodyPr/>
        <a:lstStyle/>
        <a:p>
          <a:endParaRPr lang="en-US"/>
        </a:p>
      </dgm:t>
    </dgm:pt>
    <dgm:pt modelId="{AAAD8B86-AAA8-481B-89EE-507B36DA3209}" type="sibTrans" cxnId="{29A1DC4B-7079-4B19-835D-6450A3DCEC51}">
      <dgm:prSet/>
      <dgm:spPr/>
      <dgm:t>
        <a:bodyPr/>
        <a:lstStyle/>
        <a:p>
          <a:endParaRPr lang="en-US"/>
        </a:p>
      </dgm:t>
    </dgm:pt>
    <dgm:pt modelId="{BB1A3260-999D-5E42-91BD-F9D5DF762617}">
      <dgm:prSet/>
      <dgm:spPr/>
      <dgm:t>
        <a:bodyPr/>
        <a:lstStyle/>
        <a:p>
          <a:pPr>
            <a:lnSpc>
              <a:spcPct val="150000"/>
            </a:lnSpc>
            <a:buFont typeface="Arial" panose="020B0604020202020204" pitchFamily="34" charset="0"/>
            <a:buNone/>
          </a:pPr>
          <a:endParaRPr lang="en-GB" dirty="0"/>
        </a:p>
      </dgm:t>
    </dgm:pt>
    <dgm:pt modelId="{EF90EE0E-4452-CD44-B264-7680B8C02715}" type="parTrans" cxnId="{13BCA565-5728-D745-8D8E-E3B80C318978}">
      <dgm:prSet/>
      <dgm:spPr/>
      <dgm:t>
        <a:bodyPr/>
        <a:lstStyle/>
        <a:p>
          <a:endParaRPr lang="en-GB"/>
        </a:p>
      </dgm:t>
    </dgm:pt>
    <dgm:pt modelId="{FE884704-4403-8B4D-A19E-F0B741DD228E}" type="sibTrans" cxnId="{13BCA565-5728-D745-8D8E-E3B80C318978}">
      <dgm:prSet/>
      <dgm:spPr/>
      <dgm:t>
        <a:bodyPr/>
        <a:lstStyle/>
        <a:p>
          <a:endParaRPr lang="en-GB"/>
        </a:p>
      </dgm:t>
    </dgm:pt>
    <dgm:pt modelId="{74A9B411-F7BC-F34C-BCC9-D5C83ECFBD3E}">
      <dgm:prSet custT="1"/>
      <dgm:spPr/>
      <dgm:t>
        <a:bodyPr/>
        <a:lstStyle/>
        <a:p>
          <a:pPr>
            <a:lnSpc>
              <a:spcPct val="150000"/>
            </a:lnSpc>
            <a:buClr>
              <a:srgbClr val="8EA9DA"/>
            </a:buClr>
            <a:buFont typeface="Arial" panose="020B0604020202020204" pitchFamily="34" charset="0"/>
            <a:buChar char="•"/>
          </a:pPr>
          <a:r>
            <a:rPr lang="en-US" sz="1800" dirty="0">
              <a:solidFill>
                <a:schemeClr val="tx1"/>
              </a:solidFill>
            </a:rPr>
            <a:t>Scope and limitations of the tool</a:t>
          </a:r>
          <a:endParaRPr lang="en-GB" sz="1800" dirty="0"/>
        </a:p>
      </dgm:t>
    </dgm:pt>
    <dgm:pt modelId="{6922A149-E725-074C-BC5E-FE6D1EE9854C}" type="parTrans" cxnId="{DA44708E-931D-BE4B-AE41-13944BCF0154}">
      <dgm:prSet/>
      <dgm:spPr/>
      <dgm:t>
        <a:bodyPr/>
        <a:lstStyle/>
        <a:p>
          <a:endParaRPr lang="en-GB"/>
        </a:p>
      </dgm:t>
    </dgm:pt>
    <dgm:pt modelId="{B10655CA-DBF5-EB40-86EE-CCE8BC7E9C45}" type="sibTrans" cxnId="{DA44708E-931D-BE4B-AE41-13944BCF0154}">
      <dgm:prSet/>
      <dgm:spPr/>
      <dgm:t>
        <a:bodyPr/>
        <a:lstStyle/>
        <a:p>
          <a:endParaRPr lang="en-GB"/>
        </a:p>
      </dgm:t>
    </dgm:pt>
    <dgm:pt modelId="{3A2F3ED3-5F5F-8442-A59F-7FCF0F9E4F7A}" type="pres">
      <dgm:prSet presAssocID="{7B852A8A-D86A-471E-A50F-F76EDF1D150E}" presName="linear" presStyleCnt="0">
        <dgm:presLayoutVars>
          <dgm:dir/>
          <dgm:animLvl val="lvl"/>
          <dgm:resizeHandles val="exact"/>
        </dgm:presLayoutVars>
      </dgm:prSet>
      <dgm:spPr/>
    </dgm:pt>
    <dgm:pt modelId="{4ED3899B-BA0B-264A-990F-BEBA0EC719CC}" type="pres">
      <dgm:prSet presAssocID="{2D13A230-B0E2-43E6-92E1-91635DDFA80A}" presName="parentLin" presStyleCnt="0"/>
      <dgm:spPr/>
    </dgm:pt>
    <dgm:pt modelId="{FF198A56-F4B1-1D4A-AA62-79C050132C86}" type="pres">
      <dgm:prSet presAssocID="{2D13A230-B0E2-43E6-92E1-91635DDFA80A}" presName="parentLeftMargin" presStyleLbl="node1" presStyleIdx="0" presStyleCnt="4"/>
      <dgm:spPr/>
    </dgm:pt>
    <dgm:pt modelId="{AF504E32-E4F1-8A41-8090-721330C437AA}" type="pres">
      <dgm:prSet presAssocID="{2D13A230-B0E2-43E6-92E1-91635DDFA80A}" presName="parentText" presStyleLbl="node1" presStyleIdx="0" presStyleCnt="4">
        <dgm:presLayoutVars>
          <dgm:chMax val="0"/>
          <dgm:bulletEnabled val="1"/>
        </dgm:presLayoutVars>
      </dgm:prSet>
      <dgm:spPr/>
    </dgm:pt>
    <dgm:pt modelId="{DE90DC60-AE6D-7146-BD45-C1D7FF8262B4}" type="pres">
      <dgm:prSet presAssocID="{2D13A230-B0E2-43E6-92E1-91635DDFA80A}" presName="negativeSpace" presStyleCnt="0"/>
      <dgm:spPr/>
    </dgm:pt>
    <dgm:pt modelId="{C39DA402-EE7E-CA44-9732-B45B6A6DA900}" type="pres">
      <dgm:prSet presAssocID="{2D13A230-B0E2-43E6-92E1-91635DDFA80A}" presName="childText" presStyleLbl="conFgAcc1" presStyleIdx="0" presStyleCnt="4">
        <dgm:presLayoutVars>
          <dgm:bulletEnabled val="1"/>
        </dgm:presLayoutVars>
      </dgm:prSet>
      <dgm:spPr/>
    </dgm:pt>
    <dgm:pt modelId="{40861968-0352-0346-8660-0BBE6B165C6F}" type="pres">
      <dgm:prSet presAssocID="{04675994-FB76-4810-8887-E3C33D2B0FD0}" presName="spaceBetweenRectangles" presStyleCnt="0"/>
      <dgm:spPr/>
    </dgm:pt>
    <dgm:pt modelId="{DAE05C3D-463E-4C43-9C5C-2AFDE9A5CF4B}" type="pres">
      <dgm:prSet presAssocID="{4C715A27-7164-43A3-8A9B-9D9FB39DD811}" presName="parentLin" presStyleCnt="0"/>
      <dgm:spPr/>
    </dgm:pt>
    <dgm:pt modelId="{6CFC1199-7628-1543-987A-E86F9911187F}" type="pres">
      <dgm:prSet presAssocID="{4C715A27-7164-43A3-8A9B-9D9FB39DD811}" presName="parentLeftMargin" presStyleLbl="node1" presStyleIdx="0" presStyleCnt="4"/>
      <dgm:spPr/>
    </dgm:pt>
    <dgm:pt modelId="{15796D47-D216-6145-B650-675E75298BCE}" type="pres">
      <dgm:prSet presAssocID="{4C715A27-7164-43A3-8A9B-9D9FB39DD811}" presName="parentText" presStyleLbl="node1" presStyleIdx="1" presStyleCnt="4">
        <dgm:presLayoutVars>
          <dgm:chMax val="0"/>
          <dgm:bulletEnabled val="1"/>
        </dgm:presLayoutVars>
      </dgm:prSet>
      <dgm:spPr/>
    </dgm:pt>
    <dgm:pt modelId="{59DBD715-E932-1748-A143-078E239B7E17}" type="pres">
      <dgm:prSet presAssocID="{4C715A27-7164-43A3-8A9B-9D9FB39DD811}" presName="negativeSpace" presStyleCnt="0"/>
      <dgm:spPr/>
    </dgm:pt>
    <dgm:pt modelId="{932C0071-0EDE-694A-9140-EFB51E3D758F}" type="pres">
      <dgm:prSet presAssocID="{4C715A27-7164-43A3-8A9B-9D9FB39DD811}" presName="childText" presStyleLbl="conFgAcc1" presStyleIdx="1" presStyleCnt="4">
        <dgm:presLayoutVars>
          <dgm:bulletEnabled val="1"/>
        </dgm:presLayoutVars>
      </dgm:prSet>
      <dgm:spPr/>
    </dgm:pt>
    <dgm:pt modelId="{90B585AD-0A6B-E04F-9592-ADF07853CC6A}" type="pres">
      <dgm:prSet presAssocID="{F8535470-8309-4FCF-8AD5-86A49546334A}" presName="spaceBetweenRectangles" presStyleCnt="0"/>
      <dgm:spPr/>
    </dgm:pt>
    <dgm:pt modelId="{DDF347DC-2466-AC4D-9B19-F411E9E1C0E0}" type="pres">
      <dgm:prSet presAssocID="{29A9519F-9A90-41AF-A2F8-CD205CAC0CE8}" presName="parentLin" presStyleCnt="0"/>
      <dgm:spPr/>
    </dgm:pt>
    <dgm:pt modelId="{3E0AA80F-59EA-1946-BD69-72ECC2E75794}" type="pres">
      <dgm:prSet presAssocID="{29A9519F-9A90-41AF-A2F8-CD205CAC0CE8}" presName="parentLeftMargin" presStyleLbl="node1" presStyleIdx="1" presStyleCnt="4"/>
      <dgm:spPr/>
    </dgm:pt>
    <dgm:pt modelId="{99865278-FAB6-1B45-8F2F-EF3AEC260127}" type="pres">
      <dgm:prSet presAssocID="{29A9519F-9A90-41AF-A2F8-CD205CAC0CE8}" presName="parentText" presStyleLbl="node1" presStyleIdx="2" presStyleCnt="4">
        <dgm:presLayoutVars>
          <dgm:chMax val="0"/>
          <dgm:bulletEnabled val="1"/>
        </dgm:presLayoutVars>
      </dgm:prSet>
      <dgm:spPr/>
    </dgm:pt>
    <dgm:pt modelId="{982A6A4B-B2F3-3D4C-9C53-4FA27601CC3B}" type="pres">
      <dgm:prSet presAssocID="{29A9519F-9A90-41AF-A2F8-CD205CAC0CE8}" presName="negativeSpace" presStyleCnt="0"/>
      <dgm:spPr/>
    </dgm:pt>
    <dgm:pt modelId="{F5793AED-A38F-8947-BA1B-2AC6B49265FD}" type="pres">
      <dgm:prSet presAssocID="{29A9519F-9A90-41AF-A2F8-CD205CAC0CE8}" presName="childText" presStyleLbl="conFgAcc1" presStyleIdx="2" presStyleCnt="4">
        <dgm:presLayoutVars>
          <dgm:bulletEnabled val="1"/>
        </dgm:presLayoutVars>
      </dgm:prSet>
      <dgm:spPr/>
    </dgm:pt>
    <dgm:pt modelId="{6247EB12-12B4-6644-8EE8-A5577E50A4D6}" type="pres">
      <dgm:prSet presAssocID="{B8ECEF67-6596-42B3-A549-30310A0299E0}" presName="spaceBetweenRectangles" presStyleCnt="0"/>
      <dgm:spPr/>
    </dgm:pt>
    <dgm:pt modelId="{9969B23E-FA63-A042-81A0-3291D20EA299}" type="pres">
      <dgm:prSet presAssocID="{7057230F-0796-427C-9033-740C78BD957D}" presName="parentLin" presStyleCnt="0"/>
      <dgm:spPr/>
    </dgm:pt>
    <dgm:pt modelId="{D75912C7-2F89-D04D-ACE4-007AA08E83F4}" type="pres">
      <dgm:prSet presAssocID="{7057230F-0796-427C-9033-740C78BD957D}" presName="parentLeftMargin" presStyleLbl="node1" presStyleIdx="2" presStyleCnt="4"/>
      <dgm:spPr/>
    </dgm:pt>
    <dgm:pt modelId="{7461C02C-91E4-7048-A443-6B2DAA697767}" type="pres">
      <dgm:prSet presAssocID="{7057230F-0796-427C-9033-740C78BD957D}" presName="parentText" presStyleLbl="node1" presStyleIdx="3" presStyleCnt="4">
        <dgm:presLayoutVars>
          <dgm:chMax val="0"/>
          <dgm:bulletEnabled val="1"/>
        </dgm:presLayoutVars>
      </dgm:prSet>
      <dgm:spPr/>
    </dgm:pt>
    <dgm:pt modelId="{C4338A46-3FA5-1349-9D57-01EF818B2BA2}" type="pres">
      <dgm:prSet presAssocID="{7057230F-0796-427C-9033-740C78BD957D}" presName="negativeSpace" presStyleCnt="0"/>
      <dgm:spPr/>
    </dgm:pt>
    <dgm:pt modelId="{73B0B270-EEB4-1C42-82AC-19461D891E55}" type="pres">
      <dgm:prSet presAssocID="{7057230F-0796-427C-9033-740C78BD957D}" presName="childText" presStyleLbl="conFgAcc1" presStyleIdx="3" presStyleCnt="4">
        <dgm:presLayoutVars>
          <dgm:bulletEnabled val="1"/>
        </dgm:presLayoutVars>
      </dgm:prSet>
      <dgm:spPr/>
    </dgm:pt>
  </dgm:ptLst>
  <dgm:cxnLst>
    <dgm:cxn modelId="{98A81405-EECB-4B6B-9D75-C7F4914A4BB7}" srcId="{2D13A230-B0E2-43E6-92E1-91635DDFA80A}" destId="{F28DD070-CF4C-4C99-BC10-1BFC9E1F06C0}" srcOrd="0" destOrd="0" parTransId="{A4789116-D8C3-417C-99F6-4B9E7A96CBB8}" sibTransId="{B5840F1F-1EE4-4B01-938E-94F12579FAA2}"/>
    <dgm:cxn modelId="{DCD19208-A62A-5443-B67A-FAC0FEC9FACF}" type="presOf" srcId="{29A9519F-9A90-41AF-A2F8-CD205CAC0CE8}" destId="{99865278-FAB6-1B45-8F2F-EF3AEC260127}" srcOrd="1" destOrd="0" presId="urn:microsoft.com/office/officeart/2005/8/layout/list1"/>
    <dgm:cxn modelId="{3666E51B-96FE-724A-A236-D32D0FB51BD7}" type="presOf" srcId="{29A9519F-9A90-41AF-A2F8-CD205CAC0CE8}" destId="{3E0AA80F-59EA-1946-BD69-72ECC2E75794}" srcOrd="0" destOrd="0" presId="urn:microsoft.com/office/officeart/2005/8/layout/list1"/>
    <dgm:cxn modelId="{A0E0ED20-6AAA-4A46-B04E-2A238DFB6967}" srcId="{7B852A8A-D86A-471E-A50F-F76EDF1D150E}" destId="{2D13A230-B0E2-43E6-92E1-91635DDFA80A}" srcOrd="0" destOrd="0" parTransId="{BF0CA7CE-F138-4530-80FD-2164DB3FDDCA}" sibTransId="{04675994-FB76-4810-8887-E3C33D2B0FD0}"/>
    <dgm:cxn modelId="{591FC032-EA5D-AC41-8EA0-4EE535F8BEDA}" type="presOf" srcId="{4C715A27-7164-43A3-8A9B-9D9FB39DD811}" destId="{6CFC1199-7628-1543-987A-E86F9911187F}" srcOrd="0" destOrd="0" presId="urn:microsoft.com/office/officeart/2005/8/layout/list1"/>
    <dgm:cxn modelId="{B545E734-0D55-A846-BAB8-C431649A15C2}" type="presOf" srcId="{7057230F-0796-427C-9033-740C78BD957D}" destId="{D75912C7-2F89-D04D-ACE4-007AA08E83F4}" srcOrd="0" destOrd="0" presId="urn:microsoft.com/office/officeart/2005/8/layout/list1"/>
    <dgm:cxn modelId="{258C7136-DB5E-9648-9BE4-0735AEFC76E3}" type="presOf" srcId="{2D13A230-B0E2-43E6-92E1-91635DDFA80A}" destId="{AF504E32-E4F1-8A41-8090-721330C437AA}" srcOrd="1" destOrd="0" presId="urn:microsoft.com/office/officeart/2005/8/layout/list1"/>
    <dgm:cxn modelId="{29A1DC4B-7079-4B19-835D-6450A3DCEC51}" srcId="{7B852A8A-D86A-471E-A50F-F76EDF1D150E}" destId="{7057230F-0796-427C-9033-740C78BD957D}" srcOrd="3" destOrd="0" parTransId="{39E9BF8B-61FD-42D5-9551-77EB96331FF5}" sibTransId="{AAAD8B86-AAA8-481B-89EE-507B36DA3209}"/>
    <dgm:cxn modelId="{1918025C-02AC-EE44-8525-B7934B6F1A4C}" type="presOf" srcId="{74A9B411-F7BC-F34C-BCC9-D5C83ECFBD3E}" destId="{F5793AED-A38F-8947-BA1B-2AC6B49265FD}" srcOrd="0" destOrd="0" presId="urn:microsoft.com/office/officeart/2005/8/layout/list1"/>
    <dgm:cxn modelId="{13BCA565-5728-D745-8D8E-E3B80C318978}" srcId="{7057230F-0796-427C-9033-740C78BD957D}" destId="{BB1A3260-999D-5E42-91BD-F9D5DF762617}" srcOrd="0" destOrd="0" parTransId="{EF90EE0E-4452-CD44-B264-7680B8C02715}" sibTransId="{FE884704-4403-8B4D-A19E-F0B741DD228E}"/>
    <dgm:cxn modelId="{8A92F06F-3272-1F4B-A96F-DE65CD4EED83}" type="presOf" srcId="{2D13A230-B0E2-43E6-92E1-91635DDFA80A}" destId="{FF198A56-F4B1-1D4A-AA62-79C050132C86}" srcOrd="0" destOrd="0" presId="urn:microsoft.com/office/officeart/2005/8/layout/list1"/>
    <dgm:cxn modelId="{F3CC9874-794E-7349-9526-B59F0DC03D4C}" type="presOf" srcId="{7057230F-0796-427C-9033-740C78BD957D}" destId="{7461C02C-91E4-7048-A443-6B2DAA697767}" srcOrd="1" destOrd="0" presId="urn:microsoft.com/office/officeart/2005/8/layout/list1"/>
    <dgm:cxn modelId="{DA44708E-931D-BE4B-AE41-13944BCF0154}" srcId="{29A9519F-9A90-41AF-A2F8-CD205CAC0CE8}" destId="{74A9B411-F7BC-F34C-BCC9-D5C83ECFBD3E}" srcOrd="0" destOrd="0" parTransId="{6922A149-E725-074C-BC5E-FE6D1EE9854C}" sibTransId="{B10655CA-DBF5-EB40-86EE-CCE8BC7E9C45}"/>
    <dgm:cxn modelId="{2E510BB7-30B3-E248-AB08-044D4E1C8B8B}" type="presOf" srcId="{BB1A3260-999D-5E42-91BD-F9D5DF762617}" destId="{73B0B270-EEB4-1C42-82AC-19461D891E55}" srcOrd="0" destOrd="0" presId="urn:microsoft.com/office/officeart/2005/8/layout/list1"/>
    <dgm:cxn modelId="{6E3232BE-FE81-564A-B98E-F6AF90616F2C}" type="presOf" srcId="{4C715A27-7164-43A3-8A9B-9D9FB39DD811}" destId="{15796D47-D216-6145-B650-675E75298BCE}" srcOrd="1" destOrd="0" presId="urn:microsoft.com/office/officeart/2005/8/layout/list1"/>
    <dgm:cxn modelId="{5BDF17D3-E3D2-4B29-B924-1932BDC0E72D}" srcId="{7B852A8A-D86A-471E-A50F-F76EDF1D150E}" destId="{29A9519F-9A90-41AF-A2F8-CD205CAC0CE8}" srcOrd="2" destOrd="0" parTransId="{86513EA6-674B-40FB-AB37-388F95CBF60C}" sibTransId="{B8ECEF67-6596-42B3-A549-30310A0299E0}"/>
    <dgm:cxn modelId="{E20382EC-3941-452D-B925-D6871F886D7E}" srcId="{7B852A8A-D86A-471E-A50F-F76EDF1D150E}" destId="{4C715A27-7164-43A3-8A9B-9D9FB39DD811}" srcOrd="1" destOrd="0" parTransId="{4142F74B-FED8-447B-B326-A719CF8DAEF4}" sibTransId="{F8535470-8309-4FCF-8AD5-86A49546334A}"/>
    <dgm:cxn modelId="{F4A333F1-0178-384C-BD5B-D8D4CD016909}" type="presOf" srcId="{7B852A8A-D86A-471E-A50F-F76EDF1D150E}" destId="{3A2F3ED3-5F5F-8442-A59F-7FCF0F9E4F7A}" srcOrd="0" destOrd="0" presId="urn:microsoft.com/office/officeart/2005/8/layout/list1"/>
    <dgm:cxn modelId="{F47443F2-F1CA-824E-895E-D5240F9EB13D}" type="presOf" srcId="{F28DD070-CF4C-4C99-BC10-1BFC9E1F06C0}" destId="{C39DA402-EE7E-CA44-9732-B45B6A6DA900}" srcOrd="0" destOrd="0" presId="urn:microsoft.com/office/officeart/2005/8/layout/list1"/>
    <dgm:cxn modelId="{36A688B9-CD33-484F-A530-78FDED30D505}" type="presParOf" srcId="{3A2F3ED3-5F5F-8442-A59F-7FCF0F9E4F7A}" destId="{4ED3899B-BA0B-264A-990F-BEBA0EC719CC}" srcOrd="0" destOrd="0" presId="urn:microsoft.com/office/officeart/2005/8/layout/list1"/>
    <dgm:cxn modelId="{00ACE98E-512F-3B43-A384-F7B79C90AB38}" type="presParOf" srcId="{4ED3899B-BA0B-264A-990F-BEBA0EC719CC}" destId="{FF198A56-F4B1-1D4A-AA62-79C050132C86}" srcOrd="0" destOrd="0" presId="urn:microsoft.com/office/officeart/2005/8/layout/list1"/>
    <dgm:cxn modelId="{784AC2AE-3EDD-0F49-BB89-F3FD06E54096}" type="presParOf" srcId="{4ED3899B-BA0B-264A-990F-BEBA0EC719CC}" destId="{AF504E32-E4F1-8A41-8090-721330C437AA}" srcOrd="1" destOrd="0" presId="urn:microsoft.com/office/officeart/2005/8/layout/list1"/>
    <dgm:cxn modelId="{56BB295B-D994-734D-AF63-2D56488D58A7}" type="presParOf" srcId="{3A2F3ED3-5F5F-8442-A59F-7FCF0F9E4F7A}" destId="{DE90DC60-AE6D-7146-BD45-C1D7FF8262B4}" srcOrd="1" destOrd="0" presId="urn:microsoft.com/office/officeart/2005/8/layout/list1"/>
    <dgm:cxn modelId="{CFE3CEFD-17D6-7B45-B82F-CC5E224A8709}" type="presParOf" srcId="{3A2F3ED3-5F5F-8442-A59F-7FCF0F9E4F7A}" destId="{C39DA402-EE7E-CA44-9732-B45B6A6DA900}" srcOrd="2" destOrd="0" presId="urn:microsoft.com/office/officeart/2005/8/layout/list1"/>
    <dgm:cxn modelId="{59FF6ABB-38A9-994D-9C35-CD113D93391B}" type="presParOf" srcId="{3A2F3ED3-5F5F-8442-A59F-7FCF0F9E4F7A}" destId="{40861968-0352-0346-8660-0BBE6B165C6F}" srcOrd="3" destOrd="0" presId="urn:microsoft.com/office/officeart/2005/8/layout/list1"/>
    <dgm:cxn modelId="{5F9CCA36-EACE-034E-8D7A-507765D59789}" type="presParOf" srcId="{3A2F3ED3-5F5F-8442-A59F-7FCF0F9E4F7A}" destId="{DAE05C3D-463E-4C43-9C5C-2AFDE9A5CF4B}" srcOrd="4" destOrd="0" presId="urn:microsoft.com/office/officeart/2005/8/layout/list1"/>
    <dgm:cxn modelId="{5025D679-4F26-5D44-9E92-E7C5D684BBF8}" type="presParOf" srcId="{DAE05C3D-463E-4C43-9C5C-2AFDE9A5CF4B}" destId="{6CFC1199-7628-1543-987A-E86F9911187F}" srcOrd="0" destOrd="0" presId="urn:microsoft.com/office/officeart/2005/8/layout/list1"/>
    <dgm:cxn modelId="{8122784E-4777-8241-95BD-9CE5D9BBCF17}" type="presParOf" srcId="{DAE05C3D-463E-4C43-9C5C-2AFDE9A5CF4B}" destId="{15796D47-D216-6145-B650-675E75298BCE}" srcOrd="1" destOrd="0" presId="urn:microsoft.com/office/officeart/2005/8/layout/list1"/>
    <dgm:cxn modelId="{F5E41D33-B201-A644-9FD5-042E9503CDF6}" type="presParOf" srcId="{3A2F3ED3-5F5F-8442-A59F-7FCF0F9E4F7A}" destId="{59DBD715-E932-1748-A143-078E239B7E17}" srcOrd="5" destOrd="0" presId="urn:microsoft.com/office/officeart/2005/8/layout/list1"/>
    <dgm:cxn modelId="{6608791E-D2AD-674B-A631-23B529EC1453}" type="presParOf" srcId="{3A2F3ED3-5F5F-8442-A59F-7FCF0F9E4F7A}" destId="{932C0071-0EDE-694A-9140-EFB51E3D758F}" srcOrd="6" destOrd="0" presId="urn:microsoft.com/office/officeart/2005/8/layout/list1"/>
    <dgm:cxn modelId="{74158F7C-F9FE-3B48-B71C-4D17EE5D037F}" type="presParOf" srcId="{3A2F3ED3-5F5F-8442-A59F-7FCF0F9E4F7A}" destId="{90B585AD-0A6B-E04F-9592-ADF07853CC6A}" srcOrd="7" destOrd="0" presId="urn:microsoft.com/office/officeart/2005/8/layout/list1"/>
    <dgm:cxn modelId="{8C3221CC-465C-7641-9B58-0E4EF0652213}" type="presParOf" srcId="{3A2F3ED3-5F5F-8442-A59F-7FCF0F9E4F7A}" destId="{DDF347DC-2466-AC4D-9B19-F411E9E1C0E0}" srcOrd="8" destOrd="0" presId="urn:microsoft.com/office/officeart/2005/8/layout/list1"/>
    <dgm:cxn modelId="{64C9A5DF-FB28-D240-A508-A00D2142769F}" type="presParOf" srcId="{DDF347DC-2466-AC4D-9B19-F411E9E1C0E0}" destId="{3E0AA80F-59EA-1946-BD69-72ECC2E75794}" srcOrd="0" destOrd="0" presId="urn:microsoft.com/office/officeart/2005/8/layout/list1"/>
    <dgm:cxn modelId="{2A6E65D0-B451-E846-8D84-8392026D389B}" type="presParOf" srcId="{DDF347DC-2466-AC4D-9B19-F411E9E1C0E0}" destId="{99865278-FAB6-1B45-8F2F-EF3AEC260127}" srcOrd="1" destOrd="0" presId="urn:microsoft.com/office/officeart/2005/8/layout/list1"/>
    <dgm:cxn modelId="{33E06DF8-5DDA-8742-BB9F-380BFA72C348}" type="presParOf" srcId="{3A2F3ED3-5F5F-8442-A59F-7FCF0F9E4F7A}" destId="{982A6A4B-B2F3-3D4C-9C53-4FA27601CC3B}" srcOrd="9" destOrd="0" presId="urn:microsoft.com/office/officeart/2005/8/layout/list1"/>
    <dgm:cxn modelId="{96F2230E-42D5-5E4E-89D3-587B52727F02}" type="presParOf" srcId="{3A2F3ED3-5F5F-8442-A59F-7FCF0F9E4F7A}" destId="{F5793AED-A38F-8947-BA1B-2AC6B49265FD}" srcOrd="10" destOrd="0" presId="urn:microsoft.com/office/officeart/2005/8/layout/list1"/>
    <dgm:cxn modelId="{06653B6C-9447-C74C-B744-7DE68FD71964}" type="presParOf" srcId="{3A2F3ED3-5F5F-8442-A59F-7FCF0F9E4F7A}" destId="{6247EB12-12B4-6644-8EE8-A5577E50A4D6}" srcOrd="11" destOrd="0" presId="urn:microsoft.com/office/officeart/2005/8/layout/list1"/>
    <dgm:cxn modelId="{5B802316-EA3F-C048-A608-CA55285D60D4}" type="presParOf" srcId="{3A2F3ED3-5F5F-8442-A59F-7FCF0F9E4F7A}" destId="{9969B23E-FA63-A042-81A0-3291D20EA299}" srcOrd="12" destOrd="0" presId="urn:microsoft.com/office/officeart/2005/8/layout/list1"/>
    <dgm:cxn modelId="{F10B5212-4734-7346-90A6-4516AEEC5C86}" type="presParOf" srcId="{9969B23E-FA63-A042-81A0-3291D20EA299}" destId="{D75912C7-2F89-D04D-ACE4-007AA08E83F4}" srcOrd="0" destOrd="0" presId="urn:microsoft.com/office/officeart/2005/8/layout/list1"/>
    <dgm:cxn modelId="{A3471F18-80AB-3046-9FE2-1DF6D747551D}" type="presParOf" srcId="{9969B23E-FA63-A042-81A0-3291D20EA299}" destId="{7461C02C-91E4-7048-A443-6B2DAA697767}" srcOrd="1" destOrd="0" presId="urn:microsoft.com/office/officeart/2005/8/layout/list1"/>
    <dgm:cxn modelId="{786A8A82-D80C-C042-B059-9FECF8D80790}" type="presParOf" srcId="{3A2F3ED3-5F5F-8442-A59F-7FCF0F9E4F7A}" destId="{C4338A46-3FA5-1349-9D57-01EF818B2BA2}" srcOrd="13" destOrd="0" presId="urn:microsoft.com/office/officeart/2005/8/layout/list1"/>
    <dgm:cxn modelId="{7846339F-336D-D547-B649-869900537322}" type="presParOf" srcId="{3A2F3ED3-5F5F-8442-A59F-7FCF0F9E4F7A}" destId="{73B0B270-EEB4-1C42-82AC-19461D891E55}" srcOrd="14"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B852A8A-D86A-471E-A50F-F76EDF1D150E}"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2D13A230-B0E2-43E6-92E1-91635DDFA80A}">
      <dgm:prSet custT="1"/>
      <dgm:spPr>
        <a:solidFill>
          <a:srgbClr val="8EA9DA"/>
        </a:solidFill>
      </dgm:spPr>
      <dgm:t>
        <a:bodyPr/>
        <a:lstStyle/>
        <a:p>
          <a:r>
            <a:rPr lang="en-US" sz="2200" b="0" i="0" dirty="0"/>
            <a:t>The policy problem</a:t>
          </a:r>
        </a:p>
      </dgm:t>
    </dgm:pt>
    <dgm:pt modelId="{BF0CA7CE-F138-4530-80FD-2164DB3FDDCA}" type="parTrans" cxnId="{A0E0ED20-6AAA-4A46-B04E-2A238DFB6967}">
      <dgm:prSet/>
      <dgm:spPr/>
      <dgm:t>
        <a:bodyPr/>
        <a:lstStyle/>
        <a:p>
          <a:endParaRPr lang="en-US"/>
        </a:p>
      </dgm:t>
    </dgm:pt>
    <dgm:pt modelId="{04675994-FB76-4810-8887-E3C33D2B0FD0}" type="sibTrans" cxnId="{A0E0ED20-6AAA-4A46-B04E-2A238DFB6967}">
      <dgm:prSet/>
      <dgm:spPr/>
      <dgm:t>
        <a:bodyPr/>
        <a:lstStyle/>
        <a:p>
          <a:endParaRPr lang="en-US"/>
        </a:p>
      </dgm:t>
    </dgm:pt>
    <dgm:pt modelId="{F28DD070-CF4C-4C99-BC10-1BFC9E1F06C0}">
      <dgm:prSet/>
      <dgm:spPr/>
      <dgm:t>
        <a:bodyPr/>
        <a:lstStyle/>
        <a:p>
          <a:pPr>
            <a:lnSpc>
              <a:spcPct val="150000"/>
            </a:lnSpc>
          </a:pPr>
          <a:endParaRPr lang="en-US" dirty="0"/>
        </a:p>
      </dgm:t>
    </dgm:pt>
    <dgm:pt modelId="{A4789116-D8C3-417C-99F6-4B9E7A96CBB8}" type="parTrans" cxnId="{98A81405-EECB-4B6B-9D75-C7F4914A4BB7}">
      <dgm:prSet/>
      <dgm:spPr/>
      <dgm:t>
        <a:bodyPr/>
        <a:lstStyle/>
        <a:p>
          <a:endParaRPr lang="en-US"/>
        </a:p>
      </dgm:t>
    </dgm:pt>
    <dgm:pt modelId="{B5840F1F-1EE4-4B01-938E-94F12579FAA2}" type="sibTrans" cxnId="{98A81405-EECB-4B6B-9D75-C7F4914A4BB7}">
      <dgm:prSet/>
      <dgm:spPr/>
      <dgm:t>
        <a:bodyPr/>
        <a:lstStyle/>
        <a:p>
          <a:endParaRPr lang="en-US"/>
        </a:p>
      </dgm:t>
    </dgm:pt>
    <dgm:pt modelId="{4C715A27-7164-43A3-8A9B-9D9FB39DD811}">
      <dgm:prSet custT="1"/>
      <dgm:spPr>
        <a:solidFill>
          <a:srgbClr val="8EA9DA"/>
        </a:solidFill>
      </dgm:spPr>
      <dgm:t>
        <a:bodyPr/>
        <a:lstStyle/>
        <a:p>
          <a:r>
            <a:rPr lang="en-US" sz="2200" dirty="0"/>
            <a:t>Introduction to Geo-X</a:t>
          </a:r>
        </a:p>
      </dgm:t>
    </dgm:pt>
    <dgm:pt modelId="{4142F74B-FED8-447B-B326-A719CF8DAEF4}" type="parTrans" cxnId="{E20382EC-3941-452D-B925-D6871F886D7E}">
      <dgm:prSet/>
      <dgm:spPr/>
      <dgm:t>
        <a:bodyPr/>
        <a:lstStyle/>
        <a:p>
          <a:endParaRPr lang="en-US"/>
        </a:p>
      </dgm:t>
    </dgm:pt>
    <dgm:pt modelId="{F8535470-8309-4FCF-8AD5-86A49546334A}" type="sibTrans" cxnId="{E20382EC-3941-452D-B925-D6871F886D7E}">
      <dgm:prSet/>
      <dgm:spPr/>
      <dgm:t>
        <a:bodyPr/>
        <a:lstStyle/>
        <a:p>
          <a:endParaRPr lang="en-US"/>
        </a:p>
      </dgm:t>
    </dgm:pt>
    <dgm:pt modelId="{29A9519F-9A90-41AF-A2F8-CD205CAC0CE8}">
      <dgm:prSet custT="1"/>
      <dgm:spPr>
        <a:solidFill>
          <a:srgbClr val="8EA9DA"/>
        </a:solidFill>
      </dgm:spPr>
      <dgm:t>
        <a:bodyPr/>
        <a:lstStyle/>
        <a:p>
          <a:r>
            <a:rPr lang="en-US" sz="2200" dirty="0"/>
            <a:t>What Geo-X is not</a:t>
          </a:r>
        </a:p>
      </dgm:t>
    </dgm:pt>
    <dgm:pt modelId="{86513EA6-674B-40FB-AB37-388F95CBF60C}" type="parTrans" cxnId="{5BDF17D3-E3D2-4B29-B924-1932BDC0E72D}">
      <dgm:prSet/>
      <dgm:spPr/>
      <dgm:t>
        <a:bodyPr/>
        <a:lstStyle/>
        <a:p>
          <a:endParaRPr lang="en-US"/>
        </a:p>
      </dgm:t>
    </dgm:pt>
    <dgm:pt modelId="{B8ECEF67-6596-42B3-A549-30310A0299E0}" type="sibTrans" cxnId="{5BDF17D3-E3D2-4B29-B924-1932BDC0E72D}">
      <dgm:prSet/>
      <dgm:spPr/>
      <dgm:t>
        <a:bodyPr/>
        <a:lstStyle/>
        <a:p>
          <a:endParaRPr lang="en-US"/>
        </a:p>
      </dgm:t>
    </dgm:pt>
    <dgm:pt modelId="{7057230F-0796-427C-9033-740C78BD957D}">
      <dgm:prSet custT="1"/>
      <dgm:spPr>
        <a:solidFill>
          <a:srgbClr val="8EA9DA"/>
        </a:solidFill>
      </dgm:spPr>
      <dgm:t>
        <a:bodyPr/>
        <a:lstStyle/>
        <a:p>
          <a:r>
            <a:rPr lang="en-US" sz="2200" b="1" i="0" dirty="0"/>
            <a:t>What you will learn in this course</a:t>
          </a:r>
        </a:p>
      </dgm:t>
    </dgm:pt>
    <dgm:pt modelId="{39E9BF8B-61FD-42D5-9551-77EB96331FF5}" type="parTrans" cxnId="{29A1DC4B-7079-4B19-835D-6450A3DCEC51}">
      <dgm:prSet/>
      <dgm:spPr/>
      <dgm:t>
        <a:bodyPr/>
        <a:lstStyle/>
        <a:p>
          <a:endParaRPr lang="en-US"/>
        </a:p>
      </dgm:t>
    </dgm:pt>
    <dgm:pt modelId="{AAAD8B86-AAA8-481B-89EE-507B36DA3209}" type="sibTrans" cxnId="{29A1DC4B-7079-4B19-835D-6450A3DCEC51}">
      <dgm:prSet/>
      <dgm:spPr/>
      <dgm:t>
        <a:bodyPr/>
        <a:lstStyle/>
        <a:p>
          <a:endParaRPr lang="en-US"/>
        </a:p>
      </dgm:t>
    </dgm:pt>
    <dgm:pt modelId="{BB1A3260-999D-5E42-91BD-F9D5DF762617}">
      <dgm:prSet/>
      <dgm:spPr/>
      <dgm:t>
        <a:bodyPr/>
        <a:lstStyle/>
        <a:p>
          <a:pPr>
            <a:lnSpc>
              <a:spcPct val="150000"/>
            </a:lnSpc>
            <a:buClr>
              <a:srgbClr val="012069"/>
            </a:buClr>
            <a:buFont typeface="Arial" panose="020B0604020202020204" pitchFamily="34" charset="0"/>
            <a:buChar char="•"/>
          </a:pPr>
          <a:r>
            <a:rPr lang="en-US" dirty="0">
              <a:solidFill>
                <a:schemeClr val="tx1"/>
              </a:solidFill>
            </a:rPr>
            <a:t>Course roadmap</a:t>
          </a:r>
          <a:endParaRPr lang="en-GB" dirty="0"/>
        </a:p>
      </dgm:t>
    </dgm:pt>
    <dgm:pt modelId="{EF90EE0E-4452-CD44-B264-7680B8C02715}" type="parTrans" cxnId="{13BCA565-5728-D745-8D8E-E3B80C318978}">
      <dgm:prSet/>
      <dgm:spPr/>
      <dgm:t>
        <a:bodyPr/>
        <a:lstStyle/>
        <a:p>
          <a:endParaRPr lang="en-GB"/>
        </a:p>
      </dgm:t>
    </dgm:pt>
    <dgm:pt modelId="{FE884704-4403-8B4D-A19E-F0B741DD228E}" type="sibTrans" cxnId="{13BCA565-5728-D745-8D8E-E3B80C318978}">
      <dgm:prSet/>
      <dgm:spPr/>
      <dgm:t>
        <a:bodyPr/>
        <a:lstStyle/>
        <a:p>
          <a:endParaRPr lang="en-GB"/>
        </a:p>
      </dgm:t>
    </dgm:pt>
    <dgm:pt modelId="{2A060FEE-05E3-E145-B89D-9DB18C470500}">
      <dgm:prSet/>
      <dgm:spPr/>
      <dgm:t>
        <a:bodyPr/>
        <a:lstStyle/>
        <a:p>
          <a:pPr>
            <a:lnSpc>
              <a:spcPct val="150000"/>
            </a:lnSpc>
            <a:buClr>
              <a:srgbClr val="012069"/>
            </a:buClr>
          </a:pPr>
          <a:r>
            <a:rPr lang="en-GB" dirty="0">
              <a:solidFill>
                <a:schemeClr val="tx1"/>
              </a:solidFill>
            </a:rPr>
            <a:t>Quizzes and hands-on exercises</a:t>
          </a:r>
        </a:p>
      </dgm:t>
    </dgm:pt>
    <dgm:pt modelId="{0DDB9718-4517-714C-B6BB-F7694849E992}" type="parTrans" cxnId="{FFD21484-299C-F743-BBD0-29EF8C48FB15}">
      <dgm:prSet/>
      <dgm:spPr/>
      <dgm:t>
        <a:bodyPr/>
        <a:lstStyle/>
        <a:p>
          <a:endParaRPr lang="en-GB"/>
        </a:p>
      </dgm:t>
    </dgm:pt>
    <dgm:pt modelId="{CFE4787C-77EC-4144-8747-F961D7542D2C}" type="sibTrans" cxnId="{FFD21484-299C-F743-BBD0-29EF8C48FB15}">
      <dgm:prSet/>
      <dgm:spPr/>
      <dgm:t>
        <a:bodyPr/>
        <a:lstStyle/>
        <a:p>
          <a:endParaRPr lang="en-GB"/>
        </a:p>
      </dgm:t>
    </dgm:pt>
    <dgm:pt modelId="{3A2F3ED3-5F5F-8442-A59F-7FCF0F9E4F7A}" type="pres">
      <dgm:prSet presAssocID="{7B852A8A-D86A-471E-A50F-F76EDF1D150E}" presName="linear" presStyleCnt="0">
        <dgm:presLayoutVars>
          <dgm:dir/>
          <dgm:animLvl val="lvl"/>
          <dgm:resizeHandles val="exact"/>
        </dgm:presLayoutVars>
      </dgm:prSet>
      <dgm:spPr/>
    </dgm:pt>
    <dgm:pt modelId="{4ED3899B-BA0B-264A-990F-BEBA0EC719CC}" type="pres">
      <dgm:prSet presAssocID="{2D13A230-B0E2-43E6-92E1-91635DDFA80A}" presName="parentLin" presStyleCnt="0"/>
      <dgm:spPr/>
    </dgm:pt>
    <dgm:pt modelId="{FF198A56-F4B1-1D4A-AA62-79C050132C86}" type="pres">
      <dgm:prSet presAssocID="{2D13A230-B0E2-43E6-92E1-91635DDFA80A}" presName="parentLeftMargin" presStyleLbl="node1" presStyleIdx="0" presStyleCnt="4"/>
      <dgm:spPr/>
    </dgm:pt>
    <dgm:pt modelId="{AF504E32-E4F1-8A41-8090-721330C437AA}" type="pres">
      <dgm:prSet presAssocID="{2D13A230-B0E2-43E6-92E1-91635DDFA80A}" presName="parentText" presStyleLbl="node1" presStyleIdx="0" presStyleCnt="4">
        <dgm:presLayoutVars>
          <dgm:chMax val="0"/>
          <dgm:bulletEnabled val="1"/>
        </dgm:presLayoutVars>
      </dgm:prSet>
      <dgm:spPr/>
    </dgm:pt>
    <dgm:pt modelId="{DE90DC60-AE6D-7146-BD45-C1D7FF8262B4}" type="pres">
      <dgm:prSet presAssocID="{2D13A230-B0E2-43E6-92E1-91635DDFA80A}" presName="negativeSpace" presStyleCnt="0"/>
      <dgm:spPr/>
    </dgm:pt>
    <dgm:pt modelId="{C39DA402-EE7E-CA44-9732-B45B6A6DA900}" type="pres">
      <dgm:prSet presAssocID="{2D13A230-B0E2-43E6-92E1-91635DDFA80A}" presName="childText" presStyleLbl="conFgAcc1" presStyleIdx="0" presStyleCnt="4">
        <dgm:presLayoutVars>
          <dgm:bulletEnabled val="1"/>
        </dgm:presLayoutVars>
      </dgm:prSet>
      <dgm:spPr/>
    </dgm:pt>
    <dgm:pt modelId="{40861968-0352-0346-8660-0BBE6B165C6F}" type="pres">
      <dgm:prSet presAssocID="{04675994-FB76-4810-8887-E3C33D2B0FD0}" presName="spaceBetweenRectangles" presStyleCnt="0"/>
      <dgm:spPr/>
    </dgm:pt>
    <dgm:pt modelId="{DAE05C3D-463E-4C43-9C5C-2AFDE9A5CF4B}" type="pres">
      <dgm:prSet presAssocID="{4C715A27-7164-43A3-8A9B-9D9FB39DD811}" presName="parentLin" presStyleCnt="0"/>
      <dgm:spPr/>
    </dgm:pt>
    <dgm:pt modelId="{6CFC1199-7628-1543-987A-E86F9911187F}" type="pres">
      <dgm:prSet presAssocID="{4C715A27-7164-43A3-8A9B-9D9FB39DD811}" presName="parentLeftMargin" presStyleLbl="node1" presStyleIdx="0" presStyleCnt="4"/>
      <dgm:spPr/>
    </dgm:pt>
    <dgm:pt modelId="{15796D47-D216-6145-B650-675E75298BCE}" type="pres">
      <dgm:prSet presAssocID="{4C715A27-7164-43A3-8A9B-9D9FB39DD811}" presName="parentText" presStyleLbl="node1" presStyleIdx="1" presStyleCnt="4">
        <dgm:presLayoutVars>
          <dgm:chMax val="0"/>
          <dgm:bulletEnabled val="1"/>
        </dgm:presLayoutVars>
      </dgm:prSet>
      <dgm:spPr/>
    </dgm:pt>
    <dgm:pt modelId="{59DBD715-E932-1748-A143-078E239B7E17}" type="pres">
      <dgm:prSet presAssocID="{4C715A27-7164-43A3-8A9B-9D9FB39DD811}" presName="negativeSpace" presStyleCnt="0"/>
      <dgm:spPr/>
    </dgm:pt>
    <dgm:pt modelId="{932C0071-0EDE-694A-9140-EFB51E3D758F}" type="pres">
      <dgm:prSet presAssocID="{4C715A27-7164-43A3-8A9B-9D9FB39DD811}" presName="childText" presStyleLbl="conFgAcc1" presStyleIdx="1" presStyleCnt="4">
        <dgm:presLayoutVars>
          <dgm:bulletEnabled val="1"/>
        </dgm:presLayoutVars>
      </dgm:prSet>
      <dgm:spPr/>
    </dgm:pt>
    <dgm:pt modelId="{90B585AD-0A6B-E04F-9592-ADF07853CC6A}" type="pres">
      <dgm:prSet presAssocID="{F8535470-8309-4FCF-8AD5-86A49546334A}" presName="spaceBetweenRectangles" presStyleCnt="0"/>
      <dgm:spPr/>
    </dgm:pt>
    <dgm:pt modelId="{DDF347DC-2466-AC4D-9B19-F411E9E1C0E0}" type="pres">
      <dgm:prSet presAssocID="{29A9519F-9A90-41AF-A2F8-CD205CAC0CE8}" presName="parentLin" presStyleCnt="0"/>
      <dgm:spPr/>
    </dgm:pt>
    <dgm:pt modelId="{3E0AA80F-59EA-1946-BD69-72ECC2E75794}" type="pres">
      <dgm:prSet presAssocID="{29A9519F-9A90-41AF-A2F8-CD205CAC0CE8}" presName="parentLeftMargin" presStyleLbl="node1" presStyleIdx="1" presStyleCnt="4"/>
      <dgm:spPr/>
    </dgm:pt>
    <dgm:pt modelId="{99865278-FAB6-1B45-8F2F-EF3AEC260127}" type="pres">
      <dgm:prSet presAssocID="{29A9519F-9A90-41AF-A2F8-CD205CAC0CE8}" presName="parentText" presStyleLbl="node1" presStyleIdx="2" presStyleCnt="4">
        <dgm:presLayoutVars>
          <dgm:chMax val="0"/>
          <dgm:bulletEnabled val="1"/>
        </dgm:presLayoutVars>
      </dgm:prSet>
      <dgm:spPr/>
    </dgm:pt>
    <dgm:pt modelId="{982A6A4B-B2F3-3D4C-9C53-4FA27601CC3B}" type="pres">
      <dgm:prSet presAssocID="{29A9519F-9A90-41AF-A2F8-CD205CAC0CE8}" presName="negativeSpace" presStyleCnt="0"/>
      <dgm:spPr/>
    </dgm:pt>
    <dgm:pt modelId="{F5793AED-A38F-8947-BA1B-2AC6B49265FD}" type="pres">
      <dgm:prSet presAssocID="{29A9519F-9A90-41AF-A2F8-CD205CAC0CE8}" presName="childText" presStyleLbl="conFgAcc1" presStyleIdx="2" presStyleCnt="4">
        <dgm:presLayoutVars>
          <dgm:bulletEnabled val="1"/>
        </dgm:presLayoutVars>
      </dgm:prSet>
      <dgm:spPr/>
    </dgm:pt>
    <dgm:pt modelId="{6247EB12-12B4-6644-8EE8-A5577E50A4D6}" type="pres">
      <dgm:prSet presAssocID="{B8ECEF67-6596-42B3-A549-30310A0299E0}" presName="spaceBetweenRectangles" presStyleCnt="0"/>
      <dgm:spPr/>
    </dgm:pt>
    <dgm:pt modelId="{9969B23E-FA63-A042-81A0-3291D20EA299}" type="pres">
      <dgm:prSet presAssocID="{7057230F-0796-427C-9033-740C78BD957D}" presName="parentLin" presStyleCnt="0"/>
      <dgm:spPr/>
    </dgm:pt>
    <dgm:pt modelId="{D75912C7-2F89-D04D-ACE4-007AA08E83F4}" type="pres">
      <dgm:prSet presAssocID="{7057230F-0796-427C-9033-740C78BD957D}" presName="parentLeftMargin" presStyleLbl="node1" presStyleIdx="2" presStyleCnt="4"/>
      <dgm:spPr/>
    </dgm:pt>
    <dgm:pt modelId="{7461C02C-91E4-7048-A443-6B2DAA697767}" type="pres">
      <dgm:prSet presAssocID="{7057230F-0796-427C-9033-740C78BD957D}" presName="parentText" presStyleLbl="node1" presStyleIdx="3" presStyleCnt="4">
        <dgm:presLayoutVars>
          <dgm:chMax val="0"/>
          <dgm:bulletEnabled val="1"/>
        </dgm:presLayoutVars>
      </dgm:prSet>
      <dgm:spPr/>
    </dgm:pt>
    <dgm:pt modelId="{C4338A46-3FA5-1349-9D57-01EF818B2BA2}" type="pres">
      <dgm:prSet presAssocID="{7057230F-0796-427C-9033-740C78BD957D}" presName="negativeSpace" presStyleCnt="0"/>
      <dgm:spPr/>
    </dgm:pt>
    <dgm:pt modelId="{73B0B270-EEB4-1C42-82AC-19461D891E55}" type="pres">
      <dgm:prSet presAssocID="{7057230F-0796-427C-9033-740C78BD957D}" presName="childText" presStyleLbl="conFgAcc1" presStyleIdx="3" presStyleCnt="4">
        <dgm:presLayoutVars>
          <dgm:bulletEnabled val="1"/>
        </dgm:presLayoutVars>
      </dgm:prSet>
      <dgm:spPr/>
    </dgm:pt>
  </dgm:ptLst>
  <dgm:cxnLst>
    <dgm:cxn modelId="{98A81405-EECB-4B6B-9D75-C7F4914A4BB7}" srcId="{2D13A230-B0E2-43E6-92E1-91635DDFA80A}" destId="{F28DD070-CF4C-4C99-BC10-1BFC9E1F06C0}" srcOrd="0" destOrd="0" parTransId="{A4789116-D8C3-417C-99F6-4B9E7A96CBB8}" sibTransId="{B5840F1F-1EE4-4B01-938E-94F12579FAA2}"/>
    <dgm:cxn modelId="{DCD19208-A62A-5443-B67A-FAC0FEC9FACF}" type="presOf" srcId="{29A9519F-9A90-41AF-A2F8-CD205CAC0CE8}" destId="{99865278-FAB6-1B45-8F2F-EF3AEC260127}" srcOrd="1" destOrd="0" presId="urn:microsoft.com/office/officeart/2005/8/layout/list1"/>
    <dgm:cxn modelId="{3666E51B-96FE-724A-A236-D32D0FB51BD7}" type="presOf" srcId="{29A9519F-9A90-41AF-A2F8-CD205CAC0CE8}" destId="{3E0AA80F-59EA-1946-BD69-72ECC2E75794}" srcOrd="0" destOrd="0" presId="urn:microsoft.com/office/officeart/2005/8/layout/list1"/>
    <dgm:cxn modelId="{A0E0ED20-6AAA-4A46-B04E-2A238DFB6967}" srcId="{7B852A8A-D86A-471E-A50F-F76EDF1D150E}" destId="{2D13A230-B0E2-43E6-92E1-91635DDFA80A}" srcOrd="0" destOrd="0" parTransId="{BF0CA7CE-F138-4530-80FD-2164DB3FDDCA}" sibTransId="{04675994-FB76-4810-8887-E3C33D2B0FD0}"/>
    <dgm:cxn modelId="{591FC032-EA5D-AC41-8EA0-4EE535F8BEDA}" type="presOf" srcId="{4C715A27-7164-43A3-8A9B-9D9FB39DD811}" destId="{6CFC1199-7628-1543-987A-E86F9911187F}" srcOrd="0" destOrd="0" presId="urn:microsoft.com/office/officeart/2005/8/layout/list1"/>
    <dgm:cxn modelId="{B545E734-0D55-A846-BAB8-C431649A15C2}" type="presOf" srcId="{7057230F-0796-427C-9033-740C78BD957D}" destId="{D75912C7-2F89-D04D-ACE4-007AA08E83F4}" srcOrd="0" destOrd="0" presId="urn:microsoft.com/office/officeart/2005/8/layout/list1"/>
    <dgm:cxn modelId="{258C7136-DB5E-9648-9BE4-0735AEFC76E3}" type="presOf" srcId="{2D13A230-B0E2-43E6-92E1-91635DDFA80A}" destId="{AF504E32-E4F1-8A41-8090-721330C437AA}" srcOrd="1" destOrd="0" presId="urn:microsoft.com/office/officeart/2005/8/layout/list1"/>
    <dgm:cxn modelId="{29A1DC4B-7079-4B19-835D-6450A3DCEC51}" srcId="{7B852A8A-D86A-471E-A50F-F76EDF1D150E}" destId="{7057230F-0796-427C-9033-740C78BD957D}" srcOrd="3" destOrd="0" parTransId="{39E9BF8B-61FD-42D5-9551-77EB96331FF5}" sibTransId="{AAAD8B86-AAA8-481B-89EE-507B36DA3209}"/>
    <dgm:cxn modelId="{13BCA565-5728-D745-8D8E-E3B80C318978}" srcId="{7057230F-0796-427C-9033-740C78BD957D}" destId="{BB1A3260-999D-5E42-91BD-F9D5DF762617}" srcOrd="0" destOrd="0" parTransId="{EF90EE0E-4452-CD44-B264-7680B8C02715}" sibTransId="{FE884704-4403-8B4D-A19E-F0B741DD228E}"/>
    <dgm:cxn modelId="{8A92F06F-3272-1F4B-A96F-DE65CD4EED83}" type="presOf" srcId="{2D13A230-B0E2-43E6-92E1-91635DDFA80A}" destId="{FF198A56-F4B1-1D4A-AA62-79C050132C86}" srcOrd="0" destOrd="0" presId="urn:microsoft.com/office/officeart/2005/8/layout/list1"/>
    <dgm:cxn modelId="{F3CC9874-794E-7349-9526-B59F0DC03D4C}" type="presOf" srcId="{7057230F-0796-427C-9033-740C78BD957D}" destId="{7461C02C-91E4-7048-A443-6B2DAA697767}" srcOrd="1" destOrd="0" presId="urn:microsoft.com/office/officeart/2005/8/layout/list1"/>
    <dgm:cxn modelId="{FFD21484-299C-F743-BBD0-29EF8C48FB15}" srcId="{7057230F-0796-427C-9033-740C78BD957D}" destId="{2A060FEE-05E3-E145-B89D-9DB18C470500}" srcOrd="1" destOrd="0" parTransId="{0DDB9718-4517-714C-B6BB-F7694849E992}" sibTransId="{CFE4787C-77EC-4144-8747-F961D7542D2C}"/>
    <dgm:cxn modelId="{DBC716AE-814F-A24A-A9CE-A96638B0BD99}" type="presOf" srcId="{2A060FEE-05E3-E145-B89D-9DB18C470500}" destId="{73B0B270-EEB4-1C42-82AC-19461D891E55}" srcOrd="0" destOrd="1" presId="urn:microsoft.com/office/officeart/2005/8/layout/list1"/>
    <dgm:cxn modelId="{2E510BB7-30B3-E248-AB08-044D4E1C8B8B}" type="presOf" srcId="{BB1A3260-999D-5E42-91BD-F9D5DF762617}" destId="{73B0B270-EEB4-1C42-82AC-19461D891E55}" srcOrd="0" destOrd="0" presId="urn:microsoft.com/office/officeart/2005/8/layout/list1"/>
    <dgm:cxn modelId="{6E3232BE-FE81-564A-B98E-F6AF90616F2C}" type="presOf" srcId="{4C715A27-7164-43A3-8A9B-9D9FB39DD811}" destId="{15796D47-D216-6145-B650-675E75298BCE}" srcOrd="1" destOrd="0" presId="urn:microsoft.com/office/officeart/2005/8/layout/list1"/>
    <dgm:cxn modelId="{5BDF17D3-E3D2-4B29-B924-1932BDC0E72D}" srcId="{7B852A8A-D86A-471E-A50F-F76EDF1D150E}" destId="{29A9519F-9A90-41AF-A2F8-CD205CAC0CE8}" srcOrd="2" destOrd="0" parTransId="{86513EA6-674B-40FB-AB37-388F95CBF60C}" sibTransId="{B8ECEF67-6596-42B3-A549-30310A0299E0}"/>
    <dgm:cxn modelId="{E20382EC-3941-452D-B925-D6871F886D7E}" srcId="{7B852A8A-D86A-471E-A50F-F76EDF1D150E}" destId="{4C715A27-7164-43A3-8A9B-9D9FB39DD811}" srcOrd="1" destOrd="0" parTransId="{4142F74B-FED8-447B-B326-A719CF8DAEF4}" sibTransId="{F8535470-8309-4FCF-8AD5-86A49546334A}"/>
    <dgm:cxn modelId="{F4A333F1-0178-384C-BD5B-D8D4CD016909}" type="presOf" srcId="{7B852A8A-D86A-471E-A50F-F76EDF1D150E}" destId="{3A2F3ED3-5F5F-8442-A59F-7FCF0F9E4F7A}" srcOrd="0" destOrd="0" presId="urn:microsoft.com/office/officeart/2005/8/layout/list1"/>
    <dgm:cxn modelId="{F47443F2-F1CA-824E-895E-D5240F9EB13D}" type="presOf" srcId="{F28DD070-CF4C-4C99-BC10-1BFC9E1F06C0}" destId="{C39DA402-EE7E-CA44-9732-B45B6A6DA900}" srcOrd="0" destOrd="0" presId="urn:microsoft.com/office/officeart/2005/8/layout/list1"/>
    <dgm:cxn modelId="{36A688B9-CD33-484F-A530-78FDED30D505}" type="presParOf" srcId="{3A2F3ED3-5F5F-8442-A59F-7FCF0F9E4F7A}" destId="{4ED3899B-BA0B-264A-990F-BEBA0EC719CC}" srcOrd="0" destOrd="0" presId="urn:microsoft.com/office/officeart/2005/8/layout/list1"/>
    <dgm:cxn modelId="{00ACE98E-512F-3B43-A384-F7B79C90AB38}" type="presParOf" srcId="{4ED3899B-BA0B-264A-990F-BEBA0EC719CC}" destId="{FF198A56-F4B1-1D4A-AA62-79C050132C86}" srcOrd="0" destOrd="0" presId="urn:microsoft.com/office/officeart/2005/8/layout/list1"/>
    <dgm:cxn modelId="{784AC2AE-3EDD-0F49-BB89-F3FD06E54096}" type="presParOf" srcId="{4ED3899B-BA0B-264A-990F-BEBA0EC719CC}" destId="{AF504E32-E4F1-8A41-8090-721330C437AA}" srcOrd="1" destOrd="0" presId="urn:microsoft.com/office/officeart/2005/8/layout/list1"/>
    <dgm:cxn modelId="{56BB295B-D994-734D-AF63-2D56488D58A7}" type="presParOf" srcId="{3A2F3ED3-5F5F-8442-A59F-7FCF0F9E4F7A}" destId="{DE90DC60-AE6D-7146-BD45-C1D7FF8262B4}" srcOrd="1" destOrd="0" presId="urn:microsoft.com/office/officeart/2005/8/layout/list1"/>
    <dgm:cxn modelId="{CFE3CEFD-17D6-7B45-B82F-CC5E224A8709}" type="presParOf" srcId="{3A2F3ED3-5F5F-8442-A59F-7FCF0F9E4F7A}" destId="{C39DA402-EE7E-CA44-9732-B45B6A6DA900}" srcOrd="2" destOrd="0" presId="urn:microsoft.com/office/officeart/2005/8/layout/list1"/>
    <dgm:cxn modelId="{59FF6ABB-38A9-994D-9C35-CD113D93391B}" type="presParOf" srcId="{3A2F3ED3-5F5F-8442-A59F-7FCF0F9E4F7A}" destId="{40861968-0352-0346-8660-0BBE6B165C6F}" srcOrd="3" destOrd="0" presId="urn:microsoft.com/office/officeart/2005/8/layout/list1"/>
    <dgm:cxn modelId="{5F9CCA36-EACE-034E-8D7A-507765D59789}" type="presParOf" srcId="{3A2F3ED3-5F5F-8442-A59F-7FCF0F9E4F7A}" destId="{DAE05C3D-463E-4C43-9C5C-2AFDE9A5CF4B}" srcOrd="4" destOrd="0" presId="urn:microsoft.com/office/officeart/2005/8/layout/list1"/>
    <dgm:cxn modelId="{5025D679-4F26-5D44-9E92-E7C5D684BBF8}" type="presParOf" srcId="{DAE05C3D-463E-4C43-9C5C-2AFDE9A5CF4B}" destId="{6CFC1199-7628-1543-987A-E86F9911187F}" srcOrd="0" destOrd="0" presId="urn:microsoft.com/office/officeart/2005/8/layout/list1"/>
    <dgm:cxn modelId="{8122784E-4777-8241-95BD-9CE5D9BBCF17}" type="presParOf" srcId="{DAE05C3D-463E-4C43-9C5C-2AFDE9A5CF4B}" destId="{15796D47-D216-6145-B650-675E75298BCE}" srcOrd="1" destOrd="0" presId="urn:microsoft.com/office/officeart/2005/8/layout/list1"/>
    <dgm:cxn modelId="{F5E41D33-B201-A644-9FD5-042E9503CDF6}" type="presParOf" srcId="{3A2F3ED3-5F5F-8442-A59F-7FCF0F9E4F7A}" destId="{59DBD715-E932-1748-A143-078E239B7E17}" srcOrd="5" destOrd="0" presId="urn:microsoft.com/office/officeart/2005/8/layout/list1"/>
    <dgm:cxn modelId="{6608791E-D2AD-674B-A631-23B529EC1453}" type="presParOf" srcId="{3A2F3ED3-5F5F-8442-A59F-7FCF0F9E4F7A}" destId="{932C0071-0EDE-694A-9140-EFB51E3D758F}" srcOrd="6" destOrd="0" presId="urn:microsoft.com/office/officeart/2005/8/layout/list1"/>
    <dgm:cxn modelId="{74158F7C-F9FE-3B48-B71C-4D17EE5D037F}" type="presParOf" srcId="{3A2F3ED3-5F5F-8442-A59F-7FCF0F9E4F7A}" destId="{90B585AD-0A6B-E04F-9592-ADF07853CC6A}" srcOrd="7" destOrd="0" presId="urn:microsoft.com/office/officeart/2005/8/layout/list1"/>
    <dgm:cxn modelId="{8C3221CC-465C-7641-9B58-0E4EF0652213}" type="presParOf" srcId="{3A2F3ED3-5F5F-8442-A59F-7FCF0F9E4F7A}" destId="{DDF347DC-2466-AC4D-9B19-F411E9E1C0E0}" srcOrd="8" destOrd="0" presId="urn:microsoft.com/office/officeart/2005/8/layout/list1"/>
    <dgm:cxn modelId="{64C9A5DF-FB28-D240-A508-A00D2142769F}" type="presParOf" srcId="{DDF347DC-2466-AC4D-9B19-F411E9E1C0E0}" destId="{3E0AA80F-59EA-1946-BD69-72ECC2E75794}" srcOrd="0" destOrd="0" presId="urn:microsoft.com/office/officeart/2005/8/layout/list1"/>
    <dgm:cxn modelId="{2A6E65D0-B451-E846-8D84-8392026D389B}" type="presParOf" srcId="{DDF347DC-2466-AC4D-9B19-F411E9E1C0E0}" destId="{99865278-FAB6-1B45-8F2F-EF3AEC260127}" srcOrd="1" destOrd="0" presId="urn:microsoft.com/office/officeart/2005/8/layout/list1"/>
    <dgm:cxn modelId="{33E06DF8-5DDA-8742-BB9F-380BFA72C348}" type="presParOf" srcId="{3A2F3ED3-5F5F-8442-A59F-7FCF0F9E4F7A}" destId="{982A6A4B-B2F3-3D4C-9C53-4FA27601CC3B}" srcOrd="9" destOrd="0" presId="urn:microsoft.com/office/officeart/2005/8/layout/list1"/>
    <dgm:cxn modelId="{96F2230E-42D5-5E4E-89D3-587B52727F02}" type="presParOf" srcId="{3A2F3ED3-5F5F-8442-A59F-7FCF0F9E4F7A}" destId="{F5793AED-A38F-8947-BA1B-2AC6B49265FD}" srcOrd="10" destOrd="0" presId="urn:microsoft.com/office/officeart/2005/8/layout/list1"/>
    <dgm:cxn modelId="{06653B6C-9447-C74C-B744-7DE68FD71964}" type="presParOf" srcId="{3A2F3ED3-5F5F-8442-A59F-7FCF0F9E4F7A}" destId="{6247EB12-12B4-6644-8EE8-A5577E50A4D6}" srcOrd="11" destOrd="0" presId="urn:microsoft.com/office/officeart/2005/8/layout/list1"/>
    <dgm:cxn modelId="{5B802316-EA3F-C048-A608-CA55285D60D4}" type="presParOf" srcId="{3A2F3ED3-5F5F-8442-A59F-7FCF0F9E4F7A}" destId="{9969B23E-FA63-A042-81A0-3291D20EA299}" srcOrd="12" destOrd="0" presId="urn:microsoft.com/office/officeart/2005/8/layout/list1"/>
    <dgm:cxn modelId="{F10B5212-4734-7346-90A6-4516AEEC5C86}" type="presParOf" srcId="{9969B23E-FA63-A042-81A0-3291D20EA299}" destId="{D75912C7-2F89-D04D-ACE4-007AA08E83F4}" srcOrd="0" destOrd="0" presId="urn:microsoft.com/office/officeart/2005/8/layout/list1"/>
    <dgm:cxn modelId="{A3471F18-80AB-3046-9FE2-1DF6D747551D}" type="presParOf" srcId="{9969B23E-FA63-A042-81A0-3291D20EA299}" destId="{7461C02C-91E4-7048-A443-6B2DAA697767}" srcOrd="1" destOrd="0" presId="urn:microsoft.com/office/officeart/2005/8/layout/list1"/>
    <dgm:cxn modelId="{786A8A82-D80C-C042-B059-9FECF8D80790}" type="presParOf" srcId="{3A2F3ED3-5F5F-8442-A59F-7FCF0F9E4F7A}" destId="{C4338A46-3FA5-1349-9D57-01EF818B2BA2}" srcOrd="13" destOrd="0" presId="urn:microsoft.com/office/officeart/2005/8/layout/list1"/>
    <dgm:cxn modelId="{7846339F-336D-D547-B649-869900537322}" type="presParOf" srcId="{3A2F3ED3-5F5F-8442-A59F-7FCF0F9E4F7A}" destId="{73B0B270-EEB4-1C42-82AC-19461D891E55}" srcOrd="14"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9DA402-EE7E-CA44-9732-B45B6A6DA900}">
      <dsp:nvSpPr>
        <dsp:cNvPr id="0" name=""/>
        <dsp:cNvSpPr/>
      </dsp:nvSpPr>
      <dsp:spPr>
        <a:xfrm>
          <a:off x="0" y="323711"/>
          <a:ext cx="10515600" cy="17640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16127" tIns="333248" rIns="816127" bIns="135128" numCol="1" spcCol="1270" anchor="t" anchorCtr="0">
          <a:noAutofit/>
        </a:bodyPr>
        <a:lstStyle/>
        <a:p>
          <a:pPr marL="171450" lvl="1" indent="-171450" algn="l" defTabSz="844550">
            <a:lnSpc>
              <a:spcPct val="150000"/>
            </a:lnSpc>
            <a:spcBef>
              <a:spcPct val="0"/>
            </a:spcBef>
            <a:spcAft>
              <a:spcPct val="15000"/>
            </a:spcAft>
            <a:buClr>
              <a:srgbClr val="8EA9DA"/>
            </a:buClr>
            <a:buChar char="•"/>
          </a:pPr>
          <a:r>
            <a:rPr lang="sv-SE" sz="1900" kern="1200" dirty="0" err="1">
              <a:solidFill>
                <a:srgbClr val="000000">
                  <a:hueOff val="0"/>
                  <a:satOff val="0"/>
                  <a:lumOff val="0"/>
                  <a:alphaOff val="0"/>
                </a:srgbClr>
              </a:solidFill>
              <a:latin typeface="Arial" panose="020B0604020202020204"/>
              <a:ea typeface="+mn-ea"/>
              <a:cs typeface="+mn-cs"/>
            </a:rPr>
            <a:t>Why</a:t>
          </a:r>
          <a:r>
            <a:rPr lang="sv-SE" sz="1900" kern="1200" dirty="0">
              <a:solidFill>
                <a:srgbClr val="000000">
                  <a:hueOff val="0"/>
                  <a:satOff val="0"/>
                  <a:lumOff val="0"/>
                  <a:alphaOff val="0"/>
                </a:srgbClr>
              </a:solidFill>
              <a:latin typeface="Arial" panose="020B0604020202020204"/>
              <a:ea typeface="+mn-ea"/>
              <a:cs typeface="+mn-cs"/>
            </a:rPr>
            <a:t> </a:t>
          </a:r>
          <a:r>
            <a:rPr lang="sv-SE" sz="1900" kern="1200" dirty="0" err="1">
              <a:solidFill>
                <a:srgbClr val="000000">
                  <a:hueOff val="0"/>
                  <a:satOff val="0"/>
                  <a:lumOff val="0"/>
                  <a:alphaOff val="0"/>
                </a:srgbClr>
              </a:solidFill>
              <a:latin typeface="Arial" panose="020B0604020202020204"/>
              <a:ea typeface="+mn-ea"/>
              <a:cs typeface="+mn-cs"/>
            </a:rPr>
            <a:t>does</a:t>
          </a:r>
          <a:r>
            <a:rPr lang="sv-SE" sz="1900" kern="1200" dirty="0">
              <a:solidFill>
                <a:srgbClr val="000000">
                  <a:hueOff val="0"/>
                  <a:satOff val="0"/>
                  <a:lumOff val="0"/>
                  <a:alphaOff val="0"/>
                </a:srgbClr>
              </a:solidFill>
              <a:latin typeface="Arial" panose="020B0604020202020204"/>
              <a:ea typeface="+mn-ea"/>
              <a:cs typeface="+mn-cs"/>
            </a:rPr>
            <a:t> </a:t>
          </a:r>
          <a:r>
            <a:rPr lang="sv-SE" sz="1900" kern="1200" dirty="0" err="1">
              <a:solidFill>
                <a:srgbClr val="000000">
                  <a:hueOff val="0"/>
                  <a:satOff val="0"/>
                  <a:lumOff val="0"/>
                  <a:alphaOff val="0"/>
                </a:srgbClr>
              </a:solidFill>
              <a:latin typeface="Arial" panose="020B0604020202020204"/>
              <a:ea typeface="+mn-ea"/>
              <a:cs typeface="+mn-cs"/>
            </a:rPr>
            <a:t>geography</a:t>
          </a:r>
          <a:r>
            <a:rPr lang="sv-SE" sz="1900" kern="1200" dirty="0">
              <a:solidFill>
                <a:srgbClr val="000000">
                  <a:hueOff val="0"/>
                  <a:satOff val="0"/>
                  <a:lumOff val="0"/>
                  <a:alphaOff val="0"/>
                </a:srgbClr>
              </a:solidFill>
              <a:latin typeface="Arial" panose="020B0604020202020204"/>
              <a:ea typeface="+mn-ea"/>
              <a:cs typeface="+mn-cs"/>
            </a:rPr>
            <a:t> </a:t>
          </a:r>
          <a:r>
            <a:rPr lang="sv-SE" sz="1900" kern="1200" dirty="0" err="1">
              <a:solidFill>
                <a:srgbClr val="000000">
                  <a:hueOff val="0"/>
                  <a:satOff val="0"/>
                  <a:lumOff val="0"/>
                  <a:alphaOff val="0"/>
                </a:srgbClr>
              </a:solidFill>
              <a:latin typeface="Arial" panose="020B0604020202020204"/>
              <a:ea typeface="+mn-ea"/>
              <a:cs typeface="+mn-cs"/>
            </a:rPr>
            <a:t>matter</a:t>
          </a:r>
          <a:r>
            <a:rPr lang="sv-SE" sz="1900" kern="1200" dirty="0">
              <a:solidFill>
                <a:srgbClr val="000000">
                  <a:hueOff val="0"/>
                  <a:satOff val="0"/>
                  <a:lumOff val="0"/>
                  <a:alphaOff val="0"/>
                </a:srgbClr>
              </a:solidFill>
              <a:latin typeface="Arial" panose="020B0604020202020204"/>
              <a:ea typeface="+mn-ea"/>
              <a:cs typeface="+mn-cs"/>
            </a:rPr>
            <a:t> for green </a:t>
          </a:r>
          <a:r>
            <a:rPr lang="sv-SE" sz="1900" kern="1200" dirty="0" err="1">
              <a:solidFill>
                <a:srgbClr val="000000">
                  <a:hueOff val="0"/>
                  <a:satOff val="0"/>
                  <a:lumOff val="0"/>
                  <a:alphaOff val="0"/>
                </a:srgbClr>
              </a:solidFill>
              <a:latin typeface="Arial" panose="020B0604020202020204"/>
              <a:ea typeface="+mn-ea"/>
              <a:cs typeface="+mn-cs"/>
            </a:rPr>
            <a:t>commodities</a:t>
          </a:r>
          <a:r>
            <a:rPr lang="sv-SE" sz="1900" kern="1200" dirty="0">
              <a:solidFill>
                <a:srgbClr val="000000">
                  <a:hueOff val="0"/>
                  <a:satOff val="0"/>
                  <a:lumOff val="0"/>
                  <a:alphaOff val="0"/>
                </a:srgbClr>
              </a:solidFill>
              <a:latin typeface="Arial" panose="020B0604020202020204"/>
              <a:ea typeface="+mn-ea"/>
              <a:cs typeface="+mn-cs"/>
            </a:rPr>
            <a:t>?</a:t>
          </a:r>
          <a:endParaRPr lang="en-US" sz="1900" kern="1200" dirty="0">
            <a:solidFill>
              <a:srgbClr val="000000">
                <a:hueOff val="0"/>
                <a:satOff val="0"/>
                <a:lumOff val="0"/>
                <a:alphaOff val="0"/>
              </a:srgbClr>
            </a:solidFill>
            <a:latin typeface="Arial" panose="020B0604020202020204"/>
            <a:ea typeface="+mn-ea"/>
            <a:cs typeface="+mn-cs"/>
          </a:endParaRPr>
        </a:p>
        <a:p>
          <a:pPr marL="171450" lvl="1" indent="-171450" algn="l" defTabSz="844550">
            <a:lnSpc>
              <a:spcPct val="150000"/>
            </a:lnSpc>
            <a:spcBef>
              <a:spcPct val="0"/>
            </a:spcBef>
            <a:spcAft>
              <a:spcPct val="15000"/>
            </a:spcAft>
            <a:buClr>
              <a:srgbClr val="8EA9DA"/>
            </a:buClr>
            <a:buChar char="•"/>
          </a:pPr>
          <a:r>
            <a:rPr lang="en-US" sz="1900" kern="1200" dirty="0">
              <a:solidFill>
                <a:srgbClr val="000000">
                  <a:hueOff val="0"/>
                  <a:satOff val="0"/>
                  <a:lumOff val="0"/>
                  <a:alphaOff val="0"/>
                </a:srgbClr>
              </a:solidFill>
              <a:latin typeface="Arial" panose="020B0604020202020204"/>
              <a:ea typeface="+mn-ea"/>
              <a:cs typeface="+mn-cs"/>
            </a:rPr>
            <a:t>What is Geo-X</a:t>
          </a:r>
        </a:p>
        <a:p>
          <a:pPr marL="171450" lvl="1" indent="-171450" algn="l" defTabSz="844550">
            <a:lnSpc>
              <a:spcPct val="150000"/>
            </a:lnSpc>
            <a:spcBef>
              <a:spcPct val="0"/>
            </a:spcBef>
            <a:spcAft>
              <a:spcPct val="15000"/>
            </a:spcAft>
            <a:buClr>
              <a:srgbClr val="8EA9DA"/>
            </a:buClr>
            <a:buChar char="•"/>
          </a:pPr>
          <a:r>
            <a:rPr lang="en-GB" sz="1900" kern="1200" noProof="0" dirty="0">
              <a:solidFill>
                <a:srgbClr val="000000">
                  <a:hueOff val="0"/>
                  <a:satOff val="0"/>
                  <a:lumOff val="0"/>
                  <a:alphaOff val="0"/>
                </a:srgbClr>
              </a:solidFill>
              <a:latin typeface="Arial" panose="020B0604020202020204"/>
              <a:ea typeface="+mn-ea"/>
              <a:cs typeface="+mn-cs"/>
            </a:rPr>
            <a:t>How does Geo-X differ </a:t>
          </a:r>
          <a:r>
            <a:rPr lang="en-GB" sz="1900" kern="1200" dirty="0">
              <a:solidFill>
                <a:srgbClr val="000000">
                  <a:hueOff val="0"/>
                  <a:satOff val="0"/>
                  <a:lumOff val="0"/>
                  <a:alphaOff val="0"/>
                </a:srgbClr>
              </a:solidFill>
              <a:latin typeface="Arial" panose="020B0604020202020204"/>
              <a:ea typeface="+mn-ea"/>
              <a:cs typeface="+mn-cs"/>
            </a:rPr>
            <a:t>f</a:t>
          </a:r>
          <a:r>
            <a:rPr lang="en-GB" sz="1900" kern="1200" noProof="0" dirty="0">
              <a:solidFill>
                <a:srgbClr val="000000">
                  <a:hueOff val="0"/>
                  <a:satOff val="0"/>
                  <a:lumOff val="0"/>
                  <a:alphaOff val="0"/>
                </a:srgbClr>
              </a:solidFill>
              <a:latin typeface="Arial" panose="020B0604020202020204"/>
              <a:ea typeface="+mn-ea"/>
              <a:cs typeface="+mn-cs"/>
            </a:rPr>
            <a:t>rom </a:t>
          </a:r>
          <a:r>
            <a:rPr lang="en-GB" sz="1900" kern="1200" dirty="0">
              <a:solidFill>
                <a:srgbClr val="000000">
                  <a:hueOff val="0"/>
                  <a:satOff val="0"/>
                  <a:lumOff val="0"/>
                  <a:alphaOff val="0"/>
                </a:srgbClr>
              </a:solidFill>
              <a:latin typeface="Arial" panose="020B0604020202020204"/>
              <a:ea typeface="+mn-ea"/>
              <a:cs typeface="+mn-cs"/>
            </a:rPr>
            <a:t>o</a:t>
          </a:r>
          <a:r>
            <a:rPr lang="en-GB" sz="1900" kern="1200" noProof="0" dirty="0" err="1">
              <a:solidFill>
                <a:srgbClr val="000000">
                  <a:hueOff val="0"/>
                  <a:satOff val="0"/>
                  <a:lumOff val="0"/>
                  <a:alphaOff val="0"/>
                </a:srgbClr>
              </a:solidFill>
              <a:latin typeface="Arial" panose="020B0604020202020204"/>
              <a:ea typeface="+mn-ea"/>
              <a:cs typeface="+mn-cs"/>
            </a:rPr>
            <a:t>ther</a:t>
          </a:r>
          <a:r>
            <a:rPr lang="en-GB" sz="1900" kern="1200" noProof="0" dirty="0">
              <a:solidFill>
                <a:srgbClr val="000000">
                  <a:hueOff val="0"/>
                  <a:satOff val="0"/>
                  <a:lumOff val="0"/>
                  <a:alphaOff val="0"/>
                </a:srgbClr>
              </a:solidFill>
              <a:latin typeface="Arial" panose="020B0604020202020204"/>
              <a:ea typeface="+mn-ea"/>
              <a:cs typeface="+mn-cs"/>
            </a:rPr>
            <a:t> </a:t>
          </a:r>
          <a:r>
            <a:rPr lang="en-GB" sz="1900" kern="1200" dirty="0">
              <a:solidFill>
                <a:srgbClr val="000000">
                  <a:hueOff val="0"/>
                  <a:satOff val="0"/>
                  <a:lumOff val="0"/>
                  <a:alphaOff val="0"/>
                </a:srgbClr>
              </a:solidFill>
              <a:latin typeface="Arial" panose="020B0604020202020204"/>
              <a:ea typeface="+mn-ea"/>
              <a:cs typeface="+mn-cs"/>
            </a:rPr>
            <a:t>t</a:t>
          </a:r>
          <a:r>
            <a:rPr lang="en-GB" sz="1900" kern="1200" noProof="0" dirty="0" err="1">
              <a:solidFill>
                <a:srgbClr val="000000">
                  <a:hueOff val="0"/>
                  <a:satOff val="0"/>
                  <a:lumOff val="0"/>
                  <a:alphaOff val="0"/>
                </a:srgbClr>
              </a:solidFill>
              <a:latin typeface="Arial" panose="020B0604020202020204"/>
              <a:ea typeface="+mn-ea"/>
              <a:cs typeface="+mn-cs"/>
            </a:rPr>
            <a:t>ools</a:t>
          </a:r>
          <a:r>
            <a:rPr lang="en-GB" sz="1900" kern="1200" noProof="0" dirty="0">
              <a:solidFill>
                <a:srgbClr val="000000">
                  <a:hueOff val="0"/>
                  <a:satOff val="0"/>
                  <a:lumOff val="0"/>
                  <a:alphaOff val="0"/>
                </a:srgbClr>
              </a:solidFill>
              <a:latin typeface="Arial" panose="020B0604020202020204"/>
              <a:ea typeface="+mn-ea"/>
              <a:cs typeface="+mn-cs"/>
            </a:rPr>
            <a:t>?</a:t>
          </a:r>
          <a:endParaRPr lang="en-US" sz="1900" kern="1200" dirty="0">
            <a:solidFill>
              <a:srgbClr val="000000">
                <a:hueOff val="0"/>
                <a:satOff val="0"/>
                <a:lumOff val="0"/>
                <a:alphaOff val="0"/>
              </a:srgbClr>
            </a:solidFill>
            <a:latin typeface="Arial" panose="020B0604020202020204"/>
            <a:ea typeface="+mn-ea"/>
            <a:cs typeface="+mn-cs"/>
          </a:endParaRPr>
        </a:p>
      </dsp:txBody>
      <dsp:txXfrm>
        <a:off x="0" y="323711"/>
        <a:ext cx="10515600" cy="1764000"/>
      </dsp:txXfrm>
    </dsp:sp>
    <dsp:sp modelId="{AF504E32-E4F1-8A41-8090-721330C437AA}">
      <dsp:nvSpPr>
        <dsp:cNvPr id="0" name=""/>
        <dsp:cNvSpPr/>
      </dsp:nvSpPr>
      <dsp:spPr>
        <a:xfrm>
          <a:off x="525780" y="87551"/>
          <a:ext cx="7360920" cy="472320"/>
        </a:xfrm>
        <a:prstGeom prst="roundRect">
          <a:avLst/>
        </a:prstGeom>
        <a:solidFill>
          <a:srgbClr val="8EA9DA"/>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977900">
            <a:lnSpc>
              <a:spcPct val="90000"/>
            </a:lnSpc>
            <a:spcBef>
              <a:spcPct val="0"/>
            </a:spcBef>
            <a:spcAft>
              <a:spcPct val="35000"/>
            </a:spcAft>
            <a:buNone/>
          </a:pPr>
          <a:r>
            <a:rPr lang="en-US" sz="2200" b="1" i="0" kern="1200" dirty="0"/>
            <a:t>The policy problem</a:t>
          </a:r>
          <a:endParaRPr lang="en-US" sz="2200" i="0" kern="1200" dirty="0"/>
        </a:p>
      </dsp:txBody>
      <dsp:txXfrm>
        <a:off x="548837" y="110608"/>
        <a:ext cx="7314806" cy="426206"/>
      </dsp:txXfrm>
    </dsp:sp>
    <dsp:sp modelId="{932C0071-0EDE-694A-9140-EFB51E3D758F}">
      <dsp:nvSpPr>
        <dsp:cNvPr id="0" name=""/>
        <dsp:cNvSpPr/>
      </dsp:nvSpPr>
      <dsp:spPr>
        <a:xfrm>
          <a:off x="0" y="2410271"/>
          <a:ext cx="10515600" cy="4032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5796D47-D216-6145-B650-675E75298BCE}">
      <dsp:nvSpPr>
        <dsp:cNvPr id="0" name=""/>
        <dsp:cNvSpPr/>
      </dsp:nvSpPr>
      <dsp:spPr>
        <a:xfrm>
          <a:off x="525780" y="2174112"/>
          <a:ext cx="7360920" cy="472320"/>
        </a:xfrm>
        <a:prstGeom prst="roundRect">
          <a:avLst/>
        </a:prstGeom>
        <a:solidFill>
          <a:srgbClr val="8EA9DA"/>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977900">
            <a:lnSpc>
              <a:spcPct val="90000"/>
            </a:lnSpc>
            <a:spcBef>
              <a:spcPct val="0"/>
            </a:spcBef>
            <a:spcAft>
              <a:spcPct val="35000"/>
            </a:spcAft>
            <a:buNone/>
          </a:pPr>
          <a:r>
            <a:rPr lang="en-US" sz="2200" kern="1200" dirty="0"/>
            <a:t>Introduction to Geo-X</a:t>
          </a:r>
        </a:p>
      </dsp:txBody>
      <dsp:txXfrm>
        <a:off x="548837" y="2197169"/>
        <a:ext cx="7314806" cy="426206"/>
      </dsp:txXfrm>
    </dsp:sp>
    <dsp:sp modelId="{F5793AED-A38F-8947-BA1B-2AC6B49265FD}">
      <dsp:nvSpPr>
        <dsp:cNvPr id="0" name=""/>
        <dsp:cNvSpPr/>
      </dsp:nvSpPr>
      <dsp:spPr>
        <a:xfrm>
          <a:off x="0" y="3136031"/>
          <a:ext cx="10515600" cy="4032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9865278-FAB6-1B45-8F2F-EF3AEC260127}">
      <dsp:nvSpPr>
        <dsp:cNvPr id="0" name=""/>
        <dsp:cNvSpPr/>
      </dsp:nvSpPr>
      <dsp:spPr>
        <a:xfrm>
          <a:off x="525780" y="2899871"/>
          <a:ext cx="7360920" cy="472320"/>
        </a:xfrm>
        <a:prstGeom prst="roundRect">
          <a:avLst/>
        </a:prstGeom>
        <a:solidFill>
          <a:srgbClr val="8EA9DA"/>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977900">
            <a:lnSpc>
              <a:spcPct val="90000"/>
            </a:lnSpc>
            <a:spcBef>
              <a:spcPct val="0"/>
            </a:spcBef>
            <a:spcAft>
              <a:spcPct val="35000"/>
            </a:spcAft>
            <a:buNone/>
          </a:pPr>
          <a:r>
            <a:rPr lang="en-US" sz="2200" kern="1200" dirty="0"/>
            <a:t>What Geo-X is not</a:t>
          </a:r>
        </a:p>
      </dsp:txBody>
      <dsp:txXfrm>
        <a:off x="548837" y="2922928"/>
        <a:ext cx="7314806" cy="426206"/>
      </dsp:txXfrm>
    </dsp:sp>
    <dsp:sp modelId="{73B0B270-EEB4-1C42-82AC-19461D891E55}">
      <dsp:nvSpPr>
        <dsp:cNvPr id="0" name=""/>
        <dsp:cNvSpPr/>
      </dsp:nvSpPr>
      <dsp:spPr>
        <a:xfrm>
          <a:off x="0" y="3861792"/>
          <a:ext cx="10515600" cy="4032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461C02C-91E4-7048-A443-6B2DAA697767}">
      <dsp:nvSpPr>
        <dsp:cNvPr id="0" name=""/>
        <dsp:cNvSpPr/>
      </dsp:nvSpPr>
      <dsp:spPr>
        <a:xfrm>
          <a:off x="525780" y="3625632"/>
          <a:ext cx="7360920" cy="472320"/>
        </a:xfrm>
        <a:prstGeom prst="roundRect">
          <a:avLst/>
        </a:prstGeom>
        <a:solidFill>
          <a:srgbClr val="8EA9DA"/>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977900">
            <a:lnSpc>
              <a:spcPct val="90000"/>
            </a:lnSpc>
            <a:spcBef>
              <a:spcPct val="0"/>
            </a:spcBef>
            <a:spcAft>
              <a:spcPct val="35000"/>
            </a:spcAft>
            <a:buNone/>
          </a:pPr>
          <a:r>
            <a:rPr lang="en-US" sz="2200" kern="1200" dirty="0"/>
            <a:t>What you will learn in this course</a:t>
          </a:r>
        </a:p>
      </dsp:txBody>
      <dsp:txXfrm>
        <a:off x="548837" y="3648689"/>
        <a:ext cx="7314806" cy="42620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9DA402-EE7E-CA44-9732-B45B6A6DA900}">
      <dsp:nvSpPr>
        <dsp:cNvPr id="0" name=""/>
        <dsp:cNvSpPr/>
      </dsp:nvSpPr>
      <dsp:spPr>
        <a:xfrm>
          <a:off x="0" y="261566"/>
          <a:ext cx="10515600" cy="327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16127" tIns="270764" rIns="816127" bIns="92456" numCol="1" spcCol="1270" anchor="t" anchorCtr="0">
          <a:noAutofit/>
        </a:bodyPr>
        <a:lstStyle/>
        <a:p>
          <a:pPr marL="114300" lvl="1" indent="-114300" algn="l" defTabSz="577850">
            <a:lnSpc>
              <a:spcPct val="150000"/>
            </a:lnSpc>
            <a:spcBef>
              <a:spcPct val="0"/>
            </a:spcBef>
            <a:spcAft>
              <a:spcPct val="15000"/>
            </a:spcAft>
            <a:buChar char="•"/>
          </a:pPr>
          <a:endParaRPr lang="en-US" sz="1300" kern="1200" dirty="0"/>
        </a:p>
      </dsp:txBody>
      <dsp:txXfrm>
        <a:off x="0" y="261566"/>
        <a:ext cx="10515600" cy="327600"/>
      </dsp:txXfrm>
    </dsp:sp>
    <dsp:sp modelId="{AF504E32-E4F1-8A41-8090-721330C437AA}">
      <dsp:nvSpPr>
        <dsp:cNvPr id="0" name=""/>
        <dsp:cNvSpPr/>
      </dsp:nvSpPr>
      <dsp:spPr>
        <a:xfrm>
          <a:off x="525780" y="69686"/>
          <a:ext cx="7360920" cy="383760"/>
        </a:xfrm>
        <a:prstGeom prst="roundRect">
          <a:avLst/>
        </a:prstGeom>
        <a:solidFill>
          <a:srgbClr val="8EA9DA"/>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977900">
            <a:lnSpc>
              <a:spcPct val="90000"/>
            </a:lnSpc>
            <a:spcBef>
              <a:spcPct val="0"/>
            </a:spcBef>
            <a:spcAft>
              <a:spcPct val="35000"/>
            </a:spcAft>
            <a:buNone/>
          </a:pPr>
          <a:r>
            <a:rPr lang="en-US" sz="2200" b="0" i="0" kern="1200" dirty="0"/>
            <a:t>The policy problem</a:t>
          </a:r>
        </a:p>
      </dsp:txBody>
      <dsp:txXfrm>
        <a:off x="544514" y="88420"/>
        <a:ext cx="7323452" cy="346292"/>
      </dsp:txXfrm>
    </dsp:sp>
    <dsp:sp modelId="{932C0071-0EDE-694A-9140-EFB51E3D758F}">
      <dsp:nvSpPr>
        <dsp:cNvPr id="0" name=""/>
        <dsp:cNvSpPr/>
      </dsp:nvSpPr>
      <dsp:spPr>
        <a:xfrm>
          <a:off x="0" y="851247"/>
          <a:ext cx="10515600" cy="225225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16127" tIns="270764" rIns="816127" bIns="113792" numCol="1" spcCol="1270" anchor="t" anchorCtr="0">
          <a:noAutofit/>
        </a:bodyPr>
        <a:lstStyle/>
        <a:p>
          <a:pPr marL="171450" lvl="1" indent="-171450" algn="l" defTabSz="711200">
            <a:lnSpc>
              <a:spcPct val="150000"/>
            </a:lnSpc>
            <a:spcBef>
              <a:spcPct val="0"/>
            </a:spcBef>
            <a:spcAft>
              <a:spcPct val="15000"/>
            </a:spcAft>
            <a:buClr>
              <a:srgbClr val="8EA9DA"/>
            </a:buClr>
            <a:buFont typeface="Arial" panose="020B0604020202020204" pitchFamily="34" charset="0"/>
            <a:buChar char="•"/>
          </a:pPr>
          <a:r>
            <a:rPr lang="en-US" sz="1600" kern="1200" dirty="0">
              <a:solidFill>
                <a:schemeClr val="tx1"/>
              </a:solidFill>
              <a:latin typeface="+mn-lt"/>
            </a:rPr>
            <a:t>How Geo-X </a:t>
          </a:r>
          <a:r>
            <a:rPr lang="en-US" sz="1600" kern="1200" dirty="0">
              <a:solidFill>
                <a:srgbClr val="000000"/>
              </a:solidFill>
              <a:latin typeface="+mn-lt"/>
              <a:ea typeface="+mn-ea"/>
              <a:cs typeface="+mn-cs"/>
            </a:rPr>
            <a:t>works: </a:t>
          </a:r>
          <a:r>
            <a:rPr lang="en-GB" sz="1600" kern="1200" dirty="0">
              <a:solidFill>
                <a:srgbClr val="000000"/>
              </a:solidFill>
              <a:latin typeface="+mn-lt"/>
              <a:ea typeface="+mn-ea"/>
              <a:cs typeface="+mn-cs"/>
            </a:rPr>
            <a:t>three optimisations</a:t>
          </a:r>
        </a:p>
        <a:p>
          <a:pPr marL="171450" lvl="1" indent="-171450" algn="l" defTabSz="711200">
            <a:lnSpc>
              <a:spcPct val="150000"/>
            </a:lnSpc>
            <a:spcBef>
              <a:spcPct val="0"/>
            </a:spcBef>
            <a:spcAft>
              <a:spcPct val="15000"/>
            </a:spcAft>
            <a:buClr>
              <a:srgbClr val="8EA9DA"/>
            </a:buClr>
            <a:buChar char="•"/>
          </a:pPr>
          <a:r>
            <a:rPr lang="en-US" sz="1600" kern="1200" dirty="0">
              <a:solidFill>
                <a:schemeClr val="tx1"/>
              </a:solidFill>
              <a:latin typeface="+mn-lt"/>
            </a:rPr>
            <a:t>Commodities </a:t>
          </a:r>
          <a:r>
            <a:rPr lang="en-US" sz="1600" kern="1200" dirty="0">
              <a:solidFill>
                <a:srgbClr val="000000"/>
              </a:solidFill>
              <a:latin typeface="+mn-lt"/>
              <a:ea typeface="+mn-ea"/>
              <a:cs typeface="+mn-cs"/>
            </a:rPr>
            <a:t>supported </a:t>
          </a:r>
          <a:r>
            <a:rPr lang="sv-SE" sz="1600" kern="1200" dirty="0">
              <a:solidFill>
                <a:srgbClr val="000000"/>
              </a:solidFill>
              <a:latin typeface="+mn-lt"/>
              <a:ea typeface="+mn-ea"/>
              <a:cs typeface="+mn-cs"/>
            </a:rPr>
            <a:t>by Geo-X: hydrogen </a:t>
          </a:r>
          <a:r>
            <a:rPr lang="sv-SE" sz="1600" kern="1200" dirty="0" err="1">
              <a:solidFill>
                <a:srgbClr val="000000"/>
              </a:solidFill>
              <a:latin typeface="+mn-lt"/>
              <a:ea typeface="+mn-ea"/>
              <a:cs typeface="+mn-cs"/>
            </a:rPr>
            <a:t>modelling</a:t>
          </a:r>
          <a:endParaRPr lang="en-US" sz="1600" kern="1200" dirty="0">
            <a:solidFill>
              <a:srgbClr val="000000"/>
            </a:solidFill>
            <a:latin typeface="+mn-lt"/>
            <a:ea typeface="+mn-ea"/>
            <a:cs typeface="+mn-cs"/>
          </a:endParaRPr>
        </a:p>
        <a:p>
          <a:pPr marL="171450" lvl="1" indent="-171450" algn="l" defTabSz="711200">
            <a:lnSpc>
              <a:spcPct val="150000"/>
            </a:lnSpc>
            <a:spcBef>
              <a:spcPct val="0"/>
            </a:spcBef>
            <a:spcAft>
              <a:spcPct val="15000"/>
            </a:spcAft>
            <a:buClr>
              <a:srgbClr val="8EA9DA"/>
            </a:buClr>
            <a:buChar char="•"/>
          </a:pPr>
          <a:r>
            <a:rPr lang="sv-SE" sz="1600" kern="1200" dirty="0" err="1">
              <a:solidFill>
                <a:srgbClr val="000000"/>
              </a:solidFill>
              <a:latin typeface="+mn-lt"/>
              <a:ea typeface="+mn-ea"/>
              <a:cs typeface="+mn-cs"/>
            </a:rPr>
            <a:t>Commodities</a:t>
          </a:r>
          <a:r>
            <a:rPr lang="sv-SE" sz="1600" kern="1200" dirty="0">
              <a:solidFill>
                <a:srgbClr val="000000"/>
              </a:solidFill>
              <a:latin typeface="+mn-lt"/>
              <a:ea typeface="+mn-ea"/>
              <a:cs typeface="+mn-cs"/>
            </a:rPr>
            <a:t> </a:t>
          </a:r>
          <a:r>
            <a:rPr lang="sv-SE" sz="1600" kern="1200" dirty="0" err="1">
              <a:solidFill>
                <a:srgbClr val="000000"/>
              </a:solidFill>
              <a:latin typeface="+mn-lt"/>
              <a:ea typeface="+mn-ea"/>
              <a:cs typeface="+mn-cs"/>
            </a:rPr>
            <a:t>supported</a:t>
          </a:r>
          <a:r>
            <a:rPr lang="sv-SE" sz="1600" kern="1200" dirty="0">
              <a:solidFill>
                <a:srgbClr val="000000"/>
              </a:solidFill>
              <a:latin typeface="+mn-lt"/>
              <a:ea typeface="+mn-ea"/>
              <a:cs typeface="+mn-cs"/>
            </a:rPr>
            <a:t> by Geo-X: </a:t>
          </a:r>
          <a:r>
            <a:rPr lang="sv-SE" sz="1600" kern="1200" dirty="0" err="1">
              <a:solidFill>
                <a:srgbClr val="000000"/>
              </a:solidFill>
              <a:latin typeface="+mn-lt"/>
              <a:ea typeface="+mn-ea"/>
              <a:cs typeface="+mn-cs"/>
            </a:rPr>
            <a:t>ammonia</a:t>
          </a:r>
          <a:r>
            <a:rPr lang="sv-SE" sz="1600" kern="1200" dirty="0">
              <a:solidFill>
                <a:srgbClr val="000000"/>
              </a:solidFill>
              <a:latin typeface="+mn-lt"/>
              <a:ea typeface="+mn-ea"/>
              <a:cs typeface="+mn-cs"/>
            </a:rPr>
            <a:t> </a:t>
          </a:r>
          <a:r>
            <a:rPr lang="sv-SE" sz="1600" kern="1200" dirty="0" err="1">
              <a:solidFill>
                <a:srgbClr val="000000"/>
              </a:solidFill>
              <a:latin typeface="+mn-lt"/>
              <a:ea typeface="+mn-ea"/>
              <a:cs typeface="+mn-cs"/>
            </a:rPr>
            <a:t>modelling</a:t>
          </a:r>
          <a:r>
            <a:rPr lang="sv-SE" sz="1600" kern="1200" dirty="0">
              <a:solidFill>
                <a:srgbClr val="000000"/>
              </a:solidFill>
              <a:latin typeface="+mn-lt"/>
              <a:ea typeface="+mn-ea"/>
              <a:cs typeface="+mn-cs"/>
            </a:rPr>
            <a:t>  </a:t>
          </a:r>
          <a:endParaRPr lang="en-US" sz="1600" kern="1200" dirty="0">
            <a:solidFill>
              <a:srgbClr val="000000"/>
            </a:solidFill>
            <a:latin typeface="+mn-lt"/>
            <a:ea typeface="+mn-ea"/>
            <a:cs typeface="+mn-cs"/>
          </a:endParaRPr>
        </a:p>
        <a:p>
          <a:pPr marL="171450" lvl="1" indent="-171450" algn="l" defTabSz="711200">
            <a:lnSpc>
              <a:spcPct val="150000"/>
            </a:lnSpc>
            <a:spcBef>
              <a:spcPct val="0"/>
            </a:spcBef>
            <a:spcAft>
              <a:spcPct val="15000"/>
            </a:spcAft>
            <a:buClr>
              <a:srgbClr val="8EA9DA"/>
            </a:buClr>
            <a:buChar char="•"/>
          </a:pPr>
          <a:r>
            <a:rPr lang="en-US" sz="1600" kern="1200" dirty="0">
              <a:solidFill>
                <a:srgbClr val="000000"/>
              </a:solidFill>
              <a:latin typeface="+mn-lt"/>
              <a:ea typeface="+mn-ea"/>
              <a:cs typeface="+mn-cs"/>
            </a:rPr>
            <a:t>Outputs</a:t>
          </a:r>
        </a:p>
        <a:p>
          <a:pPr marL="171450" lvl="1" indent="-171450" algn="l" defTabSz="711200">
            <a:lnSpc>
              <a:spcPct val="150000"/>
            </a:lnSpc>
            <a:spcBef>
              <a:spcPct val="0"/>
            </a:spcBef>
            <a:spcAft>
              <a:spcPct val="15000"/>
            </a:spcAft>
            <a:buClr>
              <a:srgbClr val="8EA9DA"/>
            </a:buClr>
            <a:buChar char="•"/>
          </a:pPr>
          <a:r>
            <a:rPr lang="en-US" sz="1600" kern="1200" dirty="0">
              <a:solidFill>
                <a:schemeClr val="tx1"/>
              </a:solidFill>
              <a:latin typeface="+mn-lt"/>
            </a:rPr>
            <a:t>Real applications</a:t>
          </a:r>
        </a:p>
      </dsp:txBody>
      <dsp:txXfrm>
        <a:off x="0" y="851247"/>
        <a:ext cx="10515600" cy="2252250"/>
      </dsp:txXfrm>
    </dsp:sp>
    <dsp:sp modelId="{15796D47-D216-6145-B650-675E75298BCE}">
      <dsp:nvSpPr>
        <dsp:cNvPr id="0" name=""/>
        <dsp:cNvSpPr/>
      </dsp:nvSpPr>
      <dsp:spPr>
        <a:xfrm>
          <a:off x="525780" y="659367"/>
          <a:ext cx="7360920" cy="383760"/>
        </a:xfrm>
        <a:prstGeom prst="roundRect">
          <a:avLst/>
        </a:prstGeom>
        <a:solidFill>
          <a:srgbClr val="8EA9DA"/>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977900">
            <a:lnSpc>
              <a:spcPct val="90000"/>
            </a:lnSpc>
            <a:spcBef>
              <a:spcPct val="0"/>
            </a:spcBef>
            <a:spcAft>
              <a:spcPct val="35000"/>
            </a:spcAft>
            <a:buNone/>
          </a:pPr>
          <a:r>
            <a:rPr lang="en-US" sz="2200" b="1" kern="1200" dirty="0"/>
            <a:t>Introduction to Geo-X</a:t>
          </a:r>
        </a:p>
      </dsp:txBody>
      <dsp:txXfrm>
        <a:off x="544514" y="678101"/>
        <a:ext cx="7323452" cy="346292"/>
      </dsp:txXfrm>
    </dsp:sp>
    <dsp:sp modelId="{F5793AED-A38F-8947-BA1B-2AC6B49265FD}">
      <dsp:nvSpPr>
        <dsp:cNvPr id="0" name=""/>
        <dsp:cNvSpPr/>
      </dsp:nvSpPr>
      <dsp:spPr>
        <a:xfrm>
          <a:off x="0" y="3365577"/>
          <a:ext cx="10515600" cy="327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16127" tIns="270764" rIns="816127" bIns="135128" numCol="1" spcCol="1270" anchor="t" anchorCtr="0">
          <a:noAutofit/>
        </a:bodyPr>
        <a:lstStyle/>
        <a:p>
          <a:pPr marL="171450" lvl="1" indent="-171450" algn="l" defTabSz="844550">
            <a:lnSpc>
              <a:spcPct val="90000"/>
            </a:lnSpc>
            <a:spcBef>
              <a:spcPct val="0"/>
            </a:spcBef>
            <a:spcAft>
              <a:spcPct val="15000"/>
            </a:spcAft>
            <a:buFont typeface="Arial" panose="020B0604020202020204" pitchFamily="34" charset="0"/>
            <a:buNone/>
          </a:pPr>
          <a:endParaRPr lang="en-GB" sz="1900" kern="1200" dirty="0"/>
        </a:p>
      </dsp:txBody>
      <dsp:txXfrm>
        <a:off x="0" y="3365577"/>
        <a:ext cx="10515600" cy="327600"/>
      </dsp:txXfrm>
    </dsp:sp>
    <dsp:sp modelId="{99865278-FAB6-1B45-8F2F-EF3AEC260127}">
      <dsp:nvSpPr>
        <dsp:cNvPr id="0" name=""/>
        <dsp:cNvSpPr/>
      </dsp:nvSpPr>
      <dsp:spPr>
        <a:xfrm>
          <a:off x="525780" y="3173697"/>
          <a:ext cx="7360920" cy="383760"/>
        </a:xfrm>
        <a:prstGeom prst="roundRect">
          <a:avLst/>
        </a:prstGeom>
        <a:solidFill>
          <a:srgbClr val="8EA9DA"/>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977900">
            <a:lnSpc>
              <a:spcPct val="90000"/>
            </a:lnSpc>
            <a:spcBef>
              <a:spcPct val="0"/>
            </a:spcBef>
            <a:spcAft>
              <a:spcPct val="35000"/>
            </a:spcAft>
            <a:buNone/>
          </a:pPr>
          <a:r>
            <a:rPr lang="en-US" sz="2200" b="0" kern="1200" dirty="0"/>
            <a:t>What Geo-X is not</a:t>
          </a:r>
        </a:p>
      </dsp:txBody>
      <dsp:txXfrm>
        <a:off x="544514" y="3192431"/>
        <a:ext cx="7323452" cy="346292"/>
      </dsp:txXfrm>
    </dsp:sp>
    <dsp:sp modelId="{73B0B270-EEB4-1C42-82AC-19461D891E55}">
      <dsp:nvSpPr>
        <dsp:cNvPr id="0" name=""/>
        <dsp:cNvSpPr/>
      </dsp:nvSpPr>
      <dsp:spPr>
        <a:xfrm>
          <a:off x="0" y="3955257"/>
          <a:ext cx="10515600" cy="327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16127" tIns="270764" rIns="816127" bIns="92456" numCol="1" spcCol="1270" anchor="t" anchorCtr="0">
          <a:noAutofit/>
        </a:bodyPr>
        <a:lstStyle/>
        <a:p>
          <a:pPr marL="114300" lvl="1" indent="-114300" algn="l" defTabSz="577850">
            <a:lnSpc>
              <a:spcPct val="150000"/>
            </a:lnSpc>
            <a:spcBef>
              <a:spcPct val="0"/>
            </a:spcBef>
            <a:spcAft>
              <a:spcPct val="15000"/>
            </a:spcAft>
            <a:buFont typeface="Arial" panose="020B0604020202020204" pitchFamily="34" charset="0"/>
            <a:buNone/>
          </a:pPr>
          <a:endParaRPr lang="en-GB" sz="1300" kern="1200" dirty="0"/>
        </a:p>
      </dsp:txBody>
      <dsp:txXfrm>
        <a:off x="0" y="3955257"/>
        <a:ext cx="10515600" cy="327600"/>
      </dsp:txXfrm>
    </dsp:sp>
    <dsp:sp modelId="{7461C02C-91E4-7048-A443-6B2DAA697767}">
      <dsp:nvSpPr>
        <dsp:cNvPr id="0" name=""/>
        <dsp:cNvSpPr/>
      </dsp:nvSpPr>
      <dsp:spPr>
        <a:xfrm>
          <a:off x="525780" y="3763377"/>
          <a:ext cx="7360920" cy="383760"/>
        </a:xfrm>
        <a:prstGeom prst="roundRect">
          <a:avLst/>
        </a:prstGeom>
        <a:solidFill>
          <a:srgbClr val="8EA9DA"/>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977900">
            <a:lnSpc>
              <a:spcPct val="90000"/>
            </a:lnSpc>
            <a:spcBef>
              <a:spcPct val="0"/>
            </a:spcBef>
            <a:spcAft>
              <a:spcPct val="35000"/>
            </a:spcAft>
            <a:buNone/>
          </a:pPr>
          <a:r>
            <a:rPr lang="en-US" sz="2200" b="0" i="0" kern="1200" dirty="0"/>
            <a:t>What you will learn in this course</a:t>
          </a:r>
        </a:p>
      </dsp:txBody>
      <dsp:txXfrm>
        <a:off x="544514" y="3782111"/>
        <a:ext cx="7323452" cy="34629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9DA402-EE7E-CA44-9732-B45B6A6DA900}">
      <dsp:nvSpPr>
        <dsp:cNvPr id="0" name=""/>
        <dsp:cNvSpPr/>
      </dsp:nvSpPr>
      <dsp:spPr>
        <a:xfrm>
          <a:off x="0" y="373976"/>
          <a:ext cx="10515600" cy="5544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16127" tIns="458216" rIns="816127" bIns="156464" numCol="1" spcCol="1270" anchor="t" anchorCtr="0">
          <a:noAutofit/>
        </a:bodyPr>
        <a:lstStyle/>
        <a:p>
          <a:pPr marL="228600" lvl="1" indent="-228600" algn="l" defTabSz="977900">
            <a:lnSpc>
              <a:spcPct val="150000"/>
            </a:lnSpc>
            <a:spcBef>
              <a:spcPct val="0"/>
            </a:spcBef>
            <a:spcAft>
              <a:spcPct val="15000"/>
            </a:spcAft>
            <a:buChar char="•"/>
          </a:pPr>
          <a:endParaRPr lang="en-US" sz="2200" kern="1200" dirty="0"/>
        </a:p>
      </dsp:txBody>
      <dsp:txXfrm>
        <a:off x="0" y="373976"/>
        <a:ext cx="10515600" cy="554400"/>
      </dsp:txXfrm>
    </dsp:sp>
    <dsp:sp modelId="{AF504E32-E4F1-8A41-8090-721330C437AA}">
      <dsp:nvSpPr>
        <dsp:cNvPr id="0" name=""/>
        <dsp:cNvSpPr/>
      </dsp:nvSpPr>
      <dsp:spPr>
        <a:xfrm>
          <a:off x="525780" y="49256"/>
          <a:ext cx="7360920" cy="649440"/>
        </a:xfrm>
        <a:prstGeom prst="roundRect">
          <a:avLst/>
        </a:prstGeom>
        <a:solidFill>
          <a:srgbClr val="8EA9DA"/>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977900">
            <a:lnSpc>
              <a:spcPct val="90000"/>
            </a:lnSpc>
            <a:spcBef>
              <a:spcPct val="0"/>
            </a:spcBef>
            <a:spcAft>
              <a:spcPct val="35000"/>
            </a:spcAft>
            <a:buNone/>
          </a:pPr>
          <a:r>
            <a:rPr lang="en-US" sz="2200" b="0" i="0" kern="1200" dirty="0"/>
            <a:t>The policy problem</a:t>
          </a:r>
        </a:p>
      </dsp:txBody>
      <dsp:txXfrm>
        <a:off x="557483" y="80959"/>
        <a:ext cx="7297514" cy="586034"/>
      </dsp:txXfrm>
    </dsp:sp>
    <dsp:sp modelId="{932C0071-0EDE-694A-9140-EFB51E3D758F}">
      <dsp:nvSpPr>
        <dsp:cNvPr id="0" name=""/>
        <dsp:cNvSpPr/>
      </dsp:nvSpPr>
      <dsp:spPr>
        <a:xfrm>
          <a:off x="0" y="1371896"/>
          <a:ext cx="10515600" cy="5544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5796D47-D216-6145-B650-675E75298BCE}">
      <dsp:nvSpPr>
        <dsp:cNvPr id="0" name=""/>
        <dsp:cNvSpPr/>
      </dsp:nvSpPr>
      <dsp:spPr>
        <a:xfrm>
          <a:off x="525780" y="1047176"/>
          <a:ext cx="7360920" cy="649440"/>
        </a:xfrm>
        <a:prstGeom prst="roundRect">
          <a:avLst/>
        </a:prstGeom>
        <a:solidFill>
          <a:srgbClr val="8EA9DA"/>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977900">
            <a:lnSpc>
              <a:spcPct val="90000"/>
            </a:lnSpc>
            <a:spcBef>
              <a:spcPct val="0"/>
            </a:spcBef>
            <a:spcAft>
              <a:spcPct val="35000"/>
            </a:spcAft>
            <a:buNone/>
          </a:pPr>
          <a:r>
            <a:rPr lang="en-US" sz="2200" kern="1200" dirty="0"/>
            <a:t>Introduction to Geo-X</a:t>
          </a:r>
        </a:p>
      </dsp:txBody>
      <dsp:txXfrm>
        <a:off x="557483" y="1078879"/>
        <a:ext cx="7297514" cy="586034"/>
      </dsp:txXfrm>
    </dsp:sp>
    <dsp:sp modelId="{F5793AED-A38F-8947-BA1B-2AC6B49265FD}">
      <dsp:nvSpPr>
        <dsp:cNvPr id="0" name=""/>
        <dsp:cNvSpPr/>
      </dsp:nvSpPr>
      <dsp:spPr>
        <a:xfrm>
          <a:off x="0" y="2369817"/>
          <a:ext cx="10515600" cy="93555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16127" tIns="458216" rIns="816127" bIns="128016" numCol="1" spcCol="1270" anchor="t" anchorCtr="0">
          <a:noAutofit/>
        </a:bodyPr>
        <a:lstStyle/>
        <a:p>
          <a:pPr marL="171450" lvl="1" indent="-171450" algn="l" defTabSz="800100">
            <a:lnSpc>
              <a:spcPct val="150000"/>
            </a:lnSpc>
            <a:spcBef>
              <a:spcPct val="0"/>
            </a:spcBef>
            <a:spcAft>
              <a:spcPct val="15000"/>
            </a:spcAft>
            <a:buClr>
              <a:srgbClr val="8EA9DA"/>
            </a:buClr>
            <a:buFont typeface="Arial" panose="020B0604020202020204" pitchFamily="34" charset="0"/>
            <a:buChar char="•"/>
          </a:pPr>
          <a:r>
            <a:rPr lang="en-US" sz="1800" kern="1200" dirty="0">
              <a:solidFill>
                <a:schemeClr val="tx1"/>
              </a:solidFill>
            </a:rPr>
            <a:t>Scope and limitations of the tool</a:t>
          </a:r>
          <a:endParaRPr lang="en-GB" sz="1800" kern="1200" dirty="0"/>
        </a:p>
      </dsp:txBody>
      <dsp:txXfrm>
        <a:off x="0" y="2369817"/>
        <a:ext cx="10515600" cy="935550"/>
      </dsp:txXfrm>
    </dsp:sp>
    <dsp:sp modelId="{99865278-FAB6-1B45-8F2F-EF3AEC260127}">
      <dsp:nvSpPr>
        <dsp:cNvPr id="0" name=""/>
        <dsp:cNvSpPr/>
      </dsp:nvSpPr>
      <dsp:spPr>
        <a:xfrm>
          <a:off x="525780" y="2045096"/>
          <a:ext cx="7360920" cy="649440"/>
        </a:xfrm>
        <a:prstGeom prst="roundRect">
          <a:avLst/>
        </a:prstGeom>
        <a:solidFill>
          <a:srgbClr val="8EA9DA"/>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977900">
            <a:lnSpc>
              <a:spcPct val="90000"/>
            </a:lnSpc>
            <a:spcBef>
              <a:spcPct val="0"/>
            </a:spcBef>
            <a:spcAft>
              <a:spcPct val="35000"/>
            </a:spcAft>
            <a:buNone/>
          </a:pPr>
          <a:r>
            <a:rPr lang="en-US" sz="2200" b="1" kern="1200" dirty="0"/>
            <a:t>What Geo-X is not</a:t>
          </a:r>
        </a:p>
      </dsp:txBody>
      <dsp:txXfrm>
        <a:off x="557483" y="2076799"/>
        <a:ext cx="7297514" cy="586034"/>
      </dsp:txXfrm>
    </dsp:sp>
    <dsp:sp modelId="{73B0B270-EEB4-1C42-82AC-19461D891E55}">
      <dsp:nvSpPr>
        <dsp:cNvPr id="0" name=""/>
        <dsp:cNvSpPr/>
      </dsp:nvSpPr>
      <dsp:spPr>
        <a:xfrm>
          <a:off x="0" y="3748887"/>
          <a:ext cx="10515600" cy="5544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16127" tIns="458216" rIns="816127" bIns="156464" numCol="1" spcCol="1270" anchor="t" anchorCtr="0">
          <a:noAutofit/>
        </a:bodyPr>
        <a:lstStyle/>
        <a:p>
          <a:pPr marL="228600" lvl="1" indent="-228600" algn="l" defTabSz="977900">
            <a:lnSpc>
              <a:spcPct val="150000"/>
            </a:lnSpc>
            <a:spcBef>
              <a:spcPct val="0"/>
            </a:spcBef>
            <a:spcAft>
              <a:spcPct val="15000"/>
            </a:spcAft>
            <a:buFont typeface="Arial" panose="020B0604020202020204" pitchFamily="34" charset="0"/>
            <a:buNone/>
          </a:pPr>
          <a:endParaRPr lang="en-GB" sz="2200" kern="1200" dirty="0"/>
        </a:p>
      </dsp:txBody>
      <dsp:txXfrm>
        <a:off x="0" y="3748887"/>
        <a:ext cx="10515600" cy="554400"/>
      </dsp:txXfrm>
    </dsp:sp>
    <dsp:sp modelId="{7461C02C-91E4-7048-A443-6B2DAA697767}">
      <dsp:nvSpPr>
        <dsp:cNvPr id="0" name=""/>
        <dsp:cNvSpPr/>
      </dsp:nvSpPr>
      <dsp:spPr>
        <a:xfrm>
          <a:off x="525780" y="3424167"/>
          <a:ext cx="7360920" cy="649440"/>
        </a:xfrm>
        <a:prstGeom prst="roundRect">
          <a:avLst/>
        </a:prstGeom>
        <a:solidFill>
          <a:srgbClr val="8EA9DA"/>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977900">
            <a:lnSpc>
              <a:spcPct val="90000"/>
            </a:lnSpc>
            <a:spcBef>
              <a:spcPct val="0"/>
            </a:spcBef>
            <a:spcAft>
              <a:spcPct val="35000"/>
            </a:spcAft>
            <a:buNone/>
          </a:pPr>
          <a:r>
            <a:rPr lang="en-US" sz="2200" b="0" i="0" kern="1200" dirty="0"/>
            <a:t>What you will learn in this course</a:t>
          </a:r>
        </a:p>
      </dsp:txBody>
      <dsp:txXfrm>
        <a:off x="557483" y="3455870"/>
        <a:ext cx="7297514" cy="58603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9DA402-EE7E-CA44-9732-B45B6A6DA900}">
      <dsp:nvSpPr>
        <dsp:cNvPr id="0" name=""/>
        <dsp:cNvSpPr/>
      </dsp:nvSpPr>
      <dsp:spPr>
        <a:xfrm>
          <a:off x="0" y="335456"/>
          <a:ext cx="10515600" cy="4788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16127" tIns="395732" rIns="816127" bIns="135128" numCol="1" spcCol="1270" anchor="t" anchorCtr="0">
          <a:noAutofit/>
        </a:bodyPr>
        <a:lstStyle/>
        <a:p>
          <a:pPr marL="171450" lvl="1" indent="-171450" algn="l" defTabSz="844550">
            <a:lnSpc>
              <a:spcPct val="150000"/>
            </a:lnSpc>
            <a:spcBef>
              <a:spcPct val="0"/>
            </a:spcBef>
            <a:spcAft>
              <a:spcPct val="15000"/>
            </a:spcAft>
            <a:buChar char="•"/>
          </a:pPr>
          <a:endParaRPr lang="en-US" sz="1900" kern="1200" dirty="0"/>
        </a:p>
      </dsp:txBody>
      <dsp:txXfrm>
        <a:off x="0" y="335456"/>
        <a:ext cx="10515600" cy="478800"/>
      </dsp:txXfrm>
    </dsp:sp>
    <dsp:sp modelId="{AF504E32-E4F1-8A41-8090-721330C437AA}">
      <dsp:nvSpPr>
        <dsp:cNvPr id="0" name=""/>
        <dsp:cNvSpPr/>
      </dsp:nvSpPr>
      <dsp:spPr>
        <a:xfrm>
          <a:off x="525780" y="55016"/>
          <a:ext cx="7360920" cy="560880"/>
        </a:xfrm>
        <a:prstGeom prst="roundRect">
          <a:avLst/>
        </a:prstGeom>
        <a:solidFill>
          <a:srgbClr val="8EA9DA"/>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977900">
            <a:lnSpc>
              <a:spcPct val="90000"/>
            </a:lnSpc>
            <a:spcBef>
              <a:spcPct val="0"/>
            </a:spcBef>
            <a:spcAft>
              <a:spcPct val="35000"/>
            </a:spcAft>
            <a:buNone/>
          </a:pPr>
          <a:r>
            <a:rPr lang="en-US" sz="2200" b="0" i="0" kern="1200" dirty="0"/>
            <a:t>The policy problem</a:t>
          </a:r>
        </a:p>
      </dsp:txBody>
      <dsp:txXfrm>
        <a:off x="553160" y="82396"/>
        <a:ext cx="7306160" cy="506120"/>
      </dsp:txXfrm>
    </dsp:sp>
    <dsp:sp modelId="{932C0071-0EDE-694A-9140-EFB51E3D758F}">
      <dsp:nvSpPr>
        <dsp:cNvPr id="0" name=""/>
        <dsp:cNvSpPr/>
      </dsp:nvSpPr>
      <dsp:spPr>
        <a:xfrm>
          <a:off x="0" y="1197296"/>
          <a:ext cx="10515600" cy="4788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5796D47-D216-6145-B650-675E75298BCE}">
      <dsp:nvSpPr>
        <dsp:cNvPr id="0" name=""/>
        <dsp:cNvSpPr/>
      </dsp:nvSpPr>
      <dsp:spPr>
        <a:xfrm>
          <a:off x="525780" y="916856"/>
          <a:ext cx="7360920" cy="560880"/>
        </a:xfrm>
        <a:prstGeom prst="roundRect">
          <a:avLst/>
        </a:prstGeom>
        <a:solidFill>
          <a:srgbClr val="8EA9DA"/>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977900">
            <a:lnSpc>
              <a:spcPct val="90000"/>
            </a:lnSpc>
            <a:spcBef>
              <a:spcPct val="0"/>
            </a:spcBef>
            <a:spcAft>
              <a:spcPct val="35000"/>
            </a:spcAft>
            <a:buNone/>
          </a:pPr>
          <a:r>
            <a:rPr lang="en-US" sz="2200" kern="1200" dirty="0"/>
            <a:t>Introduction to Geo-X</a:t>
          </a:r>
        </a:p>
      </dsp:txBody>
      <dsp:txXfrm>
        <a:off x="553160" y="944236"/>
        <a:ext cx="7306160" cy="506120"/>
      </dsp:txXfrm>
    </dsp:sp>
    <dsp:sp modelId="{F5793AED-A38F-8947-BA1B-2AC6B49265FD}">
      <dsp:nvSpPr>
        <dsp:cNvPr id="0" name=""/>
        <dsp:cNvSpPr/>
      </dsp:nvSpPr>
      <dsp:spPr>
        <a:xfrm>
          <a:off x="0" y="2059137"/>
          <a:ext cx="10515600" cy="4788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9865278-FAB6-1B45-8F2F-EF3AEC260127}">
      <dsp:nvSpPr>
        <dsp:cNvPr id="0" name=""/>
        <dsp:cNvSpPr/>
      </dsp:nvSpPr>
      <dsp:spPr>
        <a:xfrm>
          <a:off x="525780" y="1778697"/>
          <a:ext cx="7360920" cy="560880"/>
        </a:xfrm>
        <a:prstGeom prst="roundRect">
          <a:avLst/>
        </a:prstGeom>
        <a:solidFill>
          <a:srgbClr val="8EA9DA"/>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977900">
            <a:lnSpc>
              <a:spcPct val="90000"/>
            </a:lnSpc>
            <a:spcBef>
              <a:spcPct val="0"/>
            </a:spcBef>
            <a:spcAft>
              <a:spcPct val="35000"/>
            </a:spcAft>
            <a:buNone/>
          </a:pPr>
          <a:r>
            <a:rPr lang="en-US" sz="2200" kern="1200" dirty="0"/>
            <a:t>What Geo-X is not</a:t>
          </a:r>
        </a:p>
      </dsp:txBody>
      <dsp:txXfrm>
        <a:off x="553160" y="1806077"/>
        <a:ext cx="7306160" cy="506120"/>
      </dsp:txXfrm>
    </dsp:sp>
    <dsp:sp modelId="{73B0B270-EEB4-1C42-82AC-19461D891E55}">
      <dsp:nvSpPr>
        <dsp:cNvPr id="0" name=""/>
        <dsp:cNvSpPr/>
      </dsp:nvSpPr>
      <dsp:spPr>
        <a:xfrm>
          <a:off x="0" y="2920977"/>
          <a:ext cx="10515600" cy="137655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16127" tIns="395732" rIns="816127" bIns="135128" numCol="1" spcCol="1270" anchor="t" anchorCtr="0">
          <a:noAutofit/>
        </a:bodyPr>
        <a:lstStyle/>
        <a:p>
          <a:pPr marL="171450" lvl="1" indent="-171450" algn="l" defTabSz="844550">
            <a:lnSpc>
              <a:spcPct val="150000"/>
            </a:lnSpc>
            <a:spcBef>
              <a:spcPct val="0"/>
            </a:spcBef>
            <a:spcAft>
              <a:spcPct val="15000"/>
            </a:spcAft>
            <a:buClr>
              <a:srgbClr val="012069"/>
            </a:buClr>
            <a:buFont typeface="Arial" panose="020B0604020202020204" pitchFamily="34" charset="0"/>
            <a:buChar char="•"/>
          </a:pPr>
          <a:r>
            <a:rPr lang="en-US" sz="1900" kern="1200" dirty="0">
              <a:solidFill>
                <a:schemeClr val="tx1"/>
              </a:solidFill>
            </a:rPr>
            <a:t>Course roadmap</a:t>
          </a:r>
          <a:endParaRPr lang="en-GB" sz="1900" kern="1200" dirty="0"/>
        </a:p>
        <a:p>
          <a:pPr marL="171450" lvl="1" indent="-171450" algn="l" defTabSz="844550">
            <a:lnSpc>
              <a:spcPct val="150000"/>
            </a:lnSpc>
            <a:spcBef>
              <a:spcPct val="0"/>
            </a:spcBef>
            <a:spcAft>
              <a:spcPct val="15000"/>
            </a:spcAft>
            <a:buClr>
              <a:srgbClr val="012069"/>
            </a:buClr>
            <a:buChar char="•"/>
          </a:pPr>
          <a:r>
            <a:rPr lang="en-GB" sz="1900" kern="1200" dirty="0">
              <a:solidFill>
                <a:schemeClr val="tx1"/>
              </a:solidFill>
            </a:rPr>
            <a:t>Quizzes and hands-on exercises</a:t>
          </a:r>
        </a:p>
      </dsp:txBody>
      <dsp:txXfrm>
        <a:off x="0" y="2920977"/>
        <a:ext cx="10515600" cy="1376550"/>
      </dsp:txXfrm>
    </dsp:sp>
    <dsp:sp modelId="{7461C02C-91E4-7048-A443-6B2DAA697767}">
      <dsp:nvSpPr>
        <dsp:cNvPr id="0" name=""/>
        <dsp:cNvSpPr/>
      </dsp:nvSpPr>
      <dsp:spPr>
        <a:xfrm>
          <a:off x="525780" y="2640537"/>
          <a:ext cx="7360920" cy="560880"/>
        </a:xfrm>
        <a:prstGeom prst="roundRect">
          <a:avLst/>
        </a:prstGeom>
        <a:solidFill>
          <a:srgbClr val="8EA9DA"/>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977900">
            <a:lnSpc>
              <a:spcPct val="90000"/>
            </a:lnSpc>
            <a:spcBef>
              <a:spcPct val="0"/>
            </a:spcBef>
            <a:spcAft>
              <a:spcPct val="35000"/>
            </a:spcAft>
            <a:buNone/>
          </a:pPr>
          <a:r>
            <a:rPr lang="en-US" sz="2200" b="1" i="0" kern="1200" dirty="0"/>
            <a:t>What you will learn in this course</a:t>
          </a:r>
        </a:p>
      </dsp:txBody>
      <dsp:txXfrm>
        <a:off x="553160" y="2667917"/>
        <a:ext cx="7306160" cy="506120"/>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
        <p:cNvGrpSpPr/>
        <p:nvPr/>
      </p:nvGrpSpPr>
      <p:grpSpPr>
        <a:xfrm>
          <a:off x="0" y="0"/>
          <a:ext cx="0" cy="0"/>
          <a:chOff x="0" y="0"/>
          <a:chExt cx="0" cy="0"/>
        </a:xfrm>
      </p:grpSpPr>
      <p:sp>
        <p:nvSpPr>
          <p:cNvPr id="2" name="Slide Image"/>
          <p:cNvSpPr>
            <a:spLocks noGrp="1" noRot="1" noChangeAspect="1"/>
          </p:cNvSpPr>
          <p:nvPr>
            <p:ph type="sldImg" idx="2"/>
          </p:nvPr>
        </p:nvSpPr>
        <p:spPr>
          <a:xfrm>
            <a:off x="685800" y="1143000"/>
            <a:ext cx="5486400" cy="3086100"/>
          </a:xfrm>
          <a:prstGeom prst="rect">
            <a:avLst/>
          </a:prstGeom>
          <a:noFill/>
        </p:spPr>
        <p:txBody>
          <a:bodyPr/>
          <a:lstStyle/>
          <a:p>
            <a:endParaRPr lang="en-GB"/>
          </a:p>
        </p:txBody>
      </p:sp>
      <p:sp>
        <p:nvSpPr>
          <p:cNvPr id="3" name="Notes Body"/>
          <p:cNvSpPr txBox="1">
            <a:spLocks noGrp="1"/>
          </p:cNvSpPr>
          <p:nvPr>
            <p:ph type="body" idx="1"/>
          </p:nvPr>
        </p:nvSpPr>
        <p:spPr>
          <a:xfrm>
            <a:off x="685800" y="4400550"/>
            <a:ext cx="5486400" cy="3600450"/>
          </a:xfrm>
          <a:prstGeom prst="rect">
            <a:avLst/>
          </a:prstGeom>
          <a:noFill/>
          <a:ln>
            <a:noFill/>
          </a:ln>
        </p:spPr>
        <p:txBody>
          <a:bodyPr wrap="square" lIns="91425" tIns="45700" rIns="91425" bIns="45700" anchor="t"/>
          <a:lstStyle/>
          <a:p>
            <a:pPr marL="0"/>
            <a:r>
              <a:rPr lang="en-US" sz="1200" b="0" i="0" u="none" strike="noStrike" cap="none" dirty="0">
                <a:solidFill>
                  <a:schemeClr val="dk1"/>
                </a:solidFill>
                <a:latin typeface="Calibri"/>
                <a:ea typeface="Calibri"/>
                <a:cs typeface="Calibri"/>
                <a:sym typeface="Calibri"/>
              </a:rPr>
              <a:t>Welcome to the Geo-X training course. This is Lesson 1: Introduction to Geo-X, the first of six lessons in this course. The Geo-X tool has been developed under the Strategic Hydrogen Integration for Effective Low-carbon Development (SHIELD) project, and this course has been made </a:t>
            </a:r>
            <a:r>
              <a:rPr lang="en-US" sz="1200" b="0" i="0" u="none" strike="noStrike" cap="none" dirty="0" err="1">
                <a:solidFill>
                  <a:schemeClr val="dk1"/>
                </a:solidFill>
                <a:latin typeface="Calibri"/>
                <a:ea typeface="Calibri"/>
                <a:cs typeface="Calibri"/>
                <a:sym typeface="Calibri"/>
              </a:rPr>
              <a:t>avai</a:t>
            </a:r>
            <a:r>
              <a:rPr lang="cs-CZ" sz="1200" b="0" i="0" u="none" strike="noStrike" cap="none" dirty="0">
                <a:solidFill>
                  <a:schemeClr val="dk1"/>
                </a:solidFill>
                <a:latin typeface="Calibri"/>
                <a:ea typeface="Calibri"/>
                <a:cs typeface="Calibri"/>
                <a:sym typeface="Calibri"/>
              </a:rPr>
              <a:t>l</a:t>
            </a:r>
            <a:r>
              <a:rPr lang="en-US" sz="1200" b="0" i="0" u="none" strike="noStrike" cap="none" dirty="0">
                <a:solidFill>
                  <a:schemeClr val="dk1"/>
                </a:solidFill>
                <a:latin typeface="Calibri"/>
                <a:ea typeface="Calibri"/>
                <a:cs typeface="Calibri"/>
                <a:sym typeface="Calibri"/>
              </a:rPr>
              <a:t>able through the Open University as part of the Climate Compatible Growth course collection. By the end of this lesson, you will have a clear understanding of what Geo-X is, the types of questions it can help you answer, and how it fits within the broader landscape of energy modelling tools. In later lessons, you will learn how to install and run the tool yourself. For now, let us begin with the big picture</a:t>
            </a:r>
            <a:r>
              <a:rPr lang="en-US" sz="1200" b="0" i="0" u="none" strike="noStrike" cap="none" dirty="0">
                <a:solidFill>
                  <a:schemeClr val="dk1"/>
                </a:solidFill>
                <a:effectLst/>
                <a:latin typeface="Calibri"/>
                <a:ea typeface="Calibri"/>
                <a:cs typeface="Calibri"/>
                <a:sym typeface="Calibri"/>
              </a:rPr>
              <a:t>.</a:t>
            </a:r>
            <a:r>
              <a:rPr lang="en-GB" sz="1200" b="0" i="0" u="none" strike="noStrike" cap="none" dirty="0">
                <a:solidFill>
                  <a:schemeClr val="dk1"/>
                </a:solidFill>
                <a:effectLst/>
                <a:latin typeface="Calibri"/>
                <a:ea typeface="Calibri"/>
                <a:cs typeface="Calibri"/>
                <a:sym typeface="Calibri"/>
              </a:rPr>
              <a:t> </a:t>
            </a:r>
            <a:endParaRPr lang="en-US" sz="1200" b="0" i="0" u="none" strike="noStrike" cap="none" dirty="0">
              <a:solidFill>
                <a:schemeClr val="dk1"/>
              </a:solidFill>
              <a:effectLst/>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
        <p:cNvGrpSpPr/>
        <p:nvPr/>
      </p:nvGrpSpPr>
      <p:grpSpPr>
        <a:xfrm>
          <a:off x="0" y="0"/>
          <a:ext cx="0" cy="0"/>
          <a:chOff x="0" y="0"/>
          <a:chExt cx="0" cy="0"/>
        </a:xfrm>
      </p:grpSpPr>
      <p:sp>
        <p:nvSpPr>
          <p:cNvPr id="2" name="Slide Image"/>
          <p:cNvSpPr>
            <a:spLocks noGrp="1" noRot="1" noChangeAspect="1"/>
          </p:cNvSpPr>
          <p:nvPr>
            <p:ph type="sldImg" idx="2"/>
          </p:nvPr>
        </p:nvSpPr>
        <p:spPr>
          <a:xfrm>
            <a:off x="685800" y="1143000"/>
            <a:ext cx="5486400" cy="3086100"/>
          </a:xfrm>
          <a:prstGeom prst="rect">
            <a:avLst/>
          </a:prstGeom>
          <a:noFill/>
        </p:spPr>
        <p:txBody>
          <a:bodyPr/>
          <a:lstStyle/>
          <a:p>
            <a:endParaRPr lang="en-GB"/>
          </a:p>
        </p:txBody>
      </p:sp>
      <p:sp>
        <p:nvSpPr>
          <p:cNvPr id="3" name="Notes Body"/>
          <p:cNvSpPr txBox="1">
            <a:spLocks noGrp="1"/>
          </p:cNvSpPr>
          <p:nvPr>
            <p:ph type="body" idx="1"/>
          </p:nvPr>
        </p:nvSpPr>
        <p:spPr>
          <a:xfrm>
            <a:off x="685800" y="4400550"/>
            <a:ext cx="5486400" cy="3600450"/>
          </a:xfrm>
          <a:prstGeom prst="rect">
            <a:avLst/>
          </a:prstGeom>
          <a:noFill/>
          <a:ln>
            <a:noFill/>
          </a:ln>
        </p:spPr>
        <p:txBody>
          <a:bodyPr wrap="square" lIns="91425" tIns="45700" rIns="91425" bIns="45700" anchor="t"/>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GB" dirty="0"/>
              <a:t>By the end of this lesson, you will be able to explain what Geo-X is and how it differs from other modelling tools you may already be familiar with. </a:t>
            </a:r>
            <a:r>
              <a:rPr lang="en-CZ" sz="1200" b="0" i="0" u="none" strike="noStrike" cap="none" dirty="0">
                <a:solidFill>
                  <a:schemeClr val="dk1"/>
                </a:solidFill>
                <a:effectLst/>
                <a:latin typeface="Calibri"/>
                <a:ea typeface="Calibri"/>
                <a:cs typeface="Calibri"/>
                <a:sym typeface="Calibri"/>
              </a:rPr>
              <a:t>You will be able to describe the main commodities and analyses supported by Geo-X, and identify the research and policy questions it can help address. </a:t>
            </a:r>
            <a:r>
              <a:rPr lang="en-GB" dirty="0"/>
              <a:t>These three outcomes will guide the structure of everything that follows.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
        <p:cNvGrpSpPr/>
        <p:nvPr/>
      </p:nvGrpSpPr>
      <p:grpSpPr>
        <a:xfrm>
          <a:off x="0" y="0"/>
          <a:ext cx="0" cy="0"/>
          <a:chOff x="0" y="0"/>
          <a:chExt cx="0" cy="0"/>
        </a:xfrm>
      </p:grpSpPr>
      <p:sp>
        <p:nvSpPr>
          <p:cNvPr id="2" name="Slide Image"/>
          <p:cNvSpPr>
            <a:spLocks noGrp="1" noRot="1" noChangeAspect="1"/>
          </p:cNvSpPr>
          <p:nvPr>
            <p:ph type="sldImg" idx="2"/>
          </p:nvPr>
        </p:nvSpPr>
        <p:spPr>
          <a:xfrm>
            <a:off x="685800" y="1143000"/>
            <a:ext cx="5486400" cy="3086100"/>
          </a:xfrm>
          <a:prstGeom prst="rect">
            <a:avLst/>
          </a:prstGeom>
          <a:noFill/>
        </p:spPr>
        <p:txBody>
          <a:bodyPr/>
          <a:lstStyle/>
          <a:p>
            <a:endParaRPr lang="en-GB"/>
          </a:p>
        </p:txBody>
      </p:sp>
      <p:sp>
        <p:nvSpPr>
          <p:cNvPr id="3" name="Notes Body"/>
          <p:cNvSpPr txBox="1">
            <a:spLocks noGrp="1"/>
          </p:cNvSpPr>
          <p:nvPr>
            <p:ph type="body" idx="1"/>
          </p:nvPr>
        </p:nvSpPr>
        <p:spPr>
          <a:xfrm>
            <a:off x="685800" y="4400550"/>
            <a:ext cx="5486400" cy="3600450"/>
          </a:xfrm>
          <a:prstGeom prst="rect">
            <a:avLst/>
          </a:prstGeom>
          <a:noFill/>
          <a:ln>
            <a:noFill/>
          </a:ln>
        </p:spPr>
        <p:txBody>
          <a:bodyPr wrap="square" lIns="91425" tIns="45700" rIns="91425" bIns="45700" anchor="t"/>
          <a:lstStyle/>
          <a:p>
            <a:pPr marL="0" lvl="0" indent="0" algn="l" rtl="0">
              <a:lnSpc>
                <a:spcPct val="100000"/>
              </a:lnSpc>
              <a:spcBef>
                <a:spcPts val="0"/>
              </a:spcBef>
              <a:spcAft>
                <a:spcPts val="0"/>
              </a:spcAft>
              <a:buNone/>
            </a:pPr>
            <a:r>
              <a:rPr lang="en-GB" dirty="0"/>
              <a:t>Here is an overview of the topics we will cover in this lesson. Let’s begin with the policy problem: why geography matters when thinking about green commodities, and </a:t>
            </a:r>
            <a:r>
              <a:rPr lang="en-GB" strike="noStrike" dirty="0"/>
              <a:t>then we will introduce Geo-X and explain how it compares to more systemic modelling tools. </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
        <p:cNvGrpSpPr/>
        <p:nvPr/>
      </p:nvGrpSpPr>
      <p:grpSpPr>
        <a:xfrm>
          <a:off x="0" y="0"/>
          <a:ext cx="0" cy="0"/>
          <a:chOff x="0" y="0"/>
          <a:chExt cx="0" cy="0"/>
        </a:xfrm>
      </p:grpSpPr>
      <p:sp>
        <p:nvSpPr>
          <p:cNvPr id="2" name="Slide Image"/>
          <p:cNvSpPr>
            <a:spLocks noGrp="1" noRot="1" noChangeAspect="1"/>
          </p:cNvSpPr>
          <p:nvPr>
            <p:ph type="sldImg" idx="2"/>
          </p:nvPr>
        </p:nvSpPr>
        <p:spPr>
          <a:xfrm>
            <a:off x="685800" y="1143000"/>
            <a:ext cx="5486400" cy="3086100"/>
          </a:xfrm>
          <a:prstGeom prst="rect">
            <a:avLst/>
          </a:prstGeom>
          <a:noFill/>
        </p:spPr>
        <p:txBody>
          <a:bodyPr/>
          <a:lstStyle/>
          <a:p>
            <a:endParaRPr lang="en-GB"/>
          </a:p>
        </p:txBody>
      </p:sp>
      <p:sp>
        <p:nvSpPr>
          <p:cNvPr id="3" name="Notes Body"/>
          <p:cNvSpPr txBox="1">
            <a:spLocks noGrp="1"/>
          </p:cNvSpPr>
          <p:nvPr>
            <p:ph type="body" idx="1"/>
          </p:nvPr>
        </p:nvSpPr>
        <p:spPr>
          <a:xfrm>
            <a:off x="685800" y="4400550"/>
            <a:ext cx="5486400" cy="3600450"/>
          </a:xfrm>
          <a:prstGeom prst="rect">
            <a:avLst/>
          </a:prstGeom>
          <a:noFill/>
          <a:ln>
            <a:noFill/>
          </a:ln>
        </p:spPr>
        <p:txBody>
          <a:bodyPr wrap="square" lIns="91425" tIns="45700" rIns="91425" bIns="45700" anchor="t"/>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GB" dirty="0"/>
              <a:t>The starting point for understanding Geo-X is a simple but important observation: where you produce a green commodity matters enormously. Green commodities – such as green hydrogen and green ammonia – are produced using renewable energy sources like solar, wind, geothermal, and hydropower. These resources are not evenly distributed. Some regions have </a:t>
            </a:r>
            <a:r>
              <a:rPr lang="en-US" sz="1200" b="0" i="0" u="none" strike="noStrike" cap="none" dirty="0">
                <a:solidFill>
                  <a:schemeClr val="dk1"/>
                </a:solidFill>
                <a:effectLst/>
                <a:latin typeface="Calibri"/>
                <a:ea typeface="Calibri"/>
                <a:cs typeface="Calibri"/>
                <a:sym typeface="Calibri"/>
              </a:rPr>
              <a:t>high solar irradiation</a:t>
            </a:r>
            <a:r>
              <a:rPr lang="en-GB" dirty="0"/>
              <a:t>; others have strong and consistent wind. At the same time, demand centres are often located far from where the best renewable resources exist – either because of legacy industrial infrastructure or because a country wants to produce for export. This creates a fundamental trade-off: the best production sites may not be the closest to demand. Geo-X is designed precisely to navigate that trade-off, by estimating the full cost of production and delivery across an entire territory. </a:t>
            </a:r>
            <a:endParaRPr lang="en-GB" sz="1200" b="0" i="0" u="none" strike="noStrike" cap="none" dirty="0">
              <a:solidFill>
                <a:schemeClr val="dk1"/>
              </a:solidFill>
              <a:effectLst/>
              <a:latin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GB" sz="1200" b="0" i="0" u="none" strike="noStrike" cap="none" dirty="0">
              <a:solidFill>
                <a:schemeClr val="dk1"/>
              </a:solidFill>
              <a:effectLst/>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CZ" sz="1200" b="0" i="0" u="none" strike="noStrike" cap="none" dirty="0">
                <a:solidFill>
                  <a:schemeClr val="dk1"/>
                </a:solidFill>
                <a:effectLst/>
                <a:latin typeface="Calibri"/>
                <a:ea typeface="Calibri"/>
                <a:cs typeface="Calibri"/>
                <a:sym typeface="Calibri"/>
              </a:rPr>
              <a:t>Map note: the map shows the baseline levelised cost of hydrogen (LCOH), in EUR per kg, for Ukraine.</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CZ" sz="1200" b="0" i="0" u="none" strike="noStrike" cap="none" dirty="0">
              <a:solidFill>
                <a:schemeClr val="dk1"/>
              </a:solidFill>
              <a:effectLst/>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CZ" sz="1200" b="0" i="0" u="none" strike="noStrike" cap="none" dirty="0">
                <a:solidFill>
                  <a:schemeClr val="dk1"/>
                </a:solidFill>
                <a:effectLst/>
                <a:latin typeface="Calibri"/>
                <a:ea typeface="Calibri"/>
                <a:cs typeface="Calibri"/>
                <a:sym typeface="Calibri"/>
              </a:rPr>
              <a:t>P95 = 95th percentile. The colour scale is capped at P95, so the most expensive 5% of locations are all drawn in the same darkest shade. This prevents a small number of extreme outliers from flattening the colour contrast across the rest of the country.</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CZ" sz="1200" b="0" i="0" u="none" strike="noStrike" cap="none" dirty="0">
              <a:solidFill>
                <a:schemeClr val="dk1"/>
              </a:solidFill>
              <a:effectLst/>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CZ" sz="1200" b="0" i="0" u="none" strike="noStrike" cap="none" dirty="0">
                <a:solidFill>
                  <a:schemeClr val="dk1"/>
                </a:solidFill>
                <a:effectLst/>
                <a:latin typeface="Calibri"/>
                <a:ea typeface="Calibri"/>
                <a:cs typeface="Calibri"/>
                <a:sym typeface="Calibri"/>
              </a:rPr>
              <a:t>LCOH = levelised cost of hydrogen: the discounted lifetime cost of production and delivery divided by the discounted lifetime volume of hydrogen delivered.</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GB"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
        <p:cNvGrpSpPr/>
        <p:nvPr/>
      </p:nvGrpSpPr>
      <p:grpSpPr>
        <a:xfrm>
          <a:off x="0" y="0"/>
          <a:ext cx="0" cy="0"/>
          <a:chOff x="0" y="0"/>
          <a:chExt cx="0" cy="0"/>
        </a:xfrm>
      </p:grpSpPr>
      <p:sp>
        <p:nvSpPr>
          <p:cNvPr id="2" name="Slide Image"/>
          <p:cNvSpPr>
            <a:spLocks noGrp="1" noRot="1" noChangeAspect="1"/>
          </p:cNvSpPr>
          <p:nvPr>
            <p:ph type="sldImg" idx="2"/>
          </p:nvPr>
        </p:nvSpPr>
        <p:spPr>
          <a:xfrm>
            <a:off x="685800" y="1143000"/>
            <a:ext cx="5486400" cy="3086100"/>
          </a:xfrm>
          <a:prstGeom prst="rect">
            <a:avLst/>
          </a:prstGeom>
          <a:noFill/>
        </p:spPr>
        <p:txBody>
          <a:bodyPr/>
          <a:lstStyle/>
          <a:p>
            <a:endParaRPr lang="en-GB"/>
          </a:p>
        </p:txBody>
      </p:sp>
      <p:sp>
        <p:nvSpPr>
          <p:cNvPr id="3" name="Notes Body"/>
          <p:cNvSpPr txBox="1">
            <a:spLocks noGrp="1"/>
          </p:cNvSpPr>
          <p:nvPr>
            <p:ph type="body" idx="1"/>
          </p:nvPr>
        </p:nvSpPr>
        <p:spPr>
          <a:xfrm>
            <a:off x="685800" y="4400550"/>
            <a:ext cx="5486400" cy="3600450"/>
          </a:xfrm>
          <a:prstGeom prst="rect">
            <a:avLst/>
          </a:prstGeom>
          <a:noFill/>
          <a:ln>
            <a:noFill/>
          </a:ln>
        </p:spPr>
        <p:txBody>
          <a:bodyPr wrap="square" lIns="91425" tIns="45700" rIns="91425" bIns="45700" anchor="t"/>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GB" dirty="0"/>
              <a:t>So what exactly is Geo-X? At its core, Geo-X is an open-source geospatial modelling framework that estimates the cost of producing and delivering low-carbon commodities – from every possible production location in a territory to one or more specified demand centres. The framework integrates three key dimensions. First, geolocation: it uses spatial data to characterise each point in the territory – its renewable resource potential, its distance to roads or water sources, and land availability constraints. Second, the </a:t>
            </a:r>
            <a:r>
              <a:rPr lang="en-US" sz="1200" b="0" i="0" u="none" strike="noStrike" cap="none" dirty="0" err="1">
                <a:solidFill>
                  <a:schemeClr val="dk1"/>
                </a:solidFill>
                <a:effectLst/>
                <a:latin typeface="Calibri"/>
                <a:cs typeface="Calibri"/>
                <a:sym typeface="Calibri"/>
              </a:rPr>
              <a:t>o</a:t>
            </a:r>
            <a:r>
              <a:rPr lang="en-US" sz="1200" b="0" i="0" u="none" strike="noStrike" cap="none" dirty="0" err="1">
                <a:solidFill>
                  <a:schemeClr val="dk1"/>
                </a:solidFill>
                <a:effectLst/>
                <a:latin typeface="Calibri"/>
                <a:ea typeface="Calibri"/>
                <a:cs typeface="Calibri"/>
                <a:sym typeface="Calibri"/>
              </a:rPr>
              <a:t>ptimised</a:t>
            </a:r>
            <a:r>
              <a:rPr lang="en-US" sz="1200" b="0" i="0" u="none" strike="noStrike" cap="none" dirty="0">
                <a:solidFill>
                  <a:schemeClr val="dk1"/>
                </a:solidFill>
                <a:effectLst/>
                <a:latin typeface="Calibri"/>
                <a:ea typeface="Calibri"/>
                <a:cs typeface="Calibri"/>
                <a:sym typeface="Calibri"/>
              </a:rPr>
              <a:t> technology mix</a:t>
            </a:r>
            <a:r>
              <a:rPr lang="en-GB" dirty="0"/>
              <a:t>: it optimises the combination of generation, storage, and conversion technologies at each location. Third, it calculates </a:t>
            </a:r>
            <a:r>
              <a:rPr lang="en-GB" dirty="0" err="1"/>
              <a:t>levelised</a:t>
            </a:r>
            <a:r>
              <a:rPr lang="en-GB" dirty="0"/>
              <a:t> costs: the full cost per kilogram of commodity delivered, allowing direct comparison across locations and scenarios. The result is a spatially explicit picture of where production is competitive and where it is not.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
        <p:cNvGrpSpPr/>
        <p:nvPr/>
      </p:nvGrpSpPr>
      <p:grpSpPr>
        <a:xfrm>
          <a:off x="0" y="0"/>
          <a:ext cx="0" cy="0"/>
          <a:chOff x="0" y="0"/>
          <a:chExt cx="0" cy="0"/>
        </a:xfrm>
      </p:grpSpPr>
      <p:sp>
        <p:nvSpPr>
          <p:cNvPr id="2" name="Slide Image"/>
          <p:cNvSpPr>
            <a:spLocks noGrp="1" noRot="1" noChangeAspect="1"/>
          </p:cNvSpPr>
          <p:nvPr>
            <p:ph type="sldImg" idx="2"/>
          </p:nvPr>
        </p:nvSpPr>
        <p:spPr>
          <a:xfrm>
            <a:off x="685800" y="1143000"/>
            <a:ext cx="5486400" cy="3086100"/>
          </a:xfrm>
          <a:prstGeom prst="rect">
            <a:avLst/>
          </a:prstGeom>
          <a:noFill/>
        </p:spPr>
        <p:txBody>
          <a:bodyPr/>
          <a:lstStyle/>
          <a:p>
            <a:endParaRPr lang="en-GB"/>
          </a:p>
        </p:txBody>
      </p:sp>
      <p:sp>
        <p:nvSpPr>
          <p:cNvPr id="3" name="Notes Body"/>
          <p:cNvSpPr txBox="1">
            <a:spLocks noGrp="1"/>
          </p:cNvSpPr>
          <p:nvPr>
            <p:ph type="body" idx="1"/>
          </p:nvPr>
        </p:nvSpPr>
        <p:spPr>
          <a:xfrm>
            <a:off x="685800" y="4400550"/>
            <a:ext cx="5486400" cy="3600450"/>
          </a:xfrm>
          <a:prstGeom prst="rect">
            <a:avLst/>
          </a:prstGeom>
          <a:noFill/>
          <a:ln>
            <a:noFill/>
          </a:ln>
        </p:spPr>
        <p:txBody>
          <a:bodyPr wrap="square" lIns="91425" tIns="45700" rIns="91425" bIns="45700" anchor="t"/>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GB" dirty="0"/>
              <a:t>A question that often comes up is: how does Geo-X differ from other energy modelling tools? The key distinction lies in the level of analysis. Geo-X is a plant-level, location-specific tool. It asks: given a specific site, </a:t>
            </a:r>
            <a:r>
              <a:rPr lang="en-US" sz="1200" b="0" i="0" u="none" strike="noStrike" cap="none" dirty="0">
                <a:solidFill>
                  <a:schemeClr val="dk1"/>
                </a:solidFill>
                <a:effectLst/>
                <a:latin typeface="Calibri"/>
                <a:ea typeface="Calibri"/>
                <a:cs typeface="Calibri"/>
                <a:sym typeface="Calibri"/>
              </a:rPr>
              <a:t>what would it cost to build and operate a production facility there and deliver the commodity </a:t>
            </a:r>
            <a:r>
              <a:rPr lang="en-GB" dirty="0"/>
              <a:t>to a given demand point? It pays close attention to land availability constraints – for example, excluding areas with steep slopes or protected reservoirs – and to the spatial relationship between production and demand. By contrast, typical energy system models, such as </a:t>
            </a:r>
            <a:r>
              <a:rPr lang="en-GB" dirty="0" err="1"/>
              <a:t>PyPSA</a:t>
            </a:r>
            <a:r>
              <a:rPr lang="en-GB" dirty="0"/>
              <a:t>-Europe or OSeMOSYS, focus on the system level. They model how generators, grids, and consumers interact across a whole network and capture </a:t>
            </a:r>
            <a:r>
              <a:rPr lang="en-US" sz="1200" b="0" i="0" u="none" strike="noStrike" cap="none" dirty="0">
                <a:solidFill>
                  <a:schemeClr val="dk1"/>
                </a:solidFill>
                <a:effectLst/>
                <a:latin typeface="Calibri"/>
                <a:ea typeface="Calibri"/>
                <a:cs typeface="Calibri"/>
                <a:sym typeface="Calibri"/>
              </a:rPr>
              <a:t>system-wide operational effects </a:t>
            </a:r>
            <a:r>
              <a:rPr lang="en-GB" dirty="0"/>
              <a:t>like the impact of large-scale hydrogen deployment on power system operation. These are genuinely different questions, and they require different tools. Geo-X does not replace system models – it complements them. A common workflow is to use Geo-X to identify competitive production zones and then feed those insights into a system model for broader integration analysis.</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
          <a:extLst>
            <a:ext uri="{FF2B5EF4-FFF2-40B4-BE49-F238E27FC236}">
              <a16:creationId xmlns:a16="http://schemas.microsoft.com/office/drawing/2014/main" id="{B75C20BE-DB93-1441-022C-D176633C5F88}"/>
            </a:ext>
          </a:extLst>
        </p:cNvPr>
        <p:cNvGrpSpPr/>
        <p:nvPr/>
      </p:nvGrpSpPr>
      <p:grpSpPr>
        <a:xfrm>
          <a:off x="0" y="0"/>
          <a:ext cx="0" cy="0"/>
          <a:chOff x="0" y="0"/>
          <a:chExt cx="0" cy="0"/>
        </a:xfrm>
      </p:grpSpPr>
      <p:sp>
        <p:nvSpPr>
          <p:cNvPr id="2" name="Slide Image">
            <a:extLst>
              <a:ext uri="{FF2B5EF4-FFF2-40B4-BE49-F238E27FC236}">
                <a16:creationId xmlns:a16="http://schemas.microsoft.com/office/drawing/2014/main" id="{D452E36F-C52E-BBA5-2E87-5186F2A1275C}"/>
              </a:ext>
            </a:extLst>
          </p:cNvPr>
          <p:cNvSpPr>
            <a:spLocks noGrp="1" noRot="1" noChangeAspect="1"/>
          </p:cNvSpPr>
          <p:nvPr>
            <p:ph type="sldImg" idx="2"/>
          </p:nvPr>
        </p:nvSpPr>
        <p:spPr>
          <a:xfrm>
            <a:off x="685800" y="1143000"/>
            <a:ext cx="5486400" cy="3086100"/>
          </a:xfrm>
          <a:prstGeom prst="rect">
            <a:avLst/>
          </a:prstGeom>
          <a:noFill/>
        </p:spPr>
        <p:txBody>
          <a:bodyPr/>
          <a:lstStyle/>
          <a:p>
            <a:endParaRPr lang="en-GB"/>
          </a:p>
        </p:txBody>
      </p:sp>
      <p:sp>
        <p:nvSpPr>
          <p:cNvPr id="3" name="Notes Body">
            <a:extLst>
              <a:ext uri="{FF2B5EF4-FFF2-40B4-BE49-F238E27FC236}">
                <a16:creationId xmlns:a16="http://schemas.microsoft.com/office/drawing/2014/main" id="{AEB90FB3-2A77-F235-44E0-A7E077356A54}"/>
              </a:ext>
            </a:extLst>
          </p:cNvPr>
          <p:cNvSpPr txBox="1">
            <a:spLocks noGrp="1"/>
          </p:cNvSpPr>
          <p:nvPr>
            <p:ph type="body" idx="1"/>
          </p:nvPr>
        </p:nvSpPr>
        <p:spPr>
          <a:xfrm>
            <a:off x="685800" y="4400550"/>
            <a:ext cx="5486400" cy="3600450"/>
          </a:xfrm>
          <a:prstGeom prst="rect">
            <a:avLst/>
          </a:prstGeom>
          <a:noFill/>
          <a:ln>
            <a:noFill/>
          </a:ln>
        </p:spPr>
        <p:txBody>
          <a:bodyPr wrap="square" lIns="91425" tIns="45700" rIns="91425" bIns="45700" anchor="t"/>
          <a:lstStyle/>
          <a:p>
            <a:pPr marL="0" lvl="0" indent="0" algn="l" rtl="0">
              <a:lnSpc>
                <a:spcPct val="100000"/>
              </a:lnSpc>
              <a:spcBef>
                <a:spcPts val="0"/>
              </a:spcBef>
              <a:spcAft>
                <a:spcPts val="0"/>
              </a:spcAft>
              <a:buNone/>
            </a:pPr>
            <a:r>
              <a:rPr lang="en-GB" dirty="0"/>
              <a:t>This slide marks a transition in the lesson. Having introduced the policy motivation and the positioning of Geo-X relative to other tools, we now go deeper into what Geo-X actually does and produces. We will look at the three components of its optimisation framework, the commodities it currently supports, the outputs it generates, and some concrete examples of where it has been applied. This is the technical heart of the lesson.</a:t>
            </a:r>
          </a:p>
        </p:txBody>
      </p:sp>
    </p:spTree>
    <p:extLst>
      <p:ext uri="{BB962C8B-B14F-4D97-AF65-F5344CB8AC3E}">
        <p14:creationId xmlns:p14="http://schemas.microsoft.com/office/powerpoint/2010/main" val="18430771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
        <p:cNvGrpSpPr/>
        <p:nvPr/>
      </p:nvGrpSpPr>
      <p:grpSpPr>
        <a:xfrm>
          <a:off x="0" y="0"/>
          <a:ext cx="0" cy="0"/>
          <a:chOff x="0" y="0"/>
          <a:chExt cx="0" cy="0"/>
        </a:xfrm>
      </p:grpSpPr>
      <p:sp>
        <p:nvSpPr>
          <p:cNvPr id="2" name="Slide Image"/>
          <p:cNvSpPr>
            <a:spLocks noGrp="1" noRot="1" noChangeAspect="1"/>
          </p:cNvSpPr>
          <p:nvPr>
            <p:ph type="sldImg" idx="2"/>
          </p:nvPr>
        </p:nvSpPr>
        <p:spPr>
          <a:xfrm>
            <a:off x="685800" y="1143000"/>
            <a:ext cx="5486400" cy="3086100"/>
          </a:xfrm>
          <a:prstGeom prst="rect">
            <a:avLst/>
          </a:prstGeom>
          <a:noFill/>
        </p:spPr>
        <p:txBody>
          <a:bodyPr/>
          <a:lstStyle/>
          <a:p>
            <a:endParaRPr lang="en-GB"/>
          </a:p>
        </p:txBody>
      </p:sp>
      <p:sp>
        <p:nvSpPr>
          <p:cNvPr id="3" name="Notes Body"/>
          <p:cNvSpPr txBox="1">
            <a:spLocks noGrp="1"/>
          </p:cNvSpPr>
          <p:nvPr>
            <p:ph type="body" idx="1"/>
          </p:nvPr>
        </p:nvSpPr>
        <p:spPr>
          <a:xfrm>
            <a:off x="685800" y="4400550"/>
            <a:ext cx="5486400" cy="3600450"/>
          </a:xfrm>
          <a:prstGeom prst="rect">
            <a:avLst/>
          </a:prstGeom>
          <a:noFill/>
          <a:ln>
            <a:noFill/>
          </a:ln>
        </p:spPr>
        <p:txBody>
          <a:bodyPr wrap="square" lIns="91425" tIns="45700" rIns="91425" bIns="45700" anchor="t"/>
          <a:lstStyle/>
          <a:p>
            <a:pPr marL="0" lvl="0" indent="0" algn="l" rtl="0">
              <a:lnSpc>
                <a:spcPct val="100000"/>
              </a:lnSpc>
              <a:spcBef>
                <a:spcPts val="0"/>
              </a:spcBef>
              <a:spcAft>
                <a:spcPts val="0"/>
              </a:spcAft>
              <a:buNone/>
            </a:pPr>
            <a:r>
              <a:rPr lang="en-GB" dirty="0"/>
              <a:t>Let us now look more closely at the mathematical engine behind Geo-X. The framework is built on </a:t>
            </a:r>
            <a:r>
              <a:rPr lang="en-GB" dirty="0" err="1"/>
              <a:t>PyPSA</a:t>
            </a:r>
            <a:r>
              <a:rPr lang="en-GB" dirty="0"/>
              <a:t> – an open-source energy system modelling library – and it optimises three interconnected aspects of commodity production. The first is production optimisation: for each location, Geo-X finds the lowest-cost combination of power generation technologies, such as solar, wind, or hydropower, together with storage and conversion equipment like electrolysers or Haber-Bosch synthesis units. It minimises the total capital and operating expenditure of this production system. The second is transport optimisation: once production costs are known, Geo-X finds the cheapest way to move the commodity from the production site to the demand centre, choosing between options such as trucking and pipelines, and accounting for any conversion steps along the way. For instance, converting hydrogen into ammonia to reduce transport costs. The third aspect is supply-demand balancing: the model meets a specified annual demand, with a defined time resolution, typically hourly, and can accommodate a degree of demand flexibility where the end use allows it. Together, these three components give you the full levelised cost of delivering the commodity to the demand point. The three blocks are solved together, not sequentially - production, transport and supply-demand balancing are all part of the same cost-minimisation problem.</a:t>
            </a:r>
          </a:p>
          <a:p>
            <a:pPr marL="0" lvl="0" indent="0" algn="l" rtl="0">
              <a:lnSpc>
                <a:spcPct val="100000"/>
              </a:lnSpc>
              <a:spcBef>
                <a:spcPts val="0"/>
              </a:spcBef>
              <a:spcAft>
                <a:spcPts val="0"/>
              </a:spcAft>
              <a:buNone/>
            </a:pPr>
            <a:endParaRPr lang="en-GB" dirty="0"/>
          </a:p>
          <a:p>
            <a:pPr marL="0" lvl="0" indent="0" algn="l" rtl="0">
              <a:lnSpc>
                <a:spcPct val="100000"/>
              </a:lnSpc>
              <a:spcBef>
                <a:spcPts val="0"/>
              </a:spcBef>
              <a:spcAft>
                <a:spcPts val="0"/>
              </a:spcAft>
              <a:buNone/>
            </a:pPr>
            <a:r>
              <a:rPr lang="en-GB" dirty="0"/>
              <a:t>Acronyms on this slide: PyPSA = Python for Power System Analysis (the open-source framework Geo-X is built on); CAPEX = capital expenditure (up-front investment); OPEX = operating expenditure (running costs); NPV = net present value.</a:t>
            </a:r>
          </a:p>
          <a:p>
            <a:pPr marL="0" lvl="0" indent="0" algn="l" rtl="0">
              <a:lnSpc>
                <a:spcPct val="100000"/>
              </a:lnSpc>
              <a:spcBef>
                <a:spcPts val="0"/>
              </a:spcBef>
              <a:spcAft>
                <a:spcPts val="0"/>
              </a:spcAft>
              <a:buNone/>
            </a:pPr>
            <a:endParaRPr lang="en-GB"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
        <p:cNvGrpSpPr/>
        <p:nvPr/>
      </p:nvGrpSpPr>
      <p:grpSpPr>
        <a:xfrm>
          <a:off x="0" y="0"/>
          <a:ext cx="0" cy="0"/>
          <a:chOff x="0" y="0"/>
          <a:chExt cx="0" cy="0"/>
        </a:xfrm>
      </p:grpSpPr>
      <p:sp>
        <p:nvSpPr>
          <p:cNvPr id="2" name="Slide Image"/>
          <p:cNvSpPr>
            <a:spLocks noGrp="1" noRot="1" noChangeAspect="1"/>
          </p:cNvSpPr>
          <p:nvPr>
            <p:ph type="sldImg" idx="2"/>
          </p:nvPr>
        </p:nvSpPr>
        <p:spPr>
          <a:xfrm>
            <a:off x="685800" y="1143000"/>
            <a:ext cx="5486400" cy="3086100"/>
          </a:xfrm>
          <a:prstGeom prst="rect">
            <a:avLst/>
          </a:prstGeom>
          <a:noFill/>
        </p:spPr>
        <p:txBody>
          <a:bodyPr/>
          <a:lstStyle/>
          <a:p>
            <a:endParaRPr lang="en-GB"/>
          </a:p>
        </p:txBody>
      </p:sp>
      <p:sp>
        <p:nvSpPr>
          <p:cNvPr id="3" name="Notes Body"/>
          <p:cNvSpPr txBox="1">
            <a:spLocks noGrp="1"/>
          </p:cNvSpPr>
          <p:nvPr>
            <p:ph type="body" idx="1"/>
          </p:nvPr>
        </p:nvSpPr>
        <p:spPr>
          <a:xfrm>
            <a:off x="685800" y="4400550"/>
            <a:ext cx="5486400" cy="3600450"/>
          </a:xfrm>
          <a:prstGeom prst="rect">
            <a:avLst/>
          </a:prstGeom>
          <a:noFill/>
          <a:ln>
            <a:noFill/>
          </a:ln>
        </p:spPr>
        <p:txBody>
          <a:bodyPr wrap="square" lIns="91425" tIns="45700" rIns="91425" bIns="45700" anchor="t"/>
          <a:lstStyle/>
          <a:p>
            <a:pPr marL="0" lvl="0" indent="0" algn="l" rtl="0">
              <a:lnSpc>
                <a:spcPct val="100000"/>
              </a:lnSpc>
              <a:spcBef>
                <a:spcPts val="0"/>
              </a:spcBef>
              <a:spcAft>
                <a:spcPts val="0"/>
              </a:spcAft>
              <a:buNone/>
            </a:pPr>
            <a:r>
              <a:rPr lang="en-GB" dirty="0"/>
              <a:t>Geo-X currently supports three commodities. The first two, green hydrogen and green ammonia,  are the most developed in the tool, and the focus of this course. The diagram on this slide illustrates the typical modelling chain for hydrogen: renewable electricity is generated, used to power an electrolyser to produce hydrogen, which is then compressed or converted and transported to the demand centre. Each step in this chain contributes to the final levelised cost, and Geo-X optimises the entire chain simultaneously for every location in the territory. Copper production is also supported, through a related tool called Geo-</a:t>
            </a:r>
            <a:r>
              <a:rPr lang="en-GB" dirty="0" err="1"/>
              <a:t>MinX</a:t>
            </a:r>
            <a:r>
              <a:rPr lang="en-GB" dirty="0"/>
              <a:t>, which applies the same geospatial framework to mining and processing, including off-grid, hybrid, and grid-connected electricity supply scenarios. This extensibility is a key design feature of Geo-X: the codebase is modular, making it possible to add new commodities in the future.</a:t>
            </a:r>
          </a:p>
          <a:p>
            <a:pPr marL="0" lvl="0" indent="0" algn="l" rtl="0">
              <a:lnSpc>
                <a:spcPct val="100000"/>
              </a:lnSpc>
              <a:spcBef>
                <a:spcPts val="0"/>
              </a:spcBef>
              <a:spcAft>
                <a:spcPts val="0"/>
              </a:spcAft>
              <a:buNone/>
            </a:pPr>
            <a:endParaRPr lang="en-GB" dirty="0"/>
          </a:p>
          <a:p>
            <a:pPr marL="0" lvl="0" indent="0" algn="l" rtl="0">
              <a:lnSpc>
                <a:spcPct val="100000"/>
              </a:lnSpc>
              <a:spcBef>
                <a:spcPts val="0"/>
              </a:spcBef>
              <a:spcAft>
                <a:spcPts val="0"/>
              </a:spcAft>
              <a:buNone/>
            </a:pPr>
            <a:r>
              <a:rPr lang="en-CZ" dirty="0"/>
              <a:t>Geo-MinX belongs to a class of purpose-built modeling tools that merge location-based data with economic analysis, with the goal of streamlining how minerals are processed and moved through supply chains. Its main uses include estimating how much renewable energy a project will need and pinpointing the most cost-effective locations to process critical minerals—copper being a key example. As part of a larger ecosystem, Geo-MinX sits within the Geo-X GitHub repository, a project that leverages the Snakemake workflow system to automatically generate levelised cost (LC) estimates across different commodities.</a:t>
            </a:r>
          </a:p>
          <a:p>
            <a:pPr marL="0" lvl="0" indent="0" algn="l" rtl="0">
              <a:lnSpc>
                <a:spcPct val="100000"/>
              </a:lnSpc>
              <a:spcBef>
                <a:spcPts val="0"/>
              </a:spcBef>
              <a:spcAft>
                <a:spcPts val="0"/>
              </a:spcAft>
              <a:buNone/>
            </a:pPr>
            <a:endParaRPr lang="en-GB" dirty="0"/>
          </a:p>
          <a:p>
            <a:pPr marL="0" lvl="0" indent="0" algn="l" rtl="0">
              <a:lnSpc>
                <a:spcPct val="100000"/>
              </a:lnSpc>
              <a:spcBef>
                <a:spcPts val="0"/>
              </a:spcBef>
              <a:spcAft>
                <a:spcPts val="0"/>
              </a:spcAft>
              <a:buNone/>
            </a:pPr>
            <a:r>
              <a:rPr lang="en-GB" dirty="0"/>
              <a:t>Acronyms on this slide: PPA = power purchase agreement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
        <p:cNvGrpSpPr/>
        <p:nvPr/>
      </p:nvGrpSpPr>
      <p:grpSpPr>
        <a:xfrm>
          <a:off x="0" y="0"/>
          <a:ext cx="0" cy="0"/>
          <a:chOff x="0" y="0"/>
          <a:chExt cx="0" cy="0"/>
        </a:xfrm>
      </p:grpSpPr>
      <p:sp>
        <p:nvSpPr>
          <p:cNvPr id="2" name="Slide Image"/>
          <p:cNvSpPr>
            <a:spLocks noGrp="1" noRot="1" noChangeAspect="1"/>
          </p:cNvSpPr>
          <p:nvPr>
            <p:ph type="sldImg" idx="2"/>
          </p:nvPr>
        </p:nvSpPr>
        <p:spPr>
          <a:xfrm>
            <a:off x="685800" y="1143000"/>
            <a:ext cx="5486400" cy="3086100"/>
          </a:xfrm>
          <a:prstGeom prst="rect">
            <a:avLst/>
          </a:prstGeom>
          <a:noFill/>
        </p:spPr>
        <p:txBody>
          <a:bodyPr/>
          <a:lstStyle/>
          <a:p>
            <a:endParaRPr lang="en-GB"/>
          </a:p>
        </p:txBody>
      </p:sp>
      <p:sp>
        <p:nvSpPr>
          <p:cNvPr id="3" name="Notes Body"/>
          <p:cNvSpPr txBox="1">
            <a:spLocks noGrp="1"/>
          </p:cNvSpPr>
          <p:nvPr>
            <p:ph type="body" idx="1"/>
          </p:nvPr>
        </p:nvSpPr>
        <p:spPr>
          <a:xfrm>
            <a:off x="685800" y="4400550"/>
            <a:ext cx="5486400" cy="3600450"/>
          </a:xfrm>
          <a:prstGeom prst="rect">
            <a:avLst/>
          </a:prstGeom>
          <a:noFill/>
          <a:ln>
            <a:noFill/>
          </a:ln>
        </p:spPr>
        <p:txBody>
          <a:bodyPr wrap="square" lIns="91425" tIns="45700" rIns="91425" bIns="45700" anchor="t"/>
          <a:lstStyle/>
          <a:p>
            <a:pPr marL="0" lvl="0" indent="0" algn="l" rtl="0">
              <a:lnSpc>
                <a:spcPct val="100000"/>
              </a:lnSpc>
              <a:spcBef>
                <a:spcPts val="0"/>
              </a:spcBef>
              <a:spcAft>
                <a:spcPts val="0"/>
              </a:spcAft>
              <a:buNone/>
            </a:pPr>
            <a:r>
              <a:rPr lang="en-GB" dirty="0"/>
              <a:t>For ammonia, the modelling chain extends the hydrogen pathway. Green hydrogen is produced via electrolysis, and then synthesised into ammonia using the Haber-Bosch process, which requires nitrogen from an air separation unit and additional electricity. The resulting ammonia can be transported as a liquid at moderate pressure, which is often cheaper than transporting compressed hydrogen over long distances. At the demand end, ammonia can either be used directly, for example, as a fertiliser feedstock or as a shipping fuel, or cracked back into hydrogen if the end user requires hydrogen. Geo-X models all of these steps, allowing you to compare the full delivered cost of ammonia versus hydrogen for a given demand centre and geography.</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
        <p:cNvGrpSpPr/>
        <p:nvPr/>
      </p:nvGrpSpPr>
      <p:grpSpPr>
        <a:xfrm>
          <a:off x="0" y="0"/>
          <a:ext cx="0" cy="0"/>
          <a:chOff x="0" y="0"/>
          <a:chExt cx="0" cy="0"/>
        </a:xfrm>
      </p:grpSpPr>
      <p:sp>
        <p:nvSpPr>
          <p:cNvPr id="2" name="Slide Image"/>
          <p:cNvSpPr>
            <a:spLocks noGrp="1" noRot="1" noChangeAspect="1"/>
          </p:cNvSpPr>
          <p:nvPr>
            <p:ph type="sldImg" idx="2"/>
          </p:nvPr>
        </p:nvSpPr>
        <p:spPr>
          <a:xfrm>
            <a:off x="685800" y="1143000"/>
            <a:ext cx="5486400" cy="3086100"/>
          </a:xfrm>
          <a:prstGeom prst="rect">
            <a:avLst/>
          </a:prstGeom>
          <a:noFill/>
        </p:spPr>
        <p:txBody>
          <a:bodyPr/>
          <a:lstStyle/>
          <a:p>
            <a:endParaRPr lang="en-GB"/>
          </a:p>
        </p:txBody>
      </p:sp>
      <p:sp>
        <p:nvSpPr>
          <p:cNvPr id="3" name="Notes Body"/>
          <p:cNvSpPr txBox="1">
            <a:spLocks noGrp="1"/>
          </p:cNvSpPr>
          <p:nvPr>
            <p:ph type="body" idx="1"/>
          </p:nvPr>
        </p:nvSpPr>
        <p:spPr>
          <a:xfrm>
            <a:off x="685800" y="4400550"/>
            <a:ext cx="5486400" cy="3600450"/>
          </a:xfrm>
          <a:prstGeom prst="rect">
            <a:avLst/>
          </a:prstGeom>
          <a:noFill/>
          <a:ln>
            <a:noFill/>
          </a:ln>
        </p:spPr>
        <p:txBody>
          <a:bodyPr wrap="square" lIns="91425" tIns="45700" rIns="91425" bIns="45700" anchor="t"/>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GB" dirty="0"/>
              <a:t>The key output of Geo-X is a set of spatially explicit cost maps. Once the optimisation has been run for every hexagonal cell in the territory – each one representing a potential production site – the results are assembled into two main forms. The first is a geospatial heatmap showing the levelised cost of production and delivery across the entire territory. This allows you to immediately identify where production is cheapest and how costs vary with distance to demand or renewable resource quality. The second is a breakdown of the cost components – energy, storage, conversion, transport – which tells you which factors are driving costs in different regions. These outputs are designed to be directly useful for policy analysis: they can inform infrastructure prioritisation, competitiveness assessments, and scenario comparisons. </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GB" dirty="0"/>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GB" dirty="0"/>
              <a:t>The stacked bars show which cost components (generation, electrolysis, storage, water, transport) make up the LCOH at each location, so the dominant cost driver can be read off directly.</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
        <p:cNvGrpSpPr/>
        <p:nvPr/>
      </p:nvGrpSpPr>
      <p:grpSpPr>
        <a:xfrm>
          <a:off x="0" y="0"/>
          <a:ext cx="0" cy="0"/>
          <a:chOff x="0" y="0"/>
          <a:chExt cx="0" cy="0"/>
        </a:xfrm>
      </p:grpSpPr>
      <p:sp>
        <p:nvSpPr>
          <p:cNvPr id="2" name="Slide Image"/>
          <p:cNvSpPr>
            <a:spLocks noGrp="1" noRot="1" noChangeAspect="1"/>
          </p:cNvSpPr>
          <p:nvPr>
            <p:ph type="sldImg" idx="2"/>
          </p:nvPr>
        </p:nvSpPr>
        <p:spPr>
          <a:xfrm>
            <a:off x="685800" y="1143000"/>
            <a:ext cx="5486400" cy="3086100"/>
          </a:xfrm>
          <a:prstGeom prst="rect">
            <a:avLst/>
          </a:prstGeom>
          <a:noFill/>
        </p:spPr>
        <p:txBody>
          <a:bodyPr/>
          <a:lstStyle/>
          <a:p>
            <a:endParaRPr lang="en-GB"/>
          </a:p>
        </p:txBody>
      </p:sp>
      <p:sp>
        <p:nvSpPr>
          <p:cNvPr id="3" name="Notes Body"/>
          <p:cNvSpPr txBox="1">
            <a:spLocks noGrp="1"/>
          </p:cNvSpPr>
          <p:nvPr>
            <p:ph type="body" idx="1"/>
          </p:nvPr>
        </p:nvSpPr>
        <p:spPr>
          <a:xfrm>
            <a:off x="685800" y="4400550"/>
            <a:ext cx="5486400" cy="3600450"/>
          </a:xfrm>
          <a:prstGeom prst="rect">
            <a:avLst/>
          </a:prstGeom>
          <a:noFill/>
          <a:ln>
            <a:noFill/>
          </a:ln>
        </p:spPr>
        <p:txBody>
          <a:bodyPr wrap="square" lIns="91425" tIns="45700" rIns="91425" bIns="45700" anchor="t"/>
          <a:lstStyle/>
          <a:p>
            <a:pPr marL="0" lvl="0" indent="0" algn="l" rtl="0">
              <a:lnSpc>
                <a:spcPct val="100000"/>
              </a:lnSpc>
              <a:spcBef>
                <a:spcPts val="0"/>
              </a:spcBef>
              <a:spcAft>
                <a:spcPts val="0"/>
              </a:spcAft>
              <a:buNone/>
            </a:pPr>
            <a:r>
              <a:rPr lang="en-GB" dirty="0"/>
              <a:t>Geo-X has already been applied in a range of policy and research contexts. On the policy side, it is well-suited to questions like: where should infrastructure investment be prioritised? How does a country's production potential compare to international benchmarks? How sensitive is the business case to changes in cost assumptions or financing conditions? Where are the most promising locations for green industrial hubs? On the research side, Geo-X helps answer questions about which cost components dominate in a given context, how sensitive results are to the location of demand centres, and which transport option – trucking or pipeline – is economically optimal at different scales. Published applications include case studies in Namibia for hydrogen and ammonia, Zambia for copper, and Ukraine for green hydrogen and ammonia production under different financing scenarios. The Ukraine case study is particularly relevant to this course, as it draws directly on the methods you will be learning here.</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
          <a:extLst>
            <a:ext uri="{FF2B5EF4-FFF2-40B4-BE49-F238E27FC236}">
              <a16:creationId xmlns:a16="http://schemas.microsoft.com/office/drawing/2014/main" id="{89672E9B-BA09-F4ED-CBE0-DCB024CD9DFA}"/>
            </a:ext>
          </a:extLst>
        </p:cNvPr>
        <p:cNvGrpSpPr/>
        <p:nvPr/>
      </p:nvGrpSpPr>
      <p:grpSpPr>
        <a:xfrm>
          <a:off x="0" y="0"/>
          <a:ext cx="0" cy="0"/>
          <a:chOff x="0" y="0"/>
          <a:chExt cx="0" cy="0"/>
        </a:xfrm>
      </p:grpSpPr>
      <p:sp>
        <p:nvSpPr>
          <p:cNvPr id="2" name="Slide Image">
            <a:extLst>
              <a:ext uri="{FF2B5EF4-FFF2-40B4-BE49-F238E27FC236}">
                <a16:creationId xmlns:a16="http://schemas.microsoft.com/office/drawing/2014/main" id="{88C50914-7DDB-AC40-C896-54ED8869C64A}"/>
              </a:ext>
            </a:extLst>
          </p:cNvPr>
          <p:cNvSpPr>
            <a:spLocks noGrp="1" noRot="1" noChangeAspect="1"/>
          </p:cNvSpPr>
          <p:nvPr>
            <p:ph type="sldImg" idx="2"/>
          </p:nvPr>
        </p:nvSpPr>
        <p:spPr>
          <a:xfrm>
            <a:off x="685800" y="1143000"/>
            <a:ext cx="5486400" cy="3086100"/>
          </a:xfrm>
          <a:prstGeom prst="rect">
            <a:avLst/>
          </a:prstGeom>
          <a:noFill/>
        </p:spPr>
        <p:txBody>
          <a:bodyPr/>
          <a:lstStyle/>
          <a:p>
            <a:endParaRPr lang="en-GB"/>
          </a:p>
        </p:txBody>
      </p:sp>
      <p:sp>
        <p:nvSpPr>
          <p:cNvPr id="3" name="Notes Body">
            <a:extLst>
              <a:ext uri="{FF2B5EF4-FFF2-40B4-BE49-F238E27FC236}">
                <a16:creationId xmlns:a16="http://schemas.microsoft.com/office/drawing/2014/main" id="{7E4F59E0-2BFB-CDE6-9A24-39A780B4A470}"/>
              </a:ext>
            </a:extLst>
          </p:cNvPr>
          <p:cNvSpPr txBox="1">
            <a:spLocks noGrp="1"/>
          </p:cNvSpPr>
          <p:nvPr>
            <p:ph type="body" idx="1"/>
          </p:nvPr>
        </p:nvSpPr>
        <p:spPr>
          <a:xfrm>
            <a:off x="685800" y="4400550"/>
            <a:ext cx="5486400" cy="3600450"/>
          </a:xfrm>
          <a:prstGeom prst="rect">
            <a:avLst/>
          </a:prstGeom>
          <a:noFill/>
          <a:ln>
            <a:noFill/>
          </a:ln>
        </p:spPr>
        <p:txBody>
          <a:bodyPr wrap="square" lIns="91425" tIns="45700" rIns="91425" bIns="45700" anchor="t"/>
          <a:lstStyle/>
          <a:p>
            <a:pPr marL="0" lvl="0" indent="0" algn="l" rtl="0">
              <a:lnSpc>
                <a:spcPct val="100000"/>
              </a:lnSpc>
              <a:spcBef>
                <a:spcPts val="0"/>
              </a:spcBef>
              <a:spcAft>
                <a:spcPts val="0"/>
              </a:spcAft>
              <a:buNone/>
            </a:pPr>
            <a:r>
              <a:rPr lang="en-GB" dirty="0"/>
              <a:t>We now turn to an equally important part of understanding any modelling tool: its limitations. Knowing what a tool does not do is essential for interpreting results correctly and avoiding misuse. The next slide describes the key scope boundaries of Geo-X.</a:t>
            </a:r>
          </a:p>
        </p:txBody>
      </p:sp>
    </p:spTree>
    <p:extLst>
      <p:ext uri="{BB962C8B-B14F-4D97-AF65-F5344CB8AC3E}">
        <p14:creationId xmlns:p14="http://schemas.microsoft.com/office/powerpoint/2010/main" val="10553784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
        <p:cNvGrpSpPr/>
        <p:nvPr/>
      </p:nvGrpSpPr>
      <p:grpSpPr>
        <a:xfrm>
          <a:off x="0" y="0"/>
          <a:ext cx="0" cy="0"/>
          <a:chOff x="0" y="0"/>
          <a:chExt cx="0" cy="0"/>
        </a:xfrm>
      </p:grpSpPr>
      <p:sp>
        <p:nvSpPr>
          <p:cNvPr id="2" name="Slide Image"/>
          <p:cNvSpPr>
            <a:spLocks noGrp="1" noRot="1" noChangeAspect="1"/>
          </p:cNvSpPr>
          <p:nvPr>
            <p:ph type="sldImg" idx="2"/>
          </p:nvPr>
        </p:nvSpPr>
        <p:spPr>
          <a:xfrm>
            <a:off x="685800" y="1143000"/>
            <a:ext cx="5486400" cy="3086100"/>
          </a:xfrm>
          <a:prstGeom prst="rect">
            <a:avLst/>
          </a:prstGeom>
          <a:noFill/>
        </p:spPr>
        <p:txBody>
          <a:bodyPr/>
          <a:lstStyle/>
          <a:p>
            <a:endParaRPr lang="en-GB"/>
          </a:p>
        </p:txBody>
      </p:sp>
      <p:sp>
        <p:nvSpPr>
          <p:cNvPr id="3" name="Notes Body"/>
          <p:cNvSpPr txBox="1">
            <a:spLocks noGrp="1"/>
          </p:cNvSpPr>
          <p:nvPr>
            <p:ph type="body" idx="1"/>
          </p:nvPr>
        </p:nvSpPr>
        <p:spPr>
          <a:xfrm>
            <a:off x="685800" y="4400550"/>
            <a:ext cx="5486400" cy="3600450"/>
          </a:xfrm>
          <a:prstGeom prst="rect">
            <a:avLst/>
          </a:prstGeom>
          <a:noFill/>
          <a:ln>
            <a:noFill/>
          </a:ln>
        </p:spPr>
        <p:txBody>
          <a:bodyPr wrap="square" lIns="91425" tIns="45700" rIns="91425" bIns="45700" anchor="t"/>
          <a:lstStyle/>
          <a:p>
            <a:pPr marL="0" lvl="0" indent="0" algn="l" rtl="0">
              <a:lnSpc>
                <a:spcPct val="100000"/>
              </a:lnSpc>
              <a:spcBef>
                <a:spcPts val="0"/>
              </a:spcBef>
              <a:spcAft>
                <a:spcPts val="0"/>
              </a:spcAft>
              <a:buNone/>
            </a:pPr>
            <a:r>
              <a:rPr lang="en-GB" dirty="0"/>
              <a:t>Geo-X is designed with a clear and deliberate scope, and it is important to understand what lies outside it. First, Geo-X focuses on the localised cost of commodity production, it does not model system integration. This means it does not capture how large-scale hydrogen production might affect the broader power system, or how existing generation assets might interact with new green commodity plants. Second, there is no explicit modelling of existing electricity networks. Power generation in Geo-X is treated as newly built, off-grid infrastructure for most commodities – any excess electricity is assumed to be curtailed rather than exported. Third, results are sensitive to the input assumptions you provide – cost projections, technology parameters, interest rates, and demand locations all affect the outputs significantly. This is not a weakness unique to Geo-X, but it means that scenario analysis and sensitivity testing are essential parts of any credible application. Taken together, these boundaries mean that Geo-X is best understood as a screening and siting tool – a way of identifying where production is likely to be competitive – rather than a tool for detailed system planning.</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
          <a:extLst>
            <a:ext uri="{FF2B5EF4-FFF2-40B4-BE49-F238E27FC236}">
              <a16:creationId xmlns:a16="http://schemas.microsoft.com/office/drawing/2014/main" id="{0907621E-2F7F-083A-C5DC-1BB0720DF627}"/>
            </a:ext>
          </a:extLst>
        </p:cNvPr>
        <p:cNvGrpSpPr/>
        <p:nvPr/>
      </p:nvGrpSpPr>
      <p:grpSpPr>
        <a:xfrm>
          <a:off x="0" y="0"/>
          <a:ext cx="0" cy="0"/>
          <a:chOff x="0" y="0"/>
          <a:chExt cx="0" cy="0"/>
        </a:xfrm>
      </p:grpSpPr>
      <p:sp>
        <p:nvSpPr>
          <p:cNvPr id="2" name="Slide Image">
            <a:extLst>
              <a:ext uri="{FF2B5EF4-FFF2-40B4-BE49-F238E27FC236}">
                <a16:creationId xmlns:a16="http://schemas.microsoft.com/office/drawing/2014/main" id="{F54EEDE5-D7BF-C00C-DDD0-922E9E8F914E}"/>
              </a:ext>
            </a:extLst>
          </p:cNvPr>
          <p:cNvSpPr>
            <a:spLocks noGrp="1" noRot="1" noChangeAspect="1"/>
          </p:cNvSpPr>
          <p:nvPr>
            <p:ph type="sldImg" idx="2"/>
          </p:nvPr>
        </p:nvSpPr>
        <p:spPr>
          <a:xfrm>
            <a:off x="685800" y="1143000"/>
            <a:ext cx="5486400" cy="3086100"/>
          </a:xfrm>
          <a:prstGeom prst="rect">
            <a:avLst/>
          </a:prstGeom>
          <a:noFill/>
        </p:spPr>
        <p:txBody>
          <a:bodyPr/>
          <a:lstStyle/>
          <a:p>
            <a:endParaRPr lang="en-GB"/>
          </a:p>
        </p:txBody>
      </p:sp>
      <p:sp>
        <p:nvSpPr>
          <p:cNvPr id="3" name="Notes Body">
            <a:extLst>
              <a:ext uri="{FF2B5EF4-FFF2-40B4-BE49-F238E27FC236}">
                <a16:creationId xmlns:a16="http://schemas.microsoft.com/office/drawing/2014/main" id="{00F09CBC-B94D-F8E7-DC3B-9EAB09B424E4}"/>
              </a:ext>
            </a:extLst>
          </p:cNvPr>
          <p:cNvSpPr txBox="1">
            <a:spLocks noGrp="1"/>
          </p:cNvSpPr>
          <p:nvPr>
            <p:ph type="body" idx="1"/>
          </p:nvPr>
        </p:nvSpPr>
        <p:spPr>
          <a:xfrm>
            <a:off x="685800" y="4400550"/>
            <a:ext cx="5486400" cy="3600450"/>
          </a:xfrm>
          <a:prstGeom prst="rect">
            <a:avLst/>
          </a:prstGeom>
          <a:noFill/>
          <a:ln>
            <a:noFill/>
          </a:ln>
        </p:spPr>
        <p:txBody>
          <a:bodyPr wrap="square" lIns="91425" tIns="45700" rIns="91425" bIns="45700" anchor="t"/>
          <a:lstStyle/>
          <a:p>
            <a:pPr marL="0" lvl="0" indent="0" algn="l" rtl="0">
              <a:lnSpc>
                <a:spcPct val="100000"/>
              </a:lnSpc>
              <a:spcBef>
                <a:spcPts val="0"/>
              </a:spcBef>
              <a:spcAft>
                <a:spcPts val="0"/>
              </a:spcAft>
              <a:buNone/>
            </a:pPr>
            <a:r>
              <a:rPr lang="en-GB" dirty="0"/>
              <a:t>Before we close this lesson, let’s look ahead at the full course. You have just completed Lesson 1, which gave you the conceptual foundation for everything that follows. The remaining five lessons will take you from installation all the way to advanced applications.</a:t>
            </a:r>
          </a:p>
        </p:txBody>
      </p:sp>
    </p:spTree>
    <p:extLst>
      <p:ext uri="{BB962C8B-B14F-4D97-AF65-F5344CB8AC3E}">
        <p14:creationId xmlns:p14="http://schemas.microsoft.com/office/powerpoint/2010/main" val="27793121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
        <p:cNvGrpSpPr/>
        <p:nvPr/>
      </p:nvGrpSpPr>
      <p:grpSpPr>
        <a:xfrm>
          <a:off x="0" y="0"/>
          <a:ext cx="0" cy="0"/>
          <a:chOff x="0" y="0"/>
          <a:chExt cx="0" cy="0"/>
        </a:xfrm>
      </p:grpSpPr>
      <p:sp>
        <p:nvSpPr>
          <p:cNvPr id="2" name="Slide Image"/>
          <p:cNvSpPr>
            <a:spLocks noGrp="1" noRot="1" noChangeAspect="1"/>
          </p:cNvSpPr>
          <p:nvPr>
            <p:ph type="sldImg" idx="2"/>
          </p:nvPr>
        </p:nvSpPr>
        <p:spPr>
          <a:xfrm>
            <a:off x="685800" y="1143000"/>
            <a:ext cx="5486400" cy="3086100"/>
          </a:xfrm>
          <a:prstGeom prst="rect">
            <a:avLst/>
          </a:prstGeom>
          <a:noFill/>
        </p:spPr>
        <p:txBody>
          <a:bodyPr/>
          <a:lstStyle/>
          <a:p>
            <a:endParaRPr lang="en-GB"/>
          </a:p>
        </p:txBody>
      </p:sp>
      <p:sp>
        <p:nvSpPr>
          <p:cNvPr id="3" name="Notes Body"/>
          <p:cNvSpPr txBox="1">
            <a:spLocks noGrp="1"/>
          </p:cNvSpPr>
          <p:nvPr>
            <p:ph type="body" idx="1"/>
          </p:nvPr>
        </p:nvSpPr>
        <p:spPr>
          <a:xfrm>
            <a:off x="685800" y="4400550"/>
            <a:ext cx="5486400" cy="3600450"/>
          </a:xfrm>
          <a:prstGeom prst="rect">
            <a:avLst/>
          </a:prstGeom>
          <a:noFill/>
          <a:ln>
            <a:noFill/>
          </a:ln>
        </p:spPr>
        <p:txBody>
          <a:bodyPr wrap="square" lIns="91425" tIns="45700" rIns="91425" bIns="45700" anchor="t"/>
          <a:lstStyle/>
          <a:p>
            <a:pPr marL="0" lvl="0" indent="0" algn="l" rtl="0">
              <a:lnSpc>
                <a:spcPct val="100000"/>
              </a:lnSpc>
              <a:spcBef>
                <a:spcPts val="0"/>
              </a:spcBef>
              <a:spcAft>
                <a:spcPts val="0"/>
              </a:spcAft>
              <a:buNone/>
            </a:pPr>
            <a:r>
              <a:rPr lang="en-GB" dirty="0"/>
              <a:t>Here is the full course roadmap. </a:t>
            </a:r>
            <a:r>
              <a:rPr lang="en-GB" b="1" dirty="0"/>
              <a:t>Lesson 2 </a:t>
            </a:r>
            <a:r>
              <a:rPr lang="en-GB" dirty="0"/>
              <a:t>covers software setup: you will clone the repository, configure your environment, and run a basic verification example. </a:t>
            </a:r>
            <a:r>
              <a:rPr lang="en-GB" b="1" dirty="0"/>
              <a:t>Lesson 3 </a:t>
            </a:r>
            <a:r>
              <a:rPr lang="en-GB" dirty="0"/>
              <a:t>introduces data inputs: you will learn about the spatial hexagon files, the techno-economic parameter spreadsheets, and the configuration file that controls the model runs. </a:t>
            </a:r>
            <a:r>
              <a:rPr lang="en-GB" b="1" dirty="0"/>
              <a:t>Lesson 4 </a:t>
            </a:r>
            <a:r>
              <a:rPr lang="en-GB" dirty="0"/>
              <a:t>takes you through running the model: executing the Snakemake workflow, troubleshooting common issues, and designing scenarios. </a:t>
            </a:r>
            <a:r>
              <a:rPr lang="en-GB" b="1" dirty="0"/>
              <a:t>Lesson 5</a:t>
            </a:r>
            <a:r>
              <a:rPr lang="en-GB" dirty="0"/>
              <a:t> focuses on interpreting results: reading the heatmaps, understanding cost breakdowns, and constructing supply curves. And </a:t>
            </a:r>
            <a:r>
              <a:rPr lang="en-GB" b="1" dirty="0"/>
              <a:t>Lesson 6 </a:t>
            </a:r>
            <a:r>
              <a:rPr lang="en-GB" dirty="0"/>
              <a:t>introduces advanced options, including incorporating new technologies and applying the framework to other commodities. Each lesson builds on the previous one, so we recommend working through them in order.</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
        <p:cNvGrpSpPr/>
        <p:nvPr/>
      </p:nvGrpSpPr>
      <p:grpSpPr>
        <a:xfrm>
          <a:off x="0" y="0"/>
          <a:ext cx="0" cy="0"/>
          <a:chOff x="0" y="0"/>
          <a:chExt cx="0" cy="0"/>
        </a:xfrm>
      </p:grpSpPr>
      <p:sp>
        <p:nvSpPr>
          <p:cNvPr id="2" name="Slide Image"/>
          <p:cNvSpPr>
            <a:spLocks noGrp="1" noRot="1" noChangeAspect="1"/>
          </p:cNvSpPr>
          <p:nvPr>
            <p:ph type="sldImg" idx="2"/>
          </p:nvPr>
        </p:nvSpPr>
        <p:spPr>
          <a:xfrm>
            <a:off x="685800" y="1143000"/>
            <a:ext cx="5486400" cy="3086100"/>
          </a:xfrm>
          <a:prstGeom prst="rect">
            <a:avLst/>
          </a:prstGeom>
          <a:noFill/>
        </p:spPr>
        <p:txBody>
          <a:bodyPr/>
          <a:lstStyle/>
          <a:p>
            <a:endParaRPr lang="en-GB"/>
          </a:p>
        </p:txBody>
      </p:sp>
      <p:sp>
        <p:nvSpPr>
          <p:cNvPr id="3" name="Notes Body"/>
          <p:cNvSpPr txBox="1">
            <a:spLocks noGrp="1"/>
          </p:cNvSpPr>
          <p:nvPr>
            <p:ph type="body" idx="1"/>
          </p:nvPr>
        </p:nvSpPr>
        <p:spPr>
          <a:xfrm>
            <a:off x="685800" y="4400550"/>
            <a:ext cx="5486400" cy="3600450"/>
          </a:xfrm>
          <a:prstGeom prst="rect">
            <a:avLst/>
          </a:prstGeom>
          <a:noFill/>
          <a:ln>
            <a:noFill/>
          </a:ln>
        </p:spPr>
        <p:txBody>
          <a:bodyPr wrap="square" lIns="91425" tIns="45700" rIns="91425" bIns="45700" anchor="t"/>
          <a:lstStyle/>
          <a:p>
            <a:pPr marL="0" lvl="0" indent="0" algn="l" rtl="0">
              <a:lnSpc>
                <a:spcPct val="100000"/>
              </a:lnSpc>
              <a:spcBef>
                <a:spcPts val="0"/>
              </a:spcBef>
              <a:spcAft>
                <a:spcPts val="0"/>
              </a:spcAft>
              <a:buNone/>
            </a:pPr>
            <a:r>
              <a:rPr lang="en-GB" dirty="0"/>
              <a:t>At the end of this lesson, and each lesson that follows, you will find a short quiz of six to ten questions. These are designed to help you check your understanding before moving on. From Lesson 2 onwards, there is also a hands-on exercise – a set of practical challenges – that will take your Geo-X skills beyond the slides and into real modelling work. We hope you find the course both useful and engaging. If you have any questions as you work through the material, please use the course discussion forum. Good luck and enjoy the course. </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
        <p:cNvGrpSpPr/>
        <p:nvPr/>
      </p:nvGrpSpPr>
      <p:grpSpPr>
        <a:xfrm>
          <a:off x="0" y="0"/>
          <a:ext cx="0" cy="0"/>
          <a:chOff x="0" y="0"/>
          <a:chExt cx="0" cy="0"/>
        </a:xfrm>
      </p:grpSpPr>
      <p:sp>
        <p:nvSpPr>
          <p:cNvPr id="2" name="Slide Image"/>
          <p:cNvSpPr>
            <a:spLocks noGrp="1" noRot="1" noChangeAspect="1"/>
          </p:cNvSpPr>
          <p:nvPr>
            <p:ph type="sldImg" idx="2"/>
          </p:nvPr>
        </p:nvSpPr>
        <p:spPr>
          <a:xfrm>
            <a:off x="685800" y="1143000"/>
            <a:ext cx="5486400" cy="3086100"/>
          </a:xfrm>
          <a:prstGeom prst="rect">
            <a:avLst/>
          </a:prstGeom>
          <a:noFill/>
        </p:spPr>
        <p:txBody>
          <a:bodyPr/>
          <a:lstStyle/>
          <a:p>
            <a:endParaRPr lang="en-GB"/>
          </a:p>
        </p:txBody>
      </p:sp>
      <p:sp>
        <p:nvSpPr>
          <p:cNvPr id="3" name="Notes Body"/>
          <p:cNvSpPr txBox="1">
            <a:spLocks noGrp="1"/>
          </p:cNvSpPr>
          <p:nvPr>
            <p:ph type="body" idx="1"/>
          </p:nvPr>
        </p:nvSpPr>
        <p:spPr>
          <a:xfrm>
            <a:off x="685800" y="4400550"/>
            <a:ext cx="5486400" cy="3600450"/>
          </a:xfrm>
          <a:prstGeom prst="rect">
            <a:avLst/>
          </a:prstGeom>
          <a:noFill/>
          <a:ln>
            <a:noFill/>
          </a:ln>
        </p:spPr>
        <p:txBody>
          <a:bodyPr wrap="square" lIns="91425" tIns="45700" rIns="91425" bIns="45700" anchor="t"/>
          <a:lstStyle/>
          <a:p>
            <a:pPr marL="0" lvl="0" indent="0" algn="l" rtl="0">
              <a:lnSpc>
                <a:spcPct val="100000"/>
              </a:lnSpc>
              <a:spcBef>
                <a:spcPts val="0"/>
              </a:spcBef>
              <a:spcAft>
                <a:spcPts val="0"/>
              </a:spcAft>
              <a:buNone/>
            </a:pPr>
            <a:r>
              <a:rPr lang="en-GB" dirty="0"/>
              <a:t>Thank you for completing Lesson 1 of the Geo-X training course. You now have a solid conceptual understanding of what Geo-X is, how it works, and where it fits in the landscape of energy modelling tools. In Lesson 2, we will get practical: you will set up the software environment and run your first example. We look forward to seeing you there. </a:t>
            </a: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5"/>
        <p:cNvGrpSpPr/>
        <p:nvPr/>
      </p:nvGrpSpPr>
      <p:grpSpPr>
        <a:xfrm>
          <a:off x="0" y="0"/>
          <a:ext cx="0" cy="0"/>
          <a:chOff x="0" y="0"/>
          <a:chExt cx="0" cy="0"/>
        </a:xfrm>
      </p:grpSpPr>
      <p:pic>
        <p:nvPicPr>
          <p:cNvPr id="3" name="Picture 2">
            <a:extLst>
              <a:ext uri="{FF2B5EF4-FFF2-40B4-BE49-F238E27FC236}">
                <a16:creationId xmlns:a16="http://schemas.microsoft.com/office/drawing/2014/main" id="{C65EA376-651F-B818-AF38-9F429FDC5AFB}"/>
              </a:ext>
            </a:extLst>
          </p:cNvPr>
          <p:cNvPicPr>
            <a:picLocks noChangeAspect="1"/>
          </p:cNvPicPr>
          <p:nvPr userDrawn="1"/>
        </p:nvPicPr>
        <p:blipFill>
          <a:blip r:embed="rId2"/>
          <a:srcRect/>
          <a:stretch/>
        </p:blipFill>
        <p:spPr>
          <a:xfrm>
            <a:off x="0" y="0"/>
            <a:ext cx="12192000" cy="6858000"/>
          </a:xfrm>
          <a:prstGeom prst="rect">
            <a:avLst/>
          </a:prstGeom>
        </p:spPr>
      </p:pic>
      <p:sp>
        <p:nvSpPr>
          <p:cNvPr id="16" name="Google Shape;16;p17"/>
          <p:cNvSpPr txBox="1">
            <a:spLocks noGrp="1"/>
          </p:cNvSpPr>
          <p:nvPr>
            <p:ph type="ctrTitle" hasCustomPrompt="1"/>
          </p:nvPr>
        </p:nvSpPr>
        <p:spPr>
          <a:xfrm>
            <a:off x="2979507" y="739739"/>
            <a:ext cx="4880223" cy="4982968"/>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dk1"/>
              </a:buClr>
              <a:buSzPts val="4800"/>
              <a:buFont typeface="Helvetica Neue"/>
              <a:buNone/>
              <a:defRPr sz="3200" b="1" i="0" cap="none" baseline="0">
                <a:solidFill>
                  <a:schemeClr val="bg1"/>
                </a:solidFill>
                <a:latin typeface="Arial" panose="020B0604020202020204" pitchFamily="34" charset="0"/>
                <a:ea typeface="Helvetica Neue"/>
                <a:cs typeface="Arial" panose="020B0604020202020204" pitchFamily="34" charset="0"/>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GB" dirty="0"/>
              <a:t>Click To Edit Master Title Style</a:t>
            </a:r>
            <a:endParaRPr lang="en-ZA" dirty="0"/>
          </a:p>
        </p:txBody>
      </p:sp>
    </p:spTree>
    <p:extLst>
      <p:ext uri="{BB962C8B-B14F-4D97-AF65-F5344CB8AC3E}">
        <p14:creationId xmlns:p14="http://schemas.microsoft.com/office/powerpoint/2010/main" val="1980571484"/>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wo Content" preserve="1">
  <p:cSld name="Two Content">
    <p:bg>
      <p:bgPr>
        <a:solidFill>
          <a:schemeClr val="lt1"/>
        </a:solidFill>
        <a:effectLst/>
      </p:bgPr>
    </p:bg>
    <p:spTree>
      <p:nvGrpSpPr>
        <p:cNvPr id="1" name="Shape 33"/>
        <p:cNvGrpSpPr/>
        <p:nvPr/>
      </p:nvGrpSpPr>
      <p:grpSpPr>
        <a:xfrm>
          <a:off x="0" y="0"/>
          <a:ext cx="0" cy="0"/>
          <a:chOff x="0" y="0"/>
          <a:chExt cx="0" cy="0"/>
        </a:xfrm>
      </p:grpSpPr>
      <p:sp>
        <p:nvSpPr>
          <p:cNvPr id="34" name="Google Shape;34;p20"/>
          <p:cNvSpPr txBox="1">
            <a:spLocks noGrp="1"/>
          </p:cNvSpPr>
          <p:nvPr>
            <p:ph type="title"/>
          </p:nvPr>
        </p:nvSpPr>
        <p:spPr>
          <a:xfrm>
            <a:off x="838200" y="5556"/>
            <a:ext cx="10515600" cy="132556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400"/>
              <a:buFont typeface="Helvetica Neue"/>
              <a:buNone/>
              <a:defRPr sz="2800" b="1" i="0">
                <a:latin typeface="Arial" panose="020B0604020202020204" pitchFamily="34" charset="0"/>
                <a:ea typeface="Helvetica Neue"/>
                <a:cs typeface="Arial" panose="020B0604020202020204" pitchFamily="34" charset="0"/>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GB" dirty="0"/>
              <a:t>Click to edit Master title style</a:t>
            </a:r>
            <a:endParaRPr dirty="0"/>
          </a:p>
        </p:txBody>
      </p:sp>
      <p:sp>
        <p:nvSpPr>
          <p:cNvPr id="2" name="Slide Number Placeholder 1">
            <a:extLst>
              <a:ext uri="{FF2B5EF4-FFF2-40B4-BE49-F238E27FC236}">
                <a16:creationId xmlns:a16="http://schemas.microsoft.com/office/drawing/2014/main" id="{4055AD5F-CC06-3A70-CBC8-BED05A2F0731}"/>
              </a:ext>
            </a:extLst>
          </p:cNvPr>
          <p:cNvSpPr>
            <a:spLocks noGrp="1"/>
          </p:cNvSpPr>
          <p:nvPr>
            <p:ph type="sldNum" idx="11"/>
          </p:nvPr>
        </p:nvSpPr>
        <p:spPr/>
        <p:txBody>
          <a:bodyPr/>
          <a:lstStyle/>
          <a:p>
            <a:fld id="{00000000-1234-1234-1234-123412341234}" type="slidenum">
              <a:rPr lang="sv-SE" smtClean="0"/>
              <a:pPr/>
              <a:t>‹#›</a:t>
            </a:fld>
            <a:endParaRPr lang="sv-SE" dirty="0"/>
          </a:p>
        </p:txBody>
      </p:sp>
      <p:sp>
        <p:nvSpPr>
          <p:cNvPr id="4" name="Text Placeholder 2">
            <a:extLst>
              <a:ext uri="{FF2B5EF4-FFF2-40B4-BE49-F238E27FC236}">
                <a16:creationId xmlns:a16="http://schemas.microsoft.com/office/drawing/2014/main" id="{760B7BF7-863F-75BD-C74E-816BAC14E105}"/>
              </a:ext>
            </a:extLst>
          </p:cNvPr>
          <p:cNvSpPr>
            <a:spLocks noGrp="1"/>
          </p:cNvSpPr>
          <p:nvPr>
            <p:ph type="body" idx="12"/>
          </p:nvPr>
        </p:nvSpPr>
        <p:spPr>
          <a:xfrm>
            <a:off x="838200" y="1926431"/>
            <a:ext cx="5257800" cy="4639469"/>
          </a:xfrm>
          <a:prstGeom prst="rect">
            <a:avLst/>
          </a:prstGeom>
        </p:spPr>
        <p:txBody>
          <a:bodyPr lIns="90000" tIns="36000" bIns="90000"/>
          <a:lstStyle>
            <a:lvl1pPr marL="0">
              <a:lnSpc>
                <a:spcPct val="90000"/>
              </a:lnSpc>
              <a:spcBef>
                <a:spcPts val="1000"/>
              </a:spcBef>
              <a:defRPr/>
            </a:lvl1pPr>
          </a:lstStyle>
          <a:p>
            <a:pPr marL="76200" lvl="0" indent="0">
              <a:buNone/>
            </a:pPr>
            <a:r>
              <a:rPr lang="en-GB" dirty="0"/>
              <a:t>Click to edit Master text styles</a:t>
            </a:r>
          </a:p>
        </p:txBody>
      </p:sp>
      <p:sp>
        <p:nvSpPr>
          <p:cNvPr id="5" name="Google Shape;56;p21">
            <a:extLst>
              <a:ext uri="{FF2B5EF4-FFF2-40B4-BE49-F238E27FC236}">
                <a16:creationId xmlns:a16="http://schemas.microsoft.com/office/drawing/2014/main" id="{AF23B50F-DDC4-A9C5-C7A6-289F47F961E3}"/>
              </a:ext>
            </a:extLst>
          </p:cNvPr>
          <p:cNvSpPr txBox="1">
            <a:spLocks noGrp="1"/>
          </p:cNvSpPr>
          <p:nvPr>
            <p:ph type="body" idx="13"/>
          </p:nvPr>
        </p:nvSpPr>
        <p:spPr>
          <a:xfrm>
            <a:off x="834081" y="1321595"/>
            <a:ext cx="5183188" cy="604836"/>
          </a:xfrm>
          <a:prstGeom prst="rect">
            <a:avLst/>
          </a:prstGeom>
          <a:noFill/>
          <a:ln>
            <a:noFill/>
          </a:ln>
        </p:spPr>
        <p:txBody>
          <a:bodyPr spcFirstLastPara="1" wrap="square" lIns="91425" tIns="36000" rIns="91425" bIns="90000" anchor="t" anchorCtr="0">
            <a:noAutofit/>
          </a:bodyPr>
          <a:lstStyle>
            <a:lvl1pPr marL="0" lvl="0" indent="-228600" algn="l">
              <a:lnSpc>
                <a:spcPct val="90000"/>
              </a:lnSpc>
              <a:spcBef>
                <a:spcPts val="1000"/>
              </a:spcBef>
              <a:spcAft>
                <a:spcPts val="0"/>
              </a:spcAft>
              <a:buClr>
                <a:schemeClr val="dk1"/>
              </a:buClr>
              <a:buSzPts val="2400"/>
              <a:buNone/>
              <a:defRPr sz="2400" b="1">
                <a:solidFill>
                  <a:schemeClr val="accent5"/>
                </a:solidFill>
                <a:latin typeface="+mn-lt"/>
                <a:ea typeface="Helvetica Neue"/>
                <a:cs typeface="Helvetica Neue"/>
                <a:sym typeface="Helvetica Neue"/>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GB" dirty="0"/>
              <a:t>Click to edit Master text styles</a:t>
            </a:r>
          </a:p>
        </p:txBody>
      </p:sp>
    </p:spTree>
    <p:extLst>
      <p:ext uri="{BB962C8B-B14F-4D97-AF65-F5344CB8AC3E}">
        <p14:creationId xmlns:p14="http://schemas.microsoft.com/office/powerpoint/2010/main" val="739789877"/>
      </p:ext>
    </p:extLst>
  </p:cSld>
  <p:clrMapOvr>
    <a:overrideClrMapping bg1="lt1" tx1="dk1" bg2="dk2" tx2="lt2" accent1="accent1" accent2="accent2" accent3="accent3" accent4="accent4" accent5="accent5" accent6="accent6" hlink="hlink" folHlink="folHlink"/>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wo Content" preserve="1">
  <p:cSld name="1_Two Content">
    <p:bg>
      <p:bgPr>
        <a:solidFill>
          <a:schemeClr val="lt1"/>
        </a:solidFill>
        <a:effectLst/>
      </p:bgPr>
    </p:bg>
    <p:spTree>
      <p:nvGrpSpPr>
        <p:cNvPr id="1" name="Shape 33"/>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055AD5F-CC06-3A70-CBC8-BED05A2F0731}"/>
              </a:ext>
            </a:extLst>
          </p:cNvPr>
          <p:cNvSpPr>
            <a:spLocks noGrp="1"/>
          </p:cNvSpPr>
          <p:nvPr>
            <p:ph type="sldNum" idx="11"/>
          </p:nvPr>
        </p:nvSpPr>
        <p:spPr/>
        <p:txBody>
          <a:bodyPr/>
          <a:lstStyle/>
          <a:p>
            <a:fld id="{00000000-1234-1234-1234-123412341234}" type="slidenum">
              <a:rPr lang="sv-SE" smtClean="0"/>
              <a:pPr/>
              <a:t>‹#›</a:t>
            </a:fld>
            <a:endParaRPr lang="sv-SE" dirty="0"/>
          </a:p>
        </p:txBody>
      </p:sp>
      <p:sp>
        <p:nvSpPr>
          <p:cNvPr id="7" name="Text Placeholder 2">
            <a:extLst>
              <a:ext uri="{FF2B5EF4-FFF2-40B4-BE49-F238E27FC236}">
                <a16:creationId xmlns:a16="http://schemas.microsoft.com/office/drawing/2014/main" id="{EF52DA1A-27C3-A877-3F21-FC8B5AF4A011}"/>
              </a:ext>
            </a:extLst>
          </p:cNvPr>
          <p:cNvSpPr>
            <a:spLocks noGrp="1"/>
          </p:cNvSpPr>
          <p:nvPr>
            <p:ph type="body" idx="12"/>
          </p:nvPr>
        </p:nvSpPr>
        <p:spPr>
          <a:xfrm>
            <a:off x="838200" y="1926431"/>
            <a:ext cx="5257800" cy="4639469"/>
          </a:xfrm>
          <a:prstGeom prst="rect">
            <a:avLst/>
          </a:prstGeom>
        </p:spPr>
        <p:txBody>
          <a:bodyPr lIns="90000" tIns="36000" bIns="90000"/>
          <a:lstStyle>
            <a:lvl1pPr marL="0">
              <a:lnSpc>
                <a:spcPct val="90000"/>
              </a:lnSpc>
              <a:spcBef>
                <a:spcPts val="1000"/>
              </a:spcBef>
              <a:defRPr/>
            </a:lvl1pPr>
          </a:lstStyle>
          <a:p>
            <a:pPr marL="76200" lvl="0" indent="0">
              <a:buNone/>
            </a:pPr>
            <a:r>
              <a:rPr lang="en-GB"/>
              <a:t>Click to edit Master text styles</a:t>
            </a:r>
          </a:p>
        </p:txBody>
      </p:sp>
      <p:sp>
        <p:nvSpPr>
          <p:cNvPr id="8" name="Google Shape;56;p21">
            <a:extLst>
              <a:ext uri="{FF2B5EF4-FFF2-40B4-BE49-F238E27FC236}">
                <a16:creationId xmlns:a16="http://schemas.microsoft.com/office/drawing/2014/main" id="{1C3240EE-A0CD-0C76-C224-32839D7C8974}"/>
              </a:ext>
            </a:extLst>
          </p:cNvPr>
          <p:cNvSpPr txBox="1">
            <a:spLocks noGrp="1"/>
          </p:cNvSpPr>
          <p:nvPr>
            <p:ph type="body" idx="13"/>
          </p:nvPr>
        </p:nvSpPr>
        <p:spPr>
          <a:xfrm>
            <a:off x="834081" y="1321595"/>
            <a:ext cx="5183188" cy="604836"/>
          </a:xfrm>
          <a:prstGeom prst="rect">
            <a:avLst/>
          </a:prstGeom>
          <a:noFill/>
          <a:ln>
            <a:noFill/>
          </a:ln>
        </p:spPr>
        <p:txBody>
          <a:bodyPr spcFirstLastPara="1" wrap="square" lIns="91425" tIns="36000" rIns="91425" bIns="90000" anchor="t" anchorCtr="0">
            <a:noAutofit/>
          </a:bodyPr>
          <a:lstStyle>
            <a:lvl1pPr marL="0" lvl="0" indent="-228600" algn="l">
              <a:lnSpc>
                <a:spcPct val="90000"/>
              </a:lnSpc>
              <a:spcBef>
                <a:spcPts val="1000"/>
              </a:spcBef>
              <a:spcAft>
                <a:spcPts val="0"/>
              </a:spcAft>
              <a:buClr>
                <a:schemeClr val="dk1"/>
              </a:buClr>
              <a:buSzPts val="2400"/>
              <a:buNone/>
              <a:defRPr sz="2400" b="1">
                <a:solidFill>
                  <a:schemeClr val="accent5"/>
                </a:solidFill>
                <a:latin typeface="+mn-lt"/>
                <a:ea typeface="Helvetica Neue"/>
                <a:cs typeface="Helvetica Neue"/>
                <a:sym typeface="Helvetica Neue"/>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GB"/>
              <a:t>Click to edit Master text styles</a:t>
            </a:r>
          </a:p>
        </p:txBody>
      </p:sp>
    </p:spTree>
    <p:extLst>
      <p:ext uri="{BB962C8B-B14F-4D97-AF65-F5344CB8AC3E}">
        <p14:creationId xmlns:p14="http://schemas.microsoft.com/office/powerpoint/2010/main" val="2630987058"/>
      </p:ext>
    </p:extLst>
  </p:cSld>
  <p:clrMapOvr>
    <a:overrideClrMapping bg1="lt1" tx1="dk1" bg2="dk2" tx2="lt2" accent1="accent1" accent2="accent2" accent3="accent3" accent4="accent4" accent5="accent5" accent6="accent6" hlink="hlink" folHlink="folHlink"/>
  </p:clrMapOvr>
  <p:hf sldNum="0" hdr="0" ft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omparison" type="twoTxTwoObj" preserve="1">
  <p:cSld name="1_Comparison">
    <p:spTree>
      <p:nvGrpSpPr>
        <p:cNvPr id="1" name="Shape 52"/>
        <p:cNvGrpSpPr/>
        <p:nvPr/>
      </p:nvGrpSpPr>
      <p:grpSpPr>
        <a:xfrm>
          <a:off x="0" y="0"/>
          <a:ext cx="0" cy="0"/>
          <a:chOff x="0" y="0"/>
          <a:chExt cx="0" cy="0"/>
        </a:xfrm>
      </p:grpSpPr>
      <p:pic>
        <p:nvPicPr>
          <p:cNvPr id="3" name="Picture 2">
            <a:extLst>
              <a:ext uri="{FF2B5EF4-FFF2-40B4-BE49-F238E27FC236}">
                <a16:creationId xmlns:a16="http://schemas.microsoft.com/office/drawing/2014/main" id="{3A70E89C-24E2-3848-9105-E62A76FC275E}"/>
              </a:ext>
            </a:extLst>
          </p:cNvPr>
          <p:cNvPicPr>
            <a:picLocks noChangeAspect="1"/>
          </p:cNvPicPr>
          <p:nvPr/>
        </p:nvPicPr>
        <p:blipFill>
          <a:blip r:embed="rId2"/>
          <a:srcRect/>
          <a:stretch/>
        </p:blipFill>
        <p:spPr>
          <a:xfrm>
            <a:off x="0" y="0"/>
            <a:ext cx="12192000" cy="6858000"/>
          </a:xfrm>
          <a:prstGeom prst="rect">
            <a:avLst/>
          </a:prstGeom>
        </p:spPr>
      </p:pic>
      <p:sp>
        <p:nvSpPr>
          <p:cNvPr id="4" name="Rectangle 3">
            <a:extLst>
              <a:ext uri="{FF2B5EF4-FFF2-40B4-BE49-F238E27FC236}">
                <a16:creationId xmlns:a16="http://schemas.microsoft.com/office/drawing/2014/main" id="{4321A830-ACFF-6C61-07CA-D04E6E6FD08F}"/>
              </a:ext>
            </a:extLst>
          </p:cNvPr>
          <p:cNvSpPr/>
          <p:nvPr userDrawn="1"/>
        </p:nvSpPr>
        <p:spPr>
          <a:xfrm>
            <a:off x="5997575" y="1316038"/>
            <a:ext cx="5540304" cy="4468313"/>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Google Shape;53;p21"/>
          <p:cNvSpPr txBox="1">
            <a:spLocks noGrp="1"/>
          </p:cNvSpPr>
          <p:nvPr>
            <p:ph type="title"/>
          </p:nvPr>
        </p:nvSpPr>
        <p:spPr>
          <a:xfrm>
            <a:off x="839788" y="0"/>
            <a:ext cx="10515600" cy="132556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000"/>
              <a:buFont typeface="Helvetica Neue"/>
              <a:buNone/>
              <a:defRPr sz="2800" b="1">
                <a:solidFill>
                  <a:schemeClr val="bg1"/>
                </a:solidFill>
                <a:latin typeface="+mn-lt"/>
                <a:ea typeface="Helvetica Neue"/>
                <a:cs typeface="Helvetica Neue"/>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GB" dirty="0"/>
              <a:t>Click to edit Master title style</a:t>
            </a:r>
            <a:endParaRPr dirty="0"/>
          </a:p>
        </p:txBody>
      </p:sp>
      <p:sp>
        <p:nvSpPr>
          <p:cNvPr id="54" name="Google Shape;54;p21"/>
          <p:cNvSpPr txBox="1">
            <a:spLocks noGrp="1"/>
          </p:cNvSpPr>
          <p:nvPr>
            <p:ph type="body" idx="1"/>
          </p:nvPr>
        </p:nvSpPr>
        <p:spPr>
          <a:xfrm>
            <a:off x="839788" y="1316038"/>
            <a:ext cx="5157787" cy="461391"/>
          </a:xfrm>
          <a:prstGeom prst="rect">
            <a:avLst/>
          </a:prstGeom>
          <a:noFill/>
          <a:ln>
            <a:noFill/>
          </a:ln>
        </p:spPr>
        <p:txBody>
          <a:bodyPr spcFirstLastPara="1" wrap="square" lIns="91425" tIns="45700" rIns="91425" bIns="45700" anchor="t" anchorCtr="0">
            <a:normAutofit/>
          </a:bodyPr>
          <a:lstStyle>
            <a:lvl1pPr marL="0" lvl="0" indent="-228600" algn="l">
              <a:lnSpc>
                <a:spcPct val="90000"/>
              </a:lnSpc>
              <a:spcBef>
                <a:spcPts val="1000"/>
              </a:spcBef>
              <a:spcAft>
                <a:spcPts val="0"/>
              </a:spcAft>
              <a:buClr>
                <a:schemeClr val="dk1"/>
              </a:buClr>
              <a:buSzPts val="2400"/>
              <a:buNone/>
              <a:defRPr sz="2200" b="1">
                <a:solidFill>
                  <a:schemeClr val="bg1"/>
                </a:solidFill>
                <a:latin typeface="+mn-lt"/>
                <a:ea typeface="Helvetica Neue"/>
                <a:cs typeface="Helvetica Neue"/>
                <a:sym typeface="Helvetica Neue"/>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GB"/>
              <a:t>Click to edit Master text styles</a:t>
            </a:r>
          </a:p>
        </p:txBody>
      </p:sp>
      <p:sp>
        <p:nvSpPr>
          <p:cNvPr id="55" name="Google Shape;55;p21"/>
          <p:cNvSpPr txBox="1">
            <a:spLocks noGrp="1"/>
          </p:cNvSpPr>
          <p:nvPr>
            <p:ph type="body" idx="2"/>
          </p:nvPr>
        </p:nvSpPr>
        <p:spPr>
          <a:xfrm>
            <a:off x="839788" y="1816278"/>
            <a:ext cx="5157787" cy="3684588"/>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1000"/>
              </a:spcBef>
              <a:spcAft>
                <a:spcPts val="0"/>
              </a:spcAft>
              <a:buClr>
                <a:schemeClr val="bg1"/>
              </a:buClr>
              <a:buSzPts val="2400"/>
              <a:buChar char="•"/>
              <a:defRPr sz="2000">
                <a:solidFill>
                  <a:schemeClr val="bg1"/>
                </a:solidFill>
                <a:latin typeface="+mn-lt"/>
                <a:ea typeface="Helvetica Neue"/>
                <a:cs typeface="Helvetica Neue"/>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GB"/>
              <a:t>Click to edit Master text styles</a:t>
            </a:r>
          </a:p>
        </p:txBody>
      </p:sp>
      <p:sp>
        <p:nvSpPr>
          <p:cNvPr id="56" name="Google Shape;56;p21"/>
          <p:cNvSpPr txBox="1">
            <a:spLocks noGrp="1"/>
          </p:cNvSpPr>
          <p:nvPr>
            <p:ph type="body" idx="3"/>
          </p:nvPr>
        </p:nvSpPr>
        <p:spPr>
          <a:xfrm>
            <a:off x="6172200" y="1316038"/>
            <a:ext cx="5183188" cy="461391"/>
          </a:xfrm>
          <a:prstGeom prst="rect">
            <a:avLst/>
          </a:prstGeom>
          <a:noFill/>
          <a:ln>
            <a:noFill/>
          </a:ln>
        </p:spPr>
        <p:txBody>
          <a:bodyPr spcFirstLastPara="1" wrap="square" lIns="91425" tIns="45700" rIns="91425" bIns="45700" anchor="t" anchorCtr="0">
            <a:normAutofit/>
          </a:bodyPr>
          <a:lstStyle>
            <a:lvl1pPr marL="0" lvl="0" indent="-228600" algn="l">
              <a:lnSpc>
                <a:spcPct val="90000"/>
              </a:lnSpc>
              <a:spcBef>
                <a:spcPts val="1000"/>
              </a:spcBef>
              <a:spcAft>
                <a:spcPts val="0"/>
              </a:spcAft>
              <a:buClr>
                <a:schemeClr val="dk1"/>
              </a:buClr>
              <a:buSzPts val="2400"/>
              <a:buNone/>
              <a:defRPr sz="2200" b="1">
                <a:solidFill>
                  <a:schemeClr val="bg1"/>
                </a:solidFill>
                <a:latin typeface="+mn-lt"/>
                <a:ea typeface="Helvetica Neue"/>
                <a:cs typeface="Helvetica Neue"/>
                <a:sym typeface="Helvetica Neue"/>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GB"/>
              <a:t>Click to edit Master text styles</a:t>
            </a:r>
          </a:p>
        </p:txBody>
      </p:sp>
      <p:sp>
        <p:nvSpPr>
          <p:cNvPr id="57" name="Google Shape;57;p21"/>
          <p:cNvSpPr txBox="1">
            <a:spLocks noGrp="1"/>
          </p:cNvSpPr>
          <p:nvPr>
            <p:ph type="body" idx="4"/>
          </p:nvPr>
        </p:nvSpPr>
        <p:spPr>
          <a:xfrm>
            <a:off x="6172200" y="1816278"/>
            <a:ext cx="5183188" cy="3684588"/>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1000"/>
              </a:spcBef>
              <a:spcAft>
                <a:spcPts val="0"/>
              </a:spcAft>
              <a:buClr>
                <a:schemeClr val="bg1"/>
              </a:buClr>
              <a:buSzPts val="2400"/>
              <a:buChar char="•"/>
              <a:defRPr sz="2000">
                <a:solidFill>
                  <a:schemeClr val="bg1"/>
                </a:solidFill>
                <a:latin typeface="+mn-lt"/>
                <a:ea typeface="Helvetica Neue"/>
                <a:cs typeface="Helvetica Neue"/>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GB"/>
              <a:t>Click to edit Master text styles</a:t>
            </a:r>
          </a:p>
        </p:txBody>
      </p:sp>
      <p:sp>
        <p:nvSpPr>
          <p:cNvPr id="2" name="Slide Number Placeholder 2">
            <a:extLst>
              <a:ext uri="{FF2B5EF4-FFF2-40B4-BE49-F238E27FC236}">
                <a16:creationId xmlns:a16="http://schemas.microsoft.com/office/drawing/2014/main" id="{10AA9A2B-ABED-DB7D-BF31-1128BB037F8F}"/>
              </a:ext>
            </a:extLst>
          </p:cNvPr>
          <p:cNvSpPr>
            <a:spLocks noGrp="1"/>
          </p:cNvSpPr>
          <p:nvPr>
            <p:ph type="sldNum" idx="10"/>
          </p:nvPr>
        </p:nvSpPr>
        <p:spPr>
          <a:xfrm>
            <a:off x="11798300" y="6565900"/>
            <a:ext cx="393700" cy="292100"/>
          </a:xfrm>
        </p:spPr>
        <p:txBody>
          <a:bodyPr/>
          <a:lstStyle/>
          <a:p>
            <a:fld id="{00000000-1234-1234-1234-123412341234}" type="slidenum">
              <a:rPr lang="sv-SE" smtClean="0"/>
              <a:pPr/>
              <a:t>‹#›</a:t>
            </a:fld>
            <a:endParaRPr lang="sv-SE" dirty="0"/>
          </a:p>
        </p:txBody>
      </p:sp>
    </p:spTree>
    <p:extLst>
      <p:ext uri="{BB962C8B-B14F-4D97-AF65-F5344CB8AC3E}">
        <p14:creationId xmlns:p14="http://schemas.microsoft.com/office/powerpoint/2010/main" val="578320951"/>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reserve="1">
  <p:cSld name="Title Only">
    <p:spTree>
      <p:nvGrpSpPr>
        <p:cNvPr id="1" name="Shape 61"/>
        <p:cNvGrpSpPr/>
        <p:nvPr/>
      </p:nvGrpSpPr>
      <p:grpSpPr>
        <a:xfrm>
          <a:off x="0" y="0"/>
          <a:ext cx="0" cy="0"/>
          <a:chOff x="0" y="0"/>
          <a:chExt cx="0" cy="0"/>
        </a:xfrm>
      </p:grpSpPr>
      <p:sp>
        <p:nvSpPr>
          <p:cNvPr id="62" name="Google Shape;62;p22"/>
          <p:cNvSpPr txBox="1">
            <a:spLocks noGrp="1"/>
          </p:cNvSpPr>
          <p:nvPr>
            <p:ph type="title"/>
          </p:nvPr>
        </p:nvSpPr>
        <p:spPr>
          <a:xfrm>
            <a:off x="838200" y="0"/>
            <a:ext cx="10515600" cy="132556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000"/>
              <a:buFont typeface="Helvetica Neue"/>
              <a:buNone/>
              <a:defRPr sz="2800" b="1">
                <a:latin typeface="+mj-lt"/>
                <a:ea typeface="Helvetica Neue"/>
                <a:cs typeface="Helvetica Neue"/>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GB" dirty="0"/>
              <a:t>Click to edit Master title style</a:t>
            </a:r>
            <a:endParaRPr dirty="0"/>
          </a:p>
        </p:txBody>
      </p:sp>
      <p:sp>
        <p:nvSpPr>
          <p:cNvPr id="2" name="Slide Number Placeholder 2">
            <a:extLst>
              <a:ext uri="{FF2B5EF4-FFF2-40B4-BE49-F238E27FC236}">
                <a16:creationId xmlns:a16="http://schemas.microsoft.com/office/drawing/2014/main" id="{B9AD8697-92AB-E546-E92A-46423E2D16EB}"/>
              </a:ext>
            </a:extLst>
          </p:cNvPr>
          <p:cNvSpPr>
            <a:spLocks noGrp="1"/>
          </p:cNvSpPr>
          <p:nvPr>
            <p:ph type="sldNum" idx="10"/>
          </p:nvPr>
        </p:nvSpPr>
        <p:spPr>
          <a:xfrm>
            <a:off x="11798300" y="6565900"/>
            <a:ext cx="393700" cy="292100"/>
          </a:xfrm>
        </p:spPr>
        <p:txBody>
          <a:bodyPr/>
          <a:lstStyle/>
          <a:p>
            <a:fld id="{00000000-1234-1234-1234-123412341234}" type="slidenum">
              <a:rPr lang="sv-SE" smtClean="0"/>
              <a:pPr/>
              <a:t>‹#›</a:t>
            </a:fld>
            <a:endParaRPr lang="sv-SE" dirty="0"/>
          </a:p>
        </p:txBody>
      </p:sp>
    </p:spTree>
    <p:extLst>
      <p:ext uri="{BB962C8B-B14F-4D97-AF65-F5344CB8AC3E}">
        <p14:creationId xmlns:p14="http://schemas.microsoft.com/office/powerpoint/2010/main" val="571436003"/>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Picture with Caption" preserve="1">
  <p:cSld name="Picture with Caption">
    <p:bg>
      <p:bgPr>
        <a:solidFill>
          <a:schemeClr val="lt1"/>
        </a:solidFill>
        <a:effectLst/>
      </p:bgPr>
    </p:bg>
    <p:spTree>
      <p:nvGrpSpPr>
        <p:cNvPr id="1" name="Shape 77"/>
        <p:cNvGrpSpPr/>
        <p:nvPr/>
      </p:nvGrpSpPr>
      <p:grpSpPr>
        <a:xfrm>
          <a:off x="0" y="0"/>
          <a:ext cx="0" cy="0"/>
          <a:chOff x="0" y="0"/>
          <a:chExt cx="0" cy="0"/>
        </a:xfrm>
      </p:grpSpPr>
      <p:sp>
        <p:nvSpPr>
          <p:cNvPr id="2" name="Slide Number Placeholder 2">
            <a:extLst>
              <a:ext uri="{FF2B5EF4-FFF2-40B4-BE49-F238E27FC236}">
                <a16:creationId xmlns:a16="http://schemas.microsoft.com/office/drawing/2014/main" id="{5044575D-7810-24BF-4810-93F2CC87FC1C}"/>
              </a:ext>
            </a:extLst>
          </p:cNvPr>
          <p:cNvSpPr>
            <a:spLocks noGrp="1"/>
          </p:cNvSpPr>
          <p:nvPr>
            <p:ph type="sldNum" idx="10"/>
          </p:nvPr>
        </p:nvSpPr>
        <p:spPr>
          <a:xfrm>
            <a:off x="11798300" y="6565900"/>
            <a:ext cx="393700" cy="292100"/>
          </a:xfrm>
        </p:spPr>
        <p:txBody>
          <a:bodyPr/>
          <a:lstStyle/>
          <a:p>
            <a:fld id="{00000000-1234-1234-1234-123412341234}" type="slidenum">
              <a:rPr lang="sv-SE" smtClean="0"/>
              <a:pPr/>
              <a:t>‹#›</a:t>
            </a:fld>
            <a:endParaRPr lang="sv-SE" dirty="0"/>
          </a:p>
        </p:txBody>
      </p:sp>
    </p:spTree>
    <p:extLst>
      <p:ext uri="{BB962C8B-B14F-4D97-AF65-F5344CB8AC3E}">
        <p14:creationId xmlns:p14="http://schemas.microsoft.com/office/powerpoint/2010/main" val="3016496594"/>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Picture with Caption" preserve="1">
  <p:cSld name="1_Picture with Caption">
    <p:spTree>
      <p:nvGrpSpPr>
        <p:cNvPr id="1" name="Shape 77"/>
        <p:cNvGrpSpPr/>
        <p:nvPr/>
      </p:nvGrpSpPr>
      <p:grpSpPr>
        <a:xfrm>
          <a:off x="0" y="0"/>
          <a:ext cx="0" cy="0"/>
          <a:chOff x="0" y="0"/>
          <a:chExt cx="0" cy="0"/>
        </a:xfrm>
      </p:grpSpPr>
      <p:pic>
        <p:nvPicPr>
          <p:cNvPr id="9" name="Picture 8">
            <a:extLst>
              <a:ext uri="{FF2B5EF4-FFF2-40B4-BE49-F238E27FC236}">
                <a16:creationId xmlns:a16="http://schemas.microsoft.com/office/drawing/2014/main" id="{2F796EF1-10A7-8C88-C479-E8F73E4A2FCC}"/>
              </a:ext>
            </a:extLst>
          </p:cNvPr>
          <p:cNvPicPr>
            <a:picLocks noChangeAspect="1"/>
          </p:cNvPicPr>
          <p:nvPr userDrawn="1"/>
        </p:nvPicPr>
        <p:blipFill>
          <a:blip r:embed="rId2"/>
          <a:srcRect/>
          <a:stretch/>
        </p:blipFill>
        <p:spPr>
          <a:xfrm>
            <a:off x="0" y="0"/>
            <a:ext cx="12192000" cy="6858000"/>
          </a:xfrm>
          <a:prstGeom prst="rect">
            <a:avLst/>
          </a:prstGeom>
        </p:spPr>
      </p:pic>
      <p:sp>
        <p:nvSpPr>
          <p:cNvPr id="2" name="Slide Number Placeholder 2">
            <a:extLst>
              <a:ext uri="{FF2B5EF4-FFF2-40B4-BE49-F238E27FC236}">
                <a16:creationId xmlns:a16="http://schemas.microsoft.com/office/drawing/2014/main" id="{5044575D-7810-24BF-4810-93F2CC87FC1C}"/>
              </a:ext>
            </a:extLst>
          </p:cNvPr>
          <p:cNvSpPr>
            <a:spLocks noGrp="1"/>
          </p:cNvSpPr>
          <p:nvPr>
            <p:ph type="sldNum" idx="10"/>
          </p:nvPr>
        </p:nvSpPr>
        <p:spPr>
          <a:xfrm>
            <a:off x="11798300" y="6565900"/>
            <a:ext cx="393700" cy="292100"/>
          </a:xfrm>
        </p:spPr>
        <p:txBody>
          <a:bodyPr/>
          <a:lstStyle/>
          <a:p>
            <a:fld id="{00000000-1234-1234-1234-123412341234}" type="slidenum">
              <a:rPr lang="sv-SE" smtClean="0"/>
              <a:pPr/>
              <a:t>‹#›</a:t>
            </a:fld>
            <a:endParaRPr lang="sv-SE" dirty="0"/>
          </a:p>
        </p:txBody>
      </p:sp>
      <p:sp>
        <p:nvSpPr>
          <p:cNvPr id="5" name="Google Shape;53;p21">
            <a:extLst>
              <a:ext uri="{FF2B5EF4-FFF2-40B4-BE49-F238E27FC236}">
                <a16:creationId xmlns:a16="http://schemas.microsoft.com/office/drawing/2014/main" id="{2804BE51-4AE7-8958-602D-521D85C02AB0}"/>
              </a:ext>
            </a:extLst>
          </p:cNvPr>
          <p:cNvSpPr txBox="1">
            <a:spLocks noGrp="1"/>
          </p:cNvSpPr>
          <p:nvPr>
            <p:ph type="title"/>
          </p:nvPr>
        </p:nvSpPr>
        <p:spPr>
          <a:xfrm>
            <a:off x="839788" y="0"/>
            <a:ext cx="10864532" cy="132556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000"/>
              <a:buFont typeface="Helvetica Neue"/>
              <a:buNone/>
              <a:defRPr sz="2800" b="1">
                <a:solidFill>
                  <a:schemeClr val="bg1"/>
                </a:solidFill>
                <a:latin typeface="+mj-lt"/>
                <a:ea typeface="Helvetica Neue"/>
                <a:cs typeface="Helvetica Neue"/>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GB" dirty="0"/>
              <a:t>Click to edit Master title style</a:t>
            </a:r>
            <a:endParaRPr dirty="0"/>
          </a:p>
        </p:txBody>
      </p:sp>
      <p:sp>
        <p:nvSpPr>
          <p:cNvPr id="6" name="Google Shape;54;p21">
            <a:extLst>
              <a:ext uri="{FF2B5EF4-FFF2-40B4-BE49-F238E27FC236}">
                <a16:creationId xmlns:a16="http://schemas.microsoft.com/office/drawing/2014/main" id="{0AB446C0-12CA-AE7E-1A3C-CA6630BDBA47}"/>
              </a:ext>
            </a:extLst>
          </p:cNvPr>
          <p:cNvSpPr txBox="1">
            <a:spLocks noGrp="1"/>
          </p:cNvSpPr>
          <p:nvPr>
            <p:ph type="body" idx="1"/>
          </p:nvPr>
        </p:nvSpPr>
        <p:spPr>
          <a:xfrm>
            <a:off x="839788" y="1316038"/>
            <a:ext cx="4910771" cy="429635"/>
          </a:xfrm>
          <a:prstGeom prst="rect">
            <a:avLst/>
          </a:prstGeom>
          <a:noFill/>
          <a:ln>
            <a:noFill/>
          </a:ln>
        </p:spPr>
        <p:txBody>
          <a:bodyPr spcFirstLastPara="1" wrap="square" lIns="91425" tIns="45700" rIns="91425" bIns="45700" anchor="t" anchorCtr="0">
            <a:normAutofit/>
          </a:bodyPr>
          <a:lstStyle>
            <a:lvl1pPr marL="0" lvl="0" indent="-228600" algn="l">
              <a:lnSpc>
                <a:spcPct val="90000"/>
              </a:lnSpc>
              <a:spcBef>
                <a:spcPts val="1000"/>
              </a:spcBef>
              <a:spcAft>
                <a:spcPts val="0"/>
              </a:spcAft>
              <a:buClr>
                <a:schemeClr val="dk1"/>
              </a:buClr>
              <a:buSzPts val="2400"/>
              <a:buNone/>
              <a:defRPr sz="2200" b="1">
                <a:solidFill>
                  <a:schemeClr val="accent3">
                    <a:lumMod val="20000"/>
                    <a:lumOff val="80000"/>
                  </a:schemeClr>
                </a:solidFill>
                <a:latin typeface="+mn-lt"/>
                <a:ea typeface="Helvetica Neue"/>
                <a:cs typeface="Helvetica Neue"/>
                <a:sym typeface="Helvetica Neue"/>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GB" dirty="0"/>
              <a:t>Click to edit Master text styles</a:t>
            </a:r>
          </a:p>
        </p:txBody>
      </p:sp>
      <p:sp>
        <p:nvSpPr>
          <p:cNvPr id="7" name="Google Shape;55;p21">
            <a:extLst>
              <a:ext uri="{FF2B5EF4-FFF2-40B4-BE49-F238E27FC236}">
                <a16:creationId xmlns:a16="http://schemas.microsoft.com/office/drawing/2014/main" id="{339C6CE2-D488-CC10-AD93-5E55C11DD767}"/>
              </a:ext>
            </a:extLst>
          </p:cNvPr>
          <p:cNvSpPr txBox="1">
            <a:spLocks noGrp="1"/>
          </p:cNvSpPr>
          <p:nvPr>
            <p:ph type="body" idx="11"/>
          </p:nvPr>
        </p:nvSpPr>
        <p:spPr>
          <a:xfrm>
            <a:off x="839788" y="1829664"/>
            <a:ext cx="4910771" cy="3684588"/>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1000"/>
              </a:spcBef>
              <a:spcAft>
                <a:spcPts val="0"/>
              </a:spcAft>
              <a:buClr>
                <a:schemeClr val="bg1"/>
              </a:buClr>
              <a:buSzPts val="2400"/>
              <a:buChar char="•"/>
              <a:defRPr sz="2000">
                <a:solidFill>
                  <a:schemeClr val="bg1"/>
                </a:solidFill>
                <a:latin typeface="+mn-lt"/>
                <a:ea typeface="Helvetica Neue"/>
                <a:cs typeface="Helvetica Neue"/>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GB"/>
              <a:t>Click to edit Master text styles</a:t>
            </a:r>
          </a:p>
        </p:txBody>
      </p:sp>
      <p:sp>
        <p:nvSpPr>
          <p:cNvPr id="8" name="Rectangle 7">
            <a:extLst>
              <a:ext uri="{FF2B5EF4-FFF2-40B4-BE49-F238E27FC236}">
                <a16:creationId xmlns:a16="http://schemas.microsoft.com/office/drawing/2014/main" id="{2A747783-11D2-0005-3676-55DC35F534B0}"/>
              </a:ext>
            </a:extLst>
          </p:cNvPr>
          <p:cNvSpPr/>
          <p:nvPr userDrawn="1"/>
        </p:nvSpPr>
        <p:spPr>
          <a:xfrm>
            <a:off x="5981252" y="1829664"/>
            <a:ext cx="5927463" cy="4736236"/>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Google Shape;79;p25"/>
          <p:cNvSpPr>
            <a:spLocks noGrp="1"/>
          </p:cNvSpPr>
          <p:nvPr>
            <p:ph type="pic" idx="2" hasCustomPrompt="1"/>
          </p:nvPr>
        </p:nvSpPr>
        <p:spPr>
          <a:xfrm>
            <a:off x="6096000" y="1971040"/>
            <a:ext cx="5608320" cy="4419600"/>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1000"/>
              </a:spcBef>
              <a:spcAft>
                <a:spcPts val="0"/>
              </a:spcAft>
              <a:buClr>
                <a:schemeClr val="dk1"/>
              </a:buClr>
              <a:buSzPts val="3200"/>
              <a:buFont typeface="Arial"/>
              <a:buNone/>
              <a:defRPr sz="2000" b="0" i="1" u="none" strike="noStrike" cap="none">
                <a:solidFill>
                  <a:schemeClr val="bg1">
                    <a:lumMod val="50000"/>
                  </a:schemeClr>
                </a:solidFill>
                <a:latin typeface="+mj-lt"/>
                <a:ea typeface="Helvetica Neue"/>
                <a:cs typeface="Helvetica Neue"/>
                <a:sym typeface="Helvetica Neue"/>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Helvetica Neue"/>
                <a:ea typeface="Helvetica Neue"/>
                <a:cs typeface="Helvetica Neue"/>
                <a:sym typeface="Helvetica Neue"/>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Helvetica Neue"/>
                <a:ea typeface="Helvetica Neue"/>
                <a:cs typeface="Helvetica Neue"/>
                <a:sym typeface="Helvetica Neue"/>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Helvetica Neue"/>
                <a:ea typeface="Helvetica Neue"/>
                <a:cs typeface="Helvetica Neue"/>
                <a:sym typeface="Helvetica Neue"/>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Helvetica Neue"/>
                <a:ea typeface="Helvetica Neue"/>
                <a:cs typeface="Helvetica Neue"/>
                <a:sym typeface="Helvetica Neue"/>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pPr marL="457200" marR="0" lvl="0" indent="-381000" algn="l" defTabSz="914400" rtl="0" eaLnBrk="1" fontAlgn="auto" latinLnBrk="0" hangingPunct="1">
              <a:lnSpc>
                <a:spcPct val="90000"/>
              </a:lnSpc>
              <a:spcBef>
                <a:spcPts val="1000"/>
              </a:spcBef>
              <a:spcAft>
                <a:spcPts val="0"/>
              </a:spcAft>
              <a:buClr>
                <a:schemeClr val="dk1"/>
              </a:buClr>
              <a:buSzPts val="3200"/>
              <a:buFont typeface="Arial"/>
              <a:buNone/>
              <a:tabLst/>
              <a:defRPr/>
            </a:pPr>
            <a:r>
              <a:rPr lang="sv-SE" dirty="0"/>
              <a:t>Place </a:t>
            </a:r>
            <a:r>
              <a:rPr lang="sv-SE" dirty="0" err="1"/>
              <a:t>impactful</a:t>
            </a:r>
            <a:r>
              <a:rPr lang="sv-SE" dirty="0"/>
              <a:t> </a:t>
            </a:r>
            <a:r>
              <a:rPr lang="sv-SE" dirty="0" err="1"/>
              <a:t>picture</a:t>
            </a:r>
            <a:r>
              <a:rPr lang="sv-SE" dirty="0"/>
              <a:t> </a:t>
            </a:r>
            <a:r>
              <a:rPr lang="sv-SE" dirty="0" err="1"/>
              <a:t>here</a:t>
            </a:r>
            <a:r>
              <a:rPr lang="sv-SE" dirty="0"/>
              <a:t>.</a:t>
            </a:r>
          </a:p>
        </p:txBody>
      </p:sp>
      <p:cxnSp>
        <p:nvCxnSpPr>
          <p:cNvPr id="3" name="Straight Connector 2">
            <a:extLst>
              <a:ext uri="{FF2B5EF4-FFF2-40B4-BE49-F238E27FC236}">
                <a16:creationId xmlns:a16="http://schemas.microsoft.com/office/drawing/2014/main" id="{C043EF58-EF2D-D14C-7319-81751CB2501A}"/>
              </a:ext>
            </a:extLst>
          </p:cNvPr>
          <p:cNvCxnSpPr>
            <a:cxnSpLocks/>
          </p:cNvCxnSpPr>
          <p:nvPr/>
        </p:nvCxnSpPr>
        <p:spPr>
          <a:xfrm>
            <a:off x="6169572" y="5370785"/>
            <a:ext cx="5517931" cy="0"/>
          </a:xfrm>
          <a:prstGeom prst="line">
            <a:avLst/>
          </a:prstGeom>
          <a:ln w="19050"/>
        </p:spPr>
        <p:style>
          <a:lnRef idx="1">
            <a:schemeClr val="accent5"/>
          </a:lnRef>
          <a:fillRef idx="0">
            <a:schemeClr val="accent5"/>
          </a:fillRef>
          <a:effectRef idx="0">
            <a:schemeClr val="accent5"/>
          </a:effectRef>
          <a:fontRef idx="minor">
            <a:schemeClr val="tx1"/>
          </a:fontRef>
        </p:style>
      </p:cxnSp>
    </p:spTree>
    <p:extLst>
      <p:ext uri="{BB962C8B-B14F-4D97-AF65-F5344CB8AC3E}">
        <p14:creationId xmlns:p14="http://schemas.microsoft.com/office/powerpoint/2010/main" val="462156648"/>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Picture with Caption" preserve="1">
  <p:cSld name="1_Picture with Caption">
    <p:spTree>
      <p:nvGrpSpPr>
        <p:cNvPr id="1" name="Shape 77"/>
        <p:cNvGrpSpPr/>
        <p:nvPr/>
      </p:nvGrpSpPr>
      <p:grpSpPr>
        <a:xfrm>
          <a:off x="0" y="0"/>
          <a:ext cx="0" cy="0"/>
          <a:chOff x="0" y="0"/>
          <a:chExt cx="0" cy="0"/>
        </a:xfrm>
      </p:grpSpPr>
      <p:pic>
        <p:nvPicPr>
          <p:cNvPr id="4" name="Picture 3">
            <a:extLst>
              <a:ext uri="{FF2B5EF4-FFF2-40B4-BE49-F238E27FC236}">
                <a16:creationId xmlns:a16="http://schemas.microsoft.com/office/drawing/2014/main" id="{C69F427D-5DA1-66BC-4D23-81378603A73E}"/>
              </a:ext>
            </a:extLst>
          </p:cNvPr>
          <p:cNvPicPr>
            <a:picLocks noChangeAspect="1"/>
          </p:cNvPicPr>
          <p:nvPr/>
        </p:nvPicPr>
        <p:blipFill>
          <a:blip r:embed="rId2"/>
          <a:srcRect/>
          <a:stretch/>
        </p:blipFill>
        <p:spPr>
          <a:xfrm>
            <a:off x="0" y="0"/>
            <a:ext cx="12192000" cy="6858000"/>
          </a:xfrm>
          <a:prstGeom prst="rect">
            <a:avLst/>
          </a:prstGeom>
        </p:spPr>
      </p:pic>
      <p:sp>
        <p:nvSpPr>
          <p:cNvPr id="3" name="Rectangle 2">
            <a:extLst>
              <a:ext uri="{FF2B5EF4-FFF2-40B4-BE49-F238E27FC236}">
                <a16:creationId xmlns:a16="http://schemas.microsoft.com/office/drawing/2014/main" id="{61B96DC3-EDED-A35A-DB3F-833161D31F0F}"/>
              </a:ext>
            </a:extLst>
          </p:cNvPr>
          <p:cNvSpPr/>
          <p:nvPr userDrawn="1"/>
        </p:nvSpPr>
        <p:spPr>
          <a:xfrm>
            <a:off x="279699" y="1829664"/>
            <a:ext cx="11629017" cy="4736236"/>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Google Shape;79;p25"/>
          <p:cNvSpPr>
            <a:spLocks noGrp="1"/>
          </p:cNvSpPr>
          <p:nvPr>
            <p:ph type="pic" idx="2" hasCustomPrompt="1"/>
          </p:nvPr>
        </p:nvSpPr>
        <p:spPr>
          <a:xfrm>
            <a:off x="6096000" y="1971040"/>
            <a:ext cx="5608320" cy="4419600"/>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1000"/>
              </a:spcBef>
              <a:spcAft>
                <a:spcPts val="0"/>
              </a:spcAft>
              <a:buClr>
                <a:schemeClr val="dk1"/>
              </a:buClr>
              <a:buSzPts val="3200"/>
              <a:buFont typeface="Arial"/>
              <a:buNone/>
              <a:defRPr sz="2000" b="0" i="1" u="none" strike="noStrike" cap="none">
                <a:solidFill>
                  <a:schemeClr val="bg1">
                    <a:lumMod val="50000"/>
                  </a:schemeClr>
                </a:solidFill>
                <a:latin typeface="+mj-lt"/>
                <a:ea typeface="Helvetica Neue"/>
                <a:cs typeface="Helvetica Neue"/>
                <a:sym typeface="Helvetica Neue"/>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Helvetica Neue"/>
                <a:ea typeface="Helvetica Neue"/>
                <a:cs typeface="Helvetica Neue"/>
                <a:sym typeface="Helvetica Neue"/>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Helvetica Neue"/>
                <a:ea typeface="Helvetica Neue"/>
                <a:cs typeface="Helvetica Neue"/>
                <a:sym typeface="Helvetica Neue"/>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Helvetica Neue"/>
                <a:ea typeface="Helvetica Neue"/>
                <a:cs typeface="Helvetica Neue"/>
                <a:sym typeface="Helvetica Neue"/>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Helvetica Neue"/>
                <a:ea typeface="Helvetica Neue"/>
                <a:cs typeface="Helvetica Neue"/>
                <a:sym typeface="Helvetica Neue"/>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pPr marL="457200" marR="0" lvl="0" indent="-381000" algn="l" defTabSz="914400" rtl="0" eaLnBrk="1" fontAlgn="auto" latinLnBrk="0" hangingPunct="1">
              <a:lnSpc>
                <a:spcPct val="90000"/>
              </a:lnSpc>
              <a:spcBef>
                <a:spcPts val="1000"/>
              </a:spcBef>
              <a:spcAft>
                <a:spcPts val="0"/>
              </a:spcAft>
              <a:buClr>
                <a:schemeClr val="dk1"/>
              </a:buClr>
              <a:buSzPts val="3200"/>
              <a:buFont typeface="Arial"/>
              <a:buNone/>
              <a:tabLst/>
              <a:defRPr/>
            </a:pPr>
            <a:r>
              <a:rPr lang="sv-SE" dirty="0"/>
              <a:t>Place </a:t>
            </a:r>
            <a:r>
              <a:rPr lang="sv-SE" dirty="0" err="1"/>
              <a:t>impactful</a:t>
            </a:r>
            <a:r>
              <a:rPr lang="sv-SE" dirty="0"/>
              <a:t> </a:t>
            </a:r>
            <a:r>
              <a:rPr lang="sv-SE" dirty="0" err="1"/>
              <a:t>picture</a:t>
            </a:r>
            <a:r>
              <a:rPr lang="sv-SE" dirty="0"/>
              <a:t> </a:t>
            </a:r>
            <a:r>
              <a:rPr lang="sv-SE" dirty="0" err="1"/>
              <a:t>here</a:t>
            </a:r>
            <a:r>
              <a:rPr lang="sv-SE" dirty="0"/>
              <a:t>.</a:t>
            </a:r>
          </a:p>
        </p:txBody>
      </p:sp>
      <p:sp>
        <p:nvSpPr>
          <p:cNvPr id="2" name="Slide Number Placeholder 2">
            <a:extLst>
              <a:ext uri="{FF2B5EF4-FFF2-40B4-BE49-F238E27FC236}">
                <a16:creationId xmlns:a16="http://schemas.microsoft.com/office/drawing/2014/main" id="{5044575D-7810-24BF-4810-93F2CC87FC1C}"/>
              </a:ext>
            </a:extLst>
          </p:cNvPr>
          <p:cNvSpPr>
            <a:spLocks noGrp="1"/>
          </p:cNvSpPr>
          <p:nvPr>
            <p:ph type="sldNum" idx="10"/>
          </p:nvPr>
        </p:nvSpPr>
        <p:spPr>
          <a:xfrm>
            <a:off x="11798300" y="6565900"/>
            <a:ext cx="393700" cy="292100"/>
          </a:xfrm>
        </p:spPr>
        <p:txBody>
          <a:bodyPr/>
          <a:lstStyle/>
          <a:p>
            <a:fld id="{00000000-1234-1234-1234-123412341234}" type="slidenum">
              <a:rPr lang="sv-SE" smtClean="0"/>
              <a:pPr/>
              <a:t>‹#›</a:t>
            </a:fld>
            <a:endParaRPr lang="sv-SE" dirty="0"/>
          </a:p>
        </p:txBody>
      </p:sp>
      <p:sp>
        <p:nvSpPr>
          <p:cNvPr id="6" name="Google Shape;54;p21">
            <a:extLst>
              <a:ext uri="{FF2B5EF4-FFF2-40B4-BE49-F238E27FC236}">
                <a16:creationId xmlns:a16="http://schemas.microsoft.com/office/drawing/2014/main" id="{0AB446C0-12CA-AE7E-1A3C-CA6630BDBA47}"/>
              </a:ext>
            </a:extLst>
          </p:cNvPr>
          <p:cNvSpPr txBox="1">
            <a:spLocks noGrp="1"/>
          </p:cNvSpPr>
          <p:nvPr>
            <p:ph type="body" idx="1"/>
          </p:nvPr>
        </p:nvSpPr>
        <p:spPr>
          <a:xfrm>
            <a:off x="839788" y="1756881"/>
            <a:ext cx="4910771" cy="482885"/>
          </a:xfrm>
          <a:prstGeom prst="rect">
            <a:avLst/>
          </a:prstGeom>
          <a:noFill/>
          <a:ln>
            <a:noFill/>
          </a:ln>
        </p:spPr>
        <p:txBody>
          <a:bodyPr spcFirstLastPara="1" wrap="square" lIns="91425" tIns="45700" rIns="91425" bIns="45700" anchor="t" anchorCtr="0">
            <a:normAutofit/>
          </a:bodyPr>
          <a:lstStyle>
            <a:lvl1pPr marL="0" lvl="0" indent="-228600" algn="l">
              <a:lnSpc>
                <a:spcPct val="90000"/>
              </a:lnSpc>
              <a:spcBef>
                <a:spcPts val="1000"/>
              </a:spcBef>
              <a:spcAft>
                <a:spcPts val="0"/>
              </a:spcAft>
              <a:buClr>
                <a:schemeClr val="dk1"/>
              </a:buClr>
              <a:buSzPts val="2400"/>
              <a:buNone/>
              <a:defRPr sz="2400" b="1">
                <a:solidFill>
                  <a:schemeClr val="tx1"/>
                </a:solidFill>
                <a:latin typeface="+mn-lt"/>
                <a:ea typeface="Helvetica Neue"/>
                <a:cs typeface="Helvetica Neue"/>
                <a:sym typeface="Helvetica Neue"/>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GB"/>
              <a:t>Click to edit Master text styles</a:t>
            </a:r>
          </a:p>
        </p:txBody>
      </p:sp>
      <p:sp>
        <p:nvSpPr>
          <p:cNvPr id="7" name="Google Shape;55;p21">
            <a:extLst>
              <a:ext uri="{FF2B5EF4-FFF2-40B4-BE49-F238E27FC236}">
                <a16:creationId xmlns:a16="http://schemas.microsoft.com/office/drawing/2014/main" id="{339C6CE2-D488-CC10-AD93-5E55C11DD767}"/>
              </a:ext>
            </a:extLst>
          </p:cNvPr>
          <p:cNvSpPr txBox="1">
            <a:spLocks noGrp="1"/>
          </p:cNvSpPr>
          <p:nvPr>
            <p:ph type="body" idx="11"/>
          </p:nvPr>
        </p:nvSpPr>
        <p:spPr>
          <a:xfrm>
            <a:off x="839788" y="2283087"/>
            <a:ext cx="4910771" cy="3684588"/>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1000"/>
              </a:spcBef>
              <a:spcAft>
                <a:spcPts val="0"/>
              </a:spcAft>
              <a:buClr>
                <a:schemeClr val="dk1"/>
              </a:buClr>
              <a:buSzPts val="2400"/>
              <a:buChar char="•"/>
              <a:defRPr sz="2000">
                <a:solidFill>
                  <a:schemeClr val="tx1"/>
                </a:solidFill>
                <a:latin typeface="+mn-lt"/>
                <a:ea typeface="Helvetica Neue"/>
                <a:cs typeface="Helvetica Neue"/>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GB"/>
              <a:t>Click to edit Master text styles</a:t>
            </a:r>
          </a:p>
        </p:txBody>
      </p:sp>
      <p:sp>
        <p:nvSpPr>
          <p:cNvPr id="8" name="Google Shape;53;p21">
            <a:extLst>
              <a:ext uri="{FF2B5EF4-FFF2-40B4-BE49-F238E27FC236}">
                <a16:creationId xmlns:a16="http://schemas.microsoft.com/office/drawing/2014/main" id="{07213A82-FAAB-5D75-42CD-C50A00ED13EC}"/>
              </a:ext>
            </a:extLst>
          </p:cNvPr>
          <p:cNvSpPr txBox="1">
            <a:spLocks noGrp="1"/>
          </p:cNvSpPr>
          <p:nvPr>
            <p:ph type="title"/>
          </p:nvPr>
        </p:nvSpPr>
        <p:spPr>
          <a:xfrm>
            <a:off x="839788" y="5555"/>
            <a:ext cx="10515600" cy="132556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000"/>
              <a:buFont typeface="Helvetica Neue"/>
              <a:buNone/>
              <a:defRPr sz="2800" b="1">
                <a:solidFill>
                  <a:schemeClr val="bg1"/>
                </a:solidFill>
                <a:latin typeface="+mj-lt"/>
                <a:ea typeface="Helvetica Neue"/>
                <a:cs typeface="Helvetica Neue"/>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GB" dirty="0"/>
              <a:t>Click to edit Master title style</a:t>
            </a:r>
            <a:endParaRPr dirty="0"/>
          </a:p>
        </p:txBody>
      </p:sp>
    </p:spTree>
    <p:extLst>
      <p:ext uri="{BB962C8B-B14F-4D97-AF65-F5344CB8AC3E}">
        <p14:creationId xmlns:p14="http://schemas.microsoft.com/office/powerpoint/2010/main" val="42404665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3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2B0D0C-0C81-F840-C90F-8CF3D9BAEFFF}"/>
              </a:ext>
            </a:extLst>
          </p:cNvPr>
          <p:cNvSpPr>
            <a:spLocks noGrp="1"/>
          </p:cNvSpPr>
          <p:nvPr>
            <p:ph type="title"/>
          </p:nvPr>
        </p:nvSpPr>
        <p:spPr>
          <a:xfrm>
            <a:off x="838200" y="15804"/>
            <a:ext cx="10515600" cy="1325563"/>
          </a:xfrm>
          <a:prstGeom prst="rect">
            <a:avLst/>
          </a:prstGeom>
        </p:spPr>
        <p:txBody>
          <a:bodyPr/>
          <a:lstStyle>
            <a:lvl1pPr>
              <a:defRPr baseline="0">
                <a:latin typeface="+mn-lt"/>
              </a:defRPr>
            </a:lvl1pPr>
          </a:lstStyle>
          <a:p>
            <a:r>
              <a:rPr lang="en-GB" dirty="0"/>
              <a:t>Click to edit Master title style</a:t>
            </a:r>
            <a:endParaRPr lang="en-US" dirty="0"/>
          </a:p>
        </p:txBody>
      </p:sp>
      <p:sp>
        <p:nvSpPr>
          <p:cNvPr id="3" name="Slide Number Placeholder 2">
            <a:extLst>
              <a:ext uri="{FF2B5EF4-FFF2-40B4-BE49-F238E27FC236}">
                <a16:creationId xmlns:a16="http://schemas.microsoft.com/office/drawing/2014/main" id="{5D8E5102-8D85-B351-C683-D6870D182776}"/>
              </a:ext>
            </a:extLst>
          </p:cNvPr>
          <p:cNvSpPr>
            <a:spLocks noGrp="1"/>
          </p:cNvSpPr>
          <p:nvPr>
            <p:ph type="sldNum" idx="10"/>
          </p:nvPr>
        </p:nvSpPr>
        <p:spPr/>
        <p:txBody>
          <a:bodyPr/>
          <a:lstStyle/>
          <a:p>
            <a:fld id="{00000000-1234-1234-1234-123412341234}" type="slidenum">
              <a:rPr lang="sv-SE" smtClean="0"/>
              <a:pPr/>
              <a:t>‹#›</a:t>
            </a:fld>
            <a:endParaRPr lang="sv-SE" dirty="0"/>
          </a:p>
        </p:txBody>
      </p:sp>
    </p:spTree>
    <p:extLst>
      <p:ext uri="{BB962C8B-B14F-4D97-AF65-F5344CB8AC3E}">
        <p14:creationId xmlns:p14="http://schemas.microsoft.com/office/powerpoint/2010/main" val="367705117"/>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Slide" userDrawn="1">
  <p:cSld name="1_Title Slide">
    <p:spTree>
      <p:nvGrpSpPr>
        <p:cNvPr id="1" name="Shape 15"/>
        <p:cNvGrpSpPr/>
        <p:nvPr/>
      </p:nvGrpSpPr>
      <p:grpSpPr>
        <a:xfrm>
          <a:off x="0" y="0"/>
          <a:ext cx="0" cy="0"/>
          <a:chOff x="0" y="0"/>
          <a:chExt cx="0" cy="0"/>
        </a:xfrm>
      </p:grpSpPr>
      <p:pic>
        <p:nvPicPr>
          <p:cNvPr id="5" name="Picture 4">
            <a:extLst>
              <a:ext uri="{FF2B5EF4-FFF2-40B4-BE49-F238E27FC236}">
                <a16:creationId xmlns:a16="http://schemas.microsoft.com/office/drawing/2014/main" id="{F4CA5A30-616B-5740-A23D-3EFCA827C422}"/>
              </a:ext>
            </a:extLst>
          </p:cNvPr>
          <p:cNvPicPr>
            <a:picLocks noChangeAspect="1"/>
          </p:cNvPicPr>
          <p:nvPr userDrawn="1"/>
        </p:nvPicPr>
        <p:blipFill>
          <a:blip r:embed="rId2"/>
          <a:srcRect/>
          <a:stretch/>
        </p:blipFill>
        <p:spPr>
          <a:xfrm>
            <a:off x="0" y="0"/>
            <a:ext cx="12192000" cy="6858000"/>
          </a:xfrm>
          <a:prstGeom prst="rect">
            <a:avLst/>
          </a:prstGeom>
        </p:spPr>
      </p:pic>
      <p:sp>
        <p:nvSpPr>
          <p:cNvPr id="16" name="Google Shape;16;p17"/>
          <p:cNvSpPr txBox="1">
            <a:spLocks noGrp="1"/>
          </p:cNvSpPr>
          <p:nvPr>
            <p:ph type="ctrTitle"/>
          </p:nvPr>
        </p:nvSpPr>
        <p:spPr>
          <a:xfrm>
            <a:off x="2979507" y="739739"/>
            <a:ext cx="5368965" cy="1736334"/>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dk1"/>
              </a:buClr>
              <a:buSzPts val="4800"/>
              <a:buFont typeface="Helvetica Neue"/>
              <a:buNone/>
              <a:defRPr sz="3200" b="1" i="0">
                <a:solidFill>
                  <a:schemeClr val="bg1"/>
                </a:solidFill>
                <a:latin typeface="Arial" panose="020B0604020202020204" pitchFamily="34" charset="0"/>
                <a:ea typeface="Helvetica Neue"/>
                <a:cs typeface="Arial" panose="020B0604020202020204" pitchFamily="34" charset="0"/>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7" name="Google Shape;17;p17"/>
          <p:cNvSpPr txBox="1">
            <a:spLocks noGrp="1"/>
          </p:cNvSpPr>
          <p:nvPr>
            <p:ph type="subTitle" idx="1"/>
          </p:nvPr>
        </p:nvSpPr>
        <p:spPr>
          <a:xfrm>
            <a:off x="2979507" y="2476073"/>
            <a:ext cx="5368965" cy="1047963"/>
          </a:xfrm>
          <a:prstGeom prst="rect">
            <a:avLst/>
          </a:prstGeom>
          <a:noFill/>
          <a:ln>
            <a:noFill/>
          </a:ln>
        </p:spPr>
        <p:txBody>
          <a:bodyPr spcFirstLastPara="1" wrap="square" lIns="91425" tIns="45700" rIns="91425" bIns="45700" anchor="t" anchorCtr="0">
            <a:normAutofit/>
          </a:bodyPr>
          <a:lstStyle>
            <a:lvl1pPr lvl="0" algn="l">
              <a:lnSpc>
                <a:spcPct val="90000"/>
              </a:lnSpc>
              <a:spcBef>
                <a:spcPts val="1000"/>
              </a:spcBef>
              <a:spcAft>
                <a:spcPts val="0"/>
              </a:spcAft>
              <a:buClr>
                <a:schemeClr val="dk1"/>
              </a:buClr>
              <a:buSzPts val="3600"/>
              <a:buNone/>
              <a:defRPr sz="2400" b="0">
                <a:solidFill>
                  <a:schemeClr val="bg1"/>
                </a:solidFill>
                <a:latin typeface="Arial" panose="020B0604020202020204" pitchFamily="34" charset="0"/>
                <a:ea typeface="Helvetica Neue"/>
                <a:cs typeface="Arial" panose="020B0604020202020204" pitchFamily="34" charset="0"/>
                <a:sym typeface="Helvetica Neue"/>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dirty="0"/>
          </a:p>
        </p:txBody>
      </p:sp>
    </p:spTree>
    <p:extLst>
      <p:ext uri="{BB962C8B-B14F-4D97-AF65-F5344CB8AC3E}">
        <p14:creationId xmlns:p14="http://schemas.microsoft.com/office/powerpoint/2010/main" val="19437647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wo Content" preserve="1" userDrawn="1">
  <p:cSld name="1_Two Content">
    <p:spTree>
      <p:nvGrpSpPr>
        <p:cNvPr id="1" name="Shape 33"/>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055AD5F-CC06-3A70-CBC8-BED05A2F0731}"/>
              </a:ext>
            </a:extLst>
          </p:cNvPr>
          <p:cNvSpPr>
            <a:spLocks noGrp="1"/>
          </p:cNvSpPr>
          <p:nvPr>
            <p:ph type="sldNum" idx="11"/>
          </p:nvPr>
        </p:nvSpPr>
        <p:spPr/>
        <p:txBody>
          <a:bodyPr/>
          <a:lstStyle/>
          <a:p>
            <a:fld id="{00000000-1234-1234-1234-123412341234}" type="slidenum">
              <a:rPr lang="sv-SE" smtClean="0"/>
              <a:pPr/>
              <a:t>‹#›</a:t>
            </a:fld>
            <a:endParaRPr lang="sv-SE" dirty="0"/>
          </a:p>
        </p:txBody>
      </p:sp>
      <p:sp>
        <p:nvSpPr>
          <p:cNvPr id="5" name="Google Shape;35;p20">
            <a:extLst>
              <a:ext uri="{FF2B5EF4-FFF2-40B4-BE49-F238E27FC236}">
                <a16:creationId xmlns:a16="http://schemas.microsoft.com/office/drawing/2014/main" id="{3F56D5FE-8BBC-E95A-76D4-D1938A0E3A78}"/>
              </a:ext>
            </a:extLst>
          </p:cNvPr>
          <p:cNvSpPr txBox="1">
            <a:spLocks noGrp="1"/>
          </p:cNvSpPr>
          <p:nvPr>
            <p:ph type="body" idx="1"/>
          </p:nvPr>
        </p:nvSpPr>
        <p:spPr>
          <a:xfrm>
            <a:off x="838200" y="1325562"/>
            <a:ext cx="5181600" cy="4851401"/>
          </a:xfrm>
          <a:prstGeom prst="rect">
            <a:avLst/>
          </a:prstGeom>
          <a:noFill/>
          <a:ln>
            <a:noFill/>
          </a:ln>
        </p:spPr>
        <p:txBody>
          <a:bodyPr spcFirstLastPara="1" wrap="square" lIns="91425" tIns="45700" rIns="91425" bIns="45700" anchor="t" anchorCtr="0">
            <a:normAutofit/>
          </a:bodyPr>
          <a:lstStyle>
            <a:lvl1pPr marL="270000" lvl="0" indent="-270000" algn="l">
              <a:lnSpc>
                <a:spcPct val="90000"/>
              </a:lnSpc>
              <a:spcBef>
                <a:spcPts val="1000"/>
              </a:spcBef>
              <a:spcAft>
                <a:spcPts val="0"/>
              </a:spcAft>
              <a:buClr>
                <a:schemeClr val="dk1"/>
              </a:buClr>
              <a:buSzPts val="2400"/>
              <a:buFont typeface="Arial" panose="020B0604020202020204" pitchFamily="34" charset="0"/>
              <a:buChar char="•"/>
              <a:defRPr sz="2400" b="0" i="0">
                <a:latin typeface="Arial" panose="020B0604020202020204" pitchFamily="34" charset="0"/>
                <a:ea typeface="Helvetica Neue"/>
                <a:cs typeface="Arial" panose="020B0604020202020204" pitchFamily="34" charset="0"/>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3" name="Google Shape;34;p20">
            <a:extLst>
              <a:ext uri="{FF2B5EF4-FFF2-40B4-BE49-F238E27FC236}">
                <a16:creationId xmlns:a16="http://schemas.microsoft.com/office/drawing/2014/main" id="{419EB315-0C5D-E6B5-553F-CAA36B37A5F8}"/>
              </a:ext>
            </a:extLst>
          </p:cNvPr>
          <p:cNvSpPr txBox="1">
            <a:spLocks noGrp="1"/>
          </p:cNvSpPr>
          <p:nvPr>
            <p:ph type="title"/>
          </p:nvPr>
        </p:nvSpPr>
        <p:spPr>
          <a:xfrm>
            <a:off x="838200" y="-1"/>
            <a:ext cx="10515600" cy="132556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400"/>
              <a:buFont typeface="Helvetica Neue"/>
              <a:buNone/>
              <a:defRPr sz="2800" b="1" i="0">
                <a:latin typeface="Arial" panose="020B0604020202020204" pitchFamily="34" charset="0"/>
                <a:ea typeface="Helvetica Neue"/>
                <a:cs typeface="Arial" panose="020B0604020202020204" pitchFamily="34" charset="0"/>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Tree>
    <p:extLst>
      <p:ext uri="{BB962C8B-B14F-4D97-AF65-F5344CB8AC3E}">
        <p14:creationId xmlns:p14="http://schemas.microsoft.com/office/powerpoint/2010/main" val="42060534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wo Content" preserve="1" userDrawn="1">
  <p:cSld name="1_Two Content">
    <p:spTree>
      <p:nvGrpSpPr>
        <p:cNvPr id="1" name="Shape 33"/>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2C8B067-C222-A145-CF89-234516211EAC}"/>
              </a:ext>
            </a:extLst>
          </p:cNvPr>
          <p:cNvSpPr>
            <a:spLocks noGrp="1"/>
          </p:cNvSpPr>
          <p:nvPr>
            <p:ph type="sldNum" idx="11"/>
          </p:nvPr>
        </p:nvSpPr>
        <p:spPr>
          <a:xfrm>
            <a:off x="11798300" y="6565900"/>
            <a:ext cx="393700" cy="292100"/>
          </a:xfrm>
        </p:spPr>
        <p:txBody>
          <a:bodyPr/>
          <a:lstStyle/>
          <a:p>
            <a:fld id="{00000000-1234-1234-1234-123412341234}" type="slidenum">
              <a:rPr lang="sv-SE" smtClean="0"/>
              <a:pPr/>
              <a:t>‹#›</a:t>
            </a:fld>
            <a:endParaRPr lang="sv-SE" dirty="0"/>
          </a:p>
        </p:txBody>
      </p:sp>
      <p:sp>
        <p:nvSpPr>
          <p:cNvPr id="5" name="Google Shape;35;p20">
            <a:extLst>
              <a:ext uri="{FF2B5EF4-FFF2-40B4-BE49-F238E27FC236}">
                <a16:creationId xmlns:a16="http://schemas.microsoft.com/office/drawing/2014/main" id="{B3503028-5BCC-32AC-877B-DF34C7FE812B}"/>
              </a:ext>
            </a:extLst>
          </p:cNvPr>
          <p:cNvSpPr txBox="1">
            <a:spLocks noGrp="1"/>
          </p:cNvSpPr>
          <p:nvPr>
            <p:ph type="body" idx="1"/>
          </p:nvPr>
        </p:nvSpPr>
        <p:spPr>
          <a:xfrm>
            <a:off x="838200" y="1325562"/>
            <a:ext cx="5181600" cy="4851401"/>
          </a:xfrm>
          <a:prstGeom prst="rect">
            <a:avLst/>
          </a:prstGeom>
          <a:noFill/>
          <a:ln>
            <a:noFill/>
          </a:ln>
        </p:spPr>
        <p:txBody>
          <a:bodyPr spcFirstLastPara="1" wrap="square" lIns="91425" tIns="45700" rIns="91425" bIns="45700" anchor="t" anchorCtr="0">
            <a:normAutofit/>
          </a:bodyPr>
          <a:lstStyle>
            <a:lvl1pPr marL="270000" lvl="0" indent="-270000" algn="l">
              <a:lnSpc>
                <a:spcPct val="90000"/>
              </a:lnSpc>
              <a:spcBef>
                <a:spcPts val="1000"/>
              </a:spcBef>
              <a:spcAft>
                <a:spcPts val="0"/>
              </a:spcAft>
              <a:buClr>
                <a:schemeClr val="dk1"/>
              </a:buClr>
              <a:buSzPts val="2400"/>
              <a:buFont typeface="Arial" panose="020B0604020202020204" pitchFamily="34" charset="0"/>
              <a:buChar char="•"/>
              <a:defRPr sz="2400" b="0" i="0" u="none" strike="noStrike" cap="none" baseline="0" dirty="0">
                <a:solidFill>
                  <a:srgbClr val="000000"/>
                </a:solidFill>
                <a:latin typeface="+mn-lt"/>
                <a:ea typeface="Helvetica Neue"/>
                <a:cs typeface="Helvetica Neue"/>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6" name="Google Shape;35;p20">
            <a:extLst>
              <a:ext uri="{FF2B5EF4-FFF2-40B4-BE49-F238E27FC236}">
                <a16:creationId xmlns:a16="http://schemas.microsoft.com/office/drawing/2014/main" id="{2E41FEE8-207D-F515-0218-988E1E95F438}"/>
              </a:ext>
            </a:extLst>
          </p:cNvPr>
          <p:cNvSpPr txBox="1">
            <a:spLocks noGrp="1"/>
          </p:cNvSpPr>
          <p:nvPr>
            <p:ph type="body" idx="12"/>
          </p:nvPr>
        </p:nvSpPr>
        <p:spPr>
          <a:xfrm>
            <a:off x="6148754" y="1325562"/>
            <a:ext cx="5181600" cy="4851401"/>
          </a:xfrm>
          <a:prstGeom prst="rect">
            <a:avLst/>
          </a:prstGeom>
          <a:noFill/>
          <a:ln>
            <a:noFill/>
          </a:ln>
        </p:spPr>
        <p:txBody>
          <a:bodyPr spcFirstLastPara="1" wrap="square" lIns="91425" tIns="45700" rIns="91425" bIns="45700" anchor="t" anchorCtr="0">
            <a:normAutofit/>
          </a:bodyPr>
          <a:lstStyle>
            <a:lvl1pPr marL="270000" lvl="0" indent="-270000" algn="l">
              <a:lnSpc>
                <a:spcPct val="90000"/>
              </a:lnSpc>
              <a:spcBef>
                <a:spcPts val="1000"/>
              </a:spcBef>
              <a:spcAft>
                <a:spcPts val="0"/>
              </a:spcAft>
              <a:buClr>
                <a:schemeClr val="dk1"/>
              </a:buClr>
              <a:buSzPts val="2400"/>
              <a:buFont typeface="Arial" panose="020B0604020202020204" pitchFamily="34" charset="0"/>
              <a:buChar char="•"/>
              <a:defRPr sz="2400" b="0" i="0" u="none" strike="noStrike" cap="none" baseline="0" dirty="0">
                <a:solidFill>
                  <a:srgbClr val="000000"/>
                </a:solidFill>
                <a:latin typeface="+mn-lt"/>
                <a:ea typeface="Helvetica Neue"/>
                <a:cs typeface="Helvetica Neue"/>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3" name="Google Shape;34;p20">
            <a:extLst>
              <a:ext uri="{FF2B5EF4-FFF2-40B4-BE49-F238E27FC236}">
                <a16:creationId xmlns:a16="http://schemas.microsoft.com/office/drawing/2014/main" id="{68C289B8-59D7-7801-53EE-ABCB09FB4381}"/>
              </a:ext>
            </a:extLst>
          </p:cNvPr>
          <p:cNvSpPr txBox="1">
            <a:spLocks noGrp="1"/>
          </p:cNvSpPr>
          <p:nvPr>
            <p:ph type="title"/>
          </p:nvPr>
        </p:nvSpPr>
        <p:spPr>
          <a:xfrm>
            <a:off x="838200" y="-1"/>
            <a:ext cx="10515600" cy="132556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400"/>
              <a:buFont typeface="Helvetica Neue"/>
              <a:buNone/>
              <a:defRPr sz="2800" b="1" i="0">
                <a:latin typeface="Arial" panose="020B0604020202020204" pitchFamily="34" charset="0"/>
                <a:ea typeface="Helvetica Neue"/>
                <a:cs typeface="Arial" panose="020B0604020202020204" pitchFamily="34" charset="0"/>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Tree>
    <p:extLst>
      <p:ext uri="{BB962C8B-B14F-4D97-AF65-F5344CB8AC3E}">
        <p14:creationId xmlns:p14="http://schemas.microsoft.com/office/powerpoint/2010/main" val="9914163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pic>
        <p:nvPicPr>
          <p:cNvPr id="3" name="Picture 2">
            <a:extLst>
              <a:ext uri="{FF2B5EF4-FFF2-40B4-BE49-F238E27FC236}">
                <a16:creationId xmlns:a16="http://schemas.microsoft.com/office/drawing/2014/main" id="{86E5E6BE-A6A1-10D2-B88B-24B36E7901E5}"/>
              </a:ext>
            </a:extLst>
          </p:cNvPr>
          <p:cNvPicPr>
            <a:picLocks noChangeAspect="1"/>
          </p:cNvPicPr>
          <p:nvPr userDrawn="1"/>
        </p:nvPicPr>
        <p:blipFill>
          <a:blip r:embed="rId14"/>
          <a:srcRect/>
          <a:stretch/>
        </p:blipFill>
        <p:spPr>
          <a:xfrm>
            <a:off x="0" y="0"/>
            <a:ext cx="12192000" cy="6858000"/>
          </a:xfrm>
          <a:prstGeom prst="rect">
            <a:avLst/>
          </a:prstGeom>
        </p:spPr>
      </p:pic>
      <p:sp>
        <p:nvSpPr>
          <p:cNvPr id="14" name="Google Shape;14;p16"/>
          <p:cNvSpPr txBox="1">
            <a:spLocks noGrp="1"/>
          </p:cNvSpPr>
          <p:nvPr>
            <p:ph type="sldNum" idx="12"/>
          </p:nvPr>
        </p:nvSpPr>
        <p:spPr>
          <a:xfrm>
            <a:off x="11798300" y="6565900"/>
            <a:ext cx="393700" cy="292100"/>
          </a:xfrm>
          <a:prstGeom prst="rect">
            <a:avLst/>
          </a:prstGeom>
          <a:noFill/>
          <a:ln>
            <a:noFill/>
          </a:ln>
        </p:spPr>
        <p:txBody>
          <a:bodyPr spcFirstLastPara="1" wrap="square" lIns="91425" tIns="45700" rIns="91425" bIns="45700" anchor="ctr" anchorCtr="0">
            <a:noAutofit/>
          </a:bodyPr>
          <a:lstStyle>
            <a:lvl1pPr marL="0" marR="0" lvl="0" indent="0" algn="ctr" rtl="0">
              <a:lnSpc>
                <a:spcPct val="100000"/>
              </a:lnSpc>
              <a:spcBef>
                <a:spcPts val="0"/>
              </a:spcBef>
              <a:spcAft>
                <a:spcPts val="0"/>
              </a:spcAft>
              <a:buClr>
                <a:srgbClr val="000000"/>
              </a:buClr>
              <a:buSzPts val="1000"/>
              <a:buFont typeface="Arial"/>
              <a:buNone/>
              <a:defRPr sz="1000" b="1" i="0" u="none" strike="noStrike" cap="none">
                <a:solidFill>
                  <a:schemeClr val="bg1"/>
                </a:solidFill>
                <a:latin typeface="Arial" panose="020B0604020202020204" pitchFamily="34" charset="0"/>
                <a:ea typeface="Open Sans" panose="020B0606030504020204" pitchFamily="34" charset="0"/>
                <a:cs typeface="Arial" panose="020B0604020202020204" pitchFamily="34" charset="0"/>
                <a:sym typeface="Calibri"/>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9pPr>
          </a:lstStyle>
          <a:p>
            <a:fld id="{00000000-1234-1234-1234-123412341234}" type="slidenum">
              <a:rPr lang="sv-SE" smtClean="0"/>
              <a:pPr/>
              <a:t>‹#›</a:t>
            </a:fld>
            <a:endParaRPr lang="sv-SE" dirty="0"/>
          </a:p>
        </p:txBody>
      </p:sp>
      <p:sp>
        <p:nvSpPr>
          <p:cNvPr id="5" name="Title Placeholder 4">
            <a:extLst>
              <a:ext uri="{FF2B5EF4-FFF2-40B4-BE49-F238E27FC236}">
                <a16:creationId xmlns:a16="http://schemas.microsoft.com/office/drawing/2014/main" id="{BE7CC00F-31E2-FDCD-E25C-C29A300A4667}"/>
              </a:ext>
            </a:extLst>
          </p:cNvPr>
          <p:cNvSpPr>
            <a:spLocks noGrp="1"/>
          </p:cNvSpPr>
          <p:nvPr>
            <p:ph type="title"/>
          </p:nvPr>
        </p:nvSpPr>
        <p:spPr>
          <a:xfrm>
            <a:off x="838200" y="0"/>
            <a:ext cx="10515600" cy="1325563"/>
          </a:xfrm>
          <a:prstGeom prst="rect">
            <a:avLst/>
          </a:prstGeom>
        </p:spPr>
        <p:txBody>
          <a:bodyPr vert="horz" lIns="91440" tIns="45720" rIns="91440" bIns="45720" rtlCol="0" anchor="b">
            <a:normAutofit/>
          </a:bodyPr>
          <a:lstStyle/>
          <a:p>
            <a:r>
              <a:rPr lang="en-GB" dirty="0"/>
              <a:t>Click to edit Master title style</a:t>
            </a:r>
            <a:endParaRPr lang="en-US" dirty="0"/>
          </a:p>
        </p:txBody>
      </p:sp>
    </p:spTree>
    <p:extLst>
      <p:ext uri="{BB962C8B-B14F-4D97-AF65-F5344CB8AC3E}">
        <p14:creationId xmlns:p14="http://schemas.microsoft.com/office/powerpoint/2010/main" val="446252797"/>
      </p:ext>
    </p:extLst>
  </p:cSld>
  <p:clrMap bg1="lt1" tx1="dk1" bg2="dk2" tx2="lt2" accent1="accent1" accent2="accent2" accent3="accent3" accent4="accent4" accent5="accent5" accent6="accent6" hlink="hlink" folHlink="folHlink"/>
  <p:sldLayoutIdLst>
    <p:sldLayoutId id="2147483701" r:id="rId1"/>
    <p:sldLayoutId id="2147483702" r:id="rId2"/>
    <p:sldLayoutId id="2147483703" r:id="rId3"/>
    <p:sldLayoutId id="2147483705" r:id="rId4"/>
    <p:sldLayoutId id="2147483706" r:id="rId5"/>
    <p:sldLayoutId id="2147483707" r:id="rId6"/>
    <p:sldLayoutId id="2147483708" r:id="rId7"/>
    <p:sldLayoutId id="2147483709" r:id="rId8"/>
    <p:sldLayoutId id="2147483711" r:id="rId9"/>
    <p:sldLayoutId id="2147483713" r:id="rId10"/>
    <p:sldLayoutId id="2147483667" r:id="rId11"/>
    <p:sldLayoutId id="2147483660" r:id="rId12"/>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2800" b="1" i="0" u="none" strike="noStrike" cap="none" baseline="0">
          <a:solidFill>
            <a:schemeClr val="accent1"/>
          </a:solidFill>
          <a:latin typeface="Arial" panose="020B0604020202020204" pitchFamily="34" charset="0"/>
          <a:ea typeface="Open Sans" panose="020B0606030504020204" pitchFamily="34" charset="0"/>
          <a:cs typeface="Arial" panose="020B0604020202020204" pitchFamily="34" charset="0"/>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2000" b="0" i="0" u="none" strike="noStrike" cap="none" baseline="0">
          <a:solidFill>
            <a:srgbClr val="000000"/>
          </a:solidFill>
          <a:latin typeface="Arial" panose="020B0604020202020204" pitchFamily="34" charset="0"/>
          <a:ea typeface="Arial" panose="020B0604020202020204" pitchFamily="34" charset="0"/>
          <a:cs typeface="Arial" panose="020B0604020202020204" pitchFamily="34" charset="0"/>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microsoft.com/office/2018/10/relationships/comments" Target="../comments/modernComment_10A_29D57C93.xm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9.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6.sv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7.xml"/><Relationship Id="rId1" Type="http://schemas.openxmlformats.org/officeDocument/2006/relationships/slideLayout" Target="../slideLayouts/slideLayout9.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9.emf"/></Relationships>
</file>

<file path=ppt/slides/_rels/slide10.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1.emf"/><Relationship Id="rId5" Type="http://schemas.openxmlformats.org/officeDocument/2006/relationships/image" Target="../media/image9.emf"/><Relationship Id="rId4" Type="http://schemas.openxmlformats.org/officeDocument/2006/relationships/image" Target="../media/image8.emf"/></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3.xml"/><Relationship Id="rId1" Type="http://schemas.openxmlformats.org/officeDocument/2006/relationships/slideLayout" Target="../slideLayouts/slideLayout9.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5.xml"/><Relationship Id="rId1" Type="http://schemas.openxmlformats.org/officeDocument/2006/relationships/slideLayout" Target="../slideLayouts/slideLayout9.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ubtitle 2">
            <a:extLst>
              <a:ext uri="{FF2B5EF4-FFF2-40B4-BE49-F238E27FC236}">
                <a16:creationId xmlns:a16="http://schemas.microsoft.com/office/drawing/2014/main" id="{D461EA66-D2DA-60F9-A4DE-DAE2BF25B416}"/>
              </a:ext>
            </a:extLst>
          </p:cNvPr>
          <p:cNvSpPr txBox="1">
            <a:spLocks/>
          </p:cNvSpPr>
          <p:nvPr/>
        </p:nvSpPr>
        <p:spPr>
          <a:xfrm>
            <a:off x="2979507" y="3231223"/>
            <a:ext cx="5422371" cy="2112884"/>
          </a:xfrm>
          <a:prstGeom prst="rect">
            <a:avLst/>
          </a:prstGeom>
        </p:spPr>
        <p:txBody>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2000" b="0" i="0" u="none" strike="noStrike" cap="none" baseline="0">
                <a:solidFill>
                  <a:srgbClr val="000000"/>
                </a:solidFill>
                <a:latin typeface="Arial" panose="020B0604020202020204" pitchFamily="34" charset="0"/>
                <a:ea typeface="Arial" panose="020B0604020202020204" pitchFamily="34" charset="0"/>
                <a:cs typeface="Arial" panose="020B0604020202020204" pitchFamily="34" charset="0"/>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2400" b="1" dirty="0">
                <a:solidFill>
                  <a:schemeClr val="bg1"/>
                </a:solidFill>
              </a:rPr>
              <a:t>Lesson 1: </a:t>
            </a:r>
            <a:r>
              <a:rPr lang="en-US" sz="2400" dirty="0">
                <a:solidFill>
                  <a:schemeClr val="bg1"/>
                </a:solidFill>
              </a:rPr>
              <a:t>Introduction to Geo-X </a:t>
            </a:r>
          </a:p>
        </p:txBody>
      </p:sp>
      <p:sp>
        <p:nvSpPr>
          <p:cNvPr id="10" name="Title 1">
            <a:extLst>
              <a:ext uri="{FF2B5EF4-FFF2-40B4-BE49-F238E27FC236}">
                <a16:creationId xmlns:a16="http://schemas.microsoft.com/office/drawing/2014/main" id="{1CBEA00E-2C63-1173-AD4C-690EC99980B2}"/>
              </a:ext>
            </a:extLst>
          </p:cNvPr>
          <p:cNvSpPr txBox="1">
            <a:spLocks/>
          </p:cNvSpPr>
          <p:nvPr/>
        </p:nvSpPr>
        <p:spPr>
          <a:xfrm>
            <a:off x="2979507" y="633723"/>
            <a:ext cx="5739191" cy="2597500"/>
          </a:xfrm>
          <a:prstGeom prst="rect">
            <a:avLst/>
          </a:prstGeom>
          <a:noFill/>
          <a:ln>
            <a:noFill/>
          </a:ln>
        </p:spPr>
        <p:txBody>
          <a:bodyPr spcFirstLastPara="1" vert="horz" wrap="square" lIns="91425" tIns="45700" rIns="91425" bIns="45700" rtlCol="0" anchor="t" anchorCtr="0">
            <a:normAutofit/>
          </a:bodyPr>
          <a:lstStyle>
            <a:defPPr marR="0" lvl="0" algn="l" rtl="0">
              <a:lnSpc>
                <a:spcPct val="100000"/>
              </a:lnSpc>
              <a:spcBef>
                <a:spcPts val="0"/>
              </a:spcBef>
              <a:spcAft>
                <a:spcPts val="0"/>
              </a:spcAft>
            </a:defPPr>
            <a:lvl1pPr marR="0" lvl="0" algn="l" rtl="0" eaLnBrk="1" hangingPunct="1">
              <a:lnSpc>
                <a:spcPct val="90000"/>
              </a:lnSpc>
              <a:spcBef>
                <a:spcPts val="0"/>
              </a:spcBef>
              <a:spcAft>
                <a:spcPts val="0"/>
              </a:spcAft>
              <a:buClr>
                <a:schemeClr val="dk1"/>
              </a:buClr>
              <a:buSzPts val="4800"/>
              <a:buFont typeface="Helvetica Neue"/>
              <a:buNone/>
              <a:defRPr sz="3200" b="1" i="0" u="none" strike="noStrike" cap="none" baseline="0">
                <a:solidFill>
                  <a:schemeClr val="bg1"/>
                </a:solidFill>
                <a:latin typeface="Arial" panose="020B0604020202020204" pitchFamily="34" charset="0"/>
                <a:ea typeface="Helvetica Neue"/>
                <a:cs typeface="Arial" panose="020B0604020202020204" pitchFamily="34" charset="0"/>
                <a:sym typeface="Helvetica Neue"/>
              </a:defRPr>
            </a:lvl1pPr>
            <a:lvl2pPr marR="0" lvl="1" algn="l" rtl="0" eaLnBrk="1" hangingPunct="1">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br>
              <a:rPr lang="en-GB" dirty="0"/>
            </a:br>
            <a:br>
              <a:rPr lang="en-GB" dirty="0"/>
            </a:br>
            <a:br>
              <a:rPr lang="en-GB" dirty="0"/>
            </a:br>
            <a:r>
              <a:rPr lang="en-GB" sz="3600" dirty="0"/>
              <a:t>Geo-X training course</a:t>
            </a:r>
            <a:br>
              <a:rPr lang="en-GB" dirty="0"/>
            </a:br>
            <a:endParaRPr lang="en-GB" dirty="0"/>
          </a:p>
        </p:txBody>
      </p:sp>
    </p:spTree>
    <p:extLst>
      <p:ext uri="{BB962C8B-B14F-4D97-AF65-F5344CB8AC3E}">
        <p14:creationId xmlns:p14="http://schemas.microsoft.com/office/powerpoint/2010/main" val="701856915"/>
      </p:ext>
    </p:extLst>
  </p:cSld>
  <p:clrMapOvr>
    <a:masterClrMapping/>
  </p:clrMapOvr>
  <p:extLst>
    <p:ext uri="{6950BFC3-D8DA-4A85-94F7-54DA5524770B}">
      <p188:commentRel xmlns:p188="http://schemas.microsoft.com/office/powerpoint/2018/8/main" r:id="rId3"/>
    </p:ext>
  </p:extLs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Google Shape;167;p13"/>
          <p:cNvSpPr txBox="1">
            <a:spLocks noGrp="1"/>
          </p:cNvSpPr>
          <p:nvPr>
            <p:ph type="title"/>
          </p:nvPr>
        </p:nvSpPr>
        <p:spPr>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dk1"/>
              </a:buClr>
              <a:buSzPts val="4400"/>
              <a:buFont typeface="Calibri"/>
              <a:buNone/>
            </a:pPr>
            <a:r>
              <a:rPr lang="sv-SE" dirty="0">
                <a:solidFill>
                  <a:schemeClr val="accent2"/>
                </a:solidFill>
              </a:rPr>
              <a:t>Learning </a:t>
            </a:r>
            <a:r>
              <a:rPr lang="sv-SE" dirty="0" err="1">
                <a:solidFill>
                  <a:schemeClr val="accent2"/>
                </a:solidFill>
              </a:rPr>
              <a:t>outcomes</a:t>
            </a:r>
            <a:endParaRPr sz="2800" dirty="0">
              <a:solidFill>
                <a:schemeClr val="accent2"/>
              </a:solidFill>
            </a:endParaRPr>
          </a:p>
        </p:txBody>
      </p:sp>
      <p:sp>
        <p:nvSpPr>
          <p:cNvPr id="168" name="Google Shape;168;p13"/>
          <p:cNvSpPr txBox="1">
            <a:spLocks noGrp="1"/>
          </p:cNvSpPr>
          <p:nvPr>
            <p:ph type="body" idx="12"/>
          </p:nvPr>
        </p:nvSpPr>
        <p:spPr>
          <a:xfrm>
            <a:off x="938150" y="1696881"/>
            <a:ext cx="10415649" cy="3183877"/>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2800"/>
              <a:buNone/>
            </a:pPr>
            <a:r>
              <a:rPr lang="en-GB" sz="2200" b="1" dirty="0">
                <a:solidFill>
                  <a:schemeClr val="accent1"/>
                </a:solidFill>
                <a:latin typeface="+mn-lt"/>
                <a:ea typeface="Open Sans SemiBold"/>
                <a:cs typeface="Open Sans SemiBold"/>
                <a:sym typeface="Open Sans SemiBold"/>
              </a:rPr>
              <a:t>By the end of this lesson, you will:</a:t>
            </a:r>
          </a:p>
          <a:p>
            <a:pPr marL="0" lvl="0" indent="0" algn="l" rtl="0">
              <a:lnSpc>
                <a:spcPct val="90000"/>
              </a:lnSpc>
              <a:spcBef>
                <a:spcPts val="0"/>
              </a:spcBef>
              <a:spcAft>
                <a:spcPts val="0"/>
              </a:spcAft>
              <a:buClr>
                <a:schemeClr val="dk1"/>
              </a:buClr>
              <a:buSzPts val="2800"/>
              <a:buNone/>
            </a:pPr>
            <a:endParaRPr lang="en-GB" dirty="0"/>
          </a:p>
          <a:p>
            <a:pPr marL="342900" lvl="0" indent="-342900" algn="l" rtl="0">
              <a:lnSpc>
                <a:spcPct val="100000"/>
              </a:lnSpc>
              <a:spcBef>
                <a:spcPts val="600"/>
              </a:spcBef>
              <a:spcAft>
                <a:spcPts val="600"/>
              </a:spcAft>
              <a:buClr>
                <a:schemeClr val="accent1"/>
              </a:buClr>
              <a:buSzPts val="2800"/>
              <a:buFont typeface="Arial" panose="020B0604020202020204" pitchFamily="34" charset="0"/>
              <a:buChar char="•"/>
            </a:pPr>
            <a:r>
              <a:rPr lang="en-GB" sz="2200" dirty="0"/>
              <a:t>Understand what Geo-X is and how it differs from other modelling tools.</a:t>
            </a:r>
          </a:p>
          <a:p>
            <a:pPr marL="342900" lvl="0" indent="-342900" algn="l" rtl="0">
              <a:lnSpc>
                <a:spcPct val="100000"/>
              </a:lnSpc>
              <a:spcBef>
                <a:spcPts val="600"/>
              </a:spcBef>
              <a:spcAft>
                <a:spcPts val="600"/>
              </a:spcAft>
              <a:buClr>
                <a:schemeClr val="accent1"/>
              </a:buClr>
              <a:buSzPts val="2800"/>
              <a:buFont typeface="Arial" panose="020B0604020202020204" pitchFamily="34" charset="0"/>
              <a:buChar char="•"/>
            </a:pPr>
            <a:r>
              <a:rPr lang="en-GB" sz="2200" dirty="0"/>
              <a:t>Describe the main applications of Geo-X.</a:t>
            </a:r>
          </a:p>
          <a:p>
            <a:pPr marL="342900" lvl="0" indent="-342900" algn="l" rtl="0">
              <a:lnSpc>
                <a:spcPct val="100000"/>
              </a:lnSpc>
              <a:spcBef>
                <a:spcPts val="600"/>
              </a:spcBef>
              <a:spcAft>
                <a:spcPts val="600"/>
              </a:spcAft>
              <a:buClr>
                <a:schemeClr val="accent1"/>
              </a:buClr>
              <a:buSzPts val="2800"/>
              <a:buFont typeface="Arial" panose="020B0604020202020204" pitchFamily="34" charset="0"/>
              <a:buChar char="•"/>
            </a:pPr>
            <a:r>
              <a:rPr lang="en-GB" sz="2200" dirty="0"/>
              <a:t>Identify the key research and policy questions that Geo-X can address.</a:t>
            </a:r>
          </a:p>
        </p:txBody>
      </p:sp>
      <p:sp>
        <p:nvSpPr>
          <p:cNvPr id="3" name="Slide Number Placeholder 1">
            <a:extLst>
              <a:ext uri="{FF2B5EF4-FFF2-40B4-BE49-F238E27FC236}">
                <a16:creationId xmlns:a16="http://schemas.microsoft.com/office/drawing/2014/main" id="{EF953F69-EC43-D710-5495-A812211FADAF}"/>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2</a:t>
            </a:fld>
            <a:endParaRPr lang="sv-SE" sz="1000" b="1" dirty="0">
              <a:solidFill>
                <a:schemeClr val="bg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167;p13">
            <a:extLst>
              <a:ext uri="{FF2B5EF4-FFF2-40B4-BE49-F238E27FC236}">
                <a16:creationId xmlns:a16="http://schemas.microsoft.com/office/drawing/2014/main" id="{6616CD8C-BD66-408A-284B-E588263D8F5B}"/>
              </a:ext>
            </a:extLst>
          </p:cNvPr>
          <p:cNvSpPr txBox="1">
            <a:spLocks/>
          </p:cNvSpPr>
          <p:nvPr/>
        </p:nvSpPr>
        <p:spPr>
          <a:xfrm>
            <a:off x="838200" y="5556"/>
            <a:ext cx="10515600" cy="1325563"/>
          </a:xfrm>
          <a:prstGeom prst="rect">
            <a:avLst/>
          </a:prstGeom>
          <a:noFill/>
          <a:ln>
            <a:noFill/>
          </a:ln>
        </p:spPr>
        <p:txBody>
          <a:bodyPr spcFirstLastPara="1" vert="horz" wrap="square" lIns="91425" tIns="45700" rIns="91425" bIns="45700" rtlCol="0" anchor="b" anchorCtr="0">
            <a:no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2800" b="1" i="0" u="none" strike="noStrike" cap="none" baseline="0">
                <a:solidFill>
                  <a:schemeClr val="accent1"/>
                </a:solidFill>
                <a:latin typeface="+mn-lt"/>
                <a:ea typeface="Open Sans" panose="020B0606030504020204" pitchFamily="34" charset="0"/>
                <a:cs typeface="Arial" panose="020B0604020202020204" pitchFamily="34" charset="0"/>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nSpc>
                <a:spcPct val="90000"/>
              </a:lnSpc>
              <a:buClr>
                <a:schemeClr val="dk1"/>
              </a:buClr>
              <a:buSzPts val="4400"/>
              <a:buFont typeface="Calibri"/>
              <a:buNone/>
            </a:pPr>
            <a:r>
              <a:rPr lang="sv-SE" dirty="0">
                <a:solidFill>
                  <a:schemeClr val="accent2"/>
                </a:solidFill>
              </a:rPr>
              <a:t>Table of </a:t>
            </a:r>
            <a:r>
              <a:rPr lang="sv-SE" dirty="0" err="1">
                <a:solidFill>
                  <a:schemeClr val="accent2"/>
                </a:solidFill>
              </a:rPr>
              <a:t>contents</a:t>
            </a:r>
            <a:r>
              <a:rPr lang="sv-SE" dirty="0">
                <a:solidFill>
                  <a:schemeClr val="accent2"/>
                </a:solidFill>
              </a:rPr>
              <a:t> </a:t>
            </a:r>
          </a:p>
        </p:txBody>
      </p:sp>
      <p:graphicFrame>
        <p:nvGraphicFramePr>
          <p:cNvPr id="5" name="Text Placeholder 2">
            <a:extLst>
              <a:ext uri="{FF2B5EF4-FFF2-40B4-BE49-F238E27FC236}">
                <a16:creationId xmlns:a16="http://schemas.microsoft.com/office/drawing/2014/main" id="{F4E8714F-D132-1000-C444-5EA078B266C0}"/>
              </a:ext>
            </a:extLst>
          </p:cNvPr>
          <p:cNvGraphicFramePr/>
          <p:nvPr>
            <p:extLst>
              <p:ext uri="{D42A27DB-BD31-4B8C-83A1-F6EECF244321}">
                <p14:modId xmlns:p14="http://schemas.microsoft.com/office/powerpoint/2010/main" val="3886354882"/>
              </p:ext>
            </p:extLst>
          </p:nvPr>
        </p:nvGraphicFramePr>
        <p:xfrm>
          <a:off x="838200" y="1599190"/>
          <a:ext cx="10515600" cy="43525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849640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167;p13">
            <a:extLst>
              <a:ext uri="{FF2B5EF4-FFF2-40B4-BE49-F238E27FC236}">
                <a16:creationId xmlns:a16="http://schemas.microsoft.com/office/drawing/2014/main" id="{3F69E2F9-713F-26F6-679F-8233D7D75E34}"/>
              </a:ext>
            </a:extLst>
          </p:cNvPr>
          <p:cNvSpPr txBox="1">
            <a:spLocks/>
          </p:cNvSpPr>
          <p:nvPr/>
        </p:nvSpPr>
        <p:spPr>
          <a:xfrm>
            <a:off x="838200" y="5556"/>
            <a:ext cx="10515600" cy="1325563"/>
          </a:xfrm>
          <a:prstGeom prst="rect">
            <a:avLst/>
          </a:prstGeom>
          <a:noFill/>
          <a:ln>
            <a:noFill/>
          </a:ln>
        </p:spPr>
        <p:txBody>
          <a:bodyPr spcFirstLastPara="1" vert="horz" wrap="square" lIns="91425" tIns="45700" rIns="91425" bIns="45700" rtlCol="0" anchor="b" anchorCtr="0">
            <a:no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2800" b="1" i="0" u="none" strike="noStrike" cap="none" baseline="0">
                <a:solidFill>
                  <a:schemeClr val="accent1"/>
                </a:solidFill>
                <a:latin typeface="+mn-lt"/>
                <a:ea typeface="Open Sans" panose="020B0606030504020204" pitchFamily="34" charset="0"/>
                <a:cs typeface="Arial" panose="020B0604020202020204" pitchFamily="34" charset="0"/>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nSpc>
                <a:spcPct val="90000"/>
              </a:lnSpc>
              <a:buClr>
                <a:schemeClr val="dk1"/>
              </a:buClr>
              <a:buSzPts val="4400"/>
              <a:buFont typeface="Calibri"/>
              <a:buNone/>
            </a:pPr>
            <a:r>
              <a:rPr lang="sv-SE" dirty="0" err="1">
                <a:solidFill>
                  <a:schemeClr val="accent2"/>
                </a:solidFill>
              </a:rPr>
              <a:t>Why</a:t>
            </a:r>
            <a:r>
              <a:rPr lang="sv-SE" dirty="0">
                <a:solidFill>
                  <a:schemeClr val="accent2"/>
                </a:solidFill>
              </a:rPr>
              <a:t> </a:t>
            </a:r>
            <a:r>
              <a:rPr lang="sv-SE" dirty="0" err="1">
                <a:solidFill>
                  <a:schemeClr val="accent2"/>
                </a:solidFill>
              </a:rPr>
              <a:t>does</a:t>
            </a:r>
            <a:r>
              <a:rPr lang="sv-SE" dirty="0">
                <a:solidFill>
                  <a:schemeClr val="accent2"/>
                </a:solidFill>
              </a:rPr>
              <a:t> </a:t>
            </a:r>
            <a:r>
              <a:rPr lang="sv-SE" dirty="0" err="1">
                <a:solidFill>
                  <a:schemeClr val="accent2"/>
                </a:solidFill>
              </a:rPr>
              <a:t>geography</a:t>
            </a:r>
            <a:r>
              <a:rPr lang="sv-SE" dirty="0">
                <a:solidFill>
                  <a:schemeClr val="accent2"/>
                </a:solidFill>
              </a:rPr>
              <a:t> </a:t>
            </a:r>
            <a:r>
              <a:rPr lang="sv-SE" dirty="0" err="1">
                <a:solidFill>
                  <a:schemeClr val="accent2"/>
                </a:solidFill>
              </a:rPr>
              <a:t>matter</a:t>
            </a:r>
            <a:r>
              <a:rPr lang="sv-SE" dirty="0">
                <a:solidFill>
                  <a:schemeClr val="accent2"/>
                </a:solidFill>
              </a:rPr>
              <a:t> for green </a:t>
            </a:r>
            <a:r>
              <a:rPr lang="sv-SE" dirty="0" err="1">
                <a:solidFill>
                  <a:schemeClr val="accent2"/>
                </a:solidFill>
              </a:rPr>
              <a:t>commodities</a:t>
            </a:r>
            <a:r>
              <a:rPr lang="sv-SE" dirty="0">
                <a:solidFill>
                  <a:schemeClr val="accent2"/>
                </a:solidFill>
              </a:rPr>
              <a:t>?</a:t>
            </a:r>
          </a:p>
        </p:txBody>
      </p:sp>
      <p:pic>
        <p:nvPicPr>
          <p:cNvPr id="6" name="Picture 5">
            <a:extLst>
              <a:ext uri="{FF2B5EF4-FFF2-40B4-BE49-F238E27FC236}">
                <a16:creationId xmlns:a16="http://schemas.microsoft.com/office/drawing/2014/main" id="{F9BAEB02-C287-E99F-1FEC-AEFD5DEC8639}"/>
              </a:ext>
            </a:extLst>
          </p:cNvPr>
          <p:cNvPicPr>
            <a:picLocks noChangeAspect="1"/>
          </p:cNvPicPr>
          <p:nvPr/>
        </p:nvPicPr>
        <p:blipFill>
          <a:blip r:embed="rId3"/>
          <a:stretch>
            <a:fillRect/>
          </a:stretch>
        </p:blipFill>
        <p:spPr>
          <a:xfrm>
            <a:off x="6943303" y="1999551"/>
            <a:ext cx="4223461" cy="3478323"/>
          </a:xfrm>
          <a:prstGeom prst="rect">
            <a:avLst/>
          </a:prstGeom>
        </p:spPr>
      </p:pic>
      <p:sp>
        <p:nvSpPr>
          <p:cNvPr id="7" name="Oval 6">
            <a:extLst>
              <a:ext uri="{FF2B5EF4-FFF2-40B4-BE49-F238E27FC236}">
                <a16:creationId xmlns:a16="http://schemas.microsoft.com/office/drawing/2014/main" id="{5EC11DBC-FA3A-D376-4663-C2307DCB3376}"/>
              </a:ext>
            </a:extLst>
          </p:cNvPr>
          <p:cNvSpPr/>
          <p:nvPr/>
        </p:nvSpPr>
        <p:spPr>
          <a:xfrm>
            <a:off x="6977718" y="2145539"/>
            <a:ext cx="1392865" cy="542261"/>
          </a:xfrm>
          <a:prstGeom prst="ellipse">
            <a:avLst/>
          </a:prstGeom>
          <a:solidFill>
            <a:schemeClr val="tx2">
              <a:lumMod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Demand location</a:t>
            </a:r>
          </a:p>
        </p:txBody>
      </p:sp>
      <p:sp>
        <p:nvSpPr>
          <p:cNvPr id="8" name="Oval 7">
            <a:extLst>
              <a:ext uri="{FF2B5EF4-FFF2-40B4-BE49-F238E27FC236}">
                <a16:creationId xmlns:a16="http://schemas.microsoft.com/office/drawing/2014/main" id="{79038AE7-ABD9-CC23-BE32-961C2FB05AEA}"/>
              </a:ext>
            </a:extLst>
          </p:cNvPr>
          <p:cNvSpPr/>
          <p:nvPr/>
        </p:nvSpPr>
        <p:spPr>
          <a:xfrm>
            <a:off x="9599700" y="3655132"/>
            <a:ext cx="1679944" cy="542261"/>
          </a:xfrm>
          <a:prstGeom prst="ellipse">
            <a:avLst/>
          </a:prstGeom>
          <a:solidFill>
            <a:schemeClr val="tx2">
              <a:lumMod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Renewable resources</a:t>
            </a:r>
          </a:p>
        </p:txBody>
      </p:sp>
      <p:sp>
        <p:nvSpPr>
          <p:cNvPr id="11" name="Text Placeholder 1">
            <a:extLst>
              <a:ext uri="{FF2B5EF4-FFF2-40B4-BE49-F238E27FC236}">
                <a16:creationId xmlns:a16="http://schemas.microsoft.com/office/drawing/2014/main" id="{070D9870-6CC1-9054-CF3E-7C70E55BF274}"/>
              </a:ext>
            </a:extLst>
          </p:cNvPr>
          <p:cNvSpPr txBox="1">
            <a:spLocks/>
          </p:cNvSpPr>
          <p:nvPr/>
        </p:nvSpPr>
        <p:spPr>
          <a:xfrm>
            <a:off x="912356" y="1840018"/>
            <a:ext cx="5211813" cy="3810576"/>
          </a:xfrm>
          <a:prstGeom prst="rect">
            <a:avLst/>
          </a:prstGeom>
          <a:noFill/>
          <a:ln>
            <a:noFill/>
          </a:ln>
        </p:spPr>
        <p:txBody>
          <a:bodyPr spcFirstLastPara="1" wrap="square" lIns="91425" tIns="45700" rIns="91425" bIns="45700" anchor="t" anchorCtr="0">
            <a:normAutofit fontScale="77500" lnSpcReduction="20000"/>
          </a:bodyPr>
          <a:lstStyle>
            <a:defPPr marR="0" lvl="0" algn="l" rtl="0">
              <a:lnSpc>
                <a:spcPct val="100000"/>
              </a:lnSpc>
              <a:spcBef>
                <a:spcPts val="0"/>
              </a:spcBef>
              <a:spcAft>
                <a:spcPts val="0"/>
              </a:spcAft>
            </a:defPPr>
            <a:lvl1pPr marL="270000" marR="0" lvl="0" indent="-270000" algn="l" rtl="0" eaLnBrk="1" hangingPunct="1">
              <a:lnSpc>
                <a:spcPct val="90000"/>
              </a:lnSpc>
              <a:spcBef>
                <a:spcPts val="1000"/>
              </a:spcBef>
              <a:spcAft>
                <a:spcPts val="0"/>
              </a:spcAft>
              <a:buClr>
                <a:schemeClr val="dk1"/>
              </a:buClr>
              <a:buSzPts val="2400"/>
              <a:buFont typeface="Arial" panose="020B0604020202020204" pitchFamily="34" charset="0"/>
              <a:buChar char="•"/>
              <a:defRPr sz="2400" b="0" i="0" u="none" strike="noStrike" cap="none" baseline="0" dirty="0">
                <a:solidFill>
                  <a:srgbClr val="000000"/>
                </a:solidFill>
                <a:latin typeface="+mn-lt"/>
                <a:ea typeface="Helvetica Neue"/>
                <a:cs typeface="Helvetica Neue"/>
                <a:sym typeface="Helvetica Neue"/>
              </a:defRPr>
            </a:lvl1pPr>
            <a:lvl2pPr marL="914400" marR="0" lvl="1" indent="-355600" algn="l" rtl="0" eaLnBrk="1" hangingPunct="1">
              <a:lnSpc>
                <a:spcPct val="90000"/>
              </a:lnSpc>
              <a:spcBef>
                <a:spcPts val="500"/>
              </a:spcBef>
              <a:spcAft>
                <a:spcPts val="0"/>
              </a:spcAft>
              <a:buClr>
                <a:schemeClr val="dk1"/>
              </a:buClr>
              <a:buSzPts val="2000"/>
              <a:buFont typeface="Arial"/>
              <a:buChar char="•"/>
              <a:defRPr sz="2000" b="0" i="0" u="none" strike="noStrike" cap="none">
                <a:solidFill>
                  <a:srgbClr val="000000"/>
                </a:solidFill>
                <a:latin typeface="Helvetica Neue"/>
                <a:ea typeface="Helvetica Neue"/>
                <a:cs typeface="Helvetica Neue"/>
                <a:sym typeface="Helvetica Neue"/>
              </a:defRPr>
            </a:lvl2pPr>
            <a:lvl3pPr marL="1371600" marR="0" lvl="2"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rgbClr val="000000"/>
                </a:solidFill>
                <a:latin typeface="Helvetica Neue"/>
                <a:ea typeface="Helvetica Neue"/>
                <a:cs typeface="Helvetica Neue"/>
                <a:sym typeface="Helvetica Neue"/>
              </a:defRPr>
            </a:lvl3pPr>
            <a:lvl4pPr marL="1828800" marR="0" lvl="3" indent="-330200" algn="l" rtl="0" eaLnBrk="1" hangingPunct="1">
              <a:lnSpc>
                <a:spcPct val="90000"/>
              </a:lnSpc>
              <a:spcBef>
                <a:spcPts val="500"/>
              </a:spcBef>
              <a:spcAft>
                <a:spcPts val="0"/>
              </a:spcAft>
              <a:buClr>
                <a:schemeClr val="dk1"/>
              </a:buClr>
              <a:buSzPts val="1600"/>
              <a:buFont typeface="Arial"/>
              <a:buChar char="•"/>
              <a:defRPr sz="1600" b="0" i="0" u="none" strike="noStrike" cap="none">
                <a:solidFill>
                  <a:srgbClr val="000000"/>
                </a:solidFill>
                <a:latin typeface="Helvetica Neue"/>
                <a:ea typeface="Helvetica Neue"/>
                <a:cs typeface="Helvetica Neue"/>
                <a:sym typeface="Helvetica Neue"/>
              </a:defRPr>
            </a:lvl4pPr>
            <a:lvl5pPr marL="2286000" marR="0" lvl="4" indent="-330200" algn="l" rtl="0" eaLnBrk="1" hangingPunct="1">
              <a:lnSpc>
                <a:spcPct val="90000"/>
              </a:lnSpc>
              <a:spcBef>
                <a:spcPts val="500"/>
              </a:spcBef>
              <a:spcAft>
                <a:spcPts val="0"/>
              </a:spcAft>
              <a:buClr>
                <a:schemeClr val="dk1"/>
              </a:buClr>
              <a:buSzPts val="1600"/>
              <a:buFont typeface="Arial"/>
              <a:buChar char="•"/>
              <a:defRPr sz="1600" b="0" i="0" u="none" strike="noStrike" cap="none">
                <a:solidFill>
                  <a:srgbClr val="000000"/>
                </a:solidFill>
                <a:latin typeface="Helvetica Neue"/>
                <a:ea typeface="Helvetica Neue"/>
                <a:cs typeface="Helvetica Neue"/>
                <a:sym typeface="Helvetica Neue"/>
              </a:defRPr>
            </a:lvl5pPr>
            <a:lvl6pPr marL="2743200" marR="0" lvl="5" indent="-342900" algn="l" rtl="0" eaLnBrk="1" hangingPunct="1">
              <a:lnSpc>
                <a:spcPct val="90000"/>
              </a:lnSpc>
              <a:spcBef>
                <a:spcPts val="500"/>
              </a:spcBef>
              <a:spcAft>
                <a:spcPts val="0"/>
              </a:spcAft>
              <a:buClr>
                <a:schemeClr val="dk1"/>
              </a:buClr>
              <a:buSzPts val="1800"/>
              <a:buFont typeface="Arial"/>
              <a:buChar char="•"/>
              <a:defRPr sz="1400" b="0" i="0" u="none" strike="noStrike" cap="none">
                <a:solidFill>
                  <a:srgbClr val="000000"/>
                </a:solidFill>
                <a:latin typeface="Arial"/>
                <a:ea typeface="Arial"/>
                <a:cs typeface="Arial"/>
                <a:sym typeface="Arial"/>
              </a:defRPr>
            </a:lvl6pPr>
            <a:lvl7pPr marL="3200400" marR="0" lvl="6" indent="-342900" algn="l" rtl="0" eaLnBrk="1" hangingPunct="1">
              <a:lnSpc>
                <a:spcPct val="90000"/>
              </a:lnSpc>
              <a:spcBef>
                <a:spcPts val="500"/>
              </a:spcBef>
              <a:spcAft>
                <a:spcPts val="0"/>
              </a:spcAft>
              <a:buClr>
                <a:schemeClr val="dk1"/>
              </a:buClr>
              <a:buSzPts val="1800"/>
              <a:buFont typeface="Arial"/>
              <a:buChar char="•"/>
              <a:defRPr sz="1400" b="0" i="0" u="none" strike="noStrike" cap="none">
                <a:solidFill>
                  <a:srgbClr val="000000"/>
                </a:solidFill>
                <a:latin typeface="Arial"/>
                <a:ea typeface="Arial"/>
                <a:cs typeface="Arial"/>
                <a:sym typeface="Arial"/>
              </a:defRPr>
            </a:lvl7pPr>
            <a:lvl8pPr marL="3657600" marR="0" lvl="7" indent="-342900" algn="l" rtl="0" eaLnBrk="1" hangingPunct="1">
              <a:lnSpc>
                <a:spcPct val="90000"/>
              </a:lnSpc>
              <a:spcBef>
                <a:spcPts val="500"/>
              </a:spcBef>
              <a:spcAft>
                <a:spcPts val="0"/>
              </a:spcAft>
              <a:buClr>
                <a:schemeClr val="dk1"/>
              </a:buClr>
              <a:buSzPts val="1800"/>
              <a:buFont typeface="Arial"/>
              <a:buChar char="•"/>
              <a:defRPr sz="1400" b="0" i="0" u="none" strike="noStrike" cap="none">
                <a:solidFill>
                  <a:srgbClr val="000000"/>
                </a:solidFill>
                <a:latin typeface="Arial"/>
                <a:ea typeface="Arial"/>
                <a:cs typeface="Arial"/>
                <a:sym typeface="Arial"/>
              </a:defRPr>
            </a:lvl8pPr>
            <a:lvl9pPr marL="4114800" marR="0" lvl="8" indent="-342900" algn="l" rtl="0" eaLnBrk="1" hangingPunct="1">
              <a:lnSpc>
                <a:spcPct val="90000"/>
              </a:lnSpc>
              <a:spcBef>
                <a:spcPts val="500"/>
              </a:spcBef>
              <a:spcAft>
                <a:spcPts val="0"/>
              </a:spcAft>
              <a:buClr>
                <a:schemeClr val="dk1"/>
              </a:buClr>
              <a:buSzPts val="1800"/>
              <a:buFont typeface="Arial"/>
              <a:buChar char="•"/>
              <a:defRPr sz="1400" b="0" i="0" u="none" strike="noStrike" cap="none">
                <a:solidFill>
                  <a:srgbClr val="000000"/>
                </a:solidFill>
                <a:latin typeface="Arial"/>
                <a:ea typeface="Arial"/>
                <a:cs typeface="Arial"/>
                <a:sym typeface="Arial"/>
              </a:defRPr>
            </a:lvl9pPr>
          </a:lstStyle>
          <a:p>
            <a:pPr>
              <a:lnSpc>
                <a:spcPct val="100000"/>
              </a:lnSpc>
              <a:spcBef>
                <a:spcPts val="0"/>
              </a:spcBef>
              <a:spcAft>
                <a:spcPts val="600"/>
              </a:spcAft>
              <a:buClr>
                <a:schemeClr val="accent1"/>
              </a:buClr>
            </a:pPr>
            <a:r>
              <a:rPr lang="en-US" sz="2100" dirty="0"/>
              <a:t>Demand locations are often determined by existing industrial facilities or strategic export ambitions.</a:t>
            </a:r>
          </a:p>
          <a:p>
            <a:pPr>
              <a:lnSpc>
                <a:spcPct val="100000"/>
              </a:lnSpc>
              <a:spcBef>
                <a:spcPts val="1200"/>
              </a:spcBef>
              <a:spcAft>
                <a:spcPts val="600"/>
              </a:spcAft>
              <a:buClr>
                <a:schemeClr val="accent1"/>
              </a:buClr>
            </a:pPr>
            <a:r>
              <a:rPr lang="en-US" sz="2100" dirty="0"/>
              <a:t>Green commodities are produced using technologies that generate no direct CO₂ emissions.</a:t>
            </a:r>
          </a:p>
          <a:p>
            <a:pPr>
              <a:lnSpc>
                <a:spcPct val="100000"/>
              </a:lnSpc>
              <a:spcBef>
                <a:spcPts val="1200"/>
              </a:spcBef>
              <a:spcAft>
                <a:spcPts val="600"/>
              </a:spcAft>
              <a:buClr>
                <a:schemeClr val="accent1"/>
              </a:buClr>
            </a:pPr>
            <a:r>
              <a:rPr lang="en-US" sz="2100" dirty="0"/>
              <a:t>Modern energy systems integrate:</a:t>
            </a:r>
          </a:p>
          <a:p>
            <a:pPr lvl="1">
              <a:lnSpc>
                <a:spcPct val="100000"/>
              </a:lnSpc>
              <a:spcBef>
                <a:spcPts val="0"/>
              </a:spcBef>
              <a:spcAft>
                <a:spcPts val="600"/>
              </a:spcAft>
              <a:buClr>
                <a:schemeClr val="accent1"/>
              </a:buClr>
            </a:pPr>
            <a:r>
              <a:rPr lang="en-US" sz="2100" dirty="0">
                <a:latin typeface="+mn-lt"/>
              </a:rPr>
              <a:t>Solar photovoltaics (PV)</a:t>
            </a:r>
          </a:p>
          <a:p>
            <a:pPr lvl="1">
              <a:lnSpc>
                <a:spcPct val="100000"/>
              </a:lnSpc>
              <a:spcBef>
                <a:spcPts val="0"/>
              </a:spcBef>
              <a:spcAft>
                <a:spcPts val="600"/>
              </a:spcAft>
              <a:buClr>
                <a:schemeClr val="accent1"/>
              </a:buClr>
            </a:pPr>
            <a:r>
              <a:rPr lang="en-US" sz="2100" dirty="0">
                <a:latin typeface="+mn-lt"/>
              </a:rPr>
              <a:t>Wind turbines (onshore/offshore)</a:t>
            </a:r>
          </a:p>
          <a:p>
            <a:pPr lvl="1">
              <a:lnSpc>
                <a:spcPct val="100000"/>
              </a:lnSpc>
              <a:spcBef>
                <a:spcPts val="0"/>
              </a:spcBef>
              <a:spcAft>
                <a:spcPts val="600"/>
              </a:spcAft>
              <a:buClr>
                <a:schemeClr val="accent1"/>
              </a:buClr>
            </a:pPr>
            <a:r>
              <a:rPr lang="en-US" sz="2100" dirty="0">
                <a:latin typeface="+mn-lt"/>
              </a:rPr>
              <a:t>Geothermal</a:t>
            </a:r>
          </a:p>
          <a:p>
            <a:pPr lvl="1">
              <a:lnSpc>
                <a:spcPct val="100000"/>
              </a:lnSpc>
              <a:spcBef>
                <a:spcPts val="0"/>
              </a:spcBef>
              <a:spcAft>
                <a:spcPts val="600"/>
              </a:spcAft>
              <a:buClr>
                <a:schemeClr val="accent1"/>
              </a:buClr>
            </a:pPr>
            <a:r>
              <a:rPr lang="en-US" sz="2100" dirty="0">
                <a:latin typeface="+mn-lt"/>
              </a:rPr>
              <a:t>Hydropower</a:t>
            </a:r>
          </a:p>
          <a:p>
            <a:pPr>
              <a:buClr>
                <a:schemeClr val="accent1"/>
              </a:buClr>
              <a:buSzPct val="100000"/>
            </a:pPr>
            <a:r>
              <a:rPr lang="en-US" sz="2100" dirty="0"/>
              <a:t>A key trade-off: renewable-resource availability versus distance to demand.</a:t>
            </a:r>
          </a:p>
          <a:p>
            <a:pPr>
              <a:buClr>
                <a:schemeClr val="accent1"/>
              </a:buClr>
              <a:buSzPct val="100000"/>
            </a:pPr>
            <a:endParaRPr lang="en-US" sz="2000" dirty="0"/>
          </a:p>
        </p:txBody>
      </p:sp>
      <p:sp>
        <p:nvSpPr>
          <p:cNvPr id="13" name="Right Arrow 12">
            <a:extLst>
              <a:ext uri="{FF2B5EF4-FFF2-40B4-BE49-F238E27FC236}">
                <a16:creationId xmlns:a16="http://schemas.microsoft.com/office/drawing/2014/main" id="{D8B6EBDF-96D2-2D0F-B6AE-36AD01D7EDAF}"/>
              </a:ext>
              <a:ext uri="{C183D7F6-B498-43B3-948B-1728B52AA6E4}">
                <adec:decorative xmlns:adec="http://schemas.microsoft.com/office/drawing/2017/decorative" val="1"/>
              </a:ext>
            </a:extLst>
          </p:cNvPr>
          <p:cNvSpPr/>
          <p:nvPr/>
        </p:nvSpPr>
        <p:spPr>
          <a:xfrm rot="12306324">
            <a:off x="8360806" y="2861983"/>
            <a:ext cx="1695316" cy="398721"/>
          </a:xfrm>
          <a:prstGeom prst="rightArrow">
            <a:avLst/>
          </a:prstGeom>
          <a:solidFill>
            <a:schemeClr val="accent6"/>
          </a:solidFill>
          <a:ln>
            <a:solidFill>
              <a:srgbClr val="A76B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132E3648-4FB3-6A45-99DD-3214C7CB2398}"/>
              </a:ext>
            </a:extLst>
          </p:cNvPr>
          <p:cNvSpPr txBox="1"/>
          <p:nvPr/>
        </p:nvSpPr>
        <p:spPr>
          <a:xfrm>
            <a:off x="6772564" y="1720151"/>
            <a:ext cx="4394200" cy="279400"/>
          </a:xfrm>
          <a:prstGeom prst="rect">
            <a:avLst/>
          </a:prstGeom>
          <a:noFill/>
        </p:spPr>
        <p:txBody>
          <a:bodyPr vertOverflow="overflow" vert="horz" wrap="none" rtlCol="0" anchor="ctr" anchorCtr="0">
            <a:noAutofit/>
          </a:bodyPr>
          <a:lstStyle/>
          <a:p>
            <a:pPr algn="l"/>
            <a:r>
              <a:rPr lang="en-GB" dirty="0">
                <a:solidFill>
                  <a:srgbClr val="012069"/>
                </a:solidFill>
              </a:rPr>
              <a:t>Ukraine example:</a:t>
            </a:r>
          </a:p>
        </p:txBody>
      </p:sp>
    </p:spTree>
    <p:extLst>
      <p:ext uri="{BB962C8B-B14F-4D97-AF65-F5344CB8AC3E}">
        <p14:creationId xmlns:p14="http://schemas.microsoft.com/office/powerpoint/2010/main" val="34827594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167;p13">
            <a:extLst>
              <a:ext uri="{FF2B5EF4-FFF2-40B4-BE49-F238E27FC236}">
                <a16:creationId xmlns:a16="http://schemas.microsoft.com/office/drawing/2014/main" id="{A22BCF49-2EFB-BE04-6CC4-AD6E700033DC}"/>
              </a:ext>
            </a:extLst>
          </p:cNvPr>
          <p:cNvSpPr txBox="1">
            <a:spLocks/>
          </p:cNvSpPr>
          <p:nvPr/>
        </p:nvSpPr>
        <p:spPr>
          <a:xfrm>
            <a:off x="990600" y="51081"/>
            <a:ext cx="10515600" cy="1325563"/>
          </a:xfrm>
          <a:prstGeom prst="rect">
            <a:avLst/>
          </a:prstGeom>
          <a:noFill/>
          <a:ln>
            <a:noFill/>
          </a:ln>
        </p:spPr>
        <p:txBody>
          <a:bodyPr spcFirstLastPara="1" vert="horz" wrap="square" lIns="91425" tIns="45700" rIns="91425" bIns="45700" rtlCol="0" anchor="b" anchorCtr="0">
            <a:no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2800" b="1" i="0" u="none" strike="noStrike" cap="none" baseline="0">
                <a:solidFill>
                  <a:schemeClr val="accent1"/>
                </a:solidFill>
                <a:latin typeface="+mn-lt"/>
                <a:ea typeface="Open Sans" panose="020B0606030504020204" pitchFamily="34" charset="0"/>
                <a:cs typeface="Arial" panose="020B0604020202020204" pitchFamily="34" charset="0"/>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nSpc>
                <a:spcPct val="90000"/>
              </a:lnSpc>
              <a:buClr>
                <a:schemeClr val="dk1"/>
              </a:buClr>
              <a:buSzPts val="4400"/>
              <a:buFont typeface="Calibri"/>
              <a:buNone/>
            </a:pPr>
            <a:r>
              <a:rPr lang="sv-SE" dirty="0">
                <a:solidFill>
                  <a:schemeClr val="accent2"/>
                </a:solidFill>
              </a:rPr>
              <a:t>What is Geo-X?</a:t>
            </a:r>
          </a:p>
        </p:txBody>
      </p:sp>
      <p:sp>
        <p:nvSpPr>
          <p:cNvPr id="3" name="Text Placeholder 2">
            <a:extLst>
              <a:ext uri="{FF2B5EF4-FFF2-40B4-BE49-F238E27FC236}">
                <a16:creationId xmlns:a16="http://schemas.microsoft.com/office/drawing/2014/main" id="{1E9FE43B-47BE-3878-5CC9-287B18FDD20F}"/>
              </a:ext>
            </a:extLst>
          </p:cNvPr>
          <p:cNvSpPr>
            <a:spLocks noGrp="1"/>
          </p:cNvSpPr>
          <p:nvPr>
            <p:ph type="body" idx="12"/>
          </p:nvPr>
        </p:nvSpPr>
        <p:spPr>
          <a:xfrm>
            <a:off x="852054" y="1506909"/>
            <a:ext cx="10030498" cy="1608041"/>
          </a:xfrm>
        </p:spPr>
        <p:txBody>
          <a:bodyPr/>
          <a:lstStyle/>
          <a:p>
            <a:pPr marL="342900" indent="-342900">
              <a:lnSpc>
                <a:spcPct val="120000"/>
              </a:lnSpc>
              <a:buClr>
                <a:schemeClr val="accent1"/>
              </a:buClr>
              <a:buFont typeface="Arial" panose="020B0604020202020204" pitchFamily="34" charset="0"/>
              <a:buChar char="•"/>
            </a:pPr>
            <a:r>
              <a:rPr lang="en-GB" sz="1800" dirty="0">
                <a:solidFill>
                  <a:schemeClr val="tx1"/>
                </a:solidFill>
                <a:latin typeface="+mn-lt"/>
                <a:ea typeface="Open Sans" panose="020B0606030504020204" pitchFamily="34" charset="0"/>
                <a:cs typeface="Open Sans" panose="020B0606030504020204" pitchFamily="34" charset="0"/>
              </a:rPr>
              <a:t>Geo-X is an open-source geospatial modelling framework for estimating the cost of producing and delivering low-carbon commodities, such as green hydrogen and green ammonia, from potential production sites to specified demand locations.</a:t>
            </a:r>
          </a:p>
          <a:p>
            <a:pPr algn="just">
              <a:lnSpc>
                <a:spcPct val="150000"/>
              </a:lnSpc>
            </a:pPr>
            <a:endParaRPr lang="en-GB" sz="2400" dirty="0">
              <a:solidFill>
                <a:schemeClr val="accent1">
                  <a:lumMod val="40000"/>
                  <a:lumOff val="60000"/>
                </a:schemeClr>
              </a:solidFill>
              <a:latin typeface="Open Sans" panose="020B0606030504020204" pitchFamily="34" charset="0"/>
              <a:ea typeface="Open Sans" panose="020B0606030504020204" pitchFamily="34" charset="0"/>
              <a:cs typeface="Open Sans" panose="020B0606030504020204" pitchFamily="34" charset="0"/>
            </a:endParaRPr>
          </a:p>
          <a:p>
            <a:r>
              <a:rPr lang="en-US" dirty="0"/>
              <a:t> </a:t>
            </a:r>
          </a:p>
        </p:txBody>
      </p:sp>
      <p:sp>
        <p:nvSpPr>
          <p:cNvPr id="5" name="TextBox 4">
            <a:extLst>
              <a:ext uri="{FF2B5EF4-FFF2-40B4-BE49-F238E27FC236}">
                <a16:creationId xmlns:a16="http://schemas.microsoft.com/office/drawing/2014/main" id="{81B53217-DA48-89C1-3BBA-46D235B56564}"/>
              </a:ext>
            </a:extLst>
          </p:cNvPr>
          <p:cNvSpPr txBox="1"/>
          <p:nvPr/>
        </p:nvSpPr>
        <p:spPr>
          <a:xfrm>
            <a:off x="852054" y="2966618"/>
            <a:ext cx="2242952" cy="400110"/>
          </a:xfrm>
          <a:prstGeom prst="rect">
            <a:avLst/>
          </a:prstGeom>
          <a:noFill/>
        </p:spPr>
        <p:txBody>
          <a:bodyPr wrap="square" rtlCol="0">
            <a:spAutoFit/>
          </a:bodyPr>
          <a:lstStyle/>
          <a:p>
            <a:pPr algn="ctr"/>
            <a:r>
              <a:rPr lang="en-US" sz="2000" dirty="0">
                <a:latin typeface="Calibri" panose="020F0502020204030204" pitchFamily="34" charset="0"/>
                <a:cs typeface="Calibri" panose="020F0502020204030204" pitchFamily="34" charset="0"/>
              </a:rPr>
              <a:t>Geolocation</a:t>
            </a:r>
          </a:p>
        </p:txBody>
      </p:sp>
      <p:sp>
        <p:nvSpPr>
          <p:cNvPr id="6" name="TextBox 5">
            <a:extLst>
              <a:ext uri="{FF2B5EF4-FFF2-40B4-BE49-F238E27FC236}">
                <a16:creationId xmlns:a16="http://schemas.microsoft.com/office/drawing/2014/main" id="{BC3B226C-FB03-3CF6-F0DB-3FC7DF3B10C4}"/>
              </a:ext>
            </a:extLst>
          </p:cNvPr>
          <p:cNvSpPr txBox="1"/>
          <p:nvPr/>
        </p:nvSpPr>
        <p:spPr>
          <a:xfrm>
            <a:off x="4369885" y="2957101"/>
            <a:ext cx="2978110" cy="707886"/>
          </a:xfrm>
          <a:prstGeom prst="rect">
            <a:avLst/>
          </a:prstGeom>
          <a:noFill/>
        </p:spPr>
        <p:txBody>
          <a:bodyPr wrap="square" rtlCol="0">
            <a:spAutoFit/>
          </a:bodyPr>
          <a:lstStyle/>
          <a:p>
            <a:pPr algn="ctr"/>
            <a:r>
              <a:rPr lang="en-US" sz="2000" dirty="0" err="1">
                <a:latin typeface="Calibri" panose="020F0502020204030204" pitchFamily="34" charset="0"/>
                <a:cs typeface="Calibri" panose="020F0502020204030204" pitchFamily="34" charset="0"/>
              </a:rPr>
              <a:t>Optimised</a:t>
            </a:r>
            <a:r>
              <a:rPr lang="en-US" sz="2000" dirty="0">
                <a:latin typeface="Calibri" panose="020F0502020204030204" pitchFamily="34" charset="0"/>
                <a:cs typeface="Calibri" panose="020F0502020204030204" pitchFamily="34" charset="0"/>
              </a:rPr>
              <a:t> technology mix</a:t>
            </a:r>
          </a:p>
          <a:p>
            <a:pPr algn="ctr"/>
            <a:endParaRPr lang="en-US" sz="2000" b="1" dirty="0">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15D91102-7AB8-F7EA-2F9D-BDB699463459}"/>
              </a:ext>
            </a:extLst>
          </p:cNvPr>
          <p:cNvSpPr txBox="1"/>
          <p:nvPr/>
        </p:nvSpPr>
        <p:spPr>
          <a:xfrm>
            <a:off x="8909171" y="2966618"/>
            <a:ext cx="1973379" cy="400110"/>
          </a:xfrm>
          <a:prstGeom prst="rect">
            <a:avLst/>
          </a:prstGeom>
          <a:noFill/>
        </p:spPr>
        <p:txBody>
          <a:bodyPr wrap="square" rtlCol="0">
            <a:spAutoFit/>
          </a:bodyPr>
          <a:lstStyle/>
          <a:p>
            <a:pPr algn="ctr"/>
            <a:r>
              <a:rPr lang="en-US" sz="2000" dirty="0">
                <a:latin typeface="Calibri" panose="020F0502020204030204" pitchFamily="34" charset="0"/>
                <a:cs typeface="Calibri" panose="020F0502020204030204" pitchFamily="34" charset="0"/>
              </a:rPr>
              <a:t>Levelised cost</a:t>
            </a:r>
          </a:p>
        </p:txBody>
      </p:sp>
      <p:pic>
        <p:nvPicPr>
          <p:cNvPr id="34" name="Picture 33">
            <a:extLst>
              <a:ext uri="{FF2B5EF4-FFF2-40B4-BE49-F238E27FC236}">
                <a16:creationId xmlns:a16="http://schemas.microsoft.com/office/drawing/2014/main" id="{91CC2AEC-52CF-2A33-0083-8FE5FC9D3276}"/>
              </a:ext>
            </a:extLst>
          </p:cNvPr>
          <p:cNvPicPr>
            <a:picLocks noChangeAspect="1"/>
          </p:cNvPicPr>
          <p:nvPr/>
        </p:nvPicPr>
        <p:blipFill>
          <a:blip r:embed="rId3"/>
          <a:srcRect l="20575" t="14982" r="22894" b="13763"/>
          <a:stretch>
            <a:fillRect/>
          </a:stretch>
        </p:blipFill>
        <p:spPr>
          <a:xfrm>
            <a:off x="541935" y="3670169"/>
            <a:ext cx="2746968" cy="2596836"/>
          </a:xfrm>
          <a:prstGeom prst="rect">
            <a:avLst/>
          </a:prstGeom>
        </p:spPr>
      </p:pic>
      <p:sp>
        <p:nvSpPr>
          <p:cNvPr id="35" name="TextBox 34">
            <a:extLst>
              <a:ext uri="{FF2B5EF4-FFF2-40B4-BE49-F238E27FC236}">
                <a16:creationId xmlns:a16="http://schemas.microsoft.com/office/drawing/2014/main" id="{3EA6A675-E409-DBAF-0891-F77EF26FE45D}"/>
              </a:ext>
            </a:extLst>
          </p:cNvPr>
          <p:cNvSpPr txBox="1"/>
          <p:nvPr/>
        </p:nvSpPr>
        <p:spPr>
          <a:xfrm>
            <a:off x="2326492" y="5968779"/>
            <a:ext cx="3366654" cy="230832"/>
          </a:xfrm>
          <a:prstGeom prst="rect">
            <a:avLst/>
          </a:prstGeom>
          <a:noFill/>
        </p:spPr>
        <p:txBody>
          <a:bodyPr wrap="square" rtlCol="0">
            <a:spAutoFit/>
          </a:bodyPr>
          <a:lstStyle/>
          <a:p>
            <a:r>
              <a:rPr lang="en-CZ" sz="900" b="1" dirty="0">
                <a:solidFill>
                  <a:schemeClr val="tx1"/>
                </a:solidFill>
                <a:latin typeface="Calibri" panose="020F0502020204030204" pitchFamily="34" charset="0"/>
                <a:cs typeface="Calibri" panose="020F0502020204030204" pitchFamily="34" charset="0"/>
              </a:rPr>
              <a:t>PHOTO: NASA/Unsplash</a:t>
            </a:r>
            <a:endParaRPr lang="en-GB" sz="900" b="1" dirty="0">
              <a:solidFill>
                <a:schemeClr val="tx1"/>
              </a:solidFill>
              <a:latin typeface="Calibri" panose="020F0502020204030204" pitchFamily="34" charset="0"/>
              <a:cs typeface="Calibri" panose="020F0502020204030204" pitchFamily="34" charset="0"/>
            </a:endParaRPr>
          </a:p>
        </p:txBody>
      </p:sp>
      <p:pic>
        <p:nvPicPr>
          <p:cNvPr id="37" name="Graphic 36" descr="Marker with solid fill">
            <a:extLst>
              <a:ext uri="{FF2B5EF4-FFF2-40B4-BE49-F238E27FC236}">
                <a16:creationId xmlns:a16="http://schemas.microsoft.com/office/drawing/2014/main" id="{55821F92-6FFE-E58C-7687-A22678EBDFD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328427" y="4122344"/>
            <a:ext cx="478845" cy="478845"/>
          </a:xfrm>
          <a:prstGeom prst="rect">
            <a:avLst/>
          </a:prstGeom>
        </p:spPr>
      </p:pic>
      <p:sp>
        <p:nvSpPr>
          <p:cNvPr id="42" name="Rectangle 41">
            <a:extLst>
              <a:ext uri="{FF2B5EF4-FFF2-40B4-BE49-F238E27FC236}">
                <a16:creationId xmlns:a16="http://schemas.microsoft.com/office/drawing/2014/main" id="{BB2C2D43-A239-257E-DD09-778D929120E7}"/>
              </a:ext>
            </a:extLst>
          </p:cNvPr>
          <p:cNvSpPr/>
          <p:nvPr/>
        </p:nvSpPr>
        <p:spPr>
          <a:xfrm>
            <a:off x="755105" y="3434389"/>
            <a:ext cx="2436849" cy="18000"/>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5" name="Rectangle 44">
            <a:extLst>
              <a:ext uri="{FF2B5EF4-FFF2-40B4-BE49-F238E27FC236}">
                <a16:creationId xmlns:a16="http://schemas.microsoft.com/office/drawing/2014/main" id="{6E63138D-27AD-BBC6-9D23-5D2F1D274989}"/>
              </a:ext>
            </a:extLst>
          </p:cNvPr>
          <p:cNvSpPr/>
          <p:nvPr/>
        </p:nvSpPr>
        <p:spPr>
          <a:xfrm>
            <a:off x="4648878" y="3434389"/>
            <a:ext cx="2436849" cy="18000"/>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 name="Rectangle 45">
            <a:extLst>
              <a:ext uri="{FF2B5EF4-FFF2-40B4-BE49-F238E27FC236}">
                <a16:creationId xmlns:a16="http://schemas.microsoft.com/office/drawing/2014/main" id="{CD9C6BD1-413B-C521-9DA7-75081AEE25ED}"/>
              </a:ext>
            </a:extLst>
          </p:cNvPr>
          <p:cNvSpPr/>
          <p:nvPr/>
        </p:nvSpPr>
        <p:spPr>
          <a:xfrm>
            <a:off x="8677435" y="3434389"/>
            <a:ext cx="2436849" cy="18000"/>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extBox 1">
            <a:extLst>
              <a:ext uri="{FF2B5EF4-FFF2-40B4-BE49-F238E27FC236}">
                <a16:creationId xmlns:a16="http://schemas.microsoft.com/office/drawing/2014/main" id="{29F9DC93-B073-5940-9A7F-CBAC0B038843}"/>
              </a:ext>
            </a:extLst>
          </p:cNvPr>
          <p:cNvSpPr txBox="1"/>
          <p:nvPr/>
        </p:nvSpPr>
        <p:spPr>
          <a:xfrm>
            <a:off x="7668850" y="4587121"/>
            <a:ext cx="2438400" cy="381000"/>
          </a:xfrm>
          <a:prstGeom prst="rect">
            <a:avLst/>
          </a:prstGeom>
          <a:noFill/>
        </p:spPr>
        <p:txBody>
          <a:bodyPr vertOverflow="overflow" vert="horz" wrap="square" rtlCol="0" anchor="ctr" anchorCtr="0">
            <a:noAutofit/>
          </a:bodyPr>
          <a:lstStyle/>
          <a:p>
            <a:pPr algn="ctr"/>
            <a:r>
              <a:rPr lang="en-GB" sz="1800" b="1" dirty="0">
                <a:solidFill>
                  <a:schemeClr val="tx1"/>
                </a:solidFill>
              </a:rPr>
              <a:t>LCOH =</a:t>
            </a:r>
          </a:p>
        </p:txBody>
      </p:sp>
      <p:sp>
        <p:nvSpPr>
          <p:cNvPr id="8" name="TextBox 7">
            <a:extLst>
              <a:ext uri="{FF2B5EF4-FFF2-40B4-BE49-F238E27FC236}">
                <a16:creationId xmlns:a16="http://schemas.microsoft.com/office/drawing/2014/main" id="{296CB3BB-97D0-AE45-82C3-3BB5F48CBFBD}"/>
              </a:ext>
            </a:extLst>
          </p:cNvPr>
          <p:cNvSpPr txBox="1"/>
          <p:nvPr/>
        </p:nvSpPr>
        <p:spPr>
          <a:xfrm>
            <a:off x="9043202" y="4425072"/>
            <a:ext cx="2438400" cy="304800"/>
          </a:xfrm>
          <a:prstGeom prst="rect">
            <a:avLst/>
          </a:prstGeom>
          <a:noFill/>
        </p:spPr>
        <p:txBody>
          <a:bodyPr vertOverflow="overflow" vert="horz" wrap="square" rtlCol="0" anchor="ctr" anchorCtr="0">
            <a:noAutofit/>
          </a:bodyPr>
          <a:lstStyle/>
          <a:p>
            <a:pPr algn="ctr"/>
            <a:r>
              <a:rPr lang="en-GB" dirty="0">
                <a:solidFill>
                  <a:schemeClr val="tx1"/>
                </a:solidFill>
              </a:rPr>
              <a:t>NPV of lifetime costs</a:t>
            </a:r>
          </a:p>
        </p:txBody>
      </p:sp>
      <p:sp>
        <p:nvSpPr>
          <p:cNvPr id="9" name="Rectangle 8">
            <a:extLst>
              <a:ext uri="{FF2B5EF4-FFF2-40B4-BE49-F238E27FC236}">
                <a16:creationId xmlns:a16="http://schemas.microsoft.com/office/drawing/2014/main" id="{9A816517-8777-5E41-B4C4-B1F3A2869176}"/>
              </a:ext>
            </a:extLst>
          </p:cNvPr>
          <p:cNvSpPr/>
          <p:nvPr/>
        </p:nvSpPr>
        <p:spPr>
          <a:xfrm>
            <a:off x="9457617" y="4778037"/>
            <a:ext cx="1790700" cy="19050"/>
          </a:xfrm>
          <a:prstGeom prst="rect">
            <a:avLst/>
          </a:prstGeom>
          <a:solidFill>
            <a:srgbClr val="012069"/>
          </a:solidFill>
          <a:ln w="254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GB">
              <a:solidFill>
                <a:schemeClr val="tx1"/>
              </a:solidFill>
            </a:endParaRPr>
          </a:p>
        </p:txBody>
      </p:sp>
      <p:sp>
        <p:nvSpPr>
          <p:cNvPr id="10" name="TextBox 9">
            <a:extLst>
              <a:ext uri="{FF2B5EF4-FFF2-40B4-BE49-F238E27FC236}">
                <a16:creationId xmlns:a16="http://schemas.microsoft.com/office/drawing/2014/main" id="{19E4C4B5-BDFC-F04C-858B-E0115C8AD05D}"/>
              </a:ext>
            </a:extLst>
          </p:cNvPr>
          <p:cNvSpPr txBox="1"/>
          <p:nvPr/>
        </p:nvSpPr>
        <p:spPr>
          <a:xfrm>
            <a:off x="9091564" y="4814380"/>
            <a:ext cx="2438400" cy="558800"/>
          </a:xfrm>
          <a:prstGeom prst="rect">
            <a:avLst/>
          </a:prstGeom>
          <a:noFill/>
        </p:spPr>
        <p:txBody>
          <a:bodyPr vertOverflow="overflow" vert="horz" wrap="square" rtlCol="0" anchor="ctr" anchorCtr="0">
            <a:noAutofit/>
          </a:bodyPr>
          <a:lstStyle/>
          <a:p>
            <a:pPr algn="ctr"/>
            <a:r>
              <a:rPr lang="en-GB" dirty="0">
                <a:solidFill>
                  <a:schemeClr val="tx1"/>
                </a:solidFill>
              </a:rPr>
              <a:t>NPV of lifetime output
(kg H₂ or kg NH₃)</a:t>
            </a:r>
          </a:p>
        </p:txBody>
      </p:sp>
      <p:pic>
        <p:nvPicPr>
          <p:cNvPr id="1026" name="Picture 2" descr="aerial photography of grass field with blue solar panels">
            <a:extLst>
              <a:ext uri="{FF2B5EF4-FFF2-40B4-BE49-F238E27FC236}">
                <a16:creationId xmlns:a16="http://schemas.microsoft.com/office/drawing/2014/main" id="{EFB34700-E1EC-B2AB-F758-26E03DF0EF5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75956" y="3664987"/>
            <a:ext cx="3382691" cy="2534818"/>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0889A7FA-3F38-6069-9142-E0C33B200399}"/>
              </a:ext>
            </a:extLst>
          </p:cNvPr>
          <p:cNvSpPr txBox="1"/>
          <p:nvPr/>
        </p:nvSpPr>
        <p:spPr>
          <a:xfrm>
            <a:off x="5633824" y="5968779"/>
            <a:ext cx="3366654" cy="230832"/>
          </a:xfrm>
          <a:prstGeom prst="rect">
            <a:avLst/>
          </a:prstGeom>
          <a:noFill/>
        </p:spPr>
        <p:txBody>
          <a:bodyPr wrap="square" rtlCol="0">
            <a:spAutoFit/>
          </a:bodyPr>
          <a:lstStyle/>
          <a:p>
            <a:r>
              <a:rPr lang="en-CZ" sz="900" b="1" dirty="0">
                <a:solidFill>
                  <a:schemeClr val="bg1"/>
                </a:solidFill>
                <a:latin typeface="Calibri" panose="020F0502020204030204" pitchFamily="34" charset="0"/>
                <a:cs typeface="Calibri" panose="020F0502020204030204" pitchFamily="34" charset="0"/>
              </a:rPr>
              <a:t>PHOTO: Andreas Gücklhorn/Unsplash</a:t>
            </a:r>
            <a:endParaRPr lang="en-GB" sz="900" b="1"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9807958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167;p13">
            <a:extLst>
              <a:ext uri="{FF2B5EF4-FFF2-40B4-BE49-F238E27FC236}">
                <a16:creationId xmlns:a16="http://schemas.microsoft.com/office/drawing/2014/main" id="{2C8D5C61-64A6-2BAB-557E-7E6F2035ED5D}"/>
              </a:ext>
            </a:extLst>
          </p:cNvPr>
          <p:cNvSpPr txBox="1">
            <a:spLocks/>
          </p:cNvSpPr>
          <p:nvPr/>
        </p:nvSpPr>
        <p:spPr>
          <a:xfrm>
            <a:off x="990600" y="22945"/>
            <a:ext cx="10515600" cy="1325563"/>
          </a:xfrm>
          <a:prstGeom prst="rect">
            <a:avLst/>
          </a:prstGeom>
          <a:noFill/>
          <a:ln>
            <a:noFill/>
          </a:ln>
        </p:spPr>
        <p:txBody>
          <a:bodyPr spcFirstLastPara="1" vert="horz" wrap="square" lIns="91425" tIns="45700" rIns="91425" bIns="45700" rtlCol="0" anchor="b" anchorCtr="0">
            <a:no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2800" b="1" i="0" u="none" strike="noStrike" cap="none" baseline="0">
                <a:solidFill>
                  <a:schemeClr val="accent1"/>
                </a:solidFill>
                <a:latin typeface="+mn-lt"/>
                <a:ea typeface="Open Sans" panose="020B0606030504020204" pitchFamily="34" charset="0"/>
                <a:cs typeface="Arial" panose="020B0604020202020204" pitchFamily="34" charset="0"/>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nSpc>
                <a:spcPct val="90000"/>
              </a:lnSpc>
              <a:buClr>
                <a:schemeClr val="dk1"/>
              </a:buClr>
              <a:buSzPts val="4400"/>
              <a:buFont typeface="Calibri"/>
              <a:buNone/>
            </a:pPr>
            <a:r>
              <a:rPr lang="en-GB" noProof="0" dirty="0">
                <a:solidFill>
                  <a:schemeClr val="accent2"/>
                </a:solidFill>
              </a:rPr>
              <a:t>How does Geo-X differ </a:t>
            </a:r>
            <a:r>
              <a:rPr lang="en-GB" dirty="0">
                <a:solidFill>
                  <a:schemeClr val="accent2"/>
                </a:solidFill>
              </a:rPr>
              <a:t>f</a:t>
            </a:r>
            <a:r>
              <a:rPr lang="en-GB" noProof="0" dirty="0">
                <a:solidFill>
                  <a:schemeClr val="accent2"/>
                </a:solidFill>
              </a:rPr>
              <a:t>rom </a:t>
            </a:r>
            <a:r>
              <a:rPr lang="en-GB" dirty="0">
                <a:solidFill>
                  <a:schemeClr val="accent2"/>
                </a:solidFill>
              </a:rPr>
              <a:t>o</a:t>
            </a:r>
            <a:r>
              <a:rPr lang="en-GB" noProof="0" dirty="0" err="1">
                <a:solidFill>
                  <a:schemeClr val="accent2"/>
                </a:solidFill>
              </a:rPr>
              <a:t>ther</a:t>
            </a:r>
            <a:r>
              <a:rPr lang="en-GB" noProof="0" dirty="0">
                <a:solidFill>
                  <a:schemeClr val="accent2"/>
                </a:solidFill>
              </a:rPr>
              <a:t> </a:t>
            </a:r>
            <a:r>
              <a:rPr lang="en-GB" dirty="0">
                <a:solidFill>
                  <a:schemeClr val="accent2"/>
                </a:solidFill>
              </a:rPr>
              <a:t>t</a:t>
            </a:r>
            <a:r>
              <a:rPr lang="en-GB" noProof="0" dirty="0" err="1">
                <a:solidFill>
                  <a:schemeClr val="accent2"/>
                </a:solidFill>
              </a:rPr>
              <a:t>ools</a:t>
            </a:r>
            <a:r>
              <a:rPr lang="en-GB" noProof="0" dirty="0">
                <a:solidFill>
                  <a:schemeClr val="accent2"/>
                </a:solidFill>
              </a:rPr>
              <a:t>?</a:t>
            </a:r>
          </a:p>
        </p:txBody>
      </p:sp>
      <p:sp>
        <p:nvSpPr>
          <p:cNvPr id="3" name="Text Placeholder 2">
            <a:extLst>
              <a:ext uri="{FF2B5EF4-FFF2-40B4-BE49-F238E27FC236}">
                <a16:creationId xmlns:a16="http://schemas.microsoft.com/office/drawing/2014/main" id="{D6919FA8-D73C-6FAB-3296-B292BB0E5D3A}"/>
              </a:ext>
            </a:extLst>
          </p:cNvPr>
          <p:cNvSpPr>
            <a:spLocks noGrp="1"/>
          </p:cNvSpPr>
          <p:nvPr>
            <p:ph type="body" idx="12"/>
          </p:nvPr>
        </p:nvSpPr>
        <p:spPr>
          <a:xfrm>
            <a:off x="990599" y="1617086"/>
            <a:ext cx="4724401" cy="996445"/>
          </a:xfrm>
        </p:spPr>
        <p:txBody>
          <a:bodyPr/>
          <a:lstStyle/>
          <a:p>
            <a:pPr>
              <a:lnSpc>
                <a:spcPct val="100000"/>
              </a:lnSpc>
              <a:spcAft>
                <a:spcPts val="1200"/>
              </a:spcAft>
              <a:buClr>
                <a:srgbClr val="012069"/>
              </a:buClr>
            </a:pPr>
            <a:r>
              <a:rPr lang="en-US" dirty="0"/>
              <a:t>Geo-X analyses commodity production, with particular emphasis on:</a:t>
            </a:r>
            <a:endParaRPr lang="en-GB" noProof="0" dirty="0">
              <a:solidFill>
                <a:schemeClr val="tx1"/>
              </a:solidFill>
            </a:endParaRPr>
          </a:p>
          <a:p>
            <a:pPr marL="342900" indent="-342900">
              <a:lnSpc>
                <a:spcPct val="100000"/>
              </a:lnSpc>
              <a:spcAft>
                <a:spcPts val="1200"/>
              </a:spcAft>
              <a:buClr>
                <a:schemeClr val="accent1"/>
              </a:buClr>
              <a:buFont typeface="Arial" panose="020B0604020202020204" pitchFamily="34" charset="0"/>
              <a:buChar char="•"/>
            </a:pPr>
            <a:r>
              <a:rPr lang="en-GB" dirty="0"/>
              <a:t>The geospatial location of production and consumption.</a:t>
            </a:r>
          </a:p>
          <a:p>
            <a:pPr marL="342900" indent="-342900">
              <a:lnSpc>
                <a:spcPct val="100000"/>
              </a:lnSpc>
              <a:spcAft>
                <a:spcPts val="1200"/>
              </a:spcAft>
              <a:buClr>
                <a:schemeClr val="accent1"/>
              </a:buClr>
              <a:buFont typeface="Arial" panose="020B0604020202020204" pitchFamily="34" charset="0"/>
              <a:buChar char="•"/>
            </a:pPr>
            <a:r>
              <a:rPr lang="en-GB" dirty="0"/>
              <a:t>Land availability, considering limitations for installing energy infrastructure, e.g. slope constraints and the exclusion of nature reserves and other protected areas.</a:t>
            </a:r>
          </a:p>
        </p:txBody>
      </p:sp>
      <p:sp>
        <p:nvSpPr>
          <p:cNvPr id="7" name="Text Placeholder 2">
            <a:extLst>
              <a:ext uri="{FF2B5EF4-FFF2-40B4-BE49-F238E27FC236}">
                <a16:creationId xmlns:a16="http://schemas.microsoft.com/office/drawing/2014/main" id="{023BA8BE-5184-FC2C-8CCE-57A1D147E5AD}"/>
              </a:ext>
            </a:extLst>
          </p:cNvPr>
          <p:cNvSpPr txBox="1">
            <a:spLocks/>
          </p:cNvSpPr>
          <p:nvPr/>
        </p:nvSpPr>
        <p:spPr>
          <a:xfrm>
            <a:off x="6747167" y="1705671"/>
            <a:ext cx="4454234" cy="996445"/>
          </a:xfrm>
          <a:prstGeom prst="rect">
            <a:avLst/>
          </a:prstGeom>
        </p:spPr>
        <p:txBody>
          <a:bodyPr lIns="90000" tIns="36000" bIns="90000"/>
          <a:lstStyle>
            <a:defPPr marR="0" lvl="0" algn="l" rtl="0">
              <a:lnSpc>
                <a:spcPct val="100000"/>
              </a:lnSpc>
              <a:spcBef>
                <a:spcPts val="0"/>
              </a:spcBef>
              <a:spcAft>
                <a:spcPts val="0"/>
              </a:spcAft>
            </a:defPPr>
            <a:lvl1pPr marL="0" marR="0" lvl="0" algn="l" rtl="0" eaLnBrk="1" hangingPunct="1">
              <a:lnSpc>
                <a:spcPct val="90000"/>
              </a:lnSpc>
              <a:spcBef>
                <a:spcPts val="1000"/>
              </a:spcBef>
              <a:spcAft>
                <a:spcPts val="0"/>
              </a:spcAft>
              <a:buClr>
                <a:srgbClr val="000000"/>
              </a:buClr>
              <a:buFont typeface="Arial"/>
              <a:defRPr sz="2000" b="0" i="0" u="none" strike="noStrike" cap="none" baseline="0">
                <a:solidFill>
                  <a:srgbClr val="000000"/>
                </a:solidFill>
                <a:latin typeface="Arial" panose="020B0604020202020204" pitchFamily="34" charset="0"/>
                <a:ea typeface="Arial" panose="020B0604020202020204" pitchFamily="34" charset="0"/>
                <a:cs typeface="Arial" panose="020B0604020202020204" pitchFamily="34" charset="0"/>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spcAft>
                <a:spcPts val="1200"/>
              </a:spcAft>
            </a:pPr>
            <a:r>
              <a:rPr lang="en-GB" dirty="0"/>
              <a:t>Typical energy-system modelling tools emphasise:</a:t>
            </a:r>
          </a:p>
          <a:p>
            <a:pPr marL="342900" indent="-342900">
              <a:lnSpc>
                <a:spcPct val="100000"/>
              </a:lnSpc>
              <a:spcAft>
                <a:spcPts val="1200"/>
              </a:spcAft>
              <a:buClr>
                <a:schemeClr val="accent1"/>
              </a:buClr>
              <a:buFont typeface="Arial" panose="020B0604020202020204" pitchFamily="34" charset="0"/>
              <a:buChar char="•"/>
            </a:pPr>
            <a:r>
              <a:rPr lang="en-GB" dirty="0"/>
              <a:t>The system-level impact of including generation and consumption agents, e.g. the impact of large-scale H₂ deployment on power systems.</a:t>
            </a:r>
          </a:p>
          <a:p>
            <a:pPr marL="342900" indent="-342900">
              <a:lnSpc>
                <a:spcPct val="100000"/>
              </a:lnSpc>
              <a:spcAft>
                <a:spcPts val="1200"/>
              </a:spcAft>
              <a:buClr>
                <a:schemeClr val="accent1"/>
              </a:buClr>
              <a:buFont typeface="Arial" panose="020B0604020202020204" pitchFamily="34" charset="0"/>
              <a:buChar char="•"/>
            </a:pPr>
            <a:r>
              <a:rPr lang="en-US" dirty="0"/>
              <a:t>Interactions among multiple energy carriers across the wider energy system.</a:t>
            </a:r>
          </a:p>
          <a:p>
            <a:pPr marL="342900" indent="-342900">
              <a:lnSpc>
                <a:spcPct val="100000"/>
              </a:lnSpc>
              <a:spcAft>
                <a:spcPts val="1200"/>
              </a:spcAft>
              <a:buClr>
                <a:srgbClr val="012069"/>
              </a:buClr>
              <a:buFont typeface="Arial" panose="020B0604020202020204" pitchFamily="34" charset="0"/>
              <a:buChar char="•"/>
            </a:pPr>
            <a:endParaRPr lang="en-GB" dirty="0"/>
          </a:p>
        </p:txBody>
      </p:sp>
      <p:sp>
        <p:nvSpPr>
          <p:cNvPr id="8" name="Text Placeholder 1">
            <a:extLst>
              <a:ext uri="{FF2B5EF4-FFF2-40B4-BE49-F238E27FC236}">
                <a16:creationId xmlns:a16="http://schemas.microsoft.com/office/drawing/2014/main" id="{5D31BA5D-E8E3-75DE-0296-6E6D28DCFE0A}"/>
              </a:ext>
            </a:extLst>
          </p:cNvPr>
          <p:cNvSpPr txBox="1">
            <a:spLocks/>
          </p:cNvSpPr>
          <p:nvPr/>
        </p:nvSpPr>
        <p:spPr>
          <a:xfrm>
            <a:off x="1130037" y="5645612"/>
            <a:ext cx="6255327" cy="1054432"/>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270000" marR="0" lvl="0" indent="-270000" algn="l" rtl="0" eaLnBrk="1" hangingPunct="1">
              <a:lnSpc>
                <a:spcPct val="90000"/>
              </a:lnSpc>
              <a:spcBef>
                <a:spcPts val="1000"/>
              </a:spcBef>
              <a:spcAft>
                <a:spcPts val="0"/>
              </a:spcAft>
              <a:buClr>
                <a:schemeClr val="dk1"/>
              </a:buClr>
              <a:buSzPts val="2400"/>
              <a:buFont typeface="Arial" panose="020B0604020202020204" pitchFamily="34" charset="0"/>
              <a:buChar char="•"/>
              <a:defRPr sz="2400" b="0" i="0" u="none" strike="noStrike" cap="none" baseline="0" dirty="0">
                <a:solidFill>
                  <a:srgbClr val="000000"/>
                </a:solidFill>
                <a:latin typeface="+mn-lt"/>
                <a:ea typeface="Helvetica Neue"/>
                <a:cs typeface="Helvetica Neue"/>
                <a:sym typeface="Helvetica Neue"/>
              </a:defRPr>
            </a:lvl1pPr>
            <a:lvl2pPr marL="914400" marR="0" lvl="1" indent="-355600" algn="l" rtl="0" eaLnBrk="1" hangingPunct="1">
              <a:lnSpc>
                <a:spcPct val="90000"/>
              </a:lnSpc>
              <a:spcBef>
                <a:spcPts val="500"/>
              </a:spcBef>
              <a:spcAft>
                <a:spcPts val="0"/>
              </a:spcAft>
              <a:buClr>
                <a:schemeClr val="dk1"/>
              </a:buClr>
              <a:buSzPts val="2000"/>
              <a:buFont typeface="Arial"/>
              <a:buChar char="•"/>
              <a:defRPr sz="2000" b="0" i="0" u="none" strike="noStrike" cap="none">
                <a:solidFill>
                  <a:srgbClr val="000000"/>
                </a:solidFill>
                <a:latin typeface="Helvetica Neue"/>
                <a:ea typeface="Helvetica Neue"/>
                <a:cs typeface="Helvetica Neue"/>
                <a:sym typeface="Helvetica Neue"/>
              </a:defRPr>
            </a:lvl2pPr>
            <a:lvl3pPr marL="1371600" marR="0" lvl="2"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rgbClr val="000000"/>
                </a:solidFill>
                <a:latin typeface="Helvetica Neue"/>
                <a:ea typeface="Helvetica Neue"/>
                <a:cs typeface="Helvetica Neue"/>
                <a:sym typeface="Helvetica Neue"/>
              </a:defRPr>
            </a:lvl3pPr>
            <a:lvl4pPr marL="1828800" marR="0" lvl="3" indent="-330200" algn="l" rtl="0" eaLnBrk="1" hangingPunct="1">
              <a:lnSpc>
                <a:spcPct val="90000"/>
              </a:lnSpc>
              <a:spcBef>
                <a:spcPts val="500"/>
              </a:spcBef>
              <a:spcAft>
                <a:spcPts val="0"/>
              </a:spcAft>
              <a:buClr>
                <a:schemeClr val="dk1"/>
              </a:buClr>
              <a:buSzPts val="1600"/>
              <a:buFont typeface="Arial"/>
              <a:buChar char="•"/>
              <a:defRPr sz="1600" b="0" i="0" u="none" strike="noStrike" cap="none">
                <a:solidFill>
                  <a:srgbClr val="000000"/>
                </a:solidFill>
                <a:latin typeface="Helvetica Neue"/>
                <a:ea typeface="Helvetica Neue"/>
                <a:cs typeface="Helvetica Neue"/>
                <a:sym typeface="Helvetica Neue"/>
              </a:defRPr>
            </a:lvl4pPr>
            <a:lvl5pPr marL="2286000" marR="0" lvl="4" indent="-330200" algn="l" rtl="0" eaLnBrk="1" hangingPunct="1">
              <a:lnSpc>
                <a:spcPct val="90000"/>
              </a:lnSpc>
              <a:spcBef>
                <a:spcPts val="500"/>
              </a:spcBef>
              <a:spcAft>
                <a:spcPts val="0"/>
              </a:spcAft>
              <a:buClr>
                <a:schemeClr val="dk1"/>
              </a:buClr>
              <a:buSzPts val="1600"/>
              <a:buFont typeface="Arial"/>
              <a:buChar char="•"/>
              <a:defRPr sz="1600" b="0" i="0" u="none" strike="noStrike" cap="none">
                <a:solidFill>
                  <a:srgbClr val="000000"/>
                </a:solidFill>
                <a:latin typeface="Helvetica Neue"/>
                <a:ea typeface="Helvetica Neue"/>
                <a:cs typeface="Helvetica Neue"/>
                <a:sym typeface="Helvetica Neue"/>
              </a:defRPr>
            </a:lvl5pPr>
            <a:lvl6pPr marL="2743200" marR="0" lvl="5" indent="-342900" algn="l" rtl="0" eaLnBrk="1" hangingPunct="1">
              <a:lnSpc>
                <a:spcPct val="90000"/>
              </a:lnSpc>
              <a:spcBef>
                <a:spcPts val="500"/>
              </a:spcBef>
              <a:spcAft>
                <a:spcPts val="0"/>
              </a:spcAft>
              <a:buClr>
                <a:schemeClr val="dk1"/>
              </a:buClr>
              <a:buSzPts val="1800"/>
              <a:buFont typeface="Arial"/>
              <a:buChar char="•"/>
              <a:defRPr sz="1400" b="0" i="0" u="none" strike="noStrike" cap="none">
                <a:solidFill>
                  <a:srgbClr val="000000"/>
                </a:solidFill>
                <a:latin typeface="Arial"/>
                <a:ea typeface="Arial"/>
                <a:cs typeface="Arial"/>
                <a:sym typeface="Arial"/>
              </a:defRPr>
            </a:lvl6pPr>
            <a:lvl7pPr marL="3200400" marR="0" lvl="6" indent="-342900" algn="l" rtl="0" eaLnBrk="1" hangingPunct="1">
              <a:lnSpc>
                <a:spcPct val="90000"/>
              </a:lnSpc>
              <a:spcBef>
                <a:spcPts val="500"/>
              </a:spcBef>
              <a:spcAft>
                <a:spcPts val="0"/>
              </a:spcAft>
              <a:buClr>
                <a:schemeClr val="dk1"/>
              </a:buClr>
              <a:buSzPts val="1800"/>
              <a:buFont typeface="Arial"/>
              <a:buChar char="•"/>
              <a:defRPr sz="1400" b="0" i="0" u="none" strike="noStrike" cap="none">
                <a:solidFill>
                  <a:srgbClr val="000000"/>
                </a:solidFill>
                <a:latin typeface="Arial"/>
                <a:ea typeface="Arial"/>
                <a:cs typeface="Arial"/>
                <a:sym typeface="Arial"/>
              </a:defRPr>
            </a:lvl7pPr>
            <a:lvl8pPr marL="3657600" marR="0" lvl="7" indent="-342900" algn="l" rtl="0" eaLnBrk="1" hangingPunct="1">
              <a:lnSpc>
                <a:spcPct val="90000"/>
              </a:lnSpc>
              <a:spcBef>
                <a:spcPts val="500"/>
              </a:spcBef>
              <a:spcAft>
                <a:spcPts val="0"/>
              </a:spcAft>
              <a:buClr>
                <a:schemeClr val="dk1"/>
              </a:buClr>
              <a:buSzPts val="1800"/>
              <a:buFont typeface="Arial"/>
              <a:buChar char="•"/>
              <a:defRPr sz="1400" b="0" i="0" u="none" strike="noStrike" cap="none">
                <a:solidFill>
                  <a:srgbClr val="000000"/>
                </a:solidFill>
                <a:latin typeface="Arial"/>
                <a:ea typeface="Arial"/>
                <a:cs typeface="Arial"/>
                <a:sym typeface="Arial"/>
              </a:defRPr>
            </a:lvl8pPr>
            <a:lvl9pPr marL="4114800" marR="0" lvl="8" indent="-342900" algn="l" rtl="0" eaLnBrk="1" hangingPunct="1">
              <a:lnSpc>
                <a:spcPct val="90000"/>
              </a:lnSpc>
              <a:spcBef>
                <a:spcPts val="500"/>
              </a:spcBef>
              <a:spcAft>
                <a:spcPts val="0"/>
              </a:spcAft>
              <a:buClr>
                <a:schemeClr val="dk1"/>
              </a:buClr>
              <a:buSzPts val="1800"/>
              <a:buFont typeface="Arial"/>
              <a:buChar char="•"/>
              <a:defRPr sz="1400" b="0" i="0" u="none" strike="noStrike" cap="none">
                <a:solidFill>
                  <a:srgbClr val="000000"/>
                </a:solidFill>
                <a:latin typeface="Arial"/>
                <a:ea typeface="Arial"/>
                <a:cs typeface="Arial"/>
                <a:sym typeface="Arial"/>
              </a:defRPr>
            </a:lvl9pPr>
          </a:lstStyle>
          <a:p>
            <a:pPr marL="0" indent="0" algn="ctr">
              <a:buNone/>
            </a:pPr>
            <a:r>
              <a:rPr lang="en-US" sz="2000" dirty="0">
                <a:solidFill>
                  <a:schemeClr val="accent1"/>
                </a:solidFill>
                <a:latin typeface="Arial" panose="020B0604020202020204" pitchFamily="34" charset="0"/>
                <a:cs typeface="Arial" panose="020B0604020202020204" pitchFamily="34" charset="0"/>
              </a:rPr>
              <a:t>Geo-X does not replace other tools;</a:t>
            </a:r>
          </a:p>
        </p:txBody>
      </p:sp>
      <p:sp>
        <p:nvSpPr>
          <p:cNvPr id="9" name="TextBox 8">
            <a:extLst>
              <a:ext uri="{FF2B5EF4-FFF2-40B4-BE49-F238E27FC236}">
                <a16:creationId xmlns:a16="http://schemas.microsoft.com/office/drawing/2014/main" id="{DCE2C128-A4A0-34ED-BA44-7EE25C88E04F}"/>
              </a:ext>
            </a:extLst>
          </p:cNvPr>
          <p:cNvSpPr txBox="1"/>
          <p:nvPr/>
        </p:nvSpPr>
        <p:spPr>
          <a:xfrm>
            <a:off x="6217194" y="5741941"/>
            <a:ext cx="3586238" cy="400110"/>
          </a:xfrm>
          <a:prstGeom prst="rect">
            <a:avLst/>
          </a:prstGeom>
          <a:noFill/>
        </p:spPr>
        <p:txBody>
          <a:bodyPr wrap="none" rtlCol="0">
            <a:spAutoFit/>
          </a:bodyPr>
          <a:lstStyle/>
          <a:p>
            <a:r>
              <a:rPr lang="en-US" sz="2000" dirty="0">
                <a:solidFill>
                  <a:schemeClr val="accent1"/>
                </a:solidFill>
                <a:latin typeface="Arial" panose="020B0604020202020204" pitchFamily="34" charset="0"/>
                <a:ea typeface="Helvetica Neue"/>
                <a:cs typeface="Arial" panose="020B0604020202020204" pitchFamily="34" charset="0"/>
              </a:rPr>
              <a:t>instead, it </a:t>
            </a:r>
            <a:r>
              <a:rPr lang="en-US" sz="2000" dirty="0">
                <a:solidFill>
                  <a:schemeClr val="accent1"/>
                </a:solidFill>
                <a:latin typeface="Arial" panose="020B0604020202020204" pitchFamily="34" charset="0"/>
                <a:ea typeface="Helvetica Neue"/>
                <a:cs typeface="Arial" panose="020B0604020202020204" pitchFamily="34" charset="0"/>
                <a:sym typeface="Helvetica Neue"/>
              </a:rPr>
              <a:t>complements</a:t>
            </a:r>
            <a:r>
              <a:rPr lang="en-US" sz="2000" dirty="0">
                <a:solidFill>
                  <a:schemeClr val="accent1"/>
                </a:solidFill>
                <a:latin typeface="Arial" panose="020B0604020202020204" pitchFamily="34" charset="0"/>
                <a:ea typeface="Helvetica Neue"/>
                <a:cs typeface="Arial" panose="020B0604020202020204" pitchFamily="34" charset="0"/>
              </a:rPr>
              <a:t> them.</a:t>
            </a:r>
            <a:endParaRPr lang="en-GB" sz="2000" dirty="0">
              <a:solidFill>
                <a:schemeClr val="accent1"/>
              </a:solidFill>
              <a:latin typeface="Arial" panose="020B0604020202020204" pitchFamily="34" charset="0"/>
              <a:ea typeface="Helvetica Neue"/>
              <a:cs typeface="Arial" panose="020B0604020202020204" pitchFamily="34" charset="0"/>
            </a:endParaRPr>
          </a:p>
        </p:txBody>
      </p:sp>
      <p:cxnSp>
        <p:nvCxnSpPr>
          <p:cNvPr id="11" name="Straight Connector 10">
            <a:extLst>
              <a:ext uri="{FF2B5EF4-FFF2-40B4-BE49-F238E27FC236}">
                <a16:creationId xmlns:a16="http://schemas.microsoft.com/office/drawing/2014/main" id="{D68B6F0E-5760-7ECB-72DE-A645C1C69D47}"/>
              </a:ext>
            </a:extLst>
          </p:cNvPr>
          <p:cNvCxnSpPr>
            <a:cxnSpLocks/>
          </p:cNvCxnSpPr>
          <p:nvPr/>
        </p:nvCxnSpPr>
        <p:spPr>
          <a:xfrm>
            <a:off x="990599" y="2446318"/>
            <a:ext cx="4555178" cy="0"/>
          </a:xfrm>
          <a:prstGeom prst="line">
            <a:avLst/>
          </a:prstGeom>
          <a:ln/>
        </p:spPr>
        <p:style>
          <a:lnRef idx="1">
            <a:schemeClr val="accent3"/>
          </a:lnRef>
          <a:fillRef idx="0">
            <a:schemeClr val="accent3"/>
          </a:fillRef>
          <a:effectRef idx="0">
            <a:schemeClr val="accent3"/>
          </a:effectRef>
          <a:fontRef idx="minor">
            <a:schemeClr val="tx1"/>
          </a:fontRef>
        </p:style>
      </p:cxnSp>
      <p:cxnSp>
        <p:nvCxnSpPr>
          <p:cNvPr id="12" name="Straight Connector 11">
            <a:extLst>
              <a:ext uri="{FF2B5EF4-FFF2-40B4-BE49-F238E27FC236}">
                <a16:creationId xmlns:a16="http://schemas.microsoft.com/office/drawing/2014/main" id="{79B1166A-13B5-F9C0-C748-9A46B5A20008}"/>
              </a:ext>
            </a:extLst>
          </p:cNvPr>
          <p:cNvCxnSpPr>
            <a:cxnSpLocks/>
          </p:cNvCxnSpPr>
          <p:nvPr/>
        </p:nvCxnSpPr>
        <p:spPr>
          <a:xfrm>
            <a:off x="6662057" y="2446318"/>
            <a:ext cx="3906982" cy="0"/>
          </a:xfrm>
          <a:prstGeom prst="line">
            <a:avLst/>
          </a:prstGeom>
          <a:ln/>
        </p:spPr>
        <p:style>
          <a:lnRef idx="1">
            <a:schemeClr val="accent3"/>
          </a:lnRef>
          <a:fillRef idx="0">
            <a:schemeClr val="accent3"/>
          </a:fillRef>
          <a:effectRef idx="0">
            <a:schemeClr val="accent3"/>
          </a:effectRef>
          <a:fontRef idx="minor">
            <a:schemeClr val="tx1"/>
          </a:fontRef>
        </p:style>
      </p:cxnSp>
    </p:spTree>
    <p:extLst>
      <p:ext uri="{BB962C8B-B14F-4D97-AF65-F5344CB8AC3E}">
        <p14:creationId xmlns:p14="http://schemas.microsoft.com/office/powerpoint/2010/main" val="11775803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94B5C0-6901-1100-5B77-5CB82A6E6798}"/>
            </a:ext>
          </a:extLst>
        </p:cNvPr>
        <p:cNvGrpSpPr/>
        <p:nvPr/>
      </p:nvGrpSpPr>
      <p:grpSpPr>
        <a:xfrm>
          <a:off x="0" y="0"/>
          <a:ext cx="0" cy="0"/>
          <a:chOff x="0" y="0"/>
          <a:chExt cx="0" cy="0"/>
        </a:xfrm>
      </p:grpSpPr>
      <p:sp>
        <p:nvSpPr>
          <p:cNvPr id="4" name="Google Shape;167;p13">
            <a:extLst>
              <a:ext uri="{FF2B5EF4-FFF2-40B4-BE49-F238E27FC236}">
                <a16:creationId xmlns:a16="http://schemas.microsoft.com/office/drawing/2014/main" id="{E3D83B02-56CF-E86A-884E-AF85B7156D3E}"/>
              </a:ext>
            </a:extLst>
          </p:cNvPr>
          <p:cNvSpPr txBox="1">
            <a:spLocks/>
          </p:cNvSpPr>
          <p:nvPr/>
        </p:nvSpPr>
        <p:spPr>
          <a:xfrm>
            <a:off x="838200" y="5556"/>
            <a:ext cx="10515600" cy="1325563"/>
          </a:xfrm>
          <a:prstGeom prst="rect">
            <a:avLst/>
          </a:prstGeom>
          <a:noFill/>
          <a:ln>
            <a:noFill/>
          </a:ln>
        </p:spPr>
        <p:txBody>
          <a:bodyPr spcFirstLastPara="1" vert="horz" wrap="square" lIns="91425" tIns="45700" rIns="91425" bIns="45700" rtlCol="0" anchor="b" anchorCtr="0">
            <a:no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2800" b="1" i="0" u="none" strike="noStrike" cap="none" baseline="0">
                <a:solidFill>
                  <a:schemeClr val="accent1"/>
                </a:solidFill>
                <a:latin typeface="+mn-lt"/>
                <a:ea typeface="Open Sans" panose="020B0606030504020204" pitchFamily="34" charset="0"/>
                <a:cs typeface="Arial" panose="020B0604020202020204" pitchFamily="34" charset="0"/>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nSpc>
                <a:spcPct val="90000"/>
              </a:lnSpc>
              <a:buClr>
                <a:schemeClr val="dk1"/>
              </a:buClr>
              <a:buSzPts val="4400"/>
              <a:buFont typeface="Calibri"/>
              <a:buNone/>
            </a:pPr>
            <a:r>
              <a:rPr lang="sv-SE" dirty="0">
                <a:solidFill>
                  <a:schemeClr val="accent2"/>
                </a:solidFill>
              </a:rPr>
              <a:t>Table of </a:t>
            </a:r>
            <a:r>
              <a:rPr lang="sv-SE" dirty="0" err="1">
                <a:solidFill>
                  <a:schemeClr val="accent2"/>
                </a:solidFill>
              </a:rPr>
              <a:t>contents</a:t>
            </a:r>
            <a:r>
              <a:rPr lang="sv-SE" dirty="0">
                <a:solidFill>
                  <a:schemeClr val="accent2"/>
                </a:solidFill>
              </a:rPr>
              <a:t> </a:t>
            </a:r>
          </a:p>
        </p:txBody>
      </p:sp>
      <p:graphicFrame>
        <p:nvGraphicFramePr>
          <p:cNvPr id="5" name="Text Placeholder 2">
            <a:extLst>
              <a:ext uri="{FF2B5EF4-FFF2-40B4-BE49-F238E27FC236}">
                <a16:creationId xmlns:a16="http://schemas.microsoft.com/office/drawing/2014/main" id="{615C7FDC-7232-2F67-6155-2B38DCE019EA}"/>
              </a:ext>
            </a:extLst>
          </p:cNvPr>
          <p:cNvGraphicFramePr/>
          <p:nvPr>
            <p:extLst>
              <p:ext uri="{D42A27DB-BD31-4B8C-83A1-F6EECF244321}">
                <p14:modId xmlns:p14="http://schemas.microsoft.com/office/powerpoint/2010/main" val="2766046114"/>
              </p:ext>
            </p:extLst>
          </p:nvPr>
        </p:nvGraphicFramePr>
        <p:xfrm>
          <a:off x="838200" y="1599190"/>
          <a:ext cx="10515600" cy="43525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704808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02E034B-78F0-E2FC-4DE5-449E377A9C89}"/>
              </a:ext>
            </a:extLst>
          </p:cNvPr>
          <p:cNvSpPr>
            <a:spLocks noGrp="1"/>
          </p:cNvSpPr>
          <p:nvPr>
            <p:ph type="body" idx="12"/>
          </p:nvPr>
        </p:nvSpPr>
        <p:spPr>
          <a:xfrm>
            <a:off x="838200" y="1491143"/>
            <a:ext cx="10763992" cy="5234781"/>
          </a:xfrm>
        </p:spPr>
        <p:txBody>
          <a:bodyPr/>
          <a:lstStyle/>
          <a:p>
            <a:pPr marL="285750" indent="-285750">
              <a:buClr>
                <a:schemeClr val="accent1"/>
              </a:buClr>
              <a:buFont typeface="Arial" panose="020B0604020202020204" pitchFamily="34" charset="0"/>
              <a:buChar char="•"/>
            </a:pPr>
            <a:r>
              <a:rPr lang="en-US" sz="1800" dirty="0"/>
              <a:t>Geo-X is a mathematical-</a:t>
            </a:r>
            <a:r>
              <a:rPr lang="en-US" sz="1800" dirty="0" err="1"/>
              <a:t>optimisation</a:t>
            </a:r>
            <a:r>
              <a:rPr lang="en-US" sz="1800" dirty="0"/>
              <a:t> tool built on the </a:t>
            </a:r>
            <a:r>
              <a:rPr lang="en-US" sz="1800" dirty="0" err="1"/>
              <a:t>PyPSA</a:t>
            </a:r>
            <a:r>
              <a:rPr lang="en-US" sz="1800" dirty="0"/>
              <a:t> framework</a:t>
            </a:r>
            <a:r>
              <a:rPr lang="en-GB" sz="1800" dirty="0"/>
              <a:t>. </a:t>
            </a:r>
            <a:r>
              <a:rPr lang="en-US" sz="1800" dirty="0"/>
              <a:t>Three aspects are </a:t>
            </a:r>
            <a:r>
              <a:rPr lang="en-US" sz="1800" dirty="0" err="1"/>
              <a:t>optimised</a:t>
            </a:r>
            <a:r>
              <a:rPr lang="en-US" sz="1800" dirty="0"/>
              <a:t>: production, transport, and supply-demand balancing.</a:t>
            </a:r>
          </a:p>
        </p:txBody>
      </p:sp>
      <p:sp>
        <p:nvSpPr>
          <p:cNvPr id="5" name="Rectangle 4">
            <a:extLst>
              <a:ext uri="{FF2B5EF4-FFF2-40B4-BE49-F238E27FC236}">
                <a16:creationId xmlns:a16="http://schemas.microsoft.com/office/drawing/2014/main" id="{736E1D36-DB53-C5C8-2EC3-7F4D5A2B4FD1}"/>
              </a:ext>
            </a:extLst>
          </p:cNvPr>
          <p:cNvSpPr/>
          <p:nvPr/>
        </p:nvSpPr>
        <p:spPr>
          <a:xfrm>
            <a:off x="1149799" y="2355233"/>
            <a:ext cx="2147579" cy="1230378"/>
          </a:xfrm>
          <a:prstGeom prst="rect">
            <a:avLst/>
          </a:prstGeom>
          <a:solidFill>
            <a:schemeClr val="accent1"/>
          </a:solidFill>
          <a:ln>
            <a:solidFill>
              <a:srgbClr val="01206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dirty="0">
                <a:solidFill>
                  <a:schemeClr val="bg1"/>
                </a:solidFill>
              </a:rPr>
              <a:t>Production optimisation</a:t>
            </a:r>
          </a:p>
        </p:txBody>
      </p:sp>
      <p:sp>
        <p:nvSpPr>
          <p:cNvPr id="6" name="Rectangle 5">
            <a:extLst>
              <a:ext uri="{FF2B5EF4-FFF2-40B4-BE49-F238E27FC236}">
                <a16:creationId xmlns:a16="http://schemas.microsoft.com/office/drawing/2014/main" id="{BC1E60BF-95E5-C86A-2FED-7031C82043C5}"/>
              </a:ext>
            </a:extLst>
          </p:cNvPr>
          <p:cNvSpPr/>
          <p:nvPr/>
        </p:nvSpPr>
        <p:spPr>
          <a:xfrm>
            <a:off x="5034646" y="2380069"/>
            <a:ext cx="2147580" cy="1230373"/>
          </a:xfrm>
          <a:prstGeom prst="rect">
            <a:avLst/>
          </a:prstGeom>
          <a:solidFill>
            <a:schemeClr val="accent1"/>
          </a:solidFill>
          <a:ln>
            <a:solidFill>
              <a:srgbClr val="01206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dirty="0">
                <a:solidFill>
                  <a:schemeClr val="bg1"/>
                </a:solidFill>
              </a:rPr>
              <a:t>Transport optimisation</a:t>
            </a:r>
          </a:p>
        </p:txBody>
      </p:sp>
      <p:sp>
        <p:nvSpPr>
          <p:cNvPr id="7" name="Rectangle 6">
            <a:extLst>
              <a:ext uri="{FF2B5EF4-FFF2-40B4-BE49-F238E27FC236}">
                <a16:creationId xmlns:a16="http://schemas.microsoft.com/office/drawing/2014/main" id="{96C78FCB-587C-B300-E2B0-CC2CD793F02F}"/>
              </a:ext>
            </a:extLst>
          </p:cNvPr>
          <p:cNvSpPr/>
          <p:nvPr/>
        </p:nvSpPr>
        <p:spPr>
          <a:xfrm>
            <a:off x="8736609" y="2354758"/>
            <a:ext cx="2147580" cy="1230371"/>
          </a:xfrm>
          <a:prstGeom prst="rect">
            <a:avLst/>
          </a:prstGeom>
          <a:solidFill>
            <a:schemeClr val="accent1"/>
          </a:solidFill>
          <a:ln>
            <a:solidFill>
              <a:srgbClr val="01206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dirty="0">
                <a:solidFill>
                  <a:schemeClr val="bg1"/>
                </a:solidFill>
              </a:rPr>
              <a:t>Supply–demand balancing</a:t>
            </a:r>
          </a:p>
        </p:txBody>
      </p:sp>
      <p:cxnSp>
        <p:nvCxnSpPr>
          <p:cNvPr id="10" name="Straight Arrow Connector 9">
            <a:extLst>
              <a:ext uri="{FF2B5EF4-FFF2-40B4-BE49-F238E27FC236}">
                <a16:creationId xmlns:a16="http://schemas.microsoft.com/office/drawing/2014/main" id="{DD1A2F2E-6EB1-16B5-1702-B9D90BFB0E05}"/>
              </a:ext>
              <a:ext uri="{C183D7F6-B498-43B3-948B-1728B52AA6E4}">
                <adec:decorative xmlns:adec="http://schemas.microsoft.com/office/drawing/2017/decorative" val="1"/>
              </a:ext>
            </a:extLst>
          </p:cNvPr>
          <p:cNvCxnSpPr>
            <a:cxnSpLocks/>
          </p:cNvCxnSpPr>
          <p:nvPr/>
        </p:nvCxnSpPr>
        <p:spPr>
          <a:xfrm flipV="1">
            <a:off x="7320775" y="3002257"/>
            <a:ext cx="1260000" cy="4857"/>
          </a:xfrm>
          <a:prstGeom prst="straightConnector1">
            <a:avLst/>
          </a:prstGeom>
          <a:ln>
            <a:tailEnd type="triangle"/>
          </a:ln>
        </p:spPr>
        <p:style>
          <a:lnRef idx="3">
            <a:schemeClr val="accent4"/>
          </a:lnRef>
          <a:fillRef idx="0">
            <a:schemeClr val="accent4"/>
          </a:fillRef>
          <a:effectRef idx="2">
            <a:schemeClr val="accent4"/>
          </a:effectRef>
          <a:fontRef idx="minor">
            <a:schemeClr val="tx1"/>
          </a:fontRef>
        </p:style>
      </p:cxnSp>
      <p:sp>
        <p:nvSpPr>
          <p:cNvPr id="11" name="TextBox 10">
            <a:extLst>
              <a:ext uri="{FF2B5EF4-FFF2-40B4-BE49-F238E27FC236}">
                <a16:creationId xmlns:a16="http://schemas.microsoft.com/office/drawing/2014/main" id="{6C2DEF28-986A-497D-4244-66F108AD7862}"/>
              </a:ext>
            </a:extLst>
          </p:cNvPr>
          <p:cNvSpPr txBox="1"/>
          <p:nvPr/>
        </p:nvSpPr>
        <p:spPr>
          <a:xfrm>
            <a:off x="688092" y="3837319"/>
            <a:ext cx="3441865" cy="2569934"/>
          </a:xfrm>
          <a:prstGeom prst="rect">
            <a:avLst/>
          </a:prstGeom>
          <a:noFill/>
        </p:spPr>
        <p:txBody>
          <a:bodyPr wrap="square" rtlCol="0">
            <a:spAutoFit/>
          </a:bodyPr>
          <a:lstStyle/>
          <a:p>
            <a:r>
              <a:rPr lang="en-GB" dirty="0"/>
              <a:t>Geo-X minimises production costs based on the CAPEX and OPEX invested across different production segments:</a:t>
            </a:r>
          </a:p>
          <a:p>
            <a:endParaRPr lang="en-GB" sz="500" dirty="0"/>
          </a:p>
          <a:p>
            <a:pPr marL="285750" indent="-285750">
              <a:buClr>
                <a:schemeClr val="accent1"/>
              </a:buClr>
              <a:buFont typeface="Arial" panose="020B0604020202020204" pitchFamily="34" charset="0"/>
              <a:buChar char="•"/>
            </a:pPr>
            <a:r>
              <a:rPr lang="en-GB" dirty="0"/>
              <a:t>Mix of available power technologies, e.g. solar photovoltaic, wind turbines, hydropower.</a:t>
            </a:r>
          </a:p>
          <a:p>
            <a:pPr marL="285750" indent="-285750">
              <a:buClr>
                <a:schemeClr val="accent1"/>
              </a:buClr>
              <a:buFont typeface="Arial" panose="020B0604020202020204" pitchFamily="34" charset="0"/>
              <a:buChar char="•"/>
            </a:pPr>
            <a:r>
              <a:rPr lang="en-GB" dirty="0"/>
              <a:t>Links between energy carriers, e.g. electrolysers, Haber–Bosch synthesis, fuel cells.</a:t>
            </a:r>
          </a:p>
          <a:p>
            <a:pPr marL="285750" indent="-285750">
              <a:buClr>
                <a:schemeClr val="accent1"/>
              </a:buClr>
              <a:buFont typeface="Arial" panose="020B0604020202020204" pitchFamily="34" charset="0"/>
              <a:buChar char="•"/>
            </a:pPr>
            <a:r>
              <a:rPr lang="en-GB" dirty="0"/>
              <a:t>Storage facilities, e.g. Li-ion batteries, compressed hydrogen.</a:t>
            </a:r>
          </a:p>
        </p:txBody>
      </p:sp>
      <p:sp>
        <p:nvSpPr>
          <p:cNvPr id="12" name="TextBox 11">
            <a:extLst>
              <a:ext uri="{FF2B5EF4-FFF2-40B4-BE49-F238E27FC236}">
                <a16:creationId xmlns:a16="http://schemas.microsoft.com/office/drawing/2014/main" id="{67D6BF34-4CDA-BC78-019D-930B4183A4D5}"/>
              </a:ext>
            </a:extLst>
          </p:cNvPr>
          <p:cNvSpPr txBox="1"/>
          <p:nvPr/>
        </p:nvSpPr>
        <p:spPr>
          <a:xfrm>
            <a:off x="4510957" y="3844715"/>
            <a:ext cx="3423805" cy="1677382"/>
          </a:xfrm>
          <a:prstGeom prst="rect">
            <a:avLst/>
          </a:prstGeom>
          <a:noFill/>
        </p:spPr>
        <p:txBody>
          <a:bodyPr wrap="square" rtlCol="0">
            <a:spAutoFit/>
          </a:bodyPr>
          <a:lstStyle/>
          <a:p>
            <a:r>
              <a:rPr lang="en-GB" dirty="0"/>
              <a:t>Geo-X minimises transport costs based on the CAPEX and OPEX of different transport strategies:</a:t>
            </a:r>
          </a:p>
          <a:p>
            <a:endParaRPr lang="en-GB" sz="500" dirty="0"/>
          </a:p>
          <a:p>
            <a:pPr marL="285750" indent="-285750">
              <a:buClr>
                <a:schemeClr val="accent1"/>
              </a:buClr>
              <a:buFont typeface="Arial" panose="020B0604020202020204" pitchFamily="34" charset="0"/>
              <a:buChar char="•"/>
            </a:pPr>
            <a:r>
              <a:rPr lang="en-GB" dirty="0"/>
              <a:t>Transport alternatives, e.g. trucking, pipelines.</a:t>
            </a:r>
          </a:p>
          <a:p>
            <a:pPr marL="285750" indent="-285750">
              <a:buClr>
                <a:schemeClr val="accent1"/>
              </a:buClr>
              <a:buFont typeface="Arial" panose="020B0604020202020204" pitchFamily="34" charset="0"/>
              <a:buChar char="•"/>
            </a:pPr>
            <a:r>
              <a:rPr lang="en-GB" dirty="0"/>
              <a:t>Conversion costs, e.g. conversion of hydrogen to ammonia.</a:t>
            </a:r>
          </a:p>
        </p:txBody>
      </p:sp>
      <p:sp>
        <p:nvSpPr>
          <p:cNvPr id="14" name="TextBox 13">
            <a:extLst>
              <a:ext uri="{FF2B5EF4-FFF2-40B4-BE49-F238E27FC236}">
                <a16:creationId xmlns:a16="http://schemas.microsoft.com/office/drawing/2014/main" id="{2AD07038-37CB-D7F5-6CC4-B5B79849E7FD}"/>
              </a:ext>
            </a:extLst>
          </p:cNvPr>
          <p:cNvSpPr txBox="1"/>
          <p:nvPr/>
        </p:nvSpPr>
        <p:spPr>
          <a:xfrm>
            <a:off x="8201892" y="3845192"/>
            <a:ext cx="3441865" cy="1738938"/>
          </a:xfrm>
          <a:prstGeom prst="rect">
            <a:avLst/>
          </a:prstGeom>
          <a:noFill/>
        </p:spPr>
        <p:txBody>
          <a:bodyPr wrap="square" rtlCol="0">
            <a:spAutoFit/>
          </a:bodyPr>
          <a:lstStyle/>
          <a:p>
            <a:r>
              <a:rPr lang="en-GB" dirty="0"/>
              <a:t>Geo-X meets demand while considering:</a:t>
            </a:r>
          </a:p>
          <a:p>
            <a:endParaRPr lang="en-GB" sz="500" dirty="0"/>
          </a:p>
          <a:p>
            <a:pPr marL="285750" indent="-285750">
              <a:buClr>
                <a:schemeClr val="accent1"/>
              </a:buClr>
              <a:buFont typeface="Arial" panose="020B0604020202020204" pitchFamily="34" charset="0"/>
              <a:buChar char="•"/>
            </a:pPr>
            <a:r>
              <a:rPr lang="en-GB" dirty="0"/>
              <a:t>Time-step resolution, e.g. hourly or 4-hour intervals.</a:t>
            </a:r>
          </a:p>
          <a:p>
            <a:pPr marL="285750" indent="-285750">
              <a:buClr>
                <a:schemeClr val="accent1"/>
              </a:buClr>
              <a:buFont typeface="Arial" panose="020B0604020202020204" pitchFamily="34" charset="0"/>
              <a:buChar char="•"/>
            </a:pPr>
            <a:r>
              <a:rPr lang="en-GB" dirty="0"/>
              <a:t>Demand flexibility – certain degree of flexibility can be considered depending on the characteristics of the demand.</a:t>
            </a:r>
          </a:p>
        </p:txBody>
      </p:sp>
      <p:cxnSp>
        <p:nvCxnSpPr>
          <p:cNvPr id="22" name="Straight Arrow Connector 21">
            <a:extLst>
              <a:ext uri="{FF2B5EF4-FFF2-40B4-BE49-F238E27FC236}">
                <a16:creationId xmlns:a16="http://schemas.microsoft.com/office/drawing/2014/main" id="{92342878-DE2D-993E-9393-5B4BFDED5CF9}"/>
              </a:ext>
              <a:ext uri="{C183D7F6-B498-43B3-948B-1728B52AA6E4}">
                <adec:decorative xmlns:adec="http://schemas.microsoft.com/office/drawing/2017/decorative" val="1"/>
              </a:ext>
            </a:extLst>
          </p:cNvPr>
          <p:cNvCxnSpPr>
            <a:cxnSpLocks/>
          </p:cNvCxnSpPr>
          <p:nvPr/>
        </p:nvCxnSpPr>
        <p:spPr>
          <a:xfrm flipV="1">
            <a:off x="3515592" y="3007114"/>
            <a:ext cx="1338943" cy="4857"/>
          </a:xfrm>
          <a:prstGeom prst="straightConnector1">
            <a:avLst/>
          </a:prstGeom>
          <a:ln>
            <a:tailEnd type="triangle"/>
          </a:ln>
        </p:spPr>
        <p:style>
          <a:lnRef idx="3">
            <a:schemeClr val="accent4"/>
          </a:lnRef>
          <a:fillRef idx="0">
            <a:schemeClr val="accent4"/>
          </a:fillRef>
          <a:effectRef idx="2">
            <a:schemeClr val="accent4"/>
          </a:effectRef>
          <a:fontRef idx="minor">
            <a:schemeClr val="tx1"/>
          </a:fontRef>
        </p:style>
      </p:cxnSp>
      <p:sp>
        <p:nvSpPr>
          <p:cNvPr id="24" name="Google Shape;167;p13">
            <a:extLst>
              <a:ext uri="{FF2B5EF4-FFF2-40B4-BE49-F238E27FC236}">
                <a16:creationId xmlns:a16="http://schemas.microsoft.com/office/drawing/2014/main" id="{937DF282-1099-6A83-626E-0927586EF11D}"/>
              </a:ext>
            </a:extLst>
          </p:cNvPr>
          <p:cNvSpPr txBox="1">
            <a:spLocks/>
          </p:cNvSpPr>
          <p:nvPr/>
        </p:nvSpPr>
        <p:spPr>
          <a:xfrm>
            <a:off x="838200" y="3013"/>
            <a:ext cx="10515600" cy="1325563"/>
          </a:xfrm>
          <a:prstGeom prst="rect">
            <a:avLst/>
          </a:prstGeom>
          <a:noFill/>
          <a:ln>
            <a:noFill/>
          </a:ln>
        </p:spPr>
        <p:txBody>
          <a:bodyPr spcFirstLastPara="1" vert="horz" wrap="square" lIns="91425" tIns="45700" rIns="91425" bIns="45700" rtlCol="0" anchor="b" anchorCtr="0">
            <a:no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2800" b="1" i="0" u="none" strike="noStrike" cap="none" baseline="0">
                <a:solidFill>
                  <a:schemeClr val="accent1"/>
                </a:solidFill>
                <a:latin typeface="+mn-lt"/>
                <a:ea typeface="Open Sans" panose="020B0606030504020204" pitchFamily="34" charset="0"/>
                <a:cs typeface="Arial" panose="020B0604020202020204" pitchFamily="34" charset="0"/>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nSpc>
                <a:spcPct val="90000"/>
              </a:lnSpc>
              <a:buClr>
                <a:schemeClr val="dk1"/>
              </a:buClr>
              <a:buSzPts val="4400"/>
              <a:buFont typeface="Calibri"/>
              <a:buNone/>
            </a:pPr>
            <a:r>
              <a:rPr lang="en-GB" dirty="0">
                <a:solidFill>
                  <a:schemeClr val="accent2"/>
                </a:solidFill>
              </a:rPr>
              <a:t>How Geo-X works: three optimisations</a:t>
            </a:r>
          </a:p>
        </p:txBody>
      </p:sp>
    </p:spTree>
    <p:extLst>
      <p:ext uri="{BB962C8B-B14F-4D97-AF65-F5344CB8AC3E}">
        <p14:creationId xmlns:p14="http://schemas.microsoft.com/office/powerpoint/2010/main" val="36993307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11" grpId="0"/>
      <p:bldP spid="12" grpId="0"/>
      <p:bldP spid="1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 name="Picture 94">
            <a:extLst>
              <a:ext uri="{FF2B5EF4-FFF2-40B4-BE49-F238E27FC236}">
                <a16:creationId xmlns:a16="http://schemas.microsoft.com/office/drawing/2014/main" id="{D869FA0F-AB49-1A67-B9B1-923BC380BAE0}"/>
              </a:ext>
            </a:extLst>
          </p:cNvPr>
          <p:cNvPicPr>
            <a:picLocks noChangeAspect="1"/>
          </p:cNvPicPr>
          <p:nvPr/>
        </p:nvPicPr>
        <p:blipFill>
          <a:blip r:embed="rId3"/>
          <a:srcRect b="2487"/>
          <a:stretch>
            <a:fillRect/>
          </a:stretch>
        </p:blipFill>
        <p:spPr>
          <a:xfrm>
            <a:off x="5734541" y="3501925"/>
            <a:ext cx="5815675" cy="3028349"/>
          </a:xfrm>
          <a:prstGeom prst="rect">
            <a:avLst/>
          </a:prstGeom>
        </p:spPr>
      </p:pic>
      <p:sp>
        <p:nvSpPr>
          <p:cNvPr id="4" name="Google Shape;167;p13">
            <a:extLst>
              <a:ext uri="{FF2B5EF4-FFF2-40B4-BE49-F238E27FC236}">
                <a16:creationId xmlns:a16="http://schemas.microsoft.com/office/drawing/2014/main" id="{B765658C-0508-F669-5D42-B41FFFF42416}"/>
              </a:ext>
            </a:extLst>
          </p:cNvPr>
          <p:cNvSpPr txBox="1">
            <a:spLocks/>
          </p:cNvSpPr>
          <p:nvPr/>
        </p:nvSpPr>
        <p:spPr>
          <a:xfrm>
            <a:off x="838199" y="0"/>
            <a:ext cx="10515600" cy="1325563"/>
          </a:xfrm>
          <a:prstGeom prst="rect">
            <a:avLst/>
          </a:prstGeom>
          <a:noFill/>
          <a:ln>
            <a:noFill/>
          </a:ln>
        </p:spPr>
        <p:txBody>
          <a:bodyPr spcFirstLastPara="1" vert="horz" wrap="square" lIns="91425" tIns="45700" rIns="91425" bIns="45700" rtlCol="0" anchor="b" anchorCtr="0">
            <a:no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2800" b="1" i="0" u="none" strike="noStrike" cap="none" baseline="0">
                <a:solidFill>
                  <a:schemeClr val="accent1"/>
                </a:solidFill>
                <a:latin typeface="+mn-lt"/>
                <a:ea typeface="Open Sans" panose="020B0606030504020204" pitchFamily="34" charset="0"/>
                <a:cs typeface="Arial" panose="020B0604020202020204" pitchFamily="34" charset="0"/>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nSpc>
                <a:spcPct val="90000"/>
              </a:lnSpc>
              <a:buClr>
                <a:schemeClr val="dk1"/>
              </a:buClr>
              <a:buSzPts val="4400"/>
              <a:buFont typeface="Calibri"/>
              <a:buNone/>
            </a:pPr>
            <a:r>
              <a:rPr lang="sv-SE" dirty="0" err="1">
                <a:solidFill>
                  <a:schemeClr val="accent2"/>
                </a:solidFill>
              </a:rPr>
              <a:t>Commodities</a:t>
            </a:r>
            <a:r>
              <a:rPr lang="sv-SE" dirty="0">
                <a:solidFill>
                  <a:schemeClr val="accent2"/>
                </a:solidFill>
              </a:rPr>
              <a:t> </a:t>
            </a:r>
            <a:r>
              <a:rPr lang="sv-SE" dirty="0" err="1">
                <a:solidFill>
                  <a:schemeClr val="accent2"/>
                </a:solidFill>
              </a:rPr>
              <a:t>supported</a:t>
            </a:r>
            <a:r>
              <a:rPr lang="sv-SE" dirty="0">
                <a:solidFill>
                  <a:schemeClr val="accent2"/>
                </a:solidFill>
              </a:rPr>
              <a:t> by Geo-X: hydrogen </a:t>
            </a:r>
            <a:r>
              <a:rPr lang="sv-SE" dirty="0" err="1">
                <a:solidFill>
                  <a:schemeClr val="accent2"/>
                </a:solidFill>
              </a:rPr>
              <a:t>modelling</a:t>
            </a:r>
            <a:r>
              <a:rPr lang="sv-SE" dirty="0">
                <a:solidFill>
                  <a:schemeClr val="accent2"/>
                </a:solidFill>
              </a:rPr>
              <a:t> </a:t>
            </a:r>
          </a:p>
        </p:txBody>
      </p:sp>
      <p:sp>
        <p:nvSpPr>
          <p:cNvPr id="3" name="Text Placeholder 2">
            <a:extLst>
              <a:ext uri="{FF2B5EF4-FFF2-40B4-BE49-F238E27FC236}">
                <a16:creationId xmlns:a16="http://schemas.microsoft.com/office/drawing/2014/main" id="{20474824-74A5-6B93-37C0-31A96FE1A0CE}"/>
              </a:ext>
            </a:extLst>
          </p:cNvPr>
          <p:cNvSpPr>
            <a:spLocks noGrp="1"/>
          </p:cNvSpPr>
          <p:nvPr>
            <p:ph type="body" idx="12"/>
          </p:nvPr>
        </p:nvSpPr>
        <p:spPr>
          <a:xfrm>
            <a:off x="838199" y="1501063"/>
            <a:ext cx="10515599" cy="4922837"/>
          </a:xfrm>
        </p:spPr>
        <p:txBody>
          <a:bodyPr/>
          <a:lstStyle/>
          <a:p>
            <a:pPr marL="342900" indent="-342900" fontAlgn="ctr">
              <a:lnSpc>
                <a:spcPct val="150000"/>
              </a:lnSpc>
              <a:spcBef>
                <a:spcPts val="0"/>
              </a:spcBef>
              <a:buClr>
                <a:schemeClr val="accent1"/>
              </a:buClr>
              <a:buFont typeface="Arial" panose="020B0604020202020204" pitchFamily="34" charset="0"/>
              <a:buChar char="•"/>
            </a:pPr>
            <a:r>
              <a:rPr lang="en-GB" sz="1800" dirty="0"/>
              <a:t>The current version of Geo-X considers hydrogen and ammonia as the primary commodities integrated into the model. Critical minerals such as copper are handled by Geo-MinX, a companion spatial techno-economic framework built on Geo-X.</a:t>
            </a:r>
          </a:p>
          <a:p>
            <a:pPr marL="342900" indent="-342900" fontAlgn="ctr">
              <a:lnSpc>
                <a:spcPct val="150000"/>
              </a:lnSpc>
              <a:spcBef>
                <a:spcPts val="0"/>
              </a:spcBef>
              <a:buClr>
                <a:schemeClr val="accent1"/>
              </a:buClr>
              <a:buFont typeface="Arial" panose="020B0604020202020204" pitchFamily="34" charset="0"/>
              <a:buChar char="•"/>
            </a:pPr>
            <a:r>
              <a:rPr lang="en-GB" sz="1800" dirty="0"/>
              <a:t>The diagram below illustrates a typical hydrogen supply chain model:</a:t>
            </a:r>
          </a:p>
          <a:p>
            <a:endParaRPr lang="en-GB" dirty="0"/>
          </a:p>
        </p:txBody>
      </p:sp>
      <p:pic>
        <p:nvPicPr>
          <p:cNvPr id="97" name="Picture 96">
            <a:extLst>
              <a:ext uri="{FF2B5EF4-FFF2-40B4-BE49-F238E27FC236}">
                <a16:creationId xmlns:a16="http://schemas.microsoft.com/office/drawing/2014/main" id="{7C62022D-80A7-6BE2-BA05-9A88EE125226}"/>
              </a:ext>
            </a:extLst>
          </p:cNvPr>
          <p:cNvPicPr>
            <a:picLocks noChangeAspect="1"/>
          </p:cNvPicPr>
          <p:nvPr/>
        </p:nvPicPr>
        <p:blipFill>
          <a:blip r:embed="rId4"/>
          <a:srcRect l="7641" t="48478" r="64185" b="4978"/>
          <a:stretch>
            <a:fillRect/>
          </a:stretch>
        </p:blipFill>
        <p:spPr>
          <a:xfrm>
            <a:off x="7387009" y="4532810"/>
            <a:ext cx="1645165" cy="1786801"/>
          </a:xfrm>
          <a:prstGeom prst="rect">
            <a:avLst/>
          </a:prstGeom>
        </p:spPr>
      </p:pic>
    </p:spTree>
    <p:extLst>
      <p:ext uri="{BB962C8B-B14F-4D97-AF65-F5344CB8AC3E}">
        <p14:creationId xmlns:p14="http://schemas.microsoft.com/office/powerpoint/2010/main" val="34677451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3AD7C5-D306-51F7-DD16-3F612A39E362}"/>
            </a:ext>
          </a:extLst>
        </p:cNvPr>
        <p:cNvGrpSpPr/>
        <p:nvPr/>
      </p:nvGrpSpPr>
      <p:grpSpPr>
        <a:xfrm>
          <a:off x="0" y="0"/>
          <a:ext cx="0" cy="0"/>
          <a:chOff x="0" y="0"/>
          <a:chExt cx="0" cy="0"/>
        </a:xfrm>
      </p:grpSpPr>
      <p:sp>
        <p:nvSpPr>
          <p:cNvPr id="4" name="Google Shape;167;p13">
            <a:extLst>
              <a:ext uri="{FF2B5EF4-FFF2-40B4-BE49-F238E27FC236}">
                <a16:creationId xmlns:a16="http://schemas.microsoft.com/office/drawing/2014/main" id="{20659B1C-B669-CB5F-1424-14B770461C6B}"/>
              </a:ext>
            </a:extLst>
          </p:cNvPr>
          <p:cNvSpPr txBox="1">
            <a:spLocks/>
          </p:cNvSpPr>
          <p:nvPr/>
        </p:nvSpPr>
        <p:spPr>
          <a:xfrm>
            <a:off x="838199" y="0"/>
            <a:ext cx="10515600" cy="1325563"/>
          </a:xfrm>
          <a:prstGeom prst="rect">
            <a:avLst/>
          </a:prstGeom>
          <a:noFill/>
          <a:ln>
            <a:noFill/>
          </a:ln>
        </p:spPr>
        <p:txBody>
          <a:bodyPr spcFirstLastPara="1" vert="horz" wrap="square" lIns="91425" tIns="45700" rIns="91425" bIns="45700" rtlCol="0" anchor="b" anchorCtr="0">
            <a:no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2800" b="1" i="0" u="none" strike="noStrike" cap="none" baseline="0">
                <a:solidFill>
                  <a:schemeClr val="accent1"/>
                </a:solidFill>
                <a:latin typeface="+mn-lt"/>
                <a:ea typeface="Open Sans" panose="020B0606030504020204" pitchFamily="34" charset="0"/>
                <a:cs typeface="Arial" panose="020B0604020202020204" pitchFamily="34" charset="0"/>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nSpc>
                <a:spcPct val="90000"/>
              </a:lnSpc>
              <a:buClr>
                <a:schemeClr val="dk1"/>
              </a:buClr>
              <a:buSzPts val="4400"/>
              <a:buFont typeface="Calibri"/>
              <a:buNone/>
            </a:pPr>
            <a:r>
              <a:rPr lang="sv-SE" dirty="0" err="1">
                <a:solidFill>
                  <a:schemeClr val="accent2"/>
                </a:solidFill>
              </a:rPr>
              <a:t>Commodities</a:t>
            </a:r>
            <a:r>
              <a:rPr lang="sv-SE" dirty="0">
                <a:solidFill>
                  <a:schemeClr val="accent2"/>
                </a:solidFill>
              </a:rPr>
              <a:t> </a:t>
            </a:r>
            <a:r>
              <a:rPr lang="sv-SE" dirty="0" err="1">
                <a:solidFill>
                  <a:schemeClr val="accent2"/>
                </a:solidFill>
              </a:rPr>
              <a:t>supported</a:t>
            </a:r>
            <a:r>
              <a:rPr lang="sv-SE" dirty="0">
                <a:solidFill>
                  <a:schemeClr val="accent2"/>
                </a:solidFill>
              </a:rPr>
              <a:t> by Geo-X: </a:t>
            </a:r>
            <a:r>
              <a:rPr lang="sv-SE" dirty="0" err="1">
                <a:solidFill>
                  <a:schemeClr val="accent2"/>
                </a:solidFill>
              </a:rPr>
              <a:t>ammonia</a:t>
            </a:r>
            <a:r>
              <a:rPr lang="sv-SE" dirty="0">
                <a:solidFill>
                  <a:schemeClr val="accent2"/>
                </a:solidFill>
              </a:rPr>
              <a:t> </a:t>
            </a:r>
            <a:r>
              <a:rPr lang="sv-SE" dirty="0" err="1">
                <a:solidFill>
                  <a:schemeClr val="accent2"/>
                </a:solidFill>
              </a:rPr>
              <a:t>modelling</a:t>
            </a:r>
            <a:r>
              <a:rPr lang="sv-SE" dirty="0">
                <a:solidFill>
                  <a:schemeClr val="accent2"/>
                </a:solidFill>
              </a:rPr>
              <a:t> </a:t>
            </a:r>
          </a:p>
        </p:txBody>
      </p:sp>
      <p:sp>
        <p:nvSpPr>
          <p:cNvPr id="3" name="Text Placeholder 2">
            <a:extLst>
              <a:ext uri="{FF2B5EF4-FFF2-40B4-BE49-F238E27FC236}">
                <a16:creationId xmlns:a16="http://schemas.microsoft.com/office/drawing/2014/main" id="{0F3D600C-F824-46F1-4DD6-7A061A68A4C9}"/>
              </a:ext>
            </a:extLst>
          </p:cNvPr>
          <p:cNvSpPr>
            <a:spLocks noGrp="1"/>
          </p:cNvSpPr>
          <p:nvPr>
            <p:ph type="body" idx="12"/>
          </p:nvPr>
        </p:nvSpPr>
        <p:spPr>
          <a:xfrm>
            <a:off x="838199" y="1572691"/>
            <a:ext cx="10515599" cy="4894262"/>
          </a:xfrm>
        </p:spPr>
        <p:txBody>
          <a:bodyPr/>
          <a:lstStyle/>
          <a:p>
            <a:pPr marL="342900" indent="-342900">
              <a:buClr>
                <a:schemeClr val="accent1"/>
              </a:buClr>
              <a:buFont typeface="Arial" panose="020B0604020202020204" pitchFamily="34" charset="0"/>
              <a:buChar char="•"/>
            </a:pPr>
            <a:r>
              <a:rPr lang="en-US" sz="1800" dirty="0"/>
              <a:t>The diagram below shows a typical model for the ammonia supply chain:</a:t>
            </a:r>
          </a:p>
        </p:txBody>
      </p:sp>
      <p:pic>
        <p:nvPicPr>
          <p:cNvPr id="5" name="Picture 4">
            <a:extLst>
              <a:ext uri="{FF2B5EF4-FFF2-40B4-BE49-F238E27FC236}">
                <a16:creationId xmlns:a16="http://schemas.microsoft.com/office/drawing/2014/main" id="{994BF7ED-B23A-5F12-C131-E1CAA5C63686}"/>
              </a:ext>
            </a:extLst>
          </p:cNvPr>
          <p:cNvPicPr>
            <a:picLocks noChangeAspect="1"/>
          </p:cNvPicPr>
          <p:nvPr/>
        </p:nvPicPr>
        <p:blipFill>
          <a:blip r:embed="rId3"/>
          <a:stretch>
            <a:fillRect/>
          </a:stretch>
        </p:blipFill>
        <p:spPr>
          <a:xfrm>
            <a:off x="2968283" y="2237940"/>
            <a:ext cx="6390608" cy="4201382"/>
          </a:xfrm>
          <a:prstGeom prst="rect">
            <a:avLst/>
          </a:prstGeom>
        </p:spPr>
      </p:pic>
    </p:spTree>
    <p:extLst>
      <p:ext uri="{BB962C8B-B14F-4D97-AF65-F5344CB8AC3E}">
        <p14:creationId xmlns:p14="http://schemas.microsoft.com/office/powerpoint/2010/main" val="4754818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D29312-28B1-1559-5E83-C253717E64C3}"/>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DC3019B0-DBD6-8F7E-1373-0EE81963EAD8}"/>
              </a:ext>
            </a:extLst>
          </p:cNvPr>
          <p:cNvPicPr>
            <a:picLocks noChangeAspect="1"/>
          </p:cNvPicPr>
          <p:nvPr/>
        </p:nvPicPr>
        <p:blipFill>
          <a:blip r:embed="rId3"/>
          <a:srcRect l="17905" t="8176" r="65319" b="21175"/>
          <a:stretch>
            <a:fillRect/>
          </a:stretch>
        </p:blipFill>
        <p:spPr>
          <a:xfrm>
            <a:off x="5680474" y="2467672"/>
            <a:ext cx="1980709" cy="2747371"/>
          </a:xfrm>
          <a:prstGeom prst="rect">
            <a:avLst/>
          </a:prstGeom>
        </p:spPr>
      </p:pic>
      <p:sp>
        <p:nvSpPr>
          <p:cNvPr id="5" name="Google Shape;167;p13">
            <a:extLst>
              <a:ext uri="{FF2B5EF4-FFF2-40B4-BE49-F238E27FC236}">
                <a16:creationId xmlns:a16="http://schemas.microsoft.com/office/drawing/2014/main" id="{4E52274A-AAAB-EBFF-C20F-C544CEA4CD12}"/>
              </a:ext>
            </a:extLst>
          </p:cNvPr>
          <p:cNvSpPr txBox="1">
            <a:spLocks/>
          </p:cNvSpPr>
          <p:nvPr/>
        </p:nvSpPr>
        <p:spPr>
          <a:xfrm>
            <a:off x="990600" y="16753"/>
            <a:ext cx="10515600" cy="1325563"/>
          </a:xfrm>
          <a:prstGeom prst="rect">
            <a:avLst/>
          </a:prstGeom>
          <a:noFill/>
          <a:ln>
            <a:noFill/>
          </a:ln>
        </p:spPr>
        <p:txBody>
          <a:bodyPr spcFirstLastPara="1" vert="horz" wrap="square" lIns="91425" tIns="45700" rIns="91425" bIns="45700" rtlCol="0" anchor="b" anchorCtr="0">
            <a:no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2800" b="1" i="0" u="none" strike="noStrike" cap="none" baseline="0">
                <a:solidFill>
                  <a:schemeClr val="accent1"/>
                </a:solidFill>
                <a:latin typeface="+mn-lt"/>
                <a:ea typeface="Open Sans" panose="020B0606030504020204" pitchFamily="34" charset="0"/>
                <a:cs typeface="Arial" panose="020B0604020202020204" pitchFamily="34" charset="0"/>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nSpc>
                <a:spcPct val="90000"/>
              </a:lnSpc>
              <a:buClr>
                <a:schemeClr val="dk1"/>
              </a:buClr>
              <a:buSzPts val="4400"/>
              <a:buFont typeface="Calibri"/>
              <a:buNone/>
            </a:pPr>
            <a:r>
              <a:rPr lang="sv-SE" dirty="0">
                <a:solidFill>
                  <a:schemeClr val="accent2"/>
                </a:solidFill>
              </a:rPr>
              <a:t>Outputs</a:t>
            </a:r>
          </a:p>
        </p:txBody>
      </p:sp>
      <p:sp>
        <p:nvSpPr>
          <p:cNvPr id="3" name="Text Placeholder 2">
            <a:extLst>
              <a:ext uri="{FF2B5EF4-FFF2-40B4-BE49-F238E27FC236}">
                <a16:creationId xmlns:a16="http://schemas.microsoft.com/office/drawing/2014/main" id="{607FE2C6-8286-FFCE-D91E-4BC464DB4C82}"/>
              </a:ext>
            </a:extLst>
          </p:cNvPr>
          <p:cNvSpPr>
            <a:spLocks noGrp="1"/>
          </p:cNvSpPr>
          <p:nvPr>
            <p:ph type="body" idx="12"/>
          </p:nvPr>
        </p:nvSpPr>
        <p:spPr>
          <a:xfrm>
            <a:off x="990600" y="1562091"/>
            <a:ext cx="10515599" cy="4743313"/>
          </a:xfrm>
        </p:spPr>
        <p:txBody>
          <a:bodyPr/>
          <a:lstStyle/>
          <a:p>
            <a:pPr marL="285750" indent="-285750">
              <a:buClr>
                <a:schemeClr val="accent1"/>
              </a:buClr>
              <a:buFont typeface="Arial" panose="020B0604020202020204" pitchFamily="34" charset="0"/>
              <a:buChar char="•"/>
            </a:pPr>
            <a:r>
              <a:rPr lang="en-CZ" sz="1800" dirty="0">
                <a:solidFill>
                  <a:schemeClr val="dk1"/>
                </a:solidFill>
                <a:latin typeface="+mn-lt"/>
                <a:ea typeface="Calibri"/>
                <a:cs typeface="Calibri"/>
                <a:sym typeface="Calibri"/>
              </a:rPr>
              <a:t>The commodity production architecture is applied across the entire study area, identifying the production cost and technological mix.</a:t>
            </a:r>
            <a:endParaRPr lang="en-US" sz="1800" dirty="0"/>
          </a:p>
          <a:p>
            <a:endParaRPr lang="en-US" dirty="0"/>
          </a:p>
        </p:txBody>
      </p:sp>
      <p:pic>
        <p:nvPicPr>
          <p:cNvPr id="95" name="Picture 94">
            <a:extLst>
              <a:ext uri="{FF2B5EF4-FFF2-40B4-BE49-F238E27FC236}">
                <a16:creationId xmlns:a16="http://schemas.microsoft.com/office/drawing/2014/main" id="{6982B1EB-551F-24B3-2430-EA45DA8B8D6C}"/>
              </a:ext>
            </a:extLst>
          </p:cNvPr>
          <p:cNvPicPr>
            <a:picLocks noChangeAspect="1"/>
          </p:cNvPicPr>
          <p:nvPr/>
        </p:nvPicPr>
        <p:blipFill>
          <a:blip r:embed="rId4"/>
          <a:srcRect b="2487"/>
          <a:stretch>
            <a:fillRect/>
          </a:stretch>
        </p:blipFill>
        <p:spPr>
          <a:xfrm>
            <a:off x="673360" y="2408015"/>
            <a:ext cx="5007114" cy="2607314"/>
          </a:xfrm>
          <a:prstGeom prst="rect">
            <a:avLst/>
          </a:prstGeom>
        </p:spPr>
      </p:pic>
      <p:pic>
        <p:nvPicPr>
          <p:cNvPr id="97" name="Picture 96">
            <a:extLst>
              <a:ext uri="{FF2B5EF4-FFF2-40B4-BE49-F238E27FC236}">
                <a16:creationId xmlns:a16="http://schemas.microsoft.com/office/drawing/2014/main" id="{72C5F706-69C5-1CF2-EAFF-6B568239CF16}"/>
              </a:ext>
            </a:extLst>
          </p:cNvPr>
          <p:cNvPicPr>
            <a:picLocks noChangeAspect="1"/>
          </p:cNvPicPr>
          <p:nvPr/>
        </p:nvPicPr>
        <p:blipFill>
          <a:blip r:embed="rId5"/>
          <a:srcRect l="7641" t="48478" r="64185" b="4978"/>
          <a:stretch>
            <a:fillRect/>
          </a:stretch>
        </p:blipFill>
        <p:spPr>
          <a:xfrm>
            <a:off x="843154" y="4100941"/>
            <a:ext cx="1495678" cy="1622696"/>
          </a:xfrm>
          <a:prstGeom prst="rect">
            <a:avLst/>
          </a:prstGeom>
          <a:ln>
            <a:noFill/>
          </a:ln>
        </p:spPr>
      </p:pic>
      <p:pic>
        <p:nvPicPr>
          <p:cNvPr id="6" name="Picture 5">
            <a:extLst>
              <a:ext uri="{FF2B5EF4-FFF2-40B4-BE49-F238E27FC236}">
                <a16:creationId xmlns:a16="http://schemas.microsoft.com/office/drawing/2014/main" id="{0D3BA335-6880-A067-77A0-5320B75F42F1}"/>
              </a:ext>
            </a:extLst>
          </p:cNvPr>
          <p:cNvPicPr>
            <a:picLocks noChangeAspect="1"/>
          </p:cNvPicPr>
          <p:nvPr/>
        </p:nvPicPr>
        <p:blipFill>
          <a:blip r:embed="rId6"/>
          <a:stretch>
            <a:fillRect/>
          </a:stretch>
        </p:blipFill>
        <p:spPr>
          <a:xfrm>
            <a:off x="7902532" y="2431765"/>
            <a:ext cx="3891582" cy="2563503"/>
          </a:xfrm>
          <a:prstGeom prst="rect">
            <a:avLst/>
          </a:prstGeom>
        </p:spPr>
      </p:pic>
      <p:sp>
        <p:nvSpPr>
          <p:cNvPr id="7" name="TextBox 6">
            <a:extLst>
              <a:ext uri="{FF2B5EF4-FFF2-40B4-BE49-F238E27FC236}">
                <a16:creationId xmlns:a16="http://schemas.microsoft.com/office/drawing/2014/main" id="{5F279BEE-625B-CEC0-1381-CB2CB5E040FA}"/>
              </a:ext>
            </a:extLst>
          </p:cNvPr>
          <p:cNvSpPr txBox="1"/>
          <p:nvPr/>
        </p:nvSpPr>
        <p:spPr>
          <a:xfrm>
            <a:off x="673360" y="5791879"/>
            <a:ext cx="2675906" cy="584775"/>
          </a:xfrm>
          <a:prstGeom prst="rect">
            <a:avLst/>
          </a:prstGeom>
          <a:noFill/>
        </p:spPr>
        <p:txBody>
          <a:bodyPr wrap="square" rtlCol="0">
            <a:spAutoFit/>
          </a:bodyPr>
          <a:lstStyle/>
          <a:p>
            <a:pPr algn="ctr"/>
            <a:r>
              <a:rPr lang="en-US" sz="1600" dirty="0"/>
              <a:t>modelling architecture (e.g. hydrogen)</a:t>
            </a:r>
          </a:p>
        </p:txBody>
      </p:sp>
      <p:sp>
        <p:nvSpPr>
          <p:cNvPr id="8" name="TextBox 7">
            <a:extLst>
              <a:ext uri="{FF2B5EF4-FFF2-40B4-BE49-F238E27FC236}">
                <a16:creationId xmlns:a16="http://schemas.microsoft.com/office/drawing/2014/main" id="{D2185B04-309F-4A09-5ABF-0C7EA09741AE}"/>
              </a:ext>
            </a:extLst>
          </p:cNvPr>
          <p:cNvSpPr txBox="1"/>
          <p:nvPr/>
        </p:nvSpPr>
        <p:spPr>
          <a:xfrm>
            <a:off x="5461325" y="5791880"/>
            <a:ext cx="2199858" cy="584775"/>
          </a:xfrm>
          <a:prstGeom prst="rect">
            <a:avLst/>
          </a:prstGeom>
          <a:noFill/>
        </p:spPr>
        <p:txBody>
          <a:bodyPr wrap="square" rtlCol="0">
            <a:spAutoFit/>
          </a:bodyPr>
          <a:lstStyle/>
          <a:p>
            <a:pPr algn="ctr"/>
            <a:r>
              <a:rPr lang="en-US" sz="1600" dirty="0"/>
              <a:t>geospatial cost of production</a:t>
            </a:r>
          </a:p>
        </p:txBody>
      </p:sp>
      <p:sp>
        <p:nvSpPr>
          <p:cNvPr id="9" name="TextBox 8">
            <a:extLst>
              <a:ext uri="{FF2B5EF4-FFF2-40B4-BE49-F238E27FC236}">
                <a16:creationId xmlns:a16="http://schemas.microsoft.com/office/drawing/2014/main" id="{E71E34F0-ED27-BFEB-3A8E-5C1146B0B98F}"/>
              </a:ext>
            </a:extLst>
          </p:cNvPr>
          <p:cNvSpPr txBox="1"/>
          <p:nvPr/>
        </p:nvSpPr>
        <p:spPr>
          <a:xfrm>
            <a:off x="9343948" y="5791879"/>
            <a:ext cx="1857452" cy="584775"/>
          </a:xfrm>
          <a:prstGeom prst="rect">
            <a:avLst/>
          </a:prstGeom>
          <a:noFill/>
        </p:spPr>
        <p:txBody>
          <a:bodyPr wrap="square" rtlCol="0">
            <a:spAutoFit/>
          </a:bodyPr>
          <a:lstStyle/>
          <a:p>
            <a:pPr algn="ctr"/>
            <a:r>
              <a:rPr lang="en-US" sz="1600" dirty="0"/>
              <a:t>technological mix per location</a:t>
            </a:r>
          </a:p>
        </p:txBody>
      </p:sp>
      <p:sp>
        <p:nvSpPr>
          <p:cNvPr id="10" name="Curved Down Arrow 9">
            <a:extLst>
              <a:ext uri="{FF2B5EF4-FFF2-40B4-BE49-F238E27FC236}">
                <a16:creationId xmlns:a16="http://schemas.microsoft.com/office/drawing/2014/main" id="{E8EE23BA-B319-0E21-8814-117D7D28F466}"/>
              </a:ext>
              <a:ext uri="{C183D7F6-B498-43B3-948B-1728B52AA6E4}">
                <adec:decorative xmlns:adec="http://schemas.microsoft.com/office/drawing/2017/decorative" val="1"/>
              </a:ext>
            </a:extLst>
          </p:cNvPr>
          <p:cNvSpPr/>
          <p:nvPr/>
        </p:nvSpPr>
        <p:spPr>
          <a:xfrm rot="21430041">
            <a:off x="4271009" y="2211659"/>
            <a:ext cx="1682898" cy="399214"/>
          </a:xfrm>
          <a:prstGeom prst="curvedDownArrow">
            <a:avLst>
              <a:gd name="adj1" fmla="val 25000"/>
              <a:gd name="adj2" fmla="val 50000"/>
              <a:gd name="adj3" fmla="val 38333"/>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 name="Curved Down Arrow 10">
            <a:extLst>
              <a:ext uri="{FF2B5EF4-FFF2-40B4-BE49-F238E27FC236}">
                <a16:creationId xmlns:a16="http://schemas.microsoft.com/office/drawing/2014/main" id="{3F33B966-65EE-8C27-CE58-7F8EAF9B1B78}"/>
              </a:ext>
              <a:ext uri="{C183D7F6-B498-43B3-948B-1728B52AA6E4}">
                <adec:decorative xmlns:adec="http://schemas.microsoft.com/office/drawing/2017/decorative" val="1"/>
              </a:ext>
            </a:extLst>
          </p:cNvPr>
          <p:cNvSpPr/>
          <p:nvPr/>
        </p:nvSpPr>
        <p:spPr>
          <a:xfrm>
            <a:off x="7118127" y="2098522"/>
            <a:ext cx="1678377" cy="415636"/>
          </a:xfrm>
          <a:prstGeom prst="curved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29753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animBg="1"/>
      <p:bldP spid="1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167;p13">
            <a:extLst>
              <a:ext uri="{FF2B5EF4-FFF2-40B4-BE49-F238E27FC236}">
                <a16:creationId xmlns:a16="http://schemas.microsoft.com/office/drawing/2014/main" id="{D7B878BE-66C4-60B5-AB5E-0DCFD7A5DB74}"/>
              </a:ext>
            </a:extLst>
          </p:cNvPr>
          <p:cNvSpPr txBox="1">
            <a:spLocks/>
          </p:cNvSpPr>
          <p:nvPr/>
        </p:nvSpPr>
        <p:spPr>
          <a:xfrm>
            <a:off x="838200" y="0"/>
            <a:ext cx="10515600" cy="1325563"/>
          </a:xfrm>
          <a:prstGeom prst="rect">
            <a:avLst/>
          </a:prstGeom>
          <a:noFill/>
          <a:ln>
            <a:noFill/>
          </a:ln>
        </p:spPr>
        <p:txBody>
          <a:bodyPr spcFirstLastPara="1" vert="horz" wrap="square" lIns="91425" tIns="45700" rIns="91425" bIns="45700" rtlCol="0" anchor="b" anchorCtr="0">
            <a:no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2800" b="1" i="0" u="none" strike="noStrike" cap="none" baseline="0">
                <a:solidFill>
                  <a:schemeClr val="accent1"/>
                </a:solidFill>
                <a:latin typeface="+mn-lt"/>
                <a:ea typeface="Open Sans" panose="020B0606030504020204" pitchFamily="34" charset="0"/>
                <a:cs typeface="Arial" panose="020B0604020202020204" pitchFamily="34" charset="0"/>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nSpc>
                <a:spcPct val="90000"/>
              </a:lnSpc>
              <a:buClr>
                <a:schemeClr val="dk1"/>
              </a:buClr>
              <a:buSzPts val="4400"/>
              <a:buFont typeface="Calibri"/>
              <a:buNone/>
            </a:pPr>
            <a:r>
              <a:rPr lang="sv-SE" dirty="0">
                <a:solidFill>
                  <a:schemeClr val="accent2"/>
                </a:solidFill>
              </a:rPr>
              <a:t>Real </a:t>
            </a:r>
            <a:r>
              <a:rPr lang="sv-SE" dirty="0" err="1">
                <a:solidFill>
                  <a:schemeClr val="accent2"/>
                </a:solidFill>
              </a:rPr>
              <a:t>applications</a:t>
            </a:r>
            <a:r>
              <a:rPr lang="sv-SE" dirty="0">
                <a:solidFill>
                  <a:schemeClr val="accent2"/>
                </a:solidFill>
              </a:rPr>
              <a:t>  </a:t>
            </a:r>
          </a:p>
        </p:txBody>
      </p:sp>
      <p:sp>
        <p:nvSpPr>
          <p:cNvPr id="5" name="Content Placeholder 2">
            <a:extLst>
              <a:ext uri="{FF2B5EF4-FFF2-40B4-BE49-F238E27FC236}">
                <a16:creationId xmlns:a16="http://schemas.microsoft.com/office/drawing/2014/main" id="{4D5EA53C-D3A8-758E-F3DC-249D98CA6A2F}"/>
              </a:ext>
            </a:extLst>
          </p:cNvPr>
          <p:cNvSpPr txBox="1">
            <a:spLocks/>
          </p:cNvSpPr>
          <p:nvPr/>
        </p:nvSpPr>
        <p:spPr>
          <a:xfrm>
            <a:off x="990600" y="1584642"/>
            <a:ext cx="10079182" cy="1224999"/>
          </a:xfrm>
          <a:prstGeom prst="rect">
            <a:avLst/>
          </a:prstGeom>
        </p:spPr>
        <p:txBody>
          <a:bodyPr vert="horz" lIns="91440" tIns="45720" rIns="91440" bIns="45720" rtlCol="0" anchor="t">
            <a:norm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2000" b="0" i="0" u="none" strike="noStrike" cap="none" baseline="0">
                <a:solidFill>
                  <a:srgbClr val="000000"/>
                </a:solidFill>
                <a:latin typeface="Arial" panose="020B0604020202020204" pitchFamily="34" charset="0"/>
                <a:ea typeface="Arial" panose="020B0604020202020204" pitchFamily="34" charset="0"/>
                <a:cs typeface="Arial" panose="020B0604020202020204" pitchFamily="34" charset="0"/>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GB" dirty="0">
                <a:solidFill>
                  <a:schemeClr val="accent1"/>
                </a:solidFill>
                <a:latin typeface="+mn-lt"/>
                <a:ea typeface="Open Sans" panose="020B0606030504020204" pitchFamily="34" charset="0"/>
                <a:cs typeface="Open Sans" panose="020B0606030504020204" pitchFamily="34" charset="0"/>
              </a:rPr>
              <a:t>Suited to policy analysis, academic research, and applied decision-making:</a:t>
            </a:r>
          </a:p>
          <a:p>
            <a:endParaRPr lang="en-GB" sz="400" dirty="0">
              <a:solidFill>
                <a:schemeClr val="accent1"/>
              </a:solidFill>
              <a:latin typeface="+mn-lt"/>
              <a:ea typeface="Open Sans" panose="020B0606030504020204" pitchFamily="34" charset="0"/>
              <a:cs typeface="Open Sans" panose="020B0606030504020204" pitchFamily="34" charset="0"/>
            </a:endParaRPr>
          </a:p>
          <a:p>
            <a:pPr marL="285750" lvl="1" indent="-285750">
              <a:buClr>
                <a:schemeClr val="accent1"/>
              </a:buClr>
              <a:buFont typeface="Arial" panose="020B0604020202020204" pitchFamily="34" charset="0"/>
              <a:buChar char="•"/>
            </a:pPr>
            <a:r>
              <a:rPr lang="en-US" sz="1600" dirty="0">
                <a:latin typeface="+mn-lt"/>
                <a:ea typeface="Open Sans" panose="020B0606030504020204" pitchFamily="34" charset="0"/>
                <a:cs typeface="Open Sans" panose="020B0606030504020204" pitchFamily="34" charset="0"/>
              </a:rPr>
              <a:t>Production siting; supply scenarios; regional competitiveness comparisons; identification of low-cost production corridors</a:t>
            </a:r>
          </a:p>
          <a:p>
            <a:pPr lvl="1"/>
            <a:endParaRPr lang="en-US" dirty="0"/>
          </a:p>
          <a:p>
            <a:pPr lvl="1"/>
            <a:endParaRPr lang="en-US" dirty="0"/>
          </a:p>
          <a:p>
            <a:pPr lvl="1"/>
            <a:endParaRPr lang="en-US" dirty="0"/>
          </a:p>
          <a:p>
            <a:pPr lvl="1"/>
            <a:endParaRPr lang="en-GB" sz="1800" dirty="0">
              <a:solidFill>
                <a:schemeClr val="accent1">
                  <a:lumMod val="40000"/>
                  <a:lumOff val="60000"/>
                </a:schemeClr>
              </a:solidFill>
              <a:latin typeface="Open Sans" panose="020B0606030504020204" pitchFamily="34" charset="0"/>
              <a:ea typeface="Open Sans" panose="020B0606030504020204" pitchFamily="34" charset="0"/>
              <a:cs typeface="Open Sans" panose="020B0606030504020204" pitchFamily="34" charset="0"/>
            </a:endParaRPr>
          </a:p>
          <a:p>
            <a:endParaRPr lang="en-GB" sz="1800" dirty="0">
              <a:solidFill>
                <a:schemeClr val="accent1">
                  <a:lumMod val="40000"/>
                  <a:lumOff val="60000"/>
                </a:schemeClr>
              </a:solidFill>
              <a:latin typeface="Open Sans" panose="020B0606030504020204" pitchFamily="34" charset="0"/>
              <a:ea typeface="Open Sans" panose="020B0606030504020204" pitchFamily="34" charset="0"/>
              <a:cs typeface="Open Sans" panose="020B0606030504020204" pitchFamily="34" charset="0"/>
            </a:endParaRPr>
          </a:p>
          <a:p>
            <a:endParaRPr lang="en-US" dirty="0">
              <a:latin typeface="Open Sans" panose="020B0606030504020204" pitchFamily="34" charset="0"/>
              <a:ea typeface="Open Sans" panose="020B0606030504020204" pitchFamily="34" charset="0"/>
              <a:cs typeface="Open Sans" panose="020B0606030504020204" pitchFamily="34" charset="0"/>
            </a:endParaRPr>
          </a:p>
        </p:txBody>
      </p:sp>
      <p:sp>
        <p:nvSpPr>
          <p:cNvPr id="6" name="TextBox 5">
            <a:extLst>
              <a:ext uri="{FF2B5EF4-FFF2-40B4-BE49-F238E27FC236}">
                <a16:creationId xmlns:a16="http://schemas.microsoft.com/office/drawing/2014/main" id="{2C70863D-B277-A3C7-CE84-5A2C5E4E0E87}"/>
              </a:ext>
            </a:extLst>
          </p:cNvPr>
          <p:cNvSpPr txBox="1"/>
          <p:nvPr/>
        </p:nvSpPr>
        <p:spPr>
          <a:xfrm>
            <a:off x="6248400" y="2901538"/>
            <a:ext cx="5101200" cy="3093154"/>
          </a:xfrm>
          <a:prstGeom prst="rect">
            <a:avLst/>
          </a:prstGeom>
          <a:noFill/>
        </p:spPr>
        <p:txBody>
          <a:bodyPr wrap="square">
            <a:spAutoFit/>
          </a:bodyPr>
          <a:lstStyle/>
          <a:p>
            <a:pPr>
              <a:lnSpc>
                <a:spcPct val="100000"/>
              </a:lnSpc>
            </a:pPr>
            <a:r>
              <a:rPr lang="en-GB" sz="2000" dirty="0">
                <a:solidFill>
                  <a:schemeClr val="accent1"/>
                </a:solidFill>
                <a:latin typeface="+mn-lt"/>
                <a:ea typeface="Open Sans" panose="020B0606030504020204" pitchFamily="34" charset="0"/>
                <a:cs typeface="Open Sans" panose="020B0606030504020204" pitchFamily="34" charset="0"/>
              </a:rPr>
              <a:t>Policy questions it can support:</a:t>
            </a:r>
          </a:p>
          <a:p>
            <a:pPr marL="285750" indent="-285750">
              <a:spcBef>
                <a:spcPts val="600"/>
              </a:spcBef>
              <a:spcAft>
                <a:spcPts val="600"/>
              </a:spcAft>
              <a:buClr>
                <a:schemeClr val="accent1"/>
              </a:buClr>
              <a:buFont typeface="Arial" panose="020B0604020202020204" pitchFamily="34" charset="0"/>
              <a:buChar char="•"/>
            </a:pPr>
            <a:r>
              <a:rPr lang="en-US" sz="1600" dirty="0">
                <a:latin typeface="+mn-lt"/>
                <a:ea typeface="Open Sans" panose="020B0606030504020204" pitchFamily="34" charset="0"/>
                <a:cs typeface="Open Sans" panose="020B0606030504020204" pitchFamily="34" charset="0"/>
              </a:rPr>
              <a:t>Where should infrastructure be </a:t>
            </a:r>
            <a:r>
              <a:rPr lang="en-US" sz="1600" dirty="0" err="1">
                <a:latin typeface="+mn-lt"/>
                <a:ea typeface="Open Sans" panose="020B0606030504020204" pitchFamily="34" charset="0"/>
                <a:cs typeface="Open Sans" panose="020B0606030504020204" pitchFamily="34" charset="0"/>
              </a:rPr>
              <a:t>prioritised</a:t>
            </a:r>
            <a:r>
              <a:rPr lang="en-US" sz="1600" dirty="0">
                <a:latin typeface="+mn-lt"/>
                <a:ea typeface="Open Sans" panose="020B0606030504020204" pitchFamily="34" charset="0"/>
                <a:cs typeface="Open Sans" panose="020B0606030504020204" pitchFamily="34" charset="0"/>
              </a:rPr>
              <a:t>?</a:t>
            </a:r>
          </a:p>
          <a:p>
            <a:pPr marL="285750" indent="-285750">
              <a:spcBef>
                <a:spcPts val="600"/>
              </a:spcBef>
              <a:spcAft>
                <a:spcPts val="600"/>
              </a:spcAft>
              <a:buClr>
                <a:schemeClr val="accent1"/>
              </a:buClr>
              <a:buFont typeface="Arial" panose="020B0604020202020204" pitchFamily="34" charset="0"/>
              <a:buChar char="•"/>
            </a:pPr>
            <a:r>
              <a:rPr lang="en-US" sz="1600" dirty="0">
                <a:latin typeface="+mn-lt"/>
                <a:ea typeface="Open Sans" panose="020B0606030504020204" pitchFamily="34" charset="0"/>
                <a:cs typeface="Open Sans" panose="020B0606030504020204" pitchFamily="34" charset="0"/>
              </a:rPr>
              <a:t>How does the region compare with international benchmarks?</a:t>
            </a:r>
          </a:p>
          <a:p>
            <a:pPr marL="285750" indent="-285750">
              <a:spcBef>
                <a:spcPts val="600"/>
              </a:spcBef>
              <a:spcAft>
                <a:spcPts val="600"/>
              </a:spcAft>
              <a:buClr>
                <a:schemeClr val="accent1"/>
              </a:buClr>
              <a:buFont typeface="Arial" panose="020B0604020202020204" pitchFamily="34" charset="0"/>
              <a:buChar char="•"/>
            </a:pPr>
            <a:r>
              <a:rPr lang="en-US" sz="1600" dirty="0">
                <a:latin typeface="+mn-lt"/>
                <a:ea typeface="Open Sans" panose="020B0606030504020204" pitchFamily="34" charset="0"/>
                <a:cs typeface="Open Sans" panose="020B0606030504020204" pitchFamily="34" charset="0"/>
              </a:rPr>
              <a:t>How do cost assumptions affect industrial strategy?</a:t>
            </a:r>
          </a:p>
          <a:p>
            <a:pPr marL="285750" indent="-285750">
              <a:spcBef>
                <a:spcPts val="600"/>
              </a:spcBef>
              <a:spcAft>
                <a:spcPts val="600"/>
              </a:spcAft>
              <a:buClr>
                <a:schemeClr val="accent1"/>
              </a:buClr>
              <a:buFont typeface="Arial" panose="020B0604020202020204" pitchFamily="34" charset="0"/>
              <a:buChar char="•"/>
            </a:pPr>
            <a:r>
              <a:rPr lang="en-US" sz="1600" dirty="0">
                <a:latin typeface="+mn-lt"/>
                <a:ea typeface="Open Sans" panose="020B0606030504020204" pitchFamily="34" charset="0"/>
                <a:cs typeface="Open Sans" panose="020B0606030504020204" pitchFamily="34" charset="0"/>
              </a:rPr>
              <a:t>How can financial instruments affect production costs?</a:t>
            </a:r>
          </a:p>
          <a:p>
            <a:pPr marL="285750" indent="-285750">
              <a:spcBef>
                <a:spcPts val="600"/>
              </a:spcBef>
              <a:spcAft>
                <a:spcPts val="600"/>
              </a:spcAft>
              <a:buClr>
                <a:schemeClr val="accent1"/>
              </a:buClr>
              <a:buFont typeface="Arial" panose="020B0604020202020204" pitchFamily="34" charset="0"/>
              <a:buChar char="•"/>
            </a:pPr>
            <a:r>
              <a:rPr lang="en-US" sz="1600" dirty="0">
                <a:latin typeface="+mn-lt"/>
                <a:ea typeface="Open Sans" panose="020B0606030504020204" pitchFamily="34" charset="0"/>
                <a:cs typeface="Open Sans" panose="020B0606030504020204" pitchFamily="34" charset="0"/>
              </a:rPr>
              <a:t>Where are the best locations for green industrial hubs? </a:t>
            </a:r>
          </a:p>
        </p:txBody>
      </p:sp>
      <p:sp>
        <p:nvSpPr>
          <p:cNvPr id="7" name="TextBox 6">
            <a:extLst>
              <a:ext uri="{FF2B5EF4-FFF2-40B4-BE49-F238E27FC236}">
                <a16:creationId xmlns:a16="http://schemas.microsoft.com/office/drawing/2014/main" id="{E1AFECE2-05D9-B583-B073-6ED368ED9F35}"/>
              </a:ext>
            </a:extLst>
          </p:cNvPr>
          <p:cNvSpPr txBox="1"/>
          <p:nvPr/>
        </p:nvSpPr>
        <p:spPr>
          <a:xfrm>
            <a:off x="990600" y="2901538"/>
            <a:ext cx="5105400" cy="2923877"/>
          </a:xfrm>
          <a:prstGeom prst="rect">
            <a:avLst/>
          </a:prstGeom>
          <a:noFill/>
        </p:spPr>
        <p:txBody>
          <a:bodyPr wrap="square">
            <a:spAutoFit/>
          </a:bodyPr>
          <a:lstStyle/>
          <a:p>
            <a:pPr>
              <a:lnSpc>
                <a:spcPct val="100000"/>
              </a:lnSpc>
            </a:pPr>
            <a:r>
              <a:rPr lang="en-GB" sz="2000" dirty="0">
                <a:solidFill>
                  <a:schemeClr val="accent1"/>
                </a:solidFill>
                <a:latin typeface="+mn-lt"/>
                <a:ea typeface="Open Sans" panose="020B0606030504020204" pitchFamily="34" charset="0"/>
                <a:cs typeface="Open Sans" panose="020B0606030504020204" pitchFamily="34" charset="0"/>
              </a:rPr>
              <a:t>Research questions it can answer:</a:t>
            </a:r>
          </a:p>
          <a:p>
            <a:pPr marL="285750" indent="-285750">
              <a:spcBef>
                <a:spcPts val="600"/>
              </a:spcBef>
              <a:spcAft>
                <a:spcPts val="600"/>
              </a:spcAft>
              <a:buClr>
                <a:schemeClr val="accent1"/>
              </a:buClr>
              <a:buFont typeface="Arial" panose="020B0604020202020204" pitchFamily="34" charset="0"/>
              <a:buChar char="•"/>
            </a:pPr>
            <a:r>
              <a:rPr lang="en-US" sz="1600" dirty="0">
                <a:latin typeface="+mn-lt"/>
                <a:ea typeface="Open Sans" panose="020B0606030504020204" pitchFamily="34" charset="0"/>
                <a:cs typeface="Open Sans" panose="020B0606030504020204" pitchFamily="34" charset="0"/>
              </a:rPr>
              <a:t>Where is production cheapest?</a:t>
            </a:r>
          </a:p>
          <a:p>
            <a:pPr marL="285750" indent="-285750">
              <a:spcBef>
                <a:spcPts val="600"/>
              </a:spcBef>
              <a:spcAft>
                <a:spcPts val="600"/>
              </a:spcAft>
              <a:buClr>
                <a:schemeClr val="accent1"/>
              </a:buClr>
              <a:buFont typeface="Arial" panose="020B0604020202020204" pitchFamily="34" charset="0"/>
              <a:buChar char="•"/>
            </a:pPr>
            <a:r>
              <a:rPr lang="en-US" sz="1600" dirty="0">
                <a:latin typeface="+mn-lt"/>
                <a:ea typeface="Open Sans" panose="020B0606030504020204" pitchFamily="34" charset="0"/>
                <a:cs typeface="Open Sans" panose="020B0606030504020204" pitchFamily="34" charset="0"/>
              </a:rPr>
              <a:t>Which cost component dominates?</a:t>
            </a:r>
          </a:p>
          <a:p>
            <a:pPr marL="285750" indent="-285750">
              <a:spcBef>
                <a:spcPts val="600"/>
              </a:spcBef>
              <a:spcAft>
                <a:spcPts val="600"/>
              </a:spcAft>
              <a:buClr>
                <a:schemeClr val="accent1"/>
              </a:buClr>
              <a:buFont typeface="Arial" panose="020B0604020202020204" pitchFamily="34" charset="0"/>
              <a:buChar char="•"/>
            </a:pPr>
            <a:r>
              <a:rPr lang="en-US" sz="1600" dirty="0">
                <a:latin typeface="+mn-lt"/>
                <a:ea typeface="Open Sans" panose="020B0606030504020204" pitchFamily="34" charset="0"/>
                <a:cs typeface="Open Sans" panose="020B0606030504020204" pitchFamily="34" charset="0"/>
              </a:rPr>
              <a:t>How sensitive are costs to demand location?</a:t>
            </a:r>
          </a:p>
          <a:p>
            <a:pPr marL="285750" indent="-285750">
              <a:spcBef>
                <a:spcPts val="600"/>
              </a:spcBef>
              <a:spcAft>
                <a:spcPts val="600"/>
              </a:spcAft>
              <a:buClr>
                <a:schemeClr val="accent1"/>
              </a:buClr>
              <a:buFont typeface="Arial" panose="020B0604020202020204" pitchFamily="34" charset="0"/>
              <a:buChar char="•"/>
            </a:pPr>
            <a:r>
              <a:rPr lang="en-US" sz="1600" dirty="0">
                <a:latin typeface="+mn-lt"/>
                <a:ea typeface="Open Sans" panose="020B0606030504020204" pitchFamily="34" charset="0"/>
                <a:cs typeface="Open Sans" panose="020B0606030504020204" pitchFamily="34" charset="0"/>
              </a:rPr>
              <a:t>How sensitive are results to technology cost assumptions?</a:t>
            </a:r>
          </a:p>
          <a:p>
            <a:pPr marL="285750" indent="-285750">
              <a:spcBef>
                <a:spcPts val="600"/>
              </a:spcBef>
              <a:spcAft>
                <a:spcPts val="600"/>
              </a:spcAft>
              <a:buClr>
                <a:schemeClr val="accent1"/>
              </a:buClr>
              <a:buFont typeface="Arial" panose="020B0604020202020204" pitchFamily="34" charset="0"/>
              <a:buChar char="•"/>
            </a:pPr>
            <a:r>
              <a:rPr lang="en-US" sz="1600" dirty="0">
                <a:latin typeface="+mn-lt"/>
                <a:ea typeface="Open Sans" panose="020B0606030504020204" pitchFamily="34" charset="0"/>
                <a:cs typeface="Open Sans" panose="020B0606030504020204" pitchFamily="34" charset="0"/>
              </a:rPr>
              <a:t>Which transport option is most cost-effective?</a:t>
            </a:r>
          </a:p>
          <a:p>
            <a:pPr marL="285750" indent="-285750">
              <a:buFont typeface="Arial" panose="020B0604020202020204" pitchFamily="34" charset="0"/>
              <a:buChar char="•"/>
            </a:pPr>
            <a:endParaRPr lang="en-US" dirty="0"/>
          </a:p>
          <a:p>
            <a:pPr>
              <a:lnSpc>
                <a:spcPct val="100000"/>
              </a:lnSpc>
            </a:pPr>
            <a:endParaRPr lang="en-GB" sz="1800" dirty="0">
              <a:solidFill>
                <a:schemeClr val="accent1">
                  <a:lumMod val="40000"/>
                  <a:lumOff val="60000"/>
                </a:schemeClr>
              </a:solidFill>
            </a:endParaRPr>
          </a:p>
        </p:txBody>
      </p:sp>
    </p:spTree>
    <p:extLst>
      <p:ext uri="{BB962C8B-B14F-4D97-AF65-F5344CB8AC3E}">
        <p14:creationId xmlns:p14="http://schemas.microsoft.com/office/powerpoint/2010/main" val="23267885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84F0E0-8BCC-41AF-7904-81CAC767D424}"/>
            </a:ext>
          </a:extLst>
        </p:cNvPr>
        <p:cNvGrpSpPr/>
        <p:nvPr/>
      </p:nvGrpSpPr>
      <p:grpSpPr>
        <a:xfrm>
          <a:off x="0" y="0"/>
          <a:ext cx="0" cy="0"/>
          <a:chOff x="0" y="0"/>
          <a:chExt cx="0" cy="0"/>
        </a:xfrm>
      </p:grpSpPr>
      <p:sp>
        <p:nvSpPr>
          <p:cNvPr id="4" name="Google Shape;167;p13">
            <a:extLst>
              <a:ext uri="{FF2B5EF4-FFF2-40B4-BE49-F238E27FC236}">
                <a16:creationId xmlns:a16="http://schemas.microsoft.com/office/drawing/2014/main" id="{B1AD7AFC-E3CD-530E-58DC-C713BECC65BE}"/>
              </a:ext>
            </a:extLst>
          </p:cNvPr>
          <p:cNvSpPr txBox="1">
            <a:spLocks/>
          </p:cNvSpPr>
          <p:nvPr/>
        </p:nvSpPr>
        <p:spPr>
          <a:xfrm>
            <a:off x="838200" y="5556"/>
            <a:ext cx="10515600" cy="1325563"/>
          </a:xfrm>
          <a:prstGeom prst="rect">
            <a:avLst/>
          </a:prstGeom>
          <a:noFill/>
          <a:ln>
            <a:noFill/>
          </a:ln>
        </p:spPr>
        <p:txBody>
          <a:bodyPr spcFirstLastPara="1" vert="horz" wrap="square" lIns="91425" tIns="45700" rIns="91425" bIns="45700" rtlCol="0" anchor="b" anchorCtr="0">
            <a:no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2800" b="1" i="0" u="none" strike="noStrike" cap="none" baseline="0">
                <a:solidFill>
                  <a:schemeClr val="accent1"/>
                </a:solidFill>
                <a:latin typeface="+mn-lt"/>
                <a:ea typeface="Open Sans" panose="020B0606030504020204" pitchFamily="34" charset="0"/>
                <a:cs typeface="Arial" panose="020B0604020202020204" pitchFamily="34" charset="0"/>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nSpc>
                <a:spcPct val="90000"/>
              </a:lnSpc>
              <a:buClr>
                <a:schemeClr val="dk1"/>
              </a:buClr>
              <a:buSzPts val="4400"/>
              <a:buFont typeface="Calibri"/>
              <a:buNone/>
            </a:pPr>
            <a:r>
              <a:rPr lang="sv-SE" dirty="0">
                <a:solidFill>
                  <a:schemeClr val="accent2"/>
                </a:solidFill>
              </a:rPr>
              <a:t>Table of </a:t>
            </a:r>
            <a:r>
              <a:rPr lang="sv-SE" dirty="0" err="1">
                <a:solidFill>
                  <a:schemeClr val="accent2"/>
                </a:solidFill>
              </a:rPr>
              <a:t>contents</a:t>
            </a:r>
            <a:r>
              <a:rPr lang="sv-SE" dirty="0">
                <a:solidFill>
                  <a:schemeClr val="accent2"/>
                </a:solidFill>
              </a:rPr>
              <a:t> </a:t>
            </a:r>
          </a:p>
        </p:txBody>
      </p:sp>
      <p:graphicFrame>
        <p:nvGraphicFramePr>
          <p:cNvPr id="5" name="Text Placeholder 2">
            <a:extLst>
              <a:ext uri="{FF2B5EF4-FFF2-40B4-BE49-F238E27FC236}">
                <a16:creationId xmlns:a16="http://schemas.microsoft.com/office/drawing/2014/main" id="{7334764D-A66A-3737-6B19-C9FD93B6EA70}"/>
              </a:ext>
            </a:extLst>
          </p:cNvPr>
          <p:cNvGraphicFramePr/>
          <p:nvPr>
            <p:extLst>
              <p:ext uri="{D42A27DB-BD31-4B8C-83A1-F6EECF244321}">
                <p14:modId xmlns:p14="http://schemas.microsoft.com/office/powerpoint/2010/main" val="420762738"/>
              </p:ext>
            </p:extLst>
          </p:nvPr>
        </p:nvGraphicFramePr>
        <p:xfrm>
          <a:off x="838200" y="1599190"/>
          <a:ext cx="10515600" cy="43525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26146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167;p13">
            <a:extLst>
              <a:ext uri="{FF2B5EF4-FFF2-40B4-BE49-F238E27FC236}">
                <a16:creationId xmlns:a16="http://schemas.microsoft.com/office/drawing/2014/main" id="{6E5245F2-9BDA-84A4-EAE5-772E1C89C874}"/>
              </a:ext>
            </a:extLst>
          </p:cNvPr>
          <p:cNvSpPr txBox="1">
            <a:spLocks/>
          </p:cNvSpPr>
          <p:nvPr/>
        </p:nvSpPr>
        <p:spPr>
          <a:xfrm>
            <a:off x="990600" y="51081"/>
            <a:ext cx="10515600" cy="1325563"/>
          </a:xfrm>
          <a:prstGeom prst="rect">
            <a:avLst/>
          </a:prstGeom>
          <a:noFill/>
          <a:ln>
            <a:noFill/>
          </a:ln>
        </p:spPr>
        <p:txBody>
          <a:bodyPr spcFirstLastPara="1" vert="horz" wrap="square" lIns="91425" tIns="45700" rIns="91425" bIns="45700" rtlCol="0" anchor="b" anchorCtr="0">
            <a:no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2800" b="1" i="0" u="none" strike="noStrike" cap="none" baseline="0">
                <a:solidFill>
                  <a:schemeClr val="accent1"/>
                </a:solidFill>
                <a:latin typeface="+mn-lt"/>
                <a:ea typeface="Open Sans" panose="020B0606030504020204" pitchFamily="34" charset="0"/>
                <a:cs typeface="Arial" panose="020B0604020202020204" pitchFamily="34" charset="0"/>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nSpc>
                <a:spcPct val="90000"/>
              </a:lnSpc>
              <a:buClr>
                <a:schemeClr val="dk1"/>
              </a:buClr>
              <a:buSzPts val="4400"/>
              <a:buFont typeface="Calibri"/>
              <a:buNone/>
            </a:pPr>
            <a:r>
              <a:rPr lang="sv-SE" dirty="0" err="1">
                <a:solidFill>
                  <a:schemeClr val="accent2"/>
                </a:solidFill>
              </a:rPr>
              <a:t>Scope</a:t>
            </a:r>
            <a:r>
              <a:rPr lang="sv-SE" dirty="0">
                <a:solidFill>
                  <a:schemeClr val="accent2"/>
                </a:solidFill>
              </a:rPr>
              <a:t> and limitations of the </a:t>
            </a:r>
            <a:r>
              <a:rPr lang="sv-SE" dirty="0" err="1">
                <a:solidFill>
                  <a:schemeClr val="accent2"/>
                </a:solidFill>
              </a:rPr>
              <a:t>tool</a:t>
            </a:r>
            <a:r>
              <a:rPr lang="sv-SE" dirty="0">
                <a:solidFill>
                  <a:schemeClr val="accent2"/>
                </a:solidFill>
              </a:rPr>
              <a:t> </a:t>
            </a:r>
          </a:p>
        </p:txBody>
      </p:sp>
      <p:sp>
        <p:nvSpPr>
          <p:cNvPr id="3" name="Text Placeholder 2">
            <a:extLst>
              <a:ext uri="{FF2B5EF4-FFF2-40B4-BE49-F238E27FC236}">
                <a16:creationId xmlns:a16="http://schemas.microsoft.com/office/drawing/2014/main" id="{6613B7C0-E01A-7C8D-1945-521227DB72F7}"/>
              </a:ext>
            </a:extLst>
          </p:cNvPr>
          <p:cNvSpPr>
            <a:spLocks noGrp="1"/>
          </p:cNvSpPr>
          <p:nvPr>
            <p:ph type="body" idx="12"/>
          </p:nvPr>
        </p:nvSpPr>
        <p:spPr>
          <a:xfrm>
            <a:off x="990601" y="1679465"/>
            <a:ext cx="10515599" cy="4030590"/>
          </a:xfrm>
        </p:spPr>
        <p:txBody>
          <a:bodyPr/>
          <a:lstStyle/>
          <a:p>
            <a:pPr>
              <a:lnSpc>
                <a:spcPct val="150000"/>
              </a:lnSpc>
            </a:pPr>
            <a:r>
              <a:rPr lang="en-GB" dirty="0">
                <a:solidFill>
                  <a:schemeClr val="accent1"/>
                </a:solidFill>
              </a:rPr>
              <a:t>Geo-X emphasises the modelling of locational aspects:</a:t>
            </a:r>
          </a:p>
          <a:p>
            <a:pPr marL="342900" indent="-342900">
              <a:lnSpc>
                <a:spcPct val="100000"/>
              </a:lnSpc>
              <a:spcBef>
                <a:spcPts val="1200"/>
              </a:spcBef>
              <a:buClr>
                <a:schemeClr val="accent1"/>
              </a:buClr>
              <a:buFont typeface="Arial" panose="020B0604020202020204" pitchFamily="34" charset="0"/>
              <a:buChar char="•"/>
            </a:pPr>
            <a:r>
              <a:rPr lang="en-GB" sz="1800" dirty="0">
                <a:latin typeface="+mn-lt"/>
              </a:rPr>
              <a:t>It does not consider system integration: power generation does not interact with the existing power system, so there are no sales of excess electricity and no purchases during periods of scarcity.</a:t>
            </a:r>
          </a:p>
          <a:p>
            <a:pPr marL="342900" indent="-342900">
              <a:lnSpc>
                <a:spcPct val="100000"/>
              </a:lnSpc>
              <a:spcBef>
                <a:spcPts val="1200"/>
              </a:spcBef>
              <a:buClr>
                <a:schemeClr val="accent1"/>
              </a:buClr>
              <a:buFont typeface="Arial" panose="020B0604020202020204" pitchFamily="34" charset="0"/>
              <a:buChar char="•"/>
            </a:pPr>
            <a:r>
              <a:rPr lang="en-GB" sz="1800" dirty="0">
                <a:latin typeface="+mn-lt"/>
              </a:rPr>
              <a:t>There is no explicit modelling of existing energy networks.</a:t>
            </a:r>
          </a:p>
          <a:p>
            <a:pPr marL="342900" indent="-342900">
              <a:lnSpc>
                <a:spcPct val="100000"/>
              </a:lnSpc>
              <a:spcBef>
                <a:spcPts val="1200"/>
              </a:spcBef>
              <a:buClr>
                <a:schemeClr val="accent1"/>
              </a:buClr>
              <a:buFont typeface="Arial" panose="020B0604020202020204" pitchFamily="34" charset="0"/>
              <a:buChar char="•"/>
            </a:pPr>
            <a:r>
              <a:rPr lang="en-GB" sz="1800" dirty="0">
                <a:latin typeface="+mn-lt"/>
              </a:rPr>
              <a:t>Results are sensitive to the input data and cost assumptions used.</a:t>
            </a:r>
          </a:p>
        </p:txBody>
      </p:sp>
    </p:spTree>
    <p:extLst>
      <p:ext uri="{BB962C8B-B14F-4D97-AF65-F5344CB8AC3E}">
        <p14:creationId xmlns:p14="http://schemas.microsoft.com/office/powerpoint/2010/main" val="16500322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ADE781-6741-A9AD-7A0F-9D9B28AD8CF7}"/>
            </a:ext>
          </a:extLst>
        </p:cNvPr>
        <p:cNvGrpSpPr/>
        <p:nvPr/>
      </p:nvGrpSpPr>
      <p:grpSpPr>
        <a:xfrm>
          <a:off x="0" y="0"/>
          <a:ext cx="0" cy="0"/>
          <a:chOff x="0" y="0"/>
          <a:chExt cx="0" cy="0"/>
        </a:xfrm>
      </p:grpSpPr>
      <p:sp>
        <p:nvSpPr>
          <p:cNvPr id="4" name="Google Shape;167;p13">
            <a:extLst>
              <a:ext uri="{FF2B5EF4-FFF2-40B4-BE49-F238E27FC236}">
                <a16:creationId xmlns:a16="http://schemas.microsoft.com/office/drawing/2014/main" id="{38D92BE7-5E21-DF48-101F-3727F4D8A182}"/>
              </a:ext>
            </a:extLst>
          </p:cNvPr>
          <p:cNvSpPr txBox="1">
            <a:spLocks/>
          </p:cNvSpPr>
          <p:nvPr/>
        </p:nvSpPr>
        <p:spPr>
          <a:xfrm>
            <a:off x="838200" y="5556"/>
            <a:ext cx="10515600" cy="1325563"/>
          </a:xfrm>
          <a:prstGeom prst="rect">
            <a:avLst/>
          </a:prstGeom>
          <a:noFill/>
          <a:ln>
            <a:noFill/>
          </a:ln>
        </p:spPr>
        <p:txBody>
          <a:bodyPr spcFirstLastPara="1" vert="horz" wrap="square" lIns="91425" tIns="45700" rIns="91425" bIns="45700" rtlCol="0" anchor="b" anchorCtr="0">
            <a:no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2800" b="1" i="0" u="none" strike="noStrike" cap="none" baseline="0">
                <a:solidFill>
                  <a:schemeClr val="accent1"/>
                </a:solidFill>
                <a:latin typeface="+mn-lt"/>
                <a:ea typeface="Open Sans" panose="020B0606030504020204" pitchFamily="34" charset="0"/>
                <a:cs typeface="Arial" panose="020B0604020202020204" pitchFamily="34" charset="0"/>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nSpc>
                <a:spcPct val="90000"/>
              </a:lnSpc>
              <a:buClr>
                <a:schemeClr val="dk1"/>
              </a:buClr>
              <a:buSzPts val="4400"/>
              <a:buFont typeface="Calibri"/>
              <a:buNone/>
            </a:pPr>
            <a:r>
              <a:rPr lang="sv-SE" dirty="0">
                <a:solidFill>
                  <a:schemeClr val="accent2"/>
                </a:solidFill>
              </a:rPr>
              <a:t>Table of </a:t>
            </a:r>
            <a:r>
              <a:rPr lang="sv-SE" dirty="0" err="1">
                <a:solidFill>
                  <a:schemeClr val="accent2"/>
                </a:solidFill>
              </a:rPr>
              <a:t>contents</a:t>
            </a:r>
            <a:r>
              <a:rPr lang="sv-SE" dirty="0">
                <a:solidFill>
                  <a:schemeClr val="accent2"/>
                </a:solidFill>
              </a:rPr>
              <a:t> </a:t>
            </a:r>
          </a:p>
        </p:txBody>
      </p:sp>
      <p:graphicFrame>
        <p:nvGraphicFramePr>
          <p:cNvPr id="5" name="Text Placeholder 2">
            <a:extLst>
              <a:ext uri="{FF2B5EF4-FFF2-40B4-BE49-F238E27FC236}">
                <a16:creationId xmlns:a16="http://schemas.microsoft.com/office/drawing/2014/main" id="{85E1C176-D0C1-3CE6-4399-3720D2CCD581}"/>
              </a:ext>
            </a:extLst>
          </p:cNvPr>
          <p:cNvGraphicFramePr/>
          <p:nvPr>
            <p:extLst>
              <p:ext uri="{D42A27DB-BD31-4B8C-83A1-F6EECF244321}">
                <p14:modId xmlns:p14="http://schemas.microsoft.com/office/powerpoint/2010/main" val="2673632931"/>
              </p:ext>
            </p:extLst>
          </p:nvPr>
        </p:nvGraphicFramePr>
        <p:xfrm>
          <a:off x="838200" y="1599190"/>
          <a:ext cx="10515600" cy="43525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413004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167;p13">
            <a:extLst>
              <a:ext uri="{FF2B5EF4-FFF2-40B4-BE49-F238E27FC236}">
                <a16:creationId xmlns:a16="http://schemas.microsoft.com/office/drawing/2014/main" id="{635841F0-2688-A7F5-C45D-59991BA77D46}"/>
              </a:ext>
            </a:extLst>
          </p:cNvPr>
          <p:cNvSpPr txBox="1">
            <a:spLocks/>
          </p:cNvSpPr>
          <p:nvPr/>
        </p:nvSpPr>
        <p:spPr>
          <a:xfrm>
            <a:off x="990600" y="0"/>
            <a:ext cx="10515600" cy="1325563"/>
          </a:xfrm>
          <a:prstGeom prst="rect">
            <a:avLst/>
          </a:prstGeom>
          <a:noFill/>
          <a:ln>
            <a:noFill/>
          </a:ln>
        </p:spPr>
        <p:txBody>
          <a:bodyPr spcFirstLastPara="1" vert="horz" wrap="square" lIns="91425" tIns="45700" rIns="91425" bIns="45700" rtlCol="0" anchor="b" anchorCtr="0">
            <a:no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2800" b="1" i="0" u="none" strike="noStrike" cap="none" baseline="0">
                <a:solidFill>
                  <a:schemeClr val="accent1"/>
                </a:solidFill>
                <a:latin typeface="+mn-lt"/>
                <a:ea typeface="Open Sans" panose="020B0606030504020204" pitchFamily="34" charset="0"/>
                <a:cs typeface="Arial" panose="020B0604020202020204" pitchFamily="34" charset="0"/>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nSpc>
                <a:spcPct val="90000"/>
              </a:lnSpc>
              <a:buClr>
                <a:schemeClr val="dk1"/>
              </a:buClr>
              <a:buSzPts val="4400"/>
              <a:buFont typeface="Calibri"/>
              <a:buNone/>
            </a:pPr>
            <a:r>
              <a:rPr lang="sv-SE" dirty="0">
                <a:solidFill>
                  <a:schemeClr val="accent2"/>
                </a:solidFill>
              </a:rPr>
              <a:t>Course </a:t>
            </a:r>
            <a:r>
              <a:rPr lang="sv-SE" dirty="0" err="1">
                <a:solidFill>
                  <a:schemeClr val="accent2"/>
                </a:solidFill>
              </a:rPr>
              <a:t>roadmap</a:t>
            </a:r>
            <a:endParaRPr lang="sv-SE" dirty="0">
              <a:solidFill>
                <a:schemeClr val="accent2"/>
              </a:solidFill>
            </a:endParaRPr>
          </a:p>
        </p:txBody>
      </p:sp>
      <p:sp>
        <p:nvSpPr>
          <p:cNvPr id="3" name="Text Placeholder 2">
            <a:extLst>
              <a:ext uri="{FF2B5EF4-FFF2-40B4-BE49-F238E27FC236}">
                <a16:creationId xmlns:a16="http://schemas.microsoft.com/office/drawing/2014/main" id="{D7253FE0-19D7-3815-9A90-465671284073}"/>
              </a:ext>
            </a:extLst>
          </p:cNvPr>
          <p:cNvSpPr>
            <a:spLocks noGrp="1"/>
          </p:cNvSpPr>
          <p:nvPr>
            <p:ph type="body" idx="12"/>
          </p:nvPr>
        </p:nvSpPr>
        <p:spPr>
          <a:xfrm>
            <a:off x="990600" y="1599179"/>
            <a:ext cx="10134600" cy="4639469"/>
          </a:xfrm>
        </p:spPr>
        <p:txBody>
          <a:bodyPr/>
          <a:lstStyle/>
          <a:p>
            <a:r>
              <a:rPr lang="en-US" sz="2200" dirty="0">
                <a:solidFill>
                  <a:schemeClr val="accent1"/>
                </a:solidFill>
              </a:rPr>
              <a:t>This course consists of six lessons. The remaining lessons are:</a:t>
            </a:r>
          </a:p>
          <a:p>
            <a:pPr marL="342900" indent="-342900">
              <a:lnSpc>
                <a:spcPct val="150000"/>
              </a:lnSpc>
              <a:buClr>
                <a:schemeClr val="accent1"/>
              </a:buClr>
              <a:buFont typeface="Arial" panose="020B0604020202020204" pitchFamily="34" charset="0"/>
              <a:buChar char="•"/>
            </a:pPr>
            <a:r>
              <a:rPr lang="en-US" dirty="0"/>
              <a:t>Lesson 2: Software setup</a:t>
            </a:r>
          </a:p>
          <a:p>
            <a:pPr marL="342900" indent="-342900">
              <a:lnSpc>
                <a:spcPct val="150000"/>
              </a:lnSpc>
              <a:spcBef>
                <a:spcPts val="1200"/>
              </a:spcBef>
              <a:buClr>
                <a:schemeClr val="accent1"/>
              </a:buClr>
              <a:buFont typeface="Arial" panose="020B0604020202020204" pitchFamily="34" charset="0"/>
              <a:buChar char="•"/>
            </a:pPr>
            <a:r>
              <a:rPr lang="en-US" dirty="0"/>
              <a:t>Lesson 3: Data inputs</a:t>
            </a:r>
          </a:p>
          <a:p>
            <a:pPr marL="342900" indent="-342900">
              <a:lnSpc>
                <a:spcPct val="150000"/>
              </a:lnSpc>
              <a:buClr>
                <a:schemeClr val="accent1"/>
              </a:buClr>
              <a:buFont typeface="Arial" panose="020B0604020202020204" pitchFamily="34" charset="0"/>
              <a:buChar char="•"/>
            </a:pPr>
            <a:r>
              <a:rPr lang="en-US" dirty="0"/>
              <a:t>Lesson 4: Running the model</a:t>
            </a:r>
          </a:p>
          <a:p>
            <a:pPr marL="342900" indent="-342900">
              <a:lnSpc>
                <a:spcPct val="150000"/>
              </a:lnSpc>
              <a:buClr>
                <a:schemeClr val="accent1"/>
              </a:buClr>
              <a:buFont typeface="Arial" panose="020B0604020202020204" pitchFamily="34" charset="0"/>
              <a:buChar char="•"/>
            </a:pPr>
            <a:r>
              <a:rPr lang="en-US" dirty="0"/>
              <a:t>Lesson 5: Interpreting the results</a:t>
            </a:r>
          </a:p>
          <a:p>
            <a:pPr marL="342900" indent="-342900">
              <a:lnSpc>
                <a:spcPct val="150000"/>
              </a:lnSpc>
              <a:buClr>
                <a:schemeClr val="accent1"/>
              </a:buClr>
              <a:buFont typeface="Arial" panose="020B0604020202020204" pitchFamily="34" charset="0"/>
              <a:buChar char="•"/>
            </a:pPr>
            <a:r>
              <a:rPr lang="en-US" dirty="0"/>
              <a:t>Lesson 6: Advanced options</a:t>
            </a:r>
          </a:p>
        </p:txBody>
      </p:sp>
    </p:spTree>
    <p:extLst>
      <p:ext uri="{BB962C8B-B14F-4D97-AF65-F5344CB8AC3E}">
        <p14:creationId xmlns:p14="http://schemas.microsoft.com/office/powerpoint/2010/main" val="29636266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Google Shape;167;p13">
            <a:extLst>
              <a:ext uri="{FF2B5EF4-FFF2-40B4-BE49-F238E27FC236}">
                <a16:creationId xmlns:a16="http://schemas.microsoft.com/office/drawing/2014/main" id="{89DC2425-8C03-A0BA-BC8C-5EFC07D007B7}"/>
              </a:ext>
            </a:extLst>
          </p:cNvPr>
          <p:cNvSpPr txBox="1">
            <a:spLocks/>
          </p:cNvSpPr>
          <p:nvPr/>
        </p:nvSpPr>
        <p:spPr>
          <a:xfrm>
            <a:off x="990600" y="49371"/>
            <a:ext cx="10515600" cy="1325563"/>
          </a:xfrm>
          <a:prstGeom prst="rect">
            <a:avLst/>
          </a:prstGeom>
          <a:noFill/>
          <a:ln>
            <a:noFill/>
          </a:ln>
        </p:spPr>
        <p:txBody>
          <a:bodyPr spcFirstLastPara="1" vert="horz" wrap="square" lIns="91425" tIns="45700" rIns="91425" bIns="45700" rtlCol="0" anchor="b" anchorCtr="0">
            <a:no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2800" b="1" i="0" u="none" strike="noStrike" cap="none" baseline="0">
                <a:solidFill>
                  <a:schemeClr val="accent1"/>
                </a:solidFill>
                <a:latin typeface="+mn-lt"/>
                <a:ea typeface="Open Sans" panose="020B0606030504020204" pitchFamily="34" charset="0"/>
                <a:cs typeface="Arial" panose="020B0604020202020204" pitchFamily="34" charset="0"/>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nSpc>
                <a:spcPct val="90000"/>
              </a:lnSpc>
              <a:buClr>
                <a:schemeClr val="dk1"/>
              </a:buClr>
              <a:buSzPts val="4400"/>
              <a:buFont typeface="Calibri"/>
              <a:buNone/>
            </a:pPr>
            <a:r>
              <a:rPr lang="sv-SE" dirty="0" err="1">
                <a:solidFill>
                  <a:schemeClr val="accent2"/>
                </a:solidFill>
              </a:rPr>
              <a:t>Quizzes</a:t>
            </a:r>
            <a:r>
              <a:rPr lang="sv-SE" dirty="0">
                <a:solidFill>
                  <a:schemeClr val="accent2"/>
                </a:solidFill>
              </a:rPr>
              <a:t> and hands-on </a:t>
            </a:r>
            <a:r>
              <a:rPr lang="sv-SE" dirty="0" err="1">
                <a:solidFill>
                  <a:schemeClr val="accent2"/>
                </a:solidFill>
              </a:rPr>
              <a:t>exercises</a:t>
            </a:r>
            <a:r>
              <a:rPr lang="sv-SE" dirty="0">
                <a:solidFill>
                  <a:schemeClr val="accent2"/>
                </a:solidFill>
              </a:rPr>
              <a:t> </a:t>
            </a:r>
          </a:p>
        </p:txBody>
      </p:sp>
      <p:sp>
        <p:nvSpPr>
          <p:cNvPr id="9" name="Text Placeholder 1">
            <a:extLst>
              <a:ext uri="{FF2B5EF4-FFF2-40B4-BE49-F238E27FC236}">
                <a16:creationId xmlns:a16="http://schemas.microsoft.com/office/drawing/2014/main" id="{AA46ED6C-4575-BA09-481D-FC1CDC07E089}"/>
              </a:ext>
            </a:extLst>
          </p:cNvPr>
          <p:cNvSpPr txBox="1">
            <a:spLocks/>
          </p:cNvSpPr>
          <p:nvPr/>
        </p:nvSpPr>
        <p:spPr>
          <a:xfrm>
            <a:off x="290946" y="4129114"/>
            <a:ext cx="11610108" cy="1054432"/>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270000" marR="0" lvl="0" indent="-270000" algn="l" rtl="0" eaLnBrk="1" hangingPunct="1">
              <a:lnSpc>
                <a:spcPct val="90000"/>
              </a:lnSpc>
              <a:spcBef>
                <a:spcPts val="1000"/>
              </a:spcBef>
              <a:spcAft>
                <a:spcPts val="0"/>
              </a:spcAft>
              <a:buClr>
                <a:schemeClr val="dk1"/>
              </a:buClr>
              <a:buSzPts val="2400"/>
              <a:buFont typeface="Arial" panose="020B0604020202020204" pitchFamily="34" charset="0"/>
              <a:buChar char="•"/>
              <a:defRPr sz="2400" b="0" i="0" u="none" strike="noStrike" cap="none" baseline="0" dirty="0">
                <a:solidFill>
                  <a:srgbClr val="000000"/>
                </a:solidFill>
                <a:latin typeface="+mn-lt"/>
                <a:ea typeface="Helvetica Neue"/>
                <a:cs typeface="Helvetica Neue"/>
                <a:sym typeface="Helvetica Neue"/>
              </a:defRPr>
            </a:lvl1pPr>
            <a:lvl2pPr marL="914400" marR="0" lvl="1" indent="-355600" algn="l" rtl="0" eaLnBrk="1" hangingPunct="1">
              <a:lnSpc>
                <a:spcPct val="90000"/>
              </a:lnSpc>
              <a:spcBef>
                <a:spcPts val="500"/>
              </a:spcBef>
              <a:spcAft>
                <a:spcPts val="0"/>
              </a:spcAft>
              <a:buClr>
                <a:schemeClr val="dk1"/>
              </a:buClr>
              <a:buSzPts val="2000"/>
              <a:buFont typeface="Arial"/>
              <a:buChar char="•"/>
              <a:defRPr sz="2000" b="0" i="0" u="none" strike="noStrike" cap="none">
                <a:solidFill>
                  <a:srgbClr val="000000"/>
                </a:solidFill>
                <a:latin typeface="Helvetica Neue"/>
                <a:ea typeface="Helvetica Neue"/>
                <a:cs typeface="Helvetica Neue"/>
                <a:sym typeface="Helvetica Neue"/>
              </a:defRPr>
            </a:lvl2pPr>
            <a:lvl3pPr marL="1371600" marR="0" lvl="2"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rgbClr val="000000"/>
                </a:solidFill>
                <a:latin typeface="Helvetica Neue"/>
                <a:ea typeface="Helvetica Neue"/>
                <a:cs typeface="Helvetica Neue"/>
                <a:sym typeface="Helvetica Neue"/>
              </a:defRPr>
            </a:lvl3pPr>
            <a:lvl4pPr marL="1828800" marR="0" lvl="3" indent="-330200" algn="l" rtl="0" eaLnBrk="1" hangingPunct="1">
              <a:lnSpc>
                <a:spcPct val="90000"/>
              </a:lnSpc>
              <a:spcBef>
                <a:spcPts val="500"/>
              </a:spcBef>
              <a:spcAft>
                <a:spcPts val="0"/>
              </a:spcAft>
              <a:buClr>
                <a:schemeClr val="dk1"/>
              </a:buClr>
              <a:buSzPts val="1600"/>
              <a:buFont typeface="Arial"/>
              <a:buChar char="•"/>
              <a:defRPr sz="1600" b="0" i="0" u="none" strike="noStrike" cap="none">
                <a:solidFill>
                  <a:srgbClr val="000000"/>
                </a:solidFill>
                <a:latin typeface="Helvetica Neue"/>
                <a:ea typeface="Helvetica Neue"/>
                <a:cs typeface="Helvetica Neue"/>
                <a:sym typeface="Helvetica Neue"/>
              </a:defRPr>
            </a:lvl4pPr>
            <a:lvl5pPr marL="2286000" marR="0" lvl="4" indent="-330200" algn="l" rtl="0" eaLnBrk="1" hangingPunct="1">
              <a:lnSpc>
                <a:spcPct val="90000"/>
              </a:lnSpc>
              <a:spcBef>
                <a:spcPts val="500"/>
              </a:spcBef>
              <a:spcAft>
                <a:spcPts val="0"/>
              </a:spcAft>
              <a:buClr>
                <a:schemeClr val="dk1"/>
              </a:buClr>
              <a:buSzPts val="1600"/>
              <a:buFont typeface="Arial"/>
              <a:buChar char="•"/>
              <a:defRPr sz="1600" b="0" i="0" u="none" strike="noStrike" cap="none">
                <a:solidFill>
                  <a:srgbClr val="000000"/>
                </a:solidFill>
                <a:latin typeface="Helvetica Neue"/>
                <a:ea typeface="Helvetica Neue"/>
                <a:cs typeface="Helvetica Neue"/>
                <a:sym typeface="Helvetica Neue"/>
              </a:defRPr>
            </a:lvl5pPr>
            <a:lvl6pPr marL="2743200" marR="0" lvl="5" indent="-342900" algn="l" rtl="0" eaLnBrk="1" hangingPunct="1">
              <a:lnSpc>
                <a:spcPct val="90000"/>
              </a:lnSpc>
              <a:spcBef>
                <a:spcPts val="500"/>
              </a:spcBef>
              <a:spcAft>
                <a:spcPts val="0"/>
              </a:spcAft>
              <a:buClr>
                <a:schemeClr val="dk1"/>
              </a:buClr>
              <a:buSzPts val="1800"/>
              <a:buFont typeface="Arial"/>
              <a:buChar char="•"/>
              <a:defRPr sz="1400" b="0" i="0" u="none" strike="noStrike" cap="none">
                <a:solidFill>
                  <a:srgbClr val="000000"/>
                </a:solidFill>
                <a:latin typeface="Arial"/>
                <a:ea typeface="Arial"/>
                <a:cs typeface="Arial"/>
                <a:sym typeface="Arial"/>
              </a:defRPr>
            </a:lvl6pPr>
            <a:lvl7pPr marL="3200400" marR="0" lvl="6" indent="-342900" algn="l" rtl="0" eaLnBrk="1" hangingPunct="1">
              <a:lnSpc>
                <a:spcPct val="90000"/>
              </a:lnSpc>
              <a:spcBef>
                <a:spcPts val="500"/>
              </a:spcBef>
              <a:spcAft>
                <a:spcPts val="0"/>
              </a:spcAft>
              <a:buClr>
                <a:schemeClr val="dk1"/>
              </a:buClr>
              <a:buSzPts val="1800"/>
              <a:buFont typeface="Arial"/>
              <a:buChar char="•"/>
              <a:defRPr sz="1400" b="0" i="0" u="none" strike="noStrike" cap="none">
                <a:solidFill>
                  <a:srgbClr val="000000"/>
                </a:solidFill>
                <a:latin typeface="Arial"/>
                <a:ea typeface="Arial"/>
                <a:cs typeface="Arial"/>
                <a:sym typeface="Arial"/>
              </a:defRPr>
            </a:lvl7pPr>
            <a:lvl8pPr marL="3657600" marR="0" lvl="7" indent="-342900" algn="l" rtl="0" eaLnBrk="1" hangingPunct="1">
              <a:lnSpc>
                <a:spcPct val="90000"/>
              </a:lnSpc>
              <a:spcBef>
                <a:spcPts val="500"/>
              </a:spcBef>
              <a:spcAft>
                <a:spcPts val="0"/>
              </a:spcAft>
              <a:buClr>
                <a:schemeClr val="dk1"/>
              </a:buClr>
              <a:buSzPts val="1800"/>
              <a:buFont typeface="Arial"/>
              <a:buChar char="•"/>
              <a:defRPr sz="1400" b="0" i="0" u="none" strike="noStrike" cap="none">
                <a:solidFill>
                  <a:srgbClr val="000000"/>
                </a:solidFill>
                <a:latin typeface="Arial"/>
                <a:ea typeface="Arial"/>
                <a:cs typeface="Arial"/>
                <a:sym typeface="Arial"/>
              </a:defRPr>
            </a:lvl8pPr>
            <a:lvl9pPr marL="4114800" marR="0" lvl="8" indent="-342900" algn="l" rtl="0" eaLnBrk="1" hangingPunct="1">
              <a:lnSpc>
                <a:spcPct val="90000"/>
              </a:lnSpc>
              <a:spcBef>
                <a:spcPts val="500"/>
              </a:spcBef>
              <a:spcAft>
                <a:spcPts val="0"/>
              </a:spcAft>
              <a:buClr>
                <a:schemeClr val="dk1"/>
              </a:buClr>
              <a:buSzPts val="1800"/>
              <a:buFont typeface="Arial"/>
              <a:buChar char="•"/>
              <a:defRPr sz="1400" b="0" i="0" u="none" strike="noStrike" cap="none">
                <a:solidFill>
                  <a:srgbClr val="000000"/>
                </a:solidFill>
                <a:latin typeface="Arial"/>
                <a:ea typeface="Arial"/>
                <a:cs typeface="Arial"/>
                <a:sym typeface="Arial"/>
              </a:defRPr>
            </a:lvl9pPr>
          </a:lstStyle>
          <a:p>
            <a:pPr marL="0" indent="0" algn="ctr">
              <a:buNone/>
            </a:pPr>
            <a:r>
              <a:rPr lang="en-US" b="1" dirty="0">
                <a:solidFill>
                  <a:srgbClr val="012069"/>
                </a:solidFill>
              </a:rPr>
              <a:t>Enjoy the course.</a:t>
            </a:r>
          </a:p>
        </p:txBody>
      </p:sp>
      <p:sp>
        <p:nvSpPr>
          <p:cNvPr id="10" name="TextBox 9">
            <a:extLst>
              <a:ext uri="{FF2B5EF4-FFF2-40B4-BE49-F238E27FC236}">
                <a16:creationId xmlns:a16="http://schemas.microsoft.com/office/drawing/2014/main" id="{E8961D51-BA59-B9A3-C7BC-67EC17E1DBD8}"/>
              </a:ext>
            </a:extLst>
          </p:cNvPr>
          <p:cNvSpPr txBox="1"/>
          <p:nvPr/>
        </p:nvSpPr>
        <p:spPr>
          <a:xfrm>
            <a:off x="990600" y="1734805"/>
            <a:ext cx="9434945" cy="1169551"/>
          </a:xfrm>
          <a:prstGeom prst="rect">
            <a:avLst/>
          </a:prstGeom>
          <a:noFill/>
        </p:spPr>
        <p:txBody>
          <a:bodyPr wrap="square" rtlCol="0">
            <a:spAutoFit/>
          </a:bodyPr>
          <a:lstStyle/>
          <a:p>
            <a:pPr marL="342900" indent="-342900">
              <a:spcBef>
                <a:spcPts val="1200"/>
              </a:spcBef>
              <a:buClr>
                <a:schemeClr val="accent1"/>
              </a:buClr>
              <a:buFont typeface="Arial" panose="020B0604020202020204" pitchFamily="34" charset="0"/>
              <a:buChar char="•"/>
            </a:pPr>
            <a:r>
              <a:rPr lang="en-GB" sz="2000" dirty="0">
                <a:latin typeface="+mn-lt"/>
                <a:cs typeface="Arial" panose="020B0604020202020204" pitchFamily="34" charset="0"/>
              </a:rPr>
              <a:t>After each lesson, you will complete a quiz of 6 to 10 questions to check your understanding of the key points.</a:t>
            </a:r>
          </a:p>
          <a:p>
            <a:pPr marL="342900" indent="-342900">
              <a:spcBef>
                <a:spcPts val="1200"/>
              </a:spcBef>
              <a:buClr>
                <a:schemeClr val="accent1"/>
              </a:buClr>
              <a:buFont typeface="Arial" panose="020B0604020202020204" pitchFamily="34" charset="0"/>
              <a:buChar char="•"/>
            </a:pPr>
            <a:r>
              <a:rPr lang="en-GB" sz="2000" dirty="0">
                <a:latin typeface="+mn-lt"/>
                <a:cs typeface="Arial" panose="020B0604020202020204" pitchFamily="34" charset="0"/>
              </a:rPr>
              <a:t>From Lesson 2 onwards, each lesson also includes a hands-on exercise.</a:t>
            </a:r>
          </a:p>
        </p:txBody>
      </p:sp>
      <p:sp>
        <p:nvSpPr>
          <p:cNvPr id="3" name="TextBox 2">
            <a:extLst>
              <a:ext uri="{FF2B5EF4-FFF2-40B4-BE49-F238E27FC236}">
                <a16:creationId xmlns:a16="http://schemas.microsoft.com/office/drawing/2014/main" id="{A745C535-6270-FFD1-8CFA-60457694E0C0}"/>
              </a:ext>
            </a:extLst>
          </p:cNvPr>
          <p:cNvSpPr txBox="1"/>
          <p:nvPr/>
        </p:nvSpPr>
        <p:spPr>
          <a:xfrm>
            <a:off x="990600" y="6277499"/>
            <a:ext cx="11251096" cy="261610"/>
          </a:xfrm>
          <a:prstGeom prst="rect">
            <a:avLst/>
          </a:prstGeom>
          <a:noFill/>
        </p:spPr>
        <p:txBody>
          <a:bodyPr wrap="square">
            <a:spAutoFit/>
          </a:bodyPr>
          <a:lstStyle/>
          <a:p>
            <a:pPr algn="just"/>
            <a:r>
              <a:rPr lang="en-GB" sz="1100" b="1" i="1" dirty="0">
                <a:solidFill>
                  <a:schemeClr val="tx1"/>
                </a:solidFill>
              </a:rPr>
              <a:t>Note: </a:t>
            </a:r>
            <a:r>
              <a:rPr lang="en-CZ" sz="1100" dirty="0"/>
              <a:t>Figures and graphics throughout this course were produced by the authors, generated either through custom Python code or with the assistance of Claude AI.</a:t>
            </a:r>
            <a:endParaRPr lang="en-US" sz="1100" i="1" dirty="0">
              <a:solidFill>
                <a:schemeClr val="tx1"/>
              </a:solidFill>
            </a:endParaRPr>
          </a:p>
        </p:txBody>
      </p:sp>
    </p:spTree>
    <p:extLst>
      <p:ext uri="{BB962C8B-B14F-4D97-AF65-F5344CB8AC3E}">
        <p14:creationId xmlns:p14="http://schemas.microsoft.com/office/powerpoint/2010/main" val="18955423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F41D3A-296D-75FB-88E4-B253A9E88EE1}"/>
              </a:ext>
            </a:extLst>
          </p:cNvPr>
          <p:cNvSpPr>
            <a:spLocks noGrp="1"/>
          </p:cNvSpPr>
          <p:nvPr>
            <p:ph type="ctrTitle"/>
          </p:nvPr>
        </p:nvSpPr>
        <p:spPr>
          <a:xfrm flipH="1">
            <a:off x="4185387" y="0"/>
            <a:ext cx="3647976" cy="6857999"/>
          </a:xfrm>
        </p:spPr>
        <p:txBody>
          <a:bodyPr anchor="ctr"/>
          <a:lstStyle/>
          <a:p>
            <a:pPr algn="ctr"/>
            <a:r>
              <a:rPr lang="en-US" dirty="0"/>
              <a:t>Thank you</a:t>
            </a:r>
          </a:p>
        </p:txBody>
      </p:sp>
      <p:sp>
        <p:nvSpPr>
          <p:cNvPr id="3" name="Subtitle 2">
            <a:extLst>
              <a:ext uri="{FF2B5EF4-FFF2-40B4-BE49-F238E27FC236}">
                <a16:creationId xmlns:a16="http://schemas.microsoft.com/office/drawing/2014/main" id="{D9EE0581-B869-C9AC-032A-CE5562E6774F}"/>
              </a:ext>
            </a:extLst>
          </p:cNvPr>
          <p:cNvSpPr>
            <a:spLocks noGrp="1"/>
          </p:cNvSpPr>
          <p:nvPr>
            <p:ph type="subTitle" idx="1"/>
          </p:nvPr>
        </p:nvSpPr>
        <p:spPr>
          <a:xfrm>
            <a:off x="6009375" y="5795916"/>
            <a:ext cx="6176211" cy="1062083"/>
          </a:xfrm>
        </p:spPr>
        <p:txBody>
          <a:bodyPr/>
          <a:lstStyle/>
          <a:p>
            <a:pPr algn="ctr"/>
            <a:r>
              <a:rPr lang="en-US" dirty="0" err="1"/>
              <a:t>www.climatecompatiblegrowth.com</a:t>
            </a:r>
            <a:endParaRPr lang="en-US" dirty="0"/>
          </a:p>
        </p:txBody>
      </p:sp>
    </p:spTree>
    <p:extLst>
      <p:ext uri="{BB962C8B-B14F-4D97-AF65-F5344CB8AC3E}">
        <p14:creationId xmlns:p14="http://schemas.microsoft.com/office/powerpoint/2010/main" val="169286684"/>
      </p:ext>
    </p:extLst>
  </p:cSld>
  <p:clrMapOvr>
    <a:masterClrMapping/>
  </p:clrMapOvr>
</p:sld>
</file>

<file path=ppt/theme/theme1.xml><?xml version="1.0" encoding="utf-8"?>
<a:theme xmlns:a="http://schemas.openxmlformats.org/drawingml/2006/main" name="CCG Lecture theme">
  <a:themeElements>
    <a:clrScheme name="CCG 2025">
      <a:dk1>
        <a:srgbClr val="000000"/>
      </a:dk1>
      <a:lt1>
        <a:srgbClr val="FFFFFF"/>
      </a:lt1>
      <a:dk2>
        <a:srgbClr val="44546A"/>
      </a:dk2>
      <a:lt2>
        <a:srgbClr val="E7E6E6"/>
      </a:lt2>
      <a:accent1>
        <a:srgbClr val="012069"/>
      </a:accent1>
      <a:accent2>
        <a:srgbClr val="C8102E"/>
      </a:accent2>
      <a:accent3>
        <a:srgbClr val="AFC7FE"/>
      </a:accent3>
      <a:accent4>
        <a:srgbClr val="5F8EFD"/>
      </a:accent4>
      <a:accent5>
        <a:srgbClr val="0F56FD"/>
      </a:accent5>
      <a:accent6>
        <a:srgbClr val="910C22"/>
      </a:accent6>
      <a:hlink>
        <a:srgbClr val="4151C3"/>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CCG Lecture theme" id="{0F656C2D-E1CD-0849-AEFA-782DB2D17D9A}" vid="{E279BDDD-1989-354C-B772-D410CEB20043}"/>
    </a:ext>
  </a:ext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E9B5CDE2-2508-CB4F-B97B-E60C8602294C}">
  <we:reference id="wa200010001" version="1.0.0.1" store="en-US" storeType="OMEX"/>
  <we:alternateReferences>
    <we:reference id="wa200010001" version="1.0.0.1" store="en-US" storeType="OMEX"/>
  </we:alternateReferences>
  <we:properties>
    <we:property name="claude.fileId" value="&quot;6b5bfc92-0054-46eb-ba13-895e2d5583d3&quot;"/>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B44E8834F4D1F408D7F90930ECAB965" ma:contentTypeVersion="13" ma:contentTypeDescription="Create a new document." ma:contentTypeScope="" ma:versionID="ba96a5283d0d921af38509c12fa249d2">
  <xsd:schema xmlns:xsd="http://www.w3.org/2001/XMLSchema" xmlns:xs="http://www.w3.org/2001/XMLSchema" xmlns:p="http://schemas.microsoft.com/office/2006/metadata/properties" xmlns:ns2="6885dfb8-c279-423c-bbe4-4225d01c0e7c" xmlns:ns3="273b3377-736f-4b1c-850d-75ca65efc73f" targetNamespace="http://schemas.microsoft.com/office/2006/metadata/properties" ma:root="true" ma:fieldsID="366e5444e1a2cfb0a07c3c27d1700040" ns2:_="" ns3:_="">
    <xsd:import namespace="6885dfb8-c279-423c-bbe4-4225d01c0e7c"/>
    <xsd:import namespace="273b3377-736f-4b1c-850d-75ca65efc73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885dfb8-c279-423c-bbe4-4225d01c0e7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eeb44a9-b924-44d0-8ed9-f8b504a4bac6"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73b3377-736f-4b1c-850d-75ca65efc73f"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3b962e37-2075-4d79-82d0-ecb153b34af5}" ma:internalName="TaxCatchAll" ma:showField="CatchAllData" ma:web="273b3377-736f-4b1c-850d-75ca65efc73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6885dfb8-c279-423c-bbe4-4225d01c0e7c">
      <Terms xmlns="http://schemas.microsoft.com/office/infopath/2007/PartnerControls"/>
    </lcf76f155ced4ddcb4097134ff3c332f>
    <TaxCatchAll xmlns="273b3377-736f-4b1c-850d-75ca65efc73f"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2D836AF-36F3-4906-866B-4A0A03E8DEB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885dfb8-c279-423c-bbe4-4225d01c0e7c"/>
    <ds:schemaRef ds:uri="273b3377-736f-4b1c-850d-75ca65efc73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B1DDE83-2ED0-4567-A669-A16A212F164D}">
  <ds:schemaRefs>
    <ds:schemaRef ds:uri="273b3377-736f-4b1c-850d-75ca65efc73f"/>
    <ds:schemaRef ds:uri="http://purl.org/dc/elements/1.1/"/>
    <ds:schemaRef ds:uri="http://schemas.microsoft.com/office/2006/metadata/properties"/>
    <ds:schemaRef ds:uri="http://purl.org/dc/dcmitype/"/>
    <ds:schemaRef ds:uri="6885dfb8-c279-423c-bbe4-4225d01c0e7c"/>
    <ds:schemaRef ds:uri="http://schemas.microsoft.com/office/2006/documentManagement/types"/>
    <ds:schemaRef ds:uri="http://schemas.microsoft.com/office/infopath/2007/PartnerControls"/>
    <ds:schemaRef ds:uri="http://purl.org/dc/term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D05F7E04-0F8F-4ECA-9525-3F0638DC6B8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90296</TotalTime>
  <Words>3608</Words>
  <Application>Microsoft Macintosh PowerPoint</Application>
  <PresentationFormat>Widescreen</PresentationFormat>
  <Paragraphs>172</Paragraphs>
  <Slides>18</Slides>
  <Notes>18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Arial</vt:lpstr>
      <vt:lpstr>Calibri</vt:lpstr>
      <vt:lpstr>Helvetica Neue</vt:lpstr>
      <vt:lpstr>Open Sans</vt:lpstr>
      <vt:lpstr>CCG Lecture theme</vt:lpstr>
      <vt:lpstr>PowerPoint Presentation</vt:lpstr>
      <vt:lpstr>Learning outcomes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[Descriptive Title]</dc:title>
  <dc:creator>Eunice Ramos</dc:creator>
  <cp:lastModifiedBy>Michaela Rychetská</cp:lastModifiedBy>
  <cp:revision>108</cp:revision>
  <dcterms:created xsi:type="dcterms:W3CDTF">2019-06-09T10:25:43Z</dcterms:created>
  <dcterms:modified xsi:type="dcterms:W3CDTF">2026-08-31T13:14:43Z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0x0101008B44E8834F4D1F408D7F90930ECAB965</vt:lpwstr>
  </property>
  <property fmtid="{D5CDD505-2E9C-101B-9397-08002B2CF9AE}" pid="3" name="MediaServiceImageTags">
    <vt:lpwstr/>
  </property>
</Properties>
</file>