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064" r:id="rId3"/>
    <p:sldId id="3059" r:id="rId4"/>
    <p:sldId id="3067" r:id="rId5"/>
    <p:sldId id="3066" r:id="rId6"/>
    <p:sldId id="3068" r:id="rId7"/>
    <p:sldId id="359" r:id="rId8"/>
    <p:sldId id="3062" r:id="rId9"/>
    <p:sldId id="3061" r:id="rId10"/>
    <p:sldId id="357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362B99-674E-EEA3-49E9-6CC683A8116E}" name="Hannah Luscombe" initials="HL" userId="S::spet5907@ox.ac.uk::60627a01-634c-46bf-8b21-b5c32e071cb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BF"/>
    <a:srgbClr val="FC4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B3D635-16FD-D24B-9703-4367C7612774}" v="1" dt="2026-09-16T14:56:27.4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1" autoAdjust="0"/>
    <p:restoredTop sz="92358" autoAdjust="0"/>
  </p:normalViewPr>
  <p:slideViewPr>
    <p:cSldViewPr snapToGrid="0">
      <p:cViewPr varScale="1">
        <p:scale>
          <a:sx n="110" d="100"/>
          <a:sy n="110" d="100"/>
        </p:scale>
        <p:origin x="8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Luscombe" userId="60627a01-634c-46bf-8b21-b5c32e071cb8" providerId="ADAL" clId="{5D180D7F-9B9D-54AA-9D6A-17B6D8CEC8BA}"/>
    <pc:docChg chg="undo custSel modSld">
      <pc:chgData name="Hannah Luscombe" userId="60627a01-634c-46bf-8b21-b5c32e071cb8" providerId="ADAL" clId="{5D180D7F-9B9D-54AA-9D6A-17B6D8CEC8BA}" dt="2026-09-16T14:57:00.363" v="9" actId="13926"/>
      <pc:docMkLst>
        <pc:docMk/>
      </pc:docMkLst>
      <pc:sldChg chg="modSp mod">
        <pc:chgData name="Hannah Luscombe" userId="60627a01-634c-46bf-8b21-b5c32e071cb8" providerId="ADAL" clId="{5D180D7F-9B9D-54AA-9D6A-17B6D8CEC8BA}" dt="2026-09-16T14:57:00.363" v="9" actId="13926"/>
        <pc:sldMkLst>
          <pc:docMk/>
          <pc:sldMk cId="2422028973" sldId="3066"/>
        </pc:sldMkLst>
        <pc:spChg chg="mod">
          <ac:chgData name="Hannah Luscombe" userId="60627a01-634c-46bf-8b21-b5c32e071cb8" providerId="ADAL" clId="{5D180D7F-9B9D-54AA-9D6A-17B6D8CEC8BA}" dt="2026-09-16T14:57:00.363" v="9" actId="13926"/>
          <ac:spMkLst>
            <pc:docMk/>
            <pc:sldMk cId="2422028973" sldId="3066"/>
            <ac:spMk id="4" creationId="{CB0DD851-BF19-AEBD-CA02-0F209C8B70A1}"/>
          </ac:spMkLst>
        </pc:spChg>
      </pc:sldChg>
      <pc:sldChg chg="addSp delSp modSp mod addAnim delAnim modAnim">
        <pc:chgData name="Hannah Luscombe" userId="60627a01-634c-46bf-8b21-b5c32e071cb8" providerId="ADAL" clId="{5D180D7F-9B9D-54AA-9D6A-17B6D8CEC8BA}" dt="2026-09-16T14:56:35.474" v="8" actId="14100"/>
        <pc:sldMkLst>
          <pc:docMk/>
          <pc:sldMk cId="1816506401" sldId="3068"/>
        </pc:sldMkLst>
        <pc:picChg chg="add del">
          <ac:chgData name="Hannah Luscombe" userId="60627a01-634c-46bf-8b21-b5c32e071cb8" providerId="ADAL" clId="{5D180D7F-9B9D-54AA-9D6A-17B6D8CEC8BA}" dt="2026-09-16T14:56:16.411" v="3" actId="478"/>
          <ac:picMkLst>
            <pc:docMk/>
            <pc:sldMk cId="1816506401" sldId="3068"/>
            <ac:picMk id="4" creationId="{3EC59DFD-F6DB-E6B4-789E-E4F9776B5A14}"/>
          </ac:picMkLst>
        </pc:picChg>
        <pc:picChg chg="add mod">
          <ac:chgData name="Hannah Luscombe" userId="60627a01-634c-46bf-8b21-b5c32e071cb8" providerId="ADAL" clId="{5D180D7F-9B9D-54AA-9D6A-17B6D8CEC8BA}" dt="2026-09-16T14:56:35.474" v="8" actId="14100"/>
          <ac:picMkLst>
            <pc:docMk/>
            <pc:sldMk cId="1816506401" sldId="3068"/>
            <ac:picMk id="5" creationId="{267C12EE-9D96-E493-5F95-671D9803CB9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00E7AD-E514-1E4E-BD19-68BF4597D371}" type="doc">
      <dgm:prSet loTypeId="urn:microsoft.com/office/officeart/2005/8/layout/cycle1" loCatId="" qsTypeId="urn:microsoft.com/office/officeart/2005/8/quickstyle/3d4#1" qsCatId="3D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519335CA-1B16-1446-8902-A45F4C6AA52E}">
      <dgm:prSet phldrT="[Text]" custT="1"/>
      <dgm:spPr/>
      <dgm:t>
        <a:bodyPr/>
        <a:lstStyle/>
        <a:p>
          <a:r>
            <a:rPr lang="en-GB" sz="200"/>
            <a:t>.</a:t>
          </a:r>
          <a:endParaRPr lang="en-GB" sz="200" dirty="0"/>
        </a:p>
      </dgm:t>
    </dgm:pt>
    <dgm:pt modelId="{60B73C0D-415C-4E47-90F0-03EE5EDEE23E}" type="parTrans" cxnId="{77208DE0-6391-3344-BA3E-D73F242B4CEF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613777D9-0885-9942-97AE-E616A0A702DE}" type="sibTrans" cxnId="{77208DE0-6391-3344-BA3E-D73F242B4CEF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19A7B034-362C-FD41-910F-FD3A1FC7D263}">
      <dgm:prSet phldrT="[Text]" custT="1"/>
      <dgm:spPr/>
      <dgm:t>
        <a:bodyPr/>
        <a:lstStyle/>
        <a:p>
          <a:r>
            <a:rPr lang="en-GB" sz="200"/>
            <a:t>.</a:t>
          </a:r>
          <a:endParaRPr lang="en-GB" sz="200" dirty="0"/>
        </a:p>
      </dgm:t>
    </dgm:pt>
    <dgm:pt modelId="{086A2075-46F8-C445-B6FF-3F7BD33A44E7}" type="parTrans" cxnId="{540FF0A5-4574-1A45-9AC3-2245FF6B6B13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5DF80E9B-3251-B946-B9D2-C57BDD5A4AB0}" type="sibTrans" cxnId="{540FF0A5-4574-1A45-9AC3-2245FF6B6B13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806DDE6A-2B3C-1748-B413-0BE2433B82BB}">
      <dgm:prSet phldrT="[Text]" custT="1"/>
      <dgm:spPr/>
      <dgm:t>
        <a:bodyPr/>
        <a:lstStyle/>
        <a:p>
          <a:r>
            <a:rPr lang="en-GB" sz="200"/>
            <a:t>.</a:t>
          </a:r>
          <a:endParaRPr lang="en-GB" sz="200" dirty="0"/>
        </a:p>
      </dgm:t>
    </dgm:pt>
    <dgm:pt modelId="{CD31AF16-D3AB-8846-AE2F-19A412C0D8B1}" type="parTrans" cxnId="{132CC395-9745-B04C-A6D1-A2AAF220CBEE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64F53C58-0873-6A4B-B1EB-12272FE2BD44}" type="sibTrans" cxnId="{132CC395-9745-B04C-A6D1-A2AAF220CBEE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69C41F43-C08C-9D4E-9796-B73CCBB34EEA}">
      <dgm:prSet phldrT="[Text]" custT="1"/>
      <dgm:spPr/>
      <dgm:t>
        <a:bodyPr/>
        <a:lstStyle/>
        <a:p>
          <a:r>
            <a:rPr lang="en-GB" sz="200"/>
            <a:t>.</a:t>
          </a:r>
          <a:endParaRPr lang="en-GB" sz="200" dirty="0"/>
        </a:p>
      </dgm:t>
    </dgm:pt>
    <dgm:pt modelId="{460DDFF2-6AE3-4F41-B022-4D4129A95260}" type="parTrans" cxnId="{B3298B98-A74A-2D4D-98F0-6393F83C1B70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715D3F78-0271-B547-B9D8-BDE457782E2A}" type="sibTrans" cxnId="{B3298B98-A74A-2D4D-98F0-6393F83C1B70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95D4978A-5E40-7640-836C-BF9B40A386C6}">
      <dgm:prSet phldrT="[Text]" custT="1"/>
      <dgm:spPr/>
      <dgm:t>
        <a:bodyPr/>
        <a:lstStyle/>
        <a:p>
          <a:r>
            <a:rPr lang="en-GB" sz="200"/>
            <a:t>.</a:t>
          </a:r>
          <a:endParaRPr lang="en-GB" sz="200" dirty="0"/>
        </a:p>
      </dgm:t>
    </dgm:pt>
    <dgm:pt modelId="{CBF52B4B-84E4-7848-894C-055564F178A1}" type="parTrans" cxnId="{75471B84-B301-924C-B7EC-BA054BF1A958}">
      <dgm:prSet/>
      <dgm:spPr/>
      <dgm:t>
        <a:bodyPr/>
        <a:lstStyle/>
        <a:p>
          <a:endParaRPr lang="en-GB" sz="200">
            <a:solidFill>
              <a:schemeClr val="bg1"/>
            </a:solidFill>
          </a:endParaRPr>
        </a:p>
      </dgm:t>
    </dgm:pt>
    <dgm:pt modelId="{F18FC776-C52B-0848-88EE-9E8B7FE5271C}" type="sibTrans" cxnId="{75471B84-B301-924C-B7EC-BA054BF1A958}">
      <dgm:prSet/>
      <dgm:spPr/>
      <dgm:t>
        <a:bodyPr/>
        <a:lstStyle/>
        <a:p>
          <a:endParaRPr lang="en-GB" sz="200" b="1">
            <a:solidFill>
              <a:schemeClr val="bg1"/>
            </a:solidFill>
          </a:endParaRPr>
        </a:p>
      </dgm:t>
    </dgm:pt>
    <dgm:pt modelId="{BBC58D6A-B367-E74D-B79A-0ED5C7F4CD62}" type="pres">
      <dgm:prSet presAssocID="{E400E7AD-E514-1E4E-BD19-68BF4597D371}" presName="cycle" presStyleCnt="0">
        <dgm:presLayoutVars>
          <dgm:dir/>
          <dgm:resizeHandles val="exact"/>
        </dgm:presLayoutVars>
      </dgm:prSet>
      <dgm:spPr/>
    </dgm:pt>
    <dgm:pt modelId="{FAB11A43-FEF9-E04F-BBCF-361774D4C3EC}" type="pres">
      <dgm:prSet presAssocID="{519335CA-1B16-1446-8902-A45F4C6AA52E}" presName="dummy" presStyleCnt="0"/>
      <dgm:spPr/>
    </dgm:pt>
    <dgm:pt modelId="{A6538FEF-2898-EF45-A9E8-210EB910FE22}" type="pres">
      <dgm:prSet presAssocID="{519335CA-1B16-1446-8902-A45F4C6AA52E}" presName="node" presStyleLbl="revTx" presStyleIdx="0" presStyleCnt="5">
        <dgm:presLayoutVars>
          <dgm:bulletEnabled val="1"/>
        </dgm:presLayoutVars>
      </dgm:prSet>
      <dgm:spPr/>
    </dgm:pt>
    <dgm:pt modelId="{F8367FB9-EBFF-8D41-A88E-11306B6A1872}" type="pres">
      <dgm:prSet presAssocID="{613777D9-0885-9942-97AE-E616A0A702DE}" presName="sibTrans" presStyleLbl="node1" presStyleIdx="0" presStyleCnt="5"/>
      <dgm:spPr/>
    </dgm:pt>
    <dgm:pt modelId="{A2070251-25F7-3E46-AA4D-84695061B4F2}" type="pres">
      <dgm:prSet presAssocID="{19A7B034-362C-FD41-910F-FD3A1FC7D263}" presName="dummy" presStyleCnt="0"/>
      <dgm:spPr/>
    </dgm:pt>
    <dgm:pt modelId="{99D2BB80-BB0C-574A-B607-381206458C30}" type="pres">
      <dgm:prSet presAssocID="{19A7B034-362C-FD41-910F-FD3A1FC7D263}" presName="node" presStyleLbl="revTx" presStyleIdx="1" presStyleCnt="5">
        <dgm:presLayoutVars>
          <dgm:bulletEnabled val="1"/>
        </dgm:presLayoutVars>
      </dgm:prSet>
      <dgm:spPr/>
    </dgm:pt>
    <dgm:pt modelId="{BE6329AF-AA2B-9B42-91A7-D17E71DFBFA3}" type="pres">
      <dgm:prSet presAssocID="{5DF80E9B-3251-B946-B9D2-C57BDD5A4AB0}" presName="sibTrans" presStyleLbl="node1" presStyleIdx="1" presStyleCnt="5"/>
      <dgm:spPr/>
    </dgm:pt>
    <dgm:pt modelId="{1BF2D6E8-2BDC-9E47-A201-9EDEC2AE1722}" type="pres">
      <dgm:prSet presAssocID="{806DDE6A-2B3C-1748-B413-0BE2433B82BB}" presName="dummy" presStyleCnt="0"/>
      <dgm:spPr/>
    </dgm:pt>
    <dgm:pt modelId="{7820A880-E5E8-A040-81DE-40E17B3B4DD7}" type="pres">
      <dgm:prSet presAssocID="{806DDE6A-2B3C-1748-B413-0BE2433B82BB}" presName="node" presStyleLbl="revTx" presStyleIdx="2" presStyleCnt="5">
        <dgm:presLayoutVars>
          <dgm:bulletEnabled val="1"/>
        </dgm:presLayoutVars>
      </dgm:prSet>
      <dgm:spPr/>
    </dgm:pt>
    <dgm:pt modelId="{919A1A9D-9828-7446-9A96-3D816022676B}" type="pres">
      <dgm:prSet presAssocID="{64F53C58-0873-6A4B-B1EB-12272FE2BD44}" presName="sibTrans" presStyleLbl="node1" presStyleIdx="2" presStyleCnt="5"/>
      <dgm:spPr/>
    </dgm:pt>
    <dgm:pt modelId="{A4E8AFA1-E169-A44E-9664-0524D17356B7}" type="pres">
      <dgm:prSet presAssocID="{69C41F43-C08C-9D4E-9796-B73CCBB34EEA}" presName="dummy" presStyleCnt="0"/>
      <dgm:spPr/>
    </dgm:pt>
    <dgm:pt modelId="{26AB9F9E-8106-E34F-A22B-50874D52D98B}" type="pres">
      <dgm:prSet presAssocID="{69C41F43-C08C-9D4E-9796-B73CCBB34EEA}" presName="node" presStyleLbl="revTx" presStyleIdx="3" presStyleCnt="5">
        <dgm:presLayoutVars>
          <dgm:bulletEnabled val="1"/>
        </dgm:presLayoutVars>
      </dgm:prSet>
      <dgm:spPr/>
    </dgm:pt>
    <dgm:pt modelId="{7BEB5156-C198-3B4F-A0B1-0E1F23ED43EF}" type="pres">
      <dgm:prSet presAssocID="{715D3F78-0271-B547-B9D8-BDE457782E2A}" presName="sibTrans" presStyleLbl="node1" presStyleIdx="3" presStyleCnt="5"/>
      <dgm:spPr/>
    </dgm:pt>
    <dgm:pt modelId="{5381990C-905F-D24B-9517-869D8D6D1446}" type="pres">
      <dgm:prSet presAssocID="{95D4978A-5E40-7640-836C-BF9B40A386C6}" presName="dummy" presStyleCnt="0"/>
      <dgm:spPr/>
    </dgm:pt>
    <dgm:pt modelId="{4505DFFF-6716-4D4C-82D4-875F822CF02D}" type="pres">
      <dgm:prSet presAssocID="{95D4978A-5E40-7640-836C-BF9B40A386C6}" presName="node" presStyleLbl="revTx" presStyleIdx="4" presStyleCnt="5">
        <dgm:presLayoutVars>
          <dgm:bulletEnabled val="1"/>
        </dgm:presLayoutVars>
      </dgm:prSet>
      <dgm:spPr/>
    </dgm:pt>
    <dgm:pt modelId="{2D5F5A79-2108-ED4E-A5B1-C68740245FB3}" type="pres">
      <dgm:prSet presAssocID="{F18FC776-C52B-0848-88EE-9E8B7FE5271C}" presName="sibTrans" presStyleLbl="node1" presStyleIdx="4" presStyleCnt="5"/>
      <dgm:spPr/>
    </dgm:pt>
  </dgm:ptLst>
  <dgm:cxnLst>
    <dgm:cxn modelId="{F6E8EF08-EBA6-694A-86AC-D2A794166EF9}" type="presOf" srcId="{806DDE6A-2B3C-1748-B413-0BE2433B82BB}" destId="{7820A880-E5E8-A040-81DE-40E17B3B4DD7}" srcOrd="0" destOrd="0" presId="urn:microsoft.com/office/officeart/2005/8/layout/cycle1"/>
    <dgm:cxn modelId="{A8F1A70B-3FCD-2643-A2E0-50217C37D845}" type="presOf" srcId="{64F53C58-0873-6A4B-B1EB-12272FE2BD44}" destId="{919A1A9D-9828-7446-9A96-3D816022676B}" srcOrd="0" destOrd="0" presId="urn:microsoft.com/office/officeart/2005/8/layout/cycle1"/>
    <dgm:cxn modelId="{3719021F-2348-4E47-AD12-8DDA917A45FE}" type="presOf" srcId="{519335CA-1B16-1446-8902-A45F4C6AA52E}" destId="{A6538FEF-2898-EF45-A9E8-210EB910FE22}" srcOrd="0" destOrd="0" presId="urn:microsoft.com/office/officeart/2005/8/layout/cycle1"/>
    <dgm:cxn modelId="{206BC21F-5BF9-554C-91F8-642A6AEA35C3}" type="presOf" srcId="{69C41F43-C08C-9D4E-9796-B73CCBB34EEA}" destId="{26AB9F9E-8106-E34F-A22B-50874D52D98B}" srcOrd="0" destOrd="0" presId="urn:microsoft.com/office/officeart/2005/8/layout/cycle1"/>
    <dgm:cxn modelId="{21723B61-5F61-8F49-9C11-254128AF840A}" type="presOf" srcId="{95D4978A-5E40-7640-836C-BF9B40A386C6}" destId="{4505DFFF-6716-4D4C-82D4-875F822CF02D}" srcOrd="0" destOrd="0" presId="urn:microsoft.com/office/officeart/2005/8/layout/cycle1"/>
    <dgm:cxn modelId="{75471B84-B301-924C-B7EC-BA054BF1A958}" srcId="{E400E7AD-E514-1E4E-BD19-68BF4597D371}" destId="{95D4978A-5E40-7640-836C-BF9B40A386C6}" srcOrd="4" destOrd="0" parTransId="{CBF52B4B-84E4-7848-894C-055564F178A1}" sibTransId="{F18FC776-C52B-0848-88EE-9E8B7FE5271C}"/>
    <dgm:cxn modelId="{132CC395-9745-B04C-A6D1-A2AAF220CBEE}" srcId="{E400E7AD-E514-1E4E-BD19-68BF4597D371}" destId="{806DDE6A-2B3C-1748-B413-0BE2433B82BB}" srcOrd="2" destOrd="0" parTransId="{CD31AF16-D3AB-8846-AE2F-19A412C0D8B1}" sibTransId="{64F53C58-0873-6A4B-B1EB-12272FE2BD44}"/>
    <dgm:cxn modelId="{B3298B98-A74A-2D4D-98F0-6393F83C1B70}" srcId="{E400E7AD-E514-1E4E-BD19-68BF4597D371}" destId="{69C41F43-C08C-9D4E-9796-B73CCBB34EEA}" srcOrd="3" destOrd="0" parTransId="{460DDFF2-6AE3-4F41-B022-4D4129A95260}" sibTransId="{715D3F78-0271-B547-B9D8-BDE457782E2A}"/>
    <dgm:cxn modelId="{3F6ADD99-A0BC-B849-BF2E-1CC055D8C64F}" type="presOf" srcId="{613777D9-0885-9942-97AE-E616A0A702DE}" destId="{F8367FB9-EBFF-8D41-A88E-11306B6A1872}" srcOrd="0" destOrd="0" presId="urn:microsoft.com/office/officeart/2005/8/layout/cycle1"/>
    <dgm:cxn modelId="{66CD269B-680F-B444-831B-77ECFAB3521A}" type="presOf" srcId="{F18FC776-C52B-0848-88EE-9E8B7FE5271C}" destId="{2D5F5A79-2108-ED4E-A5B1-C68740245FB3}" srcOrd="0" destOrd="0" presId="urn:microsoft.com/office/officeart/2005/8/layout/cycle1"/>
    <dgm:cxn modelId="{540FF0A5-4574-1A45-9AC3-2245FF6B6B13}" srcId="{E400E7AD-E514-1E4E-BD19-68BF4597D371}" destId="{19A7B034-362C-FD41-910F-FD3A1FC7D263}" srcOrd="1" destOrd="0" parTransId="{086A2075-46F8-C445-B6FF-3F7BD33A44E7}" sibTransId="{5DF80E9B-3251-B946-B9D2-C57BDD5A4AB0}"/>
    <dgm:cxn modelId="{34A338B0-D9B7-9B44-B120-87982BF12585}" type="presOf" srcId="{5DF80E9B-3251-B946-B9D2-C57BDD5A4AB0}" destId="{BE6329AF-AA2B-9B42-91A7-D17E71DFBFA3}" srcOrd="0" destOrd="0" presId="urn:microsoft.com/office/officeart/2005/8/layout/cycle1"/>
    <dgm:cxn modelId="{223B23CE-1798-A04A-95EB-A3473FE02C51}" type="presOf" srcId="{19A7B034-362C-FD41-910F-FD3A1FC7D263}" destId="{99D2BB80-BB0C-574A-B607-381206458C30}" srcOrd="0" destOrd="0" presId="urn:microsoft.com/office/officeart/2005/8/layout/cycle1"/>
    <dgm:cxn modelId="{E5A013D4-875E-B24D-A042-F59EDB971CD6}" type="presOf" srcId="{E400E7AD-E514-1E4E-BD19-68BF4597D371}" destId="{BBC58D6A-B367-E74D-B79A-0ED5C7F4CD62}" srcOrd="0" destOrd="0" presId="urn:microsoft.com/office/officeart/2005/8/layout/cycle1"/>
    <dgm:cxn modelId="{77208DE0-6391-3344-BA3E-D73F242B4CEF}" srcId="{E400E7AD-E514-1E4E-BD19-68BF4597D371}" destId="{519335CA-1B16-1446-8902-A45F4C6AA52E}" srcOrd="0" destOrd="0" parTransId="{60B73C0D-415C-4E47-90F0-03EE5EDEE23E}" sibTransId="{613777D9-0885-9942-97AE-E616A0A702DE}"/>
    <dgm:cxn modelId="{E94D1BF3-483E-C745-8E3F-5E75CD3B2E64}" type="presOf" srcId="{715D3F78-0271-B547-B9D8-BDE457782E2A}" destId="{7BEB5156-C198-3B4F-A0B1-0E1F23ED43EF}" srcOrd="0" destOrd="0" presId="urn:microsoft.com/office/officeart/2005/8/layout/cycle1"/>
    <dgm:cxn modelId="{CD9099FE-CF17-E940-A242-AA6FDD00183F}" type="presParOf" srcId="{BBC58D6A-B367-E74D-B79A-0ED5C7F4CD62}" destId="{FAB11A43-FEF9-E04F-BBCF-361774D4C3EC}" srcOrd="0" destOrd="0" presId="urn:microsoft.com/office/officeart/2005/8/layout/cycle1"/>
    <dgm:cxn modelId="{6D80F731-1E38-F641-84ED-425B935248E1}" type="presParOf" srcId="{BBC58D6A-B367-E74D-B79A-0ED5C7F4CD62}" destId="{A6538FEF-2898-EF45-A9E8-210EB910FE22}" srcOrd="1" destOrd="0" presId="urn:microsoft.com/office/officeart/2005/8/layout/cycle1"/>
    <dgm:cxn modelId="{7C2550EF-3C3B-3649-8A7C-C8387226A8ED}" type="presParOf" srcId="{BBC58D6A-B367-E74D-B79A-0ED5C7F4CD62}" destId="{F8367FB9-EBFF-8D41-A88E-11306B6A1872}" srcOrd="2" destOrd="0" presId="urn:microsoft.com/office/officeart/2005/8/layout/cycle1"/>
    <dgm:cxn modelId="{BC3D42AF-4CBF-DD4A-83B9-26B1DF0ADCE6}" type="presParOf" srcId="{BBC58D6A-B367-E74D-B79A-0ED5C7F4CD62}" destId="{A2070251-25F7-3E46-AA4D-84695061B4F2}" srcOrd="3" destOrd="0" presId="urn:microsoft.com/office/officeart/2005/8/layout/cycle1"/>
    <dgm:cxn modelId="{0604299D-C7EB-DE4B-AD05-8AE638565A57}" type="presParOf" srcId="{BBC58D6A-B367-E74D-B79A-0ED5C7F4CD62}" destId="{99D2BB80-BB0C-574A-B607-381206458C30}" srcOrd="4" destOrd="0" presId="urn:microsoft.com/office/officeart/2005/8/layout/cycle1"/>
    <dgm:cxn modelId="{EE6194BE-76EF-6344-B3AF-8A3D75243200}" type="presParOf" srcId="{BBC58D6A-B367-E74D-B79A-0ED5C7F4CD62}" destId="{BE6329AF-AA2B-9B42-91A7-D17E71DFBFA3}" srcOrd="5" destOrd="0" presId="urn:microsoft.com/office/officeart/2005/8/layout/cycle1"/>
    <dgm:cxn modelId="{0AD8CE2D-7A9A-E04C-A5B6-0FB0576CD626}" type="presParOf" srcId="{BBC58D6A-B367-E74D-B79A-0ED5C7F4CD62}" destId="{1BF2D6E8-2BDC-9E47-A201-9EDEC2AE1722}" srcOrd="6" destOrd="0" presId="urn:microsoft.com/office/officeart/2005/8/layout/cycle1"/>
    <dgm:cxn modelId="{EB188825-F4D5-6F44-9317-D00C031E73FB}" type="presParOf" srcId="{BBC58D6A-B367-E74D-B79A-0ED5C7F4CD62}" destId="{7820A880-E5E8-A040-81DE-40E17B3B4DD7}" srcOrd="7" destOrd="0" presId="urn:microsoft.com/office/officeart/2005/8/layout/cycle1"/>
    <dgm:cxn modelId="{0CFF040F-A82A-2B42-90DB-A18FDDEB6914}" type="presParOf" srcId="{BBC58D6A-B367-E74D-B79A-0ED5C7F4CD62}" destId="{919A1A9D-9828-7446-9A96-3D816022676B}" srcOrd="8" destOrd="0" presId="urn:microsoft.com/office/officeart/2005/8/layout/cycle1"/>
    <dgm:cxn modelId="{3F21EFCC-A8A5-294F-AE1C-715C06A815BA}" type="presParOf" srcId="{BBC58D6A-B367-E74D-B79A-0ED5C7F4CD62}" destId="{A4E8AFA1-E169-A44E-9664-0524D17356B7}" srcOrd="9" destOrd="0" presId="urn:microsoft.com/office/officeart/2005/8/layout/cycle1"/>
    <dgm:cxn modelId="{E4AA8E66-E611-8940-96AC-E60A6EB8BEB0}" type="presParOf" srcId="{BBC58D6A-B367-E74D-B79A-0ED5C7F4CD62}" destId="{26AB9F9E-8106-E34F-A22B-50874D52D98B}" srcOrd="10" destOrd="0" presId="urn:microsoft.com/office/officeart/2005/8/layout/cycle1"/>
    <dgm:cxn modelId="{3CD6EC83-4672-8344-AE5E-C228DF64E4AC}" type="presParOf" srcId="{BBC58D6A-B367-E74D-B79A-0ED5C7F4CD62}" destId="{7BEB5156-C198-3B4F-A0B1-0E1F23ED43EF}" srcOrd="11" destOrd="0" presId="urn:microsoft.com/office/officeart/2005/8/layout/cycle1"/>
    <dgm:cxn modelId="{84CCB04C-5859-6A49-B658-77ED2C2CE4BC}" type="presParOf" srcId="{BBC58D6A-B367-E74D-B79A-0ED5C7F4CD62}" destId="{5381990C-905F-D24B-9517-869D8D6D1446}" srcOrd="12" destOrd="0" presId="urn:microsoft.com/office/officeart/2005/8/layout/cycle1"/>
    <dgm:cxn modelId="{3126EBDE-DEF9-6846-9151-B63F7BB60DF5}" type="presParOf" srcId="{BBC58D6A-B367-E74D-B79A-0ED5C7F4CD62}" destId="{4505DFFF-6716-4D4C-82D4-875F822CF02D}" srcOrd="13" destOrd="0" presId="urn:microsoft.com/office/officeart/2005/8/layout/cycle1"/>
    <dgm:cxn modelId="{0C2840EB-CAD2-BC47-AA9C-95AD079449C4}" type="presParOf" srcId="{BBC58D6A-B367-E74D-B79A-0ED5C7F4CD62}" destId="{2D5F5A79-2108-ED4E-A5B1-C68740245FB3}" srcOrd="14" destOrd="0" presId="urn:microsoft.com/office/officeart/2005/8/layout/cycle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38FEF-2898-EF45-A9E8-210EB910FE22}">
      <dsp:nvSpPr>
        <dsp:cNvPr id="0" name=""/>
        <dsp:cNvSpPr/>
      </dsp:nvSpPr>
      <dsp:spPr>
        <a:xfrm>
          <a:off x="4952268" y="41713"/>
          <a:ext cx="1413646" cy="1413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" kern="1200"/>
            <a:t>.</a:t>
          </a:r>
          <a:endParaRPr lang="en-GB" sz="200" kern="1200" dirty="0"/>
        </a:p>
      </dsp:txBody>
      <dsp:txXfrm>
        <a:off x="4952268" y="41713"/>
        <a:ext cx="1413646" cy="1413646"/>
      </dsp:txXfrm>
    </dsp:sp>
    <dsp:sp modelId="{F8367FB9-EBFF-8D41-A88E-11306B6A1872}">
      <dsp:nvSpPr>
        <dsp:cNvPr id="0" name=""/>
        <dsp:cNvSpPr/>
      </dsp:nvSpPr>
      <dsp:spPr>
        <a:xfrm>
          <a:off x="1625490" y="651"/>
          <a:ext cx="5301891" cy="5301891"/>
        </a:xfrm>
        <a:prstGeom prst="circularArrow">
          <a:avLst>
            <a:gd name="adj1" fmla="val 5199"/>
            <a:gd name="adj2" fmla="val 335850"/>
            <a:gd name="adj3" fmla="val 21293498"/>
            <a:gd name="adj4" fmla="val 19766015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2BB80-BB0C-574A-B607-381206458C30}">
      <dsp:nvSpPr>
        <dsp:cNvPr id="0" name=""/>
        <dsp:cNvSpPr/>
      </dsp:nvSpPr>
      <dsp:spPr>
        <a:xfrm>
          <a:off x="5806795" y="2671678"/>
          <a:ext cx="1413646" cy="1413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" kern="1200"/>
            <a:t>.</a:t>
          </a:r>
          <a:endParaRPr lang="en-GB" sz="200" kern="1200" dirty="0"/>
        </a:p>
      </dsp:txBody>
      <dsp:txXfrm>
        <a:off x="5806795" y="2671678"/>
        <a:ext cx="1413646" cy="1413646"/>
      </dsp:txXfrm>
    </dsp:sp>
    <dsp:sp modelId="{BE6329AF-AA2B-9B42-91A7-D17E71DFBFA3}">
      <dsp:nvSpPr>
        <dsp:cNvPr id="0" name=""/>
        <dsp:cNvSpPr/>
      </dsp:nvSpPr>
      <dsp:spPr>
        <a:xfrm>
          <a:off x="1625490" y="651"/>
          <a:ext cx="5301891" cy="5301891"/>
        </a:xfrm>
        <a:prstGeom prst="circularArrow">
          <a:avLst>
            <a:gd name="adj1" fmla="val 5199"/>
            <a:gd name="adj2" fmla="val 335850"/>
            <a:gd name="adj3" fmla="val 4014963"/>
            <a:gd name="adj4" fmla="val 2253189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0A880-E5E8-A040-81DE-40E17B3B4DD7}">
      <dsp:nvSpPr>
        <dsp:cNvPr id="0" name=""/>
        <dsp:cNvSpPr/>
      </dsp:nvSpPr>
      <dsp:spPr>
        <a:xfrm>
          <a:off x="3569613" y="4297086"/>
          <a:ext cx="1413646" cy="1413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" kern="1200"/>
            <a:t>.</a:t>
          </a:r>
          <a:endParaRPr lang="en-GB" sz="200" kern="1200" dirty="0"/>
        </a:p>
      </dsp:txBody>
      <dsp:txXfrm>
        <a:off x="3569613" y="4297086"/>
        <a:ext cx="1413646" cy="1413646"/>
      </dsp:txXfrm>
    </dsp:sp>
    <dsp:sp modelId="{919A1A9D-9828-7446-9A96-3D816022676B}">
      <dsp:nvSpPr>
        <dsp:cNvPr id="0" name=""/>
        <dsp:cNvSpPr/>
      </dsp:nvSpPr>
      <dsp:spPr>
        <a:xfrm>
          <a:off x="1625490" y="651"/>
          <a:ext cx="5301891" cy="5301891"/>
        </a:xfrm>
        <a:prstGeom prst="circularArrow">
          <a:avLst>
            <a:gd name="adj1" fmla="val 5199"/>
            <a:gd name="adj2" fmla="val 335850"/>
            <a:gd name="adj3" fmla="val 8210961"/>
            <a:gd name="adj4" fmla="val 6449186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B9F9E-8106-E34F-A22B-50874D52D98B}">
      <dsp:nvSpPr>
        <dsp:cNvPr id="0" name=""/>
        <dsp:cNvSpPr/>
      </dsp:nvSpPr>
      <dsp:spPr>
        <a:xfrm>
          <a:off x="1332430" y="2671678"/>
          <a:ext cx="1413646" cy="1413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" kern="1200"/>
            <a:t>.</a:t>
          </a:r>
          <a:endParaRPr lang="en-GB" sz="200" kern="1200" dirty="0"/>
        </a:p>
      </dsp:txBody>
      <dsp:txXfrm>
        <a:off x="1332430" y="2671678"/>
        <a:ext cx="1413646" cy="1413646"/>
      </dsp:txXfrm>
    </dsp:sp>
    <dsp:sp modelId="{7BEB5156-C198-3B4F-A0B1-0E1F23ED43EF}">
      <dsp:nvSpPr>
        <dsp:cNvPr id="0" name=""/>
        <dsp:cNvSpPr/>
      </dsp:nvSpPr>
      <dsp:spPr>
        <a:xfrm>
          <a:off x="1625490" y="651"/>
          <a:ext cx="5301891" cy="5301891"/>
        </a:xfrm>
        <a:prstGeom prst="circularArrow">
          <a:avLst>
            <a:gd name="adj1" fmla="val 5199"/>
            <a:gd name="adj2" fmla="val 335850"/>
            <a:gd name="adj3" fmla="val 12298135"/>
            <a:gd name="adj4" fmla="val 10770652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05DFFF-6716-4D4C-82D4-875F822CF02D}">
      <dsp:nvSpPr>
        <dsp:cNvPr id="0" name=""/>
        <dsp:cNvSpPr/>
      </dsp:nvSpPr>
      <dsp:spPr>
        <a:xfrm>
          <a:off x="2186958" y="41713"/>
          <a:ext cx="1413646" cy="1413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marL="0" lvl="0" indent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" kern="1200"/>
            <a:t>.</a:t>
          </a:r>
          <a:endParaRPr lang="en-GB" sz="200" kern="1200" dirty="0"/>
        </a:p>
      </dsp:txBody>
      <dsp:txXfrm>
        <a:off x="2186958" y="41713"/>
        <a:ext cx="1413646" cy="1413646"/>
      </dsp:txXfrm>
    </dsp:sp>
    <dsp:sp modelId="{2D5F5A79-2108-ED4E-A5B1-C68740245FB3}">
      <dsp:nvSpPr>
        <dsp:cNvPr id="0" name=""/>
        <dsp:cNvSpPr/>
      </dsp:nvSpPr>
      <dsp:spPr>
        <a:xfrm>
          <a:off x="1625490" y="651"/>
          <a:ext cx="5301891" cy="5301891"/>
        </a:xfrm>
        <a:prstGeom prst="circularArrow">
          <a:avLst>
            <a:gd name="adj1" fmla="val 5199"/>
            <a:gd name="adj2" fmla="val 335850"/>
            <a:gd name="adj3" fmla="val 16865951"/>
            <a:gd name="adj4" fmla="val 15198199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F554F-AF47-D54A-808B-0A293B5428A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71A0D-FA14-D040-9619-2598083B16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044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71A0D-FA14-D040-9619-2598083B16A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34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71A0D-FA14-D040-9619-2598083B16A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089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71A0D-FA14-D040-9619-2598083B16A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233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71A0D-FA14-D040-9619-2598083B16A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261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671A0D-FA14-D040-9619-2598083B16A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13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5EA376-651F-B818-AF38-9F429FDC5A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Google Shape;16;p17"/>
          <p:cNvSpPr txBox="1">
            <a:spLocks noGrp="1"/>
          </p:cNvSpPr>
          <p:nvPr>
            <p:ph type="ctrTitle" hasCustomPrompt="1"/>
          </p:nvPr>
        </p:nvSpPr>
        <p:spPr>
          <a:xfrm>
            <a:off x="2979507" y="739739"/>
            <a:ext cx="4880223" cy="498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Helvetica Neue"/>
              <a:buNone/>
              <a:defRPr sz="3200" b="1" i="0" cap="none" baseline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1322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>
  <p:cSld name="Two Content"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8200" y="55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sz="2800" b="1" i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55AD5F-CC06-3A70-CBC8-BED05A2F073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60B7BF7-863F-75BD-C74E-816BAC14E10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38200" y="1926431"/>
            <a:ext cx="5257800" cy="4639469"/>
          </a:xfrm>
          <a:prstGeom prst="rect">
            <a:avLst/>
          </a:prstGeom>
        </p:spPr>
        <p:txBody>
          <a:bodyPr lIns="90000" tIns="36000" bIns="90000"/>
          <a:lstStyle>
            <a:lvl1pPr marL="0">
              <a:lnSpc>
                <a:spcPct val="90000"/>
              </a:lnSpc>
              <a:spcBef>
                <a:spcPts val="1000"/>
              </a:spcBef>
              <a:defRPr/>
            </a:lvl1pPr>
          </a:lstStyle>
          <a:p>
            <a:pPr marL="7620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Google Shape;56;p21">
            <a:extLst>
              <a:ext uri="{FF2B5EF4-FFF2-40B4-BE49-F238E27FC236}">
                <a16:creationId xmlns:a16="http://schemas.microsoft.com/office/drawing/2014/main" id="{AF23B50F-DDC4-A9C5-C7A6-289F47F961E3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834081" y="1321595"/>
            <a:ext cx="5183188" cy="60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000" rIns="91425" bIns="90000" anchor="t" anchorCtr="0">
            <a:no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accent5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735395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>
  <p:cSld name="1_Two Content"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55AD5F-CC06-3A70-CBC8-BED05A2F073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F52DA1A-27C3-A877-3F21-FC8B5AF4A01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38200" y="1926431"/>
            <a:ext cx="5257800" cy="4639469"/>
          </a:xfrm>
          <a:prstGeom prst="rect">
            <a:avLst/>
          </a:prstGeom>
        </p:spPr>
        <p:txBody>
          <a:bodyPr lIns="90000" tIns="36000" bIns="90000"/>
          <a:lstStyle>
            <a:lvl1pPr marL="0">
              <a:lnSpc>
                <a:spcPct val="90000"/>
              </a:lnSpc>
              <a:spcBef>
                <a:spcPts val="1000"/>
              </a:spcBef>
              <a:defRPr/>
            </a:lvl1pPr>
          </a:lstStyle>
          <a:p>
            <a:pPr marL="7620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8" name="Google Shape;56;p21">
            <a:extLst>
              <a:ext uri="{FF2B5EF4-FFF2-40B4-BE49-F238E27FC236}">
                <a16:creationId xmlns:a16="http://schemas.microsoft.com/office/drawing/2014/main" id="{1C3240EE-A0CD-0C76-C224-32839D7C8974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834081" y="1321595"/>
            <a:ext cx="5183188" cy="60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6000" rIns="91425" bIns="90000" anchor="t" anchorCtr="0">
            <a:no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accent5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620282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70E89C-24E2-3848-9105-E62A76FC27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21A830-ACFF-6C61-07CA-D04E6E6FD08F}"/>
              </a:ext>
            </a:extLst>
          </p:cNvPr>
          <p:cNvSpPr/>
          <p:nvPr/>
        </p:nvSpPr>
        <p:spPr>
          <a:xfrm>
            <a:off x="5997575" y="1316038"/>
            <a:ext cx="5540304" cy="4468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Google Shape;53;p21"/>
          <p:cNvSpPr txBox="1">
            <a:spLocks noGrp="1"/>
          </p:cNvSpPr>
          <p:nvPr>
            <p:ph type="title"/>
          </p:nvPr>
        </p:nvSpPr>
        <p:spPr>
          <a:xfrm>
            <a:off x="839788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  <a:defRPr sz="2800" b="1">
                <a:solidFill>
                  <a:schemeClr val="bg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54" name="Google Shape;54;p21"/>
          <p:cNvSpPr txBox="1">
            <a:spLocks noGrp="1"/>
          </p:cNvSpPr>
          <p:nvPr>
            <p:ph type="body" idx="1"/>
          </p:nvPr>
        </p:nvSpPr>
        <p:spPr>
          <a:xfrm>
            <a:off x="839788" y="1316038"/>
            <a:ext cx="5157787" cy="46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200" b="1">
                <a:solidFill>
                  <a:schemeClr val="bg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Google Shape;55;p21"/>
          <p:cNvSpPr txBox="1">
            <a:spLocks noGrp="1"/>
          </p:cNvSpPr>
          <p:nvPr>
            <p:ph type="body" idx="2"/>
          </p:nvPr>
        </p:nvSpPr>
        <p:spPr>
          <a:xfrm>
            <a:off x="839788" y="1816278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Pts val="2400"/>
              <a:buChar char="•"/>
              <a:defRPr sz="2000">
                <a:solidFill>
                  <a:schemeClr val="bg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3"/>
          </p:nvPr>
        </p:nvSpPr>
        <p:spPr>
          <a:xfrm>
            <a:off x="6172200" y="1316038"/>
            <a:ext cx="5183188" cy="461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200" b="1">
                <a:solidFill>
                  <a:schemeClr val="bg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4"/>
          </p:nvPr>
        </p:nvSpPr>
        <p:spPr>
          <a:xfrm>
            <a:off x="6172200" y="1816278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Pts val="2400"/>
              <a:buChar char="•"/>
              <a:defRPr sz="2000">
                <a:solidFill>
                  <a:schemeClr val="bg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0AA9A2B-ABED-DB7D-BF31-1128BB037F8F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798300" y="6565900"/>
            <a:ext cx="393700" cy="292100"/>
          </a:xfrm>
        </p:spPr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187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  <a:defRPr sz="2800" b="1">
                <a:latin typeface="+mj-lt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9AD8697-92AB-E546-E92A-46423E2D16EB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798300" y="6565900"/>
            <a:ext cx="393700" cy="292100"/>
          </a:xfrm>
        </p:spPr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88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>
  <p:cSld name="Picture with Caption"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044575D-7810-24BF-4810-93F2CC87FC1C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798300" y="6565900"/>
            <a:ext cx="393700" cy="292100"/>
          </a:xfrm>
        </p:spPr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66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>
  <p:cSld name="1_Picture with Ca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F796EF1-10A7-8C88-C479-E8F73E4A2F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044575D-7810-24BF-4810-93F2CC87FC1C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798300" y="6565900"/>
            <a:ext cx="393700" cy="292100"/>
          </a:xfrm>
        </p:spPr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Google Shape;53;p21">
            <a:extLst>
              <a:ext uri="{FF2B5EF4-FFF2-40B4-BE49-F238E27FC236}">
                <a16:creationId xmlns:a16="http://schemas.microsoft.com/office/drawing/2014/main" id="{2804BE51-4AE7-8958-602D-521D85C02A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0"/>
            <a:ext cx="1086453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  <a:defRPr sz="2800" b="1">
                <a:solidFill>
                  <a:schemeClr val="bg1"/>
                </a:solidFill>
                <a:latin typeface="+mj-lt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6" name="Google Shape;54;p21">
            <a:extLst>
              <a:ext uri="{FF2B5EF4-FFF2-40B4-BE49-F238E27FC236}">
                <a16:creationId xmlns:a16="http://schemas.microsoft.com/office/drawing/2014/main" id="{0AB446C0-12CA-AE7E-1A3C-CA6630BDBA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316038"/>
            <a:ext cx="4910771" cy="42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200" b="1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Google Shape;55;p21">
            <a:extLst>
              <a:ext uri="{FF2B5EF4-FFF2-40B4-BE49-F238E27FC236}">
                <a16:creationId xmlns:a16="http://schemas.microsoft.com/office/drawing/2014/main" id="{339C6CE2-D488-CC10-AD93-5E55C11DD767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39788" y="1829664"/>
            <a:ext cx="491077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Pts val="2400"/>
              <a:buChar char="•"/>
              <a:defRPr sz="2000">
                <a:solidFill>
                  <a:schemeClr val="bg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747783-11D2-0005-3676-55DC35F534B0}"/>
              </a:ext>
            </a:extLst>
          </p:cNvPr>
          <p:cNvSpPr/>
          <p:nvPr/>
        </p:nvSpPr>
        <p:spPr>
          <a:xfrm>
            <a:off x="5981252" y="1829664"/>
            <a:ext cx="5927463" cy="47362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Google Shape;79;p25"/>
          <p:cNvSpPr>
            <a:spLocks noGrp="1"/>
          </p:cNvSpPr>
          <p:nvPr>
            <p:ph type="pic" idx="2" hasCustomPrompt="1"/>
          </p:nvPr>
        </p:nvSpPr>
        <p:spPr>
          <a:xfrm>
            <a:off x="6096000" y="1971040"/>
            <a:ext cx="560832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000" b="0" i="1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381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tabLst/>
              <a:defRPr/>
            </a:pPr>
            <a:r>
              <a:rPr lang="sv-SE" dirty="0"/>
              <a:t>Place </a:t>
            </a:r>
            <a:r>
              <a:rPr lang="sv-SE" dirty="0" err="1"/>
              <a:t>impactful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043EF58-EF2D-D14C-7319-81751CB2501A}"/>
              </a:ext>
            </a:extLst>
          </p:cNvPr>
          <p:cNvCxnSpPr>
            <a:cxnSpLocks/>
          </p:cNvCxnSpPr>
          <p:nvPr/>
        </p:nvCxnSpPr>
        <p:spPr>
          <a:xfrm>
            <a:off x="6169572" y="5370785"/>
            <a:ext cx="5517931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80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preserve="1">
  <p:cSld name="1_Picture with Caption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9F427D-5DA1-66BC-4D23-81378603A7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B96DC3-EDED-A35A-DB3F-833161D31F0F}"/>
              </a:ext>
            </a:extLst>
          </p:cNvPr>
          <p:cNvSpPr/>
          <p:nvPr/>
        </p:nvSpPr>
        <p:spPr>
          <a:xfrm>
            <a:off x="279699" y="1829664"/>
            <a:ext cx="11629017" cy="47362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Google Shape;79;p25"/>
          <p:cNvSpPr>
            <a:spLocks noGrp="1"/>
          </p:cNvSpPr>
          <p:nvPr>
            <p:ph type="pic" idx="2" hasCustomPrompt="1"/>
          </p:nvPr>
        </p:nvSpPr>
        <p:spPr>
          <a:xfrm>
            <a:off x="6096000" y="1971040"/>
            <a:ext cx="560832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000" b="0" i="1" u="none" strike="noStrike" cap="none">
                <a:solidFill>
                  <a:schemeClr val="bg1">
                    <a:lumMod val="50000"/>
                  </a:schemeClr>
                </a:solidFill>
                <a:latin typeface="+mj-lt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marR="0" lvl="0" indent="-381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tabLst/>
              <a:defRPr/>
            </a:pPr>
            <a:r>
              <a:rPr lang="sv-SE" dirty="0"/>
              <a:t>Place </a:t>
            </a:r>
            <a:r>
              <a:rPr lang="sv-SE" dirty="0" err="1"/>
              <a:t>impactful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.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044575D-7810-24BF-4810-93F2CC87FC1C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798300" y="6565900"/>
            <a:ext cx="393700" cy="292100"/>
          </a:xfrm>
        </p:spPr>
        <p:txBody>
          <a:bodyPr/>
          <a:lstStyle/>
          <a:p>
            <a:fld id="{00000000-1234-1234-1234-12341234123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Google Shape;54;p21">
            <a:extLst>
              <a:ext uri="{FF2B5EF4-FFF2-40B4-BE49-F238E27FC236}">
                <a16:creationId xmlns:a16="http://schemas.microsoft.com/office/drawing/2014/main" id="{0AB446C0-12CA-AE7E-1A3C-CA6630BDBA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756881"/>
            <a:ext cx="4910771" cy="482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Google Shape;55;p21">
            <a:extLst>
              <a:ext uri="{FF2B5EF4-FFF2-40B4-BE49-F238E27FC236}">
                <a16:creationId xmlns:a16="http://schemas.microsoft.com/office/drawing/2014/main" id="{339C6CE2-D488-CC10-AD93-5E55C11DD767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839788" y="2283087"/>
            <a:ext cx="491077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000">
                <a:solidFill>
                  <a:schemeClr val="tx1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Google Shape;53;p21">
            <a:extLst>
              <a:ext uri="{FF2B5EF4-FFF2-40B4-BE49-F238E27FC236}">
                <a16:creationId xmlns:a16="http://schemas.microsoft.com/office/drawing/2014/main" id="{07213A82-FAAB-5D75-42CD-C50A00ED13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555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  <a:defRPr sz="2800" b="1">
                <a:solidFill>
                  <a:schemeClr val="bg1"/>
                </a:solidFill>
                <a:latin typeface="+mj-lt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640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B0D0C-0C81-F840-C90F-8CF3D9BAE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0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8E5102-8D85-B351-C683-D6870D18277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2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>
  <p:cSld name="1_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55AD5F-CC06-3A70-CBC8-BED05A2F073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Google Shape;35;p20">
            <a:extLst>
              <a:ext uri="{FF2B5EF4-FFF2-40B4-BE49-F238E27FC236}">
                <a16:creationId xmlns:a16="http://schemas.microsoft.com/office/drawing/2014/main" id="{3F56D5FE-8BBC-E95A-76D4-D1938A0E3A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25562"/>
            <a:ext cx="5181600" cy="485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70000" lvl="0" indent="-270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2400" b="0" i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Google Shape;34;p20">
            <a:extLst>
              <a:ext uri="{FF2B5EF4-FFF2-40B4-BE49-F238E27FC236}">
                <a16:creationId xmlns:a16="http://schemas.microsoft.com/office/drawing/2014/main" id="{419EB315-0C5D-E6B5-553F-CAA36B37A5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sz="2800" b="1" i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627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>
  <p:cSld name="1_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C8B067-C222-A145-CF89-234516211EAC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1798300" y="6565900"/>
            <a:ext cx="393700" cy="292100"/>
          </a:xfrm>
        </p:spPr>
        <p:txBody>
          <a:bodyPr/>
          <a:lstStyle/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Google Shape;35;p20">
            <a:extLst>
              <a:ext uri="{FF2B5EF4-FFF2-40B4-BE49-F238E27FC236}">
                <a16:creationId xmlns:a16="http://schemas.microsoft.com/office/drawing/2014/main" id="{B3503028-5BCC-32AC-877B-DF34C7FE81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25562"/>
            <a:ext cx="5181600" cy="485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70000" lvl="0" indent="-270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2400" b="0" i="0" u="none" strike="noStrike" cap="none" baseline="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Google Shape;35;p20">
            <a:extLst>
              <a:ext uri="{FF2B5EF4-FFF2-40B4-BE49-F238E27FC236}">
                <a16:creationId xmlns:a16="http://schemas.microsoft.com/office/drawing/2014/main" id="{2E41FEE8-207D-F515-0218-988E1E95F438}"/>
              </a:ext>
            </a:extLst>
          </p:cNvPr>
          <p:cNvSpPr txBox="1">
            <a:spLocks noGrp="1"/>
          </p:cNvSpPr>
          <p:nvPr>
            <p:ph type="body" idx="12"/>
          </p:nvPr>
        </p:nvSpPr>
        <p:spPr>
          <a:xfrm>
            <a:off x="6148754" y="1325562"/>
            <a:ext cx="5181600" cy="4851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70000" lvl="0" indent="-270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2400" b="0" i="0" u="none" strike="noStrike" cap="none" baseline="0" dirty="0">
                <a:solidFill>
                  <a:srgbClr val="000000"/>
                </a:solidFill>
                <a:latin typeface="+mn-lt"/>
                <a:ea typeface="Helvetica Neue"/>
                <a:cs typeface="Helvetica Neue"/>
                <a:sym typeface="Helvetica Neue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Google Shape;34;p20">
            <a:extLst>
              <a:ext uri="{FF2B5EF4-FFF2-40B4-BE49-F238E27FC236}">
                <a16:creationId xmlns:a16="http://schemas.microsoft.com/office/drawing/2014/main" id="{68C289B8-59D7-7801-53EE-ABCB09FB43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elvetica Neue"/>
              <a:buNone/>
              <a:defRPr sz="2800" b="1" i="0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1711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E5E6BE-A6A1-10D2-B88B-24B36E7901E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11798300" y="6565900"/>
            <a:ext cx="393700" cy="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3126E003-6A6A-4EB4-ABCD-FE450FA98D9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BE7CC00F-31E2-FDCD-E25C-C29A300A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1498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1" i="0" u="none" strike="noStrike" cap="none" baseline="0">
          <a:solidFill>
            <a:schemeClr val="accent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 baseline="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UjlbDPaoFEU?feature=oembed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WC3ibcM5dM4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climatecompatiblegrowth.com/data-to-deal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103C8-ED32-DD51-00AA-9AC1100C7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4232" y="2006565"/>
            <a:ext cx="5326293" cy="2089186"/>
          </a:xfrm>
        </p:spPr>
        <p:txBody>
          <a:bodyPr>
            <a:normAutofit/>
          </a:bodyPr>
          <a:lstStyle/>
          <a:p>
            <a:r>
              <a:rPr lang="en-GB" dirty="0"/>
              <a:t>Data-To-Deal</a:t>
            </a:r>
            <a:br>
              <a:rPr lang="en-GB" dirty="0"/>
            </a:br>
            <a:r>
              <a:rPr lang="en-GB" dirty="0">
                <a:solidFill>
                  <a:srgbClr val="FC4E2A"/>
                </a:solidFill>
              </a:rPr>
              <a:t>Course Introduction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436345-AD1A-597F-ABB1-899AF4EF3FFA}"/>
              </a:ext>
            </a:extLst>
          </p:cNvPr>
          <p:cNvSpPr txBox="1"/>
          <p:nvPr/>
        </p:nvSpPr>
        <p:spPr>
          <a:xfrm>
            <a:off x="9966359" y="6364123"/>
            <a:ext cx="2150691" cy="4308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GB" sz="1100" b="1" dirty="0">
                <a:solidFill>
                  <a:schemeClr val="bg1"/>
                </a:solidFill>
              </a:rPr>
              <a:t>Material compiled by:</a:t>
            </a:r>
          </a:p>
          <a:p>
            <a:pPr algn="r"/>
            <a:r>
              <a:rPr lang="en-GB" sz="1100" dirty="0">
                <a:solidFill>
                  <a:schemeClr val="bg1"/>
                </a:solidFill>
              </a:rPr>
              <a:t>Elizabeth M Tennyson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C6C6F0-5338-9BC2-1148-EF1771AD7F0F}"/>
              </a:ext>
            </a:extLst>
          </p:cNvPr>
          <p:cNvSpPr txBox="1"/>
          <p:nvPr/>
        </p:nvSpPr>
        <p:spPr>
          <a:xfrm>
            <a:off x="2474084" y="6407308"/>
            <a:ext cx="74959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solidFill>
                  <a:schemeClr val="bg1"/>
                </a:solidFill>
                <a:highlight>
                  <a:srgbClr val="0000FF"/>
                </a:highlight>
              </a:rPr>
              <a:t>For the best learning experience, please put the materials in </a:t>
            </a:r>
            <a:r>
              <a:rPr lang="en-GB" sz="1600" b="1" u="sng" dirty="0">
                <a:solidFill>
                  <a:schemeClr val="bg1"/>
                </a:solidFill>
                <a:highlight>
                  <a:srgbClr val="0000FF"/>
                </a:highlight>
              </a:rPr>
              <a:t>presentation</a:t>
            </a:r>
            <a:r>
              <a:rPr lang="en-GB" sz="1600" dirty="0">
                <a:solidFill>
                  <a:schemeClr val="bg1"/>
                </a:solidFill>
                <a:highlight>
                  <a:srgbClr val="0000FF"/>
                </a:highlight>
              </a:rPr>
              <a:t> mode</a:t>
            </a:r>
          </a:p>
        </p:txBody>
      </p:sp>
    </p:spTree>
    <p:extLst>
      <p:ext uri="{BB962C8B-B14F-4D97-AF65-F5344CB8AC3E}">
        <p14:creationId xmlns:p14="http://schemas.microsoft.com/office/powerpoint/2010/main" val="1988329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DC092-0612-D9D0-C022-3815F957A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 this introductory video which explains the D2D framework...</a:t>
            </a:r>
            <a:endParaRPr lang="en-GB" dirty="0"/>
          </a:p>
        </p:txBody>
      </p:sp>
      <p:pic>
        <p:nvPicPr>
          <p:cNvPr id="3" name="Online Media 5" title="Date-to-Deal explained by Climate Compatible Growth (CCG)">
            <a:hlinkClick r:id="" action="ppaction://media"/>
            <a:extLst>
              <a:ext uri="{FF2B5EF4-FFF2-40B4-BE49-F238E27FC236}">
                <a16:creationId xmlns:a16="http://schemas.microsoft.com/office/drawing/2014/main" id="{5D3E2D3F-55B7-6435-3951-6C1C751F02E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44192" y="1516063"/>
            <a:ext cx="7703616" cy="4352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63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0A8982-71D2-50BE-80FE-6DD9CBC1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Studies: How did we get here?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5BAD22-A3A4-DC98-24C4-4EDFD7750E63}"/>
              </a:ext>
            </a:extLst>
          </p:cNvPr>
          <p:cNvSpPr txBox="1"/>
          <p:nvPr/>
        </p:nvSpPr>
        <p:spPr>
          <a:xfrm>
            <a:off x="838199" y="1295914"/>
            <a:ext cx="105155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D2D builds on work in Costa Rica, where a data-driven </a:t>
            </a:r>
            <a:r>
              <a:rPr lang="en-GB" sz="20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Long-Term Strategy (LTS) 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costing $200K secured </a:t>
            </a:r>
            <a:r>
              <a:rPr lang="en-GB" sz="20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$2.4 billion 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climate finance.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framework originally developed in Costa Rica was subsequently applied to other countries in Latin America, including in the Dominican Republic, Chile, and Uruguay, mobilising over</a:t>
            </a:r>
            <a:r>
              <a:rPr lang="en-GB" sz="20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$9.5 billion 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further</a:t>
            </a:r>
            <a:r>
              <a:rPr lang="en-GB" sz="20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climate investment.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dirty="0"/>
              <a:t>D2D builds on lessons originally developed in Latin America, now complemented by insights from a wide range of LMIC contexts, to form a practical framework that helps countries align finance with long-term transition plans.</a:t>
            </a:r>
            <a:endParaRPr lang="en-GB" sz="3200" dirty="0"/>
          </a:p>
        </p:txBody>
      </p:sp>
      <p:pic>
        <p:nvPicPr>
          <p:cNvPr id="26" name="Picture 2" descr="Flag of Costa Rica | Meaning, Colors &amp; History | Britannica">
            <a:extLst>
              <a:ext uri="{FF2B5EF4-FFF2-40B4-BE49-F238E27FC236}">
                <a16:creationId xmlns:a16="http://schemas.microsoft.com/office/drawing/2014/main" id="{0EF6015E-C6EF-D08C-B37F-F8342BC93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4155505"/>
            <a:ext cx="1080995" cy="64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Flag of the Dominican Republic | History, Meaning &amp; Colors | Britannica">
            <a:extLst>
              <a:ext uri="{FF2B5EF4-FFF2-40B4-BE49-F238E27FC236}">
                <a16:creationId xmlns:a16="http://schemas.microsoft.com/office/drawing/2014/main" id="{531A0703-E34C-62E5-6172-C83EF9322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8" y="5479225"/>
            <a:ext cx="1080995" cy="67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8B94392-0CEF-1274-9BCE-27E4C2A138B1}"/>
              </a:ext>
            </a:extLst>
          </p:cNvPr>
          <p:cNvSpPr txBox="1"/>
          <p:nvPr/>
        </p:nvSpPr>
        <p:spPr>
          <a:xfrm>
            <a:off x="2038121" y="4001239"/>
            <a:ext cx="36741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accent5"/>
                </a:solidFill>
              </a:rPr>
              <a:t>Costa Rica</a:t>
            </a:r>
          </a:p>
          <a:p>
            <a:r>
              <a:rPr lang="en-GB" sz="1400" b="1" dirty="0">
                <a:solidFill>
                  <a:schemeClr val="tx1"/>
                </a:solidFill>
              </a:rPr>
              <a:t>$2.4 Billion </a:t>
            </a:r>
            <a:r>
              <a:rPr lang="en-GB" sz="1400" dirty="0">
                <a:solidFill>
                  <a:schemeClr val="tx1"/>
                </a:solidFill>
              </a:rPr>
              <a:t>mobilised, Costa Rica stands out for its 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systematic process of </a:t>
            </a:r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technical analysis 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and </a:t>
            </a:r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stakeholder engagement</a:t>
            </a:r>
            <a:endParaRPr lang="en-GB" sz="1400" b="1" dirty="0">
              <a:solidFill>
                <a:schemeClr val="tx1"/>
              </a:solidFill>
            </a:endParaRPr>
          </a:p>
        </p:txBody>
      </p:sp>
      <p:pic>
        <p:nvPicPr>
          <p:cNvPr id="30" name="Picture 8" descr="Flag of Uruguay - Wikipedia">
            <a:extLst>
              <a:ext uri="{FF2B5EF4-FFF2-40B4-BE49-F238E27FC236}">
                <a16:creationId xmlns:a16="http://schemas.microsoft.com/office/drawing/2014/main" id="{2B2B5AEB-4BCE-3FC8-38EA-7D22DB479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04" y="4119640"/>
            <a:ext cx="1080995" cy="71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Flag of Chile">
            <a:extLst>
              <a:ext uri="{FF2B5EF4-FFF2-40B4-BE49-F238E27FC236}">
                <a16:creationId xmlns:a16="http://schemas.microsoft.com/office/drawing/2014/main" id="{83605067-CFCC-8884-B01D-26FE12740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03" y="5457034"/>
            <a:ext cx="1080995" cy="71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2184504-7F69-5217-E66E-F0C78FFE5600}"/>
              </a:ext>
            </a:extLst>
          </p:cNvPr>
          <p:cNvSpPr txBox="1"/>
          <p:nvPr/>
        </p:nvSpPr>
        <p:spPr>
          <a:xfrm>
            <a:off x="2033286" y="5230686"/>
            <a:ext cx="36741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accent5"/>
                </a:solidFill>
              </a:rPr>
              <a:t>Dominican Republic</a:t>
            </a:r>
          </a:p>
          <a:p>
            <a:r>
              <a:rPr lang="en-GB" sz="1400" b="1" dirty="0">
                <a:solidFill>
                  <a:schemeClr val="tx1"/>
                </a:solidFill>
              </a:rPr>
              <a:t>$6.5 Billion </a:t>
            </a:r>
            <a:r>
              <a:rPr lang="en-GB" sz="1400" dirty="0">
                <a:solidFill>
                  <a:schemeClr val="tx1"/>
                </a:solidFill>
              </a:rPr>
              <a:t>mobilised, The 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Dominican Republic stands out for actively involving the </a:t>
            </a:r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private sector 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and power plant owners in modelling discussions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F56437-38EF-C94C-1FF3-516A9E3D35A0}"/>
              </a:ext>
            </a:extLst>
          </p:cNvPr>
          <p:cNvSpPr txBox="1"/>
          <p:nvPr/>
        </p:nvSpPr>
        <p:spPr>
          <a:xfrm>
            <a:off x="7480456" y="3893515"/>
            <a:ext cx="38733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chemeClr val="accent5"/>
                </a:solidFill>
              </a:rPr>
              <a:t>Uruguay</a:t>
            </a:r>
            <a:endParaRPr lang="en-GB" sz="1400" b="1" i="0" u="none" strike="noStrike" dirty="0">
              <a:solidFill>
                <a:schemeClr val="accent5"/>
              </a:solidFill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$832 Million 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mobilised, Uruguay's </a:t>
            </a:r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LTS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 ensures sustainability across the </a:t>
            </a:r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entire economy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, covering environmental, economic, and social aspects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8B7B66-CAB0-8DE5-A350-E99A7F4F75D8}"/>
              </a:ext>
            </a:extLst>
          </p:cNvPr>
          <p:cNvSpPr txBox="1"/>
          <p:nvPr/>
        </p:nvSpPr>
        <p:spPr>
          <a:xfrm>
            <a:off x="7480456" y="5230685"/>
            <a:ext cx="387334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dirty="0">
                <a:solidFill>
                  <a:schemeClr val="accent5"/>
                </a:solidFill>
                <a:effectLst/>
              </a:rPr>
              <a:t>Chile</a:t>
            </a:r>
          </a:p>
          <a:p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$2.2 Billion 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mobilised, Chile stands out for its legislative progress having enacted a </a:t>
            </a:r>
            <a:r>
              <a:rPr lang="en-GB" sz="1400" b="1" i="0" u="none" strike="noStrike" dirty="0">
                <a:solidFill>
                  <a:schemeClr val="tx1"/>
                </a:solidFill>
                <a:effectLst/>
              </a:rPr>
              <a:t>Climate Change Framework Law </a:t>
            </a:r>
            <a:r>
              <a:rPr lang="en-GB" sz="1400" b="0" i="0" u="none" strike="noStrike" dirty="0">
                <a:solidFill>
                  <a:schemeClr val="tx1"/>
                </a:solidFill>
                <a:effectLst/>
              </a:rPr>
              <a:t>that codifies its climate commitments into law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8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0C9349-792D-4240-9C81-A5EE3781B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8" r="19096"/>
          <a:stretch>
            <a:fillRect/>
          </a:stretch>
        </p:blipFill>
        <p:spPr>
          <a:xfrm>
            <a:off x="6632819" y="1546828"/>
            <a:ext cx="4535978" cy="41339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087A5F-5D54-661E-F580-94F8D1949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Data-to-Deal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2380F-7F73-1272-0FF2-18D3A1443BA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38200" y="1879630"/>
            <a:ext cx="5257800" cy="46394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D2D encompasses </a:t>
            </a:r>
            <a:r>
              <a:rPr lang="en-GB" sz="2400" b="1" dirty="0"/>
              <a:t>seven components</a:t>
            </a:r>
            <a:r>
              <a:rPr lang="en-GB" sz="2400" dirty="0"/>
              <a:t>, from initial </a:t>
            </a:r>
            <a:r>
              <a:rPr lang="en-GB" sz="2400" b="1" dirty="0"/>
              <a:t>data</a:t>
            </a:r>
            <a:r>
              <a:rPr lang="en-GB" sz="2400" dirty="0"/>
              <a:t> collection, through </a:t>
            </a:r>
            <a:r>
              <a:rPr lang="en-GB" sz="2400" b="1" dirty="0"/>
              <a:t>to</a:t>
            </a:r>
            <a:r>
              <a:rPr lang="en-GB" sz="2400" dirty="0"/>
              <a:t> </a:t>
            </a:r>
            <a:r>
              <a:rPr lang="en-GB" sz="2400" b="1" dirty="0"/>
              <a:t>deals</a:t>
            </a:r>
            <a:r>
              <a:rPr lang="en-GB" sz="2400" dirty="0"/>
              <a:t>, all driven by a strong stakeholder engagement process.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D2D framework is not intended to be done in a specific order. The real world is not linear - and some components might need to be done simultaneously.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Check your country’s context </a:t>
            </a:r>
            <a:r>
              <a:rPr lang="en-GB" sz="2400" b="1" dirty="0"/>
              <a:t>first.</a:t>
            </a:r>
            <a:endParaRPr lang="en-GB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29689-9AF9-30C1-07A6-7CA80F20FD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i="1" dirty="0"/>
              <a:t>The cyclical nature of the process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F2F4183-D10D-5D07-AAF7-E192EB5153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2515611"/>
              </p:ext>
            </p:extLst>
          </p:nvPr>
        </p:nvGraphicFramePr>
        <p:xfrm>
          <a:off x="4624371" y="957909"/>
          <a:ext cx="8552873" cy="5713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08317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F53E0-7574-3A40-7F61-3992EFF4B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3277721-8E97-A4DC-0A6E-8B17C9C6C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course covers each of the </a:t>
            </a:r>
            <a:r>
              <a:rPr lang="en-GB" b="1" dirty="0"/>
              <a:t>seven Data-to-Deal components </a:t>
            </a:r>
            <a:r>
              <a:rPr lang="en-GB" dirty="0"/>
              <a:t>in detail, starting with Securing Political Support and ending with Developing Finance Strategies.</a:t>
            </a:r>
          </a:p>
          <a:p>
            <a:r>
              <a:rPr lang="en-GB" dirty="0"/>
              <a:t>You will get access to many </a:t>
            </a:r>
            <a:r>
              <a:rPr lang="en-GB" b="1" dirty="0"/>
              <a:t>resources</a:t>
            </a:r>
            <a:r>
              <a:rPr lang="en-GB" dirty="0"/>
              <a:t> to help you along, </a:t>
            </a:r>
            <a:r>
              <a:rPr lang="en-GB" b="1" dirty="0"/>
              <a:t>hear from experts </a:t>
            </a:r>
            <a:r>
              <a:rPr lang="en-GB" dirty="0"/>
              <a:t>around the world, and learn from </a:t>
            </a:r>
            <a:r>
              <a:rPr lang="en-GB" b="1" dirty="0"/>
              <a:t>real-world case studies</a:t>
            </a:r>
            <a:r>
              <a:rPr lang="en-GB" dirty="0"/>
              <a:t> to better understand how to implement the D2D framework in your country.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0DD851-BF19-AEBD-CA02-0F209C8B7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FF0000"/>
                </a:highlight>
              </a:rPr>
              <a:t>What This Course Covers</a:t>
            </a:r>
          </a:p>
        </p:txBody>
      </p:sp>
      <p:pic>
        <p:nvPicPr>
          <p:cNvPr id="5" name="D2D_figure">
            <a:hlinkClick r:id="" action="ppaction://media"/>
            <a:extLst>
              <a:ext uri="{FF2B5EF4-FFF2-40B4-BE49-F238E27FC236}">
                <a16:creationId xmlns:a16="http://schemas.microsoft.com/office/drawing/2014/main" id="{343870DF-36D6-B5F9-139C-3DDC6FD9E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19867" r="21084"/>
          <a:stretch>
            <a:fillRect/>
          </a:stretch>
        </p:blipFill>
        <p:spPr>
          <a:xfrm>
            <a:off x="6548284" y="1391836"/>
            <a:ext cx="4277032" cy="407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D6BCD7-8AB2-BB9E-2893-4EFBF445A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325562"/>
            <a:ext cx="10515599" cy="4851401"/>
          </a:xfrm>
        </p:spPr>
        <p:txBody>
          <a:bodyPr>
            <a:normAutofit/>
          </a:bodyPr>
          <a:lstStyle/>
          <a:p>
            <a:r>
              <a:rPr lang="en-GB" sz="2000" dirty="0"/>
              <a:t>Hear from leading practitioners as they explain what D2D is, why it matters, and how it supports the journey from planning to investment.</a:t>
            </a:r>
          </a:p>
          <a:p>
            <a:r>
              <a:rPr lang="en-GB" sz="2000" dirty="0"/>
              <a:t>Each of these insights is unpacked throughout the course, with practical examples and case studies.</a:t>
            </a:r>
          </a:p>
          <a:p>
            <a:endParaRPr lang="en-GB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2EB3FB-F7F9-4667-AF4C-3E677B1A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Expert Insights from Across the D2D Course</a:t>
            </a:r>
          </a:p>
        </p:txBody>
      </p:sp>
      <p:pic>
        <p:nvPicPr>
          <p:cNvPr id="5" name="Online Media 4" descr="D2D Intro Slide6">
            <a:hlinkClick r:id="" action="ppaction://media"/>
            <a:extLst>
              <a:ext uri="{FF2B5EF4-FFF2-40B4-BE49-F238E27FC236}">
                <a16:creationId xmlns:a16="http://schemas.microsoft.com/office/drawing/2014/main" id="{267C12EE-9D96-E493-5F95-671D9803CB9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37444" y="2746175"/>
            <a:ext cx="6598212" cy="372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0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8A74-0F9C-1F96-B99F-166488F5B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369346"/>
            <a:ext cx="10515600" cy="673810"/>
          </a:xfrm>
        </p:spPr>
        <p:txBody>
          <a:bodyPr/>
          <a:lstStyle/>
          <a:p>
            <a:r>
              <a:rPr lang="en-GB" dirty="0"/>
              <a:t>Country Case Studies Featured in This Course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849F5C-E371-D138-A320-C8EC8540D4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78" y="1634472"/>
            <a:ext cx="9456400" cy="4981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FD7C05-076C-FECC-8A16-F260CFACC12A}"/>
              </a:ext>
            </a:extLst>
          </p:cNvPr>
          <p:cNvSpPr txBox="1"/>
          <p:nvPr/>
        </p:nvSpPr>
        <p:spPr>
          <a:xfrm>
            <a:off x="897376" y="1043156"/>
            <a:ext cx="10764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 darker shaded countries in this map highlight the &gt;30 countries featured and studied within this course. Each case study represents a piece of the larger puzzle that comprises the D2D framework</a:t>
            </a:r>
          </a:p>
        </p:txBody>
      </p:sp>
    </p:spTree>
    <p:extLst>
      <p:ext uri="{BB962C8B-B14F-4D97-AF65-F5344CB8AC3E}">
        <p14:creationId xmlns:p14="http://schemas.microsoft.com/office/powerpoint/2010/main" val="454588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49A8C4-156F-8E1E-8529-40298D53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7472"/>
            <a:ext cx="10515600" cy="625171"/>
          </a:xfrm>
        </p:spPr>
        <p:txBody>
          <a:bodyPr/>
          <a:lstStyle/>
          <a:p>
            <a:r>
              <a:rPr lang="en-GB" dirty="0"/>
              <a:t>How the Course is Structured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260A88E-87FC-66DE-125A-603B9561D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629081"/>
              </p:ext>
            </p:extLst>
          </p:nvPr>
        </p:nvGraphicFramePr>
        <p:xfrm>
          <a:off x="535021" y="1242352"/>
          <a:ext cx="11099259" cy="517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788">
                  <a:extLst>
                    <a:ext uri="{9D8B030D-6E8A-4147-A177-3AD203B41FA5}">
                      <a16:colId xmlns:a16="http://schemas.microsoft.com/office/drawing/2014/main" val="724118724"/>
                    </a:ext>
                  </a:extLst>
                </a:gridCol>
                <a:gridCol w="3336587">
                  <a:extLst>
                    <a:ext uri="{9D8B030D-6E8A-4147-A177-3AD203B41FA5}">
                      <a16:colId xmlns:a16="http://schemas.microsoft.com/office/drawing/2014/main" val="2238020529"/>
                    </a:ext>
                  </a:extLst>
                </a:gridCol>
                <a:gridCol w="6254884">
                  <a:extLst>
                    <a:ext uri="{9D8B030D-6E8A-4147-A177-3AD203B41FA5}">
                      <a16:colId xmlns:a16="http://schemas.microsoft.com/office/drawing/2014/main" val="3305281384"/>
                    </a:ext>
                  </a:extLst>
                </a:gridCol>
              </a:tblGrid>
              <a:tr h="386040">
                <a:tc>
                  <a:txBody>
                    <a:bodyPr/>
                    <a:lstStyle/>
                    <a:p>
                      <a:r>
                        <a:rPr lang="en-GB" dirty="0"/>
                        <a:t>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Focus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You’ll Learn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67262"/>
                  </a:ext>
                </a:extLst>
              </a:tr>
              <a:tr h="386040">
                <a:tc>
                  <a:txBody>
                    <a:bodyPr/>
                    <a:lstStyle/>
                    <a:p>
                      <a:r>
                        <a:rPr lang="en-GB" b="1" dirty="0"/>
                        <a:t>0. Introduction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Overview of the D2D 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What D2D is, where it originated, an overview of the course, and where to find additional resources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88333"/>
                  </a:ext>
                </a:extLst>
              </a:tr>
              <a:tr h="386040">
                <a:tc>
                  <a:txBody>
                    <a:bodyPr/>
                    <a:lstStyle/>
                    <a:p>
                      <a:r>
                        <a:rPr lang="en-GB" b="1" dirty="0"/>
                        <a:t>1. Politics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Governance structure to set up the D2D 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/>
                        <a:t>The importance of a political mandate, the three functional groups and their roles, and how to conduct a political economy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29281"/>
                  </a:ext>
                </a:extLst>
              </a:tr>
              <a:tr h="386040">
                <a:tc>
                  <a:txBody>
                    <a:bodyPr/>
                    <a:lstStyle/>
                    <a:p>
                      <a:r>
                        <a:rPr lang="en-GB" b="1" dirty="0"/>
                        <a:t>2.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Understanding the capacity needs within a 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capacity development supports climate goals, methods for arranging productive capacity development activities, how to sustain capacity beyond a specific project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938610"/>
                  </a:ext>
                </a:extLst>
              </a:tr>
              <a:tr h="386040">
                <a:tc>
                  <a:txBody>
                    <a:bodyPr/>
                    <a:lstStyle/>
                    <a:p>
                      <a:r>
                        <a:rPr lang="en-GB" b="1" dirty="0"/>
                        <a:t>3. 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importance of creating a unified vision for a 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should be involved in the visioning process, how to engage those stakeholders effectively, and how to disseminate the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582117"/>
                  </a:ext>
                </a:extLst>
              </a:tr>
              <a:tr h="386040">
                <a:tc>
                  <a:txBody>
                    <a:bodyPr/>
                    <a:lstStyle/>
                    <a:p>
                      <a:r>
                        <a:rPr lang="en-GB" b="1" dirty="0"/>
                        <a:t>4. Modelling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Technical tools to build the dataset needs for a robust transition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to ensure the right model is being used, how to link that model to a policy output, how to make the model transparent and open, and how to share the modelling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82426"/>
                  </a:ext>
                </a:extLst>
              </a:tr>
              <a:tr h="386040">
                <a:tc>
                  <a:txBody>
                    <a:bodyPr/>
                    <a:lstStyle/>
                    <a:p>
                      <a:r>
                        <a:rPr lang="en-GB" b="1" dirty="0"/>
                        <a:t>5.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importance of stakeholder engagement to the entire D2D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Ways to engage stakeholders early, how to conduct inclusive stakeholder mapping, and how to create a sense of ownership with stakeholders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28817"/>
                  </a:ext>
                </a:extLst>
              </a:tr>
              <a:tr h="317294">
                <a:tc>
                  <a:txBody>
                    <a:bodyPr/>
                    <a:lstStyle/>
                    <a:p>
                      <a:r>
                        <a:rPr lang="en-GB" b="1" dirty="0"/>
                        <a:t>6. Politics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Understanding the enabling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an enabling environment is, how to identify and design policy reforms, and how to create an implementation plan to prioritise reforms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562226"/>
                  </a:ext>
                </a:extLst>
              </a:tr>
              <a:tr h="317294">
                <a:tc>
                  <a:txBody>
                    <a:bodyPr/>
                    <a:lstStyle/>
                    <a:p>
                      <a:r>
                        <a:rPr lang="en-GB" b="1" dirty="0"/>
                        <a:t>7.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Developing a finance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definition of a sound macroeconomic environment, methods to map sources of finance, how to structure financial packages, and how to prepare finance proposals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7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188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EDC53D-A267-3E5E-F870-26503382E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25562"/>
            <a:ext cx="6136178" cy="4851401"/>
          </a:xfrm>
        </p:spPr>
        <p:txBody>
          <a:bodyPr>
            <a:normAutofit fontScale="92500"/>
          </a:bodyPr>
          <a:lstStyle/>
          <a:p>
            <a:r>
              <a:rPr lang="en-GB" dirty="0"/>
              <a:t>Much of the material in the MOOC was derived from the seven Data-to-Deal briefs</a:t>
            </a:r>
          </a:p>
          <a:p>
            <a:r>
              <a:rPr lang="en-GB" dirty="0"/>
              <a:t>Each of the seven briefs was developed through a dedicated </a:t>
            </a:r>
            <a:r>
              <a:rPr lang="en-GB" b="1" dirty="0"/>
              <a:t>working group </a:t>
            </a:r>
            <a:r>
              <a:rPr lang="en-GB" dirty="0"/>
              <a:t>convened to identify and share best practices</a:t>
            </a:r>
          </a:p>
          <a:p>
            <a:r>
              <a:rPr lang="en-GB" dirty="0"/>
              <a:t>In total, the process convened </a:t>
            </a:r>
            <a:r>
              <a:rPr lang="en-GB" b="1" dirty="0"/>
              <a:t>experts from 34 institutions</a:t>
            </a:r>
            <a:r>
              <a:rPr lang="en-GB" dirty="0"/>
              <a:t>, combining technical, policy, and finance expertise</a:t>
            </a:r>
          </a:p>
          <a:p>
            <a:r>
              <a:rPr lang="en-GB" dirty="0"/>
              <a:t>The briefs incorporate </a:t>
            </a:r>
            <a:r>
              <a:rPr lang="en-GB" b="1" dirty="0"/>
              <a:t>case studies from diverse LMIC contexts</a:t>
            </a:r>
            <a:r>
              <a:rPr lang="en-GB" dirty="0"/>
              <a:t>, illustrating </a:t>
            </a:r>
            <a:r>
              <a:rPr lang="en-GB" b="1" dirty="0"/>
              <a:t>practical applications, common pitfalls, and replicable solutions</a:t>
            </a:r>
            <a:r>
              <a:rPr lang="en-GB" dirty="0"/>
              <a:t> that support implementation of Data-to-Deal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1EBA70-D75B-3C3E-EABE-EFE900824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Resources: </a:t>
            </a:r>
            <a:r>
              <a:rPr lang="en-GB" dirty="0">
                <a:latin typeface="Arial"/>
                <a:cs typeface="Arial"/>
              </a:rPr>
              <a:t>Seven Best Practice Briefs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662C1C-FCE7-6222-ECFA-B59DD2B30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6621" y="1389997"/>
            <a:ext cx="3337179" cy="47225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6066F7-383F-6FBF-213F-696C5C84B609}"/>
              </a:ext>
            </a:extLst>
          </p:cNvPr>
          <p:cNvSpPr txBox="1"/>
          <p:nvPr/>
        </p:nvSpPr>
        <p:spPr>
          <a:xfrm>
            <a:off x="838200" y="6023074"/>
            <a:ext cx="6136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More Information: </a:t>
            </a:r>
            <a:r>
              <a:rPr lang="en-GB" b="1" dirty="0">
                <a:hlinkClick r:id="rId4"/>
              </a:rPr>
              <a:t>https://climatecompatiblegrowth.com/data-to-deal/</a:t>
            </a:r>
            <a:r>
              <a:rPr lang="en-GB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08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4413-FC8C-B93A-199C-D17DE2199C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ctr"/>
            <a:r>
              <a:rPr lang="en-GB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421138944"/>
      </p:ext>
    </p:extLst>
  </p:cSld>
  <p:clrMapOvr>
    <a:masterClrMapping/>
  </p:clrMapOvr>
</p:sld>
</file>

<file path=ppt/theme/theme1.xml><?xml version="1.0" encoding="utf-8"?>
<a:theme xmlns:a="http://schemas.openxmlformats.org/drawingml/2006/main" name="CCG_PPT_template_2026">
  <a:themeElements>
    <a:clrScheme name="CCG 20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2069"/>
      </a:accent1>
      <a:accent2>
        <a:srgbClr val="C8102E"/>
      </a:accent2>
      <a:accent3>
        <a:srgbClr val="AFC7FE"/>
      </a:accent3>
      <a:accent4>
        <a:srgbClr val="5F8EFD"/>
      </a:accent4>
      <a:accent5>
        <a:srgbClr val="0F56FD"/>
      </a:accent5>
      <a:accent6>
        <a:srgbClr val="910C22"/>
      </a:accent6>
      <a:hlink>
        <a:srgbClr val="4151C3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G_PPT_template_2026" id="{8ABBAEB9-AF34-46BA-8B7B-4A128E1D4B3E}" vid="{8488A38F-00BF-4049-B8FD-7B7F28C15C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CCG_PPT_template_2026</Template>
  <TotalTime>15300</TotalTime>
  <Words>867</Words>
  <Application>Microsoft Macintosh PowerPoint</Application>
  <PresentationFormat>Widescreen</PresentationFormat>
  <Paragraphs>75</Paragraphs>
  <Slides>10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Helvetica Neue</vt:lpstr>
      <vt:lpstr>CCG_PPT_template_2026</vt:lpstr>
      <vt:lpstr>Data-To-Deal Course Introduction</vt:lpstr>
      <vt:lpstr>Watch this introductory video which explains the D2D framework...</vt:lpstr>
      <vt:lpstr>Case Studies: How did we get here?</vt:lpstr>
      <vt:lpstr>The Data-to-Deal Framework</vt:lpstr>
      <vt:lpstr>What This Course Covers</vt:lpstr>
      <vt:lpstr>Expert Insights from Across the D2D Course</vt:lpstr>
      <vt:lpstr>Country Case Studies Featured in This Course</vt:lpstr>
      <vt:lpstr>How the Course is Structured</vt:lpstr>
      <vt:lpstr>Resources: Seven Best Practice Briefs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Tennyson</dc:creator>
  <cp:lastModifiedBy>Hannah Luscombe</cp:lastModifiedBy>
  <cp:revision>41</cp:revision>
  <dcterms:created xsi:type="dcterms:W3CDTF">2026-02-03T17:29:17Z</dcterms:created>
  <dcterms:modified xsi:type="dcterms:W3CDTF">2026-09-16T14:57:01Z</dcterms:modified>
</cp:coreProperties>
</file>