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2F_259C3F0E.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30_ABCF9452.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31_7A20E579.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700" r:id="rId4"/>
  </p:sldMasterIdLst>
  <p:notesMasterIdLst>
    <p:notesMasterId r:id="rId26"/>
  </p:notesMasterIdLst>
  <p:sldIdLst>
    <p:sldId id="266" r:id="rId5"/>
    <p:sldId id="346" r:id="rId6"/>
    <p:sldId id="303" r:id="rId7"/>
    <p:sldId id="332" r:id="rId8"/>
    <p:sldId id="344" r:id="rId9"/>
    <p:sldId id="304" r:id="rId10"/>
    <p:sldId id="342" r:id="rId11"/>
    <p:sldId id="347" r:id="rId12"/>
    <p:sldId id="352" r:id="rId13"/>
    <p:sldId id="353" r:id="rId14"/>
    <p:sldId id="305" r:id="rId15"/>
    <p:sldId id="345" r:id="rId16"/>
    <p:sldId id="343" r:id="rId17"/>
    <p:sldId id="354" r:id="rId18"/>
    <p:sldId id="350" r:id="rId19"/>
    <p:sldId id="356" r:id="rId20"/>
    <p:sldId id="340" r:id="rId21"/>
    <p:sldId id="307" r:id="rId22"/>
    <p:sldId id="329" r:id="rId23"/>
    <p:sldId id="349" r:id="rId24"/>
    <p:sldId id="269"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29"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3CE642-0A51-82C2-2E1D-35555C6E9CF6}" name="Michaela Rychetska" initials="MR" userId="S::cenv0850@ox.ac.uk::00c54960-9781-4db0-bbb5-a0707b8544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92A2"/>
    <a:srgbClr val="A3E858"/>
    <a:srgbClr val="8EA9DA"/>
    <a:srgbClr val="D98B9B"/>
    <a:srgbClr val="E49200"/>
    <a:srgbClr val="AFC7FE"/>
    <a:srgbClr val="FFDC59"/>
    <a:srgbClr val="002168"/>
    <a:srgbClr val="60EDE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66"/>
    <p:restoredTop sz="74296"/>
  </p:normalViewPr>
  <p:slideViewPr>
    <p:cSldViewPr snapToGrid="0">
      <p:cViewPr varScale="1">
        <p:scale>
          <a:sx n="93" d="100"/>
          <a:sy n="93" d="100"/>
        </p:scale>
        <p:origin x="272" y="20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30" Type="http://schemas.openxmlformats.org/officeDocument/2006/relationships/presProps" Target="presProps.xml"/></Relationships>
</file>

<file path=ppt/comments/modernComment_12F_259C3F0E.xml><?xml version="1.0" encoding="utf-8"?>
<p188:cmLst xmlns:a="http://schemas.openxmlformats.org/drawingml/2006/main" xmlns:r="http://schemas.openxmlformats.org/officeDocument/2006/relationships" xmlns:p188="http://schemas.microsoft.com/office/powerpoint/2018/8/main">
  <p188:cm id="{3C2F6EEA-1A92-604E-9A6E-E185106054BD}" authorId="{AE3CE642-0A51-82C2-2E1D-35555C6E9CF6}" created="2026-07-14T14:53:22.248">
    <pc:sldMkLst xmlns:pc="http://schemas.microsoft.com/office/powerpoint/2013/main/command">
      <pc:docMk/>
      <pc:sldMk cId="2283443841" sldId="272"/>
    </pc:sldMkLst>
    <p188:txBody>
      <a:bodyPr/>
      <a:lstStyle/>
      <a:p>
        <a:r>
          <a:rPr lang="en-GB"/>
          <a:t>The text here is mostly the same as in previous slide. I Don't think this slide is necessary</a:t>
        </a:r>
      </a:p>
    </p188:txBody>
  </p188:cm>
</p188:cmLst>
</file>

<file path=ppt/comments/modernComment_130_ABCF9452.xml><?xml version="1.0" encoding="utf-8"?>
<p188:cmLst xmlns:a="http://schemas.openxmlformats.org/drawingml/2006/main" xmlns:r="http://schemas.openxmlformats.org/officeDocument/2006/relationships" xmlns:p188="http://schemas.microsoft.com/office/powerpoint/2018/8/main">
  <p188:cm id="{3393A831-AA1F-A144-A83C-B51F5AAC711C}" authorId="{AE3CE642-0A51-82C2-2E1D-35555C6E9CF6}" created="2026-07-14T14:53:22.248">
    <pc:sldMkLst xmlns:pc="http://schemas.microsoft.com/office/powerpoint/2013/main/command">
      <pc:docMk/>
      <pc:sldMk cId="2283443841" sldId="272"/>
    </pc:sldMkLst>
    <p188:txBody>
      <a:bodyPr/>
      <a:lstStyle/>
      <a:p>
        <a:r>
          <a:rPr lang="en-GB"/>
          <a:t>The text here is mostly the same as in previous slide. I Don't think this slide is necessary</a:t>
        </a:r>
      </a:p>
    </p188:txBody>
  </p188:cm>
</p188:cmLst>
</file>

<file path=ppt/comments/modernComment_131_7A20E579.xml><?xml version="1.0" encoding="utf-8"?>
<p188:cmLst xmlns:a="http://schemas.openxmlformats.org/drawingml/2006/main" xmlns:r="http://schemas.openxmlformats.org/officeDocument/2006/relationships" xmlns:p188="http://schemas.microsoft.com/office/powerpoint/2018/8/main">
  <p188:cm id="{70BF874F-56C8-D44E-8078-4BAA486455EF}" authorId="{AE3CE642-0A51-82C2-2E1D-35555C6E9CF6}" created="2026-07-14T14:53:22.248">
    <pc:sldMkLst xmlns:pc="http://schemas.microsoft.com/office/powerpoint/2013/main/command">
      <pc:docMk/>
      <pc:sldMk cId="2283443841" sldId="272"/>
    </pc:sldMkLst>
    <p188:txBody>
      <a:bodyPr/>
      <a:lstStyle/>
      <a:p>
        <a:r>
          <a:rPr lang="en-GB"/>
          <a:t>The text here is mostly the same as in previous slide. I Don't think this slide is necessary</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Repository Management</a:t>
          </a:r>
          <a:endParaRPr lang="en-US" sz="2200" b="1"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dgm:spPr/>
      <dgm:t>
        <a:bodyPr/>
        <a:lstStyle/>
        <a:p>
          <a:pPr>
            <a:lnSpc>
              <a:spcPct val="150000"/>
            </a:lnSpc>
            <a:buClr>
              <a:srgbClr val="8DA8D8"/>
            </a:buClr>
            <a:buFont typeface="Arial" panose="020B0604020202020204" pitchFamily="34" charset="0"/>
            <a:buChar char="•"/>
          </a:pPr>
          <a:r>
            <a:rPr lang="en-GB" dirty="0"/>
            <a:t>Why repository management matters to all users, not just developers</a:t>
          </a:r>
          <a:endParaRPr lang="en-US" dirty="0"/>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GB" sz="2200" kern="1200" dirty="0">
              <a:solidFill>
                <a:srgbClr val="FFFFFF"/>
              </a:solidFill>
              <a:latin typeface="Arial" panose="020B0604020202020204"/>
              <a:ea typeface="+mn-ea"/>
              <a:cs typeface="+mn-cs"/>
            </a:rPr>
            <a:t>Git and GitHub Fundamentals</a:t>
          </a:r>
          <a:endParaRPr lang="en-US" sz="2200"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Hands-on Installation</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Wrap-up</a:t>
          </a:r>
          <a:endParaRPr lang="en-US" sz="2200" kern="1200" dirty="0">
            <a:solidFill>
              <a:srgbClr val="FFFFFF"/>
            </a:solidFill>
            <a:latin typeface="Arial" panose="020B0604020202020204"/>
            <a:ea typeface="+mn-ea"/>
            <a:cs typeface="+mn-cs"/>
          </a:endParaRP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756CFE69-4600-8245-90D9-9938FD818423}">
      <dgm:prSet/>
      <dgm:spPr/>
      <dgm:t>
        <a:bodyPr/>
        <a:lstStyle/>
        <a:p>
          <a:pPr>
            <a:lnSpc>
              <a:spcPct val="150000"/>
            </a:lnSpc>
            <a:buClr>
              <a:srgbClr val="8DA8D8"/>
            </a:buClr>
            <a:buFont typeface="Arial" panose="020B0604020202020204" pitchFamily="34" charset="0"/>
            <a:buChar char="•"/>
          </a:pPr>
          <a:r>
            <a:rPr lang="en-GB" dirty="0"/>
            <a:t>Geo-X repositories</a:t>
          </a:r>
          <a:endParaRPr lang="en-US" dirty="0"/>
        </a:p>
      </dgm:t>
    </dgm:pt>
    <dgm:pt modelId="{CD64CB5A-2745-AE4E-9575-6B6D90DFF7B0}" type="parTrans" cxnId="{7D8E8FB9-AC63-9A4D-9E5C-92ACB9C07392}">
      <dgm:prSet/>
      <dgm:spPr/>
      <dgm:t>
        <a:bodyPr/>
        <a:lstStyle/>
        <a:p>
          <a:endParaRPr lang="en-GB"/>
        </a:p>
      </dgm:t>
    </dgm:pt>
    <dgm:pt modelId="{712BA1FB-9107-664D-BF0D-CA02D78F5A5B}" type="sibTrans" cxnId="{7D8E8FB9-AC63-9A4D-9E5C-92ACB9C07392}">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4"/>
      <dgm:spPr/>
    </dgm:pt>
    <dgm:pt modelId="{AF504E32-E4F1-8A41-8090-721330C437AA}" type="pres">
      <dgm:prSet presAssocID="{2D13A230-B0E2-43E6-92E1-91635DDFA80A}" presName="parentText" presStyleLbl="node1" presStyleIdx="0" presStyleCnt="4">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4">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4"/>
      <dgm:spPr/>
    </dgm:pt>
    <dgm:pt modelId="{15796D47-D216-6145-B650-675E75298BCE}" type="pres">
      <dgm:prSet presAssocID="{4C715A27-7164-43A3-8A9B-9D9FB39DD811}" presName="parentText" presStyleLbl="node1" presStyleIdx="1" presStyleCnt="4">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4">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4"/>
      <dgm:spPr/>
    </dgm:pt>
    <dgm:pt modelId="{99865278-FAB6-1B45-8F2F-EF3AEC260127}" type="pres">
      <dgm:prSet presAssocID="{29A9519F-9A90-41AF-A2F8-CD205CAC0CE8}" presName="parentText" presStyleLbl="node1" presStyleIdx="2" presStyleCnt="4">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4">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4"/>
      <dgm:spPr/>
    </dgm:pt>
    <dgm:pt modelId="{7461C02C-91E4-7048-A443-6B2DAA697767}" type="pres">
      <dgm:prSet presAssocID="{7057230F-0796-427C-9033-740C78BD957D}" presName="parentText" presStyleLbl="node1" presStyleIdx="3" presStyleCnt="4">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4">
        <dgm:presLayoutVars>
          <dgm:bulletEnabled val="1"/>
        </dgm:presLayoutVars>
      </dgm:prSet>
      <dgm:spPr/>
    </dgm:pt>
  </dgm:ptLst>
  <dgm:cxnLst>
    <dgm:cxn modelId="{98A81405-EECB-4B6B-9D75-C7F4914A4BB7}" srcId="{2D13A230-B0E2-43E6-92E1-91635DDFA80A}" destId="{F28DD070-CF4C-4C99-BC10-1BFC9E1F06C0}" srcOrd="0" destOrd="0" parTransId="{A4789116-D8C3-417C-99F6-4B9E7A96CBB8}" sibTransId="{B5840F1F-1EE4-4B01-938E-94F12579FAA2}"/>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05D2DF41-3DDC-8648-A271-CE9AD8370749}" type="presOf" srcId="{756CFE69-4600-8245-90D9-9938FD818423}" destId="{C39DA402-EE7E-CA44-9732-B45B6A6DA900}" srcOrd="0" destOrd="1"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7D8E8FB9-AC63-9A4D-9E5C-92ACB9C07392}" srcId="{2D13A230-B0E2-43E6-92E1-91635DDFA80A}" destId="{756CFE69-4600-8245-90D9-9938FD818423}" srcOrd="1" destOrd="0" parTransId="{CD64CB5A-2745-AE4E-9575-6B6D90DFF7B0}" sibTransId="{712BA1FB-9107-664D-BF0D-CA02D78F5A5B}"/>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F47443F2-F1CA-824E-895E-D5240F9EB13D}" type="presOf" srcId="{F28DD070-CF4C-4C99-BC10-1BFC9E1F06C0}" destId="{C39DA402-EE7E-CA44-9732-B45B6A6DA900}" srcOrd="0"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Repository Management</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dgm:spPr/>
      <dgm:t>
        <a:bodyPr/>
        <a:lstStyle/>
        <a:p>
          <a:pPr>
            <a:lnSpc>
              <a:spcPct val="150000"/>
            </a:lnSpc>
            <a:buClr>
              <a:srgbClr val="8DA8D8"/>
            </a:buClr>
            <a:buFont typeface="Arial" panose="020B0604020202020204" pitchFamily="34" charset="0"/>
            <a:buNone/>
          </a:pPr>
          <a:endParaRPr lang="en-US" dirty="0"/>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GB" sz="2200" b="1" kern="1200" dirty="0">
              <a:solidFill>
                <a:srgbClr val="FFFFFF"/>
              </a:solidFill>
              <a:latin typeface="Arial" panose="020B0604020202020204"/>
              <a:ea typeface="+mn-ea"/>
              <a:cs typeface="+mn-cs"/>
            </a:rPr>
            <a:t>Git and GitHub Fundamentals</a:t>
          </a:r>
          <a:endParaRPr lang="en-US" sz="2200" b="1"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Hands-on Installation</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Wrap-up</a:t>
          </a:r>
          <a:endParaRPr lang="en-US" sz="2200" kern="1200" dirty="0">
            <a:solidFill>
              <a:srgbClr val="FFFFFF"/>
            </a:solidFill>
            <a:latin typeface="Arial" panose="020B0604020202020204"/>
            <a:ea typeface="+mn-ea"/>
            <a:cs typeface="+mn-cs"/>
          </a:endParaRP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EF5FA9EB-15EC-FA4C-9874-FB6923D6195C}">
      <dgm:prSet/>
      <dgm:spPr/>
      <dgm:t>
        <a:bodyPr/>
        <a:lstStyle/>
        <a:p>
          <a:pPr>
            <a:lnSpc>
              <a:spcPct val="150000"/>
            </a:lnSpc>
            <a:buClr>
              <a:srgbClr val="8DA8D8"/>
            </a:buClr>
            <a:buFont typeface="Arial" panose="020B0604020202020204" pitchFamily="34" charset="0"/>
            <a:buChar char="•"/>
          </a:pPr>
          <a:r>
            <a:rPr lang="en-GB" sz="1700" kern="1200" dirty="0">
              <a:solidFill>
                <a:schemeClr val="tx1"/>
              </a:solidFill>
            </a:rPr>
            <a:t>Key concepts</a:t>
          </a:r>
          <a:endParaRPr lang="en-GB" sz="1700" kern="1200" dirty="0"/>
        </a:p>
      </dgm:t>
    </dgm:pt>
    <dgm:pt modelId="{F11C7FEF-3F38-5C47-B5CD-F7EE9728CF64}" type="parTrans" cxnId="{7287F2D5-2B7D-654F-AC1C-62CF31B54156}">
      <dgm:prSet/>
      <dgm:spPr/>
      <dgm:t>
        <a:bodyPr/>
        <a:lstStyle/>
        <a:p>
          <a:endParaRPr lang="en-GB"/>
        </a:p>
      </dgm:t>
    </dgm:pt>
    <dgm:pt modelId="{D6978073-CAA4-EF42-B81D-6C5BCCE871C2}" type="sibTrans" cxnId="{7287F2D5-2B7D-654F-AC1C-62CF31B54156}">
      <dgm:prSet/>
      <dgm:spPr/>
      <dgm:t>
        <a:bodyPr/>
        <a:lstStyle/>
        <a:p>
          <a:endParaRPr lang="en-GB"/>
        </a:p>
      </dgm:t>
    </dgm:pt>
    <dgm:pt modelId="{2F2D23F3-DC05-5E4A-AAD4-CEA92625CB5A}">
      <dgm:prSet/>
      <dgm:spPr/>
      <dgm:t>
        <a:bodyPr/>
        <a:lstStyle/>
        <a:p>
          <a:pPr>
            <a:lnSpc>
              <a:spcPct val="150000"/>
            </a:lnSpc>
            <a:buClr>
              <a:srgbClr val="8DA8D8"/>
            </a:buClr>
            <a:buFont typeface="Arial" panose="020B0604020202020204" pitchFamily="34" charset="0"/>
            <a:buChar char="•"/>
          </a:pPr>
          <a:r>
            <a:rPr lang="en-GB" sz="1700" kern="1200" dirty="0">
              <a:solidFill>
                <a:schemeClr val="tx1"/>
              </a:solidFill>
            </a:rPr>
            <a:t>Branches</a:t>
          </a:r>
        </a:p>
      </dgm:t>
    </dgm:pt>
    <dgm:pt modelId="{6A1BCBF0-4211-9049-8BBB-F502092BD64A}" type="parTrans" cxnId="{CA450465-CD9D-4C45-A598-9CD141B3581F}">
      <dgm:prSet/>
      <dgm:spPr/>
      <dgm:t>
        <a:bodyPr/>
        <a:lstStyle/>
        <a:p>
          <a:endParaRPr lang="en-GB"/>
        </a:p>
      </dgm:t>
    </dgm:pt>
    <dgm:pt modelId="{B7055686-BF77-544A-A51F-CB67E4C5921D}" type="sibTrans" cxnId="{CA450465-CD9D-4C45-A598-9CD141B3581F}">
      <dgm:prSet/>
      <dgm:spPr/>
      <dgm:t>
        <a:bodyPr/>
        <a:lstStyle/>
        <a:p>
          <a:endParaRPr lang="en-GB"/>
        </a:p>
      </dgm:t>
    </dgm:pt>
    <dgm:pt modelId="{23041C2A-05ED-4044-999C-438961C1D715}">
      <dgm:prSet custT="1"/>
      <dgm:spPr/>
      <dgm:t>
        <a:bodyPr/>
        <a:lstStyle/>
        <a:p>
          <a:pPr>
            <a:lnSpc>
              <a:spcPct val="150000"/>
            </a:lnSpc>
            <a:buClr>
              <a:srgbClr val="8EA9DA"/>
            </a:buClr>
            <a:buSzPct val="100000"/>
            <a:buFont typeface="Arial" panose="020B0604020202020204" pitchFamily="34" charset="0"/>
            <a:buChar char="•"/>
          </a:pPr>
          <a:r>
            <a:rPr lang="sv-SE" sz="1700" kern="1200" dirty="0">
              <a:solidFill>
                <a:srgbClr val="000000"/>
              </a:solidFill>
              <a:latin typeface="Arial" panose="020B0604020202020204"/>
              <a:ea typeface="+mn-ea"/>
              <a:cs typeface="+mn-cs"/>
            </a:rPr>
            <a:t>Workflow and </a:t>
          </a:r>
          <a:r>
            <a:rPr lang="sv-SE" sz="1700" kern="1200" dirty="0" err="1">
              <a:solidFill>
                <a:srgbClr val="000000"/>
              </a:solidFill>
              <a:latin typeface="Arial" panose="020B0604020202020204"/>
              <a:ea typeface="+mn-ea"/>
              <a:cs typeface="+mn-cs"/>
            </a:rPr>
            <a:t>command</a:t>
          </a:r>
          <a:r>
            <a:rPr lang="sv-SE" sz="1700" kern="1200" dirty="0">
              <a:solidFill>
                <a:srgbClr val="000000"/>
              </a:solidFill>
              <a:latin typeface="Arial" panose="020B0604020202020204"/>
              <a:ea typeface="+mn-ea"/>
              <a:cs typeface="+mn-cs"/>
            </a:rPr>
            <a:t> </a:t>
          </a:r>
          <a:r>
            <a:rPr lang="sv-SE" sz="1700" kern="1200" dirty="0" err="1">
              <a:solidFill>
                <a:srgbClr val="000000"/>
              </a:solidFill>
              <a:latin typeface="Arial" panose="020B0604020202020204"/>
              <a:ea typeface="+mn-ea"/>
              <a:cs typeface="+mn-cs"/>
            </a:rPr>
            <a:t>lines</a:t>
          </a:r>
          <a:r>
            <a:rPr lang="sv-SE" sz="1700" kern="1200" dirty="0">
              <a:solidFill>
                <a:srgbClr val="000000"/>
              </a:solidFill>
              <a:latin typeface="Arial" panose="020B0604020202020204"/>
              <a:ea typeface="+mn-ea"/>
              <a:cs typeface="+mn-cs"/>
            </a:rPr>
            <a:t> </a:t>
          </a:r>
          <a:endParaRPr lang="en-GB" sz="1700" kern="1200" dirty="0">
            <a:solidFill>
              <a:srgbClr val="000000"/>
            </a:solidFill>
            <a:latin typeface="Arial" panose="020B0604020202020204"/>
            <a:ea typeface="+mn-ea"/>
            <a:cs typeface="+mn-cs"/>
          </a:endParaRPr>
        </a:p>
      </dgm:t>
    </dgm:pt>
    <dgm:pt modelId="{753D614F-15F0-704E-9162-16B4393D08A7}" type="parTrans" cxnId="{67B3404E-497D-9A43-BBE3-887B4DB96132}">
      <dgm:prSet/>
      <dgm:spPr/>
      <dgm:t>
        <a:bodyPr/>
        <a:lstStyle/>
        <a:p>
          <a:endParaRPr lang="en-GB"/>
        </a:p>
      </dgm:t>
    </dgm:pt>
    <dgm:pt modelId="{3D4997AA-490B-4F4F-8813-799CCBD54A68}" type="sibTrans" cxnId="{67B3404E-497D-9A43-BBE3-887B4DB96132}">
      <dgm:prSet/>
      <dgm:spPr/>
      <dgm:t>
        <a:bodyPr/>
        <a:lstStyle/>
        <a:p>
          <a:endParaRPr lang="en-GB"/>
        </a:p>
      </dgm:t>
    </dgm:pt>
    <dgm:pt modelId="{24F2BF32-5049-7641-AA6E-C8FB694496B4}">
      <dgm:prSet/>
      <dgm:spPr/>
      <dgm:t>
        <a:bodyPr/>
        <a:lstStyle/>
        <a:p>
          <a:pPr>
            <a:lnSpc>
              <a:spcPct val="150000"/>
            </a:lnSpc>
            <a:buClr>
              <a:srgbClr val="8DA8D8"/>
            </a:buClr>
            <a:buFont typeface="Arial" panose="020B0604020202020204" pitchFamily="34" charset="0"/>
            <a:buChar char="•"/>
          </a:pPr>
          <a:r>
            <a:rPr lang="en-GB" sz="1700" b="0" i="0" kern="1200" dirty="0">
              <a:solidFill>
                <a:schemeClr val="tx1"/>
              </a:solidFill>
            </a:rPr>
            <a:t>Geo-X application</a:t>
          </a:r>
        </a:p>
      </dgm:t>
    </dgm:pt>
    <dgm:pt modelId="{98887ED5-BED7-B34B-8CA8-060C2975305D}" type="parTrans" cxnId="{2B516817-55EB-384B-9CBC-9B83E822AB7D}">
      <dgm:prSet/>
      <dgm:spPr/>
      <dgm:t>
        <a:bodyPr/>
        <a:lstStyle/>
        <a:p>
          <a:endParaRPr lang="en-GB"/>
        </a:p>
      </dgm:t>
    </dgm:pt>
    <dgm:pt modelId="{E758BD90-BFED-4B45-AFF5-CEFFCCED9A19}" type="sibTrans" cxnId="{2B516817-55EB-384B-9CBC-9B83E822AB7D}">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4"/>
      <dgm:spPr/>
    </dgm:pt>
    <dgm:pt modelId="{AF504E32-E4F1-8A41-8090-721330C437AA}" type="pres">
      <dgm:prSet presAssocID="{2D13A230-B0E2-43E6-92E1-91635DDFA80A}" presName="parentText" presStyleLbl="node1" presStyleIdx="0" presStyleCnt="4">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4">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4"/>
      <dgm:spPr/>
    </dgm:pt>
    <dgm:pt modelId="{15796D47-D216-6145-B650-675E75298BCE}" type="pres">
      <dgm:prSet presAssocID="{4C715A27-7164-43A3-8A9B-9D9FB39DD811}" presName="parentText" presStyleLbl="node1" presStyleIdx="1" presStyleCnt="4">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4">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4"/>
      <dgm:spPr/>
    </dgm:pt>
    <dgm:pt modelId="{99865278-FAB6-1B45-8F2F-EF3AEC260127}" type="pres">
      <dgm:prSet presAssocID="{29A9519F-9A90-41AF-A2F8-CD205CAC0CE8}" presName="parentText" presStyleLbl="node1" presStyleIdx="2" presStyleCnt="4">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4">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4"/>
      <dgm:spPr/>
    </dgm:pt>
    <dgm:pt modelId="{7461C02C-91E4-7048-A443-6B2DAA697767}" type="pres">
      <dgm:prSet presAssocID="{7057230F-0796-427C-9033-740C78BD957D}" presName="parentText" presStyleLbl="node1" presStyleIdx="3" presStyleCnt="4">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4">
        <dgm:presLayoutVars>
          <dgm:bulletEnabled val="1"/>
        </dgm:presLayoutVars>
      </dgm:prSet>
      <dgm:spPr/>
    </dgm:pt>
  </dgm:ptLst>
  <dgm:cxnLst>
    <dgm:cxn modelId="{98A81405-EECB-4B6B-9D75-C7F4914A4BB7}" srcId="{2D13A230-B0E2-43E6-92E1-91635DDFA80A}" destId="{F28DD070-CF4C-4C99-BC10-1BFC9E1F06C0}" srcOrd="0" destOrd="0" parTransId="{A4789116-D8C3-417C-99F6-4B9E7A96CBB8}" sibTransId="{B5840F1F-1EE4-4B01-938E-94F12579FAA2}"/>
    <dgm:cxn modelId="{DCD19208-A62A-5443-B67A-FAC0FEC9FACF}" type="presOf" srcId="{29A9519F-9A90-41AF-A2F8-CD205CAC0CE8}" destId="{99865278-FAB6-1B45-8F2F-EF3AEC260127}" srcOrd="1" destOrd="0" presId="urn:microsoft.com/office/officeart/2005/8/layout/list1"/>
    <dgm:cxn modelId="{2B516817-55EB-384B-9CBC-9B83E822AB7D}" srcId="{4C715A27-7164-43A3-8A9B-9D9FB39DD811}" destId="{24F2BF32-5049-7641-AA6E-C8FB694496B4}" srcOrd="3" destOrd="0" parTransId="{98887ED5-BED7-B34B-8CA8-060C2975305D}" sibTransId="{E758BD90-BFED-4B45-AFF5-CEFFCCED9A19}"/>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67B3404E-497D-9A43-BBE3-887B4DB96132}" srcId="{4C715A27-7164-43A3-8A9B-9D9FB39DD811}" destId="{23041C2A-05ED-4044-999C-438961C1D715}" srcOrd="2" destOrd="0" parTransId="{753D614F-15F0-704E-9162-16B4393D08A7}" sibTransId="{3D4997AA-490B-4F4F-8813-799CCBD54A68}"/>
    <dgm:cxn modelId="{CA450465-CD9D-4C45-A598-9CD141B3581F}" srcId="{4C715A27-7164-43A3-8A9B-9D9FB39DD811}" destId="{2F2D23F3-DC05-5E4A-AAD4-CEA92625CB5A}" srcOrd="1" destOrd="0" parTransId="{6A1BCBF0-4211-9049-8BBB-F502092BD64A}" sibTransId="{B7055686-BF77-544A-A51F-CB67E4C5921D}"/>
    <dgm:cxn modelId="{2B86B26E-064A-BF45-B896-473FC1EA3A98}" type="presOf" srcId="{2F2D23F3-DC05-5E4A-AAD4-CEA92625CB5A}" destId="{932C0071-0EDE-694A-9140-EFB51E3D758F}" srcOrd="0" destOrd="1"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8FFA3CB3-A66A-1847-BC32-DFA1A626C9F2}" type="presOf" srcId="{24F2BF32-5049-7641-AA6E-C8FB694496B4}" destId="{932C0071-0EDE-694A-9140-EFB51E3D758F}" srcOrd="0" destOrd="3" presId="urn:microsoft.com/office/officeart/2005/8/layout/list1"/>
    <dgm:cxn modelId="{6E3232BE-FE81-564A-B98E-F6AF90616F2C}" type="presOf" srcId="{4C715A27-7164-43A3-8A9B-9D9FB39DD811}" destId="{15796D47-D216-6145-B650-675E75298BCE}" srcOrd="1" destOrd="0" presId="urn:microsoft.com/office/officeart/2005/8/layout/list1"/>
    <dgm:cxn modelId="{3E271EC2-E94D-114E-ABB9-12D805DBAE16}" type="presOf" srcId="{23041C2A-05ED-4044-999C-438961C1D715}" destId="{932C0071-0EDE-694A-9140-EFB51E3D758F}" srcOrd="0" destOrd="2"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7287F2D5-2B7D-654F-AC1C-62CF31B54156}" srcId="{4C715A27-7164-43A3-8A9B-9D9FB39DD811}" destId="{EF5FA9EB-15EC-FA4C-9874-FB6923D6195C}" srcOrd="0" destOrd="0" parTransId="{F11C7FEF-3F38-5C47-B5CD-F7EE9728CF64}" sibTransId="{D6978073-CAA4-EF42-B81D-6C5BCCE871C2}"/>
    <dgm:cxn modelId="{0E8B18E6-80A8-B74D-9037-E70D0AA347C7}" type="presOf" srcId="{EF5FA9EB-15EC-FA4C-9874-FB6923D6195C}" destId="{932C0071-0EDE-694A-9140-EFB51E3D758F}" srcOrd="0" destOrd="0" presId="urn:microsoft.com/office/officeart/2005/8/layout/list1"/>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F47443F2-F1CA-824E-895E-D5240F9EB13D}" type="presOf" srcId="{F28DD070-CF4C-4C99-BC10-1BFC9E1F06C0}" destId="{C39DA402-EE7E-CA44-9732-B45B6A6DA900}" srcOrd="0"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Repository Management</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dgm:spPr/>
      <dgm:t>
        <a:bodyPr/>
        <a:lstStyle/>
        <a:p>
          <a:pPr>
            <a:lnSpc>
              <a:spcPct val="150000"/>
            </a:lnSpc>
            <a:buClr>
              <a:srgbClr val="8DA8D8"/>
            </a:buClr>
            <a:buFont typeface="Arial" panose="020B0604020202020204" pitchFamily="34" charset="0"/>
            <a:buNone/>
          </a:pPr>
          <a:endParaRPr lang="en-US" dirty="0"/>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GB" sz="2200" b="0" kern="1200" dirty="0">
              <a:solidFill>
                <a:srgbClr val="FFFFFF"/>
              </a:solidFill>
              <a:latin typeface="Arial" panose="020B0604020202020204"/>
              <a:ea typeface="+mn-ea"/>
              <a:cs typeface="+mn-cs"/>
            </a:rPr>
            <a:t>Git and GitHub Fundamentals</a:t>
          </a:r>
          <a:endParaRPr lang="en-US" sz="2200" b="0"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Hands-on Installation</a:t>
          </a:r>
          <a:endParaRPr lang="en-US" sz="2200" b="1"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Wrap-up</a:t>
          </a:r>
          <a:endParaRPr lang="en-US" sz="2200" kern="1200" dirty="0">
            <a:solidFill>
              <a:srgbClr val="FFFFFF"/>
            </a:solidFill>
            <a:latin typeface="Arial" panose="020B0604020202020204"/>
            <a:ea typeface="+mn-ea"/>
            <a:cs typeface="+mn-cs"/>
          </a:endParaRP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EF5FA9EB-15EC-FA4C-9874-FB6923D6195C}">
      <dgm:prSet/>
      <dgm:spPr/>
      <dgm:t>
        <a:bodyPr/>
        <a:lstStyle/>
        <a:p>
          <a:pPr>
            <a:lnSpc>
              <a:spcPct val="150000"/>
            </a:lnSpc>
            <a:buClr>
              <a:srgbClr val="8DA8D8"/>
            </a:buClr>
            <a:buFont typeface="Arial" panose="020B0604020202020204" pitchFamily="34" charset="0"/>
            <a:buNone/>
          </a:pPr>
          <a:endParaRPr lang="en-GB" dirty="0"/>
        </a:p>
      </dgm:t>
    </dgm:pt>
    <dgm:pt modelId="{F11C7FEF-3F38-5C47-B5CD-F7EE9728CF64}" type="parTrans" cxnId="{7287F2D5-2B7D-654F-AC1C-62CF31B54156}">
      <dgm:prSet/>
      <dgm:spPr/>
      <dgm:t>
        <a:bodyPr/>
        <a:lstStyle/>
        <a:p>
          <a:endParaRPr lang="en-GB"/>
        </a:p>
      </dgm:t>
    </dgm:pt>
    <dgm:pt modelId="{D6978073-CAA4-EF42-B81D-6C5BCCE871C2}" type="sibTrans" cxnId="{7287F2D5-2B7D-654F-AC1C-62CF31B54156}">
      <dgm:prSet/>
      <dgm:spPr/>
      <dgm:t>
        <a:bodyPr/>
        <a:lstStyle/>
        <a:p>
          <a:endParaRPr lang="en-GB"/>
        </a:p>
      </dgm:t>
    </dgm:pt>
    <dgm:pt modelId="{C3D08395-C825-CC45-93C4-7996E46230A1}">
      <dgm:prSet/>
      <dgm:spPr/>
      <dgm:t>
        <a:bodyPr/>
        <a:lstStyle/>
        <a:p>
          <a:pPr>
            <a:lnSpc>
              <a:spcPct val="150000"/>
            </a:lnSpc>
            <a:buClr>
              <a:srgbClr val="8EA9DA"/>
            </a:buClr>
            <a:buFont typeface="Arial" panose="020B0604020202020204" pitchFamily="34" charset="0"/>
            <a:buChar char="•"/>
          </a:pPr>
          <a:r>
            <a:rPr lang="en-GB" dirty="0"/>
            <a:t>What you will need before starting</a:t>
          </a:r>
        </a:p>
      </dgm:t>
    </dgm:pt>
    <dgm:pt modelId="{ABBE1BBB-9AC0-9145-9E7E-7E288198848A}" type="parTrans" cxnId="{ABE97F4C-0854-E44C-8A28-8E56A06D9C78}">
      <dgm:prSet/>
      <dgm:spPr/>
      <dgm:t>
        <a:bodyPr/>
        <a:lstStyle/>
        <a:p>
          <a:endParaRPr lang="en-GB"/>
        </a:p>
      </dgm:t>
    </dgm:pt>
    <dgm:pt modelId="{7D42E68E-6EF7-1A48-9B0A-FD543B7825CA}" type="sibTrans" cxnId="{ABE97F4C-0854-E44C-8A28-8E56A06D9C78}">
      <dgm:prSet/>
      <dgm:spPr/>
      <dgm:t>
        <a:bodyPr/>
        <a:lstStyle/>
        <a:p>
          <a:endParaRPr lang="en-GB"/>
        </a:p>
      </dgm:t>
    </dgm:pt>
    <dgm:pt modelId="{88898FD7-BE36-5548-966A-4291AEE09641}">
      <dgm:prSet/>
      <dgm:spPr/>
      <dgm:t>
        <a:bodyPr/>
        <a:lstStyle/>
        <a:p>
          <a:pPr>
            <a:lnSpc>
              <a:spcPct val="150000"/>
            </a:lnSpc>
            <a:buClr>
              <a:srgbClr val="8EA9DA"/>
            </a:buClr>
          </a:pPr>
          <a:r>
            <a:rPr lang="en-GB" dirty="0">
              <a:solidFill>
                <a:schemeClr val="tx1"/>
              </a:solidFill>
            </a:rPr>
            <a:t>Fork and clone Geo-X</a:t>
          </a:r>
        </a:p>
      </dgm:t>
    </dgm:pt>
    <dgm:pt modelId="{C7FDD804-83D4-1640-85FE-FDB26D748D59}" type="parTrans" cxnId="{1AE20218-C8B5-3D4B-AA6E-DDFF0A6CC78A}">
      <dgm:prSet/>
      <dgm:spPr/>
      <dgm:t>
        <a:bodyPr/>
        <a:lstStyle/>
        <a:p>
          <a:endParaRPr lang="en-GB"/>
        </a:p>
      </dgm:t>
    </dgm:pt>
    <dgm:pt modelId="{37741D77-1D48-D04A-9223-16B6E6F3F3AE}" type="sibTrans" cxnId="{1AE20218-C8B5-3D4B-AA6E-DDFF0A6CC78A}">
      <dgm:prSet/>
      <dgm:spPr/>
      <dgm:t>
        <a:bodyPr/>
        <a:lstStyle/>
        <a:p>
          <a:endParaRPr lang="en-GB"/>
        </a:p>
      </dgm:t>
    </dgm:pt>
    <dgm:pt modelId="{32A23B84-B237-CC4C-8D44-10191F5C5E73}">
      <dgm:prSet/>
      <dgm:spPr/>
      <dgm:t>
        <a:bodyPr/>
        <a:lstStyle/>
        <a:p>
          <a:pPr>
            <a:lnSpc>
              <a:spcPct val="150000"/>
            </a:lnSpc>
            <a:buClr>
              <a:srgbClr val="8EA9DA"/>
            </a:buClr>
          </a:pPr>
          <a:r>
            <a:rPr lang="en-GB" dirty="0">
              <a:solidFill>
                <a:schemeClr val="tx1"/>
              </a:solidFill>
            </a:rPr>
            <a:t>Set up the environment</a:t>
          </a:r>
        </a:p>
      </dgm:t>
    </dgm:pt>
    <dgm:pt modelId="{4F9A710F-EC91-9E41-A973-EB2582749B7F}" type="parTrans" cxnId="{8FE1C061-ED8D-6F4C-A546-EC58C037E5AB}">
      <dgm:prSet/>
      <dgm:spPr/>
      <dgm:t>
        <a:bodyPr/>
        <a:lstStyle/>
        <a:p>
          <a:endParaRPr lang="en-GB"/>
        </a:p>
      </dgm:t>
    </dgm:pt>
    <dgm:pt modelId="{D29AF67C-588D-5B48-AF64-42C6289FA98D}" type="sibTrans" cxnId="{8FE1C061-ED8D-6F4C-A546-EC58C037E5AB}">
      <dgm:prSet/>
      <dgm:spPr/>
      <dgm:t>
        <a:bodyPr/>
        <a:lstStyle/>
        <a:p>
          <a:endParaRPr lang="en-GB"/>
        </a:p>
      </dgm:t>
    </dgm:pt>
    <dgm:pt modelId="{A383C35A-0C88-3640-9974-70A2DD71B557}">
      <dgm:prSet/>
      <dgm:spPr/>
      <dgm:t>
        <a:bodyPr/>
        <a:lstStyle/>
        <a:p>
          <a:pPr>
            <a:lnSpc>
              <a:spcPct val="150000"/>
            </a:lnSpc>
            <a:buClr>
              <a:srgbClr val="8EA9DA"/>
            </a:buClr>
          </a:pPr>
          <a:r>
            <a:rPr lang="en-GB" dirty="0">
              <a:solidFill>
                <a:schemeClr val="tx1"/>
              </a:solidFill>
            </a:rPr>
            <a:t>Install solver</a:t>
          </a:r>
        </a:p>
      </dgm:t>
    </dgm:pt>
    <dgm:pt modelId="{23C1600E-C81B-7D45-BCF9-9D4D6EF8E441}" type="parTrans" cxnId="{CA7767C9-598C-3742-8A6E-9117E4481906}">
      <dgm:prSet/>
      <dgm:spPr/>
      <dgm:t>
        <a:bodyPr/>
        <a:lstStyle/>
        <a:p>
          <a:endParaRPr lang="en-GB"/>
        </a:p>
      </dgm:t>
    </dgm:pt>
    <dgm:pt modelId="{6BCC7FCB-2FAC-7942-A698-6101B8783AA8}" type="sibTrans" cxnId="{CA7767C9-598C-3742-8A6E-9117E4481906}">
      <dgm:prSet/>
      <dgm:spPr/>
      <dgm:t>
        <a:bodyPr/>
        <a:lstStyle/>
        <a:p>
          <a:endParaRPr lang="en-GB"/>
        </a:p>
      </dgm:t>
    </dgm:pt>
    <dgm:pt modelId="{F0926753-C21A-F746-941F-3B056443CED7}">
      <dgm:prSet/>
      <dgm:spPr/>
      <dgm:t>
        <a:bodyPr/>
        <a:lstStyle/>
        <a:p>
          <a:pPr>
            <a:lnSpc>
              <a:spcPct val="150000"/>
            </a:lnSpc>
            <a:buClr>
              <a:srgbClr val="8EA9DA"/>
            </a:buClr>
          </a:pPr>
          <a:r>
            <a:rPr lang="en-GB" dirty="0">
              <a:solidFill>
                <a:schemeClr val="tx1"/>
              </a:solidFill>
            </a:rPr>
            <a:t>Fork and clone Geo-X-data-prep</a:t>
          </a:r>
        </a:p>
      </dgm:t>
    </dgm:pt>
    <dgm:pt modelId="{65BC402F-98C6-7D42-8A3F-AFBB7FA24FA9}" type="parTrans" cxnId="{7942DBED-9E74-5941-9BF9-DE4948815331}">
      <dgm:prSet/>
      <dgm:spPr/>
      <dgm:t>
        <a:bodyPr/>
        <a:lstStyle/>
        <a:p>
          <a:endParaRPr lang="en-GB"/>
        </a:p>
      </dgm:t>
    </dgm:pt>
    <dgm:pt modelId="{8EF19C68-0934-E64B-94B3-04007EB9B9B3}" type="sibTrans" cxnId="{7942DBED-9E74-5941-9BF9-DE4948815331}">
      <dgm:prSet/>
      <dgm:spPr/>
      <dgm:t>
        <a:bodyPr/>
        <a:lstStyle/>
        <a:p>
          <a:endParaRPr lang="en-GB"/>
        </a:p>
      </dgm:t>
    </dgm:pt>
    <dgm:pt modelId="{C275FFC7-315A-7047-B79D-E39FED4AAD57}">
      <dgm:prSet/>
      <dgm:spPr/>
      <dgm:t>
        <a:bodyPr/>
        <a:lstStyle/>
        <a:p>
          <a:pPr>
            <a:lnSpc>
              <a:spcPct val="150000"/>
            </a:lnSpc>
            <a:buClr>
              <a:srgbClr val="8EA9DA"/>
            </a:buClr>
          </a:pPr>
          <a:r>
            <a:rPr lang="en-GB" dirty="0">
              <a:solidFill>
                <a:schemeClr val="tx1"/>
              </a:solidFill>
            </a:rPr>
            <a:t>Verifying your installation</a:t>
          </a:r>
        </a:p>
      </dgm:t>
    </dgm:pt>
    <dgm:pt modelId="{2F8B7615-A632-2F46-A476-F7E8D0FCA1F8}" type="parTrans" cxnId="{D5CF3DC1-D7A3-3048-A131-55ACAB72B56F}">
      <dgm:prSet/>
      <dgm:spPr/>
      <dgm:t>
        <a:bodyPr/>
        <a:lstStyle/>
        <a:p>
          <a:endParaRPr lang="en-GB"/>
        </a:p>
      </dgm:t>
    </dgm:pt>
    <dgm:pt modelId="{A0594237-AE7B-094B-B90D-C67D8CB4493B}" type="sibTrans" cxnId="{D5CF3DC1-D7A3-3048-A131-55ACAB72B56F}">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4"/>
      <dgm:spPr/>
    </dgm:pt>
    <dgm:pt modelId="{AF504E32-E4F1-8A41-8090-721330C437AA}" type="pres">
      <dgm:prSet presAssocID="{2D13A230-B0E2-43E6-92E1-91635DDFA80A}" presName="parentText" presStyleLbl="node1" presStyleIdx="0" presStyleCnt="4">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4">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4"/>
      <dgm:spPr/>
    </dgm:pt>
    <dgm:pt modelId="{15796D47-D216-6145-B650-675E75298BCE}" type="pres">
      <dgm:prSet presAssocID="{4C715A27-7164-43A3-8A9B-9D9FB39DD811}" presName="parentText" presStyleLbl="node1" presStyleIdx="1" presStyleCnt="4">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4">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4"/>
      <dgm:spPr/>
    </dgm:pt>
    <dgm:pt modelId="{99865278-FAB6-1B45-8F2F-EF3AEC260127}" type="pres">
      <dgm:prSet presAssocID="{29A9519F-9A90-41AF-A2F8-CD205CAC0CE8}" presName="parentText" presStyleLbl="node1" presStyleIdx="2" presStyleCnt="4">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4">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4"/>
      <dgm:spPr/>
    </dgm:pt>
    <dgm:pt modelId="{7461C02C-91E4-7048-A443-6B2DAA697767}" type="pres">
      <dgm:prSet presAssocID="{7057230F-0796-427C-9033-740C78BD957D}" presName="parentText" presStyleLbl="node1" presStyleIdx="3" presStyleCnt="4">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4">
        <dgm:presLayoutVars>
          <dgm:bulletEnabled val="1"/>
        </dgm:presLayoutVars>
      </dgm:prSet>
      <dgm:spPr/>
    </dgm:pt>
  </dgm:ptLst>
  <dgm:cxnLst>
    <dgm:cxn modelId="{C662DA04-2559-5A49-95F2-99DC184A9C22}" type="presOf" srcId="{C3D08395-C825-CC45-93C4-7996E46230A1}" destId="{F5793AED-A38F-8947-BA1B-2AC6B49265FD}" srcOrd="0" destOrd="0" presId="urn:microsoft.com/office/officeart/2005/8/layout/list1"/>
    <dgm:cxn modelId="{98A81405-EECB-4B6B-9D75-C7F4914A4BB7}" srcId="{2D13A230-B0E2-43E6-92E1-91635DDFA80A}" destId="{F28DD070-CF4C-4C99-BC10-1BFC9E1F06C0}" srcOrd="0" destOrd="0" parTransId="{A4789116-D8C3-417C-99F6-4B9E7A96CBB8}" sibTransId="{B5840F1F-1EE4-4B01-938E-94F12579FAA2}"/>
    <dgm:cxn modelId="{E7BC1B07-C390-BF42-BB38-29F9EF15C03F}" type="presOf" srcId="{C275FFC7-315A-7047-B79D-E39FED4AAD57}" destId="{F5793AED-A38F-8947-BA1B-2AC6B49265FD}" srcOrd="0" destOrd="5" presId="urn:microsoft.com/office/officeart/2005/8/layout/list1"/>
    <dgm:cxn modelId="{DCD19208-A62A-5443-B67A-FAC0FEC9FACF}" type="presOf" srcId="{29A9519F-9A90-41AF-A2F8-CD205CAC0CE8}" destId="{99865278-FAB6-1B45-8F2F-EF3AEC260127}" srcOrd="1" destOrd="0" presId="urn:microsoft.com/office/officeart/2005/8/layout/list1"/>
    <dgm:cxn modelId="{1AE20218-C8B5-3D4B-AA6E-DDFF0A6CC78A}" srcId="{29A9519F-9A90-41AF-A2F8-CD205CAC0CE8}" destId="{88898FD7-BE36-5548-966A-4291AEE09641}" srcOrd="1" destOrd="0" parTransId="{C7FDD804-83D4-1640-85FE-FDB26D748D59}" sibTransId="{37741D77-1D48-D04A-9223-16B6E6F3F3AE}"/>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29A1DC4B-7079-4B19-835D-6450A3DCEC51}" srcId="{7B852A8A-D86A-471E-A50F-F76EDF1D150E}" destId="{7057230F-0796-427C-9033-740C78BD957D}" srcOrd="3" destOrd="0" parTransId="{39E9BF8B-61FD-42D5-9551-77EB96331FF5}" sibTransId="{AAAD8B86-AAA8-481B-89EE-507B36DA3209}"/>
    <dgm:cxn modelId="{ABE97F4C-0854-E44C-8A28-8E56A06D9C78}" srcId="{29A9519F-9A90-41AF-A2F8-CD205CAC0CE8}" destId="{C3D08395-C825-CC45-93C4-7996E46230A1}" srcOrd="0" destOrd="0" parTransId="{ABBE1BBB-9AC0-9145-9E7E-7E288198848A}" sibTransId="{7D42E68E-6EF7-1A48-9B0A-FD543B7825CA}"/>
    <dgm:cxn modelId="{57EC8361-AA9F-8D43-B4AB-D8A89326BB14}" type="presOf" srcId="{A383C35A-0C88-3640-9974-70A2DD71B557}" destId="{F5793AED-A38F-8947-BA1B-2AC6B49265FD}" srcOrd="0" destOrd="3" presId="urn:microsoft.com/office/officeart/2005/8/layout/list1"/>
    <dgm:cxn modelId="{8FE1C061-ED8D-6F4C-A546-EC58C037E5AB}" srcId="{29A9519F-9A90-41AF-A2F8-CD205CAC0CE8}" destId="{32A23B84-B237-CC4C-8D44-10191F5C5E73}" srcOrd="2" destOrd="0" parTransId="{4F9A710F-EC91-9E41-A973-EB2582749B7F}" sibTransId="{D29AF67C-588D-5B48-AF64-42C6289FA98D}"/>
    <dgm:cxn modelId="{C1B4B267-B088-ED49-89F1-DC6E506A9C56}" type="presOf" srcId="{F0926753-C21A-F746-941F-3B056443CED7}" destId="{F5793AED-A38F-8947-BA1B-2AC6B49265FD}" srcOrd="0" destOrd="4" presId="urn:microsoft.com/office/officeart/2005/8/layout/list1"/>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20F0459E-FB0D-C940-94AA-2F9DAFB298CE}" type="presOf" srcId="{32A23B84-B237-CC4C-8D44-10191F5C5E73}" destId="{F5793AED-A38F-8947-BA1B-2AC6B49265FD}" srcOrd="0" destOrd="2" presId="urn:microsoft.com/office/officeart/2005/8/layout/list1"/>
    <dgm:cxn modelId="{A2716EB7-E64A-654C-814A-B51B89B10C35}" type="presOf" srcId="{88898FD7-BE36-5548-966A-4291AEE09641}" destId="{F5793AED-A38F-8947-BA1B-2AC6B49265FD}" srcOrd="0" destOrd="1" presId="urn:microsoft.com/office/officeart/2005/8/layout/list1"/>
    <dgm:cxn modelId="{6E3232BE-FE81-564A-B98E-F6AF90616F2C}" type="presOf" srcId="{4C715A27-7164-43A3-8A9B-9D9FB39DD811}" destId="{15796D47-D216-6145-B650-675E75298BCE}" srcOrd="1" destOrd="0" presId="urn:microsoft.com/office/officeart/2005/8/layout/list1"/>
    <dgm:cxn modelId="{D5CF3DC1-D7A3-3048-A131-55ACAB72B56F}" srcId="{29A9519F-9A90-41AF-A2F8-CD205CAC0CE8}" destId="{C275FFC7-315A-7047-B79D-E39FED4AAD57}" srcOrd="5" destOrd="0" parTransId="{2F8B7615-A632-2F46-A476-F7E8D0FCA1F8}" sibTransId="{A0594237-AE7B-094B-B90D-C67D8CB4493B}"/>
    <dgm:cxn modelId="{CA7767C9-598C-3742-8A6E-9117E4481906}" srcId="{29A9519F-9A90-41AF-A2F8-CD205CAC0CE8}" destId="{A383C35A-0C88-3640-9974-70A2DD71B557}" srcOrd="3" destOrd="0" parTransId="{23C1600E-C81B-7D45-BCF9-9D4D6EF8E441}" sibTransId="{6BCC7FCB-2FAC-7942-A698-6101B8783AA8}"/>
    <dgm:cxn modelId="{5BDF17D3-E3D2-4B29-B924-1932BDC0E72D}" srcId="{7B852A8A-D86A-471E-A50F-F76EDF1D150E}" destId="{29A9519F-9A90-41AF-A2F8-CD205CAC0CE8}" srcOrd="2" destOrd="0" parTransId="{86513EA6-674B-40FB-AB37-388F95CBF60C}" sibTransId="{B8ECEF67-6596-42B3-A549-30310A0299E0}"/>
    <dgm:cxn modelId="{7287F2D5-2B7D-654F-AC1C-62CF31B54156}" srcId="{4C715A27-7164-43A3-8A9B-9D9FB39DD811}" destId="{EF5FA9EB-15EC-FA4C-9874-FB6923D6195C}" srcOrd="0" destOrd="0" parTransId="{F11C7FEF-3F38-5C47-B5CD-F7EE9728CF64}" sibTransId="{D6978073-CAA4-EF42-B81D-6C5BCCE871C2}"/>
    <dgm:cxn modelId="{0E8B18E6-80A8-B74D-9037-E70D0AA347C7}" type="presOf" srcId="{EF5FA9EB-15EC-FA4C-9874-FB6923D6195C}" destId="{932C0071-0EDE-694A-9140-EFB51E3D758F}" srcOrd="0" destOrd="0" presId="urn:microsoft.com/office/officeart/2005/8/layout/list1"/>
    <dgm:cxn modelId="{E20382EC-3941-452D-B925-D6871F886D7E}" srcId="{7B852A8A-D86A-471E-A50F-F76EDF1D150E}" destId="{4C715A27-7164-43A3-8A9B-9D9FB39DD811}" srcOrd="1" destOrd="0" parTransId="{4142F74B-FED8-447B-B326-A719CF8DAEF4}" sibTransId="{F8535470-8309-4FCF-8AD5-86A49546334A}"/>
    <dgm:cxn modelId="{7942DBED-9E74-5941-9BF9-DE4948815331}" srcId="{29A9519F-9A90-41AF-A2F8-CD205CAC0CE8}" destId="{F0926753-C21A-F746-941F-3B056443CED7}" srcOrd="4" destOrd="0" parTransId="{65BC402F-98C6-7D42-8A3F-AFBB7FA24FA9}" sibTransId="{8EF19C68-0934-E64B-94B3-04007EB9B9B3}"/>
    <dgm:cxn modelId="{F4A333F1-0178-384C-BD5B-D8D4CD016909}" type="presOf" srcId="{7B852A8A-D86A-471E-A50F-F76EDF1D150E}" destId="{3A2F3ED3-5F5F-8442-A59F-7FCF0F9E4F7A}" srcOrd="0" destOrd="0" presId="urn:microsoft.com/office/officeart/2005/8/layout/list1"/>
    <dgm:cxn modelId="{F47443F2-F1CA-824E-895E-D5240F9EB13D}" type="presOf" srcId="{F28DD070-CF4C-4C99-BC10-1BFC9E1F06C0}" destId="{C39DA402-EE7E-CA44-9732-B45B6A6DA900}" srcOrd="0"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852A8A-D86A-471E-A50F-F76EDF1D150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D13A230-B0E2-43E6-92E1-91635DDFA80A}">
      <dgm:prSet custT="1"/>
      <dgm:spPr>
        <a:solidFill>
          <a:srgbClr val="8EA9DA"/>
        </a:solidFill>
      </dgm:spPr>
      <dgm: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Repository Management</a:t>
          </a:r>
          <a:endParaRPr lang="en-US" sz="2200" b="0" kern="1200" dirty="0">
            <a:solidFill>
              <a:srgbClr val="FFFFFF"/>
            </a:solidFill>
            <a:latin typeface="Arial" panose="020B0604020202020204"/>
            <a:ea typeface="+mn-ea"/>
            <a:cs typeface="+mn-cs"/>
          </a:endParaRPr>
        </a:p>
      </dgm:t>
    </dgm:pt>
    <dgm:pt modelId="{BF0CA7CE-F138-4530-80FD-2164DB3FDDCA}" type="parTrans" cxnId="{A0E0ED20-6AAA-4A46-B04E-2A238DFB6967}">
      <dgm:prSet/>
      <dgm:spPr/>
      <dgm:t>
        <a:bodyPr/>
        <a:lstStyle/>
        <a:p>
          <a:endParaRPr lang="en-US"/>
        </a:p>
      </dgm:t>
    </dgm:pt>
    <dgm:pt modelId="{04675994-FB76-4810-8887-E3C33D2B0FD0}" type="sibTrans" cxnId="{A0E0ED20-6AAA-4A46-B04E-2A238DFB6967}">
      <dgm:prSet/>
      <dgm:spPr/>
      <dgm:t>
        <a:bodyPr/>
        <a:lstStyle/>
        <a:p>
          <a:endParaRPr lang="en-US"/>
        </a:p>
      </dgm:t>
    </dgm:pt>
    <dgm:pt modelId="{F28DD070-CF4C-4C99-BC10-1BFC9E1F06C0}">
      <dgm:prSet/>
      <dgm:spPr/>
      <dgm:t>
        <a:bodyPr/>
        <a:lstStyle/>
        <a:p>
          <a:pPr>
            <a:lnSpc>
              <a:spcPct val="150000"/>
            </a:lnSpc>
            <a:buClr>
              <a:srgbClr val="8DA8D8"/>
            </a:buClr>
            <a:buFont typeface="Arial" panose="020B0604020202020204" pitchFamily="34" charset="0"/>
            <a:buNone/>
          </a:pPr>
          <a:endParaRPr lang="en-US" dirty="0"/>
        </a:p>
      </dgm:t>
    </dgm:pt>
    <dgm:pt modelId="{A4789116-D8C3-417C-99F6-4B9E7A96CBB8}" type="parTrans" cxnId="{98A81405-EECB-4B6B-9D75-C7F4914A4BB7}">
      <dgm:prSet/>
      <dgm:spPr/>
      <dgm:t>
        <a:bodyPr/>
        <a:lstStyle/>
        <a:p>
          <a:endParaRPr lang="en-US"/>
        </a:p>
      </dgm:t>
    </dgm:pt>
    <dgm:pt modelId="{B5840F1F-1EE4-4B01-938E-94F12579FAA2}" type="sibTrans" cxnId="{98A81405-EECB-4B6B-9D75-C7F4914A4BB7}">
      <dgm:prSet/>
      <dgm:spPr/>
      <dgm:t>
        <a:bodyPr/>
        <a:lstStyle/>
        <a:p>
          <a:endParaRPr lang="en-US"/>
        </a:p>
      </dgm:t>
    </dgm:pt>
    <dgm:pt modelId="{4C715A27-7164-43A3-8A9B-9D9FB39DD811}">
      <dgm:prSet custT="1"/>
      <dgm:spPr>
        <a:solidFill>
          <a:srgbClr val="8EA9DA"/>
        </a:solidFill>
      </dgm:spPr>
      <dgm:t>
        <a:bodyPr/>
        <a:lstStyle/>
        <a:p>
          <a:r>
            <a:rPr lang="en-GB" sz="2200" b="0" kern="1200" dirty="0">
              <a:solidFill>
                <a:srgbClr val="FFFFFF"/>
              </a:solidFill>
              <a:latin typeface="Arial" panose="020B0604020202020204"/>
              <a:ea typeface="+mn-ea"/>
              <a:cs typeface="+mn-cs"/>
            </a:rPr>
            <a:t>Git and GitHub Fundamentals</a:t>
          </a:r>
          <a:endParaRPr lang="en-US" sz="2200" b="0" kern="1200" dirty="0">
            <a:solidFill>
              <a:srgbClr val="FFFFFF"/>
            </a:solidFill>
            <a:latin typeface="Arial" panose="020B0604020202020204"/>
            <a:ea typeface="+mn-ea"/>
            <a:cs typeface="+mn-cs"/>
          </a:endParaRPr>
        </a:p>
      </dgm:t>
    </dgm:pt>
    <dgm:pt modelId="{4142F74B-FED8-447B-B326-A719CF8DAEF4}" type="parTrans" cxnId="{E20382EC-3941-452D-B925-D6871F886D7E}">
      <dgm:prSet/>
      <dgm:spPr/>
      <dgm:t>
        <a:bodyPr/>
        <a:lstStyle/>
        <a:p>
          <a:endParaRPr lang="en-US"/>
        </a:p>
      </dgm:t>
    </dgm:pt>
    <dgm:pt modelId="{F8535470-8309-4FCF-8AD5-86A49546334A}" type="sibTrans" cxnId="{E20382EC-3941-452D-B925-D6871F886D7E}">
      <dgm:prSet/>
      <dgm:spPr/>
      <dgm:t>
        <a:bodyPr/>
        <a:lstStyle/>
        <a:p>
          <a:endParaRPr lang="en-US"/>
        </a:p>
      </dgm:t>
    </dgm:pt>
    <dgm:pt modelId="{29A9519F-9A90-41AF-A2F8-CD205CAC0CE8}">
      <dgm:prSet custT="1"/>
      <dgm:spPr>
        <a:solidFill>
          <a:srgbClr val="8EA9DA"/>
        </a:solidFill>
      </dgm:spPr>
      <dgm: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Hands-on Installation</a:t>
          </a:r>
          <a:endParaRPr lang="en-US" sz="2200" kern="1200" dirty="0">
            <a:solidFill>
              <a:srgbClr val="FFFFFF"/>
            </a:solidFill>
            <a:latin typeface="Arial" panose="020B0604020202020204"/>
            <a:ea typeface="+mn-ea"/>
            <a:cs typeface="+mn-cs"/>
          </a:endParaRPr>
        </a:p>
      </dgm:t>
    </dgm:pt>
    <dgm:pt modelId="{86513EA6-674B-40FB-AB37-388F95CBF60C}" type="parTrans" cxnId="{5BDF17D3-E3D2-4B29-B924-1932BDC0E72D}">
      <dgm:prSet/>
      <dgm:spPr/>
      <dgm:t>
        <a:bodyPr/>
        <a:lstStyle/>
        <a:p>
          <a:endParaRPr lang="en-US"/>
        </a:p>
      </dgm:t>
    </dgm:pt>
    <dgm:pt modelId="{B8ECEF67-6596-42B3-A549-30310A0299E0}" type="sibTrans" cxnId="{5BDF17D3-E3D2-4B29-B924-1932BDC0E72D}">
      <dgm:prSet/>
      <dgm:spPr/>
      <dgm:t>
        <a:bodyPr/>
        <a:lstStyle/>
        <a:p>
          <a:endParaRPr lang="en-US"/>
        </a:p>
      </dgm:t>
    </dgm:pt>
    <dgm:pt modelId="{7057230F-0796-427C-9033-740C78BD957D}">
      <dgm:prSet custT="1"/>
      <dgm:spPr>
        <a:solidFill>
          <a:srgbClr val="8EA9DA"/>
        </a:solidFill>
      </dgm:spPr>
      <dgm: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Wrap-up</a:t>
          </a:r>
          <a:endParaRPr lang="en-US" sz="2200" b="1" kern="1200" dirty="0">
            <a:solidFill>
              <a:srgbClr val="FFFFFF"/>
            </a:solidFill>
            <a:latin typeface="Arial" panose="020B0604020202020204"/>
            <a:ea typeface="+mn-ea"/>
            <a:cs typeface="+mn-cs"/>
          </a:endParaRPr>
        </a:p>
      </dgm:t>
    </dgm:pt>
    <dgm:pt modelId="{39E9BF8B-61FD-42D5-9551-77EB96331FF5}" type="parTrans" cxnId="{29A1DC4B-7079-4B19-835D-6450A3DCEC51}">
      <dgm:prSet/>
      <dgm:spPr/>
      <dgm:t>
        <a:bodyPr/>
        <a:lstStyle/>
        <a:p>
          <a:endParaRPr lang="en-US"/>
        </a:p>
      </dgm:t>
    </dgm:pt>
    <dgm:pt modelId="{AAAD8B86-AAA8-481B-89EE-507B36DA3209}" type="sibTrans" cxnId="{29A1DC4B-7079-4B19-835D-6450A3DCEC51}">
      <dgm:prSet/>
      <dgm:spPr/>
      <dgm:t>
        <a:bodyPr/>
        <a:lstStyle/>
        <a:p>
          <a:endParaRPr lang="en-US"/>
        </a:p>
      </dgm:t>
    </dgm:pt>
    <dgm:pt modelId="{EF5FA9EB-15EC-FA4C-9874-FB6923D6195C}">
      <dgm:prSet/>
      <dgm:spPr/>
      <dgm:t>
        <a:bodyPr/>
        <a:lstStyle/>
        <a:p>
          <a:pPr>
            <a:lnSpc>
              <a:spcPct val="150000"/>
            </a:lnSpc>
            <a:buClr>
              <a:srgbClr val="8DA8D8"/>
            </a:buClr>
            <a:buFont typeface="Arial" panose="020B0604020202020204" pitchFamily="34" charset="0"/>
            <a:buChar char="•"/>
          </a:pPr>
          <a:endParaRPr lang="en-GB" sz="1700" kern="1200" dirty="0"/>
        </a:p>
      </dgm:t>
    </dgm:pt>
    <dgm:pt modelId="{F11C7FEF-3F38-5C47-B5CD-F7EE9728CF64}" type="parTrans" cxnId="{7287F2D5-2B7D-654F-AC1C-62CF31B54156}">
      <dgm:prSet/>
      <dgm:spPr/>
      <dgm:t>
        <a:bodyPr/>
        <a:lstStyle/>
        <a:p>
          <a:endParaRPr lang="en-GB"/>
        </a:p>
      </dgm:t>
    </dgm:pt>
    <dgm:pt modelId="{D6978073-CAA4-EF42-B81D-6C5BCCE871C2}" type="sibTrans" cxnId="{7287F2D5-2B7D-654F-AC1C-62CF31B54156}">
      <dgm:prSet/>
      <dgm:spPr/>
      <dgm:t>
        <a:bodyPr/>
        <a:lstStyle/>
        <a:p>
          <a:endParaRPr lang="en-GB"/>
        </a:p>
      </dgm:t>
    </dgm:pt>
    <dgm:pt modelId="{AEF382FD-39CF-6E48-8711-C6CC55F4ED01}">
      <dgm:prSet custT="1"/>
      <dgm:spPr/>
      <dgm:t>
        <a:bodyPr/>
        <a:lstStyle/>
        <a:p>
          <a:pPr>
            <a:buClr>
              <a:srgbClr val="8EA9DA"/>
            </a:buClr>
            <a:buSzPct val="100000"/>
            <a:buFont typeface="Arial" panose="020B0604020202020204" pitchFamily="34" charset="0"/>
            <a:buChar char="•"/>
          </a:pPr>
          <a:r>
            <a:rPr lang="en-US" sz="2000" kern="1200" dirty="0">
              <a:solidFill>
                <a:srgbClr val="000000"/>
              </a:solidFill>
              <a:latin typeface="Arial" panose="020B0604020202020204"/>
              <a:ea typeface="+mn-ea"/>
              <a:cs typeface="+mn-cs"/>
              <a:sym typeface="Calibri"/>
            </a:rPr>
            <a:t>Suggested</a:t>
          </a:r>
          <a:r>
            <a:rPr lang="en-US" sz="2000" b="0" i="0" u="none" strike="noStrike" kern="1200" cap="none" dirty="0">
              <a:solidFill>
                <a:srgbClr val="000000"/>
              </a:solidFill>
              <a:latin typeface="Arial" panose="020B0604020202020204"/>
              <a:ea typeface="Calibri"/>
              <a:cs typeface="Calibri"/>
              <a:sym typeface="Calibri"/>
            </a:rPr>
            <a:t> </a:t>
          </a:r>
          <a:r>
            <a:rPr lang="en-US" sz="2000" kern="1200" dirty="0">
              <a:solidFill>
                <a:srgbClr val="000000"/>
              </a:solidFill>
              <a:latin typeface="Arial" panose="020B0604020202020204"/>
              <a:ea typeface="+mn-ea"/>
              <a:cs typeface="+mn-cs"/>
              <a:sym typeface="Calibri"/>
            </a:rPr>
            <a:t>workflow from here on</a:t>
          </a:r>
          <a:endParaRPr lang="en-GB" sz="2000" kern="1200" dirty="0">
            <a:solidFill>
              <a:srgbClr val="000000"/>
            </a:solidFill>
            <a:latin typeface="Arial" panose="020B0604020202020204"/>
            <a:ea typeface="+mn-ea"/>
            <a:cs typeface="+mn-cs"/>
          </a:endParaRPr>
        </a:p>
      </dgm:t>
    </dgm:pt>
    <dgm:pt modelId="{107970B1-6147-6F4C-89BB-3955FA4B2975}" type="parTrans" cxnId="{F614FB37-E96E-5546-BA10-5E753170D39C}">
      <dgm:prSet/>
      <dgm:spPr/>
      <dgm:t>
        <a:bodyPr/>
        <a:lstStyle/>
        <a:p>
          <a:endParaRPr lang="en-GB"/>
        </a:p>
      </dgm:t>
    </dgm:pt>
    <dgm:pt modelId="{A3DE30AB-9E6E-0846-B0D1-FC35F2090073}" type="sibTrans" cxnId="{F614FB37-E96E-5546-BA10-5E753170D39C}">
      <dgm:prSet/>
      <dgm:spPr/>
      <dgm:t>
        <a:bodyPr/>
        <a:lstStyle/>
        <a:p>
          <a:endParaRPr lang="en-GB"/>
        </a:p>
      </dgm:t>
    </dgm:pt>
    <dgm:pt modelId="{3A2F3ED3-5F5F-8442-A59F-7FCF0F9E4F7A}" type="pres">
      <dgm:prSet presAssocID="{7B852A8A-D86A-471E-A50F-F76EDF1D150E}" presName="linear" presStyleCnt="0">
        <dgm:presLayoutVars>
          <dgm:dir/>
          <dgm:animLvl val="lvl"/>
          <dgm:resizeHandles val="exact"/>
        </dgm:presLayoutVars>
      </dgm:prSet>
      <dgm:spPr/>
    </dgm:pt>
    <dgm:pt modelId="{4ED3899B-BA0B-264A-990F-BEBA0EC719CC}" type="pres">
      <dgm:prSet presAssocID="{2D13A230-B0E2-43E6-92E1-91635DDFA80A}" presName="parentLin" presStyleCnt="0"/>
      <dgm:spPr/>
    </dgm:pt>
    <dgm:pt modelId="{FF198A56-F4B1-1D4A-AA62-79C050132C86}" type="pres">
      <dgm:prSet presAssocID="{2D13A230-B0E2-43E6-92E1-91635DDFA80A}" presName="parentLeftMargin" presStyleLbl="node1" presStyleIdx="0" presStyleCnt="4"/>
      <dgm:spPr/>
    </dgm:pt>
    <dgm:pt modelId="{AF504E32-E4F1-8A41-8090-721330C437AA}" type="pres">
      <dgm:prSet presAssocID="{2D13A230-B0E2-43E6-92E1-91635DDFA80A}" presName="parentText" presStyleLbl="node1" presStyleIdx="0" presStyleCnt="4">
        <dgm:presLayoutVars>
          <dgm:chMax val="0"/>
          <dgm:bulletEnabled val="1"/>
        </dgm:presLayoutVars>
      </dgm:prSet>
      <dgm:spPr/>
    </dgm:pt>
    <dgm:pt modelId="{DE90DC60-AE6D-7146-BD45-C1D7FF8262B4}" type="pres">
      <dgm:prSet presAssocID="{2D13A230-B0E2-43E6-92E1-91635DDFA80A}" presName="negativeSpace" presStyleCnt="0"/>
      <dgm:spPr/>
    </dgm:pt>
    <dgm:pt modelId="{C39DA402-EE7E-CA44-9732-B45B6A6DA900}" type="pres">
      <dgm:prSet presAssocID="{2D13A230-B0E2-43E6-92E1-91635DDFA80A}" presName="childText" presStyleLbl="conFgAcc1" presStyleIdx="0" presStyleCnt="4">
        <dgm:presLayoutVars>
          <dgm:bulletEnabled val="1"/>
        </dgm:presLayoutVars>
      </dgm:prSet>
      <dgm:spPr/>
    </dgm:pt>
    <dgm:pt modelId="{40861968-0352-0346-8660-0BBE6B165C6F}" type="pres">
      <dgm:prSet presAssocID="{04675994-FB76-4810-8887-E3C33D2B0FD0}" presName="spaceBetweenRectangles" presStyleCnt="0"/>
      <dgm:spPr/>
    </dgm:pt>
    <dgm:pt modelId="{DAE05C3D-463E-4C43-9C5C-2AFDE9A5CF4B}" type="pres">
      <dgm:prSet presAssocID="{4C715A27-7164-43A3-8A9B-9D9FB39DD811}" presName="parentLin" presStyleCnt="0"/>
      <dgm:spPr/>
    </dgm:pt>
    <dgm:pt modelId="{6CFC1199-7628-1543-987A-E86F9911187F}" type="pres">
      <dgm:prSet presAssocID="{4C715A27-7164-43A3-8A9B-9D9FB39DD811}" presName="parentLeftMargin" presStyleLbl="node1" presStyleIdx="0" presStyleCnt="4"/>
      <dgm:spPr/>
    </dgm:pt>
    <dgm:pt modelId="{15796D47-D216-6145-B650-675E75298BCE}" type="pres">
      <dgm:prSet presAssocID="{4C715A27-7164-43A3-8A9B-9D9FB39DD811}" presName="parentText" presStyleLbl="node1" presStyleIdx="1" presStyleCnt="4">
        <dgm:presLayoutVars>
          <dgm:chMax val="0"/>
          <dgm:bulletEnabled val="1"/>
        </dgm:presLayoutVars>
      </dgm:prSet>
      <dgm:spPr/>
    </dgm:pt>
    <dgm:pt modelId="{59DBD715-E932-1748-A143-078E239B7E17}" type="pres">
      <dgm:prSet presAssocID="{4C715A27-7164-43A3-8A9B-9D9FB39DD811}" presName="negativeSpace" presStyleCnt="0"/>
      <dgm:spPr/>
    </dgm:pt>
    <dgm:pt modelId="{932C0071-0EDE-694A-9140-EFB51E3D758F}" type="pres">
      <dgm:prSet presAssocID="{4C715A27-7164-43A3-8A9B-9D9FB39DD811}" presName="childText" presStyleLbl="conFgAcc1" presStyleIdx="1" presStyleCnt="4">
        <dgm:presLayoutVars>
          <dgm:bulletEnabled val="1"/>
        </dgm:presLayoutVars>
      </dgm:prSet>
      <dgm:spPr/>
    </dgm:pt>
    <dgm:pt modelId="{90B585AD-0A6B-E04F-9592-ADF07853CC6A}" type="pres">
      <dgm:prSet presAssocID="{F8535470-8309-4FCF-8AD5-86A49546334A}" presName="spaceBetweenRectangles" presStyleCnt="0"/>
      <dgm:spPr/>
    </dgm:pt>
    <dgm:pt modelId="{DDF347DC-2466-AC4D-9B19-F411E9E1C0E0}" type="pres">
      <dgm:prSet presAssocID="{29A9519F-9A90-41AF-A2F8-CD205CAC0CE8}" presName="parentLin" presStyleCnt="0"/>
      <dgm:spPr/>
    </dgm:pt>
    <dgm:pt modelId="{3E0AA80F-59EA-1946-BD69-72ECC2E75794}" type="pres">
      <dgm:prSet presAssocID="{29A9519F-9A90-41AF-A2F8-CD205CAC0CE8}" presName="parentLeftMargin" presStyleLbl="node1" presStyleIdx="1" presStyleCnt="4"/>
      <dgm:spPr/>
    </dgm:pt>
    <dgm:pt modelId="{99865278-FAB6-1B45-8F2F-EF3AEC260127}" type="pres">
      <dgm:prSet presAssocID="{29A9519F-9A90-41AF-A2F8-CD205CAC0CE8}" presName="parentText" presStyleLbl="node1" presStyleIdx="2" presStyleCnt="4">
        <dgm:presLayoutVars>
          <dgm:chMax val="0"/>
          <dgm:bulletEnabled val="1"/>
        </dgm:presLayoutVars>
      </dgm:prSet>
      <dgm:spPr/>
    </dgm:pt>
    <dgm:pt modelId="{982A6A4B-B2F3-3D4C-9C53-4FA27601CC3B}" type="pres">
      <dgm:prSet presAssocID="{29A9519F-9A90-41AF-A2F8-CD205CAC0CE8}" presName="negativeSpace" presStyleCnt="0"/>
      <dgm:spPr/>
    </dgm:pt>
    <dgm:pt modelId="{F5793AED-A38F-8947-BA1B-2AC6B49265FD}" type="pres">
      <dgm:prSet presAssocID="{29A9519F-9A90-41AF-A2F8-CD205CAC0CE8}" presName="childText" presStyleLbl="conFgAcc1" presStyleIdx="2" presStyleCnt="4">
        <dgm:presLayoutVars>
          <dgm:bulletEnabled val="1"/>
        </dgm:presLayoutVars>
      </dgm:prSet>
      <dgm:spPr/>
    </dgm:pt>
    <dgm:pt modelId="{6247EB12-12B4-6644-8EE8-A5577E50A4D6}" type="pres">
      <dgm:prSet presAssocID="{B8ECEF67-6596-42B3-A549-30310A0299E0}" presName="spaceBetweenRectangles" presStyleCnt="0"/>
      <dgm:spPr/>
    </dgm:pt>
    <dgm:pt modelId="{9969B23E-FA63-A042-81A0-3291D20EA299}" type="pres">
      <dgm:prSet presAssocID="{7057230F-0796-427C-9033-740C78BD957D}" presName="parentLin" presStyleCnt="0"/>
      <dgm:spPr/>
    </dgm:pt>
    <dgm:pt modelId="{D75912C7-2F89-D04D-ACE4-007AA08E83F4}" type="pres">
      <dgm:prSet presAssocID="{7057230F-0796-427C-9033-740C78BD957D}" presName="parentLeftMargin" presStyleLbl="node1" presStyleIdx="2" presStyleCnt="4"/>
      <dgm:spPr/>
    </dgm:pt>
    <dgm:pt modelId="{7461C02C-91E4-7048-A443-6B2DAA697767}" type="pres">
      <dgm:prSet presAssocID="{7057230F-0796-427C-9033-740C78BD957D}" presName="parentText" presStyleLbl="node1" presStyleIdx="3" presStyleCnt="4">
        <dgm:presLayoutVars>
          <dgm:chMax val="0"/>
          <dgm:bulletEnabled val="1"/>
        </dgm:presLayoutVars>
      </dgm:prSet>
      <dgm:spPr/>
    </dgm:pt>
    <dgm:pt modelId="{C4338A46-3FA5-1349-9D57-01EF818B2BA2}" type="pres">
      <dgm:prSet presAssocID="{7057230F-0796-427C-9033-740C78BD957D}" presName="negativeSpace" presStyleCnt="0"/>
      <dgm:spPr/>
    </dgm:pt>
    <dgm:pt modelId="{73B0B270-EEB4-1C42-82AC-19461D891E55}" type="pres">
      <dgm:prSet presAssocID="{7057230F-0796-427C-9033-740C78BD957D}" presName="childText" presStyleLbl="conFgAcc1" presStyleIdx="3" presStyleCnt="4">
        <dgm:presLayoutVars>
          <dgm:bulletEnabled val="1"/>
        </dgm:presLayoutVars>
      </dgm:prSet>
      <dgm:spPr/>
    </dgm:pt>
  </dgm:ptLst>
  <dgm:cxnLst>
    <dgm:cxn modelId="{98A81405-EECB-4B6B-9D75-C7F4914A4BB7}" srcId="{2D13A230-B0E2-43E6-92E1-91635DDFA80A}" destId="{F28DD070-CF4C-4C99-BC10-1BFC9E1F06C0}" srcOrd="0" destOrd="0" parTransId="{A4789116-D8C3-417C-99F6-4B9E7A96CBB8}" sibTransId="{B5840F1F-1EE4-4B01-938E-94F12579FAA2}"/>
    <dgm:cxn modelId="{DCD19208-A62A-5443-B67A-FAC0FEC9FACF}" type="presOf" srcId="{29A9519F-9A90-41AF-A2F8-CD205CAC0CE8}" destId="{99865278-FAB6-1B45-8F2F-EF3AEC260127}" srcOrd="1" destOrd="0" presId="urn:microsoft.com/office/officeart/2005/8/layout/list1"/>
    <dgm:cxn modelId="{3666E51B-96FE-724A-A236-D32D0FB51BD7}" type="presOf" srcId="{29A9519F-9A90-41AF-A2F8-CD205CAC0CE8}" destId="{3E0AA80F-59EA-1946-BD69-72ECC2E75794}" srcOrd="0" destOrd="0" presId="urn:microsoft.com/office/officeart/2005/8/layout/list1"/>
    <dgm:cxn modelId="{A0E0ED20-6AAA-4A46-B04E-2A238DFB6967}" srcId="{7B852A8A-D86A-471E-A50F-F76EDF1D150E}" destId="{2D13A230-B0E2-43E6-92E1-91635DDFA80A}" srcOrd="0" destOrd="0" parTransId="{BF0CA7CE-F138-4530-80FD-2164DB3FDDCA}" sibTransId="{04675994-FB76-4810-8887-E3C33D2B0FD0}"/>
    <dgm:cxn modelId="{591FC032-EA5D-AC41-8EA0-4EE535F8BEDA}" type="presOf" srcId="{4C715A27-7164-43A3-8A9B-9D9FB39DD811}" destId="{6CFC1199-7628-1543-987A-E86F9911187F}" srcOrd="0" destOrd="0" presId="urn:microsoft.com/office/officeart/2005/8/layout/list1"/>
    <dgm:cxn modelId="{B545E734-0D55-A846-BAB8-C431649A15C2}" type="presOf" srcId="{7057230F-0796-427C-9033-740C78BD957D}" destId="{D75912C7-2F89-D04D-ACE4-007AA08E83F4}" srcOrd="0" destOrd="0" presId="urn:microsoft.com/office/officeart/2005/8/layout/list1"/>
    <dgm:cxn modelId="{258C7136-DB5E-9648-9BE4-0735AEFC76E3}" type="presOf" srcId="{2D13A230-B0E2-43E6-92E1-91635DDFA80A}" destId="{AF504E32-E4F1-8A41-8090-721330C437AA}" srcOrd="1" destOrd="0" presId="urn:microsoft.com/office/officeart/2005/8/layout/list1"/>
    <dgm:cxn modelId="{F614FB37-E96E-5546-BA10-5E753170D39C}" srcId="{7057230F-0796-427C-9033-740C78BD957D}" destId="{AEF382FD-39CF-6E48-8711-C6CC55F4ED01}" srcOrd="0" destOrd="0" parTransId="{107970B1-6147-6F4C-89BB-3955FA4B2975}" sibTransId="{A3DE30AB-9E6E-0846-B0D1-FC35F2090073}"/>
    <dgm:cxn modelId="{29A1DC4B-7079-4B19-835D-6450A3DCEC51}" srcId="{7B852A8A-D86A-471E-A50F-F76EDF1D150E}" destId="{7057230F-0796-427C-9033-740C78BD957D}" srcOrd="3" destOrd="0" parTransId="{39E9BF8B-61FD-42D5-9551-77EB96331FF5}" sibTransId="{AAAD8B86-AAA8-481B-89EE-507B36DA3209}"/>
    <dgm:cxn modelId="{8A92F06F-3272-1F4B-A96F-DE65CD4EED83}" type="presOf" srcId="{2D13A230-B0E2-43E6-92E1-91635DDFA80A}" destId="{FF198A56-F4B1-1D4A-AA62-79C050132C86}" srcOrd="0" destOrd="0" presId="urn:microsoft.com/office/officeart/2005/8/layout/list1"/>
    <dgm:cxn modelId="{F3CC9874-794E-7349-9526-B59F0DC03D4C}" type="presOf" srcId="{7057230F-0796-427C-9033-740C78BD957D}" destId="{7461C02C-91E4-7048-A443-6B2DAA697767}" srcOrd="1" destOrd="0" presId="urn:microsoft.com/office/officeart/2005/8/layout/list1"/>
    <dgm:cxn modelId="{06D2097A-82A7-0A42-82B1-C7D04C99E9FF}" type="presOf" srcId="{AEF382FD-39CF-6E48-8711-C6CC55F4ED01}" destId="{73B0B270-EEB4-1C42-82AC-19461D891E55}" srcOrd="0" destOrd="0" presId="urn:microsoft.com/office/officeart/2005/8/layout/list1"/>
    <dgm:cxn modelId="{6E3232BE-FE81-564A-B98E-F6AF90616F2C}" type="presOf" srcId="{4C715A27-7164-43A3-8A9B-9D9FB39DD811}" destId="{15796D47-D216-6145-B650-675E75298BCE}" srcOrd="1" destOrd="0" presId="urn:microsoft.com/office/officeart/2005/8/layout/list1"/>
    <dgm:cxn modelId="{5BDF17D3-E3D2-4B29-B924-1932BDC0E72D}" srcId="{7B852A8A-D86A-471E-A50F-F76EDF1D150E}" destId="{29A9519F-9A90-41AF-A2F8-CD205CAC0CE8}" srcOrd="2" destOrd="0" parTransId="{86513EA6-674B-40FB-AB37-388F95CBF60C}" sibTransId="{B8ECEF67-6596-42B3-A549-30310A0299E0}"/>
    <dgm:cxn modelId="{7287F2D5-2B7D-654F-AC1C-62CF31B54156}" srcId="{4C715A27-7164-43A3-8A9B-9D9FB39DD811}" destId="{EF5FA9EB-15EC-FA4C-9874-FB6923D6195C}" srcOrd="0" destOrd="0" parTransId="{F11C7FEF-3F38-5C47-B5CD-F7EE9728CF64}" sibTransId="{D6978073-CAA4-EF42-B81D-6C5BCCE871C2}"/>
    <dgm:cxn modelId="{0E8B18E6-80A8-B74D-9037-E70D0AA347C7}" type="presOf" srcId="{EF5FA9EB-15EC-FA4C-9874-FB6923D6195C}" destId="{932C0071-0EDE-694A-9140-EFB51E3D758F}" srcOrd="0" destOrd="0" presId="urn:microsoft.com/office/officeart/2005/8/layout/list1"/>
    <dgm:cxn modelId="{E20382EC-3941-452D-B925-D6871F886D7E}" srcId="{7B852A8A-D86A-471E-A50F-F76EDF1D150E}" destId="{4C715A27-7164-43A3-8A9B-9D9FB39DD811}" srcOrd="1" destOrd="0" parTransId="{4142F74B-FED8-447B-B326-A719CF8DAEF4}" sibTransId="{F8535470-8309-4FCF-8AD5-86A49546334A}"/>
    <dgm:cxn modelId="{F4A333F1-0178-384C-BD5B-D8D4CD016909}" type="presOf" srcId="{7B852A8A-D86A-471E-A50F-F76EDF1D150E}" destId="{3A2F3ED3-5F5F-8442-A59F-7FCF0F9E4F7A}" srcOrd="0" destOrd="0" presId="urn:microsoft.com/office/officeart/2005/8/layout/list1"/>
    <dgm:cxn modelId="{F47443F2-F1CA-824E-895E-D5240F9EB13D}" type="presOf" srcId="{F28DD070-CF4C-4C99-BC10-1BFC9E1F06C0}" destId="{C39DA402-EE7E-CA44-9732-B45B6A6DA900}" srcOrd="0" destOrd="0" presId="urn:microsoft.com/office/officeart/2005/8/layout/list1"/>
    <dgm:cxn modelId="{36A688B9-CD33-484F-A530-78FDED30D505}" type="presParOf" srcId="{3A2F3ED3-5F5F-8442-A59F-7FCF0F9E4F7A}" destId="{4ED3899B-BA0B-264A-990F-BEBA0EC719CC}" srcOrd="0" destOrd="0" presId="urn:microsoft.com/office/officeart/2005/8/layout/list1"/>
    <dgm:cxn modelId="{00ACE98E-512F-3B43-A384-F7B79C90AB38}" type="presParOf" srcId="{4ED3899B-BA0B-264A-990F-BEBA0EC719CC}" destId="{FF198A56-F4B1-1D4A-AA62-79C050132C86}" srcOrd="0" destOrd="0" presId="urn:microsoft.com/office/officeart/2005/8/layout/list1"/>
    <dgm:cxn modelId="{784AC2AE-3EDD-0F49-BB89-F3FD06E54096}" type="presParOf" srcId="{4ED3899B-BA0B-264A-990F-BEBA0EC719CC}" destId="{AF504E32-E4F1-8A41-8090-721330C437AA}" srcOrd="1" destOrd="0" presId="urn:microsoft.com/office/officeart/2005/8/layout/list1"/>
    <dgm:cxn modelId="{56BB295B-D994-734D-AF63-2D56488D58A7}" type="presParOf" srcId="{3A2F3ED3-5F5F-8442-A59F-7FCF0F9E4F7A}" destId="{DE90DC60-AE6D-7146-BD45-C1D7FF8262B4}" srcOrd="1" destOrd="0" presId="urn:microsoft.com/office/officeart/2005/8/layout/list1"/>
    <dgm:cxn modelId="{CFE3CEFD-17D6-7B45-B82F-CC5E224A8709}" type="presParOf" srcId="{3A2F3ED3-5F5F-8442-A59F-7FCF0F9E4F7A}" destId="{C39DA402-EE7E-CA44-9732-B45B6A6DA900}" srcOrd="2" destOrd="0" presId="urn:microsoft.com/office/officeart/2005/8/layout/list1"/>
    <dgm:cxn modelId="{59FF6ABB-38A9-994D-9C35-CD113D93391B}" type="presParOf" srcId="{3A2F3ED3-5F5F-8442-A59F-7FCF0F9E4F7A}" destId="{40861968-0352-0346-8660-0BBE6B165C6F}" srcOrd="3" destOrd="0" presId="urn:microsoft.com/office/officeart/2005/8/layout/list1"/>
    <dgm:cxn modelId="{5F9CCA36-EACE-034E-8D7A-507765D59789}" type="presParOf" srcId="{3A2F3ED3-5F5F-8442-A59F-7FCF0F9E4F7A}" destId="{DAE05C3D-463E-4C43-9C5C-2AFDE9A5CF4B}" srcOrd="4" destOrd="0" presId="urn:microsoft.com/office/officeart/2005/8/layout/list1"/>
    <dgm:cxn modelId="{5025D679-4F26-5D44-9E92-E7C5D684BBF8}" type="presParOf" srcId="{DAE05C3D-463E-4C43-9C5C-2AFDE9A5CF4B}" destId="{6CFC1199-7628-1543-987A-E86F9911187F}" srcOrd="0" destOrd="0" presId="urn:microsoft.com/office/officeart/2005/8/layout/list1"/>
    <dgm:cxn modelId="{8122784E-4777-8241-95BD-9CE5D9BBCF17}" type="presParOf" srcId="{DAE05C3D-463E-4C43-9C5C-2AFDE9A5CF4B}" destId="{15796D47-D216-6145-B650-675E75298BCE}" srcOrd="1" destOrd="0" presId="urn:microsoft.com/office/officeart/2005/8/layout/list1"/>
    <dgm:cxn modelId="{F5E41D33-B201-A644-9FD5-042E9503CDF6}" type="presParOf" srcId="{3A2F3ED3-5F5F-8442-A59F-7FCF0F9E4F7A}" destId="{59DBD715-E932-1748-A143-078E239B7E17}" srcOrd="5" destOrd="0" presId="urn:microsoft.com/office/officeart/2005/8/layout/list1"/>
    <dgm:cxn modelId="{6608791E-D2AD-674B-A631-23B529EC1453}" type="presParOf" srcId="{3A2F3ED3-5F5F-8442-A59F-7FCF0F9E4F7A}" destId="{932C0071-0EDE-694A-9140-EFB51E3D758F}" srcOrd="6" destOrd="0" presId="urn:microsoft.com/office/officeart/2005/8/layout/list1"/>
    <dgm:cxn modelId="{74158F7C-F9FE-3B48-B71C-4D17EE5D037F}" type="presParOf" srcId="{3A2F3ED3-5F5F-8442-A59F-7FCF0F9E4F7A}" destId="{90B585AD-0A6B-E04F-9592-ADF07853CC6A}" srcOrd="7" destOrd="0" presId="urn:microsoft.com/office/officeart/2005/8/layout/list1"/>
    <dgm:cxn modelId="{8C3221CC-465C-7641-9B58-0E4EF0652213}" type="presParOf" srcId="{3A2F3ED3-5F5F-8442-A59F-7FCF0F9E4F7A}" destId="{DDF347DC-2466-AC4D-9B19-F411E9E1C0E0}" srcOrd="8" destOrd="0" presId="urn:microsoft.com/office/officeart/2005/8/layout/list1"/>
    <dgm:cxn modelId="{64C9A5DF-FB28-D240-A508-A00D2142769F}" type="presParOf" srcId="{DDF347DC-2466-AC4D-9B19-F411E9E1C0E0}" destId="{3E0AA80F-59EA-1946-BD69-72ECC2E75794}" srcOrd="0" destOrd="0" presId="urn:microsoft.com/office/officeart/2005/8/layout/list1"/>
    <dgm:cxn modelId="{2A6E65D0-B451-E846-8D84-8392026D389B}" type="presParOf" srcId="{DDF347DC-2466-AC4D-9B19-F411E9E1C0E0}" destId="{99865278-FAB6-1B45-8F2F-EF3AEC260127}" srcOrd="1" destOrd="0" presId="urn:microsoft.com/office/officeart/2005/8/layout/list1"/>
    <dgm:cxn modelId="{33E06DF8-5DDA-8742-BB9F-380BFA72C348}" type="presParOf" srcId="{3A2F3ED3-5F5F-8442-A59F-7FCF0F9E4F7A}" destId="{982A6A4B-B2F3-3D4C-9C53-4FA27601CC3B}" srcOrd="9" destOrd="0" presId="urn:microsoft.com/office/officeart/2005/8/layout/list1"/>
    <dgm:cxn modelId="{96F2230E-42D5-5E4E-89D3-587B52727F02}" type="presParOf" srcId="{3A2F3ED3-5F5F-8442-A59F-7FCF0F9E4F7A}" destId="{F5793AED-A38F-8947-BA1B-2AC6B49265FD}" srcOrd="10" destOrd="0" presId="urn:microsoft.com/office/officeart/2005/8/layout/list1"/>
    <dgm:cxn modelId="{06653B6C-9447-C74C-B744-7DE68FD71964}" type="presParOf" srcId="{3A2F3ED3-5F5F-8442-A59F-7FCF0F9E4F7A}" destId="{6247EB12-12B4-6644-8EE8-A5577E50A4D6}" srcOrd="11" destOrd="0" presId="urn:microsoft.com/office/officeart/2005/8/layout/list1"/>
    <dgm:cxn modelId="{5B802316-EA3F-C048-A608-CA55285D60D4}" type="presParOf" srcId="{3A2F3ED3-5F5F-8442-A59F-7FCF0F9E4F7A}" destId="{9969B23E-FA63-A042-81A0-3291D20EA299}" srcOrd="12" destOrd="0" presId="urn:microsoft.com/office/officeart/2005/8/layout/list1"/>
    <dgm:cxn modelId="{F10B5212-4734-7346-90A6-4516AEEC5C86}" type="presParOf" srcId="{9969B23E-FA63-A042-81A0-3291D20EA299}" destId="{D75912C7-2F89-D04D-ACE4-007AA08E83F4}" srcOrd="0" destOrd="0" presId="urn:microsoft.com/office/officeart/2005/8/layout/list1"/>
    <dgm:cxn modelId="{A3471F18-80AB-3046-9FE2-1DF6D747551D}" type="presParOf" srcId="{9969B23E-FA63-A042-81A0-3291D20EA299}" destId="{7461C02C-91E4-7048-A443-6B2DAA697767}" srcOrd="1" destOrd="0" presId="urn:microsoft.com/office/officeart/2005/8/layout/list1"/>
    <dgm:cxn modelId="{786A8A82-D80C-C042-B059-9FECF8D80790}" type="presParOf" srcId="{3A2F3ED3-5F5F-8442-A59F-7FCF0F9E4F7A}" destId="{C4338A46-3FA5-1349-9D57-01EF818B2BA2}" srcOrd="13" destOrd="0" presId="urn:microsoft.com/office/officeart/2005/8/layout/list1"/>
    <dgm:cxn modelId="{7846339F-336D-D547-B649-869900537322}" type="presParOf" srcId="{3A2F3ED3-5F5F-8442-A59F-7FCF0F9E4F7A}" destId="{73B0B270-EEB4-1C42-82AC-19461D891E55}"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35457"/>
          <a:ext cx="10515600" cy="13765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95732" rIns="816127" bIns="135128" numCol="1" spcCol="1270" anchor="t" anchorCtr="0">
          <a:noAutofit/>
        </a:bodyPr>
        <a:lstStyle/>
        <a:p>
          <a:pPr marL="171450" lvl="1" indent="-171450" algn="l" defTabSz="844550">
            <a:lnSpc>
              <a:spcPct val="150000"/>
            </a:lnSpc>
            <a:spcBef>
              <a:spcPct val="0"/>
            </a:spcBef>
            <a:spcAft>
              <a:spcPct val="15000"/>
            </a:spcAft>
            <a:buClr>
              <a:srgbClr val="8DA8D8"/>
            </a:buClr>
            <a:buFont typeface="Arial" panose="020B0604020202020204" pitchFamily="34" charset="0"/>
            <a:buChar char="•"/>
          </a:pPr>
          <a:r>
            <a:rPr lang="en-GB" sz="1900" kern="1200" dirty="0"/>
            <a:t>Why repository management matters to all users, not just developers</a:t>
          </a:r>
          <a:endParaRPr lang="en-US" sz="1900" kern="1200" dirty="0"/>
        </a:p>
        <a:p>
          <a:pPr marL="171450" lvl="1" indent="-171450" algn="l" defTabSz="844550">
            <a:lnSpc>
              <a:spcPct val="150000"/>
            </a:lnSpc>
            <a:spcBef>
              <a:spcPct val="0"/>
            </a:spcBef>
            <a:spcAft>
              <a:spcPct val="15000"/>
            </a:spcAft>
            <a:buClr>
              <a:srgbClr val="8DA8D8"/>
            </a:buClr>
            <a:buFont typeface="Arial" panose="020B0604020202020204" pitchFamily="34" charset="0"/>
            <a:buChar char="•"/>
          </a:pPr>
          <a:r>
            <a:rPr lang="en-GB" sz="1900" kern="1200" dirty="0"/>
            <a:t>Geo-X repositories</a:t>
          </a:r>
          <a:endParaRPr lang="en-US" sz="1900" kern="1200" dirty="0"/>
        </a:p>
      </dsp:txBody>
      <dsp:txXfrm>
        <a:off x="0" y="335457"/>
        <a:ext cx="10515600" cy="1376550"/>
      </dsp:txXfrm>
    </dsp:sp>
    <dsp:sp modelId="{AF504E32-E4F1-8A41-8090-721330C437AA}">
      <dsp:nvSpPr>
        <dsp:cNvPr id="0" name=""/>
        <dsp:cNvSpPr/>
      </dsp:nvSpPr>
      <dsp:spPr>
        <a:xfrm>
          <a:off x="525780" y="5501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Repository Management</a:t>
          </a:r>
          <a:endParaRPr lang="en-US" sz="2200" b="1" kern="1200" dirty="0">
            <a:solidFill>
              <a:srgbClr val="FFFFFF"/>
            </a:solidFill>
            <a:latin typeface="Arial" panose="020B0604020202020204"/>
            <a:ea typeface="+mn-ea"/>
            <a:cs typeface="+mn-cs"/>
          </a:endParaRPr>
        </a:p>
      </dsp:txBody>
      <dsp:txXfrm>
        <a:off x="553160" y="82397"/>
        <a:ext cx="7306160" cy="506120"/>
      </dsp:txXfrm>
    </dsp:sp>
    <dsp:sp modelId="{932C0071-0EDE-694A-9140-EFB51E3D758F}">
      <dsp:nvSpPr>
        <dsp:cNvPr id="0" name=""/>
        <dsp:cNvSpPr/>
      </dsp:nvSpPr>
      <dsp:spPr>
        <a:xfrm>
          <a:off x="0" y="2095047"/>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796D47-D216-6145-B650-675E75298BCE}">
      <dsp:nvSpPr>
        <dsp:cNvPr id="0" name=""/>
        <dsp:cNvSpPr/>
      </dsp:nvSpPr>
      <dsp:spPr>
        <a:xfrm>
          <a:off x="525780" y="181460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Git and GitHub Fundamentals</a:t>
          </a:r>
          <a:endParaRPr lang="en-US" sz="2200" kern="1200" dirty="0">
            <a:solidFill>
              <a:srgbClr val="FFFFFF"/>
            </a:solidFill>
            <a:latin typeface="Arial" panose="020B0604020202020204"/>
            <a:ea typeface="+mn-ea"/>
            <a:cs typeface="+mn-cs"/>
          </a:endParaRPr>
        </a:p>
      </dsp:txBody>
      <dsp:txXfrm>
        <a:off x="553160" y="1841987"/>
        <a:ext cx="7306160" cy="506120"/>
      </dsp:txXfrm>
    </dsp:sp>
    <dsp:sp modelId="{F5793AED-A38F-8947-BA1B-2AC6B49265FD}">
      <dsp:nvSpPr>
        <dsp:cNvPr id="0" name=""/>
        <dsp:cNvSpPr/>
      </dsp:nvSpPr>
      <dsp:spPr>
        <a:xfrm>
          <a:off x="0" y="2956887"/>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267644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Hands-on Installation</a:t>
          </a:r>
          <a:endParaRPr lang="en-US" sz="2200" kern="1200" dirty="0">
            <a:solidFill>
              <a:srgbClr val="FFFFFF"/>
            </a:solidFill>
            <a:latin typeface="Arial" panose="020B0604020202020204"/>
            <a:ea typeface="+mn-ea"/>
            <a:cs typeface="+mn-cs"/>
          </a:endParaRPr>
        </a:p>
      </dsp:txBody>
      <dsp:txXfrm>
        <a:off x="553160" y="2703827"/>
        <a:ext cx="7306160" cy="506120"/>
      </dsp:txXfrm>
    </dsp:sp>
    <dsp:sp modelId="{73B0B270-EEB4-1C42-82AC-19461D891E55}">
      <dsp:nvSpPr>
        <dsp:cNvPr id="0" name=""/>
        <dsp:cNvSpPr/>
      </dsp:nvSpPr>
      <dsp:spPr>
        <a:xfrm>
          <a:off x="0" y="3818727"/>
          <a:ext cx="10515600" cy="47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3538287"/>
          <a:ext cx="7360920" cy="5608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Wrap-up</a:t>
          </a:r>
          <a:endParaRPr lang="en-US" sz="2200" kern="1200" dirty="0">
            <a:solidFill>
              <a:srgbClr val="FFFFFF"/>
            </a:solidFill>
            <a:latin typeface="Arial" panose="020B0604020202020204"/>
            <a:ea typeface="+mn-ea"/>
            <a:cs typeface="+mn-cs"/>
          </a:endParaRPr>
        </a:p>
      </dsp:txBody>
      <dsp:txXfrm>
        <a:off x="553160" y="3565667"/>
        <a:ext cx="7306160"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259370"/>
          <a:ext cx="105156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54076" rIns="816127" bIns="120904" numCol="1" spcCol="1270" anchor="t" anchorCtr="0">
          <a:noAutofit/>
        </a:bodyPr>
        <a:lstStyle/>
        <a:p>
          <a:pPr marL="171450" lvl="1" indent="-171450" algn="l" defTabSz="755650">
            <a:lnSpc>
              <a:spcPct val="150000"/>
            </a:lnSpc>
            <a:spcBef>
              <a:spcPct val="0"/>
            </a:spcBef>
            <a:spcAft>
              <a:spcPct val="15000"/>
            </a:spcAft>
            <a:buClr>
              <a:srgbClr val="8DA8D8"/>
            </a:buClr>
            <a:buFont typeface="Arial" panose="020B0604020202020204" pitchFamily="34" charset="0"/>
            <a:buNone/>
          </a:pPr>
          <a:endParaRPr lang="en-US" sz="1700" kern="1200" dirty="0"/>
        </a:p>
      </dsp:txBody>
      <dsp:txXfrm>
        <a:off x="0" y="259370"/>
        <a:ext cx="10515600" cy="428400"/>
      </dsp:txXfrm>
    </dsp:sp>
    <dsp:sp modelId="{AF504E32-E4F1-8A41-8090-721330C437AA}">
      <dsp:nvSpPr>
        <dsp:cNvPr id="0" name=""/>
        <dsp:cNvSpPr/>
      </dsp:nvSpPr>
      <dsp:spPr>
        <a:xfrm>
          <a:off x="525780" y="8450"/>
          <a:ext cx="7360920" cy="50184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Repository Management</a:t>
          </a:r>
          <a:endParaRPr lang="en-US" sz="2200" b="0" kern="1200" dirty="0">
            <a:solidFill>
              <a:srgbClr val="FFFFFF"/>
            </a:solidFill>
            <a:latin typeface="Arial" panose="020B0604020202020204"/>
            <a:ea typeface="+mn-ea"/>
            <a:cs typeface="+mn-cs"/>
          </a:endParaRPr>
        </a:p>
      </dsp:txBody>
      <dsp:txXfrm>
        <a:off x="550278" y="32948"/>
        <a:ext cx="7311924" cy="452844"/>
      </dsp:txXfrm>
    </dsp:sp>
    <dsp:sp modelId="{932C0071-0EDE-694A-9140-EFB51E3D758F}">
      <dsp:nvSpPr>
        <dsp:cNvPr id="0" name=""/>
        <dsp:cNvSpPr/>
      </dsp:nvSpPr>
      <dsp:spPr>
        <a:xfrm>
          <a:off x="0" y="1030490"/>
          <a:ext cx="10515600" cy="20349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54076" rIns="816127" bIns="120904" numCol="1" spcCol="1270" anchor="t" anchorCtr="0">
          <a:noAutofit/>
        </a:bodyPr>
        <a:lstStyle/>
        <a:p>
          <a:pPr marL="171450" lvl="1" indent="-171450" algn="l" defTabSz="755650">
            <a:lnSpc>
              <a:spcPct val="150000"/>
            </a:lnSpc>
            <a:spcBef>
              <a:spcPct val="0"/>
            </a:spcBef>
            <a:spcAft>
              <a:spcPct val="15000"/>
            </a:spcAft>
            <a:buClr>
              <a:srgbClr val="8DA8D8"/>
            </a:buClr>
            <a:buFont typeface="Arial" panose="020B0604020202020204" pitchFamily="34" charset="0"/>
            <a:buChar char="•"/>
          </a:pPr>
          <a:r>
            <a:rPr lang="en-GB" sz="1700" kern="1200" dirty="0">
              <a:solidFill>
                <a:schemeClr val="tx1"/>
              </a:solidFill>
            </a:rPr>
            <a:t>Key concepts</a:t>
          </a:r>
          <a:endParaRPr lang="en-GB" sz="1700" kern="1200" dirty="0"/>
        </a:p>
        <a:p>
          <a:pPr marL="171450" lvl="1" indent="-171450" algn="l" defTabSz="755650">
            <a:lnSpc>
              <a:spcPct val="150000"/>
            </a:lnSpc>
            <a:spcBef>
              <a:spcPct val="0"/>
            </a:spcBef>
            <a:spcAft>
              <a:spcPct val="15000"/>
            </a:spcAft>
            <a:buClr>
              <a:srgbClr val="8DA8D8"/>
            </a:buClr>
            <a:buFont typeface="Arial" panose="020B0604020202020204" pitchFamily="34" charset="0"/>
            <a:buChar char="•"/>
          </a:pPr>
          <a:r>
            <a:rPr lang="en-GB" sz="1700" kern="1200" dirty="0">
              <a:solidFill>
                <a:schemeClr val="tx1"/>
              </a:solidFill>
            </a:rPr>
            <a:t>Branches</a:t>
          </a:r>
        </a:p>
        <a:p>
          <a:pPr marL="171450" lvl="1" indent="-171450" algn="l" defTabSz="755650">
            <a:lnSpc>
              <a:spcPct val="150000"/>
            </a:lnSpc>
            <a:spcBef>
              <a:spcPct val="0"/>
            </a:spcBef>
            <a:spcAft>
              <a:spcPct val="15000"/>
            </a:spcAft>
            <a:buClr>
              <a:srgbClr val="8EA9DA"/>
            </a:buClr>
            <a:buSzPct val="100000"/>
            <a:buFont typeface="Arial" panose="020B0604020202020204" pitchFamily="34" charset="0"/>
            <a:buChar char="•"/>
          </a:pPr>
          <a:r>
            <a:rPr lang="sv-SE" sz="1700" kern="1200" dirty="0">
              <a:solidFill>
                <a:srgbClr val="000000"/>
              </a:solidFill>
              <a:latin typeface="Arial" panose="020B0604020202020204"/>
              <a:ea typeface="+mn-ea"/>
              <a:cs typeface="+mn-cs"/>
            </a:rPr>
            <a:t>Workflow and </a:t>
          </a:r>
          <a:r>
            <a:rPr lang="sv-SE" sz="1700" kern="1200" dirty="0" err="1">
              <a:solidFill>
                <a:srgbClr val="000000"/>
              </a:solidFill>
              <a:latin typeface="Arial" panose="020B0604020202020204"/>
              <a:ea typeface="+mn-ea"/>
              <a:cs typeface="+mn-cs"/>
            </a:rPr>
            <a:t>command</a:t>
          </a:r>
          <a:r>
            <a:rPr lang="sv-SE" sz="1700" kern="1200" dirty="0">
              <a:solidFill>
                <a:srgbClr val="000000"/>
              </a:solidFill>
              <a:latin typeface="Arial" panose="020B0604020202020204"/>
              <a:ea typeface="+mn-ea"/>
              <a:cs typeface="+mn-cs"/>
            </a:rPr>
            <a:t> </a:t>
          </a:r>
          <a:r>
            <a:rPr lang="sv-SE" sz="1700" kern="1200" dirty="0" err="1">
              <a:solidFill>
                <a:srgbClr val="000000"/>
              </a:solidFill>
              <a:latin typeface="Arial" panose="020B0604020202020204"/>
              <a:ea typeface="+mn-ea"/>
              <a:cs typeface="+mn-cs"/>
            </a:rPr>
            <a:t>lines</a:t>
          </a:r>
          <a:r>
            <a:rPr lang="sv-SE" sz="1700" kern="1200" dirty="0">
              <a:solidFill>
                <a:srgbClr val="000000"/>
              </a:solidFill>
              <a:latin typeface="Arial" panose="020B0604020202020204"/>
              <a:ea typeface="+mn-ea"/>
              <a:cs typeface="+mn-cs"/>
            </a:rPr>
            <a:t> </a:t>
          </a:r>
          <a:endParaRPr lang="en-GB" sz="1700" kern="1200" dirty="0">
            <a:solidFill>
              <a:srgbClr val="000000"/>
            </a:solidFill>
            <a:latin typeface="Arial" panose="020B0604020202020204"/>
            <a:ea typeface="+mn-ea"/>
            <a:cs typeface="+mn-cs"/>
          </a:endParaRPr>
        </a:p>
        <a:p>
          <a:pPr marL="171450" lvl="1" indent="-171450" algn="l" defTabSz="755650">
            <a:lnSpc>
              <a:spcPct val="150000"/>
            </a:lnSpc>
            <a:spcBef>
              <a:spcPct val="0"/>
            </a:spcBef>
            <a:spcAft>
              <a:spcPct val="15000"/>
            </a:spcAft>
            <a:buClr>
              <a:srgbClr val="8DA8D8"/>
            </a:buClr>
            <a:buFont typeface="Arial" panose="020B0604020202020204" pitchFamily="34" charset="0"/>
            <a:buChar char="•"/>
          </a:pPr>
          <a:r>
            <a:rPr lang="en-GB" sz="1700" b="0" i="0" kern="1200" dirty="0">
              <a:solidFill>
                <a:schemeClr val="tx1"/>
              </a:solidFill>
            </a:rPr>
            <a:t>Geo-X application</a:t>
          </a:r>
        </a:p>
      </dsp:txBody>
      <dsp:txXfrm>
        <a:off x="0" y="1030490"/>
        <a:ext cx="10515600" cy="2034900"/>
      </dsp:txXfrm>
    </dsp:sp>
    <dsp:sp modelId="{15796D47-D216-6145-B650-675E75298BCE}">
      <dsp:nvSpPr>
        <dsp:cNvPr id="0" name=""/>
        <dsp:cNvSpPr/>
      </dsp:nvSpPr>
      <dsp:spPr>
        <a:xfrm>
          <a:off x="525780" y="779570"/>
          <a:ext cx="7360920" cy="50184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Git and GitHub Fundamentals</a:t>
          </a:r>
          <a:endParaRPr lang="en-US" sz="2200" b="1" kern="1200" dirty="0">
            <a:solidFill>
              <a:srgbClr val="FFFFFF"/>
            </a:solidFill>
            <a:latin typeface="Arial" panose="020B0604020202020204"/>
            <a:ea typeface="+mn-ea"/>
            <a:cs typeface="+mn-cs"/>
          </a:endParaRPr>
        </a:p>
      </dsp:txBody>
      <dsp:txXfrm>
        <a:off x="550278" y="804068"/>
        <a:ext cx="7311924" cy="452844"/>
      </dsp:txXfrm>
    </dsp:sp>
    <dsp:sp modelId="{F5793AED-A38F-8947-BA1B-2AC6B49265FD}">
      <dsp:nvSpPr>
        <dsp:cNvPr id="0" name=""/>
        <dsp:cNvSpPr/>
      </dsp:nvSpPr>
      <dsp:spPr>
        <a:xfrm>
          <a:off x="0" y="3408110"/>
          <a:ext cx="105156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3157190"/>
          <a:ext cx="7360920" cy="50184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Hands-on Installation</a:t>
          </a:r>
          <a:endParaRPr lang="en-US" sz="2200" kern="1200" dirty="0">
            <a:solidFill>
              <a:srgbClr val="FFFFFF"/>
            </a:solidFill>
            <a:latin typeface="Arial" panose="020B0604020202020204"/>
            <a:ea typeface="+mn-ea"/>
            <a:cs typeface="+mn-cs"/>
          </a:endParaRPr>
        </a:p>
      </dsp:txBody>
      <dsp:txXfrm>
        <a:off x="550278" y="3181688"/>
        <a:ext cx="7311924" cy="452844"/>
      </dsp:txXfrm>
    </dsp:sp>
    <dsp:sp modelId="{73B0B270-EEB4-1C42-82AC-19461D891E55}">
      <dsp:nvSpPr>
        <dsp:cNvPr id="0" name=""/>
        <dsp:cNvSpPr/>
      </dsp:nvSpPr>
      <dsp:spPr>
        <a:xfrm>
          <a:off x="0" y="4179230"/>
          <a:ext cx="10515600" cy="428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3928310"/>
          <a:ext cx="7360920" cy="50184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Wrap-up</a:t>
          </a:r>
          <a:endParaRPr lang="en-US" sz="2200" kern="1200" dirty="0">
            <a:solidFill>
              <a:srgbClr val="FFFFFF"/>
            </a:solidFill>
            <a:latin typeface="Arial" panose="020B0604020202020204"/>
            <a:ea typeface="+mn-ea"/>
            <a:cs typeface="+mn-cs"/>
          </a:endParaRPr>
        </a:p>
      </dsp:txBody>
      <dsp:txXfrm>
        <a:off x="550278" y="3952808"/>
        <a:ext cx="7311924" cy="452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292793"/>
          <a:ext cx="10515600"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12420" rIns="816127" bIns="106680" numCol="1" spcCol="1270" anchor="t" anchorCtr="0">
          <a:noAutofit/>
        </a:bodyPr>
        <a:lstStyle/>
        <a:p>
          <a:pPr marL="114300" lvl="1" indent="-114300" algn="l" defTabSz="666750">
            <a:lnSpc>
              <a:spcPct val="150000"/>
            </a:lnSpc>
            <a:spcBef>
              <a:spcPct val="0"/>
            </a:spcBef>
            <a:spcAft>
              <a:spcPct val="15000"/>
            </a:spcAft>
            <a:buClr>
              <a:srgbClr val="8DA8D8"/>
            </a:buClr>
            <a:buFont typeface="Arial" panose="020B0604020202020204" pitchFamily="34" charset="0"/>
            <a:buNone/>
          </a:pPr>
          <a:endParaRPr lang="en-US" sz="1500" kern="1200" dirty="0"/>
        </a:p>
      </dsp:txBody>
      <dsp:txXfrm>
        <a:off x="0" y="292793"/>
        <a:ext cx="10515600" cy="378000"/>
      </dsp:txXfrm>
    </dsp:sp>
    <dsp:sp modelId="{AF504E32-E4F1-8A41-8090-721330C437AA}">
      <dsp:nvSpPr>
        <dsp:cNvPr id="0" name=""/>
        <dsp:cNvSpPr/>
      </dsp:nvSpPr>
      <dsp:spPr>
        <a:xfrm>
          <a:off x="525780" y="71393"/>
          <a:ext cx="7360920" cy="44280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Repository Management</a:t>
          </a:r>
          <a:endParaRPr lang="en-US" sz="2200" b="0" kern="1200" dirty="0">
            <a:solidFill>
              <a:srgbClr val="FFFFFF"/>
            </a:solidFill>
            <a:latin typeface="Arial" panose="020B0604020202020204"/>
            <a:ea typeface="+mn-ea"/>
            <a:cs typeface="+mn-cs"/>
          </a:endParaRPr>
        </a:p>
      </dsp:txBody>
      <dsp:txXfrm>
        <a:off x="547396" y="93009"/>
        <a:ext cx="7317688" cy="399568"/>
      </dsp:txXfrm>
    </dsp:sp>
    <dsp:sp modelId="{932C0071-0EDE-694A-9140-EFB51E3D758F}">
      <dsp:nvSpPr>
        <dsp:cNvPr id="0" name=""/>
        <dsp:cNvSpPr/>
      </dsp:nvSpPr>
      <dsp:spPr>
        <a:xfrm>
          <a:off x="0" y="973193"/>
          <a:ext cx="10515600"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12420" rIns="816127" bIns="106680" numCol="1" spcCol="1270" anchor="t" anchorCtr="0">
          <a:noAutofit/>
        </a:bodyPr>
        <a:lstStyle/>
        <a:p>
          <a:pPr marL="114300" lvl="1" indent="-114300" algn="l" defTabSz="666750">
            <a:lnSpc>
              <a:spcPct val="150000"/>
            </a:lnSpc>
            <a:spcBef>
              <a:spcPct val="0"/>
            </a:spcBef>
            <a:spcAft>
              <a:spcPct val="15000"/>
            </a:spcAft>
            <a:buClr>
              <a:srgbClr val="8DA8D8"/>
            </a:buClr>
            <a:buFont typeface="Arial" panose="020B0604020202020204" pitchFamily="34" charset="0"/>
            <a:buNone/>
          </a:pPr>
          <a:endParaRPr lang="en-GB" sz="1500" kern="1200" dirty="0"/>
        </a:p>
      </dsp:txBody>
      <dsp:txXfrm>
        <a:off x="0" y="973193"/>
        <a:ext cx="10515600" cy="378000"/>
      </dsp:txXfrm>
    </dsp:sp>
    <dsp:sp modelId="{15796D47-D216-6145-B650-675E75298BCE}">
      <dsp:nvSpPr>
        <dsp:cNvPr id="0" name=""/>
        <dsp:cNvSpPr/>
      </dsp:nvSpPr>
      <dsp:spPr>
        <a:xfrm>
          <a:off x="525780" y="751793"/>
          <a:ext cx="7360920" cy="44280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Git and GitHub Fundamentals</a:t>
          </a:r>
          <a:endParaRPr lang="en-US" sz="2200" b="0" kern="1200" dirty="0">
            <a:solidFill>
              <a:srgbClr val="FFFFFF"/>
            </a:solidFill>
            <a:latin typeface="Arial" panose="020B0604020202020204"/>
            <a:ea typeface="+mn-ea"/>
            <a:cs typeface="+mn-cs"/>
          </a:endParaRPr>
        </a:p>
      </dsp:txBody>
      <dsp:txXfrm>
        <a:off x="547396" y="773409"/>
        <a:ext cx="7317688" cy="399568"/>
      </dsp:txXfrm>
    </dsp:sp>
    <dsp:sp modelId="{F5793AED-A38F-8947-BA1B-2AC6B49265FD}">
      <dsp:nvSpPr>
        <dsp:cNvPr id="0" name=""/>
        <dsp:cNvSpPr/>
      </dsp:nvSpPr>
      <dsp:spPr>
        <a:xfrm>
          <a:off x="0" y="1653593"/>
          <a:ext cx="10515600" cy="2551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12420" rIns="816127" bIns="106680" numCol="1" spcCol="1270" anchor="t" anchorCtr="0">
          <a:noAutofit/>
        </a:bodyPr>
        <a:lstStyle/>
        <a:p>
          <a:pPr marL="114300" lvl="1" indent="-114300" algn="l" defTabSz="666750">
            <a:lnSpc>
              <a:spcPct val="150000"/>
            </a:lnSpc>
            <a:spcBef>
              <a:spcPct val="0"/>
            </a:spcBef>
            <a:spcAft>
              <a:spcPct val="15000"/>
            </a:spcAft>
            <a:buClr>
              <a:srgbClr val="8EA9DA"/>
            </a:buClr>
            <a:buFont typeface="Arial" panose="020B0604020202020204" pitchFamily="34" charset="0"/>
            <a:buChar char="•"/>
          </a:pPr>
          <a:r>
            <a:rPr lang="en-GB" sz="1500" kern="1200" dirty="0"/>
            <a:t>What you will need before starting</a:t>
          </a:r>
        </a:p>
        <a:p>
          <a:pPr marL="114300" lvl="1" indent="-114300" algn="l" defTabSz="666750">
            <a:lnSpc>
              <a:spcPct val="150000"/>
            </a:lnSpc>
            <a:spcBef>
              <a:spcPct val="0"/>
            </a:spcBef>
            <a:spcAft>
              <a:spcPct val="15000"/>
            </a:spcAft>
            <a:buClr>
              <a:srgbClr val="8EA9DA"/>
            </a:buClr>
            <a:buChar char="•"/>
          </a:pPr>
          <a:r>
            <a:rPr lang="en-GB" sz="1500" kern="1200" dirty="0">
              <a:solidFill>
                <a:schemeClr val="tx1"/>
              </a:solidFill>
            </a:rPr>
            <a:t>Fork and clone Geo-X</a:t>
          </a:r>
        </a:p>
        <a:p>
          <a:pPr marL="114300" lvl="1" indent="-114300" algn="l" defTabSz="666750">
            <a:lnSpc>
              <a:spcPct val="150000"/>
            </a:lnSpc>
            <a:spcBef>
              <a:spcPct val="0"/>
            </a:spcBef>
            <a:spcAft>
              <a:spcPct val="15000"/>
            </a:spcAft>
            <a:buClr>
              <a:srgbClr val="8EA9DA"/>
            </a:buClr>
            <a:buChar char="•"/>
          </a:pPr>
          <a:r>
            <a:rPr lang="en-GB" sz="1500" kern="1200" dirty="0">
              <a:solidFill>
                <a:schemeClr val="tx1"/>
              </a:solidFill>
            </a:rPr>
            <a:t>Set up the environment</a:t>
          </a:r>
        </a:p>
        <a:p>
          <a:pPr marL="114300" lvl="1" indent="-114300" algn="l" defTabSz="666750">
            <a:lnSpc>
              <a:spcPct val="150000"/>
            </a:lnSpc>
            <a:spcBef>
              <a:spcPct val="0"/>
            </a:spcBef>
            <a:spcAft>
              <a:spcPct val="15000"/>
            </a:spcAft>
            <a:buClr>
              <a:srgbClr val="8EA9DA"/>
            </a:buClr>
            <a:buChar char="•"/>
          </a:pPr>
          <a:r>
            <a:rPr lang="en-GB" sz="1500" kern="1200" dirty="0">
              <a:solidFill>
                <a:schemeClr val="tx1"/>
              </a:solidFill>
            </a:rPr>
            <a:t>Install solver</a:t>
          </a:r>
        </a:p>
        <a:p>
          <a:pPr marL="114300" lvl="1" indent="-114300" algn="l" defTabSz="666750">
            <a:lnSpc>
              <a:spcPct val="150000"/>
            </a:lnSpc>
            <a:spcBef>
              <a:spcPct val="0"/>
            </a:spcBef>
            <a:spcAft>
              <a:spcPct val="15000"/>
            </a:spcAft>
            <a:buClr>
              <a:srgbClr val="8EA9DA"/>
            </a:buClr>
            <a:buChar char="•"/>
          </a:pPr>
          <a:r>
            <a:rPr lang="en-GB" sz="1500" kern="1200" dirty="0">
              <a:solidFill>
                <a:schemeClr val="tx1"/>
              </a:solidFill>
            </a:rPr>
            <a:t>Fork and clone Geo-X-data-prep</a:t>
          </a:r>
        </a:p>
        <a:p>
          <a:pPr marL="114300" lvl="1" indent="-114300" algn="l" defTabSz="666750">
            <a:lnSpc>
              <a:spcPct val="150000"/>
            </a:lnSpc>
            <a:spcBef>
              <a:spcPct val="0"/>
            </a:spcBef>
            <a:spcAft>
              <a:spcPct val="15000"/>
            </a:spcAft>
            <a:buClr>
              <a:srgbClr val="8EA9DA"/>
            </a:buClr>
            <a:buChar char="•"/>
          </a:pPr>
          <a:r>
            <a:rPr lang="en-GB" sz="1500" kern="1200" dirty="0">
              <a:solidFill>
                <a:schemeClr val="tx1"/>
              </a:solidFill>
            </a:rPr>
            <a:t>Verifying your installation</a:t>
          </a:r>
        </a:p>
      </dsp:txBody>
      <dsp:txXfrm>
        <a:off x="0" y="1653593"/>
        <a:ext cx="10515600" cy="2551500"/>
      </dsp:txXfrm>
    </dsp:sp>
    <dsp:sp modelId="{99865278-FAB6-1B45-8F2F-EF3AEC260127}">
      <dsp:nvSpPr>
        <dsp:cNvPr id="0" name=""/>
        <dsp:cNvSpPr/>
      </dsp:nvSpPr>
      <dsp:spPr>
        <a:xfrm>
          <a:off x="525780" y="1432193"/>
          <a:ext cx="7360920" cy="44280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Hands-on Installation</a:t>
          </a:r>
          <a:endParaRPr lang="en-US" sz="2200" b="1" kern="1200" dirty="0">
            <a:solidFill>
              <a:srgbClr val="FFFFFF"/>
            </a:solidFill>
            <a:latin typeface="Arial" panose="020B0604020202020204"/>
            <a:ea typeface="+mn-ea"/>
            <a:cs typeface="+mn-cs"/>
          </a:endParaRPr>
        </a:p>
      </dsp:txBody>
      <dsp:txXfrm>
        <a:off x="547396" y="1453809"/>
        <a:ext cx="7317688" cy="399568"/>
      </dsp:txXfrm>
    </dsp:sp>
    <dsp:sp modelId="{73B0B270-EEB4-1C42-82AC-19461D891E55}">
      <dsp:nvSpPr>
        <dsp:cNvPr id="0" name=""/>
        <dsp:cNvSpPr/>
      </dsp:nvSpPr>
      <dsp:spPr>
        <a:xfrm>
          <a:off x="0" y="4507493"/>
          <a:ext cx="10515600" cy="378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61C02C-91E4-7048-A443-6B2DAA697767}">
      <dsp:nvSpPr>
        <dsp:cNvPr id="0" name=""/>
        <dsp:cNvSpPr/>
      </dsp:nvSpPr>
      <dsp:spPr>
        <a:xfrm>
          <a:off x="525780" y="4286093"/>
          <a:ext cx="7360920" cy="44280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Wrap-up</a:t>
          </a:r>
          <a:endParaRPr lang="en-US" sz="2200" kern="1200" dirty="0">
            <a:solidFill>
              <a:srgbClr val="FFFFFF"/>
            </a:solidFill>
            <a:latin typeface="Arial" panose="020B0604020202020204"/>
            <a:ea typeface="+mn-ea"/>
            <a:cs typeface="+mn-cs"/>
          </a:endParaRPr>
        </a:p>
      </dsp:txBody>
      <dsp:txXfrm>
        <a:off x="547396" y="4307709"/>
        <a:ext cx="7317688" cy="3995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9DA402-EE7E-CA44-9732-B45B6A6DA900}">
      <dsp:nvSpPr>
        <dsp:cNvPr id="0" name=""/>
        <dsp:cNvSpPr/>
      </dsp:nvSpPr>
      <dsp:spPr>
        <a:xfrm>
          <a:off x="0" y="398600"/>
          <a:ext cx="10515600" cy="604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499872" rIns="816127" bIns="170688" numCol="1" spcCol="1270" anchor="t" anchorCtr="0">
          <a:noAutofit/>
        </a:bodyPr>
        <a:lstStyle/>
        <a:p>
          <a:pPr marL="228600" lvl="1" indent="-228600" algn="l" defTabSz="1066800">
            <a:lnSpc>
              <a:spcPct val="150000"/>
            </a:lnSpc>
            <a:spcBef>
              <a:spcPct val="0"/>
            </a:spcBef>
            <a:spcAft>
              <a:spcPct val="15000"/>
            </a:spcAft>
            <a:buClr>
              <a:srgbClr val="8DA8D8"/>
            </a:buClr>
            <a:buFont typeface="Arial" panose="020B0604020202020204" pitchFamily="34" charset="0"/>
            <a:buNone/>
          </a:pPr>
          <a:endParaRPr lang="en-US" sz="2400" kern="1200" dirty="0"/>
        </a:p>
      </dsp:txBody>
      <dsp:txXfrm>
        <a:off x="0" y="398600"/>
        <a:ext cx="10515600" cy="604800"/>
      </dsp:txXfrm>
    </dsp:sp>
    <dsp:sp modelId="{AF504E32-E4F1-8A41-8090-721330C437AA}">
      <dsp:nvSpPr>
        <dsp:cNvPr id="0" name=""/>
        <dsp:cNvSpPr/>
      </dsp:nvSpPr>
      <dsp:spPr>
        <a:xfrm>
          <a:off x="525780" y="44360"/>
          <a:ext cx="7360920" cy="7084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Repository Management</a:t>
          </a:r>
          <a:endParaRPr lang="en-US" sz="2200" b="0" kern="1200" dirty="0">
            <a:solidFill>
              <a:srgbClr val="FFFFFF"/>
            </a:solidFill>
            <a:latin typeface="Arial" panose="020B0604020202020204"/>
            <a:ea typeface="+mn-ea"/>
            <a:cs typeface="+mn-cs"/>
          </a:endParaRPr>
        </a:p>
      </dsp:txBody>
      <dsp:txXfrm>
        <a:off x="560365" y="78945"/>
        <a:ext cx="7291750" cy="639310"/>
      </dsp:txXfrm>
    </dsp:sp>
    <dsp:sp modelId="{932C0071-0EDE-694A-9140-EFB51E3D758F}">
      <dsp:nvSpPr>
        <dsp:cNvPr id="0" name=""/>
        <dsp:cNvSpPr/>
      </dsp:nvSpPr>
      <dsp:spPr>
        <a:xfrm>
          <a:off x="0" y="1487240"/>
          <a:ext cx="10515600" cy="604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499872" rIns="816127" bIns="170688" numCol="1" spcCol="1270" anchor="t" anchorCtr="0">
          <a:noAutofit/>
        </a:bodyPr>
        <a:lstStyle/>
        <a:p>
          <a:pPr marL="228600" lvl="1" indent="-228600" algn="l" defTabSz="1066800">
            <a:lnSpc>
              <a:spcPct val="150000"/>
            </a:lnSpc>
            <a:spcBef>
              <a:spcPct val="0"/>
            </a:spcBef>
            <a:spcAft>
              <a:spcPct val="15000"/>
            </a:spcAft>
            <a:buClr>
              <a:srgbClr val="8DA8D8"/>
            </a:buClr>
            <a:buFont typeface="Arial" panose="020B0604020202020204" pitchFamily="34" charset="0"/>
            <a:buChar char="•"/>
          </a:pPr>
          <a:endParaRPr lang="en-GB" sz="2400" kern="1200" dirty="0"/>
        </a:p>
      </dsp:txBody>
      <dsp:txXfrm>
        <a:off x="0" y="1487240"/>
        <a:ext cx="10515600" cy="604800"/>
      </dsp:txXfrm>
    </dsp:sp>
    <dsp:sp modelId="{15796D47-D216-6145-B650-675E75298BCE}">
      <dsp:nvSpPr>
        <dsp:cNvPr id="0" name=""/>
        <dsp:cNvSpPr/>
      </dsp:nvSpPr>
      <dsp:spPr>
        <a:xfrm>
          <a:off x="525780" y="1133000"/>
          <a:ext cx="7360920" cy="7084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0" kern="1200" dirty="0">
              <a:solidFill>
                <a:srgbClr val="FFFFFF"/>
              </a:solidFill>
              <a:latin typeface="Arial" panose="020B0604020202020204"/>
              <a:ea typeface="+mn-ea"/>
              <a:cs typeface="+mn-cs"/>
            </a:rPr>
            <a:t>Git and GitHub Fundamentals</a:t>
          </a:r>
          <a:endParaRPr lang="en-US" sz="2200" b="0" kern="1200" dirty="0">
            <a:solidFill>
              <a:srgbClr val="FFFFFF"/>
            </a:solidFill>
            <a:latin typeface="Arial" panose="020B0604020202020204"/>
            <a:ea typeface="+mn-ea"/>
            <a:cs typeface="+mn-cs"/>
          </a:endParaRPr>
        </a:p>
      </dsp:txBody>
      <dsp:txXfrm>
        <a:off x="560365" y="1167585"/>
        <a:ext cx="7291750" cy="639310"/>
      </dsp:txXfrm>
    </dsp:sp>
    <dsp:sp modelId="{F5793AED-A38F-8947-BA1B-2AC6B49265FD}">
      <dsp:nvSpPr>
        <dsp:cNvPr id="0" name=""/>
        <dsp:cNvSpPr/>
      </dsp:nvSpPr>
      <dsp:spPr>
        <a:xfrm>
          <a:off x="0" y="2575880"/>
          <a:ext cx="10515600" cy="604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865278-FAB6-1B45-8F2F-EF3AEC260127}">
      <dsp:nvSpPr>
        <dsp:cNvPr id="0" name=""/>
        <dsp:cNvSpPr/>
      </dsp:nvSpPr>
      <dsp:spPr>
        <a:xfrm>
          <a:off x="525780" y="2221640"/>
          <a:ext cx="7360920" cy="7084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FFFFFF"/>
              </a:solidFill>
              <a:latin typeface="Arial" panose="020B0604020202020204"/>
              <a:ea typeface="+mn-ea"/>
              <a:cs typeface="+mn-cs"/>
            </a:rPr>
            <a:t>Hands-on Installation</a:t>
          </a:r>
          <a:endParaRPr lang="en-US" sz="2200" kern="1200" dirty="0">
            <a:solidFill>
              <a:srgbClr val="FFFFFF"/>
            </a:solidFill>
            <a:latin typeface="Arial" panose="020B0604020202020204"/>
            <a:ea typeface="+mn-ea"/>
            <a:cs typeface="+mn-cs"/>
          </a:endParaRPr>
        </a:p>
      </dsp:txBody>
      <dsp:txXfrm>
        <a:off x="560365" y="2256225"/>
        <a:ext cx="7291750" cy="639310"/>
      </dsp:txXfrm>
    </dsp:sp>
    <dsp:sp modelId="{73B0B270-EEB4-1C42-82AC-19461D891E55}">
      <dsp:nvSpPr>
        <dsp:cNvPr id="0" name=""/>
        <dsp:cNvSpPr/>
      </dsp:nvSpPr>
      <dsp:spPr>
        <a:xfrm>
          <a:off x="0" y="3664520"/>
          <a:ext cx="10515600" cy="907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499872" rIns="816127" bIns="142240" numCol="1" spcCol="1270" anchor="t" anchorCtr="0">
          <a:noAutofit/>
        </a:bodyPr>
        <a:lstStyle/>
        <a:p>
          <a:pPr marL="228600" lvl="1" indent="-228600" algn="l" defTabSz="889000">
            <a:lnSpc>
              <a:spcPct val="90000"/>
            </a:lnSpc>
            <a:spcBef>
              <a:spcPct val="0"/>
            </a:spcBef>
            <a:spcAft>
              <a:spcPct val="15000"/>
            </a:spcAft>
            <a:buClr>
              <a:srgbClr val="8EA9DA"/>
            </a:buClr>
            <a:buSzPct val="100000"/>
            <a:buFont typeface="Arial" panose="020B0604020202020204" pitchFamily="34" charset="0"/>
            <a:buChar char="•"/>
          </a:pPr>
          <a:r>
            <a:rPr lang="en-US" sz="2000" kern="1200" dirty="0">
              <a:solidFill>
                <a:srgbClr val="000000"/>
              </a:solidFill>
              <a:latin typeface="Arial" panose="020B0604020202020204"/>
              <a:ea typeface="+mn-ea"/>
              <a:cs typeface="+mn-cs"/>
              <a:sym typeface="Calibri"/>
            </a:rPr>
            <a:t>Suggested</a:t>
          </a:r>
          <a:r>
            <a:rPr lang="en-US" sz="2000" b="0" i="0" u="none" strike="noStrike" kern="1200" cap="none" dirty="0">
              <a:solidFill>
                <a:srgbClr val="000000"/>
              </a:solidFill>
              <a:latin typeface="Arial" panose="020B0604020202020204"/>
              <a:ea typeface="Calibri"/>
              <a:cs typeface="Calibri"/>
              <a:sym typeface="Calibri"/>
            </a:rPr>
            <a:t> </a:t>
          </a:r>
          <a:r>
            <a:rPr lang="en-US" sz="2000" kern="1200" dirty="0">
              <a:solidFill>
                <a:srgbClr val="000000"/>
              </a:solidFill>
              <a:latin typeface="Arial" panose="020B0604020202020204"/>
              <a:ea typeface="+mn-ea"/>
              <a:cs typeface="+mn-cs"/>
              <a:sym typeface="Calibri"/>
            </a:rPr>
            <a:t>workflow from here on</a:t>
          </a:r>
          <a:endParaRPr lang="en-GB" sz="2000" kern="1200" dirty="0">
            <a:solidFill>
              <a:srgbClr val="000000"/>
            </a:solidFill>
            <a:latin typeface="Arial" panose="020B0604020202020204"/>
            <a:ea typeface="+mn-ea"/>
            <a:cs typeface="+mn-cs"/>
          </a:endParaRPr>
        </a:p>
      </dsp:txBody>
      <dsp:txXfrm>
        <a:off x="0" y="3664520"/>
        <a:ext cx="10515600" cy="907200"/>
      </dsp:txXfrm>
    </dsp:sp>
    <dsp:sp modelId="{7461C02C-91E4-7048-A443-6B2DAA697767}">
      <dsp:nvSpPr>
        <dsp:cNvPr id="0" name=""/>
        <dsp:cNvSpPr/>
      </dsp:nvSpPr>
      <dsp:spPr>
        <a:xfrm>
          <a:off x="525780" y="3310280"/>
          <a:ext cx="7360920" cy="708480"/>
        </a:xfrm>
        <a:prstGeom prst="roundRect">
          <a:avLst/>
        </a:prstGeom>
        <a:solidFill>
          <a:srgbClr val="8EA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977900">
            <a:lnSpc>
              <a:spcPct val="90000"/>
            </a:lnSpc>
            <a:spcBef>
              <a:spcPct val="0"/>
            </a:spcBef>
            <a:spcAft>
              <a:spcPct val="35000"/>
            </a:spcAft>
            <a:buNone/>
          </a:pPr>
          <a:r>
            <a:rPr lang="en-GB" sz="2200" b="1" kern="1200" dirty="0">
              <a:solidFill>
                <a:srgbClr val="FFFFFF"/>
              </a:solidFill>
              <a:latin typeface="Arial" panose="020B0604020202020204"/>
              <a:ea typeface="+mn-ea"/>
              <a:cs typeface="+mn-cs"/>
            </a:rPr>
            <a:t>Wrap-up</a:t>
          </a:r>
          <a:endParaRPr lang="en-US" sz="2200" b="1" kern="1200" dirty="0">
            <a:solidFill>
              <a:srgbClr val="FFFFFF"/>
            </a:solidFill>
            <a:latin typeface="Arial" panose="020B0604020202020204"/>
            <a:ea typeface="+mn-ea"/>
            <a:cs typeface="+mn-cs"/>
          </a:endParaRPr>
        </a:p>
      </dsp:txBody>
      <dsp:txXfrm>
        <a:off x="560365" y="3344865"/>
        <a:ext cx="7291750" cy="63931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Welcome to Lesson 2 of the Geo-X training course: Software setup. In this lesson, we will get your working environment up and running, and we will introduce the Git and GitHub workflow that you will use throughout this course and, we hope, in your own research and policy work going forward.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In this lesson, you will learn how to set up a working Geo-X environment on your own machine using the command line. You will understand the core Git and GitHub concepts that underpin everything we do: repositories, forks, clones, branches, commits, and pushes. You will be able to apply a personal repository workflow – fork, branch, commit, push – so that your work is always organised and traceable. And by the end of this lesson, you will have Geo-X installed on your machine, and you will know how to keep your fork in synchronisation with the latest version of the CCG repositories, so you can work freely without any risk of affecting the original codebase and benefit from future improvements to Geo-X without losing your own work. These four outcomes are the foundation for every practical exercise in the lessons that follow.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We start with the motivation: why repository management matters, and why it is relevant not just to software developers but to anyone doing applied modelling work.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It might be tempting to treat repository management as a technical detail, something developers worry about but not economists or policy analysts. That would be a mistake. Think about a realistic modelling project: you have a baseline run, multiple scenarios, sensitivity analyses on key parameters, and perhaps some experimental feature you want to test. Without a structured system for managing these, you very quickly end up with folders called "final", "final_v2", "final REAL", and no reliable way to know what changed between them or to go back to a working version. Repositories solve this. They back up your work automatically. They make every change traceable, as you can always see what was modified, when, and why. They allow you to pull in improvements from the original CCG repository without overwriting your own work. And they make collaboration safe, as multiple people can work on the same project without the risk of one person overwriting another's changes. These benefits will become concrete and practical within the next few lessons.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Geo-X is actually split across two repositories, and it is important to understand what each one does. The first is Geo-X data-prep. This repository is responsible for creating the Geographic Information System (GIS) layer – the spatial hexagon files that Geo-X uses as its primary input. It applies land exclusion criteria, integrates renewable resource data, and processes road and water distance information for each hexagon cell. The second is Geo-X itself, which is the main modelling repository. It takes the GIS layers as input and runs the commodity production optimisation across the territory. In practice, the two repositories are used sequentially: data-prep first, then Geo-X. </a:t>
            </a:r>
            <a:r>
              <a:rPr lang="en-CZ" sz="1200" b="0" i="0" u="none" strike="noStrike" cap="none" dirty="0">
                <a:solidFill>
                  <a:schemeClr val="dk1"/>
                </a:solidFill>
                <a:effectLst/>
                <a:latin typeface="Calibri"/>
                <a:ea typeface="Calibri"/>
                <a:cs typeface="Calibri"/>
                <a:sym typeface="Calibri"/>
              </a:rPr>
              <a:t>We will install both repositories today, but the detailed use of Geo‑X data‑prep will be covered in Lesson 3. For now, the key thing is to understand the purpose of each repository and recognise that they operate in separate software environments.</a:t>
            </a:r>
          </a:p>
          <a:p>
            <a:pPr marL="0" lvl="0" indent="0" algn="l" rtl="0">
              <a:lnSpc>
                <a:spcPct val="100000"/>
              </a:lnSpc>
              <a:spcBef>
                <a:spcPts val="0"/>
              </a:spcBef>
              <a:spcAft>
                <a:spcPts val="0"/>
              </a:spcAft>
              <a:buNone/>
            </a:pPr>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a:extLst>
            <a:ext uri="{FF2B5EF4-FFF2-40B4-BE49-F238E27FC236}">
              <a16:creationId xmlns:a16="http://schemas.microsoft.com/office/drawing/2014/main" id="{5981C962-FFF3-330B-824D-61CBFD57E89A}"/>
            </a:ext>
          </a:extLst>
        </p:cNvPr>
        <p:cNvGrpSpPr/>
        <p:nvPr/>
      </p:nvGrpSpPr>
      <p:grpSpPr>
        <a:xfrm>
          <a:off x="0" y="0"/>
          <a:ext cx="0" cy="0"/>
          <a:chOff x="0" y="0"/>
          <a:chExt cx="0" cy="0"/>
        </a:xfrm>
      </p:grpSpPr>
      <p:sp>
        <p:nvSpPr>
          <p:cNvPr id="2" name="Slide Image">
            <a:extLst>
              <a:ext uri="{FF2B5EF4-FFF2-40B4-BE49-F238E27FC236}">
                <a16:creationId xmlns:a16="http://schemas.microsoft.com/office/drawing/2014/main" id="{8A45D381-6CA0-2488-D988-8EE30D75F194}"/>
              </a:ext>
            </a:extLst>
          </p:cNvPr>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a:extLst>
              <a:ext uri="{FF2B5EF4-FFF2-40B4-BE49-F238E27FC236}">
                <a16:creationId xmlns:a16="http://schemas.microsoft.com/office/drawing/2014/main" id="{71F51B6D-CB12-6B39-6FC5-F4F1AD75492C}"/>
              </a:ext>
            </a:extLst>
          </p:cNvPr>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Now, let’s move into the Git and GitHub fundamentals. This section covers the concepts and commands you need before we get to the installation steps. We will frame these concepts specifically in the context of Geo-X, and the workflow we introduce here is the one you will use throughout the course.</a:t>
            </a:r>
          </a:p>
          <a:p>
            <a:pPr marL="0" lvl="0" indent="0" algn="l" rtl="0">
              <a:lnSpc>
                <a:spcPct val="100000"/>
              </a:lnSpc>
              <a:spcBef>
                <a:spcPts val="0"/>
              </a:spcBef>
              <a:spcAft>
                <a:spcPts val="0"/>
              </a:spcAft>
              <a:buNone/>
            </a:pPr>
            <a:endParaRPr lang="en-GB" dirty="0"/>
          </a:p>
        </p:txBody>
      </p:sp>
    </p:spTree>
    <p:extLst>
      <p:ext uri="{BB962C8B-B14F-4D97-AF65-F5344CB8AC3E}">
        <p14:creationId xmlns:p14="http://schemas.microsoft.com/office/powerpoint/2010/main" val="142809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There are three foundational concepts. The first is the upstream repository: this is the original code, hosted online by CCG at </a:t>
            </a:r>
            <a:r>
              <a:rPr lang="en-GB" dirty="0" err="1"/>
              <a:t>github.com</a:t>
            </a:r>
            <a:r>
              <a:rPr lang="en-GB" dirty="0"/>
              <a:t>/</a:t>
            </a:r>
            <a:r>
              <a:rPr lang="en-GB" dirty="0" err="1"/>
              <a:t>ClimateCompatibleGrowth</a:t>
            </a:r>
            <a:r>
              <a:rPr lang="en-GB" dirty="0"/>
              <a:t>. You do not work directly in this repository, as it belongs to CCG and your changes there would affect everyone. The second concept is a fork: this is your own copy of the repository, also hosted on GitHub, but under your own username. Forking is a one-click action on the GitHub website. Your fork is fully independent, and you can experiment freely, break things, and recover them, without any impact on the original. The third concept is a clone: this is what brings the repository from GitHub down to your local machine, where you can actually edit files and run the model. For this, you need to type and run the clone command in your terminal. In this course, the recommended workflow is always to fork first on GitHub, and then clone your fork to your machine. Never clone CCG's repository directly. This gives you full control and a safe space to work.</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Branches are one of the most powerful features of Git, and one of the most important habits to build. Think of the main branch as the stable, working version of your project, the one you can always return to. When you want to try something new (e.g., a different country, a new scenario, a parameter sensitivity run), you create a branch. That branch is a parallel copy of the code that you can develop independently, without touching main branch. In the diagram on this slide, you can see how this works in practice: a new branch for flexible demand modelling, another for PPA contract scenarios, each developed in parallel. When work on a branch is ready and tested, it can be merged back into main branch, or into another branch. This structure means you always have a safe fallback, your experiments are isolated, and your main branch stays clean and reproducible.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Let’s look at the core command-line workflow. This is the cycle you will repeat every time you make a change. The first step is cloning the repository to your machine using git clone followed by the URL of your fork. Once you are inside the repository, you create a branch for your work using git checkout -b followed by a descriptive name. You then make your edits in whatever code editor you prefer. When you have reached a meaningful checkpoint, you stage your changes with git add, write a short description of what you did with git commit -m, and then send those changes back up to GitHub with git push origin followed by your branch name. If you want to merge your branch into main, for example, once a scenario is finalised,  you open a pull request from the GitHub website. This cycle then repeats for every new piece of work. The key habit is to never work directly on the main branch, always commit in small, meaningful steps, and always push so your work is backed up on GitHub.</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Let us make this concrete with a Geo-X application. Suppose you want to apply the model to Ghana. You would clone your Geo-X fork to your machine. You would then create a branch called something like "example-Ghana" using git checkout -b example-Ghana. In your code editor, you would modify the configuration files – adjusting the demand volume and location to match Ghana. When you are satisfied with the edits, you stage and commit them with a descriptive message like "Ghana case study – demand adjusting". You push that branch to your GitHub fork. And when the work is complete and reviewed, you open a pull request to merge it into your main branch. This is exactly the pattern you will follow in the hands-on exercises. The specific commands on this slide are a template – adapt the branch name and commit message to match whatever you are working on.</a:t>
            </a:r>
          </a:p>
          <a:p>
            <a:pPr marL="0" lvl="0" indent="0" algn="l" rtl="0">
              <a:lnSpc>
                <a:spcPct val="100000"/>
              </a:lnSpc>
              <a:spcBef>
                <a:spcPts val="0"/>
              </a:spcBef>
              <a:spcAft>
                <a:spcPts val="0"/>
              </a:spcAft>
              <a:buNone/>
            </a:pPr>
            <a:endParaRPr lang="en-GB" dirty="0"/>
          </a:p>
          <a:p>
            <a:pPr marL="0" lvl="0" indent="0" algn="l" rtl="0">
              <a:lnSpc>
                <a:spcPct val="100000"/>
              </a:lnSpc>
              <a:spcBef>
                <a:spcPts val="0"/>
              </a:spcBef>
              <a:spcAft>
                <a:spcPts val="0"/>
              </a:spcAft>
              <a:buNone/>
            </a:pPr>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a:extLst>
            <a:ext uri="{FF2B5EF4-FFF2-40B4-BE49-F238E27FC236}">
              <a16:creationId xmlns:a16="http://schemas.microsoft.com/office/drawing/2014/main" id="{5C4C3F32-703C-DC75-B6C8-02E2E3D1EE48}"/>
            </a:ext>
          </a:extLst>
        </p:cNvPr>
        <p:cNvGrpSpPr/>
        <p:nvPr/>
      </p:nvGrpSpPr>
      <p:grpSpPr>
        <a:xfrm>
          <a:off x="0" y="0"/>
          <a:ext cx="0" cy="0"/>
          <a:chOff x="0" y="0"/>
          <a:chExt cx="0" cy="0"/>
        </a:xfrm>
      </p:grpSpPr>
      <p:sp>
        <p:nvSpPr>
          <p:cNvPr id="2" name="Slide Image">
            <a:extLst>
              <a:ext uri="{FF2B5EF4-FFF2-40B4-BE49-F238E27FC236}">
                <a16:creationId xmlns:a16="http://schemas.microsoft.com/office/drawing/2014/main" id="{08C2BB88-68E7-BEC0-A88A-A67B0E9FC44F}"/>
              </a:ext>
            </a:extLst>
          </p:cNvPr>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a:extLst>
              <a:ext uri="{FF2B5EF4-FFF2-40B4-BE49-F238E27FC236}">
                <a16:creationId xmlns:a16="http://schemas.microsoft.com/office/drawing/2014/main" id="{370D3B69-E948-8E40-6745-27C9466ED9D6}"/>
              </a:ext>
            </a:extLst>
          </p:cNvPr>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We now move into the installation itself. We will go through what you need before starting, fork and clone Geo-X, set up the environment, install a solver, fork and clone Geo-X-data-prep as a preview for Lesson 3, and then verify that everything is working. </a:t>
            </a:r>
          </a:p>
        </p:txBody>
      </p:sp>
    </p:spTree>
    <p:extLst>
      <p:ext uri="{BB962C8B-B14F-4D97-AF65-F5344CB8AC3E}">
        <p14:creationId xmlns:p14="http://schemas.microsoft.com/office/powerpoint/2010/main" val="518478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Before you run any commands, make sure you have the following in place. You will need a GitHub account – this is where your fork will live and where you will manage pull requests. You will need Git installed on your machine – this is the version control software that powers all the command-line operations we just discussed. You will need either mamba or </a:t>
            </a:r>
            <a:r>
              <a:rPr lang="en-GB" dirty="0" err="1"/>
              <a:t>conda</a:t>
            </a:r>
            <a:r>
              <a:rPr lang="en-GB" dirty="0"/>
              <a:t> as a package manager – mamba is preferred because it is faster, but </a:t>
            </a:r>
            <a:r>
              <a:rPr lang="en-GB" dirty="0" err="1"/>
              <a:t>conda</a:t>
            </a:r>
            <a:r>
              <a:rPr lang="en-GB" dirty="0"/>
              <a:t> works too. You will need an optimisation solver – either </a:t>
            </a:r>
            <a:r>
              <a:rPr lang="en-GB" dirty="0" err="1"/>
              <a:t>Cbc</a:t>
            </a:r>
            <a:r>
              <a:rPr lang="en-GB" dirty="0"/>
              <a:t>, which is free and open source, or </a:t>
            </a:r>
            <a:r>
              <a:rPr lang="en-GB" dirty="0" err="1"/>
              <a:t>Gurobi</a:t>
            </a:r>
            <a:r>
              <a:rPr lang="en-GB" dirty="0"/>
              <a:t>, which is commercial but has a free academic licence. And you will eventually need a CDS API key to access weather and climate data for renewable resource inputs – but this is not needed until Lesson 4, so you can set it up later. Links to all of these are provided on the slide. The first four should be in place before you proceed with the steps that follow.</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Step one is to fork and clone Geo-X. Start by navigating to the CCG Geo-X repository at </a:t>
            </a:r>
            <a:r>
              <a:rPr lang="en-GB" dirty="0" err="1"/>
              <a:t>github.com</a:t>
            </a:r>
            <a:r>
              <a:rPr lang="en-GB" dirty="0"/>
              <a:t>/</a:t>
            </a:r>
            <a:r>
              <a:rPr lang="en-GB" dirty="0" err="1"/>
              <a:t>ClimateCompatibleGrowth</a:t>
            </a:r>
            <a:r>
              <a:rPr lang="en-GB" dirty="0"/>
              <a:t>/Geo-X. In the top right of the page, click the Fork button. GitHub will create a personal copy of the repository under your own username – your fork will live at </a:t>
            </a:r>
            <a:r>
              <a:rPr lang="en-GB" dirty="0" err="1"/>
              <a:t>github.com</a:t>
            </a:r>
            <a:r>
              <a:rPr lang="en-GB" dirty="0"/>
              <a:t>/your-username/Geo-X. This is your independent workspace: changes here do not affect the original CCG repository at all. Once the fork is created, copy its URL and open your terminal. Run git clone followed by your fork's URL – not the CCG URL. Then navigate into the cloned folder with cd Geo-X. You are now working inside your local copy, linked to your fork on GitHub. From this point on, all your changes go through your fork.</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Step two is to set up the Python environment. From inside your cloned Geo-X folder, run mamba env create -f </a:t>
            </a:r>
            <a:r>
              <a:rPr lang="en-GB" dirty="0" err="1"/>
              <a:t>environment.yaml</a:t>
            </a:r>
            <a:r>
              <a:rPr lang="en-GB" dirty="0"/>
              <a:t>. This reads the environment specification file included in the repository and installs all the required Python packages into a new environment called </a:t>
            </a:r>
            <a:r>
              <a:rPr lang="en-GB" dirty="0" err="1"/>
              <a:t>geox</a:t>
            </a:r>
            <a:r>
              <a:rPr lang="en-GB" dirty="0"/>
              <a:t>. It may take a few minutes. Once it completes, activate the environment with mamba activate </a:t>
            </a:r>
            <a:r>
              <a:rPr lang="en-GB" dirty="0" err="1"/>
              <a:t>geox</a:t>
            </a:r>
            <a:r>
              <a:rPr lang="en-GB" dirty="0"/>
              <a:t>. You need to do this every time you open a new terminal session – the environment does not activate automatically. This is also a good moment to note the pattern that will come up again in Lesson 3: Geo-X-data-prep has its own separate environment called prep. The two repositories have different dependencies and must be kept separate. When you are running the model, you activate </a:t>
            </a:r>
            <a:r>
              <a:rPr lang="en-GB" dirty="0" err="1"/>
              <a:t>geox</a:t>
            </a:r>
            <a:r>
              <a:rPr lang="en-GB" dirty="0"/>
              <a:t>. When you are preparing spatial data, you will activate prep. We will cover the prep environment fully in Lesson 3.</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indent="0"/>
            <a:r>
              <a:rPr lang="en-GB" dirty="0"/>
              <a:t>Step three is to install an optimisation solver. Geo-X uses mathematical optimisation to find the least-cost production and transport configuration at each location, and it needs a solver to do that. You have two options. </a:t>
            </a:r>
            <a:r>
              <a:rPr lang="en-GB" dirty="0" err="1"/>
              <a:t>Cbc</a:t>
            </a:r>
            <a:r>
              <a:rPr lang="en-GB" dirty="0"/>
              <a:t> – the COIN-OR Branch and Cut solver – is free, open source, and straightforward to install with a single mamba command.  </a:t>
            </a:r>
            <a:r>
              <a:rPr lang="en-GB" dirty="0" err="1"/>
              <a:t>Gurobi</a:t>
            </a:r>
            <a:r>
              <a:rPr lang="en-GB" dirty="0"/>
              <a:t> is a commercial solver with significantly better performance at large scale, and it offers a free licence for academic use. Both are fully supported by Geo-X. For coursework purposes, </a:t>
            </a:r>
            <a:r>
              <a:rPr lang="en-GB" dirty="0" err="1"/>
              <a:t>Cbc</a:t>
            </a:r>
            <a:r>
              <a:rPr lang="en-GB" dirty="0"/>
              <a:t> is sufficient. If you are moving towards production-scale research or commercial applications, you may want to explore </a:t>
            </a:r>
            <a:r>
              <a:rPr lang="en-GB" dirty="0" err="1"/>
              <a:t>Gurobi</a:t>
            </a:r>
            <a:r>
              <a:rPr lang="en-GB" dirty="0"/>
              <a:t> later. The install commands for both are shown on this slide – run whichever applies to your context with your Geo-X environment active.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Step four is to fork and clone Geo-X-data-prep, but with an important caveat: you do not need to complete the full setup of this repository today. The fork-and-clone pattern is identical to what you just did for Geo-X: go to </a:t>
            </a:r>
            <a:r>
              <a:rPr lang="en-GB" dirty="0" err="1"/>
              <a:t>github.com</a:t>
            </a:r>
            <a:r>
              <a:rPr lang="en-GB" dirty="0"/>
              <a:t>/</a:t>
            </a:r>
            <a:r>
              <a:rPr lang="en-GB" dirty="0" err="1"/>
              <a:t>ClimateCompatibleGrowth</a:t>
            </a:r>
            <a:r>
              <a:rPr lang="en-GB" dirty="0"/>
              <a:t>/Geo-X-data-prep, fork it, and clone your fork locally. The key difference to note is that Geo-X-data-prep uses the recurse-submodules flag when cloning, because it contains nested repositories GLAES, SPIDER, and Slope-Exclusion that need to be initialised at the same time. The full environment setup for Geo-X-data-prep, including its additional submodule environments, is covered in Lesson 3. For now, just fork it and clone it so it is on your machine, and be aware that it has a separate environment called prep.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Once the installation is complete, run these four checks to confirm everything is working. First, activate the </a:t>
            </a:r>
            <a:r>
              <a:rPr lang="en-GB" dirty="0" err="1"/>
              <a:t>geox</a:t>
            </a:r>
            <a:r>
              <a:rPr lang="en-GB" dirty="0"/>
              <a:t> environment and confirm that your terminal prompt now shows the </a:t>
            </a:r>
            <a:r>
              <a:rPr lang="en-GB" dirty="0" err="1"/>
              <a:t>geox</a:t>
            </a:r>
            <a:r>
              <a:rPr lang="en-GB" dirty="0"/>
              <a:t> prefix – that tells you the environment is active. Second, run </a:t>
            </a:r>
            <a:r>
              <a:rPr lang="en-GB" dirty="0" err="1"/>
              <a:t>snakemake</a:t>
            </a:r>
            <a:r>
              <a:rPr lang="en-GB" dirty="0"/>
              <a:t> --version and confirm it returns a version number in the 7.x range – </a:t>
            </a:r>
            <a:r>
              <a:rPr lang="en-GB" dirty="0" err="1"/>
              <a:t>Snakemake</a:t>
            </a:r>
            <a:r>
              <a:rPr lang="en-GB" dirty="0"/>
              <a:t> is the workflow manager Geo-X uses to orchestrate its runs, and this confirms it installed correctly. Third, run python --version and confirm you are running Python 3. Fourth, run python -c "import </a:t>
            </a:r>
            <a:r>
              <a:rPr lang="en-GB" dirty="0" err="1"/>
              <a:t>pypsa</a:t>
            </a:r>
            <a:r>
              <a:rPr lang="en-GB" dirty="0"/>
              <a:t>" – if this command produces no output, that means </a:t>
            </a:r>
            <a:r>
              <a:rPr lang="en-GB" dirty="0" err="1"/>
              <a:t>PyPSA</a:t>
            </a:r>
            <a:r>
              <a:rPr lang="en-GB" dirty="0"/>
              <a:t> imported successfully. If it throws an error, the environment setup did not complete correctly and you should re-run the mamba env create step. If all four checks pass, your installation is complete and you are ready for Lesson 3.</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b="0" i="0" u="none" strike="noStrike" cap="none" dirty="0">
                <a:solidFill>
                  <a:schemeClr val="dk1"/>
                </a:solidFill>
                <a:latin typeface="Calibri"/>
                <a:cs typeface="Calibri"/>
                <a:sym typeface="Calibri"/>
              </a:rPr>
              <a:t>That completes the hands-on installation, so we now move into the wrap-up. First, we will look at a suggested workflow to use from here on: three quick questions to ask yourself before every practical exercise. Then we will review everything you have set up in this lesson and preview what is coming in Lesson 3.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78486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Before you start any practical exercise from this point forward, we suggest asking yourself three questions. First: Am I working in my fork? Check the URL of your repository. It should show your-username, not </a:t>
            </a:r>
            <a:r>
              <a:rPr lang="en-GB" dirty="0" err="1"/>
              <a:t>ClimateCompatibleGrowth</a:t>
            </a:r>
            <a:r>
              <a:rPr lang="en-GB" dirty="0"/>
              <a:t>. If it shows CCG, you have cloned the upstream directly and need to set up your fork. Second: did I create a branch for this exercise? Run git branch in your terminal to confirm you are not working directly on main. If you are on main, create a branch before making any edits. Third: did I commit my last change before moving on? Run git status. If files show as modified, commit them before switching tasks. These three habits - fork, branch, commit - are the difference between a well-managed project and an unrecoverable mess. They take thirty seconds each and will save you hours.</a:t>
            </a:r>
          </a:p>
          <a:p>
            <a:pPr marL="0" lvl="0" indent="0" algn="l" rtl="0">
              <a:lnSpc>
                <a:spcPct val="100000"/>
              </a:lnSpc>
              <a:spcBef>
                <a:spcPts val="0"/>
              </a:spcBef>
              <a:spcAft>
                <a:spcPts val="0"/>
              </a:spcAft>
              <a:buNone/>
            </a:pPr>
            <a:endParaRPr lang="en-GB"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You have now completed Lesson 2. You have a GitHub account, and Git installed locally. You have forked and cloned Geo-X into your own workspace on GitHub and on your machine. You have the Geo-X environment active with mamba, a solver, and </a:t>
            </a:r>
            <a:r>
              <a:rPr lang="en-GB" dirty="0" err="1"/>
              <a:t>Snakemake</a:t>
            </a:r>
            <a:r>
              <a:rPr lang="en-GB" dirty="0"/>
              <a:t> all ready to go. You have established the fork, branch, edit, commit, push workflow as a habit. And you have verified that all the key components are installed and working. In Lesson 3, we will use that foundation to start preparing the spatial and techno-economic data that Geo-X needs. That means working with Geo-X-data-prep properly: setting up its environments, downloading the required spatial datasets, and producing the hexagon input files.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
        <p:cNvGrpSpPr/>
        <p:nvPr/>
      </p:nvGrpSpPr>
      <p:grpSpPr>
        <a:xfrm>
          <a:off x="0" y="0"/>
          <a:ext cx="0" cy="0"/>
          <a:chOff x="0" y="0"/>
          <a:chExt cx="0" cy="0"/>
        </a:xfrm>
      </p:grpSpPr>
      <p:sp>
        <p:nvSpPr>
          <p:cNvPr id="2" name="Slide Image"/>
          <p:cNvSpPr>
            <a:spLocks noGrp="1" noRot="1" noChangeAspect="1"/>
          </p:cNvSpPr>
          <p:nvPr>
            <p:ph type="sldImg" idx="2"/>
          </p:nvPr>
        </p:nvSpPr>
        <p:spPr>
          <a:xfrm>
            <a:off x="685800" y="1143000"/>
            <a:ext cx="5486400" cy="3086100"/>
          </a:xfrm>
          <a:prstGeom prst="rect">
            <a:avLst/>
          </a:prstGeom>
          <a:noFill/>
        </p:spPr>
        <p:txBody>
          <a:bodyPr/>
          <a:lstStyle/>
          <a:p>
            <a:endParaRPr lang="en-GB"/>
          </a:p>
        </p:txBody>
      </p:sp>
      <p:sp>
        <p:nvSpPr>
          <p:cNvPr id="3" name="Notes Body"/>
          <p:cNvSpPr txBox="1">
            <a:spLocks noGrp="1"/>
          </p:cNvSpPr>
          <p:nvPr>
            <p:ph type="body" idx="1"/>
          </p:nvPr>
        </p:nvSpPr>
        <p:spPr>
          <a:xfrm>
            <a:off x="685800" y="4400550"/>
            <a:ext cx="5486400" cy="3600450"/>
          </a:xfrm>
          <a:prstGeom prst="rect">
            <a:avLst/>
          </a:prstGeom>
          <a:noFill/>
          <a:ln>
            <a:noFill/>
          </a:ln>
        </p:spPr>
        <p:txBody>
          <a:bodyPr wrap="square" lIns="91425" tIns="45700" rIns="91425" bIns="45700" anchor="t"/>
          <a:lstStyle/>
          <a:p>
            <a:pPr marL="0" lvl="0" indent="0" algn="l" rtl="0">
              <a:lnSpc>
                <a:spcPct val="100000"/>
              </a:lnSpc>
              <a:spcBef>
                <a:spcPts val="0"/>
              </a:spcBef>
              <a:spcAft>
                <a:spcPts val="0"/>
              </a:spcAft>
              <a:buNone/>
            </a:pPr>
            <a:r>
              <a:rPr lang="en-GB" dirty="0"/>
              <a:t>Thank you for completing Lesson 2 of the Geo-X training course. You now have a working environment and the Git workflow foundations you will need throughout this course. In Lesson 3, we move into data preparation, the step that sits between raw spatial information and a Geo-X model run.</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lang="en-ZA"/>
          </a:p>
        </p:txBody>
      </p:sp>
    </p:spTree>
    <p:extLst>
      <p:ext uri="{BB962C8B-B14F-4D97-AF65-F5344CB8AC3E}">
        <p14:creationId xmlns:p14="http://schemas.microsoft.com/office/powerpoint/2010/main" val="198057148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739789877"/>
      </p:ext>
    </p:extLst>
  </p:cSld>
  <p:clrMapOvr>
    <a:overrideClrMapping bg1="lt1" tx1="dk1" bg2="dk2" tx2="lt2" accent1="accent1" accent2="accent2" accent3="accent3" accent4="accent4" accent5="accent5" accent6="accent6" hlink="hlink" folHlink="folHlink"/>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2630987058"/>
      </p:ext>
    </p:extLst>
  </p:cSld>
  <p:clrMapOvr>
    <a:overrideClrMapping bg1="lt1" tx1="dk1" bg2="dk2" tx2="lt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1_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userDrawn="1"/>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a:p>
        </p:txBody>
      </p:sp>
    </p:spTree>
    <p:extLst>
      <p:ext uri="{BB962C8B-B14F-4D97-AF65-F5344CB8AC3E}">
        <p14:creationId xmlns:p14="http://schemas.microsoft.com/office/powerpoint/2010/main" val="57832095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a:p>
        </p:txBody>
      </p:sp>
    </p:spTree>
    <p:extLst>
      <p:ext uri="{BB962C8B-B14F-4D97-AF65-F5344CB8AC3E}">
        <p14:creationId xmlns:p14="http://schemas.microsoft.com/office/powerpoint/2010/main" val="57143600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a:p>
        </p:txBody>
      </p:sp>
    </p:spTree>
    <p:extLst>
      <p:ext uri="{BB962C8B-B14F-4D97-AF65-F5344CB8AC3E}">
        <p14:creationId xmlns:p14="http://schemas.microsoft.com/office/powerpoint/2010/main" val="301649659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userDrawn="1"/>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userDrawn="1"/>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a:t>Place </a:t>
            </a:r>
            <a:r>
              <a:rPr lang="sv-SE" err="1"/>
              <a:t>impactful</a:t>
            </a:r>
            <a:r>
              <a:rPr lang="sv-SE"/>
              <a:t> </a:t>
            </a:r>
            <a:r>
              <a:rPr lang="sv-SE" err="1"/>
              <a:t>picture</a:t>
            </a:r>
            <a:r>
              <a:rPr lang="sv-SE"/>
              <a:t> </a:t>
            </a:r>
            <a:r>
              <a:rPr lang="sv-SE" err="1"/>
              <a:t>here</a:t>
            </a:r>
            <a:r>
              <a:rPr lang="sv-SE"/>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46215664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userDrawn="1"/>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a:t>Place </a:t>
            </a:r>
            <a:r>
              <a:rPr lang="sv-SE" err="1"/>
              <a:t>impactful</a:t>
            </a:r>
            <a:r>
              <a:rPr lang="sv-SE"/>
              <a:t> </a:t>
            </a:r>
            <a:r>
              <a:rPr lang="sv-SE" err="1"/>
              <a:t>picture</a:t>
            </a:r>
            <a:r>
              <a:rPr lang="sv-SE"/>
              <a:t> </a:t>
            </a:r>
            <a:r>
              <a:rPr lang="sv-SE" err="1"/>
              <a:t>here</a:t>
            </a:r>
            <a:r>
              <a:rPr lang="sv-SE"/>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a:p>
        </p:txBody>
      </p:sp>
    </p:spTree>
    <p:extLst>
      <p:ext uri="{BB962C8B-B14F-4D97-AF65-F5344CB8AC3E}">
        <p14:creationId xmlns:p14="http://schemas.microsoft.com/office/powerpoint/2010/main" val="4240466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a:p>
        </p:txBody>
      </p:sp>
    </p:spTree>
    <p:extLst>
      <p:ext uri="{BB962C8B-B14F-4D97-AF65-F5344CB8AC3E}">
        <p14:creationId xmlns:p14="http://schemas.microsoft.com/office/powerpoint/2010/main" val="36770511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1943764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206053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91416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userDrawn="1"/>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a:t>Click to edit Master title style</a:t>
            </a:r>
            <a:endParaRPr lang="en-US"/>
          </a:p>
        </p:txBody>
      </p:sp>
    </p:spTree>
    <p:extLst>
      <p:ext uri="{BB962C8B-B14F-4D97-AF65-F5344CB8AC3E}">
        <p14:creationId xmlns:p14="http://schemas.microsoft.com/office/powerpoint/2010/main" val="446252797"/>
      </p:ext>
    </p:extLst>
  </p:cSld>
  <p:clrMap bg1="lt1" tx1="dk1" bg2="dk2" tx2="lt2" accent1="accent1" accent2="accent2" accent3="accent3" accent4="accent4" accent5="accent5" accent6="accent6" hlink="hlink" folHlink="folHlink"/>
  <p:sldLayoutIdLst>
    <p:sldLayoutId id="2147483701" r:id="rId1"/>
    <p:sldLayoutId id="2147483702" r:id="rId2"/>
    <p:sldLayoutId id="2147483703" r:id="rId3"/>
    <p:sldLayoutId id="2147483705" r:id="rId4"/>
    <p:sldLayoutId id="2147483706" r:id="rId5"/>
    <p:sldLayoutId id="2147483707" r:id="rId6"/>
    <p:sldLayoutId id="2147483708" r:id="rId7"/>
    <p:sldLayoutId id="2147483709" r:id="rId8"/>
    <p:sldLayoutId id="2147483711" r:id="rId9"/>
    <p:sldLayoutId id="2147483713" r:id="rId10"/>
    <p:sldLayoutId id="2147483667" r:id="rId11"/>
    <p:sldLayoutId id="2147483660" r:id="rId1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18/10/relationships/comments" Target="../comments/modernComment_12F_259C3F0E.xml"/><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18/10/relationships/comments" Target="../comments/modernComment_130_ABCF9452.xml"/><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8" Type="http://schemas.openxmlformats.org/officeDocument/2006/relationships/hyperlink" Target="https://climatecompatiblegrowth.com/" TargetMode="External"/><Relationship Id="rId3" Type="http://schemas.openxmlformats.org/officeDocument/2006/relationships/image" Target="../media/image4.png"/><Relationship Id="rId7" Type="http://schemas.openxmlformats.org/officeDocument/2006/relationships/hyperlink" Target="https://github.com/ClimateCompatibleGrowth/Geo-X"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sv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18/10/relationships/comments" Target="../comments/modernComment_131_7A20E579.xml"/><Relationship Id="rId7" Type="http://schemas.openxmlformats.org/officeDocument/2006/relationships/diagramColors" Target="../diagrams/colors3.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hyperlink" Target="https://github.com/" TargetMode="External"/><Relationship Id="rId7" Type="http://schemas.openxmlformats.org/officeDocument/2006/relationships/hyperlink" Target="https://cds.climate.copernicus.eu/how-to-api"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gurobi.com/" TargetMode="External"/><Relationship Id="rId5" Type="http://schemas.openxmlformats.org/officeDocument/2006/relationships/hyperlink" Target="https://mamba.readthedocs.io/en/latest/installation/mamba-installation.html" TargetMode="External"/><Relationship Id="rId4" Type="http://schemas.openxmlformats.org/officeDocument/2006/relationships/hyperlink" Target="http://git-scm.com/downloads" TargetMode="External"/><Relationship Id="rId9" Type="http://schemas.openxmlformats.org/officeDocument/2006/relationships/image" Target="../media/image14.svg"/></Relationships>
</file>

<file path=ppt/slides/_rels/slide13.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2.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8.svg"/><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2979507" y="633723"/>
            <a:ext cx="5739191" cy="4982968"/>
          </a:xfrm>
        </p:spPr>
        <p:txBody>
          <a:bodyPr anchor="t"/>
          <a:lstStyle/>
          <a:p>
            <a:br>
              <a:rPr lang="en-GB" dirty="0"/>
            </a:br>
            <a:br>
              <a:rPr lang="en-GB" dirty="0"/>
            </a:br>
            <a:br>
              <a:rPr lang="en-GB" dirty="0"/>
            </a:br>
            <a:r>
              <a:rPr lang="en-GB" sz="3600" dirty="0"/>
              <a:t>Geo-X training course</a:t>
            </a:r>
            <a:br>
              <a:rPr lang="en-GB" dirty="0"/>
            </a:br>
            <a:endParaRPr lang="en-GB" dirty="0"/>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4294967295"/>
          </p:nvPr>
        </p:nvSpPr>
        <p:spPr>
          <a:xfrm>
            <a:off x="2979507" y="3231223"/>
            <a:ext cx="5422371" cy="2112884"/>
          </a:xfrm>
          <a:prstGeom prst="rect">
            <a:avLst/>
          </a:prstGeom>
        </p:spPr>
        <p:txBody>
          <a:bodyPr/>
          <a:lstStyle/>
          <a:p>
            <a:r>
              <a:rPr lang="en-GB" sz="2400" b="1" dirty="0">
                <a:solidFill>
                  <a:schemeClr val="bg1"/>
                </a:solidFill>
              </a:rPr>
              <a:t>Lesson 2: </a:t>
            </a:r>
            <a:r>
              <a:rPr lang="en-GB" sz="2400" dirty="0">
                <a:solidFill>
                  <a:schemeClr val="bg1"/>
                </a:solidFill>
              </a:rPr>
              <a:t>Software setup</a:t>
            </a:r>
          </a:p>
        </p:txBody>
      </p:sp>
    </p:spTree>
    <p:extLst>
      <p:ext uri="{BB962C8B-B14F-4D97-AF65-F5344CB8AC3E}">
        <p14:creationId xmlns:p14="http://schemas.microsoft.com/office/powerpoint/2010/main" val="70185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8" name="Google Shape;168;p13"/>
          <p:cNvSpPr txBox="1">
            <a:spLocks noGrp="1"/>
          </p:cNvSpPr>
          <p:nvPr>
            <p:ph type="body" idx="12"/>
          </p:nvPr>
        </p:nvSpPr>
        <p:spPr>
          <a:xfrm>
            <a:off x="838200" y="1683026"/>
            <a:ext cx="10219267" cy="449764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GB" b="1" dirty="0">
                <a:solidFill>
                  <a:srgbClr val="012069"/>
                </a:solidFill>
                <a:latin typeface="+mn-lt"/>
                <a:ea typeface="Open Sans SemiBold"/>
                <a:cs typeface="Open Sans SemiBold"/>
              </a:rPr>
              <a:t>By the end of this lesson, you will:</a:t>
            </a:r>
          </a:p>
          <a:p>
            <a:pPr marL="0" lvl="0" indent="0" algn="l" rtl="0">
              <a:lnSpc>
                <a:spcPct val="90000"/>
              </a:lnSpc>
              <a:spcBef>
                <a:spcPts val="0"/>
              </a:spcBef>
              <a:spcAft>
                <a:spcPts val="0"/>
              </a:spcAft>
              <a:buClr>
                <a:schemeClr val="dk1"/>
              </a:buClr>
              <a:buSzPts val="2800"/>
              <a:buNone/>
            </a:pPr>
            <a:endParaRPr lang="en-GB" dirty="0"/>
          </a:p>
          <a:p>
            <a:pPr marL="342900" lvl="0" indent="-342900" algn="l" rtl="0">
              <a:lnSpc>
                <a:spcPct val="120000"/>
              </a:lnSpc>
              <a:spcBef>
                <a:spcPts val="600"/>
              </a:spcBef>
              <a:spcAft>
                <a:spcPts val="600"/>
              </a:spcAft>
              <a:buClr>
                <a:srgbClr val="012069"/>
              </a:buClr>
              <a:buSzPts val="2800"/>
              <a:buFont typeface="Arial" panose="020B0604020202020204" pitchFamily="34" charset="0"/>
              <a:buChar char="•"/>
            </a:pPr>
            <a:r>
              <a:rPr lang="en-GB" dirty="0"/>
              <a:t>Set up a working Geo-X environment on your own machine using the command line.</a:t>
            </a:r>
          </a:p>
          <a:p>
            <a:pPr marL="342900" lvl="0" indent="-342900" algn="l" rtl="0">
              <a:lnSpc>
                <a:spcPct val="120000"/>
              </a:lnSpc>
              <a:spcBef>
                <a:spcPts val="600"/>
              </a:spcBef>
              <a:spcAft>
                <a:spcPts val="600"/>
              </a:spcAft>
              <a:buClr>
                <a:srgbClr val="012069"/>
              </a:buClr>
              <a:buSzPts val="2800"/>
              <a:buFont typeface="Arial" panose="020B0604020202020204" pitchFamily="34" charset="0"/>
              <a:buChar char="•"/>
            </a:pPr>
            <a:r>
              <a:rPr lang="en-GB" dirty="0"/>
              <a:t>Understand core Git and GitHub concepts: repositories, forks, clones, branches, commits and pushes.</a:t>
            </a:r>
          </a:p>
          <a:p>
            <a:pPr marL="342900" lvl="0" indent="-342900">
              <a:lnSpc>
                <a:spcPct val="120000"/>
              </a:lnSpc>
              <a:spcBef>
                <a:spcPts val="600"/>
              </a:spcBef>
              <a:spcAft>
                <a:spcPts val="600"/>
              </a:spcAft>
              <a:buClr>
                <a:srgbClr val="012069"/>
              </a:buClr>
              <a:buSzPts val="2800"/>
              <a:buFont typeface="Arial" panose="020B0604020202020204" pitchFamily="34" charset="0"/>
              <a:buChar char="•"/>
            </a:pPr>
            <a:r>
              <a:rPr lang="en-GB" dirty="0"/>
              <a:t>Apply a personal repository workflow (fork → branch → commit → push) to keep your work organised and traceable. </a:t>
            </a:r>
          </a:p>
        </p:txBody>
      </p:sp>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en-GB" sz="1000" b="1" smtClean="0">
                <a:solidFill>
                  <a:schemeClr val="bg1"/>
                </a:solidFill>
              </a:rPr>
              <a:pPr algn="ctr"/>
              <a:t>2</a:t>
            </a:fld>
            <a:endParaRPr lang="en-GB" sz="1000" b="1">
              <a:solidFill>
                <a:schemeClr val="bg1"/>
              </a:solidFill>
            </a:endParaRPr>
          </a:p>
        </p:txBody>
      </p:sp>
      <p:sp>
        <p:nvSpPr>
          <p:cNvPr id="5" name="Google Shape;167;p13">
            <a:extLst>
              <a:ext uri="{FF2B5EF4-FFF2-40B4-BE49-F238E27FC236}">
                <a16:creationId xmlns:a16="http://schemas.microsoft.com/office/drawing/2014/main" id="{4A3B3AE3-4E11-0235-59ED-F6A64CA5F8CD}"/>
              </a:ext>
            </a:extLst>
          </p:cNvPr>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Calibri"/>
              <a:buNone/>
            </a:pPr>
            <a:r>
              <a:rPr lang="sv-SE" dirty="0">
                <a:solidFill>
                  <a:schemeClr val="accent2"/>
                </a:solidFill>
              </a:rPr>
              <a:t>Learning outcomes</a:t>
            </a:r>
            <a:endParaRPr sz="2800" dirty="0">
              <a:solidFill>
                <a:schemeClr val="accent2"/>
              </a:solidFill>
            </a:endParaRPr>
          </a:p>
        </p:txBody>
      </p:sp>
    </p:spTree>
    <p:extLst>
      <p:ext uri="{BB962C8B-B14F-4D97-AF65-F5344CB8AC3E}">
        <p14:creationId xmlns:p14="http://schemas.microsoft.com/office/powerpoint/2010/main" val="1998460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F4E8714F-D132-1000-C444-5EA078B266C0}"/>
              </a:ext>
            </a:extLst>
          </p:cNvPr>
          <p:cNvGraphicFramePr/>
          <p:nvPr>
            <p:extLst>
              <p:ext uri="{D42A27DB-BD31-4B8C-83A1-F6EECF244321}">
                <p14:modId xmlns:p14="http://schemas.microsoft.com/office/powerpoint/2010/main" val="1754101209"/>
              </p:ext>
            </p:extLst>
          </p:nvPr>
        </p:nvGraphicFramePr>
        <p:xfrm>
          <a:off x="838200" y="1599190"/>
          <a:ext cx="10515600" cy="43525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Google Shape;167;p13">
            <a:extLst>
              <a:ext uri="{FF2B5EF4-FFF2-40B4-BE49-F238E27FC236}">
                <a16:creationId xmlns:a16="http://schemas.microsoft.com/office/drawing/2014/main" id="{FD3803C0-78B2-06B5-99B7-7E8A7299AA4A}"/>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630996750"/>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6DAF364-C68F-877B-9FFC-DFC3324C90ED}"/>
              </a:ext>
            </a:extLst>
          </p:cNvPr>
          <p:cNvSpPr>
            <a:spLocks noGrp="1"/>
          </p:cNvSpPr>
          <p:nvPr>
            <p:ph type="body" idx="12"/>
          </p:nvPr>
        </p:nvSpPr>
        <p:spPr>
          <a:xfrm>
            <a:off x="4914017" y="1376597"/>
            <a:ext cx="3161405" cy="901718"/>
          </a:xfrm>
        </p:spPr>
        <p:txBody>
          <a:bodyPr/>
          <a:lstStyle/>
          <a:p>
            <a:r>
              <a:rPr lang="en-GB" sz="1800" dirty="0"/>
              <a:t>Typical projects involve a high degree of modelling complexity.</a:t>
            </a:r>
          </a:p>
        </p:txBody>
      </p:sp>
      <p:sp>
        <p:nvSpPr>
          <p:cNvPr id="5" name="Rectangle 4">
            <a:extLst>
              <a:ext uri="{FF2B5EF4-FFF2-40B4-BE49-F238E27FC236}">
                <a16:creationId xmlns:a16="http://schemas.microsoft.com/office/drawing/2014/main" id="{D79B4974-1B9C-2292-2ADB-B25B5C936EEE}"/>
              </a:ext>
            </a:extLst>
          </p:cNvPr>
          <p:cNvSpPr/>
          <p:nvPr/>
        </p:nvSpPr>
        <p:spPr>
          <a:xfrm>
            <a:off x="7885814" y="1463441"/>
            <a:ext cx="1894365" cy="633233"/>
          </a:xfrm>
          <a:prstGeom prst="rect">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bg1"/>
                </a:solidFill>
              </a:rPr>
              <a:t>Project </a:t>
            </a:r>
            <a:r>
              <a:rPr lang="en-GB" sz="1800" i="1" dirty="0">
                <a:solidFill>
                  <a:schemeClr val="bg1"/>
                </a:solidFill>
              </a:rPr>
              <a:t>X</a:t>
            </a:r>
          </a:p>
        </p:txBody>
      </p:sp>
      <p:sp>
        <p:nvSpPr>
          <p:cNvPr id="6" name="Rectangle 5">
            <a:extLst>
              <a:ext uri="{FF2B5EF4-FFF2-40B4-BE49-F238E27FC236}">
                <a16:creationId xmlns:a16="http://schemas.microsoft.com/office/drawing/2014/main" id="{CD3A31CB-DEB2-2AC4-9EAD-01323CA6FF76}"/>
              </a:ext>
            </a:extLst>
          </p:cNvPr>
          <p:cNvSpPr/>
          <p:nvPr/>
        </p:nvSpPr>
        <p:spPr>
          <a:xfrm>
            <a:off x="4470995" y="3541559"/>
            <a:ext cx="1894365" cy="633233"/>
          </a:xfrm>
          <a:prstGeom prst="rect">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bg1"/>
                </a:solidFill>
              </a:rPr>
              <a:t>Scenario 1</a:t>
            </a:r>
          </a:p>
        </p:txBody>
      </p:sp>
      <p:sp>
        <p:nvSpPr>
          <p:cNvPr id="7" name="Rectangle 6">
            <a:extLst>
              <a:ext uri="{FF2B5EF4-FFF2-40B4-BE49-F238E27FC236}">
                <a16:creationId xmlns:a16="http://schemas.microsoft.com/office/drawing/2014/main" id="{B463541E-3549-ED9F-A3D6-2871BD55BE87}"/>
              </a:ext>
            </a:extLst>
          </p:cNvPr>
          <p:cNvSpPr/>
          <p:nvPr/>
        </p:nvSpPr>
        <p:spPr>
          <a:xfrm>
            <a:off x="7634173" y="3534442"/>
            <a:ext cx="1894365" cy="633233"/>
          </a:xfrm>
          <a:prstGeom prst="rect">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bg1"/>
                </a:solidFill>
              </a:rPr>
              <a:t>Scenario 2</a:t>
            </a:r>
          </a:p>
        </p:txBody>
      </p:sp>
      <p:sp>
        <p:nvSpPr>
          <p:cNvPr id="8" name="Rectangle 7">
            <a:extLst>
              <a:ext uri="{FF2B5EF4-FFF2-40B4-BE49-F238E27FC236}">
                <a16:creationId xmlns:a16="http://schemas.microsoft.com/office/drawing/2014/main" id="{52F73EDC-0D30-DAEF-8844-E43116A8CD70}"/>
              </a:ext>
            </a:extLst>
          </p:cNvPr>
          <p:cNvSpPr/>
          <p:nvPr/>
        </p:nvSpPr>
        <p:spPr>
          <a:xfrm>
            <a:off x="4470995" y="4438482"/>
            <a:ext cx="1894365" cy="633233"/>
          </a:xfrm>
          <a:prstGeom prst="rect">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bg1"/>
                </a:solidFill>
              </a:rPr>
              <a:t>Sensitivity analysis</a:t>
            </a:r>
          </a:p>
        </p:txBody>
      </p:sp>
      <p:sp>
        <p:nvSpPr>
          <p:cNvPr id="9" name="TextBox 8">
            <a:extLst>
              <a:ext uri="{FF2B5EF4-FFF2-40B4-BE49-F238E27FC236}">
                <a16:creationId xmlns:a16="http://schemas.microsoft.com/office/drawing/2014/main" id="{7C7E1195-5BF0-76BB-C473-51974B367401}"/>
              </a:ext>
            </a:extLst>
          </p:cNvPr>
          <p:cNvSpPr txBox="1"/>
          <p:nvPr/>
        </p:nvSpPr>
        <p:spPr>
          <a:xfrm>
            <a:off x="6494720" y="3734150"/>
            <a:ext cx="1010093" cy="400110"/>
          </a:xfrm>
          <a:prstGeom prst="rect">
            <a:avLst/>
          </a:prstGeom>
          <a:noFill/>
        </p:spPr>
        <p:txBody>
          <a:bodyPr wrap="square" rtlCol="0">
            <a:spAutoFit/>
          </a:bodyPr>
          <a:lstStyle/>
          <a:p>
            <a:pPr algn="ctr"/>
            <a:r>
              <a:rPr lang="en-GB" sz="2000"/>
              <a:t>…</a:t>
            </a:r>
          </a:p>
        </p:txBody>
      </p:sp>
      <p:sp>
        <p:nvSpPr>
          <p:cNvPr id="14" name="Rectangle 13">
            <a:extLst>
              <a:ext uri="{FF2B5EF4-FFF2-40B4-BE49-F238E27FC236}">
                <a16:creationId xmlns:a16="http://schemas.microsoft.com/office/drawing/2014/main" id="{ECEF94D0-C518-104A-D26A-1A642500C927}"/>
              </a:ext>
            </a:extLst>
          </p:cNvPr>
          <p:cNvSpPr/>
          <p:nvPr/>
        </p:nvSpPr>
        <p:spPr>
          <a:xfrm>
            <a:off x="5875813" y="2586412"/>
            <a:ext cx="2146007" cy="633233"/>
          </a:xfrm>
          <a:prstGeom prst="rect">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bg1"/>
                </a:solidFill>
              </a:rPr>
              <a:t>New feature development </a:t>
            </a:r>
            <a:r>
              <a:rPr lang="en-GB" sz="1800" i="1" dirty="0">
                <a:solidFill>
                  <a:schemeClr val="bg1"/>
                </a:solidFill>
              </a:rPr>
              <a:t>A</a:t>
            </a:r>
          </a:p>
        </p:txBody>
      </p:sp>
      <p:sp>
        <p:nvSpPr>
          <p:cNvPr id="15" name="Rectangle 14">
            <a:extLst>
              <a:ext uri="{FF2B5EF4-FFF2-40B4-BE49-F238E27FC236}">
                <a16:creationId xmlns:a16="http://schemas.microsoft.com/office/drawing/2014/main" id="{0468252A-E303-2BE0-13EF-E321A49EBEBD}"/>
              </a:ext>
            </a:extLst>
          </p:cNvPr>
          <p:cNvSpPr/>
          <p:nvPr/>
        </p:nvSpPr>
        <p:spPr>
          <a:xfrm>
            <a:off x="9610200" y="2599582"/>
            <a:ext cx="2146007" cy="633233"/>
          </a:xfrm>
          <a:prstGeom prst="rect">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bg1"/>
                </a:solidFill>
              </a:rPr>
              <a:t>New feature development </a:t>
            </a:r>
            <a:r>
              <a:rPr lang="en-GB" sz="1800" i="1" dirty="0">
                <a:solidFill>
                  <a:schemeClr val="bg1"/>
                </a:solidFill>
              </a:rPr>
              <a:t>B</a:t>
            </a:r>
          </a:p>
        </p:txBody>
      </p:sp>
      <p:sp>
        <p:nvSpPr>
          <p:cNvPr id="16" name="TextBox 15">
            <a:extLst>
              <a:ext uri="{FF2B5EF4-FFF2-40B4-BE49-F238E27FC236}">
                <a16:creationId xmlns:a16="http://schemas.microsoft.com/office/drawing/2014/main" id="{695F5486-C19D-BAA7-5E9A-2D7E6A54A84D}"/>
              </a:ext>
            </a:extLst>
          </p:cNvPr>
          <p:cNvSpPr txBox="1"/>
          <p:nvPr/>
        </p:nvSpPr>
        <p:spPr>
          <a:xfrm>
            <a:off x="8327951" y="2728402"/>
            <a:ext cx="1010093" cy="400110"/>
          </a:xfrm>
          <a:prstGeom prst="rect">
            <a:avLst/>
          </a:prstGeom>
          <a:noFill/>
        </p:spPr>
        <p:txBody>
          <a:bodyPr wrap="square" rtlCol="0">
            <a:spAutoFit/>
          </a:bodyPr>
          <a:lstStyle/>
          <a:p>
            <a:pPr algn="ctr"/>
            <a:r>
              <a:rPr lang="en-GB" sz="2000"/>
              <a:t>…</a:t>
            </a:r>
          </a:p>
        </p:txBody>
      </p:sp>
      <p:cxnSp>
        <p:nvCxnSpPr>
          <p:cNvPr id="18" name="Straight Connector 17">
            <a:extLst>
              <a:ext uri="{FF2B5EF4-FFF2-40B4-BE49-F238E27FC236}">
                <a16:creationId xmlns:a16="http://schemas.microsoft.com/office/drawing/2014/main" id="{252A6CC3-A3C4-EE8B-2478-37FAE85CCC54}"/>
              </a:ext>
            </a:extLst>
          </p:cNvPr>
          <p:cNvCxnSpPr>
            <a:cxnSpLocks/>
          </p:cNvCxnSpPr>
          <p:nvPr/>
        </p:nvCxnSpPr>
        <p:spPr>
          <a:xfrm>
            <a:off x="6999766" y="2322471"/>
            <a:ext cx="3728488" cy="0"/>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0" name="Straight Connector 19">
            <a:extLst>
              <a:ext uri="{FF2B5EF4-FFF2-40B4-BE49-F238E27FC236}">
                <a16:creationId xmlns:a16="http://schemas.microsoft.com/office/drawing/2014/main" id="{382EB4AC-9CBD-BD8A-E8E8-AD422C7CDE38}"/>
              </a:ext>
            </a:extLst>
          </p:cNvPr>
          <p:cNvCxnSpPr>
            <a:cxnSpLocks/>
          </p:cNvCxnSpPr>
          <p:nvPr/>
        </p:nvCxnSpPr>
        <p:spPr>
          <a:xfrm>
            <a:off x="5326914" y="3340296"/>
            <a:ext cx="3254442" cy="0"/>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1" name="Straight Connector 20">
            <a:extLst>
              <a:ext uri="{FF2B5EF4-FFF2-40B4-BE49-F238E27FC236}">
                <a16:creationId xmlns:a16="http://schemas.microsoft.com/office/drawing/2014/main" id="{5CC497F8-7334-83F7-9E5B-156C7D64EECE}"/>
              </a:ext>
            </a:extLst>
          </p:cNvPr>
          <p:cNvCxnSpPr>
            <a:cxnSpLocks/>
            <a:stCxn id="5" idx="2"/>
          </p:cNvCxnSpPr>
          <p:nvPr/>
        </p:nvCxnSpPr>
        <p:spPr>
          <a:xfrm>
            <a:off x="8832997" y="2096674"/>
            <a:ext cx="0" cy="225797"/>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5" name="Straight Connector 24">
            <a:extLst>
              <a:ext uri="{FF2B5EF4-FFF2-40B4-BE49-F238E27FC236}">
                <a16:creationId xmlns:a16="http://schemas.microsoft.com/office/drawing/2014/main" id="{53834C42-2C46-F18A-58BB-FC4994F1CD97}"/>
              </a:ext>
            </a:extLst>
          </p:cNvPr>
          <p:cNvCxnSpPr>
            <a:cxnSpLocks/>
          </p:cNvCxnSpPr>
          <p:nvPr/>
        </p:nvCxnSpPr>
        <p:spPr>
          <a:xfrm>
            <a:off x="10728254" y="2297509"/>
            <a:ext cx="0" cy="261264"/>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7" name="Straight Connector 26">
            <a:extLst>
              <a:ext uri="{FF2B5EF4-FFF2-40B4-BE49-F238E27FC236}">
                <a16:creationId xmlns:a16="http://schemas.microsoft.com/office/drawing/2014/main" id="{E78CB44E-757A-51F1-5E2B-7D0D7AF4B6A3}"/>
              </a:ext>
            </a:extLst>
          </p:cNvPr>
          <p:cNvCxnSpPr>
            <a:cxnSpLocks/>
          </p:cNvCxnSpPr>
          <p:nvPr/>
        </p:nvCxnSpPr>
        <p:spPr>
          <a:xfrm>
            <a:off x="6999766" y="2297507"/>
            <a:ext cx="0" cy="261264"/>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28" name="Straight Connector 27">
            <a:extLst>
              <a:ext uri="{FF2B5EF4-FFF2-40B4-BE49-F238E27FC236}">
                <a16:creationId xmlns:a16="http://schemas.microsoft.com/office/drawing/2014/main" id="{18546D41-00DB-79C6-66F9-5603D5D36153}"/>
              </a:ext>
            </a:extLst>
          </p:cNvPr>
          <p:cNvCxnSpPr>
            <a:cxnSpLocks/>
          </p:cNvCxnSpPr>
          <p:nvPr/>
        </p:nvCxnSpPr>
        <p:spPr>
          <a:xfrm>
            <a:off x="6999766" y="3219645"/>
            <a:ext cx="0" cy="120651"/>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30" name="Straight Connector 29">
            <a:extLst>
              <a:ext uri="{FF2B5EF4-FFF2-40B4-BE49-F238E27FC236}">
                <a16:creationId xmlns:a16="http://schemas.microsoft.com/office/drawing/2014/main" id="{C341BA3D-A0B5-91F1-4128-AE25D88F29AE}"/>
              </a:ext>
            </a:extLst>
          </p:cNvPr>
          <p:cNvCxnSpPr>
            <a:cxnSpLocks/>
          </p:cNvCxnSpPr>
          <p:nvPr/>
        </p:nvCxnSpPr>
        <p:spPr>
          <a:xfrm>
            <a:off x="5326914" y="3324397"/>
            <a:ext cx="0" cy="185239"/>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35" name="Straight Connector 34">
            <a:extLst>
              <a:ext uri="{FF2B5EF4-FFF2-40B4-BE49-F238E27FC236}">
                <a16:creationId xmlns:a16="http://schemas.microsoft.com/office/drawing/2014/main" id="{F5B57FAF-DFE2-17B6-C264-B613EE20C7A5}"/>
              </a:ext>
            </a:extLst>
          </p:cNvPr>
          <p:cNvCxnSpPr>
            <a:cxnSpLocks/>
          </p:cNvCxnSpPr>
          <p:nvPr/>
        </p:nvCxnSpPr>
        <p:spPr>
          <a:xfrm>
            <a:off x="8595533" y="3324221"/>
            <a:ext cx="0" cy="185239"/>
          </a:xfrm>
          <a:prstGeom prst="line">
            <a:avLst/>
          </a:prstGeom>
          <a:ln/>
        </p:spPr>
        <p:style>
          <a:lnRef idx="2">
            <a:schemeClr val="accent3"/>
          </a:lnRef>
          <a:fillRef idx="0">
            <a:schemeClr val="accent3"/>
          </a:fillRef>
          <a:effectRef idx="1">
            <a:schemeClr val="accent3"/>
          </a:effectRef>
          <a:fontRef idx="minor">
            <a:schemeClr val="tx1"/>
          </a:fontRef>
        </p:style>
      </p:cxnSp>
      <p:cxnSp>
        <p:nvCxnSpPr>
          <p:cNvPr id="37" name="Straight Connector 36">
            <a:extLst>
              <a:ext uri="{FF2B5EF4-FFF2-40B4-BE49-F238E27FC236}">
                <a16:creationId xmlns:a16="http://schemas.microsoft.com/office/drawing/2014/main" id="{33DFE643-B0D8-8B5B-1DD8-8438413D83ED}"/>
              </a:ext>
            </a:extLst>
          </p:cNvPr>
          <p:cNvCxnSpPr>
            <a:cxnSpLocks/>
          </p:cNvCxnSpPr>
          <p:nvPr/>
        </p:nvCxnSpPr>
        <p:spPr>
          <a:xfrm>
            <a:off x="5330458" y="4183340"/>
            <a:ext cx="0" cy="249771"/>
          </a:xfrm>
          <a:prstGeom prst="line">
            <a:avLst/>
          </a:prstGeom>
          <a:ln/>
        </p:spPr>
        <p:style>
          <a:lnRef idx="2">
            <a:schemeClr val="accent3"/>
          </a:lnRef>
          <a:fillRef idx="0">
            <a:schemeClr val="accent3"/>
          </a:fillRef>
          <a:effectRef idx="1">
            <a:schemeClr val="accent3"/>
          </a:effectRef>
          <a:fontRef idx="minor">
            <a:schemeClr val="tx1"/>
          </a:fontRef>
        </p:style>
      </p:cxnSp>
      <p:sp>
        <p:nvSpPr>
          <p:cNvPr id="39" name="Text Placeholder 2">
            <a:extLst>
              <a:ext uri="{FF2B5EF4-FFF2-40B4-BE49-F238E27FC236}">
                <a16:creationId xmlns:a16="http://schemas.microsoft.com/office/drawing/2014/main" id="{79C908D6-CF20-B4A1-935D-E970644B06C4}"/>
              </a:ext>
            </a:extLst>
          </p:cNvPr>
          <p:cNvSpPr txBox="1">
            <a:spLocks/>
          </p:cNvSpPr>
          <p:nvPr/>
        </p:nvSpPr>
        <p:spPr>
          <a:xfrm>
            <a:off x="1719035" y="2483661"/>
            <a:ext cx="4097962" cy="901718"/>
          </a:xfrm>
          <a:prstGeom prst="rect">
            <a:avLst/>
          </a:prstGeom>
        </p:spPr>
        <p:txBody>
          <a:bodyPr lIns="90000" tIns="36000" bIns="90000"/>
          <a:lstStyle>
            <a:defPPr marR="0" lvl="0" algn="l" rtl="0">
              <a:lnSpc>
                <a:spcPct val="100000"/>
              </a:lnSpc>
              <a:spcBef>
                <a:spcPts val="0"/>
              </a:spcBef>
              <a:spcAft>
                <a:spcPts val="0"/>
              </a:spcAft>
            </a:defPPr>
            <a:lvl1pPr marL="0" marR="0" lvl="0" algn="l" rtl="0" eaLnBrk="1" hangingPunct="1">
              <a:lnSpc>
                <a:spcPct val="90000"/>
              </a:lnSpc>
              <a:spcBef>
                <a:spcPts val="100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800" dirty="0"/>
              <a:t>Depending on the context, the original modelling approach may need to be adjusted using ad hoc features.</a:t>
            </a:r>
          </a:p>
        </p:txBody>
      </p:sp>
      <p:sp>
        <p:nvSpPr>
          <p:cNvPr id="40" name="Text Placeholder 2">
            <a:extLst>
              <a:ext uri="{FF2B5EF4-FFF2-40B4-BE49-F238E27FC236}">
                <a16:creationId xmlns:a16="http://schemas.microsoft.com/office/drawing/2014/main" id="{7EDBF485-33C4-2B4D-8236-378539F3E8D7}"/>
              </a:ext>
            </a:extLst>
          </p:cNvPr>
          <p:cNvSpPr txBox="1">
            <a:spLocks/>
          </p:cNvSpPr>
          <p:nvPr/>
        </p:nvSpPr>
        <p:spPr>
          <a:xfrm>
            <a:off x="877197" y="3506876"/>
            <a:ext cx="3918979" cy="757088"/>
          </a:xfrm>
          <a:prstGeom prst="rect">
            <a:avLst/>
          </a:prstGeom>
        </p:spPr>
        <p:txBody>
          <a:bodyPr lIns="90000" tIns="36000" bIns="90000"/>
          <a:lstStyle>
            <a:defPPr marR="0" lvl="0" algn="l" rtl="0">
              <a:lnSpc>
                <a:spcPct val="100000"/>
              </a:lnSpc>
              <a:spcBef>
                <a:spcPts val="0"/>
              </a:spcBef>
              <a:spcAft>
                <a:spcPts val="0"/>
              </a:spcAft>
            </a:defPPr>
            <a:lvl1pPr marL="0" marR="0" lvl="0" algn="l" rtl="0" eaLnBrk="1" hangingPunct="1">
              <a:lnSpc>
                <a:spcPct val="90000"/>
              </a:lnSpc>
              <a:spcBef>
                <a:spcPts val="100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800" dirty="0"/>
              <a:t>The project may require analysis across multiple scenarios.</a:t>
            </a:r>
          </a:p>
        </p:txBody>
      </p:sp>
      <p:sp>
        <p:nvSpPr>
          <p:cNvPr id="41" name="Text Placeholder 2">
            <a:extLst>
              <a:ext uri="{FF2B5EF4-FFF2-40B4-BE49-F238E27FC236}">
                <a16:creationId xmlns:a16="http://schemas.microsoft.com/office/drawing/2014/main" id="{90477F6E-E581-BE84-FA4C-71F244624AA0}"/>
              </a:ext>
            </a:extLst>
          </p:cNvPr>
          <p:cNvSpPr txBox="1">
            <a:spLocks/>
          </p:cNvSpPr>
          <p:nvPr/>
        </p:nvSpPr>
        <p:spPr>
          <a:xfrm>
            <a:off x="373432" y="4405438"/>
            <a:ext cx="4264996" cy="901718"/>
          </a:xfrm>
          <a:prstGeom prst="rect">
            <a:avLst/>
          </a:prstGeom>
        </p:spPr>
        <p:txBody>
          <a:bodyPr lIns="90000" tIns="36000" bIns="90000"/>
          <a:lstStyle>
            <a:defPPr marR="0" lvl="0" algn="l" rtl="0">
              <a:lnSpc>
                <a:spcPct val="100000"/>
              </a:lnSpc>
              <a:spcBef>
                <a:spcPts val="0"/>
              </a:spcBef>
              <a:spcAft>
                <a:spcPts val="0"/>
              </a:spcAft>
            </a:defPPr>
            <a:lvl1pPr marL="0" marR="0" lvl="0" algn="l" rtl="0" eaLnBrk="1" hangingPunct="1">
              <a:lnSpc>
                <a:spcPct val="90000"/>
              </a:lnSpc>
              <a:spcBef>
                <a:spcPts val="100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800" dirty="0"/>
              <a:t>In some scenarios, sensitivity analysis of key parameters is needed to assess the robustness of the results.</a:t>
            </a:r>
          </a:p>
        </p:txBody>
      </p:sp>
      <p:sp>
        <p:nvSpPr>
          <p:cNvPr id="42" name="Text Placeholder 1">
            <a:extLst>
              <a:ext uri="{FF2B5EF4-FFF2-40B4-BE49-F238E27FC236}">
                <a16:creationId xmlns:a16="http://schemas.microsoft.com/office/drawing/2014/main" id="{37981998-E3A8-3702-6AA7-F93FC63A5D7A}"/>
              </a:ext>
            </a:extLst>
          </p:cNvPr>
          <p:cNvSpPr txBox="1">
            <a:spLocks/>
          </p:cNvSpPr>
          <p:nvPr/>
        </p:nvSpPr>
        <p:spPr>
          <a:xfrm>
            <a:off x="838200" y="5394559"/>
            <a:ext cx="10515600" cy="99286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12069"/>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12069"/>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12069"/>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12069"/>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12069"/>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9pPr>
          </a:lstStyle>
          <a:p>
            <a:pPr marL="0" indent="0">
              <a:buNone/>
            </a:pPr>
            <a:r>
              <a:rPr lang="en-GB" sz="1800" dirty="0">
                <a:solidFill>
                  <a:srgbClr val="012069"/>
                </a:solidFill>
              </a:rPr>
              <a:t>–&gt; Repositories are tools that make work easier: they back up your work, make changes traceable, allow you to access the latest upstream improvements, and enable collaboration without the risk of overwriting your colleagues’ work.</a:t>
            </a:r>
          </a:p>
        </p:txBody>
      </p:sp>
      <p:sp>
        <p:nvSpPr>
          <p:cNvPr id="43" name="Text Placeholder 2">
            <a:extLst>
              <a:ext uri="{FF2B5EF4-FFF2-40B4-BE49-F238E27FC236}">
                <a16:creationId xmlns:a16="http://schemas.microsoft.com/office/drawing/2014/main" id="{C00DD754-DA4D-44DE-3DA6-3A34E4D03490}"/>
              </a:ext>
            </a:extLst>
          </p:cNvPr>
          <p:cNvSpPr txBox="1">
            <a:spLocks/>
          </p:cNvSpPr>
          <p:nvPr/>
        </p:nvSpPr>
        <p:spPr>
          <a:xfrm>
            <a:off x="7255441" y="4304239"/>
            <a:ext cx="4563127" cy="901718"/>
          </a:xfrm>
          <a:prstGeom prst="rect">
            <a:avLst/>
          </a:prstGeom>
        </p:spPr>
        <p:txBody>
          <a:bodyPr lIns="90000" tIns="36000" bIns="90000"/>
          <a:lstStyle>
            <a:defPPr marR="0" lvl="0" algn="l" rtl="0">
              <a:lnSpc>
                <a:spcPct val="100000"/>
              </a:lnSpc>
              <a:spcBef>
                <a:spcPts val="0"/>
              </a:spcBef>
              <a:spcAft>
                <a:spcPts val="0"/>
              </a:spcAft>
            </a:defPPr>
            <a:lvl1pPr marL="0" marR="0" lvl="0" algn="l" rtl="0" eaLnBrk="1" hangingPunct="1">
              <a:lnSpc>
                <a:spcPct val="90000"/>
              </a:lnSpc>
              <a:spcBef>
                <a:spcPts val="100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800" dirty="0"/>
              <a:t>The project model can be managed collaboratively by several members within an organisation.</a:t>
            </a:r>
          </a:p>
        </p:txBody>
      </p:sp>
      <p:sp>
        <p:nvSpPr>
          <p:cNvPr id="4" name="Google Shape;167;p13">
            <a:extLst>
              <a:ext uri="{FF2B5EF4-FFF2-40B4-BE49-F238E27FC236}">
                <a16:creationId xmlns:a16="http://schemas.microsoft.com/office/drawing/2014/main" id="{AB6110B3-E246-F28B-F866-B696548720AD}"/>
              </a:ext>
            </a:extLst>
          </p:cNvPr>
          <p:cNvSpPr txBox="1">
            <a:spLocks/>
          </p:cNvSpPr>
          <p:nvPr/>
        </p:nvSpPr>
        <p:spPr>
          <a:xfrm>
            <a:off x="838200" y="56355"/>
            <a:ext cx="8690338"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chemeClr val="dk1"/>
              </a:buClr>
              <a:buSzPts val="4400"/>
            </a:pPr>
            <a:r>
              <a:rPr lang="sv-SE" dirty="0" err="1">
                <a:solidFill>
                  <a:schemeClr val="accent2"/>
                </a:solidFill>
              </a:rPr>
              <a:t>Why</a:t>
            </a:r>
            <a:r>
              <a:rPr lang="en-GB" dirty="0"/>
              <a:t> </a:t>
            </a:r>
            <a:r>
              <a:rPr lang="en-GB" dirty="0">
                <a:solidFill>
                  <a:schemeClr val="accent2"/>
                </a:solidFill>
              </a:rPr>
              <a:t>repository management matters to all users, not just developers</a:t>
            </a:r>
            <a:endParaRPr lang="en-US" dirty="0">
              <a:solidFill>
                <a:schemeClr val="accent2"/>
              </a:solidFill>
            </a:endParaRPr>
          </a:p>
        </p:txBody>
      </p:sp>
    </p:spTree>
    <p:extLst>
      <p:ext uri="{BB962C8B-B14F-4D97-AF65-F5344CB8AC3E}">
        <p14:creationId xmlns:p14="http://schemas.microsoft.com/office/powerpoint/2010/main" val="152640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animBg="1"/>
      <p:bldP spid="8" grpId="0" animBg="1"/>
      <p:bldP spid="9" grpId="0"/>
      <p:bldP spid="14" grpId="0" animBg="1"/>
      <p:bldP spid="15" grpId="0" animBg="1"/>
      <p:bldP spid="16" grpId="0"/>
      <p:bldP spid="39"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54D192-6B2A-FD2C-E0E1-D63324BAABDC}"/>
              </a:ext>
            </a:extLst>
          </p:cNvPr>
          <p:cNvSpPr/>
          <p:nvPr/>
        </p:nvSpPr>
        <p:spPr>
          <a:xfrm>
            <a:off x="2022994" y="4615534"/>
            <a:ext cx="2231152" cy="1088486"/>
          </a:xfrm>
          <a:prstGeom prst="rect">
            <a:avLst/>
          </a:prstGeom>
          <a:noFill/>
          <a:ln w="12700">
            <a:solidFill>
              <a:srgbClr val="8EA9DA"/>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2800" dirty="0">
                <a:solidFill>
                  <a:schemeClr val="tx1"/>
                </a:solidFill>
              </a:rPr>
              <a:t>Geo-X   data-prep</a:t>
            </a:r>
          </a:p>
        </p:txBody>
      </p:sp>
      <p:sp>
        <p:nvSpPr>
          <p:cNvPr id="7" name="Rectangle 6">
            <a:extLst>
              <a:ext uri="{FF2B5EF4-FFF2-40B4-BE49-F238E27FC236}">
                <a16:creationId xmlns:a16="http://schemas.microsoft.com/office/drawing/2014/main" id="{0AFD1A11-4C7F-5C2A-D091-92BAF9A6432C}"/>
              </a:ext>
            </a:extLst>
          </p:cNvPr>
          <p:cNvSpPr/>
          <p:nvPr/>
        </p:nvSpPr>
        <p:spPr>
          <a:xfrm>
            <a:off x="7321518" y="4621448"/>
            <a:ext cx="2231152" cy="1088485"/>
          </a:xfrm>
          <a:prstGeom prst="rect">
            <a:avLst/>
          </a:prstGeom>
          <a:noFill/>
          <a:ln w="12700">
            <a:solidFill>
              <a:srgbClr val="8EA9DA"/>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2800" dirty="0">
                <a:solidFill>
                  <a:schemeClr val="tx1"/>
                </a:solidFill>
              </a:rPr>
              <a:t>Geo-X</a:t>
            </a:r>
          </a:p>
        </p:txBody>
      </p:sp>
      <p:sp>
        <p:nvSpPr>
          <p:cNvPr id="9" name="Content Placeholder 2">
            <a:extLst>
              <a:ext uri="{FF2B5EF4-FFF2-40B4-BE49-F238E27FC236}">
                <a16:creationId xmlns:a16="http://schemas.microsoft.com/office/drawing/2014/main" id="{C8808263-96FC-12E4-6C11-E2334276958F}"/>
              </a:ext>
            </a:extLst>
          </p:cNvPr>
          <p:cNvSpPr txBox="1">
            <a:spLocks/>
          </p:cNvSpPr>
          <p:nvPr/>
        </p:nvSpPr>
        <p:spPr>
          <a:xfrm>
            <a:off x="990600" y="1655348"/>
            <a:ext cx="10515600" cy="2580195"/>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b="0" i="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200" b="0" i="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GB" sz="1800" b="1" dirty="0">
                <a:latin typeface="+mn-lt"/>
                <a:cs typeface="Arial" panose="020B0604020202020204" pitchFamily="34" charset="0"/>
              </a:rPr>
              <a:t>1) Geo-X-data-prep</a:t>
            </a:r>
          </a:p>
          <a:p>
            <a:pPr marL="285750" indent="-285750">
              <a:spcAft>
                <a:spcPts val="600"/>
              </a:spcAft>
            </a:pPr>
            <a:r>
              <a:rPr lang="en-GB" sz="1800" dirty="0">
                <a:latin typeface="Arial" panose="020B0604020202020204" pitchFamily="34" charset="0"/>
                <a:cs typeface="Arial" panose="020B0604020202020204" pitchFamily="34" charset="0"/>
              </a:rPr>
              <a:t>This repository creates the Geographic Information System (GIS) layer.</a:t>
            </a:r>
          </a:p>
          <a:p>
            <a:pPr marL="285750" indent="-285750">
              <a:spcAft>
                <a:spcPts val="600"/>
              </a:spcAft>
            </a:pPr>
            <a:r>
              <a:rPr lang="en-GB" sz="1800" dirty="0">
                <a:latin typeface="Arial" panose="020B0604020202020204" pitchFamily="34" charset="0"/>
                <a:cs typeface="Arial" panose="020B0604020202020204" pitchFamily="34" charset="0"/>
              </a:rPr>
              <a:t>It applies multiple land exclusion criteria. </a:t>
            </a:r>
          </a:p>
          <a:p>
            <a:pPr marL="0" indent="0">
              <a:spcAft>
                <a:spcPts val="600"/>
              </a:spcAft>
              <a:buNone/>
            </a:pPr>
            <a:r>
              <a:rPr lang="en-GB" sz="1800" b="1" dirty="0">
                <a:latin typeface="+mn-lt"/>
                <a:cs typeface="Arial" panose="020B0604020202020204" pitchFamily="34" charset="0"/>
              </a:rPr>
              <a:t>2) </a:t>
            </a:r>
            <a:r>
              <a:rPr lang="en-GB" sz="1800" b="1" dirty="0">
                <a:latin typeface="+mn-lt"/>
              </a:rPr>
              <a:t>Geo-X – main repository </a:t>
            </a:r>
          </a:p>
          <a:p>
            <a:pPr>
              <a:spcAft>
                <a:spcPts val="600"/>
              </a:spcAft>
            </a:pPr>
            <a:r>
              <a:rPr lang="en-GB" sz="1800" dirty="0">
                <a:latin typeface="Arial" panose="020B0604020202020204" pitchFamily="34" charset="0"/>
                <a:cs typeface="Arial" panose="020B0604020202020204" pitchFamily="34" charset="0"/>
              </a:rPr>
              <a:t>This repository manages the commodity production optimisation. </a:t>
            </a:r>
          </a:p>
          <a:p>
            <a:r>
              <a:rPr lang="en-GB" sz="1800" dirty="0">
                <a:latin typeface="Arial" panose="020B0604020202020204" pitchFamily="34" charset="0"/>
                <a:cs typeface="Arial" panose="020B0604020202020204" pitchFamily="34" charset="0"/>
              </a:rPr>
              <a:t>The GIS layer is used as a data input for production optimisation. </a:t>
            </a:r>
            <a:endParaRPr lang="en-GB" sz="1800" b="1" dirty="0">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4D25798-7ABA-6959-FCAC-AB38F811DDCF}"/>
              </a:ext>
            </a:extLst>
          </p:cNvPr>
          <p:cNvSpPr txBox="1"/>
          <p:nvPr/>
        </p:nvSpPr>
        <p:spPr>
          <a:xfrm>
            <a:off x="5260852" y="4778226"/>
            <a:ext cx="1190846" cy="369332"/>
          </a:xfrm>
          <a:prstGeom prst="rect">
            <a:avLst/>
          </a:prstGeom>
          <a:noFill/>
        </p:spPr>
        <p:txBody>
          <a:bodyPr wrap="square" rtlCol="0">
            <a:spAutoFit/>
          </a:bodyPr>
          <a:lstStyle/>
          <a:p>
            <a:r>
              <a:rPr lang="en-GB" dirty="0"/>
              <a:t>GIS layers</a:t>
            </a:r>
          </a:p>
        </p:txBody>
      </p:sp>
      <p:sp>
        <p:nvSpPr>
          <p:cNvPr id="3" name="Google Shape;167;p13">
            <a:extLst>
              <a:ext uri="{FF2B5EF4-FFF2-40B4-BE49-F238E27FC236}">
                <a16:creationId xmlns:a16="http://schemas.microsoft.com/office/drawing/2014/main" id="{096BE85C-EC06-914F-A5A7-73EFD5A6AA93}"/>
              </a:ext>
            </a:extLst>
          </p:cNvPr>
          <p:cNvSpPr txBox="1">
            <a:spLocks/>
          </p:cNvSpPr>
          <p:nvPr/>
        </p:nvSpPr>
        <p:spPr>
          <a:xfrm>
            <a:off x="990600" y="56358"/>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Geo-X </a:t>
            </a:r>
            <a:r>
              <a:rPr lang="sv-SE" dirty="0" err="1">
                <a:solidFill>
                  <a:schemeClr val="accent2"/>
                </a:solidFill>
              </a:rPr>
              <a:t>repositories</a:t>
            </a:r>
            <a:r>
              <a:rPr lang="sv-SE" dirty="0">
                <a:solidFill>
                  <a:schemeClr val="accent2"/>
                </a:solidFill>
              </a:rPr>
              <a:t> </a:t>
            </a:r>
          </a:p>
        </p:txBody>
      </p:sp>
      <p:cxnSp>
        <p:nvCxnSpPr>
          <p:cNvPr id="13" name="Straight Arrow Connector 12">
            <a:extLst>
              <a:ext uri="{FF2B5EF4-FFF2-40B4-BE49-F238E27FC236}">
                <a16:creationId xmlns:a16="http://schemas.microsoft.com/office/drawing/2014/main" id="{B7072D49-4887-80EC-988F-6F710A03DF59}"/>
              </a:ext>
              <a:ext uri="{C183D7F6-B498-43B3-948B-1728B52AA6E4}">
                <adec:decorative xmlns:adec="http://schemas.microsoft.com/office/drawing/2017/decorative" val="1"/>
              </a:ext>
            </a:extLst>
          </p:cNvPr>
          <p:cNvCxnSpPr>
            <a:cxnSpLocks/>
          </p:cNvCxnSpPr>
          <p:nvPr/>
        </p:nvCxnSpPr>
        <p:spPr>
          <a:xfrm>
            <a:off x="4995333" y="5180641"/>
            <a:ext cx="1591734" cy="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07644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4B8C8-6A75-D4AF-10D4-239293CB77EE}"/>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F3081239-12E5-A4D2-BE51-AB56BF6DE682}"/>
              </a:ext>
            </a:extLst>
          </p:cNvPr>
          <p:cNvGraphicFramePr/>
          <p:nvPr>
            <p:extLst>
              <p:ext uri="{D42A27DB-BD31-4B8C-83A1-F6EECF244321}">
                <p14:modId xmlns:p14="http://schemas.microsoft.com/office/powerpoint/2010/main" val="2017331694"/>
              </p:ext>
            </p:extLst>
          </p:nvPr>
        </p:nvGraphicFramePr>
        <p:xfrm>
          <a:off x="838200" y="1599189"/>
          <a:ext cx="10515600" cy="46160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Google Shape;167;p13">
            <a:extLst>
              <a:ext uri="{FF2B5EF4-FFF2-40B4-BE49-F238E27FC236}">
                <a16:creationId xmlns:a16="http://schemas.microsoft.com/office/drawing/2014/main" id="{6083B7A4-CB66-0642-F907-AF2FD99DDBC6}"/>
              </a:ext>
            </a:extLst>
          </p:cNvPr>
          <p:cNvSpPr txBox="1">
            <a:spLocks/>
          </p:cNvSpPr>
          <p:nvPr/>
        </p:nvSpPr>
        <p:spPr>
          <a:xfrm>
            <a:off x="838200" y="5556"/>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2882507858"/>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256A31FD-9246-42EE-1125-C52633662CC4}"/>
              </a:ext>
            </a:extLst>
          </p:cNvPr>
          <p:cNvSpPr/>
          <p:nvPr/>
        </p:nvSpPr>
        <p:spPr>
          <a:xfrm>
            <a:off x="1545361" y="2634974"/>
            <a:ext cx="2009554" cy="1100470"/>
          </a:xfrm>
          <a:prstGeom prst="roundRect">
            <a:avLst>
              <a:gd name="adj" fmla="val 8000"/>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Upstream Repository</a:t>
            </a:r>
          </a:p>
        </p:txBody>
      </p:sp>
      <p:sp>
        <p:nvSpPr>
          <p:cNvPr id="6" name="Rounded Rectangle 5">
            <a:extLst>
              <a:ext uri="{FF2B5EF4-FFF2-40B4-BE49-F238E27FC236}">
                <a16:creationId xmlns:a16="http://schemas.microsoft.com/office/drawing/2014/main" id="{7891EB63-DE12-E40D-5F9D-7A4E84B542F0}"/>
              </a:ext>
            </a:extLst>
          </p:cNvPr>
          <p:cNvSpPr/>
          <p:nvPr/>
        </p:nvSpPr>
        <p:spPr>
          <a:xfrm>
            <a:off x="5087392" y="2661470"/>
            <a:ext cx="2009554" cy="1100470"/>
          </a:xfrm>
          <a:prstGeom prst="roundRect">
            <a:avLst>
              <a:gd name="adj" fmla="val 8000"/>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Fork</a:t>
            </a:r>
            <a:endParaRPr lang="en-US" sz="1800" dirty="0">
              <a:solidFill>
                <a:schemeClr val="bg1"/>
              </a:solidFill>
            </a:endParaRPr>
          </a:p>
        </p:txBody>
      </p:sp>
      <p:sp>
        <p:nvSpPr>
          <p:cNvPr id="7" name="Rounded Rectangle 6">
            <a:extLst>
              <a:ext uri="{FF2B5EF4-FFF2-40B4-BE49-F238E27FC236}">
                <a16:creationId xmlns:a16="http://schemas.microsoft.com/office/drawing/2014/main" id="{B0AC4A5A-37E8-8BE7-A56E-E8174DD4D9CE}"/>
              </a:ext>
            </a:extLst>
          </p:cNvPr>
          <p:cNvSpPr/>
          <p:nvPr/>
        </p:nvSpPr>
        <p:spPr>
          <a:xfrm>
            <a:off x="8637085" y="2661470"/>
            <a:ext cx="2009554" cy="1100470"/>
          </a:xfrm>
          <a:prstGeom prst="roundRect">
            <a:avLst>
              <a:gd name="adj" fmla="val 8000"/>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Clone</a:t>
            </a:r>
            <a:endParaRPr lang="en-US" sz="1800" dirty="0">
              <a:solidFill>
                <a:schemeClr val="bg1"/>
              </a:solidFill>
            </a:endParaRPr>
          </a:p>
        </p:txBody>
      </p:sp>
      <p:pic>
        <p:nvPicPr>
          <p:cNvPr id="8" name="Picture 7" descr="Marketing global - Iconos gratis de seo y web">
            <a:extLst>
              <a:ext uri="{FF2B5EF4-FFF2-40B4-BE49-F238E27FC236}">
                <a16:creationId xmlns:a16="http://schemas.microsoft.com/office/drawing/2014/main" id="{58B7C38E-78D9-6E6F-3CC4-6D7E3C0036BC}"/>
              </a:ext>
            </a:extLst>
          </p:cNvPr>
          <p:cNvPicPr>
            <a:picLocks noChangeAspect="1"/>
          </p:cNvPicPr>
          <p:nvPr/>
        </p:nvPicPr>
        <p:blipFill>
          <a:blip r:embed="rId3"/>
          <a:stretch>
            <a:fillRect/>
          </a:stretch>
        </p:blipFill>
        <p:spPr>
          <a:xfrm>
            <a:off x="2109882" y="1712481"/>
            <a:ext cx="828000" cy="828000"/>
          </a:xfrm>
          <a:prstGeom prst="rect">
            <a:avLst/>
          </a:prstGeom>
        </p:spPr>
      </p:pic>
      <p:pic>
        <p:nvPicPr>
          <p:cNvPr id="12" name="Graphic 11" descr="Tuning Fork outline">
            <a:extLst>
              <a:ext uri="{FF2B5EF4-FFF2-40B4-BE49-F238E27FC236}">
                <a16:creationId xmlns:a16="http://schemas.microsoft.com/office/drawing/2014/main" id="{6F0A6FAE-BB4F-5E5A-8E71-428BB0079C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82000" y="1718785"/>
            <a:ext cx="828000" cy="828000"/>
          </a:xfrm>
          <a:prstGeom prst="rect">
            <a:avLst/>
          </a:prstGeom>
        </p:spPr>
      </p:pic>
      <p:pic>
        <p:nvPicPr>
          <p:cNvPr id="15" name="Picture 14" descr="Download icon pictogram | Free SVG">
            <a:extLst>
              <a:ext uri="{FF2B5EF4-FFF2-40B4-BE49-F238E27FC236}">
                <a16:creationId xmlns:a16="http://schemas.microsoft.com/office/drawing/2014/main" id="{57FBCEBA-4C77-2F3F-3840-F19DE3C3EAA2}"/>
              </a:ext>
            </a:extLst>
          </p:cNvPr>
          <p:cNvPicPr>
            <a:picLocks noChangeAspect="1"/>
          </p:cNvPicPr>
          <p:nvPr/>
        </p:nvPicPr>
        <p:blipFill>
          <a:blip r:embed="rId5"/>
          <a:stretch>
            <a:fillRect/>
          </a:stretch>
        </p:blipFill>
        <p:spPr>
          <a:xfrm>
            <a:off x="8324648" y="1442180"/>
            <a:ext cx="1545204" cy="1545204"/>
          </a:xfrm>
          <a:prstGeom prst="rect">
            <a:avLst/>
          </a:prstGeom>
        </p:spPr>
      </p:pic>
      <p:sp>
        <p:nvSpPr>
          <p:cNvPr id="16" name="TextBox 15">
            <a:extLst>
              <a:ext uri="{FF2B5EF4-FFF2-40B4-BE49-F238E27FC236}">
                <a16:creationId xmlns:a16="http://schemas.microsoft.com/office/drawing/2014/main" id="{B5F154B2-4A2B-88DA-80D0-2CA8DD96ABD2}"/>
              </a:ext>
            </a:extLst>
          </p:cNvPr>
          <p:cNvSpPr txBox="1"/>
          <p:nvPr/>
        </p:nvSpPr>
        <p:spPr>
          <a:xfrm>
            <a:off x="1519105" y="3837024"/>
            <a:ext cx="2009554" cy="646331"/>
          </a:xfrm>
          <a:prstGeom prst="rect">
            <a:avLst/>
          </a:prstGeom>
          <a:noFill/>
        </p:spPr>
        <p:txBody>
          <a:bodyPr wrap="square" rtlCol="0">
            <a:spAutoFit/>
          </a:bodyPr>
          <a:lstStyle/>
          <a:p>
            <a:pPr algn="ctr"/>
            <a:r>
              <a:rPr lang="en-US" sz="1800" dirty="0"/>
              <a:t>original code available online</a:t>
            </a:r>
          </a:p>
        </p:txBody>
      </p:sp>
      <p:sp>
        <p:nvSpPr>
          <p:cNvPr id="17" name="TextBox 16">
            <a:extLst>
              <a:ext uri="{FF2B5EF4-FFF2-40B4-BE49-F238E27FC236}">
                <a16:creationId xmlns:a16="http://schemas.microsoft.com/office/drawing/2014/main" id="{79D4A22A-2A6A-E722-C563-827935FB1027}"/>
              </a:ext>
            </a:extLst>
          </p:cNvPr>
          <p:cNvSpPr txBox="1"/>
          <p:nvPr/>
        </p:nvSpPr>
        <p:spPr>
          <a:xfrm>
            <a:off x="5087392" y="3844951"/>
            <a:ext cx="2009554" cy="646331"/>
          </a:xfrm>
          <a:prstGeom prst="rect">
            <a:avLst/>
          </a:prstGeom>
          <a:noFill/>
        </p:spPr>
        <p:txBody>
          <a:bodyPr wrap="square" rtlCol="0">
            <a:spAutoFit/>
          </a:bodyPr>
          <a:lstStyle/>
          <a:p>
            <a:pPr algn="ctr"/>
            <a:r>
              <a:rPr lang="en-US" sz="1800" dirty="0"/>
              <a:t>your online copy in the repository</a:t>
            </a:r>
          </a:p>
        </p:txBody>
      </p:sp>
      <p:sp>
        <p:nvSpPr>
          <p:cNvPr id="18" name="TextBox 17">
            <a:extLst>
              <a:ext uri="{FF2B5EF4-FFF2-40B4-BE49-F238E27FC236}">
                <a16:creationId xmlns:a16="http://schemas.microsoft.com/office/drawing/2014/main" id="{0C49069A-5534-7F36-F39C-693AAEF91E98}"/>
              </a:ext>
            </a:extLst>
          </p:cNvPr>
          <p:cNvSpPr txBox="1"/>
          <p:nvPr/>
        </p:nvSpPr>
        <p:spPr>
          <a:xfrm>
            <a:off x="8637085" y="3837024"/>
            <a:ext cx="2009554" cy="646331"/>
          </a:xfrm>
          <a:prstGeom prst="rect">
            <a:avLst/>
          </a:prstGeom>
          <a:noFill/>
        </p:spPr>
        <p:txBody>
          <a:bodyPr wrap="square" rtlCol="0">
            <a:spAutoFit/>
          </a:bodyPr>
          <a:lstStyle/>
          <a:p>
            <a:pPr algn="ctr"/>
            <a:r>
              <a:rPr lang="en-US" sz="1800" dirty="0"/>
              <a:t>your local copy in the machine</a:t>
            </a:r>
          </a:p>
        </p:txBody>
      </p:sp>
      <p:pic>
        <p:nvPicPr>
          <p:cNvPr id="21" name="Picture 20" descr="Laptop computer icon vector illustration | Free SVG">
            <a:extLst>
              <a:ext uri="{FF2B5EF4-FFF2-40B4-BE49-F238E27FC236}">
                <a16:creationId xmlns:a16="http://schemas.microsoft.com/office/drawing/2014/main" id="{72ABB420-4CF2-4C82-6082-3AAF75FC9A59}"/>
              </a:ext>
            </a:extLst>
          </p:cNvPr>
          <p:cNvPicPr>
            <a:picLocks noChangeAspect="1"/>
          </p:cNvPicPr>
          <p:nvPr/>
        </p:nvPicPr>
        <p:blipFill>
          <a:blip r:embed="rId6"/>
          <a:stretch>
            <a:fillRect/>
          </a:stretch>
        </p:blipFill>
        <p:spPr>
          <a:xfrm>
            <a:off x="9659815" y="1840702"/>
            <a:ext cx="766401" cy="766401"/>
          </a:xfrm>
          <a:prstGeom prst="rect">
            <a:avLst/>
          </a:prstGeom>
        </p:spPr>
      </p:pic>
      <p:sp>
        <p:nvSpPr>
          <p:cNvPr id="22" name="Text Placeholder 1">
            <a:extLst>
              <a:ext uri="{FF2B5EF4-FFF2-40B4-BE49-F238E27FC236}">
                <a16:creationId xmlns:a16="http://schemas.microsoft.com/office/drawing/2014/main" id="{C579444A-9475-B50F-DA50-89D0CD679D4F}"/>
              </a:ext>
            </a:extLst>
          </p:cNvPr>
          <p:cNvSpPr txBox="1">
            <a:spLocks/>
          </p:cNvSpPr>
          <p:nvPr/>
        </p:nvSpPr>
        <p:spPr>
          <a:xfrm>
            <a:off x="488380" y="5926259"/>
            <a:ext cx="11207578" cy="454436"/>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12069"/>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12069"/>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12069"/>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12069"/>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12069"/>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9pPr>
          </a:lstStyle>
          <a:p>
            <a:pPr marL="0" indent="0" algn="ctr">
              <a:buNone/>
            </a:pPr>
            <a:r>
              <a:rPr lang="en-GB" sz="1800" dirty="0">
                <a:solidFill>
                  <a:srgbClr val="012069"/>
                </a:solidFill>
              </a:rPr>
              <a:t>Tip: fork the upstream repository to experiment freely.</a:t>
            </a:r>
          </a:p>
        </p:txBody>
      </p:sp>
      <p:sp>
        <p:nvSpPr>
          <p:cNvPr id="27" name="TextBox 26">
            <a:extLst>
              <a:ext uri="{FF2B5EF4-FFF2-40B4-BE49-F238E27FC236}">
                <a16:creationId xmlns:a16="http://schemas.microsoft.com/office/drawing/2014/main" id="{2AC16E92-12A6-F986-5B4C-CADBE3553E1F}"/>
              </a:ext>
            </a:extLst>
          </p:cNvPr>
          <p:cNvSpPr txBox="1"/>
          <p:nvPr/>
        </p:nvSpPr>
        <p:spPr>
          <a:xfrm>
            <a:off x="1724723" y="5505934"/>
            <a:ext cx="1663689" cy="307777"/>
          </a:xfrm>
          <a:prstGeom prst="rect">
            <a:avLst/>
          </a:prstGeom>
          <a:noFill/>
        </p:spPr>
        <p:txBody>
          <a:bodyPr wrap="square" rtlCol="0">
            <a:spAutoFit/>
          </a:bodyPr>
          <a:lstStyle/>
          <a:p>
            <a:pPr algn="ctr"/>
            <a:r>
              <a:rPr lang="en-US" dirty="0">
                <a:hlinkClick r:id="rId7"/>
              </a:rPr>
              <a:t>GitHub CCG Link</a:t>
            </a:r>
            <a:endParaRPr lang="en-US" dirty="0"/>
          </a:p>
        </p:txBody>
      </p:sp>
      <p:sp>
        <p:nvSpPr>
          <p:cNvPr id="28" name="Right Brace 27">
            <a:extLst>
              <a:ext uri="{FF2B5EF4-FFF2-40B4-BE49-F238E27FC236}">
                <a16:creationId xmlns:a16="http://schemas.microsoft.com/office/drawing/2014/main" id="{B54C35CD-9A93-F575-5110-F95226EF6622}"/>
              </a:ext>
            </a:extLst>
          </p:cNvPr>
          <p:cNvSpPr/>
          <p:nvPr/>
        </p:nvSpPr>
        <p:spPr>
          <a:xfrm rot="5400000">
            <a:off x="7667792" y="1784997"/>
            <a:ext cx="594608" cy="604191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28">
            <a:extLst>
              <a:ext uri="{FF2B5EF4-FFF2-40B4-BE49-F238E27FC236}">
                <a16:creationId xmlns:a16="http://schemas.microsoft.com/office/drawing/2014/main" id="{0034A5E4-1663-98E5-9207-746ED9EA535C}"/>
              </a:ext>
            </a:extLst>
          </p:cNvPr>
          <p:cNvSpPr txBox="1"/>
          <p:nvPr/>
        </p:nvSpPr>
        <p:spPr>
          <a:xfrm>
            <a:off x="5308393" y="5148838"/>
            <a:ext cx="5313405" cy="646331"/>
          </a:xfrm>
          <a:prstGeom prst="rect">
            <a:avLst/>
          </a:prstGeom>
          <a:noFill/>
        </p:spPr>
        <p:txBody>
          <a:bodyPr wrap="square" rtlCol="0">
            <a:spAutoFit/>
          </a:bodyPr>
          <a:lstStyle/>
          <a:p>
            <a:r>
              <a:rPr lang="en-US" sz="1800" dirty="0"/>
              <a:t>For fork and clone, we will aim to understand the relevance and practical actions in this lesson.</a:t>
            </a:r>
          </a:p>
        </p:txBody>
      </p:sp>
      <p:sp>
        <p:nvSpPr>
          <p:cNvPr id="3" name="Google Shape;167;p13">
            <a:extLst>
              <a:ext uri="{FF2B5EF4-FFF2-40B4-BE49-F238E27FC236}">
                <a16:creationId xmlns:a16="http://schemas.microsoft.com/office/drawing/2014/main" id="{1A78A777-D884-8CE2-C4C3-12CF07C43AF7}"/>
              </a:ext>
            </a:extLst>
          </p:cNvPr>
          <p:cNvSpPr txBox="1">
            <a:spLocks/>
          </p:cNvSpPr>
          <p:nvPr/>
        </p:nvSpPr>
        <p:spPr>
          <a:xfrm>
            <a:off x="838200" y="22489"/>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err="1">
                <a:solidFill>
                  <a:schemeClr val="accent2"/>
                </a:solidFill>
              </a:rPr>
              <a:t>Key</a:t>
            </a:r>
            <a:r>
              <a:rPr lang="sv-SE" dirty="0">
                <a:solidFill>
                  <a:schemeClr val="accent2"/>
                </a:solidFill>
              </a:rPr>
              <a:t> </a:t>
            </a:r>
            <a:r>
              <a:rPr lang="sv-SE" dirty="0" err="1">
                <a:solidFill>
                  <a:schemeClr val="accent2"/>
                </a:solidFill>
              </a:rPr>
              <a:t>concepts</a:t>
            </a:r>
            <a:r>
              <a:rPr lang="sv-SE" dirty="0">
                <a:solidFill>
                  <a:schemeClr val="accent2"/>
                </a:solidFill>
              </a:rPr>
              <a:t> </a:t>
            </a:r>
          </a:p>
        </p:txBody>
      </p:sp>
      <p:cxnSp>
        <p:nvCxnSpPr>
          <p:cNvPr id="11" name="Straight Arrow Connector 10">
            <a:extLst>
              <a:ext uri="{FF2B5EF4-FFF2-40B4-BE49-F238E27FC236}">
                <a16:creationId xmlns:a16="http://schemas.microsoft.com/office/drawing/2014/main" id="{4C22F4E2-FE25-D901-6A68-047ECEB33431}"/>
              </a:ext>
              <a:ext uri="{C183D7F6-B498-43B3-948B-1728B52AA6E4}">
                <adec:decorative xmlns:adec="http://schemas.microsoft.com/office/drawing/2017/decorative" val="1"/>
              </a:ext>
            </a:extLst>
          </p:cNvPr>
          <p:cNvCxnSpPr>
            <a:cxnSpLocks/>
          </p:cNvCxnSpPr>
          <p:nvPr/>
        </p:nvCxnSpPr>
        <p:spPr>
          <a:xfrm flipV="1">
            <a:off x="3655513" y="3236880"/>
            <a:ext cx="1338943" cy="4857"/>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13" name="Straight Arrow Connector 12">
            <a:extLst>
              <a:ext uri="{FF2B5EF4-FFF2-40B4-BE49-F238E27FC236}">
                <a16:creationId xmlns:a16="http://schemas.microsoft.com/office/drawing/2014/main" id="{F7569E31-327D-484E-CD12-DDEC41ECAA43}"/>
              </a:ext>
              <a:ext uri="{C183D7F6-B498-43B3-948B-1728B52AA6E4}">
                <adec:decorative xmlns:adec="http://schemas.microsoft.com/office/drawing/2017/decorative" val="1"/>
              </a:ext>
            </a:extLst>
          </p:cNvPr>
          <p:cNvCxnSpPr>
            <a:cxnSpLocks/>
          </p:cNvCxnSpPr>
          <p:nvPr/>
        </p:nvCxnSpPr>
        <p:spPr>
          <a:xfrm flipV="1">
            <a:off x="7247666" y="3236880"/>
            <a:ext cx="1338943" cy="4857"/>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
        <p:nvSpPr>
          <p:cNvPr id="2" name="TextBox 1">
            <a:extLst>
              <a:ext uri="{FF2B5EF4-FFF2-40B4-BE49-F238E27FC236}">
                <a16:creationId xmlns:a16="http://schemas.microsoft.com/office/drawing/2014/main" id="{B11DA36F-A460-F2A2-4145-777D8AD7DEEF}"/>
              </a:ext>
            </a:extLst>
          </p:cNvPr>
          <p:cNvSpPr txBox="1"/>
          <p:nvPr/>
        </p:nvSpPr>
        <p:spPr>
          <a:xfrm>
            <a:off x="289487" y="6328936"/>
            <a:ext cx="3098925" cy="253916"/>
          </a:xfrm>
          <a:prstGeom prst="rect">
            <a:avLst/>
          </a:prstGeom>
          <a:noFill/>
        </p:spPr>
        <p:txBody>
          <a:bodyPr wrap="none" rtlCol="0">
            <a:spAutoFit/>
          </a:bodyPr>
          <a:lstStyle/>
          <a:p>
            <a:r>
              <a:rPr lang="en-GB" sz="1050" b="1" dirty="0"/>
              <a:t>Icon source: </a:t>
            </a:r>
            <a:r>
              <a:rPr lang="en-GB" sz="1050" dirty="0">
                <a:hlinkClick r:id="rId8"/>
              </a:rPr>
              <a:t>Climate Compatible Growth </a:t>
            </a:r>
            <a:r>
              <a:rPr lang="en-GB" sz="1050" dirty="0"/>
              <a:t>(CCG)</a:t>
            </a:r>
          </a:p>
        </p:txBody>
      </p:sp>
      <p:pic>
        <p:nvPicPr>
          <p:cNvPr id="9" name="Picture 8">
            <a:extLst>
              <a:ext uri="{FF2B5EF4-FFF2-40B4-BE49-F238E27FC236}">
                <a16:creationId xmlns:a16="http://schemas.microsoft.com/office/drawing/2014/main" id="{7508B12A-1C6E-B546-1F0F-39C820C21297}"/>
              </a:ext>
            </a:extLst>
          </p:cNvPr>
          <p:cNvPicPr>
            <a:picLocks noChangeAspect="1"/>
          </p:cNvPicPr>
          <p:nvPr/>
        </p:nvPicPr>
        <p:blipFill>
          <a:blip r:embed="rId9"/>
          <a:stretch>
            <a:fillRect/>
          </a:stretch>
        </p:blipFill>
        <p:spPr>
          <a:xfrm>
            <a:off x="2149695" y="4649388"/>
            <a:ext cx="748374" cy="760129"/>
          </a:xfrm>
          <a:prstGeom prst="rect">
            <a:avLst/>
          </a:prstGeom>
        </p:spPr>
      </p:pic>
    </p:spTree>
    <p:extLst>
      <p:ext uri="{BB962C8B-B14F-4D97-AF65-F5344CB8AC3E}">
        <p14:creationId xmlns:p14="http://schemas.microsoft.com/office/powerpoint/2010/main" val="135857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6" grpId="0"/>
      <p:bldP spid="17" grpId="0"/>
      <p:bldP spid="18" grpId="0"/>
      <p:bldP spid="22" grpId="0"/>
      <p:bldP spid="27" grpId="0"/>
      <p:bldP spid="28" grpId="0" animBg="1"/>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E3AA3884-E817-C703-692D-874B4E936482}"/>
              </a:ext>
            </a:extLst>
          </p:cNvPr>
          <p:cNvCxnSpPr>
            <a:cxnSpLocks/>
            <a:endCxn id="33" idx="2"/>
          </p:cNvCxnSpPr>
          <p:nvPr/>
        </p:nvCxnSpPr>
        <p:spPr>
          <a:xfrm>
            <a:off x="6099702" y="2808010"/>
            <a:ext cx="69971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60FAE77-554D-38C8-0C91-9203EE0D293C}"/>
              </a:ext>
            </a:extLst>
          </p:cNvPr>
          <p:cNvCxnSpPr>
            <a:cxnSpLocks/>
            <a:endCxn id="9" idx="2"/>
          </p:cNvCxnSpPr>
          <p:nvPr/>
        </p:nvCxnSpPr>
        <p:spPr>
          <a:xfrm>
            <a:off x="1531088" y="2830557"/>
            <a:ext cx="225764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785FF5A7-A165-9376-FFC7-9E7691AE901C}"/>
              </a:ext>
            </a:extLst>
          </p:cNvPr>
          <p:cNvSpPr/>
          <p:nvPr/>
        </p:nvSpPr>
        <p:spPr>
          <a:xfrm>
            <a:off x="1633871" y="2639170"/>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13ED9E6-F1F2-2B92-E594-29641CF9F938}"/>
              </a:ext>
            </a:extLst>
          </p:cNvPr>
          <p:cNvSpPr/>
          <p:nvPr/>
        </p:nvSpPr>
        <p:spPr>
          <a:xfrm>
            <a:off x="2711303" y="2650557"/>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D1FB5C46-1511-A6DE-D602-55BD119CD71E}"/>
              </a:ext>
            </a:extLst>
          </p:cNvPr>
          <p:cNvSpPr/>
          <p:nvPr/>
        </p:nvSpPr>
        <p:spPr>
          <a:xfrm>
            <a:off x="3788735" y="2650557"/>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A193D20-1419-A5F3-50BA-60106DB96782}"/>
              </a:ext>
            </a:extLst>
          </p:cNvPr>
          <p:cNvSpPr/>
          <p:nvPr/>
        </p:nvSpPr>
        <p:spPr>
          <a:xfrm>
            <a:off x="4667694" y="3423932"/>
            <a:ext cx="360000" cy="360000"/>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A807F30D-6547-56C9-4676-9619154620A1}"/>
              </a:ext>
            </a:extLst>
          </p:cNvPr>
          <p:cNvSpPr/>
          <p:nvPr/>
        </p:nvSpPr>
        <p:spPr>
          <a:xfrm rot="10800000">
            <a:off x="3968730" y="2532843"/>
            <a:ext cx="1453874" cy="1073881"/>
          </a:xfrm>
          <a:prstGeom prst="arc">
            <a:avLst>
              <a:gd name="adj1" fmla="val 16336467"/>
              <a:gd name="adj2" fmla="val 281753"/>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A0FEE8BB-D85F-332F-237B-59F15FE56151}"/>
              </a:ext>
            </a:extLst>
          </p:cNvPr>
          <p:cNvCxnSpPr>
            <a:cxnSpLocks/>
            <a:stCxn id="10" idx="6"/>
            <a:endCxn id="12" idx="2"/>
          </p:cNvCxnSpPr>
          <p:nvPr/>
        </p:nvCxnSpPr>
        <p:spPr>
          <a:xfrm>
            <a:off x="5027694" y="3603932"/>
            <a:ext cx="699711"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367DC811-43A5-3A13-2B57-6908FAB5C883}"/>
              </a:ext>
            </a:extLst>
          </p:cNvPr>
          <p:cNvSpPr/>
          <p:nvPr/>
        </p:nvSpPr>
        <p:spPr>
          <a:xfrm>
            <a:off x="5727405" y="3433057"/>
            <a:ext cx="360000" cy="360000"/>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c 19">
            <a:extLst>
              <a:ext uri="{FF2B5EF4-FFF2-40B4-BE49-F238E27FC236}">
                <a16:creationId xmlns:a16="http://schemas.microsoft.com/office/drawing/2014/main" id="{942A80B4-247D-0CE2-B2D1-8A8EF12664EE}"/>
              </a:ext>
            </a:extLst>
          </p:cNvPr>
          <p:cNvSpPr/>
          <p:nvPr/>
        </p:nvSpPr>
        <p:spPr>
          <a:xfrm rot="10800000">
            <a:off x="5907405" y="3312550"/>
            <a:ext cx="1453874" cy="1073881"/>
          </a:xfrm>
          <a:prstGeom prst="arc">
            <a:avLst>
              <a:gd name="adj1" fmla="val 16336467"/>
              <a:gd name="adj2" fmla="val 281753"/>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Oval 20">
            <a:extLst>
              <a:ext uri="{FF2B5EF4-FFF2-40B4-BE49-F238E27FC236}">
                <a16:creationId xmlns:a16="http://schemas.microsoft.com/office/drawing/2014/main" id="{85848B37-B774-81DE-2016-3CBFF4D48112}"/>
              </a:ext>
            </a:extLst>
          </p:cNvPr>
          <p:cNvSpPr/>
          <p:nvPr/>
        </p:nvSpPr>
        <p:spPr>
          <a:xfrm>
            <a:off x="8051421" y="4206431"/>
            <a:ext cx="360000" cy="360000"/>
          </a:xfrm>
          <a:prstGeom prst="ellipse">
            <a:avLst/>
          </a:prstGeom>
          <a:solidFill>
            <a:srgbClr val="FFDC5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A48167BB-503C-5790-B6A1-60FEA20F7F6B}"/>
              </a:ext>
            </a:extLst>
          </p:cNvPr>
          <p:cNvCxnSpPr>
            <a:cxnSpLocks/>
          </p:cNvCxnSpPr>
          <p:nvPr/>
        </p:nvCxnSpPr>
        <p:spPr>
          <a:xfrm flipV="1">
            <a:off x="6613025" y="4390902"/>
            <a:ext cx="186388"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8A040433-E53A-3500-55BE-99A41DD55EDF}"/>
              </a:ext>
            </a:extLst>
          </p:cNvPr>
          <p:cNvSpPr/>
          <p:nvPr/>
        </p:nvSpPr>
        <p:spPr>
          <a:xfrm>
            <a:off x="6799413" y="4187912"/>
            <a:ext cx="360000" cy="360000"/>
          </a:xfrm>
          <a:prstGeom prst="ellipse">
            <a:avLst/>
          </a:prstGeom>
          <a:solidFill>
            <a:srgbClr val="FFDC59">
              <a:alpha val="8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c 23">
            <a:extLst>
              <a:ext uri="{FF2B5EF4-FFF2-40B4-BE49-F238E27FC236}">
                <a16:creationId xmlns:a16="http://schemas.microsoft.com/office/drawing/2014/main" id="{A6F59E2A-799C-BB27-B1EC-366BAA4C59A7}"/>
              </a:ext>
            </a:extLst>
          </p:cNvPr>
          <p:cNvSpPr/>
          <p:nvPr/>
        </p:nvSpPr>
        <p:spPr>
          <a:xfrm rot="10800000" flipH="1">
            <a:off x="7673851" y="3316078"/>
            <a:ext cx="1453874" cy="1073881"/>
          </a:xfrm>
          <a:prstGeom prst="arc">
            <a:avLst>
              <a:gd name="adj1" fmla="val 16336467"/>
              <a:gd name="adj2" fmla="val 281753"/>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Oval 24">
            <a:extLst>
              <a:ext uri="{FF2B5EF4-FFF2-40B4-BE49-F238E27FC236}">
                <a16:creationId xmlns:a16="http://schemas.microsoft.com/office/drawing/2014/main" id="{E2A88716-81FC-D917-86C1-2983E085A868}"/>
              </a:ext>
            </a:extLst>
          </p:cNvPr>
          <p:cNvSpPr/>
          <p:nvPr/>
        </p:nvSpPr>
        <p:spPr>
          <a:xfrm>
            <a:off x="6787116" y="3452901"/>
            <a:ext cx="360000" cy="360000"/>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B3CC97F5-BF2A-ACD2-86FA-D1AD4BA5E60E}"/>
              </a:ext>
            </a:extLst>
          </p:cNvPr>
          <p:cNvSpPr/>
          <p:nvPr/>
        </p:nvSpPr>
        <p:spPr>
          <a:xfrm>
            <a:off x="8911594" y="3452901"/>
            <a:ext cx="360000" cy="360000"/>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F4290F26-AE74-F128-AE62-05DEFE89084E}"/>
              </a:ext>
            </a:extLst>
          </p:cNvPr>
          <p:cNvSpPr/>
          <p:nvPr/>
        </p:nvSpPr>
        <p:spPr>
          <a:xfrm>
            <a:off x="5727405" y="2637900"/>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c 31">
            <a:extLst>
              <a:ext uri="{FF2B5EF4-FFF2-40B4-BE49-F238E27FC236}">
                <a16:creationId xmlns:a16="http://schemas.microsoft.com/office/drawing/2014/main" id="{885F19A2-132A-5C42-7281-B65703EEE631}"/>
              </a:ext>
            </a:extLst>
          </p:cNvPr>
          <p:cNvSpPr/>
          <p:nvPr/>
        </p:nvSpPr>
        <p:spPr>
          <a:xfrm rot="10800000" flipH="1">
            <a:off x="8531236" y="2417183"/>
            <a:ext cx="1453874" cy="1215718"/>
          </a:xfrm>
          <a:prstGeom prst="arc">
            <a:avLst>
              <a:gd name="adj1" fmla="val 16336467"/>
              <a:gd name="adj2" fmla="val 281753"/>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Oval 32">
            <a:extLst>
              <a:ext uri="{FF2B5EF4-FFF2-40B4-BE49-F238E27FC236}">
                <a16:creationId xmlns:a16="http://schemas.microsoft.com/office/drawing/2014/main" id="{FD483F84-A93C-98F4-5F63-3A5004DFACFC}"/>
              </a:ext>
            </a:extLst>
          </p:cNvPr>
          <p:cNvSpPr/>
          <p:nvPr/>
        </p:nvSpPr>
        <p:spPr>
          <a:xfrm>
            <a:off x="6799413" y="2637900"/>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BF475C75-C287-D4C7-61DE-43AD6037696F}"/>
              </a:ext>
            </a:extLst>
          </p:cNvPr>
          <p:cNvCxnSpPr>
            <a:cxnSpLocks/>
            <a:stCxn id="9" idx="6"/>
            <a:endCxn id="30" idx="2"/>
          </p:cNvCxnSpPr>
          <p:nvPr/>
        </p:nvCxnSpPr>
        <p:spPr>
          <a:xfrm flipV="1">
            <a:off x="4148735" y="2817900"/>
            <a:ext cx="157867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4583BFD-376C-B395-8138-6BB3517AB6F0}"/>
              </a:ext>
            </a:extLst>
          </p:cNvPr>
          <p:cNvCxnSpPr>
            <a:cxnSpLocks/>
          </p:cNvCxnSpPr>
          <p:nvPr/>
        </p:nvCxnSpPr>
        <p:spPr>
          <a:xfrm>
            <a:off x="6099702" y="3632901"/>
            <a:ext cx="69971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494E1FD-9FD1-D1A1-A375-082ABE3673BD}"/>
              </a:ext>
            </a:extLst>
          </p:cNvPr>
          <p:cNvCxnSpPr>
            <a:cxnSpLocks/>
            <a:endCxn id="29" idx="2"/>
          </p:cNvCxnSpPr>
          <p:nvPr/>
        </p:nvCxnSpPr>
        <p:spPr>
          <a:xfrm>
            <a:off x="7159413" y="3632901"/>
            <a:ext cx="175218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370E498-AE77-B9EE-0C6C-7B09946C9439}"/>
              </a:ext>
            </a:extLst>
          </p:cNvPr>
          <p:cNvCxnSpPr>
            <a:cxnSpLocks/>
          </p:cNvCxnSpPr>
          <p:nvPr/>
        </p:nvCxnSpPr>
        <p:spPr>
          <a:xfrm>
            <a:off x="7159413" y="2823559"/>
            <a:ext cx="1752181"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15219C82-1254-86C1-D948-F42532D9AB9A}"/>
              </a:ext>
            </a:extLst>
          </p:cNvPr>
          <p:cNvSpPr/>
          <p:nvPr/>
        </p:nvSpPr>
        <p:spPr>
          <a:xfrm>
            <a:off x="9805110" y="2628010"/>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F4FF0DFC-C72E-8073-D9A9-76B6A4EDD2C1}"/>
              </a:ext>
            </a:extLst>
          </p:cNvPr>
          <p:cNvCxnSpPr>
            <a:cxnSpLocks/>
          </p:cNvCxnSpPr>
          <p:nvPr/>
        </p:nvCxnSpPr>
        <p:spPr>
          <a:xfrm>
            <a:off x="10165110" y="2830557"/>
            <a:ext cx="907154"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36E91365-AF0E-B60F-95D5-E6933E4BEFA2}"/>
              </a:ext>
            </a:extLst>
          </p:cNvPr>
          <p:cNvSpPr/>
          <p:nvPr/>
        </p:nvSpPr>
        <p:spPr>
          <a:xfrm>
            <a:off x="11072264" y="2628010"/>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5DA9552B-5496-F51D-21FA-FDF56D839C45}"/>
              </a:ext>
            </a:extLst>
          </p:cNvPr>
          <p:cNvSpPr txBox="1"/>
          <p:nvPr/>
        </p:nvSpPr>
        <p:spPr>
          <a:xfrm>
            <a:off x="471299" y="2469120"/>
            <a:ext cx="1321597" cy="738664"/>
          </a:xfrm>
          <a:prstGeom prst="rect">
            <a:avLst/>
          </a:prstGeom>
          <a:noFill/>
        </p:spPr>
        <p:txBody>
          <a:bodyPr wrap="square" rtlCol="0">
            <a:spAutoFit/>
          </a:bodyPr>
          <a:lstStyle/>
          <a:p>
            <a:r>
              <a:rPr lang="en-US" b="1" i="1" dirty="0"/>
              <a:t>Main Branch</a:t>
            </a:r>
          </a:p>
          <a:p>
            <a:r>
              <a:rPr lang="en-US" b="1" i="1" dirty="0">
                <a:solidFill>
                  <a:schemeClr val="accent2"/>
                </a:solidFill>
              </a:rPr>
              <a:t>Example: Geo-X</a:t>
            </a:r>
          </a:p>
        </p:txBody>
      </p:sp>
      <p:sp>
        <p:nvSpPr>
          <p:cNvPr id="58" name="TextBox 57">
            <a:extLst>
              <a:ext uri="{FF2B5EF4-FFF2-40B4-BE49-F238E27FC236}">
                <a16:creationId xmlns:a16="http://schemas.microsoft.com/office/drawing/2014/main" id="{EFCAF91A-DA83-3A50-05BE-9A1949812178}"/>
              </a:ext>
            </a:extLst>
          </p:cNvPr>
          <p:cNvSpPr txBox="1"/>
          <p:nvPr/>
        </p:nvSpPr>
        <p:spPr>
          <a:xfrm>
            <a:off x="3004768" y="3612324"/>
            <a:ext cx="1615353" cy="954107"/>
          </a:xfrm>
          <a:prstGeom prst="rect">
            <a:avLst/>
          </a:prstGeom>
          <a:noFill/>
        </p:spPr>
        <p:txBody>
          <a:bodyPr wrap="square" rtlCol="0">
            <a:spAutoFit/>
          </a:bodyPr>
          <a:lstStyle/>
          <a:p>
            <a:r>
              <a:rPr lang="en-US" b="1" i="1" dirty="0"/>
              <a:t>Branch 1</a:t>
            </a:r>
          </a:p>
          <a:p>
            <a:r>
              <a:rPr lang="en-US" b="1" i="1" dirty="0">
                <a:solidFill>
                  <a:schemeClr val="accent2"/>
                </a:solidFill>
              </a:rPr>
              <a:t>Example: Flexible demand</a:t>
            </a:r>
          </a:p>
          <a:p>
            <a:endParaRPr lang="en-US" b="1" i="1" dirty="0"/>
          </a:p>
        </p:txBody>
      </p:sp>
      <p:sp>
        <p:nvSpPr>
          <p:cNvPr id="59" name="TextBox 58">
            <a:extLst>
              <a:ext uri="{FF2B5EF4-FFF2-40B4-BE49-F238E27FC236}">
                <a16:creationId xmlns:a16="http://schemas.microsoft.com/office/drawing/2014/main" id="{E34ACFFE-6486-5D44-B335-352F29469167}"/>
              </a:ext>
            </a:extLst>
          </p:cNvPr>
          <p:cNvSpPr txBox="1"/>
          <p:nvPr/>
        </p:nvSpPr>
        <p:spPr>
          <a:xfrm>
            <a:off x="6002189" y="4584950"/>
            <a:ext cx="1929853" cy="738664"/>
          </a:xfrm>
          <a:prstGeom prst="rect">
            <a:avLst/>
          </a:prstGeom>
          <a:noFill/>
        </p:spPr>
        <p:txBody>
          <a:bodyPr wrap="square" rtlCol="0">
            <a:spAutoFit/>
          </a:bodyPr>
          <a:lstStyle/>
          <a:p>
            <a:r>
              <a:rPr lang="en-US" b="1" i="1" dirty="0"/>
              <a:t>Branch 2</a:t>
            </a:r>
          </a:p>
          <a:p>
            <a:r>
              <a:rPr lang="en-US" b="1" i="1" dirty="0">
                <a:solidFill>
                  <a:schemeClr val="accent2"/>
                </a:solidFill>
              </a:rPr>
              <a:t>Example:</a:t>
            </a:r>
          </a:p>
          <a:p>
            <a:r>
              <a:rPr lang="en-US" b="1" i="1" dirty="0">
                <a:solidFill>
                  <a:schemeClr val="accent2"/>
                </a:solidFill>
              </a:rPr>
              <a:t>PPA contracts</a:t>
            </a:r>
          </a:p>
        </p:txBody>
      </p:sp>
      <p:sp>
        <p:nvSpPr>
          <p:cNvPr id="60" name="TextBox 59">
            <a:extLst>
              <a:ext uri="{FF2B5EF4-FFF2-40B4-BE49-F238E27FC236}">
                <a16:creationId xmlns:a16="http://schemas.microsoft.com/office/drawing/2014/main" id="{5CD35F4E-B414-EB24-E128-DD683C6A72E4}"/>
              </a:ext>
            </a:extLst>
          </p:cNvPr>
          <p:cNvSpPr txBox="1"/>
          <p:nvPr/>
        </p:nvSpPr>
        <p:spPr>
          <a:xfrm>
            <a:off x="9388690" y="3731282"/>
            <a:ext cx="2337695" cy="738664"/>
          </a:xfrm>
          <a:prstGeom prst="rect">
            <a:avLst/>
          </a:prstGeom>
          <a:noFill/>
        </p:spPr>
        <p:txBody>
          <a:bodyPr wrap="square" rtlCol="0">
            <a:spAutoFit/>
          </a:bodyPr>
          <a:lstStyle/>
          <a:p>
            <a:r>
              <a:rPr lang="en-US" dirty="0"/>
              <a:t>When developments in Branch 2 are consolidated, they can be merged into Branch 1. </a:t>
            </a:r>
          </a:p>
        </p:txBody>
      </p:sp>
      <p:sp>
        <p:nvSpPr>
          <p:cNvPr id="61" name="TextBox 60">
            <a:extLst>
              <a:ext uri="{FF2B5EF4-FFF2-40B4-BE49-F238E27FC236}">
                <a16:creationId xmlns:a16="http://schemas.microsoft.com/office/drawing/2014/main" id="{A4CA09C3-C13E-B04A-48D7-E12C88E872D1}"/>
              </a:ext>
            </a:extLst>
          </p:cNvPr>
          <p:cNvSpPr txBox="1"/>
          <p:nvPr/>
        </p:nvSpPr>
        <p:spPr>
          <a:xfrm>
            <a:off x="9413247" y="1578711"/>
            <a:ext cx="2476626" cy="954107"/>
          </a:xfrm>
          <a:prstGeom prst="rect">
            <a:avLst/>
          </a:prstGeom>
          <a:noFill/>
        </p:spPr>
        <p:txBody>
          <a:bodyPr wrap="square" rtlCol="0">
            <a:spAutoFit/>
          </a:bodyPr>
          <a:lstStyle/>
          <a:p>
            <a:r>
              <a:rPr lang="en-US" dirty="0"/>
              <a:t>Likewise, Main Branch and Branch 1 can merge and continue with the project development.</a:t>
            </a:r>
          </a:p>
        </p:txBody>
      </p:sp>
      <p:sp>
        <p:nvSpPr>
          <p:cNvPr id="62" name="TextBox 61">
            <a:extLst>
              <a:ext uri="{FF2B5EF4-FFF2-40B4-BE49-F238E27FC236}">
                <a16:creationId xmlns:a16="http://schemas.microsoft.com/office/drawing/2014/main" id="{6B4D8E28-8D2E-5FD0-F33A-67699B721870}"/>
              </a:ext>
            </a:extLst>
          </p:cNvPr>
          <p:cNvSpPr txBox="1"/>
          <p:nvPr/>
        </p:nvSpPr>
        <p:spPr>
          <a:xfrm>
            <a:off x="465615" y="3170799"/>
            <a:ext cx="2622874" cy="954107"/>
          </a:xfrm>
          <a:prstGeom prst="rect">
            <a:avLst/>
          </a:prstGeom>
          <a:noFill/>
        </p:spPr>
        <p:txBody>
          <a:bodyPr wrap="square" rtlCol="0">
            <a:spAutoFit/>
          </a:bodyPr>
          <a:lstStyle/>
          <a:p>
            <a:r>
              <a:rPr lang="en-US" dirty="0"/>
              <a:t>The Main Branch is where the stable version of the project is saved. Each dot represents new developments.</a:t>
            </a:r>
          </a:p>
        </p:txBody>
      </p:sp>
      <p:sp>
        <p:nvSpPr>
          <p:cNvPr id="63" name="TextBox 62">
            <a:extLst>
              <a:ext uri="{FF2B5EF4-FFF2-40B4-BE49-F238E27FC236}">
                <a16:creationId xmlns:a16="http://schemas.microsoft.com/office/drawing/2014/main" id="{F64FAC07-84E2-A1E1-C27D-6FBD0260FAAF}"/>
              </a:ext>
            </a:extLst>
          </p:cNvPr>
          <p:cNvSpPr txBox="1"/>
          <p:nvPr/>
        </p:nvSpPr>
        <p:spPr>
          <a:xfrm>
            <a:off x="3004768" y="4344938"/>
            <a:ext cx="3043813" cy="738664"/>
          </a:xfrm>
          <a:prstGeom prst="rect">
            <a:avLst/>
          </a:prstGeom>
          <a:noFill/>
        </p:spPr>
        <p:txBody>
          <a:bodyPr wrap="square" rtlCol="0">
            <a:spAutoFit/>
          </a:bodyPr>
          <a:lstStyle/>
          <a:p>
            <a:r>
              <a:rPr lang="en-US" dirty="0"/>
              <a:t>At some point, new developments or specific case studies can be implemented in a new branch.</a:t>
            </a:r>
          </a:p>
        </p:txBody>
      </p:sp>
      <p:sp>
        <p:nvSpPr>
          <p:cNvPr id="64" name="TextBox 63">
            <a:extLst>
              <a:ext uri="{FF2B5EF4-FFF2-40B4-BE49-F238E27FC236}">
                <a16:creationId xmlns:a16="http://schemas.microsoft.com/office/drawing/2014/main" id="{69FB8082-E507-405F-591B-00149D648783}"/>
              </a:ext>
            </a:extLst>
          </p:cNvPr>
          <p:cNvSpPr txBox="1"/>
          <p:nvPr/>
        </p:nvSpPr>
        <p:spPr>
          <a:xfrm>
            <a:off x="5286519" y="1962895"/>
            <a:ext cx="2312749" cy="523220"/>
          </a:xfrm>
          <a:prstGeom prst="rect">
            <a:avLst/>
          </a:prstGeom>
          <a:noFill/>
        </p:spPr>
        <p:txBody>
          <a:bodyPr wrap="square" rtlCol="0">
            <a:spAutoFit/>
          </a:bodyPr>
          <a:lstStyle/>
          <a:p>
            <a:r>
              <a:rPr lang="en-US" dirty="0"/>
              <a:t>Both branches can be developed independently.</a:t>
            </a:r>
          </a:p>
        </p:txBody>
      </p:sp>
      <p:sp>
        <p:nvSpPr>
          <p:cNvPr id="65" name="TextBox 64">
            <a:extLst>
              <a:ext uri="{FF2B5EF4-FFF2-40B4-BE49-F238E27FC236}">
                <a16:creationId xmlns:a16="http://schemas.microsoft.com/office/drawing/2014/main" id="{05C8EB94-AD54-EA6A-1E9C-1B2CA8961522}"/>
              </a:ext>
            </a:extLst>
          </p:cNvPr>
          <p:cNvSpPr txBox="1"/>
          <p:nvPr/>
        </p:nvSpPr>
        <p:spPr>
          <a:xfrm>
            <a:off x="6030736" y="5360652"/>
            <a:ext cx="2583162" cy="738664"/>
          </a:xfrm>
          <a:prstGeom prst="rect">
            <a:avLst/>
          </a:prstGeom>
          <a:noFill/>
        </p:spPr>
        <p:txBody>
          <a:bodyPr wrap="square" rtlCol="0">
            <a:spAutoFit/>
          </a:bodyPr>
          <a:lstStyle/>
          <a:p>
            <a:r>
              <a:rPr lang="en-US" dirty="0"/>
              <a:t>New branches can be created from Branch 1, which supports parallel development. </a:t>
            </a:r>
          </a:p>
        </p:txBody>
      </p:sp>
      <p:cxnSp>
        <p:nvCxnSpPr>
          <p:cNvPr id="67" name="Straight Connector 66">
            <a:extLst>
              <a:ext uri="{FF2B5EF4-FFF2-40B4-BE49-F238E27FC236}">
                <a16:creationId xmlns:a16="http://schemas.microsoft.com/office/drawing/2014/main" id="{D2CF5621-0A1C-79B9-04F0-35BE385FD34E}"/>
              </a:ext>
            </a:extLst>
          </p:cNvPr>
          <p:cNvCxnSpPr>
            <a:cxnSpLocks/>
            <a:endCxn id="21" idx="2"/>
          </p:cNvCxnSpPr>
          <p:nvPr/>
        </p:nvCxnSpPr>
        <p:spPr>
          <a:xfrm>
            <a:off x="7147116" y="4386431"/>
            <a:ext cx="904305"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0083DA2-6561-F992-FB79-E6B8B0C0CEB8}"/>
              </a:ext>
            </a:extLst>
          </p:cNvPr>
          <p:cNvCxnSpPr>
            <a:cxnSpLocks/>
          </p:cNvCxnSpPr>
          <p:nvPr/>
        </p:nvCxnSpPr>
        <p:spPr>
          <a:xfrm>
            <a:off x="8899297" y="2830557"/>
            <a:ext cx="87609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 name="Google Shape;167;p13">
            <a:extLst>
              <a:ext uri="{FF2B5EF4-FFF2-40B4-BE49-F238E27FC236}">
                <a16:creationId xmlns:a16="http://schemas.microsoft.com/office/drawing/2014/main" id="{F193E9D2-E469-FE58-9CA7-699B6242A25B}"/>
              </a:ext>
            </a:extLst>
          </p:cNvPr>
          <p:cNvSpPr txBox="1">
            <a:spLocks/>
          </p:cNvSpPr>
          <p:nvPr/>
        </p:nvSpPr>
        <p:spPr>
          <a:xfrm>
            <a:off x="990599" y="56950"/>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err="1">
                <a:solidFill>
                  <a:schemeClr val="accent2"/>
                </a:solidFill>
              </a:rPr>
              <a:t>Branches</a:t>
            </a:r>
            <a:r>
              <a:rPr lang="sv-SE" dirty="0">
                <a:solidFill>
                  <a:schemeClr val="accent2"/>
                </a:solidFill>
              </a:rPr>
              <a:t> </a:t>
            </a:r>
          </a:p>
        </p:txBody>
      </p:sp>
    </p:spTree>
    <p:extLst>
      <p:ext uri="{BB962C8B-B14F-4D97-AF65-F5344CB8AC3E}">
        <p14:creationId xmlns:p14="http://schemas.microsoft.com/office/powerpoint/2010/main" val="234080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6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7"/>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5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2" grpId="1" animBg="1"/>
      <p:bldP spid="20" grpId="0" animBg="1"/>
      <p:bldP spid="21" grpId="0" animBg="1"/>
      <p:bldP spid="18" grpId="0" animBg="1"/>
      <p:bldP spid="24" grpId="0" animBg="1"/>
      <p:bldP spid="25" grpId="0" animBg="1"/>
      <p:bldP spid="29" grpId="0" animBg="1"/>
      <p:bldP spid="30" grpId="0" animBg="1"/>
      <p:bldP spid="32" grpId="0" animBg="1"/>
      <p:bldP spid="33" grpId="0" animBg="1"/>
      <p:bldP spid="47" grpId="0" animBg="1"/>
      <p:bldP spid="53" grpId="0" animBg="1"/>
      <p:bldP spid="57" grpId="0"/>
      <p:bldP spid="58" grpId="0"/>
      <p:bldP spid="59" grpId="0"/>
      <p:bldP spid="60" grpId="0"/>
      <p:bldP spid="61" grpId="0"/>
      <p:bldP spid="62" grpId="0"/>
      <p:bldP spid="63" grpId="0"/>
      <p:bldP spid="64" grpId="0"/>
      <p:bldP spid="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684D4-5489-66D9-DDBE-6502D27FFB97}"/>
            </a:ext>
          </a:extLst>
        </p:cNvPr>
        <p:cNvGrpSpPr/>
        <p:nvPr/>
      </p:nvGrpSpPr>
      <p:grpSpPr>
        <a:xfrm>
          <a:off x="0" y="0"/>
          <a:ext cx="0" cy="0"/>
          <a:chOff x="0" y="0"/>
          <a:chExt cx="0" cy="0"/>
        </a:xfrm>
      </p:grpSpPr>
      <p:sp>
        <p:nvSpPr>
          <p:cNvPr id="5" name="Rounded Rectangle 4">
            <a:extLst>
              <a:ext uri="{FF2B5EF4-FFF2-40B4-BE49-F238E27FC236}">
                <a16:creationId xmlns:a16="http://schemas.microsoft.com/office/drawing/2014/main" id="{BF5FE696-14AA-C86B-FC0E-892DE57F9A8B}"/>
              </a:ext>
            </a:extLst>
          </p:cNvPr>
          <p:cNvSpPr/>
          <p:nvPr/>
        </p:nvSpPr>
        <p:spPr>
          <a:xfrm>
            <a:off x="3676716" y="1744271"/>
            <a:ext cx="7164195" cy="3558695"/>
          </a:xfrm>
          <a:prstGeom prst="roundRect">
            <a:avLst>
              <a:gd name="adj" fmla="val 8000"/>
            </a:avLst>
          </a:prstGeom>
          <a:solidFill>
            <a:srgbClr val="E9EFF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61018581-19CD-05C8-4907-7C9CD2619995}"/>
              </a:ext>
            </a:extLst>
          </p:cNvPr>
          <p:cNvSpPr/>
          <p:nvPr/>
        </p:nvSpPr>
        <p:spPr>
          <a:xfrm>
            <a:off x="1351088" y="1744270"/>
            <a:ext cx="2132842" cy="3558695"/>
          </a:xfrm>
          <a:prstGeom prst="roundRect">
            <a:avLst>
              <a:gd name="adj" fmla="val 8000"/>
            </a:avLst>
          </a:prstGeom>
          <a:solidFill>
            <a:srgbClr val="F5F7F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140F4AA2-7277-2919-D401-E1A953575D0D}"/>
              </a:ext>
            </a:extLst>
          </p:cNvPr>
          <p:cNvCxnSpPr>
            <a:cxnSpLocks/>
            <a:endCxn id="33" idx="2"/>
          </p:cNvCxnSpPr>
          <p:nvPr/>
        </p:nvCxnSpPr>
        <p:spPr>
          <a:xfrm>
            <a:off x="6099702" y="3020042"/>
            <a:ext cx="69971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BC717BA-7859-CF68-83B8-9FFE0F77120A}"/>
              </a:ext>
            </a:extLst>
          </p:cNvPr>
          <p:cNvCxnSpPr>
            <a:cxnSpLocks/>
            <a:endCxn id="9" idx="2"/>
          </p:cNvCxnSpPr>
          <p:nvPr/>
        </p:nvCxnSpPr>
        <p:spPr>
          <a:xfrm>
            <a:off x="1531088" y="3042589"/>
            <a:ext cx="225764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1D433D4D-F2E5-8095-D1D2-E34C18E63B3F}"/>
              </a:ext>
            </a:extLst>
          </p:cNvPr>
          <p:cNvSpPr/>
          <p:nvPr/>
        </p:nvSpPr>
        <p:spPr>
          <a:xfrm>
            <a:off x="1633871" y="2851202"/>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69B8818-18C5-1422-A3B0-EAE734E2F0B6}"/>
              </a:ext>
            </a:extLst>
          </p:cNvPr>
          <p:cNvSpPr/>
          <p:nvPr/>
        </p:nvSpPr>
        <p:spPr>
          <a:xfrm>
            <a:off x="2711303" y="2862589"/>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80A4B15-91B4-C345-0368-D75B6F6CB596}"/>
              </a:ext>
            </a:extLst>
          </p:cNvPr>
          <p:cNvSpPr/>
          <p:nvPr/>
        </p:nvSpPr>
        <p:spPr>
          <a:xfrm>
            <a:off x="3788735" y="2862589"/>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D4DD9DB-EF58-3645-95E6-D04A8914B007}"/>
              </a:ext>
            </a:extLst>
          </p:cNvPr>
          <p:cNvSpPr/>
          <p:nvPr/>
        </p:nvSpPr>
        <p:spPr>
          <a:xfrm>
            <a:off x="4667694" y="3635964"/>
            <a:ext cx="360000" cy="360000"/>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219CE1DA-582B-4A9B-C08F-6FB1F144866E}"/>
              </a:ext>
            </a:extLst>
          </p:cNvPr>
          <p:cNvSpPr/>
          <p:nvPr/>
        </p:nvSpPr>
        <p:spPr>
          <a:xfrm rot="10800000">
            <a:off x="3968730" y="2744875"/>
            <a:ext cx="1453874" cy="1073881"/>
          </a:xfrm>
          <a:prstGeom prst="arc">
            <a:avLst>
              <a:gd name="adj1" fmla="val 16336467"/>
              <a:gd name="adj2" fmla="val 281753"/>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30F3D372-A33C-D28D-7DC5-EDA05A34D2CC}"/>
              </a:ext>
            </a:extLst>
          </p:cNvPr>
          <p:cNvCxnSpPr>
            <a:cxnSpLocks/>
            <a:stCxn id="10" idx="6"/>
            <a:endCxn id="12" idx="2"/>
          </p:cNvCxnSpPr>
          <p:nvPr/>
        </p:nvCxnSpPr>
        <p:spPr>
          <a:xfrm>
            <a:off x="5027694" y="3815964"/>
            <a:ext cx="699711"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EB314A15-DF7D-4447-A148-8BBCBBFE448C}"/>
              </a:ext>
            </a:extLst>
          </p:cNvPr>
          <p:cNvSpPr/>
          <p:nvPr/>
        </p:nvSpPr>
        <p:spPr>
          <a:xfrm>
            <a:off x="5727405" y="3645089"/>
            <a:ext cx="360000" cy="360000"/>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86894374-AA41-2958-8094-2822BA58ABCD}"/>
              </a:ext>
            </a:extLst>
          </p:cNvPr>
          <p:cNvSpPr/>
          <p:nvPr/>
        </p:nvSpPr>
        <p:spPr>
          <a:xfrm>
            <a:off x="6787116" y="3664933"/>
            <a:ext cx="360000" cy="360000"/>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D066CA70-4590-8DF0-C33F-C3A4D47023B2}"/>
              </a:ext>
            </a:extLst>
          </p:cNvPr>
          <p:cNvSpPr/>
          <p:nvPr/>
        </p:nvSpPr>
        <p:spPr>
          <a:xfrm>
            <a:off x="8911594" y="3664933"/>
            <a:ext cx="360000" cy="360000"/>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EC313AC-9F10-3B4D-83B9-153E09F023CB}"/>
              </a:ext>
            </a:extLst>
          </p:cNvPr>
          <p:cNvSpPr/>
          <p:nvPr/>
        </p:nvSpPr>
        <p:spPr>
          <a:xfrm>
            <a:off x="5727405" y="2849932"/>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c 31">
            <a:extLst>
              <a:ext uri="{FF2B5EF4-FFF2-40B4-BE49-F238E27FC236}">
                <a16:creationId xmlns:a16="http://schemas.microsoft.com/office/drawing/2014/main" id="{C576A898-E894-D4A9-2A0A-A1052C5C789B}"/>
              </a:ext>
            </a:extLst>
          </p:cNvPr>
          <p:cNvSpPr/>
          <p:nvPr/>
        </p:nvSpPr>
        <p:spPr>
          <a:xfrm rot="10800000" flipH="1">
            <a:off x="8531236" y="2629215"/>
            <a:ext cx="1453874" cy="1215718"/>
          </a:xfrm>
          <a:prstGeom prst="arc">
            <a:avLst>
              <a:gd name="adj1" fmla="val 16336467"/>
              <a:gd name="adj2" fmla="val 281753"/>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Oval 32">
            <a:extLst>
              <a:ext uri="{FF2B5EF4-FFF2-40B4-BE49-F238E27FC236}">
                <a16:creationId xmlns:a16="http://schemas.microsoft.com/office/drawing/2014/main" id="{CF3DD706-2198-9E22-007A-6505AD3677FF}"/>
              </a:ext>
            </a:extLst>
          </p:cNvPr>
          <p:cNvSpPr/>
          <p:nvPr/>
        </p:nvSpPr>
        <p:spPr>
          <a:xfrm>
            <a:off x="6799413" y="2849932"/>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04E460BD-4A0B-4D4B-6FE9-E0ABE7AEC416}"/>
              </a:ext>
            </a:extLst>
          </p:cNvPr>
          <p:cNvCxnSpPr>
            <a:cxnSpLocks/>
            <a:stCxn id="9" idx="6"/>
            <a:endCxn id="30" idx="2"/>
          </p:cNvCxnSpPr>
          <p:nvPr/>
        </p:nvCxnSpPr>
        <p:spPr>
          <a:xfrm flipV="1">
            <a:off x="4148735" y="3029932"/>
            <a:ext cx="157867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EF182A3-B457-D518-5A1A-984AF65E5056}"/>
              </a:ext>
            </a:extLst>
          </p:cNvPr>
          <p:cNvCxnSpPr>
            <a:cxnSpLocks/>
          </p:cNvCxnSpPr>
          <p:nvPr/>
        </p:nvCxnSpPr>
        <p:spPr>
          <a:xfrm>
            <a:off x="6099702" y="3844933"/>
            <a:ext cx="69971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0804F19-69ED-4C86-C06C-D30299754BAE}"/>
              </a:ext>
            </a:extLst>
          </p:cNvPr>
          <p:cNvCxnSpPr>
            <a:cxnSpLocks/>
            <a:endCxn id="29" idx="2"/>
          </p:cNvCxnSpPr>
          <p:nvPr/>
        </p:nvCxnSpPr>
        <p:spPr>
          <a:xfrm>
            <a:off x="7159413" y="3844933"/>
            <a:ext cx="175218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CD258E7-A3C4-E3A4-1294-A165E50FE011}"/>
              </a:ext>
            </a:extLst>
          </p:cNvPr>
          <p:cNvCxnSpPr>
            <a:cxnSpLocks/>
            <a:stCxn id="33" idx="6"/>
          </p:cNvCxnSpPr>
          <p:nvPr/>
        </p:nvCxnSpPr>
        <p:spPr>
          <a:xfrm>
            <a:off x="7159413" y="3029932"/>
            <a:ext cx="2645697" cy="3362"/>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EB6849B6-00BA-17E0-50EE-A77BBFC99A4F}"/>
              </a:ext>
            </a:extLst>
          </p:cNvPr>
          <p:cNvSpPr/>
          <p:nvPr/>
        </p:nvSpPr>
        <p:spPr>
          <a:xfrm>
            <a:off x="9805110" y="2840042"/>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D40595C1-FB48-E739-8E53-BA73616078B6}"/>
              </a:ext>
            </a:extLst>
          </p:cNvPr>
          <p:cNvCxnSpPr>
            <a:cxnSpLocks/>
          </p:cNvCxnSpPr>
          <p:nvPr/>
        </p:nvCxnSpPr>
        <p:spPr>
          <a:xfrm>
            <a:off x="10165110" y="3042589"/>
            <a:ext cx="907154"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17E95842-42C7-5B8B-793D-ED60FEF54281}"/>
              </a:ext>
            </a:extLst>
          </p:cNvPr>
          <p:cNvSpPr/>
          <p:nvPr/>
        </p:nvSpPr>
        <p:spPr>
          <a:xfrm>
            <a:off x="11072264" y="2840042"/>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2429603C-00BF-ED24-4E10-60C4371335B1}"/>
              </a:ext>
            </a:extLst>
          </p:cNvPr>
          <p:cNvSpPr txBox="1"/>
          <p:nvPr/>
        </p:nvSpPr>
        <p:spPr>
          <a:xfrm>
            <a:off x="319242" y="2859723"/>
            <a:ext cx="1292800" cy="738664"/>
          </a:xfrm>
          <a:prstGeom prst="rect">
            <a:avLst/>
          </a:prstGeom>
          <a:noFill/>
        </p:spPr>
        <p:txBody>
          <a:bodyPr wrap="square" rtlCol="0">
            <a:spAutoFit/>
          </a:bodyPr>
          <a:lstStyle/>
          <a:p>
            <a:pPr algn="ctr"/>
            <a:r>
              <a:rPr lang="en-US" b="1" i="1" dirty="0"/>
              <a:t>Main Branch</a:t>
            </a:r>
          </a:p>
          <a:p>
            <a:r>
              <a:rPr lang="en-US" b="1" i="1" dirty="0">
                <a:solidFill>
                  <a:schemeClr val="accent2"/>
                </a:solidFill>
              </a:rPr>
              <a:t>Example: Geo-X</a:t>
            </a:r>
          </a:p>
        </p:txBody>
      </p:sp>
      <p:sp>
        <p:nvSpPr>
          <p:cNvPr id="4" name="TextBox 3">
            <a:extLst>
              <a:ext uri="{FF2B5EF4-FFF2-40B4-BE49-F238E27FC236}">
                <a16:creationId xmlns:a16="http://schemas.microsoft.com/office/drawing/2014/main" id="{4F5A9493-5D6D-0C63-27C9-CE353BAC4FC5}"/>
              </a:ext>
            </a:extLst>
          </p:cNvPr>
          <p:cNvSpPr txBox="1"/>
          <p:nvPr/>
        </p:nvSpPr>
        <p:spPr>
          <a:xfrm>
            <a:off x="1286896" y="1831115"/>
            <a:ext cx="2273692" cy="369332"/>
          </a:xfrm>
          <a:prstGeom prst="rect">
            <a:avLst/>
          </a:prstGeom>
          <a:noFill/>
        </p:spPr>
        <p:txBody>
          <a:bodyPr wrap="square" rtlCol="0">
            <a:spAutoFit/>
          </a:bodyPr>
          <a:lstStyle/>
          <a:p>
            <a:pPr algn="ctr"/>
            <a:r>
              <a:rPr lang="en-US" sz="1800" i="1" dirty="0"/>
              <a:t>Clone repository</a:t>
            </a:r>
          </a:p>
        </p:txBody>
      </p:sp>
      <p:sp>
        <p:nvSpPr>
          <p:cNvPr id="14" name="TextBox 13">
            <a:extLst>
              <a:ext uri="{FF2B5EF4-FFF2-40B4-BE49-F238E27FC236}">
                <a16:creationId xmlns:a16="http://schemas.microsoft.com/office/drawing/2014/main" id="{7E22DC40-7D66-E914-77C1-0A65D13B8EBB}"/>
              </a:ext>
            </a:extLst>
          </p:cNvPr>
          <p:cNvSpPr txBox="1"/>
          <p:nvPr/>
        </p:nvSpPr>
        <p:spPr>
          <a:xfrm>
            <a:off x="4532467" y="1774105"/>
            <a:ext cx="5452644" cy="369332"/>
          </a:xfrm>
          <a:prstGeom prst="rect">
            <a:avLst/>
          </a:prstGeom>
          <a:noFill/>
        </p:spPr>
        <p:txBody>
          <a:bodyPr wrap="square" rtlCol="0">
            <a:spAutoFit/>
          </a:bodyPr>
          <a:lstStyle/>
          <a:p>
            <a:pPr algn="ctr"/>
            <a:r>
              <a:rPr lang="en-US" sz="1800" i="1" dirty="0"/>
              <a:t>Branch – New experimental developments</a:t>
            </a:r>
          </a:p>
        </p:txBody>
      </p:sp>
      <p:sp>
        <p:nvSpPr>
          <p:cNvPr id="15" name="TextBox 14">
            <a:extLst>
              <a:ext uri="{FF2B5EF4-FFF2-40B4-BE49-F238E27FC236}">
                <a16:creationId xmlns:a16="http://schemas.microsoft.com/office/drawing/2014/main" id="{DFEC7370-F7FD-45BB-C5CB-13FB9517B8DB}"/>
              </a:ext>
            </a:extLst>
          </p:cNvPr>
          <p:cNvSpPr txBox="1"/>
          <p:nvPr/>
        </p:nvSpPr>
        <p:spPr>
          <a:xfrm>
            <a:off x="4296219" y="4024933"/>
            <a:ext cx="1102949" cy="738664"/>
          </a:xfrm>
          <a:prstGeom prst="rect">
            <a:avLst/>
          </a:prstGeom>
          <a:noFill/>
        </p:spPr>
        <p:txBody>
          <a:bodyPr wrap="square" rtlCol="0">
            <a:spAutoFit/>
          </a:bodyPr>
          <a:lstStyle/>
          <a:p>
            <a:pPr algn="ctr"/>
            <a:r>
              <a:rPr lang="en-US" b="1"/>
              <a:t>Edit</a:t>
            </a:r>
            <a:r>
              <a:rPr lang="en-US"/>
              <a:t> </a:t>
            </a:r>
          </a:p>
          <a:p>
            <a:pPr algn="ctr"/>
            <a:r>
              <a:rPr lang="en-US"/>
              <a:t>Modify scripts</a:t>
            </a:r>
          </a:p>
        </p:txBody>
      </p:sp>
      <p:sp>
        <p:nvSpPr>
          <p:cNvPr id="16" name="TextBox 15">
            <a:extLst>
              <a:ext uri="{FF2B5EF4-FFF2-40B4-BE49-F238E27FC236}">
                <a16:creationId xmlns:a16="http://schemas.microsoft.com/office/drawing/2014/main" id="{75EC1691-CC00-4366-FCF1-A499BDFDC2BE}"/>
              </a:ext>
            </a:extLst>
          </p:cNvPr>
          <p:cNvSpPr txBox="1"/>
          <p:nvPr/>
        </p:nvSpPr>
        <p:spPr>
          <a:xfrm>
            <a:off x="5355930" y="4024933"/>
            <a:ext cx="1102949" cy="738664"/>
          </a:xfrm>
          <a:prstGeom prst="rect">
            <a:avLst/>
          </a:prstGeom>
          <a:noFill/>
        </p:spPr>
        <p:txBody>
          <a:bodyPr wrap="square" rtlCol="0">
            <a:spAutoFit/>
          </a:bodyPr>
          <a:lstStyle/>
          <a:p>
            <a:pPr algn="ctr"/>
            <a:r>
              <a:rPr lang="en-US" b="1"/>
              <a:t>Commit</a:t>
            </a:r>
            <a:r>
              <a:rPr lang="en-US"/>
              <a:t> </a:t>
            </a:r>
          </a:p>
          <a:p>
            <a:pPr algn="ctr"/>
            <a:r>
              <a:rPr lang="en-US"/>
              <a:t>Save snapshots</a:t>
            </a:r>
          </a:p>
        </p:txBody>
      </p:sp>
      <p:sp>
        <p:nvSpPr>
          <p:cNvPr id="17" name="TextBox 16">
            <a:extLst>
              <a:ext uri="{FF2B5EF4-FFF2-40B4-BE49-F238E27FC236}">
                <a16:creationId xmlns:a16="http://schemas.microsoft.com/office/drawing/2014/main" id="{46B5FCCC-41E5-F77F-BC30-F92DFBF73ABB}"/>
              </a:ext>
            </a:extLst>
          </p:cNvPr>
          <p:cNvSpPr txBox="1"/>
          <p:nvPr/>
        </p:nvSpPr>
        <p:spPr>
          <a:xfrm>
            <a:off x="6427938" y="4024933"/>
            <a:ext cx="1102949" cy="738664"/>
          </a:xfrm>
          <a:prstGeom prst="rect">
            <a:avLst/>
          </a:prstGeom>
          <a:noFill/>
        </p:spPr>
        <p:txBody>
          <a:bodyPr wrap="square" rtlCol="0">
            <a:spAutoFit/>
          </a:bodyPr>
          <a:lstStyle/>
          <a:p>
            <a:pPr algn="ctr"/>
            <a:r>
              <a:rPr lang="en-US" b="1"/>
              <a:t>Push</a:t>
            </a:r>
            <a:endParaRPr lang="en-US"/>
          </a:p>
          <a:p>
            <a:pPr algn="ctr"/>
            <a:r>
              <a:rPr lang="en-US"/>
              <a:t>Sync to GitHub</a:t>
            </a:r>
          </a:p>
        </p:txBody>
      </p:sp>
      <p:sp>
        <p:nvSpPr>
          <p:cNvPr id="19" name="TextBox 18">
            <a:extLst>
              <a:ext uri="{FF2B5EF4-FFF2-40B4-BE49-F238E27FC236}">
                <a16:creationId xmlns:a16="http://schemas.microsoft.com/office/drawing/2014/main" id="{84749C3D-9969-8B07-16F2-F9771C7637DA}"/>
              </a:ext>
            </a:extLst>
          </p:cNvPr>
          <p:cNvSpPr txBox="1"/>
          <p:nvPr/>
        </p:nvSpPr>
        <p:spPr>
          <a:xfrm>
            <a:off x="9164813" y="2201398"/>
            <a:ext cx="1453874" cy="523220"/>
          </a:xfrm>
          <a:prstGeom prst="rect">
            <a:avLst/>
          </a:prstGeom>
          <a:noFill/>
        </p:spPr>
        <p:txBody>
          <a:bodyPr wrap="square" rtlCol="0">
            <a:spAutoFit/>
          </a:bodyPr>
          <a:lstStyle/>
          <a:p>
            <a:pPr algn="ctr"/>
            <a:r>
              <a:rPr lang="en-US" b="1" dirty="0"/>
              <a:t>Pull request</a:t>
            </a:r>
          </a:p>
          <a:p>
            <a:pPr algn="ctr"/>
            <a:r>
              <a:rPr lang="en-US" dirty="0"/>
              <a:t>Merge both</a:t>
            </a:r>
          </a:p>
        </p:txBody>
      </p:sp>
      <p:sp>
        <p:nvSpPr>
          <p:cNvPr id="23" name="TextBox 22">
            <a:extLst>
              <a:ext uri="{FF2B5EF4-FFF2-40B4-BE49-F238E27FC236}">
                <a16:creationId xmlns:a16="http://schemas.microsoft.com/office/drawing/2014/main" id="{77492E81-EC4A-70E1-0FE1-8BDE2224C759}"/>
              </a:ext>
            </a:extLst>
          </p:cNvPr>
          <p:cNvSpPr txBox="1"/>
          <p:nvPr/>
        </p:nvSpPr>
        <p:spPr>
          <a:xfrm>
            <a:off x="7626523" y="4293148"/>
            <a:ext cx="1752181" cy="523220"/>
          </a:xfrm>
          <a:prstGeom prst="rect">
            <a:avLst/>
          </a:prstGeom>
          <a:noFill/>
        </p:spPr>
        <p:txBody>
          <a:bodyPr wrap="square" rtlCol="0">
            <a:spAutoFit/>
          </a:bodyPr>
          <a:lstStyle/>
          <a:p>
            <a:pPr algn="ctr"/>
            <a:r>
              <a:rPr lang="en-US" b="1" dirty="0"/>
              <a:t>Repeat for each development</a:t>
            </a:r>
            <a:endParaRPr lang="en-US" dirty="0"/>
          </a:p>
        </p:txBody>
      </p:sp>
      <p:sp>
        <p:nvSpPr>
          <p:cNvPr id="31" name="Rounded Rectangle 30">
            <a:extLst>
              <a:ext uri="{FF2B5EF4-FFF2-40B4-BE49-F238E27FC236}">
                <a16:creationId xmlns:a16="http://schemas.microsoft.com/office/drawing/2014/main" id="{6A915201-3D50-05C0-1B12-34308999E5E0}"/>
              </a:ext>
            </a:extLst>
          </p:cNvPr>
          <p:cNvSpPr/>
          <p:nvPr/>
        </p:nvSpPr>
        <p:spPr>
          <a:xfrm>
            <a:off x="1441085" y="3391203"/>
            <a:ext cx="1875631" cy="648000"/>
          </a:xfrm>
          <a:prstGeom prst="roundRect">
            <a:avLst>
              <a:gd name="adj" fmla="val 8000"/>
            </a:avLst>
          </a:prstGeom>
          <a:solidFill>
            <a:srgbClr val="FFFFFF"/>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F8137F0-F5F8-3529-DE0A-C30ED03D3567}"/>
              </a:ext>
            </a:extLst>
          </p:cNvPr>
          <p:cNvSpPr txBox="1"/>
          <p:nvPr/>
        </p:nvSpPr>
        <p:spPr>
          <a:xfrm>
            <a:off x="1541832" y="3692422"/>
            <a:ext cx="1830336" cy="307777"/>
          </a:xfrm>
          <a:prstGeom prst="rect">
            <a:avLst/>
          </a:prstGeom>
          <a:noFill/>
        </p:spPr>
        <p:txBody>
          <a:bodyPr wrap="square">
            <a:spAutoFit/>
          </a:bodyPr>
          <a:lstStyle/>
          <a:p>
            <a:r>
              <a:rPr lang="en-GB" dirty="0">
                <a:latin typeface="Consolas" panose="020B0609020204030204" pitchFamily="49" charset="0"/>
                <a:cs typeface="Consolas" panose="020B0609020204030204" pitchFamily="49" charset="0"/>
              </a:rPr>
              <a:t>git clone &lt;</a:t>
            </a:r>
            <a:r>
              <a:rPr lang="en-GB" dirty="0" err="1">
                <a:latin typeface="Consolas" panose="020B0609020204030204" pitchFamily="49" charset="0"/>
                <a:cs typeface="Consolas" panose="020B0609020204030204" pitchFamily="49" charset="0"/>
              </a:rPr>
              <a:t>url</a:t>
            </a:r>
            <a:r>
              <a:rPr lang="en-GB" dirty="0">
                <a:latin typeface="Consolas" panose="020B0609020204030204" pitchFamily="49" charset="0"/>
                <a:cs typeface="Consolas" panose="020B0609020204030204" pitchFamily="49" charset="0"/>
              </a:rPr>
              <a:t>&gt;</a:t>
            </a:r>
          </a:p>
        </p:txBody>
      </p:sp>
      <p:sp>
        <p:nvSpPr>
          <p:cNvPr id="36" name="Rounded Rectangle 35">
            <a:extLst>
              <a:ext uri="{FF2B5EF4-FFF2-40B4-BE49-F238E27FC236}">
                <a16:creationId xmlns:a16="http://schemas.microsoft.com/office/drawing/2014/main" id="{846E2B70-E9F0-4E82-3666-ECFB1E29AB1F}"/>
              </a:ext>
            </a:extLst>
          </p:cNvPr>
          <p:cNvSpPr/>
          <p:nvPr/>
        </p:nvSpPr>
        <p:spPr>
          <a:xfrm>
            <a:off x="3076541" y="2207626"/>
            <a:ext cx="2301008" cy="648000"/>
          </a:xfrm>
          <a:prstGeom prst="roundRect">
            <a:avLst>
              <a:gd name="adj" fmla="val 8000"/>
            </a:avLst>
          </a:prstGeom>
          <a:solidFill>
            <a:srgbClr val="FFFFFF"/>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48578A7B-973B-5ECF-2448-918ECA6FAD7E}"/>
              </a:ext>
            </a:extLst>
          </p:cNvPr>
          <p:cNvSpPr txBox="1"/>
          <p:nvPr/>
        </p:nvSpPr>
        <p:spPr>
          <a:xfrm>
            <a:off x="3054052" y="2546802"/>
            <a:ext cx="2661056" cy="307777"/>
          </a:xfrm>
          <a:prstGeom prst="rect">
            <a:avLst/>
          </a:prstGeom>
          <a:noFill/>
        </p:spPr>
        <p:txBody>
          <a:bodyPr wrap="square">
            <a:spAutoFit/>
          </a:bodyPr>
          <a:lstStyle/>
          <a:p>
            <a:r>
              <a:rPr lang="en-GB" dirty="0">
                <a:latin typeface="Consolas" panose="020B0609020204030204" pitchFamily="49" charset="0"/>
                <a:cs typeface="Consolas" panose="020B0609020204030204" pitchFamily="49" charset="0"/>
              </a:rPr>
              <a:t>git checkout -b &lt;name&gt;</a:t>
            </a:r>
          </a:p>
        </p:txBody>
      </p:sp>
      <p:sp>
        <p:nvSpPr>
          <p:cNvPr id="44" name="Rounded Rectangle 43">
            <a:extLst>
              <a:ext uri="{FF2B5EF4-FFF2-40B4-BE49-F238E27FC236}">
                <a16:creationId xmlns:a16="http://schemas.microsoft.com/office/drawing/2014/main" id="{756F5C95-3CC3-D4C0-260D-E33181A28DCA}"/>
              </a:ext>
            </a:extLst>
          </p:cNvPr>
          <p:cNvSpPr/>
          <p:nvPr/>
        </p:nvSpPr>
        <p:spPr>
          <a:xfrm>
            <a:off x="3443123" y="4857436"/>
            <a:ext cx="1736320" cy="1179448"/>
          </a:xfrm>
          <a:prstGeom prst="roundRect">
            <a:avLst>
              <a:gd name="adj" fmla="val 8000"/>
            </a:avLst>
          </a:prstGeom>
          <a:solidFill>
            <a:srgbClr val="FFFFFF"/>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Graphic 37" descr="Programmer male with solid fill">
            <a:extLst>
              <a:ext uri="{FF2B5EF4-FFF2-40B4-BE49-F238E27FC236}">
                <a16:creationId xmlns:a16="http://schemas.microsoft.com/office/drawing/2014/main" id="{95649DF2-42BC-8161-260F-BFFAB7809B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27861" y="5071252"/>
            <a:ext cx="898782" cy="914400"/>
          </a:xfrm>
          <a:prstGeom prst="rect">
            <a:avLst/>
          </a:prstGeom>
        </p:spPr>
      </p:pic>
      <p:pic>
        <p:nvPicPr>
          <p:cNvPr id="42" name="Graphic 41" descr="Programmer female with solid fill">
            <a:extLst>
              <a:ext uri="{FF2B5EF4-FFF2-40B4-BE49-F238E27FC236}">
                <a16:creationId xmlns:a16="http://schemas.microsoft.com/office/drawing/2014/main" id="{1C5F5E49-F841-3517-62BD-96E516A8EC7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65138" y="5076868"/>
            <a:ext cx="898782" cy="914400"/>
          </a:xfrm>
          <a:prstGeom prst="rect">
            <a:avLst/>
          </a:prstGeom>
        </p:spPr>
      </p:pic>
      <p:sp>
        <p:nvSpPr>
          <p:cNvPr id="45" name="TextBox 44">
            <a:extLst>
              <a:ext uri="{FF2B5EF4-FFF2-40B4-BE49-F238E27FC236}">
                <a16:creationId xmlns:a16="http://schemas.microsoft.com/office/drawing/2014/main" id="{5D5E6086-6FAE-BA2C-64BA-244449961239}"/>
              </a:ext>
            </a:extLst>
          </p:cNvPr>
          <p:cNvSpPr txBox="1"/>
          <p:nvPr/>
        </p:nvSpPr>
        <p:spPr>
          <a:xfrm>
            <a:off x="3483930" y="4857436"/>
            <a:ext cx="1736319" cy="307777"/>
          </a:xfrm>
          <a:prstGeom prst="rect">
            <a:avLst/>
          </a:prstGeom>
          <a:noFill/>
        </p:spPr>
        <p:txBody>
          <a:bodyPr wrap="square" rtlCol="0">
            <a:spAutoFit/>
          </a:bodyPr>
          <a:lstStyle/>
          <a:p>
            <a:pPr algn="ctr"/>
            <a:r>
              <a:rPr lang="en-US" b="1" dirty="0"/>
              <a:t>Your code editor</a:t>
            </a:r>
            <a:endParaRPr lang="en-US" dirty="0"/>
          </a:p>
        </p:txBody>
      </p:sp>
      <p:sp>
        <p:nvSpPr>
          <p:cNvPr id="49" name="Rounded Rectangle 48">
            <a:extLst>
              <a:ext uri="{FF2B5EF4-FFF2-40B4-BE49-F238E27FC236}">
                <a16:creationId xmlns:a16="http://schemas.microsoft.com/office/drawing/2014/main" id="{7AA8B1D7-6B25-85A5-E908-5323B6AB19C3}"/>
              </a:ext>
            </a:extLst>
          </p:cNvPr>
          <p:cNvSpPr/>
          <p:nvPr/>
        </p:nvSpPr>
        <p:spPr>
          <a:xfrm>
            <a:off x="5413807" y="5225513"/>
            <a:ext cx="2766365" cy="863482"/>
          </a:xfrm>
          <a:prstGeom prst="roundRect">
            <a:avLst>
              <a:gd name="adj" fmla="val 8000"/>
            </a:avLst>
          </a:prstGeom>
          <a:solidFill>
            <a:srgbClr val="FFFFFF"/>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50" name="TextBox 49">
            <a:extLst>
              <a:ext uri="{FF2B5EF4-FFF2-40B4-BE49-F238E27FC236}">
                <a16:creationId xmlns:a16="http://schemas.microsoft.com/office/drawing/2014/main" id="{88DE2783-E55A-D0BC-5C76-CA4C9FF6A51D}"/>
              </a:ext>
            </a:extLst>
          </p:cNvPr>
          <p:cNvSpPr txBox="1"/>
          <p:nvPr/>
        </p:nvSpPr>
        <p:spPr>
          <a:xfrm>
            <a:off x="5399160" y="5297089"/>
            <a:ext cx="3062014" cy="738664"/>
          </a:xfrm>
          <a:prstGeom prst="rect">
            <a:avLst/>
          </a:prstGeom>
          <a:noFill/>
        </p:spPr>
        <p:txBody>
          <a:bodyPr wrap="square">
            <a:spAutoFit/>
          </a:bodyPr>
          <a:lstStyle/>
          <a:p>
            <a:r>
              <a:rPr lang="en-GB" dirty="0">
                <a:latin typeface="Consolas" panose="020B0609020204030204" pitchFamily="49" charset="0"/>
                <a:cs typeface="Consolas" panose="020B0609020204030204" pitchFamily="49" charset="0"/>
              </a:rPr>
              <a:t>git add . </a:t>
            </a:r>
          </a:p>
          <a:p>
            <a:r>
              <a:rPr lang="en-GB" dirty="0">
                <a:latin typeface="Consolas" panose="020B0609020204030204" pitchFamily="49" charset="0"/>
                <a:cs typeface="Consolas" panose="020B0609020204030204" pitchFamily="49" charset="0"/>
              </a:rPr>
              <a:t>git commit -m </a:t>
            </a:r>
            <a:r>
              <a:rPr lang="en-CZ" dirty="0"/>
              <a:t>"</a:t>
            </a:r>
            <a:r>
              <a:rPr lang="en-CZ" dirty="0">
                <a:latin typeface="Consolas" panose="020B0609020204030204" pitchFamily="49" charset="0"/>
                <a:cs typeface="Consolas" panose="020B0609020204030204" pitchFamily="49" charset="0"/>
              </a:rPr>
              <a:t>Description</a:t>
            </a:r>
            <a:r>
              <a:rPr lang="en-CZ" dirty="0"/>
              <a:t>"</a:t>
            </a:r>
            <a:endParaRPr lang="en-GB" dirty="0">
              <a:latin typeface="Consolas" panose="020B0609020204030204" pitchFamily="49" charset="0"/>
              <a:cs typeface="Consolas" panose="020B0609020204030204" pitchFamily="49" charset="0"/>
            </a:endParaRPr>
          </a:p>
          <a:p>
            <a:r>
              <a:rPr lang="en-GB" dirty="0">
                <a:latin typeface="Consolas" panose="020B0609020204030204" pitchFamily="49" charset="0"/>
                <a:cs typeface="Consolas" panose="020B0609020204030204" pitchFamily="49" charset="0"/>
              </a:rPr>
              <a:t>git push origin &lt;name&gt;</a:t>
            </a:r>
          </a:p>
        </p:txBody>
      </p:sp>
      <p:sp>
        <p:nvSpPr>
          <p:cNvPr id="52" name="Right Brace 51">
            <a:extLst>
              <a:ext uri="{FF2B5EF4-FFF2-40B4-BE49-F238E27FC236}">
                <a16:creationId xmlns:a16="http://schemas.microsoft.com/office/drawing/2014/main" id="{D4AD8940-F4E5-DA80-2BFA-0ADFCCC91432}"/>
              </a:ext>
            </a:extLst>
          </p:cNvPr>
          <p:cNvSpPr/>
          <p:nvPr/>
        </p:nvSpPr>
        <p:spPr>
          <a:xfrm rot="5400000">
            <a:off x="6143479" y="3838106"/>
            <a:ext cx="643096" cy="2131718"/>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Rounded Rectangle 53">
            <a:extLst>
              <a:ext uri="{FF2B5EF4-FFF2-40B4-BE49-F238E27FC236}">
                <a16:creationId xmlns:a16="http://schemas.microsoft.com/office/drawing/2014/main" id="{9DDB502B-F684-7427-2884-61938082A2AD}"/>
              </a:ext>
            </a:extLst>
          </p:cNvPr>
          <p:cNvSpPr/>
          <p:nvPr/>
        </p:nvSpPr>
        <p:spPr>
          <a:xfrm>
            <a:off x="9590947" y="3402589"/>
            <a:ext cx="2274166" cy="863482"/>
          </a:xfrm>
          <a:prstGeom prst="roundRect">
            <a:avLst>
              <a:gd name="adj" fmla="val 8000"/>
            </a:avLst>
          </a:prstGeom>
          <a:solidFill>
            <a:srgbClr val="FFFFFF"/>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Upload with solid fill">
            <a:extLst>
              <a:ext uri="{FF2B5EF4-FFF2-40B4-BE49-F238E27FC236}">
                <a16:creationId xmlns:a16="http://schemas.microsoft.com/office/drawing/2014/main" id="{AF7A40E7-5346-4939-8569-300FAE3054D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09772" y="3478190"/>
            <a:ext cx="655696" cy="655696"/>
          </a:xfrm>
          <a:prstGeom prst="rect">
            <a:avLst/>
          </a:prstGeom>
        </p:spPr>
      </p:pic>
      <p:sp>
        <p:nvSpPr>
          <p:cNvPr id="68" name="TextBox 67">
            <a:extLst>
              <a:ext uri="{FF2B5EF4-FFF2-40B4-BE49-F238E27FC236}">
                <a16:creationId xmlns:a16="http://schemas.microsoft.com/office/drawing/2014/main" id="{640B56BB-0022-86E4-ABD8-28A2D09162B4}"/>
              </a:ext>
            </a:extLst>
          </p:cNvPr>
          <p:cNvSpPr txBox="1"/>
          <p:nvPr/>
        </p:nvSpPr>
        <p:spPr>
          <a:xfrm>
            <a:off x="10324271" y="3436706"/>
            <a:ext cx="1515252" cy="738664"/>
          </a:xfrm>
          <a:prstGeom prst="rect">
            <a:avLst/>
          </a:prstGeom>
          <a:noFill/>
        </p:spPr>
        <p:txBody>
          <a:bodyPr wrap="square" rtlCol="0">
            <a:spAutoFit/>
          </a:bodyPr>
          <a:lstStyle/>
          <a:p>
            <a:pPr algn="ctr"/>
            <a:r>
              <a:rPr lang="en-US" b="1" dirty="0"/>
              <a:t>Pull request managed from the website</a:t>
            </a:r>
            <a:endParaRPr lang="en-US" dirty="0"/>
          </a:p>
        </p:txBody>
      </p:sp>
      <p:pic>
        <p:nvPicPr>
          <p:cNvPr id="71" name="Graphic 70" descr="Cmd Terminal with solid fill">
            <a:extLst>
              <a:ext uri="{FF2B5EF4-FFF2-40B4-BE49-F238E27FC236}">
                <a16:creationId xmlns:a16="http://schemas.microsoft.com/office/drawing/2014/main" id="{AA54E794-5DFD-C18D-17E3-70565E1BE3F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05821" y="5176622"/>
            <a:ext cx="429138" cy="429138"/>
          </a:xfrm>
          <a:prstGeom prst="rect">
            <a:avLst/>
          </a:prstGeom>
        </p:spPr>
      </p:pic>
      <p:pic>
        <p:nvPicPr>
          <p:cNvPr id="74" name="Graphic 73" descr="Cmd Terminal with solid fill">
            <a:extLst>
              <a:ext uri="{FF2B5EF4-FFF2-40B4-BE49-F238E27FC236}">
                <a16:creationId xmlns:a16="http://schemas.microsoft.com/office/drawing/2014/main" id="{6C3688FA-E724-BAF7-D2A2-F3A4AF56088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01365" y="3359680"/>
            <a:ext cx="429138" cy="429138"/>
          </a:xfrm>
          <a:prstGeom prst="rect">
            <a:avLst/>
          </a:prstGeom>
        </p:spPr>
      </p:pic>
      <p:pic>
        <p:nvPicPr>
          <p:cNvPr id="75" name="Graphic 74" descr="Cmd Terminal with solid fill">
            <a:extLst>
              <a:ext uri="{FF2B5EF4-FFF2-40B4-BE49-F238E27FC236}">
                <a16:creationId xmlns:a16="http://schemas.microsoft.com/office/drawing/2014/main" id="{5234816F-7F16-ECE5-F72A-1E28AA25A89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792364" y="2185545"/>
            <a:ext cx="429138" cy="429138"/>
          </a:xfrm>
          <a:prstGeom prst="rect">
            <a:avLst/>
          </a:prstGeom>
        </p:spPr>
      </p:pic>
      <p:sp>
        <p:nvSpPr>
          <p:cNvPr id="18" name="Google Shape;167;p13">
            <a:extLst>
              <a:ext uri="{FF2B5EF4-FFF2-40B4-BE49-F238E27FC236}">
                <a16:creationId xmlns:a16="http://schemas.microsoft.com/office/drawing/2014/main" id="{1DF2C9B6-61B3-A7FA-C890-23326DDA2F59}"/>
              </a:ext>
            </a:extLst>
          </p:cNvPr>
          <p:cNvSpPr txBox="1">
            <a:spLocks/>
          </p:cNvSpPr>
          <p:nvPr/>
        </p:nvSpPr>
        <p:spPr>
          <a:xfrm>
            <a:off x="973664" y="22894"/>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Workflow and </a:t>
            </a:r>
            <a:r>
              <a:rPr lang="sv-SE" dirty="0" err="1">
                <a:solidFill>
                  <a:schemeClr val="accent2"/>
                </a:solidFill>
              </a:rPr>
              <a:t>command</a:t>
            </a:r>
            <a:r>
              <a:rPr lang="sv-SE" dirty="0">
                <a:solidFill>
                  <a:schemeClr val="accent2"/>
                </a:solidFill>
              </a:rPr>
              <a:t> </a:t>
            </a:r>
            <a:r>
              <a:rPr lang="sv-SE" dirty="0" err="1">
                <a:solidFill>
                  <a:schemeClr val="accent2"/>
                </a:solidFill>
              </a:rPr>
              <a:t>lines</a:t>
            </a:r>
            <a:r>
              <a:rPr lang="sv-SE" dirty="0">
                <a:solidFill>
                  <a:schemeClr val="accent2"/>
                </a:solidFill>
              </a:rPr>
              <a:t> </a:t>
            </a:r>
          </a:p>
        </p:txBody>
      </p:sp>
    </p:spTree>
    <p:extLst>
      <p:ext uri="{BB962C8B-B14F-4D97-AF65-F5344CB8AC3E}">
        <p14:creationId xmlns:p14="http://schemas.microsoft.com/office/powerpoint/2010/main" val="134797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7" grpId="0"/>
      <p:bldP spid="36" grpId="0" animBg="1"/>
      <p:bldP spid="28" grpId="0"/>
      <p:bldP spid="44" grpId="0" animBg="1"/>
      <p:bldP spid="45" grpId="0"/>
      <p:bldP spid="49" grpId="0" animBg="1"/>
      <p:bldP spid="50" grpId="0"/>
      <p:bldP spid="54" grpId="0" animBg="1"/>
      <p:bldP spid="6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8A1AC-6342-D3DB-3DCE-186956C8F1BE}"/>
            </a:ext>
          </a:extLst>
        </p:cNvPr>
        <p:cNvGrpSpPr/>
        <p:nvPr/>
      </p:nvGrpSpPr>
      <p:grpSpPr>
        <a:xfrm>
          <a:off x="0" y="0"/>
          <a:ext cx="0" cy="0"/>
          <a:chOff x="0" y="0"/>
          <a:chExt cx="0" cy="0"/>
        </a:xfrm>
      </p:grpSpPr>
      <p:sp>
        <p:nvSpPr>
          <p:cNvPr id="5" name="Rounded Rectangle 4">
            <a:extLst>
              <a:ext uri="{FF2B5EF4-FFF2-40B4-BE49-F238E27FC236}">
                <a16:creationId xmlns:a16="http://schemas.microsoft.com/office/drawing/2014/main" id="{EEB98DF6-945B-A839-B448-1F3BA8E60CDD}"/>
              </a:ext>
            </a:extLst>
          </p:cNvPr>
          <p:cNvSpPr/>
          <p:nvPr/>
        </p:nvSpPr>
        <p:spPr>
          <a:xfrm>
            <a:off x="3676716" y="1668166"/>
            <a:ext cx="7164195" cy="3558695"/>
          </a:xfrm>
          <a:prstGeom prst="roundRect">
            <a:avLst>
              <a:gd name="adj" fmla="val 8000"/>
            </a:avLst>
          </a:prstGeom>
          <a:solidFill>
            <a:srgbClr val="E9EFF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a:extLst>
              <a:ext uri="{FF2B5EF4-FFF2-40B4-BE49-F238E27FC236}">
                <a16:creationId xmlns:a16="http://schemas.microsoft.com/office/drawing/2014/main" id="{3E57A819-9B5C-CDCC-B954-6E519A948CEE}"/>
              </a:ext>
            </a:extLst>
          </p:cNvPr>
          <p:cNvSpPr/>
          <p:nvPr/>
        </p:nvSpPr>
        <p:spPr>
          <a:xfrm>
            <a:off x="1351088" y="1668165"/>
            <a:ext cx="2132842" cy="3558695"/>
          </a:xfrm>
          <a:prstGeom prst="roundRect">
            <a:avLst>
              <a:gd name="adj" fmla="val 8000"/>
            </a:avLst>
          </a:prstGeom>
          <a:solidFill>
            <a:srgbClr val="F5F7FF"/>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DE684B36-6C1D-0FE3-D1D9-11C71F4F4E1B}"/>
              </a:ext>
            </a:extLst>
          </p:cNvPr>
          <p:cNvCxnSpPr>
            <a:cxnSpLocks/>
            <a:endCxn id="33" idx="2"/>
          </p:cNvCxnSpPr>
          <p:nvPr/>
        </p:nvCxnSpPr>
        <p:spPr>
          <a:xfrm>
            <a:off x="6099702" y="2943937"/>
            <a:ext cx="69971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ACD0444-13CA-8F6D-C918-CA9C703F4803}"/>
              </a:ext>
            </a:extLst>
          </p:cNvPr>
          <p:cNvCxnSpPr>
            <a:cxnSpLocks/>
            <a:endCxn id="9" idx="2"/>
          </p:cNvCxnSpPr>
          <p:nvPr/>
        </p:nvCxnSpPr>
        <p:spPr>
          <a:xfrm>
            <a:off x="1531088" y="2966484"/>
            <a:ext cx="225764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5A55424C-A64C-7CC1-DFC6-2BEB399A2766}"/>
              </a:ext>
            </a:extLst>
          </p:cNvPr>
          <p:cNvSpPr/>
          <p:nvPr/>
        </p:nvSpPr>
        <p:spPr>
          <a:xfrm>
            <a:off x="1633871" y="2775097"/>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F4EA1A6-50B4-31B4-8F2F-A8AC4FFC1755}"/>
              </a:ext>
            </a:extLst>
          </p:cNvPr>
          <p:cNvSpPr/>
          <p:nvPr/>
        </p:nvSpPr>
        <p:spPr>
          <a:xfrm>
            <a:off x="2711303" y="2786484"/>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2D18C0F-34B7-11A6-583E-11754E1AF69E}"/>
              </a:ext>
            </a:extLst>
          </p:cNvPr>
          <p:cNvSpPr/>
          <p:nvPr/>
        </p:nvSpPr>
        <p:spPr>
          <a:xfrm>
            <a:off x="3788735" y="2786484"/>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D855A25-4421-5C45-F364-FF95100FAB85}"/>
              </a:ext>
            </a:extLst>
          </p:cNvPr>
          <p:cNvSpPr/>
          <p:nvPr/>
        </p:nvSpPr>
        <p:spPr>
          <a:xfrm>
            <a:off x="4667694" y="3559859"/>
            <a:ext cx="360000" cy="360000"/>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3807B818-6DA8-8496-FD22-0E8474FCFE39}"/>
              </a:ext>
            </a:extLst>
          </p:cNvPr>
          <p:cNvSpPr/>
          <p:nvPr/>
        </p:nvSpPr>
        <p:spPr>
          <a:xfrm rot="10800000">
            <a:off x="3968730" y="2668770"/>
            <a:ext cx="1453874" cy="1073881"/>
          </a:xfrm>
          <a:prstGeom prst="arc">
            <a:avLst>
              <a:gd name="adj1" fmla="val 16336467"/>
              <a:gd name="adj2" fmla="val 281753"/>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8A764DA8-7D65-535C-491A-BC12396FF99B}"/>
              </a:ext>
            </a:extLst>
          </p:cNvPr>
          <p:cNvCxnSpPr>
            <a:cxnSpLocks/>
            <a:stCxn id="10" idx="6"/>
            <a:endCxn id="12" idx="2"/>
          </p:cNvCxnSpPr>
          <p:nvPr/>
        </p:nvCxnSpPr>
        <p:spPr>
          <a:xfrm>
            <a:off x="5027694" y="3739859"/>
            <a:ext cx="699711"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919FC0D4-C235-C34D-8CE5-FACB5268CBB3}"/>
              </a:ext>
            </a:extLst>
          </p:cNvPr>
          <p:cNvSpPr/>
          <p:nvPr/>
        </p:nvSpPr>
        <p:spPr>
          <a:xfrm>
            <a:off x="5727405" y="3568984"/>
            <a:ext cx="360000" cy="360000"/>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B26CC25-4B15-A629-5ED1-21D5AC5CDA3D}"/>
              </a:ext>
            </a:extLst>
          </p:cNvPr>
          <p:cNvSpPr/>
          <p:nvPr/>
        </p:nvSpPr>
        <p:spPr>
          <a:xfrm>
            <a:off x="6787116" y="3588828"/>
            <a:ext cx="360000" cy="360000"/>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5304B2D3-A9B6-38D9-1E62-0A2A602D8F51}"/>
              </a:ext>
            </a:extLst>
          </p:cNvPr>
          <p:cNvSpPr/>
          <p:nvPr/>
        </p:nvSpPr>
        <p:spPr>
          <a:xfrm>
            <a:off x="8911594" y="3588828"/>
            <a:ext cx="360000" cy="360000"/>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4888CA29-F8F4-7C05-936D-A6028900CE98}"/>
              </a:ext>
            </a:extLst>
          </p:cNvPr>
          <p:cNvSpPr/>
          <p:nvPr/>
        </p:nvSpPr>
        <p:spPr>
          <a:xfrm>
            <a:off x="5727405" y="2773827"/>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c 31">
            <a:extLst>
              <a:ext uri="{FF2B5EF4-FFF2-40B4-BE49-F238E27FC236}">
                <a16:creationId xmlns:a16="http://schemas.microsoft.com/office/drawing/2014/main" id="{B2C51C52-F04B-6A90-4D89-B150CA802EFE}"/>
              </a:ext>
            </a:extLst>
          </p:cNvPr>
          <p:cNvSpPr/>
          <p:nvPr/>
        </p:nvSpPr>
        <p:spPr>
          <a:xfrm rot="10800000" flipH="1">
            <a:off x="8531236" y="2553110"/>
            <a:ext cx="1453874" cy="1215718"/>
          </a:xfrm>
          <a:prstGeom prst="arc">
            <a:avLst>
              <a:gd name="adj1" fmla="val 16336467"/>
              <a:gd name="adj2" fmla="val 281753"/>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Oval 32">
            <a:extLst>
              <a:ext uri="{FF2B5EF4-FFF2-40B4-BE49-F238E27FC236}">
                <a16:creationId xmlns:a16="http://schemas.microsoft.com/office/drawing/2014/main" id="{F5D9C3DD-50A5-4BB2-60E1-C08E44D13227}"/>
              </a:ext>
            </a:extLst>
          </p:cNvPr>
          <p:cNvSpPr/>
          <p:nvPr/>
        </p:nvSpPr>
        <p:spPr>
          <a:xfrm>
            <a:off x="6799413" y="2773827"/>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2527F3BD-981E-6C12-CCAA-B91EC671034E}"/>
              </a:ext>
            </a:extLst>
          </p:cNvPr>
          <p:cNvCxnSpPr>
            <a:cxnSpLocks/>
            <a:stCxn id="9" idx="6"/>
            <a:endCxn id="30" idx="2"/>
          </p:cNvCxnSpPr>
          <p:nvPr/>
        </p:nvCxnSpPr>
        <p:spPr>
          <a:xfrm flipV="1">
            <a:off x="4148735" y="2953827"/>
            <a:ext cx="157867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42AA487-7DE3-2DB7-5AA7-CA3D771D8593}"/>
              </a:ext>
            </a:extLst>
          </p:cNvPr>
          <p:cNvCxnSpPr>
            <a:cxnSpLocks/>
          </p:cNvCxnSpPr>
          <p:nvPr/>
        </p:nvCxnSpPr>
        <p:spPr>
          <a:xfrm>
            <a:off x="6099702" y="3768828"/>
            <a:ext cx="69971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EDD282F-8C5E-8434-20E7-30D70938C167}"/>
              </a:ext>
            </a:extLst>
          </p:cNvPr>
          <p:cNvCxnSpPr>
            <a:cxnSpLocks/>
            <a:endCxn id="29" idx="2"/>
          </p:cNvCxnSpPr>
          <p:nvPr/>
        </p:nvCxnSpPr>
        <p:spPr>
          <a:xfrm>
            <a:off x="7159413" y="3768828"/>
            <a:ext cx="1752181"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5F67225-7B70-866A-2BC0-E45CF28FC2F2}"/>
              </a:ext>
            </a:extLst>
          </p:cNvPr>
          <p:cNvCxnSpPr>
            <a:cxnSpLocks/>
          </p:cNvCxnSpPr>
          <p:nvPr/>
        </p:nvCxnSpPr>
        <p:spPr>
          <a:xfrm>
            <a:off x="7159413" y="2959486"/>
            <a:ext cx="1752181"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ADE4FBC6-82C6-800F-03A6-512030B1B5C0}"/>
              </a:ext>
            </a:extLst>
          </p:cNvPr>
          <p:cNvSpPr/>
          <p:nvPr/>
        </p:nvSpPr>
        <p:spPr>
          <a:xfrm>
            <a:off x="9805110" y="2763937"/>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BE9F23BE-F824-A13D-8191-1E759CFF0948}"/>
              </a:ext>
            </a:extLst>
          </p:cNvPr>
          <p:cNvCxnSpPr>
            <a:cxnSpLocks/>
          </p:cNvCxnSpPr>
          <p:nvPr/>
        </p:nvCxnSpPr>
        <p:spPr>
          <a:xfrm>
            <a:off x="10165110" y="2966484"/>
            <a:ext cx="907154"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11F01D11-6323-825F-9588-60BA7BD29803}"/>
              </a:ext>
            </a:extLst>
          </p:cNvPr>
          <p:cNvSpPr/>
          <p:nvPr/>
        </p:nvSpPr>
        <p:spPr>
          <a:xfrm>
            <a:off x="11072264" y="2763937"/>
            <a:ext cx="360000" cy="360000"/>
          </a:xfrm>
          <a:prstGeom prst="ellipse">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9800B5DE-1349-54E6-9328-EA402B48D7DC}"/>
              </a:ext>
            </a:extLst>
          </p:cNvPr>
          <p:cNvSpPr txBox="1"/>
          <p:nvPr/>
        </p:nvSpPr>
        <p:spPr>
          <a:xfrm>
            <a:off x="304618" y="2740147"/>
            <a:ext cx="1329253" cy="738664"/>
          </a:xfrm>
          <a:prstGeom prst="rect">
            <a:avLst/>
          </a:prstGeom>
          <a:noFill/>
        </p:spPr>
        <p:txBody>
          <a:bodyPr wrap="square" rtlCol="0">
            <a:spAutoFit/>
          </a:bodyPr>
          <a:lstStyle/>
          <a:p>
            <a:r>
              <a:rPr lang="en-US" b="1" i="1" dirty="0"/>
              <a:t>Main Branch</a:t>
            </a:r>
          </a:p>
          <a:p>
            <a:r>
              <a:rPr lang="en-US" b="1" i="1" dirty="0">
                <a:solidFill>
                  <a:schemeClr val="accent2"/>
                </a:solidFill>
              </a:rPr>
              <a:t>Example: Geo-X</a:t>
            </a:r>
          </a:p>
        </p:txBody>
      </p:sp>
      <p:cxnSp>
        <p:nvCxnSpPr>
          <p:cNvPr id="70" name="Straight Connector 69">
            <a:extLst>
              <a:ext uri="{FF2B5EF4-FFF2-40B4-BE49-F238E27FC236}">
                <a16:creationId xmlns:a16="http://schemas.microsoft.com/office/drawing/2014/main" id="{2E17C8EC-6868-2C92-A33F-ED7AC6156DFD}"/>
              </a:ext>
            </a:extLst>
          </p:cNvPr>
          <p:cNvCxnSpPr>
            <a:cxnSpLocks/>
          </p:cNvCxnSpPr>
          <p:nvPr/>
        </p:nvCxnSpPr>
        <p:spPr>
          <a:xfrm>
            <a:off x="8899297" y="2966484"/>
            <a:ext cx="87609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4BA975B-8037-B1EC-2E91-C269729ACD7C}"/>
              </a:ext>
            </a:extLst>
          </p:cNvPr>
          <p:cNvSpPr txBox="1"/>
          <p:nvPr/>
        </p:nvSpPr>
        <p:spPr>
          <a:xfrm>
            <a:off x="1445277" y="1740603"/>
            <a:ext cx="1978178" cy="369332"/>
          </a:xfrm>
          <a:prstGeom prst="rect">
            <a:avLst/>
          </a:prstGeom>
          <a:noFill/>
        </p:spPr>
        <p:txBody>
          <a:bodyPr wrap="square" rtlCol="0">
            <a:spAutoFit/>
          </a:bodyPr>
          <a:lstStyle/>
          <a:p>
            <a:pPr algn="ctr"/>
            <a:r>
              <a:rPr lang="en-US" sz="1800" i="1" dirty="0"/>
              <a:t>Clone repository</a:t>
            </a:r>
          </a:p>
        </p:txBody>
      </p:sp>
      <p:sp>
        <p:nvSpPr>
          <p:cNvPr id="14" name="TextBox 13">
            <a:extLst>
              <a:ext uri="{FF2B5EF4-FFF2-40B4-BE49-F238E27FC236}">
                <a16:creationId xmlns:a16="http://schemas.microsoft.com/office/drawing/2014/main" id="{33A55196-6DBA-3739-DBB8-1F72AA6F3060}"/>
              </a:ext>
            </a:extLst>
          </p:cNvPr>
          <p:cNvSpPr txBox="1"/>
          <p:nvPr/>
        </p:nvSpPr>
        <p:spPr>
          <a:xfrm>
            <a:off x="4532467" y="1765732"/>
            <a:ext cx="5452644" cy="369332"/>
          </a:xfrm>
          <a:prstGeom prst="rect">
            <a:avLst/>
          </a:prstGeom>
          <a:noFill/>
        </p:spPr>
        <p:txBody>
          <a:bodyPr wrap="square" rtlCol="0">
            <a:spAutoFit/>
          </a:bodyPr>
          <a:lstStyle/>
          <a:p>
            <a:pPr algn="ctr"/>
            <a:r>
              <a:rPr lang="en-US" sz="1800" i="1" dirty="0"/>
              <a:t>Branch – New experimental developments</a:t>
            </a:r>
          </a:p>
        </p:txBody>
      </p:sp>
      <p:sp>
        <p:nvSpPr>
          <p:cNvPr id="15" name="TextBox 14">
            <a:extLst>
              <a:ext uri="{FF2B5EF4-FFF2-40B4-BE49-F238E27FC236}">
                <a16:creationId xmlns:a16="http://schemas.microsoft.com/office/drawing/2014/main" id="{61278B08-728F-CF07-6040-1874A7B94316}"/>
              </a:ext>
            </a:extLst>
          </p:cNvPr>
          <p:cNvSpPr txBox="1"/>
          <p:nvPr/>
        </p:nvSpPr>
        <p:spPr>
          <a:xfrm>
            <a:off x="4296219" y="3948828"/>
            <a:ext cx="1102949" cy="738664"/>
          </a:xfrm>
          <a:prstGeom prst="rect">
            <a:avLst/>
          </a:prstGeom>
          <a:noFill/>
        </p:spPr>
        <p:txBody>
          <a:bodyPr wrap="square" rtlCol="0">
            <a:spAutoFit/>
          </a:bodyPr>
          <a:lstStyle/>
          <a:p>
            <a:pPr algn="ctr"/>
            <a:r>
              <a:rPr lang="en-US" b="1"/>
              <a:t>Edit</a:t>
            </a:r>
            <a:r>
              <a:rPr lang="en-US"/>
              <a:t> </a:t>
            </a:r>
          </a:p>
          <a:p>
            <a:pPr algn="ctr"/>
            <a:r>
              <a:rPr lang="en-US"/>
              <a:t>Modify scripts</a:t>
            </a:r>
          </a:p>
        </p:txBody>
      </p:sp>
      <p:sp>
        <p:nvSpPr>
          <p:cNvPr id="16" name="TextBox 15">
            <a:extLst>
              <a:ext uri="{FF2B5EF4-FFF2-40B4-BE49-F238E27FC236}">
                <a16:creationId xmlns:a16="http://schemas.microsoft.com/office/drawing/2014/main" id="{733A3D9F-6839-61E8-8F61-7F6673C42FAB}"/>
              </a:ext>
            </a:extLst>
          </p:cNvPr>
          <p:cNvSpPr txBox="1"/>
          <p:nvPr/>
        </p:nvSpPr>
        <p:spPr>
          <a:xfrm>
            <a:off x="5355930" y="3948828"/>
            <a:ext cx="1102949" cy="738664"/>
          </a:xfrm>
          <a:prstGeom prst="rect">
            <a:avLst/>
          </a:prstGeom>
          <a:noFill/>
        </p:spPr>
        <p:txBody>
          <a:bodyPr wrap="square" rtlCol="0">
            <a:spAutoFit/>
          </a:bodyPr>
          <a:lstStyle/>
          <a:p>
            <a:pPr algn="ctr"/>
            <a:r>
              <a:rPr lang="en-US" b="1"/>
              <a:t>Commit</a:t>
            </a:r>
            <a:r>
              <a:rPr lang="en-US"/>
              <a:t> </a:t>
            </a:r>
          </a:p>
          <a:p>
            <a:pPr algn="ctr"/>
            <a:r>
              <a:rPr lang="en-US"/>
              <a:t>Save snapshots</a:t>
            </a:r>
          </a:p>
        </p:txBody>
      </p:sp>
      <p:sp>
        <p:nvSpPr>
          <p:cNvPr id="17" name="TextBox 16">
            <a:extLst>
              <a:ext uri="{FF2B5EF4-FFF2-40B4-BE49-F238E27FC236}">
                <a16:creationId xmlns:a16="http://schemas.microsoft.com/office/drawing/2014/main" id="{5DCF702C-8DBE-A10B-2E8D-BA034B4BEDC7}"/>
              </a:ext>
            </a:extLst>
          </p:cNvPr>
          <p:cNvSpPr txBox="1"/>
          <p:nvPr/>
        </p:nvSpPr>
        <p:spPr>
          <a:xfrm>
            <a:off x="6427938" y="3948828"/>
            <a:ext cx="1102949" cy="738664"/>
          </a:xfrm>
          <a:prstGeom prst="rect">
            <a:avLst/>
          </a:prstGeom>
          <a:noFill/>
        </p:spPr>
        <p:txBody>
          <a:bodyPr wrap="square" rtlCol="0">
            <a:spAutoFit/>
          </a:bodyPr>
          <a:lstStyle/>
          <a:p>
            <a:pPr algn="ctr"/>
            <a:r>
              <a:rPr lang="en-US" b="1"/>
              <a:t>Push</a:t>
            </a:r>
            <a:endParaRPr lang="en-US"/>
          </a:p>
          <a:p>
            <a:pPr algn="ctr"/>
            <a:r>
              <a:rPr lang="en-US"/>
              <a:t>Sync to GitHub</a:t>
            </a:r>
          </a:p>
        </p:txBody>
      </p:sp>
      <p:sp>
        <p:nvSpPr>
          <p:cNvPr id="19" name="TextBox 18">
            <a:extLst>
              <a:ext uri="{FF2B5EF4-FFF2-40B4-BE49-F238E27FC236}">
                <a16:creationId xmlns:a16="http://schemas.microsoft.com/office/drawing/2014/main" id="{A008A320-7A38-29D4-3E1A-D4ACCC50ED9E}"/>
              </a:ext>
            </a:extLst>
          </p:cNvPr>
          <p:cNvSpPr txBox="1"/>
          <p:nvPr/>
        </p:nvSpPr>
        <p:spPr>
          <a:xfrm>
            <a:off x="9164813" y="2125293"/>
            <a:ext cx="1453874" cy="523220"/>
          </a:xfrm>
          <a:prstGeom prst="rect">
            <a:avLst/>
          </a:prstGeom>
          <a:noFill/>
        </p:spPr>
        <p:txBody>
          <a:bodyPr wrap="square" rtlCol="0">
            <a:spAutoFit/>
          </a:bodyPr>
          <a:lstStyle/>
          <a:p>
            <a:pPr algn="ctr"/>
            <a:r>
              <a:rPr lang="en-US" b="1"/>
              <a:t>Pull request</a:t>
            </a:r>
          </a:p>
          <a:p>
            <a:pPr algn="ctr"/>
            <a:r>
              <a:rPr lang="en-US"/>
              <a:t>Merge both</a:t>
            </a:r>
          </a:p>
        </p:txBody>
      </p:sp>
      <p:sp>
        <p:nvSpPr>
          <p:cNvPr id="23" name="TextBox 22">
            <a:extLst>
              <a:ext uri="{FF2B5EF4-FFF2-40B4-BE49-F238E27FC236}">
                <a16:creationId xmlns:a16="http://schemas.microsoft.com/office/drawing/2014/main" id="{66D6689D-E9F6-AE53-9226-4094AA4D9933}"/>
              </a:ext>
            </a:extLst>
          </p:cNvPr>
          <p:cNvSpPr txBox="1"/>
          <p:nvPr/>
        </p:nvSpPr>
        <p:spPr>
          <a:xfrm>
            <a:off x="7714816" y="4203700"/>
            <a:ext cx="1449997" cy="738664"/>
          </a:xfrm>
          <a:prstGeom prst="rect">
            <a:avLst/>
          </a:prstGeom>
          <a:noFill/>
        </p:spPr>
        <p:txBody>
          <a:bodyPr wrap="square" rtlCol="0">
            <a:spAutoFit/>
          </a:bodyPr>
          <a:lstStyle/>
          <a:p>
            <a:pPr algn="ctr"/>
            <a:r>
              <a:rPr lang="en-US" b="1"/>
              <a:t>Repeat for each development</a:t>
            </a:r>
            <a:endParaRPr lang="en-US"/>
          </a:p>
        </p:txBody>
      </p:sp>
      <p:sp>
        <p:nvSpPr>
          <p:cNvPr id="31" name="Rounded Rectangle 30">
            <a:extLst>
              <a:ext uri="{FF2B5EF4-FFF2-40B4-BE49-F238E27FC236}">
                <a16:creationId xmlns:a16="http://schemas.microsoft.com/office/drawing/2014/main" id="{0C13171B-F499-A7B8-D7CA-674B86BA41AA}"/>
              </a:ext>
            </a:extLst>
          </p:cNvPr>
          <p:cNvSpPr/>
          <p:nvPr/>
        </p:nvSpPr>
        <p:spPr>
          <a:xfrm>
            <a:off x="415449" y="3513791"/>
            <a:ext cx="3070547" cy="996406"/>
          </a:xfrm>
          <a:prstGeom prst="roundRect">
            <a:avLst>
              <a:gd name="adj" fmla="val 8000"/>
            </a:avLst>
          </a:prstGeom>
          <a:solidFill>
            <a:srgbClr val="FFFFFF"/>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681A0863-0B41-CCFA-1463-C9817BCD0763}"/>
              </a:ext>
            </a:extLst>
          </p:cNvPr>
          <p:cNvSpPr txBox="1"/>
          <p:nvPr/>
        </p:nvSpPr>
        <p:spPr>
          <a:xfrm>
            <a:off x="493884" y="3663992"/>
            <a:ext cx="2859948" cy="738664"/>
          </a:xfrm>
          <a:prstGeom prst="rect">
            <a:avLst/>
          </a:prstGeom>
          <a:noFill/>
        </p:spPr>
        <p:txBody>
          <a:bodyPr wrap="square">
            <a:spAutoFit/>
          </a:bodyPr>
          <a:lstStyle/>
          <a:p>
            <a:r>
              <a:rPr lang="en-GB" dirty="0">
                <a:latin typeface="Consolas" panose="020B0609020204030204" pitchFamily="49" charset="0"/>
                <a:cs typeface="Consolas" panose="020B0609020204030204" pitchFamily="49" charset="0"/>
              </a:rPr>
              <a:t>git clone https://</a:t>
            </a:r>
            <a:r>
              <a:rPr lang="en-GB" dirty="0" err="1">
                <a:latin typeface="Consolas" panose="020B0609020204030204" pitchFamily="49" charset="0"/>
                <a:cs typeface="Consolas" panose="020B0609020204030204" pitchFamily="49" charset="0"/>
              </a:rPr>
              <a:t>github.com</a:t>
            </a:r>
            <a:r>
              <a:rPr lang="en-GB" dirty="0">
                <a:latin typeface="Consolas" panose="020B0609020204030204" pitchFamily="49" charset="0"/>
                <a:cs typeface="Consolas" panose="020B0609020204030204" pitchFamily="49" charset="0"/>
              </a:rPr>
              <a:t>/</a:t>
            </a:r>
            <a:r>
              <a:rPr lang="en-GB" dirty="0" err="1">
                <a:latin typeface="Consolas" panose="020B0609020204030204" pitchFamily="49" charset="0"/>
                <a:cs typeface="Consolas" panose="020B0609020204030204" pitchFamily="49" charset="0"/>
              </a:rPr>
              <a:t>ClimateCompatibleGrowth</a:t>
            </a:r>
            <a:r>
              <a:rPr lang="en-GB" dirty="0">
                <a:latin typeface="Consolas" panose="020B0609020204030204" pitchFamily="49" charset="0"/>
                <a:cs typeface="Consolas" panose="020B0609020204030204" pitchFamily="49" charset="0"/>
              </a:rPr>
              <a:t>/Geo-</a:t>
            </a:r>
            <a:r>
              <a:rPr lang="en-GB" dirty="0" err="1">
                <a:latin typeface="Consolas" panose="020B0609020204030204" pitchFamily="49" charset="0"/>
                <a:cs typeface="Consolas" panose="020B0609020204030204" pitchFamily="49" charset="0"/>
              </a:rPr>
              <a:t>X.git</a:t>
            </a:r>
            <a:r>
              <a:rPr lang="en-GB" dirty="0">
                <a:latin typeface="Consolas" panose="020B0609020204030204" pitchFamily="49" charset="0"/>
                <a:cs typeface="Consolas" panose="020B0609020204030204" pitchFamily="49" charset="0"/>
              </a:rPr>
              <a:t> </a:t>
            </a:r>
          </a:p>
        </p:txBody>
      </p:sp>
      <p:sp>
        <p:nvSpPr>
          <p:cNvPr id="36" name="Rounded Rectangle 35">
            <a:extLst>
              <a:ext uri="{FF2B5EF4-FFF2-40B4-BE49-F238E27FC236}">
                <a16:creationId xmlns:a16="http://schemas.microsoft.com/office/drawing/2014/main" id="{EC621EB6-50D4-0EA7-CF41-BBF0E5C0A098}"/>
              </a:ext>
            </a:extLst>
          </p:cNvPr>
          <p:cNvSpPr/>
          <p:nvPr/>
        </p:nvSpPr>
        <p:spPr>
          <a:xfrm>
            <a:off x="3572428" y="2126028"/>
            <a:ext cx="2456339" cy="590951"/>
          </a:xfrm>
          <a:prstGeom prst="roundRect">
            <a:avLst>
              <a:gd name="adj" fmla="val 8000"/>
            </a:avLst>
          </a:prstGeom>
          <a:solidFill>
            <a:srgbClr val="FFFFFF"/>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0DDFE5F5-F2A4-4538-8484-1C0B41DBB1BD}"/>
              </a:ext>
            </a:extLst>
          </p:cNvPr>
          <p:cNvSpPr txBox="1"/>
          <p:nvPr/>
        </p:nvSpPr>
        <p:spPr>
          <a:xfrm>
            <a:off x="3573934" y="2153907"/>
            <a:ext cx="1703891" cy="523220"/>
          </a:xfrm>
          <a:prstGeom prst="rect">
            <a:avLst/>
          </a:prstGeom>
          <a:noFill/>
        </p:spPr>
        <p:txBody>
          <a:bodyPr wrap="square">
            <a:spAutoFit/>
          </a:bodyPr>
          <a:lstStyle/>
          <a:p>
            <a:r>
              <a:rPr lang="en-GB" dirty="0">
                <a:latin typeface="Consolas" panose="020B0609020204030204" pitchFamily="49" charset="0"/>
                <a:cs typeface="Consolas" panose="020B0609020204030204" pitchFamily="49" charset="0"/>
              </a:rPr>
              <a:t>git checkout -b example-Ghana</a:t>
            </a:r>
          </a:p>
        </p:txBody>
      </p:sp>
      <p:sp>
        <p:nvSpPr>
          <p:cNvPr id="44" name="Rounded Rectangle 43">
            <a:extLst>
              <a:ext uri="{FF2B5EF4-FFF2-40B4-BE49-F238E27FC236}">
                <a16:creationId xmlns:a16="http://schemas.microsoft.com/office/drawing/2014/main" id="{3FCF404C-6A95-5A79-3B03-0FF6EA03D31B}"/>
              </a:ext>
            </a:extLst>
          </p:cNvPr>
          <p:cNvSpPr/>
          <p:nvPr/>
        </p:nvSpPr>
        <p:spPr>
          <a:xfrm>
            <a:off x="3443123" y="4781331"/>
            <a:ext cx="1736320" cy="1179448"/>
          </a:xfrm>
          <a:prstGeom prst="roundRect">
            <a:avLst>
              <a:gd name="adj" fmla="val 8000"/>
            </a:avLst>
          </a:prstGeom>
          <a:solidFill>
            <a:srgbClr val="FFFFFF"/>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Graphic 37" descr="Programmer male with solid fill">
            <a:extLst>
              <a:ext uri="{FF2B5EF4-FFF2-40B4-BE49-F238E27FC236}">
                <a16:creationId xmlns:a16="http://schemas.microsoft.com/office/drawing/2014/main" id="{15F99FB0-422A-0B04-24DF-178DDB60DF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27861" y="4995147"/>
            <a:ext cx="898782" cy="914400"/>
          </a:xfrm>
          <a:prstGeom prst="rect">
            <a:avLst/>
          </a:prstGeom>
        </p:spPr>
      </p:pic>
      <p:pic>
        <p:nvPicPr>
          <p:cNvPr id="42" name="Graphic 41" descr="Programmer female with solid fill">
            <a:extLst>
              <a:ext uri="{FF2B5EF4-FFF2-40B4-BE49-F238E27FC236}">
                <a16:creationId xmlns:a16="http://schemas.microsoft.com/office/drawing/2014/main" id="{7FDCB718-31A7-D574-DF78-B5E93325491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65138" y="5000763"/>
            <a:ext cx="898782" cy="914400"/>
          </a:xfrm>
          <a:prstGeom prst="rect">
            <a:avLst/>
          </a:prstGeom>
        </p:spPr>
      </p:pic>
      <p:sp>
        <p:nvSpPr>
          <p:cNvPr id="45" name="TextBox 44">
            <a:extLst>
              <a:ext uri="{FF2B5EF4-FFF2-40B4-BE49-F238E27FC236}">
                <a16:creationId xmlns:a16="http://schemas.microsoft.com/office/drawing/2014/main" id="{3E057A26-6F57-1740-196F-2F1D46D00D9E}"/>
              </a:ext>
            </a:extLst>
          </p:cNvPr>
          <p:cNvSpPr txBox="1"/>
          <p:nvPr/>
        </p:nvSpPr>
        <p:spPr>
          <a:xfrm>
            <a:off x="3483930" y="4781331"/>
            <a:ext cx="1736319" cy="307777"/>
          </a:xfrm>
          <a:prstGeom prst="rect">
            <a:avLst/>
          </a:prstGeom>
          <a:noFill/>
        </p:spPr>
        <p:txBody>
          <a:bodyPr wrap="square" rtlCol="0">
            <a:spAutoFit/>
          </a:bodyPr>
          <a:lstStyle/>
          <a:p>
            <a:pPr algn="ctr"/>
            <a:r>
              <a:rPr lang="en-US" b="1"/>
              <a:t>Your code editor</a:t>
            </a:r>
            <a:endParaRPr lang="en-US"/>
          </a:p>
        </p:txBody>
      </p:sp>
      <p:sp>
        <p:nvSpPr>
          <p:cNvPr id="49" name="Rounded Rectangle 48">
            <a:extLst>
              <a:ext uri="{FF2B5EF4-FFF2-40B4-BE49-F238E27FC236}">
                <a16:creationId xmlns:a16="http://schemas.microsoft.com/office/drawing/2014/main" id="{E9B6054D-DD90-5856-4D82-C571F9E2FF32}"/>
              </a:ext>
            </a:extLst>
          </p:cNvPr>
          <p:cNvSpPr/>
          <p:nvPr/>
        </p:nvSpPr>
        <p:spPr>
          <a:xfrm>
            <a:off x="5413808" y="5086023"/>
            <a:ext cx="3223566" cy="979445"/>
          </a:xfrm>
          <a:prstGeom prst="roundRect">
            <a:avLst>
              <a:gd name="adj" fmla="val 8000"/>
            </a:avLst>
          </a:prstGeom>
          <a:solidFill>
            <a:srgbClr val="FFFFFF"/>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50" name="TextBox 49">
            <a:extLst>
              <a:ext uri="{FF2B5EF4-FFF2-40B4-BE49-F238E27FC236}">
                <a16:creationId xmlns:a16="http://schemas.microsoft.com/office/drawing/2014/main" id="{84E7569E-4D57-E2E6-FBE4-256E9DF658EC}"/>
              </a:ext>
            </a:extLst>
          </p:cNvPr>
          <p:cNvSpPr txBox="1"/>
          <p:nvPr/>
        </p:nvSpPr>
        <p:spPr>
          <a:xfrm>
            <a:off x="5481745" y="5111361"/>
            <a:ext cx="3062014" cy="954107"/>
          </a:xfrm>
          <a:prstGeom prst="rect">
            <a:avLst/>
          </a:prstGeom>
          <a:noFill/>
        </p:spPr>
        <p:txBody>
          <a:bodyPr wrap="square">
            <a:spAutoFit/>
          </a:bodyPr>
          <a:lstStyle/>
          <a:p>
            <a:r>
              <a:rPr lang="en-GB" dirty="0">
                <a:latin typeface="Consolas" panose="020B0609020204030204" pitchFamily="49" charset="0"/>
                <a:cs typeface="Consolas" panose="020B0609020204030204" pitchFamily="49" charset="0"/>
              </a:rPr>
              <a:t>git add . </a:t>
            </a:r>
          </a:p>
          <a:p>
            <a:r>
              <a:rPr lang="en-GB" dirty="0">
                <a:latin typeface="Consolas" panose="020B0609020204030204" pitchFamily="49" charset="0"/>
                <a:cs typeface="Consolas" panose="020B0609020204030204" pitchFamily="49" charset="0"/>
              </a:rPr>
              <a:t>git commit -m </a:t>
            </a:r>
            <a:r>
              <a:rPr lang="en-CZ" dirty="0"/>
              <a:t>"</a:t>
            </a:r>
            <a:r>
              <a:rPr lang="en-GB" dirty="0">
                <a:latin typeface="Consolas" panose="020B0609020204030204" pitchFamily="49" charset="0"/>
                <a:cs typeface="Consolas" panose="020B0609020204030204" pitchFamily="49" charset="0"/>
              </a:rPr>
              <a:t>Ghana case study – Demand adjusting</a:t>
            </a:r>
            <a:r>
              <a:rPr lang="en-CZ" dirty="0"/>
              <a:t>"</a:t>
            </a:r>
            <a:endParaRPr lang="en-GB" dirty="0">
              <a:latin typeface="Consolas" panose="020B0609020204030204" pitchFamily="49" charset="0"/>
              <a:cs typeface="Consolas" panose="020B0609020204030204" pitchFamily="49" charset="0"/>
            </a:endParaRPr>
          </a:p>
          <a:p>
            <a:r>
              <a:rPr lang="en-GB" dirty="0">
                <a:latin typeface="Consolas" panose="020B0609020204030204" pitchFamily="49" charset="0"/>
                <a:cs typeface="Consolas" panose="020B0609020204030204" pitchFamily="49" charset="0"/>
              </a:rPr>
              <a:t>git push origin example-Ghana</a:t>
            </a:r>
          </a:p>
        </p:txBody>
      </p:sp>
      <p:sp>
        <p:nvSpPr>
          <p:cNvPr id="52" name="Right Brace 51">
            <a:extLst>
              <a:ext uri="{FF2B5EF4-FFF2-40B4-BE49-F238E27FC236}">
                <a16:creationId xmlns:a16="http://schemas.microsoft.com/office/drawing/2014/main" id="{C35BDCC9-74BC-9979-DAC8-F93E05465BDD}"/>
              </a:ext>
            </a:extLst>
          </p:cNvPr>
          <p:cNvSpPr/>
          <p:nvPr/>
        </p:nvSpPr>
        <p:spPr>
          <a:xfrm rot="5400000">
            <a:off x="6143480" y="3687714"/>
            <a:ext cx="643096" cy="2131718"/>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Rounded Rectangle 53">
            <a:extLst>
              <a:ext uri="{FF2B5EF4-FFF2-40B4-BE49-F238E27FC236}">
                <a16:creationId xmlns:a16="http://schemas.microsoft.com/office/drawing/2014/main" id="{62A48B28-D9EC-57B9-99C4-1226A1EE75C7}"/>
              </a:ext>
            </a:extLst>
          </p:cNvPr>
          <p:cNvSpPr/>
          <p:nvPr/>
        </p:nvSpPr>
        <p:spPr>
          <a:xfrm>
            <a:off x="9567511" y="3314757"/>
            <a:ext cx="2288874" cy="863482"/>
          </a:xfrm>
          <a:prstGeom prst="roundRect">
            <a:avLst>
              <a:gd name="adj" fmla="val 8000"/>
            </a:avLst>
          </a:prstGeom>
          <a:solidFill>
            <a:srgbClr val="FFFFFF"/>
          </a:solidFill>
          <a:ln w="12700">
            <a:solidFill>
              <a:srgbClr val="AFC7F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Upload with solid fill">
            <a:extLst>
              <a:ext uri="{FF2B5EF4-FFF2-40B4-BE49-F238E27FC236}">
                <a16:creationId xmlns:a16="http://schemas.microsoft.com/office/drawing/2014/main" id="{4667296E-A97D-BA0E-CB98-3E5871F38E0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34556" y="3468270"/>
            <a:ext cx="521192" cy="521192"/>
          </a:xfrm>
          <a:prstGeom prst="rect">
            <a:avLst/>
          </a:prstGeom>
        </p:spPr>
      </p:pic>
      <p:sp>
        <p:nvSpPr>
          <p:cNvPr id="68" name="TextBox 67">
            <a:extLst>
              <a:ext uri="{FF2B5EF4-FFF2-40B4-BE49-F238E27FC236}">
                <a16:creationId xmlns:a16="http://schemas.microsoft.com/office/drawing/2014/main" id="{78C5B5DA-3246-BFE2-21FA-5919E2478DD3}"/>
              </a:ext>
            </a:extLst>
          </p:cNvPr>
          <p:cNvSpPr txBox="1"/>
          <p:nvPr/>
        </p:nvSpPr>
        <p:spPr>
          <a:xfrm>
            <a:off x="10244665" y="3392814"/>
            <a:ext cx="1515252" cy="738664"/>
          </a:xfrm>
          <a:prstGeom prst="rect">
            <a:avLst/>
          </a:prstGeom>
          <a:noFill/>
        </p:spPr>
        <p:txBody>
          <a:bodyPr wrap="square" rtlCol="0">
            <a:spAutoFit/>
          </a:bodyPr>
          <a:lstStyle/>
          <a:p>
            <a:pPr algn="ctr"/>
            <a:r>
              <a:rPr lang="en-US" b="1" dirty="0"/>
              <a:t>Pull request managed from the website</a:t>
            </a:r>
            <a:endParaRPr lang="en-US" dirty="0"/>
          </a:p>
        </p:txBody>
      </p:sp>
      <p:pic>
        <p:nvPicPr>
          <p:cNvPr id="71" name="Graphic 70" descr="Cmd Terminal with solid fill">
            <a:extLst>
              <a:ext uri="{FF2B5EF4-FFF2-40B4-BE49-F238E27FC236}">
                <a16:creationId xmlns:a16="http://schemas.microsoft.com/office/drawing/2014/main" id="{43F4E097-0493-FD99-C731-AF2DCAE0D8D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02098" y="5096950"/>
            <a:ext cx="429138" cy="429138"/>
          </a:xfrm>
          <a:prstGeom prst="rect">
            <a:avLst/>
          </a:prstGeom>
        </p:spPr>
      </p:pic>
      <p:pic>
        <p:nvPicPr>
          <p:cNvPr id="74" name="Graphic 73" descr="Cmd Terminal with solid fill">
            <a:extLst>
              <a:ext uri="{FF2B5EF4-FFF2-40B4-BE49-F238E27FC236}">
                <a16:creationId xmlns:a16="http://schemas.microsoft.com/office/drawing/2014/main" id="{B3C494F4-215C-934C-5E0D-3485B2742F0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01365" y="3485401"/>
            <a:ext cx="429138" cy="429138"/>
          </a:xfrm>
          <a:prstGeom prst="rect">
            <a:avLst/>
          </a:prstGeom>
        </p:spPr>
      </p:pic>
      <p:pic>
        <p:nvPicPr>
          <p:cNvPr id="75" name="Graphic 74" descr="Cmd Terminal with solid fill">
            <a:extLst>
              <a:ext uri="{FF2B5EF4-FFF2-40B4-BE49-F238E27FC236}">
                <a16:creationId xmlns:a16="http://schemas.microsoft.com/office/drawing/2014/main" id="{38077416-CBCA-3630-6A12-F4DF7C304AF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81518" y="2183696"/>
            <a:ext cx="429138" cy="429138"/>
          </a:xfrm>
          <a:prstGeom prst="rect">
            <a:avLst/>
          </a:prstGeom>
        </p:spPr>
      </p:pic>
      <p:sp>
        <p:nvSpPr>
          <p:cNvPr id="18" name="TextBox 17">
            <a:extLst>
              <a:ext uri="{FF2B5EF4-FFF2-40B4-BE49-F238E27FC236}">
                <a16:creationId xmlns:a16="http://schemas.microsoft.com/office/drawing/2014/main" id="{BF3647EF-C7D6-6BF7-7037-CC926B1F5DF2}"/>
              </a:ext>
            </a:extLst>
          </p:cNvPr>
          <p:cNvSpPr txBox="1"/>
          <p:nvPr/>
        </p:nvSpPr>
        <p:spPr>
          <a:xfrm>
            <a:off x="3427861" y="5966395"/>
            <a:ext cx="2072188" cy="646331"/>
          </a:xfrm>
          <a:prstGeom prst="rect">
            <a:avLst/>
          </a:prstGeom>
          <a:noFill/>
        </p:spPr>
        <p:txBody>
          <a:bodyPr wrap="square" rtlCol="0">
            <a:spAutoFit/>
          </a:bodyPr>
          <a:lstStyle/>
          <a:p>
            <a:r>
              <a:rPr lang="en-US" sz="1200" dirty="0"/>
              <a:t>Example: editing files containing demand volume and location</a:t>
            </a:r>
          </a:p>
        </p:txBody>
      </p:sp>
      <p:sp>
        <p:nvSpPr>
          <p:cNvPr id="20" name="Text Placeholder 1">
            <a:extLst>
              <a:ext uri="{FF2B5EF4-FFF2-40B4-BE49-F238E27FC236}">
                <a16:creationId xmlns:a16="http://schemas.microsoft.com/office/drawing/2014/main" id="{9A7328AE-0C9D-331B-ED02-0A01F1DB9575}"/>
              </a:ext>
            </a:extLst>
          </p:cNvPr>
          <p:cNvSpPr txBox="1">
            <a:spLocks/>
          </p:cNvSpPr>
          <p:nvPr/>
        </p:nvSpPr>
        <p:spPr>
          <a:xfrm>
            <a:off x="8879686" y="5259484"/>
            <a:ext cx="2744043" cy="83860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12069"/>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12069"/>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12069"/>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12069"/>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12069"/>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12069"/>
                </a:solidFill>
                <a:latin typeface="Arial"/>
                <a:ea typeface="Arial"/>
                <a:cs typeface="Arial"/>
                <a:sym typeface="Arial"/>
              </a:defRPr>
            </a:lvl9pPr>
          </a:lstStyle>
          <a:p>
            <a:pPr marL="0" indent="0">
              <a:buNone/>
            </a:pPr>
            <a:r>
              <a:rPr lang="en-GB" sz="1800" dirty="0">
                <a:solidFill>
                  <a:srgbClr val="012069"/>
                </a:solidFill>
              </a:rPr>
              <a:t>–&gt; adapt the commands to your own case </a:t>
            </a:r>
          </a:p>
        </p:txBody>
      </p:sp>
      <p:sp>
        <p:nvSpPr>
          <p:cNvPr id="21" name="Google Shape;167;p13">
            <a:extLst>
              <a:ext uri="{FF2B5EF4-FFF2-40B4-BE49-F238E27FC236}">
                <a16:creationId xmlns:a16="http://schemas.microsoft.com/office/drawing/2014/main" id="{F2B67220-79E4-E3A3-1407-6B7DE7B54CFB}"/>
              </a:ext>
            </a:extLst>
          </p:cNvPr>
          <p:cNvSpPr txBox="1">
            <a:spLocks/>
          </p:cNvSpPr>
          <p:nvPr/>
        </p:nvSpPr>
        <p:spPr>
          <a:xfrm>
            <a:off x="838200" y="10920"/>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Geo-X </a:t>
            </a:r>
            <a:r>
              <a:rPr lang="sv-SE" dirty="0" err="1">
                <a:solidFill>
                  <a:schemeClr val="accent2"/>
                </a:solidFill>
              </a:rPr>
              <a:t>application</a:t>
            </a:r>
            <a:r>
              <a:rPr lang="sv-SE" dirty="0">
                <a:solidFill>
                  <a:schemeClr val="accent2"/>
                </a:solidFill>
              </a:rPr>
              <a:t>  </a:t>
            </a:r>
          </a:p>
        </p:txBody>
      </p:sp>
    </p:spTree>
    <p:extLst>
      <p:ext uri="{BB962C8B-B14F-4D97-AF65-F5344CB8AC3E}">
        <p14:creationId xmlns:p14="http://schemas.microsoft.com/office/powerpoint/2010/main" val="200147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7" grpId="0"/>
      <p:bldP spid="36" grpId="0" animBg="1"/>
      <p:bldP spid="28" grpId="0"/>
      <p:bldP spid="44" grpId="0" animBg="1"/>
      <p:bldP spid="45" grpId="0"/>
      <p:bldP spid="49" grpId="0" animBg="1"/>
      <p:bldP spid="50" grpId="0"/>
      <p:bldP spid="54" grpId="0" animBg="1"/>
      <p:bldP spid="68"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E887F-654A-2295-56E6-0558B4BC0304}"/>
            </a:ext>
          </a:extLst>
        </p:cNvPr>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BC1DC46C-1E7E-218D-5E62-BFA2539CF5E6}"/>
              </a:ext>
            </a:extLst>
          </p:cNvPr>
          <p:cNvGraphicFramePr/>
          <p:nvPr>
            <p:extLst>
              <p:ext uri="{D42A27DB-BD31-4B8C-83A1-F6EECF244321}">
                <p14:modId xmlns:p14="http://schemas.microsoft.com/office/powerpoint/2010/main" val="1497434117"/>
              </p:ext>
            </p:extLst>
          </p:nvPr>
        </p:nvGraphicFramePr>
        <p:xfrm>
          <a:off x="838200" y="1478419"/>
          <a:ext cx="10515600" cy="49568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167;p13">
            <a:extLst>
              <a:ext uri="{FF2B5EF4-FFF2-40B4-BE49-F238E27FC236}">
                <a16:creationId xmlns:a16="http://schemas.microsoft.com/office/drawing/2014/main" id="{26ED7A7A-B93F-3531-85C6-BE50EBA2B5F9}"/>
              </a:ext>
            </a:extLst>
          </p:cNvPr>
          <p:cNvSpPr txBox="1">
            <a:spLocks/>
          </p:cNvSpPr>
          <p:nvPr/>
        </p:nvSpPr>
        <p:spPr>
          <a:xfrm>
            <a:off x="838200" y="0"/>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spTree>
    <p:extLst>
      <p:ext uri="{BB962C8B-B14F-4D97-AF65-F5344CB8AC3E}">
        <p14:creationId xmlns:p14="http://schemas.microsoft.com/office/powerpoint/2010/main" val="2048976249"/>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0468759-E304-8801-ADEF-42E06D0C879A}"/>
              </a:ext>
            </a:extLst>
          </p:cNvPr>
          <p:cNvGraphicFramePr>
            <a:graphicFrameLocks noGrp="1"/>
          </p:cNvGraphicFramePr>
          <p:nvPr/>
        </p:nvGraphicFramePr>
        <p:xfrm>
          <a:off x="984971" y="1495593"/>
          <a:ext cx="9815302" cy="4825097"/>
        </p:xfrm>
        <a:graphic>
          <a:graphicData uri="http://schemas.openxmlformats.org/drawingml/2006/table">
            <a:tbl>
              <a:tblPr firstRow="1" bandRow="1">
                <a:tableStyleId>{B8DA472E-C0B5-4FAA-A71B-45BBE6C39A2A}</a:tableStyleId>
              </a:tblPr>
              <a:tblGrid>
                <a:gridCol w="1751844">
                  <a:extLst>
                    <a:ext uri="{9D8B030D-6E8A-4147-A177-3AD203B41FA5}">
                      <a16:colId xmlns:a16="http://schemas.microsoft.com/office/drawing/2014/main" val="2867926768"/>
                    </a:ext>
                  </a:extLst>
                </a:gridCol>
                <a:gridCol w="3155806">
                  <a:extLst>
                    <a:ext uri="{9D8B030D-6E8A-4147-A177-3AD203B41FA5}">
                      <a16:colId xmlns:a16="http://schemas.microsoft.com/office/drawing/2014/main" val="2248075950"/>
                    </a:ext>
                  </a:extLst>
                </a:gridCol>
                <a:gridCol w="2453826">
                  <a:extLst>
                    <a:ext uri="{9D8B030D-6E8A-4147-A177-3AD203B41FA5}">
                      <a16:colId xmlns:a16="http://schemas.microsoft.com/office/drawing/2014/main" val="3865847322"/>
                    </a:ext>
                  </a:extLst>
                </a:gridCol>
                <a:gridCol w="2453826">
                  <a:extLst>
                    <a:ext uri="{9D8B030D-6E8A-4147-A177-3AD203B41FA5}">
                      <a16:colId xmlns:a16="http://schemas.microsoft.com/office/drawing/2014/main" val="2864631832"/>
                    </a:ext>
                  </a:extLst>
                </a:gridCol>
              </a:tblGrid>
              <a:tr h="395797">
                <a:tc>
                  <a:txBody>
                    <a:bodyPr/>
                    <a:lstStyle/>
                    <a:p>
                      <a:r>
                        <a:rPr lang="en-US" sz="1800"/>
                        <a:t>Tool</a:t>
                      </a:r>
                    </a:p>
                  </a:txBody>
                  <a:tcPr anchor="ctr"/>
                </a:tc>
                <a:tc>
                  <a:txBody>
                    <a:bodyPr/>
                    <a:lstStyle/>
                    <a:p>
                      <a:r>
                        <a:rPr lang="en-US" sz="1800"/>
                        <a:t>What it is for</a:t>
                      </a:r>
                    </a:p>
                  </a:txBody>
                  <a:tcPr anchor="ctr"/>
                </a:tc>
                <a:tc>
                  <a:txBody>
                    <a:bodyPr/>
                    <a:lstStyle/>
                    <a:p>
                      <a:r>
                        <a:rPr lang="en-US" sz="1800" dirty="0"/>
                        <a:t>Recommended link</a:t>
                      </a:r>
                    </a:p>
                  </a:txBody>
                  <a:tcPr anchor="ctr"/>
                </a:tc>
                <a:tc>
                  <a:txBody>
                    <a:bodyPr/>
                    <a:lstStyle/>
                    <a:p>
                      <a:r>
                        <a:rPr lang="en-US" sz="1800"/>
                        <a:t>When you need it</a:t>
                      </a:r>
                    </a:p>
                  </a:txBody>
                  <a:tcPr anchor="ctr"/>
                </a:tc>
                <a:extLst>
                  <a:ext uri="{0D108BD9-81ED-4DB2-BD59-A6C34878D82A}">
                    <a16:rowId xmlns:a16="http://schemas.microsoft.com/office/drawing/2014/main" val="1930752683"/>
                  </a:ext>
                </a:extLst>
              </a:tr>
              <a:tr h="780750">
                <a:tc>
                  <a:txBody>
                    <a:bodyPr/>
                    <a:lstStyle/>
                    <a:p>
                      <a:r>
                        <a:rPr lang="en-US" sz="1800"/>
                        <a:t>GitHub account</a:t>
                      </a:r>
                    </a:p>
                  </a:txBody>
                  <a:tcPr anchor="ctr"/>
                </a:tc>
                <a:tc>
                  <a:txBody>
                    <a:bodyPr/>
                    <a:lstStyle/>
                    <a:p>
                      <a:r>
                        <a:rPr lang="en-US" sz="1800" dirty="0"/>
                        <a:t>Fork and host your copy of Geo-X; open pull requests</a:t>
                      </a:r>
                    </a:p>
                  </a:txBody>
                  <a:tcPr anchor="ctr"/>
                </a:tc>
                <a:tc>
                  <a:txBody>
                    <a:bodyPr/>
                    <a:lstStyle/>
                    <a:p>
                      <a:r>
                        <a:rPr lang="en-US" sz="1800">
                          <a:hlinkClick r:id="rId3"/>
                        </a:rPr>
                        <a:t>Link</a:t>
                      </a:r>
                      <a:endParaRPr lang="en-US" sz="1800"/>
                    </a:p>
                  </a:txBody>
                  <a:tcPr anchor="ctr"/>
                </a:tc>
                <a:tc>
                  <a:txBody>
                    <a:bodyPr/>
                    <a:lstStyle/>
                    <a:p>
                      <a:pPr algn="l"/>
                      <a:r>
                        <a:rPr lang="en-US" sz="1800" dirty="0"/>
                        <a:t>Before lesson 2 </a:t>
                      </a:r>
                    </a:p>
                  </a:txBody>
                  <a:tcPr anchor="ctr"/>
                </a:tc>
                <a:extLst>
                  <a:ext uri="{0D108BD9-81ED-4DB2-BD59-A6C34878D82A}">
                    <a16:rowId xmlns:a16="http://schemas.microsoft.com/office/drawing/2014/main" val="3622837984"/>
                  </a:ext>
                </a:extLst>
              </a:tr>
              <a:tr h="905350">
                <a:tc>
                  <a:txBody>
                    <a:bodyPr/>
                    <a:lstStyle/>
                    <a:p>
                      <a:r>
                        <a:rPr lang="en-US" sz="1800"/>
                        <a:t>Git</a:t>
                      </a:r>
                    </a:p>
                  </a:txBody>
                  <a:tcPr anchor="ctr"/>
                </a:tc>
                <a:tc>
                  <a:txBody>
                    <a:bodyPr/>
                    <a:lstStyle/>
                    <a:p>
                      <a:r>
                        <a:rPr lang="en-US" sz="1800" dirty="0"/>
                        <a:t>Version control from the terminal: clone, branch, commit, push</a:t>
                      </a:r>
                    </a:p>
                  </a:txBody>
                  <a:tcPr anchor="ctr"/>
                </a:tc>
                <a:tc>
                  <a:txBody>
                    <a:bodyPr/>
                    <a:lstStyle/>
                    <a:p>
                      <a:r>
                        <a:rPr lang="en-US" sz="1800" dirty="0">
                          <a:hlinkClick r:id="rId4"/>
                        </a:rPr>
                        <a:t>Link</a:t>
                      </a:r>
                      <a:endParaRPr lang="en-US" sz="1800" dirty="0"/>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dirty="0"/>
                        <a:t>Before lesson 2</a:t>
                      </a:r>
                    </a:p>
                    <a:p>
                      <a:pPr algn="l"/>
                      <a:endParaRPr lang="en-US" sz="1800" dirty="0"/>
                    </a:p>
                  </a:txBody>
                  <a:tcPr anchor="ctr"/>
                </a:tc>
                <a:extLst>
                  <a:ext uri="{0D108BD9-81ED-4DB2-BD59-A6C34878D82A}">
                    <a16:rowId xmlns:a16="http://schemas.microsoft.com/office/drawing/2014/main" val="1258713880"/>
                  </a:ext>
                </a:extLst>
              </a:tr>
              <a:tr h="905350">
                <a:tc>
                  <a:txBody>
                    <a:bodyPr/>
                    <a:lstStyle/>
                    <a:p>
                      <a:r>
                        <a:rPr lang="en-US" sz="1800"/>
                        <a:t>Mamba / </a:t>
                      </a:r>
                      <a:r>
                        <a:rPr lang="en-US" sz="1800" err="1"/>
                        <a:t>conda</a:t>
                      </a:r>
                      <a:endParaRPr lang="en-US" sz="1800"/>
                    </a:p>
                  </a:txBody>
                  <a:tcPr anchor="ctr"/>
                </a:tc>
                <a:tc>
                  <a:txBody>
                    <a:bodyPr/>
                    <a:lstStyle/>
                    <a:p>
                      <a:r>
                        <a:rPr lang="en-US" sz="1800" dirty="0"/>
                        <a:t>Package manager: install and manage the Geo-X environment</a:t>
                      </a:r>
                    </a:p>
                  </a:txBody>
                  <a:tcPr anchor="ctr"/>
                </a:tc>
                <a:tc>
                  <a:txBody>
                    <a:bodyPr/>
                    <a:lstStyle/>
                    <a:p>
                      <a:r>
                        <a:rPr lang="en-US" sz="1800" dirty="0">
                          <a:hlinkClick r:id="rId5"/>
                        </a:rPr>
                        <a:t>Link</a:t>
                      </a:r>
                      <a:endParaRPr lang="en-US" sz="1800" dirty="0"/>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800"/>
                        <a:t>Before lesson 2</a:t>
                      </a:r>
                    </a:p>
                    <a:p>
                      <a:pPr algn="l"/>
                      <a:endParaRPr lang="en-US" sz="1800"/>
                    </a:p>
                  </a:txBody>
                  <a:tcPr anchor="ctr"/>
                </a:tc>
                <a:extLst>
                  <a:ext uri="{0D108BD9-81ED-4DB2-BD59-A6C34878D82A}">
                    <a16:rowId xmlns:a16="http://schemas.microsoft.com/office/drawing/2014/main" val="2449956161"/>
                  </a:ext>
                </a:extLst>
              </a:tr>
              <a:tr h="905350">
                <a:tc>
                  <a:txBody>
                    <a:bodyPr/>
                    <a:lstStyle/>
                    <a:p>
                      <a:r>
                        <a:rPr lang="en-US" sz="1800" err="1"/>
                        <a:t>Cbc</a:t>
                      </a:r>
                      <a:r>
                        <a:rPr lang="en-US" sz="1800"/>
                        <a:t> or </a:t>
                      </a:r>
                      <a:r>
                        <a:rPr lang="en-US" sz="1800" err="1"/>
                        <a:t>Gurobi</a:t>
                      </a:r>
                      <a:endParaRPr lang="en-US" sz="1800"/>
                    </a:p>
                  </a:txBody>
                  <a:tcPr anchor="ctr"/>
                </a:tc>
                <a:tc>
                  <a:txBody>
                    <a:bodyPr/>
                    <a:lstStyle/>
                    <a:p>
                      <a:r>
                        <a:rPr lang="en-US" sz="1800" dirty="0" err="1"/>
                        <a:t>Optimisation</a:t>
                      </a:r>
                      <a:r>
                        <a:rPr lang="en-US" sz="1800" dirty="0"/>
                        <a:t> solver: required to run the Geo-X model</a:t>
                      </a:r>
                    </a:p>
                  </a:txBody>
                  <a:tcPr anchor="ctr"/>
                </a:tc>
                <a:tc>
                  <a:txBody>
                    <a:bodyPr/>
                    <a:lstStyle/>
                    <a:p>
                      <a:r>
                        <a:rPr lang="en-US" sz="1800">
                          <a:hlinkClick r:id="rId6"/>
                        </a:rPr>
                        <a:t>Link</a:t>
                      </a:r>
                      <a:endParaRPr lang="en-US" sz="1800"/>
                    </a:p>
                  </a:txBody>
                  <a:tcPr anchor="ctr"/>
                </a:tc>
                <a:tc>
                  <a:txBody>
                    <a:bodyPr/>
                    <a:lstStyle/>
                    <a:p>
                      <a:r>
                        <a:rPr lang="en-US" sz="1800" dirty="0"/>
                        <a:t>Before lesson 2</a:t>
                      </a:r>
                    </a:p>
                  </a:txBody>
                  <a:tcPr anchor="ctr"/>
                </a:tc>
                <a:extLst>
                  <a:ext uri="{0D108BD9-81ED-4DB2-BD59-A6C34878D82A}">
                    <a16:rowId xmlns:a16="http://schemas.microsoft.com/office/drawing/2014/main" val="4056714588"/>
                  </a:ext>
                </a:extLst>
              </a:tr>
              <a:tr h="905350">
                <a:tc>
                  <a:txBody>
                    <a:bodyPr/>
                    <a:lstStyle/>
                    <a:p>
                      <a:r>
                        <a:rPr lang="en-US" sz="1800"/>
                        <a:t>CDS API key</a:t>
                      </a:r>
                    </a:p>
                  </a:txBody>
                  <a:tcPr anchor="ctr"/>
                </a:tc>
                <a:tc>
                  <a:txBody>
                    <a:bodyPr/>
                    <a:lstStyle/>
                    <a:p>
                      <a:r>
                        <a:rPr lang="en-US" sz="1800" dirty="0"/>
                        <a:t>Access weather/climate data for renewable resource inputs</a:t>
                      </a:r>
                    </a:p>
                  </a:txBody>
                  <a:tcPr anchor="ctr"/>
                </a:tc>
                <a:tc>
                  <a:txBody>
                    <a:bodyPr/>
                    <a:lstStyle/>
                    <a:p>
                      <a:r>
                        <a:rPr lang="en-US" sz="1800" dirty="0">
                          <a:hlinkClick r:id="rId7"/>
                        </a:rPr>
                        <a:t>Link</a:t>
                      </a:r>
                      <a:endParaRPr lang="en-US" sz="1800" dirty="0"/>
                    </a:p>
                  </a:txBody>
                  <a:tcPr anchor="ctr"/>
                </a:tc>
                <a:tc>
                  <a:txBody>
                    <a:bodyPr/>
                    <a:lstStyle/>
                    <a:p>
                      <a:r>
                        <a:rPr lang="en-US" sz="1800" dirty="0"/>
                        <a:t>Before lesson 4</a:t>
                      </a:r>
                    </a:p>
                  </a:txBody>
                  <a:tcPr anchor="ctr"/>
                </a:tc>
                <a:extLst>
                  <a:ext uri="{0D108BD9-81ED-4DB2-BD59-A6C34878D82A}">
                    <a16:rowId xmlns:a16="http://schemas.microsoft.com/office/drawing/2014/main" val="117059507"/>
                  </a:ext>
                </a:extLst>
              </a:tr>
            </a:tbl>
          </a:graphicData>
        </a:graphic>
      </p:graphicFrame>
      <p:pic>
        <p:nvPicPr>
          <p:cNvPr id="7" name="Graphic 6" descr="Tick with solid fill">
            <a:extLst>
              <a:ext uri="{FF2B5EF4-FFF2-40B4-BE49-F238E27FC236}">
                <a16:creationId xmlns:a16="http://schemas.microsoft.com/office/drawing/2014/main" id="{65868053-8A56-6A92-B6D2-6280FFD2814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260540" y="2063131"/>
            <a:ext cx="354705" cy="401253"/>
          </a:xfrm>
          <a:prstGeom prst="rect">
            <a:avLst/>
          </a:prstGeom>
        </p:spPr>
      </p:pic>
      <p:pic>
        <p:nvPicPr>
          <p:cNvPr id="15" name="Graphic 14" descr="Stopwatch with solid fill">
            <a:extLst>
              <a:ext uri="{FF2B5EF4-FFF2-40B4-BE49-F238E27FC236}">
                <a16:creationId xmlns:a16="http://schemas.microsoft.com/office/drawing/2014/main" id="{3F852ACB-3F35-BA10-E166-242ED5E68EC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219041" y="5636220"/>
            <a:ext cx="437698" cy="437698"/>
          </a:xfrm>
          <a:prstGeom prst="rect">
            <a:avLst/>
          </a:prstGeom>
        </p:spPr>
      </p:pic>
      <p:sp>
        <p:nvSpPr>
          <p:cNvPr id="3" name="Google Shape;167;p13">
            <a:extLst>
              <a:ext uri="{FF2B5EF4-FFF2-40B4-BE49-F238E27FC236}">
                <a16:creationId xmlns:a16="http://schemas.microsoft.com/office/drawing/2014/main" id="{12F122CD-77E0-D7B5-BC3F-73DDE7D02AA7}"/>
              </a:ext>
            </a:extLst>
          </p:cNvPr>
          <p:cNvSpPr txBox="1">
            <a:spLocks/>
          </p:cNvSpPr>
          <p:nvPr/>
        </p:nvSpPr>
        <p:spPr>
          <a:xfrm>
            <a:off x="838200" y="-308"/>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What </a:t>
            </a:r>
            <a:r>
              <a:rPr lang="sv-SE" dirty="0" err="1">
                <a:solidFill>
                  <a:schemeClr val="accent2"/>
                </a:solidFill>
              </a:rPr>
              <a:t>you</a:t>
            </a:r>
            <a:r>
              <a:rPr lang="sv-SE" dirty="0">
                <a:solidFill>
                  <a:schemeClr val="accent2"/>
                </a:solidFill>
              </a:rPr>
              <a:t> </a:t>
            </a:r>
            <a:r>
              <a:rPr lang="sv-SE" dirty="0" err="1">
                <a:solidFill>
                  <a:schemeClr val="accent2"/>
                </a:solidFill>
              </a:rPr>
              <a:t>will</a:t>
            </a:r>
            <a:r>
              <a:rPr lang="sv-SE" dirty="0">
                <a:solidFill>
                  <a:schemeClr val="accent2"/>
                </a:solidFill>
              </a:rPr>
              <a:t> </a:t>
            </a:r>
            <a:r>
              <a:rPr lang="sv-SE" dirty="0" err="1">
                <a:solidFill>
                  <a:schemeClr val="accent2"/>
                </a:solidFill>
              </a:rPr>
              <a:t>need</a:t>
            </a:r>
            <a:r>
              <a:rPr lang="sv-SE" dirty="0">
                <a:solidFill>
                  <a:schemeClr val="accent2"/>
                </a:solidFill>
              </a:rPr>
              <a:t> </a:t>
            </a:r>
            <a:r>
              <a:rPr lang="sv-SE" dirty="0" err="1">
                <a:solidFill>
                  <a:schemeClr val="accent2"/>
                </a:solidFill>
              </a:rPr>
              <a:t>before</a:t>
            </a:r>
            <a:r>
              <a:rPr lang="sv-SE" dirty="0">
                <a:solidFill>
                  <a:schemeClr val="accent2"/>
                </a:solidFill>
              </a:rPr>
              <a:t> </a:t>
            </a:r>
            <a:r>
              <a:rPr lang="sv-SE" dirty="0" err="1">
                <a:solidFill>
                  <a:schemeClr val="accent2"/>
                </a:solidFill>
              </a:rPr>
              <a:t>starting</a:t>
            </a:r>
            <a:r>
              <a:rPr lang="sv-SE" dirty="0">
                <a:solidFill>
                  <a:schemeClr val="accent2"/>
                </a:solidFill>
              </a:rPr>
              <a:t> </a:t>
            </a:r>
          </a:p>
        </p:txBody>
      </p:sp>
      <p:pic>
        <p:nvPicPr>
          <p:cNvPr id="14" name="Graphic 13" descr="Tick with solid fill">
            <a:extLst>
              <a:ext uri="{FF2B5EF4-FFF2-40B4-BE49-F238E27FC236}">
                <a16:creationId xmlns:a16="http://schemas.microsoft.com/office/drawing/2014/main" id="{4A41BA7D-6F2F-A526-7294-ED7F0A90E54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260539" y="2807160"/>
            <a:ext cx="354705" cy="401253"/>
          </a:xfrm>
          <a:prstGeom prst="rect">
            <a:avLst/>
          </a:prstGeom>
        </p:spPr>
      </p:pic>
      <p:pic>
        <p:nvPicPr>
          <p:cNvPr id="16" name="Graphic 15" descr="Tick with solid fill">
            <a:extLst>
              <a:ext uri="{FF2B5EF4-FFF2-40B4-BE49-F238E27FC236}">
                <a16:creationId xmlns:a16="http://schemas.microsoft.com/office/drawing/2014/main" id="{5EABFE94-5758-3D47-ECCB-78416C657FB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260538" y="3746547"/>
            <a:ext cx="354705" cy="401253"/>
          </a:xfrm>
          <a:prstGeom prst="rect">
            <a:avLst/>
          </a:prstGeom>
        </p:spPr>
      </p:pic>
      <p:pic>
        <p:nvPicPr>
          <p:cNvPr id="17" name="Graphic 16" descr="Tick with solid fill">
            <a:extLst>
              <a:ext uri="{FF2B5EF4-FFF2-40B4-BE49-F238E27FC236}">
                <a16:creationId xmlns:a16="http://schemas.microsoft.com/office/drawing/2014/main" id="{2E19777D-AE83-DE53-0592-5A61201BCD6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260538" y="4717263"/>
            <a:ext cx="354705" cy="401253"/>
          </a:xfrm>
          <a:prstGeom prst="rect">
            <a:avLst/>
          </a:prstGeom>
        </p:spPr>
      </p:pic>
    </p:spTree>
    <p:extLst>
      <p:ext uri="{BB962C8B-B14F-4D97-AF65-F5344CB8AC3E}">
        <p14:creationId xmlns:p14="http://schemas.microsoft.com/office/powerpoint/2010/main" val="3465031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D091B501-7B27-E5F3-62F7-87EA3D0FF19B}"/>
              </a:ext>
            </a:extLst>
          </p:cNvPr>
          <p:cNvSpPr/>
          <p:nvPr/>
        </p:nvSpPr>
        <p:spPr>
          <a:xfrm>
            <a:off x="950541" y="1680519"/>
            <a:ext cx="6944497" cy="1470454"/>
          </a:xfrm>
          <a:prstGeom prst="roundRect">
            <a:avLst>
              <a:gd name="adj" fmla="val 8000"/>
            </a:avLst>
          </a:prstGeom>
          <a:solidFill>
            <a:schemeClr val="accent4">
              <a:lumMod val="20000"/>
              <a:lumOff val="80000"/>
            </a:schemeClr>
          </a:solidFill>
          <a:ln w="12700">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15550507-AE4F-64B3-9E91-97668C932077}"/>
              </a:ext>
            </a:extLst>
          </p:cNvPr>
          <p:cNvSpPr/>
          <p:nvPr/>
        </p:nvSpPr>
        <p:spPr>
          <a:xfrm>
            <a:off x="950540" y="4823253"/>
            <a:ext cx="6944497" cy="1470454"/>
          </a:xfrm>
          <a:prstGeom prst="roundRect">
            <a:avLst>
              <a:gd name="adj" fmla="val 8000"/>
            </a:avLst>
          </a:prstGeom>
          <a:solidFill>
            <a:srgbClr val="F692A2"/>
          </a:solidFill>
          <a:ln w="127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1FE86A1F-34DC-C376-D1A6-464D75F81343}"/>
              </a:ext>
            </a:extLst>
          </p:cNvPr>
          <p:cNvSpPr/>
          <p:nvPr/>
        </p:nvSpPr>
        <p:spPr>
          <a:xfrm>
            <a:off x="950637" y="3250913"/>
            <a:ext cx="6944400" cy="1472400"/>
          </a:xfrm>
          <a:prstGeom prst="roundRect">
            <a:avLst>
              <a:gd name="adj" fmla="val 8000"/>
            </a:avLst>
          </a:prstGeom>
          <a:solidFill>
            <a:srgbClr val="A3E858">
              <a:alpha val="40784"/>
            </a:srgbClr>
          </a:solidFill>
          <a:ln w="127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2017907-E78B-417D-9033-644C4C35995A}"/>
              </a:ext>
            </a:extLst>
          </p:cNvPr>
          <p:cNvSpPr txBox="1"/>
          <p:nvPr/>
        </p:nvSpPr>
        <p:spPr>
          <a:xfrm>
            <a:off x="1566318" y="1778210"/>
            <a:ext cx="5122903" cy="338554"/>
          </a:xfrm>
          <a:prstGeom prst="rect">
            <a:avLst/>
          </a:prstGeom>
          <a:noFill/>
        </p:spPr>
        <p:txBody>
          <a:bodyPr wrap="square" rtlCol="0">
            <a:spAutoFit/>
          </a:bodyPr>
          <a:lstStyle/>
          <a:p>
            <a:r>
              <a:rPr lang="en-US" sz="1600" b="1" dirty="0"/>
              <a:t>Go to Geo-X repo and click Fork</a:t>
            </a:r>
          </a:p>
        </p:txBody>
      </p:sp>
      <p:sp>
        <p:nvSpPr>
          <p:cNvPr id="9" name="TextBox 8">
            <a:extLst>
              <a:ext uri="{FF2B5EF4-FFF2-40B4-BE49-F238E27FC236}">
                <a16:creationId xmlns:a16="http://schemas.microsoft.com/office/drawing/2014/main" id="{43A96A23-E359-0691-F5D1-B39FEFFB54A8}"/>
              </a:ext>
            </a:extLst>
          </p:cNvPr>
          <p:cNvSpPr txBox="1"/>
          <p:nvPr/>
        </p:nvSpPr>
        <p:spPr>
          <a:xfrm>
            <a:off x="1566317" y="2106798"/>
            <a:ext cx="1274807" cy="338554"/>
          </a:xfrm>
          <a:prstGeom prst="rect">
            <a:avLst/>
          </a:prstGeom>
          <a:noFill/>
        </p:spPr>
        <p:txBody>
          <a:bodyPr wrap="square" rtlCol="0">
            <a:spAutoFit/>
          </a:bodyPr>
          <a:lstStyle/>
          <a:p>
            <a:r>
              <a:rPr lang="en-US" sz="1600" dirty="0"/>
              <a:t>Navigate to</a:t>
            </a:r>
          </a:p>
        </p:txBody>
      </p:sp>
      <p:sp>
        <p:nvSpPr>
          <p:cNvPr id="10" name="TextBox 9">
            <a:extLst>
              <a:ext uri="{FF2B5EF4-FFF2-40B4-BE49-F238E27FC236}">
                <a16:creationId xmlns:a16="http://schemas.microsoft.com/office/drawing/2014/main" id="{7D385CD5-21B5-9DE5-33A8-7B925645B6C9}"/>
              </a:ext>
            </a:extLst>
          </p:cNvPr>
          <p:cNvSpPr txBox="1"/>
          <p:nvPr/>
        </p:nvSpPr>
        <p:spPr>
          <a:xfrm>
            <a:off x="2706643" y="2108587"/>
            <a:ext cx="5122904" cy="338554"/>
          </a:xfrm>
          <a:prstGeom prst="rect">
            <a:avLst/>
          </a:prstGeom>
          <a:noFill/>
        </p:spPr>
        <p:txBody>
          <a:bodyPr wrap="square" rtlCol="0">
            <a:spAutoFit/>
          </a:bodyPr>
          <a:lstStyle/>
          <a:p>
            <a:r>
              <a:rPr lang="en-US" sz="1600" dirty="0"/>
              <a:t>https://</a:t>
            </a:r>
            <a:r>
              <a:rPr lang="en-US" sz="1600" dirty="0" err="1"/>
              <a:t>github.com</a:t>
            </a:r>
            <a:r>
              <a:rPr lang="en-US" sz="1600" dirty="0"/>
              <a:t>/</a:t>
            </a:r>
            <a:r>
              <a:rPr lang="en-US" sz="1600" dirty="0" err="1"/>
              <a:t>ClimateCompatibleGrowth</a:t>
            </a:r>
            <a:r>
              <a:rPr lang="en-US" sz="1600" dirty="0"/>
              <a:t>/Geo-X</a:t>
            </a:r>
          </a:p>
        </p:txBody>
      </p:sp>
      <p:pic>
        <p:nvPicPr>
          <p:cNvPr id="12" name="Graphic 11" descr="Badge 1 with solid fill">
            <a:extLst>
              <a:ext uri="{FF2B5EF4-FFF2-40B4-BE49-F238E27FC236}">
                <a16:creationId xmlns:a16="http://schemas.microsoft.com/office/drawing/2014/main" id="{66ABE37F-BB10-5D2B-0488-31569F3E836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2013" y="1890347"/>
            <a:ext cx="452833" cy="452833"/>
          </a:xfrm>
          <a:prstGeom prst="rect">
            <a:avLst/>
          </a:prstGeom>
        </p:spPr>
      </p:pic>
      <p:pic>
        <p:nvPicPr>
          <p:cNvPr id="14" name="Picture 13">
            <a:extLst>
              <a:ext uri="{FF2B5EF4-FFF2-40B4-BE49-F238E27FC236}">
                <a16:creationId xmlns:a16="http://schemas.microsoft.com/office/drawing/2014/main" id="{E6AB9952-EA1A-B26B-7438-664E9534345C}"/>
              </a:ext>
            </a:extLst>
          </p:cNvPr>
          <p:cNvPicPr>
            <a:picLocks noChangeAspect="1"/>
          </p:cNvPicPr>
          <p:nvPr/>
        </p:nvPicPr>
        <p:blipFill>
          <a:blip r:embed="rId4"/>
          <a:stretch>
            <a:fillRect/>
          </a:stretch>
        </p:blipFill>
        <p:spPr>
          <a:xfrm>
            <a:off x="6690813" y="522323"/>
            <a:ext cx="4953000" cy="1092200"/>
          </a:xfrm>
          <a:prstGeom prst="rect">
            <a:avLst/>
          </a:prstGeom>
        </p:spPr>
      </p:pic>
      <p:sp>
        <p:nvSpPr>
          <p:cNvPr id="15" name="Oval 14">
            <a:extLst>
              <a:ext uri="{FF2B5EF4-FFF2-40B4-BE49-F238E27FC236}">
                <a16:creationId xmlns:a16="http://schemas.microsoft.com/office/drawing/2014/main" id="{5D065A78-6022-18E1-97B6-8B5B65D2D590}"/>
              </a:ext>
            </a:extLst>
          </p:cNvPr>
          <p:cNvSpPr/>
          <p:nvPr/>
        </p:nvSpPr>
        <p:spPr>
          <a:xfrm>
            <a:off x="9770634" y="1112025"/>
            <a:ext cx="1060623" cy="353465"/>
          </a:xfrm>
          <a:prstGeom prst="ellipse">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descr="Badge with solid fill">
            <a:extLst>
              <a:ext uri="{FF2B5EF4-FFF2-40B4-BE49-F238E27FC236}">
                <a16:creationId xmlns:a16="http://schemas.microsoft.com/office/drawing/2014/main" id="{FF0EE283-1A72-5ED2-4E05-3C3F4EACCEC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11418" y="3438753"/>
            <a:ext cx="457200" cy="457200"/>
          </a:xfrm>
          <a:prstGeom prst="rect">
            <a:avLst/>
          </a:prstGeom>
        </p:spPr>
      </p:pic>
      <p:sp>
        <p:nvSpPr>
          <p:cNvPr id="18" name="TextBox 17">
            <a:extLst>
              <a:ext uri="{FF2B5EF4-FFF2-40B4-BE49-F238E27FC236}">
                <a16:creationId xmlns:a16="http://schemas.microsoft.com/office/drawing/2014/main" id="{BDA1DD69-4063-A41D-D4AB-4423FDC47E61}"/>
              </a:ext>
            </a:extLst>
          </p:cNvPr>
          <p:cNvSpPr txBox="1"/>
          <p:nvPr/>
        </p:nvSpPr>
        <p:spPr>
          <a:xfrm>
            <a:off x="1566317" y="2443037"/>
            <a:ext cx="5955168" cy="584775"/>
          </a:xfrm>
          <a:prstGeom prst="rect">
            <a:avLst/>
          </a:prstGeom>
          <a:noFill/>
        </p:spPr>
        <p:txBody>
          <a:bodyPr wrap="square" rtlCol="0">
            <a:spAutoFit/>
          </a:bodyPr>
          <a:lstStyle/>
          <a:p>
            <a:r>
              <a:rPr lang="en-US" sz="1600" i="1" dirty="0"/>
              <a:t>Click the Fork button (top-right of the repo page): GitHub creates your own copy.</a:t>
            </a:r>
          </a:p>
        </p:txBody>
      </p:sp>
      <p:sp>
        <p:nvSpPr>
          <p:cNvPr id="19" name="TextBox 18">
            <a:extLst>
              <a:ext uri="{FF2B5EF4-FFF2-40B4-BE49-F238E27FC236}">
                <a16:creationId xmlns:a16="http://schemas.microsoft.com/office/drawing/2014/main" id="{B5A96FE9-D081-07B4-92C7-DE33A439CC07}"/>
              </a:ext>
            </a:extLst>
          </p:cNvPr>
          <p:cNvSpPr txBox="1"/>
          <p:nvPr/>
        </p:nvSpPr>
        <p:spPr>
          <a:xfrm>
            <a:off x="1566317" y="3427890"/>
            <a:ext cx="5883754" cy="338554"/>
          </a:xfrm>
          <a:prstGeom prst="rect">
            <a:avLst/>
          </a:prstGeom>
          <a:noFill/>
        </p:spPr>
        <p:txBody>
          <a:bodyPr wrap="square" rtlCol="0">
            <a:spAutoFit/>
          </a:bodyPr>
          <a:lstStyle/>
          <a:p>
            <a:r>
              <a:rPr lang="en-US" sz="1600" b="1" dirty="0"/>
              <a:t>GitHub creates your personal copy with its own URL</a:t>
            </a:r>
          </a:p>
        </p:txBody>
      </p:sp>
      <p:sp>
        <p:nvSpPr>
          <p:cNvPr id="20" name="TextBox 19">
            <a:extLst>
              <a:ext uri="{FF2B5EF4-FFF2-40B4-BE49-F238E27FC236}">
                <a16:creationId xmlns:a16="http://schemas.microsoft.com/office/drawing/2014/main" id="{BB21B090-EF46-BAA8-1BB8-8EA2D40DE5F4}"/>
              </a:ext>
            </a:extLst>
          </p:cNvPr>
          <p:cNvSpPr txBox="1"/>
          <p:nvPr/>
        </p:nvSpPr>
        <p:spPr>
          <a:xfrm>
            <a:off x="1566317" y="3742076"/>
            <a:ext cx="2323560" cy="338554"/>
          </a:xfrm>
          <a:prstGeom prst="rect">
            <a:avLst/>
          </a:prstGeom>
          <a:noFill/>
        </p:spPr>
        <p:txBody>
          <a:bodyPr wrap="square" rtlCol="0">
            <a:spAutoFit/>
          </a:bodyPr>
          <a:lstStyle/>
          <a:p>
            <a:r>
              <a:rPr lang="en-US" sz="1600" dirty="0"/>
              <a:t>Your fork lives at</a:t>
            </a:r>
          </a:p>
        </p:txBody>
      </p:sp>
      <p:sp>
        <p:nvSpPr>
          <p:cNvPr id="21" name="TextBox 20">
            <a:extLst>
              <a:ext uri="{FF2B5EF4-FFF2-40B4-BE49-F238E27FC236}">
                <a16:creationId xmlns:a16="http://schemas.microsoft.com/office/drawing/2014/main" id="{DD413334-5A13-CEA4-CD4F-01D24C2BD100}"/>
              </a:ext>
            </a:extLst>
          </p:cNvPr>
          <p:cNvSpPr txBox="1"/>
          <p:nvPr/>
        </p:nvSpPr>
        <p:spPr>
          <a:xfrm>
            <a:off x="3155762" y="3746982"/>
            <a:ext cx="4926768" cy="338554"/>
          </a:xfrm>
          <a:prstGeom prst="rect">
            <a:avLst/>
          </a:prstGeom>
          <a:noFill/>
        </p:spPr>
        <p:txBody>
          <a:bodyPr wrap="square" rtlCol="0">
            <a:spAutoFit/>
          </a:bodyPr>
          <a:lstStyle/>
          <a:p>
            <a:r>
              <a:rPr lang="en-US" sz="1600" dirty="0"/>
              <a:t>https://</a:t>
            </a:r>
            <a:r>
              <a:rPr lang="en-US" sz="1600" dirty="0" err="1"/>
              <a:t>github.com</a:t>
            </a:r>
            <a:r>
              <a:rPr lang="en-US" sz="1600" dirty="0"/>
              <a:t>/your-username/Geo-X</a:t>
            </a:r>
          </a:p>
        </p:txBody>
      </p:sp>
      <p:sp>
        <p:nvSpPr>
          <p:cNvPr id="22" name="TextBox 21">
            <a:extLst>
              <a:ext uri="{FF2B5EF4-FFF2-40B4-BE49-F238E27FC236}">
                <a16:creationId xmlns:a16="http://schemas.microsoft.com/office/drawing/2014/main" id="{1D16D7E6-5434-096D-0950-CC12794570FF}"/>
              </a:ext>
            </a:extLst>
          </p:cNvPr>
          <p:cNvSpPr txBox="1"/>
          <p:nvPr/>
        </p:nvSpPr>
        <p:spPr>
          <a:xfrm>
            <a:off x="1566317" y="4080905"/>
            <a:ext cx="5708951" cy="584775"/>
          </a:xfrm>
          <a:prstGeom prst="rect">
            <a:avLst/>
          </a:prstGeom>
          <a:noFill/>
        </p:spPr>
        <p:txBody>
          <a:bodyPr wrap="square" rtlCol="0">
            <a:spAutoFit/>
          </a:bodyPr>
          <a:lstStyle/>
          <a:p>
            <a:r>
              <a:rPr lang="en-US" sz="1600" i="1" dirty="0"/>
              <a:t>This is your independent copy. Changes here don’t affect the original CCG repository.</a:t>
            </a:r>
          </a:p>
        </p:txBody>
      </p:sp>
      <p:pic>
        <p:nvPicPr>
          <p:cNvPr id="24" name="Graphic 23" descr="Badge 3 with solid fill">
            <a:extLst>
              <a:ext uri="{FF2B5EF4-FFF2-40B4-BE49-F238E27FC236}">
                <a16:creationId xmlns:a16="http://schemas.microsoft.com/office/drawing/2014/main" id="{FBB9E055-2152-0950-0F01-834947F49F3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32013" y="4985876"/>
            <a:ext cx="457200" cy="457200"/>
          </a:xfrm>
          <a:prstGeom prst="rect">
            <a:avLst/>
          </a:prstGeom>
        </p:spPr>
      </p:pic>
      <p:sp>
        <p:nvSpPr>
          <p:cNvPr id="25" name="TextBox 24">
            <a:extLst>
              <a:ext uri="{FF2B5EF4-FFF2-40B4-BE49-F238E27FC236}">
                <a16:creationId xmlns:a16="http://schemas.microsoft.com/office/drawing/2014/main" id="{EF443623-FDF1-A0D2-CAEA-BAFD8D351FBE}"/>
              </a:ext>
            </a:extLst>
          </p:cNvPr>
          <p:cNvSpPr txBox="1"/>
          <p:nvPr/>
        </p:nvSpPr>
        <p:spPr>
          <a:xfrm>
            <a:off x="1566317" y="4988085"/>
            <a:ext cx="5883754" cy="338554"/>
          </a:xfrm>
          <a:prstGeom prst="rect">
            <a:avLst/>
          </a:prstGeom>
          <a:noFill/>
        </p:spPr>
        <p:txBody>
          <a:bodyPr wrap="square" rtlCol="0">
            <a:spAutoFit/>
          </a:bodyPr>
          <a:lstStyle/>
          <a:p>
            <a:r>
              <a:rPr lang="en-US" sz="1600" b="1"/>
              <a:t>Clone your fork to your local machine</a:t>
            </a:r>
          </a:p>
        </p:txBody>
      </p:sp>
      <p:sp>
        <p:nvSpPr>
          <p:cNvPr id="26" name="Rounded Rectangle 25">
            <a:extLst>
              <a:ext uri="{FF2B5EF4-FFF2-40B4-BE49-F238E27FC236}">
                <a16:creationId xmlns:a16="http://schemas.microsoft.com/office/drawing/2014/main" id="{E2FFBD48-96F1-72DE-150F-5209D11E617F}"/>
              </a:ext>
            </a:extLst>
          </p:cNvPr>
          <p:cNvSpPr/>
          <p:nvPr/>
        </p:nvSpPr>
        <p:spPr>
          <a:xfrm>
            <a:off x="1628101" y="5386675"/>
            <a:ext cx="5191178" cy="771650"/>
          </a:xfrm>
          <a:prstGeom prst="roundRect">
            <a:avLst>
              <a:gd name="adj" fmla="val 8000"/>
            </a:avLst>
          </a:prstGeom>
          <a:solidFill>
            <a:schemeClr val="bg1">
              <a:lumMod val="95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CB96F705-3401-E2AD-0DA7-B05E454C618E}"/>
              </a:ext>
            </a:extLst>
          </p:cNvPr>
          <p:cNvSpPr txBox="1"/>
          <p:nvPr/>
        </p:nvSpPr>
        <p:spPr>
          <a:xfrm>
            <a:off x="1643421" y="5752910"/>
            <a:ext cx="5191178" cy="523220"/>
          </a:xfrm>
          <a:prstGeom prst="rect">
            <a:avLst/>
          </a:prstGeom>
          <a:noFill/>
        </p:spPr>
        <p:txBody>
          <a:bodyPr wrap="square">
            <a:spAutoFit/>
          </a:bodyPr>
          <a:lstStyle/>
          <a:p>
            <a:r>
              <a:rPr lang="en-GB">
                <a:latin typeface="Consolas" panose="020B0609020204030204" pitchFamily="49" charset="0"/>
                <a:cs typeface="Consolas" panose="020B0609020204030204" pitchFamily="49" charset="0"/>
              </a:rPr>
              <a:t>git clone </a:t>
            </a:r>
            <a:r>
              <a:rPr lang="en-US">
                <a:latin typeface="Consolas" panose="020B0609020204030204" pitchFamily="49" charset="0"/>
                <a:cs typeface="Consolas" panose="020B0609020204030204" pitchFamily="49" charset="0"/>
              </a:rPr>
              <a:t>https://</a:t>
            </a:r>
            <a:r>
              <a:rPr lang="en-US" err="1">
                <a:latin typeface="Consolas" panose="020B0609020204030204" pitchFamily="49" charset="0"/>
                <a:cs typeface="Consolas" panose="020B0609020204030204" pitchFamily="49" charset="0"/>
              </a:rPr>
              <a:t>github.com</a:t>
            </a:r>
            <a:r>
              <a:rPr lang="en-US">
                <a:latin typeface="Consolas" panose="020B0609020204030204" pitchFamily="49" charset="0"/>
                <a:cs typeface="Consolas" panose="020B0609020204030204" pitchFamily="49" charset="0"/>
              </a:rPr>
              <a:t>/your-username/Geo-X</a:t>
            </a:r>
          </a:p>
          <a:p>
            <a:r>
              <a:rPr lang="en-GB">
                <a:latin typeface="Consolas" panose="020B0609020204030204" pitchFamily="49" charset="0"/>
                <a:cs typeface="Consolas" panose="020B0609020204030204" pitchFamily="49" charset="0"/>
              </a:rPr>
              <a:t> </a:t>
            </a:r>
          </a:p>
        </p:txBody>
      </p:sp>
      <p:pic>
        <p:nvPicPr>
          <p:cNvPr id="28" name="Graphic 27" descr="Cmd Terminal with solid fill">
            <a:extLst>
              <a:ext uri="{FF2B5EF4-FFF2-40B4-BE49-F238E27FC236}">
                <a16:creationId xmlns:a16="http://schemas.microsoft.com/office/drawing/2014/main" id="{CE0C7799-EA4F-A04B-1774-C49202DDC76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24863" y="5378760"/>
            <a:ext cx="429138" cy="429138"/>
          </a:xfrm>
          <a:prstGeom prst="rect">
            <a:avLst/>
          </a:prstGeom>
        </p:spPr>
      </p:pic>
      <p:sp>
        <p:nvSpPr>
          <p:cNvPr id="29" name="Text Placeholder 1">
            <a:extLst>
              <a:ext uri="{FF2B5EF4-FFF2-40B4-BE49-F238E27FC236}">
                <a16:creationId xmlns:a16="http://schemas.microsoft.com/office/drawing/2014/main" id="{0ABFC40B-3862-8930-E5E6-3C44AD02616F}"/>
              </a:ext>
            </a:extLst>
          </p:cNvPr>
          <p:cNvSpPr txBox="1">
            <a:spLocks/>
          </p:cNvSpPr>
          <p:nvPr/>
        </p:nvSpPr>
        <p:spPr>
          <a:xfrm>
            <a:off x="7930407" y="5558480"/>
            <a:ext cx="3664935" cy="105443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00000"/>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00000"/>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pPr marL="0" indent="0">
              <a:buNone/>
            </a:pPr>
            <a:r>
              <a:rPr lang="en-GB" sz="1800" dirty="0">
                <a:solidFill>
                  <a:schemeClr val="accent1"/>
                </a:solidFill>
              </a:rPr>
              <a:t>–&gt; use your fork URL, not the original repo</a:t>
            </a:r>
          </a:p>
        </p:txBody>
      </p:sp>
      <p:sp>
        <p:nvSpPr>
          <p:cNvPr id="3" name="Google Shape;167;p13">
            <a:extLst>
              <a:ext uri="{FF2B5EF4-FFF2-40B4-BE49-F238E27FC236}">
                <a16:creationId xmlns:a16="http://schemas.microsoft.com/office/drawing/2014/main" id="{BE3462BE-C159-9C8A-C5E6-07AF83F4EAA8}"/>
              </a:ext>
            </a:extLst>
          </p:cNvPr>
          <p:cNvSpPr txBox="1">
            <a:spLocks/>
          </p:cNvSpPr>
          <p:nvPr/>
        </p:nvSpPr>
        <p:spPr>
          <a:xfrm>
            <a:off x="1061887" y="-4963"/>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Step 1: </a:t>
            </a:r>
            <a:r>
              <a:rPr lang="sv-SE" dirty="0" err="1">
                <a:solidFill>
                  <a:schemeClr val="accent2"/>
                </a:solidFill>
              </a:rPr>
              <a:t>Fork</a:t>
            </a:r>
            <a:r>
              <a:rPr lang="sv-SE" dirty="0">
                <a:solidFill>
                  <a:schemeClr val="accent2"/>
                </a:solidFill>
              </a:rPr>
              <a:t> and </a:t>
            </a:r>
            <a:r>
              <a:rPr lang="sv-SE" dirty="0" err="1">
                <a:solidFill>
                  <a:schemeClr val="accent2"/>
                </a:solidFill>
              </a:rPr>
              <a:t>clone</a:t>
            </a:r>
            <a:r>
              <a:rPr lang="sv-SE" dirty="0">
                <a:solidFill>
                  <a:schemeClr val="accent2"/>
                </a:solidFill>
              </a:rPr>
              <a:t> Geo-X </a:t>
            </a:r>
          </a:p>
        </p:txBody>
      </p:sp>
    </p:spTree>
    <p:extLst>
      <p:ext uri="{BB962C8B-B14F-4D97-AF65-F5344CB8AC3E}">
        <p14:creationId xmlns:p14="http://schemas.microsoft.com/office/powerpoint/2010/main" val="2992402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5" grpId="0" animBg="1"/>
      <p:bldP spid="18" grpId="0"/>
      <p:bldP spid="19" grpId="0"/>
      <p:bldP spid="20" grpId="0"/>
      <p:bldP spid="21" grpId="0"/>
      <p:bldP spid="22" grpId="0"/>
      <p:bldP spid="25" grpId="0"/>
      <p:bldP spid="26" grpId="0" animBg="1"/>
      <p:bldP spid="27"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08692-6736-4CFA-9AE1-449E035DB516}"/>
            </a:ext>
          </a:extLst>
        </p:cNvPr>
        <p:cNvGrpSpPr/>
        <p:nvPr/>
      </p:nvGrpSpPr>
      <p:grpSpPr>
        <a:xfrm>
          <a:off x="0" y="0"/>
          <a:ext cx="0" cy="0"/>
          <a:chOff x="0" y="0"/>
          <a:chExt cx="0" cy="0"/>
        </a:xfrm>
      </p:grpSpPr>
      <p:sp>
        <p:nvSpPr>
          <p:cNvPr id="5" name="Rounded Rectangle 4">
            <a:extLst>
              <a:ext uri="{FF2B5EF4-FFF2-40B4-BE49-F238E27FC236}">
                <a16:creationId xmlns:a16="http://schemas.microsoft.com/office/drawing/2014/main" id="{D1E0A84F-AC13-D8ED-02DB-7BB7033CEA25}"/>
              </a:ext>
            </a:extLst>
          </p:cNvPr>
          <p:cNvSpPr/>
          <p:nvPr/>
        </p:nvSpPr>
        <p:spPr>
          <a:xfrm>
            <a:off x="916035" y="1680519"/>
            <a:ext cx="6944497" cy="1470454"/>
          </a:xfrm>
          <a:prstGeom prst="roundRect">
            <a:avLst>
              <a:gd name="adj" fmla="val 8000"/>
            </a:avLst>
          </a:prstGeom>
          <a:solidFill>
            <a:schemeClr val="accent4">
              <a:lumMod val="20000"/>
              <a:lumOff val="80000"/>
            </a:schemeClr>
          </a:solidFill>
          <a:ln w="12700">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18A4E181-B5C9-B09E-D437-29E4D44DF4EE}"/>
              </a:ext>
            </a:extLst>
          </p:cNvPr>
          <p:cNvSpPr/>
          <p:nvPr/>
        </p:nvSpPr>
        <p:spPr>
          <a:xfrm>
            <a:off x="916034" y="4823253"/>
            <a:ext cx="6944497" cy="1470454"/>
          </a:xfrm>
          <a:prstGeom prst="roundRect">
            <a:avLst>
              <a:gd name="adj" fmla="val 8000"/>
            </a:avLst>
          </a:prstGeom>
          <a:solidFill>
            <a:schemeClr val="accent2">
              <a:lumMod val="40000"/>
              <a:lumOff val="60000"/>
            </a:schemeClr>
          </a:solidFill>
          <a:ln w="127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A1E3B620-70AC-6D1F-BA4A-CBBDF98B8B43}"/>
              </a:ext>
            </a:extLst>
          </p:cNvPr>
          <p:cNvSpPr/>
          <p:nvPr/>
        </p:nvSpPr>
        <p:spPr>
          <a:xfrm>
            <a:off x="916131" y="3250913"/>
            <a:ext cx="6944400" cy="1472400"/>
          </a:xfrm>
          <a:prstGeom prst="roundRect">
            <a:avLst>
              <a:gd name="adj" fmla="val 8000"/>
            </a:avLst>
          </a:prstGeom>
          <a:solidFill>
            <a:srgbClr val="A3E858">
              <a:alpha val="41106"/>
            </a:srgbClr>
          </a:solidFill>
          <a:ln w="12700">
            <a:solidFill>
              <a:srgbClr val="A3E8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6DC2440-0505-7BCA-37C5-157403001243}"/>
              </a:ext>
            </a:extLst>
          </p:cNvPr>
          <p:cNvSpPr txBox="1"/>
          <p:nvPr/>
        </p:nvSpPr>
        <p:spPr>
          <a:xfrm>
            <a:off x="1531811" y="1708692"/>
            <a:ext cx="5122903" cy="338554"/>
          </a:xfrm>
          <a:prstGeom prst="rect">
            <a:avLst/>
          </a:prstGeom>
          <a:noFill/>
        </p:spPr>
        <p:txBody>
          <a:bodyPr wrap="square" rtlCol="0">
            <a:spAutoFit/>
          </a:bodyPr>
          <a:lstStyle/>
          <a:p>
            <a:r>
              <a:rPr lang="en-US" sz="1600" b="1"/>
              <a:t>Create the Geo-X environment</a:t>
            </a:r>
          </a:p>
        </p:txBody>
      </p:sp>
      <p:sp>
        <p:nvSpPr>
          <p:cNvPr id="9" name="TextBox 8">
            <a:extLst>
              <a:ext uri="{FF2B5EF4-FFF2-40B4-BE49-F238E27FC236}">
                <a16:creationId xmlns:a16="http://schemas.microsoft.com/office/drawing/2014/main" id="{C16683FB-EA38-82E6-277C-9AD85BDC7CC9}"/>
              </a:ext>
            </a:extLst>
          </p:cNvPr>
          <p:cNvSpPr txBox="1"/>
          <p:nvPr/>
        </p:nvSpPr>
        <p:spPr>
          <a:xfrm>
            <a:off x="1531811" y="1990856"/>
            <a:ext cx="4926768" cy="338554"/>
          </a:xfrm>
          <a:prstGeom prst="rect">
            <a:avLst/>
          </a:prstGeom>
          <a:noFill/>
        </p:spPr>
        <p:txBody>
          <a:bodyPr wrap="square" rtlCol="0">
            <a:spAutoFit/>
          </a:bodyPr>
          <a:lstStyle/>
          <a:p>
            <a:r>
              <a:rPr lang="en-US" sz="1600" dirty="0"/>
              <a:t>Run this from the root of your cloned repo:</a:t>
            </a:r>
          </a:p>
        </p:txBody>
      </p:sp>
      <p:pic>
        <p:nvPicPr>
          <p:cNvPr id="12" name="Graphic 11" descr="Badge 1 with solid fill">
            <a:extLst>
              <a:ext uri="{FF2B5EF4-FFF2-40B4-BE49-F238E27FC236}">
                <a16:creationId xmlns:a16="http://schemas.microsoft.com/office/drawing/2014/main" id="{3C6D788F-BDA9-2847-E808-9DB945F51F2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7507" y="1890347"/>
            <a:ext cx="452833" cy="452833"/>
          </a:xfrm>
          <a:prstGeom prst="rect">
            <a:avLst/>
          </a:prstGeom>
        </p:spPr>
      </p:pic>
      <p:pic>
        <p:nvPicPr>
          <p:cNvPr id="17" name="Graphic 16" descr="Badge with solid fill">
            <a:extLst>
              <a:ext uri="{FF2B5EF4-FFF2-40B4-BE49-F238E27FC236}">
                <a16:creationId xmlns:a16="http://schemas.microsoft.com/office/drawing/2014/main" id="{E011F8F2-E550-6A36-0B36-9F5F911367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6912" y="3438753"/>
            <a:ext cx="457200" cy="457200"/>
          </a:xfrm>
          <a:prstGeom prst="rect">
            <a:avLst/>
          </a:prstGeom>
        </p:spPr>
      </p:pic>
      <p:sp>
        <p:nvSpPr>
          <p:cNvPr id="19" name="TextBox 18">
            <a:extLst>
              <a:ext uri="{FF2B5EF4-FFF2-40B4-BE49-F238E27FC236}">
                <a16:creationId xmlns:a16="http://schemas.microsoft.com/office/drawing/2014/main" id="{099D918F-CB74-E3AE-2212-A56F713012D3}"/>
              </a:ext>
            </a:extLst>
          </p:cNvPr>
          <p:cNvSpPr txBox="1"/>
          <p:nvPr/>
        </p:nvSpPr>
        <p:spPr>
          <a:xfrm>
            <a:off x="1434112" y="3280155"/>
            <a:ext cx="5883754" cy="338554"/>
          </a:xfrm>
          <a:prstGeom prst="rect">
            <a:avLst/>
          </a:prstGeom>
          <a:noFill/>
        </p:spPr>
        <p:txBody>
          <a:bodyPr wrap="square" rtlCol="0">
            <a:spAutoFit/>
          </a:bodyPr>
          <a:lstStyle/>
          <a:p>
            <a:r>
              <a:rPr lang="en-US" sz="1600" b="1" dirty="0"/>
              <a:t>Activate the environment</a:t>
            </a:r>
          </a:p>
        </p:txBody>
      </p:sp>
      <p:sp>
        <p:nvSpPr>
          <p:cNvPr id="20" name="TextBox 19">
            <a:extLst>
              <a:ext uri="{FF2B5EF4-FFF2-40B4-BE49-F238E27FC236}">
                <a16:creationId xmlns:a16="http://schemas.microsoft.com/office/drawing/2014/main" id="{CED34BFB-01CB-BBB3-C3A7-238B8CAE1CF6}"/>
              </a:ext>
            </a:extLst>
          </p:cNvPr>
          <p:cNvSpPr txBox="1"/>
          <p:nvPr/>
        </p:nvSpPr>
        <p:spPr>
          <a:xfrm>
            <a:off x="1434112" y="3555974"/>
            <a:ext cx="6839402" cy="338554"/>
          </a:xfrm>
          <a:prstGeom prst="rect">
            <a:avLst/>
          </a:prstGeom>
          <a:noFill/>
        </p:spPr>
        <p:txBody>
          <a:bodyPr wrap="square" rtlCol="0">
            <a:spAutoFit/>
          </a:bodyPr>
          <a:lstStyle/>
          <a:p>
            <a:r>
              <a:rPr lang="en-US" sz="1600" dirty="0"/>
              <a:t>You need to activate it every time you open a new terminal session</a:t>
            </a:r>
          </a:p>
        </p:txBody>
      </p:sp>
      <p:pic>
        <p:nvPicPr>
          <p:cNvPr id="24" name="Graphic 23" descr="Badge 3 with solid fill">
            <a:extLst>
              <a:ext uri="{FF2B5EF4-FFF2-40B4-BE49-F238E27FC236}">
                <a16:creationId xmlns:a16="http://schemas.microsoft.com/office/drawing/2014/main" id="{10C547D4-D8AB-4AA4-0ED2-FAEFB946FE9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7507" y="4985876"/>
            <a:ext cx="457200" cy="457200"/>
          </a:xfrm>
          <a:prstGeom prst="rect">
            <a:avLst/>
          </a:prstGeom>
        </p:spPr>
      </p:pic>
      <p:sp>
        <p:nvSpPr>
          <p:cNvPr id="25" name="TextBox 24">
            <a:extLst>
              <a:ext uri="{FF2B5EF4-FFF2-40B4-BE49-F238E27FC236}">
                <a16:creationId xmlns:a16="http://schemas.microsoft.com/office/drawing/2014/main" id="{86188B7A-18C3-4541-2D6B-77AFA98D7301}"/>
              </a:ext>
            </a:extLst>
          </p:cNvPr>
          <p:cNvSpPr txBox="1"/>
          <p:nvPr/>
        </p:nvSpPr>
        <p:spPr>
          <a:xfrm>
            <a:off x="1450340" y="4973737"/>
            <a:ext cx="6410192" cy="338554"/>
          </a:xfrm>
          <a:prstGeom prst="rect">
            <a:avLst/>
          </a:prstGeom>
          <a:noFill/>
        </p:spPr>
        <p:txBody>
          <a:bodyPr wrap="square" rtlCol="0">
            <a:spAutoFit/>
          </a:bodyPr>
          <a:lstStyle/>
          <a:p>
            <a:r>
              <a:rPr lang="en-US" sz="1600" b="1" dirty="0"/>
              <a:t>Preview: two repos, two environments (covered in Lesson 3)</a:t>
            </a:r>
          </a:p>
        </p:txBody>
      </p:sp>
      <p:sp>
        <p:nvSpPr>
          <p:cNvPr id="26" name="Rounded Rectangle 25">
            <a:extLst>
              <a:ext uri="{FF2B5EF4-FFF2-40B4-BE49-F238E27FC236}">
                <a16:creationId xmlns:a16="http://schemas.microsoft.com/office/drawing/2014/main" id="{DA8B8F4A-BAF4-9051-76DB-D360D2FCC8C5}"/>
              </a:ext>
            </a:extLst>
          </p:cNvPr>
          <p:cNvSpPr/>
          <p:nvPr/>
        </p:nvSpPr>
        <p:spPr>
          <a:xfrm>
            <a:off x="1593595" y="5386675"/>
            <a:ext cx="2308298" cy="771650"/>
          </a:xfrm>
          <a:prstGeom prst="roundRect">
            <a:avLst>
              <a:gd name="adj" fmla="val 8000"/>
            </a:avLst>
          </a:prstGeom>
          <a:solidFill>
            <a:schemeClr val="accent4">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27" name="TextBox 26">
            <a:extLst>
              <a:ext uri="{FF2B5EF4-FFF2-40B4-BE49-F238E27FC236}">
                <a16:creationId xmlns:a16="http://schemas.microsoft.com/office/drawing/2014/main" id="{A5A28E93-10F1-5982-8E19-5FE8E150D5B6}"/>
              </a:ext>
            </a:extLst>
          </p:cNvPr>
          <p:cNvSpPr txBox="1"/>
          <p:nvPr/>
        </p:nvSpPr>
        <p:spPr>
          <a:xfrm>
            <a:off x="1593595" y="5411406"/>
            <a:ext cx="2308298" cy="954107"/>
          </a:xfrm>
          <a:prstGeom prst="rect">
            <a:avLst/>
          </a:prstGeom>
          <a:noFill/>
        </p:spPr>
        <p:txBody>
          <a:bodyPr wrap="square">
            <a:spAutoFit/>
          </a:bodyPr>
          <a:lstStyle/>
          <a:p>
            <a:pPr algn="ctr"/>
            <a:r>
              <a:rPr lang="en-GB" b="1" i="1">
                <a:latin typeface="+mj-lt"/>
                <a:cs typeface="Consolas" panose="020B0609020204030204" pitchFamily="49" charset="0"/>
              </a:rPr>
              <a:t>Geo-X</a:t>
            </a:r>
          </a:p>
          <a:p>
            <a:r>
              <a:rPr lang="en-GB">
                <a:solidFill>
                  <a:srgbClr val="FF0000"/>
                </a:solidFill>
                <a:latin typeface="Consolas" panose="020B0609020204030204" pitchFamily="49" charset="0"/>
                <a:cs typeface="Consolas" panose="020B0609020204030204" pitchFamily="49" charset="0"/>
              </a:rPr>
              <a:t>mamba activate </a:t>
            </a:r>
            <a:r>
              <a:rPr lang="en-GB" err="1">
                <a:solidFill>
                  <a:srgbClr val="FF0000"/>
                </a:solidFill>
                <a:latin typeface="Consolas" panose="020B0609020204030204" pitchFamily="49" charset="0"/>
                <a:cs typeface="Consolas" panose="020B0609020204030204" pitchFamily="49" charset="0"/>
              </a:rPr>
              <a:t>geox</a:t>
            </a:r>
            <a:endParaRPr lang="en-GB">
              <a:solidFill>
                <a:srgbClr val="FF0000"/>
              </a:solidFill>
              <a:latin typeface="Consolas" panose="020B0609020204030204" pitchFamily="49" charset="0"/>
              <a:cs typeface="Consolas" panose="020B0609020204030204" pitchFamily="49" charset="0"/>
            </a:endParaRPr>
          </a:p>
          <a:p>
            <a:r>
              <a:rPr lang="en-GB">
                <a:latin typeface="Consolas" panose="020B0609020204030204" pitchFamily="49" charset="0"/>
                <a:cs typeface="Consolas" panose="020B0609020204030204" pitchFamily="49" charset="0"/>
              </a:rPr>
              <a:t>run the model</a:t>
            </a:r>
            <a:endParaRPr lang="en-US">
              <a:latin typeface="Consolas" panose="020B0609020204030204" pitchFamily="49" charset="0"/>
              <a:cs typeface="Consolas" panose="020B0609020204030204" pitchFamily="49" charset="0"/>
            </a:endParaRPr>
          </a:p>
          <a:p>
            <a:r>
              <a:rPr lang="en-GB">
                <a:latin typeface="Consolas" panose="020B0609020204030204" pitchFamily="49" charset="0"/>
                <a:cs typeface="Consolas" panose="020B0609020204030204" pitchFamily="49" charset="0"/>
              </a:rPr>
              <a:t> </a:t>
            </a:r>
          </a:p>
        </p:txBody>
      </p:sp>
      <p:sp>
        <p:nvSpPr>
          <p:cNvPr id="29" name="Text Placeholder 1">
            <a:extLst>
              <a:ext uri="{FF2B5EF4-FFF2-40B4-BE49-F238E27FC236}">
                <a16:creationId xmlns:a16="http://schemas.microsoft.com/office/drawing/2014/main" id="{6B9A481F-5BE6-D0AE-FD69-4B1CF74DB246}"/>
              </a:ext>
            </a:extLst>
          </p:cNvPr>
          <p:cNvSpPr txBox="1">
            <a:spLocks/>
          </p:cNvSpPr>
          <p:nvPr/>
        </p:nvSpPr>
        <p:spPr>
          <a:xfrm>
            <a:off x="7999418" y="2578661"/>
            <a:ext cx="3118527" cy="57684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00000"/>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00000"/>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pPr marL="0" indent="0" algn="ctr">
              <a:buNone/>
            </a:pPr>
            <a:r>
              <a:rPr lang="en-GB" sz="1800" dirty="0">
                <a:solidFill>
                  <a:schemeClr val="accent1"/>
                </a:solidFill>
              </a:rPr>
              <a:t>–&gt; it may take a few minutes</a:t>
            </a:r>
          </a:p>
        </p:txBody>
      </p:sp>
      <p:sp>
        <p:nvSpPr>
          <p:cNvPr id="3" name="Rounded Rectangle 2">
            <a:extLst>
              <a:ext uri="{FF2B5EF4-FFF2-40B4-BE49-F238E27FC236}">
                <a16:creationId xmlns:a16="http://schemas.microsoft.com/office/drawing/2014/main" id="{A71CB7D1-8D82-4D4B-B0C6-951370AC1A48}"/>
              </a:ext>
            </a:extLst>
          </p:cNvPr>
          <p:cNvSpPr/>
          <p:nvPr/>
        </p:nvSpPr>
        <p:spPr>
          <a:xfrm>
            <a:off x="1531811" y="2306908"/>
            <a:ext cx="5191178" cy="771650"/>
          </a:xfrm>
          <a:prstGeom prst="roundRect">
            <a:avLst>
              <a:gd name="adj" fmla="val 8000"/>
            </a:avLst>
          </a:prstGeom>
          <a:solidFill>
            <a:schemeClr val="bg1">
              <a:lumMod val="95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0C73436-BE75-C0F8-5E43-B69E74B28F1B}"/>
              </a:ext>
            </a:extLst>
          </p:cNvPr>
          <p:cNvSpPr txBox="1"/>
          <p:nvPr/>
        </p:nvSpPr>
        <p:spPr>
          <a:xfrm>
            <a:off x="1531811" y="2697874"/>
            <a:ext cx="5191178" cy="523220"/>
          </a:xfrm>
          <a:prstGeom prst="rect">
            <a:avLst/>
          </a:prstGeom>
          <a:noFill/>
        </p:spPr>
        <p:txBody>
          <a:bodyPr wrap="square">
            <a:spAutoFit/>
          </a:bodyPr>
          <a:lstStyle/>
          <a:p>
            <a:r>
              <a:rPr lang="en-GB" dirty="0">
                <a:latin typeface="Consolas" panose="020B0609020204030204" pitchFamily="49" charset="0"/>
                <a:cs typeface="Consolas" panose="020B0609020204030204" pitchFamily="49" charset="0"/>
              </a:rPr>
              <a:t>mamba env create </a:t>
            </a:r>
            <a:r>
              <a:rPr lang="cs-CZ" dirty="0"/>
              <a:t>-</a:t>
            </a:r>
            <a:r>
              <a:rPr lang="en-GB" dirty="0">
                <a:latin typeface="Consolas" panose="020B0609020204030204" pitchFamily="49" charset="0"/>
                <a:cs typeface="Consolas" panose="020B0609020204030204" pitchFamily="49" charset="0"/>
              </a:rPr>
              <a:t>f </a:t>
            </a:r>
            <a:r>
              <a:rPr lang="en-GB" dirty="0" err="1">
                <a:latin typeface="Consolas" panose="020B0609020204030204" pitchFamily="49" charset="0"/>
                <a:cs typeface="Consolas" panose="020B0609020204030204" pitchFamily="49" charset="0"/>
              </a:rPr>
              <a:t>environment.yaml</a:t>
            </a:r>
            <a:r>
              <a:rPr lang="en-GB" dirty="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r>
              <a:rPr lang="en-GB" dirty="0">
                <a:latin typeface="Consolas" panose="020B0609020204030204" pitchFamily="49" charset="0"/>
                <a:cs typeface="Consolas" panose="020B0609020204030204" pitchFamily="49" charset="0"/>
              </a:rPr>
              <a:t> </a:t>
            </a:r>
          </a:p>
        </p:txBody>
      </p:sp>
      <p:pic>
        <p:nvPicPr>
          <p:cNvPr id="11" name="Graphic 10" descr="Cmd Terminal with solid fill">
            <a:extLst>
              <a:ext uri="{FF2B5EF4-FFF2-40B4-BE49-F238E27FC236}">
                <a16:creationId xmlns:a16="http://schemas.microsoft.com/office/drawing/2014/main" id="{B6B689BC-4E8B-A460-845A-082089037EE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00863" y="2340558"/>
            <a:ext cx="429138" cy="429138"/>
          </a:xfrm>
          <a:prstGeom prst="rect">
            <a:avLst/>
          </a:prstGeom>
        </p:spPr>
      </p:pic>
      <p:sp>
        <p:nvSpPr>
          <p:cNvPr id="23" name="Rounded Rectangle 22">
            <a:extLst>
              <a:ext uri="{FF2B5EF4-FFF2-40B4-BE49-F238E27FC236}">
                <a16:creationId xmlns:a16="http://schemas.microsoft.com/office/drawing/2014/main" id="{EFC1942B-3B2C-B561-9CD3-1A5DD24C3691}"/>
              </a:ext>
            </a:extLst>
          </p:cNvPr>
          <p:cNvSpPr/>
          <p:nvPr/>
        </p:nvSpPr>
        <p:spPr>
          <a:xfrm>
            <a:off x="1531811" y="3874938"/>
            <a:ext cx="5191178" cy="771650"/>
          </a:xfrm>
          <a:prstGeom prst="roundRect">
            <a:avLst>
              <a:gd name="adj" fmla="val 8000"/>
            </a:avLst>
          </a:prstGeom>
          <a:solidFill>
            <a:schemeClr val="bg1">
              <a:lumMod val="95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FF1C1A4-399E-3F8C-648C-51B56EB68E50}"/>
              </a:ext>
            </a:extLst>
          </p:cNvPr>
          <p:cNvSpPr txBox="1"/>
          <p:nvPr/>
        </p:nvSpPr>
        <p:spPr>
          <a:xfrm>
            <a:off x="1531811" y="4265904"/>
            <a:ext cx="5191178" cy="523220"/>
          </a:xfrm>
          <a:prstGeom prst="rect">
            <a:avLst/>
          </a:prstGeom>
          <a:noFill/>
        </p:spPr>
        <p:txBody>
          <a:bodyPr wrap="square">
            <a:spAutoFit/>
          </a:bodyPr>
          <a:lstStyle/>
          <a:p>
            <a:r>
              <a:rPr lang="en-GB" dirty="0">
                <a:latin typeface="Consolas" panose="020B0609020204030204" pitchFamily="49" charset="0"/>
                <a:cs typeface="Consolas" panose="020B0609020204030204" pitchFamily="49" charset="0"/>
              </a:rPr>
              <a:t>mamba activate </a:t>
            </a:r>
            <a:r>
              <a:rPr lang="en-GB" dirty="0" err="1">
                <a:latin typeface="Consolas" panose="020B0609020204030204" pitchFamily="49" charset="0"/>
                <a:cs typeface="Consolas" panose="020B0609020204030204" pitchFamily="49" charset="0"/>
              </a:rPr>
              <a:t>geox</a:t>
            </a:r>
            <a:endParaRPr lang="en-US" dirty="0">
              <a:latin typeface="Consolas" panose="020B0609020204030204" pitchFamily="49" charset="0"/>
              <a:cs typeface="Consolas" panose="020B0609020204030204" pitchFamily="49" charset="0"/>
            </a:endParaRPr>
          </a:p>
          <a:p>
            <a:r>
              <a:rPr lang="en-GB" dirty="0">
                <a:latin typeface="Consolas" panose="020B0609020204030204" pitchFamily="49" charset="0"/>
                <a:cs typeface="Consolas" panose="020B0609020204030204" pitchFamily="49" charset="0"/>
              </a:rPr>
              <a:t> </a:t>
            </a:r>
          </a:p>
        </p:txBody>
      </p:sp>
      <p:pic>
        <p:nvPicPr>
          <p:cNvPr id="31" name="Graphic 30" descr="Cmd Terminal with solid fill">
            <a:extLst>
              <a:ext uri="{FF2B5EF4-FFF2-40B4-BE49-F238E27FC236}">
                <a16:creationId xmlns:a16="http://schemas.microsoft.com/office/drawing/2014/main" id="{6B8CBCD0-CAF7-5687-6B61-67E2F501ED0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00863" y="3908588"/>
            <a:ext cx="429138" cy="429138"/>
          </a:xfrm>
          <a:prstGeom prst="rect">
            <a:avLst/>
          </a:prstGeom>
        </p:spPr>
      </p:pic>
      <p:sp>
        <p:nvSpPr>
          <p:cNvPr id="32" name="Rounded Rectangle 31">
            <a:extLst>
              <a:ext uri="{FF2B5EF4-FFF2-40B4-BE49-F238E27FC236}">
                <a16:creationId xmlns:a16="http://schemas.microsoft.com/office/drawing/2014/main" id="{6AA19659-B657-6B76-C420-CB6DFF8E5776}"/>
              </a:ext>
            </a:extLst>
          </p:cNvPr>
          <p:cNvSpPr/>
          <p:nvPr/>
        </p:nvSpPr>
        <p:spPr>
          <a:xfrm>
            <a:off x="5107267" y="5380896"/>
            <a:ext cx="2624504" cy="771650"/>
          </a:xfrm>
          <a:prstGeom prst="roundRect">
            <a:avLst>
              <a:gd name="adj" fmla="val 8000"/>
            </a:avLst>
          </a:prstGeom>
          <a:solidFill>
            <a:schemeClr val="accent4">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63E8642D-5DEB-0F54-8C62-0E2E6D4B1A18}"/>
              </a:ext>
            </a:extLst>
          </p:cNvPr>
          <p:cNvSpPr txBox="1"/>
          <p:nvPr/>
        </p:nvSpPr>
        <p:spPr>
          <a:xfrm>
            <a:off x="5107267" y="5405627"/>
            <a:ext cx="2753264" cy="954107"/>
          </a:xfrm>
          <a:prstGeom prst="rect">
            <a:avLst/>
          </a:prstGeom>
          <a:noFill/>
        </p:spPr>
        <p:txBody>
          <a:bodyPr wrap="square">
            <a:spAutoFit/>
          </a:bodyPr>
          <a:lstStyle/>
          <a:p>
            <a:pPr algn="ctr"/>
            <a:r>
              <a:rPr lang="en-GB" b="1" i="1">
                <a:latin typeface="+mj-lt"/>
                <a:cs typeface="Consolas" panose="020B0609020204030204" pitchFamily="49" charset="0"/>
              </a:rPr>
              <a:t>Geo-X-data-prep</a:t>
            </a:r>
          </a:p>
          <a:p>
            <a:r>
              <a:rPr lang="en-GB">
                <a:solidFill>
                  <a:srgbClr val="FF0000"/>
                </a:solidFill>
                <a:latin typeface="Consolas" panose="020B0609020204030204" pitchFamily="49" charset="0"/>
                <a:cs typeface="Consolas" panose="020B0609020204030204" pitchFamily="49" charset="0"/>
              </a:rPr>
              <a:t>mamba activate prep</a:t>
            </a:r>
          </a:p>
          <a:p>
            <a:r>
              <a:rPr lang="en-GB">
                <a:latin typeface="Consolas" panose="020B0609020204030204" pitchFamily="49" charset="0"/>
                <a:cs typeface="Consolas" panose="020B0609020204030204" pitchFamily="49" charset="0"/>
              </a:rPr>
              <a:t>Download &amp; prepare inputs</a:t>
            </a:r>
            <a:endParaRPr lang="en-US">
              <a:latin typeface="Consolas" panose="020B0609020204030204" pitchFamily="49" charset="0"/>
              <a:cs typeface="Consolas" panose="020B0609020204030204" pitchFamily="49" charset="0"/>
            </a:endParaRPr>
          </a:p>
          <a:p>
            <a:r>
              <a:rPr lang="en-GB">
                <a:latin typeface="Consolas" panose="020B0609020204030204" pitchFamily="49" charset="0"/>
                <a:cs typeface="Consolas" panose="020B0609020204030204" pitchFamily="49" charset="0"/>
              </a:rPr>
              <a:t> </a:t>
            </a:r>
          </a:p>
        </p:txBody>
      </p:sp>
      <p:sp>
        <p:nvSpPr>
          <p:cNvPr id="34" name="TextBox 33">
            <a:extLst>
              <a:ext uri="{FF2B5EF4-FFF2-40B4-BE49-F238E27FC236}">
                <a16:creationId xmlns:a16="http://schemas.microsoft.com/office/drawing/2014/main" id="{C3950C29-C2D1-F78A-0A41-EFE089BB218D}"/>
              </a:ext>
            </a:extLst>
          </p:cNvPr>
          <p:cNvSpPr txBox="1"/>
          <p:nvPr/>
        </p:nvSpPr>
        <p:spPr>
          <a:xfrm>
            <a:off x="4267929" y="5557815"/>
            <a:ext cx="473302" cy="338554"/>
          </a:xfrm>
          <a:prstGeom prst="rect">
            <a:avLst/>
          </a:prstGeom>
          <a:noFill/>
        </p:spPr>
        <p:txBody>
          <a:bodyPr wrap="square" rtlCol="0">
            <a:spAutoFit/>
          </a:bodyPr>
          <a:lstStyle/>
          <a:p>
            <a:r>
              <a:rPr lang="en-US" sz="1600" b="1"/>
              <a:t>VS</a:t>
            </a:r>
          </a:p>
        </p:txBody>
      </p:sp>
      <p:sp>
        <p:nvSpPr>
          <p:cNvPr id="35" name="Text Placeholder 1">
            <a:extLst>
              <a:ext uri="{FF2B5EF4-FFF2-40B4-BE49-F238E27FC236}">
                <a16:creationId xmlns:a16="http://schemas.microsoft.com/office/drawing/2014/main" id="{33483462-C81A-3161-76B2-6C85C6D75F2B}"/>
              </a:ext>
            </a:extLst>
          </p:cNvPr>
          <p:cNvSpPr txBox="1">
            <a:spLocks/>
          </p:cNvSpPr>
          <p:nvPr/>
        </p:nvSpPr>
        <p:spPr>
          <a:xfrm>
            <a:off x="7999418" y="3986349"/>
            <a:ext cx="3664935" cy="836904"/>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00000"/>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00000"/>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pPr marL="0" indent="0">
              <a:buNone/>
            </a:pPr>
            <a:r>
              <a:rPr lang="en-GB" sz="1800" dirty="0">
                <a:solidFill>
                  <a:schemeClr val="accent1"/>
                </a:solidFill>
              </a:rPr>
              <a:t>–&gt; once you activate you may run some routine </a:t>
            </a:r>
          </a:p>
        </p:txBody>
      </p:sp>
      <p:sp>
        <p:nvSpPr>
          <p:cNvPr id="36" name="Text Placeholder 1">
            <a:extLst>
              <a:ext uri="{FF2B5EF4-FFF2-40B4-BE49-F238E27FC236}">
                <a16:creationId xmlns:a16="http://schemas.microsoft.com/office/drawing/2014/main" id="{5EAAE860-C50C-71AB-4D5D-B26C8CC6F33A}"/>
              </a:ext>
            </a:extLst>
          </p:cNvPr>
          <p:cNvSpPr txBox="1">
            <a:spLocks/>
          </p:cNvSpPr>
          <p:nvPr/>
        </p:nvSpPr>
        <p:spPr>
          <a:xfrm>
            <a:off x="7999418" y="5305302"/>
            <a:ext cx="3664935" cy="105443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00000"/>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00000"/>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pPr marL="0" indent="0">
              <a:buNone/>
            </a:pPr>
            <a:r>
              <a:rPr lang="en-GB" sz="1800" dirty="0">
                <a:solidFill>
                  <a:schemeClr val="accent1"/>
                </a:solidFill>
              </a:rPr>
              <a:t>–&gt; as we discussed, both repos of Geo-X have different environments</a:t>
            </a:r>
          </a:p>
        </p:txBody>
      </p:sp>
      <p:sp>
        <p:nvSpPr>
          <p:cNvPr id="10" name="Google Shape;167;p13">
            <a:extLst>
              <a:ext uri="{FF2B5EF4-FFF2-40B4-BE49-F238E27FC236}">
                <a16:creationId xmlns:a16="http://schemas.microsoft.com/office/drawing/2014/main" id="{9270E7BF-A808-5264-40A9-3C4939A6CAAB}"/>
              </a:ext>
            </a:extLst>
          </p:cNvPr>
          <p:cNvSpPr txBox="1">
            <a:spLocks/>
          </p:cNvSpPr>
          <p:nvPr/>
        </p:nvSpPr>
        <p:spPr>
          <a:xfrm>
            <a:off x="1061647" y="-8989"/>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Step 2: Set </a:t>
            </a:r>
            <a:r>
              <a:rPr lang="sv-SE" dirty="0" err="1">
                <a:solidFill>
                  <a:schemeClr val="accent2"/>
                </a:solidFill>
              </a:rPr>
              <a:t>up</a:t>
            </a:r>
            <a:r>
              <a:rPr lang="sv-SE" dirty="0">
                <a:solidFill>
                  <a:schemeClr val="accent2"/>
                </a:solidFill>
              </a:rPr>
              <a:t> the </a:t>
            </a:r>
            <a:r>
              <a:rPr lang="sv-SE" dirty="0" err="1">
                <a:solidFill>
                  <a:schemeClr val="accent2"/>
                </a:solidFill>
              </a:rPr>
              <a:t>environment</a:t>
            </a:r>
            <a:r>
              <a:rPr lang="sv-SE" dirty="0">
                <a:solidFill>
                  <a:schemeClr val="accent2"/>
                </a:solidFill>
              </a:rPr>
              <a:t> </a:t>
            </a:r>
          </a:p>
        </p:txBody>
      </p:sp>
    </p:spTree>
    <p:extLst>
      <p:ext uri="{BB962C8B-B14F-4D97-AF65-F5344CB8AC3E}">
        <p14:creationId xmlns:p14="http://schemas.microsoft.com/office/powerpoint/2010/main" val="264521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9" grpId="0"/>
      <p:bldP spid="20" grpId="0"/>
      <p:bldP spid="25" grpId="0"/>
      <p:bldP spid="26" grpId="0" animBg="1"/>
      <p:bldP spid="27" grpId="0"/>
      <p:bldP spid="29" grpId="0"/>
      <p:bldP spid="3" grpId="0" animBg="1"/>
      <p:bldP spid="4" grpId="0"/>
      <p:bldP spid="23" grpId="0" animBg="1"/>
      <p:bldP spid="30" grpId="0"/>
      <p:bldP spid="32" grpId="0" animBg="1"/>
      <p:bldP spid="33" grpId="0"/>
      <p:bldP spid="34"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D8C1002-179A-9087-BBB9-3CB11FB5AE1C}"/>
              </a:ext>
            </a:extLst>
          </p:cNvPr>
          <p:cNvSpPr>
            <a:spLocks noGrp="1"/>
          </p:cNvSpPr>
          <p:nvPr>
            <p:ph type="body" idx="13"/>
          </p:nvPr>
        </p:nvSpPr>
        <p:spPr>
          <a:xfrm>
            <a:off x="1055568" y="1309874"/>
            <a:ext cx="11778712" cy="604836"/>
          </a:xfrm>
        </p:spPr>
        <p:txBody>
          <a:bodyPr/>
          <a:lstStyle/>
          <a:p>
            <a:pPr marL="57150" indent="-285750">
              <a:buClr>
                <a:schemeClr val="accent1"/>
              </a:buClr>
              <a:buFont typeface="Arial" panose="020B0604020202020204" pitchFamily="34" charset="0"/>
              <a:buChar char="•"/>
            </a:pPr>
            <a:r>
              <a:rPr lang="en-US" sz="1800" b="0" dirty="0">
                <a:solidFill>
                  <a:schemeClr val="tx1"/>
                </a:solidFill>
              </a:rPr>
              <a:t>Geo-X requires an </a:t>
            </a:r>
            <a:r>
              <a:rPr lang="en-US" sz="1800" b="0" dirty="0" err="1">
                <a:solidFill>
                  <a:schemeClr val="tx1"/>
                </a:solidFill>
              </a:rPr>
              <a:t>optimisation</a:t>
            </a:r>
            <a:r>
              <a:rPr lang="en-US" sz="1800" b="0" dirty="0">
                <a:solidFill>
                  <a:schemeClr val="tx1"/>
                </a:solidFill>
              </a:rPr>
              <a:t> solver to run – choose the one that fits your context.</a:t>
            </a:r>
          </a:p>
        </p:txBody>
      </p:sp>
      <p:sp>
        <p:nvSpPr>
          <p:cNvPr id="5" name="Rounded Rectangle 4">
            <a:extLst>
              <a:ext uri="{FF2B5EF4-FFF2-40B4-BE49-F238E27FC236}">
                <a16:creationId xmlns:a16="http://schemas.microsoft.com/office/drawing/2014/main" id="{965E630B-28E4-AC49-080C-5DA5C5EBED92}"/>
              </a:ext>
            </a:extLst>
          </p:cNvPr>
          <p:cNvSpPr/>
          <p:nvPr/>
        </p:nvSpPr>
        <p:spPr>
          <a:xfrm>
            <a:off x="1055568" y="1884220"/>
            <a:ext cx="4373217" cy="3877698"/>
          </a:xfrm>
          <a:prstGeom prst="roundRect">
            <a:avLst>
              <a:gd name="adj" fmla="val 8000"/>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ounded Rectangle 5">
            <a:extLst>
              <a:ext uri="{FF2B5EF4-FFF2-40B4-BE49-F238E27FC236}">
                <a16:creationId xmlns:a16="http://schemas.microsoft.com/office/drawing/2014/main" id="{7E9B54B9-A279-CE32-B273-A75B8B4DB5C0}"/>
              </a:ext>
            </a:extLst>
          </p:cNvPr>
          <p:cNvSpPr/>
          <p:nvPr/>
        </p:nvSpPr>
        <p:spPr>
          <a:xfrm>
            <a:off x="6608231" y="1884219"/>
            <a:ext cx="4373217" cy="3877698"/>
          </a:xfrm>
          <a:prstGeom prst="roundRect">
            <a:avLst>
              <a:gd name="adj" fmla="val 8000"/>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DA5E94E-D8D8-E004-2181-60CC6D6B378C}"/>
              </a:ext>
            </a:extLst>
          </p:cNvPr>
          <p:cNvSpPr txBox="1"/>
          <p:nvPr/>
        </p:nvSpPr>
        <p:spPr>
          <a:xfrm>
            <a:off x="1382711" y="1928513"/>
            <a:ext cx="3675816" cy="3877985"/>
          </a:xfrm>
          <a:prstGeom prst="rect">
            <a:avLst/>
          </a:prstGeom>
          <a:noFill/>
        </p:spPr>
        <p:txBody>
          <a:bodyPr wrap="square" rtlCol="0">
            <a:spAutoFit/>
          </a:bodyPr>
          <a:lstStyle/>
          <a:p>
            <a:pPr algn="ctr"/>
            <a:r>
              <a:rPr lang="en-US" sz="2000" b="1" dirty="0" err="1">
                <a:solidFill>
                  <a:schemeClr val="bg1"/>
                </a:solidFill>
              </a:rPr>
              <a:t>Cbc</a:t>
            </a:r>
            <a:endParaRPr lang="en-US" sz="2000" b="1" dirty="0">
              <a:solidFill>
                <a:schemeClr val="bg1"/>
              </a:solidFill>
            </a:endParaRPr>
          </a:p>
          <a:p>
            <a:pPr algn="ctr"/>
            <a:r>
              <a:rPr lang="en-US" sz="2000" dirty="0">
                <a:solidFill>
                  <a:schemeClr val="bg1"/>
                </a:solidFill>
              </a:rPr>
              <a:t>COIN-OR Branch and Cut</a:t>
            </a:r>
          </a:p>
          <a:p>
            <a:pPr algn="ctr"/>
            <a:endParaRPr lang="en-US" sz="1600" dirty="0">
              <a:solidFill>
                <a:schemeClr val="bg1"/>
              </a:solidFill>
            </a:endParaRPr>
          </a:p>
          <a:p>
            <a:pPr marL="342900" indent="-342900">
              <a:spcBef>
                <a:spcPts val="600"/>
              </a:spcBef>
              <a:buClr>
                <a:schemeClr val="bg1"/>
              </a:buClr>
              <a:buFont typeface="Arial" panose="020B0604020202020204" pitchFamily="34" charset="0"/>
              <a:buChar char="•"/>
            </a:pPr>
            <a:r>
              <a:rPr lang="en-US" sz="1800" dirty="0">
                <a:solidFill>
                  <a:schemeClr val="bg1"/>
                </a:solidFill>
              </a:rPr>
              <a:t>License: Open source (EPL)</a:t>
            </a:r>
          </a:p>
          <a:p>
            <a:pPr marL="342900" indent="-342900">
              <a:spcBef>
                <a:spcPts val="600"/>
              </a:spcBef>
              <a:buClr>
                <a:schemeClr val="bg1"/>
              </a:buClr>
              <a:buFont typeface="Arial" panose="020B0604020202020204" pitchFamily="34" charset="0"/>
              <a:buChar char="•"/>
            </a:pPr>
            <a:r>
              <a:rPr lang="en-US" sz="1800" dirty="0">
                <a:solidFill>
                  <a:schemeClr val="bg1"/>
                </a:solidFill>
              </a:rPr>
              <a:t>Free</a:t>
            </a:r>
          </a:p>
          <a:p>
            <a:pPr marL="342900" indent="-342900">
              <a:spcBef>
                <a:spcPts val="600"/>
              </a:spcBef>
              <a:buClr>
                <a:schemeClr val="bg1"/>
              </a:buClr>
              <a:buFont typeface="Arial" panose="020B0604020202020204" pitchFamily="34" charset="0"/>
              <a:buChar char="•"/>
            </a:pPr>
            <a:r>
              <a:rPr lang="en-US" sz="1800" dirty="0">
                <a:solidFill>
                  <a:schemeClr val="bg1"/>
                </a:solidFill>
              </a:rPr>
              <a:t>Best for: General use, no restrictions</a:t>
            </a:r>
          </a:p>
          <a:p>
            <a:pPr marL="342900" indent="-342900">
              <a:spcBef>
                <a:spcPts val="600"/>
              </a:spcBef>
              <a:buClr>
                <a:schemeClr val="bg1"/>
              </a:buClr>
              <a:buFont typeface="Arial" panose="020B0604020202020204" pitchFamily="34" charset="0"/>
              <a:buChar char="•"/>
            </a:pPr>
            <a:r>
              <a:rPr lang="en-US" sz="1800" dirty="0">
                <a:solidFill>
                  <a:schemeClr val="bg1"/>
                </a:solidFill>
              </a:rPr>
              <a:t>Install:</a:t>
            </a:r>
          </a:p>
          <a:p>
            <a:endParaRPr lang="en-US" sz="2000" dirty="0">
              <a:solidFill>
                <a:schemeClr val="bg1"/>
              </a:solidFill>
            </a:endParaRPr>
          </a:p>
          <a:p>
            <a:endParaRPr lang="en-US" sz="2000" dirty="0">
              <a:solidFill>
                <a:schemeClr val="bg1"/>
              </a:solidFill>
            </a:endParaRPr>
          </a:p>
          <a:p>
            <a:endParaRPr lang="en-US" sz="2000" dirty="0">
              <a:solidFill>
                <a:schemeClr val="bg1"/>
              </a:solidFill>
            </a:endParaRPr>
          </a:p>
          <a:p>
            <a:endParaRPr lang="en-US" sz="2000" dirty="0">
              <a:solidFill>
                <a:schemeClr val="bg1"/>
              </a:solidFill>
            </a:endParaRPr>
          </a:p>
        </p:txBody>
      </p:sp>
      <p:sp>
        <p:nvSpPr>
          <p:cNvPr id="8" name="Rounded Rectangle 7">
            <a:extLst>
              <a:ext uri="{FF2B5EF4-FFF2-40B4-BE49-F238E27FC236}">
                <a16:creationId xmlns:a16="http://schemas.microsoft.com/office/drawing/2014/main" id="{B18E3E0A-CA78-7E7B-83B9-C52A29B77D0A}"/>
              </a:ext>
            </a:extLst>
          </p:cNvPr>
          <p:cNvSpPr/>
          <p:nvPr/>
        </p:nvSpPr>
        <p:spPr>
          <a:xfrm>
            <a:off x="1266786" y="4979345"/>
            <a:ext cx="3988904" cy="648000"/>
          </a:xfrm>
          <a:prstGeom prst="roundRect">
            <a:avLst>
              <a:gd name="adj" fmla="val 8000"/>
            </a:avLst>
          </a:prstGeom>
          <a:solidFill>
            <a:schemeClr val="bg1">
              <a:lumMod val="95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85DFAFB-A47F-BC95-7034-BF447D749402}"/>
              </a:ext>
            </a:extLst>
          </p:cNvPr>
          <p:cNvSpPr txBox="1"/>
          <p:nvPr/>
        </p:nvSpPr>
        <p:spPr>
          <a:xfrm>
            <a:off x="1305696" y="5255268"/>
            <a:ext cx="3988904" cy="307777"/>
          </a:xfrm>
          <a:prstGeom prst="rect">
            <a:avLst/>
          </a:prstGeom>
          <a:noFill/>
        </p:spPr>
        <p:txBody>
          <a:bodyPr wrap="square">
            <a:spAutoFit/>
          </a:bodyPr>
          <a:lstStyle/>
          <a:p>
            <a:pPr algn="ctr"/>
            <a:r>
              <a:rPr lang="en-GB" dirty="0">
                <a:latin typeface="Consolas" panose="020B0609020204030204" pitchFamily="49" charset="0"/>
                <a:cs typeface="Consolas" panose="020B0609020204030204" pitchFamily="49" charset="0"/>
              </a:rPr>
              <a:t>mamba install </a:t>
            </a:r>
            <a:r>
              <a:rPr lang="cs-CZ" dirty="0"/>
              <a:t>-</a:t>
            </a:r>
            <a:r>
              <a:rPr lang="en-GB" dirty="0">
                <a:latin typeface="Consolas" panose="020B0609020204030204" pitchFamily="49" charset="0"/>
                <a:cs typeface="Consolas" panose="020B0609020204030204" pitchFamily="49" charset="0"/>
              </a:rPr>
              <a:t>c </a:t>
            </a:r>
            <a:r>
              <a:rPr lang="en-GB" dirty="0" err="1">
                <a:latin typeface="Consolas" panose="020B0609020204030204" pitchFamily="49" charset="0"/>
                <a:cs typeface="Consolas" panose="020B0609020204030204" pitchFamily="49" charset="0"/>
              </a:rPr>
              <a:t>conda</a:t>
            </a:r>
            <a:r>
              <a:rPr lang="en-GB" dirty="0">
                <a:latin typeface="Consolas" panose="020B0609020204030204" pitchFamily="49" charset="0"/>
                <a:cs typeface="Consolas" panose="020B0609020204030204" pitchFamily="49" charset="0"/>
              </a:rPr>
              <a:t>-forge </a:t>
            </a:r>
            <a:r>
              <a:rPr lang="en-GB" dirty="0" err="1">
                <a:latin typeface="Consolas" panose="020B0609020204030204" pitchFamily="49" charset="0"/>
                <a:cs typeface="Consolas" panose="020B0609020204030204" pitchFamily="49" charset="0"/>
              </a:rPr>
              <a:t>coincbc</a:t>
            </a:r>
            <a:endParaRPr lang="en-GB" dirty="0">
              <a:latin typeface="Consolas" panose="020B0609020204030204" pitchFamily="49" charset="0"/>
              <a:cs typeface="Consolas" panose="020B0609020204030204" pitchFamily="49" charset="0"/>
            </a:endParaRPr>
          </a:p>
        </p:txBody>
      </p:sp>
      <p:pic>
        <p:nvPicPr>
          <p:cNvPr id="10" name="Graphic 9" descr="Cmd Terminal with solid fill">
            <a:extLst>
              <a:ext uri="{FF2B5EF4-FFF2-40B4-BE49-F238E27FC236}">
                <a16:creationId xmlns:a16="http://schemas.microsoft.com/office/drawing/2014/main" id="{8320B3DB-95F9-36F1-1497-999C6FFA86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40212" y="4925936"/>
            <a:ext cx="429138" cy="429138"/>
          </a:xfrm>
          <a:prstGeom prst="rect">
            <a:avLst/>
          </a:prstGeom>
        </p:spPr>
      </p:pic>
      <p:sp>
        <p:nvSpPr>
          <p:cNvPr id="11" name="TextBox 10">
            <a:extLst>
              <a:ext uri="{FF2B5EF4-FFF2-40B4-BE49-F238E27FC236}">
                <a16:creationId xmlns:a16="http://schemas.microsoft.com/office/drawing/2014/main" id="{1191A4F5-5194-7F73-A774-F4E3D7011F01}"/>
              </a:ext>
            </a:extLst>
          </p:cNvPr>
          <p:cNvSpPr txBox="1"/>
          <p:nvPr/>
        </p:nvSpPr>
        <p:spPr>
          <a:xfrm>
            <a:off x="6917760" y="1914710"/>
            <a:ext cx="3749905" cy="3847207"/>
          </a:xfrm>
          <a:prstGeom prst="rect">
            <a:avLst/>
          </a:prstGeom>
          <a:noFill/>
        </p:spPr>
        <p:txBody>
          <a:bodyPr wrap="square" rtlCol="0">
            <a:spAutoFit/>
          </a:bodyPr>
          <a:lstStyle/>
          <a:p>
            <a:pPr algn="ctr"/>
            <a:r>
              <a:rPr lang="en-US" sz="2000" b="1" dirty="0" err="1">
                <a:solidFill>
                  <a:schemeClr val="bg1"/>
                </a:solidFill>
              </a:rPr>
              <a:t>Gurobi</a:t>
            </a:r>
            <a:endParaRPr lang="en-US" sz="2000" b="1" dirty="0">
              <a:solidFill>
                <a:schemeClr val="bg1"/>
              </a:solidFill>
            </a:endParaRPr>
          </a:p>
          <a:p>
            <a:pPr algn="ctr"/>
            <a:r>
              <a:rPr lang="en-US" sz="2000" dirty="0" err="1">
                <a:solidFill>
                  <a:schemeClr val="bg1"/>
                </a:solidFill>
              </a:rPr>
              <a:t>Gurobi</a:t>
            </a:r>
            <a:r>
              <a:rPr lang="en-US" sz="2000" dirty="0">
                <a:solidFill>
                  <a:schemeClr val="bg1"/>
                </a:solidFill>
              </a:rPr>
              <a:t> Optimizer</a:t>
            </a:r>
          </a:p>
          <a:p>
            <a:pPr algn="ctr"/>
            <a:endParaRPr lang="en-US" sz="1600" dirty="0">
              <a:solidFill>
                <a:schemeClr val="bg1"/>
              </a:solidFill>
            </a:endParaRPr>
          </a:p>
          <a:p>
            <a:pPr marL="342900" indent="-342900">
              <a:spcBef>
                <a:spcPts val="600"/>
              </a:spcBef>
              <a:buClr>
                <a:schemeClr val="bg1"/>
              </a:buClr>
              <a:buFont typeface="Arial" panose="020B0604020202020204" pitchFamily="34" charset="0"/>
              <a:buChar char="•"/>
            </a:pPr>
            <a:r>
              <a:rPr lang="en-US" sz="1800" dirty="0">
                <a:solidFill>
                  <a:schemeClr val="bg1"/>
                </a:solidFill>
              </a:rPr>
              <a:t>License: Commercial/Academic</a:t>
            </a:r>
          </a:p>
          <a:p>
            <a:pPr marL="342900" indent="-342900">
              <a:spcBef>
                <a:spcPts val="600"/>
              </a:spcBef>
              <a:buClr>
                <a:schemeClr val="bg1"/>
              </a:buClr>
              <a:buFont typeface="Arial" panose="020B0604020202020204" pitchFamily="34" charset="0"/>
              <a:buChar char="•"/>
            </a:pPr>
            <a:r>
              <a:rPr lang="en-US" sz="1800" dirty="0">
                <a:solidFill>
                  <a:schemeClr val="bg1"/>
                </a:solidFill>
              </a:rPr>
              <a:t>Paid – Free license for academia</a:t>
            </a:r>
          </a:p>
          <a:p>
            <a:pPr marL="342900" indent="-342900">
              <a:spcBef>
                <a:spcPts val="600"/>
              </a:spcBef>
              <a:buClr>
                <a:schemeClr val="bg1"/>
              </a:buClr>
              <a:buFont typeface="Arial" panose="020B0604020202020204" pitchFamily="34" charset="0"/>
              <a:buChar char="•"/>
            </a:pPr>
            <a:r>
              <a:rPr lang="en-US" sz="1800" dirty="0">
                <a:solidFill>
                  <a:schemeClr val="bg1"/>
                </a:solidFill>
              </a:rPr>
              <a:t>Best for: Large-scale commercial work</a:t>
            </a:r>
          </a:p>
          <a:p>
            <a:pPr marL="342900" indent="-342900">
              <a:spcBef>
                <a:spcPts val="600"/>
              </a:spcBef>
              <a:buClr>
                <a:schemeClr val="bg1"/>
              </a:buClr>
              <a:buFont typeface="Arial" panose="020B0604020202020204" pitchFamily="34" charset="0"/>
              <a:buChar char="•"/>
            </a:pPr>
            <a:r>
              <a:rPr lang="en-US" sz="1800" dirty="0">
                <a:solidFill>
                  <a:schemeClr val="bg1"/>
                </a:solidFill>
              </a:rPr>
              <a:t>Install:</a:t>
            </a:r>
          </a:p>
          <a:p>
            <a:endParaRPr lang="en-US" sz="2000" dirty="0">
              <a:solidFill>
                <a:schemeClr val="bg1"/>
              </a:solidFill>
            </a:endParaRPr>
          </a:p>
          <a:p>
            <a:endParaRPr lang="en-US" sz="2000" dirty="0">
              <a:solidFill>
                <a:schemeClr val="bg1"/>
              </a:solidFill>
            </a:endParaRPr>
          </a:p>
          <a:p>
            <a:endParaRPr lang="en-US" sz="2000" dirty="0">
              <a:solidFill>
                <a:schemeClr val="bg1"/>
              </a:solidFill>
            </a:endParaRPr>
          </a:p>
        </p:txBody>
      </p:sp>
      <p:sp>
        <p:nvSpPr>
          <p:cNvPr id="13" name="Rounded Rectangle 12">
            <a:extLst>
              <a:ext uri="{FF2B5EF4-FFF2-40B4-BE49-F238E27FC236}">
                <a16:creationId xmlns:a16="http://schemas.microsoft.com/office/drawing/2014/main" id="{0D91AFD7-5C03-5281-DFE5-4F9F1734CD14}"/>
              </a:ext>
            </a:extLst>
          </p:cNvPr>
          <p:cNvSpPr/>
          <p:nvPr/>
        </p:nvSpPr>
        <p:spPr>
          <a:xfrm>
            <a:off x="6815846" y="4977329"/>
            <a:ext cx="3988904" cy="648000"/>
          </a:xfrm>
          <a:prstGeom prst="roundRect">
            <a:avLst>
              <a:gd name="adj" fmla="val 8000"/>
            </a:avLst>
          </a:prstGeom>
          <a:solidFill>
            <a:schemeClr val="bg1">
              <a:lumMod val="95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0450C7C-6C50-6BC5-E11F-92467CA9FD18}"/>
              </a:ext>
            </a:extLst>
          </p:cNvPr>
          <p:cNvSpPr txBox="1"/>
          <p:nvPr/>
        </p:nvSpPr>
        <p:spPr>
          <a:xfrm>
            <a:off x="6742418" y="5254749"/>
            <a:ext cx="3988904" cy="307777"/>
          </a:xfrm>
          <a:prstGeom prst="rect">
            <a:avLst/>
          </a:prstGeom>
          <a:noFill/>
        </p:spPr>
        <p:txBody>
          <a:bodyPr wrap="square">
            <a:spAutoFit/>
          </a:bodyPr>
          <a:lstStyle/>
          <a:p>
            <a:pPr algn="ctr"/>
            <a:r>
              <a:rPr lang="en-GB" dirty="0">
                <a:latin typeface="Consolas" panose="020B0609020204030204" pitchFamily="49" charset="0"/>
                <a:cs typeface="Consolas" panose="020B0609020204030204" pitchFamily="49" charset="0"/>
              </a:rPr>
              <a:t>mamba install </a:t>
            </a:r>
            <a:r>
              <a:rPr lang="cs-CZ" dirty="0"/>
              <a:t>-</a:t>
            </a:r>
            <a:r>
              <a:rPr lang="en-GB" dirty="0">
                <a:latin typeface="Consolas" panose="020B0609020204030204" pitchFamily="49" charset="0"/>
                <a:cs typeface="Consolas" panose="020B0609020204030204" pitchFamily="49" charset="0"/>
              </a:rPr>
              <a:t>c </a:t>
            </a:r>
            <a:r>
              <a:rPr lang="en-GB" dirty="0" err="1">
                <a:latin typeface="Consolas" panose="020B0609020204030204" pitchFamily="49" charset="0"/>
                <a:cs typeface="Consolas" panose="020B0609020204030204" pitchFamily="49" charset="0"/>
              </a:rPr>
              <a:t>gurobi</a:t>
            </a:r>
            <a:r>
              <a:rPr lang="en-GB" dirty="0">
                <a:latin typeface="Consolas" panose="020B0609020204030204" pitchFamily="49" charset="0"/>
                <a:cs typeface="Consolas" panose="020B0609020204030204" pitchFamily="49" charset="0"/>
              </a:rPr>
              <a:t> </a:t>
            </a:r>
            <a:r>
              <a:rPr lang="en-GB" dirty="0" err="1">
                <a:latin typeface="Consolas" panose="020B0609020204030204" pitchFamily="49" charset="0"/>
                <a:cs typeface="Consolas" panose="020B0609020204030204" pitchFamily="49" charset="0"/>
              </a:rPr>
              <a:t>gurobi</a:t>
            </a:r>
            <a:endParaRPr lang="en-GB" dirty="0">
              <a:latin typeface="Consolas" panose="020B0609020204030204" pitchFamily="49" charset="0"/>
              <a:cs typeface="Consolas" panose="020B0609020204030204" pitchFamily="49" charset="0"/>
            </a:endParaRPr>
          </a:p>
        </p:txBody>
      </p:sp>
      <p:pic>
        <p:nvPicPr>
          <p:cNvPr id="15" name="Graphic 14" descr="Cmd Terminal with solid fill">
            <a:extLst>
              <a:ext uri="{FF2B5EF4-FFF2-40B4-BE49-F238E27FC236}">
                <a16:creationId xmlns:a16="http://schemas.microsoft.com/office/drawing/2014/main" id="{00AC4B3B-8639-8088-704C-0A4DC0FD14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3128" y="4928419"/>
            <a:ext cx="429138" cy="429138"/>
          </a:xfrm>
          <a:prstGeom prst="rect">
            <a:avLst/>
          </a:prstGeom>
        </p:spPr>
      </p:pic>
      <p:sp>
        <p:nvSpPr>
          <p:cNvPr id="17" name="Text Placeholder 1">
            <a:extLst>
              <a:ext uri="{FF2B5EF4-FFF2-40B4-BE49-F238E27FC236}">
                <a16:creationId xmlns:a16="http://schemas.microsoft.com/office/drawing/2014/main" id="{68DEB737-F324-61F9-DF92-7A2E56F3EADB}"/>
              </a:ext>
            </a:extLst>
          </p:cNvPr>
          <p:cNvSpPr txBox="1">
            <a:spLocks/>
          </p:cNvSpPr>
          <p:nvPr/>
        </p:nvSpPr>
        <p:spPr>
          <a:xfrm>
            <a:off x="1055568" y="5946612"/>
            <a:ext cx="10862628" cy="57684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00000"/>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00000"/>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pPr>
              <a:buClr>
                <a:schemeClr val="accent1"/>
              </a:buClr>
            </a:pPr>
            <a:r>
              <a:rPr lang="en-GB" sz="1800" dirty="0">
                <a:solidFill>
                  <a:schemeClr val="tx1"/>
                </a:solidFill>
              </a:rPr>
              <a:t>Both solvers are supported by Geo-X: Check which license fits your use case before starting.</a:t>
            </a:r>
          </a:p>
        </p:txBody>
      </p:sp>
      <p:sp>
        <p:nvSpPr>
          <p:cNvPr id="3" name="Google Shape;167;p13">
            <a:extLst>
              <a:ext uri="{FF2B5EF4-FFF2-40B4-BE49-F238E27FC236}">
                <a16:creationId xmlns:a16="http://schemas.microsoft.com/office/drawing/2014/main" id="{12133AA7-2F70-CC85-BD5E-F587E5A50FBA}"/>
              </a:ext>
            </a:extLst>
          </p:cNvPr>
          <p:cNvSpPr txBox="1">
            <a:spLocks/>
          </p:cNvSpPr>
          <p:nvPr/>
        </p:nvSpPr>
        <p:spPr>
          <a:xfrm>
            <a:off x="1055568" y="-18594"/>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Step 3: </a:t>
            </a:r>
            <a:r>
              <a:rPr lang="sv-SE" dirty="0" err="1">
                <a:solidFill>
                  <a:schemeClr val="accent2"/>
                </a:solidFill>
              </a:rPr>
              <a:t>Install</a:t>
            </a:r>
            <a:r>
              <a:rPr lang="sv-SE" dirty="0">
                <a:solidFill>
                  <a:schemeClr val="accent2"/>
                </a:solidFill>
              </a:rPr>
              <a:t> </a:t>
            </a:r>
            <a:r>
              <a:rPr lang="sv-SE" dirty="0" err="1">
                <a:solidFill>
                  <a:schemeClr val="accent2"/>
                </a:solidFill>
              </a:rPr>
              <a:t>solver</a:t>
            </a:r>
            <a:r>
              <a:rPr lang="sv-SE" dirty="0">
                <a:solidFill>
                  <a:schemeClr val="accent2"/>
                </a:solidFill>
              </a:rPr>
              <a:t> </a:t>
            </a:r>
          </a:p>
        </p:txBody>
      </p:sp>
    </p:spTree>
    <p:extLst>
      <p:ext uri="{BB962C8B-B14F-4D97-AF65-F5344CB8AC3E}">
        <p14:creationId xmlns:p14="http://schemas.microsoft.com/office/powerpoint/2010/main" val="109534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animBg="1"/>
      <p:bldP spid="9" grpId="0"/>
      <p:bldP spid="11" grpId="0"/>
      <p:bldP spid="13" grpId="0" animBg="1"/>
      <p:bldP spid="14"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B5109407-5111-CCCE-BC48-298C06AF5018}"/>
              </a:ext>
            </a:extLst>
          </p:cNvPr>
          <p:cNvSpPr/>
          <p:nvPr/>
        </p:nvSpPr>
        <p:spPr>
          <a:xfrm>
            <a:off x="823440" y="1511108"/>
            <a:ext cx="4108219" cy="448677"/>
          </a:xfrm>
          <a:prstGeom prst="roundRect">
            <a:avLst>
              <a:gd name="adj" fmla="val 8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t>Geo-X</a:t>
            </a:r>
          </a:p>
        </p:txBody>
      </p:sp>
      <p:sp>
        <p:nvSpPr>
          <p:cNvPr id="7" name="Rounded Rectangle 6">
            <a:extLst>
              <a:ext uri="{FF2B5EF4-FFF2-40B4-BE49-F238E27FC236}">
                <a16:creationId xmlns:a16="http://schemas.microsoft.com/office/drawing/2014/main" id="{A663AAE4-3291-D0E1-E588-A26D5D523BCA}"/>
              </a:ext>
            </a:extLst>
          </p:cNvPr>
          <p:cNvSpPr/>
          <p:nvPr/>
        </p:nvSpPr>
        <p:spPr>
          <a:xfrm>
            <a:off x="7324104" y="1493855"/>
            <a:ext cx="4108219" cy="465930"/>
          </a:xfrm>
          <a:prstGeom prst="roundRect">
            <a:avLst>
              <a:gd name="adj" fmla="val 8000"/>
            </a:avLst>
          </a:prstGeom>
          <a:solidFill>
            <a:schemeClr val="tx2"/>
          </a:solidFill>
          <a:ln w="12700">
            <a:solidFill>
              <a:schemeClr val="tx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Geo-X-data-prep</a:t>
            </a:r>
          </a:p>
        </p:txBody>
      </p:sp>
      <p:sp>
        <p:nvSpPr>
          <p:cNvPr id="8" name="Rounded Rectangle 7">
            <a:extLst>
              <a:ext uri="{FF2B5EF4-FFF2-40B4-BE49-F238E27FC236}">
                <a16:creationId xmlns:a16="http://schemas.microsoft.com/office/drawing/2014/main" id="{E1EF28A5-A2FE-CC0E-3979-65C361009128}"/>
              </a:ext>
            </a:extLst>
          </p:cNvPr>
          <p:cNvSpPr/>
          <p:nvPr/>
        </p:nvSpPr>
        <p:spPr>
          <a:xfrm>
            <a:off x="1297297" y="2091322"/>
            <a:ext cx="3160511" cy="499677"/>
          </a:xfrm>
          <a:prstGeom prst="roundRect">
            <a:avLst>
              <a:gd name="adj" fmla="val 8000"/>
            </a:avLst>
          </a:prstGeom>
          <a:solidFill>
            <a:schemeClr val="tx2">
              <a:alpha val="61961"/>
            </a:schemeClr>
          </a:solidFill>
          <a:ln w="12700">
            <a:solidFill>
              <a:schemeClr val="tx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 Covered in Lesson 2</a:t>
            </a:r>
          </a:p>
        </p:txBody>
      </p:sp>
      <p:pic>
        <p:nvPicPr>
          <p:cNvPr id="10" name="Graphic 9" descr="Tick with solid fill">
            <a:extLst>
              <a:ext uri="{FF2B5EF4-FFF2-40B4-BE49-F238E27FC236}">
                <a16:creationId xmlns:a16="http://schemas.microsoft.com/office/drawing/2014/main" id="{85AED5EF-5BAD-B624-4386-E6BAF01F9F1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89068" y="2164165"/>
            <a:ext cx="300622" cy="331790"/>
          </a:xfrm>
          <a:prstGeom prst="rect">
            <a:avLst/>
          </a:prstGeom>
        </p:spPr>
      </p:pic>
      <p:sp>
        <p:nvSpPr>
          <p:cNvPr id="11" name="Rounded Rectangle 10">
            <a:extLst>
              <a:ext uri="{FF2B5EF4-FFF2-40B4-BE49-F238E27FC236}">
                <a16:creationId xmlns:a16="http://schemas.microsoft.com/office/drawing/2014/main" id="{87EFDA9C-C1C2-696D-526F-90539D779C72}"/>
              </a:ext>
            </a:extLst>
          </p:cNvPr>
          <p:cNvSpPr/>
          <p:nvPr/>
        </p:nvSpPr>
        <p:spPr>
          <a:xfrm>
            <a:off x="7861722" y="2091322"/>
            <a:ext cx="3032981" cy="499677"/>
          </a:xfrm>
          <a:prstGeom prst="roundRect">
            <a:avLst>
              <a:gd name="adj" fmla="val 8000"/>
            </a:avLst>
          </a:prstGeom>
          <a:solidFill>
            <a:schemeClr val="tx2">
              <a:alpha val="61961"/>
            </a:schemeClr>
          </a:solidFill>
          <a:ln w="12700">
            <a:solidFill>
              <a:schemeClr val="tx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      Covered in Lesson 3</a:t>
            </a:r>
          </a:p>
        </p:txBody>
      </p:sp>
      <p:pic>
        <p:nvPicPr>
          <p:cNvPr id="14" name="Graphic 13" descr="Stopwatch with solid fill">
            <a:extLst>
              <a:ext uri="{FF2B5EF4-FFF2-40B4-BE49-F238E27FC236}">
                <a16:creationId xmlns:a16="http://schemas.microsoft.com/office/drawing/2014/main" id="{8F112470-D674-C7C4-B19A-B69F7FF555E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43561" y="2131714"/>
            <a:ext cx="424178" cy="424178"/>
          </a:xfrm>
          <a:prstGeom prst="rect">
            <a:avLst/>
          </a:prstGeom>
        </p:spPr>
      </p:pic>
      <p:sp>
        <p:nvSpPr>
          <p:cNvPr id="15" name="Rounded Rectangle 14">
            <a:extLst>
              <a:ext uri="{FF2B5EF4-FFF2-40B4-BE49-F238E27FC236}">
                <a16:creationId xmlns:a16="http://schemas.microsoft.com/office/drawing/2014/main" id="{C8F64732-83DA-FCD2-C6FA-4F1FDA0CEA19}"/>
              </a:ext>
            </a:extLst>
          </p:cNvPr>
          <p:cNvSpPr/>
          <p:nvPr/>
        </p:nvSpPr>
        <p:spPr>
          <a:xfrm>
            <a:off x="403618" y="2849193"/>
            <a:ext cx="5177725" cy="2719305"/>
          </a:xfrm>
          <a:prstGeom prst="roundRect">
            <a:avLst>
              <a:gd name="adj" fmla="val 8000"/>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Bef>
                <a:spcPts val="600"/>
              </a:spcBef>
              <a:buClr>
                <a:schemeClr val="bg1"/>
              </a:buClr>
              <a:buFont typeface="Arial" panose="020B0604020202020204" pitchFamily="34" charset="0"/>
              <a:buChar char="•"/>
            </a:pPr>
            <a:endParaRPr lang="en-US" sz="1600" b="1" dirty="0">
              <a:solidFill>
                <a:schemeClr val="bg1"/>
              </a:solidFill>
              <a:ea typeface="Arial"/>
              <a:cs typeface="Arial"/>
            </a:endParaRPr>
          </a:p>
          <a:p>
            <a:pPr marL="285750" indent="-285750">
              <a:spcBef>
                <a:spcPts val="600"/>
              </a:spcBef>
              <a:buClr>
                <a:schemeClr val="bg1"/>
              </a:buClr>
              <a:buFont typeface="Arial" panose="020B0604020202020204" pitchFamily="34" charset="0"/>
              <a:buChar char="•"/>
            </a:pPr>
            <a:r>
              <a:rPr lang="en-US" sz="1600" b="1" dirty="0">
                <a:solidFill>
                  <a:schemeClr val="bg1"/>
                </a:solidFill>
                <a:ea typeface="Arial"/>
                <a:cs typeface="Arial"/>
              </a:rPr>
              <a:t>Fork: </a:t>
            </a:r>
            <a:r>
              <a:rPr lang="en-GB" sz="1600" dirty="0" err="1">
                <a:solidFill>
                  <a:schemeClr val="bg1"/>
                </a:solidFill>
                <a:ea typeface="Arial"/>
                <a:cs typeface="Arial"/>
              </a:rPr>
              <a:t>github.com</a:t>
            </a:r>
            <a:r>
              <a:rPr lang="en-GB" sz="1600" dirty="0">
                <a:solidFill>
                  <a:schemeClr val="bg1"/>
                </a:solidFill>
                <a:ea typeface="Arial"/>
                <a:cs typeface="Arial"/>
              </a:rPr>
              <a:t>/</a:t>
            </a:r>
            <a:r>
              <a:rPr lang="en-CZ" sz="1600" dirty="0"/>
              <a:t> ClimateCompatibleGrowth </a:t>
            </a:r>
            <a:r>
              <a:rPr lang="en-GB" sz="1600" dirty="0">
                <a:solidFill>
                  <a:schemeClr val="bg1"/>
                </a:solidFill>
                <a:ea typeface="Arial"/>
                <a:cs typeface="Arial"/>
              </a:rPr>
              <a:t>/Geo-X → your fork</a:t>
            </a:r>
          </a:p>
          <a:p>
            <a:pPr marL="285750" indent="-285750">
              <a:spcBef>
                <a:spcPts val="600"/>
              </a:spcBef>
              <a:buClr>
                <a:schemeClr val="bg1"/>
              </a:buClr>
              <a:buFont typeface="Arial" panose="020B0604020202020204" pitchFamily="34" charset="0"/>
              <a:buChar char="•"/>
            </a:pPr>
            <a:r>
              <a:rPr lang="en-GB" sz="1600" b="1" dirty="0">
                <a:solidFill>
                  <a:schemeClr val="bg1"/>
                </a:solidFill>
                <a:ea typeface="Arial"/>
                <a:cs typeface="Arial"/>
              </a:rPr>
              <a:t>Clone: </a:t>
            </a:r>
            <a:r>
              <a:rPr lang="en-CZ" sz="1600" dirty="0"/>
              <a:t>git clone .../your-username/Geo-X.git</a:t>
            </a:r>
          </a:p>
          <a:p>
            <a:pPr marL="285750" indent="-285750">
              <a:spcBef>
                <a:spcPts val="600"/>
              </a:spcBef>
              <a:buClr>
                <a:schemeClr val="bg1"/>
              </a:buClr>
              <a:buFont typeface="Arial" panose="020B0604020202020204" pitchFamily="34" charset="0"/>
              <a:buChar char="•"/>
            </a:pPr>
            <a:r>
              <a:rPr lang="en-GB" sz="1600" b="1" dirty="0">
                <a:solidFill>
                  <a:schemeClr val="bg1"/>
                </a:solidFill>
                <a:ea typeface="Arial"/>
                <a:cs typeface="Arial"/>
              </a:rPr>
              <a:t>Environment: </a:t>
            </a:r>
            <a:r>
              <a:rPr lang="en-CZ" sz="1600" dirty="0">
                <a:solidFill>
                  <a:schemeClr val="bg1"/>
                </a:solidFill>
                <a:ea typeface="Arial"/>
                <a:cs typeface="Arial"/>
              </a:rPr>
              <a:t>mamba env create -f environment.yaml</a:t>
            </a:r>
            <a:r>
              <a:rPr lang="en-GB" sz="1600" dirty="0">
                <a:solidFill>
                  <a:schemeClr val="bg1"/>
                </a:solidFill>
                <a:ea typeface="Arial"/>
                <a:cs typeface="Arial"/>
              </a:rPr>
              <a:t>   </a:t>
            </a:r>
          </a:p>
          <a:p>
            <a:pPr>
              <a:spcBef>
                <a:spcPts val="600"/>
              </a:spcBef>
              <a:buClr>
                <a:schemeClr val="bg1"/>
              </a:buClr>
            </a:pPr>
            <a:r>
              <a:rPr lang="en-GB" sz="1600" dirty="0">
                <a:solidFill>
                  <a:schemeClr val="bg1"/>
                </a:solidFill>
                <a:ea typeface="Arial"/>
                <a:cs typeface="Arial"/>
              </a:rPr>
              <a:t>     mamba activate </a:t>
            </a:r>
            <a:r>
              <a:rPr lang="en-GB" sz="1600" dirty="0" err="1">
                <a:solidFill>
                  <a:schemeClr val="bg1"/>
                </a:solidFill>
                <a:ea typeface="Arial"/>
                <a:cs typeface="Arial"/>
              </a:rPr>
              <a:t>geox</a:t>
            </a:r>
            <a:endParaRPr lang="en-GB" sz="1600" dirty="0">
              <a:solidFill>
                <a:schemeClr val="bg1"/>
              </a:solidFill>
              <a:ea typeface="Arial"/>
              <a:cs typeface="Arial"/>
            </a:endParaRPr>
          </a:p>
          <a:p>
            <a:endParaRPr lang="en-US" sz="2400" dirty="0">
              <a:solidFill>
                <a:schemeClr val="tx1"/>
              </a:solidFill>
            </a:endParaRPr>
          </a:p>
          <a:p>
            <a:endParaRPr lang="en-US" sz="2400" dirty="0">
              <a:solidFill>
                <a:schemeClr val="tx1"/>
              </a:solidFill>
            </a:endParaRPr>
          </a:p>
        </p:txBody>
      </p:sp>
      <p:sp>
        <p:nvSpPr>
          <p:cNvPr id="16" name="Rounded Rectangle 15">
            <a:extLst>
              <a:ext uri="{FF2B5EF4-FFF2-40B4-BE49-F238E27FC236}">
                <a16:creationId xmlns:a16="http://schemas.microsoft.com/office/drawing/2014/main" id="{ED965CAD-402F-3CE9-46FD-15F4B8C37ABD}"/>
              </a:ext>
            </a:extLst>
          </p:cNvPr>
          <p:cNvSpPr/>
          <p:nvPr/>
        </p:nvSpPr>
        <p:spPr>
          <a:xfrm>
            <a:off x="6610657" y="2849193"/>
            <a:ext cx="5177725" cy="2719305"/>
          </a:xfrm>
          <a:prstGeom prst="roundRect">
            <a:avLst>
              <a:gd name="adj" fmla="val 8000"/>
            </a:avLst>
          </a:prstGeom>
          <a:solidFill>
            <a:schemeClr val="tx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400" b="1" dirty="0">
              <a:solidFill>
                <a:schemeClr val="tx1"/>
              </a:solidFill>
            </a:endParaRPr>
          </a:p>
          <a:p>
            <a:pPr marL="285750" indent="-285750">
              <a:spcBef>
                <a:spcPts val="600"/>
              </a:spcBef>
              <a:buClr>
                <a:schemeClr val="tx1"/>
              </a:buClr>
              <a:buFont typeface="Arial" panose="020B0604020202020204" pitchFamily="34" charset="0"/>
              <a:buChar char="•"/>
            </a:pPr>
            <a:r>
              <a:rPr lang="en-US" sz="1600" b="1" dirty="0">
                <a:solidFill>
                  <a:schemeClr val="tx1"/>
                </a:solidFill>
                <a:ea typeface="Arial"/>
                <a:cs typeface="Arial"/>
              </a:rPr>
              <a:t>Fork: </a:t>
            </a:r>
            <a:r>
              <a:rPr lang="en-GB" sz="1600" dirty="0" err="1">
                <a:solidFill>
                  <a:schemeClr val="tx1"/>
                </a:solidFill>
                <a:ea typeface="Arial"/>
                <a:cs typeface="Arial"/>
              </a:rPr>
              <a:t>github.com</a:t>
            </a:r>
            <a:r>
              <a:rPr lang="en-GB" sz="1600" dirty="0">
                <a:solidFill>
                  <a:schemeClr val="tx1"/>
                </a:solidFill>
                <a:ea typeface="Arial"/>
                <a:cs typeface="Arial"/>
              </a:rPr>
              <a:t>/</a:t>
            </a:r>
            <a:r>
              <a:rPr lang="en-CZ" sz="1600" dirty="0">
                <a:solidFill>
                  <a:schemeClr val="tx1"/>
                </a:solidFill>
              </a:rPr>
              <a:t> ClimateCompatibleGrowth </a:t>
            </a:r>
            <a:r>
              <a:rPr lang="en-GB" sz="1600" dirty="0">
                <a:solidFill>
                  <a:schemeClr val="tx1"/>
                </a:solidFill>
                <a:ea typeface="Arial"/>
                <a:cs typeface="Arial"/>
              </a:rPr>
              <a:t>/Geo-X-data-prep → your fork</a:t>
            </a:r>
          </a:p>
          <a:p>
            <a:pPr marL="285750" indent="-285750">
              <a:spcBef>
                <a:spcPts val="600"/>
              </a:spcBef>
              <a:buClr>
                <a:schemeClr val="tx1"/>
              </a:buClr>
              <a:buFont typeface="Arial" panose="020B0604020202020204" pitchFamily="34" charset="0"/>
              <a:buChar char="•"/>
            </a:pPr>
            <a:r>
              <a:rPr lang="en-GB" sz="1600" b="1" dirty="0">
                <a:solidFill>
                  <a:schemeClr val="tx1"/>
                </a:solidFill>
                <a:ea typeface="Arial"/>
                <a:cs typeface="Arial"/>
              </a:rPr>
              <a:t>Clone: </a:t>
            </a:r>
            <a:r>
              <a:rPr lang="en-GB" sz="1600" dirty="0">
                <a:solidFill>
                  <a:schemeClr val="tx1"/>
                </a:solidFill>
                <a:ea typeface="Arial"/>
                <a:cs typeface="Arial"/>
              </a:rPr>
              <a:t>git clone --recurse-submodules .../your-username/Geo-X-data-</a:t>
            </a:r>
            <a:r>
              <a:rPr lang="en-GB" sz="1600" dirty="0" err="1">
                <a:solidFill>
                  <a:schemeClr val="tx1"/>
                </a:solidFill>
                <a:ea typeface="Arial"/>
                <a:cs typeface="Arial"/>
              </a:rPr>
              <a:t>prep.git</a:t>
            </a:r>
            <a:endParaRPr lang="en-GB" sz="1600" dirty="0">
              <a:solidFill>
                <a:schemeClr val="tx1"/>
              </a:solidFill>
              <a:ea typeface="Arial"/>
              <a:cs typeface="Arial"/>
            </a:endParaRPr>
          </a:p>
          <a:p>
            <a:pPr marL="285750" indent="-285750">
              <a:spcBef>
                <a:spcPts val="600"/>
              </a:spcBef>
              <a:buClr>
                <a:schemeClr val="tx1"/>
              </a:buClr>
              <a:buFont typeface="Arial" panose="020B0604020202020204" pitchFamily="34" charset="0"/>
              <a:buChar char="•"/>
            </a:pPr>
            <a:r>
              <a:rPr lang="en-GB" sz="1600" b="1" dirty="0">
                <a:solidFill>
                  <a:schemeClr val="tx1"/>
                </a:solidFill>
                <a:ea typeface="Arial"/>
                <a:cs typeface="Arial"/>
              </a:rPr>
              <a:t>Environment: </a:t>
            </a:r>
            <a:r>
              <a:rPr lang="en-GB" sz="1600" dirty="0">
                <a:solidFill>
                  <a:schemeClr val="tx1"/>
                </a:solidFill>
                <a:ea typeface="Arial"/>
                <a:cs typeface="Arial"/>
              </a:rPr>
              <a:t>mamba activate prep</a:t>
            </a:r>
          </a:p>
          <a:p>
            <a:pPr marL="285750" indent="-285750">
              <a:spcBef>
                <a:spcPts val="600"/>
              </a:spcBef>
              <a:buClr>
                <a:schemeClr val="tx1"/>
              </a:buClr>
              <a:buFont typeface="Arial" panose="020B0604020202020204" pitchFamily="34" charset="0"/>
              <a:buChar char="•"/>
            </a:pPr>
            <a:r>
              <a:rPr lang="en-GB" sz="1600" b="1" dirty="0">
                <a:solidFill>
                  <a:schemeClr val="tx1"/>
                </a:solidFill>
                <a:ea typeface="Arial"/>
                <a:cs typeface="Arial"/>
              </a:rPr>
              <a:t>Additional setup: </a:t>
            </a:r>
            <a:r>
              <a:rPr lang="en-GB" sz="1600" dirty="0">
                <a:solidFill>
                  <a:schemeClr val="tx1"/>
                </a:solidFill>
                <a:ea typeface="Arial"/>
                <a:cs typeface="Arial"/>
              </a:rPr>
              <a:t>Submodules </a:t>
            </a:r>
            <a:r>
              <a:rPr lang="en-CZ" sz="1600" dirty="0">
                <a:solidFill>
                  <a:schemeClr val="tx1"/>
                </a:solidFill>
                <a:ea typeface="Arial"/>
                <a:cs typeface="Arial"/>
              </a:rPr>
              <a:t>(nested repos: GLAES, SPIDER, Slope-Exclusion) + second environment (prep)</a:t>
            </a:r>
            <a:endParaRPr lang="en-US" sz="1600" dirty="0">
              <a:solidFill>
                <a:schemeClr val="tx1"/>
              </a:solidFill>
              <a:ea typeface="Arial"/>
              <a:cs typeface="Arial"/>
            </a:endParaRPr>
          </a:p>
          <a:p>
            <a:endParaRPr lang="en-US" sz="2400" dirty="0">
              <a:solidFill>
                <a:schemeClr val="tx1"/>
              </a:solidFill>
            </a:endParaRPr>
          </a:p>
        </p:txBody>
      </p:sp>
      <p:sp>
        <p:nvSpPr>
          <p:cNvPr id="18" name="Text Placeholder 1">
            <a:extLst>
              <a:ext uri="{FF2B5EF4-FFF2-40B4-BE49-F238E27FC236}">
                <a16:creationId xmlns:a16="http://schemas.microsoft.com/office/drawing/2014/main" id="{B1C4B9E6-8E8C-33E2-A504-74BE440D5720}"/>
              </a:ext>
            </a:extLst>
          </p:cNvPr>
          <p:cNvSpPr txBox="1">
            <a:spLocks/>
          </p:cNvSpPr>
          <p:nvPr/>
        </p:nvSpPr>
        <p:spPr>
          <a:xfrm rot="10800000" flipV="1">
            <a:off x="3662741" y="5852476"/>
            <a:ext cx="4866517" cy="448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00000"/>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00000"/>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pPr marL="0" indent="0">
              <a:lnSpc>
                <a:spcPct val="100000"/>
              </a:lnSpc>
              <a:spcBef>
                <a:spcPts val="0"/>
              </a:spcBef>
              <a:buNone/>
            </a:pPr>
            <a:r>
              <a:rPr lang="en-GB" sz="1800" dirty="0">
                <a:solidFill>
                  <a:schemeClr val="accent1"/>
                </a:solidFill>
              </a:rPr>
              <a:t>Same pattern: fork → clone → environment</a:t>
            </a:r>
          </a:p>
        </p:txBody>
      </p:sp>
      <p:sp>
        <p:nvSpPr>
          <p:cNvPr id="9" name="Google Shape;167;p13">
            <a:extLst>
              <a:ext uri="{FF2B5EF4-FFF2-40B4-BE49-F238E27FC236}">
                <a16:creationId xmlns:a16="http://schemas.microsoft.com/office/drawing/2014/main" id="{B7AB1776-6BF5-EC74-32C3-65989984178C}"/>
              </a:ext>
            </a:extLst>
          </p:cNvPr>
          <p:cNvSpPr txBox="1">
            <a:spLocks/>
          </p:cNvSpPr>
          <p:nvPr/>
        </p:nvSpPr>
        <p:spPr>
          <a:xfrm>
            <a:off x="838199" y="0"/>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Step 4: </a:t>
            </a:r>
            <a:r>
              <a:rPr lang="sv-SE" dirty="0" err="1">
                <a:solidFill>
                  <a:schemeClr val="accent2"/>
                </a:solidFill>
              </a:rPr>
              <a:t>Fork</a:t>
            </a:r>
            <a:r>
              <a:rPr lang="sv-SE" dirty="0">
                <a:solidFill>
                  <a:schemeClr val="accent2"/>
                </a:solidFill>
              </a:rPr>
              <a:t> and </a:t>
            </a:r>
            <a:r>
              <a:rPr lang="sv-SE" dirty="0" err="1">
                <a:solidFill>
                  <a:schemeClr val="accent2"/>
                </a:solidFill>
              </a:rPr>
              <a:t>clone</a:t>
            </a:r>
            <a:r>
              <a:rPr lang="sv-SE" dirty="0">
                <a:solidFill>
                  <a:schemeClr val="accent2"/>
                </a:solidFill>
              </a:rPr>
              <a:t> Geo-X-data-</a:t>
            </a:r>
            <a:r>
              <a:rPr lang="sv-SE" dirty="0" err="1">
                <a:solidFill>
                  <a:schemeClr val="accent2"/>
                </a:solidFill>
              </a:rPr>
              <a:t>prep</a:t>
            </a:r>
            <a:r>
              <a:rPr lang="sv-SE" dirty="0">
                <a:solidFill>
                  <a:schemeClr val="accent2"/>
                </a:solidFill>
              </a:rPr>
              <a:t>  </a:t>
            </a:r>
          </a:p>
        </p:txBody>
      </p:sp>
    </p:spTree>
    <p:extLst>
      <p:ext uri="{BB962C8B-B14F-4D97-AF65-F5344CB8AC3E}">
        <p14:creationId xmlns:p14="http://schemas.microsoft.com/office/powerpoint/2010/main" val="410221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5" grpId="0" animBg="1"/>
      <p:bldP spid="16" grpId="0" animBg="1"/>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7;p13">
            <a:extLst>
              <a:ext uri="{FF2B5EF4-FFF2-40B4-BE49-F238E27FC236}">
                <a16:creationId xmlns:a16="http://schemas.microsoft.com/office/drawing/2014/main" id="{CEBBEDBE-0F24-B264-0151-3FD3EBF50D8B}"/>
              </a:ext>
            </a:extLst>
          </p:cNvPr>
          <p:cNvSpPr txBox="1">
            <a:spLocks/>
          </p:cNvSpPr>
          <p:nvPr/>
        </p:nvSpPr>
        <p:spPr>
          <a:xfrm>
            <a:off x="1006334" y="0"/>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err="1">
                <a:solidFill>
                  <a:schemeClr val="accent2"/>
                </a:solidFill>
              </a:rPr>
              <a:t>Verifying</a:t>
            </a:r>
            <a:r>
              <a:rPr lang="sv-SE" dirty="0">
                <a:solidFill>
                  <a:schemeClr val="accent2"/>
                </a:solidFill>
              </a:rPr>
              <a:t> </a:t>
            </a:r>
            <a:r>
              <a:rPr lang="sv-SE" dirty="0" err="1">
                <a:solidFill>
                  <a:schemeClr val="accent2"/>
                </a:solidFill>
              </a:rPr>
              <a:t>your</a:t>
            </a:r>
            <a:r>
              <a:rPr lang="sv-SE" dirty="0">
                <a:solidFill>
                  <a:schemeClr val="accent2"/>
                </a:solidFill>
              </a:rPr>
              <a:t> installation </a:t>
            </a:r>
          </a:p>
        </p:txBody>
      </p:sp>
      <p:graphicFrame>
        <p:nvGraphicFramePr>
          <p:cNvPr id="5" name="Table 4">
            <a:extLst>
              <a:ext uri="{FF2B5EF4-FFF2-40B4-BE49-F238E27FC236}">
                <a16:creationId xmlns:a16="http://schemas.microsoft.com/office/drawing/2014/main" id="{D0607FF1-503B-A0B4-BDE2-BC8578B69CA7}"/>
              </a:ext>
            </a:extLst>
          </p:cNvPr>
          <p:cNvGraphicFramePr>
            <a:graphicFrameLocks noGrp="1"/>
          </p:cNvGraphicFramePr>
          <p:nvPr/>
        </p:nvGraphicFramePr>
        <p:xfrm>
          <a:off x="828137" y="1530321"/>
          <a:ext cx="10285340" cy="4365373"/>
        </p:xfrm>
        <a:graphic>
          <a:graphicData uri="http://schemas.openxmlformats.org/drawingml/2006/table">
            <a:tbl>
              <a:tblPr firstRow="1" bandRow="1">
                <a:tableStyleId>{B8DA472E-C0B5-4FAA-A71B-45BBE6C39A2A}</a:tableStyleId>
              </a:tblPr>
              <a:tblGrid>
                <a:gridCol w="3165821">
                  <a:extLst>
                    <a:ext uri="{9D8B030D-6E8A-4147-A177-3AD203B41FA5}">
                      <a16:colId xmlns:a16="http://schemas.microsoft.com/office/drawing/2014/main" val="2416149857"/>
                    </a:ext>
                  </a:extLst>
                </a:gridCol>
                <a:gridCol w="3691073">
                  <a:extLst>
                    <a:ext uri="{9D8B030D-6E8A-4147-A177-3AD203B41FA5}">
                      <a16:colId xmlns:a16="http://schemas.microsoft.com/office/drawing/2014/main" val="892140122"/>
                    </a:ext>
                  </a:extLst>
                </a:gridCol>
                <a:gridCol w="3428446">
                  <a:extLst>
                    <a:ext uri="{9D8B030D-6E8A-4147-A177-3AD203B41FA5}">
                      <a16:colId xmlns:a16="http://schemas.microsoft.com/office/drawing/2014/main" val="787622491"/>
                    </a:ext>
                  </a:extLst>
                </a:gridCol>
              </a:tblGrid>
              <a:tr h="578777">
                <a:tc>
                  <a:txBody>
                    <a:bodyPr/>
                    <a:lstStyle/>
                    <a:p>
                      <a:r>
                        <a:rPr lang="en-US" sz="2400"/>
                        <a:t>Command</a:t>
                      </a:r>
                    </a:p>
                  </a:txBody>
                  <a:tcPr/>
                </a:tc>
                <a:tc>
                  <a:txBody>
                    <a:bodyPr/>
                    <a:lstStyle/>
                    <a:p>
                      <a:r>
                        <a:rPr lang="en-US" sz="2400"/>
                        <a:t>Expected output</a:t>
                      </a:r>
                    </a:p>
                  </a:txBody>
                  <a:tcPr/>
                </a:tc>
                <a:tc>
                  <a:txBody>
                    <a:bodyPr/>
                    <a:lstStyle/>
                    <a:p>
                      <a:r>
                        <a:rPr lang="en-US" sz="2400"/>
                        <a:t>What it confirms</a:t>
                      </a:r>
                    </a:p>
                  </a:txBody>
                  <a:tcPr/>
                </a:tc>
                <a:extLst>
                  <a:ext uri="{0D108BD9-81ED-4DB2-BD59-A6C34878D82A}">
                    <a16:rowId xmlns:a16="http://schemas.microsoft.com/office/drawing/2014/main" val="3345365486"/>
                  </a:ext>
                </a:extLst>
              </a:tr>
              <a:tr h="887458">
                <a:tc>
                  <a:txBody>
                    <a:bodyPr/>
                    <a:lstStyle/>
                    <a:p>
                      <a:pPr algn="l"/>
                      <a:r>
                        <a:rPr lang="en-US" sz="2000" dirty="0">
                          <a:solidFill>
                            <a:srgbClr val="92D050"/>
                          </a:solidFill>
                          <a:highlight>
                            <a:srgbClr val="000000"/>
                          </a:highlight>
                          <a:latin typeface="Consolas" panose="020B0609020204030204" pitchFamily="49" charset="0"/>
                          <a:cs typeface="Consolas" panose="020B0609020204030204" pitchFamily="49" charset="0"/>
                        </a:rPr>
                        <a:t>mamba activate </a:t>
                      </a:r>
                      <a:r>
                        <a:rPr lang="en-US" sz="2000" dirty="0" err="1">
                          <a:solidFill>
                            <a:srgbClr val="92D050"/>
                          </a:solidFill>
                          <a:highlight>
                            <a:srgbClr val="000000"/>
                          </a:highlight>
                          <a:latin typeface="Consolas" panose="020B0609020204030204" pitchFamily="49" charset="0"/>
                          <a:cs typeface="Consolas" panose="020B0609020204030204" pitchFamily="49" charset="0"/>
                        </a:rPr>
                        <a:t>geox</a:t>
                      </a:r>
                      <a:endParaRPr lang="en-US" sz="2000" dirty="0">
                        <a:solidFill>
                          <a:srgbClr val="92D050"/>
                        </a:solidFill>
                        <a:highlight>
                          <a:srgbClr val="000000"/>
                        </a:highlight>
                        <a:latin typeface="Consolas" panose="020B0609020204030204" pitchFamily="49" charset="0"/>
                        <a:cs typeface="Consolas" panose="020B0609020204030204" pitchFamily="49" charset="0"/>
                      </a:endParaRPr>
                    </a:p>
                  </a:txBody>
                  <a:tcPr anchor="ctr"/>
                </a:tc>
                <a:tc>
                  <a:txBody>
                    <a:bodyPr/>
                    <a:lstStyle/>
                    <a:p>
                      <a:pPr algn="l"/>
                      <a:r>
                        <a:rPr lang="en-US" sz="2000" dirty="0">
                          <a:solidFill>
                            <a:srgbClr val="FFC000"/>
                          </a:solidFill>
                          <a:highlight>
                            <a:srgbClr val="000000"/>
                          </a:highlight>
                          <a:latin typeface="Consolas" panose="020B0609020204030204" pitchFamily="49" charset="0"/>
                          <a:cs typeface="Consolas" panose="020B0609020204030204" pitchFamily="49" charset="0"/>
                        </a:rPr>
                        <a:t>(</a:t>
                      </a:r>
                      <a:r>
                        <a:rPr lang="en-US" sz="2000" dirty="0" err="1">
                          <a:solidFill>
                            <a:srgbClr val="FFC000"/>
                          </a:solidFill>
                          <a:highlight>
                            <a:srgbClr val="000000"/>
                          </a:highlight>
                          <a:latin typeface="Consolas" panose="020B0609020204030204" pitchFamily="49" charset="0"/>
                          <a:cs typeface="Consolas" panose="020B0609020204030204" pitchFamily="49" charset="0"/>
                        </a:rPr>
                        <a:t>geox</a:t>
                      </a:r>
                      <a:r>
                        <a:rPr lang="en-US" sz="2000" dirty="0">
                          <a:solidFill>
                            <a:srgbClr val="FFC000"/>
                          </a:solidFill>
                          <a:highlight>
                            <a:srgbClr val="000000"/>
                          </a:highlight>
                          <a:latin typeface="Consolas" panose="020B0609020204030204" pitchFamily="49" charset="0"/>
                          <a:cs typeface="Consolas" panose="020B0609020204030204" pitchFamily="49" charset="0"/>
                        </a:rPr>
                        <a:t>)</a:t>
                      </a:r>
                      <a:r>
                        <a:rPr lang="en-US" sz="2000" dirty="0" err="1">
                          <a:solidFill>
                            <a:schemeClr val="accent1">
                              <a:lumMod val="20000"/>
                              <a:lumOff val="80000"/>
                            </a:schemeClr>
                          </a:solidFill>
                          <a:highlight>
                            <a:srgbClr val="000000"/>
                          </a:highlight>
                          <a:latin typeface="Consolas" panose="020B0609020204030204" pitchFamily="49" charset="0"/>
                          <a:cs typeface="Consolas" panose="020B0609020204030204" pitchFamily="49" charset="0"/>
                        </a:rPr>
                        <a:t>user@machine</a:t>
                      </a:r>
                      <a:r>
                        <a:rPr lang="en-US" sz="2000" dirty="0">
                          <a:solidFill>
                            <a:schemeClr val="accent1">
                              <a:lumMod val="20000"/>
                              <a:lumOff val="80000"/>
                            </a:schemeClr>
                          </a:solidFill>
                          <a:highlight>
                            <a:srgbClr val="000000"/>
                          </a:highlight>
                          <a:latin typeface="Consolas" panose="020B0609020204030204" pitchFamily="49" charset="0"/>
                          <a:cs typeface="Consolas" panose="020B0609020204030204" pitchFamily="49" charset="0"/>
                        </a:rPr>
                        <a:t>:~$</a:t>
                      </a:r>
                    </a:p>
                  </a:txBody>
                  <a:tcPr anchor="ctr"/>
                </a:tc>
                <a:tc>
                  <a:txBody>
                    <a:bodyPr/>
                    <a:lstStyle/>
                    <a:p>
                      <a:r>
                        <a:rPr lang="en-US" sz="2000" dirty="0"/>
                        <a:t>Environment is active </a:t>
                      </a:r>
                    </a:p>
                    <a:p>
                      <a:r>
                        <a:rPr lang="en-US" sz="2000" dirty="0"/>
                        <a:t>Prompt shows  </a:t>
                      </a:r>
                      <a:r>
                        <a:rPr lang="en-US" sz="2000" dirty="0">
                          <a:solidFill>
                            <a:srgbClr val="FFC000"/>
                          </a:solidFill>
                          <a:highlight>
                            <a:srgbClr val="000000"/>
                          </a:highlight>
                          <a:latin typeface="Consolas" panose="020B0609020204030204" pitchFamily="49" charset="0"/>
                          <a:cs typeface="Consolas" panose="020B0609020204030204" pitchFamily="49" charset="0"/>
                        </a:rPr>
                        <a:t>(</a:t>
                      </a:r>
                      <a:r>
                        <a:rPr lang="en-US" sz="2000" dirty="0" err="1">
                          <a:solidFill>
                            <a:srgbClr val="FFC000"/>
                          </a:solidFill>
                          <a:highlight>
                            <a:srgbClr val="000000"/>
                          </a:highlight>
                          <a:latin typeface="Consolas" panose="020B0609020204030204" pitchFamily="49" charset="0"/>
                          <a:cs typeface="Consolas" panose="020B0609020204030204" pitchFamily="49" charset="0"/>
                        </a:rPr>
                        <a:t>geox</a:t>
                      </a:r>
                      <a:r>
                        <a:rPr lang="en-US" sz="2000" b="0" i="0" u="none" strike="noStrike" cap="none" dirty="0">
                          <a:solidFill>
                            <a:srgbClr val="FFC000"/>
                          </a:solidFill>
                          <a:highlight>
                            <a:srgbClr val="000000"/>
                          </a:highlight>
                          <a:latin typeface="Consolas" panose="020B0609020204030204" pitchFamily="49" charset="0"/>
                          <a:cs typeface="Consolas" panose="020B0609020204030204" pitchFamily="49" charset="0"/>
                          <a:sym typeface="Arial"/>
                        </a:rPr>
                        <a:t>)</a:t>
                      </a:r>
                      <a:r>
                        <a:rPr lang="en-US" sz="2000" b="0" i="0" u="none" strike="noStrike" cap="none" dirty="0">
                          <a:solidFill>
                            <a:schemeClr val="dk1"/>
                          </a:solidFill>
                          <a:latin typeface="Arial"/>
                          <a:cs typeface="Arial"/>
                          <a:sym typeface="Arial"/>
                        </a:rPr>
                        <a:t> prefix</a:t>
                      </a:r>
                    </a:p>
                  </a:txBody>
                  <a:tcPr anchor="ctr"/>
                </a:tc>
                <a:extLst>
                  <a:ext uri="{0D108BD9-81ED-4DB2-BD59-A6C34878D82A}">
                    <a16:rowId xmlns:a16="http://schemas.microsoft.com/office/drawing/2014/main" val="2318475873"/>
                  </a:ext>
                </a:extLst>
              </a:tr>
              <a:tr h="887458">
                <a:tc>
                  <a:txBody>
                    <a:bodyPr/>
                    <a:lstStyle/>
                    <a:p>
                      <a:pPr algn="l"/>
                      <a:r>
                        <a:rPr lang="en-US" sz="2000" dirty="0" err="1">
                          <a:solidFill>
                            <a:srgbClr val="92D050"/>
                          </a:solidFill>
                          <a:highlight>
                            <a:srgbClr val="000000"/>
                          </a:highlight>
                          <a:latin typeface="Consolas" panose="020B0609020204030204" pitchFamily="49" charset="0"/>
                          <a:cs typeface="Consolas" panose="020B0609020204030204" pitchFamily="49" charset="0"/>
                        </a:rPr>
                        <a:t>snakemake</a:t>
                      </a:r>
                      <a:r>
                        <a:rPr lang="en-US" sz="2000" dirty="0">
                          <a:solidFill>
                            <a:srgbClr val="92D050"/>
                          </a:solidFill>
                          <a:highlight>
                            <a:srgbClr val="000000"/>
                          </a:highlight>
                          <a:latin typeface="Consolas" panose="020B0609020204030204" pitchFamily="49" charset="0"/>
                          <a:cs typeface="Consolas" panose="020B0609020204030204" pitchFamily="49" charset="0"/>
                        </a:rPr>
                        <a:t> --version</a:t>
                      </a:r>
                    </a:p>
                  </a:txBody>
                  <a:tcPr anchor="ctr"/>
                </a:tc>
                <a:tc>
                  <a:txBody>
                    <a:bodyPr/>
                    <a:lstStyle/>
                    <a:p>
                      <a:pPr algn="l"/>
                      <a:r>
                        <a:rPr lang="en-US" sz="2000">
                          <a:solidFill>
                            <a:schemeClr val="accent1">
                              <a:lumMod val="20000"/>
                              <a:lumOff val="80000"/>
                            </a:schemeClr>
                          </a:solidFill>
                          <a:highlight>
                            <a:srgbClr val="000000"/>
                          </a:highlight>
                          <a:latin typeface="Consolas" panose="020B0609020204030204" pitchFamily="49" charset="0"/>
                          <a:cs typeface="Consolas" panose="020B0609020204030204" pitchFamily="49" charset="0"/>
                        </a:rPr>
                        <a:t>7.x or later</a:t>
                      </a:r>
                    </a:p>
                  </a:txBody>
                  <a:tcPr anchor="ctr"/>
                </a:tc>
                <a:tc>
                  <a:txBody>
                    <a:bodyPr/>
                    <a:lstStyle/>
                    <a:p>
                      <a:r>
                        <a:rPr lang="en-US" sz="2000" dirty="0" err="1"/>
                        <a:t>Snakemake</a:t>
                      </a:r>
                      <a:r>
                        <a:rPr lang="en-US" sz="2000" dirty="0"/>
                        <a:t> is installed</a:t>
                      </a:r>
                    </a:p>
                    <a:p>
                      <a:r>
                        <a:rPr lang="en-US" sz="2000" b="0" i="0" u="none" strike="noStrike" cap="none" dirty="0">
                          <a:solidFill>
                            <a:schemeClr val="dk1"/>
                          </a:solidFill>
                          <a:latin typeface="Arial"/>
                          <a:cs typeface="Arial"/>
                          <a:sym typeface="Arial"/>
                        </a:rPr>
                        <a:t>Geo-X uses it to run workflows</a:t>
                      </a:r>
                    </a:p>
                  </a:txBody>
                  <a:tcPr anchor="ctr"/>
                </a:tc>
                <a:extLst>
                  <a:ext uri="{0D108BD9-81ED-4DB2-BD59-A6C34878D82A}">
                    <a16:rowId xmlns:a16="http://schemas.microsoft.com/office/drawing/2014/main" val="3038303725"/>
                  </a:ext>
                </a:extLst>
              </a:tr>
              <a:tr h="887458">
                <a:tc>
                  <a:txBody>
                    <a:bodyPr/>
                    <a:lstStyle/>
                    <a:p>
                      <a:pPr algn="l"/>
                      <a:r>
                        <a:rPr lang="en-US" sz="2000" dirty="0">
                          <a:solidFill>
                            <a:srgbClr val="92D050"/>
                          </a:solidFill>
                          <a:highlight>
                            <a:srgbClr val="000000"/>
                          </a:highlight>
                          <a:latin typeface="Consolas" panose="020B0609020204030204" pitchFamily="49" charset="0"/>
                          <a:cs typeface="Consolas" panose="020B0609020204030204" pitchFamily="49" charset="0"/>
                        </a:rPr>
                        <a:t>python --version</a:t>
                      </a:r>
                    </a:p>
                  </a:txBody>
                  <a:tcPr anchor="ctr"/>
                </a:tc>
                <a:tc>
                  <a:txBody>
                    <a:bodyPr/>
                    <a:lstStyle/>
                    <a:p>
                      <a:pPr algn="l"/>
                      <a:r>
                        <a:rPr lang="en-US" sz="2000" dirty="0">
                          <a:solidFill>
                            <a:schemeClr val="accent1">
                              <a:lumMod val="20000"/>
                              <a:lumOff val="80000"/>
                            </a:schemeClr>
                          </a:solidFill>
                          <a:highlight>
                            <a:srgbClr val="000000"/>
                          </a:highlight>
                          <a:latin typeface="Consolas" panose="020B0609020204030204" pitchFamily="49" charset="0"/>
                          <a:cs typeface="Consolas" panose="020B0609020204030204" pitchFamily="49" charset="0"/>
                        </a:rPr>
                        <a:t>Python 3.x.x</a:t>
                      </a:r>
                    </a:p>
                  </a:txBody>
                  <a:tcPr anchor="ctr"/>
                </a:tc>
                <a:tc>
                  <a:txBody>
                    <a:bodyPr/>
                    <a:lstStyle/>
                    <a:p>
                      <a:r>
                        <a:rPr lang="en-US" sz="2000" dirty="0"/>
                        <a:t>Python is available</a:t>
                      </a:r>
                    </a:p>
                    <a:p>
                      <a:r>
                        <a:rPr lang="en-US" sz="2000" b="0" i="0" u="none" strike="noStrike" cap="none" dirty="0">
                          <a:solidFill>
                            <a:schemeClr val="dk1"/>
                          </a:solidFill>
                          <a:latin typeface="Arial"/>
                          <a:cs typeface="Arial"/>
                          <a:sym typeface="Arial"/>
                        </a:rPr>
                        <a:t>Running inside the </a:t>
                      </a:r>
                      <a:r>
                        <a:rPr lang="en-US" sz="2000" b="0" i="0" u="none" strike="noStrike" cap="none" dirty="0" err="1">
                          <a:solidFill>
                            <a:schemeClr val="dk1"/>
                          </a:solidFill>
                          <a:latin typeface="Arial"/>
                          <a:cs typeface="Arial"/>
                          <a:sym typeface="Arial"/>
                        </a:rPr>
                        <a:t>geox</a:t>
                      </a:r>
                      <a:r>
                        <a:rPr lang="en-US" sz="2000" b="0" i="0" u="none" strike="noStrike" cap="none" dirty="0">
                          <a:solidFill>
                            <a:schemeClr val="dk1"/>
                          </a:solidFill>
                          <a:latin typeface="Arial"/>
                          <a:cs typeface="Arial"/>
                          <a:sym typeface="Arial"/>
                        </a:rPr>
                        <a:t> env</a:t>
                      </a:r>
                    </a:p>
                  </a:txBody>
                  <a:tcPr anchor="ctr"/>
                </a:tc>
                <a:extLst>
                  <a:ext uri="{0D108BD9-81ED-4DB2-BD59-A6C34878D82A}">
                    <a16:rowId xmlns:a16="http://schemas.microsoft.com/office/drawing/2014/main" val="2222640662"/>
                  </a:ext>
                </a:extLst>
              </a:tr>
              <a:tr h="887458">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2000" dirty="0">
                          <a:solidFill>
                            <a:srgbClr val="92D050"/>
                          </a:solidFill>
                          <a:highlight>
                            <a:srgbClr val="000000"/>
                          </a:highlight>
                          <a:latin typeface="Consolas" panose="020B0609020204030204" pitchFamily="49" charset="0"/>
                          <a:cs typeface="Consolas" panose="020B0609020204030204" pitchFamily="49" charset="0"/>
                        </a:rPr>
                        <a:t>python </a:t>
                      </a:r>
                      <a:r>
                        <a:rPr lang="en-CZ" sz="2000" b="0" i="0" u="none" strike="noStrike" dirty="0">
                          <a:solidFill>
                            <a:srgbClr val="92D050"/>
                          </a:solidFill>
                          <a:effectLst/>
                          <a:highlight>
                            <a:srgbClr val="000000"/>
                          </a:highlight>
                        </a:rPr>
                        <a:t>-c</a:t>
                      </a:r>
                      <a:r>
                        <a:rPr lang="en-US" sz="2000" dirty="0">
                          <a:solidFill>
                            <a:srgbClr val="92D050"/>
                          </a:solidFill>
                          <a:highlight>
                            <a:srgbClr val="000000"/>
                          </a:highlight>
                          <a:latin typeface="Consolas" panose="020B0609020204030204" pitchFamily="49" charset="0"/>
                          <a:cs typeface="Consolas" panose="020B0609020204030204" pitchFamily="49" charset="0"/>
                        </a:rPr>
                        <a:t> </a:t>
                      </a:r>
                      <a:r>
                        <a:rPr lang="en-CZ" sz="2000" b="0" i="0" u="none" strike="noStrike" dirty="0">
                          <a:solidFill>
                            <a:srgbClr val="92D050"/>
                          </a:solidFill>
                          <a:effectLst/>
                          <a:highlight>
                            <a:srgbClr val="000000"/>
                          </a:highlight>
                          <a:latin typeface="Consolas" panose="020B0609020204030204" pitchFamily="49" charset="0"/>
                          <a:cs typeface="Consolas" panose="020B0609020204030204" pitchFamily="49" charset="0"/>
                        </a:rPr>
                        <a:t>"import pypsa"</a:t>
                      </a:r>
                      <a:r>
                        <a:rPr lang="en-US" sz="2000" b="0" dirty="0">
                          <a:solidFill>
                            <a:srgbClr val="92D050"/>
                          </a:solidFill>
                          <a:highlight>
                            <a:srgbClr val="000000"/>
                          </a:highlight>
                          <a:latin typeface="Consolas" panose="020B0609020204030204" pitchFamily="49" charset="0"/>
                          <a:cs typeface="Consolas" panose="020B0609020204030204" pitchFamily="49" charset="0"/>
                        </a:rPr>
                        <a:t> </a:t>
                      </a:r>
                    </a:p>
                  </a:txBody>
                  <a:tcPr anchor="ctr"/>
                </a:tc>
                <a:tc>
                  <a:txBody>
                    <a:bodyPr/>
                    <a:lstStyle/>
                    <a:p>
                      <a:pPr algn="l"/>
                      <a:r>
                        <a:rPr lang="en-US" sz="2000" dirty="0">
                          <a:solidFill>
                            <a:schemeClr val="accent1">
                              <a:lumMod val="20000"/>
                              <a:lumOff val="80000"/>
                            </a:schemeClr>
                          </a:solidFill>
                          <a:highlight>
                            <a:srgbClr val="000000"/>
                          </a:highlight>
                          <a:latin typeface="Consolas" panose="020B0609020204030204" pitchFamily="49" charset="0"/>
                          <a:cs typeface="Consolas" panose="020B0609020204030204" pitchFamily="49" charset="0"/>
                        </a:rPr>
                        <a:t>(no output = success)</a:t>
                      </a:r>
                    </a:p>
                  </a:txBody>
                  <a:tcPr anchor="ctr"/>
                </a:tc>
                <a:tc>
                  <a:txBody>
                    <a:bodyPr/>
                    <a:lstStyle/>
                    <a:p>
                      <a:r>
                        <a:rPr lang="en-US" sz="2000" b="0" i="0" u="none" strike="noStrike" cap="none" dirty="0">
                          <a:solidFill>
                            <a:schemeClr val="dk1"/>
                          </a:solidFill>
                          <a:latin typeface="Arial"/>
                          <a:cs typeface="Arial"/>
                          <a:sym typeface="Arial"/>
                        </a:rPr>
                        <a:t>Key dependency installed</a:t>
                      </a:r>
                    </a:p>
                    <a:p>
                      <a:r>
                        <a:rPr lang="en-US" sz="2000" b="0" i="0" u="none" strike="noStrike" cap="none" dirty="0" err="1">
                          <a:solidFill>
                            <a:schemeClr val="dk1"/>
                          </a:solidFill>
                          <a:latin typeface="Arial"/>
                          <a:cs typeface="Arial"/>
                          <a:sym typeface="Arial"/>
                        </a:rPr>
                        <a:t>PyPSA</a:t>
                      </a:r>
                      <a:r>
                        <a:rPr lang="en-US" sz="2000" b="0" i="0" u="none" strike="noStrike" cap="none" dirty="0">
                          <a:solidFill>
                            <a:schemeClr val="dk1"/>
                          </a:solidFill>
                          <a:latin typeface="Arial"/>
                          <a:cs typeface="Arial"/>
                          <a:sym typeface="Arial"/>
                        </a:rPr>
                        <a:t> is used by Geo-X</a:t>
                      </a:r>
                    </a:p>
                  </a:txBody>
                  <a:tcPr anchor="ctr"/>
                </a:tc>
                <a:extLst>
                  <a:ext uri="{0D108BD9-81ED-4DB2-BD59-A6C34878D82A}">
                    <a16:rowId xmlns:a16="http://schemas.microsoft.com/office/drawing/2014/main" val="814695430"/>
                  </a:ext>
                </a:extLst>
              </a:tr>
            </a:tbl>
          </a:graphicData>
        </a:graphic>
      </p:graphicFrame>
    </p:spTree>
    <p:extLst>
      <p:ext uri="{BB962C8B-B14F-4D97-AF65-F5344CB8AC3E}">
        <p14:creationId xmlns:p14="http://schemas.microsoft.com/office/powerpoint/2010/main" val="1338636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167;p13">
            <a:extLst>
              <a:ext uri="{FF2B5EF4-FFF2-40B4-BE49-F238E27FC236}">
                <a16:creationId xmlns:a16="http://schemas.microsoft.com/office/drawing/2014/main" id="{BF03F029-A12F-99C8-0B4E-480EB84A0DE7}"/>
              </a:ext>
            </a:extLst>
          </p:cNvPr>
          <p:cNvSpPr txBox="1">
            <a:spLocks/>
          </p:cNvSpPr>
          <p:nvPr/>
        </p:nvSpPr>
        <p:spPr>
          <a:xfrm>
            <a:off x="1055586" y="0"/>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a:solidFill>
                  <a:schemeClr val="accent2"/>
                </a:solidFill>
              </a:rPr>
              <a:t>Table of </a:t>
            </a:r>
            <a:r>
              <a:rPr lang="sv-SE" dirty="0" err="1">
                <a:solidFill>
                  <a:schemeClr val="accent2"/>
                </a:solidFill>
              </a:rPr>
              <a:t>contents</a:t>
            </a:r>
            <a:r>
              <a:rPr lang="sv-SE" dirty="0">
                <a:solidFill>
                  <a:schemeClr val="accent2"/>
                </a:solidFill>
              </a:rPr>
              <a:t> </a:t>
            </a:r>
          </a:p>
        </p:txBody>
      </p:sp>
      <p:graphicFrame>
        <p:nvGraphicFramePr>
          <p:cNvPr id="12" name="Text Placeholder 2">
            <a:extLst>
              <a:ext uri="{FF2B5EF4-FFF2-40B4-BE49-F238E27FC236}">
                <a16:creationId xmlns:a16="http://schemas.microsoft.com/office/drawing/2014/main" id="{D980CAF1-3332-2C46-C14D-DEACD1A05FEF}"/>
              </a:ext>
            </a:extLst>
          </p:cNvPr>
          <p:cNvGraphicFramePr/>
          <p:nvPr/>
        </p:nvGraphicFramePr>
        <p:xfrm>
          <a:off x="838200" y="1599189"/>
          <a:ext cx="10515600" cy="46160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5997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59C95F-2F75-6B8D-469B-B4D73687DD34}"/>
              </a:ext>
            </a:extLst>
          </p:cNvPr>
          <p:cNvSpPr>
            <a:spLocks noGrp="1"/>
          </p:cNvSpPr>
          <p:nvPr>
            <p:ph type="body" idx="12"/>
          </p:nvPr>
        </p:nvSpPr>
        <p:spPr>
          <a:xfrm>
            <a:off x="1183049" y="3593728"/>
            <a:ext cx="9519260" cy="2772563"/>
          </a:xfrm>
        </p:spPr>
        <p:txBody>
          <a:bodyPr/>
          <a:lstStyle/>
          <a:p>
            <a:pPr algn="ctr"/>
            <a:r>
              <a:rPr lang="en-US" i="1" dirty="0">
                <a:solidFill>
                  <a:schemeClr val="accent1"/>
                </a:solidFill>
              </a:rPr>
              <a:t>Before every exercise, we suggest asking yourself:</a:t>
            </a:r>
          </a:p>
          <a:p>
            <a:pPr algn="ctr"/>
            <a:endParaRPr lang="en-US" sz="100" i="1" dirty="0">
              <a:solidFill>
                <a:schemeClr val="accent1"/>
              </a:solidFill>
            </a:endParaRPr>
          </a:p>
          <a:p>
            <a:pPr marL="342900" indent="-342900">
              <a:lnSpc>
                <a:spcPts val="2400"/>
              </a:lnSpc>
              <a:spcBef>
                <a:spcPts val="800"/>
              </a:spcBef>
              <a:buClrTx/>
              <a:buFont typeface="Arial" panose="020B0604020202020204" pitchFamily="34" charset="0"/>
              <a:buChar char="•"/>
            </a:pPr>
            <a:r>
              <a:rPr lang="en-US" sz="1900" b="1" dirty="0">
                <a:solidFill>
                  <a:srgbClr val="012069"/>
                </a:solidFill>
              </a:rPr>
              <a:t>Am I working in my fork?</a:t>
            </a:r>
          </a:p>
          <a:p>
            <a:pPr>
              <a:lnSpc>
                <a:spcPts val="2400"/>
              </a:lnSpc>
              <a:spcBef>
                <a:spcPts val="800"/>
              </a:spcBef>
              <a:buClrTx/>
            </a:pPr>
            <a:r>
              <a:rPr lang="en-US" sz="1800" dirty="0"/>
              <a:t>Check the repo URL. It should show </a:t>
            </a:r>
            <a:r>
              <a:rPr lang="en-US" sz="1800" dirty="0">
                <a:solidFill>
                  <a:srgbClr val="00B050"/>
                </a:solidFill>
                <a:highlight>
                  <a:srgbClr val="000000"/>
                </a:highlight>
              </a:rPr>
              <a:t>your-username</a:t>
            </a:r>
            <a:r>
              <a:rPr lang="en-US" sz="1800" dirty="0"/>
              <a:t>, not </a:t>
            </a:r>
            <a:r>
              <a:rPr lang="en-US" sz="1800" dirty="0" err="1">
                <a:solidFill>
                  <a:srgbClr val="FFC000"/>
                </a:solidFill>
                <a:highlight>
                  <a:srgbClr val="000000"/>
                </a:highlight>
              </a:rPr>
              <a:t>ClimateCompatibleGrowth</a:t>
            </a:r>
            <a:r>
              <a:rPr lang="en-US" sz="1800" dirty="0">
                <a:solidFill>
                  <a:srgbClr val="FFC000"/>
                </a:solidFill>
                <a:highlight>
                  <a:srgbClr val="000000"/>
                </a:highlight>
              </a:rPr>
              <a:t>.</a:t>
            </a:r>
          </a:p>
          <a:p>
            <a:pPr marL="342900" indent="-342900">
              <a:lnSpc>
                <a:spcPts val="2400"/>
              </a:lnSpc>
              <a:spcBef>
                <a:spcPts val="800"/>
              </a:spcBef>
              <a:buClrTx/>
              <a:buFont typeface="Arial" panose="020B0604020202020204" pitchFamily="34" charset="0"/>
              <a:buChar char="•"/>
            </a:pPr>
            <a:r>
              <a:rPr lang="en-US" sz="1900" b="1" dirty="0">
                <a:solidFill>
                  <a:srgbClr val="012069"/>
                </a:solidFill>
              </a:rPr>
              <a:t>Did I create a branch for this exercise?</a:t>
            </a:r>
          </a:p>
          <a:p>
            <a:pPr>
              <a:lnSpc>
                <a:spcPts val="2400"/>
              </a:lnSpc>
              <a:spcBef>
                <a:spcPts val="800"/>
              </a:spcBef>
              <a:buClrTx/>
            </a:pPr>
            <a:r>
              <a:rPr lang="en-US" sz="1800" dirty="0"/>
              <a:t>Run </a:t>
            </a:r>
            <a:r>
              <a:rPr lang="en-US" sz="1800" dirty="0">
                <a:solidFill>
                  <a:srgbClr val="92D050"/>
                </a:solidFill>
                <a:highlight>
                  <a:srgbClr val="000000"/>
                </a:highlight>
              </a:rPr>
              <a:t>git branch</a:t>
            </a:r>
            <a:r>
              <a:rPr lang="en-US" sz="1800" dirty="0"/>
              <a:t> to confirm you’re not working directly on the main branch.</a:t>
            </a:r>
            <a:endParaRPr lang="en-US" dirty="0"/>
          </a:p>
          <a:p>
            <a:pPr marL="342900" indent="-342900">
              <a:lnSpc>
                <a:spcPts val="2400"/>
              </a:lnSpc>
              <a:spcBef>
                <a:spcPts val="800"/>
              </a:spcBef>
              <a:buClrTx/>
              <a:buFont typeface="Arial" panose="020B0604020202020204" pitchFamily="34" charset="0"/>
              <a:buChar char="•"/>
            </a:pPr>
            <a:r>
              <a:rPr lang="en-US" sz="1900" b="1" dirty="0">
                <a:solidFill>
                  <a:srgbClr val="012069"/>
                </a:solidFill>
              </a:rPr>
              <a:t>Did I commit my last change before moving on?</a:t>
            </a:r>
          </a:p>
          <a:p>
            <a:pPr>
              <a:lnSpc>
                <a:spcPts val="2400"/>
              </a:lnSpc>
              <a:spcBef>
                <a:spcPts val="800"/>
              </a:spcBef>
              <a:buClrTx/>
            </a:pPr>
            <a:r>
              <a:rPr lang="en-US" sz="1800" dirty="0"/>
              <a:t>Run </a:t>
            </a:r>
            <a:r>
              <a:rPr lang="en-US" sz="1800" dirty="0">
                <a:solidFill>
                  <a:srgbClr val="92D050"/>
                </a:solidFill>
                <a:highlight>
                  <a:srgbClr val="000000"/>
                </a:highlight>
              </a:rPr>
              <a:t>git status</a:t>
            </a:r>
            <a:r>
              <a:rPr lang="en-US" sz="1800" dirty="0"/>
              <a:t>: if files show as modified, commit before switching tasks.</a:t>
            </a:r>
            <a:endParaRPr lang="en-US" dirty="0"/>
          </a:p>
        </p:txBody>
      </p:sp>
      <p:sp>
        <p:nvSpPr>
          <p:cNvPr id="5" name="Rounded Rectangle 4">
            <a:extLst>
              <a:ext uri="{FF2B5EF4-FFF2-40B4-BE49-F238E27FC236}">
                <a16:creationId xmlns:a16="http://schemas.microsoft.com/office/drawing/2014/main" id="{8C9E689C-5025-0EED-335A-3F176CBA7C8A}"/>
              </a:ext>
            </a:extLst>
          </p:cNvPr>
          <p:cNvSpPr/>
          <p:nvPr/>
        </p:nvSpPr>
        <p:spPr>
          <a:xfrm>
            <a:off x="1183048" y="2293718"/>
            <a:ext cx="2009554" cy="1100470"/>
          </a:xfrm>
          <a:prstGeom prst="roundRect">
            <a:avLst>
              <a:gd name="adj" fmla="val 8000"/>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Always work in your fork</a:t>
            </a:r>
          </a:p>
        </p:txBody>
      </p:sp>
      <p:sp>
        <p:nvSpPr>
          <p:cNvPr id="6" name="Rounded Rectangle 5">
            <a:extLst>
              <a:ext uri="{FF2B5EF4-FFF2-40B4-BE49-F238E27FC236}">
                <a16:creationId xmlns:a16="http://schemas.microsoft.com/office/drawing/2014/main" id="{B425F8A1-0BE2-A231-9AEB-3821FC1335E2}"/>
              </a:ext>
            </a:extLst>
          </p:cNvPr>
          <p:cNvSpPr/>
          <p:nvPr/>
        </p:nvSpPr>
        <p:spPr>
          <a:xfrm>
            <a:off x="4519919" y="2293717"/>
            <a:ext cx="2427536" cy="1100470"/>
          </a:xfrm>
          <a:prstGeom prst="roundRect">
            <a:avLst>
              <a:gd name="adj" fmla="val 8000"/>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Always branch before editing</a:t>
            </a:r>
            <a:endParaRPr lang="en-US" sz="1600" dirty="0">
              <a:solidFill>
                <a:schemeClr val="bg1"/>
              </a:solidFill>
            </a:endParaRPr>
          </a:p>
        </p:txBody>
      </p:sp>
      <p:sp>
        <p:nvSpPr>
          <p:cNvPr id="7" name="Rounded Rectangle 6">
            <a:extLst>
              <a:ext uri="{FF2B5EF4-FFF2-40B4-BE49-F238E27FC236}">
                <a16:creationId xmlns:a16="http://schemas.microsoft.com/office/drawing/2014/main" id="{98A43C52-BB96-EBF4-F83E-D36AAA841B7A}"/>
              </a:ext>
            </a:extLst>
          </p:cNvPr>
          <p:cNvSpPr/>
          <p:nvPr/>
        </p:nvSpPr>
        <p:spPr>
          <a:xfrm>
            <a:off x="8274772" y="2293717"/>
            <a:ext cx="2427536" cy="1100470"/>
          </a:xfrm>
          <a:prstGeom prst="roundRect">
            <a:avLst>
              <a:gd name="adj" fmla="val 8000"/>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Commit every meaningful change</a:t>
            </a:r>
            <a:endParaRPr lang="en-US" sz="1600" dirty="0">
              <a:solidFill>
                <a:schemeClr val="bg1"/>
              </a:solidFill>
            </a:endParaRPr>
          </a:p>
        </p:txBody>
      </p:sp>
      <p:pic>
        <p:nvPicPr>
          <p:cNvPr id="10" name="Graphic 9" descr="Tuning Fork outline">
            <a:extLst>
              <a:ext uri="{FF2B5EF4-FFF2-40B4-BE49-F238E27FC236}">
                <a16:creationId xmlns:a16="http://schemas.microsoft.com/office/drawing/2014/main" id="{D314C1ED-4CC8-76ED-2DA0-DBB46885532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73579" y="1517856"/>
            <a:ext cx="610826" cy="610826"/>
          </a:xfrm>
          <a:prstGeom prst="rect">
            <a:avLst/>
          </a:prstGeom>
        </p:spPr>
      </p:pic>
      <p:pic>
        <p:nvPicPr>
          <p:cNvPr id="26" name="Graphic 25">
            <a:extLst>
              <a:ext uri="{FF2B5EF4-FFF2-40B4-BE49-F238E27FC236}">
                <a16:creationId xmlns:a16="http://schemas.microsoft.com/office/drawing/2014/main" id="{2889C92F-9D30-8C64-D64C-1390B938B4A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68611" y="1453860"/>
            <a:ext cx="839857" cy="839857"/>
          </a:xfrm>
          <a:prstGeom prst="rect">
            <a:avLst/>
          </a:prstGeom>
        </p:spPr>
      </p:pic>
      <p:sp>
        <p:nvSpPr>
          <p:cNvPr id="4" name="Google Shape;167;p13">
            <a:extLst>
              <a:ext uri="{FF2B5EF4-FFF2-40B4-BE49-F238E27FC236}">
                <a16:creationId xmlns:a16="http://schemas.microsoft.com/office/drawing/2014/main" id="{B837EC08-48FB-978E-C4C6-A037D7C41E18}"/>
              </a:ext>
            </a:extLst>
          </p:cNvPr>
          <p:cNvSpPr txBox="1">
            <a:spLocks/>
          </p:cNvSpPr>
          <p:nvPr/>
        </p:nvSpPr>
        <p:spPr>
          <a:xfrm>
            <a:off x="1048110" y="0"/>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Tx/>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Tx/>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Tx/>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Tx/>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Tx/>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Tx/>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Tx/>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Tx/>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Tx/>
              <a:buFont typeface="Arial"/>
              <a:defRPr sz="1400" b="0" i="0" u="none" strike="noStrike" cap="none">
                <a:solidFill>
                  <a:srgbClr val="000000"/>
                </a:solidFill>
                <a:latin typeface="Arial"/>
                <a:ea typeface="Arial"/>
                <a:cs typeface="Arial"/>
                <a:sym typeface="Arial"/>
              </a:defRPr>
            </a:lvl9pPr>
          </a:lstStyle>
          <a:p>
            <a:pPr>
              <a:lnSpc>
                <a:spcPct val="90000"/>
              </a:lnSpc>
              <a:buClrTx/>
              <a:buSzPts val="4400"/>
              <a:buFont typeface="Calibri"/>
              <a:buNone/>
            </a:pPr>
            <a:r>
              <a:rPr lang="sv-SE" dirty="0" err="1">
                <a:solidFill>
                  <a:schemeClr val="accent2"/>
                </a:solidFill>
              </a:rPr>
              <a:t>Suggested</a:t>
            </a:r>
            <a:r>
              <a:rPr lang="sv-SE" dirty="0">
                <a:solidFill>
                  <a:schemeClr val="accent2"/>
                </a:solidFill>
              </a:rPr>
              <a:t> workflow from </a:t>
            </a:r>
            <a:r>
              <a:rPr lang="sv-SE" dirty="0" err="1">
                <a:solidFill>
                  <a:schemeClr val="accent2"/>
                </a:solidFill>
              </a:rPr>
              <a:t>here</a:t>
            </a:r>
            <a:r>
              <a:rPr lang="sv-SE" dirty="0">
                <a:solidFill>
                  <a:schemeClr val="accent2"/>
                </a:solidFill>
              </a:rPr>
              <a:t> on </a:t>
            </a:r>
          </a:p>
        </p:txBody>
      </p:sp>
      <p:cxnSp>
        <p:nvCxnSpPr>
          <p:cNvPr id="11" name="Straight Arrow Connector 10">
            <a:extLst>
              <a:ext uri="{FF2B5EF4-FFF2-40B4-BE49-F238E27FC236}">
                <a16:creationId xmlns:a16="http://schemas.microsoft.com/office/drawing/2014/main" id="{B2112C09-E61A-C41B-AD4D-39F399293867}"/>
              </a:ext>
              <a:ext uri="{C183D7F6-B498-43B3-948B-1728B52AA6E4}">
                <adec:decorative xmlns:adec="http://schemas.microsoft.com/office/drawing/2017/decorative" val="1"/>
              </a:ext>
            </a:extLst>
          </p:cNvPr>
          <p:cNvCxnSpPr>
            <a:cxnSpLocks/>
          </p:cNvCxnSpPr>
          <p:nvPr/>
        </p:nvCxnSpPr>
        <p:spPr>
          <a:xfrm>
            <a:off x="3362211" y="2873681"/>
            <a:ext cx="1008245" cy="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14" name="Straight Arrow Connector 13">
            <a:extLst>
              <a:ext uri="{FF2B5EF4-FFF2-40B4-BE49-F238E27FC236}">
                <a16:creationId xmlns:a16="http://schemas.microsoft.com/office/drawing/2014/main" id="{307C6F8E-A988-A589-6725-BCC3F514D8AE}"/>
              </a:ext>
              <a:ext uri="{C183D7F6-B498-43B3-948B-1728B52AA6E4}">
                <adec:decorative xmlns:adec="http://schemas.microsoft.com/office/drawing/2017/decorative" val="1"/>
              </a:ext>
            </a:extLst>
          </p:cNvPr>
          <p:cNvCxnSpPr>
            <a:cxnSpLocks/>
          </p:cNvCxnSpPr>
          <p:nvPr/>
        </p:nvCxnSpPr>
        <p:spPr>
          <a:xfrm>
            <a:off x="7148676" y="2856428"/>
            <a:ext cx="960151" cy="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pic>
        <p:nvPicPr>
          <p:cNvPr id="19" name="Picture 18">
            <a:extLst>
              <a:ext uri="{FF2B5EF4-FFF2-40B4-BE49-F238E27FC236}">
                <a16:creationId xmlns:a16="http://schemas.microsoft.com/office/drawing/2014/main" id="{42F347FA-CF1D-9BCD-F651-DD117F6F6AC0}"/>
              </a:ext>
            </a:extLst>
          </p:cNvPr>
          <p:cNvPicPr>
            <a:picLocks noChangeAspect="1"/>
          </p:cNvPicPr>
          <p:nvPr/>
        </p:nvPicPr>
        <p:blipFill>
          <a:blip r:embed="rId5"/>
          <a:stretch>
            <a:fillRect/>
          </a:stretch>
        </p:blipFill>
        <p:spPr>
          <a:xfrm>
            <a:off x="5225208" y="1573918"/>
            <a:ext cx="1016958" cy="498701"/>
          </a:xfrm>
          <a:prstGeom prst="rect">
            <a:avLst/>
          </a:prstGeom>
        </p:spPr>
      </p:pic>
    </p:spTree>
    <p:extLst>
      <p:ext uri="{BB962C8B-B14F-4D97-AF65-F5344CB8AC3E}">
        <p14:creationId xmlns:p14="http://schemas.microsoft.com/office/powerpoint/2010/main" val="408137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F789A7F4-3E5D-955D-B2A2-7315B0641644}"/>
              </a:ext>
            </a:extLst>
          </p:cNvPr>
          <p:cNvSpPr/>
          <p:nvPr/>
        </p:nvSpPr>
        <p:spPr>
          <a:xfrm>
            <a:off x="948726" y="1562358"/>
            <a:ext cx="4948048" cy="574005"/>
          </a:xfrm>
          <a:prstGeom prst="roundRect">
            <a:avLst>
              <a:gd name="adj" fmla="val 8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What you’ve set up so far:</a:t>
            </a:r>
          </a:p>
        </p:txBody>
      </p:sp>
      <p:sp>
        <p:nvSpPr>
          <p:cNvPr id="6" name="Rounded Rectangle 5">
            <a:extLst>
              <a:ext uri="{FF2B5EF4-FFF2-40B4-BE49-F238E27FC236}">
                <a16:creationId xmlns:a16="http://schemas.microsoft.com/office/drawing/2014/main" id="{87F6F216-8FE9-9C11-7C68-D9DF4A2F7A28}"/>
              </a:ext>
            </a:extLst>
          </p:cNvPr>
          <p:cNvSpPr/>
          <p:nvPr/>
        </p:nvSpPr>
        <p:spPr>
          <a:xfrm>
            <a:off x="6408675" y="1559515"/>
            <a:ext cx="5177725" cy="576848"/>
          </a:xfrm>
          <a:prstGeom prst="roundRect">
            <a:avLst>
              <a:gd name="adj" fmla="val 8000"/>
            </a:avLst>
          </a:prstGeom>
          <a:solidFill>
            <a:schemeClr val="tx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Lesson 3 coming up</a:t>
            </a:r>
            <a:endParaRPr lang="en-US" sz="2000" i="1" dirty="0">
              <a:solidFill>
                <a:schemeClr val="tx1"/>
              </a:solidFill>
            </a:endParaRPr>
          </a:p>
        </p:txBody>
      </p:sp>
      <p:sp>
        <p:nvSpPr>
          <p:cNvPr id="11" name="Rounded Rectangle 10">
            <a:extLst>
              <a:ext uri="{FF2B5EF4-FFF2-40B4-BE49-F238E27FC236}">
                <a16:creationId xmlns:a16="http://schemas.microsoft.com/office/drawing/2014/main" id="{DF41DA1D-3CFF-88E0-901C-E400EDCE5E5F}"/>
              </a:ext>
            </a:extLst>
          </p:cNvPr>
          <p:cNvSpPr/>
          <p:nvPr/>
        </p:nvSpPr>
        <p:spPr>
          <a:xfrm>
            <a:off x="833248" y="2357059"/>
            <a:ext cx="5063526" cy="3905717"/>
          </a:xfrm>
          <a:prstGeom prst="roundRect">
            <a:avLst>
              <a:gd name="adj" fmla="val 8000"/>
            </a:avLst>
          </a:prstGeom>
          <a:solidFill>
            <a:schemeClr val="accent1"/>
          </a:solidFill>
          <a:ln w="12700">
            <a:solidFill>
              <a:srgbClr val="8EA9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Clr>
                <a:schemeClr val="bg1"/>
              </a:buClr>
              <a:buFont typeface="Arial" panose="020B0604020202020204" pitchFamily="34" charset="0"/>
              <a:buChar char="•"/>
            </a:pPr>
            <a:r>
              <a:rPr lang="en-GB" sz="2000" b="1" dirty="0">
                <a:solidFill>
                  <a:schemeClr val="bg1"/>
                </a:solidFill>
              </a:rPr>
              <a:t>GitHub account + Git installed</a:t>
            </a:r>
            <a:endParaRPr lang="en-GB" sz="2000" dirty="0">
              <a:solidFill>
                <a:schemeClr val="bg1"/>
              </a:solidFill>
            </a:endParaRPr>
          </a:p>
          <a:p>
            <a:pPr>
              <a:buClr>
                <a:schemeClr val="bg1"/>
              </a:buClr>
            </a:pPr>
            <a:r>
              <a:rPr lang="en-GB" sz="2000" i="1" dirty="0">
                <a:solidFill>
                  <a:schemeClr val="bg1"/>
                </a:solidFill>
              </a:rPr>
              <a:t>     Version control ready locally</a:t>
            </a:r>
            <a:endParaRPr lang="en-GB" sz="2000" dirty="0">
              <a:solidFill>
                <a:schemeClr val="bg1"/>
              </a:solidFill>
            </a:endParaRPr>
          </a:p>
          <a:p>
            <a:pPr marL="342900" indent="-342900">
              <a:spcBef>
                <a:spcPts val="800"/>
              </a:spcBef>
              <a:buClr>
                <a:schemeClr val="bg1"/>
              </a:buClr>
              <a:buFont typeface="Arial" panose="020B0604020202020204" pitchFamily="34" charset="0"/>
              <a:buChar char="•"/>
            </a:pPr>
            <a:r>
              <a:rPr lang="en-GB" sz="2000" b="1" dirty="0">
                <a:solidFill>
                  <a:schemeClr val="bg1"/>
                </a:solidFill>
              </a:rPr>
              <a:t>Geo-X forked and cloned</a:t>
            </a:r>
            <a:endParaRPr lang="en-GB" sz="2000" dirty="0">
              <a:solidFill>
                <a:schemeClr val="bg1"/>
              </a:solidFill>
            </a:endParaRPr>
          </a:p>
          <a:p>
            <a:pPr>
              <a:buClr>
                <a:schemeClr val="bg1"/>
              </a:buClr>
            </a:pPr>
            <a:r>
              <a:rPr lang="en-GB" sz="2000" i="1" dirty="0">
                <a:solidFill>
                  <a:schemeClr val="bg1"/>
                </a:solidFill>
              </a:rPr>
              <a:t>     Your personal copy on GitHub Locally</a:t>
            </a:r>
            <a:endParaRPr lang="en-GB" sz="2000" dirty="0">
              <a:solidFill>
                <a:schemeClr val="bg1"/>
              </a:solidFill>
            </a:endParaRPr>
          </a:p>
          <a:p>
            <a:pPr marL="342900" indent="-342900">
              <a:spcBef>
                <a:spcPts val="800"/>
              </a:spcBef>
              <a:buClr>
                <a:schemeClr val="bg1"/>
              </a:buClr>
              <a:buFont typeface="Arial" panose="020B0604020202020204" pitchFamily="34" charset="0"/>
              <a:buChar char="•"/>
            </a:pPr>
            <a:r>
              <a:rPr lang="en-GB" sz="2000" b="1" dirty="0">
                <a:solidFill>
                  <a:schemeClr val="bg1"/>
                </a:solidFill>
              </a:rPr>
              <a:t>Geo-X environment active</a:t>
            </a:r>
            <a:endParaRPr lang="en-GB" sz="2000" dirty="0">
              <a:solidFill>
                <a:schemeClr val="bg1"/>
              </a:solidFill>
            </a:endParaRPr>
          </a:p>
          <a:p>
            <a:pPr>
              <a:buClr>
                <a:schemeClr val="bg1"/>
              </a:buClr>
            </a:pPr>
            <a:r>
              <a:rPr lang="en-GB" sz="2000" i="1" dirty="0">
                <a:solidFill>
                  <a:schemeClr val="bg1"/>
                </a:solidFill>
              </a:rPr>
              <a:t>     Mamba + solver + </a:t>
            </a:r>
            <a:r>
              <a:rPr lang="en-GB" sz="2000" i="1" dirty="0" err="1">
                <a:solidFill>
                  <a:schemeClr val="bg1"/>
                </a:solidFill>
              </a:rPr>
              <a:t>snakemake</a:t>
            </a:r>
            <a:r>
              <a:rPr lang="en-GB" sz="2000" i="1" dirty="0">
                <a:solidFill>
                  <a:schemeClr val="bg1"/>
                </a:solidFill>
              </a:rPr>
              <a:t> ready</a:t>
            </a:r>
            <a:endParaRPr lang="en-GB" sz="2000" dirty="0">
              <a:solidFill>
                <a:schemeClr val="bg1"/>
              </a:solidFill>
            </a:endParaRPr>
          </a:p>
          <a:p>
            <a:pPr marL="342900" indent="-342900">
              <a:spcBef>
                <a:spcPts val="800"/>
              </a:spcBef>
              <a:buClr>
                <a:schemeClr val="bg1"/>
              </a:buClr>
              <a:buFont typeface="Arial" panose="020B0604020202020204" pitchFamily="34" charset="0"/>
              <a:buChar char="•"/>
            </a:pPr>
            <a:r>
              <a:rPr lang="en-GB" sz="2000" b="1" dirty="0">
                <a:solidFill>
                  <a:schemeClr val="bg1"/>
                </a:solidFill>
              </a:rPr>
              <a:t>Workflow habits established</a:t>
            </a:r>
            <a:endParaRPr lang="en-GB" sz="2000" dirty="0">
              <a:solidFill>
                <a:schemeClr val="bg1"/>
              </a:solidFill>
            </a:endParaRPr>
          </a:p>
          <a:p>
            <a:pPr>
              <a:buClr>
                <a:schemeClr val="bg1"/>
              </a:buClr>
            </a:pPr>
            <a:r>
              <a:rPr lang="en-GB" sz="2000" i="1" dirty="0">
                <a:solidFill>
                  <a:schemeClr val="bg1"/>
                </a:solidFill>
              </a:rPr>
              <a:t>     Fork/branch/edit/commit/push </a:t>
            </a:r>
            <a:endParaRPr lang="en-GB" sz="2000" dirty="0">
              <a:solidFill>
                <a:schemeClr val="bg1"/>
              </a:solidFill>
            </a:endParaRPr>
          </a:p>
          <a:p>
            <a:pPr marL="342900" indent="-342900">
              <a:spcBef>
                <a:spcPts val="800"/>
              </a:spcBef>
              <a:buClr>
                <a:schemeClr val="bg1"/>
              </a:buClr>
              <a:buFont typeface="Arial" panose="020B0604020202020204" pitchFamily="34" charset="0"/>
              <a:buChar char="•"/>
            </a:pPr>
            <a:r>
              <a:rPr lang="en-GB" sz="2000" b="1" dirty="0">
                <a:solidFill>
                  <a:schemeClr val="bg1"/>
                </a:solidFill>
              </a:rPr>
              <a:t>Installation verified</a:t>
            </a:r>
          </a:p>
          <a:p>
            <a:pPr>
              <a:buClr>
                <a:schemeClr val="bg1"/>
              </a:buClr>
            </a:pPr>
            <a:r>
              <a:rPr lang="en-GB" sz="2000" i="1" dirty="0">
                <a:solidFill>
                  <a:schemeClr val="bg1"/>
                </a:solidFill>
              </a:rPr>
              <a:t>     All checks passed</a:t>
            </a:r>
            <a:endParaRPr lang="en-US" sz="2400" dirty="0">
              <a:solidFill>
                <a:schemeClr val="bg1"/>
              </a:solidFill>
            </a:endParaRPr>
          </a:p>
        </p:txBody>
      </p:sp>
      <p:sp>
        <p:nvSpPr>
          <p:cNvPr id="12" name="Rounded Rectangle 11">
            <a:extLst>
              <a:ext uri="{FF2B5EF4-FFF2-40B4-BE49-F238E27FC236}">
                <a16:creationId xmlns:a16="http://schemas.microsoft.com/office/drawing/2014/main" id="{B8F99605-51F5-FB6C-DAC9-D8B9E0992FE3}"/>
              </a:ext>
            </a:extLst>
          </p:cNvPr>
          <p:cNvSpPr/>
          <p:nvPr/>
        </p:nvSpPr>
        <p:spPr>
          <a:xfrm>
            <a:off x="6403180" y="2360349"/>
            <a:ext cx="5177725" cy="2660538"/>
          </a:xfrm>
          <a:prstGeom prst="roundRect">
            <a:avLst>
              <a:gd name="adj" fmla="val 8000"/>
            </a:avLst>
          </a:prstGeom>
          <a:solidFill>
            <a:schemeClr val="tx2"/>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Now that your environment is ready, Lesson 3 will show you how to prepare and structure the spatial and techno-economic data Geo-X needs.</a:t>
            </a:r>
            <a:endParaRPr lang="en-GB" sz="1600" dirty="0">
              <a:solidFill>
                <a:schemeClr val="tx1"/>
              </a:solidFill>
            </a:endParaRPr>
          </a:p>
        </p:txBody>
      </p:sp>
      <p:sp>
        <p:nvSpPr>
          <p:cNvPr id="17" name="Text Placeholder 1">
            <a:extLst>
              <a:ext uri="{FF2B5EF4-FFF2-40B4-BE49-F238E27FC236}">
                <a16:creationId xmlns:a16="http://schemas.microsoft.com/office/drawing/2014/main" id="{4AD8F87B-CDDF-AADF-BF8E-63429887873E}"/>
              </a:ext>
            </a:extLst>
          </p:cNvPr>
          <p:cNvSpPr txBox="1">
            <a:spLocks/>
          </p:cNvSpPr>
          <p:nvPr/>
        </p:nvSpPr>
        <p:spPr>
          <a:xfrm>
            <a:off x="6190723" y="5298485"/>
            <a:ext cx="5602637" cy="57684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270000" marR="0" lvl="0" indent="-270000" algn="l" rtl="0" eaLnBrk="1" hangingPunct="1">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marR="0" lvl="1" indent="-355600" algn="l" rtl="0" eaLnBrk="1" hangingPunct="1">
              <a:lnSpc>
                <a:spcPct val="90000"/>
              </a:lnSpc>
              <a:spcBef>
                <a:spcPts val="500"/>
              </a:spcBef>
              <a:spcAft>
                <a:spcPts val="0"/>
              </a:spcAft>
              <a:buClr>
                <a:schemeClr val="dk1"/>
              </a:buClr>
              <a:buSzPts val="2000"/>
              <a:buFont typeface="Arial"/>
              <a:buChar char="•"/>
              <a:defRPr sz="2000" b="0" i="0" u="none" strike="noStrike" cap="none">
                <a:solidFill>
                  <a:srgbClr val="000000"/>
                </a:solidFill>
                <a:latin typeface="Helvetica Neue"/>
                <a:ea typeface="Helvetica Neue"/>
                <a:cs typeface="Helvetica Neue"/>
                <a:sym typeface="Helvetica Neue"/>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rgbClr val="000000"/>
                </a:solidFill>
                <a:latin typeface="Helvetica Neue"/>
                <a:ea typeface="Helvetica Neue"/>
                <a:cs typeface="Helvetica Neue"/>
                <a:sym typeface="Helvetica Neue"/>
              </a:defRPr>
            </a:lvl3pPr>
            <a:lvl4pPr marL="1828800" marR="0" lvl="3"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4pPr>
            <a:lvl5pPr marL="2286000" marR="0" lvl="4" indent="-330200" algn="l" rtl="0" eaLnBrk="1" hangingPunct="1">
              <a:lnSpc>
                <a:spcPct val="90000"/>
              </a:lnSpc>
              <a:spcBef>
                <a:spcPts val="500"/>
              </a:spcBef>
              <a:spcAft>
                <a:spcPts val="0"/>
              </a:spcAft>
              <a:buClr>
                <a:schemeClr val="dk1"/>
              </a:buClr>
              <a:buSzPts val="1600"/>
              <a:buFont typeface="Arial"/>
              <a:buChar char="•"/>
              <a:defRPr sz="1600" b="0" i="0" u="none" strike="noStrike" cap="none">
                <a:solidFill>
                  <a:srgbClr val="000000"/>
                </a:solidFill>
                <a:latin typeface="Helvetica Neue"/>
                <a:ea typeface="Helvetica Neue"/>
                <a:cs typeface="Helvetica Neue"/>
                <a:sym typeface="Helvetica Neue"/>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pPr marL="0" indent="0" algn="ctr">
              <a:buNone/>
            </a:pPr>
            <a:r>
              <a:rPr lang="en-GB" dirty="0">
                <a:solidFill>
                  <a:schemeClr val="accent1"/>
                </a:solidFill>
              </a:rPr>
              <a:t>Well done! See you in Lesson 3.</a:t>
            </a:r>
          </a:p>
        </p:txBody>
      </p:sp>
      <p:sp>
        <p:nvSpPr>
          <p:cNvPr id="3" name="Google Shape;167;p13">
            <a:extLst>
              <a:ext uri="{FF2B5EF4-FFF2-40B4-BE49-F238E27FC236}">
                <a16:creationId xmlns:a16="http://schemas.microsoft.com/office/drawing/2014/main" id="{9572EAD2-67BF-6981-C752-C14E974A139D}"/>
              </a:ext>
            </a:extLst>
          </p:cNvPr>
          <p:cNvSpPr txBox="1">
            <a:spLocks/>
          </p:cNvSpPr>
          <p:nvPr/>
        </p:nvSpPr>
        <p:spPr>
          <a:xfrm>
            <a:off x="1053231" y="0"/>
            <a:ext cx="10515600" cy="1325563"/>
          </a:xfrm>
          <a:prstGeom prst="rect">
            <a:avLst/>
          </a:prstGeom>
          <a:noFill/>
          <a:ln>
            <a:noFill/>
          </a:ln>
        </p:spPr>
        <p:txBody>
          <a:bodyPr spcFirstLastPara="1" vert="horz" wrap="square" lIns="91425" tIns="45700" rIns="91425" bIns="45700" rtlCol="0" anchor="b"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mn-lt"/>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4400"/>
              <a:buFont typeface="Calibri"/>
              <a:buNone/>
            </a:pPr>
            <a:r>
              <a:rPr lang="sv-SE" dirty="0" err="1">
                <a:solidFill>
                  <a:schemeClr val="accent2"/>
                </a:solidFill>
              </a:rPr>
              <a:t>Lesson</a:t>
            </a:r>
            <a:r>
              <a:rPr lang="sv-SE" dirty="0">
                <a:solidFill>
                  <a:schemeClr val="accent2"/>
                </a:solidFill>
              </a:rPr>
              <a:t> 2 </a:t>
            </a:r>
            <a:r>
              <a:rPr lang="sv-SE" dirty="0" err="1">
                <a:solidFill>
                  <a:schemeClr val="accent2"/>
                </a:solidFill>
              </a:rPr>
              <a:t>done</a:t>
            </a:r>
            <a:r>
              <a:rPr lang="sv-SE" dirty="0">
                <a:solidFill>
                  <a:schemeClr val="accent2"/>
                </a:solidFill>
              </a:rPr>
              <a:t>! What is </a:t>
            </a:r>
            <a:r>
              <a:rPr lang="sv-SE" dirty="0" err="1">
                <a:solidFill>
                  <a:schemeClr val="accent2"/>
                </a:solidFill>
              </a:rPr>
              <a:t>next</a:t>
            </a:r>
            <a:r>
              <a:rPr lang="sv-SE" dirty="0">
                <a:solidFill>
                  <a:schemeClr val="accent2"/>
                </a:solidFill>
              </a:rPr>
              <a:t>:  </a:t>
            </a:r>
          </a:p>
        </p:txBody>
      </p:sp>
    </p:spTree>
    <p:extLst>
      <p:ext uri="{BB962C8B-B14F-4D97-AF65-F5344CB8AC3E}">
        <p14:creationId xmlns:p14="http://schemas.microsoft.com/office/powerpoint/2010/main" val="186349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1" grpId="0" animBg="1"/>
      <p:bldP spid="12" grpId="0" animBg="1"/>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4185387" y="0"/>
            <a:ext cx="3647976" cy="6857999"/>
          </a:xfrm>
        </p:spPr>
        <p:txBody>
          <a:bodyPr anchor="ctr"/>
          <a:lstStyle/>
          <a:p>
            <a:pPr algn="ctr"/>
            <a:r>
              <a:rPr lang="en-GB"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6009375" y="5795916"/>
            <a:ext cx="6176211" cy="1062083"/>
          </a:xfrm>
        </p:spPr>
        <p:txBody>
          <a:bodyPr/>
          <a:lstStyle/>
          <a:p>
            <a:pPr algn="ctr"/>
            <a:r>
              <a:rPr lang="en-GB" err="1"/>
              <a:t>www.climatecompatiblegrowth.com</a:t>
            </a:r>
            <a:endParaRPr lang="en-GB"/>
          </a:p>
        </p:txBody>
      </p:sp>
    </p:spTree>
    <p:extLst>
      <p:ext uri="{BB962C8B-B14F-4D97-AF65-F5344CB8AC3E}">
        <p14:creationId xmlns:p14="http://schemas.microsoft.com/office/powerpoint/2010/main" val="169286684"/>
      </p:ext>
    </p:extLst>
  </p:cSld>
  <p:clrMapOvr>
    <a:masterClrMapping/>
  </p:clrMapOvr>
</p:sld>
</file>

<file path=ppt/theme/theme1.xml><?xml version="1.0" encoding="utf-8"?>
<a:theme xmlns:a="http://schemas.openxmlformats.org/drawingml/2006/main" name="CCG Lecture theme">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CG Lecture theme" id="{0F656C2D-E1CD-0849-AEFA-782DB2D17D9A}" vid="{E279BDDD-1989-354C-B772-D410CEB20043}"/>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9528294-F0CF-C643-B0FE-95EA26C5D092}">
  <we:reference id="wa200010001" version="1.0.0.1" store="en-US" storeType="OMEX"/>
  <we:alternateReferences>
    <we:reference id="wa200010001" version="1.0.0.1" store="en-US" storeType="OMEX"/>
  </we:alternateReferences>
  <we:properties>
    <we:property name="claude.fileId" value="&quot;d4e6dbd2-fdde-4d7f-91f9-45f88bf0c02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44E8834F4D1F408D7F90930ECAB965" ma:contentTypeVersion="13" ma:contentTypeDescription="Create a new document." ma:contentTypeScope="" ma:versionID="ba96a5283d0d921af38509c12fa249d2">
  <xsd:schema xmlns:xsd="http://www.w3.org/2001/XMLSchema" xmlns:xs="http://www.w3.org/2001/XMLSchema" xmlns:p="http://schemas.microsoft.com/office/2006/metadata/properties" xmlns:ns2="6885dfb8-c279-423c-bbe4-4225d01c0e7c" xmlns:ns3="273b3377-736f-4b1c-850d-75ca65efc73f" targetNamespace="http://schemas.microsoft.com/office/2006/metadata/properties" ma:root="true" ma:fieldsID="366e5444e1a2cfb0a07c3c27d1700040" ns2:_="" ns3:_="">
    <xsd:import namespace="6885dfb8-c279-423c-bbe4-4225d01c0e7c"/>
    <xsd:import namespace="273b3377-736f-4b1c-850d-75ca65efc7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85dfb8-c279-423c-bbe4-4225d01c0e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eeb44a9-b924-44d0-8ed9-f8b504a4bac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3b3377-736f-4b1c-850d-75ca65efc73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b962e37-2075-4d79-82d0-ecb153b34af5}" ma:internalName="TaxCatchAll" ma:showField="CatchAllData" ma:web="273b3377-736f-4b1c-850d-75ca65efc7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885dfb8-c279-423c-bbe4-4225d01c0e7c">
      <Terms xmlns="http://schemas.microsoft.com/office/infopath/2007/PartnerControls"/>
    </lcf76f155ced4ddcb4097134ff3c332f>
    <TaxCatchAll xmlns="273b3377-736f-4b1c-850d-75ca65efc73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9EDA989-0D16-4FD3-AE7E-5BBE0240EF76}">
  <ds:schemaRefs>
    <ds:schemaRef ds:uri="273b3377-736f-4b1c-850d-75ca65efc73f"/>
    <ds:schemaRef ds:uri="6885dfb8-c279-423c-bbe4-4225d01c0e7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B1DDE83-2ED0-4567-A669-A16A212F164D}">
  <ds:schemaRefs>
    <ds:schemaRef ds:uri="6885dfb8-c279-423c-bbe4-4225d01c0e7c"/>
    <ds:schemaRef ds:uri="http://purl.org/dc/terms/"/>
    <ds:schemaRef ds:uri="http://schemas.microsoft.com/office/2006/documentManagement/types"/>
    <ds:schemaRef ds:uri="273b3377-736f-4b1c-850d-75ca65efc73f"/>
    <ds:schemaRef ds:uri="http://schemas.microsoft.com/office/2006/metadata/properties"/>
    <ds:schemaRef ds:uri="http://purl.org/dc/elements/1.1/"/>
    <ds:schemaRef ds:uri="http://www.w3.org/XML/1998/namespace"/>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D05F7E04-0F8F-4ECA-9525-3F0638DC6B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7276</TotalTime>
  <Words>4352</Words>
  <Application>Microsoft Macintosh PowerPoint</Application>
  <PresentationFormat>Widescreen</PresentationFormat>
  <Paragraphs>305</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Consolas</vt:lpstr>
      <vt:lpstr>Helvetica Neue</vt:lpstr>
      <vt:lpstr>CCG Lecture theme</vt:lpstr>
      <vt:lpstr>   Geo-X training course </vt:lpstr>
      <vt:lpstr>Learning outcomes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Michaela Rychetská</cp:lastModifiedBy>
  <cp:revision>23</cp:revision>
  <dcterms:created xsi:type="dcterms:W3CDTF">2019-06-09T10:25:43Z</dcterms:created>
  <dcterms:modified xsi:type="dcterms:W3CDTF">2026-08-31T14:48:38Z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0x0101008B44E8834F4D1F408D7F90930ECAB965</vt:lpwstr>
  </property>
  <property fmtid="{D5CDD505-2E9C-101B-9397-08002B2CF9AE}" pid="3" name="MediaServiceImageTags">
    <vt:lpwstr/>
  </property>
</Properties>
</file>