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6"/>
  </p:notesMasterIdLst>
  <p:sldIdLst>
    <p:sldId id="256" r:id="rId2"/>
    <p:sldId id="272" r:id="rId3"/>
    <p:sldId id="366" r:id="rId4"/>
    <p:sldId id="288" r:id="rId5"/>
    <p:sldId id="364" r:id="rId6"/>
    <p:sldId id="289" r:id="rId7"/>
    <p:sldId id="294" r:id="rId8"/>
    <p:sldId id="258" r:id="rId9"/>
    <p:sldId id="367" r:id="rId10"/>
    <p:sldId id="321" r:id="rId11"/>
    <p:sldId id="344" r:id="rId12"/>
    <p:sldId id="323" r:id="rId13"/>
    <p:sldId id="345" r:id="rId14"/>
    <p:sldId id="347" r:id="rId15"/>
    <p:sldId id="348" r:id="rId16"/>
    <p:sldId id="262" r:id="rId17"/>
    <p:sldId id="326" r:id="rId18"/>
    <p:sldId id="350" r:id="rId19"/>
    <p:sldId id="365" r:id="rId20"/>
    <p:sldId id="328" r:id="rId21"/>
    <p:sldId id="369" r:id="rId22"/>
    <p:sldId id="333" r:id="rId23"/>
    <p:sldId id="353" r:id="rId24"/>
    <p:sldId id="354" r:id="rId25"/>
    <p:sldId id="355" r:id="rId26"/>
    <p:sldId id="281" r:id="rId27"/>
    <p:sldId id="356" r:id="rId28"/>
    <p:sldId id="357" r:id="rId29"/>
    <p:sldId id="342" r:id="rId30"/>
    <p:sldId id="362" r:id="rId31"/>
    <p:sldId id="257" r:id="rId32"/>
    <p:sldId id="371" r:id="rId33"/>
    <p:sldId id="363" r:id="rId34"/>
    <p:sldId id="372" r:id="rId35"/>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521415D9-36F7-43E2-AB2F-B90AF26B5E84}">
      <p14:sectionLst xmlns:p14="http://schemas.microsoft.com/office/powerpoint/2010/main">
        <p14:section name="Introduction" id="{19395E84-A1FF-4025-AD6A-C630AEE26E9F}">
          <p14:sldIdLst>
            <p14:sldId id="256"/>
            <p14:sldId id="272"/>
            <p14:sldId id="366"/>
            <p14:sldId id="288"/>
          </p14:sldIdLst>
        </p14:section>
        <p14:section name="Summary Section" id="{BA682237-1CB0-4780-AD7B-1BCEF127E7FB}">
          <p14:sldIdLst>
            <p14:sldId id="364"/>
          </p14:sldIdLst>
        </p14:section>
        <p14:section name="Learning Outcome 1  Early and Strategic Engagement  " id="{C6A88C6E-B0CC-438F-941B-AB7866B0FEA0}">
          <p14:sldIdLst>
            <p14:sldId id="289"/>
            <p14:sldId id="294"/>
            <p14:sldId id="258"/>
            <p14:sldId id="367"/>
            <p14:sldId id="321"/>
            <p14:sldId id="344"/>
            <p14:sldId id="323"/>
            <p14:sldId id="345"/>
          </p14:sldIdLst>
        </p14:section>
        <p14:section name="Learning Outcome 2  Establishing Iterative and Inclusive Engagement   " id="{EEA243B8-289D-4870-BAA5-3964B2E08041}">
          <p14:sldIdLst>
            <p14:sldId id="347"/>
            <p14:sldId id="348"/>
            <p14:sldId id="262"/>
            <p14:sldId id="326"/>
            <p14:sldId id="350"/>
            <p14:sldId id="365"/>
            <p14:sldId id="328"/>
            <p14:sldId id="369"/>
            <p14:sldId id="333"/>
            <p14:sldId id="353"/>
          </p14:sldIdLst>
        </p14:section>
        <p14:section name="Learning Outcome 3  Institutionalising Engagement for Long-Term Ownership    " id="{CF7304EE-BFFA-4164-9A1F-00CF991FBBB3}">
          <p14:sldIdLst>
            <p14:sldId id="354"/>
            <p14:sldId id="355"/>
            <p14:sldId id="281"/>
            <p14:sldId id="356"/>
            <p14:sldId id="357"/>
            <p14:sldId id="342"/>
            <p14:sldId id="362"/>
            <p14:sldId id="257"/>
            <p14:sldId id="371"/>
            <p14:sldId id="363"/>
            <p14:sldId id="372"/>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1362B99-674E-EEA3-49E9-6CC683A8116E}" name="Hannah Luscombe" initials="HL" userId="S::spet5907@ox.ac.uk::60627a01-634c-46bf-8b21-b5c32e071cb8"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80F2E"/>
    <a:srgbClr val="0637A8"/>
    <a:srgbClr val="012269"/>
    <a:srgbClr val="525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583EF-AAA8-DB4B-BADF-3C60A4A2823F}" v="5" dt="2026-09-16T15:44:22.3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77" autoAdjust="0"/>
    <p:restoredTop sz="94760"/>
  </p:normalViewPr>
  <p:slideViewPr>
    <p:cSldViewPr snapToGrid="0">
      <p:cViewPr varScale="1">
        <p:scale>
          <a:sx n="113" d="100"/>
          <a:sy n="113" d="100"/>
        </p:scale>
        <p:origin x="6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microsoft.com/office/2018/10/relationships/authors" Targe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nnah Luscombe" userId="60627a01-634c-46bf-8b21-b5c32e071cb8" providerId="ADAL" clId="{5D180D7F-9B9D-54AA-9D6A-17B6D8CEC8BA}"/>
    <pc:docChg chg="custSel modSld">
      <pc:chgData name="Hannah Luscombe" userId="60627a01-634c-46bf-8b21-b5c32e071cb8" providerId="ADAL" clId="{5D180D7F-9B9D-54AA-9D6A-17B6D8CEC8BA}" dt="2026-09-16T15:44:33.585" v="28" actId="1076"/>
      <pc:docMkLst>
        <pc:docMk/>
      </pc:docMkLst>
      <pc:sldChg chg="addSp delSp modSp mod delAnim modAnim">
        <pc:chgData name="Hannah Luscombe" userId="60627a01-634c-46bf-8b21-b5c32e071cb8" providerId="ADAL" clId="{5D180D7F-9B9D-54AA-9D6A-17B6D8CEC8BA}" dt="2026-09-16T15:41:21.007" v="13" actId="1076"/>
        <pc:sldMkLst>
          <pc:docMk/>
          <pc:sldMk cId="734749190" sldId="258"/>
        </pc:sldMkLst>
        <pc:spChg chg="mod">
          <ac:chgData name="Hannah Luscombe" userId="60627a01-634c-46bf-8b21-b5c32e071cb8" providerId="ADAL" clId="{5D180D7F-9B9D-54AA-9D6A-17B6D8CEC8BA}" dt="2026-09-16T15:41:21.007" v="13" actId="1076"/>
          <ac:spMkLst>
            <pc:docMk/>
            <pc:sldMk cId="734749190" sldId="258"/>
            <ac:spMk id="6" creationId="{3853377F-AA8F-3D88-16F6-68DAFCC8D36A}"/>
          </ac:spMkLst>
        </pc:spChg>
        <pc:picChg chg="del">
          <ac:chgData name="Hannah Luscombe" userId="60627a01-634c-46bf-8b21-b5c32e071cb8" providerId="ADAL" clId="{5D180D7F-9B9D-54AA-9D6A-17B6D8CEC8BA}" dt="2026-09-16T15:40:57.570" v="6" actId="478"/>
          <ac:picMkLst>
            <pc:docMk/>
            <pc:sldMk cId="734749190" sldId="258"/>
            <ac:picMk id="3" creationId="{FEF90A20-14E7-F84F-2CF1-216EA40A9E06}"/>
          </ac:picMkLst>
        </pc:picChg>
        <pc:picChg chg="add mod">
          <ac:chgData name="Hannah Luscombe" userId="60627a01-634c-46bf-8b21-b5c32e071cb8" providerId="ADAL" clId="{5D180D7F-9B9D-54AA-9D6A-17B6D8CEC8BA}" dt="2026-09-16T15:41:14.447" v="10" actId="1076"/>
          <ac:picMkLst>
            <pc:docMk/>
            <pc:sldMk cId="734749190" sldId="258"/>
            <ac:picMk id="7" creationId="{B8024C7B-165E-2413-BAC6-9CEC7122A823}"/>
          </ac:picMkLst>
        </pc:picChg>
      </pc:sldChg>
      <pc:sldChg chg="addSp delSp modSp mod delAnim modAnim">
        <pc:chgData name="Hannah Luscombe" userId="60627a01-634c-46bf-8b21-b5c32e071cb8" providerId="ADAL" clId="{5D180D7F-9B9D-54AA-9D6A-17B6D8CEC8BA}" dt="2026-09-16T15:42:11.957" v="18" actId="1076"/>
        <pc:sldMkLst>
          <pc:docMk/>
          <pc:sldMk cId="325847826" sldId="262"/>
        </pc:sldMkLst>
        <pc:picChg chg="del">
          <ac:chgData name="Hannah Luscombe" userId="60627a01-634c-46bf-8b21-b5c32e071cb8" providerId="ADAL" clId="{5D180D7F-9B9D-54AA-9D6A-17B6D8CEC8BA}" dt="2026-09-16T15:41:55.962" v="14" actId="478"/>
          <ac:picMkLst>
            <pc:docMk/>
            <pc:sldMk cId="325847826" sldId="262"/>
            <ac:picMk id="3" creationId="{F9466DED-B648-C904-E49F-4DDAE3F22641}"/>
          </ac:picMkLst>
        </pc:picChg>
        <pc:picChg chg="add mod">
          <ac:chgData name="Hannah Luscombe" userId="60627a01-634c-46bf-8b21-b5c32e071cb8" providerId="ADAL" clId="{5D180D7F-9B9D-54AA-9D6A-17B6D8CEC8BA}" dt="2026-09-16T15:42:11.957" v="18" actId="1076"/>
          <ac:picMkLst>
            <pc:docMk/>
            <pc:sldMk cId="325847826" sldId="262"/>
            <ac:picMk id="5" creationId="{34C107E4-41D3-6EE0-4A13-A3555F243BF7}"/>
          </ac:picMkLst>
        </pc:picChg>
      </pc:sldChg>
      <pc:sldChg chg="addSp delSp modSp mod delAnim modAnim">
        <pc:chgData name="Hannah Luscombe" userId="60627a01-634c-46bf-8b21-b5c32e071cb8" providerId="ADAL" clId="{5D180D7F-9B9D-54AA-9D6A-17B6D8CEC8BA}" dt="2026-09-16T15:44:33.585" v="28" actId="1076"/>
        <pc:sldMkLst>
          <pc:docMk/>
          <pc:sldMk cId="2339864256" sldId="362"/>
        </pc:sldMkLst>
        <pc:spChg chg="mod">
          <ac:chgData name="Hannah Luscombe" userId="60627a01-634c-46bf-8b21-b5c32e071cb8" providerId="ADAL" clId="{5D180D7F-9B9D-54AA-9D6A-17B6D8CEC8BA}" dt="2026-09-16T15:44:33.585" v="28" actId="1076"/>
          <ac:spMkLst>
            <pc:docMk/>
            <pc:sldMk cId="2339864256" sldId="362"/>
            <ac:spMk id="5" creationId="{12B99F39-27FA-6A43-D029-A5A61B68351F}"/>
          </ac:spMkLst>
        </pc:spChg>
        <pc:picChg chg="del">
          <ac:chgData name="Hannah Luscombe" userId="60627a01-634c-46bf-8b21-b5c32e071cb8" providerId="ADAL" clId="{5D180D7F-9B9D-54AA-9D6A-17B6D8CEC8BA}" dt="2026-09-16T15:44:16.565" v="24" actId="478"/>
          <ac:picMkLst>
            <pc:docMk/>
            <pc:sldMk cId="2339864256" sldId="362"/>
            <ac:picMk id="4" creationId="{C9AC6103-30E3-D202-F40A-66BB8A48A6B0}"/>
          </ac:picMkLst>
        </pc:picChg>
        <pc:picChg chg="add mod">
          <ac:chgData name="Hannah Luscombe" userId="60627a01-634c-46bf-8b21-b5c32e071cb8" providerId="ADAL" clId="{5D180D7F-9B9D-54AA-9D6A-17B6D8CEC8BA}" dt="2026-09-16T15:44:29.253" v="27" actId="14100"/>
          <ac:picMkLst>
            <pc:docMk/>
            <pc:sldMk cId="2339864256" sldId="362"/>
            <ac:picMk id="7" creationId="{0F70497D-6A6C-2A63-CFD4-F0D6EBD6997A}"/>
          </ac:picMkLst>
        </pc:picChg>
      </pc:sldChg>
      <pc:sldChg chg="addSp delSp modSp mod delAnim modAnim">
        <pc:chgData name="Hannah Luscombe" userId="60627a01-634c-46bf-8b21-b5c32e071cb8" providerId="ADAL" clId="{5D180D7F-9B9D-54AA-9D6A-17B6D8CEC8BA}" dt="2026-09-16T15:42:53.818" v="23" actId="1076"/>
        <pc:sldMkLst>
          <pc:docMk/>
          <pc:sldMk cId="3776402854" sldId="365"/>
        </pc:sldMkLst>
        <pc:picChg chg="del">
          <ac:chgData name="Hannah Luscombe" userId="60627a01-634c-46bf-8b21-b5c32e071cb8" providerId="ADAL" clId="{5D180D7F-9B9D-54AA-9D6A-17B6D8CEC8BA}" dt="2026-09-16T15:42:33.697" v="19" actId="478"/>
          <ac:picMkLst>
            <pc:docMk/>
            <pc:sldMk cId="3776402854" sldId="365"/>
            <ac:picMk id="4" creationId="{072E427D-9A65-2DEA-D70B-8D5F3B2D78A0}"/>
          </ac:picMkLst>
        </pc:picChg>
        <pc:picChg chg="add mod">
          <ac:chgData name="Hannah Luscombe" userId="60627a01-634c-46bf-8b21-b5c32e071cb8" providerId="ADAL" clId="{5D180D7F-9B9D-54AA-9D6A-17B6D8CEC8BA}" dt="2026-09-16T15:42:53.818" v="23" actId="1076"/>
          <ac:picMkLst>
            <pc:docMk/>
            <pc:sldMk cId="3776402854" sldId="365"/>
            <ac:picMk id="6" creationId="{BFAAF0C0-8362-8E5B-3279-6E5D365B6483}"/>
          </ac:picMkLst>
        </pc:picChg>
      </pc:sldChg>
      <pc:sldChg chg="addSp delSp modSp mod delAnim modAnim">
        <pc:chgData name="Hannah Luscombe" userId="60627a01-634c-46bf-8b21-b5c32e071cb8" providerId="ADAL" clId="{5D180D7F-9B9D-54AA-9D6A-17B6D8CEC8BA}" dt="2026-09-16T15:40:02.049" v="5" actId="1076"/>
        <pc:sldMkLst>
          <pc:docMk/>
          <pc:sldMk cId="629048183" sldId="366"/>
        </pc:sldMkLst>
        <pc:spChg chg="mod">
          <ac:chgData name="Hannah Luscombe" userId="60627a01-634c-46bf-8b21-b5c32e071cb8" providerId="ADAL" clId="{5D180D7F-9B9D-54AA-9D6A-17B6D8CEC8BA}" dt="2026-09-16T15:40:02.049" v="5" actId="1076"/>
          <ac:spMkLst>
            <pc:docMk/>
            <pc:sldMk cId="629048183" sldId="366"/>
            <ac:spMk id="4" creationId="{0CF6AEBB-AEDB-30D3-8FF7-5163FC5A5767}"/>
          </ac:spMkLst>
        </pc:spChg>
        <pc:picChg chg="del">
          <ac:chgData name="Hannah Luscombe" userId="60627a01-634c-46bf-8b21-b5c32e071cb8" providerId="ADAL" clId="{5D180D7F-9B9D-54AA-9D6A-17B6D8CEC8BA}" dt="2026-09-16T15:39:41.315" v="0" actId="478"/>
          <ac:picMkLst>
            <pc:docMk/>
            <pc:sldMk cId="629048183" sldId="366"/>
            <ac:picMk id="3" creationId="{1C494286-17A6-4320-80FE-D1B02FBF8E12}"/>
          </ac:picMkLst>
        </pc:picChg>
        <pc:picChg chg="add mod">
          <ac:chgData name="Hannah Luscombe" userId="60627a01-634c-46bf-8b21-b5c32e071cb8" providerId="ADAL" clId="{5D180D7F-9B9D-54AA-9D6A-17B6D8CEC8BA}" dt="2026-09-16T15:39:59.335" v="4" actId="1076"/>
          <ac:picMkLst>
            <pc:docMk/>
            <pc:sldMk cId="629048183" sldId="366"/>
            <ac:picMk id="5" creationId="{06336904-6C09-4F63-3AE9-FFC9CB0025E9}"/>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324299-CE8B-42EE-9433-3C91885187A3}" type="datetimeFigureOut">
              <a:rPr lang="en-GB" smtClean="0"/>
              <a:t>16/09/2026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F89274-EDF4-41FB-9FF0-DD433456A17A}" type="slidenum">
              <a:rPr lang="en-GB" smtClean="0"/>
              <a:t>‹#›</a:t>
            </a:fld>
            <a:endParaRPr lang="en-GB"/>
          </a:p>
        </p:txBody>
      </p:sp>
    </p:spTree>
    <p:extLst>
      <p:ext uri="{BB962C8B-B14F-4D97-AF65-F5344CB8AC3E}">
        <p14:creationId xmlns:p14="http://schemas.microsoft.com/office/powerpoint/2010/main" val="11996584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1</a:t>
            </a:fld>
            <a:endParaRPr lang="en-GB"/>
          </a:p>
        </p:txBody>
      </p:sp>
    </p:spTree>
    <p:extLst>
      <p:ext uri="{BB962C8B-B14F-4D97-AF65-F5344CB8AC3E}">
        <p14:creationId xmlns:p14="http://schemas.microsoft.com/office/powerpoint/2010/main" val="2281069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DF89274-EDF4-41FB-9FF0-DD433456A17A}" type="slidenum">
              <a:rPr lang="en-GB" smtClean="0"/>
              <a:t>4</a:t>
            </a:fld>
            <a:endParaRPr lang="en-GB"/>
          </a:p>
        </p:txBody>
      </p:sp>
    </p:spTree>
    <p:extLst>
      <p:ext uri="{BB962C8B-B14F-4D97-AF65-F5344CB8AC3E}">
        <p14:creationId xmlns:p14="http://schemas.microsoft.com/office/powerpoint/2010/main" val="41780161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0D44B-D3C5-F63A-871D-83D58C4A50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74E96D-026A-A25B-2B79-28CE81211CA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75B235E-102C-F847-885D-ACE6E9DA623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FB9E8C6-FE12-3EFA-1846-42E8DF568722}"/>
              </a:ext>
            </a:extLst>
          </p:cNvPr>
          <p:cNvSpPr>
            <a:spLocks noGrp="1"/>
          </p:cNvSpPr>
          <p:nvPr>
            <p:ph type="sldNum" sz="quarter" idx="5"/>
          </p:nvPr>
        </p:nvSpPr>
        <p:spPr/>
        <p:txBody>
          <a:bodyPr/>
          <a:lstStyle/>
          <a:p>
            <a:fld id="{3DF89274-EDF4-41FB-9FF0-DD433456A17A}" type="slidenum">
              <a:rPr lang="en-GB" smtClean="0"/>
              <a:t>11</a:t>
            </a:fld>
            <a:endParaRPr lang="en-GB"/>
          </a:p>
        </p:txBody>
      </p:sp>
    </p:spTree>
    <p:extLst>
      <p:ext uri="{BB962C8B-B14F-4D97-AF65-F5344CB8AC3E}">
        <p14:creationId xmlns:p14="http://schemas.microsoft.com/office/powerpoint/2010/main" val="1915265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D4CFD-7A68-6A53-FD35-45B20C0A12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D0191-142B-C760-29E9-B1C7FAF07322}"/>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02D7E0E-E88D-2D19-6914-9D839FFF9203}"/>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993AF81-214F-B6A0-38D2-C9F8C3024AEF}"/>
              </a:ext>
            </a:extLst>
          </p:cNvPr>
          <p:cNvSpPr>
            <a:spLocks noGrp="1"/>
          </p:cNvSpPr>
          <p:nvPr>
            <p:ph type="sldNum" sz="quarter" idx="5"/>
          </p:nvPr>
        </p:nvSpPr>
        <p:spPr/>
        <p:txBody>
          <a:bodyPr/>
          <a:lstStyle/>
          <a:p>
            <a:fld id="{3DF89274-EDF4-41FB-9FF0-DD433456A17A}" type="slidenum">
              <a:rPr lang="en-GB" smtClean="0"/>
              <a:t>13</a:t>
            </a:fld>
            <a:endParaRPr lang="en-GB"/>
          </a:p>
        </p:txBody>
      </p:sp>
    </p:spTree>
    <p:extLst>
      <p:ext uri="{BB962C8B-B14F-4D97-AF65-F5344CB8AC3E}">
        <p14:creationId xmlns:p14="http://schemas.microsoft.com/office/powerpoint/2010/main" val="4203863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88B432-4E99-0AE9-4DD8-5DAEF47B06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EA8078E-63C1-FDFF-4542-4802608F8F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59BAC4-A612-7FFD-A514-A7111A68878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8A65AB4-BD1D-8B32-91D8-A47FE4009438}"/>
              </a:ext>
            </a:extLst>
          </p:cNvPr>
          <p:cNvSpPr>
            <a:spLocks noGrp="1"/>
          </p:cNvSpPr>
          <p:nvPr>
            <p:ph type="sldNum" sz="quarter" idx="5"/>
          </p:nvPr>
        </p:nvSpPr>
        <p:spPr/>
        <p:txBody>
          <a:bodyPr/>
          <a:lstStyle/>
          <a:p>
            <a:fld id="{3DF89274-EDF4-41FB-9FF0-DD433456A17A}" type="slidenum">
              <a:rPr lang="en-GB" smtClean="0"/>
              <a:t>18</a:t>
            </a:fld>
            <a:endParaRPr lang="en-GB"/>
          </a:p>
        </p:txBody>
      </p:sp>
    </p:spTree>
    <p:extLst>
      <p:ext uri="{BB962C8B-B14F-4D97-AF65-F5344CB8AC3E}">
        <p14:creationId xmlns:p14="http://schemas.microsoft.com/office/powerpoint/2010/main" val="38166173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9041C2-AB0B-3E7D-88CD-6AD27A3773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A6064F-ED91-36DD-89DB-D0391F46C21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AE5DE84-0A27-F529-8F10-BABA4CE56EA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4DD662D9-5D23-C72C-37C4-68FC957B6250}"/>
              </a:ext>
            </a:extLst>
          </p:cNvPr>
          <p:cNvSpPr>
            <a:spLocks noGrp="1"/>
          </p:cNvSpPr>
          <p:nvPr>
            <p:ph type="sldNum" sz="quarter" idx="5"/>
          </p:nvPr>
        </p:nvSpPr>
        <p:spPr/>
        <p:txBody>
          <a:bodyPr/>
          <a:lstStyle/>
          <a:p>
            <a:fld id="{3DF89274-EDF4-41FB-9FF0-DD433456A17A}" type="slidenum">
              <a:rPr lang="en-GB" smtClean="0"/>
              <a:t>19</a:t>
            </a:fld>
            <a:endParaRPr lang="en-GB"/>
          </a:p>
        </p:txBody>
      </p:sp>
    </p:spTree>
    <p:extLst>
      <p:ext uri="{BB962C8B-B14F-4D97-AF65-F5344CB8AC3E}">
        <p14:creationId xmlns:p14="http://schemas.microsoft.com/office/powerpoint/2010/main" val="36532202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20</a:t>
            </a:fld>
            <a:endParaRPr lang="en-GB"/>
          </a:p>
        </p:txBody>
      </p:sp>
    </p:spTree>
    <p:extLst>
      <p:ext uri="{BB962C8B-B14F-4D97-AF65-F5344CB8AC3E}">
        <p14:creationId xmlns:p14="http://schemas.microsoft.com/office/powerpoint/2010/main" val="42864674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B1B668-6658-CE18-F838-4DB10961D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D8527-DFFC-0FE6-7CCD-239C72E817D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E628FD5-1032-C6D6-7722-4B76E29BC19C}"/>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46FB545-C176-6C13-EAE7-BF0F82CA7A3F}"/>
              </a:ext>
            </a:extLst>
          </p:cNvPr>
          <p:cNvSpPr>
            <a:spLocks noGrp="1"/>
          </p:cNvSpPr>
          <p:nvPr>
            <p:ph type="sldNum" sz="quarter" idx="5"/>
          </p:nvPr>
        </p:nvSpPr>
        <p:spPr/>
        <p:txBody>
          <a:bodyPr/>
          <a:lstStyle/>
          <a:p>
            <a:fld id="{3DF89274-EDF4-41FB-9FF0-DD433456A17A}" type="slidenum">
              <a:rPr lang="en-GB" smtClean="0"/>
              <a:t>23</a:t>
            </a:fld>
            <a:endParaRPr lang="en-GB"/>
          </a:p>
        </p:txBody>
      </p:sp>
    </p:spTree>
    <p:extLst>
      <p:ext uri="{BB962C8B-B14F-4D97-AF65-F5344CB8AC3E}">
        <p14:creationId xmlns:p14="http://schemas.microsoft.com/office/powerpoint/2010/main" val="18542674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F89274-EDF4-41FB-9FF0-DD433456A17A}" type="slidenum">
              <a:rPr lang="en-GB" smtClean="0"/>
              <a:t>26</a:t>
            </a:fld>
            <a:endParaRPr lang="en-GB"/>
          </a:p>
        </p:txBody>
      </p:sp>
    </p:spTree>
    <p:extLst>
      <p:ext uri="{BB962C8B-B14F-4D97-AF65-F5344CB8AC3E}">
        <p14:creationId xmlns:p14="http://schemas.microsoft.com/office/powerpoint/2010/main" val="4078161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40C6F7-4538-D382-7278-35318DAA31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5C7618-F9AF-44AE-67E7-16DF03C94E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123512D1-F0D8-CB04-B709-B3E4953C69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A58A876-A0ED-03B8-D562-D6AAA603E15A}"/>
              </a:ext>
            </a:extLst>
          </p:cNvPr>
          <p:cNvSpPr>
            <a:spLocks noGrp="1"/>
          </p:cNvSpPr>
          <p:nvPr>
            <p:ph type="sldNum" sz="quarter" idx="5"/>
          </p:nvPr>
        </p:nvSpPr>
        <p:spPr/>
        <p:txBody>
          <a:bodyPr/>
          <a:lstStyle/>
          <a:p>
            <a:fld id="{3DF89274-EDF4-41FB-9FF0-DD433456A17A}" type="slidenum">
              <a:rPr lang="en-GB" smtClean="0"/>
              <a:t>27</a:t>
            </a:fld>
            <a:endParaRPr lang="en-GB"/>
          </a:p>
        </p:txBody>
      </p:sp>
    </p:spTree>
    <p:extLst>
      <p:ext uri="{BB962C8B-B14F-4D97-AF65-F5344CB8AC3E}">
        <p14:creationId xmlns:p14="http://schemas.microsoft.com/office/powerpoint/2010/main" val="18550246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DE28A-8302-F4FC-9CBD-194FF41305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92954F-824D-2B13-FDC9-82825567853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B26400B-9051-56D7-ECD0-4DE9C9FDA89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9BFE9F3-D7E0-6D75-72D2-22C9CF041D4D}"/>
              </a:ext>
            </a:extLst>
          </p:cNvPr>
          <p:cNvSpPr>
            <a:spLocks noGrp="1"/>
          </p:cNvSpPr>
          <p:nvPr>
            <p:ph type="sldNum" sz="quarter" idx="5"/>
          </p:nvPr>
        </p:nvSpPr>
        <p:spPr/>
        <p:txBody>
          <a:bodyPr/>
          <a:lstStyle/>
          <a:p>
            <a:fld id="{3DF89274-EDF4-41FB-9FF0-DD433456A17A}" type="slidenum">
              <a:rPr lang="en-GB" smtClean="0"/>
              <a:t>28</a:t>
            </a:fld>
            <a:endParaRPr lang="en-GB"/>
          </a:p>
        </p:txBody>
      </p:sp>
    </p:spTree>
    <p:extLst>
      <p:ext uri="{BB962C8B-B14F-4D97-AF65-F5344CB8AC3E}">
        <p14:creationId xmlns:p14="http://schemas.microsoft.com/office/powerpoint/2010/main" val="20281127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b="0" dirty="0"/>
          </a:p>
        </p:txBody>
      </p:sp>
      <p:sp>
        <p:nvSpPr>
          <p:cNvPr id="4" name="Slide Number Placeholder 3"/>
          <p:cNvSpPr>
            <a:spLocks noGrp="1"/>
          </p:cNvSpPr>
          <p:nvPr>
            <p:ph type="sldNum" sz="quarter" idx="5"/>
          </p:nvPr>
        </p:nvSpPr>
        <p:spPr/>
        <p:txBody>
          <a:bodyPr/>
          <a:lstStyle/>
          <a:p>
            <a:fld id="{3DF89274-EDF4-41FB-9FF0-DD433456A17A}" type="slidenum">
              <a:rPr lang="en-GB" smtClean="0"/>
              <a:t>29</a:t>
            </a:fld>
            <a:endParaRPr lang="en-GB"/>
          </a:p>
        </p:txBody>
      </p:sp>
    </p:spTree>
    <p:extLst>
      <p:ext uri="{BB962C8B-B14F-4D97-AF65-F5344CB8AC3E}">
        <p14:creationId xmlns:p14="http://schemas.microsoft.com/office/powerpoint/2010/main" val="721414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85E6F-8E7F-4417-2233-77D178F9D5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8B96A8-036C-03AF-7AFC-8D4148A3A06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1BB5388-91C4-B4A0-3A0F-50EE13979B36}"/>
              </a:ext>
            </a:extLst>
          </p:cNvPr>
          <p:cNvSpPr>
            <a:spLocks noGrp="1"/>
          </p:cNvSpPr>
          <p:nvPr>
            <p:ph type="body" idx="1"/>
          </p:nvPr>
        </p:nvSpPr>
        <p:spPr/>
        <p:txBody>
          <a:bodyPr/>
          <a:lstStyle/>
          <a:p>
            <a:endParaRPr lang="en-GB" b="0" dirty="0"/>
          </a:p>
        </p:txBody>
      </p:sp>
      <p:sp>
        <p:nvSpPr>
          <p:cNvPr id="4" name="Slide Number Placeholder 3">
            <a:extLst>
              <a:ext uri="{FF2B5EF4-FFF2-40B4-BE49-F238E27FC236}">
                <a16:creationId xmlns:a16="http://schemas.microsoft.com/office/drawing/2014/main" id="{F13F6582-9C79-FFAE-92C4-AB5C9AC94150}"/>
              </a:ext>
            </a:extLst>
          </p:cNvPr>
          <p:cNvSpPr>
            <a:spLocks noGrp="1"/>
          </p:cNvSpPr>
          <p:nvPr>
            <p:ph type="sldNum" sz="quarter" idx="5"/>
          </p:nvPr>
        </p:nvSpPr>
        <p:spPr/>
        <p:txBody>
          <a:bodyPr/>
          <a:lstStyle/>
          <a:p>
            <a:fld id="{3DF89274-EDF4-41FB-9FF0-DD433456A17A}" type="slidenum">
              <a:rPr lang="en-GB" smtClean="0"/>
              <a:t>30</a:t>
            </a:fld>
            <a:endParaRPr lang="en-GB"/>
          </a:p>
        </p:txBody>
      </p:sp>
    </p:spTree>
    <p:extLst>
      <p:ext uri="{BB962C8B-B14F-4D97-AF65-F5344CB8AC3E}">
        <p14:creationId xmlns:p14="http://schemas.microsoft.com/office/powerpoint/2010/main" val="33898397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5"/>
        <p:cNvGrpSpPr/>
        <p:nvPr/>
      </p:nvGrpSpPr>
      <p:grpSpPr>
        <a:xfrm>
          <a:off x="0" y="0"/>
          <a:ext cx="0" cy="0"/>
          <a:chOff x="0" y="0"/>
          <a:chExt cx="0" cy="0"/>
        </a:xfrm>
      </p:grpSpPr>
      <p:pic>
        <p:nvPicPr>
          <p:cNvPr id="3" name="Picture 2">
            <a:extLst>
              <a:ext uri="{FF2B5EF4-FFF2-40B4-BE49-F238E27FC236}">
                <a16:creationId xmlns:a16="http://schemas.microsoft.com/office/drawing/2014/main" id="{C65EA376-651F-B818-AF38-9F429FDC5AFB}"/>
              </a:ext>
            </a:extLst>
          </p:cNvPr>
          <p:cNvPicPr>
            <a:picLocks noChangeAspect="1"/>
          </p:cNvPicPr>
          <p:nvPr/>
        </p:nvPicPr>
        <p:blipFill>
          <a:blip r:embed="rId2"/>
          <a:srcRect/>
          <a:stretch/>
        </p:blipFill>
        <p:spPr>
          <a:xfrm>
            <a:off x="0" y="0"/>
            <a:ext cx="12192000" cy="6858000"/>
          </a:xfrm>
          <a:prstGeom prst="rect">
            <a:avLst/>
          </a:prstGeom>
        </p:spPr>
      </p:pic>
      <p:sp>
        <p:nvSpPr>
          <p:cNvPr id="16" name="Google Shape;16;p17"/>
          <p:cNvSpPr txBox="1">
            <a:spLocks noGrp="1"/>
          </p:cNvSpPr>
          <p:nvPr>
            <p:ph type="ctrTitle" hasCustomPrompt="1"/>
          </p:nvPr>
        </p:nvSpPr>
        <p:spPr>
          <a:xfrm>
            <a:off x="2979507" y="739739"/>
            <a:ext cx="4880223" cy="4982968"/>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4800"/>
              <a:buFont typeface="Helvetica Neue"/>
              <a:buNone/>
              <a:defRPr sz="3200" b="1" i="0" cap="none" baseline="0">
                <a:solidFill>
                  <a:schemeClr val="bg1"/>
                </a:solidFill>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dirty="0"/>
              <a:t>Click To Edit Master Title Style</a:t>
            </a:r>
            <a:endParaRPr lang="en-ZA" dirty="0"/>
          </a:p>
        </p:txBody>
      </p:sp>
    </p:spTree>
    <p:extLst>
      <p:ext uri="{BB962C8B-B14F-4D97-AF65-F5344CB8AC3E}">
        <p14:creationId xmlns:p14="http://schemas.microsoft.com/office/powerpoint/2010/main" val="8126348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wo Content" preserve="1">
  <p:cSld name="Two Content">
    <p:bg>
      <p:bgPr>
        <a:solidFill>
          <a:schemeClr val="lt1"/>
        </a:solidFill>
        <a:effectLst/>
      </p:bgPr>
    </p:bg>
    <p:spTree>
      <p:nvGrpSpPr>
        <p:cNvPr id="1" name="Shape 33"/>
        <p:cNvGrpSpPr/>
        <p:nvPr/>
      </p:nvGrpSpPr>
      <p:grpSpPr>
        <a:xfrm>
          <a:off x="0" y="0"/>
          <a:ext cx="0" cy="0"/>
          <a:chOff x="0" y="0"/>
          <a:chExt cx="0" cy="0"/>
        </a:xfrm>
      </p:grpSpPr>
      <p:sp>
        <p:nvSpPr>
          <p:cNvPr id="34" name="Google Shape;34;p20"/>
          <p:cNvSpPr txBox="1">
            <a:spLocks noGrp="1"/>
          </p:cNvSpPr>
          <p:nvPr>
            <p:ph type="title"/>
          </p:nvPr>
        </p:nvSpPr>
        <p:spPr>
          <a:xfrm>
            <a:off x="838200" y="5556"/>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4" name="Text Placeholder 2">
            <a:extLst>
              <a:ext uri="{FF2B5EF4-FFF2-40B4-BE49-F238E27FC236}">
                <a16:creationId xmlns:a16="http://schemas.microsoft.com/office/drawing/2014/main" id="{760B7BF7-863F-75BD-C74E-816BAC14E105}"/>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5" name="Google Shape;56;p21">
            <a:extLst>
              <a:ext uri="{FF2B5EF4-FFF2-40B4-BE49-F238E27FC236}">
                <a16:creationId xmlns:a16="http://schemas.microsoft.com/office/drawing/2014/main" id="{AF23B50F-DDC4-A9C5-C7A6-289F47F961E3}"/>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1207049779"/>
      </p:ext>
    </p:extLst>
  </p:cSld>
  <p:clrMapOvr>
    <a:overrideClrMapping bg1="lt1" tx1="dk1" bg2="dk2" tx2="lt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preserve="1">
  <p:cSld name="1_Two Content">
    <p:bg>
      <p:bgPr>
        <a:solidFill>
          <a:schemeClr val="lt1"/>
        </a:solidFill>
        <a:effectLst/>
      </p:bgPr>
    </p:bg>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7" name="Text Placeholder 2">
            <a:extLst>
              <a:ext uri="{FF2B5EF4-FFF2-40B4-BE49-F238E27FC236}">
                <a16:creationId xmlns:a16="http://schemas.microsoft.com/office/drawing/2014/main" id="{EF52DA1A-27C3-A877-3F21-FC8B5AF4A011}"/>
              </a:ext>
            </a:extLst>
          </p:cNvPr>
          <p:cNvSpPr>
            <a:spLocks noGrp="1"/>
          </p:cNvSpPr>
          <p:nvPr>
            <p:ph type="body" idx="12"/>
          </p:nvPr>
        </p:nvSpPr>
        <p:spPr>
          <a:xfrm>
            <a:off x="838200" y="1926431"/>
            <a:ext cx="5257800" cy="4639469"/>
          </a:xfrm>
          <a:prstGeom prst="rect">
            <a:avLst/>
          </a:prstGeom>
        </p:spPr>
        <p:txBody>
          <a:bodyPr lIns="90000" tIns="36000" bIns="90000"/>
          <a:lstStyle>
            <a:lvl1pPr marL="0">
              <a:lnSpc>
                <a:spcPct val="90000"/>
              </a:lnSpc>
              <a:spcBef>
                <a:spcPts val="1000"/>
              </a:spcBef>
              <a:defRPr/>
            </a:lvl1pPr>
          </a:lstStyle>
          <a:p>
            <a:pPr marL="76200" lvl="0" indent="0">
              <a:buNone/>
            </a:pPr>
            <a:r>
              <a:rPr lang="en-GB"/>
              <a:t>Click to edit Master text styles</a:t>
            </a:r>
          </a:p>
        </p:txBody>
      </p:sp>
      <p:sp>
        <p:nvSpPr>
          <p:cNvPr id="8" name="Google Shape;56;p21">
            <a:extLst>
              <a:ext uri="{FF2B5EF4-FFF2-40B4-BE49-F238E27FC236}">
                <a16:creationId xmlns:a16="http://schemas.microsoft.com/office/drawing/2014/main" id="{1C3240EE-A0CD-0C76-C224-32839D7C8974}"/>
              </a:ext>
            </a:extLst>
          </p:cNvPr>
          <p:cNvSpPr txBox="1">
            <a:spLocks noGrp="1"/>
          </p:cNvSpPr>
          <p:nvPr>
            <p:ph type="body" idx="13"/>
          </p:nvPr>
        </p:nvSpPr>
        <p:spPr>
          <a:xfrm>
            <a:off x="834081" y="1321595"/>
            <a:ext cx="5183188" cy="604836"/>
          </a:xfrm>
          <a:prstGeom prst="rect">
            <a:avLst/>
          </a:prstGeom>
          <a:noFill/>
          <a:ln>
            <a:noFill/>
          </a:ln>
        </p:spPr>
        <p:txBody>
          <a:bodyPr spcFirstLastPara="1" wrap="square" lIns="91425" tIns="36000" rIns="91425" bIns="90000" anchor="t" anchorCtr="0">
            <a:noAutofit/>
          </a:bodyPr>
          <a:lstStyle>
            <a:lvl1pPr marL="0" lvl="0" indent="-228600" algn="l">
              <a:lnSpc>
                <a:spcPct val="90000"/>
              </a:lnSpc>
              <a:spcBef>
                <a:spcPts val="1000"/>
              </a:spcBef>
              <a:spcAft>
                <a:spcPts val="0"/>
              </a:spcAft>
              <a:buClr>
                <a:schemeClr val="dk1"/>
              </a:buClr>
              <a:buSzPts val="2400"/>
              <a:buNone/>
              <a:defRPr sz="2400" b="1">
                <a:solidFill>
                  <a:schemeClr val="accent5"/>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Tree>
    <p:extLst>
      <p:ext uri="{BB962C8B-B14F-4D97-AF65-F5344CB8AC3E}">
        <p14:creationId xmlns:p14="http://schemas.microsoft.com/office/powerpoint/2010/main" val="3878012038"/>
      </p:ext>
    </p:extLst>
  </p:cSld>
  <p:clrMapOvr>
    <a:overrideClrMapping bg1="lt1" tx1="dk1" bg2="dk2" tx2="lt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52"/>
        <p:cNvGrpSpPr/>
        <p:nvPr/>
      </p:nvGrpSpPr>
      <p:grpSpPr>
        <a:xfrm>
          <a:off x="0" y="0"/>
          <a:ext cx="0" cy="0"/>
          <a:chOff x="0" y="0"/>
          <a:chExt cx="0" cy="0"/>
        </a:xfrm>
      </p:grpSpPr>
      <p:pic>
        <p:nvPicPr>
          <p:cNvPr id="3" name="Picture 2">
            <a:extLst>
              <a:ext uri="{FF2B5EF4-FFF2-40B4-BE49-F238E27FC236}">
                <a16:creationId xmlns:a16="http://schemas.microsoft.com/office/drawing/2014/main" id="{3A70E89C-24E2-3848-9105-E62A76FC275E}"/>
              </a:ext>
            </a:extLst>
          </p:cNvPr>
          <p:cNvPicPr>
            <a:picLocks noChangeAspect="1"/>
          </p:cNvPicPr>
          <p:nvPr/>
        </p:nvPicPr>
        <p:blipFill>
          <a:blip r:embed="rId2"/>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4321A830-ACFF-6C61-07CA-D04E6E6FD08F}"/>
              </a:ext>
            </a:extLst>
          </p:cNvPr>
          <p:cNvSpPr/>
          <p:nvPr/>
        </p:nvSpPr>
        <p:spPr>
          <a:xfrm>
            <a:off x="5997575" y="1316038"/>
            <a:ext cx="5540304" cy="4468313"/>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Google Shape;53;p21"/>
          <p:cNvSpPr txBox="1">
            <a:spLocks noGrp="1"/>
          </p:cNvSpPr>
          <p:nvPr>
            <p:ph type="title"/>
          </p:nvPr>
        </p:nvSpPr>
        <p:spPr>
          <a:xfrm>
            <a:off x="839788"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n-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54" name="Google Shape;54;p21"/>
          <p:cNvSpPr txBox="1">
            <a:spLocks noGrp="1"/>
          </p:cNvSpPr>
          <p:nvPr>
            <p:ph type="body" idx="1"/>
          </p:nvPr>
        </p:nvSpPr>
        <p:spPr>
          <a:xfrm>
            <a:off x="839788" y="1316038"/>
            <a:ext cx="5157787"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5" name="Google Shape;55;p21"/>
          <p:cNvSpPr txBox="1">
            <a:spLocks noGrp="1"/>
          </p:cNvSpPr>
          <p:nvPr>
            <p:ph type="body" idx="2"/>
          </p:nvPr>
        </p:nvSpPr>
        <p:spPr>
          <a:xfrm>
            <a:off x="839788" y="1816278"/>
            <a:ext cx="5157787"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56" name="Google Shape;56;p21"/>
          <p:cNvSpPr txBox="1">
            <a:spLocks noGrp="1"/>
          </p:cNvSpPr>
          <p:nvPr>
            <p:ph type="body" idx="3"/>
          </p:nvPr>
        </p:nvSpPr>
        <p:spPr>
          <a:xfrm>
            <a:off x="6172200" y="1316038"/>
            <a:ext cx="5183188" cy="461391"/>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bg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57" name="Google Shape;57;p21"/>
          <p:cNvSpPr txBox="1">
            <a:spLocks noGrp="1"/>
          </p:cNvSpPr>
          <p:nvPr>
            <p:ph type="body" idx="4"/>
          </p:nvPr>
        </p:nvSpPr>
        <p:spPr>
          <a:xfrm>
            <a:off x="6172200" y="1816278"/>
            <a:ext cx="5183188"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2" name="Slide Number Placeholder 2">
            <a:extLst>
              <a:ext uri="{FF2B5EF4-FFF2-40B4-BE49-F238E27FC236}">
                <a16:creationId xmlns:a16="http://schemas.microsoft.com/office/drawing/2014/main" id="{10AA9A2B-ABED-DB7D-BF31-1128BB037F8F}"/>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7763224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reserve="1">
  <p:cSld name="Title Only">
    <p:spTree>
      <p:nvGrpSpPr>
        <p:cNvPr id="1" name="Shape 61"/>
        <p:cNvGrpSpPr/>
        <p:nvPr/>
      </p:nvGrpSpPr>
      <p:grpSpPr>
        <a:xfrm>
          <a:off x="0" y="0"/>
          <a:ext cx="0" cy="0"/>
          <a:chOff x="0" y="0"/>
          <a:chExt cx="0" cy="0"/>
        </a:xfrm>
      </p:grpSpPr>
      <p:sp>
        <p:nvSpPr>
          <p:cNvPr id="62" name="Google Shape;62;p22"/>
          <p:cNvSpPr txBox="1">
            <a:spLocks noGrp="1"/>
          </p:cNvSpPr>
          <p:nvPr>
            <p:ph type="title"/>
          </p:nvPr>
        </p:nvSpPr>
        <p:spPr>
          <a:xfrm>
            <a:off x="838200" y="0"/>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2" name="Slide Number Placeholder 2">
            <a:extLst>
              <a:ext uri="{FF2B5EF4-FFF2-40B4-BE49-F238E27FC236}">
                <a16:creationId xmlns:a16="http://schemas.microsoft.com/office/drawing/2014/main" id="{B9AD8697-92AB-E546-E92A-46423E2D16EB}"/>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73973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preserve="1">
  <p:cSld name="Picture with Caption">
    <p:bg>
      <p:bgPr>
        <a:solidFill>
          <a:schemeClr val="lt1"/>
        </a:solidFill>
        <a:effectLst/>
      </p:bgPr>
    </p:bg>
    <p:spTree>
      <p:nvGrpSpPr>
        <p:cNvPr id="1" name="Shape 77"/>
        <p:cNvGrpSpPr/>
        <p:nvPr/>
      </p:nvGrpSpPr>
      <p:grpSpPr>
        <a:xfrm>
          <a:off x="0" y="0"/>
          <a:ext cx="0" cy="0"/>
          <a:chOff x="0" y="0"/>
          <a:chExt cx="0" cy="0"/>
        </a:xfrm>
      </p:grpSpPr>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7235890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9" name="Picture 8">
            <a:extLst>
              <a:ext uri="{FF2B5EF4-FFF2-40B4-BE49-F238E27FC236}">
                <a16:creationId xmlns:a16="http://schemas.microsoft.com/office/drawing/2014/main" id="{2F796EF1-10A7-8C88-C479-E8F73E4A2FCC}"/>
              </a:ext>
            </a:extLst>
          </p:cNvPr>
          <p:cNvPicPr>
            <a:picLocks noChangeAspect="1"/>
          </p:cNvPicPr>
          <p:nvPr/>
        </p:nvPicPr>
        <p:blipFill>
          <a:blip r:embed="rId2"/>
          <a:srcRect/>
          <a:stretch/>
        </p:blipFill>
        <p:spPr>
          <a:xfrm>
            <a:off x="0" y="0"/>
            <a:ext cx="12192000" cy="6858000"/>
          </a:xfrm>
          <a:prstGeom prst="rect">
            <a:avLst/>
          </a:prstGeom>
        </p:spPr>
      </p:pic>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E2475484-9675-48C9-8679-CDEA8E9A8D8A}" type="slidenum">
              <a:rPr lang="en-GB" smtClean="0"/>
              <a:t>‹#›</a:t>
            </a:fld>
            <a:endParaRPr lang="en-GB"/>
          </a:p>
        </p:txBody>
      </p:sp>
      <p:sp>
        <p:nvSpPr>
          <p:cNvPr id="5" name="Google Shape;53;p21">
            <a:extLst>
              <a:ext uri="{FF2B5EF4-FFF2-40B4-BE49-F238E27FC236}">
                <a16:creationId xmlns:a16="http://schemas.microsoft.com/office/drawing/2014/main" id="{2804BE51-4AE7-8958-602D-521D85C02AB0}"/>
              </a:ext>
            </a:extLst>
          </p:cNvPr>
          <p:cNvSpPr txBox="1">
            <a:spLocks noGrp="1"/>
          </p:cNvSpPr>
          <p:nvPr>
            <p:ph type="title"/>
          </p:nvPr>
        </p:nvSpPr>
        <p:spPr>
          <a:xfrm>
            <a:off x="839788" y="0"/>
            <a:ext cx="10864532"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316038"/>
            <a:ext cx="4910771" cy="42963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200" b="1">
                <a:solidFill>
                  <a:schemeClr val="accent3">
                    <a:lumMod val="20000"/>
                    <a:lumOff val="80000"/>
                  </a:schemeClr>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1829664"/>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bg1"/>
              </a:buClr>
              <a:buSzPts val="2400"/>
              <a:buChar char="•"/>
              <a:defRPr sz="2000">
                <a:solidFill>
                  <a:schemeClr val="bg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Rectangle 7">
            <a:extLst>
              <a:ext uri="{FF2B5EF4-FFF2-40B4-BE49-F238E27FC236}">
                <a16:creationId xmlns:a16="http://schemas.microsoft.com/office/drawing/2014/main" id="{2A747783-11D2-0005-3676-55DC35F534B0}"/>
              </a:ext>
            </a:extLst>
          </p:cNvPr>
          <p:cNvSpPr/>
          <p:nvPr/>
        </p:nvSpPr>
        <p:spPr>
          <a:xfrm>
            <a:off x="5981252" y="1829664"/>
            <a:ext cx="5927463"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cxnSp>
        <p:nvCxnSpPr>
          <p:cNvPr id="3" name="Straight Connector 2">
            <a:extLst>
              <a:ext uri="{FF2B5EF4-FFF2-40B4-BE49-F238E27FC236}">
                <a16:creationId xmlns:a16="http://schemas.microsoft.com/office/drawing/2014/main" id="{C043EF58-EF2D-D14C-7319-81751CB2501A}"/>
              </a:ext>
            </a:extLst>
          </p:cNvPr>
          <p:cNvCxnSpPr>
            <a:cxnSpLocks/>
          </p:cNvCxnSpPr>
          <p:nvPr/>
        </p:nvCxnSpPr>
        <p:spPr>
          <a:xfrm>
            <a:off x="6169572" y="5370785"/>
            <a:ext cx="5517931" cy="0"/>
          </a:xfrm>
          <a:prstGeom prst="line">
            <a:avLst/>
          </a:prstGeom>
          <a:ln w="1905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5164780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preserve="1">
  <p:cSld name="1_Picture with Caption">
    <p:spTree>
      <p:nvGrpSpPr>
        <p:cNvPr id="1" name="Shape 77"/>
        <p:cNvGrpSpPr/>
        <p:nvPr/>
      </p:nvGrpSpPr>
      <p:grpSpPr>
        <a:xfrm>
          <a:off x="0" y="0"/>
          <a:ext cx="0" cy="0"/>
          <a:chOff x="0" y="0"/>
          <a:chExt cx="0" cy="0"/>
        </a:xfrm>
      </p:grpSpPr>
      <p:pic>
        <p:nvPicPr>
          <p:cNvPr id="4" name="Picture 3">
            <a:extLst>
              <a:ext uri="{FF2B5EF4-FFF2-40B4-BE49-F238E27FC236}">
                <a16:creationId xmlns:a16="http://schemas.microsoft.com/office/drawing/2014/main" id="{C69F427D-5DA1-66BC-4D23-81378603A73E}"/>
              </a:ext>
            </a:extLst>
          </p:cNvPr>
          <p:cNvPicPr>
            <a:picLocks noChangeAspect="1"/>
          </p:cNvPicPr>
          <p:nvPr/>
        </p:nvPicPr>
        <p:blipFill>
          <a:blip r:embed="rId2"/>
          <a:src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1B96DC3-EDED-A35A-DB3F-833161D31F0F}"/>
              </a:ext>
            </a:extLst>
          </p:cNvPr>
          <p:cNvSpPr/>
          <p:nvPr/>
        </p:nvSpPr>
        <p:spPr>
          <a:xfrm>
            <a:off x="279699" y="1829664"/>
            <a:ext cx="11629017" cy="4736236"/>
          </a:xfrm>
          <a:prstGeom prst="rect">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Google Shape;79;p25"/>
          <p:cNvSpPr>
            <a:spLocks noGrp="1"/>
          </p:cNvSpPr>
          <p:nvPr>
            <p:ph type="pic" idx="2" hasCustomPrompt="1"/>
          </p:nvPr>
        </p:nvSpPr>
        <p:spPr>
          <a:xfrm>
            <a:off x="6096000" y="1971040"/>
            <a:ext cx="5608320" cy="4419600"/>
          </a:xfrm>
          <a:prstGeom prst="rect">
            <a:avLst/>
          </a:prstGeom>
          <a:noFill/>
          <a:ln>
            <a:noFill/>
          </a:ln>
        </p:spPr>
        <p:txBody>
          <a:bodyPr spcFirstLastPara="1" wrap="square" lIns="91425" tIns="45700" rIns="91425" bIns="45700" anchor="t" anchorCtr="0">
            <a:normAutofit/>
          </a:bodyPr>
          <a:lstStyle>
            <a:lvl1pPr marR="0" lvl="0" algn="l" rtl="0">
              <a:lnSpc>
                <a:spcPct val="90000"/>
              </a:lnSpc>
              <a:spcBef>
                <a:spcPts val="1000"/>
              </a:spcBef>
              <a:spcAft>
                <a:spcPts val="0"/>
              </a:spcAft>
              <a:buClr>
                <a:schemeClr val="dk1"/>
              </a:buClr>
              <a:buSzPts val="3200"/>
              <a:buFont typeface="Arial"/>
              <a:buNone/>
              <a:defRPr sz="2000" b="0" i="1" u="none" strike="noStrike" cap="none">
                <a:solidFill>
                  <a:schemeClr val="bg1">
                    <a:lumMod val="50000"/>
                  </a:schemeClr>
                </a:solidFill>
                <a:latin typeface="+mj-lt"/>
                <a:ea typeface="Helvetica Neue"/>
                <a:cs typeface="Helvetica Neue"/>
                <a:sym typeface="Helvetica Neue"/>
              </a:defRPr>
            </a:lvl1pPr>
            <a:lvl2pPr marR="0" lvl="1" algn="l" rtl="0">
              <a:lnSpc>
                <a:spcPct val="90000"/>
              </a:lnSpc>
              <a:spcBef>
                <a:spcPts val="500"/>
              </a:spcBef>
              <a:spcAft>
                <a:spcPts val="0"/>
              </a:spcAft>
              <a:buClr>
                <a:schemeClr val="dk1"/>
              </a:buClr>
              <a:buSzPts val="2800"/>
              <a:buFont typeface="Arial"/>
              <a:buNone/>
              <a:defRPr sz="2800" b="0" i="0" u="none" strike="noStrike" cap="none">
                <a:solidFill>
                  <a:schemeClr val="dk1"/>
                </a:solidFill>
                <a:latin typeface="Helvetica Neue"/>
                <a:ea typeface="Helvetica Neue"/>
                <a:cs typeface="Helvetica Neue"/>
                <a:sym typeface="Helvetica Neue"/>
              </a:defRPr>
            </a:lvl2pPr>
            <a:lvl3pPr marR="0" lvl="2"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Helvetica Neue"/>
                <a:ea typeface="Helvetica Neue"/>
                <a:cs typeface="Helvetica Neue"/>
                <a:sym typeface="Helvetica Neue"/>
              </a:defRPr>
            </a:lvl3pPr>
            <a:lvl4pPr marR="0" lvl="3"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4pPr>
            <a:lvl5pPr marR="0" lvl="4"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Helvetica Neue"/>
                <a:ea typeface="Helvetica Neue"/>
                <a:cs typeface="Helvetica Neue"/>
                <a:sym typeface="Helvetica Neue"/>
              </a:defRPr>
            </a:lvl5pPr>
            <a:lvl6pPr marR="0" lvl="5"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pPr marL="457200" marR="0" lvl="0" indent="-381000" algn="l" defTabSz="914400" rtl="0" eaLnBrk="1" fontAlgn="auto" latinLnBrk="0" hangingPunct="1">
              <a:lnSpc>
                <a:spcPct val="90000"/>
              </a:lnSpc>
              <a:spcBef>
                <a:spcPts val="1000"/>
              </a:spcBef>
              <a:spcAft>
                <a:spcPts val="0"/>
              </a:spcAft>
              <a:buClr>
                <a:schemeClr val="dk1"/>
              </a:buClr>
              <a:buSzPts val="3200"/>
              <a:buFont typeface="Arial"/>
              <a:buNone/>
              <a:tabLst/>
              <a:defRPr/>
            </a:pPr>
            <a:r>
              <a:rPr lang="sv-SE" dirty="0"/>
              <a:t>Place </a:t>
            </a:r>
            <a:r>
              <a:rPr lang="sv-SE" dirty="0" err="1"/>
              <a:t>impactful</a:t>
            </a:r>
            <a:r>
              <a:rPr lang="sv-SE" dirty="0"/>
              <a:t> </a:t>
            </a:r>
            <a:r>
              <a:rPr lang="sv-SE" dirty="0" err="1"/>
              <a:t>picture</a:t>
            </a:r>
            <a:r>
              <a:rPr lang="sv-SE" dirty="0"/>
              <a:t> </a:t>
            </a:r>
            <a:r>
              <a:rPr lang="sv-SE" dirty="0" err="1"/>
              <a:t>here</a:t>
            </a:r>
            <a:r>
              <a:rPr lang="sv-SE" dirty="0"/>
              <a:t>.</a:t>
            </a:r>
          </a:p>
        </p:txBody>
      </p:sp>
      <p:sp>
        <p:nvSpPr>
          <p:cNvPr id="2" name="Slide Number Placeholder 2">
            <a:extLst>
              <a:ext uri="{FF2B5EF4-FFF2-40B4-BE49-F238E27FC236}">
                <a16:creationId xmlns:a16="http://schemas.microsoft.com/office/drawing/2014/main" id="{5044575D-7810-24BF-4810-93F2CC87FC1C}"/>
              </a:ext>
            </a:extLst>
          </p:cNvPr>
          <p:cNvSpPr>
            <a:spLocks noGrp="1"/>
          </p:cNvSpPr>
          <p:nvPr>
            <p:ph type="sldNum" idx="10"/>
          </p:nvPr>
        </p:nvSpPr>
        <p:spPr>
          <a:xfrm>
            <a:off x="11798300" y="6565900"/>
            <a:ext cx="393700" cy="292100"/>
          </a:xfrm>
        </p:spPr>
        <p:txBody>
          <a:bodyPr/>
          <a:lstStyle/>
          <a:p>
            <a:fld id="{00000000-1234-1234-1234-123412341234}" type="slidenum">
              <a:rPr lang="sv-SE" smtClean="0"/>
              <a:pPr/>
              <a:t>‹#›</a:t>
            </a:fld>
            <a:endParaRPr lang="sv-SE" dirty="0"/>
          </a:p>
        </p:txBody>
      </p:sp>
      <p:sp>
        <p:nvSpPr>
          <p:cNvPr id="6" name="Google Shape;54;p21">
            <a:extLst>
              <a:ext uri="{FF2B5EF4-FFF2-40B4-BE49-F238E27FC236}">
                <a16:creationId xmlns:a16="http://schemas.microsoft.com/office/drawing/2014/main" id="{0AB446C0-12CA-AE7E-1A3C-CA6630BDBA47}"/>
              </a:ext>
            </a:extLst>
          </p:cNvPr>
          <p:cNvSpPr txBox="1">
            <a:spLocks noGrp="1"/>
          </p:cNvSpPr>
          <p:nvPr>
            <p:ph type="body" idx="1"/>
          </p:nvPr>
        </p:nvSpPr>
        <p:spPr>
          <a:xfrm>
            <a:off x="839788" y="1756881"/>
            <a:ext cx="4910771" cy="482885"/>
          </a:xfrm>
          <a:prstGeom prst="rect">
            <a:avLst/>
          </a:prstGeom>
          <a:noFill/>
          <a:ln>
            <a:noFill/>
          </a:ln>
        </p:spPr>
        <p:txBody>
          <a:bodyPr spcFirstLastPara="1" wrap="square" lIns="91425" tIns="45700" rIns="91425" bIns="45700" anchor="t" anchorCtr="0">
            <a:normAutofit/>
          </a:bodyPr>
          <a:lstStyle>
            <a:lvl1pPr marL="0" lvl="0" indent="-228600" algn="l">
              <a:lnSpc>
                <a:spcPct val="90000"/>
              </a:lnSpc>
              <a:spcBef>
                <a:spcPts val="1000"/>
              </a:spcBef>
              <a:spcAft>
                <a:spcPts val="0"/>
              </a:spcAft>
              <a:buClr>
                <a:schemeClr val="dk1"/>
              </a:buClr>
              <a:buSzPts val="2400"/>
              <a:buNone/>
              <a:defRPr sz="2400" b="1">
                <a:solidFill>
                  <a:schemeClr val="tx1"/>
                </a:solidFill>
                <a:latin typeface="+mn-lt"/>
                <a:ea typeface="Helvetica Neue"/>
                <a:cs typeface="Helvetica Neue"/>
                <a:sym typeface="Helvetica Neue"/>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GB"/>
              <a:t>Click to edit Master text styles</a:t>
            </a:r>
          </a:p>
        </p:txBody>
      </p:sp>
      <p:sp>
        <p:nvSpPr>
          <p:cNvPr id="7" name="Google Shape;55;p21">
            <a:extLst>
              <a:ext uri="{FF2B5EF4-FFF2-40B4-BE49-F238E27FC236}">
                <a16:creationId xmlns:a16="http://schemas.microsoft.com/office/drawing/2014/main" id="{339C6CE2-D488-CC10-AD93-5E55C11DD767}"/>
              </a:ext>
            </a:extLst>
          </p:cNvPr>
          <p:cNvSpPr txBox="1">
            <a:spLocks noGrp="1"/>
          </p:cNvSpPr>
          <p:nvPr>
            <p:ph type="body" idx="11"/>
          </p:nvPr>
        </p:nvSpPr>
        <p:spPr>
          <a:xfrm>
            <a:off x="839788" y="2283087"/>
            <a:ext cx="4910771" cy="3684588"/>
          </a:xfrm>
          <a:prstGeom prst="rect">
            <a:avLst/>
          </a:prstGeom>
          <a:noFill/>
          <a:ln>
            <a:noFill/>
          </a:ln>
        </p:spPr>
        <p:txBody>
          <a:bodyPr spcFirstLastPara="1" wrap="square" lIns="91425" tIns="45700" rIns="91425" bIns="45700" anchor="t" anchorCtr="0">
            <a:normAutofit/>
          </a:bodyPr>
          <a:lstStyle>
            <a:lvl1pPr marL="457200" lvl="0" indent="-381000" algn="l">
              <a:lnSpc>
                <a:spcPct val="90000"/>
              </a:lnSpc>
              <a:spcBef>
                <a:spcPts val="1000"/>
              </a:spcBef>
              <a:spcAft>
                <a:spcPts val="0"/>
              </a:spcAft>
              <a:buClr>
                <a:schemeClr val="dk1"/>
              </a:buClr>
              <a:buSzPts val="2400"/>
              <a:buChar char="•"/>
              <a:defRPr sz="2000">
                <a:solidFill>
                  <a:schemeClr val="tx1"/>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8" name="Google Shape;53;p21">
            <a:extLst>
              <a:ext uri="{FF2B5EF4-FFF2-40B4-BE49-F238E27FC236}">
                <a16:creationId xmlns:a16="http://schemas.microsoft.com/office/drawing/2014/main" id="{07213A82-FAAB-5D75-42CD-C50A00ED13EC}"/>
              </a:ext>
            </a:extLst>
          </p:cNvPr>
          <p:cNvSpPr txBox="1">
            <a:spLocks noGrp="1"/>
          </p:cNvSpPr>
          <p:nvPr>
            <p:ph type="title"/>
          </p:nvPr>
        </p:nvSpPr>
        <p:spPr>
          <a:xfrm>
            <a:off x="839788" y="5555"/>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000"/>
              <a:buFont typeface="Helvetica Neue"/>
              <a:buNone/>
              <a:defRPr sz="2800" b="1">
                <a:solidFill>
                  <a:schemeClr val="bg1"/>
                </a:solidFill>
                <a:latin typeface="+mj-lt"/>
                <a:ea typeface="Helvetica Neue"/>
                <a:cs typeface="Helvetica Neue"/>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8059504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B0D0C-0C81-F840-C90F-8CF3D9BAEFFF}"/>
              </a:ext>
            </a:extLst>
          </p:cNvPr>
          <p:cNvSpPr>
            <a:spLocks noGrp="1"/>
          </p:cNvSpPr>
          <p:nvPr>
            <p:ph type="title"/>
          </p:nvPr>
        </p:nvSpPr>
        <p:spPr>
          <a:xfrm>
            <a:off x="838200" y="15804"/>
            <a:ext cx="10515600" cy="1325563"/>
          </a:xfrm>
          <a:prstGeom prst="rect">
            <a:avLst/>
          </a:prstGeom>
        </p:spPr>
        <p:txBody>
          <a:bodyPr/>
          <a:lstStyle>
            <a:lvl1pPr>
              <a:defRPr baseline="0">
                <a:latin typeface="+mn-lt"/>
              </a:defRPr>
            </a:lvl1pPr>
          </a:lstStyle>
          <a:p>
            <a:r>
              <a:rPr lang="en-GB"/>
              <a:t>Click to edit Master title style</a:t>
            </a:r>
            <a:endParaRPr lang="en-US" dirty="0"/>
          </a:p>
        </p:txBody>
      </p:sp>
      <p:sp>
        <p:nvSpPr>
          <p:cNvPr id="3" name="Slide Number Placeholder 2">
            <a:extLst>
              <a:ext uri="{FF2B5EF4-FFF2-40B4-BE49-F238E27FC236}">
                <a16:creationId xmlns:a16="http://schemas.microsoft.com/office/drawing/2014/main" id="{5D8E5102-8D85-B351-C683-D6870D182776}"/>
              </a:ext>
            </a:extLst>
          </p:cNvPr>
          <p:cNvSpPr>
            <a:spLocks noGrp="1"/>
          </p:cNvSpPr>
          <p:nvPr>
            <p:ph type="sldNum" idx="10"/>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681809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55AD5F-CC06-3A70-CBC8-BED05A2F0731}"/>
              </a:ext>
            </a:extLst>
          </p:cNvPr>
          <p:cNvSpPr>
            <a:spLocks noGrp="1"/>
          </p:cNvSpPr>
          <p:nvPr>
            <p:ph type="sldNum" idx="11"/>
          </p:nvPr>
        </p:nvSpPr>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3F56D5FE-8BBC-E95A-76D4-D1938A0E3A78}"/>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a:latin typeface="Arial" panose="020B0604020202020204" pitchFamily="34" charset="0"/>
                <a:ea typeface="Helvetica Neue"/>
                <a:cs typeface="Arial" panose="020B0604020202020204" pitchFamily="34" charset="0"/>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419EB315-0C5D-E6B5-553F-CAA36B37A5F8}"/>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7949078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wo Content" preserve="1">
  <p:cSld name="1_Two Content">
    <p:spTree>
      <p:nvGrpSpPr>
        <p:cNvPr id="1" name="Shape 33"/>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2C8B067-C222-A145-CF89-234516211EAC}"/>
              </a:ext>
            </a:extLst>
          </p:cNvPr>
          <p:cNvSpPr>
            <a:spLocks noGrp="1"/>
          </p:cNvSpPr>
          <p:nvPr>
            <p:ph type="sldNum" idx="11"/>
          </p:nvPr>
        </p:nvSpPr>
        <p:spPr>
          <a:xfrm>
            <a:off x="11798300" y="6565900"/>
            <a:ext cx="393700" cy="292100"/>
          </a:xfrm>
        </p:spPr>
        <p:txBody>
          <a:bodyPr/>
          <a:lstStyle/>
          <a:p>
            <a:fld id="{E2475484-9675-48C9-8679-CDEA8E9A8D8A}" type="slidenum">
              <a:rPr lang="en-GB" smtClean="0"/>
              <a:t>‹#›</a:t>
            </a:fld>
            <a:endParaRPr lang="en-GB"/>
          </a:p>
        </p:txBody>
      </p:sp>
      <p:sp>
        <p:nvSpPr>
          <p:cNvPr id="5" name="Google Shape;35;p20">
            <a:extLst>
              <a:ext uri="{FF2B5EF4-FFF2-40B4-BE49-F238E27FC236}">
                <a16:creationId xmlns:a16="http://schemas.microsoft.com/office/drawing/2014/main" id="{B3503028-5BCC-32AC-877B-DF34C7FE812B}"/>
              </a:ext>
            </a:extLst>
          </p:cNvPr>
          <p:cNvSpPr txBox="1">
            <a:spLocks noGrp="1"/>
          </p:cNvSpPr>
          <p:nvPr>
            <p:ph type="body" idx="1"/>
          </p:nvPr>
        </p:nvSpPr>
        <p:spPr>
          <a:xfrm>
            <a:off x="838200"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6" name="Google Shape;35;p20">
            <a:extLst>
              <a:ext uri="{FF2B5EF4-FFF2-40B4-BE49-F238E27FC236}">
                <a16:creationId xmlns:a16="http://schemas.microsoft.com/office/drawing/2014/main" id="{2E41FEE8-207D-F515-0218-988E1E95F438}"/>
              </a:ext>
            </a:extLst>
          </p:cNvPr>
          <p:cNvSpPr txBox="1">
            <a:spLocks noGrp="1"/>
          </p:cNvSpPr>
          <p:nvPr>
            <p:ph type="body" idx="12"/>
          </p:nvPr>
        </p:nvSpPr>
        <p:spPr>
          <a:xfrm>
            <a:off x="6148754" y="1325562"/>
            <a:ext cx="5181600" cy="4851401"/>
          </a:xfrm>
          <a:prstGeom prst="rect">
            <a:avLst/>
          </a:prstGeom>
          <a:noFill/>
          <a:ln>
            <a:noFill/>
          </a:ln>
        </p:spPr>
        <p:txBody>
          <a:bodyPr spcFirstLastPara="1" wrap="square" lIns="91425" tIns="45700" rIns="91425" bIns="45700" anchor="t" anchorCtr="0">
            <a:normAutofit/>
          </a:bodyPr>
          <a:lstStyle>
            <a:lvl1pPr marL="270000" lvl="0" indent="-270000" algn="l">
              <a:lnSpc>
                <a:spcPct val="90000"/>
              </a:lnSpc>
              <a:spcBef>
                <a:spcPts val="1000"/>
              </a:spcBef>
              <a:spcAft>
                <a:spcPts val="0"/>
              </a:spcAft>
              <a:buClr>
                <a:schemeClr val="dk1"/>
              </a:buClr>
              <a:buSzPts val="2400"/>
              <a:buFont typeface="Arial" panose="020B0604020202020204" pitchFamily="34" charset="0"/>
              <a:buChar char="•"/>
              <a:defRPr sz="2400" b="0" i="0" u="none" strike="noStrike" cap="none" baseline="0" dirty="0">
                <a:solidFill>
                  <a:srgbClr val="000000"/>
                </a:solidFill>
                <a:latin typeface="+mn-lt"/>
                <a:ea typeface="Helvetica Neue"/>
                <a:cs typeface="Helvetica Neue"/>
                <a:sym typeface="Helvetica Neue"/>
              </a:defRPr>
            </a:lvl1pPr>
            <a:lvl2pPr marL="914400" lvl="1" indent="-355600" algn="l">
              <a:lnSpc>
                <a:spcPct val="90000"/>
              </a:lnSpc>
              <a:spcBef>
                <a:spcPts val="500"/>
              </a:spcBef>
              <a:spcAft>
                <a:spcPts val="0"/>
              </a:spcAft>
              <a:buClr>
                <a:schemeClr val="dk1"/>
              </a:buClr>
              <a:buSzPts val="2000"/>
              <a:buChar char="•"/>
              <a:defRPr sz="2000">
                <a:latin typeface="Helvetica Neue"/>
                <a:ea typeface="Helvetica Neue"/>
                <a:cs typeface="Helvetica Neue"/>
                <a:sym typeface="Helvetica Neue"/>
              </a:defRPr>
            </a:lvl2pPr>
            <a:lvl3pPr marL="1371600" lvl="2" indent="-342900" algn="l">
              <a:lnSpc>
                <a:spcPct val="90000"/>
              </a:lnSpc>
              <a:spcBef>
                <a:spcPts val="500"/>
              </a:spcBef>
              <a:spcAft>
                <a:spcPts val="0"/>
              </a:spcAft>
              <a:buClr>
                <a:schemeClr val="dk1"/>
              </a:buClr>
              <a:buSzPts val="1800"/>
              <a:buChar char="•"/>
              <a:defRPr sz="1800">
                <a:latin typeface="Helvetica Neue"/>
                <a:ea typeface="Helvetica Neue"/>
                <a:cs typeface="Helvetica Neue"/>
                <a:sym typeface="Helvetica Neue"/>
              </a:defRPr>
            </a:lvl3pPr>
            <a:lvl4pPr marL="1828800" lvl="3"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4pPr>
            <a:lvl5pPr marL="2286000" lvl="4" indent="-330200" algn="l">
              <a:lnSpc>
                <a:spcPct val="90000"/>
              </a:lnSpc>
              <a:spcBef>
                <a:spcPts val="500"/>
              </a:spcBef>
              <a:spcAft>
                <a:spcPts val="0"/>
              </a:spcAft>
              <a:buClr>
                <a:schemeClr val="dk1"/>
              </a:buClr>
              <a:buSzPts val="1600"/>
              <a:buChar char="•"/>
              <a:defRPr sz="1600">
                <a:latin typeface="Helvetica Neue"/>
                <a:ea typeface="Helvetica Neue"/>
                <a:cs typeface="Helvetica Neue"/>
                <a:sym typeface="Helvetica Neue"/>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GB"/>
              <a:t>Click to edit Master text styles</a:t>
            </a:r>
          </a:p>
        </p:txBody>
      </p:sp>
      <p:sp>
        <p:nvSpPr>
          <p:cNvPr id="3" name="Google Shape;34;p20">
            <a:extLst>
              <a:ext uri="{FF2B5EF4-FFF2-40B4-BE49-F238E27FC236}">
                <a16:creationId xmlns:a16="http://schemas.microsoft.com/office/drawing/2014/main" id="{68C289B8-59D7-7801-53EE-ABCB09FB4381}"/>
              </a:ext>
            </a:extLst>
          </p:cNvPr>
          <p:cNvSpPr txBox="1">
            <a:spLocks noGrp="1"/>
          </p:cNvSpPr>
          <p:nvPr>
            <p:ph type="title"/>
          </p:nvPr>
        </p:nvSpPr>
        <p:spPr>
          <a:xfrm>
            <a:off x="838200" y="-1"/>
            <a:ext cx="10515600" cy="132556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4400"/>
              <a:buFont typeface="Helvetica Neue"/>
              <a:buNone/>
              <a:defRPr sz="2800" b="1" i="0">
                <a:latin typeface="Arial" panose="020B0604020202020204" pitchFamily="34" charset="0"/>
                <a:ea typeface="Helvetica Neue"/>
                <a:cs typeface="Arial" panose="020B0604020202020204" pitchFamily="34" charset="0"/>
                <a:sym typeface="Helvetica Neu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r>
              <a:rPr lang="en-GB"/>
              <a:t>Click to edit Master title style</a:t>
            </a:r>
            <a:endParaRPr dirty="0"/>
          </a:p>
        </p:txBody>
      </p:sp>
    </p:spTree>
    <p:extLst>
      <p:ext uri="{BB962C8B-B14F-4D97-AF65-F5344CB8AC3E}">
        <p14:creationId xmlns:p14="http://schemas.microsoft.com/office/powerpoint/2010/main" val="15726036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7446B47-3AB7-5468-5779-05D3C0A5555C}"/>
              </a:ext>
            </a:extLst>
          </p:cNvPr>
          <p:cNvSpPr>
            <a:spLocks noGrp="1"/>
          </p:cNvSpPr>
          <p:nvPr>
            <p:ph type="dt" sz="half" idx="10"/>
          </p:nvPr>
        </p:nvSpPr>
        <p:spPr/>
        <p:txBody>
          <a:bodyPr/>
          <a:lstStyle/>
          <a:p>
            <a:fld id="{542013B5-57A3-4C5E-941C-BD763D94CC37}" type="datetimeFigureOut">
              <a:rPr lang="en-GB" smtClean="0"/>
              <a:t>16/09/2026</a:t>
            </a:fld>
            <a:endParaRPr lang="en-GB"/>
          </a:p>
        </p:txBody>
      </p:sp>
      <p:sp>
        <p:nvSpPr>
          <p:cNvPr id="3" name="Footer Placeholder 2">
            <a:extLst>
              <a:ext uri="{FF2B5EF4-FFF2-40B4-BE49-F238E27FC236}">
                <a16:creationId xmlns:a16="http://schemas.microsoft.com/office/drawing/2014/main" id="{612DA670-B1D8-7DCC-A78C-FEF58A665B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784736C-9481-48A1-7A1A-77496D59A2B6}"/>
              </a:ext>
            </a:extLst>
          </p:cNvPr>
          <p:cNvSpPr>
            <a:spLocks noGrp="1"/>
          </p:cNvSpPr>
          <p:nvPr>
            <p:ph type="sldNum" sz="quarter" idx="12"/>
          </p:nvPr>
        </p:nvSpPr>
        <p:spPr/>
        <p:txBody>
          <a:bodyPr/>
          <a:lstStyle/>
          <a:p>
            <a:fld id="{E2475484-9675-48C9-8679-CDEA8E9A8D8A}" type="slidenum">
              <a:rPr lang="en-GB" smtClean="0"/>
              <a:t>‹#›</a:t>
            </a:fld>
            <a:endParaRPr lang="en-GB"/>
          </a:p>
        </p:txBody>
      </p:sp>
    </p:spTree>
    <p:extLst>
      <p:ext uri="{BB962C8B-B14F-4D97-AF65-F5344CB8AC3E}">
        <p14:creationId xmlns:p14="http://schemas.microsoft.com/office/powerpoint/2010/main" val="10202617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pic>
        <p:nvPicPr>
          <p:cNvPr id="3" name="Picture 2">
            <a:extLst>
              <a:ext uri="{FF2B5EF4-FFF2-40B4-BE49-F238E27FC236}">
                <a16:creationId xmlns:a16="http://schemas.microsoft.com/office/drawing/2014/main" id="{86E5E6BE-A6A1-10D2-B88B-24B36E7901E5}"/>
              </a:ext>
            </a:extLst>
          </p:cNvPr>
          <p:cNvPicPr>
            <a:picLocks noChangeAspect="1"/>
          </p:cNvPicPr>
          <p:nvPr/>
        </p:nvPicPr>
        <p:blipFill>
          <a:blip r:embed="rId14"/>
          <a:srcRect/>
          <a:stretch/>
        </p:blipFill>
        <p:spPr>
          <a:xfrm>
            <a:off x="0" y="0"/>
            <a:ext cx="12192000" cy="6858000"/>
          </a:xfrm>
          <a:prstGeom prst="rect">
            <a:avLst/>
          </a:prstGeom>
        </p:spPr>
      </p:pic>
      <p:sp>
        <p:nvSpPr>
          <p:cNvPr id="14" name="Google Shape;14;p16"/>
          <p:cNvSpPr txBox="1">
            <a:spLocks noGrp="1"/>
          </p:cNvSpPr>
          <p:nvPr>
            <p:ph type="sldNum" idx="12"/>
          </p:nvPr>
        </p:nvSpPr>
        <p:spPr>
          <a:xfrm>
            <a:off x="11798300" y="6565900"/>
            <a:ext cx="393700" cy="292100"/>
          </a:xfrm>
          <a:prstGeom prst="rect">
            <a:avLst/>
          </a:prstGeom>
          <a:noFill/>
          <a:ln>
            <a:noFill/>
          </a:ln>
        </p:spPr>
        <p:txBody>
          <a:bodyPr spcFirstLastPara="1" wrap="square" lIns="91425" tIns="45700" rIns="91425" bIns="45700" anchor="ctr" anchorCtr="0">
            <a:noAutofit/>
          </a:bodyPr>
          <a:lstStyle>
            <a:lvl1pPr marL="0" marR="0" lvl="0" indent="0" algn="ctr" rtl="0">
              <a:lnSpc>
                <a:spcPct val="100000"/>
              </a:lnSpc>
              <a:spcBef>
                <a:spcPts val="0"/>
              </a:spcBef>
              <a:spcAft>
                <a:spcPts val="0"/>
              </a:spcAft>
              <a:buClr>
                <a:srgbClr val="000000"/>
              </a:buClr>
              <a:buSzPts val="1000"/>
              <a:buFont typeface="Arial"/>
              <a:buNone/>
              <a:defRPr sz="1000" b="1" i="0" u="none" strike="noStrike" cap="none">
                <a:solidFill>
                  <a:schemeClr val="bg1"/>
                </a:solidFill>
                <a:latin typeface="Arial" panose="020B0604020202020204" pitchFamily="34" charset="0"/>
                <a:ea typeface="Open Sans" panose="020B0606030504020204" pitchFamily="34" charset="0"/>
                <a:cs typeface="Arial" panose="020B0604020202020204" pitchFamily="34" charset="0"/>
                <a:sym typeface="Calibri"/>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rgbClr val="7F7F7F"/>
                </a:solidFill>
                <a:latin typeface="Calibri"/>
                <a:ea typeface="Calibri"/>
                <a:cs typeface="Calibri"/>
                <a:sym typeface="Calibri"/>
              </a:defRPr>
            </a:lvl9pPr>
          </a:lstStyle>
          <a:p>
            <a:fld id="{E2475484-9675-48C9-8679-CDEA8E9A8D8A}" type="slidenum">
              <a:rPr lang="en-GB" smtClean="0"/>
              <a:t>‹#›</a:t>
            </a:fld>
            <a:endParaRPr lang="en-GB"/>
          </a:p>
        </p:txBody>
      </p:sp>
      <p:sp>
        <p:nvSpPr>
          <p:cNvPr id="5" name="Title Placeholder 4">
            <a:extLst>
              <a:ext uri="{FF2B5EF4-FFF2-40B4-BE49-F238E27FC236}">
                <a16:creationId xmlns:a16="http://schemas.microsoft.com/office/drawing/2014/main" id="{BE7CC00F-31E2-FDCD-E25C-C29A300A4667}"/>
              </a:ext>
            </a:extLst>
          </p:cNvPr>
          <p:cNvSpPr>
            <a:spLocks noGrp="1"/>
          </p:cNvSpPr>
          <p:nvPr>
            <p:ph type="title"/>
          </p:nvPr>
        </p:nvSpPr>
        <p:spPr>
          <a:xfrm>
            <a:off x="838200" y="0"/>
            <a:ext cx="10515600" cy="1325563"/>
          </a:xfrm>
          <a:prstGeom prst="rect">
            <a:avLst/>
          </a:prstGeom>
        </p:spPr>
        <p:txBody>
          <a:bodyPr vert="horz" lIns="91440" tIns="45720" rIns="91440" bIns="45720" rtlCol="0" anchor="b">
            <a:normAutofit/>
          </a:bodyPr>
          <a:lstStyle/>
          <a:p>
            <a:r>
              <a:rPr lang="en-GB"/>
              <a:t>Click to edit Master title style</a:t>
            </a:r>
            <a:endParaRPr lang="en-US" dirty="0"/>
          </a:p>
        </p:txBody>
      </p:sp>
    </p:spTree>
    <p:extLst>
      <p:ext uri="{BB962C8B-B14F-4D97-AF65-F5344CB8AC3E}">
        <p14:creationId xmlns:p14="http://schemas.microsoft.com/office/powerpoint/2010/main" val="7116193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000" b="0" i="0" u="none" strike="noStrike" cap="none" baseline="0">
          <a:solidFill>
            <a:srgbClr val="000000"/>
          </a:solidFill>
          <a:latin typeface="Arial" panose="020B0604020202020204" pitchFamily="34" charset="0"/>
          <a:ea typeface="Arial" panose="020B0604020202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limatecompatiblegrowth.com/wp-content/uploads/Component-5-Final.pdf"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Layout" Target="../slideLayouts/slideLayout12.xml"/><Relationship Id="rId1" Type="http://schemas.openxmlformats.org/officeDocument/2006/relationships/video" Target="https://www.youtube.com/embed/QlVGDstf3WU?list=PLYbK9IoU6gBY" TargetMode="External"/></Relationships>
</file>

<file path=ppt/slides/_rels/slide4.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slide" Target="slide6.xml"/><Relationship Id="rId7" Type="http://schemas.openxmlformats.org/officeDocument/2006/relationships/image" Target="../media/image7.sv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slide" Target="slide24.xml"/><Relationship Id="rId4" Type="http://schemas.openxmlformats.org/officeDocument/2006/relationships/slide" Target="slide14.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slide" Target="slide24.xml"/><Relationship Id="rId2" Type="http://schemas.openxmlformats.org/officeDocument/2006/relationships/image" Target="../media/image9.png"/><Relationship Id="rId1" Type="http://schemas.openxmlformats.org/officeDocument/2006/relationships/slideLayout" Target="../slideLayouts/slideLayout12.xml"/><Relationship Id="rId6" Type="http://schemas.openxmlformats.org/officeDocument/2006/relationships/slide" Target="slide14.xml"/><Relationship Id="rId5" Type="http://schemas.openxmlformats.org/officeDocument/2006/relationships/slide" Target="slide6.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slideLayout" Target="../slideLayouts/slideLayout12.xml"/><Relationship Id="rId1" Type="http://schemas.openxmlformats.org/officeDocument/2006/relationships/video" Target="https://www.youtube.com/embed/oAy3_Vazpfk?feature=oembed" TargetMode="Externa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image" Target="../media/image13.jpeg"/><Relationship Id="rId4" Type="http://schemas.openxmlformats.org/officeDocument/2006/relationships/hyperlink" Target="https://www.energycom.gov.gh/index.php/planning/strategic-national-energy-plan" TargetMode="External"/></Relationships>
</file>

<file path=ppt/slides/_rels/slide1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8.sv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www.irena.org/-/media/Files/IRENA/Agency/Presentations/Financing-projects/2024/Sep/LTES-webinar---BNDES-IRENA.pdf"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slideLayout" Target="../slideLayouts/slideLayout12.xml"/><Relationship Id="rId1" Type="http://schemas.openxmlformats.org/officeDocument/2006/relationships/video" Target="https://www.youtube.com/embed/nlkQFhyxuh4?feature=oembed" TargetMode="External"/><Relationship Id="rId4" Type="http://schemas.openxmlformats.org/officeDocument/2006/relationships/image" Target="../media/image14.jpeg"/></Relationships>
</file>

<file path=ppt/slides/_rels/slide17.xml.rels><?xml version="1.0" encoding="UTF-8" standalone="yes"?>
<Relationships xmlns="http://schemas.openxmlformats.org/package/2006/relationships"><Relationship Id="rId2" Type="http://schemas.openxmlformats.org/officeDocument/2006/relationships/image" Target="../media/image7.sv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audio" Target="../media/audio1.wav"/><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slide" Target="slide19.xml"/><Relationship Id="rId5" Type="http://schemas.openxmlformats.org/officeDocument/2006/relationships/image" Target="../media/image20.png"/><Relationship Id="rId4" Type="http://schemas.openxmlformats.org/officeDocument/2006/relationships/image" Target="../media/image15.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xml"/><Relationship Id="rId1" Type="http://schemas.openxmlformats.org/officeDocument/2006/relationships/video" Target="https://www.youtube.com/embed/ROX-FVbw9LI?feature=oembed" TargetMode="External"/><Relationship Id="rId6" Type="http://schemas.openxmlformats.org/officeDocument/2006/relationships/image" Target="../media/image16.jpeg"/><Relationship Id="rId5" Type="http://schemas.openxmlformats.org/officeDocument/2006/relationships/hyperlink" Target="https://www.irena.org/-/media/Files/IRENA/Agency/Publication/2025/Sep/IRENA_PLA_LTES_Participatory_processes_toolkit_2025.pdf" TargetMode="External"/><Relationship Id="rId4" Type="http://schemas.openxmlformats.org/officeDocument/2006/relationships/audio" Target="../media/audio1.wav"/><Relationship Id="rId9" Type="http://schemas.openxmlformats.org/officeDocument/2006/relationships/audio" Target="../media/audio1.wav"/></Relationships>
</file>

<file path=ppt/slides/_rels/slide2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17.svg"/><Relationship Id="rId1" Type="http://schemas.openxmlformats.org/officeDocument/2006/relationships/slideLayout" Target="../slideLayouts/slideLayout12.xml"/><Relationship Id="rId6" Type="http://schemas.openxmlformats.org/officeDocument/2006/relationships/image" Target="../media/image20.svg"/><Relationship Id="rId5" Type="http://schemas.openxmlformats.org/officeDocument/2006/relationships/image" Target="../media/image19.svg"/><Relationship Id="rId4" Type="http://schemas.openxmlformats.org/officeDocument/2006/relationships/image" Target="../media/image18.svg"/></Relationships>
</file>

<file path=ppt/slides/_rels/slide22.xml.rels><?xml version="1.0" encoding="UTF-8" standalone="yes"?>
<Relationships xmlns="http://schemas.openxmlformats.org/package/2006/relationships"><Relationship Id="rId3" Type="http://schemas.openxmlformats.org/officeDocument/2006/relationships/slide" Target="slide4.xml"/><Relationship Id="rId2" Type="http://schemas.openxmlformats.org/officeDocument/2006/relationships/image" Target="../media/image7.sv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hyperlink" Target="https://climatecompatiblegrowth.com/international-partnerships/data-and-tools/modelling-tools-and-frameworks/" TargetMode="External"/><Relationship Id="rId4" Type="http://schemas.openxmlformats.org/officeDocument/2006/relationships/hyperlink" Target="https://ired.mu.ac.ke/static/kcert.pdf"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audio" Target="../media/audio1.wav"/><Relationship Id="rId5" Type="http://schemas.openxmlformats.org/officeDocument/2006/relationships/image" Target="../media/image21.png"/><Relationship Id="rId4" Type="http://schemas.openxmlformats.org/officeDocument/2006/relationships/hyperlink" Target="https://www.esera.org.sz/legislation/docs/1550235366.pdf" TargetMode="External"/></Relationships>
</file>

<file path=ppt/slides/_rels/slide28.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audio" Target="../media/audio1.wav"/><Relationship Id="rId4" Type="http://schemas.openxmlformats.org/officeDocument/2006/relationships/hyperlink" Target="https://www.cambridge.org/engage/coe/article-details/6417700ddab08ad68f609477"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slide" Target="slide4.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2.xml"/><Relationship Id="rId1" Type="http://schemas.openxmlformats.org/officeDocument/2006/relationships/video" Target="https://www.youtube.com/embed/leyMtI2E-28?list=PLYbK9IoU6gBY" TargetMode="External"/><Relationship Id="rId6" Type="http://schemas.openxmlformats.org/officeDocument/2006/relationships/image" Target="../media/image22.jpeg"/><Relationship Id="rId5" Type="http://schemas.openxmlformats.org/officeDocument/2006/relationships/slide" Target="slide4.xml"/><Relationship Id="rId4" Type="http://schemas.openxmlformats.org/officeDocument/2006/relationships/image" Target="../media/image6.svg"/></Relationships>
</file>

<file path=ppt/slides/_rels/slide3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Layout" Target="../slideLayouts/slideLayout12.xml"/><Relationship Id="rId4" Type="http://schemas.openxmlformats.org/officeDocument/2006/relationships/image" Target="../media/image8.sv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climatecompatiblegrowth.com/wp-content/uploads/Component-5-Final.pdf" TargetMode="External"/><Relationship Id="rId1" Type="http://schemas.openxmlformats.org/officeDocument/2006/relationships/slideLayout" Target="../slideLayouts/slideLayout1.xml"/><Relationship Id="rId6" Type="http://schemas.openxmlformats.org/officeDocument/2006/relationships/hyperlink" Target="https://www.sciencedirect.com/science/article/pii/S1364032121007838" TargetMode="External"/><Relationship Id="rId5" Type="http://schemas.openxmlformats.org/officeDocument/2006/relationships/hyperlink" Target="https://www.sciencedirect.com/science/article/pii/S2211467X24000269" TargetMode="External"/><Relationship Id="rId4" Type="http://schemas.openxmlformats.org/officeDocument/2006/relationships/hyperlink" Target="https://www.irena.org/-/media/Files/IRENA/Agency/Publication/2025/Sep/IRENA_PLA_LTES_Participatory_processes_toolkit_2025.pdf" TargetMode="External"/></Relationships>
</file>

<file path=ppt/slides/_rels/slide33.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213186D9-6407-6E71-BF14-6A898C57C53E}"/>
              </a:ext>
            </a:extLst>
          </p:cNvPr>
          <p:cNvSpPr txBox="1"/>
          <p:nvPr/>
        </p:nvSpPr>
        <p:spPr>
          <a:xfrm>
            <a:off x="2309636" y="2210786"/>
            <a:ext cx="6991350" cy="1692771"/>
          </a:xfrm>
          <a:prstGeom prst="rect">
            <a:avLst/>
          </a:prstGeom>
          <a:noFill/>
        </p:spPr>
        <p:txBody>
          <a:bodyPr wrap="square" rtlCol="0">
            <a:spAutoFit/>
          </a:bodyPr>
          <a:lstStyle/>
          <a:p>
            <a:pPr marL="180975"/>
            <a:r>
              <a:rPr lang="en-GB" sz="3200" b="1" dirty="0">
                <a:solidFill>
                  <a:schemeClr val="bg1"/>
                </a:solidFill>
              </a:rPr>
              <a:t>Data-To-Deal Component 5 </a:t>
            </a:r>
          </a:p>
          <a:p>
            <a:pPr marL="180975"/>
            <a:r>
              <a:rPr lang="en-GB" sz="3200" b="1" dirty="0">
                <a:solidFill>
                  <a:schemeClr val="accent6">
                    <a:lumMod val="60000"/>
                    <a:lumOff val="40000"/>
                  </a:schemeClr>
                </a:solidFill>
              </a:rPr>
              <a:t>Engagement</a:t>
            </a:r>
          </a:p>
          <a:p>
            <a:pPr marL="180975" algn="ctr"/>
            <a:endParaRPr lang="en-GB" sz="1600" i="1" dirty="0">
              <a:solidFill>
                <a:schemeClr val="bg1"/>
              </a:solidFill>
            </a:endParaRPr>
          </a:p>
          <a:p>
            <a:pPr marL="180975"/>
            <a:r>
              <a:rPr lang="en-GB" sz="2400" i="1" dirty="0">
                <a:solidFill>
                  <a:schemeClr val="bg1"/>
                </a:solidFill>
              </a:rPr>
              <a:t>Engaging with Stakeholders</a:t>
            </a:r>
          </a:p>
        </p:txBody>
      </p:sp>
      <p:sp>
        <p:nvSpPr>
          <p:cNvPr id="2" name="TextBox 1">
            <a:extLst>
              <a:ext uri="{FF2B5EF4-FFF2-40B4-BE49-F238E27FC236}">
                <a16:creationId xmlns:a16="http://schemas.microsoft.com/office/drawing/2014/main" id="{9AFDE794-9F9D-45AF-AB75-74CCB539E4C7}"/>
              </a:ext>
            </a:extLst>
          </p:cNvPr>
          <p:cNvSpPr txBox="1"/>
          <p:nvPr/>
        </p:nvSpPr>
        <p:spPr>
          <a:xfrm>
            <a:off x="2474084" y="6407308"/>
            <a:ext cx="7495963" cy="338554"/>
          </a:xfrm>
          <a:prstGeom prst="rect">
            <a:avLst/>
          </a:prstGeom>
          <a:noFill/>
        </p:spPr>
        <p:txBody>
          <a:bodyPr wrap="none" rtlCol="0">
            <a:spAutoFit/>
          </a:bodyPr>
          <a:lstStyle/>
          <a:p>
            <a:pPr algn="l"/>
            <a:r>
              <a:rPr lang="en-GB" sz="1600" dirty="0">
                <a:solidFill>
                  <a:schemeClr val="bg1"/>
                </a:solidFill>
                <a:highlight>
                  <a:srgbClr val="0000FF"/>
                </a:highlight>
              </a:rPr>
              <a:t>For the best learning experience, please put the materials in </a:t>
            </a:r>
            <a:r>
              <a:rPr lang="en-GB" sz="1600" b="1" u="sng" dirty="0">
                <a:solidFill>
                  <a:schemeClr val="bg1"/>
                </a:solidFill>
                <a:highlight>
                  <a:srgbClr val="0000FF"/>
                </a:highlight>
              </a:rPr>
              <a:t>presentation</a:t>
            </a:r>
            <a:r>
              <a:rPr lang="en-GB" sz="1600" dirty="0">
                <a:solidFill>
                  <a:schemeClr val="bg1"/>
                </a:solidFill>
                <a:highlight>
                  <a:srgbClr val="0000FF"/>
                </a:highlight>
              </a:rPr>
              <a:t> mode</a:t>
            </a:r>
          </a:p>
        </p:txBody>
      </p:sp>
      <p:sp>
        <p:nvSpPr>
          <p:cNvPr id="5" name="TextBox 4">
            <a:extLst>
              <a:ext uri="{FF2B5EF4-FFF2-40B4-BE49-F238E27FC236}">
                <a16:creationId xmlns:a16="http://schemas.microsoft.com/office/drawing/2014/main" id="{D2890938-C1C4-D764-E5F0-6F323742F611}"/>
              </a:ext>
            </a:extLst>
          </p:cNvPr>
          <p:cNvSpPr txBox="1"/>
          <p:nvPr/>
        </p:nvSpPr>
        <p:spPr>
          <a:xfrm>
            <a:off x="9970047" y="4903619"/>
            <a:ext cx="2150691" cy="1954381"/>
          </a:xfrm>
          <a:prstGeom prst="rect">
            <a:avLst/>
          </a:prstGeom>
          <a:noFill/>
        </p:spPr>
        <p:txBody>
          <a:bodyPr wrap="square" lIns="0" rIns="0" rtlCol="0">
            <a:spAutoFit/>
          </a:bodyPr>
          <a:lstStyle/>
          <a:p>
            <a:pPr algn="r"/>
            <a:r>
              <a:rPr lang="en-GB" sz="1100" b="1" dirty="0">
                <a:solidFill>
                  <a:schemeClr val="bg1"/>
                </a:solidFill>
              </a:rPr>
              <a:t>This material is based on a policy brief written by:</a:t>
            </a:r>
          </a:p>
          <a:p>
            <a:pPr algn="r"/>
            <a:r>
              <a:rPr lang="en-GB" sz="1100" dirty="0">
                <a:solidFill>
                  <a:schemeClr val="bg1"/>
                </a:solidFill>
              </a:rPr>
              <a:t>Annie Flint Smith, Tom Alfstad, Nadeem </a:t>
            </a:r>
            <a:r>
              <a:rPr lang="en-GB" sz="1100" dirty="0" err="1">
                <a:solidFill>
                  <a:schemeClr val="bg1"/>
                </a:solidFill>
              </a:rPr>
              <a:t>Goussous</a:t>
            </a:r>
            <a:r>
              <a:rPr lang="en-GB" sz="1100" dirty="0">
                <a:solidFill>
                  <a:schemeClr val="bg1"/>
                </a:solidFill>
              </a:rPr>
              <a:t>, Juan Jose Garcia Mendez, </a:t>
            </a:r>
            <a:r>
              <a:rPr lang="en-GB" sz="1100" dirty="0" err="1">
                <a:solidFill>
                  <a:schemeClr val="bg1"/>
                </a:solidFill>
              </a:rPr>
              <a:t>Hyeonyu</a:t>
            </a:r>
            <a:r>
              <a:rPr lang="en-GB" sz="1100" dirty="0">
                <a:solidFill>
                  <a:schemeClr val="bg1"/>
                </a:solidFill>
              </a:rPr>
              <a:t> Son, Hannah Luscombe, Vivien Foster</a:t>
            </a:r>
          </a:p>
          <a:p>
            <a:pPr algn="r"/>
            <a:endParaRPr lang="en-GB" sz="1100" dirty="0">
              <a:solidFill>
                <a:schemeClr val="bg1"/>
              </a:solidFill>
            </a:endParaRPr>
          </a:p>
          <a:p>
            <a:pPr algn="r"/>
            <a:r>
              <a:rPr lang="en-GB" sz="1100" dirty="0">
                <a:solidFill>
                  <a:schemeClr val="bg1"/>
                </a:solidFill>
              </a:rPr>
              <a:t>To read the full brief </a:t>
            </a:r>
            <a:r>
              <a:rPr lang="en-GB" sz="1100" b="1" dirty="0">
                <a:solidFill>
                  <a:schemeClr val="accent4">
                    <a:lumMod val="40000"/>
                    <a:lumOff val="60000"/>
                  </a:schemeClr>
                </a:solidFill>
                <a:hlinkClick r:id="rId3">
                  <a:extLst>
                    <a:ext uri="{A12FA001-AC4F-418D-AE19-62706E023703}">
                      <ahyp:hlinkClr xmlns:ahyp="http://schemas.microsoft.com/office/drawing/2018/hyperlinkcolor" val="tx"/>
                    </a:ext>
                  </a:extLst>
                </a:hlinkClick>
              </a:rPr>
              <a:t>click here</a:t>
            </a:r>
            <a:endParaRPr lang="en-GB" sz="1100" b="1" dirty="0">
              <a:solidFill>
                <a:schemeClr val="accent4">
                  <a:lumMod val="40000"/>
                  <a:lumOff val="60000"/>
                </a:schemeClr>
              </a:solidFill>
            </a:endParaRPr>
          </a:p>
          <a:p>
            <a:pPr algn="r"/>
            <a:endParaRPr lang="en-GB" sz="1100" dirty="0">
              <a:solidFill>
                <a:schemeClr val="bg1"/>
              </a:solidFill>
            </a:endParaRPr>
          </a:p>
          <a:p>
            <a:pPr algn="r"/>
            <a:r>
              <a:rPr lang="en-GB" sz="1100" b="1" dirty="0">
                <a:solidFill>
                  <a:schemeClr val="bg1"/>
                </a:solidFill>
              </a:rPr>
              <a:t>Material compiled by:</a:t>
            </a:r>
          </a:p>
          <a:p>
            <a:pPr algn="r"/>
            <a:r>
              <a:rPr lang="en-GB" sz="1100" dirty="0">
                <a:solidFill>
                  <a:schemeClr val="bg1"/>
                </a:solidFill>
              </a:rPr>
              <a:t>Elizabeth M Tennyson</a:t>
            </a:r>
          </a:p>
        </p:txBody>
      </p:sp>
    </p:spTree>
    <p:extLst>
      <p:ext uri="{BB962C8B-B14F-4D97-AF65-F5344CB8AC3E}">
        <p14:creationId xmlns:p14="http://schemas.microsoft.com/office/powerpoint/2010/main" val="13571679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47C209-808A-9C46-A7BA-0CEC075863C9}"/>
              </a:ext>
            </a:extLst>
          </p:cNvPr>
          <p:cNvSpPr txBox="1"/>
          <p:nvPr/>
        </p:nvSpPr>
        <p:spPr>
          <a:xfrm>
            <a:off x="563733" y="363505"/>
            <a:ext cx="11121335" cy="2031325"/>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ENGAGEMENT</a:t>
            </a:r>
          </a:p>
          <a:p>
            <a:endParaRPr lang="en-GB" sz="1400" b="1" dirty="0"/>
          </a:p>
          <a:p>
            <a:r>
              <a:rPr lang="en-GB" sz="2000" b="1" dirty="0">
                <a:solidFill>
                  <a:schemeClr val="accent5"/>
                </a:solidFill>
              </a:rPr>
              <a:t>Why is stakeholder engagement a foundational process?</a:t>
            </a:r>
          </a:p>
          <a:p>
            <a:r>
              <a:rPr lang="en-GB" sz="1800" dirty="0"/>
              <a:t>Conducting stakeholder engagement ensures that this process is institutionalised, country owned and is a core practice for the success and stability of transition plans.</a:t>
            </a:r>
          </a:p>
          <a:p>
            <a:endParaRPr lang="en-GB" sz="1200" dirty="0"/>
          </a:p>
          <a:p>
            <a:endParaRPr lang="en-GB" sz="1200" dirty="0"/>
          </a:p>
        </p:txBody>
      </p:sp>
      <p:sp>
        <p:nvSpPr>
          <p:cNvPr id="6" name="TextBox 5">
            <a:extLst>
              <a:ext uri="{FF2B5EF4-FFF2-40B4-BE49-F238E27FC236}">
                <a16:creationId xmlns:a16="http://schemas.microsoft.com/office/drawing/2014/main" id="{5D252E92-39D9-9047-1D9E-0376ABB70D2B}"/>
              </a:ext>
            </a:extLst>
          </p:cNvPr>
          <p:cNvSpPr txBox="1"/>
          <p:nvPr/>
        </p:nvSpPr>
        <p:spPr>
          <a:xfrm>
            <a:off x="563733" y="2476987"/>
            <a:ext cx="7056267" cy="3447098"/>
          </a:xfrm>
          <a:prstGeom prst="rect">
            <a:avLst/>
          </a:prstGeom>
          <a:noFill/>
        </p:spPr>
        <p:txBody>
          <a:bodyPr wrap="square">
            <a:spAutoFit/>
          </a:bodyPr>
          <a:lstStyle/>
          <a:p>
            <a:r>
              <a:rPr lang="en-GB" sz="2000" b="1" dirty="0">
                <a:solidFill>
                  <a:schemeClr val="accent5"/>
                </a:solidFill>
              </a:rPr>
              <a:t>Why is this component a part of the D2D framework?</a:t>
            </a:r>
          </a:p>
          <a:p>
            <a:r>
              <a:rPr lang="en-GB" sz="1800" dirty="0"/>
              <a:t>Engagement underpins every element of the D2D framework by…</a:t>
            </a:r>
          </a:p>
          <a:p>
            <a:pPr marL="285750" indent="-285750">
              <a:buFontTx/>
              <a:buChar char="-"/>
            </a:pPr>
            <a:r>
              <a:rPr lang="en-GB" sz="1800" dirty="0"/>
              <a:t>Ensuring political mandates are trusted and politically sustainable;</a:t>
            </a:r>
          </a:p>
          <a:p>
            <a:pPr marL="285750" indent="-285750">
              <a:buFontTx/>
              <a:buChar char="-"/>
            </a:pPr>
            <a:r>
              <a:rPr lang="en-GB" sz="1800" dirty="0"/>
              <a:t>Embedding ownership within ministries and agencies;</a:t>
            </a:r>
          </a:p>
          <a:p>
            <a:pPr marL="285750" indent="-285750">
              <a:buFontTx/>
              <a:buChar char="-"/>
            </a:pPr>
            <a:r>
              <a:rPr lang="en-GB" sz="1800" dirty="0"/>
              <a:t>Informing a strategy and shared vision rooted in consensus;</a:t>
            </a:r>
          </a:p>
          <a:p>
            <a:pPr marL="285750" indent="-285750">
              <a:buFontTx/>
              <a:buChar char="-"/>
            </a:pPr>
            <a:r>
              <a:rPr lang="en-GB" sz="1800" dirty="0"/>
              <a:t>Facilitating data sharing and strengthening technical capacity through the Technical Delivery Group Special Interest Group (TDG-SIG);</a:t>
            </a:r>
          </a:p>
          <a:p>
            <a:pPr marL="285750" indent="-285750">
              <a:buFontTx/>
              <a:buChar char="-"/>
            </a:pPr>
            <a:r>
              <a:rPr lang="en-GB" sz="1800" dirty="0"/>
              <a:t>Strengthening the legitimacy in policy and regulatory reforms;</a:t>
            </a:r>
          </a:p>
          <a:p>
            <a:pPr marL="285750" indent="-285750">
              <a:buFontTx/>
              <a:buChar char="-"/>
            </a:pPr>
            <a:r>
              <a:rPr lang="en-GB" sz="1800" dirty="0"/>
              <a:t>Building investor confidence and creating strategies that are market-aligned and feasible</a:t>
            </a:r>
          </a:p>
        </p:txBody>
      </p:sp>
      <p:pic>
        <p:nvPicPr>
          <p:cNvPr id="8" name="Picture 7" descr="A diagram of a diagram&#10;&#10;AI-generated content may be incorrect.">
            <a:extLst>
              <a:ext uri="{FF2B5EF4-FFF2-40B4-BE49-F238E27FC236}">
                <a16:creationId xmlns:a16="http://schemas.microsoft.com/office/drawing/2014/main" id="{6869B865-4C71-90B3-9585-59D75327BA23}"/>
              </a:ext>
            </a:extLst>
          </p:cNvPr>
          <p:cNvPicPr>
            <a:picLocks noChangeAspect="1"/>
          </p:cNvPicPr>
          <p:nvPr/>
        </p:nvPicPr>
        <p:blipFill>
          <a:blip r:embed="rId2">
            <a:extLst>
              <a:ext uri="{28A0092B-C50C-407E-A947-70E740481C1C}">
                <a14:useLocalDpi xmlns:a14="http://schemas.microsoft.com/office/drawing/2010/main" val="0"/>
              </a:ext>
            </a:extLst>
          </a:blip>
          <a:srcRect l="22153" r="21872"/>
          <a:stretch>
            <a:fillRect/>
          </a:stretch>
        </p:blipFill>
        <p:spPr>
          <a:xfrm>
            <a:off x="7505700" y="2038350"/>
            <a:ext cx="4037362" cy="4057650"/>
          </a:xfrm>
          <a:prstGeom prst="rect">
            <a:avLst/>
          </a:prstGeom>
        </p:spPr>
      </p:pic>
    </p:spTree>
    <p:extLst>
      <p:ext uri="{BB962C8B-B14F-4D97-AF65-F5344CB8AC3E}">
        <p14:creationId xmlns:p14="http://schemas.microsoft.com/office/powerpoint/2010/main" val="2767514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B04F22C-B458-AA2C-887F-794F7898EAD5}"/>
              </a:ext>
            </a:extLst>
          </p:cNvPr>
          <p:cNvSpPr txBox="1"/>
          <p:nvPr/>
        </p:nvSpPr>
        <p:spPr>
          <a:xfrm>
            <a:off x="563733" y="363505"/>
            <a:ext cx="11121335" cy="1538883"/>
          </a:xfrm>
          <a:prstGeom prst="rect">
            <a:avLst/>
          </a:prstGeom>
        </p:spPr>
        <p:txBody>
          <a:bodyPr wrap="square" rtlCol="0">
            <a:spAutoFit/>
          </a:bodyPr>
          <a:lstStyle/>
          <a:p>
            <a:r>
              <a:rPr lang="en-GB" sz="3200" b="1" dirty="0"/>
              <a:t>INTRODUCTION </a:t>
            </a:r>
            <a:r>
              <a:rPr lang="en-GB" sz="3200" b="1" dirty="0">
                <a:solidFill>
                  <a:schemeClr val="tx1"/>
                </a:solidFill>
              </a:rPr>
              <a:t>TO </a:t>
            </a:r>
            <a:r>
              <a:rPr lang="en-GB" sz="3200" b="1" dirty="0">
                <a:solidFill>
                  <a:schemeClr val="accent2">
                    <a:lumMod val="60000"/>
                    <a:lumOff val="40000"/>
                  </a:schemeClr>
                </a:solidFill>
              </a:rPr>
              <a:t>ENGAGEMENT</a:t>
            </a:r>
          </a:p>
          <a:p>
            <a:endParaRPr lang="en-GB" sz="1400" b="1" dirty="0"/>
          </a:p>
          <a:p>
            <a:r>
              <a:rPr lang="en-GB" sz="1800" dirty="0"/>
              <a:t>One the of the lead authors of this Component’s brief gives an overview of the main functions of stakeholder engagement…</a:t>
            </a:r>
            <a:endParaRPr lang="en-GB" sz="1200" dirty="0"/>
          </a:p>
          <a:p>
            <a:endParaRPr lang="en-GB" sz="1200" dirty="0"/>
          </a:p>
        </p:txBody>
      </p:sp>
      <p:sp>
        <p:nvSpPr>
          <p:cNvPr id="4" name="TextBox 3">
            <a:extLst>
              <a:ext uri="{FF2B5EF4-FFF2-40B4-BE49-F238E27FC236}">
                <a16:creationId xmlns:a16="http://schemas.microsoft.com/office/drawing/2014/main" id="{0CF6AEBB-AEDB-30D3-8FF7-5163FC5A5767}"/>
              </a:ext>
            </a:extLst>
          </p:cNvPr>
          <p:cNvSpPr txBox="1"/>
          <p:nvPr/>
        </p:nvSpPr>
        <p:spPr>
          <a:xfrm>
            <a:off x="8991137" y="1714436"/>
            <a:ext cx="2350083" cy="2534916"/>
          </a:xfrm>
          <a:prstGeom prst="rect">
            <a:avLst/>
          </a:prstGeom>
          <a:noFill/>
        </p:spPr>
        <p:txBody>
          <a:bodyPr wrap="square" lIns="36000" tIns="36000" rIns="36000" bIns="36000" rtlCol="0">
            <a:spAutoFit/>
          </a:bodyPr>
          <a:lstStyle/>
          <a:p>
            <a:r>
              <a:rPr lang="en-GB" sz="1600" b="1" dirty="0">
                <a:solidFill>
                  <a:schemeClr val="accent5"/>
                </a:solidFill>
              </a:rPr>
              <a:t>Key Takeaway:</a:t>
            </a:r>
          </a:p>
          <a:p>
            <a:pPr marL="285750" indent="-285750">
              <a:buFont typeface="Wingdings" panose="05000000000000000000" pitchFamily="2" charset="2"/>
              <a:buChar char="Ø"/>
            </a:pPr>
            <a:r>
              <a:rPr lang="en-GB" sz="1600" dirty="0"/>
              <a:t>There are </a:t>
            </a:r>
            <a:r>
              <a:rPr lang="en-GB" sz="1600" b="1" dirty="0"/>
              <a:t>three</a:t>
            </a:r>
            <a:r>
              <a:rPr lang="en-GB" sz="1600" dirty="0"/>
              <a:t> key functions of stakeholder engagement:</a:t>
            </a:r>
          </a:p>
          <a:p>
            <a:pPr marL="622300" lvl="1" indent="-342900">
              <a:buFont typeface="+mj-lt"/>
              <a:buAutoNum type="arabicPeriod"/>
            </a:pPr>
            <a:r>
              <a:rPr lang="en-GB" sz="1600" dirty="0"/>
              <a:t>Improve technical qualities of plans;</a:t>
            </a:r>
          </a:p>
          <a:p>
            <a:pPr marL="622300" lvl="1" indent="-342900">
              <a:buFont typeface="+mj-lt"/>
              <a:buAutoNum type="arabicPeriod"/>
            </a:pPr>
            <a:r>
              <a:rPr lang="en-GB" sz="1600" dirty="0"/>
              <a:t>Political durability;</a:t>
            </a:r>
          </a:p>
          <a:p>
            <a:pPr marL="622300" lvl="1" indent="-342900">
              <a:buFont typeface="+mj-lt"/>
              <a:buAutoNum type="arabicPeriod"/>
            </a:pPr>
            <a:r>
              <a:rPr lang="en-GB" sz="1600" dirty="0"/>
              <a:t>Investment readiness</a:t>
            </a:r>
          </a:p>
        </p:txBody>
      </p:sp>
      <p:pic>
        <p:nvPicPr>
          <p:cNvPr id="5" name="Online Media 4" descr="D2D Component5 Engagement Nadeem Slide3">
            <a:hlinkClick r:id="" action="ppaction://media"/>
            <a:extLst>
              <a:ext uri="{FF2B5EF4-FFF2-40B4-BE49-F238E27FC236}">
                <a16:creationId xmlns:a16="http://schemas.microsoft.com/office/drawing/2014/main" id="{06336904-6C09-4F63-3AE9-FFC9CB0025E9}"/>
              </a:ext>
            </a:extLst>
          </p:cNvPr>
          <p:cNvPicPr>
            <a:picLocks noRot="1" noChangeAspect="1"/>
          </p:cNvPicPr>
          <p:nvPr>
            <a:videoFile r:link="rId1"/>
          </p:nvPr>
        </p:nvPicPr>
        <p:blipFill>
          <a:blip r:embed="rId3"/>
          <a:stretch>
            <a:fillRect/>
          </a:stretch>
        </p:blipFill>
        <p:spPr>
          <a:xfrm>
            <a:off x="563733" y="1714436"/>
            <a:ext cx="8083556" cy="4567209"/>
          </a:xfrm>
          <a:prstGeom prst="rect">
            <a:avLst/>
          </a:prstGeom>
        </p:spPr>
      </p:pic>
    </p:spTree>
    <p:extLst>
      <p:ext uri="{BB962C8B-B14F-4D97-AF65-F5344CB8AC3E}">
        <p14:creationId xmlns:p14="http://schemas.microsoft.com/office/powerpoint/2010/main" val="62904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5"/>
                </p:tgtEl>
              </p:cMediaNode>
            </p:video>
            <p:seq concurrent="1" nextAc="seek">
              <p:cTn id="13" restart="whenNotActive" fill="hold" evtFilter="cancelBubble" nodeType="interactiveSeq">
                <p:stCondLst>
                  <p:cond evt="onClick" delay="0">
                    <p:tgtEl>
                      <p:spTgt spid="5"/>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5"/>
                                        </p:tgtEl>
                                      </p:cBhvr>
                                    </p:cmd>
                                  </p:childTnLst>
                                </p:cTn>
                              </p:par>
                            </p:childTnLst>
                          </p:cTn>
                        </p:par>
                      </p:childTnLst>
                    </p:cTn>
                  </p:par>
                </p:childTnLst>
              </p:cTn>
              <p:nextCondLst>
                <p:cond evt="onClick" delay="0">
                  <p:tgtEl>
                    <p:spTgt spid="5"/>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a:extLst>
              <a:ext uri="{FF2B5EF4-FFF2-40B4-BE49-F238E27FC236}">
                <a16:creationId xmlns:a16="http://schemas.microsoft.com/office/drawing/2014/main" id="{B85EC844-2954-9228-8978-6FCA8B6B0479}"/>
              </a:ext>
            </a:extLst>
          </p:cNvPr>
          <p:cNvSpPr/>
          <p:nvPr/>
        </p:nvSpPr>
        <p:spPr>
          <a:xfrm>
            <a:off x="2664327" y="705794"/>
            <a:ext cx="8960214" cy="5446412"/>
          </a:xfrm>
          <a:prstGeom prst="roundRect">
            <a:avLst>
              <a:gd name="adj" fmla="val 7149"/>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0B7D55FC-D06D-88CE-AEA9-5A9BCED7516E}"/>
              </a:ext>
            </a:extLst>
          </p:cNvPr>
          <p:cNvSpPr txBox="1"/>
          <p:nvPr/>
        </p:nvSpPr>
        <p:spPr>
          <a:xfrm>
            <a:off x="3004044" y="1139139"/>
            <a:ext cx="4060192" cy="325952"/>
          </a:xfrm>
          <a:prstGeom prst="rect">
            <a:avLst/>
          </a:prstGeom>
          <a:solidFill>
            <a:schemeClr val="accent1"/>
          </a:solidFill>
        </p:spPr>
        <p:txBody>
          <a:bodyPr wrap="square" lIns="54000" tIns="18000" rIns="54000" bIns="0" rtlCol="0" anchor="t">
            <a:spAutoFit/>
          </a:bodyPr>
          <a:lstStyle/>
          <a:p>
            <a:r>
              <a:rPr lang="en-ZA" sz="2000" b="1" spc="60">
                <a:solidFill>
                  <a:schemeClr val="bg1"/>
                </a:solidFill>
                <a:effectLst/>
                <a:latin typeface="Arial Black"/>
                <a:cs typeface="Arial Black" panose="020B0604020202020204" pitchFamily="34" charset="0"/>
              </a:rPr>
              <a:t>Lecture Outline</a:t>
            </a:r>
            <a:endParaRPr lang="en-ZA" sz="2000" spc="60">
              <a:solidFill>
                <a:schemeClr val="bg1"/>
              </a:solidFill>
              <a:effectLst/>
              <a:latin typeface="Arial"/>
              <a:cs typeface="Arial"/>
            </a:endParaRPr>
          </a:p>
        </p:txBody>
      </p:sp>
      <p:sp>
        <p:nvSpPr>
          <p:cNvPr id="5" name="TextBox 4">
            <a:extLst>
              <a:ext uri="{FF2B5EF4-FFF2-40B4-BE49-F238E27FC236}">
                <a16:creationId xmlns:a16="http://schemas.microsoft.com/office/drawing/2014/main" id="{988BB164-2245-ED74-22C6-D11EC715BC5E}"/>
              </a:ext>
            </a:extLst>
          </p:cNvPr>
          <p:cNvSpPr txBox="1"/>
          <p:nvPr/>
        </p:nvSpPr>
        <p:spPr>
          <a:xfrm>
            <a:off x="3004042" y="1454857"/>
            <a:ext cx="8359060" cy="400110"/>
          </a:xfrm>
          <a:prstGeom prst="rect">
            <a:avLst/>
          </a:prstGeom>
          <a:noFill/>
          <a:ln>
            <a:noFill/>
          </a:ln>
        </p:spPr>
        <p:txBody>
          <a:bodyPr wrap="square" lIns="0" tIns="45720" rIns="91440" bIns="45720" rtlCol="0" anchor="t">
            <a:spAutoFit/>
          </a:bodyPr>
          <a:lstStyle/>
          <a:p>
            <a:pPr marL="180975"/>
            <a:r>
              <a:rPr lang="en-GB" sz="2000" b="1" dirty="0">
                <a:solidFill>
                  <a:srgbClr val="012269"/>
                </a:solidFill>
              </a:rPr>
              <a:t>Data-To-Deal (D2D) Component 5 </a:t>
            </a:r>
            <a:r>
              <a:rPr lang="en-GB" sz="2000" b="1" dirty="0">
                <a:solidFill>
                  <a:schemeClr val="accent6">
                    <a:lumMod val="60000"/>
                    <a:lumOff val="40000"/>
                  </a:schemeClr>
                </a:solidFill>
              </a:rPr>
              <a:t>Engagement</a:t>
            </a:r>
          </a:p>
        </p:txBody>
      </p:sp>
      <p:cxnSp>
        <p:nvCxnSpPr>
          <p:cNvPr id="6" name="Straight Connector 5">
            <a:extLst>
              <a:ext uri="{FF2B5EF4-FFF2-40B4-BE49-F238E27FC236}">
                <a16:creationId xmlns:a16="http://schemas.microsoft.com/office/drawing/2014/main" id="{E923C32C-F965-9A62-9F8A-FD6821A9A0B5}"/>
              </a:ext>
            </a:extLst>
          </p:cNvPr>
          <p:cNvCxnSpPr>
            <a:cxnSpLocks/>
          </p:cNvCxnSpPr>
          <p:nvPr/>
        </p:nvCxnSpPr>
        <p:spPr>
          <a:xfrm>
            <a:off x="2992167" y="5956812"/>
            <a:ext cx="8359060"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0C0167B3-873A-2948-344C-372CFED69145}"/>
              </a:ext>
            </a:extLst>
          </p:cNvPr>
          <p:cNvCxnSpPr>
            <a:cxnSpLocks/>
          </p:cNvCxnSpPr>
          <p:nvPr/>
        </p:nvCxnSpPr>
        <p:spPr>
          <a:xfrm>
            <a:off x="3004042" y="2018749"/>
            <a:ext cx="8347185"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graphicFrame>
        <p:nvGraphicFramePr>
          <p:cNvPr id="8" name="Table 7">
            <a:extLst>
              <a:ext uri="{FF2B5EF4-FFF2-40B4-BE49-F238E27FC236}">
                <a16:creationId xmlns:a16="http://schemas.microsoft.com/office/drawing/2014/main" id="{7256893C-606B-90AA-8032-335711F5B2CD}"/>
              </a:ext>
            </a:extLst>
          </p:cNvPr>
          <p:cNvGraphicFramePr>
            <a:graphicFrameLocks noGrp="1"/>
          </p:cNvGraphicFramePr>
          <p:nvPr>
            <p:extLst>
              <p:ext uri="{D42A27DB-BD31-4B8C-83A1-F6EECF244321}">
                <p14:modId xmlns:p14="http://schemas.microsoft.com/office/powerpoint/2010/main" val="3177981720"/>
              </p:ext>
            </p:extLst>
          </p:nvPr>
        </p:nvGraphicFramePr>
        <p:xfrm>
          <a:off x="2980465" y="2071422"/>
          <a:ext cx="8632373" cy="2855078"/>
        </p:xfrm>
        <a:graphic>
          <a:graphicData uri="http://schemas.openxmlformats.org/drawingml/2006/table">
            <a:tbl>
              <a:tblPr firstRow="1" firstCol="1" bandRow="1">
                <a:tableStyleId>{2D5ABB26-0587-4C30-8999-92F81FD0307C}</a:tableStyleId>
              </a:tblPr>
              <a:tblGrid>
                <a:gridCol w="1129522">
                  <a:extLst>
                    <a:ext uri="{9D8B030D-6E8A-4147-A177-3AD203B41FA5}">
                      <a16:colId xmlns:a16="http://schemas.microsoft.com/office/drawing/2014/main" val="854988839"/>
                    </a:ext>
                  </a:extLst>
                </a:gridCol>
                <a:gridCol w="7502851">
                  <a:extLst>
                    <a:ext uri="{9D8B030D-6E8A-4147-A177-3AD203B41FA5}">
                      <a16:colId xmlns:a16="http://schemas.microsoft.com/office/drawing/2014/main" val="3274321985"/>
                    </a:ext>
                  </a:extLst>
                </a:gridCol>
              </a:tblGrid>
              <a:tr h="595578">
                <a:tc>
                  <a:txBody>
                    <a:bodyPr/>
                    <a:lstStyle/>
                    <a:p>
                      <a:pPr>
                        <a:lnSpc>
                          <a:spcPct val="107000"/>
                        </a:lnSpc>
                        <a:spcAft>
                          <a:spcPts val="200"/>
                        </a:spcAft>
                      </a:pP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US" sz="2000" b="1" i="0" u="none" strike="noStrike" cap="none" dirty="0">
                          <a:solidFill>
                            <a:schemeClr val="accent5"/>
                          </a:solidFill>
                          <a:effectLst/>
                          <a:latin typeface="+mn-lt"/>
                          <a:ea typeface="+mn-ea"/>
                          <a:cs typeface="+mn-cs"/>
                          <a:sym typeface="Arial"/>
                        </a:rPr>
                        <a:t>Learning Outcomes</a:t>
                      </a:r>
                      <a:endParaRPr lang="en-US" sz="2000" b="0"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310097976"/>
                  </a:ext>
                </a:extLst>
              </a:tr>
              <a:tr h="829475">
                <a:tc>
                  <a:txBody>
                    <a:bodyPr/>
                    <a:lstStyle/>
                    <a:p>
                      <a:pPr algn="r">
                        <a:lnSpc>
                          <a:spcPct val="107000"/>
                        </a:lnSpc>
                        <a:spcAft>
                          <a:spcPts val="200"/>
                        </a:spcAft>
                      </a:pPr>
                      <a:r>
                        <a:rPr lang="en-GB" sz="2000" kern="100" dirty="0">
                          <a:solidFill>
                            <a:schemeClr val="accent5"/>
                          </a:solidFill>
                          <a:effectLst/>
                        </a:rPr>
                        <a:t>1</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sng" strike="noStrike" cap="none" dirty="0">
                          <a:solidFill>
                            <a:schemeClr val="accent5"/>
                          </a:solidFill>
                          <a:effectLst/>
                          <a:latin typeface="+mn-lt"/>
                          <a:ea typeface="+mn-ea"/>
                          <a:cs typeface="+mn-cs"/>
                          <a:sym typeface="Arial"/>
                          <a:hlinkClick r:id="rId3" action="ppaction://hlinksldjump">
                            <a:extLst>
                              <a:ext uri="{A12FA001-AC4F-418D-AE19-62706E023703}">
                                <ahyp:hlinkClr xmlns:ahyp="http://schemas.microsoft.com/office/drawing/2018/hyperlinkcolor" val="tx"/>
                              </a:ext>
                            </a:extLst>
                          </a:hlinkClick>
                        </a:rPr>
                        <a:t>Early and Strategic Engagement</a:t>
                      </a:r>
                      <a:endParaRPr lang="en-GB" sz="1800" b="1" i="0" u="sng"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2969330926"/>
                  </a:ext>
                </a:extLst>
              </a:tr>
              <a:tr h="838200">
                <a:tc>
                  <a:txBody>
                    <a:bodyPr/>
                    <a:lstStyle/>
                    <a:p>
                      <a:pPr algn="r">
                        <a:lnSpc>
                          <a:spcPct val="107000"/>
                        </a:lnSpc>
                        <a:spcAft>
                          <a:spcPts val="200"/>
                        </a:spcAft>
                      </a:pPr>
                      <a:r>
                        <a:rPr lang="en-GB" sz="2000" kern="100" dirty="0">
                          <a:solidFill>
                            <a:schemeClr val="accent5"/>
                          </a:solidFill>
                          <a:effectLst/>
                        </a:rPr>
                        <a:t>2</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none" strike="noStrike" cap="none" dirty="0">
                          <a:solidFill>
                            <a:schemeClr val="accent5"/>
                          </a:solidFill>
                          <a:effectLst/>
                          <a:latin typeface="+mn-lt"/>
                          <a:ea typeface="+mn-ea"/>
                          <a:cs typeface="+mn-cs"/>
                          <a:sym typeface="Arial"/>
                          <a:hlinkClick r:id="rId4" action="ppaction://hlinksldjump">
                            <a:extLst>
                              <a:ext uri="{A12FA001-AC4F-418D-AE19-62706E023703}">
                                <ahyp:hlinkClr xmlns:ahyp="http://schemas.microsoft.com/office/drawing/2018/hyperlinkcolor" val="tx"/>
                              </a:ext>
                            </a:extLst>
                          </a:hlinkClick>
                        </a:rPr>
                        <a:t>Iterative and Inclusive Engagement Mechanisms</a:t>
                      </a:r>
                      <a:endParaRPr lang="en-GB" sz="18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1928304900"/>
                  </a:ext>
                </a:extLst>
              </a:tr>
              <a:tr h="591825">
                <a:tc>
                  <a:txBody>
                    <a:bodyPr/>
                    <a:lstStyle/>
                    <a:p>
                      <a:pPr algn="r">
                        <a:lnSpc>
                          <a:spcPct val="107000"/>
                        </a:lnSpc>
                        <a:spcAft>
                          <a:spcPts val="200"/>
                        </a:spcAft>
                      </a:pPr>
                      <a:r>
                        <a:rPr lang="en-GB" sz="2000" kern="100" dirty="0">
                          <a:solidFill>
                            <a:schemeClr val="accent5"/>
                          </a:solidFill>
                          <a:effectLst/>
                        </a:rPr>
                        <a:t>3</a:t>
                      </a:r>
                      <a:endParaRPr lang="en-GB" sz="2000" kern="100" dirty="0">
                        <a:solidFill>
                          <a:schemeClr val="accent5"/>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200"/>
                        </a:spcAft>
                      </a:pPr>
                      <a:r>
                        <a:rPr lang="en-GB" sz="1800" b="1" i="0" u="none" strike="noStrike" cap="none" dirty="0">
                          <a:solidFill>
                            <a:schemeClr val="accent5"/>
                          </a:solidFill>
                          <a:effectLst/>
                          <a:latin typeface="+mn-lt"/>
                          <a:ea typeface="+mn-ea"/>
                          <a:cs typeface="+mn-cs"/>
                          <a:sym typeface="Arial"/>
                          <a:hlinkClick r:id="rId5" action="ppaction://hlinksldjump">
                            <a:extLst>
                              <a:ext uri="{A12FA001-AC4F-418D-AE19-62706E023703}">
                                <ahyp:hlinkClr xmlns:ahyp="http://schemas.microsoft.com/office/drawing/2018/hyperlinkcolor" val="tx"/>
                              </a:ext>
                            </a:extLst>
                          </a:hlinkClick>
                        </a:rPr>
                        <a:t>Institutionalising Engagement for Long-Term Ownership</a:t>
                      </a:r>
                      <a:endParaRPr lang="en-GB" sz="1800" b="1" i="0" u="none" strike="noStrike" cap="none" dirty="0">
                        <a:solidFill>
                          <a:schemeClr val="accent5"/>
                        </a:solidFill>
                        <a:effectLst/>
                        <a:latin typeface="+mn-lt"/>
                        <a:ea typeface="+mn-ea"/>
                        <a:cs typeface="+mn-cs"/>
                        <a:sym typeface="Arial"/>
                      </a:endParaRPr>
                    </a:p>
                  </a:txBody>
                  <a:tcPr marL="68580" marR="68580" marT="0" marB="0"/>
                </a:tc>
                <a:extLst>
                  <a:ext uri="{0D108BD9-81ED-4DB2-BD59-A6C34878D82A}">
                    <a16:rowId xmlns:a16="http://schemas.microsoft.com/office/drawing/2014/main" val="844599878"/>
                  </a:ext>
                </a:extLst>
              </a:tr>
            </a:tbl>
          </a:graphicData>
        </a:graphic>
      </p:graphicFrame>
      <p:pic>
        <p:nvPicPr>
          <p:cNvPr id="12" name="Graphic 11" descr="Route (Two Pins With A Path) outline">
            <a:extLst>
              <a:ext uri="{FF2B5EF4-FFF2-40B4-BE49-F238E27FC236}">
                <a16:creationId xmlns:a16="http://schemas.microsoft.com/office/drawing/2014/main" id="{2974946D-3AF1-CA1F-7B3D-03B576891E2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3242167" y="4234275"/>
            <a:ext cx="540000" cy="540000"/>
          </a:xfrm>
          <a:prstGeom prst="rect">
            <a:avLst/>
          </a:prstGeom>
        </p:spPr>
      </p:pic>
      <p:pic>
        <p:nvPicPr>
          <p:cNvPr id="15" name="Graphic 14" descr="Workflow outline">
            <a:extLst>
              <a:ext uri="{FF2B5EF4-FFF2-40B4-BE49-F238E27FC236}">
                <a16:creationId xmlns:a16="http://schemas.microsoft.com/office/drawing/2014/main" id="{67E4E549-DE5A-662F-2B0E-A087883D80A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42167" y="3397120"/>
            <a:ext cx="540000" cy="540000"/>
          </a:xfrm>
          <a:prstGeom prst="rect">
            <a:avLst/>
          </a:prstGeom>
        </p:spPr>
      </p:pic>
      <p:pic>
        <p:nvPicPr>
          <p:cNvPr id="18" name="Graphic 17" descr="Sunrise outline">
            <a:extLst>
              <a:ext uri="{FF2B5EF4-FFF2-40B4-BE49-F238E27FC236}">
                <a16:creationId xmlns:a16="http://schemas.microsoft.com/office/drawing/2014/main" id="{0DBE932A-7CA0-BCA6-D953-0B354EAAF80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242167" y="2587037"/>
            <a:ext cx="540000" cy="540000"/>
          </a:xfrm>
          <a:prstGeom prst="rect">
            <a:avLst/>
          </a:prstGeom>
        </p:spPr>
      </p:pic>
    </p:spTree>
    <p:extLst>
      <p:ext uri="{BB962C8B-B14F-4D97-AF65-F5344CB8AC3E}">
        <p14:creationId xmlns:p14="http://schemas.microsoft.com/office/powerpoint/2010/main" val="28958751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3" name="Summary Zoom 2">
                <a:extLst>
                  <a:ext uri="{FF2B5EF4-FFF2-40B4-BE49-F238E27FC236}">
                    <a16:creationId xmlns:a16="http://schemas.microsoft.com/office/drawing/2014/main" id="{42D95552-27B0-3765-F8C0-84A31CCD2C6C}"/>
                  </a:ext>
                </a:extLst>
              </p:cNvPr>
              <p:cNvGraphicFramePr>
                <a:graphicFrameLocks noChangeAspect="1"/>
              </p:cNvGraphicFramePr>
              <p:nvPr>
                <p:extLst>
                  <p:ext uri="{D42A27DB-BD31-4B8C-83A1-F6EECF244321}">
                    <p14:modId xmlns:p14="http://schemas.microsoft.com/office/powerpoint/2010/main" val="1536064125"/>
                  </p:ext>
                </p:extLst>
              </p:nvPr>
            </p:nvGraphicFramePr>
            <p:xfrm>
              <a:off x="1416000" y="309000"/>
              <a:ext cx="9360000" cy="6240000"/>
            </p:xfrm>
            <a:graphic>
              <a:graphicData uri="http://schemas.microsoft.com/office/powerpoint/2016/summaryzoom">
                <psuz:summaryZm>
                  <psuz:summaryZmObj sectionId="{C6A88C6E-B0CC-438F-941B-AB7866B0FEA0}" offsetFactorX="-6070">
                    <psuz:zmPr id="{99F1D38D-D2AE-43AD-A375-E41211C6B67F}" transitionDur="1000">
                      <p166:blipFill xmlns:p166="http://schemas.microsoft.com/office/powerpoint/2016/6/main">
                        <a:blip r:embed="rId2"/>
                        <a:stretch>
                          <a:fillRect/>
                        </a:stretch>
                      </p166:blipFill>
                      <p166:spPr xmlns:p166="http://schemas.microsoft.com/office/powerpoint/2016/6/main">
                        <a:xfrm>
                          <a:off x="133357" y="671775"/>
                          <a:ext cx="4212000" cy="2369250"/>
                        </a:xfrm>
                        <a:prstGeom prst="rect">
                          <a:avLst/>
                        </a:prstGeom>
                        <a:ln w="3175">
                          <a:solidFill>
                            <a:prstClr val="ltGray"/>
                          </a:solidFill>
                        </a:ln>
                      </p166:spPr>
                    </psuz:zmPr>
                  </psuz:summaryZmObj>
                  <psuz:summaryZmObj sectionId="{EEA243B8-289D-4870-BAA5-3964B2E08041}" offsetFactorX="613" offsetFactorY="-402">
                    <psuz:zmPr id="{4F61496C-7038-4C64-B3B4-79C92AD8AB72}" transitionDur="1000">
                      <p166:blipFill xmlns:p166="http://schemas.microsoft.com/office/powerpoint/2016/6/main">
                        <a:blip r:embed="rId3"/>
                        <a:stretch>
                          <a:fillRect/>
                        </a:stretch>
                      </p166:blipFill>
                      <p166:spPr xmlns:p166="http://schemas.microsoft.com/office/powerpoint/2016/6/main">
                        <a:xfrm>
                          <a:off x="4784795" y="662251"/>
                          <a:ext cx="4212000" cy="2369250"/>
                        </a:xfrm>
                        <a:prstGeom prst="rect">
                          <a:avLst/>
                        </a:prstGeom>
                        <a:ln w="3175">
                          <a:solidFill>
                            <a:prstClr val="ltGray"/>
                          </a:solidFill>
                        </a:ln>
                      </p166:spPr>
                    </psuz:zmPr>
                  </psuz:summaryZmObj>
                  <psuz:summaryZmObj sectionId="{CF7304EE-BFFA-4164-9A1F-00CF991FBBB3}" offsetFactorX="51875" offsetFactorY="2010">
                    <psuz:zmPr id="{A2B2D95C-9BC2-4726-BDC8-B0FD133C01E7}" transitionDur="1000">
                      <p166:blipFill xmlns:p166="http://schemas.microsoft.com/office/powerpoint/2016/6/main">
                        <a:blip r:embed="rId4"/>
                        <a:stretch>
                          <a:fillRect/>
                        </a:stretch>
                      </p166:blipFill>
                      <p166:spPr xmlns:p166="http://schemas.microsoft.com/office/powerpoint/2016/6/main">
                        <a:xfrm>
                          <a:off x="2574000" y="3246597"/>
                          <a:ext cx="4212000" cy="2369250"/>
                        </a:xfrm>
                        <a:prstGeom prst="rect">
                          <a:avLst/>
                        </a:prstGeom>
                        <a:ln w="3175">
                          <a:solidFill>
                            <a:prstClr val="ltGray"/>
                          </a:solidFill>
                        </a:ln>
                      </p166:spPr>
                    </psuz:zmPr>
                  </psuz:summaryZmObj>
                  <psuz:gridLayout/>
                </psuz:summaryZm>
              </a:graphicData>
            </a:graphic>
          </p:graphicFrame>
        </mc:Choice>
        <mc:Fallback>
          <p:grpSp>
            <p:nvGrpSpPr>
              <p:cNvPr id="3" name="Summary Zoom 2">
                <a:extLst>
                  <a:ext uri="{FF2B5EF4-FFF2-40B4-BE49-F238E27FC236}">
                    <a16:creationId xmlns:a16="http://schemas.microsoft.com/office/drawing/2014/main" id="{42D95552-27B0-3765-F8C0-84A31CCD2C6C}"/>
                  </a:ext>
                </a:extLst>
              </p:cNvPr>
              <p:cNvGrpSpPr>
                <a:grpSpLocks noGrp="1" noUngrp="1" noRot="1" noChangeAspect="1" noMove="1" noResize="1"/>
              </p:cNvGrpSpPr>
              <p:nvPr/>
            </p:nvGrpSpPr>
            <p:grpSpPr>
              <a:xfrm>
                <a:off x="1416000" y="309000"/>
                <a:ext cx="9360000" cy="6240000"/>
                <a:chOff x="1416000" y="309000"/>
                <a:chExt cx="9360000" cy="6240000"/>
              </a:xfrm>
            </p:grpSpPr>
            <p:pic>
              <p:nvPicPr>
                <p:cNvPr id="2" name="Picture 2">
                  <a:hlinkClick r:id="rId5"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1549357" y="980775"/>
                  <a:ext cx="4212000" cy="2369250"/>
                </a:xfrm>
                <a:prstGeom prst="rect">
                  <a:avLst/>
                </a:prstGeom>
                <a:ln w="3175">
                  <a:solidFill>
                    <a:prstClr val="ltGray"/>
                  </a:solidFill>
                </a:ln>
              </p:spPr>
            </p:pic>
            <p:pic>
              <p:nvPicPr>
                <p:cNvPr id="4" name="Picture 4">
                  <a:hlinkClick r:id="rId6"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6200795" y="971251"/>
                  <a:ext cx="4212000" cy="2369250"/>
                </a:xfrm>
                <a:prstGeom prst="rect">
                  <a:avLst/>
                </a:prstGeom>
                <a:ln w="3175">
                  <a:solidFill>
                    <a:prstClr val="ltGray"/>
                  </a:solidFill>
                </a:ln>
              </p:spPr>
            </p:pic>
            <p:pic>
              <p:nvPicPr>
                <p:cNvPr id="5" name="Picture 5">
                  <a:hlinkClick r:id="rId7"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3990000" y="3555597"/>
                  <a:ext cx="4212000" cy="2369250"/>
                </a:xfrm>
                <a:prstGeom prst="rect">
                  <a:avLst/>
                </a:prstGeom>
                <a:ln w="3175">
                  <a:solidFill>
                    <a:prstClr val="ltGray"/>
                  </a:solidFill>
                </a:ln>
              </p:spPr>
            </p:pic>
          </p:grpSp>
        </mc:Fallback>
      </mc:AlternateContent>
    </p:spTree>
    <p:extLst>
      <p:ext uri="{BB962C8B-B14F-4D97-AF65-F5344CB8AC3E}">
        <p14:creationId xmlns:p14="http://schemas.microsoft.com/office/powerpoint/2010/main" val="10743463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68C78-6758-7CA7-33DE-4E3DFA833DFF}"/>
              </a:ext>
            </a:extLst>
          </p:cNvPr>
          <p:cNvSpPr>
            <a:spLocks noGrp="1"/>
          </p:cNvSpPr>
          <p:nvPr>
            <p:ph type="ctrTitle"/>
          </p:nvPr>
        </p:nvSpPr>
        <p:spPr>
          <a:xfrm>
            <a:off x="2979507" y="739739"/>
            <a:ext cx="5654354" cy="4982968"/>
          </a:xfrm>
        </p:spPr>
        <p:txBody>
          <a:bodyPr/>
          <a:lstStyle/>
          <a:p>
            <a:r>
              <a:rPr lang="en-GB" sz="5400" dirty="0"/>
              <a:t>Learning Outcome 1</a:t>
            </a:r>
            <a:br>
              <a:rPr lang="en-GB" sz="5400" dirty="0"/>
            </a:br>
            <a:br>
              <a:rPr lang="en-GB" dirty="0"/>
            </a:br>
            <a:r>
              <a:rPr lang="en-GB" dirty="0"/>
              <a:t>Early and Strategic Engagement</a:t>
            </a:r>
            <a:br>
              <a:rPr lang="en-GB" dirty="0"/>
            </a:br>
            <a:br>
              <a:rPr lang="en-GB" dirty="0"/>
            </a:br>
            <a:endParaRPr lang="en-GB" dirty="0"/>
          </a:p>
        </p:txBody>
      </p:sp>
      <p:pic>
        <p:nvPicPr>
          <p:cNvPr id="4" name="Graphic 3" descr="Sunrise outline">
            <a:extLst>
              <a:ext uri="{FF2B5EF4-FFF2-40B4-BE49-F238E27FC236}">
                <a16:creationId xmlns:a16="http://schemas.microsoft.com/office/drawing/2014/main" id="{3613B7C9-9106-84EA-AD45-1F272DAE3F9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051667" y="3771900"/>
            <a:ext cx="1800000" cy="1800000"/>
          </a:xfrm>
          <a:prstGeom prst="rect">
            <a:avLst/>
          </a:prstGeom>
        </p:spPr>
      </p:pic>
    </p:spTree>
    <p:extLst>
      <p:ext uri="{BB962C8B-B14F-4D97-AF65-F5344CB8AC3E}">
        <p14:creationId xmlns:p14="http://schemas.microsoft.com/office/powerpoint/2010/main" val="29832077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4908A-277F-CCEC-E68D-67EC58F8E614}"/>
              </a:ext>
            </a:extLst>
          </p:cNvPr>
          <p:cNvSpPr>
            <a:spLocks noGrp="1"/>
          </p:cNvSpPr>
          <p:nvPr>
            <p:ph type="title"/>
          </p:nvPr>
        </p:nvSpPr>
        <p:spPr>
          <a:xfrm>
            <a:off x="973781" y="285740"/>
            <a:ext cx="10515600" cy="1325563"/>
          </a:xfrm>
        </p:spPr>
        <p:txBody>
          <a:bodyPr/>
          <a:lstStyle/>
          <a:p>
            <a:r>
              <a:rPr lang="en-GB" dirty="0">
                <a:solidFill>
                  <a:schemeClr val="accent5"/>
                </a:solidFill>
              </a:rPr>
              <a:t>Early and Strategic Engagement</a:t>
            </a:r>
          </a:p>
        </p:txBody>
      </p:sp>
      <p:sp>
        <p:nvSpPr>
          <p:cNvPr id="3" name="Text Placeholder 2">
            <a:extLst>
              <a:ext uri="{FF2B5EF4-FFF2-40B4-BE49-F238E27FC236}">
                <a16:creationId xmlns:a16="http://schemas.microsoft.com/office/drawing/2014/main" id="{376C3A08-3161-C2FE-880A-15C57666E1F6}"/>
              </a:ext>
            </a:extLst>
          </p:cNvPr>
          <p:cNvSpPr>
            <a:spLocks noGrp="1"/>
          </p:cNvSpPr>
          <p:nvPr>
            <p:ph type="body" idx="12"/>
          </p:nvPr>
        </p:nvSpPr>
        <p:spPr>
          <a:xfrm>
            <a:off x="973782" y="2067675"/>
            <a:ext cx="10515599" cy="3136458"/>
          </a:xfrm>
        </p:spPr>
        <p:txBody>
          <a:bodyPr/>
          <a:lstStyle/>
          <a:p>
            <a:r>
              <a:rPr lang="en-GB" dirty="0"/>
              <a:t>This foundational step builds stakeholders that…</a:t>
            </a:r>
          </a:p>
          <a:p>
            <a:pPr marL="285750" indent="-285750">
              <a:buFont typeface="Arial" panose="020B0604020202020204" pitchFamily="34" charset="0"/>
              <a:buChar char="•"/>
            </a:pPr>
            <a:r>
              <a:rPr lang="en-GB" dirty="0"/>
              <a:t>Trust the transition plan process;</a:t>
            </a:r>
          </a:p>
          <a:p>
            <a:pPr marL="285750" indent="-285750">
              <a:buFont typeface="Arial" panose="020B0604020202020204" pitchFamily="34" charset="0"/>
              <a:buChar char="•"/>
            </a:pPr>
            <a:r>
              <a:rPr lang="en-GB" dirty="0"/>
              <a:t>Are committed to the national strategy</a:t>
            </a:r>
          </a:p>
          <a:p>
            <a:pPr marL="285750" indent="-285750">
              <a:buFont typeface="Arial" panose="020B0604020202020204" pitchFamily="34" charset="0"/>
              <a:buChar char="•"/>
            </a:pPr>
            <a:endParaRPr lang="en-GB" dirty="0"/>
          </a:p>
          <a:p>
            <a:r>
              <a:rPr lang="en-GB" dirty="0"/>
              <a:t>In this first learning outcome, you will hear from an expert about the importance of early stakeholder engagement, and how it is critical to map stakeholders, in particular financial sector stakeholders, prior to planning.</a:t>
            </a:r>
          </a:p>
        </p:txBody>
      </p:sp>
      <p:sp>
        <p:nvSpPr>
          <p:cNvPr id="4" name="Text Placeholder 3">
            <a:extLst>
              <a:ext uri="{FF2B5EF4-FFF2-40B4-BE49-F238E27FC236}">
                <a16:creationId xmlns:a16="http://schemas.microsoft.com/office/drawing/2014/main" id="{E7806D88-547E-D0F4-931A-D294F0F5BF96}"/>
              </a:ext>
            </a:extLst>
          </p:cNvPr>
          <p:cNvSpPr>
            <a:spLocks noGrp="1"/>
          </p:cNvSpPr>
          <p:nvPr>
            <p:ph type="body" idx="13"/>
          </p:nvPr>
        </p:nvSpPr>
        <p:spPr>
          <a:xfrm>
            <a:off x="973781" y="652839"/>
            <a:ext cx="5499342" cy="604836"/>
          </a:xfrm>
        </p:spPr>
        <p:txBody>
          <a:bodyPr/>
          <a:lstStyle/>
          <a:p>
            <a:r>
              <a:rPr lang="en-GB" dirty="0"/>
              <a:t>Learning Outcome 1: </a:t>
            </a:r>
          </a:p>
        </p:txBody>
      </p:sp>
      <p:pic>
        <p:nvPicPr>
          <p:cNvPr id="6" name="Graphic 5" descr="Sunrise outline">
            <a:extLst>
              <a:ext uri="{FF2B5EF4-FFF2-40B4-BE49-F238E27FC236}">
                <a16:creationId xmlns:a16="http://schemas.microsoft.com/office/drawing/2014/main" id="{4C0DE712-A9C6-7133-98AF-0B2A83B168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19217" y="447675"/>
            <a:ext cx="1620000" cy="1620000"/>
          </a:xfrm>
          <a:prstGeom prst="rect">
            <a:avLst/>
          </a:prstGeom>
        </p:spPr>
      </p:pic>
    </p:spTree>
    <p:extLst>
      <p:ext uri="{BB962C8B-B14F-4D97-AF65-F5344CB8AC3E}">
        <p14:creationId xmlns:p14="http://schemas.microsoft.com/office/powerpoint/2010/main" val="2076810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D8CA9C-23A9-6990-2A85-2BCEA4B6E5E3}"/>
              </a:ext>
            </a:extLst>
          </p:cNvPr>
          <p:cNvSpPr txBox="1"/>
          <p:nvPr/>
        </p:nvSpPr>
        <p:spPr>
          <a:xfrm>
            <a:off x="535332" y="363505"/>
            <a:ext cx="11121335" cy="1077218"/>
          </a:xfrm>
          <a:prstGeom prst="rect">
            <a:avLst/>
          </a:prstGeom>
          <a:noFill/>
        </p:spPr>
        <p:txBody>
          <a:bodyPr wrap="square" rtlCol="0">
            <a:spAutoFit/>
          </a:bodyPr>
          <a:lstStyle/>
          <a:p>
            <a:r>
              <a:rPr lang="en-GB" sz="1600" b="1" dirty="0"/>
              <a:t>LEARNING OUTCOME 1: Early and Strategic Engagement</a:t>
            </a:r>
          </a:p>
          <a:p>
            <a:endParaRPr lang="en-GB" sz="1600" i="1" dirty="0">
              <a:highlight>
                <a:srgbClr val="0000FF"/>
              </a:highlight>
            </a:endParaRPr>
          </a:p>
          <a:p>
            <a:r>
              <a:rPr lang="en-GB" sz="1600" b="1" dirty="0">
                <a:solidFill>
                  <a:schemeClr val="bg1"/>
                </a:solidFill>
                <a:highlight>
                  <a:srgbClr val="0000FF"/>
                </a:highlight>
              </a:rPr>
              <a:t>1.1 Engaging stakeholders early</a:t>
            </a:r>
          </a:p>
          <a:p>
            <a:endParaRPr lang="en-GB" sz="1600" i="1" dirty="0"/>
          </a:p>
        </p:txBody>
      </p:sp>
      <p:pic>
        <p:nvPicPr>
          <p:cNvPr id="2" name="Graphic 1" descr="Sunrise outline">
            <a:extLst>
              <a:ext uri="{FF2B5EF4-FFF2-40B4-BE49-F238E27FC236}">
                <a16:creationId xmlns:a16="http://schemas.microsoft.com/office/drawing/2014/main" id="{ED76C812-F0EC-0D21-A6AA-547C3DC9F2C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52667" y="363505"/>
            <a:ext cx="720000" cy="720000"/>
          </a:xfrm>
          <a:prstGeom prst="rect">
            <a:avLst/>
          </a:prstGeom>
        </p:spPr>
      </p:pic>
      <p:sp>
        <p:nvSpPr>
          <p:cNvPr id="4" name="TextBox 3">
            <a:extLst>
              <a:ext uri="{FF2B5EF4-FFF2-40B4-BE49-F238E27FC236}">
                <a16:creationId xmlns:a16="http://schemas.microsoft.com/office/drawing/2014/main" id="{9F4D7EB1-D295-B64A-877C-55C43D09BCBD}"/>
              </a:ext>
            </a:extLst>
          </p:cNvPr>
          <p:cNvSpPr txBox="1"/>
          <p:nvPr/>
        </p:nvSpPr>
        <p:spPr>
          <a:xfrm>
            <a:off x="535332" y="1440723"/>
            <a:ext cx="10627968" cy="1323439"/>
          </a:xfrm>
          <a:prstGeom prst="rect">
            <a:avLst/>
          </a:prstGeom>
          <a:noFill/>
        </p:spPr>
        <p:txBody>
          <a:bodyPr wrap="square">
            <a:spAutoFit/>
          </a:bodyPr>
          <a:lstStyle/>
          <a:p>
            <a:r>
              <a:rPr lang="en-GB" sz="1600" b="1" i="1" dirty="0">
                <a:solidFill>
                  <a:schemeClr val="accent5"/>
                </a:solidFill>
              </a:rPr>
              <a:t>Q: Why is it important to engage stakeholders early?</a:t>
            </a:r>
          </a:p>
          <a:p>
            <a:r>
              <a:rPr lang="en-GB" sz="1600" dirty="0"/>
              <a:t>A: By engaging with relevant stakeholders from the outset of the decision-making process, it is more likely they will share ownership over the final planning outcomes. It also boosts the legitimacy of the planning process and builds mutual trust and commitment to the final strategy. Hear from an expert for more details on the importance of early engagement:</a:t>
            </a:r>
          </a:p>
        </p:txBody>
      </p:sp>
      <p:sp>
        <p:nvSpPr>
          <p:cNvPr id="6" name="TextBox 5">
            <a:extLst>
              <a:ext uri="{FF2B5EF4-FFF2-40B4-BE49-F238E27FC236}">
                <a16:creationId xmlns:a16="http://schemas.microsoft.com/office/drawing/2014/main" id="{3853377F-AA8F-3D88-16F6-68DAFCC8D36A}"/>
              </a:ext>
            </a:extLst>
          </p:cNvPr>
          <p:cNvSpPr txBox="1"/>
          <p:nvPr/>
        </p:nvSpPr>
        <p:spPr>
          <a:xfrm>
            <a:off x="6879565" y="2764162"/>
            <a:ext cx="4007279" cy="2288694"/>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A truly equitable process is to involve people at the start of the planning process;</a:t>
            </a:r>
          </a:p>
          <a:p>
            <a:pPr marL="285750" indent="-285750">
              <a:buFont typeface="Wingdings" panose="05000000000000000000" pitchFamily="2" charset="2"/>
              <a:buChar char="Ø"/>
            </a:pPr>
            <a:r>
              <a:rPr lang="en-GB" sz="1600" dirty="0"/>
              <a:t>Early engagement helps to avoid future barriers to implementation later;</a:t>
            </a:r>
          </a:p>
          <a:p>
            <a:pPr marL="285750" indent="-285750">
              <a:buFont typeface="Wingdings" panose="05000000000000000000" pitchFamily="2" charset="2"/>
              <a:buChar char="Ø"/>
            </a:pPr>
            <a:r>
              <a:rPr lang="en-GB" sz="1600" dirty="0"/>
              <a:t>Early engagement = co development whereas late engagement = potential communication damage control</a:t>
            </a:r>
          </a:p>
        </p:txBody>
      </p:sp>
      <p:pic>
        <p:nvPicPr>
          <p:cNvPr id="7" name="Online Media 6" descr="D2D Component5 Engagement Tom Slide8">
            <a:hlinkClick r:id="" action="ppaction://media"/>
            <a:extLst>
              <a:ext uri="{FF2B5EF4-FFF2-40B4-BE49-F238E27FC236}">
                <a16:creationId xmlns:a16="http://schemas.microsoft.com/office/drawing/2014/main" id="{B8024C7B-165E-2413-BAC6-9CEC7122A823}"/>
              </a:ext>
            </a:extLst>
          </p:cNvPr>
          <p:cNvPicPr>
            <a:picLocks noRot="1" noChangeAspect="1"/>
          </p:cNvPicPr>
          <p:nvPr>
            <a:videoFile r:link="rId1"/>
          </p:nvPr>
        </p:nvPicPr>
        <p:blipFill>
          <a:blip r:embed="rId4"/>
          <a:stretch>
            <a:fillRect/>
          </a:stretch>
        </p:blipFill>
        <p:spPr>
          <a:xfrm>
            <a:off x="535332" y="2764162"/>
            <a:ext cx="6067778" cy="3428295"/>
          </a:xfrm>
          <a:prstGeom prst="rect">
            <a:avLst/>
          </a:prstGeom>
        </p:spPr>
      </p:pic>
    </p:spTree>
    <p:extLst>
      <p:ext uri="{BB962C8B-B14F-4D97-AF65-F5344CB8AC3E}">
        <p14:creationId xmlns:p14="http://schemas.microsoft.com/office/powerpoint/2010/main" val="734749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94DEB-00D1-6E41-CE3A-2C538AEAC129}"/>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65F40F1B-56A8-72A5-AB1D-0D5AB197D969}"/>
              </a:ext>
            </a:extLst>
          </p:cNvPr>
          <p:cNvSpPr txBox="1"/>
          <p:nvPr/>
        </p:nvSpPr>
        <p:spPr>
          <a:xfrm>
            <a:off x="535332" y="363505"/>
            <a:ext cx="11237335" cy="2462213"/>
          </a:xfrm>
          <a:prstGeom prst="rect">
            <a:avLst/>
          </a:prstGeom>
          <a:noFill/>
        </p:spPr>
        <p:txBody>
          <a:bodyPr wrap="square" rtlCol="0">
            <a:spAutoFit/>
          </a:bodyPr>
          <a:lstStyle/>
          <a:p>
            <a:r>
              <a:rPr lang="en-GB" sz="1600" b="1" dirty="0"/>
              <a:t>LEARNING OUTCOME 1: Early and Strategic Engagement</a:t>
            </a:r>
          </a:p>
          <a:p>
            <a:endParaRPr lang="en-GB" i="1" dirty="0"/>
          </a:p>
          <a:p>
            <a:r>
              <a:rPr lang="en-GB" sz="1600" b="1" dirty="0">
                <a:solidFill>
                  <a:schemeClr val="bg1"/>
                </a:solidFill>
                <a:highlight>
                  <a:srgbClr val="0000FF"/>
                </a:highlight>
              </a:rPr>
              <a:t>1.2 Conducting Stakeholder Mapping</a:t>
            </a:r>
          </a:p>
          <a:p>
            <a:endParaRPr lang="en-GB" sz="1200" i="1" dirty="0"/>
          </a:p>
          <a:p>
            <a:r>
              <a:rPr lang="en-GB" sz="1600" b="1" i="1" dirty="0">
                <a:solidFill>
                  <a:schemeClr val="accent5"/>
                </a:solidFill>
              </a:rPr>
              <a:t>Q: Did we already cover stakeholder mapping in D2D Component 1: Politics as well as in D2D Component 3: Vision? How is this different?</a:t>
            </a:r>
          </a:p>
          <a:p>
            <a:r>
              <a:rPr lang="en-GB" sz="1600" dirty="0"/>
              <a:t>A: Yes, we did. This exercise can coincide with the Political Economy Analysis (PEA) previously discussed. Recall, PEA should identify interests/influences of key stakeholders and strategic engagement points. The PEA can be conducted in tandem with this exercise to create a comprehensive picture of all actors who have an interest in or may be affected by a transition plan. </a:t>
            </a:r>
          </a:p>
        </p:txBody>
      </p:sp>
      <p:pic>
        <p:nvPicPr>
          <p:cNvPr id="2" name="Graphic 1" descr="Sunrise outline">
            <a:extLst>
              <a:ext uri="{FF2B5EF4-FFF2-40B4-BE49-F238E27FC236}">
                <a16:creationId xmlns:a16="http://schemas.microsoft.com/office/drawing/2014/main" id="{C0848BBD-04B7-6EAB-FB3A-521646F71572}"/>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52667" y="363505"/>
            <a:ext cx="720000" cy="720000"/>
          </a:xfrm>
          <a:prstGeom prst="rect">
            <a:avLst/>
          </a:prstGeom>
        </p:spPr>
      </p:pic>
      <p:sp>
        <p:nvSpPr>
          <p:cNvPr id="6" name="TextBox 5">
            <a:extLst>
              <a:ext uri="{FF2B5EF4-FFF2-40B4-BE49-F238E27FC236}">
                <a16:creationId xmlns:a16="http://schemas.microsoft.com/office/drawing/2014/main" id="{D3431A34-E1B1-C853-A984-C2D3B92B9318}"/>
              </a:ext>
            </a:extLst>
          </p:cNvPr>
          <p:cNvSpPr txBox="1"/>
          <p:nvPr/>
        </p:nvSpPr>
        <p:spPr>
          <a:xfrm>
            <a:off x="535332" y="3071939"/>
            <a:ext cx="10978905" cy="1077218"/>
          </a:xfrm>
          <a:prstGeom prst="rect">
            <a:avLst/>
          </a:prstGeom>
          <a:noFill/>
        </p:spPr>
        <p:txBody>
          <a:bodyPr wrap="square">
            <a:spAutoFit/>
          </a:bodyPr>
          <a:lstStyle/>
          <a:p>
            <a:r>
              <a:rPr lang="en-GB" sz="1600" b="1" i="1" dirty="0">
                <a:solidFill>
                  <a:schemeClr val="accent5"/>
                </a:solidFill>
              </a:rPr>
              <a:t>Q: Who should conduct the stakeholder mapping exercise?</a:t>
            </a:r>
          </a:p>
          <a:p>
            <a:r>
              <a:rPr lang="en-GB" sz="1600" dirty="0"/>
              <a:t>A: To avoid inadvertently biasing the map to visible or influential actors (and reaffirm the existing power dynamics), the exercise should be carried out by a group of individuals with diverse backgrounds, areas of expertise, and priorities. Treat this exercise as dynamic and </a:t>
            </a:r>
            <a:r>
              <a:rPr lang="en-GB" sz="1600" b="1" dirty="0"/>
              <a:t>plan to regularly review </a:t>
            </a:r>
            <a:r>
              <a:rPr lang="en-GB" sz="1600" dirty="0"/>
              <a:t>the stakeholder map.</a:t>
            </a:r>
          </a:p>
        </p:txBody>
      </p:sp>
    </p:spTree>
    <p:extLst>
      <p:ext uri="{BB962C8B-B14F-4D97-AF65-F5344CB8AC3E}">
        <p14:creationId xmlns:p14="http://schemas.microsoft.com/office/powerpoint/2010/main" val="3642833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396BA-2173-6598-C7DF-15F6A1861BAC}"/>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1A07680-210B-240F-76B2-93FBDD52E1D8}"/>
              </a:ext>
            </a:extLst>
          </p:cNvPr>
          <p:cNvSpPr txBox="1"/>
          <p:nvPr/>
        </p:nvSpPr>
        <p:spPr>
          <a:xfrm>
            <a:off x="535332" y="363505"/>
            <a:ext cx="11237335" cy="1046440"/>
          </a:xfrm>
          <a:prstGeom prst="rect">
            <a:avLst/>
          </a:prstGeom>
          <a:noFill/>
        </p:spPr>
        <p:txBody>
          <a:bodyPr wrap="square" rtlCol="0">
            <a:spAutoFit/>
          </a:bodyPr>
          <a:lstStyle/>
          <a:p>
            <a:r>
              <a:rPr lang="en-GB" sz="1600" b="1" dirty="0"/>
              <a:t>LEARNING OUTCOME 1: Early and Strategic Engagement</a:t>
            </a:r>
          </a:p>
          <a:p>
            <a:endParaRPr lang="en-GB" i="1" dirty="0"/>
          </a:p>
          <a:p>
            <a:r>
              <a:rPr lang="en-GB" sz="1600" b="1" dirty="0">
                <a:solidFill>
                  <a:schemeClr val="bg1"/>
                </a:solidFill>
                <a:highlight>
                  <a:srgbClr val="0000FF"/>
                </a:highlight>
              </a:rPr>
              <a:t>1.2 Conducting Stakeholder Mapping</a:t>
            </a:r>
          </a:p>
          <a:p>
            <a:endParaRPr lang="en-GB" sz="1600" dirty="0"/>
          </a:p>
        </p:txBody>
      </p:sp>
      <p:pic>
        <p:nvPicPr>
          <p:cNvPr id="2" name="Graphic 1" descr="Sunrise outline">
            <a:extLst>
              <a:ext uri="{FF2B5EF4-FFF2-40B4-BE49-F238E27FC236}">
                <a16:creationId xmlns:a16="http://schemas.microsoft.com/office/drawing/2014/main" id="{E291DF97-8AF3-7C69-8C44-7826F8B1BF6F}"/>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52667" y="363505"/>
            <a:ext cx="720000" cy="720000"/>
          </a:xfrm>
          <a:prstGeom prst="rect">
            <a:avLst/>
          </a:prstGeom>
        </p:spPr>
      </p:pic>
      <p:sp>
        <p:nvSpPr>
          <p:cNvPr id="8" name="TextBox 7">
            <a:extLst>
              <a:ext uri="{FF2B5EF4-FFF2-40B4-BE49-F238E27FC236}">
                <a16:creationId xmlns:a16="http://schemas.microsoft.com/office/drawing/2014/main" id="{A83FF5B1-1B31-C166-90F8-9AA6D499B1FB}"/>
              </a:ext>
            </a:extLst>
          </p:cNvPr>
          <p:cNvSpPr txBox="1"/>
          <p:nvPr/>
        </p:nvSpPr>
        <p:spPr>
          <a:xfrm>
            <a:off x="535332" y="1318612"/>
            <a:ext cx="11237335" cy="584775"/>
          </a:xfrm>
          <a:prstGeom prst="rect">
            <a:avLst/>
          </a:prstGeom>
          <a:noFill/>
        </p:spPr>
        <p:txBody>
          <a:bodyPr wrap="square">
            <a:spAutoFit/>
          </a:bodyPr>
          <a:lstStyle/>
          <a:p>
            <a:r>
              <a:rPr lang="en-GB" sz="1600" b="1" i="1" dirty="0">
                <a:solidFill>
                  <a:schemeClr val="accent5"/>
                </a:solidFill>
              </a:rPr>
              <a:t>Q: When following the D2D framework, what stakeholders are needed for consultation?</a:t>
            </a:r>
          </a:p>
          <a:p>
            <a:r>
              <a:rPr lang="en-GB" sz="1600" dirty="0"/>
              <a:t>A: Stakeholder engagement happens throughout the whole D2D process, below shows who to consult during the process:</a:t>
            </a:r>
          </a:p>
        </p:txBody>
      </p:sp>
      <p:grpSp>
        <p:nvGrpSpPr>
          <p:cNvPr id="31" name="Group 30">
            <a:extLst>
              <a:ext uri="{FF2B5EF4-FFF2-40B4-BE49-F238E27FC236}">
                <a16:creationId xmlns:a16="http://schemas.microsoft.com/office/drawing/2014/main" id="{D9DEF079-B9EB-C1E3-1703-7B61B17D38D9}"/>
              </a:ext>
            </a:extLst>
          </p:cNvPr>
          <p:cNvGrpSpPr/>
          <p:nvPr/>
        </p:nvGrpSpPr>
        <p:grpSpPr>
          <a:xfrm>
            <a:off x="1708141" y="2176894"/>
            <a:ext cx="8953509" cy="4363119"/>
            <a:chOff x="1904991" y="1980044"/>
            <a:chExt cx="8953509" cy="4363119"/>
          </a:xfrm>
        </p:grpSpPr>
        <p:sp>
          <p:nvSpPr>
            <p:cNvPr id="25" name="Rectangle: Rounded Corners 24">
              <a:extLst>
                <a:ext uri="{FF2B5EF4-FFF2-40B4-BE49-F238E27FC236}">
                  <a16:creationId xmlns:a16="http://schemas.microsoft.com/office/drawing/2014/main" id="{C28BCC1B-F46C-80C3-A3EA-B45423D3A57B}"/>
                </a:ext>
              </a:extLst>
            </p:cNvPr>
            <p:cNvSpPr/>
            <p:nvPr/>
          </p:nvSpPr>
          <p:spPr>
            <a:xfrm>
              <a:off x="2212357" y="2084863"/>
              <a:ext cx="8646134" cy="3949886"/>
            </a:xfrm>
            <a:prstGeom prst="roundRect">
              <a:avLst>
                <a:gd name="adj" fmla="val 0"/>
              </a:avLst>
            </a:prstGeom>
            <a:ln>
              <a:noFill/>
            </a:ln>
          </p:spPr>
          <p:style>
            <a:lnRef idx="1">
              <a:schemeClr val="accent6"/>
            </a:lnRef>
            <a:fillRef idx="2">
              <a:schemeClr val="accent6"/>
            </a:fillRef>
            <a:effectRef idx="1">
              <a:schemeClr val="accent6"/>
            </a:effectRef>
            <a:fontRef idx="minor">
              <a:schemeClr val="dk1"/>
            </a:fontRef>
          </p:style>
          <p:txBody>
            <a:bodyPr rtlCol="0" anchor="ctr"/>
            <a:lstStyle/>
            <a:p>
              <a:pPr algn="ctr"/>
              <a:endParaRPr lang="en-GB"/>
            </a:p>
          </p:txBody>
        </p:sp>
        <p:cxnSp>
          <p:nvCxnSpPr>
            <p:cNvPr id="11" name="Straight Arrow Connector 10">
              <a:extLst>
                <a:ext uri="{FF2B5EF4-FFF2-40B4-BE49-F238E27FC236}">
                  <a16:creationId xmlns:a16="http://schemas.microsoft.com/office/drawing/2014/main" id="{60726782-F205-F27B-8B2B-3EB46DC4DD21}"/>
                </a:ext>
              </a:extLst>
            </p:cNvPr>
            <p:cNvCxnSpPr>
              <a:cxnSpLocks/>
            </p:cNvCxnSpPr>
            <p:nvPr/>
          </p:nvCxnSpPr>
          <p:spPr>
            <a:xfrm flipV="1">
              <a:off x="2413379" y="2364162"/>
              <a:ext cx="407258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86EA6B96-1602-CC6D-F9DB-65411CE48ABE}"/>
                </a:ext>
              </a:extLst>
            </p:cNvPr>
            <p:cNvSpPr/>
            <p:nvPr/>
          </p:nvSpPr>
          <p:spPr>
            <a:xfrm>
              <a:off x="6485958" y="2084863"/>
              <a:ext cx="4372533" cy="428281"/>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1: </a:t>
              </a:r>
              <a:r>
                <a:rPr lang="en-GB" dirty="0">
                  <a:solidFill>
                    <a:schemeClr val="accent1"/>
                  </a:solidFill>
                </a:rPr>
                <a:t>Securing Political Support</a:t>
              </a:r>
            </a:p>
          </p:txBody>
        </p:sp>
        <p:sp>
          <p:nvSpPr>
            <p:cNvPr id="13" name="Rectangle: Rounded Corners 12">
              <a:extLst>
                <a:ext uri="{FF2B5EF4-FFF2-40B4-BE49-F238E27FC236}">
                  <a16:creationId xmlns:a16="http://schemas.microsoft.com/office/drawing/2014/main" id="{436C725E-B309-2CAA-B9DA-54AB930D9F94}"/>
                </a:ext>
              </a:extLst>
            </p:cNvPr>
            <p:cNvSpPr/>
            <p:nvPr/>
          </p:nvSpPr>
          <p:spPr>
            <a:xfrm>
              <a:off x="6485958" y="2792443"/>
              <a:ext cx="4372534" cy="396000"/>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2: </a:t>
              </a:r>
              <a:r>
                <a:rPr lang="en-GB" dirty="0">
                  <a:solidFill>
                    <a:schemeClr val="accent1"/>
                  </a:solidFill>
                </a:rPr>
                <a:t>Developing Institutional Capacity</a:t>
              </a:r>
            </a:p>
          </p:txBody>
        </p:sp>
        <p:sp>
          <p:nvSpPr>
            <p:cNvPr id="14" name="Rectangle: Rounded Corners 13">
              <a:extLst>
                <a:ext uri="{FF2B5EF4-FFF2-40B4-BE49-F238E27FC236}">
                  <a16:creationId xmlns:a16="http://schemas.microsoft.com/office/drawing/2014/main" id="{7C0BC35E-E7A5-AB70-559B-F673A489F07D}"/>
                </a:ext>
              </a:extLst>
            </p:cNvPr>
            <p:cNvSpPr/>
            <p:nvPr/>
          </p:nvSpPr>
          <p:spPr>
            <a:xfrm>
              <a:off x="6485958" y="3542133"/>
              <a:ext cx="4372537" cy="396000"/>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3: </a:t>
              </a:r>
              <a:r>
                <a:rPr lang="en-GB" dirty="0">
                  <a:solidFill>
                    <a:schemeClr val="accent1"/>
                  </a:solidFill>
                </a:rPr>
                <a:t>Aligning the Development Vision</a:t>
              </a:r>
            </a:p>
          </p:txBody>
        </p:sp>
        <p:sp>
          <p:nvSpPr>
            <p:cNvPr id="15" name="Rectangle: Rounded Corners 14">
              <a:extLst>
                <a:ext uri="{FF2B5EF4-FFF2-40B4-BE49-F238E27FC236}">
                  <a16:creationId xmlns:a16="http://schemas.microsoft.com/office/drawing/2014/main" id="{9551002B-DBBE-3621-3F67-2CBB8967C119}"/>
                </a:ext>
              </a:extLst>
            </p:cNvPr>
            <p:cNvSpPr/>
            <p:nvPr/>
          </p:nvSpPr>
          <p:spPr>
            <a:xfrm>
              <a:off x="6485958" y="4304216"/>
              <a:ext cx="4372539" cy="396000"/>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4: </a:t>
              </a:r>
              <a:r>
                <a:rPr lang="en-GB" dirty="0">
                  <a:solidFill>
                    <a:schemeClr val="accent1"/>
                  </a:solidFill>
                </a:rPr>
                <a:t>Undertaking Deliberative Modelling</a:t>
              </a:r>
            </a:p>
          </p:txBody>
        </p:sp>
        <p:sp>
          <p:nvSpPr>
            <p:cNvPr id="16" name="Rectangle: Rounded Corners 15">
              <a:extLst>
                <a:ext uri="{FF2B5EF4-FFF2-40B4-BE49-F238E27FC236}">
                  <a16:creationId xmlns:a16="http://schemas.microsoft.com/office/drawing/2014/main" id="{DFF0E631-6563-2039-1DDA-031A2922FA30}"/>
                </a:ext>
              </a:extLst>
            </p:cNvPr>
            <p:cNvSpPr/>
            <p:nvPr/>
          </p:nvSpPr>
          <p:spPr>
            <a:xfrm>
              <a:off x="6485960" y="5104403"/>
              <a:ext cx="4372540" cy="396000"/>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6: </a:t>
              </a:r>
              <a:r>
                <a:rPr lang="en-GB" dirty="0">
                  <a:solidFill>
                    <a:schemeClr val="accent1"/>
                  </a:solidFill>
                </a:rPr>
                <a:t>Enhancing the Enabling Environment</a:t>
              </a:r>
            </a:p>
          </p:txBody>
        </p:sp>
        <p:sp>
          <p:nvSpPr>
            <p:cNvPr id="17" name="Rectangle: Rounded Corners 16">
              <a:extLst>
                <a:ext uri="{FF2B5EF4-FFF2-40B4-BE49-F238E27FC236}">
                  <a16:creationId xmlns:a16="http://schemas.microsoft.com/office/drawing/2014/main" id="{16F5D72C-499B-FBD5-57B6-45DE0CC35717}"/>
                </a:ext>
              </a:extLst>
            </p:cNvPr>
            <p:cNvSpPr/>
            <p:nvPr/>
          </p:nvSpPr>
          <p:spPr>
            <a:xfrm>
              <a:off x="6485960" y="5866486"/>
              <a:ext cx="4372540" cy="396000"/>
            </a:xfrm>
            <a:prstGeom prst="roundRect">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lIns="0" tIns="0" rIns="0" bIns="0" rtlCol="0" anchor="ctr"/>
            <a:lstStyle/>
            <a:p>
              <a:pPr algn="ctr"/>
              <a:r>
                <a:rPr lang="en-GB" b="1" dirty="0">
                  <a:solidFill>
                    <a:schemeClr val="accent1"/>
                  </a:solidFill>
                </a:rPr>
                <a:t>Component 7: </a:t>
              </a:r>
              <a:r>
                <a:rPr lang="en-GB" dirty="0">
                  <a:solidFill>
                    <a:schemeClr val="accent1"/>
                  </a:solidFill>
                </a:rPr>
                <a:t>Developing Finance Strategies</a:t>
              </a:r>
            </a:p>
          </p:txBody>
        </p:sp>
        <p:cxnSp>
          <p:nvCxnSpPr>
            <p:cNvPr id="19" name="Straight Arrow Connector 18">
              <a:extLst>
                <a:ext uri="{FF2B5EF4-FFF2-40B4-BE49-F238E27FC236}">
                  <a16:creationId xmlns:a16="http://schemas.microsoft.com/office/drawing/2014/main" id="{BC4FEDB1-2C5C-A9BE-9EF3-893A10F1FF55}"/>
                </a:ext>
              </a:extLst>
            </p:cNvPr>
            <p:cNvCxnSpPr>
              <a:cxnSpLocks/>
            </p:cNvCxnSpPr>
            <p:nvPr/>
          </p:nvCxnSpPr>
          <p:spPr>
            <a:xfrm>
              <a:off x="2432595" y="3008587"/>
              <a:ext cx="4053364"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700061B4-7AE8-F64A-B2E1-CFD7FB447F5A}"/>
                </a:ext>
              </a:extLst>
            </p:cNvPr>
            <p:cNvCxnSpPr>
              <a:cxnSpLocks/>
            </p:cNvCxnSpPr>
            <p:nvPr/>
          </p:nvCxnSpPr>
          <p:spPr>
            <a:xfrm>
              <a:off x="2432594" y="3755341"/>
              <a:ext cx="407258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C6ABEDB2-35E0-7291-689D-C410D8FAAF1A}"/>
                </a:ext>
              </a:extLst>
            </p:cNvPr>
            <p:cNvCxnSpPr>
              <a:cxnSpLocks/>
              <a:endCxn id="15" idx="1"/>
            </p:cNvCxnSpPr>
            <p:nvPr/>
          </p:nvCxnSpPr>
          <p:spPr>
            <a:xfrm flipV="1">
              <a:off x="2432595" y="4502216"/>
              <a:ext cx="4053363"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275E3DC2-8C6A-DA35-15A6-32A83501063C}"/>
                </a:ext>
              </a:extLst>
            </p:cNvPr>
            <p:cNvCxnSpPr>
              <a:cxnSpLocks/>
              <a:endCxn id="16" idx="1"/>
            </p:cNvCxnSpPr>
            <p:nvPr/>
          </p:nvCxnSpPr>
          <p:spPr>
            <a:xfrm flipV="1">
              <a:off x="2413379" y="5302403"/>
              <a:ext cx="407258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5ECF02BC-9DE1-A93E-29B3-9CF106582E76}"/>
                </a:ext>
              </a:extLst>
            </p:cNvPr>
            <p:cNvCxnSpPr>
              <a:cxnSpLocks/>
            </p:cNvCxnSpPr>
            <p:nvPr/>
          </p:nvCxnSpPr>
          <p:spPr>
            <a:xfrm flipV="1">
              <a:off x="2413379" y="6060288"/>
              <a:ext cx="4072581"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4" name="Rectangle: Rounded Corners 3">
              <a:extLst>
                <a:ext uri="{FF2B5EF4-FFF2-40B4-BE49-F238E27FC236}">
                  <a16:creationId xmlns:a16="http://schemas.microsoft.com/office/drawing/2014/main" id="{7A4039B1-D357-0CA1-2CCF-53D5260E09F1}"/>
                </a:ext>
              </a:extLst>
            </p:cNvPr>
            <p:cNvSpPr/>
            <p:nvPr/>
          </p:nvSpPr>
          <p:spPr>
            <a:xfrm>
              <a:off x="1904991" y="1980044"/>
              <a:ext cx="527594" cy="4363119"/>
            </a:xfrm>
            <a:prstGeom prst="roundRect">
              <a:avLst>
                <a:gd name="adj" fmla="val 6667"/>
              </a:avLst>
            </a:prstGeom>
            <a:ln>
              <a:solidFill>
                <a:schemeClr val="accent1"/>
              </a:solidFill>
            </a:ln>
          </p:spPr>
          <p:style>
            <a:lnRef idx="2">
              <a:schemeClr val="accent3">
                <a:shade val="15000"/>
              </a:schemeClr>
            </a:lnRef>
            <a:fillRef idx="1">
              <a:schemeClr val="accent3"/>
            </a:fillRef>
            <a:effectRef idx="0">
              <a:schemeClr val="accent3"/>
            </a:effectRef>
            <a:fontRef idx="minor">
              <a:schemeClr val="lt1"/>
            </a:fontRef>
          </p:style>
          <p:txBody>
            <a:bodyPr vert="vert270" rtlCol="0" anchor="ctr"/>
            <a:lstStyle/>
            <a:p>
              <a:pPr algn="ctr"/>
              <a:r>
                <a:rPr lang="en-GB" sz="1600" b="1" dirty="0">
                  <a:solidFill>
                    <a:schemeClr val="accent1"/>
                  </a:solidFill>
                </a:rPr>
                <a:t>Component 5: </a:t>
              </a:r>
              <a:r>
                <a:rPr lang="en-GB" sz="1600" dirty="0">
                  <a:solidFill>
                    <a:schemeClr val="accent1"/>
                  </a:solidFill>
                </a:rPr>
                <a:t>Engaging with Stakeholders</a:t>
              </a:r>
            </a:p>
          </p:txBody>
        </p:sp>
        <p:sp>
          <p:nvSpPr>
            <p:cNvPr id="46" name="TextBox 45">
              <a:extLst>
                <a:ext uri="{FF2B5EF4-FFF2-40B4-BE49-F238E27FC236}">
                  <a16:creationId xmlns:a16="http://schemas.microsoft.com/office/drawing/2014/main" id="{F8E2CE0F-EB68-A3B0-AFB0-3301B7EB9EE8}"/>
                </a:ext>
              </a:extLst>
            </p:cNvPr>
            <p:cNvSpPr txBox="1"/>
            <p:nvPr/>
          </p:nvSpPr>
          <p:spPr>
            <a:xfrm>
              <a:off x="2915652" y="2706702"/>
              <a:ext cx="3270677" cy="288146"/>
            </a:xfrm>
            <a:prstGeom prst="rect">
              <a:avLst/>
            </a:prstGeom>
            <a:noFill/>
          </p:spPr>
          <p:txBody>
            <a:bodyPr wrap="square" lIns="0" tIns="36000" rIns="0" bIns="36000" rtlCol="0">
              <a:spAutoFit/>
            </a:bodyPr>
            <a:lstStyle/>
            <a:p>
              <a:pPr algn="ctr"/>
              <a:r>
                <a:rPr lang="en-GB" dirty="0"/>
                <a:t>Technical experts; researchers</a:t>
              </a:r>
            </a:p>
          </p:txBody>
        </p:sp>
        <p:sp>
          <p:nvSpPr>
            <p:cNvPr id="47" name="TextBox 46">
              <a:extLst>
                <a:ext uri="{FF2B5EF4-FFF2-40B4-BE49-F238E27FC236}">
                  <a16:creationId xmlns:a16="http://schemas.microsoft.com/office/drawing/2014/main" id="{F0AA9479-F43A-66F8-E919-40922A0D8814}"/>
                </a:ext>
              </a:extLst>
            </p:cNvPr>
            <p:cNvSpPr txBox="1"/>
            <p:nvPr/>
          </p:nvSpPr>
          <p:spPr>
            <a:xfrm>
              <a:off x="2456485" y="3221348"/>
              <a:ext cx="3963793" cy="503590"/>
            </a:xfrm>
            <a:prstGeom prst="rect">
              <a:avLst/>
            </a:prstGeom>
            <a:noFill/>
          </p:spPr>
          <p:txBody>
            <a:bodyPr wrap="square" lIns="0" tIns="36000" rIns="0" bIns="36000" rtlCol="0">
              <a:spAutoFit/>
            </a:bodyPr>
            <a:lstStyle/>
            <a:p>
              <a:pPr algn="ctr"/>
              <a:r>
                <a:rPr lang="en-GB" dirty="0"/>
                <a:t>Civil society, community representatives, private sector, sectoral ministries</a:t>
              </a:r>
            </a:p>
          </p:txBody>
        </p:sp>
        <p:sp>
          <p:nvSpPr>
            <p:cNvPr id="49" name="TextBox 48">
              <a:extLst>
                <a:ext uri="{FF2B5EF4-FFF2-40B4-BE49-F238E27FC236}">
                  <a16:creationId xmlns:a16="http://schemas.microsoft.com/office/drawing/2014/main" id="{2701AB54-BE81-69E6-CD48-0A6946F73742}"/>
                </a:ext>
              </a:extLst>
            </p:cNvPr>
            <p:cNvSpPr txBox="1"/>
            <p:nvPr/>
          </p:nvSpPr>
          <p:spPr>
            <a:xfrm>
              <a:off x="2522166" y="3996003"/>
              <a:ext cx="3963793" cy="503590"/>
            </a:xfrm>
            <a:prstGeom prst="rect">
              <a:avLst/>
            </a:prstGeom>
            <a:noFill/>
          </p:spPr>
          <p:txBody>
            <a:bodyPr wrap="square" lIns="0" tIns="36000" rIns="0" bIns="36000" rtlCol="0">
              <a:spAutoFit/>
            </a:bodyPr>
            <a:lstStyle/>
            <a:p>
              <a:pPr algn="ctr"/>
              <a:r>
                <a:rPr lang="en-GB" dirty="0"/>
                <a:t>Modelling team, line ministries, research institutions, </a:t>
              </a:r>
              <a:r>
                <a:rPr lang="en-GB" b="1" dirty="0">
                  <a:solidFill>
                    <a:srgbClr val="C80F2E"/>
                  </a:solidFill>
                </a:rPr>
                <a:t>TDG-SIG </a:t>
              </a:r>
            </a:p>
          </p:txBody>
        </p:sp>
        <p:sp>
          <p:nvSpPr>
            <p:cNvPr id="26" name="TextBox 25">
              <a:extLst>
                <a:ext uri="{FF2B5EF4-FFF2-40B4-BE49-F238E27FC236}">
                  <a16:creationId xmlns:a16="http://schemas.microsoft.com/office/drawing/2014/main" id="{9FFF47C5-96D7-4B9A-8A68-CA3F28E798F0}"/>
                </a:ext>
              </a:extLst>
            </p:cNvPr>
            <p:cNvSpPr txBox="1"/>
            <p:nvPr/>
          </p:nvSpPr>
          <p:spPr>
            <a:xfrm>
              <a:off x="2464282" y="2072477"/>
              <a:ext cx="3963793" cy="288147"/>
            </a:xfrm>
            <a:prstGeom prst="rect">
              <a:avLst/>
            </a:prstGeom>
            <a:noFill/>
          </p:spPr>
          <p:txBody>
            <a:bodyPr wrap="square" lIns="0" tIns="36000" rIns="0" bIns="36000" rtlCol="0">
              <a:spAutoFit/>
            </a:bodyPr>
            <a:lstStyle/>
            <a:p>
              <a:pPr algn="ctr"/>
              <a:r>
                <a:rPr lang="en-GB" dirty="0"/>
                <a:t>Relevant line ministries, including MoF</a:t>
              </a:r>
            </a:p>
          </p:txBody>
        </p:sp>
        <p:sp>
          <p:nvSpPr>
            <p:cNvPr id="27" name="TextBox 26">
              <a:extLst>
                <a:ext uri="{FF2B5EF4-FFF2-40B4-BE49-F238E27FC236}">
                  <a16:creationId xmlns:a16="http://schemas.microsoft.com/office/drawing/2014/main" id="{85049C1A-C0A4-0BBE-60E4-C5A1964570A3}"/>
                </a:ext>
              </a:extLst>
            </p:cNvPr>
            <p:cNvSpPr txBox="1"/>
            <p:nvPr/>
          </p:nvSpPr>
          <p:spPr>
            <a:xfrm>
              <a:off x="2477380" y="4807309"/>
              <a:ext cx="3963793" cy="503590"/>
            </a:xfrm>
            <a:prstGeom prst="rect">
              <a:avLst/>
            </a:prstGeom>
            <a:noFill/>
          </p:spPr>
          <p:txBody>
            <a:bodyPr wrap="square" lIns="0" tIns="36000" rIns="0" bIns="36000" rtlCol="0">
              <a:spAutoFit/>
            </a:bodyPr>
            <a:lstStyle/>
            <a:p>
              <a:pPr algn="ctr"/>
              <a:r>
                <a:rPr lang="en-GB" dirty="0"/>
                <a:t>Line ministries, regulators, off-takers, private and financial sectors </a:t>
              </a:r>
            </a:p>
          </p:txBody>
        </p:sp>
        <p:sp>
          <p:nvSpPr>
            <p:cNvPr id="29" name="TextBox 28">
              <a:extLst>
                <a:ext uri="{FF2B5EF4-FFF2-40B4-BE49-F238E27FC236}">
                  <a16:creationId xmlns:a16="http://schemas.microsoft.com/office/drawing/2014/main" id="{3C46313C-832A-26B2-F72D-44E83C63A86D}"/>
                </a:ext>
              </a:extLst>
            </p:cNvPr>
            <p:cNvSpPr txBox="1"/>
            <p:nvPr/>
          </p:nvSpPr>
          <p:spPr>
            <a:xfrm>
              <a:off x="2522166" y="5531157"/>
              <a:ext cx="3963793" cy="503590"/>
            </a:xfrm>
            <a:prstGeom prst="rect">
              <a:avLst/>
            </a:prstGeom>
            <a:noFill/>
          </p:spPr>
          <p:txBody>
            <a:bodyPr wrap="square" lIns="0" tIns="36000" rIns="0" bIns="36000" rtlCol="0">
              <a:spAutoFit/>
            </a:bodyPr>
            <a:lstStyle/>
            <a:p>
              <a:pPr algn="ctr"/>
              <a:r>
                <a:rPr lang="en-GB" dirty="0"/>
                <a:t>MoF, potential investors, banks, financial institutions, </a:t>
              </a:r>
              <a:r>
                <a:rPr lang="en-GB" b="1" dirty="0">
                  <a:solidFill>
                    <a:srgbClr val="C80F2E"/>
                  </a:solidFill>
                </a:rPr>
                <a:t>TDG-SIG</a:t>
              </a:r>
            </a:p>
          </p:txBody>
        </p:sp>
      </p:grpSp>
      <p:sp>
        <p:nvSpPr>
          <p:cNvPr id="32" name="TextBox 31">
            <a:extLst>
              <a:ext uri="{FF2B5EF4-FFF2-40B4-BE49-F238E27FC236}">
                <a16:creationId xmlns:a16="http://schemas.microsoft.com/office/drawing/2014/main" id="{1F20EDBD-17BE-FAA3-3DE8-B805A1EC3134}"/>
              </a:ext>
            </a:extLst>
          </p:cNvPr>
          <p:cNvSpPr txBox="1"/>
          <p:nvPr/>
        </p:nvSpPr>
        <p:spPr>
          <a:xfrm>
            <a:off x="7374656" y="1920912"/>
            <a:ext cx="2477208" cy="318924"/>
          </a:xfrm>
          <a:prstGeom prst="rect">
            <a:avLst/>
          </a:prstGeom>
          <a:noFill/>
        </p:spPr>
        <p:txBody>
          <a:bodyPr wrap="none" lIns="36000" tIns="36000" rIns="36000" bIns="36000" rtlCol="0">
            <a:spAutoFit/>
          </a:bodyPr>
          <a:lstStyle/>
          <a:p>
            <a:pPr algn="l"/>
            <a:r>
              <a:rPr lang="en-GB" sz="1600" b="1" dirty="0"/>
              <a:t>Data-to-Deal Component</a:t>
            </a:r>
          </a:p>
        </p:txBody>
      </p:sp>
      <p:sp>
        <p:nvSpPr>
          <p:cNvPr id="35" name="TextBox 34">
            <a:extLst>
              <a:ext uri="{FF2B5EF4-FFF2-40B4-BE49-F238E27FC236}">
                <a16:creationId xmlns:a16="http://schemas.microsoft.com/office/drawing/2014/main" id="{77474A3A-6D62-5618-68AD-275F6D053953}"/>
              </a:ext>
            </a:extLst>
          </p:cNvPr>
          <p:cNvSpPr txBox="1"/>
          <p:nvPr/>
        </p:nvSpPr>
        <p:spPr>
          <a:xfrm>
            <a:off x="3709561" y="1921406"/>
            <a:ext cx="1246101" cy="318924"/>
          </a:xfrm>
          <a:prstGeom prst="rect">
            <a:avLst/>
          </a:prstGeom>
          <a:noFill/>
        </p:spPr>
        <p:txBody>
          <a:bodyPr wrap="none" lIns="36000" tIns="36000" rIns="36000" bIns="36000" rtlCol="0">
            <a:spAutoFit/>
          </a:bodyPr>
          <a:lstStyle/>
          <a:p>
            <a:pPr algn="l"/>
            <a:r>
              <a:rPr lang="en-GB" sz="1600" b="1" dirty="0"/>
              <a:t>Stakeholder</a:t>
            </a:r>
          </a:p>
        </p:txBody>
      </p:sp>
    </p:spTree>
    <p:extLst>
      <p:ext uri="{BB962C8B-B14F-4D97-AF65-F5344CB8AC3E}">
        <p14:creationId xmlns:p14="http://schemas.microsoft.com/office/powerpoint/2010/main" val="1125440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B78E11-09F4-499D-863A-FB3C20493F1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4909E1-A1CA-B9B5-1BE0-90C711F0641F}"/>
              </a:ext>
            </a:extLst>
          </p:cNvPr>
          <p:cNvSpPr txBox="1"/>
          <p:nvPr/>
        </p:nvSpPr>
        <p:spPr>
          <a:xfrm>
            <a:off x="468483" y="470189"/>
            <a:ext cx="11121335" cy="2554545"/>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Stakeholder Mapping in </a:t>
            </a:r>
            <a:r>
              <a:rPr lang="en-GB" sz="1800" b="1" i="1" dirty="0">
                <a:solidFill>
                  <a:schemeClr val="accent6">
                    <a:lumMod val="60000"/>
                    <a:lumOff val="40000"/>
                  </a:schemeClr>
                </a:solidFill>
              </a:rPr>
              <a:t>Ghana</a:t>
            </a:r>
            <a:endParaRPr lang="en-GB" sz="1800" b="1" i="1" dirty="0">
              <a:solidFill>
                <a:schemeClr val="bg1"/>
              </a:solidFill>
            </a:endParaRP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When creating </a:t>
            </a:r>
            <a:r>
              <a:rPr lang="en-GB" sz="1600" dirty="0">
                <a:solidFill>
                  <a:schemeClr val="accent1">
                    <a:lumMod val="20000"/>
                    <a:lumOff val="80000"/>
                  </a:schemeClr>
                </a:solidFill>
                <a:hlinkClick r:id="rId4">
                  <a:extLst>
                    <a:ext uri="{A12FA001-AC4F-418D-AE19-62706E023703}">
                      <ahyp:hlinkClr xmlns:ahyp="http://schemas.microsoft.com/office/drawing/2018/hyperlinkcolor" val="tx"/>
                    </a:ext>
                  </a:extLst>
                </a:hlinkClick>
              </a:rPr>
              <a:t>Ghana’s Strategic National Energy Plan</a:t>
            </a:r>
            <a:r>
              <a:rPr lang="en-GB" sz="1600" dirty="0">
                <a:solidFill>
                  <a:schemeClr val="bg1"/>
                </a:solidFill>
              </a:rPr>
              <a:t>, stakeholders were categorised into technical and steering committees (</a:t>
            </a:r>
            <a:r>
              <a:rPr lang="en-GB" sz="1600" b="1" dirty="0">
                <a:solidFill>
                  <a:srgbClr val="C80F2E"/>
                </a:solidFill>
              </a:rPr>
              <a:t>TDG-SIG </a:t>
            </a:r>
            <a:r>
              <a:rPr lang="en-GB" sz="1600" dirty="0">
                <a:solidFill>
                  <a:schemeClr val="bg1"/>
                </a:solidFill>
              </a:rPr>
              <a:t>and </a:t>
            </a:r>
            <a:r>
              <a:rPr lang="en-GB" sz="1600" b="1" dirty="0">
                <a:solidFill>
                  <a:schemeClr val="accent4">
                    <a:lumMod val="40000"/>
                    <a:lumOff val="60000"/>
                  </a:schemeClr>
                </a:solidFill>
              </a:rPr>
              <a:t>PSC-SIG</a:t>
            </a:r>
            <a:r>
              <a:rPr lang="en-GB" sz="1600" dirty="0">
                <a:solidFill>
                  <a:schemeClr val="bg1"/>
                </a:solidFill>
              </a:rPr>
              <a:t>, respectively) based on their skills and expertise. Stakeholders not directly engaged with the committees were involved in the process to refine and validate the scenarios of the final plan.</a:t>
            </a:r>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7919BB9F-97AE-0D2E-7D27-4B2CD73D10CF}"/>
              </a:ext>
            </a:extLst>
          </p:cNvPr>
          <p:cNvSpPr txBox="1"/>
          <p:nvPr/>
        </p:nvSpPr>
        <p:spPr>
          <a:xfrm>
            <a:off x="468483" y="2673299"/>
            <a:ext cx="10675767" cy="2062103"/>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A national-level plan that was quantitatively robust and nationally owned by a diverse mix of Ghana’s stakeholders.</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Technical committee (akin to the </a:t>
            </a:r>
            <a:r>
              <a:rPr lang="en-GB" sz="1600" b="1" dirty="0">
                <a:solidFill>
                  <a:srgbClr val="C80F2E"/>
                </a:solidFill>
              </a:rPr>
              <a:t>TDG-SIG</a:t>
            </a:r>
            <a:r>
              <a:rPr lang="en-GB" sz="1600" dirty="0">
                <a:solidFill>
                  <a:schemeClr val="bg1"/>
                </a:solidFill>
              </a:rPr>
              <a:t>)</a:t>
            </a:r>
          </a:p>
          <a:p>
            <a:pPr marL="285750" indent="-285750">
              <a:buClr>
                <a:schemeClr val="bg1"/>
              </a:buClr>
              <a:buFont typeface="Wingdings" panose="05000000000000000000" pitchFamily="2" charset="2"/>
              <a:buChar char="ü"/>
            </a:pPr>
            <a:r>
              <a:rPr lang="en-GB" sz="1600" dirty="0">
                <a:solidFill>
                  <a:schemeClr val="bg1"/>
                </a:solidFill>
              </a:rPr>
              <a:t>Steering committee (equivalent to the </a:t>
            </a:r>
            <a:r>
              <a:rPr lang="en-GB" sz="1600" b="1" dirty="0">
                <a:solidFill>
                  <a:schemeClr val="accent1">
                    <a:lumMod val="20000"/>
                    <a:lumOff val="80000"/>
                  </a:schemeClr>
                </a:solidFill>
              </a:rPr>
              <a:t>PSC-SIG</a:t>
            </a:r>
            <a:r>
              <a:rPr lang="en-GB" sz="1600" dirty="0">
                <a:solidFill>
                  <a:schemeClr val="bg1"/>
                </a:solidFill>
              </a:rPr>
              <a:t>)</a:t>
            </a:r>
          </a:p>
          <a:p>
            <a:pPr marL="285750" indent="-285750">
              <a:buClr>
                <a:schemeClr val="bg1"/>
              </a:buClr>
              <a:buFont typeface="Wingdings" panose="05000000000000000000" pitchFamily="2" charset="2"/>
              <a:buChar char="ü"/>
            </a:pPr>
            <a:r>
              <a:rPr lang="en-GB" sz="1600" dirty="0">
                <a:solidFill>
                  <a:schemeClr val="bg1"/>
                </a:solidFill>
              </a:rPr>
              <a:t>Phased and inclusive engagement process</a:t>
            </a:r>
          </a:p>
        </p:txBody>
      </p:sp>
      <p:sp>
        <p:nvSpPr>
          <p:cNvPr id="3" name="Rectangle 2">
            <a:extLst>
              <a:ext uri="{FF2B5EF4-FFF2-40B4-BE49-F238E27FC236}">
                <a16:creationId xmlns:a16="http://schemas.microsoft.com/office/drawing/2014/main" id="{55C68529-9709-6ACD-FCAE-A707FE33F6A3}"/>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26" name="Picture 2" descr="Untitled">
            <a:extLst>
              <a:ext uri="{FF2B5EF4-FFF2-40B4-BE49-F238E27FC236}">
                <a16:creationId xmlns:a16="http://schemas.microsoft.com/office/drawing/2014/main" id="{58F4ED69-8B17-C949-A8B3-6796510BDAF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66201" y="3309185"/>
            <a:ext cx="2400834" cy="33916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8432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7" name="chimes.wav"/>
          </p:stSnd>
        </p:sndAc>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5DAA5-6223-E5A8-9B78-135957BD960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2E4B868-7A10-171B-F504-897A413D9297}"/>
              </a:ext>
            </a:extLst>
          </p:cNvPr>
          <p:cNvSpPr txBox="1"/>
          <p:nvPr/>
        </p:nvSpPr>
        <p:spPr>
          <a:xfrm>
            <a:off x="535332" y="363505"/>
            <a:ext cx="11121335" cy="2308324"/>
          </a:xfrm>
          <a:prstGeom prst="rect">
            <a:avLst/>
          </a:prstGeom>
          <a:noFill/>
        </p:spPr>
        <p:txBody>
          <a:bodyPr wrap="square" rtlCol="0">
            <a:spAutoFit/>
          </a:bodyPr>
          <a:lstStyle/>
          <a:p>
            <a:r>
              <a:rPr lang="en-GB" sz="1600" b="1" dirty="0"/>
              <a:t>LEARNING OUTCOME 1: Early and Strategic Engagement</a:t>
            </a:r>
          </a:p>
          <a:p>
            <a:endParaRPr lang="en-GB" sz="1600" i="1" dirty="0"/>
          </a:p>
          <a:p>
            <a:r>
              <a:rPr lang="en-GB" sz="1600" b="1" dirty="0">
                <a:solidFill>
                  <a:schemeClr val="bg1"/>
                </a:solidFill>
                <a:highlight>
                  <a:srgbClr val="0000FF"/>
                </a:highlight>
              </a:rPr>
              <a:t>1.3 Including Financial Stakeholders</a:t>
            </a:r>
          </a:p>
          <a:p>
            <a:endParaRPr lang="en-GB" sz="1600" i="1" dirty="0"/>
          </a:p>
          <a:p>
            <a:r>
              <a:rPr lang="en-GB" sz="1600" b="1" i="1" dirty="0">
                <a:solidFill>
                  <a:schemeClr val="accent5"/>
                </a:solidFill>
              </a:rPr>
              <a:t>Q: Why is it so critical to engage financial stakeholders in this process?</a:t>
            </a:r>
          </a:p>
          <a:p>
            <a:r>
              <a:rPr lang="en-GB" sz="1600" dirty="0"/>
              <a:t>A: All policies should be fiscally feasible and aligned with long-term public finance strategies. Financial stakeholders are well-informed on market dynamics and can reflect market realities into the policies/plans. These stakeholders will be able to advise on the roles of public, private and external capital. Finally, </a:t>
            </a:r>
            <a:r>
              <a:rPr lang="en-GB" sz="1600" b="1" dirty="0"/>
              <a:t>early engagement </a:t>
            </a:r>
            <a:r>
              <a:rPr lang="en-GB" sz="1600" dirty="0"/>
              <a:t>with the Ministry of Finance in the D2D process will strengthen the credibility of the final strategy from the perspective of external investors. </a:t>
            </a:r>
          </a:p>
        </p:txBody>
      </p:sp>
      <p:pic>
        <p:nvPicPr>
          <p:cNvPr id="2" name="Graphic 1" descr="Sunrise outline">
            <a:extLst>
              <a:ext uri="{FF2B5EF4-FFF2-40B4-BE49-F238E27FC236}">
                <a16:creationId xmlns:a16="http://schemas.microsoft.com/office/drawing/2014/main" id="{FA5DC49A-8B51-4A00-EC22-89AC13222CA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52667" y="363505"/>
            <a:ext cx="720000" cy="720000"/>
          </a:xfrm>
          <a:prstGeom prst="rect">
            <a:avLst/>
          </a:prstGeom>
        </p:spPr>
      </p:pic>
      <p:sp>
        <p:nvSpPr>
          <p:cNvPr id="3" name="TextBox 2">
            <a:extLst>
              <a:ext uri="{FF2B5EF4-FFF2-40B4-BE49-F238E27FC236}">
                <a16:creationId xmlns:a16="http://schemas.microsoft.com/office/drawing/2014/main" id="{7F5107FF-998F-C7B3-D8C8-043AE527C9FA}"/>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123DEE0D-3D72-2B3C-3CE3-8D07FA785368}"/>
              </a:ext>
            </a:extLst>
          </p:cNvPr>
          <p:cNvSpPr txBox="1"/>
          <p:nvPr/>
        </p:nvSpPr>
        <p:spPr>
          <a:xfrm>
            <a:off x="535331" y="2945160"/>
            <a:ext cx="11121335" cy="1077218"/>
          </a:xfrm>
          <a:prstGeom prst="rect">
            <a:avLst/>
          </a:prstGeom>
          <a:noFill/>
        </p:spPr>
        <p:txBody>
          <a:bodyPr wrap="square">
            <a:spAutoFit/>
          </a:bodyPr>
          <a:lstStyle/>
          <a:p>
            <a:r>
              <a:rPr lang="en-GB" sz="1600" b="1" i="1" dirty="0">
                <a:solidFill>
                  <a:schemeClr val="accent5"/>
                </a:solidFill>
              </a:rPr>
              <a:t>Q: Who is defined as a financial stakeholder?</a:t>
            </a:r>
          </a:p>
          <a:p>
            <a:r>
              <a:rPr lang="en-GB" sz="1600" dirty="0"/>
              <a:t>A: There are a wide range of stakeholders who could be included under this definition. It is recommended to engage public financiers (e.g., Ministry of Financiers, national banks), international development banks, and private financiers (e.g., corporate banks, investor firms). </a:t>
            </a:r>
          </a:p>
        </p:txBody>
      </p:sp>
      <p:sp>
        <p:nvSpPr>
          <p:cNvPr id="8" name="TextBox 7">
            <a:extLst>
              <a:ext uri="{FF2B5EF4-FFF2-40B4-BE49-F238E27FC236}">
                <a16:creationId xmlns:a16="http://schemas.microsoft.com/office/drawing/2014/main" id="{9067C7D2-4E32-1C30-7184-2D190B11410E}"/>
              </a:ext>
            </a:extLst>
          </p:cNvPr>
          <p:cNvSpPr txBox="1"/>
          <p:nvPr/>
        </p:nvSpPr>
        <p:spPr>
          <a:xfrm>
            <a:off x="535331" y="4390959"/>
            <a:ext cx="11223880" cy="1569660"/>
          </a:xfrm>
          <a:prstGeom prst="rect">
            <a:avLst/>
          </a:prstGeom>
          <a:noFill/>
        </p:spPr>
        <p:txBody>
          <a:bodyPr wrap="square">
            <a:spAutoFit/>
          </a:bodyPr>
          <a:lstStyle/>
          <a:p>
            <a:r>
              <a:rPr lang="en-GB" sz="1600" b="1" i="1" dirty="0">
                <a:solidFill>
                  <a:schemeClr val="accent5"/>
                </a:solidFill>
              </a:rPr>
              <a:t>Q: What does the Ministry of Finance (MoF) do?</a:t>
            </a:r>
          </a:p>
          <a:p>
            <a:r>
              <a:rPr lang="en-GB" sz="1600" dirty="0"/>
              <a:t>A: This ministry is in a unique position to provide critical data, advise on macroeconomic insights, and inform policy direction from both a technical and financial perspective. MoF is the institutional custodian of </a:t>
            </a:r>
            <a:r>
              <a:rPr lang="en-GB" sz="1600" b="1" dirty="0"/>
              <a:t>national budgets and fiscal policy</a:t>
            </a:r>
            <a:r>
              <a:rPr lang="en-GB" sz="1600" dirty="0"/>
              <a:t>. The MoF is the liaison between potential financiers and development banks, and these relations could be leveraged to support financial mobilisation efforts – creating a bridge between national planning and external investment. See more information on the MoF role in the </a:t>
            </a:r>
            <a:r>
              <a:rPr lang="en-GB" sz="1600" b="1" dirty="0"/>
              <a:t>D2D Component 7: Finance</a:t>
            </a:r>
            <a:r>
              <a:rPr lang="en-GB" sz="1600" dirty="0"/>
              <a:t>. </a:t>
            </a:r>
          </a:p>
        </p:txBody>
      </p:sp>
    </p:spTree>
    <p:extLst>
      <p:ext uri="{BB962C8B-B14F-4D97-AF65-F5344CB8AC3E}">
        <p14:creationId xmlns:p14="http://schemas.microsoft.com/office/powerpoint/2010/main" val="481765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9FBAAA-9E4E-B90B-ECCF-112B63B6267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53B8497-BF75-C9E1-19E1-5581EB4F6E7E}"/>
              </a:ext>
            </a:extLst>
          </p:cNvPr>
          <p:cNvSpPr txBox="1"/>
          <p:nvPr/>
        </p:nvSpPr>
        <p:spPr>
          <a:xfrm>
            <a:off x="468483" y="470189"/>
            <a:ext cx="11121335" cy="2154436"/>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Involvement of the BNDES in </a:t>
            </a:r>
            <a:r>
              <a:rPr lang="en-GB" sz="1800" b="1" i="1" dirty="0">
                <a:solidFill>
                  <a:schemeClr val="accent6">
                    <a:lumMod val="60000"/>
                    <a:lumOff val="40000"/>
                  </a:schemeClr>
                </a:solidFill>
              </a:rPr>
              <a:t>Brazil’s</a:t>
            </a:r>
            <a:r>
              <a:rPr lang="en-GB" sz="1800" i="1" dirty="0">
                <a:solidFill>
                  <a:schemeClr val="accent6">
                    <a:lumMod val="60000"/>
                    <a:lumOff val="40000"/>
                  </a:schemeClr>
                </a:solidFill>
              </a:rPr>
              <a:t> </a:t>
            </a:r>
            <a:r>
              <a:rPr lang="en-GB" sz="1800" i="1" dirty="0">
                <a:solidFill>
                  <a:schemeClr val="bg1"/>
                </a:solidFill>
              </a:rPr>
              <a:t>Renewable Energy Sector</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When Brazil was working to develop its renewable energy sector, the government consulted consistently with the Banco Nacional de </a:t>
            </a:r>
            <a:r>
              <a:rPr lang="en-GB" sz="1600" dirty="0" err="1">
                <a:solidFill>
                  <a:schemeClr val="bg1"/>
                </a:solidFill>
              </a:rPr>
              <a:t>Desenvolvimento</a:t>
            </a:r>
            <a:r>
              <a:rPr lang="en-GB" sz="1600" dirty="0">
                <a:solidFill>
                  <a:schemeClr val="bg1"/>
                </a:solidFill>
              </a:rPr>
              <a:t> </a:t>
            </a:r>
            <a:r>
              <a:rPr lang="en-GB" sz="1600" dirty="0" err="1">
                <a:solidFill>
                  <a:schemeClr val="bg1"/>
                </a:solidFill>
              </a:rPr>
              <a:t>Econômico</a:t>
            </a:r>
            <a:r>
              <a:rPr lang="en-GB" sz="1600" dirty="0">
                <a:solidFill>
                  <a:schemeClr val="bg1"/>
                </a:solidFill>
              </a:rPr>
              <a:t> e Social (BNDES), Brazil’s primary federal development bank. BNDES (i) contributed their market knowledge to the design of renewable energy power purchase agreements and (ii) leveraged their connection with auctioneers to improve financing opportunities.</a:t>
            </a:r>
          </a:p>
        </p:txBody>
      </p:sp>
      <p:sp>
        <p:nvSpPr>
          <p:cNvPr id="5" name="TextBox 4">
            <a:extLst>
              <a:ext uri="{FF2B5EF4-FFF2-40B4-BE49-F238E27FC236}">
                <a16:creationId xmlns:a16="http://schemas.microsoft.com/office/drawing/2014/main" id="{D1D17C2F-11BA-06E7-99F4-E2604D154EB4}"/>
              </a:ext>
            </a:extLst>
          </p:cNvPr>
          <p:cNvSpPr txBox="1"/>
          <p:nvPr/>
        </p:nvSpPr>
        <p:spPr>
          <a:xfrm>
            <a:off x="468483" y="3025724"/>
            <a:ext cx="10971042" cy="2554545"/>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A mutually beneficial relationship between Brazil’s power sector and BNDES: Brazil’s power capacity increased by 79.4 GW through direct funding from BNDES, and BNDES diversified their energy portfolio and are now recognised as the top financier of clean energy globally.</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Engagement of federal development back early</a:t>
            </a:r>
          </a:p>
          <a:p>
            <a:pPr marL="285750" indent="-285750">
              <a:buClr>
                <a:schemeClr val="bg1"/>
              </a:buClr>
              <a:buFont typeface="Wingdings" panose="05000000000000000000" pitchFamily="2" charset="2"/>
              <a:buChar char="ü"/>
            </a:pPr>
            <a:r>
              <a:rPr lang="en-GB" sz="1600" dirty="0">
                <a:solidFill>
                  <a:schemeClr val="bg1"/>
                </a:solidFill>
              </a:rPr>
              <a:t>Market design reform advised by financial stakeholders</a:t>
            </a:r>
          </a:p>
          <a:p>
            <a:pPr marL="285750" indent="-285750">
              <a:buClr>
                <a:schemeClr val="bg1"/>
              </a:buClr>
              <a:buFont typeface="Wingdings" panose="05000000000000000000" pitchFamily="2" charset="2"/>
              <a:buChar char="ü"/>
            </a:pPr>
            <a:r>
              <a:rPr lang="en-GB" sz="1600" dirty="0">
                <a:solidFill>
                  <a:schemeClr val="bg1"/>
                </a:solidFill>
              </a:rPr>
              <a:t>Regular dialogue between Brazil’s power sector and the banks</a:t>
            </a:r>
          </a:p>
        </p:txBody>
      </p:sp>
      <p:sp>
        <p:nvSpPr>
          <p:cNvPr id="3" name="Rectangle 2">
            <a:extLst>
              <a:ext uri="{FF2B5EF4-FFF2-40B4-BE49-F238E27FC236}">
                <a16:creationId xmlns:a16="http://schemas.microsoft.com/office/drawing/2014/main" id="{D21C5DAE-0320-DD9B-5171-B7C8F7942CD6}"/>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ABBE4B8-290B-933C-7014-E8E5BBC67DF9}"/>
              </a:ext>
            </a:extLst>
          </p:cNvPr>
          <p:cNvSpPr txBox="1"/>
          <p:nvPr/>
        </p:nvSpPr>
        <p:spPr>
          <a:xfrm>
            <a:off x="3286084" y="6534150"/>
            <a:ext cx="8153441" cy="226591"/>
          </a:xfrm>
          <a:prstGeom prst="rect">
            <a:avLst/>
          </a:prstGeom>
          <a:noFill/>
        </p:spPr>
        <p:txBody>
          <a:bodyPr wrap="none" lIns="36000" tIns="36000" rIns="36000" bIns="36000"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https://www.irena.org/-/media/Files/IRENA/Agency/Presentations/Financing-projects/2024/Sep/LTES-webinar---BNDES-IRENA.pdf</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9808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F39BC-2CB7-0004-823D-3FFD8EFBC1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9DC996-717D-F84C-2BCA-517AA9B83E53}"/>
              </a:ext>
            </a:extLst>
          </p:cNvPr>
          <p:cNvSpPr>
            <a:spLocks noGrp="1"/>
          </p:cNvSpPr>
          <p:nvPr>
            <p:ph type="ctrTitle"/>
          </p:nvPr>
        </p:nvSpPr>
        <p:spPr>
          <a:xfrm>
            <a:off x="2979507" y="739739"/>
            <a:ext cx="5654354" cy="4982968"/>
          </a:xfrm>
        </p:spPr>
        <p:txBody>
          <a:bodyPr/>
          <a:lstStyle/>
          <a:p>
            <a:r>
              <a:rPr lang="en-GB" sz="5400" dirty="0"/>
              <a:t>Learning Outcome 2</a:t>
            </a:r>
            <a:br>
              <a:rPr lang="en-GB" sz="5400" dirty="0"/>
            </a:br>
            <a:br>
              <a:rPr lang="en-GB" dirty="0"/>
            </a:br>
            <a:r>
              <a:rPr lang="en-GB" dirty="0"/>
              <a:t>Establishing Iterative and Inclusive Engagement</a:t>
            </a:r>
            <a:br>
              <a:rPr lang="en-GB" dirty="0"/>
            </a:br>
            <a:br>
              <a:rPr lang="en-GB" dirty="0"/>
            </a:br>
            <a:br>
              <a:rPr lang="en-GB" dirty="0"/>
            </a:br>
            <a:endParaRPr lang="en-GB" dirty="0"/>
          </a:p>
        </p:txBody>
      </p:sp>
      <p:pic>
        <p:nvPicPr>
          <p:cNvPr id="3" name="Graphic 2" descr="Workflow outline">
            <a:extLst>
              <a:ext uri="{FF2B5EF4-FFF2-40B4-BE49-F238E27FC236}">
                <a16:creationId xmlns:a16="http://schemas.microsoft.com/office/drawing/2014/main" id="{D98501C7-1F88-8944-2486-A0E9F5B784B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657600"/>
            <a:ext cx="1800000" cy="1800000"/>
          </a:xfrm>
          <a:prstGeom prst="rect">
            <a:avLst/>
          </a:prstGeom>
        </p:spPr>
      </p:pic>
    </p:spTree>
    <p:extLst>
      <p:ext uri="{BB962C8B-B14F-4D97-AF65-F5344CB8AC3E}">
        <p14:creationId xmlns:p14="http://schemas.microsoft.com/office/powerpoint/2010/main" val="12624893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AD667-0D2A-1DD1-BCBA-9786D0878B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B9017-11C1-4AF2-DD9C-4C4E327B86F0}"/>
              </a:ext>
            </a:extLst>
          </p:cNvPr>
          <p:cNvSpPr>
            <a:spLocks noGrp="1"/>
          </p:cNvSpPr>
          <p:nvPr>
            <p:ph type="title"/>
          </p:nvPr>
        </p:nvSpPr>
        <p:spPr>
          <a:xfrm>
            <a:off x="838198" y="238934"/>
            <a:ext cx="9010652" cy="1325563"/>
          </a:xfrm>
        </p:spPr>
        <p:txBody>
          <a:bodyPr/>
          <a:lstStyle/>
          <a:p>
            <a:r>
              <a:rPr lang="en-GB" dirty="0">
                <a:solidFill>
                  <a:schemeClr val="accent5"/>
                </a:solidFill>
              </a:rPr>
              <a:t>Establishing Iterative and Inclusive Engagement</a:t>
            </a:r>
          </a:p>
        </p:txBody>
      </p:sp>
      <p:sp>
        <p:nvSpPr>
          <p:cNvPr id="3" name="Text Placeholder 2">
            <a:extLst>
              <a:ext uri="{FF2B5EF4-FFF2-40B4-BE49-F238E27FC236}">
                <a16:creationId xmlns:a16="http://schemas.microsoft.com/office/drawing/2014/main" id="{51E4BCB5-9A3A-1261-AA72-76E9948506AB}"/>
              </a:ext>
            </a:extLst>
          </p:cNvPr>
          <p:cNvSpPr>
            <a:spLocks noGrp="1"/>
          </p:cNvSpPr>
          <p:nvPr>
            <p:ph type="body" idx="12"/>
          </p:nvPr>
        </p:nvSpPr>
        <p:spPr>
          <a:xfrm>
            <a:off x="838200" y="2104632"/>
            <a:ext cx="10515599" cy="3136458"/>
          </a:xfrm>
        </p:spPr>
        <p:txBody>
          <a:bodyPr/>
          <a:lstStyle/>
          <a:p>
            <a:r>
              <a:rPr lang="en-GB" dirty="0"/>
              <a:t>Frequent stakeholder participation activities should be…</a:t>
            </a:r>
          </a:p>
          <a:p>
            <a:pPr marL="285750" indent="-285750">
              <a:buFont typeface="Arial" panose="020B0604020202020204" pitchFamily="34" charset="0"/>
              <a:buChar char="•"/>
            </a:pPr>
            <a:r>
              <a:rPr lang="en-GB" dirty="0"/>
              <a:t>Embedded into the design of the planning process;</a:t>
            </a:r>
          </a:p>
          <a:p>
            <a:pPr marL="285750" indent="-285750">
              <a:buFont typeface="Arial" panose="020B0604020202020204" pitchFamily="34" charset="0"/>
              <a:buChar char="•"/>
            </a:pPr>
            <a:r>
              <a:rPr lang="en-GB" dirty="0"/>
              <a:t>Facilitated deliberations that reach consensus around a shared vision</a:t>
            </a:r>
          </a:p>
          <a:p>
            <a:endParaRPr lang="en-GB" dirty="0"/>
          </a:p>
          <a:p>
            <a:r>
              <a:rPr lang="en-GB" dirty="0"/>
              <a:t>Here you will learn the importance of iterative engagement opportunities, stakeholder feedback loops, and ways to tailor communications to make sure everyone is involved in the planning process.</a:t>
            </a:r>
          </a:p>
        </p:txBody>
      </p:sp>
      <p:sp>
        <p:nvSpPr>
          <p:cNvPr id="4" name="Text Placeholder 3">
            <a:extLst>
              <a:ext uri="{FF2B5EF4-FFF2-40B4-BE49-F238E27FC236}">
                <a16:creationId xmlns:a16="http://schemas.microsoft.com/office/drawing/2014/main" id="{E8F8762B-36FE-486E-D9E7-B16849BA487B}"/>
              </a:ext>
            </a:extLst>
          </p:cNvPr>
          <p:cNvSpPr>
            <a:spLocks noGrp="1"/>
          </p:cNvSpPr>
          <p:nvPr>
            <p:ph type="body" idx="13"/>
          </p:nvPr>
        </p:nvSpPr>
        <p:spPr>
          <a:xfrm>
            <a:off x="838198" y="559226"/>
            <a:ext cx="5499342" cy="604836"/>
          </a:xfrm>
        </p:spPr>
        <p:txBody>
          <a:bodyPr/>
          <a:lstStyle/>
          <a:p>
            <a:r>
              <a:rPr lang="en-GB" dirty="0"/>
              <a:t>Learning </a:t>
            </a:r>
            <a:r>
              <a:rPr lang="en-GB"/>
              <a:t>Outcome 2:</a:t>
            </a:r>
            <a:endParaRPr lang="en-GB" dirty="0"/>
          </a:p>
        </p:txBody>
      </p:sp>
      <p:pic>
        <p:nvPicPr>
          <p:cNvPr id="5" name="Graphic 4" descr="Workflow outline">
            <a:extLst>
              <a:ext uri="{FF2B5EF4-FFF2-40B4-BE49-F238E27FC236}">
                <a16:creationId xmlns:a16="http://schemas.microsoft.com/office/drawing/2014/main" id="{023C39E2-063F-83B8-8270-32C5467536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23257" y="344931"/>
            <a:ext cx="1620000" cy="1620000"/>
          </a:xfrm>
          <a:prstGeom prst="rect">
            <a:avLst/>
          </a:prstGeom>
        </p:spPr>
      </p:pic>
    </p:spTree>
    <p:extLst>
      <p:ext uri="{BB962C8B-B14F-4D97-AF65-F5344CB8AC3E}">
        <p14:creationId xmlns:p14="http://schemas.microsoft.com/office/powerpoint/2010/main" val="21246510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D021573-9C25-C0FA-7F8F-5BA0E702635D}"/>
              </a:ext>
            </a:extLst>
          </p:cNvPr>
          <p:cNvSpPr txBox="1"/>
          <p:nvPr/>
        </p:nvSpPr>
        <p:spPr>
          <a:xfrm>
            <a:off x="563733" y="363505"/>
            <a:ext cx="11121335" cy="2308324"/>
          </a:xfrm>
          <a:prstGeom prst="rect">
            <a:avLst/>
          </a:prstGeom>
          <a:noFill/>
        </p:spPr>
        <p:txBody>
          <a:bodyPr wrap="square" rtlCol="0">
            <a:spAutoFit/>
          </a:bodyPr>
          <a:lstStyle/>
          <a:p>
            <a:r>
              <a:rPr lang="en-GB" sz="1600" b="1" dirty="0"/>
              <a:t>LEARNING OUTCOME 2: Establishing Iterative and Inclusive Engagement</a:t>
            </a:r>
          </a:p>
          <a:p>
            <a:endParaRPr lang="en-GB" sz="1600" b="1" i="1" dirty="0"/>
          </a:p>
          <a:p>
            <a:r>
              <a:rPr lang="en-GB" sz="1600" b="1" dirty="0">
                <a:solidFill>
                  <a:schemeClr val="bg1"/>
                </a:solidFill>
                <a:highlight>
                  <a:srgbClr val="0000FF"/>
                </a:highlight>
              </a:rPr>
              <a:t>2.1 Ensuring Consultations are Iterative</a:t>
            </a:r>
          </a:p>
          <a:p>
            <a:endParaRPr lang="en-GB" sz="1600" dirty="0"/>
          </a:p>
          <a:p>
            <a:r>
              <a:rPr lang="en-GB" sz="1600" b="1" i="1" dirty="0">
                <a:solidFill>
                  <a:schemeClr val="accent5"/>
                </a:solidFill>
              </a:rPr>
              <a:t>Q: What is meant by iterative stakeholder engagement?</a:t>
            </a:r>
          </a:p>
          <a:p>
            <a:r>
              <a:rPr lang="en-GB" sz="1600" dirty="0"/>
              <a:t>A: Stakeholder engagement should not be a fixed, one-off event. Single consultations with stakeholders limit their opportunity to comment on the methodological design of a plan. An iterative approach requires revisiting stakeholders as a policy or plan develops, therefore, allowing the stakeholder to revisit assumptions and adjust strategies as new information emerges. </a:t>
            </a:r>
            <a:endParaRPr lang="en-GB" sz="1600" i="1" dirty="0"/>
          </a:p>
        </p:txBody>
      </p:sp>
      <p:pic>
        <p:nvPicPr>
          <p:cNvPr id="4" name="Graphic 3" descr="Workflow outline">
            <a:extLst>
              <a:ext uri="{FF2B5EF4-FFF2-40B4-BE49-F238E27FC236}">
                <a16:creationId xmlns:a16="http://schemas.microsoft.com/office/drawing/2014/main" id="{DCC063BF-5352-28C1-0B5C-A2351A11614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232" y="363505"/>
            <a:ext cx="720000" cy="720000"/>
          </a:xfrm>
          <a:prstGeom prst="rect">
            <a:avLst/>
          </a:prstGeom>
        </p:spPr>
      </p:pic>
      <p:sp>
        <p:nvSpPr>
          <p:cNvPr id="6" name="TextBox 5">
            <a:extLst>
              <a:ext uri="{FF2B5EF4-FFF2-40B4-BE49-F238E27FC236}">
                <a16:creationId xmlns:a16="http://schemas.microsoft.com/office/drawing/2014/main" id="{A0A020B6-2C2C-DD0D-AD98-6E04F553254C}"/>
              </a:ext>
            </a:extLst>
          </p:cNvPr>
          <p:cNvSpPr txBox="1"/>
          <p:nvPr/>
        </p:nvSpPr>
        <p:spPr>
          <a:xfrm>
            <a:off x="563733" y="2862733"/>
            <a:ext cx="11121334" cy="830997"/>
          </a:xfrm>
          <a:prstGeom prst="rect">
            <a:avLst/>
          </a:prstGeom>
          <a:noFill/>
        </p:spPr>
        <p:txBody>
          <a:bodyPr wrap="square">
            <a:spAutoFit/>
          </a:bodyPr>
          <a:lstStyle/>
          <a:p>
            <a:r>
              <a:rPr lang="en-GB" sz="1600" b="1" i="1" dirty="0">
                <a:solidFill>
                  <a:schemeClr val="accent5"/>
                </a:solidFill>
              </a:rPr>
              <a:t>Q: What are primary benefits of iterative stakeholder engagement?</a:t>
            </a:r>
          </a:p>
          <a:p>
            <a:r>
              <a:rPr lang="en-GB" sz="1600" dirty="0"/>
              <a:t>A: Multiple interactions foster stronger relationships and build trust over time. This allows institutions and ideas to evolve together as discussions progress. Listen for more details:</a:t>
            </a:r>
            <a:endParaRPr lang="en-GB" sz="1600" dirty="0">
              <a:highlight>
                <a:srgbClr val="FFFF00"/>
              </a:highlight>
            </a:endParaRPr>
          </a:p>
        </p:txBody>
      </p:sp>
      <p:sp>
        <p:nvSpPr>
          <p:cNvPr id="7" name="TextBox 6">
            <a:extLst>
              <a:ext uri="{FF2B5EF4-FFF2-40B4-BE49-F238E27FC236}">
                <a16:creationId xmlns:a16="http://schemas.microsoft.com/office/drawing/2014/main" id="{7E19BCA7-994E-C621-FFA5-7A4325C59710}"/>
              </a:ext>
            </a:extLst>
          </p:cNvPr>
          <p:cNvSpPr txBox="1"/>
          <p:nvPr/>
        </p:nvSpPr>
        <p:spPr>
          <a:xfrm>
            <a:off x="563733" y="3884634"/>
            <a:ext cx="4803056" cy="2534916"/>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After a first stakeholder gathering, generate a summary proposal and allow all the opportunity to review and comment before a follow up meeting</a:t>
            </a:r>
          </a:p>
          <a:p>
            <a:pPr marL="285750" indent="-285750">
              <a:buFont typeface="Wingdings" panose="05000000000000000000" pitchFamily="2" charset="2"/>
              <a:buChar char="Ø"/>
            </a:pPr>
            <a:r>
              <a:rPr lang="en-GB" sz="1600" dirty="0"/>
              <a:t>Allow for multiple opportunities for all stakeholders to engage</a:t>
            </a:r>
          </a:p>
          <a:p>
            <a:pPr marL="285750" indent="-285750">
              <a:buFont typeface="Wingdings" panose="05000000000000000000" pitchFamily="2" charset="2"/>
              <a:buChar char="Ø"/>
            </a:pPr>
            <a:r>
              <a:rPr lang="en-GB" sz="1600" dirty="0"/>
              <a:t>Even if key stakeholders are time constrained, send them relevant documentation to review to ensure they remain aware of project progression</a:t>
            </a:r>
          </a:p>
        </p:txBody>
      </p:sp>
      <p:pic>
        <p:nvPicPr>
          <p:cNvPr id="5" name="Online Media 4" descr="D2D Component5 Engagement Tom Slide16">
            <a:hlinkClick r:id="" action="ppaction://media"/>
            <a:extLst>
              <a:ext uri="{FF2B5EF4-FFF2-40B4-BE49-F238E27FC236}">
                <a16:creationId xmlns:a16="http://schemas.microsoft.com/office/drawing/2014/main" id="{34C107E4-41D3-6EE0-4A13-A3555F243BF7}"/>
              </a:ext>
            </a:extLst>
          </p:cNvPr>
          <p:cNvPicPr>
            <a:picLocks noRot="1" noChangeAspect="1"/>
          </p:cNvPicPr>
          <p:nvPr>
            <a:videoFile r:link="rId1"/>
          </p:nvPr>
        </p:nvPicPr>
        <p:blipFill>
          <a:blip r:embed="rId4"/>
          <a:stretch>
            <a:fillRect/>
          </a:stretch>
        </p:blipFill>
        <p:spPr>
          <a:xfrm>
            <a:off x="6623176" y="3705823"/>
            <a:ext cx="4803056" cy="2713727"/>
          </a:xfrm>
          <a:prstGeom prst="rect">
            <a:avLst/>
          </a:prstGeom>
        </p:spPr>
      </p:pic>
    </p:spTree>
    <p:extLst>
      <p:ext uri="{BB962C8B-B14F-4D97-AF65-F5344CB8AC3E}">
        <p14:creationId xmlns:p14="http://schemas.microsoft.com/office/powerpoint/2010/main" val="32584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7" fill="hold" display="0">
                  <p:stCondLst>
                    <p:cond delay="indefinite"/>
                  </p:stCondLst>
                </p:cTn>
                <p:tgtEl>
                  <p:spTgt spid="5"/>
                </p:tgtEl>
              </p:cMediaNode>
            </p:video>
            <p:seq concurrent="1" nextAc="seek">
              <p:cTn id="18" restart="whenNotActive" fill="hold" evtFilter="cancelBubble" nodeType="interactiveSeq">
                <p:stCondLst>
                  <p:cond evt="onClick" delay="0">
                    <p:tgtEl>
                      <p:spTgt spid="5"/>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5"/>
                                        </p:tgtEl>
                                      </p:cBhvr>
                                    </p:cmd>
                                  </p:childTnLst>
                                </p:cTn>
                              </p:par>
                            </p:childTnLst>
                          </p:cTn>
                        </p:par>
                      </p:childTnLst>
                    </p:cTn>
                  </p:par>
                </p:childTnLst>
              </p:cTn>
              <p:nextCondLst>
                <p:cond evt="onClick" delay="0">
                  <p:tgtEl>
                    <p:spTgt spid="5"/>
                  </p:tgtEl>
                </p:cond>
              </p:nextCondLst>
            </p:seq>
          </p:childTnLst>
        </p:cTn>
      </p:par>
    </p:tnLst>
    <p:bldLst>
      <p:bldP spid="6" grpId="0"/>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B17EF6-D26F-BE7D-D06C-57F121E7651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32080FF-4548-B39A-2AD5-137C7F5EE7AA}"/>
              </a:ext>
            </a:extLst>
          </p:cNvPr>
          <p:cNvSpPr txBox="1"/>
          <p:nvPr/>
        </p:nvSpPr>
        <p:spPr>
          <a:xfrm>
            <a:off x="563733" y="363505"/>
            <a:ext cx="11121335" cy="1815882"/>
          </a:xfrm>
          <a:prstGeom prst="rect">
            <a:avLst/>
          </a:prstGeom>
          <a:noFill/>
        </p:spPr>
        <p:txBody>
          <a:bodyPr wrap="square" rtlCol="0">
            <a:spAutoFit/>
          </a:bodyPr>
          <a:lstStyle/>
          <a:p>
            <a:r>
              <a:rPr lang="en-GB" sz="1600" b="1" dirty="0"/>
              <a:t>LEARNING OUTCOME 2: Establishing Iterative and Inclusive Engagement</a:t>
            </a:r>
          </a:p>
          <a:p>
            <a:endParaRPr lang="en-GB" sz="1600" b="1" i="1" dirty="0"/>
          </a:p>
          <a:p>
            <a:r>
              <a:rPr lang="en-GB" sz="1600" b="1" dirty="0">
                <a:solidFill>
                  <a:schemeClr val="bg1"/>
                </a:solidFill>
                <a:highlight>
                  <a:srgbClr val="0000FF"/>
                </a:highlight>
              </a:rPr>
              <a:t>2.2 Using Diverse, Inclusive Engagement Mechanisms</a:t>
            </a:r>
          </a:p>
          <a:p>
            <a:endParaRPr lang="en-GB" sz="1600" dirty="0"/>
          </a:p>
          <a:p>
            <a:r>
              <a:rPr lang="en-GB" sz="1600" b="1" i="1" dirty="0">
                <a:solidFill>
                  <a:schemeClr val="accent5"/>
                </a:solidFill>
              </a:rPr>
              <a:t>Q: What are some of the techniques included in inclusive and diverse engagement processes?</a:t>
            </a:r>
          </a:p>
          <a:p>
            <a:r>
              <a:rPr lang="en-GB" sz="1600" dirty="0"/>
              <a:t>A: A variety of techniques could be used, including public consultations, surveys, multi-stakeholder roundtables, workshops, and iterative scenario development sessions.</a:t>
            </a:r>
            <a:endParaRPr lang="en-GB" sz="1600" i="1" dirty="0"/>
          </a:p>
        </p:txBody>
      </p:sp>
      <p:pic>
        <p:nvPicPr>
          <p:cNvPr id="3" name="Graphic 2" descr="Workflow outline">
            <a:extLst>
              <a:ext uri="{FF2B5EF4-FFF2-40B4-BE49-F238E27FC236}">
                <a16:creationId xmlns:a16="http://schemas.microsoft.com/office/drawing/2014/main" id="{0E99CB74-B830-A94C-B7F7-C125102F7FB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6232" y="363505"/>
            <a:ext cx="720000" cy="720000"/>
          </a:xfrm>
          <a:prstGeom prst="rect">
            <a:avLst/>
          </a:prstGeom>
        </p:spPr>
      </p:pic>
      <p:sp>
        <p:nvSpPr>
          <p:cNvPr id="5" name="TextBox 4">
            <a:extLst>
              <a:ext uri="{FF2B5EF4-FFF2-40B4-BE49-F238E27FC236}">
                <a16:creationId xmlns:a16="http://schemas.microsoft.com/office/drawing/2014/main" id="{E8C1A08C-6304-5E5C-FC27-FEE47B9D1FA8}"/>
              </a:ext>
            </a:extLst>
          </p:cNvPr>
          <p:cNvSpPr txBox="1"/>
          <p:nvPr/>
        </p:nvSpPr>
        <p:spPr>
          <a:xfrm>
            <a:off x="563732" y="2407236"/>
            <a:ext cx="11121335" cy="1323439"/>
          </a:xfrm>
          <a:prstGeom prst="rect">
            <a:avLst/>
          </a:prstGeom>
          <a:noFill/>
        </p:spPr>
        <p:txBody>
          <a:bodyPr wrap="square">
            <a:spAutoFit/>
          </a:bodyPr>
          <a:lstStyle/>
          <a:p>
            <a:r>
              <a:rPr lang="en-GB" sz="1600" b="1" i="1" dirty="0">
                <a:solidFill>
                  <a:schemeClr val="accent5"/>
                </a:solidFill>
              </a:rPr>
              <a:t>Q: Who should be included in these consultations?</a:t>
            </a:r>
          </a:p>
          <a:p>
            <a:r>
              <a:rPr lang="en-GB" sz="1600" dirty="0"/>
              <a:t>A: The stakeholders would have been identified in the stakeholder mapping process, outlined in Section 1.2 above. Note, the engagement process should utilise the institutional set up from </a:t>
            </a:r>
            <a:r>
              <a:rPr lang="en-GB" sz="1600" b="1" dirty="0"/>
              <a:t>D2D Component 1: Politics</a:t>
            </a:r>
            <a:r>
              <a:rPr lang="en-GB" sz="1600" dirty="0"/>
              <a:t>. The process should be anchored through the Governing Coordination Function (</a:t>
            </a:r>
            <a:r>
              <a:rPr lang="en-GB" sz="1600" b="1" dirty="0"/>
              <a:t>GCF)</a:t>
            </a:r>
            <a:r>
              <a:rPr lang="en-GB" sz="1600" dirty="0"/>
              <a:t> which, as a reminder, oversees the Political Steering Committee – Special Interest Group (</a:t>
            </a:r>
            <a:r>
              <a:rPr lang="en-GB" sz="1600" b="1" dirty="0">
                <a:solidFill>
                  <a:srgbClr val="0637A8"/>
                </a:solidFill>
              </a:rPr>
              <a:t>PSC-SIG</a:t>
            </a:r>
            <a:r>
              <a:rPr lang="en-GB" sz="1600" dirty="0"/>
              <a:t>) and the Technical Delivery Group – Special Interest Group (</a:t>
            </a:r>
            <a:r>
              <a:rPr lang="en-GB" sz="1600" b="1" dirty="0">
                <a:solidFill>
                  <a:srgbClr val="C80F2E"/>
                </a:solidFill>
              </a:rPr>
              <a:t>TDG-SIG</a:t>
            </a:r>
            <a:r>
              <a:rPr lang="en-GB" sz="1600" dirty="0"/>
              <a:t>).</a:t>
            </a:r>
          </a:p>
        </p:txBody>
      </p:sp>
      <p:sp>
        <p:nvSpPr>
          <p:cNvPr id="7" name="TextBox 6">
            <a:extLst>
              <a:ext uri="{FF2B5EF4-FFF2-40B4-BE49-F238E27FC236}">
                <a16:creationId xmlns:a16="http://schemas.microsoft.com/office/drawing/2014/main" id="{408850CC-1D52-B84F-A118-A8F228850D25}"/>
              </a:ext>
            </a:extLst>
          </p:cNvPr>
          <p:cNvSpPr txBox="1"/>
          <p:nvPr/>
        </p:nvSpPr>
        <p:spPr>
          <a:xfrm>
            <a:off x="563732" y="3960691"/>
            <a:ext cx="9717786" cy="2554545"/>
          </a:xfrm>
          <a:prstGeom prst="rect">
            <a:avLst/>
          </a:prstGeom>
          <a:noFill/>
        </p:spPr>
        <p:txBody>
          <a:bodyPr wrap="square">
            <a:spAutoFit/>
          </a:bodyPr>
          <a:lstStyle/>
          <a:p>
            <a:r>
              <a:rPr lang="en-GB" sz="1600" b="1" i="1" dirty="0">
                <a:solidFill>
                  <a:schemeClr val="accent5"/>
                </a:solidFill>
              </a:rPr>
              <a:t>Q: What should be covered within these engagement mechanisms?</a:t>
            </a:r>
          </a:p>
          <a:p>
            <a:r>
              <a:rPr lang="en-GB" sz="1600" dirty="0"/>
              <a:t>A: The goal of these stakeholder engagement activities include other components of the D2D framework, for example:</a:t>
            </a:r>
          </a:p>
          <a:p>
            <a:pPr marL="2870200" indent="-2593975"/>
            <a:r>
              <a:rPr lang="en-GB" sz="1600" b="1" dirty="0"/>
              <a:t>Component 3: Vision – 	</a:t>
            </a:r>
            <a:r>
              <a:rPr lang="en-GB" sz="1600" dirty="0"/>
              <a:t>Consultations that ensure priorities of different sectors are clarified and subsequently reflected into the national development plan.</a:t>
            </a:r>
          </a:p>
          <a:p>
            <a:pPr marL="2867025" indent="-2590800"/>
            <a:r>
              <a:rPr lang="en-GB" sz="1600" b="1" dirty="0"/>
              <a:t>Component 4: Modelling – </a:t>
            </a:r>
            <a:r>
              <a:rPr lang="en-GB" sz="1600" dirty="0"/>
              <a:t>Stakeholder discussions should directly inform assumptions, data, and quantitative analysis. </a:t>
            </a:r>
          </a:p>
          <a:p>
            <a:pPr marL="2870200" indent="-2603500"/>
            <a:r>
              <a:rPr lang="en-GB" sz="1600" b="1" dirty="0"/>
              <a:t>Component 6: Policy – 	</a:t>
            </a:r>
            <a:r>
              <a:rPr lang="en-GB" sz="1600" dirty="0"/>
              <a:t>The result of these engagements should ensure that the final strategy framework is fair and equitable as well as inform the assumptions, data, and analysis of the financial modelling.</a:t>
            </a:r>
          </a:p>
        </p:txBody>
      </p:sp>
      <p:grpSp>
        <p:nvGrpSpPr>
          <p:cNvPr id="8" name="Group 7">
            <a:extLst>
              <a:ext uri="{FF2B5EF4-FFF2-40B4-BE49-F238E27FC236}">
                <a16:creationId xmlns:a16="http://schemas.microsoft.com/office/drawing/2014/main" id="{9BC84B47-BEC2-FCE8-F8F7-D466269EA193}"/>
              </a:ext>
            </a:extLst>
          </p:cNvPr>
          <p:cNvGrpSpPr/>
          <p:nvPr/>
        </p:nvGrpSpPr>
        <p:grpSpPr>
          <a:xfrm>
            <a:off x="10457927" y="5411526"/>
            <a:ext cx="1301283" cy="1157111"/>
            <a:chOff x="10465149" y="5362617"/>
            <a:chExt cx="1301283" cy="1157111"/>
          </a:xfrm>
        </p:grpSpPr>
        <p:grpSp>
          <p:nvGrpSpPr>
            <p:cNvPr id="9" name="Group 8">
              <a:extLst>
                <a:ext uri="{FF2B5EF4-FFF2-40B4-BE49-F238E27FC236}">
                  <a16:creationId xmlns:a16="http://schemas.microsoft.com/office/drawing/2014/main" id="{EB194FE2-B412-29BC-A95D-A9A640F6D2C9}"/>
                </a:ext>
              </a:extLst>
            </p:cNvPr>
            <p:cNvGrpSpPr>
              <a:grpSpLocks noChangeAspect="1"/>
            </p:cNvGrpSpPr>
            <p:nvPr/>
          </p:nvGrpSpPr>
          <p:grpSpPr>
            <a:xfrm>
              <a:off x="10465149" y="5362617"/>
              <a:ext cx="1301283" cy="1080000"/>
              <a:chOff x="9353550" y="363506"/>
              <a:chExt cx="2476500" cy="2044907"/>
            </a:xfrm>
          </p:grpSpPr>
          <p:sp>
            <p:nvSpPr>
              <p:cNvPr id="11" name="Rectangle 10">
                <a:extLst>
                  <a:ext uri="{FF2B5EF4-FFF2-40B4-BE49-F238E27FC236}">
                    <a16:creationId xmlns:a16="http://schemas.microsoft.com/office/drawing/2014/main" id="{D991D296-A88E-5D22-2E7F-520AD73513C8}"/>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2" name="Group 11">
                <a:extLst>
                  <a:ext uri="{FF2B5EF4-FFF2-40B4-BE49-F238E27FC236}">
                    <a16:creationId xmlns:a16="http://schemas.microsoft.com/office/drawing/2014/main" id="{C1D87FE9-4F1D-7F1C-64CD-68385BF15710}"/>
                  </a:ext>
                </a:extLst>
              </p:cNvPr>
              <p:cNvGrpSpPr/>
              <p:nvPr/>
            </p:nvGrpSpPr>
            <p:grpSpPr>
              <a:xfrm>
                <a:off x="9700461" y="470603"/>
                <a:ext cx="1793862" cy="1677627"/>
                <a:chOff x="5902711" y="432502"/>
                <a:chExt cx="5287501" cy="3581101"/>
              </a:xfrm>
            </p:grpSpPr>
            <p:sp>
              <p:nvSpPr>
                <p:cNvPr id="13" name="Flowchart: Alternative Process 12">
                  <a:extLst>
                    <a:ext uri="{FF2B5EF4-FFF2-40B4-BE49-F238E27FC236}">
                      <a16:creationId xmlns:a16="http://schemas.microsoft.com/office/drawing/2014/main" id="{401EBE2C-993E-FF62-EC4A-FE01A865A2F2}"/>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4" name="Flowchart: Alternative Process 13">
                  <a:extLst>
                    <a:ext uri="{FF2B5EF4-FFF2-40B4-BE49-F238E27FC236}">
                      <a16:creationId xmlns:a16="http://schemas.microsoft.com/office/drawing/2014/main" id="{A38DC8A6-4FAF-2FF3-1AC4-EC6A0D5CC6FB}"/>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5" name="Left Brace 14">
                  <a:extLst>
                    <a:ext uri="{FF2B5EF4-FFF2-40B4-BE49-F238E27FC236}">
                      <a16:creationId xmlns:a16="http://schemas.microsoft.com/office/drawing/2014/main" id="{66495ED9-5494-35F1-FA49-B67DAABBCA31}"/>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6" name="Flowchart: Alternative Process 15">
                  <a:extLst>
                    <a:ext uri="{FF2B5EF4-FFF2-40B4-BE49-F238E27FC236}">
                      <a16:creationId xmlns:a16="http://schemas.microsoft.com/office/drawing/2014/main" id="{5D8B5BD8-8E8D-84B6-44CC-FA229EAE2A6C}"/>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7" name="Flowchart: Alternative Process 16">
                  <a:extLst>
                    <a:ext uri="{FF2B5EF4-FFF2-40B4-BE49-F238E27FC236}">
                      <a16:creationId xmlns:a16="http://schemas.microsoft.com/office/drawing/2014/main" id="{DA581C18-2882-FD24-51A5-FB32C8D6C264}"/>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8" name="Flowchart: Alternative Process 17">
                  <a:extLst>
                    <a:ext uri="{FF2B5EF4-FFF2-40B4-BE49-F238E27FC236}">
                      <a16:creationId xmlns:a16="http://schemas.microsoft.com/office/drawing/2014/main" id="{F4F89A52-E0C9-43D4-A19F-209E440C7BE0}"/>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10" name="TextBox 9">
              <a:extLst>
                <a:ext uri="{FF2B5EF4-FFF2-40B4-BE49-F238E27FC236}">
                  <a16:creationId xmlns:a16="http://schemas.microsoft.com/office/drawing/2014/main" id="{35A1D84C-6E98-C1EB-893A-740D92EA37A4}"/>
                </a:ext>
              </a:extLst>
            </p:cNvPr>
            <p:cNvSpPr txBox="1"/>
            <p:nvPr/>
          </p:nvSpPr>
          <p:spPr>
            <a:xfrm rot="5400000">
              <a:off x="11266851" y="6254271"/>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Tree>
    <p:extLst>
      <p:ext uri="{BB962C8B-B14F-4D97-AF65-F5344CB8AC3E}">
        <p14:creationId xmlns:p14="http://schemas.microsoft.com/office/powerpoint/2010/main" val="2115310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5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3DD6A-9FC5-87BE-81C9-9570EBA55CC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42F3945-5BDC-3D74-F677-B83B08AA37D1}"/>
              </a:ext>
            </a:extLst>
          </p:cNvPr>
          <p:cNvSpPr txBox="1"/>
          <p:nvPr/>
        </p:nvSpPr>
        <p:spPr>
          <a:xfrm>
            <a:off x="468483" y="470189"/>
            <a:ext cx="11121335" cy="3262432"/>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Engagement Mechanisms in </a:t>
            </a:r>
            <a:r>
              <a:rPr lang="en-GB" sz="1800" b="1" i="1" dirty="0">
                <a:solidFill>
                  <a:schemeClr val="accent6">
                    <a:lumMod val="60000"/>
                    <a:lumOff val="40000"/>
                  </a:schemeClr>
                </a:solidFill>
              </a:rPr>
              <a:t>Chile</a:t>
            </a:r>
            <a:endParaRPr lang="en-GB" sz="1800" b="1" i="1" dirty="0">
              <a:solidFill>
                <a:schemeClr val="bg1"/>
              </a:solidFill>
            </a:endParaRP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Chile’s Long-Term Energy Planning Strategy was developed within the broader </a:t>
            </a:r>
            <a:r>
              <a:rPr lang="en-GB" sz="1600" dirty="0" err="1">
                <a:solidFill>
                  <a:schemeClr val="bg1"/>
                </a:solidFill>
              </a:rPr>
              <a:t>Planificación</a:t>
            </a:r>
            <a:r>
              <a:rPr lang="en-GB" sz="1600" dirty="0">
                <a:solidFill>
                  <a:schemeClr val="bg1"/>
                </a:solidFill>
              </a:rPr>
              <a:t> Energética de Largo </a:t>
            </a:r>
            <a:r>
              <a:rPr lang="en-GB" sz="1600" dirty="0" err="1">
                <a:solidFill>
                  <a:schemeClr val="bg1"/>
                </a:solidFill>
              </a:rPr>
              <a:t>Plazo</a:t>
            </a:r>
            <a:r>
              <a:rPr lang="en-GB" sz="1600" dirty="0">
                <a:solidFill>
                  <a:schemeClr val="bg1"/>
                </a:solidFill>
              </a:rPr>
              <a:t> (translation: ‘Long-term Energy Planning’ or PLEP) procedure. In recognition of the need for a socially responsive and inclusive planning process, particularly in the context of the widespread social unrest marked by the 2019–2020 </a:t>
            </a:r>
            <a:r>
              <a:rPr lang="en-GB" sz="1600" dirty="0" err="1">
                <a:solidFill>
                  <a:schemeClr val="bg1"/>
                </a:solidFill>
              </a:rPr>
              <a:t>Estallido</a:t>
            </a:r>
            <a:r>
              <a:rPr lang="en-GB" sz="1600" dirty="0">
                <a:solidFill>
                  <a:schemeClr val="bg1"/>
                </a:solidFill>
              </a:rPr>
              <a:t> Social (translation: ‘social outburst’) protests, the strategy was developed with a working group consisting of public citizens, academic institutions, legal representatives, and youth groups. </a:t>
            </a:r>
          </a:p>
          <a:p>
            <a:endParaRPr lang="en-GB" sz="1400" dirty="0"/>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AF132CF1-45DD-F174-0E77-C58FB35035E2}"/>
              </a:ext>
            </a:extLst>
          </p:cNvPr>
          <p:cNvSpPr txBox="1"/>
          <p:nvPr/>
        </p:nvSpPr>
        <p:spPr>
          <a:xfrm>
            <a:off x="468483" y="3182112"/>
            <a:ext cx="10971042" cy="2554545"/>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An inclusive engagement process involving: 22 mitigation roundtables to define sector-specific decarbonisation goals, and 22 adaptation roundtables to identify and assess robust climate resilience indicators. To ensure regional representation and the integration of subnational priorities, 16 additional workshops were conducted across the country.</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An inclusive engagement process leading to a nationally owned strategy document</a:t>
            </a:r>
          </a:p>
          <a:p>
            <a:pPr marL="285750" indent="-285750">
              <a:buClr>
                <a:schemeClr val="bg1"/>
              </a:buClr>
              <a:buFont typeface="Wingdings" panose="05000000000000000000" pitchFamily="2" charset="2"/>
              <a:buChar char="ü"/>
            </a:pPr>
            <a:r>
              <a:rPr lang="en-GB" sz="1600" dirty="0">
                <a:solidFill>
                  <a:schemeClr val="bg1"/>
                </a:solidFill>
              </a:rPr>
              <a:t>A mix of engagement mechanisms: roundtables and workshops</a:t>
            </a:r>
          </a:p>
          <a:p>
            <a:pPr marL="285750" indent="-285750">
              <a:buClr>
                <a:schemeClr val="bg1"/>
              </a:buClr>
              <a:buFont typeface="Wingdings" panose="05000000000000000000" pitchFamily="2" charset="2"/>
              <a:buChar char="ü"/>
            </a:pPr>
            <a:r>
              <a:rPr lang="en-GB" sz="1600" dirty="0">
                <a:solidFill>
                  <a:schemeClr val="bg1"/>
                </a:solidFill>
              </a:rPr>
              <a:t>Diverse topical areas across six key decarbonisation sectors</a:t>
            </a:r>
          </a:p>
        </p:txBody>
      </p:sp>
      <p:sp>
        <p:nvSpPr>
          <p:cNvPr id="3" name="Rectangle 2">
            <a:extLst>
              <a:ext uri="{FF2B5EF4-FFF2-40B4-BE49-F238E27FC236}">
                <a16:creationId xmlns:a16="http://schemas.microsoft.com/office/drawing/2014/main" id="{9EC3BF24-AD14-4ACA-9CA5-74DA5C08393D}"/>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pslz="http://schemas.microsoft.com/office/powerpoint/2016/slidezoom">
        <mc:Choice Requires="pslz">
          <p:graphicFrame>
            <p:nvGraphicFramePr>
              <p:cNvPr id="6" name="Slide Zoom 5">
                <a:extLst>
                  <a:ext uri="{FF2B5EF4-FFF2-40B4-BE49-F238E27FC236}">
                    <a16:creationId xmlns:a16="http://schemas.microsoft.com/office/drawing/2014/main" id="{BA3BD7A2-D5D1-F477-C760-B7F8D67F6EFE}"/>
                  </a:ext>
                </a:extLst>
              </p:cNvPr>
              <p:cNvGraphicFramePr>
                <a:graphicFrameLocks noChangeAspect="1"/>
              </p:cNvGraphicFramePr>
              <p:nvPr>
                <p:extLst>
                  <p:ext uri="{D42A27DB-BD31-4B8C-83A1-F6EECF244321}">
                    <p14:modId xmlns:p14="http://schemas.microsoft.com/office/powerpoint/2010/main" val="1312734583"/>
                  </p:ext>
                </p:extLst>
              </p:nvPr>
            </p:nvGraphicFramePr>
            <p:xfrm>
              <a:off x="8366097" y="4952576"/>
              <a:ext cx="2787842" cy="1568161"/>
            </p:xfrm>
            <a:graphic>
              <a:graphicData uri="http://schemas.microsoft.com/office/powerpoint/2016/slidezoom">
                <pslz:sldZm>
                  <pslz:sldZmObj sldId="365" cId="3776402854">
                    <pslz:zmPr id="{33256179-13F3-4BBC-8881-E5E47A2B504A}" returnToParent="0" transitionDur="1000">
                      <p166:blipFill xmlns:p166="http://schemas.microsoft.com/office/powerpoint/2016/6/main">
                        <a:blip r:embed="rId4"/>
                        <a:stretch>
                          <a:fillRect/>
                        </a:stretch>
                      </p166:blipFill>
                      <p166:spPr xmlns:p166="http://schemas.microsoft.com/office/powerpoint/2016/6/main">
                        <a:xfrm>
                          <a:off x="0" y="0"/>
                          <a:ext cx="2787842" cy="1568161"/>
                        </a:xfrm>
                        <a:prstGeom prst="rect">
                          <a:avLst/>
                        </a:prstGeom>
                        <a:ln w="3175">
                          <a:solidFill>
                            <a:prstClr val="ltGray"/>
                          </a:solidFill>
                        </a:ln>
                      </p166:spPr>
                    </pslz:zmPr>
                  </pslz:sldZmObj>
                </pslz:sldZm>
              </a:graphicData>
            </a:graphic>
          </p:graphicFrame>
        </mc:Choice>
        <mc:Fallback xmlns="">
          <p:pic>
            <p:nvPicPr>
              <p:cNvPr id="6" name="Slide Zoom 5">
                <a:hlinkClick r:id="rId6" action="ppaction://hlinksldjump"/>
                <a:extLst>
                  <a:ext uri="{FF2B5EF4-FFF2-40B4-BE49-F238E27FC236}">
                    <a16:creationId xmlns:a16="http://schemas.microsoft.com/office/drawing/2014/main" id="{BA3BD7A2-D5D1-F477-C760-B7F8D67F6EFE}"/>
                  </a:ext>
                </a:extLst>
              </p:cNvPr>
              <p:cNvPicPr>
                <a:picLocks noGrp="1" noRot="1" noChangeAspect="1" noMove="1" noResize="1" noEditPoints="1" noAdjustHandles="1" noChangeArrowheads="1" noChangeShapeType="1"/>
              </p:cNvPicPr>
              <p:nvPr/>
            </p:nvPicPr>
            <p:blipFill>
              <a:blip r:embed="rId5"/>
              <a:stretch>
                <a:fillRect/>
              </a:stretch>
            </p:blipFill>
            <p:spPr>
              <a:xfrm>
                <a:off x="8366097" y="4952576"/>
                <a:ext cx="2787842" cy="1568161"/>
              </a:xfrm>
              <a:prstGeom prst="rect">
                <a:avLst/>
              </a:prstGeom>
              <a:ln w="3175">
                <a:solidFill>
                  <a:prstClr val="ltGray"/>
                </a:solidFill>
              </a:ln>
            </p:spPr>
          </p:pic>
        </mc:Fallback>
      </mc:AlternateContent>
    </p:spTree>
    <p:extLst>
      <p:ext uri="{BB962C8B-B14F-4D97-AF65-F5344CB8AC3E}">
        <p14:creationId xmlns:p14="http://schemas.microsoft.com/office/powerpoint/2010/main" val="3609754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7" name="chimes.wav"/>
          </p:stSnd>
        </p:sndAc>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7A3E8E-BA58-40C7-A306-FF0237AB1CE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8E86CF-631A-7146-9318-618946DE4BAD}"/>
              </a:ext>
            </a:extLst>
          </p:cNvPr>
          <p:cNvSpPr txBox="1"/>
          <p:nvPr/>
        </p:nvSpPr>
        <p:spPr>
          <a:xfrm>
            <a:off x="468483" y="470189"/>
            <a:ext cx="11121335" cy="2000548"/>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Engagement Mechanisms in </a:t>
            </a:r>
            <a:r>
              <a:rPr lang="en-GB" sz="1800" b="1" i="1" dirty="0">
                <a:solidFill>
                  <a:schemeClr val="accent6">
                    <a:lumMod val="60000"/>
                    <a:lumOff val="40000"/>
                  </a:schemeClr>
                </a:solidFill>
              </a:rPr>
              <a:t>Chile</a:t>
            </a:r>
            <a:endParaRPr lang="en-GB" sz="1800" b="1" i="1" dirty="0">
              <a:solidFill>
                <a:schemeClr val="bg1"/>
              </a:solidFill>
            </a:endParaRPr>
          </a:p>
          <a:p>
            <a:endParaRPr lang="en-GB" sz="1400" b="1" dirty="0"/>
          </a:p>
          <a:p>
            <a:r>
              <a:rPr lang="en-GB" sz="1600" dirty="0">
                <a:solidFill>
                  <a:schemeClr val="bg1"/>
                </a:solidFill>
              </a:rPr>
              <a:t>Let’s hear from an expert who worked with the stakeholder engagement teams in Chile…</a:t>
            </a:r>
          </a:p>
          <a:p>
            <a:endParaRPr lang="en-GB" sz="1400" dirty="0"/>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3" name="Rectangle 2">
            <a:extLst>
              <a:ext uri="{FF2B5EF4-FFF2-40B4-BE49-F238E27FC236}">
                <a16:creationId xmlns:a16="http://schemas.microsoft.com/office/drawing/2014/main" id="{DFB62E4C-27E7-DA02-4D8C-32678B13AD2D}"/>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TextBox 6">
            <a:extLst>
              <a:ext uri="{FF2B5EF4-FFF2-40B4-BE49-F238E27FC236}">
                <a16:creationId xmlns:a16="http://schemas.microsoft.com/office/drawing/2014/main" id="{1C72C07D-7A78-29FF-DA62-C962603CC32C}"/>
              </a:ext>
            </a:extLst>
          </p:cNvPr>
          <p:cNvSpPr txBox="1"/>
          <p:nvPr/>
        </p:nvSpPr>
        <p:spPr>
          <a:xfrm>
            <a:off x="7556500" y="6497627"/>
            <a:ext cx="4140200" cy="306109"/>
          </a:xfrm>
          <a:prstGeom prst="rect">
            <a:avLst/>
          </a:prstGeom>
          <a:noFill/>
        </p:spPr>
        <p:txBody>
          <a:bodyPr wrap="square">
            <a:spAutoFit/>
          </a:bodyPr>
          <a:lstStyle/>
          <a:p>
            <a:pPr algn="just">
              <a:lnSpc>
                <a:spcPct val="107000"/>
              </a:lnSpc>
              <a:buNone/>
            </a:pPr>
            <a:r>
              <a:rPr lang="en-GB" kern="100" dirty="0">
                <a:solidFill>
                  <a:schemeClr val="accent4">
                    <a:lumMod val="20000"/>
                    <a:lumOff val="80000"/>
                  </a:schemeClr>
                </a:solidFill>
                <a:latin typeface="+mj-lt"/>
                <a:ea typeface="Calibri" panose="020F0502020204030204" pitchFamily="34" charset="0"/>
                <a:cs typeface="Times New Roman" panose="02020603050405020304" pitchFamily="18" charset="0"/>
              </a:rPr>
              <a:t>Reference: </a:t>
            </a:r>
            <a:r>
              <a:rPr lang="en-GB" sz="1400" u="sng" kern="100" dirty="0">
                <a:solidFill>
                  <a:schemeClr val="accent4">
                    <a:lumMod val="20000"/>
                    <a:lumOff val="80000"/>
                  </a:schemeClr>
                </a:solidFill>
                <a:effectLst/>
                <a:latin typeface="+mj-lt"/>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IRENA's participatory process toolkit</a:t>
            </a:r>
            <a:endParaRPr lang="en-GB" sz="1400" kern="100" dirty="0">
              <a:solidFill>
                <a:schemeClr val="accent4">
                  <a:lumMod val="20000"/>
                  <a:lumOff val="80000"/>
                </a:schemeClr>
              </a:solidFill>
              <a:effectLst/>
              <a:latin typeface="+mj-lt"/>
              <a:ea typeface="Calibri" panose="020F0502020204030204" pitchFamily="34" charset="0"/>
              <a:cs typeface="Times New Roman" panose="02020603050405020304" pitchFamily="18" charset="0"/>
            </a:endParaRPr>
          </a:p>
        </p:txBody>
      </p:sp>
      <p:sp>
        <p:nvSpPr>
          <p:cNvPr id="5" name="TextBox 4">
            <a:extLst>
              <a:ext uri="{FF2B5EF4-FFF2-40B4-BE49-F238E27FC236}">
                <a16:creationId xmlns:a16="http://schemas.microsoft.com/office/drawing/2014/main" id="{8E6657A9-AA50-4B85-4BAD-67F30135A3FB}"/>
              </a:ext>
            </a:extLst>
          </p:cNvPr>
          <p:cNvSpPr txBox="1"/>
          <p:nvPr/>
        </p:nvSpPr>
        <p:spPr>
          <a:xfrm>
            <a:off x="8703165" y="1974465"/>
            <a:ext cx="2748360" cy="4258464"/>
          </a:xfrm>
          <a:prstGeom prst="rect">
            <a:avLst/>
          </a:prstGeom>
          <a:noFill/>
        </p:spPr>
        <p:txBody>
          <a:bodyPr wrap="square" lIns="36000" tIns="36000" rIns="36000" bIns="36000" rtlCol="0">
            <a:spAutoFit/>
          </a:bodyPr>
          <a:lstStyle/>
          <a:p>
            <a:r>
              <a:rPr lang="en-GB" sz="1600" b="1" dirty="0">
                <a:solidFill>
                  <a:schemeClr val="accent4">
                    <a:lumMod val="40000"/>
                    <a:lumOff val="60000"/>
                  </a:schemeClr>
                </a:solidFill>
              </a:rPr>
              <a:t>Key Takeaways:</a:t>
            </a:r>
          </a:p>
          <a:p>
            <a:pPr marL="285750" indent="-285750">
              <a:buClr>
                <a:schemeClr val="bg1"/>
              </a:buClr>
              <a:buFont typeface="Wingdings" panose="05000000000000000000" pitchFamily="2" charset="2"/>
              <a:buChar char="Ø"/>
            </a:pPr>
            <a:r>
              <a:rPr lang="en-GB" sz="1600" dirty="0">
                <a:solidFill>
                  <a:schemeClr val="bg1"/>
                </a:solidFill>
              </a:rPr>
              <a:t>Chile made participatory engagement a legal requirement</a:t>
            </a:r>
          </a:p>
          <a:p>
            <a:pPr marL="285750" indent="-285750">
              <a:buClr>
                <a:schemeClr val="bg1"/>
              </a:buClr>
              <a:buFont typeface="Wingdings" panose="05000000000000000000" pitchFamily="2" charset="2"/>
              <a:buChar char="Ø"/>
            </a:pPr>
            <a:r>
              <a:rPr lang="en-GB" sz="1600" dirty="0">
                <a:solidFill>
                  <a:schemeClr val="bg1"/>
                </a:solidFill>
              </a:rPr>
              <a:t>Use multi-disciplinary teams to co-create policy scenarios</a:t>
            </a:r>
          </a:p>
          <a:p>
            <a:pPr marL="285750" indent="-285750">
              <a:buClr>
                <a:schemeClr val="bg1"/>
              </a:buClr>
              <a:buFont typeface="Wingdings" panose="05000000000000000000" pitchFamily="2" charset="2"/>
              <a:buChar char="Ø"/>
            </a:pPr>
            <a:r>
              <a:rPr lang="en-GB" sz="1600" dirty="0">
                <a:solidFill>
                  <a:schemeClr val="bg1"/>
                </a:solidFill>
              </a:rPr>
              <a:t>Design the stakeholder engagement process so that stakeholders shape decisions in a transparent way</a:t>
            </a:r>
          </a:p>
          <a:p>
            <a:pPr marL="285750" indent="-285750">
              <a:buClr>
                <a:schemeClr val="bg1"/>
              </a:buClr>
              <a:buFont typeface="Wingdings" panose="05000000000000000000" pitchFamily="2" charset="2"/>
              <a:buChar char="Ø"/>
            </a:pPr>
            <a:r>
              <a:rPr lang="en-GB" sz="1600" dirty="0">
                <a:solidFill>
                  <a:schemeClr val="bg1"/>
                </a:solidFill>
              </a:rPr>
              <a:t>Track who is participating in the engagement process</a:t>
            </a:r>
          </a:p>
          <a:p>
            <a:pPr marL="285750" indent="-285750">
              <a:buClr>
                <a:schemeClr val="bg1"/>
              </a:buClr>
              <a:buFont typeface="Wingdings" panose="05000000000000000000" pitchFamily="2" charset="2"/>
              <a:buChar char="Ø"/>
            </a:pPr>
            <a:r>
              <a:rPr lang="en-GB" sz="1600" dirty="0">
                <a:solidFill>
                  <a:schemeClr val="bg1"/>
                </a:solidFill>
              </a:rPr>
              <a:t>Connect participation to a concrete outcome</a:t>
            </a:r>
          </a:p>
        </p:txBody>
      </p:sp>
      <p:pic>
        <p:nvPicPr>
          <p:cNvPr id="6" name="Online Media 5" descr="D2D Component5 Engagement Nadeem Slide19">
            <a:hlinkClick r:id="" action="ppaction://media"/>
            <a:extLst>
              <a:ext uri="{FF2B5EF4-FFF2-40B4-BE49-F238E27FC236}">
                <a16:creationId xmlns:a16="http://schemas.microsoft.com/office/drawing/2014/main" id="{BFAAF0C0-8362-8E5B-3279-6E5D365B6483}"/>
              </a:ext>
            </a:extLst>
          </p:cNvPr>
          <p:cNvPicPr>
            <a:picLocks noRot="1" noChangeAspect="1"/>
          </p:cNvPicPr>
          <p:nvPr>
            <a:videoFile r:link="rId1"/>
          </p:nvPr>
        </p:nvPicPr>
        <p:blipFill>
          <a:blip r:embed="rId6"/>
          <a:stretch>
            <a:fillRect/>
          </a:stretch>
        </p:blipFill>
        <p:spPr>
          <a:xfrm>
            <a:off x="468483" y="1815008"/>
            <a:ext cx="7819329" cy="4417921"/>
          </a:xfrm>
          <a:prstGeom prst="rect">
            <a:avLst/>
          </a:prstGeom>
        </p:spPr>
      </p:pic>
    </p:spTree>
    <p:extLst>
      <p:ext uri="{BB962C8B-B14F-4D97-AF65-F5344CB8AC3E}">
        <p14:creationId xmlns:p14="http://schemas.microsoft.com/office/powerpoint/2010/main" val="3776402854"/>
      </p:ext>
    </p:extLst>
  </p:cSld>
  <p:clrMapOvr>
    <a:masterClrMapping/>
  </p:clrMapOvr>
  <mc:AlternateContent xmlns:mc="http://schemas.openxmlformats.org/markup-compatibility/2006" xmlns:p14="http://schemas.microsoft.com/office/powerpoint/2010/main">
    <mc:Choice Requires="p14">
      <p:transition p14:dur="0">
        <p:sndAc>
          <p:stSnd>
            <p:snd r:embed="rId4" name="chimes.wav"/>
          </p:stSnd>
        </p:sndAc>
      </p:transition>
    </mc:Choice>
    <mc:Fallback xmlns="">
      <p:transition>
        <p:sndAc>
          <p:stSnd>
            <p:snd r:embed="rId9" name="chimes.wav"/>
          </p:stSnd>
        </p:sndAc>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6"/>
                </p:tgtEl>
              </p:cMediaNode>
            </p:video>
            <p:seq concurrent="1" nextAc="seek">
              <p:cTn id="13" restart="whenNotActive" fill="hold" evtFilter="cancelBubble" nodeType="interactiveSeq">
                <p:stCondLst>
                  <p:cond evt="onClick" delay="0">
                    <p:tgtEl>
                      <p:spTgt spid="6"/>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6"/>
                                        </p:tgtEl>
                                      </p:cBhvr>
                                    </p:cmd>
                                  </p:childTnLst>
                                </p:cTn>
                              </p:par>
                            </p:childTnLst>
                          </p:cTn>
                        </p:par>
                      </p:childTnLst>
                    </p:cTn>
                  </p:par>
                </p:childTnLst>
              </p:cTn>
              <p:nextCondLst>
                <p:cond evt="onClick" delay="0">
                  <p:tgtEl>
                    <p:spTgt spid="6"/>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D1BF01-A8D6-3EC5-B8E6-B2F90E589558}"/>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2823788-D3D6-956C-0DC5-17E5AE40C686}"/>
              </a:ext>
            </a:extLst>
          </p:cNvPr>
          <p:cNvSpPr txBox="1"/>
          <p:nvPr/>
        </p:nvSpPr>
        <p:spPr>
          <a:xfrm>
            <a:off x="563733" y="363505"/>
            <a:ext cx="11121335" cy="3046988"/>
          </a:xfrm>
          <a:prstGeom prst="rect">
            <a:avLst/>
          </a:prstGeom>
          <a:noFill/>
        </p:spPr>
        <p:txBody>
          <a:bodyPr wrap="square" lIns="36000" rIns="36000" rtlCol="0">
            <a:spAutoFit/>
          </a:bodyPr>
          <a:lstStyle/>
          <a:p>
            <a:r>
              <a:rPr lang="en-GB" sz="1600" b="1" dirty="0"/>
              <a:t>LEARNING OUTCOME 2: Establishing Iterative and Inclusive Engagement</a:t>
            </a:r>
          </a:p>
          <a:p>
            <a:endParaRPr lang="en-GB" sz="1600" b="1" i="1" dirty="0"/>
          </a:p>
          <a:p>
            <a:r>
              <a:rPr lang="en-GB" sz="1600" b="1" dirty="0">
                <a:solidFill>
                  <a:schemeClr val="bg1"/>
                </a:solidFill>
                <a:highlight>
                  <a:srgbClr val="0000FF"/>
                </a:highlight>
              </a:rPr>
              <a:t>2.3 Establishing Feedback Mechanisms</a:t>
            </a:r>
          </a:p>
          <a:p>
            <a:endParaRPr lang="en-GB" sz="1600" dirty="0"/>
          </a:p>
          <a:p>
            <a:r>
              <a:rPr lang="en-GB" sz="1600" b="1" i="1" dirty="0">
                <a:solidFill>
                  <a:schemeClr val="accent5"/>
                </a:solidFill>
              </a:rPr>
              <a:t>Q: What is meant by a “feedback mechanism” within the engagement process?</a:t>
            </a:r>
          </a:p>
          <a:p>
            <a:r>
              <a:rPr lang="en-GB" sz="1600" dirty="0"/>
              <a:t>A: Note that in Section 2.1, feedback mechanisms were a key enabler of </a:t>
            </a:r>
            <a:r>
              <a:rPr lang="en-GB" sz="1600" b="1" dirty="0"/>
              <a:t>iterative engagement</a:t>
            </a:r>
            <a:r>
              <a:rPr lang="en-GB" sz="1600" dirty="0"/>
              <a:t>. In this section, we are emphasising the reinforcement of feedback mechanisms that often take the form of standing advisory groups, online portals, or review panels. The </a:t>
            </a:r>
            <a:r>
              <a:rPr lang="en-GB" sz="1600" b="1" dirty="0"/>
              <a:t>feedback mechanism </a:t>
            </a:r>
            <a:r>
              <a:rPr lang="en-GB" sz="1600" dirty="0"/>
              <a:t>should be a way to bring representatives from government, finance, civil society and technical institutions together to reflect on policy development. This helps identify synergies, trade-offs and modelling assumptions. The distinction between iterative engagement and a feedback mechanism is defined below:</a:t>
            </a:r>
          </a:p>
          <a:p>
            <a:pPr marL="1098550" indent="-285750">
              <a:buFont typeface="Arial" panose="020B0604020202020204" pitchFamily="34" charset="0"/>
              <a:buChar char="•"/>
            </a:pPr>
            <a:r>
              <a:rPr lang="en-GB" sz="1600" b="1" dirty="0"/>
              <a:t>Iterative Engagement: </a:t>
            </a:r>
            <a:r>
              <a:rPr lang="en-GB" sz="1600" dirty="0"/>
              <a:t>overall approach (ongoing, repeated interactions over time)</a:t>
            </a:r>
          </a:p>
          <a:p>
            <a:pPr marL="1098550" indent="-285750">
              <a:buFont typeface="Arial" panose="020B0604020202020204" pitchFamily="34" charset="0"/>
              <a:buChar char="•"/>
            </a:pPr>
            <a:r>
              <a:rPr lang="en-GB" sz="1600" b="1" dirty="0"/>
              <a:t>Feedback Mechanisms: </a:t>
            </a:r>
            <a:r>
              <a:rPr lang="en-GB" sz="1600" dirty="0"/>
              <a:t>the tools/processes that make that interaction possible</a:t>
            </a:r>
          </a:p>
        </p:txBody>
      </p:sp>
      <p:pic>
        <p:nvPicPr>
          <p:cNvPr id="3" name="Graphic 2" descr="Workflow outline">
            <a:extLst>
              <a:ext uri="{FF2B5EF4-FFF2-40B4-BE49-F238E27FC236}">
                <a16:creationId xmlns:a16="http://schemas.microsoft.com/office/drawing/2014/main" id="{8B5585C1-C8DF-0A29-3168-0FB0858F7EF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232" y="363505"/>
            <a:ext cx="720000" cy="720000"/>
          </a:xfrm>
          <a:prstGeom prst="rect">
            <a:avLst/>
          </a:prstGeom>
        </p:spPr>
      </p:pic>
      <p:sp>
        <p:nvSpPr>
          <p:cNvPr id="5" name="TextBox 4">
            <a:extLst>
              <a:ext uri="{FF2B5EF4-FFF2-40B4-BE49-F238E27FC236}">
                <a16:creationId xmlns:a16="http://schemas.microsoft.com/office/drawing/2014/main" id="{5A453F92-199D-E813-668D-F90CDE322EA0}"/>
              </a:ext>
            </a:extLst>
          </p:cNvPr>
          <p:cNvSpPr txBox="1"/>
          <p:nvPr/>
        </p:nvSpPr>
        <p:spPr>
          <a:xfrm>
            <a:off x="563732" y="3669742"/>
            <a:ext cx="11121335" cy="565146"/>
          </a:xfrm>
          <a:prstGeom prst="rect">
            <a:avLst/>
          </a:prstGeom>
          <a:noFill/>
        </p:spPr>
        <p:txBody>
          <a:bodyPr wrap="square" lIns="36000" tIns="36000" rIns="36000" bIns="36000">
            <a:spAutoFit/>
          </a:bodyPr>
          <a:lstStyle/>
          <a:p>
            <a:r>
              <a:rPr lang="en-GB" sz="1600" b="1" i="1" dirty="0">
                <a:solidFill>
                  <a:schemeClr val="accent5"/>
                </a:solidFill>
              </a:rPr>
              <a:t>Q: Who oversees the feedback structure?</a:t>
            </a:r>
          </a:p>
          <a:p>
            <a:r>
              <a:rPr lang="en-GB" sz="1600" dirty="0"/>
              <a:t>A: All feedback mechanisms are to be coordinated by the </a:t>
            </a:r>
            <a:r>
              <a:rPr lang="en-GB" sz="1600" b="1" dirty="0"/>
              <a:t>GCF</a:t>
            </a:r>
            <a:r>
              <a:rPr lang="en-GB" sz="1600" dirty="0"/>
              <a:t> and its associated SIGs. </a:t>
            </a:r>
          </a:p>
        </p:txBody>
      </p:sp>
      <p:grpSp>
        <p:nvGrpSpPr>
          <p:cNvPr id="6" name="Group 5">
            <a:extLst>
              <a:ext uri="{FF2B5EF4-FFF2-40B4-BE49-F238E27FC236}">
                <a16:creationId xmlns:a16="http://schemas.microsoft.com/office/drawing/2014/main" id="{EBC4E694-E7E6-14DF-94B5-F599CBEE4EA5}"/>
              </a:ext>
            </a:extLst>
          </p:cNvPr>
          <p:cNvGrpSpPr/>
          <p:nvPr/>
        </p:nvGrpSpPr>
        <p:grpSpPr>
          <a:xfrm>
            <a:off x="10484949" y="5337384"/>
            <a:ext cx="1301283" cy="1157111"/>
            <a:chOff x="10465149" y="5362617"/>
            <a:chExt cx="1301283" cy="1157111"/>
          </a:xfrm>
        </p:grpSpPr>
        <p:grpSp>
          <p:nvGrpSpPr>
            <p:cNvPr id="7" name="Group 6">
              <a:extLst>
                <a:ext uri="{FF2B5EF4-FFF2-40B4-BE49-F238E27FC236}">
                  <a16:creationId xmlns:a16="http://schemas.microsoft.com/office/drawing/2014/main" id="{7BC99507-6870-506F-251C-0418F1F9F1FA}"/>
                </a:ext>
              </a:extLst>
            </p:cNvPr>
            <p:cNvGrpSpPr>
              <a:grpSpLocks noChangeAspect="1"/>
            </p:cNvGrpSpPr>
            <p:nvPr/>
          </p:nvGrpSpPr>
          <p:grpSpPr>
            <a:xfrm>
              <a:off x="10465149" y="5362617"/>
              <a:ext cx="1301283" cy="1080000"/>
              <a:chOff x="9353550" y="363506"/>
              <a:chExt cx="2476500" cy="2044907"/>
            </a:xfrm>
          </p:grpSpPr>
          <p:sp>
            <p:nvSpPr>
              <p:cNvPr id="9" name="Rectangle 8">
                <a:extLst>
                  <a:ext uri="{FF2B5EF4-FFF2-40B4-BE49-F238E27FC236}">
                    <a16:creationId xmlns:a16="http://schemas.microsoft.com/office/drawing/2014/main" id="{4525383B-9F14-1E5A-DA5A-1ABC134A421E}"/>
                  </a:ext>
                </a:extLst>
              </p:cNvPr>
              <p:cNvSpPr/>
              <p:nvPr/>
            </p:nvSpPr>
            <p:spPr>
              <a:xfrm>
                <a:off x="9353550" y="363506"/>
                <a:ext cx="2476500" cy="2044907"/>
              </a:xfrm>
              <a:prstGeom prst="rect">
                <a:avLst/>
              </a:prstGeom>
              <a:gradFill flip="none" rotWithShape="1">
                <a:gsLst>
                  <a:gs pos="0">
                    <a:schemeClr val="accent6">
                      <a:lumMod val="0"/>
                      <a:lumOff val="100000"/>
                    </a:schemeClr>
                  </a:gs>
                  <a:gs pos="35000">
                    <a:schemeClr val="accent6">
                      <a:lumMod val="0"/>
                      <a:lumOff val="100000"/>
                    </a:schemeClr>
                  </a:gs>
                  <a:gs pos="100000">
                    <a:schemeClr val="bg2">
                      <a:lumMod val="75000"/>
                    </a:schemeClr>
                  </a:gs>
                </a:gsLst>
                <a:path path="circle">
                  <a:fillToRect l="50000" t="-80000" r="50000" b="180000"/>
                </a:path>
                <a:tileRect/>
              </a:gradFill>
              <a:ln w="222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ctr"/>
              <a:lstStyle/>
              <a:p>
                <a:pPr algn="ctr"/>
                <a:endParaRPr lang="en-GB"/>
              </a:p>
            </p:txBody>
          </p:sp>
          <p:grpSp>
            <p:nvGrpSpPr>
              <p:cNvPr id="10" name="Group 9">
                <a:extLst>
                  <a:ext uri="{FF2B5EF4-FFF2-40B4-BE49-F238E27FC236}">
                    <a16:creationId xmlns:a16="http://schemas.microsoft.com/office/drawing/2014/main" id="{D899F0E9-9889-8098-009A-3B2081C1E6A2}"/>
                  </a:ext>
                </a:extLst>
              </p:cNvPr>
              <p:cNvGrpSpPr/>
              <p:nvPr/>
            </p:nvGrpSpPr>
            <p:grpSpPr>
              <a:xfrm>
                <a:off x="9700461" y="470603"/>
                <a:ext cx="1793862" cy="1677627"/>
                <a:chOff x="5902711" y="432502"/>
                <a:chExt cx="5287501" cy="3581101"/>
              </a:xfrm>
            </p:grpSpPr>
            <p:sp>
              <p:nvSpPr>
                <p:cNvPr id="11" name="Flowchart: Alternative Process 10">
                  <a:extLst>
                    <a:ext uri="{FF2B5EF4-FFF2-40B4-BE49-F238E27FC236}">
                      <a16:creationId xmlns:a16="http://schemas.microsoft.com/office/drawing/2014/main" id="{79A91FE6-57D5-035D-5A50-9B12A432D0F7}"/>
                    </a:ext>
                  </a:extLst>
                </p:cNvPr>
                <p:cNvSpPr/>
                <p:nvPr/>
              </p:nvSpPr>
              <p:spPr>
                <a:xfrm>
                  <a:off x="5902711" y="1800226"/>
                  <a:ext cx="2388018" cy="688241"/>
                </a:xfrm>
                <a:prstGeom prst="flowChartAlternateProcess">
                  <a:avLst/>
                </a:prstGeom>
                <a:gradFill flip="none" rotWithShape="1">
                  <a:gsLst>
                    <a:gs pos="0">
                      <a:schemeClr val="accent1">
                        <a:lumMod val="67000"/>
                      </a:schemeClr>
                    </a:gs>
                    <a:gs pos="48000">
                      <a:schemeClr val="accent1">
                        <a:lumMod val="97000"/>
                        <a:lumOff val="3000"/>
                      </a:schemeClr>
                    </a:gs>
                    <a:gs pos="100000">
                      <a:schemeClr val="accent1">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2" name="Flowchart: Alternative Process 11">
                  <a:extLst>
                    <a:ext uri="{FF2B5EF4-FFF2-40B4-BE49-F238E27FC236}">
                      <a16:creationId xmlns:a16="http://schemas.microsoft.com/office/drawing/2014/main" id="{6F69DD89-2981-D689-74BD-749ED6873C56}"/>
                    </a:ext>
                  </a:extLst>
                </p:cNvPr>
                <p:cNvSpPr/>
                <p:nvPr/>
              </p:nvSpPr>
              <p:spPr>
                <a:xfrm>
                  <a:off x="8802192" y="1800226"/>
                  <a:ext cx="2388020" cy="688241"/>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3" name="Left Brace 12">
                  <a:extLst>
                    <a:ext uri="{FF2B5EF4-FFF2-40B4-BE49-F238E27FC236}">
                      <a16:creationId xmlns:a16="http://schemas.microsoft.com/office/drawing/2014/main" id="{1A6D8A5F-1144-8E66-8410-DC28F4460AF4}"/>
                    </a:ext>
                  </a:extLst>
                </p:cNvPr>
                <p:cNvSpPr/>
                <p:nvPr/>
              </p:nvSpPr>
              <p:spPr>
                <a:xfrm rot="5400000">
                  <a:off x="8300204" y="670682"/>
                  <a:ext cx="453324" cy="1805767"/>
                </a:xfrm>
                <a:prstGeom prst="leftBrace">
                  <a:avLst>
                    <a:gd name="adj1" fmla="val 9560"/>
                    <a:gd name="adj2" fmla="val 49454"/>
                  </a:avLst>
                </a:prstGeom>
              </p:spPr>
              <p:style>
                <a:lnRef idx="2">
                  <a:schemeClr val="dk1"/>
                </a:lnRef>
                <a:fillRef idx="0">
                  <a:schemeClr val="dk1"/>
                </a:fillRef>
                <a:effectRef idx="1">
                  <a:schemeClr val="dk1"/>
                </a:effectRef>
                <a:fontRef idx="minor">
                  <a:schemeClr val="tx1"/>
                </a:fontRef>
              </p:style>
              <p:txBody>
                <a:bodyPr lIns="0" tIns="0" rIns="0" bIns="0" rtlCol="0" anchor="ctr"/>
                <a:lstStyle/>
                <a:p>
                  <a:pPr algn="ctr"/>
                  <a:endParaRPr lang="en-GB" sz="1100"/>
                </a:p>
              </p:txBody>
            </p:sp>
            <p:sp>
              <p:nvSpPr>
                <p:cNvPr id="14" name="Flowchart: Alternative Process 13">
                  <a:extLst>
                    <a:ext uri="{FF2B5EF4-FFF2-40B4-BE49-F238E27FC236}">
                      <a16:creationId xmlns:a16="http://schemas.microsoft.com/office/drawing/2014/main" id="{D2965ACA-1793-B6AA-1EAD-56784FBC27AF}"/>
                    </a:ext>
                  </a:extLst>
                </p:cNvPr>
                <p:cNvSpPr/>
                <p:nvPr/>
              </p:nvSpPr>
              <p:spPr>
                <a:xfrm>
                  <a:off x="7238609" y="432502"/>
                  <a:ext cx="2464291" cy="904876"/>
                </a:xfrm>
                <a:prstGeom prst="flowChartAlternateProcess">
                  <a:avLst/>
                </a:prstGeom>
              </p:spPr>
              <p:style>
                <a:lnRef idx="3">
                  <a:schemeClr val="lt1"/>
                </a:lnRef>
                <a:fillRef idx="1">
                  <a:schemeClr val="dk1"/>
                </a:fillRef>
                <a:effectRef idx="1">
                  <a:schemeClr val="dk1"/>
                </a:effectRef>
                <a:fontRef idx="minor">
                  <a:schemeClr val="lt1"/>
                </a:fontRef>
              </p:style>
              <p:txBody>
                <a:bodyPr lIns="0" tIns="0" rIns="0" bIns="0" rtlCol="0" anchor="ctr"/>
                <a:lstStyle/>
                <a:p>
                  <a:pPr algn="ctr"/>
                  <a:endParaRPr lang="en-GB" sz="1600" dirty="0"/>
                </a:p>
              </p:txBody>
            </p:sp>
            <p:sp>
              <p:nvSpPr>
                <p:cNvPr id="15" name="Flowchart: Alternative Process 14">
                  <a:extLst>
                    <a:ext uri="{FF2B5EF4-FFF2-40B4-BE49-F238E27FC236}">
                      <a16:creationId xmlns:a16="http://schemas.microsoft.com/office/drawing/2014/main" id="{41CFFCF6-8AB0-71FE-446D-8FBD8B092451}"/>
                    </a:ext>
                  </a:extLst>
                </p:cNvPr>
                <p:cNvSpPr/>
                <p:nvPr/>
              </p:nvSpPr>
              <p:spPr>
                <a:xfrm>
                  <a:off x="8802193" y="254762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sp>
              <p:nvSpPr>
                <p:cNvPr id="16" name="Flowchart: Alternative Process 15">
                  <a:extLst>
                    <a:ext uri="{FF2B5EF4-FFF2-40B4-BE49-F238E27FC236}">
                      <a16:creationId xmlns:a16="http://schemas.microsoft.com/office/drawing/2014/main" id="{A2F1965B-FAAA-1DF1-4892-7B55D8965EF6}"/>
                    </a:ext>
                  </a:extLst>
                </p:cNvPr>
                <p:cNvSpPr/>
                <p:nvPr/>
              </p:nvSpPr>
              <p:spPr>
                <a:xfrm>
                  <a:off x="8802193" y="3325363"/>
                  <a:ext cx="2388019" cy="688240"/>
                </a:xfrm>
                <a:prstGeom prst="flowChartAlternateProcess">
                  <a:avLst/>
                </a:prstGeom>
                <a:gradFill flip="none" rotWithShape="1">
                  <a:gsLst>
                    <a:gs pos="0">
                      <a:schemeClr val="accent6">
                        <a:lumMod val="67000"/>
                      </a:schemeClr>
                    </a:gs>
                    <a:gs pos="48000">
                      <a:schemeClr val="accent6">
                        <a:lumMod val="97000"/>
                        <a:lumOff val="3000"/>
                      </a:schemeClr>
                    </a:gs>
                    <a:gs pos="100000">
                      <a:schemeClr val="accent6">
                        <a:lumMod val="60000"/>
                        <a:lumOff val="40000"/>
                      </a:schemeClr>
                    </a:gs>
                  </a:gsLst>
                  <a:lin ang="16200000" scaled="1"/>
                  <a:tileRect/>
                </a:gradFill>
                <a:ln>
                  <a:noFill/>
                </a:ln>
              </p:spPr>
              <p:style>
                <a:lnRef idx="0">
                  <a:scrgbClr r="0" g="0" b="0"/>
                </a:lnRef>
                <a:fillRef idx="0">
                  <a:scrgbClr r="0" g="0" b="0"/>
                </a:fillRef>
                <a:effectRef idx="0">
                  <a:scrgbClr r="0" g="0" b="0"/>
                </a:effectRef>
                <a:fontRef idx="minor">
                  <a:schemeClr val="lt1"/>
                </a:fontRef>
              </p:style>
              <p:txBody>
                <a:bodyPr lIns="0" tIns="0" rIns="0" bIns="0" rtlCol="0" anchor="ctr"/>
                <a:lstStyle/>
                <a:p>
                  <a:pPr algn="ctr"/>
                  <a:endParaRPr lang="en-GB" sz="1200" dirty="0"/>
                </a:p>
              </p:txBody>
            </p:sp>
          </p:grpSp>
        </p:grpSp>
        <p:sp>
          <p:nvSpPr>
            <p:cNvPr id="8" name="TextBox 7">
              <a:extLst>
                <a:ext uri="{FF2B5EF4-FFF2-40B4-BE49-F238E27FC236}">
                  <a16:creationId xmlns:a16="http://schemas.microsoft.com/office/drawing/2014/main" id="{476E89E6-ECB2-70BB-6EA0-CCDAD6BC33A0}"/>
                </a:ext>
              </a:extLst>
            </p:cNvPr>
            <p:cNvSpPr txBox="1"/>
            <p:nvPr/>
          </p:nvSpPr>
          <p:spPr>
            <a:xfrm rot="5400000">
              <a:off x="11266851" y="6254271"/>
              <a:ext cx="300082" cy="230832"/>
            </a:xfrm>
            <a:prstGeom prst="rect">
              <a:avLst/>
            </a:prstGeom>
            <a:noFill/>
            <a:ln>
              <a:noFill/>
            </a:ln>
          </p:spPr>
          <p:txBody>
            <a:bodyPr wrap="none" rtlCol="0">
              <a:spAutoFit/>
            </a:bodyPr>
            <a:lstStyle/>
            <a:p>
              <a:r>
                <a:rPr lang="en-GB" sz="900" b="1" dirty="0">
                  <a:ln w="9525">
                    <a:solidFill>
                      <a:schemeClr val="bg1"/>
                    </a:solidFill>
                    <a:prstDash val="solid"/>
                  </a:ln>
                  <a:solidFill>
                    <a:schemeClr val="tx1"/>
                  </a:solidFill>
                  <a:effectLst>
                    <a:outerShdw blurRad="12700" dist="38100" dir="2700000" algn="tl" rotWithShape="0">
                      <a:schemeClr val="bg1">
                        <a:lumMod val="50000"/>
                      </a:schemeClr>
                    </a:outerShdw>
                  </a:effectLst>
                </a:rPr>
                <a:t>…</a:t>
              </a:r>
            </a:p>
          </p:txBody>
        </p:sp>
      </p:grpSp>
    </p:spTree>
    <p:extLst>
      <p:ext uri="{BB962C8B-B14F-4D97-AF65-F5344CB8AC3E}">
        <p14:creationId xmlns:p14="http://schemas.microsoft.com/office/powerpoint/2010/main" val="31791982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27F6B51-E0D6-BBDD-ABF3-C8F00D104F7A}"/>
              </a:ext>
            </a:extLst>
          </p:cNvPr>
          <p:cNvSpPr txBox="1"/>
          <p:nvPr/>
        </p:nvSpPr>
        <p:spPr>
          <a:xfrm>
            <a:off x="8413028" y="2512822"/>
            <a:ext cx="3235708" cy="2534916"/>
          </a:xfrm>
          <a:prstGeom prst="rect">
            <a:avLst/>
          </a:prstGeom>
          <a:noFill/>
        </p:spPr>
        <p:txBody>
          <a:bodyPr wrap="square" lIns="36000" tIns="36000" rIns="36000" bIns="36000">
            <a:spAutoFit/>
          </a:bodyPr>
          <a:lstStyle/>
          <a:p>
            <a:r>
              <a:rPr lang="en-GB" sz="1600" dirty="0"/>
              <a:t>It is recommended to follow the “Listen-Reflect-Adjust” cycle, outlined in the figure ensure all feedback and engagement mechanisms offer accessible communication channels to strengthen trust, enable long-term participation, and reduce the risk of opposition later in the implementation process. </a:t>
            </a:r>
          </a:p>
        </p:txBody>
      </p:sp>
      <p:pic>
        <p:nvPicPr>
          <p:cNvPr id="5" name="Graphic 4" descr="Comment Important with solid fill">
            <a:extLst>
              <a:ext uri="{FF2B5EF4-FFF2-40B4-BE49-F238E27FC236}">
                <a16:creationId xmlns:a16="http://schemas.microsoft.com/office/drawing/2014/main" id="{DA91F024-9B34-AA6F-8BA5-C40162372C8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8228188" y="1593932"/>
            <a:ext cx="1030031" cy="1030031"/>
          </a:xfrm>
          <a:prstGeom prst="rect">
            <a:avLst/>
          </a:prstGeom>
        </p:spPr>
      </p:pic>
      <p:pic>
        <p:nvPicPr>
          <p:cNvPr id="8" name="Graphic 7" descr="Workflow outline">
            <a:extLst>
              <a:ext uri="{FF2B5EF4-FFF2-40B4-BE49-F238E27FC236}">
                <a16:creationId xmlns:a16="http://schemas.microsoft.com/office/drawing/2014/main" id="{D2BCD634-D18D-1DA9-FBC3-80080C5A21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066232" y="363505"/>
            <a:ext cx="720000" cy="720000"/>
          </a:xfrm>
          <a:prstGeom prst="rect">
            <a:avLst/>
          </a:prstGeom>
        </p:spPr>
      </p:pic>
      <p:grpSp>
        <p:nvGrpSpPr>
          <p:cNvPr id="36" name="Group 35">
            <a:extLst>
              <a:ext uri="{FF2B5EF4-FFF2-40B4-BE49-F238E27FC236}">
                <a16:creationId xmlns:a16="http://schemas.microsoft.com/office/drawing/2014/main" id="{5594C9D4-7652-1EBA-B650-1172F5B26B8C}"/>
              </a:ext>
            </a:extLst>
          </p:cNvPr>
          <p:cNvGrpSpPr>
            <a:grpSpLocks noChangeAspect="1"/>
          </p:cNvGrpSpPr>
          <p:nvPr/>
        </p:nvGrpSpPr>
        <p:grpSpPr>
          <a:xfrm>
            <a:off x="563734" y="954710"/>
            <a:ext cx="7261001" cy="5490910"/>
            <a:chOff x="5911596" y="2175245"/>
            <a:chExt cx="5780311" cy="4371180"/>
          </a:xfrm>
        </p:grpSpPr>
        <p:sp>
          <p:nvSpPr>
            <p:cNvPr id="21" name="Arc 20">
              <a:extLst>
                <a:ext uri="{FF2B5EF4-FFF2-40B4-BE49-F238E27FC236}">
                  <a16:creationId xmlns:a16="http://schemas.microsoft.com/office/drawing/2014/main" id="{B0E261E1-57C1-F5A5-4414-E1878F459B8E}"/>
                </a:ext>
              </a:extLst>
            </p:cNvPr>
            <p:cNvSpPr/>
            <p:nvPr/>
          </p:nvSpPr>
          <p:spPr>
            <a:xfrm rot="15583638">
              <a:off x="7516685" y="2570869"/>
              <a:ext cx="2922353" cy="3526108"/>
            </a:xfrm>
            <a:prstGeom prst="arc">
              <a:avLst>
                <a:gd name="adj1" fmla="val 16200000"/>
                <a:gd name="adj2" fmla="val 21361057"/>
              </a:avLst>
            </a:prstGeom>
            <a:ln w="57150">
              <a:solidFill>
                <a:schemeClr val="accent2"/>
              </a:solidFill>
              <a:tailEnd type="stealth" w="lg"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22" name="TextBox 21">
              <a:extLst>
                <a:ext uri="{FF2B5EF4-FFF2-40B4-BE49-F238E27FC236}">
                  <a16:creationId xmlns:a16="http://schemas.microsoft.com/office/drawing/2014/main" id="{D6291D01-3A21-CD87-CCFB-75FCC452B270}"/>
                </a:ext>
              </a:extLst>
            </p:cNvPr>
            <p:cNvSpPr txBox="1"/>
            <p:nvPr/>
          </p:nvSpPr>
          <p:spPr>
            <a:xfrm>
              <a:off x="6074474" y="3922944"/>
              <a:ext cx="2753550" cy="462149"/>
            </a:xfrm>
            <a:prstGeom prst="rect">
              <a:avLst/>
            </a:prstGeom>
            <a:solidFill>
              <a:schemeClr val="bg1">
                <a:alpha val="92000"/>
              </a:schemeClr>
            </a:solidFill>
          </p:spPr>
          <p:txBody>
            <a:bodyPr wrap="square" lIns="36000" tIns="36000" rIns="36000" bIns="36000" rtlCol="0">
              <a:spAutoFit/>
            </a:bodyPr>
            <a:lstStyle/>
            <a:p>
              <a:pPr marL="182563" indent="-182563">
                <a:buFont typeface="Arial" panose="020B0604020202020204" pitchFamily="34" charset="0"/>
                <a:buChar char="•"/>
              </a:pPr>
              <a:r>
                <a:rPr lang="en-GB" sz="1100" dirty="0">
                  <a:solidFill>
                    <a:schemeClr val="accent1"/>
                  </a:solidFill>
                </a:rPr>
                <a:t>Modify plans, models, and/or scenarios</a:t>
              </a:r>
            </a:p>
            <a:p>
              <a:pPr marL="182563" indent="-182563">
                <a:buFont typeface="Arial" panose="020B0604020202020204" pitchFamily="34" charset="0"/>
                <a:buChar char="•"/>
              </a:pPr>
              <a:r>
                <a:rPr lang="en-GB" sz="1100" dirty="0">
                  <a:solidFill>
                    <a:schemeClr val="accent1"/>
                  </a:solidFill>
                </a:rPr>
                <a:t>Prepare new engagement materials</a:t>
              </a:r>
            </a:p>
            <a:p>
              <a:pPr marL="182563" indent="-182563">
                <a:buFont typeface="Arial" panose="020B0604020202020204" pitchFamily="34" charset="0"/>
                <a:buChar char="•"/>
              </a:pPr>
              <a:r>
                <a:rPr lang="en-GB" sz="1100" dirty="0">
                  <a:solidFill>
                    <a:schemeClr val="accent1"/>
                  </a:solidFill>
                </a:rPr>
                <a:t>Communicate key updates with stakeholder groups</a:t>
              </a:r>
            </a:p>
          </p:txBody>
        </p:sp>
        <p:sp>
          <p:nvSpPr>
            <p:cNvPr id="23" name="TextBox 22">
              <a:extLst>
                <a:ext uri="{FF2B5EF4-FFF2-40B4-BE49-F238E27FC236}">
                  <a16:creationId xmlns:a16="http://schemas.microsoft.com/office/drawing/2014/main" id="{5D7C5D97-1D80-A24D-5354-7ADD6422DF51}"/>
                </a:ext>
              </a:extLst>
            </p:cNvPr>
            <p:cNvSpPr txBox="1"/>
            <p:nvPr/>
          </p:nvSpPr>
          <p:spPr>
            <a:xfrm>
              <a:off x="8594253" y="2405608"/>
              <a:ext cx="720001" cy="253888"/>
            </a:xfrm>
            <a:prstGeom prst="rect">
              <a:avLst/>
            </a:prstGeom>
            <a:noFill/>
          </p:spPr>
          <p:txBody>
            <a:bodyPr wrap="square" lIns="36000" tIns="36000" rIns="36000" bIns="36000" rtlCol="0">
              <a:spAutoFit/>
            </a:bodyPr>
            <a:lstStyle/>
            <a:p>
              <a:r>
                <a:rPr lang="en-GB" sz="1600" b="1" dirty="0">
                  <a:solidFill>
                    <a:schemeClr val="accent1"/>
                  </a:solidFill>
                </a:rPr>
                <a:t>LISTEN</a:t>
              </a:r>
            </a:p>
          </p:txBody>
        </p:sp>
        <p:sp>
          <p:nvSpPr>
            <p:cNvPr id="24" name="TextBox 23">
              <a:extLst>
                <a:ext uri="{FF2B5EF4-FFF2-40B4-BE49-F238E27FC236}">
                  <a16:creationId xmlns:a16="http://schemas.microsoft.com/office/drawing/2014/main" id="{C47C4367-8B46-2E9E-C583-1BD78EA3D95F}"/>
                </a:ext>
              </a:extLst>
            </p:cNvPr>
            <p:cNvSpPr txBox="1"/>
            <p:nvPr/>
          </p:nvSpPr>
          <p:spPr>
            <a:xfrm>
              <a:off x="10131809" y="4628914"/>
              <a:ext cx="869975" cy="253888"/>
            </a:xfrm>
            <a:prstGeom prst="rect">
              <a:avLst/>
            </a:prstGeom>
            <a:noFill/>
          </p:spPr>
          <p:txBody>
            <a:bodyPr wrap="square" lIns="36000" tIns="36000" rIns="36000" bIns="36000" rtlCol="0">
              <a:spAutoFit/>
            </a:bodyPr>
            <a:lstStyle/>
            <a:p>
              <a:r>
                <a:rPr lang="en-GB" sz="1600" b="1" dirty="0">
                  <a:solidFill>
                    <a:schemeClr val="accent1"/>
                  </a:solidFill>
                </a:rPr>
                <a:t>REFLECT</a:t>
              </a:r>
            </a:p>
          </p:txBody>
        </p:sp>
        <p:sp>
          <p:nvSpPr>
            <p:cNvPr id="25" name="TextBox 24">
              <a:extLst>
                <a:ext uri="{FF2B5EF4-FFF2-40B4-BE49-F238E27FC236}">
                  <a16:creationId xmlns:a16="http://schemas.microsoft.com/office/drawing/2014/main" id="{FAF90615-E221-CF52-3C9A-BC5F7CDE25FC}"/>
                </a:ext>
              </a:extLst>
            </p:cNvPr>
            <p:cNvSpPr txBox="1"/>
            <p:nvPr/>
          </p:nvSpPr>
          <p:spPr>
            <a:xfrm>
              <a:off x="6990914" y="4699256"/>
              <a:ext cx="737009" cy="253888"/>
            </a:xfrm>
            <a:prstGeom prst="rect">
              <a:avLst/>
            </a:prstGeom>
            <a:noFill/>
          </p:spPr>
          <p:txBody>
            <a:bodyPr wrap="square" lIns="36000" tIns="36000" rIns="36000" bIns="36000" rtlCol="0">
              <a:spAutoFit/>
            </a:bodyPr>
            <a:lstStyle/>
            <a:p>
              <a:r>
                <a:rPr lang="en-GB" sz="1600" b="1" dirty="0">
                  <a:solidFill>
                    <a:schemeClr val="accent1"/>
                  </a:solidFill>
                </a:rPr>
                <a:t>ADJUST</a:t>
              </a:r>
            </a:p>
          </p:txBody>
        </p:sp>
        <p:sp>
          <p:nvSpPr>
            <p:cNvPr id="26" name="Arc 25">
              <a:extLst>
                <a:ext uri="{FF2B5EF4-FFF2-40B4-BE49-F238E27FC236}">
                  <a16:creationId xmlns:a16="http://schemas.microsoft.com/office/drawing/2014/main" id="{6A8AD1D6-DCAA-6392-758A-CF4A5C473AE4}"/>
                </a:ext>
              </a:extLst>
            </p:cNvPr>
            <p:cNvSpPr/>
            <p:nvPr/>
          </p:nvSpPr>
          <p:spPr>
            <a:xfrm>
              <a:off x="7341303" y="2901064"/>
              <a:ext cx="3206300" cy="3645361"/>
            </a:xfrm>
            <a:prstGeom prst="arc">
              <a:avLst>
                <a:gd name="adj1" fmla="val 16633843"/>
                <a:gd name="adj2" fmla="val 21361057"/>
              </a:avLst>
            </a:prstGeom>
            <a:ln w="57150">
              <a:solidFill>
                <a:schemeClr val="accent2"/>
              </a:solidFill>
              <a:tailEnd type="stealth" w="lg"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a:p>
          </p:txBody>
        </p:sp>
        <p:sp>
          <p:nvSpPr>
            <p:cNvPr id="27" name="Arc 26">
              <a:extLst>
                <a:ext uri="{FF2B5EF4-FFF2-40B4-BE49-F238E27FC236}">
                  <a16:creationId xmlns:a16="http://schemas.microsoft.com/office/drawing/2014/main" id="{2578BBBE-5B74-5307-E5B1-B7BF21A184C7}"/>
                </a:ext>
              </a:extLst>
            </p:cNvPr>
            <p:cNvSpPr/>
            <p:nvPr/>
          </p:nvSpPr>
          <p:spPr>
            <a:xfrm rot="7476890">
              <a:off x="7040569" y="2469698"/>
              <a:ext cx="4217267" cy="3628362"/>
            </a:xfrm>
            <a:prstGeom prst="arc">
              <a:avLst>
                <a:gd name="adj1" fmla="val 16956279"/>
                <a:gd name="adj2" fmla="val 1168194"/>
              </a:avLst>
            </a:prstGeom>
            <a:ln w="57150">
              <a:solidFill>
                <a:schemeClr val="accent2"/>
              </a:solidFill>
              <a:tailEnd type="stealth" w="lg" len="med"/>
            </a:ln>
          </p:spPr>
          <p:style>
            <a:lnRef idx="1">
              <a:schemeClr val="accent2"/>
            </a:lnRef>
            <a:fillRef idx="0">
              <a:schemeClr val="accent2"/>
            </a:fillRef>
            <a:effectRef idx="0">
              <a:schemeClr val="accent2"/>
            </a:effectRef>
            <a:fontRef idx="minor">
              <a:schemeClr val="tx1"/>
            </a:fontRef>
          </p:style>
          <p:txBody>
            <a:bodyPr rtlCol="0" anchor="ctr"/>
            <a:lstStyle/>
            <a:p>
              <a:pPr algn="ctr"/>
              <a:endParaRPr lang="en-GB" dirty="0"/>
            </a:p>
          </p:txBody>
        </p:sp>
        <p:pic>
          <p:nvPicPr>
            <p:cNvPr id="28" name="Graphic 27" descr="Ear outline">
              <a:extLst>
                <a:ext uri="{FF2B5EF4-FFF2-40B4-BE49-F238E27FC236}">
                  <a16:creationId xmlns:a16="http://schemas.microsoft.com/office/drawing/2014/main" id="{E82617B5-1E2E-B311-DB6E-1678521BCFE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38640" y="2548783"/>
              <a:ext cx="720000" cy="720000"/>
            </a:xfrm>
            <a:prstGeom prst="rect">
              <a:avLst/>
            </a:prstGeom>
          </p:spPr>
        </p:pic>
        <p:pic>
          <p:nvPicPr>
            <p:cNvPr id="29" name="Graphic 28" descr="Single gear outline">
              <a:extLst>
                <a:ext uri="{FF2B5EF4-FFF2-40B4-BE49-F238E27FC236}">
                  <a16:creationId xmlns:a16="http://schemas.microsoft.com/office/drawing/2014/main" id="{B07D83A2-2142-A890-5158-E075FC3F669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990649" y="4840877"/>
              <a:ext cx="720000" cy="720000"/>
            </a:xfrm>
            <a:prstGeom prst="rect">
              <a:avLst/>
            </a:prstGeom>
          </p:spPr>
        </p:pic>
        <p:pic>
          <p:nvPicPr>
            <p:cNvPr id="30" name="Graphic 29" descr="List outline">
              <a:extLst>
                <a:ext uri="{FF2B5EF4-FFF2-40B4-BE49-F238E27FC236}">
                  <a16:creationId xmlns:a16="http://schemas.microsoft.com/office/drawing/2014/main" id="{65896E09-9DA0-182F-5081-3E31D2084D4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99208" y="4855244"/>
              <a:ext cx="720000" cy="720000"/>
            </a:xfrm>
            <a:prstGeom prst="rect">
              <a:avLst/>
            </a:prstGeom>
          </p:spPr>
        </p:pic>
        <p:sp>
          <p:nvSpPr>
            <p:cNvPr id="31" name="TextBox 30">
              <a:extLst>
                <a:ext uri="{FF2B5EF4-FFF2-40B4-BE49-F238E27FC236}">
                  <a16:creationId xmlns:a16="http://schemas.microsoft.com/office/drawing/2014/main" id="{C312620A-E59C-592D-2886-DD942630239C}"/>
                </a:ext>
              </a:extLst>
            </p:cNvPr>
            <p:cNvSpPr txBox="1"/>
            <p:nvPr/>
          </p:nvSpPr>
          <p:spPr>
            <a:xfrm>
              <a:off x="8954253" y="3415620"/>
              <a:ext cx="2737654" cy="462149"/>
            </a:xfrm>
            <a:prstGeom prst="rect">
              <a:avLst/>
            </a:prstGeom>
            <a:solidFill>
              <a:schemeClr val="bg1">
                <a:alpha val="92000"/>
              </a:schemeClr>
            </a:solidFill>
          </p:spPr>
          <p:txBody>
            <a:bodyPr wrap="square" lIns="36000" tIns="36000" rIns="36000" bIns="36000" rtlCol="0">
              <a:spAutoFit/>
            </a:bodyPr>
            <a:lstStyle/>
            <a:p>
              <a:pPr marL="182563" indent="-182563">
                <a:buFont typeface="Arial" panose="020B0604020202020204" pitchFamily="34" charset="0"/>
                <a:buChar char="•"/>
              </a:pPr>
              <a:r>
                <a:rPr lang="en-GB" sz="1100" dirty="0">
                  <a:solidFill>
                    <a:schemeClr val="accent1"/>
                  </a:solidFill>
                </a:rPr>
                <a:t>Conduct multi-stakeholder roundtables, surveys, workshops, and scenario development sessions</a:t>
              </a:r>
            </a:p>
            <a:p>
              <a:pPr marL="182563" indent="-182563">
                <a:buFont typeface="Arial" panose="020B0604020202020204" pitchFamily="34" charset="0"/>
                <a:buChar char="•"/>
              </a:pPr>
              <a:r>
                <a:rPr lang="en-GB" sz="1100" dirty="0">
                  <a:solidFill>
                    <a:schemeClr val="accent1"/>
                  </a:solidFill>
                </a:rPr>
                <a:t>Gather perspectives, concerns, validation</a:t>
              </a:r>
            </a:p>
          </p:txBody>
        </p:sp>
        <p:sp>
          <p:nvSpPr>
            <p:cNvPr id="32" name="TextBox 31">
              <a:extLst>
                <a:ext uri="{FF2B5EF4-FFF2-40B4-BE49-F238E27FC236}">
                  <a16:creationId xmlns:a16="http://schemas.microsoft.com/office/drawing/2014/main" id="{6349BB73-5B3A-0B51-A2EC-802153F7EF58}"/>
                </a:ext>
              </a:extLst>
            </p:cNvPr>
            <p:cNvSpPr txBox="1"/>
            <p:nvPr/>
          </p:nvSpPr>
          <p:spPr>
            <a:xfrm>
              <a:off x="5911596" y="5870160"/>
              <a:ext cx="2657988" cy="596907"/>
            </a:xfrm>
            <a:prstGeom prst="rect">
              <a:avLst/>
            </a:prstGeom>
            <a:solidFill>
              <a:schemeClr val="bg1">
                <a:alpha val="88000"/>
              </a:schemeClr>
            </a:solidFill>
          </p:spPr>
          <p:txBody>
            <a:bodyPr wrap="square" lIns="36000" tIns="36000" rIns="36000" bIns="36000" rtlCol="0">
              <a:spAutoFit/>
            </a:bodyPr>
            <a:lstStyle/>
            <a:p>
              <a:pPr marL="182563" indent="-182563" algn="l">
                <a:buFont typeface="Arial" panose="020B0604020202020204" pitchFamily="34" charset="0"/>
                <a:buChar char="•"/>
              </a:pPr>
              <a:r>
                <a:rPr lang="en-GB" sz="1100" dirty="0">
                  <a:solidFill>
                    <a:schemeClr val="accent1"/>
                  </a:solidFill>
                </a:rPr>
                <a:t>Analyse feedback on policy and scenario drafts</a:t>
              </a:r>
            </a:p>
            <a:p>
              <a:pPr marL="182563" indent="-182563" algn="l">
                <a:buFont typeface="Arial" panose="020B0604020202020204" pitchFamily="34" charset="0"/>
                <a:buChar char="•"/>
              </a:pPr>
              <a:r>
                <a:rPr lang="en-GB" sz="1100" dirty="0">
                  <a:solidFill>
                    <a:schemeClr val="accent1"/>
                  </a:solidFill>
                </a:rPr>
                <a:t>Reassess modelling assumptions, data gaps, and strategy priorities</a:t>
              </a:r>
            </a:p>
            <a:p>
              <a:pPr marL="182563" indent="-182563" algn="l">
                <a:buFont typeface="Arial" panose="020B0604020202020204" pitchFamily="34" charset="0"/>
                <a:buChar char="•"/>
              </a:pPr>
              <a:r>
                <a:rPr lang="en-GB" sz="1100" dirty="0">
                  <a:solidFill>
                    <a:schemeClr val="accent1"/>
                  </a:solidFill>
                </a:rPr>
                <a:t>Review participatory processes and activities</a:t>
              </a:r>
            </a:p>
          </p:txBody>
        </p:sp>
        <p:sp>
          <p:nvSpPr>
            <p:cNvPr id="33" name="Rectangle 32">
              <a:extLst>
                <a:ext uri="{FF2B5EF4-FFF2-40B4-BE49-F238E27FC236}">
                  <a16:creationId xmlns:a16="http://schemas.microsoft.com/office/drawing/2014/main" id="{41422FB0-BB2A-AB13-7355-A77EB739EE88}"/>
                </a:ext>
              </a:extLst>
            </p:cNvPr>
            <p:cNvSpPr/>
            <p:nvPr/>
          </p:nvSpPr>
          <p:spPr>
            <a:xfrm rot="2040000">
              <a:off x="8943004" y="2971154"/>
              <a:ext cx="1674994" cy="923330"/>
            </a:xfrm>
            <a:prstGeom prst="rect">
              <a:avLst/>
            </a:prstGeom>
            <a:noFill/>
          </p:spPr>
          <p:txBody>
            <a:bodyPr wrap="none" lIns="91440" tIns="45720" rIns="91440" bIns="45720">
              <a:prstTxWarp prst="textArchUp">
                <a:avLst>
                  <a:gd name="adj" fmla="val 11313166"/>
                </a:avLst>
              </a:prstTxWarp>
              <a:spAutoFit/>
            </a:bodyPr>
            <a:lstStyle/>
            <a:p>
              <a:pPr algn="ctr"/>
              <a:r>
                <a:rPr lang="en-GB" b="0" cap="none" spc="0" dirty="0">
                  <a:ln w="0"/>
                  <a:solidFill>
                    <a:schemeClr val="tx1"/>
                  </a:solidFill>
                  <a:effectLst>
                    <a:outerShdw blurRad="38100" dist="19050" dir="2700000" algn="tl" rotWithShape="0">
                      <a:schemeClr val="dk1">
                        <a:alpha val="40000"/>
                      </a:schemeClr>
                    </a:outerShdw>
                  </a:effectLst>
                </a:rPr>
                <a:t>Builds trust</a:t>
              </a:r>
            </a:p>
          </p:txBody>
        </p:sp>
        <p:sp>
          <p:nvSpPr>
            <p:cNvPr id="34" name="Rectangle 33">
              <a:extLst>
                <a:ext uri="{FF2B5EF4-FFF2-40B4-BE49-F238E27FC236}">
                  <a16:creationId xmlns:a16="http://schemas.microsoft.com/office/drawing/2014/main" id="{F329FE1E-20D9-C44B-822B-0ED74F107EE7}"/>
                </a:ext>
              </a:extLst>
            </p:cNvPr>
            <p:cNvSpPr/>
            <p:nvPr/>
          </p:nvSpPr>
          <p:spPr>
            <a:xfrm rot="20280000">
              <a:off x="8330777" y="5130031"/>
              <a:ext cx="2149140" cy="923330"/>
            </a:xfrm>
            <a:prstGeom prst="rect">
              <a:avLst/>
            </a:prstGeom>
            <a:noFill/>
          </p:spPr>
          <p:txBody>
            <a:bodyPr wrap="none" lIns="91440" tIns="45720" rIns="91440" bIns="45720">
              <a:prstTxWarp prst="textArchDown">
                <a:avLst/>
              </a:prstTxWarp>
              <a:spAutoFit/>
            </a:bodyPr>
            <a:lstStyle/>
            <a:p>
              <a:pPr algn="ctr"/>
              <a:r>
                <a:rPr lang="en-GB" b="0" cap="none" spc="0" dirty="0">
                  <a:ln w="0"/>
                  <a:solidFill>
                    <a:schemeClr val="tx1"/>
                  </a:solidFill>
                  <a:effectLst>
                    <a:outerShdw blurRad="38100" dist="19050" dir="2700000" algn="tl" rotWithShape="0">
                      <a:schemeClr val="dk1">
                        <a:alpha val="40000"/>
                      </a:schemeClr>
                    </a:outerShdw>
                  </a:effectLst>
                </a:rPr>
                <a:t>Ensures policy coherence</a:t>
              </a:r>
            </a:p>
          </p:txBody>
        </p:sp>
        <p:sp>
          <p:nvSpPr>
            <p:cNvPr id="35" name="Rectangle 34">
              <a:extLst>
                <a:ext uri="{FF2B5EF4-FFF2-40B4-BE49-F238E27FC236}">
                  <a16:creationId xmlns:a16="http://schemas.microsoft.com/office/drawing/2014/main" id="{523E1C75-8932-2B2A-CC91-3E94747B5C66}"/>
                </a:ext>
              </a:extLst>
            </p:cNvPr>
            <p:cNvSpPr/>
            <p:nvPr/>
          </p:nvSpPr>
          <p:spPr>
            <a:xfrm rot="19015682">
              <a:off x="7025241" y="3166975"/>
              <a:ext cx="1891661" cy="923329"/>
            </a:xfrm>
            <a:prstGeom prst="rect">
              <a:avLst/>
            </a:prstGeom>
            <a:noFill/>
          </p:spPr>
          <p:txBody>
            <a:bodyPr wrap="none" lIns="91440" tIns="45720" rIns="91440" bIns="45720">
              <a:prstTxWarp prst="textArchUp">
                <a:avLst>
                  <a:gd name="adj" fmla="val 11313166"/>
                </a:avLst>
              </a:prstTxWarp>
              <a:spAutoFit/>
            </a:bodyPr>
            <a:lstStyle/>
            <a:p>
              <a:pPr algn="ctr"/>
              <a:r>
                <a:rPr lang="en-GB" b="0" cap="none" spc="0" dirty="0">
                  <a:ln w="0"/>
                  <a:solidFill>
                    <a:schemeClr val="tx1"/>
                  </a:solidFill>
                  <a:effectLst>
                    <a:outerShdw blurRad="38100" dist="19050" dir="2700000" algn="tl" rotWithShape="0">
                      <a:schemeClr val="dk1">
                        <a:alpha val="40000"/>
                      </a:schemeClr>
                    </a:outerShdw>
                  </a:effectLst>
                </a:rPr>
                <a:t>Enhances credibility</a:t>
              </a:r>
            </a:p>
          </p:txBody>
        </p:sp>
      </p:grpSp>
      <p:sp>
        <p:nvSpPr>
          <p:cNvPr id="37" name="TextBox 36">
            <a:extLst>
              <a:ext uri="{FF2B5EF4-FFF2-40B4-BE49-F238E27FC236}">
                <a16:creationId xmlns:a16="http://schemas.microsoft.com/office/drawing/2014/main" id="{8749EB2E-848F-CA9C-CA02-61252FDD10DB}"/>
              </a:ext>
            </a:extLst>
          </p:cNvPr>
          <p:cNvSpPr txBox="1"/>
          <p:nvPr/>
        </p:nvSpPr>
        <p:spPr>
          <a:xfrm>
            <a:off x="563733" y="363505"/>
            <a:ext cx="11121335" cy="830997"/>
          </a:xfrm>
          <a:prstGeom prst="rect">
            <a:avLst/>
          </a:prstGeom>
          <a:noFill/>
        </p:spPr>
        <p:txBody>
          <a:bodyPr wrap="square" lIns="36000" rIns="36000" rtlCol="0">
            <a:spAutoFit/>
          </a:bodyPr>
          <a:lstStyle/>
          <a:p>
            <a:r>
              <a:rPr lang="en-GB" sz="1600" b="1" dirty="0"/>
              <a:t>LEARNING OUTCOME 2: Establishing Iterative and Inclusive Engagement</a:t>
            </a:r>
          </a:p>
          <a:p>
            <a:endParaRPr lang="en-GB" sz="1600" b="1" i="1" dirty="0"/>
          </a:p>
          <a:p>
            <a:r>
              <a:rPr lang="en-GB" sz="1600" b="1" dirty="0">
                <a:solidFill>
                  <a:schemeClr val="bg1"/>
                </a:solidFill>
                <a:highlight>
                  <a:srgbClr val="0000FF"/>
                </a:highlight>
              </a:rPr>
              <a:t>2.3 Establishing Feedback Mechanisms</a:t>
            </a:r>
          </a:p>
        </p:txBody>
      </p:sp>
    </p:spTree>
    <p:extLst>
      <p:ext uri="{BB962C8B-B14F-4D97-AF65-F5344CB8AC3E}">
        <p14:creationId xmlns:p14="http://schemas.microsoft.com/office/powerpoint/2010/main" val="2745705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1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E0966-4D02-1A6D-274D-360E1EFB6CE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B46592-F867-4D1E-A010-ACCA945B5515}"/>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2: Establishing Iterative and Inclusive Engagement</a:t>
            </a:r>
          </a:p>
          <a:p>
            <a:endParaRPr lang="en-GB" sz="1600" b="1" i="1" dirty="0"/>
          </a:p>
          <a:p>
            <a:r>
              <a:rPr lang="en-GB" sz="1600" b="1" dirty="0">
                <a:solidFill>
                  <a:schemeClr val="bg1"/>
                </a:solidFill>
                <a:highlight>
                  <a:srgbClr val="0000FF"/>
                </a:highlight>
              </a:rPr>
              <a:t>2.4 Tailoring Communication for Diverse Audiences</a:t>
            </a:r>
          </a:p>
          <a:p>
            <a:endParaRPr lang="en-GB" sz="1600" dirty="0"/>
          </a:p>
          <a:p>
            <a:r>
              <a:rPr lang="en-GB" sz="1600" b="1" i="1" dirty="0">
                <a:solidFill>
                  <a:schemeClr val="accent5"/>
                </a:solidFill>
              </a:rPr>
              <a:t>Q: Why is it important to tailor policy messages to different stakeholders?</a:t>
            </a:r>
          </a:p>
          <a:p>
            <a:r>
              <a:rPr lang="en-GB" sz="1600" dirty="0"/>
              <a:t>A: Different stakeholders will have different priorities, perspectives, and capacity to engage with the materials. Therefore, a single communication format may not serve all groups, and multiple formats will be required. The table below illustrates typically preferences of different stakeholders:</a:t>
            </a:r>
          </a:p>
        </p:txBody>
      </p:sp>
      <p:pic>
        <p:nvPicPr>
          <p:cNvPr id="3" name="Graphic 2" descr="Workflow outline">
            <a:extLst>
              <a:ext uri="{FF2B5EF4-FFF2-40B4-BE49-F238E27FC236}">
                <a16:creationId xmlns:a16="http://schemas.microsoft.com/office/drawing/2014/main" id="{79B3D503-4EEA-CEE9-EF15-144C0459003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1066232" y="363505"/>
            <a:ext cx="720000" cy="720000"/>
          </a:xfrm>
          <a:prstGeom prst="rect">
            <a:avLst/>
          </a:prstGeom>
        </p:spPr>
      </p:pic>
      <p:sp>
        <p:nvSpPr>
          <p:cNvPr id="4" name="TextBox 3">
            <a:extLst>
              <a:ext uri="{FF2B5EF4-FFF2-40B4-BE49-F238E27FC236}">
                <a16:creationId xmlns:a16="http://schemas.microsoft.com/office/drawing/2014/main" id="{F5E4E687-309C-B337-4BD3-686064185E9D}"/>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3"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6" name="TextBox 5">
            <a:extLst>
              <a:ext uri="{FF2B5EF4-FFF2-40B4-BE49-F238E27FC236}">
                <a16:creationId xmlns:a16="http://schemas.microsoft.com/office/drawing/2014/main" id="{AFE2D815-BE17-F141-9D22-C3C37B8E4437}"/>
              </a:ext>
            </a:extLst>
          </p:cNvPr>
          <p:cNvSpPr txBox="1"/>
          <p:nvPr/>
        </p:nvSpPr>
        <p:spPr>
          <a:xfrm>
            <a:off x="535333" y="4539788"/>
            <a:ext cx="11121334" cy="1077218"/>
          </a:xfrm>
          <a:prstGeom prst="rect">
            <a:avLst/>
          </a:prstGeom>
          <a:noFill/>
        </p:spPr>
        <p:txBody>
          <a:bodyPr wrap="square">
            <a:spAutoFit/>
          </a:bodyPr>
          <a:lstStyle/>
          <a:p>
            <a:r>
              <a:rPr lang="en-GB" sz="1600" b="1" i="1" dirty="0">
                <a:solidFill>
                  <a:schemeClr val="accent5"/>
                </a:solidFill>
              </a:rPr>
              <a:t>Q: What are some best-practices used to tailor communication materials?</a:t>
            </a:r>
          </a:p>
          <a:p>
            <a:r>
              <a:rPr lang="en-GB" sz="1600" dirty="0"/>
              <a:t>A: One effective approach is the use of </a:t>
            </a:r>
            <a:r>
              <a:rPr lang="en-GB" sz="1600" b="1" dirty="0"/>
              <a:t>tailored policy briefs </a:t>
            </a:r>
            <a:r>
              <a:rPr lang="en-GB" sz="1600" dirty="0"/>
              <a:t>that set out the key objectives, concerns, and assumptions of a national strategy. In addition, </a:t>
            </a:r>
            <a:r>
              <a:rPr lang="en-GB" sz="1600" b="1" dirty="0"/>
              <a:t>interactive visualisation tools </a:t>
            </a:r>
            <a:r>
              <a:rPr lang="en-GB" sz="1600" dirty="0"/>
              <a:t>can be effective when communicating complex topics to non-expert groups, widening participation and improving the overall quality of consultation processes.</a:t>
            </a:r>
          </a:p>
        </p:txBody>
      </p:sp>
      <p:graphicFrame>
        <p:nvGraphicFramePr>
          <p:cNvPr id="8" name="Table 7">
            <a:extLst>
              <a:ext uri="{FF2B5EF4-FFF2-40B4-BE49-F238E27FC236}">
                <a16:creationId xmlns:a16="http://schemas.microsoft.com/office/drawing/2014/main" id="{659C41E3-C57B-1E1F-AFCA-4F0C7BC3272A}"/>
              </a:ext>
            </a:extLst>
          </p:cNvPr>
          <p:cNvGraphicFramePr>
            <a:graphicFrameLocks noGrp="1"/>
          </p:cNvGraphicFramePr>
          <p:nvPr>
            <p:extLst>
              <p:ext uri="{D42A27DB-BD31-4B8C-83A1-F6EECF244321}">
                <p14:modId xmlns:p14="http://schemas.microsoft.com/office/powerpoint/2010/main" val="3956796040"/>
              </p:ext>
            </p:extLst>
          </p:nvPr>
        </p:nvGraphicFramePr>
        <p:xfrm>
          <a:off x="2159000" y="2501900"/>
          <a:ext cx="8128000" cy="1854200"/>
        </p:xfrm>
        <a:graphic>
          <a:graphicData uri="http://schemas.openxmlformats.org/drawingml/2006/table">
            <a:tbl>
              <a:tblPr firstRow="1" bandRow="1">
                <a:tableStyleId>{7DF18680-E054-41AD-8BC1-D1AEF772440D}</a:tableStyleId>
              </a:tblPr>
              <a:tblGrid>
                <a:gridCol w="1943100">
                  <a:extLst>
                    <a:ext uri="{9D8B030D-6E8A-4147-A177-3AD203B41FA5}">
                      <a16:colId xmlns:a16="http://schemas.microsoft.com/office/drawing/2014/main" val="4012494316"/>
                    </a:ext>
                  </a:extLst>
                </a:gridCol>
                <a:gridCol w="6184900">
                  <a:extLst>
                    <a:ext uri="{9D8B030D-6E8A-4147-A177-3AD203B41FA5}">
                      <a16:colId xmlns:a16="http://schemas.microsoft.com/office/drawing/2014/main" val="3688298367"/>
                    </a:ext>
                  </a:extLst>
                </a:gridCol>
              </a:tblGrid>
              <a:tr h="370840">
                <a:tc>
                  <a:txBody>
                    <a:bodyPr/>
                    <a:lstStyle/>
                    <a:p>
                      <a:r>
                        <a:rPr lang="en-GB" dirty="0"/>
                        <a:t>Stakeholder Group</a:t>
                      </a:r>
                    </a:p>
                  </a:txBody>
                  <a:tcPr/>
                </a:tc>
                <a:tc>
                  <a:txBody>
                    <a:bodyPr/>
                    <a:lstStyle/>
                    <a:p>
                      <a:r>
                        <a:rPr lang="en-GB" dirty="0"/>
                        <a:t>Material Preference</a:t>
                      </a:r>
                    </a:p>
                  </a:txBody>
                  <a:tcPr/>
                </a:tc>
                <a:extLst>
                  <a:ext uri="{0D108BD9-81ED-4DB2-BD59-A6C34878D82A}">
                    <a16:rowId xmlns:a16="http://schemas.microsoft.com/office/drawing/2014/main" val="2360947628"/>
                  </a:ext>
                </a:extLst>
              </a:tr>
              <a:tr h="370840">
                <a:tc>
                  <a:txBody>
                    <a:bodyPr/>
                    <a:lstStyle/>
                    <a:p>
                      <a:r>
                        <a:rPr lang="en-GB" dirty="0"/>
                        <a:t>Policymakers</a:t>
                      </a:r>
                    </a:p>
                  </a:txBody>
                  <a:tcPr/>
                </a:tc>
                <a:tc>
                  <a:txBody>
                    <a:bodyPr/>
                    <a:lstStyle/>
                    <a:p>
                      <a:r>
                        <a:rPr lang="en-GB" dirty="0"/>
                        <a:t>Concise, high-level briefs highlighting key decisions and impacts</a:t>
                      </a:r>
                    </a:p>
                  </a:txBody>
                  <a:tcPr/>
                </a:tc>
                <a:extLst>
                  <a:ext uri="{0D108BD9-81ED-4DB2-BD59-A6C34878D82A}">
                    <a16:rowId xmlns:a16="http://schemas.microsoft.com/office/drawing/2014/main" val="3731474294"/>
                  </a:ext>
                </a:extLst>
              </a:tr>
              <a:tr h="370840">
                <a:tc>
                  <a:txBody>
                    <a:bodyPr/>
                    <a:lstStyle/>
                    <a:p>
                      <a:r>
                        <a:rPr lang="en-GB" dirty="0"/>
                        <a:t>Energy experts</a:t>
                      </a:r>
                    </a:p>
                  </a:txBody>
                  <a:tcPr/>
                </a:tc>
                <a:tc>
                  <a:txBody>
                    <a:bodyPr/>
                    <a:lstStyle/>
                    <a:p>
                      <a:r>
                        <a:rPr lang="en-GB" dirty="0"/>
                        <a:t>White papers highlighting technical feasibility and system impacts</a:t>
                      </a:r>
                    </a:p>
                  </a:txBody>
                  <a:tcPr/>
                </a:tc>
                <a:extLst>
                  <a:ext uri="{0D108BD9-81ED-4DB2-BD59-A6C34878D82A}">
                    <a16:rowId xmlns:a16="http://schemas.microsoft.com/office/drawing/2014/main" val="626561550"/>
                  </a:ext>
                </a:extLst>
              </a:tr>
              <a:tr h="370840">
                <a:tc>
                  <a:txBody>
                    <a:bodyPr/>
                    <a:lstStyle/>
                    <a:p>
                      <a:r>
                        <a:rPr lang="en-GB" dirty="0"/>
                        <a:t>Finance experts</a:t>
                      </a:r>
                    </a:p>
                  </a:txBody>
                  <a:tcPr/>
                </a:tc>
                <a:tc>
                  <a:txBody>
                    <a:bodyPr/>
                    <a:lstStyle/>
                    <a:p>
                      <a:r>
                        <a:rPr lang="en-GB" dirty="0"/>
                        <a:t>White papers detailing the cost, risks and return on investment</a:t>
                      </a:r>
                    </a:p>
                  </a:txBody>
                  <a:tcPr/>
                </a:tc>
                <a:extLst>
                  <a:ext uri="{0D108BD9-81ED-4DB2-BD59-A6C34878D82A}">
                    <a16:rowId xmlns:a16="http://schemas.microsoft.com/office/drawing/2014/main" val="3635958546"/>
                  </a:ext>
                </a:extLst>
              </a:tr>
              <a:tr h="370840">
                <a:tc>
                  <a:txBody>
                    <a:bodyPr/>
                    <a:lstStyle/>
                    <a:p>
                      <a:r>
                        <a:rPr lang="en-GB" dirty="0"/>
                        <a:t>Community groups</a:t>
                      </a:r>
                    </a:p>
                  </a:txBody>
                  <a:tcPr/>
                </a:tc>
                <a:tc>
                  <a:txBody>
                    <a:bodyPr/>
                    <a:lstStyle/>
                    <a:p>
                      <a:r>
                        <a:rPr lang="en-GB" dirty="0"/>
                        <a:t>Simplified summaries or visuals</a:t>
                      </a:r>
                    </a:p>
                  </a:txBody>
                  <a:tcPr/>
                </a:tc>
                <a:extLst>
                  <a:ext uri="{0D108BD9-81ED-4DB2-BD59-A6C34878D82A}">
                    <a16:rowId xmlns:a16="http://schemas.microsoft.com/office/drawing/2014/main" val="2312689120"/>
                  </a:ext>
                </a:extLst>
              </a:tr>
            </a:tbl>
          </a:graphicData>
        </a:graphic>
      </p:graphicFrame>
    </p:spTree>
    <p:extLst>
      <p:ext uri="{BB962C8B-B14F-4D97-AF65-F5344CB8AC3E}">
        <p14:creationId xmlns:p14="http://schemas.microsoft.com/office/powerpoint/2010/main" val="3521906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798FAF-09DE-B185-7068-D4063499E2DA}"/>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8571A86-3F5E-7AF5-EEA7-CAB4439BDC88}"/>
              </a:ext>
            </a:extLst>
          </p:cNvPr>
          <p:cNvSpPr txBox="1"/>
          <p:nvPr/>
        </p:nvSpPr>
        <p:spPr>
          <a:xfrm>
            <a:off x="468483" y="470189"/>
            <a:ext cx="11121335" cy="1908215"/>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b="1" i="1" dirty="0">
                <a:solidFill>
                  <a:schemeClr val="accent6">
                    <a:lumMod val="60000"/>
                    <a:lumOff val="40000"/>
                  </a:schemeClr>
                </a:solidFill>
              </a:rPr>
              <a:t>Kenya’s</a:t>
            </a:r>
            <a:r>
              <a:rPr lang="en-GB" sz="1800" i="1" dirty="0">
                <a:solidFill>
                  <a:schemeClr val="accent6">
                    <a:lumMod val="60000"/>
                    <a:lumOff val="40000"/>
                  </a:schemeClr>
                </a:solidFill>
              </a:rPr>
              <a:t> </a:t>
            </a:r>
            <a:r>
              <a:rPr lang="fr-FR" sz="1800" i="1" dirty="0">
                <a:solidFill>
                  <a:schemeClr val="bg1"/>
                </a:solidFill>
              </a:rPr>
              <a:t>Adaptable 2050 Carbon Emission Reduction </a:t>
            </a:r>
            <a:r>
              <a:rPr lang="en-GB" sz="1800" i="1" noProof="0" dirty="0">
                <a:solidFill>
                  <a:schemeClr val="bg1"/>
                </a:solidFill>
              </a:rPr>
              <a:t>Calculator</a:t>
            </a:r>
            <a:endParaRPr lang="en-GB" sz="1800" i="1" dirty="0">
              <a:solidFill>
                <a:schemeClr val="bg1"/>
              </a:solidFill>
            </a:endParaRP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A team in Kenya developed the </a:t>
            </a:r>
            <a:r>
              <a:rPr lang="en-GB" sz="1600" dirty="0">
                <a:solidFill>
                  <a:schemeClr val="accent1">
                    <a:lumMod val="20000"/>
                    <a:lumOff val="80000"/>
                  </a:schemeClr>
                </a:solidFill>
                <a:hlinkClick r:id="rId4">
                  <a:extLst>
                    <a:ext uri="{A12FA001-AC4F-418D-AE19-62706E023703}">
                      <ahyp:hlinkClr xmlns:ahyp="http://schemas.microsoft.com/office/drawing/2018/hyperlinkcolor" val="tx"/>
                    </a:ext>
                  </a:extLst>
                </a:hlinkClick>
              </a:rPr>
              <a:t>Kenya Carbon Emission Reduction Tool </a:t>
            </a:r>
            <a:r>
              <a:rPr lang="en-GB" sz="1600" dirty="0">
                <a:solidFill>
                  <a:schemeClr val="bg1"/>
                </a:solidFill>
              </a:rPr>
              <a:t>(KCERT) to explore potential decarbonisation pathways. KCERT is an open-source, Excel-based model that allows users to investigate alternative energy-secure, low-carbon transition pathways through to 2050. </a:t>
            </a:r>
            <a:endParaRPr lang="en-GB" sz="1400" dirty="0"/>
          </a:p>
        </p:txBody>
      </p:sp>
      <p:sp>
        <p:nvSpPr>
          <p:cNvPr id="5" name="TextBox 4">
            <a:extLst>
              <a:ext uri="{FF2B5EF4-FFF2-40B4-BE49-F238E27FC236}">
                <a16:creationId xmlns:a16="http://schemas.microsoft.com/office/drawing/2014/main" id="{105CAD23-40F6-98EF-BC26-C1D123F9545F}"/>
              </a:ext>
            </a:extLst>
          </p:cNvPr>
          <p:cNvSpPr txBox="1"/>
          <p:nvPr/>
        </p:nvSpPr>
        <p:spPr>
          <a:xfrm>
            <a:off x="468483" y="2797035"/>
            <a:ext cx="10971042" cy="2800767"/>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Recognising the diverse needs of different audiences, multiple versions of KCERT were developed: </a:t>
            </a:r>
            <a:r>
              <a:rPr lang="en-GB" sz="1600" b="1" u="sng" dirty="0">
                <a:solidFill>
                  <a:schemeClr val="bg1"/>
                </a:solidFill>
              </a:rPr>
              <a:t>a gamified tool</a:t>
            </a:r>
            <a:r>
              <a:rPr lang="en-GB" sz="1600" b="1" dirty="0">
                <a:solidFill>
                  <a:schemeClr val="bg1"/>
                </a:solidFill>
              </a:rPr>
              <a:t> </a:t>
            </a:r>
            <a:r>
              <a:rPr lang="en-GB" sz="1600" dirty="0">
                <a:solidFill>
                  <a:schemeClr val="bg1"/>
                </a:solidFill>
              </a:rPr>
              <a:t>designed for public engagement, and a </a:t>
            </a:r>
            <a:r>
              <a:rPr lang="en-GB" sz="1600" b="1" u="sng" dirty="0">
                <a:solidFill>
                  <a:schemeClr val="bg1"/>
                </a:solidFill>
              </a:rPr>
              <a:t>visual, spreadsheet-based format</a:t>
            </a:r>
            <a:r>
              <a:rPr lang="en-GB" sz="1600" b="1" dirty="0">
                <a:solidFill>
                  <a:schemeClr val="bg1"/>
                </a:solidFill>
              </a:rPr>
              <a:t> </a:t>
            </a:r>
            <a:r>
              <a:rPr lang="en-GB" sz="1600" dirty="0">
                <a:solidFill>
                  <a:schemeClr val="bg1"/>
                </a:solidFill>
              </a:rPr>
              <a:t>tailored for policymakers and technical analysts. This approach supported public education and informed decision-making, while encouraging interdepartmental collaboration.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Different versions of a technical tool, adapted to specified audiences</a:t>
            </a:r>
          </a:p>
          <a:p>
            <a:pPr marL="285750" indent="-285750">
              <a:buClr>
                <a:schemeClr val="bg1"/>
              </a:buClr>
              <a:buFont typeface="Wingdings" panose="05000000000000000000" pitchFamily="2" charset="2"/>
              <a:buChar char="ü"/>
            </a:pPr>
            <a:r>
              <a:rPr lang="en-GB" sz="1600" dirty="0">
                <a:solidFill>
                  <a:schemeClr val="bg1"/>
                </a:solidFill>
              </a:rPr>
              <a:t>A clear goal for tailoring the tool for each audience type</a:t>
            </a:r>
          </a:p>
          <a:p>
            <a:pPr marL="285750" indent="-285750">
              <a:buClr>
                <a:schemeClr val="bg1"/>
              </a:buClr>
              <a:buFont typeface="Wingdings" panose="05000000000000000000" pitchFamily="2" charset="2"/>
              <a:buChar char="ü"/>
            </a:pPr>
            <a:r>
              <a:rPr lang="en-GB" sz="1600" dirty="0">
                <a:solidFill>
                  <a:schemeClr val="bg1"/>
                </a:solidFill>
              </a:rPr>
              <a:t>Technical analysis that can be easily transformed into policy suggestions</a:t>
            </a:r>
          </a:p>
        </p:txBody>
      </p:sp>
      <p:sp>
        <p:nvSpPr>
          <p:cNvPr id="3" name="Rectangle 2">
            <a:extLst>
              <a:ext uri="{FF2B5EF4-FFF2-40B4-BE49-F238E27FC236}">
                <a16:creationId xmlns:a16="http://schemas.microsoft.com/office/drawing/2014/main" id="{8F062A8A-5259-BAEB-F43C-B793155F7743}"/>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7366615B-16C7-3946-2F5B-9F4AC35A8EEF}"/>
              </a:ext>
            </a:extLst>
          </p:cNvPr>
          <p:cNvSpPr txBox="1"/>
          <p:nvPr/>
        </p:nvSpPr>
        <p:spPr>
          <a:xfrm>
            <a:off x="5029200" y="6461004"/>
            <a:ext cx="6321209" cy="318924"/>
          </a:xfrm>
          <a:prstGeom prst="rect">
            <a:avLst/>
          </a:prstGeom>
          <a:noFill/>
        </p:spPr>
        <p:txBody>
          <a:bodyPr wrap="none" lIns="36000" tIns="36000" rIns="36000" bIns="36000" rtlCol="0">
            <a:spAutoFit/>
          </a:bodyPr>
          <a:lstStyle/>
          <a:p>
            <a:pPr algn="l"/>
            <a:r>
              <a:rPr lang="en-GB" sz="1600" dirty="0">
                <a:solidFill>
                  <a:schemeClr val="bg1"/>
                </a:solidFill>
              </a:rPr>
              <a:t>See Climate Compatible Growth’s </a:t>
            </a:r>
            <a:r>
              <a:rPr lang="en-GB" sz="1600" b="1" dirty="0">
                <a:solidFill>
                  <a:schemeClr val="accent4">
                    <a:lumMod val="40000"/>
                    <a:lumOff val="60000"/>
                  </a:schemeClr>
                </a:solidFill>
                <a:hlinkClick r:id="rId5">
                  <a:extLst>
                    <a:ext uri="{A12FA001-AC4F-418D-AE19-62706E023703}">
                      <ahyp:hlinkClr xmlns:ahyp="http://schemas.microsoft.com/office/drawing/2018/hyperlinkcolor" val="tx"/>
                    </a:ext>
                  </a:extLst>
                </a:hlinkClick>
              </a:rPr>
              <a:t>PathCalc</a:t>
            </a:r>
            <a:r>
              <a:rPr lang="en-GB" sz="1600" dirty="0">
                <a:solidFill>
                  <a:schemeClr val="bg1"/>
                </a:solidFill>
              </a:rPr>
              <a:t> tool for more information</a:t>
            </a:r>
          </a:p>
        </p:txBody>
      </p:sp>
    </p:spTree>
    <p:extLst>
      <p:ext uri="{BB962C8B-B14F-4D97-AF65-F5344CB8AC3E}">
        <p14:creationId xmlns:p14="http://schemas.microsoft.com/office/powerpoint/2010/main" val="12518478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E2E23E-ADE4-6115-2B94-EDE6A235AB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183A7-08C5-B8A7-EC8B-33F4CA38BE29}"/>
              </a:ext>
            </a:extLst>
          </p:cNvPr>
          <p:cNvSpPr>
            <a:spLocks noGrp="1"/>
          </p:cNvSpPr>
          <p:nvPr>
            <p:ph type="ctrTitle"/>
          </p:nvPr>
        </p:nvSpPr>
        <p:spPr>
          <a:xfrm>
            <a:off x="2979507" y="739739"/>
            <a:ext cx="5654354" cy="4982968"/>
          </a:xfrm>
        </p:spPr>
        <p:txBody>
          <a:bodyPr>
            <a:normAutofit fontScale="90000"/>
          </a:bodyPr>
          <a:lstStyle/>
          <a:p>
            <a:r>
              <a:rPr lang="en-GB" sz="5400" dirty="0"/>
              <a:t>Learning Outcome 3</a:t>
            </a:r>
            <a:br>
              <a:rPr lang="en-GB" sz="5400" dirty="0"/>
            </a:br>
            <a:br>
              <a:rPr lang="en-GB" dirty="0"/>
            </a:br>
            <a:r>
              <a:rPr lang="en-GB" dirty="0"/>
              <a:t>Institutionalising Engagement for Long-Term Ownership</a:t>
            </a:r>
            <a:br>
              <a:rPr lang="en-GB" dirty="0"/>
            </a:br>
            <a:br>
              <a:rPr lang="en-GB" dirty="0"/>
            </a:br>
            <a:br>
              <a:rPr lang="en-GB" dirty="0"/>
            </a:br>
            <a:br>
              <a:rPr lang="en-GB" dirty="0"/>
            </a:br>
            <a:endParaRPr lang="en-GB" dirty="0"/>
          </a:p>
        </p:txBody>
      </p:sp>
      <p:pic>
        <p:nvPicPr>
          <p:cNvPr id="4" name="Graphic 3" descr="Route (Two Pins With A Path) outline">
            <a:extLst>
              <a:ext uri="{FF2B5EF4-FFF2-40B4-BE49-F238E27FC236}">
                <a16:creationId xmlns:a16="http://schemas.microsoft.com/office/drawing/2014/main" id="{679F839C-8907-B434-9BE5-6B6D7356484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979507" y="3609975"/>
            <a:ext cx="1800000" cy="1800000"/>
          </a:xfrm>
          <a:prstGeom prst="rect">
            <a:avLst/>
          </a:prstGeom>
        </p:spPr>
      </p:pic>
    </p:spTree>
    <p:extLst>
      <p:ext uri="{BB962C8B-B14F-4D97-AF65-F5344CB8AC3E}">
        <p14:creationId xmlns:p14="http://schemas.microsoft.com/office/powerpoint/2010/main" val="381044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802428-6BF5-111B-EE85-515DA642A5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B24AE1-30CA-7A61-991E-13B786901075}"/>
              </a:ext>
            </a:extLst>
          </p:cNvPr>
          <p:cNvSpPr>
            <a:spLocks noGrp="1"/>
          </p:cNvSpPr>
          <p:nvPr>
            <p:ph type="title"/>
          </p:nvPr>
        </p:nvSpPr>
        <p:spPr>
          <a:xfrm>
            <a:off x="838198" y="550096"/>
            <a:ext cx="9010652" cy="1325563"/>
          </a:xfrm>
        </p:spPr>
        <p:txBody>
          <a:bodyPr/>
          <a:lstStyle/>
          <a:p>
            <a:r>
              <a:rPr lang="en-GB" dirty="0">
                <a:solidFill>
                  <a:schemeClr val="accent5"/>
                </a:solidFill>
              </a:rPr>
              <a:t>Institutionalising Engagement for Long-Term Ownership</a:t>
            </a:r>
          </a:p>
        </p:txBody>
      </p:sp>
      <p:sp>
        <p:nvSpPr>
          <p:cNvPr id="3" name="Text Placeholder 2">
            <a:extLst>
              <a:ext uri="{FF2B5EF4-FFF2-40B4-BE49-F238E27FC236}">
                <a16:creationId xmlns:a16="http://schemas.microsoft.com/office/drawing/2014/main" id="{EA68CFE3-422F-30DA-D993-6D5229543FC5}"/>
              </a:ext>
            </a:extLst>
          </p:cNvPr>
          <p:cNvSpPr>
            <a:spLocks noGrp="1"/>
          </p:cNvSpPr>
          <p:nvPr>
            <p:ph type="body" idx="12"/>
          </p:nvPr>
        </p:nvSpPr>
        <p:spPr>
          <a:xfrm>
            <a:off x="838198" y="2130032"/>
            <a:ext cx="10515599" cy="3136458"/>
          </a:xfrm>
        </p:spPr>
        <p:txBody>
          <a:bodyPr/>
          <a:lstStyle/>
          <a:p>
            <a:r>
              <a:rPr lang="en-GB" dirty="0"/>
              <a:t>Collaboration as part of the engagement process should…</a:t>
            </a:r>
          </a:p>
          <a:p>
            <a:pPr marL="285750" indent="-285750">
              <a:buFont typeface="Arial" panose="020B0604020202020204" pitchFamily="34" charset="0"/>
              <a:buChar char="•"/>
            </a:pPr>
            <a:r>
              <a:rPr lang="en-GB" dirty="0"/>
              <a:t>Cultivate trust through consistent engagement, reciprocity and transparency;</a:t>
            </a:r>
          </a:p>
          <a:p>
            <a:pPr marL="285750" indent="-285750">
              <a:buFont typeface="Arial" panose="020B0604020202020204" pitchFamily="34" charset="0"/>
              <a:buChar char="•"/>
            </a:pPr>
            <a:r>
              <a:rPr lang="en-GB" dirty="0"/>
              <a:t>Be based on mutual trust and long-term commitment;</a:t>
            </a:r>
          </a:p>
          <a:p>
            <a:pPr marL="285750" indent="-285750">
              <a:buFont typeface="Arial" panose="020B0604020202020204" pitchFamily="34" charset="0"/>
              <a:buChar char="•"/>
            </a:pPr>
            <a:r>
              <a:rPr lang="en-GB" dirty="0"/>
              <a:t>Be embedded into institutional governance, and not be limited to one-off projects</a:t>
            </a:r>
          </a:p>
          <a:p>
            <a:pPr marL="285750" indent="-285750">
              <a:buFont typeface="Arial" panose="020B0604020202020204" pitchFamily="34" charset="0"/>
              <a:buChar char="•"/>
            </a:pPr>
            <a:endParaRPr lang="en-GB" dirty="0"/>
          </a:p>
          <a:p>
            <a:r>
              <a:rPr lang="en-GB" dirty="0"/>
              <a:t>The final learning outcome in this module advises on how to institutionalise the stakeholder engagement process, by outlining capacity development needs for facilitating stakeholder engagement events, ways to formalise the process, and metrics for measuring the success of the institutionalisation.</a:t>
            </a:r>
          </a:p>
        </p:txBody>
      </p:sp>
      <p:sp>
        <p:nvSpPr>
          <p:cNvPr id="4" name="Text Placeholder 3">
            <a:extLst>
              <a:ext uri="{FF2B5EF4-FFF2-40B4-BE49-F238E27FC236}">
                <a16:creationId xmlns:a16="http://schemas.microsoft.com/office/drawing/2014/main" id="{3ACB3B67-7CE8-6F48-6926-9183764C57CB}"/>
              </a:ext>
            </a:extLst>
          </p:cNvPr>
          <p:cNvSpPr>
            <a:spLocks noGrp="1"/>
          </p:cNvSpPr>
          <p:nvPr>
            <p:ph type="body" idx="13"/>
          </p:nvPr>
        </p:nvSpPr>
        <p:spPr>
          <a:xfrm>
            <a:off x="838198" y="550096"/>
            <a:ext cx="5499342" cy="604836"/>
          </a:xfrm>
        </p:spPr>
        <p:txBody>
          <a:bodyPr/>
          <a:lstStyle/>
          <a:p>
            <a:r>
              <a:rPr lang="en-GB" dirty="0"/>
              <a:t>Learning Outcome 3:</a:t>
            </a:r>
          </a:p>
        </p:txBody>
      </p:sp>
      <p:pic>
        <p:nvPicPr>
          <p:cNvPr id="6" name="Graphic 5" descr="Route (Two Pins With A Path) outline">
            <a:extLst>
              <a:ext uri="{FF2B5EF4-FFF2-40B4-BE49-F238E27FC236}">
                <a16:creationId xmlns:a16="http://schemas.microsoft.com/office/drawing/2014/main" id="{C23527F1-2F83-9634-C8FE-A95E137789E3}"/>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132782" y="344932"/>
            <a:ext cx="1620000" cy="1620000"/>
          </a:xfrm>
          <a:prstGeom prst="rect">
            <a:avLst/>
          </a:prstGeom>
        </p:spPr>
      </p:pic>
    </p:spTree>
    <p:extLst>
      <p:ext uri="{BB962C8B-B14F-4D97-AF65-F5344CB8AC3E}">
        <p14:creationId xmlns:p14="http://schemas.microsoft.com/office/powerpoint/2010/main" val="8887063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76D11B2-8552-FE2D-B983-6D6B8AFB5D9E}"/>
              </a:ext>
            </a:extLst>
          </p:cNvPr>
          <p:cNvSpPr txBox="1"/>
          <p:nvPr/>
        </p:nvSpPr>
        <p:spPr>
          <a:xfrm>
            <a:off x="563733" y="363505"/>
            <a:ext cx="11121335" cy="2062103"/>
          </a:xfrm>
          <a:prstGeom prst="rect">
            <a:avLst/>
          </a:prstGeom>
          <a:noFill/>
        </p:spPr>
        <p:txBody>
          <a:bodyPr wrap="square" rtlCol="0">
            <a:spAutoFit/>
          </a:bodyPr>
          <a:lstStyle/>
          <a:p>
            <a:r>
              <a:rPr lang="en-GB" sz="1600" b="1" dirty="0"/>
              <a:t>LEARNING OUTCOME 3: Institutionalising Engagement for Long-Term Ownership</a:t>
            </a:r>
          </a:p>
          <a:p>
            <a:endParaRPr lang="en-GB" sz="1600" b="1" i="1" dirty="0"/>
          </a:p>
          <a:p>
            <a:r>
              <a:rPr lang="en-GB" sz="1600" b="1" dirty="0">
                <a:solidFill>
                  <a:schemeClr val="bg1"/>
                </a:solidFill>
                <a:highlight>
                  <a:srgbClr val="0000FF"/>
                </a:highlight>
              </a:rPr>
              <a:t>3.1 Developing Capacity in Relevant Institutions</a:t>
            </a:r>
          </a:p>
          <a:p>
            <a:endParaRPr lang="en-GB" sz="1600" dirty="0"/>
          </a:p>
          <a:p>
            <a:r>
              <a:rPr lang="en-GB" sz="1600" b="1" i="1" dirty="0">
                <a:solidFill>
                  <a:schemeClr val="accent5"/>
                </a:solidFill>
              </a:rPr>
              <a:t>Q: What types of capacity development might be required during the engagement process?</a:t>
            </a:r>
          </a:p>
          <a:p>
            <a:r>
              <a:rPr lang="en-GB" sz="1600" dirty="0"/>
              <a:t>A: This requires public institutions to reorganise their internal processes to support collaboration and </a:t>
            </a:r>
            <a:r>
              <a:rPr lang="en-GB" sz="1600" b="1" dirty="0"/>
              <a:t>shift staff roles towards facilitation</a:t>
            </a:r>
            <a:r>
              <a:rPr lang="en-GB" sz="1600" dirty="0"/>
              <a:t>. Institutions will need to include relationship building and stakeholder engagement roles within their institution’s deliverables and performance metrics (for more information, refer to </a:t>
            </a:r>
            <a:r>
              <a:rPr lang="en-GB" sz="1600" b="1" dirty="0"/>
              <a:t>D2D Component 2: Capacity</a:t>
            </a:r>
            <a:r>
              <a:rPr lang="en-GB" sz="1600" dirty="0"/>
              <a:t>)</a:t>
            </a:r>
          </a:p>
        </p:txBody>
      </p:sp>
      <p:pic>
        <p:nvPicPr>
          <p:cNvPr id="3" name="Graphic 2" descr="Route (Two Pins With A Path) outline">
            <a:extLst>
              <a:ext uri="{FF2B5EF4-FFF2-40B4-BE49-F238E27FC236}">
                <a16:creationId xmlns:a16="http://schemas.microsoft.com/office/drawing/2014/main" id="{E9B12A99-8306-863C-6EBF-7C7740AE43EF}"/>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5" name="TextBox 4">
            <a:extLst>
              <a:ext uri="{FF2B5EF4-FFF2-40B4-BE49-F238E27FC236}">
                <a16:creationId xmlns:a16="http://schemas.microsoft.com/office/drawing/2014/main" id="{26416A4A-66CD-BCAE-0D9F-B332BF78C15A}"/>
              </a:ext>
            </a:extLst>
          </p:cNvPr>
          <p:cNvSpPr txBox="1"/>
          <p:nvPr/>
        </p:nvSpPr>
        <p:spPr>
          <a:xfrm>
            <a:off x="563732" y="2733348"/>
            <a:ext cx="11121335" cy="1569660"/>
          </a:xfrm>
          <a:prstGeom prst="rect">
            <a:avLst/>
          </a:prstGeom>
          <a:noFill/>
        </p:spPr>
        <p:txBody>
          <a:bodyPr wrap="square">
            <a:spAutoFit/>
          </a:bodyPr>
          <a:lstStyle/>
          <a:p>
            <a:r>
              <a:rPr lang="en-GB" sz="1600" b="1" i="1" dirty="0">
                <a:solidFill>
                  <a:schemeClr val="accent5"/>
                </a:solidFill>
              </a:rPr>
              <a:t>Q: What are the implications of increased capacity across the engagement process?</a:t>
            </a:r>
          </a:p>
          <a:p>
            <a:r>
              <a:rPr lang="en-GB" sz="1600" dirty="0"/>
              <a:t>A: Lead institutions should be prepared to cede some control over the engagement process to favour more collective and inclusive decision making. Participatory engagement processes centred on long-term technical capacity development reduces the risk of </a:t>
            </a:r>
            <a:r>
              <a:rPr lang="en-GB" sz="1600" b="1" dirty="0"/>
              <a:t>disproportionate power dynamics or siloed sector-specific planning</a:t>
            </a:r>
            <a:r>
              <a:rPr lang="en-GB" sz="1600" dirty="0"/>
              <a:t>. Furthermore, technical capacity built up during the engagement process is a step towards addressing investor concerns by signalling to them a long-term durability and minimising the risk of implementation failure.</a:t>
            </a:r>
          </a:p>
        </p:txBody>
      </p:sp>
      <p:sp>
        <p:nvSpPr>
          <p:cNvPr id="7" name="TextBox 6">
            <a:extLst>
              <a:ext uri="{FF2B5EF4-FFF2-40B4-BE49-F238E27FC236}">
                <a16:creationId xmlns:a16="http://schemas.microsoft.com/office/drawing/2014/main" id="{26973A73-2945-A657-2AA8-AE5B058D776D}"/>
              </a:ext>
            </a:extLst>
          </p:cNvPr>
          <p:cNvSpPr txBox="1"/>
          <p:nvPr/>
        </p:nvSpPr>
        <p:spPr>
          <a:xfrm>
            <a:off x="563732" y="4610748"/>
            <a:ext cx="11121334" cy="1323439"/>
          </a:xfrm>
          <a:prstGeom prst="rect">
            <a:avLst/>
          </a:prstGeom>
          <a:noFill/>
        </p:spPr>
        <p:txBody>
          <a:bodyPr wrap="square">
            <a:spAutoFit/>
          </a:bodyPr>
          <a:lstStyle/>
          <a:p>
            <a:r>
              <a:rPr lang="en-GB" sz="1600" b="1" i="1" dirty="0">
                <a:solidFill>
                  <a:schemeClr val="accent5"/>
                </a:solidFill>
              </a:rPr>
              <a:t>Q: Which engagement mechanisms are most effective to address investor concerns?</a:t>
            </a:r>
          </a:p>
          <a:p>
            <a:r>
              <a:rPr lang="en-GB" sz="1600" dirty="0"/>
              <a:t>A: Building technical capacity is one mechanism to help bolster investor confidence. This involves establishing and institutionalising the </a:t>
            </a:r>
            <a:r>
              <a:rPr lang="en-GB" sz="1600" b="1" dirty="0">
                <a:solidFill>
                  <a:srgbClr val="C80F2E"/>
                </a:solidFill>
              </a:rPr>
              <a:t>TDG-SIG</a:t>
            </a:r>
            <a:r>
              <a:rPr lang="en-GB" sz="1600" dirty="0"/>
              <a:t> (see </a:t>
            </a:r>
            <a:r>
              <a:rPr lang="en-GB" sz="1600" b="1" dirty="0"/>
              <a:t>D2D Component 1: Politics</a:t>
            </a:r>
            <a:r>
              <a:rPr lang="en-GB" sz="1600" dirty="0"/>
              <a:t>). Not only does this contribute to sharing project ownership across different stakeholder groups, but local experts have a nuanced understanding of regional contexts that can inform and improve the methodological design.</a:t>
            </a:r>
            <a:endParaRPr lang="en-GB" sz="1600" b="1" dirty="0"/>
          </a:p>
        </p:txBody>
      </p:sp>
    </p:spTree>
    <p:extLst>
      <p:ext uri="{BB962C8B-B14F-4D97-AF65-F5344CB8AC3E}">
        <p14:creationId xmlns:p14="http://schemas.microsoft.com/office/powerpoint/2010/main" val="364249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EAC67-C9FF-F1E9-ACCE-6AD61F47632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C36B57F-C291-A7BC-F9AD-97D3765960B3}"/>
              </a:ext>
            </a:extLst>
          </p:cNvPr>
          <p:cNvSpPr txBox="1"/>
          <p:nvPr/>
        </p:nvSpPr>
        <p:spPr>
          <a:xfrm>
            <a:off x="468483" y="470189"/>
            <a:ext cx="11121335" cy="3016210"/>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Establishing a National Working Team for </a:t>
            </a:r>
            <a:r>
              <a:rPr lang="en-GB" sz="1800" b="1" i="1" dirty="0">
                <a:solidFill>
                  <a:schemeClr val="accent6">
                    <a:lumMod val="60000"/>
                    <a:lumOff val="40000"/>
                  </a:schemeClr>
                </a:solidFill>
              </a:rPr>
              <a:t>Eswatini’s </a:t>
            </a:r>
            <a:r>
              <a:rPr lang="en-GB" sz="1800" i="1" dirty="0">
                <a:solidFill>
                  <a:schemeClr val="bg1"/>
                </a:solidFill>
              </a:rPr>
              <a:t>Energy Planning Process</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Eswatini’s energy planning approach explicitly prioritised national capacity development. A national working team of 12 practitioners were equipped to take full ownership of the modelling process. This was achieved through a series of participatory activities, including online instruction, a two-week intensive training course, and continued technical support throughout the process. </a:t>
            </a:r>
          </a:p>
          <a:p>
            <a:endParaRPr lang="en-GB" sz="1400" dirty="0"/>
          </a:p>
          <a:p>
            <a:endParaRPr lang="en-GB" sz="1400" dirty="0"/>
          </a:p>
          <a:p>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CC3D43BB-1EBF-1D3B-52F4-5E7454311740}"/>
              </a:ext>
            </a:extLst>
          </p:cNvPr>
          <p:cNvSpPr txBox="1"/>
          <p:nvPr/>
        </p:nvSpPr>
        <p:spPr>
          <a:xfrm>
            <a:off x="468483" y="2968329"/>
            <a:ext cx="10971042" cy="2308324"/>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Eswatini’s national energy planning team developed ten distinct scenarios, which allowed for comparative assessments of policy options and their anticipated impacts on the national energy system. </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Intentional and institutionalised capacity development plan led by Eswatini stakeholders</a:t>
            </a:r>
          </a:p>
          <a:p>
            <a:pPr marL="285750" indent="-285750">
              <a:buClr>
                <a:schemeClr val="bg1"/>
              </a:buClr>
              <a:buFont typeface="Wingdings" panose="05000000000000000000" pitchFamily="2" charset="2"/>
              <a:buChar char="ü"/>
            </a:pPr>
            <a:r>
              <a:rPr lang="en-GB" sz="1600" dirty="0">
                <a:solidFill>
                  <a:schemeClr val="bg1"/>
                </a:solidFill>
              </a:rPr>
              <a:t>Comparative assessments to evaluate of trade-offs and a diverse set of policy options</a:t>
            </a:r>
          </a:p>
          <a:p>
            <a:pPr marL="285750" indent="-285750">
              <a:buClr>
                <a:schemeClr val="bg1"/>
              </a:buClr>
              <a:buFont typeface="Wingdings" panose="05000000000000000000" pitchFamily="2" charset="2"/>
              <a:buChar char="ü"/>
            </a:pPr>
            <a:r>
              <a:rPr lang="en-GB" sz="1600" dirty="0">
                <a:solidFill>
                  <a:schemeClr val="bg1"/>
                </a:solidFill>
              </a:rPr>
              <a:t>Technical analysis that can be easily transformed into policy suggestions</a:t>
            </a:r>
          </a:p>
        </p:txBody>
      </p:sp>
      <p:sp>
        <p:nvSpPr>
          <p:cNvPr id="3" name="Rectangle 2">
            <a:extLst>
              <a:ext uri="{FF2B5EF4-FFF2-40B4-BE49-F238E27FC236}">
                <a16:creationId xmlns:a16="http://schemas.microsoft.com/office/drawing/2014/main" id="{1F67E274-809D-1E6F-3AB8-944C21744E8C}"/>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F4DCB58A-41FB-AAE3-96AE-9F81B44E07DF}"/>
              </a:ext>
            </a:extLst>
          </p:cNvPr>
          <p:cNvSpPr txBox="1"/>
          <p:nvPr/>
        </p:nvSpPr>
        <p:spPr>
          <a:xfrm>
            <a:off x="7543270" y="6387811"/>
            <a:ext cx="4046548" cy="318924"/>
          </a:xfrm>
          <a:prstGeom prst="rect">
            <a:avLst/>
          </a:prstGeom>
          <a:noFill/>
        </p:spPr>
        <p:txBody>
          <a:bodyPr wrap="none" lIns="36000" tIns="36000" rIns="36000" bIns="36000"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https://www.esera.org.sz/legislation/docs/1550235366.pdf</a:t>
            </a:r>
            <a:r>
              <a:rPr lang="en-GB" sz="1600" dirty="0">
                <a:solidFill>
                  <a:schemeClr val="accent4">
                    <a:lumMod val="40000"/>
                    <a:lumOff val="60000"/>
                  </a:schemeClr>
                </a:solidFill>
              </a:rPr>
              <a:t> </a:t>
            </a:r>
          </a:p>
        </p:txBody>
      </p:sp>
      <p:pic>
        <p:nvPicPr>
          <p:cNvPr id="7" name="Picture 6">
            <a:extLst>
              <a:ext uri="{FF2B5EF4-FFF2-40B4-BE49-F238E27FC236}">
                <a16:creationId xmlns:a16="http://schemas.microsoft.com/office/drawing/2014/main" id="{7193C38B-0286-FAC4-C537-2F0BD04D4CE2}"/>
              </a:ext>
            </a:extLst>
          </p:cNvPr>
          <p:cNvPicPr>
            <a:picLocks noChangeAspect="1"/>
          </p:cNvPicPr>
          <p:nvPr/>
        </p:nvPicPr>
        <p:blipFill>
          <a:blip r:embed="rId5"/>
          <a:stretch>
            <a:fillRect/>
          </a:stretch>
        </p:blipFill>
        <p:spPr>
          <a:xfrm>
            <a:off x="9433604" y="3861092"/>
            <a:ext cx="1729696" cy="2436236"/>
          </a:xfrm>
          <a:prstGeom prst="rect">
            <a:avLst/>
          </a:prstGeom>
        </p:spPr>
      </p:pic>
    </p:spTree>
    <p:extLst>
      <p:ext uri="{BB962C8B-B14F-4D97-AF65-F5344CB8AC3E}">
        <p14:creationId xmlns:p14="http://schemas.microsoft.com/office/powerpoint/2010/main" val="4293677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6" name="chimes.wav"/>
          </p:stSnd>
        </p:sndAc>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29DD5E-78F2-563A-CD7F-94F587E1EA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2B63FB3E-D1FB-6077-553D-2BF84A6FF0B3}"/>
              </a:ext>
            </a:extLst>
          </p:cNvPr>
          <p:cNvSpPr txBox="1"/>
          <p:nvPr/>
        </p:nvSpPr>
        <p:spPr>
          <a:xfrm>
            <a:off x="468483" y="470189"/>
            <a:ext cx="11121335" cy="2616101"/>
          </a:xfrm>
          <a:prstGeom prst="rect">
            <a:avLst/>
          </a:prstGeom>
          <a:noFill/>
        </p:spPr>
        <p:txBody>
          <a:bodyPr wrap="square" rtlCol="0">
            <a:spAutoFit/>
          </a:bodyPr>
          <a:lstStyle/>
          <a:p>
            <a:r>
              <a:rPr lang="en-GB" sz="2000" b="1" dirty="0">
                <a:solidFill>
                  <a:schemeClr val="bg2">
                    <a:lumMod val="20000"/>
                    <a:lumOff val="80000"/>
                  </a:schemeClr>
                </a:solidFill>
              </a:rPr>
              <a:t>Case Study Analysis </a:t>
            </a:r>
          </a:p>
          <a:p>
            <a:r>
              <a:rPr lang="en-GB" sz="1800" i="1" dirty="0">
                <a:solidFill>
                  <a:schemeClr val="bg1"/>
                </a:solidFill>
              </a:rPr>
              <a:t>Building Institutional Technical Capacity in </a:t>
            </a:r>
            <a:r>
              <a:rPr lang="en-GB" sz="1800" b="1" i="1" dirty="0">
                <a:solidFill>
                  <a:schemeClr val="accent6">
                    <a:lumMod val="60000"/>
                    <a:lumOff val="40000"/>
                  </a:schemeClr>
                </a:solidFill>
              </a:rPr>
              <a:t>Costa Rica</a:t>
            </a:r>
          </a:p>
          <a:p>
            <a:endParaRPr lang="en-GB" sz="1400" b="1" dirty="0"/>
          </a:p>
          <a:p>
            <a:r>
              <a:rPr lang="en-GB" sz="1800" b="1" dirty="0">
                <a:solidFill>
                  <a:schemeClr val="accent5">
                    <a:lumMod val="60000"/>
                    <a:lumOff val="40000"/>
                  </a:schemeClr>
                </a:solidFill>
              </a:rPr>
              <a:t>The Context:</a:t>
            </a:r>
          </a:p>
          <a:p>
            <a:r>
              <a:rPr lang="en-GB" sz="1600" dirty="0">
                <a:solidFill>
                  <a:schemeClr val="bg1"/>
                </a:solidFill>
              </a:rPr>
              <a:t>In the development of Costa Rica’s Long-Term Strategy, a dedicated modelling team (</a:t>
            </a:r>
            <a:r>
              <a:rPr lang="en-GB" sz="1600" b="1" dirty="0">
                <a:solidFill>
                  <a:srgbClr val="C80F2E"/>
                </a:solidFill>
              </a:rPr>
              <a:t>TDG-SIG</a:t>
            </a:r>
            <a:r>
              <a:rPr lang="en-GB" sz="1600" dirty="0">
                <a:solidFill>
                  <a:schemeClr val="bg1"/>
                </a:solidFill>
              </a:rPr>
              <a:t>) was established at the University of Costa Rica to lead the design and implementation of the quantitative modelling analysis. To strengthen their technical skills, the team participated in an intensive energy modelling workshop organised. This initiative helped the team strengthen their capacity to facilitate and lead the scenario development process, which resulted in the creation of eight cross-cutting sectoral strategies grounded in the modelling outputs. </a:t>
            </a:r>
            <a:endParaRPr lang="en-GB" sz="1400" dirty="0"/>
          </a:p>
          <a:p>
            <a:pPr marL="285750" indent="-285750">
              <a:buFont typeface="Wingdings" panose="05000000000000000000" pitchFamily="2" charset="2"/>
              <a:buChar char="ü"/>
            </a:pPr>
            <a:endParaRPr lang="en-GB" sz="1400" dirty="0"/>
          </a:p>
        </p:txBody>
      </p:sp>
      <p:sp>
        <p:nvSpPr>
          <p:cNvPr id="5" name="TextBox 4">
            <a:extLst>
              <a:ext uri="{FF2B5EF4-FFF2-40B4-BE49-F238E27FC236}">
                <a16:creationId xmlns:a16="http://schemas.microsoft.com/office/drawing/2014/main" id="{0211E867-7382-B863-8AB3-7D5D1EF62C1E}"/>
              </a:ext>
            </a:extLst>
          </p:cNvPr>
          <p:cNvSpPr txBox="1"/>
          <p:nvPr/>
        </p:nvSpPr>
        <p:spPr>
          <a:xfrm>
            <a:off x="468483" y="3188184"/>
            <a:ext cx="10971042" cy="2800767"/>
          </a:xfrm>
          <a:prstGeom prst="rect">
            <a:avLst/>
          </a:prstGeom>
          <a:noFill/>
        </p:spPr>
        <p:txBody>
          <a:bodyPr wrap="square">
            <a:spAutoFit/>
          </a:bodyPr>
          <a:lstStyle/>
          <a:p>
            <a:r>
              <a:rPr lang="en-GB" sz="1800" b="1" dirty="0">
                <a:solidFill>
                  <a:schemeClr val="accent5">
                    <a:lumMod val="60000"/>
                    <a:lumOff val="40000"/>
                  </a:schemeClr>
                </a:solidFill>
              </a:rPr>
              <a:t>The Result:</a:t>
            </a:r>
          </a:p>
          <a:p>
            <a:r>
              <a:rPr lang="en-GB" sz="1600" dirty="0">
                <a:solidFill>
                  <a:schemeClr val="bg1"/>
                </a:solidFill>
              </a:rPr>
              <a:t>By building a pool of technically skilled practitioners, Costa Rica positioned itself to sustain evidence-based policy development, reduce reliance on external consultants, and ensure that future modelling exercises remain closely aligned with domestic priorities and context.</a:t>
            </a:r>
          </a:p>
          <a:p>
            <a:endParaRPr lang="en-GB" dirty="0"/>
          </a:p>
          <a:p>
            <a:endParaRPr lang="en-GB" dirty="0">
              <a:solidFill>
                <a:schemeClr val="accent5">
                  <a:lumMod val="60000"/>
                  <a:lumOff val="40000"/>
                </a:schemeClr>
              </a:solidFill>
            </a:endParaRPr>
          </a:p>
          <a:p>
            <a:r>
              <a:rPr lang="en-GB" sz="1800" b="1" dirty="0">
                <a:solidFill>
                  <a:schemeClr val="accent5">
                    <a:lumMod val="60000"/>
                    <a:lumOff val="40000"/>
                  </a:schemeClr>
                </a:solidFill>
              </a:rPr>
              <a:t>The Formula:</a:t>
            </a:r>
          </a:p>
          <a:p>
            <a:pPr marL="285750" indent="-285750">
              <a:buClr>
                <a:schemeClr val="bg1"/>
              </a:buClr>
              <a:buFont typeface="Wingdings" panose="05000000000000000000" pitchFamily="2" charset="2"/>
              <a:buChar char="ü"/>
            </a:pPr>
            <a:r>
              <a:rPr lang="en-GB" sz="1600" dirty="0">
                <a:solidFill>
                  <a:schemeClr val="bg1"/>
                </a:solidFill>
              </a:rPr>
              <a:t>Group of technical analysis, i.e., a </a:t>
            </a:r>
            <a:r>
              <a:rPr lang="en-GB" sz="1600" b="1" dirty="0">
                <a:solidFill>
                  <a:srgbClr val="C80F2E"/>
                </a:solidFill>
              </a:rPr>
              <a:t>TDG-SIG</a:t>
            </a:r>
            <a:r>
              <a:rPr lang="en-GB" sz="1600" dirty="0">
                <a:solidFill>
                  <a:schemeClr val="bg1"/>
                </a:solidFill>
              </a:rPr>
              <a:t>, backed by a Costa Rican academic institution</a:t>
            </a:r>
          </a:p>
          <a:p>
            <a:pPr marL="285750" indent="-285750">
              <a:buClr>
                <a:schemeClr val="bg1"/>
              </a:buClr>
              <a:buFont typeface="Wingdings" panose="05000000000000000000" pitchFamily="2" charset="2"/>
              <a:buChar char="ü"/>
            </a:pPr>
            <a:r>
              <a:rPr lang="en-GB" sz="1600" dirty="0">
                <a:solidFill>
                  <a:schemeClr val="bg1"/>
                </a:solidFill>
              </a:rPr>
              <a:t>A dedicated training opportunity for quantitative analysis</a:t>
            </a:r>
          </a:p>
          <a:p>
            <a:pPr marL="285750" indent="-285750">
              <a:buClr>
                <a:schemeClr val="bg1"/>
              </a:buClr>
              <a:buFont typeface="Wingdings" panose="05000000000000000000" pitchFamily="2" charset="2"/>
              <a:buChar char="ü"/>
            </a:pPr>
            <a:r>
              <a:rPr lang="en-GB" sz="1600" dirty="0">
                <a:solidFill>
                  <a:schemeClr val="bg1"/>
                </a:solidFill>
              </a:rPr>
              <a:t>Comparative modelling analyses to evaluate of trade-offs and a diverse set of policy options</a:t>
            </a:r>
          </a:p>
          <a:p>
            <a:pPr marL="285750" indent="-285750">
              <a:buClr>
                <a:schemeClr val="bg1"/>
              </a:buClr>
              <a:buFont typeface="Wingdings" panose="05000000000000000000" pitchFamily="2" charset="2"/>
              <a:buChar char="ü"/>
            </a:pPr>
            <a:r>
              <a:rPr lang="en-GB" sz="1600" dirty="0">
                <a:solidFill>
                  <a:schemeClr val="bg1"/>
                </a:solidFill>
              </a:rPr>
              <a:t>Technical analysis that can be easily transformed into policy suggestions</a:t>
            </a:r>
          </a:p>
        </p:txBody>
      </p:sp>
      <p:sp>
        <p:nvSpPr>
          <p:cNvPr id="3" name="Rectangle 2">
            <a:extLst>
              <a:ext uri="{FF2B5EF4-FFF2-40B4-BE49-F238E27FC236}">
                <a16:creationId xmlns:a16="http://schemas.microsoft.com/office/drawing/2014/main" id="{D272BC2B-D3DF-FE5B-9D00-9E9AB87ECF66}"/>
              </a:ext>
            </a:extLst>
          </p:cNvPr>
          <p:cNvSpPr/>
          <p:nvPr/>
        </p:nvSpPr>
        <p:spPr>
          <a:xfrm>
            <a:off x="9760018" y="5736657"/>
            <a:ext cx="1781675" cy="1121343"/>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CD51707-C040-4642-98F3-AED8192D93E4}"/>
              </a:ext>
            </a:extLst>
          </p:cNvPr>
          <p:cNvSpPr txBox="1"/>
          <p:nvPr/>
        </p:nvSpPr>
        <p:spPr>
          <a:xfrm>
            <a:off x="6082900" y="6562725"/>
            <a:ext cx="5458793" cy="226591"/>
          </a:xfrm>
          <a:prstGeom prst="rect">
            <a:avLst/>
          </a:prstGeom>
          <a:noFill/>
        </p:spPr>
        <p:txBody>
          <a:bodyPr wrap="none" lIns="36000" tIns="36000" rIns="36000" bIns="36000" rtlCol="0">
            <a:spAutoFit/>
          </a:bodyPr>
          <a:lstStyle/>
          <a:p>
            <a:r>
              <a:rPr lang="en-GB" sz="1000" dirty="0">
                <a:solidFill>
                  <a:schemeClr val="bg1"/>
                </a:solidFill>
              </a:rPr>
              <a:t>Reference: </a:t>
            </a:r>
            <a:r>
              <a:rPr lang="en-GB" sz="1000" dirty="0">
                <a:solidFill>
                  <a:schemeClr val="accent4">
                    <a:lumMod val="40000"/>
                    <a:lumOff val="60000"/>
                  </a:schemeClr>
                </a:solidFill>
                <a:hlinkClick r:id="rId4">
                  <a:extLst>
                    <a:ext uri="{A12FA001-AC4F-418D-AE19-62706E023703}">
                      <ahyp:hlinkClr xmlns:ahyp="http://schemas.microsoft.com/office/drawing/2018/hyperlinkcolor" val="tx"/>
                    </a:ext>
                  </a:extLst>
                </a:hlinkClick>
              </a:rPr>
              <a:t>https://www.cambridge.org/engage/coe/article-details/6417700ddab08ad68f609477</a:t>
            </a:r>
            <a:r>
              <a:rPr lang="en-GB" sz="1000" dirty="0">
                <a:solidFill>
                  <a:schemeClr val="accent4">
                    <a:lumMod val="40000"/>
                    <a:lumOff val="60000"/>
                  </a:schemeClr>
                </a:solidFill>
              </a:rPr>
              <a:t> </a:t>
            </a:r>
          </a:p>
        </p:txBody>
      </p:sp>
    </p:spTree>
    <p:extLst>
      <p:ext uri="{BB962C8B-B14F-4D97-AF65-F5344CB8AC3E}">
        <p14:creationId xmlns:p14="http://schemas.microsoft.com/office/powerpoint/2010/main" val="23719161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500">
        <p15:prstTrans prst="curtains"/>
        <p:sndAc>
          <p:stSnd>
            <p:snd r:embed="rId3" name="chimes.wav"/>
          </p:stSnd>
        </p:sndAc>
      </p:transition>
    </mc:Choice>
    <mc:Fallback xmlns="">
      <p:transition spd="slow">
        <p:fade/>
        <p:sndAc>
          <p:stSnd>
            <p:snd r:embed="rId5" name="chimes.wav"/>
          </p:stSnd>
        </p:sndAc>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EC1D6-C684-AE9C-6CD6-5158CB2A8D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A78BB6F-A79C-3863-EDFB-47534E4B1C3B}"/>
              </a:ext>
            </a:extLst>
          </p:cNvPr>
          <p:cNvSpPr txBox="1"/>
          <p:nvPr/>
        </p:nvSpPr>
        <p:spPr>
          <a:xfrm>
            <a:off x="563733" y="363505"/>
            <a:ext cx="11121335" cy="2554545"/>
          </a:xfrm>
          <a:prstGeom prst="rect">
            <a:avLst/>
          </a:prstGeom>
          <a:noFill/>
        </p:spPr>
        <p:txBody>
          <a:bodyPr wrap="square" rtlCol="0">
            <a:spAutoFit/>
          </a:bodyPr>
          <a:lstStyle/>
          <a:p>
            <a:r>
              <a:rPr lang="en-GB" sz="1600" b="1" dirty="0"/>
              <a:t>LEARNING OUTCOME 3: Institutionalising Engagement for Long-Term Ownership</a:t>
            </a:r>
          </a:p>
          <a:p>
            <a:endParaRPr lang="en-GB" sz="1600" b="1" i="1" dirty="0"/>
          </a:p>
          <a:p>
            <a:r>
              <a:rPr lang="en-GB" sz="1600" b="1" dirty="0">
                <a:solidFill>
                  <a:schemeClr val="bg1"/>
                </a:solidFill>
                <a:highlight>
                  <a:srgbClr val="0000FF"/>
                </a:highlight>
              </a:rPr>
              <a:t>3.2 Establishing Legal Mandates for Consultation</a:t>
            </a:r>
          </a:p>
          <a:p>
            <a:endParaRPr lang="en-GB" sz="1600" dirty="0"/>
          </a:p>
          <a:p>
            <a:r>
              <a:rPr lang="en-GB" sz="1600" b="1" i="1" dirty="0">
                <a:solidFill>
                  <a:schemeClr val="accent5"/>
                </a:solidFill>
              </a:rPr>
              <a:t>Q: Why is it important to have the process be part of the law?</a:t>
            </a:r>
          </a:p>
          <a:p>
            <a:r>
              <a:rPr lang="en-GB" sz="1600" dirty="0"/>
              <a:t>A: Legal mandates signal a strong institutional commitment to inclusive decision-making, reinforcing stakeholder confidence, trust, and long-term buy-in. By codifying the requirement to engage diverse actors in the development of transition plans, legal mandates help align stakeholder visions and expectations, thus contributing to the legitimacy and coherence of the overall process. Over time, this contributes to the strengthening of the policy and regulatory framework, enabling the formulation of robust, resilient, and widely supported transition pathways.</a:t>
            </a:r>
          </a:p>
        </p:txBody>
      </p:sp>
      <p:pic>
        <p:nvPicPr>
          <p:cNvPr id="3" name="Graphic 2" descr="Route (Two Pins With A Path) outline">
            <a:extLst>
              <a:ext uri="{FF2B5EF4-FFF2-40B4-BE49-F238E27FC236}">
                <a16:creationId xmlns:a16="http://schemas.microsoft.com/office/drawing/2014/main" id="{D65097E9-94C2-AF81-83BE-09058851776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6FE33509-7757-0A3D-2D6B-319F101E96FA}"/>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4"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5" name="TextBox 4">
            <a:extLst>
              <a:ext uri="{FF2B5EF4-FFF2-40B4-BE49-F238E27FC236}">
                <a16:creationId xmlns:a16="http://schemas.microsoft.com/office/drawing/2014/main" id="{A45C970A-2641-29F9-B76A-3781A749170E}"/>
              </a:ext>
            </a:extLst>
          </p:cNvPr>
          <p:cNvSpPr txBox="1"/>
          <p:nvPr/>
        </p:nvSpPr>
        <p:spPr>
          <a:xfrm>
            <a:off x="563733" y="3037463"/>
            <a:ext cx="11121334" cy="1569660"/>
          </a:xfrm>
          <a:prstGeom prst="rect">
            <a:avLst/>
          </a:prstGeom>
          <a:noFill/>
        </p:spPr>
        <p:txBody>
          <a:bodyPr wrap="square">
            <a:spAutoFit/>
          </a:bodyPr>
          <a:lstStyle/>
          <a:p>
            <a:r>
              <a:rPr lang="en-GB" sz="1600" b="1" i="1" dirty="0">
                <a:solidFill>
                  <a:schemeClr val="accent5"/>
                </a:solidFill>
              </a:rPr>
              <a:t>Q: What are some forms of consultative legal mandates?</a:t>
            </a:r>
          </a:p>
          <a:p>
            <a:r>
              <a:rPr lang="en-GB" sz="1600" dirty="0"/>
              <a:t>A: Legal mandates for consultation work to </a:t>
            </a:r>
            <a:r>
              <a:rPr lang="en-GB" sz="1600" b="1" dirty="0"/>
              <a:t>embed </a:t>
            </a:r>
            <a:r>
              <a:rPr lang="en-GB" sz="1600" dirty="0"/>
              <a:t>inclusive stakeholder engagement into a country’s legal framework. One mechanism for achieving this is the creation of legal or regulatory provisions that formally require stakeholder participation throughout the planning process. This approach is particularly effective in safeguarding the continuity of </a:t>
            </a:r>
            <a:r>
              <a:rPr lang="en-GB" sz="1600" b="1" dirty="0"/>
              <a:t>participatory processes </a:t>
            </a:r>
            <a:r>
              <a:rPr lang="en-GB" sz="1600" dirty="0"/>
              <a:t>across political cycles and leadership transitions. Moreover, legal mandates signal a strong institutional commitment to inclusive decision-making, reinforcing stakeholder confidence, trust, and long-term buy-in. </a:t>
            </a:r>
          </a:p>
        </p:txBody>
      </p:sp>
      <p:sp>
        <p:nvSpPr>
          <p:cNvPr id="8" name="TextBox 7">
            <a:extLst>
              <a:ext uri="{FF2B5EF4-FFF2-40B4-BE49-F238E27FC236}">
                <a16:creationId xmlns:a16="http://schemas.microsoft.com/office/drawing/2014/main" id="{45436EE7-4FFA-3984-6837-FBED9E9FA088}"/>
              </a:ext>
            </a:extLst>
          </p:cNvPr>
          <p:cNvSpPr txBox="1"/>
          <p:nvPr/>
        </p:nvSpPr>
        <p:spPr>
          <a:xfrm>
            <a:off x="563733" y="4825842"/>
            <a:ext cx="11121334" cy="1077218"/>
          </a:xfrm>
          <a:prstGeom prst="rect">
            <a:avLst/>
          </a:prstGeom>
          <a:noFill/>
        </p:spPr>
        <p:txBody>
          <a:bodyPr wrap="square">
            <a:spAutoFit/>
          </a:bodyPr>
          <a:lstStyle/>
          <a:p>
            <a:r>
              <a:rPr lang="en-GB" sz="1600" b="1" i="1" dirty="0">
                <a:solidFill>
                  <a:schemeClr val="accent5"/>
                </a:solidFill>
              </a:rPr>
              <a:t>Q: What if this is not possible in a certain country’s context?</a:t>
            </a:r>
          </a:p>
          <a:p>
            <a:r>
              <a:rPr lang="en-GB" sz="1600" dirty="0"/>
              <a:t>A: In some settings, softer mechanisms, such as formal guidelines, executive directives, or memoranda of understanding, may provide more practical pathways to achieving similar outcomes. The choice of approach should be adapted to national circumstances and existing institutional frameworks. </a:t>
            </a:r>
          </a:p>
        </p:txBody>
      </p:sp>
    </p:spTree>
    <p:extLst>
      <p:ext uri="{BB962C8B-B14F-4D97-AF65-F5344CB8AC3E}">
        <p14:creationId xmlns:p14="http://schemas.microsoft.com/office/powerpoint/2010/main" val="6604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446F46-392C-DD65-F152-DD5530F4C67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9CA592F-2CEE-F2AA-EC83-FAB1A48FAF3A}"/>
              </a:ext>
            </a:extLst>
          </p:cNvPr>
          <p:cNvSpPr txBox="1"/>
          <p:nvPr/>
        </p:nvSpPr>
        <p:spPr>
          <a:xfrm>
            <a:off x="563733" y="363505"/>
            <a:ext cx="11121335" cy="1015663"/>
          </a:xfrm>
          <a:prstGeom prst="rect">
            <a:avLst/>
          </a:prstGeom>
          <a:noFill/>
        </p:spPr>
        <p:txBody>
          <a:bodyPr wrap="square" rtlCol="0">
            <a:spAutoFit/>
          </a:bodyPr>
          <a:lstStyle/>
          <a:p>
            <a:r>
              <a:rPr lang="en-GB" sz="1600" b="1" dirty="0"/>
              <a:t>LEARNING OUTCOME 3: Institutionalising Engagement for Long-Term Ownership</a:t>
            </a:r>
          </a:p>
          <a:p>
            <a:endParaRPr lang="en-GB" b="1" i="1" dirty="0"/>
          </a:p>
          <a:p>
            <a:endParaRPr lang="en-GB" b="1" i="1" dirty="0"/>
          </a:p>
          <a:p>
            <a:r>
              <a:rPr lang="en-GB" sz="1600" i="1" dirty="0"/>
              <a:t>Hear more about other metrics of long-term success from an expert:</a:t>
            </a:r>
          </a:p>
        </p:txBody>
      </p:sp>
      <p:pic>
        <p:nvPicPr>
          <p:cNvPr id="3" name="Graphic 2" descr="Route (Two Pins With A Path) outline">
            <a:extLst>
              <a:ext uri="{FF2B5EF4-FFF2-40B4-BE49-F238E27FC236}">
                <a16:creationId xmlns:a16="http://schemas.microsoft.com/office/drawing/2014/main" id="{498D4BE5-E857-C809-5DEB-AAB3530B23F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965068" y="363505"/>
            <a:ext cx="720000" cy="720000"/>
          </a:xfrm>
          <a:prstGeom prst="rect">
            <a:avLst/>
          </a:prstGeom>
        </p:spPr>
      </p:pic>
      <p:sp>
        <p:nvSpPr>
          <p:cNvPr id="6" name="TextBox 5">
            <a:extLst>
              <a:ext uri="{FF2B5EF4-FFF2-40B4-BE49-F238E27FC236}">
                <a16:creationId xmlns:a16="http://schemas.microsoft.com/office/drawing/2014/main" id="{743C3B5C-5524-3C26-AD17-E0639EFA3E28}"/>
              </a:ext>
            </a:extLst>
          </p:cNvPr>
          <p:cNvSpPr txBox="1"/>
          <p:nvPr/>
        </p:nvSpPr>
        <p:spPr>
          <a:xfrm>
            <a:off x="432789" y="6221063"/>
            <a:ext cx="2036135" cy="307777"/>
          </a:xfrm>
          <a:prstGeom prst="rect">
            <a:avLst/>
          </a:prstGeom>
          <a:noFill/>
        </p:spPr>
        <p:txBody>
          <a:bodyPr wrap="none" rtlCol="0">
            <a:spAutoFit/>
          </a:bodyPr>
          <a:lstStyle/>
          <a:p>
            <a:r>
              <a:rPr lang="en-GB" dirty="0">
                <a:solidFill>
                  <a:schemeClr val="accent5"/>
                </a:solidFill>
                <a:hlinkClick r:id="rId5" action="ppaction://hlinksldjump">
                  <a:extLst>
                    <a:ext uri="{A12FA001-AC4F-418D-AE19-62706E023703}">
                      <ahyp:hlinkClr xmlns:ahyp="http://schemas.microsoft.com/office/drawing/2018/hyperlinkcolor" val="tx"/>
                    </a:ext>
                  </a:extLst>
                </a:hlinkClick>
              </a:rPr>
              <a:t>Back to Module Outline</a:t>
            </a:r>
            <a:endParaRPr lang="en-GB" dirty="0">
              <a:solidFill>
                <a:schemeClr val="accent5"/>
              </a:solidFill>
            </a:endParaRPr>
          </a:p>
        </p:txBody>
      </p:sp>
      <p:sp>
        <p:nvSpPr>
          <p:cNvPr id="5" name="TextBox 4">
            <a:extLst>
              <a:ext uri="{FF2B5EF4-FFF2-40B4-BE49-F238E27FC236}">
                <a16:creationId xmlns:a16="http://schemas.microsoft.com/office/drawing/2014/main" id="{12B99F39-27FA-6A43-D029-A5A61B68351F}"/>
              </a:ext>
            </a:extLst>
          </p:cNvPr>
          <p:cNvSpPr txBox="1"/>
          <p:nvPr/>
        </p:nvSpPr>
        <p:spPr>
          <a:xfrm>
            <a:off x="8874412" y="1502349"/>
            <a:ext cx="2584878" cy="3519801"/>
          </a:xfrm>
          <a:prstGeom prst="rect">
            <a:avLst/>
          </a:prstGeom>
          <a:noFill/>
        </p:spPr>
        <p:txBody>
          <a:bodyPr wrap="square" lIns="36000" tIns="36000" rIns="36000" bIns="36000" rtlCol="0">
            <a:spAutoFit/>
          </a:bodyPr>
          <a:lstStyle/>
          <a:p>
            <a:r>
              <a:rPr lang="en-GB" sz="1600" b="1" dirty="0">
                <a:solidFill>
                  <a:schemeClr val="accent5"/>
                </a:solidFill>
              </a:rPr>
              <a:t>Key Takeaways:</a:t>
            </a:r>
          </a:p>
          <a:p>
            <a:pPr marL="285750" indent="-285750">
              <a:buFont typeface="Wingdings" panose="05000000000000000000" pitchFamily="2" charset="2"/>
              <a:buChar char="Ø"/>
            </a:pPr>
            <a:r>
              <a:rPr lang="en-GB" sz="1600" dirty="0"/>
              <a:t>Clear guidelines and responsibilities are needed in the formalisation process</a:t>
            </a:r>
          </a:p>
          <a:p>
            <a:pPr marL="285750" indent="-285750">
              <a:buFont typeface="Wingdings" panose="05000000000000000000" pitchFamily="2" charset="2"/>
              <a:buChar char="Ø"/>
            </a:pPr>
            <a:r>
              <a:rPr lang="en-GB" sz="1600" dirty="0"/>
              <a:t>Success metric: A plan that reaches consensus from a broad spectrum of stakeholder groups</a:t>
            </a:r>
          </a:p>
          <a:p>
            <a:pPr marL="285750" indent="-285750">
              <a:buFont typeface="Wingdings" panose="05000000000000000000" pitchFamily="2" charset="2"/>
              <a:buChar char="Ø"/>
            </a:pPr>
            <a:r>
              <a:rPr lang="en-GB" sz="1600" dirty="0"/>
              <a:t>Success metric: Collaboration and co-development of policies and plans continues beyond one iteration</a:t>
            </a:r>
          </a:p>
        </p:txBody>
      </p:sp>
      <p:pic>
        <p:nvPicPr>
          <p:cNvPr id="7" name="Online Media 6" descr="D2D Component5 Engagement Tom Slide30">
            <a:hlinkClick r:id="" action="ppaction://media"/>
            <a:extLst>
              <a:ext uri="{FF2B5EF4-FFF2-40B4-BE49-F238E27FC236}">
                <a16:creationId xmlns:a16="http://schemas.microsoft.com/office/drawing/2014/main" id="{0F70497D-6A6C-2A63-CFD4-F0D6EBD6997A}"/>
              </a:ext>
            </a:extLst>
          </p:cNvPr>
          <p:cNvPicPr>
            <a:picLocks noRot="1" noChangeAspect="1"/>
          </p:cNvPicPr>
          <p:nvPr>
            <a:videoFile r:link="rId1"/>
          </p:nvPr>
        </p:nvPicPr>
        <p:blipFill>
          <a:blip r:embed="rId6"/>
          <a:stretch>
            <a:fillRect/>
          </a:stretch>
        </p:blipFill>
        <p:spPr>
          <a:xfrm>
            <a:off x="563733" y="1502349"/>
            <a:ext cx="8070414" cy="4559784"/>
          </a:xfrm>
          <a:prstGeom prst="rect">
            <a:avLst/>
          </a:prstGeom>
        </p:spPr>
      </p:pic>
    </p:spTree>
    <p:extLst>
      <p:ext uri="{BB962C8B-B14F-4D97-AF65-F5344CB8AC3E}">
        <p14:creationId xmlns:p14="http://schemas.microsoft.com/office/powerpoint/2010/main" val="2339864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 presetClass="mediacall" presetSubtype="0" fill="hold" nodeType="clickEffect">
                                  <p:stCondLst>
                                    <p:cond delay="0"/>
                                  </p:stCondLst>
                                  <p:childTnLst>
                                    <p:cmd type="call" cmd="playFrom(0.0)">
                                      <p:cBhvr>
                                        <p:cTn id="11"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2" fill="hold" display="0">
                  <p:stCondLst>
                    <p:cond delay="indefinite"/>
                  </p:stCondLst>
                </p:cTn>
                <p:tgtEl>
                  <p:spTgt spid="7"/>
                </p:tgtEl>
              </p:cMediaNode>
            </p:video>
            <p:seq concurrent="1" nextAc="seek">
              <p:cTn id="13" restart="whenNotActive" fill="hold" evtFilter="cancelBubble" nodeType="interactiveSeq">
                <p:stCondLst>
                  <p:cond evt="onClick" delay="0">
                    <p:tgtEl>
                      <p:spTgt spid="7"/>
                    </p:tgtEl>
                  </p:cond>
                </p:stCondLst>
                <p:endSync evt="end" delay="0">
                  <p:rtn val="all"/>
                </p:endSync>
                <p:childTnLst>
                  <p:par>
                    <p:cTn id="14" fill="hold">
                      <p:stCondLst>
                        <p:cond delay="0"/>
                      </p:stCondLst>
                      <p:childTnLst>
                        <p:par>
                          <p:cTn id="15" fill="hold">
                            <p:stCondLst>
                              <p:cond delay="0"/>
                            </p:stCondLst>
                            <p:childTnLst>
                              <p:par>
                                <p:cTn id="16" presetID="2" presetClass="mediacall" presetSubtype="0" fill="hold" nodeType="clickEffect">
                                  <p:stCondLst>
                                    <p:cond delay="0"/>
                                  </p:stCondLst>
                                  <p:childTnLst>
                                    <p:cmd type="call" cmd="togglePause">
                                      <p:cBhvr>
                                        <p:cTn id="17" dur="1" fill="hold"/>
                                        <p:tgtEl>
                                          <p:spTgt spid="7"/>
                                        </p:tgtEl>
                                      </p:cBhvr>
                                    </p:cmd>
                                  </p:childTnLst>
                                </p:cTn>
                              </p:par>
                            </p:childTnLst>
                          </p:cTn>
                        </p:par>
                      </p:childTnLst>
                    </p:cTn>
                  </p:par>
                </p:childTnLst>
              </p:cTn>
              <p:nextCondLst>
                <p:cond evt="onClick" delay="0">
                  <p:tgtEl>
                    <p:spTgt spid="7"/>
                  </p:tgtEl>
                </p:cond>
              </p:nextCondLst>
            </p:seq>
          </p:childTnLst>
        </p:cTn>
      </p:par>
    </p:tnLst>
    <p:bldLst>
      <p:bldP spid="5"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28DB20-E4DB-570A-9F7B-4CCB36DAEAF2}"/>
              </a:ext>
            </a:extLst>
          </p:cNvPr>
          <p:cNvSpPr txBox="1"/>
          <p:nvPr/>
        </p:nvSpPr>
        <p:spPr>
          <a:xfrm>
            <a:off x="931946" y="1293394"/>
            <a:ext cx="10177914" cy="3785652"/>
          </a:xfrm>
          <a:prstGeom prst="rect">
            <a:avLst/>
          </a:prstGeom>
          <a:solidFill>
            <a:schemeClr val="bg2">
              <a:lumMod val="40000"/>
              <a:lumOff val="60000"/>
            </a:schemeClr>
          </a:solidFill>
        </p:spPr>
        <p:txBody>
          <a:bodyPr wrap="square">
            <a:spAutoFit/>
          </a:bodyPr>
          <a:lstStyle/>
          <a:p>
            <a:pPr marL="285750" indent="-285750">
              <a:buFontTx/>
              <a:buChar char="-"/>
            </a:pPr>
            <a:r>
              <a:rPr lang="en-GB" sz="2400" dirty="0"/>
              <a:t>Transition plans should be formulated through inclusive and collaborative processes of shared learning and ownership</a:t>
            </a:r>
          </a:p>
          <a:p>
            <a:pPr marL="285750" indent="-285750">
              <a:buFontTx/>
              <a:buChar char="-"/>
            </a:pPr>
            <a:r>
              <a:rPr lang="en-GB" sz="2400" dirty="0"/>
              <a:t>Governments should establish formal coordination mechanisms under the D2D governance structure for current and future planning</a:t>
            </a:r>
          </a:p>
          <a:p>
            <a:pPr marL="285750" indent="-285750">
              <a:buFontTx/>
              <a:buChar char="-"/>
            </a:pPr>
            <a:r>
              <a:rPr lang="en-GB" sz="2400" dirty="0"/>
              <a:t>Governments and supporting international organisations should invest in capacity development and process facilitation</a:t>
            </a:r>
          </a:p>
          <a:p>
            <a:pPr marL="285750" indent="-285750">
              <a:buFontTx/>
              <a:buChar char="-"/>
            </a:pPr>
            <a:r>
              <a:rPr lang="en-GB" sz="2400" dirty="0"/>
              <a:t>Iterative multi-stakeholder engagement exercises should be prioritised at components 3, 4, and 6 of the D2D framework</a:t>
            </a:r>
          </a:p>
          <a:p>
            <a:pPr marL="285750" indent="-285750">
              <a:buFontTx/>
              <a:buChar char="-"/>
            </a:pPr>
            <a:r>
              <a:rPr lang="en-GB" sz="2400" dirty="0"/>
              <a:t>National socio-political contexts should be analysed to identify stakeholder risk perceptions and barriers to national development</a:t>
            </a:r>
          </a:p>
        </p:txBody>
      </p:sp>
      <p:sp>
        <p:nvSpPr>
          <p:cNvPr id="4" name="Title 2">
            <a:extLst>
              <a:ext uri="{FF2B5EF4-FFF2-40B4-BE49-F238E27FC236}">
                <a16:creationId xmlns:a16="http://schemas.microsoft.com/office/drawing/2014/main" id="{D2BADC06-DA82-A8E8-38CA-9E8122410C64}"/>
              </a:ext>
            </a:extLst>
          </p:cNvPr>
          <p:cNvSpPr txBox="1">
            <a:spLocks/>
          </p:cNvSpPr>
          <p:nvPr/>
        </p:nvSpPr>
        <p:spPr>
          <a:xfrm>
            <a:off x="657225" y="584993"/>
            <a:ext cx="10515600" cy="1325563"/>
          </a:xfrm>
          <a:prstGeom prst="rect">
            <a:avLst/>
          </a:prstGeom>
        </p:spPr>
        <p:txBody>
          <a:bodyPr/>
          <a:lst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2800" b="1" i="0" u="none" strike="noStrike" cap="none" baseline="0">
                <a:solidFill>
                  <a:schemeClr val="accent1"/>
                </a:solidFill>
                <a:latin typeface="Arial" panose="020B0604020202020204" pitchFamily="34" charset="0"/>
                <a:ea typeface="Open Sans" panose="020B0606030504020204" pitchFamily="34" charset="0"/>
                <a:cs typeface="Arial" panose="020B0604020202020204" pitchFamily="34" charset="0"/>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GB" dirty="0"/>
              <a:t>Summary of Component 5: </a:t>
            </a:r>
            <a:r>
              <a:rPr lang="en-GB" dirty="0">
                <a:solidFill>
                  <a:schemeClr val="accent6">
                    <a:lumMod val="60000"/>
                    <a:lumOff val="40000"/>
                  </a:schemeClr>
                </a:solidFill>
              </a:rPr>
              <a:t>Engagement</a:t>
            </a:r>
          </a:p>
        </p:txBody>
      </p:sp>
      <p:pic>
        <p:nvPicPr>
          <p:cNvPr id="5" name="Graphic 4" descr="Route (Two Pins With A Path) outline">
            <a:extLst>
              <a:ext uri="{FF2B5EF4-FFF2-40B4-BE49-F238E27FC236}">
                <a16:creationId xmlns:a16="http://schemas.microsoft.com/office/drawing/2014/main" id="{FAB61F5D-BBBA-A1E9-E4AA-C8AAE90549B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96982" y="5337447"/>
            <a:ext cx="900000" cy="900000"/>
          </a:xfrm>
          <a:prstGeom prst="rect">
            <a:avLst/>
          </a:prstGeom>
        </p:spPr>
      </p:pic>
      <p:pic>
        <p:nvPicPr>
          <p:cNvPr id="6" name="Graphic 5" descr="Workflow outline">
            <a:extLst>
              <a:ext uri="{FF2B5EF4-FFF2-40B4-BE49-F238E27FC236}">
                <a16:creationId xmlns:a16="http://schemas.microsoft.com/office/drawing/2014/main" id="{0981CBDF-4D06-E7E4-BF06-EB9AD8D242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570903" y="5337447"/>
            <a:ext cx="900000" cy="900000"/>
          </a:xfrm>
          <a:prstGeom prst="rect">
            <a:avLst/>
          </a:prstGeom>
        </p:spPr>
      </p:pic>
      <p:pic>
        <p:nvPicPr>
          <p:cNvPr id="7" name="Graphic 6" descr="Sunrise outline">
            <a:extLst>
              <a:ext uri="{FF2B5EF4-FFF2-40B4-BE49-F238E27FC236}">
                <a16:creationId xmlns:a16="http://schemas.microsoft.com/office/drawing/2014/main" id="{E8D6D775-A5E4-3E3D-6247-F111A715D4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44824" y="5337447"/>
            <a:ext cx="900000" cy="900000"/>
          </a:xfrm>
          <a:prstGeom prst="rect">
            <a:avLst/>
          </a:prstGeom>
        </p:spPr>
      </p:pic>
    </p:spTree>
    <p:extLst>
      <p:ext uri="{BB962C8B-B14F-4D97-AF65-F5344CB8AC3E}">
        <p14:creationId xmlns:p14="http://schemas.microsoft.com/office/powerpoint/2010/main" val="5584875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4BA659-904B-1755-D890-B5AAEDCE3197}"/>
              </a:ext>
            </a:extLst>
          </p:cNvPr>
          <p:cNvSpPr/>
          <p:nvPr/>
        </p:nvSpPr>
        <p:spPr>
          <a:xfrm>
            <a:off x="2979507" y="1892349"/>
            <a:ext cx="5896700" cy="468203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B882ED2-4870-E84D-C64B-3A96D2A2066F}"/>
              </a:ext>
            </a:extLst>
          </p:cNvPr>
          <p:cNvSpPr txBox="1"/>
          <p:nvPr/>
        </p:nvSpPr>
        <p:spPr>
          <a:xfrm>
            <a:off x="2979507" y="1210402"/>
            <a:ext cx="5896700" cy="644142"/>
          </a:xfrm>
          <a:prstGeom prst="rect">
            <a:avLst/>
          </a:prstGeom>
          <a:noFill/>
          <a:ln>
            <a:noFill/>
          </a:ln>
        </p:spPr>
        <p:txBody>
          <a:bodyPr spcFirstLastPara="1" wrap="square" lIns="36000" tIns="36000" rIns="36000" bIns="36000" anchor="ctr" anchorCtr="0">
            <a:spAutoFit/>
          </a:bodyPr>
          <a:lstStyle/>
          <a:p>
            <a:pPr indent="-228600">
              <a:lnSpc>
                <a:spcPct val="90000"/>
              </a:lnSpc>
              <a:spcBef>
                <a:spcPts val="1000"/>
              </a:spcBef>
              <a:buClr>
                <a:schemeClr val="dk1"/>
              </a:buClr>
              <a:buSzPts val="2400"/>
            </a:pPr>
            <a:r>
              <a:rPr lang="en-US" sz="1600" dirty="0">
                <a:solidFill>
                  <a:schemeClr val="bg1"/>
                </a:solidFill>
              </a:rPr>
              <a:t>The material in this </a:t>
            </a:r>
            <a:r>
              <a:rPr lang="en-US" sz="1600">
                <a:solidFill>
                  <a:schemeClr val="bg1"/>
                </a:solidFill>
              </a:rPr>
              <a:t>module is part </a:t>
            </a:r>
            <a:r>
              <a:rPr lang="en-US" sz="1600" dirty="0">
                <a:solidFill>
                  <a:schemeClr val="bg1"/>
                </a:solidFill>
              </a:rPr>
              <a:t>of the Data-to-Deal policy brief series. To read the full reference </a:t>
            </a:r>
            <a:r>
              <a:rPr lang="en-US" sz="1600" b="1" dirty="0">
                <a:solidFill>
                  <a:schemeClr val="bg1"/>
                </a:solidFill>
                <a:highlight>
                  <a:srgbClr val="0000FF"/>
                </a:highlight>
                <a:hlinkClick r:id="rId2">
                  <a:extLst>
                    <a:ext uri="{A12FA001-AC4F-418D-AE19-62706E023703}">
                      <ahyp:hlinkClr xmlns:ahyp="http://schemas.microsoft.com/office/drawing/2018/hyperlinkcolor" val="tx"/>
                    </a:ext>
                  </a:extLst>
                </a:hlinkClick>
              </a:rPr>
              <a:t>click here</a:t>
            </a:r>
            <a:endParaRPr lang="en-US" sz="1600" b="1" dirty="0">
              <a:solidFill>
                <a:schemeClr val="bg1"/>
              </a:solidFill>
              <a:highlight>
                <a:srgbClr val="0000FF"/>
              </a:highlight>
            </a:endParaRPr>
          </a:p>
        </p:txBody>
      </p:sp>
      <p:sp>
        <p:nvSpPr>
          <p:cNvPr id="11" name="Title 4">
            <a:extLst>
              <a:ext uri="{FF2B5EF4-FFF2-40B4-BE49-F238E27FC236}">
                <a16:creationId xmlns:a16="http://schemas.microsoft.com/office/drawing/2014/main" id="{C4939571-3EF4-3061-4CF5-FC847E062462}"/>
              </a:ext>
            </a:extLst>
          </p:cNvPr>
          <p:cNvSpPr>
            <a:spLocks noGrp="1"/>
          </p:cNvSpPr>
          <p:nvPr>
            <p:ph type="ctrTitle"/>
          </p:nvPr>
        </p:nvSpPr>
        <p:spPr>
          <a:xfrm>
            <a:off x="2950932" y="664266"/>
            <a:ext cx="6126393" cy="565186"/>
          </a:xfrm>
        </p:spPr>
        <p:txBody>
          <a:bodyPr>
            <a:normAutofit/>
          </a:bodyPr>
          <a:lstStyle/>
          <a:p>
            <a:r>
              <a:rPr lang="en-US" dirty="0"/>
              <a:t>Read the full policy brief</a:t>
            </a:r>
          </a:p>
        </p:txBody>
      </p:sp>
      <p:pic>
        <p:nvPicPr>
          <p:cNvPr id="7" name="Picture 6">
            <a:extLst>
              <a:ext uri="{FF2B5EF4-FFF2-40B4-BE49-F238E27FC236}">
                <a16:creationId xmlns:a16="http://schemas.microsoft.com/office/drawing/2014/main" id="{BDC90E35-C764-D813-5DC5-77ECD86E6791}"/>
              </a:ext>
            </a:extLst>
          </p:cNvPr>
          <p:cNvPicPr>
            <a:picLocks noChangeAspect="1"/>
          </p:cNvPicPr>
          <p:nvPr/>
        </p:nvPicPr>
        <p:blipFill>
          <a:blip r:embed="rId3">
            <a:alphaModFix/>
          </a:blip>
          <a:srcRect t="26666" b="17498"/>
          <a:stretch>
            <a:fillRect/>
          </a:stretch>
        </p:blipFill>
        <p:spPr>
          <a:xfrm>
            <a:off x="3137857" y="2034477"/>
            <a:ext cx="5580000" cy="4419600"/>
          </a:xfrm>
          <a:prstGeom prst="rect">
            <a:avLst/>
          </a:prstGeom>
        </p:spPr>
      </p:pic>
      <p:sp>
        <p:nvSpPr>
          <p:cNvPr id="8" name="TextBox 7">
            <a:extLst>
              <a:ext uri="{FF2B5EF4-FFF2-40B4-BE49-F238E27FC236}">
                <a16:creationId xmlns:a16="http://schemas.microsoft.com/office/drawing/2014/main" id="{EDD1CD22-3894-1FCE-C7E0-3C6AF254E509}"/>
              </a:ext>
            </a:extLst>
          </p:cNvPr>
          <p:cNvSpPr txBox="1"/>
          <p:nvPr/>
        </p:nvSpPr>
        <p:spPr>
          <a:xfrm>
            <a:off x="9950958" y="4621073"/>
            <a:ext cx="2241042" cy="2141677"/>
          </a:xfrm>
          <a:prstGeom prst="rect">
            <a:avLst/>
          </a:prstGeom>
          <a:noFill/>
        </p:spPr>
        <p:txBody>
          <a:bodyPr wrap="square">
            <a:spAutoFit/>
          </a:bodyPr>
          <a:lstStyle/>
          <a:p>
            <a:pPr>
              <a:lnSpc>
                <a:spcPct val="107000"/>
              </a:lnSpc>
              <a:buNone/>
            </a:pPr>
            <a:r>
              <a:rPr lang="en-GB" sz="1100" b="1" kern="100" dirty="0">
                <a:solidFill>
                  <a:schemeClr val="bg1"/>
                </a:solidFill>
                <a:latin typeface="+mj-lt"/>
                <a:ea typeface="Calibri" panose="020F0502020204030204" pitchFamily="34" charset="0"/>
                <a:cs typeface="Times New Roman" panose="02020603050405020304" pitchFamily="18" charset="0"/>
              </a:rPr>
              <a:t>Additional References:</a:t>
            </a:r>
            <a:r>
              <a:rPr lang="en-GB" sz="1100" b="1" kern="100" dirty="0">
                <a:solidFill>
                  <a:schemeClr val="tx1"/>
                </a:solidFill>
                <a:latin typeface="+mj-lt"/>
                <a:ea typeface="Calibri" panose="020F0502020204030204" pitchFamily="34" charset="0"/>
                <a:cs typeface="Times New Roman" panose="02020603050405020304" pitchFamily="18" charset="0"/>
              </a:rPr>
              <a:t> </a:t>
            </a:r>
          </a:p>
          <a:p>
            <a:pPr marL="180975" indent="-180975">
              <a:lnSpc>
                <a:spcPct val="107000"/>
              </a:lnSpc>
              <a:buNone/>
            </a:pPr>
            <a:r>
              <a:rPr lang="en-GB" sz="1000" b="1" kern="100" dirty="0">
                <a:solidFill>
                  <a:schemeClr val="bg1"/>
                </a:solidFill>
                <a:latin typeface="+mj-lt"/>
                <a:ea typeface="Calibri" panose="020F0502020204030204" pitchFamily="34" charset="0"/>
                <a:cs typeface="Times New Roman" panose="02020603050405020304" pitchFamily="18" charset="0"/>
              </a:rPr>
              <a:t>1. 	</a:t>
            </a:r>
            <a:r>
              <a:rPr lang="en-GB" sz="1000" u="sng" kern="100" dirty="0">
                <a:solidFill>
                  <a:schemeClr val="accent4">
                    <a:lumMod val="40000"/>
                    <a:lumOff val="60000"/>
                  </a:schemeClr>
                </a:solidFill>
                <a:effectLst/>
                <a:latin typeface="+mj-lt"/>
                <a:ea typeface="Calibri" panose="020F0502020204030204" pitchFamily="34" charset="0"/>
                <a:cs typeface="Times New Roman" panose="02020603050405020304" pitchFamily="18" charset="0"/>
                <a:hlinkClick r:id="rId4">
                  <a:extLst>
                    <a:ext uri="{A12FA001-AC4F-418D-AE19-62706E023703}">
                      <ahyp:hlinkClr xmlns:ahyp="http://schemas.microsoft.com/office/drawing/2018/hyperlinkcolor" val="tx"/>
                    </a:ext>
                  </a:extLst>
                </a:hlinkClick>
              </a:rPr>
              <a:t>IRENA's participatory process toolkit</a:t>
            </a:r>
            <a:endParaRPr lang="en-GB" sz="1000" u="sng" kern="100" dirty="0">
              <a:solidFill>
                <a:schemeClr val="accent4">
                  <a:lumMod val="40000"/>
                  <a:lumOff val="60000"/>
                </a:schemeClr>
              </a:solidFill>
              <a:effectLst/>
              <a:latin typeface="+mj-lt"/>
              <a:ea typeface="Calibri" panose="020F0502020204030204" pitchFamily="34" charset="0"/>
              <a:cs typeface="Times New Roman" panose="02020603050405020304" pitchFamily="18" charset="0"/>
            </a:endParaRPr>
          </a:p>
          <a:p>
            <a:pPr marL="180975" indent="-180975" fontAlgn="base"/>
            <a:r>
              <a:rPr lang="en-GB" sz="1000" b="1" kern="100" dirty="0">
                <a:solidFill>
                  <a:schemeClr val="bg1"/>
                </a:solidFill>
                <a:latin typeface="+mj-lt"/>
                <a:ea typeface="Calibri" panose="020F0502020204030204" pitchFamily="34" charset="0"/>
                <a:cs typeface="Times New Roman" panose="02020603050405020304" pitchFamily="18" charset="0"/>
              </a:rPr>
              <a:t>2. 	</a:t>
            </a:r>
            <a:r>
              <a:rPr lang="en-GB" sz="1000" dirty="0" err="1">
                <a:solidFill>
                  <a:schemeClr val="bg1"/>
                </a:solidFill>
              </a:rPr>
              <a:t>McGookin</a:t>
            </a:r>
            <a:r>
              <a:rPr lang="en-GB" sz="1000" dirty="0">
                <a:solidFill>
                  <a:schemeClr val="bg1"/>
                </a:solidFill>
              </a:rPr>
              <a:t>, et al., (2024) </a:t>
            </a:r>
            <a:r>
              <a:rPr lang="en-GB" sz="1000" dirty="0">
                <a:solidFill>
                  <a:schemeClr val="accent4">
                    <a:lumMod val="40000"/>
                    <a:lumOff val="60000"/>
                  </a:schemeClr>
                </a:solidFill>
                <a:hlinkClick r:id="rId5" tooltip="https://www.sciencedirect.com/science/article/pii/S2211467X24000269">
                  <a:extLst>
                    <a:ext uri="{A12FA001-AC4F-418D-AE19-62706E023703}">
                      <ahyp:hlinkClr xmlns:ahyp="http://schemas.microsoft.com/office/drawing/2018/hyperlinkcolor" val="tx"/>
                    </a:ext>
                  </a:extLst>
                </a:hlinkClick>
              </a:rPr>
              <a:t>Advancing participatory energy systems modelling</a:t>
            </a:r>
            <a:r>
              <a:rPr lang="en-GB" sz="1000" dirty="0">
                <a:solidFill>
                  <a:schemeClr val="bg1"/>
                </a:solidFill>
              </a:rPr>
              <a:t>. </a:t>
            </a:r>
            <a:r>
              <a:rPr lang="en-GB" sz="1000" i="1" dirty="0">
                <a:solidFill>
                  <a:schemeClr val="bg1"/>
                </a:solidFill>
              </a:rPr>
              <a:t>Energy Strategy Reviews</a:t>
            </a:r>
            <a:r>
              <a:rPr lang="en-GB" sz="1000" dirty="0">
                <a:solidFill>
                  <a:schemeClr val="bg1"/>
                </a:solidFill>
              </a:rPr>
              <a:t>, </a:t>
            </a:r>
            <a:r>
              <a:rPr lang="en-GB" sz="1000" i="1" dirty="0">
                <a:solidFill>
                  <a:schemeClr val="bg1"/>
                </a:solidFill>
              </a:rPr>
              <a:t>52</a:t>
            </a:r>
            <a:r>
              <a:rPr lang="en-GB" sz="1000" dirty="0">
                <a:solidFill>
                  <a:schemeClr val="bg1"/>
                </a:solidFill>
              </a:rPr>
              <a:t>, 101319.</a:t>
            </a:r>
          </a:p>
          <a:p>
            <a:pPr marL="180975" indent="-180975" fontAlgn="base"/>
            <a:r>
              <a:rPr lang="en-GB" sz="1000" b="1" dirty="0">
                <a:solidFill>
                  <a:schemeClr val="bg1"/>
                </a:solidFill>
              </a:rPr>
              <a:t>3. 	</a:t>
            </a:r>
            <a:r>
              <a:rPr lang="en-GB" sz="1000" dirty="0" err="1">
                <a:solidFill>
                  <a:schemeClr val="bg1"/>
                </a:solidFill>
              </a:rPr>
              <a:t>McGookin</a:t>
            </a:r>
            <a:r>
              <a:rPr lang="en-GB" sz="1000" dirty="0">
                <a:solidFill>
                  <a:schemeClr val="bg1"/>
                </a:solidFill>
              </a:rPr>
              <a:t>, et al., (2021) </a:t>
            </a:r>
            <a:r>
              <a:rPr lang="en-GB" sz="1000" dirty="0">
                <a:solidFill>
                  <a:schemeClr val="accent4">
                    <a:lumMod val="40000"/>
                    <a:lumOff val="60000"/>
                  </a:schemeClr>
                </a:solidFill>
                <a:hlinkClick r:id="rId6" tooltip="https://www.sciencedirect.com/science/article/pii/S1364032121007838">
                  <a:extLst>
                    <a:ext uri="{A12FA001-AC4F-418D-AE19-62706E023703}">
                      <ahyp:hlinkClr xmlns:ahyp="http://schemas.microsoft.com/office/drawing/2018/hyperlinkcolor" val="tx"/>
                    </a:ext>
                  </a:extLst>
                </a:hlinkClick>
              </a:rPr>
              <a:t>Participatory methods in energy system modelling and planning–a review</a:t>
            </a:r>
            <a:r>
              <a:rPr lang="en-GB" sz="1000" dirty="0">
                <a:solidFill>
                  <a:schemeClr val="bg1"/>
                </a:solidFill>
              </a:rPr>
              <a:t>. </a:t>
            </a:r>
            <a:r>
              <a:rPr lang="en-GB" sz="1000" i="1" dirty="0">
                <a:solidFill>
                  <a:schemeClr val="bg1"/>
                </a:solidFill>
              </a:rPr>
              <a:t>Renewable and Sustainable Energy Reviews</a:t>
            </a:r>
            <a:r>
              <a:rPr lang="en-GB" sz="1000" dirty="0">
                <a:solidFill>
                  <a:schemeClr val="bg1"/>
                </a:solidFill>
              </a:rPr>
              <a:t>, </a:t>
            </a:r>
            <a:r>
              <a:rPr lang="en-GB" sz="1000" i="1" dirty="0">
                <a:solidFill>
                  <a:schemeClr val="bg1"/>
                </a:solidFill>
              </a:rPr>
              <a:t>151</a:t>
            </a:r>
            <a:r>
              <a:rPr lang="en-GB" sz="1000" dirty="0">
                <a:solidFill>
                  <a:schemeClr val="bg1"/>
                </a:solidFill>
              </a:rPr>
              <a:t>, 111504</a:t>
            </a:r>
            <a:endParaRPr lang="en-GB" sz="1000" dirty="0"/>
          </a:p>
        </p:txBody>
      </p:sp>
    </p:spTree>
    <p:extLst>
      <p:ext uri="{BB962C8B-B14F-4D97-AF65-F5344CB8AC3E}">
        <p14:creationId xmlns:p14="http://schemas.microsoft.com/office/powerpoint/2010/main" val="7661932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D8F43FFF-8F4C-F3B4-0D86-88510AF0B8B1}"/>
              </a:ext>
            </a:extLst>
          </p:cNvPr>
          <p:cNvSpPr txBox="1"/>
          <p:nvPr/>
        </p:nvSpPr>
        <p:spPr>
          <a:xfrm>
            <a:off x="532523" y="468181"/>
            <a:ext cx="3361818" cy="523220"/>
          </a:xfrm>
          <a:prstGeom prst="rect">
            <a:avLst/>
          </a:prstGeom>
          <a:noFill/>
        </p:spPr>
        <p:txBody>
          <a:bodyPr wrap="none" rtlCol="0">
            <a:spAutoFit/>
          </a:bodyPr>
          <a:lstStyle/>
          <a:p>
            <a:pPr algn="just"/>
            <a:r>
              <a:rPr lang="en-GB" sz="2800" dirty="0"/>
              <a:t>In the next lesson…</a:t>
            </a:r>
          </a:p>
        </p:txBody>
      </p:sp>
      <p:pic>
        <p:nvPicPr>
          <p:cNvPr id="4" name="Picture 3">
            <a:extLst>
              <a:ext uri="{FF2B5EF4-FFF2-40B4-BE49-F238E27FC236}">
                <a16:creationId xmlns:a16="http://schemas.microsoft.com/office/drawing/2014/main" id="{B5B7E1D1-302F-A7AF-CE8C-D5A7279F4D6B}"/>
              </a:ext>
            </a:extLst>
          </p:cNvPr>
          <p:cNvPicPr>
            <a:picLocks noChangeAspect="1"/>
          </p:cNvPicPr>
          <p:nvPr/>
        </p:nvPicPr>
        <p:blipFill>
          <a:blip r:embed="rId2">
            <a:extLst>
              <a:ext uri="{28A0092B-C50C-407E-A947-70E740481C1C}">
                <a14:useLocalDpi xmlns:a14="http://schemas.microsoft.com/office/drawing/2010/main" val="0"/>
              </a:ext>
            </a:extLst>
          </a:blip>
          <a:srcRect l="21992" r="20502"/>
          <a:stretch>
            <a:fillRect/>
          </a:stretch>
        </p:blipFill>
        <p:spPr>
          <a:xfrm>
            <a:off x="1024206" y="1408937"/>
            <a:ext cx="4462194" cy="4365190"/>
          </a:xfrm>
          <a:prstGeom prst="rect">
            <a:avLst/>
          </a:prstGeom>
        </p:spPr>
      </p:pic>
      <p:sp>
        <p:nvSpPr>
          <p:cNvPr id="5" name="TextBox 4">
            <a:extLst>
              <a:ext uri="{FF2B5EF4-FFF2-40B4-BE49-F238E27FC236}">
                <a16:creationId xmlns:a16="http://schemas.microsoft.com/office/drawing/2014/main" id="{9D8D085A-B4E5-C742-7C39-08F0868ABE59}"/>
              </a:ext>
            </a:extLst>
          </p:cNvPr>
          <p:cNvSpPr txBox="1"/>
          <p:nvPr/>
        </p:nvSpPr>
        <p:spPr>
          <a:xfrm>
            <a:off x="1359468" y="1059235"/>
            <a:ext cx="3791670" cy="349702"/>
          </a:xfrm>
          <a:prstGeom prst="rect">
            <a:avLst/>
          </a:prstGeom>
          <a:noFill/>
        </p:spPr>
        <p:txBody>
          <a:bodyPr wrap="none" lIns="36000" tIns="36000" rIns="36000" bIns="36000" rtlCol="0">
            <a:spAutoFit/>
          </a:bodyPr>
          <a:lstStyle/>
          <a:p>
            <a:pPr algn="l"/>
            <a:r>
              <a:rPr lang="en-GB" sz="1800" b="1" dirty="0"/>
              <a:t>Data-to-Deal Component 6: Policy</a:t>
            </a:r>
          </a:p>
        </p:txBody>
      </p:sp>
      <p:sp>
        <p:nvSpPr>
          <p:cNvPr id="6" name="TextBox 5">
            <a:extLst>
              <a:ext uri="{FF2B5EF4-FFF2-40B4-BE49-F238E27FC236}">
                <a16:creationId xmlns:a16="http://schemas.microsoft.com/office/drawing/2014/main" id="{65D80339-F82F-B158-7EAE-63158F7B9A29}"/>
              </a:ext>
            </a:extLst>
          </p:cNvPr>
          <p:cNvSpPr txBox="1"/>
          <p:nvPr/>
        </p:nvSpPr>
        <p:spPr>
          <a:xfrm>
            <a:off x="6324602" y="1602742"/>
            <a:ext cx="5359398" cy="2350250"/>
          </a:xfrm>
          <a:prstGeom prst="rect">
            <a:avLst/>
          </a:prstGeom>
          <a:noFill/>
        </p:spPr>
        <p:txBody>
          <a:bodyPr wrap="square" lIns="36000" tIns="36000" rIns="36000" bIns="36000" rtlCol="0">
            <a:spAutoFit/>
          </a:bodyPr>
          <a:lstStyle/>
          <a:p>
            <a:pPr algn="l"/>
            <a:r>
              <a:rPr lang="en-GB" sz="2000" dirty="0"/>
              <a:t>Where we will investigate questions such as:</a:t>
            </a:r>
          </a:p>
          <a:p>
            <a:pPr algn="l"/>
            <a:endParaRPr lang="en-GB" sz="2000" dirty="0"/>
          </a:p>
          <a:p>
            <a:pPr marL="285750" indent="-285750" algn="l">
              <a:buFontTx/>
              <a:buChar char="-"/>
            </a:pPr>
            <a:r>
              <a:rPr lang="en-GB" sz="1800" dirty="0"/>
              <a:t>What is an enabling environment?</a:t>
            </a:r>
          </a:p>
          <a:p>
            <a:pPr marL="285750" indent="-285750" algn="l">
              <a:buFontTx/>
              <a:buChar char="-"/>
            </a:pPr>
            <a:endParaRPr lang="en-GB" sz="1800" dirty="0"/>
          </a:p>
          <a:p>
            <a:pPr marL="285750" indent="-285750" algn="l">
              <a:buFontTx/>
              <a:buChar char="-"/>
            </a:pPr>
            <a:r>
              <a:rPr lang="en-GB" sz="1800" dirty="0"/>
              <a:t>What are some adjustments of prices or taxes that can strengthen the enabling environment?</a:t>
            </a:r>
          </a:p>
          <a:p>
            <a:pPr marL="285750" indent="-285750" algn="l">
              <a:buFontTx/>
              <a:buChar char="-"/>
            </a:pPr>
            <a:endParaRPr lang="en-GB" sz="1800" dirty="0"/>
          </a:p>
          <a:p>
            <a:pPr marL="285750" indent="-285750" algn="l">
              <a:buFontTx/>
              <a:buChar char="-"/>
            </a:pPr>
            <a:r>
              <a:rPr lang="en-GB" sz="1800" dirty="0"/>
              <a:t>How do we design policy reform?</a:t>
            </a:r>
          </a:p>
        </p:txBody>
      </p:sp>
    </p:spTree>
    <p:extLst>
      <p:ext uri="{BB962C8B-B14F-4D97-AF65-F5344CB8AC3E}">
        <p14:creationId xmlns:p14="http://schemas.microsoft.com/office/powerpoint/2010/main" val="18071478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344413-FC8C-B93A-199C-D17DE2199CEC}"/>
              </a:ext>
            </a:extLst>
          </p:cNvPr>
          <p:cNvSpPr>
            <a:spLocks noGrp="1"/>
          </p:cNvSpPr>
          <p:nvPr>
            <p:ph type="ctrTitle"/>
          </p:nvPr>
        </p:nvSpPr>
        <p:spPr/>
        <p:txBody>
          <a:bodyPr anchor="ctr"/>
          <a:lstStyle/>
          <a:p>
            <a:pPr algn="ctr"/>
            <a:r>
              <a:rPr lang="en-GB" dirty="0"/>
              <a:t>Thank you!</a:t>
            </a:r>
          </a:p>
        </p:txBody>
      </p:sp>
    </p:spTree>
    <p:extLst>
      <p:ext uri="{BB962C8B-B14F-4D97-AF65-F5344CB8AC3E}">
        <p14:creationId xmlns:p14="http://schemas.microsoft.com/office/powerpoint/2010/main" val="3421138944"/>
      </p:ext>
    </p:extLst>
  </p:cSld>
  <p:clrMapOvr>
    <a:masterClrMapping/>
  </p:clrMapOvr>
</p:sld>
</file>

<file path=ppt/theme/theme1.xml><?xml version="1.0" encoding="utf-8"?>
<a:theme xmlns:a="http://schemas.openxmlformats.org/drawingml/2006/main" name="CCG_PPT_template_2026">
  <a:themeElements>
    <a:clrScheme name="CCG 2025">
      <a:dk1>
        <a:srgbClr val="000000"/>
      </a:dk1>
      <a:lt1>
        <a:srgbClr val="FFFFFF"/>
      </a:lt1>
      <a:dk2>
        <a:srgbClr val="44546A"/>
      </a:dk2>
      <a:lt2>
        <a:srgbClr val="E7E6E6"/>
      </a:lt2>
      <a:accent1>
        <a:srgbClr val="012069"/>
      </a:accent1>
      <a:accent2>
        <a:srgbClr val="C8102E"/>
      </a:accent2>
      <a:accent3>
        <a:srgbClr val="AFC7FE"/>
      </a:accent3>
      <a:accent4>
        <a:srgbClr val="5F8EFD"/>
      </a:accent4>
      <a:accent5>
        <a:srgbClr val="0F56FD"/>
      </a:accent5>
      <a:accent6>
        <a:srgbClr val="910C22"/>
      </a:accent6>
      <a:hlink>
        <a:srgbClr val="4151C3"/>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lIns="36000" tIns="36000" rIns="36000" bIns="36000" rtlCol="0">
        <a:spAutoFit/>
      </a:bodyPr>
      <a:lstStyle>
        <a:defPPr algn="l">
          <a:defRPr sz="1600" dirty="0" smtClean="0"/>
        </a:defPPr>
      </a:lstStyle>
    </a:txDef>
  </a:objectDefaults>
  <a:extraClrSchemeLst/>
  <a:extLst>
    <a:ext uri="{05A4C25C-085E-4340-85A3-A5531E510DB2}">
      <thm15:themeFamily xmlns:thm15="http://schemas.microsoft.com/office/thememl/2012/main" name="CCG_PPT_template_2026" id="{8ABBAEB9-AF34-46BA-8B7B-4A128E1D4B3E}" vid="{8488A38F-00BF-4049-B8FD-7B7F28C15CF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CCG_PPT_template_2026</Template>
  <TotalTime>13919</TotalTime>
  <Words>4100</Words>
  <Application>Microsoft Macintosh PowerPoint</Application>
  <PresentationFormat>Widescreen</PresentationFormat>
  <Paragraphs>354</Paragraphs>
  <Slides>34</Slides>
  <Notes>13</Notes>
  <HiddenSlides>0</HiddenSlides>
  <MMClips>5</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Arial</vt:lpstr>
      <vt:lpstr>Arial Black</vt:lpstr>
      <vt:lpstr>Calibri</vt:lpstr>
      <vt:lpstr>Helvetica Neue</vt:lpstr>
      <vt:lpstr>Wingdings</vt:lpstr>
      <vt:lpstr>CCG_PPT_template_2026</vt:lpstr>
      <vt:lpstr>PowerPoint Presentation</vt:lpstr>
      <vt:lpstr>PowerPoint Presentation</vt:lpstr>
      <vt:lpstr>PowerPoint Presentation</vt:lpstr>
      <vt:lpstr>PowerPoint Presentation</vt:lpstr>
      <vt:lpstr>PowerPoint Presentation</vt:lpstr>
      <vt:lpstr>Learning Outcome 1  Early and Strategic Engagement  </vt:lpstr>
      <vt:lpstr>Early and Strategic Engagement</vt:lpstr>
      <vt:lpstr>PowerPoint Presentation</vt:lpstr>
      <vt:lpstr>PowerPoint Presentation</vt:lpstr>
      <vt:lpstr>PowerPoint Presentation</vt:lpstr>
      <vt:lpstr>PowerPoint Presentation</vt:lpstr>
      <vt:lpstr>PowerPoint Presentation</vt:lpstr>
      <vt:lpstr>PowerPoint Presentation</vt:lpstr>
      <vt:lpstr>Learning Outcome 2  Establishing Iterative and Inclusive Engagement   </vt:lpstr>
      <vt:lpstr>Establishing Iterative and Inclusive Engagement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Learning Outcome 3  Institutionalising Engagement for Long-Term Ownership    </vt:lpstr>
      <vt:lpstr>Institutionalising Engagement for Long-Term Ownership</vt:lpstr>
      <vt:lpstr>PowerPoint Presentation</vt:lpstr>
      <vt:lpstr>PowerPoint Presentation</vt:lpstr>
      <vt:lpstr>PowerPoint Presentation</vt:lpstr>
      <vt:lpstr>PowerPoint Presentation</vt:lpstr>
      <vt:lpstr>PowerPoint Presentation</vt:lpstr>
      <vt:lpstr>PowerPoint Presentation</vt:lpstr>
      <vt:lpstr>Read the full policy brief</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Beth Tennyson</dc:creator>
  <cp:lastModifiedBy>Hannah Luscombe</cp:lastModifiedBy>
  <cp:revision>166</cp:revision>
  <dcterms:created xsi:type="dcterms:W3CDTF">2026-01-12T18:05:10Z</dcterms:created>
  <dcterms:modified xsi:type="dcterms:W3CDTF">2026-09-16T15:44:36Z</dcterms:modified>
</cp:coreProperties>
</file>