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A2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47" autoAdjust="0"/>
    <p:restoredTop sz="94610"/>
  </p:normalViewPr>
  <p:slideViewPr>
    <p:cSldViewPr snapToGrid="0" snapToObjects="1">
      <p:cViewPr varScale="1">
        <p:scale>
          <a:sx n="79" d="100"/>
          <a:sy n="79" d="100"/>
        </p:scale>
        <p:origin x="547"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9458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spatialreference.org/"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hyperlink" Target="https://epsg.io/"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2A33"/>
        </a:solidFill>
        <a:effectLst/>
      </p:bgPr>
    </p:bg>
    <p:spTree>
      <p:nvGrpSpPr>
        <p:cNvPr id="1" name=""/>
        <p:cNvGrpSpPr/>
        <p:nvPr/>
      </p:nvGrpSpPr>
      <p:grpSpPr>
        <a:xfrm>
          <a:off x="0" y="0"/>
          <a:ext cx="0" cy="0"/>
          <a:chOff x="0" y="0"/>
          <a:chExt cx="0" cy="0"/>
        </a:xfrm>
      </p:grpSpPr>
      <p:sp>
        <p:nvSpPr>
          <p:cNvPr id="2" name="Text 0"/>
          <p:cNvSpPr/>
          <p:nvPr/>
        </p:nvSpPr>
        <p:spPr>
          <a:xfrm>
            <a:off x="609905" y="1417320"/>
            <a:ext cx="10971886" cy="292608"/>
          </a:xfrm>
          <a:prstGeom prst="rect">
            <a:avLst/>
          </a:prstGeom>
          <a:noFill/>
          <a:ln/>
        </p:spPr>
        <p:txBody>
          <a:bodyPr wrap="square" lIns="0" tIns="0" rIns="0" bIns="0" rtlCol="0" anchor="ctr"/>
          <a:lstStyle/>
          <a:p>
            <a:pPr marL="0" indent="0" algn="l">
              <a:buNone/>
            </a:pPr>
            <a:r>
              <a:rPr lang="en-US" sz="1300" b="1" kern="0" spc="260" dirty="0">
                <a:solidFill>
                  <a:srgbClr val="EDB348"/>
                </a:solidFill>
                <a:latin typeface="Nunito" pitchFamily="34" charset="0"/>
                <a:ea typeface="Nunito" pitchFamily="34" charset="-122"/>
                <a:cs typeface="Nunito" pitchFamily="34" charset="-120"/>
              </a:rPr>
              <a:t>SELF-PACED PRE-COURSE   ·   MODULE 2</a:t>
            </a:r>
            <a:endParaRPr lang="en-US" sz="1300" dirty="0"/>
          </a:p>
        </p:txBody>
      </p:sp>
      <p:sp>
        <p:nvSpPr>
          <p:cNvPr id="3" name="Text 1"/>
          <p:cNvSpPr/>
          <p:nvPr/>
        </p:nvSpPr>
        <p:spPr>
          <a:xfrm>
            <a:off x="609905" y="1828800"/>
            <a:ext cx="9601200" cy="868680"/>
          </a:xfrm>
          <a:prstGeom prst="rect">
            <a:avLst/>
          </a:prstGeom>
          <a:noFill/>
          <a:ln/>
        </p:spPr>
        <p:txBody>
          <a:bodyPr wrap="square" lIns="0" tIns="0" rIns="0" bIns="0" rtlCol="0" anchor="ctr"/>
          <a:lstStyle/>
          <a:p>
            <a:pPr marL="0" indent="0" algn="l">
              <a:buNone/>
            </a:pPr>
            <a:r>
              <a:rPr lang="en-US" sz="4400" b="1" dirty="0">
                <a:solidFill>
                  <a:srgbClr val="FFFFFF"/>
                </a:solidFill>
                <a:latin typeface="Nunito" pitchFamily="34" charset="0"/>
                <a:ea typeface="Nunito" pitchFamily="34" charset="-122"/>
                <a:cs typeface="Nunito" pitchFamily="34" charset="-120"/>
              </a:rPr>
              <a:t>Geospatial Fundamentals</a:t>
            </a:r>
            <a:endParaRPr lang="en-US" sz="4400" dirty="0"/>
          </a:p>
        </p:txBody>
      </p:sp>
      <p:sp>
        <p:nvSpPr>
          <p:cNvPr id="4" name="Text 2"/>
          <p:cNvSpPr/>
          <p:nvPr/>
        </p:nvSpPr>
        <p:spPr>
          <a:xfrm>
            <a:off x="609905" y="2542032"/>
            <a:ext cx="9601200" cy="868680"/>
          </a:xfrm>
          <a:prstGeom prst="rect">
            <a:avLst/>
          </a:prstGeom>
          <a:noFill/>
          <a:ln/>
        </p:spPr>
        <p:txBody>
          <a:bodyPr wrap="square" lIns="0" tIns="0" rIns="0" bIns="0" rtlCol="0" anchor="ctr"/>
          <a:lstStyle/>
          <a:p>
            <a:pPr marL="0" indent="0" algn="l">
              <a:buNone/>
            </a:pPr>
            <a:r>
              <a:rPr lang="en-US" sz="4400" b="1" dirty="0">
                <a:solidFill>
                  <a:srgbClr val="FFFFFF"/>
                </a:solidFill>
                <a:latin typeface="Nunito" pitchFamily="34" charset="0"/>
                <a:ea typeface="Nunito" pitchFamily="34" charset="-122"/>
                <a:cs typeface="Nunito" pitchFamily="34" charset="-120"/>
              </a:rPr>
              <a:t>for Energy Access</a:t>
            </a:r>
            <a:endParaRPr lang="en-US" sz="4400" dirty="0"/>
          </a:p>
        </p:txBody>
      </p:sp>
      <p:sp>
        <p:nvSpPr>
          <p:cNvPr id="5" name="Text 3"/>
          <p:cNvSpPr/>
          <p:nvPr/>
        </p:nvSpPr>
        <p:spPr>
          <a:xfrm>
            <a:off x="609905" y="3520440"/>
            <a:ext cx="8503920" cy="685800"/>
          </a:xfrm>
          <a:prstGeom prst="rect">
            <a:avLst/>
          </a:prstGeom>
          <a:noFill/>
          <a:ln/>
        </p:spPr>
        <p:txBody>
          <a:bodyPr wrap="square" lIns="0" tIns="0" rIns="0" bIns="0" rtlCol="0" anchor="ctr"/>
          <a:lstStyle/>
          <a:p>
            <a:pPr marL="0" indent="0" algn="l">
              <a:lnSpc>
                <a:spcPct val="125000"/>
              </a:lnSpc>
              <a:buNone/>
            </a:pPr>
            <a:r>
              <a:rPr lang="en-US" sz="1500" i="1" dirty="0">
                <a:solidFill>
                  <a:srgbClr val="C7CDD3"/>
                </a:solidFill>
                <a:latin typeface="Nunito" pitchFamily="34" charset="0"/>
                <a:ea typeface="Nunito" pitchFamily="34" charset="-122"/>
                <a:cs typeface="Nunito" pitchFamily="34" charset="-120"/>
              </a:rPr>
              <a:t>Vector, raster, coordinate reference systems, file formats, and data sources are the vocabulary every energy access dataset maps onto.</a:t>
            </a:r>
            <a:endParaRPr lang="en-US" sz="1500" dirty="0"/>
          </a:p>
        </p:txBody>
      </p:sp>
      <p:sp>
        <p:nvSpPr>
          <p:cNvPr id="6" name="Shape 4"/>
          <p:cNvSpPr/>
          <p:nvPr/>
        </p:nvSpPr>
        <p:spPr>
          <a:xfrm>
            <a:off x="609905" y="4434840"/>
            <a:ext cx="2011680" cy="0"/>
          </a:xfrm>
          <a:prstGeom prst="line">
            <a:avLst/>
          </a:prstGeom>
          <a:noFill/>
          <a:ln w="25400">
            <a:solidFill>
              <a:srgbClr val="EDB348"/>
            </a:solidFill>
            <a:prstDash val="solid"/>
          </a:ln>
        </p:spPr>
      </p:sp>
      <p:grpSp>
        <p:nvGrpSpPr>
          <p:cNvPr id="15" name="Group 14">
            <a:extLst>
              <a:ext uri="{FF2B5EF4-FFF2-40B4-BE49-F238E27FC236}">
                <a16:creationId xmlns:a16="http://schemas.microsoft.com/office/drawing/2014/main" id="{2D059C6A-F0A0-8315-2C9E-D59A43C4040E}"/>
              </a:ext>
            </a:extLst>
          </p:cNvPr>
          <p:cNvGrpSpPr/>
          <p:nvPr/>
        </p:nvGrpSpPr>
        <p:grpSpPr>
          <a:xfrm>
            <a:off x="609905" y="4691636"/>
            <a:ext cx="5943295" cy="452626"/>
            <a:chOff x="609904" y="4549140"/>
            <a:chExt cx="5943295" cy="452626"/>
          </a:xfrm>
        </p:grpSpPr>
        <p:sp>
          <p:nvSpPr>
            <p:cNvPr id="14" name="Shape 7">
              <a:extLst>
                <a:ext uri="{FF2B5EF4-FFF2-40B4-BE49-F238E27FC236}">
                  <a16:creationId xmlns:a16="http://schemas.microsoft.com/office/drawing/2014/main" id="{053FAC6B-1593-6827-879E-30EE5F792E83}"/>
                </a:ext>
              </a:extLst>
            </p:cNvPr>
            <p:cNvSpPr/>
            <p:nvPr/>
          </p:nvSpPr>
          <p:spPr>
            <a:xfrm>
              <a:off x="609904" y="4549140"/>
              <a:ext cx="5943295" cy="452626"/>
            </a:xfrm>
            <a:prstGeom prst="roundRect">
              <a:avLst/>
            </a:prstGeom>
            <a:solidFill>
              <a:srgbClr val="2A3742"/>
            </a:solidFill>
            <a:ln w="12700">
              <a:solidFill>
                <a:srgbClr val="3A4A56"/>
              </a:solidFill>
              <a:prstDash val="solid"/>
            </a:ln>
          </p:spPr>
        </p:sp>
        <p:sp>
          <p:nvSpPr>
            <p:cNvPr id="7" name="Text 5"/>
            <p:cNvSpPr/>
            <p:nvPr/>
          </p:nvSpPr>
          <p:spPr>
            <a:xfrm>
              <a:off x="609905" y="4617720"/>
              <a:ext cx="5857570" cy="320040"/>
            </a:xfrm>
            <a:prstGeom prst="rect">
              <a:avLst/>
            </a:prstGeom>
            <a:noFill/>
            <a:ln/>
          </p:spPr>
          <p:txBody>
            <a:bodyPr wrap="square" lIns="0" tIns="0" rIns="0" bIns="0" rtlCol="0" anchor="ctr"/>
            <a:lstStyle/>
            <a:p>
              <a:pPr marL="0" indent="0" algn="ctr">
                <a:buNone/>
              </a:pPr>
              <a:r>
                <a:rPr lang="en-US" sz="1300" b="1" dirty="0">
                  <a:solidFill>
                    <a:srgbClr val="9FB0BB"/>
                  </a:solidFill>
                  <a:latin typeface="Nunito" pitchFamily="34" charset="0"/>
                  <a:ea typeface="Nunito" pitchFamily="34" charset="-122"/>
                  <a:cs typeface="Nunito" pitchFamily="34" charset="-120"/>
                </a:rPr>
                <a:t>Geospatial Data Management for Energy Access, Planning and Modelling</a:t>
              </a:r>
              <a:endParaRPr lang="en-US" sz="1300" dirty="0"/>
            </a:p>
          </p:txBody>
        </p:sp>
      </p:grpSp>
      <p:pic>
        <p:nvPicPr>
          <p:cNvPr id="8" name="Image 0" descr="/mnt/user-data/uploads/2__Kartoza_logo_white.png"/>
          <p:cNvPicPr>
            <a:picLocks noChangeAspect="1"/>
          </p:cNvPicPr>
          <p:nvPr/>
        </p:nvPicPr>
        <p:blipFill>
          <a:blip r:embed="rId3"/>
          <a:stretch>
            <a:fillRect/>
          </a:stretch>
        </p:blipFill>
        <p:spPr>
          <a:xfrm>
            <a:off x="609905" y="5953732"/>
            <a:ext cx="1554480" cy="528375"/>
          </a:xfrm>
          <a:prstGeom prst="rect">
            <a:avLst/>
          </a:prstGeom>
        </p:spPr>
      </p:pic>
      <p:sp>
        <p:nvSpPr>
          <p:cNvPr id="9" name="Text 6"/>
          <p:cNvSpPr/>
          <p:nvPr/>
        </p:nvSpPr>
        <p:spPr>
          <a:xfrm>
            <a:off x="2575865" y="5989320"/>
            <a:ext cx="7863840" cy="457200"/>
          </a:xfrm>
          <a:prstGeom prst="rect">
            <a:avLst/>
          </a:prstGeom>
          <a:noFill/>
          <a:ln/>
        </p:spPr>
        <p:txBody>
          <a:bodyPr wrap="square" lIns="0" tIns="0" rIns="0" bIns="0" rtlCol="0" anchor="ctr"/>
          <a:lstStyle/>
          <a:p>
            <a:pPr marL="0" indent="0" algn="l">
              <a:buNone/>
            </a:pPr>
            <a:r>
              <a:rPr lang="en-US" sz="1000" dirty="0">
                <a:solidFill>
                  <a:srgbClr val="9FB0BB"/>
                </a:solidFill>
                <a:latin typeface="Nunito" pitchFamily="34" charset="0"/>
                <a:ea typeface="Nunito" pitchFamily="34" charset="-122"/>
                <a:cs typeface="Nunito" pitchFamily="34" charset="-120"/>
              </a:rPr>
              <a:t>Commissioned by SEforALL   ·   Maintained &amp; updated by Kartoza   ·   Hosted by CCG</a:t>
            </a:r>
            <a:endParaRPr lang="en-US" sz="1000" dirty="0"/>
          </a:p>
        </p:txBody>
      </p:sp>
      <p:sp>
        <p:nvSpPr>
          <p:cNvPr id="10" name="Shape 7"/>
          <p:cNvSpPr/>
          <p:nvPr/>
        </p:nvSpPr>
        <p:spPr>
          <a:xfrm>
            <a:off x="9052560" y="502920"/>
            <a:ext cx="2532888" cy="777240"/>
          </a:xfrm>
          <a:prstGeom prst="roundRect">
            <a:avLst>
              <a:gd name="adj" fmla="val 9412"/>
            </a:avLst>
          </a:prstGeom>
          <a:solidFill>
            <a:srgbClr val="2A3742"/>
          </a:solidFill>
          <a:ln w="12700">
            <a:solidFill>
              <a:srgbClr val="3A4A56"/>
            </a:solidFill>
            <a:prstDash val="solid"/>
          </a:ln>
        </p:spPr>
      </p:sp>
      <p:sp>
        <p:nvSpPr>
          <p:cNvPr id="11" name="Text 8"/>
          <p:cNvSpPr/>
          <p:nvPr/>
        </p:nvSpPr>
        <p:spPr>
          <a:xfrm>
            <a:off x="9189720" y="594360"/>
            <a:ext cx="2286000" cy="228600"/>
          </a:xfrm>
          <a:prstGeom prst="rect">
            <a:avLst/>
          </a:prstGeom>
          <a:noFill/>
          <a:ln/>
        </p:spPr>
        <p:txBody>
          <a:bodyPr wrap="square" lIns="0" tIns="0" rIns="0" bIns="0" rtlCol="0" anchor="ctr"/>
          <a:lstStyle/>
          <a:p>
            <a:pPr marL="0" indent="0">
              <a:buNone/>
            </a:pPr>
            <a:r>
              <a:rPr lang="en-US" sz="900" b="1" kern="0" spc="150" dirty="0">
                <a:solidFill>
                  <a:srgbClr val="EDB348"/>
                </a:solidFill>
                <a:latin typeface="Nunito" pitchFamily="34" charset="0"/>
                <a:ea typeface="Nunito" pitchFamily="34" charset="-122"/>
                <a:cs typeface="Nunito" pitchFamily="34" charset="-120"/>
              </a:rPr>
              <a:t>ESTIMATED TIME</a:t>
            </a:r>
            <a:endParaRPr lang="en-US" sz="900" dirty="0"/>
          </a:p>
        </p:txBody>
      </p:sp>
      <p:sp>
        <p:nvSpPr>
          <p:cNvPr id="12" name="Text 9"/>
          <p:cNvSpPr/>
          <p:nvPr/>
        </p:nvSpPr>
        <p:spPr>
          <a:xfrm>
            <a:off x="9189720" y="804672"/>
            <a:ext cx="2286000" cy="411480"/>
          </a:xfrm>
          <a:prstGeom prst="rect">
            <a:avLst/>
          </a:prstGeom>
          <a:noFill/>
          <a:ln/>
        </p:spPr>
        <p:txBody>
          <a:bodyPr wrap="square" lIns="0" tIns="0" rIns="0" bIns="0" rtlCol="0" anchor="ctr"/>
          <a:lstStyle/>
          <a:p>
            <a:pPr marL="0" indent="0">
              <a:buNone/>
            </a:pPr>
            <a:r>
              <a:rPr lang="en-US" sz="2000" b="1" dirty="0">
                <a:solidFill>
                  <a:srgbClr val="FFFFFF"/>
                </a:solidFill>
                <a:latin typeface="Nunito" pitchFamily="34" charset="0"/>
                <a:ea typeface="Nunito" pitchFamily="34" charset="-122"/>
                <a:cs typeface="Nunito" pitchFamily="34" charset="-120"/>
              </a:rPr>
              <a:t>60 minutes</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MODULE 2 · GEOSPATIAL FUNDAMENTALS</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700" b="1" dirty="0">
                <a:solidFill>
                  <a:srgbClr val="2B2F33"/>
                </a:solidFill>
                <a:latin typeface="Nunito" pitchFamily="34" charset="0"/>
                <a:ea typeface="Nunito" pitchFamily="34" charset="-122"/>
                <a:cs typeface="Nunito" pitchFamily="34" charset="-120"/>
              </a:rPr>
              <a:t>How This Module Is Organised</a:t>
            </a:r>
            <a:endParaRPr lang="en-US" sz="27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pitchFamily="34" charset="0"/>
                <a:ea typeface="Nunito" pitchFamily="34" charset="-122"/>
                <a:cs typeface="Nunito" pitchFamily="34" charset="-120"/>
              </a:rPr>
              <a:t>Seven units build the vocabulary you need before Week 1. Work through them in order; each one assumes the last.</a:t>
            </a:r>
            <a:endParaRPr lang="en-US" sz="1350" dirty="0"/>
          </a:p>
        </p:txBody>
      </p:sp>
      <p:grpSp>
        <p:nvGrpSpPr>
          <p:cNvPr id="51" name="Group 50">
            <a:extLst>
              <a:ext uri="{FF2B5EF4-FFF2-40B4-BE49-F238E27FC236}">
                <a16:creationId xmlns:a16="http://schemas.microsoft.com/office/drawing/2014/main" id="{3D3DE00E-CAA5-3273-0506-F0CAE40B43DC}"/>
              </a:ext>
            </a:extLst>
          </p:cNvPr>
          <p:cNvGrpSpPr/>
          <p:nvPr/>
        </p:nvGrpSpPr>
        <p:grpSpPr>
          <a:xfrm>
            <a:off x="609905" y="1920240"/>
            <a:ext cx="5348783" cy="804672"/>
            <a:chOff x="609905" y="1920240"/>
            <a:chExt cx="5348783" cy="804672"/>
          </a:xfrm>
        </p:grpSpPr>
        <p:sp>
          <p:nvSpPr>
            <p:cNvPr id="5" name="Shape 3"/>
            <p:cNvSpPr/>
            <p:nvPr/>
          </p:nvSpPr>
          <p:spPr>
            <a:xfrm>
              <a:off x="609905" y="1920240"/>
              <a:ext cx="5348783" cy="804672"/>
            </a:xfrm>
            <a:prstGeom prst="roundRect">
              <a:avLst>
                <a:gd name="adj" fmla="val 9091"/>
              </a:avLst>
            </a:prstGeom>
            <a:solidFill>
              <a:srgbClr val="F6F7F8"/>
            </a:solidFill>
            <a:ln w="12700">
              <a:solidFill>
                <a:srgbClr val="E5E8EB"/>
              </a:solidFill>
              <a:prstDash val="solid"/>
            </a:ln>
          </p:spPr>
        </p:sp>
        <p:sp>
          <p:nvSpPr>
            <p:cNvPr id="6" name="Shape 4"/>
            <p:cNvSpPr/>
            <p:nvPr/>
          </p:nvSpPr>
          <p:spPr>
            <a:xfrm>
              <a:off x="811073" y="2066544"/>
              <a:ext cx="512064" cy="512064"/>
            </a:xfrm>
            <a:prstGeom prst="ellipse">
              <a:avLst/>
            </a:prstGeom>
            <a:solidFill>
              <a:srgbClr val="2B2F33"/>
            </a:solidFill>
            <a:ln/>
          </p:spPr>
        </p:sp>
        <p:sp>
          <p:nvSpPr>
            <p:cNvPr id="7" name="Text 5"/>
            <p:cNvSpPr/>
            <p:nvPr/>
          </p:nvSpPr>
          <p:spPr>
            <a:xfrm>
              <a:off x="811073" y="2066544"/>
              <a:ext cx="512064" cy="512064"/>
            </a:xfrm>
            <a:prstGeom prst="rect">
              <a:avLst/>
            </a:prstGeom>
            <a:noFill/>
            <a:ln/>
          </p:spPr>
          <p:txBody>
            <a:bodyPr wrap="square" lIns="0" tIns="0" rIns="0" bIns="0" rtlCol="0" anchor="ctr"/>
            <a:lstStyle/>
            <a:p>
              <a:pPr marL="0" indent="0" algn="ctr">
                <a:buNone/>
              </a:pPr>
              <a:r>
                <a:rPr lang="en-US" sz="1800" b="1" dirty="0">
                  <a:solidFill>
                    <a:srgbClr val="EDB348"/>
                  </a:solidFill>
                  <a:latin typeface="Nunito" pitchFamily="34" charset="0"/>
                  <a:ea typeface="Nunito" pitchFamily="34" charset="-122"/>
                  <a:cs typeface="Nunito" pitchFamily="34" charset="-120"/>
                </a:rPr>
                <a:t>1</a:t>
              </a:r>
              <a:endParaRPr lang="en-US" sz="1800" dirty="0"/>
            </a:p>
          </p:txBody>
        </p:sp>
        <p:sp>
          <p:nvSpPr>
            <p:cNvPr id="8" name="Text 6"/>
            <p:cNvSpPr/>
            <p:nvPr/>
          </p:nvSpPr>
          <p:spPr>
            <a:xfrm>
              <a:off x="1451153" y="2011680"/>
              <a:ext cx="3611423" cy="420624"/>
            </a:xfrm>
            <a:prstGeom prst="rect">
              <a:avLst/>
            </a:prstGeom>
            <a:noFill/>
            <a:ln/>
          </p:spPr>
          <p:txBody>
            <a:bodyPr wrap="square" lIns="0" tIns="0" rIns="0" bIns="0" rtlCol="0" anchor="ctr"/>
            <a:lstStyle/>
            <a:p>
              <a:pPr marL="0" indent="0" algn="l">
                <a:lnSpc>
                  <a:spcPct val="102000"/>
                </a:lnSpc>
                <a:buNone/>
              </a:pPr>
              <a:r>
                <a:rPr lang="en-US" sz="1250" b="1" dirty="0">
                  <a:solidFill>
                    <a:srgbClr val="2B2F33"/>
                  </a:solidFill>
                  <a:latin typeface="Nunito" pitchFamily="34" charset="0"/>
                  <a:ea typeface="Nunito" pitchFamily="34" charset="-122"/>
                  <a:cs typeface="Nunito" pitchFamily="34" charset="-120"/>
                </a:rPr>
                <a:t>Why Geospatial Data Matters for Energy Access</a:t>
              </a:r>
              <a:endParaRPr lang="en-US" sz="1250" dirty="0"/>
            </a:p>
          </p:txBody>
        </p:sp>
        <p:sp>
          <p:nvSpPr>
            <p:cNvPr id="9" name="Text 7"/>
            <p:cNvSpPr/>
            <p:nvPr/>
          </p:nvSpPr>
          <p:spPr>
            <a:xfrm>
              <a:off x="1451153" y="2432304"/>
              <a:ext cx="3611423" cy="256032"/>
            </a:xfrm>
            <a:prstGeom prst="rect">
              <a:avLst/>
            </a:prstGeom>
            <a:noFill/>
            <a:ln/>
          </p:spPr>
          <p:txBody>
            <a:bodyPr wrap="square" lIns="0" tIns="0" rIns="0" bIns="0" rtlCol="0" anchor="t"/>
            <a:lstStyle/>
            <a:p>
              <a:pPr marL="0" indent="0" algn="l">
                <a:buNone/>
              </a:pPr>
              <a:r>
                <a:rPr lang="en-US" sz="950" dirty="0">
                  <a:solidFill>
                    <a:srgbClr val="5C6166"/>
                  </a:solidFill>
                  <a:latin typeface="Nunito" pitchFamily="34" charset="0"/>
                  <a:ea typeface="Nunito" pitchFamily="34" charset="-122"/>
                  <a:cs typeface="Nunito" pitchFamily="34" charset="-120"/>
                </a:rPr>
                <a:t>Connecting spatial data to real electrification decisions</a:t>
              </a:r>
              <a:endParaRPr lang="en-US" sz="950" dirty="0"/>
            </a:p>
          </p:txBody>
        </p:sp>
        <p:sp>
          <p:nvSpPr>
            <p:cNvPr id="10" name="Text 8"/>
            <p:cNvSpPr/>
            <p:nvPr/>
          </p:nvSpPr>
          <p:spPr>
            <a:xfrm>
              <a:off x="5181448" y="1920240"/>
              <a:ext cx="685800" cy="804672"/>
            </a:xfrm>
            <a:prstGeom prst="rect">
              <a:avLst/>
            </a:prstGeom>
            <a:noFill/>
            <a:ln/>
          </p:spPr>
          <p:txBody>
            <a:bodyPr wrap="square" lIns="0" tIns="0" rIns="0" bIns="0" rtlCol="0" anchor="ctr"/>
            <a:lstStyle/>
            <a:p>
              <a:pPr marL="0" indent="0" algn="r">
                <a:buNone/>
              </a:pPr>
              <a:r>
                <a:rPr lang="en-US" sz="1050" b="1" dirty="0">
                  <a:solidFill>
                    <a:srgbClr val="53A2CC"/>
                  </a:solidFill>
                  <a:latin typeface="Nunito" pitchFamily="34" charset="0"/>
                  <a:ea typeface="Nunito" pitchFamily="34" charset="-122"/>
                  <a:cs typeface="Nunito" pitchFamily="34" charset="-120"/>
                </a:rPr>
                <a:t>8 min</a:t>
              </a:r>
              <a:endParaRPr lang="en-US" sz="1050" dirty="0"/>
            </a:p>
          </p:txBody>
        </p:sp>
      </p:grpSp>
      <p:grpSp>
        <p:nvGrpSpPr>
          <p:cNvPr id="52" name="Group 51">
            <a:extLst>
              <a:ext uri="{FF2B5EF4-FFF2-40B4-BE49-F238E27FC236}">
                <a16:creationId xmlns:a16="http://schemas.microsoft.com/office/drawing/2014/main" id="{A5F2692D-D036-8AFF-5A81-2D5C77FF95C7}"/>
              </a:ext>
            </a:extLst>
          </p:cNvPr>
          <p:cNvGrpSpPr/>
          <p:nvPr/>
        </p:nvGrpSpPr>
        <p:grpSpPr>
          <a:xfrm>
            <a:off x="609905" y="2852928"/>
            <a:ext cx="5348783" cy="804672"/>
            <a:chOff x="609905" y="2852928"/>
            <a:chExt cx="5348783" cy="804672"/>
          </a:xfrm>
        </p:grpSpPr>
        <p:sp>
          <p:nvSpPr>
            <p:cNvPr id="11" name="Shape 9"/>
            <p:cNvSpPr/>
            <p:nvPr/>
          </p:nvSpPr>
          <p:spPr>
            <a:xfrm>
              <a:off x="609905" y="2852928"/>
              <a:ext cx="5348783" cy="804672"/>
            </a:xfrm>
            <a:prstGeom prst="roundRect">
              <a:avLst>
                <a:gd name="adj" fmla="val 9091"/>
              </a:avLst>
            </a:prstGeom>
            <a:solidFill>
              <a:srgbClr val="F6F7F8"/>
            </a:solidFill>
            <a:ln w="12700">
              <a:solidFill>
                <a:srgbClr val="E5E8EB"/>
              </a:solidFill>
              <a:prstDash val="solid"/>
            </a:ln>
          </p:spPr>
        </p:sp>
        <p:sp>
          <p:nvSpPr>
            <p:cNvPr id="12" name="Shape 10"/>
            <p:cNvSpPr/>
            <p:nvPr/>
          </p:nvSpPr>
          <p:spPr>
            <a:xfrm>
              <a:off x="811073" y="2999232"/>
              <a:ext cx="512064" cy="512064"/>
            </a:xfrm>
            <a:prstGeom prst="ellipse">
              <a:avLst/>
            </a:prstGeom>
            <a:solidFill>
              <a:srgbClr val="2B2F33"/>
            </a:solidFill>
            <a:ln/>
          </p:spPr>
        </p:sp>
        <p:sp>
          <p:nvSpPr>
            <p:cNvPr id="13" name="Text 11"/>
            <p:cNvSpPr/>
            <p:nvPr/>
          </p:nvSpPr>
          <p:spPr>
            <a:xfrm>
              <a:off x="811073" y="2999232"/>
              <a:ext cx="512064" cy="512064"/>
            </a:xfrm>
            <a:prstGeom prst="rect">
              <a:avLst/>
            </a:prstGeom>
            <a:noFill/>
            <a:ln/>
          </p:spPr>
          <p:txBody>
            <a:bodyPr wrap="square" lIns="0" tIns="0" rIns="0" bIns="0" rtlCol="0" anchor="ctr"/>
            <a:lstStyle/>
            <a:p>
              <a:pPr marL="0" indent="0" algn="ctr">
                <a:buNone/>
              </a:pPr>
              <a:r>
                <a:rPr lang="en-US" sz="1800" b="1" dirty="0">
                  <a:solidFill>
                    <a:srgbClr val="EDB348"/>
                  </a:solidFill>
                  <a:latin typeface="Nunito" pitchFamily="34" charset="0"/>
                  <a:ea typeface="Nunito" pitchFamily="34" charset="-122"/>
                  <a:cs typeface="Nunito" pitchFamily="34" charset="-120"/>
                </a:rPr>
                <a:t>2</a:t>
              </a:r>
              <a:endParaRPr lang="en-US" sz="1800" dirty="0"/>
            </a:p>
          </p:txBody>
        </p:sp>
        <p:sp>
          <p:nvSpPr>
            <p:cNvPr id="14" name="Text 12"/>
            <p:cNvSpPr/>
            <p:nvPr/>
          </p:nvSpPr>
          <p:spPr>
            <a:xfrm>
              <a:off x="1451153" y="2944368"/>
              <a:ext cx="3611423" cy="420624"/>
            </a:xfrm>
            <a:prstGeom prst="rect">
              <a:avLst/>
            </a:prstGeom>
            <a:noFill/>
            <a:ln/>
          </p:spPr>
          <p:txBody>
            <a:bodyPr wrap="square" lIns="0" tIns="0" rIns="0" bIns="0" rtlCol="0" anchor="ctr"/>
            <a:lstStyle/>
            <a:p>
              <a:pPr marL="0" indent="0" algn="l">
                <a:lnSpc>
                  <a:spcPct val="102000"/>
                </a:lnSpc>
                <a:buNone/>
              </a:pPr>
              <a:r>
                <a:rPr lang="en-US" sz="1250" b="1" dirty="0">
                  <a:solidFill>
                    <a:srgbClr val="2B2F33"/>
                  </a:solidFill>
                  <a:latin typeface="Nunito" pitchFamily="34" charset="0"/>
                  <a:ea typeface="Nunito" pitchFamily="34" charset="-122"/>
                  <a:cs typeface="Nunito" pitchFamily="34" charset="-120"/>
                </a:rPr>
                <a:t>Vector and Raster Data Models</a:t>
              </a:r>
              <a:endParaRPr lang="en-US" sz="1250" dirty="0"/>
            </a:p>
          </p:txBody>
        </p:sp>
        <p:sp>
          <p:nvSpPr>
            <p:cNvPr id="15" name="Text 13"/>
            <p:cNvSpPr/>
            <p:nvPr/>
          </p:nvSpPr>
          <p:spPr>
            <a:xfrm>
              <a:off x="1451153" y="3364992"/>
              <a:ext cx="3611423" cy="256032"/>
            </a:xfrm>
            <a:prstGeom prst="rect">
              <a:avLst/>
            </a:prstGeom>
            <a:noFill/>
            <a:ln/>
          </p:spPr>
          <p:txBody>
            <a:bodyPr wrap="square" lIns="0" tIns="0" rIns="0" bIns="0" rtlCol="0" anchor="t"/>
            <a:lstStyle/>
            <a:p>
              <a:pPr marL="0" indent="0" algn="l">
                <a:buNone/>
              </a:pPr>
              <a:r>
                <a:rPr lang="en-US" sz="950" dirty="0">
                  <a:solidFill>
                    <a:srgbClr val="5C6166"/>
                  </a:solidFill>
                  <a:latin typeface="Nunito" pitchFamily="34" charset="0"/>
                  <a:ea typeface="Nunito" pitchFamily="34" charset="-122"/>
                  <a:cs typeface="Nunito" pitchFamily="34" charset="-120"/>
                </a:rPr>
                <a:t>The two fundamental ways spatial data is structured</a:t>
              </a:r>
              <a:endParaRPr lang="en-US" sz="950" dirty="0"/>
            </a:p>
          </p:txBody>
        </p:sp>
        <p:sp>
          <p:nvSpPr>
            <p:cNvPr id="16" name="Text 14"/>
            <p:cNvSpPr/>
            <p:nvPr/>
          </p:nvSpPr>
          <p:spPr>
            <a:xfrm>
              <a:off x="5181448" y="2852928"/>
              <a:ext cx="685800" cy="804672"/>
            </a:xfrm>
            <a:prstGeom prst="rect">
              <a:avLst/>
            </a:prstGeom>
            <a:noFill/>
            <a:ln/>
          </p:spPr>
          <p:txBody>
            <a:bodyPr wrap="square" lIns="0" tIns="0" rIns="0" bIns="0" rtlCol="0" anchor="ctr"/>
            <a:lstStyle/>
            <a:p>
              <a:pPr marL="0" indent="0" algn="r">
                <a:buNone/>
              </a:pPr>
              <a:r>
                <a:rPr lang="en-US" sz="1050" b="1" dirty="0">
                  <a:solidFill>
                    <a:srgbClr val="53A2CC"/>
                  </a:solidFill>
                  <a:latin typeface="Nunito" pitchFamily="34" charset="0"/>
                  <a:ea typeface="Nunito" pitchFamily="34" charset="-122"/>
                  <a:cs typeface="Nunito" pitchFamily="34" charset="-120"/>
                </a:rPr>
                <a:t>10 min</a:t>
              </a:r>
              <a:endParaRPr lang="en-US" sz="1050" dirty="0"/>
            </a:p>
          </p:txBody>
        </p:sp>
      </p:grpSp>
      <p:grpSp>
        <p:nvGrpSpPr>
          <p:cNvPr id="53" name="Group 52">
            <a:extLst>
              <a:ext uri="{FF2B5EF4-FFF2-40B4-BE49-F238E27FC236}">
                <a16:creationId xmlns:a16="http://schemas.microsoft.com/office/drawing/2014/main" id="{401CE868-C690-B29C-64FA-9E290E7DFCC8}"/>
              </a:ext>
            </a:extLst>
          </p:cNvPr>
          <p:cNvGrpSpPr/>
          <p:nvPr/>
        </p:nvGrpSpPr>
        <p:grpSpPr>
          <a:xfrm>
            <a:off x="609905" y="3785616"/>
            <a:ext cx="5348783" cy="804672"/>
            <a:chOff x="609905" y="3785616"/>
            <a:chExt cx="5348783" cy="804672"/>
          </a:xfrm>
        </p:grpSpPr>
        <p:sp>
          <p:nvSpPr>
            <p:cNvPr id="17" name="Shape 15"/>
            <p:cNvSpPr/>
            <p:nvPr/>
          </p:nvSpPr>
          <p:spPr>
            <a:xfrm>
              <a:off x="609905" y="3785616"/>
              <a:ext cx="5348783" cy="804672"/>
            </a:xfrm>
            <a:prstGeom prst="roundRect">
              <a:avLst>
                <a:gd name="adj" fmla="val 9091"/>
              </a:avLst>
            </a:prstGeom>
            <a:solidFill>
              <a:srgbClr val="F6F7F8"/>
            </a:solidFill>
            <a:ln w="12700">
              <a:solidFill>
                <a:srgbClr val="E5E8EB"/>
              </a:solidFill>
              <a:prstDash val="solid"/>
            </a:ln>
          </p:spPr>
        </p:sp>
        <p:sp>
          <p:nvSpPr>
            <p:cNvPr id="18" name="Shape 16"/>
            <p:cNvSpPr/>
            <p:nvPr/>
          </p:nvSpPr>
          <p:spPr>
            <a:xfrm>
              <a:off x="811073" y="3931920"/>
              <a:ext cx="512064" cy="512064"/>
            </a:xfrm>
            <a:prstGeom prst="ellipse">
              <a:avLst/>
            </a:prstGeom>
            <a:solidFill>
              <a:srgbClr val="2B2F33"/>
            </a:solidFill>
            <a:ln/>
          </p:spPr>
        </p:sp>
        <p:sp>
          <p:nvSpPr>
            <p:cNvPr id="19" name="Text 17"/>
            <p:cNvSpPr/>
            <p:nvPr/>
          </p:nvSpPr>
          <p:spPr>
            <a:xfrm>
              <a:off x="811073" y="3931920"/>
              <a:ext cx="512064" cy="512064"/>
            </a:xfrm>
            <a:prstGeom prst="rect">
              <a:avLst/>
            </a:prstGeom>
            <a:noFill/>
            <a:ln/>
          </p:spPr>
          <p:txBody>
            <a:bodyPr wrap="square" lIns="0" tIns="0" rIns="0" bIns="0" rtlCol="0" anchor="ctr"/>
            <a:lstStyle/>
            <a:p>
              <a:pPr marL="0" indent="0" algn="ctr">
                <a:buNone/>
              </a:pPr>
              <a:r>
                <a:rPr lang="en-US" sz="1800" b="1" dirty="0">
                  <a:solidFill>
                    <a:srgbClr val="EDB348"/>
                  </a:solidFill>
                  <a:latin typeface="Nunito" pitchFamily="34" charset="0"/>
                  <a:ea typeface="Nunito" pitchFamily="34" charset="-122"/>
                  <a:cs typeface="Nunito" pitchFamily="34" charset="-120"/>
                </a:rPr>
                <a:t>3</a:t>
              </a:r>
              <a:endParaRPr lang="en-US" sz="1800" dirty="0"/>
            </a:p>
          </p:txBody>
        </p:sp>
        <p:sp>
          <p:nvSpPr>
            <p:cNvPr id="20" name="Text 18"/>
            <p:cNvSpPr/>
            <p:nvPr/>
          </p:nvSpPr>
          <p:spPr>
            <a:xfrm>
              <a:off x="1451153" y="3877056"/>
              <a:ext cx="3611423" cy="420624"/>
            </a:xfrm>
            <a:prstGeom prst="rect">
              <a:avLst/>
            </a:prstGeom>
            <a:noFill/>
            <a:ln/>
          </p:spPr>
          <p:txBody>
            <a:bodyPr wrap="square" lIns="0" tIns="0" rIns="0" bIns="0" rtlCol="0" anchor="ctr"/>
            <a:lstStyle/>
            <a:p>
              <a:pPr marL="0" indent="0" algn="l">
                <a:lnSpc>
                  <a:spcPct val="102000"/>
                </a:lnSpc>
                <a:buNone/>
              </a:pPr>
              <a:r>
                <a:rPr lang="en-US" sz="1250" b="1" dirty="0">
                  <a:solidFill>
                    <a:srgbClr val="2B2F33"/>
                  </a:solidFill>
                  <a:latin typeface="Nunito" pitchFamily="34" charset="0"/>
                  <a:ea typeface="Nunito" pitchFamily="34" charset="-122"/>
                  <a:cs typeface="Nunito" pitchFamily="34" charset="-120"/>
                </a:rPr>
                <a:t>File Formats You Will Encounter</a:t>
              </a:r>
              <a:endParaRPr lang="en-US" sz="1250" dirty="0"/>
            </a:p>
          </p:txBody>
        </p:sp>
        <p:sp>
          <p:nvSpPr>
            <p:cNvPr id="21" name="Text 19"/>
            <p:cNvSpPr/>
            <p:nvPr/>
          </p:nvSpPr>
          <p:spPr>
            <a:xfrm>
              <a:off x="1451153" y="4297680"/>
              <a:ext cx="3611423" cy="256032"/>
            </a:xfrm>
            <a:prstGeom prst="rect">
              <a:avLst/>
            </a:prstGeom>
            <a:noFill/>
            <a:ln/>
          </p:spPr>
          <p:txBody>
            <a:bodyPr wrap="square" lIns="0" tIns="0" rIns="0" bIns="0" rtlCol="0" anchor="t"/>
            <a:lstStyle/>
            <a:p>
              <a:pPr marL="0" indent="0" algn="l">
                <a:buNone/>
              </a:pPr>
              <a:r>
                <a:rPr lang="en-US" sz="950" dirty="0">
                  <a:solidFill>
                    <a:srgbClr val="5C6166"/>
                  </a:solidFill>
                  <a:latin typeface="Nunito" pitchFamily="34" charset="0"/>
                  <a:ea typeface="Nunito" pitchFamily="34" charset="-122"/>
                  <a:cs typeface="Nunito" pitchFamily="34" charset="-120"/>
                </a:rPr>
                <a:t>GeoPackage, GeoTIFF, COG, Shapefile, GeoJSON, CSV</a:t>
              </a:r>
              <a:endParaRPr lang="en-US" sz="950" dirty="0"/>
            </a:p>
          </p:txBody>
        </p:sp>
        <p:sp>
          <p:nvSpPr>
            <p:cNvPr id="22" name="Text 20"/>
            <p:cNvSpPr/>
            <p:nvPr/>
          </p:nvSpPr>
          <p:spPr>
            <a:xfrm>
              <a:off x="5181448" y="3785616"/>
              <a:ext cx="685800" cy="804672"/>
            </a:xfrm>
            <a:prstGeom prst="rect">
              <a:avLst/>
            </a:prstGeom>
            <a:noFill/>
            <a:ln/>
          </p:spPr>
          <p:txBody>
            <a:bodyPr wrap="square" lIns="0" tIns="0" rIns="0" bIns="0" rtlCol="0" anchor="ctr"/>
            <a:lstStyle/>
            <a:p>
              <a:pPr marL="0" indent="0" algn="r">
                <a:buNone/>
              </a:pPr>
              <a:r>
                <a:rPr lang="en-US" sz="1050" b="1" dirty="0">
                  <a:solidFill>
                    <a:srgbClr val="53A2CC"/>
                  </a:solidFill>
                  <a:latin typeface="Nunito" pitchFamily="34" charset="0"/>
                  <a:ea typeface="Nunito" pitchFamily="34" charset="-122"/>
                  <a:cs typeface="Nunito" pitchFamily="34" charset="-120"/>
                </a:rPr>
                <a:t>8 min</a:t>
              </a:r>
              <a:endParaRPr lang="en-US" sz="1050" dirty="0"/>
            </a:p>
          </p:txBody>
        </p:sp>
      </p:grpSp>
      <p:grpSp>
        <p:nvGrpSpPr>
          <p:cNvPr id="54" name="Group 53">
            <a:extLst>
              <a:ext uri="{FF2B5EF4-FFF2-40B4-BE49-F238E27FC236}">
                <a16:creationId xmlns:a16="http://schemas.microsoft.com/office/drawing/2014/main" id="{F25823AD-6D52-068A-42D9-AEA54726D9CD}"/>
              </a:ext>
            </a:extLst>
          </p:cNvPr>
          <p:cNvGrpSpPr/>
          <p:nvPr/>
        </p:nvGrpSpPr>
        <p:grpSpPr>
          <a:xfrm>
            <a:off x="609905" y="4718304"/>
            <a:ext cx="5348783" cy="804672"/>
            <a:chOff x="609905" y="4718304"/>
            <a:chExt cx="5348783" cy="804672"/>
          </a:xfrm>
        </p:grpSpPr>
        <p:sp>
          <p:nvSpPr>
            <p:cNvPr id="23" name="Shape 21"/>
            <p:cNvSpPr/>
            <p:nvPr/>
          </p:nvSpPr>
          <p:spPr>
            <a:xfrm>
              <a:off x="609905" y="4718304"/>
              <a:ext cx="5348783" cy="804672"/>
            </a:xfrm>
            <a:prstGeom prst="roundRect">
              <a:avLst>
                <a:gd name="adj" fmla="val 9091"/>
              </a:avLst>
            </a:prstGeom>
            <a:solidFill>
              <a:srgbClr val="F6F7F8"/>
            </a:solidFill>
            <a:ln w="12700">
              <a:solidFill>
                <a:srgbClr val="E5E8EB"/>
              </a:solidFill>
              <a:prstDash val="solid"/>
            </a:ln>
          </p:spPr>
        </p:sp>
        <p:sp>
          <p:nvSpPr>
            <p:cNvPr id="24" name="Shape 22"/>
            <p:cNvSpPr/>
            <p:nvPr/>
          </p:nvSpPr>
          <p:spPr>
            <a:xfrm>
              <a:off x="811073" y="4864608"/>
              <a:ext cx="512064" cy="512064"/>
            </a:xfrm>
            <a:prstGeom prst="ellipse">
              <a:avLst/>
            </a:prstGeom>
            <a:solidFill>
              <a:srgbClr val="2B2F33"/>
            </a:solidFill>
            <a:ln/>
          </p:spPr>
        </p:sp>
        <p:sp>
          <p:nvSpPr>
            <p:cNvPr id="25" name="Text 23"/>
            <p:cNvSpPr/>
            <p:nvPr/>
          </p:nvSpPr>
          <p:spPr>
            <a:xfrm>
              <a:off x="811073" y="4864608"/>
              <a:ext cx="512064" cy="512064"/>
            </a:xfrm>
            <a:prstGeom prst="rect">
              <a:avLst/>
            </a:prstGeom>
            <a:noFill/>
            <a:ln/>
          </p:spPr>
          <p:txBody>
            <a:bodyPr wrap="square" lIns="0" tIns="0" rIns="0" bIns="0" rtlCol="0" anchor="ctr"/>
            <a:lstStyle/>
            <a:p>
              <a:pPr marL="0" indent="0" algn="ctr">
                <a:buNone/>
              </a:pPr>
              <a:r>
                <a:rPr lang="en-US" sz="1800" b="1" dirty="0">
                  <a:solidFill>
                    <a:srgbClr val="EDB348"/>
                  </a:solidFill>
                  <a:latin typeface="Nunito" pitchFamily="34" charset="0"/>
                  <a:ea typeface="Nunito" pitchFamily="34" charset="-122"/>
                  <a:cs typeface="Nunito" pitchFamily="34" charset="-120"/>
                </a:rPr>
                <a:t>4</a:t>
              </a:r>
              <a:endParaRPr lang="en-US" sz="1800" dirty="0"/>
            </a:p>
          </p:txBody>
        </p:sp>
        <p:sp>
          <p:nvSpPr>
            <p:cNvPr id="26" name="Text 24"/>
            <p:cNvSpPr/>
            <p:nvPr/>
          </p:nvSpPr>
          <p:spPr>
            <a:xfrm>
              <a:off x="1451153" y="4809744"/>
              <a:ext cx="3611423" cy="420624"/>
            </a:xfrm>
            <a:prstGeom prst="rect">
              <a:avLst/>
            </a:prstGeom>
            <a:noFill/>
            <a:ln/>
          </p:spPr>
          <p:txBody>
            <a:bodyPr wrap="square" lIns="0" tIns="0" rIns="0" bIns="0" rtlCol="0" anchor="ctr"/>
            <a:lstStyle/>
            <a:p>
              <a:pPr marL="0" indent="0" algn="l">
                <a:lnSpc>
                  <a:spcPct val="102000"/>
                </a:lnSpc>
                <a:buNone/>
              </a:pPr>
              <a:r>
                <a:rPr lang="en-US" sz="1250" b="1" dirty="0">
                  <a:solidFill>
                    <a:srgbClr val="2B2F33"/>
                  </a:solidFill>
                  <a:latin typeface="Nunito" pitchFamily="34" charset="0"/>
                  <a:ea typeface="Nunito" pitchFamily="34" charset="-122"/>
                  <a:cs typeface="Nunito" pitchFamily="34" charset="-120"/>
                </a:rPr>
                <a:t>Coordinate Reference Systems</a:t>
              </a:r>
              <a:endParaRPr lang="en-US" sz="1250" dirty="0"/>
            </a:p>
          </p:txBody>
        </p:sp>
        <p:sp>
          <p:nvSpPr>
            <p:cNvPr id="27" name="Text 25"/>
            <p:cNvSpPr/>
            <p:nvPr/>
          </p:nvSpPr>
          <p:spPr>
            <a:xfrm>
              <a:off x="1451153" y="5230368"/>
              <a:ext cx="3611423" cy="256032"/>
            </a:xfrm>
            <a:prstGeom prst="rect">
              <a:avLst/>
            </a:prstGeom>
            <a:noFill/>
            <a:ln/>
          </p:spPr>
          <p:txBody>
            <a:bodyPr wrap="square" lIns="0" tIns="0" rIns="0" bIns="0" rtlCol="0" anchor="t"/>
            <a:lstStyle/>
            <a:p>
              <a:pPr marL="0" indent="0" algn="l">
                <a:buNone/>
              </a:pPr>
              <a:r>
                <a:rPr lang="en-US" sz="950" dirty="0">
                  <a:solidFill>
                    <a:srgbClr val="5C6166"/>
                  </a:solidFill>
                  <a:latin typeface="Nunito" pitchFamily="34" charset="0"/>
                  <a:ea typeface="Nunito" pitchFamily="34" charset="-122"/>
                  <a:cs typeface="Nunito" pitchFamily="34" charset="-120"/>
                </a:rPr>
                <a:t>Why CRS mismatches are GIS's most common error</a:t>
              </a:r>
              <a:endParaRPr lang="en-US" sz="950" dirty="0"/>
            </a:p>
          </p:txBody>
        </p:sp>
        <p:sp>
          <p:nvSpPr>
            <p:cNvPr id="28" name="Text 26"/>
            <p:cNvSpPr/>
            <p:nvPr/>
          </p:nvSpPr>
          <p:spPr>
            <a:xfrm>
              <a:off x="5181448" y="4718304"/>
              <a:ext cx="685800" cy="804672"/>
            </a:xfrm>
            <a:prstGeom prst="rect">
              <a:avLst/>
            </a:prstGeom>
            <a:noFill/>
            <a:ln/>
          </p:spPr>
          <p:txBody>
            <a:bodyPr wrap="square" lIns="0" tIns="0" rIns="0" bIns="0" rtlCol="0" anchor="ctr"/>
            <a:lstStyle/>
            <a:p>
              <a:pPr marL="0" indent="0" algn="r">
                <a:buNone/>
              </a:pPr>
              <a:r>
                <a:rPr lang="en-US" sz="1050" b="1" dirty="0">
                  <a:solidFill>
                    <a:srgbClr val="53A2CC"/>
                  </a:solidFill>
                  <a:latin typeface="Nunito" pitchFamily="34" charset="0"/>
                  <a:ea typeface="Nunito" pitchFamily="34" charset="-122"/>
                  <a:cs typeface="Nunito" pitchFamily="34" charset="-120"/>
                </a:rPr>
                <a:t>9 min</a:t>
              </a:r>
              <a:endParaRPr lang="en-US" sz="1050" dirty="0"/>
            </a:p>
          </p:txBody>
        </p:sp>
      </p:grpSp>
      <p:grpSp>
        <p:nvGrpSpPr>
          <p:cNvPr id="55" name="Group 54">
            <a:extLst>
              <a:ext uri="{FF2B5EF4-FFF2-40B4-BE49-F238E27FC236}">
                <a16:creationId xmlns:a16="http://schemas.microsoft.com/office/drawing/2014/main" id="{5974DFD1-258C-9767-2216-2394D2E9FCD3}"/>
              </a:ext>
            </a:extLst>
          </p:cNvPr>
          <p:cNvGrpSpPr/>
          <p:nvPr/>
        </p:nvGrpSpPr>
        <p:grpSpPr>
          <a:xfrm>
            <a:off x="6233008" y="1920240"/>
            <a:ext cx="5348783" cy="804672"/>
            <a:chOff x="6233008" y="1920240"/>
            <a:chExt cx="5348783" cy="804672"/>
          </a:xfrm>
        </p:grpSpPr>
        <p:sp>
          <p:nvSpPr>
            <p:cNvPr id="29" name="Shape 27"/>
            <p:cNvSpPr/>
            <p:nvPr/>
          </p:nvSpPr>
          <p:spPr>
            <a:xfrm>
              <a:off x="6233008" y="1920240"/>
              <a:ext cx="5348783" cy="804672"/>
            </a:xfrm>
            <a:prstGeom prst="roundRect">
              <a:avLst>
                <a:gd name="adj" fmla="val 9091"/>
              </a:avLst>
            </a:prstGeom>
            <a:solidFill>
              <a:srgbClr val="F6F7F8"/>
            </a:solidFill>
            <a:ln w="12700">
              <a:solidFill>
                <a:srgbClr val="E5E8EB"/>
              </a:solidFill>
              <a:prstDash val="solid"/>
            </a:ln>
          </p:spPr>
        </p:sp>
        <p:sp>
          <p:nvSpPr>
            <p:cNvPr id="30" name="Shape 28"/>
            <p:cNvSpPr/>
            <p:nvPr/>
          </p:nvSpPr>
          <p:spPr>
            <a:xfrm>
              <a:off x="6434176" y="2066544"/>
              <a:ext cx="512064" cy="512064"/>
            </a:xfrm>
            <a:prstGeom prst="ellipse">
              <a:avLst/>
            </a:prstGeom>
            <a:solidFill>
              <a:srgbClr val="2B2F33"/>
            </a:solidFill>
            <a:ln/>
          </p:spPr>
        </p:sp>
        <p:sp>
          <p:nvSpPr>
            <p:cNvPr id="31" name="Text 29"/>
            <p:cNvSpPr/>
            <p:nvPr/>
          </p:nvSpPr>
          <p:spPr>
            <a:xfrm>
              <a:off x="6434176" y="2066544"/>
              <a:ext cx="512064" cy="512064"/>
            </a:xfrm>
            <a:prstGeom prst="rect">
              <a:avLst/>
            </a:prstGeom>
            <a:noFill/>
            <a:ln/>
          </p:spPr>
          <p:txBody>
            <a:bodyPr wrap="square" lIns="0" tIns="0" rIns="0" bIns="0" rtlCol="0" anchor="ctr"/>
            <a:lstStyle/>
            <a:p>
              <a:pPr marL="0" indent="0" algn="ctr">
                <a:buNone/>
              </a:pPr>
              <a:r>
                <a:rPr lang="en-US" sz="1800" b="1" dirty="0">
                  <a:solidFill>
                    <a:srgbClr val="EDB348"/>
                  </a:solidFill>
                  <a:latin typeface="Nunito" pitchFamily="34" charset="0"/>
                  <a:ea typeface="Nunito" pitchFamily="34" charset="-122"/>
                  <a:cs typeface="Nunito" pitchFamily="34" charset="-120"/>
                </a:rPr>
                <a:t>5</a:t>
              </a:r>
              <a:endParaRPr lang="en-US" sz="1800" dirty="0"/>
            </a:p>
          </p:txBody>
        </p:sp>
        <p:sp>
          <p:nvSpPr>
            <p:cNvPr id="32" name="Text 30"/>
            <p:cNvSpPr/>
            <p:nvPr/>
          </p:nvSpPr>
          <p:spPr>
            <a:xfrm>
              <a:off x="7074256" y="2011680"/>
              <a:ext cx="3611423" cy="420624"/>
            </a:xfrm>
            <a:prstGeom prst="rect">
              <a:avLst/>
            </a:prstGeom>
            <a:noFill/>
            <a:ln/>
          </p:spPr>
          <p:txBody>
            <a:bodyPr wrap="square" lIns="0" tIns="0" rIns="0" bIns="0" rtlCol="0" anchor="ctr"/>
            <a:lstStyle/>
            <a:p>
              <a:pPr marL="0" indent="0" algn="l">
                <a:lnSpc>
                  <a:spcPct val="102000"/>
                </a:lnSpc>
                <a:buNone/>
              </a:pPr>
              <a:r>
                <a:rPr lang="en-US" sz="1250" b="1" dirty="0">
                  <a:solidFill>
                    <a:srgbClr val="2B2F33"/>
                  </a:solidFill>
                  <a:latin typeface="Nunito" pitchFamily="34" charset="0"/>
                  <a:ea typeface="Nunito" pitchFamily="34" charset="-122"/>
                  <a:cs typeface="Nunito" pitchFamily="34" charset="-120"/>
                </a:rPr>
                <a:t>Key Data Sources for Energy Access Planning</a:t>
              </a:r>
              <a:endParaRPr lang="en-US" sz="1250" dirty="0"/>
            </a:p>
          </p:txBody>
        </p:sp>
        <p:sp>
          <p:nvSpPr>
            <p:cNvPr id="33" name="Text 31"/>
            <p:cNvSpPr/>
            <p:nvPr/>
          </p:nvSpPr>
          <p:spPr>
            <a:xfrm>
              <a:off x="7074256" y="2432304"/>
              <a:ext cx="3611423" cy="256032"/>
            </a:xfrm>
            <a:prstGeom prst="rect">
              <a:avLst/>
            </a:prstGeom>
            <a:noFill/>
            <a:ln/>
          </p:spPr>
          <p:txBody>
            <a:bodyPr wrap="square" lIns="0" tIns="0" rIns="0" bIns="0" rtlCol="0" anchor="t"/>
            <a:lstStyle/>
            <a:p>
              <a:pPr marL="0" indent="0" algn="l">
                <a:buNone/>
              </a:pPr>
              <a:r>
                <a:rPr lang="en-US" sz="950" dirty="0">
                  <a:solidFill>
                    <a:srgbClr val="5C6166"/>
                  </a:solidFill>
                  <a:latin typeface="Nunito" pitchFamily="34" charset="0"/>
                  <a:ea typeface="Nunito" pitchFamily="34" charset="-122"/>
                  <a:cs typeface="Nunito" pitchFamily="34" charset="-120"/>
                </a:rPr>
                <a:t>Where population, grid, resource and boundary data come from</a:t>
              </a:r>
              <a:endParaRPr lang="en-US" sz="950" dirty="0"/>
            </a:p>
          </p:txBody>
        </p:sp>
        <p:sp>
          <p:nvSpPr>
            <p:cNvPr id="34" name="Text 32"/>
            <p:cNvSpPr/>
            <p:nvPr/>
          </p:nvSpPr>
          <p:spPr>
            <a:xfrm>
              <a:off x="10804550" y="1920240"/>
              <a:ext cx="685800" cy="804672"/>
            </a:xfrm>
            <a:prstGeom prst="rect">
              <a:avLst/>
            </a:prstGeom>
            <a:noFill/>
            <a:ln/>
          </p:spPr>
          <p:txBody>
            <a:bodyPr wrap="square" lIns="0" tIns="0" rIns="0" bIns="0" rtlCol="0" anchor="ctr"/>
            <a:lstStyle/>
            <a:p>
              <a:pPr marL="0" indent="0" algn="r">
                <a:buNone/>
              </a:pPr>
              <a:r>
                <a:rPr lang="en-US" sz="1050" b="1" dirty="0">
                  <a:solidFill>
                    <a:srgbClr val="53A2CC"/>
                  </a:solidFill>
                  <a:latin typeface="Nunito" pitchFamily="34" charset="0"/>
                  <a:ea typeface="Nunito" pitchFamily="34" charset="-122"/>
                  <a:cs typeface="Nunito" pitchFamily="34" charset="-120"/>
                </a:rPr>
                <a:t>9 min</a:t>
              </a:r>
              <a:endParaRPr lang="en-US" sz="1050" dirty="0"/>
            </a:p>
          </p:txBody>
        </p:sp>
      </p:grpSp>
      <p:grpSp>
        <p:nvGrpSpPr>
          <p:cNvPr id="56" name="Group 55">
            <a:extLst>
              <a:ext uri="{FF2B5EF4-FFF2-40B4-BE49-F238E27FC236}">
                <a16:creationId xmlns:a16="http://schemas.microsoft.com/office/drawing/2014/main" id="{EA250E3F-F221-521B-397F-9E78EC52E519}"/>
              </a:ext>
            </a:extLst>
          </p:cNvPr>
          <p:cNvGrpSpPr/>
          <p:nvPr/>
        </p:nvGrpSpPr>
        <p:grpSpPr>
          <a:xfrm>
            <a:off x="6233008" y="2852928"/>
            <a:ext cx="5348783" cy="804672"/>
            <a:chOff x="6233008" y="2852928"/>
            <a:chExt cx="5348783" cy="804672"/>
          </a:xfrm>
        </p:grpSpPr>
        <p:sp>
          <p:nvSpPr>
            <p:cNvPr id="35" name="Shape 33"/>
            <p:cNvSpPr/>
            <p:nvPr/>
          </p:nvSpPr>
          <p:spPr>
            <a:xfrm>
              <a:off x="6233008" y="2852928"/>
              <a:ext cx="5348783" cy="804672"/>
            </a:xfrm>
            <a:prstGeom prst="roundRect">
              <a:avLst>
                <a:gd name="adj" fmla="val 9091"/>
              </a:avLst>
            </a:prstGeom>
            <a:solidFill>
              <a:srgbClr val="F6F7F8"/>
            </a:solidFill>
            <a:ln w="12700">
              <a:solidFill>
                <a:srgbClr val="E5E8EB"/>
              </a:solidFill>
              <a:prstDash val="solid"/>
            </a:ln>
          </p:spPr>
        </p:sp>
        <p:sp>
          <p:nvSpPr>
            <p:cNvPr id="36" name="Shape 34"/>
            <p:cNvSpPr/>
            <p:nvPr/>
          </p:nvSpPr>
          <p:spPr>
            <a:xfrm>
              <a:off x="6434176" y="2999232"/>
              <a:ext cx="512064" cy="512064"/>
            </a:xfrm>
            <a:prstGeom prst="ellipse">
              <a:avLst/>
            </a:prstGeom>
            <a:solidFill>
              <a:srgbClr val="2B2F33"/>
            </a:solidFill>
            <a:ln/>
          </p:spPr>
        </p:sp>
        <p:sp>
          <p:nvSpPr>
            <p:cNvPr id="37" name="Text 35"/>
            <p:cNvSpPr/>
            <p:nvPr/>
          </p:nvSpPr>
          <p:spPr>
            <a:xfrm>
              <a:off x="6434176" y="2999232"/>
              <a:ext cx="512064" cy="512064"/>
            </a:xfrm>
            <a:prstGeom prst="rect">
              <a:avLst/>
            </a:prstGeom>
            <a:noFill/>
            <a:ln/>
          </p:spPr>
          <p:txBody>
            <a:bodyPr wrap="square" lIns="0" tIns="0" rIns="0" bIns="0" rtlCol="0" anchor="ctr"/>
            <a:lstStyle/>
            <a:p>
              <a:pPr marL="0" indent="0" algn="ctr">
                <a:buNone/>
              </a:pPr>
              <a:r>
                <a:rPr lang="en-US" sz="1800" b="1" dirty="0">
                  <a:solidFill>
                    <a:srgbClr val="EDB348"/>
                  </a:solidFill>
                  <a:latin typeface="Nunito" pitchFamily="34" charset="0"/>
                  <a:ea typeface="Nunito" pitchFamily="34" charset="-122"/>
                  <a:cs typeface="Nunito" pitchFamily="34" charset="-120"/>
                </a:rPr>
                <a:t>6</a:t>
              </a:r>
              <a:endParaRPr lang="en-US" sz="1800" dirty="0"/>
            </a:p>
          </p:txBody>
        </p:sp>
        <p:sp>
          <p:nvSpPr>
            <p:cNvPr id="38" name="Text 36"/>
            <p:cNvSpPr/>
            <p:nvPr/>
          </p:nvSpPr>
          <p:spPr>
            <a:xfrm>
              <a:off x="7074256" y="2944368"/>
              <a:ext cx="3611423" cy="420624"/>
            </a:xfrm>
            <a:prstGeom prst="rect">
              <a:avLst/>
            </a:prstGeom>
            <a:noFill/>
            <a:ln/>
          </p:spPr>
          <p:txBody>
            <a:bodyPr wrap="square" lIns="0" tIns="0" rIns="0" bIns="0" rtlCol="0" anchor="ctr"/>
            <a:lstStyle/>
            <a:p>
              <a:pPr marL="0" indent="0" algn="l">
                <a:lnSpc>
                  <a:spcPct val="102000"/>
                </a:lnSpc>
                <a:buNone/>
              </a:pPr>
              <a:r>
                <a:rPr lang="en-US" sz="1250" b="1" dirty="0">
                  <a:solidFill>
                    <a:srgbClr val="2B2F33"/>
                  </a:solidFill>
                  <a:latin typeface="Nunito" pitchFamily="34" charset="0"/>
                  <a:ea typeface="Nunito" pitchFamily="34" charset="-122"/>
                  <a:cs typeface="Nunito" pitchFamily="34" charset="-120"/>
                </a:rPr>
                <a:t>The Core GIS Workflow</a:t>
              </a:r>
              <a:endParaRPr lang="en-US" sz="1250" dirty="0"/>
            </a:p>
          </p:txBody>
        </p:sp>
        <p:sp>
          <p:nvSpPr>
            <p:cNvPr id="39" name="Text 37"/>
            <p:cNvSpPr/>
            <p:nvPr/>
          </p:nvSpPr>
          <p:spPr>
            <a:xfrm>
              <a:off x="7074256" y="3364992"/>
              <a:ext cx="3611423" cy="256032"/>
            </a:xfrm>
            <a:prstGeom prst="rect">
              <a:avLst/>
            </a:prstGeom>
            <a:noFill/>
            <a:ln/>
          </p:spPr>
          <p:txBody>
            <a:bodyPr wrap="square" lIns="0" tIns="0" rIns="0" bIns="0" rtlCol="0" anchor="t"/>
            <a:lstStyle/>
            <a:p>
              <a:pPr marL="0" indent="0" algn="l">
                <a:buNone/>
              </a:pPr>
              <a:r>
                <a:rPr lang="en-US" sz="950" dirty="0">
                  <a:solidFill>
                    <a:srgbClr val="5C6166"/>
                  </a:solidFill>
                  <a:latin typeface="Nunito" pitchFamily="34" charset="0"/>
                  <a:ea typeface="Nunito" pitchFamily="34" charset="-122"/>
                  <a:cs typeface="Nunito" pitchFamily="34" charset="-120"/>
                </a:rPr>
                <a:t>From raw data to a decision, in five governed steps</a:t>
              </a:r>
              <a:endParaRPr lang="en-US" sz="950" dirty="0"/>
            </a:p>
          </p:txBody>
        </p:sp>
        <p:sp>
          <p:nvSpPr>
            <p:cNvPr id="40" name="Text 38"/>
            <p:cNvSpPr/>
            <p:nvPr/>
          </p:nvSpPr>
          <p:spPr>
            <a:xfrm>
              <a:off x="10804550" y="2852928"/>
              <a:ext cx="685800" cy="804672"/>
            </a:xfrm>
            <a:prstGeom prst="rect">
              <a:avLst/>
            </a:prstGeom>
            <a:noFill/>
            <a:ln/>
          </p:spPr>
          <p:txBody>
            <a:bodyPr wrap="square" lIns="0" tIns="0" rIns="0" bIns="0" rtlCol="0" anchor="ctr"/>
            <a:lstStyle/>
            <a:p>
              <a:pPr marL="0" indent="0" algn="r">
                <a:buNone/>
              </a:pPr>
              <a:r>
                <a:rPr lang="en-US" sz="1050" b="1" dirty="0">
                  <a:solidFill>
                    <a:srgbClr val="53A2CC"/>
                  </a:solidFill>
                  <a:latin typeface="Nunito" pitchFamily="34" charset="0"/>
                  <a:ea typeface="Nunito" pitchFamily="34" charset="-122"/>
                  <a:cs typeface="Nunito" pitchFamily="34" charset="-120"/>
                </a:rPr>
                <a:t>8 min</a:t>
              </a:r>
              <a:endParaRPr lang="en-US" sz="1050" dirty="0"/>
            </a:p>
          </p:txBody>
        </p:sp>
      </p:grpSp>
      <p:grpSp>
        <p:nvGrpSpPr>
          <p:cNvPr id="57" name="Group 56">
            <a:extLst>
              <a:ext uri="{FF2B5EF4-FFF2-40B4-BE49-F238E27FC236}">
                <a16:creationId xmlns:a16="http://schemas.microsoft.com/office/drawing/2014/main" id="{8F014F98-46BD-DE87-F588-7A9CBD99085D}"/>
              </a:ext>
            </a:extLst>
          </p:cNvPr>
          <p:cNvGrpSpPr/>
          <p:nvPr/>
        </p:nvGrpSpPr>
        <p:grpSpPr>
          <a:xfrm>
            <a:off x="6233008" y="3785616"/>
            <a:ext cx="5348783" cy="804672"/>
            <a:chOff x="6233008" y="3785616"/>
            <a:chExt cx="5348783" cy="804672"/>
          </a:xfrm>
        </p:grpSpPr>
        <p:sp>
          <p:nvSpPr>
            <p:cNvPr id="41" name="Shape 39"/>
            <p:cNvSpPr/>
            <p:nvPr/>
          </p:nvSpPr>
          <p:spPr>
            <a:xfrm>
              <a:off x="6233008" y="3785616"/>
              <a:ext cx="5348783" cy="804672"/>
            </a:xfrm>
            <a:prstGeom prst="roundRect">
              <a:avLst>
                <a:gd name="adj" fmla="val 9091"/>
              </a:avLst>
            </a:prstGeom>
            <a:solidFill>
              <a:srgbClr val="F6F7F8"/>
            </a:solidFill>
            <a:ln w="12700">
              <a:solidFill>
                <a:srgbClr val="E5E8EB"/>
              </a:solidFill>
              <a:prstDash val="solid"/>
            </a:ln>
          </p:spPr>
        </p:sp>
        <p:sp>
          <p:nvSpPr>
            <p:cNvPr id="42" name="Shape 40"/>
            <p:cNvSpPr/>
            <p:nvPr/>
          </p:nvSpPr>
          <p:spPr>
            <a:xfrm>
              <a:off x="6434176" y="3931920"/>
              <a:ext cx="512064" cy="512064"/>
            </a:xfrm>
            <a:prstGeom prst="ellipse">
              <a:avLst/>
            </a:prstGeom>
            <a:solidFill>
              <a:srgbClr val="2B2F33"/>
            </a:solidFill>
            <a:ln/>
          </p:spPr>
        </p:sp>
        <p:sp>
          <p:nvSpPr>
            <p:cNvPr id="43" name="Text 41"/>
            <p:cNvSpPr/>
            <p:nvPr/>
          </p:nvSpPr>
          <p:spPr>
            <a:xfrm>
              <a:off x="6434176" y="3931920"/>
              <a:ext cx="512064" cy="512064"/>
            </a:xfrm>
            <a:prstGeom prst="rect">
              <a:avLst/>
            </a:prstGeom>
            <a:noFill/>
            <a:ln/>
          </p:spPr>
          <p:txBody>
            <a:bodyPr wrap="square" lIns="0" tIns="0" rIns="0" bIns="0" rtlCol="0" anchor="ctr"/>
            <a:lstStyle/>
            <a:p>
              <a:pPr marL="0" indent="0" algn="ctr">
                <a:buNone/>
              </a:pPr>
              <a:r>
                <a:rPr lang="en-US" sz="1800" b="1" dirty="0">
                  <a:solidFill>
                    <a:srgbClr val="EDB348"/>
                  </a:solidFill>
                  <a:latin typeface="Nunito" pitchFamily="34" charset="0"/>
                  <a:ea typeface="Nunito" pitchFamily="34" charset="-122"/>
                  <a:cs typeface="Nunito" pitchFamily="34" charset="-120"/>
                </a:rPr>
                <a:t>7</a:t>
              </a:r>
              <a:endParaRPr lang="en-US" sz="1800" dirty="0"/>
            </a:p>
          </p:txBody>
        </p:sp>
        <p:sp>
          <p:nvSpPr>
            <p:cNvPr id="44" name="Text 42"/>
            <p:cNvSpPr/>
            <p:nvPr/>
          </p:nvSpPr>
          <p:spPr>
            <a:xfrm>
              <a:off x="7074256" y="3877056"/>
              <a:ext cx="3611423" cy="420624"/>
            </a:xfrm>
            <a:prstGeom prst="rect">
              <a:avLst/>
            </a:prstGeom>
            <a:noFill/>
            <a:ln/>
          </p:spPr>
          <p:txBody>
            <a:bodyPr wrap="square" lIns="0" tIns="0" rIns="0" bIns="0" rtlCol="0" anchor="ctr"/>
            <a:lstStyle/>
            <a:p>
              <a:pPr marL="0" indent="0" algn="l">
                <a:lnSpc>
                  <a:spcPct val="102000"/>
                </a:lnSpc>
                <a:buNone/>
              </a:pPr>
              <a:r>
                <a:rPr lang="en-US" sz="1250" b="1" dirty="0">
                  <a:solidFill>
                    <a:srgbClr val="2B2F33"/>
                  </a:solidFill>
                  <a:latin typeface="Nunito" pitchFamily="34" charset="0"/>
                  <a:ea typeface="Nunito" pitchFamily="34" charset="-122"/>
                  <a:cs typeface="Nunito" pitchFamily="34" charset="-120"/>
                </a:rPr>
                <a:t>Common Data Governance Challenges</a:t>
              </a:r>
              <a:endParaRPr lang="en-US" sz="1250" dirty="0"/>
            </a:p>
          </p:txBody>
        </p:sp>
        <p:sp>
          <p:nvSpPr>
            <p:cNvPr id="45" name="Text 43"/>
            <p:cNvSpPr/>
            <p:nvPr/>
          </p:nvSpPr>
          <p:spPr>
            <a:xfrm>
              <a:off x="7074256" y="4297680"/>
              <a:ext cx="3611423" cy="256032"/>
            </a:xfrm>
            <a:prstGeom prst="rect">
              <a:avLst/>
            </a:prstGeom>
            <a:noFill/>
            <a:ln/>
          </p:spPr>
          <p:txBody>
            <a:bodyPr wrap="square" lIns="0" tIns="0" rIns="0" bIns="0" rtlCol="0" anchor="t"/>
            <a:lstStyle/>
            <a:p>
              <a:pPr marL="0" indent="0" algn="l">
                <a:buNone/>
              </a:pPr>
              <a:r>
                <a:rPr lang="en-US" sz="950" dirty="0">
                  <a:solidFill>
                    <a:srgbClr val="5C6166"/>
                  </a:solidFill>
                  <a:latin typeface="Nunito" pitchFamily="34" charset="0"/>
                  <a:ea typeface="Nunito" pitchFamily="34" charset="-122"/>
                  <a:cs typeface="Nunito" pitchFamily="34" charset="-120"/>
                </a:rPr>
                <a:t>The problems your governance plan will need to solve</a:t>
              </a:r>
              <a:endParaRPr lang="en-US" sz="950" dirty="0"/>
            </a:p>
          </p:txBody>
        </p:sp>
        <p:sp>
          <p:nvSpPr>
            <p:cNvPr id="46" name="Text 44"/>
            <p:cNvSpPr/>
            <p:nvPr/>
          </p:nvSpPr>
          <p:spPr>
            <a:xfrm>
              <a:off x="10804550" y="3785616"/>
              <a:ext cx="685800" cy="804672"/>
            </a:xfrm>
            <a:prstGeom prst="rect">
              <a:avLst/>
            </a:prstGeom>
            <a:noFill/>
            <a:ln/>
          </p:spPr>
          <p:txBody>
            <a:bodyPr wrap="square" lIns="0" tIns="0" rIns="0" bIns="0" rtlCol="0" anchor="ctr"/>
            <a:lstStyle/>
            <a:p>
              <a:pPr marL="0" indent="0" algn="r">
                <a:buNone/>
              </a:pPr>
              <a:r>
                <a:rPr lang="en-US" sz="1050" b="1" dirty="0">
                  <a:solidFill>
                    <a:srgbClr val="53A2CC"/>
                  </a:solidFill>
                  <a:latin typeface="Nunito" pitchFamily="34" charset="0"/>
                  <a:ea typeface="Nunito" pitchFamily="34" charset="-122"/>
                  <a:cs typeface="Nunito" pitchFamily="34" charset="-120"/>
                </a:rPr>
                <a:t>8 min</a:t>
              </a:r>
              <a:endParaRPr lang="en-US" sz="1050" dirty="0"/>
            </a:p>
          </p:txBody>
        </p:sp>
      </p:grpSp>
      <p:grpSp>
        <p:nvGrpSpPr>
          <p:cNvPr id="58" name="Group 57">
            <a:extLst>
              <a:ext uri="{FF2B5EF4-FFF2-40B4-BE49-F238E27FC236}">
                <a16:creationId xmlns:a16="http://schemas.microsoft.com/office/drawing/2014/main" id="{96E5B5E7-201B-4050-47E8-AB8C014B2963}"/>
              </a:ext>
            </a:extLst>
          </p:cNvPr>
          <p:cNvGrpSpPr/>
          <p:nvPr/>
        </p:nvGrpSpPr>
        <p:grpSpPr>
          <a:xfrm>
            <a:off x="6233008" y="4718304"/>
            <a:ext cx="5348783" cy="804672"/>
            <a:chOff x="6233008" y="4718304"/>
            <a:chExt cx="5348783" cy="804672"/>
          </a:xfrm>
        </p:grpSpPr>
        <p:sp>
          <p:nvSpPr>
            <p:cNvPr id="47" name="Shape 45"/>
            <p:cNvSpPr/>
            <p:nvPr/>
          </p:nvSpPr>
          <p:spPr>
            <a:xfrm>
              <a:off x="6233008" y="4718304"/>
              <a:ext cx="5348783" cy="804672"/>
            </a:xfrm>
            <a:prstGeom prst="roundRect">
              <a:avLst>
                <a:gd name="adj" fmla="val 9091"/>
              </a:avLst>
            </a:prstGeom>
            <a:solidFill>
              <a:srgbClr val="FBF4E4"/>
            </a:solidFill>
            <a:ln w="12700">
              <a:solidFill>
                <a:srgbClr val="F0DFB6"/>
              </a:solidFill>
              <a:prstDash val="solid"/>
            </a:ln>
          </p:spPr>
        </p:sp>
        <p:sp>
          <p:nvSpPr>
            <p:cNvPr id="48" name="Text 46"/>
            <p:cNvSpPr/>
            <p:nvPr/>
          </p:nvSpPr>
          <p:spPr>
            <a:xfrm>
              <a:off x="6461608" y="4718304"/>
              <a:ext cx="4891583" cy="804672"/>
            </a:xfrm>
            <a:prstGeom prst="rect">
              <a:avLst/>
            </a:prstGeom>
            <a:noFill/>
            <a:ln/>
          </p:spPr>
          <p:txBody>
            <a:bodyPr wrap="square" lIns="0" tIns="0" rIns="0" bIns="0" rtlCol="0" anchor="ctr"/>
            <a:lstStyle/>
            <a:p>
              <a:pPr marL="0" indent="0" algn="l">
                <a:lnSpc>
                  <a:spcPct val="115000"/>
                </a:lnSpc>
                <a:buNone/>
              </a:pPr>
              <a:r>
                <a:rPr lang="en-US" sz="1050" i="1" dirty="0">
                  <a:solidFill>
                    <a:srgbClr val="2B2F33"/>
                  </a:solidFill>
                  <a:latin typeface="Nunito" pitchFamily="34" charset="0"/>
                  <a:ea typeface="Nunito" pitchFamily="34" charset="-122"/>
                  <a:cs typeface="Nunito" pitchFamily="34" charset="-120"/>
                </a:rPr>
                <a:t>Each unit closes with a reference slide, five or more sources you can return to while writing your governance plan.</a:t>
              </a:r>
              <a:endParaRPr lang="en-US" sz="1050" dirty="0"/>
            </a:p>
          </p:txBody>
        </p:sp>
      </p:grpSp>
      <p:sp>
        <p:nvSpPr>
          <p:cNvPr id="49" name="Text 47"/>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50" name="Text 48"/>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2</a:t>
            </a:r>
            <a:endParaRPr lang="en-US" sz="8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74320" y="548640"/>
            <a:ext cx="5120640" cy="5577840"/>
          </a:xfrm>
          <a:prstGeom prst="rect">
            <a:avLst/>
          </a:prstGeom>
          <a:noFill/>
          <a:ln/>
        </p:spPr>
        <p:txBody>
          <a:bodyPr wrap="square" lIns="0" tIns="0" rIns="0" bIns="0" rtlCol="0" anchor="ctr"/>
          <a:lstStyle/>
          <a:p>
            <a:pPr marL="0" indent="0" algn="ctr">
              <a:buNone/>
            </a:pPr>
            <a:r>
              <a:rPr lang="en-US" sz="43000" b="1" dirty="0">
                <a:solidFill>
                  <a:srgbClr val="EDB348">
                    <a:alpha val="14000"/>
                  </a:srgbClr>
                </a:solidFill>
                <a:latin typeface="Nunito" pitchFamily="34" charset="0"/>
                <a:ea typeface="Nunito" pitchFamily="34" charset="-122"/>
                <a:cs typeface="Nunito" pitchFamily="34" charset="-120"/>
              </a:rPr>
              <a:t>1</a:t>
            </a:r>
            <a:endParaRPr lang="en-US" sz="43000" dirty="0"/>
          </a:p>
        </p:txBody>
      </p:sp>
      <p:sp>
        <p:nvSpPr>
          <p:cNvPr id="3" name="Shape 1"/>
          <p:cNvSpPr/>
          <p:nvPr/>
        </p:nvSpPr>
        <p:spPr>
          <a:xfrm>
            <a:off x="5440680" y="2606040"/>
            <a:ext cx="118872" cy="1508760"/>
          </a:xfrm>
          <a:prstGeom prst="roundRect">
            <a:avLst>
              <a:gd name="adj" fmla="val 50000"/>
            </a:avLst>
          </a:prstGeom>
          <a:solidFill>
            <a:srgbClr val="EDB348"/>
          </a:solidFill>
          <a:ln/>
        </p:spPr>
      </p:sp>
      <p:sp>
        <p:nvSpPr>
          <p:cNvPr id="4" name="Text 2"/>
          <p:cNvSpPr/>
          <p:nvPr/>
        </p:nvSpPr>
        <p:spPr>
          <a:xfrm>
            <a:off x="5806440" y="2450592"/>
            <a:ext cx="5852160" cy="274320"/>
          </a:xfrm>
          <a:prstGeom prst="rect">
            <a:avLst/>
          </a:prstGeom>
          <a:noFill/>
          <a:ln/>
        </p:spPr>
        <p:txBody>
          <a:bodyPr wrap="square" lIns="0" tIns="0" rIns="0" bIns="0" rtlCol="0" anchor="ctr"/>
          <a:lstStyle/>
          <a:p>
            <a:pPr marL="0" indent="0" algn="l">
              <a:buNone/>
            </a:pPr>
            <a:r>
              <a:rPr lang="en-US" sz="1200" b="1" kern="0" spc="260" dirty="0">
                <a:solidFill>
                  <a:srgbClr val="53A2CC"/>
                </a:solidFill>
                <a:latin typeface="Nunito" pitchFamily="34" charset="0"/>
                <a:ea typeface="Nunito" pitchFamily="34" charset="-122"/>
                <a:cs typeface="Nunito" pitchFamily="34" charset="-120"/>
              </a:rPr>
              <a:t>SECTION 1</a:t>
            </a:r>
            <a:endParaRPr lang="en-US" sz="1200" dirty="0"/>
          </a:p>
        </p:txBody>
      </p:sp>
      <p:sp>
        <p:nvSpPr>
          <p:cNvPr id="5" name="Text 3"/>
          <p:cNvSpPr/>
          <p:nvPr/>
        </p:nvSpPr>
        <p:spPr>
          <a:xfrm>
            <a:off x="5806440" y="2770632"/>
            <a:ext cx="5852160" cy="1170432"/>
          </a:xfrm>
          <a:prstGeom prst="rect">
            <a:avLst/>
          </a:prstGeom>
          <a:noFill/>
          <a:ln/>
        </p:spPr>
        <p:txBody>
          <a:bodyPr wrap="square" lIns="0" tIns="0" rIns="0" bIns="0" rtlCol="0" anchor="ctr"/>
          <a:lstStyle/>
          <a:p>
            <a:pPr marL="0" indent="0" algn="l">
              <a:lnSpc>
                <a:spcPct val="108000"/>
              </a:lnSpc>
              <a:buNone/>
            </a:pPr>
            <a:r>
              <a:rPr lang="en-US" sz="2900" b="1" dirty="0">
                <a:solidFill>
                  <a:srgbClr val="2B2F33"/>
                </a:solidFill>
                <a:latin typeface="Nunito" pitchFamily="34" charset="0"/>
                <a:ea typeface="Nunito" pitchFamily="34" charset="-122"/>
                <a:cs typeface="Nunito" pitchFamily="34" charset="-120"/>
              </a:rPr>
              <a:t>Why Geospatial Data Matters for Energy Access</a:t>
            </a:r>
            <a:endParaRPr lang="en-US" sz="2900" dirty="0"/>
          </a:p>
        </p:txBody>
      </p:sp>
      <p:sp>
        <p:nvSpPr>
          <p:cNvPr id="6" name="Text 4"/>
          <p:cNvSpPr/>
          <p:nvPr/>
        </p:nvSpPr>
        <p:spPr>
          <a:xfrm>
            <a:off x="5806440" y="4087368"/>
            <a:ext cx="5669280" cy="457200"/>
          </a:xfrm>
          <a:prstGeom prst="rect">
            <a:avLst/>
          </a:prstGeom>
          <a:noFill/>
          <a:ln/>
        </p:spPr>
        <p:txBody>
          <a:bodyPr wrap="square" lIns="0" tIns="0" rIns="0" bIns="0" rtlCol="0" anchor="t"/>
          <a:lstStyle/>
          <a:p>
            <a:pPr marL="0" indent="0" algn="l">
              <a:buNone/>
            </a:pPr>
            <a:r>
              <a:rPr lang="en-US" sz="1350" i="1" dirty="0">
                <a:solidFill>
                  <a:srgbClr val="5C6166"/>
                </a:solidFill>
                <a:latin typeface="Nunito" pitchFamily="34" charset="0"/>
                <a:ea typeface="Nunito" pitchFamily="34" charset="-122"/>
                <a:cs typeface="Nunito" pitchFamily="34" charset="-120"/>
              </a:rPr>
              <a:t>Every electrification decision is a spatial decision. This unit shows you why.</a:t>
            </a:r>
            <a:endParaRPr lang="en-US" sz="1350" dirty="0"/>
          </a:p>
        </p:txBody>
      </p:sp>
      <p:sp>
        <p:nvSpPr>
          <p:cNvPr id="7" name="Text 5"/>
          <p:cNvSpPr/>
          <p:nvPr/>
        </p:nvSpPr>
        <p:spPr>
          <a:xfrm>
            <a:off x="5806440" y="6035040"/>
            <a:ext cx="5486400" cy="274320"/>
          </a:xfrm>
          <a:prstGeom prst="rect">
            <a:avLst/>
          </a:prstGeom>
          <a:noFill/>
          <a:ln/>
        </p:spPr>
        <p:txBody>
          <a:bodyPr wrap="square" lIns="0" tIns="0" rIns="0" bIns="0" rtlCol="0" anchor="ctr"/>
          <a:lstStyle/>
          <a:p>
            <a:pPr marL="0" indent="0">
              <a:buNone/>
            </a:pPr>
            <a:r>
              <a:rPr lang="en-US" sz="1050" b="1" dirty="0">
                <a:solidFill>
                  <a:srgbClr val="8A8B8B"/>
                </a:solidFill>
                <a:latin typeface="Nunito" pitchFamily="34" charset="0"/>
                <a:ea typeface="Nunito" pitchFamily="34" charset="-122"/>
                <a:cs typeface="Nunito" pitchFamily="34" charset="-120"/>
              </a:rPr>
              <a:t>Module 2: Geospatial Fundamentals</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UNIT 1 · APPLIED FOUNDATIONS</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700" b="1" dirty="0">
                <a:solidFill>
                  <a:srgbClr val="2B2F33"/>
                </a:solidFill>
                <a:latin typeface="Nunito" pitchFamily="34" charset="0"/>
                <a:ea typeface="Nunito" pitchFamily="34" charset="-122"/>
                <a:cs typeface="Nunito" pitchFamily="34" charset="-120"/>
              </a:rPr>
              <a:t>The Energy Access Data Challenge</a:t>
            </a:r>
            <a:endParaRPr lang="en-US" sz="27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pitchFamily="34" charset="0"/>
                <a:ea typeface="Nunito" pitchFamily="34" charset="-122"/>
                <a:cs typeface="Nunito" pitchFamily="34" charset="-120"/>
              </a:rPr>
              <a:t>Closing the electrification gap depends on knowing exactly where the gap is.</a:t>
            </a:r>
            <a:endParaRPr lang="en-US" sz="1350" dirty="0"/>
          </a:p>
        </p:txBody>
      </p:sp>
      <p:grpSp>
        <p:nvGrpSpPr>
          <p:cNvPr id="22" name="Group 21">
            <a:extLst>
              <a:ext uri="{FF2B5EF4-FFF2-40B4-BE49-F238E27FC236}">
                <a16:creationId xmlns:a16="http://schemas.microsoft.com/office/drawing/2014/main" id="{2F2A3CDC-6DA2-EEB7-24A5-9D2361BBEC7D}"/>
              </a:ext>
            </a:extLst>
          </p:cNvPr>
          <p:cNvGrpSpPr/>
          <p:nvPr/>
        </p:nvGrpSpPr>
        <p:grpSpPr>
          <a:xfrm>
            <a:off x="609905" y="1965960"/>
            <a:ext cx="2640147" cy="1417320"/>
            <a:chOff x="609905" y="1965960"/>
            <a:chExt cx="2640147" cy="1417320"/>
          </a:xfrm>
        </p:grpSpPr>
        <p:sp>
          <p:nvSpPr>
            <p:cNvPr id="5" name="Shape 3"/>
            <p:cNvSpPr/>
            <p:nvPr/>
          </p:nvSpPr>
          <p:spPr>
            <a:xfrm>
              <a:off x="609905" y="1965960"/>
              <a:ext cx="2640147" cy="1417320"/>
            </a:xfrm>
            <a:prstGeom prst="roundRect">
              <a:avLst>
                <a:gd name="adj" fmla="val 5161"/>
              </a:avLst>
            </a:prstGeom>
            <a:solidFill>
              <a:srgbClr val="F6F7F8"/>
            </a:solidFill>
            <a:ln w="12700">
              <a:solidFill>
                <a:srgbClr val="E5E8EB"/>
              </a:solidFill>
              <a:prstDash val="solid"/>
            </a:ln>
          </p:spPr>
        </p:sp>
        <p:sp>
          <p:nvSpPr>
            <p:cNvPr id="6" name="Text 4"/>
            <p:cNvSpPr/>
            <p:nvPr/>
          </p:nvSpPr>
          <p:spPr>
            <a:xfrm>
              <a:off x="747065" y="2130552"/>
              <a:ext cx="2365827" cy="566928"/>
            </a:xfrm>
            <a:prstGeom prst="rect">
              <a:avLst/>
            </a:prstGeom>
            <a:noFill/>
            <a:ln/>
          </p:spPr>
          <p:txBody>
            <a:bodyPr wrap="square" lIns="0" tIns="0" rIns="0" bIns="0" rtlCol="0" anchor="ctr"/>
            <a:lstStyle/>
            <a:p>
              <a:pPr marL="0" indent="0" algn="l">
                <a:buNone/>
              </a:pPr>
              <a:r>
                <a:rPr lang="en-US" sz="3000" b="1" dirty="0">
                  <a:solidFill>
                    <a:srgbClr val="53A2CC"/>
                  </a:solidFill>
                  <a:latin typeface="Nunito" pitchFamily="34" charset="0"/>
                  <a:ea typeface="Nunito" pitchFamily="34" charset="-122"/>
                  <a:cs typeface="Nunito" pitchFamily="34" charset="-120"/>
                </a:rPr>
                <a:t>685M</a:t>
              </a:r>
              <a:endParaRPr lang="en-US" sz="3000" dirty="0"/>
            </a:p>
          </p:txBody>
        </p:sp>
        <p:sp>
          <p:nvSpPr>
            <p:cNvPr id="7" name="Text 5"/>
            <p:cNvSpPr/>
            <p:nvPr/>
          </p:nvSpPr>
          <p:spPr>
            <a:xfrm>
              <a:off x="747065" y="2743200"/>
              <a:ext cx="2365827" cy="548640"/>
            </a:xfrm>
            <a:prstGeom prst="rect">
              <a:avLst/>
            </a:prstGeom>
            <a:noFill/>
            <a:ln/>
          </p:spPr>
          <p:txBody>
            <a:bodyPr wrap="square" lIns="0" tIns="0" rIns="0" bIns="0" rtlCol="0" anchor="t"/>
            <a:lstStyle/>
            <a:p>
              <a:pPr marL="0" indent="0" algn="l">
                <a:lnSpc>
                  <a:spcPct val="150000"/>
                </a:lnSpc>
                <a:buNone/>
              </a:pPr>
              <a:r>
                <a:rPr lang="en-US" sz="1000" dirty="0">
                  <a:solidFill>
                    <a:srgbClr val="5C6166"/>
                  </a:solidFill>
                  <a:latin typeface="Nunito" pitchFamily="34" charset="0"/>
                  <a:ea typeface="Nunito" pitchFamily="34" charset="-122"/>
                  <a:cs typeface="Nunito" pitchFamily="34" charset="-120"/>
                </a:rPr>
                <a:t>people still without access to electricity worldwide (2022)</a:t>
              </a:r>
              <a:endParaRPr lang="en-US" sz="1000" dirty="0"/>
            </a:p>
          </p:txBody>
        </p:sp>
      </p:grpSp>
      <p:grpSp>
        <p:nvGrpSpPr>
          <p:cNvPr id="23" name="Group 22">
            <a:extLst>
              <a:ext uri="{FF2B5EF4-FFF2-40B4-BE49-F238E27FC236}">
                <a16:creationId xmlns:a16="http://schemas.microsoft.com/office/drawing/2014/main" id="{A316734C-B939-6EA1-41DF-11049C965CDE}"/>
              </a:ext>
            </a:extLst>
          </p:cNvPr>
          <p:cNvGrpSpPr/>
          <p:nvPr/>
        </p:nvGrpSpPr>
        <p:grpSpPr>
          <a:xfrm>
            <a:off x="3387212" y="1965960"/>
            <a:ext cx="2640147" cy="1417320"/>
            <a:chOff x="3387212" y="1965960"/>
            <a:chExt cx="2640147" cy="1417320"/>
          </a:xfrm>
        </p:grpSpPr>
        <p:sp>
          <p:nvSpPr>
            <p:cNvPr id="8" name="Shape 6"/>
            <p:cNvSpPr/>
            <p:nvPr/>
          </p:nvSpPr>
          <p:spPr>
            <a:xfrm>
              <a:off x="3387212" y="1965960"/>
              <a:ext cx="2640147" cy="1417320"/>
            </a:xfrm>
            <a:prstGeom prst="roundRect">
              <a:avLst>
                <a:gd name="adj" fmla="val 5161"/>
              </a:avLst>
            </a:prstGeom>
            <a:solidFill>
              <a:srgbClr val="F6F7F8"/>
            </a:solidFill>
            <a:ln w="12700">
              <a:solidFill>
                <a:srgbClr val="E5E8EB"/>
              </a:solidFill>
              <a:prstDash val="solid"/>
            </a:ln>
          </p:spPr>
        </p:sp>
        <p:sp>
          <p:nvSpPr>
            <p:cNvPr id="9" name="Text 7"/>
            <p:cNvSpPr/>
            <p:nvPr/>
          </p:nvSpPr>
          <p:spPr>
            <a:xfrm>
              <a:off x="3524372" y="2130552"/>
              <a:ext cx="2365827" cy="566928"/>
            </a:xfrm>
            <a:prstGeom prst="rect">
              <a:avLst/>
            </a:prstGeom>
            <a:noFill/>
            <a:ln/>
          </p:spPr>
          <p:txBody>
            <a:bodyPr wrap="square" lIns="0" tIns="0" rIns="0" bIns="0" rtlCol="0" anchor="ctr"/>
            <a:lstStyle/>
            <a:p>
              <a:pPr marL="0" indent="0" algn="l">
                <a:buNone/>
              </a:pPr>
              <a:r>
                <a:rPr lang="en-US" sz="3000" b="1" dirty="0">
                  <a:solidFill>
                    <a:srgbClr val="53A2CC"/>
                  </a:solidFill>
                  <a:latin typeface="Nunito" pitchFamily="34" charset="0"/>
                  <a:ea typeface="Nunito" pitchFamily="34" charset="-122"/>
                  <a:cs typeface="Nunito" pitchFamily="34" charset="-120"/>
                </a:rPr>
                <a:t>91%</a:t>
              </a:r>
              <a:endParaRPr lang="en-US" sz="3000" dirty="0"/>
            </a:p>
          </p:txBody>
        </p:sp>
        <p:sp>
          <p:nvSpPr>
            <p:cNvPr id="10" name="Text 8"/>
            <p:cNvSpPr/>
            <p:nvPr/>
          </p:nvSpPr>
          <p:spPr>
            <a:xfrm>
              <a:off x="3524372" y="2743200"/>
              <a:ext cx="2365827" cy="548640"/>
            </a:xfrm>
            <a:prstGeom prst="rect">
              <a:avLst/>
            </a:prstGeom>
            <a:noFill/>
            <a:ln/>
          </p:spPr>
          <p:txBody>
            <a:bodyPr wrap="square" lIns="0" tIns="0" rIns="0" bIns="0" rtlCol="0" anchor="t"/>
            <a:lstStyle/>
            <a:p>
              <a:pPr marL="0" indent="0" algn="l">
                <a:lnSpc>
                  <a:spcPct val="150000"/>
                </a:lnSpc>
                <a:buNone/>
              </a:pPr>
              <a:r>
                <a:rPr lang="en-US" sz="1000" dirty="0">
                  <a:solidFill>
                    <a:srgbClr val="5C6166"/>
                  </a:solidFill>
                  <a:latin typeface="Nunito" pitchFamily="34" charset="0"/>
                  <a:ea typeface="Nunito" pitchFamily="34" charset="-122"/>
                  <a:cs typeface="Nunito" pitchFamily="34" charset="-120"/>
                </a:rPr>
                <a:t>of the global population had access to electricity in 2022</a:t>
              </a:r>
              <a:endParaRPr lang="en-US" sz="1000" dirty="0"/>
            </a:p>
          </p:txBody>
        </p:sp>
      </p:grpSp>
      <p:grpSp>
        <p:nvGrpSpPr>
          <p:cNvPr id="24" name="Group 23">
            <a:extLst>
              <a:ext uri="{FF2B5EF4-FFF2-40B4-BE49-F238E27FC236}">
                <a16:creationId xmlns:a16="http://schemas.microsoft.com/office/drawing/2014/main" id="{9B5C320B-D796-7EEC-169C-73A967CB7376}"/>
              </a:ext>
            </a:extLst>
          </p:cNvPr>
          <p:cNvGrpSpPr/>
          <p:nvPr/>
        </p:nvGrpSpPr>
        <p:grpSpPr>
          <a:xfrm>
            <a:off x="6164519" y="1965960"/>
            <a:ext cx="2640147" cy="1417320"/>
            <a:chOff x="6164519" y="1965960"/>
            <a:chExt cx="2640147" cy="1417320"/>
          </a:xfrm>
        </p:grpSpPr>
        <p:sp>
          <p:nvSpPr>
            <p:cNvPr id="11" name="Shape 9"/>
            <p:cNvSpPr/>
            <p:nvPr/>
          </p:nvSpPr>
          <p:spPr>
            <a:xfrm>
              <a:off x="6164519" y="1965960"/>
              <a:ext cx="2640147" cy="1417320"/>
            </a:xfrm>
            <a:prstGeom prst="roundRect">
              <a:avLst>
                <a:gd name="adj" fmla="val 5161"/>
              </a:avLst>
            </a:prstGeom>
            <a:solidFill>
              <a:srgbClr val="F6F7F8"/>
            </a:solidFill>
            <a:ln w="12700">
              <a:solidFill>
                <a:srgbClr val="E5E8EB"/>
              </a:solidFill>
              <a:prstDash val="solid"/>
            </a:ln>
          </p:spPr>
        </p:sp>
        <p:sp>
          <p:nvSpPr>
            <p:cNvPr id="12" name="Text 10"/>
            <p:cNvSpPr/>
            <p:nvPr/>
          </p:nvSpPr>
          <p:spPr>
            <a:xfrm>
              <a:off x="6301679" y="2130552"/>
              <a:ext cx="2365827" cy="566928"/>
            </a:xfrm>
            <a:prstGeom prst="rect">
              <a:avLst/>
            </a:prstGeom>
            <a:noFill/>
            <a:ln/>
          </p:spPr>
          <p:txBody>
            <a:bodyPr wrap="square" lIns="0" tIns="0" rIns="0" bIns="0" rtlCol="0" anchor="ctr"/>
            <a:lstStyle/>
            <a:p>
              <a:pPr marL="0" indent="0" algn="l">
                <a:buNone/>
              </a:pPr>
              <a:r>
                <a:rPr lang="en-US" sz="3000" b="1" dirty="0">
                  <a:solidFill>
                    <a:srgbClr val="53A2CC"/>
                  </a:solidFill>
                  <a:latin typeface="Nunito" pitchFamily="34" charset="0"/>
                  <a:ea typeface="Nunito" pitchFamily="34" charset="-122"/>
                  <a:cs typeface="Nunito" pitchFamily="34" charset="-120"/>
                </a:rPr>
                <a:t>2030</a:t>
              </a:r>
              <a:endParaRPr lang="en-US" sz="3000" dirty="0"/>
            </a:p>
          </p:txBody>
        </p:sp>
        <p:sp>
          <p:nvSpPr>
            <p:cNvPr id="13" name="Text 11"/>
            <p:cNvSpPr/>
            <p:nvPr/>
          </p:nvSpPr>
          <p:spPr>
            <a:xfrm>
              <a:off x="6301679" y="2743200"/>
              <a:ext cx="2365827" cy="548640"/>
            </a:xfrm>
            <a:prstGeom prst="rect">
              <a:avLst/>
            </a:prstGeom>
            <a:noFill/>
            <a:ln/>
          </p:spPr>
          <p:txBody>
            <a:bodyPr wrap="square" lIns="0" tIns="0" rIns="0" bIns="0" rtlCol="0" anchor="ctr"/>
            <a:lstStyle/>
            <a:p>
              <a:pPr marL="0" indent="0" algn="l">
                <a:lnSpc>
                  <a:spcPct val="110000"/>
                </a:lnSpc>
                <a:buNone/>
              </a:pPr>
              <a:r>
                <a:rPr lang="en-US" sz="1000" dirty="0">
                  <a:solidFill>
                    <a:srgbClr val="5C6166"/>
                  </a:solidFill>
                  <a:latin typeface="Nunito" pitchFamily="34" charset="0"/>
                  <a:ea typeface="Nunito" pitchFamily="34" charset="-122"/>
                  <a:cs typeface="Nunito" pitchFamily="34" charset="-120"/>
                </a:rPr>
                <a:t>The SDG7 deadline for universal, affordable, reliable energy</a:t>
              </a:r>
              <a:endParaRPr lang="en-US" sz="1000" dirty="0"/>
            </a:p>
          </p:txBody>
        </p:sp>
      </p:grpSp>
      <p:grpSp>
        <p:nvGrpSpPr>
          <p:cNvPr id="25" name="Group 24">
            <a:extLst>
              <a:ext uri="{FF2B5EF4-FFF2-40B4-BE49-F238E27FC236}">
                <a16:creationId xmlns:a16="http://schemas.microsoft.com/office/drawing/2014/main" id="{87C26FA1-E154-60B1-82DD-A6A492B364FB}"/>
              </a:ext>
            </a:extLst>
          </p:cNvPr>
          <p:cNvGrpSpPr/>
          <p:nvPr/>
        </p:nvGrpSpPr>
        <p:grpSpPr>
          <a:xfrm>
            <a:off x="8941826" y="1965960"/>
            <a:ext cx="2640147" cy="1417320"/>
            <a:chOff x="8941826" y="1965960"/>
            <a:chExt cx="2640147" cy="1417320"/>
          </a:xfrm>
        </p:grpSpPr>
        <p:sp>
          <p:nvSpPr>
            <p:cNvPr id="14" name="Shape 12"/>
            <p:cNvSpPr/>
            <p:nvPr/>
          </p:nvSpPr>
          <p:spPr>
            <a:xfrm>
              <a:off x="8941826" y="1965960"/>
              <a:ext cx="2640147" cy="1417320"/>
            </a:xfrm>
            <a:prstGeom prst="roundRect">
              <a:avLst>
                <a:gd name="adj" fmla="val 5161"/>
              </a:avLst>
            </a:prstGeom>
            <a:solidFill>
              <a:srgbClr val="F6F7F8"/>
            </a:solidFill>
            <a:ln w="12700">
              <a:solidFill>
                <a:srgbClr val="E5E8EB"/>
              </a:solidFill>
              <a:prstDash val="solid"/>
            </a:ln>
          </p:spPr>
        </p:sp>
        <p:sp>
          <p:nvSpPr>
            <p:cNvPr id="15" name="Text 13"/>
            <p:cNvSpPr/>
            <p:nvPr/>
          </p:nvSpPr>
          <p:spPr>
            <a:xfrm>
              <a:off x="9078986" y="2130552"/>
              <a:ext cx="2365827" cy="566928"/>
            </a:xfrm>
            <a:prstGeom prst="rect">
              <a:avLst/>
            </a:prstGeom>
            <a:noFill/>
            <a:ln/>
          </p:spPr>
          <p:txBody>
            <a:bodyPr wrap="square" lIns="0" tIns="0" rIns="0" bIns="0" rtlCol="0" anchor="ctr"/>
            <a:lstStyle/>
            <a:p>
              <a:pPr marL="0" indent="0" algn="l">
                <a:buNone/>
              </a:pPr>
              <a:r>
                <a:rPr lang="en-US" sz="3000" b="1" dirty="0">
                  <a:solidFill>
                    <a:srgbClr val="53A2CC"/>
                  </a:solidFill>
                  <a:latin typeface="Nunito" pitchFamily="34" charset="0"/>
                  <a:ea typeface="Nunito" pitchFamily="34" charset="-122"/>
                  <a:cs typeface="Nunito" pitchFamily="34" charset="-120"/>
                </a:rPr>
                <a:t>300+</a:t>
              </a:r>
              <a:endParaRPr lang="en-US" sz="3000" dirty="0"/>
            </a:p>
          </p:txBody>
        </p:sp>
        <p:sp>
          <p:nvSpPr>
            <p:cNvPr id="16" name="Text 14"/>
            <p:cNvSpPr/>
            <p:nvPr/>
          </p:nvSpPr>
          <p:spPr>
            <a:xfrm>
              <a:off x="9078986" y="2743200"/>
              <a:ext cx="2365827" cy="548640"/>
            </a:xfrm>
            <a:prstGeom prst="rect">
              <a:avLst/>
            </a:prstGeom>
            <a:noFill/>
            <a:ln/>
          </p:spPr>
          <p:txBody>
            <a:bodyPr wrap="square" lIns="0" tIns="0" rIns="0" bIns="0" rtlCol="0" anchor="ctr"/>
            <a:lstStyle/>
            <a:p>
              <a:pPr marL="0" indent="0" algn="l">
                <a:lnSpc>
                  <a:spcPct val="110000"/>
                </a:lnSpc>
                <a:buNone/>
              </a:pPr>
              <a:r>
                <a:rPr lang="en-US" sz="1000" dirty="0">
                  <a:solidFill>
                    <a:srgbClr val="5C6166"/>
                  </a:solidFill>
                  <a:latin typeface="Nunito" pitchFamily="34" charset="0"/>
                  <a:ea typeface="Nunito" pitchFamily="34" charset="-122"/>
                  <a:cs typeface="Nunito" pitchFamily="34" charset="-120"/>
                </a:rPr>
                <a:t>Geospatial datasets are typically needed per national electrification plan</a:t>
              </a:r>
              <a:endParaRPr lang="en-US" sz="1000" dirty="0"/>
            </a:p>
          </p:txBody>
        </p:sp>
      </p:grpSp>
      <p:grpSp>
        <p:nvGrpSpPr>
          <p:cNvPr id="26" name="Group 25">
            <a:extLst>
              <a:ext uri="{FF2B5EF4-FFF2-40B4-BE49-F238E27FC236}">
                <a16:creationId xmlns:a16="http://schemas.microsoft.com/office/drawing/2014/main" id="{B4B2D0C5-C0D5-A0A2-A397-1EBBDCBEF05A}"/>
              </a:ext>
            </a:extLst>
          </p:cNvPr>
          <p:cNvGrpSpPr/>
          <p:nvPr/>
        </p:nvGrpSpPr>
        <p:grpSpPr>
          <a:xfrm>
            <a:off x="609905" y="3703320"/>
            <a:ext cx="10971886" cy="1691640"/>
            <a:chOff x="609905" y="3703320"/>
            <a:chExt cx="10971886" cy="1691640"/>
          </a:xfrm>
        </p:grpSpPr>
        <p:sp>
          <p:nvSpPr>
            <p:cNvPr id="17" name="Shape 15"/>
            <p:cNvSpPr/>
            <p:nvPr/>
          </p:nvSpPr>
          <p:spPr>
            <a:xfrm>
              <a:off x="609905" y="3703320"/>
              <a:ext cx="10971886" cy="1691640"/>
            </a:xfrm>
            <a:prstGeom prst="roundRect">
              <a:avLst>
                <a:gd name="adj" fmla="val 4324"/>
              </a:avLst>
            </a:prstGeom>
            <a:solidFill>
              <a:srgbClr val="FBF4E4"/>
            </a:solidFill>
            <a:ln w="12700">
              <a:solidFill>
                <a:srgbClr val="F0DFB6"/>
              </a:solidFill>
              <a:prstDash val="solid"/>
            </a:ln>
          </p:spPr>
        </p:sp>
        <p:sp>
          <p:nvSpPr>
            <p:cNvPr id="18" name="Text 16"/>
            <p:cNvSpPr/>
            <p:nvPr/>
          </p:nvSpPr>
          <p:spPr>
            <a:xfrm>
              <a:off x="929945" y="3886200"/>
              <a:ext cx="9784080" cy="960120"/>
            </a:xfrm>
            <a:prstGeom prst="rect">
              <a:avLst/>
            </a:prstGeom>
            <a:noFill/>
            <a:ln/>
          </p:spPr>
          <p:txBody>
            <a:bodyPr wrap="square" lIns="0" tIns="0" rIns="0" bIns="0" rtlCol="0" anchor="t"/>
            <a:lstStyle/>
            <a:p>
              <a:pPr marL="0" indent="0" algn="l">
                <a:lnSpc>
                  <a:spcPct val="150000"/>
                </a:lnSpc>
                <a:buNone/>
              </a:pPr>
              <a:r>
                <a:rPr lang="en-US" sz="1400" i="1" dirty="0">
                  <a:solidFill>
                    <a:srgbClr val="2B2F33"/>
                  </a:solidFill>
                  <a:latin typeface="Nunito" pitchFamily="34" charset="0"/>
                  <a:ea typeface="Nunito" pitchFamily="34" charset="-122"/>
                  <a:cs typeface="Nunito" pitchFamily="34" charset="-120"/>
                </a:rPr>
                <a:t>Geospatial data sits at the centre of every decision in the electrification planning process, from identifying unserved communities to sizing grid extensions and modelling off-grid solar potential. The quality of that data, and the systems used to manage it, directly determine whether plans succeed or fail in the field.</a:t>
              </a:r>
              <a:endParaRPr lang="en-US" sz="1400" dirty="0"/>
            </a:p>
          </p:txBody>
        </p:sp>
        <p:sp>
          <p:nvSpPr>
            <p:cNvPr id="19" name="Text 17"/>
            <p:cNvSpPr/>
            <p:nvPr/>
          </p:nvSpPr>
          <p:spPr>
            <a:xfrm>
              <a:off x="929945" y="4983480"/>
              <a:ext cx="9784080" cy="320040"/>
            </a:xfrm>
            <a:prstGeom prst="rect">
              <a:avLst/>
            </a:prstGeom>
            <a:noFill/>
            <a:ln/>
          </p:spPr>
          <p:txBody>
            <a:bodyPr wrap="square" lIns="0" tIns="0" rIns="0" bIns="0" rtlCol="0" anchor="ctr"/>
            <a:lstStyle/>
            <a:p>
              <a:pPr marL="0" indent="0" algn="l">
                <a:buNone/>
              </a:pPr>
              <a:r>
                <a:rPr lang="en-US" sz="950" dirty="0">
                  <a:solidFill>
                    <a:srgbClr val="8A8B8B"/>
                  </a:solidFill>
                  <a:latin typeface="Nunito" pitchFamily="34" charset="0"/>
                  <a:ea typeface="Nunito" pitchFamily="34" charset="-122"/>
                  <a:cs typeface="Nunito" pitchFamily="34" charset="-120"/>
                </a:rPr>
                <a:t>Source: IEA, IRENA, UNSD, World Bank, and WHO (2025) Tracking SDG7: The Energy Progress Report 2025.</a:t>
              </a:r>
              <a:endParaRPr lang="en-US" sz="950" dirty="0"/>
            </a:p>
          </p:txBody>
        </p:sp>
      </p:grpSp>
      <p:sp>
        <p:nvSpPr>
          <p:cNvPr id="20" name="Text 18"/>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21" name="Text 19"/>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4</a:t>
            </a:r>
            <a:endParaRPr lang="en-US" sz="8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UNIT 1 · APPLIED FOUNDATIONS</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700" b="1" dirty="0">
                <a:solidFill>
                  <a:srgbClr val="2B2F33"/>
                </a:solidFill>
                <a:latin typeface="Nunito" pitchFamily="34" charset="0"/>
                <a:ea typeface="Nunito" pitchFamily="34" charset="-122"/>
                <a:cs typeface="Nunito" pitchFamily="34" charset="-120"/>
              </a:rPr>
              <a:t>Four Ways Geospatial Data Drives Energy Decisions</a:t>
            </a:r>
            <a:endParaRPr lang="en-US" sz="27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pitchFamily="34" charset="0"/>
                <a:ea typeface="Nunito" pitchFamily="34" charset="-122"/>
                <a:cs typeface="Nunito" pitchFamily="34" charset="-120"/>
              </a:rPr>
              <a:t>You covered pieces of this in earlier reading. Here is how they connect.</a:t>
            </a:r>
            <a:endParaRPr lang="en-US" sz="1350" dirty="0"/>
          </a:p>
        </p:txBody>
      </p:sp>
      <p:grpSp>
        <p:nvGrpSpPr>
          <p:cNvPr id="27" name="Group 26">
            <a:extLst>
              <a:ext uri="{FF2B5EF4-FFF2-40B4-BE49-F238E27FC236}">
                <a16:creationId xmlns:a16="http://schemas.microsoft.com/office/drawing/2014/main" id="{1C7FB726-2A95-21D1-2D27-AF5BC5F6B1AE}"/>
              </a:ext>
            </a:extLst>
          </p:cNvPr>
          <p:cNvGrpSpPr/>
          <p:nvPr/>
        </p:nvGrpSpPr>
        <p:grpSpPr>
          <a:xfrm>
            <a:off x="609905" y="1920240"/>
            <a:ext cx="5348783" cy="1783080"/>
            <a:chOff x="609905" y="1920240"/>
            <a:chExt cx="5348783" cy="1783080"/>
          </a:xfrm>
        </p:grpSpPr>
        <p:sp>
          <p:nvSpPr>
            <p:cNvPr id="5" name="Shape 3"/>
            <p:cNvSpPr/>
            <p:nvPr/>
          </p:nvSpPr>
          <p:spPr>
            <a:xfrm>
              <a:off x="609905" y="1920240"/>
              <a:ext cx="5348783" cy="1783080"/>
            </a:xfrm>
            <a:prstGeom prst="roundRect">
              <a:avLst>
                <a:gd name="adj" fmla="val 4103"/>
              </a:avLst>
            </a:prstGeom>
            <a:solidFill>
              <a:srgbClr val="F6F7F8"/>
            </a:solidFill>
            <a:ln w="12700">
              <a:solidFill>
                <a:srgbClr val="E5E8EB"/>
              </a:solidFill>
              <a:prstDash val="solid"/>
            </a:ln>
          </p:spPr>
        </p:sp>
        <p:sp>
          <p:nvSpPr>
            <p:cNvPr id="6" name="Shape 4"/>
            <p:cNvSpPr/>
            <p:nvPr/>
          </p:nvSpPr>
          <p:spPr>
            <a:xfrm>
              <a:off x="829361" y="2093976"/>
              <a:ext cx="566928" cy="566928"/>
            </a:xfrm>
            <a:prstGeom prst="ellipse">
              <a:avLst/>
            </a:prstGeom>
            <a:solidFill>
              <a:srgbClr val="DDEEF6"/>
            </a:solidFill>
            <a:ln/>
          </p:spPr>
        </p:sp>
        <p:sp>
          <p:nvSpPr>
            <p:cNvPr id="7" name="Text 5"/>
            <p:cNvSpPr/>
            <p:nvPr/>
          </p:nvSpPr>
          <p:spPr>
            <a:xfrm>
              <a:off x="829361" y="2093976"/>
              <a:ext cx="566928" cy="566928"/>
            </a:xfrm>
            <a:prstGeom prst="rect">
              <a:avLst/>
            </a:prstGeom>
            <a:noFill/>
            <a:ln/>
          </p:spPr>
          <p:txBody>
            <a:bodyPr wrap="square" lIns="0" tIns="0" rIns="0" bIns="0" rtlCol="0" anchor="ctr"/>
            <a:lstStyle/>
            <a:p>
              <a:pPr marL="0" indent="0" algn="ctr">
                <a:buNone/>
              </a:pPr>
              <a:r>
                <a:rPr lang="en-US" sz="2200" b="1" dirty="0">
                  <a:solidFill>
                    <a:srgbClr val="FFFFFF"/>
                  </a:solidFill>
                  <a:latin typeface="Nunito" pitchFamily="34" charset="0"/>
                  <a:ea typeface="Nunito" pitchFamily="34" charset="-122"/>
                  <a:cs typeface="Nunito" pitchFamily="34" charset="-120"/>
                </a:rPr>
                <a:t>🏘</a:t>
              </a:r>
              <a:endParaRPr lang="en-US" sz="2200" dirty="0"/>
            </a:p>
          </p:txBody>
        </p:sp>
        <p:sp>
          <p:nvSpPr>
            <p:cNvPr id="8" name="Text 6"/>
            <p:cNvSpPr/>
            <p:nvPr/>
          </p:nvSpPr>
          <p:spPr>
            <a:xfrm>
              <a:off x="1524305" y="2121408"/>
              <a:ext cx="4251503" cy="365760"/>
            </a:xfrm>
            <a:prstGeom prst="rect">
              <a:avLst/>
            </a:prstGeom>
            <a:noFill/>
            <a:ln/>
          </p:spPr>
          <p:txBody>
            <a:bodyPr wrap="square" lIns="0" tIns="0" rIns="0" bIns="0" rtlCol="0" anchor="ctr"/>
            <a:lstStyle/>
            <a:p>
              <a:pPr marL="0" indent="0" algn="l">
                <a:buNone/>
              </a:pPr>
              <a:r>
                <a:rPr lang="en-US" sz="1450" b="1" dirty="0">
                  <a:solidFill>
                    <a:srgbClr val="2B2F33"/>
                  </a:solidFill>
                  <a:latin typeface="Nunito" pitchFamily="34" charset="0"/>
                  <a:ea typeface="Nunito" pitchFamily="34" charset="-122"/>
                  <a:cs typeface="Nunito" pitchFamily="34" charset="-120"/>
                </a:rPr>
                <a:t>Locating people</a:t>
              </a:r>
              <a:endParaRPr lang="en-US" sz="1450" dirty="0"/>
            </a:p>
          </p:txBody>
        </p:sp>
        <p:sp>
          <p:nvSpPr>
            <p:cNvPr id="9" name="Text 7"/>
            <p:cNvSpPr/>
            <p:nvPr/>
          </p:nvSpPr>
          <p:spPr>
            <a:xfrm>
              <a:off x="884225" y="2816352"/>
              <a:ext cx="4800143" cy="822960"/>
            </a:xfrm>
            <a:prstGeom prst="rect">
              <a:avLst/>
            </a:prstGeom>
            <a:noFill/>
            <a:ln/>
          </p:spPr>
          <p:txBody>
            <a:bodyPr wrap="square" lIns="0" tIns="0" rIns="0" bIns="0" rtlCol="0" anchor="t"/>
            <a:lstStyle/>
            <a:p>
              <a:pPr>
                <a:lnSpc>
                  <a:spcPct val="150000"/>
                </a:lnSpc>
              </a:pPr>
              <a:r>
                <a:rPr lang="en-US" sz="1050" dirty="0">
                  <a:solidFill>
                    <a:srgbClr val="5C6166"/>
                  </a:solidFill>
                  <a:latin typeface="Nunito" pitchFamily="34" charset="0"/>
                  <a:ea typeface="Nunito" pitchFamily="34" charset="-122"/>
                  <a:cs typeface="Nunito" pitchFamily="34" charset="-120"/>
                </a:rPr>
                <a:t>Population data (WorldPop, census) shows where people live and how many lack </a:t>
              </a:r>
              <a:r>
                <a:rPr lang="en-GB" sz="1050" dirty="0">
                  <a:solidFill>
                    <a:srgbClr val="5C6166"/>
                  </a:solidFill>
                  <a:latin typeface="Nunito" pitchFamily="34" charset="0"/>
                  <a:ea typeface="Nunito" pitchFamily="34" charset="-122"/>
                  <a:cs typeface="Nunito" pitchFamily="34" charset="-120"/>
                </a:rPr>
                <a:t>access to electricity, but only at a specific location</a:t>
              </a:r>
              <a:r>
                <a:rPr lang="en-US" sz="1050" dirty="0">
                  <a:solidFill>
                    <a:srgbClr val="5C6166"/>
                  </a:solidFill>
                  <a:latin typeface="Nunito" pitchFamily="34" charset="0"/>
                  <a:ea typeface="Nunito" pitchFamily="34" charset="-122"/>
                  <a:cs typeface="Nunito" pitchFamily="34" charset="-120"/>
                </a:rPr>
                <a:t>. Without coordinates, a demand estimate cannot be mapped to a community.</a:t>
              </a:r>
              <a:endParaRPr lang="en-US" sz="1050" dirty="0"/>
            </a:p>
          </p:txBody>
        </p:sp>
      </p:grpSp>
      <p:grpSp>
        <p:nvGrpSpPr>
          <p:cNvPr id="28" name="Group 27">
            <a:extLst>
              <a:ext uri="{FF2B5EF4-FFF2-40B4-BE49-F238E27FC236}">
                <a16:creationId xmlns:a16="http://schemas.microsoft.com/office/drawing/2014/main" id="{FB53FF56-C6C0-BDC1-6A64-33A147B28A89}"/>
              </a:ext>
            </a:extLst>
          </p:cNvPr>
          <p:cNvGrpSpPr/>
          <p:nvPr/>
        </p:nvGrpSpPr>
        <p:grpSpPr>
          <a:xfrm>
            <a:off x="6233008" y="1920240"/>
            <a:ext cx="5348783" cy="1783080"/>
            <a:chOff x="6233008" y="1920240"/>
            <a:chExt cx="5348783" cy="1783080"/>
          </a:xfrm>
        </p:grpSpPr>
        <p:sp>
          <p:nvSpPr>
            <p:cNvPr id="10" name="Shape 8"/>
            <p:cNvSpPr/>
            <p:nvPr/>
          </p:nvSpPr>
          <p:spPr>
            <a:xfrm>
              <a:off x="6233008" y="1920240"/>
              <a:ext cx="5348783" cy="1783080"/>
            </a:xfrm>
            <a:prstGeom prst="roundRect">
              <a:avLst>
                <a:gd name="adj" fmla="val 4103"/>
              </a:avLst>
            </a:prstGeom>
            <a:solidFill>
              <a:srgbClr val="F6F7F8"/>
            </a:solidFill>
            <a:ln w="12700">
              <a:solidFill>
                <a:srgbClr val="E5E8EB"/>
              </a:solidFill>
              <a:prstDash val="solid"/>
            </a:ln>
          </p:spPr>
        </p:sp>
        <p:sp>
          <p:nvSpPr>
            <p:cNvPr id="11" name="Shape 9"/>
            <p:cNvSpPr/>
            <p:nvPr/>
          </p:nvSpPr>
          <p:spPr>
            <a:xfrm>
              <a:off x="6452464" y="2093976"/>
              <a:ext cx="566928" cy="566928"/>
            </a:xfrm>
            <a:prstGeom prst="ellipse">
              <a:avLst/>
            </a:prstGeom>
            <a:solidFill>
              <a:srgbClr val="FBF4E4"/>
            </a:solidFill>
            <a:ln/>
          </p:spPr>
        </p:sp>
        <p:sp>
          <p:nvSpPr>
            <p:cNvPr id="12" name="Text 10"/>
            <p:cNvSpPr/>
            <p:nvPr/>
          </p:nvSpPr>
          <p:spPr>
            <a:xfrm>
              <a:off x="6452464" y="2093976"/>
              <a:ext cx="566928" cy="566928"/>
            </a:xfrm>
            <a:prstGeom prst="rect">
              <a:avLst/>
            </a:prstGeom>
            <a:noFill/>
            <a:ln/>
          </p:spPr>
          <p:txBody>
            <a:bodyPr wrap="square" lIns="0" tIns="0" rIns="0" bIns="0" rtlCol="0" anchor="ctr"/>
            <a:lstStyle/>
            <a:p>
              <a:pPr marL="0" indent="0" algn="ctr">
                <a:buNone/>
              </a:pPr>
              <a:r>
                <a:rPr lang="en-US" sz="2200" b="1" dirty="0">
                  <a:solidFill>
                    <a:srgbClr val="FFFFFF"/>
                  </a:solidFill>
                  <a:latin typeface="Nunito" pitchFamily="34" charset="0"/>
                  <a:ea typeface="Nunito" pitchFamily="34" charset="-122"/>
                  <a:cs typeface="Nunito" pitchFamily="34" charset="-120"/>
                </a:rPr>
                <a:t>⚡</a:t>
              </a:r>
              <a:endParaRPr lang="en-US" sz="2200" dirty="0"/>
            </a:p>
          </p:txBody>
        </p:sp>
        <p:sp>
          <p:nvSpPr>
            <p:cNvPr id="13" name="Text 11"/>
            <p:cNvSpPr/>
            <p:nvPr/>
          </p:nvSpPr>
          <p:spPr>
            <a:xfrm>
              <a:off x="7147408" y="2121408"/>
              <a:ext cx="4251503" cy="365760"/>
            </a:xfrm>
            <a:prstGeom prst="rect">
              <a:avLst/>
            </a:prstGeom>
            <a:noFill/>
            <a:ln/>
          </p:spPr>
          <p:txBody>
            <a:bodyPr wrap="square" lIns="0" tIns="0" rIns="0" bIns="0" rtlCol="0" anchor="ctr"/>
            <a:lstStyle/>
            <a:p>
              <a:pPr marL="0" indent="0" algn="l">
                <a:buNone/>
              </a:pPr>
              <a:r>
                <a:rPr lang="en-US" sz="1450" b="1" dirty="0">
                  <a:solidFill>
                    <a:srgbClr val="2B2F33"/>
                  </a:solidFill>
                  <a:latin typeface="Nunito" pitchFamily="34" charset="0"/>
                  <a:ea typeface="Nunito" pitchFamily="34" charset="-122"/>
                  <a:cs typeface="Nunito" pitchFamily="34" charset="-120"/>
                </a:rPr>
                <a:t>Mapping infrastructure</a:t>
              </a:r>
              <a:endParaRPr lang="en-US" sz="1450" dirty="0"/>
            </a:p>
          </p:txBody>
        </p:sp>
        <p:sp>
          <p:nvSpPr>
            <p:cNvPr id="14" name="Text 12"/>
            <p:cNvSpPr/>
            <p:nvPr/>
          </p:nvSpPr>
          <p:spPr>
            <a:xfrm>
              <a:off x="6507328" y="2816352"/>
              <a:ext cx="4800143" cy="822960"/>
            </a:xfrm>
            <a:prstGeom prst="rect">
              <a:avLst/>
            </a:prstGeom>
            <a:noFill/>
            <a:ln/>
          </p:spPr>
          <p:txBody>
            <a:bodyPr wrap="square" lIns="0" tIns="0" rIns="0" bIns="0" rtlCol="0" anchor="t"/>
            <a:lstStyle/>
            <a:p>
              <a:pPr marL="0" indent="0" algn="l">
                <a:lnSpc>
                  <a:spcPct val="150000"/>
                </a:lnSpc>
                <a:buNone/>
              </a:pPr>
              <a:r>
                <a:rPr lang="en-US" sz="1050" dirty="0">
                  <a:solidFill>
                    <a:srgbClr val="5C6166"/>
                  </a:solidFill>
                  <a:latin typeface="Nunito" pitchFamily="34" charset="0"/>
                  <a:ea typeface="Nunito" pitchFamily="34" charset="-122"/>
                  <a:cs typeface="Nunito" pitchFamily="34" charset="-120"/>
                </a:rPr>
                <a:t>Transmission lines, substations, and distribution networks are spatial objects with exact geometry. You cannot plan grid extension, estimate connection cost, or identify the nearest feeder without them.</a:t>
              </a:r>
              <a:endParaRPr lang="en-US" sz="1050" dirty="0"/>
            </a:p>
          </p:txBody>
        </p:sp>
      </p:grpSp>
      <p:grpSp>
        <p:nvGrpSpPr>
          <p:cNvPr id="29" name="Group 28">
            <a:extLst>
              <a:ext uri="{FF2B5EF4-FFF2-40B4-BE49-F238E27FC236}">
                <a16:creationId xmlns:a16="http://schemas.microsoft.com/office/drawing/2014/main" id="{E155E4FE-F667-EDF8-673B-53FE0DF618BE}"/>
              </a:ext>
            </a:extLst>
          </p:cNvPr>
          <p:cNvGrpSpPr/>
          <p:nvPr/>
        </p:nvGrpSpPr>
        <p:grpSpPr>
          <a:xfrm>
            <a:off x="609905" y="3931920"/>
            <a:ext cx="5348783" cy="1783080"/>
            <a:chOff x="609905" y="3931920"/>
            <a:chExt cx="5348783" cy="1783080"/>
          </a:xfrm>
        </p:grpSpPr>
        <p:sp>
          <p:nvSpPr>
            <p:cNvPr id="15" name="Shape 13"/>
            <p:cNvSpPr/>
            <p:nvPr/>
          </p:nvSpPr>
          <p:spPr>
            <a:xfrm>
              <a:off x="609905" y="3931920"/>
              <a:ext cx="5348783" cy="1783080"/>
            </a:xfrm>
            <a:prstGeom prst="roundRect">
              <a:avLst>
                <a:gd name="adj" fmla="val 4103"/>
              </a:avLst>
            </a:prstGeom>
            <a:solidFill>
              <a:srgbClr val="F6F7F8"/>
            </a:solidFill>
            <a:ln w="12700">
              <a:solidFill>
                <a:srgbClr val="E5E8EB"/>
              </a:solidFill>
              <a:prstDash val="solid"/>
            </a:ln>
          </p:spPr>
        </p:sp>
        <p:sp>
          <p:nvSpPr>
            <p:cNvPr id="16" name="Shape 14"/>
            <p:cNvSpPr/>
            <p:nvPr/>
          </p:nvSpPr>
          <p:spPr>
            <a:xfrm>
              <a:off x="829361" y="4105656"/>
              <a:ext cx="566928" cy="566928"/>
            </a:xfrm>
            <a:prstGeom prst="ellipse">
              <a:avLst/>
            </a:prstGeom>
            <a:solidFill>
              <a:srgbClr val="DDEEF6"/>
            </a:solidFill>
            <a:ln/>
          </p:spPr>
        </p:sp>
        <p:sp>
          <p:nvSpPr>
            <p:cNvPr id="17" name="Text 15"/>
            <p:cNvSpPr/>
            <p:nvPr/>
          </p:nvSpPr>
          <p:spPr>
            <a:xfrm>
              <a:off x="829361" y="4105656"/>
              <a:ext cx="566928" cy="566928"/>
            </a:xfrm>
            <a:prstGeom prst="rect">
              <a:avLst/>
            </a:prstGeom>
            <a:noFill/>
            <a:ln/>
          </p:spPr>
          <p:txBody>
            <a:bodyPr wrap="square" lIns="0" tIns="0" rIns="0" bIns="0" rtlCol="0" anchor="ctr"/>
            <a:lstStyle/>
            <a:p>
              <a:pPr marL="0" indent="0" algn="ctr">
                <a:buNone/>
              </a:pPr>
              <a:r>
                <a:rPr lang="en-US" sz="2200" b="1" dirty="0">
                  <a:solidFill>
                    <a:srgbClr val="FFFFFF"/>
                  </a:solidFill>
                  <a:latin typeface="Nunito" pitchFamily="34" charset="0"/>
                  <a:ea typeface="Nunito" pitchFamily="34" charset="-122"/>
                  <a:cs typeface="Nunito" pitchFamily="34" charset="-120"/>
                </a:rPr>
                <a:t>☀</a:t>
              </a:r>
              <a:endParaRPr lang="en-US" sz="2200" dirty="0"/>
            </a:p>
          </p:txBody>
        </p:sp>
        <p:sp>
          <p:nvSpPr>
            <p:cNvPr id="18" name="Text 16"/>
            <p:cNvSpPr/>
            <p:nvPr/>
          </p:nvSpPr>
          <p:spPr>
            <a:xfrm>
              <a:off x="1524305" y="4133088"/>
              <a:ext cx="4251503" cy="365760"/>
            </a:xfrm>
            <a:prstGeom prst="rect">
              <a:avLst/>
            </a:prstGeom>
            <a:noFill/>
            <a:ln/>
          </p:spPr>
          <p:txBody>
            <a:bodyPr wrap="square" lIns="0" tIns="0" rIns="0" bIns="0" rtlCol="0" anchor="ctr"/>
            <a:lstStyle/>
            <a:p>
              <a:pPr marL="0" indent="0" algn="l">
                <a:buNone/>
              </a:pPr>
              <a:r>
                <a:rPr lang="en-US" sz="1450" b="1" dirty="0">
                  <a:solidFill>
                    <a:srgbClr val="2B2F33"/>
                  </a:solidFill>
                  <a:latin typeface="Nunito" pitchFamily="34" charset="0"/>
                  <a:ea typeface="Nunito" pitchFamily="34" charset="-122"/>
                  <a:cs typeface="Nunito" pitchFamily="34" charset="-120"/>
                </a:rPr>
                <a:t>Assessing resource</a:t>
              </a:r>
              <a:endParaRPr lang="en-US" sz="1450" dirty="0"/>
            </a:p>
          </p:txBody>
        </p:sp>
        <p:sp>
          <p:nvSpPr>
            <p:cNvPr id="19" name="Text 17"/>
            <p:cNvSpPr/>
            <p:nvPr/>
          </p:nvSpPr>
          <p:spPr>
            <a:xfrm>
              <a:off x="884225" y="4828032"/>
              <a:ext cx="4800143" cy="822960"/>
            </a:xfrm>
            <a:prstGeom prst="rect">
              <a:avLst/>
            </a:prstGeom>
            <a:noFill/>
            <a:ln/>
          </p:spPr>
          <p:txBody>
            <a:bodyPr wrap="square" lIns="0" tIns="0" rIns="0" bIns="0" rtlCol="0" anchor="t"/>
            <a:lstStyle/>
            <a:p>
              <a:pPr marL="0" indent="0" algn="l">
                <a:lnSpc>
                  <a:spcPct val="150000"/>
                </a:lnSpc>
                <a:buNone/>
              </a:pPr>
              <a:r>
                <a:rPr lang="en-US" sz="1050" dirty="0">
                  <a:solidFill>
                    <a:srgbClr val="5C6166"/>
                  </a:solidFill>
                  <a:latin typeface="Nunito" pitchFamily="34" charset="0"/>
                  <a:ea typeface="Nunito" pitchFamily="34" charset="-122"/>
                  <a:cs typeface="Nunito" pitchFamily="34" charset="-120"/>
                </a:rPr>
                <a:t>Solar irradiance, wind speed and hydro potential vary continuously across space. Raster datasets capture that variation, cell by cell, at the resolution your analysis needs.</a:t>
              </a:r>
              <a:endParaRPr lang="en-US" sz="1050" dirty="0"/>
            </a:p>
          </p:txBody>
        </p:sp>
      </p:grpSp>
      <p:grpSp>
        <p:nvGrpSpPr>
          <p:cNvPr id="30" name="Group 29">
            <a:extLst>
              <a:ext uri="{FF2B5EF4-FFF2-40B4-BE49-F238E27FC236}">
                <a16:creationId xmlns:a16="http://schemas.microsoft.com/office/drawing/2014/main" id="{DDDFB7C1-982D-0C3B-E88D-F8A5885708C5}"/>
              </a:ext>
            </a:extLst>
          </p:cNvPr>
          <p:cNvGrpSpPr/>
          <p:nvPr/>
        </p:nvGrpSpPr>
        <p:grpSpPr>
          <a:xfrm>
            <a:off x="6233008" y="3931920"/>
            <a:ext cx="5348783" cy="1783080"/>
            <a:chOff x="6233008" y="3931920"/>
            <a:chExt cx="5348783" cy="1783080"/>
          </a:xfrm>
        </p:grpSpPr>
        <p:sp>
          <p:nvSpPr>
            <p:cNvPr id="20" name="Shape 18"/>
            <p:cNvSpPr/>
            <p:nvPr/>
          </p:nvSpPr>
          <p:spPr>
            <a:xfrm>
              <a:off x="6233008" y="3931920"/>
              <a:ext cx="5348783" cy="1783080"/>
            </a:xfrm>
            <a:prstGeom prst="roundRect">
              <a:avLst>
                <a:gd name="adj" fmla="val 4103"/>
              </a:avLst>
            </a:prstGeom>
            <a:solidFill>
              <a:srgbClr val="F6F7F8"/>
            </a:solidFill>
            <a:ln w="12700">
              <a:solidFill>
                <a:srgbClr val="E5E8EB"/>
              </a:solidFill>
              <a:prstDash val="solid"/>
            </a:ln>
          </p:spPr>
        </p:sp>
        <p:sp>
          <p:nvSpPr>
            <p:cNvPr id="21" name="Shape 19"/>
            <p:cNvSpPr/>
            <p:nvPr/>
          </p:nvSpPr>
          <p:spPr>
            <a:xfrm>
              <a:off x="6452464" y="4105656"/>
              <a:ext cx="566928" cy="566928"/>
            </a:xfrm>
            <a:prstGeom prst="ellipse">
              <a:avLst/>
            </a:prstGeom>
            <a:solidFill>
              <a:srgbClr val="FBF4E4"/>
            </a:solidFill>
            <a:ln/>
          </p:spPr>
        </p:sp>
        <p:sp>
          <p:nvSpPr>
            <p:cNvPr id="22" name="Text 20"/>
            <p:cNvSpPr/>
            <p:nvPr/>
          </p:nvSpPr>
          <p:spPr>
            <a:xfrm>
              <a:off x="6452464" y="4105656"/>
              <a:ext cx="566928" cy="566928"/>
            </a:xfrm>
            <a:prstGeom prst="rect">
              <a:avLst/>
            </a:prstGeom>
            <a:noFill/>
            <a:ln/>
          </p:spPr>
          <p:txBody>
            <a:bodyPr wrap="square" lIns="0" tIns="0" rIns="0" bIns="0" rtlCol="0" anchor="ctr"/>
            <a:lstStyle/>
            <a:p>
              <a:pPr marL="0" indent="0" algn="ctr">
                <a:buNone/>
              </a:pPr>
              <a:r>
                <a:rPr lang="en-US" sz="2200" b="1" dirty="0">
                  <a:solidFill>
                    <a:srgbClr val="FFFFFF"/>
                  </a:solidFill>
                  <a:latin typeface="Nunito" pitchFamily="34" charset="0"/>
                  <a:ea typeface="Nunito" pitchFamily="34" charset="-122"/>
                  <a:cs typeface="Nunito" pitchFamily="34" charset="-120"/>
                </a:rPr>
                <a:t>🎯</a:t>
              </a:r>
              <a:endParaRPr lang="en-US" sz="2200" dirty="0"/>
            </a:p>
          </p:txBody>
        </p:sp>
        <p:sp>
          <p:nvSpPr>
            <p:cNvPr id="23" name="Text 21"/>
            <p:cNvSpPr/>
            <p:nvPr/>
          </p:nvSpPr>
          <p:spPr>
            <a:xfrm>
              <a:off x="7147408" y="4133088"/>
              <a:ext cx="4251503" cy="365760"/>
            </a:xfrm>
            <a:prstGeom prst="rect">
              <a:avLst/>
            </a:prstGeom>
            <a:noFill/>
            <a:ln/>
          </p:spPr>
          <p:txBody>
            <a:bodyPr wrap="square" lIns="0" tIns="0" rIns="0" bIns="0" rtlCol="0" anchor="ctr"/>
            <a:lstStyle/>
            <a:p>
              <a:pPr marL="0" indent="0" algn="l">
                <a:buNone/>
              </a:pPr>
              <a:r>
                <a:rPr lang="en-US" sz="1450" b="1" dirty="0">
                  <a:solidFill>
                    <a:srgbClr val="2B2F33"/>
                  </a:solidFill>
                  <a:latin typeface="Nunito" pitchFamily="34" charset="0"/>
                  <a:ea typeface="Nunito" pitchFamily="34" charset="-122"/>
                  <a:cs typeface="Nunito" pitchFamily="34" charset="-120"/>
                </a:rPr>
                <a:t>Targeting investment</a:t>
              </a:r>
              <a:endParaRPr lang="en-US" sz="1450" dirty="0"/>
            </a:p>
          </p:txBody>
        </p:sp>
        <p:sp>
          <p:nvSpPr>
            <p:cNvPr id="24" name="Text 22"/>
            <p:cNvSpPr/>
            <p:nvPr/>
          </p:nvSpPr>
          <p:spPr>
            <a:xfrm>
              <a:off x="6507328" y="4828032"/>
              <a:ext cx="4800143" cy="822960"/>
            </a:xfrm>
            <a:prstGeom prst="rect">
              <a:avLst/>
            </a:prstGeom>
            <a:noFill/>
            <a:ln/>
          </p:spPr>
          <p:txBody>
            <a:bodyPr wrap="square" lIns="0" tIns="0" rIns="0" bIns="0" rtlCol="0" anchor="t"/>
            <a:lstStyle/>
            <a:p>
              <a:pPr marL="0" indent="0" algn="l">
                <a:lnSpc>
                  <a:spcPct val="150000"/>
                </a:lnSpc>
                <a:buNone/>
              </a:pPr>
              <a:r>
                <a:rPr lang="en-US" sz="1050" dirty="0">
                  <a:solidFill>
                    <a:srgbClr val="5C6166"/>
                  </a:solidFill>
                  <a:latin typeface="Nunito" pitchFamily="34" charset="0"/>
                  <a:ea typeface="Nunito" pitchFamily="34" charset="-122"/>
                  <a:cs typeface="Nunito" pitchFamily="34" charset="-120"/>
                </a:rPr>
                <a:t>Least-cost electrification models (e.g., OnSSET) calculate where grid, mini-grid, and solar home systems are most cost-effective, a purely spatial optimisation across millions of raster cells.</a:t>
              </a:r>
              <a:endParaRPr lang="en-US" sz="1050" dirty="0"/>
            </a:p>
          </p:txBody>
        </p:sp>
      </p:grpSp>
      <p:sp>
        <p:nvSpPr>
          <p:cNvPr id="25" name="Text 23"/>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26" name="Text 24"/>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5</a:t>
            </a:r>
            <a:endParaRPr lang="en-US"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SECTION 1 · REFERENCES</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400" b="1" dirty="0">
                <a:solidFill>
                  <a:srgbClr val="2B2F33"/>
                </a:solidFill>
                <a:latin typeface="Nunito" pitchFamily="34" charset="0"/>
                <a:ea typeface="Nunito" pitchFamily="34" charset="-122"/>
                <a:cs typeface="Nunito" pitchFamily="34" charset="-120"/>
              </a:rPr>
              <a:t>Unit 1 Reference List</a:t>
            </a:r>
            <a:endParaRPr lang="en-US" sz="2400" dirty="0"/>
          </a:p>
        </p:txBody>
      </p:sp>
      <p:grpSp>
        <p:nvGrpSpPr>
          <p:cNvPr id="36" name="Group 35">
            <a:extLst>
              <a:ext uri="{FF2B5EF4-FFF2-40B4-BE49-F238E27FC236}">
                <a16:creationId xmlns:a16="http://schemas.microsoft.com/office/drawing/2014/main" id="{912D7C93-650E-5E8A-995C-9BB00421067D}"/>
              </a:ext>
            </a:extLst>
          </p:cNvPr>
          <p:cNvGrpSpPr/>
          <p:nvPr/>
        </p:nvGrpSpPr>
        <p:grpSpPr>
          <a:xfrm>
            <a:off x="609905" y="1537716"/>
            <a:ext cx="10971886" cy="4297680"/>
            <a:chOff x="609905" y="1965960"/>
            <a:chExt cx="10971886" cy="4297680"/>
          </a:xfrm>
        </p:grpSpPr>
        <p:grpSp>
          <p:nvGrpSpPr>
            <p:cNvPr id="30" name="Group 29">
              <a:extLst>
                <a:ext uri="{FF2B5EF4-FFF2-40B4-BE49-F238E27FC236}">
                  <a16:creationId xmlns:a16="http://schemas.microsoft.com/office/drawing/2014/main" id="{BFD40363-87E3-AC63-A823-58BA9A7CDC25}"/>
                </a:ext>
              </a:extLst>
            </p:cNvPr>
            <p:cNvGrpSpPr/>
            <p:nvPr/>
          </p:nvGrpSpPr>
          <p:grpSpPr>
            <a:xfrm>
              <a:off x="609905" y="1965960"/>
              <a:ext cx="10971886" cy="716280"/>
              <a:chOff x="609905" y="1965960"/>
              <a:chExt cx="10971886" cy="716280"/>
            </a:xfrm>
          </p:grpSpPr>
          <p:sp>
            <p:nvSpPr>
              <p:cNvPr id="5" name="Shape 3"/>
              <p:cNvSpPr/>
              <p:nvPr/>
            </p:nvSpPr>
            <p:spPr>
              <a:xfrm>
                <a:off x="609905" y="2223516"/>
                <a:ext cx="201168" cy="201168"/>
              </a:xfrm>
              <a:prstGeom prst="ellipse">
                <a:avLst/>
              </a:prstGeom>
              <a:solidFill>
                <a:srgbClr val="DDEEF6"/>
              </a:solidFill>
              <a:ln/>
            </p:spPr>
          </p:sp>
          <p:sp>
            <p:nvSpPr>
              <p:cNvPr id="6" name="Text 4"/>
              <p:cNvSpPr/>
              <p:nvPr/>
            </p:nvSpPr>
            <p:spPr>
              <a:xfrm>
                <a:off x="609905" y="222351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1</a:t>
                </a:r>
                <a:endParaRPr lang="en-US" sz="900" dirty="0"/>
              </a:p>
            </p:txBody>
          </p:sp>
          <p:sp>
            <p:nvSpPr>
              <p:cNvPr id="7" name="Text 5"/>
              <p:cNvSpPr/>
              <p:nvPr/>
            </p:nvSpPr>
            <p:spPr>
              <a:xfrm>
                <a:off x="993953" y="196596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IEA, IRENA, UNSD, World Bank and WHO (2025) Tracking SDG7: The Energy Progress Report 2025. Washington, DC: World Bank.</a:t>
                </a:r>
                <a:endParaRPr lang="en-US" sz="1150" dirty="0"/>
              </a:p>
            </p:txBody>
          </p:sp>
          <p:sp>
            <p:nvSpPr>
              <p:cNvPr id="8" name="Shape 6"/>
              <p:cNvSpPr/>
              <p:nvPr/>
            </p:nvSpPr>
            <p:spPr>
              <a:xfrm>
                <a:off x="993953" y="2663952"/>
                <a:ext cx="10587838" cy="0"/>
              </a:xfrm>
              <a:prstGeom prst="line">
                <a:avLst/>
              </a:prstGeom>
              <a:noFill/>
              <a:ln w="9525">
                <a:solidFill>
                  <a:srgbClr val="E5E8EB"/>
                </a:solidFill>
                <a:prstDash val="solid"/>
              </a:ln>
            </p:spPr>
          </p:sp>
        </p:grpSp>
        <p:grpSp>
          <p:nvGrpSpPr>
            <p:cNvPr id="31" name="Group 30">
              <a:extLst>
                <a:ext uri="{FF2B5EF4-FFF2-40B4-BE49-F238E27FC236}">
                  <a16:creationId xmlns:a16="http://schemas.microsoft.com/office/drawing/2014/main" id="{1DDB82D9-7B29-2343-632D-9236DDACEF7A}"/>
                </a:ext>
              </a:extLst>
            </p:cNvPr>
            <p:cNvGrpSpPr/>
            <p:nvPr/>
          </p:nvGrpSpPr>
          <p:grpSpPr>
            <a:xfrm>
              <a:off x="609905" y="2682240"/>
              <a:ext cx="10971886" cy="716280"/>
              <a:chOff x="609905" y="2682240"/>
              <a:chExt cx="10971886" cy="716280"/>
            </a:xfrm>
          </p:grpSpPr>
          <p:sp>
            <p:nvSpPr>
              <p:cNvPr id="9" name="Shape 7"/>
              <p:cNvSpPr/>
              <p:nvPr/>
            </p:nvSpPr>
            <p:spPr>
              <a:xfrm>
                <a:off x="609905" y="2939796"/>
                <a:ext cx="201168" cy="201168"/>
              </a:xfrm>
              <a:prstGeom prst="ellipse">
                <a:avLst/>
              </a:prstGeom>
              <a:solidFill>
                <a:srgbClr val="DDEEF6"/>
              </a:solidFill>
              <a:ln/>
            </p:spPr>
          </p:sp>
          <p:sp>
            <p:nvSpPr>
              <p:cNvPr id="10" name="Text 8"/>
              <p:cNvSpPr/>
              <p:nvPr/>
            </p:nvSpPr>
            <p:spPr>
              <a:xfrm>
                <a:off x="609905" y="293979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2</a:t>
                </a:r>
                <a:endParaRPr lang="en-US" sz="900" dirty="0"/>
              </a:p>
            </p:txBody>
          </p:sp>
          <p:sp>
            <p:nvSpPr>
              <p:cNvPr id="11" name="Text 9"/>
              <p:cNvSpPr/>
              <p:nvPr/>
            </p:nvSpPr>
            <p:spPr>
              <a:xfrm>
                <a:off x="993953" y="268224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Mentis, D., Howells, M., Rogner, H., Korkovelos, A., Arderne, C., Zepeda, E., Siyal, S.H., Taliotis, C., Bazilian, M., De Roo, A., Tanvez, Y., Oudalov, A. and Scholtz, E. (2017) 'Lighting the world: the first application of an open source, spatial electrification tool (OnSSET) on Sub-Saharan Africa', Environmental Research Letters, 12(8), 085003.</a:t>
                </a:r>
                <a:endParaRPr lang="en-US" sz="1150" dirty="0"/>
              </a:p>
            </p:txBody>
          </p:sp>
          <p:sp>
            <p:nvSpPr>
              <p:cNvPr id="12" name="Shape 10"/>
              <p:cNvSpPr/>
              <p:nvPr/>
            </p:nvSpPr>
            <p:spPr>
              <a:xfrm>
                <a:off x="993953" y="3380232"/>
                <a:ext cx="10587838" cy="0"/>
              </a:xfrm>
              <a:prstGeom prst="line">
                <a:avLst/>
              </a:prstGeom>
              <a:noFill/>
              <a:ln w="9525">
                <a:solidFill>
                  <a:srgbClr val="E5E8EB"/>
                </a:solidFill>
                <a:prstDash val="solid"/>
              </a:ln>
            </p:spPr>
          </p:sp>
        </p:grpSp>
        <p:grpSp>
          <p:nvGrpSpPr>
            <p:cNvPr id="32" name="Group 31">
              <a:extLst>
                <a:ext uri="{FF2B5EF4-FFF2-40B4-BE49-F238E27FC236}">
                  <a16:creationId xmlns:a16="http://schemas.microsoft.com/office/drawing/2014/main" id="{19B49386-1223-960C-EE8D-716B3CFBD517}"/>
                </a:ext>
              </a:extLst>
            </p:cNvPr>
            <p:cNvGrpSpPr/>
            <p:nvPr/>
          </p:nvGrpSpPr>
          <p:grpSpPr>
            <a:xfrm>
              <a:off x="609905" y="3398520"/>
              <a:ext cx="10971886" cy="716280"/>
              <a:chOff x="609905" y="3398520"/>
              <a:chExt cx="10971886" cy="716280"/>
            </a:xfrm>
          </p:grpSpPr>
          <p:sp>
            <p:nvSpPr>
              <p:cNvPr id="13" name="Shape 11"/>
              <p:cNvSpPr/>
              <p:nvPr/>
            </p:nvSpPr>
            <p:spPr>
              <a:xfrm>
                <a:off x="609905" y="3656076"/>
                <a:ext cx="201168" cy="201168"/>
              </a:xfrm>
              <a:prstGeom prst="ellipse">
                <a:avLst/>
              </a:prstGeom>
              <a:solidFill>
                <a:srgbClr val="DDEEF6"/>
              </a:solidFill>
              <a:ln/>
            </p:spPr>
          </p:sp>
          <p:sp>
            <p:nvSpPr>
              <p:cNvPr id="14" name="Text 12"/>
              <p:cNvSpPr/>
              <p:nvPr/>
            </p:nvSpPr>
            <p:spPr>
              <a:xfrm>
                <a:off x="609905" y="365607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3</a:t>
                </a:r>
                <a:endParaRPr lang="en-US" sz="900" dirty="0"/>
              </a:p>
            </p:txBody>
          </p:sp>
          <p:sp>
            <p:nvSpPr>
              <p:cNvPr id="15" name="Text 13"/>
              <p:cNvSpPr/>
              <p:nvPr/>
            </p:nvSpPr>
            <p:spPr>
              <a:xfrm>
                <a:off x="993953" y="339852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Sustainable Energy for All (2024) Energy Access Explorer: A Geospatial Planning Platform. Vienna: SEforALL. Available at: https://www.energyaccessexplorer.org (Accessed: 14 July 2026).</a:t>
                </a:r>
                <a:endParaRPr lang="en-US" sz="1150" dirty="0"/>
              </a:p>
            </p:txBody>
          </p:sp>
          <p:sp>
            <p:nvSpPr>
              <p:cNvPr id="16" name="Shape 14"/>
              <p:cNvSpPr/>
              <p:nvPr/>
            </p:nvSpPr>
            <p:spPr>
              <a:xfrm>
                <a:off x="993953" y="4096512"/>
                <a:ext cx="10587838" cy="0"/>
              </a:xfrm>
              <a:prstGeom prst="line">
                <a:avLst/>
              </a:prstGeom>
              <a:noFill/>
              <a:ln w="9525">
                <a:solidFill>
                  <a:srgbClr val="E5E8EB"/>
                </a:solidFill>
                <a:prstDash val="solid"/>
              </a:ln>
            </p:spPr>
          </p:sp>
        </p:grpSp>
        <p:grpSp>
          <p:nvGrpSpPr>
            <p:cNvPr id="33" name="Group 32">
              <a:extLst>
                <a:ext uri="{FF2B5EF4-FFF2-40B4-BE49-F238E27FC236}">
                  <a16:creationId xmlns:a16="http://schemas.microsoft.com/office/drawing/2014/main" id="{45AA0264-4996-1037-EE22-B7906AE714C6}"/>
                </a:ext>
              </a:extLst>
            </p:cNvPr>
            <p:cNvGrpSpPr/>
            <p:nvPr/>
          </p:nvGrpSpPr>
          <p:grpSpPr>
            <a:xfrm>
              <a:off x="609905" y="4114800"/>
              <a:ext cx="10971886" cy="716280"/>
              <a:chOff x="609905" y="4114800"/>
              <a:chExt cx="10971886" cy="716280"/>
            </a:xfrm>
          </p:grpSpPr>
          <p:sp>
            <p:nvSpPr>
              <p:cNvPr id="17" name="Shape 15"/>
              <p:cNvSpPr/>
              <p:nvPr/>
            </p:nvSpPr>
            <p:spPr>
              <a:xfrm>
                <a:off x="609905" y="4372356"/>
                <a:ext cx="201168" cy="201168"/>
              </a:xfrm>
              <a:prstGeom prst="ellipse">
                <a:avLst/>
              </a:prstGeom>
              <a:solidFill>
                <a:srgbClr val="DDEEF6"/>
              </a:solidFill>
              <a:ln/>
            </p:spPr>
          </p:sp>
          <p:sp>
            <p:nvSpPr>
              <p:cNvPr id="18" name="Text 16"/>
              <p:cNvSpPr/>
              <p:nvPr/>
            </p:nvSpPr>
            <p:spPr>
              <a:xfrm>
                <a:off x="609905" y="437235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4</a:t>
                </a:r>
                <a:endParaRPr lang="en-US" sz="900" dirty="0"/>
              </a:p>
            </p:txBody>
          </p:sp>
          <p:sp>
            <p:nvSpPr>
              <p:cNvPr id="19" name="Text 17"/>
              <p:cNvSpPr/>
              <p:nvPr/>
            </p:nvSpPr>
            <p:spPr>
              <a:xfrm>
                <a:off x="993953" y="411480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Arderne, C., Zorn, C., Nicolas, C. and Koks, E.E. (2020) 'Predictive mapping of the global power system using open data', Scientific Data, 7, article 19.</a:t>
                </a:r>
                <a:endParaRPr lang="en-US" sz="1150" dirty="0"/>
              </a:p>
            </p:txBody>
          </p:sp>
          <p:sp>
            <p:nvSpPr>
              <p:cNvPr id="20" name="Shape 18"/>
              <p:cNvSpPr/>
              <p:nvPr/>
            </p:nvSpPr>
            <p:spPr>
              <a:xfrm>
                <a:off x="993953" y="4812792"/>
                <a:ext cx="10587838" cy="0"/>
              </a:xfrm>
              <a:prstGeom prst="line">
                <a:avLst/>
              </a:prstGeom>
              <a:noFill/>
              <a:ln w="9525">
                <a:solidFill>
                  <a:srgbClr val="E5E8EB"/>
                </a:solidFill>
                <a:prstDash val="solid"/>
              </a:ln>
            </p:spPr>
          </p:sp>
        </p:grpSp>
        <p:grpSp>
          <p:nvGrpSpPr>
            <p:cNvPr id="34" name="Group 33">
              <a:extLst>
                <a:ext uri="{FF2B5EF4-FFF2-40B4-BE49-F238E27FC236}">
                  <a16:creationId xmlns:a16="http://schemas.microsoft.com/office/drawing/2014/main" id="{AECBAFEB-EFBC-A21C-629F-8E4C694AFB54}"/>
                </a:ext>
              </a:extLst>
            </p:cNvPr>
            <p:cNvGrpSpPr/>
            <p:nvPr/>
          </p:nvGrpSpPr>
          <p:grpSpPr>
            <a:xfrm>
              <a:off x="609905" y="4831080"/>
              <a:ext cx="10971886" cy="716280"/>
              <a:chOff x="609905" y="4831080"/>
              <a:chExt cx="10971886" cy="716280"/>
            </a:xfrm>
          </p:grpSpPr>
          <p:sp>
            <p:nvSpPr>
              <p:cNvPr id="21" name="Shape 19"/>
              <p:cNvSpPr/>
              <p:nvPr/>
            </p:nvSpPr>
            <p:spPr>
              <a:xfrm>
                <a:off x="609905" y="5088636"/>
                <a:ext cx="201168" cy="201168"/>
              </a:xfrm>
              <a:prstGeom prst="ellipse">
                <a:avLst/>
              </a:prstGeom>
              <a:solidFill>
                <a:srgbClr val="DDEEF6"/>
              </a:solidFill>
              <a:ln/>
            </p:spPr>
          </p:sp>
          <p:sp>
            <p:nvSpPr>
              <p:cNvPr id="22" name="Text 20"/>
              <p:cNvSpPr/>
              <p:nvPr/>
            </p:nvSpPr>
            <p:spPr>
              <a:xfrm>
                <a:off x="609905" y="508863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5</a:t>
                </a:r>
                <a:endParaRPr lang="en-US" sz="900" dirty="0"/>
              </a:p>
            </p:txBody>
          </p:sp>
          <p:sp>
            <p:nvSpPr>
              <p:cNvPr id="23" name="Text 21"/>
              <p:cNvSpPr/>
              <p:nvPr/>
            </p:nvSpPr>
            <p:spPr>
              <a:xfrm>
                <a:off x="993953" y="483108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World Bank / ESMAP (2023) Global Electrification Platform: Geospatial Least-Cost Electrification Planning. Washington, DC: World Bank. Available at: https://electrifynow.energydata.info (Accessed: 14 July 2026).</a:t>
                </a:r>
                <a:endParaRPr lang="en-US" sz="1150" dirty="0"/>
              </a:p>
            </p:txBody>
          </p:sp>
          <p:sp>
            <p:nvSpPr>
              <p:cNvPr id="24" name="Shape 22"/>
              <p:cNvSpPr/>
              <p:nvPr/>
            </p:nvSpPr>
            <p:spPr>
              <a:xfrm>
                <a:off x="993953" y="5529072"/>
                <a:ext cx="10587838" cy="0"/>
              </a:xfrm>
              <a:prstGeom prst="line">
                <a:avLst/>
              </a:prstGeom>
              <a:noFill/>
              <a:ln w="9525">
                <a:solidFill>
                  <a:srgbClr val="E5E8EB"/>
                </a:solidFill>
                <a:prstDash val="solid"/>
              </a:ln>
            </p:spPr>
          </p:sp>
        </p:grpSp>
        <p:grpSp>
          <p:nvGrpSpPr>
            <p:cNvPr id="35" name="Group 34">
              <a:extLst>
                <a:ext uri="{FF2B5EF4-FFF2-40B4-BE49-F238E27FC236}">
                  <a16:creationId xmlns:a16="http://schemas.microsoft.com/office/drawing/2014/main" id="{01B60056-F248-3F9E-E588-3B231C79DB3E}"/>
                </a:ext>
              </a:extLst>
            </p:cNvPr>
            <p:cNvGrpSpPr/>
            <p:nvPr/>
          </p:nvGrpSpPr>
          <p:grpSpPr>
            <a:xfrm>
              <a:off x="609905" y="5547360"/>
              <a:ext cx="10971886" cy="716280"/>
              <a:chOff x="609905" y="5547360"/>
              <a:chExt cx="10971886" cy="716280"/>
            </a:xfrm>
          </p:grpSpPr>
          <p:sp>
            <p:nvSpPr>
              <p:cNvPr id="25" name="Shape 23"/>
              <p:cNvSpPr/>
              <p:nvPr/>
            </p:nvSpPr>
            <p:spPr>
              <a:xfrm>
                <a:off x="609905" y="5804916"/>
                <a:ext cx="201168" cy="201168"/>
              </a:xfrm>
              <a:prstGeom prst="ellipse">
                <a:avLst/>
              </a:prstGeom>
              <a:solidFill>
                <a:srgbClr val="DDEEF6"/>
              </a:solidFill>
              <a:ln/>
            </p:spPr>
          </p:sp>
          <p:sp>
            <p:nvSpPr>
              <p:cNvPr id="26" name="Text 24"/>
              <p:cNvSpPr/>
              <p:nvPr/>
            </p:nvSpPr>
            <p:spPr>
              <a:xfrm>
                <a:off x="609905" y="580491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6</a:t>
                </a:r>
                <a:endParaRPr lang="en-US" sz="900" dirty="0"/>
              </a:p>
            </p:txBody>
          </p:sp>
          <p:sp>
            <p:nvSpPr>
              <p:cNvPr id="27" name="Text 25"/>
              <p:cNvSpPr/>
              <p:nvPr/>
            </p:nvSpPr>
            <p:spPr>
              <a:xfrm>
                <a:off x="993953" y="554736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United Nations (2015) Transforming Our World: The 2030 Agenda for Sustainable Development, A/RES/70/1. New York: United Nations General Assembly.</a:t>
                </a:r>
                <a:endParaRPr lang="en-US" sz="1150" dirty="0"/>
              </a:p>
            </p:txBody>
          </p:sp>
        </p:grpSp>
      </p:grpSp>
      <p:sp>
        <p:nvSpPr>
          <p:cNvPr id="28" name="Text 26"/>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29" name="Text 27"/>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6</a:t>
            </a:r>
            <a:endParaRPr lang="en-US" sz="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74320" y="548640"/>
            <a:ext cx="5120640" cy="5577840"/>
          </a:xfrm>
          <a:prstGeom prst="rect">
            <a:avLst/>
          </a:prstGeom>
          <a:noFill/>
          <a:ln/>
        </p:spPr>
        <p:txBody>
          <a:bodyPr wrap="square" lIns="0" tIns="0" rIns="0" bIns="0" rtlCol="0" anchor="ctr"/>
          <a:lstStyle/>
          <a:p>
            <a:pPr marL="0" indent="0" algn="ctr">
              <a:buNone/>
            </a:pPr>
            <a:r>
              <a:rPr lang="en-US" sz="43000" b="1" dirty="0">
                <a:solidFill>
                  <a:srgbClr val="EDB348">
                    <a:alpha val="14000"/>
                  </a:srgbClr>
                </a:solidFill>
                <a:latin typeface="Nunito" pitchFamily="34" charset="0"/>
                <a:ea typeface="Nunito" pitchFamily="34" charset="-122"/>
                <a:cs typeface="Nunito" pitchFamily="34" charset="-120"/>
              </a:rPr>
              <a:t>2</a:t>
            </a:r>
            <a:endParaRPr lang="en-US" sz="43000" dirty="0"/>
          </a:p>
        </p:txBody>
      </p:sp>
      <p:sp>
        <p:nvSpPr>
          <p:cNvPr id="3" name="Shape 1"/>
          <p:cNvSpPr/>
          <p:nvPr/>
        </p:nvSpPr>
        <p:spPr>
          <a:xfrm>
            <a:off x="5440680" y="2606040"/>
            <a:ext cx="118872" cy="1508760"/>
          </a:xfrm>
          <a:prstGeom prst="roundRect">
            <a:avLst>
              <a:gd name="adj" fmla="val 50000"/>
            </a:avLst>
          </a:prstGeom>
          <a:solidFill>
            <a:srgbClr val="EDB348"/>
          </a:solidFill>
          <a:ln/>
        </p:spPr>
      </p:sp>
      <p:sp>
        <p:nvSpPr>
          <p:cNvPr id="4" name="Text 2"/>
          <p:cNvSpPr/>
          <p:nvPr/>
        </p:nvSpPr>
        <p:spPr>
          <a:xfrm>
            <a:off x="5806440" y="2450592"/>
            <a:ext cx="5852160" cy="274320"/>
          </a:xfrm>
          <a:prstGeom prst="rect">
            <a:avLst/>
          </a:prstGeom>
          <a:noFill/>
          <a:ln/>
        </p:spPr>
        <p:txBody>
          <a:bodyPr wrap="square" lIns="0" tIns="0" rIns="0" bIns="0" rtlCol="0" anchor="ctr"/>
          <a:lstStyle/>
          <a:p>
            <a:pPr marL="0" indent="0" algn="l">
              <a:buNone/>
            </a:pPr>
            <a:r>
              <a:rPr lang="en-US" sz="1200" b="1" kern="0" spc="260" dirty="0">
                <a:solidFill>
                  <a:srgbClr val="53A2CC"/>
                </a:solidFill>
                <a:latin typeface="Nunito" pitchFamily="34" charset="0"/>
                <a:ea typeface="Nunito" pitchFamily="34" charset="-122"/>
                <a:cs typeface="Nunito" pitchFamily="34" charset="-120"/>
              </a:rPr>
              <a:t>SECTION 2</a:t>
            </a:r>
            <a:endParaRPr lang="en-US" sz="1200" dirty="0"/>
          </a:p>
        </p:txBody>
      </p:sp>
      <p:sp>
        <p:nvSpPr>
          <p:cNvPr id="5" name="Text 3"/>
          <p:cNvSpPr/>
          <p:nvPr/>
        </p:nvSpPr>
        <p:spPr>
          <a:xfrm>
            <a:off x="5806440" y="2770632"/>
            <a:ext cx="5852160" cy="1170432"/>
          </a:xfrm>
          <a:prstGeom prst="rect">
            <a:avLst/>
          </a:prstGeom>
          <a:noFill/>
          <a:ln/>
        </p:spPr>
        <p:txBody>
          <a:bodyPr wrap="square" lIns="0" tIns="0" rIns="0" bIns="0" rtlCol="0" anchor="ctr"/>
          <a:lstStyle/>
          <a:p>
            <a:pPr marL="0" indent="0" algn="l">
              <a:lnSpc>
                <a:spcPct val="108000"/>
              </a:lnSpc>
              <a:buNone/>
            </a:pPr>
            <a:r>
              <a:rPr lang="en-US" sz="2900" b="1" dirty="0">
                <a:solidFill>
                  <a:srgbClr val="2B2F33"/>
                </a:solidFill>
                <a:latin typeface="Nunito" pitchFamily="34" charset="0"/>
                <a:ea typeface="Nunito" pitchFamily="34" charset="-122"/>
                <a:cs typeface="Nunito" pitchFamily="34" charset="-120"/>
              </a:rPr>
              <a:t>Vector and Raster Data Models</a:t>
            </a:r>
            <a:endParaRPr lang="en-US" sz="2900" dirty="0"/>
          </a:p>
        </p:txBody>
      </p:sp>
      <p:sp>
        <p:nvSpPr>
          <p:cNvPr id="6" name="Text 4"/>
          <p:cNvSpPr/>
          <p:nvPr/>
        </p:nvSpPr>
        <p:spPr>
          <a:xfrm>
            <a:off x="5806440" y="4087368"/>
            <a:ext cx="5669280" cy="457200"/>
          </a:xfrm>
          <a:prstGeom prst="rect">
            <a:avLst/>
          </a:prstGeom>
          <a:noFill/>
          <a:ln/>
        </p:spPr>
        <p:txBody>
          <a:bodyPr wrap="square" lIns="0" tIns="0" rIns="0" bIns="0" rtlCol="0" anchor="t"/>
          <a:lstStyle/>
          <a:p>
            <a:pPr marL="0" indent="0" algn="l">
              <a:buNone/>
            </a:pPr>
            <a:r>
              <a:rPr lang="en-US" sz="1350" i="1" dirty="0">
                <a:solidFill>
                  <a:srgbClr val="5C6166"/>
                </a:solidFill>
                <a:latin typeface="Nunito" pitchFamily="34" charset="0"/>
                <a:ea typeface="Nunito" pitchFamily="34" charset="-122"/>
                <a:cs typeface="Nunito" pitchFamily="34" charset="-120"/>
              </a:rPr>
              <a:t>The two fundamental ways spatial data is structured, and when each one applies.</a:t>
            </a:r>
            <a:endParaRPr lang="en-US" sz="1350" dirty="0"/>
          </a:p>
        </p:txBody>
      </p:sp>
      <p:sp>
        <p:nvSpPr>
          <p:cNvPr id="7" name="Text 5"/>
          <p:cNvSpPr/>
          <p:nvPr/>
        </p:nvSpPr>
        <p:spPr>
          <a:xfrm>
            <a:off x="5806440" y="6035040"/>
            <a:ext cx="5486400" cy="274320"/>
          </a:xfrm>
          <a:prstGeom prst="rect">
            <a:avLst/>
          </a:prstGeom>
          <a:noFill/>
          <a:ln/>
        </p:spPr>
        <p:txBody>
          <a:bodyPr wrap="square" lIns="0" tIns="0" rIns="0" bIns="0" rtlCol="0" anchor="ctr"/>
          <a:lstStyle/>
          <a:p>
            <a:pPr marL="0" indent="0">
              <a:buNone/>
            </a:pPr>
            <a:r>
              <a:rPr lang="en-US" sz="1050" b="1" dirty="0">
                <a:solidFill>
                  <a:srgbClr val="8A8B8B"/>
                </a:solidFill>
                <a:latin typeface="Nunito" pitchFamily="34" charset="0"/>
                <a:ea typeface="Nunito" pitchFamily="34" charset="-122"/>
                <a:cs typeface="Nunito" pitchFamily="34" charset="-120"/>
              </a:rPr>
              <a:t>Module 2: Geospatial Fundamentals</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UNIT 2 · DATA MODELS</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700" b="1" dirty="0">
                <a:solidFill>
                  <a:srgbClr val="2B2F33"/>
                </a:solidFill>
                <a:latin typeface="Nunito" pitchFamily="34" charset="0"/>
                <a:ea typeface="Nunito" pitchFamily="34" charset="-122"/>
                <a:cs typeface="Nunito" pitchFamily="34" charset="-120"/>
              </a:rPr>
              <a:t>Vector Data - Points, Lines, Polygons</a:t>
            </a:r>
            <a:endParaRPr lang="en-US" sz="27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pitchFamily="34" charset="0"/>
                <a:ea typeface="Nunito" pitchFamily="34" charset="-122"/>
                <a:cs typeface="Nunito" pitchFamily="34" charset="-120"/>
              </a:rPr>
              <a:t>Discrete geographic features with exact geometry and an attribute table row per feature.</a:t>
            </a:r>
            <a:endParaRPr lang="en-US" sz="1350" dirty="0"/>
          </a:p>
        </p:txBody>
      </p:sp>
      <p:grpSp>
        <p:nvGrpSpPr>
          <p:cNvPr id="32" name="Group 31">
            <a:extLst>
              <a:ext uri="{FF2B5EF4-FFF2-40B4-BE49-F238E27FC236}">
                <a16:creationId xmlns:a16="http://schemas.microsoft.com/office/drawing/2014/main" id="{0C878A50-CE7A-C699-8FF3-B42CB12DEA00}"/>
              </a:ext>
            </a:extLst>
          </p:cNvPr>
          <p:cNvGrpSpPr/>
          <p:nvPr/>
        </p:nvGrpSpPr>
        <p:grpSpPr>
          <a:xfrm>
            <a:off x="609905" y="1965960"/>
            <a:ext cx="6903720" cy="1316736"/>
            <a:chOff x="609905" y="1965960"/>
            <a:chExt cx="6903720" cy="1316736"/>
          </a:xfrm>
        </p:grpSpPr>
        <p:sp>
          <p:nvSpPr>
            <p:cNvPr id="5" name="Shape 3"/>
            <p:cNvSpPr/>
            <p:nvPr/>
          </p:nvSpPr>
          <p:spPr>
            <a:xfrm>
              <a:off x="609905" y="1965960"/>
              <a:ext cx="6903720" cy="1316736"/>
            </a:xfrm>
            <a:prstGeom prst="roundRect">
              <a:avLst>
                <a:gd name="adj" fmla="val 5556"/>
              </a:avLst>
            </a:prstGeom>
            <a:solidFill>
              <a:srgbClr val="F6F7F8"/>
            </a:solidFill>
            <a:ln w="12700">
              <a:solidFill>
                <a:srgbClr val="E5E8EB"/>
              </a:solidFill>
              <a:prstDash val="solid"/>
            </a:ln>
          </p:spPr>
        </p:sp>
        <p:sp>
          <p:nvSpPr>
            <p:cNvPr id="6" name="Text 4"/>
            <p:cNvSpPr/>
            <p:nvPr/>
          </p:nvSpPr>
          <p:spPr>
            <a:xfrm>
              <a:off x="865937" y="2103120"/>
              <a:ext cx="6446520" cy="292608"/>
            </a:xfrm>
            <a:prstGeom prst="rect">
              <a:avLst/>
            </a:prstGeom>
            <a:noFill/>
            <a:ln/>
          </p:spPr>
          <p:txBody>
            <a:bodyPr wrap="square" lIns="0" tIns="0" rIns="0" bIns="0" rtlCol="0" anchor="ctr"/>
            <a:lstStyle/>
            <a:p>
              <a:pPr marL="0" indent="0">
                <a:buNone/>
              </a:pPr>
              <a:r>
                <a:rPr lang="en-US" sz="1400" b="1" dirty="0">
                  <a:solidFill>
                    <a:srgbClr val="2B2F33"/>
                  </a:solidFill>
                  <a:latin typeface="Nunito" pitchFamily="34" charset="0"/>
                  <a:ea typeface="Nunito" pitchFamily="34" charset="-122"/>
                  <a:cs typeface="Nunito" pitchFamily="34" charset="-120"/>
                </a:rPr>
                <a:t>Point</a:t>
              </a:r>
              <a:endParaRPr lang="en-US" sz="1400" dirty="0"/>
            </a:p>
          </p:txBody>
        </p:sp>
        <p:sp>
          <p:nvSpPr>
            <p:cNvPr id="7" name="Text 5"/>
            <p:cNvSpPr/>
            <p:nvPr/>
          </p:nvSpPr>
          <p:spPr>
            <a:xfrm>
              <a:off x="865937" y="2404872"/>
              <a:ext cx="6446520" cy="384048"/>
            </a:xfrm>
            <a:prstGeom prst="rect">
              <a:avLst/>
            </a:prstGeom>
            <a:noFill/>
            <a:ln/>
          </p:spPr>
          <p:txBody>
            <a:bodyPr wrap="square" lIns="0" tIns="0" rIns="0" bIns="0" rtlCol="0" anchor="t"/>
            <a:lstStyle/>
            <a:p>
              <a:pPr marL="0" indent="0">
                <a:lnSpc>
                  <a:spcPct val="115000"/>
                </a:lnSpc>
                <a:buNone/>
              </a:pPr>
              <a:r>
                <a:rPr lang="en-US" sz="1050" dirty="0">
                  <a:solidFill>
                    <a:srgbClr val="5C6166"/>
                  </a:solidFill>
                  <a:latin typeface="Nunito" pitchFamily="34" charset="0"/>
                  <a:ea typeface="Nunito" pitchFamily="34" charset="-122"/>
                  <a:cs typeface="Nunito" pitchFamily="34" charset="-120"/>
                </a:rPr>
                <a:t>A single coordinate pair (x, y). One row per feature.</a:t>
              </a:r>
              <a:endParaRPr lang="en-US" sz="1050" dirty="0"/>
            </a:p>
          </p:txBody>
        </p:sp>
        <p:sp>
          <p:nvSpPr>
            <p:cNvPr id="8" name="Text 6"/>
            <p:cNvSpPr/>
            <p:nvPr/>
          </p:nvSpPr>
          <p:spPr>
            <a:xfrm>
              <a:off x="865937" y="2807208"/>
              <a:ext cx="6446520" cy="402336"/>
            </a:xfrm>
            <a:prstGeom prst="rect">
              <a:avLst/>
            </a:prstGeom>
            <a:noFill/>
            <a:ln/>
          </p:spPr>
          <p:txBody>
            <a:bodyPr wrap="square" lIns="0" tIns="0" rIns="0" bIns="0" rtlCol="0" anchor="t"/>
            <a:lstStyle/>
            <a:p>
              <a:pPr marL="0" indent="0">
                <a:lnSpc>
                  <a:spcPct val="150000"/>
                </a:lnSpc>
                <a:buNone/>
              </a:pPr>
              <a:r>
                <a:rPr lang="en-US" sz="1000" b="1" dirty="0">
                  <a:solidFill>
                    <a:srgbClr val="53A2CC"/>
                  </a:solidFill>
                  <a:latin typeface="Nunito" pitchFamily="34" charset="0"/>
                  <a:ea typeface="Nunito" pitchFamily="34" charset="-122"/>
                  <a:cs typeface="Nunito" pitchFamily="34" charset="-120"/>
                </a:rPr>
                <a:t>Energy examples:  </a:t>
              </a:r>
              <a:r>
                <a:rPr lang="en-US" sz="1000" dirty="0">
                  <a:solidFill>
                    <a:srgbClr val="2B2F33"/>
                  </a:solidFill>
                  <a:latin typeface="Nunito" pitchFamily="34" charset="0"/>
                  <a:ea typeface="Nunito" pitchFamily="34" charset="-122"/>
                  <a:cs typeface="Nunito" pitchFamily="34" charset="-120"/>
                </a:rPr>
                <a:t>Village and settlement locations, substations, transformers, solar panel installations, survey collection points.</a:t>
              </a:r>
              <a:endParaRPr lang="en-US" sz="1000" dirty="0"/>
            </a:p>
          </p:txBody>
        </p:sp>
      </p:grpSp>
      <p:grpSp>
        <p:nvGrpSpPr>
          <p:cNvPr id="33" name="Group 32">
            <a:extLst>
              <a:ext uri="{FF2B5EF4-FFF2-40B4-BE49-F238E27FC236}">
                <a16:creationId xmlns:a16="http://schemas.microsoft.com/office/drawing/2014/main" id="{6DEA3062-E702-A721-5055-F09C701F6353}"/>
              </a:ext>
            </a:extLst>
          </p:cNvPr>
          <p:cNvGrpSpPr/>
          <p:nvPr/>
        </p:nvGrpSpPr>
        <p:grpSpPr>
          <a:xfrm>
            <a:off x="609905" y="3392424"/>
            <a:ext cx="6903720" cy="1330452"/>
            <a:chOff x="609905" y="3392424"/>
            <a:chExt cx="6903720" cy="1330452"/>
          </a:xfrm>
        </p:grpSpPr>
        <p:sp>
          <p:nvSpPr>
            <p:cNvPr id="9" name="Shape 7"/>
            <p:cNvSpPr/>
            <p:nvPr/>
          </p:nvSpPr>
          <p:spPr>
            <a:xfrm>
              <a:off x="609905" y="3392424"/>
              <a:ext cx="6903720" cy="1316736"/>
            </a:xfrm>
            <a:prstGeom prst="roundRect">
              <a:avLst>
                <a:gd name="adj" fmla="val 5556"/>
              </a:avLst>
            </a:prstGeom>
            <a:solidFill>
              <a:srgbClr val="F6F7F8"/>
            </a:solidFill>
            <a:ln w="12700">
              <a:solidFill>
                <a:srgbClr val="E5E8EB"/>
              </a:solidFill>
              <a:prstDash val="solid"/>
            </a:ln>
          </p:spPr>
        </p:sp>
        <p:sp>
          <p:nvSpPr>
            <p:cNvPr id="10" name="Text 8"/>
            <p:cNvSpPr/>
            <p:nvPr/>
          </p:nvSpPr>
          <p:spPr>
            <a:xfrm>
              <a:off x="865937" y="3529584"/>
              <a:ext cx="6446520" cy="292608"/>
            </a:xfrm>
            <a:prstGeom prst="rect">
              <a:avLst/>
            </a:prstGeom>
            <a:noFill/>
            <a:ln/>
          </p:spPr>
          <p:txBody>
            <a:bodyPr wrap="square" lIns="0" tIns="0" rIns="0" bIns="0" rtlCol="0" anchor="ctr"/>
            <a:lstStyle/>
            <a:p>
              <a:pPr marL="0" indent="0">
                <a:buNone/>
              </a:pPr>
              <a:r>
                <a:rPr lang="en-US" sz="1400" b="1" dirty="0">
                  <a:solidFill>
                    <a:srgbClr val="2B2F33"/>
                  </a:solidFill>
                  <a:latin typeface="Nunito" pitchFamily="34" charset="0"/>
                  <a:ea typeface="Nunito" pitchFamily="34" charset="-122"/>
                  <a:cs typeface="Nunito" pitchFamily="34" charset="-120"/>
                </a:rPr>
                <a:t>Line (LineString)</a:t>
              </a:r>
              <a:endParaRPr lang="en-US" sz="1400" dirty="0"/>
            </a:p>
          </p:txBody>
        </p:sp>
        <p:sp>
          <p:nvSpPr>
            <p:cNvPr id="11" name="Text 9"/>
            <p:cNvSpPr/>
            <p:nvPr/>
          </p:nvSpPr>
          <p:spPr>
            <a:xfrm>
              <a:off x="865937" y="3831336"/>
              <a:ext cx="6446520" cy="384048"/>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A connected sequence of coordinates forming a linear feature. The hardest geometry to keep topologically clean.</a:t>
              </a:r>
              <a:endParaRPr lang="en-US" sz="1050" dirty="0"/>
            </a:p>
          </p:txBody>
        </p:sp>
        <p:sp>
          <p:nvSpPr>
            <p:cNvPr id="12" name="Text 10"/>
            <p:cNvSpPr/>
            <p:nvPr/>
          </p:nvSpPr>
          <p:spPr>
            <a:xfrm>
              <a:off x="865937" y="4320540"/>
              <a:ext cx="6446520" cy="402336"/>
            </a:xfrm>
            <a:prstGeom prst="rect">
              <a:avLst/>
            </a:prstGeom>
            <a:noFill/>
            <a:ln/>
          </p:spPr>
          <p:txBody>
            <a:bodyPr wrap="square" lIns="0" tIns="0" rIns="0" bIns="0" rtlCol="0" anchor="t"/>
            <a:lstStyle/>
            <a:p>
              <a:pPr marL="0" indent="0">
                <a:lnSpc>
                  <a:spcPct val="150000"/>
                </a:lnSpc>
                <a:buNone/>
              </a:pPr>
              <a:r>
                <a:rPr lang="en-US" sz="1000" b="1" dirty="0">
                  <a:solidFill>
                    <a:srgbClr val="53A2CC"/>
                  </a:solidFill>
                  <a:latin typeface="Nunito" pitchFamily="34" charset="0"/>
                  <a:ea typeface="Nunito" pitchFamily="34" charset="-122"/>
                  <a:cs typeface="Nunito" pitchFamily="34" charset="-120"/>
                </a:rPr>
                <a:t>Energy examples:  </a:t>
              </a:r>
              <a:r>
                <a:rPr lang="en-US" sz="1000" dirty="0">
                  <a:solidFill>
                    <a:srgbClr val="2B2F33"/>
                  </a:solidFill>
                  <a:latin typeface="Nunito" pitchFamily="34" charset="0"/>
                  <a:ea typeface="Nunito" pitchFamily="34" charset="-122"/>
                  <a:cs typeface="Nunito" pitchFamily="34" charset="-120"/>
                </a:rPr>
                <a:t>Transmission lines, distribution feeders, road networks, river channels.</a:t>
              </a:r>
              <a:endParaRPr lang="en-US" sz="1000" dirty="0"/>
            </a:p>
          </p:txBody>
        </p:sp>
      </p:grpSp>
      <p:grpSp>
        <p:nvGrpSpPr>
          <p:cNvPr id="34" name="Group 33">
            <a:extLst>
              <a:ext uri="{FF2B5EF4-FFF2-40B4-BE49-F238E27FC236}">
                <a16:creationId xmlns:a16="http://schemas.microsoft.com/office/drawing/2014/main" id="{AFFB86AA-2B28-07CB-C27E-F8752AE28AEE}"/>
              </a:ext>
            </a:extLst>
          </p:cNvPr>
          <p:cNvGrpSpPr/>
          <p:nvPr/>
        </p:nvGrpSpPr>
        <p:grpSpPr>
          <a:xfrm>
            <a:off x="609905" y="4818888"/>
            <a:ext cx="6903720" cy="1316736"/>
            <a:chOff x="609905" y="4818888"/>
            <a:chExt cx="6903720" cy="1316736"/>
          </a:xfrm>
        </p:grpSpPr>
        <p:sp>
          <p:nvSpPr>
            <p:cNvPr id="13" name="Shape 11"/>
            <p:cNvSpPr/>
            <p:nvPr/>
          </p:nvSpPr>
          <p:spPr>
            <a:xfrm>
              <a:off x="609905" y="4818888"/>
              <a:ext cx="6903720" cy="1316736"/>
            </a:xfrm>
            <a:prstGeom prst="roundRect">
              <a:avLst>
                <a:gd name="adj" fmla="val 5556"/>
              </a:avLst>
            </a:prstGeom>
            <a:solidFill>
              <a:srgbClr val="F6F7F8"/>
            </a:solidFill>
            <a:ln w="12700">
              <a:solidFill>
                <a:srgbClr val="E5E8EB"/>
              </a:solidFill>
              <a:prstDash val="solid"/>
            </a:ln>
          </p:spPr>
        </p:sp>
        <p:sp>
          <p:nvSpPr>
            <p:cNvPr id="14" name="Text 12"/>
            <p:cNvSpPr/>
            <p:nvPr/>
          </p:nvSpPr>
          <p:spPr>
            <a:xfrm>
              <a:off x="865937" y="4956048"/>
              <a:ext cx="6446520" cy="292608"/>
            </a:xfrm>
            <a:prstGeom prst="rect">
              <a:avLst/>
            </a:prstGeom>
            <a:noFill/>
            <a:ln/>
          </p:spPr>
          <p:txBody>
            <a:bodyPr wrap="square" lIns="0" tIns="0" rIns="0" bIns="0" rtlCol="0" anchor="ctr"/>
            <a:lstStyle/>
            <a:p>
              <a:pPr marL="0" indent="0">
                <a:buNone/>
              </a:pPr>
              <a:r>
                <a:rPr lang="en-US" sz="1400" b="1" dirty="0">
                  <a:solidFill>
                    <a:srgbClr val="2B2F33"/>
                  </a:solidFill>
                  <a:latin typeface="Nunito" pitchFamily="34" charset="0"/>
                  <a:ea typeface="Nunito" pitchFamily="34" charset="-122"/>
                  <a:cs typeface="Nunito" pitchFamily="34" charset="-120"/>
                </a:rPr>
                <a:t>Polygon</a:t>
              </a:r>
              <a:endParaRPr lang="en-US" sz="1400" dirty="0"/>
            </a:p>
          </p:txBody>
        </p:sp>
        <p:sp>
          <p:nvSpPr>
            <p:cNvPr id="15" name="Text 13"/>
            <p:cNvSpPr/>
            <p:nvPr/>
          </p:nvSpPr>
          <p:spPr>
            <a:xfrm>
              <a:off x="865937" y="5257800"/>
              <a:ext cx="6446520" cy="384048"/>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A closed shape defining an area. Must not overlap or leave gaps when representing a complete partition.</a:t>
              </a:r>
              <a:endParaRPr lang="en-US" sz="1050" dirty="0"/>
            </a:p>
          </p:txBody>
        </p:sp>
        <p:sp>
          <p:nvSpPr>
            <p:cNvPr id="16" name="Text 14"/>
            <p:cNvSpPr/>
            <p:nvPr/>
          </p:nvSpPr>
          <p:spPr>
            <a:xfrm>
              <a:off x="865937" y="5660136"/>
              <a:ext cx="6446520" cy="402336"/>
            </a:xfrm>
            <a:prstGeom prst="rect">
              <a:avLst/>
            </a:prstGeom>
            <a:noFill/>
            <a:ln/>
          </p:spPr>
          <p:txBody>
            <a:bodyPr wrap="square" lIns="0" tIns="0" rIns="0" bIns="0" rtlCol="0" anchor="t"/>
            <a:lstStyle/>
            <a:p>
              <a:pPr marL="0" indent="0">
                <a:lnSpc>
                  <a:spcPct val="150000"/>
                </a:lnSpc>
                <a:buNone/>
              </a:pPr>
              <a:r>
                <a:rPr lang="en-US" sz="1000" b="1" dirty="0">
                  <a:solidFill>
                    <a:srgbClr val="53A2CC"/>
                  </a:solidFill>
                  <a:latin typeface="Nunito" pitchFamily="34" charset="0"/>
                  <a:ea typeface="Nunito" pitchFamily="34" charset="-122"/>
                  <a:cs typeface="Nunito" pitchFamily="34" charset="-120"/>
                </a:rPr>
                <a:t>Energy examples:  </a:t>
              </a:r>
              <a:r>
                <a:rPr lang="en-US" sz="1000" dirty="0">
                  <a:solidFill>
                    <a:srgbClr val="2B2F33"/>
                  </a:solidFill>
                  <a:latin typeface="Nunito" pitchFamily="34" charset="0"/>
                  <a:ea typeface="Nunito" pitchFamily="34" charset="-122"/>
                  <a:cs typeface="Nunito" pitchFamily="34" charset="-120"/>
                </a:rPr>
                <a:t>Administrative boundaries, mini-grid service areas, electrified districts, solar farm footprints.</a:t>
              </a:r>
              <a:endParaRPr lang="en-US" sz="1000" dirty="0"/>
            </a:p>
          </p:txBody>
        </p:sp>
      </p:grpSp>
      <p:sp>
        <p:nvSpPr>
          <p:cNvPr id="17" name="Shape 15"/>
          <p:cNvSpPr/>
          <p:nvPr/>
        </p:nvSpPr>
        <p:spPr>
          <a:xfrm>
            <a:off x="7742225" y="1965960"/>
            <a:ext cx="3839566" cy="4169664"/>
          </a:xfrm>
          <a:prstGeom prst="roundRect">
            <a:avLst>
              <a:gd name="adj" fmla="val 2382"/>
            </a:avLst>
          </a:prstGeom>
          <a:solidFill>
            <a:srgbClr val="1F2A33"/>
          </a:solidFill>
          <a:ln w="12700">
            <a:solidFill>
              <a:srgbClr val="E5E8EB"/>
            </a:solidFill>
            <a:prstDash val="solid"/>
          </a:ln>
        </p:spPr>
      </p:sp>
      <p:sp>
        <p:nvSpPr>
          <p:cNvPr id="18" name="Text 16"/>
          <p:cNvSpPr/>
          <p:nvPr/>
        </p:nvSpPr>
        <p:spPr>
          <a:xfrm>
            <a:off x="7970825" y="2130552"/>
            <a:ext cx="3382366" cy="228600"/>
          </a:xfrm>
          <a:prstGeom prst="rect">
            <a:avLst/>
          </a:prstGeom>
          <a:noFill/>
          <a:ln/>
        </p:spPr>
        <p:txBody>
          <a:bodyPr wrap="square" lIns="0" tIns="0" rIns="0" bIns="0" rtlCol="0" anchor="ctr"/>
          <a:lstStyle/>
          <a:p>
            <a:pPr marL="0" indent="0">
              <a:buNone/>
            </a:pPr>
            <a:r>
              <a:rPr lang="en-US" sz="950" b="1" kern="0" spc="180" dirty="0">
                <a:solidFill>
                  <a:srgbClr val="EDB348"/>
                </a:solidFill>
                <a:latin typeface="Nunito" pitchFamily="34" charset="0"/>
                <a:ea typeface="Nunito" pitchFamily="34" charset="-122"/>
                <a:cs typeface="Nunito" pitchFamily="34" charset="-120"/>
              </a:rPr>
              <a:t>GEOMETRY TYPES</a:t>
            </a:r>
            <a:endParaRPr lang="en-US" sz="950" dirty="0"/>
          </a:p>
        </p:txBody>
      </p:sp>
      <p:sp>
        <p:nvSpPr>
          <p:cNvPr id="19" name="Shape 17"/>
          <p:cNvSpPr/>
          <p:nvPr/>
        </p:nvSpPr>
        <p:spPr>
          <a:xfrm>
            <a:off x="9341968" y="2423160"/>
            <a:ext cx="640080" cy="640080"/>
          </a:xfrm>
          <a:prstGeom prst="ellipse">
            <a:avLst/>
          </a:prstGeom>
          <a:ln w="15875">
            <a:solidFill>
              <a:srgbClr val="53A2CC"/>
            </a:solidFill>
            <a:prstDash val="solid"/>
          </a:ln>
        </p:spPr>
      </p:sp>
      <p:sp>
        <p:nvSpPr>
          <p:cNvPr id="20" name="Shape 18"/>
          <p:cNvSpPr/>
          <p:nvPr/>
        </p:nvSpPr>
        <p:spPr>
          <a:xfrm>
            <a:off x="9579712" y="2660904"/>
            <a:ext cx="164592" cy="164592"/>
          </a:xfrm>
          <a:prstGeom prst="ellipse">
            <a:avLst/>
          </a:prstGeom>
          <a:solidFill>
            <a:srgbClr val="53A2CC"/>
          </a:solidFill>
          <a:ln/>
        </p:spPr>
      </p:sp>
      <p:sp>
        <p:nvSpPr>
          <p:cNvPr id="21" name="Text 19"/>
          <p:cNvSpPr/>
          <p:nvPr/>
        </p:nvSpPr>
        <p:spPr>
          <a:xfrm>
            <a:off x="8381848" y="3154680"/>
            <a:ext cx="2560320" cy="256032"/>
          </a:xfrm>
          <a:prstGeom prst="rect">
            <a:avLst/>
          </a:prstGeom>
          <a:noFill/>
          <a:ln/>
        </p:spPr>
        <p:txBody>
          <a:bodyPr wrap="square" lIns="0" tIns="0" rIns="0" bIns="0" rtlCol="0" anchor="ctr"/>
          <a:lstStyle/>
          <a:p>
            <a:pPr marL="0" indent="0" algn="ctr">
              <a:buNone/>
            </a:pPr>
            <a:r>
              <a:rPr lang="en-US" sz="1100" b="1" dirty="0">
                <a:solidFill>
                  <a:srgbClr val="FFFFFF"/>
                </a:solidFill>
                <a:latin typeface="Nunito" pitchFamily="34" charset="0"/>
                <a:ea typeface="Nunito" pitchFamily="34" charset="-122"/>
                <a:cs typeface="Nunito" pitchFamily="34" charset="-120"/>
              </a:rPr>
              <a:t>Point</a:t>
            </a:r>
            <a:endParaRPr lang="en-US" sz="1100" dirty="0"/>
          </a:p>
        </p:txBody>
      </p:sp>
      <p:sp>
        <p:nvSpPr>
          <p:cNvPr id="22" name="Shape 20"/>
          <p:cNvSpPr/>
          <p:nvPr/>
        </p:nvSpPr>
        <p:spPr>
          <a:xfrm>
            <a:off x="8976208" y="4096512"/>
            <a:ext cx="640080" cy="0"/>
          </a:xfrm>
          <a:prstGeom prst="line">
            <a:avLst/>
          </a:prstGeom>
          <a:noFill/>
          <a:ln w="28575">
            <a:solidFill>
              <a:srgbClr val="EDB348"/>
            </a:solidFill>
            <a:prstDash val="solid"/>
          </a:ln>
        </p:spPr>
      </p:sp>
      <p:sp>
        <p:nvSpPr>
          <p:cNvPr id="23" name="Shape 21"/>
          <p:cNvSpPr/>
          <p:nvPr/>
        </p:nvSpPr>
        <p:spPr>
          <a:xfrm>
            <a:off x="9616288" y="3712464"/>
            <a:ext cx="731520" cy="457200"/>
          </a:xfrm>
          <a:prstGeom prst="line">
            <a:avLst/>
          </a:prstGeom>
          <a:noFill/>
          <a:ln w="28575">
            <a:solidFill>
              <a:srgbClr val="EDB348"/>
            </a:solidFill>
            <a:prstDash val="solid"/>
          </a:ln>
        </p:spPr>
      </p:sp>
      <p:sp>
        <p:nvSpPr>
          <p:cNvPr id="24" name="Shape 22"/>
          <p:cNvSpPr/>
          <p:nvPr/>
        </p:nvSpPr>
        <p:spPr>
          <a:xfrm>
            <a:off x="8930488" y="4050792"/>
            <a:ext cx="91440" cy="91440"/>
          </a:xfrm>
          <a:prstGeom prst="ellipse">
            <a:avLst/>
          </a:prstGeom>
          <a:solidFill>
            <a:srgbClr val="EDB348"/>
          </a:solidFill>
          <a:ln/>
        </p:spPr>
      </p:sp>
      <p:sp>
        <p:nvSpPr>
          <p:cNvPr id="25" name="Shape 23"/>
          <p:cNvSpPr/>
          <p:nvPr/>
        </p:nvSpPr>
        <p:spPr>
          <a:xfrm>
            <a:off x="9570568" y="3666744"/>
            <a:ext cx="91440" cy="91440"/>
          </a:xfrm>
          <a:prstGeom prst="ellipse">
            <a:avLst/>
          </a:prstGeom>
          <a:solidFill>
            <a:srgbClr val="EDB348"/>
          </a:solidFill>
          <a:ln/>
        </p:spPr>
      </p:sp>
      <p:sp>
        <p:nvSpPr>
          <p:cNvPr id="26" name="Shape 24"/>
          <p:cNvSpPr/>
          <p:nvPr/>
        </p:nvSpPr>
        <p:spPr>
          <a:xfrm>
            <a:off x="10302088" y="4123944"/>
            <a:ext cx="91440" cy="91440"/>
          </a:xfrm>
          <a:prstGeom prst="ellipse">
            <a:avLst/>
          </a:prstGeom>
          <a:solidFill>
            <a:srgbClr val="EDB348"/>
          </a:solidFill>
          <a:ln/>
        </p:spPr>
      </p:sp>
      <p:sp>
        <p:nvSpPr>
          <p:cNvPr id="27" name="Text 25"/>
          <p:cNvSpPr/>
          <p:nvPr/>
        </p:nvSpPr>
        <p:spPr>
          <a:xfrm>
            <a:off x="8381848" y="4343400"/>
            <a:ext cx="2560320" cy="256032"/>
          </a:xfrm>
          <a:prstGeom prst="rect">
            <a:avLst/>
          </a:prstGeom>
          <a:noFill/>
          <a:ln/>
        </p:spPr>
        <p:txBody>
          <a:bodyPr wrap="square" lIns="0" tIns="0" rIns="0" bIns="0" rtlCol="0" anchor="ctr"/>
          <a:lstStyle/>
          <a:p>
            <a:pPr marL="0" indent="0" algn="ctr">
              <a:buNone/>
            </a:pPr>
            <a:r>
              <a:rPr lang="en-US" sz="1100" b="1" dirty="0">
                <a:solidFill>
                  <a:srgbClr val="FFFFFF"/>
                </a:solidFill>
                <a:latin typeface="Nunito" pitchFamily="34" charset="0"/>
                <a:ea typeface="Nunito" pitchFamily="34" charset="-122"/>
                <a:cs typeface="Nunito" pitchFamily="34" charset="-120"/>
              </a:rPr>
              <a:t>Line</a:t>
            </a:r>
            <a:endParaRPr lang="en-US" sz="1100" dirty="0"/>
          </a:p>
        </p:txBody>
      </p:sp>
      <p:sp>
        <p:nvSpPr>
          <p:cNvPr id="28" name="Shape 26"/>
          <p:cNvSpPr/>
          <p:nvPr/>
        </p:nvSpPr>
        <p:spPr>
          <a:xfrm>
            <a:off x="9296248" y="4709160"/>
            <a:ext cx="731520" cy="640080"/>
          </a:xfrm>
          <a:prstGeom prst="pentagon">
            <a:avLst/>
          </a:prstGeom>
          <a:solidFill>
            <a:srgbClr val="53A2CC">
              <a:alpha val="75000"/>
            </a:srgbClr>
          </a:solidFill>
          <a:ln w="19050">
            <a:solidFill>
              <a:srgbClr val="53A2CC"/>
            </a:solidFill>
            <a:prstDash val="solid"/>
          </a:ln>
        </p:spPr>
      </p:sp>
      <p:sp>
        <p:nvSpPr>
          <p:cNvPr id="29" name="Text 27"/>
          <p:cNvSpPr/>
          <p:nvPr/>
        </p:nvSpPr>
        <p:spPr>
          <a:xfrm>
            <a:off x="8381848" y="5468112"/>
            <a:ext cx="2560320" cy="256032"/>
          </a:xfrm>
          <a:prstGeom prst="rect">
            <a:avLst/>
          </a:prstGeom>
          <a:noFill/>
          <a:ln/>
        </p:spPr>
        <p:txBody>
          <a:bodyPr wrap="square" lIns="0" tIns="0" rIns="0" bIns="0" rtlCol="0" anchor="ctr"/>
          <a:lstStyle/>
          <a:p>
            <a:pPr marL="0" indent="0" algn="ctr">
              <a:buNone/>
            </a:pPr>
            <a:r>
              <a:rPr lang="en-US" sz="1100" b="1" dirty="0">
                <a:solidFill>
                  <a:srgbClr val="FFFFFF"/>
                </a:solidFill>
                <a:latin typeface="Nunito" pitchFamily="34" charset="0"/>
                <a:ea typeface="Nunito" pitchFamily="34" charset="-122"/>
                <a:cs typeface="Nunito" pitchFamily="34" charset="-120"/>
              </a:rPr>
              <a:t>Polygon</a:t>
            </a:r>
            <a:endParaRPr lang="en-US" sz="1100" dirty="0"/>
          </a:p>
        </p:txBody>
      </p:sp>
      <p:sp>
        <p:nvSpPr>
          <p:cNvPr id="30" name="Text 28"/>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31" name="Text 29"/>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8</a:t>
            </a:r>
            <a:endParaRPr lang="en-US" sz="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UNIT 2 · DATA MODELS</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700" b="1" dirty="0">
                <a:solidFill>
                  <a:srgbClr val="2B2F33"/>
                </a:solidFill>
                <a:latin typeface="Nunito" pitchFamily="34" charset="0"/>
                <a:ea typeface="Nunito" pitchFamily="34" charset="-122"/>
                <a:cs typeface="Nunito" pitchFamily="34" charset="-120"/>
              </a:rPr>
              <a:t>Raster Data - A Grid of Cells</a:t>
            </a:r>
            <a:endParaRPr lang="en-US" sz="27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pitchFamily="34" charset="0"/>
                <a:ea typeface="Nunito" pitchFamily="34" charset="-122"/>
                <a:cs typeface="Nunito" pitchFamily="34" charset="-120"/>
              </a:rPr>
              <a:t>A regular grid of pixels, each storing a numeric value. Extent is defined by origin, cell size and row/column count.</a:t>
            </a:r>
            <a:endParaRPr lang="en-US" sz="1350" dirty="0"/>
          </a:p>
        </p:txBody>
      </p:sp>
      <p:grpSp>
        <p:nvGrpSpPr>
          <p:cNvPr id="64" name="Group 63">
            <a:extLst>
              <a:ext uri="{FF2B5EF4-FFF2-40B4-BE49-F238E27FC236}">
                <a16:creationId xmlns:a16="http://schemas.microsoft.com/office/drawing/2014/main" id="{CCCA6B6C-2BA7-83F1-8B05-304D48C1095D}"/>
              </a:ext>
            </a:extLst>
          </p:cNvPr>
          <p:cNvGrpSpPr/>
          <p:nvPr/>
        </p:nvGrpSpPr>
        <p:grpSpPr>
          <a:xfrm>
            <a:off x="609905" y="1965960"/>
            <a:ext cx="5348783" cy="960120"/>
            <a:chOff x="609905" y="1965960"/>
            <a:chExt cx="5348783" cy="960120"/>
          </a:xfrm>
        </p:grpSpPr>
        <p:sp>
          <p:nvSpPr>
            <p:cNvPr id="5" name="Shape 3"/>
            <p:cNvSpPr/>
            <p:nvPr/>
          </p:nvSpPr>
          <p:spPr>
            <a:xfrm>
              <a:off x="609905" y="1965960"/>
              <a:ext cx="5348783" cy="960120"/>
            </a:xfrm>
            <a:prstGeom prst="roundRect">
              <a:avLst>
                <a:gd name="adj" fmla="val 7619"/>
              </a:avLst>
            </a:prstGeom>
            <a:solidFill>
              <a:srgbClr val="F6F7F8"/>
            </a:solidFill>
            <a:ln w="12700">
              <a:solidFill>
                <a:srgbClr val="E5E8EB"/>
              </a:solidFill>
              <a:prstDash val="solid"/>
            </a:ln>
          </p:spPr>
        </p:sp>
        <p:sp>
          <p:nvSpPr>
            <p:cNvPr id="6" name="Text 4"/>
            <p:cNvSpPr/>
            <p:nvPr/>
          </p:nvSpPr>
          <p:spPr>
            <a:xfrm>
              <a:off x="838505" y="2075688"/>
              <a:ext cx="4891583" cy="274320"/>
            </a:xfrm>
            <a:prstGeom prst="rect">
              <a:avLst/>
            </a:prstGeom>
            <a:noFill/>
            <a:ln/>
          </p:spPr>
          <p:txBody>
            <a:bodyPr wrap="square" lIns="0" tIns="0" rIns="0" bIns="0" rtlCol="0" anchor="ctr"/>
            <a:lstStyle/>
            <a:p>
              <a:pPr marL="0" indent="0">
                <a:buNone/>
              </a:pPr>
              <a:r>
                <a:rPr lang="en-US" sz="1250" b="1" dirty="0">
                  <a:solidFill>
                    <a:srgbClr val="53A2CC"/>
                  </a:solidFill>
                  <a:latin typeface="Nunito" pitchFamily="34" charset="0"/>
                  <a:ea typeface="Nunito" pitchFamily="34" charset="-122"/>
                  <a:cs typeface="Nunito" pitchFamily="34" charset="-120"/>
                </a:rPr>
                <a:t>Resolution</a:t>
              </a:r>
              <a:endParaRPr lang="en-US" sz="1250" dirty="0"/>
            </a:p>
          </p:txBody>
        </p:sp>
        <p:sp>
          <p:nvSpPr>
            <p:cNvPr id="7" name="Text 5"/>
            <p:cNvSpPr/>
            <p:nvPr/>
          </p:nvSpPr>
          <p:spPr>
            <a:xfrm>
              <a:off x="838505" y="2350008"/>
              <a:ext cx="4891583" cy="530352"/>
            </a:xfrm>
            <a:prstGeom prst="rect">
              <a:avLst/>
            </a:prstGeom>
            <a:noFill/>
            <a:ln/>
          </p:spPr>
          <p:txBody>
            <a:bodyPr wrap="square" lIns="0" tIns="0" rIns="0" bIns="0" rtlCol="0" anchor="t"/>
            <a:lstStyle/>
            <a:p>
              <a:pPr marL="0" indent="0">
                <a:lnSpc>
                  <a:spcPct val="150000"/>
                </a:lnSpc>
                <a:buNone/>
              </a:pPr>
              <a:r>
                <a:rPr lang="en-US" sz="970" dirty="0">
                  <a:solidFill>
                    <a:srgbClr val="5C6166"/>
                  </a:solidFill>
                  <a:latin typeface="Nunito" pitchFamily="34" charset="0"/>
                  <a:ea typeface="Nunito" pitchFamily="34" charset="-122"/>
                  <a:cs typeface="Nunito" pitchFamily="34" charset="-120"/>
                </a:rPr>
                <a:t>The size of one cell on the ground. WorldPop: 100m. Global Solar Atlas GHI: 1km. Sentinel-2: 10m. Higher resolution = smaller cells = larger files.</a:t>
              </a:r>
              <a:endParaRPr lang="en-US" sz="970" dirty="0"/>
            </a:p>
          </p:txBody>
        </p:sp>
      </p:grpSp>
      <p:grpSp>
        <p:nvGrpSpPr>
          <p:cNvPr id="65" name="Group 64">
            <a:extLst>
              <a:ext uri="{FF2B5EF4-FFF2-40B4-BE49-F238E27FC236}">
                <a16:creationId xmlns:a16="http://schemas.microsoft.com/office/drawing/2014/main" id="{17596907-4726-08CB-CE16-0149AB1FD6AB}"/>
              </a:ext>
            </a:extLst>
          </p:cNvPr>
          <p:cNvGrpSpPr/>
          <p:nvPr/>
        </p:nvGrpSpPr>
        <p:grpSpPr>
          <a:xfrm>
            <a:off x="6233008" y="1965960"/>
            <a:ext cx="5348783" cy="960120"/>
            <a:chOff x="6233008" y="1965960"/>
            <a:chExt cx="5348783" cy="960120"/>
          </a:xfrm>
        </p:grpSpPr>
        <p:sp>
          <p:nvSpPr>
            <p:cNvPr id="8" name="Shape 6"/>
            <p:cNvSpPr/>
            <p:nvPr/>
          </p:nvSpPr>
          <p:spPr>
            <a:xfrm>
              <a:off x="6233008" y="1965960"/>
              <a:ext cx="5348783" cy="960120"/>
            </a:xfrm>
            <a:prstGeom prst="roundRect">
              <a:avLst>
                <a:gd name="adj" fmla="val 7619"/>
              </a:avLst>
            </a:prstGeom>
            <a:solidFill>
              <a:srgbClr val="F6F7F8"/>
            </a:solidFill>
            <a:ln w="12700">
              <a:solidFill>
                <a:srgbClr val="E5E8EB"/>
              </a:solidFill>
              <a:prstDash val="solid"/>
            </a:ln>
          </p:spPr>
        </p:sp>
        <p:sp>
          <p:nvSpPr>
            <p:cNvPr id="9" name="Text 7"/>
            <p:cNvSpPr/>
            <p:nvPr/>
          </p:nvSpPr>
          <p:spPr>
            <a:xfrm>
              <a:off x="6461608" y="2075688"/>
              <a:ext cx="4891583" cy="274320"/>
            </a:xfrm>
            <a:prstGeom prst="rect">
              <a:avLst/>
            </a:prstGeom>
            <a:noFill/>
            <a:ln/>
          </p:spPr>
          <p:txBody>
            <a:bodyPr wrap="square" lIns="0" tIns="0" rIns="0" bIns="0" rtlCol="0" anchor="ctr"/>
            <a:lstStyle/>
            <a:p>
              <a:pPr marL="0" indent="0">
                <a:buNone/>
              </a:pPr>
              <a:r>
                <a:rPr lang="en-US" sz="1250" b="1" dirty="0">
                  <a:solidFill>
                    <a:srgbClr val="53A2CC"/>
                  </a:solidFill>
                  <a:latin typeface="Nunito" pitchFamily="34" charset="0"/>
                  <a:ea typeface="Nunito" pitchFamily="34" charset="-122"/>
                  <a:cs typeface="Nunito" pitchFamily="34" charset="-120"/>
                </a:rPr>
                <a:t>Band</a:t>
              </a:r>
              <a:endParaRPr lang="en-US" sz="1250" dirty="0"/>
            </a:p>
          </p:txBody>
        </p:sp>
        <p:sp>
          <p:nvSpPr>
            <p:cNvPr id="10" name="Text 8"/>
            <p:cNvSpPr/>
            <p:nvPr/>
          </p:nvSpPr>
          <p:spPr>
            <a:xfrm>
              <a:off x="6461608" y="2350008"/>
              <a:ext cx="4891583" cy="530352"/>
            </a:xfrm>
            <a:prstGeom prst="rect">
              <a:avLst/>
            </a:prstGeom>
            <a:noFill/>
            <a:ln/>
          </p:spPr>
          <p:txBody>
            <a:bodyPr wrap="square" lIns="0" tIns="0" rIns="0" bIns="0" rtlCol="0" anchor="t"/>
            <a:lstStyle/>
            <a:p>
              <a:pPr marL="0" indent="0">
                <a:lnSpc>
                  <a:spcPct val="150000"/>
                </a:lnSpc>
                <a:buNone/>
              </a:pPr>
              <a:r>
                <a:rPr lang="en-US" sz="970" dirty="0">
                  <a:solidFill>
                    <a:srgbClr val="5C6166"/>
                  </a:solidFill>
                  <a:latin typeface="Nunito" pitchFamily="34" charset="0"/>
                  <a:ea typeface="Nunito" pitchFamily="34" charset="-122"/>
                  <a:cs typeface="Nunito" pitchFamily="34" charset="-120"/>
                </a:rPr>
                <a:t>A single layer of values. A population raster typically has one band (count). A satellite image has several (red, green, blue, near-infrared).</a:t>
              </a:r>
              <a:endParaRPr lang="en-US" sz="970" dirty="0"/>
            </a:p>
          </p:txBody>
        </p:sp>
      </p:grpSp>
      <p:grpSp>
        <p:nvGrpSpPr>
          <p:cNvPr id="66" name="Group 65">
            <a:extLst>
              <a:ext uri="{FF2B5EF4-FFF2-40B4-BE49-F238E27FC236}">
                <a16:creationId xmlns:a16="http://schemas.microsoft.com/office/drawing/2014/main" id="{0677622C-F860-5709-2EA9-B0CBC9B59C35}"/>
              </a:ext>
            </a:extLst>
          </p:cNvPr>
          <p:cNvGrpSpPr/>
          <p:nvPr/>
        </p:nvGrpSpPr>
        <p:grpSpPr>
          <a:xfrm>
            <a:off x="609905" y="3127248"/>
            <a:ext cx="5348783" cy="960120"/>
            <a:chOff x="609905" y="3127248"/>
            <a:chExt cx="5348783" cy="960120"/>
          </a:xfrm>
        </p:grpSpPr>
        <p:sp>
          <p:nvSpPr>
            <p:cNvPr id="11" name="Shape 9"/>
            <p:cNvSpPr/>
            <p:nvPr/>
          </p:nvSpPr>
          <p:spPr>
            <a:xfrm>
              <a:off x="609905" y="3127248"/>
              <a:ext cx="5348783" cy="960120"/>
            </a:xfrm>
            <a:prstGeom prst="roundRect">
              <a:avLst>
                <a:gd name="adj" fmla="val 7619"/>
              </a:avLst>
            </a:prstGeom>
            <a:solidFill>
              <a:srgbClr val="F6F7F8"/>
            </a:solidFill>
            <a:ln w="12700">
              <a:solidFill>
                <a:srgbClr val="E5E8EB"/>
              </a:solidFill>
              <a:prstDash val="solid"/>
            </a:ln>
          </p:spPr>
        </p:sp>
        <p:sp>
          <p:nvSpPr>
            <p:cNvPr id="12" name="Text 10"/>
            <p:cNvSpPr/>
            <p:nvPr/>
          </p:nvSpPr>
          <p:spPr>
            <a:xfrm>
              <a:off x="838505" y="3236976"/>
              <a:ext cx="4891583" cy="274320"/>
            </a:xfrm>
            <a:prstGeom prst="rect">
              <a:avLst/>
            </a:prstGeom>
            <a:noFill/>
            <a:ln/>
          </p:spPr>
          <p:txBody>
            <a:bodyPr wrap="square" lIns="0" tIns="0" rIns="0" bIns="0" rtlCol="0" anchor="ctr"/>
            <a:lstStyle/>
            <a:p>
              <a:pPr marL="0" indent="0">
                <a:buNone/>
              </a:pPr>
              <a:r>
                <a:rPr lang="en-US" sz="1250" b="1" dirty="0">
                  <a:solidFill>
                    <a:srgbClr val="53A2CC"/>
                  </a:solidFill>
                  <a:latin typeface="Nunito" pitchFamily="34" charset="0"/>
                  <a:ea typeface="Nunito" pitchFamily="34" charset="-122"/>
                  <a:cs typeface="Nunito" pitchFamily="34" charset="-120"/>
                </a:rPr>
                <a:t>Nodata value</a:t>
              </a:r>
              <a:endParaRPr lang="en-US" sz="1250" dirty="0"/>
            </a:p>
          </p:txBody>
        </p:sp>
        <p:sp>
          <p:nvSpPr>
            <p:cNvPr id="13" name="Text 11"/>
            <p:cNvSpPr/>
            <p:nvPr/>
          </p:nvSpPr>
          <p:spPr>
            <a:xfrm>
              <a:off x="838505" y="3511296"/>
              <a:ext cx="4891583" cy="530352"/>
            </a:xfrm>
            <a:prstGeom prst="rect">
              <a:avLst/>
            </a:prstGeom>
            <a:noFill/>
            <a:ln/>
          </p:spPr>
          <p:txBody>
            <a:bodyPr wrap="square" lIns="0" tIns="0" rIns="0" bIns="0" rtlCol="0" anchor="t"/>
            <a:lstStyle/>
            <a:p>
              <a:pPr marL="0" indent="0">
                <a:lnSpc>
                  <a:spcPct val="150000"/>
                </a:lnSpc>
                <a:buNone/>
              </a:pPr>
              <a:r>
                <a:rPr lang="en-US" sz="970" dirty="0">
                  <a:solidFill>
                    <a:srgbClr val="5C6166"/>
                  </a:solidFill>
                  <a:latin typeface="Nunito" pitchFamily="34" charset="0"/>
                  <a:ea typeface="Nunito" pitchFamily="34" charset="-122"/>
                  <a:cs typeface="Nunito" pitchFamily="34" charset="-120"/>
                </a:rPr>
                <a:t>A sentinel value (often -9999) marking a cell with no valid data. Treating nodata as zero is a common, dangerous analysis error.</a:t>
              </a:r>
              <a:endParaRPr lang="en-US" sz="970" dirty="0"/>
            </a:p>
          </p:txBody>
        </p:sp>
      </p:grpSp>
      <p:grpSp>
        <p:nvGrpSpPr>
          <p:cNvPr id="67" name="Group 66">
            <a:extLst>
              <a:ext uri="{FF2B5EF4-FFF2-40B4-BE49-F238E27FC236}">
                <a16:creationId xmlns:a16="http://schemas.microsoft.com/office/drawing/2014/main" id="{31800DB5-2816-718A-BDB3-D58387838FAF}"/>
              </a:ext>
            </a:extLst>
          </p:cNvPr>
          <p:cNvGrpSpPr/>
          <p:nvPr/>
        </p:nvGrpSpPr>
        <p:grpSpPr>
          <a:xfrm>
            <a:off x="6233008" y="3127248"/>
            <a:ext cx="5348783" cy="960120"/>
            <a:chOff x="6233008" y="3127248"/>
            <a:chExt cx="5348783" cy="960120"/>
          </a:xfrm>
        </p:grpSpPr>
        <p:sp>
          <p:nvSpPr>
            <p:cNvPr id="14" name="Shape 12"/>
            <p:cNvSpPr/>
            <p:nvPr/>
          </p:nvSpPr>
          <p:spPr>
            <a:xfrm>
              <a:off x="6233008" y="3127248"/>
              <a:ext cx="5348783" cy="960120"/>
            </a:xfrm>
            <a:prstGeom prst="roundRect">
              <a:avLst>
                <a:gd name="adj" fmla="val 7619"/>
              </a:avLst>
            </a:prstGeom>
            <a:solidFill>
              <a:srgbClr val="F6F7F8"/>
            </a:solidFill>
            <a:ln w="12700">
              <a:solidFill>
                <a:srgbClr val="E5E8EB"/>
              </a:solidFill>
              <a:prstDash val="solid"/>
            </a:ln>
          </p:spPr>
        </p:sp>
        <p:sp>
          <p:nvSpPr>
            <p:cNvPr id="15" name="Text 13"/>
            <p:cNvSpPr/>
            <p:nvPr/>
          </p:nvSpPr>
          <p:spPr>
            <a:xfrm>
              <a:off x="6461608" y="3236976"/>
              <a:ext cx="4891583" cy="274320"/>
            </a:xfrm>
            <a:prstGeom prst="rect">
              <a:avLst/>
            </a:prstGeom>
            <a:noFill/>
            <a:ln/>
          </p:spPr>
          <p:txBody>
            <a:bodyPr wrap="square" lIns="0" tIns="0" rIns="0" bIns="0" rtlCol="0" anchor="ctr"/>
            <a:lstStyle/>
            <a:p>
              <a:pPr marL="0" indent="0">
                <a:buNone/>
              </a:pPr>
              <a:r>
                <a:rPr lang="en-US" sz="1250" b="1" dirty="0">
                  <a:solidFill>
                    <a:srgbClr val="53A2CC"/>
                  </a:solidFill>
                  <a:latin typeface="Nunito" pitchFamily="34" charset="0"/>
                  <a:ea typeface="Nunito" pitchFamily="34" charset="-122"/>
                  <a:cs typeface="Nunito" pitchFamily="34" charset="-120"/>
                </a:rPr>
                <a:t>Resampling</a:t>
              </a:r>
              <a:endParaRPr lang="en-US" sz="1250" dirty="0"/>
            </a:p>
          </p:txBody>
        </p:sp>
        <p:sp>
          <p:nvSpPr>
            <p:cNvPr id="16" name="Text 14"/>
            <p:cNvSpPr/>
            <p:nvPr/>
          </p:nvSpPr>
          <p:spPr>
            <a:xfrm>
              <a:off x="6461608" y="3511296"/>
              <a:ext cx="4891583" cy="530352"/>
            </a:xfrm>
            <a:prstGeom prst="rect">
              <a:avLst/>
            </a:prstGeom>
            <a:noFill/>
            <a:ln/>
          </p:spPr>
          <p:txBody>
            <a:bodyPr wrap="square" lIns="0" tIns="0" rIns="0" bIns="0" rtlCol="0" anchor="t"/>
            <a:lstStyle/>
            <a:p>
              <a:pPr marL="0" indent="0">
                <a:lnSpc>
                  <a:spcPct val="150000"/>
                </a:lnSpc>
                <a:buNone/>
              </a:pPr>
              <a:r>
                <a:rPr lang="en-US" sz="970" dirty="0">
                  <a:solidFill>
                    <a:srgbClr val="5C6166"/>
                  </a:solidFill>
                  <a:latin typeface="Nunito" pitchFamily="34" charset="0"/>
                  <a:ea typeface="Nunito" pitchFamily="34" charset="-122"/>
                  <a:cs typeface="Nunito" pitchFamily="34" charset="-120"/>
                </a:rPr>
                <a:t>Reprojecting a raster changes cell alignment and values. Use Nearest Neighbour for categorical data; Bilinear or Cubic for continuous data.</a:t>
              </a:r>
              <a:endParaRPr lang="en-US" sz="970" dirty="0"/>
            </a:p>
          </p:txBody>
        </p:sp>
      </p:grpSp>
      <p:grpSp>
        <p:nvGrpSpPr>
          <p:cNvPr id="72" name="Group 71">
            <a:extLst>
              <a:ext uri="{FF2B5EF4-FFF2-40B4-BE49-F238E27FC236}">
                <a16:creationId xmlns:a16="http://schemas.microsoft.com/office/drawing/2014/main" id="{9118858A-9CFB-E4B6-6D36-E0AA875D8494}"/>
              </a:ext>
            </a:extLst>
          </p:cNvPr>
          <p:cNvGrpSpPr/>
          <p:nvPr/>
        </p:nvGrpSpPr>
        <p:grpSpPr>
          <a:xfrm>
            <a:off x="2941168" y="4489704"/>
            <a:ext cx="6035039" cy="1554480"/>
            <a:chOff x="472744" y="4361688"/>
            <a:chExt cx="6035039" cy="1554480"/>
          </a:xfrm>
        </p:grpSpPr>
        <p:sp>
          <p:nvSpPr>
            <p:cNvPr id="17" name="Shape 15"/>
            <p:cNvSpPr/>
            <p:nvPr/>
          </p:nvSpPr>
          <p:spPr>
            <a:xfrm>
              <a:off x="472744" y="4361688"/>
              <a:ext cx="6035039" cy="1554480"/>
            </a:xfrm>
            <a:prstGeom prst="roundRect">
              <a:avLst>
                <a:gd name="adj" fmla="val 4848"/>
              </a:avLst>
            </a:prstGeom>
            <a:solidFill>
              <a:srgbClr val="1F2A33"/>
            </a:solidFill>
            <a:ln w="12700">
              <a:solidFill>
                <a:srgbClr val="E5E8EB"/>
              </a:solidFill>
              <a:prstDash val="solid"/>
            </a:ln>
          </p:spPr>
          <p:txBody>
            <a:bodyPr/>
            <a:lstStyle/>
            <a:p>
              <a:endParaRPr lang="en-GB"/>
            </a:p>
          </p:txBody>
        </p:sp>
        <p:sp>
          <p:nvSpPr>
            <p:cNvPr id="18" name="Text 16"/>
            <p:cNvSpPr/>
            <p:nvPr/>
          </p:nvSpPr>
          <p:spPr>
            <a:xfrm>
              <a:off x="838505" y="4471416"/>
              <a:ext cx="5394503" cy="192017"/>
            </a:xfrm>
            <a:prstGeom prst="rect">
              <a:avLst/>
            </a:prstGeom>
            <a:noFill/>
            <a:ln/>
          </p:spPr>
          <p:txBody>
            <a:bodyPr wrap="square" lIns="0" tIns="0" rIns="0" bIns="0" rtlCol="0" anchor="ctr"/>
            <a:lstStyle/>
            <a:p>
              <a:pPr marL="0" indent="0">
                <a:buNone/>
              </a:pPr>
              <a:r>
                <a:rPr lang="en-US" sz="900" b="1" kern="0" spc="120" dirty="0">
                  <a:solidFill>
                    <a:srgbClr val="EDB348"/>
                  </a:solidFill>
                  <a:latin typeface="Nunito" pitchFamily="34" charset="0"/>
                  <a:ea typeface="Nunito" pitchFamily="34" charset="-122"/>
                  <a:cs typeface="Nunito" pitchFamily="34" charset="-120"/>
                </a:rPr>
                <a:t>A CONTINUOUS SURFACE, ONE VALUE PER CELL - e.g., population density</a:t>
              </a:r>
              <a:endParaRPr lang="en-US" sz="900" dirty="0"/>
            </a:p>
          </p:txBody>
        </p:sp>
        <p:grpSp>
          <p:nvGrpSpPr>
            <p:cNvPr id="69" name="Group 68">
              <a:extLst>
                <a:ext uri="{FF2B5EF4-FFF2-40B4-BE49-F238E27FC236}">
                  <a16:creationId xmlns:a16="http://schemas.microsoft.com/office/drawing/2014/main" id="{ECFD68FD-A416-5981-9A22-198749B402F2}"/>
                </a:ext>
              </a:extLst>
            </p:cNvPr>
            <p:cNvGrpSpPr/>
            <p:nvPr/>
          </p:nvGrpSpPr>
          <p:grpSpPr>
            <a:xfrm>
              <a:off x="838505" y="4800600"/>
              <a:ext cx="2441448" cy="960120"/>
              <a:chOff x="838505" y="4800600"/>
              <a:chExt cx="2441448" cy="960120"/>
            </a:xfrm>
          </p:grpSpPr>
          <p:sp>
            <p:nvSpPr>
              <p:cNvPr id="19" name="Shape 17"/>
              <p:cNvSpPr/>
              <p:nvPr/>
            </p:nvSpPr>
            <p:spPr>
              <a:xfrm>
                <a:off x="838505" y="4800600"/>
                <a:ext cx="219456" cy="219456"/>
              </a:xfrm>
              <a:prstGeom prst="rect">
                <a:avLst/>
              </a:prstGeom>
              <a:solidFill>
                <a:srgbClr val="53A2CC">
                  <a:alpha val="32000"/>
                </a:srgbClr>
              </a:solidFill>
              <a:ln w="6350">
                <a:solidFill>
                  <a:srgbClr val="2A3742"/>
                </a:solidFill>
                <a:prstDash val="solid"/>
              </a:ln>
            </p:spPr>
          </p:sp>
          <p:sp>
            <p:nvSpPr>
              <p:cNvPr id="20" name="Shape 18"/>
              <p:cNvSpPr/>
              <p:nvPr/>
            </p:nvSpPr>
            <p:spPr>
              <a:xfrm>
                <a:off x="1085393" y="4800600"/>
                <a:ext cx="219456" cy="219456"/>
              </a:xfrm>
              <a:prstGeom prst="rect">
                <a:avLst/>
              </a:prstGeom>
              <a:solidFill>
                <a:srgbClr val="53A2CC">
                  <a:alpha val="44000"/>
                </a:srgbClr>
              </a:solidFill>
              <a:ln w="6350">
                <a:solidFill>
                  <a:srgbClr val="2A3742"/>
                </a:solidFill>
                <a:prstDash val="solid"/>
              </a:ln>
            </p:spPr>
          </p:sp>
          <p:sp>
            <p:nvSpPr>
              <p:cNvPr id="21" name="Shape 19"/>
              <p:cNvSpPr/>
              <p:nvPr/>
            </p:nvSpPr>
            <p:spPr>
              <a:xfrm>
                <a:off x="1332281" y="4800600"/>
                <a:ext cx="219456" cy="219456"/>
              </a:xfrm>
              <a:prstGeom prst="rect">
                <a:avLst/>
              </a:prstGeom>
              <a:solidFill>
                <a:srgbClr val="53A2CC">
                  <a:alpha val="56000"/>
                </a:srgbClr>
              </a:solidFill>
              <a:ln w="6350">
                <a:solidFill>
                  <a:srgbClr val="2A3742"/>
                </a:solidFill>
                <a:prstDash val="solid"/>
              </a:ln>
            </p:spPr>
          </p:sp>
          <p:sp>
            <p:nvSpPr>
              <p:cNvPr id="22" name="Shape 20"/>
              <p:cNvSpPr/>
              <p:nvPr/>
            </p:nvSpPr>
            <p:spPr>
              <a:xfrm>
                <a:off x="1579169" y="4800600"/>
                <a:ext cx="219456" cy="219456"/>
              </a:xfrm>
              <a:prstGeom prst="rect">
                <a:avLst/>
              </a:prstGeom>
              <a:solidFill>
                <a:srgbClr val="53A2CC">
                  <a:alpha val="68000"/>
                </a:srgbClr>
              </a:solidFill>
              <a:ln w="6350">
                <a:solidFill>
                  <a:srgbClr val="2A3742"/>
                </a:solidFill>
                <a:prstDash val="solid"/>
              </a:ln>
            </p:spPr>
          </p:sp>
          <p:sp>
            <p:nvSpPr>
              <p:cNvPr id="23" name="Shape 21"/>
              <p:cNvSpPr/>
              <p:nvPr/>
            </p:nvSpPr>
            <p:spPr>
              <a:xfrm>
                <a:off x="1826057" y="4800600"/>
                <a:ext cx="219456" cy="219456"/>
              </a:xfrm>
              <a:prstGeom prst="rect">
                <a:avLst/>
              </a:prstGeom>
              <a:solidFill>
                <a:srgbClr val="53A2CC">
                  <a:alpha val="56000"/>
                </a:srgbClr>
              </a:solidFill>
              <a:ln w="6350">
                <a:solidFill>
                  <a:srgbClr val="2A3742"/>
                </a:solidFill>
                <a:prstDash val="solid"/>
              </a:ln>
            </p:spPr>
          </p:sp>
          <p:sp>
            <p:nvSpPr>
              <p:cNvPr id="24" name="Shape 22"/>
              <p:cNvSpPr/>
              <p:nvPr/>
            </p:nvSpPr>
            <p:spPr>
              <a:xfrm>
                <a:off x="2072945" y="4800600"/>
                <a:ext cx="219456" cy="219456"/>
              </a:xfrm>
              <a:prstGeom prst="rect">
                <a:avLst/>
              </a:prstGeom>
              <a:solidFill>
                <a:srgbClr val="53A2CC">
                  <a:alpha val="44000"/>
                </a:srgbClr>
              </a:solidFill>
              <a:ln w="6350">
                <a:solidFill>
                  <a:srgbClr val="2A3742"/>
                </a:solidFill>
                <a:prstDash val="solid"/>
              </a:ln>
            </p:spPr>
          </p:sp>
          <p:sp>
            <p:nvSpPr>
              <p:cNvPr id="25" name="Shape 23"/>
              <p:cNvSpPr/>
              <p:nvPr/>
            </p:nvSpPr>
            <p:spPr>
              <a:xfrm>
                <a:off x="2319833" y="4800600"/>
                <a:ext cx="219456" cy="219456"/>
              </a:xfrm>
              <a:prstGeom prst="rect">
                <a:avLst/>
              </a:prstGeom>
              <a:solidFill>
                <a:srgbClr val="53A2CC">
                  <a:alpha val="32000"/>
                </a:srgbClr>
              </a:solidFill>
              <a:ln w="6350">
                <a:solidFill>
                  <a:srgbClr val="2A3742"/>
                </a:solidFill>
                <a:prstDash val="solid"/>
              </a:ln>
            </p:spPr>
          </p:sp>
          <p:sp>
            <p:nvSpPr>
              <p:cNvPr id="26" name="Shape 24"/>
              <p:cNvSpPr/>
              <p:nvPr/>
            </p:nvSpPr>
            <p:spPr>
              <a:xfrm>
                <a:off x="2566721" y="4800600"/>
                <a:ext cx="219456" cy="219456"/>
              </a:xfrm>
              <a:prstGeom prst="rect">
                <a:avLst/>
              </a:prstGeom>
              <a:solidFill>
                <a:srgbClr val="53A2CC">
                  <a:alpha val="20000"/>
                </a:srgbClr>
              </a:solidFill>
              <a:ln w="6350">
                <a:solidFill>
                  <a:srgbClr val="2A3742"/>
                </a:solidFill>
                <a:prstDash val="solid"/>
              </a:ln>
            </p:spPr>
          </p:sp>
          <p:sp>
            <p:nvSpPr>
              <p:cNvPr id="27" name="Shape 25"/>
              <p:cNvSpPr/>
              <p:nvPr/>
            </p:nvSpPr>
            <p:spPr>
              <a:xfrm>
                <a:off x="2813609" y="4800600"/>
                <a:ext cx="219456" cy="219456"/>
              </a:xfrm>
              <a:prstGeom prst="rect">
                <a:avLst/>
              </a:prstGeom>
              <a:solidFill>
                <a:srgbClr val="53A2CC">
                  <a:alpha val="8000"/>
                </a:srgbClr>
              </a:solidFill>
              <a:ln w="6350">
                <a:solidFill>
                  <a:srgbClr val="2A3742"/>
                </a:solidFill>
                <a:prstDash val="solid"/>
              </a:ln>
            </p:spPr>
          </p:sp>
          <p:sp>
            <p:nvSpPr>
              <p:cNvPr id="28" name="Shape 26"/>
              <p:cNvSpPr/>
              <p:nvPr/>
            </p:nvSpPr>
            <p:spPr>
              <a:xfrm>
                <a:off x="3060497" y="4800600"/>
                <a:ext cx="219456" cy="219456"/>
              </a:xfrm>
              <a:prstGeom prst="rect">
                <a:avLst/>
              </a:prstGeom>
              <a:solidFill>
                <a:srgbClr val="53A2CC">
                  <a:alpha val="8000"/>
                </a:srgbClr>
              </a:solidFill>
              <a:ln w="6350">
                <a:solidFill>
                  <a:srgbClr val="2A3742"/>
                </a:solidFill>
                <a:prstDash val="solid"/>
              </a:ln>
            </p:spPr>
          </p:sp>
          <p:sp>
            <p:nvSpPr>
              <p:cNvPr id="29" name="Shape 27"/>
              <p:cNvSpPr/>
              <p:nvPr/>
            </p:nvSpPr>
            <p:spPr>
              <a:xfrm>
                <a:off x="838505" y="5047488"/>
                <a:ext cx="219456" cy="219456"/>
              </a:xfrm>
              <a:prstGeom prst="rect">
                <a:avLst/>
              </a:prstGeom>
              <a:solidFill>
                <a:srgbClr val="53A2CC">
                  <a:alpha val="44000"/>
                </a:srgbClr>
              </a:solidFill>
              <a:ln w="6350">
                <a:solidFill>
                  <a:srgbClr val="2A3742"/>
                </a:solidFill>
                <a:prstDash val="solid"/>
              </a:ln>
            </p:spPr>
          </p:sp>
          <p:sp>
            <p:nvSpPr>
              <p:cNvPr id="30" name="Shape 28"/>
              <p:cNvSpPr/>
              <p:nvPr/>
            </p:nvSpPr>
            <p:spPr>
              <a:xfrm>
                <a:off x="1085393" y="5047488"/>
                <a:ext cx="219456" cy="219456"/>
              </a:xfrm>
              <a:prstGeom prst="rect">
                <a:avLst/>
              </a:prstGeom>
              <a:solidFill>
                <a:srgbClr val="53A2CC">
                  <a:alpha val="68000"/>
                </a:srgbClr>
              </a:solidFill>
              <a:ln w="6350">
                <a:solidFill>
                  <a:srgbClr val="2A3742"/>
                </a:solidFill>
                <a:prstDash val="solid"/>
              </a:ln>
            </p:spPr>
          </p:sp>
          <p:sp>
            <p:nvSpPr>
              <p:cNvPr id="31" name="Shape 29"/>
              <p:cNvSpPr/>
              <p:nvPr/>
            </p:nvSpPr>
            <p:spPr>
              <a:xfrm>
                <a:off x="1332281" y="5047488"/>
                <a:ext cx="219456" cy="219456"/>
              </a:xfrm>
              <a:prstGeom prst="rect">
                <a:avLst/>
              </a:prstGeom>
              <a:solidFill>
                <a:srgbClr val="53A2CC">
                  <a:alpha val="80000"/>
                </a:srgbClr>
              </a:solidFill>
              <a:ln w="6350">
                <a:solidFill>
                  <a:srgbClr val="2A3742"/>
                </a:solidFill>
                <a:prstDash val="solid"/>
              </a:ln>
            </p:spPr>
          </p:sp>
          <p:sp>
            <p:nvSpPr>
              <p:cNvPr id="32" name="Shape 30"/>
              <p:cNvSpPr/>
              <p:nvPr/>
            </p:nvSpPr>
            <p:spPr>
              <a:xfrm>
                <a:off x="1579169" y="5047488"/>
                <a:ext cx="219456" cy="219456"/>
              </a:xfrm>
              <a:prstGeom prst="rect">
                <a:avLst/>
              </a:prstGeom>
              <a:solidFill>
                <a:srgbClr val="53A2CC">
                  <a:alpha val="80000"/>
                </a:srgbClr>
              </a:solidFill>
              <a:ln w="6350">
                <a:solidFill>
                  <a:srgbClr val="2A3742"/>
                </a:solidFill>
                <a:prstDash val="solid"/>
              </a:ln>
            </p:spPr>
          </p:sp>
          <p:sp>
            <p:nvSpPr>
              <p:cNvPr id="33" name="Shape 31"/>
              <p:cNvSpPr/>
              <p:nvPr/>
            </p:nvSpPr>
            <p:spPr>
              <a:xfrm>
                <a:off x="1826057" y="5047488"/>
                <a:ext cx="219456" cy="219456"/>
              </a:xfrm>
              <a:prstGeom prst="rect">
                <a:avLst/>
              </a:prstGeom>
              <a:solidFill>
                <a:srgbClr val="53A2CC">
                  <a:alpha val="68000"/>
                </a:srgbClr>
              </a:solidFill>
              <a:ln w="6350">
                <a:solidFill>
                  <a:srgbClr val="2A3742"/>
                </a:solidFill>
                <a:prstDash val="solid"/>
              </a:ln>
            </p:spPr>
          </p:sp>
          <p:sp>
            <p:nvSpPr>
              <p:cNvPr id="34" name="Shape 32"/>
              <p:cNvSpPr/>
              <p:nvPr/>
            </p:nvSpPr>
            <p:spPr>
              <a:xfrm>
                <a:off x="2072945" y="5047488"/>
                <a:ext cx="219456" cy="219456"/>
              </a:xfrm>
              <a:prstGeom prst="rect">
                <a:avLst/>
              </a:prstGeom>
              <a:solidFill>
                <a:srgbClr val="53A2CC">
                  <a:alpha val="56000"/>
                </a:srgbClr>
              </a:solidFill>
              <a:ln w="6350">
                <a:solidFill>
                  <a:srgbClr val="2A3742"/>
                </a:solidFill>
                <a:prstDash val="solid"/>
              </a:ln>
            </p:spPr>
          </p:sp>
          <p:sp>
            <p:nvSpPr>
              <p:cNvPr id="35" name="Shape 33"/>
              <p:cNvSpPr/>
              <p:nvPr/>
            </p:nvSpPr>
            <p:spPr>
              <a:xfrm>
                <a:off x="2319833" y="5047488"/>
                <a:ext cx="219456" cy="219456"/>
              </a:xfrm>
              <a:prstGeom prst="rect">
                <a:avLst/>
              </a:prstGeom>
              <a:solidFill>
                <a:srgbClr val="53A2CC">
                  <a:alpha val="44000"/>
                </a:srgbClr>
              </a:solidFill>
              <a:ln w="6350">
                <a:solidFill>
                  <a:srgbClr val="2A3742"/>
                </a:solidFill>
                <a:prstDash val="solid"/>
              </a:ln>
            </p:spPr>
          </p:sp>
          <p:sp>
            <p:nvSpPr>
              <p:cNvPr id="36" name="Shape 34"/>
              <p:cNvSpPr/>
              <p:nvPr/>
            </p:nvSpPr>
            <p:spPr>
              <a:xfrm>
                <a:off x="2566721" y="5047488"/>
                <a:ext cx="219456" cy="219456"/>
              </a:xfrm>
              <a:prstGeom prst="rect">
                <a:avLst/>
              </a:prstGeom>
              <a:solidFill>
                <a:srgbClr val="53A2CC">
                  <a:alpha val="32000"/>
                </a:srgbClr>
              </a:solidFill>
              <a:ln w="6350">
                <a:solidFill>
                  <a:srgbClr val="2A3742"/>
                </a:solidFill>
                <a:prstDash val="solid"/>
              </a:ln>
            </p:spPr>
          </p:sp>
          <p:sp>
            <p:nvSpPr>
              <p:cNvPr id="37" name="Shape 35"/>
              <p:cNvSpPr/>
              <p:nvPr/>
            </p:nvSpPr>
            <p:spPr>
              <a:xfrm>
                <a:off x="2813609" y="5047488"/>
                <a:ext cx="219456" cy="219456"/>
              </a:xfrm>
              <a:prstGeom prst="rect">
                <a:avLst/>
              </a:prstGeom>
              <a:solidFill>
                <a:srgbClr val="53A2CC">
                  <a:alpha val="20000"/>
                </a:srgbClr>
              </a:solidFill>
              <a:ln w="6350">
                <a:solidFill>
                  <a:srgbClr val="2A3742"/>
                </a:solidFill>
                <a:prstDash val="solid"/>
              </a:ln>
            </p:spPr>
          </p:sp>
          <p:sp>
            <p:nvSpPr>
              <p:cNvPr id="38" name="Shape 36"/>
              <p:cNvSpPr/>
              <p:nvPr/>
            </p:nvSpPr>
            <p:spPr>
              <a:xfrm>
                <a:off x="3060497" y="5047488"/>
                <a:ext cx="219456" cy="219456"/>
              </a:xfrm>
              <a:prstGeom prst="rect">
                <a:avLst/>
              </a:prstGeom>
              <a:solidFill>
                <a:srgbClr val="53A2CC">
                  <a:alpha val="8000"/>
                </a:srgbClr>
              </a:solidFill>
              <a:ln w="6350">
                <a:solidFill>
                  <a:srgbClr val="2A3742"/>
                </a:solidFill>
                <a:prstDash val="solid"/>
              </a:ln>
            </p:spPr>
          </p:sp>
          <p:sp>
            <p:nvSpPr>
              <p:cNvPr id="39" name="Shape 37"/>
              <p:cNvSpPr/>
              <p:nvPr/>
            </p:nvSpPr>
            <p:spPr>
              <a:xfrm>
                <a:off x="838505" y="5294376"/>
                <a:ext cx="219456" cy="219456"/>
              </a:xfrm>
              <a:prstGeom prst="rect">
                <a:avLst/>
              </a:prstGeom>
              <a:solidFill>
                <a:srgbClr val="53A2CC">
                  <a:alpha val="56000"/>
                </a:srgbClr>
              </a:solidFill>
              <a:ln w="6350">
                <a:solidFill>
                  <a:srgbClr val="2A3742"/>
                </a:solidFill>
                <a:prstDash val="solid"/>
              </a:ln>
            </p:spPr>
          </p:sp>
          <p:sp>
            <p:nvSpPr>
              <p:cNvPr id="40" name="Shape 38"/>
              <p:cNvSpPr/>
              <p:nvPr/>
            </p:nvSpPr>
            <p:spPr>
              <a:xfrm>
                <a:off x="1085393" y="5294376"/>
                <a:ext cx="219456" cy="219456"/>
              </a:xfrm>
              <a:prstGeom prst="rect">
                <a:avLst/>
              </a:prstGeom>
              <a:solidFill>
                <a:srgbClr val="53A2CC">
                  <a:alpha val="80000"/>
                </a:srgbClr>
              </a:solidFill>
              <a:ln w="6350">
                <a:solidFill>
                  <a:srgbClr val="2A3742"/>
                </a:solidFill>
                <a:prstDash val="solid"/>
              </a:ln>
            </p:spPr>
          </p:sp>
          <p:sp>
            <p:nvSpPr>
              <p:cNvPr id="41" name="Shape 39"/>
              <p:cNvSpPr/>
              <p:nvPr/>
            </p:nvSpPr>
            <p:spPr>
              <a:xfrm>
                <a:off x="1332281" y="5294376"/>
                <a:ext cx="219456" cy="219456"/>
              </a:xfrm>
              <a:prstGeom prst="rect">
                <a:avLst/>
              </a:prstGeom>
              <a:solidFill>
                <a:srgbClr val="53A2CC">
                  <a:alpha val="92000"/>
                </a:srgbClr>
              </a:solidFill>
              <a:ln w="6350">
                <a:solidFill>
                  <a:srgbClr val="2A3742"/>
                </a:solidFill>
                <a:prstDash val="solid"/>
              </a:ln>
            </p:spPr>
          </p:sp>
          <p:sp>
            <p:nvSpPr>
              <p:cNvPr id="42" name="Shape 40"/>
              <p:cNvSpPr/>
              <p:nvPr/>
            </p:nvSpPr>
            <p:spPr>
              <a:xfrm>
                <a:off x="1579169" y="5294376"/>
                <a:ext cx="219456" cy="219456"/>
              </a:xfrm>
              <a:prstGeom prst="rect">
                <a:avLst/>
              </a:prstGeom>
              <a:solidFill>
                <a:srgbClr val="53A2CC">
                  <a:alpha val="92000"/>
                </a:srgbClr>
              </a:solidFill>
              <a:ln w="6350">
                <a:solidFill>
                  <a:srgbClr val="2A3742"/>
                </a:solidFill>
                <a:prstDash val="solid"/>
              </a:ln>
            </p:spPr>
          </p:sp>
          <p:sp>
            <p:nvSpPr>
              <p:cNvPr id="43" name="Shape 41"/>
              <p:cNvSpPr/>
              <p:nvPr/>
            </p:nvSpPr>
            <p:spPr>
              <a:xfrm>
                <a:off x="1826057" y="5294376"/>
                <a:ext cx="219456" cy="219456"/>
              </a:xfrm>
              <a:prstGeom prst="rect">
                <a:avLst/>
              </a:prstGeom>
              <a:solidFill>
                <a:srgbClr val="53A2CC">
                  <a:alpha val="80000"/>
                </a:srgbClr>
              </a:solidFill>
              <a:ln w="6350">
                <a:solidFill>
                  <a:srgbClr val="2A3742"/>
                </a:solidFill>
                <a:prstDash val="solid"/>
              </a:ln>
            </p:spPr>
          </p:sp>
          <p:sp>
            <p:nvSpPr>
              <p:cNvPr id="44" name="Shape 42"/>
              <p:cNvSpPr/>
              <p:nvPr/>
            </p:nvSpPr>
            <p:spPr>
              <a:xfrm>
                <a:off x="2072945" y="5294376"/>
                <a:ext cx="219456" cy="219456"/>
              </a:xfrm>
              <a:prstGeom prst="rect">
                <a:avLst/>
              </a:prstGeom>
              <a:solidFill>
                <a:srgbClr val="53A2CC">
                  <a:alpha val="68000"/>
                </a:srgbClr>
              </a:solidFill>
              <a:ln w="6350">
                <a:solidFill>
                  <a:srgbClr val="2A3742"/>
                </a:solidFill>
                <a:prstDash val="solid"/>
              </a:ln>
            </p:spPr>
          </p:sp>
          <p:sp>
            <p:nvSpPr>
              <p:cNvPr id="45" name="Shape 43"/>
              <p:cNvSpPr/>
              <p:nvPr/>
            </p:nvSpPr>
            <p:spPr>
              <a:xfrm>
                <a:off x="2319833" y="5294376"/>
                <a:ext cx="219456" cy="219456"/>
              </a:xfrm>
              <a:prstGeom prst="rect">
                <a:avLst/>
              </a:prstGeom>
              <a:solidFill>
                <a:srgbClr val="53A2CC">
                  <a:alpha val="56000"/>
                </a:srgbClr>
              </a:solidFill>
              <a:ln w="6350">
                <a:solidFill>
                  <a:srgbClr val="2A3742"/>
                </a:solidFill>
                <a:prstDash val="solid"/>
              </a:ln>
            </p:spPr>
          </p:sp>
          <p:sp>
            <p:nvSpPr>
              <p:cNvPr id="46" name="Shape 44"/>
              <p:cNvSpPr/>
              <p:nvPr/>
            </p:nvSpPr>
            <p:spPr>
              <a:xfrm>
                <a:off x="2566721" y="5294376"/>
                <a:ext cx="219456" cy="219456"/>
              </a:xfrm>
              <a:prstGeom prst="rect">
                <a:avLst/>
              </a:prstGeom>
              <a:solidFill>
                <a:srgbClr val="53A2CC">
                  <a:alpha val="44000"/>
                </a:srgbClr>
              </a:solidFill>
              <a:ln w="6350">
                <a:solidFill>
                  <a:srgbClr val="2A3742"/>
                </a:solidFill>
                <a:prstDash val="solid"/>
              </a:ln>
            </p:spPr>
          </p:sp>
          <p:sp>
            <p:nvSpPr>
              <p:cNvPr id="47" name="Shape 45"/>
              <p:cNvSpPr/>
              <p:nvPr/>
            </p:nvSpPr>
            <p:spPr>
              <a:xfrm>
                <a:off x="2813609" y="5294376"/>
                <a:ext cx="219456" cy="219456"/>
              </a:xfrm>
              <a:prstGeom prst="rect">
                <a:avLst/>
              </a:prstGeom>
              <a:solidFill>
                <a:srgbClr val="53A2CC">
                  <a:alpha val="32000"/>
                </a:srgbClr>
              </a:solidFill>
              <a:ln w="6350">
                <a:solidFill>
                  <a:srgbClr val="2A3742"/>
                </a:solidFill>
                <a:prstDash val="solid"/>
              </a:ln>
            </p:spPr>
          </p:sp>
          <p:sp>
            <p:nvSpPr>
              <p:cNvPr id="48" name="Shape 46"/>
              <p:cNvSpPr/>
              <p:nvPr/>
            </p:nvSpPr>
            <p:spPr>
              <a:xfrm>
                <a:off x="3060497" y="5294376"/>
                <a:ext cx="219456" cy="219456"/>
              </a:xfrm>
              <a:prstGeom prst="rect">
                <a:avLst/>
              </a:prstGeom>
              <a:solidFill>
                <a:srgbClr val="53A2CC">
                  <a:alpha val="20000"/>
                </a:srgbClr>
              </a:solidFill>
              <a:ln w="6350">
                <a:solidFill>
                  <a:srgbClr val="2A3742"/>
                </a:solidFill>
                <a:prstDash val="solid"/>
              </a:ln>
            </p:spPr>
          </p:sp>
          <p:sp>
            <p:nvSpPr>
              <p:cNvPr id="49" name="Shape 47"/>
              <p:cNvSpPr/>
              <p:nvPr/>
            </p:nvSpPr>
            <p:spPr>
              <a:xfrm>
                <a:off x="838505" y="5541264"/>
                <a:ext cx="219456" cy="219456"/>
              </a:xfrm>
              <a:prstGeom prst="rect">
                <a:avLst/>
              </a:prstGeom>
              <a:solidFill>
                <a:srgbClr val="53A2CC">
                  <a:alpha val="44000"/>
                </a:srgbClr>
              </a:solidFill>
              <a:ln w="6350">
                <a:solidFill>
                  <a:srgbClr val="2A3742"/>
                </a:solidFill>
                <a:prstDash val="solid"/>
              </a:ln>
            </p:spPr>
          </p:sp>
          <p:sp>
            <p:nvSpPr>
              <p:cNvPr id="50" name="Shape 48"/>
              <p:cNvSpPr/>
              <p:nvPr/>
            </p:nvSpPr>
            <p:spPr>
              <a:xfrm>
                <a:off x="1085393" y="5541264"/>
                <a:ext cx="219456" cy="219456"/>
              </a:xfrm>
              <a:prstGeom prst="rect">
                <a:avLst/>
              </a:prstGeom>
              <a:solidFill>
                <a:srgbClr val="53A2CC">
                  <a:alpha val="68000"/>
                </a:srgbClr>
              </a:solidFill>
              <a:ln w="6350">
                <a:solidFill>
                  <a:srgbClr val="2A3742"/>
                </a:solidFill>
                <a:prstDash val="solid"/>
              </a:ln>
            </p:spPr>
          </p:sp>
          <p:sp>
            <p:nvSpPr>
              <p:cNvPr id="51" name="Shape 49"/>
              <p:cNvSpPr/>
              <p:nvPr/>
            </p:nvSpPr>
            <p:spPr>
              <a:xfrm>
                <a:off x="1332281" y="5541264"/>
                <a:ext cx="219456" cy="219456"/>
              </a:xfrm>
              <a:prstGeom prst="rect">
                <a:avLst/>
              </a:prstGeom>
              <a:solidFill>
                <a:srgbClr val="53A2CC">
                  <a:alpha val="80000"/>
                </a:srgbClr>
              </a:solidFill>
              <a:ln w="6350">
                <a:solidFill>
                  <a:srgbClr val="2A3742"/>
                </a:solidFill>
                <a:prstDash val="solid"/>
              </a:ln>
            </p:spPr>
          </p:sp>
          <p:sp>
            <p:nvSpPr>
              <p:cNvPr id="52" name="Shape 50"/>
              <p:cNvSpPr/>
              <p:nvPr/>
            </p:nvSpPr>
            <p:spPr>
              <a:xfrm>
                <a:off x="1579169" y="5541264"/>
                <a:ext cx="219456" cy="219456"/>
              </a:xfrm>
              <a:prstGeom prst="rect">
                <a:avLst/>
              </a:prstGeom>
              <a:solidFill>
                <a:srgbClr val="53A2CC">
                  <a:alpha val="80000"/>
                </a:srgbClr>
              </a:solidFill>
              <a:ln w="6350">
                <a:solidFill>
                  <a:srgbClr val="2A3742"/>
                </a:solidFill>
                <a:prstDash val="solid"/>
              </a:ln>
            </p:spPr>
          </p:sp>
          <p:sp>
            <p:nvSpPr>
              <p:cNvPr id="53" name="Shape 51"/>
              <p:cNvSpPr/>
              <p:nvPr/>
            </p:nvSpPr>
            <p:spPr>
              <a:xfrm>
                <a:off x="1826057" y="5541264"/>
                <a:ext cx="219456" cy="219456"/>
              </a:xfrm>
              <a:prstGeom prst="rect">
                <a:avLst/>
              </a:prstGeom>
              <a:solidFill>
                <a:srgbClr val="53A2CC">
                  <a:alpha val="68000"/>
                </a:srgbClr>
              </a:solidFill>
              <a:ln w="6350">
                <a:solidFill>
                  <a:srgbClr val="2A3742"/>
                </a:solidFill>
                <a:prstDash val="solid"/>
              </a:ln>
            </p:spPr>
          </p:sp>
          <p:sp>
            <p:nvSpPr>
              <p:cNvPr id="54" name="Shape 52"/>
              <p:cNvSpPr/>
              <p:nvPr/>
            </p:nvSpPr>
            <p:spPr>
              <a:xfrm>
                <a:off x="2072945" y="5541264"/>
                <a:ext cx="219456" cy="219456"/>
              </a:xfrm>
              <a:prstGeom prst="rect">
                <a:avLst/>
              </a:prstGeom>
              <a:solidFill>
                <a:srgbClr val="53A2CC">
                  <a:alpha val="56000"/>
                </a:srgbClr>
              </a:solidFill>
              <a:ln w="6350">
                <a:solidFill>
                  <a:srgbClr val="2A3742"/>
                </a:solidFill>
                <a:prstDash val="solid"/>
              </a:ln>
            </p:spPr>
          </p:sp>
          <p:sp>
            <p:nvSpPr>
              <p:cNvPr id="55" name="Shape 53"/>
              <p:cNvSpPr/>
              <p:nvPr/>
            </p:nvSpPr>
            <p:spPr>
              <a:xfrm>
                <a:off x="2319833" y="5541264"/>
                <a:ext cx="219456" cy="219456"/>
              </a:xfrm>
              <a:prstGeom prst="rect">
                <a:avLst/>
              </a:prstGeom>
              <a:solidFill>
                <a:srgbClr val="53A2CC">
                  <a:alpha val="44000"/>
                </a:srgbClr>
              </a:solidFill>
              <a:ln w="6350">
                <a:solidFill>
                  <a:srgbClr val="2A3742"/>
                </a:solidFill>
                <a:prstDash val="solid"/>
              </a:ln>
            </p:spPr>
          </p:sp>
          <p:sp>
            <p:nvSpPr>
              <p:cNvPr id="56" name="Shape 54"/>
              <p:cNvSpPr/>
              <p:nvPr/>
            </p:nvSpPr>
            <p:spPr>
              <a:xfrm>
                <a:off x="2566721" y="5541264"/>
                <a:ext cx="219456" cy="219456"/>
              </a:xfrm>
              <a:prstGeom prst="rect">
                <a:avLst/>
              </a:prstGeom>
              <a:solidFill>
                <a:srgbClr val="53A2CC">
                  <a:alpha val="32000"/>
                </a:srgbClr>
              </a:solidFill>
              <a:ln w="6350">
                <a:solidFill>
                  <a:srgbClr val="2A3742"/>
                </a:solidFill>
                <a:prstDash val="solid"/>
              </a:ln>
            </p:spPr>
          </p:sp>
          <p:sp>
            <p:nvSpPr>
              <p:cNvPr id="57" name="Shape 55"/>
              <p:cNvSpPr/>
              <p:nvPr/>
            </p:nvSpPr>
            <p:spPr>
              <a:xfrm>
                <a:off x="2813609" y="5541264"/>
                <a:ext cx="219456" cy="219456"/>
              </a:xfrm>
              <a:prstGeom prst="rect">
                <a:avLst/>
              </a:prstGeom>
              <a:solidFill>
                <a:srgbClr val="53A2CC">
                  <a:alpha val="20000"/>
                </a:srgbClr>
              </a:solidFill>
              <a:ln w="6350">
                <a:solidFill>
                  <a:srgbClr val="2A3742"/>
                </a:solidFill>
                <a:prstDash val="solid"/>
              </a:ln>
            </p:spPr>
          </p:sp>
          <p:sp>
            <p:nvSpPr>
              <p:cNvPr id="58" name="Shape 56"/>
              <p:cNvSpPr/>
              <p:nvPr/>
            </p:nvSpPr>
            <p:spPr>
              <a:xfrm>
                <a:off x="3060497" y="5541264"/>
                <a:ext cx="219456" cy="219456"/>
              </a:xfrm>
              <a:prstGeom prst="rect">
                <a:avLst/>
              </a:prstGeom>
              <a:solidFill>
                <a:srgbClr val="53A2CC">
                  <a:alpha val="8000"/>
                </a:srgbClr>
              </a:solidFill>
              <a:ln w="6350">
                <a:solidFill>
                  <a:srgbClr val="2A3742"/>
                </a:solidFill>
                <a:prstDash val="solid"/>
              </a:ln>
            </p:spPr>
          </p:sp>
        </p:grpSp>
        <p:sp>
          <p:nvSpPr>
            <p:cNvPr id="59" name="Shape 57"/>
            <p:cNvSpPr/>
            <p:nvPr/>
          </p:nvSpPr>
          <p:spPr>
            <a:xfrm>
              <a:off x="2786177" y="5157216"/>
              <a:ext cx="1051560" cy="0"/>
            </a:xfrm>
            <a:prstGeom prst="line">
              <a:avLst/>
            </a:prstGeom>
            <a:noFill/>
            <a:ln w="12700">
              <a:solidFill>
                <a:srgbClr val="EDB348"/>
              </a:solidFill>
              <a:prstDash val="solid"/>
            </a:ln>
          </p:spPr>
        </p:sp>
        <p:grpSp>
          <p:nvGrpSpPr>
            <p:cNvPr id="70" name="Group 69">
              <a:extLst>
                <a:ext uri="{FF2B5EF4-FFF2-40B4-BE49-F238E27FC236}">
                  <a16:creationId xmlns:a16="http://schemas.microsoft.com/office/drawing/2014/main" id="{76178596-BEBD-30ED-31C7-57CB54411781}"/>
                </a:ext>
              </a:extLst>
            </p:cNvPr>
            <p:cNvGrpSpPr/>
            <p:nvPr/>
          </p:nvGrpSpPr>
          <p:grpSpPr>
            <a:xfrm>
              <a:off x="3979545" y="4848986"/>
              <a:ext cx="1417320" cy="777240"/>
              <a:chOff x="8732520" y="4745736"/>
              <a:chExt cx="1417320" cy="777240"/>
            </a:xfrm>
          </p:grpSpPr>
          <p:sp>
            <p:nvSpPr>
              <p:cNvPr id="60" name="Shape 58"/>
              <p:cNvSpPr/>
              <p:nvPr/>
            </p:nvSpPr>
            <p:spPr>
              <a:xfrm>
                <a:off x="8732520" y="4745736"/>
                <a:ext cx="1417320" cy="777240"/>
              </a:xfrm>
              <a:prstGeom prst="roundRect">
                <a:avLst>
                  <a:gd name="adj" fmla="val 7059"/>
                </a:avLst>
              </a:prstGeom>
              <a:solidFill>
                <a:srgbClr val="2A3742"/>
              </a:solidFill>
              <a:ln w="12700">
                <a:solidFill>
                  <a:srgbClr val="EDB348"/>
                </a:solidFill>
                <a:prstDash val="solid"/>
              </a:ln>
            </p:spPr>
          </p:sp>
          <p:sp>
            <p:nvSpPr>
              <p:cNvPr id="61" name="Text 59"/>
              <p:cNvSpPr/>
              <p:nvPr/>
            </p:nvSpPr>
            <p:spPr>
              <a:xfrm>
                <a:off x="8823960" y="4800600"/>
                <a:ext cx="1234440" cy="658368"/>
              </a:xfrm>
              <a:prstGeom prst="rect">
                <a:avLst/>
              </a:prstGeom>
              <a:noFill/>
              <a:ln/>
            </p:spPr>
            <p:txBody>
              <a:bodyPr wrap="square" lIns="0" tIns="0" rIns="0" bIns="0" rtlCol="0" anchor="ctr"/>
              <a:lstStyle/>
              <a:p>
                <a:pPr marL="0" indent="0" algn="ctr">
                  <a:lnSpc>
                    <a:spcPct val="115000"/>
                  </a:lnSpc>
                  <a:buNone/>
                </a:pPr>
                <a:r>
                  <a:rPr lang="en-US" sz="950" b="1" dirty="0">
                    <a:solidFill>
                      <a:srgbClr val="FFFFFF"/>
                    </a:solidFill>
                    <a:latin typeface="Nunito" pitchFamily="34" charset="0"/>
                    <a:ea typeface="Nunito" pitchFamily="34" charset="-122"/>
                    <a:cs typeface="Nunito" pitchFamily="34" charset="-120"/>
                  </a:rPr>
                  <a:t>100m × 100m</a:t>
                </a:r>
                <a:endParaRPr lang="en-US" sz="950" dirty="0"/>
              </a:p>
              <a:p>
                <a:pPr marL="0" indent="0" algn="ctr">
                  <a:lnSpc>
                    <a:spcPct val="115000"/>
                  </a:lnSpc>
                  <a:buNone/>
                </a:pPr>
                <a:r>
                  <a:rPr lang="en-US" sz="950" b="1" dirty="0">
                    <a:solidFill>
                      <a:srgbClr val="FFFFFF"/>
                    </a:solidFill>
                    <a:latin typeface="Nunito" pitchFamily="34" charset="0"/>
                    <a:ea typeface="Nunito" pitchFamily="34" charset="-122"/>
                    <a:cs typeface="Nunito" pitchFamily="34" charset="-120"/>
                  </a:rPr>
                  <a:t>245 people</a:t>
                </a:r>
                <a:endParaRPr lang="en-US" sz="950" dirty="0"/>
              </a:p>
            </p:txBody>
          </p:sp>
        </p:grpSp>
      </p:grpSp>
      <p:sp>
        <p:nvSpPr>
          <p:cNvPr id="62" name="Text 60"/>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63" name="Text 61"/>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9</a:t>
            </a:r>
            <a:endParaRPr lang="en-US" sz="8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UNIT 2 · DATA MODELS</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700" b="1" dirty="0">
                <a:solidFill>
                  <a:srgbClr val="2B2F33"/>
                </a:solidFill>
                <a:latin typeface="Nunito" pitchFamily="34" charset="0"/>
                <a:ea typeface="Nunito" pitchFamily="34" charset="-122"/>
                <a:cs typeface="Nunito" pitchFamily="34" charset="-120"/>
              </a:rPr>
              <a:t>Choosing Vector or Raster - and Moving Between Them</a:t>
            </a:r>
            <a:endParaRPr lang="en-US" sz="27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pitchFamily="34" charset="0"/>
                <a:ea typeface="Nunito" pitchFamily="34" charset="-122"/>
                <a:cs typeface="Nunito" pitchFamily="34" charset="-120"/>
              </a:rPr>
              <a:t>The same real-world phenomenon can sometimes be modelled either way. The right choice depends on the question you are asking.</a:t>
            </a:r>
            <a:endParaRPr lang="en-US" sz="1350" dirty="0"/>
          </a:p>
        </p:txBody>
      </p:sp>
      <p:grpSp>
        <p:nvGrpSpPr>
          <p:cNvPr id="22" name="Group 21">
            <a:extLst>
              <a:ext uri="{FF2B5EF4-FFF2-40B4-BE49-F238E27FC236}">
                <a16:creationId xmlns:a16="http://schemas.microsoft.com/office/drawing/2014/main" id="{1ED2E769-F28F-BA91-AEEE-1E118F77F52A}"/>
              </a:ext>
            </a:extLst>
          </p:cNvPr>
          <p:cNvGrpSpPr/>
          <p:nvPr/>
        </p:nvGrpSpPr>
        <p:grpSpPr>
          <a:xfrm>
            <a:off x="609905" y="1965960"/>
            <a:ext cx="5348783" cy="3246120"/>
            <a:chOff x="609905" y="1965960"/>
            <a:chExt cx="5348783" cy="3246120"/>
          </a:xfrm>
        </p:grpSpPr>
        <p:sp>
          <p:nvSpPr>
            <p:cNvPr id="5" name="Shape 3"/>
            <p:cNvSpPr/>
            <p:nvPr/>
          </p:nvSpPr>
          <p:spPr>
            <a:xfrm>
              <a:off x="609905" y="1965960"/>
              <a:ext cx="5348783" cy="3246120"/>
            </a:xfrm>
            <a:prstGeom prst="roundRect">
              <a:avLst>
                <a:gd name="adj" fmla="val 2254"/>
              </a:avLst>
            </a:prstGeom>
            <a:solidFill>
              <a:srgbClr val="DDEEF6"/>
            </a:solidFill>
            <a:ln w="12700">
              <a:solidFill>
                <a:srgbClr val="CFE3EF"/>
              </a:solidFill>
              <a:prstDash val="solid"/>
            </a:ln>
          </p:spPr>
        </p:sp>
        <p:sp>
          <p:nvSpPr>
            <p:cNvPr id="6" name="Text 4"/>
            <p:cNvSpPr/>
            <p:nvPr/>
          </p:nvSpPr>
          <p:spPr>
            <a:xfrm>
              <a:off x="884225" y="2148840"/>
              <a:ext cx="4572000" cy="320040"/>
            </a:xfrm>
            <a:prstGeom prst="rect">
              <a:avLst/>
            </a:prstGeom>
            <a:noFill/>
            <a:ln/>
          </p:spPr>
          <p:txBody>
            <a:bodyPr wrap="square" lIns="0" tIns="0" rIns="0" bIns="0" rtlCol="0" anchor="ctr"/>
            <a:lstStyle/>
            <a:p>
              <a:pPr marL="0" indent="0">
                <a:buNone/>
              </a:pPr>
              <a:r>
                <a:rPr lang="en-US" sz="1500" b="1" dirty="0">
                  <a:solidFill>
                    <a:srgbClr val="2B2F33"/>
                  </a:solidFill>
                  <a:latin typeface="Nunito" pitchFamily="34" charset="0"/>
                  <a:ea typeface="Nunito" pitchFamily="34" charset="-122"/>
                  <a:cs typeface="Nunito" pitchFamily="34" charset="-120"/>
                </a:rPr>
                <a:t>Choose VECTOR when…</a:t>
              </a:r>
              <a:endParaRPr lang="en-US" sz="1500" dirty="0"/>
            </a:p>
          </p:txBody>
        </p:sp>
        <p:sp>
          <p:nvSpPr>
            <p:cNvPr id="7" name="Text 5"/>
            <p:cNvSpPr/>
            <p:nvPr/>
          </p:nvSpPr>
          <p:spPr>
            <a:xfrm>
              <a:off x="884225" y="2606040"/>
              <a:ext cx="4572000" cy="566928"/>
            </a:xfrm>
            <a:prstGeom prst="rect">
              <a:avLst/>
            </a:prstGeom>
            <a:noFill/>
            <a:ln/>
          </p:spPr>
          <p:txBody>
            <a:bodyPr wrap="square" lIns="0" tIns="0" rIns="0" bIns="0" rtlCol="0" anchor="t"/>
            <a:lstStyle/>
            <a:p>
              <a:pPr marL="0" indent="0">
                <a:lnSpc>
                  <a:spcPct val="115000"/>
                </a:lnSpc>
                <a:buNone/>
              </a:pPr>
              <a:r>
                <a:rPr lang="en-US" sz="1100" dirty="0">
                  <a:solidFill>
                    <a:srgbClr val="2B2F33"/>
                  </a:solidFill>
                  <a:latin typeface="Nunito" pitchFamily="34" charset="0"/>
                  <a:ea typeface="Nunito" pitchFamily="34" charset="-122"/>
                  <a:cs typeface="Nunito" pitchFamily="34" charset="-120"/>
                </a:rPr>
                <a:t>•  Features have distinct, countable boundaries (a substation, a district)</a:t>
              </a:r>
              <a:endParaRPr lang="en-US" sz="1100" dirty="0"/>
            </a:p>
          </p:txBody>
        </p:sp>
        <p:sp>
          <p:nvSpPr>
            <p:cNvPr id="8" name="Text 6"/>
            <p:cNvSpPr/>
            <p:nvPr/>
          </p:nvSpPr>
          <p:spPr>
            <a:xfrm>
              <a:off x="884225" y="3107437"/>
              <a:ext cx="4572000" cy="566928"/>
            </a:xfrm>
            <a:prstGeom prst="rect">
              <a:avLst/>
            </a:prstGeom>
            <a:noFill/>
            <a:ln/>
          </p:spPr>
          <p:txBody>
            <a:bodyPr wrap="square" lIns="0" tIns="0" rIns="0" bIns="0" rtlCol="0" anchor="t"/>
            <a:lstStyle/>
            <a:p>
              <a:pPr marL="0" indent="0">
                <a:lnSpc>
                  <a:spcPct val="115000"/>
                </a:lnSpc>
                <a:buNone/>
              </a:pPr>
              <a:r>
                <a:rPr lang="en-US" sz="1100" dirty="0">
                  <a:solidFill>
                    <a:srgbClr val="2B2F33"/>
                  </a:solidFill>
                  <a:latin typeface="Nunito" pitchFamily="34" charset="0"/>
                  <a:ea typeface="Nunito" pitchFamily="34" charset="-122"/>
                  <a:cs typeface="Nunito" pitchFamily="34" charset="-120"/>
                </a:rPr>
                <a:t>•  You need exact topology, shared boundaries, connectivity, and network routing</a:t>
              </a:r>
              <a:endParaRPr lang="en-US" sz="1100" dirty="0"/>
            </a:p>
          </p:txBody>
        </p:sp>
        <p:sp>
          <p:nvSpPr>
            <p:cNvPr id="9" name="Text 7"/>
            <p:cNvSpPr/>
            <p:nvPr/>
          </p:nvSpPr>
          <p:spPr>
            <a:xfrm>
              <a:off x="884225" y="3849624"/>
              <a:ext cx="4572000" cy="566928"/>
            </a:xfrm>
            <a:prstGeom prst="rect">
              <a:avLst/>
            </a:prstGeom>
            <a:noFill/>
            <a:ln/>
          </p:spPr>
          <p:txBody>
            <a:bodyPr wrap="square" lIns="0" tIns="0" rIns="0" bIns="0" rtlCol="0" anchor="t"/>
            <a:lstStyle/>
            <a:p>
              <a:pPr marL="0" indent="0">
                <a:lnSpc>
                  <a:spcPct val="115000"/>
                </a:lnSpc>
                <a:buNone/>
              </a:pPr>
              <a:r>
                <a:rPr lang="en-US" sz="1100" dirty="0">
                  <a:solidFill>
                    <a:srgbClr val="2B2F33"/>
                  </a:solidFill>
                  <a:latin typeface="Nunito" pitchFamily="34" charset="0"/>
                  <a:ea typeface="Nunito" pitchFamily="34" charset="-122"/>
                  <a:cs typeface="Nunito" pitchFamily="34" charset="-120"/>
                </a:rPr>
                <a:t>•  Attribute-rich queries matter ("show all feeders installed after 2019")</a:t>
              </a:r>
              <a:endParaRPr lang="en-US" sz="1100" dirty="0"/>
            </a:p>
          </p:txBody>
        </p:sp>
        <p:sp>
          <p:nvSpPr>
            <p:cNvPr id="10" name="Text 8"/>
            <p:cNvSpPr/>
            <p:nvPr/>
          </p:nvSpPr>
          <p:spPr>
            <a:xfrm>
              <a:off x="884225" y="4517136"/>
              <a:ext cx="4572000" cy="566928"/>
            </a:xfrm>
            <a:prstGeom prst="rect">
              <a:avLst/>
            </a:prstGeom>
            <a:noFill/>
            <a:ln/>
          </p:spPr>
          <p:txBody>
            <a:bodyPr wrap="square" lIns="0" tIns="0" rIns="0" bIns="0" rtlCol="0" anchor="t"/>
            <a:lstStyle/>
            <a:p>
              <a:pPr marL="0" indent="0">
                <a:lnSpc>
                  <a:spcPct val="115000"/>
                </a:lnSpc>
                <a:buNone/>
              </a:pPr>
              <a:r>
                <a:rPr lang="en-US" sz="1100" dirty="0">
                  <a:solidFill>
                    <a:srgbClr val="2B2F33"/>
                  </a:solidFill>
                  <a:latin typeface="Nunito" pitchFamily="34" charset="0"/>
                  <a:ea typeface="Nunito" pitchFamily="34" charset="-122"/>
                  <a:cs typeface="Nunito" pitchFamily="34" charset="-120"/>
                </a:rPr>
                <a:t>•  Precise area or length measurement is required for individual features</a:t>
              </a:r>
              <a:endParaRPr lang="en-US" sz="1100" dirty="0"/>
            </a:p>
          </p:txBody>
        </p:sp>
      </p:grpSp>
      <p:grpSp>
        <p:nvGrpSpPr>
          <p:cNvPr id="23" name="Group 22">
            <a:extLst>
              <a:ext uri="{FF2B5EF4-FFF2-40B4-BE49-F238E27FC236}">
                <a16:creationId xmlns:a16="http://schemas.microsoft.com/office/drawing/2014/main" id="{48B78D93-7753-F515-2481-D94EEF8246F8}"/>
              </a:ext>
            </a:extLst>
          </p:cNvPr>
          <p:cNvGrpSpPr/>
          <p:nvPr/>
        </p:nvGrpSpPr>
        <p:grpSpPr>
          <a:xfrm>
            <a:off x="6233008" y="1965960"/>
            <a:ext cx="5348783" cy="3246120"/>
            <a:chOff x="6233008" y="1965960"/>
            <a:chExt cx="5348783" cy="3246120"/>
          </a:xfrm>
        </p:grpSpPr>
        <p:sp>
          <p:nvSpPr>
            <p:cNvPr id="11" name="Shape 9"/>
            <p:cNvSpPr/>
            <p:nvPr/>
          </p:nvSpPr>
          <p:spPr>
            <a:xfrm>
              <a:off x="6233008" y="1965960"/>
              <a:ext cx="5348783" cy="3246120"/>
            </a:xfrm>
            <a:prstGeom prst="roundRect">
              <a:avLst>
                <a:gd name="adj" fmla="val 2254"/>
              </a:avLst>
            </a:prstGeom>
            <a:solidFill>
              <a:srgbClr val="FBF4E4"/>
            </a:solidFill>
            <a:ln w="12700">
              <a:solidFill>
                <a:srgbClr val="F0DFB6"/>
              </a:solidFill>
              <a:prstDash val="solid"/>
            </a:ln>
          </p:spPr>
        </p:sp>
        <p:sp>
          <p:nvSpPr>
            <p:cNvPr id="12" name="Text 10"/>
            <p:cNvSpPr/>
            <p:nvPr/>
          </p:nvSpPr>
          <p:spPr>
            <a:xfrm>
              <a:off x="6507328" y="2148840"/>
              <a:ext cx="4572000" cy="320040"/>
            </a:xfrm>
            <a:prstGeom prst="rect">
              <a:avLst/>
            </a:prstGeom>
            <a:noFill/>
            <a:ln/>
          </p:spPr>
          <p:txBody>
            <a:bodyPr wrap="square" lIns="0" tIns="0" rIns="0" bIns="0" rtlCol="0" anchor="ctr"/>
            <a:lstStyle/>
            <a:p>
              <a:pPr marL="0" indent="0">
                <a:buNone/>
              </a:pPr>
              <a:r>
                <a:rPr lang="en-US" sz="1500" b="1" dirty="0">
                  <a:solidFill>
                    <a:srgbClr val="2B2F33"/>
                  </a:solidFill>
                  <a:latin typeface="Nunito" pitchFamily="34" charset="0"/>
                  <a:ea typeface="Nunito" pitchFamily="34" charset="-122"/>
                  <a:cs typeface="Nunito" pitchFamily="34" charset="-120"/>
                </a:rPr>
                <a:t>Choose RASTER when…</a:t>
              </a:r>
              <a:endParaRPr lang="en-US" sz="1500" dirty="0"/>
            </a:p>
          </p:txBody>
        </p:sp>
        <p:sp>
          <p:nvSpPr>
            <p:cNvPr id="13" name="Text 11"/>
            <p:cNvSpPr/>
            <p:nvPr/>
          </p:nvSpPr>
          <p:spPr>
            <a:xfrm>
              <a:off x="6507328" y="2606040"/>
              <a:ext cx="4951246" cy="566928"/>
            </a:xfrm>
            <a:prstGeom prst="rect">
              <a:avLst/>
            </a:prstGeom>
            <a:noFill/>
            <a:ln/>
          </p:spPr>
          <p:txBody>
            <a:bodyPr wrap="square" lIns="0" tIns="0" rIns="0" bIns="0" rtlCol="0" anchor="t"/>
            <a:lstStyle/>
            <a:p>
              <a:pPr marL="0" indent="0">
                <a:lnSpc>
                  <a:spcPct val="115000"/>
                </a:lnSpc>
                <a:buNone/>
              </a:pPr>
              <a:r>
                <a:rPr lang="en-US" sz="1100" dirty="0">
                  <a:solidFill>
                    <a:srgbClr val="2B2F33"/>
                  </a:solidFill>
                  <a:latin typeface="Nunito" pitchFamily="34" charset="0"/>
                  <a:ea typeface="Nunito" pitchFamily="34" charset="-122"/>
                  <a:cs typeface="Nunito" pitchFamily="34" charset="-120"/>
                </a:rPr>
                <a:t>•  The phenomenon varies continuously across space (irradiance, elevation)</a:t>
              </a:r>
              <a:endParaRPr lang="en-US" sz="1100" dirty="0"/>
            </a:p>
          </p:txBody>
        </p:sp>
        <p:sp>
          <p:nvSpPr>
            <p:cNvPr id="14" name="Text 12"/>
            <p:cNvSpPr/>
            <p:nvPr/>
          </p:nvSpPr>
          <p:spPr>
            <a:xfrm>
              <a:off x="6507327" y="3227832"/>
              <a:ext cx="5074463" cy="566928"/>
            </a:xfrm>
            <a:prstGeom prst="rect">
              <a:avLst/>
            </a:prstGeom>
            <a:noFill/>
            <a:ln/>
          </p:spPr>
          <p:txBody>
            <a:bodyPr wrap="square" lIns="0" tIns="0" rIns="0" bIns="0" rtlCol="0" anchor="t"/>
            <a:lstStyle/>
            <a:p>
              <a:pPr marL="0" indent="0">
                <a:lnSpc>
                  <a:spcPct val="115000"/>
                </a:lnSpc>
                <a:buNone/>
              </a:pPr>
              <a:r>
                <a:rPr lang="en-US" sz="1100" dirty="0">
                  <a:solidFill>
                    <a:srgbClr val="2B2F33"/>
                  </a:solidFill>
                  <a:latin typeface="Nunito" pitchFamily="34" charset="0"/>
                  <a:ea typeface="Nunito" pitchFamily="34" charset="-122"/>
                  <a:cs typeface="Nunito" pitchFamily="34" charset="-120"/>
                </a:rPr>
                <a:t>•  You are running cell-by-cell modelling (least-cost paths, suitability surfaces)</a:t>
              </a:r>
              <a:endParaRPr lang="en-US" sz="1100" dirty="0"/>
            </a:p>
          </p:txBody>
        </p:sp>
        <p:sp>
          <p:nvSpPr>
            <p:cNvPr id="15" name="Text 13"/>
            <p:cNvSpPr/>
            <p:nvPr/>
          </p:nvSpPr>
          <p:spPr>
            <a:xfrm>
              <a:off x="6507328" y="3849624"/>
              <a:ext cx="4572000" cy="566928"/>
            </a:xfrm>
            <a:prstGeom prst="rect">
              <a:avLst/>
            </a:prstGeom>
            <a:noFill/>
            <a:ln/>
          </p:spPr>
          <p:txBody>
            <a:bodyPr wrap="square" lIns="0" tIns="0" rIns="0" bIns="0" rtlCol="0" anchor="t"/>
            <a:lstStyle/>
            <a:p>
              <a:pPr marL="0" indent="0">
                <a:lnSpc>
                  <a:spcPct val="115000"/>
                </a:lnSpc>
                <a:buNone/>
              </a:pPr>
              <a:r>
                <a:rPr lang="en-US" sz="1100" dirty="0">
                  <a:solidFill>
                    <a:srgbClr val="2B2F33"/>
                  </a:solidFill>
                  <a:latin typeface="Nunito" pitchFamily="34" charset="0"/>
                  <a:ea typeface="Nunito" pitchFamily="34" charset="-122"/>
                  <a:cs typeface="Nunito" pitchFamily="34" charset="-120"/>
                </a:rPr>
                <a:t>•  The source is imagery or a sensor product (satellite bands, DEMs)</a:t>
              </a:r>
              <a:endParaRPr lang="en-US" sz="1100" dirty="0"/>
            </a:p>
          </p:txBody>
        </p:sp>
        <p:sp>
          <p:nvSpPr>
            <p:cNvPr id="16" name="Text 14"/>
            <p:cNvSpPr/>
            <p:nvPr/>
          </p:nvSpPr>
          <p:spPr>
            <a:xfrm>
              <a:off x="6507327" y="4471416"/>
              <a:ext cx="4951247" cy="566928"/>
            </a:xfrm>
            <a:prstGeom prst="rect">
              <a:avLst/>
            </a:prstGeom>
            <a:noFill/>
            <a:ln/>
          </p:spPr>
          <p:txBody>
            <a:bodyPr wrap="square" lIns="0" tIns="0" rIns="0" bIns="0" rtlCol="0" anchor="t"/>
            <a:lstStyle/>
            <a:p>
              <a:pPr marL="0" indent="0">
                <a:lnSpc>
                  <a:spcPct val="150000"/>
                </a:lnSpc>
                <a:buNone/>
              </a:pPr>
              <a:r>
                <a:rPr lang="en-US" sz="1100" dirty="0">
                  <a:solidFill>
                    <a:srgbClr val="2B2F33"/>
                  </a:solidFill>
                  <a:latin typeface="Nunito" pitchFamily="34" charset="0"/>
                  <a:ea typeface="Nunito" pitchFamily="34" charset="-122"/>
                  <a:cs typeface="Nunito" pitchFamily="34" charset="-120"/>
                </a:rPr>
                <a:t>•  You need fast map algebra across a large area rather than per-feature detail</a:t>
              </a:r>
              <a:endParaRPr lang="en-US" sz="1100" dirty="0"/>
            </a:p>
          </p:txBody>
        </p:sp>
      </p:grpSp>
      <p:grpSp>
        <p:nvGrpSpPr>
          <p:cNvPr id="21" name="Group 20">
            <a:extLst>
              <a:ext uri="{FF2B5EF4-FFF2-40B4-BE49-F238E27FC236}">
                <a16:creationId xmlns:a16="http://schemas.microsoft.com/office/drawing/2014/main" id="{B1FBD52B-B070-7246-2FFC-96644E810E3D}"/>
              </a:ext>
            </a:extLst>
          </p:cNvPr>
          <p:cNvGrpSpPr/>
          <p:nvPr/>
        </p:nvGrpSpPr>
        <p:grpSpPr>
          <a:xfrm>
            <a:off x="609905" y="5596128"/>
            <a:ext cx="10971886" cy="777240"/>
            <a:chOff x="609905" y="5394960"/>
            <a:chExt cx="10971886" cy="777240"/>
          </a:xfrm>
        </p:grpSpPr>
        <p:sp>
          <p:nvSpPr>
            <p:cNvPr id="17" name="Shape 15"/>
            <p:cNvSpPr/>
            <p:nvPr/>
          </p:nvSpPr>
          <p:spPr>
            <a:xfrm>
              <a:off x="609905" y="5394960"/>
              <a:ext cx="10971886" cy="777240"/>
            </a:xfrm>
            <a:prstGeom prst="roundRect">
              <a:avLst>
                <a:gd name="adj" fmla="val 9412"/>
              </a:avLst>
            </a:prstGeom>
            <a:solidFill>
              <a:srgbClr val="F6F7F8"/>
            </a:solidFill>
            <a:ln w="12700">
              <a:solidFill>
                <a:srgbClr val="E5E8EB"/>
              </a:solidFill>
              <a:prstDash val="solid"/>
            </a:ln>
          </p:spPr>
        </p:sp>
        <p:sp>
          <p:nvSpPr>
            <p:cNvPr id="18" name="Text 16"/>
            <p:cNvSpPr/>
            <p:nvPr/>
          </p:nvSpPr>
          <p:spPr>
            <a:xfrm>
              <a:off x="884225" y="5394960"/>
              <a:ext cx="9838944" cy="777240"/>
            </a:xfrm>
            <a:prstGeom prst="rect">
              <a:avLst/>
            </a:prstGeom>
            <a:noFill/>
            <a:ln/>
          </p:spPr>
          <p:txBody>
            <a:bodyPr wrap="square" lIns="0" tIns="0" rIns="0" bIns="0" rtlCol="0" anchor="ctr"/>
            <a:lstStyle/>
            <a:p>
              <a:pPr marL="0" indent="0">
                <a:lnSpc>
                  <a:spcPct val="120000"/>
                </a:lnSpc>
                <a:buNone/>
              </a:pPr>
              <a:r>
                <a:rPr lang="en-US" sz="1150" b="1" dirty="0">
                  <a:solidFill>
                    <a:srgbClr val="53A2CC"/>
                  </a:solidFill>
                  <a:latin typeface="Nunito" pitchFamily="34" charset="0"/>
                  <a:ea typeface="Nunito" pitchFamily="34" charset="-122"/>
                  <a:cs typeface="Nunito" pitchFamily="34" charset="-120"/>
                </a:rPr>
                <a:t>In practice, </a:t>
              </a:r>
              <a:r>
                <a:rPr lang="en-US" sz="1150" dirty="0">
                  <a:solidFill>
                    <a:srgbClr val="2B2F33"/>
                  </a:solidFill>
                  <a:latin typeface="Nunito" pitchFamily="34" charset="0"/>
                  <a:ea typeface="Nunito" pitchFamily="34" charset="-122"/>
                  <a:cs typeface="Nunito" pitchFamily="34" charset="-120"/>
                </a:rPr>
                <a:t>electrification planning uses both together. A raster least-cost surface is generated, then converted to vector polygons to report results by administrative area.</a:t>
              </a:r>
              <a:endParaRPr lang="en-US" sz="1150" dirty="0"/>
            </a:p>
          </p:txBody>
        </p:sp>
      </p:grpSp>
      <p:sp>
        <p:nvSpPr>
          <p:cNvPr id="19" name="Text 17"/>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20" name="Text 18"/>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10</a:t>
            </a:r>
            <a:endParaRPr lang="en-US" sz="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SECTION 2 · REFERENCES</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t"/>
          <a:lstStyle/>
          <a:p>
            <a:pPr marL="0" indent="0" algn="l">
              <a:lnSpc>
                <a:spcPct val="102000"/>
              </a:lnSpc>
              <a:buNone/>
            </a:pPr>
            <a:r>
              <a:rPr lang="en-US" sz="2400" b="1" dirty="0">
                <a:solidFill>
                  <a:srgbClr val="2B2F33"/>
                </a:solidFill>
                <a:latin typeface="Nunito" pitchFamily="34" charset="0"/>
                <a:ea typeface="Nunito" pitchFamily="34" charset="-122"/>
                <a:cs typeface="Nunito" pitchFamily="34" charset="-120"/>
              </a:rPr>
              <a:t>Unit 2 Reference List</a:t>
            </a:r>
            <a:endParaRPr lang="en-US" sz="2400" dirty="0"/>
          </a:p>
        </p:txBody>
      </p:sp>
      <p:grpSp>
        <p:nvGrpSpPr>
          <p:cNvPr id="30" name="Group 29">
            <a:extLst>
              <a:ext uri="{FF2B5EF4-FFF2-40B4-BE49-F238E27FC236}">
                <a16:creationId xmlns:a16="http://schemas.microsoft.com/office/drawing/2014/main" id="{25AE9A88-B235-A83F-F7C3-56571E1C9CDD}"/>
              </a:ext>
            </a:extLst>
          </p:cNvPr>
          <p:cNvGrpSpPr/>
          <p:nvPr/>
        </p:nvGrpSpPr>
        <p:grpSpPr>
          <a:xfrm>
            <a:off x="609905" y="1372572"/>
            <a:ext cx="10971886" cy="4297680"/>
            <a:chOff x="609905" y="1965960"/>
            <a:chExt cx="10971886" cy="4297680"/>
          </a:xfrm>
        </p:grpSpPr>
        <p:sp>
          <p:nvSpPr>
            <p:cNvPr id="5" name="Shape 3"/>
            <p:cNvSpPr/>
            <p:nvPr/>
          </p:nvSpPr>
          <p:spPr>
            <a:xfrm>
              <a:off x="609905" y="2223516"/>
              <a:ext cx="201168" cy="201168"/>
            </a:xfrm>
            <a:prstGeom prst="ellipse">
              <a:avLst/>
            </a:prstGeom>
            <a:solidFill>
              <a:srgbClr val="DDEEF6"/>
            </a:solidFill>
            <a:ln/>
          </p:spPr>
        </p:sp>
        <p:sp>
          <p:nvSpPr>
            <p:cNvPr id="6" name="Text 4"/>
            <p:cNvSpPr/>
            <p:nvPr/>
          </p:nvSpPr>
          <p:spPr>
            <a:xfrm>
              <a:off x="609905" y="222351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1</a:t>
              </a:r>
              <a:endParaRPr lang="en-US" sz="900" dirty="0"/>
            </a:p>
          </p:txBody>
        </p:sp>
        <p:sp>
          <p:nvSpPr>
            <p:cNvPr id="7" name="Text 5"/>
            <p:cNvSpPr/>
            <p:nvPr/>
          </p:nvSpPr>
          <p:spPr>
            <a:xfrm>
              <a:off x="993953" y="196596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Longley, P.A., Goodchild, M.F., Maguire, D.J. and Rhind, D.W. (2015) Geographic Information Science and Systems. 4th edn. Hoboken, NJ: Wiley.</a:t>
              </a:r>
              <a:endParaRPr lang="en-US" sz="1150" dirty="0"/>
            </a:p>
          </p:txBody>
        </p:sp>
        <p:sp>
          <p:nvSpPr>
            <p:cNvPr id="8" name="Shape 6"/>
            <p:cNvSpPr/>
            <p:nvPr/>
          </p:nvSpPr>
          <p:spPr>
            <a:xfrm>
              <a:off x="993953" y="2663952"/>
              <a:ext cx="10587838" cy="0"/>
            </a:xfrm>
            <a:prstGeom prst="line">
              <a:avLst/>
            </a:prstGeom>
            <a:noFill/>
            <a:ln w="9525">
              <a:solidFill>
                <a:srgbClr val="E5E8EB"/>
              </a:solidFill>
              <a:prstDash val="solid"/>
            </a:ln>
          </p:spPr>
        </p:sp>
        <p:sp>
          <p:nvSpPr>
            <p:cNvPr id="9" name="Shape 7"/>
            <p:cNvSpPr/>
            <p:nvPr/>
          </p:nvSpPr>
          <p:spPr>
            <a:xfrm>
              <a:off x="609905" y="2939796"/>
              <a:ext cx="201168" cy="201168"/>
            </a:xfrm>
            <a:prstGeom prst="ellipse">
              <a:avLst/>
            </a:prstGeom>
            <a:solidFill>
              <a:srgbClr val="DDEEF6"/>
            </a:solidFill>
            <a:ln/>
          </p:spPr>
        </p:sp>
        <p:sp>
          <p:nvSpPr>
            <p:cNvPr id="10" name="Text 8"/>
            <p:cNvSpPr/>
            <p:nvPr/>
          </p:nvSpPr>
          <p:spPr>
            <a:xfrm>
              <a:off x="609905" y="293979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2</a:t>
              </a:r>
              <a:endParaRPr lang="en-US" sz="900" dirty="0"/>
            </a:p>
          </p:txBody>
        </p:sp>
        <p:sp>
          <p:nvSpPr>
            <p:cNvPr id="11" name="Text 9"/>
            <p:cNvSpPr/>
            <p:nvPr/>
          </p:nvSpPr>
          <p:spPr>
            <a:xfrm>
              <a:off x="993953" y="268224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Open Geospatial Consortium (2011) OGC Simple Feature Access - Part 1: Common Architecture, version 1.2.1. Wayland, MA: OGC.</a:t>
              </a:r>
              <a:endParaRPr lang="en-US" sz="1150" dirty="0"/>
            </a:p>
          </p:txBody>
        </p:sp>
        <p:sp>
          <p:nvSpPr>
            <p:cNvPr id="12" name="Shape 10"/>
            <p:cNvSpPr/>
            <p:nvPr/>
          </p:nvSpPr>
          <p:spPr>
            <a:xfrm>
              <a:off x="993953" y="3380232"/>
              <a:ext cx="10587838" cy="0"/>
            </a:xfrm>
            <a:prstGeom prst="line">
              <a:avLst/>
            </a:prstGeom>
            <a:noFill/>
            <a:ln w="9525">
              <a:solidFill>
                <a:srgbClr val="E5E8EB"/>
              </a:solidFill>
              <a:prstDash val="solid"/>
            </a:ln>
          </p:spPr>
        </p:sp>
        <p:sp>
          <p:nvSpPr>
            <p:cNvPr id="13" name="Shape 11"/>
            <p:cNvSpPr/>
            <p:nvPr/>
          </p:nvSpPr>
          <p:spPr>
            <a:xfrm>
              <a:off x="609905" y="3656076"/>
              <a:ext cx="201168" cy="201168"/>
            </a:xfrm>
            <a:prstGeom prst="ellipse">
              <a:avLst/>
            </a:prstGeom>
            <a:solidFill>
              <a:srgbClr val="DDEEF6"/>
            </a:solidFill>
            <a:ln/>
          </p:spPr>
        </p:sp>
        <p:sp>
          <p:nvSpPr>
            <p:cNvPr id="14" name="Text 12"/>
            <p:cNvSpPr/>
            <p:nvPr/>
          </p:nvSpPr>
          <p:spPr>
            <a:xfrm>
              <a:off x="609905" y="365607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3</a:t>
              </a:r>
              <a:endParaRPr lang="en-US" sz="900" dirty="0"/>
            </a:p>
          </p:txBody>
        </p:sp>
        <p:sp>
          <p:nvSpPr>
            <p:cNvPr id="15" name="Text 13"/>
            <p:cNvSpPr/>
            <p:nvPr/>
          </p:nvSpPr>
          <p:spPr>
            <a:xfrm>
              <a:off x="993953" y="3398520"/>
              <a:ext cx="10587838" cy="716280"/>
            </a:xfrm>
            <a:prstGeom prst="rect">
              <a:avLst/>
            </a:prstGeom>
            <a:noFill/>
            <a:ln/>
          </p:spPr>
          <p:txBody>
            <a:bodyPr wrap="square" lIns="0" tIns="0" rIns="0" bIns="0" rtlCol="0" anchor="ctr"/>
            <a:lstStyle/>
            <a:p>
              <a:pPr marL="0" indent="0" algn="l">
                <a:lnSpc>
                  <a:spcPct val="150000"/>
                </a:lnSpc>
                <a:buNone/>
              </a:pPr>
              <a:r>
                <a:rPr lang="en-US" sz="1150" dirty="0">
                  <a:solidFill>
                    <a:srgbClr val="2B2F33"/>
                  </a:solidFill>
                  <a:latin typeface="Nunito" pitchFamily="34" charset="0"/>
                  <a:ea typeface="Nunito" pitchFamily="34" charset="-122"/>
                  <a:cs typeface="Nunito" pitchFamily="34" charset="-120"/>
                </a:rPr>
                <a:t>Zanaga, D., Van De Kerchove, R., De Keersmaecker, W., Souverijns, N., Brockmann, C., Quast, R., Wevers, J., Grosu, A., Paccini, A., Vergnaud, S., Cartus, O., Santoro, M., Fritz, S., Georgieva, I., Lesiv, M., Carter, S., Herold, M., Li, L., Tsendbazar, N.E., Ramoino, F. and Arino, O. (2021) ESA WorldCover 10 m 2020 v100. European Space Agency.</a:t>
              </a:r>
              <a:endParaRPr lang="en-US" sz="1150" dirty="0"/>
            </a:p>
          </p:txBody>
        </p:sp>
        <p:sp>
          <p:nvSpPr>
            <p:cNvPr id="16" name="Shape 14"/>
            <p:cNvSpPr/>
            <p:nvPr/>
          </p:nvSpPr>
          <p:spPr>
            <a:xfrm>
              <a:off x="993953" y="4096512"/>
              <a:ext cx="10587838" cy="0"/>
            </a:xfrm>
            <a:prstGeom prst="line">
              <a:avLst/>
            </a:prstGeom>
            <a:noFill/>
            <a:ln w="9525">
              <a:solidFill>
                <a:srgbClr val="E5E8EB"/>
              </a:solidFill>
              <a:prstDash val="solid"/>
            </a:ln>
          </p:spPr>
        </p:sp>
        <p:sp>
          <p:nvSpPr>
            <p:cNvPr id="17" name="Shape 15"/>
            <p:cNvSpPr/>
            <p:nvPr/>
          </p:nvSpPr>
          <p:spPr>
            <a:xfrm>
              <a:off x="609905" y="4372356"/>
              <a:ext cx="201168" cy="201168"/>
            </a:xfrm>
            <a:prstGeom prst="ellipse">
              <a:avLst/>
            </a:prstGeom>
            <a:solidFill>
              <a:srgbClr val="DDEEF6"/>
            </a:solidFill>
            <a:ln/>
          </p:spPr>
        </p:sp>
        <p:sp>
          <p:nvSpPr>
            <p:cNvPr id="18" name="Text 16"/>
            <p:cNvSpPr/>
            <p:nvPr/>
          </p:nvSpPr>
          <p:spPr>
            <a:xfrm>
              <a:off x="609905" y="437235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4</a:t>
              </a:r>
              <a:endParaRPr lang="en-US" sz="900" dirty="0"/>
            </a:p>
          </p:txBody>
        </p:sp>
        <p:sp>
          <p:nvSpPr>
            <p:cNvPr id="19" name="Text 17"/>
            <p:cNvSpPr/>
            <p:nvPr/>
          </p:nvSpPr>
          <p:spPr>
            <a:xfrm>
              <a:off x="993953" y="411480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Lloyd, C.T., Sorichetta, A. and Tatem, A.J. (2017) 'High resolution global gridded data for use in population studies', Scientific Data, 4, 170001.</a:t>
              </a:r>
              <a:endParaRPr lang="en-US" sz="1150" dirty="0"/>
            </a:p>
          </p:txBody>
        </p:sp>
        <p:sp>
          <p:nvSpPr>
            <p:cNvPr id="20" name="Shape 18"/>
            <p:cNvSpPr/>
            <p:nvPr/>
          </p:nvSpPr>
          <p:spPr>
            <a:xfrm>
              <a:off x="993953" y="4812792"/>
              <a:ext cx="10587838" cy="0"/>
            </a:xfrm>
            <a:prstGeom prst="line">
              <a:avLst/>
            </a:prstGeom>
            <a:noFill/>
            <a:ln w="9525">
              <a:solidFill>
                <a:srgbClr val="E5E8EB"/>
              </a:solidFill>
              <a:prstDash val="solid"/>
            </a:ln>
          </p:spPr>
        </p:sp>
        <p:sp>
          <p:nvSpPr>
            <p:cNvPr id="21" name="Shape 19"/>
            <p:cNvSpPr/>
            <p:nvPr/>
          </p:nvSpPr>
          <p:spPr>
            <a:xfrm>
              <a:off x="609905" y="5088636"/>
              <a:ext cx="201168" cy="201168"/>
            </a:xfrm>
            <a:prstGeom prst="ellipse">
              <a:avLst/>
            </a:prstGeom>
            <a:solidFill>
              <a:srgbClr val="DDEEF6"/>
            </a:solidFill>
            <a:ln/>
          </p:spPr>
        </p:sp>
        <p:sp>
          <p:nvSpPr>
            <p:cNvPr id="22" name="Text 20"/>
            <p:cNvSpPr/>
            <p:nvPr/>
          </p:nvSpPr>
          <p:spPr>
            <a:xfrm>
              <a:off x="609905" y="508863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5</a:t>
              </a:r>
              <a:endParaRPr lang="en-US" sz="900" dirty="0"/>
            </a:p>
          </p:txBody>
        </p:sp>
        <p:sp>
          <p:nvSpPr>
            <p:cNvPr id="23" name="Text 21"/>
            <p:cNvSpPr/>
            <p:nvPr/>
          </p:nvSpPr>
          <p:spPr>
            <a:xfrm>
              <a:off x="993953" y="483108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QGIS.org (2026) QGIS Desktop User Guide - Working with Vector and Raster Data. QGIS Documentation. Available at: https://docs.qgis.org (Accessed: 14 July 2026).</a:t>
              </a:r>
              <a:endParaRPr lang="en-US" sz="1150" dirty="0"/>
            </a:p>
          </p:txBody>
        </p:sp>
        <p:sp>
          <p:nvSpPr>
            <p:cNvPr id="24" name="Shape 22"/>
            <p:cNvSpPr/>
            <p:nvPr/>
          </p:nvSpPr>
          <p:spPr>
            <a:xfrm>
              <a:off x="993953" y="5529072"/>
              <a:ext cx="10587838" cy="0"/>
            </a:xfrm>
            <a:prstGeom prst="line">
              <a:avLst/>
            </a:prstGeom>
            <a:noFill/>
            <a:ln w="9525">
              <a:solidFill>
                <a:srgbClr val="E5E8EB"/>
              </a:solidFill>
              <a:prstDash val="solid"/>
            </a:ln>
          </p:spPr>
        </p:sp>
        <p:sp>
          <p:nvSpPr>
            <p:cNvPr id="25" name="Shape 23"/>
            <p:cNvSpPr/>
            <p:nvPr/>
          </p:nvSpPr>
          <p:spPr>
            <a:xfrm>
              <a:off x="609905" y="5804916"/>
              <a:ext cx="201168" cy="201168"/>
            </a:xfrm>
            <a:prstGeom prst="ellipse">
              <a:avLst/>
            </a:prstGeom>
            <a:solidFill>
              <a:srgbClr val="DDEEF6"/>
            </a:solidFill>
            <a:ln/>
          </p:spPr>
        </p:sp>
        <p:sp>
          <p:nvSpPr>
            <p:cNvPr id="26" name="Text 24"/>
            <p:cNvSpPr/>
            <p:nvPr/>
          </p:nvSpPr>
          <p:spPr>
            <a:xfrm>
              <a:off x="609905" y="580491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6</a:t>
              </a:r>
              <a:endParaRPr lang="en-US" sz="900" dirty="0"/>
            </a:p>
          </p:txBody>
        </p:sp>
        <p:sp>
          <p:nvSpPr>
            <p:cNvPr id="27" name="Text 25"/>
            <p:cNvSpPr/>
            <p:nvPr/>
          </p:nvSpPr>
          <p:spPr>
            <a:xfrm>
              <a:off x="993953" y="554736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NASA Jet Propulsion Laboratory / ESA Copernicus Programme (2021) Copernicus DEM: Global Digital Elevation Model. Available at: https://spacedata.copernicus.eu (Accessed: 14 July 2026).</a:t>
              </a:r>
              <a:endParaRPr lang="en-US" sz="1150" dirty="0"/>
            </a:p>
          </p:txBody>
        </p:sp>
      </p:grpSp>
      <p:sp>
        <p:nvSpPr>
          <p:cNvPr id="28" name="Text 26"/>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29" name="Text 27"/>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11</a:t>
            </a:r>
            <a:endParaRPr lang="en-US" sz="8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74320" y="548640"/>
            <a:ext cx="5120640" cy="5577840"/>
          </a:xfrm>
          <a:prstGeom prst="rect">
            <a:avLst/>
          </a:prstGeom>
          <a:noFill/>
          <a:ln/>
        </p:spPr>
        <p:txBody>
          <a:bodyPr wrap="square" lIns="0" tIns="0" rIns="0" bIns="0" rtlCol="0" anchor="ctr"/>
          <a:lstStyle/>
          <a:p>
            <a:pPr marL="0" indent="0" algn="ctr">
              <a:buNone/>
            </a:pPr>
            <a:r>
              <a:rPr lang="en-US" sz="43000" b="1" dirty="0">
                <a:solidFill>
                  <a:srgbClr val="EDB348">
                    <a:alpha val="14000"/>
                  </a:srgbClr>
                </a:solidFill>
                <a:latin typeface="Nunito" pitchFamily="34" charset="0"/>
                <a:ea typeface="Nunito" pitchFamily="34" charset="-122"/>
                <a:cs typeface="Nunito" pitchFamily="34" charset="-120"/>
              </a:rPr>
              <a:t>3</a:t>
            </a:r>
            <a:endParaRPr lang="en-US" sz="43000" dirty="0"/>
          </a:p>
        </p:txBody>
      </p:sp>
      <p:sp>
        <p:nvSpPr>
          <p:cNvPr id="3" name="Shape 1"/>
          <p:cNvSpPr/>
          <p:nvPr/>
        </p:nvSpPr>
        <p:spPr>
          <a:xfrm>
            <a:off x="5440680" y="2606040"/>
            <a:ext cx="118872" cy="1508760"/>
          </a:xfrm>
          <a:prstGeom prst="roundRect">
            <a:avLst>
              <a:gd name="adj" fmla="val 50000"/>
            </a:avLst>
          </a:prstGeom>
          <a:solidFill>
            <a:srgbClr val="EDB348"/>
          </a:solidFill>
          <a:ln/>
        </p:spPr>
      </p:sp>
      <p:sp>
        <p:nvSpPr>
          <p:cNvPr id="4" name="Text 2"/>
          <p:cNvSpPr/>
          <p:nvPr/>
        </p:nvSpPr>
        <p:spPr>
          <a:xfrm>
            <a:off x="5806440" y="2450592"/>
            <a:ext cx="5852160" cy="274320"/>
          </a:xfrm>
          <a:prstGeom prst="rect">
            <a:avLst/>
          </a:prstGeom>
          <a:noFill/>
          <a:ln/>
        </p:spPr>
        <p:txBody>
          <a:bodyPr wrap="square" lIns="0" tIns="0" rIns="0" bIns="0" rtlCol="0" anchor="ctr"/>
          <a:lstStyle/>
          <a:p>
            <a:pPr marL="0" indent="0" algn="l">
              <a:buNone/>
            </a:pPr>
            <a:r>
              <a:rPr lang="en-US" sz="1200" b="1" kern="0" spc="260" dirty="0">
                <a:solidFill>
                  <a:srgbClr val="53A2CC"/>
                </a:solidFill>
                <a:latin typeface="Nunito" pitchFamily="34" charset="0"/>
                <a:ea typeface="Nunito" pitchFamily="34" charset="-122"/>
                <a:cs typeface="Nunito" pitchFamily="34" charset="-120"/>
              </a:rPr>
              <a:t>SECTION 3</a:t>
            </a:r>
            <a:endParaRPr lang="en-US" sz="1200" dirty="0"/>
          </a:p>
        </p:txBody>
      </p:sp>
      <p:sp>
        <p:nvSpPr>
          <p:cNvPr id="5" name="Text 3"/>
          <p:cNvSpPr/>
          <p:nvPr/>
        </p:nvSpPr>
        <p:spPr>
          <a:xfrm>
            <a:off x="5806440" y="2770632"/>
            <a:ext cx="5852160" cy="1170432"/>
          </a:xfrm>
          <a:prstGeom prst="rect">
            <a:avLst/>
          </a:prstGeom>
          <a:noFill/>
          <a:ln/>
        </p:spPr>
        <p:txBody>
          <a:bodyPr wrap="square" lIns="0" tIns="0" rIns="0" bIns="0" rtlCol="0" anchor="ctr"/>
          <a:lstStyle/>
          <a:p>
            <a:pPr marL="0" indent="0" algn="l">
              <a:lnSpc>
                <a:spcPct val="108000"/>
              </a:lnSpc>
              <a:buNone/>
            </a:pPr>
            <a:r>
              <a:rPr lang="en-US" sz="2900" b="1" dirty="0">
                <a:solidFill>
                  <a:srgbClr val="2B2F33"/>
                </a:solidFill>
                <a:latin typeface="Nunito" pitchFamily="34" charset="0"/>
                <a:ea typeface="Nunito" pitchFamily="34" charset="-122"/>
                <a:cs typeface="Nunito" pitchFamily="34" charset="-120"/>
              </a:rPr>
              <a:t>File Formats You Will Encounter</a:t>
            </a:r>
            <a:endParaRPr lang="en-US" sz="2900" dirty="0"/>
          </a:p>
        </p:txBody>
      </p:sp>
      <p:sp>
        <p:nvSpPr>
          <p:cNvPr id="6" name="Text 4"/>
          <p:cNvSpPr/>
          <p:nvPr/>
        </p:nvSpPr>
        <p:spPr>
          <a:xfrm>
            <a:off x="5806440" y="3941064"/>
            <a:ext cx="5669280" cy="827532"/>
          </a:xfrm>
          <a:prstGeom prst="rect">
            <a:avLst/>
          </a:prstGeom>
          <a:noFill/>
          <a:ln/>
        </p:spPr>
        <p:txBody>
          <a:bodyPr wrap="square" lIns="0" tIns="0" rIns="0" bIns="0" rtlCol="0" anchor="ctr"/>
          <a:lstStyle/>
          <a:p>
            <a:pPr marL="0" indent="0" algn="l">
              <a:lnSpc>
                <a:spcPct val="150000"/>
              </a:lnSpc>
              <a:buNone/>
            </a:pPr>
            <a:r>
              <a:rPr lang="en-US" sz="1350" i="1" dirty="0">
                <a:solidFill>
                  <a:srgbClr val="5C6166"/>
                </a:solidFill>
                <a:latin typeface="Nunito" pitchFamily="34" charset="0"/>
                <a:ea typeface="Nunito" pitchFamily="34" charset="-122"/>
                <a:cs typeface="Nunito" pitchFamily="34" charset="-120"/>
              </a:rPr>
              <a:t>Format choice is a governance decision; it determines who can use your data and what gets lost along the way.</a:t>
            </a:r>
            <a:endParaRPr lang="en-US" sz="1350" dirty="0"/>
          </a:p>
        </p:txBody>
      </p:sp>
      <p:sp>
        <p:nvSpPr>
          <p:cNvPr id="7" name="Text 5"/>
          <p:cNvSpPr/>
          <p:nvPr/>
        </p:nvSpPr>
        <p:spPr>
          <a:xfrm>
            <a:off x="5806440" y="6035040"/>
            <a:ext cx="5486400" cy="274320"/>
          </a:xfrm>
          <a:prstGeom prst="rect">
            <a:avLst/>
          </a:prstGeom>
          <a:noFill/>
          <a:ln/>
        </p:spPr>
        <p:txBody>
          <a:bodyPr wrap="square" lIns="0" tIns="0" rIns="0" bIns="0" rtlCol="0" anchor="ctr"/>
          <a:lstStyle/>
          <a:p>
            <a:pPr marL="0" indent="0">
              <a:buNone/>
            </a:pPr>
            <a:r>
              <a:rPr lang="en-US" sz="1050" b="1" dirty="0">
                <a:solidFill>
                  <a:srgbClr val="8A8B8B"/>
                </a:solidFill>
                <a:latin typeface="Nunito" pitchFamily="34" charset="0"/>
                <a:ea typeface="Nunito" pitchFamily="34" charset="-122"/>
                <a:cs typeface="Nunito" pitchFamily="34" charset="-120"/>
              </a:rPr>
              <a:t>Module 2: Geospatial Fundamentals</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UNIT 3 · FILE FORMATS</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700" b="1" dirty="0">
                <a:solidFill>
                  <a:srgbClr val="2B2F33"/>
                </a:solidFill>
                <a:latin typeface="Nunito" pitchFamily="34" charset="0"/>
                <a:ea typeface="Nunito" pitchFamily="34" charset="-122"/>
                <a:cs typeface="Nunito" pitchFamily="34" charset="-120"/>
              </a:rPr>
              <a:t>Knowing the Landscape</a:t>
            </a:r>
            <a:endParaRPr lang="en-US" sz="27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pitchFamily="34" charset="0"/>
                <a:ea typeface="Nunito" pitchFamily="34" charset="-122"/>
                <a:cs typeface="Nunito" pitchFamily="34" charset="-120"/>
              </a:rPr>
              <a:t>Six formats cover almost everything you will receive, create, or share in this programme.</a:t>
            </a:r>
            <a:endParaRPr lang="en-US" sz="1350" dirty="0"/>
          </a:p>
        </p:txBody>
      </p:sp>
      <p:grpSp>
        <p:nvGrpSpPr>
          <p:cNvPr id="37" name="Group 36">
            <a:extLst>
              <a:ext uri="{FF2B5EF4-FFF2-40B4-BE49-F238E27FC236}">
                <a16:creationId xmlns:a16="http://schemas.microsoft.com/office/drawing/2014/main" id="{936AD8FC-5974-B54B-206F-65E10167962D}"/>
              </a:ext>
            </a:extLst>
          </p:cNvPr>
          <p:cNvGrpSpPr/>
          <p:nvPr/>
        </p:nvGrpSpPr>
        <p:grpSpPr>
          <a:xfrm>
            <a:off x="609905" y="1920240"/>
            <a:ext cx="3535345" cy="1874520"/>
            <a:chOff x="609905" y="1920240"/>
            <a:chExt cx="3535345" cy="1874520"/>
          </a:xfrm>
        </p:grpSpPr>
        <p:sp>
          <p:nvSpPr>
            <p:cNvPr id="5" name="Shape 3"/>
            <p:cNvSpPr/>
            <p:nvPr/>
          </p:nvSpPr>
          <p:spPr>
            <a:xfrm>
              <a:off x="609905" y="1920240"/>
              <a:ext cx="3535345" cy="1874520"/>
            </a:xfrm>
            <a:prstGeom prst="roundRect">
              <a:avLst>
                <a:gd name="adj" fmla="val 3902"/>
              </a:avLst>
            </a:prstGeom>
            <a:solidFill>
              <a:srgbClr val="F6F7F8"/>
            </a:solidFill>
            <a:ln w="12700">
              <a:solidFill>
                <a:srgbClr val="E5E8EB"/>
              </a:solidFill>
              <a:prstDash val="solid"/>
            </a:ln>
          </p:spPr>
        </p:sp>
        <p:sp>
          <p:nvSpPr>
            <p:cNvPr id="6" name="Shape 4"/>
            <p:cNvSpPr/>
            <p:nvPr/>
          </p:nvSpPr>
          <p:spPr>
            <a:xfrm>
              <a:off x="811073" y="2103120"/>
              <a:ext cx="1234440" cy="292608"/>
            </a:xfrm>
            <a:prstGeom prst="roundRect">
              <a:avLst>
                <a:gd name="adj" fmla="val 50000"/>
              </a:avLst>
            </a:prstGeom>
            <a:solidFill>
              <a:srgbClr val="EDB348"/>
            </a:solidFill>
            <a:ln/>
          </p:spPr>
        </p:sp>
        <p:sp>
          <p:nvSpPr>
            <p:cNvPr id="7" name="Text 5"/>
            <p:cNvSpPr/>
            <p:nvPr/>
          </p:nvSpPr>
          <p:spPr>
            <a:xfrm>
              <a:off x="811073" y="2103120"/>
              <a:ext cx="1234440" cy="292608"/>
            </a:xfrm>
            <a:prstGeom prst="rect">
              <a:avLst/>
            </a:prstGeom>
            <a:noFill/>
            <a:ln/>
          </p:spPr>
          <p:txBody>
            <a:bodyPr wrap="square" lIns="0" tIns="0" rIns="0" bIns="0" rtlCol="0" anchor="ctr"/>
            <a:lstStyle/>
            <a:p>
              <a:pPr marL="0" indent="0" algn="ctr">
                <a:buNone/>
              </a:pPr>
              <a:r>
                <a:rPr lang="en-US" sz="850" b="1" kern="0" spc="80" dirty="0">
                  <a:solidFill>
                    <a:srgbClr val="FFFFFF"/>
                  </a:solidFill>
                  <a:latin typeface="Nunito" pitchFamily="34" charset="0"/>
                  <a:ea typeface="Nunito" pitchFamily="34" charset="-122"/>
                  <a:cs typeface="Nunito" pitchFamily="34" charset="-120"/>
                </a:rPr>
                <a:t>PREFERRED</a:t>
              </a:r>
              <a:endParaRPr lang="en-US" sz="850" dirty="0"/>
            </a:p>
          </p:txBody>
        </p:sp>
        <p:sp>
          <p:nvSpPr>
            <p:cNvPr id="8" name="Text 6"/>
            <p:cNvSpPr/>
            <p:nvPr/>
          </p:nvSpPr>
          <p:spPr>
            <a:xfrm>
              <a:off x="811073" y="2487168"/>
              <a:ext cx="3133009" cy="457200"/>
            </a:xfrm>
            <a:prstGeom prst="rect">
              <a:avLst/>
            </a:prstGeom>
            <a:noFill/>
            <a:ln/>
          </p:spPr>
          <p:txBody>
            <a:bodyPr wrap="square" lIns="0" tIns="0" rIns="0" bIns="0" rtlCol="0" anchor="t"/>
            <a:lstStyle/>
            <a:p>
              <a:pPr marL="0" indent="0">
                <a:lnSpc>
                  <a:spcPct val="105000"/>
                </a:lnSpc>
                <a:buNone/>
              </a:pPr>
              <a:r>
                <a:rPr lang="en-US" sz="1250" b="1" dirty="0">
                  <a:solidFill>
                    <a:srgbClr val="2B2F33"/>
                  </a:solidFill>
                  <a:latin typeface="Nunito" pitchFamily="34" charset="0"/>
                  <a:ea typeface="Nunito" pitchFamily="34" charset="-122"/>
                  <a:cs typeface="Nunito" pitchFamily="34" charset="-120"/>
                </a:rPr>
                <a:t>GeoPackage (.gpkg)</a:t>
              </a:r>
              <a:endParaRPr lang="en-US" sz="1250" dirty="0"/>
            </a:p>
          </p:txBody>
        </p:sp>
        <p:sp>
          <p:nvSpPr>
            <p:cNvPr id="9" name="Text 7"/>
            <p:cNvSpPr/>
            <p:nvPr/>
          </p:nvSpPr>
          <p:spPr>
            <a:xfrm>
              <a:off x="811073" y="2944368"/>
              <a:ext cx="3133009" cy="777240"/>
            </a:xfrm>
            <a:prstGeom prst="rect">
              <a:avLst/>
            </a:prstGeom>
            <a:noFill/>
            <a:ln/>
          </p:spPr>
          <p:txBody>
            <a:bodyPr wrap="square" lIns="0" tIns="0" rIns="0" bIns="0" rtlCol="0" anchor="t"/>
            <a:lstStyle/>
            <a:p>
              <a:pPr marL="0" indent="0">
                <a:lnSpc>
                  <a:spcPct val="150000"/>
                </a:lnSpc>
                <a:buNone/>
              </a:pPr>
              <a:r>
                <a:rPr lang="en-US" sz="930" dirty="0">
                  <a:solidFill>
                    <a:srgbClr val="5C6166"/>
                  </a:solidFill>
                  <a:latin typeface="Nunito" pitchFamily="34" charset="0"/>
                  <a:ea typeface="Nunito" pitchFamily="34" charset="-122"/>
                  <a:cs typeface="Nunito" pitchFamily="34" charset="-120"/>
                </a:rPr>
                <a:t>An SQLite container holding multiple vector and raster layers. The modern standard for sharing and storing spatial datasets. Use this as your default.</a:t>
              </a:r>
              <a:endParaRPr lang="en-US" sz="930" dirty="0"/>
            </a:p>
          </p:txBody>
        </p:sp>
      </p:grpSp>
      <p:grpSp>
        <p:nvGrpSpPr>
          <p:cNvPr id="42" name="Group 41">
            <a:extLst>
              <a:ext uri="{FF2B5EF4-FFF2-40B4-BE49-F238E27FC236}">
                <a16:creationId xmlns:a16="http://schemas.microsoft.com/office/drawing/2014/main" id="{A7DDC58A-24A6-B9F6-2AAD-A28277DE85CE}"/>
              </a:ext>
            </a:extLst>
          </p:cNvPr>
          <p:cNvGrpSpPr/>
          <p:nvPr/>
        </p:nvGrpSpPr>
        <p:grpSpPr>
          <a:xfrm>
            <a:off x="4328130" y="1920240"/>
            <a:ext cx="3535345" cy="1874520"/>
            <a:chOff x="4328130" y="1920240"/>
            <a:chExt cx="3535345" cy="1874520"/>
          </a:xfrm>
        </p:grpSpPr>
        <p:sp>
          <p:nvSpPr>
            <p:cNvPr id="10" name="Shape 8"/>
            <p:cNvSpPr/>
            <p:nvPr/>
          </p:nvSpPr>
          <p:spPr>
            <a:xfrm>
              <a:off x="4328130" y="1920240"/>
              <a:ext cx="3535345" cy="1874520"/>
            </a:xfrm>
            <a:prstGeom prst="roundRect">
              <a:avLst>
                <a:gd name="adj" fmla="val 3902"/>
              </a:avLst>
            </a:prstGeom>
            <a:solidFill>
              <a:srgbClr val="F6F7F8"/>
            </a:solidFill>
            <a:ln w="12700">
              <a:solidFill>
                <a:srgbClr val="E5E8EB"/>
              </a:solidFill>
              <a:prstDash val="solid"/>
            </a:ln>
          </p:spPr>
        </p:sp>
        <p:sp>
          <p:nvSpPr>
            <p:cNvPr id="11" name="Shape 9"/>
            <p:cNvSpPr/>
            <p:nvPr/>
          </p:nvSpPr>
          <p:spPr>
            <a:xfrm>
              <a:off x="4529298" y="2103120"/>
              <a:ext cx="1234440" cy="292608"/>
            </a:xfrm>
            <a:prstGeom prst="roundRect">
              <a:avLst>
                <a:gd name="adj" fmla="val 50000"/>
              </a:avLst>
            </a:prstGeom>
            <a:solidFill>
              <a:srgbClr val="53A2CC"/>
            </a:solidFill>
            <a:ln/>
          </p:spPr>
        </p:sp>
        <p:sp>
          <p:nvSpPr>
            <p:cNvPr id="12" name="Text 10"/>
            <p:cNvSpPr/>
            <p:nvPr/>
          </p:nvSpPr>
          <p:spPr>
            <a:xfrm>
              <a:off x="4529298" y="2103120"/>
              <a:ext cx="1234440" cy="292608"/>
            </a:xfrm>
            <a:prstGeom prst="rect">
              <a:avLst/>
            </a:prstGeom>
            <a:noFill/>
            <a:ln/>
          </p:spPr>
          <p:txBody>
            <a:bodyPr wrap="square" lIns="0" tIns="0" rIns="0" bIns="0" rtlCol="0" anchor="ctr"/>
            <a:lstStyle/>
            <a:p>
              <a:pPr marL="0" indent="0" algn="ctr">
                <a:buNone/>
              </a:pPr>
              <a:r>
                <a:rPr lang="en-US" sz="850" b="1" kern="0" spc="80" dirty="0">
                  <a:solidFill>
                    <a:srgbClr val="FFFFFF"/>
                  </a:solidFill>
                  <a:latin typeface="Nunito" pitchFamily="34" charset="0"/>
                  <a:ea typeface="Nunito" pitchFamily="34" charset="-122"/>
                  <a:cs typeface="Nunito" pitchFamily="34" charset="-120"/>
                </a:rPr>
                <a:t>STANDARD</a:t>
              </a:r>
              <a:endParaRPr lang="en-US" sz="850" dirty="0"/>
            </a:p>
          </p:txBody>
        </p:sp>
        <p:sp>
          <p:nvSpPr>
            <p:cNvPr id="13" name="Text 11"/>
            <p:cNvSpPr/>
            <p:nvPr/>
          </p:nvSpPr>
          <p:spPr>
            <a:xfrm>
              <a:off x="4529298" y="2487168"/>
              <a:ext cx="3133009" cy="457200"/>
            </a:xfrm>
            <a:prstGeom prst="rect">
              <a:avLst/>
            </a:prstGeom>
            <a:noFill/>
            <a:ln/>
          </p:spPr>
          <p:txBody>
            <a:bodyPr wrap="square" lIns="0" tIns="0" rIns="0" bIns="0" rtlCol="0" anchor="t"/>
            <a:lstStyle/>
            <a:p>
              <a:pPr marL="0" indent="0">
                <a:lnSpc>
                  <a:spcPct val="105000"/>
                </a:lnSpc>
                <a:buNone/>
              </a:pPr>
              <a:r>
                <a:rPr lang="en-US" sz="1250" b="1" dirty="0">
                  <a:solidFill>
                    <a:srgbClr val="2B2F33"/>
                  </a:solidFill>
                  <a:latin typeface="Nunito" pitchFamily="34" charset="0"/>
                  <a:ea typeface="Nunito" pitchFamily="34" charset="-122"/>
                  <a:cs typeface="Nunito" pitchFamily="34" charset="-120"/>
                </a:rPr>
                <a:t>GeoTIFF (.tif)</a:t>
              </a:r>
              <a:endParaRPr lang="en-US" sz="1250" dirty="0"/>
            </a:p>
          </p:txBody>
        </p:sp>
        <p:sp>
          <p:nvSpPr>
            <p:cNvPr id="14" name="Text 12"/>
            <p:cNvSpPr/>
            <p:nvPr/>
          </p:nvSpPr>
          <p:spPr>
            <a:xfrm>
              <a:off x="4529298" y="2944368"/>
              <a:ext cx="3133009" cy="777240"/>
            </a:xfrm>
            <a:prstGeom prst="rect">
              <a:avLst/>
            </a:prstGeom>
            <a:noFill/>
            <a:ln/>
          </p:spPr>
          <p:txBody>
            <a:bodyPr wrap="square" lIns="0" tIns="0" rIns="0" bIns="0" rtlCol="0" anchor="t"/>
            <a:lstStyle/>
            <a:p>
              <a:pPr marL="0" indent="0">
                <a:lnSpc>
                  <a:spcPct val="150000"/>
                </a:lnSpc>
                <a:buNone/>
              </a:pPr>
              <a:r>
                <a:rPr lang="en-US" sz="930" dirty="0">
                  <a:solidFill>
                    <a:srgbClr val="5C6166"/>
                  </a:solidFill>
                  <a:latin typeface="Nunito" pitchFamily="34" charset="0"/>
                  <a:ea typeface="Nunito" pitchFamily="34" charset="-122"/>
                  <a:cs typeface="Nunito" pitchFamily="34" charset="-120"/>
                </a:rPr>
                <a:t>Raster format with georeferencing embedded in the file. Works with every GIS tool. Use for elevation, solar resource, and satellite imagery.</a:t>
              </a:r>
              <a:endParaRPr lang="en-US" sz="930" dirty="0"/>
            </a:p>
          </p:txBody>
        </p:sp>
      </p:grpSp>
      <p:grpSp>
        <p:nvGrpSpPr>
          <p:cNvPr id="38" name="Group 37">
            <a:extLst>
              <a:ext uri="{FF2B5EF4-FFF2-40B4-BE49-F238E27FC236}">
                <a16:creationId xmlns:a16="http://schemas.microsoft.com/office/drawing/2014/main" id="{BF86763D-579C-4D39-F76E-85FE3586EA76}"/>
              </a:ext>
            </a:extLst>
          </p:cNvPr>
          <p:cNvGrpSpPr/>
          <p:nvPr/>
        </p:nvGrpSpPr>
        <p:grpSpPr>
          <a:xfrm>
            <a:off x="8046354" y="1920240"/>
            <a:ext cx="3535345" cy="1874520"/>
            <a:chOff x="8046354" y="1920240"/>
            <a:chExt cx="3535345" cy="1874520"/>
          </a:xfrm>
        </p:grpSpPr>
        <p:sp>
          <p:nvSpPr>
            <p:cNvPr id="15" name="Shape 13"/>
            <p:cNvSpPr/>
            <p:nvPr/>
          </p:nvSpPr>
          <p:spPr>
            <a:xfrm>
              <a:off x="8046354" y="1920240"/>
              <a:ext cx="3535345" cy="1874520"/>
            </a:xfrm>
            <a:prstGeom prst="roundRect">
              <a:avLst>
                <a:gd name="adj" fmla="val 3902"/>
              </a:avLst>
            </a:prstGeom>
            <a:solidFill>
              <a:srgbClr val="F6F7F8"/>
            </a:solidFill>
            <a:ln w="12700">
              <a:solidFill>
                <a:srgbClr val="E5E8EB"/>
              </a:solidFill>
              <a:prstDash val="solid"/>
            </a:ln>
          </p:spPr>
        </p:sp>
        <p:sp>
          <p:nvSpPr>
            <p:cNvPr id="16" name="Shape 14"/>
            <p:cNvSpPr/>
            <p:nvPr/>
          </p:nvSpPr>
          <p:spPr>
            <a:xfrm>
              <a:off x="8247522" y="2103120"/>
              <a:ext cx="1234440" cy="292608"/>
            </a:xfrm>
            <a:prstGeom prst="roundRect">
              <a:avLst>
                <a:gd name="adj" fmla="val 50000"/>
              </a:avLst>
            </a:prstGeom>
            <a:solidFill>
              <a:srgbClr val="53A2CC"/>
            </a:solidFill>
            <a:ln/>
          </p:spPr>
        </p:sp>
        <p:sp>
          <p:nvSpPr>
            <p:cNvPr id="17" name="Text 15"/>
            <p:cNvSpPr/>
            <p:nvPr/>
          </p:nvSpPr>
          <p:spPr>
            <a:xfrm>
              <a:off x="8247522" y="2103120"/>
              <a:ext cx="1234440" cy="292608"/>
            </a:xfrm>
            <a:prstGeom prst="rect">
              <a:avLst/>
            </a:prstGeom>
            <a:noFill/>
            <a:ln/>
          </p:spPr>
          <p:txBody>
            <a:bodyPr wrap="square" lIns="0" tIns="0" rIns="0" bIns="0" rtlCol="0" anchor="ctr"/>
            <a:lstStyle/>
            <a:p>
              <a:pPr marL="0" indent="0" algn="ctr">
                <a:buNone/>
              </a:pPr>
              <a:r>
                <a:rPr lang="en-US" sz="850" b="1" kern="0" spc="80" dirty="0">
                  <a:solidFill>
                    <a:srgbClr val="FFFFFF"/>
                  </a:solidFill>
                  <a:latin typeface="Nunito" pitchFamily="34" charset="0"/>
                  <a:ea typeface="Nunito" pitchFamily="34" charset="-122"/>
                  <a:cs typeface="Nunito" pitchFamily="34" charset="-120"/>
                </a:rPr>
                <a:t>MODERN</a:t>
              </a:r>
              <a:endParaRPr lang="en-US" sz="850" dirty="0"/>
            </a:p>
          </p:txBody>
        </p:sp>
        <p:sp>
          <p:nvSpPr>
            <p:cNvPr id="18" name="Text 16"/>
            <p:cNvSpPr/>
            <p:nvPr/>
          </p:nvSpPr>
          <p:spPr>
            <a:xfrm>
              <a:off x="8247522" y="2487168"/>
              <a:ext cx="3133009" cy="457200"/>
            </a:xfrm>
            <a:prstGeom prst="rect">
              <a:avLst/>
            </a:prstGeom>
            <a:noFill/>
            <a:ln/>
          </p:spPr>
          <p:txBody>
            <a:bodyPr wrap="square" lIns="0" tIns="0" rIns="0" bIns="0" rtlCol="0" anchor="t"/>
            <a:lstStyle/>
            <a:p>
              <a:pPr marL="0" indent="0">
                <a:lnSpc>
                  <a:spcPct val="105000"/>
                </a:lnSpc>
                <a:buNone/>
              </a:pPr>
              <a:r>
                <a:rPr lang="en-US" sz="1250" b="1" dirty="0">
                  <a:solidFill>
                    <a:srgbClr val="2B2F33"/>
                  </a:solidFill>
                  <a:latin typeface="Nunito" pitchFamily="34" charset="0"/>
                  <a:ea typeface="Nunito" pitchFamily="34" charset="-122"/>
                  <a:cs typeface="Nunito" pitchFamily="34" charset="-120"/>
                </a:rPr>
                <a:t>Cloud Optimised GeoTIFF (COG)</a:t>
              </a:r>
              <a:endParaRPr lang="en-US" sz="1250" dirty="0"/>
            </a:p>
          </p:txBody>
        </p:sp>
        <p:sp>
          <p:nvSpPr>
            <p:cNvPr id="19" name="Text 17"/>
            <p:cNvSpPr/>
            <p:nvPr/>
          </p:nvSpPr>
          <p:spPr>
            <a:xfrm>
              <a:off x="8247522" y="2944368"/>
              <a:ext cx="3133009" cy="777240"/>
            </a:xfrm>
            <a:prstGeom prst="rect">
              <a:avLst/>
            </a:prstGeom>
            <a:noFill/>
            <a:ln/>
          </p:spPr>
          <p:txBody>
            <a:bodyPr wrap="square" lIns="0" tIns="0" rIns="0" bIns="0" rtlCol="0" anchor="t"/>
            <a:lstStyle/>
            <a:p>
              <a:pPr marL="0" indent="0">
                <a:lnSpc>
                  <a:spcPct val="150000"/>
                </a:lnSpc>
                <a:buNone/>
              </a:pPr>
              <a:r>
                <a:rPr lang="en-US" sz="930" dirty="0">
                  <a:solidFill>
                    <a:srgbClr val="5C6166"/>
                  </a:solidFill>
                  <a:latin typeface="Nunito" pitchFamily="34" charset="0"/>
                  <a:ea typeface="Nunito" pitchFamily="34" charset="-122"/>
                  <a:cs typeface="Nunito" pitchFamily="34" charset="-120"/>
                </a:rPr>
                <a:t>A GeoTIFF structured for HTTP range requests, so QGIS can stream it without a full download. Increasingly the default on major data platforms.</a:t>
              </a:r>
              <a:endParaRPr lang="en-US" sz="930" dirty="0"/>
            </a:p>
          </p:txBody>
        </p:sp>
      </p:grpSp>
      <p:grpSp>
        <p:nvGrpSpPr>
          <p:cNvPr id="41" name="Group 40">
            <a:extLst>
              <a:ext uri="{FF2B5EF4-FFF2-40B4-BE49-F238E27FC236}">
                <a16:creationId xmlns:a16="http://schemas.microsoft.com/office/drawing/2014/main" id="{0FB38CFA-E244-0510-6F33-BEB2EE57A9C6}"/>
              </a:ext>
            </a:extLst>
          </p:cNvPr>
          <p:cNvGrpSpPr/>
          <p:nvPr/>
        </p:nvGrpSpPr>
        <p:grpSpPr>
          <a:xfrm>
            <a:off x="609905" y="3977640"/>
            <a:ext cx="3535345" cy="1874520"/>
            <a:chOff x="609905" y="3977640"/>
            <a:chExt cx="3535345" cy="1874520"/>
          </a:xfrm>
        </p:grpSpPr>
        <p:sp>
          <p:nvSpPr>
            <p:cNvPr id="20" name="Shape 18"/>
            <p:cNvSpPr/>
            <p:nvPr/>
          </p:nvSpPr>
          <p:spPr>
            <a:xfrm>
              <a:off x="609905" y="3977640"/>
              <a:ext cx="3535345" cy="1874520"/>
            </a:xfrm>
            <a:prstGeom prst="roundRect">
              <a:avLst>
                <a:gd name="adj" fmla="val 3902"/>
              </a:avLst>
            </a:prstGeom>
            <a:solidFill>
              <a:srgbClr val="F6F7F8"/>
            </a:solidFill>
            <a:ln w="12700">
              <a:solidFill>
                <a:srgbClr val="E5E8EB"/>
              </a:solidFill>
              <a:prstDash val="solid"/>
            </a:ln>
          </p:spPr>
        </p:sp>
        <p:sp>
          <p:nvSpPr>
            <p:cNvPr id="21" name="Shape 19"/>
            <p:cNvSpPr/>
            <p:nvPr/>
          </p:nvSpPr>
          <p:spPr>
            <a:xfrm>
              <a:off x="811073" y="4160520"/>
              <a:ext cx="1234440" cy="292608"/>
            </a:xfrm>
            <a:prstGeom prst="roundRect">
              <a:avLst>
                <a:gd name="adj" fmla="val 50000"/>
              </a:avLst>
            </a:prstGeom>
            <a:solidFill>
              <a:srgbClr val="8A8B8B"/>
            </a:solidFill>
            <a:ln/>
          </p:spPr>
        </p:sp>
        <p:sp>
          <p:nvSpPr>
            <p:cNvPr id="22" name="Text 20"/>
            <p:cNvSpPr/>
            <p:nvPr/>
          </p:nvSpPr>
          <p:spPr>
            <a:xfrm>
              <a:off x="811073" y="4160520"/>
              <a:ext cx="1234440" cy="292608"/>
            </a:xfrm>
            <a:prstGeom prst="rect">
              <a:avLst/>
            </a:prstGeom>
            <a:noFill/>
            <a:ln/>
          </p:spPr>
          <p:txBody>
            <a:bodyPr wrap="square" lIns="0" tIns="0" rIns="0" bIns="0" rtlCol="0" anchor="ctr"/>
            <a:lstStyle/>
            <a:p>
              <a:pPr marL="0" indent="0" algn="ctr">
                <a:buNone/>
              </a:pPr>
              <a:r>
                <a:rPr lang="en-US" sz="850" b="1" kern="0" spc="80" dirty="0">
                  <a:solidFill>
                    <a:srgbClr val="FFFFFF"/>
                  </a:solidFill>
                  <a:latin typeface="Nunito" pitchFamily="34" charset="0"/>
                  <a:ea typeface="Nunito" pitchFamily="34" charset="-122"/>
                  <a:cs typeface="Nunito" pitchFamily="34" charset="-120"/>
                </a:rPr>
                <a:t>LEGACY</a:t>
              </a:r>
              <a:endParaRPr lang="en-US" sz="850" dirty="0"/>
            </a:p>
          </p:txBody>
        </p:sp>
        <p:sp>
          <p:nvSpPr>
            <p:cNvPr id="23" name="Text 21"/>
            <p:cNvSpPr/>
            <p:nvPr/>
          </p:nvSpPr>
          <p:spPr>
            <a:xfrm>
              <a:off x="811073" y="4544568"/>
              <a:ext cx="3133009" cy="457200"/>
            </a:xfrm>
            <a:prstGeom prst="rect">
              <a:avLst/>
            </a:prstGeom>
            <a:noFill/>
            <a:ln/>
          </p:spPr>
          <p:txBody>
            <a:bodyPr wrap="square" lIns="0" tIns="0" rIns="0" bIns="0" rtlCol="0" anchor="t"/>
            <a:lstStyle/>
            <a:p>
              <a:pPr marL="0" indent="0">
                <a:lnSpc>
                  <a:spcPct val="105000"/>
                </a:lnSpc>
                <a:buNone/>
              </a:pPr>
              <a:r>
                <a:rPr lang="en-US" sz="1250" b="1" dirty="0">
                  <a:solidFill>
                    <a:srgbClr val="2B2F33"/>
                  </a:solidFill>
                  <a:latin typeface="Nunito" pitchFamily="34" charset="0"/>
                  <a:ea typeface="Nunito" pitchFamily="34" charset="-122"/>
                  <a:cs typeface="Nunito" pitchFamily="34" charset="-120"/>
                </a:rPr>
                <a:t>Shapefile (.shp + companions)</a:t>
              </a:r>
              <a:endParaRPr lang="en-US" sz="1250" dirty="0"/>
            </a:p>
          </p:txBody>
        </p:sp>
        <p:sp>
          <p:nvSpPr>
            <p:cNvPr id="24" name="Text 22"/>
            <p:cNvSpPr/>
            <p:nvPr/>
          </p:nvSpPr>
          <p:spPr>
            <a:xfrm>
              <a:off x="811073" y="5001768"/>
              <a:ext cx="3133009" cy="777240"/>
            </a:xfrm>
            <a:prstGeom prst="rect">
              <a:avLst/>
            </a:prstGeom>
            <a:noFill/>
            <a:ln/>
          </p:spPr>
          <p:txBody>
            <a:bodyPr wrap="square" lIns="0" tIns="0" rIns="0" bIns="0" rtlCol="0" anchor="t"/>
            <a:lstStyle/>
            <a:p>
              <a:pPr marL="0" indent="0">
                <a:lnSpc>
                  <a:spcPct val="150000"/>
                </a:lnSpc>
                <a:buNone/>
              </a:pPr>
              <a:r>
                <a:rPr lang="en-US" sz="930" dirty="0">
                  <a:solidFill>
                    <a:srgbClr val="5C6166"/>
                  </a:solidFill>
                  <a:latin typeface="Nunito" pitchFamily="34" charset="0"/>
                  <a:ea typeface="Nunito" pitchFamily="34" charset="-122"/>
                  <a:cs typeface="Nunito" pitchFamily="34" charset="-120"/>
                </a:rPr>
                <a:t>Still common but outdated: 10-character field name limit, no datetime type, 3-6 companion files required. Accept from others; never create new ones.</a:t>
              </a:r>
              <a:endParaRPr lang="en-US" sz="930" dirty="0"/>
            </a:p>
          </p:txBody>
        </p:sp>
      </p:grpSp>
      <p:grpSp>
        <p:nvGrpSpPr>
          <p:cNvPr id="40" name="Group 39">
            <a:extLst>
              <a:ext uri="{FF2B5EF4-FFF2-40B4-BE49-F238E27FC236}">
                <a16:creationId xmlns:a16="http://schemas.microsoft.com/office/drawing/2014/main" id="{FE09B20D-4D6A-3E28-D168-39AEE9308011}"/>
              </a:ext>
            </a:extLst>
          </p:cNvPr>
          <p:cNvGrpSpPr/>
          <p:nvPr/>
        </p:nvGrpSpPr>
        <p:grpSpPr>
          <a:xfrm>
            <a:off x="4328130" y="3977640"/>
            <a:ext cx="3535345" cy="1874520"/>
            <a:chOff x="4328130" y="3977640"/>
            <a:chExt cx="3535345" cy="1874520"/>
          </a:xfrm>
        </p:grpSpPr>
        <p:sp>
          <p:nvSpPr>
            <p:cNvPr id="25" name="Shape 23"/>
            <p:cNvSpPr/>
            <p:nvPr/>
          </p:nvSpPr>
          <p:spPr>
            <a:xfrm>
              <a:off x="4328130" y="3977640"/>
              <a:ext cx="3535345" cy="1874520"/>
            </a:xfrm>
            <a:prstGeom prst="roundRect">
              <a:avLst>
                <a:gd name="adj" fmla="val 3902"/>
              </a:avLst>
            </a:prstGeom>
            <a:solidFill>
              <a:srgbClr val="F6F7F8"/>
            </a:solidFill>
            <a:ln w="12700">
              <a:solidFill>
                <a:srgbClr val="E5E8EB"/>
              </a:solidFill>
              <a:prstDash val="solid"/>
            </a:ln>
          </p:spPr>
        </p:sp>
        <p:sp>
          <p:nvSpPr>
            <p:cNvPr id="26" name="Shape 24"/>
            <p:cNvSpPr/>
            <p:nvPr/>
          </p:nvSpPr>
          <p:spPr>
            <a:xfrm>
              <a:off x="4529298" y="4160520"/>
              <a:ext cx="1234440" cy="292608"/>
            </a:xfrm>
            <a:prstGeom prst="roundRect">
              <a:avLst>
                <a:gd name="adj" fmla="val 50000"/>
              </a:avLst>
            </a:prstGeom>
            <a:solidFill>
              <a:srgbClr val="EDB348"/>
            </a:solidFill>
            <a:ln/>
          </p:spPr>
        </p:sp>
        <p:sp>
          <p:nvSpPr>
            <p:cNvPr id="27" name="Text 25"/>
            <p:cNvSpPr/>
            <p:nvPr/>
          </p:nvSpPr>
          <p:spPr>
            <a:xfrm>
              <a:off x="4529298" y="4160520"/>
              <a:ext cx="1234440" cy="292608"/>
            </a:xfrm>
            <a:prstGeom prst="rect">
              <a:avLst/>
            </a:prstGeom>
            <a:noFill/>
            <a:ln/>
          </p:spPr>
          <p:txBody>
            <a:bodyPr wrap="square" lIns="0" tIns="0" rIns="0" bIns="0" rtlCol="0" anchor="ctr"/>
            <a:lstStyle/>
            <a:p>
              <a:pPr marL="0" indent="0" algn="ctr">
                <a:buNone/>
              </a:pPr>
              <a:r>
                <a:rPr lang="en-US" sz="850" b="1" kern="0" spc="80" dirty="0">
                  <a:solidFill>
                    <a:srgbClr val="FFFFFF"/>
                  </a:solidFill>
                  <a:latin typeface="Nunito" pitchFamily="34" charset="0"/>
                  <a:ea typeface="Nunito" pitchFamily="34" charset="-122"/>
                  <a:cs typeface="Nunito" pitchFamily="34" charset="-120"/>
                </a:rPr>
                <a:t>WEB USE</a:t>
              </a:r>
              <a:endParaRPr lang="en-US" sz="850" dirty="0"/>
            </a:p>
          </p:txBody>
        </p:sp>
        <p:sp>
          <p:nvSpPr>
            <p:cNvPr id="28" name="Text 26"/>
            <p:cNvSpPr/>
            <p:nvPr/>
          </p:nvSpPr>
          <p:spPr>
            <a:xfrm>
              <a:off x="4529298" y="4544568"/>
              <a:ext cx="3133009" cy="457200"/>
            </a:xfrm>
            <a:prstGeom prst="rect">
              <a:avLst/>
            </a:prstGeom>
            <a:noFill/>
            <a:ln/>
          </p:spPr>
          <p:txBody>
            <a:bodyPr wrap="square" lIns="0" tIns="0" rIns="0" bIns="0" rtlCol="0" anchor="t"/>
            <a:lstStyle/>
            <a:p>
              <a:pPr marL="0" indent="0">
                <a:lnSpc>
                  <a:spcPct val="105000"/>
                </a:lnSpc>
                <a:buNone/>
              </a:pPr>
              <a:r>
                <a:rPr lang="en-US" sz="1250" b="1" dirty="0">
                  <a:solidFill>
                    <a:srgbClr val="2B2F33"/>
                  </a:solidFill>
                  <a:latin typeface="Nunito" pitchFamily="34" charset="0"/>
                  <a:ea typeface="Nunito" pitchFamily="34" charset="-122"/>
                  <a:cs typeface="Nunito" pitchFamily="34" charset="-120"/>
                </a:rPr>
                <a:t>GeoJSON (.geojson)</a:t>
              </a:r>
              <a:endParaRPr lang="en-US" sz="1250" dirty="0"/>
            </a:p>
          </p:txBody>
        </p:sp>
        <p:sp>
          <p:nvSpPr>
            <p:cNvPr id="29" name="Text 27"/>
            <p:cNvSpPr/>
            <p:nvPr/>
          </p:nvSpPr>
          <p:spPr>
            <a:xfrm>
              <a:off x="4529298" y="5001768"/>
              <a:ext cx="3133009" cy="777240"/>
            </a:xfrm>
            <a:prstGeom prst="rect">
              <a:avLst/>
            </a:prstGeom>
            <a:noFill/>
            <a:ln/>
          </p:spPr>
          <p:txBody>
            <a:bodyPr wrap="square" lIns="0" tIns="0" rIns="0" bIns="0" rtlCol="0" anchor="t"/>
            <a:lstStyle/>
            <a:p>
              <a:pPr marL="0" indent="0">
                <a:lnSpc>
                  <a:spcPct val="150000"/>
                </a:lnSpc>
                <a:buNone/>
              </a:pPr>
              <a:r>
                <a:rPr lang="en-US" sz="930" dirty="0">
                  <a:solidFill>
                    <a:srgbClr val="5C6166"/>
                  </a:solidFill>
                  <a:latin typeface="Nunito" pitchFamily="34" charset="0"/>
                  <a:ea typeface="Nunito" pitchFamily="34" charset="-122"/>
                  <a:cs typeface="Nunito" pitchFamily="34" charset="-120"/>
                </a:rPr>
                <a:t>Text-based vector format, good for web maps and APIs. Not suited to large datasets. Often the format returned directly by online APIs.</a:t>
              </a:r>
              <a:endParaRPr lang="en-US" sz="930" dirty="0"/>
            </a:p>
          </p:txBody>
        </p:sp>
      </p:grpSp>
      <p:grpSp>
        <p:nvGrpSpPr>
          <p:cNvPr id="39" name="Group 38">
            <a:extLst>
              <a:ext uri="{FF2B5EF4-FFF2-40B4-BE49-F238E27FC236}">
                <a16:creationId xmlns:a16="http://schemas.microsoft.com/office/drawing/2014/main" id="{7AE39327-7F81-4135-F7AF-CCCE8E00FB24}"/>
              </a:ext>
            </a:extLst>
          </p:cNvPr>
          <p:cNvGrpSpPr/>
          <p:nvPr/>
        </p:nvGrpSpPr>
        <p:grpSpPr>
          <a:xfrm>
            <a:off x="8046354" y="3977640"/>
            <a:ext cx="3535345" cy="1874520"/>
            <a:chOff x="8046354" y="3977640"/>
            <a:chExt cx="3535345" cy="1874520"/>
          </a:xfrm>
        </p:grpSpPr>
        <p:sp>
          <p:nvSpPr>
            <p:cNvPr id="30" name="Shape 28"/>
            <p:cNvSpPr/>
            <p:nvPr/>
          </p:nvSpPr>
          <p:spPr>
            <a:xfrm>
              <a:off x="8046354" y="3977640"/>
              <a:ext cx="3535345" cy="1874520"/>
            </a:xfrm>
            <a:prstGeom prst="roundRect">
              <a:avLst>
                <a:gd name="adj" fmla="val 3902"/>
              </a:avLst>
            </a:prstGeom>
            <a:solidFill>
              <a:srgbClr val="F6F7F8"/>
            </a:solidFill>
            <a:ln w="12700">
              <a:solidFill>
                <a:srgbClr val="E5E8EB"/>
              </a:solidFill>
              <a:prstDash val="solid"/>
            </a:ln>
          </p:spPr>
        </p:sp>
        <p:sp>
          <p:nvSpPr>
            <p:cNvPr id="31" name="Shape 29"/>
            <p:cNvSpPr/>
            <p:nvPr/>
          </p:nvSpPr>
          <p:spPr>
            <a:xfrm>
              <a:off x="8247522" y="4160520"/>
              <a:ext cx="1234440" cy="292608"/>
            </a:xfrm>
            <a:prstGeom prst="roundRect">
              <a:avLst>
                <a:gd name="adj" fmla="val 50000"/>
              </a:avLst>
            </a:prstGeom>
            <a:solidFill>
              <a:srgbClr val="8A8B8B"/>
            </a:solidFill>
            <a:ln/>
          </p:spPr>
        </p:sp>
        <p:sp>
          <p:nvSpPr>
            <p:cNvPr id="32" name="Text 30"/>
            <p:cNvSpPr/>
            <p:nvPr/>
          </p:nvSpPr>
          <p:spPr>
            <a:xfrm>
              <a:off x="8247522" y="4160520"/>
              <a:ext cx="1234440" cy="292608"/>
            </a:xfrm>
            <a:prstGeom prst="rect">
              <a:avLst/>
            </a:prstGeom>
            <a:noFill/>
            <a:ln/>
          </p:spPr>
          <p:txBody>
            <a:bodyPr wrap="square" lIns="0" tIns="0" rIns="0" bIns="0" rtlCol="0" anchor="ctr"/>
            <a:lstStyle/>
            <a:p>
              <a:pPr marL="0" indent="0" algn="ctr">
                <a:buNone/>
              </a:pPr>
              <a:r>
                <a:rPr lang="en-US" sz="850" b="1" kern="0" spc="80" dirty="0">
                  <a:solidFill>
                    <a:srgbClr val="FFFFFF"/>
                  </a:solidFill>
                  <a:latin typeface="Nunito" pitchFamily="34" charset="0"/>
                  <a:ea typeface="Nunito" pitchFamily="34" charset="-122"/>
                  <a:cs typeface="Nunito" pitchFamily="34" charset="-120"/>
                </a:rPr>
                <a:t>COMMON</a:t>
              </a:r>
              <a:endParaRPr lang="en-US" sz="850" dirty="0"/>
            </a:p>
          </p:txBody>
        </p:sp>
        <p:sp>
          <p:nvSpPr>
            <p:cNvPr id="33" name="Text 31"/>
            <p:cNvSpPr/>
            <p:nvPr/>
          </p:nvSpPr>
          <p:spPr>
            <a:xfrm>
              <a:off x="8247522" y="4544568"/>
              <a:ext cx="3133009" cy="457200"/>
            </a:xfrm>
            <a:prstGeom prst="rect">
              <a:avLst/>
            </a:prstGeom>
            <a:noFill/>
            <a:ln/>
          </p:spPr>
          <p:txBody>
            <a:bodyPr wrap="square" lIns="0" tIns="0" rIns="0" bIns="0" rtlCol="0" anchor="t"/>
            <a:lstStyle/>
            <a:p>
              <a:pPr marL="0" indent="0">
                <a:lnSpc>
                  <a:spcPct val="105000"/>
                </a:lnSpc>
                <a:buNone/>
              </a:pPr>
              <a:r>
                <a:rPr lang="en-US" sz="1250" b="1" dirty="0">
                  <a:solidFill>
                    <a:srgbClr val="2B2F33"/>
                  </a:solidFill>
                  <a:latin typeface="Nunito" pitchFamily="34" charset="0"/>
                  <a:ea typeface="Nunito" pitchFamily="34" charset="-122"/>
                  <a:cs typeface="Nunito" pitchFamily="34" charset="-120"/>
                </a:rPr>
                <a:t>CSV with coordinates (.csv)</a:t>
              </a:r>
              <a:endParaRPr lang="en-US" sz="1250" dirty="0"/>
            </a:p>
          </p:txBody>
        </p:sp>
        <p:sp>
          <p:nvSpPr>
            <p:cNvPr id="34" name="Text 32"/>
            <p:cNvSpPr/>
            <p:nvPr/>
          </p:nvSpPr>
          <p:spPr>
            <a:xfrm>
              <a:off x="8247522" y="5001768"/>
              <a:ext cx="3133009" cy="777240"/>
            </a:xfrm>
            <a:prstGeom prst="rect">
              <a:avLst/>
            </a:prstGeom>
            <a:noFill/>
            <a:ln/>
          </p:spPr>
          <p:txBody>
            <a:bodyPr wrap="square" lIns="0" tIns="0" rIns="0" bIns="0" rtlCol="0" anchor="t"/>
            <a:lstStyle/>
            <a:p>
              <a:pPr marL="0" indent="0">
                <a:lnSpc>
                  <a:spcPct val="150000"/>
                </a:lnSpc>
                <a:buNone/>
              </a:pPr>
              <a:r>
                <a:rPr lang="en-US" sz="930" dirty="0">
                  <a:solidFill>
                    <a:srgbClr val="5C6166"/>
                  </a:solidFill>
                  <a:latin typeface="Nunito" pitchFamily="34" charset="0"/>
                  <a:ea typeface="Nunito" pitchFamily="34" charset="-122"/>
                  <a:cs typeface="Nunito" pitchFamily="34" charset="-120"/>
                </a:rPr>
                <a:t>Tabular data with lat/lon columns. Widely used for survey data. Import into QGIS and export to GeoPackage before any spatial analysis.</a:t>
              </a:r>
              <a:endParaRPr lang="en-US" sz="930" dirty="0"/>
            </a:p>
          </p:txBody>
        </p:sp>
      </p:grpSp>
      <p:sp>
        <p:nvSpPr>
          <p:cNvPr id="35" name="Text 33"/>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36" name="Text 34"/>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13</a:t>
            </a:r>
            <a:endParaRPr lang="en-US" sz="8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UNIT 3 · FILE FORMATS</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700" b="1" dirty="0">
                <a:solidFill>
                  <a:srgbClr val="2B2F33"/>
                </a:solidFill>
                <a:latin typeface="Nunito" pitchFamily="34" charset="0"/>
                <a:ea typeface="Nunito" pitchFamily="34" charset="-122"/>
                <a:cs typeface="Nunito" pitchFamily="34" charset="-120"/>
              </a:rPr>
              <a:t>The Format Decision Tree</a:t>
            </a:r>
            <a:endParaRPr lang="en-US" sz="27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pitchFamily="34" charset="0"/>
                <a:ea typeface="Nunito" pitchFamily="34" charset="-122"/>
                <a:cs typeface="Nunito" pitchFamily="34" charset="-120"/>
              </a:rPr>
              <a:t>Apply this decision logic to every dataset you receive or create (when working with QGIS) from the pre-course exercises onward.</a:t>
            </a:r>
            <a:endParaRPr lang="en-US" sz="1350" dirty="0"/>
          </a:p>
        </p:txBody>
      </p:sp>
      <p:grpSp>
        <p:nvGrpSpPr>
          <p:cNvPr id="32" name="Group 31">
            <a:extLst>
              <a:ext uri="{FF2B5EF4-FFF2-40B4-BE49-F238E27FC236}">
                <a16:creationId xmlns:a16="http://schemas.microsoft.com/office/drawing/2014/main" id="{07EC62DC-A5B9-E510-5FD6-239BE16A67B8}"/>
              </a:ext>
            </a:extLst>
          </p:cNvPr>
          <p:cNvGrpSpPr/>
          <p:nvPr/>
        </p:nvGrpSpPr>
        <p:grpSpPr>
          <a:xfrm>
            <a:off x="609905" y="1874520"/>
            <a:ext cx="5348783" cy="1417320"/>
            <a:chOff x="609905" y="1874520"/>
            <a:chExt cx="5348783" cy="1417320"/>
          </a:xfrm>
        </p:grpSpPr>
        <p:sp>
          <p:nvSpPr>
            <p:cNvPr id="5" name="Shape 3"/>
            <p:cNvSpPr/>
            <p:nvPr/>
          </p:nvSpPr>
          <p:spPr>
            <a:xfrm>
              <a:off x="609905" y="1874520"/>
              <a:ext cx="5348783" cy="1417320"/>
            </a:xfrm>
            <a:prstGeom prst="roundRect">
              <a:avLst>
                <a:gd name="adj" fmla="val 5161"/>
              </a:avLst>
            </a:prstGeom>
            <a:solidFill>
              <a:srgbClr val="F6F7F8"/>
            </a:solidFill>
            <a:ln w="12700">
              <a:solidFill>
                <a:srgbClr val="E5E8EB"/>
              </a:solidFill>
              <a:prstDash val="solid"/>
            </a:ln>
          </p:spPr>
        </p:sp>
        <p:sp>
          <p:nvSpPr>
            <p:cNvPr id="6" name="Shape 4"/>
            <p:cNvSpPr/>
            <p:nvPr/>
          </p:nvSpPr>
          <p:spPr>
            <a:xfrm>
              <a:off x="792785" y="2057400"/>
              <a:ext cx="402336" cy="402336"/>
            </a:xfrm>
            <a:prstGeom prst="ellipse">
              <a:avLst/>
            </a:prstGeom>
            <a:solidFill>
              <a:srgbClr val="53A2CC"/>
            </a:solidFill>
            <a:ln/>
          </p:spPr>
        </p:sp>
        <p:sp>
          <p:nvSpPr>
            <p:cNvPr id="7" name="Text 5"/>
            <p:cNvSpPr/>
            <p:nvPr/>
          </p:nvSpPr>
          <p:spPr>
            <a:xfrm>
              <a:off x="792785" y="2057400"/>
              <a:ext cx="402336" cy="402336"/>
            </a:xfrm>
            <a:prstGeom prst="rect">
              <a:avLst/>
            </a:prstGeom>
            <a:noFill/>
            <a:ln/>
          </p:spPr>
          <p:txBody>
            <a:bodyPr wrap="square" lIns="0" tIns="0" rIns="0" bIns="0" rtlCol="0" anchor="ctr"/>
            <a:lstStyle/>
            <a:p>
              <a:pPr marL="0" indent="0" algn="ctr">
                <a:buNone/>
              </a:pPr>
              <a:r>
                <a:rPr lang="en-US" sz="1700" b="1" dirty="0">
                  <a:solidFill>
                    <a:srgbClr val="FFFFFF"/>
                  </a:solidFill>
                  <a:latin typeface="Nunito" pitchFamily="34" charset="0"/>
                  <a:ea typeface="Nunito" pitchFamily="34" charset="-122"/>
                  <a:cs typeface="Nunito" pitchFamily="34" charset="-120"/>
                </a:rPr>
                <a:t>?</a:t>
              </a:r>
              <a:endParaRPr lang="en-US" sz="1700" dirty="0"/>
            </a:p>
          </p:txBody>
        </p:sp>
        <p:sp>
          <p:nvSpPr>
            <p:cNvPr id="8" name="Text 6"/>
            <p:cNvSpPr/>
            <p:nvPr/>
          </p:nvSpPr>
          <p:spPr>
            <a:xfrm>
              <a:off x="1323137" y="2057400"/>
              <a:ext cx="4434383" cy="402336"/>
            </a:xfrm>
            <a:prstGeom prst="rect">
              <a:avLst/>
            </a:prstGeom>
            <a:noFill/>
            <a:ln/>
          </p:spPr>
          <p:txBody>
            <a:bodyPr wrap="square" lIns="0" tIns="0" rIns="0" bIns="0" rtlCol="0" anchor="ctr"/>
            <a:lstStyle/>
            <a:p>
              <a:pPr marL="0" indent="0">
                <a:buNone/>
              </a:pPr>
              <a:r>
                <a:rPr lang="en-US" sz="1350" b="1" dirty="0">
                  <a:solidFill>
                    <a:srgbClr val="2B2F33"/>
                  </a:solidFill>
                  <a:latin typeface="Nunito" pitchFamily="34" charset="0"/>
                  <a:ea typeface="Nunito" pitchFamily="34" charset="-122"/>
                  <a:cs typeface="Nunito" pitchFamily="34" charset="-120"/>
                </a:rPr>
                <a:t>Receiving vector data?</a:t>
              </a:r>
              <a:endParaRPr lang="en-US" sz="1350" dirty="0"/>
            </a:p>
          </p:txBody>
        </p:sp>
        <p:sp>
          <p:nvSpPr>
            <p:cNvPr id="9" name="Text 7"/>
            <p:cNvSpPr/>
            <p:nvPr/>
          </p:nvSpPr>
          <p:spPr>
            <a:xfrm>
              <a:off x="884225" y="2532888"/>
              <a:ext cx="4800143" cy="685800"/>
            </a:xfrm>
            <a:prstGeom prst="rect">
              <a:avLst/>
            </a:prstGeom>
            <a:noFill/>
            <a:ln/>
          </p:spPr>
          <p:txBody>
            <a:bodyPr wrap="square" lIns="0" tIns="0" rIns="0" bIns="0" rtlCol="0" anchor="t"/>
            <a:lstStyle/>
            <a:p>
              <a:pPr marL="0" indent="0">
                <a:lnSpc>
                  <a:spcPct val="150000"/>
                </a:lnSpc>
                <a:buNone/>
              </a:pPr>
              <a:r>
                <a:rPr lang="en-US" sz="1030" dirty="0">
                  <a:solidFill>
                    <a:srgbClr val="5C6166"/>
                  </a:solidFill>
                  <a:latin typeface="Nunito" pitchFamily="34" charset="0"/>
                  <a:ea typeface="Nunito" pitchFamily="34" charset="-122"/>
                  <a:cs typeface="Nunito" pitchFamily="34" charset="-120"/>
                </a:rPr>
                <a:t>Save as a GeoPackage layer immediately. Archive the shapefile. Keep the GeoPackage as your working copy.</a:t>
              </a:r>
              <a:endParaRPr lang="en-US" sz="1030" dirty="0"/>
            </a:p>
          </p:txBody>
        </p:sp>
      </p:grpSp>
      <p:grpSp>
        <p:nvGrpSpPr>
          <p:cNvPr id="33" name="Group 32">
            <a:extLst>
              <a:ext uri="{FF2B5EF4-FFF2-40B4-BE49-F238E27FC236}">
                <a16:creationId xmlns:a16="http://schemas.microsoft.com/office/drawing/2014/main" id="{6791FC54-F794-98EB-DDDD-83FE109243BD}"/>
              </a:ext>
            </a:extLst>
          </p:cNvPr>
          <p:cNvGrpSpPr/>
          <p:nvPr/>
        </p:nvGrpSpPr>
        <p:grpSpPr>
          <a:xfrm>
            <a:off x="6233008" y="1874520"/>
            <a:ext cx="5348783" cy="1417320"/>
            <a:chOff x="6233008" y="1874520"/>
            <a:chExt cx="5348783" cy="1417320"/>
          </a:xfrm>
        </p:grpSpPr>
        <p:sp>
          <p:nvSpPr>
            <p:cNvPr id="10" name="Shape 8"/>
            <p:cNvSpPr/>
            <p:nvPr/>
          </p:nvSpPr>
          <p:spPr>
            <a:xfrm>
              <a:off x="6233008" y="1874520"/>
              <a:ext cx="5348783" cy="1417320"/>
            </a:xfrm>
            <a:prstGeom prst="roundRect">
              <a:avLst>
                <a:gd name="adj" fmla="val 5161"/>
              </a:avLst>
            </a:prstGeom>
            <a:solidFill>
              <a:srgbClr val="F6F7F8"/>
            </a:solidFill>
            <a:ln w="12700">
              <a:solidFill>
                <a:srgbClr val="E5E8EB"/>
              </a:solidFill>
              <a:prstDash val="solid"/>
            </a:ln>
          </p:spPr>
        </p:sp>
        <p:sp>
          <p:nvSpPr>
            <p:cNvPr id="11" name="Shape 9"/>
            <p:cNvSpPr/>
            <p:nvPr/>
          </p:nvSpPr>
          <p:spPr>
            <a:xfrm>
              <a:off x="6415888" y="2057400"/>
              <a:ext cx="402336" cy="402336"/>
            </a:xfrm>
            <a:prstGeom prst="ellipse">
              <a:avLst/>
            </a:prstGeom>
            <a:solidFill>
              <a:srgbClr val="53A2CC"/>
            </a:solidFill>
            <a:ln/>
          </p:spPr>
        </p:sp>
        <p:sp>
          <p:nvSpPr>
            <p:cNvPr id="12" name="Text 10"/>
            <p:cNvSpPr/>
            <p:nvPr/>
          </p:nvSpPr>
          <p:spPr>
            <a:xfrm>
              <a:off x="6415888" y="2057400"/>
              <a:ext cx="402336" cy="402336"/>
            </a:xfrm>
            <a:prstGeom prst="rect">
              <a:avLst/>
            </a:prstGeom>
            <a:noFill/>
            <a:ln/>
          </p:spPr>
          <p:txBody>
            <a:bodyPr wrap="square" lIns="0" tIns="0" rIns="0" bIns="0" rtlCol="0" anchor="ctr"/>
            <a:lstStyle/>
            <a:p>
              <a:pPr marL="0" indent="0" algn="ctr">
                <a:buNone/>
              </a:pPr>
              <a:r>
                <a:rPr lang="en-US" sz="1700" b="1" dirty="0">
                  <a:solidFill>
                    <a:srgbClr val="FFFFFF"/>
                  </a:solidFill>
                  <a:latin typeface="Nunito" pitchFamily="34" charset="0"/>
                  <a:ea typeface="Nunito" pitchFamily="34" charset="-122"/>
                  <a:cs typeface="Nunito" pitchFamily="34" charset="-120"/>
                </a:rPr>
                <a:t>?</a:t>
              </a:r>
              <a:endParaRPr lang="en-US" sz="1700" dirty="0"/>
            </a:p>
          </p:txBody>
        </p:sp>
        <p:sp>
          <p:nvSpPr>
            <p:cNvPr id="13" name="Text 11"/>
            <p:cNvSpPr/>
            <p:nvPr/>
          </p:nvSpPr>
          <p:spPr>
            <a:xfrm>
              <a:off x="6946240" y="2057400"/>
              <a:ext cx="4434383" cy="402336"/>
            </a:xfrm>
            <a:prstGeom prst="rect">
              <a:avLst/>
            </a:prstGeom>
            <a:noFill/>
            <a:ln/>
          </p:spPr>
          <p:txBody>
            <a:bodyPr wrap="square" lIns="0" tIns="0" rIns="0" bIns="0" rtlCol="0" anchor="ctr"/>
            <a:lstStyle/>
            <a:p>
              <a:pPr marL="0" indent="0">
                <a:buNone/>
              </a:pPr>
              <a:r>
                <a:rPr lang="en-US" sz="1350" b="1" dirty="0">
                  <a:solidFill>
                    <a:srgbClr val="2B2F33"/>
                  </a:solidFill>
                  <a:latin typeface="Nunito" pitchFamily="34" charset="0"/>
                  <a:ea typeface="Nunito" pitchFamily="34" charset="-122"/>
                  <a:cs typeface="Nunito" pitchFamily="34" charset="-120"/>
                </a:rPr>
                <a:t>Receiving raster data?</a:t>
              </a:r>
              <a:endParaRPr lang="en-US" sz="1350" dirty="0"/>
            </a:p>
          </p:txBody>
        </p:sp>
        <p:sp>
          <p:nvSpPr>
            <p:cNvPr id="14" name="Text 12"/>
            <p:cNvSpPr/>
            <p:nvPr/>
          </p:nvSpPr>
          <p:spPr>
            <a:xfrm>
              <a:off x="6507328" y="2532888"/>
              <a:ext cx="4800143" cy="685800"/>
            </a:xfrm>
            <a:prstGeom prst="rect">
              <a:avLst/>
            </a:prstGeom>
            <a:noFill/>
            <a:ln/>
          </p:spPr>
          <p:txBody>
            <a:bodyPr wrap="square" lIns="0" tIns="0" rIns="0" bIns="0" rtlCol="0" anchor="t"/>
            <a:lstStyle/>
            <a:p>
              <a:pPr marL="0" indent="0">
                <a:lnSpc>
                  <a:spcPct val="118000"/>
                </a:lnSpc>
                <a:buNone/>
              </a:pPr>
              <a:r>
                <a:rPr lang="en-US" sz="1030" dirty="0">
                  <a:solidFill>
                    <a:srgbClr val="5C6166"/>
                  </a:solidFill>
                  <a:latin typeface="Nunito" pitchFamily="34" charset="0"/>
                  <a:ea typeface="Nunito" pitchFamily="34" charset="-122"/>
                  <a:cs typeface="Nunito" pitchFamily="34" charset="-120"/>
                </a:rPr>
                <a:t>Accept GeoTIFF or COG. Avoid ERDAS .img or ESRI Grid convert on receipt. Note resolution and CRS in your data inventory.</a:t>
              </a:r>
              <a:endParaRPr lang="en-US" sz="1030" dirty="0"/>
            </a:p>
          </p:txBody>
        </p:sp>
      </p:grpSp>
      <p:grpSp>
        <p:nvGrpSpPr>
          <p:cNvPr id="34" name="Group 33">
            <a:extLst>
              <a:ext uri="{FF2B5EF4-FFF2-40B4-BE49-F238E27FC236}">
                <a16:creationId xmlns:a16="http://schemas.microsoft.com/office/drawing/2014/main" id="{78E95AE6-DF96-4248-4AC7-CDEA804E79ED}"/>
              </a:ext>
            </a:extLst>
          </p:cNvPr>
          <p:cNvGrpSpPr/>
          <p:nvPr/>
        </p:nvGrpSpPr>
        <p:grpSpPr>
          <a:xfrm>
            <a:off x="609905" y="3456432"/>
            <a:ext cx="5348783" cy="1417320"/>
            <a:chOff x="609905" y="3456432"/>
            <a:chExt cx="5348783" cy="1417320"/>
          </a:xfrm>
        </p:grpSpPr>
        <p:sp>
          <p:nvSpPr>
            <p:cNvPr id="15" name="Shape 13"/>
            <p:cNvSpPr/>
            <p:nvPr/>
          </p:nvSpPr>
          <p:spPr>
            <a:xfrm>
              <a:off x="609905" y="3456432"/>
              <a:ext cx="5348783" cy="1417320"/>
            </a:xfrm>
            <a:prstGeom prst="roundRect">
              <a:avLst>
                <a:gd name="adj" fmla="val 5161"/>
              </a:avLst>
            </a:prstGeom>
            <a:solidFill>
              <a:srgbClr val="F6F7F8"/>
            </a:solidFill>
            <a:ln w="12700">
              <a:solidFill>
                <a:srgbClr val="E5E8EB"/>
              </a:solidFill>
              <a:prstDash val="solid"/>
            </a:ln>
          </p:spPr>
        </p:sp>
        <p:sp>
          <p:nvSpPr>
            <p:cNvPr id="16" name="Shape 14"/>
            <p:cNvSpPr/>
            <p:nvPr/>
          </p:nvSpPr>
          <p:spPr>
            <a:xfrm>
              <a:off x="792785" y="3639312"/>
              <a:ext cx="402336" cy="402336"/>
            </a:xfrm>
            <a:prstGeom prst="ellipse">
              <a:avLst/>
            </a:prstGeom>
            <a:solidFill>
              <a:srgbClr val="53A2CC"/>
            </a:solidFill>
            <a:ln/>
          </p:spPr>
        </p:sp>
        <p:sp>
          <p:nvSpPr>
            <p:cNvPr id="17" name="Text 15"/>
            <p:cNvSpPr/>
            <p:nvPr/>
          </p:nvSpPr>
          <p:spPr>
            <a:xfrm>
              <a:off x="792785" y="3639312"/>
              <a:ext cx="402336" cy="402336"/>
            </a:xfrm>
            <a:prstGeom prst="rect">
              <a:avLst/>
            </a:prstGeom>
            <a:noFill/>
            <a:ln/>
          </p:spPr>
          <p:txBody>
            <a:bodyPr wrap="square" lIns="0" tIns="0" rIns="0" bIns="0" rtlCol="0" anchor="ctr"/>
            <a:lstStyle/>
            <a:p>
              <a:pPr marL="0" indent="0" algn="ctr">
                <a:buNone/>
              </a:pPr>
              <a:r>
                <a:rPr lang="en-US" sz="1700" b="1" dirty="0">
                  <a:solidFill>
                    <a:srgbClr val="FFFFFF"/>
                  </a:solidFill>
                  <a:latin typeface="Nunito" pitchFamily="34" charset="0"/>
                  <a:ea typeface="Nunito" pitchFamily="34" charset="-122"/>
                  <a:cs typeface="Nunito" pitchFamily="34" charset="-120"/>
                </a:rPr>
                <a:t>?</a:t>
              </a:r>
              <a:endParaRPr lang="en-US" sz="1700" dirty="0"/>
            </a:p>
          </p:txBody>
        </p:sp>
        <p:sp>
          <p:nvSpPr>
            <p:cNvPr id="18" name="Text 16"/>
            <p:cNvSpPr/>
            <p:nvPr/>
          </p:nvSpPr>
          <p:spPr>
            <a:xfrm>
              <a:off x="1323137" y="3639312"/>
              <a:ext cx="4434383" cy="402336"/>
            </a:xfrm>
            <a:prstGeom prst="rect">
              <a:avLst/>
            </a:prstGeom>
            <a:noFill/>
            <a:ln/>
          </p:spPr>
          <p:txBody>
            <a:bodyPr wrap="square" lIns="0" tIns="0" rIns="0" bIns="0" rtlCol="0" anchor="ctr"/>
            <a:lstStyle/>
            <a:p>
              <a:pPr marL="0" indent="0">
                <a:buNone/>
              </a:pPr>
              <a:r>
                <a:rPr lang="en-US" sz="1350" b="1" dirty="0">
                  <a:solidFill>
                    <a:srgbClr val="2B2F33"/>
                  </a:solidFill>
                  <a:latin typeface="Nunito" pitchFamily="34" charset="0"/>
                  <a:ea typeface="Nunito" pitchFamily="34" charset="-122"/>
                  <a:cs typeface="Nunito" pitchFamily="34" charset="-120"/>
                </a:rPr>
                <a:t>Sharing data externally?</a:t>
              </a:r>
              <a:endParaRPr lang="en-US" sz="1350" dirty="0"/>
            </a:p>
          </p:txBody>
        </p:sp>
        <p:sp>
          <p:nvSpPr>
            <p:cNvPr id="19" name="Text 17"/>
            <p:cNvSpPr/>
            <p:nvPr/>
          </p:nvSpPr>
          <p:spPr>
            <a:xfrm>
              <a:off x="884225" y="4114800"/>
              <a:ext cx="4800143" cy="685800"/>
            </a:xfrm>
            <a:prstGeom prst="rect">
              <a:avLst/>
            </a:prstGeom>
            <a:noFill/>
            <a:ln/>
          </p:spPr>
          <p:txBody>
            <a:bodyPr wrap="square" lIns="0" tIns="0" rIns="0" bIns="0" rtlCol="0" anchor="ctr"/>
            <a:lstStyle/>
            <a:p>
              <a:pPr marL="0" indent="0">
                <a:lnSpc>
                  <a:spcPct val="150000"/>
                </a:lnSpc>
                <a:buNone/>
              </a:pPr>
              <a:r>
                <a:rPr lang="en-US" sz="1030" dirty="0">
                  <a:solidFill>
                    <a:srgbClr val="5C6166"/>
                  </a:solidFill>
                  <a:latin typeface="Nunito" pitchFamily="34" charset="0"/>
                  <a:ea typeface="Nunito" pitchFamily="34" charset="-122"/>
                  <a:cs typeface="Nunito" pitchFamily="34" charset="-120"/>
                </a:rPr>
                <a:t>For partners: GeoPackage or GeoTIFF. For web maps: GeoJSON (small) or OGC WFS/WMS. Never share shapefiles if avoidable.</a:t>
              </a:r>
              <a:endParaRPr lang="en-US" sz="1030" dirty="0"/>
            </a:p>
          </p:txBody>
        </p:sp>
      </p:grpSp>
      <p:grpSp>
        <p:nvGrpSpPr>
          <p:cNvPr id="35" name="Group 34">
            <a:extLst>
              <a:ext uri="{FF2B5EF4-FFF2-40B4-BE49-F238E27FC236}">
                <a16:creationId xmlns:a16="http://schemas.microsoft.com/office/drawing/2014/main" id="{57893A6F-BD5A-5885-A51A-8BF1169C9D58}"/>
              </a:ext>
            </a:extLst>
          </p:cNvPr>
          <p:cNvGrpSpPr/>
          <p:nvPr/>
        </p:nvGrpSpPr>
        <p:grpSpPr>
          <a:xfrm>
            <a:off x="6233008" y="3456432"/>
            <a:ext cx="5348783" cy="1417320"/>
            <a:chOff x="6233008" y="3456432"/>
            <a:chExt cx="5348783" cy="1417320"/>
          </a:xfrm>
        </p:grpSpPr>
        <p:sp>
          <p:nvSpPr>
            <p:cNvPr id="20" name="Shape 18"/>
            <p:cNvSpPr/>
            <p:nvPr/>
          </p:nvSpPr>
          <p:spPr>
            <a:xfrm>
              <a:off x="6233008" y="3456432"/>
              <a:ext cx="5348783" cy="1417320"/>
            </a:xfrm>
            <a:prstGeom prst="roundRect">
              <a:avLst>
                <a:gd name="adj" fmla="val 5161"/>
              </a:avLst>
            </a:prstGeom>
            <a:solidFill>
              <a:srgbClr val="F6F7F8"/>
            </a:solidFill>
            <a:ln w="12700">
              <a:solidFill>
                <a:srgbClr val="E5E8EB"/>
              </a:solidFill>
              <a:prstDash val="solid"/>
            </a:ln>
          </p:spPr>
        </p:sp>
        <p:sp>
          <p:nvSpPr>
            <p:cNvPr id="21" name="Shape 19"/>
            <p:cNvSpPr/>
            <p:nvPr/>
          </p:nvSpPr>
          <p:spPr>
            <a:xfrm>
              <a:off x="6415888" y="3639312"/>
              <a:ext cx="402336" cy="402336"/>
            </a:xfrm>
            <a:prstGeom prst="ellipse">
              <a:avLst/>
            </a:prstGeom>
            <a:solidFill>
              <a:srgbClr val="53A2CC"/>
            </a:solidFill>
            <a:ln/>
          </p:spPr>
        </p:sp>
        <p:sp>
          <p:nvSpPr>
            <p:cNvPr id="22" name="Text 20"/>
            <p:cNvSpPr/>
            <p:nvPr/>
          </p:nvSpPr>
          <p:spPr>
            <a:xfrm>
              <a:off x="6415888" y="3639312"/>
              <a:ext cx="402336" cy="402336"/>
            </a:xfrm>
            <a:prstGeom prst="rect">
              <a:avLst/>
            </a:prstGeom>
            <a:noFill/>
            <a:ln/>
          </p:spPr>
          <p:txBody>
            <a:bodyPr wrap="square" lIns="0" tIns="0" rIns="0" bIns="0" rtlCol="0" anchor="ctr"/>
            <a:lstStyle/>
            <a:p>
              <a:pPr marL="0" indent="0" algn="ctr">
                <a:buNone/>
              </a:pPr>
              <a:r>
                <a:rPr lang="en-US" sz="1700" b="1" dirty="0">
                  <a:solidFill>
                    <a:srgbClr val="FFFFFF"/>
                  </a:solidFill>
                  <a:latin typeface="Nunito" pitchFamily="34" charset="0"/>
                  <a:ea typeface="Nunito" pitchFamily="34" charset="-122"/>
                  <a:cs typeface="Nunito" pitchFamily="34" charset="-120"/>
                </a:rPr>
                <a:t>?</a:t>
              </a:r>
              <a:endParaRPr lang="en-US" sz="1700" dirty="0"/>
            </a:p>
          </p:txBody>
        </p:sp>
        <p:sp>
          <p:nvSpPr>
            <p:cNvPr id="23" name="Text 21"/>
            <p:cNvSpPr/>
            <p:nvPr/>
          </p:nvSpPr>
          <p:spPr>
            <a:xfrm>
              <a:off x="6946240" y="3639312"/>
              <a:ext cx="4434383" cy="402336"/>
            </a:xfrm>
            <a:prstGeom prst="rect">
              <a:avLst/>
            </a:prstGeom>
            <a:noFill/>
            <a:ln/>
          </p:spPr>
          <p:txBody>
            <a:bodyPr wrap="square" lIns="0" tIns="0" rIns="0" bIns="0" rtlCol="0" anchor="ctr"/>
            <a:lstStyle/>
            <a:p>
              <a:pPr marL="0" indent="0">
                <a:buNone/>
              </a:pPr>
              <a:r>
                <a:rPr lang="en-US" sz="1350" b="1" dirty="0">
                  <a:solidFill>
                    <a:srgbClr val="2B2F33"/>
                  </a:solidFill>
                  <a:latin typeface="Nunito" pitchFamily="34" charset="0"/>
                  <a:ea typeface="Nunito" pitchFamily="34" charset="-122"/>
                  <a:cs typeface="Nunito" pitchFamily="34" charset="-120"/>
                </a:rPr>
                <a:t>Survey or tabular data?</a:t>
              </a:r>
              <a:endParaRPr lang="en-US" sz="1350" dirty="0"/>
            </a:p>
          </p:txBody>
        </p:sp>
        <p:sp>
          <p:nvSpPr>
            <p:cNvPr id="24" name="Text 22"/>
            <p:cNvSpPr/>
            <p:nvPr/>
          </p:nvSpPr>
          <p:spPr>
            <a:xfrm>
              <a:off x="6507328" y="4114800"/>
              <a:ext cx="4800143" cy="685800"/>
            </a:xfrm>
            <a:prstGeom prst="rect">
              <a:avLst/>
            </a:prstGeom>
            <a:noFill/>
            <a:ln/>
          </p:spPr>
          <p:txBody>
            <a:bodyPr wrap="square" lIns="0" tIns="0" rIns="0" bIns="0" rtlCol="0" anchor="t"/>
            <a:lstStyle/>
            <a:p>
              <a:pPr marL="0" indent="0">
                <a:lnSpc>
                  <a:spcPct val="150000"/>
                </a:lnSpc>
                <a:buNone/>
              </a:pPr>
              <a:r>
                <a:rPr lang="en-US" sz="1030" dirty="0">
                  <a:solidFill>
                    <a:srgbClr val="5C6166"/>
                  </a:solidFill>
                  <a:latin typeface="Nunito" pitchFamily="34" charset="0"/>
                  <a:ea typeface="Nunito" pitchFamily="34" charset="-122"/>
                  <a:cs typeface="Nunito" pitchFamily="34" charset="-120"/>
                </a:rPr>
                <a:t>Import CSV via 'Add Delimited Text Layer'. Verify CRS (usually EPSG:4326). Export to GeoPackage; discard the original CSV.</a:t>
              </a:r>
              <a:endParaRPr lang="en-US" sz="1030" dirty="0"/>
            </a:p>
          </p:txBody>
        </p:sp>
      </p:grpSp>
      <p:grpSp>
        <p:nvGrpSpPr>
          <p:cNvPr id="31" name="Group 30">
            <a:extLst>
              <a:ext uri="{FF2B5EF4-FFF2-40B4-BE49-F238E27FC236}">
                <a16:creationId xmlns:a16="http://schemas.microsoft.com/office/drawing/2014/main" id="{E791A734-F4E8-6993-2939-B9A6535E2CAC}"/>
              </a:ext>
            </a:extLst>
          </p:cNvPr>
          <p:cNvGrpSpPr/>
          <p:nvPr/>
        </p:nvGrpSpPr>
        <p:grpSpPr>
          <a:xfrm>
            <a:off x="609905" y="5620817"/>
            <a:ext cx="10971886" cy="658368"/>
            <a:chOff x="609905" y="5084064"/>
            <a:chExt cx="10971886" cy="658368"/>
          </a:xfrm>
        </p:grpSpPr>
        <p:sp>
          <p:nvSpPr>
            <p:cNvPr id="25" name="Shape 23"/>
            <p:cNvSpPr/>
            <p:nvPr/>
          </p:nvSpPr>
          <p:spPr>
            <a:xfrm>
              <a:off x="609905" y="5084064"/>
              <a:ext cx="10971886" cy="658368"/>
            </a:xfrm>
            <a:prstGeom prst="roundRect">
              <a:avLst>
                <a:gd name="adj" fmla="val 11111"/>
              </a:avLst>
            </a:prstGeom>
            <a:solidFill>
              <a:srgbClr val="1F2A33"/>
            </a:solidFill>
            <a:ln w="12700">
              <a:solidFill>
                <a:srgbClr val="E5E8EB"/>
              </a:solidFill>
              <a:prstDash val="solid"/>
            </a:ln>
          </p:spPr>
        </p:sp>
        <p:sp>
          <p:nvSpPr>
            <p:cNvPr id="26" name="Shape 24"/>
            <p:cNvSpPr/>
            <p:nvPr/>
          </p:nvSpPr>
          <p:spPr>
            <a:xfrm>
              <a:off x="811073" y="5230368"/>
              <a:ext cx="777240" cy="365760"/>
            </a:xfrm>
            <a:prstGeom prst="roundRect">
              <a:avLst>
                <a:gd name="adj" fmla="val 20000"/>
              </a:avLst>
            </a:prstGeom>
            <a:solidFill>
              <a:srgbClr val="EDB348"/>
            </a:solidFill>
            <a:ln/>
          </p:spPr>
        </p:sp>
        <p:sp>
          <p:nvSpPr>
            <p:cNvPr id="27" name="Text 25"/>
            <p:cNvSpPr/>
            <p:nvPr/>
          </p:nvSpPr>
          <p:spPr>
            <a:xfrm>
              <a:off x="811073" y="5230368"/>
              <a:ext cx="777240" cy="365760"/>
            </a:xfrm>
            <a:prstGeom prst="rect">
              <a:avLst/>
            </a:prstGeom>
            <a:noFill/>
            <a:ln/>
          </p:spPr>
          <p:txBody>
            <a:bodyPr wrap="square" lIns="0" tIns="0" rIns="0" bIns="0" rtlCol="0" anchor="ctr"/>
            <a:lstStyle/>
            <a:p>
              <a:pPr marL="0" indent="0" algn="ctr">
                <a:buNone/>
              </a:pPr>
              <a:r>
                <a:rPr lang="en-US" sz="1050" b="1" dirty="0">
                  <a:solidFill>
                    <a:srgbClr val="1F2A33"/>
                  </a:solidFill>
                  <a:latin typeface="Nunito" pitchFamily="34" charset="0"/>
                  <a:ea typeface="Nunito" pitchFamily="34" charset="-122"/>
                  <a:cs typeface="Nunito" pitchFamily="34" charset="-120"/>
                </a:rPr>
                <a:t>RULE</a:t>
              </a:r>
              <a:endParaRPr lang="en-US" sz="1050" dirty="0"/>
            </a:p>
          </p:txBody>
        </p:sp>
        <p:sp>
          <p:nvSpPr>
            <p:cNvPr id="28" name="Text 26"/>
            <p:cNvSpPr/>
            <p:nvPr/>
          </p:nvSpPr>
          <p:spPr>
            <a:xfrm>
              <a:off x="1798625" y="5084064"/>
              <a:ext cx="8869680" cy="658368"/>
            </a:xfrm>
            <a:prstGeom prst="rect">
              <a:avLst/>
            </a:prstGeom>
            <a:noFill/>
            <a:ln/>
          </p:spPr>
          <p:txBody>
            <a:bodyPr wrap="square" lIns="0" tIns="0" rIns="0" bIns="0" rtlCol="0" anchor="ctr"/>
            <a:lstStyle/>
            <a:p>
              <a:pPr marL="0" indent="0">
                <a:buNone/>
              </a:pPr>
              <a:r>
                <a:rPr lang="en-US" sz="1250" b="1" dirty="0">
                  <a:solidFill>
                    <a:srgbClr val="FFFFFF"/>
                  </a:solidFill>
                  <a:latin typeface="Nunito" pitchFamily="34" charset="0"/>
                  <a:ea typeface="Nunito" pitchFamily="34" charset="-122"/>
                  <a:cs typeface="Nunito" pitchFamily="34" charset="-120"/>
                </a:rPr>
                <a:t>One .gpkg file per exercise. All layers inside. Nothing else in the project folder except the .qgs project file.</a:t>
              </a:r>
              <a:endParaRPr lang="en-US" sz="1250" dirty="0"/>
            </a:p>
          </p:txBody>
        </p:sp>
      </p:grpSp>
      <p:sp>
        <p:nvSpPr>
          <p:cNvPr id="29" name="Text 27"/>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30" name="Text 28"/>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14</a:t>
            </a:r>
            <a:endParaRPr lang="en-US" sz="8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SECTION 3 · REFERENCES</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400" b="1" dirty="0">
                <a:solidFill>
                  <a:srgbClr val="2B2F33"/>
                </a:solidFill>
                <a:latin typeface="Nunito" pitchFamily="34" charset="0"/>
                <a:ea typeface="Nunito" pitchFamily="34" charset="-122"/>
                <a:cs typeface="Nunito" pitchFamily="34" charset="-120"/>
              </a:rPr>
              <a:t>Unit 3 Reference List</a:t>
            </a:r>
            <a:endParaRPr lang="en-US" sz="2400" dirty="0"/>
          </a:p>
        </p:txBody>
      </p:sp>
      <p:grpSp>
        <p:nvGrpSpPr>
          <p:cNvPr id="30" name="Group 29">
            <a:extLst>
              <a:ext uri="{FF2B5EF4-FFF2-40B4-BE49-F238E27FC236}">
                <a16:creationId xmlns:a16="http://schemas.microsoft.com/office/drawing/2014/main" id="{D0DBFCC8-5CBF-F9C5-314C-0B40DEDDE68C}"/>
              </a:ext>
            </a:extLst>
          </p:cNvPr>
          <p:cNvGrpSpPr/>
          <p:nvPr/>
        </p:nvGrpSpPr>
        <p:grpSpPr>
          <a:xfrm>
            <a:off x="609905" y="1507236"/>
            <a:ext cx="10971886" cy="4297680"/>
            <a:chOff x="609905" y="1965960"/>
            <a:chExt cx="10971886" cy="4297680"/>
          </a:xfrm>
        </p:grpSpPr>
        <p:sp>
          <p:nvSpPr>
            <p:cNvPr id="5" name="Shape 3"/>
            <p:cNvSpPr/>
            <p:nvPr/>
          </p:nvSpPr>
          <p:spPr>
            <a:xfrm>
              <a:off x="609905" y="2223516"/>
              <a:ext cx="201168" cy="201168"/>
            </a:xfrm>
            <a:prstGeom prst="ellipse">
              <a:avLst/>
            </a:prstGeom>
            <a:solidFill>
              <a:srgbClr val="DDEEF6"/>
            </a:solidFill>
            <a:ln/>
          </p:spPr>
        </p:sp>
        <p:sp>
          <p:nvSpPr>
            <p:cNvPr id="6" name="Text 4"/>
            <p:cNvSpPr/>
            <p:nvPr/>
          </p:nvSpPr>
          <p:spPr>
            <a:xfrm>
              <a:off x="609905" y="222351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1</a:t>
              </a:r>
              <a:endParaRPr lang="en-US" sz="900" dirty="0"/>
            </a:p>
          </p:txBody>
        </p:sp>
        <p:sp>
          <p:nvSpPr>
            <p:cNvPr id="7" name="Text 5"/>
            <p:cNvSpPr/>
            <p:nvPr/>
          </p:nvSpPr>
          <p:spPr>
            <a:xfrm>
              <a:off x="993953" y="196596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Open Geospatial Consortium (2022) OGC GeoPackage Encoding Standard, version 1.3.1. Wayland, MA: OGC.</a:t>
              </a:r>
              <a:endParaRPr lang="en-US" sz="1150" dirty="0"/>
            </a:p>
          </p:txBody>
        </p:sp>
        <p:sp>
          <p:nvSpPr>
            <p:cNvPr id="8" name="Shape 6"/>
            <p:cNvSpPr/>
            <p:nvPr/>
          </p:nvSpPr>
          <p:spPr>
            <a:xfrm>
              <a:off x="993953" y="2663952"/>
              <a:ext cx="10587838" cy="0"/>
            </a:xfrm>
            <a:prstGeom prst="line">
              <a:avLst/>
            </a:prstGeom>
            <a:noFill/>
            <a:ln w="9525">
              <a:solidFill>
                <a:srgbClr val="E5E8EB"/>
              </a:solidFill>
              <a:prstDash val="solid"/>
            </a:ln>
          </p:spPr>
        </p:sp>
        <p:sp>
          <p:nvSpPr>
            <p:cNvPr id="9" name="Shape 7"/>
            <p:cNvSpPr/>
            <p:nvPr/>
          </p:nvSpPr>
          <p:spPr>
            <a:xfrm>
              <a:off x="609905" y="2939796"/>
              <a:ext cx="201168" cy="201168"/>
            </a:xfrm>
            <a:prstGeom prst="ellipse">
              <a:avLst/>
            </a:prstGeom>
            <a:solidFill>
              <a:srgbClr val="DDEEF6"/>
            </a:solidFill>
            <a:ln/>
          </p:spPr>
        </p:sp>
        <p:sp>
          <p:nvSpPr>
            <p:cNvPr id="10" name="Text 8"/>
            <p:cNvSpPr/>
            <p:nvPr/>
          </p:nvSpPr>
          <p:spPr>
            <a:xfrm>
              <a:off x="609905" y="293979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2</a:t>
              </a:r>
              <a:endParaRPr lang="en-US" sz="900" dirty="0"/>
            </a:p>
          </p:txBody>
        </p:sp>
        <p:sp>
          <p:nvSpPr>
            <p:cNvPr id="11" name="Text 9"/>
            <p:cNvSpPr/>
            <p:nvPr/>
          </p:nvSpPr>
          <p:spPr>
            <a:xfrm>
              <a:off x="993953" y="268224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Cloud Native Geospatial Foundation (2023) Cloud Optimized GeoTIFF Specification. Available at: https://cogeo.org (Accessed: 14 July 2026).</a:t>
              </a:r>
              <a:endParaRPr lang="en-US" sz="1150" dirty="0"/>
            </a:p>
          </p:txBody>
        </p:sp>
        <p:sp>
          <p:nvSpPr>
            <p:cNvPr id="12" name="Shape 10"/>
            <p:cNvSpPr/>
            <p:nvPr/>
          </p:nvSpPr>
          <p:spPr>
            <a:xfrm>
              <a:off x="993953" y="3380232"/>
              <a:ext cx="10587838" cy="0"/>
            </a:xfrm>
            <a:prstGeom prst="line">
              <a:avLst/>
            </a:prstGeom>
            <a:noFill/>
            <a:ln w="9525">
              <a:solidFill>
                <a:srgbClr val="E5E8EB"/>
              </a:solidFill>
              <a:prstDash val="solid"/>
            </a:ln>
          </p:spPr>
        </p:sp>
        <p:sp>
          <p:nvSpPr>
            <p:cNvPr id="13" name="Shape 11"/>
            <p:cNvSpPr/>
            <p:nvPr/>
          </p:nvSpPr>
          <p:spPr>
            <a:xfrm>
              <a:off x="609905" y="3656076"/>
              <a:ext cx="201168" cy="201168"/>
            </a:xfrm>
            <a:prstGeom prst="ellipse">
              <a:avLst/>
            </a:prstGeom>
            <a:solidFill>
              <a:srgbClr val="DDEEF6"/>
            </a:solidFill>
            <a:ln/>
          </p:spPr>
        </p:sp>
        <p:sp>
          <p:nvSpPr>
            <p:cNvPr id="14" name="Text 12"/>
            <p:cNvSpPr/>
            <p:nvPr/>
          </p:nvSpPr>
          <p:spPr>
            <a:xfrm>
              <a:off x="609905" y="365607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3</a:t>
              </a:r>
              <a:endParaRPr lang="en-US" sz="900" dirty="0"/>
            </a:p>
          </p:txBody>
        </p:sp>
        <p:sp>
          <p:nvSpPr>
            <p:cNvPr id="15" name="Text 13"/>
            <p:cNvSpPr/>
            <p:nvPr/>
          </p:nvSpPr>
          <p:spPr>
            <a:xfrm>
              <a:off x="993953" y="339852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Butler, H., Daly, M., Doyle, A., Gillies, S., Hagen, S. and Schaub, T. (2016) The GeoJSON Format, RFC 7946. Fremont, CA: Internet Engineering Task Force.</a:t>
              </a:r>
              <a:endParaRPr lang="en-US" sz="1150" dirty="0"/>
            </a:p>
          </p:txBody>
        </p:sp>
        <p:sp>
          <p:nvSpPr>
            <p:cNvPr id="16" name="Shape 14"/>
            <p:cNvSpPr/>
            <p:nvPr/>
          </p:nvSpPr>
          <p:spPr>
            <a:xfrm>
              <a:off x="993953" y="4096512"/>
              <a:ext cx="10587838" cy="0"/>
            </a:xfrm>
            <a:prstGeom prst="line">
              <a:avLst/>
            </a:prstGeom>
            <a:noFill/>
            <a:ln w="9525">
              <a:solidFill>
                <a:srgbClr val="E5E8EB"/>
              </a:solidFill>
              <a:prstDash val="solid"/>
            </a:ln>
          </p:spPr>
        </p:sp>
        <p:sp>
          <p:nvSpPr>
            <p:cNvPr id="17" name="Shape 15"/>
            <p:cNvSpPr/>
            <p:nvPr/>
          </p:nvSpPr>
          <p:spPr>
            <a:xfrm>
              <a:off x="609905" y="4372356"/>
              <a:ext cx="201168" cy="201168"/>
            </a:xfrm>
            <a:prstGeom prst="ellipse">
              <a:avLst/>
            </a:prstGeom>
            <a:solidFill>
              <a:srgbClr val="DDEEF6"/>
            </a:solidFill>
            <a:ln/>
          </p:spPr>
        </p:sp>
        <p:sp>
          <p:nvSpPr>
            <p:cNvPr id="18" name="Text 16"/>
            <p:cNvSpPr/>
            <p:nvPr/>
          </p:nvSpPr>
          <p:spPr>
            <a:xfrm>
              <a:off x="609905" y="437235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4</a:t>
              </a:r>
              <a:endParaRPr lang="en-US" sz="900" dirty="0"/>
            </a:p>
          </p:txBody>
        </p:sp>
        <p:sp>
          <p:nvSpPr>
            <p:cNvPr id="19" name="Text 17"/>
            <p:cNvSpPr/>
            <p:nvPr/>
          </p:nvSpPr>
          <p:spPr>
            <a:xfrm>
              <a:off x="993953" y="411480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Environmental Systems Research Institute (1998) ESRI Shapefile Technical Description, white paper J-7855. Redlands, CA: Esri.</a:t>
              </a:r>
              <a:endParaRPr lang="en-US" sz="1150" dirty="0"/>
            </a:p>
          </p:txBody>
        </p:sp>
        <p:sp>
          <p:nvSpPr>
            <p:cNvPr id="20" name="Shape 18"/>
            <p:cNvSpPr/>
            <p:nvPr/>
          </p:nvSpPr>
          <p:spPr>
            <a:xfrm>
              <a:off x="993953" y="4812792"/>
              <a:ext cx="10587838" cy="0"/>
            </a:xfrm>
            <a:prstGeom prst="line">
              <a:avLst/>
            </a:prstGeom>
            <a:noFill/>
            <a:ln w="9525">
              <a:solidFill>
                <a:srgbClr val="E5E8EB"/>
              </a:solidFill>
              <a:prstDash val="solid"/>
            </a:ln>
          </p:spPr>
        </p:sp>
        <p:sp>
          <p:nvSpPr>
            <p:cNvPr id="21" name="Shape 19"/>
            <p:cNvSpPr/>
            <p:nvPr/>
          </p:nvSpPr>
          <p:spPr>
            <a:xfrm>
              <a:off x="609905" y="5088636"/>
              <a:ext cx="201168" cy="201168"/>
            </a:xfrm>
            <a:prstGeom prst="ellipse">
              <a:avLst/>
            </a:prstGeom>
            <a:solidFill>
              <a:srgbClr val="DDEEF6"/>
            </a:solidFill>
            <a:ln/>
          </p:spPr>
        </p:sp>
        <p:sp>
          <p:nvSpPr>
            <p:cNvPr id="22" name="Text 20"/>
            <p:cNvSpPr/>
            <p:nvPr/>
          </p:nvSpPr>
          <p:spPr>
            <a:xfrm>
              <a:off x="609905" y="508863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5</a:t>
              </a:r>
              <a:endParaRPr lang="en-US" sz="900" dirty="0"/>
            </a:p>
          </p:txBody>
        </p:sp>
        <p:sp>
          <p:nvSpPr>
            <p:cNvPr id="23" name="Text 21"/>
            <p:cNvSpPr/>
            <p:nvPr/>
          </p:nvSpPr>
          <p:spPr>
            <a:xfrm>
              <a:off x="993953" y="483108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FlatGeobuf Contributors (2024) FlatGeobuf Format Specification. Available at: https://flatgeobuf.org (Accessed: 14 July 2026).</a:t>
              </a:r>
              <a:endParaRPr lang="en-US" sz="1150" dirty="0"/>
            </a:p>
          </p:txBody>
        </p:sp>
        <p:sp>
          <p:nvSpPr>
            <p:cNvPr id="24" name="Shape 22"/>
            <p:cNvSpPr/>
            <p:nvPr/>
          </p:nvSpPr>
          <p:spPr>
            <a:xfrm>
              <a:off x="993953" y="5529072"/>
              <a:ext cx="10587838" cy="0"/>
            </a:xfrm>
            <a:prstGeom prst="line">
              <a:avLst/>
            </a:prstGeom>
            <a:noFill/>
            <a:ln w="9525">
              <a:solidFill>
                <a:srgbClr val="E5E8EB"/>
              </a:solidFill>
              <a:prstDash val="solid"/>
            </a:ln>
          </p:spPr>
        </p:sp>
        <p:sp>
          <p:nvSpPr>
            <p:cNvPr id="25" name="Shape 23"/>
            <p:cNvSpPr/>
            <p:nvPr/>
          </p:nvSpPr>
          <p:spPr>
            <a:xfrm>
              <a:off x="609905" y="5804916"/>
              <a:ext cx="201168" cy="201168"/>
            </a:xfrm>
            <a:prstGeom prst="ellipse">
              <a:avLst/>
            </a:prstGeom>
            <a:solidFill>
              <a:srgbClr val="DDEEF6"/>
            </a:solidFill>
            <a:ln/>
          </p:spPr>
        </p:sp>
        <p:sp>
          <p:nvSpPr>
            <p:cNvPr id="26" name="Text 24"/>
            <p:cNvSpPr/>
            <p:nvPr/>
          </p:nvSpPr>
          <p:spPr>
            <a:xfrm>
              <a:off x="609905" y="580491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6</a:t>
              </a:r>
              <a:endParaRPr lang="en-US" sz="900" dirty="0"/>
            </a:p>
          </p:txBody>
        </p:sp>
        <p:sp>
          <p:nvSpPr>
            <p:cNvPr id="27" name="Text 25"/>
            <p:cNvSpPr/>
            <p:nvPr/>
          </p:nvSpPr>
          <p:spPr>
            <a:xfrm>
              <a:off x="993953" y="554736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Radiant Earth Foundation (2023) SpatioTemporal Asset Catalog (STAC) Specification, version 1.0.0. Available at: https://stacspec.org (Accessed: 14 July 2026).</a:t>
              </a:r>
              <a:endParaRPr lang="en-US" sz="1150" dirty="0"/>
            </a:p>
          </p:txBody>
        </p:sp>
      </p:grpSp>
      <p:sp>
        <p:nvSpPr>
          <p:cNvPr id="28" name="Text 26"/>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29" name="Text 27"/>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15</a:t>
            </a:r>
            <a:endParaRPr lang="en-US" sz="8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74320" y="548640"/>
            <a:ext cx="5120640" cy="5577840"/>
          </a:xfrm>
          <a:prstGeom prst="rect">
            <a:avLst/>
          </a:prstGeom>
          <a:noFill/>
          <a:ln/>
        </p:spPr>
        <p:txBody>
          <a:bodyPr wrap="square" lIns="0" tIns="0" rIns="0" bIns="0" rtlCol="0" anchor="ctr"/>
          <a:lstStyle/>
          <a:p>
            <a:pPr marL="0" indent="0" algn="ctr">
              <a:buNone/>
            </a:pPr>
            <a:r>
              <a:rPr lang="en-US" sz="43000" b="1" dirty="0">
                <a:solidFill>
                  <a:srgbClr val="EDB348">
                    <a:alpha val="14000"/>
                  </a:srgbClr>
                </a:solidFill>
                <a:latin typeface="Nunito" pitchFamily="34" charset="0"/>
                <a:ea typeface="Nunito" pitchFamily="34" charset="-122"/>
                <a:cs typeface="Nunito" pitchFamily="34" charset="-120"/>
              </a:rPr>
              <a:t>4</a:t>
            </a:r>
            <a:endParaRPr lang="en-US" sz="43000" dirty="0"/>
          </a:p>
        </p:txBody>
      </p:sp>
      <p:sp>
        <p:nvSpPr>
          <p:cNvPr id="3" name="Shape 1"/>
          <p:cNvSpPr/>
          <p:nvPr/>
        </p:nvSpPr>
        <p:spPr>
          <a:xfrm>
            <a:off x="5440680" y="2606040"/>
            <a:ext cx="118872" cy="1508760"/>
          </a:xfrm>
          <a:prstGeom prst="roundRect">
            <a:avLst>
              <a:gd name="adj" fmla="val 50000"/>
            </a:avLst>
          </a:prstGeom>
          <a:solidFill>
            <a:srgbClr val="EDB348"/>
          </a:solidFill>
          <a:ln/>
        </p:spPr>
      </p:sp>
      <p:sp>
        <p:nvSpPr>
          <p:cNvPr id="4" name="Text 2"/>
          <p:cNvSpPr/>
          <p:nvPr/>
        </p:nvSpPr>
        <p:spPr>
          <a:xfrm>
            <a:off x="5806440" y="2450592"/>
            <a:ext cx="5852160" cy="274320"/>
          </a:xfrm>
          <a:prstGeom prst="rect">
            <a:avLst/>
          </a:prstGeom>
          <a:noFill/>
          <a:ln/>
        </p:spPr>
        <p:txBody>
          <a:bodyPr wrap="square" lIns="0" tIns="0" rIns="0" bIns="0" rtlCol="0" anchor="ctr"/>
          <a:lstStyle/>
          <a:p>
            <a:pPr marL="0" indent="0" algn="l">
              <a:buNone/>
            </a:pPr>
            <a:r>
              <a:rPr lang="en-US" sz="1200" b="1" kern="0" spc="260" dirty="0">
                <a:solidFill>
                  <a:srgbClr val="53A2CC"/>
                </a:solidFill>
                <a:latin typeface="Nunito" pitchFamily="34" charset="0"/>
                <a:ea typeface="Nunito" pitchFamily="34" charset="-122"/>
                <a:cs typeface="Nunito" pitchFamily="34" charset="-120"/>
              </a:rPr>
              <a:t>SECTION 4</a:t>
            </a:r>
            <a:endParaRPr lang="en-US" sz="1200" dirty="0"/>
          </a:p>
        </p:txBody>
      </p:sp>
      <p:sp>
        <p:nvSpPr>
          <p:cNvPr id="5" name="Text 3"/>
          <p:cNvSpPr/>
          <p:nvPr/>
        </p:nvSpPr>
        <p:spPr>
          <a:xfrm>
            <a:off x="5806440" y="2770632"/>
            <a:ext cx="5852160" cy="1170432"/>
          </a:xfrm>
          <a:prstGeom prst="rect">
            <a:avLst/>
          </a:prstGeom>
          <a:noFill/>
          <a:ln/>
        </p:spPr>
        <p:txBody>
          <a:bodyPr wrap="square" lIns="0" tIns="0" rIns="0" bIns="0" rtlCol="0" anchor="ctr"/>
          <a:lstStyle/>
          <a:p>
            <a:pPr marL="0" indent="0" algn="l">
              <a:lnSpc>
                <a:spcPct val="108000"/>
              </a:lnSpc>
              <a:buNone/>
            </a:pPr>
            <a:r>
              <a:rPr lang="en-US" sz="2900" b="1" dirty="0">
                <a:solidFill>
                  <a:srgbClr val="2B2F33"/>
                </a:solidFill>
                <a:latin typeface="Nunito" pitchFamily="34" charset="0"/>
                <a:ea typeface="Nunito" pitchFamily="34" charset="-122"/>
                <a:cs typeface="Nunito" pitchFamily="34" charset="-120"/>
              </a:rPr>
              <a:t>Coordinate Reference Systems</a:t>
            </a:r>
            <a:endParaRPr lang="en-US" sz="2900" dirty="0"/>
          </a:p>
        </p:txBody>
      </p:sp>
      <p:sp>
        <p:nvSpPr>
          <p:cNvPr id="6" name="Text 4"/>
          <p:cNvSpPr/>
          <p:nvPr/>
        </p:nvSpPr>
        <p:spPr>
          <a:xfrm>
            <a:off x="5806440" y="3935348"/>
            <a:ext cx="5966460" cy="913257"/>
          </a:xfrm>
          <a:prstGeom prst="rect">
            <a:avLst/>
          </a:prstGeom>
          <a:noFill/>
          <a:ln/>
        </p:spPr>
        <p:txBody>
          <a:bodyPr wrap="square" lIns="0" tIns="0" rIns="0" bIns="0" rtlCol="0" anchor="t"/>
          <a:lstStyle/>
          <a:p>
            <a:pPr marL="0" indent="0" algn="l">
              <a:lnSpc>
                <a:spcPct val="150000"/>
              </a:lnSpc>
              <a:buNone/>
            </a:pPr>
            <a:r>
              <a:rPr lang="en-US" sz="1350" i="1" dirty="0">
                <a:solidFill>
                  <a:srgbClr val="5C6166"/>
                </a:solidFill>
                <a:latin typeface="Nunito" pitchFamily="34" charset="0"/>
                <a:ea typeface="Nunito" pitchFamily="34" charset="-122"/>
                <a:cs typeface="Nunito" pitchFamily="34" charset="-120"/>
              </a:rPr>
              <a:t>Mismatched CRS is the single most common source of incorrect spatial analysis, and it is almost always invisible until the result is wrong.</a:t>
            </a:r>
            <a:endParaRPr lang="en-US" sz="1350" dirty="0"/>
          </a:p>
        </p:txBody>
      </p:sp>
      <p:sp>
        <p:nvSpPr>
          <p:cNvPr id="7" name="Text 5"/>
          <p:cNvSpPr/>
          <p:nvPr/>
        </p:nvSpPr>
        <p:spPr>
          <a:xfrm>
            <a:off x="5806440" y="6035040"/>
            <a:ext cx="5486400" cy="274320"/>
          </a:xfrm>
          <a:prstGeom prst="rect">
            <a:avLst/>
          </a:prstGeom>
          <a:noFill/>
          <a:ln/>
        </p:spPr>
        <p:txBody>
          <a:bodyPr wrap="square" lIns="0" tIns="0" rIns="0" bIns="0" rtlCol="0" anchor="ctr"/>
          <a:lstStyle/>
          <a:p>
            <a:pPr marL="0" indent="0">
              <a:buNone/>
            </a:pPr>
            <a:r>
              <a:rPr lang="en-US" sz="1050" b="1" dirty="0">
                <a:solidFill>
                  <a:srgbClr val="8A8B8B"/>
                </a:solidFill>
                <a:latin typeface="Nunito" pitchFamily="34" charset="0"/>
                <a:ea typeface="Nunito" pitchFamily="34" charset="-122"/>
                <a:cs typeface="Nunito" pitchFamily="34" charset="-120"/>
              </a:rPr>
              <a:t>Module 2: Geospatial Fundamentals</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UNIT 4 · COORDINATE REFERENCE SYSTEMS</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700" b="1" dirty="0">
                <a:solidFill>
                  <a:srgbClr val="2B2F33"/>
                </a:solidFill>
                <a:latin typeface="Nunito" pitchFamily="34" charset="0"/>
                <a:ea typeface="Nunito" pitchFamily="34" charset="-122"/>
                <a:cs typeface="Nunito" pitchFamily="34" charset="-120"/>
              </a:rPr>
              <a:t>From a Curved Earth to a Flat Map</a:t>
            </a:r>
            <a:endParaRPr lang="en-US" sz="27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pitchFamily="34" charset="0"/>
                <a:ea typeface="Nunito" pitchFamily="34" charset="-122"/>
                <a:cs typeface="Nunito" pitchFamily="34" charset="-120"/>
              </a:rPr>
              <a:t>A CRS defines how positions on the Earth's curved surface become flat coordinates you can measure.</a:t>
            </a:r>
            <a:endParaRPr lang="en-US" sz="1350" dirty="0"/>
          </a:p>
        </p:txBody>
      </p:sp>
      <p:grpSp>
        <p:nvGrpSpPr>
          <p:cNvPr id="43" name="Group 42">
            <a:extLst>
              <a:ext uri="{FF2B5EF4-FFF2-40B4-BE49-F238E27FC236}">
                <a16:creationId xmlns:a16="http://schemas.microsoft.com/office/drawing/2014/main" id="{ABFCE1E8-4A26-AFF0-70F4-22F00115A31E}"/>
              </a:ext>
            </a:extLst>
          </p:cNvPr>
          <p:cNvGrpSpPr/>
          <p:nvPr/>
        </p:nvGrpSpPr>
        <p:grpSpPr>
          <a:xfrm>
            <a:off x="609905" y="1920240"/>
            <a:ext cx="10971886" cy="1965960"/>
            <a:chOff x="609905" y="1920240"/>
            <a:chExt cx="10971886" cy="1965960"/>
          </a:xfrm>
        </p:grpSpPr>
        <p:sp>
          <p:nvSpPr>
            <p:cNvPr id="5" name="Shape 3"/>
            <p:cNvSpPr/>
            <p:nvPr/>
          </p:nvSpPr>
          <p:spPr>
            <a:xfrm>
              <a:off x="609905" y="1920240"/>
              <a:ext cx="10971886" cy="1965960"/>
            </a:xfrm>
            <a:prstGeom prst="roundRect">
              <a:avLst>
                <a:gd name="adj" fmla="val 3721"/>
              </a:avLst>
            </a:prstGeom>
            <a:solidFill>
              <a:srgbClr val="1F2A33"/>
            </a:solidFill>
            <a:ln w="12700">
              <a:solidFill>
                <a:srgbClr val="E5E8EB"/>
              </a:solidFill>
              <a:prstDash val="solid"/>
            </a:ln>
          </p:spPr>
        </p:sp>
        <p:sp>
          <p:nvSpPr>
            <p:cNvPr id="6" name="Shape 4"/>
            <p:cNvSpPr/>
            <p:nvPr/>
          </p:nvSpPr>
          <p:spPr>
            <a:xfrm>
              <a:off x="1524305" y="2121408"/>
              <a:ext cx="914400" cy="914400"/>
            </a:xfrm>
            <a:prstGeom prst="ellipse">
              <a:avLst/>
            </a:prstGeom>
            <a:solidFill>
              <a:srgbClr val="2A3742"/>
            </a:solidFill>
            <a:ln w="19050">
              <a:solidFill>
                <a:srgbClr val="53A2CC"/>
              </a:solidFill>
              <a:prstDash val="solid"/>
            </a:ln>
          </p:spPr>
        </p:sp>
        <p:sp>
          <p:nvSpPr>
            <p:cNvPr id="7" name="Shape 5"/>
            <p:cNvSpPr/>
            <p:nvPr/>
          </p:nvSpPr>
          <p:spPr>
            <a:xfrm>
              <a:off x="1652321" y="2121408"/>
              <a:ext cx="658368" cy="914400"/>
            </a:xfrm>
            <a:prstGeom prst="ellipse">
              <a:avLst/>
            </a:prstGeom>
            <a:ln w="9525">
              <a:solidFill>
                <a:srgbClr val="53A2CC">
                  <a:alpha val="70000"/>
                </a:srgbClr>
              </a:solidFill>
              <a:prstDash val="solid"/>
            </a:ln>
          </p:spPr>
        </p:sp>
        <p:sp>
          <p:nvSpPr>
            <p:cNvPr id="8" name="Shape 6"/>
            <p:cNvSpPr/>
            <p:nvPr/>
          </p:nvSpPr>
          <p:spPr>
            <a:xfrm>
              <a:off x="1780337" y="2121408"/>
              <a:ext cx="402336" cy="914400"/>
            </a:xfrm>
            <a:prstGeom prst="ellipse">
              <a:avLst/>
            </a:prstGeom>
            <a:ln w="9525">
              <a:solidFill>
                <a:srgbClr val="53A2CC">
                  <a:alpha val="70000"/>
                </a:srgbClr>
              </a:solidFill>
              <a:prstDash val="solid"/>
            </a:ln>
          </p:spPr>
        </p:sp>
        <p:sp>
          <p:nvSpPr>
            <p:cNvPr id="9" name="Shape 7"/>
            <p:cNvSpPr/>
            <p:nvPr/>
          </p:nvSpPr>
          <p:spPr>
            <a:xfrm>
              <a:off x="1524305" y="2578608"/>
              <a:ext cx="914400" cy="0"/>
            </a:xfrm>
            <a:prstGeom prst="line">
              <a:avLst/>
            </a:prstGeom>
            <a:noFill/>
            <a:ln w="9525">
              <a:solidFill>
                <a:srgbClr val="53A2CC">
                  <a:alpha val="70000"/>
                </a:srgbClr>
              </a:solidFill>
              <a:prstDash val="solid"/>
            </a:ln>
          </p:spPr>
        </p:sp>
        <p:sp>
          <p:nvSpPr>
            <p:cNvPr id="10" name="Text 8"/>
            <p:cNvSpPr/>
            <p:nvPr/>
          </p:nvSpPr>
          <p:spPr>
            <a:xfrm>
              <a:off x="975665" y="3163824"/>
              <a:ext cx="2011680" cy="237744"/>
            </a:xfrm>
            <a:prstGeom prst="rect">
              <a:avLst/>
            </a:prstGeom>
            <a:noFill/>
            <a:ln/>
          </p:spPr>
          <p:txBody>
            <a:bodyPr wrap="square" lIns="0" tIns="0" rIns="0" bIns="0" rtlCol="0" anchor="ctr"/>
            <a:lstStyle/>
            <a:p>
              <a:pPr marL="0" indent="0" algn="ctr">
                <a:buNone/>
              </a:pPr>
              <a:r>
                <a:rPr lang="en-US" sz="1050" b="1" dirty="0">
                  <a:solidFill>
                    <a:srgbClr val="EDB348"/>
                  </a:solidFill>
                  <a:latin typeface="Nunito" pitchFamily="34" charset="0"/>
                  <a:ea typeface="Nunito" pitchFamily="34" charset="-122"/>
                  <a:cs typeface="Nunito" pitchFamily="34" charset="-120"/>
                </a:rPr>
                <a:t>Geographic CRS</a:t>
              </a:r>
              <a:endParaRPr lang="en-US" sz="1050" dirty="0"/>
            </a:p>
          </p:txBody>
        </p:sp>
        <p:sp>
          <p:nvSpPr>
            <p:cNvPr id="11" name="Text 9"/>
            <p:cNvSpPr/>
            <p:nvPr/>
          </p:nvSpPr>
          <p:spPr>
            <a:xfrm>
              <a:off x="975665" y="3419856"/>
              <a:ext cx="2011680" cy="201168"/>
            </a:xfrm>
            <a:prstGeom prst="rect">
              <a:avLst/>
            </a:prstGeom>
            <a:noFill/>
            <a:ln/>
          </p:spPr>
          <p:txBody>
            <a:bodyPr wrap="square" lIns="0" tIns="0" rIns="0" bIns="0" rtlCol="0" anchor="ctr"/>
            <a:lstStyle/>
            <a:p>
              <a:pPr marL="0" indent="0" algn="ctr">
                <a:buNone/>
              </a:pPr>
              <a:r>
                <a:rPr lang="en-US" sz="900" dirty="0">
                  <a:solidFill>
                    <a:srgbClr val="C7CDD3"/>
                  </a:solidFill>
                  <a:latin typeface="Nunito" pitchFamily="34" charset="0"/>
                  <a:ea typeface="Nunito" pitchFamily="34" charset="-122"/>
                  <a:cs typeface="Nunito" pitchFamily="34" charset="-120"/>
                </a:rPr>
                <a:t>degrees (lat / lon)</a:t>
              </a:r>
              <a:endParaRPr lang="en-US" sz="900" dirty="0"/>
            </a:p>
          </p:txBody>
        </p:sp>
        <p:sp>
          <p:nvSpPr>
            <p:cNvPr id="12" name="Shape 10"/>
            <p:cNvSpPr/>
            <p:nvPr/>
          </p:nvSpPr>
          <p:spPr>
            <a:xfrm>
              <a:off x="2758745" y="2432304"/>
              <a:ext cx="548640" cy="292608"/>
            </a:xfrm>
            <a:prstGeom prst="chevron">
              <a:avLst/>
            </a:prstGeom>
            <a:solidFill>
              <a:srgbClr val="EDB348"/>
            </a:solidFill>
            <a:ln/>
          </p:spPr>
        </p:sp>
        <p:sp>
          <p:nvSpPr>
            <p:cNvPr id="13" name="Text 11"/>
            <p:cNvSpPr/>
            <p:nvPr/>
          </p:nvSpPr>
          <p:spPr>
            <a:xfrm>
              <a:off x="2575865" y="2121408"/>
              <a:ext cx="914400" cy="219456"/>
            </a:xfrm>
            <a:prstGeom prst="rect">
              <a:avLst/>
            </a:prstGeom>
            <a:noFill/>
            <a:ln/>
          </p:spPr>
          <p:txBody>
            <a:bodyPr wrap="square" lIns="0" tIns="0" rIns="0" bIns="0" rtlCol="0" anchor="ctr"/>
            <a:lstStyle/>
            <a:p>
              <a:pPr marL="0" indent="0" algn="ctr">
                <a:buNone/>
              </a:pPr>
              <a:r>
                <a:rPr lang="en-US" sz="750" b="1" kern="0" spc="80" dirty="0">
                  <a:solidFill>
                    <a:srgbClr val="EDB348"/>
                  </a:solidFill>
                  <a:latin typeface="Nunito" pitchFamily="34" charset="0"/>
                  <a:ea typeface="Nunito" pitchFamily="34" charset="-122"/>
                  <a:cs typeface="Nunito" pitchFamily="34" charset="-120"/>
                </a:rPr>
                <a:t>PROJECTION</a:t>
              </a:r>
              <a:endParaRPr lang="en-US" sz="750" dirty="0"/>
            </a:p>
          </p:txBody>
        </p:sp>
        <p:sp>
          <p:nvSpPr>
            <p:cNvPr id="14" name="Shape 12"/>
            <p:cNvSpPr/>
            <p:nvPr/>
          </p:nvSpPr>
          <p:spPr>
            <a:xfrm>
              <a:off x="3673145" y="2189988"/>
              <a:ext cx="603504" cy="777240"/>
            </a:xfrm>
            <a:prstGeom prst="rect">
              <a:avLst/>
            </a:prstGeom>
            <a:solidFill>
              <a:srgbClr val="53A2CC">
                <a:alpha val="45000"/>
              </a:srgbClr>
            </a:solidFill>
            <a:ln w="12700">
              <a:solidFill>
                <a:srgbClr val="2A3742"/>
              </a:solidFill>
              <a:prstDash val="solid"/>
            </a:ln>
          </p:spPr>
        </p:sp>
        <p:sp>
          <p:nvSpPr>
            <p:cNvPr id="15" name="Shape 13"/>
            <p:cNvSpPr/>
            <p:nvPr/>
          </p:nvSpPr>
          <p:spPr>
            <a:xfrm>
              <a:off x="4276649" y="2189988"/>
              <a:ext cx="603504" cy="777240"/>
            </a:xfrm>
            <a:prstGeom prst="rect">
              <a:avLst/>
            </a:prstGeom>
            <a:solidFill>
              <a:srgbClr val="53A2CC">
                <a:alpha val="45000"/>
              </a:srgbClr>
            </a:solidFill>
            <a:ln w="12700">
              <a:solidFill>
                <a:srgbClr val="2A3742"/>
              </a:solidFill>
              <a:prstDash val="solid"/>
            </a:ln>
          </p:spPr>
        </p:sp>
        <p:sp>
          <p:nvSpPr>
            <p:cNvPr id="16" name="Shape 14"/>
            <p:cNvSpPr/>
            <p:nvPr/>
          </p:nvSpPr>
          <p:spPr>
            <a:xfrm>
              <a:off x="4880153" y="2189988"/>
              <a:ext cx="603504" cy="777240"/>
            </a:xfrm>
            <a:prstGeom prst="rect">
              <a:avLst/>
            </a:prstGeom>
            <a:solidFill>
              <a:srgbClr val="53A2CC">
                <a:alpha val="90000"/>
              </a:srgbClr>
            </a:solidFill>
            <a:ln w="12700">
              <a:solidFill>
                <a:srgbClr val="2A3742"/>
              </a:solidFill>
              <a:prstDash val="solid"/>
            </a:ln>
          </p:spPr>
        </p:sp>
        <p:sp>
          <p:nvSpPr>
            <p:cNvPr id="17" name="Shape 15"/>
            <p:cNvSpPr/>
            <p:nvPr/>
          </p:nvSpPr>
          <p:spPr>
            <a:xfrm>
              <a:off x="5483657" y="2189988"/>
              <a:ext cx="603504" cy="777240"/>
            </a:xfrm>
            <a:prstGeom prst="rect">
              <a:avLst/>
            </a:prstGeom>
            <a:solidFill>
              <a:srgbClr val="53A2CC">
                <a:alpha val="45000"/>
              </a:srgbClr>
            </a:solidFill>
            <a:ln w="12700">
              <a:solidFill>
                <a:srgbClr val="2A3742"/>
              </a:solidFill>
              <a:prstDash val="solid"/>
            </a:ln>
          </p:spPr>
        </p:sp>
        <p:sp>
          <p:nvSpPr>
            <p:cNvPr id="18" name="Shape 16"/>
            <p:cNvSpPr/>
            <p:nvPr/>
          </p:nvSpPr>
          <p:spPr>
            <a:xfrm>
              <a:off x="6087161" y="2189988"/>
              <a:ext cx="603504" cy="777240"/>
            </a:xfrm>
            <a:prstGeom prst="rect">
              <a:avLst/>
            </a:prstGeom>
            <a:solidFill>
              <a:srgbClr val="53A2CC">
                <a:alpha val="45000"/>
              </a:srgbClr>
            </a:solidFill>
            <a:ln w="12700">
              <a:solidFill>
                <a:srgbClr val="2A3742"/>
              </a:solidFill>
              <a:prstDash val="solid"/>
            </a:ln>
          </p:spPr>
        </p:sp>
        <p:sp>
          <p:nvSpPr>
            <p:cNvPr id="19" name="Text 17"/>
            <p:cNvSpPr/>
            <p:nvPr/>
          </p:nvSpPr>
          <p:spPr>
            <a:xfrm>
              <a:off x="3581705" y="3163824"/>
              <a:ext cx="3200400" cy="237744"/>
            </a:xfrm>
            <a:prstGeom prst="rect">
              <a:avLst/>
            </a:prstGeom>
            <a:noFill/>
            <a:ln/>
          </p:spPr>
          <p:txBody>
            <a:bodyPr wrap="square" lIns="0" tIns="0" rIns="0" bIns="0" rtlCol="0" anchor="ctr"/>
            <a:lstStyle/>
            <a:p>
              <a:pPr marL="0" indent="0" algn="ctr">
                <a:buNone/>
              </a:pPr>
              <a:r>
                <a:rPr lang="en-US" sz="1050" b="1" dirty="0">
                  <a:solidFill>
                    <a:srgbClr val="EDB348"/>
                  </a:solidFill>
                  <a:latin typeface="Nunito" pitchFamily="34" charset="0"/>
                  <a:ea typeface="Nunito" pitchFamily="34" charset="-122"/>
                  <a:cs typeface="Nunito" pitchFamily="34" charset="-120"/>
                </a:rPr>
                <a:t>Projected CRS</a:t>
              </a:r>
              <a:endParaRPr lang="en-US" sz="1050" dirty="0"/>
            </a:p>
          </p:txBody>
        </p:sp>
        <p:sp>
          <p:nvSpPr>
            <p:cNvPr id="20" name="Text 18"/>
            <p:cNvSpPr/>
            <p:nvPr/>
          </p:nvSpPr>
          <p:spPr>
            <a:xfrm>
              <a:off x="3581705" y="3419856"/>
              <a:ext cx="3200400" cy="201168"/>
            </a:xfrm>
            <a:prstGeom prst="rect">
              <a:avLst/>
            </a:prstGeom>
            <a:noFill/>
            <a:ln/>
          </p:spPr>
          <p:txBody>
            <a:bodyPr wrap="square" lIns="0" tIns="0" rIns="0" bIns="0" rtlCol="0" anchor="ctr"/>
            <a:lstStyle/>
            <a:p>
              <a:pPr marL="0" indent="0" algn="ctr">
                <a:buNone/>
              </a:pPr>
              <a:r>
                <a:rPr lang="en-US" sz="900" dirty="0">
                  <a:solidFill>
                    <a:srgbClr val="C7CDD3"/>
                  </a:solidFill>
                  <a:latin typeface="Nunito" pitchFamily="34" charset="0"/>
                  <a:ea typeface="Nunito" pitchFamily="34" charset="-122"/>
                  <a:cs typeface="Nunito" pitchFamily="34" charset="-120"/>
                </a:rPr>
                <a:t>metres (UTM zones)</a:t>
              </a:r>
              <a:endParaRPr lang="en-US" sz="900" dirty="0"/>
            </a:p>
          </p:txBody>
        </p:sp>
        <p:sp>
          <p:nvSpPr>
            <p:cNvPr id="21" name="Shape 19"/>
            <p:cNvSpPr/>
            <p:nvPr/>
          </p:nvSpPr>
          <p:spPr>
            <a:xfrm>
              <a:off x="7147865" y="2066544"/>
              <a:ext cx="4415638" cy="1673352"/>
            </a:xfrm>
            <a:prstGeom prst="roundRect">
              <a:avLst>
                <a:gd name="adj" fmla="val 3279"/>
              </a:avLst>
            </a:prstGeom>
            <a:solidFill>
              <a:srgbClr val="2A3742"/>
            </a:solidFill>
            <a:ln w="12700">
              <a:solidFill>
                <a:srgbClr val="3A4A56"/>
              </a:solidFill>
              <a:prstDash val="solid"/>
            </a:ln>
          </p:spPr>
        </p:sp>
        <p:sp>
          <p:nvSpPr>
            <p:cNvPr id="22" name="Text 20"/>
            <p:cNvSpPr/>
            <p:nvPr/>
          </p:nvSpPr>
          <p:spPr>
            <a:xfrm>
              <a:off x="7312457" y="2066544"/>
              <a:ext cx="4104742" cy="1673352"/>
            </a:xfrm>
            <a:prstGeom prst="rect">
              <a:avLst/>
            </a:prstGeom>
            <a:noFill/>
            <a:ln/>
          </p:spPr>
          <p:txBody>
            <a:bodyPr wrap="square" lIns="0" tIns="0" rIns="0" bIns="0" rtlCol="0" anchor="ctr"/>
            <a:lstStyle/>
            <a:p>
              <a:pPr marL="0" indent="0" algn="l">
                <a:lnSpc>
                  <a:spcPct val="150000"/>
                </a:lnSpc>
                <a:buNone/>
              </a:pPr>
              <a:r>
                <a:rPr lang="en-US" sz="1200" b="1" i="1" dirty="0">
                  <a:solidFill>
                    <a:srgbClr val="FFFFFF"/>
                  </a:solidFill>
                  <a:latin typeface="Nunito" pitchFamily="34" charset="0"/>
                  <a:ea typeface="Nunito" pitchFamily="34" charset="-122"/>
                  <a:cs typeface="Nunito" pitchFamily="34" charset="-120"/>
                </a:rPr>
                <a:t>The rule this programme follows: store in EPSG:4326, analyse in your regional UTM zone.</a:t>
              </a:r>
              <a:endParaRPr lang="en-US" sz="1200" dirty="0"/>
            </a:p>
          </p:txBody>
        </p:sp>
      </p:grpSp>
      <p:grpSp>
        <p:nvGrpSpPr>
          <p:cNvPr id="40" name="Group 39">
            <a:extLst>
              <a:ext uri="{FF2B5EF4-FFF2-40B4-BE49-F238E27FC236}">
                <a16:creationId xmlns:a16="http://schemas.microsoft.com/office/drawing/2014/main" id="{45339B76-11AE-B640-FC9F-DE20E6A00606}"/>
              </a:ext>
            </a:extLst>
          </p:cNvPr>
          <p:cNvGrpSpPr/>
          <p:nvPr/>
        </p:nvGrpSpPr>
        <p:grpSpPr>
          <a:xfrm>
            <a:off x="609905" y="4087368"/>
            <a:ext cx="3535345" cy="1965960"/>
            <a:chOff x="609905" y="4087368"/>
            <a:chExt cx="3535345" cy="1965960"/>
          </a:xfrm>
        </p:grpSpPr>
        <p:sp>
          <p:nvSpPr>
            <p:cNvPr id="23" name="Shape 21"/>
            <p:cNvSpPr/>
            <p:nvPr/>
          </p:nvSpPr>
          <p:spPr>
            <a:xfrm>
              <a:off x="609905" y="4087368"/>
              <a:ext cx="3535345" cy="1965960"/>
            </a:xfrm>
            <a:prstGeom prst="roundRect">
              <a:avLst>
                <a:gd name="adj" fmla="val 3721"/>
              </a:avLst>
            </a:prstGeom>
            <a:solidFill>
              <a:srgbClr val="F6F7F8"/>
            </a:solidFill>
            <a:ln w="12700">
              <a:solidFill>
                <a:srgbClr val="E5E8EB"/>
              </a:solidFill>
              <a:prstDash val="solid"/>
            </a:ln>
          </p:spPr>
        </p:sp>
        <p:sp>
          <p:nvSpPr>
            <p:cNvPr id="24" name="Shape 22"/>
            <p:cNvSpPr/>
            <p:nvPr/>
          </p:nvSpPr>
          <p:spPr>
            <a:xfrm>
              <a:off x="609905" y="4087368"/>
              <a:ext cx="3535345" cy="512064"/>
            </a:xfrm>
            <a:prstGeom prst="roundRect">
              <a:avLst>
                <a:gd name="adj" fmla="val 14286"/>
              </a:avLst>
            </a:prstGeom>
            <a:solidFill>
              <a:srgbClr val="53A2CC"/>
            </a:solidFill>
            <a:ln/>
          </p:spPr>
        </p:sp>
        <p:sp>
          <p:nvSpPr>
            <p:cNvPr id="25" name="Text 23"/>
            <p:cNvSpPr/>
            <p:nvPr/>
          </p:nvSpPr>
          <p:spPr>
            <a:xfrm>
              <a:off x="609905" y="4087368"/>
              <a:ext cx="3535345" cy="329184"/>
            </a:xfrm>
            <a:prstGeom prst="rect">
              <a:avLst/>
            </a:prstGeom>
            <a:noFill/>
            <a:ln/>
          </p:spPr>
          <p:txBody>
            <a:bodyPr wrap="square" lIns="0" tIns="0" rIns="0" bIns="0" rtlCol="0" anchor="b"/>
            <a:lstStyle/>
            <a:p>
              <a:pPr marL="0" indent="0" algn="ctr">
                <a:buNone/>
              </a:pPr>
              <a:r>
                <a:rPr lang="en-US" sz="1500" b="1" dirty="0">
                  <a:solidFill>
                    <a:srgbClr val="FFFFFF"/>
                  </a:solidFill>
                  <a:latin typeface="Nunito" pitchFamily="34" charset="0"/>
                  <a:ea typeface="Nunito" pitchFamily="34" charset="-122"/>
                  <a:cs typeface="Nunito" pitchFamily="34" charset="-120"/>
                </a:rPr>
                <a:t>EPSG:4326</a:t>
              </a:r>
              <a:endParaRPr lang="en-US" sz="1500" dirty="0"/>
            </a:p>
          </p:txBody>
        </p:sp>
        <p:sp>
          <p:nvSpPr>
            <p:cNvPr id="26" name="Text 24"/>
            <p:cNvSpPr/>
            <p:nvPr/>
          </p:nvSpPr>
          <p:spPr>
            <a:xfrm>
              <a:off x="609905" y="4379976"/>
              <a:ext cx="3535345" cy="219456"/>
            </a:xfrm>
            <a:prstGeom prst="rect">
              <a:avLst/>
            </a:prstGeom>
            <a:noFill/>
            <a:ln/>
          </p:spPr>
          <p:txBody>
            <a:bodyPr wrap="square" lIns="0" tIns="0" rIns="0" bIns="0" rtlCol="0" anchor="ctr"/>
            <a:lstStyle/>
            <a:p>
              <a:pPr marL="0" indent="0" algn="ctr">
                <a:buNone/>
              </a:pPr>
              <a:r>
                <a:rPr lang="en-US" sz="950" dirty="0">
                  <a:solidFill>
                    <a:srgbClr val="FFFFFF"/>
                  </a:solidFill>
                  <a:latin typeface="Nunito" pitchFamily="34" charset="0"/>
                  <a:ea typeface="Nunito" pitchFamily="34" charset="-122"/>
                  <a:cs typeface="Nunito" pitchFamily="34" charset="-120"/>
                </a:rPr>
                <a:t>WGS84 Geographic</a:t>
              </a:r>
              <a:endParaRPr lang="en-US" sz="950" dirty="0"/>
            </a:p>
          </p:txBody>
        </p:sp>
        <p:sp>
          <p:nvSpPr>
            <p:cNvPr id="27" name="Text 25"/>
            <p:cNvSpPr/>
            <p:nvPr/>
          </p:nvSpPr>
          <p:spPr>
            <a:xfrm>
              <a:off x="811073" y="4745736"/>
              <a:ext cx="3133009" cy="1188720"/>
            </a:xfrm>
            <a:prstGeom prst="rect">
              <a:avLst/>
            </a:prstGeom>
            <a:noFill/>
            <a:ln/>
          </p:spPr>
          <p:txBody>
            <a:bodyPr wrap="square" lIns="0" tIns="0" rIns="0" bIns="0" rtlCol="0" anchor="t"/>
            <a:lstStyle/>
            <a:p>
              <a:pPr marL="0" indent="0">
                <a:lnSpc>
                  <a:spcPct val="150000"/>
                </a:lnSpc>
                <a:buNone/>
              </a:pPr>
              <a:r>
                <a:rPr lang="en-US" sz="970" dirty="0">
                  <a:solidFill>
                    <a:srgbClr val="5C6166"/>
                  </a:solidFill>
                  <a:latin typeface="Nunito" pitchFamily="34" charset="0"/>
                  <a:ea typeface="Nunito" pitchFamily="34" charset="-122"/>
                  <a:cs typeface="Nunito" pitchFamily="34" charset="-120"/>
                </a:rPr>
                <a:t>Degrees. Every GPS device outputs this. Use for data exchange, storage of global datasets, and web services. Do not use for measuring distances or areas.</a:t>
              </a:r>
              <a:endParaRPr lang="en-US" sz="970" dirty="0"/>
            </a:p>
          </p:txBody>
        </p:sp>
      </p:grpSp>
      <p:grpSp>
        <p:nvGrpSpPr>
          <p:cNvPr id="41" name="Group 40">
            <a:extLst>
              <a:ext uri="{FF2B5EF4-FFF2-40B4-BE49-F238E27FC236}">
                <a16:creationId xmlns:a16="http://schemas.microsoft.com/office/drawing/2014/main" id="{4F1430F7-3179-D7EF-45BA-4BE20F747E1D}"/>
              </a:ext>
            </a:extLst>
          </p:cNvPr>
          <p:cNvGrpSpPr/>
          <p:nvPr/>
        </p:nvGrpSpPr>
        <p:grpSpPr>
          <a:xfrm>
            <a:off x="4328130" y="4087368"/>
            <a:ext cx="3535345" cy="1965960"/>
            <a:chOff x="4328130" y="4087368"/>
            <a:chExt cx="3535345" cy="1965960"/>
          </a:xfrm>
        </p:grpSpPr>
        <p:sp>
          <p:nvSpPr>
            <p:cNvPr id="28" name="Shape 26"/>
            <p:cNvSpPr/>
            <p:nvPr/>
          </p:nvSpPr>
          <p:spPr>
            <a:xfrm>
              <a:off x="4328130" y="4087368"/>
              <a:ext cx="3535345" cy="1965960"/>
            </a:xfrm>
            <a:prstGeom prst="roundRect">
              <a:avLst>
                <a:gd name="adj" fmla="val 3721"/>
              </a:avLst>
            </a:prstGeom>
            <a:solidFill>
              <a:srgbClr val="F6F7F8"/>
            </a:solidFill>
            <a:ln w="12700">
              <a:solidFill>
                <a:srgbClr val="E5E8EB"/>
              </a:solidFill>
              <a:prstDash val="solid"/>
            </a:ln>
          </p:spPr>
        </p:sp>
        <p:sp>
          <p:nvSpPr>
            <p:cNvPr id="29" name="Shape 27"/>
            <p:cNvSpPr/>
            <p:nvPr/>
          </p:nvSpPr>
          <p:spPr>
            <a:xfrm>
              <a:off x="4328130" y="4087368"/>
              <a:ext cx="3535345" cy="512064"/>
            </a:xfrm>
            <a:prstGeom prst="roundRect">
              <a:avLst>
                <a:gd name="adj" fmla="val 14286"/>
              </a:avLst>
            </a:prstGeom>
            <a:solidFill>
              <a:srgbClr val="EDB348"/>
            </a:solidFill>
            <a:ln/>
          </p:spPr>
        </p:sp>
        <p:sp>
          <p:nvSpPr>
            <p:cNvPr id="30" name="Text 28"/>
            <p:cNvSpPr/>
            <p:nvPr/>
          </p:nvSpPr>
          <p:spPr>
            <a:xfrm>
              <a:off x="4328130" y="4087368"/>
              <a:ext cx="3535345" cy="329184"/>
            </a:xfrm>
            <a:prstGeom prst="rect">
              <a:avLst/>
            </a:prstGeom>
            <a:noFill/>
            <a:ln/>
          </p:spPr>
          <p:txBody>
            <a:bodyPr wrap="square" lIns="0" tIns="0" rIns="0" bIns="0" rtlCol="0" anchor="b"/>
            <a:lstStyle/>
            <a:p>
              <a:pPr marL="0" indent="0" algn="ctr">
                <a:buNone/>
              </a:pPr>
              <a:r>
                <a:rPr lang="en-US" sz="1500" b="1" dirty="0">
                  <a:solidFill>
                    <a:srgbClr val="FFFFFF"/>
                  </a:solidFill>
                  <a:latin typeface="Nunito" pitchFamily="34" charset="0"/>
                  <a:ea typeface="Nunito" pitchFamily="34" charset="-122"/>
                  <a:cs typeface="Nunito" pitchFamily="34" charset="-120"/>
                </a:rPr>
                <a:t>UTM Zones</a:t>
              </a:r>
              <a:endParaRPr lang="en-US" sz="1500" dirty="0"/>
            </a:p>
          </p:txBody>
        </p:sp>
        <p:sp>
          <p:nvSpPr>
            <p:cNvPr id="31" name="Text 29"/>
            <p:cNvSpPr/>
            <p:nvPr/>
          </p:nvSpPr>
          <p:spPr>
            <a:xfrm>
              <a:off x="4328130" y="4379976"/>
              <a:ext cx="3535345" cy="219456"/>
            </a:xfrm>
            <a:prstGeom prst="rect">
              <a:avLst/>
            </a:prstGeom>
            <a:noFill/>
            <a:ln/>
          </p:spPr>
          <p:txBody>
            <a:bodyPr wrap="square" lIns="0" tIns="0" rIns="0" bIns="0" rtlCol="0" anchor="ctr"/>
            <a:lstStyle/>
            <a:p>
              <a:pPr marL="0" indent="0" algn="ctr">
                <a:buNone/>
              </a:pPr>
              <a:r>
                <a:rPr lang="en-US" sz="950" dirty="0">
                  <a:solidFill>
                    <a:srgbClr val="FFFFFF"/>
                  </a:solidFill>
                  <a:latin typeface="Nunito" pitchFamily="34" charset="0"/>
                  <a:ea typeface="Nunito" pitchFamily="34" charset="-122"/>
                  <a:cs typeface="Nunito" pitchFamily="34" charset="-120"/>
                </a:rPr>
                <a:t>Projected</a:t>
              </a:r>
              <a:endParaRPr lang="en-US" sz="950" dirty="0"/>
            </a:p>
          </p:txBody>
        </p:sp>
        <p:sp>
          <p:nvSpPr>
            <p:cNvPr id="32" name="Text 30"/>
            <p:cNvSpPr/>
            <p:nvPr/>
          </p:nvSpPr>
          <p:spPr>
            <a:xfrm>
              <a:off x="4529298" y="4745736"/>
              <a:ext cx="3133009" cy="1188720"/>
            </a:xfrm>
            <a:prstGeom prst="rect">
              <a:avLst/>
            </a:prstGeom>
            <a:noFill/>
            <a:ln/>
          </p:spPr>
          <p:txBody>
            <a:bodyPr wrap="square" lIns="0" tIns="0" rIns="0" bIns="0" rtlCol="0" anchor="t"/>
            <a:lstStyle/>
            <a:p>
              <a:pPr marL="0" indent="0">
                <a:lnSpc>
                  <a:spcPct val="150000"/>
                </a:lnSpc>
                <a:buNone/>
              </a:pPr>
              <a:r>
                <a:rPr lang="en-US" sz="970" dirty="0">
                  <a:solidFill>
                    <a:srgbClr val="5C6166"/>
                  </a:solidFill>
                  <a:latin typeface="Nunito" pitchFamily="34" charset="0"/>
                  <a:ea typeface="Nunito" pitchFamily="34" charset="-122"/>
                  <a:cs typeface="Nunito" pitchFamily="34" charset="-120"/>
                </a:rPr>
                <a:t>Metres. Use for area, distance, and buffer calculations. Choose the correct zone for your country - e.g., UTM Zone 36S for South Africa, 35S for Zambia, 37S for Kenya.</a:t>
              </a:r>
              <a:endParaRPr lang="en-US" sz="970" dirty="0"/>
            </a:p>
          </p:txBody>
        </p:sp>
      </p:grpSp>
      <p:grpSp>
        <p:nvGrpSpPr>
          <p:cNvPr id="42" name="Group 41">
            <a:extLst>
              <a:ext uri="{FF2B5EF4-FFF2-40B4-BE49-F238E27FC236}">
                <a16:creationId xmlns:a16="http://schemas.microsoft.com/office/drawing/2014/main" id="{06FEB205-CCD2-1E2B-BBF1-157568D8630A}"/>
              </a:ext>
            </a:extLst>
          </p:cNvPr>
          <p:cNvGrpSpPr/>
          <p:nvPr/>
        </p:nvGrpSpPr>
        <p:grpSpPr>
          <a:xfrm>
            <a:off x="8046354" y="4087368"/>
            <a:ext cx="3535345" cy="1965960"/>
            <a:chOff x="8046354" y="4087368"/>
            <a:chExt cx="3535345" cy="1965960"/>
          </a:xfrm>
        </p:grpSpPr>
        <p:sp>
          <p:nvSpPr>
            <p:cNvPr id="33" name="Shape 31"/>
            <p:cNvSpPr/>
            <p:nvPr/>
          </p:nvSpPr>
          <p:spPr>
            <a:xfrm>
              <a:off x="8046354" y="4087368"/>
              <a:ext cx="3535345" cy="1965960"/>
            </a:xfrm>
            <a:prstGeom prst="roundRect">
              <a:avLst>
                <a:gd name="adj" fmla="val 3721"/>
              </a:avLst>
            </a:prstGeom>
            <a:solidFill>
              <a:srgbClr val="F6F7F8"/>
            </a:solidFill>
            <a:ln w="12700">
              <a:solidFill>
                <a:srgbClr val="E5E8EB"/>
              </a:solidFill>
              <a:prstDash val="solid"/>
            </a:ln>
          </p:spPr>
        </p:sp>
        <p:sp>
          <p:nvSpPr>
            <p:cNvPr id="34" name="Shape 32"/>
            <p:cNvSpPr/>
            <p:nvPr/>
          </p:nvSpPr>
          <p:spPr>
            <a:xfrm>
              <a:off x="8046354" y="4087368"/>
              <a:ext cx="3535345" cy="512064"/>
            </a:xfrm>
            <a:prstGeom prst="roundRect">
              <a:avLst>
                <a:gd name="adj" fmla="val 14286"/>
              </a:avLst>
            </a:prstGeom>
            <a:solidFill>
              <a:srgbClr val="8A8B8B"/>
            </a:solidFill>
            <a:ln/>
          </p:spPr>
        </p:sp>
        <p:sp>
          <p:nvSpPr>
            <p:cNvPr id="35" name="Text 33"/>
            <p:cNvSpPr/>
            <p:nvPr/>
          </p:nvSpPr>
          <p:spPr>
            <a:xfrm>
              <a:off x="8046354" y="4087368"/>
              <a:ext cx="3535345" cy="329184"/>
            </a:xfrm>
            <a:prstGeom prst="rect">
              <a:avLst/>
            </a:prstGeom>
            <a:noFill/>
            <a:ln/>
          </p:spPr>
          <p:txBody>
            <a:bodyPr wrap="square" lIns="0" tIns="0" rIns="0" bIns="0" rtlCol="0" anchor="b"/>
            <a:lstStyle/>
            <a:p>
              <a:pPr marL="0" indent="0" algn="ctr">
                <a:buNone/>
              </a:pPr>
              <a:r>
                <a:rPr lang="en-US" sz="1500" b="1" dirty="0">
                  <a:solidFill>
                    <a:srgbClr val="FFFFFF"/>
                  </a:solidFill>
                  <a:latin typeface="Nunito" pitchFamily="34" charset="0"/>
                  <a:ea typeface="Nunito" pitchFamily="34" charset="-122"/>
                  <a:cs typeface="Nunito" pitchFamily="34" charset="-120"/>
                </a:rPr>
                <a:t>EPSG:3857</a:t>
              </a:r>
              <a:endParaRPr lang="en-US" sz="1500" dirty="0"/>
            </a:p>
          </p:txBody>
        </p:sp>
        <p:sp>
          <p:nvSpPr>
            <p:cNvPr id="36" name="Text 34"/>
            <p:cNvSpPr/>
            <p:nvPr/>
          </p:nvSpPr>
          <p:spPr>
            <a:xfrm>
              <a:off x="8046354" y="4379976"/>
              <a:ext cx="3535345" cy="219456"/>
            </a:xfrm>
            <a:prstGeom prst="rect">
              <a:avLst/>
            </a:prstGeom>
            <a:noFill/>
            <a:ln/>
          </p:spPr>
          <p:txBody>
            <a:bodyPr wrap="square" lIns="0" tIns="0" rIns="0" bIns="0" rtlCol="0" anchor="ctr"/>
            <a:lstStyle/>
            <a:p>
              <a:pPr marL="0" indent="0" algn="ctr">
                <a:buNone/>
              </a:pPr>
              <a:r>
                <a:rPr lang="en-US" sz="950" dirty="0">
                  <a:solidFill>
                    <a:srgbClr val="FFFFFF"/>
                  </a:solidFill>
                  <a:latin typeface="Nunito" pitchFamily="34" charset="0"/>
                  <a:ea typeface="Nunito" pitchFamily="34" charset="-122"/>
                  <a:cs typeface="Nunito" pitchFamily="34" charset="-120"/>
                </a:rPr>
                <a:t>Web Mercator</a:t>
              </a:r>
              <a:endParaRPr lang="en-US" sz="950" dirty="0"/>
            </a:p>
          </p:txBody>
        </p:sp>
        <p:sp>
          <p:nvSpPr>
            <p:cNvPr id="37" name="Text 35"/>
            <p:cNvSpPr/>
            <p:nvPr/>
          </p:nvSpPr>
          <p:spPr>
            <a:xfrm>
              <a:off x="8247522" y="4745736"/>
              <a:ext cx="3133009" cy="1188720"/>
            </a:xfrm>
            <a:prstGeom prst="rect">
              <a:avLst/>
            </a:prstGeom>
            <a:noFill/>
            <a:ln/>
          </p:spPr>
          <p:txBody>
            <a:bodyPr wrap="square" lIns="0" tIns="0" rIns="0" bIns="0" rtlCol="0" anchor="t"/>
            <a:lstStyle/>
            <a:p>
              <a:pPr marL="0" indent="0">
                <a:lnSpc>
                  <a:spcPct val="150000"/>
                </a:lnSpc>
                <a:buNone/>
              </a:pPr>
              <a:r>
                <a:rPr lang="en-US" sz="970" dirty="0">
                  <a:solidFill>
                    <a:srgbClr val="5C6166"/>
                  </a:solidFill>
                  <a:latin typeface="Nunito" pitchFamily="34" charset="0"/>
                  <a:ea typeface="Nunito" pitchFamily="34" charset="-122"/>
                  <a:cs typeface="Nunito" pitchFamily="34" charset="-120"/>
                </a:rPr>
                <a:t>Used by Google Maps and OpenStreetMap tiles. Do not use for analysis area distortion is extreme away from the equator. Only use for display against web basemaps.</a:t>
              </a:r>
              <a:endParaRPr lang="en-US" sz="970" dirty="0"/>
            </a:p>
          </p:txBody>
        </p:sp>
      </p:grpSp>
      <p:sp>
        <p:nvSpPr>
          <p:cNvPr id="38" name="Text 36"/>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39" name="Text 37"/>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17</a:t>
            </a:r>
            <a:endParaRPr lang="en-US" sz="8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UNIT 4 · COORDINATE REFERENCE SYSTEMS</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700" b="1" dirty="0">
                <a:solidFill>
                  <a:srgbClr val="2B2F33"/>
                </a:solidFill>
                <a:latin typeface="Nunito" pitchFamily="34" charset="0"/>
                <a:ea typeface="Nunito" pitchFamily="34" charset="-122"/>
                <a:cs typeface="Nunito" pitchFamily="34" charset="-120"/>
              </a:rPr>
              <a:t>Finding the Right UTM Zone for Your Country</a:t>
            </a:r>
            <a:endParaRPr lang="en-US" sz="27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pitchFamily="34" charset="0"/>
                <a:ea typeface="Nunito" pitchFamily="34" charset="-122"/>
                <a:cs typeface="Nunito" pitchFamily="34" charset="-120"/>
              </a:rPr>
              <a:t>Each UTM zone covers 6° of longitude. The zone number plus hemisphere (N or S) together define the EPSG code.</a:t>
            </a:r>
            <a:endParaRPr lang="en-US" sz="1350" dirty="0"/>
          </a:p>
        </p:txBody>
      </p:sp>
      <p:grpSp>
        <p:nvGrpSpPr>
          <p:cNvPr id="50" name="Group 49">
            <a:extLst>
              <a:ext uri="{FF2B5EF4-FFF2-40B4-BE49-F238E27FC236}">
                <a16:creationId xmlns:a16="http://schemas.microsoft.com/office/drawing/2014/main" id="{028C560A-BB77-AC8F-1661-307EE04B4FE4}"/>
              </a:ext>
            </a:extLst>
          </p:cNvPr>
          <p:cNvGrpSpPr/>
          <p:nvPr/>
        </p:nvGrpSpPr>
        <p:grpSpPr>
          <a:xfrm>
            <a:off x="609905" y="1874520"/>
            <a:ext cx="10935309" cy="777240"/>
            <a:chOff x="609905" y="1874520"/>
            <a:chExt cx="10935309" cy="777240"/>
          </a:xfrm>
        </p:grpSpPr>
        <p:sp>
          <p:nvSpPr>
            <p:cNvPr id="5" name="Shape 3"/>
            <p:cNvSpPr/>
            <p:nvPr/>
          </p:nvSpPr>
          <p:spPr>
            <a:xfrm>
              <a:off x="609905" y="1874520"/>
              <a:ext cx="2157801" cy="777240"/>
            </a:xfrm>
            <a:prstGeom prst="rect">
              <a:avLst/>
            </a:prstGeom>
            <a:solidFill>
              <a:srgbClr val="F6F7F8"/>
            </a:solidFill>
            <a:ln w="12700">
              <a:solidFill>
                <a:srgbClr val="E5E8EB"/>
              </a:solidFill>
              <a:prstDash val="solid"/>
            </a:ln>
          </p:spPr>
        </p:sp>
        <p:sp>
          <p:nvSpPr>
            <p:cNvPr id="6" name="Text 4"/>
            <p:cNvSpPr/>
            <p:nvPr/>
          </p:nvSpPr>
          <p:spPr>
            <a:xfrm>
              <a:off x="609905" y="1984248"/>
              <a:ext cx="2157801" cy="274320"/>
            </a:xfrm>
            <a:prstGeom prst="rect">
              <a:avLst/>
            </a:prstGeom>
            <a:noFill/>
            <a:ln/>
          </p:spPr>
          <p:txBody>
            <a:bodyPr wrap="square" lIns="0" tIns="0" rIns="0" bIns="0" rtlCol="0" anchor="ctr"/>
            <a:lstStyle/>
            <a:p>
              <a:pPr marL="0" indent="0" algn="ctr">
                <a:buNone/>
              </a:pPr>
              <a:r>
                <a:rPr lang="en-US" sz="1200" b="1" dirty="0">
                  <a:solidFill>
                    <a:srgbClr val="2B2F33"/>
                  </a:solidFill>
                  <a:latin typeface="Nunito" pitchFamily="34" charset="0"/>
                  <a:ea typeface="Nunito" pitchFamily="34" charset="-122"/>
                  <a:cs typeface="Nunito" pitchFamily="34" charset="-120"/>
                </a:rPr>
                <a:t>Zone 34</a:t>
              </a:r>
              <a:endParaRPr lang="en-US" sz="1200" dirty="0"/>
            </a:p>
          </p:txBody>
        </p:sp>
        <p:sp>
          <p:nvSpPr>
            <p:cNvPr id="7" name="Shape 5"/>
            <p:cNvSpPr/>
            <p:nvPr/>
          </p:nvSpPr>
          <p:spPr>
            <a:xfrm>
              <a:off x="2804282" y="1874520"/>
              <a:ext cx="2157801" cy="777240"/>
            </a:xfrm>
            <a:prstGeom prst="rect">
              <a:avLst/>
            </a:prstGeom>
            <a:solidFill>
              <a:srgbClr val="53A2CC">
                <a:alpha val="95000"/>
              </a:srgbClr>
            </a:solidFill>
            <a:ln w="12700">
              <a:solidFill>
                <a:srgbClr val="E5E8EB"/>
              </a:solidFill>
              <a:prstDash val="solid"/>
            </a:ln>
          </p:spPr>
        </p:sp>
        <p:sp>
          <p:nvSpPr>
            <p:cNvPr id="8" name="Text 6"/>
            <p:cNvSpPr/>
            <p:nvPr/>
          </p:nvSpPr>
          <p:spPr>
            <a:xfrm>
              <a:off x="2804282" y="1984248"/>
              <a:ext cx="2157801" cy="274320"/>
            </a:xfrm>
            <a:prstGeom prst="rect">
              <a:avLst/>
            </a:prstGeom>
            <a:noFill/>
            <a:ln/>
          </p:spPr>
          <p:txBody>
            <a:bodyPr wrap="square" lIns="0" tIns="0" rIns="0" bIns="0" rtlCol="0" anchor="ctr"/>
            <a:lstStyle/>
            <a:p>
              <a:pPr marL="0" indent="0" algn="ctr">
                <a:buNone/>
              </a:pPr>
              <a:r>
                <a:rPr lang="en-US" sz="1200" b="1" dirty="0">
                  <a:solidFill>
                    <a:srgbClr val="FFFFFF"/>
                  </a:solidFill>
                  <a:latin typeface="Nunito" pitchFamily="34" charset="0"/>
                  <a:ea typeface="Nunito" pitchFamily="34" charset="-122"/>
                  <a:cs typeface="Nunito" pitchFamily="34" charset="-120"/>
                </a:rPr>
                <a:t>Zone 35</a:t>
              </a:r>
              <a:endParaRPr lang="en-US" sz="1200" dirty="0"/>
            </a:p>
          </p:txBody>
        </p:sp>
        <p:sp>
          <p:nvSpPr>
            <p:cNvPr id="9" name="Text 7"/>
            <p:cNvSpPr/>
            <p:nvPr/>
          </p:nvSpPr>
          <p:spPr>
            <a:xfrm>
              <a:off x="2850002" y="2276856"/>
              <a:ext cx="2066361" cy="347472"/>
            </a:xfrm>
            <a:prstGeom prst="rect">
              <a:avLst/>
            </a:prstGeom>
            <a:noFill/>
            <a:ln/>
          </p:spPr>
          <p:txBody>
            <a:bodyPr wrap="square" lIns="0" tIns="0" rIns="0" bIns="0" rtlCol="0" anchor="t"/>
            <a:lstStyle/>
            <a:p>
              <a:pPr marL="0" indent="0" algn="ctr">
                <a:lnSpc>
                  <a:spcPct val="105000"/>
                </a:lnSpc>
                <a:buNone/>
              </a:pPr>
              <a:r>
                <a:rPr lang="en-US" sz="830" dirty="0">
                  <a:solidFill>
                    <a:srgbClr val="FFFFFF"/>
                  </a:solidFill>
                  <a:latin typeface="Nunito" pitchFamily="34" charset="0"/>
                  <a:ea typeface="Nunito" pitchFamily="34" charset="-122"/>
                  <a:cs typeface="Nunito" pitchFamily="34" charset="-120"/>
                </a:rPr>
                <a:t>Zambia</a:t>
              </a:r>
              <a:endParaRPr lang="en-US" sz="830" dirty="0"/>
            </a:p>
          </p:txBody>
        </p:sp>
        <p:sp>
          <p:nvSpPr>
            <p:cNvPr id="10" name="Shape 8"/>
            <p:cNvSpPr/>
            <p:nvPr/>
          </p:nvSpPr>
          <p:spPr>
            <a:xfrm>
              <a:off x="4998659" y="1874520"/>
              <a:ext cx="2157801" cy="777240"/>
            </a:xfrm>
            <a:prstGeom prst="rect">
              <a:avLst/>
            </a:prstGeom>
            <a:solidFill>
              <a:srgbClr val="53A2CC">
                <a:alpha val="95000"/>
              </a:srgbClr>
            </a:solidFill>
            <a:ln w="12700">
              <a:solidFill>
                <a:srgbClr val="E5E8EB"/>
              </a:solidFill>
              <a:prstDash val="solid"/>
            </a:ln>
          </p:spPr>
        </p:sp>
        <p:sp>
          <p:nvSpPr>
            <p:cNvPr id="11" name="Text 9"/>
            <p:cNvSpPr/>
            <p:nvPr/>
          </p:nvSpPr>
          <p:spPr>
            <a:xfrm>
              <a:off x="4998659" y="1984248"/>
              <a:ext cx="2157801" cy="274320"/>
            </a:xfrm>
            <a:prstGeom prst="rect">
              <a:avLst/>
            </a:prstGeom>
            <a:noFill/>
            <a:ln/>
          </p:spPr>
          <p:txBody>
            <a:bodyPr wrap="square" lIns="0" tIns="0" rIns="0" bIns="0" rtlCol="0" anchor="ctr"/>
            <a:lstStyle/>
            <a:p>
              <a:pPr marL="0" indent="0" algn="ctr">
                <a:buNone/>
              </a:pPr>
              <a:r>
                <a:rPr lang="en-US" sz="1200" b="1" dirty="0">
                  <a:solidFill>
                    <a:srgbClr val="FFFFFF"/>
                  </a:solidFill>
                  <a:latin typeface="Nunito" pitchFamily="34" charset="0"/>
                  <a:ea typeface="Nunito" pitchFamily="34" charset="-122"/>
                  <a:cs typeface="Nunito" pitchFamily="34" charset="-120"/>
                </a:rPr>
                <a:t>Zone 36</a:t>
              </a:r>
              <a:endParaRPr lang="en-US" sz="1200" dirty="0"/>
            </a:p>
          </p:txBody>
        </p:sp>
        <p:sp>
          <p:nvSpPr>
            <p:cNvPr id="12" name="Text 10"/>
            <p:cNvSpPr/>
            <p:nvPr/>
          </p:nvSpPr>
          <p:spPr>
            <a:xfrm>
              <a:off x="5044379" y="2276856"/>
              <a:ext cx="2066361" cy="347472"/>
            </a:xfrm>
            <a:prstGeom prst="rect">
              <a:avLst/>
            </a:prstGeom>
            <a:noFill/>
            <a:ln/>
          </p:spPr>
          <p:txBody>
            <a:bodyPr wrap="square" lIns="0" tIns="0" rIns="0" bIns="0" rtlCol="0" anchor="t"/>
            <a:lstStyle/>
            <a:p>
              <a:pPr marL="0" indent="0" algn="ctr">
                <a:lnSpc>
                  <a:spcPct val="105000"/>
                </a:lnSpc>
                <a:buNone/>
              </a:pPr>
              <a:r>
                <a:rPr lang="en-US" sz="830" dirty="0">
                  <a:solidFill>
                    <a:srgbClr val="FFFFFF"/>
                  </a:solidFill>
                  <a:latin typeface="Nunito" pitchFamily="34" charset="0"/>
                  <a:ea typeface="Nunito" pitchFamily="34" charset="-122"/>
                  <a:cs typeface="Nunito" pitchFamily="34" charset="-120"/>
                </a:rPr>
                <a:t>South Africa · Tanzania</a:t>
              </a:r>
              <a:endParaRPr lang="en-US" sz="830" dirty="0"/>
            </a:p>
          </p:txBody>
        </p:sp>
        <p:sp>
          <p:nvSpPr>
            <p:cNvPr id="13" name="Shape 11"/>
            <p:cNvSpPr/>
            <p:nvPr/>
          </p:nvSpPr>
          <p:spPr>
            <a:xfrm>
              <a:off x="7193036" y="1874520"/>
              <a:ext cx="2157801" cy="777240"/>
            </a:xfrm>
            <a:prstGeom prst="rect">
              <a:avLst/>
            </a:prstGeom>
            <a:solidFill>
              <a:srgbClr val="53A2CC">
                <a:alpha val="95000"/>
              </a:srgbClr>
            </a:solidFill>
            <a:ln w="12700">
              <a:solidFill>
                <a:srgbClr val="E5E8EB"/>
              </a:solidFill>
              <a:prstDash val="solid"/>
            </a:ln>
          </p:spPr>
        </p:sp>
        <p:sp>
          <p:nvSpPr>
            <p:cNvPr id="14" name="Text 12"/>
            <p:cNvSpPr/>
            <p:nvPr/>
          </p:nvSpPr>
          <p:spPr>
            <a:xfrm>
              <a:off x="7193036" y="1984248"/>
              <a:ext cx="2157801" cy="274320"/>
            </a:xfrm>
            <a:prstGeom prst="rect">
              <a:avLst/>
            </a:prstGeom>
            <a:noFill/>
            <a:ln/>
          </p:spPr>
          <p:txBody>
            <a:bodyPr wrap="square" lIns="0" tIns="0" rIns="0" bIns="0" rtlCol="0" anchor="ctr"/>
            <a:lstStyle/>
            <a:p>
              <a:pPr marL="0" indent="0" algn="ctr">
                <a:buNone/>
              </a:pPr>
              <a:r>
                <a:rPr lang="en-US" sz="1200" b="1" dirty="0">
                  <a:solidFill>
                    <a:srgbClr val="FFFFFF"/>
                  </a:solidFill>
                  <a:latin typeface="Nunito" pitchFamily="34" charset="0"/>
                  <a:ea typeface="Nunito" pitchFamily="34" charset="-122"/>
                  <a:cs typeface="Nunito" pitchFamily="34" charset="-120"/>
                </a:rPr>
                <a:t>Zone 37</a:t>
              </a:r>
              <a:endParaRPr lang="en-US" sz="1200" dirty="0"/>
            </a:p>
          </p:txBody>
        </p:sp>
        <p:sp>
          <p:nvSpPr>
            <p:cNvPr id="15" name="Text 13"/>
            <p:cNvSpPr/>
            <p:nvPr/>
          </p:nvSpPr>
          <p:spPr>
            <a:xfrm>
              <a:off x="7238756" y="2276856"/>
              <a:ext cx="2066361" cy="347472"/>
            </a:xfrm>
            <a:prstGeom prst="rect">
              <a:avLst/>
            </a:prstGeom>
            <a:noFill/>
            <a:ln/>
          </p:spPr>
          <p:txBody>
            <a:bodyPr wrap="square" lIns="0" tIns="0" rIns="0" bIns="0" rtlCol="0" anchor="t"/>
            <a:lstStyle/>
            <a:p>
              <a:pPr marL="0" indent="0" algn="ctr">
                <a:lnSpc>
                  <a:spcPct val="105000"/>
                </a:lnSpc>
                <a:buNone/>
              </a:pPr>
              <a:r>
                <a:rPr lang="en-US" sz="830" dirty="0">
                  <a:solidFill>
                    <a:srgbClr val="FFFFFF"/>
                  </a:solidFill>
                  <a:latin typeface="Nunito" pitchFamily="34" charset="0"/>
                  <a:ea typeface="Nunito" pitchFamily="34" charset="-122"/>
                  <a:cs typeface="Nunito" pitchFamily="34" charset="-120"/>
                </a:rPr>
                <a:t>Kenya · Ethiopia</a:t>
              </a:r>
              <a:endParaRPr lang="en-US" sz="830" dirty="0"/>
            </a:p>
          </p:txBody>
        </p:sp>
        <p:sp>
          <p:nvSpPr>
            <p:cNvPr id="16" name="Shape 14"/>
            <p:cNvSpPr/>
            <p:nvPr/>
          </p:nvSpPr>
          <p:spPr>
            <a:xfrm>
              <a:off x="9387413" y="1874520"/>
              <a:ext cx="2157801" cy="777240"/>
            </a:xfrm>
            <a:prstGeom prst="rect">
              <a:avLst/>
            </a:prstGeom>
            <a:solidFill>
              <a:srgbClr val="F6F7F8"/>
            </a:solidFill>
            <a:ln w="12700">
              <a:solidFill>
                <a:srgbClr val="E5E8EB"/>
              </a:solidFill>
              <a:prstDash val="solid"/>
            </a:ln>
          </p:spPr>
        </p:sp>
        <p:sp>
          <p:nvSpPr>
            <p:cNvPr id="17" name="Text 15"/>
            <p:cNvSpPr/>
            <p:nvPr/>
          </p:nvSpPr>
          <p:spPr>
            <a:xfrm>
              <a:off x="9387413" y="1984248"/>
              <a:ext cx="2157801" cy="274320"/>
            </a:xfrm>
            <a:prstGeom prst="rect">
              <a:avLst/>
            </a:prstGeom>
            <a:noFill/>
            <a:ln/>
          </p:spPr>
          <p:txBody>
            <a:bodyPr wrap="square" lIns="0" tIns="0" rIns="0" bIns="0" rtlCol="0" anchor="ctr"/>
            <a:lstStyle/>
            <a:p>
              <a:pPr marL="0" indent="0" algn="ctr">
                <a:buNone/>
              </a:pPr>
              <a:r>
                <a:rPr lang="en-US" sz="1200" b="1" dirty="0">
                  <a:solidFill>
                    <a:srgbClr val="2B2F33"/>
                  </a:solidFill>
                  <a:latin typeface="Nunito" pitchFamily="34" charset="0"/>
                  <a:ea typeface="Nunito" pitchFamily="34" charset="-122"/>
                  <a:cs typeface="Nunito" pitchFamily="34" charset="-120"/>
                </a:rPr>
                <a:t>Zone 38</a:t>
              </a:r>
              <a:endParaRPr lang="en-US" sz="1200" dirty="0"/>
            </a:p>
          </p:txBody>
        </p:sp>
      </p:grpSp>
      <p:sp>
        <p:nvSpPr>
          <p:cNvPr id="18" name="Text 16"/>
          <p:cNvSpPr/>
          <p:nvPr/>
        </p:nvSpPr>
        <p:spPr>
          <a:xfrm>
            <a:off x="609905" y="2724912"/>
            <a:ext cx="10971886" cy="237744"/>
          </a:xfrm>
          <a:prstGeom prst="rect">
            <a:avLst/>
          </a:prstGeom>
          <a:noFill/>
          <a:ln/>
        </p:spPr>
        <p:txBody>
          <a:bodyPr wrap="square" lIns="0" tIns="0" rIns="0" bIns="0" rtlCol="0" anchor="ctr"/>
          <a:lstStyle/>
          <a:p>
            <a:pPr marL="0" indent="0" algn="ctr">
              <a:buNone/>
            </a:pPr>
            <a:r>
              <a:rPr lang="en-US" sz="950" i="1" dirty="0">
                <a:solidFill>
                  <a:srgbClr val="8A8B8B"/>
                </a:solidFill>
                <a:latin typeface="Nunito" pitchFamily="34" charset="0"/>
                <a:ea typeface="Nunito" pitchFamily="34" charset="-122"/>
                <a:cs typeface="Nunito" pitchFamily="34" charset="-120"/>
              </a:rPr>
              <a:t>6° of longitude per zone, numbered west to east -  'S' or 'N' marks the hemisphere</a:t>
            </a:r>
            <a:endParaRPr lang="en-US" sz="950" dirty="0"/>
          </a:p>
        </p:txBody>
      </p:sp>
      <p:grpSp>
        <p:nvGrpSpPr>
          <p:cNvPr id="49" name="Group 48">
            <a:extLst>
              <a:ext uri="{FF2B5EF4-FFF2-40B4-BE49-F238E27FC236}">
                <a16:creationId xmlns:a16="http://schemas.microsoft.com/office/drawing/2014/main" id="{265C5514-4DF4-5734-E025-765E55EE602E}"/>
              </a:ext>
            </a:extLst>
          </p:cNvPr>
          <p:cNvGrpSpPr/>
          <p:nvPr/>
        </p:nvGrpSpPr>
        <p:grpSpPr>
          <a:xfrm>
            <a:off x="609905" y="3154680"/>
            <a:ext cx="10971886" cy="2144268"/>
            <a:chOff x="609905" y="3154680"/>
            <a:chExt cx="10971886" cy="2144268"/>
          </a:xfrm>
        </p:grpSpPr>
        <p:sp>
          <p:nvSpPr>
            <p:cNvPr id="19" name="Shape 17"/>
            <p:cNvSpPr/>
            <p:nvPr/>
          </p:nvSpPr>
          <p:spPr>
            <a:xfrm>
              <a:off x="609905" y="3154680"/>
              <a:ext cx="10971886" cy="306324"/>
            </a:xfrm>
            <a:prstGeom prst="rect">
              <a:avLst/>
            </a:prstGeom>
            <a:solidFill>
              <a:srgbClr val="2B2F33"/>
            </a:solidFill>
            <a:ln/>
          </p:spPr>
        </p:sp>
        <p:sp>
          <p:nvSpPr>
            <p:cNvPr id="20" name="Text 18"/>
            <p:cNvSpPr/>
            <p:nvPr/>
          </p:nvSpPr>
          <p:spPr>
            <a:xfrm>
              <a:off x="747065" y="3154680"/>
              <a:ext cx="3291840" cy="306324"/>
            </a:xfrm>
            <a:prstGeom prst="rect">
              <a:avLst/>
            </a:prstGeom>
            <a:noFill/>
            <a:ln/>
          </p:spPr>
          <p:txBody>
            <a:bodyPr wrap="square" lIns="0" tIns="0" rIns="0" bIns="0" rtlCol="0" anchor="ctr"/>
            <a:lstStyle/>
            <a:p>
              <a:pPr marL="0" indent="0">
                <a:buNone/>
              </a:pPr>
              <a:r>
                <a:rPr lang="en-US" sz="1050" b="1" dirty="0">
                  <a:solidFill>
                    <a:srgbClr val="FFFFFF"/>
                  </a:solidFill>
                  <a:latin typeface="Nunito" pitchFamily="34" charset="0"/>
                  <a:ea typeface="Nunito" pitchFamily="34" charset="-122"/>
                  <a:cs typeface="Nunito" pitchFamily="34" charset="-120"/>
                </a:rPr>
                <a:t>Country</a:t>
              </a:r>
              <a:endParaRPr lang="en-US" sz="1050" dirty="0"/>
            </a:p>
          </p:txBody>
        </p:sp>
        <p:sp>
          <p:nvSpPr>
            <p:cNvPr id="21" name="Text 19"/>
            <p:cNvSpPr/>
            <p:nvPr/>
          </p:nvSpPr>
          <p:spPr>
            <a:xfrm>
              <a:off x="4221785" y="3154680"/>
              <a:ext cx="1828800" cy="306324"/>
            </a:xfrm>
            <a:prstGeom prst="rect">
              <a:avLst/>
            </a:prstGeom>
            <a:noFill/>
            <a:ln/>
          </p:spPr>
          <p:txBody>
            <a:bodyPr wrap="square" lIns="0" tIns="0" rIns="0" bIns="0" rtlCol="0" anchor="ctr"/>
            <a:lstStyle/>
            <a:p>
              <a:pPr marL="0" indent="0">
                <a:buNone/>
              </a:pPr>
              <a:r>
                <a:rPr lang="en-US" sz="1050" b="1" dirty="0">
                  <a:solidFill>
                    <a:srgbClr val="FFFFFF"/>
                  </a:solidFill>
                  <a:latin typeface="Nunito" pitchFamily="34" charset="0"/>
                  <a:ea typeface="Nunito" pitchFamily="34" charset="-122"/>
                  <a:cs typeface="Nunito" pitchFamily="34" charset="-120"/>
                </a:rPr>
                <a:t>EPSG code</a:t>
              </a:r>
              <a:endParaRPr lang="en-US" sz="1050" dirty="0"/>
            </a:p>
          </p:txBody>
        </p:sp>
        <p:sp>
          <p:nvSpPr>
            <p:cNvPr id="22" name="Text 20"/>
            <p:cNvSpPr/>
            <p:nvPr/>
          </p:nvSpPr>
          <p:spPr>
            <a:xfrm>
              <a:off x="6233465" y="3154680"/>
              <a:ext cx="5302606" cy="306324"/>
            </a:xfrm>
            <a:prstGeom prst="rect">
              <a:avLst/>
            </a:prstGeom>
            <a:noFill/>
            <a:ln/>
          </p:spPr>
          <p:txBody>
            <a:bodyPr wrap="square" lIns="0" tIns="0" rIns="0" bIns="0" rtlCol="0" anchor="ctr"/>
            <a:lstStyle/>
            <a:p>
              <a:pPr marL="0" indent="0">
                <a:buNone/>
              </a:pPr>
              <a:r>
                <a:rPr lang="en-US" sz="1050" b="1" dirty="0">
                  <a:solidFill>
                    <a:srgbClr val="FFFFFF"/>
                  </a:solidFill>
                  <a:latin typeface="Nunito" pitchFamily="34" charset="0"/>
                  <a:ea typeface="Nunito" pitchFamily="34" charset="-122"/>
                  <a:cs typeface="Nunito" pitchFamily="34" charset="-120"/>
                </a:rPr>
                <a:t>Zone</a:t>
              </a:r>
              <a:endParaRPr lang="en-US" sz="1050" dirty="0"/>
            </a:p>
          </p:txBody>
        </p:sp>
        <p:sp>
          <p:nvSpPr>
            <p:cNvPr id="23" name="Text 21"/>
            <p:cNvSpPr/>
            <p:nvPr/>
          </p:nvSpPr>
          <p:spPr>
            <a:xfrm>
              <a:off x="747065" y="3461004"/>
              <a:ext cx="3291840" cy="306324"/>
            </a:xfrm>
            <a:prstGeom prst="rect">
              <a:avLst/>
            </a:prstGeom>
            <a:noFill/>
            <a:ln/>
          </p:spPr>
          <p:txBody>
            <a:bodyPr wrap="square" lIns="0" tIns="0" rIns="0" bIns="0" rtlCol="0" anchor="ctr"/>
            <a:lstStyle/>
            <a:p>
              <a:pPr marL="0" indent="0">
                <a:buNone/>
              </a:pPr>
              <a:r>
                <a:rPr lang="en-US" sz="1050" b="1" dirty="0">
                  <a:solidFill>
                    <a:srgbClr val="2B2F33"/>
                  </a:solidFill>
                  <a:latin typeface="Nunito" pitchFamily="34" charset="0"/>
                  <a:ea typeface="Nunito" pitchFamily="34" charset="-122"/>
                  <a:cs typeface="Nunito" pitchFamily="34" charset="-120"/>
                </a:rPr>
                <a:t>South Africa (eastern)</a:t>
              </a:r>
              <a:endParaRPr lang="en-US" sz="1050" dirty="0"/>
            </a:p>
          </p:txBody>
        </p:sp>
        <p:sp>
          <p:nvSpPr>
            <p:cNvPr id="24" name="Text 22"/>
            <p:cNvSpPr/>
            <p:nvPr/>
          </p:nvSpPr>
          <p:spPr>
            <a:xfrm>
              <a:off x="4221785" y="3461004"/>
              <a:ext cx="1828800" cy="306324"/>
            </a:xfrm>
            <a:prstGeom prst="rect">
              <a:avLst/>
            </a:prstGeom>
            <a:noFill/>
            <a:ln/>
          </p:spPr>
          <p:txBody>
            <a:bodyPr wrap="square" lIns="0" tIns="0" rIns="0" bIns="0" rtlCol="0" anchor="ctr"/>
            <a:lstStyle/>
            <a:p>
              <a:pPr marL="0" indent="0">
                <a:buNone/>
              </a:pPr>
              <a:r>
                <a:rPr lang="en-US" sz="1050" dirty="0">
                  <a:solidFill>
                    <a:srgbClr val="2B2F33"/>
                  </a:solidFill>
                  <a:latin typeface="Nunito" pitchFamily="34" charset="0"/>
                  <a:ea typeface="Nunito" pitchFamily="34" charset="-122"/>
                  <a:cs typeface="Nunito" pitchFamily="34" charset="-120"/>
                </a:rPr>
                <a:t>EPSG:32736</a:t>
              </a:r>
              <a:endParaRPr lang="en-US" sz="1050" dirty="0"/>
            </a:p>
          </p:txBody>
        </p:sp>
        <p:sp>
          <p:nvSpPr>
            <p:cNvPr id="25" name="Text 23"/>
            <p:cNvSpPr/>
            <p:nvPr/>
          </p:nvSpPr>
          <p:spPr>
            <a:xfrm>
              <a:off x="6233465" y="3461004"/>
              <a:ext cx="5302606" cy="306324"/>
            </a:xfrm>
            <a:prstGeom prst="rect">
              <a:avLst/>
            </a:prstGeom>
            <a:noFill/>
            <a:ln/>
          </p:spPr>
          <p:txBody>
            <a:bodyPr wrap="square" lIns="0" tIns="0" rIns="0" bIns="0" rtlCol="0" anchor="ctr"/>
            <a:lstStyle/>
            <a:p>
              <a:pPr marL="0" indent="0">
                <a:buNone/>
              </a:pPr>
              <a:r>
                <a:rPr lang="en-US" sz="1050" dirty="0">
                  <a:solidFill>
                    <a:srgbClr val="2B2F33"/>
                  </a:solidFill>
                  <a:latin typeface="Nunito" pitchFamily="34" charset="0"/>
                  <a:ea typeface="Nunito" pitchFamily="34" charset="-122"/>
                  <a:cs typeface="Nunito" pitchFamily="34" charset="-120"/>
                </a:rPr>
                <a:t>WGS 84 / UTM Zone 36S</a:t>
              </a:r>
              <a:endParaRPr lang="en-US" sz="1050" dirty="0"/>
            </a:p>
          </p:txBody>
        </p:sp>
        <p:sp>
          <p:nvSpPr>
            <p:cNvPr id="26" name="Shape 24"/>
            <p:cNvSpPr/>
            <p:nvPr/>
          </p:nvSpPr>
          <p:spPr>
            <a:xfrm>
              <a:off x="609905" y="3767328"/>
              <a:ext cx="10971886" cy="306324"/>
            </a:xfrm>
            <a:prstGeom prst="rect">
              <a:avLst/>
            </a:prstGeom>
            <a:solidFill>
              <a:srgbClr val="F6F7F8"/>
            </a:solidFill>
            <a:ln/>
          </p:spPr>
        </p:sp>
        <p:sp>
          <p:nvSpPr>
            <p:cNvPr id="27" name="Text 25"/>
            <p:cNvSpPr/>
            <p:nvPr/>
          </p:nvSpPr>
          <p:spPr>
            <a:xfrm>
              <a:off x="747065" y="3767328"/>
              <a:ext cx="3291840" cy="306324"/>
            </a:xfrm>
            <a:prstGeom prst="rect">
              <a:avLst/>
            </a:prstGeom>
            <a:noFill/>
            <a:ln/>
          </p:spPr>
          <p:txBody>
            <a:bodyPr wrap="square" lIns="0" tIns="0" rIns="0" bIns="0" rtlCol="0" anchor="ctr"/>
            <a:lstStyle/>
            <a:p>
              <a:pPr marL="0" indent="0">
                <a:buNone/>
              </a:pPr>
              <a:r>
                <a:rPr lang="en-US" sz="1050" b="1" dirty="0">
                  <a:solidFill>
                    <a:srgbClr val="2B2F33"/>
                  </a:solidFill>
                  <a:latin typeface="Nunito" pitchFamily="34" charset="0"/>
                  <a:ea typeface="Nunito" pitchFamily="34" charset="-122"/>
                  <a:cs typeface="Nunito" pitchFamily="34" charset="-120"/>
                </a:rPr>
                <a:t>Kenya</a:t>
              </a:r>
              <a:endParaRPr lang="en-US" sz="1050" dirty="0"/>
            </a:p>
          </p:txBody>
        </p:sp>
        <p:sp>
          <p:nvSpPr>
            <p:cNvPr id="28" name="Text 26"/>
            <p:cNvSpPr/>
            <p:nvPr/>
          </p:nvSpPr>
          <p:spPr>
            <a:xfrm>
              <a:off x="4221785" y="3767328"/>
              <a:ext cx="1828800" cy="306324"/>
            </a:xfrm>
            <a:prstGeom prst="rect">
              <a:avLst/>
            </a:prstGeom>
            <a:noFill/>
            <a:ln/>
          </p:spPr>
          <p:txBody>
            <a:bodyPr wrap="square" lIns="0" tIns="0" rIns="0" bIns="0" rtlCol="0" anchor="ctr"/>
            <a:lstStyle/>
            <a:p>
              <a:pPr marL="0" indent="0">
                <a:buNone/>
              </a:pPr>
              <a:r>
                <a:rPr lang="en-US" sz="1050" dirty="0">
                  <a:solidFill>
                    <a:srgbClr val="2B2F33"/>
                  </a:solidFill>
                  <a:latin typeface="Nunito" pitchFamily="34" charset="0"/>
                  <a:ea typeface="Nunito" pitchFamily="34" charset="-122"/>
                  <a:cs typeface="Nunito" pitchFamily="34" charset="-120"/>
                </a:rPr>
                <a:t>EPSG:32637</a:t>
              </a:r>
              <a:endParaRPr lang="en-US" sz="1050" dirty="0"/>
            </a:p>
          </p:txBody>
        </p:sp>
        <p:sp>
          <p:nvSpPr>
            <p:cNvPr id="29" name="Text 27"/>
            <p:cNvSpPr/>
            <p:nvPr/>
          </p:nvSpPr>
          <p:spPr>
            <a:xfrm>
              <a:off x="6233465" y="3767328"/>
              <a:ext cx="5302606" cy="306324"/>
            </a:xfrm>
            <a:prstGeom prst="rect">
              <a:avLst/>
            </a:prstGeom>
            <a:noFill/>
            <a:ln/>
          </p:spPr>
          <p:txBody>
            <a:bodyPr wrap="square" lIns="0" tIns="0" rIns="0" bIns="0" rtlCol="0" anchor="ctr"/>
            <a:lstStyle/>
            <a:p>
              <a:pPr marL="0" indent="0">
                <a:buNone/>
              </a:pPr>
              <a:r>
                <a:rPr lang="en-US" sz="1050" dirty="0">
                  <a:solidFill>
                    <a:srgbClr val="2B2F33"/>
                  </a:solidFill>
                  <a:latin typeface="Nunito" pitchFamily="34" charset="0"/>
                  <a:ea typeface="Nunito" pitchFamily="34" charset="-122"/>
                  <a:cs typeface="Nunito" pitchFamily="34" charset="-120"/>
                </a:rPr>
                <a:t>WGS 84 / UTM Zone 37S (or 37N north of equator)</a:t>
              </a:r>
              <a:endParaRPr lang="en-US" sz="1050" dirty="0"/>
            </a:p>
          </p:txBody>
        </p:sp>
        <p:sp>
          <p:nvSpPr>
            <p:cNvPr id="30" name="Text 28"/>
            <p:cNvSpPr/>
            <p:nvPr/>
          </p:nvSpPr>
          <p:spPr>
            <a:xfrm>
              <a:off x="747065" y="4073652"/>
              <a:ext cx="3291840" cy="306324"/>
            </a:xfrm>
            <a:prstGeom prst="rect">
              <a:avLst/>
            </a:prstGeom>
            <a:noFill/>
            <a:ln/>
          </p:spPr>
          <p:txBody>
            <a:bodyPr wrap="square" lIns="0" tIns="0" rIns="0" bIns="0" rtlCol="0" anchor="ctr"/>
            <a:lstStyle/>
            <a:p>
              <a:pPr marL="0" indent="0">
                <a:buNone/>
              </a:pPr>
              <a:r>
                <a:rPr lang="en-US" sz="1050" b="1" dirty="0">
                  <a:solidFill>
                    <a:srgbClr val="2B2F33"/>
                  </a:solidFill>
                  <a:latin typeface="Nunito" pitchFamily="34" charset="0"/>
                  <a:ea typeface="Nunito" pitchFamily="34" charset="-122"/>
                  <a:cs typeface="Nunito" pitchFamily="34" charset="-120"/>
                </a:rPr>
                <a:t>Zambia</a:t>
              </a:r>
              <a:endParaRPr lang="en-US" sz="1050" dirty="0"/>
            </a:p>
          </p:txBody>
        </p:sp>
        <p:sp>
          <p:nvSpPr>
            <p:cNvPr id="31" name="Text 29"/>
            <p:cNvSpPr/>
            <p:nvPr/>
          </p:nvSpPr>
          <p:spPr>
            <a:xfrm>
              <a:off x="4221785" y="4073652"/>
              <a:ext cx="1828800" cy="306324"/>
            </a:xfrm>
            <a:prstGeom prst="rect">
              <a:avLst/>
            </a:prstGeom>
            <a:noFill/>
            <a:ln/>
          </p:spPr>
          <p:txBody>
            <a:bodyPr wrap="square" lIns="0" tIns="0" rIns="0" bIns="0" rtlCol="0" anchor="ctr"/>
            <a:lstStyle/>
            <a:p>
              <a:pPr marL="0" indent="0">
                <a:buNone/>
              </a:pPr>
              <a:r>
                <a:rPr lang="en-US" sz="1050" dirty="0">
                  <a:solidFill>
                    <a:srgbClr val="2B2F33"/>
                  </a:solidFill>
                  <a:latin typeface="Nunito" pitchFamily="34" charset="0"/>
                  <a:ea typeface="Nunito" pitchFamily="34" charset="-122"/>
                  <a:cs typeface="Nunito" pitchFamily="34" charset="-120"/>
                </a:rPr>
                <a:t>EPSG:32735</a:t>
              </a:r>
              <a:endParaRPr lang="en-US" sz="1050" dirty="0"/>
            </a:p>
          </p:txBody>
        </p:sp>
        <p:sp>
          <p:nvSpPr>
            <p:cNvPr id="32" name="Text 30"/>
            <p:cNvSpPr/>
            <p:nvPr/>
          </p:nvSpPr>
          <p:spPr>
            <a:xfrm>
              <a:off x="6233465" y="4073652"/>
              <a:ext cx="5302606" cy="306324"/>
            </a:xfrm>
            <a:prstGeom prst="rect">
              <a:avLst/>
            </a:prstGeom>
            <a:noFill/>
            <a:ln/>
          </p:spPr>
          <p:txBody>
            <a:bodyPr wrap="square" lIns="0" tIns="0" rIns="0" bIns="0" rtlCol="0" anchor="ctr"/>
            <a:lstStyle/>
            <a:p>
              <a:pPr marL="0" indent="0">
                <a:buNone/>
              </a:pPr>
              <a:r>
                <a:rPr lang="en-US" sz="1050" dirty="0">
                  <a:solidFill>
                    <a:srgbClr val="2B2F33"/>
                  </a:solidFill>
                  <a:latin typeface="Nunito" pitchFamily="34" charset="0"/>
                  <a:ea typeface="Nunito" pitchFamily="34" charset="-122"/>
                  <a:cs typeface="Nunito" pitchFamily="34" charset="-120"/>
                </a:rPr>
                <a:t>WGS 84 / UTM Zone 35S</a:t>
              </a:r>
              <a:endParaRPr lang="en-US" sz="1050" dirty="0"/>
            </a:p>
          </p:txBody>
        </p:sp>
        <p:sp>
          <p:nvSpPr>
            <p:cNvPr id="33" name="Shape 31"/>
            <p:cNvSpPr/>
            <p:nvPr/>
          </p:nvSpPr>
          <p:spPr>
            <a:xfrm>
              <a:off x="609905" y="4379976"/>
              <a:ext cx="10971886" cy="306324"/>
            </a:xfrm>
            <a:prstGeom prst="rect">
              <a:avLst/>
            </a:prstGeom>
            <a:solidFill>
              <a:srgbClr val="F6F7F8"/>
            </a:solidFill>
            <a:ln/>
          </p:spPr>
        </p:sp>
        <p:sp>
          <p:nvSpPr>
            <p:cNvPr id="34" name="Text 32"/>
            <p:cNvSpPr/>
            <p:nvPr/>
          </p:nvSpPr>
          <p:spPr>
            <a:xfrm>
              <a:off x="747065" y="4379976"/>
              <a:ext cx="3291840" cy="306324"/>
            </a:xfrm>
            <a:prstGeom prst="rect">
              <a:avLst/>
            </a:prstGeom>
            <a:noFill/>
            <a:ln/>
          </p:spPr>
          <p:txBody>
            <a:bodyPr wrap="square" lIns="0" tIns="0" rIns="0" bIns="0" rtlCol="0" anchor="ctr"/>
            <a:lstStyle/>
            <a:p>
              <a:pPr marL="0" indent="0">
                <a:buNone/>
              </a:pPr>
              <a:r>
                <a:rPr lang="en-US" sz="1050" b="1" dirty="0">
                  <a:solidFill>
                    <a:srgbClr val="2B2F33"/>
                  </a:solidFill>
                  <a:latin typeface="Nunito" pitchFamily="34" charset="0"/>
                  <a:ea typeface="Nunito" pitchFamily="34" charset="-122"/>
                  <a:cs typeface="Nunito" pitchFamily="34" charset="-120"/>
                </a:rPr>
                <a:t>Ethiopia</a:t>
              </a:r>
              <a:endParaRPr lang="en-US" sz="1050" dirty="0"/>
            </a:p>
          </p:txBody>
        </p:sp>
        <p:sp>
          <p:nvSpPr>
            <p:cNvPr id="35" name="Text 33"/>
            <p:cNvSpPr/>
            <p:nvPr/>
          </p:nvSpPr>
          <p:spPr>
            <a:xfrm>
              <a:off x="4221785" y="4379976"/>
              <a:ext cx="1828800" cy="306324"/>
            </a:xfrm>
            <a:prstGeom prst="rect">
              <a:avLst/>
            </a:prstGeom>
            <a:noFill/>
            <a:ln/>
          </p:spPr>
          <p:txBody>
            <a:bodyPr wrap="square" lIns="0" tIns="0" rIns="0" bIns="0" rtlCol="0" anchor="ctr"/>
            <a:lstStyle/>
            <a:p>
              <a:pPr marL="0" indent="0">
                <a:buNone/>
              </a:pPr>
              <a:r>
                <a:rPr lang="en-US" sz="1050" dirty="0">
                  <a:solidFill>
                    <a:srgbClr val="2B2F33"/>
                  </a:solidFill>
                  <a:latin typeface="Nunito" pitchFamily="34" charset="0"/>
                  <a:ea typeface="Nunito" pitchFamily="34" charset="-122"/>
                  <a:cs typeface="Nunito" pitchFamily="34" charset="-120"/>
                </a:rPr>
                <a:t>EPSG:32637</a:t>
              </a:r>
              <a:endParaRPr lang="en-US" sz="1050" dirty="0"/>
            </a:p>
          </p:txBody>
        </p:sp>
        <p:sp>
          <p:nvSpPr>
            <p:cNvPr id="36" name="Text 34"/>
            <p:cNvSpPr/>
            <p:nvPr/>
          </p:nvSpPr>
          <p:spPr>
            <a:xfrm>
              <a:off x="6233465" y="4379976"/>
              <a:ext cx="5302606" cy="306324"/>
            </a:xfrm>
            <a:prstGeom prst="rect">
              <a:avLst/>
            </a:prstGeom>
            <a:noFill/>
            <a:ln/>
          </p:spPr>
          <p:txBody>
            <a:bodyPr wrap="square" lIns="0" tIns="0" rIns="0" bIns="0" rtlCol="0" anchor="ctr"/>
            <a:lstStyle/>
            <a:p>
              <a:pPr marL="0" indent="0">
                <a:buNone/>
              </a:pPr>
              <a:r>
                <a:rPr lang="en-US" sz="1050" dirty="0">
                  <a:solidFill>
                    <a:srgbClr val="2B2F33"/>
                  </a:solidFill>
                  <a:latin typeface="Nunito" pitchFamily="34" charset="0"/>
                  <a:ea typeface="Nunito" pitchFamily="34" charset="-122"/>
                  <a:cs typeface="Nunito" pitchFamily="34" charset="-120"/>
                </a:rPr>
                <a:t>WGS 84 / UTM Zone 37N</a:t>
              </a:r>
              <a:endParaRPr lang="en-US" sz="1050" dirty="0"/>
            </a:p>
          </p:txBody>
        </p:sp>
        <p:sp>
          <p:nvSpPr>
            <p:cNvPr id="37" name="Text 35"/>
            <p:cNvSpPr/>
            <p:nvPr/>
          </p:nvSpPr>
          <p:spPr>
            <a:xfrm>
              <a:off x="747065" y="4686300"/>
              <a:ext cx="3291840" cy="306324"/>
            </a:xfrm>
            <a:prstGeom prst="rect">
              <a:avLst/>
            </a:prstGeom>
            <a:noFill/>
            <a:ln/>
          </p:spPr>
          <p:txBody>
            <a:bodyPr wrap="square" lIns="0" tIns="0" rIns="0" bIns="0" rtlCol="0" anchor="ctr"/>
            <a:lstStyle/>
            <a:p>
              <a:pPr marL="0" indent="0">
                <a:buNone/>
              </a:pPr>
              <a:r>
                <a:rPr lang="en-US" sz="1050" b="1" dirty="0">
                  <a:solidFill>
                    <a:srgbClr val="2B2F33"/>
                  </a:solidFill>
                  <a:latin typeface="Nunito" pitchFamily="34" charset="0"/>
                  <a:ea typeface="Nunito" pitchFamily="34" charset="-122"/>
                  <a:cs typeface="Nunito" pitchFamily="34" charset="-120"/>
                </a:rPr>
                <a:t>Tanzania</a:t>
              </a:r>
              <a:endParaRPr lang="en-US" sz="1050" dirty="0"/>
            </a:p>
          </p:txBody>
        </p:sp>
        <p:sp>
          <p:nvSpPr>
            <p:cNvPr id="38" name="Text 36"/>
            <p:cNvSpPr/>
            <p:nvPr/>
          </p:nvSpPr>
          <p:spPr>
            <a:xfrm>
              <a:off x="4221785" y="4686300"/>
              <a:ext cx="1828800" cy="306324"/>
            </a:xfrm>
            <a:prstGeom prst="rect">
              <a:avLst/>
            </a:prstGeom>
            <a:noFill/>
            <a:ln/>
          </p:spPr>
          <p:txBody>
            <a:bodyPr wrap="square" lIns="0" tIns="0" rIns="0" bIns="0" rtlCol="0" anchor="ctr"/>
            <a:lstStyle/>
            <a:p>
              <a:pPr marL="0" indent="0">
                <a:buNone/>
              </a:pPr>
              <a:r>
                <a:rPr lang="en-US" sz="1050" dirty="0">
                  <a:solidFill>
                    <a:srgbClr val="2B2F33"/>
                  </a:solidFill>
                  <a:latin typeface="Nunito" pitchFamily="34" charset="0"/>
                  <a:ea typeface="Nunito" pitchFamily="34" charset="-122"/>
                  <a:cs typeface="Nunito" pitchFamily="34" charset="-120"/>
                </a:rPr>
                <a:t>EPSG:32736</a:t>
              </a:r>
              <a:endParaRPr lang="en-US" sz="1050" dirty="0"/>
            </a:p>
          </p:txBody>
        </p:sp>
        <p:sp>
          <p:nvSpPr>
            <p:cNvPr id="39" name="Text 37"/>
            <p:cNvSpPr/>
            <p:nvPr/>
          </p:nvSpPr>
          <p:spPr>
            <a:xfrm>
              <a:off x="6233465" y="4686300"/>
              <a:ext cx="5302606" cy="306324"/>
            </a:xfrm>
            <a:prstGeom prst="rect">
              <a:avLst/>
            </a:prstGeom>
            <a:noFill/>
            <a:ln/>
          </p:spPr>
          <p:txBody>
            <a:bodyPr wrap="square" lIns="0" tIns="0" rIns="0" bIns="0" rtlCol="0" anchor="ctr"/>
            <a:lstStyle/>
            <a:p>
              <a:pPr marL="0" indent="0">
                <a:buNone/>
              </a:pPr>
              <a:r>
                <a:rPr lang="en-US" sz="1050" dirty="0">
                  <a:solidFill>
                    <a:srgbClr val="2B2F33"/>
                  </a:solidFill>
                  <a:latin typeface="Nunito" pitchFamily="34" charset="0"/>
                  <a:ea typeface="Nunito" pitchFamily="34" charset="-122"/>
                  <a:cs typeface="Nunito" pitchFamily="34" charset="-120"/>
                </a:rPr>
                <a:t>WGS 84 / UTM Zone 36S (most of country)</a:t>
              </a:r>
              <a:endParaRPr lang="en-US" sz="1050" dirty="0"/>
            </a:p>
          </p:txBody>
        </p:sp>
        <p:sp>
          <p:nvSpPr>
            <p:cNvPr id="40" name="Shape 38"/>
            <p:cNvSpPr/>
            <p:nvPr/>
          </p:nvSpPr>
          <p:spPr>
            <a:xfrm>
              <a:off x="609905" y="4992624"/>
              <a:ext cx="10971886" cy="306324"/>
            </a:xfrm>
            <a:prstGeom prst="rect">
              <a:avLst/>
            </a:prstGeom>
            <a:solidFill>
              <a:srgbClr val="F6F7F8"/>
            </a:solidFill>
            <a:ln/>
          </p:spPr>
        </p:sp>
        <p:sp>
          <p:nvSpPr>
            <p:cNvPr id="41" name="Text 39"/>
            <p:cNvSpPr/>
            <p:nvPr/>
          </p:nvSpPr>
          <p:spPr>
            <a:xfrm>
              <a:off x="747065" y="4992624"/>
              <a:ext cx="3291840" cy="306324"/>
            </a:xfrm>
            <a:prstGeom prst="rect">
              <a:avLst/>
            </a:prstGeom>
            <a:noFill/>
            <a:ln/>
          </p:spPr>
          <p:txBody>
            <a:bodyPr wrap="square" lIns="0" tIns="0" rIns="0" bIns="0" rtlCol="0" anchor="ctr"/>
            <a:lstStyle/>
            <a:p>
              <a:pPr marL="0" indent="0">
                <a:buNone/>
              </a:pPr>
              <a:r>
                <a:rPr lang="en-US" sz="1050" b="1" dirty="0">
                  <a:solidFill>
                    <a:srgbClr val="2B2F33"/>
                  </a:solidFill>
                  <a:latin typeface="Nunito" pitchFamily="34" charset="0"/>
                  <a:ea typeface="Nunito" pitchFamily="34" charset="-122"/>
                  <a:cs typeface="Nunito" pitchFamily="34" charset="-120"/>
                </a:rPr>
                <a:t>Ghana</a:t>
              </a:r>
              <a:endParaRPr lang="en-US" sz="1050" dirty="0"/>
            </a:p>
          </p:txBody>
        </p:sp>
        <p:sp>
          <p:nvSpPr>
            <p:cNvPr id="42" name="Text 40"/>
            <p:cNvSpPr/>
            <p:nvPr/>
          </p:nvSpPr>
          <p:spPr>
            <a:xfrm>
              <a:off x="4221785" y="4992624"/>
              <a:ext cx="1828800" cy="306324"/>
            </a:xfrm>
            <a:prstGeom prst="rect">
              <a:avLst/>
            </a:prstGeom>
            <a:noFill/>
            <a:ln/>
          </p:spPr>
          <p:txBody>
            <a:bodyPr wrap="square" lIns="0" tIns="0" rIns="0" bIns="0" rtlCol="0" anchor="ctr"/>
            <a:lstStyle/>
            <a:p>
              <a:pPr marL="0" indent="0">
                <a:buNone/>
              </a:pPr>
              <a:r>
                <a:rPr lang="en-US" sz="1050" dirty="0">
                  <a:solidFill>
                    <a:srgbClr val="2B2F33"/>
                  </a:solidFill>
                  <a:latin typeface="Nunito" pitchFamily="34" charset="0"/>
                  <a:ea typeface="Nunito" pitchFamily="34" charset="-122"/>
                  <a:cs typeface="Nunito" pitchFamily="34" charset="-120"/>
                </a:rPr>
                <a:t>EPSG:32630</a:t>
              </a:r>
              <a:endParaRPr lang="en-US" sz="1050" dirty="0"/>
            </a:p>
          </p:txBody>
        </p:sp>
        <p:sp>
          <p:nvSpPr>
            <p:cNvPr id="43" name="Text 41"/>
            <p:cNvSpPr/>
            <p:nvPr/>
          </p:nvSpPr>
          <p:spPr>
            <a:xfrm>
              <a:off x="6233465" y="4992624"/>
              <a:ext cx="5302606" cy="306324"/>
            </a:xfrm>
            <a:prstGeom prst="rect">
              <a:avLst/>
            </a:prstGeom>
            <a:noFill/>
            <a:ln/>
          </p:spPr>
          <p:txBody>
            <a:bodyPr wrap="square" lIns="0" tIns="0" rIns="0" bIns="0" rtlCol="0" anchor="ctr"/>
            <a:lstStyle/>
            <a:p>
              <a:pPr marL="0" indent="0">
                <a:buNone/>
              </a:pPr>
              <a:r>
                <a:rPr lang="en-US" sz="1050" dirty="0">
                  <a:solidFill>
                    <a:srgbClr val="2B2F33"/>
                  </a:solidFill>
                  <a:latin typeface="Nunito" pitchFamily="34" charset="0"/>
                  <a:ea typeface="Nunito" pitchFamily="34" charset="-122"/>
                  <a:cs typeface="Nunito" pitchFamily="34" charset="-120"/>
                </a:rPr>
                <a:t>WGS 84 / UTM Zone 30N</a:t>
              </a:r>
              <a:endParaRPr lang="en-US" sz="1050" dirty="0"/>
            </a:p>
          </p:txBody>
        </p:sp>
      </p:grpSp>
      <p:grpSp>
        <p:nvGrpSpPr>
          <p:cNvPr id="48" name="Group 47">
            <a:extLst>
              <a:ext uri="{FF2B5EF4-FFF2-40B4-BE49-F238E27FC236}">
                <a16:creationId xmlns:a16="http://schemas.microsoft.com/office/drawing/2014/main" id="{8E1542CF-19DC-064D-26D7-BF7C36BD210F}"/>
              </a:ext>
            </a:extLst>
          </p:cNvPr>
          <p:cNvGrpSpPr/>
          <p:nvPr/>
        </p:nvGrpSpPr>
        <p:grpSpPr>
          <a:xfrm>
            <a:off x="609905" y="5747004"/>
            <a:ext cx="10971886" cy="566928"/>
            <a:chOff x="609905" y="5463540"/>
            <a:chExt cx="10971886" cy="566928"/>
          </a:xfrm>
        </p:grpSpPr>
        <p:sp>
          <p:nvSpPr>
            <p:cNvPr id="44" name="Shape 42"/>
            <p:cNvSpPr/>
            <p:nvPr/>
          </p:nvSpPr>
          <p:spPr>
            <a:xfrm>
              <a:off x="609905" y="5463540"/>
              <a:ext cx="10971886" cy="566928"/>
            </a:xfrm>
            <a:prstGeom prst="roundRect">
              <a:avLst>
                <a:gd name="adj" fmla="val 12903"/>
              </a:avLst>
            </a:prstGeom>
            <a:solidFill>
              <a:srgbClr val="DDEEF6"/>
            </a:solidFill>
            <a:ln w="12700">
              <a:solidFill>
                <a:srgbClr val="CFE3EF"/>
              </a:solidFill>
              <a:prstDash val="solid"/>
            </a:ln>
          </p:spPr>
        </p:sp>
        <p:sp>
          <p:nvSpPr>
            <p:cNvPr id="45" name="Text 43"/>
            <p:cNvSpPr/>
            <p:nvPr/>
          </p:nvSpPr>
          <p:spPr>
            <a:xfrm>
              <a:off x="838505" y="5463540"/>
              <a:ext cx="9966960" cy="566928"/>
            </a:xfrm>
            <a:prstGeom prst="rect">
              <a:avLst/>
            </a:prstGeom>
            <a:noFill/>
            <a:ln/>
          </p:spPr>
          <p:txBody>
            <a:bodyPr wrap="square" lIns="0" tIns="0" rIns="0" bIns="0" rtlCol="0" anchor="ctr"/>
            <a:lstStyle/>
            <a:p>
              <a:pPr marL="0" indent="0">
                <a:lnSpc>
                  <a:spcPct val="115000"/>
                </a:lnSpc>
                <a:buNone/>
              </a:pPr>
              <a:r>
                <a:rPr lang="en-US" sz="1030" b="1" dirty="0">
                  <a:solidFill>
                    <a:srgbClr val="2B2F33"/>
                  </a:solidFill>
                  <a:latin typeface="Nunito" pitchFamily="34" charset="0"/>
                  <a:ea typeface="Nunito" pitchFamily="34" charset="-122"/>
                  <a:cs typeface="Nunito" pitchFamily="34" charset="-120"/>
                </a:rPr>
                <a:t>Find yours: </a:t>
              </a:r>
              <a:r>
                <a:rPr lang="en-US" sz="1030" dirty="0">
                  <a:solidFill>
                    <a:srgbClr val="2B2F33"/>
                  </a:solidFill>
                  <a:latin typeface="Nunito" pitchFamily="34" charset="0"/>
                  <a:ea typeface="Nunito" pitchFamily="34" charset="-122"/>
                  <a:cs typeface="Nunito" pitchFamily="34" charset="-120"/>
                  <a:hlinkClick r:id="rId3"/>
                </a:rPr>
                <a:t>spatialreference.org </a:t>
              </a:r>
              <a:r>
                <a:rPr lang="en-US" sz="1030" dirty="0">
                  <a:solidFill>
                    <a:srgbClr val="2B2F33"/>
                  </a:solidFill>
                  <a:latin typeface="Nunito" pitchFamily="34" charset="0"/>
                  <a:ea typeface="Nunito" pitchFamily="34" charset="-122"/>
                  <a:cs typeface="Nunito" pitchFamily="34" charset="-120"/>
                </a:rPr>
                <a:t>or </a:t>
              </a:r>
              <a:r>
                <a:rPr lang="en-US" sz="1030" dirty="0">
                  <a:solidFill>
                    <a:srgbClr val="2B2F33"/>
                  </a:solidFill>
                  <a:latin typeface="Nunito" pitchFamily="34" charset="0"/>
                  <a:ea typeface="Nunito" pitchFamily="34" charset="-122"/>
                  <a:cs typeface="Nunito" pitchFamily="34" charset="-120"/>
                  <a:hlinkClick r:id="rId4"/>
                </a:rPr>
                <a:t>epsg.io</a:t>
              </a:r>
              <a:r>
                <a:rPr lang="en-US" sz="1030" dirty="0">
                  <a:solidFill>
                    <a:srgbClr val="2B2F33"/>
                  </a:solidFill>
                  <a:latin typeface="Nunito" pitchFamily="34" charset="0"/>
                  <a:ea typeface="Nunito" pitchFamily="34" charset="-122"/>
                  <a:cs typeface="Nunito" pitchFamily="34" charset="-120"/>
                </a:rPr>
                <a:t>  search your country name. Ask: is my study area east or west of the prime meridian? Above or below the equator?</a:t>
              </a:r>
              <a:endParaRPr lang="en-US" sz="1030" dirty="0"/>
            </a:p>
          </p:txBody>
        </p:sp>
      </p:grpSp>
      <p:sp>
        <p:nvSpPr>
          <p:cNvPr id="46" name="Text 44"/>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47" name="Text 45"/>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18</a:t>
            </a:r>
            <a:endParaRPr lang="en-US" sz="8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SECTION 4 · REFERENCES</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400" b="1" dirty="0">
                <a:solidFill>
                  <a:srgbClr val="2B2F33"/>
                </a:solidFill>
                <a:latin typeface="Nunito" pitchFamily="34" charset="0"/>
                <a:ea typeface="Nunito" pitchFamily="34" charset="-122"/>
                <a:cs typeface="Nunito" pitchFamily="34" charset="-120"/>
              </a:rPr>
              <a:t>Unit 4 Reference List</a:t>
            </a:r>
            <a:endParaRPr lang="en-US" sz="2400" dirty="0"/>
          </a:p>
        </p:txBody>
      </p:sp>
      <p:grpSp>
        <p:nvGrpSpPr>
          <p:cNvPr id="30" name="Group 29">
            <a:extLst>
              <a:ext uri="{FF2B5EF4-FFF2-40B4-BE49-F238E27FC236}">
                <a16:creationId xmlns:a16="http://schemas.microsoft.com/office/drawing/2014/main" id="{65CBE294-08EB-EC7C-2E9B-AB0D8B8AE7C5}"/>
              </a:ext>
            </a:extLst>
          </p:cNvPr>
          <p:cNvGrpSpPr/>
          <p:nvPr/>
        </p:nvGrpSpPr>
        <p:grpSpPr>
          <a:xfrm>
            <a:off x="609905" y="1665397"/>
            <a:ext cx="10971886" cy="4297680"/>
            <a:chOff x="609905" y="1965960"/>
            <a:chExt cx="10971886" cy="4297680"/>
          </a:xfrm>
        </p:grpSpPr>
        <p:sp>
          <p:nvSpPr>
            <p:cNvPr id="5" name="Shape 3"/>
            <p:cNvSpPr/>
            <p:nvPr/>
          </p:nvSpPr>
          <p:spPr>
            <a:xfrm>
              <a:off x="609905" y="2223516"/>
              <a:ext cx="201168" cy="201168"/>
            </a:xfrm>
            <a:prstGeom prst="ellipse">
              <a:avLst/>
            </a:prstGeom>
            <a:solidFill>
              <a:srgbClr val="DDEEF6"/>
            </a:solidFill>
            <a:ln/>
          </p:spPr>
        </p:sp>
        <p:sp>
          <p:nvSpPr>
            <p:cNvPr id="6" name="Text 4"/>
            <p:cNvSpPr/>
            <p:nvPr/>
          </p:nvSpPr>
          <p:spPr>
            <a:xfrm>
              <a:off x="609905" y="222351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1</a:t>
              </a:r>
              <a:endParaRPr lang="en-US" sz="900" dirty="0"/>
            </a:p>
          </p:txBody>
        </p:sp>
        <p:sp>
          <p:nvSpPr>
            <p:cNvPr id="7" name="Text 5"/>
            <p:cNvSpPr/>
            <p:nvPr/>
          </p:nvSpPr>
          <p:spPr>
            <a:xfrm>
              <a:off x="993953" y="196596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Snyder, J.P. (1987) Map Projections: A Working Manual, USGS Professional Paper 1395. Washington, DC: United States Geological Survey.</a:t>
              </a:r>
              <a:endParaRPr lang="en-US" sz="1150" dirty="0"/>
            </a:p>
          </p:txBody>
        </p:sp>
        <p:sp>
          <p:nvSpPr>
            <p:cNvPr id="8" name="Shape 6"/>
            <p:cNvSpPr/>
            <p:nvPr/>
          </p:nvSpPr>
          <p:spPr>
            <a:xfrm>
              <a:off x="993953" y="2663952"/>
              <a:ext cx="10587838" cy="0"/>
            </a:xfrm>
            <a:prstGeom prst="line">
              <a:avLst/>
            </a:prstGeom>
            <a:noFill/>
            <a:ln w="9525">
              <a:solidFill>
                <a:srgbClr val="E5E8EB"/>
              </a:solidFill>
              <a:prstDash val="solid"/>
            </a:ln>
          </p:spPr>
        </p:sp>
        <p:sp>
          <p:nvSpPr>
            <p:cNvPr id="9" name="Shape 7"/>
            <p:cNvSpPr/>
            <p:nvPr/>
          </p:nvSpPr>
          <p:spPr>
            <a:xfrm>
              <a:off x="609905" y="2939796"/>
              <a:ext cx="201168" cy="201168"/>
            </a:xfrm>
            <a:prstGeom prst="ellipse">
              <a:avLst/>
            </a:prstGeom>
            <a:solidFill>
              <a:srgbClr val="DDEEF6"/>
            </a:solidFill>
            <a:ln/>
          </p:spPr>
        </p:sp>
        <p:sp>
          <p:nvSpPr>
            <p:cNvPr id="10" name="Text 8"/>
            <p:cNvSpPr/>
            <p:nvPr/>
          </p:nvSpPr>
          <p:spPr>
            <a:xfrm>
              <a:off x="609905" y="293979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2</a:t>
              </a:r>
              <a:endParaRPr lang="en-US" sz="900" dirty="0"/>
            </a:p>
          </p:txBody>
        </p:sp>
        <p:sp>
          <p:nvSpPr>
            <p:cNvPr id="11" name="Text 9"/>
            <p:cNvSpPr/>
            <p:nvPr/>
          </p:nvSpPr>
          <p:spPr>
            <a:xfrm>
              <a:off x="993953" y="268224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International Association of Oil &amp; Gas Producers (2026) EPSG Geodetic Parameter Dataset. Available at: https://epsg.org (Accessed: 14 July 2026).</a:t>
              </a:r>
              <a:endParaRPr lang="en-US" sz="1150" dirty="0"/>
            </a:p>
          </p:txBody>
        </p:sp>
        <p:sp>
          <p:nvSpPr>
            <p:cNvPr id="12" name="Shape 10"/>
            <p:cNvSpPr/>
            <p:nvPr/>
          </p:nvSpPr>
          <p:spPr>
            <a:xfrm>
              <a:off x="993953" y="3380232"/>
              <a:ext cx="10587838" cy="0"/>
            </a:xfrm>
            <a:prstGeom prst="line">
              <a:avLst/>
            </a:prstGeom>
            <a:noFill/>
            <a:ln w="9525">
              <a:solidFill>
                <a:srgbClr val="E5E8EB"/>
              </a:solidFill>
              <a:prstDash val="solid"/>
            </a:ln>
          </p:spPr>
        </p:sp>
        <p:sp>
          <p:nvSpPr>
            <p:cNvPr id="13" name="Shape 11"/>
            <p:cNvSpPr/>
            <p:nvPr/>
          </p:nvSpPr>
          <p:spPr>
            <a:xfrm>
              <a:off x="609905" y="3656076"/>
              <a:ext cx="201168" cy="201168"/>
            </a:xfrm>
            <a:prstGeom prst="ellipse">
              <a:avLst/>
            </a:prstGeom>
            <a:solidFill>
              <a:srgbClr val="DDEEF6"/>
            </a:solidFill>
            <a:ln/>
          </p:spPr>
        </p:sp>
        <p:sp>
          <p:nvSpPr>
            <p:cNvPr id="14" name="Text 12"/>
            <p:cNvSpPr/>
            <p:nvPr/>
          </p:nvSpPr>
          <p:spPr>
            <a:xfrm>
              <a:off x="609905" y="365607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3</a:t>
              </a:r>
              <a:endParaRPr lang="en-US" sz="900" dirty="0"/>
            </a:p>
          </p:txBody>
        </p:sp>
        <p:sp>
          <p:nvSpPr>
            <p:cNvPr id="15" name="Text 13"/>
            <p:cNvSpPr/>
            <p:nvPr/>
          </p:nvSpPr>
          <p:spPr>
            <a:xfrm>
              <a:off x="993953" y="339852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International Organization for Standardization (2019) ISO 19111:2019 Geographic Information - Referencing by Coordinates. Geneva: ISO.</a:t>
              </a:r>
              <a:endParaRPr lang="en-US" sz="1150" dirty="0"/>
            </a:p>
          </p:txBody>
        </p:sp>
        <p:sp>
          <p:nvSpPr>
            <p:cNvPr id="16" name="Shape 14"/>
            <p:cNvSpPr/>
            <p:nvPr/>
          </p:nvSpPr>
          <p:spPr>
            <a:xfrm>
              <a:off x="993953" y="4096512"/>
              <a:ext cx="10587838" cy="0"/>
            </a:xfrm>
            <a:prstGeom prst="line">
              <a:avLst/>
            </a:prstGeom>
            <a:noFill/>
            <a:ln w="9525">
              <a:solidFill>
                <a:srgbClr val="E5E8EB"/>
              </a:solidFill>
              <a:prstDash val="solid"/>
            </a:ln>
          </p:spPr>
        </p:sp>
        <p:sp>
          <p:nvSpPr>
            <p:cNvPr id="17" name="Shape 15"/>
            <p:cNvSpPr/>
            <p:nvPr/>
          </p:nvSpPr>
          <p:spPr>
            <a:xfrm>
              <a:off x="609905" y="4372356"/>
              <a:ext cx="201168" cy="201168"/>
            </a:xfrm>
            <a:prstGeom prst="ellipse">
              <a:avLst/>
            </a:prstGeom>
            <a:solidFill>
              <a:srgbClr val="DDEEF6"/>
            </a:solidFill>
            <a:ln/>
          </p:spPr>
        </p:sp>
        <p:sp>
          <p:nvSpPr>
            <p:cNvPr id="18" name="Text 16"/>
            <p:cNvSpPr/>
            <p:nvPr/>
          </p:nvSpPr>
          <p:spPr>
            <a:xfrm>
              <a:off x="609905" y="437235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4</a:t>
              </a:r>
              <a:endParaRPr lang="en-US" sz="900" dirty="0"/>
            </a:p>
          </p:txBody>
        </p:sp>
        <p:sp>
          <p:nvSpPr>
            <p:cNvPr id="19" name="Text 17"/>
            <p:cNvSpPr/>
            <p:nvPr/>
          </p:nvSpPr>
          <p:spPr>
            <a:xfrm>
              <a:off x="993953" y="411480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National Geospatial-Intelligence Agency (2014) The Universal Grids and the Transverse Mercator and Polar Stereographic Map Projections, NGA.SIG.0012_2.0.0. Springfield, VA: NGA.</a:t>
              </a:r>
              <a:endParaRPr lang="en-US" sz="1150" dirty="0"/>
            </a:p>
          </p:txBody>
        </p:sp>
        <p:sp>
          <p:nvSpPr>
            <p:cNvPr id="20" name="Shape 18"/>
            <p:cNvSpPr/>
            <p:nvPr/>
          </p:nvSpPr>
          <p:spPr>
            <a:xfrm>
              <a:off x="993953" y="4812792"/>
              <a:ext cx="10587838" cy="0"/>
            </a:xfrm>
            <a:prstGeom prst="line">
              <a:avLst/>
            </a:prstGeom>
            <a:noFill/>
            <a:ln w="9525">
              <a:solidFill>
                <a:srgbClr val="E5E8EB"/>
              </a:solidFill>
              <a:prstDash val="solid"/>
            </a:ln>
          </p:spPr>
        </p:sp>
        <p:sp>
          <p:nvSpPr>
            <p:cNvPr id="21" name="Shape 19"/>
            <p:cNvSpPr/>
            <p:nvPr/>
          </p:nvSpPr>
          <p:spPr>
            <a:xfrm>
              <a:off x="609905" y="5088636"/>
              <a:ext cx="201168" cy="201168"/>
            </a:xfrm>
            <a:prstGeom prst="ellipse">
              <a:avLst/>
            </a:prstGeom>
            <a:solidFill>
              <a:srgbClr val="DDEEF6"/>
            </a:solidFill>
            <a:ln/>
          </p:spPr>
        </p:sp>
        <p:sp>
          <p:nvSpPr>
            <p:cNvPr id="22" name="Text 20"/>
            <p:cNvSpPr/>
            <p:nvPr/>
          </p:nvSpPr>
          <p:spPr>
            <a:xfrm>
              <a:off x="609905" y="508863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5</a:t>
              </a:r>
              <a:endParaRPr lang="en-US" sz="900" dirty="0"/>
            </a:p>
          </p:txBody>
        </p:sp>
        <p:sp>
          <p:nvSpPr>
            <p:cNvPr id="23" name="Text 21"/>
            <p:cNvSpPr/>
            <p:nvPr/>
          </p:nvSpPr>
          <p:spPr>
            <a:xfrm>
              <a:off x="993953" y="483108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QGIS.org (2026) QGIS Desktop User Guide - Coordinate Reference Systems. QGIS Documentation. Available at: https://docs.qgis.org (Accessed: 14 July 2026).</a:t>
              </a:r>
              <a:endParaRPr lang="en-US" sz="1150" dirty="0"/>
            </a:p>
          </p:txBody>
        </p:sp>
        <p:sp>
          <p:nvSpPr>
            <p:cNvPr id="24" name="Shape 22"/>
            <p:cNvSpPr/>
            <p:nvPr/>
          </p:nvSpPr>
          <p:spPr>
            <a:xfrm>
              <a:off x="993953" y="5529072"/>
              <a:ext cx="10587838" cy="0"/>
            </a:xfrm>
            <a:prstGeom prst="line">
              <a:avLst/>
            </a:prstGeom>
            <a:noFill/>
            <a:ln w="9525">
              <a:solidFill>
                <a:srgbClr val="E5E8EB"/>
              </a:solidFill>
              <a:prstDash val="solid"/>
            </a:ln>
          </p:spPr>
        </p:sp>
        <p:sp>
          <p:nvSpPr>
            <p:cNvPr id="25" name="Shape 23"/>
            <p:cNvSpPr/>
            <p:nvPr/>
          </p:nvSpPr>
          <p:spPr>
            <a:xfrm>
              <a:off x="609905" y="5804916"/>
              <a:ext cx="201168" cy="201168"/>
            </a:xfrm>
            <a:prstGeom prst="ellipse">
              <a:avLst/>
            </a:prstGeom>
            <a:solidFill>
              <a:srgbClr val="DDEEF6"/>
            </a:solidFill>
            <a:ln/>
          </p:spPr>
        </p:sp>
        <p:sp>
          <p:nvSpPr>
            <p:cNvPr id="26" name="Text 24"/>
            <p:cNvSpPr/>
            <p:nvPr/>
          </p:nvSpPr>
          <p:spPr>
            <a:xfrm>
              <a:off x="609905" y="580491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6</a:t>
              </a:r>
              <a:endParaRPr lang="en-US" sz="900" dirty="0"/>
            </a:p>
          </p:txBody>
        </p:sp>
        <p:sp>
          <p:nvSpPr>
            <p:cNvPr id="27" name="Text 25"/>
            <p:cNvSpPr/>
            <p:nvPr/>
          </p:nvSpPr>
          <p:spPr>
            <a:xfrm>
              <a:off x="993953" y="554736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Kartoza (2023) Working with Coordinate Reference Systems in QGIS: A Practical Guide. Cape Town: Kartoza GIS Academy.</a:t>
              </a:r>
              <a:endParaRPr lang="en-US" sz="1150" dirty="0"/>
            </a:p>
          </p:txBody>
        </p:sp>
      </p:grpSp>
      <p:sp>
        <p:nvSpPr>
          <p:cNvPr id="28" name="Text 26"/>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29" name="Text 27"/>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19</a:t>
            </a:r>
            <a:endParaRPr lang="en-US" sz="8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74320" y="548640"/>
            <a:ext cx="5120640" cy="5577840"/>
          </a:xfrm>
          <a:prstGeom prst="rect">
            <a:avLst/>
          </a:prstGeom>
          <a:noFill/>
          <a:ln/>
        </p:spPr>
        <p:txBody>
          <a:bodyPr wrap="square" lIns="0" tIns="0" rIns="0" bIns="0" rtlCol="0" anchor="ctr"/>
          <a:lstStyle/>
          <a:p>
            <a:pPr marL="0" indent="0" algn="ctr">
              <a:buNone/>
            </a:pPr>
            <a:r>
              <a:rPr lang="en-US" sz="43000" b="1" dirty="0">
                <a:solidFill>
                  <a:srgbClr val="EDB348">
                    <a:alpha val="14000"/>
                  </a:srgbClr>
                </a:solidFill>
                <a:latin typeface="Nunito" pitchFamily="34" charset="0"/>
                <a:ea typeface="Nunito" pitchFamily="34" charset="-122"/>
                <a:cs typeface="Nunito" pitchFamily="34" charset="-120"/>
              </a:rPr>
              <a:t>5</a:t>
            </a:r>
            <a:endParaRPr lang="en-US" sz="43000" dirty="0"/>
          </a:p>
        </p:txBody>
      </p:sp>
      <p:sp>
        <p:nvSpPr>
          <p:cNvPr id="3" name="Shape 1"/>
          <p:cNvSpPr/>
          <p:nvPr/>
        </p:nvSpPr>
        <p:spPr>
          <a:xfrm>
            <a:off x="5440680" y="2606040"/>
            <a:ext cx="118872" cy="1508760"/>
          </a:xfrm>
          <a:prstGeom prst="roundRect">
            <a:avLst>
              <a:gd name="adj" fmla="val 50000"/>
            </a:avLst>
          </a:prstGeom>
          <a:solidFill>
            <a:srgbClr val="EDB348"/>
          </a:solidFill>
          <a:ln/>
        </p:spPr>
      </p:sp>
      <p:sp>
        <p:nvSpPr>
          <p:cNvPr id="4" name="Text 2"/>
          <p:cNvSpPr/>
          <p:nvPr/>
        </p:nvSpPr>
        <p:spPr>
          <a:xfrm>
            <a:off x="5806440" y="2450592"/>
            <a:ext cx="5852160" cy="274320"/>
          </a:xfrm>
          <a:prstGeom prst="rect">
            <a:avLst/>
          </a:prstGeom>
          <a:noFill/>
          <a:ln/>
        </p:spPr>
        <p:txBody>
          <a:bodyPr wrap="square" lIns="0" tIns="0" rIns="0" bIns="0" rtlCol="0" anchor="ctr"/>
          <a:lstStyle/>
          <a:p>
            <a:pPr marL="0" indent="0" algn="l">
              <a:buNone/>
            </a:pPr>
            <a:r>
              <a:rPr lang="en-US" sz="1200" b="1" kern="0" spc="260" dirty="0">
                <a:solidFill>
                  <a:srgbClr val="53A2CC"/>
                </a:solidFill>
                <a:latin typeface="Nunito" pitchFamily="34" charset="0"/>
                <a:ea typeface="Nunito" pitchFamily="34" charset="-122"/>
                <a:cs typeface="Nunito" pitchFamily="34" charset="-120"/>
              </a:rPr>
              <a:t>SECTION 5</a:t>
            </a:r>
            <a:endParaRPr lang="en-US" sz="1200" dirty="0"/>
          </a:p>
        </p:txBody>
      </p:sp>
      <p:sp>
        <p:nvSpPr>
          <p:cNvPr id="5" name="Text 3"/>
          <p:cNvSpPr/>
          <p:nvPr/>
        </p:nvSpPr>
        <p:spPr>
          <a:xfrm>
            <a:off x="5806440" y="2770632"/>
            <a:ext cx="5852160" cy="1170432"/>
          </a:xfrm>
          <a:prstGeom prst="rect">
            <a:avLst/>
          </a:prstGeom>
          <a:noFill/>
          <a:ln/>
        </p:spPr>
        <p:txBody>
          <a:bodyPr wrap="square" lIns="0" tIns="0" rIns="0" bIns="0" rtlCol="0" anchor="ctr"/>
          <a:lstStyle/>
          <a:p>
            <a:pPr marL="0" indent="0" algn="l">
              <a:lnSpc>
                <a:spcPct val="108000"/>
              </a:lnSpc>
              <a:buNone/>
            </a:pPr>
            <a:r>
              <a:rPr lang="en-US" sz="2900" b="1" dirty="0">
                <a:solidFill>
                  <a:srgbClr val="2B2F33"/>
                </a:solidFill>
                <a:latin typeface="Nunito" pitchFamily="34" charset="0"/>
                <a:ea typeface="Nunito" pitchFamily="34" charset="-122"/>
                <a:cs typeface="Nunito" pitchFamily="34" charset="-120"/>
              </a:rPr>
              <a:t>Key Data Sources for Energy Access Planning</a:t>
            </a:r>
            <a:endParaRPr lang="en-US" sz="2900" dirty="0"/>
          </a:p>
        </p:txBody>
      </p:sp>
      <p:sp>
        <p:nvSpPr>
          <p:cNvPr id="6" name="Text 4"/>
          <p:cNvSpPr/>
          <p:nvPr/>
        </p:nvSpPr>
        <p:spPr>
          <a:xfrm>
            <a:off x="5806440" y="4006977"/>
            <a:ext cx="5669280" cy="731520"/>
          </a:xfrm>
          <a:prstGeom prst="rect">
            <a:avLst/>
          </a:prstGeom>
          <a:noFill/>
          <a:ln/>
        </p:spPr>
        <p:txBody>
          <a:bodyPr wrap="square" lIns="0" tIns="0" rIns="0" bIns="0" rtlCol="0" anchor="t"/>
          <a:lstStyle/>
          <a:p>
            <a:pPr marL="0" indent="0" algn="l">
              <a:lnSpc>
                <a:spcPct val="150000"/>
              </a:lnSpc>
              <a:buNone/>
            </a:pPr>
            <a:r>
              <a:rPr lang="en-US" sz="1350" i="1" dirty="0">
                <a:solidFill>
                  <a:srgbClr val="5C6166"/>
                </a:solidFill>
                <a:latin typeface="Nunito" pitchFamily="34" charset="0"/>
                <a:ea typeface="Nunito" pitchFamily="34" charset="-122"/>
                <a:cs typeface="Nunito" pitchFamily="34" charset="-120"/>
              </a:rPr>
              <a:t>Understanding where data comes from helps you assess its quality and fitness for use.</a:t>
            </a:r>
            <a:endParaRPr lang="en-US" sz="1350" dirty="0"/>
          </a:p>
        </p:txBody>
      </p:sp>
      <p:sp>
        <p:nvSpPr>
          <p:cNvPr id="7" name="Text 5"/>
          <p:cNvSpPr/>
          <p:nvPr/>
        </p:nvSpPr>
        <p:spPr>
          <a:xfrm>
            <a:off x="5806440" y="6035040"/>
            <a:ext cx="5486400" cy="274320"/>
          </a:xfrm>
          <a:prstGeom prst="rect">
            <a:avLst/>
          </a:prstGeom>
          <a:noFill/>
          <a:ln/>
        </p:spPr>
        <p:txBody>
          <a:bodyPr wrap="square" lIns="0" tIns="0" rIns="0" bIns="0" rtlCol="0" anchor="ctr"/>
          <a:lstStyle/>
          <a:p>
            <a:pPr marL="0" indent="0">
              <a:buNone/>
            </a:pPr>
            <a:r>
              <a:rPr lang="en-US" sz="1050" b="1" dirty="0">
                <a:solidFill>
                  <a:srgbClr val="8A8B8B"/>
                </a:solidFill>
                <a:latin typeface="Nunito" pitchFamily="34" charset="0"/>
                <a:ea typeface="Nunito" pitchFamily="34" charset="-122"/>
                <a:cs typeface="Nunito" pitchFamily="34" charset="-120"/>
              </a:rPr>
              <a:t>Module 2: Geospatial Fundamentals</a:t>
            </a:r>
            <a:endParaRPr lang="en-US"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UNIT 5 · DATA SOURCES</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500" b="1" dirty="0">
                <a:solidFill>
                  <a:srgbClr val="2B2F33"/>
                </a:solidFill>
                <a:latin typeface="Nunito" pitchFamily="34" charset="0"/>
                <a:ea typeface="Nunito" pitchFamily="34" charset="-122"/>
                <a:cs typeface="Nunito" pitchFamily="34" charset="-120"/>
              </a:rPr>
              <a:t>The Data Source Directory</a:t>
            </a:r>
            <a:endParaRPr lang="en-US" sz="25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pitchFamily="34" charset="0"/>
                <a:ea typeface="Nunito" pitchFamily="34" charset="-122"/>
                <a:cs typeface="Nunito" pitchFamily="34" charset="-120"/>
              </a:rPr>
              <a:t>Six categories cover most datasets you will work with across this programme.</a:t>
            </a:r>
            <a:endParaRPr lang="en-US" sz="1350" dirty="0"/>
          </a:p>
        </p:txBody>
      </p:sp>
      <p:grpSp>
        <p:nvGrpSpPr>
          <p:cNvPr id="37" name="Group 36">
            <a:extLst>
              <a:ext uri="{FF2B5EF4-FFF2-40B4-BE49-F238E27FC236}">
                <a16:creationId xmlns:a16="http://schemas.microsoft.com/office/drawing/2014/main" id="{890BAA00-1F98-0E6D-C52D-395AFA9D99CE}"/>
              </a:ext>
            </a:extLst>
          </p:cNvPr>
          <p:cNvGrpSpPr/>
          <p:nvPr/>
        </p:nvGrpSpPr>
        <p:grpSpPr>
          <a:xfrm>
            <a:off x="609905" y="1847088"/>
            <a:ext cx="3535345" cy="1481328"/>
            <a:chOff x="609905" y="1847088"/>
            <a:chExt cx="3535345" cy="1481328"/>
          </a:xfrm>
        </p:grpSpPr>
        <p:sp>
          <p:nvSpPr>
            <p:cNvPr id="5" name="Shape 3"/>
            <p:cNvSpPr/>
            <p:nvPr/>
          </p:nvSpPr>
          <p:spPr>
            <a:xfrm>
              <a:off x="609905" y="1847088"/>
              <a:ext cx="3535345" cy="1481328"/>
            </a:xfrm>
            <a:prstGeom prst="roundRect">
              <a:avLst>
                <a:gd name="adj" fmla="val 4938"/>
              </a:avLst>
            </a:prstGeom>
            <a:solidFill>
              <a:srgbClr val="F6F7F8"/>
            </a:solidFill>
            <a:ln w="12700">
              <a:solidFill>
                <a:srgbClr val="E5E8EB"/>
              </a:solidFill>
              <a:prstDash val="solid"/>
            </a:ln>
          </p:spPr>
        </p:sp>
        <p:sp>
          <p:nvSpPr>
            <p:cNvPr id="6" name="Shape 4"/>
            <p:cNvSpPr/>
            <p:nvPr/>
          </p:nvSpPr>
          <p:spPr>
            <a:xfrm>
              <a:off x="765353" y="1984248"/>
              <a:ext cx="457200" cy="457200"/>
            </a:xfrm>
            <a:prstGeom prst="ellipse">
              <a:avLst/>
            </a:prstGeom>
            <a:solidFill>
              <a:srgbClr val="53A2CC"/>
            </a:solidFill>
            <a:ln/>
          </p:spPr>
        </p:sp>
        <p:sp>
          <p:nvSpPr>
            <p:cNvPr id="7" name="Text 5"/>
            <p:cNvSpPr/>
            <p:nvPr/>
          </p:nvSpPr>
          <p:spPr>
            <a:xfrm>
              <a:off x="765353" y="1984248"/>
              <a:ext cx="457200" cy="457200"/>
            </a:xfrm>
            <a:prstGeom prst="rect">
              <a:avLst/>
            </a:prstGeom>
            <a:noFill/>
            <a:ln/>
          </p:spPr>
          <p:txBody>
            <a:bodyPr wrap="square" lIns="0" tIns="0" rIns="0" bIns="0" rtlCol="0" anchor="ctr"/>
            <a:lstStyle/>
            <a:p>
              <a:pPr marL="0" indent="0" algn="ctr">
                <a:buNone/>
              </a:pPr>
              <a:r>
                <a:rPr lang="en-US" sz="1700" b="1" dirty="0">
                  <a:solidFill>
                    <a:srgbClr val="FFFFFF"/>
                  </a:solidFill>
                  <a:latin typeface="Nunito" pitchFamily="34" charset="0"/>
                  <a:ea typeface="Nunito" pitchFamily="34" charset="-122"/>
                  <a:cs typeface="Nunito" pitchFamily="34" charset="-120"/>
                </a:rPr>
                <a:t>🏘</a:t>
              </a:r>
              <a:endParaRPr lang="en-US" sz="1700" dirty="0"/>
            </a:p>
          </p:txBody>
        </p:sp>
        <p:sp>
          <p:nvSpPr>
            <p:cNvPr id="8" name="Text 6"/>
            <p:cNvSpPr/>
            <p:nvPr/>
          </p:nvSpPr>
          <p:spPr>
            <a:xfrm>
              <a:off x="1323137" y="1993392"/>
              <a:ext cx="2639233" cy="457200"/>
            </a:xfrm>
            <a:prstGeom prst="rect">
              <a:avLst/>
            </a:prstGeom>
            <a:noFill/>
            <a:ln/>
          </p:spPr>
          <p:txBody>
            <a:bodyPr wrap="square" lIns="0" tIns="0" rIns="0" bIns="0" rtlCol="0" anchor="t"/>
            <a:lstStyle/>
            <a:p>
              <a:pPr marL="0" indent="0">
                <a:lnSpc>
                  <a:spcPct val="105000"/>
                </a:lnSpc>
                <a:buNone/>
              </a:pPr>
              <a:r>
                <a:rPr lang="en-US" sz="1150" b="1" dirty="0">
                  <a:solidFill>
                    <a:srgbClr val="2B2F33"/>
                  </a:solidFill>
                  <a:latin typeface="Nunito" pitchFamily="34" charset="0"/>
                  <a:ea typeface="Nunito" pitchFamily="34" charset="-122"/>
                  <a:cs typeface="Nunito" pitchFamily="34" charset="-120"/>
                </a:rPr>
                <a:t>Population &amp; settlements</a:t>
              </a:r>
              <a:endParaRPr lang="en-US" sz="1150" dirty="0"/>
            </a:p>
          </p:txBody>
        </p:sp>
        <p:sp>
          <p:nvSpPr>
            <p:cNvPr id="9" name="Text 7"/>
            <p:cNvSpPr/>
            <p:nvPr/>
          </p:nvSpPr>
          <p:spPr>
            <a:xfrm>
              <a:off x="811073" y="2596896"/>
              <a:ext cx="3133009" cy="658368"/>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WorldPop (100m raster), GHSL, national census, HRSL (Meta AI / CIESIN)</a:t>
              </a:r>
              <a:endParaRPr lang="en-US" sz="1050" dirty="0"/>
            </a:p>
          </p:txBody>
        </p:sp>
      </p:grpSp>
      <p:grpSp>
        <p:nvGrpSpPr>
          <p:cNvPr id="38" name="Group 37">
            <a:extLst>
              <a:ext uri="{FF2B5EF4-FFF2-40B4-BE49-F238E27FC236}">
                <a16:creationId xmlns:a16="http://schemas.microsoft.com/office/drawing/2014/main" id="{E439AFB9-97D4-850B-25CB-E45ADB0B5C6B}"/>
              </a:ext>
            </a:extLst>
          </p:cNvPr>
          <p:cNvGrpSpPr/>
          <p:nvPr/>
        </p:nvGrpSpPr>
        <p:grpSpPr>
          <a:xfrm>
            <a:off x="4328130" y="1847088"/>
            <a:ext cx="3535345" cy="1481328"/>
            <a:chOff x="4328130" y="1847088"/>
            <a:chExt cx="3535345" cy="1481328"/>
          </a:xfrm>
        </p:grpSpPr>
        <p:sp>
          <p:nvSpPr>
            <p:cNvPr id="10" name="Shape 8"/>
            <p:cNvSpPr/>
            <p:nvPr/>
          </p:nvSpPr>
          <p:spPr>
            <a:xfrm>
              <a:off x="4328130" y="1847088"/>
              <a:ext cx="3535345" cy="1481328"/>
            </a:xfrm>
            <a:prstGeom prst="roundRect">
              <a:avLst>
                <a:gd name="adj" fmla="val 4938"/>
              </a:avLst>
            </a:prstGeom>
            <a:solidFill>
              <a:srgbClr val="F6F7F8"/>
            </a:solidFill>
            <a:ln w="12700">
              <a:solidFill>
                <a:srgbClr val="E5E8EB"/>
              </a:solidFill>
              <a:prstDash val="solid"/>
            </a:ln>
          </p:spPr>
        </p:sp>
        <p:sp>
          <p:nvSpPr>
            <p:cNvPr id="11" name="Shape 9"/>
            <p:cNvSpPr/>
            <p:nvPr/>
          </p:nvSpPr>
          <p:spPr>
            <a:xfrm>
              <a:off x="4483578" y="1984248"/>
              <a:ext cx="457200" cy="457200"/>
            </a:xfrm>
            <a:prstGeom prst="ellipse">
              <a:avLst/>
            </a:prstGeom>
            <a:solidFill>
              <a:srgbClr val="EDB348"/>
            </a:solidFill>
            <a:ln/>
          </p:spPr>
        </p:sp>
        <p:sp>
          <p:nvSpPr>
            <p:cNvPr id="12" name="Text 10"/>
            <p:cNvSpPr/>
            <p:nvPr/>
          </p:nvSpPr>
          <p:spPr>
            <a:xfrm>
              <a:off x="4483578" y="1984248"/>
              <a:ext cx="457200" cy="457200"/>
            </a:xfrm>
            <a:prstGeom prst="rect">
              <a:avLst/>
            </a:prstGeom>
            <a:noFill/>
            <a:ln/>
          </p:spPr>
          <p:txBody>
            <a:bodyPr wrap="square" lIns="0" tIns="0" rIns="0" bIns="0" rtlCol="0" anchor="ctr"/>
            <a:lstStyle/>
            <a:p>
              <a:pPr marL="0" indent="0" algn="ctr">
                <a:buNone/>
              </a:pPr>
              <a:r>
                <a:rPr lang="en-US" sz="1700" b="1" dirty="0">
                  <a:solidFill>
                    <a:srgbClr val="FFFFFF"/>
                  </a:solidFill>
                  <a:latin typeface="Nunito" pitchFamily="34" charset="0"/>
                  <a:ea typeface="Nunito" pitchFamily="34" charset="-122"/>
                  <a:cs typeface="Nunito" pitchFamily="34" charset="-120"/>
                </a:rPr>
                <a:t>⚡</a:t>
              </a:r>
              <a:endParaRPr lang="en-US" sz="1700" dirty="0"/>
            </a:p>
          </p:txBody>
        </p:sp>
        <p:sp>
          <p:nvSpPr>
            <p:cNvPr id="13" name="Text 11"/>
            <p:cNvSpPr/>
            <p:nvPr/>
          </p:nvSpPr>
          <p:spPr>
            <a:xfrm>
              <a:off x="5041362" y="1993392"/>
              <a:ext cx="2639233" cy="457200"/>
            </a:xfrm>
            <a:prstGeom prst="rect">
              <a:avLst/>
            </a:prstGeom>
            <a:noFill/>
            <a:ln/>
          </p:spPr>
          <p:txBody>
            <a:bodyPr wrap="square" lIns="0" tIns="0" rIns="0" bIns="0" rtlCol="0" anchor="t"/>
            <a:lstStyle/>
            <a:p>
              <a:pPr marL="0" indent="0">
                <a:lnSpc>
                  <a:spcPct val="105000"/>
                </a:lnSpc>
                <a:buNone/>
              </a:pPr>
              <a:r>
                <a:rPr lang="en-US" sz="1150" b="1" dirty="0">
                  <a:solidFill>
                    <a:srgbClr val="2B2F33"/>
                  </a:solidFill>
                  <a:latin typeface="Nunito" pitchFamily="34" charset="0"/>
                  <a:ea typeface="Nunito" pitchFamily="34" charset="-122"/>
                  <a:cs typeface="Nunito" pitchFamily="34" charset="-120"/>
                </a:rPr>
                <a:t>Grid infrastructure</a:t>
              </a:r>
              <a:endParaRPr lang="en-US" sz="1150" dirty="0"/>
            </a:p>
          </p:txBody>
        </p:sp>
        <p:sp>
          <p:nvSpPr>
            <p:cNvPr id="14" name="Text 12"/>
            <p:cNvSpPr/>
            <p:nvPr/>
          </p:nvSpPr>
          <p:spPr>
            <a:xfrm>
              <a:off x="4529298" y="2596896"/>
              <a:ext cx="3133009" cy="658368"/>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OpenStreetMap, gridfinder (satellite-derived), national utility shapefiles, USAID/KfW project data</a:t>
              </a:r>
              <a:endParaRPr lang="en-US" sz="1050" dirty="0"/>
            </a:p>
          </p:txBody>
        </p:sp>
      </p:grpSp>
      <p:sp>
        <p:nvSpPr>
          <p:cNvPr id="15" name="Shape 13"/>
          <p:cNvSpPr/>
          <p:nvPr/>
        </p:nvSpPr>
        <p:spPr>
          <a:xfrm>
            <a:off x="8046354" y="1847088"/>
            <a:ext cx="3535345" cy="1481328"/>
          </a:xfrm>
          <a:prstGeom prst="roundRect">
            <a:avLst>
              <a:gd name="adj" fmla="val 4938"/>
            </a:avLst>
          </a:prstGeom>
          <a:solidFill>
            <a:srgbClr val="F6F7F8"/>
          </a:solidFill>
          <a:ln w="12700">
            <a:solidFill>
              <a:srgbClr val="E5E8EB"/>
            </a:solidFill>
            <a:prstDash val="solid"/>
          </a:ln>
        </p:spPr>
      </p:sp>
      <p:grpSp>
        <p:nvGrpSpPr>
          <p:cNvPr id="39" name="Group 38">
            <a:extLst>
              <a:ext uri="{FF2B5EF4-FFF2-40B4-BE49-F238E27FC236}">
                <a16:creationId xmlns:a16="http://schemas.microsoft.com/office/drawing/2014/main" id="{E790E1D7-4184-A059-40A3-DFF6A726A33A}"/>
              </a:ext>
            </a:extLst>
          </p:cNvPr>
          <p:cNvGrpSpPr/>
          <p:nvPr/>
        </p:nvGrpSpPr>
        <p:grpSpPr>
          <a:xfrm>
            <a:off x="8201802" y="1984248"/>
            <a:ext cx="3197017" cy="1271016"/>
            <a:chOff x="8201802" y="1984248"/>
            <a:chExt cx="3197017" cy="1271016"/>
          </a:xfrm>
        </p:grpSpPr>
        <p:sp>
          <p:nvSpPr>
            <p:cNvPr id="16" name="Shape 14"/>
            <p:cNvSpPr/>
            <p:nvPr/>
          </p:nvSpPr>
          <p:spPr>
            <a:xfrm>
              <a:off x="8201802" y="1984248"/>
              <a:ext cx="457200" cy="457200"/>
            </a:xfrm>
            <a:prstGeom prst="ellipse">
              <a:avLst/>
            </a:prstGeom>
            <a:solidFill>
              <a:srgbClr val="53A2CC"/>
            </a:solidFill>
            <a:ln/>
          </p:spPr>
        </p:sp>
        <p:sp>
          <p:nvSpPr>
            <p:cNvPr id="17" name="Text 15"/>
            <p:cNvSpPr/>
            <p:nvPr/>
          </p:nvSpPr>
          <p:spPr>
            <a:xfrm>
              <a:off x="8201802" y="1984248"/>
              <a:ext cx="457200" cy="457200"/>
            </a:xfrm>
            <a:prstGeom prst="rect">
              <a:avLst/>
            </a:prstGeom>
            <a:noFill/>
            <a:ln/>
          </p:spPr>
          <p:txBody>
            <a:bodyPr wrap="square" lIns="0" tIns="0" rIns="0" bIns="0" rtlCol="0" anchor="ctr"/>
            <a:lstStyle/>
            <a:p>
              <a:pPr marL="0" indent="0" algn="ctr">
                <a:buNone/>
              </a:pPr>
              <a:r>
                <a:rPr lang="en-US" sz="1700" b="1" dirty="0">
                  <a:solidFill>
                    <a:srgbClr val="FFFFFF"/>
                  </a:solidFill>
                  <a:latin typeface="Nunito" pitchFamily="34" charset="0"/>
                  <a:ea typeface="Nunito" pitchFamily="34" charset="-122"/>
                  <a:cs typeface="Nunito" pitchFamily="34" charset="-120"/>
                </a:rPr>
                <a:t>☀</a:t>
              </a:r>
              <a:endParaRPr lang="en-US" sz="1700" dirty="0"/>
            </a:p>
          </p:txBody>
        </p:sp>
        <p:sp>
          <p:nvSpPr>
            <p:cNvPr id="18" name="Text 16"/>
            <p:cNvSpPr/>
            <p:nvPr/>
          </p:nvSpPr>
          <p:spPr>
            <a:xfrm>
              <a:off x="8759586" y="1993392"/>
              <a:ext cx="2639233" cy="457200"/>
            </a:xfrm>
            <a:prstGeom prst="rect">
              <a:avLst/>
            </a:prstGeom>
            <a:noFill/>
            <a:ln/>
          </p:spPr>
          <p:txBody>
            <a:bodyPr wrap="square" lIns="0" tIns="0" rIns="0" bIns="0" rtlCol="0" anchor="t"/>
            <a:lstStyle/>
            <a:p>
              <a:pPr marL="0" indent="0">
                <a:lnSpc>
                  <a:spcPct val="105000"/>
                </a:lnSpc>
                <a:buNone/>
              </a:pPr>
              <a:r>
                <a:rPr lang="en-US" sz="1150" b="1" dirty="0">
                  <a:solidFill>
                    <a:srgbClr val="2B2F33"/>
                  </a:solidFill>
                  <a:latin typeface="Nunito" pitchFamily="34" charset="0"/>
                  <a:ea typeface="Nunito" pitchFamily="34" charset="-122"/>
                  <a:cs typeface="Nunito" pitchFamily="34" charset="-120"/>
                </a:rPr>
                <a:t>Solar &amp; energy resource</a:t>
              </a:r>
              <a:endParaRPr lang="en-US" sz="1150" dirty="0"/>
            </a:p>
          </p:txBody>
        </p:sp>
        <p:sp>
          <p:nvSpPr>
            <p:cNvPr id="19" name="Text 17"/>
            <p:cNvSpPr/>
            <p:nvPr/>
          </p:nvSpPr>
          <p:spPr>
            <a:xfrm>
              <a:off x="8247522" y="2596896"/>
              <a:ext cx="3133009" cy="658368"/>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Global Solar Atlas (ESMAP/Solargis), NASA POWER, PVGIS, GHI/DNI rasters</a:t>
              </a:r>
              <a:endParaRPr lang="en-US" sz="1050" dirty="0"/>
            </a:p>
          </p:txBody>
        </p:sp>
      </p:grpSp>
      <p:grpSp>
        <p:nvGrpSpPr>
          <p:cNvPr id="40" name="Group 39">
            <a:extLst>
              <a:ext uri="{FF2B5EF4-FFF2-40B4-BE49-F238E27FC236}">
                <a16:creationId xmlns:a16="http://schemas.microsoft.com/office/drawing/2014/main" id="{AB3FF705-1778-5144-0E59-E36FACF03B39}"/>
              </a:ext>
            </a:extLst>
          </p:cNvPr>
          <p:cNvGrpSpPr/>
          <p:nvPr/>
        </p:nvGrpSpPr>
        <p:grpSpPr>
          <a:xfrm>
            <a:off x="610102" y="4005072"/>
            <a:ext cx="3535345" cy="1481328"/>
            <a:chOff x="610102" y="4005072"/>
            <a:chExt cx="3535345" cy="1481328"/>
          </a:xfrm>
        </p:grpSpPr>
        <p:sp>
          <p:nvSpPr>
            <p:cNvPr id="20" name="Shape 18"/>
            <p:cNvSpPr/>
            <p:nvPr/>
          </p:nvSpPr>
          <p:spPr>
            <a:xfrm>
              <a:off x="610102" y="4005072"/>
              <a:ext cx="3535345" cy="1481328"/>
            </a:xfrm>
            <a:prstGeom prst="roundRect">
              <a:avLst>
                <a:gd name="adj" fmla="val 4938"/>
              </a:avLst>
            </a:prstGeom>
            <a:solidFill>
              <a:srgbClr val="F6F7F8"/>
            </a:solidFill>
            <a:ln w="12700">
              <a:solidFill>
                <a:srgbClr val="E5E8EB"/>
              </a:solidFill>
              <a:prstDash val="solid"/>
            </a:ln>
          </p:spPr>
        </p:sp>
        <p:sp>
          <p:nvSpPr>
            <p:cNvPr id="21" name="Shape 19"/>
            <p:cNvSpPr/>
            <p:nvPr/>
          </p:nvSpPr>
          <p:spPr>
            <a:xfrm>
              <a:off x="765550" y="4142232"/>
              <a:ext cx="457200" cy="457200"/>
            </a:xfrm>
            <a:prstGeom prst="ellipse">
              <a:avLst/>
            </a:prstGeom>
            <a:solidFill>
              <a:srgbClr val="EDB348"/>
            </a:solidFill>
            <a:ln/>
          </p:spPr>
        </p:sp>
        <p:sp>
          <p:nvSpPr>
            <p:cNvPr id="22" name="Text 20"/>
            <p:cNvSpPr/>
            <p:nvPr/>
          </p:nvSpPr>
          <p:spPr>
            <a:xfrm>
              <a:off x="765550" y="4142232"/>
              <a:ext cx="457200" cy="457200"/>
            </a:xfrm>
            <a:prstGeom prst="rect">
              <a:avLst/>
            </a:prstGeom>
            <a:noFill/>
            <a:ln/>
          </p:spPr>
          <p:txBody>
            <a:bodyPr wrap="square" lIns="0" tIns="0" rIns="0" bIns="0" rtlCol="0" anchor="ctr"/>
            <a:lstStyle/>
            <a:p>
              <a:pPr marL="0" indent="0" algn="ctr">
                <a:buNone/>
              </a:pPr>
              <a:r>
                <a:rPr lang="en-US" sz="1700" b="1" dirty="0">
                  <a:solidFill>
                    <a:srgbClr val="FFFFFF"/>
                  </a:solidFill>
                  <a:latin typeface="Nunito" pitchFamily="34" charset="0"/>
                  <a:ea typeface="Nunito" pitchFamily="34" charset="-122"/>
                  <a:cs typeface="Nunito" pitchFamily="34" charset="-120"/>
                </a:rPr>
                <a:t>▢</a:t>
              </a:r>
              <a:endParaRPr lang="en-US" sz="1700" dirty="0"/>
            </a:p>
          </p:txBody>
        </p:sp>
        <p:sp>
          <p:nvSpPr>
            <p:cNvPr id="23" name="Text 21"/>
            <p:cNvSpPr/>
            <p:nvPr/>
          </p:nvSpPr>
          <p:spPr>
            <a:xfrm>
              <a:off x="1323334" y="4151376"/>
              <a:ext cx="2639233" cy="457200"/>
            </a:xfrm>
            <a:prstGeom prst="rect">
              <a:avLst/>
            </a:prstGeom>
            <a:noFill/>
            <a:ln/>
          </p:spPr>
          <p:txBody>
            <a:bodyPr wrap="square" lIns="0" tIns="0" rIns="0" bIns="0" rtlCol="0" anchor="t"/>
            <a:lstStyle/>
            <a:p>
              <a:pPr marL="0" indent="0">
                <a:lnSpc>
                  <a:spcPct val="105000"/>
                </a:lnSpc>
                <a:buNone/>
              </a:pPr>
              <a:r>
                <a:rPr lang="en-US" sz="1150" b="1" dirty="0">
                  <a:solidFill>
                    <a:srgbClr val="2B2F33"/>
                  </a:solidFill>
                  <a:latin typeface="Nunito" pitchFamily="34" charset="0"/>
                  <a:ea typeface="Nunito" pitchFamily="34" charset="-122"/>
                  <a:cs typeface="Nunito" pitchFamily="34" charset="-120"/>
                </a:rPr>
                <a:t>Administrative boundaries</a:t>
              </a:r>
              <a:endParaRPr lang="en-US" sz="1150" dirty="0"/>
            </a:p>
          </p:txBody>
        </p:sp>
        <p:sp>
          <p:nvSpPr>
            <p:cNvPr id="24" name="Text 22"/>
            <p:cNvSpPr/>
            <p:nvPr/>
          </p:nvSpPr>
          <p:spPr>
            <a:xfrm>
              <a:off x="811270" y="4754880"/>
              <a:ext cx="3133009" cy="658368"/>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GADM, geoBoundaries, national mapping agencies, OCHA COD boundaries</a:t>
              </a:r>
              <a:endParaRPr lang="en-US" sz="1050" dirty="0"/>
            </a:p>
          </p:txBody>
        </p:sp>
      </p:grpSp>
      <p:grpSp>
        <p:nvGrpSpPr>
          <p:cNvPr id="41" name="Group 40">
            <a:extLst>
              <a:ext uri="{FF2B5EF4-FFF2-40B4-BE49-F238E27FC236}">
                <a16:creationId xmlns:a16="http://schemas.microsoft.com/office/drawing/2014/main" id="{AD7E60DC-05E2-798E-93A7-1E1A9BFB9996}"/>
              </a:ext>
            </a:extLst>
          </p:cNvPr>
          <p:cNvGrpSpPr/>
          <p:nvPr/>
        </p:nvGrpSpPr>
        <p:grpSpPr>
          <a:xfrm>
            <a:off x="4328327" y="4005072"/>
            <a:ext cx="3535345" cy="1481328"/>
            <a:chOff x="4328327" y="4005072"/>
            <a:chExt cx="3535345" cy="1481328"/>
          </a:xfrm>
        </p:grpSpPr>
        <p:sp>
          <p:nvSpPr>
            <p:cNvPr id="25" name="Shape 23"/>
            <p:cNvSpPr/>
            <p:nvPr/>
          </p:nvSpPr>
          <p:spPr>
            <a:xfrm>
              <a:off x="4328327" y="4005072"/>
              <a:ext cx="3535345" cy="1481328"/>
            </a:xfrm>
            <a:prstGeom prst="roundRect">
              <a:avLst>
                <a:gd name="adj" fmla="val 4938"/>
              </a:avLst>
            </a:prstGeom>
            <a:solidFill>
              <a:srgbClr val="F6F7F8"/>
            </a:solidFill>
            <a:ln w="12700">
              <a:solidFill>
                <a:srgbClr val="E5E8EB"/>
              </a:solidFill>
              <a:prstDash val="solid"/>
            </a:ln>
          </p:spPr>
        </p:sp>
        <p:sp>
          <p:nvSpPr>
            <p:cNvPr id="26" name="Shape 24"/>
            <p:cNvSpPr/>
            <p:nvPr/>
          </p:nvSpPr>
          <p:spPr>
            <a:xfrm>
              <a:off x="4483775" y="4142232"/>
              <a:ext cx="457200" cy="457200"/>
            </a:xfrm>
            <a:prstGeom prst="ellipse">
              <a:avLst/>
            </a:prstGeom>
            <a:solidFill>
              <a:srgbClr val="53A2CC"/>
            </a:solidFill>
            <a:ln/>
          </p:spPr>
        </p:sp>
        <p:sp>
          <p:nvSpPr>
            <p:cNvPr id="27" name="Text 25"/>
            <p:cNvSpPr/>
            <p:nvPr/>
          </p:nvSpPr>
          <p:spPr>
            <a:xfrm>
              <a:off x="4483775" y="4142232"/>
              <a:ext cx="457200" cy="457200"/>
            </a:xfrm>
            <a:prstGeom prst="rect">
              <a:avLst/>
            </a:prstGeom>
            <a:noFill/>
            <a:ln/>
          </p:spPr>
          <p:txBody>
            <a:bodyPr wrap="square" lIns="0" tIns="0" rIns="0" bIns="0" rtlCol="0" anchor="ctr"/>
            <a:lstStyle/>
            <a:p>
              <a:pPr marL="0" indent="0" algn="ctr">
                <a:buNone/>
              </a:pPr>
              <a:r>
                <a:rPr lang="en-US" sz="1700" b="1" dirty="0">
                  <a:solidFill>
                    <a:srgbClr val="FFFFFF"/>
                  </a:solidFill>
                  <a:latin typeface="Nunito" pitchFamily="34" charset="0"/>
                  <a:ea typeface="Nunito" pitchFamily="34" charset="-122"/>
                  <a:cs typeface="Nunito" pitchFamily="34" charset="-120"/>
                </a:rPr>
                <a:t>🌍</a:t>
              </a:r>
              <a:endParaRPr lang="en-US" sz="1700" dirty="0"/>
            </a:p>
          </p:txBody>
        </p:sp>
        <p:sp>
          <p:nvSpPr>
            <p:cNvPr id="28" name="Text 26"/>
            <p:cNvSpPr/>
            <p:nvPr/>
          </p:nvSpPr>
          <p:spPr>
            <a:xfrm>
              <a:off x="5041559" y="4151376"/>
              <a:ext cx="2639233" cy="457200"/>
            </a:xfrm>
            <a:prstGeom prst="rect">
              <a:avLst/>
            </a:prstGeom>
            <a:noFill/>
            <a:ln/>
          </p:spPr>
          <p:txBody>
            <a:bodyPr wrap="square" lIns="0" tIns="0" rIns="0" bIns="0" rtlCol="0" anchor="t"/>
            <a:lstStyle/>
            <a:p>
              <a:pPr marL="0" indent="0">
                <a:lnSpc>
                  <a:spcPct val="105000"/>
                </a:lnSpc>
                <a:buNone/>
              </a:pPr>
              <a:r>
                <a:rPr lang="en-US" sz="1150" b="1" dirty="0">
                  <a:solidFill>
                    <a:srgbClr val="2B2F33"/>
                  </a:solidFill>
                  <a:latin typeface="Nunito" pitchFamily="34" charset="0"/>
                  <a:ea typeface="Nunito" pitchFamily="34" charset="-122"/>
                  <a:cs typeface="Nunito" pitchFamily="34" charset="-120"/>
                </a:rPr>
                <a:t>Land cover &amp; terrain</a:t>
              </a:r>
              <a:endParaRPr lang="en-US" sz="1150" dirty="0"/>
            </a:p>
          </p:txBody>
        </p:sp>
        <p:sp>
          <p:nvSpPr>
            <p:cNvPr id="29" name="Text 27"/>
            <p:cNvSpPr/>
            <p:nvPr/>
          </p:nvSpPr>
          <p:spPr>
            <a:xfrm>
              <a:off x="4529495" y="4754880"/>
              <a:ext cx="3133009" cy="658368"/>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ESA WorldCover, SRTM/Copernicus DEM, MODIS, Sentinel satellite data</a:t>
              </a:r>
              <a:endParaRPr lang="en-US" sz="1050" dirty="0"/>
            </a:p>
          </p:txBody>
        </p:sp>
      </p:grpSp>
      <p:grpSp>
        <p:nvGrpSpPr>
          <p:cNvPr id="42" name="Group 41">
            <a:extLst>
              <a:ext uri="{FF2B5EF4-FFF2-40B4-BE49-F238E27FC236}">
                <a16:creationId xmlns:a16="http://schemas.microsoft.com/office/drawing/2014/main" id="{1CC69750-E111-9116-66BF-6619FF61B9B6}"/>
              </a:ext>
            </a:extLst>
          </p:cNvPr>
          <p:cNvGrpSpPr/>
          <p:nvPr/>
        </p:nvGrpSpPr>
        <p:grpSpPr>
          <a:xfrm>
            <a:off x="8046551" y="4005072"/>
            <a:ext cx="3535345" cy="1481328"/>
            <a:chOff x="8046551" y="4005072"/>
            <a:chExt cx="3535345" cy="1481328"/>
          </a:xfrm>
        </p:grpSpPr>
        <p:sp>
          <p:nvSpPr>
            <p:cNvPr id="30" name="Shape 28"/>
            <p:cNvSpPr/>
            <p:nvPr/>
          </p:nvSpPr>
          <p:spPr>
            <a:xfrm>
              <a:off x="8046551" y="4005072"/>
              <a:ext cx="3535345" cy="1481328"/>
            </a:xfrm>
            <a:prstGeom prst="roundRect">
              <a:avLst>
                <a:gd name="adj" fmla="val 4938"/>
              </a:avLst>
            </a:prstGeom>
            <a:solidFill>
              <a:srgbClr val="F6F7F8"/>
            </a:solidFill>
            <a:ln w="12700">
              <a:solidFill>
                <a:srgbClr val="E5E8EB"/>
              </a:solidFill>
              <a:prstDash val="solid"/>
            </a:ln>
          </p:spPr>
        </p:sp>
        <p:sp>
          <p:nvSpPr>
            <p:cNvPr id="31" name="Shape 29"/>
            <p:cNvSpPr/>
            <p:nvPr/>
          </p:nvSpPr>
          <p:spPr>
            <a:xfrm>
              <a:off x="8201999" y="4142232"/>
              <a:ext cx="457200" cy="457200"/>
            </a:xfrm>
            <a:prstGeom prst="ellipse">
              <a:avLst/>
            </a:prstGeom>
            <a:solidFill>
              <a:srgbClr val="EDB348"/>
            </a:solidFill>
            <a:ln/>
          </p:spPr>
        </p:sp>
        <p:sp>
          <p:nvSpPr>
            <p:cNvPr id="32" name="Text 30"/>
            <p:cNvSpPr/>
            <p:nvPr/>
          </p:nvSpPr>
          <p:spPr>
            <a:xfrm>
              <a:off x="8201999" y="4142232"/>
              <a:ext cx="457200" cy="457200"/>
            </a:xfrm>
            <a:prstGeom prst="rect">
              <a:avLst/>
            </a:prstGeom>
            <a:noFill/>
            <a:ln/>
          </p:spPr>
          <p:txBody>
            <a:bodyPr wrap="square" lIns="0" tIns="0" rIns="0" bIns="0" rtlCol="0" anchor="ctr"/>
            <a:lstStyle/>
            <a:p>
              <a:pPr marL="0" indent="0" algn="ctr">
                <a:buNone/>
              </a:pPr>
              <a:r>
                <a:rPr lang="en-US" sz="1700" b="1" dirty="0">
                  <a:solidFill>
                    <a:srgbClr val="FFFFFF"/>
                  </a:solidFill>
                  <a:latin typeface="Nunito" pitchFamily="34" charset="0"/>
                  <a:ea typeface="Nunito" pitchFamily="34" charset="-122"/>
                  <a:cs typeface="Nunito" pitchFamily="34" charset="-120"/>
                </a:rPr>
                <a:t>📊</a:t>
              </a:r>
              <a:endParaRPr lang="en-US" sz="1700" dirty="0"/>
            </a:p>
          </p:txBody>
        </p:sp>
        <p:sp>
          <p:nvSpPr>
            <p:cNvPr id="33" name="Text 31"/>
            <p:cNvSpPr/>
            <p:nvPr/>
          </p:nvSpPr>
          <p:spPr>
            <a:xfrm>
              <a:off x="8759783" y="4151376"/>
              <a:ext cx="2639233" cy="457200"/>
            </a:xfrm>
            <a:prstGeom prst="rect">
              <a:avLst/>
            </a:prstGeom>
            <a:noFill/>
            <a:ln/>
          </p:spPr>
          <p:txBody>
            <a:bodyPr wrap="square" lIns="0" tIns="0" rIns="0" bIns="0" rtlCol="0" anchor="t"/>
            <a:lstStyle/>
            <a:p>
              <a:pPr marL="0" indent="0">
                <a:lnSpc>
                  <a:spcPct val="105000"/>
                </a:lnSpc>
                <a:buNone/>
              </a:pPr>
              <a:r>
                <a:rPr lang="en-US" sz="1150" b="1" dirty="0">
                  <a:solidFill>
                    <a:srgbClr val="2B2F33"/>
                  </a:solidFill>
                  <a:latin typeface="Nunito" pitchFamily="34" charset="0"/>
                  <a:ea typeface="Nunito" pitchFamily="34" charset="-122"/>
                  <a:cs typeface="Nunito" pitchFamily="34" charset="-120"/>
                </a:rPr>
                <a:t>Socioeconomic &amp; demand</a:t>
              </a:r>
              <a:endParaRPr lang="en-US" sz="1150" dirty="0"/>
            </a:p>
          </p:txBody>
        </p:sp>
        <p:sp>
          <p:nvSpPr>
            <p:cNvPr id="34" name="Text 32"/>
            <p:cNvSpPr/>
            <p:nvPr/>
          </p:nvSpPr>
          <p:spPr>
            <a:xfrm>
              <a:off x="8247719" y="4754880"/>
              <a:ext cx="3133009" cy="658368"/>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DHS surveys, World Bank Open Data, IMF, national household surveys</a:t>
              </a:r>
              <a:endParaRPr lang="en-US" sz="1050" dirty="0"/>
            </a:p>
          </p:txBody>
        </p:sp>
      </p:grpSp>
      <p:sp>
        <p:nvSpPr>
          <p:cNvPr id="35" name="Text 33"/>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36" name="Text 34"/>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21</a:t>
            </a:r>
            <a:endParaRPr lang="en-US" sz="8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UNIT 5 · DATA SOURCES</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700" b="1" dirty="0">
                <a:solidFill>
                  <a:srgbClr val="2B2F33"/>
                </a:solidFill>
                <a:latin typeface="Nunito" pitchFamily="34" charset="0"/>
                <a:ea typeface="Nunito" pitchFamily="34" charset="-122"/>
                <a:cs typeface="Nunito" pitchFamily="34" charset="-120"/>
              </a:rPr>
              <a:t>Assessing Source Quality and Fitness for Use</a:t>
            </a:r>
            <a:endParaRPr lang="en-US" sz="27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pitchFamily="34" charset="0"/>
                <a:ea typeface="Nunito" pitchFamily="34" charset="-122"/>
                <a:cs typeface="Nunito" pitchFamily="34" charset="-120"/>
              </a:rPr>
              <a:t>Not every dataset that fits your study area is fit for your purpose. Ask these six questions before you rely on any source.</a:t>
            </a:r>
            <a:endParaRPr lang="en-US" sz="1350" dirty="0"/>
          </a:p>
        </p:txBody>
      </p:sp>
      <p:grpSp>
        <p:nvGrpSpPr>
          <p:cNvPr id="37" name="Group 36">
            <a:extLst>
              <a:ext uri="{FF2B5EF4-FFF2-40B4-BE49-F238E27FC236}">
                <a16:creationId xmlns:a16="http://schemas.microsoft.com/office/drawing/2014/main" id="{57AE6284-386C-7FE4-9797-2F8E7633206E}"/>
              </a:ext>
            </a:extLst>
          </p:cNvPr>
          <p:cNvGrpSpPr/>
          <p:nvPr/>
        </p:nvGrpSpPr>
        <p:grpSpPr>
          <a:xfrm>
            <a:off x="609905" y="1874520"/>
            <a:ext cx="5348783" cy="1234440"/>
            <a:chOff x="609905" y="1874520"/>
            <a:chExt cx="5348783" cy="1234440"/>
          </a:xfrm>
        </p:grpSpPr>
        <p:sp>
          <p:nvSpPr>
            <p:cNvPr id="5" name="Shape 3"/>
            <p:cNvSpPr/>
            <p:nvPr/>
          </p:nvSpPr>
          <p:spPr>
            <a:xfrm>
              <a:off x="609905" y="1874520"/>
              <a:ext cx="5348783" cy="1234440"/>
            </a:xfrm>
            <a:prstGeom prst="roundRect">
              <a:avLst>
                <a:gd name="adj" fmla="val 5926"/>
              </a:avLst>
            </a:prstGeom>
            <a:solidFill>
              <a:srgbClr val="F6F7F8"/>
            </a:solidFill>
            <a:ln w="12700">
              <a:solidFill>
                <a:srgbClr val="E5E8EB"/>
              </a:solidFill>
              <a:prstDash val="solid"/>
            </a:ln>
          </p:spPr>
        </p:sp>
        <p:sp>
          <p:nvSpPr>
            <p:cNvPr id="6" name="Shape 4"/>
            <p:cNvSpPr/>
            <p:nvPr/>
          </p:nvSpPr>
          <p:spPr>
            <a:xfrm>
              <a:off x="783641" y="2281428"/>
              <a:ext cx="420624" cy="420624"/>
            </a:xfrm>
            <a:prstGeom prst="ellipse">
              <a:avLst/>
            </a:prstGeom>
            <a:solidFill>
              <a:srgbClr val="53A2CC"/>
            </a:solidFill>
            <a:ln/>
          </p:spPr>
        </p:sp>
        <p:sp>
          <p:nvSpPr>
            <p:cNvPr id="7" name="Text 5"/>
            <p:cNvSpPr/>
            <p:nvPr/>
          </p:nvSpPr>
          <p:spPr>
            <a:xfrm>
              <a:off x="783641" y="2281428"/>
              <a:ext cx="420624" cy="420624"/>
            </a:xfrm>
            <a:prstGeom prst="rect">
              <a:avLst/>
            </a:prstGeom>
            <a:noFill/>
            <a:ln/>
          </p:spPr>
          <p:txBody>
            <a:bodyPr wrap="square" lIns="0" tIns="0" rIns="0" bIns="0" rtlCol="0" anchor="ctr"/>
            <a:lstStyle/>
            <a:p>
              <a:pPr marL="0" indent="0" algn="ctr">
                <a:buNone/>
              </a:pPr>
              <a:r>
                <a:rPr lang="en-US" sz="1600" b="1" dirty="0">
                  <a:solidFill>
                    <a:srgbClr val="EDB348"/>
                  </a:solidFill>
                  <a:latin typeface="Nunito" pitchFamily="34" charset="0"/>
                  <a:ea typeface="Nunito" pitchFamily="34" charset="-122"/>
                  <a:cs typeface="Nunito" pitchFamily="34" charset="-120"/>
                </a:rPr>
                <a:t>1</a:t>
              </a:r>
              <a:endParaRPr lang="en-US" sz="1600" dirty="0"/>
            </a:p>
          </p:txBody>
        </p:sp>
        <p:sp>
          <p:nvSpPr>
            <p:cNvPr id="8" name="Text 6"/>
            <p:cNvSpPr/>
            <p:nvPr/>
          </p:nvSpPr>
          <p:spPr>
            <a:xfrm>
              <a:off x="1323137" y="2002536"/>
              <a:ext cx="4434383" cy="310896"/>
            </a:xfrm>
            <a:prstGeom prst="rect">
              <a:avLst/>
            </a:prstGeom>
            <a:noFill/>
            <a:ln/>
          </p:spPr>
          <p:txBody>
            <a:bodyPr wrap="square" lIns="0" tIns="0" rIns="0" bIns="0" rtlCol="0" anchor="ctr"/>
            <a:lstStyle/>
            <a:p>
              <a:pPr marL="0" indent="0">
                <a:buNone/>
              </a:pPr>
              <a:r>
                <a:rPr lang="en-US" sz="1300" b="1" dirty="0">
                  <a:solidFill>
                    <a:srgbClr val="2B2F33"/>
                  </a:solidFill>
                  <a:latin typeface="Nunito" pitchFamily="34" charset="0"/>
                  <a:ea typeface="Nunito" pitchFamily="34" charset="-122"/>
                  <a:cs typeface="Nunito" pitchFamily="34" charset="-120"/>
                </a:rPr>
                <a:t>Currency</a:t>
              </a:r>
              <a:endParaRPr lang="en-US" sz="1300" dirty="0"/>
            </a:p>
          </p:txBody>
        </p:sp>
        <p:sp>
          <p:nvSpPr>
            <p:cNvPr id="9" name="Text 7"/>
            <p:cNvSpPr/>
            <p:nvPr/>
          </p:nvSpPr>
          <p:spPr>
            <a:xfrm>
              <a:off x="1323137" y="2331720"/>
              <a:ext cx="4434383" cy="685800"/>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When was it last updated? A 2015 settlement layer may miss five years of electrification and urban growth.</a:t>
              </a:r>
              <a:endParaRPr lang="en-US" sz="1050" dirty="0"/>
            </a:p>
          </p:txBody>
        </p:sp>
      </p:grpSp>
      <p:grpSp>
        <p:nvGrpSpPr>
          <p:cNvPr id="38" name="Group 37">
            <a:extLst>
              <a:ext uri="{FF2B5EF4-FFF2-40B4-BE49-F238E27FC236}">
                <a16:creationId xmlns:a16="http://schemas.microsoft.com/office/drawing/2014/main" id="{1AFB7C3D-EF55-3296-6F28-7B6B662992A4}"/>
              </a:ext>
            </a:extLst>
          </p:cNvPr>
          <p:cNvGrpSpPr/>
          <p:nvPr/>
        </p:nvGrpSpPr>
        <p:grpSpPr>
          <a:xfrm>
            <a:off x="6233008" y="1874520"/>
            <a:ext cx="5348783" cy="1234440"/>
            <a:chOff x="6233008" y="1874520"/>
            <a:chExt cx="5348783" cy="1234440"/>
          </a:xfrm>
        </p:grpSpPr>
        <p:sp>
          <p:nvSpPr>
            <p:cNvPr id="10" name="Shape 8"/>
            <p:cNvSpPr/>
            <p:nvPr/>
          </p:nvSpPr>
          <p:spPr>
            <a:xfrm>
              <a:off x="6233008" y="1874520"/>
              <a:ext cx="5348783" cy="1234440"/>
            </a:xfrm>
            <a:prstGeom prst="roundRect">
              <a:avLst>
                <a:gd name="adj" fmla="val 5926"/>
              </a:avLst>
            </a:prstGeom>
            <a:solidFill>
              <a:srgbClr val="F6F7F8"/>
            </a:solidFill>
            <a:ln w="12700">
              <a:solidFill>
                <a:srgbClr val="E5E8EB"/>
              </a:solidFill>
              <a:prstDash val="solid"/>
            </a:ln>
          </p:spPr>
        </p:sp>
        <p:sp>
          <p:nvSpPr>
            <p:cNvPr id="11" name="Shape 9"/>
            <p:cNvSpPr/>
            <p:nvPr/>
          </p:nvSpPr>
          <p:spPr>
            <a:xfrm>
              <a:off x="6406744" y="2281428"/>
              <a:ext cx="420624" cy="420624"/>
            </a:xfrm>
            <a:prstGeom prst="ellipse">
              <a:avLst/>
            </a:prstGeom>
            <a:solidFill>
              <a:srgbClr val="53A2CC"/>
            </a:solidFill>
            <a:ln/>
          </p:spPr>
        </p:sp>
        <p:sp>
          <p:nvSpPr>
            <p:cNvPr id="12" name="Text 10"/>
            <p:cNvSpPr/>
            <p:nvPr/>
          </p:nvSpPr>
          <p:spPr>
            <a:xfrm>
              <a:off x="6406744" y="2281428"/>
              <a:ext cx="420624" cy="420624"/>
            </a:xfrm>
            <a:prstGeom prst="rect">
              <a:avLst/>
            </a:prstGeom>
            <a:noFill/>
            <a:ln/>
          </p:spPr>
          <p:txBody>
            <a:bodyPr wrap="square" lIns="0" tIns="0" rIns="0" bIns="0" rtlCol="0" anchor="ctr"/>
            <a:lstStyle/>
            <a:p>
              <a:pPr marL="0" indent="0" algn="ctr">
                <a:buNone/>
              </a:pPr>
              <a:r>
                <a:rPr lang="en-US" sz="1600" b="1" dirty="0">
                  <a:solidFill>
                    <a:srgbClr val="EDB348"/>
                  </a:solidFill>
                  <a:latin typeface="Nunito" pitchFamily="34" charset="0"/>
                  <a:ea typeface="Nunito" pitchFamily="34" charset="-122"/>
                  <a:cs typeface="Nunito" pitchFamily="34" charset="-120"/>
                </a:rPr>
                <a:t>2</a:t>
              </a:r>
              <a:endParaRPr lang="en-US" sz="1600" dirty="0"/>
            </a:p>
          </p:txBody>
        </p:sp>
        <p:sp>
          <p:nvSpPr>
            <p:cNvPr id="13" name="Text 11"/>
            <p:cNvSpPr/>
            <p:nvPr/>
          </p:nvSpPr>
          <p:spPr>
            <a:xfrm>
              <a:off x="6946240" y="2002536"/>
              <a:ext cx="4434383" cy="310896"/>
            </a:xfrm>
            <a:prstGeom prst="rect">
              <a:avLst/>
            </a:prstGeom>
            <a:noFill/>
            <a:ln/>
          </p:spPr>
          <p:txBody>
            <a:bodyPr wrap="square" lIns="0" tIns="0" rIns="0" bIns="0" rtlCol="0" anchor="ctr"/>
            <a:lstStyle/>
            <a:p>
              <a:pPr marL="0" indent="0">
                <a:buNone/>
              </a:pPr>
              <a:r>
                <a:rPr lang="en-US" sz="1300" b="1" dirty="0">
                  <a:solidFill>
                    <a:srgbClr val="2B2F33"/>
                  </a:solidFill>
                  <a:latin typeface="Nunito" pitchFamily="34" charset="0"/>
                  <a:ea typeface="Nunito" pitchFamily="34" charset="-122"/>
                  <a:cs typeface="Nunito" pitchFamily="34" charset="-120"/>
                </a:rPr>
                <a:t>Resolution</a:t>
              </a:r>
              <a:endParaRPr lang="en-US" sz="1300" dirty="0"/>
            </a:p>
          </p:txBody>
        </p:sp>
        <p:sp>
          <p:nvSpPr>
            <p:cNvPr id="14" name="Text 12"/>
            <p:cNvSpPr/>
            <p:nvPr/>
          </p:nvSpPr>
          <p:spPr>
            <a:xfrm>
              <a:off x="6946240" y="2331720"/>
              <a:ext cx="4434383" cy="685800"/>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Does the spatial detail match your decision? A 1km solar raster cannot site an individual mini-grid.</a:t>
              </a:r>
              <a:endParaRPr lang="en-US" sz="1050" dirty="0"/>
            </a:p>
          </p:txBody>
        </p:sp>
      </p:grpSp>
      <p:grpSp>
        <p:nvGrpSpPr>
          <p:cNvPr id="39" name="Group 38">
            <a:extLst>
              <a:ext uri="{FF2B5EF4-FFF2-40B4-BE49-F238E27FC236}">
                <a16:creationId xmlns:a16="http://schemas.microsoft.com/office/drawing/2014/main" id="{AE272E90-8B2D-6695-9F48-F57C319458C4}"/>
              </a:ext>
            </a:extLst>
          </p:cNvPr>
          <p:cNvGrpSpPr/>
          <p:nvPr/>
        </p:nvGrpSpPr>
        <p:grpSpPr>
          <a:xfrm>
            <a:off x="609905" y="3255264"/>
            <a:ext cx="5348783" cy="1234440"/>
            <a:chOff x="609905" y="3255264"/>
            <a:chExt cx="5348783" cy="1234440"/>
          </a:xfrm>
        </p:grpSpPr>
        <p:sp>
          <p:nvSpPr>
            <p:cNvPr id="15" name="Shape 13"/>
            <p:cNvSpPr/>
            <p:nvPr/>
          </p:nvSpPr>
          <p:spPr>
            <a:xfrm>
              <a:off x="609905" y="3255264"/>
              <a:ext cx="5348783" cy="1234440"/>
            </a:xfrm>
            <a:prstGeom prst="roundRect">
              <a:avLst>
                <a:gd name="adj" fmla="val 5926"/>
              </a:avLst>
            </a:prstGeom>
            <a:solidFill>
              <a:srgbClr val="F6F7F8"/>
            </a:solidFill>
            <a:ln w="12700">
              <a:solidFill>
                <a:srgbClr val="E5E8EB"/>
              </a:solidFill>
              <a:prstDash val="solid"/>
            </a:ln>
          </p:spPr>
        </p:sp>
        <p:sp>
          <p:nvSpPr>
            <p:cNvPr id="16" name="Shape 14"/>
            <p:cNvSpPr/>
            <p:nvPr/>
          </p:nvSpPr>
          <p:spPr>
            <a:xfrm>
              <a:off x="783641" y="3662172"/>
              <a:ext cx="420624" cy="420624"/>
            </a:xfrm>
            <a:prstGeom prst="ellipse">
              <a:avLst/>
            </a:prstGeom>
            <a:solidFill>
              <a:srgbClr val="53A2CC"/>
            </a:solidFill>
            <a:ln/>
          </p:spPr>
        </p:sp>
        <p:sp>
          <p:nvSpPr>
            <p:cNvPr id="17" name="Text 15"/>
            <p:cNvSpPr/>
            <p:nvPr/>
          </p:nvSpPr>
          <p:spPr>
            <a:xfrm>
              <a:off x="783641" y="3662172"/>
              <a:ext cx="420624" cy="420624"/>
            </a:xfrm>
            <a:prstGeom prst="rect">
              <a:avLst/>
            </a:prstGeom>
            <a:noFill/>
            <a:ln/>
          </p:spPr>
          <p:txBody>
            <a:bodyPr wrap="square" lIns="0" tIns="0" rIns="0" bIns="0" rtlCol="0" anchor="ctr"/>
            <a:lstStyle/>
            <a:p>
              <a:pPr marL="0" indent="0" algn="ctr">
                <a:buNone/>
              </a:pPr>
              <a:r>
                <a:rPr lang="en-US" sz="1600" b="1" dirty="0">
                  <a:solidFill>
                    <a:srgbClr val="EDB348"/>
                  </a:solidFill>
                  <a:latin typeface="Nunito" pitchFamily="34" charset="0"/>
                  <a:ea typeface="Nunito" pitchFamily="34" charset="-122"/>
                  <a:cs typeface="Nunito" pitchFamily="34" charset="-120"/>
                </a:rPr>
                <a:t>3</a:t>
              </a:r>
              <a:endParaRPr lang="en-US" sz="1600" dirty="0"/>
            </a:p>
          </p:txBody>
        </p:sp>
        <p:sp>
          <p:nvSpPr>
            <p:cNvPr id="18" name="Text 16"/>
            <p:cNvSpPr/>
            <p:nvPr/>
          </p:nvSpPr>
          <p:spPr>
            <a:xfrm>
              <a:off x="1323137" y="3383280"/>
              <a:ext cx="4434383" cy="310896"/>
            </a:xfrm>
            <a:prstGeom prst="rect">
              <a:avLst/>
            </a:prstGeom>
            <a:noFill/>
            <a:ln/>
          </p:spPr>
          <p:txBody>
            <a:bodyPr wrap="square" lIns="0" tIns="0" rIns="0" bIns="0" rtlCol="0" anchor="ctr"/>
            <a:lstStyle/>
            <a:p>
              <a:pPr marL="0" indent="0">
                <a:buNone/>
              </a:pPr>
              <a:r>
                <a:rPr lang="en-US" sz="1300" b="1" dirty="0">
                  <a:solidFill>
                    <a:srgbClr val="2B2F33"/>
                  </a:solidFill>
                  <a:latin typeface="Nunito" pitchFamily="34" charset="0"/>
                  <a:ea typeface="Nunito" pitchFamily="34" charset="-122"/>
                  <a:cs typeface="Nunito" pitchFamily="34" charset="-120"/>
                </a:rPr>
                <a:t>Lineage</a:t>
              </a:r>
              <a:endParaRPr lang="en-US" sz="1300" dirty="0"/>
            </a:p>
          </p:txBody>
        </p:sp>
        <p:sp>
          <p:nvSpPr>
            <p:cNvPr id="19" name="Text 17"/>
            <p:cNvSpPr/>
            <p:nvPr/>
          </p:nvSpPr>
          <p:spPr>
            <a:xfrm>
              <a:off x="1323137" y="3712464"/>
              <a:ext cx="4434383" cy="685800"/>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Is the collection and processing method documented? Undocumented data cannot be trusted or reproduced.</a:t>
              </a:r>
              <a:endParaRPr lang="en-US" sz="1050" dirty="0"/>
            </a:p>
          </p:txBody>
        </p:sp>
      </p:grpSp>
      <p:grpSp>
        <p:nvGrpSpPr>
          <p:cNvPr id="40" name="Group 39">
            <a:extLst>
              <a:ext uri="{FF2B5EF4-FFF2-40B4-BE49-F238E27FC236}">
                <a16:creationId xmlns:a16="http://schemas.microsoft.com/office/drawing/2014/main" id="{C1E86027-8E39-A676-9A5A-593379B990E6}"/>
              </a:ext>
            </a:extLst>
          </p:cNvPr>
          <p:cNvGrpSpPr/>
          <p:nvPr/>
        </p:nvGrpSpPr>
        <p:grpSpPr>
          <a:xfrm>
            <a:off x="6233008" y="3255264"/>
            <a:ext cx="5348783" cy="1234440"/>
            <a:chOff x="6233008" y="3255264"/>
            <a:chExt cx="5348783" cy="1234440"/>
          </a:xfrm>
        </p:grpSpPr>
        <p:sp>
          <p:nvSpPr>
            <p:cNvPr id="20" name="Shape 18"/>
            <p:cNvSpPr/>
            <p:nvPr/>
          </p:nvSpPr>
          <p:spPr>
            <a:xfrm>
              <a:off x="6233008" y="3255264"/>
              <a:ext cx="5348783" cy="1234440"/>
            </a:xfrm>
            <a:prstGeom prst="roundRect">
              <a:avLst>
                <a:gd name="adj" fmla="val 5926"/>
              </a:avLst>
            </a:prstGeom>
            <a:solidFill>
              <a:srgbClr val="F6F7F8"/>
            </a:solidFill>
            <a:ln w="12700">
              <a:solidFill>
                <a:srgbClr val="E5E8EB"/>
              </a:solidFill>
              <a:prstDash val="solid"/>
            </a:ln>
          </p:spPr>
        </p:sp>
        <p:sp>
          <p:nvSpPr>
            <p:cNvPr id="21" name="Shape 19"/>
            <p:cNvSpPr/>
            <p:nvPr/>
          </p:nvSpPr>
          <p:spPr>
            <a:xfrm>
              <a:off x="6406744" y="3662172"/>
              <a:ext cx="420624" cy="420624"/>
            </a:xfrm>
            <a:prstGeom prst="ellipse">
              <a:avLst/>
            </a:prstGeom>
            <a:solidFill>
              <a:srgbClr val="53A2CC"/>
            </a:solidFill>
            <a:ln/>
          </p:spPr>
        </p:sp>
        <p:sp>
          <p:nvSpPr>
            <p:cNvPr id="22" name="Text 20"/>
            <p:cNvSpPr/>
            <p:nvPr/>
          </p:nvSpPr>
          <p:spPr>
            <a:xfrm>
              <a:off x="6406744" y="3662172"/>
              <a:ext cx="420624" cy="420624"/>
            </a:xfrm>
            <a:prstGeom prst="rect">
              <a:avLst/>
            </a:prstGeom>
            <a:noFill/>
            <a:ln/>
          </p:spPr>
          <p:txBody>
            <a:bodyPr wrap="square" lIns="0" tIns="0" rIns="0" bIns="0" rtlCol="0" anchor="ctr"/>
            <a:lstStyle/>
            <a:p>
              <a:pPr marL="0" indent="0" algn="ctr">
                <a:buNone/>
              </a:pPr>
              <a:r>
                <a:rPr lang="en-US" sz="1600" b="1" dirty="0">
                  <a:solidFill>
                    <a:srgbClr val="EDB348"/>
                  </a:solidFill>
                  <a:latin typeface="Nunito" pitchFamily="34" charset="0"/>
                  <a:ea typeface="Nunito" pitchFamily="34" charset="-122"/>
                  <a:cs typeface="Nunito" pitchFamily="34" charset="-120"/>
                </a:rPr>
                <a:t>4</a:t>
              </a:r>
              <a:endParaRPr lang="en-US" sz="1600" dirty="0"/>
            </a:p>
          </p:txBody>
        </p:sp>
        <p:sp>
          <p:nvSpPr>
            <p:cNvPr id="23" name="Text 21"/>
            <p:cNvSpPr/>
            <p:nvPr/>
          </p:nvSpPr>
          <p:spPr>
            <a:xfrm>
              <a:off x="6946240" y="3383280"/>
              <a:ext cx="4434383" cy="310896"/>
            </a:xfrm>
            <a:prstGeom prst="rect">
              <a:avLst/>
            </a:prstGeom>
            <a:noFill/>
            <a:ln/>
          </p:spPr>
          <p:txBody>
            <a:bodyPr wrap="square" lIns="0" tIns="0" rIns="0" bIns="0" rtlCol="0" anchor="ctr"/>
            <a:lstStyle/>
            <a:p>
              <a:pPr marL="0" indent="0">
                <a:buNone/>
              </a:pPr>
              <a:r>
                <a:rPr lang="en-US" sz="1300" b="1" dirty="0">
                  <a:solidFill>
                    <a:srgbClr val="2B2F33"/>
                  </a:solidFill>
                  <a:latin typeface="Nunito" pitchFamily="34" charset="0"/>
                  <a:ea typeface="Nunito" pitchFamily="34" charset="-122"/>
                  <a:cs typeface="Nunito" pitchFamily="34" charset="-120"/>
                </a:rPr>
                <a:t>Completeness</a:t>
              </a:r>
              <a:endParaRPr lang="en-US" sz="1300" dirty="0"/>
            </a:p>
          </p:txBody>
        </p:sp>
        <p:sp>
          <p:nvSpPr>
            <p:cNvPr id="24" name="Text 22"/>
            <p:cNvSpPr/>
            <p:nvPr/>
          </p:nvSpPr>
          <p:spPr>
            <a:xfrm>
              <a:off x="6946240" y="3712464"/>
              <a:ext cx="4434383" cy="685800"/>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Are there gaps, and are they random or systematic? OSM coverage is often thinner in rural areas.</a:t>
              </a:r>
              <a:endParaRPr lang="en-US" sz="1050" dirty="0"/>
            </a:p>
          </p:txBody>
        </p:sp>
      </p:grpSp>
      <p:grpSp>
        <p:nvGrpSpPr>
          <p:cNvPr id="41" name="Group 40">
            <a:extLst>
              <a:ext uri="{FF2B5EF4-FFF2-40B4-BE49-F238E27FC236}">
                <a16:creationId xmlns:a16="http://schemas.microsoft.com/office/drawing/2014/main" id="{09687951-2D74-D7B1-9631-3AC6CAFA1125}"/>
              </a:ext>
            </a:extLst>
          </p:cNvPr>
          <p:cNvGrpSpPr/>
          <p:nvPr/>
        </p:nvGrpSpPr>
        <p:grpSpPr>
          <a:xfrm>
            <a:off x="609905" y="4636008"/>
            <a:ext cx="5348783" cy="1234440"/>
            <a:chOff x="609905" y="4636008"/>
            <a:chExt cx="5348783" cy="1234440"/>
          </a:xfrm>
        </p:grpSpPr>
        <p:sp>
          <p:nvSpPr>
            <p:cNvPr id="25" name="Shape 23"/>
            <p:cNvSpPr/>
            <p:nvPr/>
          </p:nvSpPr>
          <p:spPr>
            <a:xfrm>
              <a:off x="609905" y="4636008"/>
              <a:ext cx="5348783" cy="1234440"/>
            </a:xfrm>
            <a:prstGeom prst="roundRect">
              <a:avLst>
                <a:gd name="adj" fmla="val 5926"/>
              </a:avLst>
            </a:prstGeom>
            <a:solidFill>
              <a:srgbClr val="F6F7F8"/>
            </a:solidFill>
            <a:ln w="12700">
              <a:solidFill>
                <a:srgbClr val="E5E8EB"/>
              </a:solidFill>
              <a:prstDash val="solid"/>
            </a:ln>
          </p:spPr>
        </p:sp>
        <p:sp>
          <p:nvSpPr>
            <p:cNvPr id="26" name="Shape 24"/>
            <p:cNvSpPr/>
            <p:nvPr/>
          </p:nvSpPr>
          <p:spPr>
            <a:xfrm>
              <a:off x="783641" y="5042916"/>
              <a:ext cx="420624" cy="420624"/>
            </a:xfrm>
            <a:prstGeom prst="ellipse">
              <a:avLst/>
            </a:prstGeom>
            <a:solidFill>
              <a:srgbClr val="53A2CC"/>
            </a:solidFill>
            <a:ln/>
          </p:spPr>
        </p:sp>
        <p:sp>
          <p:nvSpPr>
            <p:cNvPr id="27" name="Text 25"/>
            <p:cNvSpPr/>
            <p:nvPr/>
          </p:nvSpPr>
          <p:spPr>
            <a:xfrm>
              <a:off x="783641" y="5042916"/>
              <a:ext cx="420624" cy="420624"/>
            </a:xfrm>
            <a:prstGeom prst="rect">
              <a:avLst/>
            </a:prstGeom>
            <a:noFill/>
            <a:ln/>
          </p:spPr>
          <p:txBody>
            <a:bodyPr wrap="square" lIns="0" tIns="0" rIns="0" bIns="0" rtlCol="0" anchor="ctr"/>
            <a:lstStyle/>
            <a:p>
              <a:pPr marL="0" indent="0" algn="ctr">
                <a:buNone/>
              </a:pPr>
              <a:r>
                <a:rPr lang="en-US" sz="1600" b="1" dirty="0">
                  <a:solidFill>
                    <a:srgbClr val="EDB348"/>
                  </a:solidFill>
                  <a:latin typeface="Nunito" pitchFamily="34" charset="0"/>
                  <a:ea typeface="Nunito" pitchFamily="34" charset="-122"/>
                  <a:cs typeface="Nunito" pitchFamily="34" charset="-120"/>
                </a:rPr>
                <a:t>5</a:t>
              </a:r>
              <a:endParaRPr lang="en-US" sz="1600" dirty="0"/>
            </a:p>
          </p:txBody>
        </p:sp>
        <p:sp>
          <p:nvSpPr>
            <p:cNvPr id="28" name="Text 26"/>
            <p:cNvSpPr/>
            <p:nvPr/>
          </p:nvSpPr>
          <p:spPr>
            <a:xfrm>
              <a:off x="1323137" y="4764024"/>
              <a:ext cx="4434383" cy="310896"/>
            </a:xfrm>
            <a:prstGeom prst="rect">
              <a:avLst/>
            </a:prstGeom>
            <a:noFill/>
            <a:ln/>
          </p:spPr>
          <p:txBody>
            <a:bodyPr wrap="square" lIns="0" tIns="0" rIns="0" bIns="0" rtlCol="0" anchor="ctr"/>
            <a:lstStyle/>
            <a:p>
              <a:pPr marL="0" indent="0">
                <a:buNone/>
              </a:pPr>
              <a:r>
                <a:rPr lang="en-US" sz="1300" b="1" dirty="0">
                  <a:solidFill>
                    <a:srgbClr val="2B2F33"/>
                  </a:solidFill>
                  <a:latin typeface="Nunito" pitchFamily="34" charset="0"/>
                  <a:ea typeface="Nunito" pitchFamily="34" charset="-122"/>
                  <a:cs typeface="Nunito" pitchFamily="34" charset="-120"/>
                </a:rPr>
                <a:t>Accuracy</a:t>
              </a:r>
              <a:endParaRPr lang="en-US" sz="1300" dirty="0"/>
            </a:p>
          </p:txBody>
        </p:sp>
        <p:sp>
          <p:nvSpPr>
            <p:cNvPr id="29" name="Text 27"/>
            <p:cNvSpPr/>
            <p:nvPr/>
          </p:nvSpPr>
          <p:spPr>
            <a:xfrm>
              <a:off x="1323137" y="5093208"/>
              <a:ext cx="4434383" cy="685800"/>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Has it been validated against ground truth? Look for a stated confidence interval or accuracy statement.</a:t>
              </a:r>
              <a:endParaRPr lang="en-US" sz="1050" dirty="0"/>
            </a:p>
          </p:txBody>
        </p:sp>
      </p:grpSp>
      <p:grpSp>
        <p:nvGrpSpPr>
          <p:cNvPr id="42" name="Group 41">
            <a:extLst>
              <a:ext uri="{FF2B5EF4-FFF2-40B4-BE49-F238E27FC236}">
                <a16:creationId xmlns:a16="http://schemas.microsoft.com/office/drawing/2014/main" id="{CD7C5FB0-1081-E7AD-37BB-2DE286FDB35F}"/>
              </a:ext>
            </a:extLst>
          </p:cNvPr>
          <p:cNvGrpSpPr/>
          <p:nvPr/>
        </p:nvGrpSpPr>
        <p:grpSpPr>
          <a:xfrm>
            <a:off x="6233008" y="4636008"/>
            <a:ext cx="5348783" cy="1234440"/>
            <a:chOff x="6233008" y="4636008"/>
            <a:chExt cx="5348783" cy="1234440"/>
          </a:xfrm>
        </p:grpSpPr>
        <p:sp>
          <p:nvSpPr>
            <p:cNvPr id="30" name="Shape 28"/>
            <p:cNvSpPr/>
            <p:nvPr/>
          </p:nvSpPr>
          <p:spPr>
            <a:xfrm>
              <a:off x="6233008" y="4636008"/>
              <a:ext cx="5348783" cy="1234440"/>
            </a:xfrm>
            <a:prstGeom prst="roundRect">
              <a:avLst>
                <a:gd name="adj" fmla="val 5926"/>
              </a:avLst>
            </a:prstGeom>
            <a:solidFill>
              <a:srgbClr val="F6F7F8"/>
            </a:solidFill>
            <a:ln w="12700">
              <a:solidFill>
                <a:srgbClr val="E5E8EB"/>
              </a:solidFill>
              <a:prstDash val="solid"/>
            </a:ln>
          </p:spPr>
        </p:sp>
        <p:sp>
          <p:nvSpPr>
            <p:cNvPr id="31" name="Shape 29"/>
            <p:cNvSpPr/>
            <p:nvPr/>
          </p:nvSpPr>
          <p:spPr>
            <a:xfrm>
              <a:off x="6406744" y="5042916"/>
              <a:ext cx="420624" cy="420624"/>
            </a:xfrm>
            <a:prstGeom prst="ellipse">
              <a:avLst/>
            </a:prstGeom>
            <a:solidFill>
              <a:srgbClr val="53A2CC"/>
            </a:solidFill>
            <a:ln/>
          </p:spPr>
        </p:sp>
        <p:sp>
          <p:nvSpPr>
            <p:cNvPr id="32" name="Text 30"/>
            <p:cNvSpPr/>
            <p:nvPr/>
          </p:nvSpPr>
          <p:spPr>
            <a:xfrm>
              <a:off x="6406744" y="5042916"/>
              <a:ext cx="420624" cy="420624"/>
            </a:xfrm>
            <a:prstGeom prst="rect">
              <a:avLst/>
            </a:prstGeom>
            <a:noFill/>
            <a:ln/>
          </p:spPr>
          <p:txBody>
            <a:bodyPr wrap="square" lIns="0" tIns="0" rIns="0" bIns="0" rtlCol="0" anchor="ctr"/>
            <a:lstStyle/>
            <a:p>
              <a:pPr marL="0" indent="0" algn="ctr">
                <a:buNone/>
              </a:pPr>
              <a:r>
                <a:rPr lang="en-US" sz="1600" b="1" dirty="0">
                  <a:solidFill>
                    <a:srgbClr val="EDB348"/>
                  </a:solidFill>
                  <a:latin typeface="Nunito" pitchFamily="34" charset="0"/>
                  <a:ea typeface="Nunito" pitchFamily="34" charset="-122"/>
                  <a:cs typeface="Nunito" pitchFamily="34" charset="-120"/>
                </a:rPr>
                <a:t>6</a:t>
              </a:r>
              <a:endParaRPr lang="en-US" sz="1600" dirty="0"/>
            </a:p>
          </p:txBody>
        </p:sp>
        <p:sp>
          <p:nvSpPr>
            <p:cNvPr id="33" name="Text 31"/>
            <p:cNvSpPr/>
            <p:nvPr/>
          </p:nvSpPr>
          <p:spPr>
            <a:xfrm>
              <a:off x="6946240" y="4764024"/>
              <a:ext cx="4434383" cy="310896"/>
            </a:xfrm>
            <a:prstGeom prst="rect">
              <a:avLst/>
            </a:prstGeom>
            <a:noFill/>
            <a:ln/>
          </p:spPr>
          <p:txBody>
            <a:bodyPr wrap="square" lIns="0" tIns="0" rIns="0" bIns="0" rtlCol="0" anchor="ctr"/>
            <a:lstStyle/>
            <a:p>
              <a:pPr marL="0" indent="0">
                <a:buNone/>
              </a:pPr>
              <a:r>
                <a:rPr lang="en-US" sz="1300" b="1" dirty="0">
                  <a:solidFill>
                    <a:srgbClr val="2B2F33"/>
                  </a:solidFill>
                  <a:latin typeface="Nunito" pitchFamily="34" charset="0"/>
                  <a:ea typeface="Nunito" pitchFamily="34" charset="-122"/>
                  <a:cs typeface="Nunito" pitchFamily="34" charset="-120"/>
                </a:rPr>
                <a:t>Licence</a:t>
              </a:r>
              <a:endParaRPr lang="en-US" sz="1300" dirty="0"/>
            </a:p>
          </p:txBody>
        </p:sp>
        <p:sp>
          <p:nvSpPr>
            <p:cNvPr id="34" name="Text 32"/>
            <p:cNvSpPr/>
            <p:nvPr/>
          </p:nvSpPr>
          <p:spPr>
            <a:xfrm>
              <a:off x="6946240" y="5093208"/>
              <a:ext cx="4434383" cy="685800"/>
            </a:xfrm>
            <a:prstGeom prst="rect">
              <a:avLst/>
            </a:prstGeom>
            <a:noFill/>
            <a:ln/>
          </p:spPr>
          <p:txBody>
            <a:bodyPr wrap="square" lIns="0" tIns="0" rIns="0" bIns="0" rtlCol="0" anchor="t"/>
            <a:lstStyle/>
            <a:p>
              <a:pPr marL="0" indent="0">
                <a:lnSpc>
                  <a:spcPct val="150000"/>
                </a:lnSpc>
                <a:buNone/>
              </a:pPr>
              <a:r>
                <a:rPr lang="en-US" sz="1050" dirty="0">
                  <a:solidFill>
                    <a:srgbClr val="5C6166"/>
                  </a:solidFill>
                  <a:latin typeface="Nunito" pitchFamily="34" charset="0"/>
                  <a:ea typeface="Nunito" pitchFamily="34" charset="-122"/>
                  <a:cs typeface="Nunito" pitchFamily="34" charset="-120"/>
                </a:rPr>
                <a:t>Can you legally use, adapt, and redistribute it? Check CC BY, </a:t>
              </a:r>
              <a:r>
                <a:rPr lang="en-US" sz="1050" dirty="0" err="1">
                  <a:solidFill>
                    <a:srgbClr val="5C6166"/>
                  </a:solidFill>
                  <a:latin typeface="Nunito" pitchFamily="34" charset="0"/>
                  <a:ea typeface="Nunito" pitchFamily="34" charset="-122"/>
                  <a:cs typeface="Nunito" pitchFamily="34" charset="-120"/>
                </a:rPr>
                <a:t>ODbL</a:t>
              </a:r>
              <a:r>
                <a:rPr lang="en-US" sz="1050" dirty="0">
                  <a:solidFill>
                    <a:srgbClr val="5C6166"/>
                  </a:solidFill>
                  <a:latin typeface="Nunito" pitchFamily="34" charset="0"/>
                  <a:ea typeface="Nunito" pitchFamily="34" charset="-122"/>
                  <a:cs typeface="Nunito" pitchFamily="34" charset="-120"/>
                </a:rPr>
                <a:t>, and government open-data terms.</a:t>
              </a:r>
              <a:endParaRPr lang="en-US" sz="1050" dirty="0"/>
            </a:p>
          </p:txBody>
        </p:sp>
      </p:grpSp>
      <p:sp>
        <p:nvSpPr>
          <p:cNvPr id="35" name="Text 33"/>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36" name="Text 34"/>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22</a:t>
            </a:r>
            <a:endParaRPr lang="en-US" sz="8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SECTION 5 · REFERENCES</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400" b="1" dirty="0">
                <a:solidFill>
                  <a:srgbClr val="2B2F33"/>
                </a:solidFill>
                <a:latin typeface="Nunito" pitchFamily="34" charset="0"/>
                <a:ea typeface="Nunito" pitchFamily="34" charset="-122"/>
                <a:cs typeface="Nunito" pitchFamily="34" charset="-120"/>
              </a:rPr>
              <a:t>Unit 5 Reference List</a:t>
            </a:r>
            <a:endParaRPr lang="en-US" sz="2400" dirty="0"/>
          </a:p>
        </p:txBody>
      </p:sp>
      <p:grpSp>
        <p:nvGrpSpPr>
          <p:cNvPr id="34" name="Group 33">
            <a:extLst>
              <a:ext uri="{FF2B5EF4-FFF2-40B4-BE49-F238E27FC236}">
                <a16:creationId xmlns:a16="http://schemas.microsoft.com/office/drawing/2014/main" id="{C3FB59EC-2412-E694-C38F-FD5675ABB75E}"/>
              </a:ext>
            </a:extLst>
          </p:cNvPr>
          <p:cNvGrpSpPr/>
          <p:nvPr/>
        </p:nvGrpSpPr>
        <p:grpSpPr>
          <a:xfrm>
            <a:off x="609905" y="1352006"/>
            <a:ext cx="10971886" cy="4297680"/>
            <a:chOff x="609905" y="1965960"/>
            <a:chExt cx="10971886" cy="4297680"/>
          </a:xfrm>
        </p:grpSpPr>
        <p:sp>
          <p:nvSpPr>
            <p:cNvPr id="5" name="Shape 3"/>
            <p:cNvSpPr/>
            <p:nvPr/>
          </p:nvSpPr>
          <p:spPr>
            <a:xfrm>
              <a:off x="609905" y="2172353"/>
              <a:ext cx="201168" cy="201168"/>
            </a:xfrm>
            <a:prstGeom prst="ellipse">
              <a:avLst/>
            </a:prstGeom>
            <a:solidFill>
              <a:srgbClr val="DDEEF6"/>
            </a:solidFill>
            <a:ln/>
          </p:spPr>
        </p:sp>
        <p:sp>
          <p:nvSpPr>
            <p:cNvPr id="6" name="Text 4"/>
            <p:cNvSpPr/>
            <p:nvPr/>
          </p:nvSpPr>
          <p:spPr>
            <a:xfrm>
              <a:off x="609905" y="2172353"/>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1</a:t>
              </a:r>
              <a:endParaRPr lang="en-US" sz="900" dirty="0"/>
            </a:p>
          </p:txBody>
        </p:sp>
        <p:sp>
          <p:nvSpPr>
            <p:cNvPr id="7" name="Text 5"/>
            <p:cNvSpPr/>
            <p:nvPr/>
          </p:nvSpPr>
          <p:spPr>
            <a:xfrm>
              <a:off x="993953" y="1965960"/>
              <a:ext cx="10587838" cy="613954"/>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WorldPop (2020) Global High Resolution Population Denominators Project. Southampton: University of Southampton. Available at: https://www.worldpop.org (Accessed: 14 July 2026).</a:t>
              </a:r>
              <a:endParaRPr lang="en-US" sz="1150" dirty="0"/>
            </a:p>
          </p:txBody>
        </p:sp>
        <p:sp>
          <p:nvSpPr>
            <p:cNvPr id="8" name="Shape 6"/>
            <p:cNvSpPr/>
            <p:nvPr/>
          </p:nvSpPr>
          <p:spPr>
            <a:xfrm>
              <a:off x="993953" y="2561626"/>
              <a:ext cx="10587838" cy="0"/>
            </a:xfrm>
            <a:prstGeom prst="line">
              <a:avLst/>
            </a:prstGeom>
            <a:noFill/>
            <a:ln w="9525">
              <a:solidFill>
                <a:srgbClr val="E5E8EB"/>
              </a:solidFill>
              <a:prstDash val="solid"/>
            </a:ln>
          </p:spPr>
        </p:sp>
        <p:sp>
          <p:nvSpPr>
            <p:cNvPr id="9" name="Shape 7"/>
            <p:cNvSpPr/>
            <p:nvPr/>
          </p:nvSpPr>
          <p:spPr>
            <a:xfrm>
              <a:off x="609905" y="2786307"/>
              <a:ext cx="201168" cy="201168"/>
            </a:xfrm>
            <a:prstGeom prst="ellipse">
              <a:avLst/>
            </a:prstGeom>
            <a:solidFill>
              <a:srgbClr val="DDEEF6"/>
            </a:solidFill>
            <a:ln/>
          </p:spPr>
        </p:sp>
        <p:sp>
          <p:nvSpPr>
            <p:cNvPr id="10" name="Text 8"/>
            <p:cNvSpPr/>
            <p:nvPr/>
          </p:nvSpPr>
          <p:spPr>
            <a:xfrm>
              <a:off x="609905" y="2786307"/>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2</a:t>
              </a:r>
              <a:endParaRPr lang="en-US" sz="900" dirty="0"/>
            </a:p>
          </p:txBody>
        </p:sp>
        <p:sp>
          <p:nvSpPr>
            <p:cNvPr id="11" name="Text 9"/>
            <p:cNvSpPr/>
            <p:nvPr/>
          </p:nvSpPr>
          <p:spPr>
            <a:xfrm>
              <a:off x="993953" y="2579914"/>
              <a:ext cx="10587838" cy="613954"/>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Runfola, D., Anderson, A., Baier, H., Crittenden, M., Dowker, E., Fuhrig, S. et al. (2020) 'geoBoundaries: A global database of political administrative boundaries', PLOS ONE, 15(4), e0231866.</a:t>
              </a:r>
              <a:endParaRPr lang="en-US" sz="1150" dirty="0"/>
            </a:p>
          </p:txBody>
        </p:sp>
        <p:sp>
          <p:nvSpPr>
            <p:cNvPr id="12" name="Shape 10"/>
            <p:cNvSpPr/>
            <p:nvPr/>
          </p:nvSpPr>
          <p:spPr>
            <a:xfrm>
              <a:off x="993953" y="3175581"/>
              <a:ext cx="10587838" cy="0"/>
            </a:xfrm>
            <a:prstGeom prst="line">
              <a:avLst/>
            </a:prstGeom>
            <a:noFill/>
            <a:ln w="9525">
              <a:solidFill>
                <a:srgbClr val="E5E8EB"/>
              </a:solidFill>
              <a:prstDash val="solid"/>
            </a:ln>
          </p:spPr>
        </p:sp>
        <p:sp>
          <p:nvSpPr>
            <p:cNvPr id="13" name="Shape 11"/>
            <p:cNvSpPr/>
            <p:nvPr/>
          </p:nvSpPr>
          <p:spPr>
            <a:xfrm>
              <a:off x="609905" y="3400262"/>
              <a:ext cx="201168" cy="201168"/>
            </a:xfrm>
            <a:prstGeom prst="ellipse">
              <a:avLst/>
            </a:prstGeom>
            <a:solidFill>
              <a:srgbClr val="DDEEF6"/>
            </a:solidFill>
            <a:ln/>
          </p:spPr>
        </p:sp>
        <p:sp>
          <p:nvSpPr>
            <p:cNvPr id="14" name="Text 12"/>
            <p:cNvSpPr/>
            <p:nvPr/>
          </p:nvSpPr>
          <p:spPr>
            <a:xfrm>
              <a:off x="609905" y="3400262"/>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3</a:t>
              </a:r>
              <a:endParaRPr lang="en-US" sz="900" dirty="0"/>
            </a:p>
          </p:txBody>
        </p:sp>
        <p:sp>
          <p:nvSpPr>
            <p:cNvPr id="15" name="Text 13"/>
            <p:cNvSpPr/>
            <p:nvPr/>
          </p:nvSpPr>
          <p:spPr>
            <a:xfrm>
              <a:off x="993953" y="3193869"/>
              <a:ext cx="10587838" cy="613954"/>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GADM (2022) GADM Database of Global Administrative Areas, version 4.1. Available at: https://gadm.org (Accessed: 14 July 2026).</a:t>
              </a:r>
              <a:endParaRPr lang="en-US" sz="1150" dirty="0"/>
            </a:p>
          </p:txBody>
        </p:sp>
        <p:sp>
          <p:nvSpPr>
            <p:cNvPr id="16" name="Shape 14"/>
            <p:cNvSpPr/>
            <p:nvPr/>
          </p:nvSpPr>
          <p:spPr>
            <a:xfrm>
              <a:off x="993953" y="3789535"/>
              <a:ext cx="10587838" cy="0"/>
            </a:xfrm>
            <a:prstGeom prst="line">
              <a:avLst/>
            </a:prstGeom>
            <a:noFill/>
            <a:ln w="9525">
              <a:solidFill>
                <a:srgbClr val="E5E8EB"/>
              </a:solidFill>
              <a:prstDash val="solid"/>
            </a:ln>
          </p:spPr>
        </p:sp>
        <p:sp>
          <p:nvSpPr>
            <p:cNvPr id="17" name="Shape 15"/>
            <p:cNvSpPr/>
            <p:nvPr/>
          </p:nvSpPr>
          <p:spPr>
            <a:xfrm>
              <a:off x="609905" y="4014216"/>
              <a:ext cx="201168" cy="201168"/>
            </a:xfrm>
            <a:prstGeom prst="ellipse">
              <a:avLst/>
            </a:prstGeom>
            <a:solidFill>
              <a:srgbClr val="DDEEF6"/>
            </a:solidFill>
            <a:ln/>
          </p:spPr>
        </p:sp>
        <p:sp>
          <p:nvSpPr>
            <p:cNvPr id="18" name="Text 16"/>
            <p:cNvSpPr/>
            <p:nvPr/>
          </p:nvSpPr>
          <p:spPr>
            <a:xfrm>
              <a:off x="609905" y="401421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4</a:t>
              </a:r>
              <a:endParaRPr lang="en-US" sz="900" dirty="0"/>
            </a:p>
          </p:txBody>
        </p:sp>
        <p:sp>
          <p:nvSpPr>
            <p:cNvPr id="19" name="Text 17"/>
            <p:cNvSpPr/>
            <p:nvPr/>
          </p:nvSpPr>
          <p:spPr>
            <a:xfrm>
              <a:off x="993953" y="3807823"/>
              <a:ext cx="10587838" cy="613954"/>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Solargis / World Bank Group - ESMAP (2024) Global Solar Atlas 2.0. Washington, DC: World Bank. Available at: https://globalsolaratlas.info (Accessed: 14 July 2026).</a:t>
              </a:r>
              <a:endParaRPr lang="en-US" sz="1150" dirty="0"/>
            </a:p>
          </p:txBody>
        </p:sp>
        <p:sp>
          <p:nvSpPr>
            <p:cNvPr id="20" name="Shape 18"/>
            <p:cNvSpPr/>
            <p:nvPr/>
          </p:nvSpPr>
          <p:spPr>
            <a:xfrm>
              <a:off x="993953" y="4403489"/>
              <a:ext cx="10587838" cy="0"/>
            </a:xfrm>
            <a:prstGeom prst="line">
              <a:avLst/>
            </a:prstGeom>
            <a:noFill/>
            <a:ln w="9525">
              <a:solidFill>
                <a:srgbClr val="E5E8EB"/>
              </a:solidFill>
              <a:prstDash val="solid"/>
            </a:ln>
          </p:spPr>
        </p:sp>
        <p:sp>
          <p:nvSpPr>
            <p:cNvPr id="21" name="Shape 19"/>
            <p:cNvSpPr/>
            <p:nvPr/>
          </p:nvSpPr>
          <p:spPr>
            <a:xfrm>
              <a:off x="609905" y="4628170"/>
              <a:ext cx="201168" cy="201168"/>
            </a:xfrm>
            <a:prstGeom prst="ellipse">
              <a:avLst/>
            </a:prstGeom>
            <a:solidFill>
              <a:srgbClr val="DDEEF6"/>
            </a:solidFill>
            <a:ln/>
          </p:spPr>
        </p:sp>
        <p:sp>
          <p:nvSpPr>
            <p:cNvPr id="22" name="Text 20"/>
            <p:cNvSpPr/>
            <p:nvPr/>
          </p:nvSpPr>
          <p:spPr>
            <a:xfrm>
              <a:off x="609905" y="4628170"/>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5</a:t>
              </a:r>
              <a:endParaRPr lang="en-US" sz="900" dirty="0"/>
            </a:p>
          </p:txBody>
        </p:sp>
        <p:sp>
          <p:nvSpPr>
            <p:cNvPr id="23" name="Text 21"/>
            <p:cNvSpPr/>
            <p:nvPr/>
          </p:nvSpPr>
          <p:spPr>
            <a:xfrm>
              <a:off x="993953" y="4421777"/>
              <a:ext cx="10587838" cy="613954"/>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Arderne, C., Zorn, C., Nicolas, C. and Koks, E.E. (2020) 'Predictive mapping of the global power system using open data', Scientific Data, 7, article 19.</a:t>
              </a:r>
              <a:endParaRPr lang="en-US" sz="1150" dirty="0"/>
            </a:p>
          </p:txBody>
        </p:sp>
        <p:sp>
          <p:nvSpPr>
            <p:cNvPr id="24" name="Shape 22"/>
            <p:cNvSpPr/>
            <p:nvPr/>
          </p:nvSpPr>
          <p:spPr>
            <a:xfrm>
              <a:off x="993953" y="5017443"/>
              <a:ext cx="10587838" cy="0"/>
            </a:xfrm>
            <a:prstGeom prst="line">
              <a:avLst/>
            </a:prstGeom>
            <a:noFill/>
            <a:ln w="9525">
              <a:solidFill>
                <a:srgbClr val="E5E8EB"/>
              </a:solidFill>
              <a:prstDash val="solid"/>
            </a:ln>
          </p:spPr>
        </p:sp>
        <p:sp>
          <p:nvSpPr>
            <p:cNvPr id="25" name="Shape 23"/>
            <p:cNvSpPr/>
            <p:nvPr/>
          </p:nvSpPr>
          <p:spPr>
            <a:xfrm>
              <a:off x="609905" y="5242125"/>
              <a:ext cx="201168" cy="201168"/>
            </a:xfrm>
            <a:prstGeom prst="ellipse">
              <a:avLst/>
            </a:prstGeom>
            <a:solidFill>
              <a:srgbClr val="DDEEF6"/>
            </a:solidFill>
            <a:ln/>
          </p:spPr>
        </p:sp>
        <p:sp>
          <p:nvSpPr>
            <p:cNvPr id="26" name="Text 24"/>
            <p:cNvSpPr/>
            <p:nvPr/>
          </p:nvSpPr>
          <p:spPr>
            <a:xfrm>
              <a:off x="609905" y="5242125"/>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6</a:t>
              </a:r>
              <a:endParaRPr lang="en-US" sz="900" dirty="0"/>
            </a:p>
          </p:txBody>
        </p:sp>
        <p:sp>
          <p:nvSpPr>
            <p:cNvPr id="27" name="Text 25"/>
            <p:cNvSpPr/>
            <p:nvPr/>
          </p:nvSpPr>
          <p:spPr>
            <a:xfrm>
              <a:off x="993953" y="5035731"/>
              <a:ext cx="10587838" cy="613954"/>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UN Office for the Coordination of Humanitarian Affairs (2026) Humanitarian Data Exchange (HDX) Data Catalogue. Geneva: UN OCHA. Available at: https://data.humdata.org (Accessed: 14 July 2026).</a:t>
              </a:r>
              <a:endParaRPr lang="en-US" sz="1150" dirty="0"/>
            </a:p>
          </p:txBody>
        </p:sp>
        <p:sp>
          <p:nvSpPr>
            <p:cNvPr id="28" name="Shape 26"/>
            <p:cNvSpPr/>
            <p:nvPr/>
          </p:nvSpPr>
          <p:spPr>
            <a:xfrm>
              <a:off x="993953" y="5631398"/>
              <a:ext cx="10587838" cy="0"/>
            </a:xfrm>
            <a:prstGeom prst="line">
              <a:avLst/>
            </a:prstGeom>
            <a:noFill/>
            <a:ln w="9525">
              <a:solidFill>
                <a:srgbClr val="E5E8EB"/>
              </a:solidFill>
              <a:prstDash val="solid"/>
            </a:ln>
          </p:spPr>
        </p:sp>
        <p:sp>
          <p:nvSpPr>
            <p:cNvPr id="29" name="Shape 27"/>
            <p:cNvSpPr/>
            <p:nvPr/>
          </p:nvSpPr>
          <p:spPr>
            <a:xfrm>
              <a:off x="609905" y="5856079"/>
              <a:ext cx="201168" cy="201168"/>
            </a:xfrm>
            <a:prstGeom prst="ellipse">
              <a:avLst/>
            </a:prstGeom>
            <a:solidFill>
              <a:srgbClr val="DDEEF6"/>
            </a:solidFill>
            <a:ln/>
          </p:spPr>
        </p:sp>
        <p:sp>
          <p:nvSpPr>
            <p:cNvPr id="30" name="Text 28"/>
            <p:cNvSpPr/>
            <p:nvPr/>
          </p:nvSpPr>
          <p:spPr>
            <a:xfrm>
              <a:off x="609905" y="5856079"/>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7</a:t>
              </a:r>
              <a:endParaRPr lang="en-US" sz="900" dirty="0"/>
            </a:p>
          </p:txBody>
        </p:sp>
        <p:sp>
          <p:nvSpPr>
            <p:cNvPr id="31" name="Text 29"/>
            <p:cNvSpPr/>
            <p:nvPr/>
          </p:nvSpPr>
          <p:spPr>
            <a:xfrm>
              <a:off x="993953" y="5649686"/>
              <a:ext cx="10587838" cy="613954"/>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ICF / The DHS Program (2026) Demographic and Health Surveys: Spatial Data Repository. Rockville, MD: USAID. Available at: https://spatialdata.dhsprogram.com (Accessed: 14 July 2026).</a:t>
              </a:r>
              <a:endParaRPr lang="en-US" sz="1150" dirty="0"/>
            </a:p>
          </p:txBody>
        </p:sp>
      </p:grpSp>
      <p:sp>
        <p:nvSpPr>
          <p:cNvPr id="32" name="Text 30"/>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33" name="Text 31"/>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23</a:t>
            </a:r>
            <a:endParaRPr lang="en-US" sz="8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74320" y="548640"/>
            <a:ext cx="5120640" cy="5577840"/>
          </a:xfrm>
          <a:prstGeom prst="rect">
            <a:avLst/>
          </a:prstGeom>
          <a:noFill/>
          <a:ln/>
        </p:spPr>
        <p:txBody>
          <a:bodyPr wrap="square" lIns="0" tIns="0" rIns="0" bIns="0" rtlCol="0" anchor="ctr"/>
          <a:lstStyle/>
          <a:p>
            <a:pPr marL="0" indent="0" algn="ctr">
              <a:buNone/>
            </a:pPr>
            <a:r>
              <a:rPr lang="en-US" sz="43000" b="1" dirty="0">
                <a:solidFill>
                  <a:srgbClr val="EDB348">
                    <a:alpha val="14000"/>
                  </a:srgbClr>
                </a:solidFill>
                <a:latin typeface="Nunito" pitchFamily="34" charset="0"/>
                <a:ea typeface="Nunito" pitchFamily="34" charset="-122"/>
                <a:cs typeface="Nunito" pitchFamily="34" charset="-120"/>
              </a:rPr>
              <a:t>6</a:t>
            </a:r>
            <a:endParaRPr lang="en-US" sz="43000" dirty="0"/>
          </a:p>
        </p:txBody>
      </p:sp>
      <p:sp>
        <p:nvSpPr>
          <p:cNvPr id="3" name="Shape 1"/>
          <p:cNvSpPr/>
          <p:nvPr/>
        </p:nvSpPr>
        <p:spPr>
          <a:xfrm>
            <a:off x="5440680" y="2606040"/>
            <a:ext cx="118872" cy="1508760"/>
          </a:xfrm>
          <a:prstGeom prst="roundRect">
            <a:avLst>
              <a:gd name="adj" fmla="val 50000"/>
            </a:avLst>
          </a:prstGeom>
          <a:solidFill>
            <a:srgbClr val="EDB348"/>
          </a:solidFill>
          <a:ln/>
        </p:spPr>
      </p:sp>
      <p:sp>
        <p:nvSpPr>
          <p:cNvPr id="4" name="Text 2"/>
          <p:cNvSpPr/>
          <p:nvPr/>
        </p:nvSpPr>
        <p:spPr>
          <a:xfrm>
            <a:off x="5806440" y="2450592"/>
            <a:ext cx="5852160" cy="274320"/>
          </a:xfrm>
          <a:prstGeom prst="rect">
            <a:avLst/>
          </a:prstGeom>
          <a:noFill/>
          <a:ln/>
        </p:spPr>
        <p:txBody>
          <a:bodyPr wrap="square" lIns="0" tIns="0" rIns="0" bIns="0" rtlCol="0" anchor="ctr"/>
          <a:lstStyle/>
          <a:p>
            <a:pPr marL="0" indent="0" algn="l">
              <a:buNone/>
            </a:pPr>
            <a:r>
              <a:rPr lang="en-US" sz="1200" b="1" kern="0" spc="260" dirty="0">
                <a:solidFill>
                  <a:srgbClr val="53A2CC"/>
                </a:solidFill>
                <a:latin typeface="Nunito" pitchFamily="34" charset="0"/>
                <a:ea typeface="Nunito" pitchFamily="34" charset="-122"/>
                <a:cs typeface="Nunito" pitchFamily="34" charset="-120"/>
              </a:rPr>
              <a:t>SECTION 6</a:t>
            </a:r>
            <a:endParaRPr lang="en-US" sz="1200" dirty="0"/>
          </a:p>
        </p:txBody>
      </p:sp>
      <p:sp>
        <p:nvSpPr>
          <p:cNvPr id="5" name="Text 3"/>
          <p:cNvSpPr/>
          <p:nvPr/>
        </p:nvSpPr>
        <p:spPr>
          <a:xfrm>
            <a:off x="5806440" y="2770632"/>
            <a:ext cx="5852160" cy="1170432"/>
          </a:xfrm>
          <a:prstGeom prst="rect">
            <a:avLst/>
          </a:prstGeom>
          <a:noFill/>
          <a:ln/>
        </p:spPr>
        <p:txBody>
          <a:bodyPr wrap="square" lIns="0" tIns="0" rIns="0" bIns="0" rtlCol="0" anchor="ctr"/>
          <a:lstStyle/>
          <a:p>
            <a:pPr marL="0" indent="0" algn="l">
              <a:lnSpc>
                <a:spcPct val="108000"/>
              </a:lnSpc>
              <a:buNone/>
            </a:pPr>
            <a:r>
              <a:rPr lang="en-US" sz="2900" b="1" dirty="0">
                <a:solidFill>
                  <a:srgbClr val="2B2F33"/>
                </a:solidFill>
                <a:latin typeface="Nunito" pitchFamily="34" charset="0"/>
                <a:ea typeface="Nunito" pitchFamily="34" charset="-122"/>
                <a:cs typeface="Nunito" pitchFamily="34" charset="-120"/>
              </a:rPr>
              <a:t>The Core GIS Workflow</a:t>
            </a:r>
            <a:endParaRPr lang="en-US" sz="2900" dirty="0"/>
          </a:p>
        </p:txBody>
      </p:sp>
      <p:sp>
        <p:nvSpPr>
          <p:cNvPr id="6" name="Text 4"/>
          <p:cNvSpPr/>
          <p:nvPr/>
        </p:nvSpPr>
        <p:spPr>
          <a:xfrm>
            <a:off x="5806440" y="4087368"/>
            <a:ext cx="5669280" cy="884682"/>
          </a:xfrm>
          <a:prstGeom prst="rect">
            <a:avLst/>
          </a:prstGeom>
          <a:noFill/>
          <a:ln/>
        </p:spPr>
        <p:txBody>
          <a:bodyPr wrap="square" lIns="0" tIns="0" rIns="0" bIns="0" rtlCol="0" anchor="t"/>
          <a:lstStyle/>
          <a:p>
            <a:pPr marL="0" indent="0" algn="l">
              <a:lnSpc>
                <a:spcPct val="150000"/>
              </a:lnSpc>
              <a:buNone/>
            </a:pPr>
            <a:r>
              <a:rPr lang="en-US" sz="1350" i="1" dirty="0">
                <a:solidFill>
                  <a:srgbClr val="5C6166"/>
                </a:solidFill>
                <a:latin typeface="Nunito" pitchFamily="34" charset="0"/>
                <a:ea typeface="Nunito" pitchFamily="34" charset="-122"/>
                <a:cs typeface="Nunito" pitchFamily="34" charset="-120"/>
              </a:rPr>
              <a:t>Every geospatial project follows a similar sequence. Seeing the whole flow shows you where governance fits.</a:t>
            </a:r>
            <a:endParaRPr lang="en-US" sz="1350" dirty="0"/>
          </a:p>
        </p:txBody>
      </p:sp>
      <p:sp>
        <p:nvSpPr>
          <p:cNvPr id="7" name="Text 5"/>
          <p:cNvSpPr/>
          <p:nvPr/>
        </p:nvSpPr>
        <p:spPr>
          <a:xfrm>
            <a:off x="5806440" y="6035040"/>
            <a:ext cx="5486400" cy="274320"/>
          </a:xfrm>
          <a:prstGeom prst="rect">
            <a:avLst/>
          </a:prstGeom>
          <a:noFill/>
          <a:ln/>
        </p:spPr>
        <p:txBody>
          <a:bodyPr wrap="square" lIns="0" tIns="0" rIns="0" bIns="0" rtlCol="0" anchor="ctr"/>
          <a:lstStyle/>
          <a:p>
            <a:pPr marL="0" indent="0">
              <a:buNone/>
            </a:pPr>
            <a:r>
              <a:rPr lang="en-US" sz="1050" b="1" dirty="0">
                <a:solidFill>
                  <a:srgbClr val="8A8B8B"/>
                </a:solidFill>
                <a:latin typeface="Nunito" pitchFamily="34" charset="0"/>
                <a:ea typeface="Nunito" pitchFamily="34" charset="-122"/>
                <a:cs typeface="Nunito" pitchFamily="34" charset="-120"/>
              </a:rPr>
              <a:t>Module 2: Geospatial Fundamentals</a:t>
            </a:r>
            <a:endParaRPr lang="en-US" sz="10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UNIT 6 · THE GIS WORKFLOW</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700" b="1" dirty="0">
                <a:solidFill>
                  <a:srgbClr val="2B2F33"/>
                </a:solidFill>
                <a:latin typeface="Nunito" pitchFamily="34" charset="0"/>
                <a:ea typeface="Nunito" pitchFamily="34" charset="-122"/>
                <a:cs typeface="Nunito" pitchFamily="34" charset="-120"/>
              </a:rPr>
              <a:t>Five Steps, From Raw Data to Decision</a:t>
            </a:r>
            <a:endParaRPr lang="en-US" sz="27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pitchFamily="34" charset="0"/>
                <a:ea typeface="Nunito" pitchFamily="34" charset="-122"/>
                <a:cs typeface="Nunito" pitchFamily="34" charset="-120"/>
              </a:rPr>
              <a:t>Data governance applies at every stage of this workflow, ensuring the right data is collected, stored, and processed correctly, every time.</a:t>
            </a:r>
            <a:endParaRPr lang="en-US" sz="1350" dirty="0"/>
          </a:p>
        </p:txBody>
      </p:sp>
      <p:grpSp>
        <p:nvGrpSpPr>
          <p:cNvPr id="39" name="Group 38">
            <a:extLst>
              <a:ext uri="{FF2B5EF4-FFF2-40B4-BE49-F238E27FC236}">
                <a16:creationId xmlns:a16="http://schemas.microsoft.com/office/drawing/2014/main" id="{A7F74C42-DD3F-5E8C-B572-4D2C8424FCA0}"/>
              </a:ext>
            </a:extLst>
          </p:cNvPr>
          <p:cNvGrpSpPr/>
          <p:nvPr/>
        </p:nvGrpSpPr>
        <p:grpSpPr>
          <a:xfrm>
            <a:off x="609905" y="2103119"/>
            <a:ext cx="1783080" cy="2249805"/>
            <a:chOff x="609905" y="2103119"/>
            <a:chExt cx="1783080" cy="2249805"/>
          </a:xfrm>
        </p:grpSpPr>
        <p:sp>
          <p:nvSpPr>
            <p:cNvPr id="5" name="Shape 3"/>
            <p:cNvSpPr/>
            <p:nvPr/>
          </p:nvSpPr>
          <p:spPr>
            <a:xfrm>
              <a:off x="609905" y="2103119"/>
              <a:ext cx="1783080" cy="2249805"/>
            </a:xfrm>
            <a:prstGeom prst="roundRect">
              <a:avLst>
                <a:gd name="adj" fmla="val 4103"/>
              </a:avLst>
            </a:prstGeom>
            <a:solidFill>
              <a:srgbClr val="F6F7F8"/>
            </a:solidFill>
            <a:ln w="12700">
              <a:solidFill>
                <a:srgbClr val="E5E8EB"/>
              </a:solidFill>
              <a:prstDash val="solid"/>
            </a:ln>
          </p:spPr>
        </p:sp>
        <p:sp>
          <p:nvSpPr>
            <p:cNvPr id="6" name="Shape 4"/>
            <p:cNvSpPr/>
            <p:nvPr/>
          </p:nvSpPr>
          <p:spPr>
            <a:xfrm>
              <a:off x="1272845" y="2258568"/>
              <a:ext cx="457200" cy="457200"/>
            </a:xfrm>
            <a:prstGeom prst="ellipse">
              <a:avLst/>
            </a:prstGeom>
            <a:solidFill>
              <a:srgbClr val="2B2F33"/>
            </a:solidFill>
            <a:ln/>
          </p:spPr>
        </p:sp>
        <p:sp>
          <p:nvSpPr>
            <p:cNvPr id="7" name="Text 5"/>
            <p:cNvSpPr/>
            <p:nvPr/>
          </p:nvSpPr>
          <p:spPr>
            <a:xfrm>
              <a:off x="1272845" y="2258568"/>
              <a:ext cx="457200" cy="457200"/>
            </a:xfrm>
            <a:prstGeom prst="rect">
              <a:avLst/>
            </a:prstGeom>
            <a:noFill/>
            <a:ln/>
          </p:spPr>
          <p:txBody>
            <a:bodyPr wrap="square" lIns="0" tIns="0" rIns="0" bIns="0" rtlCol="0" anchor="ctr"/>
            <a:lstStyle/>
            <a:p>
              <a:pPr marL="0" indent="0" algn="ctr">
                <a:buNone/>
              </a:pPr>
              <a:r>
                <a:rPr lang="en-US" sz="1700" b="1" dirty="0">
                  <a:solidFill>
                    <a:srgbClr val="EDB348"/>
                  </a:solidFill>
                  <a:latin typeface="Nunito" pitchFamily="34" charset="0"/>
                  <a:ea typeface="Nunito" pitchFamily="34" charset="-122"/>
                  <a:cs typeface="Nunito" pitchFamily="34" charset="-120"/>
                </a:rPr>
                <a:t>1</a:t>
              </a:r>
              <a:endParaRPr lang="en-US" sz="1700" dirty="0"/>
            </a:p>
          </p:txBody>
        </p:sp>
        <p:sp>
          <p:nvSpPr>
            <p:cNvPr id="8" name="Text 6"/>
            <p:cNvSpPr/>
            <p:nvPr/>
          </p:nvSpPr>
          <p:spPr>
            <a:xfrm>
              <a:off x="701345" y="2788920"/>
              <a:ext cx="1600200" cy="384048"/>
            </a:xfrm>
            <a:prstGeom prst="rect">
              <a:avLst/>
            </a:prstGeom>
            <a:noFill/>
            <a:ln/>
          </p:spPr>
          <p:txBody>
            <a:bodyPr wrap="square" lIns="0" tIns="0" rIns="0" bIns="0" rtlCol="0" anchor="t"/>
            <a:lstStyle/>
            <a:p>
              <a:pPr marL="0" indent="0" algn="ctr">
                <a:lnSpc>
                  <a:spcPct val="105000"/>
                </a:lnSpc>
                <a:buNone/>
              </a:pPr>
              <a:r>
                <a:rPr lang="en-US" sz="1200" b="1" dirty="0">
                  <a:solidFill>
                    <a:srgbClr val="2B2F33"/>
                  </a:solidFill>
                  <a:latin typeface="Nunito" pitchFamily="34" charset="0"/>
                  <a:ea typeface="Nunito" pitchFamily="34" charset="-122"/>
                  <a:cs typeface="Nunito" pitchFamily="34" charset="-120"/>
                </a:rPr>
                <a:t>Acquire</a:t>
              </a:r>
              <a:endParaRPr lang="en-US" sz="1200" dirty="0"/>
            </a:p>
          </p:txBody>
        </p:sp>
        <p:sp>
          <p:nvSpPr>
            <p:cNvPr id="9" name="Text 7"/>
            <p:cNvSpPr/>
            <p:nvPr/>
          </p:nvSpPr>
          <p:spPr>
            <a:xfrm>
              <a:off x="737921" y="3182111"/>
              <a:ext cx="1527048" cy="1056513"/>
            </a:xfrm>
            <a:prstGeom prst="rect">
              <a:avLst/>
            </a:prstGeom>
            <a:noFill/>
            <a:ln/>
          </p:spPr>
          <p:txBody>
            <a:bodyPr wrap="square" lIns="0" tIns="0" rIns="0" bIns="0" rtlCol="0" anchor="t"/>
            <a:lstStyle/>
            <a:p>
              <a:pPr marL="0" indent="0" algn="ctr">
                <a:lnSpc>
                  <a:spcPct val="150000"/>
                </a:lnSpc>
                <a:buNone/>
              </a:pPr>
              <a:r>
                <a:rPr lang="en-US" sz="1000" dirty="0">
                  <a:solidFill>
                    <a:srgbClr val="5C6166"/>
                  </a:solidFill>
                  <a:latin typeface="Nunito" pitchFamily="34" charset="0"/>
                  <a:ea typeface="Nunito" pitchFamily="34" charset="-122"/>
                  <a:cs typeface="Nunito" pitchFamily="34" charset="-120"/>
                </a:rPr>
                <a:t>Download, receive, or collect raw datasets from sources identified in your data inventory.</a:t>
              </a:r>
              <a:endParaRPr lang="en-US" sz="1000" dirty="0"/>
            </a:p>
          </p:txBody>
        </p:sp>
      </p:grpSp>
      <p:sp>
        <p:nvSpPr>
          <p:cNvPr id="10" name="Shape 8"/>
          <p:cNvSpPr/>
          <p:nvPr/>
        </p:nvSpPr>
        <p:spPr>
          <a:xfrm>
            <a:off x="2485527" y="2935224"/>
            <a:ext cx="329038" cy="256032"/>
          </a:xfrm>
          <a:prstGeom prst="chevron">
            <a:avLst/>
          </a:prstGeom>
          <a:solidFill>
            <a:srgbClr val="53A2CC"/>
          </a:solidFill>
          <a:ln/>
        </p:spPr>
      </p:sp>
      <p:sp>
        <p:nvSpPr>
          <p:cNvPr id="11" name="Shape 9"/>
          <p:cNvSpPr/>
          <p:nvPr/>
        </p:nvSpPr>
        <p:spPr>
          <a:xfrm>
            <a:off x="2907412" y="2103882"/>
            <a:ext cx="1783080" cy="2249042"/>
          </a:xfrm>
          <a:prstGeom prst="roundRect">
            <a:avLst>
              <a:gd name="adj" fmla="val 4103"/>
            </a:avLst>
          </a:prstGeom>
          <a:solidFill>
            <a:srgbClr val="F6F7F8"/>
          </a:solidFill>
          <a:ln w="12700">
            <a:solidFill>
              <a:srgbClr val="E5E8EB"/>
            </a:solidFill>
            <a:prstDash val="solid"/>
          </a:ln>
        </p:spPr>
      </p:sp>
      <p:sp>
        <p:nvSpPr>
          <p:cNvPr id="12" name="Shape 10"/>
          <p:cNvSpPr/>
          <p:nvPr/>
        </p:nvSpPr>
        <p:spPr>
          <a:xfrm>
            <a:off x="3570046" y="2258568"/>
            <a:ext cx="457200" cy="457200"/>
          </a:xfrm>
          <a:prstGeom prst="ellipse">
            <a:avLst/>
          </a:prstGeom>
          <a:solidFill>
            <a:srgbClr val="2B2F33"/>
          </a:solidFill>
          <a:ln/>
        </p:spPr>
      </p:sp>
      <p:sp>
        <p:nvSpPr>
          <p:cNvPr id="13" name="Text 11"/>
          <p:cNvSpPr/>
          <p:nvPr/>
        </p:nvSpPr>
        <p:spPr>
          <a:xfrm>
            <a:off x="3570046" y="2258568"/>
            <a:ext cx="457200" cy="457200"/>
          </a:xfrm>
          <a:prstGeom prst="rect">
            <a:avLst/>
          </a:prstGeom>
          <a:noFill/>
          <a:ln/>
        </p:spPr>
        <p:txBody>
          <a:bodyPr wrap="square" lIns="0" tIns="0" rIns="0" bIns="0" rtlCol="0" anchor="ctr"/>
          <a:lstStyle/>
          <a:p>
            <a:pPr marL="0" indent="0" algn="ctr">
              <a:buNone/>
            </a:pPr>
            <a:r>
              <a:rPr lang="en-US" sz="1700" b="1" dirty="0">
                <a:solidFill>
                  <a:srgbClr val="EDB348"/>
                </a:solidFill>
                <a:latin typeface="Nunito" pitchFamily="34" charset="0"/>
                <a:ea typeface="Nunito" pitchFamily="34" charset="-122"/>
                <a:cs typeface="Nunito" pitchFamily="34" charset="-120"/>
              </a:rPr>
              <a:t>2</a:t>
            </a:r>
            <a:endParaRPr lang="en-US" sz="1700" dirty="0"/>
          </a:p>
        </p:txBody>
      </p:sp>
      <p:sp>
        <p:nvSpPr>
          <p:cNvPr id="14" name="Text 12"/>
          <p:cNvSpPr/>
          <p:nvPr/>
        </p:nvSpPr>
        <p:spPr>
          <a:xfrm>
            <a:off x="2998546" y="2788920"/>
            <a:ext cx="1600200" cy="384048"/>
          </a:xfrm>
          <a:prstGeom prst="rect">
            <a:avLst/>
          </a:prstGeom>
          <a:noFill/>
          <a:ln/>
        </p:spPr>
        <p:txBody>
          <a:bodyPr wrap="square" lIns="0" tIns="0" rIns="0" bIns="0" rtlCol="0" anchor="t"/>
          <a:lstStyle/>
          <a:p>
            <a:pPr marL="0" indent="0" algn="ctr">
              <a:lnSpc>
                <a:spcPct val="105000"/>
              </a:lnSpc>
              <a:buNone/>
            </a:pPr>
            <a:r>
              <a:rPr lang="en-US" sz="1200" b="1" dirty="0">
                <a:solidFill>
                  <a:srgbClr val="2B2F33"/>
                </a:solidFill>
                <a:latin typeface="Nunito" pitchFamily="34" charset="0"/>
                <a:ea typeface="Nunito" pitchFamily="34" charset="-122"/>
                <a:cs typeface="Nunito" pitchFamily="34" charset="-120"/>
              </a:rPr>
              <a:t>Clean &amp; Validate</a:t>
            </a:r>
            <a:endParaRPr lang="en-US" sz="1200" dirty="0"/>
          </a:p>
        </p:txBody>
      </p:sp>
      <p:sp>
        <p:nvSpPr>
          <p:cNvPr id="15" name="Text 13"/>
          <p:cNvSpPr/>
          <p:nvPr/>
        </p:nvSpPr>
        <p:spPr>
          <a:xfrm>
            <a:off x="3035122" y="3182112"/>
            <a:ext cx="1527048" cy="1056512"/>
          </a:xfrm>
          <a:prstGeom prst="rect">
            <a:avLst/>
          </a:prstGeom>
          <a:noFill/>
          <a:ln/>
        </p:spPr>
        <p:txBody>
          <a:bodyPr wrap="square" lIns="0" tIns="0" rIns="0" bIns="0" rtlCol="0" anchor="t"/>
          <a:lstStyle/>
          <a:p>
            <a:pPr marL="0" indent="0" algn="ctr">
              <a:lnSpc>
                <a:spcPct val="150000"/>
              </a:lnSpc>
              <a:buNone/>
            </a:pPr>
            <a:r>
              <a:rPr lang="en-US" sz="1000" dirty="0">
                <a:solidFill>
                  <a:srgbClr val="5C6166"/>
                </a:solidFill>
                <a:latin typeface="Nunito" pitchFamily="34" charset="0"/>
                <a:ea typeface="Nunito" pitchFamily="34" charset="-122"/>
                <a:cs typeface="Nunito" pitchFamily="34" charset="-120"/>
              </a:rPr>
              <a:t>Fix topology errors, fill gaps, standardise field names, and check geometry accuracy.</a:t>
            </a:r>
            <a:endParaRPr lang="en-US" sz="1000" dirty="0"/>
          </a:p>
        </p:txBody>
      </p:sp>
      <p:sp>
        <p:nvSpPr>
          <p:cNvPr id="16" name="Shape 14"/>
          <p:cNvSpPr/>
          <p:nvPr/>
        </p:nvSpPr>
        <p:spPr>
          <a:xfrm>
            <a:off x="4782728" y="2935224"/>
            <a:ext cx="329038" cy="256032"/>
          </a:xfrm>
          <a:prstGeom prst="chevron">
            <a:avLst/>
          </a:prstGeom>
          <a:solidFill>
            <a:srgbClr val="53A2CC"/>
          </a:solidFill>
          <a:ln/>
        </p:spPr>
      </p:sp>
      <p:sp>
        <p:nvSpPr>
          <p:cNvPr id="17" name="Shape 15"/>
          <p:cNvSpPr/>
          <p:nvPr/>
        </p:nvSpPr>
        <p:spPr>
          <a:xfrm>
            <a:off x="5204308" y="2103120"/>
            <a:ext cx="1783080" cy="2249804"/>
          </a:xfrm>
          <a:prstGeom prst="roundRect">
            <a:avLst>
              <a:gd name="adj" fmla="val 4103"/>
            </a:avLst>
          </a:prstGeom>
          <a:solidFill>
            <a:srgbClr val="F6F7F8"/>
          </a:solidFill>
          <a:ln w="12700">
            <a:solidFill>
              <a:srgbClr val="E5E8EB"/>
            </a:solidFill>
            <a:prstDash val="solid"/>
          </a:ln>
        </p:spPr>
      </p:sp>
      <p:sp>
        <p:nvSpPr>
          <p:cNvPr id="18" name="Shape 16"/>
          <p:cNvSpPr/>
          <p:nvPr/>
        </p:nvSpPr>
        <p:spPr>
          <a:xfrm>
            <a:off x="5867248" y="2258568"/>
            <a:ext cx="457200" cy="457200"/>
          </a:xfrm>
          <a:prstGeom prst="ellipse">
            <a:avLst/>
          </a:prstGeom>
          <a:solidFill>
            <a:srgbClr val="2B2F33"/>
          </a:solidFill>
          <a:ln/>
        </p:spPr>
      </p:sp>
      <p:sp>
        <p:nvSpPr>
          <p:cNvPr id="19" name="Text 17"/>
          <p:cNvSpPr/>
          <p:nvPr/>
        </p:nvSpPr>
        <p:spPr>
          <a:xfrm>
            <a:off x="5867248" y="2258568"/>
            <a:ext cx="457200" cy="457200"/>
          </a:xfrm>
          <a:prstGeom prst="rect">
            <a:avLst/>
          </a:prstGeom>
          <a:noFill/>
          <a:ln/>
        </p:spPr>
        <p:txBody>
          <a:bodyPr wrap="square" lIns="0" tIns="0" rIns="0" bIns="0" rtlCol="0" anchor="ctr"/>
          <a:lstStyle/>
          <a:p>
            <a:pPr marL="0" indent="0" algn="ctr">
              <a:buNone/>
            </a:pPr>
            <a:r>
              <a:rPr lang="en-US" sz="1700" b="1" dirty="0">
                <a:solidFill>
                  <a:srgbClr val="EDB348"/>
                </a:solidFill>
                <a:latin typeface="Nunito" pitchFamily="34" charset="0"/>
                <a:ea typeface="Nunito" pitchFamily="34" charset="-122"/>
                <a:cs typeface="Nunito" pitchFamily="34" charset="-120"/>
              </a:rPr>
              <a:t>3</a:t>
            </a:r>
            <a:endParaRPr lang="en-US" sz="1700" dirty="0"/>
          </a:p>
        </p:txBody>
      </p:sp>
      <p:sp>
        <p:nvSpPr>
          <p:cNvPr id="20" name="Text 18"/>
          <p:cNvSpPr/>
          <p:nvPr/>
        </p:nvSpPr>
        <p:spPr>
          <a:xfrm>
            <a:off x="5295748" y="2788920"/>
            <a:ext cx="1600200" cy="384048"/>
          </a:xfrm>
          <a:prstGeom prst="rect">
            <a:avLst/>
          </a:prstGeom>
          <a:noFill/>
          <a:ln/>
        </p:spPr>
        <p:txBody>
          <a:bodyPr wrap="square" lIns="0" tIns="0" rIns="0" bIns="0" rtlCol="0" anchor="t"/>
          <a:lstStyle/>
          <a:p>
            <a:pPr marL="0" indent="0" algn="ctr">
              <a:lnSpc>
                <a:spcPct val="105000"/>
              </a:lnSpc>
              <a:buNone/>
            </a:pPr>
            <a:r>
              <a:rPr lang="en-US" sz="1200" b="1" dirty="0">
                <a:solidFill>
                  <a:srgbClr val="2B2F33"/>
                </a:solidFill>
                <a:latin typeface="Nunito" pitchFamily="34" charset="0"/>
                <a:ea typeface="Nunito" pitchFamily="34" charset="-122"/>
                <a:cs typeface="Nunito" pitchFamily="34" charset="-120"/>
              </a:rPr>
              <a:t>Transform</a:t>
            </a:r>
            <a:endParaRPr lang="en-US" sz="1200" dirty="0"/>
          </a:p>
        </p:txBody>
      </p:sp>
      <p:sp>
        <p:nvSpPr>
          <p:cNvPr id="21" name="Text 19"/>
          <p:cNvSpPr/>
          <p:nvPr/>
        </p:nvSpPr>
        <p:spPr>
          <a:xfrm>
            <a:off x="5332324" y="3182112"/>
            <a:ext cx="1527048" cy="1056512"/>
          </a:xfrm>
          <a:prstGeom prst="rect">
            <a:avLst/>
          </a:prstGeom>
          <a:noFill/>
          <a:ln/>
        </p:spPr>
        <p:txBody>
          <a:bodyPr wrap="square" lIns="0" tIns="0" rIns="0" bIns="0" rtlCol="0" anchor="t"/>
          <a:lstStyle/>
          <a:p>
            <a:pPr marL="0" indent="0" algn="ctr">
              <a:lnSpc>
                <a:spcPct val="150000"/>
              </a:lnSpc>
              <a:buNone/>
            </a:pPr>
            <a:r>
              <a:rPr lang="en-US" sz="1000" dirty="0">
                <a:solidFill>
                  <a:srgbClr val="5C6166"/>
                </a:solidFill>
                <a:latin typeface="Nunito" pitchFamily="34" charset="0"/>
                <a:ea typeface="Nunito" pitchFamily="34" charset="-122"/>
                <a:cs typeface="Nunito" pitchFamily="34" charset="-120"/>
              </a:rPr>
              <a:t>Reproject to a consistent CRS, convert formats, and join attribute tables.</a:t>
            </a:r>
            <a:endParaRPr lang="en-US" sz="1000" dirty="0"/>
          </a:p>
        </p:txBody>
      </p:sp>
      <p:sp>
        <p:nvSpPr>
          <p:cNvPr id="22" name="Shape 20"/>
          <p:cNvSpPr/>
          <p:nvPr/>
        </p:nvSpPr>
        <p:spPr>
          <a:xfrm>
            <a:off x="7079929" y="2935224"/>
            <a:ext cx="329038" cy="256032"/>
          </a:xfrm>
          <a:prstGeom prst="chevron">
            <a:avLst/>
          </a:prstGeom>
          <a:solidFill>
            <a:srgbClr val="53A2CC"/>
          </a:solidFill>
          <a:ln/>
        </p:spPr>
      </p:sp>
      <p:sp>
        <p:nvSpPr>
          <p:cNvPr id="23" name="Shape 21"/>
          <p:cNvSpPr/>
          <p:nvPr/>
        </p:nvSpPr>
        <p:spPr>
          <a:xfrm>
            <a:off x="7501509" y="2103120"/>
            <a:ext cx="1783080" cy="2249804"/>
          </a:xfrm>
          <a:prstGeom prst="roundRect">
            <a:avLst>
              <a:gd name="adj" fmla="val 4103"/>
            </a:avLst>
          </a:prstGeom>
          <a:solidFill>
            <a:srgbClr val="F6F7F8"/>
          </a:solidFill>
          <a:ln w="12700">
            <a:solidFill>
              <a:srgbClr val="E5E8EB"/>
            </a:solidFill>
            <a:prstDash val="solid"/>
          </a:ln>
        </p:spPr>
      </p:sp>
      <p:sp>
        <p:nvSpPr>
          <p:cNvPr id="24" name="Shape 22"/>
          <p:cNvSpPr/>
          <p:nvPr/>
        </p:nvSpPr>
        <p:spPr>
          <a:xfrm>
            <a:off x="8164449" y="2258568"/>
            <a:ext cx="457200" cy="457200"/>
          </a:xfrm>
          <a:prstGeom prst="ellipse">
            <a:avLst/>
          </a:prstGeom>
          <a:solidFill>
            <a:srgbClr val="2B2F33"/>
          </a:solidFill>
          <a:ln/>
        </p:spPr>
      </p:sp>
      <p:sp>
        <p:nvSpPr>
          <p:cNvPr id="25" name="Text 23"/>
          <p:cNvSpPr/>
          <p:nvPr/>
        </p:nvSpPr>
        <p:spPr>
          <a:xfrm>
            <a:off x="8164449" y="2258568"/>
            <a:ext cx="457200" cy="457200"/>
          </a:xfrm>
          <a:prstGeom prst="rect">
            <a:avLst/>
          </a:prstGeom>
          <a:noFill/>
          <a:ln/>
        </p:spPr>
        <p:txBody>
          <a:bodyPr wrap="square" lIns="0" tIns="0" rIns="0" bIns="0" rtlCol="0" anchor="ctr"/>
          <a:lstStyle/>
          <a:p>
            <a:pPr marL="0" indent="0" algn="ctr">
              <a:buNone/>
            </a:pPr>
            <a:r>
              <a:rPr lang="en-US" sz="1700" b="1" dirty="0">
                <a:solidFill>
                  <a:srgbClr val="EDB348"/>
                </a:solidFill>
                <a:latin typeface="Nunito" pitchFamily="34" charset="0"/>
                <a:ea typeface="Nunito" pitchFamily="34" charset="-122"/>
                <a:cs typeface="Nunito" pitchFamily="34" charset="-120"/>
              </a:rPr>
              <a:t>4</a:t>
            </a:r>
            <a:endParaRPr lang="en-US" sz="1700" dirty="0"/>
          </a:p>
        </p:txBody>
      </p:sp>
      <p:sp>
        <p:nvSpPr>
          <p:cNvPr id="26" name="Text 24"/>
          <p:cNvSpPr/>
          <p:nvPr/>
        </p:nvSpPr>
        <p:spPr>
          <a:xfrm>
            <a:off x="7592949" y="2788920"/>
            <a:ext cx="1600200" cy="384048"/>
          </a:xfrm>
          <a:prstGeom prst="rect">
            <a:avLst/>
          </a:prstGeom>
          <a:noFill/>
          <a:ln/>
        </p:spPr>
        <p:txBody>
          <a:bodyPr wrap="square" lIns="0" tIns="0" rIns="0" bIns="0" rtlCol="0" anchor="t"/>
          <a:lstStyle/>
          <a:p>
            <a:pPr marL="0" indent="0" algn="ctr">
              <a:lnSpc>
                <a:spcPct val="105000"/>
              </a:lnSpc>
              <a:buNone/>
            </a:pPr>
            <a:r>
              <a:rPr lang="en-US" sz="1200" b="1" dirty="0">
                <a:solidFill>
                  <a:srgbClr val="2B2F33"/>
                </a:solidFill>
                <a:latin typeface="Nunito" pitchFamily="34" charset="0"/>
                <a:ea typeface="Nunito" pitchFamily="34" charset="-122"/>
                <a:cs typeface="Nunito" pitchFamily="34" charset="-120"/>
              </a:rPr>
              <a:t>Integrate</a:t>
            </a:r>
            <a:endParaRPr lang="en-US" sz="1200" dirty="0"/>
          </a:p>
        </p:txBody>
      </p:sp>
      <p:sp>
        <p:nvSpPr>
          <p:cNvPr id="27" name="Text 25"/>
          <p:cNvSpPr/>
          <p:nvPr/>
        </p:nvSpPr>
        <p:spPr>
          <a:xfrm>
            <a:off x="7629525" y="3182112"/>
            <a:ext cx="1527048" cy="1056512"/>
          </a:xfrm>
          <a:prstGeom prst="rect">
            <a:avLst/>
          </a:prstGeom>
          <a:noFill/>
          <a:ln/>
        </p:spPr>
        <p:txBody>
          <a:bodyPr wrap="square" lIns="0" tIns="0" rIns="0" bIns="0" rtlCol="0" anchor="t"/>
          <a:lstStyle/>
          <a:p>
            <a:pPr marL="0" indent="0" algn="ctr">
              <a:lnSpc>
                <a:spcPct val="150000"/>
              </a:lnSpc>
              <a:buNone/>
            </a:pPr>
            <a:r>
              <a:rPr lang="en-US" sz="1000" dirty="0">
                <a:solidFill>
                  <a:srgbClr val="5C6166"/>
                </a:solidFill>
                <a:latin typeface="Nunito" pitchFamily="34" charset="0"/>
                <a:ea typeface="Nunito" pitchFamily="34" charset="-122"/>
                <a:cs typeface="Nunito" pitchFamily="34" charset="-120"/>
              </a:rPr>
              <a:t>Load all cleaned layers into a single database GeoPackage or PostGIS.</a:t>
            </a:r>
            <a:endParaRPr lang="en-US" sz="1000" dirty="0"/>
          </a:p>
        </p:txBody>
      </p:sp>
      <p:sp>
        <p:nvSpPr>
          <p:cNvPr id="28" name="Shape 26"/>
          <p:cNvSpPr/>
          <p:nvPr/>
        </p:nvSpPr>
        <p:spPr>
          <a:xfrm>
            <a:off x="9377131" y="2935224"/>
            <a:ext cx="329038" cy="256032"/>
          </a:xfrm>
          <a:prstGeom prst="chevron">
            <a:avLst/>
          </a:prstGeom>
          <a:solidFill>
            <a:srgbClr val="53A2CC"/>
          </a:solidFill>
          <a:ln/>
        </p:spPr>
      </p:sp>
      <p:sp>
        <p:nvSpPr>
          <p:cNvPr id="29" name="Shape 27"/>
          <p:cNvSpPr/>
          <p:nvPr/>
        </p:nvSpPr>
        <p:spPr>
          <a:xfrm>
            <a:off x="9798710" y="2103120"/>
            <a:ext cx="1783080" cy="2249804"/>
          </a:xfrm>
          <a:prstGeom prst="roundRect">
            <a:avLst>
              <a:gd name="adj" fmla="val 4103"/>
            </a:avLst>
          </a:prstGeom>
          <a:solidFill>
            <a:srgbClr val="F6F7F8"/>
          </a:solidFill>
          <a:ln w="12700">
            <a:solidFill>
              <a:srgbClr val="E5E8EB"/>
            </a:solidFill>
            <a:prstDash val="solid"/>
          </a:ln>
        </p:spPr>
      </p:sp>
      <p:sp>
        <p:nvSpPr>
          <p:cNvPr id="30" name="Shape 28"/>
          <p:cNvSpPr/>
          <p:nvPr/>
        </p:nvSpPr>
        <p:spPr>
          <a:xfrm>
            <a:off x="10461650" y="2258568"/>
            <a:ext cx="457200" cy="457200"/>
          </a:xfrm>
          <a:prstGeom prst="ellipse">
            <a:avLst/>
          </a:prstGeom>
          <a:solidFill>
            <a:srgbClr val="2B2F33"/>
          </a:solidFill>
          <a:ln/>
        </p:spPr>
      </p:sp>
      <p:sp>
        <p:nvSpPr>
          <p:cNvPr id="31" name="Text 29"/>
          <p:cNvSpPr/>
          <p:nvPr/>
        </p:nvSpPr>
        <p:spPr>
          <a:xfrm>
            <a:off x="10461650" y="2258568"/>
            <a:ext cx="457200" cy="457200"/>
          </a:xfrm>
          <a:prstGeom prst="rect">
            <a:avLst/>
          </a:prstGeom>
          <a:noFill/>
          <a:ln/>
        </p:spPr>
        <p:txBody>
          <a:bodyPr wrap="square" lIns="0" tIns="0" rIns="0" bIns="0" rtlCol="0" anchor="ctr"/>
          <a:lstStyle/>
          <a:p>
            <a:pPr marL="0" indent="0" algn="ctr">
              <a:buNone/>
            </a:pPr>
            <a:r>
              <a:rPr lang="en-US" sz="1700" b="1" dirty="0">
                <a:solidFill>
                  <a:srgbClr val="EDB348"/>
                </a:solidFill>
                <a:latin typeface="Nunito" pitchFamily="34" charset="0"/>
                <a:ea typeface="Nunito" pitchFamily="34" charset="-122"/>
                <a:cs typeface="Nunito" pitchFamily="34" charset="-120"/>
              </a:rPr>
              <a:t>5</a:t>
            </a:r>
            <a:endParaRPr lang="en-US" sz="1700" dirty="0"/>
          </a:p>
        </p:txBody>
      </p:sp>
      <p:sp>
        <p:nvSpPr>
          <p:cNvPr id="32" name="Text 30"/>
          <p:cNvSpPr/>
          <p:nvPr/>
        </p:nvSpPr>
        <p:spPr>
          <a:xfrm>
            <a:off x="9890150" y="2788920"/>
            <a:ext cx="1600200" cy="384048"/>
          </a:xfrm>
          <a:prstGeom prst="rect">
            <a:avLst/>
          </a:prstGeom>
          <a:noFill/>
          <a:ln/>
        </p:spPr>
        <p:txBody>
          <a:bodyPr wrap="square" lIns="0" tIns="0" rIns="0" bIns="0" rtlCol="0" anchor="t"/>
          <a:lstStyle/>
          <a:p>
            <a:pPr marL="0" indent="0" algn="ctr">
              <a:lnSpc>
                <a:spcPct val="105000"/>
              </a:lnSpc>
              <a:buNone/>
            </a:pPr>
            <a:r>
              <a:rPr lang="en-US" sz="1200" b="1" dirty="0">
                <a:solidFill>
                  <a:srgbClr val="2B2F33"/>
                </a:solidFill>
                <a:latin typeface="Nunito" pitchFamily="34" charset="0"/>
                <a:ea typeface="Nunito" pitchFamily="34" charset="-122"/>
                <a:cs typeface="Nunito" pitchFamily="34" charset="-120"/>
              </a:rPr>
              <a:t>Analyse</a:t>
            </a:r>
            <a:endParaRPr lang="en-US" sz="1200" dirty="0"/>
          </a:p>
        </p:txBody>
      </p:sp>
      <p:sp>
        <p:nvSpPr>
          <p:cNvPr id="33" name="Text 31"/>
          <p:cNvSpPr/>
          <p:nvPr/>
        </p:nvSpPr>
        <p:spPr>
          <a:xfrm>
            <a:off x="9926726" y="3182112"/>
            <a:ext cx="1527048" cy="1056512"/>
          </a:xfrm>
          <a:prstGeom prst="rect">
            <a:avLst/>
          </a:prstGeom>
          <a:noFill/>
          <a:ln/>
        </p:spPr>
        <p:txBody>
          <a:bodyPr wrap="square" lIns="0" tIns="0" rIns="0" bIns="0" rtlCol="0" anchor="t"/>
          <a:lstStyle/>
          <a:p>
            <a:pPr marL="0" indent="0" algn="ctr">
              <a:lnSpc>
                <a:spcPct val="150000"/>
              </a:lnSpc>
              <a:buNone/>
            </a:pPr>
            <a:r>
              <a:rPr lang="en-US" sz="1000" dirty="0">
                <a:solidFill>
                  <a:srgbClr val="5C6166"/>
                </a:solidFill>
                <a:latin typeface="Nunito" pitchFamily="34" charset="0"/>
                <a:ea typeface="Nunito" pitchFamily="34" charset="-122"/>
                <a:cs typeface="Nunito" pitchFamily="34" charset="-120"/>
              </a:rPr>
              <a:t>Run spatial queries, overlays, buffers, zonal statistics, and electrification models.</a:t>
            </a:r>
            <a:endParaRPr lang="en-US" sz="1000" dirty="0"/>
          </a:p>
        </p:txBody>
      </p:sp>
      <p:grpSp>
        <p:nvGrpSpPr>
          <p:cNvPr id="38" name="Group 37">
            <a:extLst>
              <a:ext uri="{FF2B5EF4-FFF2-40B4-BE49-F238E27FC236}">
                <a16:creationId xmlns:a16="http://schemas.microsoft.com/office/drawing/2014/main" id="{42A60D98-EBE2-74E5-631F-F7F7DDCBD95E}"/>
              </a:ext>
            </a:extLst>
          </p:cNvPr>
          <p:cNvGrpSpPr/>
          <p:nvPr/>
        </p:nvGrpSpPr>
        <p:grpSpPr>
          <a:xfrm>
            <a:off x="737921" y="5166360"/>
            <a:ext cx="10971886" cy="868680"/>
            <a:chOff x="609905" y="4297680"/>
            <a:chExt cx="10971886" cy="868680"/>
          </a:xfrm>
        </p:grpSpPr>
        <p:sp>
          <p:nvSpPr>
            <p:cNvPr id="34" name="Shape 32"/>
            <p:cNvSpPr/>
            <p:nvPr/>
          </p:nvSpPr>
          <p:spPr>
            <a:xfrm>
              <a:off x="609905" y="4297680"/>
              <a:ext cx="10971886" cy="868680"/>
            </a:xfrm>
            <a:prstGeom prst="roundRect">
              <a:avLst>
                <a:gd name="adj" fmla="val 8421"/>
              </a:avLst>
            </a:prstGeom>
            <a:solidFill>
              <a:srgbClr val="FBF4E4"/>
            </a:solidFill>
            <a:ln w="12700">
              <a:solidFill>
                <a:srgbClr val="F0DFB6"/>
              </a:solidFill>
              <a:prstDash val="solid"/>
            </a:ln>
          </p:spPr>
        </p:sp>
        <p:sp>
          <p:nvSpPr>
            <p:cNvPr id="35" name="Text 33"/>
            <p:cNvSpPr/>
            <p:nvPr/>
          </p:nvSpPr>
          <p:spPr>
            <a:xfrm>
              <a:off x="884225" y="4297680"/>
              <a:ext cx="9838944" cy="868680"/>
            </a:xfrm>
            <a:prstGeom prst="rect">
              <a:avLst/>
            </a:prstGeom>
            <a:noFill/>
            <a:ln/>
          </p:spPr>
          <p:txBody>
            <a:bodyPr wrap="square" lIns="0" tIns="0" rIns="0" bIns="0" rtlCol="0" anchor="ctr"/>
            <a:lstStyle/>
            <a:p>
              <a:pPr marL="0" indent="0">
                <a:lnSpc>
                  <a:spcPct val="150000"/>
                </a:lnSpc>
                <a:buNone/>
              </a:pPr>
              <a:r>
                <a:rPr lang="en-US" sz="1150" b="1" dirty="0">
                  <a:solidFill>
                    <a:srgbClr val="2B2F33"/>
                  </a:solidFill>
                  <a:latin typeface="Nunito" pitchFamily="34" charset="0"/>
                  <a:ea typeface="Nunito" pitchFamily="34" charset="-122"/>
                  <a:cs typeface="Nunito" pitchFamily="34" charset="-120"/>
                </a:rPr>
                <a:t>Where governance lives: </a:t>
              </a:r>
              <a:r>
                <a:rPr lang="en-US" sz="1150" dirty="0">
                  <a:solidFill>
                    <a:srgbClr val="2B2F33"/>
                  </a:solidFill>
                  <a:latin typeface="Nunito" pitchFamily="34" charset="0"/>
                  <a:ea typeface="Nunito" pitchFamily="34" charset="-122"/>
                  <a:cs typeface="Nunito" pitchFamily="34" charset="-120"/>
                </a:rPr>
                <a:t>your Data Governance Plan documents roles for each step above who acquires, who validates, who owns the integrated database, and what quality standard analysis must meet before it informs a decision.</a:t>
              </a:r>
              <a:endParaRPr lang="en-US" sz="1150" dirty="0"/>
            </a:p>
          </p:txBody>
        </p:sp>
      </p:grpSp>
      <p:sp>
        <p:nvSpPr>
          <p:cNvPr id="36" name="Text 34"/>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37" name="Text 35"/>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25</a:t>
            </a:r>
            <a:endParaRPr lang="en-US" sz="8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SECTION 6 · REFERENCES</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400" b="1" dirty="0">
                <a:solidFill>
                  <a:srgbClr val="2B2F33"/>
                </a:solidFill>
                <a:latin typeface="Nunito" pitchFamily="34" charset="0"/>
                <a:ea typeface="Nunito" pitchFamily="34" charset="-122"/>
                <a:cs typeface="Nunito" pitchFamily="34" charset="-120"/>
              </a:rPr>
              <a:t>Unit 6 Reference List</a:t>
            </a:r>
            <a:endParaRPr lang="en-US" sz="2400" dirty="0"/>
          </a:p>
        </p:txBody>
      </p:sp>
      <p:grpSp>
        <p:nvGrpSpPr>
          <p:cNvPr id="26" name="Group 25">
            <a:extLst>
              <a:ext uri="{FF2B5EF4-FFF2-40B4-BE49-F238E27FC236}">
                <a16:creationId xmlns:a16="http://schemas.microsoft.com/office/drawing/2014/main" id="{125481A9-C3F3-4834-C231-0F77C5AC984D}"/>
              </a:ext>
            </a:extLst>
          </p:cNvPr>
          <p:cNvGrpSpPr/>
          <p:nvPr/>
        </p:nvGrpSpPr>
        <p:grpSpPr>
          <a:xfrm>
            <a:off x="609905" y="1435608"/>
            <a:ext cx="10971886" cy="4297680"/>
            <a:chOff x="609905" y="1965960"/>
            <a:chExt cx="10971886" cy="4297680"/>
          </a:xfrm>
        </p:grpSpPr>
        <p:sp>
          <p:nvSpPr>
            <p:cNvPr id="5" name="Shape 3"/>
            <p:cNvSpPr/>
            <p:nvPr/>
          </p:nvSpPr>
          <p:spPr>
            <a:xfrm>
              <a:off x="609905" y="2295144"/>
              <a:ext cx="201168" cy="201168"/>
            </a:xfrm>
            <a:prstGeom prst="ellipse">
              <a:avLst/>
            </a:prstGeom>
            <a:solidFill>
              <a:srgbClr val="DDEEF6"/>
            </a:solidFill>
            <a:ln/>
          </p:spPr>
        </p:sp>
        <p:sp>
          <p:nvSpPr>
            <p:cNvPr id="6" name="Text 4"/>
            <p:cNvSpPr/>
            <p:nvPr/>
          </p:nvSpPr>
          <p:spPr>
            <a:xfrm>
              <a:off x="609905" y="2295144"/>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1</a:t>
              </a:r>
              <a:endParaRPr lang="en-US" sz="900" dirty="0"/>
            </a:p>
          </p:txBody>
        </p:sp>
        <p:sp>
          <p:nvSpPr>
            <p:cNvPr id="7" name="Text 5"/>
            <p:cNvSpPr/>
            <p:nvPr/>
          </p:nvSpPr>
          <p:spPr>
            <a:xfrm>
              <a:off x="993953" y="1965960"/>
              <a:ext cx="10587838" cy="859536"/>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Longley, P.A., Goodchild, M.F., Maguire, D.J. and Rhind, D.W. (2015) Geographic Information Science and Systems. 4th edn. Hoboken, NJ: Wiley.</a:t>
              </a:r>
              <a:endParaRPr lang="en-US" sz="1150" dirty="0"/>
            </a:p>
          </p:txBody>
        </p:sp>
        <p:sp>
          <p:nvSpPr>
            <p:cNvPr id="8" name="Shape 6"/>
            <p:cNvSpPr/>
            <p:nvPr/>
          </p:nvSpPr>
          <p:spPr>
            <a:xfrm>
              <a:off x="993953" y="2807208"/>
              <a:ext cx="10587838" cy="0"/>
            </a:xfrm>
            <a:prstGeom prst="line">
              <a:avLst/>
            </a:prstGeom>
            <a:noFill/>
            <a:ln w="9525">
              <a:solidFill>
                <a:srgbClr val="E5E8EB"/>
              </a:solidFill>
              <a:prstDash val="solid"/>
            </a:ln>
          </p:spPr>
        </p:sp>
        <p:sp>
          <p:nvSpPr>
            <p:cNvPr id="9" name="Shape 7"/>
            <p:cNvSpPr/>
            <p:nvPr/>
          </p:nvSpPr>
          <p:spPr>
            <a:xfrm>
              <a:off x="609905" y="3154680"/>
              <a:ext cx="201168" cy="201168"/>
            </a:xfrm>
            <a:prstGeom prst="ellipse">
              <a:avLst/>
            </a:prstGeom>
            <a:solidFill>
              <a:srgbClr val="DDEEF6"/>
            </a:solidFill>
            <a:ln/>
          </p:spPr>
        </p:sp>
        <p:sp>
          <p:nvSpPr>
            <p:cNvPr id="10" name="Text 8"/>
            <p:cNvSpPr/>
            <p:nvPr/>
          </p:nvSpPr>
          <p:spPr>
            <a:xfrm>
              <a:off x="609905" y="3154680"/>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2</a:t>
              </a:r>
              <a:endParaRPr lang="en-US" sz="900" dirty="0"/>
            </a:p>
          </p:txBody>
        </p:sp>
        <p:sp>
          <p:nvSpPr>
            <p:cNvPr id="11" name="Text 9"/>
            <p:cNvSpPr/>
            <p:nvPr/>
          </p:nvSpPr>
          <p:spPr>
            <a:xfrm>
              <a:off x="993953" y="2825496"/>
              <a:ext cx="10587838" cy="859536"/>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Wilkinson, M.D., Dumontier, M., Aalbersberg, I.J., Appleton, G., Axton, M., Baak, A. et al. (2016) 'The FAIR Guiding Principles for scientific data management and stewardship', Scientific Data, 3, 160018.</a:t>
              </a:r>
              <a:endParaRPr lang="en-US" sz="1150" dirty="0"/>
            </a:p>
          </p:txBody>
        </p:sp>
        <p:sp>
          <p:nvSpPr>
            <p:cNvPr id="12" name="Shape 10"/>
            <p:cNvSpPr/>
            <p:nvPr/>
          </p:nvSpPr>
          <p:spPr>
            <a:xfrm>
              <a:off x="993953" y="3666744"/>
              <a:ext cx="10587838" cy="0"/>
            </a:xfrm>
            <a:prstGeom prst="line">
              <a:avLst/>
            </a:prstGeom>
            <a:noFill/>
            <a:ln w="9525">
              <a:solidFill>
                <a:srgbClr val="E5E8EB"/>
              </a:solidFill>
              <a:prstDash val="solid"/>
            </a:ln>
          </p:spPr>
        </p:sp>
        <p:sp>
          <p:nvSpPr>
            <p:cNvPr id="13" name="Shape 11"/>
            <p:cNvSpPr/>
            <p:nvPr/>
          </p:nvSpPr>
          <p:spPr>
            <a:xfrm>
              <a:off x="609905" y="4014216"/>
              <a:ext cx="201168" cy="201168"/>
            </a:xfrm>
            <a:prstGeom prst="ellipse">
              <a:avLst/>
            </a:prstGeom>
            <a:solidFill>
              <a:srgbClr val="DDEEF6"/>
            </a:solidFill>
            <a:ln/>
          </p:spPr>
        </p:sp>
        <p:sp>
          <p:nvSpPr>
            <p:cNvPr id="14" name="Text 12"/>
            <p:cNvSpPr/>
            <p:nvPr/>
          </p:nvSpPr>
          <p:spPr>
            <a:xfrm>
              <a:off x="609905" y="401421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3</a:t>
              </a:r>
              <a:endParaRPr lang="en-US" sz="900" dirty="0"/>
            </a:p>
          </p:txBody>
        </p:sp>
        <p:sp>
          <p:nvSpPr>
            <p:cNvPr id="15" name="Text 13"/>
            <p:cNvSpPr/>
            <p:nvPr/>
          </p:nvSpPr>
          <p:spPr>
            <a:xfrm>
              <a:off x="993953" y="3685032"/>
              <a:ext cx="10587838" cy="859536"/>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International Organization for Standardization (2013) ISO 19157:2013 Geographic Information - Data Quality. Geneva: ISO.</a:t>
              </a:r>
              <a:endParaRPr lang="en-US" sz="1150" dirty="0"/>
            </a:p>
          </p:txBody>
        </p:sp>
        <p:sp>
          <p:nvSpPr>
            <p:cNvPr id="16" name="Shape 14"/>
            <p:cNvSpPr/>
            <p:nvPr/>
          </p:nvSpPr>
          <p:spPr>
            <a:xfrm>
              <a:off x="993953" y="4526280"/>
              <a:ext cx="10587838" cy="0"/>
            </a:xfrm>
            <a:prstGeom prst="line">
              <a:avLst/>
            </a:prstGeom>
            <a:noFill/>
            <a:ln w="9525">
              <a:solidFill>
                <a:srgbClr val="E5E8EB"/>
              </a:solidFill>
              <a:prstDash val="solid"/>
            </a:ln>
          </p:spPr>
        </p:sp>
        <p:sp>
          <p:nvSpPr>
            <p:cNvPr id="17" name="Shape 15"/>
            <p:cNvSpPr/>
            <p:nvPr/>
          </p:nvSpPr>
          <p:spPr>
            <a:xfrm>
              <a:off x="609905" y="4873752"/>
              <a:ext cx="201168" cy="201168"/>
            </a:xfrm>
            <a:prstGeom prst="ellipse">
              <a:avLst/>
            </a:prstGeom>
            <a:solidFill>
              <a:srgbClr val="DDEEF6"/>
            </a:solidFill>
            <a:ln/>
          </p:spPr>
        </p:sp>
        <p:sp>
          <p:nvSpPr>
            <p:cNvPr id="18" name="Text 16"/>
            <p:cNvSpPr/>
            <p:nvPr/>
          </p:nvSpPr>
          <p:spPr>
            <a:xfrm>
              <a:off x="609905" y="4873752"/>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4</a:t>
              </a:r>
              <a:endParaRPr lang="en-US" sz="900" dirty="0"/>
            </a:p>
          </p:txBody>
        </p:sp>
        <p:sp>
          <p:nvSpPr>
            <p:cNvPr id="19" name="Text 17"/>
            <p:cNvSpPr/>
            <p:nvPr/>
          </p:nvSpPr>
          <p:spPr>
            <a:xfrm>
              <a:off x="993953" y="4544568"/>
              <a:ext cx="10587838" cy="859536"/>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QGIS.org (2026) QGIS Desktop User Guide - Processing Toolbox. QGIS Documentation. Available at: https://docs.qgis.org (Accessed: 14 July 2026).</a:t>
              </a:r>
              <a:endParaRPr lang="en-US" sz="1150" dirty="0"/>
            </a:p>
          </p:txBody>
        </p:sp>
        <p:sp>
          <p:nvSpPr>
            <p:cNvPr id="20" name="Shape 18"/>
            <p:cNvSpPr/>
            <p:nvPr/>
          </p:nvSpPr>
          <p:spPr>
            <a:xfrm>
              <a:off x="993953" y="5385816"/>
              <a:ext cx="10587838" cy="0"/>
            </a:xfrm>
            <a:prstGeom prst="line">
              <a:avLst/>
            </a:prstGeom>
            <a:noFill/>
            <a:ln w="9525">
              <a:solidFill>
                <a:srgbClr val="E5E8EB"/>
              </a:solidFill>
              <a:prstDash val="solid"/>
            </a:ln>
          </p:spPr>
        </p:sp>
        <p:sp>
          <p:nvSpPr>
            <p:cNvPr id="21" name="Shape 19"/>
            <p:cNvSpPr/>
            <p:nvPr/>
          </p:nvSpPr>
          <p:spPr>
            <a:xfrm>
              <a:off x="609905" y="5733288"/>
              <a:ext cx="201168" cy="201168"/>
            </a:xfrm>
            <a:prstGeom prst="ellipse">
              <a:avLst/>
            </a:prstGeom>
            <a:solidFill>
              <a:srgbClr val="DDEEF6"/>
            </a:solidFill>
            <a:ln/>
          </p:spPr>
        </p:sp>
        <p:sp>
          <p:nvSpPr>
            <p:cNvPr id="22" name="Text 20"/>
            <p:cNvSpPr/>
            <p:nvPr/>
          </p:nvSpPr>
          <p:spPr>
            <a:xfrm>
              <a:off x="609905" y="5733288"/>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5</a:t>
              </a:r>
              <a:endParaRPr lang="en-US" sz="900" dirty="0"/>
            </a:p>
          </p:txBody>
        </p:sp>
        <p:sp>
          <p:nvSpPr>
            <p:cNvPr id="23" name="Text 21"/>
            <p:cNvSpPr/>
            <p:nvPr/>
          </p:nvSpPr>
          <p:spPr>
            <a:xfrm>
              <a:off x="993953" y="5404104"/>
              <a:ext cx="10587838" cy="859536"/>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Kartoza (2024) GIS Academy: The GeoPackage-First Database Strategy. Cape Town: Kartoza. Available at: https://kartoza.com (Accessed: 14 July 2026).</a:t>
              </a:r>
              <a:endParaRPr lang="en-US" sz="1150" dirty="0"/>
            </a:p>
          </p:txBody>
        </p:sp>
      </p:grpSp>
      <p:sp>
        <p:nvSpPr>
          <p:cNvPr id="24" name="Text 22"/>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25" name="Text 23"/>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26</a:t>
            </a:r>
            <a:endParaRPr lang="en-US" sz="8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74320" y="548640"/>
            <a:ext cx="5120640" cy="5577840"/>
          </a:xfrm>
          <a:prstGeom prst="rect">
            <a:avLst/>
          </a:prstGeom>
          <a:noFill/>
          <a:ln/>
        </p:spPr>
        <p:txBody>
          <a:bodyPr wrap="square" lIns="0" tIns="0" rIns="0" bIns="0" rtlCol="0" anchor="ctr"/>
          <a:lstStyle/>
          <a:p>
            <a:pPr marL="0" indent="0" algn="ctr">
              <a:buNone/>
            </a:pPr>
            <a:r>
              <a:rPr lang="en-US" sz="43000" b="1" dirty="0">
                <a:solidFill>
                  <a:srgbClr val="EDB348">
                    <a:alpha val="14000"/>
                  </a:srgbClr>
                </a:solidFill>
                <a:latin typeface="Nunito" pitchFamily="34" charset="0"/>
                <a:ea typeface="Nunito" pitchFamily="34" charset="-122"/>
                <a:cs typeface="Nunito" pitchFamily="34" charset="-120"/>
              </a:rPr>
              <a:t>7</a:t>
            </a:r>
            <a:endParaRPr lang="en-US" sz="43000" dirty="0"/>
          </a:p>
        </p:txBody>
      </p:sp>
      <p:sp>
        <p:nvSpPr>
          <p:cNvPr id="3" name="Shape 1"/>
          <p:cNvSpPr/>
          <p:nvPr/>
        </p:nvSpPr>
        <p:spPr>
          <a:xfrm>
            <a:off x="5440680" y="2606040"/>
            <a:ext cx="118872" cy="1508760"/>
          </a:xfrm>
          <a:prstGeom prst="roundRect">
            <a:avLst>
              <a:gd name="adj" fmla="val 50000"/>
            </a:avLst>
          </a:prstGeom>
          <a:solidFill>
            <a:srgbClr val="EDB348"/>
          </a:solidFill>
          <a:ln/>
        </p:spPr>
      </p:sp>
      <p:sp>
        <p:nvSpPr>
          <p:cNvPr id="4" name="Text 2"/>
          <p:cNvSpPr/>
          <p:nvPr/>
        </p:nvSpPr>
        <p:spPr>
          <a:xfrm>
            <a:off x="5806440" y="2450592"/>
            <a:ext cx="5852160" cy="274320"/>
          </a:xfrm>
          <a:prstGeom prst="rect">
            <a:avLst/>
          </a:prstGeom>
          <a:noFill/>
          <a:ln/>
        </p:spPr>
        <p:txBody>
          <a:bodyPr wrap="square" lIns="0" tIns="0" rIns="0" bIns="0" rtlCol="0" anchor="ctr"/>
          <a:lstStyle/>
          <a:p>
            <a:pPr marL="0" indent="0" algn="l">
              <a:buNone/>
            </a:pPr>
            <a:r>
              <a:rPr lang="en-US" sz="1200" b="1" kern="0" spc="260" dirty="0">
                <a:solidFill>
                  <a:srgbClr val="53A2CC"/>
                </a:solidFill>
                <a:latin typeface="Nunito" pitchFamily="34" charset="0"/>
                <a:ea typeface="Nunito" pitchFamily="34" charset="-122"/>
                <a:cs typeface="Nunito" pitchFamily="34" charset="-120"/>
              </a:rPr>
              <a:t>SECTION 7</a:t>
            </a:r>
            <a:endParaRPr lang="en-US" sz="1200" dirty="0"/>
          </a:p>
        </p:txBody>
      </p:sp>
      <p:sp>
        <p:nvSpPr>
          <p:cNvPr id="5" name="Text 3"/>
          <p:cNvSpPr/>
          <p:nvPr/>
        </p:nvSpPr>
        <p:spPr>
          <a:xfrm>
            <a:off x="5806440" y="2770632"/>
            <a:ext cx="5852160" cy="1170432"/>
          </a:xfrm>
          <a:prstGeom prst="rect">
            <a:avLst/>
          </a:prstGeom>
          <a:noFill/>
          <a:ln/>
        </p:spPr>
        <p:txBody>
          <a:bodyPr wrap="square" lIns="0" tIns="0" rIns="0" bIns="0" rtlCol="0" anchor="ctr"/>
          <a:lstStyle/>
          <a:p>
            <a:pPr marL="0" indent="0" algn="l">
              <a:lnSpc>
                <a:spcPct val="108000"/>
              </a:lnSpc>
              <a:buNone/>
            </a:pPr>
            <a:r>
              <a:rPr lang="en-US" sz="2900" b="1" dirty="0">
                <a:solidFill>
                  <a:srgbClr val="2B2F33"/>
                </a:solidFill>
                <a:latin typeface="Nunito" pitchFamily="34" charset="0"/>
                <a:ea typeface="Nunito" pitchFamily="34" charset="-122"/>
                <a:cs typeface="Nunito" pitchFamily="34" charset="-120"/>
              </a:rPr>
              <a:t>Common Data Governance Challenges</a:t>
            </a:r>
            <a:endParaRPr lang="en-US" sz="2900" dirty="0"/>
          </a:p>
        </p:txBody>
      </p:sp>
      <p:sp>
        <p:nvSpPr>
          <p:cNvPr id="6" name="Text 4"/>
          <p:cNvSpPr/>
          <p:nvPr/>
        </p:nvSpPr>
        <p:spPr>
          <a:xfrm>
            <a:off x="5806440" y="4087368"/>
            <a:ext cx="5669280" cy="637032"/>
          </a:xfrm>
          <a:prstGeom prst="rect">
            <a:avLst/>
          </a:prstGeom>
          <a:noFill/>
          <a:ln/>
        </p:spPr>
        <p:txBody>
          <a:bodyPr wrap="square" lIns="0" tIns="0" rIns="0" bIns="0" rtlCol="0" anchor="ctr"/>
          <a:lstStyle/>
          <a:p>
            <a:pPr marL="0" indent="0" algn="l">
              <a:lnSpc>
                <a:spcPct val="150000"/>
              </a:lnSpc>
              <a:buNone/>
            </a:pPr>
            <a:r>
              <a:rPr lang="en-US" sz="1350" i="1" dirty="0">
                <a:solidFill>
                  <a:srgbClr val="5C6166"/>
                </a:solidFill>
                <a:latin typeface="Nunito" pitchFamily="34" charset="0"/>
                <a:ea typeface="Nunito" pitchFamily="34" charset="-122"/>
                <a:cs typeface="Nunito" pitchFamily="34" charset="-120"/>
              </a:rPr>
              <a:t>Understanding these challenges now will help you frame the governance work ahead.</a:t>
            </a:r>
            <a:endParaRPr lang="en-US" sz="1350" dirty="0"/>
          </a:p>
        </p:txBody>
      </p:sp>
      <p:sp>
        <p:nvSpPr>
          <p:cNvPr id="7" name="Text 5"/>
          <p:cNvSpPr/>
          <p:nvPr/>
        </p:nvSpPr>
        <p:spPr>
          <a:xfrm>
            <a:off x="5806440" y="6035040"/>
            <a:ext cx="5486400" cy="274320"/>
          </a:xfrm>
          <a:prstGeom prst="rect">
            <a:avLst/>
          </a:prstGeom>
          <a:noFill/>
          <a:ln/>
        </p:spPr>
        <p:txBody>
          <a:bodyPr wrap="square" lIns="0" tIns="0" rIns="0" bIns="0" rtlCol="0" anchor="ctr"/>
          <a:lstStyle/>
          <a:p>
            <a:pPr marL="0" indent="0">
              <a:buNone/>
            </a:pPr>
            <a:r>
              <a:rPr lang="en-US" sz="1050" b="1" dirty="0">
                <a:solidFill>
                  <a:srgbClr val="8A8B8B"/>
                </a:solidFill>
                <a:latin typeface="Nunito" pitchFamily="34" charset="0"/>
                <a:ea typeface="Nunito" pitchFamily="34" charset="-122"/>
                <a:cs typeface="Nunito" pitchFamily="34" charset="-120"/>
              </a:rPr>
              <a:t>Module 2: Geospatial Fundamentals</a:t>
            </a:r>
            <a:endParaRPr lang="en-US" sz="10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UNIT 7 · DATA GOVERNANCE</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400" b="1" dirty="0">
                <a:solidFill>
                  <a:srgbClr val="2B2F33"/>
                </a:solidFill>
                <a:latin typeface="Nunito" pitchFamily="34" charset="0"/>
                <a:ea typeface="Nunito" pitchFamily="34" charset="-122"/>
                <a:cs typeface="Nunito" pitchFamily="34" charset="-120"/>
              </a:rPr>
              <a:t>Eight Recurring Challenges in Energy Access Data</a:t>
            </a:r>
            <a:endParaRPr lang="en-US" sz="24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pitchFamily="34" charset="0"/>
                <a:ea typeface="Nunito" pitchFamily="34" charset="-122"/>
                <a:cs typeface="Nunito" pitchFamily="34" charset="-120"/>
              </a:rPr>
              <a:t>Every one of these is a data governance problem solvable with clear policies, roles, and documented processes.</a:t>
            </a:r>
            <a:endParaRPr lang="en-US" sz="1350" dirty="0"/>
          </a:p>
        </p:txBody>
      </p:sp>
      <p:grpSp>
        <p:nvGrpSpPr>
          <p:cNvPr id="39" name="Group 38">
            <a:extLst>
              <a:ext uri="{FF2B5EF4-FFF2-40B4-BE49-F238E27FC236}">
                <a16:creationId xmlns:a16="http://schemas.microsoft.com/office/drawing/2014/main" id="{16532DAA-E40E-746C-FF41-0B7C60B19F97}"/>
              </a:ext>
            </a:extLst>
          </p:cNvPr>
          <p:cNvGrpSpPr/>
          <p:nvPr/>
        </p:nvGrpSpPr>
        <p:grpSpPr>
          <a:xfrm>
            <a:off x="609905" y="1847088"/>
            <a:ext cx="5348783" cy="786384"/>
            <a:chOff x="609905" y="1847088"/>
            <a:chExt cx="5348783" cy="786384"/>
          </a:xfrm>
        </p:grpSpPr>
        <p:sp>
          <p:nvSpPr>
            <p:cNvPr id="5" name="Shape 3"/>
            <p:cNvSpPr/>
            <p:nvPr/>
          </p:nvSpPr>
          <p:spPr>
            <a:xfrm>
              <a:off x="609905" y="1847088"/>
              <a:ext cx="5348783" cy="786384"/>
            </a:xfrm>
            <a:prstGeom prst="roundRect">
              <a:avLst>
                <a:gd name="adj" fmla="val 9302"/>
              </a:avLst>
            </a:prstGeom>
            <a:solidFill>
              <a:srgbClr val="F6F7F8"/>
            </a:solidFill>
            <a:ln w="12700">
              <a:solidFill>
                <a:srgbClr val="E5E8EB"/>
              </a:solidFill>
              <a:prstDash val="solid"/>
            </a:ln>
          </p:spPr>
        </p:sp>
        <p:sp>
          <p:nvSpPr>
            <p:cNvPr id="6" name="Shape 4"/>
            <p:cNvSpPr/>
            <p:nvPr/>
          </p:nvSpPr>
          <p:spPr>
            <a:xfrm>
              <a:off x="792785" y="2057400"/>
              <a:ext cx="365760" cy="365760"/>
            </a:xfrm>
            <a:prstGeom prst="ellipse">
              <a:avLst/>
            </a:prstGeom>
            <a:solidFill>
              <a:srgbClr val="2B2F33"/>
            </a:solidFill>
            <a:ln/>
          </p:spPr>
        </p:sp>
        <p:sp>
          <p:nvSpPr>
            <p:cNvPr id="7" name="Text 5"/>
            <p:cNvSpPr/>
            <p:nvPr/>
          </p:nvSpPr>
          <p:spPr>
            <a:xfrm>
              <a:off x="792785" y="2057400"/>
              <a:ext cx="365760" cy="365760"/>
            </a:xfrm>
            <a:prstGeom prst="rect">
              <a:avLst/>
            </a:prstGeom>
            <a:noFill/>
            <a:ln/>
          </p:spPr>
          <p:txBody>
            <a:bodyPr wrap="square" lIns="0" tIns="0" rIns="0" bIns="0" rtlCol="0" anchor="ctr"/>
            <a:lstStyle/>
            <a:p>
              <a:pPr marL="0" indent="0" algn="ctr">
                <a:buNone/>
              </a:pPr>
              <a:r>
                <a:rPr lang="en-US" sz="1300" b="1" dirty="0">
                  <a:solidFill>
                    <a:srgbClr val="EDB348"/>
                  </a:solidFill>
                  <a:latin typeface="Nunito" pitchFamily="34" charset="0"/>
                  <a:ea typeface="Nunito" pitchFamily="34" charset="-122"/>
                  <a:cs typeface="Nunito" pitchFamily="34" charset="-120"/>
                </a:rPr>
                <a:t>1</a:t>
              </a:r>
              <a:endParaRPr lang="en-US" sz="1300" dirty="0"/>
            </a:p>
          </p:txBody>
        </p:sp>
        <p:sp>
          <p:nvSpPr>
            <p:cNvPr id="8" name="Text 6"/>
            <p:cNvSpPr/>
            <p:nvPr/>
          </p:nvSpPr>
          <p:spPr>
            <a:xfrm>
              <a:off x="1249985" y="1847088"/>
              <a:ext cx="4525823" cy="786384"/>
            </a:xfrm>
            <a:prstGeom prst="rect">
              <a:avLst/>
            </a:prstGeom>
            <a:noFill/>
            <a:ln/>
          </p:spPr>
          <p:txBody>
            <a:bodyPr wrap="square" lIns="0" tIns="0" rIns="0" bIns="0" rtlCol="0" anchor="ctr"/>
            <a:lstStyle/>
            <a:p>
              <a:pPr marL="0" indent="0">
                <a:lnSpc>
                  <a:spcPct val="150000"/>
                </a:lnSpc>
                <a:buNone/>
              </a:pPr>
              <a:r>
                <a:rPr lang="en-US" sz="1000" dirty="0">
                  <a:solidFill>
                    <a:srgbClr val="2B2F33"/>
                  </a:solidFill>
                  <a:latin typeface="Nunito" pitchFamily="34" charset="0"/>
                  <a:ea typeface="Nunito" pitchFamily="34" charset="-122"/>
                  <a:cs typeface="Nunito" pitchFamily="34" charset="-120"/>
                </a:rPr>
                <a:t>Inconsistent coordinate systems across datasets from different government agencies</a:t>
              </a:r>
              <a:endParaRPr lang="en-US" sz="1000" dirty="0"/>
            </a:p>
          </p:txBody>
        </p:sp>
      </p:grpSp>
      <p:grpSp>
        <p:nvGrpSpPr>
          <p:cNvPr id="40" name="Group 39">
            <a:extLst>
              <a:ext uri="{FF2B5EF4-FFF2-40B4-BE49-F238E27FC236}">
                <a16:creationId xmlns:a16="http://schemas.microsoft.com/office/drawing/2014/main" id="{C1B93E09-D550-0D28-800C-1F507D6CC585}"/>
              </a:ext>
            </a:extLst>
          </p:cNvPr>
          <p:cNvGrpSpPr/>
          <p:nvPr/>
        </p:nvGrpSpPr>
        <p:grpSpPr>
          <a:xfrm>
            <a:off x="6233008" y="1847088"/>
            <a:ext cx="5348783" cy="786384"/>
            <a:chOff x="6233008" y="1847088"/>
            <a:chExt cx="5348783" cy="786384"/>
          </a:xfrm>
        </p:grpSpPr>
        <p:sp>
          <p:nvSpPr>
            <p:cNvPr id="9" name="Shape 7"/>
            <p:cNvSpPr/>
            <p:nvPr/>
          </p:nvSpPr>
          <p:spPr>
            <a:xfrm>
              <a:off x="6233008" y="1847088"/>
              <a:ext cx="5348783" cy="786384"/>
            </a:xfrm>
            <a:prstGeom prst="roundRect">
              <a:avLst>
                <a:gd name="adj" fmla="val 9302"/>
              </a:avLst>
            </a:prstGeom>
            <a:solidFill>
              <a:srgbClr val="F6F7F8"/>
            </a:solidFill>
            <a:ln w="12700">
              <a:solidFill>
                <a:srgbClr val="E5E8EB"/>
              </a:solidFill>
              <a:prstDash val="solid"/>
            </a:ln>
          </p:spPr>
        </p:sp>
        <p:sp>
          <p:nvSpPr>
            <p:cNvPr id="10" name="Shape 8"/>
            <p:cNvSpPr/>
            <p:nvPr/>
          </p:nvSpPr>
          <p:spPr>
            <a:xfrm>
              <a:off x="6415888" y="2057400"/>
              <a:ext cx="365760" cy="365760"/>
            </a:xfrm>
            <a:prstGeom prst="ellipse">
              <a:avLst/>
            </a:prstGeom>
            <a:solidFill>
              <a:srgbClr val="2B2F33"/>
            </a:solidFill>
            <a:ln/>
          </p:spPr>
        </p:sp>
        <p:sp>
          <p:nvSpPr>
            <p:cNvPr id="11" name="Text 9"/>
            <p:cNvSpPr/>
            <p:nvPr/>
          </p:nvSpPr>
          <p:spPr>
            <a:xfrm>
              <a:off x="6415888" y="2057400"/>
              <a:ext cx="365760" cy="365760"/>
            </a:xfrm>
            <a:prstGeom prst="rect">
              <a:avLst/>
            </a:prstGeom>
            <a:noFill/>
            <a:ln/>
          </p:spPr>
          <p:txBody>
            <a:bodyPr wrap="square" lIns="0" tIns="0" rIns="0" bIns="0" rtlCol="0" anchor="ctr"/>
            <a:lstStyle/>
            <a:p>
              <a:pPr marL="0" indent="0" algn="ctr">
                <a:buNone/>
              </a:pPr>
              <a:r>
                <a:rPr lang="en-US" sz="1300" b="1" dirty="0">
                  <a:solidFill>
                    <a:srgbClr val="EDB348"/>
                  </a:solidFill>
                  <a:latin typeface="Nunito" pitchFamily="34" charset="0"/>
                  <a:ea typeface="Nunito" pitchFamily="34" charset="-122"/>
                  <a:cs typeface="Nunito" pitchFamily="34" charset="-120"/>
                </a:rPr>
                <a:t>2</a:t>
              </a:r>
              <a:endParaRPr lang="en-US" sz="1300" dirty="0"/>
            </a:p>
          </p:txBody>
        </p:sp>
        <p:sp>
          <p:nvSpPr>
            <p:cNvPr id="12" name="Text 10"/>
            <p:cNvSpPr/>
            <p:nvPr/>
          </p:nvSpPr>
          <p:spPr>
            <a:xfrm>
              <a:off x="6873088" y="1847088"/>
              <a:ext cx="4525823" cy="786384"/>
            </a:xfrm>
            <a:prstGeom prst="rect">
              <a:avLst/>
            </a:prstGeom>
            <a:noFill/>
            <a:ln/>
          </p:spPr>
          <p:txBody>
            <a:bodyPr wrap="square" lIns="0" tIns="0" rIns="0" bIns="0" rtlCol="0" anchor="ctr"/>
            <a:lstStyle/>
            <a:p>
              <a:pPr marL="0" indent="0">
                <a:lnSpc>
                  <a:spcPct val="150000"/>
                </a:lnSpc>
                <a:buNone/>
              </a:pPr>
              <a:r>
                <a:rPr lang="en-US" sz="1000" dirty="0">
                  <a:solidFill>
                    <a:srgbClr val="2B2F33"/>
                  </a:solidFill>
                  <a:latin typeface="Nunito" pitchFamily="34" charset="0"/>
                  <a:ea typeface="Nunito" pitchFamily="34" charset="-122"/>
                  <a:cs typeface="Nunito" pitchFamily="34" charset="-120"/>
                </a:rPr>
                <a:t>Outdated grid infrastructure data that does not reflect recent electrification projects</a:t>
              </a:r>
              <a:endParaRPr lang="en-US" sz="1000" dirty="0"/>
            </a:p>
          </p:txBody>
        </p:sp>
      </p:grpSp>
      <p:grpSp>
        <p:nvGrpSpPr>
          <p:cNvPr id="41" name="Group 40">
            <a:extLst>
              <a:ext uri="{FF2B5EF4-FFF2-40B4-BE49-F238E27FC236}">
                <a16:creationId xmlns:a16="http://schemas.microsoft.com/office/drawing/2014/main" id="{FC75DD85-09D0-E902-A2FF-0D4BDD61846F}"/>
              </a:ext>
            </a:extLst>
          </p:cNvPr>
          <p:cNvGrpSpPr/>
          <p:nvPr/>
        </p:nvGrpSpPr>
        <p:grpSpPr>
          <a:xfrm>
            <a:off x="609905" y="3002890"/>
            <a:ext cx="5348783" cy="786384"/>
            <a:chOff x="609905" y="3002890"/>
            <a:chExt cx="5348783" cy="786384"/>
          </a:xfrm>
        </p:grpSpPr>
        <p:sp>
          <p:nvSpPr>
            <p:cNvPr id="13" name="Shape 11"/>
            <p:cNvSpPr/>
            <p:nvPr/>
          </p:nvSpPr>
          <p:spPr>
            <a:xfrm>
              <a:off x="609905" y="3002890"/>
              <a:ext cx="5348783" cy="786384"/>
            </a:xfrm>
            <a:prstGeom prst="roundRect">
              <a:avLst>
                <a:gd name="adj" fmla="val 9302"/>
              </a:avLst>
            </a:prstGeom>
            <a:solidFill>
              <a:srgbClr val="F6F7F8"/>
            </a:solidFill>
            <a:ln w="12700">
              <a:solidFill>
                <a:srgbClr val="E5E8EB"/>
              </a:solidFill>
              <a:prstDash val="solid"/>
            </a:ln>
          </p:spPr>
        </p:sp>
        <p:sp>
          <p:nvSpPr>
            <p:cNvPr id="14" name="Shape 12"/>
            <p:cNvSpPr/>
            <p:nvPr/>
          </p:nvSpPr>
          <p:spPr>
            <a:xfrm>
              <a:off x="792785" y="3213202"/>
              <a:ext cx="365760" cy="365760"/>
            </a:xfrm>
            <a:prstGeom prst="ellipse">
              <a:avLst/>
            </a:prstGeom>
            <a:solidFill>
              <a:srgbClr val="2B2F33"/>
            </a:solidFill>
            <a:ln/>
          </p:spPr>
        </p:sp>
        <p:sp>
          <p:nvSpPr>
            <p:cNvPr id="15" name="Text 13"/>
            <p:cNvSpPr/>
            <p:nvPr/>
          </p:nvSpPr>
          <p:spPr>
            <a:xfrm>
              <a:off x="792785" y="3213202"/>
              <a:ext cx="365760" cy="365760"/>
            </a:xfrm>
            <a:prstGeom prst="rect">
              <a:avLst/>
            </a:prstGeom>
            <a:noFill/>
            <a:ln/>
          </p:spPr>
          <p:txBody>
            <a:bodyPr wrap="square" lIns="0" tIns="0" rIns="0" bIns="0" rtlCol="0" anchor="ctr"/>
            <a:lstStyle/>
            <a:p>
              <a:pPr marL="0" indent="0" algn="ctr">
                <a:buNone/>
              </a:pPr>
              <a:r>
                <a:rPr lang="en-US" sz="1300" b="1" dirty="0">
                  <a:solidFill>
                    <a:srgbClr val="EDB348"/>
                  </a:solidFill>
                  <a:latin typeface="Nunito" pitchFamily="34" charset="0"/>
                  <a:ea typeface="Nunito" pitchFamily="34" charset="-122"/>
                  <a:cs typeface="Nunito" pitchFamily="34" charset="-120"/>
                </a:rPr>
                <a:t>3</a:t>
              </a:r>
              <a:endParaRPr lang="en-US" sz="1300" dirty="0"/>
            </a:p>
          </p:txBody>
        </p:sp>
        <p:sp>
          <p:nvSpPr>
            <p:cNvPr id="16" name="Text 14"/>
            <p:cNvSpPr/>
            <p:nvPr/>
          </p:nvSpPr>
          <p:spPr>
            <a:xfrm>
              <a:off x="1249985" y="3002890"/>
              <a:ext cx="4525823" cy="786384"/>
            </a:xfrm>
            <a:prstGeom prst="rect">
              <a:avLst/>
            </a:prstGeom>
            <a:noFill/>
            <a:ln/>
          </p:spPr>
          <p:txBody>
            <a:bodyPr wrap="square" lIns="0" tIns="0" rIns="0" bIns="0" rtlCol="0" anchor="ctr"/>
            <a:lstStyle/>
            <a:p>
              <a:pPr marL="0" indent="0">
                <a:lnSpc>
                  <a:spcPct val="112000"/>
                </a:lnSpc>
                <a:buNone/>
              </a:pPr>
              <a:r>
                <a:rPr lang="en-US" sz="1000" dirty="0">
                  <a:solidFill>
                    <a:srgbClr val="2B2F33"/>
                  </a:solidFill>
                  <a:latin typeface="Nunito" pitchFamily="34" charset="0"/>
                  <a:ea typeface="Nunito" pitchFamily="34" charset="-122"/>
                  <a:cs typeface="Nunito" pitchFamily="34" charset="-120"/>
                </a:rPr>
                <a:t>Population rasters at a different spatial resolution than your survey data</a:t>
              </a:r>
              <a:endParaRPr lang="en-US" sz="1000" dirty="0"/>
            </a:p>
          </p:txBody>
        </p:sp>
      </p:grpSp>
      <p:grpSp>
        <p:nvGrpSpPr>
          <p:cNvPr id="42" name="Group 41">
            <a:extLst>
              <a:ext uri="{FF2B5EF4-FFF2-40B4-BE49-F238E27FC236}">
                <a16:creationId xmlns:a16="http://schemas.microsoft.com/office/drawing/2014/main" id="{6ACEB0E1-461A-9986-5EC8-721E487FFFA3}"/>
              </a:ext>
            </a:extLst>
          </p:cNvPr>
          <p:cNvGrpSpPr/>
          <p:nvPr/>
        </p:nvGrpSpPr>
        <p:grpSpPr>
          <a:xfrm>
            <a:off x="6233008" y="3002890"/>
            <a:ext cx="5348783" cy="786384"/>
            <a:chOff x="6233008" y="3002890"/>
            <a:chExt cx="5348783" cy="786384"/>
          </a:xfrm>
        </p:grpSpPr>
        <p:sp>
          <p:nvSpPr>
            <p:cNvPr id="17" name="Shape 15"/>
            <p:cNvSpPr/>
            <p:nvPr/>
          </p:nvSpPr>
          <p:spPr>
            <a:xfrm>
              <a:off x="6233008" y="3002890"/>
              <a:ext cx="5348783" cy="786384"/>
            </a:xfrm>
            <a:prstGeom prst="roundRect">
              <a:avLst>
                <a:gd name="adj" fmla="val 9302"/>
              </a:avLst>
            </a:prstGeom>
            <a:solidFill>
              <a:srgbClr val="F6F7F8"/>
            </a:solidFill>
            <a:ln w="12700">
              <a:solidFill>
                <a:srgbClr val="E5E8EB"/>
              </a:solidFill>
              <a:prstDash val="solid"/>
            </a:ln>
          </p:spPr>
        </p:sp>
        <p:sp>
          <p:nvSpPr>
            <p:cNvPr id="18" name="Shape 16"/>
            <p:cNvSpPr/>
            <p:nvPr/>
          </p:nvSpPr>
          <p:spPr>
            <a:xfrm>
              <a:off x="6415888" y="3213202"/>
              <a:ext cx="365760" cy="365760"/>
            </a:xfrm>
            <a:prstGeom prst="ellipse">
              <a:avLst/>
            </a:prstGeom>
            <a:solidFill>
              <a:srgbClr val="2B2F33"/>
            </a:solidFill>
            <a:ln/>
          </p:spPr>
        </p:sp>
        <p:sp>
          <p:nvSpPr>
            <p:cNvPr id="19" name="Text 17"/>
            <p:cNvSpPr/>
            <p:nvPr/>
          </p:nvSpPr>
          <p:spPr>
            <a:xfrm>
              <a:off x="6415888" y="3213202"/>
              <a:ext cx="365760" cy="365760"/>
            </a:xfrm>
            <a:prstGeom prst="rect">
              <a:avLst/>
            </a:prstGeom>
            <a:noFill/>
            <a:ln/>
          </p:spPr>
          <p:txBody>
            <a:bodyPr wrap="square" lIns="0" tIns="0" rIns="0" bIns="0" rtlCol="0" anchor="ctr"/>
            <a:lstStyle/>
            <a:p>
              <a:pPr marL="0" indent="0" algn="ctr">
                <a:buNone/>
              </a:pPr>
              <a:r>
                <a:rPr lang="en-US" sz="1300" b="1" dirty="0">
                  <a:solidFill>
                    <a:srgbClr val="EDB348"/>
                  </a:solidFill>
                  <a:latin typeface="Nunito" pitchFamily="34" charset="0"/>
                  <a:ea typeface="Nunito" pitchFamily="34" charset="-122"/>
                  <a:cs typeface="Nunito" pitchFamily="34" charset="-120"/>
                </a:rPr>
                <a:t>4</a:t>
              </a:r>
              <a:endParaRPr lang="en-US" sz="1300" dirty="0"/>
            </a:p>
          </p:txBody>
        </p:sp>
        <p:sp>
          <p:nvSpPr>
            <p:cNvPr id="20" name="Text 18"/>
            <p:cNvSpPr/>
            <p:nvPr/>
          </p:nvSpPr>
          <p:spPr>
            <a:xfrm>
              <a:off x="6873088" y="3002890"/>
              <a:ext cx="4525823" cy="786384"/>
            </a:xfrm>
            <a:prstGeom prst="rect">
              <a:avLst/>
            </a:prstGeom>
            <a:noFill/>
            <a:ln/>
          </p:spPr>
          <p:txBody>
            <a:bodyPr wrap="square" lIns="0" tIns="0" rIns="0" bIns="0" rtlCol="0" anchor="ctr"/>
            <a:lstStyle/>
            <a:p>
              <a:pPr marL="0" indent="0">
                <a:lnSpc>
                  <a:spcPct val="112000"/>
                </a:lnSpc>
                <a:buNone/>
              </a:pPr>
              <a:r>
                <a:rPr lang="en-US" sz="1000" dirty="0">
                  <a:solidFill>
                    <a:srgbClr val="2B2F33"/>
                  </a:solidFill>
                  <a:latin typeface="Nunito" pitchFamily="34" charset="0"/>
                  <a:ea typeface="Nunito" pitchFamily="34" charset="-122"/>
                  <a:cs typeface="Nunito" pitchFamily="34" charset="-120"/>
                </a:rPr>
                <a:t>Village shapefiles digitised from paper maps, with unknown positional accuracy</a:t>
              </a:r>
              <a:endParaRPr lang="en-US" sz="1000" dirty="0"/>
            </a:p>
          </p:txBody>
        </p:sp>
      </p:grpSp>
      <p:grpSp>
        <p:nvGrpSpPr>
          <p:cNvPr id="43" name="Group 42">
            <a:extLst>
              <a:ext uri="{FF2B5EF4-FFF2-40B4-BE49-F238E27FC236}">
                <a16:creationId xmlns:a16="http://schemas.microsoft.com/office/drawing/2014/main" id="{658B6FBC-67C5-B0D2-631C-2B72CBA6A59A}"/>
              </a:ext>
            </a:extLst>
          </p:cNvPr>
          <p:cNvGrpSpPr/>
          <p:nvPr/>
        </p:nvGrpSpPr>
        <p:grpSpPr>
          <a:xfrm>
            <a:off x="609905" y="4071823"/>
            <a:ext cx="5348783" cy="786384"/>
            <a:chOff x="609905" y="4071823"/>
            <a:chExt cx="5348783" cy="786384"/>
          </a:xfrm>
        </p:grpSpPr>
        <p:sp>
          <p:nvSpPr>
            <p:cNvPr id="21" name="Shape 19"/>
            <p:cNvSpPr/>
            <p:nvPr/>
          </p:nvSpPr>
          <p:spPr>
            <a:xfrm>
              <a:off x="609905" y="4071823"/>
              <a:ext cx="5348783" cy="786384"/>
            </a:xfrm>
            <a:prstGeom prst="roundRect">
              <a:avLst>
                <a:gd name="adj" fmla="val 9302"/>
              </a:avLst>
            </a:prstGeom>
            <a:solidFill>
              <a:srgbClr val="F6F7F8"/>
            </a:solidFill>
            <a:ln w="12700">
              <a:solidFill>
                <a:srgbClr val="E5E8EB"/>
              </a:solidFill>
              <a:prstDash val="solid"/>
            </a:ln>
          </p:spPr>
        </p:sp>
        <p:sp>
          <p:nvSpPr>
            <p:cNvPr id="22" name="Shape 20"/>
            <p:cNvSpPr/>
            <p:nvPr/>
          </p:nvSpPr>
          <p:spPr>
            <a:xfrm>
              <a:off x="792785" y="4282135"/>
              <a:ext cx="365760" cy="365760"/>
            </a:xfrm>
            <a:prstGeom prst="ellipse">
              <a:avLst/>
            </a:prstGeom>
            <a:solidFill>
              <a:srgbClr val="2B2F33"/>
            </a:solidFill>
            <a:ln/>
          </p:spPr>
        </p:sp>
        <p:sp>
          <p:nvSpPr>
            <p:cNvPr id="23" name="Text 21"/>
            <p:cNvSpPr/>
            <p:nvPr/>
          </p:nvSpPr>
          <p:spPr>
            <a:xfrm>
              <a:off x="792785" y="4282135"/>
              <a:ext cx="365760" cy="365760"/>
            </a:xfrm>
            <a:prstGeom prst="rect">
              <a:avLst/>
            </a:prstGeom>
            <a:noFill/>
            <a:ln/>
          </p:spPr>
          <p:txBody>
            <a:bodyPr wrap="square" lIns="0" tIns="0" rIns="0" bIns="0" rtlCol="0" anchor="ctr"/>
            <a:lstStyle/>
            <a:p>
              <a:pPr marL="0" indent="0" algn="ctr">
                <a:buNone/>
              </a:pPr>
              <a:r>
                <a:rPr lang="en-US" sz="1300" b="1" dirty="0">
                  <a:solidFill>
                    <a:srgbClr val="EDB348"/>
                  </a:solidFill>
                  <a:latin typeface="Nunito" pitchFamily="34" charset="0"/>
                  <a:ea typeface="Nunito" pitchFamily="34" charset="-122"/>
                  <a:cs typeface="Nunito" pitchFamily="34" charset="-120"/>
                </a:rPr>
                <a:t>5</a:t>
              </a:r>
              <a:endParaRPr lang="en-US" sz="1300" dirty="0"/>
            </a:p>
          </p:txBody>
        </p:sp>
        <p:sp>
          <p:nvSpPr>
            <p:cNvPr id="24" name="Text 22"/>
            <p:cNvSpPr/>
            <p:nvPr/>
          </p:nvSpPr>
          <p:spPr>
            <a:xfrm>
              <a:off x="1249985" y="4071823"/>
              <a:ext cx="4525823" cy="786384"/>
            </a:xfrm>
            <a:prstGeom prst="rect">
              <a:avLst/>
            </a:prstGeom>
            <a:noFill/>
            <a:ln/>
          </p:spPr>
          <p:txBody>
            <a:bodyPr wrap="square" lIns="0" tIns="0" rIns="0" bIns="0" rtlCol="0" anchor="ctr"/>
            <a:lstStyle/>
            <a:p>
              <a:pPr marL="0" indent="0">
                <a:lnSpc>
                  <a:spcPct val="150000"/>
                </a:lnSpc>
                <a:buNone/>
              </a:pPr>
              <a:r>
                <a:rPr lang="en-US" sz="1000" dirty="0">
                  <a:solidFill>
                    <a:srgbClr val="2B2F33"/>
                  </a:solidFill>
                  <a:latin typeface="Nunito" pitchFamily="34" charset="0"/>
                  <a:ea typeface="Nunito" pitchFamily="34" charset="-122"/>
                  <a:cs typeface="Nunito" pitchFamily="34" charset="-120"/>
                </a:rPr>
                <a:t>Solar resource rasters without documentation of sensor, date, or processing method</a:t>
              </a:r>
              <a:endParaRPr lang="en-US" sz="1000" dirty="0"/>
            </a:p>
          </p:txBody>
        </p:sp>
      </p:grpSp>
      <p:grpSp>
        <p:nvGrpSpPr>
          <p:cNvPr id="44" name="Group 43">
            <a:extLst>
              <a:ext uri="{FF2B5EF4-FFF2-40B4-BE49-F238E27FC236}">
                <a16:creationId xmlns:a16="http://schemas.microsoft.com/office/drawing/2014/main" id="{7FD429FC-A314-D861-F066-B8704D1D5FD8}"/>
              </a:ext>
            </a:extLst>
          </p:cNvPr>
          <p:cNvGrpSpPr/>
          <p:nvPr/>
        </p:nvGrpSpPr>
        <p:grpSpPr>
          <a:xfrm>
            <a:off x="6233008" y="4071823"/>
            <a:ext cx="5348783" cy="786384"/>
            <a:chOff x="6233008" y="4071823"/>
            <a:chExt cx="5348783" cy="786384"/>
          </a:xfrm>
        </p:grpSpPr>
        <p:sp>
          <p:nvSpPr>
            <p:cNvPr id="25" name="Shape 23"/>
            <p:cNvSpPr/>
            <p:nvPr/>
          </p:nvSpPr>
          <p:spPr>
            <a:xfrm>
              <a:off x="6233008" y="4071823"/>
              <a:ext cx="5348783" cy="786384"/>
            </a:xfrm>
            <a:prstGeom prst="roundRect">
              <a:avLst>
                <a:gd name="adj" fmla="val 9302"/>
              </a:avLst>
            </a:prstGeom>
            <a:solidFill>
              <a:srgbClr val="F6F7F8"/>
            </a:solidFill>
            <a:ln w="12700">
              <a:solidFill>
                <a:srgbClr val="E5E8EB"/>
              </a:solidFill>
              <a:prstDash val="solid"/>
            </a:ln>
          </p:spPr>
        </p:sp>
        <p:sp>
          <p:nvSpPr>
            <p:cNvPr id="26" name="Shape 24"/>
            <p:cNvSpPr/>
            <p:nvPr/>
          </p:nvSpPr>
          <p:spPr>
            <a:xfrm>
              <a:off x="6415888" y="4282135"/>
              <a:ext cx="365760" cy="365760"/>
            </a:xfrm>
            <a:prstGeom prst="ellipse">
              <a:avLst/>
            </a:prstGeom>
            <a:solidFill>
              <a:srgbClr val="2B2F33"/>
            </a:solidFill>
            <a:ln/>
          </p:spPr>
        </p:sp>
        <p:sp>
          <p:nvSpPr>
            <p:cNvPr id="27" name="Text 25"/>
            <p:cNvSpPr/>
            <p:nvPr/>
          </p:nvSpPr>
          <p:spPr>
            <a:xfrm>
              <a:off x="6415888" y="4282135"/>
              <a:ext cx="365760" cy="365760"/>
            </a:xfrm>
            <a:prstGeom prst="rect">
              <a:avLst/>
            </a:prstGeom>
            <a:noFill/>
            <a:ln/>
          </p:spPr>
          <p:txBody>
            <a:bodyPr wrap="square" lIns="0" tIns="0" rIns="0" bIns="0" rtlCol="0" anchor="ctr"/>
            <a:lstStyle/>
            <a:p>
              <a:pPr marL="0" indent="0" algn="ctr">
                <a:buNone/>
              </a:pPr>
              <a:r>
                <a:rPr lang="en-US" sz="1300" b="1" dirty="0">
                  <a:solidFill>
                    <a:srgbClr val="EDB348"/>
                  </a:solidFill>
                  <a:latin typeface="Nunito" pitchFamily="34" charset="0"/>
                  <a:ea typeface="Nunito" pitchFamily="34" charset="-122"/>
                  <a:cs typeface="Nunito" pitchFamily="34" charset="-120"/>
                </a:rPr>
                <a:t>6</a:t>
              </a:r>
              <a:endParaRPr lang="en-US" sz="1300" dirty="0"/>
            </a:p>
          </p:txBody>
        </p:sp>
        <p:sp>
          <p:nvSpPr>
            <p:cNvPr id="28" name="Text 26"/>
            <p:cNvSpPr/>
            <p:nvPr/>
          </p:nvSpPr>
          <p:spPr>
            <a:xfrm>
              <a:off x="6873088" y="4071823"/>
              <a:ext cx="4525823" cy="786384"/>
            </a:xfrm>
            <a:prstGeom prst="rect">
              <a:avLst/>
            </a:prstGeom>
            <a:noFill/>
            <a:ln/>
          </p:spPr>
          <p:txBody>
            <a:bodyPr wrap="square" lIns="0" tIns="0" rIns="0" bIns="0" rtlCol="0" anchor="ctr"/>
            <a:lstStyle/>
            <a:p>
              <a:pPr marL="0" indent="0">
                <a:lnSpc>
                  <a:spcPct val="112000"/>
                </a:lnSpc>
                <a:buNone/>
              </a:pPr>
              <a:r>
                <a:rPr lang="en-US" sz="1000" dirty="0">
                  <a:solidFill>
                    <a:srgbClr val="2B2F33"/>
                  </a:solidFill>
                  <a:latin typeface="Nunito" pitchFamily="34" charset="0"/>
                  <a:ea typeface="Nunito" pitchFamily="34" charset="-122"/>
                  <a:cs typeface="Nunito" pitchFamily="34" charset="-120"/>
                </a:rPr>
                <a:t>Duplicate datasets circulating within an organisation under different filenames</a:t>
              </a:r>
              <a:endParaRPr lang="en-US" sz="1000" dirty="0"/>
            </a:p>
          </p:txBody>
        </p:sp>
      </p:grpSp>
      <p:grpSp>
        <p:nvGrpSpPr>
          <p:cNvPr id="45" name="Group 44">
            <a:extLst>
              <a:ext uri="{FF2B5EF4-FFF2-40B4-BE49-F238E27FC236}">
                <a16:creationId xmlns:a16="http://schemas.microsoft.com/office/drawing/2014/main" id="{A320A6CD-5378-E7E3-BCF2-EBCD36EF9457}"/>
              </a:ext>
            </a:extLst>
          </p:cNvPr>
          <p:cNvGrpSpPr/>
          <p:nvPr/>
        </p:nvGrpSpPr>
        <p:grpSpPr>
          <a:xfrm>
            <a:off x="609905" y="5227625"/>
            <a:ext cx="5348783" cy="786384"/>
            <a:chOff x="609905" y="5227625"/>
            <a:chExt cx="5348783" cy="786384"/>
          </a:xfrm>
        </p:grpSpPr>
        <p:sp>
          <p:nvSpPr>
            <p:cNvPr id="29" name="Shape 27"/>
            <p:cNvSpPr/>
            <p:nvPr/>
          </p:nvSpPr>
          <p:spPr>
            <a:xfrm>
              <a:off x="609905" y="5227625"/>
              <a:ext cx="5348783" cy="786384"/>
            </a:xfrm>
            <a:prstGeom prst="roundRect">
              <a:avLst>
                <a:gd name="adj" fmla="val 9302"/>
              </a:avLst>
            </a:prstGeom>
            <a:solidFill>
              <a:srgbClr val="F6F7F8"/>
            </a:solidFill>
            <a:ln w="12700">
              <a:solidFill>
                <a:srgbClr val="E5E8EB"/>
              </a:solidFill>
              <a:prstDash val="solid"/>
            </a:ln>
          </p:spPr>
        </p:sp>
        <p:sp>
          <p:nvSpPr>
            <p:cNvPr id="30" name="Shape 28"/>
            <p:cNvSpPr/>
            <p:nvPr/>
          </p:nvSpPr>
          <p:spPr>
            <a:xfrm>
              <a:off x="792785" y="5437937"/>
              <a:ext cx="365760" cy="365760"/>
            </a:xfrm>
            <a:prstGeom prst="ellipse">
              <a:avLst/>
            </a:prstGeom>
            <a:solidFill>
              <a:srgbClr val="2B2F33"/>
            </a:solidFill>
            <a:ln/>
          </p:spPr>
        </p:sp>
        <p:sp>
          <p:nvSpPr>
            <p:cNvPr id="31" name="Text 29"/>
            <p:cNvSpPr/>
            <p:nvPr/>
          </p:nvSpPr>
          <p:spPr>
            <a:xfrm>
              <a:off x="792785" y="5437937"/>
              <a:ext cx="365760" cy="365760"/>
            </a:xfrm>
            <a:prstGeom prst="rect">
              <a:avLst/>
            </a:prstGeom>
            <a:noFill/>
            <a:ln/>
          </p:spPr>
          <p:txBody>
            <a:bodyPr wrap="square" lIns="0" tIns="0" rIns="0" bIns="0" rtlCol="0" anchor="ctr"/>
            <a:lstStyle/>
            <a:p>
              <a:pPr marL="0" indent="0" algn="ctr">
                <a:buNone/>
              </a:pPr>
              <a:r>
                <a:rPr lang="en-US" sz="1300" b="1" dirty="0">
                  <a:solidFill>
                    <a:srgbClr val="EDB348"/>
                  </a:solidFill>
                  <a:latin typeface="Nunito" pitchFamily="34" charset="0"/>
                  <a:ea typeface="Nunito" pitchFamily="34" charset="-122"/>
                  <a:cs typeface="Nunito" pitchFamily="34" charset="-120"/>
                </a:rPr>
                <a:t>7</a:t>
              </a:r>
              <a:endParaRPr lang="en-US" sz="1300" dirty="0"/>
            </a:p>
          </p:txBody>
        </p:sp>
        <p:sp>
          <p:nvSpPr>
            <p:cNvPr id="32" name="Text 30"/>
            <p:cNvSpPr/>
            <p:nvPr/>
          </p:nvSpPr>
          <p:spPr>
            <a:xfrm>
              <a:off x="1249985" y="5227625"/>
              <a:ext cx="4525823" cy="786384"/>
            </a:xfrm>
            <a:prstGeom prst="rect">
              <a:avLst/>
            </a:prstGeom>
            <a:noFill/>
            <a:ln/>
          </p:spPr>
          <p:txBody>
            <a:bodyPr wrap="square" lIns="0" tIns="0" rIns="0" bIns="0" rtlCol="0" anchor="ctr"/>
            <a:lstStyle/>
            <a:p>
              <a:pPr marL="0" indent="0">
                <a:lnSpc>
                  <a:spcPct val="150000"/>
                </a:lnSpc>
                <a:buNone/>
              </a:pPr>
              <a:r>
                <a:rPr lang="en-US" sz="1000" dirty="0">
                  <a:solidFill>
                    <a:srgbClr val="2B2F33"/>
                  </a:solidFill>
                  <a:latin typeface="Nunito" pitchFamily="34" charset="0"/>
                  <a:ea typeface="Nunito" pitchFamily="34" charset="-122"/>
                  <a:cs typeface="Nunito" pitchFamily="34" charset="-120"/>
                </a:rPr>
                <a:t>Datasets locked in proprietary formats ArcGIS personal geodatabases, .mdb files</a:t>
              </a:r>
              <a:endParaRPr lang="en-US" sz="1000" dirty="0"/>
            </a:p>
          </p:txBody>
        </p:sp>
      </p:grpSp>
      <p:grpSp>
        <p:nvGrpSpPr>
          <p:cNvPr id="46" name="Group 45">
            <a:extLst>
              <a:ext uri="{FF2B5EF4-FFF2-40B4-BE49-F238E27FC236}">
                <a16:creationId xmlns:a16="http://schemas.microsoft.com/office/drawing/2014/main" id="{79CEE43A-234D-FE03-7DF6-A73EBC738EC1}"/>
              </a:ext>
            </a:extLst>
          </p:cNvPr>
          <p:cNvGrpSpPr/>
          <p:nvPr/>
        </p:nvGrpSpPr>
        <p:grpSpPr>
          <a:xfrm>
            <a:off x="6233008" y="5227625"/>
            <a:ext cx="5348783" cy="786384"/>
            <a:chOff x="6233008" y="5227625"/>
            <a:chExt cx="5348783" cy="786384"/>
          </a:xfrm>
        </p:grpSpPr>
        <p:sp>
          <p:nvSpPr>
            <p:cNvPr id="33" name="Shape 31"/>
            <p:cNvSpPr/>
            <p:nvPr/>
          </p:nvSpPr>
          <p:spPr>
            <a:xfrm>
              <a:off x="6233008" y="5227625"/>
              <a:ext cx="5348783" cy="786384"/>
            </a:xfrm>
            <a:prstGeom prst="roundRect">
              <a:avLst>
                <a:gd name="adj" fmla="val 9302"/>
              </a:avLst>
            </a:prstGeom>
            <a:solidFill>
              <a:srgbClr val="F6F7F8"/>
            </a:solidFill>
            <a:ln w="12700">
              <a:solidFill>
                <a:srgbClr val="E5E8EB"/>
              </a:solidFill>
              <a:prstDash val="solid"/>
            </a:ln>
          </p:spPr>
        </p:sp>
        <p:sp>
          <p:nvSpPr>
            <p:cNvPr id="34" name="Shape 32"/>
            <p:cNvSpPr/>
            <p:nvPr/>
          </p:nvSpPr>
          <p:spPr>
            <a:xfrm>
              <a:off x="6415888" y="5437937"/>
              <a:ext cx="365760" cy="365760"/>
            </a:xfrm>
            <a:prstGeom prst="ellipse">
              <a:avLst/>
            </a:prstGeom>
            <a:solidFill>
              <a:srgbClr val="2B2F33"/>
            </a:solidFill>
            <a:ln/>
          </p:spPr>
        </p:sp>
        <p:sp>
          <p:nvSpPr>
            <p:cNvPr id="35" name="Text 33"/>
            <p:cNvSpPr/>
            <p:nvPr/>
          </p:nvSpPr>
          <p:spPr>
            <a:xfrm>
              <a:off x="6415888" y="5437937"/>
              <a:ext cx="365760" cy="365760"/>
            </a:xfrm>
            <a:prstGeom prst="rect">
              <a:avLst/>
            </a:prstGeom>
            <a:noFill/>
            <a:ln/>
          </p:spPr>
          <p:txBody>
            <a:bodyPr wrap="square" lIns="0" tIns="0" rIns="0" bIns="0" rtlCol="0" anchor="ctr"/>
            <a:lstStyle/>
            <a:p>
              <a:pPr marL="0" indent="0" algn="ctr">
                <a:buNone/>
              </a:pPr>
              <a:r>
                <a:rPr lang="en-US" sz="1300" b="1" dirty="0">
                  <a:solidFill>
                    <a:srgbClr val="EDB348"/>
                  </a:solidFill>
                  <a:latin typeface="Nunito" pitchFamily="34" charset="0"/>
                  <a:ea typeface="Nunito" pitchFamily="34" charset="-122"/>
                  <a:cs typeface="Nunito" pitchFamily="34" charset="-120"/>
                </a:rPr>
                <a:t>8</a:t>
              </a:r>
              <a:endParaRPr lang="en-US" sz="1300" dirty="0"/>
            </a:p>
          </p:txBody>
        </p:sp>
        <p:sp>
          <p:nvSpPr>
            <p:cNvPr id="36" name="Text 34"/>
            <p:cNvSpPr/>
            <p:nvPr/>
          </p:nvSpPr>
          <p:spPr>
            <a:xfrm>
              <a:off x="6873088" y="5227625"/>
              <a:ext cx="4525823" cy="786384"/>
            </a:xfrm>
            <a:prstGeom prst="rect">
              <a:avLst/>
            </a:prstGeom>
            <a:noFill/>
            <a:ln/>
          </p:spPr>
          <p:txBody>
            <a:bodyPr wrap="square" lIns="0" tIns="0" rIns="0" bIns="0" rtlCol="0" anchor="ctr"/>
            <a:lstStyle/>
            <a:p>
              <a:pPr marL="0" indent="0">
                <a:lnSpc>
                  <a:spcPct val="112000"/>
                </a:lnSpc>
                <a:buNone/>
              </a:pPr>
              <a:r>
                <a:rPr lang="en-US" sz="1000" dirty="0">
                  <a:solidFill>
                    <a:srgbClr val="2B2F33"/>
                  </a:solidFill>
                  <a:latin typeface="Nunito" pitchFamily="34" charset="0"/>
                  <a:ea typeface="Nunito" pitchFamily="34" charset="-122"/>
                  <a:cs typeface="Nunito" pitchFamily="34" charset="-120"/>
                </a:rPr>
                <a:t>No clear owner for nationally important layers nobody updates the grid shapefile</a:t>
              </a:r>
              <a:endParaRPr lang="en-US" sz="1000" dirty="0"/>
            </a:p>
          </p:txBody>
        </p:sp>
      </p:grpSp>
      <p:sp>
        <p:nvSpPr>
          <p:cNvPr id="37" name="Text 35"/>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38" name="Text 36"/>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28</a:t>
            </a:r>
            <a:endParaRPr lang="en-US" sz="8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UNIT 7 · DATA GOVERNANCE</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buNone/>
            </a:pPr>
            <a:r>
              <a:rPr lang="en-US" sz="2700" b="1" dirty="0">
                <a:solidFill>
                  <a:srgbClr val="2B2F33"/>
                </a:solidFill>
                <a:latin typeface="Nunito" pitchFamily="34" charset="0"/>
                <a:ea typeface="Nunito" pitchFamily="34" charset="-122"/>
                <a:cs typeface="Nunito" pitchFamily="34" charset="-120"/>
              </a:rPr>
              <a:t>From Challenge to Governance Plan</a:t>
            </a:r>
            <a:endParaRPr lang="en-US" sz="2700" dirty="0"/>
          </a:p>
        </p:txBody>
      </p:sp>
      <p:sp>
        <p:nvSpPr>
          <p:cNvPr id="4" name="Text 2"/>
          <p:cNvSpPr/>
          <p:nvPr/>
        </p:nvSpPr>
        <p:spPr>
          <a:xfrm>
            <a:off x="609905" y="1237183"/>
            <a:ext cx="10971886" cy="457200"/>
          </a:xfrm>
          <a:prstGeom prst="rect">
            <a:avLst/>
          </a:prstGeom>
          <a:noFill/>
          <a:ln/>
        </p:spPr>
        <p:txBody>
          <a:bodyPr wrap="square" lIns="0" tIns="0" rIns="0" bIns="0" rtlCol="0" anchor="ctr"/>
          <a:lstStyle/>
          <a:p>
            <a:pPr marL="0" indent="0" algn="l">
              <a:buNone/>
            </a:pPr>
            <a:r>
              <a:rPr lang="en-US" sz="1350" i="1" dirty="0">
                <a:solidFill>
                  <a:srgbClr val="5C6166"/>
                </a:solidFill>
                <a:latin typeface="Nunito" pitchFamily="34" charset="0"/>
                <a:ea typeface="Nunito" pitchFamily="34" charset="-122"/>
                <a:cs typeface="Nunito" pitchFamily="34" charset="-120"/>
              </a:rPr>
              <a:t>Every challenge on the previous slide maps to a section of the Data Governance Plan you will build across this programme.</a:t>
            </a:r>
            <a:endParaRPr lang="en-US" sz="1350" dirty="0"/>
          </a:p>
        </p:txBody>
      </p:sp>
      <p:grpSp>
        <p:nvGrpSpPr>
          <p:cNvPr id="32" name="Group 31">
            <a:extLst>
              <a:ext uri="{FF2B5EF4-FFF2-40B4-BE49-F238E27FC236}">
                <a16:creationId xmlns:a16="http://schemas.microsoft.com/office/drawing/2014/main" id="{80E9BC7B-97DF-6124-6B49-66CBDD5B647D}"/>
              </a:ext>
            </a:extLst>
          </p:cNvPr>
          <p:cNvGrpSpPr/>
          <p:nvPr/>
        </p:nvGrpSpPr>
        <p:grpSpPr>
          <a:xfrm>
            <a:off x="609905" y="1965960"/>
            <a:ext cx="6080760" cy="713232"/>
            <a:chOff x="609905" y="1965960"/>
            <a:chExt cx="6080760" cy="713232"/>
          </a:xfrm>
        </p:grpSpPr>
        <p:sp>
          <p:nvSpPr>
            <p:cNvPr id="5" name="Shape 3"/>
            <p:cNvSpPr/>
            <p:nvPr/>
          </p:nvSpPr>
          <p:spPr>
            <a:xfrm>
              <a:off x="609905" y="1965960"/>
              <a:ext cx="6080760" cy="713232"/>
            </a:xfrm>
            <a:prstGeom prst="roundRect">
              <a:avLst>
                <a:gd name="adj" fmla="val 10256"/>
              </a:avLst>
            </a:prstGeom>
            <a:solidFill>
              <a:srgbClr val="F6F7F8"/>
            </a:solidFill>
            <a:ln w="12700">
              <a:solidFill>
                <a:srgbClr val="E5E8EB"/>
              </a:solidFill>
              <a:prstDash val="solid"/>
            </a:ln>
          </p:spPr>
        </p:sp>
        <p:sp>
          <p:nvSpPr>
            <p:cNvPr id="6" name="Text 4"/>
            <p:cNvSpPr/>
            <p:nvPr/>
          </p:nvSpPr>
          <p:spPr>
            <a:xfrm>
              <a:off x="838505" y="1965960"/>
              <a:ext cx="5623560" cy="713232"/>
            </a:xfrm>
            <a:prstGeom prst="rect">
              <a:avLst/>
            </a:prstGeom>
            <a:noFill/>
            <a:ln/>
          </p:spPr>
          <p:txBody>
            <a:bodyPr wrap="square" lIns="0" tIns="0" rIns="0" bIns="0" rtlCol="0" anchor="ctr"/>
            <a:lstStyle/>
            <a:p>
              <a:pPr marL="0" indent="0">
                <a:lnSpc>
                  <a:spcPct val="110000"/>
                </a:lnSpc>
                <a:buNone/>
              </a:pPr>
              <a:r>
                <a:rPr lang="en-US" sz="1100" dirty="0">
                  <a:solidFill>
                    <a:srgbClr val="2B2F33"/>
                  </a:solidFill>
                  <a:latin typeface="Nunito" pitchFamily="34" charset="0"/>
                  <a:ea typeface="Nunito" pitchFamily="34" charset="-122"/>
                  <a:cs typeface="Nunito" pitchFamily="34" charset="-120"/>
                </a:rPr>
                <a:t>Inconsistent CRS · duplicate datasets</a:t>
              </a:r>
              <a:endParaRPr lang="en-US" sz="1100" dirty="0"/>
            </a:p>
          </p:txBody>
        </p:sp>
      </p:grpSp>
      <p:sp>
        <p:nvSpPr>
          <p:cNvPr id="7" name="Shape 5"/>
          <p:cNvSpPr/>
          <p:nvPr/>
        </p:nvSpPr>
        <p:spPr>
          <a:xfrm>
            <a:off x="6782105" y="2212848"/>
            <a:ext cx="365760" cy="219456"/>
          </a:xfrm>
          <a:prstGeom prst="chevron">
            <a:avLst/>
          </a:prstGeom>
          <a:solidFill>
            <a:srgbClr val="8A8B8B"/>
          </a:solidFill>
          <a:ln/>
        </p:spPr>
      </p:sp>
      <p:grpSp>
        <p:nvGrpSpPr>
          <p:cNvPr id="37" name="Group 36">
            <a:extLst>
              <a:ext uri="{FF2B5EF4-FFF2-40B4-BE49-F238E27FC236}">
                <a16:creationId xmlns:a16="http://schemas.microsoft.com/office/drawing/2014/main" id="{ECEE5A6C-C7B1-68CC-DD57-87D94D191041}"/>
              </a:ext>
            </a:extLst>
          </p:cNvPr>
          <p:cNvGrpSpPr/>
          <p:nvPr/>
        </p:nvGrpSpPr>
        <p:grpSpPr>
          <a:xfrm>
            <a:off x="7239305" y="1965960"/>
            <a:ext cx="4342486" cy="713232"/>
            <a:chOff x="7239305" y="1965960"/>
            <a:chExt cx="4342486" cy="713232"/>
          </a:xfrm>
        </p:grpSpPr>
        <p:sp>
          <p:nvSpPr>
            <p:cNvPr id="8" name="Shape 6"/>
            <p:cNvSpPr/>
            <p:nvPr/>
          </p:nvSpPr>
          <p:spPr>
            <a:xfrm>
              <a:off x="7239305" y="1965960"/>
              <a:ext cx="4342486" cy="713232"/>
            </a:xfrm>
            <a:prstGeom prst="roundRect">
              <a:avLst>
                <a:gd name="adj" fmla="val 10256"/>
              </a:avLst>
            </a:prstGeom>
            <a:solidFill>
              <a:srgbClr val="53A2CC"/>
            </a:solidFill>
            <a:ln w="12700">
              <a:solidFill>
                <a:srgbClr val="E5E8EB"/>
              </a:solidFill>
              <a:prstDash val="solid"/>
            </a:ln>
          </p:spPr>
        </p:sp>
        <p:sp>
          <p:nvSpPr>
            <p:cNvPr id="9" name="Text 7"/>
            <p:cNvSpPr/>
            <p:nvPr/>
          </p:nvSpPr>
          <p:spPr>
            <a:xfrm>
              <a:off x="7239305" y="1965960"/>
              <a:ext cx="4342486" cy="713232"/>
            </a:xfrm>
            <a:prstGeom prst="rect">
              <a:avLst/>
            </a:prstGeom>
            <a:noFill/>
            <a:ln/>
          </p:spPr>
          <p:txBody>
            <a:bodyPr wrap="square" lIns="0" tIns="0" rIns="0" bIns="0" rtlCol="0" anchor="ctr"/>
            <a:lstStyle/>
            <a:p>
              <a:pPr marL="0" indent="0" algn="ctr">
                <a:buNone/>
              </a:pPr>
              <a:r>
                <a:rPr lang="en-US" sz="1250" b="1" dirty="0">
                  <a:solidFill>
                    <a:srgbClr val="FFFFFF"/>
                  </a:solidFill>
                  <a:latin typeface="Nunito" pitchFamily="34" charset="0"/>
                  <a:ea typeface="Nunito" pitchFamily="34" charset="-122"/>
                  <a:cs typeface="Nunito" pitchFamily="34" charset="-120"/>
                </a:rPr>
                <a:t>Data Inventory</a:t>
              </a:r>
              <a:endParaRPr lang="en-US" sz="1250" dirty="0"/>
            </a:p>
          </p:txBody>
        </p:sp>
      </p:grpSp>
      <p:grpSp>
        <p:nvGrpSpPr>
          <p:cNvPr id="33" name="Group 32">
            <a:extLst>
              <a:ext uri="{FF2B5EF4-FFF2-40B4-BE49-F238E27FC236}">
                <a16:creationId xmlns:a16="http://schemas.microsoft.com/office/drawing/2014/main" id="{6EDEC6FF-0F65-11D8-BC88-4BCC5B18E753}"/>
              </a:ext>
            </a:extLst>
          </p:cNvPr>
          <p:cNvGrpSpPr/>
          <p:nvPr/>
        </p:nvGrpSpPr>
        <p:grpSpPr>
          <a:xfrm>
            <a:off x="609905" y="2752344"/>
            <a:ext cx="6080760" cy="713232"/>
            <a:chOff x="609905" y="2752344"/>
            <a:chExt cx="6080760" cy="713232"/>
          </a:xfrm>
        </p:grpSpPr>
        <p:sp>
          <p:nvSpPr>
            <p:cNvPr id="10" name="Shape 8"/>
            <p:cNvSpPr/>
            <p:nvPr/>
          </p:nvSpPr>
          <p:spPr>
            <a:xfrm>
              <a:off x="609905" y="2752344"/>
              <a:ext cx="6080760" cy="713232"/>
            </a:xfrm>
            <a:prstGeom prst="roundRect">
              <a:avLst>
                <a:gd name="adj" fmla="val 10256"/>
              </a:avLst>
            </a:prstGeom>
            <a:solidFill>
              <a:srgbClr val="F6F7F8"/>
            </a:solidFill>
            <a:ln w="12700">
              <a:solidFill>
                <a:srgbClr val="E5E8EB"/>
              </a:solidFill>
              <a:prstDash val="solid"/>
            </a:ln>
          </p:spPr>
        </p:sp>
        <p:sp>
          <p:nvSpPr>
            <p:cNvPr id="11" name="Text 9"/>
            <p:cNvSpPr/>
            <p:nvPr/>
          </p:nvSpPr>
          <p:spPr>
            <a:xfrm>
              <a:off x="838505" y="2752344"/>
              <a:ext cx="5623560" cy="713232"/>
            </a:xfrm>
            <a:prstGeom prst="rect">
              <a:avLst/>
            </a:prstGeom>
            <a:noFill/>
            <a:ln/>
          </p:spPr>
          <p:txBody>
            <a:bodyPr wrap="square" lIns="0" tIns="0" rIns="0" bIns="0" rtlCol="0" anchor="ctr"/>
            <a:lstStyle/>
            <a:p>
              <a:pPr marL="0" indent="0">
                <a:lnSpc>
                  <a:spcPct val="110000"/>
                </a:lnSpc>
                <a:buNone/>
              </a:pPr>
              <a:r>
                <a:rPr lang="en-US" sz="1100" dirty="0">
                  <a:solidFill>
                    <a:srgbClr val="2B2F33"/>
                  </a:solidFill>
                  <a:latin typeface="Nunito" pitchFamily="34" charset="0"/>
                  <a:ea typeface="Nunito" pitchFamily="34" charset="-122"/>
                  <a:cs typeface="Nunito" pitchFamily="34" charset="-120"/>
                </a:rPr>
                <a:t>No clear data owner</a:t>
              </a:r>
              <a:endParaRPr lang="en-US" sz="1100" dirty="0"/>
            </a:p>
          </p:txBody>
        </p:sp>
      </p:grpSp>
      <p:sp>
        <p:nvSpPr>
          <p:cNvPr id="12" name="Shape 10"/>
          <p:cNvSpPr/>
          <p:nvPr/>
        </p:nvSpPr>
        <p:spPr>
          <a:xfrm>
            <a:off x="6782105" y="2999232"/>
            <a:ext cx="365760" cy="219456"/>
          </a:xfrm>
          <a:prstGeom prst="chevron">
            <a:avLst/>
          </a:prstGeom>
          <a:solidFill>
            <a:srgbClr val="8A8B8B"/>
          </a:solidFill>
          <a:ln/>
        </p:spPr>
      </p:sp>
      <p:grpSp>
        <p:nvGrpSpPr>
          <p:cNvPr id="38" name="Group 37">
            <a:extLst>
              <a:ext uri="{FF2B5EF4-FFF2-40B4-BE49-F238E27FC236}">
                <a16:creationId xmlns:a16="http://schemas.microsoft.com/office/drawing/2014/main" id="{39FE11B7-2D9B-AC61-BF13-CF552CEC232B}"/>
              </a:ext>
            </a:extLst>
          </p:cNvPr>
          <p:cNvGrpSpPr/>
          <p:nvPr/>
        </p:nvGrpSpPr>
        <p:grpSpPr>
          <a:xfrm>
            <a:off x="7239305" y="2752344"/>
            <a:ext cx="4342486" cy="713232"/>
            <a:chOff x="7239305" y="2752344"/>
            <a:chExt cx="4342486" cy="713232"/>
          </a:xfrm>
        </p:grpSpPr>
        <p:sp>
          <p:nvSpPr>
            <p:cNvPr id="13" name="Shape 11"/>
            <p:cNvSpPr/>
            <p:nvPr/>
          </p:nvSpPr>
          <p:spPr>
            <a:xfrm>
              <a:off x="7239305" y="2752344"/>
              <a:ext cx="4342486" cy="713232"/>
            </a:xfrm>
            <a:prstGeom prst="roundRect">
              <a:avLst>
                <a:gd name="adj" fmla="val 10256"/>
              </a:avLst>
            </a:prstGeom>
            <a:solidFill>
              <a:srgbClr val="EDB348"/>
            </a:solidFill>
            <a:ln w="12700">
              <a:solidFill>
                <a:srgbClr val="E5E8EB"/>
              </a:solidFill>
              <a:prstDash val="solid"/>
            </a:ln>
          </p:spPr>
        </p:sp>
        <p:sp>
          <p:nvSpPr>
            <p:cNvPr id="14" name="Text 12"/>
            <p:cNvSpPr/>
            <p:nvPr/>
          </p:nvSpPr>
          <p:spPr>
            <a:xfrm>
              <a:off x="7239305" y="2752344"/>
              <a:ext cx="4342486" cy="713232"/>
            </a:xfrm>
            <a:prstGeom prst="rect">
              <a:avLst/>
            </a:prstGeom>
            <a:noFill/>
            <a:ln/>
          </p:spPr>
          <p:txBody>
            <a:bodyPr wrap="square" lIns="0" tIns="0" rIns="0" bIns="0" rtlCol="0" anchor="ctr"/>
            <a:lstStyle/>
            <a:p>
              <a:pPr marL="0" indent="0" algn="ctr">
                <a:buNone/>
              </a:pPr>
              <a:r>
                <a:rPr lang="en-US" sz="1250" b="1" dirty="0">
                  <a:solidFill>
                    <a:srgbClr val="FFFFFF"/>
                  </a:solidFill>
                  <a:latin typeface="Nunito" pitchFamily="34" charset="0"/>
                  <a:ea typeface="Nunito" pitchFamily="34" charset="-122"/>
                  <a:cs typeface="Nunito" pitchFamily="34" charset="-120"/>
                </a:rPr>
                <a:t>Roles &amp; RACI</a:t>
              </a:r>
              <a:endParaRPr lang="en-US" sz="1250" dirty="0"/>
            </a:p>
          </p:txBody>
        </p:sp>
      </p:grpSp>
      <p:grpSp>
        <p:nvGrpSpPr>
          <p:cNvPr id="34" name="Group 33">
            <a:extLst>
              <a:ext uri="{FF2B5EF4-FFF2-40B4-BE49-F238E27FC236}">
                <a16:creationId xmlns:a16="http://schemas.microsoft.com/office/drawing/2014/main" id="{D77ED9A2-CCCC-B4E2-F9D6-D06CD255009D}"/>
              </a:ext>
            </a:extLst>
          </p:cNvPr>
          <p:cNvGrpSpPr/>
          <p:nvPr/>
        </p:nvGrpSpPr>
        <p:grpSpPr>
          <a:xfrm>
            <a:off x="609905" y="3538728"/>
            <a:ext cx="6080760" cy="713232"/>
            <a:chOff x="609905" y="3538728"/>
            <a:chExt cx="6080760" cy="713232"/>
          </a:xfrm>
        </p:grpSpPr>
        <p:sp>
          <p:nvSpPr>
            <p:cNvPr id="15" name="Shape 13"/>
            <p:cNvSpPr/>
            <p:nvPr/>
          </p:nvSpPr>
          <p:spPr>
            <a:xfrm>
              <a:off x="609905" y="3538728"/>
              <a:ext cx="6080760" cy="713232"/>
            </a:xfrm>
            <a:prstGeom prst="roundRect">
              <a:avLst>
                <a:gd name="adj" fmla="val 10256"/>
              </a:avLst>
            </a:prstGeom>
            <a:solidFill>
              <a:srgbClr val="F6F7F8"/>
            </a:solidFill>
            <a:ln w="12700">
              <a:solidFill>
                <a:srgbClr val="E5E8EB"/>
              </a:solidFill>
              <a:prstDash val="solid"/>
            </a:ln>
          </p:spPr>
        </p:sp>
        <p:sp>
          <p:nvSpPr>
            <p:cNvPr id="16" name="Text 14"/>
            <p:cNvSpPr/>
            <p:nvPr/>
          </p:nvSpPr>
          <p:spPr>
            <a:xfrm>
              <a:off x="838505" y="3538728"/>
              <a:ext cx="5623560" cy="713232"/>
            </a:xfrm>
            <a:prstGeom prst="rect">
              <a:avLst/>
            </a:prstGeom>
            <a:noFill/>
            <a:ln/>
          </p:spPr>
          <p:txBody>
            <a:bodyPr wrap="square" lIns="0" tIns="0" rIns="0" bIns="0" rtlCol="0" anchor="ctr"/>
            <a:lstStyle/>
            <a:p>
              <a:pPr marL="0" indent="0">
                <a:lnSpc>
                  <a:spcPct val="110000"/>
                </a:lnSpc>
                <a:buNone/>
              </a:pPr>
              <a:r>
                <a:rPr lang="en-US" sz="1100" dirty="0">
                  <a:solidFill>
                    <a:srgbClr val="2B2F33"/>
                  </a:solidFill>
                  <a:latin typeface="Nunito" pitchFamily="34" charset="0"/>
                  <a:ea typeface="Nunito" pitchFamily="34" charset="-122"/>
                  <a:cs typeface="Nunito" pitchFamily="34" charset="-120"/>
                </a:rPr>
                <a:t>Undocumented accuracy · unknown lineage</a:t>
              </a:r>
              <a:endParaRPr lang="en-US" sz="1100" dirty="0"/>
            </a:p>
          </p:txBody>
        </p:sp>
      </p:grpSp>
      <p:sp>
        <p:nvSpPr>
          <p:cNvPr id="17" name="Shape 15"/>
          <p:cNvSpPr/>
          <p:nvPr/>
        </p:nvSpPr>
        <p:spPr>
          <a:xfrm>
            <a:off x="6782105" y="3785616"/>
            <a:ext cx="365760" cy="219456"/>
          </a:xfrm>
          <a:prstGeom prst="chevron">
            <a:avLst/>
          </a:prstGeom>
          <a:solidFill>
            <a:srgbClr val="8A8B8B"/>
          </a:solidFill>
          <a:ln/>
        </p:spPr>
      </p:sp>
      <p:grpSp>
        <p:nvGrpSpPr>
          <p:cNvPr id="39" name="Group 38">
            <a:extLst>
              <a:ext uri="{FF2B5EF4-FFF2-40B4-BE49-F238E27FC236}">
                <a16:creationId xmlns:a16="http://schemas.microsoft.com/office/drawing/2014/main" id="{C2EFF6C6-4958-4B69-0016-127083CB6F32}"/>
              </a:ext>
            </a:extLst>
          </p:cNvPr>
          <p:cNvGrpSpPr/>
          <p:nvPr/>
        </p:nvGrpSpPr>
        <p:grpSpPr>
          <a:xfrm>
            <a:off x="7239305" y="3538728"/>
            <a:ext cx="4342486" cy="713232"/>
            <a:chOff x="7239305" y="3538728"/>
            <a:chExt cx="4342486" cy="713232"/>
          </a:xfrm>
        </p:grpSpPr>
        <p:sp>
          <p:nvSpPr>
            <p:cNvPr id="18" name="Shape 16"/>
            <p:cNvSpPr/>
            <p:nvPr/>
          </p:nvSpPr>
          <p:spPr>
            <a:xfrm>
              <a:off x="7239305" y="3538728"/>
              <a:ext cx="4342486" cy="713232"/>
            </a:xfrm>
            <a:prstGeom prst="roundRect">
              <a:avLst>
                <a:gd name="adj" fmla="val 10256"/>
              </a:avLst>
            </a:prstGeom>
            <a:solidFill>
              <a:srgbClr val="53A2CC"/>
            </a:solidFill>
            <a:ln w="12700">
              <a:solidFill>
                <a:srgbClr val="E5E8EB"/>
              </a:solidFill>
              <a:prstDash val="solid"/>
            </a:ln>
          </p:spPr>
        </p:sp>
        <p:sp>
          <p:nvSpPr>
            <p:cNvPr id="19" name="Text 17"/>
            <p:cNvSpPr/>
            <p:nvPr/>
          </p:nvSpPr>
          <p:spPr>
            <a:xfrm>
              <a:off x="7239305" y="3538728"/>
              <a:ext cx="4342486" cy="713232"/>
            </a:xfrm>
            <a:prstGeom prst="rect">
              <a:avLst/>
            </a:prstGeom>
            <a:noFill/>
            <a:ln/>
          </p:spPr>
          <p:txBody>
            <a:bodyPr wrap="square" lIns="0" tIns="0" rIns="0" bIns="0" rtlCol="0" anchor="ctr"/>
            <a:lstStyle/>
            <a:p>
              <a:pPr marL="0" indent="0" algn="ctr">
                <a:buNone/>
              </a:pPr>
              <a:r>
                <a:rPr lang="en-US" sz="1250" b="1" dirty="0">
                  <a:solidFill>
                    <a:srgbClr val="FFFFFF"/>
                  </a:solidFill>
                  <a:latin typeface="Nunito" pitchFamily="34" charset="0"/>
                  <a:ea typeface="Nunito" pitchFamily="34" charset="-122"/>
                  <a:cs typeface="Nunito" pitchFamily="34" charset="-120"/>
                </a:rPr>
                <a:t>Quality Standards</a:t>
              </a:r>
              <a:endParaRPr lang="en-US" sz="1250" dirty="0"/>
            </a:p>
          </p:txBody>
        </p:sp>
      </p:grpSp>
      <p:grpSp>
        <p:nvGrpSpPr>
          <p:cNvPr id="35" name="Group 34">
            <a:extLst>
              <a:ext uri="{FF2B5EF4-FFF2-40B4-BE49-F238E27FC236}">
                <a16:creationId xmlns:a16="http://schemas.microsoft.com/office/drawing/2014/main" id="{37A4F8A5-E38C-A399-EF9C-B07C06524BC6}"/>
              </a:ext>
            </a:extLst>
          </p:cNvPr>
          <p:cNvGrpSpPr/>
          <p:nvPr/>
        </p:nvGrpSpPr>
        <p:grpSpPr>
          <a:xfrm>
            <a:off x="609905" y="4325112"/>
            <a:ext cx="6080760" cy="713232"/>
            <a:chOff x="609905" y="4325112"/>
            <a:chExt cx="6080760" cy="713232"/>
          </a:xfrm>
        </p:grpSpPr>
        <p:sp>
          <p:nvSpPr>
            <p:cNvPr id="20" name="Shape 18"/>
            <p:cNvSpPr/>
            <p:nvPr/>
          </p:nvSpPr>
          <p:spPr>
            <a:xfrm>
              <a:off x="609905" y="4325112"/>
              <a:ext cx="6080760" cy="713232"/>
            </a:xfrm>
            <a:prstGeom prst="roundRect">
              <a:avLst>
                <a:gd name="adj" fmla="val 10256"/>
              </a:avLst>
            </a:prstGeom>
            <a:solidFill>
              <a:srgbClr val="F6F7F8"/>
            </a:solidFill>
            <a:ln w="12700">
              <a:solidFill>
                <a:srgbClr val="E5E8EB"/>
              </a:solidFill>
              <a:prstDash val="solid"/>
            </a:ln>
          </p:spPr>
        </p:sp>
        <p:sp>
          <p:nvSpPr>
            <p:cNvPr id="21" name="Text 19"/>
            <p:cNvSpPr/>
            <p:nvPr/>
          </p:nvSpPr>
          <p:spPr>
            <a:xfrm>
              <a:off x="838505" y="4325112"/>
              <a:ext cx="5623560" cy="713232"/>
            </a:xfrm>
            <a:prstGeom prst="rect">
              <a:avLst/>
            </a:prstGeom>
            <a:noFill/>
            <a:ln/>
          </p:spPr>
          <p:txBody>
            <a:bodyPr wrap="square" lIns="0" tIns="0" rIns="0" bIns="0" rtlCol="0" anchor="ctr"/>
            <a:lstStyle/>
            <a:p>
              <a:pPr marL="0" indent="0">
                <a:lnSpc>
                  <a:spcPct val="110000"/>
                </a:lnSpc>
                <a:buNone/>
              </a:pPr>
              <a:r>
                <a:rPr lang="en-US" sz="1100" dirty="0">
                  <a:solidFill>
                    <a:srgbClr val="2B2F33"/>
                  </a:solidFill>
                  <a:latin typeface="Nunito" pitchFamily="34" charset="0"/>
                  <a:ea typeface="Nunito" pitchFamily="34" charset="-122"/>
                  <a:cs typeface="Nunito" pitchFamily="34" charset="-120"/>
                </a:rPr>
                <a:t>Proprietary formats · no catalogue</a:t>
              </a:r>
              <a:endParaRPr lang="en-US" sz="1100" dirty="0"/>
            </a:p>
          </p:txBody>
        </p:sp>
      </p:grpSp>
      <p:sp>
        <p:nvSpPr>
          <p:cNvPr id="22" name="Shape 20"/>
          <p:cNvSpPr/>
          <p:nvPr/>
        </p:nvSpPr>
        <p:spPr>
          <a:xfrm>
            <a:off x="6782105" y="4572000"/>
            <a:ext cx="365760" cy="219456"/>
          </a:xfrm>
          <a:prstGeom prst="chevron">
            <a:avLst/>
          </a:prstGeom>
          <a:solidFill>
            <a:srgbClr val="8A8B8B"/>
          </a:solidFill>
          <a:ln/>
        </p:spPr>
      </p:sp>
      <p:grpSp>
        <p:nvGrpSpPr>
          <p:cNvPr id="40" name="Group 39">
            <a:extLst>
              <a:ext uri="{FF2B5EF4-FFF2-40B4-BE49-F238E27FC236}">
                <a16:creationId xmlns:a16="http://schemas.microsoft.com/office/drawing/2014/main" id="{4CA6F995-8600-40AF-A461-D8112B0D0A2C}"/>
              </a:ext>
            </a:extLst>
          </p:cNvPr>
          <p:cNvGrpSpPr/>
          <p:nvPr/>
        </p:nvGrpSpPr>
        <p:grpSpPr>
          <a:xfrm>
            <a:off x="7239305" y="4325112"/>
            <a:ext cx="4342486" cy="713232"/>
            <a:chOff x="7239305" y="4325112"/>
            <a:chExt cx="4342486" cy="713232"/>
          </a:xfrm>
        </p:grpSpPr>
        <p:sp>
          <p:nvSpPr>
            <p:cNvPr id="23" name="Shape 21"/>
            <p:cNvSpPr/>
            <p:nvPr/>
          </p:nvSpPr>
          <p:spPr>
            <a:xfrm>
              <a:off x="7239305" y="4325112"/>
              <a:ext cx="4342486" cy="713232"/>
            </a:xfrm>
            <a:prstGeom prst="roundRect">
              <a:avLst>
                <a:gd name="adj" fmla="val 10256"/>
              </a:avLst>
            </a:prstGeom>
            <a:solidFill>
              <a:srgbClr val="EDB348"/>
            </a:solidFill>
            <a:ln w="12700">
              <a:solidFill>
                <a:srgbClr val="E5E8EB"/>
              </a:solidFill>
              <a:prstDash val="solid"/>
            </a:ln>
          </p:spPr>
        </p:sp>
        <p:sp>
          <p:nvSpPr>
            <p:cNvPr id="24" name="Text 22"/>
            <p:cNvSpPr/>
            <p:nvPr/>
          </p:nvSpPr>
          <p:spPr>
            <a:xfrm>
              <a:off x="7239305" y="4325112"/>
              <a:ext cx="4342486" cy="713232"/>
            </a:xfrm>
            <a:prstGeom prst="rect">
              <a:avLst/>
            </a:prstGeom>
            <a:noFill/>
            <a:ln/>
          </p:spPr>
          <p:txBody>
            <a:bodyPr wrap="square" lIns="0" tIns="0" rIns="0" bIns="0" rtlCol="0" anchor="ctr"/>
            <a:lstStyle/>
            <a:p>
              <a:pPr marL="0" indent="0" algn="ctr">
                <a:buNone/>
              </a:pPr>
              <a:r>
                <a:rPr lang="en-US" sz="1250" b="1" dirty="0">
                  <a:solidFill>
                    <a:srgbClr val="FFFFFF"/>
                  </a:solidFill>
                  <a:latin typeface="Nunito" pitchFamily="34" charset="0"/>
                  <a:ea typeface="Nunito" pitchFamily="34" charset="-122"/>
                  <a:cs typeface="Nunito" pitchFamily="34" charset="-120"/>
                </a:rPr>
                <a:t>Metadata &amp; SDI</a:t>
              </a:r>
              <a:endParaRPr lang="en-US" sz="1250" dirty="0"/>
            </a:p>
          </p:txBody>
        </p:sp>
      </p:grpSp>
      <p:grpSp>
        <p:nvGrpSpPr>
          <p:cNvPr id="36" name="Group 35">
            <a:extLst>
              <a:ext uri="{FF2B5EF4-FFF2-40B4-BE49-F238E27FC236}">
                <a16:creationId xmlns:a16="http://schemas.microsoft.com/office/drawing/2014/main" id="{19C3C11B-32A9-7E7F-DF59-87CF532852F1}"/>
              </a:ext>
            </a:extLst>
          </p:cNvPr>
          <p:cNvGrpSpPr/>
          <p:nvPr/>
        </p:nvGrpSpPr>
        <p:grpSpPr>
          <a:xfrm>
            <a:off x="609905" y="5111496"/>
            <a:ext cx="6080760" cy="713232"/>
            <a:chOff x="609905" y="5111496"/>
            <a:chExt cx="6080760" cy="713232"/>
          </a:xfrm>
        </p:grpSpPr>
        <p:sp>
          <p:nvSpPr>
            <p:cNvPr id="25" name="Shape 23"/>
            <p:cNvSpPr/>
            <p:nvPr/>
          </p:nvSpPr>
          <p:spPr>
            <a:xfrm>
              <a:off x="609905" y="5111496"/>
              <a:ext cx="6080760" cy="713232"/>
            </a:xfrm>
            <a:prstGeom prst="roundRect">
              <a:avLst>
                <a:gd name="adj" fmla="val 10256"/>
              </a:avLst>
            </a:prstGeom>
            <a:solidFill>
              <a:srgbClr val="F6F7F8"/>
            </a:solidFill>
            <a:ln w="12700">
              <a:solidFill>
                <a:srgbClr val="E5E8EB"/>
              </a:solidFill>
              <a:prstDash val="solid"/>
            </a:ln>
          </p:spPr>
        </p:sp>
        <p:sp>
          <p:nvSpPr>
            <p:cNvPr id="26" name="Text 24"/>
            <p:cNvSpPr/>
            <p:nvPr/>
          </p:nvSpPr>
          <p:spPr>
            <a:xfrm>
              <a:off x="838505" y="5111496"/>
              <a:ext cx="5623560" cy="713232"/>
            </a:xfrm>
            <a:prstGeom prst="rect">
              <a:avLst/>
            </a:prstGeom>
            <a:noFill/>
            <a:ln/>
          </p:spPr>
          <p:txBody>
            <a:bodyPr wrap="square" lIns="0" tIns="0" rIns="0" bIns="0" rtlCol="0" anchor="ctr"/>
            <a:lstStyle/>
            <a:p>
              <a:pPr marL="0" indent="0">
                <a:lnSpc>
                  <a:spcPct val="110000"/>
                </a:lnSpc>
                <a:buNone/>
              </a:pPr>
              <a:r>
                <a:rPr lang="en-US" sz="1100" dirty="0">
                  <a:solidFill>
                    <a:srgbClr val="2B2F33"/>
                  </a:solidFill>
                  <a:latin typeface="Nunito" pitchFamily="34" charset="0"/>
                  <a:ea typeface="Nunito" pitchFamily="34" charset="-122"/>
                  <a:cs typeface="Nunito" pitchFamily="34" charset="-120"/>
                </a:rPr>
                <a:t>Outdated infrastructure layers</a:t>
              </a:r>
              <a:endParaRPr lang="en-US" sz="1100" dirty="0"/>
            </a:p>
          </p:txBody>
        </p:sp>
      </p:grpSp>
      <p:sp>
        <p:nvSpPr>
          <p:cNvPr id="27" name="Shape 25"/>
          <p:cNvSpPr/>
          <p:nvPr/>
        </p:nvSpPr>
        <p:spPr>
          <a:xfrm>
            <a:off x="6782105" y="5358384"/>
            <a:ext cx="365760" cy="219456"/>
          </a:xfrm>
          <a:prstGeom prst="chevron">
            <a:avLst/>
          </a:prstGeom>
          <a:solidFill>
            <a:srgbClr val="8A8B8B"/>
          </a:solidFill>
          <a:ln/>
        </p:spPr>
      </p:sp>
      <p:grpSp>
        <p:nvGrpSpPr>
          <p:cNvPr id="41" name="Group 40">
            <a:extLst>
              <a:ext uri="{FF2B5EF4-FFF2-40B4-BE49-F238E27FC236}">
                <a16:creationId xmlns:a16="http://schemas.microsoft.com/office/drawing/2014/main" id="{FA295774-1FAD-D7A5-29DB-AFE3694839D1}"/>
              </a:ext>
            </a:extLst>
          </p:cNvPr>
          <p:cNvGrpSpPr/>
          <p:nvPr/>
        </p:nvGrpSpPr>
        <p:grpSpPr>
          <a:xfrm>
            <a:off x="7239305" y="5111496"/>
            <a:ext cx="4342486" cy="713232"/>
            <a:chOff x="7239305" y="5111496"/>
            <a:chExt cx="4342486" cy="713232"/>
          </a:xfrm>
        </p:grpSpPr>
        <p:sp>
          <p:nvSpPr>
            <p:cNvPr id="28" name="Shape 26"/>
            <p:cNvSpPr/>
            <p:nvPr/>
          </p:nvSpPr>
          <p:spPr>
            <a:xfrm>
              <a:off x="7239305" y="5111496"/>
              <a:ext cx="4342486" cy="713232"/>
            </a:xfrm>
            <a:prstGeom prst="roundRect">
              <a:avLst>
                <a:gd name="adj" fmla="val 10256"/>
              </a:avLst>
            </a:prstGeom>
            <a:solidFill>
              <a:srgbClr val="53A2CC"/>
            </a:solidFill>
            <a:ln w="12700">
              <a:solidFill>
                <a:srgbClr val="E5E8EB"/>
              </a:solidFill>
              <a:prstDash val="solid"/>
            </a:ln>
          </p:spPr>
        </p:sp>
        <p:sp>
          <p:nvSpPr>
            <p:cNvPr id="29" name="Text 27"/>
            <p:cNvSpPr/>
            <p:nvPr/>
          </p:nvSpPr>
          <p:spPr>
            <a:xfrm>
              <a:off x="7239305" y="5111496"/>
              <a:ext cx="4342486" cy="713232"/>
            </a:xfrm>
            <a:prstGeom prst="rect">
              <a:avLst/>
            </a:prstGeom>
            <a:noFill/>
            <a:ln/>
          </p:spPr>
          <p:txBody>
            <a:bodyPr wrap="square" lIns="0" tIns="0" rIns="0" bIns="0" rtlCol="0" anchor="ctr"/>
            <a:lstStyle/>
            <a:p>
              <a:pPr marL="0" indent="0" algn="ctr">
                <a:buNone/>
              </a:pPr>
              <a:r>
                <a:rPr lang="en-US" sz="1250" b="1" dirty="0">
                  <a:solidFill>
                    <a:srgbClr val="FFFFFF"/>
                  </a:solidFill>
                  <a:latin typeface="Nunito" pitchFamily="34" charset="0"/>
                  <a:ea typeface="Nunito" pitchFamily="34" charset="-122"/>
                  <a:cs typeface="Nunito" pitchFamily="34" charset="-120"/>
                </a:rPr>
                <a:t>Roadmap</a:t>
              </a:r>
              <a:endParaRPr lang="en-US" sz="1250" dirty="0"/>
            </a:p>
          </p:txBody>
        </p:sp>
      </p:grpSp>
      <p:sp>
        <p:nvSpPr>
          <p:cNvPr id="30" name="Text 28"/>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31" name="Text 29"/>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29</a:t>
            </a:r>
            <a:endParaRPr lang="en-US" sz="8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lgn="l">
              <a:buNone/>
            </a:pPr>
            <a:r>
              <a:rPr lang="en-US" sz="1100" b="1" kern="0" spc="240" dirty="0">
                <a:solidFill>
                  <a:srgbClr val="53A2CC"/>
                </a:solidFill>
                <a:latin typeface="Nunito" pitchFamily="34" charset="0"/>
                <a:ea typeface="Nunito" pitchFamily="34" charset="-122"/>
                <a:cs typeface="Nunito" pitchFamily="34" charset="-120"/>
              </a:rPr>
              <a:t>SECTION 7 · REFERENCES</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lgn="l">
              <a:lnSpc>
                <a:spcPct val="102000"/>
              </a:lnSpc>
              <a:buNone/>
            </a:pPr>
            <a:r>
              <a:rPr lang="en-US" sz="2400" b="1" dirty="0">
                <a:solidFill>
                  <a:srgbClr val="2B2F33"/>
                </a:solidFill>
                <a:latin typeface="Nunito" pitchFamily="34" charset="0"/>
                <a:ea typeface="Nunito" pitchFamily="34" charset="-122"/>
                <a:cs typeface="Nunito" pitchFamily="34" charset="-120"/>
              </a:rPr>
              <a:t>Unit 7 Reference List</a:t>
            </a:r>
            <a:endParaRPr lang="en-US" sz="2400" dirty="0"/>
          </a:p>
        </p:txBody>
      </p:sp>
      <p:grpSp>
        <p:nvGrpSpPr>
          <p:cNvPr id="30" name="Group 29">
            <a:extLst>
              <a:ext uri="{FF2B5EF4-FFF2-40B4-BE49-F238E27FC236}">
                <a16:creationId xmlns:a16="http://schemas.microsoft.com/office/drawing/2014/main" id="{DFA05A69-D40E-9B27-ED25-6831C0B8A414}"/>
              </a:ext>
            </a:extLst>
          </p:cNvPr>
          <p:cNvGrpSpPr/>
          <p:nvPr/>
        </p:nvGrpSpPr>
        <p:grpSpPr>
          <a:xfrm>
            <a:off x="609905" y="1507236"/>
            <a:ext cx="10971886" cy="4297680"/>
            <a:chOff x="609905" y="1965960"/>
            <a:chExt cx="10971886" cy="4297680"/>
          </a:xfrm>
        </p:grpSpPr>
        <p:sp>
          <p:nvSpPr>
            <p:cNvPr id="5" name="Shape 3"/>
            <p:cNvSpPr/>
            <p:nvPr/>
          </p:nvSpPr>
          <p:spPr>
            <a:xfrm>
              <a:off x="609905" y="2223516"/>
              <a:ext cx="201168" cy="201168"/>
            </a:xfrm>
            <a:prstGeom prst="ellipse">
              <a:avLst/>
            </a:prstGeom>
            <a:solidFill>
              <a:srgbClr val="DDEEF6"/>
            </a:solidFill>
            <a:ln/>
          </p:spPr>
        </p:sp>
        <p:sp>
          <p:nvSpPr>
            <p:cNvPr id="6" name="Text 4"/>
            <p:cNvSpPr/>
            <p:nvPr/>
          </p:nvSpPr>
          <p:spPr>
            <a:xfrm>
              <a:off x="609905" y="222351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1</a:t>
              </a:r>
              <a:endParaRPr lang="en-US" sz="900" dirty="0"/>
            </a:p>
          </p:txBody>
        </p:sp>
        <p:sp>
          <p:nvSpPr>
            <p:cNvPr id="7" name="Text 5"/>
            <p:cNvSpPr/>
            <p:nvPr/>
          </p:nvSpPr>
          <p:spPr>
            <a:xfrm>
              <a:off x="993953" y="196596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International Organization for Standardization (2014) ISO 19115-1:2014 Geographic Information - Metadata - Part 1: Fundamentals. Geneva: ISO.</a:t>
              </a:r>
              <a:endParaRPr lang="en-US" sz="1150" dirty="0"/>
            </a:p>
          </p:txBody>
        </p:sp>
        <p:sp>
          <p:nvSpPr>
            <p:cNvPr id="8" name="Shape 6"/>
            <p:cNvSpPr/>
            <p:nvPr/>
          </p:nvSpPr>
          <p:spPr>
            <a:xfrm>
              <a:off x="993953" y="2663952"/>
              <a:ext cx="10587838" cy="0"/>
            </a:xfrm>
            <a:prstGeom prst="line">
              <a:avLst/>
            </a:prstGeom>
            <a:noFill/>
            <a:ln w="9525">
              <a:solidFill>
                <a:srgbClr val="E5E8EB"/>
              </a:solidFill>
              <a:prstDash val="solid"/>
            </a:ln>
          </p:spPr>
        </p:sp>
        <p:sp>
          <p:nvSpPr>
            <p:cNvPr id="9" name="Shape 7"/>
            <p:cNvSpPr/>
            <p:nvPr/>
          </p:nvSpPr>
          <p:spPr>
            <a:xfrm>
              <a:off x="609905" y="2939796"/>
              <a:ext cx="201168" cy="201168"/>
            </a:xfrm>
            <a:prstGeom prst="ellipse">
              <a:avLst/>
            </a:prstGeom>
            <a:solidFill>
              <a:srgbClr val="DDEEF6"/>
            </a:solidFill>
            <a:ln/>
          </p:spPr>
        </p:sp>
        <p:sp>
          <p:nvSpPr>
            <p:cNvPr id="10" name="Text 8"/>
            <p:cNvSpPr/>
            <p:nvPr/>
          </p:nvSpPr>
          <p:spPr>
            <a:xfrm>
              <a:off x="609905" y="293979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2</a:t>
              </a:r>
              <a:endParaRPr lang="en-US" sz="900" dirty="0"/>
            </a:p>
          </p:txBody>
        </p:sp>
        <p:sp>
          <p:nvSpPr>
            <p:cNvPr id="11" name="Text 9"/>
            <p:cNvSpPr/>
            <p:nvPr/>
          </p:nvSpPr>
          <p:spPr>
            <a:xfrm>
              <a:off x="993953" y="268224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Wilkinson, M.D., Dumontier, M., Aalbersberg, I.J., Appleton, G., Axton, M., Baak, A. et al. (2016) 'The FAIR Guiding Principles for scientific data management and stewardship', Scientific Data, 3, 160018.</a:t>
              </a:r>
              <a:endParaRPr lang="en-US" sz="1150" dirty="0"/>
            </a:p>
          </p:txBody>
        </p:sp>
        <p:sp>
          <p:nvSpPr>
            <p:cNvPr id="12" name="Shape 10"/>
            <p:cNvSpPr/>
            <p:nvPr/>
          </p:nvSpPr>
          <p:spPr>
            <a:xfrm>
              <a:off x="993953" y="3380232"/>
              <a:ext cx="10587838" cy="0"/>
            </a:xfrm>
            <a:prstGeom prst="line">
              <a:avLst/>
            </a:prstGeom>
            <a:noFill/>
            <a:ln w="9525">
              <a:solidFill>
                <a:srgbClr val="E5E8EB"/>
              </a:solidFill>
              <a:prstDash val="solid"/>
            </a:ln>
          </p:spPr>
        </p:sp>
        <p:sp>
          <p:nvSpPr>
            <p:cNvPr id="13" name="Shape 11"/>
            <p:cNvSpPr/>
            <p:nvPr/>
          </p:nvSpPr>
          <p:spPr>
            <a:xfrm>
              <a:off x="609905" y="3656076"/>
              <a:ext cx="201168" cy="201168"/>
            </a:xfrm>
            <a:prstGeom prst="ellipse">
              <a:avLst/>
            </a:prstGeom>
            <a:solidFill>
              <a:srgbClr val="DDEEF6"/>
            </a:solidFill>
            <a:ln/>
          </p:spPr>
        </p:sp>
        <p:sp>
          <p:nvSpPr>
            <p:cNvPr id="14" name="Text 12"/>
            <p:cNvSpPr/>
            <p:nvPr/>
          </p:nvSpPr>
          <p:spPr>
            <a:xfrm>
              <a:off x="609905" y="365607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3</a:t>
              </a:r>
              <a:endParaRPr lang="en-US" sz="900" dirty="0"/>
            </a:p>
          </p:txBody>
        </p:sp>
        <p:sp>
          <p:nvSpPr>
            <p:cNvPr id="15" name="Text 13"/>
            <p:cNvSpPr/>
            <p:nvPr/>
          </p:nvSpPr>
          <p:spPr>
            <a:xfrm>
              <a:off x="993953" y="339852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Republic of South Africa (2013) Protection of Personal Information Act, No. 4 of 2013. Pretoria: Government Gazette.</a:t>
              </a:r>
              <a:endParaRPr lang="en-US" sz="1150" dirty="0"/>
            </a:p>
          </p:txBody>
        </p:sp>
        <p:sp>
          <p:nvSpPr>
            <p:cNvPr id="16" name="Shape 14"/>
            <p:cNvSpPr/>
            <p:nvPr/>
          </p:nvSpPr>
          <p:spPr>
            <a:xfrm>
              <a:off x="993953" y="4096512"/>
              <a:ext cx="10587838" cy="0"/>
            </a:xfrm>
            <a:prstGeom prst="line">
              <a:avLst/>
            </a:prstGeom>
            <a:noFill/>
            <a:ln w="9525">
              <a:solidFill>
                <a:srgbClr val="E5E8EB"/>
              </a:solidFill>
              <a:prstDash val="solid"/>
            </a:ln>
          </p:spPr>
        </p:sp>
        <p:sp>
          <p:nvSpPr>
            <p:cNvPr id="17" name="Shape 15"/>
            <p:cNvSpPr/>
            <p:nvPr/>
          </p:nvSpPr>
          <p:spPr>
            <a:xfrm>
              <a:off x="609905" y="4372356"/>
              <a:ext cx="201168" cy="201168"/>
            </a:xfrm>
            <a:prstGeom prst="ellipse">
              <a:avLst/>
            </a:prstGeom>
            <a:solidFill>
              <a:srgbClr val="DDEEF6"/>
            </a:solidFill>
            <a:ln/>
          </p:spPr>
        </p:sp>
        <p:sp>
          <p:nvSpPr>
            <p:cNvPr id="18" name="Text 16"/>
            <p:cNvSpPr/>
            <p:nvPr/>
          </p:nvSpPr>
          <p:spPr>
            <a:xfrm>
              <a:off x="609905" y="437235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4</a:t>
              </a:r>
              <a:endParaRPr lang="en-US" sz="900" dirty="0"/>
            </a:p>
          </p:txBody>
        </p:sp>
        <p:sp>
          <p:nvSpPr>
            <p:cNvPr id="19" name="Text 17"/>
            <p:cNvSpPr/>
            <p:nvPr/>
          </p:nvSpPr>
          <p:spPr>
            <a:xfrm>
              <a:off x="993953" y="411480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World Resources Institute (2022) Open Data for Energy Access: A Governance Framework for Practitioners. Washington, DC: WRI.</a:t>
              </a:r>
              <a:endParaRPr lang="en-US" sz="1150" dirty="0"/>
            </a:p>
          </p:txBody>
        </p:sp>
        <p:sp>
          <p:nvSpPr>
            <p:cNvPr id="20" name="Shape 18"/>
            <p:cNvSpPr/>
            <p:nvPr/>
          </p:nvSpPr>
          <p:spPr>
            <a:xfrm>
              <a:off x="993953" y="4812792"/>
              <a:ext cx="10587838" cy="0"/>
            </a:xfrm>
            <a:prstGeom prst="line">
              <a:avLst/>
            </a:prstGeom>
            <a:noFill/>
            <a:ln w="9525">
              <a:solidFill>
                <a:srgbClr val="E5E8EB"/>
              </a:solidFill>
              <a:prstDash val="solid"/>
            </a:ln>
          </p:spPr>
        </p:sp>
        <p:sp>
          <p:nvSpPr>
            <p:cNvPr id="21" name="Shape 19"/>
            <p:cNvSpPr/>
            <p:nvPr/>
          </p:nvSpPr>
          <p:spPr>
            <a:xfrm>
              <a:off x="609905" y="5088636"/>
              <a:ext cx="201168" cy="201168"/>
            </a:xfrm>
            <a:prstGeom prst="ellipse">
              <a:avLst/>
            </a:prstGeom>
            <a:solidFill>
              <a:srgbClr val="DDEEF6"/>
            </a:solidFill>
            <a:ln/>
          </p:spPr>
        </p:sp>
        <p:sp>
          <p:nvSpPr>
            <p:cNvPr id="22" name="Text 20"/>
            <p:cNvSpPr/>
            <p:nvPr/>
          </p:nvSpPr>
          <p:spPr>
            <a:xfrm>
              <a:off x="609905" y="508863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5</a:t>
              </a:r>
              <a:endParaRPr lang="en-US" sz="900" dirty="0"/>
            </a:p>
          </p:txBody>
        </p:sp>
        <p:sp>
          <p:nvSpPr>
            <p:cNvPr id="23" name="Text 21"/>
            <p:cNvSpPr/>
            <p:nvPr/>
          </p:nvSpPr>
          <p:spPr>
            <a:xfrm>
              <a:off x="993953" y="483108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Group on Earth Observations (2023) Spatial Data Infrastructure Principles for Sustainable Development. Geneva: GEO Secretariat.</a:t>
              </a:r>
              <a:endParaRPr lang="en-US" sz="1150" dirty="0"/>
            </a:p>
          </p:txBody>
        </p:sp>
        <p:sp>
          <p:nvSpPr>
            <p:cNvPr id="24" name="Shape 22"/>
            <p:cNvSpPr/>
            <p:nvPr/>
          </p:nvSpPr>
          <p:spPr>
            <a:xfrm>
              <a:off x="993953" y="5529072"/>
              <a:ext cx="10587838" cy="0"/>
            </a:xfrm>
            <a:prstGeom prst="line">
              <a:avLst/>
            </a:prstGeom>
            <a:noFill/>
            <a:ln w="9525">
              <a:solidFill>
                <a:srgbClr val="E5E8EB"/>
              </a:solidFill>
              <a:prstDash val="solid"/>
            </a:ln>
          </p:spPr>
        </p:sp>
        <p:sp>
          <p:nvSpPr>
            <p:cNvPr id="25" name="Shape 23"/>
            <p:cNvSpPr/>
            <p:nvPr/>
          </p:nvSpPr>
          <p:spPr>
            <a:xfrm>
              <a:off x="609905" y="5804916"/>
              <a:ext cx="201168" cy="201168"/>
            </a:xfrm>
            <a:prstGeom prst="ellipse">
              <a:avLst/>
            </a:prstGeom>
            <a:solidFill>
              <a:srgbClr val="DDEEF6"/>
            </a:solidFill>
            <a:ln/>
          </p:spPr>
        </p:sp>
        <p:sp>
          <p:nvSpPr>
            <p:cNvPr id="26" name="Text 24"/>
            <p:cNvSpPr/>
            <p:nvPr/>
          </p:nvSpPr>
          <p:spPr>
            <a:xfrm>
              <a:off x="609905" y="5804916"/>
              <a:ext cx="201168" cy="201168"/>
            </a:xfrm>
            <a:prstGeom prst="rect">
              <a:avLst/>
            </a:prstGeom>
            <a:noFill/>
            <a:ln/>
          </p:spPr>
          <p:txBody>
            <a:bodyPr wrap="square" lIns="0" tIns="0" rIns="0" bIns="0" rtlCol="0" anchor="ctr"/>
            <a:lstStyle/>
            <a:p>
              <a:pPr marL="0" indent="0" algn="ctr">
                <a:buNone/>
              </a:pPr>
              <a:r>
                <a:rPr lang="en-US" sz="900" b="1" dirty="0">
                  <a:solidFill>
                    <a:srgbClr val="53A2CC"/>
                  </a:solidFill>
                  <a:latin typeface="Nunito" pitchFamily="34" charset="0"/>
                  <a:ea typeface="Nunito" pitchFamily="34" charset="-122"/>
                  <a:cs typeface="Nunito" pitchFamily="34" charset="-120"/>
                </a:rPr>
                <a:t>6</a:t>
              </a:r>
              <a:endParaRPr lang="en-US" sz="900" dirty="0"/>
            </a:p>
          </p:txBody>
        </p:sp>
        <p:sp>
          <p:nvSpPr>
            <p:cNvPr id="27" name="Text 25"/>
            <p:cNvSpPr/>
            <p:nvPr/>
          </p:nvSpPr>
          <p:spPr>
            <a:xfrm>
              <a:off x="993953" y="5547360"/>
              <a:ext cx="10587838" cy="716280"/>
            </a:xfrm>
            <a:prstGeom prst="rect">
              <a:avLst/>
            </a:prstGeom>
            <a:noFill/>
            <a:ln/>
          </p:spPr>
          <p:txBody>
            <a:bodyPr wrap="square" lIns="0" tIns="0" rIns="0" bIns="0" rtlCol="0" anchor="ctr"/>
            <a:lstStyle/>
            <a:p>
              <a:pPr marL="0" indent="0" algn="l">
                <a:lnSpc>
                  <a:spcPct val="105000"/>
                </a:lnSpc>
                <a:buNone/>
              </a:pPr>
              <a:r>
                <a:rPr lang="en-US" sz="1150" dirty="0">
                  <a:solidFill>
                    <a:srgbClr val="2B2F33"/>
                  </a:solidFill>
                  <a:latin typeface="Nunito" pitchFamily="34" charset="0"/>
                  <a:ea typeface="Nunito" pitchFamily="34" charset="-122"/>
                  <a:cs typeface="Nunito" pitchFamily="34" charset="-120"/>
                </a:rPr>
                <a:t>European Union (2007) Directive 2007/2/EC (INSPIRE): Establishing an Infrastructure for Spatial Information in the European Community. Brussels: Official Journal of the European Union.</a:t>
              </a:r>
              <a:endParaRPr lang="en-US" sz="1150" dirty="0"/>
            </a:p>
          </p:txBody>
        </p:sp>
      </p:grpSp>
      <p:sp>
        <p:nvSpPr>
          <p:cNvPr id="28" name="Text 26"/>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29" name="Text 27"/>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30</a:t>
            </a:r>
            <a:endParaRPr lang="en-US" sz="8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F2A33"/>
        </a:solidFill>
        <a:effectLst/>
      </p:bgPr>
    </p:bg>
    <p:spTree>
      <p:nvGrpSpPr>
        <p:cNvPr id="1" name=""/>
        <p:cNvGrpSpPr/>
        <p:nvPr/>
      </p:nvGrpSpPr>
      <p:grpSpPr>
        <a:xfrm>
          <a:off x="0" y="0"/>
          <a:ext cx="0" cy="0"/>
          <a:chOff x="0" y="0"/>
          <a:chExt cx="0" cy="0"/>
        </a:xfrm>
      </p:grpSpPr>
      <p:sp>
        <p:nvSpPr>
          <p:cNvPr id="2" name="Shape 0"/>
          <p:cNvSpPr/>
          <p:nvPr/>
        </p:nvSpPr>
        <p:spPr>
          <a:xfrm>
            <a:off x="9692640" y="-1188720"/>
            <a:ext cx="2926080" cy="2926080"/>
          </a:xfrm>
          <a:prstGeom prst="ellipse">
            <a:avLst/>
          </a:prstGeom>
          <a:solidFill>
            <a:srgbClr val="53A2CC">
              <a:alpha val="18000"/>
            </a:srgbClr>
          </a:solidFill>
          <a:ln/>
        </p:spPr>
      </p:sp>
      <p:sp>
        <p:nvSpPr>
          <p:cNvPr id="3" name="Shape 1"/>
          <p:cNvSpPr/>
          <p:nvPr/>
        </p:nvSpPr>
        <p:spPr>
          <a:xfrm>
            <a:off x="-822960" y="5120640"/>
            <a:ext cx="2377440" cy="2377440"/>
          </a:xfrm>
          <a:prstGeom prst="ellipse">
            <a:avLst/>
          </a:prstGeom>
          <a:solidFill>
            <a:srgbClr val="EDB348">
              <a:alpha val="18000"/>
            </a:srgbClr>
          </a:solidFill>
          <a:ln/>
        </p:spPr>
      </p:sp>
      <p:sp>
        <p:nvSpPr>
          <p:cNvPr id="4" name="Text 2"/>
          <p:cNvSpPr/>
          <p:nvPr/>
        </p:nvSpPr>
        <p:spPr>
          <a:xfrm>
            <a:off x="609905" y="502920"/>
            <a:ext cx="7315200" cy="274320"/>
          </a:xfrm>
          <a:prstGeom prst="rect">
            <a:avLst/>
          </a:prstGeom>
          <a:noFill/>
          <a:ln/>
        </p:spPr>
        <p:txBody>
          <a:bodyPr wrap="square" lIns="0" tIns="0" rIns="0" bIns="0" rtlCol="0" anchor="ctr"/>
          <a:lstStyle/>
          <a:p>
            <a:pPr marL="0" indent="0">
              <a:buNone/>
            </a:pPr>
            <a:r>
              <a:rPr lang="en-US" sz="1200" b="1" kern="0" spc="240" dirty="0">
                <a:solidFill>
                  <a:srgbClr val="EDB348"/>
                </a:solidFill>
                <a:latin typeface="Nunito" pitchFamily="34" charset="0"/>
                <a:ea typeface="Nunito" pitchFamily="34" charset="-122"/>
                <a:cs typeface="Nunito" pitchFamily="34" charset="-120"/>
              </a:rPr>
              <a:t>MODULE 2</a:t>
            </a:r>
            <a:endParaRPr lang="en-US" sz="1200" dirty="0"/>
          </a:p>
        </p:txBody>
      </p:sp>
      <p:sp>
        <p:nvSpPr>
          <p:cNvPr id="5" name="Text 3"/>
          <p:cNvSpPr/>
          <p:nvPr/>
        </p:nvSpPr>
        <p:spPr>
          <a:xfrm>
            <a:off x="609905" y="804672"/>
            <a:ext cx="8229600" cy="594360"/>
          </a:xfrm>
          <a:prstGeom prst="rect">
            <a:avLst/>
          </a:prstGeom>
          <a:noFill/>
          <a:ln/>
        </p:spPr>
        <p:txBody>
          <a:bodyPr wrap="square" lIns="0" tIns="0" rIns="0" bIns="0" rtlCol="0" anchor="ctr"/>
          <a:lstStyle/>
          <a:p>
            <a:pPr marL="0" indent="0">
              <a:buNone/>
            </a:pPr>
            <a:r>
              <a:rPr lang="en-US" sz="3200" b="1" dirty="0">
                <a:solidFill>
                  <a:srgbClr val="FFFFFF"/>
                </a:solidFill>
                <a:latin typeface="Nunito" pitchFamily="34" charset="0"/>
                <a:ea typeface="Nunito" pitchFamily="34" charset="-122"/>
                <a:cs typeface="Nunito" pitchFamily="34" charset="-120"/>
              </a:rPr>
              <a:t>Key Takeaways</a:t>
            </a:r>
            <a:endParaRPr lang="en-US" sz="3200" dirty="0"/>
          </a:p>
        </p:txBody>
      </p:sp>
      <p:sp>
        <p:nvSpPr>
          <p:cNvPr id="6" name="Text 4"/>
          <p:cNvSpPr/>
          <p:nvPr/>
        </p:nvSpPr>
        <p:spPr>
          <a:xfrm>
            <a:off x="609905" y="1371600"/>
            <a:ext cx="8229600" cy="365760"/>
          </a:xfrm>
          <a:prstGeom prst="rect">
            <a:avLst/>
          </a:prstGeom>
          <a:noFill/>
          <a:ln/>
        </p:spPr>
        <p:txBody>
          <a:bodyPr wrap="square" lIns="0" tIns="0" rIns="0" bIns="0" rtlCol="0" anchor="ctr"/>
          <a:lstStyle/>
          <a:p>
            <a:pPr marL="0" indent="0">
              <a:buNone/>
            </a:pPr>
            <a:r>
              <a:rPr lang="en-US" sz="1400" i="1" dirty="0">
                <a:solidFill>
                  <a:srgbClr val="C7CDD3"/>
                </a:solidFill>
                <a:latin typeface="Nunito" pitchFamily="34" charset="0"/>
                <a:ea typeface="Nunito" pitchFamily="34" charset="-122"/>
                <a:cs typeface="Nunito" pitchFamily="34" charset="-120"/>
              </a:rPr>
              <a:t>You should now be able to:</a:t>
            </a:r>
            <a:endParaRPr lang="en-US" sz="1400" dirty="0"/>
          </a:p>
        </p:txBody>
      </p:sp>
      <p:grpSp>
        <p:nvGrpSpPr>
          <p:cNvPr id="29" name="Group 28">
            <a:extLst>
              <a:ext uri="{FF2B5EF4-FFF2-40B4-BE49-F238E27FC236}">
                <a16:creationId xmlns:a16="http://schemas.microsoft.com/office/drawing/2014/main" id="{65A0A7C3-78B1-0D7D-04A8-88661558ECC3}"/>
              </a:ext>
            </a:extLst>
          </p:cNvPr>
          <p:cNvGrpSpPr/>
          <p:nvPr/>
        </p:nvGrpSpPr>
        <p:grpSpPr>
          <a:xfrm>
            <a:off x="609905" y="1965960"/>
            <a:ext cx="5513832" cy="603504"/>
            <a:chOff x="609905" y="1965960"/>
            <a:chExt cx="5513832" cy="603504"/>
          </a:xfrm>
        </p:grpSpPr>
        <p:sp>
          <p:nvSpPr>
            <p:cNvPr id="7" name="Shape 5"/>
            <p:cNvSpPr/>
            <p:nvPr/>
          </p:nvSpPr>
          <p:spPr>
            <a:xfrm>
              <a:off x="609905" y="2039112"/>
              <a:ext cx="310896" cy="310896"/>
            </a:xfrm>
            <a:prstGeom prst="ellipse">
              <a:avLst/>
            </a:prstGeom>
            <a:solidFill>
              <a:srgbClr val="EDB348"/>
            </a:solidFill>
            <a:ln/>
          </p:spPr>
        </p:sp>
        <p:sp>
          <p:nvSpPr>
            <p:cNvPr id="8" name="Text 6"/>
            <p:cNvSpPr/>
            <p:nvPr/>
          </p:nvSpPr>
          <p:spPr>
            <a:xfrm>
              <a:off x="609905" y="2039112"/>
              <a:ext cx="310896" cy="310896"/>
            </a:xfrm>
            <a:prstGeom prst="rect">
              <a:avLst/>
            </a:prstGeom>
            <a:noFill/>
            <a:ln/>
          </p:spPr>
          <p:txBody>
            <a:bodyPr wrap="square" lIns="0" tIns="0" rIns="0" bIns="0" rtlCol="0" anchor="ctr"/>
            <a:lstStyle/>
            <a:p>
              <a:pPr marL="0" indent="0" algn="ctr">
                <a:buNone/>
              </a:pPr>
              <a:r>
                <a:rPr lang="en-US" sz="1300" b="1" dirty="0">
                  <a:solidFill>
                    <a:srgbClr val="1F2A33"/>
                  </a:solidFill>
                  <a:latin typeface="Nunito" pitchFamily="34" charset="0"/>
                  <a:ea typeface="Nunito" pitchFamily="34" charset="-122"/>
                  <a:cs typeface="Nunito" pitchFamily="34" charset="-120"/>
                </a:rPr>
                <a:t>✓</a:t>
              </a:r>
              <a:endParaRPr lang="en-US" sz="1300" dirty="0"/>
            </a:p>
          </p:txBody>
        </p:sp>
        <p:sp>
          <p:nvSpPr>
            <p:cNvPr id="9" name="Text 7"/>
            <p:cNvSpPr/>
            <p:nvPr/>
          </p:nvSpPr>
          <p:spPr>
            <a:xfrm>
              <a:off x="1048817" y="1965960"/>
              <a:ext cx="5074920" cy="603504"/>
            </a:xfrm>
            <a:prstGeom prst="rect">
              <a:avLst/>
            </a:prstGeom>
            <a:noFill/>
            <a:ln/>
          </p:spPr>
          <p:txBody>
            <a:bodyPr wrap="square" lIns="0" tIns="0" rIns="0" bIns="0" rtlCol="0" anchor="ctr"/>
            <a:lstStyle/>
            <a:p>
              <a:pPr marL="0" indent="0">
                <a:lnSpc>
                  <a:spcPct val="120000"/>
                </a:lnSpc>
                <a:buNone/>
              </a:pPr>
              <a:r>
                <a:rPr lang="en-US" sz="1050" dirty="0">
                  <a:solidFill>
                    <a:srgbClr val="E5E8EB"/>
                  </a:solidFill>
                  <a:latin typeface="Nunito" pitchFamily="34" charset="0"/>
                  <a:ea typeface="Nunito" pitchFamily="34" charset="-122"/>
                  <a:cs typeface="Nunito" pitchFamily="34" charset="-120"/>
                </a:rPr>
                <a:t>Explain the difference between vector (point, line, polygon) and raster data, with energy examples</a:t>
              </a:r>
              <a:endParaRPr lang="en-US" sz="1050" dirty="0"/>
            </a:p>
          </p:txBody>
        </p:sp>
      </p:grpSp>
      <p:grpSp>
        <p:nvGrpSpPr>
          <p:cNvPr id="32" name="Group 31">
            <a:extLst>
              <a:ext uri="{FF2B5EF4-FFF2-40B4-BE49-F238E27FC236}">
                <a16:creationId xmlns:a16="http://schemas.microsoft.com/office/drawing/2014/main" id="{253CB741-876F-1B4B-9178-4020D660C921}"/>
              </a:ext>
            </a:extLst>
          </p:cNvPr>
          <p:cNvGrpSpPr/>
          <p:nvPr/>
        </p:nvGrpSpPr>
        <p:grpSpPr>
          <a:xfrm>
            <a:off x="6233465" y="1965960"/>
            <a:ext cx="5513832" cy="603504"/>
            <a:chOff x="6233465" y="1965960"/>
            <a:chExt cx="5513832" cy="603504"/>
          </a:xfrm>
        </p:grpSpPr>
        <p:sp>
          <p:nvSpPr>
            <p:cNvPr id="10" name="Shape 8"/>
            <p:cNvSpPr/>
            <p:nvPr/>
          </p:nvSpPr>
          <p:spPr>
            <a:xfrm>
              <a:off x="6233465" y="2039112"/>
              <a:ext cx="310896" cy="310896"/>
            </a:xfrm>
            <a:prstGeom prst="ellipse">
              <a:avLst/>
            </a:prstGeom>
            <a:solidFill>
              <a:srgbClr val="EDB348"/>
            </a:solidFill>
            <a:ln/>
          </p:spPr>
        </p:sp>
        <p:sp>
          <p:nvSpPr>
            <p:cNvPr id="11" name="Text 9"/>
            <p:cNvSpPr/>
            <p:nvPr/>
          </p:nvSpPr>
          <p:spPr>
            <a:xfrm>
              <a:off x="6233465" y="2039112"/>
              <a:ext cx="310896" cy="310896"/>
            </a:xfrm>
            <a:prstGeom prst="rect">
              <a:avLst/>
            </a:prstGeom>
            <a:noFill/>
            <a:ln/>
          </p:spPr>
          <p:txBody>
            <a:bodyPr wrap="square" lIns="0" tIns="0" rIns="0" bIns="0" rtlCol="0" anchor="ctr"/>
            <a:lstStyle/>
            <a:p>
              <a:pPr marL="0" indent="0" algn="ctr">
                <a:buNone/>
              </a:pPr>
              <a:r>
                <a:rPr lang="en-US" sz="1300" b="1" dirty="0">
                  <a:solidFill>
                    <a:srgbClr val="1F2A33"/>
                  </a:solidFill>
                  <a:latin typeface="Nunito" pitchFamily="34" charset="0"/>
                  <a:ea typeface="Nunito" pitchFamily="34" charset="-122"/>
                  <a:cs typeface="Nunito" pitchFamily="34" charset="-120"/>
                </a:rPr>
                <a:t>✓</a:t>
              </a:r>
              <a:endParaRPr lang="en-US" sz="1300" dirty="0"/>
            </a:p>
          </p:txBody>
        </p:sp>
        <p:sp>
          <p:nvSpPr>
            <p:cNvPr id="12" name="Text 10"/>
            <p:cNvSpPr/>
            <p:nvPr/>
          </p:nvSpPr>
          <p:spPr>
            <a:xfrm>
              <a:off x="6672377" y="1965960"/>
              <a:ext cx="5074920" cy="603504"/>
            </a:xfrm>
            <a:prstGeom prst="rect">
              <a:avLst/>
            </a:prstGeom>
            <a:noFill/>
            <a:ln/>
          </p:spPr>
          <p:txBody>
            <a:bodyPr wrap="square" lIns="0" tIns="0" rIns="0" bIns="0" rtlCol="0" anchor="ctr"/>
            <a:lstStyle/>
            <a:p>
              <a:pPr marL="0" indent="0">
                <a:lnSpc>
                  <a:spcPct val="120000"/>
                </a:lnSpc>
                <a:buNone/>
              </a:pPr>
              <a:r>
                <a:rPr lang="en-US" sz="1050" dirty="0">
                  <a:solidFill>
                    <a:srgbClr val="E5E8EB"/>
                  </a:solidFill>
                  <a:latin typeface="Nunito" pitchFamily="34" charset="0"/>
                  <a:ea typeface="Nunito" pitchFamily="34" charset="-122"/>
                  <a:cs typeface="Nunito" pitchFamily="34" charset="-120"/>
                </a:rPr>
                <a:t>Identify recommended file formats for vector and raster data: GeoPackage, GeoTIFF, COG</a:t>
              </a:r>
              <a:endParaRPr lang="en-US" sz="1050" dirty="0"/>
            </a:p>
          </p:txBody>
        </p:sp>
      </p:grpSp>
      <p:grpSp>
        <p:nvGrpSpPr>
          <p:cNvPr id="30" name="Group 29">
            <a:extLst>
              <a:ext uri="{FF2B5EF4-FFF2-40B4-BE49-F238E27FC236}">
                <a16:creationId xmlns:a16="http://schemas.microsoft.com/office/drawing/2014/main" id="{517C79F3-23B7-3793-69EF-D7A666957C51}"/>
              </a:ext>
            </a:extLst>
          </p:cNvPr>
          <p:cNvGrpSpPr/>
          <p:nvPr/>
        </p:nvGrpSpPr>
        <p:grpSpPr>
          <a:xfrm>
            <a:off x="609905" y="2679192"/>
            <a:ext cx="5513832" cy="603504"/>
            <a:chOff x="609905" y="2679192"/>
            <a:chExt cx="5513832" cy="603504"/>
          </a:xfrm>
        </p:grpSpPr>
        <p:sp>
          <p:nvSpPr>
            <p:cNvPr id="13" name="Shape 11"/>
            <p:cNvSpPr/>
            <p:nvPr/>
          </p:nvSpPr>
          <p:spPr>
            <a:xfrm>
              <a:off x="609905" y="2752344"/>
              <a:ext cx="310896" cy="310896"/>
            </a:xfrm>
            <a:prstGeom prst="ellipse">
              <a:avLst/>
            </a:prstGeom>
            <a:solidFill>
              <a:srgbClr val="EDB348"/>
            </a:solidFill>
            <a:ln/>
          </p:spPr>
        </p:sp>
        <p:sp>
          <p:nvSpPr>
            <p:cNvPr id="14" name="Text 12"/>
            <p:cNvSpPr/>
            <p:nvPr/>
          </p:nvSpPr>
          <p:spPr>
            <a:xfrm>
              <a:off x="609905" y="2752344"/>
              <a:ext cx="310896" cy="310896"/>
            </a:xfrm>
            <a:prstGeom prst="rect">
              <a:avLst/>
            </a:prstGeom>
            <a:noFill/>
            <a:ln/>
          </p:spPr>
          <p:txBody>
            <a:bodyPr wrap="square" lIns="0" tIns="0" rIns="0" bIns="0" rtlCol="0" anchor="ctr"/>
            <a:lstStyle/>
            <a:p>
              <a:pPr marL="0" indent="0" algn="ctr">
                <a:buNone/>
              </a:pPr>
              <a:r>
                <a:rPr lang="en-US" sz="1300" b="1" dirty="0">
                  <a:solidFill>
                    <a:srgbClr val="1F2A33"/>
                  </a:solidFill>
                  <a:latin typeface="Nunito" pitchFamily="34" charset="0"/>
                  <a:ea typeface="Nunito" pitchFamily="34" charset="-122"/>
                  <a:cs typeface="Nunito" pitchFamily="34" charset="-120"/>
                </a:rPr>
                <a:t>✓</a:t>
              </a:r>
              <a:endParaRPr lang="en-US" sz="1300" dirty="0"/>
            </a:p>
          </p:txBody>
        </p:sp>
        <p:sp>
          <p:nvSpPr>
            <p:cNvPr id="15" name="Text 13"/>
            <p:cNvSpPr/>
            <p:nvPr/>
          </p:nvSpPr>
          <p:spPr>
            <a:xfrm>
              <a:off x="1048817" y="2679192"/>
              <a:ext cx="5074920" cy="603504"/>
            </a:xfrm>
            <a:prstGeom prst="rect">
              <a:avLst/>
            </a:prstGeom>
            <a:noFill/>
            <a:ln/>
          </p:spPr>
          <p:txBody>
            <a:bodyPr wrap="square" lIns="0" tIns="0" rIns="0" bIns="0" rtlCol="0" anchor="ctr"/>
            <a:lstStyle/>
            <a:p>
              <a:pPr marL="0" indent="0">
                <a:lnSpc>
                  <a:spcPct val="120000"/>
                </a:lnSpc>
                <a:buNone/>
              </a:pPr>
              <a:r>
                <a:rPr lang="en-US" sz="1050" dirty="0">
                  <a:solidFill>
                    <a:srgbClr val="E5E8EB"/>
                  </a:solidFill>
                  <a:latin typeface="Nunito" pitchFamily="34" charset="0"/>
                  <a:ea typeface="Nunito" pitchFamily="34" charset="-122"/>
                  <a:cs typeface="Nunito" pitchFamily="34" charset="-120"/>
                </a:rPr>
                <a:t>Explain why coordinate reference systems matter, and when to use geographic vs projected CRS</a:t>
              </a:r>
              <a:endParaRPr lang="en-US" sz="1050" dirty="0"/>
            </a:p>
          </p:txBody>
        </p:sp>
      </p:grpSp>
      <p:grpSp>
        <p:nvGrpSpPr>
          <p:cNvPr id="33" name="Group 32">
            <a:extLst>
              <a:ext uri="{FF2B5EF4-FFF2-40B4-BE49-F238E27FC236}">
                <a16:creationId xmlns:a16="http://schemas.microsoft.com/office/drawing/2014/main" id="{FAAEB6D4-F417-AE53-4DF7-5125E77969E2}"/>
              </a:ext>
            </a:extLst>
          </p:cNvPr>
          <p:cNvGrpSpPr/>
          <p:nvPr/>
        </p:nvGrpSpPr>
        <p:grpSpPr>
          <a:xfrm>
            <a:off x="6233465" y="2615184"/>
            <a:ext cx="5513832" cy="603504"/>
            <a:chOff x="6233465" y="2615184"/>
            <a:chExt cx="5513832" cy="603504"/>
          </a:xfrm>
        </p:grpSpPr>
        <p:sp>
          <p:nvSpPr>
            <p:cNvPr id="16" name="Shape 14"/>
            <p:cNvSpPr/>
            <p:nvPr/>
          </p:nvSpPr>
          <p:spPr>
            <a:xfrm>
              <a:off x="6233465" y="2752344"/>
              <a:ext cx="310896" cy="310896"/>
            </a:xfrm>
            <a:prstGeom prst="ellipse">
              <a:avLst/>
            </a:prstGeom>
            <a:solidFill>
              <a:srgbClr val="EDB348"/>
            </a:solidFill>
            <a:ln/>
          </p:spPr>
        </p:sp>
        <p:sp>
          <p:nvSpPr>
            <p:cNvPr id="17" name="Text 15"/>
            <p:cNvSpPr/>
            <p:nvPr/>
          </p:nvSpPr>
          <p:spPr>
            <a:xfrm>
              <a:off x="6233465" y="2752344"/>
              <a:ext cx="310896" cy="310896"/>
            </a:xfrm>
            <a:prstGeom prst="rect">
              <a:avLst/>
            </a:prstGeom>
            <a:noFill/>
            <a:ln/>
          </p:spPr>
          <p:txBody>
            <a:bodyPr wrap="square" lIns="0" tIns="0" rIns="0" bIns="0" rtlCol="0" anchor="ctr"/>
            <a:lstStyle/>
            <a:p>
              <a:pPr marL="0" indent="0" algn="ctr">
                <a:buNone/>
              </a:pPr>
              <a:r>
                <a:rPr lang="en-US" sz="1300" b="1" dirty="0">
                  <a:solidFill>
                    <a:srgbClr val="1F2A33"/>
                  </a:solidFill>
                  <a:latin typeface="Nunito" pitchFamily="34" charset="0"/>
                  <a:ea typeface="Nunito" pitchFamily="34" charset="-122"/>
                  <a:cs typeface="Nunito" pitchFamily="34" charset="-120"/>
                </a:rPr>
                <a:t>✓</a:t>
              </a:r>
              <a:endParaRPr lang="en-US" sz="1300" dirty="0"/>
            </a:p>
          </p:txBody>
        </p:sp>
        <p:sp>
          <p:nvSpPr>
            <p:cNvPr id="18" name="Text 16"/>
            <p:cNvSpPr/>
            <p:nvPr/>
          </p:nvSpPr>
          <p:spPr>
            <a:xfrm>
              <a:off x="6672377" y="2615184"/>
              <a:ext cx="5074920" cy="603504"/>
            </a:xfrm>
            <a:prstGeom prst="rect">
              <a:avLst/>
            </a:prstGeom>
            <a:noFill/>
            <a:ln/>
          </p:spPr>
          <p:txBody>
            <a:bodyPr wrap="square" lIns="0" tIns="0" rIns="0" bIns="0" rtlCol="0" anchor="ctr"/>
            <a:lstStyle/>
            <a:p>
              <a:pPr marL="0" indent="0">
                <a:lnSpc>
                  <a:spcPct val="120000"/>
                </a:lnSpc>
                <a:buNone/>
              </a:pPr>
              <a:r>
                <a:rPr lang="en-US" sz="1050" dirty="0">
                  <a:solidFill>
                    <a:srgbClr val="E5E8EB"/>
                  </a:solidFill>
                  <a:latin typeface="Nunito" pitchFamily="34" charset="0"/>
                  <a:ea typeface="Nunito" pitchFamily="34" charset="-122"/>
                  <a:cs typeface="Nunito" pitchFamily="34" charset="-120"/>
                </a:rPr>
                <a:t>Name at least five key data sources used in energy access planning, by category</a:t>
              </a:r>
              <a:endParaRPr lang="en-US" sz="1050" dirty="0"/>
            </a:p>
          </p:txBody>
        </p:sp>
      </p:grpSp>
      <p:grpSp>
        <p:nvGrpSpPr>
          <p:cNvPr id="31" name="Group 30">
            <a:extLst>
              <a:ext uri="{FF2B5EF4-FFF2-40B4-BE49-F238E27FC236}">
                <a16:creationId xmlns:a16="http://schemas.microsoft.com/office/drawing/2014/main" id="{137011AC-E8AB-B10F-273E-5AAD9C3C6D24}"/>
              </a:ext>
            </a:extLst>
          </p:cNvPr>
          <p:cNvGrpSpPr/>
          <p:nvPr/>
        </p:nvGrpSpPr>
        <p:grpSpPr>
          <a:xfrm>
            <a:off x="609905" y="3392424"/>
            <a:ext cx="5513832" cy="603504"/>
            <a:chOff x="609905" y="3392424"/>
            <a:chExt cx="5513832" cy="603504"/>
          </a:xfrm>
        </p:grpSpPr>
        <p:sp>
          <p:nvSpPr>
            <p:cNvPr id="19" name="Shape 17"/>
            <p:cNvSpPr/>
            <p:nvPr/>
          </p:nvSpPr>
          <p:spPr>
            <a:xfrm>
              <a:off x="609905" y="3465576"/>
              <a:ext cx="310896" cy="310896"/>
            </a:xfrm>
            <a:prstGeom prst="ellipse">
              <a:avLst/>
            </a:prstGeom>
            <a:solidFill>
              <a:srgbClr val="EDB348"/>
            </a:solidFill>
            <a:ln/>
          </p:spPr>
        </p:sp>
        <p:sp>
          <p:nvSpPr>
            <p:cNvPr id="20" name="Text 18"/>
            <p:cNvSpPr/>
            <p:nvPr/>
          </p:nvSpPr>
          <p:spPr>
            <a:xfrm>
              <a:off x="609905" y="3465576"/>
              <a:ext cx="310896" cy="310896"/>
            </a:xfrm>
            <a:prstGeom prst="rect">
              <a:avLst/>
            </a:prstGeom>
            <a:noFill/>
            <a:ln/>
          </p:spPr>
          <p:txBody>
            <a:bodyPr wrap="square" lIns="0" tIns="0" rIns="0" bIns="0" rtlCol="0" anchor="ctr"/>
            <a:lstStyle/>
            <a:p>
              <a:pPr marL="0" indent="0" algn="ctr">
                <a:buNone/>
              </a:pPr>
              <a:r>
                <a:rPr lang="en-US" sz="1300" b="1" dirty="0">
                  <a:solidFill>
                    <a:srgbClr val="1F2A33"/>
                  </a:solidFill>
                  <a:latin typeface="Nunito" pitchFamily="34" charset="0"/>
                  <a:ea typeface="Nunito" pitchFamily="34" charset="-122"/>
                  <a:cs typeface="Nunito" pitchFamily="34" charset="-120"/>
                </a:rPr>
                <a:t>✓</a:t>
              </a:r>
              <a:endParaRPr lang="en-US" sz="1300" dirty="0"/>
            </a:p>
          </p:txBody>
        </p:sp>
        <p:sp>
          <p:nvSpPr>
            <p:cNvPr id="21" name="Text 19"/>
            <p:cNvSpPr/>
            <p:nvPr/>
          </p:nvSpPr>
          <p:spPr>
            <a:xfrm>
              <a:off x="1048817" y="3392424"/>
              <a:ext cx="5074920" cy="603504"/>
            </a:xfrm>
            <a:prstGeom prst="rect">
              <a:avLst/>
            </a:prstGeom>
            <a:noFill/>
            <a:ln/>
          </p:spPr>
          <p:txBody>
            <a:bodyPr wrap="square" lIns="0" tIns="0" rIns="0" bIns="0" rtlCol="0" anchor="ctr"/>
            <a:lstStyle/>
            <a:p>
              <a:pPr marL="0" indent="0">
                <a:lnSpc>
                  <a:spcPct val="120000"/>
                </a:lnSpc>
                <a:buNone/>
              </a:pPr>
              <a:r>
                <a:rPr lang="en-US" sz="1050" dirty="0">
                  <a:solidFill>
                    <a:srgbClr val="E5E8EB"/>
                  </a:solidFill>
                  <a:latin typeface="Nunito" pitchFamily="34" charset="0"/>
                  <a:ea typeface="Nunito" pitchFamily="34" charset="-122"/>
                  <a:cs typeface="Nunito" pitchFamily="34" charset="-120"/>
                </a:rPr>
                <a:t>Describe the five-step GIS workflow from acquisition to analysis, and where governance fits</a:t>
              </a:r>
              <a:endParaRPr lang="en-US" sz="1050" dirty="0"/>
            </a:p>
          </p:txBody>
        </p:sp>
      </p:grpSp>
      <p:grpSp>
        <p:nvGrpSpPr>
          <p:cNvPr id="34" name="Group 33">
            <a:extLst>
              <a:ext uri="{FF2B5EF4-FFF2-40B4-BE49-F238E27FC236}">
                <a16:creationId xmlns:a16="http://schemas.microsoft.com/office/drawing/2014/main" id="{DB2D6BAF-ED49-D748-5D05-E103EC1F87A5}"/>
              </a:ext>
            </a:extLst>
          </p:cNvPr>
          <p:cNvGrpSpPr/>
          <p:nvPr/>
        </p:nvGrpSpPr>
        <p:grpSpPr>
          <a:xfrm>
            <a:off x="6233465" y="3328416"/>
            <a:ext cx="5513832" cy="603504"/>
            <a:chOff x="6233465" y="3328416"/>
            <a:chExt cx="5513832" cy="603504"/>
          </a:xfrm>
        </p:grpSpPr>
        <p:sp>
          <p:nvSpPr>
            <p:cNvPr id="22" name="Shape 20"/>
            <p:cNvSpPr/>
            <p:nvPr/>
          </p:nvSpPr>
          <p:spPr>
            <a:xfrm>
              <a:off x="6233465" y="3465576"/>
              <a:ext cx="310896" cy="310896"/>
            </a:xfrm>
            <a:prstGeom prst="ellipse">
              <a:avLst/>
            </a:prstGeom>
            <a:solidFill>
              <a:srgbClr val="EDB348"/>
            </a:solidFill>
            <a:ln/>
          </p:spPr>
        </p:sp>
        <p:sp>
          <p:nvSpPr>
            <p:cNvPr id="23" name="Text 21"/>
            <p:cNvSpPr/>
            <p:nvPr/>
          </p:nvSpPr>
          <p:spPr>
            <a:xfrm>
              <a:off x="6233465" y="3465576"/>
              <a:ext cx="310896" cy="310896"/>
            </a:xfrm>
            <a:prstGeom prst="rect">
              <a:avLst/>
            </a:prstGeom>
            <a:noFill/>
            <a:ln/>
          </p:spPr>
          <p:txBody>
            <a:bodyPr wrap="square" lIns="0" tIns="0" rIns="0" bIns="0" rtlCol="0" anchor="ctr"/>
            <a:lstStyle/>
            <a:p>
              <a:pPr marL="0" indent="0" algn="ctr">
                <a:buNone/>
              </a:pPr>
              <a:r>
                <a:rPr lang="en-US" sz="1300" b="1" dirty="0">
                  <a:solidFill>
                    <a:srgbClr val="1F2A33"/>
                  </a:solidFill>
                  <a:latin typeface="Nunito" pitchFamily="34" charset="0"/>
                  <a:ea typeface="Nunito" pitchFamily="34" charset="-122"/>
                  <a:cs typeface="Nunito" pitchFamily="34" charset="-120"/>
                </a:rPr>
                <a:t>✓</a:t>
              </a:r>
              <a:endParaRPr lang="en-US" sz="1300" dirty="0"/>
            </a:p>
          </p:txBody>
        </p:sp>
        <p:sp>
          <p:nvSpPr>
            <p:cNvPr id="24" name="Text 22"/>
            <p:cNvSpPr/>
            <p:nvPr/>
          </p:nvSpPr>
          <p:spPr>
            <a:xfrm>
              <a:off x="6672377" y="3328416"/>
              <a:ext cx="5074920" cy="603504"/>
            </a:xfrm>
            <a:prstGeom prst="rect">
              <a:avLst/>
            </a:prstGeom>
            <a:noFill/>
            <a:ln/>
          </p:spPr>
          <p:txBody>
            <a:bodyPr wrap="square" lIns="0" tIns="0" rIns="0" bIns="0" rtlCol="0" anchor="ctr"/>
            <a:lstStyle/>
            <a:p>
              <a:pPr marL="0" indent="0">
                <a:lnSpc>
                  <a:spcPct val="120000"/>
                </a:lnSpc>
                <a:buNone/>
              </a:pPr>
              <a:r>
                <a:rPr lang="en-US" sz="1050" dirty="0">
                  <a:solidFill>
                    <a:srgbClr val="E5E8EB"/>
                  </a:solidFill>
                  <a:latin typeface="Nunito" pitchFamily="34" charset="0"/>
                  <a:ea typeface="Nunito" pitchFamily="34" charset="-122"/>
                  <a:cs typeface="Nunito" pitchFamily="34" charset="-120"/>
                </a:rPr>
                <a:t>Articulate at least three common data quality challenges in energy access contexts</a:t>
              </a:r>
              <a:endParaRPr lang="en-US" sz="1050" dirty="0"/>
            </a:p>
          </p:txBody>
        </p:sp>
      </p:grpSp>
      <p:sp>
        <p:nvSpPr>
          <p:cNvPr id="25" name="Shape 23"/>
          <p:cNvSpPr/>
          <p:nvPr/>
        </p:nvSpPr>
        <p:spPr>
          <a:xfrm>
            <a:off x="609905" y="5166360"/>
            <a:ext cx="10971886" cy="0"/>
          </a:xfrm>
          <a:prstGeom prst="line">
            <a:avLst/>
          </a:prstGeom>
          <a:noFill/>
          <a:ln w="12700">
            <a:solidFill>
              <a:srgbClr val="3A4A56"/>
            </a:solidFill>
            <a:prstDash val="solid"/>
          </a:ln>
        </p:spPr>
      </p:sp>
      <p:sp>
        <p:nvSpPr>
          <p:cNvPr id="26" name="Text 24"/>
          <p:cNvSpPr/>
          <p:nvPr/>
        </p:nvSpPr>
        <p:spPr>
          <a:xfrm>
            <a:off x="609905" y="5349240"/>
            <a:ext cx="10971886" cy="365760"/>
          </a:xfrm>
          <a:prstGeom prst="rect">
            <a:avLst/>
          </a:prstGeom>
          <a:noFill/>
          <a:ln/>
        </p:spPr>
        <p:txBody>
          <a:bodyPr wrap="square" lIns="0" tIns="0" rIns="0" bIns="0" rtlCol="0" anchor="ctr"/>
          <a:lstStyle/>
          <a:p>
            <a:pPr marL="0" indent="0">
              <a:buNone/>
            </a:pPr>
            <a:r>
              <a:rPr lang="en-US" sz="1200" b="1" dirty="0">
                <a:solidFill>
                  <a:srgbClr val="EDB348"/>
                </a:solidFill>
                <a:latin typeface="Nunito" pitchFamily="34" charset="0"/>
                <a:ea typeface="Nunito" pitchFamily="34" charset="-122"/>
                <a:cs typeface="Nunito" pitchFamily="34" charset="-120"/>
              </a:rPr>
              <a:t>Next:  </a:t>
            </a:r>
            <a:r>
              <a:rPr lang="en-US" sz="1200" dirty="0">
                <a:solidFill>
                  <a:srgbClr val="C7CDD3"/>
                </a:solidFill>
                <a:latin typeface="Nunito" pitchFamily="34" charset="0"/>
                <a:ea typeface="Nunito" pitchFamily="34" charset="-122"/>
                <a:cs typeface="Nunito" pitchFamily="34" charset="-120"/>
              </a:rPr>
              <a:t>Module 3 - Data Aggregators, Platforms &amp; Data Quality   ·   Geospatial Data Management for Energy Access - Pre-Course</a:t>
            </a:r>
            <a:endParaRPr lang="en-US" sz="1200" dirty="0"/>
          </a:p>
        </p:txBody>
      </p:sp>
      <p:sp>
        <p:nvSpPr>
          <p:cNvPr id="27" name="Text 25"/>
          <p:cNvSpPr/>
          <p:nvPr/>
        </p:nvSpPr>
        <p:spPr>
          <a:xfrm>
            <a:off x="609905" y="6547104"/>
            <a:ext cx="7315200" cy="274320"/>
          </a:xfrm>
          <a:prstGeom prst="rect">
            <a:avLst/>
          </a:prstGeom>
          <a:noFill/>
          <a:ln/>
        </p:spPr>
        <p:txBody>
          <a:bodyPr wrap="square" lIns="0" tIns="0" rIns="0" bIns="0" rtlCol="0" anchor="ctr"/>
          <a:lstStyle/>
          <a:p>
            <a:pPr marL="0" indent="0">
              <a:buNone/>
            </a:pPr>
            <a:r>
              <a:rPr lang="en-US" sz="850" dirty="0">
                <a:solidFill>
                  <a:srgbClr val="8A9199"/>
                </a:solidFill>
                <a:latin typeface="Nunito" pitchFamily="34" charset="0"/>
                <a:ea typeface="Nunito" pitchFamily="34" charset="-122"/>
                <a:cs typeface="Nunito" pitchFamily="34" charset="-120"/>
              </a:rPr>
              <a:t>Module 2 complete  ·  Geospatial Data Management for Energy Access</a:t>
            </a:r>
            <a:endParaRPr lang="en-US" sz="850" dirty="0"/>
          </a:p>
        </p:txBody>
      </p:sp>
      <p:sp>
        <p:nvSpPr>
          <p:cNvPr id="28" name="Text 26"/>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9199"/>
                </a:solidFill>
                <a:latin typeface="Nunito" pitchFamily="34" charset="0"/>
                <a:ea typeface="Nunito" pitchFamily="34" charset="-122"/>
                <a:cs typeface="Nunito" pitchFamily="34" charset="-120"/>
              </a:rPr>
              <a:t>31</a:t>
            </a:r>
            <a:endParaRPr lang="en-US" sz="8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09905" y="400782"/>
            <a:ext cx="10971886" cy="226771"/>
          </a:xfrm>
          <a:prstGeom prst="rect">
            <a:avLst/>
          </a:prstGeom>
          <a:noFill/>
          <a:ln/>
        </p:spPr>
        <p:txBody>
          <a:bodyPr wrap="square" lIns="0" tIns="0" rIns="0" bIns="0" rtlCol="0" anchor="ctr"/>
          <a:lstStyle/>
          <a:p>
            <a:pPr marL="0" indent="0">
              <a:buNone/>
            </a:pPr>
            <a:r>
              <a:rPr lang="en-US" sz="1100" b="1" kern="0" spc="240" dirty="0">
                <a:solidFill>
                  <a:srgbClr val="53A2CC"/>
                </a:solidFill>
                <a:latin typeface="Nunito" pitchFamily="34" charset="0"/>
                <a:ea typeface="Nunito" pitchFamily="34" charset="-122"/>
                <a:cs typeface="Nunito" pitchFamily="34" charset="-120"/>
              </a:rPr>
              <a:t>CREDITS &amp; ATTRIBUTION</a:t>
            </a:r>
            <a:endParaRPr lang="en-US" sz="1100" dirty="0"/>
          </a:p>
        </p:txBody>
      </p:sp>
      <p:sp>
        <p:nvSpPr>
          <p:cNvPr id="3" name="Text 1"/>
          <p:cNvSpPr/>
          <p:nvPr/>
        </p:nvSpPr>
        <p:spPr>
          <a:xfrm>
            <a:off x="609905" y="644652"/>
            <a:ext cx="10971886" cy="566928"/>
          </a:xfrm>
          <a:prstGeom prst="rect">
            <a:avLst/>
          </a:prstGeom>
          <a:noFill/>
          <a:ln/>
        </p:spPr>
        <p:txBody>
          <a:bodyPr wrap="square" lIns="0" tIns="0" rIns="0" bIns="0" rtlCol="0" anchor="ctr"/>
          <a:lstStyle/>
          <a:p>
            <a:pPr marL="0" indent="0">
              <a:buNone/>
            </a:pPr>
            <a:r>
              <a:rPr lang="en-US" sz="2700" b="1" dirty="0">
                <a:solidFill>
                  <a:srgbClr val="2B2F33"/>
                </a:solidFill>
                <a:latin typeface="Nunito" pitchFamily="34" charset="0"/>
                <a:ea typeface="Nunito" pitchFamily="34" charset="-122"/>
                <a:cs typeface="Nunito" pitchFamily="34" charset="-120"/>
              </a:rPr>
              <a:t>How This Material Came Together</a:t>
            </a:r>
            <a:endParaRPr lang="en-US" sz="2700" dirty="0"/>
          </a:p>
        </p:txBody>
      </p:sp>
      <p:sp>
        <p:nvSpPr>
          <p:cNvPr id="4" name="Text 2"/>
          <p:cNvSpPr/>
          <p:nvPr/>
        </p:nvSpPr>
        <p:spPr>
          <a:xfrm>
            <a:off x="609905" y="1237183"/>
            <a:ext cx="10058400" cy="457200"/>
          </a:xfrm>
          <a:prstGeom prst="rect">
            <a:avLst/>
          </a:prstGeom>
          <a:noFill/>
          <a:ln/>
        </p:spPr>
        <p:txBody>
          <a:bodyPr wrap="square" lIns="0" tIns="0" rIns="0" bIns="0" rtlCol="0" anchor="ctr"/>
          <a:lstStyle/>
          <a:p>
            <a:pPr marL="0" indent="0">
              <a:buNone/>
            </a:pPr>
            <a:r>
              <a:rPr lang="en-US" sz="1350" i="1" dirty="0">
                <a:solidFill>
                  <a:srgbClr val="5C6166"/>
                </a:solidFill>
                <a:latin typeface="Nunito" pitchFamily="34" charset="0"/>
                <a:ea typeface="Nunito" pitchFamily="34" charset="-122"/>
                <a:cs typeface="Nunito" pitchFamily="34" charset="-120"/>
              </a:rPr>
              <a:t>This module is part of an open educational programme. The organisations below hold distinct roles in its creation, maintenance, and delivery.</a:t>
            </a:r>
            <a:endParaRPr lang="en-US" sz="1350" dirty="0"/>
          </a:p>
        </p:txBody>
      </p:sp>
      <p:grpSp>
        <p:nvGrpSpPr>
          <p:cNvPr id="23" name="Group 22">
            <a:extLst>
              <a:ext uri="{FF2B5EF4-FFF2-40B4-BE49-F238E27FC236}">
                <a16:creationId xmlns:a16="http://schemas.microsoft.com/office/drawing/2014/main" id="{96BD6EB0-FDFB-D751-E47D-2EF8F35A68BF}"/>
              </a:ext>
            </a:extLst>
          </p:cNvPr>
          <p:cNvGrpSpPr/>
          <p:nvPr/>
        </p:nvGrpSpPr>
        <p:grpSpPr>
          <a:xfrm>
            <a:off x="609905" y="1965960"/>
            <a:ext cx="3535345" cy="3246120"/>
            <a:chOff x="609905" y="1965960"/>
            <a:chExt cx="3535345" cy="3246120"/>
          </a:xfrm>
        </p:grpSpPr>
        <p:sp>
          <p:nvSpPr>
            <p:cNvPr id="5" name="Shape 3"/>
            <p:cNvSpPr/>
            <p:nvPr/>
          </p:nvSpPr>
          <p:spPr>
            <a:xfrm>
              <a:off x="609905" y="1965960"/>
              <a:ext cx="3535345" cy="3246120"/>
            </a:xfrm>
            <a:prstGeom prst="roundRect">
              <a:avLst>
                <a:gd name="adj" fmla="val 2254"/>
              </a:avLst>
            </a:prstGeom>
            <a:solidFill>
              <a:srgbClr val="FFFFFF"/>
            </a:solidFill>
            <a:ln w="12700">
              <a:solidFill>
                <a:srgbClr val="E5E8EB"/>
              </a:solidFill>
              <a:prstDash val="solid"/>
            </a:ln>
            <a:effectLst>
              <a:outerShdw blurRad="76200" dist="25400" dir="5400000" algn="bl" rotWithShape="0">
                <a:srgbClr val="1F2A33">
                  <a:alpha val="8000"/>
                </a:srgbClr>
              </a:outerShdw>
            </a:effectLst>
          </p:spPr>
        </p:sp>
        <p:sp>
          <p:nvSpPr>
            <p:cNvPr id="6" name="Shape 4"/>
            <p:cNvSpPr/>
            <p:nvPr/>
          </p:nvSpPr>
          <p:spPr>
            <a:xfrm>
              <a:off x="1188857" y="2286000"/>
              <a:ext cx="2377440" cy="384048"/>
            </a:xfrm>
            <a:prstGeom prst="roundRect">
              <a:avLst>
                <a:gd name="adj" fmla="val 50000"/>
              </a:avLst>
            </a:prstGeom>
            <a:solidFill>
              <a:srgbClr val="EDB348"/>
            </a:solidFill>
            <a:ln/>
          </p:spPr>
        </p:sp>
        <p:sp>
          <p:nvSpPr>
            <p:cNvPr id="7" name="Text 5"/>
            <p:cNvSpPr/>
            <p:nvPr/>
          </p:nvSpPr>
          <p:spPr>
            <a:xfrm>
              <a:off x="1188857" y="2286000"/>
              <a:ext cx="2377440" cy="384048"/>
            </a:xfrm>
            <a:prstGeom prst="rect">
              <a:avLst/>
            </a:prstGeom>
            <a:noFill/>
            <a:ln/>
          </p:spPr>
          <p:txBody>
            <a:bodyPr wrap="square" lIns="0" tIns="0" rIns="0" bIns="0" rtlCol="0" anchor="ctr"/>
            <a:lstStyle/>
            <a:p>
              <a:pPr marL="0" indent="0" algn="ctr">
                <a:buNone/>
              </a:pPr>
              <a:r>
                <a:rPr lang="en-US" sz="1000" b="1" kern="0" spc="60" dirty="0">
                  <a:solidFill>
                    <a:srgbClr val="FFFFFF"/>
                  </a:solidFill>
                  <a:latin typeface="Nunito" pitchFamily="34" charset="0"/>
                  <a:ea typeface="Nunito" pitchFamily="34" charset="-122"/>
                  <a:cs typeface="Nunito" pitchFamily="34" charset="-120"/>
                </a:rPr>
                <a:t>COMMISSIONED BY</a:t>
              </a:r>
              <a:endParaRPr lang="en-US" sz="1000" dirty="0"/>
            </a:p>
          </p:txBody>
        </p:sp>
        <p:pic>
          <p:nvPicPr>
            <p:cNvPr id="8" name="Image 0" descr="/mnt/claude/seforall_logo.png"/>
            <p:cNvPicPr>
              <a:picLocks noChangeAspect="1"/>
            </p:cNvPicPr>
            <p:nvPr/>
          </p:nvPicPr>
          <p:blipFill>
            <a:blip r:embed="rId3"/>
            <a:stretch>
              <a:fillRect/>
            </a:stretch>
          </p:blipFill>
          <p:spPr>
            <a:xfrm>
              <a:off x="1326017" y="3108172"/>
              <a:ext cx="2103120" cy="870257"/>
            </a:xfrm>
            <a:prstGeom prst="rect">
              <a:avLst/>
            </a:prstGeom>
          </p:spPr>
        </p:pic>
        <p:sp>
          <p:nvSpPr>
            <p:cNvPr id="9" name="Text 6"/>
            <p:cNvSpPr/>
            <p:nvPr/>
          </p:nvSpPr>
          <p:spPr>
            <a:xfrm>
              <a:off x="884225" y="4480560"/>
              <a:ext cx="2986705" cy="594360"/>
            </a:xfrm>
            <a:prstGeom prst="rect">
              <a:avLst/>
            </a:prstGeom>
            <a:noFill/>
            <a:ln/>
          </p:spPr>
          <p:txBody>
            <a:bodyPr wrap="square" lIns="0" tIns="0" rIns="0" bIns="0" rtlCol="0" anchor="t"/>
            <a:lstStyle/>
            <a:p>
              <a:pPr marL="0" indent="0" algn="ctr">
                <a:lnSpc>
                  <a:spcPct val="120000"/>
                </a:lnSpc>
                <a:buNone/>
              </a:pPr>
              <a:r>
                <a:rPr lang="en-US" sz="1050" dirty="0">
                  <a:solidFill>
                    <a:srgbClr val="5C6166"/>
                  </a:solidFill>
                  <a:latin typeface="Nunito" pitchFamily="34" charset="0"/>
                  <a:ea typeface="Nunito" pitchFamily="34" charset="-122"/>
                  <a:cs typeface="Nunito" pitchFamily="34" charset="-120"/>
                </a:rPr>
                <a:t>Sustainable Energy for All  - commissioning body.</a:t>
              </a:r>
              <a:endParaRPr lang="en-US" sz="1050" dirty="0"/>
            </a:p>
          </p:txBody>
        </p:sp>
      </p:grpSp>
      <p:sp>
        <p:nvSpPr>
          <p:cNvPr id="10" name="Shape 7"/>
          <p:cNvSpPr/>
          <p:nvPr/>
        </p:nvSpPr>
        <p:spPr>
          <a:xfrm>
            <a:off x="4328130" y="1965960"/>
            <a:ext cx="3535345" cy="3246120"/>
          </a:xfrm>
          <a:prstGeom prst="roundRect">
            <a:avLst>
              <a:gd name="adj" fmla="val 2254"/>
            </a:avLst>
          </a:prstGeom>
          <a:solidFill>
            <a:srgbClr val="FFFFFF"/>
          </a:solidFill>
          <a:ln w="12700">
            <a:solidFill>
              <a:srgbClr val="E5E8EB"/>
            </a:solidFill>
            <a:prstDash val="solid"/>
          </a:ln>
          <a:effectLst>
            <a:outerShdw blurRad="76200" dist="25400" dir="5400000" algn="bl" rotWithShape="0">
              <a:srgbClr val="1F2A33">
                <a:alpha val="8000"/>
              </a:srgbClr>
            </a:outerShdw>
          </a:effectLst>
        </p:spPr>
      </p:sp>
      <p:grpSp>
        <p:nvGrpSpPr>
          <p:cNvPr id="24" name="Group 23">
            <a:extLst>
              <a:ext uri="{FF2B5EF4-FFF2-40B4-BE49-F238E27FC236}">
                <a16:creationId xmlns:a16="http://schemas.microsoft.com/office/drawing/2014/main" id="{F4FC63DF-F52D-6779-A3FD-CA1355F13E19}"/>
              </a:ext>
            </a:extLst>
          </p:cNvPr>
          <p:cNvGrpSpPr/>
          <p:nvPr/>
        </p:nvGrpSpPr>
        <p:grpSpPr>
          <a:xfrm>
            <a:off x="4602450" y="2286000"/>
            <a:ext cx="2986705" cy="2788920"/>
            <a:chOff x="4602450" y="2286000"/>
            <a:chExt cx="2986705" cy="2788920"/>
          </a:xfrm>
        </p:grpSpPr>
        <p:sp>
          <p:nvSpPr>
            <p:cNvPr id="11" name="Shape 8"/>
            <p:cNvSpPr/>
            <p:nvPr/>
          </p:nvSpPr>
          <p:spPr>
            <a:xfrm>
              <a:off x="4907082" y="2286000"/>
              <a:ext cx="2377440" cy="384048"/>
            </a:xfrm>
            <a:prstGeom prst="roundRect">
              <a:avLst>
                <a:gd name="adj" fmla="val 50000"/>
              </a:avLst>
            </a:prstGeom>
            <a:solidFill>
              <a:srgbClr val="53A2CC"/>
            </a:solidFill>
            <a:ln/>
          </p:spPr>
        </p:sp>
        <p:sp>
          <p:nvSpPr>
            <p:cNvPr id="12" name="Text 9"/>
            <p:cNvSpPr/>
            <p:nvPr/>
          </p:nvSpPr>
          <p:spPr>
            <a:xfrm>
              <a:off x="4907082" y="2286000"/>
              <a:ext cx="2377440" cy="384048"/>
            </a:xfrm>
            <a:prstGeom prst="rect">
              <a:avLst/>
            </a:prstGeom>
            <a:noFill/>
            <a:ln/>
          </p:spPr>
          <p:txBody>
            <a:bodyPr wrap="square" lIns="0" tIns="0" rIns="0" bIns="0" rtlCol="0" anchor="ctr"/>
            <a:lstStyle/>
            <a:p>
              <a:pPr marL="0" indent="0" algn="ctr">
                <a:buNone/>
              </a:pPr>
              <a:r>
                <a:rPr lang="en-US" sz="1000" b="1" kern="0" spc="60" dirty="0">
                  <a:solidFill>
                    <a:srgbClr val="FFFFFF"/>
                  </a:solidFill>
                  <a:latin typeface="Nunito" pitchFamily="34" charset="0"/>
                  <a:ea typeface="Nunito" pitchFamily="34" charset="-122"/>
                  <a:cs typeface="Nunito" pitchFamily="34" charset="-120"/>
                </a:rPr>
                <a:t>MAINTAINED &amp; UPDATED BY</a:t>
              </a:r>
              <a:endParaRPr lang="en-US" sz="1000" dirty="0"/>
            </a:p>
          </p:txBody>
        </p:sp>
        <p:pic>
          <p:nvPicPr>
            <p:cNvPr id="13" name="Image 1" descr="/mnt/user-data/uploads/1__Kartoza_horizontal_logo.png"/>
            <p:cNvPicPr>
              <a:picLocks noChangeAspect="1"/>
            </p:cNvPicPr>
            <p:nvPr/>
          </p:nvPicPr>
          <p:blipFill>
            <a:blip r:embed="rId4"/>
            <a:stretch>
              <a:fillRect/>
            </a:stretch>
          </p:blipFill>
          <p:spPr>
            <a:xfrm>
              <a:off x="5044242" y="3185870"/>
              <a:ext cx="2103120" cy="714861"/>
            </a:xfrm>
            <a:prstGeom prst="rect">
              <a:avLst/>
            </a:prstGeom>
          </p:spPr>
        </p:pic>
        <p:sp>
          <p:nvSpPr>
            <p:cNvPr id="14" name="Text 10"/>
            <p:cNvSpPr/>
            <p:nvPr/>
          </p:nvSpPr>
          <p:spPr>
            <a:xfrm>
              <a:off x="4602450" y="4480560"/>
              <a:ext cx="2986705" cy="594360"/>
            </a:xfrm>
            <a:prstGeom prst="rect">
              <a:avLst/>
            </a:prstGeom>
            <a:noFill/>
            <a:ln/>
          </p:spPr>
          <p:txBody>
            <a:bodyPr wrap="square" lIns="0" tIns="0" rIns="0" bIns="0" rtlCol="0" anchor="t"/>
            <a:lstStyle/>
            <a:p>
              <a:pPr marL="0" indent="0" algn="ctr">
                <a:lnSpc>
                  <a:spcPct val="120000"/>
                </a:lnSpc>
                <a:buNone/>
              </a:pPr>
              <a:r>
                <a:rPr lang="en-US" sz="1050" dirty="0">
                  <a:solidFill>
                    <a:srgbClr val="5C6166"/>
                  </a:solidFill>
                  <a:latin typeface="Nunito" pitchFamily="34" charset="0"/>
                  <a:ea typeface="Nunito" pitchFamily="34" charset="-122"/>
                  <a:cs typeface="Nunito" pitchFamily="34" charset="-120"/>
                </a:rPr>
                <a:t>Kartoza - open-source geospatial solutions; content updates and delivery.</a:t>
              </a:r>
              <a:endParaRPr lang="en-US" sz="1050" dirty="0"/>
            </a:p>
          </p:txBody>
        </p:sp>
      </p:grpSp>
      <p:grpSp>
        <p:nvGrpSpPr>
          <p:cNvPr id="25" name="Group 24">
            <a:extLst>
              <a:ext uri="{FF2B5EF4-FFF2-40B4-BE49-F238E27FC236}">
                <a16:creationId xmlns:a16="http://schemas.microsoft.com/office/drawing/2014/main" id="{F206C960-B5B1-88EE-4E49-4B2681926FAE}"/>
              </a:ext>
            </a:extLst>
          </p:cNvPr>
          <p:cNvGrpSpPr/>
          <p:nvPr/>
        </p:nvGrpSpPr>
        <p:grpSpPr>
          <a:xfrm>
            <a:off x="8046354" y="1965960"/>
            <a:ext cx="3535345" cy="3246120"/>
            <a:chOff x="8046354" y="1965960"/>
            <a:chExt cx="3535345" cy="3246120"/>
          </a:xfrm>
        </p:grpSpPr>
        <p:sp>
          <p:nvSpPr>
            <p:cNvPr id="15" name="Shape 11"/>
            <p:cNvSpPr/>
            <p:nvPr/>
          </p:nvSpPr>
          <p:spPr>
            <a:xfrm>
              <a:off x="8046354" y="1965960"/>
              <a:ext cx="3535345" cy="3246120"/>
            </a:xfrm>
            <a:prstGeom prst="roundRect">
              <a:avLst>
                <a:gd name="adj" fmla="val 2254"/>
              </a:avLst>
            </a:prstGeom>
            <a:solidFill>
              <a:srgbClr val="FFFFFF"/>
            </a:solidFill>
            <a:ln w="12700">
              <a:solidFill>
                <a:srgbClr val="E5E8EB"/>
              </a:solidFill>
              <a:prstDash val="solid"/>
            </a:ln>
            <a:effectLst>
              <a:outerShdw blurRad="76200" dist="25400" dir="5400000" algn="bl" rotWithShape="0">
                <a:srgbClr val="1F2A33">
                  <a:alpha val="8000"/>
                </a:srgbClr>
              </a:outerShdw>
            </a:effectLst>
          </p:spPr>
        </p:sp>
        <p:sp>
          <p:nvSpPr>
            <p:cNvPr id="16" name="Shape 12"/>
            <p:cNvSpPr/>
            <p:nvPr/>
          </p:nvSpPr>
          <p:spPr>
            <a:xfrm>
              <a:off x="8625307" y="2286000"/>
              <a:ext cx="2377440" cy="384048"/>
            </a:xfrm>
            <a:prstGeom prst="roundRect">
              <a:avLst>
                <a:gd name="adj" fmla="val 50000"/>
              </a:avLst>
            </a:prstGeom>
            <a:solidFill>
              <a:srgbClr val="8A8B8B"/>
            </a:solidFill>
            <a:ln/>
          </p:spPr>
        </p:sp>
        <p:sp>
          <p:nvSpPr>
            <p:cNvPr id="17" name="Text 13"/>
            <p:cNvSpPr/>
            <p:nvPr/>
          </p:nvSpPr>
          <p:spPr>
            <a:xfrm>
              <a:off x="8625307" y="2286000"/>
              <a:ext cx="2377440" cy="384048"/>
            </a:xfrm>
            <a:prstGeom prst="rect">
              <a:avLst/>
            </a:prstGeom>
            <a:noFill/>
            <a:ln/>
          </p:spPr>
          <p:txBody>
            <a:bodyPr wrap="square" lIns="0" tIns="0" rIns="0" bIns="0" rtlCol="0" anchor="ctr"/>
            <a:lstStyle/>
            <a:p>
              <a:pPr marL="0" indent="0" algn="ctr">
                <a:buNone/>
              </a:pPr>
              <a:r>
                <a:rPr lang="en-US" sz="1000" b="1" kern="0" spc="60" dirty="0">
                  <a:solidFill>
                    <a:srgbClr val="FFFFFF"/>
                  </a:solidFill>
                  <a:latin typeface="Nunito" pitchFamily="34" charset="0"/>
                  <a:ea typeface="Nunito" pitchFamily="34" charset="-122"/>
                  <a:cs typeface="Nunito" pitchFamily="34" charset="-120"/>
                </a:rPr>
                <a:t>HOSTED BY</a:t>
              </a:r>
              <a:endParaRPr lang="en-US" sz="1000" dirty="0"/>
            </a:p>
          </p:txBody>
        </p:sp>
        <p:pic>
          <p:nvPicPr>
            <p:cNvPr id="18" name="Image 2" descr="/mnt/user-data/uploads/ccg_red_logo.jpg"/>
            <p:cNvPicPr>
              <a:picLocks noChangeAspect="1"/>
            </p:cNvPicPr>
            <p:nvPr/>
          </p:nvPicPr>
          <p:blipFill>
            <a:blip r:embed="rId5"/>
            <a:stretch>
              <a:fillRect/>
            </a:stretch>
          </p:blipFill>
          <p:spPr>
            <a:xfrm>
              <a:off x="9288247" y="3017520"/>
              <a:ext cx="1051560" cy="1051560"/>
            </a:xfrm>
            <a:prstGeom prst="rect">
              <a:avLst/>
            </a:prstGeom>
          </p:spPr>
        </p:pic>
        <p:sp>
          <p:nvSpPr>
            <p:cNvPr id="19" name="Text 14"/>
            <p:cNvSpPr/>
            <p:nvPr/>
          </p:nvSpPr>
          <p:spPr>
            <a:xfrm>
              <a:off x="8320674" y="4480560"/>
              <a:ext cx="2986705" cy="594360"/>
            </a:xfrm>
            <a:prstGeom prst="rect">
              <a:avLst/>
            </a:prstGeom>
            <a:noFill/>
            <a:ln/>
          </p:spPr>
          <p:txBody>
            <a:bodyPr wrap="square" lIns="0" tIns="0" rIns="0" bIns="0" rtlCol="0" anchor="t"/>
            <a:lstStyle/>
            <a:p>
              <a:pPr marL="0" indent="0" algn="ctr">
                <a:lnSpc>
                  <a:spcPct val="120000"/>
                </a:lnSpc>
                <a:buNone/>
              </a:pPr>
              <a:r>
                <a:rPr lang="en-US" sz="1050" dirty="0">
                  <a:solidFill>
                    <a:srgbClr val="5C6166"/>
                  </a:solidFill>
                  <a:latin typeface="Nunito" pitchFamily="34" charset="0"/>
                  <a:ea typeface="Nunito" pitchFamily="34" charset="-122"/>
                  <a:cs typeface="Nunito" pitchFamily="34" charset="-120"/>
                </a:rPr>
                <a:t>Climate Compatible Growth - hosting and platform delivery.</a:t>
              </a:r>
              <a:endParaRPr lang="en-US" sz="1050" dirty="0"/>
            </a:p>
          </p:txBody>
        </p:sp>
      </p:grpSp>
      <p:sp>
        <p:nvSpPr>
          <p:cNvPr id="20" name="Text 15"/>
          <p:cNvSpPr/>
          <p:nvPr/>
        </p:nvSpPr>
        <p:spPr>
          <a:xfrm>
            <a:off x="609905" y="5806440"/>
            <a:ext cx="10971886" cy="320040"/>
          </a:xfrm>
          <a:prstGeom prst="rect">
            <a:avLst/>
          </a:prstGeom>
          <a:noFill/>
          <a:ln/>
        </p:spPr>
        <p:txBody>
          <a:bodyPr wrap="square" lIns="0" tIns="0" rIns="0" bIns="0" rtlCol="0" anchor="ctr"/>
          <a:lstStyle/>
          <a:p>
            <a:pPr marL="0" indent="0" algn="ctr">
              <a:buNone/>
            </a:pPr>
            <a:r>
              <a:rPr lang="en-US" sz="1100" dirty="0">
                <a:solidFill>
                  <a:srgbClr val="8A8B8B"/>
                </a:solidFill>
                <a:latin typeface="Nunito" pitchFamily="34" charset="0"/>
                <a:ea typeface="Nunito" pitchFamily="34" charset="-122"/>
                <a:cs typeface="Nunito" pitchFamily="34" charset="-120"/>
              </a:rPr>
              <a:t>Geospatial Data Management for Energy Access  ·  Pre-Course  ·  Module 2</a:t>
            </a:r>
            <a:endParaRPr lang="en-US" sz="1100" dirty="0"/>
          </a:p>
        </p:txBody>
      </p:sp>
      <p:sp>
        <p:nvSpPr>
          <p:cNvPr id="21" name="Text 16"/>
          <p:cNvSpPr/>
          <p:nvPr/>
        </p:nvSpPr>
        <p:spPr>
          <a:xfrm>
            <a:off x="609905" y="6547104"/>
            <a:ext cx="8686800" cy="274320"/>
          </a:xfrm>
          <a:prstGeom prst="rect">
            <a:avLst/>
          </a:prstGeom>
          <a:noFill/>
          <a:ln/>
        </p:spPr>
        <p:txBody>
          <a:bodyPr wrap="square" lIns="0" tIns="0" rIns="0" bIns="0" rtlCol="0" anchor="ctr"/>
          <a:lstStyle/>
          <a:p>
            <a:pPr marL="0" indent="0" algn="l">
              <a:buNone/>
            </a:pPr>
            <a:r>
              <a:rPr lang="en-US" sz="850" b="1" dirty="0">
                <a:solidFill>
                  <a:srgbClr val="8A8B8B"/>
                </a:solidFill>
                <a:latin typeface="Nunito" pitchFamily="34" charset="0"/>
                <a:ea typeface="Nunito" pitchFamily="34" charset="-122"/>
                <a:cs typeface="Nunito" pitchFamily="34" charset="-120"/>
              </a:rPr>
              <a:t>Module 2: Geospatial Fundamentals</a:t>
            </a:r>
            <a:r>
              <a:rPr lang="en-US" sz="850" dirty="0">
                <a:solidFill>
                  <a:srgbClr val="8A8B8B"/>
                </a:solidFill>
                <a:latin typeface="Nunito" pitchFamily="34" charset="0"/>
                <a:ea typeface="Nunito" pitchFamily="34" charset="-122"/>
                <a:cs typeface="Nunito" pitchFamily="34" charset="-120"/>
              </a:rPr>
              <a:t>   ·   Geospatial Data Management for Energy Access - Pre-Course</a:t>
            </a:r>
            <a:endParaRPr lang="en-US" sz="850" dirty="0"/>
          </a:p>
        </p:txBody>
      </p:sp>
      <p:sp>
        <p:nvSpPr>
          <p:cNvPr id="22" name="Text 17"/>
          <p:cNvSpPr/>
          <p:nvPr/>
        </p:nvSpPr>
        <p:spPr>
          <a:xfrm>
            <a:off x="10971886" y="6547104"/>
            <a:ext cx="609905" cy="274320"/>
          </a:xfrm>
          <a:prstGeom prst="rect">
            <a:avLst/>
          </a:prstGeom>
          <a:noFill/>
          <a:ln/>
        </p:spPr>
        <p:txBody>
          <a:bodyPr wrap="square" lIns="0" tIns="0" rIns="0" bIns="0" rtlCol="0" anchor="ctr"/>
          <a:lstStyle/>
          <a:p>
            <a:pPr marL="0" indent="0" algn="r">
              <a:buNone/>
            </a:pPr>
            <a:r>
              <a:rPr lang="en-US" sz="850" b="1" dirty="0">
                <a:solidFill>
                  <a:srgbClr val="8A8B8B"/>
                </a:solidFill>
                <a:latin typeface="Nunito" pitchFamily="34" charset="0"/>
                <a:ea typeface="Nunito" pitchFamily="34" charset="-122"/>
                <a:cs typeface="Nunito" pitchFamily="34" charset="-120"/>
              </a:rPr>
              <a:t>32</a:t>
            </a:r>
            <a:endParaRPr lang="en-US" sz="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TotalTime>
  <Words>4892</Words>
  <Application>Microsoft Office PowerPoint</Application>
  <PresentationFormat>Widescreen</PresentationFormat>
  <Paragraphs>534</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Nunito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2: Geospatial Fundamentals for Energy Access</dc:title>
  <dc:subject>PptxGenJS Presentation</dc:subject>
  <dc:creator>Seabilwe Tilodi</dc:creator>
  <cp:lastModifiedBy>Seabilwe Tilodi</cp:lastModifiedBy>
  <cp:revision>42</cp:revision>
  <dcterms:created xsi:type="dcterms:W3CDTF">2026-07-14T19:15:20Z</dcterms:created>
  <dcterms:modified xsi:type="dcterms:W3CDTF">2026-07-20T10:31:28Z</dcterms:modified>
</cp:coreProperties>
</file>