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700" r:id="rId4"/>
  </p:sldMasterIdLst>
  <p:notesMasterIdLst>
    <p:notesMasterId r:id="rId26"/>
  </p:notesMasterIdLst>
  <p:sldIdLst>
    <p:sldId id="266" r:id="rId5"/>
    <p:sldId id="360" r:id="rId6"/>
    <p:sldId id="303" r:id="rId7"/>
    <p:sldId id="354" r:id="rId8"/>
    <p:sldId id="341" r:id="rId9"/>
    <p:sldId id="324" r:id="rId10"/>
    <p:sldId id="357" r:id="rId11"/>
    <p:sldId id="356" r:id="rId12"/>
    <p:sldId id="358" r:id="rId13"/>
    <p:sldId id="328" r:id="rId14"/>
    <p:sldId id="342" r:id="rId15"/>
    <p:sldId id="351" r:id="rId16"/>
    <p:sldId id="343" r:id="rId17"/>
    <p:sldId id="332" r:id="rId18"/>
    <p:sldId id="348" r:id="rId19"/>
    <p:sldId id="361" r:id="rId20"/>
    <p:sldId id="350" r:id="rId21"/>
    <p:sldId id="336" r:id="rId22"/>
    <p:sldId id="359" r:id="rId23"/>
    <p:sldId id="353" r:id="rId24"/>
    <p:sldId id="269"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3CE642-0A51-82C2-2E1D-35555C6E9CF6}" name="Michaela Rychetska" initials="MR" userId="S::cenv0850@ox.ac.uk::00c54960-9781-4db0-bbb5-a0707b8544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FC000"/>
    <a:srgbClr val="A3E858"/>
    <a:srgbClr val="FFFF00"/>
    <a:srgbClr val="60EDE7"/>
    <a:srgbClr val="FFFFFF"/>
    <a:srgbClr val="D98B9B"/>
    <a:srgbClr val="A76B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66"/>
    <p:restoredTop sz="76639"/>
  </p:normalViewPr>
  <p:slideViewPr>
    <p:cSldViewPr snapToGrid="0">
      <p:cViewPr varScale="1">
        <p:scale>
          <a:sx n="96" d="100"/>
          <a:sy n="96" d="100"/>
        </p:scale>
        <p:origin x="14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Getting the feature branch</a:t>
          </a:r>
          <a:endParaRPr lang="en-US" sz="2200" b="1"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US" sz="2200" kern="1200" dirty="0">
              <a:solidFill>
                <a:srgbClr val="FFFFFF"/>
              </a:solidFill>
              <a:latin typeface="Arial" panose="020B0604020202020204"/>
              <a:ea typeface="+mn-ea"/>
              <a:cs typeface="+mn-cs"/>
            </a:rPr>
            <a:t>Generic generator: The PPA proxy.</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Flexible demand</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Salt caverns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79078527-F7BB-234E-86B5-5B9ECD2B3934}">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feature does the branch add</a:t>
          </a:r>
        </a:p>
      </dgm:t>
    </dgm:pt>
    <dgm:pt modelId="{EE7E7665-573B-2F48-AA94-194F6674D3FB}" type="parTrans" cxnId="{5127AB0C-3DCE-6546-9B90-0DB76CC1075F}">
      <dgm:prSet/>
      <dgm:spPr/>
      <dgm:t>
        <a:bodyPr/>
        <a:lstStyle/>
        <a:p>
          <a:endParaRPr lang="en-GB"/>
        </a:p>
      </dgm:t>
    </dgm:pt>
    <dgm:pt modelId="{AA8D2FB9-532D-B848-B0B9-06EFC2EB82A2}" type="sibTrans" cxnId="{5127AB0C-3DCE-6546-9B90-0DB76CC1075F}">
      <dgm:prSet/>
      <dgm:spPr/>
      <dgm:t>
        <a:bodyPr/>
        <a:lstStyle/>
        <a:p>
          <a:endParaRPr lang="en-GB"/>
        </a:p>
      </dgm:t>
    </dgm:pt>
    <dgm:pt modelId="{3BA3B32B-0BD3-E04F-8D19-D238B4DAEDAE}">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Checking out the branch</a:t>
          </a:r>
        </a:p>
      </dgm:t>
    </dgm:pt>
    <dgm:pt modelId="{A5E33CC5-525E-E14E-B7A7-BA567B1B250A}" type="parTrans" cxnId="{0FFC805D-EFE5-734B-B67D-D707DDF9E48F}">
      <dgm:prSet/>
      <dgm:spPr/>
      <dgm:t>
        <a:bodyPr/>
        <a:lstStyle/>
        <a:p>
          <a:endParaRPr lang="en-GB"/>
        </a:p>
      </dgm:t>
    </dgm:pt>
    <dgm:pt modelId="{C3D3B3E8-F006-FE4B-A0E8-D404D300D186}" type="sibTrans" cxnId="{0FFC805D-EFE5-734B-B67D-D707DDF9E48F}">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5"/>
      <dgm:spPr/>
    </dgm:pt>
    <dgm:pt modelId="{15796D47-D216-6145-B650-675E75298BCE}" type="pres">
      <dgm:prSet presAssocID="{4C715A27-7164-43A3-8A9B-9D9FB39DD811}" presName="parentText" presStyleLbl="node1" presStyleIdx="1" presStyleCnt="5">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5">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5127AB0C-3DCE-6546-9B90-0DB76CC1075F}" srcId="{2D13A230-B0E2-43E6-92E1-91635DDFA80A}" destId="{79078527-F7BB-234E-86B5-5B9ECD2B3934}" srcOrd="0" destOrd="0" parTransId="{EE7E7665-573B-2F48-AA94-194F6674D3FB}" sibTransId="{AA8D2FB9-532D-B848-B0B9-06EFC2EB82A2}"/>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99D53B47-B14B-384B-AA04-EB5189E8769C}" type="presOf" srcId="{79078527-F7BB-234E-86B5-5B9ECD2B3934}" destId="{C39DA402-EE7E-CA44-9732-B45B6A6DA900}" srcOrd="0"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0FFC805D-EFE5-734B-B67D-D707DDF9E48F}" srcId="{2D13A230-B0E2-43E6-92E1-91635DDFA80A}" destId="{3BA3B32B-0BD3-E04F-8D19-D238B4DAEDAE}" srcOrd="1" destOrd="0" parTransId="{A5E33CC5-525E-E14E-B7A7-BA567B1B250A}" sibTransId="{C3D3B3E8-F006-FE4B-A0E8-D404D300D186}"/>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0A559784-F33B-C04B-9EB9-459E19AB157B}" type="presOf" srcId="{3BA3B32B-0BD3-E04F-8D19-D238B4DAEDAE}" destId="{C39DA402-EE7E-CA44-9732-B45B6A6DA900}" srcOrd="0" destOrd="1" presId="urn:microsoft.com/office/officeart/2005/8/layout/list1"/>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Getting the feature branch</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US" sz="2200" b="1" kern="1200" dirty="0">
              <a:solidFill>
                <a:srgbClr val="FFFFFF"/>
              </a:solidFill>
              <a:latin typeface="Arial" panose="020B0604020202020204"/>
              <a:ea typeface="+mn-ea"/>
              <a:cs typeface="+mn-cs"/>
            </a:rPr>
            <a:t>Generic generator: The PPA proxy</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Flexible demand</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Salt caverns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CC658073-BEFB-834F-82F9-8FBB54E7F486}">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the generic generator represents</a:t>
          </a:r>
        </a:p>
      </dgm:t>
    </dgm:pt>
    <dgm:pt modelId="{6FB97843-D47F-1547-9313-A17B8A96F476}" type="parTrans" cxnId="{16F3013B-F45D-3D4F-A822-6636C98F6152}">
      <dgm:prSet/>
      <dgm:spPr/>
      <dgm:t>
        <a:bodyPr/>
        <a:lstStyle/>
        <a:p>
          <a:endParaRPr lang="en-GB"/>
        </a:p>
      </dgm:t>
    </dgm:pt>
    <dgm:pt modelId="{39E702FE-4107-5440-AFB1-F5099CDF0D62}" type="sibTrans" cxnId="{16F3013B-F45D-3D4F-A822-6636C98F6152}">
      <dgm:prSet/>
      <dgm:spPr/>
      <dgm:t>
        <a:bodyPr/>
        <a:lstStyle/>
        <a:p>
          <a:endParaRPr lang="en-GB"/>
        </a:p>
      </dgm:t>
    </dgm:pt>
    <dgm:pt modelId="{0C48DFC7-D4E7-CF4C-A576-8B9898A4BB99}">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Configuring the generic generator</a:t>
          </a:r>
        </a:p>
      </dgm:t>
    </dgm:pt>
    <dgm:pt modelId="{94434B32-971C-F34E-A74C-D4794043DD17}" type="parTrans" cxnId="{806E781F-4E7A-8A4C-BB97-313611557CD9}">
      <dgm:prSet/>
      <dgm:spPr/>
      <dgm:t>
        <a:bodyPr/>
        <a:lstStyle/>
        <a:p>
          <a:endParaRPr lang="en-GB"/>
        </a:p>
      </dgm:t>
    </dgm:pt>
    <dgm:pt modelId="{E4883D67-A480-EF47-B1CF-56CDA324873C}" type="sibTrans" cxnId="{806E781F-4E7A-8A4C-BB97-313611557CD9}">
      <dgm:prSet/>
      <dgm:spPr/>
      <dgm:t>
        <a:bodyPr/>
        <a:lstStyle/>
        <a:p>
          <a:endParaRPr lang="en-GB"/>
        </a:p>
      </dgm:t>
    </dgm:pt>
    <dgm:pt modelId="{273C7A11-BB14-AA47-A988-DB0564FF3A00}">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changes in the results and policy relevance</a:t>
          </a:r>
        </a:p>
      </dgm:t>
    </dgm:pt>
    <dgm:pt modelId="{70E0B5C2-9C8D-C742-B43D-4A4AC687012C}" type="parTrans" cxnId="{0591D2EE-E13D-9449-9A57-6162CFEE91CF}">
      <dgm:prSet/>
      <dgm:spPr/>
      <dgm:t>
        <a:bodyPr/>
        <a:lstStyle/>
        <a:p>
          <a:endParaRPr lang="en-GB"/>
        </a:p>
      </dgm:t>
    </dgm:pt>
    <dgm:pt modelId="{82DF53B7-32D7-394B-B8C0-3482A4582910}" type="sibTrans" cxnId="{0591D2EE-E13D-9449-9A57-6162CFEE91CF}">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5"/>
      <dgm:spPr/>
    </dgm:pt>
    <dgm:pt modelId="{15796D47-D216-6145-B650-675E75298BCE}" type="pres">
      <dgm:prSet presAssocID="{4C715A27-7164-43A3-8A9B-9D9FB39DD811}" presName="parentText" presStyleLbl="node1" presStyleIdx="1" presStyleCnt="5">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5" custLinFactNeighborX="-1535">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806E781F-4E7A-8A4C-BB97-313611557CD9}" srcId="{4C715A27-7164-43A3-8A9B-9D9FB39DD811}" destId="{0C48DFC7-D4E7-CF4C-A576-8B9898A4BB99}" srcOrd="1" destOrd="0" parTransId="{94434B32-971C-F34E-A74C-D4794043DD17}" sibTransId="{E4883D67-A480-EF47-B1CF-56CDA324873C}"/>
    <dgm:cxn modelId="{A0E0ED20-6AAA-4A46-B04E-2A238DFB6967}" srcId="{7B852A8A-D86A-471E-A50F-F76EDF1D150E}" destId="{2D13A230-B0E2-43E6-92E1-91635DDFA80A}" srcOrd="0" destOrd="0" parTransId="{BF0CA7CE-F138-4530-80FD-2164DB3FDDCA}" sibTransId="{04675994-FB76-4810-8887-E3C33D2B0FD0}"/>
    <dgm:cxn modelId="{445D5627-8577-2645-8B00-779470F8903E}" type="presOf" srcId="{273C7A11-BB14-AA47-A988-DB0564FF3A00}" destId="{932C0071-0EDE-694A-9140-EFB51E3D758F}" srcOrd="0" destOrd="2" presId="urn:microsoft.com/office/officeart/2005/8/layout/list1"/>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16F3013B-F45D-3D4F-A822-6636C98F6152}" srcId="{4C715A27-7164-43A3-8A9B-9D9FB39DD811}" destId="{CC658073-BEFB-834F-82F9-8FBB54E7F486}" srcOrd="0" destOrd="0" parTransId="{6FB97843-D47F-1547-9313-A17B8A96F476}" sibTransId="{39E702FE-4107-5440-AFB1-F5099CDF0D62}"/>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C82E8773-91CD-3341-BC68-456A1821EE24}" type="presOf" srcId="{0C48DFC7-D4E7-CF4C-A576-8B9898A4BB99}" destId="{932C0071-0EDE-694A-9140-EFB51E3D758F}" srcOrd="0" destOrd="1"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1584FDA0-F6D7-9048-8B34-1F21EBF0D5D9}" type="presOf" srcId="{CC658073-BEFB-834F-82F9-8FBB54E7F486}" destId="{932C0071-0EDE-694A-9140-EFB51E3D758F}" srcOrd="0" destOrd="0" presId="urn:microsoft.com/office/officeart/2005/8/layout/list1"/>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0591D2EE-E13D-9449-9A57-6162CFEE91CF}" srcId="{4C715A27-7164-43A3-8A9B-9D9FB39DD811}" destId="{273C7A11-BB14-AA47-A988-DB0564FF3A00}" srcOrd="2" destOrd="0" parTransId="{70E0B5C2-9C8D-C742-B43D-4A4AC687012C}" sibTransId="{82DF53B7-32D7-394B-B8C0-3482A4582910}"/>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Getting the feature branch</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US" sz="2200" kern="1200" dirty="0">
              <a:solidFill>
                <a:srgbClr val="FFFFFF"/>
              </a:solidFill>
              <a:latin typeface="Arial" panose="020B0604020202020204"/>
              <a:ea typeface="+mn-ea"/>
              <a:cs typeface="+mn-cs"/>
            </a:rPr>
            <a:t>Generic generator: The PPA proxy.</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Flexible demand</a:t>
          </a:r>
          <a:endParaRPr lang="en-US" sz="2200" b="1"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Salt caverns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C8068023-F132-044F-8866-4840CD978722}">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flexible demand means</a:t>
          </a:r>
        </a:p>
      </dgm:t>
    </dgm:pt>
    <dgm:pt modelId="{1081A365-5AC2-C747-905C-858A0DE5266F}" type="parTrans" cxnId="{B1F804A6-6024-8245-ADBE-7A86C859158D}">
      <dgm:prSet/>
      <dgm:spPr/>
      <dgm:t>
        <a:bodyPr/>
        <a:lstStyle/>
        <a:p>
          <a:endParaRPr lang="en-GB"/>
        </a:p>
      </dgm:t>
    </dgm:pt>
    <dgm:pt modelId="{990E5F36-7EC9-484B-9FE6-C412AA0B2E1A}" type="sibTrans" cxnId="{B1F804A6-6024-8245-ADBE-7A86C859158D}">
      <dgm:prSet/>
      <dgm:spPr/>
      <dgm:t>
        <a:bodyPr/>
        <a:lstStyle/>
        <a:p>
          <a:endParaRPr lang="en-GB"/>
        </a:p>
      </dgm:t>
    </dgm:pt>
    <dgm:pt modelId="{1CF1DCD6-68F2-8D46-A152-F44426D149CF}">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Three parameters</a:t>
          </a:r>
        </a:p>
      </dgm:t>
    </dgm:pt>
    <dgm:pt modelId="{7356B63E-974B-3346-B89B-99C101DBC71E}" type="parTrans" cxnId="{5B7FFA4B-4361-9D4D-91EC-30A26381956D}">
      <dgm:prSet/>
      <dgm:spPr/>
      <dgm:t>
        <a:bodyPr/>
        <a:lstStyle/>
        <a:p>
          <a:endParaRPr lang="en-GB"/>
        </a:p>
      </dgm:t>
    </dgm:pt>
    <dgm:pt modelId="{3CD5539F-E5CE-A345-91F7-1612453DEE4A}" type="sibTrans" cxnId="{5B7FFA4B-4361-9D4D-91EC-30A26381956D}">
      <dgm:prSet/>
      <dgm:spPr/>
      <dgm:t>
        <a:bodyPr/>
        <a:lstStyle/>
        <a:p>
          <a:endParaRPr lang="en-GB"/>
        </a:p>
      </dgm:t>
    </dgm:pt>
    <dgm:pt modelId="{5978BE12-DA67-8748-AF76-ABAC934D6D52}">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changes in the results and policy relevance</a:t>
          </a:r>
        </a:p>
      </dgm:t>
    </dgm:pt>
    <dgm:pt modelId="{0E34F15D-9328-6844-A978-6293DFBD63FF}" type="parTrans" cxnId="{4981F9BC-9BA1-6D43-98C1-DDC3CECB33EA}">
      <dgm:prSet/>
      <dgm:spPr/>
      <dgm:t>
        <a:bodyPr/>
        <a:lstStyle/>
        <a:p>
          <a:endParaRPr lang="en-GB"/>
        </a:p>
      </dgm:t>
    </dgm:pt>
    <dgm:pt modelId="{143D0B62-15B5-974A-A047-C5A2AD8E7ECE}" type="sibTrans" cxnId="{4981F9BC-9BA1-6D43-98C1-DDC3CECB33EA}">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5"/>
      <dgm:spPr/>
    </dgm:pt>
    <dgm:pt modelId="{15796D47-D216-6145-B650-675E75298BCE}" type="pres">
      <dgm:prSet presAssocID="{4C715A27-7164-43A3-8A9B-9D9FB39DD811}" presName="parentText" presStyleLbl="node1" presStyleIdx="1" presStyleCnt="5">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5">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5B7FFA4B-4361-9D4D-91EC-30A26381956D}" srcId="{29A9519F-9A90-41AF-A2F8-CD205CAC0CE8}" destId="{1CF1DCD6-68F2-8D46-A152-F44426D149CF}" srcOrd="1" destOrd="0" parTransId="{7356B63E-974B-3346-B89B-99C101DBC71E}" sibTransId="{3CD5539F-E5CE-A345-91F7-1612453DEE4A}"/>
    <dgm:cxn modelId="{5BACA750-920E-A84B-9C4B-D9D7B4052CBB}" type="presOf" srcId="{C8068023-F132-044F-8866-4840CD978722}" destId="{F5793AED-A38F-8947-BA1B-2AC6B49265FD}" srcOrd="0" destOrd="0" presId="urn:microsoft.com/office/officeart/2005/8/layout/list1"/>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EDF48994-509F-E748-BD20-CB01A8274312}" type="presOf" srcId="{5978BE12-DA67-8748-AF76-ABAC934D6D52}" destId="{F5793AED-A38F-8947-BA1B-2AC6B49265FD}" srcOrd="0" destOrd="2" presId="urn:microsoft.com/office/officeart/2005/8/layout/list1"/>
    <dgm:cxn modelId="{B43961A4-76E4-C84F-98BD-8C4DB2283788}" type="presOf" srcId="{1CF1DCD6-68F2-8D46-A152-F44426D149CF}" destId="{F5793AED-A38F-8947-BA1B-2AC6B49265FD}" srcOrd="0" destOrd="1" presId="urn:microsoft.com/office/officeart/2005/8/layout/list1"/>
    <dgm:cxn modelId="{B1F804A6-6024-8245-ADBE-7A86C859158D}" srcId="{29A9519F-9A90-41AF-A2F8-CD205CAC0CE8}" destId="{C8068023-F132-044F-8866-4840CD978722}" srcOrd="0" destOrd="0" parTransId="{1081A365-5AC2-C747-905C-858A0DE5266F}" sibTransId="{990E5F36-7EC9-484B-9FE6-C412AA0B2E1A}"/>
    <dgm:cxn modelId="{4981F9BC-9BA1-6D43-98C1-DDC3CECB33EA}" srcId="{29A9519F-9A90-41AF-A2F8-CD205CAC0CE8}" destId="{5978BE12-DA67-8748-AF76-ABAC934D6D52}" srcOrd="2" destOrd="0" parTransId="{0E34F15D-9328-6844-A978-6293DFBD63FF}" sibTransId="{143D0B62-15B5-974A-A047-C5A2AD8E7ECE}"/>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Getting the feature branch</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US" sz="2200" kern="1200" dirty="0">
              <a:solidFill>
                <a:srgbClr val="FFFFFF"/>
              </a:solidFill>
              <a:latin typeface="Arial" panose="020B0604020202020204"/>
              <a:ea typeface="+mn-ea"/>
              <a:cs typeface="+mn-cs"/>
            </a:rPr>
            <a:t>Generic generator: The PPA proxy.</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Flexible demand</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b="1" kern="1200" dirty="0">
              <a:solidFill>
                <a:srgbClr val="FFFFFF"/>
              </a:solidFill>
              <a:latin typeface="Arial" panose="020B0604020202020204"/>
              <a:ea typeface="+mn-ea"/>
              <a:cs typeface="+mn-cs"/>
            </a:rPr>
            <a:t>Salt caverns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01A22FE8-14BD-4D43-96D0-DAB42D6BC2B3}">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salt caverns offer and availability</a:t>
          </a:r>
        </a:p>
      </dgm:t>
    </dgm:pt>
    <dgm:pt modelId="{8C4361BE-8481-3248-998E-9895FB97B3F2}" type="parTrans" cxnId="{0CD9C3BF-641B-DB4E-8770-37BAA801807F}">
      <dgm:prSet/>
      <dgm:spPr/>
      <dgm:t>
        <a:bodyPr/>
        <a:lstStyle/>
        <a:p>
          <a:endParaRPr lang="en-GB"/>
        </a:p>
      </dgm:t>
    </dgm:pt>
    <dgm:pt modelId="{6936365F-2D80-D547-9895-CB7D40B9E298}" type="sibTrans" cxnId="{0CD9C3BF-641B-DB4E-8770-37BAA801807F}">
      <dgm:prSet/>
      <dgm:spPr/>
      <dgm:t>
        <a:bodyPr/>
        <a:lstStyle/>
        <a:p>
          <a:endParaRPr lang="en-GB"/>
        </a:p>
      </dgm:t>
    </dgm:pt>
    <dgm:pt modelId="{25E9DD4D-FA04-744A-9BFD-E03B655DDA65}">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Implementing the approximations in three steps</a:t>
          </a:r>
        </a:p>
      </dgm:t>
    </dgm:pt>
    <dgm:pt modelId="{30B74C1E-336D-3340-9EDA-560818CEE1BA}" type="parTrans" cxnId="{1D559905-949C-B54A-BB9F-49F2EFA06AC6}">
      <dgm:prSet/>
      <dgm:spPr/>
      <dgm:t>
        <a:bodyPr/>
        <a:lstStyle/>
        <a:p>
          <a:endParaRPr lang="en-GB"/>
        </a:p>
      </dgm:t>
    </dgm:pt>
    <dgm:pt modelId="{6729E060-9B52-6147-90C5-12A4C62A9D7A}" type="sibTrans" cxnId="{1D559905-949C-B54A-BB9F-49F2EFA06AC6}">
      <dgm:prSet/>
      <dgm:spPr/>
      <dgm:t>
        <a:bodyPr/>
        <a:lstStyle/>
        <a:p>
          <a:endParaRPr lang="en-GB"/>
        </a:p>
      </dgm:t>
    </dgm:pt>
    <dgm:pt modelId="{0CC41EDE-ADAB-1246-8662-27D871E57AC7}">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Expected results and policy relevance</a:t>
          </a:r>
        </a:p>
      </dgm:t>
    </dgm:pt>
    <dgm:pt modelId="{CA3A5EAC-521A-624A-9DFE-93AB0BCDC17A}" type="parTrans" cxnId="{570E2CB3-C949-B944-A772-59D3E0A50A05}">
      <dgm:prSet/>
      <dgm:spPr/>
      <dgm:t>
        <a:bodyPr/>
        <a:lstStyle/>
        <a:p>
          <a:endParaRPr lang="en-GB"/>
        </a:p>
      </dgm:t>
    </dgm:pt>
    <dgm:pt modelId="{A8EA67C5-937A-2E45-9329-28E08958D581}" type="sibTrans" cxnId="{570E2CB3-C949-B944-A772-59D3E0A50A05}">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5"/>
      <dgm:spPr/>
    </dgm:pt>
    <dgm:pt modelId="{15796D47-D216-6145-B650-675E75298BCE}" type="pres">
      <dgm:prSet presAssocID="{4C715A27-7164-43A3-8A9B-9D9FB39DD811}" presName="parentText" presStyleLbl="node1" presStyleIdx="1" presStyleCnt="5">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5">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1D559905-949C-B54A-BB9F-49F2EFA06AC6}" srcId="{7057230F-0796-427C-9033-740C78BD957D}" destId="{25E9DD4D-FA04-744A-9BFD-E03B655DDA65}" srcOrd="1" destOrd="0" parTransId="{30B74C1E-336D-3340-9EDA-560818CEE1BA}" sibTransId="{6729E060-9B52-6147-90C5-12A4C62A9D7A}"/>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570E2CB3-C949-B944-A772-59D3E0A50A05}" srcId="{7057230F-0796-427C-9033-740C78BD957D}" destId="{0CC41EDE-ADAB-1246-8662-27D871E57AC7}" srcOrd="2" destOrd="0" parTransId="{CA3A5EAC-521A-624A-9DFE-93AB0BCDC17A}" sibTransId="{A8EA67C5-937A-2E45-9329-28E08958D581}"/>
    <dgm:cxn modelId="{AB504ABB-4988-654E-9903-70FFDE6583C8}" type="presOf" srcId="{01A22FE8-14BD-4D43-96D0-DAB42D6BC2B3}" destId="{73B0B270-EEB4-1C42-82AC-19461D891E55}" srcOrd="0" destOrd="0" presId="urn:microsoft.com/office/officeart/2005/8/layout/list1"/>
    <dgm:cxn modelId="{6E3232BE-FE81-564A-B98E-F6AF90616F2C}" type="presOf" srcId="{4C715A27-7164-43A3-8A9B-9D9FB39DD811}" destId="{15796D47-D216-6145-B650-675E75298BCE}" srcOrd="1" destOrd="0" presId="urn:microsoft.com/office/officeart/2005/8/layout/list1"/>
    <dgm:cxn modelId="{CA54A8BF-DA7F-BB4F-A1E6-8E3B681322A0}" type="presOf" srcId="{25E9DD4D-FA04-744A-9BFD-E03B655DDA65}" destId="{73B0B270-EEB4-1C42-82AC-19461D891E55}" srcOrd="0" destOrd="1" presId="urn:microsoft.com/office/officeart/2005/8/layout/list1"/>
    <dgm:cxn modelId="{0CD9C3BF-641B-DB4E-8770-37BAA801807F}" srcId="{7057230F-0796-427C-9033-740C78BD957D}" destId="{01A22FE8-14BD-4D43-96D0-DAB42D6BC2B3}" srcOrd="0" destOrd="0" parTransId="{8C4361BE-8481-3248-998E-9895FB97B3F2}" sibTransId="{6936365F-2D80-D547-9895-CB7D40B9E298}"/>
    <dgm:cxn modelId="{5BDF17D3-E3D2-4B29-B924-1932BDC0E72D}" srcId="{7B852A8A-D86A-471E-A50F-F76EDF1D150E}" destId="{29A9519F-9A90-41AF-A2F8-CD205CAC0CE8}" srcOrd="2" destOrd="0" parTransId="{86513EA6-674B-40FB-AB37-388F95CBF60C}" sibTransId="{B8ECEF67-6596-42B3-A549-30310A0299E0}"/>
    <dgm:cxn modelId="{29D07FD5-C944-3443-8BDC-47DD84727A96}" type="presOf" srcId="{0CC41EDE-ADAB-1246-8662-27D871E57AC7}" destId="{73B0B270-EEB4-1C42-82AC-19461D891E55}" srcOrd="0" destOrd="2" presId="urn:microsoft.com/office/officeart/2005/8/layout/list1"/>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Getting the feature branch</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4C715A27-7164-43A3-8A9B-9D9FB39DD811}">
      <dgm:prSet custT="1"/>
      <dgm:spPr>
        <a:solidFill>
          <a:srgbClr val="8EA9DA"/>
        </a:solidFill>
      </dgm:spPr>
      <dgm:t>
        <a:bodyPr/>
        <a:lstStyle/>
        <a:p>
          <a:r>
            <a:rPr lang="en-US" sz="2200" kern="1200" dirty="0">
              <a:solidFill>
                <a:srgbClr val="FFFFFF"/>
              </a:solidFill>
              <a:latin typeface="Arial" panose="020B0604020202020204"/>
              <a:ea typeface="+mn-ea"/>
              <a:cs typeface="+mn-cs"/>
            </a:rPr>
            <a:t>Generic generator: The PPA proxy.</a:t>
          </a: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Flexible demand</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Salt caverns</a:t>
          </a: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F5285E3B-662F-8E40-85CF-818000C4B405}">
      <dgm:prSet phldrT="[Text]" custT="1"/>
      <dgm:spPr>
        <a:solidFill>
          <a:srgbClr val="8EA9DA"/>
        </a:solidFill>
        <a:ln w="25400" cap="flat" cmpd="sng" algn="ctr">
          <a:solidFill>
            <a:srgbClr val="FFFFFF">
              <a:hueOff val="0"/>
              <a:satOff val="0"/>
              <a:lumOff val="0"/>
              <a:alphaOff val="0"/>
            </a:srgbClr>
          </a:solidFill>
          <a:prstDash val="solid"/>
        </a:ln>
        <a:effectLst/>
      </dgm:spPr>
      <dgm:t>
        <a:bodyPr spcFirstLastPara="0" vert="horz" wrap="square" lIns="278225" tIns="0" rIns="278225" bIns="0" numCol="1" spcCol="1270" anchor="ctr" anchorCtr="0"/>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Wrap up</a:t>
          </a:r>
        </a:p>
      </dgm:t>
    </dgm:pt>
    <dgm:pt modelId="{38D2F30F-EA1F-5642-BC90-0101EAE98AF8}" type="parTrans" cxnId="{B8838E7D-9D1A-4348-930A-8C38326C3B54}">
      <dgm:prSet/>
      <dgm:spPr/>
      <dgm:t>
        <a:bodyPr/>
        <a:lstStyle/>
        <a:p>
          <a:endParaRPr lang="en-GB"/>
        </a:p>
      </dgm:t>
    </dgm:pt>
    <dgm:pt modelId="{1ACCEAB4-FFEC-8C4D-97CC-E9E22BFAE955}" type="sibTrans" cxnId="{B8838E7D-9D1A-4348-930A-8C38326C3B54}">
      <dgm:prSet/>
      <dgm:spPr/>
      <dgm:t>
        <a:bodyPr/>
        <a:lstStyle/>
        <a:p>
          <a:endParaRPr lang="en-GB"/>
        </a:p>
      </dgm:t>
    </dgm:pt>
    <dgm:pt modelId="{4A9B1499-EE58-844C-8F6B-A9D2C76C2BCB}">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General summary</a:t>
          </a:r>
        </a:p>
      </dgm:t>
    </dgm:pt>
    <dgm:pt modelId="{8A1BE4F2-3089-1F4E-9C08-BB679D29E133}" type="parTrans" cxnId="{F516CDEA-3414-F841-9C8F-F45C13520118}">
      <dgm:prSet/>
      <dgm:spPr/>
      <dgm:t>
        <a:bodyPr/>
        <a:lstStyle/>
        <a:p>
          <a:endParaRPr lang="en-GB"/>
        </a:p>
      </dgm:t>
    </dgm:pt>
    <dgm:pt modelId="{9F91E21D-8F4C-6842-9DC5-637B86DBCD87}" type="sibTrans" cxnId="{F516CDEA-3414-F841-9C8F-F45C13520118}">
      <dgm:prSet/>
      <dgm:spPr/>
      <dgm:t>
        <a:bodyPr/>
        <a:lstStyle/>
        <a:p>
          <a:endParaRPr lang="en-GB"/>
        </a:p>
      </dgm:t>
    </dgm:pt>
    <dgm:pt modelId="{B50F4D38-59AE-C045-9061-2676AA6B5344}">
      <dgm:prSet phldrT="[Text]" custT="1"/>
      <dgm:spPr/>
      <dgm: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Contact</a:t>
          </a:r>
        </a:p>
      </dgm:t>
    </dgm:pt>
    <dgm:pt modelId="{F769C4BC-1E4C-2243-A161-9F6C46D059AB}" type="parTrans" cxnId="{9CC0234A-9F53-1649-8BAB-9B5ECFC107CB}">
      <dgm:prSet/>
      <dgm:spPr/>
      <dgm:t>
        <a:bodyPr/>
        <a:lstStyle/>
        <a:p>
          <a:endParaRPr lang="en-GB"/>
        </a:p>
      </dgm:t>
    </dgm:pt>
    <dgm:pt modelId="{C3EB4D6C-E59E-7948-96EF-A63BF2D43996}" type="sibTrans" cxnId="{9CC0234A-9F53-1649-8BAB-9B5ECFC107CB}">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5"/>
      <dgm:spPr/>
    </dgm:pt>
    <dgm:pt modelId="{AF504E32-E4F1-8A41-8090-721330C437AA}" type="pres">
      <dgm:prSet presAssocID="{2D13A230-B0E2-43E6-92E1-91635DDFA80A}" presName="parentText" presStyleLbl="node1" presStyleIdx="0" presStyleCnt="5">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5">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5"/>
      <dgm:spPr/>
    </dgm:pt>
    <dgm:pt modelId="{15796D47-D216-6145-B650-675E75298BCE}" type="pres">
      <dgm:prSet presAssocID="{4C715A27-7164-43A3-8A9B-9D9FB39DD811}" presName="parentText" presStyleLbl="node1" presStyleIdx="1" presStyleCnt="5">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5">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5"/>
      <dgm:spPr/>
    </dgm:pt>
    <dgm:pt modelId="{99865278-FAB6-1B45-8F2F-EF3AEC260127}" type="pres">
      <dgm:prSet presAssocID="{29A9519F-9A90-41AF-A2F8-CD205CAC0CE8}" presName="parentText" presStyleLbl="node1" presStyleIdx="2" presStyleCnt="5">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5">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5"/>
      <dgm:spPr/>
    </dgm:pt>
    <dgm:pt modelId="{7461C02C-91E4-7048-A443-6B2DAA697767}" type="pres">
      <dgm:prSet presAssocID="{7057230F-0796-427C-9033-740C78BD957D}" presName="parentText" presStyleLbl="node1" presStyleIdx="3" presStyleCnt="5">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5">
        <dgm:presLayoutVars>
          <dgm:bulletEnabled val="1"/>
        </dgm:presLayoutVars>
      </dgm:prSet>
      <dgm:spPr/>
    </dgm:pt>
    <dgm:pt modelId="{CEA54B2F-E190-A141-9E98-7551613912DF}" type="pres">
      <dgm:prSet presAssocID="{AAAD8B86-AAA8-481B-89EE-507B36DA3209}" presName="spaceBetweenRectangles" presStyleCnt="0"/>
      <dgm:spPr/>
    </dgm:pt>
    <dgm:pt modelId="{4DDD70D9-40BA-4E40-B25E-CE979421CBC1}" type="pres">
      <dgm:prSet presAssocID="{F5285E3B-662F-8E40-85CF-818000C4B405}" presName="parentLin" presStyleCnt="0"/>
      <dgm:spPr/>
    </dgm:pt>
    <dgm:pt modelId="{137FD114-EFE0-8F44-A8F7-116540C6B15A}" type="pres">
      <dgm:prSet presAssocID="{F5285E3B-662F-8E40-85CF-818000C4B405}" presName="parentLeftMargin" presStyleLbl="node1" presStyleIdx="3" presStyleCnt="5"/>
      <dgm:spPr/>
    </dgm:pt>
    <dgm:pt modelId="{389D1A74-2E65-7649-8CD3-787AF84C2695}" type="pres">
      <dgm:prSet presAssocID="{F5285E3B-662F-8E40-85CF-818000C4B405}" presName="parentText" presStyleLbl="node1" presStyleIdx="4" presStyleCnt="5">
        <dgm:presLayoutVars>
          <dgm:chMax val="0"/>
          <dgm:bulletEnabled val="1"/>
        </dgm:presLayoutVars>
      </dgm:prSet>
      <dgm:spPr>
        <a:xfrm>
          <a:off x="525780" y="3108177"/>
          <a:ext cx="7360920" cy="383760"/>
        </a:xfrm>
        <a:prstGeom prst="roundRect">
          <a:avLst/>
        </a:prstGeom>
      </dgm:spPr>
    </dgm:pt>
    <dgm:pt modelId="{81693A9A-8E6F-704F-98F6-ADE831BEEC76}" type="pres">
      <dgm:prSet presAssocID="{F5285E3B-662F-8E40-85CF-818000C4B405}" presName="negativeSpace" presStyleCnt="0"/>
      <dgm:spPr/>
    </dgm:pt>
    <dgm:pt modelId="{B962FFB3-CD4F-F44A-ABDE-352E49975F2A}" type="pres">
      <dgm:prSet presAssocID="{F5285E3B-662F-8E40-85CF-818000C4B405}" presName="childText" presStyleLbl="conFgAcc1" presStyleIdx="4" presStyleCnt="5">
        <dgm:presLayoutVars>
          <dgm:bulletEnabled val="1"/>
        </dgm:presLayoutVars>
      </dgm:prSet>
      <dgm:spPr/>
    </dgm:pt>
  </dgm:ptLst>
  <dgm:cxnLst>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64ED3B45-A84D-024F-80E0-1A5865602ED4}" type="presOf" srcId="{4A9B1499-EE58-844C-8F6B-A9D2C76C2BCB}" destId="{B962FFB3-CD4F-F44A-ABDE-352E49975F2A}" srcOrd="0" destOrd="0" presId="urn:microsoft.com/office/officeart/2005/8/layout/list1"/>
    <dgm:cxn modelId="{9CC0234A-9F53-1649-8BAB-9B5ECFC107CB}" srcId="{F5285E3B-662F-8E40-85CF-818000C4B405}" destId="{B50F4D38-59AE-C045-9061-2676AA6B5344}" srcOrd="1" destOrd="0" parTransId="{F769C4BC-1E4C-2243-A161-9F6C46D059AB}" sibTransId="{C3EB4D6C-E59E-7948-96EF-A63BF2D43996}"/>
    <dgm:cxn modelId="{29A1DC4B-7079-4B19-835D-6450A3DCEC51}" srcId="{7B852A8A-D86A-471E-A50F-F76EDF1D150E}" destId="{7057230F-0796-427C-9033-740C78BD957D}" srcOrd="3" destOrd="0" parTransId="{39E9BF8B-61FD-42D5-9551-77EB96331FF5}" sibTransId="{AAAD8B86-AAA8-481B-89EE-507B36DA3209}"/>
    <dgm:cxn modelId="{7754E151-3AA6-6F44-A5D4-DB6938FBC3DA}" type="presOf" srcId="{F5285E3B-662F-8E40-85CF-818000C4B405}" destId="{137FD114-EFE0-8F44-A8F7-116540C6B15A}" srcOrd="0" destOrd="0"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B8838E7D-9D1A-4348-930A-8C38326C3B54}" srcId="{7B852A8A-D86A-471E-A50F-F76EDF1D150E}" destId="{F5285E3B-662F-8E40-85CF-818000C4B405}" srcOrd="4" destOrd="0" parTransId="{38D2F30F-EA1F-5642-BC90-0101EAE98AF8}" sibTransId="{1ACCEAB4-FFEC-8C4D-97CC-E9E22BFAE955}"/>
    <dgm:cxn modelId="{1AAE359F-6351-ED41-B3D0-3769014E0E7A}" type="presOf" srcId="{B50F4D38-59AE-C045-9061-2676AA6B5344}" destId="{B962FFB3-CD4F-F44A-ABDE-352E49975F2A}" srcOrd="0" destOrd="1" presId="urn:microsoft.com/office/officeart/2005/8/layout/list1"/>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F516CDEA-3414-F841-9C8F-F45C13520118}" srcId="{F5285E3B-662F-8E40-85CF-818000C4B405}" destId="{4A9B1499-EE58-844C-8F6B-A9D2C76C2BCB}" srcOrd="0" destOrd="0" parTransId="{8A1BE4F2-3089-1F4E-9C08-BB679D29E133}" sibTransId="{9F91E21D-8F4C-6842-9DC5-637B86DBCD87}"/>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4D7925FC-92E3-A144-A869-AC2FB308EA57}" type="presOf" srcId="{F5285E3B-662F-8E40-85CF-818000C4B405}" destId="{389D1A74-2E65-7649-8CD3-787AF84C2695}" srcOrd="1"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 modelId="{CFD8E21A-8FE9-E34D-841E-427EFD525937}" type="presParOf" srcId="{3A2F3ED3-5F5F-8442-A59F-7FCF0F9E4F7A}" destId="{CEA54B2F-E190-A141-9E98-7551613912DF}" srcOrd="15" destOrd="0" presId="urn:microsoft.com/office/officeart/2005/8/layout/list1"/>
    <dgm:cxn modelId="{69ECFE6B-654B-1943-BDA7-481082439D30}" type="presParOf" srcId="{3A2F3ED3-5F5F-8442-A59F-7FCF0F9E4F7A}" destId="{4DDD70D9-40BA-4E40-B25E-CE979421CBC1}" srcOrd="16" destOrd="0" presId="urn:microsoft.com/office/officeart/2005/8/layout/list1"/>
    <dgm:cxn modelId="{C2ABDFF8-6552-BF45-B190-DC880C628713}" type="presParOf" srcId="{4DDD70D9-40BA-4E40-B25E-CE979421CBC1}" destId="{137FD114-EFE0-8F44-A8F7-116540C6B15A}" srcOrd="0" destOrd="0" presId="urn:microsoft.com/office/officeart/2005/8/layout/list1"/>
    <dgm:cxn modelId="{44024BF6-F235-8F41-802D-9FFEB2E1E503}" type="presParOf" srcId="{4DDD70D9-40BA-4E40-B25E-CE979421CBC1}" destId="{389D1A74-2E65-7649-8CD3-787AF84C2695}" srcOrd="1" destOrd="0" presId="urn:microsoft.com/office/officeart/2005/8/layout/list1"/>
    <dgm:cxn modelId="{E44A7335-D1E9-6442-8F60-006E03B32711}" type="presParOf" srcId="{3A2F3ED3-5F5F-8442-A59F-7FCF0F9E4F7A}" destId="{81693A9A-8E6F-704F-98F6-ADE831BEEC76}" srcOrd="17" destOrd="0" presId="urn:microsoft.com/office/officeart/2005/8/layout/list1"/>
    <dgm:cxn modelId="{ADB37702-0B84-5244-882B-CBDF06EE557E}" type="presParOf" srcId="{3A2F3ED3-5F5F-8442-A59F-7FCF0F9E4F7A}" destId="{B962FFB3-CD4F-F44A-ABDE-352E49975F2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73172"/>
          <a:ext cx="10515600" cy="113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74904" rIns="816127" bIns="106680" numCol="1" spcCol="1270" anchor="t" anchorCtr="0">
          <a:noAutofi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feature does the branch add</a:t>
          </a:r>
        </a:p>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Checking out the branch</a:t>
          </a:r>
        </a:p>
      </dsp:txBody>
      <dsp:txXfrm>
        <a:off x="0" y="273172"/>
        <a:ext cx="10515600" cy="1134000"/>
      </dsp:txXfrm>
    </dsp:sp>
    <dsp:sp modelId="{AF504E32-E4F1-8A41-8090-721330C437AA}">
      <dsp:nvSpPr>
        <dsp:cNvPr id="0" name=""/>
        <dsp:cNvSpPr/>
      </dsp:nvSpPr>
      <dsp:spPr>
        <a:xfrm>
          <a:off x="525780" y="7492"/>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Getting the feature branch</a:t>
          </a:r>
          <a:endParaRPr lang="en-US" sz="2200" b="1" kern="1200" dirty="0">
            <a:solidFill>
              <a:srgbClr val="FFFFFF"/>
            </a:solidFill>
            <a:latin typeface="Arial" panose="020B0604020202020204"/>
            <a:ea typeface="+mn-ea"/>
            <a:cs typeface="+mn-cs"/>
          </a:endParaRPr>
        </a:p>
      </dsp:txBody>
      <dsp:txXfrm>
        <a:off x="551719" y="33431"/>
        <a:ext cx="7309042" cy="479482"/>
      </dsp:txXfrm>
    </dsp:sp>
    <dsp:sp modelId="{932C0071-0EDE-694A-9140-EFB51E3D758F}">
      <dsp:nvSpPr>
        <dsp:cNvPr id="0" name=""/>
        <dsp:cNvSpPr/>
      </dsp:nvSpPr>
      <dsp:spPr>
        <a:xfrm>
          <a:off x="0" y="1770052"/>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1504373"/>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Generic generator: The PPA proxy.</a:t>
          </a:r>
        </a:p>
      </dsp:txBody>
      <dsp:txXfrm>
        <a:off x="551719" y="1530312"/>
        <a:ext cx="7309042" cy="479482"/>
      </dsp:txXfrm>
    </dsp:sp>
    <dsp:sp modelId="{F5793AED-A38F-8947-BA1B-2AC6B49265FD}">
      <dsp:nvSpPr>
        <dsp:cNvPr id="0" name=""/>
        <dsp:cNvSpPr/>
      </dsp:nvSpPr>
      <dsp:spPr>
        <a:xfrm>
          <a:off x="0" y="2586533"/>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320853"/>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Flexible demand</a:t>
          </a:r>
          <a:endParaRPr lang="en-US" sz="2200" kern="1200" dirty="0">
            <a:solidFill>
              <a:srgbClr val="FFFFFF"/>
            </a:solidFill>
            <a:latin typeface="Arial" panose="020B0604020202020204"/>
            <a:ea typeface="+mn-ea"/>
            <a:cs typeface="+mn-cs"/>
          </a:endParaRPr>
        </a:p>
      </dsp:txBody>
      <dsp:txXfrm>
        <a:off x="551719" y="2346792"/>
        <a:ext cx="7309042" cy="479482"/>
      </dsp:txXfrm>
    </dsp:sp>
    <dsp:sp modelId="{73B0B270-EEB4-1C42-82AC-19461D891E55}">
      <dsp:nvSpPr>
        <dsp:cNvPr id="0" name=""/>
        <dsp:cNvSpPr/>
      </dsp:nvSpPr>
      <dsp:spPr>
        <a:xfrm>
          <a:off x="0" y="3403013"/>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137333"/>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Salt caverns</a:t>
          </a:r>
        </a:p>
      </dsp:txBody>
      <dsp:txXfrm>
        <a:off x="551719" y="3163272"/>
        <a:ext cx="7309042" cy="479482"/>
      </dsp:txXfrm>
    </dsp:sp>
    <dsp:sp modelId="{B962FFB3-CD4F-F44A-ABDE-352E49975F2A}">
      <dsp:nvSpPr>
        <dsp:cNvPr id="0" name=""/>
        <dsp:cNvSpPr/>
      </dsp:nvSpPr>
      <dsp:spPr>
        <a:xfrm>
          <a:off x="0" y="4219493"/>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3953813"/>
          <a:ext cx="7360920" cy="53136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sp:txBody>
      <dsp:txXfrm>
        <a:off x="551719" y="3979752"/>
        <a:ext cx="7309042" cy="479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16394"/>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80234"/>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Getting the feature branch</a:t>
          </a:r>
          <a:endParaRPr lang="en-US" sz="2200" b="0" kern="1200" dirty="0">
            <a:solidFill>
              <a:srgbClr val="FFFFFF"/>
            </a:solidFill>
            <a:latin typeface="Arial" panose="020B0604020202020204"/>
            <a:ea typeface="+mn-ea"/>
            <a:cs typeface="+mn-cs"/>
          </a:endParaRPr>
        </a:p>
      </dsp:txBody>
      <dsp:txXfrm>
        <a:off x="548837" y="103291"/>
        <a:ext cx="7314806" cy="426206"/>
      </dsp:txXfrm>
    </dsp:sp>
    <dsp:sp modelId="{932C0071-0EDE-694A-9140-EFB51E3D758F}">
      <dsp:nvSpPr>
        <dsp:cNvPr id="0" name=""/>
        <dsp:cNvSpPr/>
      </dsp:nvSpPr>
      <dsp:spPr>
        <a:xfrm>
          <a:off x="0" y="1042154"/>
          <a:ext cx="10515600" cy="1461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06680" numCol="1" spcCol="1270" anchor="t" anchorCtr="0">
          <a:noAutofi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the generic generator represents</a:t>
          </a:r>
        </a:p>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Configuring the generic generator</a:t>
          </a:r>
        </a:p>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changes in the results and policy relevance</a:t>
          </a:r>
        </a:p>
      </dsp:txBody>
      <dsp:txXfrm>
        <a:off x="0" y="1042154"/>
        <a:ext cx="10515600" cy="1461600"/>
      </dsp:txXfrm>
    </dsp:sp>
    <dsp:sp modelId="{15796D47-D216-6145-B650-675E75298BCE}">
      <dsp:nvSpPr>
        <dsp:cNvPr id="0" name=""/>
        <dsp:cNvSpPr/>
      </dsp:nvSpPr>
      <dsp:spPr>
        <a:xfrm>
          <a:off x="525780" y="805994"/>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rgbClr val="FFFFFF"/>
              </a:solidFill>
              <a:latin typeface="Arial" panose="020B0604020202020204"/>
              <a:ea typeface="+mn-ea"/>
              <a:cs typeface="+mn-cs"/>
            </a:rPr>
            <a:t>Generic generator: The PPA proxy</a:t>
          </a:r>
        </a:p>
      </dsp:txBody>
      <dsp:txXfrm>
        <a:off x="548837" y="829051"/>
        <a:ext cx="7314806" cy="426206"/>
      </dsp:txXfrm>
    </dsp:sp>
    <dsp:sp modelId="{F5793AED-A38F-8947-BA1B-2AC6B49265FD}">
      <dsp:nvSpPr>
        <dsp:cNvPr id="0" name=""/>
        <dsp:cNvSpPr/>
      </dsp:nvSpPr>
      <dsp:spPr>
        <a:xfrm>
          <a:off x="0" y="2826314"/>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590154"/>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Flexible demand</a:t>
          </a:r>
          <a:endParaRPr lang="en-US" sz="2200" kern="1200" dirty="0">
            <a:solidFill>
              <a:srgbClr val="FFFFFF"/>
            </a:solidFill>
            <a:latin typeface="Arial" panose="020B0604020202020204"/>
            <a:ea typeface="+mn-ea"/>
            <a:cs typeface="+mn-cs"/>
          </a:endParaRPr>
        </a:p>
      </dsp:txBody>
      <dsp:txXfrm>
        <a:off x="548837" y="2613211"/>
        <a:ext cx="7314806" cy="426206"/>
      </dsp:txXfrm>
    </dsp:sp>
    <dsp:sp modelId="{73B0B270-EEB4-1C42-82AC-19461D891E55}">
      <dsp:nvSpPr>
        <dsp:cNvPr id="0" name=""/>
        <dsp:cNvSpPr/>
      </dsp:nvSpPr>
      <dsp:spPr>
        <a:xfrm>
          <a:off x="0" y="3552074"/>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315914"/>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Salt caverns</a:t>
          </a:r>
        </a:p>
      </dsp:txBody>
      <dsp:txXfrm>
        <a:off x="548837" y="3338971"/>
        <a:ext cx="7314806" cy="426206"/>
      </dsp:txXfrm>
    </dsp:sp>
    <dsp:sp modelId="{B962FFB3-CD4F-F44A-ABDE-352E49975F2A}">
      <dsp:nvSpPr>
        <dsp:cNvPr id="0" name=""/>
        <dsp:cNvSpPr/>
      </dsp:nvSpPr>
      <dsp:spPr>
        <a:xfrm>
          <a:off x="0" y="4277834"/>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4041674"/>
          <a:ext cx="7360920" cy="47232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sp:txBody>
      <dsp:txXfrm>
        <a:off x="548837" y="4064731"/>
        <a:ext cx="7314806" cy="42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09670"/>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73510"/>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Getting the feature branch</a:t>
          </a:r>
          <a:endParaRPr lang="en-US" sz="2200" b="0" kern="1200" dirty="0">
            <a:solidFill>
              <a:srgbClr val="FFFFFF"/>
            </a:solidFill>
            <a:latin typeface="Arial" panose="020B0604020202020204"/>
            <a:ea typeface="+mn-ea"/>
            <a:cs typeface="+mn-cs"/>
          </a:endParaRPr>
        </a:p>
      </dsp:txBody>
      <dsp:txXfrm>
        <a:off x="548837" y="96567"/>
        <a:ext cx="7314806" cy="426206"/>
      </dsp:txXfrm>
    </dsp:sp>
    <dsp:sp modelId="{932C0071-0EDE-694A-9140-EFB51E3D758F}">
      <dsp:nvSpPr>
        <dsp:cNvPr id="0" name=""/>
        <dsp:cNvSpPr/>
      </dsp:nvSpPr>
      <dsp:spPr>
        <a:xfrm>
          <a:off x="0" y="1035430"/>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799270"/>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Generic generator: The PPA proxy.</a:t>
          </a:r>
        </a:p>
      </dsp:txBody>
      <dsp:txXfrm>
        <a:off x="548837" y="822327"/>
        <a:ext cx="7314806" cy="426206"/>
      </dsp:txXfrm>
    </dsp:sp>
    <dsp:sp modelId="{F5793AED-A38F-8947-BA1B-2AC6B49265FD}">
      <dsp:nvSpPr>
        <dsp:cNvPr id="0" name=""/>
        <dsp:cNvSpPr/>
      </dsp:nvSpPr>
      <dsp:spPr>
        <a:xfrm>
          <a:off x="0" y="1761190"/>
          <a:ext cx="10515600" cy="1461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06680" numCol="1" spcCol="1270" anchor="t" anchorCtr="0">
          <a:noAutofi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flexible demand means</a:t>
          </a:r>
        </a:p>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Three parameters</a:t>
          </a:r>
        </a:p>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changes in the results and policy relevance</a:t>
          </a:r>
        </a:p>
      </dsp:txBody>
      <dsp:txXfrm>
        <a:off x="0" y="1761190"/>
        <a:ext cx="10515600" cy="1461600"/>
      </dsp:txXfrm>
    </dsp:sp>
    <dsp:sp modelId="{99865278-FAB6-1B45-8F2F-EF3AEC260127}">
      <dsp:nvSpPr>
        <dsp:cNvPr id="0" name=""/>
        <dsp:cNvSpPr/>
      </dsp:nvSpPr>
      <dsp:spPr>
        <a:xfrm>
          <a:off x="525780" y="1525030"/>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Flexible demand</a:t>
          </a:r>
          <a:endParaRPr lang="en-US" sz="2200" b="1" kern="1200" dirty="0">
            <a:solidFill>
              <a:srgbClr val="FFFFFF"/>
            </a:solidFill>
            <a:latin typeface="Arial" panose="020B0604020202020204"/>
            <a:ea typeface="+mn-ea"/>
            <a:cs typeface="+mn-cs"/>
          </a:endParaRPr>
        </a:p>
      </dsp:txBody>
      <dsp:txXfrm>
        <a:off x="548837" y="1548087"/>
        <a:ext cx="7314806" cy="426206"/>
      </dsp:txXfrm>
    </dsp:sp>
    <dsp:sp modelId="{73B0B270-EEB4-1C42-82AC-19461D891E55}">
      <dsp:nvSpPr>
        <dsp:cNvPr id="0" name=""/>
        <dsp:cNvSpPr/>
      </dsp:nvSpPr>
      <dsp:spPr>
        <a:xfrm>
          <a:off x="0" y="3545350"/>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309190"/>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Salt caverns</a:t>
          </a:r>
        </a:p>
      </dsp:txBody>
      <dsp:txXfrm>
        <a:off x="548837" y="3332247"/>
        <a:ext cx="7314806" cy="426206"/>
      </dsp:txXfrm>
    </dsp:sp>
    <dsp:sp modelId="{B962FFB3-CD4F-F44A-ABDE-352E49975F2A}">
      <dsp:nvSpPr>
        <dsp:cNvPr id="0" name=""/>
        <dsp:cNvSpPr/>
      </dsp:nvSpPr>
      <dsp:spPr>
        <a:xfrm>
          <a:off x="0" y="4271111"/>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4034951"/>
          <a:ext cx="7360920" cy="47232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sp:txBody>
      <dsp:txXfrm>
        <a:off x="548837" y="4058008"/>
        <a:ext cx="7314806"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0294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6678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Getting the feature branch</a:t>
          </a:r>
          <a:endParaRPr lang="en-US" sz="2200" b="0" kern="1200" dirty="0">
            <a:solidFill>
              <a:srgbClr val="FFFFFF"/>
            </a:solidFill>
            <a:latin typeface="Arial" panose="020B0604020202020204"/>
            <a:ea typeface="+mn-ea"/>
            <a:cs typeface="+mn-cs"/>
          </a:endParaRPr>
        </a:p>
      </dsp:txBody>
      <dsp:txXfrm>
        <a:off x="548837" y="89844"/>
        <a:ext cx="7314806" cy="426206"/>
      </dsp:txXfrm>
    </dsp:sp>
    <dsp:sp modelId="{932C0071-0EDE-694A-9140-EFB51E3D758F}">
      <dsp:nvSpPr>
        <dsp:cNvPr id="0" name=""/>
        <dsp:cNvSpPr/>
      </dsp:nvSpPr>
      <dsp:spPr>
        <a:xfrm>
          <a:off x="0" y="102870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79254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Generic generator: The PPA proxy.</a:t>
          </a:r>
        </a:p>
      </dsp:txBody>
      <dsp:txXfrm>
        <a:off x="548837" y="815604"/>
        <a:ext cx="7314806" cy="426206"/>
      </dsp:txXfrm>
    </dsp:sp>
    <dsp:sp modelId="{F5793AED-A38F-8947-BA1B-2AC6B49265FD}">
      <dsp:nvSpPr>
        <dsp:cNvPr id="0" name=""/>
        <dsp:cNvSpPr/>
      </dsp:nvSpPr>
      <dsp:spPr>
        <a:xfrm>
          <a:off x="0" y="175446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151830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Flexible demand</a:t>
          </a:r>
          <a:endParaRPr lang="en-US" sz="2200" kern="1200" dirty="0">
            <a:solidFill>
              <a:srgbClr val="FFFFFF"/>
            </a:solidFill>
            <a:latin typeface="Arial" panose="020B0604020202020204"/>
            <a:ea typeface="+mn-ea"/>
            <a:cs typeface="+mn-cs"/>
          </a:endParaRPr>
        </a:p>
      </dsp:txBody>
      <dsp:txXfrm>
        <a:off x="548837" y="1541364"/>
        <a:ext cx="7314806" cy="426206"/>
      </dsp:txXfrm>
    </dsp:sp>
    <dsp:sp modelId="{73B0B270-EEB4-1C42-82AC-19461D891E55}">
      <dsp:nvSpPr>
        <dsp:cNvPr id="0" name=""/>
        <dsp:cNvSpPr/>
      </dsp:nvSpPr>
      <dsp:spPr>
        <a:xfrm>
          <a:off x="0" y="2480227"/>
          <a:ext cx="10515600" cy="1461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33248" rIns="816127" bIns="106680" numCol="1" spcCol="1270" anchor="t" anchorCtr="0">
          <a:noAutofi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What salt caverns offer and availability</a:t>
          </a:r>
        </a:p>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Implementing the approximations in three steps</a:t>
          </a:r>
        </a:p>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Expected results and policy relevance</a:t>
          </a:r>
        </a:p>
      </dsp:txBody>
      <dsp:txXfrm>
        <a:off x="0" y="2480227"/>
        <a:ext cx="10515600" cy="1461600"/>
      </dsp:txXfrm>
    </dsp:sp>
    <dsp:sp modelId="{7461C02C-91E4-7048-A443-6B2DAA697767}">
      <dsp:nvSpPr>
        <dsp:cNvPr id="0" name=""/>
        <dsp:cNvSpPr/>
      </dsp:nvSpPr>
      <dsp:spPr>
        <a:xfrm>
          <a:off x="525780" y="2244067"/>
          <a:ext cx="7360920" cy="47232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b="1" kern="1200" dirty="0">
              <a:solidFill>
                <a:srgbClr val="FFFFFF"/>
              </a:solidFill>
              <a:latin typeface="Arial" panose="020B0604020202020204"/>
              <a:ea typeface="+mn-ea"/>
              <a:cs typeface="+mn-cs"/>
            </a:rPr>
            <a:t>Salt caverns</a:t>
          </a:r>
        </a:p>
      </dsp:txBody>
      <dsp:txXfrm>
        <a:off x="548837" y="2267124"/>
        <a:ext cx="7314806" cy="426206"/>
      </dsp:txXfrm>
    </dsp:sp>
    <dsp:sp modelId="{B962FFB3-CD4F-F44A-ABDE-352E49975F2A}">
      <dsp:nvSpPr>
        <dsp:cNvPr id="0" name=""/>
        <dsp:cNvSpPr/>
      </dsp:nvSpPr>
      <dsp:spPr>
        <a:xfrm>
          <a:off x="0" y="4264387"/>
          <a:ext cx="10515600" cy="40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9D1A74-2E65-7649-8CD3-787AF84C2695}">
      <dsp:nvSpPr>
        <dsp:cNvPr id="0" name=""/>
        <dsp:cNvSpPr/>
      </dsp:nvSpPr>
      <dsp:spPr>
        <a:xfrm>
          <a:off x="525780" y="4028227"/>
          <a:ext cx="7360920" cy="47232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 up</a:t>
          </a:r>
        </a:p>
      </dsp:txBody>
      <dsp:txXfrm>
        <a:off x="548837" y="4051284"/>
        <a:ext cx="7314806" cy="4262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79896"/>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504E32-E4F1-8A41-8090-721330C437AA}">
      <dsp:nvSpPr>
        <dsp:cNvPr id="0" name=""/>
        <dsp:cNvSpPr/>
      </dsp:nvSpPr>
      <dsp:spPr>
        <a:xfrm>
          <a:off x="525780" y="14216"/>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Getting the feature branch</a:t>
          </a:r>
          <a:endParaRPr lang="en-US" sz="2200" b="0" kern="1200" dirty="0">
            <a:solidFill>
              <a:srgbClr val="FFFFFF"/>
            </a:solidFill>
            <a:latin typeface="Arial" panose="020B0604020202020204"/>
            <a:ea typeface="+mn-ea"/>
            <a:cs typeface="+mn-cs"/>
          </a:endParaRPr>
        </a:p>
      </dsp:txBody>
      <dsp:txXfrm>
        <a:off x="551719" y="40155"/>
        <a:ext cx="7309042" cy="479482"/>
      </dsp:txXfrm>
    </dsp:sp>
    <dsp:sp modelId="{932C0071-0EDE-694A-9140-EFB51E3D758F}">
      <dsp:nvSpPr>
        <dsp:cNvPr id="0" name=""/>
        <dsp:cNvSpPr/>
      </dsp:nvSpPr>
      <dsp:spPr>
        <a:xfrm>
          <a:off x="0" y="1096376"/>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830696"/>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Generic generator: The PPA proxy.</a:t>
          </a:r>
        </a:p>
      </dsp:txBody>
      <dsp:txXfrm>
        <a:off x="551719" y="856635"/>
        <a:ext cx="7309042" cy="479482"/>
      </dsp:txXfrm>
    </dsp:sp>
    <dsp:sp modelId="{F5793AED-A38F-8947-BA1B-2AC6B49265FD}">
      <dsp:nvSpPr>
        <dsp:cNvPr id="0" name=""/>
        <dsp:cNvSpPr/>
      </dsp:nvSpPr>
      <dsp:spPr>
        <a:xfrm>
          <a:off x="0" y="1912857"/>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1647177"/>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Flexible demand</a:t>
          </a:r>
          <a:endParaRPr lang="en-US" sz="2200" kern="1200" dirty="0">
            <a:solidFill>
              <a:srgbClr val="FFFFFF"/>
            </a:solidFill>
            <a:latin typeface="Arial" panose="020B0604020202020204"/>
            <a:ea typeface="+mn-ea"/>
            <a:cs typeface="+mn-cs"/>
          </a:endParaRPr>
        </a:p>
      </dsp:txBody>
      <dsp:txXfrm>
        <a:off x="551719" y="1673116"/>
        <a:ext cx="7309042" cy="479482"/>
      </dsp:txXfrm>
    </dsp:sp>
    <dsp:sp modelId="{73B0B270-EEB4-1C42-82AC-19461D891E55}">
      <dsp:nvSpPr>
        <dsp:cNvPr id="0" name=""/>
        <dsp:cNvSpPr/>
      </dsp:nvSpPr>
      <dsp:spPr>
        <a:xfrm>
          <a:off x="0" y="2729337"/>
          <a:ext cx="10515600" cy="453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2463657"/>
          <a:ext cx="7360920" cy="53136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US" sz="2200" kern="1200" dirty="0">
              <a:solidFill>
                <a:srgbClr val="FFFFFF"/>
              </a:solidFill>
              <a:latin typeface="Arial" panose="020B0604020202020204"/>
              <a:ea typeface="+mn-ea"/>
              <a:cs typeface="+mn-cs"/>
            </a:rPr>
            <a:t>Salt caverns</a:t>
          </a:r>
        </a:p>
      </dsp:txBody>
      <dsp:txXfrm>
        <a:off x="551719" y="2489596"/>
        <a:ext cx="7309042" cy="479482"/>
      </dsp:txXfrm>
    </dsp:sp>
    <dsp:sp modelId="{B962FFB3-CD4F-F44A-ABDE-352E49975F2A}">
      <dsp:nvSpPr>
        <dsp:cNvPr id="0" name=""/>
        <dsp:cNvSpPr/>
      </dsp:nvSpPr>
      <dsp:spPr>
        <a:xfrm>
          <a:off x="0" y="3545817"/>
          <a:ext cx="10515600" cy="113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74904" rIns="816127" bIns="106680" numCol="1" spcCol="1270" anchor="t" anchorCtr="0">
          <a:noAutofi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General summary</a:t>
          </a:r>
        </a:p>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solidFill>
                <a:srgbClr val="000000">
                  <a:hueOff val="0"/>
                  <a:satOff val="0"/>
                  <a:lumOff val="0"/>
                  <a:alphaOff val="0"/>
                </a:srgbClr>
              </a:solidFill>
              <a:latin typeface="Arial" panose="020B0604020202020204"/>
              <a:ea typeface="+mn-ea"/>
              <a:cs typeface="+mn-cs"/>
            </a:rPr>
            <a:t>Contact</a:t>
          </a:r>
        </a:p>
      </dsp:txBody>
      <dsp:txXfrm>
        <a:off x="0" y="3545817"/>
        <a:ext cx="10515600" cy="1134000"/>
      </dsp:txXfrm>
    </dsp:sp>
    <dsp:sp modelId="{389D1A74-2E65-7649-8CD3-787AF84C2695}">
      <dsp:nvSpPr>
        <dsp:cNvPr id="0" name=""/>
        <dsp:cNvSpPr/>
      </dsp:nvSpPr>
      <dsp:spPr>
        <a:xfrm>
          <a:off x="525780" y="3280137"/>
          <a:ext cx="7360920" cy="531360"/>
        </a:xfrm>
        <a:prstGeom prst="roundRect">
          <a:avLst/>
        </a:prstGeom>
        <a:solidFill>
          <a:srgbClr val="8EA9D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Wrap up</a:t>
          </a:r>
        </a:p>
      </dsp:txBody>
      <dsp:txXfrm>
        <a:off x="551719" y="3306076"/>
        <a:ext cx="7309042"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github.com/ClimateCompatibleGrowth/Geo-X.gi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Welcome to Lesson 6 of the Geo-X training course: Advanced Options. This is the final lesson of the course. You can already install Geo-X, prepare inputs, run the model, and interpret the results. This lesson extends those skills by introducing three modelling features that reflect real-world complexity: a generic dispatchable generator that acts as a proxy for a power purchase agreement or an existing low-carbon fleet, flexible demand that relaxes the rigid hourly production constraint, and an approximation of salt cavern storage for geologically eligible locations. All three features live in the feature/flexible_demand branch of the Geo-X repository, and all three are activated through parameter changes only (no new code is required).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are the five learning outcomes for this lesson. By the end you will be able to check out the feature/flexible_demand branch and understand how it extends the main branch. You will be able to configure and run a generic generator scenario to represent a power purchase agreement or an existing low-carbon fleet. You will be able to configure flexible demand using the three h2_demand_flex parameters and explain its effect on storage costs. You will be able to implement the salt cavern approximation by modifying storage dot csv CAPEX for geologically eligible hexagons. And you will be able to compare advanced scenario results against a baseline using the analytical tools from Lesson 5. These five outcomes build directly on every lesson that came before.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Here is the structure of this lesson. We begin by getting the feature branch and understanding what it adds. We then go through each of the three advanced features in turn: first the generic generator, then flexible demand, then salt cavern storage. Each section follows the same pattern: what it is conceptually, how to configure it, what changes in the results, and why it matters for policy. We close with a course summary and citation information.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gives you the map for the whole lesson – a compact overview of the three extensions introduced in the feature/flexible_demand branch. The first is the generic generator block in config.yaml. This adds a dispatchable electricity source to each hexagon, with capacity set from the hexagon GeoJSON attributes and marginal cost set by the analyst. It acts as a proxy for a power purchase agreement, a grid connection, or legacy low-carbon generation. The second is the h2_demand_flex flags, also in config.yaml. These relax the rigid hourly demand constraint, allowing the optimiser to shift production within a defined time window. Economically, this is equivalent to giving the system a free virtual storage buffer on the demand side. The third is the salt cavern approximation, implemented through </a:t>
            </a:r>
            <a:r>
              <a:rPr lang="en-GB" dirty="0" err="1"/>
              <a:t>stores.csv</a:t>
            </a:r>
            <a:r>
              <a:rPr lang="en-GB" dirty="0"/>
              <a:t>. For hexagons where salt cavern geology is available, the hydrogen storage CAPEX is reduced to reflect cavern economics rather than compressed tank costs. The key message of this slide: all three features are activated through parameter changes only. You do not need to modify any Python code: you only edit the files you already know from Lessons 3 and 4.</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Getting the feature branch follows the same Git workflow you practised in Lesson 2, with one additional step. First, fetch the latest branches from the upstream CCG repository using git fetch upstream. Then create a local tracking branch using git checkout -b feature/flexible_demand upstream/feature/flexible_demand. You are now on the CCG feature branch. But, and this is important, do not work directly on this branch. The discipline from Lesson 2 applies here too: immediately create your own analysis branch off it using git checkout -b followed by a descriptive name for your case study. Your config edits, your model runs, and your results all go into your branch, not into feature/flexible_demand. This keeps the CCG branch clean, makes your changes traceable across scenarios, and makes it easy to contribute improvements back upstream via a pull request when you are ready. The branch structure shown on this slide (CCG feature branch as the base, your analysis branch sitting on top) is exactly the same pattern as Lesson 2. The only difference is the starting point.</a:t>
            </a:r>
          </a:p>
          <a:p>
            <a:pPr marL="0" lvl="0" indent="0" algn="l" rtl="0">
              <a:lnSpc>
                <a:spcPct val="100000"/>
              </a:lnSpc>
              <a:spcBef>
                <a:spcPts val="0"/>
              </a:spcBef>
              <a:spcAft>
                <a:spcPts val="0"/>
              </a:spcAft>
              <a:buNone/>
            </a:pPr>
            <a:endParaRPr lang="en-GB" dirty="0"/>
          </a:p>
          <a:p>
            <a:pPr marL="0" lvl="0" indent="0" algn="l" rtl="0">
              <a:lnSpc>
                <a:spcPct val="100000"/>
              </a:lnSpc>
              <a:spcBef>
                <a:spcPts val="0"/>
              </a:spcBef>
              <a:spcAft>
                <a:spcPts val="0"/>
              </a:spcAft>
              <a:buNone/>
            </a:pPr>
            <a:r>
              <a:rPr lang="en-GB" b="1" dirty="0"/>
              <a:t>Create upstream remote: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cs-CZ" sz="1200" b="0" i="0" u="none" strike="noStrike" cap="none" dirty="0" err="1">
                <a:solidFill>
                  <a:schemeClr val="dk1"/>
                </a:solidFill>
                <a:effectLst/>
                <a:latin typeface="Calibri"/>
                <a:ea typeface="Calibri"/>
                <a:cs typeface="Calibri"/>
                <a:sym typeface="Calibri"/>
              </a:rPr>
              <a:t>git</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remote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add</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upstream</a:t>
            </a:r>
            <a:r>
              <a:rPr lang="cs-CZ" sz="1200" b="0" i="0" u="none" strike="noStrike" cap="none" dirty="0">
                <a:solidFill>
                  <a:schemeClr val="dk1"/>
                </a:solidFill>
                <a:effectLst/>
                <a:latin typeface="Calibri"/>
                <a:ea typeface="Calibri"/>
                <a:cs typeface="Calibri"/>
                <a:sym typeface="Calibri"/>
              </a:rPr>
              <a:t> \</a:t>
            </a:r>
            <a:br>
              <a:rPr lang="cs-CZ" sz="1200" b="0" i="0" u="none" strike="noStrike" cap="none" dirty="0">
                <a:solidFill>
                  <a:schemeClr val="dk1"/>
                </a:solidFill>
                <a:effectLst/>
                <a:latin typeface="Calibri"/>
                <a:ea typeface="Calibri"/>
                <a:cs typeface="Calibri"/>
                <a:sym typeface="Calibri"/>
              </a:rPr>
            </a:br>
            <a:r>
              <a:rPr lang="cs-CZ" sz="1200" b="0" i="0" u="none" strike="noStrike" cap="none" dirty="0">
                <a:solidFill>
                  <a:schemeClr val="dk1"/>
                </a:solidFill>
                <a:effectLst/>
                <a:latin typeface="Calibri"/>
                <a:ea typeface="Calibri"/>
                <a:cs typeface="Calibri"/>
                <a:sym typeface="Calibri"/>
                <a:hlinkClick r:id="rId3"/>
              </a:rPr>
              <a:t>https://github.com/ClimateCompatibleGrowth/Geo-X.git</a:t>
            </a:r>
            <a:endParaRPr lang="cs-CZ" sz="12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None/>
            </a:pPr>
            <a:r>
              <a:rPr lang="en-GB" dirty="0"/>
              <a:t># the command is run once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cs-CZ" sz="1200" b="0" i="0" u="none" strike="noStrike" cap="none" dirty="0" err="1">
                <a:solidFill>
                  <a:schemeClr val="dk1"/>
                </a:solidFill>
                <a:effectLst/>
                <a:latin typeface="Calibri"/>
                <a:ea typeface="Calibri"/>
                <a:cs typeface="Calibri"/>
                <a:sym typeface="Calibri"/>
              </a:rPr>
              <a:t>git</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fetch</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upstream</a:t>
            </a:r>
            <a:br>
              <a:rPr lang="cs-CZ" sz="1200" b="0" i="0" u="none" strike="noStrike" cap="none" dirty="0">
                <a:solidFill>
                  <a:schemeClr val="dk1"/>
                </a:solidFill>
                <a:effectLst/>
                <a:latin typeface="Calibri"/>
                <a:ea typeface="Calibri"/>
                <a:cs typeface="Calibri"/>
                <a:sym typeface="Calibri"/>
              </a:rPr>
            </a:br>
            <a:r>
              <a:rPr lang="cs-CZ" sz="1200" b="0" i="0" u="none" strike="noStrike" cap="none" dirty="0" err="1">
                <a:solidFill>
                  <a:schemeClr val="dk1"/>
                </a:solidFill>
                <a:effectLst/>
                <a:latin typeface="Calibri"/>
                <a:ea typeface="Calibri"/>
                <a:cs typeface="Calibri"/>
                <a:sym typeface="Calibri"/>
              </a:rPr>
              <a:t>git</a:t>
            </a:r>
            <a:r>
              <a:rPr lang="cs-CZ" sz="1200" b="0" i="0" u="none" strike="noStrike" cap="none" dirty="0">
                <a:solidFill>
                  <a:schemeClr val="dk1"/>
                </a:solidFill>
                <a:effectLst/>
                <a:latin typeface="Calibri"/>
                <a:ea typeface="Calibri"/>
                <a:cs typeface="Calibri"/>
                <a:sym typeface="Calibri"/>
              </a:rPr>
              <a:t> switch -c my-</a:t>
            </a:r>
            <a:r>
              <a:rPr lang="cs-CZ" sz="1200" b="0" i="0" u="none" strike="noStrike" cap="none" dirty="0" err="1">
                <a:solidFill>
                  <a:schemeClr val="dk1"/>
                </a:solidFill>
                <a:effectLst/>
                <a:latin typeface="Calibri"/>
                <a:ea typeface="Calibri"/>
                <a:cs typeface="Calibri"/>
                <a:sym typeface="Calibri"/>
              </a:rPr>
              <a:t>analysis</a:t>
            </a:r>
            <a:r>
              <a:rPr lang="cs-CZ" sz="1200" b="0" i="0" u="none" strike="noStrike" cap="none" dirty="0">
                <a:solidFill>
                  <a:schemeClr val="dk1"/>
                </a:solidFill>
                <a:effectLst/>
                <a:latin typeface="Calibri"/>
                <a:ea typeface="Calibri"/>
                <a:cs typeface="Calibri"/>
                <a:sym typeface="Calibri"/>
              </a:rPr>
              <a:t>/country-</a:t>
            </a:r>
            <a:r>
              <a:rPr lang="cs-CZ" sz="1200" b="0" i="0" u="none" strike="noStrike" cap="none" dirty="0" err="1">
                <a:solidFill>
                  <a:schemeClr val="dk1"/>
                </a:solidFill>
                <a:effectLst/>
                <a:latin typeface="Calibri"/>
                <a:ea typeface="Calibri"/>
                <a:cs typeface="Calibri"/>
                <a:sym typeface="Calibri"/>
              </a:rPr>
              <a:t>flex</a:t>
            </a:r>
            <a:r>
              <a:rPr lang="cs-CZ" sz="1200" b="0" i="0" u="none" strike="noStrike" cap="none" dirty="0">
                <a:solidFill>
                  <a:schemeClr val="dk1"/>
                </a:solidFill>
                <a:effectLst/>
                <a:latin typeface="Calibri"/>
                <a:ea typeface="Calibri"/>
                <a:cs typeface="Calibri"/>
                <a:sym typeface="Calibri"/>
              </a:rPr>
              <a:t> \</a:t>
            </a:r>
            <a:br>
              <a:rPr lang="cs-CZ" sz="1200" b="0" i="0" u="none" strike="noStrike" cap="none" dirty="0">
                <a:solidFill>
                  <a:schemeClr val="dk1"/>
                </a:solidFill>
                <a:effectLst/>
                <a:latin typeface="Calibri"/>
                <a:ea typeface="Calibri"/>
                <a:cs typeface="Calibri"/>
                <a:sym typeface="Calibri"/>
              </a:rPr>
            </a:br>
            <a:r>
              <a:rPr lang="cs-CZ" sz="1200" b="0" i="0" u="none" strike="noStrike" cap="none" dirty="0" err="1">
                <a:solidFill>
                  <a:schemeClr val="dk1"/>
                </a:solidFill>
                <a:effectLst/>
                <a:latin typeface="Calibri"/>
                <a:ea typeface="Calibri"/>
                <a:cs typeface="Calibri"/>
                <a:sym typeface="Calibri"/>
              </a:rPr>
              <a:t>upstream</a:t>
            </a:r>
            <a:r>
              <a:rPr lang="cs-CZ" sz="1200" b="0" i="0" u="none" strike="noStrike" cap="none" dirty="0">
                <a:solidFill>
                  <a:schemeClr val="dk1"/>
                </a:solidFill>
                <a:effectLst/>
                <a:latin typeface="Calibri"/>
                <a:ea typeface="Calibri"/>
                <a:cs typeface="Calibri"/>
                <a:sym typeface="Calibri"/>
              </a:rPr>
              <a:t>/</a:t>
            </a:r>
            <a:r>
              <a:rPr lang="cs-CZ" sz="1200" b="0" i="0" u="none" strike="noStrike" cap="none" dirty="0" err="1">
                <a:solidFill>
                  <a:schemeClr val="dk1"/>
                </a:solidFill>
                <a:effectLst/>
                <a:latin typeface="Calibri"/>
                <a:ea typeface="Calibri"/>
                <a:cs typeface="Calibri"/>
                <a:sym typeface="Calibri"/>
              </a:rPr>
              <a:t>feature</a:t>
            </a:r>
            <a:r>
              <a:rPr lang="cs-CZ" sz="1200" b="0" i="0" u="none" strike="noStrike" cap="none" dirty="0">
                <a:solidFill>
                  <a:schemeClr val="dk1"/>
                </a:solidFill>
                <a:effectLst/>
                <a:latin typeface="Calibri"/>
                <a:ea typeface="Calibri"/>
                <a:cs typeface="Calibri"/>
                <a:sym typeface="Calibri"/>
              </a:rPr>
              <a:t>/</a:t>
            </a:r>
            <a:r>
              <a:rPr lang="cs-CZ" sz="1200" b="0" i="0" u="none" strike="noStrike" cap="none" dirty="0" err="1">
                <a:solidFill>
                  <a:schemeClr val="dk1"/>
                </a:solidFill>
                <a:effectLst/>
                <a:latin typeface="Calibri"/>
                <a:ea typeface="Calibri"/>
                <a:cs typeface="Calibri"/>
                <a:sym typeface="Calibri"/>
              </a:rPr>
              <a:t>flexible_demand</a:t>
            </a:r>
            <a:endParaRPr lang="cs-CZ" sz="12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None/>
            </a:pPr>
            <a:endParaRPr lang="en-GB" dirty="0"/>
          </a:p>
          <a:p>
            <a:pPr marL="0" lvl="0" indent="0" algn="l" rtl="0">
              <a:lnSpc>
                <a:spcPct val="100000"/>
              </a:lnSpc>
              <a:spcBef>
                <a:spcPts val="0"/>
              </a:spcBef>
              <a:spcAft>
                <a:spcPts val="0"/>
              </a:spcAft>
              <a:buNone/>
            </a:pPr>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go into the first advanced feature: the generic generator. This section covers what it represents conceptually, how to configure it, what it changes in the results, and its policy relevance.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The generic generator adds a dispatchable electricity source to every hexagon in the model. Unlike solar and wind, which are constrained by weather availability and can only generate when the resource is there, the generic generator can dispatch at any hour, the optimiser can call on it whenever renewable output is insufficient to maintain production. It has two key parameters. The first is </a:t>
            </a:r>
            <a:r>
              <a:rPr lang="en-GB" dirty="0" err="1"/>
              <a:t>p_nom</a:t>
            </a:r>
            <a:r>
              <a:rPr lang="en-GB" dirty="0"/>
              <a:t> – the installed capacity in megawatts per hexagon. This is read from the hexagon GeoJSON attributes, not set in config.yaml. For Ukraine, a natural interpretation is to set p_nom equal to the combined capacity of low-carbon dispatchable assets in or near each hexagon – For instance, hydropower and nuclear. In general, the analyst decides what capacity to assign based on the generation assets they want to model. The second parameter is marginal cost – the price in euros per megawatt-hour at which that electricity is available to the optimiser. This is set globally in config.yaml and applies to all hexagons. The optimiser's decision logic is straightforward: if the marginal cost of the generic generator is lower than the combined cost of renewable generation and storage to maintain the same output, the generator will be dispatched. If it is slightly higher, the generator may still be used to replace storage rather than renewables – because buying a little expensive electricity at the right moment can be cheaper than building storage capacity. If it is much higher, the optimiser will not use it at all. This is the break-even logic that makes the generic generator analytically powerful: by sweeping across marginal cost values, you can map out exactly where and when grid access adds value.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shows the exact lines to add or modify in config.yaml to activate the generic generator. Two changes are needed. First, add 'existing' to generators_dict alongside solar and wind. This tells the optimiser that a third generator type is available. Second, add the gen_capacity entry for existing – set to 1 in the example, which acts as a scaling factor – and add the generic_generator block with a marginal_cost value. The example uses 60 euros per megawatt-hour, which is broadly representative of a competitive power purchase agreement price in a European context. Remember that p_nom is not set here – it is read from the hydro and nuclear attributes of the hexagon GeoJSON file. As a practical guide on setting marginal cost: a very high value such as 500 euros per megawatt-hour effectively disables the generator and reproduces the off-grid baseline. A realistic PPA price in the range of 50 to 80 euros per megawatt-hour gives a scenario where the generator competes with storage. A very low value close to zero gives an optimistic upper-bound scenario where grid electricity is essentially free – useful as a sensitivity bound to understand the maximum possible impact of grid access on LCOH.</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What changes in the results when you add a generic generator? The key finding, shown in the illustrative example on this slide, is that storage requirements fall even at relatively high marginal costs. At 140 euros per megawatt-hour – well above competitive renewable LCOE – the generic generator is still dispatched in the optimiser because it provides flexibility at the margins: filling in the gaps in renewable output that would otherwise require expensive storage capacity. At lower marginal costs, such as 60 euros per megawatt-hour, the generator begins displacing renewable generation directly as well, because grid electricity is now cheaper than building additional solar or wind. The spatial pattern of results also changes: hexagons closer to existing low-carbon generation capacity benefit more, which may shift the ranking of the most competitive production locations relative to the purely off-grid baseline. The policy relevance is clear. This feature allows Geo-X to quantify the role of the electricity network as a source of flexibility for coupling variable renewables with hydrogen production. It can measure how much a specific grid electricity price – or a specific PPA contract – affects the levelised cost of production across the entire country, and where that effect is largest.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move to the second advanced feature: flexible demand. This section covers the concept, the three parameters, the effect on results, and the policy relevance.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The baseline Geo-X model applies a rigid demand constraint: the hydrogen plant must produce at a constant rate at every hour of the year, regardless of when renewable energy is available. This is a conservative assumption. To maintain constant output, the system must invest in storage to smooth the mismatch between variable supply and fixed demand, and storage carries efficiency losses on every cycle. The diagram on the left of this slide illustrates this: hydrogen is charged into storage in one period and discharged (with an efficiency loss) in the next, simply to maintain a flat demand profile. Flexible demand changes this. Instead of meeting demand at every individual hour, the plant only needs to meet total demand over a defined rolling window. Within that window, the optimiser is free to ramp the electrolyser up when renewables are abundant and down when they are scarce. The diagram on the right shows the result: production follows the renewable resource rather than fighting it. Economically, this is equivalent to a free storage buffer on the demand side (the buyer absorbs the timing variability), removing the need for the plant to invest in as much storage. Who can offer this flexibility? Buyers with large on-site hydrogen storage tanks, industrial processes with buffer vessels such as ammonia plants or refineries, and port terminals with holding capacity before ship loading. Who cannot? Pipeline networks with continuous flow requirements, industrial processes with no buffer, and port offtakers with fixed ship loading schedules. Understanding which buyers can offer flexibility, and what that flexibility is worth, is one of the most practically useful things Geo-X can now quantify.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The enable flag plus three </a:t>
            </a:r>
            <a:r>
              <a:rPr lang="en-GB" dirty="0" err="1"/>
              <a:t>config.yaml</a:t>
            </a:r>
            <a:r>
              <a:rPr lang="en-GB" dirty="0"/>
              <a:t> parameters for flexible demand give fine-grained control over how much flexibility is modelled. Firstly, h2_demand_flex simply enables or disables the feature. Set it to True to activate. The first parameter is h2_demand_flex_hours, which defines the length of the flexibility window in hours. A value of 24 gives daily flexibility – the optimiser can shift production within each day. A value of 168, equivalent to one week, allows weekly shifts. A value of 720 allows monthly shifts – approximating </a:t>
            </a:r>
            <a:r>
              <a:rPr lang="en-GB" sz="1200" b="0" i="0" u="none" strike="noStrike" cap="none" dirty="0">
                <a:solidFill>
                  <a:schemeClr val="dk1"/>
                </a:solidFill>
                <a:latin typeface="Calibri"/>
                <a:cs typeface="Calibri"/>
                <a:sym typeface="Calibri"/>
              </a:rPr>
              <a:t>seasonal flexibility. The longer the window, the more freedom the optimiser has to follow the renewable resource, and the greater the potential storage savings. </a:t>
            </a:r>
            <a:r>
              <a:rPr lang="en-CZ" sz="1200" b="0" i="0" u="none" strike="noStrike" cap="none" dirty="0">
                <a:solidFill>
                  <a:schemeClr val="dk1"/>
                </a:solidFill>
                <a:latin typeface="Calibri"/>
                <a:ea typeface="Calibri"/>
                <a:cs typeface="Calibri"/>
                <a:sym typeface="Calibri"/>
              </a:rPr>
              <a:t>The second is h2_demand_flex_power_fraction, which sets the maximum fraction of hourly power demand that can be shifted. A value of 1 means the plant can shut down completely during periods of poor resource availability; a value of 0 means no hourly flexibility. A value of 0.3 allows up to 30 percent of each hour's demand to be moved. </a:t>
            </a:r>
            <a:r>
              <a:rPr lang="en-GB" sz="1200" b="0" i="0" u="none" strike="noStrike" cap="none" dirty="0">
                <a:solidFill>
                  <a:schemeClr val="dk1"/>
                </a:solidFill>
                <a:latin typeface="Calibri"/>
                <a:cs typeface="Calibri"/>
                <a:sym typeface="Calibri"/>
              </a:rPr>
              <a:t>The third is</a:t>
            </a:r>
            <a:r>
              <a:rPr lang="en-GB" dirty="0"/>
              <a:t> h2_demand_flex_energy_fraction</a:t>
            </a:r>
            <a:r>
              <a:rPr lang="en-GB" i="0" dirty="0"/>
              <a:t>, </a:t>
            </a:r>
            <a:r>
              <a:rPr lang="en-CZ" sz="1200" b="0" i="0" u="none" strike="noStrike" cap="none" dirty="0">
                <a:solidFill>
                  <a:schemeClr val="dk1"/>
                </a:solidFill>
                <a:effectLst/>
                <a:latin typeface="Calibri"/>
                <a:ea typeface="Calibri"/>
                <a:cs typeface="Calibri"/>
                <a:sym typeface="Calibri"/>
              </a:rPr>
              <a:t>the maximum fraction of total energy demand that can be shifted across the window – 1.0 would allow all of it to move, though in practice no more than about half the energy in a period can be shifted. Together these define a virtual storage buffer: its energy capacity is set by the hours parameter, its power capacity by the power fraction.</a:t>
            </a:r>
            <a:r>
              <a:rPr lang="en-GB" i="0" dirty="0"/>
              <a:t> The key practical insight: in a solar-heavy environment, setting h2_demand_flex to True with a one-week window and 1.0 power fraction can produce substantial storage cost reductions at no additional capital cost – because the flexibility already exists on the demand side.</a:t>
            </a:r>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What changes in the results when flexible demand is activated? The effect is strongest in solar-heavy regions, where rigid demand previously forced large battery investments to smooth the day-night cycle. With flexible demand, the electrolyser can simply run during daylight hours and rest at night – eliminating much of the storage requirement. In wind-rich regions the effect is smaller, because wind output is already smoother across hours, so less storage was needed in the baseline to begin with. The recommended scenario pair is straightforward: run with h2_demand_flex set to False – which is the baseline – then run again with h2_demand_flex set to True and h2_demand_flex_hours set to 168. Compare the storage cost component maps from the two runs using the tools from Lesson 5. The hexagons where the cost reduction is largest are those where the buyer's flexibility is most valuable. On the policy side, this analysis has direct implications for contract design. Not all buyers can offer flexibility – some physicochemical processes are inherently rigid. Haber-Bosch ammonia synthesis, for instance, operates most efficiently at steady state and offers limited flexibility compared to an electrolyser. But buyers with large tanks, or those who can adjust hydrogen consumption in response to delivery timing, may be able to offer meaningful flexibility at very low cost. Geo-X gives you the spatial quantification of where that flexibility matters most – which turns it from a qualitative contractual discussion into a quantitative negotiation parameter.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now move to the third advanced feature: salt cavern storage. This is the most geographically specific of the three features, because it depends on local geology rather than a universal parameter choice.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Salt caverns are underground cavities leached from thick evaporite salt deposits. They have been used for decades to store natural gas and compressed air at industrial scale, and they are now increasingly considered for hydrogen storage. The economic advantage over above-ground compressed tank storage is significant: on a cost-per-megawatt-hour basis, salt caverns are roughly one order of magnitude cheaper than compressed tanks. The table on this slide summarises the key differences. On cost per megawatt-hour, compressed tanks are far more expensive. On scale, compressed tanks offer storage in the megawatt-hour to gigawatt-hour range, while salt caverns can operate at the gigawatt-hour to terawatt-hour scale. On flexibility, compressed tanks support around 120 charge-discharge cycles per year, while salt caverns typically support around ten cycles, which means caverns are suited to seasonal storage rather than daily or weekly balancing. This last point is important for how you use the salt cavern approximation in Geo-X: caverns provide cheap bulk seasonal storage, not fast-cycling flexibility. The other important modelling consideration is that Geo-X assumes production and storage occur within the same hexagon. In practice, a production site and a salt cavern may be in different locations – the hydrogen produced in one hexagon could be transported to a cavern in another for seasonal storage before onward distribution. Capturing that spatial separation would require a more complex model. The Geo-X approximation – reducing storage CAPEX for hexagons that overlie cavern geology – is appropriate for screening purposes but should be stated as an assumption when reporting results.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Implementing the salt cavern approximation in Geo-X follows three steps. Step one is identifying the eligible hexagons. This is done externally, in Python or QGIS, using a geological survey layer showing salt basin extent. You load the salt basin polygon, intersect it with your hex_final GeoJSON, and flag the overlapping hexagons. You then create a new GeoJSON file containing only those hexagons – this is the subset that Geo-X will run with differentiated storage parameters. Step two is applying the differentiated techno-economic parameters. Open parameters/basic_h2_plant/</a:t>
            </a:r>
            <a:r>
              <a:rPr lang="en-GB" dirty="0" err="1"/>
              <a:t>stores.csv</a:t>
            </a:r>
            <a:r>
              <a:rPr lang="en-GB" dirty="0"/>
              <a:t> in the parameters folder and modify the capital cost entry for the hydrogen storage component – reducing it from the compressed tank value to a value representative of salt cavern costs. The specific values to use come from the literature; a good starting point is the reference cited on the previous slide. With this modified </a:t>
            </a:r>
            <a:r>
              <a:rPr lang="en-GB" dirty="0" err="1"/>
              <a:t>stores.csv</a:t>
            </a:r>
            <a:r>
              <a:rPr lang="en-GB" dirty="0"/>
              <a:t>, running Geo-X on the eligible hexagon subset gives you cost estimates that reflect cavern economics rather than tank economics. Step three is quantifying the spatial benefit by comparing results. Run the baseline scenario – all hexagons, standard compressed tank CAPEX. Then run the cavern scenario – eligible hexagon subset, reduced CAPEX. The difference in LCOH between the two runs, mapped spatially, reveals which production locations gain the most from cavern access. As a general expectation: the benefit is largest where renewable resources are variable and storage costs were already a significant share of total LCOH in the baseline – solar-heavy regions in particular.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presents the key policy insight from the salt cavern analysis. Geology can overturn the renewable resource map. A location with moderately good renewable resources but access to cheap cavern storage may be more competitive than a location with excellent resources but no suitable geology. This is a result that a purely resource-based assessment – looking only at solar irradiation and wind speed – would miss entirely. The two-by-two comparison on this slide illustrates the logic: a high-renewables location with no cavern access versus a cavern-enabled location with lower renewable potential. Depending on the magnitude of the storage cost reduction, the cavern-enabled location may end up with a lower total LCOH. For policymakers, the implication is that geological storage surveys should be part of any national green hydrogen assessment, sitting alongside renewable resource mapping as a standard input rather than an afterthought. For investors, the overlap between a candidate site and suitable salt formations is material to project economics – it is the kind of information that should appear in site selection criteria alongside grid access, water availability, and distance to demand.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are now in the final section of the course.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table summarises the six lessons and the core skill each one gave you. Lesson 1 gave you the conceptual foundation: what Geo-X is, how it differs from other tools, and the kinds of research and policy questions it can address. Lesson 2 gave you the technical foundation: installing the software, navigating the repository, and establishing the Git workflow you have used throughout the course. Lesson 3 gave you data literacy: defining production pathways, setting demand locations, and configuring the techno-economic parameters that drive the model. Lesson 4 gave you operational skill: running the full Snakemake workflow, troubleshooting errors, and designing multiple scenarios. Lesson 5 gave you analytical skill: interpreting cost heatmaps, decomposing LCOH into its components, and building cumulative supply cost curves. And this lesson, Lesson 6, extended those skills to three advanced modelling configurations that reflect real-world policy questions. Together, these six lessons give you the full Geo-X workflow, from data preparation to advanced scenario analysis. You are now equipped to apply this tool to your own country, your own commodity, and your own policy question.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This slide gives you the citation and contact information for Geo-X. When you use the tool in your own research or policy work, please cite the SoftwareX paper: Sanchez-Lopez, M., Naqvi, S., Leonard, A., Schirren, L., and Hirmer, S., 2026, Geo-X: Generalised geospatial software for production of green commodities, SoftwareX, volume 34, article 102712. The CCG website is also a resource for case studies, working papers, and news about tool developments.</a:t>
            </a:r>
          </a:p>
          <a:p>
            <a:pPr marL="0" lvl="0" indent="0" algn="l" rtl="0">
              <a:lnSpc>
                <a:spcPct val="100000"/>
              </a:lnSpc>
              <a:spcBef>
                <a:spcPts val="0"/>
              </a:spcBef>
              <a:spcAft>
                <a:spcPts val="0"/>
              </a:spcAft>
              <a:buNone/>
            </a:pPr>
            <a:endParaRPr lang="en-GB"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Thank you for completing the Geo-X training course. Over six lessons you have built a complete set of skills: the conceptual framework, the software environment, data preparation, model execution, results interpretation, and advanced modelling options. We hope you will put these tools to work in your own research and policy contexts. Good luck, and we look forward to seeing what you build with Geo-X.</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198057148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dirty="0"/>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Tree>
    <p:extLst>
      <p:ext uri="{BB962C8B-B14F-4D97-AF65-F5344CB8AC3E}">
        <p14:creationId xmlns:p14="http://schemas.microsoft.com/office/powerpoint/2010/main" val="739789877"/>
      </p:ext>
    </p:extLst>
  </p:cSld>
  <p:clrMapOvr>
    <a:overrideClrMapping bg1="lt1" tx1="dk1" bg2="dk2" tx2="lt2" accent1="accent1" accent2="accent2" accent3="accent3" accent4="accent4" accent5="accent5" accent6="accent6" hlink="hlink" folHlink="folHlink"/>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2630987058"/>
      </p:ext>
    </p:extLst>
  </p:cSld>
  <p:clrMapOvr>
    <a:overrideClrMapping bg1="lt1" tx1="dk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1_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userDrawn="1"/>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83209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57143600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0164965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userDrawn="1"/>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dirty="0"/>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userDrawn="1"/>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6215664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userDrawn="1"/>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dirty="0"/>
          </a:p>
        </p:txBody>
      </p:sp>
    </p:spTree>
    <p:extLst>
      <p:ext uri="{BB962C8B-B14F-4D97-AF65-F5344CB8AC3E}">
        <p14:creationId xmlns:p14="http://schemas.microsoft.com/office/powerpoint/2010/main" val="424046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dirty="0"/>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spTree>
    <p:extLst>
      <p:ext uri="{BB962C8B-B14F-4D97-AF65-F5344CB8AC3E}">
        <p14:creationId xmlns:p14="http://schemas.microsoft.com/office/powerpoint/2010/main" val="3677051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194376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userDrawn="1"/>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dirty="0"/>
              <a:t>Click to edit Master title style</a:t>
            </a:r>
            <a:endParaRPr lang="en-US" dirty="0"/>
          </a:p>
        </p:txBody>
      </p:sp>
    </p:spTree>
    <p:extLst>
      <p:ext uri="{BB962C8B-B14F-4D97-AF65-F5344CB8AC3E}">
        <p14:creationId xmlns:p14="http://schemas.microsoft.com/office/powerpoint/2010/main" val="446252797"/>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5" r:id="rId4"/>
    <p:sldLayoutId id="2147483706" r:id="rId5"/>
    <p:sldLayoutId id="2147483707" r:id="rId6"/>
    <p:sldLayoutId id="2147483708" r:id="rId7"/>
    <p:sldLayoutId id="2147483709" r:id="rId8"/>
    <p:sldLayoutId id="2147483711" r:id="rId9"/>
    <p:sldLayoutId id="2147483713" r:id="rId10"/>
    <p:sldLayoutId id="2147483667" r:id="rId11"/>
    <p:sldLayoutId id="2147483660"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2979507" y="739739"/>
            <a:ext cx="5739191" cy="4982968"/>
          </a:xfrm>
        </p:spPr>
        <p:txBody>
          <a:bodyPr anchor="t"/>
          <a:lstStyle/>
          <a:p>
            <a:br>
              <a:rPr lang="en-GB" dirty="0"/>
            </a:br>
            <a:br>
              <a:rPr lang="en-GB" dirty="0"/>
            </a:br>
            <a:br>
              <a:rPr lang="en-GB" dirty="0"/>
            </a:br>
            <a:r>
              <a:rPr lang="en-GB" sz="3600" dirty="0"/>
              <a:t>Geo-X training course</a:t>
            </a:r>
            <a:br>
              <a:rPr lang="en-GB" dirty="0"/>
            </a:br>
            <a:endParaRPr lang="en-GB" dirty="0"/>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4294967295"/>
          </p:nvPr>
        </p:nvSpPr>
        <p:spPr>
          <a:xfrm>
            <a:off x="2979507" y="3231223"/>
            <a:ext cx="5422371" cy="2112884"/>
          </a:xfrm>
          <a:prstGeom prst="rect">
            <a:avLst/>
          </a:prstGeom>
        </p:spPr>
        <p:txBody>
          <a:bodyPr/>
          <a:lstStyle/>
          <a:p>
            <a:r>
              <a:rPr lang="en-GB" sz="2400" dirty="0">
                <a:solidFill>
                  <a:schemeClr val="bg1"/>
                </a:solidFill>
              </a:rPr>
              <a:t>Lesson 6: Advanced options</a:t>
            </a:r>
          </a:p>
        </p:txBody>
      </p:sp>
    </p:spTree>
    <p:extLst>
      <p:ext uri="{BB962C8B-B14F-4D97-AF65-F5344CB8AC3E}">
        <p14:creationId xmlns:p14="http://schemas.microsoft.com/office/powerpoint/2010/main" val="70185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Learning outcomes</a:t>
            </a:r>
            <a:endParaRPr lang="en-GB" sz="2800" dirty="0">
              <a:solidFill>
                <a:schemeClr val="accent2"/>
              </a:solidFill>
            </a:endParaRPr>
          </a:p>
        </p:txBody>
      </p:sp>
      <p:sp>
        <p:nvSpPr>
          <p:cNvPr id="168" name="Google Shape;168;p13"/>
          <p:cNvSpPr txBox="1">
            <a:spLocks noGrp="1"/>
          </p:cNvSpPr>
          <p:nvPr>
            <p:ph type="body" idx="12"/>
          </p:nvPr>
        </p:nvSpPr>
        <p:spPr>
          <a:xfrm>
            <a:off x="838200" y="1616979"/>
            <a:ext cx="10515600" cy="46731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GB" sz="2000" b="1" dirty="0">
                <a:solidFill>
                  <a:schemeClr val="accent1"/>
                </a:solidFill>
              </a:rPr>
              <a:t>By the end of this lesson, you will:</a:t>
            </a:r>
          </a:p>
          <a:p>
            <a:pPr marL="0" lvl="0" indent="0" algn="l" rtl="0">
              <a:lnSpc>
                <a:spcPct val="90000"/>
              </a:lnSpc>
              <a:spcBef>
                <a:spcPts val="0"/>
              </a:spcBef>
              <a:spcAft>
                <a:spcPts val="0"/>
              </a:spcAft>
              <a:buClr>
                <a:schemeClr val="dk1"/>
              </a:buClr>
              <a:buSzPts val="2800"/>
              <a:buNone/>
            </a:pPr>
            <a:endParaRPr lang="en-GB" dirty="0"/>
          </a:p>
          <a:p>
            <a:pPr marL="342900" lvl="0" indent="-342900">
              <a:lnSpc>
                <a:spcPct val="120000"/>
              </a:lnSpc>
              <a:spcBef>
                <a:spcPts val="600"/>
              </a:spcBef>
              <a:buClr>
                <a:srgbClr val="012069"/>
              </a:buClr>
              <a:buSzPct val="100000"/>
              <a:buFont typeface="Arial" panose="020B0604020202020204" pitchFamily="34" charset="0"/>
              <a:buChar char="•"/>
            </a:pPr>
            <a:r>
              <a:rPr lang="en-GB" sz="1800" dirty="0"/>
              <a:t>Check out the </a:t>
            </a:r>
            <a:r>
              <a:rPr lang="en-GB" sz="1800" dirty="0">
                <a:latin typeface="Courier New" panose="020B0609020204030204" pitchFamily="49" charset="0"/>
                <a:cs typeface="Courier New" panose="020B0609020204030204" pitchFamily="49" charset="0"/>
              </a:rPr>
              <a:t>feature/</a:t>
            </a:r>
            <a:r>
              <a:rPr lang="en-GB" sz="1800" dirty="0" err="1">
                <a:latin typeface="Courier New" panose="020B0609020204030204" pitchFamily="49" charset="0"/>
                <a:cs typeface="Courier New" panose="020B0609020204030204" pitchFamily="49" charset="0"/>
              </a:rPr>
              <a:t>flexible_demand</a:t>
            </a:r>
            <a:r>
              <a:rPr lang="en-GB" sz="1800" dirty="0">
                <a:latin typeface="Courier New" panose="020B0609020204030204" pitchFamily="49" charset="0"/>
                <a:cs typeface="Courier New" panose="020B0609020204030204" pitchFamily="49" charset="0"/>
              </a:rPr>
              <a:t> </a:t>
            </a:r>
            <a:r>
              <a:rPr lang="en-GB" sz="1800" dirty="0"/>
              <a:t>branch and understand how it extends the main branch </a:t>
            </a:r>
          </a:p>
          <a:p>
            <a:pPr marL="342900" lvl="0" indent="-342900">
              <a:lnSpc>
                <a:spcPct val="120000"/>
              </a:lnSpc>
              <a:spcBef>
                <a:spcPts val="600"/>
              </a:spcBef>
              <a:buClr>
                <a:srgbClr val="012069"/>
              </a:buClr>
              <a:buSzPct val="100000"/>
              <a:buFont typeface="Arial" panose="020B0604020202020204" pitchFamily="34" charset="0"/>
              <a:buChar char="•"/>
            </a:pPr>
            <a:r>
              <a:rPr lang="en-GB" sz="1800" dirty="0"/>
              <a:t>Configure and run a generic generator to represent a power purchase agreement or existing low-carbon fleet </a:t>
            </a:r>
          </a:p>
          <a:p>
            <a:pPr marL="342900" lvl="0" indent="-342900">
              <a:lnSpc>
                <a:spcPct val="120000"/>
              </a:lnSpc>
              <a:spcBef>
                <a:spcPts val="600"/>
              </a:spcBef>
              <a:buClr>
                <a:srgbClr val="012069"/>
              </a:buClr>
              <a:buSzPct val="100000"/>
              <a:buFont typeface="Arial" panose="020B0604020202020204" pitchFamily="34" charset="0"/>
              <a:buChar char="•"/>
            </a:pPr>
            <a:r>
              <a:rPr lang="en-GB" sz="1800" dirty="0"/>
              <a:t>Configure flexible demand using the three </a:t>
            </a:r>
            <a:r>
              <a:rPr lang="en-GB" sz="1800" dirty="0">
                <a:latin typeface="Courier New" panose="020B0609020204030204" pitchFamily="49" charset="0"/>
                <a:cs typeface="Courier New" panose="020B0609020204030204" pitchFamily="49" charset="0"/>
              </a:rPr>
              <a:t>h2_demand_flex </a:t>
            </a:r>
            <a:r>
              <a:rPr lang="en-GB" sz="1800" dirty="0"/>
              <a:t>parameters and interpret its effect on storage costs </a:t>
            </a:r>
          </a:p>
          <a:p>
            <a:pPr marL="342900" lvl="0" indent="-342900">
              <a:lnSpc>
                <a:spcPct val="120000"/>
              </a:lnSpc>
              <a:spcBef>
                <a:spcPts val="600"/>
              </a:spcBef>
              <a:buClr>
                <a:srgbClr val="012069"/>
              </a:buClr>
              <a:buSzPct val="100000"/>
              <a:buFont typeface="Arial" panose="020B0604020202020204" pitchFamily="34" charset="0"/>
              <a:buChar char="•"/>
            </a:pPr>
            <a:r>
              <a:rPr lang="en-GB" sz="1800" dirty="0"/>
              <a:t>Approximate salt cavern storage by running a separate scenario over geologically eligible hexagons with salt cavern CAPEX in </a:t>
            </a:r>
            <a:r>
              <a:rPr lang="en-GB" sz="1800" dirty="0" err="1">
                <a:latin typeface="Courier New" panose="020B0609020204030204" pitchFamily="49" charset="0"/>
                <a:cs typeface="Courier New" panose="020B0609020204030204" pitchFamily="49" charset="0"/>
              </a:rPr>
              <a:t>stores.csv</a:t>
            </a:r>
            <a:r>
              <a:rPr lang="en-GB" sz="1800" dirty="0">
                <a:latin typeface="Courier New" panose="020B0609020204030204" pitchFamily="49" charset="0"/>
                <a:cs typeface="Courier New" panose="020B0609020204030204" pitchFamily="49" charset="0"/>
              </a:rPr>
              <a:t> </a:t>
            </a:r>
            <a:r>
              <a:rPr lang="en-GB" sz="1800" dirty="0"/>
              <a:t>, and quantify the competitive advantage this creates.</a:t>
            </a:r>
          </a:p>
          <a:p>
            <a:pPr marL="342900" lvl="0" indent="-342900">
              <a:lnSpc>
                <a:spcPct val="120000"/>
              </a:lnSpc>
              <a:spcBef>
                <a:spcPts val="600"/>
              </a:spcBef>
              <a:buClr>
                <a:srgbClr val="012069"/>
              </a:buClr>
              <a:buSzPct val="100000"/>
              <a:buFont typeface="Arial" panose="020B0604020202020204" pitchFamily="34" charset="0"/>
              <a:buChar char="•"/>
            </a:pPr>
            <a:r>
              <a:rPr lang="en-GB" sz="1800" dirty="0"/>
              <a:t>Compare advanced scenario results against a baseline using the tools from Lesson 5.</a:t>
            </a:r>
          </a:p>
          <a:p>
            <a:pPr marL="342900" lvl="0" indent="-342900" algn="l" rtl="0">
              <a:lnSpc>
                <a:spcPct val="90000"/>
              </a:lnSpc>
              <a:spcBef>
                <a:spcPts val="0"/>
              </a:spcBef>
              <a:spcAft>
                <a:spcPts val="0"/>
              </a:spcAft>
              <a:buClr>
                <a:srgbClr val="012069"/>
              </a:buClr>
              <a:buSzPts val="2800"/>
              <a:buFont typeface="Arial" panose="020B0604020202020204" pitchFamily="34" charset="0"/>
              <a:buChar char="•"/>
            </a:pPr>
            <a:endParaRPr lang="en-GB" dirty="0"/>
          </a:p>
          <a:p>
            <a:pPr marL="342900" lvl="0" indent="-342900" algn="l" rtl="0">
              <a:lnSpc>
                <a:spcPct val="90000"/>
              </a:lnSpc>
              <a:spcBef>
                <a:spcPts val="0"/>
              </a:spcBef>
              <a:spcAft>
                <a:spcPts val="0"/>
              </a:spcAft>
              <a:buClr>
                <a:srgbClr val="012069"/>
              </a:buClr>
              <a:buSzPts val="2800"/>
              <a:buFont typeface="Arial" panose="020B0604020202020204" pitchFamily="34" charset="0"/>
              <a:buChar char="•"/>
            </a:pPr>
            <a:endParaRPr lang="en-GB" dirty="0"/>
          </a:p>
          <a:p>
            <a:pPr marL="0" lvl="0" indent="0" algn="l" rtl="0">
              <a:lnSpc>
                <a:spcPct val="90000"/>
              </a:lnSpc>
              <a:spcBef>
                <a:spcPts val="0"/>
              </a:spcBef>
              <a:spcAft>
                <a:spcPts val="0"/>
              </a:spcAft>
              <a:buClr>
                <a:schemeClr val="dk1"/>
              </a:buClr>
              <a:buSzPts val="2800"/>
              <a:buNone/>
            </a:pPr>
            <a:endParaRPr lang="en-GB" dirty="0"/>
          </a:p>
        </p:txBody>
      </p:sp>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2</a:t>
            </a:fld>
            <a:endParaRPr lang="en-GB" sz="1000" b="1" dirty="0">
              <a:solidFill>
                <a:schemeClr val="bg1"/>
              </a:solidFill>
            </a:endParaRPr>
          </a:p>
        </p:txBody>
      </p:sp>
      <p:sp>
        <p:nvSpPr>
          <p:cNvPr id="4" name="TextBox 3">
            <a:extLst>
              <a:ext uri="{FF2B5EF4-FFF2-40B4-BE49-F238E27FC236}">
                <a16:creationId xmlns:a16="http://schemas.microsoft.com/office/drawing/2014/main" id="{1CB82B30-5402-D2FB-5573-C2C72900313E}"/>
              </a:ext>
            </a:extLst>
          </p:cNvPr>
          <p:cNvSpPr txBox="1"/>
          <p:nvPr/>
        </p:nvSpPr>
        <p:spPr>
          <a:xfrm>
            <a:off x="3048886" y="3275112"/>
            <a:ext cx="6097772" cy="307777"/>
          </a:xfrm>
          <a:prstGeom prst="rect">
            <a:avLst/>
          </a:prstGeom>
          <a:noFill/>
        </p:spPr>
        <p:txBody>
          <a:bodyPr wrap="square">
            <a:spAutoFit/>
          </a:bodyPr>
          <a:lstStyle/>
          <a:p>
            <a:r>
              <a:rPr lang="en-GB" b="0" i="0" u="none" strike="noStrike" dirty="0">
                <a:solidFill>
                  <a:srgbClr val="000000"/>
                </a:solidFill>
                <a:effectLst/>
              </a:rPr>
              <a:t> </a:t>
            </a:r>
            <a:endParaRPr lang="en-US" dirty="0"/>
          </a:p>
        </p:txBody>
      </p:sp>
    </p:spTree>
    <p:extLst>
      <p:ext uri="{BB962C8B-B14F-4D97-AF65-F5344CB8AC3E}">
        <p14:creationId xmlns:p14="http://schemas.microsoft.com/office/powerpoint/2010/main" val="536170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4E8714F-D132-1000-C444-5EA078B266C0}"/>
              </a:ext>
            </a:extLst>
          </p:cNvPr>
          <p:cNvGraphicFramePr/>
          <p:nvPr>
            <p:extLst>
              <p:ext uri="{D42A27DB-BD31-4B8C-83A1-F6EECF244321}">
                <p14:modId xmlns:p14="http://schemas.microsoft.com/office/powerpoint/2010/main" val="1532651485"/>
              </p:ext>
            </p:extLst>
          </p:nvPr>
        </p:nvGraphicFramePr>
        <p:xfrm>
          <a:off x="838200" y="1599190"/>
          <a:ext cx="10515600" cy="4680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FD3803C0-78B2-06B5-99B7-7E8A7299AA4A}"/>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630996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B680EA07-0C9E-AC07-9D67-E09551E516B4}"/>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1602B4E8-B904-2557-214D-1A06D0307F76}"/>
              </a:ext>
            </a:extLst>
          </p:cNvPr>
          <p:cNvSpPr txBox="1">
            <a:spLocks noGrp="1"/>
          </p:cNvSpPr>
          <p:nvPr>
            <p:ph type="title"/>
          </p:nvPr>
        </p:nvSpPr>
        <p:spPr>
          <a:xfrm>
            <a:off x="811306" y="5556"/>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What features does the branch add?</a:t>
            </a:r>
            <a:endParaRPr lang="en-GB" sz="2800" dirty="0">
              <a:solidFill>
                <a:schemeClr val="accent2"/>
              </a:solidFill>
            </a:endParaRPr>
          </a:p>
        </p:txBody>
      </p:sp>
      <p:sp>
        <p:nvSpPr>
          <p:cNvPr id="168" name="Google Shape;168;p13">
            <a:extLst>
              <a:ext uri="{FF2B5EF4-FFF2-40B4-BE49-F238E27FC236}">
                <a16:creationId xmlns:a16="http://schemas.microsoft.com/office/drawing/2014/main" id="{6A18D135-E01E-F31F-7D2E-1EFC6B3951FD}"/>
              </a:ext>
            </a:extLst>
          </p:cNvPr>
          <p:cNvSpPr txBox="1">
            <a:spLocks noGrp="1"/>
          </p:cNvSpPr>
          <p:nvPr>
            <p:ph type="body" idx="12"/>
          </p:nvPr>
        </p:nvSpPr>
        <p:spPr>
          <a:xfrm>
            <a:off x="838200" y="1309202"/>
            <a:ext cx="10515600" cy="662609"/>
          </a:xfrm>
          <a:prstGeom prst="rect">
            <a:avLst/>
          </a:prstGeom>
          <a:noFill/>
          <a:ln>
            <a:noFill/>
          </a:ln>
        </p:spPr>
        <p:txBody>
          <a:bodyPr spcFirstLastPara="1" wrap="square" lIns="91425" tIns="45700" rIns="91425" bIns="45700" anchor="t" anchorCtr="0">
            <a:noAutofit/>
          </a:bodyPr>
          <a:lstStyle/>
          <a:p>
            <a:pPr lvl="0" algn="l" rtl="0">
              <a:lnSpc>
                <a:spcPct val="90000"/>
              </a:lnSpc>
              <a:spcBef>
                <a:spcPts val="0"/>
              </a:spcBef>
              <a:spcAft>
                <a:spcPts val="0"/>
              </a:spcAft>
              <a:buClr>
                <a:schemeClr val="dk1"/>
              </a:buClr>
              <a:buSzPts val="2800"/>
            </a:pPr>
            <a:endParaRPr lang="en-GB" dirty="0"/>
          </a:p>
          <a:p>
            <a:pPr marL="342900" lvl="0" indent="-342900" algn="l" rtl="0">
              <a:lnSpc>
                <a:spcPct val="90000"/>
              </a:lnSpc>
              <a:spcBef>
                <a:spcPts val="0"/>
              </a:spcBef>
              <a:spcAft>
                <a:spcPts val="0"/>
              </a:spcAft>
              <a:buClr>
                <a:srgbClr val="012069"/>
              </a:buClr>
              <a:buSzPts val="2800"/>
              <a:buFont typeface="Arial" panose="020B0604020202020204" pitchFamily="34" charset="0"/>
              <a:buChar char="•"/>
            </a:pPr>
            <a:endParaRPr lang="en-GB" dirty="0"/>
          </a:p>
          <a:p>
            <a:pPr marL="0" lvl="0" indent="0" algn="l" rtl="0">
              <a:lnSpc>
                <a:spcPct val="90000"/>
              </a:lnSpc>
              <a:spcBef>
                <a:spcPts val="0"/>
              </a:spcBef>
              <a:spcAft>
                <a:spcPts val="0"/>
              </a:spcAft>
              <a:buClr>
                <a:schemeClr val="dk1"/>
              </a:buClr>
              <a:buSzPts val="2800"/>
              <a:buNone/>
            </a:pPr>
            <a:endParaRPr lang="en-GB" dirty="0"/>
          </a:p>
        </p:txBody>
      </p:sp>
      <p:sp>
        <p:nvSpPr>
          <p:cNvPr id="3" name="Slide Number Placeholder 1">
            <a:extLst>
              <a:ext uri="{FF2B5EF4-FFF2-40B4-BE49-F238E27FC236}">
                <a16:creationId xmlns:a16="http://schemas.microsoft.com/office/drawing/2014/main" id="{98C19C54-7363-0C31-234B-8EFBDDF2CFF0}"/>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4</a:t>
            </a:fld>
            <a:endParaRPr lang="en-GB" sz="1000" b="1" dirty="0">
              <a:solidFill>
                <a:schemeClr val="bg1"/>
              </a:solidFill>
            </a:endParaRPr>
          </a:p>
        </p:txBody>
      </p:sp>
      <p:sp>
        <p:nvSpPr>
          <p:cNvPr id="4" name="TextBox 3">
            <a:extLst>
              <a:ext uri="{FF2B5EF4-FFF2-40B4-BE49-F238E27FC236}">
                <a16:creationId xmlns:a16="http://schemas.microsoft.com/office/drawing/2014/main" id="{317BAA54-A3A0-69AA-1041-6945774C928C}"/>
              </a:ext>
            </a:extLst>
          </p:cNvPr>
          <p:cNvSpPr txBox="1"/>
          <p:nvPr/>
        </p:nvSpPr>
        <p:spPr>
          <a:xfrm>
            <a:off x="3048886" y="3275112"/>
            <a:ext cx="6097772" cy="307777"/>
          </a:xfrm>
          <a:prstGeom prst="rect">
            <a:avLst/>
          </a:prstGeom>
          <a:noFill/>
        </p:spPr>
        <p:txBody>
          <a:bodyPr wrap="square">
            <a:spAutoFit/>
          </a:bodyPr>
          <a:lstStyle/>
          <a:p>
            <a:r>
              <a:rPr lang="en-GB" b="0" i="0" u="none" strike="noStrike" dirty="0">
                <a:solidFill>
                  <a:srgbClr val="000000"/>
                </a:solidFill>
                <a:effectLst/>
              </a:rPr>
              <a:t> </a:t>
            </a:r>
            <a:endParaRPr lang="en-US" dirty="0"/>
          </a:p>
        </p:txBody>
      </p:sp>
      <p:graphicFrame>
        <p:nvGraphicFramePr>
          <p:cNvPr id="5" name="Table 4">
            <a:extLst>
              <a:ext uri="{FF2B5EF4-FFF2-40B4-BE49-F238E27FC236}">
                <a16:creationId xmlns:a16="http://schemas.microsoft.com/office/drawing/2014/main" id="{5ECF7F56-CA7E-A8ED-4A81-6EB2499CBF45}"/>
              </a:ext>
            </a:extLst>
          </p:cNvPr>
          <p:cNvGraphicFramePr>
            <a:graphicFrameLocks noGrp="1"/>
          </p:cNvGraphicFramePr>
          <p:nvPr>
            <p:extLst>
              <p:ext uri="{D42A27DB-BD31-4B8C-83A1-F6EECF244321}">
                <p14:modId xmlns:p14="http://schemas.microsoft.com/office/powerpoint/2010/main" val="791537262"/>
              </p:ext>
            </p:extLst>
          </p:nvPr>
        </p:nvGraphicFramePr>
        <p:xfrm>
          <a:off x="838200" y="1855695"/>
          <a:ext cx="10515600" cy="4123609"/>
        </p:xfrm>
        <a:graphic>
          <a:graphicData uri="http://schemas.openxmlformats.org/drawingml/2006/table">
            <a:tbl>
              <a:tblPr firstRow="1" bandRow="1">
                <a:tableStyleId>{B8DA472E-C0B5-4FAA-A71B-45BBE6C39A2A}</a:tableStyleId>
              </a:tblPr>
              <a:tblGrid>
                <a:gridCol w="3022600">
                  <a:extLst>
                    <a:ext uri="{9D8B030D-6E8A-4147-A177-3AD203B41FA5}">
                      <a16:colId xmlns:a16="http://schemas.microsoft.com/office/drawing/2014/main" val="581568058"/>
                    </a:ext>
                  </a:extLst>
                </a:gridCol>
                <a:gridCol w="4279900">
                  <a:extLst>
                    <a:ext uri="{9D8B030D-6E8A-4147-A177-3AD203B41FA5}">
                      <a16:colId xmlns:a16="http://schemas.microsoft.com/office/drawing/2014/main" val="556795643"/>
                    </a:ext>
                  </a:extLst>
                </a:gridCol>
                <a:gridCol w="3213100">
                  <a:extLst>
                    <a:ext uri="{9D8B030D-6E8A-4147-A177-3AD203B41FA5}">
                      <a16:colId xmlns:a16="http://schemas.microsoft.com/office/drawing/2014/main" val="824432630"/>
                    </a:ext>
                  </a:extLst>
                </a:gridCol>
              </a:tblGrid>
              <a:tr h="444272">
                <a:tc>
                  <a:txBody>
                    <a:bodyPr/>
                    <a:lstStyle/>
                    <a:p>
                      <a:r>
                        <a:rPr lang="en-US" sz="1600" dirty="0"/>
                        <a:t>New in this branch</a:t>
                      </a:r>
                    </a:p>
                  </a:txBody>
                  <a:tcPr anchor="ctr"/>
                </a:tc>
                <a:tc>
                  <a:txBody>
                    <a:bodyPr/>
                    <a:lstStyle/>
                    <a:p>
                      <a:r>
                        <a:rPr lang="en-US" sz="1600" dirty="0"/>
                        <a:t>What to modify</a:t>
                      </a:r>
                    </a:p>
                  </a:txBody>
                  <a:tcPr anchor="ctr"/>
                </a:tc>
                <a:tc>
                  <a:txBody>
                    <a:bodyPr/>
                    <a:lstStyle/>
                    <a:p>
                      <a:r>
                        <a:rPr lang="en-US" sz="1600" dirty="0"/>
                        <a:t>What it does</a:t>
                      </a:r>
                    </a:p>
                  </a:txBody>
                  <a:tcPr anchor="ctr"/>
                </a:tc>
                <a:extLst>
                  <a:ext uri="{0D108BD9-81ED-4DB2-BD59-A6C34878D82A}">
                    <a16:rowId xmlns:a16="http://schemas.microsoft.com/office/drawing/2014/main" val="2686135611"/>
                  </a:ext>
                </a:extLst>
              </a:tr>
              <a:tr h="130676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err="1">
                          <a:solidFill>
                            <a:schemeClr val="tx1"/>
                          </a:solidFill>
                          <a:latin typeface="Courier New" pitchFamily="34" charset="0"/>
                          <a:ea typeface="Courier New" pitchFamily="34" charset="-122"/>
                          <a:cs typeface="Courier New" pitchFamily="34" charset="-120"/>
                        </a:rPr>
                        <a:t>generic_generator</a:t>
                      </a:r>
                      <a:br>
                        <a:rPr lang="en-US" sz="1400" b="1" dirty="0">
                          <a:solidFill>
                            <a:srgbClr val="1A6B8A"/>
                          </a:solidFill>
                          <a:latin typeface="Courier New" pitchFamily="34" charset="0"/>
                          <a:ea typeface="Courier New" pitchFamily="34" charset="-122"/>
                          <a:cs typeface="Courier New" pitchFamily="34" charset="-120"/>
                        </a:rPr>
                      </a:br>
                      <a:r>
                        <a:rPr lang="en-US" sz="1400" dirty="0">
                          <a:solidFill>
                            <a:srgbClr val="555555"/>
                          </a:solidFill>
                          <a:latin typeface="Arial" pitchFamily="34" charset="0"/>
                          <a:ea typeface="Arial" pitchFamily="34" charset="-122"/>
                          <a:cs typeface="Arial" pitchFamily="34" charset="-120"/>
                        </a:rPr>
                        <a:t>Dispatchable source. It acts as </a:t>
                      </a:r>
                      <a:r>
                        <a:rPr lang="en-US" sz="1400" dirty="0">
                          <a:solidFill>
                            <a:srgbClr val="555555"/>
                          </a:solidFill>
                          <a:latin typeface="Arial" pitchFamily="34" charset="0"/>
                          <a:cs typeface="Arial" pitchFamily="34" charset="-120"/>
                        </a:rPr>
                        <a:t>a proxy for a PPA or existing grid-connected assets.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400" dirty="0"/>
                    </a:p>
                  </a:txBody>
                  <a:tcPr/>
                </a:tc>
                <a:tc>
                  <a:txBody>
                    <a:bodyPr/>
                    <a:lstStyle/>
                    <a:p>
                      <a:pPr marL="285750" marR="0" lvl="0" indent="-285750" algn="l" defTabSz="914400" rtl="0" eaLnBrk="1" fontAlgn="auto" latinLnBrk="0" hangingPunct="1">
                        <a:lnSpc>
                          <a:spcPct val="100000"/>
                        </a:lnSpc>
                        <a:spcBef>
                          <a:spcPts val="0"/>
                        </a:spcBef>
                        <a:spcAft>
                          <a:spcPts val="0"/>
                        </a:spcAft>
                        <a:buClr>
                          <a:srgbClr val="012069"/>
                        </a:buClr>
                        <a:buSzTx/>
                        <a:buFont typeface="Wingdings" pitchFamily="2" charset="2"/>
                        <a:buChar char="ü"/>
                        <a:tabLst/>
                        <a:defRPr/>
                      </a:pPr>
                      <a:r>
                        <a:rPr lang="en-US" sz="1400" dirty="0" err="1">
                          <a:solidFill>
                            <a:srgbClr val="1E3A6E"/>
                          </a:solidFill>
                          <a:latin typeface="Courier New" pitchFamily="34" charset="0"/>
                          <a:ea typeface="Courier New" pitchFamily="34" charset="-122"/>
                          <a:cs typeface="Courier New" pitchFamily="34" charset="-120"/>
                        </a:rPr>
                        <a:t>config.yaml</a:t>
                      </a:r>
                      <a:endParaRPr lang="en-US" sz="1400" dirty="0">
                        <a:solidFill>
                          <a:srgbClr val="1E3A6E"/>
                        </a:solidFill>
                        <a:latin typeface="Courier New" pitchFamily="34" charset="0"/>
                        <a:ea typeface="Courier New" pitchFamily="34" charset="-122"/>
                        <a:cs typeface="Courier New" pitchFamily="34" charset="-120"/>
                      </a:endParaRPr>
                    </a:p>
                    <a:p>
                      <a:pPr marL="0" marR="0" lvl="0" indent="0" algn="l" defTabSz="914400" rtl="0" eaLnBrk="1" fontAlgn="auto" latinLnBrk="0" hangingPunct="1">
                        <a:lnSpc>
                          <a:spcPct val="100000"/>
                        </a:lnSpc>
                        <a:spcBef>
                          <a:spcPts val="0"/>
                        </a:spcBef>
                        <a:spcAft>
                          <a:spcPts val="0"/>
                        </a:spcAft>
                        <a:buClr>
                          <a:srgbClr val="000000"/>
                        </a:buClr>
                        <a:buSzTx/>
                        <a:buFont typeface="Wingdings" pitchFamily="2" charset="2"/>
                        <a:buNone/>
                        <a:tabLst/>
                        <a:defRPr/>
                      </a:pPr>
                      <a:r>
                        <a:rPr lang="en-US" sz="1400" dirty="0">
                          <a:solidFill>
                            <a:schemeClr val="tx1"/>
                          </a:solidFill>
                          <a:latin typeface="+mn-lt"/>
                          <a:cs typeface="Courier New" pitchFamily="34" charset="-120"/>
                        </a:rPr>
                        <a:t>Modifying</a:t>
                      </a:r>
                      <a:endParaRPr lang="en-US" sz="1400" dirty="0">
                        <a:solidFill>
                          <a:schemeClr val="tx1"/>
                        </a:solidFill>
                        <a:latin typeface="+mn-lt"/>
                      </a:endParaRPr>
                    </a:p>
                    <a:p>
                      <a:pPr marL="0" indent="0" algn="l">
                        <a:buNone/>
                      </a:pPr>
                      <a:r>
                        <a:rPr lang="en-US" sz="1400" dirty="0" err="1">
                          <a:solidFill>
                            <a:srgbClr val="1E3A6E"/>
                          </a:solidFill>
                          <a:latin typeface="Courier New" pitchFamily="34" charset="0"/>
                          <a:ea typeface="Courier New" pitchFamily="34" charset="-122"/>
                          <a:cs typeface="Courier New" pitchFamily="34" charset="-120"/>
                        </a:rPr>
                        <a:t>generic_generator</a:t>
                      </a:r>
                      <a:r>
                        <a:rPr lang="en-US" sz="1400" dirty="0">
                          <a:solidFill>
                            <a:srgbClr val="1E3A6E"/>
                          </a:solidFill>
                          <a:latin typeface="Courier New" pitchFamily="34" charset="0"/>
                          <a:ea typeface="Courier New" pitchFamily="34" charset="-122"/>
                          <a:cs typeface="Courier New" pitchFamily="34" charset="-120"/>
                        </a:rPr>
                        <a:t>:</a:t>
                      </a:r>
                      <a:endParaRPr lang="en-US" sz="1400" dirty="0"/>
                    </a:p>
                    <a:p>
                      <a:pPr marL="0" indent="0" algn="l">
                        <a:buNone/>
                      </a:pPr>
                      <a:r>
                        <a:rPr lang="en-US" sz="1400" dirty="0" err="1">
                          <a:solidFill>
                            <a:srgbClr val="1E3A6E"/>
                          </a:solidFill>
                          <a:latin typeface="Courier New" pitchFamily="34" charset="0"/>
                          <a:ea typeface="Courier New" pitchFamily="34" charset="-122"/>
                          <a:cs typeface="Courier New" pitchFamily="34" charset="-120"/>
                        </a:rPr>
                        <a:t>marginal_cost</a:t>
                      </a:r>
                      <a:r>
                        <a:rPr lang="en-US" sz="1400" dirty="0">
                          <a:solidFill>
                            <a:srgbClr val="1E3A6E"/>
                          </a:solidFill>
                          <a:latin typeface="Courier New" pitchFamily="34" charset="0"/>
                          <a:ea typeface="Courier New" pitchFamily="34" charset="-122"/>
                          <a:cs typeface="Courier New" pitchFamily="34" charset="-120"/>
                        </a:rPr>
                        <a:t>: [€/MWh]</a:t>
                      </a:r>
                      <a:endParaRPr lang="en-US" sz="1400" dirty="0"/>
                    </a:p>
                  </a:txBody>
                  <a:tcPr/>
                </a:tc>
                <a:tc>
                  <a:txBody>
                    <a:bodyPr/>
                    <a:lstStyle/>
                    <a:p>
                      <a:pPr marL="0" marR="0" lvl="0" indent="0" algn="l" defTabSz="914400" rtl="0" eaLnBrk="1" fontAlgn="auto" latinLnBrk="0" hangingPunct="1">
                        <a:lnSpc>
                          <a:spcPct val="100000"/>
                        </a:lnSpc>
                        <a:spcBef>
                          <a:spcPts val="30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Adds a generator that can dispatch at any hour (unlike solar and wind).</a:t>
                      </a:r>
                    </a:p>
                    <a:p>
                      <a:pPr marL="0" marR="0" lvl="0" indent="0" algn="l" defTabSz="914400" rtl="0" eaLnBrk="1" fontAlgn="auto" latinLnBrk="0" hangingPunct="1">
                        <a:lnSpc>
                          <a:spcPct val="100000"/>
                        </a:lnSpc>
                        <a:spcBef>
                          <a:spcPts val="30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Capacity drawn from hexagon attributes (e.g. hydro + nuclear for low-carbon existing assets). Marginal cost set by the analyst in €/MWh.</a:t>
                      </a:r>
                      <a:endParaRPr lang="en-US" sz="1400" dirty="0"/>
                    </a:p>
                  </a:txBody>
                  <a:tcPr/>
                </a:tc>
                <a:extLst>
                  <a:ext uri="{0D108BD9-81ED-4DB2-BD59-A6C34878D82A}">
                    <a16:rowId xmlns:a16="http://schemas.microsoft.com/office/drawing/2014/main" val="2184182605"/>
                  </a:ext>
                </a:extLst>
              </a:tr>
              <a:tr h="120359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solidFill>
                            <a:schemeClr val="tx1"/>
                          </a:solidFill>
                          <a:latin typeface="Courier New" pitchFamily="34" charset="0"/>
                          <a:ea typeface="Courier New" pitchFamily="34" charset="-122"/>
                          <a:cs typeface="Courier New" pitchFamily="34" charset="-120"/>
                        </a:rPr>
                        <a:t>h2_demand_flex</a:t>
                      </a:r>
                      <a:br>
                        <a:rPr lang="en-US" sz="1400" b="1" dirty="0">
                          <a:solidFill>
                            <a:srgbClr val="0F56FD"/>
                          </a:solidFill>
                          <a:latin typeface="Courier New" pitchFamily="34" charset="0"/>
                          <a:ea typeface="Courier New" pitchFamily="34" charset="-122"/>
                          <a:cs typeface="Courier New" pitchFamily="34" charset="-120"/>
                        </a:rPr>
                      </a:br>
                      <a:r>
                        <a:rPr lang="en-US" sz="1400" dirty="0">
                          <a:solidFill>
                            <a:srgbClr val="555555"/>
                          </a:solidFill>
                          <a:latin typeface="Arial" pitchFamily="34" charset="0"/>
                          <a:ea typeface="Arial" pitchFamily="34" charset="-122"/>
                          <a:cs typeface="Arial" pitchFamily="34" charset="-120"/>
                        </a:rPr>
                        <a:t>Demand flexibility can reduce the need for storage, and therefore, lower LCOH.</a:t>
                      </a:r>
                      <a:endParaRPr lang="en-US" sz="1400" dirty="0"/>
                    </a:p>
                  </a:txBody>
                  <a:tcPr/>
                </a:tc>
                <a:tc>
                  <a:txBody>
                    <a:bodyPr/>
                    <a:lstStyle/>
                    <a:p>
                      <a:pPr marL="285750" lvl="0" indent="-285750" algn="l">
                        <a:buClr>
                          <a:srgbClr val="012069"/>
                        </a:buClr>
                        <a:buFont typeface="Wingdings" pitchFamily="2" charset="2"/>
                        <a:buChar char="ü"/>
                      </a:pPr>
                      <a:r>
                        <a:rPr lang="en-US" sz="1400" dirty="0" err="1">
                          <a:solidFill>
                            <a:srgbClr val="1E3A6E"/>
                          </a:solidFill>
                          <a:latin typeface="Courier New" pitchFamily="34" charset="0"/>
                          <a:ea typeface="Courier New" pitchFamily="34" charset="-122"/>
                          <a:cs typeface="Courier New" pitchFamily="34" charset="-120"/>
                        </a:rPr>
                        <a:t>config.yaml</a:t>
                      </a:r>
                      <a:br>
                        <a:rPr lang="en-US" sz="1400" dirty="0">
                          <a:solidFill>
                            <a:srgbClr val="1E3A6E"/>
                          </a:solidFill>
                          <a:latin typeface="Courier New" pitchFamily="34" charset="0"/>
                          <a:ea typeface="Courier New" pitchFamily="34" charset="-122"/>
                          <a:cs typeface="Courier New" pitchFamily="34" charset="-120"/>
                        </a:rPr>
                      </a:br>
                      <a:r>
                        <a:rPr lang="en-US" sz="1400" dirty="0">
                          <a:solidFill>
                            <a:srgbClr val="1E3A6E"/>
                          </a:solidFill>
                          <a:latin typeface="Courier New" pitchFamily="34" charset="0"/>
                          <a:ea typeface="Courier New" pitchFamily="34" charset="-122"/>
                          <a:cs typeface="Courier New" pitchFamily="34" charset="-120"/>
                        </a:rPr>
                        <a:t>h2_demand_flex: True</a:t>
                      </a:r>
                      <a:endParaRPr lang="en-US" sz="1400" dirty="0"/>
                    </a:p>
                    <a:p>
                      <a:pPr marL="0" indent="0" algn="l">
                        <a:buNone/>
                      </a:pPr>
                      <a:r>
                        <a:rPr lang="en-US" sz="1400" dirty="0" err="1">
                          <a:solidFill>
                            <a:srgbClr val="1E3A6E"/>
                          </a:solidFill>
                          <a:latin typeface="Courier New" pitchFamily="34" charset="0"/>
                          <a:ea typeface="Courier New" pitchFamily="34" charset="-122"/>
                          <a:cs typeface="Courier New" pitchFamily="34" charset="-120"/>
                        </a:rPr>
                        <a:t>h2_demand_flex_hours</a:t>
                      </a:r>
                      <a:r>
                        <a:rPr lang="en-US" sz="1400" dirty="0">
                          <a:solidFill>
                            <a:srgbClr val="1E3A6E"/>
                          </a:solidFill>
                          <a:latin typeface="Courier New" pitchFamily="34" charset="0"/>
                          <a:ea typeface="Courier New" pitchFamily="34" charset="-122"/>
                          <a:cs typeface="Courier New" pitchFamily="34" charset="-120"/>
                        </a:rPr>
                        <a:t>: [hours]</a:t>
                      </a:r>
                      <a:endParaRPr lang="en-US" sz="1400" dirty="0"/>
                    </a:p>
                    <a:p>
                      <a:pPr marL="0" indent="0" algn="l">
                        <a:buNone/>
                      </a:pPr>
                      <a:r>
                        <a:rPr lang="en-US" sz="1400" dirty="0" err="1">
                          <a:solidFill>
                            <a:srgbClr val="1E3A6E"/>
                          </a:solidFill>
                          <a:latin typeface="Courier New" pitchFamily="34" charset="0"/>
                          <a:ea typeface="Courier New" pitchFamily="34" charset="-122"/>
                          <a:cs typeface="Courier New" pitchFamily="34" charset="-120"/>
                        </a:rPr>
                        <a:t>h2_demand_flex_power_fraction</a:t>
                      </a:r>
                      <a:r>
                        <a:rPr lang="en-US" sz="1400" dirty="0">
                          <a:solidFill>
                            <a:srgbClr val="1E3A6E"/>
                          </a:solidFill>
                          <a:latin typeface="Courier New" pitchFamily="34" charset="0"/>
                          <a:ea typeface="Courier New" pitchFamily="34" charset="-122"/>
                          <a:cs typeface="Courier New" pitchFamily="34" charset="-120"/>
                        </a:rPr>
                        <a:t>: [0–1]</a:t>
                      </a:r>
                      <a:endParaRPr lang="en-US" sz="1400" dirty="0"/>
                    </a:p>
                    <a:p>
                      <a:pPr marL="0" indent="0" algn="l">
                        <a:buNone/>
                      </a:pPr>
                      <a:r>
                        <a:rPr lang="en-US" sz="1400" dirty="0" err="1">
                          <a:solidFill>
                            <a:srgbClr val="1E3A6E"/>
                          </a:solidFill>
                          <a:latin typeface="Courier New" pitchFamily="34" charset="0"/>
                          <a:ea typeface="Courier New" pitchFamily="34" charset="-122"/>
                          <a:cs typeface="Courier New" pitchFamily="34" charset="-120"/>
                        </a:rPr>
                        <a:t>h2_demand_flex_energy_fraction</a:t>
                      </a:r>
                      <a:r>
                        <a:rPr lang="en-US" sz="1400" dirty="0">
                          <a:solidFill>
                            <a:srgbClr val="1E3A6E"/>
                          </a:solidFill>
                          <a:latin typeface="Courier New" pitchFamily="34" charset="0"/>
                          <a:ea typeface="Courier New" pitchFamily="34" charset="-122"/>
                          <a:cs typeface="Courier New" pitchFamily="34" charset="-120"/>
                        </a:rPr>
                        <a:t>: [0–1]</a:t>
                      </a:r>
                      <a:endParaRPr lang="en-US" sz="1400" dirty="0"/>
                    </a:p>
                  </a:txBody>
                  <a:tcPr/>
                </a:tc>
                <a:tc>
                  <a:txBody>
                    <a:bodyPr/>
                    <a:lstStyle/>
                    <a:p>
                      <a:pPr marL="0" marR="0" lvl="0" indent="0" algn="l" defTabSz="914400" rtl="0" eaLnBrk="1" fontAlgn="auto" latinLnBrk="0" hangingPunct="1">
                        <a:lnSpc>
                          <a:spcPct val="100000"/>
                        </a:lnSpc>
                        <a:spcBef>
                          <a:spcPts val="30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Allows demand to shift within a time window (the </a:t>
                      </a:r>
                      <a:r>
                        <a:rPr lang="en-US" sz="1400" dirty="0" err="1">
                          <a:solidFill>
                            <a:srgbClr val="333333"/>
                          </a:solidFill>
                          <a:latin typeface="Arial" pitchFamily="34" charset="0"/>
                          <a:ea typeface="Arial" pitchFamily="34" charset="-122"/>
                          <a:cs typeface="Arial" pitchFamily="34" charset="-120"/>
                        </a:rPr>
                        <a:t>electrolyser</a:t>
                      </a:r>
                      <a:r>
                        <a:rPr lang="en-US" sz="1400" dirty="0">
                          <a:solidFill>
                            <a:srgbClr val="333333"/>
                          </a:solidFill>
                          <a:latin typeface="Arial" pitchFamily="34" charset="0"/>
                          <a:ea typeface="Arial" pitchFamily="34" charset="-122"/>
                          <a:cs typeface="Arial" pitchFamily="34" charset="-120"/>
                        </a:rPr>
                        <a:t> ramps up when renewables peak and down otherwise). Reduces storage requirements and lowers LCOH.</a:t>
                      </a:r>
                      <a:endParaRPr lang="en-US" sz="1400" dirty="0"/>
                    </a:p>
                  </a:txBody>
                  <a:tcPr/>
                </a:tc>
                <a:extLst>
                  <a:ext uri="{0D108BD9-81ED-4DB2-BD59-A6C34878D82A}">
                    <a16:rowId xmlns:a16="http://schemas.microsoft.com/office/drawing/2014/main" val="2365632412"/>
                  </a:ext>
                </a:extLst>
              </a:tr>
              <a:tr h="106604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solidFill>
                            <a:schemeClr val="tx1"/>
                          </a:solidFill>
                          <a:latin typeface="Courier New" pitchFamily="34" charset="0"/>
                          <a:ea typeface="Courier New" pitchFamily="34" charset="-122"/>
                          <a:cs typeface="Courier New" pitchFamily="34" charset="-120"/>
                        </a:rPr>
                        <a:t>salt cavern approximation</a:t>
                      </a:r>
                      <a:br>
                        <a:rPr lang="en-US" sz="1400" b="1" dirty="0">
                          <a:solidFill>
                            <a:srgbClr val="C8102E"/>
                          </a:solidFill>
                          <a:latin typeface="Courier New" pitchFamily="34" charset="0"/>
                          <a:ea typeface="Courier New" pitchFamily="34" charset="-122"/>
                          <a:cs typeface="Courier New" pitchFamily="34" charset="-120"/>
                        </a:rPr>
                      </a:br>
                      <a:r>
                        <a:rPr lang="en-US" sz="1400" dirty="0">
                          <a:solidFill>
                            <a:srgbClr val="555555"/>
                          </a:solidFill>
                          <a:latin typeface="Arial" pitchFamily="34" charset="0"/>
                          <a:ea typeface="Arial" pitchFamily="34" charset="-122"/>
                          <a:cs typeface="Arial" pitchFamily="34" charset="-120"/>
                        </a:rPr>
                        <a:t>Geological advantage that reduces the storage CAPEX.</a:t>
                      </a:r>
                      <a:endParaRPr lang="en-US" sz="1400" dirty="0"/>
                    </a:p>
                  </a:txBody>
                  <a:tcPr/>
                </a:tc>
                <a:tc>
                  <a:txBody>
                    <a:bodyPr/>
                    <a:lstStyle/>
                    <a:p>
                      <a:pPr marL="285750" marR="0" lvl="0" indent="-285750" algn="l" defTabSz="914400" rtl="0" eaLnBrk="1" fontAlgn="auto" latinLnBrk="0" hangingPunct="1">
                        <a:lnSpc>
                          <a:spcPct val="100000"/>
                        </a:lnSpc>
                        <a:spcBef>
                          <a:spcPts val="0"/>
                        </a:spcBef>
                        <a:spcAft>
                          <a:spcPts val="0"/>
                        </a:spcAft>
                        <a:buClr>
                          <a:srgbClr val="012069"/>
                        </a:buClr>
                        <a:buSzTx/>
                        <a:buFont typeface="Wingdings" pitchFamily="2" charset="2"/>
                        <a:buChar char="ü"/>
                        <a:tabLst/>
                        <a:defRPr/>
                      </a:pPr>
                      <a:r>
                        <a:rPr lang="en-US" sz="1400" dirty="0" err="1">
                          <a:solidFill>
                            <a:srgbClr val="1E3A6E"/>
                          </a:solidFill>
                          <a:latin typeface="Courier New" pitchFamily="34" charset="0"/>
                          <a:ea typeface="Courier New" pitchFamily="34" charset="-122"/>
                          <a:cs typeface="Courier New" pitchFamily="34" charset="-120"/>
                        </a:rPr>
                        <a:t>stores.csv</a:t>
                      </a:r>
                      <a:endParaRPr lang="en-US" sz="1400" dirty="0"/>
                    </a:p>
                    <a:p>
                      <a:pPr marL="0" indent="0" algn="l">
                        <a:buNone/>
                      </a:pPr>
                      <a:r>
                        <a:rPr lang="en-US" sz="1400" dirty="0">
                          <a:solidFill>
                            <a:schemeClr val="tx1"/>
                          </a:solidFill>
                          <a:latin typeface="+mn-lt"/>
                          <a:ea typeface="Courier New" pitchFamily="34" charset="-122"/>
                          <a:cs typeface="Courier New" pitchFamily="34" charset="-120"/>
                        </a:rPr>
                        <a:t>CAPEX reduced for eligible</a:t>
                      </a:r>
                      <a:endParaRPr lang="en-US" sz="1400" dirty="0">
                        <a:solidFill>
                          <a:schemeClr val="tx1"/>
                        </a:solidFill>
                        <a:latin typeface="+mn-lt"/>
                      </a:endParaRPr>
                    </a:p>
                    <a:p>
                      <a:pPr marL="0" indent="0" algn="l">
                        <a:buNone/>
                      </a:pPr>
                      <a:r>
                        <a:rPr lang="en-US" sz="1400" dirty="0">
                          <a:solidFill>
                            <a:schemeClr val="tx1"/>
                          </a:solidFill>
                          <a:latin typeface="+mn-lt"/>
                          <a:ea typeface="Courier New" pitchFamily="34" charset="-122"/>
                          <a:cs typeface="Courier New" pitchFamily="34" charset="-120"/>
                        </a:rPr>
                        <a:t>hexagons (</a:t>
                      </a:r>
                      <a:r>
                        <a:rPr lang="en-US" sz="1400" dirty="0" err="1">
                          <a:solidFill>
                            <a:schemeClr val="tx1"/>
                          </a:solidFill>
                          <a:latin typeface="+mn-lt"/>
                          <a:ea typeface="Courier New" pitchFamily="34" charset="-122"/>
                          <a:cs typeface="Courier New" pitchFamily="34" charset="-120"/>
                        </a:rPr>
                        <a:t>salt_cavern_eligible</a:t>
                      </a:r>
                      <a:endParaRPr lang="en-US" sz="1400" dirty="0">
                        <a:solidFill>
                          <a:schemeClr val="tx1"/>
                        </a:solidFill>
                        <a:latin typeface="+mn-lt"/>
                      </a:endParaRPr>
                    </a:p>
                    <a:p>
                      <a:pPr marL="0" indent="0" algn="l">
                        <a:buNone/>
                      </a:pPr>
                      <a:r>
                        <a:rPr lang="en-US" sz="1400" dirty="0">
                          <a:solidFill>
                            <a:schemeClr val="tx1"/>
                          </a:solidFill>
                          <a:latin typeface="+mn-lt"/>
                          <a:ea typeface="Courier New" pitchFamily="34" charset="-122"/>
                          <a:cs typeface="Courier New" pitchFamily="34" charset="-120"/>
                        </a:rPr>
                        <a:t>field in the </a:t>
                      </a:r>
                      <a:r>
                        <a:rPr lang="en-US" sz="1400" dirty="0" err="1">
                          <a:solidFill>
                            <a:schemeClr val="tx1"/>
                          </a:solidFill>
                          <a:latin typeface="+mn-lt"/>
                          <a:ea typeface="Courier New" pitchFamily="34" charset="-122"/>
                          <a:cs typeface="Courier New" pitchFamily="34" charset="-120"/>
                        </a:rPr>
                        <a:t>GeoJSON</a:t>
                      </a:r>
                      <a:r>
                        <a:rPr lang="en-US" sz="1400" dirty="0">
                          <a:solidFill>
                            <a:schemeClr val="tx1"/>
                          </a:solidFill>
                          <a:latin typeface="+mn-lt"/>
                          <a:ea typeface="Courier New" pitchFamily="34" charset="-122"/>
                          <a:cs typeface="Courier New" pitchFamily="34" charset="-120"/>
                        </a:rPr>
                        <a:t>)</a:t>
                      </a:r>
                      <a:endParaRPr lang="en-US" sz="140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300"/>
                        </a:spcBef>
                        <a:spcAft>
                          <a:spcPts val="0"/>
                        </a:spcAft>
                        <a:buClr>
                          <a:srgbClr val="000000"/>
                        </a:buClr>
                        <a:buSzTx/>
                        <a:buFont typeface="Arial"/>
                        <a:buNone/>
                        <a:tabLst/>
                        <a:defRPr/>
                      </a:pPr>
                      <a:r>
                        <a:rPr lang="en-US" sz="1400" dirty="0">
                          <a:solidFill>
                            <a:srgbClr val="333333"/>
                          </a:solidFill>
                          <a:latin typeface="Arial" pitchFamily="34" charset="0"/>
                          <a:ea typeface="Arial" pitchFamily="34" charset="-122"/>
                          <a:cs typeface="Arial" pitchFamily="34" charset="-120"/>
                        </a:rPr>
                        <a:t>Where geology permits, H₂ can be stored in salt caverns at far lower CAPEX than compressed tanks. Flagged in Lesson 3, now applied. </a:t>
                      </a:r>
                      <a:endParaRPr lang="en-US" sz="1400" dirty="0"/>
                    </a:p>
                  </a:txBody>
                  <a:tcPr/>
                </a:tc>
                <a:extLst>
                  <a:ext uri="{0D108BD9-81ED-4DB2-BD59-A6C34878D82A}">
                    <a16:rowId xmlns:a16="http://schemas.microsoft.com/office/drawing/2014/main" val="2624731728"/>
                  </a:ext>
                </a:extLst>
              </a:tr>
            </a:tbl>
          </a:graphicData>
        </a:graphic>
      </p:graphicFrame>
      <p:sp>
        <p:nvSpPr>
          <p:cNvPr id="6" name="TextBox 5">
            <a:extLst>
              <a:ext uri="{FF2B5EF4-FFF2-40B4-BE49-F238E27FC236}">
                <a16:creationId xmlns:a16="http://schemas.microsoft.com/office/drawing/2014/main" id="{75CB2B92-BA37-B51A-A8F8-B102DFFD446A}"/>
              </a:ext>
            </a:extLst>
          </p:cNvPr>
          <p:cNvSpPr txBox="1"/>
          <p:nvPr/>
        </p:nvSpPr>
        <p:spPr>
          <a:xfrm>
            <a:off x="824753" y="1391232"/>
            <a:ext cx="10181690" cy="307777"/>
          </a:xfrm>
          <a:prstGeom prst="rect">
            <a:avLst/>
          </a:prstGeom>
          <a:noFill/>
        </p:spPr>
        <p:txBody>
          <a:bodyPr wrap="square" rtlCol="0">
            <a:spAutoFit/>
          </a:bodyPr>
          <a:lstStyle/>
          <a:p>
            <a:r>
              <a:rPr lang="en-US" b="1" dirty="0">
                <a:solidFill>
                  <a:srgbClr val="012069"/>
                </a:solidFill>
              </a:rPr>
              <a:t>Three extensions to the baseline – all activated through parameter changes only.</a:t>
            </a:r>
          </a:p>
        </p:txBody>
      </p:sp>
    </p:spTree>
    <p:extLst>
      <p:ext uri="{BB962C8B-B14F-4D97-AF65-F5344CB8AC3E}">
        <p14:creationId xmlns:p14="http://schemas.microsoft.com/office/powerpoint/2010/main" val="2642454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B619E39-1DDB-37A4-27B0-6AD0BC80D31F}"/>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B37F312A-7E93-5D16-7522-B42A5705EFFE}"/>
              </a:ext>
            </a:extLst>
          </p:cNvPr>
          <p:cNvSpPr txBox="1">
            <a:spLocks noGrp="1"/>
          </p:cNvSpPr>
          <p:nvPr>
            <p:ph type="title"/>
          </p:nvPr>
        </p:nvSpPr>
        <p:spPr>
          <a:xfrm>
            <a:off x="838200" y="5556"/>
            <a:ext cx="10515600" cy="1179259"/>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Checking out the feature branch</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34D320FF-A933-6309-5739-0A715BB379B9}"/>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5</a:t>
            </a:fld>
            <a:endParaRPr lang="en-GB" sz="1000" b="1" dirty="0">
              <a:solidFill>
                <a:schemeClr val="bg1"/>
              </a:solidFill>
            </a:endParaRPr>
          </a:p>
        </p:txBody>
      </p:sp>
      <p:sp>
        <p:nvSpPr>
          <p:cNvPr id="4" name="TextBox 3">
            <a:extLst>
              <a:ext uri="{FF2B5EF4-FFF2-40B4-BE49-F238E27FC236}">
                <a16:creationId xmlns:a16="http://schemas.microsoft.com/office/drawing/2014/main" id="{712B5D06-CE25-C6FF-314E-2C406744B9AF}"/>
              </a:ext>
            </a:extLst>
          </p:cNvPr>
          <p:cNvSpPr txBox="1"/>
          <p:nvPr/>
        </p:nvSpPr>
        <p:spPr>
          <a:xfrm>
            <a:off x="2282407" y="3034999"/>
            <a:ext cx="6097772" cy="338554"/>
          </a:xfrm>
          <a:prstGeom prst="rect">
            <a:avLst/>
          </a:prstGeom>
          <a:noFill/>
        </p:spPr>
        <p:txBody>
          <a:bodyPr wrap="square">
            <a:spAutoFit/>
          </a:bodyPr>
          <a:lstStyle/>
          <a:p>
            <a:r>
              <a:rPr lang="en-GB" sz="1600" b="0" i="0" u="none" strike="noStrike" dirty="0">
                <a:solidFill>
                  <a:srgbClr val="000000"/>
                </a:solidFill>
                <a:effectLst/>
              </a:rPr>
              <a:t> </a:t>
            </a:r>
            <a:endParaRPr lang="en-US" sz="1600" dirty="0"/>
          </a:p>
        </p:txBody>
      </p:sp>
      <p:sp>
        <p:nvSpPr>
          <p:cNvPr id="6" name="Shape 1">
            <a:extLst>
              <a:ext uri="{FF2B5EF4-FFF2-40B4-BE49-F238E27FC236}">
                <a16:creationId xmlns:a16="http://schemas.microsoft.com/office/drawing/2014/main" id="{C0FE9428-8B1D-3CCF-DE42-F55518B83D27}"/>
              </a:ext>
            </a:extLst>
          </p:cNvPr>
          <p:cNvSpPr/>
          <p:nvPr/>
        </p:nvSpPr>
        <p:spPr>
          <a:xfrm>
            <a:off x="986121" y="1384907"/>
            <a:ext cx="8686800" cy="201168"/>
          </a:xfrm>
          <a:prstGeom prst="roundRect">
            <a:avLst>
              <a:gd name="adj" fmla="val 18182"/>
            </a:avLst>
          </a:prstGeom>
          <a:solidFill>
            <a:srgbClr val="1E3A6E">
              <a:alpha val="7000"/>
            </a:srgbClr>
          </a:solidFill>
          <a:ln w="6350">
            <a:solidFill>
              <a:srgbClr val="B5C8E8"/>
            </a:solidFill>
            <a:prstDash val="solid"/>
          </a:ln>
        </p:spPr>
        <p:txBody>
          <a:bodyPr/>
          <a:lstStyle/>
          <a:p>
            <a:endParaRPr lang="en-US"/>
          </a:p>
        </p:txBody>
      </p:sp>
      <p:sp>
        <p:nvSpPr>
          <p:cNvPr id="7" name="Text 2">
            <a:extLst>
              <a:ext uri="{FF2B5EF4-FFF2-40B4-BE49-F238E27FC236}">
                <a16:creationId xmlns:a16="http://schemas.microsoft.com/office/drawing/2014/main" id="{E4FCCA23-100C-E764-ACA2-4FCE6B601F0C}"/>
              </a:ext>
            </a:extLst>
          </p:cNvPr>
          <p:cNvSpPr/>
          <p:nvPr/>
        </p:nvSpPr>
        <p:spPr>
          <a:xfrm>
            <a:off x="986121" y="1384907"/>
            <a:ext cx="8686800" cy="201168"/>
          </a:xfrm>
          <a:prstGeom prst="rect">
            <a:avLst/>
          </a:prstGeom>
          <a:noFill/>
          <a:ln/>
        </p:spPr>
        <p:txBody>
          <a:bodyPr wrap="square" rtlCol="0" anchor="ctr"/>
          <a:lstStyle/>
          <a:p>
            <a:pPr marL="0" indent="0" algn="ctr">
              <a:buNone/>
            </a:pPr>
            <a:r>
              <a:rPr lang="en-US" b="1" dirty="0">
                <a:solidFill>
                  <a:srgbClr val="1E3A6E"/>
                </a:solidFill>
                <a:latin typeface="Arial" pitchFamily="34" charset="0"/>
                <a:ea typeface="Arial" pitchFamily="34" charset="-122"/>
                <a:cs typeface="Arial" pitchFamily="34" charset="-120"/>
              </a:rPr>
              <a:t>Step 1 — Get the branch from the CCG upstream repo</a:t>
            </a:r>
            <a:endParaRPr lang="en-US" dirty="0"/>
          </a:p>
        </p:txBody>
      </p:sp>
      <p:sp>
        <p:nvSpPr>
          <p:cNvPr id="8" name="Shape 3">
            <a:extLst>
              <a:ext uri="{FF2B5EF4-FFF2-40B4-BE49-F238E27FC236}">
                <a16:creationId xmlns:a16="http://schemas.microsoft.com/office/drawing/2014/main" id="{6BFD16AA-5B92-1A25-F678-824C67EB1AF5}"/>
              </a:ext>
            </a:extLst>
          </p:cNvPr>
          <p:cNvSpPr/>
          <p:nvPr/>
        </p:nvSpPr>
        <p:spPr>
          <a:xfrm>
            <a:off x="986121" y="1622651"/>
            <a:ext cx="8686800" cy="731885"/>
          </a:xfrm>
          <a:prstGeom prst="roundRect">
            <a:avLst>
              <a:gd name="adj" fmla="val 7273"/>
            </a:avLst>
          </a:prstGeom>
          <a:solidFill>
            <a:srgbClr val="1E3A6E"/>
          </a:solidFill>
          <a:ln w="12700">
            <a:solidFill>
              <a:srgbClr val="1E3A6E"/>
            </a:solidFill>
            <a:prstDash val="solid"/>
          </a:ln>
        </p:spPr>
        <p:txBody>
          <a:bodyPr/>
          <a:lstStyle/>
          <a:p>
            <a:endParaRPr lang="en-US" sz="1600" dirty="0"/>
          </a:p>
        </p:txBody>
      </p:sp>
      <p:sp>
        <p:nvSpPr>
          <p:cNvPr id="9" name="Shape 4">
            <a:extLst>
              <a:ext uri="{FF2B5EF4-FFF2-40B4-BE49-F238E27FC236}">
                <a16:creationId xmlns:a16="http://schemas.microsoft.com/office/drawing/2014/main" id="{417785C8-3F8C-6262-284A-7B4E17550435}"/>
              </a:ext>
            </a:extLst>
          </p:cNvPr>
          <p:cNvSpPr/>
          <p:nvPr/>
        </p:nvSpPr>
        <p:spPr>
          <a:xfrm>
            <a:off x="986121" y="1622651"/>
            <a:ext cx="8686800" cy="201168"/>
          </a:xfrm>
          <a:prstGeom prst="roundRect">
            <a:avLst>
              <a:gd name="adj" fmla="val 36364"/>
            </a:avLst>
          </a:prstGeom>
          <a:solidFill>
            <a:srgbClr val="162D58"/>
          </a:solidFill>
          <a:ln w="12700">
            <a:solidFill>
              <a:srgbClr val="162D58"/>
            </a:solidFill>
            <a:prstDash val="solid"/>
          </a:ln>
        </p:spPr>
        <p:txBody>
          <a:bodyPr/>
          <a:lstStyle/>
          <a:p>
            <a:endParaRPr lang="en-US" sz="1600"/>
          </a:p>
        </p:txBody>
      </p:sp>
      <p:sp>
        <p:nvSpPr>
          <p:cNvPr id="10" name="Text 5">
            <a:extLst>
              <a:ext uri="{FF2B5EF4-FFF2-40B4-BE49-F238E27FC236}">
                <a16:creationId xmlns:a16="http://schemas.microsoft.com/office/drawing/2014/main" id="{7C0B1791-10D3-B479-752A-824ED285108B}"/>
              </a:ext>
            </a:extLst>
          </p:cNvPr>
          <p:cNvSpPr/>
          <p:nvPr/>
        </p:nvSpPr>
        <p:spPr>
          <a:xfrm>
            <a:off x="1095849" y="1622651"/>
            <a:ext cx="4572000" cy="201168"/>
          </a:xfrm>
          <a:prstGeom prst="rect">
            <a:avLst/>
          </a:prstGeom>
          <a:noFill/>
          <a:ln/>
        </p:spPr>
        <p:txBody>
          <a:bodyPr wrap="square" rtlCol="0" anchor="ctr"/>
          <a:lstStyle/>
          <a:p>
            <a:pPr marL="0" indent="0">
              <a:buNone/>
            </a:pPr>
            <a:r>
              <a:rPr lang="en-US" sz="1100" dirty="0">
                <a:solidFill>
                  <a:srgbClr val="8899BB"/>
                </a:solidFill>
                <a:latin typeface="Courier New" pitchFamily="34" charset="0"/>
                <a:ea typeface="Courier New" pitchFamily="34" charset="-122"/>
                <a:cs typeface="Courier New" pitchFamily="34" charset="-120"/>
              </a:rPr>
              <a:t>terminal — from the root of your cloned Geo-X repo</a:t>
            </a:r>
            <a:endParaRPr lang="en-US" sz="1100" dirty="0"/>
          </a:p>
        </p:txBody>
      </p:sp>
      <p:sp>
        <p:nvSpPr>
          <p:cNvPr id="12" name="Text 7">
            <a:extLst>
              <a:ext uri="{FF2B5EF4-FFF2-40B4-BE49-F238E27FC236}">
                <a16:creationId xmlns:a16="http://schemas.microsoft.com/office/drawing/2014/main" id="{86FE6B39-817A-F28C-58C7-5C77B6BF5AF9}"/>
              </a:ext>
            </a:extLst>
          </p:cNvPr>
          <p:cNvSpPr/>
          <p:nvPr/>
        </p:nvSpPr>
        <p:spPr>
          <a:xfrm>
            <a:off x="1095849" y="2024987"/>
            <a:ext cx="8412480" cy="219456"/>
          </a:xfrm>
          <a:prstGeom prst="rect">
            <a:avLst/>
          </a:prstGeom>
          <a:noFill/>
          <a:ln/>
        </p:spPr>
        <p:txBody>
          <a:bodyPr wrap="square" rtlCol="0" anchor="ctr"/>
          <a:lstStyle/>
          <a:p>
            <a:pPr marL="0" indent="0">
              <a:buNone/>
            </a:pPr>
            <a:r>
              <a:rPr lang="en-US" sz="1200" dirty="0">
                <a:solidFill>
                  <a:srgbClr val="FFD966"/>
                </a:solidFill>
                <a:latin typeface="Courier New" pitchFamily="34" charset="0"/>
                <a:ea typeface="Courier New" pitchFamily="34" charset="-122"/>
                <a:cs typeface="Courier New" pitchFamily="34" charset="-120"/>
              </a:rPr>
              <a:t>git fetch upstream</a:t>
            </a:r>
          </a:p>
          <a:p>
            <a:r>
              <a:rPr lang="en-US" sz="1200" dirty="0">
                <a:solidFill>
                  <a:srgbClr val="FFD966"/>
                </a:solidFill>
                <a:latin typeface="Courier New" pitchFamily="34" charset="0"/>
                <a:ea typeface="Courier New" pitchFamily="34" charset="-122"/>
                <a:cs typeface="Courier New" pitchFamily="34" charset="-120"/>
              </a:rPr>
              <a:t>git checkout -b feature/</a:t>
            </a:r>
            <a:r>
              <a:rPr lang="en-US" sz="1200" dirty="0" err="1">
                <a:solidFill>
                  <a:srgbClr val="FFD966"/>
                </a:solidFill>
                <a:latin typeface="Courier New" pitchFamily="34" charset="0"/>
                <a:ea typeface="Courier New" pitchFamily="34" charset="-122"/>
                <a:cs typeface="Courier New" pitchFamily="34" charset="-120"/>
              </a:rPr>
              <a:t>flexible_demand</a:t>
            </a:r>
            <a:r>
              <a:rPr lang="en-US" sz="1200" dirty="0">
                <a:solidFill>
                  <a:srgbClr val="FFD966"/>
                </a:solidFill>
                <a:latin typeface="Courier New" pitchFamily="34" charset="0"/>
                <a:ea typeface="Courier New" pitchFamily="34" charset="-122"/>
                <a:cs typeface="Courier New" pitchFamily="34" charset="-120"/>
              </a:rPr>
              <a:t> upstream/feature/</a:t>
            </a:r>
            <a:r>
              <a:rPr lang="en-US" sz="1200" dirty="0" err="1">
                <a:solidFill>
                  <a:srgbClr val="FFD966"/>
                </a:solidFill>
                <a:latin typeface="Courier New" pitchFamily="34" charset="0"/>
                <a:ea typeface="Courier New" pitchFamily="34" charset="-122"/>
                <a:cs typeface="Courier New" pitchFamily="34" charset="-120"/>
              </a:rPr>
              <a:t>flexible_demand</a:t>
            </a:r>
            <a:endParaRPr lang="en-US" sz="1200" dirty="0"/>
          </a:p>
          <a:p>
            <a:pPr marL="0" indent="0">
              <a:buNone/>
            </a:pPr>
            <a:endParaRPr lang="en-US" sz="1200" dirty="0"/>
          </a:p>
        </p:txBody>
      </p:sp>
      <p:sp>
        <p:nvSpPr>
          <p:cNvPr id="13" name="Text 8">
            <a:extLst>
              <a:ext uri="{FF2B5EF4-FFF2-40B4-BE49-F238E27FC236}">
                <a16:creationId xmlns:a16="http://schemas.microsoft.com/office/drawing/2014/main" id="{BEDF2E30-5709-CE1C-FD73-EDD3449EA0AA}"/>
              </a:ext>
            </a:extLst>
          </p:cNvPr>
          <p:cNvSpPr/>
          <p:nvPr/>
        </p:nvSpPr>
        <p:spPr>
          <a:xfrm>
            <a:off x="1095849" y="2226155"/>
            <a:ext cx="8412480" cy="219456"/>
          </a:xfrm>
          <a:prstGeom prst="rect">
            <a:avLst/>
          </a:prstGeom>
          <a:noFill/>
          <a:ln/>
        </p:spPr>
        <p:txBody>
          <a:bodyPr wrap="square" rtlCol="0" anchor="ctr"/>
          <a:lstStyle/>
          <a:p>
            <a:pPr marL="0" indent="0">
              <a:buNone/>
            </a:pPr>
            <a:endParaRPr lang="en-US" sz="1200" dirty="0"/>
          </a:p>
        </p:txBody>
      </p:sp>
      <p:sp>
        <p:nvSpPr>
          <p:cNvPr id="14" name="Shape 9">
            <a:extLst>
              <a:ext uri="{FF2B5EF4-FFF2-40B4-BE49-F238E27FC236}">
                <a16:creationId xmlns:a16="http://schemas.microsoft.com/office/drawing/2014/main" id="{3B6CE736-6034-4399-9CDE-D8FD5F3FE335}"/>
              </a:ext>
            </a:extLst>
          </p:cNvPr>
          <p:cNvSpPr/>
          <p:nvPr/>
        </p:nvSpPr>
        <p:spPr>
          <a:xfrm>
            <a:off x="5120585" y="2381139"/>
            <a:ext cx="0" cy="237744"/>
          </a:xfrm>
          <a:prstGeom prst="line">
            <a:avLst/>
          </a:prstGeom>
          <a:noFill/>
          <a:ln w="19050">
            <a:solidFill>
              <a:srgbClr val="1E3A6E"/>
            </a:solidFill>
            <a:prstDash val="solid"/>
            <a:tailEnd type="triangle"/>
          </a:ln>
        </p:spPr>
        <p:txBody>
          <a:bodyPr/>
          <a:lstStyle/>
          <a:p>
            <a:endParaRPr lang="en-US"/>
          </a:p>
        </p:txBody>
      </p:sp>
      <p:sp>
        <p:nvSpPr>
          <p:cNvPr id="15" name="Shape 10">
            <a:extLst>
              <a:ext uri="{FF2B5EF4-FFF2-40B4-BE49-F238E27FC236}">
                <a16:creationId xmlns:a16="http://schemas.microsoft.com/office/drawing/2014/main" id="{98A5D716-E25B-E40C-F2AE-3C66A791343C}"/>
              </a:ext>
            </a:extLst>
          </p:cNvPr>
          <p:cNvSpPr/>
          <p:nvPr/>
        </p:nvSpPr>
        <p:spPr>
          <a:xfrm>
            <a:off x="986121" y="2645486"/>
            <a:ext cx="8686800" cy="201168"/>
          </a:xfrm>
          <a:prstGeom prst="roundRect">
            <a:avLst>
              <a:gd name="adj" fmla="val 18182"/>
            </a:avLst>
          </a:prstGeom>
          <a:solidFill>
            <a:srgbClr val="0F56FD">
              <a:alpha val="8000"/>
            </a:srgbClr>
          </a:solidFill>
          <a:ln w="6350">
            <a:solidFill>
              <a:srgbClr val="A8D4A0"/>
            </a:solidFill>
            <a:prstDash val="solid"/>
          </a:ln>
        </p:spPr>
        <p:txBody>
          <a:bodyPr/>
          <a:lstStyle/>
          <a:p>
            <a:endParaRPr lang="en-US" sz="1600"/>
          </a:p>
        </p:txBody>
      </p:sp>
      <p:sp>
        <p:nvSpPr>
          <p:cNvPr id="16" name="Text 11">
            <a:extLst>
              <a:ext uri="{FF2B5EF4-FFF2-40B4-BE49-F238E27FC236}">
                <a16:creationId xmlns:a16="http://schemas.microsoft.com/office/drawing/2014/main" id="{1DB044B1-7762-B01F-FA44-AF9E1819C266}"/>
              </a:ext>
            </a:extLst>
          </p:cNvPr>
          <p:cNvSpPr/>
          <p:nvPr/>
        </p:nvSpPr>
        <p:spPr>
          <a:xfrm>
            <a:off x="986121" y="2645486"/>
            <a:ext cx="8686800" cy="201168"/>
          </a:xfrm>
          <a:prstGeom prst="rect">
            <a:avLst/>
          </a:prstGeom>
          <a:noFill/>
          <a:ln/>
        </p:spPr>
        <p:txBody>
          <a:bodyPr wrap="square" rtlCol="0" anchor="ctr"/>
          <a:lstStyle/>
          <a:p>
            <a:pPr marL="0" indent="0" algn="ctr">
              <a:buNone/>
            </a:pPr>
            <a:r>
              <a:rPr lang="en-US" b="1" dirty="0">
                <a:solidFill>
                  <a:srgbClr val="0F56FD"/>
                </a:solidFill>
                <a:latin typeface="Arial" pitchFamily="34" charset="0"/>
                <a:ea typeface="Arial" pitchFamily="34" charset="-122"/>
                <a:cs typeface="Arial" pitchFamily="34" charset="-120"/>
              </a:rPr>
              <a:t>Step 2 — Create your own analysis branch off it — do not work directly on feature/flexible_demand</a:t>
            </a:r>
            <a:endParaRPr lang="en-US" dirty="0"/>
          </a:p>
        </p:txBody>
      </p:sp>
      <p:sp>
        <p:nvSpPr>
          <p:cNvPr id="17" name="Shape 12">
            <a:extLst>
              <a:ext uri="{FF2B5EF4-FFF2-40B4-BE49-F238E27FC236}">
                <a16:creationId xmlns:a16="http://schemas.microsoft.com/office/drawing/2014/main" id="{BE9D3524-9BB5-4F8B-63C8-A507223A9FE8}"/>
              </a:ext>
            </a:extLst>
          </p:cNvPr>
          <p:cNvSpPr/>
          <p:nvPr/>
        </p:nvSpPr>
        <p:spPr>
          <a:xfrm>
            <a:off x="986121" y="2883230"/>
            <a:ext cx="8686800" cy="859536"/>
          </a:xfrm>
          <a:prstGeom prst="roundRect">
            <a:avLst>
              <a:gd name="adj" fmla="val 8511"/>
            </a:avLst>
          </a:prstGeom>
          <a:solidFill>
            <a:srgbClr val="1E3A6E"/>
          </a:solidFill>
          <a:ln w="12700">
            <a:solidFill>
              <a:srgbClr val="1E3A6E"/>
            </a:solidFill>
            <a:prstDash val="solid"/>
          </a:ln>
        </p:spPr>
        <p:txBody>
          <a:bodyPr/>
          <a:lstStyle/>
          <a:p>
            <a:endParaRPr lang="en-US" sz="1600"/>
          </a:p>
        </p:txBody>
      </p:sp>
      <p:sp>
        <p:nvSpPr>
          <p:cNvPr id="18" name="Shape 13">
            <a:extLst>
              <a:ext uri="{FF2B5EF4-FFF2-40B4-BE49-F238E27FC236}">
                <a16:creationId xmlns:a16="http://schemas.microsoft.com/office/drawing/2014/main" id="{0F80777C-CEFE-4C23-7140-66CE40F29BAF}"/>
              </a:ext>
            </a:extLst>
          </p:cNvPr>
          <p:cNvSpPr/>
          <p:nvPr/>
        </p:nvSpPr>
        <p:spPr>
          <a:xfrm>
            <a:off x="986121" y="2883230"/>
            <a:ext cx="8686800" cy="201168"/>
          </a:xfrm>
          <a:prstGeom prst="roundRect">
            <a:avLst>
              <a:gd name="adj" fmla="val 36364"/>
            </a:avLst>
          </a:prstGeom>
          <a:solidFill>
            <a:srgbClr val="162D58"/>
          </a:solidFill>
          <a:ln w="12700">
            <a:solidFill>
              <a:srgbClr val="162D58"/>
            </a:solidFill>
            <a:prstDash val="solid"/>
          </a:ln>
        </p:spPr>
        <p:txBody>
          <a:bodyPr/>
          <a:lstStyle/>
          <a:p>
            <a:endParaRPr lang="en-US" sz="1600" dirty="0"/>
          </a:p>
        </p:txBody>
      </p:sp>
      <p:sp>
        <p:nvSpPr>
          <p:cNvPr id="19" name="Text 14">
            <a:extLst>
              <a:ext uri="{FF2B5EF4-FFF2-40B4-BE49-F238E27FC236}">
                <a16:creationId xmlns:a16="http://schemas.microsoft.com/office/drawing/2014/main" id="{29F70365-7895-44EE-7DAC-8AC92E784C02}"/>
              </a:ext>
            </a:extLst>
          </p:cNvPr>
          <p:cNvSpPr/>
          <p:nvPr/>
        </p:nvSpPr>
        <p:spPr>
          <a:xfrm>
            <a:off x="1095849" y="2883230"/>
            <a:ext cx="1828800" cy="201168"/>
          </a:xfrm>
          <a:prstGeom prst="rect">
            <a:avLst/>
          </a:prstGeom>
          <a:noFill/>
          <a:ln/>
        </p:spPr>
        <p:txBody>
          <a:bodyPr wrap="square" rtlCol="0" anchor="ctr"/>
          <a:lstStyle/>
          <a:p>
            <a:pPr marL="0" indent="0">
              <a:buNone/>
            </a:pPr>
            <a:r>
              <a:rPr lang="en-US" sz="1100" dirty="0">
                <a:solidFill>
                  <a:srgbClr val="8899BB"/>
                </a:solidFill>
                <a:latin typeface="Courier New" pitchFamily="34" charset="0"/>
                <a:ea typeface="Courier New" pitchFamily="34" charset="-122"/>
                <a:cs typeface="Courier New" pitchFamily="34" charset="-120"/>
              </a:rPr>
              <a:t>terminal</a:t>
            </a:r>
            <a:endParaRPr lang="en-US" sz="1100" dirty="0"/>
          </a:p>
        </p:txBody>
      </p:sp>
      <p:sp>
        <p:nvSpPr>
          <p:cNvPr id="20" name="Text 15">
            <a:extLst>
              <a:ext uri="{FF2B5EF4-FFF2-40B4-BE49-F238E27FC236}">
                <a16:creationId xmlns:a16="http://schemas.microsoft.com/office/drawing/2014/main" id="{4F5467BC-DCBE-EFF7-12D9-E6D279B02F83}"/>
              </a:ext>
            </a:extLst>
          </p:cNvPr>
          <p:cNvSpPr/>
          <p:nvPr/>
        </p:nvSpPr>
        <p:spPr>
          <a:xfrm>
            <a:off x="1091719" y="3473784"/>
            <a:ext cx="6731066" cy="250919"/>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git checkout -b my-analysis/country-flex</a:t>
            </a:r>
          </a:p>
          <a:p>
            <a:r>
              <a:rPr lang="en-US" sz="1200" dirty="0">
                <a:solidFill>
                  <a:schemeClr val="bg1"/>
                </a:solidFill>
                <a:latin typeface="Courier New" pitchFamily="34" charset="0"/>
                <a:ea typeface="Courier New" pitchFamily="34" charset="-122"/>
                <a:cs typeface="Courier New" pitchFamily="34" charset="-120"/>
              </a:rPr>
              <a:t># now on your branch, based on feature/</a:t>
            </a:r>
            <a:r>
              <a:rPr lang="en-US" sz="1200" dirty="0" err="1">
                <a:solidFill>
                  <a:schemeClr val="bg1"/>
                </a:solidFill>
                <a:latin typeface="Courier New" pitchFamily="34" charset="0"/>
                <a:ea typeface="Courier New" pitchFamily="34" charset="-122"/>
                <a:cs typeface="Courier New" pitchFamily="34" charset="-120"/>
              </a:rPr>
              <a:t>flexible_demand</a:t>
            </a:r>
            <a:endParaRPr lang="en-US" sz="1200" dirty="0">
              <a:solidFill>
                <a:schemeClr val="bg1"/>
              </a:solidFill>
              <a:latin typeface="Courier New" pitchFamily="34" charset="0"/>
              <a:ea typeface="Courier New" pitchFamily="34" charset="-122"/>
              <a:cs typeface="Courier New" pitchFamily="34" charset="-120"/>
            </a:endParaRPr>
          </a:p>
          <a:p>
            <a:r>
              <a:rPr lang="en-US" sz="1200" dirty="0">
                <a:solidFill>
                  <a:schemeClr val="bg1"/>
                </a:solidFill>
                <a:latin typeface="Courier New" pitchFamily="34" charset="0"/>
                <a:ea typeface="Courier New" pitchFamily="34" charset="-122"/>
                <a:cs typeface="Courier New" pitchFamily="34" charset="-120"/>
              </a:rPr>
              <a:t># edit </a:t>
            </a:r>
            <a:r>
              <a:rPr lang="en-US" sz="1200" dirty="0" err="1">
                <a:solidFill>
                  <a:schemeClr val="bg1"/>
                </a:solidFill>
                <a:latin typeface="Courier New" pitchFamily="34" charset="0"/>
                <a:ea typeface="Courier New" pitchFamily="34" charset="-122"/>
                <a:cs typeface="Courier New" pitchFamily="34" charset="-120"/>
              </a:rPr>
              <a:t>config.yaml</a:t>
            </a:r>
            <a:r>
              <a:rPr lang="en-US" sz="1200" dirty="0">
                <a:solidFill>
                  <a:schemeClr val="bg1"/>
                </a:solidFill>
                <a:latin typeface="Courier New" pitchFamily="34" charset="0"/>
                <a:ea typeface="Courier New" pitchFamily="34" charset="-122"/>
                <a:cs typeface="Courier New" pitchFamily="34" charset="-120"/>
              </a:rPr>
              <a:t>, run </a:t>
            </a:r>
            <a:r>
              <a:rPr lang="en-US" sz="1200" dirty="0" err="1">
                <a:solidFill>
                  <a:schemeClr val="bg1"/>
                </a:solidFill>
                <a:latin typeface="Courier New" pitchFamily="34" charset="0"/>
                <a:ea typeface="Courier New" pitchFamily="34" charset="-122"/>
                <a:cs typeface="Courier New" pitchFamily="34" charset="-120"/>
              </a:rPr>
              <a:t>map_all</a:t>
            </a:r>
            <a:r>
              <a:rPr lang="en-US" sz="1200" dirty="0">
                <a:solidFill>
                  <a:schemeClr val="bg1"/>
                </a:solidFill>
                <a:latin typeface="Courier New" pitchFamily="34" charset="0"/>
                <a:ea typeface="Courier New" pitchFamily="34" charset="-122"/>
                <a:cs typeface="Courier New" pitchFamily="34" charset="-120"/>
              </a:rPr>
              <a:t>, commit — same workflow as Lesson 2</a:t>
            </a:r>
            <a:endParaRPr lang="en-US" sz="1200" dirty="0">
              <a:solidFill>
                <a:schemeClr val="bg1"/>
              </a:solidFill>
            </a:endParaRPr>
          </a:p>
          <a:p>
            <a:endParaRPr lang="en-US" sz="1200" dirty="0">
              <a:solidFill>
                <a:schemeClr val="bg1"/>
              </a:solidFill>
            </a:endParaRPr>
          </a:p>
          <a:p>
            <a:pPr marL="0" indent="0">
              <a:buNone/>
            </a:pPr>
            <a:endParaRPr lang="en-US" sz="1200" dirty="0">
              <a:solidFill>
                <a:schemeClr val="bg1"/>
              </a:solidFill>
            </a:endParaRPr>
          </a:p>
        </p:txBody>
      </p:sp>
      <p:sp>
        <p:nvSpPr>
          <p:cNvPr id="22" name="Text 17">
            <a:extLst>
              <a:ext uri="{FF2B5EF4-FFF2-40B4-BE49-F238E27FC236}">
                <a16:creationId xmlns:a16="http://schemas.microsoft.com/office/drawing/2014/main" id="{9CEDB532-544A-E43B-BA8C-7BFDC6317D78}"/>
              </a:ext>
            </a:extLst>
          </p:cNvPr>
          <p:cNvSpPr/>
          <p:nvPr/>
        </p:nvSpPr>
        <p:spPr>
          <a:xfrm>
            <a:off x="1095849" y="3322142"/>
            <a:ext cx="8412480" cy="201168"/>
          </a:xfrm>
          <a:prstGeom prst="rect">
            <a:avLst/>
          </a:prstGeom>
          <a:noFill/>
          <a:ln/>
        </p:spPr>
        <p:txBody>
          <a:bodyPr wrap="square" rtlCol="0" anchor="ctr"/>
          <a:lstStyle/>
          <a:p>
            <a:pPr marL="0" indent="0">
              <a:buNone/>
            </a:pPr>
            <a:endParaRPr lang="en-US" sz="1000" dirty="0"/>
          </a:p>
        </p:txBody>
      </p:sp>
      <p:sp>
        <p:nvSpPr>
          <p:cNvPr id="25" name="Text 26">
            <a:extLst>
              <a:ext uri="{FF2B5EF4-FFF2-40B4-BE49-F238E27FC236}">
                <a16:creationId xmlns:a16="http://schemas.microsoft.com/office/drawing/2014/main" id="{0E487D19-1943-9D1E-9C28-8F1CB4866045}"/>
              </a:ext>
            </a:extLst>
          </p:cNvPr>
          <p:cNvSpPr/>
          <p:nvPr/>
        </p:nvSpPr>
        <p:spPr>
          <a:xfrm>
            <a:off x="7090645" y="3967016"/>
            <a:ext cx="4069080" cy="237744"/>
          </a:xfrm>
          <a:prstGeom prst="rect">
            <a:avLst/>
          </a:prstGeom>
          <a:noFill/>
          <a:ln/>
        </p:spPr>
        <p:txBody>
          <a:bodyPr wrap="square" rtlCol="0" anchor="ctr"/>
          <a:lstStyle/>
          <a:p>
            <a:pPr marL="0" indent="0" algn="ctr">
              <a:buNone/>
            </a:pPr>
            <a:r>
              <a:rPr lang="en-US" sz="1800" b="1" dirty="0">
                <a:solidFill>
                  <a:srgbClr val="1E3A6E"/>
                </a:solidFill>
                <a:latin typeface="Arial" pitchFamily="34" charset="0"/>
                <a:ea typeface="Arial" pitchFamily="34" charset="-122"/>
                <a:cs typeface="Arial" pitchFamily="34" charset="-120"/>
              </a:rPr>
              <a:t>Branch structure</a:t>
            </a:r>
            <a:endParaRPr lang="en-US" sz="1800" dirty="0"/>
          </a:p>
        </p:txBody>
      </p:sp>
      <p:sp>
        <p:nvSpPr>
          <p:cNvPr id="26" name="Shape 27">
            <a:extLst>
              <a:ext uri="{FF2B5EF4-FFF2-40B4-BE49-F238E27FC236}">
                <a16:creationId xmlns:a16="http://schemas.microsoft.com/office/drawing/2014/main" id="{B34243BE-BA24-0703-502B-276847F57D0B}"/>
              </a:ext>
            </a:extLst>
          </p:cNvPr>
          <p:cNvSpPr/>
          <p:nvPr/>
        </p:nvSpPr>
        <p:spPr>
          <a:xfrm>
            <a:off x="6299875" y="4489346"/>
            <a:ext cx="2598318" cy="310896"/>
          </a:xfrm>
          <a:prstGeom prst="roundRect">
            <a:avLst>
              <a:gd name="adj" fmla="val 17647"/>
            </a:avLst>
          </a:prstGeom>
          <a:solidFill>
            <a:srgbClr val="1E3A6E"/>
          </a:solidFill>
          <a:ln w="12700">
            <a:solidFill>
              <a:srgbClr val="1E3A6E"/>
            </a:solidFill>
            <a:prstDash val="solid"/>
          </a:ln>
        </p:spPr>
        <p:txBody>
          <a:bodyPr/>
          <a:lstStyle/>
          <a:p>
            <a:endParaRPr lang="en-US" sz="2400"/>
          </a:p>
        </p:txBody>
      </p:sp>
      <p:sp>
        <p:nvSpPr>
          <p:cNvPr id="27" name="Text 28">
            <a:extLst>
              <a:ext uri="{FF2B5EF4-FFF2-40B4-BE49-F238E27FC236}">
                <a16:creationId xmlns:a16="http://schemas.microsoft.com/office/drawing/2014/main" id="{EFD78DE3-4D1D-C8DF-32BE-8AA2857E7D7A}"/>
              </a:ext>
            </a:extLst>
          </p:cNvPr>
          <p:cNvSpPr/>
          <p:nvPr/>
        </p:nvSpPr>
        <p:spPr>
          <a:xfrm>
            <a:off x="6299875" y="4489346"/>
            <a:ext cx="2598318" cy="310896"/>
          </a:xfrm>
          <a:prstGeom prst="rect">
            <a:avLst/>
          </a:prstGeom>
          <a:noFill/>
          <a:ln/>
        </p:spPr>
        <p:txBody>
          <a:bodyPr wrap="square" rtlCol="0" anchor="ctr"/>
          <a:lstStyle/>
          <a:p>
            <a:pPr marL="0" indent="0" algn="ctr">
              <a:buNone/>
            </a:pPr>
            <a:r>
              <a:rPr lang="en-US" sz="1100" dirty="0">
                <a:solidFill>
                  <a:srgbClr val="FFFFFF"/>
                </a:solidFill>
                <a:latin typeface="Courier New" pitchFamily="34" charset="0"/>
                <a:ea typeface="Courier New" pitchFamily="34" charset="-122"/>
                <a:cs typeface="Courier New" pitchFamily="34" charset="-120"/>
              </a:rPr>
              <a:t>CCG/feature/flexible_demand</a:t>
            </a:r>
            <a:endParaRPr lang="en-US" sz="1100" dirty="0"/>
          </a:p>
        </p:txBody>
      </p:sp>
      <p:sp>
        <p:nvSpPr>
          <p:cNvPr id="28" name="Shape 29">
            <a:extLst>
              <a:ext uri="{FF2B5EF4-FFF2-40B4-BE49-F238E27FC236}">
                <a16:creationId xmlns:a16="http://schemas.microsoft.com/office/drawing/2014/main" id="{8D2B9A23-D979-2403-5245-5C260948C873}"/>
              </a:ext>
            </a:extLst>
          </p:cNvPr>
          <p:cNvSpPr/>
          <p:nvPr/>
        </p:nvSpPr>
        <p:spPr>
          <a:xfrm>
            <a:off x="7502360" y="4800242"/>
            <a:ext cx="0" cy="256032"/>
          </a:xfrm>
          <a:prstGeom prst="line">
            <a:avLst/>
          </a:prstGeom>
          <a:noFill/>
          <a:ln w="19050">
            <a:solidFill>
              <a:srgbClr val="1E3A6E"/>
            </a:solidFill>
            <a:prstDash val="solid"/>
            <a:tailEnd type="triangle"/>
          </a:ln>
        </p:spPr>
        <p:txBody>
          <a:bodyPr/>
          <a:lstStyle/>
          <a:p>
            <a:endParaRPr lang="en-US" sz="2400"/>
          </a:p>
        </p:txBody>
      </p:sp>
      <p:sp>
        <p:nvSpPr>
          <p:cNvPr id="29" name="Shape 30">
            <a:extLst>
              <a:ext uri="{FF2B5EF4-FFF2-40B4-BE49-F238E27FC236}">
                <a16:creationId xmlns:a16="http://schemas.microsoft.com/office/drawing/2014/main" id="{11431AE8-66D1-5292-0D41-C8E39BFE0D1C}"/>
              </a:ext>
            </a:extLst>
          </p:cNvPr>
          <p:cNvSpPr/>
          <p:nvPr/>
        </p:nvSpPr>
        <p:spPr>
          <a:xfrm>
            <a:off x="6299875" y="5056274"/>
            <a:ext cx="2598318" cy="310896"/>
          </a:xfrm>
          <a:prstGeom prst="roundRect">
            <a:avLst>
              <a:gd name="adj" fmla="val 17647"/>
            </a:avLst>
          </a:prstGeom>
          <a:solidFill>
            <a:srgbClr val="0F56FD"/>
          </a:solidFill>
          <a:ln w="12700">
            <a:solidFill>
              <a:srgbClr val="0F56FD"/>
            </a:solidFill>
            <a:prstDash val="solid"/>
          </a:ln>
        </p:spPr>
        <p:txBody>
          <a:bodyPr/>
          <a:lstStyle/>
          <a:p>
            <a:endParaRPr lang="en-US" sz="2400"/>
          </a:p>
        </p:txBody>
      </p:sp>
      <p:sp>
        <p:nvSpPr>
          <p:cNvPr id="30" name="Text 31">
            <a:extLst>
              <a:ext uri="{FF2B5EF4-FFF2-40B4-BE49-F238E27FC236}">
                <a16:creationId xmlns:a16="http://schemas.microsoft.com/office/drawing/2014/main" id="{EC49A43B-D1E3-6D27-81FF-5AE0F116AF2F}"/>
              </a:ext>
            </a:extLst>
          </p:cNvPr>
          <p:cNvSpPr/>
          <p:nvPr/>
        </p:nvSpPr>
        <p:spPr>
          <a:xfrm>
            <a:off x="6299875" y="5056274"/>
            <a:ext cx="2598318" cy="310896"/>
          </a:xfrm>
          <a:prstGeom prst="rect">
            <a:avLst/>
          </a:prstGeom>
          <a:noFill/>
          <a:ln/>
        </p:spPr>
        <p:txBody>
          <a:bodyPr wrap="square" rtlCol="0" anchor="ctr"/>
          <a:lstStyle/>
          <a:p>
            <a:pPr marL="0" indent="0" algn="ctr">
              <a:buNone/>
            </a:pPr>
            <a:r>
              <a:rPr lang="en-US" sz="1100" dirty="0">
                <a:solidFill>
                  <a:srgbClr val="FFFFFF"/>
                </a:solidFill>
                <a:latin typeface="Courier New" pitchFamily="34" charset="0"/>
                <a:ea typeface="Courier New" pitchFamily="34" charset="-122"/>
                <a:cs typeface="Courier New" pitchFamily="34" charset="-120"/>
              </a:rPr>
              <a:t>your fork / feature branch</a:t>
            </a:r>
            <a:endParaRPr lang="en-US" sz="1100" dirty="0"/>
          </a:p>
        </p:txBody>
      </p:sp>
      <p:sp>
        <p:nvSpPr>
          <p:cNvPr id="31" name="Shape 32">
            <a:extLst>
              <a:ext uri="{FF2B5EF4-FFF2-40B4-BE49-F238E27FC236}">
                <a16:creationId xmlns:a16="http://schemas.microsoft.com/office/drawing/2014/main" id="{8E655D13-217E-BFCE-F5EA-C8927D4CF18E}"/>
              </a:ext>
            </a:extLst>
          </p:cNvPr>
          <p:cNvSpPr/>
          <p:nvPr/>
        </p:nvSpPr>
        <p:spPr>
          <a:xfrm flipV="1">
            <a:off x="8945280" y="5235349"/>
            <a:ext cx="563049" cy="5870"/>
          </a:xfrm>
          <a:prstGeom prst="line">
            <a:avLst/>
          </a:prstGeom>
          <a:noFill/>
          <a:ln w="19050">
            <a:solidFill>
              <a:srgbClr val="0F56FD"/>
            </a:solidFill>
            <a:prstDash val="solid"/>
            <a:tailEnd type="triangle"/>
          </a:ln>
        </p:spPr>
        <p:txBody>
          <a:bodyPr/>
          <a:lstStyle/>
          <a:p>
            <a:endParaRPr lang="en-US" sz="2400"/>
          </a:p>
        </p:txBody>
      </p:sp>
      <p:sp>
        <p:nvSpPr>
          <p:cNvPr id="32" name="Shape 33">
            <a:extLst>
              <a:ext uri="{FF2B5EF4-FFF2-40B4-BE49-F238E27FC236}">
                <a16:creationId xmlns:a16="http://schemas.microsoft.com/office/drawing/2014/main" id="{8E54456E-5273-5B98-0783-2186DCC3D9A3}"/>
              </a:ext>
            </a:extLst>
          </p:cNvPr>
          <p:cNvSpPr/>
          <p:nvPr/>
        </p:nvSpPr>
        <p:spPr>
          <a:xfrm>
            <a:off x="9562279" y="5037986"/>
            <a:ext cx="1889686" cy="310896"/>
          </a:xfrm>
          <a:prstGeom prst="roundRect">
            <a:avLst>
              <a:gd name="adj" fmla="val 17647"/>
            </a:avLst>
          </a:prstGeom>
          <a:solidFill>
            <a:srgbClr val="C8102E"/>
          </a:solidFill>
          <a:ln w="12700">
            <a:solidFill>
              <a:srgbClr val="C8102E"/>
            </a:solidFill>
            <a:prstDash val="solid"/>
          </a:ln>
        </p:spPr>
        <p:txBody>
          <a:bodyPr/>
          <a:lstStyle/>
          <a:p>
            <a:endParaRPr lang="en-US" sz="2400"/>
          </a:p>
        </p:txBody>
      </p:sp>
      <p:sp>
        <p:nvSpPr>
          <p:cNvPr id="33" name="Text 34">
            <a:extLst>
              <a:ext uri="{FF2B5EF4-FFF2-40B4-BE49-F238E27FC236}">
                <a16:creationId xmlns:a16="http://schemas.microsoft.com/office/drawing/2014/main" id="{9A0F50B0-1B15-6F9B-97F8-C4F7D98131FA}"/>
              </a:ext>
            </a:extLst>
          </p:cNvPr>
          <p:cNvSpPr/>
          <p:nvPr/>
        </p:nvSpPr>
        <p:spPr>
          <a:xfrm>
            <a:off x="9562279" y="5037986"/>
            <a:ext cx="1889686" cy="310896"/>
          </a:xfrm>
          <a:prstGeom prst="rect">
            <a:avLst/>
          </a:prstGeom>
          <a:noFill/>
          <a:ln/>
        </p:spPr>
        <p:txBody>
          <a:bodyPr wrap="square" rtlCol="0" anchor="ctr"/>
          <a:lstStyle/>
          <a:p>
            <a:pPr marL="0" indent="0" algn="ctr">
              <a:buNone/>
            </a:pPr>
            <a:r>
              <a:rPr lang="en-US" sz="1050" dirty="0">
                <a:solidFill>
                  <a:srgbClr val="FFFFFF"/>
                </a:solidFill>
                <a:latin typeface="Courier New" pitchFamily="34" charset="0"/>
                <a:ea typeface="Courier New" pitchFamily="34" charset="-122"/>
                <a:cs typeface="Courier New" pitchFamily="34" charset="-120"/>
              </a:rPr>
              <a:t>my-analysis/[case]</a:t>
            </a:r>
            <a:endParaRPr lang="en-US" sz="1050" dirty="0"/>
          </a:p>
        </p:txBody>
      </p:sp>
      <p:sp>
        <p:nvSpPr>
          <p:cNvPr id="34" name="Text 35">
            <a:extLst>
              <a:ext uri="{FF2B5EF4-FFF2-40B4-BE49-F238E27FC236}">
                <a16:creationId xmlns:a16="http://schemas.microsoft.com/office/drawing/2014/main" id="{B20F7DD2-73C1-240B-59B9-A4D68007C4FD}"/>
              </a:ext>
            </a:extLst>
          </p:cNvPr>
          <p:cNvSpPr/>
          <p:nvPr/>
        </p:nvSpPr>
        <p:spPr>
          <a:xfrm>
            <a:off x="9562279" y="5367170"/>
            <a:ext cx="1889686" cy="182880"/>
          </a:xfrm>
          <a:prstGeom prst="rect">
            <a:avLst/>
          </a:prstGeom>
          <a:noFill/>
          <a:ln/>
        </p:spPr>
        <p:txBody>
          <a:bodyPr wrap="square" rtlCol="0" anchor="ctr"/>
          <a:lstStyle/>
          <a:p>
            <a:pPr marL="0" indent="0" algn="ctr">
              <a:buNone/>
            </a:pPr>
            <a:r>
              <a:rPr lang="en-US" sz="1050" dirty="0">
                <a:solidFill>
                  <a:srgbClr val="888888"/>
                </a:solidFill>
                <a:latin typeface="Arial" pitchFamily="34" charset="0"/>
                <a:ea typeface="Arial" pitchFamily="34" charset="-122"/>
                <a:cs typeface="Arial" pitchFamily="34" charset="-120"/>
              </a:rPr>
              <a:t>your work lives here</a:t>
            </a:r>
            <a:endParaRPr lang="en-US" sz="1050" dirty="0"/>
          </a:p>
        </p:txBody>
      </p:sp>
      <p:sp>
        <p:nvSpPr>
          <p:cNvPr id="35" name="Text 36">
            <a:extLst>
              <a:ext uri="{FF2B5EF4-FFF2-40B4-BE49-F238E27FC236}">
                <a16:creationId xmlns:a16="http://schemas.microsoft.com/office/drawing/2014/main" id="{2FCB38D8-FABF-0E8C-F56E-DC31051BB38C}"/>
              </a:ext>
            </a:extLst>
          </p:cNvPr>
          <p:cNvSpPr/>
          <p:nvPr/>
        </p:nvSpPr>
        <p:spPr>
          <a:xfrm>
            <a:off x="7112118" y="5700658"/>
            <a:ext cx="4069080" cy="548640"/>
          </a:xfrm>
          <a:prstGeom prst="rect">
            <a:avLst/>
          </a:prstGeom>
          <a:noFill/>
          <a:ln/>
        </p:spPr>
        <p:txBody>
          <a:bodyPr wrap="square" rtlCol="0" anchor="ctr"/>
          <a:lstStyle/>
          <a:p>
            <a:pPr marL="0" indent="0" algn="ctr">
              <a:buNone/>
            </a:pPr>
            <a:r>
              <a:rPr lang="en-US" sz="1100" i="1" dirty="0">
                <a:solidFill>
                  <a:srgbClr val="555555"/>
                </a:solidFill>
                <a:latin typeface="Arial" pitchFamily="34" charset="0"/>
                <a:ea typeface="Arial" pitchFamily="34" charset="-122"/>
                <a:cs typeface="Arial" pitchFamily="34" charset="-120"/>
              </a:rPr>
              <a:t>edit config.yaml, run map_all, commit</a:t>
            </a:r>
            <a:endParaRPr lang="en-US" sz="1100" dirty="0"/>
          </a:p>
          <a:p>
            <a:pPr marL="0" indent="0" algn="ctr">
              <a:buNone/>
            </a:pPr>
            <a:r>
              <a:rPr lang="en-US" sz="1100" i="1" dirty="0">
                <a:solidFill>
                  <a:srgbClr val="555555"/>
                </a:solidFill>
                <a:latin typeface="Arial" pitchFamily="34" charset="0"/>
                <a:ea typeface="Arial" pitchFamily="34" charset="-122"/>
                <a:cs typeface="Arial" pitchFamily="34" charset="-120"/>
              </a:rPr>
              <a:t>— same Lesson 2 workflow</a:t>
            </a:r>
            <a:endParaRPr lang="en-US" sz="1100" dirty="0"/>
          </a:p>
        </p:txBody>
      </p:sp>
      <p:sp>
        <p:nvSpPr>
          <p:cNvPr id="36" name="TextBox 35">
            <a:extLst>
              <a:ext uri="{FF2B5EF4-FFF2-40B4-BE49-F238E27FC236}">
                <a16:creationId xmlns:a16="http://schemas.microsoft.com/office/drawing/2014/main" id="{E67FDB3C-B72B-741C-8D14-57B3FBAD14D0}"/>
              </a:ext>
            </a:extLst>
          </p:cNvPr>
          <p:cNvSpPr txBox="1"/>
          <p:nvPr/>
        </p:nvSpPr>
        <p:spPr>
          <a:xfrm>
            <a:off x="838200" y="4058994"/>
            <a:ext cx="4304273" cy="2186048"/>
          </a:xfrm>
          <a:prstGeom prst="rect">
            <a:avLst/>
          </a:prstGeom>
          <a:noFill/>
        </p:spPr>
        <p:txBody>
          <a:bodyPr wrap="square" rtlCol="0">
            <a:spAutoFit/>
          </a:bodyPr>
          <a:lstStyle/>
          <a:p>
            <a:pPr marL="285750" indent="-285750">
              <a:lnSpc>
                <a:spcPct val="120000"/>
              </a:lnSpc>
              <a:spcBef>
                <a:spcPts val="800"/>
              </a:spcBef>
              <a:buClr>
                <a:srgbClr val="012069"/>
              </a:buClr>
              <a:buFont typeface="Wingdings" pitchFamily="2" charset="2"/>
              <a:buChar char="ü"/>
            </a:pPr>
            <a:r>
              <a:rPr lang="en-US" dirty="0">
                <a:solidFill>
                  <a:srgbClr val="333333"/>
                </a:solidFill>
                <a:latin typeface="Arial" pitchFamily="34" charset="0"/>
                <a:ea typeface="Arial" pitchFamily="34" charset="-122"/>
                <a:cs typeface="Arial" pitchFamily="34" charset="-120"/>
              </a:rPr>
              <a:t>Keeps CCG's feature/flexible demand clean. Your changes don't overwrite the base.</a:t>
            </a:r>
          </a:p>
          <a:p>
            <a:pPr marL="285750" indent="-285750">
              <a:lnSpc>
                <a:spcPct val="120000"/>
              </a:lnSpc>
              <a:spcBef>
                <a:spcPts val="800"/>
              </a:spcBef>
              <a:buClr>
                <a:srgbClr val="012069"/>
              </a:buClr>
              <a:buFont typeface="Wingdings" pitchFamily="2" charset="2"/>
              <a:buChar char="ü"/>
            </a:pPr>
            <a:r>
              <a:rPr lang="en-US" dirty="0">
                <a:solidFill>
                  <a:srgbClr val="333333"/>
                </a:solidFill>
                <a:latin typeface="Arial" pitchFamily="34" charset="0"/>
                <a:ea typeface="Arial" pitchFamily="34" charset="-122"/>
                <a:cs typeface="Arial" pitchFamily="34" charset="-120"/>
              </a:rPr>
              <a:t>Your config edits stay in your fork, traceable and comparable across scenarios.</a:t>
            </a:r>
          </a:p>
          <a:p>
            <a:pPr marL="285750" indent="-285750">
              <a:lnSpc>
                <a:spcPct val="120000"/>
              </a:lnSpc>
              <a:spcBef>
                <a:spcPts val="800"/>
              </a:spcBef>
              <a:buClr>
                <a:srgbClr val="012069"/>
              </a:buClr>
              <a:buFont typeface="Wingdings" pitchFamily="2" charset="2"/>
              <a:buChar char="ü"/>
            </a:pPr>
            <a:r>
              <a:rPr lang="en-US" dirty="0">
                <a:solidFill>
                  <a:srgbClr val="333333"/>
                </a:solidFill>
                <a:latin typeface="Arial" pitchFamily="34" charset="0"/>
                <a:ea typeface="Arial" pitchFamily="34" charset="-122"/>
                <a:cs typeface="Arial" pitchFamily="34" charset="-120"/>
              </a:rPr>
              <a:t>Easy to contribute improvements back upstream via Pull Request.</a:t>
            </a:r>
            <a:endParaRPr lang="en-US" dirty="0"/>
          </a:p>
          <a:p>
            <a:pPr marL="285750" indent="-285750">
              <a:lnSpc>
                <a:spcPct val="120000"/>
              </a:lnSpc>
              <a:spcBef>
                <a:spcPts val="800"/>
              </a:spcBef>
              <a:buClr>
                <a:srgbClr val="012069"/>
              </a:buClr>
              <a:buFont typeface="Wingdings" pitchFamily="2" charset="2"/>
              <a:buChar char="ü"/>
            </a:pPr>
            <a:r>
              <a:rPr lang="en-US" dirty="0">
                <a:solidFill>
                  <a:srgbClr val="333333"/>
                </a:solidFill>
                <a:latin typeface="Arial" pitchFamily="34" charset="0"/>
                <a:ea typeface="Arial" pitchFamily="34" charset="-122"/>
                <a:cs typeface="Arial" pitchFamily="34" charset="-120"/>
              </a:rPr>
              <a:t>Same habit as Lesson 2.</a:t>
            </a:r>
            <a:endParaRPr lang="en-US" dirty="0"/>
          </a:p>
        </p:txBody>
      </p:sp>
    </p:spTree>
    <p:extLst>
      <p:ext uri="{BB962C8B-B14F-4D97-AF65-F5344CB8AC3E}">
        <p14:creationId xmlns:p14="http://schemas.microsoft.com/office/powerpoint/2010/main" val="2108432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animBg="1"/>
      <p:bldP spid="9" grpId="0" animBg="1"/>
      <p:bldP spid="10" grpId="0" animBg="1"/>
      <p:bldP spid="12" grpId="0" animBg="1"/>
      <p:bldP spid="13" grpId="0" animBg="1"/>
      <p:bldP spid="13" grpId="1" animBg="1"/>
      <p:bldP spid="14" grpId="0" animBg="1"/>
      <p:bldP spid="15" grpId="0" animBg="1"/>
      <p:bldP spid="16" grpId="0" animBg="1"/>
      <p:bldP spid="17" grpId="0" animBg="1"/>
      <p:bldP spid="18" grpId="0" animBg="1"/>
      <p:bldP spid="19" grpId="0" animBg="1"/>
      <p:bldP spid="20" grpId="0" animBg="1"/>
      <p:bldP spid="22"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BE4F9-6395-FD0D-0808-0506BE92A041}"/>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DA7A778F-81D2-8DC5-0AC6-3D04A35D0464}"/>
              </a:ext>
            </a:extLst>
          </p:cNvPr>
          <p:cNvGraphicFramePr/>
          <p:nvPr>
            <p:extLst>
              <p:ext uri="{D42A27DB-BD31-4B8C-83A1-F6EECF244321}">
                <p14:modId xmlns:p14="http://schemas.microsoft.com/office/powerpoint/2010/main" val="2845834190"/>
              </p:ext>
            </p:extLst>
          </p:nvPr>
        </p:nvGraphicFramePr>
        <p:xfrm>
          <a:off x="838200" y="1599189"/>
          <a:ext cx="10515600" cy="4761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A7C9A584-5AA2-1F76-12EB-4CD5EE9E7B87}"/>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2015109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F76F20AC-AB45-0042-772D-F4C99B7496F5}"/>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E3766132-1095-90F3-1DFC-FC9A5CF132EF}"/>
              </a:ext>
            </a:extLst>
          </p:cNvPr>
          <p:cNvSpPr txBox="1">
            <a:spLocks noGrp="1"/>
          </p:cNvSpPr>
          <p:nvPr>
            <p:ph type="title"/>
          </p:nvPr>
        </p:nvSpPr>
        <p:spPr>
          <a:xfrm>
            <a:off x="838200" y="5557"/>
            <a:ext cx="10515600" cy="113012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What the generic generator represents</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8860D904-A192-D3C4-EB2B-6E03FC6867D9}"/>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7</a:t>
            </a:fld>
            <a:endParaRPr lang="en-GB" sz="1000" b="1" dirty="0">
              <a:solidFill>
                <a:schemeClr val="bg1"/>
              </a:solidFill>
            </a:endParaRPr>
          </a:p>
        </p:txBody>
      </p:sp>
      <p:sp>
        <p:nvSpPr>
          <p:cNvPr id="4" name="TextBox 3">
            <a:extLst>
              <a:ext uri="{FF2B5EF4-FFF2-40B4-BE49-F238E27FC236}">
                <a16:creationId xmlns:a16="http://schemas.microsoft.com/office/drawing/2014/main" id="{B017B692-6B0E-BC68-FAD4-030E77F7C7D6}"/>
              </a:ext>
            </a:extLst>
          </p:cNvPr>
          <p:cNvSpPr txBox="1"/>
          <p:nvPr/>
        </p:nvSpPr>
        <p:spPr>
          <a:xfrm>
            <a:off x="3048886" y="3275112"/>
            <a:ext cx="6097772" cy="307777"/>
          </a:xfrm>
          <a:prstGeom prst="rect">
            <a:avLst/>
          </a:prstGeom>
          <a:noFill/>
        </p:spPr>
        <p:txBody>
          <a:bodyPr wrap="square">
            <a:spAutoFit/>
          </a:bodyPr>
          <a:lstStyle/>
          <a:p>
            <a:r>
              <a:rPr lang="en-GB" b="0" i="0" u="none" strike="noStrike" dirty="0">
                <a:solidFill>
                  <a:srgbClr val="000000"/>
                </a:solidFill>
                <a:effectLst/>
              </a:rPr>
              <a:t> </a:t>
            </a:r>
            <a:endParaRPr lang="en-GB" dirty="0"/>
          </a:p>
        </p:txBody>
      </p:sp>
      <p:sp>
        <p:nvSpPr>
          <p:cNvPr id="6" name="Shape 1">
            <a:extLst>
              <a:ext uri="{FF2B5EF4-FFF2-40B4-BE49-F238E27FC236}">
                <a16:creationId xmlns:a16="http://schemas.microsoft.com/office/drawing/2014/main" id="{7CE5B3E8-E38A-ECD0-72DE-8BF354C35AFE}"/>
              </a:ext>
            </a:extLst>
          </p:cNvPr>
          <p:cNvSpPr/>
          <p:nvPr/>
        </p:nvSpPr>
        <p:spPr>
          <a:xfrm>
            <a:off x="961204" y="1331119"/>
            <a:ext cx="4856272" cy="2798429"/>
          </a:xfrm>
          <a:prstGeom prst="roundRect">
            <a:avLst>
              <a:gd name="adj" fmla="val 2353"/>
            </a:avLst>
          </a:prstGeom>
          <a:solidFill>
            <a:srgbClr val="F7F9FC"/>
          </a:solidFill>
          <a:ln w="10160">
            <a:solidFill>
              <a:srgbClr val="B5C8E8"/>
            </a:solidFill>
            <a:prstDash val="solid"/>
          </a:ln>
        </p:spPr>
        <p:txBody>
          <a:bodyPr/>
          <a:lstStyle/>
          <a:p>
            <a:endParaRPr lang="en-GB" sz="2000" dirty="0"/>
          </a:p>
        </p:txBody>
      </p:sp>
      <p:sp>
        <p:nvSpPr>
          <p:cNvPr id="7" name="Shape 2">
            <a:extLst>
              <a:ext uri="{FF2B5EF4-FFF2-40B4-BE49-F238E27FC236}">
                <a16:creationId xmlns:a16="http://schemas.microsoft.com/office/drawing/2014/main" id="{D5B68057-356D-BF57-C81B-0C8C1591FE35}"/>
              </a:ext>
            </a:extLst>
          </p:cNvPr>
          <p:cNvSpPr/>
          <p:nvPr/>
        </p:nvSpPr>
        <p:spPr>
          <a:xfrm>
            <a:off x="961204" y="1331119"/>
            <a:ext cx="4856272" cy="292608"/>
          </a:xfrm>
          <a:prstGeom prst="roundRect">
            <a:avLst>
              <a:gd name="adj" fmla="val 26667"/>
            </a:avLst>
          </a:prstGeom>
          <a:solidFill>
            <a:srgbClr val="1E3A6E"/>
          </a:solidFill>
          <a:ln w="12700">
            <a:solidFill>
              <a:srgbClr val="1E3A6E"/>
            </a:solidFill>
            <a:prstDash val="solid"/>
          </a:ln>
        </p:spPr>
        <p:txBody>
          <a:bodyPr/>
          <a:lstStyle/>
          <a:p>
            <a:endParaRPr lang="en-GB" sz="2000" dirty="0"/>
          </a:p>
        </p:txBody>
      </p:sp>
      <p:sp>
        <p:nvSpPr>
          <p:cNvPr id="8" name="Text 3">
            <a:extLst>
              <a:ext uri="{FF2B5EF4-FFF2-40B4-BE49-F238E27FC236}">
                <a16:creationId xmlns:a16="http://schemas.microsoft.com/office/drawing/2014/main" id="{D399423D-1033-B3E0-8C39-EAC3633A9267}"/>
              </a:ext>
            </a:extLst>
          </p:cNvPr>
          <p:cNvSpPr/>
          <p:nvPr/>
        </p:nvSpPr>
        <p:spPr>
          <a:xfrm>
            <a:off x="961204" y="1331119"/>
            <a:ext cx="4667865" cy="274320"/>
          </a:xfrm>
          <a:prstGeom prst="rect">
            <a:avLst/>
          </a:prstGeom>
          <a:noFill/>
          <a:ln/>
        </p:spPr>
        <p:txBody>
          <a:bodyPr wrap="square" rtlCol="0" anchor="ctr"/>
          <a:lstStyle/>
          <a:p>
            <a:pPr marL="0" indent="0" algn="ctr">
              <a:buNone/>
            </a:pPr>
            <a:r>
              <a:rPr lang="en-GB" sz="1600" b="1" dirty="0">
                <a:solidFill>
                  <a:srgbClr val="FFFFFF"/>
                </a:solidFill>
                <a:latin typeface="Arial" pitchFamily="34" charset="0"/>
                <a:ea typeface="Arial" pitchFamily="34" charset="-122"/>
                <a:cs typeface="Arial" pitchFamily="34" charset="-120"/>
              </a:rPr>
              <a:t>What it is:</a:t>
            </a:r>
            <a:endParaRPr lang="en-GB" sz="1600" dirty="0"/>
          </a:p>
        </p:txBody>
      </p:sp>
      <p:sp>
        <p:nvSpPr>
          <p:cNvPr id="9" name="Text 4">
            <a:extLst>
              <a:ext uri="{FF2B5EF4-FFF2-40B4-BE49-F238E27FC236}">
                <a16:creationId xmlns:a16="http://schemas.microsoft.com/office/drawing/2014/main" id="{2C173E92-2580-4219-F5FC-E8783C52024F}"/>
              </a:ext>
            </a:extLst>
          </p:cNvPr>
          <p:cNvSpPr/>
          <p:nvPr/>
        </p:nvSpPr>
        <p:spPr>
          <a:xfrm>
            <a:off x="1107508" y="1678591"/>
            <a:ext cx="4521561" cy="840014"/>
          </a:xfrm>
          <a:prstGeom prst="rect">
            <a:avLst/>
          </a:prstGeom>
          <a:noFill/>
          <a:ln/>
        </p:spPr>
        <p:txBody>
          <a:bodyPr wrap="square" rtlCol="0" anchor="ctr"/>
          <a:lstStyle/>
          <a:p>
            <a:pPr marL="0" indent="0">
              <a:buNone/>
            </a:pPr>
            <a:r>
              <a:rPr lang="en-GB" sz="1152" dirty="0">
                <a:solidFill>
                  <a:srgbClr val="333333"/>
                </a:solidFill>
                <a:latin typeface="+mj-lt"/>
                <a:ea typeface="Arial" pitchFamily="34" charset="-122"/>
                <a:cs typeface="Arial" pitchFamily="34" charset="-120"/>
              </a:rPr>
              <a:t>A dispatchable electricity source added to every hexagon. Unlike solar and wind, it can generate at any hour. Thus, the optimiser can call on it whenever renewable output is insufficient.</a:t>
            </a:r>
            <a:endParaRPr lang="en-GB" sz="1152" dirty="0">
              <a:latin typeface="+mj-lt"/>
            </a:endParaRPr>
          </a:p>
        </p:txBody>
      </p:sp>
      <p:sp>
        <p:nvSpPr>
          <p:cNvPr id="10" name="Shape 5">
            <a:extLst>
              <a:ext uri="{FF2B5EF4-FFF2-40B4-BE49-F238E27FC236}">
                <a16:creationId xmlns:a16="http://schemas.microsoft.com/office/drawing/2014/main" id="{5D427680-EB71-2350-D441-41F49BE3150E}"/>
              </a:ext>
            </a:extLst>
          </p:cNvPr>
          <p:cNvSpPr/>
          <p:nvPr/>
        </p:nvSpPr>
        <p:spPr>
          <a:xfrm>
            <a:off x="1107508" y="2463741"/>
            <a:ext cx="4521561" cy="768096"/>
          </a:xfrm>
          <a:prstGeom prst="roundRect">
            <a:avLst>
              <a:gd name="adj" fmla="val 7143"/>
            </a:avLst>
          </a:prstGeom>
          <a:solidFill>
            <a:srgbClr val="FFFFFF"/>
          </a:solidFill>
          <a:ln w="6350">
            <a:solidFill>
              <a:srgbClr val="B5C8E8"/>
            </a:solidFill>
            <a:prstDash val="solid"/>
          </a:ln>
        </p:spPr>
        <p:txBody>
          <a:bodyPr/>
          <a:lstStyle/>
          <a:p>
            <a:endParaRPr lang="en-GB" sz="2000" dirty="0"/>
          </a:p>
        </p:txBody>
      </p:sp>
      <p:sp>
        <p:nvSpPr>
          <p:cNvPr id="11" name="Text 6">
            <a:extLst>
              <a:ext uri="{FF2B5EF4-FFF2-40B4-BE49-F238E27FC236}">
                <a16:creationId xmlns:a16="http://schemas.microsoft.com/office/drawing/2014/main" id="{78EAF8AB-3A3A-153D-8B15-6E51C02888CB}"/>
              </a:ext>
            </a:extLst>
          </p:cNvPr>
          <p:cNvSpPr/>
          <p:nvPr/>
        </p:nvSpPr>
        <p:spPr>
          <a:xfrm>
            <a:off x="1217236" y="2518605"/>
            <a:ext cx="4103379" cy="201168"/>
          </a:xfrm>
          <a:prstGeom prst="rect">
            <a:avLst/>
          </a:prstGeom>
          <a:noFill/>
          <a:ln/>
        </p:spPr>
        <p:txBody>
          <a:bodyPr wrap="square" rtlCol="0" anchor="ctr"/>
          <a:lstStyle/>
          <a:p>
            <a:pPr marL="0" indent="0">
              <a:buNone/>
            </a:pPr>
            <a:r>
              <a:rPr lang="en-GB" sz="1200" b="1" dirty="0" err="1">
                <a:solidFill>
                  <a:srgbClr val="1E3A6E"/>
                </a:solidFill>
                <a:latin typeface="Courier New" pitchFamily="34" charset="0"/>
                <a:ea typeface="Courier New" pitchFamily="34" charset="-122"/>
                <a:cs typeface="Courier New" pitchFamily="34" charset="-120"/>
              </a:rPr>
              <a:t>p_nom</a:t>
            </a:r>
            <a:r>
              <a:rPr lang="en-GB" sz="1200" b="1" dirty="0">
                <a:solidFill>
                  <a:srgbClr val="1E3A6E"/>
                </a:solidFill>
                <a:latin typeface="Courier New" pitchFamily="34" charset="0"/>
                <a:ea typeface="Courier New" pitchFamily="34" charset="-122"/>
                <a:cs typeface="Courier New" pitchFamily="34" charset="-120"/>
              </a:rPr>
              <a:t>  [MW]</a:t>
            </a:r>
            <a:endParaRPr lang="en-GB" sz="1200" dirty="0"/>
          </a:p>
        </p:txBody>
      </p:sp>
      <p:sp>
        <p:nvSpPr>
          <p:cNvPr id="12" name="Text 7">
            <a:extLst>
              <a:ext uri="{FF2B5EF4-FFF2-40B4-BE49-F238E27FC236}">
                <a16:creationId xmlns:a16="http://schemas.microsoft.com/office/drawing/2014/main" id="{BBAD890B-26A7-C276-8063-29460C5086E8}"/>
              </a:ext>
            </a:extLst>
          </p:cNvPr>
          <p:cNvSpPr/>
          <p:nvPr/>
        </p:nvSpPr>
        <p:spPr>
          <a:xfrm>
            <a:off x="1217236" y="2738061"/>
            <a:ext cx="4103379" cy="457200"/>
          </a:xfrm>
          <a:prstGeom prst="rect">
            <a:avLst/>
          </a:prstGeom>
          <a:noFill/>
          <a:ln/>
        </p:spPr>
        <p:txBody>
          <a:bodyPr wrap="square" rtlCol="0" anchor="ctr"/>
          <a:lstStyle/>
          <a:p>
            <a:pPr marL="0" indent="0">
              <a:buNone/>
            </a:pPr>
            <a:r>
              <a:rPr lang="en-GB" sz="1050" dirty="0">
                <a:solidFill>
                  <a:srgbClr val="444444"/>
                </a:solidFill>
                <a:latin typeface="+mn-lt"/>
                <a:ea typeface="Arial" pitchFamily="34" charset="-122"/>
                <a:cs typeface="Arial" pitchFamily="34" charset="-120"/>
              </a:rPr>
              <a:t>Installed capacity per hexagon, set by the modeller in the </a:t>
            </a:r>
            <a:r>
              <a:rPr lang="en-GB" sz="1050" dirty="0" err="1">
                <a:solidFill>
                  <a:srgbClr val="444444"/>
                </a:solidFill>
                <a:latin typeface="+mn-lt"/>
                <a:ea typeface="Arial" pitchFamily="34" charset="-122"/>
                <a:cs typeface="Arial" pitchFamily="34" charset="-120"/>
              </a:rPr>
              <a:t>GeoJSON</a:t>
            </a:r>
            <a:r>
              <a:rPr lang="en-GB" sz="1050" dirty="0">
                <a:solidFill>
                  <a:srgbClr val="444444"/>
                </a:solidFill>
                <a:latin typeface="+mn-lt"/>
                <a:ea typeface="Arial" pitchFamily="34" charset="-122"/>
                <a:cs typeface="Arial" pitchFamily="34" charset="-120"/>
              </a:rPr>
              <a:t> attributes.</a:t>
            </a:r>
            <a:endParaRPr lang="en-GB" sz="1050" dirty="0">
              <a:latin typeface="+mn-lt"/>
            </a:endParaRPr>
          </a:p>
        </p:txBody>
      </p:sp>
      <p:sp>
        <p:nvSpPr>
          <p:cNvPr id="13" name="Shape 8">
            <a:extLst>
              <a:ext uri="{FF2B5EF4-FFF2-40B4-BE49-F238E27FC236}">
                <a16:creationId xmlns:a16="http://schemas.microsoft.com/office/drawing/2014/main" id="{1EE9D47D-8BEA-205C-C0DC-2A3578DB4B98}"/>
              </a:ext>
            </a:extLst>
          </p:cNvPr>
          <p:cNvSpPr/>
          <p:nvPr/>
        </p:nvSpPr>
        <p:spPr>
          <a:xfrm>
            <a:off x="1107508" y="3286701"/>
            <a:ext cx="4521561" cy="768096"/>
          </a:xfrm>
          <a:prstGeom prst="roundRect">
            <a:avLst>
              <a:gd name="adj" fmla="val 7143"/>
            </a:avLst>
          </a:prstGeom>
          <a:solidFill>
            <a:srgbClr val="FFFFFF"/>
          </a:solidFill>
          <a:ln w="6350">
            <a:solidFill>
              <a:srgbClr val="B5C8E8"/>
            </a:solidFill>
            <a:prstDash val="solid"/>
          </a:ln>
        </p:spPr>
        <p:txBody>
          <a:bodyPr/>
          <a:lstStyle/>
          <a:p>
            <a:endParaRPr lang="en-GB" sz="2000" dirty="0"/>
          </a:p>
        </p:txBody>
      </p:sp>
      <p:sp>
        <p:nvSpPr>
          <p:cNvPr id="14" name="Text 9">
            <a:extLst>
              <a:ext uri="{FF2B5EF4-FFF2-40B4-BE49-F238E27FC236}">
                <a16:creationId xmlns:a16="http://schemas.microsoft.com/office/drawing/2014/main" id="{03DFC674-CF54-894E-270A-DF9075017F0E}"/>
              </a:ext>
            </a:extLst>
          </p:cNvPr>
          <p:cNvSpPr/>
          <p:nvPr/>
        </p:nvSpPr>
        <p:spPr>
          <a:xfrm>
            <a:off x="1217236" y="3341565"/>
            <a:ext cx="4103379" cy="201168"/>
          </a:xfrm>
          <a:prstGeom prst="rect">
            <a:avLst/>
          </a:prstGeom>
          <a:noFill/>
          <a:ln/>
        </p:spPr>
        <p:txBody>
          <a:bodyPr wrap="square" rtlCol="0" anchor="ctr"/>
          <a:lstStyle/>
          <a:p>
            <a:pPr marL="0" indent="0">
              <a:buNone/>
            </a:pPr>
            <a:r>
              <a:rPr lang="en-GB" sz="1200" b="1" dirty="0" err="1">
                <a:solidFill>
                  <a:srgbClr val="1E3A6E"/>
                </a:solidFill>
                <a:latin typeface="Courier New" pitchFamily="34" charset="0"/>
                <a:ea typeface="Courier New" pitchFamily="34" charset="-122"/>
                <a:cs typeface="Courier New" pitchFamily="34" charset="-120"/>
              </a:rPr>
              <a:t>marginal_cost</a:t>
            </a:r>
            <a:r>
              <a:rPr lang="en-GB" sz="1200" b="1" dirty="0">
                <a:solidFill>
                  <a:srgbClr val="1E3A6E"/>
                </a:solidFill>
                <a:latin typeface="Courier New" pitchFamily="34" charset="0"/>
                <a:ea typeface="Courier New" pitchFamily="34" charset="-122"/>
                <a:cs typeface="Courier New" pitchFamily="34" charset="-120"/>
              </a:rPr>
              <a:t>  [€/MWh]</a:t>
            </a:r>
            <a:endParaRPr lang="en-GB" sz="1200" dirty="0"/>
          </a:p>
        </p:txBody>
      </p:sp>
      <p:sp>
        <p:nvSpPr>
          <p:cNvPr id="15" name="Text 10">
            <a:extLst>
              <a:ext uri="{FF2B5EF4-FFF2-40B4-BE49-F238E27FC236}">
                <a16:creationId xmlns:a16="http://schemas.microsoft.com/office/drawing/2014/main" id="{0619B9D3-A81C-41AC-8AA0-54ADA42CD06C}"/>
              </a:ext>
            </a:extLst>
          </p:cNvPr>
          <p:cNvSpPr/>
          <p:nvPr/>
        </p:nvSpPr>
        <p:spPr>
          <a:xfrm>
            <a:off x="1217236" y="3561021"/>
            <a:ext cx="4103379" cy="457200"/>
          </a:xfrm>
          <a:prstGeom prst="rect">
            <a:avLst/>
          </a:prstGeom>
          <a:noFill/>
          <a:ln/>
        </p:spPr>
        <p:txBody>
          <a:bodyPr wrap="square" rtlCol="0" anchor="ctr"/>
          <a:lstStyle/>
          <a:p>
            <a:pPr marL="0" indent="0">
              <a:buNone/>
            </a:pPr>
            <a:r>
              <a:rPr lang="en-GB" sz="1050" dirty="0">
                <a:solidFill>
                  <a:srgbClr val="444444"/>
                </a:solidFill>
                <a:latin typeface="+mj-lt"/>
                <a:ea typeface="Arial" pitchFamily="34" charset="-122"/>
                <a:cs typeface="Arial" pitchFamily="34" charset="-120"/>
              </a:rPr>
              <a:t>The price at which that electricity is available to the optimiser. Set in </a:t>
            </a:r>
            <a:r>
              <a:rPr lang="en-GB" sz="1050" dirty="0" err="1">
                <a:solidFill>
                  <a:srgbClr val="444444"/>
                </a:solidFill>
                <a:latin typeface="+mn-lt"/>
                <a:ea typeface="Arial" pitchFamily="34" charset="-122"/>
                <a:cs typeface="Consolas" panose="020B0609020204030204" pitchFamily="49" charset="0"/>
              </a:rPr>
              <a:t>config.yaml</a:t>
            </a:r>
            <a:r>
              <a:rPr lang="en-GB" sz="1050" dirty="0">
                <a:solidFill>
                  <a:srgbClr val="444444"/>
                </a:solidFill>
                <a:latin typeface="Consolas" panose="020B0609020204030204" pitchFamily="49" charset="0"/>
                <a:ea typeface="Arial" pitchFamily="34" charset="-122"/>
                <a:cs typeface="Consolas" panose="020B0609020204030204" pitchFamily="49" charset="0"/>
              </a:rPr>
              <a:t>. </a:t>
            </a:r>
            <a:r>
              <a:rPr lang="en-GB" sz="1050" dirty="0">
                <a:solidFill>
                  <a:srgbClr val="444444"/>
                </a:solidFill>
                <a:latin typeface="+mj-lt"/>
                <a:ea typeface="Arial" pitchFamily="34" charset="-122"/>
                <a:cs typeface="Arial" pitchFamily="34" charset="-120"/>
              </a:rPr>
              <a:t>This is one value for all hexagons. </a:t>
            </a:r>
            <a:endParaRPr lang="en-GB" sz="1050" dirty="0">
              <a:latin typeface="+mj-lt"/>
            </a:endParaRPr>
          </a:p>
        </p:txBody>
      </p:sp>
      <p:sp>
        <p:nvSpPr>
          <p:cNvPr id="16" name="Shape 11">
            <a:extLst>
              <a:ext uri="{FF2B5EF4-FFF2-40B4-BE49-F238E27FC236}">
                <a16:creationId xmlns:a16="http://schemas.microsoft.com/office/drawing/2014/main" id="{43080BB5-1C25-59D7-7812-A68F3BD4BF12}"/>
              </a:ext>
            </a:extLst>
          </p:cNvPr>
          <p:cNvSpPr/>
          <p:nvPr/>
        </p:nvSpPr>
        <p:spPr>
          <a:xfrm>
            <a:off x="6366780" y="1331119"/>
            <a:ext cx="5165182" cy="2798429"/>
          </a:xfrm>
          <a:prstGeom prst="roundRect">
            <a:avLst>
              <a:gd name="adj" fmla="val 2353"/>
            </a:avLst>
          </a:prstGeom>
          <a:solidFill>
            <a:srgbClr val="F7F9FC"/>
          </a:solidFill>
          <a:ln w="10160">
            <a:solidFill>
              <a:srgbClr val="B5C8E8"/>
            </a:solidFill>
            <a:prstDash val="solid"/>
          </a:ln>
        </p:spPr>
        <p:txBody>
          <a:bodyPr/>
          <a:lstStyle/>
          <a:p>
            <a:endParaRPr lang="en-GB" dirty="0"/>
          </a:p>
        </p:txBody>
      </p:sp>
      <p:sp>
        <p:nvSpPr>
          <p:cNvPr id="17" name="Shape 12">
            <a:extLst>
              <a:ext uri="{FF2B5EF4-FFF2-40B4-BE49-F238E27FC236}">
                <a16:creationId xmlns:a16="http://schemas.microsoft.com/office/drawing/2014/main" id="{7BEB4E89-ECC7-174C-6BD6-266E38041EEB}"/>
              </a:ext>
            </a:extLst>
          </p:cNvPr>
          <p:cNvSpPr/>
          <p:nvPr/>
        </p:nvSpPr>
        <p:spPr>
          <a:xfrm>
            <a:off x="6366779" y="1331119"/>
            <a:ext cx="5165182" cy="292608"/>
          </a:xfrm>
          <a:prstGeom prst="roundRect">
            <a:avLst>
              <a:gd name="adj" fmla="val 26667"/>
            </a:avLst>
          </a:prstGeom>
          <a:solidFill>
            <a:srgbClr val="1E3A6E"/>
          </a:solidFill>
          <a:ln w="12700">
            <a:solidFill>
              <a:srgbClr val="1E3A6E"/>
            </a:solidFill>
            <a:prstDash val="solid"/>
          </a:ln>
        </p:spPr>
        <p:txBody>
          <a:bodyPr/>
          <a:lstStyle/>
          <a:p>
            <a:endParaRPr lang="en-GB" dirty="0"/>
          </a:p>
        </p:txBody>
      </p:sp>
      <p:sp>
        <p:nvSpPr>
          <p:cNvPr id="18" name="Text 13">
            <a:extLst>
              <a:ext uri="{FF2B5EF4-FFF2-40B4-BE49-F238E27FC236}">
                <a16:creationId xmlns:a16="http://schemas.microsoft.com/office/drawing/2014/main" id="{2CC62626-CDEF-0E82-9A2E-E4B7341FEF52}"/>
              </a:ext>
            </a:extLst>
          </p:cNvPr>
          <p:cNvSpPr/>
          <p:nvPr/>
        </p:nvSpPr>
        <p:spPr>
          <a:xfrm>
            <a:off x="6366781" y="1331119"/>
            <a:ext cx="5165182" cy="274320"/>
          </a:xfrm>
          <a:prstGeom prst="rect">
            <a:avLst/>
          </a:prstGeom>
          <a:noFill/>
          <a:ln/>
        </p:spPr>
        <p:txBody>
          <a:bodyPr wrap="square" rtlCol="0" anchor="ctr"/>
          <a:lstStyle/>
          <a:p>
            <a:pPr marL="0" indent="0" algn="ctr">
              <a:buNone/>
            </a:pPr>
            <a:r>
              <a:rPr lang="en-GB" sz="1600" b="1" dirty="0">
                <a:solidFill>
                  <a:srgbClr val="FFFFFF"/>
                </a:solidFill>
                <a:latin typeface="Arial" pitchFamily="34" charset="0"/>
                <a:ea typeface="Arial" pitchFamily="34" charset="-122"/>
                <a:cs typeface="Arial" pitchFamily="34" charset="-120"/>
              </a:rPr>
              <a:t>How the optimiser decides:</a:t>
            </a:r>
            <a:endParaRPr lang="en-GB" sz="1600" dirty="0"/>
          </a:p>
        </p:txBody>
      </p:sp>
      <p:sp>
        <p:nvSpPr>
          <p:cNvPr id="31" name="TextBox 30">
            <a:extLst>
              <a:ext uri="{FF2B5EF4-FFF2-40B4-BE49-F238E27FC236}">
                <a16:creationId xmlns:a16="http://schemas.microsoft.com/office/drawing/2014/main" id="{AE14A3FD-A1C0-B2B3-D597-7E7A02AD3D03}"/>
              </a:ext>
            </a:extLst>
          </p:cNvPr>
          <p:cNvSpPr txBox="1"/>
          <p:nvPr/>
        </p:nvSpPr>
        <p:spPr>
          <a:xfrm>
            <a:off x="6366780" y="1751978"/>
            <a:ext cx="5165181" cy="2166812"/>
          </a:xfrm>
          <a:prstGeom prst="rect">
            <a:avLst/>
          </a:prstGeom>
          <a:noFill/>
        </p:spPr>
        <p:txBody>
          <a:bodyPr wrap="square" rtlCol="0">
            <a:spAutoFit/>
          </a:bodyPr>
          <a:lstStyle/>
          <a:p>
            <a:pPr marL="285750" indent="-285750">
              <a:lnSpc>
                <a:spcPct val="110000"/>
              </a:lnSpc>
              <a:spcBef>
                <a:spcPts val="600"/>
              </a:spcBef>
              <a:buClr>
                <a:srgbClr val="012069"/>
              </a:buClr>
              <a:buFont typeface="Arial" panose="020B0604020202020204" pitchFamily="34" charset="0"/>
              <a:buChar char="•"/>
            </a:pPr>
            <a:r>
              <a:rPr lang="en-GB" sz="1200" noProof="0" dirty="0"/>
              <a:t>If marginal cost is lower than the LCOE of solar PV, wind turbines and storage, then the generic generator will be preferred by </a:t>
            </a:r>
            <a:r>
              <a:rPr lang="en-GB" sz="1200" dirty="0"/>
              <a:t>the </a:t>
            </a:r>
            <a:r>
              <a:rPr lang="en-GB" sz="1200" noProof="0" dirty="0"/>
              <a:t>optimiser.</a:t>
            </a:r>
          </a:p>
          <a:p>
            <a:pPr marL="285750" indent="-285750">
              <a:lnSpc>
                <a:spcPct val="110000"/>
              </a:lnSpc>
              <a:spcBef>
                <a:spcPts val="600"/>
              </a:spcBef>
              <a:buClr>
                <a:srgbClr val="012069"/>
              </a:buClr>
              <a:buFont typeface="Arial" panose="020B0604020202020204" pitchFamily="34" charset="0"/>
              <a:buChar char="•"/>
            </a:pPr>
            <a:r>
              <a:rPr lang="en-GB" sz="1200" noProof="0" dirty="0"/>
              <a:t>If marginal cost is slightly* higher than the LCOE of renewables, then the optimiser can incorporate the generic generator, but the aim is to reduce the amount of storage facilities needed. </a:t>
            </a:r>
          </a:p>
          <a:p>
            <a:pPr marL="285750" indent="-285750">
              <a:lnSpc>
                <a:spcPct val="110000"/>
              </a:lnSpc>
              <a:spcBef>
                <a:spcPts val="600"/>
              </a:spcBef>
              <a:buClr>
                <a:srgbClr val="012069"/>
              </a:buClr>
              <a:buFont typeface="Arial" panose="020B0604020202020204" pitchFamily="34" charset="0"/>
              <a:buChar char="•"/>
            </a:pPr>
            <a:r>
              <a:rPr lang="en-GB" sz="1200" noProof="0" dirty="0"/>
              <a:t>In that case, the </a:t>
            </a:r>
            <a:r>
              <a:rPr lang="en-GB" sz="1200" dirty="0"/>
              <a:t>relevant comparison is between the cost of energy from the generic generator and the cost of the storage capacity it displaces.</a:t>
            </a:r>
          </a:p>
          <a:p>
            <a:pPr>
              <a:lnSpc>
                <a:spcPct val="110000"/>
              </a:lnSpc>
              <a:spcBef>
                <a:spcPts val="600"/>
              </a:spcBef>
            </a:pPr>
            <a:r>
              <a:rPr lang="en-GB" sz="1200" dirty="0"/>
              <a:t>(*) Slightly gives an account about how comparable are both costs.</a:t>
            </a:r>
            <a:r>
              <a:rPr lang="en-GB" dirty="0"/>
              <a:t> </a:t>
            </a:r>
            <a:endParaRPr lang="en-GB" noProof="0" dirty="0"/>
          </a:p>
        </p:txBody>
      </p:sp>
      <p:sp>
        <p:nvSpPr>
          <p:cNvPr id="32" name="TextBox 31">
            <a:extLst>
              <a:ext uri="{FF2B5EF4-FFF2-40B4-BE49-F238E27FC236}">
                <a16:creationId xmlns:a16="http://schemas.microsoft.com/office/drawing/2014/main" id="{E8959AA2-045E-F774-DD6A-B3960017D938}"/>
              </a:ext>
            </a:extLst>
          </p:cNvPr>
          <p:cNvSpPr txBox="1"/>
          <p:nvPr/>
        </p:nvSpPr>
        <p:spPr>
          <a:xfrm>
            <a:off x="961204" y="4240513"/>
            <a:ext cx="10717061" cy="2323713"/>
          </a:xfrm>
          <a:prstGeom prst="rect">
            <a:avLst/>
          </a:prstGeom>
          <a:noFill/>
        </p:spPr>
        <p:txBody>
          <a:bodyPr wrap="square" rtlCol="0">
            <a:spAutoFit/>
          </a:bodyPr>
          <a:lstStyle/>
          <a:p>
            <a:r>
              <a:rPr lang="en-GB" sz="1600" b="1" noProof="0" dirty="0">
                <a:solidFill>
                  <a:srgbClr val="012069"/>
                </a:solidFill>
              </a:rPr>
              <a:t>How to interpret the marginal cost:</a:t>
            </a:r>
          </a:p>
          <a:p>
            <a:pPr marL="285750" indent="-285750">
              <a:spcBef>
                <a:spcPts val="300"/>
              </a:spcBef>
              <a:buFont typeface="Arial" panose="020B0604020202020204" pitchFamily="34" charset="0"/>
              <a:buChar char="•"/>
            </a:pPr>
            <a:r>
              <a:rPr lang="en-GB" noProof="0" dirty="0">
                <a:solidFill>
                  <a:schemeClr val="tx1"/>
                </a:solidFill>
              </a:rPr>
              <a:t>PPA contract price: the fixed price the producer pays a generator under a power purchase agreement.</a:t>
            </a:r>
          </a:p>
          <a:p>
            <a:pPr marL="285750" indent="-285750">
              <a:spcBef>
                <a:spcPts val="300"/>
              </a:spcBef>
              <a:buClr>
                <a:srgbClr val="012069"/>
              </a:buClr>
              <a:buFont typeface="Arial" panose="020B0604020202020204" pitchFamily="34" charset="0"/>
              <a:buChar char="•"/>
            </a:pPr>
            <a:r>
              <a:rPr lang="en-GB" noProof="0" dirty="0">
                <a:solidFill>
                  <a:schemeClr val="tx1"/>
                </a:solidFill>
              </a:rPr>
              <a:t>Local grid tariff: Retail or industrial electricity tariff in the hexagon’s region.</a:t>
            </a:r>
          </a:p>
          <a:p>
            <a:pPr marL="285750" indent="-285750">
              <a:spcBef>
                <a:spcPts val="300"/>
              </a:spcBef>
              <a:buClr>
                <a:srgbClr val="012069"/>
              </a:buClr>
              <a:buFont typeface="Arial" panose="020B0604020202020204" pitchFamily="34" charset="0"/>
              <a:buChar char="•"/>
            </a:pPr>
            <a:r>
              <a:rPr lang="en-GB" noProof="0" dirty="0">
                <a:solidFill>
                  <a:schemeClr val="tx1"/>
                </a:solidFill>
              </a:rPr>
              <a:t>Shadow cost/legacy generation: Implicit cost of existing hydro or nuclear generation.</a:t>
            </a:r>
          </a:p>
          <a:p>
            <a:pPr marL="285750" indent="-285750">
              <a:buClr>
                <a:srgbClr val="012069"/>
              </a:buClr>
              <a:buFont typeface="Arial" panose="020B0604020202020204" pitchFamily="34" charset="0"/>
              <a:buChar char="•"/>
            </a:pPr>
            <a:endParaRPr lang="en-GB" noProof="0" dirty="0"/>
          </a:p>
          <a:p>
            <a:r>
              <a:rPr lang="en-GB" sz="1600" b="1" dirty="0">
                <a:solidFill>
                  <a:srgbClr val="012069"/>
                </a:solidFill>
              </a:rPr>
              <a:t>The analytical applications:</a:t>
            </a:r>
          </a:p>
          <a:p>
            <a:pPr marL="285750" indent="-285750">
              <a:spcBef>
                <a:spcPts val="300"/>
              </a:spcBef>
              <a:buFont typeface="Arial" panose="020B0604020202020204" pitchFamily="34" charset="0"/>
              <a:buChar char="•"/>
            </a:pPr>
            <a:r>
              <a:rPr lang="en-GB" noProof="0" dirty="0">
                <a:solidFill>
                  <a:schemeClr val="tx1"/>
                </a:solidFill>
              </a:rPr>
              <a:t>Test different PPA prices to verify break-even points </a:t>
            </a:r>
            <a:r>
              <a:rPr lang="en-GB" dirty="0">
                <a:solidFill>
                  <a:schemeClr val="tx1"/>
                </a:solidFill>
              </a:rPr>
              <a:t>for </a:t>
            </a:r>
            <a:r>
              <a:rPr lang="en-GB" noProof="0" dirty="0">
                <a:solidFill>
                  <a:schemeClr val="tx1"/>
                </a:solidFill>
              </a:rPr>
              <a:t>storage installation.</a:t>
            </a:r>
          </a:p>
          <a:p>
            <a:pPr marL="285750" indent="-285750">
              <a:spcBef>
                <a:spcPts val="300"/>
              </a:spcBef>
              <a:buClr>
                <a:srgbClr val="012069"/>
              </a:buClr>
              <a:buFont typeface="Arial" panose="020B0604020202020204" pitchFamily="34" charset="0"/>
              <a:buChar char="•"/>
            </a:pPr>
            <a:r>
              <a:rPr lang="en-GB" noProof="0" dirty="0">
                <a:solidFill>
                  <a:schemeClr val="tx1"/>
                </a:solidFill>
              </a:rPr>
              <a:t>Analyse </a:t>
            </a:r>
            <a:r>
              <a:rPr lang="en-GB" dirty="0">
                <a:solidFill>
                  <a:schemeClr val="tx1"/>
                </a:solidFill>
              </a:rPr>
              <a:t>real-world </a:t>
            </a:r>
            <a:r>
              <a:rPr lang="en-GB" noProof="0" dirty="0">
                <a:solidFill>
                  <a:schemeClr val="tx1"/>
                </a:solidFill>
              </a:rPr>
              <a:t>electricity prices in different regions.</a:t>
            </a:r>
          </a:p>
          <a:p>
            <a:pPr marL="285750" indent="-285750">
              <a:spcBef>
                <a:spcPts val="300"/>
              </a:spcBef>
              <a:buClr>
                <a:srgbClr val="012069"/>
              </a:buClr>
              <a:buFont typeface="Arial" panose="020B0604020202020204" pitchFamily="34" charset="0"/>
              <a:buChar char="•"/>
            </a:pPr>
            <a:r>
              <a:rPr lang="en-GB" noProof="0" dirty="0">
                <a:solidFill>
                  <a:schemeClr val="tx1"/>
                </a:solidFill>
              </a:rPr>
              <a:t>Capture opportunity cost of using low-carbon assets for commodity production</a:t>
            </a:r>
            <a:r>
              <a:rPr lang="en-GB" noProof="0" dirty="0">
                <a:solidFill>
                  <a:srgbClr val="012069"/>
                </a:solidFill>
              </a:rPr>
              <a:t>.</a:t>
            </a:r>
          </a:p>
        </p:txBody>
      </p:sp>
    </p:spTree>
    <p:extLst>
      <p:ext uri="{BB962C8B-B14F-4D97-AF65-F5344CB8AC3E}">
        <p14:creationId xmlns:p14="http://schemas.microsoft.com/office/powerpoint/2010/main" val="150598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3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2F9BA3C5-6FC9-2DE3-36B6-A063F5C64856}"/>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5F395E32-A2FB-7F1D-B224-952B4009B39C}"/>
              </a:ext>
            </a:extLst>
          </p:cNvPr>
          <p:cNvSpPr txBox="1">
            <a:spLocks noGrp="1"/>
          </p:cNvSpPr>
          <p:nvPr>
            <p:ph type="title"/>
          </p:nvPr>
        </p:nvSpPr>
        <p:spPr>
          <a:xfrm>
            <a:off x="838200" y="5556"/>
            <a:ext cx="10515600" cy="1245289"/>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Configuring the generic generator</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9F8EC7F3-E8AA-9DCB-D6FF-84600376CDF5}"/>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8</a:t>
            </a:fld>
            <a:endParaRPr lang="en-GB" sz="1000" b="1" dirty="0">
              <a:solidFill>
                <a:schemeClr val="bg1"/>
              </a:solidFill>
            </a:endParaRPr>
          </a:p>
        </p:txBody>
      </p:sp>
      <p:sp>
        <p:nvSpPr>
          <p:cNvPr id="5" name="Text 2">
            <a:extLst>
              <a:ext uri="{FF2B5EF4-FFF2-40B4-BE49-F238E27FC236}">
                <a16:creationId xmlns:a16="http://schemas.microsoft.com/office/drawing/2014/main" id="{AF7CA3F2-94CF-0205-8737-E8DAF9729E18}"/>
              </a:ext>
            </a:extLst>
          </p:cNvPr>
          <p:cNvSpPr/>
          <p:nvPr/>
        </p:nvSpPr>
        <p:spPr>
          <a:xfrm>
            <a:off x="995848" y="1407022"/>
            <a:ext cx="5633019" cy="285280"/>
          </a:xfrm>
          <a:prstGeom prst="rect">
            <a:avLst/>
          </a:prstGeom>
          <a:noFill/>
          <a:ln/>
        </p:spPr>
        <p:txBody>
          <a:bodyPr wrap="square" rtlCol="0" anchor="ctr"/>
          <a:lstStyle/>
          <a:p>
            <a:pPr marL="0" indent="0">
              <a:buNone/>
            </a:pPr>
            <a:r>
              <a:rPr lang="en-US" b="1" dirty="0" err="1">
                <a:solidFill>
                  <a:schemeClr val="tx1"/>
                </a:solidFill>
                <a:latin typeface="Arial" pitchFamily="34" charset="0"/>
                <a:ea typeface="Arial" pitchFamily="34" charset="-122"/>
                <a:cs typeface="Arial" pitchFamily="34" charset="-120"/>
              </a:rPr>
              <a:t>config.yaml</a:t>
            </a:r>
            <a:r>
              <a:rPr lang="en-US" b="1" dirty="0">
                <a:solidFill>
                  <a:schemeClr val="tx1"/>
                </a:solidFill>
                <a:latin typeface="Arial" pitchFamily="34" charset="0"/>
                <a:ea typeface="Arial" pitchFamily="34" charset="-122"/>
                <a:cs typeface="Arial" pitchFamily="34" charset="-120"/>
              </a:rPr>
              <a:t>: a segment to modify</a:t>
            </a:r>
            <a:endParaRPr lang="en-US" dirty="0">
              <a:solidFill>
                <a:schemeClr val="tx1"/>
              </a:solidFill>
            </a:endParaRPr>
          </a:p>
        </p:txBody>
      </p:sp>
      <p:sp>
        <p:nvSpPr>
          <p:cNvPr id="19" name="Shape 3">
            <a:extLst>
              <a:ext uri="{FF2B5EF4-FFF2-40B4-BE49-F238E27FC236}">
                <a16:creationId xmlns:a16="http://schemas.microsoft.com/office/drawing/2014/main" id="{6EC0A0BD-FD20-C3F8-C7CB-A7150B2F45BE}"/>
              </a:ext>
            </a:extLst>
          </p:cNvPr>
          <p:cNvSpPr/>
          <p:nvPr/>
        </p:nvSpPr>
        <p:spPr>
          <a:xfrm>
            <a:off x="1043146" y="1742286"/>
            <a:ext cx="8686800" cy="2818318"/>
          </a:xfrm>
          <a:prstGeom prst="roundRect">
            <a:avLst>
              <a:gd name="adj" fmla="val 7273"/>
            </a:avLst>
          </a:prstGeom>
          <a:solidFill>
            <a:srgbClr val="1E3A6E"/>
          </a:solidFill>
          <a:ln w="12700">
            <a:solidFill>
              <a:srgbClr val="1E3A6E"/>
            </a:solidFill>
            <a:prstDash val="solid"/>
          </a:ln>
        </p:spPr>
        <p:txBody>
          <a:bodyPr/>
          <a:lstStyle/>
          <a:p>
            <a:endParaRPr lang="en-US" sz="1600" dirty="0"/>
          </a:p>
        </p:txBody>
      </p:sp>
      <p:sp>
        <p:nvSpPr>
          <p:cNvPr id="20" name="Shape 4">
            <a:extLst>
              <a:ext uri="{FF2B5EF4-FFF2-40B4-BE49-F238E27FC236}">
                <a16:creationId xmlns:a16="http://schemas.microsoft.com/office/drawing/2014/main" id="{903952EC-D7F5-B4B3-CD69-4445CB333BDB}"/>
              </a:ext>
            </a:extLst>
          </p:cNvPr>
          <p:cNvSpPr/>
          <p:nvPr/>
        </p:nvSpPr>
        <p:spPr>
          <a:xfrm>
            <a:off x="1043146" y="1742286"/>
            <a:ext cx="8686800" cy="201168"/>
          </a:xfrm>
          <a:prstGeom prst="roundRect">
            <a:avLst>
              <a:gd name="adj" fmla="val 36364"/>
            </a:avLst>
          </a:prstGeom>
          <a:solidFill>
            <a:srgbClr val="162D58"/>
          </a:solidFill>
          <a:ln w="12700">
            <a:solidFill>
              <a:srgbClr val="162D58"/>
            </a:solidFill>
            <a:prstDash val="solid"/>
          </a:ln>
        </p:spPr>
        <p:txBody>
          <a:bodyPr/>
          <a:lstStyle/>
          <a:p>
            <a:endParaRPr lang="en-US" sz="1600"/>
          </a:p>
        </p:txBody>
      </p:sp>
      <p:sp>
        <p:nvSpPr>
          <p:cNvPr id="21" name="Text 5">
            <a:extLst>
              <a:ext uri="{FF2B5EF4-FFF2-40B4-BE49-F238E27FC236}">
                <a16:creationId xmlns:a16="http://schemas.microsoft.com/office/drawing/2014/main" id="{07637C13-0A7D-8F16-49C2-756570DB1D26}"/>
              </a:ext>
            </a:extLst>
          </p:cNvPr>
          <p:cNvSpPr/>
          <p:nvPr/>
        </p:nvSpPr>
        <p:spPr>
          <a:xfrm>
            <a:off x="1152874" y="1792578"/>
            <a:ext cx="7094859" cy="100584"/>
          </a:xfrm>
          <a:prstGeom prst="rect">
            <a:avLst/>
          </a:prstGeom>
          <a:noFill/>
          <a:ln/>
        </p:spPr>
        <p:txBody>
          <a:bodyPr wrap="square" rtlCol="0" anchor="ctr"/>
          <a:lstStyle/>
          <a:p>
            <a:pPr marL="0" indent="0">
              <a:buNone/>
            </a:pPr>
            <a:r>
              <a:rPr lang="en-US" b="1" dirty="0" err="1">
                <a:solidFill>
                  <a:schemeClr val="bg1"/>
                </a:solidFill>
                <a:latin typeface="Courier New" pitchFamily="34" charset="0"/>
                <a:ea typeface="Courier New" pitchFamily="34" charset="-122"/>
                <a:cs typeface="Courier New" pitchFamily="34" charset="-120"/>
              </a:rPr>
              <a:t>config.yaml</a:t>
            </a:r>
            <a:endParaRPr lang="en-US" b="1" dirty="0">
              <a:solidFill>
                <a:schemeClr val="bg1"/>
              </a:solidFill>
            </a:endParaRPr>
          </a:p>
        </p:txBody>
      </p:sp>
      <p:sp>
        <p:nvSpPr>
          <p:cNvPr id="22" name="Text 7">
            <a:extLst>
              <a:ext uri="{FF2B5EF4-FFF2-40B4-BE49-F238E27FC236}">
                <a16:creationId xmlns:a16="http://schemas.microsoft.com/office/drawing/2014/main" id="{F00A1A10-8D87-98DA-95A0-89FD38B0214A}"/>
              </a:ext>
            </a:extLst>
          </p:cNvPr>
          <p:cNvSpPr/>
          <p:nvPr/>
        </p:nvSpPr>
        <p:spPr>
          <a:xfrm>
            <a:off x="1180306" y="1993746"/>
            <a:ext cx="8412480" cy="2422992"/>
          </a:xfrm>
          <a:prstGeom prst="rect">
            <a:avLst/>
          </a:prstGeom>
          <a:noFill/>
          <a:ln>
            <a:noFill/>
          </a:ln>
        </p:spPr>
        <p:txBody>
          <a:bodyPr wrap="square" rtlCol="0" anchor="ctr"/>
          <a:lstStyle/>
          <a:p>
            <a:r>
              <a:rPr lang="en-GB" dirty="0" err="1">
                <a:solidFill>
                  <a:srgbClr val="FFC000"/>
                </a:solidFill>
                <a:latin typeface="Courier New" panose="020B0609020204030204" pitchFamily="49" charset="0"/>
                <a:cs typeface="Courier New" panose="020B0609020204030204" pitchFamily="49" charset="0"/>
              </a:rPr>
              <a:t>generators_dict</a:t>
            </a:r>
            <a:r>
              <a:rPr lang="en-GB" dirty="0">
                <a:solidFill>
                  <a:srgbClr val="FFC000"/>
                </a:solidFill>
                <a:latin typeface="Courier New" panose="020B0609020204030204" pitchFamily="49" charset="0"/>
                <a:cs typeface="Courier New" panose="020B0609020204030204" pitchFamily="49" charset="0"/>
              </a:rPr>
              <a:t>: {'solar' : [], 'wind' : [], 'existing' : []}</a:t>
            </a:r>
          </a:p>
          <a:p>
            <a:r>
              <a:rPr lang="en-GB" dirty="0" err="1">
                <a:solidFill>
                  <a:srgbClr val="FFC000"/>
                </a:solidFill>
                <a:latin typeface="Courier New" panose="020B0609020204030204" pitchFamily="49" charset="0"/>
                <a:cs typeface="Courier New" panose="020B0609020204030204" pitchFamily="49" charset="0"/>
              </a:rPr>
              <a:t>gen_capacity</a:t>
            </a:r>
            <a:r>
              <a:rPr lang="en-GB" dirty="0">
                <a:solidFill>
                  <a:srgbClr val="FFC000"/>
                </a:solidFill>
                <a:latin typeface="Courier New" panose="020B0609020204030204" pitchFamily="49" charset="0"/>
                <a:cs typeface="Courier New" panose="020B0609020204030204" pitchFamily="49" charset="0"/>
              </a:rPr>
              <a:t>:</a:t>
            </a:r>
          </a:p>
          <a:p>
            <a:r>
              <a:rPr lang="en-GB" dirty="0">
                <a:solidFill>
                  <a:srgbClr val="FFC000"/>
                </a:solidFill>
                <a:latin typeface="Courier New" panose="020B0609020204030204" pitchFamily="49" charset="0"/>
                <a:cs typeface="Courier New" panose="020B0609020204030204" pitchFamily="49" charset="0"/>
              </a:rPr>
              <a:t>solar: 1</a:t>
            </a:r>
          </a:p>
          <a:p>
            <a:r>
              <a:rPr lang="en-GB" dirty="0">
                <a:solidFill>
                  <a:srgbClr val="FFC000"/>
                </a:solidFill>
                <a:latin typeface="Courier New" panose="020B0609020204030204" pitchFamily="49" charset="0"/>
                <a:cs typeface="Courier New" panose="020B0609020204030204" pitchFamily="49" charset="0"/>
              </a:rPr>
              <a:t>wind: 4</a:t>
            </a:r>
          </a:p>
          <a:p>
            <a:r>
              <a:rPr lang="en-GB" dirty="0">
                <a:solidFill>
                  <a:srgbClr val="FFC000"/>
                </a:solidFill>
                <a:latin typeface="Courier New" panose="020B0609020204030204" pitchFamily="49" charset="0"/>
                <a:cs typeface="Courier New" panose="020B0609020204030204" pitchFamily="49" charset="0"/>
              </a:rPr>
              <a:t>existing: 1</a:t>
            </a:r>
          </a:p>
          <a:p>
            <a:endParaRPr lang="en-GB" dirty="0">
              <a:solidFill>
                <a:srgbClr val="FFC000"/>
              </a:solidFill>
              <a:latin typeface="Courier New" panose="020B0609020204030204" pitchFamily="49" charset="0"/>
              <a:cs typeface="Courier New" panose="020B0609020204030204" pitchFamily="49" charset="0"/>
            </a:endParaRPr>
          </a:p>
          <a:p>
            <a:r>
              <a:rPr lang="en-GB" dirty="0">
                <a:solidFill>
                  <a:schemeClr val="accent5">
                    <a:lumMod val="20000"/>
                    <a:lumOff val="80000"/>
                  </a:schemeClr>
                </a:solidFill>
                <a:latin typeface="Courier New" panose="020B0609020204030204" pitchFamily="49" charset="0"/>
                <a:cs typeface="Courier New" panose="020B0609020204030204" pitchFamily="49" charset="0"/>
              </a:rPr>
              <a:t># Generic dispatchable generator (existing fleet):</a:t>
            </a:r>
          </a:p>
          <a:p>
            <a:r>
              <a:rPr lang="en-GB" dirty="0">
                <a:solidFill>
                  <a:schemeClr val="accent5">
                    <a:lumMod val="20000"/>
                    <a:lumOff val="80000"/>
                  </a:schemeClr>
                </a:solidFill>
                <a:latin typeface="Courier New" panose="020B0609020204030204" pitchFamily="49" charset="0"/>
                <a:cs typeface="Courier New" panose="020B0609020204030204" pitchFamily="49" charset="0"/>
              </a:rPr>
              <a:t># </a:t>
            </a:r>
            <a:r>
              <a:rPr lang="en-GB" dirty="0" err="1">
                <a:solidFill>
                  <a:schemeClr val="accent5">
                    <a:lumMod val="20000"/>
                    <a:lumOff val="80000"/>
                  </a:schemeClr>
                </a:solidFill>
                <a:latin typeface="Courier New" panose="020B0609020204030204" pitchFamily="49" charset="0"/>
                <a:cs typeface="Courier New" panose="020B0609020204030204" pitchFamily="49" charset="0"/>
              </a:rPr>
              <a:t>p_nom</a:t>
            </a:r>
            <a:r>
              <a:rPr lang="en-GB" dirty="0">
                <a:solidFill>
                  <a:schemeClr val="accent5">
                    <a:lumMod val="20000"/>
                    <a:lumOff val="80000"/>
                  </a:schemeClr>
                </a:solidFill>
                <a:latin typeface="Courier New" panose="020B0609020204030204" pitchFamily="49" charset="0"/>
                <a:cs typeface="Courier New" panose="020B0609020204030204" pitchFamily="49" charset="0"/>
              </a:rPr>
              <a:t> per hexagon = hydro + nuclear from data/{country}/</a:t>
            </a:r>
            <a:r>
              <a:rPr lang="en-GB" dirty="0" err="1">
                <a:solidFill>
                  <a:schemeClr val="accent5">
                    <a:lumMod val="20000"/>
                    <a:lumOff val="80000"/>
                  </a:schemeClr>
                </a:solidFill>
                <a:latin typeface="Courier New" panose="020B0609020204030204" pitchFamily="49" charset="0"/>
                <a:cs typeface="Courier New" panose="020B0609020204030204" pitchFamily="49" charset="0"/>
              </a:rPr>
              <a:t>hex_final</a:t>
            </a:r>
            <a:r>
              <a:rPr lang="en-GB" dirty="0">
                <a:solidFill>
                  <a:schemeClr val="accent5">
                    <a:lumMod val="20000"/>
                    <a:lumOff val="80000"/>
                  </a:schemeClr>
                </a:solidFill>
                <a:latin typeface="Courier New" panose="020B0609020204030204" pitchFamily="49" charset="0"/>
                <a:cs typeface="Courier New" panose="020B0609020204030204" pitchFamily="49" charset="0"/>
              </a:rPr>
              <a:t>_{country}.</a:t>
            </a:r>
            <a:r>
              <a:rPr lang="en-GB" dirty="0" err="1">
                <a:solidFill>
                  <a:schemeClr val="accent5">
                    <a:lumMod val="20000"/>
                    <a:lumOff val="80000"/>
                  </a:schemeClr>
                </a:solidFill>
                <a:latin typeface="Courier New" panose="020B0609020204030204" pitchFamily="49" charset="0"/>
                <a:cs typeface="Courier New" panose="020B0609020204030204" pitchFamily="49" charset="0"/>
              </a:rPr>
              <a:t>geojson</a:t>
            </a:r>
            <a:endParaRPr lang="en-GB" dirty="0">
              <a:solidFill>
                <a:schemeClr val="accent5">
                  <a:lumMod val="20000"/>
                  <a:lumOff val="80000"/>
                </a:schemeClr>
              </a:solidFill>
              <a:latin typeface="Courier New" panose="020B0609020204030204" pitchFamily="49" charset="0"/>
              <a:cs typeface="Courier New" panose="020B0609020204030204" pitchFamily="49" charset="0"/>
            </a:endParaRPr>
          </a:p>
          <a:p>
            <a:r>
              <a:rPr lang="en-GB" dirty="0" err="1">
                <a:solidFill>
                  <a:srgbClr val="FFC000"/>
                </a:solidFill>
                <a:latin typeface="Courier New" panose="020B0609020204030204" pitchFamily="49" charset="0"/>
                <a:cs typeface="Courier New" panose="020B0609020204030204" pitchFamily="49" charset="0"/>
              </a:rPr>
              <a:t>generic_generator</a:t>
            </a:r>
            <a:r>
              <a:rPr lang="en-GB" dirty="0">
                <a:solidFill>
                  <a:srgbClr val="FFC000"/>
                </a:solidFill>
                <a:latin typeface="Courier New" panose="020B0609020204030204" pitchFamily="49" charset="0"/>
                <a:cs typeface="Courier New" panose="020B0609020204030204" pitchFamily="49" charset="0"/>
              </a:rPr>
              <a:t>:</a:t>
            </a:r>
          </a:p>
          <a:p>
            <a:r>
              <a:rPr lang="en-GB" dirty="0" err="1">
                <a:solidFill>
                  <a:srgbClr val="FFC000"/>
                </a:solidFill>
                <a:latin typeface="Courier New" panose="020B0609020204030204" pitchFamily="49" charset="0"/>
                <a:cs typeface="Courier New" panose="020B0609020204030204" pitchFamily="49" charset="0"/>
              </a:rPr>
              <a:t>marginal_cost</a:t>
            </a:r>
            <a:r>
              <a:rPr lang="en-GB" dirty="0">
                <a:solidFill>
                  <a:srgbClr val="FFC000"/>
                </a:solidFill>
                <a:latin typeface="Courier New" panose="020B0609020204030204" pitchFamily="49" charset="0"/>
                <a:cs typeface="Courier New" panose="020B0609020204030204" pitchFamily="49" charset="0"/>
              </a:rPr>
              <a:t>: 60</a:t>
            </a:r>
          </a:p>
        </p:txBody>
      </p:sp>
      <p:sp>
        <p:nvSpPr>
          <p:cNvPr id="24" name="Rectangle 23">
            <a:extLst>
              <a:ext uri="{FF2B5EF4-FFF2-40B4-BE49-F238E27FC236}">
                <a16:creationId xmlns:a16="http://schemas.microsoft.com/office/drawing/2014/main" id="{255C1BB8-F194-87E5-0FDC-3CC5851C2C96}"/>
              </a:ext>
            </a:extLst>
          </p:cNvPr>
          <p:cNvSpPr/>
          <p:nvPr/>
        </p:nvSpPr>
        <p:spPr>
          <a:xfrm>
            <a:off x="3452642" y="2434684"/>
            <a:ext cx="5209577" cy="548673"/>
          </a:xfrm>
          <a:prstGeom prst="rect">
            <a:avLst/>
          </a:prstGeom>
          <a:solidFill>
            <a:schemeClr val="accent6">
              <a:lumMod val="20000"/>
              <a:lumOff val="8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‘Existing’ generation is added in the </a:t>
            </a:r>
            <a:r>
              <a:rPr lang="en-US" dirty="0" err="1">
                <a:solidFill>
                  <a:schemeClr val="tx1"/>
                </a:solidFill>
                <a:latin typeface="Courier New" panose="020B0609020204030204" pitchFamily="49" charset="0"/>
                <a:cs typeface="Courier New" panose="020B0609020204030204" pitchFamily="49" charset="0"/>
              </a:rPr>
              <a:t>generators_dict</a:t>
            </a:r>
            <a:r>
              <a:rPr lang="en-US" dirty="0">
                <a:solidFill>
                  <a:schemeClr val="tx1"/>
                </a:solidFill>
              </a:rPr>
              <a:t>, adding an alternative in the portfolio of the </a:t>
            </a:r>
            <a:r>
              <a:rPr lang="en-US" dirty="0" err="1">
                <a:solidFill>
                  <a:schemeClr val="tx1"/>
                </a:solidFill>
              </a:rPr>
              <a:t>optimiser</a:t>
            </a:r>
            <a:r>
              <a:rPr lang="en-US" dirty="0">
                <a:solidFill>
                  <a:schemeClr val="tx1"/>
                </a:solidFill>
              </a:rPr>
              <a:t>.</a:t>
            </a:r>
          </a:p>
        </p:txBody>
      </p:sp>
      <p:sp>
        <p:nvSpPr>
          <p:cNvPr id="25" name="Rectangle 24">
            <a:extLst>
              <a:ext uri="{FF2B5EF4-FFF2-40B4-BE49-F238E27FC236}">
                <a16:creationId xmlns:a16="http://schemas.microsoft.com/office/drawing/2014/main" id="{C1BBA22A-276D-E829-0F9C-3670F3B1019E}"/>
              </a:ext>
            </a:extLst>
          </p:cNvPr>
          <p:cNvSpPr/>
          <p:nvPr/>
        </p:nvSpPr>
        <p:spPr>
          <a:xfrm>
            <a:off x="5970638" y="3567142"/>
            <a:ext cx="5383162" cy="1189075"/>
          </a:xfrm>
          <a:prstGeom prst="rect">
            <a:avLst/>
          </a:prstGeom>
          <a:solidFill>
            <a:schemeClr val="accent6">
              <a:lumMod val="20000"/>
              <a:lumOff val="8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dirty="0" err="1">
                <a:solidFill>
                  <a:schemeClr val="tx1"/>
                </a:solidFill>
                <a:latin typeface="Courier New" panose="020B0609020204030204" pitchFamily="49" charset="0"/>
                <a:cs typeface="Courier New" panose="020B0609020204030204" pitchFamily="49" charset="0"/>
              </a:rPr>
              <a:t>p_nom</a:t>
            </a:r>
            <a:r>
              <a:rPr lang="en-US" dirty="0">
                <a:solidFill>
                  <a:schemeClr val="tx1"/>
                </a:solidFill>
                <a:latin typeface="Courier New" panose="020B0609020204030204" pitchFamily="49" charset="0"/>
                <a:cs typeface="Courier New" panose="020B0609020204030204" pitchFamily="49" charset="0"/>
              </a:rPr>
              <a:t> </a:t>
            </a:r>
            <a:r>
              <a:rPr lang="en-US" dirty="0">
                <a:solidFill>
                  <a:schemeClr val="tx1"/>
                </a:solidFill>
              </a:rPr>
              <a:t>draws from the sum of hydro + nuclear in the data of the country.</a:t>
            </a:r>
            <a:r>
              <a:rPr lang="en-GB" dirty="0"/>
              <a:t> </a:t>
            </a:r>
            <a:r>
              <a:rPr lang="en-GB" dirty="0" err="1">
                <a:solidFill>
                  <a:schemeClr val="tx1"/>
                </a:solidFill>
                <a:latin typeface="Courier New" panose="020B0609020204030204" pitchFamily="49" charset="0"/>
                <a:cs typeface="Courier New" panose="020B0609020204030204" pitchFamily="49" charset="0"/>
              </a:rPr>
              <a:t>p_nom</a:t>
            </a:r>
            <a:r>
              <a:rPr lang="en-GB" dirty="0">
                <a:solidFill>
                  <a:schemeClr val="tx1"/>
                </a:solidFill>
                <a:latin typeface="Courier New" panose="020B0609020204030204" pitchFamily="49" charset="0"/>
                <a:cs typeface="Courier New" panose="020B0609020204030204" pitchFamily="49" charset="0"/>
              </a:rPr>
              <a:t> </a:t>
            </a:r>
            <a:r>
              <a:rPr lang="en-GB" dirty="0">
                <a:solidFill>
                  <a:schemeClr val="tx1"/>
                </a:solidFill>
              </a:rPr>
              <a:t>is read from the hexagon </a:t>
            </a:r>
            <a:r>
              <a:rPr lang="en-GB" dirty="0" err="1">
                <a:solidFill>
                  <a:schemeClr val="tx1"/>
                </a:solidFill>
              </a:rPr>
              <a:t>GeoJSON</a:t>
            </a:r>
            <a:r>
              <a:rPr lang="en-GB" dirty="0">
                <a:solidFill>
                  <a:schemeClr val="tx1"/>
                </a:solidFill>
              </a:rPr>
              <a:t>, not set in </a:t>
            </a:r>
            <a:r>
              <a:rPr lang="en-GB" dirty="0" err="1">
                <a:solidFill>
                  <a:schemeClr val="tx1"/>
                </a:solidFill>
              </a:rPr>
              <a:t>config.yaml</a:t>
            </a:r>
            <a:r>
              <a:rPr lang="en-GB" dirty="0">
                <a:solidFill>
                  <a:schemeClr val="tx1"/>
                </a:solidFill>
              </a:rPr>
              <a:t>.</a:t>
            </a:r>
          </a:p>
          <a:p>
            <a:pPr algn="just">
              <a:spcBef>
                <a:spcPts val="600"/>
              </a:spcBef>
              <a:buClr>
                <a:srgbClr val="012069"/>
              </a:buClr>
            </a:pPr>
            <a:r>
              <a:rPr lang="en-US" dirty="0" err="1">
                <a:solidFill>
                  <a:schemeClr val="tx1"/>
                </a:solidFill>
                <a:latin typeface="Courier New" panose="020B0609020204030204" pitchFamily="49" charset="0"/>
                <a:cs typeface="Courier New" panose="020B0609020204030204" pitchFamily="49" charset="0"/>
              </a:rPr>
              <a:t>marginal_cost</a:t>
            </a:r>
            <a:r>
              <a:rPr lang="en-US" dirty="0">
                <a:solidFill>
                  <a:schemeClr val="tx1"/>
                </a:solidFill>
                <a:latin typeface="Courier New" panose="020B0609020204030204" pitchFamily="49" charset="0"/>
                <a:cs typeface="Courier New" panose="020B0609020204030204" pitchFamily="49" charset="0"/>
              </a:rPr>
              <a:t> </a:t>
            </a:r>
            <a:r>
              <a:rPr lang="en-US" dirty="0">
                <a:solidFill>
                  <a:schemeClr val="tx1"/>
                </a:solidFill>
              </a:rPr>
              <a:t>considers the cost of the energy in €/MWh of the electricity consumed.</a:t>
            </a:r>
          </a:p>
        </p:txBody>
      </p:sp>
      <p:sp>
        <p:nvSpPr>
          <p:cNvPr id="26" name="TextBox 25">
            <a:extLst>
              <a:ext uri="{FF2B5EF4-FFF2-40B4-BE49-F238E27FC236}">
                <a16:creationId xmlns:a16="http://schemas.microsoft.com/office/drawing/2014/main" id="{D04B983B-DB2E-5FD9-EEEE-A838992209DF}"/>
              </a:ext>
            </a:extLst>
          </p:cNvPr>
          <p:cNvSpPr txBox="1"/>
          <p:nvPr/>
        </p:nvSpPr>
        <p:spPr>
          <a:xfrm>
            <a:off x="838201" y="5008917"/>
            <a:ext cx="8891746" cy="1461939"/>
          </a:xfrm>
          <a:prstGeom prst="rect">
            <a:avLst/>
          </a:prstGeom>
          <a:noFill/>
        </p:spPr>
        <p:txBody>
          <a:bodyPr wrap="square" rtlCol="0">
            <a:spAutoFit/>
          </a:bodyPr>
          <a:lstStyle/>
          <a:p>
            <a:pPr marL="285750" indent="-285750">
              <a:spcBef>
                <a:spcPts val="300"/>
              </a:spcBef>
              <a:buClr>
                <a:srgbClr val="012069"/>
              </a:buClr>
              <a:buFont typeface="Arial" panose="020B0604020202020204" pitchFamily="34" charset="0"/>
              <a:buChar char="•"/>
            </a:pPr>
            <a:r>
              <a:rPr lang="en-US" dirty="0">
                <a:solidFill>
                  <a:schemeClr val="tx1"/>
                </a:solidFill>
              </a:rPr>
              <a:t>Considering a very high value of </a:t>
            </a:r>
            <a:r>
              <a:rPr lang="en-US" dirty="0" err="1">
                <a:solidFill>
                  <a:schemeClr val="tx1"/>
                </a:solidFill>
              </a:rPr>
              <a:t>marginal_cost</a:t>
            </a:r>
            <a:r>
              <a:rPr lang="en-US" dirty="0">
                <a:solidFill>
                  <a:schemeClr val="tx1"/>
                </a:solidFill>
              </a:rPr>
              <a:t> (for example, 500€/MWh) results in no participation of the generic generator. Effectively, this case can be considered as the base case.</a:t>
            </a:r>
          </a:p>
          <a:p>
            <a:pPr marL="285750" indent="-285750">
              <a:spcBef>
                <a:spcPts val="300"/>
              </a:spcBef>
              <a:buClr>
                <a:srgbClr val="012069"/>
              </a:buClr>
              <a:buFont typeface="Arial" panose="020B0604020202020204" pitchFamily="34" charset="0"/>
              <a:buChar char="•"/>
            </a:pPr>
            <a:r>
              <a:rPr lang="en-US" dirty="0">
                <a:solidFill>
                  <a:schemeClr val="tx1"/>
                </a:solidFill>
              </a:rPr>
              <a:t>Considering a realistic value of marginal cost for PPA results in the generic generator displacing both renewable generation and storage facilities. </a:t>
            </a:r>
          </a:p>
          <a:p>
            <a:pPr marL="285750" indent="-285750">
              <a:spcBef>
                <a:spcPts val="300"/>
              </a:spcBef>
              <a:buClr>
                <a:srgbClr val="012069"/>
              </a:buClr>
              <a:buFont typeface="Arial" panose="020B0604020202020204" pitchFamily="34" charset="0"/>
              <a:buChar char="•"/>
            </a:pPr>
            <a:r>
              <a:rPr lang="en-US" dirty="0">
                <a:solidFill>
                  <a:schemeClr val="tx1"/>
                </a:solidFill>
              </a:rPr>
              <a:t>Considering a very low value of marginal cost for PPA results in the generic generator displacing a significant amount of renewables and storage. </a:t>
            </a:r>
          </a:p>
        </p:txBody>
      </p:sp>
    </p:spTree>
    <p:extLst>
      <p:ext uri="{BB962C8B-B14F-4D97-AF65-F5344CB8AC3E}">
        <p14:creationId xmlns:p14="http://schemas.microsoft.com/office/powerpoint/2010/main" val="373340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4" grpId="0" animBg="1"/>
      <p:bldP spid="25" grpId="0" animBg="1"/>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B2FBDF1-23D0-FBF9-6505-A87CC1BF1A89}"/>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25FF642D-1D4A-C3F1-3558-48E9D1B3A3F9}"/>
              </a:ext>
            </a:extLst>
          </p:cNvPr>
          <p:cNvSpPr txBox="1">
            <a:spLocks noGrp="1"/>
          </p:cNvSpPr>
          <p:nvPr>
            <p:ph type="title"/>
          </p:nvPr>
        </p:nvSpPr>
        <p:spPr>
          <a:xfrm>
            <a:off x="838200" y="-84067"/>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What changes in the result</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CC99A422-ED3F-A2BE-65A6-EB5E58D264AB}"/>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9</a:t>
            </a:fld>
            <a:endParaRPr lang="en-GB" sz="1000" b="1" dirty="0">
              <a:solidFill>
                <a:schemeClr val="bg1"/>
              </a:solidFill>
            </a:endParaRPr>
          </a:p>
        </p:txBody>
      </p:sp>
      <p:sp>
        <p:nvSpPr>
          <p:cNvPr id="4" name="TextBox 3">
            <a:extLst>
              <a:ext uri="{FF2B5EF4-FFF2-40B4-BE49-F238E27FC236}">
                <a16:creationId xmlns:a16="http://schemas.microsoft.com/office/drawing/2014/main" id="{9714B88B-1C2F-2E26-6E61-CDB220499EAA}"/>
              </a:ext>
            </a:extLst>
          </p:cNvPr>
          <p:cNvSpPr txBox="1"/>
          <p:nvPr/>
        </p:nvSpPr>
        <p:spPr>
          <a:xfrm>
            <a:off x="3048886" y="3275112"/>
            <a:ext cx="6097772" cy="307777"/>
          </a:xfrm>
          <a:prstGeom prst="rect">
            <a:avLst/>
          </a:prstGeom>
          <a:noFill/>
        </p:spPr>
        <p:txBody>
          <a:bodyPr wrap="square">
            <a:spAutoFit/>
          </a:bodyPr>
          <a:lstStyle/>
          <a:p>
            <a:r>
              <a:rPr lang="en-GB" b="0" i="0" u="none" strike="noStrike" dirty="0">
                <a:solidFill>
                  <a:srgbClr val="000000"/>
                </a:solidFill>
                <a:effectLst/>
              </a:rPr>
              <a:t> </a:t>
            </a:r>
            <a:endParaRPr lang="en-GB" dirty="0"/>
          </a:p>
        </p:txBody>
      </p:sp>
      <p:sp>
        <p:nvSpPr>
          <p:cNvPr id="16" name="Shape 11">
            <a:extLst>
              <a:ext uri="{FF2B5EF4-FFF2-40B4-BE49-F238E27FC236}">
                <a16:creationId xmlns:a16="http://schemas.microsoft.com/office/drawing/2014/main" id="{2F08F57A-44D3-3FDB-8627-446E0397DB83}"/>
              </a:ext>
            </a:extLst>
          </p:cNvPr>
          <p:cNvSpPr/>
          <p:nvPr/>
        </p:nvSpPr>
        <p:spPr>
          <a:xfrm>
            <a:off x="5957917" y="588162"/>
            <a:ext cx="5700252" cy="3093242"/>
          </a:xfrm>
          <a:prstGeom prst="roundRect">
            <a:avLst>
              <a:gd name="adj" fmla="val 2353"/>
            </a:avLst>
          </a:prstGeom>
          <a:solidFill>
            <a:srgbClr val="F7F9FC"/>
          </a:solidFill>
          <a:ln w="10160">
            <a:solidFill>
              <a:srgbClr val="B5C8E8"/>
            </a:solidFill>
            <a:prstDash val="solid"/>
          </a:ln>
        </p:spPr>
        <p:txBody>
          <a:bodyPr/>
          <a:lstStyle/>
          <a:p>
            <a:endParaRPr/>
          </a:p>
        </p:txBody>
      </p:sp>
      <p:sp>
        <p:nvSpPr>
          <p:cNvPr id="17" name="Shape 12">
            <a:extLst>
              <a:ext uri="{FF2B5EF4-FFF2-40B4-BE49-F238E27FC236}">
                <a16:creationId xmlns:a16="http://schemas.microsoft.com/office/drawing/2014/main" id="{E8AF9668-1D95-DD27-573B-EAC4AD95937A}"/>
              </a:ext>
            </a:extLst>
          </p:cNvPr>
          <p:cNvSpPr/>
          <p:nvPr/>
        </p:nvSpPr>
        <p:spPr>
          <a:xfrm>
            <a:off x="5957917" y="588160"/>
            <a:ext cx="5700252" cy="321367"/>
          </a:xfrm>
          <a:prstGeom prst="roundRect">
            <a:avLst>
              <a:gd name="adj" fmla="val 26667"/>
            </a:avLst>
          </a:prstGeom>
          <a:solidFill>
            <a:srgbClr val="1E3A6E"/>
          </a:solidFill>
          <a:ln w="12700">
            <a:solidFill>
              <a:srgbClr val="1E3A6E"/>
            </a:solidFill>
            <a:prstDash val="solid"/>
          </a:ln>
        </p:spPr>
        <p:txBody>
          <a:bodyPr/>
          <a:lstStyle/>
          <a:p>
            <a:endParaRPr lang="en-GB" dirty="0"/>
          </a:p>
        </p:txBody>
      </p:sp>
      <p:sp>
        <p:nvSpPr>
          <p:cNvPr id="18" name="Text 13">
            <a:extLst>
              <a:ext uri="{FF2B5EF4-FFF2-40B4-BE49-F238E27FC236}">
                <a16:creationId xmlns:a16="http://schemas.microsoft.com/office/drawing/2014/main" id="{54F09775-AD3E-81C1-5345-69F5C1382A74}"/>
              </a:ext>
            </a:extLst>
          </p:cNvPr>
          <p:cNvSpPr/>
          <p:nvPr/>
        </p:nvSpPr>
        <p:spPr>
          <a:xfrm>
            <a:off x="5957916" y="597367"/>
            <a:ext cx="5700252" cy="246920"/>
          </a:xfrm>
          <a:prstGeom prst="rect">
            <a:avLst/>
          </a:prstGeom>
          <a:noFill/>
          <a:ln/>
        </p:spPr>
        <p:txBody>
          <a:bodyPr wrap="square" rtlCol="0" anchor="ctr"/>
          <a:lstStyle/>
          <a:p>
            <a:pPr marL="0" indent="0">
              <a:buNone/>
            </a:pPr>
            <a:r>
              <a:rPr lang="en-GB" sz="1600" b="1" dirty="0">
                <a:solidFill>
                  <a:srgbClr val="FFFFFF"/>
                </a:solidFill>
                <a:latin typeface="Arial" pitchFamily="34" charset="0"/>
                <a:ea typeface="Arial" pitchFamily="34" charset="-122"/>
                <a:cs typeface="Arial" pitchFamily="34" charset="-120"/>
              </a:rPr>
              <a:t>Effect on storage and spatial pattern:</a:t>
            </a:r>
            <a:endParaRPr lang="en-GB" sz="1600" b="1" dirty="0"/>
          </a:p>
        </p:txBody>
      </p:sp>
      <p:sp>
        <p:nvSpPr>
          <p:cNvPr id="31" name="TextBox 30">
            <a:extLst>
              <a:ext uri="{FF2B5EF4-FFF2-40B4-BE49-F238E27FC236}">
                <a16:creationId xmlns:a16="http://schemas.microsoft.com/office/drawing/2014/main" id="{B0859F76-F1D0-EAB5-B4FC-6CD2D2877C5E}"/>
              </a:ext>
            </a:extLst>
          </p:cNvPr>
          <p:cNvSpPr txBox="1"/>
          <p:nvPr/>
        </p:nvSpPr>
        <p:spPr>
          <a:xfrm>
            <a:off x="5957917" y="988358"/>
            <a:ext cx="5553948" cy="2693045"/>
          </a:xfrm>
          <a:prstGeom prst="rect">
            <a:avLst/>
          </a:prstGeom>
          <a:noFill/>
        </p:spPr>
        <p:txBody>
          <a:bodyPr wrap="square" rtlCol="0">
            <a:spAutoFit/>
          </a:bodyPr>
          <a:lstStyle/>
          <a:p>
            <a:pPr marL="285750" indent="-285750">
              <a:spcBef>
                <a:spcPts val="600"/>
              </a:spcBef>
              <a:buClr>
                <a:srgbClr val="012069"/>
              </a:buClr>
              <a:buFont typeface="Arial" panose="020B0604020202020204" pitchFamily="34" charset="0"/>
              <a:buChar char="•"/>
            </a:pPr>
            <a:r>
              <a:rPr lang="en-GB" dirty="0"/>
              <a:t>Storage requirements fall when generic generators are included. Even for high marginal cost (140 in the example), the generic generator provides the flexibility to couple variable energy resources with hydrogen production. </a:t>
            </a:r>
            <a:endParaRPr lang="en-GB" noProof="0" dirty="0"/>
          </a:p>
          <a:p>
            <a:pPr marL="285750" indent="-285750">
              <a:spcBef>
                <a:spcPts val="600"/>
              </a:spcBef>
              <a:buClr>
                <a:srgbClr val="012069"/>
              </a:buClr>
              <a:buFont typeface="Arial" panose="020B0604020202020204" pitchFamily="34" charset="0"/>
              <a:buChar char="•"/>
            </a:pPr>
            <a:r>
              <a:rPr lang="en-GB" dirty="0"/>
              <a:t>For low marginal cost, the generic generator displaces variable energy resource generators.</a:t>
            </a:r>
          </a:p>
          <a:p>
            <a:pPr marL="285750" indent="-285750">
              <a:spcBef>
                <a:spcPts val="600"/>
              </a:spcBef>
              <a:buClr>
                <a:srgbClr val="012069"/>
              </a:buClr>
              <a:buFont typeface="Arial" panose="020B0604020202020204" pitchFamily="34" charset="0"/>
              <a:buChar char="•"/>
            </a:pPr>
            <a:r>
              <a:rPr lang="en-GB" dirty="0"/>
              <a:t>For high marginal cost, the generic generator displaces the storage</a:t>
            </a:r>
            <a:endParaRPr lang="en-GB" noProof="0" dirty="0"/>
          </a:p>
          <a:p>
            <a:pPr marL="285750" indent="-285750">
              <a:spcBef>
                <a:spcPts val="600"/>
              </a:spcBef>
              <a:buClr>
                <a:srgbClr val="012069"/>
              </a:buClr>
              <a:buFont typeface="Arial" panose="020B0604020202020204" pitchFamily="34" charset="0"/>
              <a:buChar char="•"/>
            </a:pPr>
            <a:r>
              <a:rPr lang="en-GB" dirty="0"/>
              <a:t>Spatial pattern may be shifted, considering storage requirement changes, possibly changing the relative cost of each hexagon.</a:t>
            </a:r>
          </a:p>
          <a:p>
            <a:pPr marL="285750" indent="-285750">
              <a:buClr>
                <a:srgbClr val="012069"/>
              </a:buClr>
              <a:buFont typeface="Arial" panose="020B0604020202020204" pitchFamily="34" charset="0"/>
              <a:buChar char="•"/>
            </a:pPr>
            <a:endParaRPr lang="en-GB" noProof="0" dirty="0"/>
          </a:p>
        </p:txBody>
      </p:sp>
      <p:pic>
        <p:nvPicPr>
          <p:cNvPr id="2" name="Picture 1">
            <a:extLst>
              <a:ext uri="{FF2B5EF4-FFF2-40B4-BE49-F238E27FC236}">
                <a16:creationId xmlns:a16="http://schemas.microsoft.com/office/drawing/2014/main" id="{AAC57FC9-DB23-56C9-E688-1BE541A3904E}"/>
              </a:ext>
            </a:extLst>
          </p:cNvPr>
          <p:cNvPicPr>
            <a:picLocks noChangeAspect="1"/>
          </p:cNvPicPr>
          <p:nvPr/>
        </p:nvPicPr>
        <p:blipFill>
          <a:blip r:embed="rId3"/>
          <a:srcRect t="6685"/>
          <a:stretch>
            <a:fillRect/>
          </a:stretch>
        </p:blipFill>
        <p:spPr>
          <a:xfrm>
            <a:off x="375556" y="1454578"/>
            <a:ext cx="5436056" cy="3004375"/>
          </a:xfrm>
          <a:prstGeom prst="rect">
            <a:avLst/>
          </a:prstGeom>
        </p:spPr>
      </p:pic>
      <p:sp>
        <p:nvSpPr>
          <p:cNvPr id="5" name="TextBox 4">
            <a:extLst>
              <a:ext uri="{FF2B5EF4-FFF2-40B4-BE49-F238E27FC236}">
                <a16:creationId xmlns:a16="http://schemas.microsoft.com/office/drawing/2014/main" id="{83A526D4-CE48-458B-C629-D02A05A92BAC}"/>
              </a:ext>
            </a:extLst>
          </p:cNvPr>
          <p:cNvSpPr txBox="1"/>
          <p:nvPr/>
        </p:nvSpPr>
        <p:spPr>
          <a:xfrm>
            <a:off x="680136" y="4772363"/>
            <a:ext cx="5004079" cy="844142"/>
          </a:xfrm>
          <a:prstGeom prst="rect">
            <a:avLst/>
          </a:prstGeom>
          <a:noFill/>
        </p:spPr>
        <p:txBody>
          <a:bodyPr wrap="square" rtlCol="0">
            <a:spAutoFit/>
          </a:bodyPr>
          <a:lstStyle/>
          <a:p>
            <a:pPr>
              <a:lnSpc>
                <a:spcPct val="120000"/>
              </a:lnSpc>
            </a:pPr>
            <a:r>
              <a:rPr lang="en-US" dirty="0">
                <a:solidFill>
                  <a:srgbClr val="012069"/>
                </a:solidFill>
              </a:rPr>
              <a:t>The image shows an illustrative example of the LCOH considering a generic generator with different marginal costs (60, 100 and 140 €/MWh).</a:t>
            </a:r>
          </a:p>
        </p:txBody>
      </p:sp>
      <p:sp>
        <p:nvSpPr>
          <p:cNvPr id="19" name="Shape 11">
            <a:extLst>
              <a:ext uri="{FF2B5EF4-FFF2-40B4-BE49-F238E27FC236}">
                <a16:creationId xmlns:a16="http://schemas.microsoft.com/office/drawing/2014/main" id="{676319EB-0A4E-BB01-6EBF-E52A6A26168B}"/>
              </a:ext>
            </a:extLst>
          </p:cNvPr>
          <p:cNvSpPr/>
          <p:nvPr/>
        </p:nvSpPr>
        <p:spPr>
          <a:xfrm>
            <a:off x="5957916" y="4036964"/>
            <a:ext cx="5700252" cy="1911508"/>
          </a:xfrm>
          <a:prstGeom prst="roundRect">
            <a:avLst>
              <a:gd name="adj" fmla="val 2353"/>
            </a:avLst>
          </a:prstGeom>
          <a:solidFill>
            <a:srgbClr val="F7F9FC"/>
          </a:solidFill>
          <a:ln w="10160">
            <a:solidFill>
              <a:srgbClr val="B5C8E8"/>
            </a:solidFill>
            <a:prstDash val="solid"/>
          </a:ln>
        </p:spPr>
        <p:txBody>
          <a:bodyPr/>
          <a:lstStyle/>
          <a:p>
            <a:endParaRPr lang="en-GB" dirty="0"/>
          </a:p>
        </p:txBody>
      </p:sp>
      <p:sp>
        <p:nvSpPr>
          <p:cNvPr id="20" name="Shape 12">
            <a:extLst>
              <a:ext uri="{FF2B5EF4-FFF2-40B4-BE49-F238E27FC236}">
                <a16:creationId xmlns:a16="http://schemas.microsoft.com/office/drawing/2014/main" id="{B00F1C39-2976-8F06-B814-534672C9EE4F}"/>
              </a:ext>
            </a:extLst>
          </p:cNvPr>
          <p:cNvSpPr/>
          <p:nvPr/>
        </p:nvSpPr>
        <p:spPr>
          <a:xfrm>
            <a:off x="5957916" y="4005432"/>
            <a:ext cx="5700252" cy="307778"/>
          </a:xfrm>
          <a:prstGeom prst="roundRect">
            <a:avLst>
              <a:gd name="adj" fmla="val 26667"/>
            </a:avLst>
          </a:prstGeom>
          <a:solidFill>
            <a:srgbClr val="1E3A6E"/>
          </a:solidFill>
          <a:ln w="12700">
            <a:solidFill>
              <a:srgbClr val="1E3A6E"/>
            </a:solidFill>
            <a:prstDash val="solid"/>
          </a:ln>
        </p:spPr>
        <p:txBody>
          <a:bodyPr/>
          <a:lstStyle/>
          <a:p>
            <a:endParaRPr lang="en-GB" dirty="0"/>
          </a:p>
        </p:txBody>
      </p:sp>
      <p:sp>
        <p:nvSpPr>
          <p:cNvPr id="21" name="Text 13">
            <a:extLst>
              <a:ext uri="{FF2B5EF4-FFF2-40B4-BE49-F238E27FC236}">
                <a16:creationId xmlns:a16="http://schemas.microsoft.com/office/drawing/2014/main" id="{63647C17-063B-5BEE-6F60-2C07DD6951EA}"/>
              </a:ext>
            </a:extLst>
          </p:cNvPr>
          <p:cNvSpPr/>
          <p:nvPr/>
        </p:nvSpPr>
        <p:spPr>
          <a:xfrm>
            <a:off x="5957916" y="4036964"/>
            <a:ext cx="5700252" cy="246919"/>
          </a:xfrm>
          <a:prstGeom prst="rect">
            <a:avLst/>
          </a:prstGeom>
          <a:noFill/>
          <a:ln/>
        </p:spPr>
        <p:txBody>
          <a:bodyPr wrap="square" rtlCol="0" anchor="ctr"/>
          <a:lstStyle/>
          <a:p>
            <a:pPr marL="0" indent="0">
              <a:buNone/>
            </a:pPr>
            <a:r>
              <a:rPr lang="en-GB" sz="1600" b="1" dirty="0">
                <a:solidFill>
                  <a:srgbClr val="FFFFFF"/>
                </a:solidFill>
                <a:latin typeface="Arial" pitchFamily="34" charset="0"/>
                <a:ea typeface="Arial" pitchFamily="34" charset="-122"/>
                <a:cs typeface="Arial" pitchFamily="34" charset="-120"/>
              </a:rPr>
              <a:t>Policy relevance</a:t>
            </a:r>
            <a:endParaRPr lang="en-GB" sz="1600" dirty="0"/>
          </a:p>
        </p:txBody>
      </p:sp>
      <p:sp>
        <p:nvSpPr>
          <p:cNvPr id="22" name="TextBox 21">
            <a:extLst>
              <a:ext uri="{FF2B5EF4-FFF2-40B4-BE49-F238E27FC236}">
                <a16:creationId xmlns:a16="http://schemas.microsoft.com/office/drawing/2014/main" id="{ED038328-F07D-34E4-0F34-A27CF02A532A}"/>
              </a:ext>
            </a:extLst>
          </p:cNvPr>
          <p:cNvSpPr txBox="1"/>
          <p:nvPr/>
        </p:nvSpPr>
        <p:spPr>
          <a:xfrm>
            <a:off x="5957916" y="4405629"/>
            <a:ext cx="5553948" cy="1892826"/>
          </a:xfrm>
          <a:prstGeom prst="rect">
            <a:avLst/>
          </a:prstGeom>
          <a:noFill/>
        </p:spPr>
        <p:txBody>
          <a:bodyPr wrap="square" rtlCol="0">
            <a:spAutoFit/>
          </a:bodyPr>
          <a:lstStyle/>
          <a:p>
            <a:pPr marL="285750" indent="-285750">
              <a:spcBef>
                <a:spcPts val="600"/>
              </a:spcBef>
              <a:buClr>
                <a:srgbClr val="012069"/>
              </a:buClr>
              <a:buFont typeface="Arial" panose="020B0604020202020204" pitchFamily="34" charset="0"/>
              <a:buChar char="•"/>
            </a:pPr>
            <a:r>
              <a:rPr lang="en-GB" noProof="0" dirty="0"/>
              <a:t>This approach allows quantification of the role of the network in </a:t>
            </a:r>
            <a:r>
              <a:rPr lang="en-GB" dirty="0"/>
              <a:t>commodity </a:t>
            </a:r>
            <a:r>
              <a:rPr lang="en-GB" noProof="0" dirty="0"/>
              <a:t>production, as a source of flexibility for coupling variable energy resources and demand.</a:t>
            </a:r>
          </a:p>
          <a:p>
            <a:pPr marL="285750" indent="-285750">
              <a:spcBef>
                <a:spcPts val="600"/>
              </a:spcBef>
              <a:buClr>
                <a:srgbClr val="012069"/>
              </a:buClr>
              <a:buFont typeface="Arial" panose="020B0604020202020204" pitchFamily="34" charset="0"/>
              <a:buChar char="•"/>
            </a:pPr>
            <a:r>
              <a:rPr lang="en-GB" dirty="0"/>
              <a:t>It can measure the potential impact of the power system on the </a:t>
            </a:r>
            <a:r>
              <a:rPr lang="en-GB" dirty="0" err="1"/>
              <a:t>levelised</a:t>
            </a:r>
            <a:r>
              <a:rPr lang="en-GB" dirty="0"/>
              <a:t> cost of production, with electricity costs in a specific country. </a:t>
            </a:r>
          </a:p>
          <a:p>
            <a:endParaRPr lang="en-GB" dirty="0"/>
          </a:p>
          <a:p>
            <a:pPr marL="285750" indent="-285750">
              <a:buClr>
                <a:srgbClr val="012069"/>
              </a:buClr>
              <a:buFont typeface="Arial" panose="020B0604020202020204" pitchFamily="34" charset="0"/>
              <a:buChar char="•"/>
            </a:pPr>
            <a:endParaRPr lang="en-GB" noProof="0" dirty="0"/>
          </a:p>
        </p:txBody>
      </p:sp>
    </p:spTree>
    <p:extLst>
      <p:ext uri="{BB962C8B-B14F-4D97-AF65-F5344CB8AC3E}">
        <p14:creationId xmlns:p14="http://schemas.microsoft.com/office/powerpoint/2010/main" val="248396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31" grpId="0"/>
      <p:bldP spid="5" grpId="0"/>
      <p:bldP spid="19" grpId="0" animBg="1"/>
      <p:bldP spid="20" grpId="0" animBg="1"/>
      <p:bldP spid="21"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E3BAC-2503-0A55-5AC7-017E3A934118}"/>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1230885B-CE41-2D99-BEBE-AE7E9ED62CA5}"/>
              </a:ext>
            </a:extLst>
          </p:cNvPr>
          <p:cNvGraphicFramePr/>
          <p:nvPr>
            <p:extLst>
              <p:ext uri="{D42A27DB-BD31-4B8C-83A1-F6EECF244321}">
                <p14:modId xmlns:p14="http://schemas.microsoft.com/office/powerpoint/2010/main" val="2300577624"/>
              </p:ext>
            </p:extLst>
          </p:nvPr>
        </p:nvGraphicFramePr>
        <p:xfrm>
          <a:off x="838200" y="1599190"/>
          <a:ext cx="10515600" cy="4747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4F701785-631C-4137-4F80-31FDC57AD3C7}"/>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1135200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331E7AE-361D-40D9-854C-953591695068}"/>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18EAFBEE-736E-6FB8-3776-797FC0C7A746}"/>
              </a:ext>
            </a:extLst>
          </p:cNvPr>
          <p:cNvSpPr txBox="1">
            <a:spLocks noGrp="1"/>
          </p:cNvSpPr>
          <p:nvPr>
            <p:ph type="title"/>
          </p:nvPr>
        </p:nvSpPr>
        <p:spPr>
          <a:xfrm>
            <a:off x="838200" y="-168435"/>
            <a:ext cx="10515600" cy="1290233"/>
          </a:xfrm>
          <a:prstGeom prst="rect">
            <a:avLst/>
          </a:prstGeom>
          <a:noFill/>
          <a:ln>
            <a:noFill/>
          </a:ln>
        </p:spPr>
        <p:txBody>
          <a:bodyPr spcFirstLastPara="1" wrap="square" lIns="91425" tIns="45700" rIns="91425" bIns="45700" anchor="b" anchorCtr="0">
            <a:noAutofit/>
          </a:bodyPr>
          <a:lstStyle/>
          <a:p>
            <a:pPr lvl="0"/>
            <a:r>
              <a:rPr lang="en-GB" dirty="0">
                <a:solidFill>
                  <a:schemeClr val="accent2"/>
                </a:solidFill>
              </a:rPr>
              <a:t>What does flexible demand mean?</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0FF709D1-0CB0-567D-7C02-85A74C3F01CC}"/>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11</a:t>
            </a:fld>
            <a:endParaRPr lang="en-GB" sz="1000" b="1" dirty="0">
              <a:solidFill>
                <a:schemeClr val="bg1"/>
              </a:solidFill>
            </a:endParaRPr>
          </a:p>
        </p:txBody>
      </p:sp>
      <p:sp>
        <p:nvSpPr>
          <p:cNvPr id="4" name="TextBox 3">
            <a:extLst>
              <a:ext uri="{FF2B5EF4-FFF2-40B4-BE49-F238E27FC236}">
                <a16:creationId xmlns:a16="http://schemas.microsoft.com/office/drawing/2014/main" id="{85272AEA-2B9A-B359-92E8-79BA7F78D7B0}"/>
              </a:ext>
            </a:extLst>
          </p:cNvPr>
          <p:cNvSpPr txBox="1"/>
          <p:nvPr/>
        </p:nvSpPr>
        <p:spPr>
          <a:xfrm>
            <a:off x="3153390" y="3275112"/>
            <a:ext cx="6097772" cy="307777"/>
          </a:xfrm>
          <a:prstGeom prst="rect">
            <a:avLst/>
          </a:prstGeom>
          <a:noFill/>
        </p:spPr>
        <p:txBody>
          <a:bodyPr wrap="square">
            <a:spAutoFit/>
          </a:bodyPr>
          <a:lstStyle/>
          <a:p>
            <a:r>
              <a:rPr lang="en-GB" b="0" i="0" u="none" strike="noStrike" dirty="0">
                <a:solidFill>
                  <a:srgbClr val="000000"/>
                </a:solidFill>
                <a:effectLst/>
              </a:rPr>
              <a:t> </a:t>
            </a:r>
            <a:endParaRPr lang="en-GB" dirty="0"/>
          </a:p>
        </p:txBody>
      </p:sp>
      <p:sp>
        <p:nvSpPr>
          <p:cNvPr id="6" name="Shape 1">
            <a:extLst>
              <a:ext uri="{FF2B5EF4-FFF2-40B4-BE49-F238E27FC236}">
                <a16:creationId xmlns:a16="http://schemas.microsoft.com/office/drawing/2014/main" id="{485E0EA2-F13A-6ECF-64B6-491080AD6E7F}"/>
              </a:ext>
            </a:extLst>
          </p:cNvPr>
          <p:cNvSpPr/>
          <p:nvPr/>
        </p:nvSpPr>
        <p:spPr>
          <a:xfrm>
            <a:off x="707405" y="1331119"/>
            <a:ext cx="5292000" cy="4320000"/>
          </a:xfrm>
          <a:prstGeom prst="roundRect">
            <a:avLst>
              <a:gd name="adj" fmla="val 1905"/>
            </a:avLst>
          </a:prstGeom>
          <a:solidFill>
            <a:srgbClr val="F6D9DE"/>
          </a:solidFill>
          <a:ln w="12700">
            <a:solidFill>
              <a:srgbClr val="E8A0A0"/>
            </a:solidFill>
            <a:prstDash val="solid"/>
          </a:ln>
        </p:spPr>
        <p:txBody>
          <a:bodyPr/>
          <a:lstStyle/>
          <a:p>
            <a:endParaRPr lang="en-US"/>
          </a:p>
        </p:txBody>
      </p:sp>
      <p:sp>
        <p:nvSpPr>
          <p:cNvPr id="7" name="Shape 2">
            <a:extLst>
              <a:ext uri="{FF2B5EF4-FFF2-40B4-BE49-F238E27FC236}">
                <a16:creationId xmlns:a16="http://schemas.microsoft.com/office/drawing/2014/main" id="{8AC3B8CD-2852-0214-1B4E-0C0CC3A29959}"/>
              </a:ext>
            </a:extLst>
          </p:cNvPr>
          <p:cNvSpPr/>
          <p:nvPr/>
        </p:nvSpPr>
        <p:spPr>
          <a:xfrm>
            <a:off x="707405" y="1331116"/>
            <a:ext cx="5291999" cy="327979"/>
          </a:xfrm>
          <a:prstGeom prst="roundRect">
            <a:avLst>
              <a:gd name="adj" fmla="val 26667"/>
            </a:avLst>
          </a:prstGeom>
          <a:solidFill>
            <a:srgbClr val="C8102E"/>
          </a:solidFill>
          <a:ln w="12700">
            <a:solidFill>
              <a:srgbClr val="C8102E"/>
            </a:solidFill>
            <a:prstDash val="solid"/>
          </a:ln>
        </p:spPr>
        <p:txBody>
          <a:bodyPr/>
          <a:lstStyle/>
          <a:p>
            <a:pPr algn="ctr"/>
            <a:r>
              <a:rPr lang="en-US" b="1" dirty="0">
                <a:solidFill>
                  <a:srgbClr val="FFFFFF"/>
                </a:solidFill>
                <a:latin typeface="Arial" pitchFamily="34" charset="0"/>
                <a:ea typeface="Arial" pitchFamily="34" charset="-122"/>
                <a:cs typeface="Arial" pitchFamily="34" charset="-120"/>
              </a:rPr>
              <a:t>  Baseline – rigid hourly demand</a:t>
            </a:r>
            <a:endParaRPr lang="en-US" dirty="0"/>
          </a:p>
          <a:p>
            <a:endParaRPr lang="en-US" dirty="0"/>
          </a:p>
        </p:txBody>
      </p:sp>
      <p:sp>
        <p:nvSpPr>
          <p:cNvPr id="9" name="Text 4">
            <a:extLst>
              <a:ext uri="{FF2B5EF4-FFF2-40B4-BE49-F238E27FC236}">
                <a16:creationId xmlns:a16="http://schemas.microsoft.com/office/drawing/2014/main" id="{1D27C9AD-6534-190F-2568-6CCC36B108B6}"/>
              </a:ext>
            </a:extLst>
          </p:cNvPr>
          <p:cNvSpPr/>
          <p:nvPr/>
        </p:nvSpPr>
        <p:spPr>
          <a:xfrm>
            <a:off x="707405" y="1678591"/>
            <a:ext cx="5291998" cy="442140"/>
          </a:xfrm>
          <a:prstGeom prst="rect">
            <a:avLst/>
          </a:prstGeom>
          <a:noFill/>
          <a:ln/>
        </p:spPr>
        <p:txBody>
          <a:bodyPr wrap="square" rtlCol="0" anchor="ctr"/>
          <a:lstStyle/>
          <a:p>
            <a:pPr marL="171450" indent="-171450">
              <a:buFont typeface="Arial" panose="020B0604020202020204" pitchFamily="34" charset="0"/>
              <a:buChar char="•"/>
            </a:pPr>
            <a:r>
              <a:rPr lang="en-US" sz="1200" dirty="0"/>
              <a:t>The hydrogen plant must produce at a constant rate, uncorrelated with renewable availability.</a:t>
            </a:r>
          </a:p>
        </p:txBody>
      </p:sp>
      <p:sp>
        <p:nvSpPr>
          <p:cNvPr id="10" name="Shape 5">
            <a:extLst>
              <a:ext uri="{FF2B5EF4-FFF2-40B4-BE49-F238E27FC236}">
                <a16:creationId xmlns:a16="http://schemas.microsoft.com/office/drawing/2014/main" id="{A1390ADF-9B9A-520A-65A7-E068CCCF2329}"/>
              </a:ext>
            </a:extLst>
          </p:cNvPr>
          <p:cNvSpPr/>
          <p:nvPr/>
        </p:nvSpPr>
        <p:spPr>
          <a:xfrm>
            <a:off x="916392" y="2227484"/>
            <a:ext cx="4932000" cy="1952176"/>
          </a:xfrm>
          <a:prstGeom prst="rect">
            <a:avLst/>
          </a:prstGeom>
          <a:solidFill>
            <a:srgbClr val="FFFFFF"/>
          </a:solidFill>
          <a:ln w="6350">
            <a:solidFill>
              <a:srgbClr val="E8A0A0"/>
            </a:solidFill>
            <a:prstDash val="solid"/>
          </a:ln>
        </p:spPr>
        <p:txBody>
          <a:bodyPr/>
          <a:lstStyle/>
          <a:p>
            <a:endParaRPr lang="en-US" dirty="0"/>
          </a:p>
        </p:txBody>
      </p:sp>
      <p:sp>
        <p:nvSpPr>
          <p:cNvPr id="26" name="Text 14">
            <a:extLst>
              <a:ext uri="{FF2B5EF4-FFF2-40B4-BE49-F238E27FC236}">
                <a16:creationId xmlns:a16="http://schemas.microsoft.com/office/drawing/2014/main" id="{EEE7630E-1B0E-3E19-8E37-0EAEC8B47994}"/>
              </a:ext>
            </a:extLst>
          </p:cNvPr>
          <p:cNvSpPr/>
          <p:nvPr/>
        </p:nvSpPr>
        <p:spPr>
          <a:xfrm>
            <a:off x="901119" y="4198900"/>
            <a:ext cx="4939706" cy="465769"/>
          </a:xfrm>
          <a:prstGeom prst="rect">
            <a:avLst/>
          </a:prstGeom>
          <a:noFill/>
          <a:ln/>
        </p:spPr>
        <p:txBody>
          <a:bodyPr wrap="square" rtlCol="0" anchor="t"/>
          <a:lstStyle/>
          <a:p>
            <a:pPr marL="0" indent="0">
              <a:buNone/>
            </a:pPr>
            <a:r>
              <a:rPr lang="en-US" sz="1100" i="1" dirty="0">
                <a:solidFill>
                  <a:srgbClr val="555555"/>
                </a:solidFill>
                <a:latin typeface="Arial" pitchFamily="34" charset="0"/>
                <a:cs typeface="Arial" pitchFamily="34" charset="-120"/>
              </a:rPr>
              <a:t>To keep a constant output, the system requires storage facilities. It is important to consider the loss of efficiency associated with storage systems.</a:t>
            </a:r>
            <a:endParaRPr lang="en-US" sz="1100" dirty="0"/>
          </a:p>
        </p:txBody>
      </p:sp>
      <p:sp>
        <p:nvSpPr>
          <p:cNvPr id="27" name="Shape 15">
            <a:extLst>
              <a:ext uri="{FF2B5EF4-FFF2-40B4-BE49-F238E27FC236}">
                <a16:creationId xmlns:a16="http://schemas.microsoft.com/office/drawing/2014/main" id="{D4F4BB89-B0DF-3B28-72AA-18456ACFC7C6}"/>
              </a:ext>
            </a:extLst>
          </p:cNvPr>
          <p:cNvSpPr/>
          <p:nvPr/>
        </p:nvSpPr>
        <p:spPr>
          <a:xfrm>
            <a:off x="916392" y="4664669"/>
            <a:ext cx="4952645" cy="900429"/>
          </a:xfrm>
          <a:prstGeom prst="roundRect">
            <a:avLst>
              <a:gd name="adj" fmla="val 5172"/>
            </a:avLst>
          </a:prstGeom>
          <a:solidFill>
            <a:srgbClr val="FFFFFF"/>
          </a:solidFill>
          <a:ln w="6350">
            <a:solidFill>
              <a:srgbClr val="E8A0A0"/>
            </a:solidFill>
            <a:prstDash val="solid"/>
          </a:ln>
        </p:spPr>
        <p:txBody>
          <a:bodyPr/>
          <a:lstStyle/>
          <a:p>
            <a:endParaRPr lang="en-US"/>
          </a:p>
        </p:txBody>
      </p:sp>
      <p:sp>
        <p:nvSpPr>
          <p:cNvPr id="28" name="Text 16">
            <a:extLst>
              <a:ext uri="{FF2B5EF4-FFF2-40B4-BE49-F238E27FC236}">
                <a16:creationId xmlns:a16="http://schemas.microsoft.com/office/drawing/2014/main" id="{DE3E124F-C964-8DCE-425A-0E57868A7C76}"/>
              </a:ext>
            </a:extLst>
          </p:cNvPr>
          <p:cNvSpPr/>
          <p:nvPr/>
        </p:nvSpPr>
        <p:spPr>
          <a:xfrm>
            <a:off x="883364" y="4728866"/>
            <a:ext cx="4939706" cy="186341"/>
          </a:xfrm>
          <a:prstGeom prst="rect">
            <a:avLst/>
          </a:prstGeom>
          <a:noFill/>
          <a:ln/>
        </p:spPr>
        <p:txBody>
          <a:bodyPr wrap="square" rtlCol="0" anchor="ctr"/>
          <a:lstStyle/>
          <a:p>
            <a:pPr marL="0" indent="0">
              <a:buNone/>
            </a:pPr>
            <a:r>
              <a:rPr lang="en-US" sz="1100" b="1" dirty="0">
                <a:solidFill>
                  <a:srgbClr val="C8102E"/>
                </a:solidFill>
                <a:latin typeface="Arial" pitchFamily="34" charset="0"/>
                <a:ea typeface="Arial" pitchFamily="34" charset="-122"/>
                <a:cs typeface="Arial" pitchFamily="34" charset="-120"/>
              </a:rPr>
              <a:t>Who faces rigid demand constraints:</a:t>
            </a:r>
            <a:endParaRPr lang="en-US" sz="1100" dirty="0"/>
          </a:p>
        </p:txBody>
      </p:sp>
      <p:sp>
        <p:nvSpPr>
          <p:cNvPr id="29" name="Text 17">
            <a:extLst>
              <a:ext uri="{FF2B5EF4-FFF2-40B4-BE49-F238E27FC236}">
                <a16:creationId xmlns:a16="http://schemas.microsoft.com/office/drawing/2014/main" id="{236C84D1-73B6-669C-CF71-2378F5C5AF14}"/>
              </a:ext>
            </a:extLst>
          </p:cNvPr>
          <p:cNvSpPr/>
          <p:nvPr/>
        </p:nvSpPr>
        <p:spPr>
          <a:xfrm>
            <a:off x="916392" y="4819641"/>
            <a:ext cx="4697564" cy="827848"/>
          </a:xfrm>
          <a:prstGeom prst="rect">
            <a:avLst/>
          </a:prstGeom>
          <a:noFill/>
          <a:ln/>
        </p:spPr>
        <p:txBody>
          <a:bodyPr wrap="square" rtlCol="0" anchor="ctr"/>
          <a:lstStyle/>
          <a:p>
            <a:pPr marL="171450" indent="-171450">
              <a:spcBef>
                <a:spcPts val="300"/>
              </a:spcBef>
              <a:buFont typeface="Arial" panose="020B0604020202020204" pitchFamily="34" charset="0"/>
              <a:buChar char="•"/>
            </a:pPr>
            <a:r>
              <a:rPr lang="en-US" sz="1050" dirty="0">
                <a:solidFill>
                  <a:srgbClr val="444444"/>
                </a:solidFill>
                <a:latin typeface="Arial" pitchFamily="34" charset="0"/>
                <a:ea typeface="Arial" pitchFamily="34" charset="-122"/>
                <a:cs typeface="Arial" pitchFamily="34" charset="-120"/>
              </a:rPr>
              <a:t>Pipelines with continuous flow requirements.</a:t>
            </a:r>
            <a:endParaRPr lang="en-US" sz="1050" dirty="0"/>
          </a:p>
          <a:p>
            <a:pPr marL="171450" indent="-171450">
              <a:spcBef>
                <a:spcPts val="300"/>
              </a:spcBef>
              <a:buFont typeface="Arial" panose="020B0604020202020204" pitchFamily="34" charset="0"/>
              <a:buChar char="•"/>
            </a:pPr>
            <a:r>
              <a:rPr lang="en-US" sz="1050" dirty="0">
                <a:solidFill>
                  <a:srgbClr val="444444"/>
                </a:solidFill>
                <a:latin typeface="Arial" pitchFamily="34" charset="0"/>
                <a:ea typeface="Arial" pitchFamily="34" charset="-122"/>
                <a:cs typeface="Arial" pitchFamily="34" charset="-120"/>
              </a:rPr>
              <a:t>Industrial processes with no buffer vessels.</a:t>
            </a:r>
            <a:endParaRPr lang="en-US" sz="1050" dirty="0"/>
          </a:p>
          <a:p>
            <a:pPr marL="171450" indent="-171450">
              <a:spcBef>
                <a:spcPts val="300"/>
              </a:spcBef>
              <a:buFont typeface="Arial" panose="020B0604020202020204" pitchFamily="34" charset="0"/>
              <a:buChar char="•"/>
            </a:pPr>
            <a:r>
              <a:rPr lang="en-US" sz="1050" dirty="0">
                <a:solidFill>
                  <a:srgbClr val="444444"/>
                </a:solidFill>
                <a:latin typeface="Arial" pitchFamily="34" charset="0"/>
                <a:ea typeface="Arial" pitchFamily="34" charset="-122"/>
                <a:cs typeface="Arial" pitchFamily="34" charset="-120"/>
              </a:rPr>
              <a:t>Port offtakers with fixed ship loading schedules.</a:t>
            </a:r>
            <a:endParaRPr lang="en-US" sz="1050" dirty="0"/>
          </a:p>
        </p:txBody>
      </p:sp>
      <p:sp>
        <p:nvSpPr>
          <p:cNvPr id="30" name="Shape 18">
            <a:extLst>
              <a:ext uri="{FF2B5EF4-FFF2-40B4-BE49-F238E27FC236}">
                <a16:creationId xmlns:a16="http://schemas.microsoft.com/office/drawing/2014/main" id="{FEA91FEA-59C5-BADE-C249-490F69344D43}"/>
              </a:ext>
            </a:extLst>
          </p:cNvPr>
          <p:cNvSpPr/>
          <p:nvPr/>
        </p:nvSpPr>
        <p:spPr>
          <a:xfrm>
            <a:off x="6244851" y="1331119"/>
            <a:ext cx="5292000" cy="4320000"/>
          </a:xfrm>
          <a:prstGeom prst="roundRect">
            <a:avLst>
              <a:gd name="adj" fmla="val 1905"/>
            </a:avLst>
          </a:prstGeom>
          <a:solidFill>
            <a:srgbClr val="92D050">
              <a:alpha val="41176"/>
            </a:srgbClr>
          </a:solidFill>
          <a:ln w="12700">
            <a:solidFill>
              <a:srgbClr val="92D050"/>
            </a:solidFill>
            <a:prstDash val="solid"/>
          </a:ln>
        </p:spPr>
        <p:txBody>
          <a:bodyPr/>
          <a:lstStyle/>
          <a:p>
            <a:endParaRPr lang="en-US"/>
          </a:p>
        </p:txBody>
      </p:sp>
      <p:sp>
        <p:nvSpPr>
          <p:cNvPr id="32" name="Shape 19">
            <a:extLst>
              <a:ext uri="{FF2B5EF4-FFF2-40B4-BE49-F238E27FC236}">
                <a16:creationId xmlns:a16="http://schemas.microsoft.com/office/drawing/2014/main" id="{02709D97-04C6-51B0-B0B4-96158F1921F2}"/>
              </a:ext>
            </a:extLst>
          </p:cNvPr>
          <p:cNvSpPr/>
          <p:nvPr/>
        </p:nvSpPr>
        <p:spPr>
          <a:xfrm>
            <a:off x="6244851" y="1331119"/>
            <a:ext cx="5292000" cy="324000"/>
          </a:xfrm>
          <a:prstGeom prst="roundRect">
            <a:avLst>
              <a:gd name="adj" fmla="val 26667"/>
            </a:avLst>
          </a:prstGeom>
          <a:solidFill>
            <a:srgbClr val="92D050"/>
          </a:solidFill>
          <a:ln w="12700">
            <a:solidFill>
              <a:srgbClr val="92D050"/>
            </a:solidFill>
            <a:prstDash val="solid"/>
          </a:ln>
        </p:spPr>
        <p:txBody>
          <a:bodyPr/>
          <a:lstStyle/>
          <a:p>
            <a:endParaRPr lang="en-US">
              <a:solidFill>
                <a:srgbClr val="92D050"/>
              </a:solidFill>
            </a:endParaRPr>
          </a:p>
        </p:txBody>
      </p:sp>
      <p:sp>
        <p:nvSpPr>
          <p:cNvPr id="33" name="Text 20">
            <a:extLst>
              <a:ext uri="{FF2B5EF4-FFF2-40B4-BE49-F238E27FC236}">
                <a16:creationId xmlns:a16="http://schemas.microsoft.com/office/drawing/2014/main" id="{524FF3EE-5CDD-91D7-CA05-EC6C3DD50C6F}"/>
              </a:ext>
            </a:extLst>
          </p:cNvPr>
          <p:cNvSpPr/>
          <p:nvPr/>
        </p:nvSpPr>
        <p:spPr>
          <a:xfrm>
            <a:off x="6244850" y="1331119"/>
            <a:ext cx="5291999" cy="338328"/>
          </a:xfrm>
          <a:prstGeom prst="rect">
            <a:avLst/>
          </a:prstGeom>
          <a:noFill/>
          <a:ln/>
        </p:spPr>
        <p:txBody>
          <a:bodyPr wrap="square"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With flexible demand</a:t>
            </a:r>
            <a:endParaRPr lang="en-US" sz="1600" dirty="0"/>
          </a:p>
        </p:txBody>
      </p:sp>
      <p:sp>
        <p:nvSpPr>
          <p:cNvPr id="34" name="Text 21">
            <a:extLst>
              <a:ext uri="{FF2B5EF4-FFF2-40B4-BE49-F238E27FC236}">
                <a16:creationId xmlns:a16="http://schemas.microsoft.com/office/drawing/2014/main" id="{43E3A15B-28D5-1E66-AB5D-EEEE11166EB7}"/>
              </a:ext>
            </a:extLst>
          </p:cNvPr>
          <p:cNvSpPr/>
          <p:nvPr/>
        </p:nvSpPr>
        <p:spPr>
          <a:xfrm>
            <a:off x="6244850" y="1678591"/>
            <a:ext cx="5292000" cy="475488"/>
          </a:xfrm>
          <a:prstGeom prst="rect">
            <a:avLst/>
          </a:prstGeom>
          <a:noFill/>
          <a:ln/>
        </p:spPr>
        <p:txBody>
          <a:bodyPr wrap="square" rtlCol="0" anchor="ctr"/>
          <a:lstStyle/>
          <a:p>
            <a:pPr marL="171450" indent="-171450">
              <a:buClr>
                <a:schemeClr val="accent1"/>
              </a:buClr>
              <a:buFont typeface="Arial" panose="020B0604020202020204" pitchFamily="34" charset="0"/>
              <a:buChar char="•"/>
            </a:pPr>
            <a:r>
              <a:rPr lang="en-US" sz="1200" dirty="0">
                <a:solidFill>
                  <a:srgbClr val="333333"/>
                </a:solidFill>
                <a:latin typeface="+mn-lt"/>
                <a:ea typeface="Arial" pitchFamily="34" charset="-122"/>
                <a:cs typeface="Arial" pitchFamily="34" charset="-120"/>
              </a:rPr>
              <a:t>The hydrogen plant can vary output over a defined window, as long as it meets total demand over that period.</a:t>
            </a:r>
            <a:endParaRPr lang="en-US" sz="1200" dirty="0">
              <a:latin typeface="+mn-lt"/>
            </a:endParaRPr>
          </a:p>
        </p:txBody>
      </p:sp>
      <p:sp>
        <p:nvSpPr>
          <p:cNvPr id="35" name="Shape 22">
            <a:extLst>
              <a:ext uri="{FF2B5EF4-FFF2-40B4-BE49-F238E27FC236}">
                <a16:creationId xmlns:a16="http://schemas.microsoft.com/office/drawing/2014/main" id="{02924840-9621-8B4E-222F-C9A2A4AC7512}"/>
              </a:ext>
            </a:extLst>
          </p:cNvPr>
          <p:cNvSpPr/>
          <p:nvPr/>
        </p:nvSpPr>
        <p:spPr>
          <a:xfrm>
            <a:off x="6426649" y="2237715"/>
            <a:ext cx="4928400" cy="1958400"/>
          </a:xfrm>
          <a:prstGeom prst="rect">
            <a:avLst/>
          </a:prstGeom>
          <a:solidFill>
            <a:srgbClr val="FFFFFF"/>
          </a:solidFill>
          <a:ln w="6350">
            <a:solidFill>
              <a:srgbClr val="A8D4A0"/>
            </a:solidFill>
            <a:prstDash val="solid"/>
          </a:ln>
        </p:spPr>
        <p:txBody>
          <a:bodyPr/>
          <a:lstStyle/>
          <a:p>
            <a:endParaRPr lang="en-US"/>
          </a:p>
        </p:txBody>
      </p:sp>
      <p:sp>
        <p:nvSpPr>
          <p:cNvPr id="52" name="Text 39">
            <a:extLst>
              <a:ext uri="{FF2B5EF4-FFF2-40B4-BE49-F238E27FC236}">
                <a16:creationId xmlns:a16="http://schemas.microsoft.com/office/drawing/2014/main" id="{0A6964E3-49E3-B521-0DD3-FECBD241EDD0}"/>
              </a:ext>
            </a:extLst>
          </p:cNvPr>
          <p:cNvSpPr/>
          <p:nvPr/>
        </p:nvSpPr>
        <p:spPr>
          <a:xfrm>
            <a:off x="6371818" y="4249291"/>
            <a:ext cx="5075152" cy="512064"/>
          </a:xfrm>
          <a:prstGeom prst="rect">
            <a:avLst/>
          </a:prstGeom>
          <a:noFill/>
          <a:ln/>
        </p:spPr>
        <p:txBody>
          <a:bodyPr wrap="square" rtlCol="0" anchor="b"/>
          <a:lstStyle/>
          <a:p>
            <a:pPr marL="0" indent="0">
              <a:buNone/>
            </a:pPr>
            <a:r>
              <a:rPr lang="en-US" sz="1100" i="1" dirty="0">
                <a:solidFill>
                  <a:srgbClr val="333333"/>
                </a:solidFill>
                <a:latin typeface="Arial" pitchFamily="34" charset="0"/>
                <a:ea typeface="Arial" pitchFamily="34" charset="-122"/>
                <a:cs typeface="Arial" pitchFamily="34" charset="-120"/>
              </a:rPr>
              <a:t>Economically, a “free storage” buffer on the demand side. Thus, the buyer absorbs timing variability, removing the plant's need to smooth its own output. There are lower losses for storage systems.</a:t>
            </a:r>
            <a:endParaRPr lang="en-US" sz="1100" dirty="0"/>
          </a:p>
        </p:txBody>
      </p:sp>
      <p:sp>
        <p:nvSpPr>
          <p:cNvPr id="53" name="Shape 40">
            <a:extLst>
              <a:ext uri="{FF2B5EF4-FFF2-40B4-BE49-F238E27FC236}">
                <a16:creationId xmlns:a16="http://schemas.microsoft.com/office/drawing/2014/main" id="{68C023A6-1EB2-29C2-0D25-776ED2B0BC91}"/>
              </a:ext>
            </a:extLst>
          </p:cNvPr>
          <p:cNvSpPr/>
          <p:nvPr/>
        </p:nvSpPr>
        <p:spPr>
          <a:xfrm>
            <a:off x="6414600" y="4769099"/>
            <a:ext cx="4939200" cy="838910"/>
          </a:xfrm>
          <a:prstGeom prst="roundRect">
            <a:avLst>
              <a:gd name="adj" fmla="val 5357"/>
            </a:avLst>
          </a:prstGeom>
          <a:solidFill>
            <a:srgbClr val="FFFFFF"/>
          </a:solidFill>
          <a:ln w="6350">
            <a:solidFill>
              <a:srgbClr val="A8D4A0"/>
            </a:solidFill>
            <a:prstDash val="solid"/>
          </a:ln>
        </p:spPr>
        <p:txBody>
          <a:bodyPr/>
          <a:lstStyle/>
          <a:p>
            <a:endParaRPr lang="en-US"/>
          </a:p>
        </p:txBody>
      </p:sp>
      <p:sp>
        <p:nvSpPr>
          <p:cNvPr id="54" name="Text 41">
            <a:extLst>
              <a:ext uri="{FF2B5EF4-FFF2-40B4-BE49-F238E27FC236}">
                <a16:creationId xmlns:a16="http://schemas.microsoft.com/office/drawing/2014/main" id="{B945C9E6-3B83-2BDA-253A-70F39AC3293A}"/>
              </a:ext>
            </a:extLst>
          </p:cNvPr>
          <p:cNvSpPr/>
          <p:nvPr/>
        </p:nvSpPr>
        <p:spPr>
          <a:xfrm>
            <a:off x="6401537" y="4816194"/>
            <a:ext cx="4965325" cy="187502"/>
          </a:xfrm>
          <a:prstGeom prst="rect">
            <a:avLst/>
          </a:prstGeom>
          <a:noFill/>
          <a:ln/>
        </p:spPr>
        <p:txBody>
          <a:bodyPr wrap="square" rtlCol="0" anchor="ctr"/>
          <a:lstStyle/>
          <a:p>
            <a:pPr marL="0" indent="0">
              <a:buNone/>
            </a:pPr>
            <a:r>
              <a:rPr lang="en-US" sz="1100" b="1" dirty="0">
                <a:solidFill>
                  <a:srgbClr val="C8102E"/>
                </a:solidFill>
                <a:latin typeface="Arial" pitchFamily="34" charset="0"/>
                <a:ea typeface="Arial" pitchFamily="34" charset="-122"/>
                <a:cs typeface="Arial" pitchFamily="34" charset="-120"/>
              </a:rPr>
              <a:t>Who can offer demand flexibility:</a:t>
            </a:r>
          </a:p>
        </p:txBody>
      </p:sp>
      <p:sp>
        <p:nvSpPr>
          <p:cNvPr id="55" name="Text 42">
            <a:extLst>
              <a:ext uri="{FF2B5EF4-FFF2-40B4-BE49-F238E27FC236}">
                <a16:creationId xmlns:a16="http://schemas.microsoft.com/office/drawing/2014/main" id="{CE660CC8-1ECA-EAEA-0242-009CAE4C5BB7}"/>
              </a:ext>
            </a:extLst>
          </p:cNvPr>
          <p:cNvSpPr/>
          <p:nvPr/>
        </p:nvSpPr>
        <p:spPr>
          <a:xfrm>
            <a:off x="6441238" y="4940120"/>
            <a:ext cx="4834369" cy="694944"/>
          </a:xfrm>
          <a:prstGeom prst="rect">
            <a:avLst/>
          </a:prstGeom>
          <a:noFill/>
          <a:ln/>
        </p:spPr>
        <p:txBody>
          <a:bodyPr wrap="square" rtlCol="0" anchor="ctr"/>
          <a:lstStyle/>
          <a:p>
            <a:pPr marL="171450" indent="-171450">
              <a:spcBef>
                <a:spcPts val="300"/>
              </a:spcBef>
              <a:buFont typeface="Arial" panose="020B0604020202020204" pitchFamily="34" charset="0"/>
              <a:buChar char="•"/>
            </a:pPr>
            <a:r>
              <a:rPr lang="en-US" sz="1050" dirty="0">
                <a:solidFill>
                  <a:srgbClr val="444444"/>
                </a:solidFill>
                <a:latin typeface="Arial" pitchFamily="34" charset="0"/>
                <a:ea typeface="Arial" pitchFamily="34" charset="-122"/>
                <a:cs typeface="Arial" pitchFamily="34" charset="-120"/>
              </a:rPr>
              <a:t>Buyers with large H₂ storage tanks on-site.</a:t>
            </a:r>
          </a:p>
          <a:p>
            <a:pPr marL="171450" indent="-171450">
              <a:spcBef>
                <a:spcPts val="300"/>
              </a:spcBef>
              <a:buFont typeface="Arial" panose="020B0604020202020204" pitchFamily="34" charset="0"/>
              <a:buChar char="•"/>
            </a:pPr>
            <a:r>
              <a:rPr lang="en-US" sz="1050" dirty="0">
                <a:solidFill>
                  <a:srgbClr val="444444"/>
                </a:solidFill>
                <a:latin typeface="Arial" pitchFamily="34" charset="0"/>
                <a:ea typeface="Arial" pitchFamily="34" charset="-122"/>
                <a:cs typeface="Arial" pitchFamily="34" charset="-120"/>
              </a:rPr>
              <a:t>Industrial processes with buffer vessels (ammonia, refineries).</a:t>
            </a:r>
          </a:p>
          <a:p>
            <a:pPr marL="171450" indent="-171450">
              <a:spcBef>
                <a:spcPts val="300"/>
              </a:spcBef>
              <a:buFont typeface="Arial" panose="020B0604020202020204" pitchFamily="34" charset="0"/>
              <a:buChar char="•"/>
            </a:pPr>
            <a:r>
              <a:rPr lang="en-US" sz="1050" dirty="0">
                <a:solidFill>
                  <a:srgbClr val="444444"/>
                </a:solidFill>
                <a:latin typeface="Arial" pitchFamily="34" charset="0"/>
                <a:ea typeface="Arial" pitchFamily="34" charset="-122"/>
                <a:cs typeface="Arial" pitchFamily="34" charset="-120"/>
              </a:rPr>
              <a:t>Port terminals with holding capacity before ship loading.</a:t>
            </a:r>
          </a:p>
        </p:txBody>
      </p:sp>
      <p:sp>
        <p:nvSpPr>
          <p:cNvPr id="57" name="Text 44">
            <a:extLst>
              <a:ext uri="{FF2B5EF4-FFF2-40B4-BE49-F238E27FC236}">
                <a16:creationId xmlns:a16="http://schemas.microsoft.com/office/drawing/2014/main" id="{045D9F6F-D8F6-23A8-1D03-1BECE8C024BD}"/>
              </a:ext>
            </a:extLst>
          </p:cNvPr>
          <p:cNvSpPr/>
          <p:nvPr/>
        </p:nvSpPr>
        <p:spPr>
          <a:xfrm>
            <a:off x="707406" y="5924246"/>
            <a:ext cx="10829443" cy="485436"/>
          </a:xfrm>
          <a:prstGeom prst="rect">
            <a:avLst/>
          </a:prstGeom>
          <a:noFill/>
          <a:ln/>
        </p:spPr>
        <p:txBody>
          <a:bodyPr wrap="square" rtlCol="0" anchor="ctr"/>
          <a:lstStyle/>
          <a:p>
            <a:pPr marL="0" indent="0">
              <a:lnSpc>
                <a:spcPct val="120000"/>
              </a:lnSpc>
              <a:buNone/>
            </a:pPr>
            <a:r>
              <a:rPr lang="en-US" dirty="0">
                <a:solidFill>
                  <a:schemeClr val="accent1"/>
                </a:solidFill>
                <a:latin typeface="Arial" pitchFamily="34" charset="0"/>
                <a:ea typeface="Arial" pitchFamily="34" charset="-122"/>
                <a:cs typeface="Arial" pitchFamily="34" charset="-120"/>
              </a:rPr>
              <a:t>In Geo-X, set </a:t>
            </a:r>
            <a:r>
              <a:rPr lang="en-US" dirty="0">
                <a:solidFill>
                  <a:schemeClr val="accent1"/>
                </a:solidFill>
                <a:latin typeface="Consolas" panose="020B0609020204030204" pitchFamily="49" charset="0"/>
                <a:ea typeface="Arial" pitchFamily="34" charset="-122"/>
                <a:cs typeface="Consolas" panose="020B0609020204030204" pitchFamily="49" charset="0"/>
              </a:rPr>
              <a:t>h2_demand_flex: True </a:t>
            </a:r>
            <a:r>
              <a:rPr lang="en-US" dirty="0">
                <a:solidFill>
                  <a:schemeClr val="accent1"/>
                </a:solidFill>
                <a:latin typeface="Arial" pitchFamily="34" charset="0"/>
                <a:ea typeface="Arial" pitchFamily="34" charset="-122"/>
                <a:cs typeface="Arial" pitchFamily="34" charset="-120"/>
              </a:rPr>
              <a:t>in </a:t>
            </a:r>
            <a:r>
              <a:rPr lang="en-US" dirty="0" err="1">
                <a:solidFill>
                  <a:schemeClr val="accent1"/>
                </a:solidFill>
                <a:latin typeface="Consolas" panose="020B0609020204030204" pitchFamily="49" charset="0"/>
                <a:ea typeface="Arial" pitchFamily="34" charset="-122"/>
                <a:cs typeface="Consolas" panose="020B0609020204030204" pitchFamily="49" charset="0"/>
              </a:rPr>
              <a:t>config.yaml</a:t>
            </a:r>
            <a:r>
              <a:rPr lang="en-US" dirty="0">
                <a:solidFill>
                  <a:schemeClr val="accent1"/>
                </a:solidFill>
                <a:latin typeface="Consolas" panose="020B0609020204030204" pitchFamily="49" charset="0"/>
                <a:ea typeface="Arial" pitchFamily="34" charset="-122"/>
                <a:cs typeface="Consolas" panose="020B0609020204030204" pitchFamily="49" charset="0"/>
              </a:rPr>
              <a:t>. </a:t>
            </a:r>
            <a:r>
              <a:rPr lang="en-US" dirty="0">
                <a:solidFill>
                  <a:schemeClr val="accent1"/>
                </a:solidFill>
                <a:latin typeface="Arial" pitchFamily="34" charset="0"/>
                <a:ea typeface="Arial" pitchFamily="34" charset="-122"/>
                <a:cs typeface="Arial" pitchFamily="34" charset="-120"/>
              </a:rPr>
              <a:t>The optimiser gains a free intra-period buffer and will dispatch the electrolyser when renewables are cheapest.</a:t>
            </a:r>
            <a:endParaRPr lang="en-US" dirty="0">
              <a:solidFill>
                <a:schemeClr val="accent1"/>
              </a:solidFill>
            </a:endParaRPr>
          </a:p>
        </p:txBody>
      </p:sp>
      <p:sp>
        <p:nvSpPr>
          <p:cNvPr id="169" name="Rectangle 168">
            <a:extLst>
              <a:ext uri="{FF2B5EF4-FFF2-40B4-BE49-F238E27FC236}">
                <a16:creationId xmlns:a16="http://schemas.microsoft.com/office/drawing/2014/main" id="{C5090D20-12B3-D3DB-60FF-5ED3DCE694CF}"/>
              </a:ext>
            </a:extLst>
          </p:cNvPr>
          <p:cNvSpPr/>
          <p:nvPr/>
        </p:nvSpPr>
        <p:spPr>
          <a:xfrm>
            <a:off x="2081990" y="2790102"/>
            <a:ext cx="297333" cy="10965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0" name="Straight Connector 169">
            <a:extLst>
              <a:ext uri="{FF2B5EF4-FFF2-40B4-BE49-F238E27FC236}">
                <a16:creationId xmlns:a16="http://schemas.microsoft.com/office/drawing/2014/main" id="{7D21A0F8-6CC4-CB42-B070-C4739010C603}"/>
              </a:ext>
            </a:extLst>
          </p:cNvPr>
          <p:cNvCxnSpPr>
            <a:cxnSpLocks/>
          </p:cNvCxnSpPr>
          <p:nvPr/>
        </p:nvCxnSpPr>
        <p:spPr>
          <a:xfrm>
            <a:off x="1955867" y="2790102"/>
            <a:ext cx="3007311" cy="0"/>
          </a:xfrm>
          <a:prstGeom prst="line">
            <a:avLst/>
          </a:prstGeom>
          <a:ln>
            <a:solidFill>
              <a:srgbClr val="C8102E"/>
            </a:solidFill>
            <a:prstDash val="dash"/>
          </a:ln>
        </p:spPr>
        <p:style>
          <a:lnRef idx="2">
            <a:schemeClr val="accent1"/>
          </a:lnRef>
          <a:fillRef idx="0">
            <a:schemeClr val="accent1"/>
          </a:fillRef>
          <a:effectRef idx="1">
            <a:schemeClr val="accent1"/>
          </a:effectRef>
          <a:fontRef idx="minor">
            <a:schemeClr val="tx1"/>
          </a:fontRef>
        </p:style>
      </p:cxnSp>
      <p:sp>
        <p:nvSpPr>
          <p:cNvPr id="171" name="Rectangle 170">
            <a:extLst>
              <a:ext uri="{FF2B5EF4-FFF2-40B4-BE49-F238E27FC236}">
                <a16:creationId xmlns:a16="http://schemas.microsoft.com/office/drawing/2014/main" id="{986A9021-9836-0D76-0C2C-A071AE832B89}"/>
              </a:ext>
            </a:extLst>
          </p:cNvPr>
          <p:cNvSpPr/>
          <p:nvPr/>
        </p:nvSpPr>
        <p:spPr>
          <a:xfrm>
            <a:off x="3180321" y="2790102"/>
            <a:ext cx="297333" cy="10965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a:extLst>
              <a:ext uri="{FF2B5EF4-FFF2-40B4-BE49-F238E27FC236}">
                <a16:creationId xmlns:a16="http://schemas.microsoft.com/office/drawing/2014/main" id="{D512246C-8FE5-E9EB-FCFA-E0B05AE238F1}"/>
              </a:ext>
            </a:extLst>
          </p:cNvPr>
          <p:cNvSpPr/>
          <p:nvPr/>
        </p:nvSpPr>
        <p:spPr>
          <a:xfrm>
            <a:off x="4278652" y="2790102"/>
            <a:ext cx="297333" cy="10965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TextBox 172">
            <a:extLst>
              <a:ext uri="{FF2B5EF4-FFF2-40B4-BE49-F238E27FC236}">
                <a16:creationId xmlns:a16="http://schemas.microsoft.com/office/drawing/2014/main" id="{1D20E29D-3182-3010-B902-B910D024AFA7}"/>
              </a:ext>
            </a:extLst>
          </p:cNvPr>
          <p:cNvSpPr txBox="1"/>
          <p:nvPr/>
        </p:nvSpPr>
        <p:spPr>
          <a:xfrm>
            <a:off x="2130051" y="3900563"/>
            <a:ext cx="297334" cy="307777"/>
          </a:xfrm>
          <a:prstGeom prst="rect">
            <a:avLst/>
          </a:prstGeom>
          <a:noFill/>
        </p:spPr>
        <p:txBody>
          <a:bodyPr wrap="square" rtlCol="0">
            <a:spAutoFit/>
          </a:bodyPr>
          <a:lstStyle/>
          <a:p>
            <a:pPr algn="ctr"/>
            <a:r>
              <a:rPr lang="en-US" dirty="0"/>
              <a:t>t</a:t>
            </a:r>
          </a:p>
        </p:txBody>
      </p:sp>
      <p:sp>
        <p:nvSpPr>
          <p:cNvPr id="174" name="TextBox 173">
            <a:extLst>
              <a:ext uri="{FF2B5EF4-FFF2-40B4-BE49-F238E27FC236}">
                <a16:creationId xmlns:a16="http://schemas.microsoft.com/office/drawing/2014/main" id="{A4B69988-9A00-E51E-C70E-7911EF0705DF}"/>
              </a:ext>
            </a:extLst>
          </p:cNvPr>
          <p:cNvSpPr txBox="1"/>
          <p:nvPr/>
        </p:nvSpPr>
        <p:spPr>
          <a:xfrm>
            <a:off x="3106493" y="3888338"/>
            <a:ext cx="496973" cy="307777"/>
          </a:xfrm>
          <a:prstGeom prst="rect">
            <a:avLst/>
          </a:prstGeom>
          <a:noFill/>
        </p:spPr>
        <p:txBody>
          <a:bodyPr wrap="square" rtlCol="0">
            <a:spAutoFit/>
          </a:bodyPr>
          <a:lstStyle/>
          <a:p>
            <a:pPr algn="ctr"/>
            <a:r>
              <a:rPr lang="en-US" dirty="0"/>
              <a:t>t+1</a:t>
            </a:r>
          </a:p>
        </p:txBody>
      </p:sp>
      <p:sp>
        <p:nvSpPr>
          <p:cNvPr id="175" name="TextBox 174">
            <a:extLst>
              <a:ext uri="{FF2B5EF4-FFF2-40B4-BE49-F238E27FC236}">
                <a16:creationId xmlns:a16="http://schemas.microsoft.com/office/drawing/2014/main" id="{9CD8D14E-1819-14F7-5086-B9ABBD0E83B5}"/>
              </a:ext>
            </a:extLst>
          </p:cNvPr>
          <p:cNvSpPr txBox="1"/>
          <p:nvPr/>
        </p:nvSpPr>
        <p:spPr>
          <a:xfrm>
            <a:off x="4178831" y="3878425"/>
            <a:ext cx="496973" cy="307777"/>
          </a:xfrm>
          <a:prstGeom prst="rect">
            <a:avLst/>
          </a:prstGeom>
          <a:noFill/>
        </p:spPr>
        <p:txBody>
          <a:bodyPr wrap="square" rtlCol="0">
            <a:spAutoFit/>
          </a:bodyPr>
          <a:lstStyle/>
          <a:p>
            <a:pPr algn="ctr"/>
            <a:r>
              <a:rPr lang="en-US" dirty="0"/>
              <a:t>t+2</a:t>
            </a:r>
          </a:p>
        </p:txBody>
      </p:sp>
      <p:sp>
        <p:nvSpPr>
          <p:cNvPr id="176" name="Rectangle 175">
            <a:extLst>
              <a:ext uri="{FF2B5EF4-FFF2-40B4-BE49-F238E27FC236}">
                <a16:creationId xmlns:a16="http://schemas.microsoft.com/office/drawing/2014/main" id="{342EA3CC-96F1-AC63-EC53-2A896B5C9103}"/>
              </a:ext>
            </a:extLst>
          </p:cNvPr>
          <p:cNvSpPr/>
          <p:nvPr/>
        </p:nvSpPr>
        <p:spPr>
          <a:xfrm>
            <a:off x="3180321" y="2283575"/>
            <a:ext cx="297333" cy="499262"/>
          </a:xfrm>
          <a:prstGeom prst="rect">
            <a:avLst/>
          </a:prstGeom>
          <a:solidFill>
            <a:srgbClr val="C8102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176">
            <a:extLst>
              <a:ext uri="{FF2B5EF4-FFF2-40B4-BE49-F238E27FC236}">
                <a16:creationId xmlns:a16="http://schemas.microsoft.com/office/drawing/2014/main" id="{D589848C-E697-CD54-429C-E83AC510CFCE}"/>
              </a:ext>
            </a:extLst>
          </p:cNvPr>
          <p:cNvSpPr/>
          <p:nvPr/>
        </p:nvSpPr>
        <p:spPr>
          <a:xfrm>
            <a:off x="4278652" y="2811534"/>
            <a:ext cx="297333" cy="304527"/>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TextBox 177">
            <a:extLst>
              <a:ext uri="{FF2B5EF4-FFF2-40B4-BE49-F238E27FC236}">
                <a16:creationId xmlns:a16="http://schemas.microsoft.com/office/drawing/2014/main" id="{8022CAC5-0608-7321-968E-B4C2BF0F6152}"/>
              </a:ext>
            </a:extLst>
          </p:cNvPr>
          <p:cNvSpPr txBox="1"/>
          <p:nvPr/>
        </p:nvSpPr>
        <p:spPr>
          <a:xfrm>
            <a:off x="3520831" y="2206751"/>
            <a:ext cx="903626" cy="430887"/>
          </a:xfrm>
          <a:prstGeom prst="rect">
            <a:avLst/>
          </a:prstGeom>
          <a:noFill/>
        </p:spPr>
        <p:txBody>
          <a:bodyPr wrap="square" rtlCol="0">
            <a:spAutoFit/>
          </a:bodyPr>
          <a:lstStyle/>
          <a:p>
            <a:r>
              <a:rPr lang="en-US" sz="1100" dirty="0"/>
              <a:t>H charged in storage</a:t>
            </a:r>
          </a:p>
        </p:txBody>
      </p:sp>
      <p:sp>
        <p:nvSpPr>
          <p:cNvPr id="179" name="TextBox 178">
            <a:extLst>
              <a:ext uri="{FF2B5EF4-FFF2-40B4-BE49-F238E27FC236}">
                <a16:creationId xmlns:a16="http://schemas.microsoft.com/office/drawing/2014/main" id="{93014ADC-D140-20E5-C9E2-4F86108DD13F}"/>
              </a:ext>
            </a:extLst>
          </p:cNvPr>
          <p:cNvSpPr txBox="1"/>
          <p:nvPr/>
        </p:nvSpPr>
        <p:spPr>
          <a:xfrm>
            <a:off x="4564616" y="2830735"/>
            <a:ext cx="1304421" cy="430887"/>
          </a:xfrm>
          <a:prstGeom prst="rect">
            <a:avLst/>
          </a:prstGeom>
          <a:noFill/>
        </p:spPr>
        <p:txBody>
          <a:bodyPr wrap="square" rtlCol="0">
            <a:spAutoFit/>
          </a:bodyPr>
          <a:lstStyle/>
          <a:p>
            <a:pPr algn="ctr"/>
            <a:r>
              <a:rPr lang="en-US" sz="1100" dirty="0"/>
              <a:t>eta*H discharged from storage</a:t>
            </a:r>
          </a:p>
        </p:txBody>
      </p:sp>
      <p:sp>
        <p:nvSpPr>
          <p:cNvPr id="180" name="TextBox 179">
            <a:extLst>
              <a:ext uri="{FF2B5EF4-FFF2-40B4-BE49-F238E27FC236}">
                <a16:creationId xmlns:a16="http://schemas.microsoft.com/office/drawing/2014/main" id="{BAA57305-4A3D-0137-B1D1-00E537A443B3}"/>
              </a:ext>
            </a:extLst>
          </p:cNvPr>
          <p:cNvSpPr txBox="1"/>
          <p:nvPr/>
        </p:nvSpPr>
        <p:spPr>
          <a:xfrm>
            <a:off x="1188086" y="2547271"/>
            <a:ext cx="968800" cy="430887"/>
          </a:xfrm>
          <a:prstGeom prst="rect">
            <a:avLst/>
          </a:prstGeom>
          <a:noFill/>
        </p:spPr>
        <p:txBody>
          <a:bodyPr wrap="square" rtlCol="0">
            <a:spAutoFit/>
          </a:bodyPr>
          <a:lstStyle/>
          <a:p>
            <a:pPr algn="ctr"/>
            <a:r>
              <a:rPr lang="en-US" sz="1100" dirty="0"/>
              <a:t>Fixed demand </a:t>
            </a:r>
          </a:p>
        </p:txBody>
      </p:sp>
      <p:sp>
        <p:nvSpPr>
          <p:cNvPr id="183" name="Rectangle 182">
            <a:extLst>
              <a:ext uri="{FF2B5EF4-FFF2-40B4-BE49-F238E27FC236}">
                <a16:creationId xmlns:a16="http://schemas.microsoft.com/office/drawing/2014/main" id="{6B49CB29-C23D-B40A-6325-55003EB79943}"/>
              </a:ext>
            </a:extLst>
          </p:cNvPr>
          <p:cNvSpPr/>
          <p:nvPr/>
        </p:nvSpPr>
        <p:spPr>
          <a:xfrm>
            <a:off x="7486019" y="2863997"/>
            <a:ext cx="298800" cy="10121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4" name="Straight Connector 183">
            <a:extLst>
              <a:ext uri="{FF2B5EF4-FFF2-40B4-BE49-F238E27FC236}">
                <a16:creationId xmlns:a16="http://schemas.microsoft.com/office/drawing/2014/main" id="{A6B165D8-7C54-448A-FD61-CE5194939A66}"/>
              </a:ext>
            </a:extLst>
          </p:cNvPr>
          <p:cNvCxnSpPr>
            <a:cxnSpLocks/>
          </p:cNvCxnSpPr>
          <p:nvPr/>
        </p:nvCxnSpPr>
        <p:spPr>
          <a:xfrm>
            <a:off x="7359896" y="2863997"/>
            <a:ext cx="3098997" cy="0"/>
          </a:xfrm>
          <a:prstGeom prst="line">
            <a:avLst/>
          </a:prstGeom>
          <a:ln>
            <a:solidFill>
              <a:srgbClr val="C8102E"/>
            </a:solidFill>
            <a:prstDash val="dash"/>
          </a:ln>
        </p:spPr>
        <p:style>
          <a:lnRef idx="2">
            <a:schemeClr val="accent1"/>
          </a:lnRef>
          <a:fillRef idx="0">
            <a:schemeClr val="accent1"/>
          </a:fillRef>
          <a:effectRef idx="1">
            <a:schemeClr val="accent1"/>
          </a:effectRef>
          <a:fontRef idx="minor">
            <a:schemeClr val="tx1"/>
          </a:fontRef>
        </p:style>
      </p:cxnSp>
      <p:sp>
        <p:nvSpPr>
          <p:cNvPr id="185" name="Rectangle 184">
            <a:extLst>
              <a:ext uri="{FF2B5EF4-FFF2-40B4-BE49-F238E27FC236}">
                <a16:creationId xmlns:a16="http://schemas.microsoft.com/office/drawing/2014/main" id="{11A43E3F-9E24-8825-AAA2-1E0FB32C5CB1}"/>
              </a:ext>
            </a:extLst>
          </p:cNvPr>
          <p:cNvSpPr/>
          <p:nvPr/>
        </p:nvSpPr>
        <p:spPr>
          <a:xfrm>
            <a:off x="8572629" y="2415888"/>
            <a:ext cx="298800" cy="1471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185">
            <a:extLst>
              <a:ext uri="{FF2B5EF4-FFF2-40B4-BE49-F238E27FC236}">
                <a16:creationId xmlns:a16="http://schemas.microsoft.com/office/drawing/2014/main" id="{FD70CDEB-20F4-0508-4FBB-42027DA5FA6D}"/>
              </a:ext>
            </a:extLst>
          </p:cNvPr>
          <p:cNvSpPr/>
          <p:nvPr/>
        </p:nvSpPr>
        <p:spPr>
          <a:xfrm>
            <a:off x="9655016" y="3252293"/>
            <a:ext cx="302400" cy="6433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A067DCE7-94B1-C6DF-10C6-4A7C8EACC3C9}"/>
              </a:ext>
            </a:extLst>
          </p:cNvPr>
          <p:cNvSpPr txBox="1"/>
          <p:nvPr/>
        </p:nvSpPr>
        <p:spPr>
          <a:xfrm>
            <a:off x="7464642" y="3863234"/>
            <a:ext cx="306399" cy="307777"/>
          </a:xfrm>
          <a:prstGeom prst="rect">
            <a:avLst/>
          </a:prstGeom>
          <a:noFill/>
        </p:spPr>
        <p:txBody>
          <a:bodyPr wrap="square" rtlCol="0">
            <a:spAutoFit/>
          </a:bodyPr>
          <a:lstStyle/>
          <a:p>
            <a:pPr algn="ctr"/>
            <a:r>
              <a:rPr lang="en-US" dirty="0"/>
              <a:t>t</a:t>
            </a:r>
          </a:p>
        </p:txBody>
      </p:sp>
      <p:sp>
        <p:nvSpPr>
          <p:cNvPr id="188" name="TextBox 187">
            <a:extLst>
              <a:ext uri="{FF2B5EF4-FFF2-40B4-BE49-F238E27FC236}">
                <a16:creationId xmlns:a16="http://schemas.microsoft.com/office/drawing/2014/main" id="{D1FF509E-2DF3-2DDB-4AE0-65EAC81EE455}"/>
              </a:ext>
            </a:extLst>
          </p:cNvPr>
          <p:cNvSpPr txBox="1"/>
          <p:nvPr/>
        </p:nvSpPr>
        <p:spPr>
          <a:xfrm>
            <a:off x="8475403" y="3895690"/>
            <a:ext cx="512125" cy="307777"/>
          </a:xfrm>
          <a:prstGeom prst="rect">
            <a:avLst/>
          </a:prstGeom>
          <a:noFill/>
        </p:spPr>
        <p:txBody>
          <a:bodyPr wrap="square" rtlCol="0">
            <a:spAutoFit/>
          </a:bodyPr>
          <a:lstStyle/>
          <a:p>
            <a:pPr algn="ctr"/>
            <a:r>
              <a:rPr lang="en-US" dirty="0"/>
              <a:t>t+1</a:t>
            </a:r>
          </a:p>
        </p:txBody>
      </p:sp>
      <p:sp>
        <p:nvSpPr>
          <p:cNvPr id="189" name="TextBox 188">
            <a:extLst>
              <a:ext uri="{FF2B5EF4-FFF2-40B4-BE49-F238E27FC236}">
                <a16:creationId xmlns:a16="http://schemas.microsoft.com/office/drawing/2014/main" id="{D051A751-D879-266B-DEF6-46C7D84A2ECA}"/>
              </a:ext>
            </a:extLst>
          </p:cNvPr>
          <p:cNvSpPr txBox="1"/>
          <p:nvPr/>
        </p:nvSpPr>
        <p:spPr>
          <a:xfrm>
            <a:off x="9562457" y="3895689"/>
            <a:ext cx="512125" cy="307777"/>
          </a:xfrm>
          <a:prstGeom prst="rect">
            <a:avLst/>
          </a:prstGeom>
          <a:noFill/>
        </p:spPr>
        <p:txBody>
          <a:bodyPr wrap="square" rtlCol="0">
            <a:spAutoFit/>
          </a:bodyPr>
          <a:lstStyle/>
          <a:p>
            <a:pPr algn="ctr"/>
            <a:r>
              <a:rPr lang="en-US" dirty="0"/>
              <a:t>t+2</a:t>
            </a:r>
          </a:p>
        </p:txBody>
      </p:sp>
      <p:sp>
        <p:nvSpPr>
          <p:cNvPr id="190" name="TextBox 189">
            <a:extLst>
              <a:ext uri="{FF2B5EF4-FFF2-40B4-BE49-F238E27FC236}">
                <a16:creationId xmlns:a16="http://schemas.microsoft.com/office/drawing/2014/main" id="{1CC43B72-AB64-4F47-8690-7582C85EABF6}"/>
              </a:ext>
            </a:extLst>
          </p:cNvPr>
          <p:cNvSpPr txBox="1"/>
          <p:nvPr/>
        </p:nvSpPr>
        <p:spPr>
          <a:xfrm>
            <a:off x="6537737" y="2648552"/>
            <a:ext cx="998337" cy="430887"/>
          </a:xfrm>
          <a:prstGeom prst="rect">
            <a:avLst/>
          </a:prstGeom>
          <a:noFill/>
        </p:spPr>
        <p:txBody>
          <a:bodyPr wrap="square" rtlCol="0">
            <a:spAutoFit/>
          </a:bodyPr>
          <a:lstStyle/>
          <a:p>
            <a:pPr algn="ctr"/>
            <a:r>
              <a:rPr lang="en-US" sz="1100" dirty="0"/>
              <a:t>Variable demand </a:t>
            </a:r>
          </a:p>
        </p:txBody>
      </p:sp>
      <p:sp>
        <p:nvSpPr>
          <p:cNvPr id="191" name="TextBox 190">
            <a:extLst>
              <a:ext uri="{FF2B5EF4-FFF2-40B4-BE49-F238E27FC236}">
                <a16:creationId xmlns:a16="http://schemas.microsoft.com/office/drawing/2014/main" id="{CF0B6B95-7F0F-3A57-AF00-4190B3F93A54}"/>
              </a:ext>
            </a:extLst>
          </p:cNvPr>
          <p:cNvSpPr txBox="1"/>
          <p:nvPr/>
        </p:nvSpPr>
        <p:spPr>
          <a:xfrm>
            <a:off x="9153233" y="2448784"/>
            <a:ext cx="402692" cy="261610"/>
          </a:xfrm>
          <a:prstGeom prst="rect">
            <a:avLst/>
          </a:prstGeom>
          <a:noFill/>
        </p:spPr>
        <p:txBody>
          <a:bodyPr wrap="square" rtlCol="0">
            <a:spAutoFit/>
          </a:bodyPr>
          <a:lstStyle/>
          <a:p>
            <a:r>
              <a:rPr lang="en-US" sz="1100" dirty="0"/>
              <a:t>H</a:t>
            </a:r>
          </a:p>
        </p:txBody>
      </p:sp>
      <p:sp>
        <p:nvSpPr>
          <p:cNvPr id="192" name="Right Brace 191">
            <a:extLst>
              <a:ext uri="{FF2B5EF4-FFF2-40B4-BE49-F238E27FC236}">
                <a16:creationId xmlns:a16="http://schemas.microsoft.com/office/drawing/2014/main" id="{AF334772-9FFB-1DC4-1A14-A2AC8B1F14C3}"/>
              </a:ext>
            </a:extLst>
          </p:cNvPr>
          <p:cNvSpPr/>
          <p:nvPr/>
        </p:nvSpPr>
        <p:spPr>
          <a:xfrm>
            <a:off x="8932856" y="2421362"/>
            <a:ext cx="137666" cy="3960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3" name="TextBox 192">
            <a:extLst>
              <a:ext uri="{FF2B5EF4-FFF2-40B4-BE49-F238E27FC236}">
                <a16:creationId xmlns:a16="http://schemas.microsoft.com/office/drawing/2014/main" id="{17B312F9-305B-A0B1-FA2E-7DC9EB5DAF97}"/>
              </a:ext>
            </a:extLst>
          </p:cNvPr>
          <p:cNvSpPr txBox="1"/>
          <p:nvPr/>
        </p:nvSpPr>
        <p:spPr>
          <a:xfrm>
            <a:off x="10143886" y="2920947"/>
            <a:ext cx="402692" cy="261610"/>
          </a:xfrm>
          <a:prstGeom prst="rect">
            <a:avLst/>
          </a:prstGeom>
          <a:noFill/>
        </p:spPr>
        <p:txBody>
          <a:bodyPr wrap="square" rtlCol="0">
            <a:spAutoFit/>
          </a:bodyPr>
          <a:lstStyle/>
          <a:p>
            <a:r>
              <a:rPr lang="en-US" sz="1100" dirty="0"/>
              <a:t>H</a:t>
            </a:r>
          </a:p>
        </p:txBody>
      </p:sp>
      <p:sp>
        <p:nvSpPr>
          <p:cNvPr id="194" name="Right Brace 193">
            <a:extLst>
              <a:ext uri="{FF2B5EF4-FFF2-40B4-BE49-F238E27FC236}">
                <a16:creationId xmlns:a16="http://schemas.microsoft.com/office/drawing/2014/main" id="{A87C7912-34C8-FD98-68E7-DE9690202340}"/>
              </a:ext>
            </a:extLst>
          </p:cNvPr>
          <p:cNvSpPr/>
          <p:nvPr/>
        </p:nvSpPr>
        <p:spPr>
          <a:xfrm>
            <a:off x="9979416" y="2880750"/>
            <a:ext cx="120370" cy="35479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9342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8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8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8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8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8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9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9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9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9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9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26" grpId="0" animBg="1"/>
      <p:bldP spid="27" grpId="0" animBg="1"/>
      <p:bldP spid="28" grpId="0" animBg="1"/>
      <p:bldP spid="29" grpId="0" animBg="1"/>
      <p:bldP spid="30" grpId="0" animBg="1"/>
      <p:bldP spid="32" grpId="0" animBg="1"/>
      <p:bldP spid="33" grpId="0" animBg="1"/>
      <p:bldP spid="34" grpId="0" animBg="1"/>
      <p:bldP spid="35" grpId="0" animBg="1"/>
      <p:bldP spid="52" grpId="0" animBg="1"/>
      <p:bldP spid="53" grpId="0" animBg="1"/>
      <p:bldP spid="54" grpId="0" animBg="1"/>
      <p:bldP spid="55" grpId="0" animBg="1"/>
      <p:bldP spid="57" grpId="0" animBg="1"/>
      <p:bldP spid="169" grpId="0" animBg="1"/>
      <p:bldP spid="171" grpId="0" animBg="1"/>
      <p:bldP spid="172" grpId="0" animBg="1"/>
      <p:bldP spid="173" grpId="0"/>
      <p:bldP spid="174" grpId="0"/>
      <p:bldP spid="175" grpId="0"/>
      <p:bldP spid="176" grpId="0" animBg="1"/>
      <p:bldP spid="177" grpId="0" animBg="1"/>
      <p:bldP spid="178" grpId="0"/>
      <p:bldP spid="179" grpId="0"/>
      <p:bldP spid="180" grpId="0"/>
      <p:bldP spid="183" grpId="0" animBg="1"/>
      <p:bldP spid="185" grpId="0" animBg="1"/>
      <p:bldP spid="186" grpId="0" animBg="1"/>
      <p:bldP spid="187" grpId="0"/>
      <p:bldP spid="188" grpId="0"/>
      <p:bldP spid="189" grpId="0"/>
      <p:bldP spid="190" grpId="0"/>
      <p:bldP spid="191" grpId="0"/>
      <p:bldP spid="192" grpId="0" animBg="1"/>
      <p:bldP spid="193" grpId="0"/>
      <p:bldP spid="19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5C3E019-E8C4-E587-14B6-B195786302A0}"/>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11F56340-4A7F-721E-B263-A62D9C88FBF0}"/>
              </a:ext>
            </a:extLst>
          </p:cNvPr>
          <p:cNvSpPr txBox="1">
            <a:spLocks noGrp="1"/>
          </p:cNvSpPr>
          <p:nvPr>
            <p:ph type="title"/>
          </p:nvPr>
        </p:nvSpPr>
        <p:spPr>
          <a:xfrm>
            <a:off x="838200" y="5556"/>
            <a:ext cx="10515600" cy="11975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The three flexibility parameters</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667E713E-E284-A655-4FC8-9EC89FBF28F6}"/>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12</a:t>
            </a:fld>
            <a:endParaRPr lang="en-GB" sz="1000" b="1" dirty="0">
              <a:solidFill>
                <a:schemeClr val="bg1"/>
              </a:solidFill>
            </a:endParaRPr>
          </a:p>
        </p:txBody>
      </p:sp>
      <p:sp>
        <p:nvSpPr>
          <p:cNvPr id="4" name="Shape 1">
            <a:extLst>
              <a:ext uri="{FF2B5EF4-FFF2-40B4-BE49-F238E27FC236}">
                <a16:creationId xmlns:a16="http://schemas.microsoft.com/office/drawing/2014/main" id="{41381E3E-28E4-319D-A8EA-DEB127239857}"/>
              </a:ext>
            </a:extLst>
          </p:cNvPr>
          <p:cNvSpPr/>
          <p:nvPr/>
        </p:nvSpPr>
        <p:spPr>
          <a:xfrm>
            <a:off x="838200" y="1331119"/>
            <a:ext cx="10647065" cy="1332658"/>
          </a:xfrm>
          <a:prstGeom prst="roundRect">
            <a:avLst>
              <a:gd name="adj" fmla="val 5634"/>
            </a:avLst>
          </a:prstGeom>
          <a:solidFill>
            <a:srgbClr val="1E3A6E"/>
          </a:solidFill>
          <a:ln w="12700">
            <a:solidFill>
              <a:srgbClr val="1E3A6E"/>
            </a:solidFill>
            <a:prstDash val="solid"/>
          </a:ln>
        </p:spPr>
        <p:txBody>
          <a:bodyPr/>
          <a:lstStyle/>
          <a:p>
            <a:endParaRPr lang="en-US" sz="1200"/>
          </a:p>
        </p:txBody>
      </p:sp>
      <p:sp>
        <p:nvSpPr>
          <p:cNvPr id="6" name="Shape 2">
            <a:extLst>
              <a:ext uri="{FF2B5EF4-FFF2-40B4-BE49-F238E27FC236}">
                <a16:creationId xmlns:a16="http://schemas.microsoft.com/office/drawing/2014/main" id="{21108320-8D15-52AC-38E3-566D7D1C6A4D}"/>
              </a:ext>
            </a:extLst>
          </p:cNvPr>
          <p:cNvSpPr/>
          <p:nvPr/>
        </p:nvSpPr>
        <p:spPr>
          <a:xfrm>
            <a:off x="838200" y="1331119"/>
            <a:ext cx="10647065" cy="201168"/>
          </a:xfrm>
          <a:prstGeom prst="roundRect">
            <a:avLst>
              <a:gd name="adj" fmla="val 36364"/>
            </a:avLst>
          </a:prstGeom>
          <a:solidFill>
            <a:srgbClr val="162D58"/>
          </a:solidFill>
          <a:ln w="12700">
            <a:solidFill>
              <a:srgbClr val="162D58"/>
            </a:solidFill>
            <a:prstDash val="solid"/>
          </a:ln>
        </p:spPr>
        <p:txBody>
          <a:bodyPr/>
          <a:lstStyle/>
          <a:p>
            <a:endParaRPr lang="en-US" sz="1200"/>
          </a:p>
        </p:txBody>
      </p:sp>
      <p:sp>
        <p:nvSpPr>
          <p:cNvPr id="7" name="Text 3">
            <a:extLst>
              <a:ext uri="{FF2B5EF4-FFF2-40B4-BE49-F238E27FC236}">
                <a16:creationId xmlns:a16="http://schemas.microsoft.com/office/drawing/2014/main" id="{7C86F8FA-81A4-E6B4-2FE2-3892055EA408}"/>
              </a:ext>
            </a:extLst>
          </p:cNvPr>
          <p:cNvSpPr/>
          <p:nvPr/>
        </p:nvSpPr>
        <p:spPr>
          <a:xfrm>
            <a:off x="838200" y="1331119"/>
            <a:ext cx="5758611" cy="201168"/>
          </a:xfrm>
          <a:prstGeom prst="rect">
            <a:avLst/>
          </a:prstGeom>
          <a:noFill/>
          <a:ln/>
        </p:spPr>
        <p:txBody>
          <a:bodyPr wrap="square" rtlCol="0" anchor="ctr"/>
          <a:lstStyle/>
          <a:p>
            <a:pPr marL="0" indent="0">
              <a:buNone/>
            </a:pPr>
            <a:r>
              <a:rPr lang="en-US" sz="1200" dirty="0">
                <a:solidFill>
                  <a:schemeClr val="bg1"/>
                </a:solidFill>
                <a:latin typeface="Courier New" pitchFamily="34" charset="0"/>
                <a:ea typeface="Courier New" pitchFamily="34" charset="-122"/>
                <a:cs typeface="Courier New" pitchFamily="34" charset="-120"/>
              </a:rPr>
              <a:t>config.yaml — flexible demand parameters</a:t>
            </a:r>
            <a:endParaRPr lang="en-US" sz="1200" dirty="0">
              <a:solidFill>
                <a:schemeClr val="bg1"/>
              </a:solidFill>
            </a:endParaRPr>
          </a:p>
        </p:txBody>
      </p:sp>
      <p:sp>
        <p:nvSpPr>
          <p:cNvPr id="8" name="Text 4">
            <a:extLst>
              <a:ext uri="{FF2B5EF4-FFF2-40B4-BE49-F238E27FC236}">
                <a16:creationId xmlns:a16="http://schemas.microsoft.com/office/drawing/2014/main" id="{C4C556C1-8C5E-CE20-6A16-82A64BEFFB94}"/>
              </a:ext>
            </a:extLst>
          </p:cNvPr>
          <p:cNvSpPr/>
          <p:nvPr/>
        </p:nvSpPr>
        <p:spPr>
          <a:xfrm>
            <a:off x="993093" y="1568863"/>
            <a:ext cx="3586380"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h2_demand_flex:</a:t>
            </a:r>
            <a:endParaRPr lang="en-US" sz="1200" dirty="0">
              <a:solidFill>
                <a:schemeClr val="accent4">
                  <a:lumMod val="20000"/>
                  <a:lumOff val="80000"/>
                </a:schemeClr>
              </a:solidFill>
            </a:endParaRPr>
          </a:p>
        </p:txBody>
      </p:sp>
      <p:sp>
        <p:nvSpPr>
          <p:cNvPr id="9" name="Text 5">
            <a:extLst>
              <a:ext uri="{FF2B5EF4-FFF2-40B4-BE49-F238E27FC236}">
                <a16:creationId xmlns:a16="http://schemas.microsoft.com/office/drawing/2014/main" id="{F7267BF0-6F30-9711-9AFD-76C9773EBF26}"/>
              </a:ext>
            </a:extLst>
          </p:cNvPr>
          <p:cNvSpPr/>
          <p:nvPr/>
        </p:nvSpPr>
        <p:spPr>
          <a:xfrm>
            <a:off x="4061920" y="1587151"/>
            <a:ext cx="672446" cy="219456"/>
          </a:xfrm>
          <a:prstGeom prst="rect">
            <a:avLst/>
          </a:prstGeom>
          <a:noFill/>
          <a:ln/>
        </p:spPr>
        <p:txBody>
          <a:bodyPr wrap="square" rtlCol="0" anchor="ctr"/>
          <a:lstStyle/>
          <a:p>
            <a:pPr marL="0" indent="0">
              <a:buNone/>
            </a:pPr>
            <a:r>
              <a:rPr lang="en-US" sz="1200" dirty="0">
                <a:solidFill>
                  <a:srgbClr val="FFD966"/>
                </a:solidFill>
                <a:latin typeface="Courier New" pitchFamily="34" charset="0"/>
                <a:ea typeface="Courier New" pitchFamily="34" charset="-122"/>
                <a:cs typeface="Courier New" pitchFamily="34" charset="-120"/>
              </a:rPr>
              <a:t>True</a:t>
            </a:r>
            <a:endParaRPr lang="en-US" sz="1200" dirty="0"/>
          </a:p>
        </p:txBody>
      </p:sp>
      <p:sp>
        <p:nvSpPr>
          <p:cNvPr id="10" name="Text 6">
            <a:extLst>
              <a:ext uri="{FF2B5EF4-FFF2-40B4-BE49-F238E27FC236}">
                <a16:creationId xmlns:a16="http://schemas.microsoft.com/office/drawing/2014/main" id="{28490864-CA2C-DF7D-2AC8-C977CFA44F1C}"/>
              </a:ext>
            </a:extLst>
          </p:cNvPr>
          <p:cNvSpPr/>
          <p:nvPr/>
        </p:nvSpPr>
        <p:spPr>
          <a:xfrm>
            <a:off x="6252059" y="1568863"/>
            <a:ext cx="5939941"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 enable/disable</a:t>
            </a:r>
            <a:endParaRPr lang="en-US" sz="1200" dirty="0">
              <a:solidFill>
                <a:schemeClr val="accent4">
                  <a:lumMod val="20000"/>
                  <a:lumOff val="80000"/>
                </a:schemeClr>
              </a:solidFill>
            </a:endParaRPr>
          </a:p>
        </p:txBody>
      </p:sp>
      <p:sp>
        <p:nvSpPr>
          <p:cNvPr id="11" name="Text 7">
            <a:extLst>
              <a:ext uri="{FF2B5EF4-FFF2-40B4-BE49-F238E27FC236}">
                <a16:creationId xmlns:a16="http://schemas.microsoft.com/office/drawing/2014/main" id="{8CE87FE0-08FE-4426-4036-F240073B2C52}"/>
              </a:ext>
            </a:extLst>
          </p:cNvPr>
          <p:cNvSpPr/>
          <p:nvPr/>
        </p:nvSpPr>
        <p:spPr>
          <a:xfrm>
            <a:off x="993093" y="1806607"/>
            <a:ext cx="3586380"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h2_demand_flex_hours:</a:t>
            </a:r>
            <a:endParaRPr lang="en-US" sz="1200" dirty="0">
              <a:solidFill>
                <a:schemeClr val="accent4">
                  <a:lumMod val="20000"/>
                  <a:lumOff val="80000"/>
                </a:schemeClr>
              </a:solidFill>
            </a:endParaRPr>
          </a:p>
        </p:txBody>
      </p:sp>
      <p:sp>
        <p:nvSpPr>
          <p:cNvPr id="12" name="Text 8">
            <a:extLst>
              <a:ext uri="{FF2B5EF4-FFF2-40B4-BE49-F238E27FC236}">
                <a16:creationId xmlns:a16="http://schemas.microsoft.com/office/drawing/2014/main" id="{0579E44F-75E7-304A-E039-368F057CD14A}"/>
              </a:ext>
            </a:extLst>
          </p:cNvPr>
          <p:cNvSpPr/>
          <p:nvPr/>
        </p:nvSpPr>
        <p:spPr>
          <a:xfrm>
            <a:off x="4061920" y="1824895"/>
            <a:ext cx="672446"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168</a:t>
            </a:r>
            <a:endParaRPr lang="en-US" sz="1200" dirty="0">
              <a:solidFill>
                <a:schemeClr val="accent4">
                  <a:lumMod val="20000"/>
                  <a:lumOff val="80000"/>
                </a:schemeClr>
              </a:solidFill>
            </a:endParaRPr>
          </a:p>
        </p:txBody>
      </p:sp>
      <p:sp>
        <p:nvSpPr>
          <p:cNvPr id="13" name="Text 9">
            <a:extLst>
              <a:ext uri="{FF2B5EF4-FFF2-40B4-BE49-F238E27FC236}">
                <a16:creationId xmlns:a16="http://schemas.microsoft.com/office/drawing/2014/main" id="{8569586A-6A7B-775D-92CF-B1CE1FC04544}"/>
              </a:ext>
            </a:extLst>
          </p:cNvPr>
          <p:cNvSpPr/>
          <p:nvPr/>
        </p:nvSpPr>
        <p:spPr>
          <a:xfrm>
            <a:off x="6252059" y="1806607"/>
            <a:ext cx="5939941"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 flexibility window — 168 = 1 week</a:t>
            </a:r>
            <a:endParaRPr lang="en-US" sz="1200" dirty="0">
              <a:solidFill>
                <a:schemeClr val="accent4">
                  <a:lumMod val="20000"/>
                  <a:lumOff val="80000"/>
                </a:schemeClr>
              </a:solidFill>
            </a:endParaRPr>
          </a:p>
        </p:txBody>
      </p:sp>
      <p:sp>
        <p:nvSpPr>
          <p:cNvPr id="14" name="Text 10">
            <a:extLst>
              <a:ext uri="{FF2B5EF4-FFF2-40B4-BE49-F238E27FC236}">
                <a16:creationId xmlns:a16="http://schemas.microsoft.com/office/drawing/2014/main" id="{DBBD6F30-330A-5CE5-F6BD-90BC853C4713}"/>
              </a:ext>
            </a:extLst>
          </p:cNvPr>
          <p:cNvSpPr/>
          <p:nvPr/>
        </p:nvSpPr>
        <p:spPr>
          <a:xfrm>
            <a:off x="993093" y="2044351"/>
            <a:ext cx="3586380"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h2_demand_flex_power_fraction:</a:t>
            </a:r>
            <a:endParaRPr lang="en-US" sz="1200" dirty="0">
              <a:solidFill>
                <a:schemeClr val="accent4">
                  <a:lumMod val="20000"/>
                  <a:lumOff val="80000"/>
                </a:schemeClr>
              </a:solidFill>
            </a:endParaRPr>
          </a:p>
        </p:txBody>
      </p:sp>
      <p:sp>
        <p:nvSpPr>
          <p:cNvPr id="15" name="Text 11">
            <a:extLst>
              <a:ext uri="{FF2B5EF4-FFF2-40B4-BE49-F238E27FC236}">
                <a16:creationId xmlns:a16="http://schemas.microsoft.com/office/drawing/2014/main" id="{D4757935-87CC-5145-1327-B91F3FEC3F39}"/>
              </a:ext>
            </a:extLst>
          </p:cNvPr>
          <p:cNvSpPr/>
          <p:nvPr/>
        </p:nvSpPr>
        <p:spPr>
          <a:xfrm>
            <a:off x="4061920" y="2062639"/>
            <a:ext cx="672446"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0</a:t>
            </a:r>
            <a:endParaRPr lang="en-US" sz="1200" dirty="0">
              <a:solidFill>
                <a:schemeClr val="accent4">
                  <a:lumMod val="20000"/>
                  <a:lumOff val="80000"/>
                </a:schemeClr>
              </a:solidFill>
            </a:endParaRPr>
          </a:p>
        </p:txBody>
      </p:sp>
      <p:sp>
        <p:nvSpPr>
          <p:cNvPr id="16" name="Text 12">
            <a:extLst>
              <a:ext uri="{FF2B5EF4-FFF2-40B4-BE49-F238E27FC236}">
                <a16:creationId xmlns:a16="http://schemas.microsoft.com/office/drawing/2014/main" id="{FE4F6488-5E50-4E97-1A9D-020A67E3F9B2}"/>
              </a:ext>
            </a:extLst>
          </p:cNvPr>
          <p:cNvSpPr/>
          <p:nvPr/>
        </p:nvSpPr>
        <p:spPr>
          <a:xfrm>
            <a:off x="6252059" y="2044351"/>
            <a:ext cx="5939941"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 fraction of power demand that can be shifted </a:t>
            </a:r>
            <a:endParaRPr lang="en-US" sz="1200" dirty="0">
              <a:solidFill>
                <a:schemeClr val="accent4">
                  <a:lumMod val="20000"/>
                  <a:lumOff val="80000"/>
                </a:schemeClr>
              </a:solidFill>
            </a:endParaRPr>
          </a:p>
        </p:txBody>
      </p:sp>
      <p:sp>
        <p:nvSpPr>
          <p:cNvPr id="17" name="Text 13">
            <a:extLst>
              <a:ext uri="{FF2B5EF4-FFF2-40B4-BE49-F238E27FC236}">
                <a16:creationId xmlns:a16="http://schemas.microsoft.com/office/drawing/2014/main" id="{F9056F9A-B249-2685-1691-301D8A3885AD}"/>
              </a:ext>
            </a:extLst>
          </p:cNvPr>
          <p:cNvSpPr/>
          <p:nvPr/>
        </p:nvSpPr>
        <p:spPr>
          <a:xfrm>
            <a:off x="993093" y="2282095"/>
            <a:ext cx="3586380"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h2_demand_flex_energy_fraction:</a:t>
            </a:r>
            <a:endParaRPr lang="en-US" sz="1200" dirty="0">
              <a:solidFill>
                <a:schemeClr val="accent4">
                  <a:lumMod val="20000"/>
                  <a:lumOff val="80000"/>
                </a:schemeClr>
              </a:solidFill>
            </a:endParaRPr>
          </a:p>
        </p:txBody>
      </p:sp>
      <p:sp>
        <p:nvSpPr>
          <p:cNvPr id="18" name="Text 14">
            <a:extLst>
              <a:ext uri="{FF2B5EF4-FFF2-40B4-BE49-F238E27FC236}">
                <a16:creationId xmlns:a16="http://schemas.microsoft.com/office/drawing/2014/main" id="{44313361-F33A-9EA9-708C-DE9FDCFEC381}"/>
              </a:ext>
            </a:extLst>
          </p:cNvPr>
          <p:cNvSpPr/>
          <p:nvPr/>
        </p:nvSpPr>
        <p:spPr>
          <a:xfrm>
            <a:off x="4061920" y="2300383"/>
            <a:ext cx="672446"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1.0</a:t>
            </a:r>
            <a:endParaRPr lang="en-US" sz="1200" dirty="0">
              <a:solidFill>
                <a:schemeClr val="accent4">
                  <a:lumMod val="20000"/>
                  <a:lumOff val="80000"/>
                </a:schemeClr>
              </a:solidFill>
            </a:endParaRPr>
          </a:p>
        </p:txBody>
      </p:sp>
      <p:sp>
        <p:nvSpPr>
          <p:cNvPr id="23" name="Text 15">
            <a:extLst>
              <a:ext uri="{FF2B5EF4-FFF2-40B4-BE49-F238E27FC236}">
                <a16:creationId xmlns:a16="http://schemas.microsoft.com/office/drawing/2014/main" id="{EB653930-6F01-F21C-FF84-7C598B5C8D73}"/>
              </a:ext>
            </a:extLst>
          </p:cNvPr>
          <p:cNvSpPr/>
          <p:nvPr/>
        </p:nvSpPr>
        <p:spPr>
          <a:xfrm>
            <a:off x="6252059" y="2282095"/>
            <a:ext cx="5939941" cy="219456"/>
          </a:xfrm>
          <a:prstGeom prst="rect">
            <a:avLst/>
          </a:prstGeom>
          <a:noFill/>
          <a:ln/>
        </p:spPr>
        <p:txBody>
          <a:bodyPr wrap="square" rtlCol="0" anchor="ctr"/>
          <a:lstStyle/>
          <a:p>
            <a:pPr marL="0" indent="0">
              <a:buNone/>
            </a:pPr>
            <a:r>
              <a:rPr lang="en-US" sz="1200" dirty="0">
                <a:solidFill>
                  <a:schemeClr val="accent4">
                    <a:lumMod val="20000"/>
                    <a:lumOff val="80000"/>
                  </a:schemeClr>
                </a:solidFill>
                <a:latin typeface="Courier New" pitchFamily="34" charset="0"/>
                <a:ea typeface="Courier New" pitchFamily="34" charset="-122"/>
                <a:cs typeface="Courier New" pitchFamily="34" charset="-120"/>
              </a:rPr>
              <a:t># fraction of total energy demand that can be shifted</a:t>
            </a:r>
            <a:endParaRPr lang="en-US" sz="1200" dirty="0">
              <a:solidFill>
                <a:schemeClr val="accent4">
                  <a:lumMod val="20000"/>
                  <a:lumOff val="80000"/>
                </a:schemeClr>
              </a:solidFill>
            </a:endParaRPr>
          </a:p>
        </p:txBody>
      </p:sp>
      <p:graphicFrame>
        <p:nvGraphicFramePr>
          <p:cNvPr id="28" name="Table 27">
            <a:extLst>
              <a:ext uri="{FF2B5EF4-FFF2-40B4-BE49-F238E27FC236}">
                <a16:creationId xmlns:a16="http://schemas.microsoft.com/office/drawing/2014/main" id="{392B26C5-22D4-E588-1C00-53D8484525FF}"/>
              </a:ext>
            </a:extLst>
          </p:cNvPr>
          <p:cNvGraphicFramePr>
            <a:graphicFrameLocks noGrp="1"/>
          </p:cNvGraphicFramePr>
          <p:nvPr>
            <p:extLst>
              <p:ext uri="{D42A27DB-BD31-4B8C-83A1-F6EECF244321}">
                <p14:modId xmlns:p14="http://schemas.microsoft.com/office/powerpoint/2010/main" val="2930331234"/>
              </p:ext>
            </p:extLst>
          </p:nvPr>
        </p:nvGraphicFramePr>
        <p:xfrm>
          <a:off x="838200" y="2901521"/>
          <a:ext cx="10647066" cy="2445845"/>
        </p:xfrm>
        <a:graphic>
          <a:graphicData uri="http://schemas.openxmlformats.org/drawingml/2006/table">
            <a:tbl>
              <a:tblPr firstRow="1" bandRow="1">
                <a:tableStyleId>{B8DA472E-C0B5-4FAA-A71B-45BBE6C39A2A}</a:tableStyleId>
              </a:tblPr>
              <a:tblGrid>
                <a:gridCol w="3549022">
                  <a:extLst>
                    <a:ext uri="{9D8B030D-6E8A-4147-A177-3AD203B41FA5}">
                      <a16:colId xmlns:a16="http://schemas.microsoft.com/office/drawing/2014/main" val="2669967497"/>
                    </a:ext>
                  </a:extLst>
                </a:gridCol>
                <a:gridCol w="3549022">
                  <a:extLst>
                    <a:ext uri="{9D8B030D-6E8A-4147-A177-3AD203B41FA5}">
                      <a16:colId xmlns:a16="http://schemas.microsoft.com/office/drawing/2014/main" val="1609393532"/>
                    </a:ext>
                  </a:extLst>
                </a:gridCol>
                <a:gridCol w="3549022">
                  <a:extLst>
                    <a:ext uri="{9D8B030D-6E8A-4147-A177-3AD203B41FA5}">
                      <a16:colId xmlns:a16="http://schemas.microsoft.com/office/drawing/2014/main" val="4273807148"/>
                    </a:ext>
                  </a:extLst>
                </a:gridCol>
              </a:tblGrid>
              <a:tr h="40122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solidFill>
                            <a:srgbClr val="FFFFFF"/>
                          </a:solidFill>
                          <a:latin typeface="Courier New" pitchFamily="34" charset="0"/>
                          <a:ea typeface="Courier New" pitchFamily="34" charset="-122"/>
                          <a:cs typeface="Courier New" pitchFamily="34" charset="-120"/>
                        </a:rPr>
                        <a:t>h2_demand_flex_hours</a:t>
                      </a:r>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solidFill>
                            <a:srgbClr val="FFFFFF"/>
                          </a:solidFill>
                          <a:latin typeface="Courier New" pitchFamily="34" charset="0"/>
                          <a:ea typeface="Courier New" pitchFamily="34" charset="-122"/>
                          <a:cs typeface="Courier New" pitchFamily="34" charset="-120"/>
                        </a:rPr>
                        <a:t>h2_demand_flex_power_fraction</a:t>
                      </a:r>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solidFill>
                            <a:srgbClr val="FFFFFF"/>
                          </a:solidFill>
                          <a:latin typeface="Courier New" pitchFamily="34" charset="0"/>
                          <a:ea typeface="Courier New" pitchFamily="34" charset="-122"/>
                          <a:cs typeface="Courier New" pitchFamily="34" charset="-120"/>
                        </a:rPr>
                        <a:t>h2_demand_flex_energy_fraction</a:t>
                      </a:r>
                      <a:endParaRPr lang="en-US" sz="1400" dirty="0"/>
                    </a:p>
                  </a:txBody>
                  <a:tcPr/>
                </a:tc>
                <a:extLst>
                  <a:ext uri="{0D108BD9-81ED-4DB2-BD59-A6C34878D82A}">
                    <a16:rowId xmlns:a16="http://schemas.microsoft.com/office/drawing/2014/main" val="3728628704"/>
                  </a:ext>
                </a:extLst>
              </a:tr>
              <a:tr h="791465">
                <a:tc>
                  <a:txBody>
                    <a:bodyPr/>
                    <a:lstStyle/>
                    <a:p>
                      <a:r>
                        <a:rPr lang="en-US" dirty="0">
                          <a:latin typeface="+mn-lt"/>
                        </a:rPr>
                        <a:t>The number of hours the </a:t>
                      </a:r>
                      <a:r>
                        <a:rPr lang="en-US" dirty="0" err="1">
                          <a:latin typeface="+mn-lt"/>
                        </a:rPr>
                        <a:t>optimiser</a:t>
                      </a:r>
                      <a:r>
                        <a:rPr lang="en-US" dirty="0">
                          <a:latin typeface="+mn-lt"/>
                        </a:rPr>
                        <a:t> can defer the commodity production.</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latin typeface="+mn-lt"/>
                        </a:rPr>
                        <a:t>The maximum fraction of the power demand (MW) that can be considered as flexible.</a:t>
                      </a:r>
                    </a:p>
                  </a:txBody>
                  <a:tcPr/>
                </a:tc>
                <a:tc>
                  <a:txBody>
                    <a:bodyPr/>
                    <a:lstStyle/>
                    <a:p>
                      <a:r>
                        <a:rPr lang="en-US" dirty="0">
                          <a:latin typeface="+mn-lt"/>
                        </a:rPr>
                        <a:t>The maximum energy demand (MWh) that can be shifted.</a:t>
                      </a:r>
                    </a:p>
                  </a:txBody>
                  <a:tcPr/>
                </a:tc>
                <a:extLst>
                  <a:ext uri="{0D108BD9-81ED-4DB2-BD59-A6C34878D82A}">
                    <a16:rowId xmlns:a16="http://schemas.microsoft.com/office/drawing/2014/main" val="1091926073"/>
                  </a:ext>
                </a:extLst>
              </a:tr>
              <a:tr h="1253152">
                <a:tc>
                  <a:txBody>
                    <a:bodyPr/>
                    <a:lstStyle/>
                    <a:p>
                      <a:r>
                        <a:rPr lang="en-US" dirty="0">
                          <a:latin typeface="+mn-lt"/>
                        </a:rPr>
                        <a:t>24h reflects a daily flexibility; 168h allows shifts within a week; 720h energy shifts during a month.</a:t>
                      </a:r>
                    </a:p>
                  </a:txBody>
                  <a:tcPr/>
                </a:tc>
                <a:tc>
                  <a:txBody>
                    <a:bodyPr/>
                    <a:lstStyle/>
                    <a:p>
                      <a:r>
                        <a:rPr lang="en-US" dirty="0">
                          <a:latin typeface="+mn-lt"/>
                        </a:rPr>
                        <a:t>A value of 1 means that the plant can be completely shut down during scarce renewable availability. A value of 0 means that no flexibility is possible. </a:t>
                      </a:r>
                    </a:p>
                  </a:txBody>
                  <a:tcPr/>
                </a:tc>
                <a:tc>
                  <a:txBody>
                    <a:bodyPr/>
                    <a:lstStyle/>
                    <a:p>
                      <a:r>
                        <a:rPr lang="en-US" dirty="0">
                          <a:latin typeface="+mn-lt"/>
                        </a:rPr>
                        <a:t>A value of 1 means that 100% of the demand can be shifted. A value of 0 means that no energy can be shifted.</a:t>
                      </a:r>
                    </a:p>
                  </a:txBody>
                  <a:tcPr/>
                </a:tc>
                <a:extLst>
                  <a:ext uri="{0D108BD9-81ED-4DB2-BD59-A6C34878D82A}">
                    <a16:rowId xmlns:a16="http://schemas.microsoft.com/office/drawing/2014/main" val="287546462"/>
                  </a:ext>
                </a:extLst>
              </a:tr>
            </a:tbl>
          </a:graphicData>
        </a:graphic>
      </p:graphicFrame>
      <p:sp>
        <p:nvSpPr>
          <p:cNvPr id="29" name="TextBox 28">
            <a:extLst>
              <a:ext uri="{FF2B5EF4-FFF2-40B4-BE49-F238E27FC236}">
                <a16:creationId xmlns:a16="http://schemas.microsoft.com/office/drawing/2014/main" id="{8A3C710D-AC5C-E798-26F8-390E9CE36608}"/>
              </a:ext>
            </a:extLst>
          </p:cNvPr>
          <p:cNvSpPr txBox="1"/>
          <p:nvPr/>
        </p:nvSpPr>
        <p:spPr>
          <a:xfrm>
            <a:off x="838200" y="5585110"/>
            <a:ext cx="10647066" cy="584775"/>
          </a:xfrm>
          <a:prstGeom prst="rect">
            <a:avLst/>
          </a:prstGeom>
          <a:noFill/>
        </p:spPr>
        <p:txBody>
          <a:bodyPr wrap="square" rtlCol="0">
            <a:spAutoFit/>
          </a:bodyPr>
          <a:lstStyle/>
          <a:p>
            <a:r>
              <a:rPr lang="en-US" sz="1600" dirty="0">
                <a:solidFill>
                  <a:schemeClr val="accent1"/>
                </a:solidFill>
              </a:rPr>
              <a:t>In practice, demand side flexibility can be understood as a virtual storage for free whose power and energy capacity is controlled by the 3 parameters.</a:t>
            </a:r>
          </a:p>
        </p:txBody>
      </p:sp>
    </p:spTree>
    <p:extLst>
      <p:ext uri="{BB962C8B-B14F-4D97-AF65-F5344CB8AC3E}">
        <p14:creationId xmlns:p14="http://schemas.microsoft.com/office/powerpoint/2010/main" val="359269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1" grpId="0" animBg="1"/>
      <p:bldP spid="12" grpId="0" animBg="1"/>
      <p:bldP spid="14" grpId="0" animBg="1"/>
      <p:bldP spid="15" grpId="0" animBg="1"/>
      <p:bldP spid="17" grpId="0" animBg="1"/>
      <p:bldP spid="18" grpId="0" animBg="1"/>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16B0E760-D367-FF6A-2C07-201E08345076}"/>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B17949F5-322E-F7E0-0CD9-6774397D61F8}"/>
              </a:ext>
            </a:extLst>
          </p:cNvPr>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What changes in the result and policy relevance</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4FF58591-CD90-BE3F-2BEC-89746DD351C7}"/>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13</a:t>
            </a:fld>
            <a:endParaRPr lang="en-GB" sz="1000" b="1" dirty="0">
              <a:solidFill>
                <a:schemeClr val="bg1"/>
              </a:solidFill>
            </a:endParaRPr>
          </a:p>
        </p:txBody>
      </p:sp>
      <p:sp>
        <p:nvSpPr>
          <p:cNvPr id="7" name="Text 2">
            <a:extLst>
              <a:ext uri="{FF2B5EF4-FFF2-40B4-BE49-F238E27FC236}">
                <a16:creationId xmlns:a16="http://schemas.microsoft.com/office/drawing/2014/main" id="{6ACA66E8-22D2-200C-70BB-8A0A3AC9A212}"/>
              </a:ext>
            </a:extLst>
          </p:cNvPr>
          <p:cNvSpPr/>
          <p:nvPr/>
        </p:nvSpPr>
        <p:spPr>
          <a:xfrm>
            <a:off x="838199" y="1483218"/>
            <a:ext cx="10982325" cy="303193"/>
          </a:xfrm>
          <a:prstGeom prst="rect">
            <a:avLst/>
          </a:prstGeom>
          <a:noFill/>
          <a:ln/>
        </p:spPr>
        <p:txBody>
          <a:bodyPr wrap="square" rtlCol="0" anchor="ctr"/>
          <a:lstStyle/>
          <a:p>
            <a:pPr marL="0" indent="0">
              <a:buNone/>
            </a:pPr>
            <a:r>
              <a:rPr lang="en-US" sz="1600" b="1" dirty="0">
                <a:solidFill>
                  <a:schemeClr val="accent1"/>
                </a:solidFill>
                <a:latin typeface="Arial" pitchFamily="34" charset="0"/>
                <a:ea typeface="Arial" pitchFamily="34" charset="-122"/>
                <a:cs typeface="Arial" pitchFamily="34" charset="-120"/>
              </a:rPr>
              <a:t>What changes in the results:</a:t>
            </a:r>
            <a:endParaRPr lang="en-US" sz="1600" dirty="0">
              <a:solidFill>
                <a:schemeClr val="accent1"/>
              </a:solidFill>
            </a:endParaRPr>
          </a:p>
        </p:txBody>
      </p:sp>
      <p:graphicFrame>
        <p:nvGraphicFramePr>
          <p:cNvPr id="8" name="Table 7">
            <a:extLst>
              <a:ext uri="{FF2B5EF4-FFF2-40B4-BE49-F238E27FC236}">
                <a16:creationId xmlns:a16="http://schemas.microsoft.com/office/drawing/2014/main" id="{53FA2006-F769-A8EA-0F0C-EB95152A18CD}"/>
              </a:ext>
            </a:extLst>
          </p:cNvPr>
          <p:cNvGraphicFramePr>
            <a:graphicFrameLocks noGrp="1"/>
          </p:cNvGraphicFramePr>
          <p:nvPr>
            <p:extLst>
              <p:ext uri="{D42A27DB-BD31-4B8C-83A1-F6EECF244321}">
                <p14:modId xmlns:p14="http://schemas.microsoft.com/office/powerpoint/2010/main" val="482300678"/>
              </p:ext>
            </p:extLst>
          </p:nvPr>
        </p:nvGraphicFramePr>
        <p:xfrm>
          <a:off x="858704" y="1847426"/>
          <a:ext cx="10649673" cy="1441419"/>
        </p:xfrm>
        <a:graphic>
          <a:graphicData uri="http://schemas.openxmlformats.org/drawingml/2006/table">
            <a:tbl>
              <a:tblPr firstRow="1" bandRow="1">
                <a:tableStyleId>{B8DA472E-C0B5-4FAA-A71B-45BBE6C39A2A}</a:tableStyleId>
              </a:tblPr>
              <a:tblGrid>
                <a:gridCol w="3549891">
                  <a:extLst>
                    <a:ext uri="{9D8B030D-6E8A-4147-A177-3AD203B41FA5}">
                      <a16:colId xmlns:a16="http://schemas.microsoft.com/office/drawing/2014/main" val="2689558844"/>
                    </a:ext>
                  </a:extLst>
                </a:gridCol>
                <a:gridCol w="3549891">
                  <a:extLst>
                    <a:ext uri="{9D8B030D-6E8A-4147-A177-3AD203B41FA5}">
                      <a16:colId xmlns:a16="http://schemas.microsoft.com/office/drawing/2014/main" val="4105862856"/>
                    </a:ext>
                  </a:extLst>
                </a:gridCol>
                <a:gridCol w="3549891">
                  <a:extLst>
                    <a:ext uri="{9D8B030D-6E8A-4147-A177-3AD203B41FA5}">
                      <a16:colId xmlns:a16="http://schemas.microsoft.com/office/drawing/2014/main" val="3090492947"/>
                    </a:ext>
                  </a:extLst>
                </a:gridCol>
              </a:tblGrid>
              <a:tr h="362250">
                <a:tc>
                  <a:txBody>
                    <a:bodyPr/>
                    <a:lstStyle/>
                    <a:p>
                      <a:r>
                        <a:rPr lang="en-US" sz="1200" dirty="0"/>
                        <a:t>Solar-heavy regions: larger expected effect</a:t>
                      </a:r>
                    </a:p>
                  </a:txBody>
                  <a:tcPr anchor="ctr"/>
                </a:tc>
                <a:tc>
                  <a:txBody>
                    <a:bodyPr/>
                    <a:lstStyle/>
                    <a:p>
                      <a:r>
                        <a:rPr lang="en-US" sz="1200" dirty="0"/>
                        <a:t>Wind-rich regions: lower expected effect</a:t>
                      </a:r>
                    </a:p>
                  </a:txBody>
                  <a:tcPr anchor="ctr"/>
                </a:tc>
                <a:tc>
                  <a:txBody>
                    <a:bodyPr/>
                    <a:lstStyle/>
                    <a:p>
                      <a:r>
                        <a:rPr lang="en-US" sz="1200" dirty="0"/>
                        <a:t>Recommended test</a:t>
                      </a:r>
                    </a:p>
                  </a:txBody>
                  <a:tcPr anchor="ctr"/>
                </a:tc>
                <a:extLst>
                  <a:ext uri="{0D108BD9-81ED-4DB2-BD59-A6C34878D82A}">
                    <a16:rowId xmlns:a16="http://schemas.microsoft.com/office/drawing/2014/main" val="2171720391"/>
                  </a:ext>
                </a:extLst>
              </a:tr>
              <a:tr h="1079169">
                <a:tc>
                  <a:txBody>
                    <a:bodyPr/>
                    <a:lstStyle/>
                    <a:p>
                      <a:r>
                        <a:rPr lang="en-US" sz="1200" dirty="0"/>
                        <a:t>Solar PV requires storage to keep the production constant 24/7. In this case, a better coupling between demand and supply could reduce the needed storage investment.</a:t>
                      </a:r>
                    </a:p>
                  </a:txBody>
                  <a:tcPr>
                    <a:solidFill>
                      <a:schemeClr val="accent4">
                        <a:lumMod val="20000"/>
                        <a:lumOff val="80000"/>
                      </a:schemeClr>
                    </a:solidFill>
                  </a:tcPr>
                </a:tc>
                <a:tc>
                  <a:txBody>
                    <a:bodyPr/>
                    <a:lstStyle/>
                    <a:p>
                      <a:r>
                        <a:rPr lang="en-US" sz="1200" dirty="0"/>
                        <a:t>Wind availability can be less variable than solar PV. As such, the storage needed for wind-dominant zones would be comparatively lower. Thus, the flexible demand may have lower relevance.</a:t>
                      </a:r>
                    </a:p>
                  </a:txBody>
                  <a:tcPr>
                    <a:solidFill>
                      <a:schemeClr val="accent4">
                        <a:lumMod val="20000"/>
                        <a:lumOff val="80000"/>
                      </a:schemeClr>
                    </a:solidFill>
                  </a:tcPr>
                </a:tc>
                <a:tc>
                  <a:txBody>
                    <a:bodyPr/>
                    <a:lstStyle/>
                    <a:p>
                      <a:r>
                        <a:rPr lang="en-US" sz="1200" dirty="0"/>
                        <a:t>Compare in which hexagons the usage of flexible demand had a higher impact on the </a:t>
                      </a:r>
                      <a:r>
                        <a:rPr lang="en-US" sz="1200" dirty="0" err="1"/>
                        <a:t>levelised</a:t>
                      </a:r>
                      <a:r>
                        <a:rPr lang="en-US" sz="1200" dirty="0"/>
                        <a:t> cost of production. </a:t>
                      </a:r>
                    </a:p>
                  </a:txBody>
                  <a:tcPr>
                    <a:solidFill>
                      <a:schemeClr val="accent4">
                        <a:lumMod val="20000"/>
                        <a:lumOff val="80000"/>
                      </a:schemeClr>
                    </a:solidFill>
                  </a:tcPr>
                </a:tc>
                <a:extLst>
                  <a:ext uri="{0D108BD9-81ED-4DB2-BD59-A6C34878D82A}">
                    <a16:rowId xmlns:a16="http://schemas.microsoft.com/office/drawing/2014/main" val="1198511330"/>
                  </a:ext>
                </a:extLst>
              </a:tr>
            </a:tbl>
          </a:graphicData>
        </a:graphic>
      </p:graphicFrame>
      <p:sp>
        <p:nvSpPr>
          <p:cNvPr id="11" name="Text 13">
            <a:extLst>
              <a:ext uri="{FF2B5EF4-FFF2-40B4-BE49-F238E27FC236}">
                <a16:creationId xmlns:a16="http://schemas.microsoft.com/office/drawing/2014/main" id="{DCA0803B-3B29-DCC6-4355-EC8C6C5FF15F}"/>
              </a:ext>
            </a:extLst>
          </p:cNvPr>
          <p:cNvSpPr/>
          <p:nvPr/>
        </p:nvSpPr>
        <p:spPr>
          <a:xfrm>
            <a:off x="871768" y="3440945"/>
            <a:ext cx="10960101" cy="274320"/>
          </a:xfrm>
          <a:prstGeom prst="rect">
            <a:avLst/>
          </a:prstGeom>
          <a:noFill/>
          <a:ln/>
        </p:spPr>
        <p:txBody>
          <a:bodyPr wrap="square" rtlCol="0" anchor="ctr"/>
          <a:lstStyle/>
          <a:p>
            <a:pPr marL="0" indent="0">
              <a:buNone/>
            </a:pPr>
            <a:r>
              <a:rPr lang="en-US" sz="1600" b="1" dirty="0">
                <a:solidFill>
                  <a:schemeClr val="accent1"/>
                </a:solidFill>
                <a:latin typeface="Arial" pitchFamily="34" charset="0"/>
                <a:ea typeface="Arial" pitchFamily="34" charset="-122"/>
                <a:cs typeface="Arial" pitchFamily="34" charset="-120"/>
              </a:rPr>
              <a:t>Policy relevance:</a:t>
            </a:r>
          </a:p>
        </p:txBody>
      </p:sp>
      <p:sp>
        <p:nvSpPr>
          <p:cNvPr id="12" name="Shape 1">
            <a:extLst>
              <a:ext uri="{FF2B5EF4-FFF2-40B4-BE49-F238E27FC236}">
                <a16:creationId xmlns:a16="http://schemas.microsoft.com/office/drawing/2014/main" id="{5C94B385-C05D-9DD4-EF24-37C275D654CA}"/>
              </a:ext>
            </a:extLst>
          </p:cNvPr>
          <p:cNvSpPr/>
          <p:nvPr/>
        </p:nvSpPr>
        <p:spPr>
          <a:xfrm>
            <a:off x="858705" y="3788028"/>
            <a:ext cx="5600446" cy="2482142"/>
          </a:xfrm>
          <a:prstGeom prst="roundRect">
            <a:avLst>
              <a:gd name="adj" fmla="val 2353"/>
            </a:avLst>
          </a:prstGeom>
          <a:solidFill>
            <a:srgbClr val="F7F9FC"/>
          </a:solidFill>
          <a:ln w="10160">
            <a:solidFill>
              <a:srgbClr val="B5C8E8"/>
            </a:solidFill>
            <a:prstDash val="solid"/>
          </a:ln>
        </p:spPr>
        <p:txBody>
          <a:bodyPr/>
          <a:lstStyle/>
          <a:p>
            <a:endParaRPr lang="en-GB" sz="2000" dirty="0"/>
          </a:p>
        </p:txBody>
      </p:sp>
      <p:sp>
        <p:nvSpPr>
          <p:cNvPr id="13" name="Shape 2">
            <a:extLst>
              <a:ext uri="{FF2B5EF4-FFF2-40B4-BE49-F238E27FC236}">
                <a16:creationId xmlns:a16="http://schemas.microsoft.com/office/drawing/2014/main" id="{133257EB-EFB1-F920-73F0-1272D79AFABF}"/>
              </a:ext>
            </a:extLst>
          </p:cNvPr>
          <p:cNvSpPr/>
          <p:nvPr/>
        </p:nvSpPr>
        <p:spPr>
          <a:xfrm>
            <a:off x="858705" y="3788027"/>
            <a:ext cx="5600446" cy="274320"/>
          </a:xfrm>
          <a:prstGeom prst="roundRect">
            <a:avLst>
              <a:gd name="adj" fmla="val 26667"/>
            </a:avLst>
          </a:prstGeom>
          <a:solidFill>
            <a:schemeClr val="accent1"/>
          </a:solidFill>
          <a:ln w="12700">
            <a:solidFill>
              <a:srgbClr val="1E3A6E"/>
            </a:solidFill>
            <a:prstDash val="solid"/>
          </a:ln>
        </p:spPr>
        <p:txBody>
          <a:bodyPr/>
          <a:lstStyle/>
          <a:p>
            <a:endParaRPr lang="en-GB" sz="2000" dirty="0"/>
          </a:p>
        </p:txBody>
      </p:sp>
      <p:sp>
        <p:nvSpPr>
          <p:cNvPr id="14" name="Text 3">
            <a:extLst>
              <a:ext uri="{FF2B5EF4-FFF2-40B4-BE49-F238E27FC236}">
                <a16:creationId xmlns:a16="http://schemas.microsoft.com/office/drawing/2014/main" id="{26E4BA7F-14A8-3D13-11A0-0227F72A3329}"/>
              </a:ext>
            </a:extLst>
          </p:cNvPr>
          <p:cNvSpPr/>
          <p:nvPr/>
        </p:nvSpPr>
        <p:spPr>
          <a:xfrm>
            <a:off x="858705" y="3788027"/>
            <a:ext cx="5600446" cy="274320"/>
          </a:xfrm>
          <a:prstGeom prst="rect">
            <a:avLst/>
          </a:prstGeom>
          <a:noFill/>
          <a:ln/>
        </p:spPr>
        <p:txBody>
          <a:bodyPr wrap="square" rtlCol="0" anchor="ctr"/>
          <a:lstStyle/>
          <a:p>
            <a:pPr marL="0" indent="0" algn="ctr">
              <a:buNone/>
            </a:pPr>
            <a:r>
              <a:rPr lang="en-GB" sz="1600" b="1" dirty="0">
                <a:solidFill>
                  <a:srgbClr val="FFFFFF"/>
                </a:solidFill>
                <a:latin typeface="Arial" pitchFamily="34" charset="0"/>
                <a:cs typeface="Arial" pitchFamily="34" charset="-120"/>
              </a:rPr>
              <a:t>When flexible demand makes sense</a:t>
            </a:r>
            <a:endParaRPr lang="en-GB" sz="1600" dirty="0"/>
          </a:p>
        </p:txBody>
      </p:sp>
      <p:sp>
        <p:nvSpPr>
          <p:cNvPr id="15" name="Text 4">
            <a:extLst>
              <a:ext uri="{FF2B5EF4-FFF2-40B4-BE49-F238E27FC236}">
                <a16:creationId xmlns:a16="http://schemas.microsoft.com/office/drawing/2014/main" id="{3FC0034F-A609-26F6-C890-007346E40DA1}"/>
              </a:ext>
            </a:extLst>
          </p:cNvPr>
          <p:cNvSpPr/>
          <p:nvPr/>
        </p:nvSpPr>
        <p:spPr>
          <a:xfrm>
            <a:off x="1005009" y="4062348"/>
            <a:ext cx="5304355" cy="2207822"/>
          </a:xfrm>
          <a:prstGeom prst="rect">
            <a:avLst/>
          </a:prstGeom>
          <a:noFill/>
          <a:ln/>
        </p:spPr>
        <p:txBody>
          <a:bodyPr wrap="square" rtlCol="0" anchor="ctr"/>
          <a:lstStyle/>
          <a:p>
            <a:pPr marL="171450" indent="-171450">
              <a:spcBef>
                <a:spcPts val="600"/>
              </a:spcBef>
              <a:buClr>
                <a:srgbClr val="012069"/>
              </a:buClr>
              <a:buFont typeface="Arial" panose="020B0604020202020204" pitchFamily="34" charset="0"/>
              <a:buChar char="•"/>
            </a:pPr>
            <a:r>
              <a:rPr lang="en-GB" sz="1300" dirty="0">
                <a:solidFill>
                  <a:srgbClr val="333333"/>
                </a:solidFill>
                <a:latin typeface="+mj-lt"/>
                <a:ea typeface="Arial" pitchFamily="34" charset="-122"/>
                <a:cs typeface="Arial" pitchFamily="34" charset="-120"/>
              </a:rPr>
              <a:t>Some physicochemical processes are inherently inflexible. For instance, ammonia production requires the use of the Haber-Bosch process that does not offer the same flexibility as electrolysers.</a:t>
            </a:r>
          </a:p>
          <a:p>
            <a:pPr marL="171450" indent="-171450">
              <a:spcBef>
                <a:spcPts val="600"/>
              </a:spcBef>
              <a:buClr>
                <a:srgbClr val="012069"/>
              </a:buClr>
              <a:buFont typeface="Arial" panose="020B0604020202020204" pitchFamily="34" charset="0"/>
              <a:buChar char="•"/>
            </a:pPr>
            <a:r>
              <a:rPr lang="en-GB" sz="1300" dirty="0">
                <a:solidFill>
                  <a:srgbClr val="333333"/>
                </a:solidFill>
                <a:latin typeface="+mj-lt"/>
                <a:cs typeface="Arial" pitchFamily="34" charset="-120"/>
              </a:rPr>
              <a:t>Some </a:t>
            </a:r>
            <a:r>
              <a:rPr lang="en-GB" sz="1300" dirty="0" err="1">
                <a:solidFill>
                  <a:srgbClr val="333333"/>
                </a:solidFill>
                <a:latin typeface="+mj-lt"/>
                <a:cs typeface="Arial" pitchFamily="34" charset="-120"/>
              </a:rPr>
              <a:t>offtakers</a:t>
            </a:r>
            <a:r>
              <a:rPr lang="en-GB" sz="1300" dirty="0">
                <a:solidFill>
                  <a:srgbClr val="333333"/>
                </a:solidFill>
                <a:latin typeface="+mj-lt"/>
                <a:cs typeface="Arial" pitchFamily="34" charset="-120"/>
              </a:rPr>
              <a:t> manage industrial processes where they can adjust the commodity consumption (e.g. hydrogen), leveraging thermal inertia or other capabilities. </a:t>
            </a:r>
          </a:p>
          <a:p>
            <a:pPr marL="171450" indent="-171450">
              <a:spcBef>
                <a:spcPts val="600"/>
              </a:spcBef>
              <a:buClr>
                <a:srgbClr val="012069"/>
              </a:buClr>
              <a:buFont typeface="Arial" panose="020B0604020202020204" pitchFamily="34" charset="0"/>
              <a:buChar char="•"/>
            </a:pPr>
            <a:r>
              <a:rPr lang="en-GB" sz="1300" dirty="0">
                <a:solidFill>
                  <a:srgbClr val="333333"/>
                </a:solidFill>
                <a:latin typeface="+mj-lt"/>
                <a:cs typeface="Arial" pitchFamily="34" charset="-120"/>
              </a:rPr>
              <a:t>Some consumers may have large tanks (for example, port terminals with buffer vessels before ship loading).</a:t>
            </a:r>
            <a:endParaRPr lang="en-GB" sz="1300" dirty="0">
              <a:latin typeface="+mj-lt"/>
            </a:endParaRPr>
          </a:p>
        </p:txBody>
      </p:sp>
      <p:sp>
        <p:nvSpPr>
          <p:cNvPr id="29" name="Shape 1">
            <a:extLst>
              <a:ext uri="{FF2B5EF4-FFF2-40B4-BE49-F238E27FC236}">
                <a16:creationId xmlns:a16="http://schemas.microsoft.com/office/drawing/2014/main" id="{893CB27F-C543-95E1-8D2E-2924A114360C}"/>
              </a:ext>
            </a:extLst>
          </p:cNvPr>
          <p:cNvSpPr/>
          <p:nvPr/>
        </p:nvSpPr>
        <p:spPr>
          <a:xfrm>
            <a:off x="6738257" y="3816892"/>
            <a:ext cx="4770121" cy="1885408"/>
          </a:xfrm>
          <a:prstGeom prst="roundRect">
            <a:avLst>
              <a:gd name="adj" fmla="val 2353"/>
            </a:avLst>
          </a:prstGeom>
          <a:solidFill>
            <a:srgbClr val="F7F9FC"/>
          </a:solidFill>
          <a:ln w="10160">
            <a:solidFill>
              <a:srgbClr val="B5C8E8"/>
            </a:solidFill>
            <a:prstDash val="solid"/>
          </a:ln>
        </p:spPr>
        <p:txBody>
          <a:bodyPr/>
          <a:lstStyle/>
          <a:p>
            <a:endParaRPr lang="en-GB" sz="2000" dirty="0"/>
          </a:p>
        </p:txBody>
      </p:sp>
      <p:sp>
        <p:nvSpPr>
          <p:cNvPr id="30" name="Shape 2">
            <a:extLst>
              <a:ext uri="{FF2B5EF4-FFF2-40B4-BE49-F238E27FC236}">
                <a16:creationId xmlns:a16="http://schemas.microsoft.com/office/drawing/2014/main" id="{49B09F90-8238-7294-0CE7-B939CA113B70}"/>
              </a:ext>
            </a:extLst>
          </p:cNvPr>
          <p:cNvSpPr/>
          <p:nvPr/>
        </p:nvSpPr>
        <p:spPr>
          <a:xfrm>
            <a:off x="6735760" y="3783872"/>
            <a:ext cx="4770122" cy="274320"/>
          </a:xfrm>
          <a:prstGeom prst="roundRect">
            <a:avLst>
              <a:gd name="adj" fmla="val 26667"/>
            </a:avLst>
          </a:prstGeom>
          <a:solidFill>
            <a:schemeClr val="accent1"/>
          </a:solidFill>
          <a:ln w="12700">
            <a:solidFill>
              <a:srgbClr val="1E3A6E"/>
            </a:solidFill>
            <a:prstDash val="solid"/>
          </a:ln>
        </p:spPr>
        <p:txBody>
          <a:bodyPr/>
          <a:lstStyle/>
          <a:p>
            <a:endParaRPr lang="en-GB" sz="2000" dirty="0"/>
          </a:p>
        </p:txBody>
      </p:sp>
      <p:sp>
        <p:nvSpPr>
          <p:cNvPr id="32" name="Text 3">
            <a:extLst>
              <a:ext uri="{FF2B5EF4-FFF2-40B4-BE49-F238E27FC236}">
                <a16:creationId xmlns:a16="http://schemas.microsoft.com/office/drawing/2014/main" id="{C818E7D1-0F6F-1250-CA12-9F57320571E8}"/>
              </a:ext>
            </a:extLst>
          </p:cNvPr>
          <p:cNvSpPr/>
          <p:nvPr/>
        </p:nvSpPr>
        <p:spPr>
          <a:xfrm>
            <a:off x="6738257" y="3807274"/>
            <a:ext cx="4770121" cy="250918"/>
          </a:xfrm>
          <a:prstGeom prst="rect">
            <a:avLst/>
          </a:prstGeom>
          <a:noFill/>
          <a:ln/>
        </p:spPr>
        <p:txBody>
          <a:bodyPr wrap="square" rtlCol="0" anchor="ctr"/>
          <a:lstStyle/>
          <a:p>
            <a:pPr algn="ctr"/>
            <a:r>
              <a:rPr lang="en-GB" sz="1600" b="1" dirty="0">
                <a:solidFill>
                  <a:srgbClr val="FFFFFF"/>
                </a:solidFill>
                <a:latin typeface="Arial" pitchFamily="34" charset="0"/>
                <a:cs typeface="Arial" pitchFamily="34" charset="-120"/>
              </a:rPr>
              <a:t>What Geo-X adds to the analysis</a:t>
            </a:r>
            <a:endParaRPr lang="en-GB" sz="1600" dirty="0"/>
          </a:p>
        </p:txBody>
      </p:sp>
      <p:sp>
        <p:nvSpPr>
          <p:cNvPr id="33" name="Text 4">
            <a:extLst>
              <a:ext uri="{FF2B5EF4-FFF2-40B4-BE49-F238E27FC236}">
                <a16:creationId xmlns:a16="http://schemas.microsoft.com/office/drawing/2014/main" id="{1D331F34-3C62-02EA-298B-AACE8D55C74F}"/>
              </a:ext>
            </a:extLst>
          </p:cNvPr>
          <p:cNvSpPr/>
          <p:nvPr/>
        </p:nvSpPr>
        <p:spPr>
          <a:xfrm>
            <a:off x="6844936" y="4210292"/>
            <a:ext cx="4488359" cy="1284515"/>
          </a:xfrm>
          <a:prstGeom prst="rect">
            <a:avLst/>
          </a:prstGeom>
          <a:noFill/>
          <a:ln/>
        </p:spPr>
        <p:txBody>
          <a:bodyPr wrap="square" rtlCol="0" anchor="ctr"/>
          <a:lstStyle/>
          <a:p>
            <a:pPr marL="171450" indent="-171450">
              <a:spcBef>
                <a:spcPts val="600"/>
              </a:spcBef>
              <a:buFont typeface="Arial" panose="020B0604020202020204" pitchFamily="34" charset="0"/>
              <a:buChar char="•"/>
            </a:pPr>
            <a:r>
              <a:rPr lang="en-GB" sz="1300" dirty="0">
                <a:solidFill>
                  <a:srgbClr val="333333"/>
                </a:solidFill>
                <a:latin typeface="+mj-lt"/>
                <a:cs typeface="Arial" pitchFamily="34" charset="-120"/>
              </a:rPr>
              <a:t>Spatial quantification where flexibility is most valuable, identifying which locations benefit most from flexibility.</a:t>
            </a:r>
          </a:p>
          <a:p>
            <a:pPr marL="171450" indent="-171450">
              <a:spcBef>
                <a:spcPts val="600"/>
              </a:spcBef>
              <a:buClr>
                <a:srgbClr val="012069"/>
              </a:buClr>
              <a:buFont typeface="Arial" panose="020B0604020202020204" pitchFamily="34" charset="0"/>
              <a:buChar char="•"/>
            </a:pPr>
            <a:r>
              <a:rPr lang="en-GB" sz="1300" dirty="0">
                <a:solidFill>
                  <a:srgbClr val="333333"/>
                </a:solidFill>
                <a:latin typeface="+mj-lt"/>
                <a:cs typeface="Arial" pitchFamily="34" charset="-120"/>
              </a:rPr>
              <a:t>It can contribute to the contract design, identifying the impact of the flexible parameters as a negotiation parameter</a:t>
            </a:r>
            <a:r>
              <a:rPr lang="en-GB" dirty="0">
                <a:solidFill>
                  <a:srgbClr val="333333"/>
                </a:solidFill>
                <a:latin typeface="+mj-lt"/>
                <a:cs typeface="Arial" pitchFamily="34" charset="-120"/>
              </a:rPr>
              <a:t>.</a:t>
            </a:r>
            <a:endParaRPr lang="en-GB" dirty="0">
              <a:latin typeface="+mj-lt"/>
            </a:endParaRPr>
          </a:p>
        </p:txBody>
      </p:sp>
    </p:spTree>
    <p:extLst>
      <p:ext uri="{BB962C8B-B14F-4D97-AF65-F5344CB8AC3E}">
        <p14:creationId xmlns:p14="http://schemas.microsoft.com/office/powerpoint/2010/main" val="311901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3" grpId="0" animBg="1"/>
      <p:bldP spid="14" grpId="0" animBg="1"/>
      <p:bldP spid="15" grpId="0" animBg="1"/>
      <p:bldP spid="29" grpId="0" animBg="1"/>
      <p:bldP spid="30" grpId="0" animBg="1"/>
      <p:bldP spid="32" grpId="0" animBg="1"/>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0C2CF-C731-B504-71DE-FFFE10424190}"/>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B60E2E84-651A-413F-61D6-1C05CCFE0D7C}"/>
              </a:ext>
            </a:extLst>
          </p:cNvPr>
          <p:cNvGraphicFramePr/>
          <p:nvPr>
            <p:extLst>
              <p:ext uri="{D42A27DB-BD31-4B8C-83A1-F6EECF244321}">
                <p14:modId xmlns:p14="http://schemas.microsoft.com/office/powerpoint/2010/main" val="993293271"/>
              </p:ext>
            </p:extLst>
          </p:nvPr>
        </p:nvGraphicFramePr>
        <p:xfrm>
          <a:off x="838200" y="1599189"/>
          <a:ext cx="10515600" cy="4734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E7BFB67A-16FD-1D8B-A56B-501525834AF4}"/>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3490927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C78972A-7640-B8CE-175F-D7DE18266D4E}"/>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8CDE4751-771C-0AE4-D1C3-73774DECFC19}"/>
              </a:ext>
            </a:extLst>
          </p:cNvPr>
          <p:cNvSpPr txBox="1">
            <a:spLocks noGrp="1"/>
          </p:cNvSpPr>
          <p:nvPr>
            <p:ph type="title"/>
          </p:nvPr>
        </p:nvSpPr>
        <p:spPr>
          <a:xfrm>
            <a:off x="838200" y="5556"/>
            <a:ext cx="10515600" cy="120088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What are salt caverns?</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7630461F-4B32-D3C8-3360-CB62DBE79D2A}"/>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15</a:t>
            </a:fld>
            <a:endParaRPr lang="en-GB" sz="1000" b="1" dirty="0">
              <a:solidFill>
                <a:schemeClr val="bg1"/>
              </a:solidFill>
            </a:endParaRPr>
          </a:p>
        </p:txBody>
      </p:sp>
      <p:sp>
        <p:nvSpPr>
          <p:cNvPr id="4" name="TextBox 3">
            <a:extLst>
              <a:ext uri="{FF2B5EF4-FFF2-40B4-BE49-F238E27FC236}">
                <a16:creationId xmlns:a16="http://schemas.microsoft.com/office/drawing/2014/main" id="{9C0D4304-259F-6DC2-3FF3-7C32ED7AF76F}"/>
              </a:ext>
            </a:extLst>
          </p:cNvPr>
          <p:cNvSpPr txBox="1"/>
          <p:nvPr/>
        </p:nvSpPr>
        <p:spPr>
          <a:xfrm>
            <a:off x="3048886" y="3275112"/>
            <a:ext cx="6097772" cy="307777"/>
          </a:xfrm>
          <a:prstGeom prst="rect">
            <a:avLst/>
          </a:prstGeom>
          <a:noFill/>
        </p:spPr>
        <p:txBody>
          <a:bodyPr wrap="square">
            <a:spAutoFit/>
          </a:bodyPr>
          <a:lstStyle/>
          <a:p>
            <a:r>
              <a:rPr lang="en-GB" b="0" i="0" u="none" strike="noStrike" dirty="0">
                <a:solidFill>
                  <a:srgbClr val="000000"/>
                </a:solidFill>
                <a:effectLst/>
              </a:rPr>
              <a:t> </a:t>
            </a:r>
            <a:endParaRPr lang="en-GB" dirty="0"/>
          </a:p>
        </p:txBody>
      </p:sp>
      <p:sp>
        <p:nvSpPr>
          <p:cNvPr id="6" name="Shape 1">
            <a:extLst>
              <a:ext uri="{FF2B5EF4-FFF2-40B4-BE49-F238E27FC236}">
                <a16:creationId xmlns:a16="http://schemas.microsoft.com/office/drawing/2014/main" id="{E6A02BA5-8783-91F6-F144-497E9F5C8B8B}"/>
              </a:ext>
            </a:extLst>
          </p:cNvPr>
          <p:cNvSpPr/>
          <p:nvPr/>
        </p:nvSpPr>
        <p:spPr>
          <a:xfrm>
            <a:off x="856634" y="1331119"/>
            <a:ext cx="4667865" cy="4345781"/>
          </a:xfrm>
          <a:prstGeom prst="roundRect">
            <a:avLst>
              <a:gd name="adj" fmla="val 2353"/>
            </a:avLst>
          </a:prstGeom>
          <a:solidFill>
            <a:srgbClr val="F7F9FC"/>
          </a:solidFill>
          <a:ln w="10160">
            <a:solidFill>
              <a:srgbClr val="B5C8E8"/>
            </a:solidFill>
            <a:prstDash val="solid"/>
          </a:ln>
        </p:spPr>
        <p:txBody>
          <a:bodyPr/>
          <a:lstStyle/>
          <a:p>
            <a:endParaRPr lang="en-GB" sz="2000" dirty="0"/>
          </a:p>
        </p:txBody>
      </p:sp>
      <p:sp>
        <p:nvSpPr>
          <p:cNvPr id="7" name="Shape 2">
            <a:extLst>
              <a:ext uri="{FF2B5EF4-FFF2-40B4-BE49-F238E27FC236}">
                <a16:creationId xmlns:a16="http://schemas.microsoft.com/office/drawing/2014/main" id="{978ABBD7-6E11-315F-A662-328DAFFB4EA0}"/>
              </a:ext>
            </a:extLst>
          </p:cNvPr>
          <p:cNvSpPr/>
          <p:nvPr/>
        </p:nvSpPr>
        <p:spPr>
          <a:xfrm>
            <a:off x="856634" y="1331119"/>
            <a:ext cx="4667865" cy="274320"/>
          </a:xfrm>
          <a:prstGeom prst="roundRect">
            <a:avLst>
              <a:gd name="adj" fmla="val 26667"/>
            </a:avLst>
          </a:prstGeom>
          <a:solidFill>
            <a:schemeClr val="accent1"/>
          </a:solidFill>
          <a:ln w="12700">
            <a:solidFill>
              <a:srgbClr val="1E3A6E"/>
            </a:solidFill>
            <a:prstDash val="solid"/>
          </a:ln>
        </p:spPr>
        <p:txBody>
          <a:bodyPr/>
          <a:lstStyle/>
          <a:p>
            <a:endParaRPr lang="en-GB" sz="2000" dirty="0"/>
          </a:p>
        </p:txBody>
      </p:sp>
      <p:sp>
        <p:nvSpPr>
          <p:cNvPr id="8" name="Text 3">
            <a:extLst>
              <a:ext uri="{FF2B5EF4-FFF2-40B4-BE49-F238E27FC236}">
                <a16:creationId xmlns:a16="http://schemas.microsoft.com/office/drawing/2014/main" id="{72EC9512-8151-1633-533A-1735DE50744A}"/>
              </a:ext>
            </a:extLst>
          </p:cNvPr>
          <p:cNvSpPr/>
          <p:nvPr/>
        </p:nvSpPr>
        <p:spPr>
          <a:xfrm>
            <a:off x="856634" y="1318419"/>
            <a:ext cx="4667865" cy="274320"/>
          </a:xfrm>
          <a:prstGeom prst="rect">
            <a:avLst/>
          </a:prstGeom>
          <a:noFill/>
          <a:ln/>
        </p:spPr>
        <p:txBody>
          <a:bodyPr wrap="square" rtlCol="0" anchor="ctr"/>
          <a:lstStyle/>
          <a:p>
            <a:pPr marL="0" indent="0" algn="ctr">
              <a:buNone/>
            </a:pPr>
            <a:r>
              <a:rPr lang="en-GB" sz="1600" b="1" dirty="0">
                <a:solidFill>
                  <a:srgbClr val="FFFFFF"/>
                </a:solidFill>
                <a:latin typeface="Arial" pitchFamily="34" charset="0"/>
                <a:ea typeface="Arial" pitchFamily="34" charset="-122"/>
                <a:cs typeface="Arial" pitchFamily="34" charset="-120"/>
              </a:rPr>
              <a:t>What it is</a:t>
            </a:r>
            <a:endParaRPr lang="en-GB" sz="1600" dirty="0"/>
          </a:p>
        </p:txBody>
      </p:sp>
      <p:sp>
        <p:nvSpPr>
          <p:cNvPr id="9" name="Text 4">
            <a:extLst>
              <a:ext uri="{FF2B5EF4-FFF2-40B4-BE49-F238E27FC236}">
                <a16:creationId xmlns:a16="http://schemas.microsoft.com/office/drawing/2014/main" id="{FA55BD0A-1183-F17B-5F96-917599DEF3E8}"/>
              </a:ext>
            </a:extLst>
          </p:cNvPr>
          <p:cNvSpPr/>
          <p:nvPr/>
        </p:nvSpPr>
        <p:spPr>
          <a:xfrm>
            <a:off x="856634" y="1703991"/>
            <a:ext cx="4667865" cy="675152"/>
          </a:xfrm>
          <a:prstGeom prst="rect">
            <a:avLst/>
          </a:prstGeom>
          <a:noFill/>
          <a:ln/>
        </p:spPr>
        <p:txBody>
          <a:bodyPr wrap="square" rtlCol="0" anchor="ctr"/>
          <a:lstStyle/>
          <a:p>
            <a:pPr marL="171450" indent="-171450">
              <a:buFont typeface="Arial" panose="020B0604020202020204" pitchFamily="34" charset="0"/>
              <a:buChar char="•"/>
            </a:pPr>
            <a:r>
              <a:rPr lang="en-GB" sz="1200" dirty="0">
                <a:solidFill>
                  <a:srgbClr val="333333"/>
                </a:solidFill>
                <a:latin typeface="+mj-lt"/>
                <a:ea typeface="Arial" pitchFamily="34" charset="-122"/>
                <a:cs typeface="Arial" pitchFamily="34" charset="-120"/>
              </a:rPr>
              <a:t>Underground cavities leached from thick salt deposits (evaporites). Used for decades to store natural gas and compressed air. Now increasingly considered for hydrogen at scale.</a:t>
            </a:r>
            <a:endParaRPr lang="en-GB" sz="1200" dirty="0">
              <a:latin typeface="+mj-lt"/>
            </a:endParaRPr>
          </a:p>
        </p:txBody>
      </p:sp>
      <p:sp>
        <p:nvSpPr>
          <p:cNvPr id="16" name="Shape 11">
            <a:extLst>
              <a:ext uri="{FF2B5EF4-FFF2-40B4-BE49-F238E27FC236}">
                <a16:creationId xmlns:a16="http://schemas.microsoft.com/office/drawing/2014/main" id="{076F2778-CB43-E399-2DCD-CC58EC938219}"/>
              </a:ext>
            </a:extLst>
          </p:cNvPr>
          <p:cNvSpPr/>
          <p:nvPr/>
        </p:nvSpPr>
        <p:spPr>
          <a:xfrm>
            <a:off x="5984278" y="1343884"/>
            <a:ext cx="5547685" cy="3874394"/>
          </a:xfrm>
          <a:prstGeom prst="roundRect">
            <a:avLst>
              <a:gd name="adj" fmla="val 2353"/>
            </a:avLst>
          </a:prstGeom>
          <a:solidFill>
            <a:srgbClr val="F7F9FC"/>
          </a:solidFill>
          <a:ln w="10160">
            <a:solidFill>
              <a:srgbClr val="B5C8E8"/>
            </a:solidFill>
            <a:prstDash val="solid"/>
          </a:ln>
        </p:spPr>
        <p:txBody>
          <a:bodyPr/>
          <a:lstStyle/>
          <a:p>
            <a:endParaRPr lang="en-GB" dirty="0"/>
          </a:p>
        </p:txBody>
      </p:sp>
      <p:sp>
        <p:nvSpPr>
          <p:cNvPr id="17" name="Shape 12">
            <a:extLst>
              <a:ext uri="{FF2B5EF4-FFF2-40B4-BE49-F238E27FC236}">
                <a16:creationId xmlns:a16="http://schemas.microsoft.com/office/drawing/2014/main" id="{D363AC04-CC10-C789-270A-A0A1DC2186EE}"/>
              </a:ext>
            </a:extLst>
          </p:cNvPr>
          <p:cNvSpPr/>
          <p:nvPr/>
        </p:nvSpPr>
        <p:spPr>
          <a:xfrm>
            <a:off x="5975404" y="1334922"/>
            <a:ext cx="5547685" cy="270517"/>
          </a:xfrm>
          <a:prstGeom prst="roundRect">
            <a:avLst>
              <a:gd name="adj" fmla="val 26667"/>
            </a:avLst>
          </a:prstGeom>
          <a:solidFill>
            <a:schemeClr val="accent1"/>
          </a:solidFill>
          <a:ln w="12700">
            <a:solidFill>
              <a:srgbClr val="1E3A6E"/>
            </a:solidFill>
            <a:prstDash val="solid"/>
          </a:ln>
        </p:spPr>
        <p:txBody>
          <a:bodyPr/>
          <a:lstStyle/>
          <a:p>
            <a:pPr algn="ctr"/>
            <a:endParaRPr lang="en-GB" dirty="0"/>
          </a:p>
        </p:txBody>
      </p:sp>
      <p:sp>
        <p:nvSpPr>
          <p:cNvPr id="18" name="Text 13">
            <a:extLst>
              <a:ext uri="{FF2B5EF4-FFF2-40B4-BE49-F238E27FC236}">
                <a16:creationId xmlns:a16="http://schemas.microsoft.com/office/drawing/2014/main" id="{3FA6A685-B5A1-7DED-EE9F-58FFBC150F6E}"/>
              </a:ext>
            </a:extLst>
          </p:cNvPr>
          <p:cNvSpPr/>
          <p:nvPr/>
        </p:nvSpPr>
        <p:spPr>
          <a:xfrm>
            <a:off x="5978015" y="1344974"/>
            <a:ext cx="5700252" cy="244398"/>
          </a:xfrm>
          <a:prstGeom prst="rect">
            <a:avLst/>
          </a:prstGeom>
          <a:noFill/>
          <a:ln/>
        </p:spPr>
        <p:txBody>
          <a:bodyPr wrap="square" rtlCol="0" anchor="ctr"/>
          <a:lstStyle/>
          <a:p>
            <a:pPr marL="0" indent="0" algn="ctr">
              <a:buNone/>
            </a:pPr>
            <a:r>
              <a:rPr lang="en-GB" sz="1600" b="1" dirty="0">
                <a:solidFill>
                  <a:srgbClr val="FFFFFF"/>
                </a:solidFill>
                <a:latin typeface="Arial" pitchFamily="34" charset="0"/>
                <a:ea typeface="Arial" pitchFamily="34" charset="-122"/>
                <a:cs typeface="Arial" pitchFamily="34" charset="-120"/>
              </a:rPr>
              <a:t>Where they are available and how to adjust the model</a:t>
            </a:r>
            <a:endParaRPr lang="en-GB" sz="1600" dirty="0"/>
          </a:p>
        </p:txBody>
      </p:sp>
      <p:sp>
        <p:nvSpPr>
          <p:cNvPr id="31" name="TextBox 30">
            <a:extLst>
              <a:ext uri="{FF2B5EF4-FFF2-40B4-BE49-F238E27FC236}">
                <a16:creationId xmlns:a16="http://schemas.microsoft.com/office/drawing/2014/main" id="{EB7697D6-6308-9F20-5F48-DE74C83FFC30}"/>
              </a:ext>
            </a:extLst>
          </p:cNvPr>
          <p:cNvSpPr txBox="1"/>
          <p:nvPr/>
        </p:nvSpPr>
        <p:spPr>
          <a:xfrm>
            <a:off x="5978015" y="1705194"/>
            <a:ext cx="5553948" cy="2323713"/>
          </a:xfrm>
          <a:prstGeom prst="rect">
            <a:avLst/>
          </a:prstGeom>
          <a:noFill/>
        </p:spPr>
        <p:txBody>
          <a:bodyPr wrap="square" rtlCol="0">
            <a:spAutoFit/>
          </a:bodyPr>
          <a:lstStyle/>
          <a:p>
            <a:pPr marL="285750" indent="-285750">
              <a:spcBef>
                <a:spcPts val="300"/>
              </a:spcBef>
              <a:buClr>
                <a:srgbClr val="012069"/>
              </a:buClr>
              <a:buFont typeface="Arial" panose="020B0604020202020204" pitchFamily="34" charset="0"/>
              <a:buChar char="•"/>
            </a:pPr>
            <a:r>
              <a:rPr lang="en-GB" dirty="0"/>
              <a:t>Geological requirements: Thick evaporite salt deposits. Those locations are not necessarily correlated with good renewable conditions.</a:t>
            </a:r>
          </a:p>
          <a:p>
            <a:pPr marL="285750" indent="-285750">
              <a:spcBef>
                <a:spcPts val="300"/>
              </a:spcBef>
              <a:buClr>
                <a:srgbClr val="012069"/>
              </a:buClr>
              <a:buFont typeface="Arial" panose="020B0604020202020204" pitchFamily="34" charset="0"/>
              <a:buChar char="•"/>
            </a:pPr>
            <a:r>
              <a:rPr lang="en-GB" dirty="0"/>
              <a:t>In Geo-X, one alternative to model the usage of salt caverns is executing a separate model run considering those hexagons where salt caverns are available.</a:t>
            </a:r>
          </a:p>
          <a:p>
            <a:pPr marL="285750" indent="-285750">
              <a:spcBef>
                <a:spcPts val="300"/>
              </a:spcBef>
              <a:buClr>
                <a:srgbClr val="012069"/>
              </a:buClr>
              <a:buFont typeface="Arial" panose="020B0604020202020204" pitchFamily="34" charset="0"/>
              <a:buChar char="•"/>
            </a:pPr>
            <a:r>
              <a:rPr lang="en-GB" dirty="0"/>
              <a:t>For those hexagons, the cost of hydrogen storage can be modified considering the techno-economic parameters associated with salt caverns. </a:t>
            </a:r>
          </a:p>
          <a:p>
            <a:pPr marL="285750" lvl="7" indent="-285750">
              <a:buClr>
                <a:srgbClr val="012069"/>
              </a:buClr>
              <a:buFont typeface="Arial" panose="020B0604020202020204" pitchFamily="34" charset="0"/>
              <a:buChar char="•"/>
            </a:pPr>
            <a:endParaRPr lang="en-GB" noProof="0" dirty="0"/>
          </a:p>
        </p:txBody>
      </p:sp>
      <p:graphicFrame>
        <p:nvGraphicFramePr>
          <p:cNvPr id="2" name="Table 1">
            <a:extLst>
              <a:ext uri="{FF2B5EF4-FFF2-40B4-BE49-F238E27FC236}">
                <a16:creationId xmlns:a16="http://schemas.microsoft.com/office/drawing/2014/main" id="{1E17172E-D6F9-1042-5D8A-348ECD140477}"/>
              </a:ext>
            </a:extLst>
          </p:cNvPr>
          <p:cNvGraphicFramePr>
            <a:graphicFrameLocks noGrp="1"/>
          </p:cNvGraphicFramePr>
          <p:nvPr>
            <p:extLst>
              <p:ext uri="{D42A27DB-BD31-4B8C-83A1-F6EECF244321}">
                <p14:modId xmlns:p14="http://schemas.microsoft.com/office/powerpoint/2010/main" val="4271848667"/>
              </p:ext>
            </p:extLst>
          </p:nvPr>
        </p:nvGraphicFramePr>
        <p:xfrm>
          <a:off x="1087202" y="2539507"/>
          <a:ext cx="4195382" cy="3000074"/>
        </p:xfrm>
        <a:graphic>
          <a:graphicData uri="http://schemas.openxmlformats.org/drawingml/2006/table">
            <a:tbl>
              <a:tblPr firstRow="1" bandRow="1">
                <a:tableStyleId>{B8DA472E-C0B5-4FAA-A71B-45BBE6C39A2A}</a:tableStyleId>
              </a:tblPr>
              <a:tblGrid>
                <a:gridCol w="1582811">
                  <a:extLst>
                    <a:ext uri="{9D8B030D-6E8A-4147-A177-3AD203B41FA5}">
                      <a16:colId xmlns:a16="http://schemas.microsoft.com/office/drawing/2014/main" val="761398103"/>
                    </a:ext>
                  </a:extLst>
                </a:gridCol>
                <a:gridCol w="2612571">
                  <a:extLst>
                    <a:ext uri="{9D8B030D-6E8A-4147-A177-3AD203B41FA5}">
                      <a16:colId xmlns:a16="http://schemas.microsoft.com/office/drawing/2014/main" val="2359579420"/>
                    </a:ext>
                  </a:extLst>
                </a:gridCol>
              </a:tblGrid>
              <a:tr h="293696">
                <a:tc>
                  <a:txBody>
                    <a:bodyPr/>
                    <a:lstStyle/>
                    <a:p>
                      <a:r>
                        <a:rPr lang="en-US" sz="1200" dirty="0"/>
                        <a:t>Attribute</a:t>
                      </a:r>
                    </a:p>
                  </a:txBody>
                  <a:tcPr/>
                </a:tc>
                <a:tc>
                  <a:txBody>
                    <a:bodyPr/>
                    <a:lstStyle/>
                    <a:p>
                      <a:r>
                        <a:rPr lang="en-US" sz="1200" dirty="0"/>
                        <a:t>Comments</a:t>
                      </a:r>
                    </a:p>
                  </a:txBody>
                  <a:tcPr/>
                </a:tc>
                <a:extLst>
                  <a:ext uri="{0D108BD9-81ED-4DB2-BD59-A6C34878D82A}">
                    <a16:rowId xmlns:a16="http://schemas.microsoft.com/office/drawing/2014/main" val="2269157126"/>
                  </a:ext>
                </a:extLst>
              </a:tr>
              <a:tr h="902126">
                <a:tc>
                  <a:txBody>
                    <a:bodyPr/>
                    <a:lstStyle/>
                    <a:p>
                      <a:r>
                        <a:rPr lang="en-US" sz="1200" dirty="0"/>
                        <a:t>Cost per MWh</a:t>
                      </a:r>
                    </a:p>
                  </a:txBody>
                  <a:tcPr/>
                </a:tc>
                <a:tc>
                  <a:txBody>
                    <a:bodyPr/>
                    <a:lstStyle/>
                    <a:p>
                      <a:r>
                        <a:rPr lang="en-US" sz="1200" dirty="0"/>
                        <a:t>The CAPEX associated with salt caverns is more than an order of  magnitude cheaper than compressed tanks</a:t>
                      </a:r>
                    </a:p>
                  </a:txBody>
                  <a:tcPr/>
                </a:tc>
                <a:extLst>
                  <a:ext uri="{0D108BD9-81ED-4DB2-BD59-A6C34878D82A}">
                    <a16:rowId xmlns:a16="http://schemas.microsoft.com/office/drawing/2014/main" val="3384069870"/>
                  </a:ext>
                </a:extLst>
              </a:tr>
              <a:tr h="902126">
                <a:tc>
                  <a:txBody>
                    <a:bodyPr/>
                    <a:lstStyle/>
                    <a:p>
                      <a:r>
                        <a:rPr lang="en-US" sz="1200" dirty="0"/>
                        <a:t>Scale</a:t>
                      </a:r>
                    </a:p>
                  </a:txBody>
                  <a:tcPr/>
                </a:tc>
                <a:tc>
                  <a:txBody>
                    <a:bodyPr/>
                    <a:lstStyle/>
                    <a:p>
                      <a:r>
                        <a:rPr lang="en-US" sz="1200" dirty="0"/>
                        <a:t>Compressed tanks offer a lower amount of storage (around MWh-GWh) than salt caverns (Around GWh-TWh).</a:t>
                      </a:r>
                    </a:p>
                  </a:txBody>
                  <a:tcPr/>
                </a:tc>
                <a:extLst>
                  <a:ext uri="{0D108BD9-81ED-4DB2-BD59-A6C34878D82A}">
                    <a16:rowId xmlns:a16="http://schemas.microsoft.com/office/drawing/2014/main" val="1217312206"/>
                  </a:ext>
                </a:extLst>
              </a:tr>
              <a:tr h="902126">
                <a:tc>
                  <a:txBody>
                    <a:bodyPr/>
                    <a:lstStyle/>
                    <a:p>
                      <a:r>
                        <a:rPr lang="en-US" sz="1200" dirty="0"/>
                        <a:t>Flexibility</a:t>
                      </a:r>
                    </a:p>
                  </a:txBody>
                  <a:tcPr/>
                </a:tc>
                <a:tc>
                  <a:txBody>
                    <a:bodyPr/>
                    <a:lstStyle/>
                    <a:p>
                      <a:r>
                        <a:rPr lang="en-US" sz="1200" dirty="0"/>
                        <a:t>Compressed tanks can do 120 cycles per year, whereas salt caverns can do around 10 cycles.</a:t>
                      </a:r>
                    </a:p>
                  </a:txBody>
                  <a:tcPr/>
                </a:tc>
                <a:extLst>
                  <a:ext uri="{0D108BD9-81ED-4DB2-BD59-A6C34878D82A}">
                    <a16:rowId xmlns:a16="http://schemas.microsoft.com/office/drawing/2014/main" val="4097380045"/>
                  </a:ext>
                </a:extLst>
              </a:tr>
            </a:tbl>
          </a:graphicData>
        </a:graphic>
      </p:graphicFrame>
      <p:sp>
        <p:nvSpPr>
          <p:cNvPr id="5" name="TextBox 4">
            <a:extLst>
              <a:ext uri="{FF2B5EF4-FFF2-40B4-BE49-F238E27FC236}">
                <a16:creationId xmlns:a16="http://schemas.microsoft.com/office/drawing/2014/main" id="{0B8EFFFD-22B9-6A7F-B936-2CD52A3CE872}"/>
              </a:ext>
            </a:extLst>
          </p:cNvPr>
          <p:cNvSpPr txBox="1"/>
          <p:nvPr/>
        </p:nvSpPr>
        <p:spPr>
          <a:xfrm>
            <a:off x="856634" y="5771766"/>
            <a:ext cx="4821485" cy="577081"/>
          </a:xfrm>
          <a:prstGeom prst="rect">
            <a:avLst/>
          </a:prstGeom>
          <a:noFill/>
        </p:spPr>
        <p:txBody>
          <a:bodyPr wrap="square" rtlCol="0">
            <a:spAutoFit/>
          </a:bodyPr>
          <a:lstStyle/>
          <a:p>
            <a:pPr algn="just"/>
            <a:r>
              <a:rPr lang="en-GB" sz="1050" dirty="0" err="1">
                <a:solidFill>
                  <a:schemeClr val="tx1"/>
                </a:solidFill>
              </a:rPr>
              <a:t>Griñán</a:t>
            </a:r>
            <a:r>
              <a:rPr lang="en-GB" sz="1050" dirty="0">
                <a:solidFill>
                  <a:schemeClr val="tx1"/>
                </a:solidFill>
              </a:rPr>
              <a:t>, G. G., &amp; Gómez-Acebo, T. (2026). Techno-economic analysis of hydrogen storage options using a reproducible software model. </a:t>
            </a:r>
            <a:r>
              <a:rPr lang="en-GB" sz="1050" i="1" dirty="0">
                <a:solidFill>
                  <a:schemeClr val="tx1"/>
                </a:solidFill>
              </a:rPr>
              <a:t>International Journal of Hydrogen Energy</a:t>
            </a:r>
            <a:r>
              <a:rPr lang="en-GB" sz="1050" dirty="0">
                <a:solidFill>
                  <a:schemeClr val="tx1"/>
                </a:solidFill>
              </a:rPr>
              <a:t>, </a:t>
            </a:r>
            <a:r>
              <a:rPr lang="en-GB" sz="1050" i="1" dirty="0">
                <a:solidFill>
                  <a:schemeClr val="tx1"/>
                </a:solidFill>
              </a:rPr>
              <a:t>258</a:t>
            </a:r>
            <a:r>
              <a:rPr lang="en-GB" sz="1050" dirty="0">
                <a:solidFill>
                  <a:schemeClr val="tx1"/>
                </a:solidFill>
              </a:rPr>
              <a:t>, 156618.</a:t>
            </a:r>
            <a:endParaRPr lang="en-US" sz="1050" dirty="0">
              <a:solidFill>
                <a:schemeClr val="tx1"/>
              </a:solidFill>
            </a:endParaRPr>
          </a:p>
        </p:txBody>
      </p:sp>
      <p:sp>
        <p:nvSpPr>
          <p:cNvPr id="19" name="TextBox 18">
            <a:extLst>
              <a:ext uri="{FF2B5EF4-FFF2-40B4-BE49-F238E27FC236}">
                <a16:creationId xmlns:a16="http://schemas.microsoft.com/office/drawing/2014/main" id="{F395E342-2190-EFF0-4D89-9D93AFE90DAD}"/>
              </a:ext>
            </a:extLst>
          </p:cNvPr>
          <p:cNvSpPr txBox="1"/>
          <p:nvPr/>
        </p:nvSpPr>
        <p:spPr>
          <a:xfrm>
            <a:off x="6000133" y="3951963"/>
            <a:ext cx="5531830" cy="954107"/>
          </a:xfrm>
          <a:prstGeom prst="rect">
            <a:avLst/>
          </a:prstGeom>
          <a:noFill/>
        </p:spPr>
        <p:txBody>
          <a:bodyPr wrap="square" rtlCol="0">
            <a:spAutoFit/>
          </a:bodyPr>
          <a:lstStyle/>
          <a:p>
            <a:pPr algn="just"/>
            <a:r>
              <a:rPr lang="en-US" dirty="0">
                <a:solidFill>
                  <a:schemeClr val="accent1"/>
                </a:solidFill>
              </a:rPr>
              <a:t>–&gt; One important consideration is that Geo-X assumes production and storage of hydrogen within the same hexagon. In practice, storage of hydrogen can be </a:t>
            </a:r>
            <a:r>
              <a:rPr lang="en-US" dirty="0" err="1">
                <a:solidFill>
                  <a:schemeClr val="accent1"/>
                </a:solidFill>
              </a:rPr>
              <a:t>localised</a:t>
            </a:r>
            <a:r>
              <a:rPr lang="en-US" dirty="0">
                <a:solidFill>
                  <a:schemeClr val="accent1"/>
                </a:solidFill>
              </a:rPr>
              <a:t> in a region where salt caverns are available, while production is in another. </a:t>
            </a:r>
          </a:p>
        </p:txBody>
      </p:sp>
    </p:spTree>
    <p:extLst>
      <p:ext uri="{BB962C8B-B14F-4D97-AF65-F5344CB8AC3E}">
        <p14:creationId xmlns:p14="http://schemas.microsoft.com/office/powerpoint/2010/main" val="258941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6" grpId="0" animBg="1"/>
      <p:bldP spid="17" grpId="0" animBg="1"/>
      <p:bldP spid="18" grpId="0" animBg="1"/>
      <p:bldP spid="31" grpId="0"/>
      <p:bldP spid="5"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2744A2F-9377-0F52-A721-9200A633F477}"/>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2DD5A199-3443-BF32-5A1E-F2BD280146D3}"/>
              </a:ext>
            </a:extLst>
          </p:cNvPr>
          <p:cNvSpPr txBox="1">
            <a:spLocks noGrp="1"/>
          </p:cNvSpPr>
          <p:nvPr>
            <p:ph type="title"/>
          </p:nvPr>
        </p:nvSpPr>
        <p:spPr>
          <a:xfrm>
            <a:off x="696686" y="39639"/>
            <a:ext cx="10515600" cy="119392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Implementing salt caverns in Geo-X: 3-step approximation </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3227415D-55A3-845D-74E7-8193D5D13794}"/>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16</a:t>
            </a:fld>
            <a:endParaRPr lang="en-GB" sz="1000" b="1" dirty="0">
              <a:solidFill>
                <a:schemeClr val="bg1"/>
              </a:solidFill>
            </a:endParaRPr>
          </a:p>
        </p:txBody>
      </p:sp>
      <p:sp>
        <p:nvSpPr>
          <p:cNvPr id="4" name="TextBox 3">
            <a:extLst>
              <a:ext uri="{FF2B5EF4-FFF2-40B4-BE49-F238E27FC236}">
                <a16:creationId xmlns:a16="http://schemas.microsoft.com/office/drawing/2014/main" id="{57CB455B-5E07-E9B6-357B-6BC31BBEEDE8}"/>
              </a:ext>
            </a:extLst>
          </p:cNvPr>
          <p:cNvSpPr txBox="1"/>
          <p:nvPr/>
        </p:nvSpPr>
        <p:spPr>
          <a:xfrm>
            <a:off x="3048886" y="3558900"/>
            <a:ext cx="6097772" cy="307777"/>
          </a:xfrm>
          <a:prstGeom prst="rect">
            <a:avLst/>
          </a:prstGeom>
          <a:noFill/>
        </p:spPr>
        <p:txBody>
          <a:bodyPr wrap="square">
            <a:spAutoFit/>
          </a:bodyPr>
          <a:lstStyle/>
          <a:p>
            <a:r>
              <a:rPr lang="en-GB" b="0" i="0" u="none" strike="noStrike" dirty="0">
                <a:solidFill>
                  <a:srgbClr val="000000"/>
                </a:solidFill>
                <a:effectLst/>
              </a:rPr>
              <a:t> </a:t>
            </a:r>
            <a:endParaRPr lang="en-GB" dirty="0"/>
          </a:p>
        </p:txBody>
      </p:sp>
      <p:sp>
        <p:nvSpPr>
          <p:cNvPr id="6" name="Shape 1">
            <a:extLst>
              <a:ext uri="{FF2B5EF4-FFF2-40B4-BE49-F238E27FC236}">
                <a16:creationId xmlns:a16="http://schemas.microsoft.com/office/drawing/2014/main" id="{15670319-B1C3-FD03-078E-2B4AAE3B7825}"/>
              </a:ext>
            </a:extLst>
          </p:cNvPr>
          <p:cNvSpPr/>
          <p:nvPr/>
        </p:nvSpPr>
        <p:spPr>
          <a:xfrm>
            <a:off x="402895" y="1614907"/>
            <a:ext cx="3579294" cy="4634617"/>
          </a:xfrm>
          <a:prstGeom prst="roundRect">
            <a:avLst>
              <a:gd name="adj" fmla="val 2353"/>
            </a:avLst>
          </a:prstGeom>
          <a:solidFill>
            <a:srgbClr val="F7F9FC"/>
          </a:solidFill>
          <a:ln w="10160">
            <a:solidFill>
              <a:srgbClr val="B5C8E8"/>
            </a:solidFill>
            <a:prstDash val="solid"/>
          </a:ln>
        </p:spPr>
        <p:txBody>
          <a:bodyPr/>
          <a:lstStyle/>
          <a:p>
            <a:endParaRPr lang="en-GB" sz="2000" dirty="0"/>
          </a:p>
        </p:txBody>
      </p:sp>
      <p:sp>
        <p:nvSpPr>
          <p:cNvPr id="7" name="Shape 2">
            <a:extLst>
              <a:ext uri="{FF2B5EF4-FFF2-40B4-BE49-F238E27FC236}">
                <a16:creationId xmlns:a16="http://schemas.microsoft.com/office/drawing/2014/main" id="{7DA2B576-B299-399A-B6AF-01592F3A32D7}"/>
              </a:ext>
            </a:extLst>
          </p:cNvPr>
          <p:cNvSpPr/>
          <p:nvPr/>
        </p:nvSpPr>
        <p:spPr>
          <a:xfrm>
            <a:off x="402894" y="1534938"/>
            <a:ext cx="3579295" cy="523219"/>
          </a:xfrm>
          <a:prstGeom prst="roundRect">
            <a:avLst>
              <a:gd name="adj" fmla="val 26667"/>
            </a:avLst>
          </a:prstGeom>
          <a:solidFill>
            <a:srgbClr val="1E3A6E"/>
          </a:solidFill>
          <a:ln w="12700">
            <a:solidFill>
              <a:srgbClr val="1E3A6E"/>
            </a:solidFill>
            <a:prstDash val="solid"/>
          </a:ln>
        </p:spPr>
        <p:txBody>
          <a:bodyPr/>
          <a:lstStyle/>
          <a:p>
            <a:endParaRPr lang="en-GB" sz="2000" dirty="0"/>
          </a:p>
        </p:txBody>
      </p:sp>
      <p:sp>
        <p:nvSpPr>
          <p:cNvPr id="8" name="Text 3">
            <a:extLst>
              <a:ext uri="{FF2B5EF4-FFF2-40B4-BE49-F238E27FC236}">
                <a16:creationId xmlns:a16="http://schemas.microsoft.com/office/drawing/2014/main" id="{C84F5881-C1CA-0BCC-ACE7-89A35CAB1516}"/>
              </a:ext>
            </a:extLst>
          </p:cNvPr>
          <p:cNvSpPr/>
          <p:nvPr/>
        </p:nvSpPr>
        <p:spPr>
          <a:xfrm>
            <a:off x="402894" y="1614906"/>
            <a:ext cx="3579294" cy="358957"/>
          </a:xfrm>
          <a:prstGeom prst="rect">
            <a:avLst/>
          </a:prstGeom>
          <a:noFill/>
          <a:ln/>
        </p:spPr>
        <p:txBody>
          <a:bodyPr wrap="square" rtlCol="0" anchor="ctr"/>
          <a:lstStyle/>
          <a:p>
            <a:pPr marL="0" indent="0" algn="ctr">
              <a:buNone/>
            </a:pPr>
            <a:r>
              <a:rPr lang="en-GB" sz="1600" b="1" dirty="0">
                <a:solidFill>
                  <a:srgbClr val="FFFFFF"/>
                </a:solidFill>
                <a:latin typeface="Arial" pitchFamily="34" charset="0"/>
                <a:ea typeface="Arial" pitchFamily="34" charset="-122"/>
                <a:cs typeface="Arial" pitchFamily="34" charset="-120"/>
              </a:rPr>
              <a:t>1. Identify eligible locations</a:t>
            </a:r>
            <a:endParaRPr lang="en-GB" sz="1600" dirty="0"/>
          </a:p>
        </p:txBody>
      </p:sp>
      <p:sp>
        <p:nvSpPr>
          <p:cNvPr id="10" name="Shape 1">
            <a:extLst>
              <a:ext uri="{FF2B5EF4-FFF2-40B4-BE49-F238E27FC236}">
                <a16:creationId xmlns:a16="http://schemas.microsoft.com/office/drawing/2014/main" id="{4002D594-7FD5-02BA-4317-BCB309409168}"/>
              </a:ext>
            </a:extLst>
          </p:cNvPr>
          <p:cNvSpPr/>
          <p:nvPr/>
        </p:nvSpPr>
        <p:spPr>
          <a:xfrm>
            <a:off x="4309055" y="1614907"/>
            <a:ext cx="3579294" cy="4634617"/>
          </a:xfrm>
          <a:prstGeom prst="roundRect">
            <a:avLst>
              <a:gd name="adj" fmla="val 2353"/>
            </a:avLst>
          </a:prstGeom>
          <a:solidFill>
            <a:srgbClr val="F7F9FC"/>
          </a:solidFill>
          <a:ln w="10160">
            <a:solidFill>
              <a:srgbClr val="B5C8E8"/>
            </a:solidFill>
            <a:prstDash val="solid"/>
          </a:ln>
        </p:spPr>
        <p:txBody>
          <a:bodyPr/>
          <a:lstStyle/>
          <a:p>
            <a:endParaRPr lang="en-GB" sz="2000" dirty="0"/>
          </a:p>
        </p:txBody>
      </p:sp>
      <p:sp>
        <p:nvSpPr>
          <p:cNvPr id="11" name="Shape 2">
            <a:extLst>
              <a:ext uri="{FF2B5EF4-FFF2-40B4-BE49-F238E27FC236}">
                <a16:creationId xmlns:a16="http://schemas.microsoft.com/office/drawing/2014/main" id="{482CC0B4-794B-3047-577E-D10E5992A9A0}"/>
              </a:ext>
            </a:extLst>
          </p:cNvPr>
          <p:cNvSpPr/>
          <p:nvPr/>
        </p:nvSpPr>
        <p:spPr>
          <a:xfrm>
            <a:off x="4309054" y="1534938"/>
            <a:ext cx="3579295" cy="523221"/>
          </a:xfrm>
          <a:prstGeom prst="roundRect">
            <a:avLst>
              <a:gd name="adj" fmla="val 26667"/>
            </a:avLst>
          </a:prstGeom>
          <a:solidFill>
            <a:srgbClr val="1E3A6E"/>
          </a:solidFill>
          <a:ln w="12700">
            <a:solidFill>
              <a:srgbClr val="1E3A6E"/>
            </a:solidFill>
            <a:prstDash val="solid"/>
          </a:ln>
        </p:spPr>
        <p:txBody>
          <a:bodyPr/>
          <a:lstStyle/>
          <a:p>
            <a:endParaRPr lang="en-GB" sz="2000" dirty="0"/>
          </a:p>
        </p:txBody>
      </p:sp>
      <p:sp>
        <p:nvSpPr>
          <p:cNvPr id="12" name="Text 3">
            <a:extLst>
              <a:ext uri="{FF2B5EF4-FFF2-40B4-BE49-F238E27FC236}">
                <a16:creationId xmlns:a16="http://schemas.microsoft.com/office/drawing/2014/main" id="{69E49C22-815C-D479-1FBB-5043A71E4597}"/>
              </a:ext>
            </a:extLst>
          </p:cNvPr>
          <p:cNvSpPr/>
          <p:nvPr/>
        </p:nvSpPr>
        <p:spPr>
          <a:xfrm>
            <a:off x="4309055" y="1534936"/>
            <a:ext cx="3579294" cy="523223"/>
          </a:xfrm>
          <a:prstGeom prst="rect">
            <a:avLst/>
          </a:prstGeom>
          <a:noFill/>
          <a:ln/>
        </p:spPr>
        <p:txBody>
          <a:bodyPr wrap="square" rtlCol="0" anchor="ctr"/>
          <a:lstStyle/>
          <a:p>
            <a:pPr marL="0" indent="0" algn="ctr">
              <a:buNone/>
            </a:pPr>
            <a:r>
              <a:rPr lang="en-GB" sz="1600" b="1" dirty="0">
                <a:solidFill>
                  <a:srgbClr val="FFFFFF"/>
                </a:solidFill>
                <a:latin typeface="Arial" pitchFamily="34" charset="0"/>
                <a:ea typeface="Arial" pitchFamily="34" charset="-122"/>
                <a:cs typeface="Arial" pitchFamily="34" charset="-120"/>
              </a:rPr>
              <a:t>2. Apply differentiated techno-economic parameters</a:t>
            </a:r>
            <a:endParaRPr lang="en-GB" sz="1600" dirty="0"/>
          </a:p>
        </p:txBody>
      </p:sp>
      <p:sp>
        <p:nvSpPr>
          <p:cNvPr id="13" name="Shape 1">
            <a:extLst>
              <a:ext uri="{FF2B5EF4-FFF2-40B4-BE49-F238E27FC236}">
                <a16:creationId xmlns:a16="http://schemas.microsoft.com/office/drawing/2014/main" id="{E1820DBA-74BD-214C-5B57-EACF43651F44}"/>
              </a:ext>
            </a:extLst>
          </p:cNvPr>
          <p:cNvSpPr/>
          <p:nvPr/>
        </p:nvSpPr>
        <p:spPr>
          <a:xfrm>
            <a:off x="8201363" y="1614907"/>
            <a:ext cx="3579294" cy="4634617"/>
          </a:xfrm>
          <a:prstGeom prst="roundRect">
            <a:avLst>
              <a:gd name="adj" fmla="val 2353"/>
            </a:avLst>
          </a:prstGeom>
          <a:solidFill>
            <a:srgbClr val="F7F9FC"/>
          </a:solidFill>
          <a:ln w="10160">
            <a:solidFill>
              <a:srgbClr val="B5C8E8"/>
            </a:solidFill>
            <a:prstDash val="solid"/>
          </a:ln>
        </p:spPr>
        <p:txBody>
          <a:bodyPr/>
          <a:lstStyle/>
          <a:p>
            <a:endParaRPr lang="en-GB" sz="2000" dirty="0"/>
          </a:p>
        </p:txBody>
      </p:sp>
      <p:sp>
        <p:nvSpPr>
          <p:cNvPr id="14" name="Shape 2">
            <a:extLst>
              <a:ext uri="{FF2B5EF4-FFF2-40B4-BE49-F238E27FC236}">
                <a16:creationId xmlns:a16="http://schemas.microsoft.com/office/drawing/2014/main" id="{EEB6260A-9343-9668-916D-F1764C36888B}"/>
              </a:ext>
            </a:extLst>
          </p:cNvPr>
          <p:cNvSpPr/>
          <p:nvPr/>
        </p:nvSpPr>
        <p:spPr>
          <a:xfrm>
            <a:off x="8201362" y="1534936"/>
            <a:ext cx="3579295" cy="523221"/>
          </a:xfrm>
          <a:prstGeom prst="roundRect">
            <a:avLst>
              <a:gd name="adj" fmla="val 26667"/>
            </a:avLst>
          </a:prstGeom>
          <a:solidFill>
            <a:srgbClr val="1E3A6E"/>
          </a:solidFill>
          <a:ln w="12700">
            <a:solidFill>
              <a:srgbClr val="1E3A6E"/>
            </a:solidFill>
            <a:prstDash val="solid"/>
          </a:ln>
        </p:spPr>
        <p:txBody>
          <a:bodyPr/>
          <a:lstStyle/>
          <a:p>
            <a:endParaRPr lang="en-GB" sz="2000" dirty="0"/>
          </a:p>
        </p:txBody>
      </p:sp>
      <p:sp>
        <p:nvSpPr>
          <p:cNvPr id="15" name="Text 3">
            <a:extLst>
              <a:ext uri="{FF2B5EF4-FFF2-40B4-BE49-F238E27FC236}">
                <a16:creationId xmlns:a16="http://schemas.microsoft.com/office/drawing/2014/main" id="{DDDD5289-3B7C-A0D0-4BA9-9BCD64D612B9}"/>
              </a:ext>
            </a:extLst>
          </p:cNvPr>
          <p:cNvSpPr/>
          <p:nvPr/>
        </p:nvSpPr>
        <p:spPr>
          <a:xfrm>
            <a:off x="8201363" y="1614907"/>
            <a:ext cx="3579294" cy="358956"/>
          </a:xfrm>
          <a:prstGeom prst="rect">
            <a:avLst/>
          </a:prstGeom>
          <a:noFill/>
          <a:ln/>
        </p:spPr>
        <p:txBody>
          <a:bodyPr wrap="square" rtlCol="0" anchor="ctr"/>
          <a:lstStyle/>
          <a:p>
            <a:pPr marL="0" indent="0" algn="ctr">
              <a:buNone/>
            </a:pPr>
            <a:r>
              <a:rPr lang="en-GB" sz="1600" b="1" dirty="0">
                <a:solidFill>
                  <a:srgbClr val="FFFFFF"/>
                </a:solidFill>
                <a:latin typeface="Arial" pitchFamily="34" charset="0"/>
                <a:ea typeface="Arial" pitchFamily="34" charset="-122"/>
                <a:cs typeface="Arial" pitchFamily="34" charset="-120"/>
              </a:rPr>
              <a:t>3. Quantify the spatial benefit</a:t>
            </a:r>
            <a:endParaRPr lang="en-GB" sz="1600" dirty="0"/>
          </a:p>
        </p:txBody>
      </p:sp>
      <p:sp>
        <p:nvSpPr>
          <p:cNvPr id="20" name="TextBox 19">
            <a:extLst>
              <a:ext uri="{FF2B5EF4-FFF2-40B4-BE49-F238E27FC236}">
                <a16:creationId xmlns:a16="http://schemas.microsoft.com/office/drawing/2014/main" id="{C85E9A51-2BFA-FAED-773A-3AC89BE81C82}"/>
              </a:ext>
            </a:extLst>
          </p:cNvPr>
          <p:cNvSpPr txBox="1"/>
          <p:nvPr/>
        </p:nvSpPr>
        <p:spPr>
          <a:xfrm>
            <a:off x="402890" y="2073637"/>
            <a:ext cx="3579291" cy="738664"/>
          </a:xfrm>
          <a:prstGeom prst="rect">
            <a:avLst/>
          </a:prstGeom>
          <a:noFill/>
        </p:spPr>
        <p:txBody>
          <a:bodyPr wrap="square" rtlCol="0">
            <a:spAutoFit/>
          </a:bodyPr>
          <a:lstStyle/>
          <a:p>
            <a:r>
              <a:rPr lang="en-US" dirty="0"/>
              <a:t>Extract hexagons where salt caverns are potentially available. Create a new </a:t>
            </a:r>
            <a:r>
              <a:rPr lang="en-US" dirty="0" err="1"/>
              <a:t>GeoJSON</a:t>
            </a:r>
            <a:r>
              <a:rPr lang="en-US" dirty="0"/>
              <a:t> with those hexagons. </a:t>
            </a:r>
          </a:p>
        </p:txBody>
      </p:sp>
      <p:pic>
        <p:nvPicPr>
          <p:cNvPr id="21" name="Picture 20">
            <a:extLst>
              <a:ext uri="{FF2B5EF4-FFF2-40B4-BE49-F238E27FC236}">
                <a16:creationId xmlns:a16="http://schemas.microsoft.com/office/drawing/2014/main" id="{FE4EA1AB-CD45-FF01-B275-7FA5FBBE20FC}"/>
              </a:ext>
            </a:extLst>
          </p:cNvPr>
          <p:cNvPicPr>
            <a:picLocks noChangeAspect="1"/>
          </p:cNvPicPr>
          <p:nvPr/>
        </p:nvPicPr>
        <p:blipFill>
          <a:blip r:embed="rId3"/>
          <a:srcRect t="6287" b="6287"/>
          <a:stretch>
            <a:fillRect/>
          </a:stretch>
        </p:blipFill>
        <p:spPr>
          <a:xfrm>
            <a:off x="585846" y="2928464"/>
            <a:ext cx="3219450" cy="1876425"/>
          </a:xfrm>
          <a:prstGeom prst="roundRect">
            <a:avLst>
              <a:gd name="adj" fmla="val 6091"/>
            </a:avLst>
          </a:prstGeom>
        </p:spPr>
      </p:pic>
      <p:sp>
        <p:nvSpPr>
          <p:cNvPr id="22" name="TextBox 21">
            <a:extLst>
              <a:ext uri="{FF2B5EF4-FFF2-40B4-BE49-F238E27FC236}">
                <a16:creationId xmlns:a16="http://schemas.microsoft.com/office/drawing/2014/main" id="{754AB993-82C5-EDAD-2125-DA2A1D866565}"/>
              </a:ext>
            </a:extLst>
          </p:cNvPr>
          <p:cNvSpPr txBox="1"/>
          <p:nvPr/>
        </p:nvSpPr>
        <p:spPr>
          <a:xfrm>
            <a:off x="402890" y="5008188"/>
            <a:ext cx="3545361" cy="523220"/>
          </a:xfrm>
          <a:prstGeom prst="rect">
            <a:avLst/>
          </a:prstGeom>
          <a:noFill/>
        </p:spPr>
        <p:txBody>
          <a:bodyPr wrap="square" rtlCol="0">
            <a:spAutoFit/>
          </a:bodyPr>
          <a:lstStyle/>
          <a:p>
            <a:r>
              <a:rPr lang="en-US" dirty="0"/>
              <a:t>Thus, Geo-X will be able to execute this subset of hexagons.</a:t>
            </a:r>
          </a:p>
        </p:txBody>
      </p:sp>
      <p:sp>
        <p:nvSpPr>
          <p:cNvPr id="23" name="TextBox 22">
            <a:extLst>
              <a:ext uri="{FF2B5EF4-FFF2-40B4-BE49-F238E27FC236}">
                <a16:creationId xmlns:a16="http://schemas.microsoft.com/office/drawing/2014/main" id="{A18A9CD7-ED0F-3C08-E595-9097AE8F9BB3}"/>
              </a:ext>
            </a:extLst>
          </p:cNvPr>
          <p:cNvSpPr txBox="1"/>
          <p:nvPr/>
        </p:nvSpPr>
        <p:spPr>
          <a:xfrm>
            <a:off x="4309051" y="2080227"/>
            <a:ext cx="3579294" cy="738664"/>
          </a:xfrm>
          <a:prstGeom prst="rect">
            <a:avLst/>
          </a:prstGeom>
          <a:noFill/>
        </p:spPr>
        <p:txBody>
          <a:bodyPr wrap="square" rtlCol="0">
            <a:spAutoFit/>
          </a:bodyPr>
          <a:lstStyle/>
          <a:p>
            <a:r>
              <a:rPr lang="en-US" dirty="0"/>
              <a:t>Modify the techno-economic parameters in </a:t>
            </a:r>
            <a:r>
              <a:rPr lang="en-US"/>
              <a:t>stores.</a:t>
            </a:r>
            <a:r>
              <a:rPr lang="en-US" dirty="0"/>
              <a:t>csv (CAPEX, efficiency, cycles) to reflect salt cavern characteristics.</a:t>
            </a:r>
          </a:p>
        </p:txBody>
      </p:sp>
      <p:pic>
        <p:nvPicPr>
          <p:cNvPr id="24" name="Picture 23">
            <a:extLst>
              <a:ext uri="{FF2B5EF4-FFF2-40B4-BE49-F238E27FC236}">
                <a16:creationId xmlns:a16="http://schemas.microsoft.com/office/drawing/2014/main" id="{06C052D6-6962-0324-4848-3F6FE1264A36}"/>
              </a:ext>
            </a:extLst>
          </p:cNvPr>
          <p:cNvPicPr>
            <a:picLocks noChangeAspect="1"/>
          </p:cNvPicPr>
          <p:nvPr/>
        </p:nvPicPr>
        <p:blipFill>
          <a:blip r:embed="rId4"/>
          <a:srcRect t="6287" b="6287"/>
          <a:stretch>
            <a:fillRect/>
          </a:stretch>
        </p:blipFill>
        <p:spPr>
          <a:xfrm>
            <a:off x="4488976" y="2986094"/>
            <a:ext cx="3219450" cy="1876425"/>
          </a:xfrm>
          <a:prstGeom prst="roundRect">
            <a:avLst>
              <a:gd name="adj" fmla="val 6091"/>
            </a:avLst>
          </a:prstGeom>
        </p:spPr>
      </p:pic>
      <p:sp>
        <p:nvSpPr>
          <p:cNvPr id="25" name="TextBox 24">
            <a:extLst>
              <a:ext uri="{FF2B5EF4-FFF2-40B4-BE49-F238E27FC236}">
                <a16:creationId xmlns:a16="http://schemas.microsoft.com/office/drawing/2014/main" id="{B5FE7701-F7C1-303A-103E-7410C830E306}"/>
              </a:ext>
            </a:extLst>
          </p:cNvPr>
          <p:cNvSpPr txBox="1"/>
          <p:nvPr/>
        </p:nvSpPr>
        <p:spPr>
          <a:xfrm>
            <a:off x="4309051" y="5008188"/>
            <a:ext cx="3579294" cy="738664"/>
          </a:xfrm>
          <a:prstGeom prst="rect">
            <a:avLst/>
          </a:prstGeom>
          <a:noFill/>
        </p:spPr>
        <p:txBody>
          <a:bodyPr wrap="square" rtlCol="0">
            <a:spAutoFit/>
          </a:bodyPr>
          <a:lstStyle/>
          <a:p>
            <a:r>
              <a:rPr lang="en-US" dirty="0"/>
              <a:t>As a result, the hexagon subset will have a differentiated set of parameters to evaluate salt caverns.</a:t>
            </a:r>
          </a:p>
        </p:txBody>
      </p:sp>
      <p:sp>
        <p:nvSpPr>
          <p:cNvPr id="26" name="TextBox 25">
            <a:extLst>
              <a:ext uri="{FF2B5EF4-FFF2-40B4-BE49-F238E27FC236}">
                <a16:creationId xmlns:a16="http://schemas.microsoft.com/office/drawing/2014/main" id="{D049E9A4-F13B-1674-1AD4-8FB95D29368E}"/>
              </a:ext>
            </a:extLst>
          </p:cNvPr>
          <p:cNvSpPr txBox="1"/>
          <p:nvPr/>
        </p:nvSpPr>
        <p:spPr>
          <a:xfrm>
            <a:off x="8201359" y="2079863"/>
            <a:ext cx="3579294" cy="738664"/>
          </a:xfrm>
          <a:prstGeom prst="rect">
            <a:avLst/>
          </a:prstGeom>
          <a:noFill/>
        </p:spPr>
        <p:txBody>
          <a:bodyPr wrap="square" rtlCol="0">
            <a:spAutoFit/>
          </a:bodyPr>
          <a:lstStyle/>
          <a:p>
            <a:r>
              <a:rPr lang="en-US" dirty="0"/>
              <a:t>Compare the heatmaps and LCOH in both cases (with salt caverns and compressed hydrogen tanks). </a:t>
            </a:r>
          </a:p>
        </p:txBody>
      </p:sp>
      <p:pic>
        <p:nvPicPr>
          <p:cNvPr id="27" name="Picture 26">
            <a:extLst>
              <a:ext uri="{FF2B5EF4-FFF2-40B4-BE49-F238E27FC236}">
                <a16:creationId xmlns:a16="http://schemas.microsoft.com/office/drawing/2014/main" id="{5B820EDD-7F97-03D8-4D62-19F6FB533E44}"/>
              </a:ext>
            </a:extLst>
          </p:cNvPr>
          <p:cNvPicPr>
            <a:picLocks noChangeAspect="1"/>
          </p:cNvPicPr>
          <p:nvPr/>
        </p:nvPicPr>
        <p:blipFill>
          <a:blip r:embed="rId5"/>
          <a:srcRect t="6287" b="6287"/>
          <a:stretch>
            <a:fillRect/>
          </a:stretch>
        </p:blipFill>
        <p:spPr>
          <a:xfrm>
            <a:off x="8381281" y="2896119"/>
            <a:ext cx="3219450" cy="1876425"/>
          </a:xfrm>
          <a:prstGeom prst="roundRect">
            <a:avLst>
              <a:gd name="adj" fmla="val 6091"/>
            </a:avLst>
          </a:prstGeom>
        </p:spPr>
      </p:pic>
      <p:sp>
        <p:nvSpPr>
          <p:cNvPr id="29" name="TextBox 28">
            <a:extLst>
              <a:ext uri="{FF2B5EF4-FFF2-40B4-BE49-F238E27FC236}">
                <a16:creationId xmlns:a16="http://schemas.microsoft.com/office/drawing/2014/main" id="{86FCE6FF-A227-0DF9-104A-6DDE0A540567}"/>
              </a:ext>
            </a:extLst>
          </p:cNvPr>
          <p:cNvSpPr txBox="1"/>
          <p:nvPr/>
        </p:nvSpPr>
        <p:spPr>
          <a:xfrm>
            <a:off x="8246219" y="4987369"/>
            <a:ext cx="3455096" cy="954107"/>
          </a:xfrm>
          <a:prstGeom prst="rect">
            <a:avLst/>
          </a:prstGeom>
          <a:noFill/>
        </p:spPr>
        <p:txBody>
          <a:bodyPr wrap="square" rtlCol="0">
            <a:spAutoFit/>
          </a:bodyPr>
          <a:lstStyle/>
          <a:p>
            <a:r>
              <a:rPr lang="en-US" dirty="0"/>
              <a:t>An expected result is that the salt caverns will have a higher impact where the renewable potential and need for storage facilities are greatest.</a:t>
            </a:r>
          </a:p>
        </p:txBody>
      </p:sp>
    </p:spTree>
    <p:extLst>
      <p:ext uri="{BB962C8B-B14F-4D97-AF65-F5344CB8AC3E}">
        <p14:creationId xmlns:p14="http://schemas.microsoft.com/office/powerpoint/2010/main" val="2975658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P spid="12" grpId="0" animBg="1"/>
      <p:bldP spid="13" grpId="0" animBg="1"/>
      <p:bldP spid="14" grpId="0" animBg="1"/>
      <p:bldP spid="15" grpId="0" animBg="1"/>
      <p:bldP spid="20" grpId="0"/>
      <p:bldP spid="22" grpId="0"/>
      <p:bldP spid="23" grpId="0"/>
      <p:bldP spid="25" grpId="0"/>
      <p:bldP spid="26"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4779F429-EDA1-143A-A494-C0339659EF10}"/>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42906F31-FAA9-2B05-E07E-CD0DF5F291A0}"/>
              </a:ext>
            </a:extLst>
          </p:cNvPr>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Possible results and policy relevance</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D1DBA09F-3BCF-739E-B992-DCF19FCCAFF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17</a:t>
            </a:fld>
            <a:endParaRPr lang="en-GB" sz="1000" b="1" dirty="0">
              <a:solidFill>
                <a:schemeClr val="bg1"/>
              </a:solidFill>
            </a:endParaRPr>
          </a:p>
        </p:txBody>
      </p:sp>
      <p:pic>
        <p:nvPicPr>
          <p:cNvPr id="5" name="Picture 4">
            <a:extLst>
              <a:ext uri="{FF2B5EF4-FFF2-40B4-BE49-F238E27FC236}">
                <a16:creationId xmlns:a16="http://schemas.microsoft.com/office/drawing/2014/main" id="{78A7AEC7-7E3B-7D49-F92C-248D5641BA89}"/>
              </a:ext>
            </a:extLst>
          </p:cNvPr>
          <p:cNvPicPr>
            <a:picLocks noChangeAspect="1"/>
          </p:cNvPicPr>
          <p:nvPr/>
        </p:nvPicPr>
        <p:blipFill>
          <a:blip r:embed="rId3"/>
          <a:stretch/>
        </p:blipFill>
        <p:spPr>
          <a:xfrm>
            <a:off x="657971" y="1825922"/>
            <a:ext cx="5257800" cy="3604455"/>
          </a:xfrm>
          <a:prstGeom prst="roundRect">
            <a:avLst>
              <a:gd name="adj" fmla="val 3261"/>
            </a:avLst>
          </a:prstGeom>
        </p:spPr>
      </p:pic>
      <p:sp>
        <p:nvSpPr>
          <p:cNvPr id="9" name="Shape 1">
            <a:extLst>
              <a:ext uri="{FF2B5EF4-FFF2-40B4-BE49-F238E27FC236}">
                <a16:creationId xmlns:a16="http://schemas.microsoft.com/office/drawing/2014/main" id="{0A5AFCCE-DB7B-205B-42B8-3EB401CE072E}"/>
              </a:ext>
            </a:extLst>
          </p:cNvPr>
          <p:cNvSpPr/>
          <p:nvPr/>
        </p:nvSpPr>
        <p:spPr>
          <a:xfrm>
            <a:off x="6304935" y="1519379"/>
            <a:ext cx="5408094" cy="2482702"/>
          </a:xfrm>
          <a:prstGeom prst="roundRect">
            <a:avLst>
              <a:gd name="adj" fmla="val 2353"/>
            </a:avLst>
          </a:prstGeom>
          <a:solidFill>
            <a:srgbClr val="F7F9FC"/>
          </a:solidFill>
          <a:ln w="10160">
            <a:solidFill>
              <a:srgbClr val="B5C8E8"/>
            </a:solidFill>
            <a:prstDash val="solid"/>
          </a:ln>
        </p:spPr>
        <p:txBody>
          <a:bodyPr/>
          <a:lstStyle/>
          <a:p>
            <a:endParaRPr lang="en-GB" sz="2000" dirty="0"/>
          </a:p>
        </p:txBody>
      </p:sp>
      <p:sp>
        <p:nvSpPr>
          <p:cNvPr id="16" name="Shape 2">
            <a:extLst>
              <a:ext uri="{FF2B5EF4-FFF2-40B4-BE49-F238E27FC236}">
                <a16:creationId xmlns:a16="http://schemas.microsoft.com/office/drawing/2014/main" id="{E74E12B0-753A-7BCD-3C82-A38DB35CB18B}"/>
              </a:ext>
            </a:extLst>
          </p:cNvPr>
          <p:cNvSpPr/>
          <p:nvPr/>
        </p:nvSpPr>
        <p:spPr>
          <a:xfrm>
            <a:off x="6304934" y="1519377"/>
            <a:ext cx="5408096" cy="443251"/>
          </a:xfrm>
          <a:prstGeom prst="roundRect">
            <a:avLst>
              <a:gd name="adj" fmla="val 9476"/>
            </a:avLst>
          </a:prstGeom>
          <a:solidFill>
            <a:srgbClr val="1E3A6E"/>
          </a:solidFill>
          <a:ln w="12700">
            <a:solidFill>
              <a:srgbClr val="1E3A6E"/>
            </a:solidFill>
            <a:prstDash val="solid"/>
          </a:ln>
        </p:spPr>
        <p:txBody>
          <a:bodyPr/>
          <a:lstStyle/>
          <a:p>
            <a:endParaRPr lang="en-GB" sz="2000" dirty="0"/>
          </a:p>
        </p:txBody>
      </p:sp>
      <p:sp>
        <p:nvSpPr>
          <p:cNvPr id="17" name="Text 3">
            <a:extLst>
              <a:ext uri="{FF2B5EF4-FFF2-40B4-BE49-F238E27FC236}">
                <a16:creationId xmlns:a16="http://schemas.microsoft.com/office/drawing/2014/main" id="{AD223CDD-FD38-9899-8020-7D7149802FAF}"/>
              </a:ext>
            </a:extLst>
          </p:cNvPr>
          <p:cNvSpPr/>
          <p:nvPr/>
        </p:nvSpPr>
        <p:spPr>
          <a:xfrm>
            <a:off x="6304934" y="1604014"/>
            <a:ext cx="5408094" cy="274320"/>
          </a:xfrm>
          <a:prstGeom prst="rect">
            <a:avLst/>
          </a:prstGeom>
          <a:noFill/>
          <a:ln/>
        </p:spPr>
        <p:txBody>
          <a:bodyPr wrap="square" rtlCol="0" anchor="ctr"/>
          <a:lstStyle/>
          <a:p>
            <a:pPr marL="0" indent="0">
              <a:buNone/>
            </a:pPr>
            <a:r>
              <a:rPr lang="en-GB" sz="1600" b="1" dirty="0">
                <a:solidFill>
                  <a:srgbClr val="FFFFFF"/>
                </a:solidFill>
                <a:latin typeface="Arial" pitchFamily="34" charset="0"/>
                <a:ea typeface="Arial" pitchFamily="34" charset="-122"/>
                <a:cs typeface="Arial" pitchFamily="34" charset="-120"/>
              </a:rPr>
              <a:t>Geology could overturn the renewable resource map</a:t>
            </a:r>
            <a:endParaRPr lang="en-GB" sz="1600" dirty="0"/>
          </a:p>
        </p:txBody>
      </p:sp>
      <p:sp>
        <p:nvSpPr>
          <p:cNvPr id="18" name="TextBox 17">
            <a:extLst>
              <a:ext uri="{FF2B5EF4-FFF2-40B4-BE49-F238E27FC236}">
                <a16:creationId xmlns:a16="http://schemas.microsoft.com/office/drawing/2014/main" id="{E15967C4-876B-19A8-112B-8CB74AA61F9B}"/>
              </a:ext>
            </a:extLst>
          </p:cNvPr>
          <p:cNvSpPr txBox="1"/>
          <p:nvPr/>
        </p:nvSpPr>
        <p:spPr>
          <a:xfrm>
            <a:off x="6487886" y="2060110"/>
            <a:ext cx="4813112" cy="1914883"/>
          </a:xfrm>
          <a:prstGeom prst="rect">
            <a:avLst/>
          </a:prstGeom>
          <a:noFill/>
        </p:spPr>
        <p:txBody>
          <a:bodyPr wrap="square" rtlCol="0">
            <a:spAutoFit/>
          </a:bodyPr>
          <a:lstStyle/>
          <a:p>
            <a:pPr marL="285750" lvl="0" indent="-285750">
              <a:lnSpc>
                <a:spcPct val="120000"/>
              </a:lnSpc>
              <a:spcBef>
                <a:spcPts val="600"/>
              </a:spcBef>
              <a:buClr>
                <a:srgbClr val="012069"/>
              </a:buClr>
              <a:buFont typeface="Arial" panose="020B0604020202020204" pitchFamily="34" charset="0"/>
              <a:buChar char="•"/>
            </a:pPr>
            <a:r>
              <a:rPr lang="en-GB" sz="1600" dirty="0"/>
              <a:t>Access to lower-cost storage can reduce the storage penalty associated with variable solar and wind generation.</a:t>
            </a:r>
          </a:p>
          <a:p>
            <a:pPr marL="285750" lvl="0" indent="-285750">
              <a:lnSpc>
                <a:spcPct val="120000"/>
              </a:lnSpc>
              <a:spcBef>
                <a:spcPts val="600"/>
              </a:spcBef>
              <a:buClr>
                <a:srgbClr val="012069"/>
              </a:buClr>
              <a:buFont typeface="Arial" panose="020B0604020202020204" pitchFamily="34" charset="0"/>
              <a:buChar char="•"/>
            </a:pPr>
            <a:r>
              <a:rPr lang="en-GB" sz="1600" dirty="0"/>
              <a:t>Including potential cavern access may change the ranking of the most competitive production locations.</a:t>
            </a:r>
          </a:p>
        </p:txBody>
      </p:sp>
      <p:sp>
        <p:nvSpPr>
          <p:cNvPr id="31" name="TextBox 30">
            <a:extLst>
              <a:ext uri="{FF2B5EF4-FFF2-40B4-BE49-F238E27FC236}">
                <a16:creationId xmlns:a16="http://schemas.microsoft.com/office/drawing/2014/main" id="{D3CB3995-C74F-C10D-33F6-19F1A6AA0E3A}"/>
              </a:ext>
            </a:extLst>
          </p:cNvPr>
          <p:cNvSpPr txBox="1"/>
          <p:nvPr/>
        </p:nvSpPr>
        <p:spPr>
          <a:xfrm>
            <a:off x="586010" y="5430376"/>
            <a:ext cx="1580055" cy="461665"/>
          </a:xfrm>
          <a:prstGeom prst="rect">
            <a:avLst/>
          </a:prstGeom>
          <a:noFill/>
        </p:spPr>
        <p:txBody>
          <a:bodyPr wrap="square">
            <a:spAutoFit/>
          </a:bodyPr>
          <a:lstStyle/>
          <a:p>
            <a:pPr algn="l">
              <a:defRPr sz="1200" b="1">
                <a:solidFill>
                  <a:srgbClr val="D89519"/>
                </a:solidFill>
              </a:defRPr>
            </a:pPr>
            <a:r>
              <a:rPr lang="en-GB" sz="1200" b="1" dirty="0">
                <a:solidFill>
                  <a:srgbClr val="D89519"/>
                </a:solidFill>
              </a:rPr>
              <a:t>High renewables, no cavern access</a:t>
            </a:r>
          </a:p>
        </p:txBody>
      </p:sp>
      <p:sp>
        <p:nvSpPr>
          <p:cNvPr id="33" name="TextBox 32">
            <a:extLst>
              <a:ext uri="{FF2B5EF4-FFF2-40B4-BE49-F238E27FC236}">
                <a16:creationId xmlns:a16="http://schemas.microsoft.com/office/drawing/2014/main" id="{FF1A69A6-8DB9-DDEF-9C0D-B3C8E978F788}"/>
              </a:ext>
            </a:extLst>
          </p:cNvPr>
          <p:cNvSpPr txBox="1"/>
          <p:nvPr/>
        </p:nvSpPr>
        <p:spPr>
          <a:xfrm>
            <a:off x="3545688" y="5430377"/>
            <a:ext cx="1580056" cy="461665"/>
          </a:xfrm>
          <a:prstGeom prst="rect">
            <a:avLst/>
          </a:prstGeom>
          <a:noFill/>
        </p:spPr>
        <p:txBody>
          <a:bodyPr wrap="square">
            <a:spAutoFit/>
          </a:bodyPr>
          <a:lstStyle/>
          <a:p>
            <a:pPr>
              <a:defRPr sz="1200" b="1">
                <a:solidFill>
                  <a:srgbClr val="2D9A98"/>
                </a:solidFill>
              </a:defRPr>
            </a:pPr>
            <a:r>
              <a:rPr lang="en-GB" sz="1200" b="1" dirty="0">
                <a:solidFill>
                  <a:srgbClr val="2D9A98"/>
                </a:solidFill>
              </a:rPr>
              <a:t>Cavern-enabled,</a:t>
            </a:r>
          </a:p>
          <a:p>
            <a:pPr>
              <a:defRPr sz="1200" b="1">
                <a:solidFill>
                  <a:srgbClr val="2D9A98"/>
                </a:solidFill>
              </a:defRPr>
            </a:pPr>
            <a:r>
              <a:rPr lang="en-GB" sz="1200" b="1" dirty="0">
                <a:solidFill>
                  <a:srgbClr val="2D9A98"/>
                </a:solidFill>
              </a:rPr>
              <a:t>lower storage cost</a:t>
            </a:r>
          </a:p>
        </p:txBody>
      </p:sp>
      <p:sp>
        <p:nvSpPr>
          <p:cNvPr id="34" name="Shape 1">
            <a:extLst>
              <a:ext uri="{FF2B5EF4-FFF2-40B4-BE49-F238E27FC236}">
                <a16:creationId xmlns:a16="http://schemas.microsoft.com/office/drawing/2014/main" id="{551E01C6-D4E7-624A-D01B-2E68DBFDD59F}"/>
              </a:ext>
            </a:extLst>
          </p:cNvPr>
          <p:cNvSpPr/>
          <p:nvPr/>
        </p:nvSpPr>
        <p:spPr>
          <a:xfrm>
            <a:off x="6304935" y="4203288"/>
            <a:ext cx="5408094" cy="1815882"/>
          </a:xfrm>
          <a:prstGeom prst="roundRect">
            <a:avLst>
              <a:gd name="adj" fmla="val 2353"/>
            </a:avLst>
          </a:prstGeom>
          <a:solidFill>
            <a:srgbClr val="F7F9FC"/>
          </a:solidFill>
          <a:ln w="10160">
            <a:solidFill>
              <a:srgbClr val="B5C8E8"/>
            </a:solidFill>
            <a:prstDash val="solid"/>
          </a:ln>
        </p:spPr>
        <p:txBody>
          <a:bodyPr/>
          <a:lstStyle/>
          <a:p>
            <a:endParaRPr lang="en-GB" sz="2000" dirty="0"/>
          </a:p>
        </p:txBody>
      </p:sp>
      <p:sp>
        <p:nvSpPr>
          <p:cNvPr id="35" name="Shape 2">
            <a:extLst>
              <a:ext uri="{FF2B5EF4-FFF2-40B4-BE49-F238E27FC236}">
                <a16:creationId xmlns:a16="http://schemas.microsoft.com/office/drawing/2014/main" id="{5DAAAE3B-5304-52B8-E843-0F9DBA256170}"/>
              </a:ext>
            </a:extLst>
          </p:cNvPr>
          <p:cNvSpPr/>
          <p:nvPr/>
        </p:nvSpPr>
        <p:spPr>
          <a:xfrm>
            <a:off x="6304934" y="4203286"/>
            <a:ext cx="5408096" cy="443251"/>
          </a:xfrm>
          <a:prstGeom prst="roundRect">
            <a:avLst>
              <a:gd name="adj" fmla="val 9476"/>
            </a:avLst>
          </a:prstGeom>
          <a:solidFill>
            <a:srgbClr val="1E3A6E"/>
          </a:solidFill>
          <a:ln w="12700">
            <a:solidFill>
              <a:srgbClr val="1E3A6E"/>
            </a:solidFill>
            <a:prstDash val="solid"/>
          </a:ln>
        </p:spPr>
        <p:txBody>
          <a:bodyPr/>
          <a:lstStyle/>
          <a:p>
            <a:endParaRPr lang="en-GB" sz="2000" dirty="0"/>
          </a:p>
        </p:txBody>
      </p:sp>
      <p:sp>
        <p:nvSpPr>
          <p:cNvPr id="36" name="Text 3">
            <a:extLst>
              <a:ext uri="{FF2B5EF4-FFF2-40B4-BE49-F238E27FC236}">
                <a16:creationId xmlns:a16="http://schemas.microsoft.com/office/drawing/2014/main" id="{C1F0C5B6-D723-A449-C900-DF149957EC7D}"/>
              </a:ext>
            </a:extLst>
          </p:cNvPr>
          <p:cNvSpPr/>
          <p:nvPr/>
        </p:nvSpPr>
        <p:spPr>
          <a:xfrm>
            <a:off x="6304934" y="4287923"/>
            <a:ext cx="5408094" cy="274320"/>
          </a:xfrm>
          <a:prstGeom prst="rect">
            <a:avLst/>
          </a:prstGeom>
          <a:noFill/>
          <a:ln/>
        </p:spPr>
        <p:txBody>
          <a:bodyPr wrap="square" rtlCol="0" anchor="ctr"/>
          <a:lstStyle/>
          <a:p>
            <a:pPr marL="0" indent="0">
              <a:buNone/>
            </a:pPr>
            <a:r>
              <a:rPr lang="en-GB" sz="1600" b="1" dirty="0">
                <a:solidFill>
                  <a:srgbClr val="FFFFFF"/>
                </a:solidFill>
                <a:latin typeface="Arial" pitchFamily="34" charset="0"/>
                <a:ea typeface="Arial" pitchFamily="34" charset="-122"/>
                <a:cs typeface="Arial" pitchFamily="34" charset="-120"/>
              </a:rPr>
              <a:t>Possible policy consequences</a:t>
            </a:r>
            <a:endParaRPr lang="en-GB" sz="1600" dirty="0"/>
          </a:p>
        </p:txBody>
      </p:sp>
      <p:sp>
        <p:nvSpPr>
          <p:cNvPr id="37" name="TextBox 36">
            <a:extLst>
              <a:ext uri="{FF2B5EF4-FFF2-40B4-BE49-F238E27FC236}">
                <a16:creationId xmlns:a16="http://schemas.microsoft.com/office/drawing/2014/main" id="{B2BF0DDF-5C74-0E8D-52DC-D385346F45E2}"/>
              </a:ext>
            </a:extLst>
          </p:cNvPr>
          <p:cNvSpPr txBox="1"/>
          <p:nvPr/>
        </p:nvSpPr>
        <p:spPr>
          <a:xfrm>
            <a:off x="6487886" y="4646539"/>
            <a:ext cx="5225142" cy="1323439"/>
          </a:xfrm>
          <a:prstGeom prst="rect">
            <a:avLst/>
          </a:prstGeom>
          <a:noFill/>
        </p:spPr>
        <p:txBody>
          <a:bodyPr wrap="square" rtlCol="0">
            <a:spAutoFit/>
          </a:bodyPr>
          <a:lstStyle/>
          <a:p>
            <a:pPr marL="285750" lvl="0" indent="-285750">
              <a:buClr>
                <a:srgbClr val="012069"/>
              </a:buClr>
              <a:buFont typeface="Arial" panose="020B0604020202020204" pitchFamily="34" charset="0"/>
              <a:buChar char="•"/>
            </a:pPr>
            <a:r>
              <a:rPr lang="en-GB" sz="1600" b="1" dirty="0">
                <a:solidFill>
                  <a:schemeClr val="accent1"/>
                </a:solidFill>
              </a:rPr>
              <a:t>Policy makers:</a:t>
            </a:r>
            <a:r>
              <a:rPr lang="en-GB" sz="1600" dirty="0">
                <a:solidFill>
                  <a:schemeClr val="accent1"/>
                </a:solidFill>
              </a:rPr>
              <a:t> </a:t>
            </a:r>
            <a:r>
              <a:rPr lang="en-GB" sz="1600" dirty="0"/>
              <a:t>combine geological storage surveys with renewable resource mapping in national green hydrogen assessments.</a:t>
            </a:r>
          </a:p>
          <a:p>
            <a:pPr marL="285750" lvl="0" indent="-285750">
              <a:buClr>
                <a:srgbClr val="012069"/>
              </a:buClr>
              <a:buFont typeface="Arial" panose="020B0604020202020204" pitchFamily="34" charset="0"/>
              <a:buChar char="•"/>
            </a:pPr>
            <a:r>
              <a:rPr lang="en-GB" sz="1600" b="1" dirty="0">
                <a:solidFill>
                  <a:schemeClr val="accent1"/>
                </a:solidFill>
              </a:rPr>
              <a:t>Investors:</a:t>
            </a:r>
            <a:r>
              <a:rPr lang="en-GB" sz="1600" dirty="0">
                <a:solidFill>
                  <a:schemeClr val="accent1"/>
                </a:solidFill>
              </a:rPr>
              <a:t> </a:t>
            </a:r>
            <a:r>
              <a:rPr lang="en-GB" sz="1600" dirty="0"/>
              <a:t>treat overlap with suitable salt formations as material to site selection and project economics</a:t>
            </a:r>
            <a:r>
              <a:rPr lang="en-US" sz="1600" dirty="0"/>
              <a:t>.</a:t>
            </a:r>
          </a:p>
        </p:txBody>
      </p:sp>
    </p:spTree>
    <p:extLst>
      <p:ext uri="{BB962C8B-B14F-4D97-AF65-F5344CB8AC3E}">
        <p14:creationId xmlns:p14="http://schemas.microsoft.com/office/powerpoint/2010/main" val="340835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8" grpId="0"/>
      <p:bldP spid="31" grpId="0"/>
      <p:bldP spid="33" grpId="0"/>
      <p:bldP spid="34" grpId="0" animBg="1"/>
      <p:bldP spid="35" grpId="0" animBg="1"/>
      <p:bldP spid="36" grpId="0" animBg="1"/>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A5612-86E6-A59E-1F7B-A073A2E80BE0}"/>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1565447-74F9-2EB4-9219-C9C3C3B337B9}"/>
              </a:ext>
            </a:extLst>
          </p:cNvPr>
          <p:cNvGraphicFramePr/>
          <p:nvPr>
            <p:extLst>
              <p:ext uri="{D42A27DB-BD31-4B8C-83A1-F6EECF244321}">
                <p14:modId xmlns:p14="http://schemas.microsoft.com/office/powerpoint/2010/main" val="3957726798"/>
              </p:ext>
            </p:extLst>
          </p:nvPr>
        </p:nvGraphicFramePr>
        <p:xfrm>
          <a:off x="838200" y="1599190"/>
          <a:ext cx="10515600" cy="4694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Google Shape;167;p13">
            <a:extLst>
              <a:ext uri="{FF2B5EF4-FFF2-40B4-BE49-F238E27FC236}">
                <a16:creationId xmlns:a16="http://schemas.microsoft.com/office/drawing/2014/main" id="{62DC9546-9BEC-F24B-6E60-A87231A95096}"/>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2183775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E3E673B-420C-36B5-E568-C92C8F892EA0}"/>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56769711-3D88-2D24-99D4-7963CD2B3366}"/>
              </a:ext>
            </a:extLst>
          </p:cNvPr>
          <p:cNvSpPr txBox="1">
            <a:spLocks noGrp="1"/>
          </p:cNvSpPr>
          <p:nvPr>
            <p:ph type="title"/>
          </p:nvPr>
        </p:nvSpPr>
        <p:spPr>
          <a:xfrm>
            <a:off x="811306" y="5556"/>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General summary</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F82E2E8C-E305-F218-62A2-8F18CACC2AB1}"/>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19</a:t>
            </a:fld>
            <a:endParaRPr lang="en-GB" sz="1000" b="1" dirty="0">
              <a:solidFill>
                <a:schemeClr val="bg1"/>
              </a:solidFill>
            </a:endParaRPr>
          </a:p>
        </p:txBody>
      </p:sp>
      <p:sp>
        <p:nvSpPr>
          <p:cNvPr id="4" name="TextBox 3">
            <a:extLst>
              <a:ext uri="{FF2B5EF4-FFF2-40B4-BE49-F238E27FC236}">
                <a16:creationId xmlns:a16="http://schemas.microsoft.com/office/drawing/2014/main" id="{F14F9DD3-A599-9951-C859-240BEE03449C}"/>
              </a:ext>
            </a:extLst>
          </p:cNvPr>
          <p:cNvSpPr txBox="1"/>
          <p:nvPr/>
        </p:nvSpPr>
        <p:spPr>
          <a:xfrm>
            <a:off x="3048886" y="3275112"/>
            <a:ext cx="6097772" cy="307777"/>
          </a:xfrm>
          <a:prstGeom prst="rect">
            <a:avLst/>
          </a:prstGeom>
          <a:noFill/>
        </p:spPr>
        <p:txBody>
          <a:bodyPr wrap="square">
            <a:spAutoFit/>
          </a:bodyPr>
          <a:lstStyle/>
          <a:p>
            <a:r>
              <a:rPr lang="en-GB" b="0" i="0" u="none" strike="noStrike" dirty="0">
                <a:solidFill>
                  <a:srgbClr val="000000"/>
                </a:solidFill>
                <a:effectLst/>
              </a:rPr>
              <a:t> </a:t>
            </a:r>
            <a:endParaRPr lang="en-GB" dirty="0"/>
          </a:p>
        </p:txBody>
      </p:sp>
      <p:graphicFrame>
        <p:nvGraphicFramePr>
          <p:cNvPr id="10" name="Table 9">
            <a:extLst>
              <a:ext uri="{FF2B5EF4-FFF2-40B4-BE49-F238E27FC236}">
                <a16:creationId xmlns:a16="http://schemas.microsoft.com/office/drawing/2014/main" id="{28462DBF-0D8F-1B37-4854-16E28F0BF960}"/>
              </a:ext>
            </a:extLst>
          </p:cNvPr>
          <p:cNvGraphicFramePr/>
          <p:nvPr/>
        </p:nvGraphicFramePr>
        <p:xfrm>
          <a:off x="905435" y="1991283"/>
          <a:ext cx="10188389" cy="3787685"/>
        </p:xfrm>
        <a:graphic>
          <a:graphicData uri="http://schemas.openxmlformats.org/drawingml/2006/table">
            <a:tbl>
              <a:tblPr firstRow="1">
                <a:tableStyleId>{B8DA472E-C0B5-4FAA-A71B-45BBE6C39A2A}</a:tableStyleId>
              </a:tblPr>
              <a:tblGrid>
                <a:gridCol w="2898421">
                  <a:extLst>
                    <a:ext uri="{9D8B030D-6E8A-4147-A177-3AD203B41FA5}">
                      <a16:colId xmlns:a16="http://schemas.microsoft.com/office/drawing/2014/main" val="20000"/>
                    </a:ext>
                  </a:extLst>
                </a:gridCol>
                <a:gridCol w="7289968">
                  <a:extLst>
                    <a:ext uri="{9D8B030D-6E8A-4147-A177-3AD203B41FA5}">
                      <a16:colId xmlns:a16="http://schemas.microsoft.com/office/drawing/2014/main" val="20001"/>
                    </a:ext>
                  </a:extLst>
                </a:gridCol>
              </a:tblGrid>
              <a:tr h="478165">
                <a:tc>
                  <a:txBody>
                    <a:bodyPr/>
                    <a:lstStyle/>
                    <a:p>
                      <a:r>
                        <a:rPr sz="1600" b="1" dirty="0">
                          <a:solidFill>
                            <a:srgbClr val="FFFFFF"/>
                          </a:solidFill>
                          <a:latin typeface="+mn-lt"/>
                        </a:rPr>
                        <a:t>L</a:t>
                      </a:r>
                      <a:r>
                        <a:rPr lang="cs-CZ" sz="1600" b="1" dirty="0" err="1">
                          <a:solidFill>
                            <a:srgbClr val="FFFFFF"/>
                          </a:solidFill>
                          <a:latin typeface="+mn-lt"/>
                        </a:rPr>
                        <a:t>essons</a:t>
                      </a:r>
                      <a:endParaRPr sz="1600" b="1" dirty="0">
                        <a:solidFill>
                          <a:srgbClr val="FFFFFF"/>
                        </a:solidFill>
                        <a:latin typeface="+mn-lt"/>
                      </a:endParaRPr>
                    </a:p>
                  </a:txBody>
                  <a:tcPr marL="133350" marR="133350" marT="76200" marB="76200" anchor="ctr"/>
                </a:tc>
                <a:tc>
                  <a:txBody>
                    <a:bodyPr/>
                    <a:lstStyle/>
                    <a:p>
                      <a:r>
                        <a:rPr sz="1600" b="1" dirty="0">
                          <a:solidFill>
                            <a:srgbClr val="FFFFFF"/>
                          </a:solidFill>
                          <a:latin typeface="+mn-lt"/>
                        </a:rPr>
                        <a:t>C</a:t>
                      </a:r>
                      <a:r>
                        <a:rPr lang="cs-CZ" sz="1600" b="1" dirty="0" err="1">
                          <a:solidFill>
                            <a:srgbClr val="FFFFFF"/>
                          </a:solidFill>
                          <a:latin typeface="+mn-lt"/>
                        </a:rPr>
                        <a:t>ore</a:t>
                      </a:r>
                      <a:r>
                        <a:rPr lang="cs-CZ" sz="1600" b="1" dirty="0">
                          <a:solidFill>
                            <a:srgbClr val="FFFFFF"/>
                          </a:solidFill>
                          <a:latin typeface="+mn-lt"/>
                        </a:rPr>
                        <a:t> </a:t>
                      </a:r>
                      <a:r>
                        <a:rPr lang="cs-CZ" sz="1600" b="1" dirty="0" err="1">
                          <a:solidFill>
                            <a:srgbClr val="FFFFFF"/>
                          </a:solidFill>
                          <a:latin typeface="+mn-lt"/>
                        </a:rPr>
                        <a:t>skills</a:t>
                      </a:r>
                      <a:endParaRPr sz="1600" b="1" dirty="0">
                        <a:solidFill>
                          <a:srgbClr val="FFFFFF"/>
                        </a:solidFill>
                        <a:latin typeface="+mn-lt"/>
                      </a:endParaRPr>
                    </a:p>
                  </a:txBody>
                  <a:tcPr marL="133350" marR="133350" marT="76200" marB="76200" anchor="ctr"/>
                </a:tc>
                <a:extLst>
                  <a:ext uri="{0D108BD9-81ED-4DB2-BD59-A6C34878D82A}">
                    <a16:rowId xmlns:a16="http://schemas.microsoft.com/office/drawing/2014/main" val="10000"/>
                  </a:ext>
                </a:extLst>
              </a:tr>
              <a:tr h="549890">
                <a:tc>
                  <a:txBody>
                    <a:bodyPr/>
                    <a:lstStyle/>
                    <a:p>
                      <a:r>
                        <a:rPr sz="1600" b="1" dirty="0">
                          <a:solidFill>
                            <a:srgbClr val="0A2948"/>
                          </a:solidFill>
                        </a:rPr>
                        <a:t>1 </a:t>
                      </a:r>
                      <a:r>
                        <a:rPr sz="1400" b="1" dirty="0">
                          <a:solidFill>
                            <a:srgbClr val="0A2948"/>
                          </a:solidFill>
                        </a:rPr>
                        <a:t> Introduction to Geo-X</a:t>
                      </a:r>
                    </a:p>
                  </a:txBody>
                  <a:tcPr marL="133350" marR="133350" marT="66675" marB="66675" anchor="ctr"/>
                </a:tc>
                <a:tc>
                  <a:txBody>
                    <a:bodyPr/>
                    <a:lstStyle/>
                    <a:p>
                      <a:r>
                        <a:rPr sz="1400" dirty="0">
                          <a:solidFill>
                            <a:schemeClr val="tx1"/>
                          </a:solidFill>
                        </a:rPr>
                        <a:t>Frame Geo-X applications, data needs, and research or policy questions.</a:t>
                      </a:r>
                    </a:p>
                  </a:txBody>
                  <a:tcPr marL="133350" marR="133350" marT="66675" marB="66675" anchor="ctr"/>
                </a:tc>
                <a:extLst>
                  <a:ext uri="{0D108BD9-81ED-4DB2-BD59-A6C34878D82A}">
                    <a16:rowId xmlns:a16="http://schemas.microsoft.com/office/drawing/2014/main" val="10001"/>
                  </a:ext>
                </a:extLst>
              </a:tr>
              <a:tr h="549890">
                <a:tc>
                  <a:txBody>
                    <a:bodyPr/>
                    <a:lstStyle/>
                    <a:p>
                      <a:r>
                        <a:rPr sz="1600" b="1" dirty="0">
                          <a:solidFill>
                            <a:srgbClr val="0A2948"/>
                          </a:solidFill>
                        </a:rPr>
                        <a:t>2 </a:t>
                      </a:r>
                      <a:r>
                        <a:rPr sz="1400" b="1" dirty="0">
                          <a:solidFill>
                            <a:srgbClr val="0A2948"/>
                          </a:solidFill>
                        </a:rPr>
                        <a:t> Software setup</a:t>
                      </a:r>
                    </a:p>
                  </a:txBody>
                  <a:tcPr marL="133350" marR="133350" marT="66675" marB="66675" anchor="ctr"/>
                </a:tc>
                <a:tc>
                  <a:txBody>
                    <a:bodyPr/>
                    <a:lstStyle/>
                    <a:p>
                      <a:r>
                        <a:rPr sz="1400" dirty="0">
                          <a:solidFill>
                            <a:schemeClr val="tx1"/>
                          </a:solidFill>
                        </a:rPr>
                        <a:t>Install the software, navigate the repository, and validate the data-prep workflow.</a:t>
                      </a:r>
                    </a:p>
                  </a:txBody>
                  <a:tcPr marL="133350" marR="133350" marT="66675" marB="66675" anchor="ctr"/>
                </a:tc>
                <a:extLst>
                  <a:ext uri="{0D108BD9-81ED-4DB2-BD59-A6C34878D82A}">
                    <a16:rowId xmlns:a16="http://schemas.microsoft.com/office/drawing/2014/main" val="10002"/>
                  </a:ext>
                </a:extLst>
              </a:tr>
              <a:tr h="549890">
                <a:tc>
                  <a:txBody>
                    <a:bodyPr/>
                    <a:lstStyle/>
                    <a:p>
                      <a:r>
                        <a:rPr sz="1600" b="1" dirty="0">
                          <a:solidFill>
                            <a:srgbClr val="0A2948"/>
                          </a:solidFill>
                        </a:rPr>
                        <a:t>3 </a:t>
                      </a:r>
                      <a:r>
                        <a:rPr sz="1400" b="1" dirty="0">
                          <a:solidFill>
                            <a:srgbClr val="0A2948"/>
                          </a:solidFill>
                        </a:rPr>
                        <a:t> Data inputs</a:t>
                      </a:r>
                    </a:p>
                  </a:txBody>
                  <a:tcPr marL="133350" marR="133350" marT="66675" marB="66675" anchor="ctr"/>
                </a:tc>
                <a:tc>
                  <a:txBody>
                    <a:bodyPr/>
                    <a:lstStyle/>
                    <a:p>
                      <a:r>
                        <a:rPr sz="1400" dirty="0">
                          <a:solidFill>
                            <a:schemeClr val="tx1"/>
                          </a:solidFill>
                        </a:rPr>
                        <a:t>Define pathways, demand locations, and techno-economic parameter assumptions.</a:t>
                      </a:r>
                    </a:p>
                  </a:txBody>
                  <a:tcPr marL="133350" marR="133350" marT="66675" marB="66675" anchor="ctr"/>
                </a:tc>
                <a:extLst>
                  <a:ext uri="{0D108BD9-81ED-4DB2-BD59-A6C34878D82A}">
                    <a16:rowId xmlns:a16="http://schemas.microsoft.com/office/drawing/2014/main" val="10003"/>
                  </a:ext>
                </a:extLst>
              </a:tr>
              <a:tr h="549890">
                <a:tc>
                  <a:txBody>
                    <a:bodyPr/>
                    <a:lstStyle/>
                    <a:p>
                      <a:r>
                        <a:rPr sz="1600" b="1" dirty="0">
                          <a:solidFill>
                            <a:srgbClr val="0A2948"/>
                          </a:solidFill>
                        </a:rPr>
                        <a:t>4 </a:t>
                      </a:r>
                      <a:r>
                        <a:rPr sz="1400" b="1" dirty="0">
                          <a:solidFill>
                            <a:srgbClr val="0A2948"/>
                          </a:solidFill>
                        </a:rPr>
                        <a:t> Running the model</a:t>
                      </a:r>
                    </a:p>
                  </a:txBody>
                  <a:tcPr marL="133350" marR="133350" marT="66675" marB="66675" anchor="ctr"/>
                </a:tc>
                <a:tc>
                  <a:txBody>
                    <a:bodyPr/>
                    <a:lstStyle/>
                    <a:p>
                      <a:r>
                        <a:rPr sz="1400" dirty="0">
                          <a:solidFill>
                            <a:schemeClr val="tx1"/>
                          </a:solidFill>
                        </a:rPr>
                        <a:t>Configure and run scenarios, troubleshoot, and export CSV, </a:t>
                      </a:r>
                      <a:r>
                        <a:rPr sz="1400" dirty="0" err="1">
                          <a:solidFill>
                            <a:schemeClr val="tx1"/>
                          </a:solidFill>
                        </a:rPr>
                        <a:t>GeoJSON</a:t>
                      </a:r>
                      <a:r>
                        <a:rPr sz="1400" dirty="0">
                          <a:solidFill>
                            <a:schemeClr val="tx1"/>
                          </a:solidFill>
                        </a:rPr>
                        <a:t>, and heatmaps.</a:t>
                      </a:r>
                    </a:p>
                  </a:txBody>
                  <a:tcPr marL="133350" marR="133350" marT="66675" marB="66675" anchor="ctr"/>
                </a:tc>
                <a:extLst>
                  <a:ext uri="{0D108BD9-81ED-4DB2-BD59-A6C34878D82A}">
                    <a16:rowId xmlns:a16="http://schemas.microsoft.com/office/drawing/2014/main" val="10004"/>
                  </a:ext>
                </a:extLst>
              </a:tr>
              <a:tr h="549890">
                <a:tc>
                  <a:txBody>
                    <a:bodyPr/>
                    <a:lstStyle/>
                    <a:p>
                      <a:r>
                        <a:rPr sz="1600" b="1" dirty="0">
                          <a:solidFill>
                            <a:srgbClr val="0A2948"/>
                          </a:solidFill>
                        </a:rPr>
                        <a:t>5 </a:t>
                      </a:r>
                      <a:r>
                        <a:rPr sz="1400" b="1" dirty="0">
                          <a:solidFill>
                            <a:srgbClr val="0A2948"/>
                          </a:solidFill>
                        </a:rPr>
                        <a:t> Interpreting results</a:t>
                      </a:r>
                    </a:p>
                  </a:txBody>
                  <a:tcPr marL="133350" marR="133350" marT="66675" marB="66675" anchor="ctr"/>
                </a:tc>
                <a:tc>
                  <a:txBody>
                    <a:bodyPr/>
                    <a:lstStyle/>
                    <a:p>
                      <a:r>
                        <a:rPr sz="1400" dirty="0">
                          <a:solidFill>
                            <a:schemeClr val="tx1"/>
                          </a:solidFill>
                        </a:rPr>
                        <a:t>Interpret spatial patterns, LCOH/LCOA breakdowns, and cumulative supply curves.</a:t>
                      </a:r>
                    </a:p>
                  </a:txBody>
                  <a:tcPr marL="133350" marR="133350" marT="66675" marB="66675" anchor="ctr"/>
                </a:tc>
                <a:extLst>
                  <a:ext uri="{0D108BD9-81ED-4DB2-BD59-A6C34878D82A}">
                    <a16:rowId xmlns:a16="http://schemas.microsoft.com/office/drawing/2014/main" val="10005"/>
                  </a:ext>
                </a:extLst>
              </a:tr>
              <a:tr h="549890">
                <a:tc>
                  <a:txBody>
                    <a:bodyPr/>
                    <a:lstStyle/>
                    <a:p>
                      <a:r>
                        <a:rPr sz="1600" b="1" dirty="0">
                          <a:solidFill>
                            <a:srgbClr val="0A2948"/>
                          </a:solidFill>
                        </a:rPr>
                        <a:t>6 </a:t>
                      </a:r>
                      <a:r>
                        <a:rPr sz="1400" b="1" dirty="0">
                          <a:solidFill>
                            <a:srgbClr val="0A2948"/>
                          </a:solidFill>
                        </a:rPr>
                        <a:t> Advanced options</a:t>
                      </a:r>
                    </a:p>
                  </a:txBody>
                  <a:tcPr marL="133350" marR="133350" marT="66675" marB="66675" anchor="ctr"/>
                </a:tc>
                <a:tc>
                  <a:txBody>
                    <a:bodyPr/>
                    <a:lstStyle/>
                    <a:p>
                      <a:r>
                        <a:rPr sz="1400" dirty="0">
                          <a:solidFill>
                            <a:schemeClr val="tx1"/>
                          </a:solidFill>
                        </a:rPr>
                        <a:t>Extend the model with a dispatchable generator, flexible demand, and salt cavern storage.</a:t>
                      </a:r>
                    </a:p>
                  </a:txBody>
                  <a:tcPr marL="133350" marR="133350" marT="66675" marB="66675" anchor="ctr"/>
                </a:tc>
                <a:extLst>
                  <a:ext uri="{0D108BD9-81ED-4DB2-BD59-A6C34878D82A}">
                    <a16:rowId xmlns:a16="http://schemas.microsoft.com/office/drawing/2014/main" val="10006"/>
                  </a:ext>
                </a:extLst>
              </a:tr>
            </a:tbl>
          </a:graphicData>
        </a:graphic>
      </p:graphicFrame>
      <p:sp>
        <p:nvSpPr>
          <p:cNvPr id="11" name="TextBox 10">
            <a:extLst>
              <a:ext uri="{FF2B5EF4-FFF2-40B4-BE49-F238E27FC236}">
                <a16:creationId xmlns:a16="http://schemas.microsoft.com/office/drawing/2014/main" id="{176BB5F4-8EA7-F4D8-C7AD-BE469C67F9C1}"/>
              </a:ext>
            </a:extLst>
          </p:cNvPr>
          <p:cNvSpPr txBox="1"/>
          <p:nvPr/>
        </p:nvSpPr>
        <p:spPr>
          <a:xfrm>
            <a:off x="824753" y="1469672"/>
            <a:ext cx="8708571" cy="369332"/>
          </a:xfrm>
          <a:prstGeom prst="rect">
            <a:avLst/>
          </a:prstGeom>
          <a:noFill/>
        </p:spPr>
        <p:txBody>
          <a:bodyPr wrap="square" rtlCol="0">
            <a:spAutoFit/>
          </a:bodyPr>
          <a:lstStyle/>
          <a:p>
            <a:r>
              <a:rPr lang="en-US" sz="1800" b="1" dirty="0">
                <a:solidFill>
                  <a:srgbClr val="012069"/>
                </a:solidFill>
              </a:rPr>
              <a:t>You have finished the course – let’s have a look at what we have learnt:</a:t>
            </a:r>
          </a:p>
        </p:txBody>
      </p:sp>
    </p:spTree>
    <p:extLst>
      <p:ext uri="{BB962C8B-B14F-4D97-AF65-F5344CB8AC3E}">
        <p14:creationId xmlns:p14="http://schemas.microsoft.com/office/powerpoint/2010/main" val="2805226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28CA63B4-7323-852E-96DC-C00EB9538184}"/>
            </a:ext>
          </a:extLst>
        </p:cNvPr>
        <p:cNvGrpSpPr/>
        <p:nvPr/>
      </p:nvGrpSpPr>
      <p:grpSpPr>
        <a:xfrm>
          <a:off x="0" y="0"/>
          <a:ext cx="0" cy="0"/>
          <a:chOff x="0" y="0"/>
          <a:chExt cx="0" cy="0"/>
        </a:xfrm>
      </p:grpSpPr>
      <p:sp>
        <p:nvSpPr>
          <p:cNvPr id="167" name="Google Shape;167;p13">
            <a:extLst>
              <a:ext uri="{FF2B5EF4-FFF2-40B4-BE49-F238E27FC236}">
                <a16:creationId xmlns:a16="http://schemas.microsoft.com/office/drawing/2014/main" id="{9E5E20BF-A928-0B9A-2952-E7938A14356B}"/>
              </a:ext>
            </a:extLst>
          </p:cNvPr>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Arial"/>
              <a:buNone/>
            </a:pPr>
            <a:r>
              <a:rPr lang="en-GB" dirty="0">
                <a:solidFill>
                  <a:schemeClr val="accent2"/>
                </a:solidFill>
              </a:rPr>
              <a:t>Citation for Geo-X model</a:t>
            </a:r>
            <a:endParaRPr lang="en-GB" sz="2800" dirty="0">
              <a:solidFill>
                <a:schemeClr val="accent2"/>
              </a:solidFill>
            </a:endParaRPr>
          </a:p>
        </p:txBody>
      </p:sp>
      <p:sp>
        <p:nvSpPr>
          <p:cNvPr id="3" name="Slide Number Placeholder 1">
            <a:extLst>
              <a:ext uri="{FF2B5EF4-FFF2-40B4-BE49-F238E27FC236}">
                <a16:creationId xmlns:a16="http://schemas.microsoft.com/office/drawing/2014/main" id="{BDC444D0-D7C2-0289-C55E-481147387D42}"/>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20</a:t>
            </a:fld>
            <a:endParaRPr lang="en-GB" sz="1000" b="1" dirty="0">
              <a:solidFill>
                <a:schemeClr val="bg1"/>
              </a:solidFill>
            </a:endParaRPr>
          </a:p>
        </p:txBody>
      </p:sp>
      <p:sp>
        <p:nvSpPr>
          <p:cNvPr id="2" name="TextBox 1">
            <a:extLst>
              <a:ext uri="{FF2B5EF4-FFF2-40B4-BE49-F238E27FC236}">
                <a16:creationId xmlns:a16="http://schemas.microsoft.com/office/drawing/2014/main" id="{87F69781-9EE7-FB00-99FC-789574643D89}"/>
              </a:ext>
            </a:extLst>
          </p:cNvPr>
          <p:cNvSpPr txBox="1"/>
          <p:nvPr/>
        </p:nvSpPr>
        <p:spPr>
          <a:xfrm>
            <a:off x="947056" y="1600200"/>
            <a:ext cx="10406744" cy="1600438"/>
          </a:xfrm>
          <a:prstGeom prst="rect">
            <a:avLst/>
          </a:prstGeom>
          <a:noFill/>
        </p:spPr>
        <p:txBody>
          <a:bodyPr wrap="square" rtlCol="0">
            <a:spAutoFit/>
          </a:bodyPr>
          <a:lstStyle/>
          <a:p>
            <a:r>
              <a:rPr lang="en-US" sz="1800" b="1" i="1" dirty="0">
                <a:solidFill>
                  <a:srgbClr val="012069"/>
                </a:solidFill>
              </a:rPr>
              <a:t>Please cite this work as:</a:t>
            </a:r>
          </a:p>
          <a:p>
            <a:pPr algn="just"/>
            <a:br>
              <a:rPr lang="en-US" sz="1600" dirty="0">
                <a:solidFill>
                  <a:srgbClr val="012069"/>
                </a:solidFill>
              </a:rPr>
            </a:br>
            <a:r>
              <a:rPr lang="en-GB" sz="1600" dirty="0">
                <a:solidFill>
                  <a:schemeClr val="tx1"/>
                </a:solidFill>
              </a:rPr>
              <a:t>Sanchez-Lopez, M., Naqvi, S., Leonard, A., </a:t>
            </a:r>
            <a:r>
              <a:rPr lang="en-GB" sz="1600" dirty="0" err="1">
                <a:solidFill>
                  <a:schemeClr val="tx1"/>
                </a:solidFill>
              </a:rPr>
              <a:t>Schirren</a:t>
            </a:r>
            <a:r>
              <a:rPr lang="en-GB" sz="1600" dirty="0">
                <a:solidFill>
                  <a:schemeClr val="tx1"/>
                </a:solidFill>
              </a:rPr>
              <a:t>, L., &amp; </a:t>
            </a:r>
            <a:r>
              <a:rPr lang="en-GB" sz="1600" dirty="0" err="1">
                <a:solidFill>
                  <a:schemeClr val="tx1"/>
                </a:solidFill>
              </a:rPr>
              <a:t>Hirmer</a:t>
            </a:r>
            <a:r>
              <a:rPr lang="en-GB" sz="1600" dirty="0">
                <a:solidFill>
                  <a:schemeClr val="tx1"/>
                </a:solidFill>
              </a:rPr>
              <a:t>, S. (2026). Geo-X: Generalised geospatial software for production of green commodities. </a:t>
            </a:r>
            <a:r>
              <a:rPr lang="en-GB" sz="1600" i="1" dirty="0" err="1">
                <a:solidFill>
                  <a:schemeClr val="tx1"/>
                </a:solidFill>
              </a:rPr>
              <a:t>SoftwareX</a:t>
            </a:r>
            <a:r>
              <a:rPr lang="en-GB" sz="1600" dirty="0">
                <a:solidFill>
                  <a:schemeClr val="tx1"/>
                </a:solidFill>
              </a:rPr>
              <a:t>, </a:t>
            </a:r>
            <a:r>
              <a:rPr lang="en-GB" sz="1600" i="1" dirty="0">
                <a:solidFill>
                  <a:schemeClr val="tx1"/>
                </a:solidFill>
              </a:rPr>
              <a:t>34</a:t>
            </a:r>
            <a:r>
              <a:rPr lang="en-GB" sz="1600" dirty="0">
                <a:solidFill>
                  <a:schemeClr val="tx1"/>
                </a:solidFill>
              </a:rPr>
              <a:t>, 102712.</a:t>
            </a:r>
          </a:p>
          <a:p>
            <a:pPr algn="just"/>
            <a:endParaRPr lang="en-GB" sz="1600" dirty="0">
              <a:solidFill>
                <a:schemeClr val="tx1"/>
              </a:solidFill>
            </a:endParaRPr>
          </a:p>
          <a:p>
            <a:pPr algn="just"/>
            <a:endParaRPr lang="en-GB" sz="1600" dirty="0">
              <a:solidFill>
                <a:schemeClr val="tx1"/>
              </a:solidFill>
            </a:endParaRPr>
          </a:p>
        </p:txBody>
      </p:sp>
      <p:sp>
        <p:nvSpPr>
          <p:cNvPr id="5" name="TextBox 4">
            <a:extLst>
              <a:ext uri="{FF2B5EF4-FFF2-40B4-BE49-F238E27FC236}">
                <a16:creationId xmlns:a16="http://schemas.microsoft.com/office/drawing/2014/main" id="{160454FF-838E-E7B7-6DF7-40D043FBC30A}"/>
              </a:ext>
            </a:extLst>
          </p:cNvPr>
          <p:cNvSpPr txBox="1"/>
          <p:nvPr/>
        </p:nvSpPr>
        <p:spPr>
          <a:xfrm>
            <a:off x="947057" y="6304290"/>
            <a:ext cx="10406743" cy="261610"/>
          </a:xfrm>
          <a:prstGeom prst="rect">
            <a:avLst/>
          </a:prstGeom>
          <a:noFill/>
        </p:spPr>
        <p:txBody>
          <a:bodyPr wrap="square">
            <a:spAutoFit/>
          </a:bodyPr>
          <a:lstStyle/>
          <a:p>
            <a:pPr algn="just"/>
            <a:r>
              <a:rPr lang="en-GB" sz="1100" b="1" i="1" dirty="0">
                <a:solidFill>
                  <a:schemeClr val="tx1"/>
                </a:solidFill>
              </a:rPr>
              <a:t>Note: </a:t>
            </a:r>
            <a:r>
              <a:rPr lang="en-CZ" sz="1100" dirty="0"/>
              <a:t>Figures and graphics throughout this course were produced by the authors, generated either through custom Python code or with the assistance of Claude AI.</a:t>
            </a:r>
            <a:endParaRPr lang="en-US" sz="1100" i="1" dirty="0">
              <a:solidFill>
                <a:schemeClr val="tx1"/>
              </a:solidFill>
            </a:endParaRPr>
          </a:p>
        </p:txBody>
      </p:sp>
    </p:spTree>
    <p:extLst>
      <p:ext uri="{BB962C8B-B14F-4D97-AF65-F5344CB8AC3E}">
        <p14:creationId xmlns:p14="http://schemas.microsoft.com/office/powerpoint/2010/main" val="1205890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4185387" y="0"/>
            <a:ext cx="3647976" cy="6857999"/>
          </a:xfrm>
        </p:spPr>
        <p:txBody>
          <a:bodyPr anchor="ctr"/>
          <a:lstStyle/>
          <a:p>
            <a:pPr algn="ctr"/>
            <a:r>
              <a:rPr lang="en-GB"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6009375" y="5795916"/>
            <a:ext cx="6176211" cy="1062083"/>
          </a:xfrm>
        </p:spPr>
        <p:txBody>
          <a:bodyPr/>
          <a:lstStyle/>
          <a:p>
            <a:pPr algn="ctr"/>
            <a:r>
              <a:rPr lang="en-GB" dirty="0" err="1"/>
              <a:t>www.climatecompatiblegrowth.com</a:t>
            </a:r>
            <a:endParaRPr lang="en-GB" dirty="0"/>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sson 6 – done" id="{2BB1C543-EDE4-BD47-B00E-400E231111E9}" vid="{E7332172-5AA9-1149-B292-19FA7252FAD8}"/>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Props1.xml><?xml version="1.0" encoding="utf-8"?>
<ds:datastoreItem xmlns:ds="http://schemas.openxmlformats.org/officeDocument/2006/customXml" ds:itemID="{69C56AEB-6C81-4D2E-983F-11EAB5C544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AB1DDE83-2ED0-4567-A669-A16A212F164D}">
  <ds:schemaRefs>
    <ds:schemaRef ds:uri="http://schemas.openxmlformats.org/package/2006/metadata/core-properties"/>
    <ds:schemaRef ds:uri="http://www.w3.org/XML/1998/namespace"/>
    <ds:schemaRef ds:uri="http://schemas.microsoft.com/office/2006/documentManagement/types"/>
    <ds:schemaRef ds:uri="http://purl.org/dc/elements/1.1/"/>
    <ds:schemaRef ds:uri="http://purl.org/dc/dcmitype/"/>
    <ds:schemaRef ds:uri="http://schemas.microsoft.com/office/infopath/2007/PartnerControls"/>
    <ds:schemaRef ds:uri="35b8b66e-5759-43c1-a138-f967a8bf5a20"/>
    <ds:schemaRef ds:uri="0b696a8a-ab1a-459b-a09e-44df7cbe9330"/>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37084</TotalTime>
  <Words>6648</Words>
  <Application>Microsoft Macintosh PowerPoint</Application>
  <PresentationFormat>Widescreen</PresentationFormat>
  <Paragraphs>326</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Consolas</vt:lpstr>
      <vt:lpstr>Courier New</vt:lpstr>
      <vt:lpstr>Helvetica Neue</vt:lpstr>
      <vt:lpstr>Wingdings</vt:lpstr>
      <vt:lpstr>CCG Lecture theme</vt:lpstr>
      <vt:lpstr>   Geo-X training course </vt:lpstr>
      <vt:lpstr>Learning outcomes</vt:lpstr>
      <vt:lpstr>PowerPoint Presentation</vt:lpstr>
      <vt:lpstr>What features does the branch add?</vt:lpstr>
      <vt:lpstr>Checking out the feature branch</vt:lpstr>
      <vt:lpstr>PowerPoint Presentation</vt:lpstr>
      <vt:lpstr>What the generic generator represents</vt:lpstr>
      <vt:lpstr>Configuring the generic generator</vt:lpstr>
      <vt:lpstr>What changes in the result</vt:lpstr>
      <vt:lpstr>PowerPoint Presentation</vt:lpstr>
      <vt:lpstr>What does flexible demand mean?</vt:lpstr>
      <vt:lpstr>The three flexibility parameters</vt:lpstr>
      <vt:lpstr>What changes in the result and policy relevance</vt:lpstr>
      <vt:lpstr>PowerPoint Presentation</vt:lpstr>
      <vt:lpstr>What are salt caverns?</vt:lpstr>
      <vt:lpstr>Implementing salt caverns in Geo-X: 3-step approximation </vt:lpstr>
      <vt:lpstr>Possible results and policy relevance</vt:lpstr>
      <vt:lpstr>PowerPoint Presentation</vt:lpstr>
      <vt:lpstr>General summary</vt:lpstr>
      <vt:lpstr>Citation for Geo-X model</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Michaela Rychetská</cp:lastModifiedBy>
  <cp:revision>139</cp:revision>
  <dcterms:created xsi:type="dcterms:W3CDTF">2019-06-09T10:25:43Z</dcterms:created>
  <dcterms:modified xsi:type="dcterms:W3CDTF">2026-08-31T14:53:41Z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