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5612E49" w14:textId="77777777" w:rsidR="00B92360" w:rsidRDefault="00B92360" w:rsidP="00746C07">
      <w:pPr>
        <w:jc w:val="both"/>
        <w:rPr>
          <w:rFonts w:cstheme="minorHAnsi"/>
          <w:b/>
          <w:bCs/>
        </w:rPr>
      </w:pPr>
    </w:p>
    <w:p w14:paraId="183FB598" w14:textId="77777777" w:rsidR="00B92360" w:rsidRDefault="00B92360" w:rsidP="00746C07">
      <w:pPr>
        <w:jc w:val="both"/>
        <w:rPr>
          <w:rFonts w:cstheme="minorHAnsi"/>
          <w:b/>
          <w:bCs/>
        </w:rPr>
      </w:pPr>
    </w:p>
    <w:p w14:paraId="33CA8D66" w14:textId="77777777" w:rsidR="00914F64" w:rsidRPr="00914F64" w:rsidRDefault="00914F64" w:rsidP="00914F64">
      <w:pPr>
        <w:jc w:val="center"/>
        <w:rPr>
          <w:rFonts w:ascii="Gadugi" w:eastAsia="Times New Roman" w:hAnsi="Gadugi" w:cstheme="minorHAnsi"/>
          <w:b/>
          <w:color w:val="2F5496" w:themeColor="accent1" w:themeShade="BF"/>
          <w:sz w:val="72"/>
          <w:szCs w:val="72"/>
          <w:lang w:val="en-GB" w:eastAsia="ja-JP" w:bidi="ar-SA"/>
        </w:rPr>
      </w:pPr>
      <w:r w:rsidRPr="00914F64">
        <w:rPr>
          <w:rFonts w:ascii="Gadugi" w:eastAsia="Times New Roman" w:hAnsi="Gadugi" w:cstheme="minorHAnsi"/>
          <w:b/>
          <w:color w:val="2F5496" w:themeColor="accent1" w:themeShade="BF"/>
          <w:sz w:val="72"/>
          <w:szCs w:val="72"/>
          <w:lang w:val="en-GB" w:eastAsia="ja-JP" w:bidi="ar-SA"/>
        </w:rPr>
        <w:t>Inclusive Teaching Practice</w:t>
      </w:r>
    </w:p>
    <w:p w14:paraId="7C9F5AB1" w14:textId="77777777" w:rsidR="00914F64" w:rsidRPr="00914F64" w:rsidRDefault="00914F64" w:rsidP="00914F64">
      <w:pPr>
        <w:jc w:val="center"/>
        <w:rPr>
          <w:rFonts w:ascii="Gadugi" w:eastAsia="Times New Roman" w:hAnsi="Gadugi" w:cstheme="minorHAnsi"/>
          <w:b/>
          <w:color w:val="2F5496" w:themeColor="accent1" w:themeShade="BF"/>
          <w:sz w:val="48"/>
          <w:szCs w:val="48"/>
          <w:lang w:val="en-GB" w:eastAsia="ja-JP" w:bidi="ar-SA"/>
        </w:rPr>
      </w:pPr>
      <w:r w:rsidRPr="00914F64">
        <w:rPr>
          <w:rFonts w:ascii="Gadugi" w:eastAsia="Times New Roman" w:hAnsi="Gadugi" w:cstheme="minorHAnsi"/>
          <w:b/>
          <w:color w:val="2F5496" w:themeColor="accent1" w:themeShade="BF"/>
          <w:sz w:val="48"/>
          <w:szCs w:val="48"/>
          <w:lang w:val="en-GB" w:eastAsia="ja-JP" w:bidi="ar-SA"/>
        </w:rPr>
        <w:t>Participant’s Book</w:t>
      </w:r>
    </w:p>
    <w:p w14:paraId="086733F0" w14:textId="7ABA3C36" w:rsidR="00914F64" w:rsidRPr="00914F64" w:rsidRDefault="0089248A" w:rsidP="00914F64">
      <w:pPr>
        <w:jc w:val="center"/>
        <w:rPr>
          <w:rFonts w:eastAsia="Times New Roman" w:cstheme="minorHAnsi"/>
          <w:b/>
          <w:color w:val="2F5496" w:themeColor="accent1" w:themeShade="BF"/>
          <w:sz w:val="72"/>
          <w:szCs w:val="72"/>
          <w:lang w:val="en-GB" w:eastAsia="ja-JP" w:bidi="ar-SA"/>
        </w:rPr>
      </w:pPr>
      <w:r>
        <w:rPr>
          <w:noProof/>
        </w:rPr>
        <w:drawing>
          <wp:anchor distT="0" distB="0" distL="114300" distR="114300" simplePos="0" relativeHeight="251681792" behindDoc="1" locked="0" layoutInCell="1" allowOverlap="1" wp14:anchorId="55A4D5F5" wp14:editId="3A7A6975">
            <wp:simplePos x="0" y="0"/>
            <wp:positionH relativeFrom="page">
              <wp:align>center</wp:align>
            </wp:positionH>
            <wp:positionV relativeFrom="paragraph">
              <wp:posOffset>8890</wp:posOffset>
            </wp:positionV>
            <wp:extent cx="5486400" cy="3657600"/>
            <wp:effectExtent l="0" t="0" r="0" b="0"/>
            <wp:wrapTight wrapText="bothSides">
              <wp:wrapPolygon edited="0">
                <wp:start x="0" y="0"/>
                <wp:lineTo x="0" y="21488"/>
                <wp:lineTo x="21525" y="21488"/>
                <wp:lineTo x="21525" y="0"/>
                <wp:lineTo x="0" y="0"/>
              </wp:wrapPolygon>
            </wp:wrapTight>
            <wp:docPr id="5" name="Picture 5" descr="A picture containing outdoor, grass, building, sk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outdoor, grass, building, sky&#10;&#10;Description automatically generated"/>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486400" cy="36576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A402692" w14:textId="613C3E0F" w:rsidR="00914F64" w:rsidRPr="00914F64" w:rsidRDefault="00914F64" w:rsidP="00914F64">
      <w:pPr>
        <w:jc w:val="center"/>
        <w:rPr>
          <w:rFonts w:ascii="Gadugi" w:eastAsia="Times New Roman" w:hAnsi="Gadugi" w:cs="Calibri"/>
          <w:b/>
          <w:color w:val="4472C4" w:themeColor="accent1"/>
          <w:sz w:val="72"/>
          <w:szCs w:val="72"/>
          <w:lang w:val="en-GB" w:eastAsia="ja-JP" w:bidi="ar-SA"/>
        </w:rPr>
      </w:pPr>
    </w:p>
    <w:p w14:paraId="0A14AB93" w14:textId="77777777" w:rsidR="00914F64" w:rsidRPr="00914F64" w:rsidRDefault="00914F64" w:rsidP="00914F64">
      <w:pPr>
        <w:jc w:val="center"/>
        <w:rPr>
          <w:rFonts w:ascii="Gadugi" w:hAnsi="Gadugi"/>
          <w:sz w:val="18"/>
          <w:szCs w:val="18"/>
        </w:rPr>
      </w:pPr>
    </w:p>
    <w:p w14:paraId="5606D5AE" w14:textId="77777777" w:rsidR="00914F64" w:rsidRPr="00914F64" w:rsidRDefault="00914F64" w:rsidP="00914F64">
      <w:pPr>
        <w:jc w:val="center"/>
        <w:rPr>
          <w:rFonts w:ascii="Gadugi" w:hAnsi="Gadugi"/>
          <w:sz w:val="18"/>
          <w:szCs w:val="18"/>
        </w:rPr>
      </w:pPr>
    </w:p>
    <w:p w14:paraId="5F4065A7" w14:textId="77777777" w:rsidR="00914F64" w:rsidRPr="00914F64" w:rsidRDefault="00914F64" w:rsidP="00914F64">
      <w:pPr>
        <w:jc w:val="center"/>
        <w:rPr>
          <w:rFonts w:ascii="Gadugi" w:hAnsi="Gadugi"/>
          <w:sz w:val="18"/>
          <w:szCs w:val="18"/>
        </w:rPr>
      </w:pPr>
    </w:p>
    <w:p w14:paraId="448891A8" w14:textId="77777777" w:rsidR="00914F64" w:rsidRPr="00914F64" w:rsidRDefault="00914F64" w:rsidP="00914F64">
      <w:pPr>
        <w:jc w:val="center"/>
        <w:rPr>
          <w:rFonts w:ascii="Gadugi" w:hAnsi="Gadugi"/>
          <w:sz w:val="18"/>
          <w:szCs w:val="18"/>
        </w:rPr>
      </w:pPr>
    </w:p>
    <w:p w14:paraId="4648B9A4" w14:textId="77777777" w:rsidR="00914F64" w:rsidRPr="00914F64" w:rsidRDefault="00914F64" w:rsidP="00914F64">
      <w:pPr>
        <w:jc w:val="center"/>
        <w:rPr>
          <w:rFonts w:ascii="Gadugi" w:hAnsi="Gadugi"/>
          <w:sz w:val="18"/>
          <w:szCs w:val="18"/>
        </w:rPr>
      </w:pPr>
    </w:p>
    <w:p w14:paraId="6F0699B9" w14:textId="77777777" w:rsidR="00914F64" w:rsidRPr="00914F64" w:rsidRDefault="00914F64" w:rsidP="00914F64">
      <w:pPr>
        <w:jc w:val="center"/>
        <w:rPr>
          <w:rFonts w:ascii="Gadugi" w:hAnsi="Gadugi"/>
          <w:sz w:val="18"/>
          <w:szCs w:val="18"/>
        </w:rPr>
      </w:pPr>
    </w:p>
    <w:p w14:paraId="6B44438B" w14:textId="77777777" w:rsidR="00914F64" w:rsidRPr="00914F64" w:rsidRDefault="00914F64" w:rsidP="00914F64">
      <w:pPr>
        <w:jc w:val="center"/>
        <w:rPr>
          <w:rFonts w:ascii="Gadugi" w:hAnsi="Gadugi"/>
          <w:sz w:val="18"/>
          <w:szCs w:val="18"/>
        </w:rPr>
      </w:pPr>
    </w:p>
    <w:p w14:paraId="34E016B8" w14:textId="77777777" w:rsidR="00914F64" w:rsidRPr="00914F64" w:rsidRDefault="00914F64" w:rsidP="00914F64">
      <w:pPr>
        <w:jc w:val="center"/>
        <w:rPr>
          <w:rFonts w:ascii="Gadugi" w:hAnsi="Gadugi"/>
          <w:sz w:val="18"/>
          <w:szCs w:val="18"/>
        </w:rPr>
      </w:pPr>
    </w:p>
    <w:p w14:paraId="3C099F36" w14:textId="77777777" w:rsidR="00914F64" w:rsidRPr="00914F64" w:rsidRDefault="00914F64" w:rsidP="003533BF">
      <w:pPr>
        <w:rPr>
          <w:rFonts w:ascii="Gadugi" w:hAnsi="Gadugi"/>
          <w:sz w:val="18"/>
          <w:szCs w:val="18"/>
        </w:rPr>
      </w:pPr>
    </w:p>
    <w:p w14:paraId="582DC1B8" w14:textId="77777777" w:rsidR="00914F64" w:rsidRPr="00914F64" w:rsidRDefault="00914F64" w:rsidP="00914F64">
      <w:pPr>
        <w:jc w:val="center"/>
        <w:rPr>
          <w:rFonts w:ascii="Gadugi" w:hAnsi="Gadugi"/>
          <w:sz w:val="18"/>
          <w:szCs w:val="18"/>
        </w:rPr>
      </w:pPr>
      <w:r w:rsidRPr="00914F64">
        <w:rPr>
          <w:rFonts w:ascii="Gadugi" w:hAnsi="Gadugi"/>
          <w:sz w:val="18"/>
          <w:szCs w:val="18"/>
        </w:rPr>
        <w:t>Source: VSO Image library</w:t>
      </w:r>
    </w:p>
    <w:p w14:paraId="6E6D8748" w14:textId="77777777" w:rsidR="00914F64" w:rsidRPr="00914F64" w:rsidRDefault="00914F64" w:rsidP="00914F64">
      <w:pPr>
        <w:jc w:val="center"/>
        <w:rPr>
          <w:color w:val="4472C4" w:themeColor="accent1"/>
          <w:sz w:val="18"/>
          <w:szCs w:val="18"/>
        </w:rPr>
      </w:pPr>
    </w:p>
    <w:p w14:paraId="7AEBD462" w14:textId="5632D765" w:rsidR="00914F64" w:rsidRPr="00914F64" w:rsidRDefault="00914F64" w:rsidP="00914F64">
      <w:pPr>
        <w:jc w:val="center"/>
        <w:rPr>
          <w:rFonts w:ascii="Gadugi" w:eastAsia="Times New Roman" w:hAnsi="Gadugi" w:cstheme="minorHAnsi"/>
          <w:b/>
          <w:color w:val="2F5496" w:themeColor="accent1" w:themeShade="BF"/>
          <w:sz w:val="72"/>
          <w:szCs w:val="72"/>
          <w:lang w:val="en-GB" w:eastAsia="ja-JP" w:bidi="ar-SA"/>
        </w:rPr>
      </w:pPr>
      <w:r w:rsidRPr="00914F64">
        <w:rPr>
          <w:rFonts w:ascii="Gadugi" w:eastAsia="Times New Roman" w:hAnsi="Gadugi" w:cstheme="minorHAnsi"/>
          <w:b/>
          <w:color w:val="2F5496" w:themeColor="accent1" w:themeShade="BF"/>
          <w:sz w:val="72"/>
          <w:szCs w:val="72"/>
          <w:lang w:val="en-GB" w:eastAsia="ja-JP" w:bidi="ar-SA"/>
        </w:rPr>
        <w:t>Module 1</w:t>
      </w:r>
      <w:r w:rsidR="0089248A">
        <w:rPr>
          <w:rFonts w:ascii="Gadugi" w:eastAsia="Times New Roman" w:hAnsi="Gadugi" w:cstheme="minorHAnsi"/>
          <w:b/>
          <w:color w:val="2F5496" w:themeColor="accent1" w:themeShade="BF"/>
          <w:sz w:val="72"/>
          <w:szCs w:val="72"/>
          <w:lang w:val="en-GB" w:eastAsia="ja-JP" w:bidi="ar-SA"/>
        </w:rPr>
        <w:t>4</w:t>
      </w:r>
      <w:r w:rsidRPr="00914F64">
        <w:rPr>
          <w:rFonts w:ascii="Gadugi" w:eastAsia="Times New Roman" w:hAnsi="Gadugi" w:cstheme="minorHAnsi"/>
          <w:b/>
          <w:color w:val="2F5496" w:themeColor="accent1" w:themeShade="BF"/>
          <w:sz w:val="72"/>
          <w:szCs w:val="72"/>
          <w:lang w:val="en-GB" w:eastAsia="ja-JP" w:bidi="ar-SA"/>
        </w:rPr>
        <w:t>:</w:t>
      </w:r>
    </w:p>
    <w:p w14:paraId="579A5D58" w14:textId="03EF121C" w:rsidR="00914F64" w:rsidRPr="00914F64" w:rsidRDefault="0089248A" w:rsidP="003533BF">
      <w:pPr>
        <w:jc w:val="center"/>
        <w:rPr>
          <w:rFonts w:ascii="Gadugi" w:hAnsi="Gadugi" w:cstheme="minorHAnsi"/>
          <w:b/>
          <w:color w:val="2F5496" w:themeColor="accent1" w:themeShade="BF"/>
          <w:sz w:val="72"/>
          <w:szCs w:val="72"/>
          <w:shd w:val="clear" w:color="auto" w:fill="FFFFFF"/>
        </w:rPr>
      </w:pPr>
      <w:bookmarkStart w:id="0" w:name="_Hlk77773097"/>
      <w:r w:rsidRPr="0089248A">
        <w:rPr>
          <w:rFonts w:ascii="Gadugi" w:hAnsi="Gadugi" w:cstheme="minorHAnsi"/>
          <w:b/>
          <w:color w:val="2F5496" w:themeColor="accent1" w:themeShade="BF"/>
          <w:sz w:val="72"/>
          <w:szCs w:val="72"/>
          <w:shd w:val="clear" w:color="auto" w:fill="FFFFFF"/>
        </w:rPr>
        <w:t xml:space="preserve">Positive </w:t>
      </w:r>
      <w:proofErr w:type="spellStart"/>
      <w:r w:rsidR="005B027D">
        <w:rPr>
          <w:rFonts w:ascii="Gadugi" w:hAnsi="Gadugi" w:cstheme="minorHAnsi"/>
          <w:b/>
          <w:color w:val="2F5496" w:themeColor="accent1" w:themeShade="BF"/>
          <w:sz w:val="72"/>
          <w:szCs w:val="72"/>
          <w:shd w:val="clear" w:color="auto" w:fill="FFFFFF"/>
        </w:rPr>
        <w:t>B</w:t>
      </w:r>
      <w:r w:rsidRPr="0089248A">
        <w:rPr>
          <w:rFonts w:ascii="Gadugi" w:hAnsi="Gadugi" w:cstheme="minorHAnsi"/>
          <w:b/>
          <w:color w:val="2F5496" w:themeColor="accent1" w:themeShade="BF"/>
          <w:sz w:val="72"/>
          <w:szCs w:val="72"/>
          <w:shd w:val="clear" w:color="auto" w:fill="FFFFFF"/>
        </w:rPr>
        <w:t>ehaviour</w:t>
      </w:r>
      <w:proofErr w:type="spellEnd"/>
      <w:r w:rsidRPr="0089248A">
        <w:rPr>
          <w:rFonts w:ascii="Gadugi" w:hAnsi="Gadugi" w:cstheme="minorHAnsi"/>
          <w:b/>
          <w:color w:val="2F5496" w:themeColor="accent1" w:themeShade="BF"/>
          <w:sz w:val="72"/>
          <w:szCs w:val="72"/>
          <w:shd w:val="clear" w:color="auto" w:fill="FFFFFF"/>
        </w:rPr>
        <w:t xml:space="preserve"> </w:t>
      </w:r>
      <w:r w:rsidR="005B027D">
        <w:rPr>
          <w:rFonts w:ascii="Gadugi" w:hAnsi="Gadugi" w:cstheme="minorHAnsi"/>
          <w:b/>
          <w:color w:val="2F5496" w:themeColor="accent1" w:themeShade="BF"/>
          <w:sz w:val="72"/>
          <w:szCs w:val="72"/>
          <w:shd w:val="clear" w:color="auto" w:fill="FFFFFF"/>
        </w:rPr>
        <w:t>M</w:t>
      </w:r>
      <w:r w:rsidRPr="0089248A">
        <w:rPr>
          <w:rFonts w:ascii="Gadugi" w:hAnsi="Gadugi" w:cstheme="minorHAnsi"/>
          <w:b/>
          <w:color w:val="2F5496" w:themeColor="accent1" w:themeShade="BF"/>
          <w:sz w:val="72"/>
          <w:szCs w:val="72"/>
          <w:shd w:val="clear" w:color="auto" w:fill="FFFFFF"/>
        </w:rPr>
        <w:t>anagement</w:t>
      </w:r>
      <w:bookmarkEnd w:id="0"/>
    </w:p>
    <w:p w14:paraId="57FBE769" w14:textId="26442BF4" w:rsidR="00914F64" w:rsidRPr="00914F64" w:rsidRDefault="00914F64" w:rsidP="00914F64">
      <w:pPr>
        <w:rPr>
          <w:rFonts w:ascii="Gadugi" w:eastAsia="Calibri" w:hAnsi="Gadugi" w:cs="Calibri"/>
          <w:color w:val="2F5496" w:themeColor="accent1" w:themeShade="BF"/>
          <w:kern w:val="1"/>
          <w:lang w:eastAsia="en-GB" w:bidi="ar-SA"/>
        </w:rPr>
      </w:pPr>
      <w:r w:rsidRPr="00914F64">
        <w:rPr>
          <w:rFonts w:ascii="Gadugi" w:eastAsiaTheme="majorEastAsia" w:hAnsi="Gadugi" w:cstheme="majorBidi"/>
          <w:color w:val="2F5496" w:themeColor="accent1" w:themeShade="BF"/>
          <w:spacing w:val="-10"/>
          <w:kern w:val="28"/>
          <w:sz w:val="56"/>
          <w:szCs w:val="56"/>
        </w:rPr>
        <w:lastRenderedPageBreak/>
        <w:t>Module 1</w:t>
      </w:r>
      <w:r w:rsidR="0089248A">
        <w:rPr>
          <w:rFonts w:ascii="Gadugi" w:eastAsiaTheme="majorEastAsia" w:hAnsi="Gadugi" w:cstheme="majorBidi"/>
          <w:color w:val="2F5496" w:themeColor="accent1" w:themeShade="BF"/>
          <w:spacing w:val="-10"/>
          <w:kern w:val="28"/>
          <w:sz w:val="56"/>
          <w:szCs w:val="56"/>
        </w:rPr>
        <w:t>4</w:t>
      </w:r>
      <w:r w:rsidRPr="00914F64">
        <w:rPr>
          <w:rFonts w:ascii="Gadugi" w:eastAsiaTheme="majorEastAsia" w:hAnsi="Gadugi" w:cstheme="majorBidi"/>
          <w:color w:val="2F5496" w:themeColor="accent1" w:themeShade="BF"/>
          <w:spacing w:val="-10"/>
          <w:kern w:val="28"/>
          <w:sz w:val="56"/>
          <w:szCs w:val="56"/>
        </w:rPr>
        <w:t xml:space="preserve">: </w:t>
      </w:r>
      <w:bookmarkStart w:id="1" w:name="_Hlk76994681"/>
      <w:r w:rsidR="0089248A" w:rsidRPr="0089248A">
        <w:rPr>
          <w:rFonts w:ascii="Gadugi" w:hAnsi="Gadugi"/>
          <w:color w:val="2F5496" w:themeColor="accent1" w:themeShade="BF"/>
          <w:sz w:val="56"/>
          <w:szCs w:val="56"/>
          <w:shd w:val="clear" w:color="auto" w:fill="FFFFFF"/>
        </w:rPr>
        <w:t xml:space="preserve">Positive </w:t>
      </w:r>
      <w:proofErr w:type="spellStart"/>
      <w:r w:rsidR="0089248A" w:rsidRPr="0089248A">
        <w:rPr>
          <w:rFonts w:ascii="Gadugi" w:hAnsi="Gadugi"/>
          <w:color w:val="2F5496" w:themeColor="accent1" w:themeShade="BF"/>
          <w:sz w:val="56"/>
          <w:szCs w:val="56"/>
          <w:shd w:val="clear" w:color="auto" w:fill="FFFFFF"/>
        </w:rPr>
        <w:t>behaviour</w:t>
      </w:r>
      <w:proofErr w:type="spellEnd"/>
      <w:r w:rsidR="0089248A" w:rsidRPr="0089248A">
        <w:rPr>
          <w:rFonts w:ascii="Gadugi" w:hAnsi="Gadugi"/>
          <w:color w:val="2F5496" w:themeColor="accent1" w:themeShade="BF"/>
          <w:sz w:val="56"/>
          <w:szCs w:val="56"/>
          <w:shd w:val="clear" w:color="auto" w:fill="FFFFFF"/>
        </w:rPr>
        <w:t xml:space="preserve"> management</w:t>
      </w:r>
      <w:r w:rsidRPr="00914F64">
        <w:rPr>
          <w:rFonts w:ascii="Gadugi" w:hAnsi="Gadugi"/>
          <w:color w:val="2F5496" w:themeColor="accent1" w:themeShade="BF"/>
          <w:sz w:val="56"/>
          <w:szCs w:val="56"/>
          <w:shd w:val="clear" w:color="auto" w:fill="FFFFFF"/>
        </w:rPr>
        <w:t>.</w:t>
      </w:r>
    </w:p>
    <w:bookmarkEnd w:id="1"/>
    <w:p w14:paraId="75E99D4E" w14:textId="77777777" w:rsidR="00914F64" w:rsidRPr="00914F64" w:rsidRDefault="00914F64" w:rsidP="00914F64">
      <w:pPr>
        <w:keepNext/>
        <w:keepLines/>
        <w:spacing w:before="240" w:after="0"/>
        <w:outlineLvl w:val="0"/>
        <w:rPr>
          <w:rFonts w:asciiTheme="majorHAnsi" w:eastAsia="Times New Roman" w:hAnsiTheme="majorHAnsi" w:cstheme="majorHAnsi"/>
          <w:b/>
          <w:bCs/>
          <w:color w:val="2F5496" w:themeColor="accent1" w:themeShade="BF"/>
          <w:sz w:val="26"/>
          <w:szCs w:val="26"/>
        </w:rPr>
      </w:pPr>
    </w:p>
    <w:p w14:paraId="1E44A456" w14:textId="77777777" w:rsidR="00914F64" w:rsidRPr="00914F64" w:rsidRDefault="00914F64" w:rsidP="00914F64">
      <w:pPr>
        <w:keepNext/>
        <w:keepLines/>
        <w:spacing w:before="240" w:after="0"/>
        <w:outlineLvl w:val="0"/>
        <w:rPr>
          <w:rFonts w:asciiTheme="majorHAnsi" w:eastAsia="Times New Roman" w:hAnsiTheme="majorHAnsi" w:cstheme="majorHAnsi"/>
          <w:b/>
          <w:bCs/>
          <w:color w:val="2F5496" w:themeColor="accent1" w:themeShade="BF"/>
          <w:sz w:val="26"/>
          <w:szCs w:val="26"/>
        </w:rPr>
      </w:pPr>
      <w:r w:rsidRPr="00914F64">
        <w:rPr>
          <w:rFonts w:asciiTheme="majorHAnsi" w:eastAsia="Times New Roman" w:hAnsiTheme="majorHAnsi" w:cstheme="majorHAnsi"/>
          <w:b/>
          <w:bCs/>
          <w:color w:val="2F5496" w:themeColor="accent1" w:themeShade="BF"/>
          <w:sz w:val="26"/>
          <w:szCs w:val="26"/>
        </w:rPr>
        <w:t>Overview</w:t>
      </w:r>
    </w:p>
    <w:p w14:paraId="4A613967" w14:textId="0941195D" w:rsidR="00914F64" w:rsidRPr="00914F64" w:rsidRDefault="00914F64" w:rsidP="00914F64">
      <w:pPr>
        <w:spacing w:line="240" w:lineRule="auto"/>
        <w:rPr>
          <w:rFonts w:ascii="Gadugi" w:eastAsia="Calibri" w:hAnsi="Gadugi" w:cs="Calibri"/>
          <w:kern w:val="1"/>
          <w:lang w:val="en-GB" w:eastAsia="en-GB" w:bidi="ar-SA"/>
        </w:rPr>
      </w:pPr>
      <w:r w:rsidRPr="00914F64">
        <w:rPr>
          <w:rFonts w:ascii="Gadugi" w:eastAsia="Calibri" w:hAnsi="Gadugi" w:cs="Calibri"/>
          <w:kern w:val="1"/>
          <w:lang w:val="en-GB" w:eastAsia="en-GB" w:bidi="ar-SA"/>
        </w:rPr>
        <w:t xml:space="preserve">This is the </w:t>
      </w:r>
      <w:r w:rsidR="0089248A">
        <w:rPr>
          <w:rFonts w:ascii="Gadugi" w:eastAsia="Calibri" w:hAnsi="Gadugi" w:cs="Calibri"/>
          <w:b/>
          <w:bCs/>
          <w:kern w:val="1"/>
          <w:lang w:val="en-GB" w:eastAsia="en-GB" w:bidi="ar-SA"/>
        </w:rPr>
        <w:t>four</w:t>
      </w:r>
      <w:r w:rsidR="003533BF">
        <w:rPr>
          <w:rFonts w:ascii="Gadugi" w:eastAsia="Calibri" w:hAnsi="Gadugi" w:cs="Calibri"/>
          <w:b/>
          <w:bCs/>
          <w:kern w:val="1"/>
          <w:lang w:val="en-GB" w:eastAsia="en-GB" w:bidi="ar-SA"/>
        </w:rPr>
        <w:t>teenth</w:t>
      </w:r>
      <w:r w:rsidRPr="00914F64">
        <w:rPr>
          <w:rFonts w:ascii="Gadugi" w:eastAsia="Calibri" w:hAnsi="Gadugi" w:cs="Calibri"/>
          <w:b/>
          <w:bCs/>
          <w:kern w:val="1"/>
          <w:lang w:val="en-GB" w:eastAsia="en-GB" w:bidi="ar-SA"/>
        </w:rPr>
        <w:t xml:space="preserve"> of fifteen modules</w:t>
      </w:r>
      <w:r w:rsidRPr="00914F64">
        <w:rPr>
          <w:rFonts w:ascii="Gadugi" w:eastAsia="Calibri" w:hAnsi="Gadugi" w:cs="Times New Roman"/>
        </w:rPr>
        <w:t xml:space="preserve"> that look at how we create a positive Inclusive Learning Environment for all. You will see how inclusive teaching practices encourage, </w:t>
      </w:r>
      <w:proofErr w:type="gramStart"/>
      <w:r w:rsidRPr="00914F64">
        <w:rPr>
          <w:rFonts w:ascii="Gadugi" w:eastAsia="Calibri" w:hAnsi="Gadugi" w:cs="Times New Roman"/>
        </w:rPr>
        <w:t>develop</w:t>
      </w:r>
      <w:proofErr w:type="gramEnd"/>
      <w:r w:rsidRPr="00914F64">
        <w:rPr>
          <w:rFonts w:ascii="Gadugi" w:eastAsia="Calibri" w:hAnsi="Gadugi" w:cs="Times New Roman"/>
        </w:rPr>
        <w:t xml:space="preserve"> and use the 21</w:t>
      </w:r>
      <w:r w:rsidRPr="00914F64">
        <w:rPr>
          <w:rFonts w:ascii="Gadugi" w:eastAsia="Calibri" w:hAnsi="Gadugi" w:cs="Times New Roman"/>
          <w:vertAlign w:val="superscript"/>
        </w:rPr>
        <w:t>st</w:t>
      </w:r>
      <w:r w:rsidRPr="00914F64">
        <w:rPr>
          <w:rFonts w:ascii="Gadugi" w:eastAsia="Calibri" w:hAnsi="Gadugi" w:cs="Times New Roman"/>
        </w:rPr>
        <w:t xml:space="preserve"> century skills of critical thinking, communication, collaboration and creativity. </w:t>
      </w:r>
      <w:r w:rsidRPr="00914F64">
        <w:rPr>
          <w:rFonts w:ascii="Gadugi" w:eastAsia="Calibri" w:hAnsi="Gadugi" w:cs="Calibri"/>
          <w:kern w:val="1"/>
          <w:lang w:val="en-GB" w:eastAsia="en-GB" w:bidi="ar-SA"/>
        </w:rPr>
        <w:t>These modules are for any educators or those studying in education in Myanmar. The terms student and learner are used interchangeably throughout the module.</w:t>
      </w:r>
    </w:p>
    <w:p w14:paraId="0EE40D2C" w14:textId="77777777" w:rsidR="00914F64" w:rsidRPr="00914F64" w:rsidRDefault="00914F64" w:rsidP="00914F64">
      <w:pPr>
        <w:spacing w:line="240" w:lineRule="auto"/>
        <w:rPr>
          <w:rFonts w:ascii="Gadugi" w:eastAsia="Calibri" w:hAnsi="Gadugi" w:cs="Calibri"/>
          <w:kern w:val="1"/>
          <w:lang w:val="en-GB" w:eastAsia="en-GB" w:bidi="ar-SA"/>
        </w:rPr>
      </w:pPr>
    </w:p>
    <w:tbl>
      <w:tblPr>
        <w:tblStyle w:val="TableGrid"/>
        <w:tblW w:w="7911" w:type="dxa"/>
        <w:tblInd w:w="913" w:type="dxa"/>
        <w:tblLook w:val="04A0" w:firstRow="1" w:lastRow="0" w:firstColumn="1" w:lastColumn="0" w:noHBand="0" w:noVBand="1"/>
      </w:tblPr>
      <w:tblGrid>
        <w:gridCol w:w="990"/>
        <w:gridCol w:w="6921"/>
      </w:tblGrid>
      <w:tr w:rsidR="00914F64" w:rsidRPr="00914F64" w14:paraId="77FD1B3D" w14:textId="77777777" w:rsidTr="00E515FB">
        <w:tc>
          <w:tcPr>
            <w:tcW w:w="990" w:type="dxa"/>
          </w:tcPr>
          <w:p w14:paraId="5DDA01E9" w14:textId="77777777" w:rsidR="00914F64" w:rsidRPr="00914F64" w:rsidRDefault="00914F64" w:rsidP="00914F64">
            <w:pPr>
              <w:jc w:val="center"/>
              <w:rPr>
                <w:rFonts w:ascii="Gadugi" w:eastAsia="Calibri" w:hAnsi="Gadugi" w:cs="Calibri"/>
                <w:kern w:val="1"/>
                <w:lang w:eastAsia="en-GB" w:bidi="ar-SA"/>
              </w:rPr>
            </w:pPr>
            <w:r w:rsidRPr="00914F64">
              <w:rPr>
                <w:rFonts w:ascii="Gadugi" w:eastAsia="Calibri" w:hAnsi="Gadugi" w:cs="Calibri"/>
                <w:kern w:val="1"/>
                <w:lang w:eastAsia="en-GB" w:bidi="ar-SA"/>
              </w:rPr>
              <w:t>Module number</w:t>
            </w:r>
          </w:p>
        </w:tc>
        <w:tc>
          <w:tcPr>
            <w:tcW w:w="6921" w:type="dxa"/>
          </w:tcPr>
          <w:p w14:paraId="0F8838F0" w14:textId="77777777" w:rsidR="00914F64" w:rsidRPr="00914F64" w:rsidRDefault="00914F64" w:rsidP="00914F64">
            <w:pPr>
              <w:jc w:val="center"/>
              <w:rPr>
                <w:rFonts w:ascii="Gadugi" w:eastAsia="Calibri" w:hAnsi="Gadugi" w:cs="Calibri"/>
                <w:kern w:val="1"/>
                <w:lang w:eastAsia="en-GB" w:bidi="ar-SA"/>
              </w:rPr>
            </w:pPr>
            <w:r w:rsidRPr="00914F64">
              <w:rPr>
                <w:rFonts w:ascii="Gadugi" w:eastAsia="Calibri" w:hAnsi="Gadugi" w:cs="Calibri"/>
                <w:kern w:val="1"/>
                <w:lang w:eastAsia="en-GB" w:bidi="ar-SA"/>
              </w:rPr>
              <w:t>Module title</w:t>
            </w:r>
          </w:p>
        </w:tc>
      </w:tr>
      <w:tr w:rsidR="00914F64" w:rsidRPr="00914F64" w14:paraId="3C1D9B2B" w14:textId="77777777" w:rsidTr="00E515FB">
        <w:tc>
          <w:tcPr>
            <w:tcW w:w="990" w:type="dxa"/>
          </w:tcPr>
          <w:p w14:paraId="440ADB03"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1</w:t>
            </w:r>
          </w:p>
        </w:tc>
        <w:tc>
          <w:tcPr>
            <w:tcW w:w="6921" w:type="dxa"/>
          </w:tcPr>
          <w:p w14:paraId="6F80D2A3"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What is an Inclusive School, Classroom and Teacher?</w:t>
            </w:r>
          </w:p>
        </w:tc>
      </w:tr>
      <w:tr w:rsidR="00914F64" w:rsidRPr="00914F64" w14:paraId="6C692007" w14:textId="77777777" w:rsidTr="00E515FB">
        <w:tc>
          <w:tcPr>
            <w:tcW w:w="990" w:type="dxa"/>
          </w:tcPr>
          <w:p w14:paraId="56D6A673"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2</w:t>
            </w:r>
          </w:p>
        </w:tc>
        <w:tc>
          <w:tcPr>
            <w:tcW w:w="6921" w:type="dxa"/>
          </w:tcPr>
          <w:p w14:paraId="03BC5DDA"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 xml:space="preserve">Knowing your learners </w:t>
            </w:r>
          </w:p>
        </w:tc>
      </w:tr>
      <w:tr w:rsidR="00914F64" w:rsidRPr="00914F64" w14:paraId="0D956D48" w14:textId="77777777" w:rsidTr="00E515FB">
        <w:tc>
          <w:tcPr>
            <w:tcW w:w="990" w:type="dxa"/>
          </w:tcPr>
          <w:p w14:paraId="17FE905A"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3</w:t>
            </w:r>
          </w:p>
        </w:tc>
        <w:tc>
          <w:tcPr>
            <w:tcW w:w="6921" w:type="dxa"/>
          </w:tcPr>
          <w:p w14:paraId="1BF47E13" w14:textId="77777777" w:rsidR="00914F64" w:rsidRPr="00914F64" w:rsidRDefault="00914F64" w:rsidP="00914F64">
            <w:pPr>
              <w:contextualSpacing/>
              <w:rPr>
                <w:rFonts w:ascii="Gadugi" w:eastAsia="Calibri" w:hAnsi="Gadugi" w:cs="Calibri"/>
                <w:kern w:val="1"/>
                <w:lang w:eastAsia="en-GB" w:bidi="ar-SA"/>
              </w:rPr>
            </w:pPr>
            <w:r w:rsidRPr="00914F64">
              <w:rPr>
                <w:rFonts w:ascii="Gadugi" w:eastAsia="Calibri" w:hAnsi="Gadugi" w:cs="Calibri"/>
                <w:kern w:val="1"/>
                <w:lang w:eastAsia="en-GB" w:bidi="ar-SA"/>
              </w:rPr>
              <w:t>Planning learning outcomes for all</w:t>
            </w:r>
          </w:p>
        </w:tc>
      </w:tr>
      <w:tr w:rsidR="00914F64" w:rsidRPr="00914F64" w14:paraId="546B1849" w14:textId="77777777" w:rsidTr="00E515FB">
        <w:tc>
          <w:tcPr>
            <w:tcW w:w="990" w:type="dxa"/>
          </w:tcPr>
          <w:p w14:paraId="388E167C"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4</w:t>
            </w:r>
          </w:p>
        </w:tc>
        <w:tc>
          <w:tcPr>
            <w:tcW w:w="6921" w:type="dxa"/>
          </w:tcPr>
          <w:p w14:paraId="3E0156C8"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 xml:space="preserve">Participating through learner centred approaches </w:t>
            </w:r>
          </w:p>
        </w:tc>
      </w:tr>
      <w:tr w:rsidR="00914F64" w:rsidRPr="00914F64" w14:paraId="04D55B2C" w14:textId="77777777" w:rsidTr="00E515FB">
        <w:trPr>
          <w:trHeight w:val="50"/>
        </w:trPr>
        <w:tc>
          <w:tcPr>
            <w:tcW w:w="990" w:type="dxa"/>
          </w:tcPr>
          <w:p w14:paraId="2B8F9C5C"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5</w:t>
            </w:r>
          </w:p>
        </w:tc>
        <w:tc>
          <w:tcPr>
            <w:tcW w:w="6921" w:type="dxa"/>
          </w:tcPr>
          <w:p w14:paraId="3F6E4838"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 xml:space="preserve">Creating a positive learning environment </w:t>
            </w:r>
          </w:p>
        </w:tc>
      </w:tr>
      <w:tr w:rsidR="00914F64" w:rsidRPr="00914F64" w14:paraId="2E17E4B6" w14:textId="77777777" w:rsidTr="00E515FB">
        <w:trPr>
          <w:trHeight w:val="50"/>
        </w:trPr>
        <w:tc>
          <w:tcPr>
            <w:tcW w:w="990" w:type="dxa"/>
          </w:tcPr>
          <w:p w14:paraId="08175DC3"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6</w:t>
            </w:r>
          </w:p>
        </w:tc>
        <w:tc>
          <w:tcPr>
            <w:tcW w:w="6921" w:type="dxa"/>
          </w:tcPr>
          <w:p w14:paraId="0374ACDA"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Effective questioning and feedback</w:t>
            </w:r>
          </w:p>
        </w:tc>
      </w:tr>
      <w:tr w:rsidR="00914F64" w:rsidRPr="00914F64" w14:paraId="6530DC21" w14:textId="77777777" w:rsidTr="00E515FB">
        <w:tc>
          <w:tcPr>
            <w:tcW w:w="990" w:type="dxa"/>
          </w:tcPr>
          <w:p w14:paraId="65ADF8D3"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7</w:t>
            </w:r>
          </w:p>
        </w:tc>
        <w:tc>
          <w:tcPr>
            <w:tcW w:w="6921" w:type="dxa"/>
          </w:tcPr>
          <w:p w14:paraId="5E2FA745"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 xml:space="preserve">Active </w:t>
            </w:r>
            <w:bookmarkStart w:id="2" w:name="_Hlk81229673"/>
            <w:r w:rsidRPr="00914F64">
              <w:rPr>
                <w:rFonts w:ascii="Gadugi" w:eastAsia="Calibri" w:hAnsi="Gadugi" w:cs="Calibri"/>
                <w:kern w:val="1"/>
                <w:lang w:eastAsia="en-GB" w:bidi="ar-SA"/>
              </w:rPr>
              <w:t xml:space="preserve">participation </w:t>
            </w:r>
            <w:bookmarkEnd w:id="2"/>
          </w:p>
        </w:tc>
      </w:tr>
      <w:tr w:rsidR="00914F64" w:rsidRPr="00914F64" w14:paraId="260BB7BE" w14:textId="77777777" w:rsidTr="00E515FB">
        <w:tc>
          <w:tcPr>
            <w:tcW w:w="990" w:type="dxa"/>
          </w:tcPr>
          <w:p w14:paraId="1E79C491"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8</w:t>
            </w:r>
          </w:p>
        </w:tc>
        <w:tc>
          <w:tcPr>
            <w:tcW w:w="6921" w:type="dxa"/>
          </w:tcPr>
          <w:p w14:paraId="4076BBB4" w14:textId="77777777" w:rsidR="00914F64" w:rsidRPr="00914F64" w:rsidRDefault="00914F64" w:rsidP="00914F64">
            <w:pPr>
              <w:contextualSpacing/>
              <w:rPr>
                <w:rFonts w:ascii="Gadugi" w:eastAsia="Calibri" w:hAnsi="Gadugi" w:cs="Calibri"/>
                <w:kern w:val="1"/>
                <w:lang w:eastAsia="en-GB" w:bidi="ar-SA"/>
              </w:rPr>
            </w:pPr>
            <w:r w:rsidRPr="00914F64">
              <w:rPr>
                <w:rFonts w:ascii="Gadugi" w:eastAsia="Calibri" w:hAnsi="Gadugi" w:cs="Calibri"/>
                <w:kern w:val="1"/>
                <w:lang w:eastAsia="en-GB" w:bidi="ar-SA"/>
              </w:rPr>
              <w:t>Peer, cooperative and collaborative learning</w:t>
            </w:r>
          </w:p>
        </w:tc>
      </w:tr>
      <w:tr w:rsidR="00914F64" w:rsidRPr="00914F64" w14:paraId="510B425D" w14:textId="77777777" w:rsidTr="00E515FB">
        <w:tc>
          <w:tcPr>
            <w:tcW w:w="990" w:type="dxa"/>
          </w:tcPr>
          <w:p w14:paraId="2A94B536"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9</w:t>
            </w:r>
          </w:p>
        </w:tc>
        <w:tc>
          <w:tcPr>
            <w:tcW w:w="6921" w:type="dxa"/>
          </w:tcPr>
          <w:p w14:paraId="25F8B382"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Supporting students’ emotional and social wellbeing</w:t>
            </w:r>
          </w:p>
        </w:tc>
      </w:tr>
      <w:tr w:rsidR="00914F64" w:rsidRPr="00914F64" w14:paraId="0E16DA63" w14:textId="77777777" w:rsidTr="00E515FB">
        <w:tc>
          <w:tcPr>
            <w:tcW w:w="990" w:type="dxa"/>
          </w:tcPr>
          <w:p w14:paraId="37FDD635"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10</w:t>
            </w:r>
          </w:p>
        </w:tc>
        <w:tc>
          <w:tcPr>
            <w:tcW w:w="6921" w:type="dxa"/>
          </w:tcPr>
          <w:p w14:paraId="200F82BA" w14:textId="77777777" w:rsidR="00914F64" w:rsidRPr="00914F64" w:rsidRDefault="00914F64" w:rsidP="00914F64">
            <w:pPr>
              <w:contextualSpacing/>
              <w:rPr>
                <w:rFonts w:ascii="Gadugi" w:eastAsia="Calibri" w:hAnsi="Gadugi" w:cs="Calibri"/>
                <w:kern w:val="1"/>
                <w:lang w:eastAsia="en-GB" w:bidi="ar-SA"/>
              </w:rPr>
            </w:pPr>
            <w:r w:rsidRPr="00914F64">
              <w:rPr>
                <w:rFonts w:ascii="Gadugi" w:eastAsia="Calibri" w:hAnsi="Gadugi" w:cs="Calibri"/>
                <w:kern w:val="1"/>
                <w:lang w:eastAsia="en-GB" w:bidi="ar-SA"/>
              </w:rPr>
              <w:t xml:space="preserve"> Legal framework and policies around Inclusion in Myanmar</w:t>
            </w:r>
          </w:p>
        </w:tc>
      </w:tr>
      <w:tr w:rsidR="00914F64" w:rsidRPr="00914F64" w14:paraId="48C460ED" w14:textId="77777777" w:rsidTr="00E515FB">
        <w:tc>
          <w:tcPr>
            <w:tcW w:w="990" w:type="dxa"/>
          </w:tcPr>
          <w:p w14:paraId="1DC4C003"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11</w:t>
            </w:r>
          </w:p>
        </w:tc>
        <w:tc>
          <w:tcPr>
            <w:tcW w:w="6921" w:type="dxa"/>
          </w:tcPr>
          <w:p w14:paraId="200707D6" w14:textId="77777777" w:rsidR="00914F64" w:rsidRPr="00914F64" w:rsidRDefault="00914F64" w:rsidP="00914F64">
            <w:pPr>
              <w:rPr>
                <w:rFonts w:ascii="Gadugi" w:eastAsia="Calibri" w:hAnsi="Gadugi" w:cs="Calibri"/>
                <w:kern w:val="1"/>
                <w:lang w:eastAsia="en-GB" w:bidi="ar-SA"/>
              </w:rPr>
            </w:pPr>
            <w:bookmarkStart w:id="3" w:name="_Hlk89867115"/>
            <w:r w:rsidRPr="00914F64">
              <w:rPr>
                <w:rFonts w:ascii="Gadugi" w:eastAsia="Calibri" w:hAnsi="Gadugi" w:cs="Calibri"/>
                <w:kern w:val="1"/>
                <w:lang w:eastAsia="en-GB" w:bidi="ar-SA"/>
              </w:rPr>
              <w:t>Supporting all students through differentiation</w:t>
            </w:r>
            <w:bookmarkEnd w:id="3"/>
          </w:p>
        </w:tc>
      </w:tr>
      <w:tr w:rsidR="00914F64" w:rsidRPr="00914F64" w14:paraId="3E5069E9" w14:textId="77777777" w:rsidTr="00E515FB">
        <w:tc>
          <w:tcPr>
            <w:tcW w:w="990" w:type="dxa"/>
          </w:tcPr>
          <w:p w14:paraId="30C7492D"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12</w:t>
            </w:r>
          </w:p>
        </w:tc>
        <w:tc>
          <w:tcPr>
            <w:tcW w:w="6921" w:type="dxa"/>
          </w:tcPr>
          <w:p w14:paraId="684F1E75" w14:textId="77777777" w:rsidR="00914F64" w:rsidRPr="00914F64" w:rsidRDefault="00914F64" w:rsidP="00914F64">
            <w:pPr>
              <w:rPr>
                <w:rFonts w:ascii="Gadugi" w:eastAsia="Calibri" w:hAnsi="Gadugi" w:cs="Calibri"/>
                <w:kern w:val="1"/>
                <w:lang w:eastAsia="en-GB" w:bidi="ar-SA"/>
              </w:rPr>
            </w:pPr>
            <w:bookmarkStart w:id="4" w:name="_Hlk87344861"/>
            <w:r w:rsidRPr="00914F64">
              <w:rPr>
                <w:rFonts w:ascii="Gadugi" w:eastAsia="Calibri" w:hAnsi="Gadugi" w:cs="Calibri"/>
                <w:kern w:val="1"/>
                <w:lang w:eastAsia="en-GB" w:bidi="ar-SA"/>
              </w:rPr>
              <w:t xml:space="preserve">Identifying specific learning difficulties </w:t>
            </w:r>
            <w:bookmarkEnd w:id="4"/>
          </w:p>
        </w:tc>
      </w:tr>
      <w:tr w:rsidR="00914F64" w:rsidRPr="00914F64" w14:paraId="4C57C028" w14:textId="77777777" w:rsidTr="00E515FB">
        <w:tc>
          <w:tcPr>
            <w:tcW w:w="990" w:type="dxa"/>
          </w:tcPr>
          <w:p w14:paraId="2DFBEFB4"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13</w:t>
            </w:r>
          </w:p>
        </w:tc>
        <w:tc>
          <w:tcPr>
            <w:tcW w:w="6921" w:type="dxa"/>
          </w:tcPr>
          <w:p w14:paraId="3527A0FC"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Supporting all learners with differences or disabilities</w:t>
            </w:r>
          </w:p>
        </w:tc>
      </w:tr>
      <w:tr w:rsidR="00914F64" w:rsidRPr="00914F64" w14:paraId="1679DE0A" w14:textId="77777777" w:rsidTr="00E515FB">
        <w:tc>
          <w:tcPr>
            <w:tcW w:w="990" w:type="dxa"/>
          </w:tcPr>
          <w:p w14:paraId="5D73ABDA" w14:textId="77777777" w:rsidR="00914F64" w:rsidRPr="00914F64" w:rsidRDefault="00914F64" w:rsidP="00914F64">
            <w:pPr>
              <w:rPr>
                <w:rFonts w:ascii="Gadugi" w:eastAsia="Calibri" w:hAnsi="Gadugi" w:cs="Calibri"/>
                <w:b/>
                <w:bCs/>
                <w:kern w:val="1"/>
                <w:lang w:eastAsia="en-GB" w:bidi="ar-SA"/>
              </w:rPr>
            </w:pPr>
            <w:r w:rsidRPr="00914F64">
              <w:rPr>
                <w:rFonts w:ascii="Gadugi" w:eastAsia="Calibri" w:hAnsi="Gadugi" w:cs="Calibri"/>
                <w:b/>
                <w:bCs/>
                <w:kern w:val="1"/>
                <w:lang w:eastAsia="en-GB" w:bidi="ar-SA"/>
              </w:rPr>
              <w:t>14</w:t>
            </w:r>
          </w:p>
        </w:tc>
        <w:tc>
          <w:tcPr>
            <w:tcW w:w="6921" w:type="dxa"/>
          </w:tcPr>
          <w:p w14:paraId="3994A48F" w14:textId="77777777" w:rsidR="00914F64" w:rsidRPr="00914F64" w:rsidRDefault="00914F64" w:rsidP="00914F64">
            <w:pPr>
              <w:rPr>
                <w:rFonts w:ascii="Gadugi" w:eastAsia="Calibri" w:hAnsi="Gadugi" w:cs="Calibri"/>
                <w:b/>
                <w:bCs/>
                <w:kern w:val="1"/>
                <w:lang w:eastAsia="en-GB" w:bidi="ar-SA"/>
              </w:rPr>
            </w:pPr>
            <w:r w:rsidRPr="00914F64">
              <w:rPr>
                <w:rFonts w:ascii="Gadugi" w:eastAsia="Calibri" w:hAnsi="Gadugi" w:cs="Calibri"/>
                <w:b/>
                <w:bCs/>
                <w:kern w:val="1"/>
                <w:lang w:eastAsia="en-GB" w:bidi="ar-SA"/>
              </w:rPr>
              <w:t>Positive behaviour management</w:t>
            </w:r>
          </w:p>
        </w:tc>
      </w:tr>
      <w:tr w:rsidR="00914F64" w:rsidRPr="00914F64" w14:paraId="7CB3BCA0" w14:textId="77777777" w:rsidTr="00E515FB">
        <w:tc>
          <w:tcPr>
            <w:tcW w:w="990" w:type="dxa"/>
          </w:tcPr>
          <w:p w14:paraId="5C47E22C" w14:textId="77777777" w:rsidR="00914F64" w:rsidRPr="00914F64" w:rsidRDefault="00914F64" w:rsidP="00914F64">
            <w:pPr>
              <w:rPr>
                <w:rFonts w:ascii="Gadugi" w:eastAsia="Calibri" w:hAnsi="Gadugi" w:cs="Calibri"/>
                <w:kern w:val="1"/>
                <w:lang w:eastAsia="en-GB" w:bidi="ar-SA"/>
              </w:rPr>
            </w:pPr>
            <w:r w:rsidRPr="00914F64">
              <w:rPr>
                <w:rFonts w:ascii="Gadugi" w:eastAsia="Calibri" w:hAnsi="Gadugi" w:cs="Calibri"/>
                <w:kern w:val="1"/>
                <w:lang w:eastAsia="en-GB" w:bidi="ar-SA"/>
              </w:rPr>
              <w:t>15</w:t>
            </w:r>
          </w:p>
        </w:tc>
        <w:tc>
          <w:tcPr>
            <w:tcW w:w="6921" w:type="dxa"/>
          </w:tcPr>
          <w:p w14:paraId="4CBCA932" w14:textId="77777777" w:rsidR="00914F64" w:rsidRPr="00914F64" w:rsidRDefault="00914F64" w:rsidP="00914F64">
            <w:pPr>
              <w:contextualSpacing/>
              <w:rPr>
                <w:rFonts w:ascii="Gadugi" w:eastAsia="Calibri" w:hAnsi="Gadugi" w:cs="Calibri"/>
                <w:kern w:val="1"/>
                <w:lang w:eastAsia="en-GB" w:bidi="ar-SA"/>
              </w:rPr>
            </w:pPr>
            <w:r w:rsidRPr="00914F64">
              <w:rPr>
                <w:rFonts w:ascii="Gadugi" w:eastAsia="Calibri" w:hAnsi="Gadugi" w:cs="Calibri"/>
                <w:kern w:val="1"/>
                <w:lang w:eastAsia="en-GB" w:bidi="ar-SA"/>
              </w:rPr>
              <w:t xml:space="preserve">Assessment for student achievement </w:t>
            </w:r>
          </w:p>
        </w:tc>
      </w:tr>
    </w:tbl>
    <w:p w14:paraId="165841AF" w14:textId="77777777" w:rsidR="00914F64" w:rsidRPr="00914F64" w:rsidRDefault="00914F64" w:rsidP="00914F64">
      <w:pPr>
        <w:spacing w:line="240" w:lineRule="auto"/>
        <w:rPr>
          <w:rFonts w:ascii="Gadugi" w:eastAsia="Calibri" w:hAnsi="Gadugi" w:cs="Calibri"/>
          <w:kern w:val="1"/>
          <w:lang w:val="en-GB" w:eastAsia="en-GB" w:bidi="ar-SA"/>
        </w:rPr>
      </w:pPr>
    </w:p>
    <w:p w14:paraId="45DF388F" w14:textId="568B5509" w:rsidR="00914F64" w:rsidRPr="00914F64" w:rsidRDefault="00914F64" w:rsidP="00233669">
      <w:pPr>
        <w:rPr>
          <w:rFonts w:ascii="Gadugi" w:hAnsi="Gadugi"/>
          <w:color w:val="FF0000"/>
        </w:rPr>
      </w:pPr>
      <w:r w:rsidRPr="00E868E9">
        <w:rPr>
          <w:rFonts w:ascii="Gadugi" w:hAnsi="Gadugi"/>
          <w:lang w:bidi="ar-SA"/>
        </w:rPr>
        <w:t xml:space="preserve">This module looks at </w:t>
      </w:r>
      <w:bookmarkStart w:id="5" w:name="_Hlk77773871"/>
      <w:r w:rsidR="000A377D" w:rsidRPr="00E868E9">
        <w:rPr>
          <w:rFonts w:ascii="Gadugi" w:hAnsi="Gadugi"/>
          <w:lang w:bidi="ar-SA"/>
        </w:rPr>
        <w:t xml:space="preserve">different types of </w:t>
      </w:r>
      <w:proofErr w:type="spellStart"/>
      <w:r w:rsidR="000A377D" w:rsidRPr="00E868E9">
        <w:rPr>
          <w:rFonts w:ascii="Gadugi" w:hAnsi="Gadugi"/>
          <w:lang w:bidi="ar-SA"/>
        </w:rPr>
        <w:t>behaviour</w:t>
      </w:r>
      <w:proofErr w:type="spellEnd"/>
      <w:r w:rsidR="000A377D" w:rsidRPr="00E868E9">
        <w:rPr>
          <w:rFonts w:ascii="Gadugi" w:hAnsi="Gadugi"/>
          <w:lang w:bidi="ar-SA"/>
        </w:rPr>
        <w:t xml:space="preserve"> and explores potential causes</w:t>
      </w:r>
      <w:r w:rsidRPr="00E868E9">
        <w:rPr>
          <w:rFonts w:ascii="Gadugi" w:hAnsi="Gadugi"/>
          <w:lang w:bidi="ar-SA"/>
        </w:rPr>
        <w:t xml:space="preserve">. It focuses on </w:t>
      </w:r>
      <w:r w:rsidRPr="00E868E9">
        <w:rPr>
          <w:rFonts w:ascii="Gadugi" w:hAnsi="Gadugi"/>
        </w:rPr>
        <w:t xml:space="preserve">identifying </w:t>
      </w:r>
      <w:r w:rsidR="000A377D" w:rsidRPr="00E868E9">
        <w:rPr>
          <w:rFonts w:ascii="Gadugi" w:hAnsi="Gadugi"/>
        </w:rPr>
        <w:t xml:space="preserve">ways to prevent undesirable </w:t>
      </w:r>
      <w:proofErr w:type="spellStart"/>
      <w:r w:rsidR="000A377D" w:rsidRPr="00E868E9">
        <w:rPr>
          <w:rFonts w:ascii="Gadugi" w:hAnsi="Gadugi"/>
        </w:rPr>
        <w:t>behaviour</w:t>
      </w:r>
      <w:proofErr w:type="spellEnd"/>
      <w:r w:rsidR="000A377D" w:rsidRPr="00E868E9">
        <w:rPr>
          <w:rFonts w:ascii="Gadugi" w:hAnsi="Gadugi"/>
        </w:rPr>
        <w:t xml:space="preserve"> and how to encourage positive </w:t>
      </w:r>
      <w:proofErr w:type="spellStart"/>
      <w:r w:rsidR="000A377D" w:rsidRPr="00E868E9">
        <w:rPr>
          <w:rFonts w:ascii="Gadugi" w:hAnsi="Gadugi"/>
        </w:rPr>
        <w:t>behaviour</w:t>
      </w:r>
      <w:proofErr w:type="spellEnd"/>
      <w:r w:rsidR="00E868E9">
        <w:rPr>
          <w:rFonts w:ascii="Gadugi" w:hAnsi="Gadugi"/>
        </w:rPr>
        <w:t xml:space="preserve"> amongst the students that you teach</w:t>
      </w:r>
      <w:r w:rsidR="000A377D" w:rsidRPr="00E868E9">
        <w:rPr>
          <w:rFonts w:ascii="Gadugi" w:hAnsi="Gadugi"/>
        </w:rPr>
        <w:t xml:space="preserve">. </w:t>
      </w:r>
      <w:r w:rsidRPr="00E868E9">
        <w:rPr>
          <w:rFonts w:ascii="Gadugi" w:hAnsi="Gadugi"/>
        </w:rPr>
        <w:t xml:space="preserve"> </w:t>
      </w:r>
      <w:bookmarkEnd w:id="5"/>
    </w:p>
    <w:p w14:paraId="7FB243CF" w14:textId="04000DBD" w:rsidR="00914F64" w:rsidRPr="00914F64" w:rsidRDefault="00914F64" w:rsidP="00233669">
      <w:pPr>
        <w:spacing w:after="0" w:line="240" w:lineRule="auto"/>
        <w:rPr>
          <w:rFonts w:ascii="Gadugi" w:hAnsi="Gadugi"/>
        </w:rPr>
      </w:pPr>
      <w:r w:rsidRPr="00914F64">
        <w:rPr>
          <w:rFonts w:ascii="Gadugi" w:hAnsi="Gadugi"/>
        </w:rPr>
        <w:t xml:space="preserve">You will be asked to record your reflections in a learning journal, so it is important to make detailed notes and think carefully and deeply about your current and future practice. </w:t>
      </w:r>
      <w:r w:rsidRPr="00914F64">
        <w:rPr>
          <w:rFonts w:ascii="Gadugi" w:eastAsia="Calibri" w:hAnsi="Gadugi" w:cs="Times New Roman"/>
        </w:rPr>
        <w:t>This CPD module also encourages you to develop communities of practice between yourself and your colleagues. This will support and extend your own use of inclusive practices in your teaching and will help your student teachers build on inclusion in their learning and future professional practice.</w:t>
      </w:r>
    </w:p>
    <w:p w14:paraId="74E049AB" w14:textId="77777777" w:rsidR="00914F64" w:rsidRPr="00914F64" w:rsidRDefault="00914F64" w:rsidP="00914F64">
      <w:pPr>
        <w:keepNext/>
        <w:keepLines/>
        <w:spacing w:before="240" w:after="0"/>
        <w:outlineLvl w:val="0"/>
        <w:rPr>
          <w:rFonts w:ascii="Calibri Light" w:eastAsia="Times New Roman" w:hAnsi="Calibri Light" w:cs="Times New Roman"/>
          <w:b/>
          <w:bCs/>
          <w:color w:val="2F5496"/>
          <w:sz w:val="26"/>
          <w:szCs w:val="26"/>
          <w:lang w:val="en-GB" w:eastAsia="ja-JP"/>
        </w:rPr>
      </w:pPr>
      <w:r w:rsidRPr="00914F64">
        <w:rPr>
          <w:rFonts w:ascii="Calibri Light" w:eastAsia="Times New Roman" w:hAnsi="Calibri Light" w:cs="Times New Roman"/>
          <w:b/>
          <w:bCs/>
          <w:color w:val="2F5496"/>
          <w:sz w:val="26"/>
          <w:szCs w:val="26"/>
          <w:lang w:val="en-GB" w:eastAsia="ja-JP"/>
        </w:rPr>
        <w:lastRenderedPageBreak/>
        <w:t>Learning Journal</w:t>
      </w:r>
    </w:p>
    <w:p w14:paraId="5B770D7F" w14:textId="77777777" w:rsidR="00914F64" w:rsidRPr="00914F64" w:rsidRDefault="00914F64" w:rsidP="00914F64">
      <w:pPr>
        <w:spacing w:line="240" w:lineRule="auto"/>
        <w:jc w:val="both"/>
        <w:rPr>
          <w:rFonts w:ascii="Gadugi" w:eastAsia="Calibri" w:hAnsi="Gadugi" w:cs="Times New Roman"/>
          <w:lang w:bidi="ar-SA"/>
        </w:rPr>
      </w:pPr>
      <w:r w:rsidRPr="00914F64">
        <w:rPr>
          <w:rFonts w:ascii="Gadugi" w:eastAsia="Calibri" w:hAnsi="Gadugi" w:cs="Times New Roman"/>
        </w:rPr>
        <w:t>It will be useful to record your reflections in a learning journal throughout the module.</w:t>
      </w:r>
    </w:p>
    <w:p w14:paraId="014D9C07" w14:textId="77777777" w:rsidR="00914F64" w:rsidRPr="00914F64" w:rsidRDefault="00914F64" w:rsidP="00914F64">
      <w:pPr>
        <w:spacing w:line="240" w:lineRule="auto"/>
        <w:jc w:val="both"/>
        <w:rPr>
          <w:rFonts w:ascii="Gadugi" w:eastAsia="Calibri" w:hAnsi="Gadugi" w:cs="Times New Roman"/>
        </w:rPr>
      </w:pPr>
      <w:r w:rsidRPr="00914F64">
        <w:rPr>
          <w:rFonts w:ascii="Gadugi" w:eastAsia="Calibri" w:hAnsi="Gadugi" w:cs="Times New Roman"/>
          <w:noProof/>
        </w:rPr>
        <mc:AlternateContent>
          <mc:Choice Requires="wps">
            <w:drawing>
              <wp:anchor distT="45720" distB="45720" distL="114300" distR="114300" simplePos="0" relativeHeight="251644928" behindDoc="0" locked="0" layoutInCell="1" allowOverlap="1" wp14:anchorId="15C00AFD" wp14:editId="03724B27">
                <wp:simplePos x="0" y="0"/>
                <wp:positionH relativeFrom="column">
                  <wp:posOffset>2235200</wp:posOffset>
                </wp:positionH>
                <wp:positionV relativeFrom="paragraph">
                  <wp:posOffset>1076325</wp:posOffset>
                </wp:positionV>
                <wp:extent cx="4044950" cy="2606040"/>
                <wp:effectExtent l="0" t="0" r="12700" b="22860"/>
                <wp:wrapSquare wrapText="bothSides"/>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44950" cy="2606040"/>
                        </a:xfrm>
                        <a:prstGeom prst="rect">
                          <a:avLst/>
                        </a:prstGeom>
                        <a:solidFill>
                          <a:srgbClr val="FFFFFF"/>
                        </a:solidFill>
                        <a:ln w="9525">
                          <a:solidFill>
                            <a:srgbClr val="000000"/>
                          </a:solidFill>
                          <a:miter lim="800000"/>
                          <a:headEnd/>
                          <a:tailEnd/>
                        </a:ln>
                      </wps:spPr>
                      <wps:txbx>
                        <w:txbxContent>
                          <w:p w14:paraId="59309D75" w14:textId="77777777" w:rsidR="00914F64" w:rsidRDefault="00914F64" w:rsidP="00914F64">
                            <w:pPr>
                              <w:spacing w:line="240" w:lineRule="auto"/>
                              <w:jc w:val="center"/>
                              <w:rPr>
                                <w:rFonts w:ascii="Gadugi" w:eastAsia="Calibri" w:hAnsi="Gadugi" w:cs="Times New Roman"/>
                              </w:rPr>
                            </w:pPr>
                          </w:p>
                          <w:p w14:paraId="391584E5" w14:textId="77777777" w:rsidR="00914F64" w:rsidRPr="000531BB" w:rsidRDefault="00914F64" w:rsidP="00914F64">
                            <w:pPr>
                              <w:spacing w:line="240" w:lineRule="auto"/>
                              <w:jc w:val="center"/>
                              <w:rPr>
                                <w:rFonts w:ascii="Gadugi" w:eastAsia="Calibri" w:hAnsi="Gadugi" w:cs="Times New Roman"/>
                              </w:rPr>
                            </w:pPr>
                            <w:r w:rsidRPr="000531BB">
                              <w:rPr>
                                <w:rFonts w:ascii="Gadugi" w:eastAsia="Calibri" w:hAnsi="Gadugi" w:cs="Times New Roman"/>
                              </w:rPr>
                              <w:t>Here are some useful tips for a good learning journal:</w:t>
                            </w:r>
                          </w:p>
                          <w:p w14:paraId="0998148B"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Use headings and dates for all your journal entries.</w:t>
                            </w:r>
                          </w:p>
                          <w:p w14:paraId="2A58D9AF"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 xml:space="preserve">Use the activity number for reflections linked to that activity, </w:t>
                            </w:r>
                            <w:proofErr w:type="gramStart"/>
                            <w:r w:rsidRPr="000531BB">
                              <w:rPr>
                                <w:rFonts w:ascii="Gadugi" w:hAnsi="Gadugi"/>
                                <w:lang w:val="en-GB" w:bidi="ar-SA"/>
                              </w:rPr>
                              <w:t>e.g.</w:t>
                            </w:r>
                            <w:proofErr w:type="gramEnd"/>
                            <w:r w:rsidRPr="000531BB">
                              <w:rPr>
                                <w:rFonts w:ascii="Gadugi" w:hAnsi="Gadugi"/>
                                <w:lang w:val="en-GB" w:bidi="ar-SA"/>
                              </w:rPr>
                              <w:t xml:space="preserve"> Activity 1.1</w:t>
                            </w:r>
                          </w:p>
                          <w:p w14:paraId="2DA3E977"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Add references to any other resources you find that help you.</w:t>
                            </w:r>
                          </w:p>
                          <w:p w14:paraId="04403A60"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Record answers to activities.</w:t>
                            </w:r>
                          </w:p>
                          <w:p w14:paraId="2F0C1492"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Write reflections about your learning.</w:t>
                            </w:r>
                          </w:p>
                          <w:p w14:paraId="7D7DF881"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Make notes of new vocabulary.</w:t>
                            </w:r>
                          </w:p>
                          <w:p w14:paraId="64B37A67"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Identify topics you want to learn more about.</w:t>
                            </w:r>
                          </w:p>
                          <w:p w14:paraId="546B9FE7" w14:textId="77777777" w:rsidR="00914F64" w:rsidRDefault="00914F64" w:rsidP="00914F6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5C00AFD" id="_x0000_t202" coordsize="21600,21600" o:spt="202" path="m,l,21600r21600,l21600,xe">
                <v:stroke joinstyle="miter"/>
                <v:path gradientshapeok="t" o:connecttype="rect"/>
              </v:shapetype>
              <v:shape id="Text Box 2" o:spid="_x0000_s1026" type="#_x0000_t202" style="position:absolute;left:0;text-align:left;margin-left:176pt;margin-top:84.75pt;width:318.5pt;height:205.2pt;z-index:2516449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Cy+EAIAACAEAAAOAAAAZHJzL2Uyb0RvYy54bWysk1Fv0zAQx9+R+A6W32nSKi1r1HQaHUVI&#10;YyANPsDFcRoLx2dst8n49JzdrqsGvCDyYPly57/vfndeXY+9ZgfpvEJT8ekk50wagY0yu4p/+7p9&#10;c8WZD2Aa0GhkxR+l59fr169Wgy3lDDvUjXSMRIwvB1vxLgRbZpkXnezBT9BKQ84WXQ+BTLfLGgcD&#10;qfc6m+X5IhvQNdahkN7T39ujk6+TfttKET63rZeB6YpTbiGtLq11XLP1CsqdA9spcUoD/iGLHpSh&#10;S89StxCA7Z36TapXwqHHNkwE9hm2rRIy1UDVTPMX1Tx0YGWqheB4e8bk/5+suD882C+OhfEdjtTA&#10;VIS3dyi+e2Zw04HZyRvncOgkNHTxNCLLBuvL09GI2pc+itTDJ2yoybAPmITG1vWRCtXJSJ0a8HiG&#10;LsfABP0s8qJYzsklyDdb5Iu8SG3JoHw6bp0PHyT2LG4q7qirSR4Odz7EdKB8Com3edSq2Sqtk+F2&#10;9UY7dgCagG36UgUvwrRhQ8WX89n8SOCvEnn6/iTRq0CjrFVf8atzEJSR23vTpEELoPRxTylrcwIZ&#10;2R0phrEeKTACrbF5JKQOjyNLT4w2HbqfnA00rhX3P/bgJGf6o6G2LKcFYWMhGcX87YwMd+mpLz1g&#10;BElVPHB23G5CehMRmMEbal+rEtjnTE650hgm3qcnE+f80k5Rzw97/QsAAP//AwBQSwMEFAAGAAgA&#10;AAAhAM8ZYxfgAAAACwEAAA8AAABkcnMvZG93bnJldi54bWxMj8FOwzAQRO9I/IO1SFwQdWhJGoc4&#10;FUICwQ0Kgqsbu0mEvQ62m4a/ZznBcWdGs2/qzewsm0yIg0cJV4sMmMHW6wE7CW+v95clsJgUamU9&#10;GgnfJsKmOT2pVaX9EV/MtE0doxKMlZLQpzRWnMe2N07FhR8Nkrf3walEZ+i4DupI5c7yZZYV3KkB&#10;6UOvRnPXm/Zze3ASyuvH6SM+rZ7f22JvRbpYTw9fQcrzs/n2Blgyc/oLwy8+oUNDTDt/QB2ZlbDK&#10;l7QlkVGIHBglRClI2UnI10IAb2r+f0PzAwAA//8DAFBLAQItABQABgAIAAAAIQC2gziS/gAAAOEB&#10;AAATAAAAAAAAAAAAAAAAAAAAAABbQ29udGVudF9UeXBlc10ueG1sUEsBAi0AFAAGAAgAAAAhADj9&#10;If/WAAAAlAEAAAsAAAAAAAAAAAAAAAAALwEAAF9yZWxzLy5yZWxzUEsBAi0AFAAGAAgAAAAhAC2Q&#10;LL4QAgAAIAQAAA4AAAAAAAAAAAAAAAAALgIAAGRycy9lMm9Eb2MueG1sUEsBAi0AFAAGAAgAAAAh&#10;AM8ZYxfgAAAACwEAAA8AAAAAAAAAAAAAAAAAagQAAGRycy9kb3ducmV2LnhtbFBLBQYAAAAABAAE&#10;APMAAAB3BQAAAAA=&#10;">
                <v:textbox>
                  <w:txbxContent>
                    <w:p w14:paraId="59309D75" w14:textId="77777777" w:rsidR="00914F64" w:rsidRDefault="00914F64" w:rsidP="00914F64">
                      <w:pPr>
                        <w:spacing w:line="240" w:lineRule="auto"/>
                        <w:jc w:val="center"/>
                        <w:rPr>
                          <w:rFonts w:ascii="Gadugi" w:eastAsia="Calibri" w:hAnsi="Gadugi" w:cs="Times New Roman"/>
                        </w:rPr>
                      </w:pPr>
                    </w:p>
                    <w:p w14:paraId="391584E5" w14:textId="77777777" w:rsidR="00914F64" w:rsidRPr="000531BB" w:rsidRDefault="00914F64" w:rsidP="00914F64">
                      <w:pPr>
                        <w:spacing w:line="240" w:lineRule="auto"/>
                        <w:jc w:val="center"/>
                        <w:rPr>
                          <w:rFonts w:ascii="Gadugi" w:eastAsia="Calibri" w:hAnsi="Gadugi" w:cs="Times New Roman"/>
                        </w:rPr>
                      </w:pPr>
                      <w:r w:rsidRPr="000531BB">
                        <w:rPr>
                          <w:rFonts w:ascii="Gadugi" w:eastAsia="Calibri" w:hAnsi="Gadugi" w:cs="Times New Roman"/>
                        </w:rPr>
                        <w:t>Here are some useful tips for a good learning journal:</w:t>
                      </w:r>
                    </w:p>
                    <w:p w14:paraId="0998148B"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Use headings and dates for all your journal entries.</w:t>
                      </w:r>
                    </w:p>
                    <w:p w14:paraId="2A58D9AF"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Use the activity number for reflections linked to that activity, e.g. Activity 1.1</w:t>
                      </w:r>
                    </w:p>
                    <w:p w14:paraId="2DA3E977"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Add references to any other resources you find that help you.</w:t>
                      </w:r>
                    </w:p>
                    <w:p w14:paraId="04403A60"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Record answers to activities.</w:t>
                      </w:r>
                    </w:p>
                    <w:p w14:paraId="2F0C1492"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Write reflections about your learning.</w:t>
                      </w:r>
                    </w:p>
                    <w:p w14:paraId="7D7DF881"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Make notes of new vocabulary.</w:t>
                      </w:r>
                    </w:p>
                    <w:p w14:paraId="64B37A67" w14:textId="77777777" w:rsidR="00914F64" w:rsidRPr="000531BB" w:rsidRDefault="00914F64" w:rsidP="00FC7602">
                      <w:pPr>
                        <w:numPr>
                          <w:ilvl w:val="0"/>
                          <w:numId w:val="4"/>
                        </w:numPr>
                        <w:spacing w:line="240" w:lineRule="auto"/>
                        <w:contextualSpacing/>
                        <w:rPr>
                          <w:rFonts w:ascii="Gadugi" w:hAnsi="Gadugi"/>
                          <w:lang w:val="en-GB" w:bidi="ar-SA"/>
                        </w:rPr>
                      </w:pPr>
                      <w:r w:rsidRPr="000531BB">
                        <w:rPr>
                          <w:rFonts w:ascii="Gadugi" w:hAnsi="Gadugi"/>
                          <w:lang w:val="en-GB" w:bidi="ar-SA"/>
                        </w:rPr>
                        <w:t>Identify topics you want to learn more about.</w:t>
                      </w:r>
                    </w:p>
                    <w:p w14:paraId="546B9FE7" w14:textId="77777777" w:rsidR="00914F64" w:rsidRDefault="00914F64" w:rsidP="00914F64"/>
                  </w:txbxContent>
                </v:textbox>
                <w10:wrap type="square"/>
              </v:shape>
            </w:pict>
          </mc:Fallback>
        </mc:AlternateContent>
      </w:r>
      <w:r w:rsidRPr="00914F64">
        <w:rPr>
          <w:rFonts w:ascii="Gadugi" w:hAnsi="Gadugi"/>
          <w:noProof/>
          <w:lang w:val="en-GB" w:bidi="ar-SA"/>
        </w:rPr>
        <mc:AlternateContent>
          <mc:Choice Requires="wps">
            <w:drawing>
              <wp:anchor distT="45720" distB="45720" distL="114300" distR="114300" simplePos="0" relativeHeight="251645952" behindDoc="0" locked="0" layoutInCell="1" allowOverlap="1" wp14:anchorId="52B9D655" wp14:editId="3E605970">
                <wp:simplePos x="0" y="0"/>
                <wp:positionH relativeFrom="column">
                  <wp:posOffset>-19050</wp:posOffset>
                </wp:positionH>
                <wp:positionV relativeFrom="paragraph">
                  <wp:posOffset>3739515</wp:posOffset>
                </wp:positionV>
                <wp:extent cx="2952750" cy="266700"/>
                <wp:effectExtent l="0" t="0" r="0" b="0"/>
                <wp:wrapSquare wrapText="bothSides"/>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52750" cy="266700"/>
                        </a:xfrm>
                        <a:prstGeom prst="rect">
                          <a:avLst/>
                        </a:prstGeom>
                        <a:solidFill>
                          <a:srgbClr val="FFFFFF"/>
                        </a:solidFill>
                        <a:ln w="9525">
                          <a:noFill/>
                          <a:miter lim="800000"/>
                          <a:headEnd/>
                          <a:tailEnd/>
                        </a:ln>
                      </wps:spPr>
                      <wps:txbx>
                        <w:txbxContent>
                          <w:p w14:paraId="653CD2EA" w14:textId="77777777" w:rsidR="00914F64" w:rsidRPr="000531BB" w:rsidRDefault="00914F64" w:rsidP="00914F64">
                            <w:pPr>
                              <w:rPr>
                                <w:rFonts w:ascii="Gadugi" w:eastAsia="Times New Roman" w:hAnsi="Gadugi" w:cs="Times New Roman"/>
                                <w:sz w:val="18"/>
                                <w:szCs w:val="18"/>
                              </w:rPr>
                            </w:pPr>
                            <w:r w:rsidRPr="000531BB">
                              <w:rPr>
                                <w:rFonts w:ascii="Gadugi" w:eastAsia="Times New Roman" w:hAnsi="Gadugi" w:cs="Times New Roman"/>
                                <w:sz w:val="18"/>
                                <w:szCs w:val="18"/>
                              </w:rPr>
                              <w:t>Source: Rose, N. (2018) Personal Learning Journals</w:t>
                            </w:r>
                          </w:p>
                          <w:p w14:paraId="69744075" w14:textId="77777777" w:rsidR="00914F64" w:rsidRDefault="00914F64" w:rsidP="00914F6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2B9D655" id="_x0000_s1027" type="#_x0000_t202" style="position:absolute;left:0;text-align:left;margin-left:-1.5pt;margin-top:294.45pt;width:232.5pt;height:21pt;z-index:2516459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H8nyDgIAAP0DAAAOAAAAZHJzL2Uyb0RvYy54bWysU9uO2yAQfa/Uf0C8N3asXHatOKtttqkq&#10;bS/Sth+AMY5RgaFAYqdf3wF7s9H2rSoPaIYZDjNnDpu7QStyEs5LMBWdz3JKhOHQSHOo6I/v+3c3&#10;lPjATMMUGFHRs/D0bvv2zaa3pSigA9UIRxDE+LK3Fe1CsGWWed4JzfwMrDAYbMFpFtB1h6xxrEd0&#10;rbIiz1dZD66xDrjwHk8fxiDdJvy2FTx8bVsvAlEVxdpC2l3a67hn2w0rD47ZTvKpDPYPVWgmDT56&#10;gXpggZGjk39BackdeGjDjIPOoG0lF6kH7Gaev+rmqWNWpF6QHG8vNPn/B8u/nJ7sN0fC8B4GHGBq&#10;wttH4D89MbDrmDmIe+eg7wRr8OF5pCzrrS+nq5FqX/oIUvefocEhs2OABDS0TkdWsE+C6DiA84V0&#10;MQTC8bC4XRbrJYY4xorVap2nqWSsfL5tnQ8fBWgSjYo6HGpCZ6dHH2I1rHxOiY95ULLZS6WS4w71&#10;TjlyYiiAfVqpgVdpypC+oljJMiEbiPeTNrQMKFAldUVv8rhGyUQ2PpgmpQQm1WhjJcpM9ERGRm7C&#10;UA9ENhN3ka0amjPy5WDUI/4fNDpwvynpUYsV9b+OzAlK1CeDnN/OF4so3uQslusCHXcdqa8jzHCE&#10;qmigZDR3IQk+0mHgHmfTykTbSyVTyaixxOb0H6KIr/2U9fJrt38AAAD//wMAUEsDBBQABgAIAAAA&#10;IQBTQEPW4AAAAAoBAAAPAAAAZHJzL2Rvd25yZXYueG1sTI/NboMwEITvlfoO1lbqpUpM80OAsERt&#10;pVa9Js0DGLwBFLxG2Ank7euemuPsjGa/yXeT6cSVBtdaRnidRyCIK6tbrhGOP5+zBITzirXqLBPC&#10;jRzsiseHXGXajryn68HXIpSwyxRC432fSemqhoxyc9sTB+9kB6N8kEMt9aDGUG46uYiiWBrVcvjQ&#10;qJ4+GqrOh4tBOH2PL+t0LL/8cbNfxe+q3ZT2hvj8NL1tQXia/H8Y/vADOhSBqbQX1k50CLNlmOIR&#10;1kmSggiBVbwIlxIhXkYpyCKX9xOKXwAAAP//AwBQSwECLQAUAAYACAAAACEAtoM4kv4AAADhAQAA&#10;EwAAAAAAAAAAAAAAAAAAAAAAW0NvbnRlbnRfVHlwZXNdLnhtbFBLAQItABQABgAIAAAAIQA4/SH/&#10;1gAAAJQBAAALAAAAAAAAAAAAAAAAAC8BAABfcmVscy8ucmVsc1BLAQItABQABgAIAAAAIQCrH8ny&#10;DgIAAP0DAAAOAAAAAAAAAAAAAAAAAC4CAABkcnMvZTJvRG9jLnhtbFBLAQItABQABgAIAAAAIQBT&#10;QEPW4AAAAAoBAAAPAAAAAAAAAAAAAAAAAGgEAABkcnMvZG93bnJldi54bWxQSwUGAAAAAAQABADz&#10;AAAAdQUAAAAA&#10;" stroked="f">
                <v:textbox>
                  <w:txbxContent>
                    <w:p w14:paraId="653CD2EA" w14:textId="77777777" w:rsidR="00914F64" w:rsidRPr="000531BB" w:rsidRDefault="00914F64" w:rsidP="00914F64">
                      <w:pPr>
                        <w:rPr>
                          <w:rFonts w:ascii="Gadugi" w:eastAsia="Times New Roman" w:hAnsi="Gadugi" w:cs="Times New Roman"/>
                          <w:sz w:val="18"/>
                          <w:szCs w:val="18"/>
                        </w:rPr>
                      </w:pPr>
                      <w:r w:rsidRPr="000531BB">
                        <w:rPr>
                          <w:rFonts w:ascii="Gadugi" w:eastAsia="Times New Roman" w:hAnsi="Gadugi" w:cs="Times New Roman"/>
                          <w:sz w:val="18"/>
                          <w:szCs w:val="18"/>
                        </w:rPr>
                        <w:t>Source: Rose, N. (2018) Personal Learning Journals</w:t>
                      </w:r>
                    </w:p>
                    <w:p w14:paraId="69744075" w14:textId="77777777" w:rsidR="00914F64" w:rsidRDefault="00914F64" w:rsidP="00914F64"/>
                  </w:txbxContent>
                </v:textbox>
                <w10:wrap type="square"/>
              </v:shape>
            </w:pict>
          </mc:Fallback>
        </mc:AlternateContent>
      </w:r>
      <w:r w:rsidRPr="00914F64">
        <w:rPr>
          <w:rFonts w:ascii="Gadugi" w:eastAsia="Calibri" w:hAnsi="Gadugi" w:cs="Times New Roman"/>
          <w:noProof/>
        </w:rPr>
        <w:drawing>
          <wp:anchor distT="0" distB="0" distL="114300" distR="114300" simplePos="0" relativeHeight="251643904" behindDoc="0" locked="0" layoutInCell="1" allowOverlap="1" wp14:anchorId="1154005F" wp14:editId="5E9EF874">
            <wp:simplePos x="0" y="0"/>
            <wp:positionH relativeFrom="margin">
              <wp:align>left</wp:align>
            </wp:positionH>
            <wp:positionV relativeFrom="paragraph">
              <wp:posOffset>988695</wp:posOffset>
            </wp:positionV>
            <wp:extent cx="2019300" cy="2694940"/>
            <wp:effectExtent l="0" t="0" r="0" b="0"/>
            <wp:wrapTopAndBottom/>
            <wp:docPr id="2" name="Picture 2" descr="A picture containing text, docu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document&#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019300" cy="2694940"/>
                    </a:xfrm>
                    <a:prstGeom prst="rect">
                      <a:avLst/>
                    </a:prstGeom>
                    <a:noFill/>
                  </pic:spPr>
                </pic:pic>
              </a:graphicData>
            </a:graphic>
            <wp14:sizeRelH relativeFrom="margin">
              <wp14:pctWidth>0</wp14:pctWidth>
            </wp14:sizeRelH>
            <wp14:sizeRelV relativeFrom="margin">
              <wp14:pctHeight>0</wp14:pctHeight>
            </wp14:sizeRelV>
          </wp:anchor>
        </w:drawing>
      </w:r>
      <w:r w:rsidRPr="00914F64">
        <w:rPr>
          <w:rFonts w:ascii="Gadugi" w:eastAsia="Calibri" w:hAnsi="Gadugi" w:cs="Times New Roman"/>
        </w:rPr>
        <w:t>A learning journal can be digital (</w:t>
      </w:r>
      <w:proofErr w:type="gramStart"/>
      <w:r w:rsidRPr="00914F64">
        <w:rPr>
          <w:rFonts w:ascii="Gadugi" w:eastAsia="Calibri" w:hAnsi="Gadugi" w:cs="Times New Roman"/>
        </w:rPr>
        <w:t>e.g.</w:t>
      </w:r>
      <w:proofErr w:type="gramEnd"/>
      <w:r w:rsidRPr="00914F64">
        <w:rPr>
          <w:rFonts w:ascii="Gadugi" w:eastAsia="Calibri" w:hAnsi="Gadugi" w:cs="Times New Roman"/>
        </w:rPr>
        <w:t xml:space="preserve"> using Word or Google Docs) or on paper. You can also take photos of your learning journal pages if you want to share your thoughts with others. It is important that you record your thoughts and ideas so that you can remember and use them later in activities and in your own teaching. </w:t>
      </w:r>
    </w:p>
    <w:p w14:paraId="196778AF" w14:textId="77777777" w:rsidR="00914F64" w:rsidRPr="00914F64" w:rsidRDefault="00914F64" w:rsidP="00914F64">
      <w:pPr>
        <w:contextualSpacing/>
        <w:rPr>
          <w:sz w:val="24"/>
          <w:szCs w:val="24"/>
          <w:lang w:val="en-GB" w:bidi="ar-SA"/>
        </w:rPr>
      </w:pPr>
    </w:p>
    <w:p w14:paraId="318D97A2" w14:textId="77777777" w:rsidR="00914F64" w:rsidRPr="00914F64" w:rsidRDefault="00914F64" w:rsidP="00914F64">
      <w:pPr>
        <w:contextualSpacing/>
        <w:rPr>
          <w:sz w:val="24"/>
          <w:szCs w:val="24"/>
          <w:lang w:val="en-GB" w:bidi="ar-SA"/>
        </w:rPr>
      </w:pPr>
    </w:p>
    <w:p w14:paraId="1FFF00D3" w14:textId="77777777" w:rsidR="00914F64" w:rsidRPr="00914F64" w:rsidRDefault="00914F64" w:rsidP="00914F64">
      <w:pPr>
        <w:contextualSpacing/>
        <w:rPr>
          <w:rFonts w:ascii="Gadugi" w:hAnsi="Gadugi"/>
          <w:lang w:val="en-GB" w:bidi="ar-SA"/>
        </w:rPr>
      </w:pPr>
    </w:p>
    <w:p w14:paraId="14CF6E1E" w14:textId="77777777" w:rsidR="00914F64" w:rsidRPr="00914F64" w:rsidRDefault="00914F64" w:rsidP="00914F64">
      <w:pPr>
        <w:contextualSpacing/>
        <w:rPr>
          <w:rFonts w:ascii="Gadugi" w:hAnsi="Gadugi"/>
          <w:lang w:val="en-GB" w:bidi="ar-SA"/>
        </w:rPr>
      </w:pPr>
    </w:p>
    <w:p w14:paraId="74C02D5B" w14:textId="77777777" w:rsidR="00914F64" w:rsidRPr="00914F64" w:rsidRDefault="00914F64" w:rsidP="00914F64">
      <w:pPr>
        <w:spacing w:line="240" w:lineRule="auto"/>
        <w:contextualSpacing/>
        <w:rPr>
          <w:rFonts w:ascii="Gadugi" w:hAnsi="Gadugi"/>
          <w:noProof/>
          <w:lang w:val="en-GB" w:bidi="ar-SA"/>
        </w:rPr>
      </w:pPr>
      <w:r w:rsidRPr="00914F64">
        <w:rPr>
          <w:rFonts w:ascii="Gadugi" w:hAnsi="Gadugi"/>
          <w:lang w:val="en-GB" w:bidi="ar-SA"/>
        </w:rPr>
        <w:t>The important thing is that it is easy for you to use. You can take notes which answer simple questions like these:</w:t>
      </w:r>
      <w:r w:rsidRPr="00914F64">
        <w:rPr>
          <w:rFonts w:ascii="Gadugi" w:hAnsi="Gadugi"/>
          <w:noProof/>
          <w:lang w:val="en-GB" w:bidi="ar-SA"/>
        </w:rPr>
        <w:t xml:space="preserve"> </w:t>
      </w:r>
    </w:p>
    <w:p w14:paraId="0B98E3F3" w14:textId="77777777" w:rsidR="00914F64" w:rsidRPr="00914F64" w:rsidRDefault="00914F64" w:rsidP="00914F64">
      <w:pPr>
        <w:contextualSpacing/>
        <w:rPr>
          <w:rFonts w:ascii="Gadugi" w:hAnsi="Gadugi"/>
          <w:lang w:val="en-GB" w:bidi="ar-SA"/>
        </w:rPr>
      </w:pPr>
    </w:p>
    <w:p w14:paraId="036DA218" w14:textId="77777777" w:rsidR="00914F64" w:rsidRPr="00914F64" w:rsidRDefault="00914F64" w:rsidP="00914F64">
      <w:pPr>
        <w:jc w:val="both"/>
        <w:rPr>
          <w:sz w:val="24"/>
          <w:szCs w:val="24"/>
          <w:lang w:val="en-GB" w:bidi="ar-SA"/>
        </w:rPr>
      </w:pPr>
      <w:r w:rsidRPr="00914F64">
        <w:rPr>
          <w:noProof/>
          <w:sz w:val="24"/>
          <w:szCs w:val="24"/>
          <w:lang w:val="en-GB" w:bidi="ar-SA"/>
        </w:rPr>
        <w:drawing>
          <wp:inline distT="0" distB="0" distL="0" distR="0" wp14:anchorId="13AE5FF9" wp14:editId="23A4812A">
            <wp:extent cx="5487035" cy="1853565"/>
            <wp:effectExtent l="0" t="0" r="0" b="0"/>
            <wp:docPr id="49" name="Picture 4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9" descr="Graphical user interface, application&#10;&#10;Description automatically generated"/>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87035" cy="1853565"/>
                    </a:xfrm>
                    <a:prstGeom prst="rect">
                      <a:avLst/>
                    </a:prstGeom>
                    <a:noFill/>
                  </pic:spPr>
                </pic:pic>
              </a:graphicData>
            </a:graphic>
          </wp:inline>
        </w:drawing>
      </w:r>
    </w:p>
    <w:p w14:paraId="1FF02AC4" w14:textId="77777777" w:rsidR="00914F64" w:rsidRPr="00914F64" w:rsidRDefault="00914F64" w:rsidP="00914F64">
      <w:pPr>
        <w:spacing w:after="0" w:line="240" w:lineRule="auto"/>
        <w:rPr>
          <w:rFonts w:ascii="Gadugi" w:hAnsi="Gadugi"/>
          <w:lang w:val="en-GB" w:bidi="ar-SA"/>
        </w:rPr>
      </w:pPr>
    </w:p>
    <w:p w14:paraId="5BA575F2" w14:textId="77777777" w:rsidR="00914F64" w:rsidRPr="00914F64" w:rsidRDefault="00914F64" w:rsidP="00914F64">
      <w:pPr>
        <w:spacing w:after="0" w:line="240" w:lineRule="auto"/>
        <w:rPr>
          <w:rFonts w:ascii="Gadugi" w:hAnsi="Gadugi"/>
          <w:lang w:val="en-GB" w:bidi="ar-SA"/>
        </w:rPr>
      </w:pPr>
    </w:p>
    <w:p w14:paraId="75AAAF76" w14:textId="77777777" w:rsidR="00914F64" w:rsidRPr="00914F64" w:rsidRDefault="00914F64" w:rsidP="00914F64">
      <w:pPr>
        <w:spacing w:after="0" w:line="240" w:lineRule="auto"/>
        <w:rPr>
          <w:rFonts w:ascii="Gadugi" w:hAnsi="Gadugi"/>
          <w:lang w:val="en-GB" w:bidi="ar-SA"/>
        </w:rPr>
      </w:pPr>
      <w:r w:rsidRPr="00914F64">
        <w:rPr>
          <w:rFonts w:ascii="Gadugi" w:hAnsi="Gadugi"/>
          <w:lang w:val="en-GB" w:bidi="ar-SA"/>
        </w:rPr>
        <w:t>These questions follow the LEARN- APPLY- REFLECT model which is used in education globally. You can return to this journal as you progress through your CPD journey and reflect on your progress.</w:t>
      </w:r>
    </w:p>
    <w:p w14:paraId="7654ED19" w14:textId="77777777" w:rsidR="00914F64" w:rsidRPr="00914F64" w:rsidRDefault="00914F64" w:rsidP="00914F64">
      <w:pPr>
        <w:spacing w:after="0"/>
        <w:rPr>
          <w:rFonts w:ascii="Calibri" w:eastAsia="Calibri" w:hAnsi="Calibri" w:cs="Times New Roman"/>
        </w:rPr>
      </w:pPr>
    </w:p>
    <w:p w14:paraId="3318DA75" w14:textId="77777777" w:rsidR="00914F64" w:rsidRPr="00914F64" w:rsidRDefault="00914F64" w:rsidP="00914F64">
      <w:pPr>
        <w:keepNext/>
        <w:keepLines/>
        <w:spacing w:after="0"/>
        <w:outlineLvl w:val="0"/>
        <w:rPr>
          <w:rFonts w:ascii="Calibri Light" w:eastAsia="Times New Roman" w:hAnsi="Calibri Light" w:cs="Times New Roman"/>
          <w:b/>
          <w:bCs/>
          <w:color w:val="2F5496"/>
          <w:sz w:val="26"/>
          <w:szCs w:val="26"/>
        </w:rPr>
      </w:pPr>
      <w:r w:rsidRPr="00914F64">
        <w:rPr>
          <w:rFonts w:ascii="Calibri Light" w:eastAsia="Times New Roman" w:hAnsi="Calibri Light" w:cs="Times New Roman"/>
          <w:b/>
          <w:bCs/>
          <w:color w:val="2F5496"/>
          <w:sz w:val="26"/>
          <w:szCs w:val="26"/>
        </w:rPr>
        <w:lastRenderedPageBreak/>
        <w:t>Study tips</w:t>
      </w:r>
    </w:p>
    <w:p w14:paraId="5B819671" w14:textId="77777777" w:rsidR="00914F64" w:rsidRPr="00914F64" w:rsidRDefault="00914F64" w:rsidP="00914F64">
      <w:pPr>
        <w:spacing w:line="240" w:lineRule="auto"/>
        <w:jc w:val="both"/>
        <w:rPr>
          <w:rFonts w:ascii="Gadugi" w:eastAsia="Calibri" w:hAnsi="Gadugi" w:cs="Times New Roman"/>
        </w:rPr>
      </w:pPr>
      <w:r w:rsidRPr="00914F64">
        <w:rPr>
          <w:rFonts w:ascii="Gadugi" w:eastAsia="Calibri" w:hAnsi="Gadugi" w:cs="Times New Roman"/>
        </w:rPr>
        <w:t>Take your time to work through the activities, rather than trying to complete the whole unit at once. Set yourself a timetable and choose a time to work through the tasks, then check and compare ideas with colleagues. Finally, remember to make notes in your learning journal as you go. This will help you remember more about the skills and knowledge you develop as you complete these units.</w:t>
      </w:r>
    </w:p>
    <w:p w14:paraId="15754206" w14:textId="77777777" w:rsidR="00914F64" w:rsidRPr="00914F64" w:rsidRDefault="00914F64" w:rsidP="00914F64">
      <w:pPr>
        <w:jc w:val="both"/>
        <w:rPr>
          <w:rFonts w:ascii="Calibri" w:eastAsia="Calibri" w:hAnsi="Calibri" w:cs="Times New Roman"/>
          <w:sz w:val="24"/>
          <w:szCs w:val="24"/>
        </w:rPr>
      </w:pPr>
    </w:p>
    <w:p w14:paraId="4E7292E8" w14:textId="77777777" w:rsidR="00914F64" w:rsidRPr="00914F64" w:rsidRDefault="00914F64" w:rsidP="00914F64">
      <w:pPr>
        <w:keepNext/>
        <w:keepLines/>
        <w:spacing w:before="240" w:after="0"/>
        <w:outlineLvl w:val="0"/>
        <w:rPr>
          <w:rFonts w:asciiTheme="majorHAnsi" w:eastAsia="Times New Roman" w:hAnsiTheme="majorHAnsi" w:cstheme="majorHAnsi"/>
          <w:b/>
          <w:bCs/>
          <w:color w:val="1F3763"/>
          <w:sz w:val="26"/>
          <w:szCs w:val="26"/>
        </w:rPr>
      </w:pPr>
      <w:r w:rsidRPr="00914F64">
        <w:rPr>
          <w:rFonts w:ascii="Calibri Light" w:eastAsia="Times New Roman" w:hAnsi="Calibri Light" w:cs="Times New Roman"/>
          <w:b/>
          <w:bCs/>
          <w:color w:val="2F5496"/>
          <w:sz w:val="26"/>
          <w:szCs w:val="26"/>
        </w:rPr>
        <w:t>Working alone or with colleagues</w:t>
      </w:r>
    </w:p>
    <w:p w14:paraId="1C7AA700" w14:textId="77777777" w:rsidR="00914F64" w:rsidRPr="00914F64" w:rsidRDefault="00914F64" w:rsidP="00914F64">
      <w:pPr>
        <w:spacing w:line="240" w:lineRule="auto"/>
        <w:jc w:val="both"/>
        <w:rPr>
          <w:rFonts w:ascii="Gadugi" w:eastAsia="Calibri" w:hAnsi="Gadugi" w:cs="Times New Roman"/>
        </w:rPr>
      </w:pPr>
      <w:r w:rsidRPr="00914F64">
        <w:rPr>
          <w:rFonts w:ascii="Gadugi" w:eastAsia="Calibri" w:hAnsi="Gadugi" w:cs="Times New Roman"/>
        </w:rPr>
        <w:t xml:space="preserve">This unit is designed for self-study. The answers can be found after each activity. However, if possible, </w:t>
      </w:r>
      <w:r w:rsidRPr="00914F64">
        <w:rPr>
          <w:rFonts w:ascii="Gadugi" w:eastAsia="Calibri" w:hAnsi="Gadugi" w:cs="Times New Roman"/>
          <w:b/>
          <w:bCs/>
        </w:rPr>
        <w:t>we recommend working in a pair or group</w:t>
      </w:r>
      <w:r w:rsidRPr="00914F64">
        <w:rPr>
          <w:rFonts w:ascii="Gadugi" w:eastAsia="Calibri" w:hAnsi="Gadugi" w:cs="Times New Roman"/>
        </w:rPr>
        <w:t xml:space="preserve"> so you can share ideas, ask questions, check your work, and give feedback. </w:t>
      </w:r>
    </w:p>
    <w:p w14:paraId="286560E0" w14:textId="77777777" w:rsidR="00914F64" w:rsidRPr="00914F64" w:rsidRDefault="00914F64" w:rsidP="00914F64">
      <w:pPr>
        <w:spacing w:line="240" w:lineRule="auto"/>
        <w:jc w:val="both"/>
        <w:rPr>
          <w:rFonts w:ascii="Gadugi" w:eastAsia="Calibri" w:hAnsi="Gadugi" w:cs="Times New Roman"/>
        </w:rPr>
      </w:pPr>
    </w:p>
    <w:p w14:paraId="54423BDA" w14:textId="77777777" w:rsidR="00914F64" w:rsidRPr="00914F64" w:rsidRDefault="00914F64" w:rsidP="00914F64">
      <w:pPr>
        <w:spacing w:line="240" w:lineRule="auto"/>
        <w:rPr>
          <w:rFonts w:ascii="Gadugi" w:eastAsia="Calibri" w:hAnsi="Gadugi" w:cs="Times New Roman"/>
        </w:rPr>
      </w:pPr>
      <w:r w:rsidRPr="00914F64">
        <w:rPr>
          <w:rFonts w:ascii="Gadugi" w:eastAsia="Calibri" w:hAnsi="Gadugi" w:cs="Times New Roman"/>
        </w:rPr>
        <w:t xml:space="preserve">If you work in a pair or group, we recommend using </w:t>
      </w:r>
      <w:r w:rsidRPr="00914F64">
        <w:rPr>
          <w:rFonts w:ascii="Gadugi" w:eastAsia="Calibri" w:hAnsi="Gadugi" w:cs="Times New Roman"/>
          <w:b/>
          <w:bCs/>
        </w:rPr>
        <w:t>Think / Pair / Share</w:t>
      </w:r>
      <w:r w:rsidRPr="00914F64">
        <w:rPr>
          <w:rFonts w:ascii="Gadugi" w:eastAsia="Calibri" w:hAnsi="Gadugi" w:cs="Times New Roman"/>
        </w:rPr>
        <w:t xml:space="preserve"> for each activity. </w:t>
      </w:r>
    </w:p>
    <w:p w14:paraId="0BFF092B" w14:textId="77777777" w:rsidR="00914F64" w:rsidRPr="00914F64" w:rsidRDefault="00914F64" w:rsidP="00914F64">
      <w:pPr>
        <w:rPr>
          <w:rFonts w:ascii="Calibri" w:eastAsia="Calibri" w:hAnsi="Calibri" w:cs="Times New Roman"/>
        </w:rPr>
      </w:pPr>
      <w:r w:rsidRPr="00914F64">
        <w:rPr>
          <w:rFonts w:ascii="Calibri" w:eastAsia="Calibri" w:hAnsi="Calibri" w:cs="Times New Roman"/>
          <w:noProof/>
        </w:rPr>
        <mc:AlternateContent>
          <mc:Choice Requires="wps">
            <w:drawing>
              <wp:anchor distT="45720" distB="45720" distL="114300" distR="114300" simplePos="0" relativeHeight="251642880" behindDoc="0" locked="0" layoutInCell="1" allowOverlap="1" wp14:anchorId="78FBFA73" wp14:editId="75C417F1">
                <wp:simplePos x="0" y="0"/>
                <wp:positionH relativeFrom="margin">
                  <wp:posOffset>2743200</wp:posOffset>
                </wp:positionH>
                <wp:positionV relativeFrom="paragraph">
                  <wp:posOffset>1631314</wp:posOffset>
                </wp:positionV>
                <wp:extent cx="2430780" cy="782955"/>
                <wp:effectExtent l="0" t="0" r="26670" b="17145"/>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0780" cy="782955"/>
                        </a:xfrm>
                        <a:prstGeom prst="rect">
                          <a:avLst/>
                        </a:prstGeom>
                        <a:solidFill>
                          <a:srgbClr val="4472C4">
                            <a:lumMod val="40000"/>
                            <a:lumOff val="60000"/>
                          </a:srgbClr>
                        </a:solidFill>
                        <a:ln w="12700" cap="flat" cmpd="sng" algn="ctr">
                          <a:solidFill>
                            <a:sysClr val="windowText" lastClr="000000"/>
                          </a:solidFill>
                          <a:prstDash val="solid"/>
                          <a:miter lim="800000"/>
                          <a:headEnd/>
                          <a:tailEnd/>
                        </a:ln>
                        <a:effectLst/>
                      </wps:spPr>
                      <wps:txbx>
                        <w:txbxContent>
                          <w:p w14:paraId="5C9F5D4E" w14:textId="77777777" w:rsidR="00914F64" w:rsidRPr="00D56D35" w:rsidRDefault="00914F64" w:rsidP="00914F64">
                            <w:pPr>
                              <w:spacing w:line="240" w:lineRule="auto"/>
                              <w:jc w:val="center"/>
                              <w:rPr>
                                <w:rFonts w:ascii="Gadugi" w:hAnsi="Gadugi"/>
                                <w:szCs w:val="24"/>
                              </w:rPr>
                            </w:pPr>
                            <w:r w:rsidRPr="00D56D35">
                              <w:rPr>
                                <w:rFonts w:ascii="Gadugi" w:hAnsi="Gadugi"/>
                                <w:szCs w:val="24"/>
                              </w:rPr>
                              <w:t>Discuss your ideas in a group, and then check the answers on the next page(s) together.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8FBFA73" id="_x0000_s1028" type="#_x0000_t202" style="position:absolute;margin-left:3in;margin-top:128.45pt;width:191.4pt;height:61.65pt;z-index:25164288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tP8ZAIAALwEAAAOAAAAZHJzL2Uyb0RvYy54bWysVNtu2zAMfR+wfxD0vjrx3CY16hRdsg4D&#10;ugvQ7gMYWbaF6TZJiZ19fSnZSZvtbZgeBIm0DnkOSd/cDkqSPXdeGF3R+cWMEq6ZqYVuK/rj6f7d&#10;khIfQNcgjeYVPXBPb1dv39z0tuS56YysuSMIon3Z24p2IdgyyzzruAJ/YSzX6GyMUxDw6tqsdtAj&#10;upJZPptdZb1xtXWGce/RuhmddJXwm4az8K1pPA9EVhRzC2l3ad/GPVvdQNk6sJ1gUxrwD1koEBqD&#10;nqA2EIDsnPgLSgnmjDdNuGBGZaZpBOOJA7KZz/5g89iB5YkLiuPtSSb//2DZ1/2j/e5IGD6YAQuY&#10;SHj7YNhPT7RZd6Bbfuec6TsONQaeR8my3vpyehql9qWPINv+i6mxyLALJgENjVNRFeRJEB0LcDiJ&#10;zodAGBrz4v1ssUQXQ99imV9fXqYQUB5fW+fDJ24UiYeKOixqQof9gw8xGyiPn8Rg3khR3wsp08W1&#10;27V0ZA/YAEWxyNdFeit3CnOdzDNcYyegGftlNF8dzYjvR5gU6wxfatKjKPkCEQgD7OBGQsCjsnVF&#10;vW4pAdniaLDgRm3Psjv4U3LY1LXpn1AWSiT4gA7UKq1Jj7PAkfEGfDfmmlwjBSUCTpQUqqLL02so&#10;Y/k+6jr1ewAhxzNSkzrqxNOsTHoeCzqWNgzbgQhkk8cA0bc19QHL7cw4Tjj+eOiM+01Jj6OEvH/t&#10;wHHk8Vljy1zPiyLOXroUl4scL+61Z/vaA5ohVEVRhvG4DmleY5ba3GFrNSJV/SWTqSFxRFKBpnGO&#10;M/j6nr56+emsngEAAP//AwBQSwMEFAAGAAgAAAAhAMTJKrXiAAAACwEAAA8AAABkcnMvZG93bnJl&#10;di54bWxMj9FKw0AQRd8F/2EZwTe7adKmMWZStFKEIlJbP2CSXZNgdjdkt238e8cnfRzmcu85xXoy&#10;vTjr0XfOIsxnEQhta6c62yB8HLd3GQgfyCrqndUI39rDury+KihX7mLf9fkQGsEl1ueE0IYw5FL6&#10;utWG/MwN2vLv042GAp9jI9VIFy43vYyjKJWGOssLLQ160+r663AyCC/HN0kqbFdPz8tdtUtfk03Y&#10;J4i3N9PjA4igp/AXhl98RoeSmSp3ssqLHmGRxOwSEOJleg+CE9l8wTIVQpJFMciykP8dyh8AAAD/&#10;/wMAUEsBAi0AFAAGAAgAAAAhALaDOJL+AAAA4QEAABMAAAAAAAAAAAAAAAAAAAAAAFtDb250ZW50&#10;X1R5cGVzXS54bWxQSwECLQAUAAYACAAAACEAOP0h/9YAAACUAQAACwAAAAAAAAAAAAAAAAAvAQAA&#10;X3JlbHMvLnJlbHNQSwECLQAUAAYACAAAACEAUFrT/GQCAAC8BAAADgAAAAAAAAAAAAAAAAAuAgAA&#10;ZHJzL2Uyb0RvYy54bWxQSwECLQAUAAYACAAAACEAxMkqteIAAAALAQAADwAAAAAAAAAAAAAAAAC+&#10;BAAAZHJzL2Rvd25yZXYueG1sUEsFBgAAAAAEAAQA8wAAAM0FAAAAAA==&#10;" fillcolor="#b4c7e7" strokecolor="windowText" strokeweight="1pt">
                <v:textbox>
                  <w:txbxContent>
                    <w:p w14:paraId="5C9F5D4E" w14:textId="77777777" w:rsidR="00914F64" w:rsidRPr="00D56D35" w:rsidRDefault="00914F64" w:rsidP="00914F64">
                      <w:pPr>
                        <w:spacing w:line="240" w:lineRule="auto"/>
                        <w:jc w:val="center"/>
                        <w:rPr>
                          <w:rFonts w:ascii="Gadugi" w:hAnsi="Gadugi"/>
                          <w:szCs w:val="24"/>
                        </w:rPr>
                      </w:pPr>
                      <w:r w:rsidRPr="00D56D35">
                        <w:rPr>
                          <w:rFonts w:ascii="Gadugi" w:hAnsi="Gadugi"/>
                          <w:szCs w:val="24"/>
                        </w:rPr>
                        <w:t>Discuss your ideas in a group, and then check the answers on the next page(s) together.</w:t>
                      </w:r>
                    </w:p>
                  </w:txbxContent>
                </v:textbox>
                <w10:wrap anchorx="margin"/>
              </v:shape>
            </w:pict>
          </mc:Fallback>
        </mc:AlternateContent>
      </w:r>
      <w:r w:rsidRPr="00914F64">
        <w:rPr>
          <w:rFonts w:ascii="Calibri" w:eastAsia="Calibri" w:hAnsi="Calibri" w:cs="Times New Roman"/>
          <w:noProof/>
        </w:rPr>
        <mc:AlternateContent>
          <mc:Choice Requires="wps">
            <w:drawing>
              <wp:anchor distT="45720" distB="45720" distL="114300" distR="114300" simplePos="0" relativeHeight="251641856" behindDoc="0" locked="0" layoutInCell="1" allowOverlap="1" wp14:anchorId="7ED776A7" wp14:editId="2AEFD97C">
                <wp:simplePos x="0" y="0"/>
                <wp:positionH relativeFrom="margin">
                  <wp:posOffset>2740025</wp:posOffset>
                </wp:positionH>
                <wp:positionV relativeFrom="paragraph">
                  <wp:posOffset>910590</wp:posOffset>
                </wp:positionV>
                <wp:extent cx="2439007" cy="572494"/>
                <wp:effectExtent l="0" t="0" r="19050" b="18415"/>
                <wp:wrapNone/>
                <wp:docPr id="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9007" cy="572494"/>
                        </a:xfrm>
                        <a:prstGeom prst="rect">
                          <a:avLst/>
                        </a:prstGeom>
                        <a:solidFill>
                          <a:srgbClr val="66FF66"/>
                        </a:solidFill>
                        <a:ln w="12700" cap="flat" cmpd="sng" algn="ctr">
                          <a:solidFill>
                            <a:sysClr val="windowText" lastClr="000000"/>
                          </a:solidFill>
                          <a:prstDash val="solid"/>
                          <a:miter lim="800000"/>
                          <a:headEnd/>
                          <a:tailEnd/>
                        </a:ln>
                        <a:effectLst/>
                      </wps:spPr>
                      <wps:txbx>
                        <w:txbxContent>
                          <w:p w14:paraId="5C79290D" w14:textId="77777777" w:rsidR="00914F64" w:rsidRPr="00D56D35" w:rsidRDefault="00914F64" w:rsidP="00914F64">
                            <w:pPr>
                              <w:spacing w:line="240" w:lineRule="auto"/>
                              <w:jc w:val="center"/>
                              <w:rPr>
                                <w:rFonts w:ascii="Gadugi" w:hAnsi="Gadugi"/>
                                <w:szCs w:val="24"/>
                              </w:rPr>
                            </w:pPr>
                            <w:r w:rsidRPr="00D56D35">
                              <w:rPr>
                                <w:rFonts w:ascii="Gadugi" w:hAnsi="Gadugi"/>
                                <w:szCs w:val="24"/>
                              </w:rPr>
                              <w:t>Check your answers with your partner.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ED776A7" id="_x0000_s1029" type="#_x0000_t202" style="position:absolute;margin-left:215.75pt;margin-top:71.7pt;width:192.05pt;height:45.1pt;z-index:25164185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tCDTQIAAIMEAAAOAAAAZHJzL2Uyb0RvYy54bWysVNtu2zAMfR+wfxD0vthJs6Qx6hRdswwD&#10;ugvQ7gMYWbaFyaImKbGzrx8lp2m77WlYHgTRpA55eMhcXQ+dZgfpvEJT8ukk50wagZUyTcm/PWzf&#10;XHLmA5gKNBpZ8qP0/Hr9+tVVbws5wxZ1JR0jEOOL3pa8DcEWWeZFKzvwE7TSkLNG10Eg0zVZ5aAn&#10;9E5nszxfZD26yjoU0nv6uhmdfJ3w61qK8KWuvQxMl5xqC+l06dzFM1tfQdE4sK0SpzLgH6roQBlK&#10;eobaQAC2d+oPqE4Jhx7rMBHYZVjXSsjEgdhM89/Y3LdgZeJCzfH23Cb//2DF58O9/epYGN7hQAIm&#10;Et7eofjumcHbFkwjb5zDvpVQUeJpbFnWW1+cnsZW+8JHkF3/CSsSGfYBE9BQuy52hXgyQicBjuem&#10;yyEwQR9n84tVni85E+R7u5zNV/OUAorH19b58EFix+Kl5I5ETehwuPMhVgPFY0hM5lGraqu0ToZr&#10;drfasQPQACwW2+1icUJ/EaYN64nbbJlTjQJoEGsNga6drUruTcMZ6IYmXAQ3tuhFkqM/56DZrLB/&#10;IHacafCBHEQ5/f6WOBa+Ad+OBaaaYhgUnQq0GFp1Jb88v4YiqvDeVCkkgNLjnTqgTXwl08if2vKo&#10;y6hQGHYDU8TmIiaIvh1WR1LN4bgVtMV0adH95KynjSDeP/bgJPH4aEj51XQ+jyuUjDkpRYZ77tk9&#10;94ARBFVyasN4vQ1p7WKVBm9oQmqVxHuq5DRXNOlJ09NWxlV6bqeop/+O9S8AAAD//wMAUEsDBBQA&#10;BgAIAAAAIQBBaInM4QAAAAsBAAAPAAAAZHJzL2Rvd25yZXYueG1sTI/BTsMwEETvSPyDtUjcqJM6&#10;jaIQp6oqAUdEqYS4OfGSpMR2ZLtp4OtZTnBczdPM22q7mJHN6MPgrIR0lQBD2zo92E7C8fXhrgAW&#10;orJajc6ihC8MsK2vrypVanexLzgfYseoxIZSSehjnErOQ9ujUWHlJrSUfThvVKTTd1x7daFyM/J1&#10;kuTcqMHSQq8m3PfYfh7ORsLYhuend/946vR8fNs1++8iFycpb2+W3T2wiEv8g+FXn9ShJqfGna0O&#10;bJSQiXRDKAWZyIARUaSbHFgjYS1EDryu+P8f6h8AAAD//wMAUEsBAi0AFAAGAAgAAAAhALaDOJL+&#10;AAAA4QEAABMAAAAAAAAAAAAAAAAAAAAAAFtDb250ZW50X1R5cGVzXS54bWxQSwECLQAUAAYACAAA&#10;ACEAOP0h/9YAAACUAQAACwAAAAAAAAAAAAAAAAAvAQAAX3JlbHMvLnJlbHNQSwECLQAUAAYACAAA&#10;ACEAay7Qg00CAACDBAAADgAAAAAAAAAAAAAAAAAuAgAAZHJzL2Uyb0RvYy54bWxQSwECLQAUAAYA&#10;CAAAACEAQWiJzOEAAAALAQAADwAAAAAAAAAAAAAAAACnBAAAZHJzL2Rvd25yZXYueG1sUEsFBgAA&#10;AAAEAAQA8wAAALUFAAAAAA==&#10;" fillcolor="#6f6" strokecolor="windowText" strokeweight="1pt">
                <v:textbox>
                  <w:txbxContent>
                    <w:p w14:paraId="5C79290D" w14:textId="77777777" w:rsidR="00914F64" w:rsidRPr="00D56D35" w:rsidRDefault="00914F64" w:rsidP="00914F64">
                      <w:pPr>
                        <w:spacing w:line="240" w:lineRule="auto"/>
                        <w:jc w:val="center"/>
                        <w:rPr>
                          <w:rFonts w:ascii="Gadugi" w:hAnsi="Gadugi"/>
                          <w:szCs w:val="24"/>
                        </w:rPr>
                      </w:pPr>
                      <w:r w:rsidRPr="00D56D35">
                        <w:rPr>
                          <w:rFonts w:ascii="Gadugi" w:hAnsi="Gadugi"/>
                          <w:szCs w:val="24"/>
                        </w:rPr>
                        <w:t>Check your answers with your partner.</w:t>
                      </w:r>
                    </w:p>
                  </w:txbxContent>
                </v:textbox>
                <w10:wrap anchorx="margin"/>
              </v:shape>
            </w:pict>
          </mc:Fallback>
        </mc:AlternateContent>
      </w:r>
      <w:r w:rsidRPr="00914F64">
        <w:rPr>
          <w:rFonts w:ascii="Calibri" w:eastAsia="Calibri" w:hAnsi="Calibri" w:cs="Times New Roman"/>
          <w:noProof/>
        </w:rPr>
        <mc:AlternateContent>
          <mc:Choice Requires="wps">
            <w:drawing>
              <wp:anchor distT="45720" distB="45720" distL="114300" distR="114300" simplePos="0" relativeHeight="251640832" behindDoc="0" locked="0" layoutInCell="1" allowOverlap="1" wp14:anchorId="4E77246A" wp14:editId="4BBCE374">
                <wp:simplePos x="0" y="0"/>
                <wp:positionH relativeFrom="margin">
                  <wp:posOffset>2726690</wp:posOffset>
                </wp:positionH>
                <wp:positionV relativeFrom="paragraph">
                  <wp:posOffset>205105</wp:posOffset>
                </wp:positionV>
                <wp:extent cx="2360930" cy="572135"/>
                <wp:effectExtent l="0" t="0" r="20320" b="18415"/>
                <wp:wrapNone/>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572135"/>
                        </a:xfrm>
                        <a:prstGeom prst="rect">
                          <a:avLst/>
                        </a:prstGeom>
                        <a:solidFill>
                          <a:srgbClr val="FFC000">
                            <a:lumMod val="60000"/>
                            <a:lumOff val="40000"/>
                          </a:srgbClr>
                        </a:solidFill>
                        <a:ln w="12700" cap="flat" cmpd="sng" algn="ctr">
                          <a:solidFill>
                            <a:sysClr val="windowText" lastClr="000000"/>
                          </a:solidFill>
                          <a:prstDash val="solid"/>
                          <a:miter lim="800000"/>
                          <a:headEnd/>
                          <a:tailEnd/>
                        </a:ln>
                        <a:effectLst/>
                      </wps:spPr>
                      <wps:txbx>
                        <w:txbxContent>
                          <w:p w14:paraId="4969D961" w14:textId="77777777" w:rsidR="00914F64" w:rsidRPr="00D56D35" w:rsidRDefault="00914F64" w:rsidP="00914F64">
                            <w:pPr>
                              <w:spacing w:line="240" w:lineRule="auto"/>
                              <w:jc w:val="center"/>
                              <w:rPr>
                                <w:rFonts w:ascii="Gadugi" w:hAnsi="Gadugi"/>
                                <w:szCs w:val="24"/>
                              </w:rPr>
                            </w:pPr>
                            <w:r w:rsidRPr="00D56D35">
                              <w:rPr>
                                <w:rFonts w:ascii="Gadugi" w:hAnsi="Gadugi"/>
                                <w:szCs w:val="24"/>
                              </w:rPr>
                              <w:t>Work alone and make brief notes of your own ideas.</w:t>
                            </w:r>
                          </w:p>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w:pict>
              <v:shape w14:anchorId="4E77246A" id="_x0000_s1030" type="#_x0000_t202" style="position:absolute;margin-left:214.7pt;margin-top:16.15pt;width:185.9pt;height:45.05pt;z-index:251640832;visibility:visible;mso-wrap-style:square;mso-width-percent:400;mso-height-percent:0;mso-wrap-distance-left:9pt;mso-wrap-distance-top:3.6pt;mso-wrap-distance-right:9pt;mso-wrap-distance-bottom:3.6pt;mso-position-horizontal:absolute;mso-position-horizontal-relative:margin;mso-position-vertical:absolute;mso-position-vertical-relative:text;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uH/YZAIAALwEAAAOAAAAZHJzL2Uyb0RvYy54bWysVNtu2zAMfR+wfxD0vtpJ05tRp+jSZRjQ&#10;XYB2H8DIsi1MEj1JiZ19/SjZSdPtbVgeBJG0DslDntzeDUaznXReoS357CznTFqBlbJNyb8/r99d&#10;c+YD2Ao0WlnyvfT8bvn2zW3fFXKOLepKOkYg1hd9V/I2hK7IMi9aacCfYSctBWt0BgKZrskqBz2h&#10;G53N8/wy69FVnUMhvSfvwxjky4Rf11KEr3XtZWC65FRbSKdL5yae2fIWisZB1yoxlQH/UIUBZSnp&#10;EeoBArCtU39BGSUceqzDmUCTYV0rIVMP1M0s/6ObpxY6mXohcnx3pMn/P1jxZffUfXMsDO9xoAGm&#10;Jnz3iOKHZxZXLdhG3juHfSuhosSzSFnWd76YnkaqfeEjyKb/jBUNGbYBE9BQOxNZoT4ZodMA9kfS&#10;5RCYIOf8/DK/OaeQoNjF1Xx2fpFSQHF43TkfPko0LF5K7mioCR12jz7EaqA4fBKTedSqWiutk+Ga&#10;zUo7tgNagPV6led5equ3hmod3ZfknDaB3LQvo3txcBO+H2FSrlf42rKeSJlfEQITQBtcawh0NV1V&#10;cm8bzkA3JA0R3Mjtq+r2/lgcLXWF/TPRwpkGHyhAXKXfxMerxLHjB/DtWGsKjctsVCBFaWVKfn18&#10;DUUc3wdbpX0PoPR4p9a0jTzJpJWJz8NAx9GGYTMwRd0sYoIY22C1p3E7HOVE8qdLi+4XZz1Jifr+&#10;uQUnqY9PllbmZrZYRO0lY0EjJsOdRjanEbCCoEpONIzXVUh6jVVavKfVqlWa+ksl00KSRNKAJjlH&#10;DZ7a6auXP53lbwAAAP//AwBQSwMEFAAGAAgAAAAhAGh9Hf3hAAAACgEAAA8AAABkcnMvZG93bnJl&#10;di54bWxMj8tOwzAQRfdI/IM1SOyoXTelJcSpUBHQBaJqeazdZEgi4nGI3Tb9e4YVLEf36N4z2WJw&#10;rThgHxpPBsYjBQKp8GVDlYG314erOYgQLZW29YQGThhgkZ+fZTYt/ZE2eNjGSnAJhdQaqGPsUilD&#10;UaOzYeQ7JM4+fe9s5LOvZNnbI5e7VmqlrqWzDfFCbTtc1lh8bffOwPpleQrvsyd1v/7Glfx4nD6j&#10;mhpzeTHc3YKIOMQ/GH71WR1ydtr5PZVBtAYSfZMwamCiJyAYmKuxBrFjUusEZJ7J/y/kPwAAAP//&#10;AwBQSwECLQAUAAYACAAAACEAtoM4kv4AAADhAQAAEwAAAAAAAAAAAAAAAAAAAAAAW0NvbnRlbnRf&#10;VHlwZXNdLnhtbFBLAQItABQABgAIAAAAIQA4/SH/1gAAAJQBAAALAAAAAAAAAAAAAAAAAC8BAABf&#10;cmVscy8ucmVsc1BLAQItABQABgAIAAAAIQA2uH/YZAIAALwEAAAOAAAAAAAAAAAAAAAAAC4CAABk&#10;cnMvZTJvRG9jLnhtbFBLAQItABQABgAIAAAAIQBofR394QAAAAoBAAAPAAAAAAAAAAAAAAAAAL4E&#10;AABkcnMvZG93bnJldi54bWxQSwUGAAAAAAQABADzAAAAzAUAAAAA&#10;" fillcolor="#ffd966" strokecolor="windowText" strokeweight="1pt">
                <v:textbox>
                  <w:txbxContent>
                    <w:p w14:paraId="4969D961" w14:textId="77777777" w:rsidR="00914F64" w:rsidRPr="00D56D35" w:rsidRDefault="00914F64" w:rsidP="00914F64">
                      <w:pPr>
                        <w:spacing w:line="240" w:lineRule="auto"/>
                        <w:jc w:val="center"/>
                        <w:rPr>
                          <w:rFonts w:ascii="Gadugi" w:hAnsi="Gadugi"/>
                          <w:szCs w:val="24"/>
                        </w:rPr>
                      </w:pPr>
                      <w:r w:rsidRPr="00D56D35">
                        <w:rPr>
                          <w:rFonts w:ascii="Gadugi" w:hAnsi="Gadugi"/>
                          <w:szCs w:val="24"/>
                        </w:rPr>
                        <w:t>Work alone and make brief notes of your own ideas.</w:t>
                      </w:r>
                    </w:p>
                  </w:txbxContent>
                </v:textbox>
                <w10:wrap anchorx="margin"/>
              </v:shape>
            </w:pict>
          </mc:Fallback>
        </mc:AlternateContent>
      </w:r>
      <w:r w:rsidRPr="00914F64">
        <w:rPr>
          <w:rFonts w:ascii="Calibri" w:eastAsia="Calibri" w:hAnsi="Calibri" w:cs="Times New Roman"/>
          <w:noProof/>
        </w:rPr>
        <w:drawing>
          <wp:inline distT="0" distB="0" distL="0" distR="0" wp14:anchorId="286EB707" wp14:editId="3A7051DF">
            <wp:extent cx="2330450" cy="2495550"/>
            <wp:effectExtent l="0" t="0" r="0" b="19050"/>
            <wp:docPr id="453" name="Diagram 45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3474721C" w14:textId="77777777" w:rsidR="00914F64" w:rsidRPr="00914F64" w:rsidRDefault="00914F64" w:rsidP="00914F64">
      <w:pPr>
        <w:rPr>
          <w:sz w:val="24"/>
        </w:rPr>
      </w:pPr>
    </w:p>
    <w:p w14:paraId="724A60F4" w14:textId="2B596088" w:rsidR="00914F64" w:rsidRPr="00914F64" w:rsidRDefault="00914F64" w:rsidP="00914F64">
      <w:pPr>
        <w:keepNext/>
        <w:keepLines/>
        <w:spacing w:before="240" w:after="0"/>
        <w:outlineLvl w:val="0"/>
        <w:rPr>
          <w:rFonts w:asciiTheme="majorHAnsi" w:eastAsiaTheme="majorEastAsia" w:hAnsiTheme="majorHAnsi" w:cstheme="majorBidi"/>
          <w:b/>
          <w:bCs/>
          <w:color w:val="2F5496" w:themeColor="accent1" w:themeShade="BF"/>
          <w:sz w:val="26"/>
          <w:szCs w:val="26"/>
        </w:rPr>
      </w:pPr>
      <w:r w:rsidRPr="00914F64">
        <w:rPr>
          <w:rFonts w:asciiTheme="majorHAnsi" w:eastAsiaTheme="majorEastAsia" w:hAnsiTheme="majorHAnsi" w:cstheme="majorBidi"/>
          <w:b/>
          <w:bCs/>
          <w:color w:val="2F5496" w:themeColor="accent1" w:themeShade="BF"/>
          <w:sz w:val="26"/>
          <w:szCs w:val="26"/>
        </w:rPr>
        <w:t>Learning outcomes for module 1</w:t>
      </w:r>
      <w:r w:rsidR="0089248A">
        <w:rPr>
          <w:rFonts w:asciiTheme="majorHAnsi" w:eastAsiaTheme="majorEastAsia" w:hAnsiTheme="majorHAnsi" w:cstheme="majorBidi"/>
          <w:b/>
          <w:bCs/>
          <w:color w:val="2F5496" w:themeColor="accent1" w:themeShade="BF"/>
          <w:sz w:val="26"/>
          <w:szCs w:val="26"/>
        </w:rPr>
        <w:t>4</w:t>
      </w:r>
      <w:r w:rsidR="00540E4F">
        <w:rPr>
          <w:rFonts w:asciiTheme="majorHAnsi" w:eastAsiaTheme="majorEastAsia" w:hAnsiTheme="majorHAnsi" w:cstheme="majorBidi"/>
          <w:b/>
          <w:bCs/>
          <w:color w:val="2F5496" w:themeColor="accent1" w:themeShade="BF"/>
          <w:sz w:val="26"/>
          <w:szCs w:val="26"/>
        </w:rPr>
        <w:t xml:space="preserve">   </w:t>
      </w:r>
    </w:p>
    <w:tbl>
      <w:tblPr>
        <w:tblStyle w:val="TableGrid"/>
        <w:tblW w:w="9918" w:type="dxa"/>
        <w:tblLook w:val="04A0" w:firstRow="1" w:lastRow="0" w:firstColumn="1" w:lastColumn="0" w:noHBand="0" w:noVBand="1"/>
      </w:tblPr>
      <w:tblGrid>
        <w:gridCol w:w="9918"/>
      </w:tblGrid>
      <w:tr w:rsidR="00914F64" w:rsidRPr="00914F64" w14:paraId="15283C2B" w14:textId="77777777" w:rsidTr="00E515FB">
        <w:trPr>
          <w:trHeight w:val="1922"/>
        </w:trPr>
        <w:tc>
          <w:tcPr>
            <w:tcW w:w="9918" w:type="dxa"/>
            <w:shd w:val="clear" w:color="auto" w:fill="E2EFD9" w:themeFill="accent6" w:themeFillTint="33"/>
          </w:tcPr>
          <w:p w14:paraId="1B5E3108" w14:textId="77777777" w:rsidR="00914F64" w:rsidRPr="00F109BE" w:rsidRDefault="00914F64" w:rsidP="00914F64">
            <w:pPr>
              <w:autoSpaceDE w:val="0"/>
              <w:autoSpaceDN w:val="0"/>
              <w:adjustRightInd w:val="0"/>
              <w:rPr>
                <w:rFonts w:ascii="Gadugi" w:hAnsi="Gadugi" w:cstheme="minorHAnsi"/>
                <w:b/>
                <w:bCs/>
                <w:kern w:val="1"/>
                <w:lang w:eastAsia="en-GB" w:bidi="ar-SA"/>
              </w:rPr>
            </w:pPr>
            <w:bookmarkStart w:id="6" w:name="_Hlk71729982"/>
            <w:r w:rsidRPr="00F109BE">
              <w:rPr>
                <w:rFonts w:ascii="Gadugi" w:hAnsi="Gadugi" w:cstheme="minorHAnsi"/>
                <w:b/>
                <w:bCs/>
                <w:kern w:val="1"/>
                <w:lang w:eastAsia="en-GB" w:bidi="ar-SA"/>
              </w:rPr>
              <w:t>By working through this module, you will be able to:</w:t>
            </w:r>
          </w:p>
          <w:p w14:paraId="188F1FC5" w14:textId="45BDB298" w:rsidR="00540E4F" w:rsidRPr="00F109BE" w:rsidRDefault="008B057C" w:rsidP="00FC7602">
            <w:pPr>
              <w:pStyle w:val="ListParagraph"/>
              <w:numPr>
                <w:ilvl w:val="0"/>
                <w:numId w:val="6"/>
              </w:numPr>
              <w:rPr>
                <w:rFonts w:ascii="Gadugi" w:hAnsi="Gadugi"/>
                <w:b/>
                <w:bCs/>
              </w:rPr>
            </w:pPr>
            <w:bookmarkStart w:id="7" w:name="_Hlk90557445"/>
            <w:r w:rsidRPr="00F109BE">
              <w:rPr>
                <w:rFonts w:ascii="Gadugi" w:hAnsi="Gadugi"/>
                <w:b/>
                <w:bCs/>
              </w:rPr>
              <w:t>Consolidate understanding of children’s rights to education and the importance of treating children equally</w:t>
            </w:r>
            <w:r w:rsidR="00C433A7" w:rsidRPr="00F109BE">
              <w:rPr>
                <w:rFonts w:ascii="Gadugi" w:hAnsi="Gadugi"/>
                <w:b/>
                <w:bCs/>
              </w:rPr>
              <w:t>.</w:t>
            </w:r>
            <w:r w:rsidRPr="00F109BE">
              <w:rPr>
                <w:rFonts w:ascii="Gadugi" w:hAnsi="Gadugi"/>
                <w:b/>
                <w:bCs/>
              </w:rPr>
              <w:t xml:space="preserve"> </w:t>
            </w:r>
          </w:p>
          <w:p w14:paraId="45C2796B" w14:textId="5E6E3A41" w:rsidR="00540E4F" w:rsidRPr="00F109BE" w:rsidRDefault="00540E4F" w:rsidP="00FC7602">
            <w:pPr>
              <w:pStyle w:val="ListParagraph"/>
              <w:numPr>
                <w:ilvl w:val="0"/>
                <w:numId w:val="6"/>
              </w:numPr>
              <w:rPr>
                <w:rFonts w:ascii="Gadugi" w:hAnsi="Gadugi"/>
                <w:b/>
                <w:bCs/>
              </w:rPr>
            </w:pPr>
            <w:r w:rsidRPr="00F109BE">
              <w:rPr>
                <w:rFonts w:ascii="Gadugi" w:hAnsi="Gadugi"/>
                <w:b/>
                <w:bCs/>
              </w:rPr>
              <w:t xml:space="preserve">Explore </w:t>
            </w:r>
            <w:r w:rsidR="008415CF" w:rsidRPr="00F109BE">
              <w:rPr>
                <w:rFonts w:ascii="Gadugi" w:hAnsi="Gadugi"/>
                <w:b/>
                <w:bCs/>
              </w:rPr>
              <w:t>the causes of undesirable behaviour in the classroom</w:t>
            </w:r>
            <w:r w:rsidR="00C433A7" w:rsidRPr="00F109BE">
              <w:rPr>
                <w:rFonts w:ascii="Gadugi" w:hAnsi="Gadugi"/>
                <w:b/>
                <w:bCs/>
              </w:rPr>
              <w:t>.</w:t>
            </w:r>
            <w:r w:rsidR="008415CF" w:rsidRPr="00F109BE">
              <w:rPr>
                <w:rFonts w:ascii="Gadugi" w:hAnsi="Gadugi"/>
                <w:b/>
                <w:bCs/>
              </w:rPr>
              <w:t xml:space="preserve"> </w:t>
            </w:r>
          </w:p>
          <w:p w14:paraId="384C261D" w14:textId="6356D12D" w:rsidR="00C21FB6" w:rsidRPr="00F109BE" w:rsidRDefault="00C21FB6" w:rsidP="00FC7602">
            <w:pPr>
              <w:pStyle w:val="ListParagraph"/>
              <w:numPr>
                <w:ilvl w:val="0"/>
                <w:numId w:val="6"/>
              </w:numPr>
              <w:rPr>
                <w:rFonts w:ascii="Gadugi" w:hAnsi="Gadugi"/>
                <w:b/>
                <w:bCs/>
              </w:rPr>
            </w:pPr>
            <w:r w:rsidRPr="00F109BE">
              <w:rPr>
                <w:rFonts w:ascii="Gadugi" w:hAnsi="Gadugi"/>
                <w:b/>
                <w:bCs/>
              </w:rPr>
              <w:t>Creat</w:t>
            </w:r>
            <w:r w:rsidR="000F2DC3">
              <w:rPr>
                <w:rFonts w:ascii="Gadugi" w:hAnsi="Gadugi"/>
                <w:b/>
                <w:bCs/>
              </w:rPr>
              <w:t>e</w:t>
            </w:r>
            <w:r w:rsidRPr="00F109BE">
              <w:rPr>
                <w:rFonts w:ascii="Gadugi" w:hAnsi="Gadugi"/>
                <w:b/>
                <w:bCs/>
              </w:rPr>
              <w:t xml:space="preserve"> an environment for good behaviour to support learning for all children</w:t>
            </w:r>
            <w:r w:rsidR="00C433A7" w:rsidRPr="00F109BE">
              <w:rPr>
                <w:rFonts w:ascii="Gadugi" w:hAnsi="Gadugi"/>
                <w:b/>
                <w:bCs/>
              </w:rPr>
              <w:t>.</w:t>
            </w:r>
          </w:p>
          <w:p w14:paraId="79FFB976" w14:textId="38212D56" w:rsidR="00540E4F" w:rsidRDefault="00C433A7" w:rsidP="00FC7602">
            <w:pPr>
              <w:pStyle w:val="ListParagraph"/>
              <w:numPr>
                <w:ilvl w:val="0"/>
                <w:numId w:val="6"/>
              </w:numPr>
              <w:rPr>
                <w:rFonts w:ascii="Gadugi" w:hAnsi="Gadugi"/>
                <w:b/>
                <w:bCs/>
              </w:rPr>
            </w:pPr>
            <w:r w:rsidRPr="00F109BE">
              <w:rPr>
                <w:rFonts w:ascii="Gadugi" w:hAnsi="Gadugi"/>
                <w:b/>
                <w:bCs/>
              </w:rPr>
              <w:t>Identify strategies to build positive relationships and effective systems for behaviour in the classroom.</w:t>
            </w:r>
          </w:p>
          <w:p w14:paraId="6BD4FCE7" w14:textId="03414942" w:rsidR="00F109BE" w:rsidRDefault="00291D3F" w:rsidP="00FC7602">
            <w:pPr>
              <w:pStyle w:val="ListParagraph"/>
              <w:numPr>
                <w:ilvl w:val="0"/>
                <w:numId w:val="6"/>
              </w:numPr>
              <w:rPr>
                <w:rFonts w:ascii="Gadugi" w:hAnsi="Gadugi"/>
                <w:b/>
                <w:bCs/>
              </w:rPr>
            </w:pPr>
            <w:bookmarkStart w:id="8" w:name="_Hlk91692789"/>
            <w:r>
              <w:rPr>
                <w:rFonts w:ascii="Gadugi" w:hAnsi="Gadugi"/>
                <w:b/>
                <w:bCs/>
              </w:rPr>
              <w:t>Understand the importance of routines</w:t>
            </w:r>
          </w:p>
          <w:p w14:paraId="7AA42C42" w14:textId="3E8C415D" w:rsidR="00291D3F" w:rsidRPr="00F109BE" w:rsidRDefault="00291D3F" w:rsidP="00FC7602">
            <w:pPr>
              <w:pStyle w:val="ListParagraph"/>
              <w:numPr>
                <w:ilvl w:val="0"/>
                <w:numId w:val="6"/>
              </w:numPr>
              <w:rPr>
                <w:rFonts w:ascii="Gadugi" w:hAnsi="Gadugi"/>
                <w:b/>
                <w:bCs/>
              </w:rPr>
            </w:pPr>
            <w:r>
              <w:rPr>
                <w:rFonts w:ascii="Gadugi" w:hAnsi="Gadugi"/>
                <w:b/>
                <w:bCs/>
              </w:rPr>
              <w:t>Explain the responsibility educators have in teaching positive behaviour</w:t>
            </w:r>
          </w:p>
          <w:bookmarkEnd w:id="7"/>
          <w:bookmarkEnd w:id="8"/>
          <w:p w14:paraId="7563EA81" w14:textId="24AD1F74" w:rsidR="00133A1A" w:rsidRPr="00540E4F" w:rsidRDefault="00133A1A" w:rsidP="00540E4F">
            <w:pPr>
              <w:rPr>
                <w:rFonts w:ascii="Gadugi" w:hAnsi="Gadugi"/>
                <w:b/>
                <w:bCs/>
                <w:sz w:val="24"/>
                <w:szCs w:val="24"/>
              </w:rPr>
            </w:pPr>
          </w:p>
        </w:tc>
      </w:tr>
      <w:bookmarkEnd w:id="6"/>
    </w:tbl>
    <w:p w14:paraId="60B8F779" w14:textId="77777777" w:rsidR="00914F64" w:rsidRPr="00914F64" w:rsidRDefault="00914F64" w:rsidP="00914F64">
      <w:pPr>
        <w:rPr>
          <w:color w:val="4472C4" w:themeColor="accent1"/>
          <w:sz w:val="24"/>
        </w:rPr>
      </w:pPr>
    </w:p>
    <w:p w14:paraId="32FABE24" w14:textId="77777777" w:rsidR="00914F64" w:rsidRPr="00914F64" w:rsidRDefault="00914F64" w:rsidP="00FC7602">
      <w:pPr>
        <w:keepNext/>
        <w:keepLines/>
        <w:numPr>
          <w:ilvl w:val="0"/>
          <w:numId w:val="3"/>
        </w:numPr>
        <w:spacing w:before="240" w:after="0"/>
        <w:outlineLvl w:val="0"/>
        <w:rPr>
          <w:rFonts w:ascii="Segoe UI" w:eastAsiaTheme="majorEastAsia" w:hAnsi="Segoe UI" w:cs="Segoe UI"/>
          <w:b/>
          <w:bCs/>
          <w:color w:val="2F5496" w:themeColor="accent1" w:themeShade="BF"/>
          <w:sz w:val="26"/>
          <w:szCs w:val="26"/>
          <w:shd w:val="clear" w:color="auto" w:fill="FFFFFF"/>
        </w:rPr>
      </w:pPr>
      <w:r w:rsidRPr="00914F64">
        <w:rPr>
          <w:rFonts w:asciiTheme="majorHAnsi" w:eastAsiaTheme="majorEastAsia" w:hAnsiTheme="majorHAnsi" w:cstheme="majorBidi"/>
          <w:b/>
          <w:bCs/>
          <w:color w:val="2F5496" w:themeColor="accent1" w:themeShade="BF"/>
          <w:sz w:val="26"/>
          <w:szCs w:val="26"/>
        </w:rPr>
        <w:lastRenderedPageBreak/>
        <w:t>Introduction</w:t>
      </w:r>
      <w:r w:rsidRPr="00914F64">
        <w:rPr>
          <w:rFonts w:ascii="Segoe UI" w:eastAsiaTheme="majorEastAsia" w:hAnsi="Segoe UI" w:cs="Segoe UI"/>
          <w:b/>
          <w:bCs/>
          <w:color w:val="2F5496" w:themeColor="accent1" w:themeShade="BF"/>
          <w:sz w:val="26"/>
          <w:szCs w:val="26"/>
          <w:shd w:val="clear" w:color="auto" w:fill="FFFFFF"/>
        </w:rPr>
        <w:t xml:space="preserve"> </w:t>
      </w:r>
    </w:p>
    <w:p w14:paraId="72959A08" w14:textId="77777777" w:rsidR="00392F20" w:rsidRDefault="00914F64" w:rsidP="00392F20">
      <w:pPr>
        <w:spacing w:after="120" w:line="240" w:lineRule="auto"/>
        <w:textAlignment w:val="baseline"/>
        <w:rPr>
          <w:rFonts w:ascii="Gadugi" w:eastAsia="Times New Roman" w:hAnsi="Gadugi" w:cs="Calibri"/>
          <w:lang w:eastAsia="en-GB" w:bidi="ar-SA"/>
        </w:rPr>
      </w:pPr>
      <w:r w:rsidRPr="00914F64">
        <w:rPr>
          <w:rFonts w:ascii="Gadugi" w:eastAsia="Times New Roman" w:hAnsi="Gadugi" w:cstheme="minorHAnsi"/>
          <w:szCs w:val="24"/>
          <w:shd w:val="clear" w:color="auto" w:fill="FFFFFF"/>
          <w:lang w:val="en-GB" w:eastAsia="en-GB" w:bidi="ar-SA"/>
        </w:rPr>
        <w:t xml:space="preserve">The previous module </w:t>
      </w:r>
      <w:r w:rsidRPr="00C433A7">
        <w:rPr>
          <w:rFonts w:ascii="Gadugi" w:eastAsia="Times New Roman" w:hAnsi="Gadugi" w:cstheme="minorHAnsi"/>
          <w:szCs w:val="24"/>
          <w:shd w:val="clear" w:color="auto" w:fill="FFFFFF"/>
          <w:lang w:val="en-GB" w:eastAsia="en-GB" w:bidi="ar-SA"/>
        </w:rPr>
        <w:t>1</w:t>
      </w:r>
      <w:r w:rsidR="0089248A" w:rsidRPr="00C433A7">
        <w:rPr>
          <w:rFonts w:ascii="Gadugi" w:eastAsia="Times New Roman" w:hAnsi="Gadugi" w:cstheme="minorHAnsi"/>
          <w:szCs w:val="24"/>
          <w:shd w:val="clear" w:color="auto" w:fill="FFFFFF"/>
          <w:lang w:val="en-GB" w:eastAsia="en-GB" w:bidi="ar-SA"/>
        </w:rPr>
        <w:t>3</w:t>
      </w:r>
      <w:r w:rsidRPr="00C433A7">
        <w:rPr>
          <w:rFonts w:ascii="Gadugi" w:eastAsia="Times New Roman" w:hAnsi="Gadugi" w:cstheme="minorHAnsi"/>
          <w:szCs w:val="24"/>
          <w:shd w:val="clear" w:color="auto" w:fill="FFFFFF"/>
          <w:lang w:val="en-GB" w:eastAsia="en-GB" w:bidi="ar-SA"/>
        </w:rPr>
        <w:t xml:space="preserve"> </w:t>
      </w:r>
      <w:r w:rsidRPr="00C433A7">
        <w:rPr>
          <w:rFonts w:ascii="Gadugi" w:eastAsia="Times New Roman" w:hAnsi="Gadugi" w:cs="Calibri"/>
          <w:lang w:eastAsia="en-GB" w:bidi="ar-SA"/>
        </w:rPr>
        <w:t>looked at how</w:t>
      </w:r>
      <w:r w:rsidR="00C433A7">
        <w:rPr>
          <w:rFonts w:ascii="Gadugi" w:eastAsia="Times New Roman" w:hAnsi="Gadugi" w:cs="Calibri"/>
          <w:lang w:eastAsia="en-GB" w:bidi="ar-SA"/>
        </w:rPr>
        <w:t xml:space="preserve"> to support students with learning difficulties and disabilities in the classroom, building on previous modules about differentiation, </w:t>
      </w:r>
      <w:r w:rsidR="0030518E">
        <w:rPr>
          <w:rFonts w:ascii="Gadugi" w:eastAsia="Times New Roman" w:hAnsi="Gadugi" w:cs="Calibri"/>
          <w:lang w:eastAsia="en-GB" w:bidi="ar-SA"/>
        </w:rPr>
        <w:t>multi-sensory</w:t>
      </w:r>
      <w:r w:rsidR="00C433A7">
        <w:rPr>
          <w:rFonts w:ascii="Gadugi" w:eastAsia="Times New Roman" w:hAnsi="Gadugi" w:cs="Calibri"/>
          <w:lang w:eastAsia="en-GB" w:bidi="ar-SA"/>
        </w:rPr>
        <w:t xml:space="preserve"> </w:t>
      </w:r>
      <w:proofErr w:type="gramStart"/>
      <w:r w:rsidR="00C433A7">
        <w:rPr>
          <w:rFonts w:ascii="Gadugi" w:eastAsia="Times New Roman" w:hAnsi="Gadugi" w:cs="Calibri"/>
          <w:lang w:eastAsia="en-GB" w:bidi="ar-SA"/>
        </w:rPr>
        <w:t>learning</w:t>
      </w:r>
      <w:proofErr w:type="gramEnd"/>
      <w:r w:rsidR="00C433A7">
        <w:rPr>
          <w:rFonts w:ascii="Gadugi" w:eastAsia="Times New Roman" w:hAnsi="Gadugi" w:cs="Calibri"/>
          <w:lang w:eastAsia="en-GB" w:bidi="ar-SA"/>
        </w:rPr>
        <w:t xml:space="preserve"> and collaboration. </w:t>
      </w:r>
    </w:p>
    <w:p w14:paraId="313CE175" w14:textId="6236FD05" w:rsidR="00914F64" w:rsidRPr="00392F20" w:rsidRDefault="00914F64" w:rsidP="00392F20">
      <w:pPr>
        <w:spacing w:after="120" w:line="240" w:lineRule="auto"/>
        <w:textAlignment w:val="baseline"/>
        <w:rPr>
          <w:rFonts w:ascii="Gadugi" w:eastAsia="Times New Roman" w:hAnsi="Gadugi" w:cs="Calibri"/>
          <w:lang w:eastAsia="en-GB" w:bidi="ar-SA"/>
        </w:rPr>
      </w:pPr>
      <w:r w:rsidRPr="00573CBA">
        <w:rPr>
          <w:rFonts w:ascii="Gadugi" w:hAnsi="Gadugi" w:cstheme="minorHAnsi"/>
          <w:shd w:val="clear" w:color="auto" w:fill="FFFFFF"/>
        </w:rPr>
        <w:t xml:space="preserve">This module </w:t>
      </w:r>
      <w:r w:rsidR="00B47A08" w:rsidRPr="00573CBA">
        <w:rPr>
          <w:rFonts w:ascii="Gadugi" w:hAnsi="Gadugi"/>
        </w:rPr>
        <w:t>looks</w:t>
      </w:r>
      <w:r w:rsidR="00B47A08" w:rsidRPr="00B47A08">
        <w:rPr>
          <w:rFonts w:ascii="Gadugi" w:hAnsi="Gadugi"/>
        </w:rPr>
        <w:t xml:space="preserve"> at the importance of teaching and learning to develop and encourage positive </w:t>
      </w:r>
      <w:proofErr w:type="spellStart"/>
      <w:r w:rsidR="00B47A08" w:rsidRPr="00B47A08">
        <w:rPr>
          <w:rFonts w:ascii="Gadugi" w:hAnsi="Gadugi"/>
        </w:rPr>
        <w:t>behaviour</w:t>
      </w:r>
      <w:proofErr w:type="spellEnd"/>
      <w:r w:rsidR="00B47A08" w:rsidRPr="00B47A08">
        <w:rPr>
          <w:rFonts w:ascii="Gadugi" w:hAnsi="Gadugi"/>
        </w:rPr>
        <w:t>.</w:t>
      </w:r>
      <w:r w:rsidR="00C62E0B">
        <w:rPr>
          <w:rFonts w:ascii="Gadugi" w:hAnsi="Gadugi"/>
        </w:rPr>
        <w:t xml:space="preserve"> It looks at potential causes of </w:t>
      </w:r>
      <w:r w:rsidR="00B56063">
        <w:rPr>
          <w:rFonts w:ascii="Gadugi" w:hAnsi="Gadugi"/>
        </w:rPr>
        <w:t xml:space="preserve">undesirable </w:t>
      </w:r>
      <w:proofErr w:type="spellStart"/>
      <w:r w:rsidR="00C62E0B">
        <w:rPr>
          <w:rFonts w:ascii="Gadugi" w:hAnsi="Gadugi"/>
        </w:rPr>
        <w:t>behaviour</w:t>
      </w:r>
      <w:proofErr w:type="spellEnd"/>
      <w:r w:rsidR="00B56063">
        <w:rPr>
          <w:rFonts w:ascii="Gadugi" w:hAnsi="Gadugi"/>
        </w:rPr>
        <w:t xml:space="preserve"> and suggest strategies to </w:t>
      </w:r>
      <w:r w:rsidR="001A769F">
        <w:rPr>
          <w:rFonts w:ascii="Gadugi" w:hAnsi="Gadugi"/>
        </w:rPr>
        <w:t xml:space="preserve">establish positive systems to manage </w:t>
      </w:r>
      <w:proofErr w:type="spellStart"/>
      <w:r w:rsidR="001A769F">
        <w:rPr>
          <w:rFonts w:ascii="Gadugi" w:hAnsi="Gadugi"/>
        </w:rPr>
        <w:t>behaviour</w:t>
      </w:r>
      <w:proofErr w:type="spellEnd"/>
      <w:r w:rsidR="001A769F">
        <w:rPr>
          <w:rFonts w:ascii="Gadugi" w:hAnsi="Gadugi"/>
        </w:rPr>
        <w:t xml:space="preserve"> in educational settings. </w:t>
      </w:r>
      <w:r w:rsidR="00C62E0B">
        <w:rPr>
          <w:rFonts w:ascii="Gadugi" w:hAnsi="Gadugi"/>
        </w:rPr>
        <w:t xml:space="preserve"> </w:t>
      </w:r>
      <w:r w:rsidR="00B47A08">
        <w:rPr>
          <w:rFonts w:ascii="Gadugi" w:hAnsi="Gadugi"/>
        </w:rPr>
        <w:t xml:space="preserve"> </w:t>
      </w:r>
    </w:p>
    <w:p w14:paraId="07A21169" w14:textId="77777777" w:rsidR="00914F64" w:rsidRPr="00914F64" w:rsidRDefault="00914F64" w:rsidP="00A73BC2">
      <w:pPr>
        <w:spacing w:after="0" w:line="240" w:lineRule="auto"/>
        <w:rPr>
          <w:rFonts w:ascii="Gadugi" w:hAnsi="Gadugi"/>
        </w:rPr>
      </w:pPr>
      <w:r w:rsidRPr="00914F64">
        <w:rPr>
          <w:rFonts w:ascii="Gadugi" w:hAnsi="Gadugi"/>
        </w:rPr>
        <w:t xml:space="preserve">You will be asked to: </w:t>
      </w:r>
    </w:p>
    <w:p w14:paraId="6F829CB1" w14:textId="77777777" w:rsidR="00914F64" w:rsidRPr="00914F64" w:rsidRDefault="00914F64" w:rsidP="00A73BC2">
      <w:pPr>
        <w:numPr>
          <w:ilvl w:val="0"/>
          <w:numId w:val="2"/>
        </w:numPr>
        <w:spacing w:after="0" w:line="240" w:lineRule="auto"/>
        <w:contextualSpacing/>
        <w:rPr>
          <w:rFonts w:ascii="Gadugi" w:hAnsi="Gadugi"/>
        </w:rPr>
      </w:pPr>
      <w:r w:rsidRPr="00914F64">
        <w:rPr>
          <w:rFonts w:ascii="Gadugi" w:hAnsi="Gadugi"/>
        </w:rPr>
        <w:t>Read various texts about the topic.</w:t>
      </w:r>
    </w:p>
    <w:p w14:paraId="00C2314F" w14:textId="77777777" w:rsidR="00914F64" w:rsidRPr="00914F64" w:rsidRDefault="00914F64" w:rsidP="00A73BC2">
      <w:pPr>
        <w:numPr>
          <w:ilvl w:val="0"/>
          <w:numId w:val="2"/>
        </w:numPr>
        <w:spacing w:after="0" w:line="240" w:lineRule="auto"/>
        <w:contextualSpacing/>
        <w:rPr>
          <w:rFonts w:ascii="Gadugi" w:hAnsi="Gadugi"/>
        </w:rPr>
      </w:pPr>
      <w:r w:rsidRPr="00914F64">
        <w:rPr>
          <w:rFonts w:ascii="Gadugi" w:hAnsi="Gadugi"/>
        </w:rPr>
        <w:t>Watch videos and provide some analysis.</w:t>
      </w:r>
    </w:p>
    <w:p w14:paraId="34EA52AE" w14:textId="77777777" w:rsidR="00914F64" w:rsidRPr="00914F64" w:rsidRDefault="00914F64" w:rsidP="00A73BC2">
      <w:pPr>
        <w:numPr>
          <w:ilvl w:val="0"/>
          <w:numId w:val="2"/>
        </w:numPr>
        <w:spacing w:after="0" w:line="240" w:lineRule="auto"/>
        <w:contextualSpacing/>
        <w:rPr>
          <w:rFonts w:ascii="Gadugi" w:hAnsi="Gadugi"/>
        </w:rPr>
      </w:pPr>
      <w:r w:rsidRPr="00914F64">
        <w:rPr>
          <w:rFonts w:ascii="Gadugi" w:hAnsi="Gadugi"/>
        </w:rPr>
        <w:t>Complete activities either alone, in pairs or in small groups.</w:t>
      </w:r>
    </w:p>
    <w:p w14:paraId="1C72B2C8" w14:textId="77777777" w:rsidR="00914F64" w:rsidRPr="00914F64" w:rsidRDefault="00914F64" w:rsidP="00FC7602">
      <w:pPr>
        <w:numPr>
          <w:ilvl w:val="0"/>
          <w:numId w:val="2"/>
        </w:numPr>
        <w:spacing w:after="0" w:line="240" w:lineRule="auto"/>
        <w:contextualSpacing/>
        <w:rPr>
          <w:rFonts w:ascii="Gadugi" w:hAnsi="Gadugi"/>
        </w:rPr>
      </w:pPr>
      <w:r w:rsidRPr="00914F64">
        <w:rPr>
          <w:rFonts w:ascii="Gadugi" w:hAnsi="Gadugi"/>
        </w:rPr>
        <w:t xml:space="preserve">Think about key questions. </w:t>
      </w:r>
    </w:p>
    <w:p w14:paraId="77417244" w14:textId="77777777" w:rsidR="00914F64" w:rsidRPr="00914F64" w:rsidRDefault="00914F64" w:rsidP="00FC7602">
      <w:pPr>
        <w:numPr>
          <w:ilvl w:val="0"/>
          <w:numId w:val="2"/>
        </w:numPr>
        <w:spacing w:after="0" w:line="240" w:lineRule="auto"/>
        <w:contextualSpacing/>
        <w:rPr>
          <w:rFonts w:ascii="Gadugi" w:hAnsi="Gadugi"/>
        </w:rPr>
      </w:pPr>
      <w:r w:rsidRPr="00914F64">
        <w:rPr>
          <w:rFonts w:ascii="Gadugi" w:hAnsi="Gadugi"/>
        </w:rPr>
        <w:t>Reflect on your experience and knowledge.</w:t>
      </w:r>
    </w:p>
    <w:p w14:paraId="24C98777" w14:textId="77777777" w:rsidR="00914F64" w:rsidRPr="00914F64" w:rsidRDefault="00914F64" w:rsidP="00914F64">
      <w:pPr>
        <w:spacing w:after="0" w:line="240" w:lineRule="auto"/>
        <w:ind w:left="720"/>
        <w:contextualSpacing/>
        <w:rPr>
          <w:rFonts w:ascii="Gadugi" w:hAnsi="Gadugi"/>
        </w:rPr>
      </w:pPr>
    </w:p>
    <w:p w14:paraId="62358E56" w14:textId="02C94944" w:rsidR="00914F64" w:rsidRPr="00573CBA" w:rsidRDefault="00914F64" w:rsidP="00573CBA">
      <w:pPr>
        <w:spacing w:line="240" w:lineRule="auto"/>
        <w:rPr>
          <w:rFonts w:ascii="Gadugi" w:hAnsi="Gadugi"/>
        </w:rPr>
      </w:pPr>
      <w:r w:rsidRPr="00914F64">
        <w:rPr>
          <w:rFonts w:ascii="Gadugi" w:hAnsi="Gadugi"/>
        </w:rPr>
        <w:t xml:space="preserve">The module will take </w:t>
      </w:r>
      <w:r w:rsidRPr="00914F64">
        <w:rPr>
          <w:rFonts w:ascii="Gadugi" w:hAnsi="Gadugi"/>
          <w:b/>
          <w:bCs/>
        </w:rPr>
        <w:t>approximately 6 hours to complete.</w:t>
      </w:r>
      <w:r w:rsidRPr="00914F64">
        <w:rPr>
          <w:rFonts w:ascii="Gadugi" w:hAnsi="Gadugi"/>
        </w:rPr>
        <w:t xml:space="preserve"> We hope you have an enjoyable learning experience.</w:t>
      </w:r>
    </w:p>
    <w:p w14:paraId="3BA26A76" w14:textId="398C1D21" w:rsidR="00914F64" w:rsidRPr="00914F64" w:rsidRDefault="0030518E" w:rsidP="00914F64">
      <w:pPr>
        <w:keepNext/>
        <w:keepLines/>
        <w:spacing w:before="240" w:after="0"/>
        <w:outlineLvl w:val="0"/>
        <w:rPr>
          <w:rFonts w:asciiTheme="majorHAnsi" w:eastAsiaTheme="majorEastAsia" w:hAnsiTheme="majorHAnsi" w:cstheme="majorBidi"/>
          <w:b/>
          <w:bCs/>
          <w:color w:val="2F5496" w:themeColor="accent1" w:themeShade="BF"/>
          <w:sz w:val="26"/>
          <w:szCs w:val="26"/>
        </w:rPr>
      </w:pPr>
      <w:r w:rsidRPr="00914F64">
        <w:rPr>
          <w:rFonts w:asciiTheme="majorHAnsi" w:eastAsiaTheme="majorEastAsia" w:hAnsiTheme="majorHAnsi" w:cstheme="majorHAnsi"/>
          <w:b/>
          <w:bCs/>
          <w:noProof/>
          <w:color w:val="2F5496" w:themeColor="accent1" w:themeShade="BF"/>
          <w:sz w:val="26"/>
          <w:szCs w:val="26"/>
          <w:lang w:bidi="ar-SA"/>
        </w:rPr>
        <w:drawing>
          <wp:anchor distT="0" distB="0" distL="114300" distR="114300" simplePos="0" relativeHeight="251651072" behindDoc="0" locked="0" layoutInCell="1" allowOverlap="1" wp14:anchorId="6CBC8B41" wp14:editId="24C0408C">
            <wp:simplePos x="0" y="0"/>
            <wp:positionH relativeFrom="column">
              <wp:posOffset>4787900</wp:posOffset>
            </wp:positionH>
            <wp:positionV relativeFrom="paragraph">
              <wp:posOffset>1966595</wp:posOffset>
            </wp:positionV>
            <wp:extent cx="2121535" cy="2152015"/>
            <wp:effectExtent l="0" t="0" r="0" b="0"/>
            <wp:wrapNone/>
            <wp:docPr id="103" name="Picture 10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 name="Picture 103"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00914F64" w:rsidRPr="00914F64">
        <w:rPr>
          <w:rFonts w:asciiTheme="majorHAnsi" w:eastAsiaTheme="majorEastAsia" w:hAnsiTheme="majorHAnsi" w:cstheme="majorBidi"/>
          <w:b/>
          <w:bCs/>
          <w:color w:val="2F5496" w:themeColor="accent1" w:themeShade="BF"/>
          <w:sz w:val="26"/>
          <w:szCs w:val="26"/>
        </w:rPr>
        <w:t>Key to symbols</w:t>
      </w:r>
    </w:p>
    <w:tbl>
      <w:tblPr>
        <w:tblStyle w:val="TableGrid"/>
        <w:tblW w:w="0" w:type="auto"/>
        <w:tblLook w:val="04A0" w:firstRow="1" w:lastRow="0" w:firstColumn="1" w:lastColumn="0" w:noHBand="0" w:noVBand="1"/>
      </w:tblPr>
      <w:tblGrid>
        <w:gridCol w:w="2065"/>
        <w:gridCol w:w="7671"/>
      </w:tblGrid>
      <w:tr w:rsidR="00914F64" w:rsidRPr="00914F64" w14:paraId="186E10F9" w14:textId="77777777" w:rsidTr="00E515FB">
        <w:tc>
          <w:tcPr>
            <w:tcW w:w="2065" w:type="dxa"/>
          </w:tcPr>
          <w:p w14:paraId="60DAF5F3" w14:textId="77777777" w:rsidR="00914F64" w:rsidRPr="00914F64" w:rsidRDefault="00914F64" w:rsidP="00914F64">
            <w:pPr>
              <w:jc w:val="center"/>
              <w:rPr>
                <w:color w:val="4472C4" w:themeColor="accent1"/>
                <w:sz w:val="24"/>
              </w:rPr>
            </w:pPr>
            <w:r w:rsidRPr="00914F64">
              <w:rPr>
                <w:noProof/>
                <w:color w:val="4472C4" w:themeColor="accent1"/>
                <w:sz w:val="24"/>
              </w:rPr>
              <w:drawing>
                <wp:anchor distT="0" distB="0" distL="114300" distR="114300" simplePos="0" relativeHeight="251637760" behindDoc="0" locked="0" layoutInCell="1" allowOverlap="1" wp14:anchorId="0201B90C" wp14:editId="1724BD74">
                  <wp:simplePos x="0" y="0"/>
                  <wp:positionH relativeFrom="column">
                    <wp:posOffset>191135</wp:posOffset>
                  </wp:positionH>
                  <wp:positionV relativeFrom="paragraph">
                    <wp:posOffset>-100330</wp:posOffset>
                  </wp:positionV>
                  <wp:extent cx="663112" cy="673100"/>
                  <wp:effectExtent l="0" t="0" r="0" b="0"/>
                  <wp:wrapNone/>
                  <wp:docPr id="88" name="Picture 88"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Picture 88" descr="Shape, arrow&#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663112" cy="673100"/>
                          </a:xfrm>
                          <a:prstGeom prst="rect">
                            <a:avLst/>
                          </a:prstGeom>
                          <a:noFill/>
                        </pic:spPr>
                      </pic:pic>
                    </a:graphicData>
                  </a:graphic>
                  <wp14:sizeRelH relativeFrom="margin">
                    <wp14:pctWidth>0</wp14:pctWidth>
                  </wp14:sizeRelH>
                  <wp14:sizeRelV relativeFrom="margin">
                    <wp14:pctHeight>0</wp14:pctHeight>
                  </wp14:sizeRelV>
                </wp:anchor>
              </w:drawing>
            </w:r>
          </w:p>
        </w:tc>
        <w:tc>
          <w:tcPr>
            <w:tcW w:w="7671" w:type="dxa"/>
          </w:tcPr>
          <w:p w14:paraId="4B1A5740" w14:textId="77777777" w:rsidR="00914F64" w:rsidRPr="00914F64" w:rsidRDefault="00914F64" w:rsidP="00914F64">
            <w:pPr>
              <w:rPr>
                <w:rFonts w:ascii="Gadugi" w:hAnsi="Gadugi"/>
              </w:rPr>
            </w:pPr>
            <w:r w:rsidRPr="00914F64">
              <w:rPr>
                <w:rFonts w:ascii="Gadugi" w:hAnsi="Gadugi"/>
                <w:b/>
                <w:bCs/>
              </w:rPr>
              <w:t>Activity</w:t>
            </w:r>
            <w:r w:rsidRPr="00914F64">
              <w:rPr>
                <w:rFonts w:ascii="Gadugi" w:hAnsi="Gadugi"/>
              </w:rPr>
              <w:t xml:space="preserve"> – this is </w:t>
            </w:r>
            <w:r w:rsidRPr="00914F64">
              <w:rPr>
                <w:rFonts w:ascii="Gadugi" w:hAnsi="Gadugi"/>
                <w:b/>
                <w:bCs/>
              </w:rPr>
              <w:t>work you need to complete.</w:t>
            </w:r>
          </w:p>
          <w:p w14:paraId="4C920246" w14:textId="77777777" w:rsidR="00914F64" w:rsidRPr="00914F64" w:rsidRDefault="00914F64" w:rsidP="00914F64">
            <w:pPr>
              <w:rPr>
                <w:rFonts w:ascii="Gadugi" w:hAnsi="Gadugi"/>
              </w:rPr>
            </w:pPr>
          </w:p>
        </w:tc>
      </w:tr>
      <w:tr w:rsidR="00914F64" w:rsidRPr="00914F64" w14:paraId="03BFCD8F" w14:textId="77777777" w:rsidTr="00E515FB">
        <w:tc>
          <w:tcPr>
            <w:tcW w:w="2065" w:type="dxa"/>
          </w:tcPr>
          <w:p w14:paraId="518DD641" w14:textId="77777777" w:rsidR="00914F64" w:rsidRPr="00914F64" w:rsidRDefault="00914F64" w:rsidP="00914F64">
            <w:pPr>
              <w:jc w:val="center"/>
              <w:rPr>
                <w:color w:val="4472C4" w:themeColor="accent1"/>
                <w:sz w:val="24"/>
              </w:rPr>
            </w:pPr>
            <w:r w:rsidRPr="00914F64">
              <w:rPr>
                <w:noProof/>
                <w:color w:val="4472C4" w:themeColor="accent1"/>
                <w:sz w:val="24"/>
              </w:rPr>
              <w:drawing>
                <wp:anchor distT="0" distB="0" distL="114300" distR="114300" simplePos="0" relativeHeight="251635712" behindDoc="0" locked="0" layoutInCell="1" allowOverlap="1" wp14:anchorId="7784D88A" wp14:editId="3E742F54">
                  <wp:simplePos x="0" y="0"/>
                  <wp:positionH relativeFrom="column">
                    <wp:posOffset>188595</wp:posOffset>
                  </wp:positionH>
                  <wp:positionV relativeFrom="paragraph">
                    <wp:posOffset>-97790</wp:posOffset>
                  </wp:positionV>
                  <wp:extent cx="675596" cy="685800"/>
                  <wp:effectExtent l="0" t="0" r="0" b="0"/>
                  <wp:wrapNone/>
                  <wp:docPr id="86" name="Picture 86"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
          <w:p w14:paraId="4961657D" w14:textId="77777777" w:rsidR="00914F64" w:rsidRPr="00914F64" w:rsidRDefault="00914F64" w:rsidP="00914F64">
            <w:pPr>
              <w:jc w:val="center"/>
              <w:rPr>
                <w:color w:val="4472C4" w:themeColor="accent1"/>
                <w:sz w:val="24"/>
              </w:rPr>
            </w:pPr>
          </w:p>
        </w:tc>
        <w:tc>
          <w:tcPr>
            <w:tcW w:w="7671" w:type="dxa"/>
          </w:tcPr>
          <w:p w14:paraId="387F3923" w14:textId="77777777" w:rsidR="00914F64" w:rsidRPr="00914F64" w:rsidRDefault="00914F64" w:rsidP="00914F64">
            <w:pPr>
              <w:rPr>
                <w:rFonts w:ascii="Gadugi" w:hAnsi="Gadugi"/>
              </w:rPr>
            </w:pPr>
            <w:r w:rsidRPr="00914F64">
              <w:rPr>
                <w:rFonts w:ascii="Gadugi" w:hAnsi="Gadugi"/>
                <w:b/>
                <w:bCs/>
              </w:rPr>
              <w:t>Question/s</w:t>
            </w:r>
            <w:r w:rsidRPr="00914F64">
              <w:rPr>
                <w:rFonts w:ascii="Gadugi" w:hAnsi="Gadugi"/>
              </w:rPr>
              <w:t xml:space="preserve"> – please answer the questions.</w:t>
            </w:r>
          </w:p>
        </w:tc>
      </w:tr>
      <w:tr w:rsidR="00914F64" w:rsidRPr="00914F64" w14:paraId="24622180" w14:textId="77777777" w:rsidTr="00E515FB">
        <w:tc>
          <w:tcPr>
            <w:tcW w:w="2065" w:type="dxa"/>
          </w:tcPr>
          <w:p w14:paraId="703D9241" w14:textId="77777777" w:rsidR="00914F64" w:rsidRPr="00914F64" w:rsidRDefault="00914F64" w:rsidP="00914F64">
            <w:pPr>
              <w:jc w:val="center"/>
              <w:rPr>
                <w:color w:val="4472C4" w:themeColor="accent1"/>
                <w:sz w:val="24"/>
              </w:rPr>
            </w:pPr>
            <w:r w:rsidRPr="00914F64">
              <w:rPr>
                <w:noProof/>
                <w:color w:val="4472C4" w:themeColor="accent1"/>
                <w:sz w:val="24"/>
              </w:rPr>
              <w:drawing>
                <wp:anchor distT="0" distB="0" distL="114300" distR="114300" simplePos="0" relativeHeight="251636736" behindDoc="0" locked="0" layoutInCell="1" allowOverlap="1" wp14:anchorId="0A487379" wp14:editId="1882A726">
                  <wp:simplePos x="0" y="0"/>
                  <wp:positionH relativeFrom="column">
                    <wp:posOffset>220345</wp:posOffset>
                  </wp:positionH>
                  <wp:positionV relativeFrom="paragraph">
                    <wp:posOffset>-61595</wp:posOffset>
                  </wp:positionV>
                  <wp:extent cx="631693" cy="635000"/>
                  <wp:effectExtent l="0" t="0" r="0" b="0"/>
                  <wp:wrapNone/>
                  <wp:docPr id="87" name="Picture 87"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descr="A picture containing text&#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p>
          <w:p w14:paraId="0520C75F" w14:textId="77777777" w:rsidR="00914F64" w:rsidRPr="00914F64" w:rsidRDefault="00914F64" w:rsidP="00914F64">
            <w:pPr>
              <w:jc w:val="center"/>
              <w:rPr>
                <w:color w:val="4472C4" w:themeColor="accent1"/>
                <w:sz w:val="24"/>
              </w:rPr>
            </w:pPr>
          </w:p>
        </w:tc>
        <w:tc>
          <w:tcPr>
            <w:tcW w:w="7671" w:type="dxa"/>
          </w:tcPr>
          <w:p w14:paraId="558D2F73" w14:textId="77777777" w:rsidR="00914F64" w:rsidRPr="00914F64" w:rsidRDefault="00914F64" w:rsidP="00914F64">
            <w:pPr>
              <w:rPr>
                <w:rFonts w:ascii="Gadugi" w:hAnsi="Gadugi"/>
              </w:rPr>
            </w:pPr>
            <w:r w:rsidRPr="00914F64">
              <w:rPr>
                <w:rFonts w:ascii="Gadugi" w:hAnsi="Gadugi"/>
                <w:b/>
                <w:bCs/>
              </w:rPr>
              <w:t>Reflection</w:t>
            </w:r>
            <w:r w:rsidRPr="00914F64">
              <w:rPr>
                <w:rFonts w:ascii="Gadugi" w:hAnsi="Gadugi"/>
              </w:rPr>
              <w:t xml:space="preserve"> – think carefully about how you feel about this. </w:t>
            </w:r>
          </w:p>
        </w:tc>
      </w:tr>
      <w:tr w:rsidR="00914F64" w:rsidRPr="00914F64" w14:paraId="0FDF1DA4" w14:textId="77777777" w:rsidTr="00E515FB">
        <w:tc>
          <w:tcPr>
            <w:tcW w:w="2065" w:type="dxa"/>
          </w:tcPr>
          <w:p w14:paraId="63ABF35B" w14:textId="77777777" w:rsidR="00914F64" w:rsidRPr="00914F64" w:rsidRDefault="00914F64" w:rsidP="00914F64">
            <w:pPr>
              <w:jc w:val="center"/>
              <w:rPr>
                <w:noProof/>
                <w:color w:val="4472C4" w:themeColor="accent1"/>
                <w:sz w:val="24"/>
              </w:rPr>
            </w:pPr>
          </w:p>
          <w:p w14:paraId="56A3CB51" w14:textId="77777777" w:rsidR="00914F64" w:rsidRPr="00914F64" w:rsidRDefault="00914F64" w:rsidP="00914F64">
            <w:pPr>
              <w:jc w:val="center"/>
              <w:rPr>
                <w:noProof/>
                <w:color w:val="4472C4" w:themeColor="accent1"/>
                <w:sz w:val="24"/>
              </w:rPr>
            </w:pPr>
          </w:p>
        </w:tc>
        <w:tc>
          <w:tcPr>
            <w:tcW w:w="7671" w:type="dxa"/>
          </w:tcPr>
          <w:p w14:paraId="64BBB36C" w14:textId="77777777" w:rsidR="00914F64" w:rsidRPr="00914F64" w:rsidRDefault="00914F64" w:rsidP="00914F64">
            <w:pPr>
              <w:rPr>
                <w:rFonts w:ascii="Gadugi" w:hAnsi="Gadugi"/>
              </w:rPr>
            </w:pPr>
            <w:r w:rsidRPr="00914F64">
              <w:rPr>
                <w:rFonts w:ascii="Gadugi" w:hAnsi="Gadugi"/>
                <w:b/>
                <w:bCs/>
              </w:rPr>
              <w:t xml:space="preserve">Learning Journal – </w:t>
            </w:r>
            <w:r w:rsidRPr="00914F64">
              <w:rPr>
                <w:rFonts w:ascii="Gadugi" w:hAnsi="Gadugi"/>
              </w:rPr>
              <w:t>please write your answers in your learning journal.</w:t>
            </w:r>
          </w:p>
        </w:tc>
      </w:tr>
      <w:tr w:rsidR="00914F64" w:rsidRPr="00914F64" w14:paraId="588618BD" w14:textId="77777777" w:rsidTr="00E515FB">
        <w:tc>
          <w:tcPr>
            <w:tcW w:w="2065" w:type="dxa"/>
          </w:tcPr>
          <w:p w14:paraId="7D80C32A" w14:textId="77777777" w:rsidR="00914F64" w:rsidRPr="00914F64" w:rsidRDefault="00914F64" w:rsidP="00914F64">
            <w:pPr>
              <w:rPr>
                <w:noProof/>
                <w:color w:val="4472C4" w:themeColor="accent1"/>
                <w:sz w:val="24"/>
              </w:rPr>
            </w:pPr>
            <w:r w:rsidRPr="00914F64">
              <w:rPr>
                <w:noProof/>
                <w:color w:val="4472C4" w:themeColor="accent1"/>
                <w:sz w:val="24"/>
              </w:rPr>
              <w:drawing>
                <wp:anchor distT="0" distB="0" distL="114300" distR="114300" simplePos="0" relativeHeight="251639808" behindDoc="0" locked="0" layoutInCell="1" allowOverlap="1" wp14:anchorId="67532D80" wp14:editId="7D057963">
                  <wp:simplePos x="0" y="0"/>
                  <wp:positionH relativeFrom="column">
                    <wp:posOffset>264795</wp:posOffset>
                  </wp:positionH>
                  <wp:positionV relativeFrom="paragraph">
                    <wp:posOffset>-445770</wp:posOffset>
                  </wp:positionV>
                  <wp:extent cx="647700" cy="603066"/>
                  <wp:effectExtent l="0" t="0" r="0" b="0"/>
                  <wp:wrapNone/>
                  <wp:docPr id="106" name="Picture 106"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 name="Picture 106"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r w:rsidRPr="00914F64">
              <w:rPr>
                <w:noProof/>
                <w:color w:val="4472C4" w:themeColor="accent1"/>
                <w:sz w:val="24"/>
              </w:rPr>
              <w:drawing>
                <wp:anchor distT="0" distB="0" distL="114300" distR="114300" simplePos="0" relativeHeight="251638784" behindDoc="0" locked="0" layoutInCell="1" allowOverlap="1" wp14:anchorId="560ECEC3" wp14:editId="111EFC2A">
                  <wp:simplePos x="0" y="0"/>
                  <wp:positionH relativeFrom="column">
                    <wp:posOffset>217170</wp:posOffset>
                  </wp:positionH>
                  <wp:positionV relativeFrom="paragraph">
                    <wp:posOffset>48895</wp:posOffset>
                  </wp:positionV>
                  <wp:extent cx="615950" cy="294299"/>
                  <wp:effectExtent l="0" t="0" r="0" b="0"/>
                  <wp:wrapNone/>
                  <wp:docPr id="97" name="Picture 97"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 name="Picture 97" descr="A picture containing text, clipart&#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615950" cy="294299"/>
                          </a:xfrm>
                          <a:prstGeom prst="rect">
                            <a:avLst/>
                          </a:prstGeom>
                          <a:noFill/>
                        </pic:spPr>
                      </pic:pic>
                    </a:graphicData>
                  </a:graphic>
                </wp:anchor>
              </w:drawing>
            </w:r>
          </w:p>
        </w:tc>
        <w:tc>
          <w:tcPr>
            <w:tcW w:w="7671" w:type="dxa"/>
          </w:tcPr>
          <w:p w14:paraId="4FCC1100" w14:textId="77777777" w:rsidR="00914F64" w:rsidRPr="00914F64" w:rsidRDefault="00914F64" w:rsidP="00914F64">
            <w:pPr>
              <w:rPr>
                <w:rFonts w:ascii="Gadugi" w:hAnsi="Gadugi"/>
              </w:rPr>
            </w:pPr>
            <w:r w:rsidRPr="00914F64">
              <w:rPr>
                <w:rFonts w:ascii="Gadugi" w:hAnsi="Gadugi"/>
                <w:b/>
                <w:bCs/>
              </w:rPr>
              <w:t xml:space="preserve">Read – </w:t>
            </w:r>
            <w:r w:rsidRPr="00914F64">
              <w:rPr>
                <w:rFonts w:ascii="Gadugi" w:hAnsi="Gadugi"/>
              </w:rPr>
              <w:t>please read the text provided.  Make any notes you like.</w:t>
            </w:r>
          </w:p>
          <w:p w14:paraId="62B518D2" w14:textId="77777777" w:rsidR="00914F64" w:rsidRPr="00914F64" w:rsidRDefault="00914F64" w:rsidP="00914F64">
            <w:pPr>
              <w:rPr>
                <w:rFonts w:ascii="Gadugi" w:hAnsi="Gadugi"/>
                <w:b/>
                <w:bCs/>
              </w:rPr>
            </w:pPr>
          </w:p>
        </w:tc>
      </w:tr>
    </w:tbl>
    <w:p w14:paraId="7FCE8676" w14:textId="452FB49A" w:rsidR="00914F64" w:rsidRDefault="00914F64" w:rsidP="00914F64">
      <w:pPr>
        <w:rPr>
          <w:color w:val="4472C4" w:themeColor="accent1"/>
          <w:sz w:val="24"/>
          <w:lang w:bidi="ar-SA"/>
        </w:rPr>
      </w:pPr>
    </w:p>
    <w:p w14:paraId="523041AD" w14:textId="77777777" w:rsidR="0019593A" w:rsidRPr="00914F64" w:rsidRDefault="0019593A" w:rsidP="00914F64">
      <w:pPr>
        <w:rPr>
          <w:color w:val="4472C4" w:themeColor="accent1"/>
          <w:sz w:val="24"/>
          <w:lang w:bidi="ar-SA"/>
        </w:rPr>
      </w:pPr>
    </w:p>
    <w:p w14:paraId="31094DC9" w14:textId="21183A95" w:rsidR="00914F64" w:rsidRPr="00914F64" w:rsidRDefault="00914F64" w:rsidP="00914F64">
      <w:pPr>
        <w:keepNext/>
        <w:keepLines/>
        <w:spacing w:before="240" w:after="0"/>
        <w:outlineLvl w:val="0"/>
        <w:rPr>
          <w:rFonts w:asciiTheme="majorHAnsi" w:eastAsia="Times New Roman" w:hAnsiTheme="majorHAnsi" w:cstheme="majorHAnsi"/>
          <w:b/>
          <w:bCs/>
          <w:color w:val="2F5496" w:themeColor="accent1" w:themeShade="BF"/>
          <w:sz w:val="26"/>
          <w:szCs w:val="26"/>
          <w:lang w:bidi="ar-SA"/>
        </w:rPr>
      </w:pPr>
      <w:r w:rsidRPr="00914F64">
        <w:rPr>
          <w:rFonts w:asciiTheme="majorHAnsi" w:eastAsiaTheme="majorEastAsia" w:hAnsiTheme="majorHAnsi" w:cstheme="majorHAnsi"/>
          <w:b/>
          <w:bCs/>
          <w:noProof/>
          <w:color w:val="2F5496" w:themeColor="accent1" w:themeShade="BF"/>
          <w:sz w:val="26"/>
          <w:szCs w:val="26"/>
          <w:lang w:bidi="ar-SA"/>
        </w:rPr>
        <w:drawing>
          <wp:anchor distT="0" distB="0" distL="114300" distR="114300" simplePos="0" relativeHeight="251650048" behindDoc="0" locked="0" layoutInCell="1" allowOverlap="1" wp14:anchorId="1A7B2BCC" wp14:editId="024BE291">
            <wp:simplePos x="0" y="0"/>
            <wp:positionH relativeFrom="column">
              <wp:posOffset>-500176</wp:posOffset>
            </wp:positionH>
            <wp:positionV relativeFrom="paragraph">
              <wp:posOffset>267420</wp:posOffset>
            </wp:positionV>
            <wp:extent cx="633730" cy="640080"/>
            <wp:effectExtent l="0" t="0" r="0" b="0"/>
            <wp:wrapNone/>
            <wp:docPr id="501" name="Picture 501" descr="A blue logo with a black background&#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1" name="Picture 501" descr="A blue logo with a black background&#10;&#10;Description automatically generated with low confidence"/>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633730" cy="640080"/>
                    </a:xfrm>
                    <a:prstGeom prst="rect">
                      <a:avLst/>
                    </a:prstGeom>
                    <a:noFill/>
                  </pic:spPr>
                </pic:pic>
              </a:graphicData>
            </a:graphic>
          </wp:anchor>
        </w:drawing>
      </w:r>
      <w:r w:rsidRPr="00914F64">
        <w:rPr>
          <w:rFonts w:asciiTheme="majorHAnsi" w:eastAsiaTheme="majorEastAsia" w:hAnsiTheme="majorHAnsi" w:cstheme="majorHAnsi"/>
          <w:b/>
          <w:bCs/>
          <w:color w:val="2F5496" w:themeColor="accent1" w:themeShade="BF"/>
          <w:sz w:val="26"/>
          <w:szCs w:val="26"/>
        </w:rPr>
        <w:t>Activity 1</w:t>
      </w:r>
      <w:r w:rsidR="0089248A">
        <w:rPr>
          <w:rFonts w:asciiTheme="majorHAnsi" w:eastAsiaTheme="majorEastAsia" w:hAnsiTheme="majorHAnsi" w:cstheme="majorHAnsi"/>
          <w:b/>
          <w:bCs/>
          <w:color w:val="2F5496" w:themeColor="accent1" w:themeShade="BF"/>
          <w:sz w:val="26"/>
          <w:szCs w:val="26"/>
        </w:rPr>
        <w:t>4</w:t>
      </w:r>
      <w:r w:rsidRPr="00914F64">
        <w:rPr>
          <w:rFonts w:asciiTheme="majorHAnsi" w:eastAsiaTheme="majorEastAsia" w:hAnsiTheme="majorHAnsi" w:cstheme="majorHAnsi"/>
          <w:b/>
          <w:bCs/>
          <w:color w:val="2F5496" w:themeColor="accent1" w:themeShade="BF"/>
          <w:sz w:val="26"/>
          <w:szCs w:val="26"/>
        </w:rPr>
        <w:t xml:space="preserve">.1 </w:t>
      </w:r>
      <w:r w:rsidRPr="00914F64">
        <w:rPr>
          <w:rFonts w:asciiTheme="majorHAnsi" w:eastAsiaTheme="majorEastAsia" w:hAnsiTheme="majorHAnsi" w:cstheme="majorHAnsi"/>
          <w:b/>
          <w:bCs/>
          <w:color w:val="2F5496" w:themeColor="accent1" w:themeShade="BF"/>
          <w:sz w:val="26"/>
          <w:szCs w:val="26"/>
          <w:lang w:bidi="ar-SA"/>
        </w:rPr>
        <w:t>Self-assessment</w:t>
      </w:r>
    </w:p>
    <w:p w14:paraId="4CF9E7AB" w14:textId="50E30AF7" w:rsidR="00914F64" w:rsidRPr="00914F64" w:rsidRDefault="002061B7" w:rsidP="00914F64">
      <w:pPr>
        <w:spacing w:line="240" w:lineRule="auto"/>
        <w:rPr>
          <w:rFonts w:ascii="Gadugi" w:hAnsi="Gadugi"/>
          <w:color w:val="000000" w:themeColor="text1"/>
          <w:lang w:bidi="ar-SA"/>
        </w:rPr>
      </w:pPr>
      <w:r w:rsidRPr="00914F64">
        <w:rPr>
          <w:noProof/>
          <w:color w:val="4472C4" w:themeColor="accent1"/>
          <w:sz w:val="24"/>
        </w:rPr>
        <w:drawing>
          <wp:anchor distT="0" distB="0" distL="114300" distR="114300" simplePos="0" relativeHeight="251893760" behindDoc="0" locked="0" layoutInCell="1" allowOverlap="1" wp14:anchorId="46880DF6" wp14:editId="636F5B68">
            <wp:simplePos x="0" y="0"/>
            <wp:positionH relativeFrom="column">
              <wp:posOffset>5219700</wp:posOffset>
            </wp:positionH>
            <wp:positionV relativeFrom="paragraph">
              <wp:posOffset>1105535</wp:posOffset>
            </wp:positionV>
            <wp:extent cx="675596" cy="685800"/>
            <wp:effectExtent l="0" t="0" r="0" b="0"/>
            <wp:wrapNone/>
            <wp:docPr id="458" name="Picture 458"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914F64" w:rsidRPr="00914F64">
        <w:rPr>
          <w:rFonts w:ascii="Gadugi" w:hAnsi="Gadugi"/>
          <w:noProof/>
          <w:color w:val="000000" w:themeColor="text1"/>
          <w:lang w:bidi="ar-SA"/>
        </w:rPr>
        <mc:AlternateContent>
          <mc:Choice Requires="wps">
            <w:drawing>
              <wp:anchor distT="45720" distB="45720" distL="114300" distR="114300" simplePos="0" relativeHeight="251648000" behindDoc="0" locked="0" layoutInCell="1" allowOverlap="1" wp14:anchorId="343F83A8" wp14:editId="03AA999B">
                <wp:simplePos x="0" y="0"/>
                <wp:positionH relativeFrom="column">
                  <wp:posOffset>5337175</wp:posOffset>
                </wp:positionH>
                <wp:positionV relativeFrom="paragraph">
                  <wp:posOffset>789940</wp:posOffset>
                </wp:positionV>
                <wp:extent cx="965200" cy="323850"/>
                <wp:effectExtent l="0" t="0" r="25400"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5200" cy="323850"/>
                        </a:xfrm>
                        <a:prstGeom prst="rect">
                          <a:avLst/>
                        </a:prstGeom>
                        <a:solidFill>
                          <a:srgbClr val="FFFFFF"/>
                        </a:solidFill>
                        <a:ln w="9525">
                          <a:solidFill>
                            <a:srgbClr val="000000"/>
                          </a:solidFill>
                          <a:miter lim="800000"/>
                          <a:headEnd/>
                          <a:tailEnd/>
                        </a:ln>
                      </wps:spPr>
                      <wps:txbx>
                        <w:txbxContent>
                          <w:p w14:paraId="33673B90" w14:textId="77777777" w:rsidR="00914F64" w:rsidRPr="009666AD" w:rsidRDefault="00914F64" w:rsidP="00914F64">
                            <w:pPr>
                              <w:jc w:val="center"/>
                              <w:rPr>
                                <w:rFonts w:ascii="Gadugi" w:hAnsi="Gadugi"/>
                              </w:rPr>
                            </w:pPr>
                            <w:r w:rsidRPr="009666AD">
                              <w:rPr>
                                <w:rFonts w:ascii="Gadugi" w:hAnsi="Gadugi"/>
                              </w:rP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3F83A8" id="_x0000_s1031" type="#_x0000_t202" style="position:absolute;margin-left:420.25pt;margin-top:62.2pt;width:76pt;height:25.5pt;z-index:2516480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OGljEwIAACUEAAAOAAAAZHJzL2Uyb0RvYy54bWysU11v2yAUfZ+0/4B4X5ykcZdacaouXaZJ&#10;3YfU7QdgjGM0zGUXErv79b3gNI267WUaD4jLhcO551xW10Nn2EGh12BLPptMOVNWQq3truTfv23f&#10;LDnzQdhaGLCq5A/K8+v161er3hVqDi2YWiEjEOuL3pW8DcEVWeZlqzrhJ+CUpWQD2IlAIe6yGkVP&#10;6J3J5tPpZdYD1g5BKu9p93ZM8nXCbxolw5em8SowU3LiFtKMaa7inK1XotihcK2WRxriH1h0Qlt6&#10;9AR1K4Jge9S/QXVaInhowkRCl0HTaKlSDVTNbPqimvtWOJVqIXG8O8nk/x+s/Hy4d1+RheEdDGRg&#10;KsK7O5A/PLOwaYXdqRtE6Fslanp4FiXLeueL49UotS98BKn6T1CTyWIfIAENDXZRFaqTEToZ8HAS&#10;XQ2BSdq8uszJSM4kpS7mF8s8mZKJ4umyQx8+KOhYXJQcydMELg53PkQyong6Et/yYHS91cakAHfV&#10;xiA7CPJ/m0bi/+KYsawnJvk8H+v/K8Q0jT9BdDpQIxvdlXx5OiSKqNp7W6c2C0KbcU2UjT3KGJUb&#10;NQxDNTBdlzyPD0RVK6gfSFeEsW/pn9GiBfzFWU89W3L/cy9QcWY+WvLmarZYxCZPwSJ/O6cAzzPV&#10;eUZYSVAlD5yNy01IHyPqZuGGPGx00veZyZEy9WKS/fhvYrOfx+nU8+9ePwIAAP//AwBQSwMEFAAG&#10;AAgAAAAhAJO1VsDfAAAACwEAAA8AAABkcnMvZG93bnJldi54bWxMj81OwzAQhO9IvIO1SFwQdQjp&#10;T0KcCiGB6A0Kgqsbb5MIex1iNw1vz/YEx535NDtTridnxYhD6DwpuJklIJBqbzpqFLy/PV6vQISo&#10;yWjrCRX8YIB1dX5W6sL4I73iuI2N4BAKhVbQxtgXUoa6RafDzPdI7O394HTkc2ikGfSRw52VaZIs&#10;pNMd8YdW9/jQYv21PTgFq+x5/Ayb25ePerG3ebxajk/fg1KXF9P9HYiIU/yD4VSfq0PFnXb+QCYI&#10;e8pI5oyykWYZCCbyPGVlx8pynoGsSvl/Q/ULAAD//wMAUEsBAi0AFAAGAAgAAAAhALaDOJL+AAAA&#10;4QEAABMAAAAAAAAAAAAAAAAAAAAAAFtDb250ZW50X1R5cGVzXS54bWxQSwECLQAUAAYACAAAACEA&#10;OP0h/9YAAACUAQAACwAAAAAAAAAAAAAAAAAvAQAAX3JlbHMvLnJlbHNQSwECLQAUAAYACAAAACEA&#10;qjhpYxMCAAAlBAAADgAAAAAAAAAAAAAAAAAuAgAAZHJzL2Uyb0RvYy54bWxQSwECLQAUAAYACAAA&#10;ACEAk7VWwN8AAAALAQAADwAAAAAAAAAAAAAAAABtBAAAZHJzL2Rvd25yZXYueG1sUEsFBgAAAAAE&#10;AAQA8wAAAHkFAAAAAA==&#10;">
                <v:textbox>
                  <w:txbxContent>
                    <w:p w14:paraId="33673B90" w14:textId="77777777" w:rsidR="00914F64" w:rsidRPr="009666AD" w:rsidRDefault="00914F64" w:rsidP="00914F64">
                      <w:pPr>
                        <w:jc w:val="center"/>
                        <w:rPr>
                          <w:rFonts w:ascii="Gadugi" w:hAnsi="Gadugi"/>
                        </w:rPr>
                      </w:pPr>
                      <w:r w:rsidRPr="009666AD">
                        <w:rPr>
                          <w:rFonts w:ascii="Gadugi" w:hAnsi="Gadugi"/>
                        </w:rPr>
                        <w:t>VERY well</w:t>
                      </w:r>
                    </w:p>
                  </w:txbxContent>
                </v:textbox>
                <w10:wrap type="square"/>
              </v:shape>
            </w:pict>
          </mc:Fallback>
        </mc:AlternateContent>
      </w:r>
      <w:r w:rsidR="00914F64" w:rsidRPr="00914F64">
        <w:rPr>
          <w:rFonts w:ascii="Gadugi" w:hAnsi="Gadugi"/>
          <w:noProof/>
          <w:color w:val="000000" w:themeColor="text1"/>
          <w:lang w:bidi="ar-SA"/>
        </w:rPr>
        <mc:AlternateContent>
          <mc:Choice Requires="wps">
            <w:drawing>
              <wp:anchor distT="45720" distB="45720" distL="114300" distR="114300" simplePos="0" relativeHeight="251649024" behindDoc="0" locked="0" layoutInCell="1" allowOverlap="1" wp14:anchorId="42D3840F" wp14:editId="477E087E">
                <wp:simplePos x="0" y="0"/>
                <wp:positionH relativeFrom="column">
                  <wp:posOffset>-190500</wp:posOffset>
                </wp:positionH>
                <wp:positionV relativeFrom="paragraph">
                  <wp:posOffset>781050</wp:posOffset>
                </wp:positionV>
                <wp:extent cx="806450" cy="298450"/>
                <wp:effectExtent l="0" t="0" r="12700" b="25400"/>
                <wp:wrapSquare wrapText="bothSides"/>
                <wp:docPr id="1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276B9689" w14:textId="77777777" w:rsidR="00914F64" w:rsidRPr="009666AD" w:rsidRDefault="00914F64" w:rsidP="00914F64">
                            <w:pPr>
                              <w:jc w:val="center"/>
                              <w:rPr>
                                <w:rFonts w:ascii="Gadugi" w:hAnsi="Gadugi"/>
                              </w:rPr>
                            </w:pPr>
                            <w:r w:rsidRPr="009666AD">
                              <w:rPr>
                                <w:rFonts w:ascii="Gadugi" w:hAnsi="Gadugi"/>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2D3840F" id="_x0000_s1032" type="#_x0000_t202" style="position:absolute;margin-left:-15pt;margin-top:61.5pt;width:63.5pt;height:23.5pt;z-index:2516490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wnnGEAIAACUEAAAOAAAAZHJzL2Uyb0RvYy54bWysU9uO2yAQfa/Uf0C8N3aiJE2sOKtttqkq&#10;bbeVtv0ADDhGxQwFEjv9+g7Ym01vL1V5QDPMcJhzZtjc9K0mJ+m8AlPS6SSnRBoOQplDSb983r9a&#10;UeIDM4JpMLKkZ+npzfbli01nCzmDBrSQjiCI8UVnS9qEYIss87yRLfMTsNJgsAbXsoCuO2TCsQ7R&#10;W53N8nyZdeCEdcCl93h6NwTpNuHXteThY117GYguKdYW0u7SXsU9225YcXDMNoqPZbB/qKJlyuCj&#10;F6g7Fhg5OvUbVKu4Aw91mHBoM6hrxWXigGym+S9sHhtmZeKC4nh7kcn/P1j+cHq0nxwJ/RvosYGJ&#10;hLf3wL96YmDXMHOQt85B10gm8OFplCzrrC/Gq1FqX/gIUnUfQGCT2TFAAupr10ZVkCdBdGzA+SK6&#10;7APheLjKl/MFRjiGZutVtOMLrHi6bJ0P7yS0JBolddjTBM5O9z4MqU8p8S0PWom90jo57lDttCMn&#10;hv3fpzWi/5SmDelKul7MFgP/v0Lkaf0JolUBB1mrNjKKKyaxIqr21ohkB6b0YCM7bUYZo3KDhqGv&#10;eqJESZfxblS1AnFGXR0Mc4v/DI0G3HdKOpzZkvpvR+YkJfq9wd6sp/N5HPLkzBevZ+i460h1HWGG&#10;I1RJAyWDuQvpY8SyDdxiD2uV9H2uZCwZZzF1aPw3cdiv/ZT1/Lu3PwAAAP//AwBQSwMEFAAGAAgA&#10;AAAhAL/otdrdAAAACgEAAA8AAABkcnMvZG93bnJldi54bWxMT8tOwzAQvCPxD9YicUGtQ4OaNsSp&#10;EBIIbqUguLrxNomw18F20/D3LCc47WNG86g2k7NixBB7Twqu5xkIpMabnloFb68PsxWImDQZbT2h&#10;gm+MsKnPzypdGn+iFxx3qRUsQrHUCrqUhlLK2HTodJz7AYmxgw9OJz5DK03QJxZ3Vi6ybCmd7okd&#10;Oj3gfYfN5+7oFKxunsaP+Jxv35vlwa7TVTE+fgWlLi+mu1sQCaf0R4bf+Bwdas6090cyUVgFszzj&#10;LomBRc4LM9YFzz0/CkZkXcn/FeofAAAA//8DAFBLAQItABQABgAIAAAAIQC2gziS/gAAAOEBAAAT&#10;AAAAAAAAAAAAAAAAAAAAAABbQ29udGVudF9UeXBlc10ueG1sUEsBAi0AFAAGAAgAAAAhADj9If/W&#10;AAAAlAEAAAsAAAAAAAAAAAAAAAAALwEAAF9yZWxzLy5yZWxzUEsBAi0AFAAGAAgAAAAhADbCecYQ&#10;AgAAJQQAAA4AAAAAAAAAAAAAAAAALgIAAGRycy9lMm9Eb2MueG1sUEsBAi0AFAAGAAgAAAAhAL/o&#10;tdrdAAAACgEAAA8AAAAAAAAAAAAAAAAAagQAAGRycy9kb3ducmV2LnhtbFBLBQYAAAAABAAEAPMA&#10;AAB0BQAAAAA=&#10;">
                <v:textbox>
                  <w:txbxContent>
                    <w:p w14:paraId="276B9689" w14:textId="77777777" w:rsidR="00914F64" w:rsidRPr="009666AD" w:rsidRDefault="00914F64" w:rsidP="00914F64">
                      <w:pPr>
                        <w:jc w:val="center"/>
                        <w:rPr>
                          <w:rFonts w:ascii="Gadugi" w:hAnsi="Gadugi"/>
                        </w:rPr>
                      </w:pPr>
                      <w:r w:rsidRPr="009666AD">
                        <w:rPr>
                          <w:rFonts w:ascii="Gadugi" w:hAnsi="Gadugi"/>
                        </w:rPr>
                        <w:t>NOT well</w:t>
                      </w:r>
                    </w:p>
                  </w:txbxContent>
                </v:textbox>
                <w10:wrap type="square"/>
              </v:shape>
            </w:pict>
          </mc:Fallback>
        </mc:AlternateContent>
      </w:r>
      <w:r w:rsidR="00914F64" w:rsidRPr="00914F64">
        <w:rPr>
          <w:rFonts w:ascii="Gadugi" w:hAnsi="Gadugi"/>
          <w:noProof/>
          <w:color w:val="000000" w:themeColor="text1"/>
          <w:lang w:bidi="ar-SA"/>
        </w:rPr>
        <w:drawing>
          <wp:anchor distT="0" distB="0" distL="114300" distR="114300" simplePos="0" relativeHeight="251646976" behindDoc="0" locked="0" layoutInCell="1" allowOverlap="1" wp14:anchorId="4918A9D5" wp14:editId="523824F9">
            <wp:simplePos x="0" y="0"/>
            <wp:positionH relativeFrom="column">
              <wp:posOffset>755650</wp:posOffset>
            </wp:positionH>
            <wp:positionV relativeFrom="paragraph">
              <wp:posOffset>610235</wp:posOffset>
            </wp:positionV>
            <wp:extent cx="4489450" cy="676910"/>
            <wp:effectExtent l="0" t="0" r="6350" b="8890"/>
            <wp:wrapTopAndBottom/>
            <wp:docPr id="118" name="Picture 118"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 name="Picture 118" descr="Graphical user interface&#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00914F64" w:rsidRPr="00914F64">
        <w:rPr>
          <w:rFonts w:ascii="Gadugi" w:hAnsi="Gadugi"/>
          <w:color w:val="000000" w:themeColor="text1"/>
          <w:lang w:bidi="ar-SA"/>
        </w:rPr>
        <w:t xml:space="preserve">REFLECTION: How well </w:t>
      </w:r>
      <w:r w:rsidR="00914F64" w:rsidRPr="0030518E">
        <w:rPr>
          <w:rFonts w:ascii="Gadugi" w:hAnsi="Gadugi"/>
          <w:color w:val="000000" w:themeColor="text1"/>
          <w:lang w:bidi="ar-SA"/>
        </w:rPr>
        <w:t xml:space="preserve">do you think you </w:t>
      </w:r>
      <w:r w:rsidR="00914F64" w:rsidRPr="0030518E">
        <w:rPr>
          <w:rFonts w:ascii="Gadugi" w:hAnsi="Gadugi"/>
          <w:b/>
          <w:bCs/>
          <w:color w:val="000000" w:themeColor="text1"/>
          <w:lang w:bidi="ar-SA"/>
        </w:rPr>
        <w:t xml:space="preserve">are equipped to </w:t>
      </w:r>
      <w:r w:rsidR="00E02D78">
        <w:rPr>
          <w:rFonts w:ascii="Gadugi" w:hAnsi="Gadugi"/>
          <w:b/>
          <w:bCs/>
          <w:color w:val="000000" w:themeColor="text1"/>
          <w:lang w:bidi="ar-SA"/>
        </w:rPr>
        <w:t xml:space="preserve">manage students’ </w:t>
      </w:r>
      <w:proofErr w:type="spellStart"/>
      <w:r w:rsidR="00E02D78">
        <w:rPr>
          <w:rFonts w:ascii="Gadugi" w:hAnsi="Gadugi"/>
          <w:b/>
          <w:bCs/>
          <w:color w:val="000000" w:themeColor="text1"/>
          <w:lang w:bidi="ar-SA"/>
        </w:rPr>
        <w:t>behaviour</w:t>
      </w:r>
      <w:proofErr w:type="spellEnd"/>
      <w:r w:rsidR="00E02D78">
        <w:rPr>
          <w:rFonts w:ascii="Gadugi" w:hAnsi="Gadugi"/>
          <w:b/>
          <w:bCs/>
          <w:color w:val="000000" w:themeColor="text1"/>
          <w:lang w:bidi="ar-SA"/>
        </w:rPr>
        <w:t xml:space="preserve"> effectively?</w:t>
      </w:r>
      <w:r w:rsidR="00914F64" w:rsidRPr="0030518E">
        <w:rPr>
          <w:rFonts w:ascii="Gadugi" w:hAnsi="Gadugi"/>
          <w:b/>
          <w:bCs/>
          <w:color w:val="000000" w:themeColor="text1"/>
          <w:lang w:bidi="ar-SA"/>
        </w:rPr>
        <w:t xml:space="preserve"> </w:t>
      </w:r>
      <w:r w:rsidR="00914F64" w:rsidRPr="0030518E">
        <w:rPr>
          <w:rFonts w:ascii="Gadugi" w:hAnsi="Gadugi"/>
          <w:color w:val="000000" w:themeColor="text1"/>
          <w:lang w:bidi="ar-SA"/>
        </w:rPr>
        <w:t>Look</w:t>
      </w:r>
      <w:r w:rsidR="00914F64" w:rsidRPr="00914F64">
        <w:rPr>
          <w:rFonts w:ascii="Gadugi" w:hAnsi="Gadugi"/>
          <w:color w:val="000000" w:themeColor="text1"/>
          <w:lang w:bidi="ar-SA"/>
        </w:rPr>
        <w:t xml:space="preserve"> at the scale below and choose the number that best describes you now. Answer in your learning journal.</w:t>
      </w:r>
    </w:p>
    <w:p w14:paraId="64A6A6A1" w14:textId="2547DC81" w:rsidR="00C73E8B" w:rsidRDefault="00914F64" w:rsidP="00C73E8B">
      <w:pPr>
        <w:jc w:val="center"/>
        <w:rPr>
          <w:rFonts w:ascii="Gadugi" w:hAnsi="Gadugi"/>
          <w:color w:val="000000" w:themeColor="text1"/>
          <w:lang w:bidi="ar-SA"/>
        </w:rPr>
      </w:pPr>
      <w:r w:rsidRPr="00914F64">
        <w:rPr>
          <w:rFonts w:ascii="Gadugi" w:hAnsi="Gadugi"/>
          <w:color w:val="000000" w:themeColor="text1"/>
          <w:lang w:bidi="ar-SA"/>
        </w:rPr>
        <w:t>You will be asked to do this again at the end of the module.</w:t>
      </w:r>
      <w:r w:rsidR="002061B7" w:rsidRPr="002061B7">
        <w:rPr>
          <w:noProof/>
          <w:color w:val="4472C4" w:themeColor="accent1"/>
          <w:sz w:val="24"/>
        </w:rPr>
        <w:t xml:space="preserve"> </w:t>
      </w:r>
    </w:p>
    <w:p w14:paraId="67F083FB" w14:textId="77777777" w:rsidR="00473F40" w:rsidRPr="00914F64" w:rsidRDefault="00473F40" w:rsidP="00C73E8B">
      <w:pPr>
        <w:jc w:val="center"/>
        <w:rPr>
          <w:rFonts w:ascii="Gadugi" w:hAnsi="Gadugi"/>
          <w:color w:val="000000" w:themeColor="text1"/>
          <w:lang w:bidi="ar-SA"/>
        </w:rPr>
      </w:pPr>
    </w:p>
    <w:p w14:paraId="0597D839" w14:textId="06BBF6DE" w:rsidR="00473F40" w:rsidRPr="0019593A" w:rsidRDefault="00473F40" w:rsidP="0019593A">
      <w:pPr>
        <w:keepNext/>
        <w:keepLines/>
        <w:numPr>
          <w:ilvl w:val="2"/>
          <w:numId w:val="5"/>
        </w:numPr>
        <w:spacing w:before="40" w:after="0"/>
        <w:contextualSpacing/>
        <w:outlineLvl w:val="1"/>
        <w:rPr>
          <w:rFonts w:asciiTheme="majorHAnsi" w:eastAsiaTheme="majorEastAsia" w:hAnsiTheme="majorHAnsi" w:cstheme="majorHAnsi"/>
          <w:b/>
          <w:bCs/>
          <w:color w:val="2F5496" w:themeColor="accent1" w:themeShade="BF"/>
          <w:sz w:val="24"/>
          <w:szCs w:val="24"/>
          <w:lang w:bidi="ar-SA"/>
        </w:rPr>
      </w:pPr>
      <w:r w:rsidRPr="0019593A">
        <w:rPr>
          <w:rFonts w:eastAsia="Times New Roman" w:cstheme="minorHAnsi"/>
          <w:b/>
          <w:bCs/>
          <w:noProof/>
          <w:color w:val="2F5496" w:themeColor="accent1" w:themeShade="BF"/>
          <w:sz w:val="26"/>
          <w:szCs w:val="26"/>
          <w:lang w:eastAsia="ja-JP" w:bidi="ar-SA"/>
        </w:rPr>
        <w:lastRenderedPageBreak/>
        <w:drawing>
          <wp:anchor distT="0" distB="0" distL="114300" distR="114300" simplePos="0" relativeHeight="251725824" behindDoc="0" locked="0" layoutInCell="1" allowOverlap="1" wp14:anchorId="445D41A3" wp14:editId="48ABE4BA">
            <wp:simplePos x="0" y="0"/>
            <wp:positionH relativeFrom="column">
              <wp:posOffset>4750049</wp:posOffset>
            </wp:positionH>
            <wp:positionV relativeFrom="paragraph">
              <wp:posOffset>-1375659</wp:posOffset>
            </wp:positionV>
            <wp:extent cx="2120701" cy="2152650"/>
            <wp:effectExtent l="0" t="0" r="0" b="0"/>
            <wp:wrapNone/>
            <wp:docPr id="36" name="Picture 36"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 name="Picture 104"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19593A">
        <w:rPr>
          <w:rFonts w:asciiTheme="majorHAnsi" w:eastAsiaTheme="majorEastAsia" w:hAnsiTheme="majorHAnsi" w:cstheme="majorHAnsi"/>
          <w:b/>
          <w:bCs/>
          <w:color w:val="2F5496" w:themeColor="accent1" w:themeShade="BF"/>
          <w:sz w:val="24"/>
          <w:szCs w:val="24"/>
          <w:lang w:bidi="ar-SA"/>
        </w:rPr>
        <w:t>Link to previous learning – Module 13 (Supporting all learners with differences or disabilities)</w:t>
      </w:r>
    </w:p>
    <w:p w14:paraId="2D4EBFED" w14:textId="77777777" w:rsidR="00473F40" w:rsidRPr="008C073E" w:rsidRDefault="00473F40" w:rsidP="00473F40">
      <w:pPr>
        <w:spacing w:line="240" w:lineRule="auto"/>
        <w:rPr>
          <w:rFonts w:ascii="Gadugi" w:hAnsi="Gadugi"/>
          <w:color w:val="000000" w:themeColor="text1"/>
          <w:lang w:val="en-GB" w:bidi="ar-SA"/>
        </w:rPr>
      </w:pPr>
      <w:r w:rsidRPr="008C073E">
        <w:rPr>
          <w:rFonts w:ascii="Gadugi" w:hAnsi="Gadugi"/>
          <w:color w:val="000000" w:themeColor="text1"/>
          <w:lang w:val="en-GB" w:bidi="ar-SA"/>
        </w:rPr>
        <w:t>Think back to module 1</w:t>
      </w:r>
      <w:r>
        <w:rPr>
          <w:rFonts w:ascii="Gadugi" w:hAnsi="Gadugi"/>
          <w:color w:val="000000" w:themeColor="text1"/>
          <w:lang w:val="en-GB" w:bidi="ar-SA"/>
        </w:rPr>
        <w:t>3</w:t>
      </w:r>
      <w:r w:rsidRPr="008C073E">
        <w:rPr>
          <w:rFonts w:ascii="Gadugi" w:hAnsi="Gadugi"/>
          <w:color w:val="000000" w:themeColor="text1"/>
          <w:lang w:val="en-GB" w:bidi="ar-SA"/>
        </w:rPr>
        <w:t xml:space="preserve">. Fill in the missing words to the following statements about the </w:t>
      </w:r>
      <w:r>
        <w:rPr>
          <w:rFonts w:ascii="Gadugi" w:hAnsi="Gadugi"/>
          <w:color w:val="000000" w:themeColor="text1"/>
          <w:lang w:val="en-GB" w:bidi="ar-SA"/>
        </w:rPr>
        <w:t>Universal Design for Learning</w:t>
      </w:r>
      <w:r w:rsidRPr="008C073E">
        <w:rPr>
          <w:rFonts w:ascii="Gadugi" w:hAnsi="Gadugi"/>
          <w:color w:val="000000" w:themeColor="text1"/>
          <w:lang w:val="en-GB" w:bidi="ar-SA"/>
        </w:rPr>
        <w:t>. One example has been given.</w:t>
      </w:r>
    </w:p>
    <w:p w14:paraId="4125A9EF" w14:textId="34C23002" w:rsidR="00473F40" w:rsidRPr="008C073E" w:rsidRDefault="00601C56" w:rsidP="00473F40">
      <w:pPr>
        <w:spacing w:line="240" w:lineRule="auto"/>
        <w:rPr>
          <w:rFonts w:ascii="Gadugi" w:hAnsi="Gadugi"/>
          <w:color w:val="000000" w:themeColor="text1"/>
          <w:lang w:val="en-GB" w:bidi="ar-SA"/>
        </w:rPr>
      </w:pPr>
      <w:r w:rsidRPr="00601C56">
        <w:rPr>
          <w:rFonts w:ascii="Gadugi" w:hAnsi="Gadugi"/>
          <w:noProof/>
          <w:color w:val="000000" w:themeColor="text1"/>
          <w:lang w:val="en-GB" w:bidi="ar-SA"/>
        </w:rPr>
        <mc:AlternateContent>
          <mc:Choice Requires="wps">
            <w:drawing>
              <wp:anchor distT="45720" distB="45720" distL="114300" distR="114300" simplePos="0" relativeHeight="251727872" behindDoc="0" locked="0" layoutInCell="1" allowOverlap="1" wp14:anchorId="1B8B286C" wp14:editId="55450AFF">
                <wp:simplePos x="0" y="0"/>
                <wp:positionH relativeFrom="margin">
                  <wp:align>right</wp:align>
                </wp:positionH>
                <wp:positionV relativeFrom="paragraph">
                  <wp:posOffset>1122045</wp:posOffset>
                </wp:positionV>
                <wp:extent cx="6210300" cy="2419350"/>
                <wp:effectExtent l="0" t="0" r="0" b="0"/>
                <wp:wrapSquare wrapText="bothSides"/>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10300" cy="2419350"/>
                        </a:xfrm>
                        <a:prstGeom prst="rect">
                          <a:avLst/>
                        </a:prstGeom>
                        <a:solidFill>
                          <a:srgbClr val="FFFFFF"/>
                        </a:solidFill>
                        <a:ln w="9525">
                          <a:noFill/>
                          <a:miter lim="800000"/>
                          <a:headEnd/>
                          <a:tailEnd/>
                        </a:ln>
                      </wps:spPr>
                      <wps:txbx>
                        <w:txbxContent>
                          <w:p w14:paraId="25C5686C" w14:textId="137C7482" w:rsidR="00601C56" w:rsidRPr="00C73E8B" w:rsidRDefault="00C73E8B"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 xml:space="preserve">UDL helps </w:t>
                            </w:r>
                            <w:r w:rsidRPr="00C73E8B">
                              <w:rPr>
                                <w:rFonts w:ascii="Gadugi" w:eastAsiaTheme="majorEastAsia" w:hAnsi="Gadugi" w:cstheme="majorHAnsi"/>
                                <w:u w:val="single"/>
                                <w:lang w:bidi="ar-SA"/>
                              </w:rPr>
                              <w:t xml:space="preserve">all </w:t>
                            </w:r>
                            <w:r w:rsidRPr="00C73E8B">
                              <w:rPr>
                                <w:rFonts w:ascii="Gadugi" w:eastAsiaTheme="majorEastAsia" w:hAnsi="Gadugi" w:cstheme="majorHAnsi"/>
                                <w:lang w:bidi="ar-SA"/>
                              </w:rPr>
                              <w:t xml:space="preserve">students. </w:t>
                            </w:r>
                          </w:p>
                          <w:p w14:paraId="2143C35D"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m</w:t>
                            </w:r>
                            <w:r w:rsidR="00C73E8B" w:rsidRPr="00C73E8B">
                              <w:rPr>
                                <w:rFonts w:ascii="Gadugi" w:eastAsiaTheme="majorEastAsia" w:hAnsi="Gadugi" w:cstheme="majorHAnsi"/>
                                <w:lang w:bidi="ar-SA"/>
                              </w:rPr>
                              <w:t xml:space="preserve">akes learning more </w:t>
                            </w:r>
                            <w:r w:rsidRPr="00C73E8B">
                              <w:rPr>
                                <w:rFonts w:ascii="Gadugi" w:eastAsiaTheme="majorEastAsia" w:hAnsi="Gadugi" w:cstheme="majorHAnsi"/>
                                <w:lang w:bidi="ar-SA"/>
                              </w:rPr>
                              <w:t>___________</w:t>
                            </w:r>
                            <w:r w:rsidR="00C73E8B" w:rsidRPr="00C73E8B">
                              <w:rPr>
                                <w:rFonts w:ascii="Gadugi" w:eastAsiaTheme="majorEastAsia" w:hAnsi="Gadugi" w:cstheme="majorHAnsi"/>
                                <w:lang w:bidi="ar-SA"/>
                              </w:rPr>
                              <w:t xml:space="preserve"> in general classrooms, which is where most </w:t>
                            </w:r>
                            <w:r w:rsidRPr="00C73E8B">
                              <w:rPr>
                                <w:rFonts w:ascii="Gadugi" w:eastAsiaTheme="majorEastAsia" w:hAnsi="Gadugi" w:cstheme="majorHAnsi"/>
                                <w:lang w:bidi="ar-SA"/>
                              </w:rPr>
                              <w:t>students</w:t>
                            </w:r>
                            <w:r w:rsidR="00C73E8B" w:rsidRPr="00C73E8B">
                              <w:rPr>
                                <w:rFonts w:ascii="Gadugi" w:eastAsiaTheme="majorEastAsia" w:hAnsi="Gadugi" w:cstheme="majorHAnsi"/>
                                <w:lang w:bidi="ar-SA"/>
                              </w:rPr>
                              <w:t xml:space="preserve"> with learning and thinking differences spend most or </w:t>
                            </w:r>
                            <w:proofErr w:type="gramStart"/>
                            <w:r w:rsidR="00C73E8B" w:rsidRPr="00C73E8B">
                              <w:rPr>
                                <w:rFonts w:ascii="Gadugi" w:eastAsiaTheme="majorEastAsia" w:hAnsi="Gadugi" w:cstheme="majorHAnsi"/>
                                <w:lang w:bidi="ar-SA"/>
                              </w:rPr>
                              <w:t>all of</w:t>
                            </w:r>
                            <w:proofErr w:type="gramEnd"/>
                            <w:r w:rsidR="00C73E8B" w:rsidRPr="00C73E8B">
                              <w:rPr>
                                <w:rFonts w:ascii="Gadugi" w:eastAsiaTheme="majorEastAsia" w:hAnsi="Gadugi" w:cstheme="majorHAnsi"/>
                                <w:lang w:bidi="ar-SA"/>
                              </w:rPr>
                              <w:t xml:space="preserve"> the school day.</w:t>
                            </w:r>
                          </w:p>
                          <w:p w14:paraId="3FAA8F3E"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p</w:t>
                            </w:r>
                            <w:r w:rsidR="00C73E8B" w:rsidRPr="00C73E8B">
                              <w:rPr>
                                <w:rFonts w:ascii="Gadugi" w:eastAsiaTheme="majorEastAsia" w:hAnsi="Gadugi" w:cstheme="majorHAnsi"/>
                                <w:lang w:bidi="ar-SA"/>
                              </w:rPr>
                              <w:t xml:space="preserve">resents </w:t>
                            </w:r>
                            <w:r w:rsidRPr="00C73E8B">
                              <w:rPr>
                                <w:rFonts w:ascii="Gadugi" w:eastAsiaTheme="majorEastAsia" w:hAnsi="Gadugi" w:cstheme="majorHAnsi"/>
                                <w:lang w:bidi="ar-SA"/>
                              </w:rPr>
                              <w:t>______________</w:t>
                            </w:r>
                            <w:r w:rsidR="00C73E8B" w:rsidRPr="00C73E8B">
                              <w:rPr>
                                <w:rFonts w:ascii="Gadugi" w:eastAsiaTheme="majorEastAsia" w:hAnsi="Gadugi" w:cstheme="majorHAnsi"/>
                                <w:lang w:bidi="ar-SA"/>
                              </w:rPr>
                              <w:t xml:space="preserve"> in ways that</w:t>
                            </w:r>
                            <w:r w:rsidRPr="00C73E8B">
                              <w:rPr>
                                <w:rFonts w:ascii="Gadugi" w:eastAsiaTheme="majorEastAsia" w:hAnsi="Gadugi" w:cstheme="majorHAnsi"/>
                                <w:lang w:bidi="ar-SA"/>
                              </w:rPr>
                              <w:t xml:space="preserve"> ________</w:t>
                            </w:r>
                            <w:r w:rsidR="00C73E8B" w:rsidRPr="00C73E8B">
                              <w:rPr>
                                <w:rFonts w:ascii="Gadugi" w:eastAsiaTheme="majorEastAsia" w:hAnsi="Gadugi" w:cstheme="majorHAnsi"/>
                                <w:lang w:bidi="ar-SA"/>
                              </w:rPr>
                              <w:t xml:space="preserve"> to the learner, instead of asking the learner to adapt to the information.</w:t>
                            </w:r>
                          </w:p>
                          <w:p w14:paraId="0D4609CE"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g</w:t>
                            </w:r>
                            <w:r w:rsidR="00C73E8B" w:rsidRPr="00C73E8B">
                              <w:rPr>
                                <w:rFonts w:ascii="Gadugi" w:eastAsiaTheme="majorEastAsia" w:hAnsi="Gadugi" w:cstheme="majorHAnsi"/>
                                <w:lang w:bidi="ar-SA"/>
                              </w:rPr>
                              <w:t xml:space="preserve">ives </w:t>
                            </w:r>
                            <w:r w:rsidRPr="00C73E8B">
                              <w:rPr>
                                <w:rFonts w:ascii="Gadugi" w:eastAsiaTheme="majorEastAsia" w:hAnsi="Gadugi" w:cstheme="majorHAnsi"/>
                                <w:lang w:bidi="ar-SA"/>
                              </w:rPr>
                              <w:t>students</w:t>
                            </w:r>
                            <w:r w:rsidR="00C73E8B" w:rsidRPr="00C73E8B">
                              <w:rPr>
                                <w:rFonts w:ascii="Gadugi" w:eastAsiaTheme="majorEastAsia" w:hAnsi="Gadugi" w:cstheme="majorHAnsi"/>
                                <w:lang w:bidi="ar-SA"/>
                              </w:rPr>
                              <w:t xml:space="preserve"> more than one way to</w:t>
                            </w:r>
                            <w:r w:rsidRPr="00C73E8B">
                              <w:rPr>
                                <w:rFonts w:ascii="Gadugi" w:eastAsiaTheme="majorEastAsia" w:hAnsi="Gadugi" w:cstheme="majorHAnsi"/>
                                <w:lang w:bidi="ar-SA"/>
                              </w:rPr>
                              <w:t xml:space="preserve"> _________</w:t>
                            </w:r>
                            <w:r w:rsidR="00C73E8B" w:rsidRPr="00C73E8B">
                              <w:rPr>
                                <w:rFonts w:ascii="Gadugi" w:eastAsiaTheme="majorEastAsia" w:hAnsi="Gadugi" w:cstheme="majorHAnsi"/>
                                <w:lang w:bidi="ar-SA"/>
                              </w:rPr>
                              <w:t xml:space="preserve"> with material. </w:t>
                            </w:r>
                          </w:p>
                          <w:p w14:paraId="52F2D3DD" w14:textId="77777777" w:rsidR="00601C56" w:rsidRPr="00C73E8B" w:rsidRDefault="00C73E8B"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builds in flexibility that can make it easier for s</w:t>
                            </w:r>
                            <w:r w:rsidR="00601C56" w:rsidRPr="00C73E8B">
                              <w:rPr>
                                <w:rFonts w:ascii="Gadugi" w:eastAsiaTheme="majorEastAsia" w:hAnsi="Gadugi" w:cstheme="majorHAnsi"/>
                                <w:lang w:bidi="ar-SA"/>
                              </w:rPr>
                              <w:t>tudents</w:t>
                            </w:r>
                            <w:r w:rsidRPr="00C73E8B">
                              <w:rPr>
                                <w:rFonts w:ascii="Gadugi" w:eastAsiaTheme="majorEastAsia" w:hAnsi="Gadugi" w:cstheme="majorHAnsi"/>
                                <w:lang w:bidi="ar-SA"/>
                              </w:rPr>
                              <w:t xml:space="preserve"> to use their </w:t>
                            </w:r>
                            <w:r w:rsidR="00601C56" w:rsidRPr="00C73E8B">
                              <w:rPr>
                                <w:rFonts w:ascii="Gadugi" w:eastAsiaTheme="majorEastAsia" w:hAnsi="Gadugi" w:cstheme="majorHAnsi"/>
                                <w:lang w:bidi="ar-SA"/>
                              </w:rPr>
                              <w:t>___________</w:t>
                            </w:r>
                            <w:r w:rsidRPr="00C73E8B">
                              <w:rPr>
                                <w:rFonts w:ascii="Gadugi" w:eastAsiaTheme="majorEastAsia" w:hAnsi="Gadugi" w:cstheme="majorHAnsi"/>
                                <w:lang w:bidi="ar-SA"/>
                              </w:rPr>
                              <w:t xml:space="preserve"> to work on their weaknesses.</w:t>
                            </w:r>
                          </w:p>
                          <w:p w14:paraId="48B6AFAF"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can r</w:t>
                            </w:r>
                            <w:r w:rsidR="00C73E8B" w:rsidRPr="00C73E8B">
                              <w:rPr>
                                <w:rFonts w:ascii="Gadugi" w:eastAsiaTheme="majorEastAsia" w:hAnsi="Gadugi" w:cstheme="majorHAnsi"/>
                                <w:lang w:bidi="ar-SA"/>
                              </w:rPr>
                              <w:t>educes stigma</w:t>
                            </w:r>
                            <w:r w:rsidRPr="00C73E8B">
                              <w:rPr>
                                <w:rFonts w:ascii="Gadugi" w:eastAsiaTheme="majorEastAsia" w:hAnsi="Gadugi" w:cstheme="majorHAnsi"/>
                                <w:lang w:bidi="ar-SA"/>
                              </w:rPr>
                              <w:t xml:space="preserve"> </w:t>
                            </w:r>
                            <w:proofErr w:type="gramStart"/>
                            <w:r w:rsidRPr="00C73E8B">
                              <w:rPr>
                                <w:rFonts w:ascii="Gadugi" w:eastAsiaTheme="majorEastAsia" w:hAnsi="Gadugi" w:cstheme="majorHAnsi"/>
                                <w:lang w:bidi="ar-SA"/>
                              </w:rPr>
                              <w:t>( _</w:t>
                            </w:r>
                            <w:proofErr w:type="gramEnd"/>
                            <w:r w:rsidRPr="00C73E8B">
                              <w:rPr>
                                <w:rFonts w:ascii="Gadugi" w:eastAsiaTheme="majorEastAsia" w:hAnsi="Gadugi" w:cstheme="majorHAnsi"/>
                                <w:lang w:bidi="ar-SA"/>
                              </w:rPr>
                              <w:t xml:space="preserve">________ feelings or beliefs about a person or group of people). </w:t>
                            </w:r>
                          </w:p>
                          <w:p w14:paraId="237EA3B8" w14:textId="77777777" w:rsidR="00601C56" w:rsidRPr="00C73E8B" w:rsidRDefault="00C73E8B"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 xml:space="preserve">By giving a </w:t>
                            </w:r>
                            <w:r w:rsidR="00601C56" w:rsidRPr="00C73E8B">
                              <w:rPr>
                                <w:rFonts w:ascii="Gadugi" w:eastAsiaTheme="majorEastAsia" w:hAnsi="Gadugi" w:cstheme="majorHAnsi"/>
                                <w:lang w:bidi="ar-SA"/>
                              </w:rPr>
                              <w:t>__________</w:t>
                            </w:r>
                            <w:r w:rsidRPr="00C73E8B">
                              <w:rPr>
                                <w:rFonts w:ascii="Gadugi" w:eastAsiaTheme="majorEastAsia" w:hAnsi="Gadugi" w:cstheme="majorHAnsi"/>
                                <w:lang w:bidi="ar-SA"/>
                              </w:rPr>
                              <w:t xml:space="preserve"> of options to all students, UDL doesn’t single out the few who </w:t>
                            </w:r>
                            <w:r w:rsidR="00601C56" w:rsidRPr="00C73E8B">
                              <w:rPr>
                                <w:rFonts w:ascii="Gadugi" w:eastAsiaTheme="majorEastAsia" w:hAnsi="Gadugi" w:cstheme="majorHAnsi"/>
                                <w:lang w:bidi="ar-SA"/>
                              </w:rPr>
                              <w:t>need extra support</w:t>
                            </w:r>
                            <w:r w:rsidRPr="00C73E8B">
                              <w:rPr>
                                <w:rFonts w:ascii="Gadugi" w:eastAsiaTheme="majorEastAsia" w:hAnsi="Gadugi" w:cstheme="majorHAnsi"/>
                                <w:lang w:bidi="ar-SA"/>
                              </w:rPr>
                              <w:t>.</w:t>
                            </w:r>
                          </w:p>
                          <w:p w14:paraId="7CE6867D" w14:textId="135087F5" w:rsidR="00601C56" w:rsidRDefault="00601C56"/>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B8B286C" id="_x0000_s1033" type="#_x0000_t202" style="position:absolute;margin-left:437.8pt;margin-top:88.35pt;width:489pt;height:190.5pt;z-index:251727872;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VAnEgIAAP4DAAAOAAAAZHJzL2Uyb0RvYy54bWysU9tuGyEQfa/Uf0C813uJncQr4yh16qpS&#10;epHSfgDLsl5UlqGAvet+fQfWcaz0rSoPiGFmDjNnDqu7sdfkIJ1XYBgtZjkl0gholNkx+uP79t0t&#10;JT5w03ANRjJ6lJ7erd++WQ22kiV0oBvpCIIYXw2W0S4EW2WZF53suZ+BlQadLbieBzTdLmscHxC9&#10;11mZ59fZAK6xDoT0Hm8fJiddJ/y2lSJ8bVsvA9GMYm0h7S7tddyz9YpXO8dtp8SpDP4PVfRcGXz0&#10;DPXAAyd7p/6C6pVw4KENMwF9Bm2rhEw9YDdF/qqbp45bmXpBcrw90+T/H6z4cniy3xwJ43sYcYCp&#10;CW8fQfz0xMCm42Yn752DoZO8wYeLSFk2WF+dUiPVvvIRpB4+Q4ND5vsACWhsXR9ZwT4JouMAjmfS&#10;5RiIwMvrssivcnQJ9JXzYnm1SGPJePWcbp0PHyX0JB4YdTjVBM8Pjz7Ecnj1HBJf86BVs1VaJ8Pt&#10;6o125MBRAdu0UgevwrQhA6PLRblIyAZifhJHrwIqVKue0ds8rkkzkY4PpkkhgSs9nbESbU78REom&#10;csJYj0Q1jN7E3EhXDc0RCXMwCRI/EB46cL8pGVCMjPpfe+4kJfqTQdKXxXwe1ZuM+eKmRMNdeupL&#10;DzcCoRgNlEzHTUiKj3QYuMfhtCrR9lLJqWQUWWLz9CGiii/tFPXybdd/AAAA//8DAFBLAwQUAAYA&#10;CAAAACEAmwTg1NwAAAAIAQAADwAAAGRycy9kb3ducmV2LnhtbEyPwU7DMBBE70j8g7VIXBB1QCRu&#10;Q5wKkEBcW/oBm2SbRMTrKHab9O9ZTnDcmdHsm2K7uEGdaQq9ZwsPqwQUce2bnlsLh6/3+zWoEJEb&#10;HDyThQsF2JbXVwXmjZ95R+d9bJWUcMjRQhfjmGsd6o4chpUficU7+slhlHNqdTPhLOVu0I9JkmmH&#10;PcuHDkd666j+3p+chePnfJdu5uojHszuKXvF3lT+Yu3tzfLyDCrSEv/C8Isv6FAKU+VP3AQ1WJAh&#10;UVSTGVBib8xalMpCmhoDuiz0/wHlDwAAAP//AwBQSwECLQAUAAYACAAAACEAtoM4kv4AAADhAQAA&#10;EwAAAAAAAAAAAAAAAAAAAAAAW0NvbnRlbnRfVHlwZXNdLnhtbFBLAQItABQABgAIAAAAIQA4/SH/&#10;1gAAAJQBAAALAAAAAAAAAAAAAAAAAC8BAABfcmVscy8ucmVsc1BLAQItABQABgAIAAAAIQBfTVAn&#10;EgIAAP4DAAAOAAAAAAAAAAAAAAAAAC4CAABkcnMvZTJvRG9jLnhtbFBLAQItABQABgAIAAAAIQCb&#10;BODU3AAAAAgBAAAPAAAAAAAAAAAAAAAAAGwEAABkcnMvZG93bnJldi54bWxQSwUGAAAAAAQABADz&#10;AAAAdQUAAAAA&#10;" stroked="f">
                <v:textbox>
                  <w:txbxContent>
                    <w:p w14:paraId="25C5686C" w14:textId="137C7482" w:rsidR="00601C56" w:rsidRPr="00C73E8B" w:rsidRDefault="00C73E8B"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 xml:space="preserve">UDL helps </w:t>
                      </w:r>
                      <w:r w:rsidRPr="00C73E8B">
                        <w:rPr>
                          <w:rFonts w:ascii="Gadugi" w:eastAsiaTheme="majorEastAsia" w:hAnsi="Gadugi" w:cstheme="majorHAnsi"/>
                          <w:u w:val="single"/>
                          <w:lang w:bidi="ar-SA"/>
                        </w:rPr>
                        <w:t xml:space="preserve">all </w:t>
                      </w:r>
                      <w:r w:rsidRPr="00C73E8B">
                        <w:rPr>
                          <w:rFonts w:ascii="Gadugi" w:eastAsiaTheme="majorEastAsia" w:hAnsi="Gadugi" w:cstheme="majorHAnsi"/>
                          <w:lang w:bidi="ar-SA"/>
                        </w:rPr>
                        <w:t xml:space="preserve">students. </w:t>
                      </w:r>
                    </w:p>
                    <w:p w14:paraId="2143C35D"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m</w:t>
                      </w:r>
                      <w:r w:rsidR="00C73E8B" w:rsidRPr="00C73E8B">
                        <w:rPr>
                          <w:rFonts w:ascii="Gadugi" w:eastAsiaTheme="majorEastAsia" w:hAnsi="Gadugi" w:cstheme="majorHAnsi"/>
                          <w:lang w:bidi="ar-SA"/>
                        </w:rPr>
                        <w:t xml:space="preserve">akes learning more </w:t>
                      </w:r>
                      <w:r w:rsidRPr="00C73E8B">
                        <w:rPr>
                          <w:rFonts w:ascii="Gadugi" w:eastAsiaTheme="majorEastAsia" w:hAnsi="Gadugi" w:cstheme="majorHAnsi"/>
                          <w:lang w:bidi="ar-SA"/>
                        </w:rPr>
                        <w:t>___________</w:t>
                      </w:r>
                      <w:r w:rsidR="00C73E8B" w:rsidRPr="00C73E8B">
                        <w:rPr>
                          <w:rFonts w:ascii="Gadugi" w:eastAsiaTheme="majorEastAsia" w:hAnsi="Gadugi" w:cstheme="majorHAnsi"/>
                          <w:lang w:bidi="ar-SA"/>
                        </w:rPr>
                        <w:t xml:space="preserve"> in general classrooms, which is where most </w:t>
                      </w:r>
                      <w:r w:rsidRPr="00C73E8B">
                        <w:rPr>
                          <w:rFonts w:ascii="Gadugi" w:eastAsiaTheme="majorEastAsia" w:hAnsi="Gadugi" w:cstheme="majorHAnsi"/>
                          <w:lang w:bidi="ar-SA"/>
                        </w:rPr>
                        <w:t>students</w:t>
                      </w:r>
                      <w:r w:rsidR="00C73E8B" w:rsidRPr="00C73E8B">
                        <w:rPr>
                          <w:rFonts w:ascii="Gadugi" w:eastAsiaTheme="majorEastAsia" w:hAnsi="Gadugi" w:cstheme="majorHAnsi"/>
                          <w:lang w:bidi="ar-SA"/>
                        </w:rPr>
                        <w:t xml:space="preserve"> with learning and thinking differences spend most or all of the school day.</w:t>
                      </w:r>
                    </w:p>
                    <w:p w14:paraId="3FAA8F3E"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p</w:t>
                      </w:r>
                      <w:r w:rsidR="00C73E8B" w:rsidRPr="00C73E8B">
                        <w:rPr>
                          <w:rFonts w:ascii="Gadugi" w:eastAsiaTheme="majorEastAsia" w:hAnsi="Gadugi" w:cstheme="majorHAnsi"/>
                          <w:lang w:bidi="ar-SA"/>
                        </w:rPr>
                        <w:t xml:space="preserve">resents </w:t>
                      </w:r>
                      <w:r w:rsidRPr="00C73E8B">
                        <w:rPr>
                          <w:rFonts w:ascii="Gadugi" w:eastAsiaTheme="majorEastAsia" w:hAnsi="Gadugi" w:cstheme="majorHAnsi"/>
                          <w:lang w:bidi="ar-SA"/>
                        </w:rPr>
                        <w:t>______________</w:t>
                      </w:r>
                      <w:r w:rsidR="00C73E8B" w:rsidRPr="00C73E8B">
                        <w:rPr>
                          <w:rFonts w:ascii="Gadugi" w:eastAsiaTheme="majorEastAsia" w:hAnsi="Gadugi" w:cstheme="majorHAnsi"/>
                          <w:lang w:bidi="ar-SA"/>
                        </w:rPr>
                        <w:t xml:space="preserve"> in ways that</w:t>
                      </w:r>
                      <w:r w:rsidRPr="00C73E8B">
                        <w:rPr>
                          <w:rFonts w:ascii="Gadugi" w:eastAsiaTheme="majorEastAsia" w:hAnsi="Gadugi" w:cstheme="majorHAnsi"/>
                          <w:lang w:bidi="ar-SA"/>
                        </w:rPr>
                        <w:t xml:space="preserve"> ________</w:t>
                      </w:r>
                      <w:r w:rsidR="00C73E8B" w:rsidRPr="00C73E8B">
                        <w:rPr>
                          <w:rFonts w:ascii="Gadugi" w:eastAsiaTheme="majorEastAsia" w:hAnsi="Gadugi" w:cstheme="majorHAnsi"/>
                          <w:lang w:bidi="ar-SA"/>
                        </w:rPr>
                        <w:t xml:space="preserve"> to the learner, instead of asking the learner to adapt to the information.</w:t>
                      </w:r>
                    </w:p>
                    <w:p w14:paraId="0D4609CE"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g</w:t>
                      </w:r>
                      <w:r w:rsidR="00C73E8B" w:rsidRPr="00C73E8B">
                        <w:rPr>
                          <w:rFonts w:ascii="Gadugi" w:eastAsiaTheme="majorEastAsia" w:hAnsi="Gadugi" w:cstheme="majorHAnsi"/>
                          <w:lang w:bidi="ar-SA"/>
                        </w:rPr>
                        <w:t xml:space="preserve">ives </w:t>
                      </w:r>
                      <w:r w:rsidRPr="00C73E8B">
                        <w:rPr>
                          <w:rFonts w:ascii="Gadugi" w:eastAsiaTheme="majorEastAsia" w:hAnsi="Gadugi" w:cstheme="majorHAnsi"/>
                          <w:lang w:bidi="ar-SA"/>
                        </w:rPr>
                        <w:t>students</w:t>
                      </w:r>
                      <w:r w:rsidR="00C73E8B" w:rsidRPr="00C73E8B">
                        <w:rPr>
                          <w:rFonts w:ascii="Gadugi" w:eastAsiaTheme="majorEastAsia" w:hAnsi="Gadugi" w:cstheme="majorHAnsi"/>
                          <w:lang w:bidi="ar-SA"/>
                        </w:rPr>
                        <w:t xml:space="preserve"> more than one way to</w:t>
                      </w:r>
                      <w:r w:rsidRPr="00C73E8B">
                        <w:rPr>
                          <w:rFonts w:ascii="Gadugi" w:eastAsiaTheme="majorEastAsia" w:hAnsi="Gadugi" w:cstheme="majorHAnsi"/>
                          <w:lang w:bidi="ar-SA"/>
                        </w:rPr>
                        <w:t xml:space="preserve"> _________</w:t>
                      </w:r>
                      <w:r w:rsidR="00C73E8B" w:rsidRPr="00C73E8B">
                        <w:rPr>
                          <w:rFonts w:ascii="Gadugi" w:eastAsiaTheme="majorEastAsia" w:hAnsi="Gadugi" w:cstheme="majorHAnsi"/>
                          <w:lang w:bidi="ar-SA"/>
                        </w:rPr>
                        <w:t xml:space="preserve"> with material. </w:t>
                      </w:r>
                    </w:p>
                    <w:p w14:paraId="52F2D3DD" w14:textId="77777777" w:rsidR="00601C56" w:rsidRPr="00C73E8B" w:rsidRDefault="00C73E8B"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builds in flexibility that can make it easier for s</w:t>
                      </w:r>
                      <w:r w:rsidR="00601C56" w:rsidRPr="00C73E8B">
                        <w:rPr>
                          <w:rFonts w:ascii="Gadugi" w:eastAsiaTheme="majorEastAsia" w:hAnsi="Gadugi" w:cstheme="majorHAnsi"/>
                          <w:lang w:bidi="ar-SA"/>
                        </w:rPr>
                        <w:t>tudents</w:t>
                      </w:r>
                      <w:r w:rsidRPr="00C73E8B">
                        <w:rPr>
                          <w:rFonts w:ascii="Gadugi" w:eastAsiaTheme="majorEastAsia" w:hAnsi="Gadugi" w:cstheme="majorHAnsi"/>
                          <w:lang w:bidi="ar-SA"/>
                        </w:rPr>
                        <w:t xml:space="preserve"> to use their </w:t>
                      </w:r>
                      <w:r w:rsidR="00601C56" w:rsidRPr="00C73E8B">
                        <w:rPr>
                          <w:rFonts w:ascii="Gadugi" w:eastAsiaTheme="majorEastAsia" w:hAnsi="Gadugi" w:cstheme="majorHAnsi"/>
                          <w:lang w:bidi="ar-SA"/>
                        </w:rPr>
                        <w:t>___________</w:t>
                      </w:r>
                      <w:r w:rsidRPr="00C73E8B">
                        <w:rPr>
                          <w:rFonts w:ascii="Gadugi" w:eastAsiaTheme="majorEastAsia" w:hAnsi="Gadugi" w:cstheme="majorHAnsi"/>
                          <w:lang w:bidi="ar-SA"/>
                        </w:rPr>
                        <w:t xml:space="preserve"> to work on their weaknesses.</w:t>
                      </w:r>
                    </w:p>
                    <w:p w14:paraId="48B6AFAF" w14:textId="77777777" w:rsidR="00601C56" w:rsidRPr="00C73E8B" w:rsidRDefault="00601C56"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UDL can r</w:t>
                      </w:r>
                      <w:r w:rsidR="00C73E8B" w:rsidRPr="00C73E8B">
                        <w:rPr>
                          <w:rFonts w:ascii="Gadugi" w:eastAsiaTheme="majorEastAsia" w:hAnsi="Gadugi" w:cstheme="majorHAnsi"/>
                          <w:lang w:bidi="ar-SA"/>
                        </w:rPr>
                        <w:t>educes stigma</w:t>
                      </w:r>
                      <w:r w:rsidRPr="00C73E8B">
                        <w:rPr>
                          <w:rFonts w:ascii="Gadugi" w:eastAsiaTheme="majorEastAsia" w:hAnsi="Gadugi" w:cstheme="majorHAnsi"/>
                          <w:lang w:bidi="ar-SA"/>
                        </w:rPr>
                        <w:t xml:space="preserve"> ( _________ feelings or beliefs about a person or group of people). </w:t>
                      </w:r>
                    </w:p>
                    <w:p w14:paraId="237EA3B8" w14:textId="77777777" w:rsidR="00601C56" w:rsidRPr="00C73E8B" w:rsidRDefault="00C73E8B" w:rsidP="00601C56">
                      <w:pPr>
                        <w:keepNext/>
                        <w:keepLines/>
                        <w:numPr>
                          <w:ilvl w:val="1"/>
                          <w:numId w:val="3"/>
                        </w:numPr>
                        <w:spacing w:before="40" w:after="0"/>
                        <w:contextualSpacing/>
                        <w:outlineLvl w:val="1"/>
                        <w:rPr>
                          <w:rFonts w:ascii="Gadugi" w:eastAsiaTheme="majorEastAsia" w:hAnsi="Gadugi" w:cstheme="majorHAnsi"/>
                          <w:lang w:bidi="ar-SA"/>
                        </w:rPr>
                      </w:pPr>
                      <w:r w:rsidRPr="00C73E8B">
                        <w:rPr>
                          <w:rFonts w:ascii="Gadugi" w:eastAsiaTheme="majorEastAsia" w:hAnsi="Gadugi" w:cstheme="majorHAnsi"/>
                          <w:lang w:bidi="ar-SA"/>
                        </w:rPr>
                        <w:t xml:space="preserve">By giving a </w:t>
                      </w:r>
                      <w:r w:rsidR="00601C56" w:rsidRPr="00C73E8B">
                        <w:rPr>
                          <w:rFonts w:ascii="Gadugi" w:eastAsiaTheme="majorEastAsia" w:hAnsi="Gadugi" w:cstheme="majorHAnsi"/>
                          <w:lang w:bidi="ar-SA"/>
                        </w:rPr>
                        <w:t>__________</w:t>
                      </w:r>
                      <w:r w:rsidRPr="00C73E8B">
                        <w:rPr>
                          <w:rFonts w:ascii="Gadugi" w:eastAsiaTheme="majorEastAsia" w:hAnsi="Gadugi" w:cstheme="majorHAnsi"/>
                          <w:lang w:bidi="ar-SA"/>
                        </w:rPr>
                        <w:t xml:space="preserve"> of options to all students, UDL doesn’t single out the few who </w:t>
                      </w:r>
                      <w:r w:rsidR="00601C56" w:rsidRPr="00C73E8B">
                        <w:rPr>
                          <w:rFonts w:ascii="Gadugi" w:eastAsiaTheme="majorEastAsia" w:hAnsi="Gadugi" w:cstheme="majorHAnsi"/>
                          <w:lang w:bidi="ar-SA"/>
                        </w:rPr>
                        <w:t>need extra support</w:t>
                      </w:r>
                      <w:r w:rsidRPr="00C73E8B">
                        <w:rPr>
                          <w:rFonts w:ascii="Gadugi" w:eastAsiaTheme="majorEastAsia" w:hAnsi="Gadugi" w:cstheme="majorHAnsi"/>
                          <w:lang w:bidi="ar-SA"/>
                        </w:rPr>
                        <w:t>.</w:t>
                      </w:r>
                    </w:p>
                    <w:p w14:paraId="7CE6867D" w14:textId="135087F5" w:rsidR="00601C56" w:rsidRDefault="00601C56"/>
                  </w:txbxContent>
                </v:textbox>
                <w10:wrap type="square" anchorx="margin"/>
              </v:shape>
            </w:pict>
          </mc:Fallback>
        </mc:AlternateContent>
      </w:r>
      <w:r w:rsidR="00473F40" w:rsidRPr="008C073E">
        <w:rPr>
          <w:rFonts w:ascii="Gadugi" w:hAnsi="Gadugi"/>
          <w:color w:val="000000" w:themeColor="text1"/>
          <w:lang w:val="en-GB" w:bidi="ar-SA"/>
        </w:rPr>
        <w:t>Missing words</w:t>
      </w:r>
    </w:p>
    <w:tbl>
      <w:tblPr>
        <w:tblStyle w:val="TableGrid"/>
        <w:tblW w:w="0" w:type="auto"/>
        <w:jc w:val="center"/>
        <w:tblLook w:val="04A0" w:firstRow="1" w:lastRow="0" w:firstColumn="1" w:lastColumn="0" w:noHBand="0" w:noVBand="1"/>
      </w:tblPr>
      <w:tblGrid>
        <w:gridCol w:w="1698"/>
        <w:gridCol w:w="1985"/>
        <w:gridCol w:w="2801"/>
        <w:gridCol w:w="2127"/>
      </w:tblGrid>
      <w:tr w:rsidR="00473F40" w:rsidRPr="008C073E" w14:paraId="277D96EB" w14:textId="77777777" w:rsidTr="00437AE4">
        <w:trPr>
          <w:jc w:val="center"/>
        </w:trPr>
        <w:tc>
          <w:tcPr>
            <w:tcW w:w="1698" w:type="dxa"/>
          </w:tcPr>
          <w:p w14:paraId="5CF51090" w14:textId="77777777" w:rsidR="00473F40" w:rsidRPr="00010FA6" w:rsidRDefault="00473F40" w:rsidP="00437AE4">
            <w:pPr>
              <w:spacing w:after="160" w:line="259" w:lineRule="auto"/>
              <w:contextualSpacing/>
              <w:jc w:val="center"/>
              <w:rPr>
                <w:rFonts w:ascii="Gadugi" w:hAnsi="Gadugi"/>
                <w:strike/>
                <w:color w:val="000000" w:themeColor="text1"/>
                <w:highlight w:val="yellow"/>
                <w:lang w:bidi="ar-SA"/>
              </w:rPr>
            </w:pPr>
            <w:bookmarkStart w:id="9" w:name="_Hlk74051810"/>
            <w:r w:rsidRPr="00010FA6">
              <w:rPr>
                <w:rFonts w:ascii="Gadugi" w:hAnsi="Gadugi" w:cs="Calibri"/>
                <w:strike/>
                <w:color w:val="000000" w:themeColor="text1"/>
                <w:kern w:val="1"/>
                <w:lang w:eastAsia="en-GB" w:bidi="ar-SA"/>
              </w:rPr>
              <w:t>all</w:t>
            </w:r>
          </w:p>
        </w:tc>
        <w:tc>
          <w:tcPr>
            <w:tcW w:w="1985" w:type="dxa"/>
          </w:tcPr>
          <w:p w14:paraId="40893CE1" w14:textId="77777777" w:rsidR="00473F40" w:rsidRPr="008C073E" w:rsidRDefault="00473F40" w:rsidP="00437AE4">
            <w:pPr>
              <w:spacing w:after="160" w:line="259" w:lineRule="auto"/>
              <w:contextualSpacing/>
              <w:jc w:val="center"/>
              <w:rPr>
                <w:rFonts w:ascii="Gadugi" w:hAnsi="Gadugi"/>
                <w:strike/>
                <w:color w:val="000000" w:themeColor="text1"/>
                <w:highlight w:val="yellow"/>
                <w:lang w:bidi="ar-SA"/>
              </w:rPr>
            </w:pPr>
            <w:r w:rsidRPr="00010FA6">
              <w:rPr>
                <w:rFonts w:ascii="Gadugi" w:hAnsi="Gadugi"/>
                <w:color w:val="000000" w:themeColor="text1"/>
                <w:lang w:bidi="ar-SA"/>
              </w:rPr>
              <w:t>adapt</w:t>
            </w:r>
            <w:r>
              <w:rPr>
                <w:rFonts w:ascii="Gadugi" w:hAnsi="Gadugi" w:cs="Calibri"/>
                <w:color w:val="000000" w:themeColor="text1"/>
                <w:kern w:val="1"/>
                <w:lang w:eastAsia="en-GB" w:bidi="ar-SA"/>
              </w:rPr>
              <w:t xml:space="preserve"> </w:t>
            </w:r>
          </w:p>
        </w:tc>
        <w:tc>
          <w:tcPr>
            <w:tcW w:w="2801" w:type="dxa"/>
          </w:tcPr>
          <w:p w14:paraId="6BF15209" w14:textId="77777777" w:rsidR="00473F40" w:rsidRPr="00010FA6" w:rsidRDefault="00473F40" w:rsidP="00437AE4">
            <w:pPr>
              <w:spacing w:after="160" w:line="259" w:lineRule="auto"/>
              <w:contextualSpacing/>
              <w:jc w:val="center"/>
              <w:rPr>
                <w:rFonts w:ascii="Gadugi" w:hAnsi="Gadugi"/>
                <w:color w:val="000000" w:themeColor="text1"/>
                <w:highlight w:val="yellow"/>
                <w:lang w:bidi="ar-SA"/>
              </w:rPr>
            </w:pPr>
            <w:r w:rsidRPr="0022474B">
              <w:rPr>
                <w:rFonts w:ascii="Gadugi" w:hAnsi="Gadugi"/>
                <w:color w:val="000000" w:themeColor="text1"/>
                <w:lang w:bidi="ar-SA"/>
              </w:rPr>
              <w:t>negative</w:t>
            </w:r>
          </w:p>
        </w:tc>
        <w:tc>
          <w:tcPr>
            <w:tcW w:w="2127" w:type="dxa"/>
          </w:tcPr>
          <w:p w14:paraId="23E51C5B" w14:textId="77777777" w:rsidR="00473F40" w:rsidRPr="00010FA6" w:rsidRDefault="00473F40" w:rsidP="00437AE4">
            <w:pPr>
              <w:spacing w:after="160" w:line="259" w:lineRule="auto"/>
              <w:contextualSpacing/>
              <w:jc w:val="center"/>
              <w:rPr>
                <w:rFonts w:ascii="Gadugi" w:hAnsi="Gadugi"/>
                <w:color w:val="000000" w:themeColor="text1"/>
                <w:lang w:bidi="ar-SA"/>
              </w:rPr>
            </w:pPr>
            <w:r w:rsidRPr="00010FA6">
              <w:rPr>
                <w:rFonts w:ascii="Gadugi" w:hAnsi="Gadugi"/>
                <w:color w:val="000000" w:themeColor="text1"/>
                <w:lang w:bidi="ar-SA"/>
              </w:rPr>
              <w:t>strengths</w:t>
            </w:r>
          </w:p>
        </w:tc>
      </w:tr>
      <w:tr w:rsidR="00473F40" w:rsidRPr="008C073E" w14:paraId="072F8064" w14:textId="77777777" w:rsidTr="00437AE4">
        <w:trPr>
          <w:jc w:val="center"/>
        </w:trPr>
        <w:tc>
          <w:tcPr>
            <w:tcW w:w="1698" w:type="dxa"/>
          </w:tcPr>
          <w:p w14:paraId="18137044" w14:textId="77777777" w:rsidR="00473F40" w:rsidRPr="008C073E" w:rsidRDefault="00473F40" w:rsidP="00437AE4">
            <w:pPr>
              <w:spacing w:after="160" w:line="259" w:lineRule="auto"/>
              <w:contextualSpacing/>
              <w:jc w:val="center"/>
              <w:rPr>
                <w:rFonts w:ascii="Gadugi" w:hAnsi="Gadugi"/>
                <w:color w:val="000000" w:themeColor="text1"/>
                <w:highlight w:val="yellow"/>
                <w:lang w:bidi="ar-SA"/>
              </w:rPr>
            </w:pPr>
            <w:r w:rsidRPr="00010FA6">
              <w:rPr>
                <w:rFonts w:ascii="Gadugi" w:hAnsi="Gadugi"/>
                <w:color w:val="000000" w:themeColor="text1"/>
                <w:lang w:bidi="ar-SA"/>
              </w:rPr>
              <w:t>interact</w:t>
            </w:r>
          </w:p>
        </w:tc>
        <w:tc>
          <w:tcPr>
            <w:tcW w:w="1985" w:type="dxa"/>
          </w:tcPr>
          <w:p w14:paraId="3CC6B1B3" w14:textId="77777777" w:rsidR="00473F40" w:rsidRPr="008C073E" w:rsidRDefault="00473F40" w:rsidP="00437AE4">
            <w:pPr>
              <w:spacing w:after="160" w:line="259" w:lineRule="auto"/>
              <w:contextualSpacing/>
              <w:jc w:val="center"/>
              <w:rPr>
                <w:rFonts w:ascii="Gadugi" w:hAnsi="Gadugi"/>
                <w:color w:val="000000" w:themeColor="text1"/>
                <w:highlight w:val="yellow"/>
                <w:lang w:bidi="ar-SA"/>
              </w:rPr>
            </w:pPr>
            <w:r w:rsidRPr="00010FA6">
              <w:rPr>
                <w:rFonts w:ascii="Gadugi" w:hAnsi="Gadugi"/>
                <w:color w:val="000000" w:themeColor="text1"/>
                <w:lang w:bidi="ar-SA"/>
              </w:rPr>
              <w:t>information</w:t>
            </w:r>
          </w:p>
        </w:tc>
        <w:tc>
          <w:tcPr>
            <w:tcW w:w="2801" w:type="dxa"/>
          </w:tcPr>
          <w:p w14:paraId="2D9C076E" w14:textId="0273EFC6" w:rsidR="00473F40" w:rsidRPr="008C073E" w:rsidRDefault="00473F40" w:rsidP="00437AE4">
            <w:pPr>
              <w:spacing w:after="160" w:line="259" w:lineRule="auto"/>
              <w:contextualSpacing/>
              <w:jc w:val="center"/>
              <w:rPr>
                <w:rFonts w:ascii="Gadugi" w:hAnsi="Gadugi"/>
                <w:color w:val="000000" w:themeColor="text1"/>
                <w:highlight w:val="yellow"/>
                <w:lang w:bidi="ar-SA"/>
              </w:rPr>
            </w:pPr>
            <w:r w:rsidRPr="0022474B">
              <w:rPr>
                <w:rFonts w:ascii="Gadugi" w:hAnsi="Gadugi"/>
                <w:color w:val="000000" w:themeColor="text1"/>
                <w:lang w:bidi="ar-SA"/>
              </w:rPr>
              <w:t>variety</w:t>
            </w:r>
          </w:p>
        </w:tc>
        <w:tc>
          <w:tcPr>
            <w:tcW w:w="2127" w:type="dxa"/>
          </w:tcPr>
          <w:p w14:paraId="55D5D3E9" w14:textId="77777777" w:rsidR="00473F40" w:rsidRPr="00010FA6" w:rsidRDefault="00473F40" w:rsidP="00437AE4">
            <w:pPr>
              <w:spacing w:after="160" w:line="259" w:lineRule="auto"/>
              <w:contextualSpacing/>
              <w:jc w:val="center"/>
              <w:rPr>
                <w:rFonts w:ascii="Gadugi" w:hAnsi="Gadugi"/>
                <w:color w:val="000000" w:themeColor="text1"/>
                <w:highlight w:val="yellow"/>
                <w:lang w:bidi="ar-SA"/>
              </w:rPr>
            </w:pPr>
            <w:r>
              <w:rPr>
                <w:rFonts w:ascii="Gadugi" w:hAnsi="Gadugi" w:cs="Calibri"/>
                <w:color w:val="000000" w:themeColor="text1"/>
                <w:kern w:val="1"/>
                <w:lang w:eastAsia="en-GB" w:bidi="ar-SA"/>
              </w:rPr>
              <w:t>accessible</w:t>
            </w:r>
          </w:p>
        </w:tc>
      </w:tr>
      <w:bookmarkEnd w:id="9"/>
    </w:tbl>
    <w:p w14:paraId="6CCF4F77" w14:textId="77777777" w:rsidR="009E7B22" w:rsidRDefault="009E7B22" w:rsidP="009E7B22">
      <w:pPr>
        <w:keepNext/>
        <w:keepLines/>
        <w:spacing w:before="40" w:after="0"/>
        <w:outlineLvl w:val="1"/>
        <w:rPr>
          <w:rFonts w:ascii="Gadugi" w:eastAsiaTheme="majorEastAsia" w:hAnsi="Gadugi" w:cstheme="majorHAnsi"/>
          <w:lang w:bidi="ar-SA"/>
        </w:rPr>
      </w:pPr>
    </w:p>
    <w:p w14:paraId="1809EF84" w14:textId="77777777" w:rsidR="00473F40" w:rsidRDefault="00473F40" w:rsidP="00C73E8B">
      <w:pPr>
        <w:keepNext/>
        <w:keepLines/>
        <w:spacing w:before="40" w:after="0"/>
        <w:outlineLvl w:val="1"/>
        <w:rPr>
          <w:rFonts w:ascii="Gadugi" w:eastAsiaTheme="majorEastAsia" w:hAnsi="Gadugi" w:cstheme="majorHAnsi"/>
          <w:lang w:bidi="ar-SA"/>
        </w:rPr>
      </w:pPr>
    </w:p>
    <w:p w14:paraId="2EF50C7D" w14:textId="09ECE2B7" w:rsidR="00C73E8B" w:rsidRDefault="00C73E8B" w:rsidP="00C73E8B">
      <w:pPr>
        <w:keepNext/>
        <w:keepLines/>
        <w:spacing w:before="40" w:after="0"/>
        <w:outlineLvl w:val="1"/>
        <w:rPr>
          <w:rFonts w:ascii="Gadugi" w:eastAsiaTheme="majorEastAsia" w:hAnsi="Gadugi" w:cstheme="majorHAnsi"/>
          <w:lang w:bidi="ar-SA"/>
        </w:rPr>
      </w:pPr>
    </w:p>
    <w:p w14:paraId="5FC24F02" w14:textId="3C5DF956" w:rsidR="00C73E8B" w:rsidRDefault="00C73E8B" w:rsidP="00C73E8B">
      <w:pPr>
        <w:keepNext/>
        <w:keepLines/>
        <w:spacing w:before="40" w:after="0"/>
        <w:outlineLvl w:val="1"/>
        <w:rPr>
          <w:rFonts w:ascii="Gadugi" w:eastAsiaTheme="majorEastAsia" w:hAnsi="Gadugi" w:cstheme="majorHAnsi"/>
          <w:lang w:bidi="ar-SA"/>
        </w:rPr>
      </w:pPr>
    </w:p>
    <w:p w14:paraId="7C332A83" w14:textId="51F2CE5D" w:rsidR="00C73E8B" w:rsidRDefault="00C73E8B" w:rsidP="00C73E8B">
      <w:pPr>
        <w:keepNext/>
        <w:keepLines/>
        <w:spacing w:before="40" w:after="0"/>
        <w:outlineLvl w:val="1"/>
        <w:rPr>
          <w:rFonts w:ascii="Gadugi" w:eastAsiaTheme="majorEastAsia" w:hAnsi="Gadugi" w:cstheme="majorHAnsi"/>
          <w:lang w:bidi="ar-SA"/>
        </w:rPr>
      </w:pPr>
    </w:p>
    <w:p w14:paraId="6AE3997A" w14:textId="3883D967" w:rsidR="00C73E8B" w:rsidRDefault="00C73E8B" w:rsidP="00C73E8B">
      <w:pPr>
        <w:keepNext/>
        <w:keepLines/>
        <w:spacing w:before="40" w:after="0"/>
        <w:outlineLvl w:val="1"/>
        <w:rPr>
          <w:rFonts w:ascii="Gadugi" w:eastAsiaTheme="majorEastAsia" w:hAnsi="Gadugi" w:cstheme="majorHAnsi"/>
          <w:lang w:bidi="ar-SA"/>
        </w:rPr>
      </w:pPr>
    </w:p>
    <w:p w14:paraId="35381677" w14:textId="43C2A919" w:rsidR="00C73E8B" w:rsidRDefault="00C73E8B" w:rsidP="00C73E8B">
      <w:pPr>
        <w:keepNext/>
        <w:keepLines/>
        <w:spacing w:before="40" w:after="0"/>
        <w:outlineLvl w:val="1"/>
        <w:rPr>
          <w:rFonts w:ascii="Gadugi" w:eastAsiaTheme="majorEastAsia" w:hAnsi="Gadugi" w:cstheme="majorHAnsi"/>
          <w:lang w:bidi="ar-SA"/>
        </w:rPr>
      </w:pPr>
    </w:p>
    <w:p w14:paraId="1DDE0411" w14:textId="694ECDCD" w:rsidR="00C73E8B" w:rsidRDefault="00C73E8B" w:rsidP="00C73E8B">
      <w:pPr>
        <w:keepNext/>
        <w:keepLines/>
        <w:spacing w:before="40" w:after="0"/>
        <w:outlineLvl w:val="1"/>
        <w:rPr>
          <w:rFonts w:ascii="Gadugi" w:eastAsiaTheme="majorEastAsia" w:hAnsi="Gadugi" w:cstheme="majorHAnsi"/>
          <w:lang w:bidi="ar-SA"/>
        </w:rPr>
      </w:pPr>
    </w:p>
    <w:p w14:paraId="0F3A1235" w14:textId="41D941D6" w:rsidR="00C73E8B" w:rsidRDefault="00C73E8B" w:rsidP="00C73E8B">
      <w:pPr>
        <w:keepNext/>
        <w:keepLines/>
        <w:spacing w:before="40" w:after="0"/>
        <w:outlineLvl w:val="1"/>
        <w:rPr>
          <w:rFonts w:ascii="Gadugi" w:eastAsiaTheme="majorEastAsia" w:hAnsi="Gadugi" w:cstheme="majorHAnsi"/>
          <w:lang w:bidi="ar-SA"/>
        </w:rPr>
      </w:pPr>
    </w:p>
    <w:p w14:paraId="59712DD0" w14:textId="65F76C30" w:rsidR="00C73E8B" w:rsidRDefault="00C73E8B" w:rsidP="00C73E8B">
      <w:pPr>
        <w:keepNext/>
        <w:keepLines/>
        <w:spacing w:before="40" w:after="0"/>
        <w:outlineLvl w:val="1"/>
        <w:rPr>
          <w:rFonts w:ascii="Gadugi" w:eastAsiaTheme="majorEastAsia" w:hAnsi="Gadugi" w:cstheme="majorHAnsi"/>
          <w:lang w:bidi="ar-SA"/>
        </w:rPr>
      </w:pPr>
    </w:p>
    <w:p w14:paraId="5FFE4F4B" w14:textId="3A34D2A1" w:rsidR="00C73E8B" w:rsidRDefault="00C73E8B" w:rsidP="00C73E8B">
      <w:pPr>
        <w:keepNext/>
        <w:keepLines/>
        <w:spacing w:before="40" w:after="0"/>
        <w:outlineLvl w:val="1"/>
        <w:rPr>
          <w:rFonts w:ascii="Gadugi" w:eastAsiaTheme="majorEastAsia" w:hAnsi="Gadugi" w:cstheme="majorHAnsi"/>
          <w:lang w:bidi="ar-SA"/>
        </w:rPr>
      </w:pPr>
    </w:p>
    <w:p w14:paraId="297100B3" w14:textId="0FDDDA6E" w:rsidR="00C73E8B" w:rsidRDefault="00C73E8B" w:rsidP="00C73E8B">
      <w:pPr>
        <w:keepNext/>
        <w:keepLines/>
        <w:spacing w:before="40" w:after="0"/>
        <w:outlineLvl w:val="1"/>
        <w:rPr>
          <w:rFonts w:ascii="Gadugi" w:eastAsiaTheme="majorEastAsia" w:hAnsi="Gadugi" w:cstheme="majorHAnsi"/>
          <w:lang w:bidi="ar-SA"/>
        </w:rPr>
      </w:pPr>
    </w:p>
    <w:p w14:paraId="77D0CCDE" w14:textId="77777777" w:rsidR="00601C56" w:rsidRDefault="00601C56" w:rsidP="00C73E8B">
      <w:pPr>
        <w:keepNext/>
        <w:keepLines/>
        <w:spacing w:before="40" w:after="0"/>
        <w:outlineLvl w:val="1"/>
        <w:rPr>
          <w:rFonts w:ascii="Gadugi" w:eastAsiaTheme="majorEastAsia" w:hAnsi="Gadugi" w:cstheme="majorHAnsi"/>
          <w:lang w:bidi="ar-SA"/>
        </w:rPr>
      </w:pPr>
    </w:p>
    <w:p w14:paraId="2CE8DDCB" w14:textId="7C918AAF" w:rsidR="00583D36" w:rsidRDefault="00583D36" w:rsidP="00583D36">
      <w:pPr>
        <w:keepNext/>
        <w:keepLines/>
        <w:spacing w:before="40" w:after="0"/>
        <w:contextualSpacing/>
        <w:outlineLvl w:val="1"/>
        <w:rPr>
          <w:rFonts w:ascii="Gadugi" w:eastAsiaTheme="majorEastAsia" w:hAnsi="Gadugi" w:cstheme="majorHAnsi"/>
          <w:lang w:bidi="ar-SA"/>
        </w:rPr>
      </w:pPr>
    </w:p>
    <w:p w14:paraId="768268E3" w14:textId="77777777" w:rsidR="00583D36" w:rsidRDefault="00583D36" w:rsidP="00583D36">
      <w:pPr>
        <w:keepNext/>
        <w:keepLines/>
        <w:spacing w:before="40" w:after="0"/>
        <w:contextualSpacing/>
        <w:outlineLvl w:val="1"/>
        <w:rPr>
          <w:rFonts w:asciiTheme="majorHAnsi" w:eastAsiaTheme="majorEastAsia" w:hAnsiTheme="majorHAnsi" w:cstheme="majorHAnsi"/>
          <w:b/>
          <w:bCs/>
          <w:color w:val="1F3864" w:themeColor="accent1" w:themeShade="80"/>
          <w:sz w:val="24"/>
          <w:szCs w:val="24"/>
          <w:lang w:bidi="ar-SA"/>
        </w:rPr>
      </w:pPr>
    </w:p>
    <w:p w14:paraId="147E8184" w14:textId="1228B1F1" w:rsidR="000F679E" w:rsidRPr="00914F64" w:rsidRDefault="000F679E" w:rsidP="00320DC2">
      <w:pPr>
        <w:keepNext/>
        <w:keepLines/>
        <w:spacing w:before="40" w:after="0"/>
        <w:contextualSpacing/>
        <w:outlineLvl w:val="1"/>
        <w:rPr>
          <w:rFonts w:asciiTheme="majorHAnsi" w:eastAsiaTheme="majorEastAsia" w:hAnsiTheme="majorHAnsi" w:cstheme="majorHAnsi"/>
          <w:b/>
          <w:bCs/>
          <w:color w:val="1F3864" w:themeColor="accent1" w:themeShade="80"/>
          <w:sz w:val="24"/>
          <w:szCs w:val="24"/>
          <w:lang w:bidi="ar-SA"/>
        </w:rPr>
      </w:pPr>
    </w:p>
    <w:p w14:paraId="2E5A5A76" w14:textId="77777777" w:rsidR="00B92360" w:rsidRDefault="00B92360" w:rsidP="00746C07">
      <w:pPr>
        <w:jc w:val="both"/>
        <w:rPr>
          <w:rFonts w:cstheme="minorHAnsi"/>
          <w:b/>
          <w:bCs/>
        </w:rPr>
      </w:pPr>
    </w:p>
    <w:tbl>
      <w:tblPr>
        <w:tblStyle w:val="TableGrid"/>
        <w:tblpPr w:leftFromText="180" w:rightFromText="180" w:vertAnchor="page" w:horzAnchor="margin" w:tblpY="2321"/>
        <w:tblW w:w="0" w:type="auto"/>
        <w:tblLook w:val="04A0" w:firstRow="1" w:lastRow="0" w:firstColumn="1" w:lastColumn="0" w:noHBand="0" w:noVBand="1"/>
      </w:tblPr>
      <w:tblGrid>
        <w:gridCol w:w="1904"/>
        <w:gridCol w:w="2311"/>
        <w:gridCol w:w="2268"/>
        <w:gridCol w:w="2977"/>
      </w:tblGrid>
      <w:tr w:rsidR="0022474B" w:rsidRPr="0022474B" w14:paraId="6885FEB7" w14:textId="77777777" w:rsidTr="00320DC2">
        <w:tc>
          <w:tcPr>
            <w:tcW w:w="1904" w:type="dxa"/>
          </w:tcPr>
          <w:p w14:paraId="522E004C" w14:textId="7EB97440" w:rsidR="0022474B" w:rsidRPr="0022474B" w:rsidRDefault="0022474B" w:rsidP="006231A9">
            <w:pPr>
              <w:numPr>
                <w:ilvl w:val="0"/>
                <w:numId w:val="38"/>
              </w:numPr>
              <w:spacing w:after="160" w:line="259" w:lineRule="auto"/>
              <w:contextualSpacing/>
              <w:rPr>
                <w:rFonts w:ascii="Gadugi" w:hAnsi="Gadugi"/>
                <w:color w:val="000000" w:themeColor="text1"/>
                <w:lang w:bidi="ar-SA"/>
              </w:rPr>
            </w:pPr>
            <w:r>
              <w:rPr>
                <w:rFonts w:ascii="Gadugi" w:hAnsi="Gadugi"/>
                <w:color w:val="000000" w:themeColor="text1"/>
                <w:lang w:bidi="ar-SA"/>
              </w:rPr>
              <w:lastRenderedPageBreak/>
              <w:t>all</w:t>
            </w:r>
          </w:p>
        </w:tc>
        <w:tc>
          <w:tcPr>
            <w:tcW w:w="2311" w:type="dxa"/>
          </w:tcPr>
          <w:p w14:paraId="49CE3488" w14:textId="753C52B7" w:rsidR="0022474B" w:rsidRPr="0022474B" w:rsidRDefault="0022474B" w:rsidP="006231A9">
            <w:pPr>
              <w:numPr>
                <w:ilvl w:val="0"/>
                <w:numId w:val="38"/>
              </w:numPr>
              <w:spacing w:after="160" w:line="259" w:lineRule="auto"/>
              <w:contextualSpacing/>
              <w:rPr>
                <w:rFonts w:ascii="Gadugi" w:hAnsi="Gadugi"/>
                <w:color w:val="000000" w:themeColor="text1"/>
                <w:lang w:bidi="ar-SA"/>
              </w:rPr>
            </w:pPr>
            <w:r>
              <w:rPr>
                <w:rFonts w:ascii="Gadugi" w:hAnsi="Gadugi"/>
                <w:color w:val="000000" w:themeColor="text1"/>
                <w:lang w:bidi="ar-SA"/>
              </w:rPr>
              <w:t>accessible</w:t>
            </w:r>
          </w:p>
        </w:tc>
        <w:tc>
          <w:tcPr>
            <w:tcW w:w="2268" w:type="dxa"/>
          </w:tcPr>
          <w:p w14:paraId="06C225D8" w14:textId="254B99BF" w:rsidR="0022474B" w:rsidRPr="00C73E8B" w:rsidRDefault="00C73E8B" w:rsidP="006231A9">
            <w:pPr>
              <w:pStyle w:val="ListParagraph"/>
              <w:numPr>
                <w:ilvl w:val="0"/>
                <w:numId w:val="38"/>
              </w:numPr>
              <w:rPr>
                <w:rFonts w:ascii="Gadugi" w:hAnsi="Gadugi"/>
                <w:color w:val="000000" w:themeColor="text1"/>
                <w:lang w:bidi="ar-SA"/>
              </w:rPr>
            </w:pPr>
            <w:r w:rsidRPr="00C73E8B">
              <w:rPr>
                <w:rFonts w:ascii="Gadugi" w:hAnsi="Gadugi"/>
                <w:color w:val="000000" w:themeColor="text1"/>
                <w:lang w:bidi="ar-SA"/>
              </w:rPr>
              <w:t xml:space="preserve">(a) </w:t>
            </w:r>
            <w:r w:rsidR="0022474B" w:rsidRPr="00C73E8B">
              <w:rPr>
                <w:rFonts w:ascii="Gadugi" w:hAnsi="Gadugi"/>
                <w:color w:val="000000" w:themeColor="text1"/>
                <w:lang w:bidi="ar-SA"/>
              </w:rPr>
              <w:t>information</w:t>
            </w:r>
          </w:p>
        </w:tc>
        <w:tc>
          <w:tcPr>
            <w:tcW w:w="2977" w:type="dxa"/>
          </w:tcPr>
          <w:p w14:paraId="61327A2D" w14:textId="147DB7EC" w:rsidR="0022474B" w:rsidRPr="00C73E8B" w:rsidRDefault="00C73E8B" w:rsidP="00320DC2">
            <w:pPr>
              <w:rPr>
                <w:rFonts w:ascii="Gadugi" w:hAnsi="Gadugi"/>
                <w:color w:val="000000" w:themeColor="text1"/>
                <w:lang w:bidi="ar-SA"/>
              </w:rPr>
            </w:pPr>
            <w:r>
              <w:rPr>
                <w:rFonts w:ascii="Gadugi" w:hAnsi="Gadugi"/>
                <w:color w:val="000000" w:themeColor="text1"/>
                <w:lang w:bidi="ar-SA"/>
              </w:rPr>
              <w:t>3 (b) adapt</w:t>
            </w:r>
          </w:p>
        </w:tc>
      </w:tr>
      <w:tr w:rsidR="0022474B" w:rsidRPr="0022474B" w14:paraId="41ADE992" w14:textId="77777777" w:rsidTr="00320DC2">
        <w:tc>
          <w:tcPr>
            <w:tcW w:w="1904" w:type="dxa"/>
          </w:tcPr>
          <w:p w14:paraId="7789A1AC" w14:textId="4487423C" w:rsidR="0022474B" w:rsidRPr="0022474B" w:rsidRDefault="00C73E8B" w:rsidP="006231A9">
            <w:pPr>
              <w:numPr>
                <w:ilvl w:val="0"/>
                <w:numId w:val="38"/>
              </w:numPr>
              <w:spacing w:after="160" w:line="259" w:lineRule="auto"/>
              <w:contextualSpacing/>
              <w:rPr>
                <w:rFonts w:ascii="Gadugi" w:hAnsi="Gadugi" w:cs="Calibri"/>
                <w:color w:val="000000" w:themeColor="text1"/>
                <w:kern w:val="1"/>
                <w:lang w:eastAsia="en-GB" w:bidi="ar-SA"/>
              </w:rPr>
            </w:pPr>
            <w:r>
              <w:rPr>
                <w:rFonts w:ascii="Gadugi" w:hAnsi="Gadugi" w:cs="Calibri"/>
                <w:color w:val="000000" w:themeColor="text1"/>
                <w:kern w:val="1"/>
                <w:lang w:eastAsia="en-GB" w:bidi="ar-SA"/>
              </w:rPr>
              <w:t>interact</w:t>
            </w:r>
          </w:p>
        </w:tc>
        <w:tc>
          <w:tcPr>
            <w:tcW w:w="2311" w:type="dxa"/>
          </w:tcPr>
          <w:p w14:paraId="760C329A" w14:textId="089798AD" w:rsidR="0022474B" w:rsidRPr="0022474B" w:rsidRDefault="00C73E8B" w:rsidP="006231A9">
            <w:pPr>
              <w:numPr>
                <w:ilvl w:val="0"/>
                <w:numId w:val="38"/>
              </w:numPr>
              <w:spacing w:after="160" w:line="259" w:lineRule="auto"/>
              <w:contextualSpacing/>
              <w:rPr>
                <w:rFonts w:ascii="Gadugi" w:hAnsi="Gadugi" w:cs="Calibri"/>
                <w:color w:val="000000" w:themeColor="text1"/>
                <w:kern w:val="1"/>
                <w:lang w:eastAsia="en-GB" w:bidi="ar-SA"/>
              </w:rPr>
            </w:pPr>
            <w:r>
              <w:rPr>
                <w:rFonts w:ascii="Gadugi" w:hAnsi="Gadugi" w:cs="Calibri"/>
                <w:color w:val="000000" w:themeColor="text1"/>
                <w:kern w:val="1"/>
                <w:lang w:eastAsia="en-GB" w:bidi="ar-SA"/>
              </w:rPr>
              <w:t>strengths</w:t>
            </w:r>
          </w:p>
        </w:tc>
        <w:tc>
          <w:tcPr>
            <w:tcW w:w="2268" w:type="dxa"/>
          </w:tcPr>
          <w:p w14:paraId="4CFE262C" w14:textId="4B0AB303" w:rsidR="0022474B" w:rsidRPr="0022474B" w:rsidRDefault="0022474B" w:rsidP="006231A9">
            <w:pPr>
              <w:numPr>
                <w:ilvl w:val="0"/>
                <w:numId w:val="38"/>
              </w:numPr>
              <w:spacing w:after="160" w:line="259" w:lineRule="auto"/>
              <w:contextualSpacing/>
              <w:rPr>
                <w:rFonts w:ascii="Gadugi" w:hAnsi="Gadugi"/>
                <w:color w:val="000000" w:themeColor="text1"/>
                <w:lang w:bidi="ar-SA"/>
              </w:rPr>
            </w:pPr>
            <w:r w:rsidRPr="0022474B">
              <w:rPr>
                <w:rFonts w:ascii="Gadugi" w:hAnsi="Gadugi"/>
                <w:lang w:bidi="ar-SA"/>
              </w:rPr>
              <w:t xml:space="preserve"> </w:t>
            </w:r>
            <w:r w:rsidR="00C73E8B">
              <w:rPr>
                <w:rFonts w:ascii="Gadugi" w:hAnsi="Gadugi"/>
                <w:lang w:bidi="ar-SA"/>
              </w:rPr>
              <w:t>negative</w:t>
            </w:r>
          </w:p>
        </w:tc>
        <w:tc>
          <w:tcPr>
            <w:tcW w:w="2977" w:type="dxa"/>
          </w:tcPr>
          <w:p w14:paraId="4D0B32EF" w14:textId="055560FA" w:rsidR="0022474B" w:rsidRPr="00C73E8B" w:rsidRDefault="00C73E8B" w:rsidP="006231A9">
            <w:pPr>
              <w:pStyle w:val="ListParagraph"/>
              <w:numPr>
                <w:ilvl w:val="0"/>
                <w:numId w:val="38"/>
              </w:numPr>
              <w:rPr>
                <w:rFonts w:ascii="Gadugi" w:hAnsi="Gadugi"/>
                <w:color w:val="000000" w:themeColor="text1"/>
                <w:lang w:bidi="ar-SA"/>
              </w:rPr>
            </w:pPr>
            <w:r>
              <w:rPr>
                <w:rFonts w:ascii="Gadugi" w:hAnsi="Gadugi"/>
                <w:color w:val="000000" w:themeColor="text1"/>
                <w:lang w:bidi="ar-SA"/>
              </w:rPr>
              <w:t>variety</w:t>
            </w:r>
          </w:p>
        </w:tc>
      </w:tr>
    </w:tbl>
    <w:p w14:paraId="139CDF89" w14:textId="0AB234F1" w:rsidR="005A6200" w:rsidRPr="00320DC2" w:rsidRDefault="00320DC2" w:rsidP="00746C07">
      <w:pPr>
        <w:jc w:val="both"/>
        <w:rPr>
          <w:rFonts w:asciiTheme="majorHAnsi" w:hAnsiTheme="majorHAnsi" w:cstheme="majorHAnsi"/>
          <w:b/>
          <w:bCs/>
          <w:color w:val="2F5496" w:themeColor="accent1" w:themeShade="BF"/>
          <w:sz w:val="26"/>
          <w:szCs w:val="26"/>
        </w:rPr>
      </w:pPr>
      <w:r w:rsidRPr="00320DC2">
        <w:rPr>
          <w:rFonts w:asciiTheme="majorHAnsi" w:hAnsiTheme="majorHAnsi" w:cstheme="majorHAnsi"/>
          <w:b/>
          <w:bCs/>
          <w:color w:val="2F5496" w:themeColor="accent1" w:themeShade="BF"/>
          <w:sz w:val="26"/>
          <w:szCs w:val="26"/>
        </w:rPr>
        <w:t>1.1.2 Answers</w:t>
      </w:r>
    </w:p>
    <w:p w14:paraId="7C5CCCB2" w14:textId="3E3F31A8" w:rsidR="005A6200" w:rsidRDefault="005A6200" w:rsidP="00746C07">
      <w:pPr>
        <w:jc w:val="both"/>
        <w:rPr>
          <w:rFonts w:cstheme="minorHAnsi"/>
          <w:b/>
          <w:bCs/>
        </w:rPr>
      </w:pPr>
    </w:p>
    <w:p w14:paraId="1960E256" w14:textId="77777777" w:rsidR="00320DC2" w:rsidRDefault="00320DC2" w:rsidP="00746C07">
      <w:pPr>
        <w:jc w:val="both"/>
        <w:rPr>
          <w:rFonts w:cstheme="minorHAnsi"/>
          <w:b/>
          <w:bCs/>
        </w:rPr>
      </w:pPr>
    </w:p>
    <w:p w14:paraId="2E5E3AF9" w14:textId="6F489BD7" w:rsidR="00195253" w:rsidRPr="007440F4" w:rsidRDefault="00C33789" w:rsidP="00195253">
      <w:pPr>
        <w:pStyle w:val="ListParagraph"/>
        <w:numPr>
          <w:ilvl w:val="0"/>
          <w:numId w:val="3"/>
        </w:numPr>
        <w:jc w:val="both"/>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t xml:space="preserve">Introduction to </w:t>
      </w:r>
      <w:proofErr w:type="spellStart"/>
      <w:r>
        <w:rPr>
          <w:rFonts w:asciiTheme="majorHAnsi" w:hAnsiTheme="majorHAnsi" w:cstheme="majorHAnsi"/>
          <w:b/>
          <w:bCs/>
          <w:color w:val="2F5496" w:themeColor="accent1" w:themeShade="BF"/>
          <w:sz w:val="26"/>
          <w:szCs w:val="26"/>
        </w:rPr>
        <w:t>b</w:t>
      </w:r>
      <w:r w:rsidR="007440F4" w:rsidRPr="007440F4">
        <w:rPr>
          <w:rFonts w:asciiTheme="majorHAnsi" w:hAnsiTheme="majorHAnsi" w:cstheme="majorHAnsi"/>
          <w:b/>
          <w:bCs/>
          <w:color w:val="2F5496" w:themeColor="accent1" w:themeShade="BF"/>
          <w:sz w:val="26"/>
          <w:szCs w:val="26"/>
        </w:rPr>
        <w:t>ehaviour</w:t>
      </w:r>
      <w:proofErr w:type="spellEnd"/>
      <w:r w:rsidR="007440F4" w:rsidRPr="007440F4">
        <w:rPr>
          <w:rFonts w:asciiTheme="majorHAnsi" w:hAnsiTheme="majorHAnsi" w:cstheme="majorHAnsi"/>
          <w:b/>
          <w:bCs/>
          <w:color w:val="2F5496" w:themeColor="accent1" w:themeShade="BF"/>
          <w:sz w:val="26"/>
          <w:szCs w:val="26"/>
        </w:rPr>
        <w:t xml:space="preserve"> management </w:t>
      </w:r>
    </w:p>
    <w:p w14:paraId="6A6DD20F" w14:textId="79E0871D" w:rsidR="009606FD" w:rsidRPr="009606FD" w:rsidRDefault="003517E3" w:rsidP="009606FD">
      <w:pPr>
        <w:jc w:val="both"/>
        <w:rPr>
          <w:rFonts w:ascii="Gadugi" w:hAnsi="Gadugi" w:cstheme="minorHAnsi"/>
        </w:rPr>
      </w:pPr>
      <w:proofErr w:type="spellStart"/>
      <w:r w:rsidRPr="009606FD">
        <w:rPr>
          <w:rFonts w:ascii="Gadugi" w:hAnsi="Gadugi" w:cstheme="minorHAnsi"/>
        </w:rPr>
        <w:t>Behaviour</w:t>
      </w:r>
      <w:proofErr w:type="spellEnd"/>
      <w:r w:rsidRPr="009606FD">
        <w:rPr>
          <w:rFonts w:ascii="Gadugi" w:hAnsi="Gadugi" w:cstheme="minorHAnsi"/>
        </w:rPr>
        <w:t xml:space="preserve"> management is </w:t>
      </w:r>
      <w:r w:rsidR="007E6B2E">
        <w:rPr>
          <w:rFonts w:ascii="Gadugi" w:hAnsi="Gadugi" w:cstheme="minorHAnsi"/>
        </w:rPr>
        <w:t xml:space="preserve">a </w:t>
      </w:r>
      <w:r w:rsidR="00435EFD" w:rsidRPr="009606FD">
        <w:rPr>
          <w:rFonts w:ascii="Gadugi" w:hAnsi="Gadugi" w:cstheme="minorHAnsi"/>
        </w:rPr>
        <w:t xml:space="preserve">core competency </w:t>
      </w:r>
      <w:r w:rsidR="00D801E3" w:rsidRPr="009606FD">
        <w:rPr>
          <w:rFonts w:ascii="Gadugi" w:hAnsi="Gadugi" w:cstheme="minorHAnsi"/>
        </w:rPr>
        <w:t>for</w:t>
      </w:r>
      <w:r w:rsidR="00435EFD" w:rsidRPr="009606FD">
        <w:rPr>
          <w:rFonts w:ascii="Gadugi" w:hAnsi="Gadugi" w:cstheme="minorHAnsi"/>
        </w:rPr>
        <w:t xml:space="preserve"> </w:t>
      </w:r>
      <w:r w:rsidR="00A6782A">
        <w:rPr>
          <w:rFonts w:ascii="Gadugi" w:hAnsi="Gadugi" w:cstheme="minorHAnsi"/>
        </w:rPr>
        <w:t>i</w:t>
      </w:r>
      <w:r w:rsidR="00A11596">
        <w:rPr>
          <w:rFonts w:ascii="Gadugi" w:hAnsi="Gadugi" w:cstheme="minorHAnsi"/>
        </w:rPr>
        <w:t xml:space="preserve">nclusive </w:t>
      </w:r>
      <w:r w:rsidR="00435EFD" w:rsidRPr="009606FD">
        <w:rPr>
          <w:rFonts w:ascii="Gadugi" w:hAnsi="Gadugi" w:cstheme="minorHAnsi"/>
        </w:rPr>
        <w:t>teachers.</w:t>
      </w:r>
      <w:r w:rsidR="00D801E3" w:rsidRPr="009606FD">
        <w:rPr>
          <w:rFonts w:ascii="Gadugi" w:hAnsi="Gadugi" w:cstheme="minorHAnsi"/>
        </w:rPr>
        <w:t xml:space="preserve"> </w:t>
      </w:r>
      <w:proofErr w:type="spellStart"/>
      <w:r w:rsidR="00280408" w:rsidRPr="009606FD">
        <w:rPr>
          <w:rFonts w:ascii="Gadugi" w:hAnsi="Gadugi" w:cstheme="minorHAnsi"/>
        </w:rPr>
        <w:t>Behaviour</w:t>
      </w:r>
      <w:proofErr w:type="spellEnd"/>
      <w:r w:rsidR="00280408" w:rsidRPr="009606FD">
        <w:rPr>
          <w:rFonts w:ascii="Gadugi" w:hAnsi="Gadugi" w:cstheme="minorHAnsi"/>
        </w:rPr>
        <w:t xml:space="preserve"> management is not about discipline</w:t>
      </w:r>
      <w:r w:rsidR="00190A65" w:rsidRPr="009606FD">
        <w:rPr>
          <w:rFonts w:ascii="Gadugi" w:hAnsi="Gadugi" w:cstheme="minorHAnsi"/>
        </w:rPr>
        <w:t xml:space="preserve"> </w:t>
      </w:r>
      <w:r w:rsidR="007E6B2E">
        <w:rPr>
          <w:rFonts w:ascii="Gadugi" w:hAnsi="Gadugi" w:cstheme="minorHAnsi"/>
        </w:rPr>
        <w:t>or</w:t>
      </w:r>
      <w:r w:rsidR="00190A65" w:rsidRPr="009606FD">
        <w:rPr>
          <w:rFonts w:ascii="Gadugi" w:hAnsi="Gadugi" w:cstheme="minorHAnsi"/>
        </w:rPr>
        <w:t xml:space="preserve"> punishing poor or undesirable </w:t>
      </w:r>
      <w:proofErr w:type="spellStart"/>
      <w:r w:rsidR="00190A65" w:rsidRPr="009606FD">
        <w:rPr>
          <w:rFonts w:ascii="Gadugi" w:hAnsi="Gadugi" w:cstheme="minorHAnsi"/>
        </w:rPr>
        <w:t>behaviour</w:t>
      </w:r>
      <w:proofErr w:type="spellEnd"/>
      <w:r w:rsidR="001373EA">
        <w:rPr>
          <w:rFonts w:ascii="Gadugi" w:hAnsi="Gadugi" w:cstheme="minorHAnsi"/>
        </w:rPr>
        <w:t>. It</w:t>
      </w:r>
      <w:r w:rsidR="006170FF">
        <w:rPr>
          <w:rFonts w:ascii="Gadugi" w:hAnsi="Gadugi" w:cstheme="minorHAnsi"/>
        </w:rPr>
        <w:t xml:space="preserve"> is about </w:t>
      </w:r>
      <w:r w:rsidR="00720F43" w:rsidRPr="009606FD">
        <w:rPr>
          <w:rFonts w:ascii="Gadugi" w:hAnsi="Gadugi" w:cstheme="minorHAnsi"/>
        </w:rPr>
        <w:t>equi</w:t>
      </w:r>
      <w:r w:rsidR="006170FF">
        <w:rPr>
          <w:rFonts w:ascii="Gadugi" w:hAnsi="Gadugi" w:cstheme="minorHAnsi"/>
        </w:rPr>
        <w:t>pping</w:t>
      </w:r>
      <w:r w:rsidR="009C4126">
        <w:rPr>
          <w:rFonts w:ascii="Gadugi" w:hAnsi="Gadugi" w:cstheme="minorHAnsi"/>
        </w:rPr>
        <w:t xml:space="preserve"> teachers</w:t>
      </w:r>
      <w:r w:rsidR="00720F43" w:rsidRPr="009606FD">
        <w:rPr>
          <w:rFonts w:ascii="Gadugi" w:hAnsi="Gadugi" w:cstheme="minorHAnsi"/>
        </w:rPr>
        <w:t xml:space="preserve"> with the knowledge and skills to be able to</w:t>
      </w:r>
      <w:r w:rsidR="007305F4" w:rsidRPr="009606FD">
        <w:rPr>
          <w:rFonts w:ascii="Gadugi" w:hAnsi="Gadugi" w:cstheme="minorHAnsi"/>
        </w:rPr>
        <w:t xml:space="preserve"> c</w:t>
      </w:r>
      <w:r w:rsidR="001F4D2F" w:rsidRPr="009606FD">
        <w:rPr>
          <w:rFonts w:ascii="Gadugi" w:hAnsi="Gadugi" w:cstheme="minorHAnsi"/>
        </w:rPr>
        <w:t>reate a safe</w:t>
      </w:r>
      <w:r w:rsidR="001E6F65" w:rsidRPr="009606FD">
        <w:rPr>
          <w:rFonts w:ascii="Gadugi" w:hAnsi="Gadugi" w:cstheme="minorHAnsi"/>
        </w:rPr>
        <w:t xml:space="preserve"> and supportive</w:t>
      </w:r>
      <w:r w:rsidR="001F4D2F" w:rsidRPr="009606FD">
        <w:rPr>
          <w:rFonts w:ascii="Gadugi" w:hAnsi="Gadugi" w:cstheme="minorHAnsi"/>
        </w:rPr>
        <w:t xml:space="preserve"> learning environment </w:t>
      </w:r>
      <w:r w:rsidR="001E6F65" w:rsidRPr="009606FD">
        <w:rPr>
          <w:rFonts w:ascii="Gadugi" w:hAnsi="Gadugi" w:cstheme="minorHAnsi"/>
        </w:rPr>
        <w:t>for all learners</w:t>
      </w:r>
      <w:r w:rsidR="00E9478A" w:rsidRPr="009606FD">
        <w:rPr>
          <w:rFonts w:ascii="Gadugi" w:hAnsi="Gadugi" w:cstheme="minorHAnsi"/>
        </w:rPr>
        <w:t xml:space="preserve"> </w:t>
      </w:r>
      <w:r w:rsidR="008E1772">
        <w:rPr>
          <w:rFonts w:ascii="Gadugi" w:hAnsi="Gadugi" w:cstheme="minorHAnsi"/>
        </w:rPr>
        <w:t>(</w:t>
      </w:r>
      <w:r w:rsidR="00E9478A" w:rsidRPr="009606FD">
        <w:rPr>
          <w:rFonts w:ascii="Gadugi" w:hAnsi="Gadugi" w:cstheme="minorHAnsi"/>
        </w:rPr>
        <w:t xml:space="preserve">including addressing issues of inclusion, </w:t>
      </w:r>
      <w:proofErr w:type="gramStart"/>
      <w:r w:rsidR="00E9478A" w:rsidRPr="009606FD">
        <w:rPr>
          <w:rFonts w:ascii="Gadugi" w:hAnsi="Gadugi" w:cstheme="minorHAnsi"/>
        </w:rPr>
        <w:t>health</w:t>
      </w:r>
      <w:proofErr w:type="gramEnd"/>
      <w:r w:rsidR="00E9478A" w:rsidRPr="009606FD">
        <w:rPr>
          <w:rFonts w:ascii="Gadugi" w:hAnsi="Gadugi" w:cstheme="minorHAnsi"/>
        </w:rPr>
        <w:t xml:space="preserve"> and well-being</w:t>
      </w:r>
      <w:r w:rsidR="008E1772">
        <w:rPr>
          <w:rFonts w:ascii="Gadugi" w:hAnsi="Gadugi" w:cstheme="minorHAnsi"/>
        </w:rPr>
        <w:t>)</w:t>
      </w:r>
      <w:r w:rsidR="007305F4" w:rsidRPr="009606FD">
        <w:rPr>
          <w:rFonts w:ascii="Gadugi" w:hAnsi="Gadugi" w:cstheme="minorHAnsi"/>
        </w:rPr>
        <w:t xml:space="preserve"> and</w:t>
      </w:r>
      <w:r w:rsidR="002B06C2">
        <w:rPr>
          <w:rFonts w:ascii="Gadugi" w:hAnsi="Gadugi" w:cstheme="minorHAnsi"/>
        </w:rPr>
        <w:t xml:space="preserve"> </w:t>
      </w:r>
      <w:r w:rsidR="009344F8">
        <w:rPr>
          <w:rFonts w:ascii="Gadugi" w:hAnsi="Gadugi" w:cstheme="minorHAnsi"/>
        </w:rPr>
        <w:t xml:space="preserve">to </w:t>
      </w:r>
      <w:r w:rsidR="002B06C2">
        <w:rPr>
          <w:rFonts w:ascii="Gadugi" w:hAnsi="Gadugi" w:cstheme="minorHAnsi"/>
        </w:rPr>
        <w:t>develop</w:t>
      </w:r>
      <w:r w:rsidR="00501D84">
        <w:rPr>
          <w:rFonts w:ascii="Gadugi" w:hAnsi="Gadugi" w:cstheme="minorHAnsi"/>
        </w:rPr>
        <w:t xml:space="preserve"> </w:t>
      </w:r>
      <w:r w:rsidR="002B06C2">
        <w:rPr>
          <w:rFonts w:ascii="Gadugi" w:hAnsi="Gadugi" w:cstheme="minorHAnsi"/>
        </w:rPr>
        <w:t>positive relationships,</w:t>
      </w:r>
      <w:r w:rsidR="00D215E0" w:rsidRPr="009606FD">
        <w:rPr>
          <w:rFonts w:ascii="Gadugi" w:hAnsi="Gadugi" w:cstheme="minorHAnsi"/>
        </w:rPr>
        <w:t xml:space="preserve"> effective systems and routines</w:t>
      </w:r>
      <w:r w:rsidR="007305F4" w:rsidRPr="009606FD">
        <w:rPr>
          <w:rFonts w:ascii="Gadugi" w:hAnsi="Gadugi" w:cstheme="minorHAnsi"/>
        </w:rPr>
        <w:t>.</w:t>
      </w:r>
      <w:r w:rsidR="00AD112D" w:rsidRPr="009606FD">
        <w:rPr>
          <w:rFonts w:ascii="Gadugi" w:hAnsi="Gadugi" w:cstheme="minorHAnsi"/>
        </w:rPr>
        <w:t xml:space="preserve"> </w:t>
      </w:r>
      <w:r w:rsidR="005F5880">
        <w:rPr>
          <w:rFonts w:ascii="Gadugi" w:hAnsi="Gadugi" w:cstheme="minorHAnsi"/>
        </w:rPr>
        <w:t xml:space="preserve">Module 1 stressed that </w:t>
      </w:r>
      <w:proofErr w:type="spellStart"/>
      <w:r w:rsidR="005F5880">
        <w:rPr>
          <w:rFonts w:ascii="Gadugi" w:hAnsi="Gadugi" w:cstheme="minorHAnsi"/>
        </w:rPr>
        <w:t>b</w:t>
      </w:r>
      <w:r w:rsidR="00A15D6F" w:rsidRPr="009606FD">
        <w:rPr>
          <w:rFonts w:ascii="Gadugi" w:hAnsi="Gadugi" w:cstheme="minorHAnsi"/>
        </w:rPr>
        <w:t>e</w:t>
      </w:r>
      <w:r w:rsidR="00C437D6" w:rsidRPr="009606FD">
        <w:rPr>
          <w:rFonts w:ascii="Gadugi" w:hAnsi="Gadugi" w:cstheme="minorHAnsi"/>
        </w:rPr>
        <w:t>haviour</w:t>
      </w:r>
      <w:proofErr w:type="spellEnd"/>
      <w:r w:rsidR="00C437D6" w:rsidRPr="009606FD">
        <w:rPr>
          <w:rFonts w:ascii="Gadugi" w:hAnsi="Gadugi" w:cstheme="minorHAnsi"/>
        </w:rPr>
        <w:t xml:space="preserve"> management is a key part of an inclusive classroom</w:t>
      </w:r>
      <w:r w:rsidR="005F5880">
        <w:rPr>
          <w:rFonts w:ascii="Gadugi" w:hAnsi="Gadugi" w:cstheme="minorHAnsi"/>
        </w:rPr>
        <w:t xml:space="preserve">, </w:t>
      </w:r>
      <w:r w:rsidR="00887BA4">
        <w:rPr>
          <w:rFonts w:ascii="Gadugi" w:hAnsi="Gadugi" w:cstheme="minorHAnsi"/>
        </w:rPr>
        <w:t xml:space="preserve">where </w:t>
      </w:r>
      <w:r w:rsidR="00BD6567">
        <w:rPr>
          <w:rFonts w:ascii="Gadugi" w:hAnsi="Gadugi" w:cstheme="minorHAnsi"/>
        </w:rPr>
        <w:t xml:space="preserve">teachers </w:t>
      </w:r>
      <w:r w:rsidR="009606FD" w:rsidRPr="009606FD">
        <w:rPr>
          <w:rFonts w:ascii="Gadugi" w:hAnsi="Gadugi" w:cstheme="minorHAnsi"/>
        </w:rPr>
        <w:t xml:space="preserve">help students learn to manage their </w:t>
      </w:r>
      <w:proofErr w:type="spellStart"/>
      <w:r w:rsidR="009606FD" w:rsidRPr="009606FD">
        <w:rPr>
          <w:rFonts w:ascii="Gadugi" w:hAnsi="Gadugi" w:cstheme="minorHAnsi"/>
        </w:rPr>
        <w:t>behaviour</w:t>
      </w:r>
      <w:proofErr w:type="spellEnd"/>
      <w:r w:rsidR="009606FD" w:rsidRPr="009606FD">
        <w:rPr>
          <w:rFonts w:ascii="Gadugi" w:hAnsi="Gadugi" w:cstheme="minorHAnsi"/>
        </w:rPr>
        <w:t xml:space="preserve"> with respect and care for their well-being.</w:t>
      </w:r>
      <w:r w:rsidR="005F5880">
        <w:rPr>
          <w:rFonts w:ascii="Gadugi" w:hAnsi="Gadugi" w:cstheme="minorHAnsi"/>
        </w:rPr>
        <w:t xml:space="preserve"> This module will provide a range of </w:t>
      </w:r>
      <w:r w:rsidR="00907D29">
        <w:rPr>
          <w:rFonts w:ascii="Gadugi" w:hAnsi="Gadugi" w:cstheme="minorHAnsi"/>
        </w:rPr>
        <w:t xml:space="preserve">practical strategies to support teachers to </w:t>
      </w:r>
      <w:r w:rsidR="00DC422E">
        <w:rPr>
          <w:rFonts w:ascii="Gadugi" w:hAnsi="Gadugi" w:cstheme="minorHAnsi"/>
        </w:rPr>
        <w:t>create</w:t>
      </w:r>
      <w:r w:rsidR="00BA2F49">
        <w:rPr>
          <w:rFonts w:ascii="Gadugi" w:hAnsi="Gadugi" w:cstheme="minorHAnsi"/>
        </w:rPr>
        <w:t xml:space="preserve"> </w:t>
      </w:r>
      <w:r w:rsidR="00515EA1">
        <w:rPr>
          <w:rFonts w:ascii="Gadugi" w:hAnsi="Gadugi" w:cstheme="minorHAnsi"/>
        </w:rPr>
        <w:t xml:space="preserve">learning environments which promote positive </w:t>
      </w:r>
      <w:proofErr w:type="spellStart"/>
      <w:r w:rsidR="00515EA1">
        <w:rPr>
          <w:rFonts w:ascii="Gadugi" w:hAnsi="Gadugi" w:cstheme="minorHAnsi"/>
        </w:rPr>
        <w:t>behaviour</w:t>
      </w:r>
      <w:proofErr w:type="spellEnd"/>
      <w:r w:rsidR="00515EA1">
        <w:rPr>
          <w:rFonts w:ascii="Gadugi" w:hAnsi="Gadugi" w:cstheme="minorHAnsi"/>
        </w:rPr>
        <w:t xml:space="preserve"> for learning</w:t>
      </w:r>
      <w:r w:rsidR="008E1772">
        <w:rPr>
          <w:rFonts w:ascii="Gadugi" w:hAnsi="Gadugi" w:cstheme="minorHAnsi"/>
        </w:rPr>
        <w:t xml:space="preserve"> and respect the rights of children</w:t>
      </w:r>
      <w:r w:rsidR="00515EA1">
        <w:rPr>
          <w:rFonts w:ascii="Gadugi" w:hAnsi="Gadugi" w:cstheme="minorHAnsi"/>
        </w:rPr>
        <w:t>.</w:t>
      </w:r>
    </w:p>
    <w:p w14:paraId="4B326118" w14:textId="77777777" w:rsidR="001E747B" w:rsidRDefault="001E747B" w:rsidP="00746C07">
      <w:pPr>
        <w:jc w:val="both"/>
        <w:rPr>
          <w:rFonts w:cstheme="minorHAnsi"/>
          <w:b/>
          <w:bCs/>
        </w:rPr>
      </w:pPr>
    </w:p>
    <w:p w14:paraId="6CCC30F2" w14:textId="613B9FA4" w:rsidR="00324C32" w:rsidRPr="00F24A6D" w:rsidRDefault="003848EB" w:rsidP="00F24A6D">
      <w:pPr>
        <w:pStyle w:val="ListParagraph"/>
        <w:numPr>
          <w:ilvl w:val="0"/>
          <w:numId w:val="3"/>
        </w:numPr>
        <w:rPr>
          <w:rFonts w:ascii="Gadugi" w:hAnsi="Gadugi"/>
        </w:rPr>
      </w:pPr>
      <w:r>
        <w:rPr>
          <w:rFonts w:asciiTheme="majorHAnsi" w:hAnsiTheme="majorHAnsi" w:cstheme="majorHAnsi"/>
          <w:b/>
          <w:bCs/>
          <w:color w:val="2F5496" w:themeColor="accent1" w:themeShade="BF"/>
          <w:sz w:val="26"/>
          <w:szCs w:val="26"/>
        </w:rPr>
        <w:t>A</w:t>
      </w:r>
      <w:r w:rsidR="006B0EF6" w:rsidRPr="00324C32">
        <w:rPr>
          <w:rFonts w:asciiTheme="majorHAnsi" w:hAnsiTheme="majorHAnsi" w:cstheme="majorHAnsi"/>
          <w:b/>
          <w:bCs/>
          <w:color w:val="2F5496" w:themeColor="accent1" w:themeShade="BF"/>
          <w:sz w:val="26"/>
          <w:szCs w:val="26"/>
          <w:lang w:val="en-GB"/>
        </w:rPr>
        <w:t xml:space="preserve"> rights</w:t>
      </w:r>
      <w:r>
        <w:rPr>
          <w:rFonts w:asciiTheme="majorHAnsi" w:hAnsiTheme="majorHAnsi" w:cstheme="majorHAnsi"/>
          <w:b/>
          <w:bCs/>
          <w:color w:val="2F5496" w:themeColor="accent1" w:themeShade="BF"/>
          <w:sz w:val="26"/>
          <w:szCs w:val="26"/>
          <w:lang w:val="en-GB"/>
        </w:rPr>
        <w:t>-based approach to behaviour management</w:t>
      </w:r>
      <w:r w:rsidR="006B0EF6" w:rsidRPr="00324C32">
        <w:rPr>
          <w:rFonts w:asciiTheme="majorHAnsi" w:hAnsiTheme="majorHAnsi" w:cstheme="majorHAnsi"/>
          <w:b/>
          <w:bCs/>
          <w:color w:val="2F5496" w:themeColor="accent1" w:themeShade="BF"/>
          <w:sz w:val="26"/>
          <w:szCs w:val="26"/>
          <w:lang w:val="en-GB"/>
        </w:rPr>
        <w:t xml:space="preserve"> </w:t>
      </w:r>
    </w:p>
    <w:p w14:paraId="1BE0E253" w14:textId="3D184E61" w:rsidR="006B0EF6" w:rsidRPr="00324C32" w:rsidRDefault="006B0EF6" w:rsidP="00324C32">
      <w:pPr>
        <w:pStyle w:val="ListParagraph"/>
        <w:ind w:left="360"/>
        <w:rPr>
          <w:rFonts w:ascii="Gadugi" w:hAnsi="Gadugi"/>
        </w:rPr>
      </w:pPr>
      <w:r w:rsidRPr="00324C32">
        <w:rPr>
          <w:rFonts w:ascii="Gadugi" w:hAnsi="Gadugi"/>
        </w:rPr>
        <w:t>In Module 10 you studied some of the important conventions, laws</w:t>
      </w:r>
      <w:r w:rsidR="00C976B6">
        <w:rPr>
          <w:rFonts w:ascii="Gadugi" w:hAnsi="Gadugi"/>
        </w:rPr>
        <w:t>,</w:t>
      </w:r>
      <w:r w:rsidRPr="00324C32">
        <w:rPr>
          <w:rFonts w:ascii="Gadugi" w:hAnsi="Gadugi"/>
        </w:rPr>
        <w:t xml:space="preserve"> policies</w:t>
      </w:r>
      <w:r w:rsidR="00C976B6">
        <w:rPr>
          <w:rFonts w:ascii="Gadugi" w:hAnsi="Gadugi"/>
        </w:rPr>
        <w:t xml:space="preserve"> and plans</w:t>
      </w:r>
      <w:r w:rsidRPr="00324C32">
        <w:rPr>
          <w:rFonts w:ascii="Gadugi" w:hAnsi="Gadugi"/>
        </w:rPr>
        <w:t xml:space="preserve"> which </w:t>
      </w:r>
      <w:r w:rsidR="00B62B75">
        <w:rPr>
          <w:rFonts w:ascii="Gadugi" w:hAnsi="Gadugi"/>
        </w:rPr>
        <w:t xml:space="preserve">aim to </w:t>
      </w:r>
      <w:r w:rsidRPr="00324C32">
        <w:rPr>
          <w:rFonts w:ascii="Gadugi" w:hAnsi="Gadugi"/>
        </w:rPr>
        <w:t>support inclusive education in Myanmar. These include:</w:t>
      </w:r>
    </w:p>
    <w:p w14:paraId="1D574B91" w14:textId="77777777" w:rsidR="006B0EF6" w:rsidRPr="0014648A" w:rsidRDefault="006B0EF6" w:rsidP="00AC355D">
      <w:pPr>
        <w:pStyle w:val="ListParagraph"/>
        <w:numPr>
          <w:ilvl w:val="0"/>
          <w:numId w:val="16"/>
        </w:numPr>
        <w:rPr>
          <w:rFonts w:ascii="Gadugi" w:hAnsi="Gadugi"/>
        </w:rPr>
      </w:pPr>
      <w:r w:rsidRPr="0014648A">
        <w:rPr>
          <w:rFonts w:ascii="Gadugi" w:hAnsi="Gadugi"/>
        </w:rPr>
        <w:t>Sustainable Development Goals (SDGs), particularly Goal 4</w:t>
      </w:r>
    </w:p>
    <w:p w14:paraId="38FAC31B" w14:textId="42F1A93B" w:rsidR="006B0EF6" w:rsidRPr="0014648A" w:rsidRDefault="0019593A" w:rsidP="00AC355D">
      <w:pPr>
        <w:pStyle w:val="ListParagraph"/>
        <w:keepNext/>
        <w:keepLines/>
        <w:numPr>
          <w:ilvl w:val="0"/>
          <w:numId w:val="16"/>
        </w:numPr>
        <w:outlineLvl w:val="0"/>
        <w:rPr>
          <w:rFonts w:ascii="Gadugi" w:eastAsia="Times New Roman" w:hAnsi="Gadugi" w:cstheme="majorBidi"/>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683840" behindDoc="0" locked="0" layoutInCell="1" allowOverlap="1" wp14:anchorId="685F87D0" wp14:editId="24F6F4CA">
            <wp:simplePos x="0" y="0"/>
            <wp:positionH relativeFrom="column">
              <wp:posOffset>4566920</wp:posOffset>
            </wp:positionH>
            <wp:positionV relativeFrom="paragraph">
              <wp:posOffset>130810</wp:posOffset>
            </wp:positionV>
            <wp:extent cx="2120265" cy="2152650"/>
            <wp:effectExtent l="0" t="0" r="0" b="0"/>
            <wp:wrapNone/>
            <wp:docPr id="481" name="Picture 48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265" cy="2152650"/>
                    </a:xfrm>
                    <a:prstGeom prst="rect">
                      <a:avLst/>
                    </a:prstGeom>
                    <a:noFill/>
                  </pic:spPr>
                </pic:pic>
              </a:graphicData>
            </a:graphic>
            <wp14:sizeRelH relativeFrom="margin">
              <wp14:pctWidth>0</wp14:pctWidth>
            </wp14:sizeRelH>
            <wp14:sizeRelV relativeFrom="margin">
              <wp14:pctHeight>0</wp14:pctHeight>
            </wp14:sizeRelV>
          </wp:anchor>
        </w:drawing>
      </w:r>
      <w:r w:rsidR="006B0EF6" w:rsidRPr="0014648A">
        <w:rPr>
          <w:rFonts w:ascii="Gadugi" w:eastAsia="Times New Roman" w:hAnsi="Gadugi" w:cstheme="majorBidi"/>
        </w:rPr>
        <w:t xml:space="preserve">United Nations Convention on the Rights of Persons with Disabilities </w:t>
      </w:r>
    </w:p>
    <w:p w14:paraId="071BBCF3" w14:textId="52BB9071" w:rsidR="006B0EF6" w:rsidRPr="0014648A" w:rsidRDefault="006B0EF6" w:rsidP="00AC355D">
      <w:pPr>
        <w:pStyle w:val="ListParagraph"/>
        <w:numPr>
          <w:ilvl w:val="0"/>
          <w:numId w:val="16"/>
        </w:numPr>
        <w:rPr>
          <w:rFonts w:ascii="Gadugi" w:hAnsi="Gadugi"/>
        </w:rPr>
      </w:pPr>
      <w:r w:rsidRPr="0014648A">
        <w:rPr>
          <w:rFonts w:ascii="Gadugi" w:hAnsi="Gadugi"/>
        </w:rPr>
        <w:t>National Education Law</w:t>
      </w:r>
    </w:p>
    <w:p w14:paraId="4E2C7D75" w14:textId="4066CDCB" w:rsidR="006B0EF6" w:rsidRDefault="006B0EF6" w:rsidP="00AC355D">
      <w:pPr>
        <w:pStyle w:val="ListParagraph"/>
        <w:numPr>
          <w:ilvl w:val="0"/>
          <w:numId w:val="16"/>
        </w:numPr>
        <w:rPr>
          <w:rFonts w:ascii="Gadugi" w:hAnsi="Gadugi"/>
        </w:rPr>
      </w:pPr>
      <w:r w:rsidRPr="0014648A">
        <w:rPr>
          <w:rFonts w:ascii="Gadugi" w:hAnsi="Gadugi"/>
        </w:rPr>
        <w:t>National Disability Law</w:t>
      </w:r>
    </w:p>
    <w:p w14:paraId="771CDBA6" w14:textId="4CE61626" w:rsidR="006B0EF6" w:rsidRDefault="006B0EF6" w:rsidP="006B0EF6">
      <w:pPr>
        <w:rPr>
          <w:rFonts w:ascii="Gadugi" w:hAnsi="Gadugi"/>
        </w:rPr>
      </w:pPr>
      <w:r w:rsidRPr="0014648A">
        <w:rPr>
          <w:rFonts w:ascii="Gadugi" w:hAnsi="Gadugi"/>
        </w:rPr>
        <w:t xml:space="preserve">Many of these laws </w:t>
      </w:r>
      <w:r w:rsidR="00B62B75">
        <w:rPr>
          <w:rFonts w:ascii="Gadugi" w:hAnsi="Gadugi"/>
        </w:rPr>
        <w:t xml:space="preserve">and </w:t>
      </w:r>
      <w:r w:rsidRPr="0014648A">
        <w:rPr>
          <w:rFonts w:ascii="Gadugi" w:hAnsi="Gadugi"/>
        </w:rPr>
        <w:t xml:space="preserve">policies protect the rights of children. </w:t>
      </w:r>
    </w:p>
    <w:p w14:paraId="25530C97" w14:textId="7E16CE99" w:rsidR="00F06463" w:rsidRDefault="00F06463" w:rsidP="006B0EF6">
      <w:pPr>
        <w:rPr>
          <w:rFonts w:ascii="Gadugi" w:hAnsi="Gadugi"/>
        </w:rPr>
      </w:pPr>
    </w:p>
    <w:tbl>
      <w:tblPr>
        <w:tblStyle w:val="TableGrid4"/>
        <w:tblW w:w="10060" w:type="dxa"/>
        <w:tblLook w:val="04A0" w:firstRow="1" w:lastRow="0" w:firstColumn="1" w:lastColumn="0" w:noHBand="0" w:noVBand="1"/>
      </w:tblPr>
      <w:tblGrid>
        <w:gridCol w:w="10060"/>
      </w:tblGrid>
      <w:tr w:rsidR="00195253" w:rsidRPr="00195253" w14:paraId="1E8D7F3A" w14:textId="77777777" w:rsidTr="002F343B">
        <w:trPr>
          <w:trHeight w:val="1922"/>
        </w:trPr>
        <w:tc>
          <w:tcPr>
            <w:tcW w:w="10060" w:type="dxa"/>
            <w:shd w:val="clear" w:color="auto" w:fill="E2EFD9" w:themeFill="accent6" w:themeFillTint="33"/>
          </w:tcPr>
          <w:p w14:paraId="2E6D2362" w14:textId="213A5994" w:rsidR="005A6200" w:rsidRPr="005A6200" w:rsidRDefault="00195253" w:rsidP="008C7479">
            <w:pPr>
              <w:keepNext/>
              <w:keepLines/>
              <w:outlineLvl w:val="0"/>
              <w:rPr>
                <w:rFonts w:asciiTheme="majorHAnsi" w:eastAsia="Times New Roman" w:hAnsiTheme="majorHAnsi" w:cstheme="majorBidi"/>
                <w:b/>
                <w:bCs/>
                <w:color w:val="2F5496" w:themeColor="accent1" w:themeShade="BF"/>
                <w:sz w:val="26"/>
                <w:szCs w:val="32"/>
                <w:lang w:bidi="ar-SA"/>
              </w:rPr>
            </w:pPr>
            <w:bookmarkStart w:id="10" w:name="_Hlk79414630"/>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Pr>
                <w:rFonts w:asciiTheme="majorHAnsi" w:eastAsia="Times New Roman" w:hAnsiTheme="majorHAnsi" w:cstheme="majorBidi"/>
                <w:b/>
                <w:bCs/>
                <w:color w:val="2F5496" w:themeColor="accent1" w:themeShade="BF"/>
                <w:sz w:val="26"/>
                <w:szCs w:val="32"/>
                <w:lang w:bidi="ar-SA"/>
              </w:rPr>
              <w:t>2</w:t>
            </w:r>
            <w:r w:rsidRPr="00195253">
              <w:rPr>
                <w:rFonts w:asciiTheme="majorHAnsi" w:eastAsia="Times New Roman" w:hAnsiTheme="majorHAnsi" w:cstheme="majorBidi"/>
                <w:b/>
                <w:bCs/>
                <w:color w:val="2F5496" w:themeColor="accent1" w:themeShade="BF"/>
                <w:sz w:val="26"/>
                <w:szCs w:val="32"/>
                <w:lang w:bidi="ar-SA"/>
              </w:rPr>
              <w:t xml:space="preserve"> – </w:t>
            </w:r>
            <w:r w:rsidR="008C7479">
              <w:rPr>
                <w:rFonts w:asciiTheme="majorHAnsi" w:eastAsia="Times New Roman" w:hAnsiTheme="majorHAnsi" w:cstheme="majorBidi"/>
                <w:b/>
                <w:bCs/>
                <w:color w:val="2F5496" w:themeColor="accent1" w:themeShade="BF"/>
                <w:sz w:val="26"/>
                <w:szCs w:val="32"/>
                <w:lang w:bidi="ar-SA"/>
              </w:rPr>
              <w:t xml:space="preserve">Rights reflection </w:t>
            </w:r>
            <w:r w:rsidRPr="00195253">
              <w:rPr>
                <w:rFonts w:asciiTheme="majorHAnsi" w:eastAsia="Times New Roman" w:hAnsiTheme="majorHAnsi" w:cstheme="majorBidi"/>
                <w:b/>
                <w:bCs/>
                <w:color w:val="2F5496" w:themeColor="accent1" w:themeShade="BF"/>
                <w:sz w:val="26"/>
                <w:szCs w:val="32"/>
                <w:lang w:bidi="ar-SA"/>
              </w:rPr>
              <w:t>(20 minutes)</w:t>
            </w:r>
            <w:r w:rsidRPr="00195253">
              <w:rPr>
                <w:rFonts w:ascii="Gadugi" w:eastAsiaTheme="majorEastAsia" w:hAnsi="Gadugi" w:cstheme="majorBidi"/>
                <w:noProof/>
                <w:color w:val="2F5496" w:themeColor="accent1" w:themeShade="BF"/>
                <w:sz w:val="24"/>
                <w:szCs w:val="32"/>
                <w:lang w:bidi="ar-SA"/>
              </w:rPr>
              <w:t xml:space="preserve"> </w:t>
            </w:r>
            <w:r w:rsidR="001E747B" w:rsidRPr="00195253">
              <w:rPr>
                <w:noProof/>
                <w:color w:val="4472C4" w:themeColor="accent1"/>
                <w:sz w:val="24"/>
              </w:rPr>
              <w:drawing>
                <wp:anchor distT="0" distB="0" distL="114300" distR="114300" simplePos="0" relativeHeight="251684864" behindDoc="0" locked="0" layoutInCell="1" allowOverlap="1" wp14:anchorId="35568D04" wp14:editId="583165CE">
                  <wp:simplePos x="0" y="0"/>
                  <wp:positionH relativeFrom="column">
                    <wp:posOffset>5374640</wp:posOffset>
                  </wp:positionH>
                  <wp:positionV relativeFrom="paragraph">
                    <wp:posOffset>300355</wp:posOffset>
                  </wp:positionV>
                  <wp:extent cx="780415" cy="726440"/>
                  <wp:effectExtent l="0" t="0" r="0" b="0"/>
                  <wp:wrapNone/>
                  <wp:docPr id="17" name="Picture 17"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p>
          <w:p w14:paraId="2BF323EF" w14:textId="745BDAF7" w:rsidR="005A6200" w:rsidRPr="005A6200" w:rsidRDefault="002061B7" w:rsidP="005A6200">
            <w:pPr>
              <w:spacing w:after="160" w:line="259" w:lineRule="auto"/>
              <w:rPr>
                <w:rFonts w:ascii="Gadugi" w:hAnsi="Gadugi"/>
                <w:lang w:val="en-US"/>
              </w:rPr>
            </w:pPr>
            <w:r w:rsidRPr="00914F64">
              <w:rPr>
                <w:noProof/>
                <w:color w:val="4472C4" w:themeColor="accent1"/>
                <w:sz w:val="24"/>
              </w:rPr>
              <w:drawing>
                <wp:anchor distT="0" distB="0" distL="114300" distR="114300" simplePos="0" relativeHeight="251895808" behindDoc="0" locked="0" layoutInCell="1" allowOverlap="1" wp14:anchorId="7D648B29" wp14:editId="475F22A3">
                  <wp:simplePos x="0" y="0"/>
                  <wp:positionH relativeFrom="column">
                    <wp:posOffset>3454400</wp:posOffset>
                  </wp:positionH>
                  <wp:positionV relativeFrom="paragraph">
                    <wp:posOffset>114300</wp:posOffset>
                  </wp:positionV>
                  <wp:extent cx="675596" cy="685800"/>
                  <wp:effectExtent l="0" t="0" r="0" b="0"/>
                  <wp:wrapNone/>
                  <wp:docPr id="459" name="Picture 45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5A6200" w:rsidRPr="005A6200">
              <w:rPr>
                <w:rFonts w:ascii="Gadugi" w:hAnsi="Gadugi"/>
                <w:lang w:val="en-US"/>
              </w:rPr>
              <w:t>Working with a partner or on your own, consider the following questions</w:t>
            </w:r>
            <w:r w:rsidR="00673F3B">
              <w:rPr>
                <w:rFonts w:ascii="Gadugi" w:hAnsi="Gadugi"/>
                <w:lang w:val="en-US"/>
              </w:rPr>
              <w:t>. Use your learning journal to wr</w:t>
            </w:r>
            <w:r w:rsidR="00710234">
              <w:rPr>
                <w:rFonts w:ascii="Gadugi" w:hAnsi="Gadugi"/>
                <w:lang w:val="en-US"/>
              </w:rPr>
              <w:t>i</w:t>
            </w:r>
            <w:r w:rsidR="00673F3B">
              <w:rPr>
                <w:rFonts w:ascii="Gadugi" w:hAnsi="Gadugi"/>
                <w:lang w:val="en-US"/>
              </w:rPr>
              <w:t xml:space="preserve">te down your responses. </w:t>
            </w:r>
          </w:p>
          <w:p w14:paraId="29B641EF" w14:textId="35B874DF" w:rsidR="005A6200" w:rsidRDefault="005A6200" w:rsidP="00AC355D">
            <w:pPr>
              <w:numPr>
                <w:ilvl w:val="0"/>
                <w:numId w:val="18"/>
              </w:numPr>
              <w:spacing w:after="160" w:line="259" w:lineRule="auto"/>
              <w:contextualSpacing/>
              <w:rPr>
                <w:rFonts w:ascii="Gadugi" w:hAnsi="Gadugi"/>
                <w:lang w:val="en-US"/>
              </w:rPr>
            </w:pPr>
            <w:r w:rsidRPr="005A6200">
              <w:rPr>
                <w:rFonts w:ascii="Gadugi" w:hAnsi="Gadugi"/>
                <w:lang w:val="en-US"/>
              </w:rPr>
              <w:t xml:space="preserve">What do we mean by a </w:t>
            </w:r>
            <w:r w:rsidRPr="000F7520">
              <w:rPr>
                <w:rFonts w:ascii="Gadugi" w:hAnsi="Gadugi"/>
                <w:b/>
                <w:bCs/>
                <w:lang w:val="en-US"/>
              </w:rPr>
              <w:t>‘right’</w:t>
            </w:r>
            <w:r w:rsidRPr="005A6200">
              <w:rPr>
                <w:rFonts w:ascii="Gadugi" w:hAnsi="Gadugi"/>
                <w:lang w:val="en-US"/>
              </w:rPr>
              <w:t>?</w:t>
            </w:r>
          </w:p>
          <w:p w14:paraId="1D5AF50A" w14:textId="3955A330" w:rsidR="001E747B" w:rsidRPr="005A6200" w:rsidRDefault="001E747B" w:rsidP="001E747B">
            <w:pPr>
              <w:spacing w:after="160" w:line="259" w:lineRule="auto"/>
              <w:ind w:left="720"/>
              <w:contextualSpacing/>
              <w:rPr>
                <w:rFonts w:ascii="Gadugi" w:hAnsi="Gadugi"/>
                <w:lang w:val="en-US"/>
              </w:rPr>
            </w:pPr>
          </w:p>
          <w:p w14:paraId="500C2F33" w14:textId="45773156" w:rsidR="005A6200" w:rsidRDefault="005A6200" w:rsidP="00AC355D">
            <w:pPr>
              <w:numPr>
                <w:ilvl w:val="0"/>
                <w:numId w:val="18"/>
              </w:numPr>
              <w:spacing w:after="160" w:line="259" w:lineRule="auto"/>
              <w:contextualSpacing/>
              <w:rPr>
                <w:rFonts w:ascii="Gadugi" w:hAnsi="Gadugi"/>
                <w:lang w:val="en-US"/>
              </w:rPr>
            </w:pPr>
            <w:r w:rsidRPr="005A6200">
              <w:rPr>
                <w:rFonts w:ascii="Gadugi" w:hAnsi="Gadugi"/>
                <w:lang w:val="en-US"/>
              </w:rPr>
              <w:t xml:space="preserve">What are the </w:t>
            </w:r>
            <w:r w:rsidRPr="000F7520">
              <w:rPr>
                <w:rFonts w:ascii="Gadugi" w:hAnsi="Gadugi"/>
                <w:b/>
                <w:bCs/>
                <w:lang w:val="en-US"/>
              </w:rPr>
              <w:t>rights of children</w:t>
            </w:r>
            <w:r w:rsidRPr="005A6200">
              <w:rPr>
                <w:rFonts w:ascii="Gadugi" w:hAnsi="Gadugi"/>
                <w:lang w:val="en-US"/>
              </w:rPr>
              <w:t>? List as many child rights as you can think of.</w:t>
            </w:r>
          </w:p>
          <w:p w14:paraId="08AC8CA2" w14:textId="15931CEF" w:rsidR="001E747B" w:rsidRPr="005A6200" w:rsidRDefault="001E747B" w:rsidP="001E747B">
            <w:pPr>
              <w:spacing w:after="160" w:line="259" w:lineRule="auto"/>
              <w:contextualSpacing/>
              <w:rPr>
                <w:rFonts w:ascii="Gadugi" w:hAnsi="Gadugi"/>
                <w:lang w:val="en-US"/>
              </w:rPr>
            </w:pPr>
          </w:p>
          <w:p w14:paraId="65694602" w14:textId="1B53AE8B" w:rsidR="005A6200" w:rsidRPr="005A6200" w:rsidRDefault="005A6200" w:rsidP="00AC355D">
            <w:pPr>
              <w:numPr>
                <w:ilvl w:val="0"/>
                <w:numId w:val="18"/>
              </w:numPr>
              <w:spacing w:after="160" w:line="259" w:lineRule="auto"/>
              <w:contextualSpacing/>
              <w:rPr>
                <w:rFonts w:ascii="Gadugi" w:hAnsi="Gadugi"/>
                <w:lang w:val="en-US"/>
              </w:rPr>
            </w:pPr>
            <w:r w:rsidRPr="005A6200">
              <w:rPr>
                <w:rFonts w:ascii="Gadugi" w:hAnsi="Gadugi"/>
                <w:lang w:val="en-US"/>
              </w:rPr>
              <w:t xml:space="preserve">What are the </w:t>
            </w:r>
            <w:r w:rsidRPr="000F7520">
              <w:rPr>
                <w:rFonts w:ascii="Gadugi" w:hAnsi="Gadugi"/>
                <w:b/>
                <w:bCs/>
                <w:lang w:val="en-US"/>
              </w:rPr>
              <w:t>rights of parents</w:t>
            </w:r>
            <w:r w:rsidRPr="005A6200">
              <w:rPr>
                <w:rFonts w:ascii="Gadugi" w:hAnsi="Gadugi"/>
                <w:lang w:val="en-US"/>
              </w:rPr>
              <w:t>?</w:t>
            </w:r>
            <w:r w:rsidR="002061B7" w:rsidRPr="00914F64">
              <w:rPr>
                <w:noProof/>
                <w:color w:val="4472C4" w:themeColor="accent1"/>
                <w:sz w:val="24"/>
              </w:rPr>
              <w:t xml:space="preserve"> </w:t>
            </w:r>
          </w:p>
          <w:p w14:paraId="09D72AB1" w14:textId="63C42DCE" w:rsidR="00195253" w:rsidRPr="00195253" w:rsidRDefault="00195253" w:rsidP="005A6200">
            <w:pPr>
              <w:rPr>
                <w:sz w:val="24"/>
                <w:lang w:bidi="ar-SA"/>
              </w:rPr>
            </w:pPr>
          </w:p>
        </w:tc>
      </w:tr>
      <w:bookmarkEnd w:id="10"/>
    </w:tbl>
    <w:p w14:paraId="0CE466EC" w14:textId="314D2BF3" w:rsidR="00F06463" w:rsidRDefault="00F06463" w:rsidP="006B0EF6">
      <w:pPr>
        <w:rPr>
          <w:rFonts w:ascii="Gadugi" w:hAnsi="Gadugi"/>
        </w:rPr>
      </w:pPr>
    </w:p>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8A4EE0" w:rsidRPr="008A4EE0" w14:paraId="21BCC690" w14:textId="77777777" w:rsidTr="002F343B">
        <w:trPr>
          <w:trHeight w:val="1833"/>
        </w:trPr>
        <w:tc>
          <w:tcPr>
            <w:tcW w:w="10031" w:type="dxa"/>
            <w:shd w:val="clear" w:color="auto" w:fill="FBE4D5" w:themeFill="accent2" w:themeFillTint="33"/>
          </w:tcPr>
          <w:p w14:paraId="4FAB817A" w14:textId="50F71947" w:rsidR="008A4EE0" w:rsidRPr="00385453" w:rsidRDefault="008A4EE0" w:rsidP="00385453">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bookmarkStart w:id="11" w:name="_Hlk90550533"/>
            <w:r w:rsidRPr="008A4EE0">
              <w:rPr>
                <w:rFonts w:asciiTheme="majorHAnsi" w:eastAsia="Times New Roman" w:hAnsiTheme="majorHAnsi" w:cstheme="majorBidi"/>
                <w:b/>
                <w:bCs/>
                <w:color w:val="2F5496" w:themeColor="accent1" w:themeShade="BF"/>
                <w:sz w:val="26"/>
                <w:szCs w:val="26"/>
                <w:lang w:val="en-US" w:bidi="ar-SA"/>
              </w:rPr>
              <w:lastRenderedPageBreak/>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Pr>
                <w:rFonts w:asciiTheme="majorHAnsi" w:eastAsia="Times New Roman" w:hAnsiTheme="majorHAnsi" w:cstheme="majorBidi"/>
                <w:b/>
                <w:bCs/>
                <w:color w:val="2F5496" w:themeColor="accent1" w:themeShade="BF"/>
                <w:sz w:val="26"/>
                <w:szCs w:val="26"/>
                <w:lang w:val="en-US" w:bidi="ar-SA"/>
              </w:rPr>
              <w:t>2</w:t>
            </w:r>
            <w:r w:rsidRPr="008A4EE0">
              <w:rPr>
                <w:rFonts w:asciiTheme="majorHAnsi" w:eastAsia="Times New Roman" w:hAnsiTheme="majorHAnsi" w:cstheme="majorBidi"/>
                <w:b/>
                <w:bCs/>
                <w:color w:val="2F5496" w:themeColor="accent1" w:themeShade="BF"/>
                <w:sz w:val="26"/>
                <w:szCs w:val="26"/>
                <w:lang w:val="en-US" w:bidi="ar-SA"/>
              </w:rPr>
              <w:t xml:space="preserve"> answers </w:t>
            </w:r>
            <w:r w:rsidRPr="008A4EE0">
              <w:rPr>
                <w:rFonts w:ascii="Gadugi" w:hAnsi="Gadugi" w:cs="Calibri"/>
                <w:kern w:val="1"/>
                <w:sz w:val="24"/>
                <w:lang w:val="en-US" w:eastAsia="en-GB" w:bidi="ar-SA"/>
              </w:rPr>
              <w:t xml:space="preserve"> </w:t>
            </w:r>
          </w:p>
          <w:p w14:paraId="7996024A" w14:textId="3857FF39" w:rsidR="008A4EE0" w:rsidRPr="009D470C" w:rsidRDefault="008A4EE0" w:rsidP="00AC355D">
            <w:pPr>
              <w:pStyle w:val="ListParagraph"/>
              <w:numPr>
                <w:ilvl w:val="0"/>
                <w:numId w:val="22"/>
              </w:numPr>
              <w:rPr>
                <w:rFonts w:ascii="Gadugi" w:hAnsi="Gadugi"/>
              </w:rPr>
            </w:pPr>
            <w:r w:rsidRPr="008A4EE0">
              <w:rPr>
                <w:rFonts w:ascii="Gadugi" w:hAnsi="Gadugi"/>
              </w:rPr>
              <w:t xml:space="preserve">A (human) right is something that we are </w:t>
            </w:r>
            <w:r w:rsidRPr="008E296D">
              <w:rPr>
                <w:rFonts w:ascii="Gadugi" w:hAnsi="Gadugi"/>
                <w:b/>
                <w:bCs/>
              </w:rPr>
              <w:t>entitled</w:t>
            </w:r>
            <w:r w:rsidRPr="008A4EE0">
              <w:rPr>
                <w:rFonts w:ascii="Gadugi" w:hAnsi="Gadugi"/>
              </w:rPr>
              <w:t xml:space="preserve"> to and can </w:t>
            </w:r>
            <w:r w:rsidRPr="008E296D">
              <w:rPr>
                <w:rFonts w:ascii="Gadugi" w:hAnsi="Gadugi"/>
                <w:b/>
                <w:bCs/>
              </w:rPr>
              <w:t>expect</w:t>
            </w:r>
            <w:r w:rsidRPr="008A4EE0">
              <w:rPr>
                <w:rFonts w:ascii="Gadugi" w:hAnsi="Gadugi"/>
              </w:rPr>
              <w:t xml:space="preserve">. Human rights are the basic rights and freedoms that belong to every person in the world, from their birth until their death. </w:t>
            </w:r>
          </w:p>
          <w:p w14:paraId="37AA8B20" w14:textId="042CECCF" w:rsidR="008A4EE0" w:rsidRPr="009D470C" w:rsidRDefault="008A4EE0" w:rsidP="00AC355D">
            <w:pPr>
              <w:pStyle w:val="ListParagraph"/>
              <w:numPr>
                <w:ilvl w:val="0"/>
                <w:numId w:val="22"/>
              </w:numPr>
              <w:rPr>
                <w:rFonts w:ascii="Gadugi" w:hAnsi="Gadugi"/>
              </w:rPr>
            </w:pPr>
            <w:r w:rsidRPr="008A4EE0">
              <w:rPr>
                <w:rFonts w:ascii="Gadugi" w:hAnsi="Gadugi"/>
              </w:rPr>
              <w:t>Some rights of children include: the right to education, to be respected, treated fairly, treated with consistency, to be listened to, to be safe.</w:t>
            </w:r>
          </w:p>
          <w:p w14:paraId="64DD4C35" w14:textId="77777777" w:rsidR="008A4EE0" w:rsidRPr="00880AFB" w:rsidRDefault="008A4EE0" w:rsidP="00AC355D">
            <w:pPr>
              <w:pStyle w:val="ListParagraph"/>
              <w:numPr>
                <w:ilvl w:val="0"/>
                <w:numId w:val="22"/>
              </w:numPr>
              <w:rPr>
                <w:rFonts w:ascii="Gadugi" w:hAnsi="Gadugi"/>
                <w:sz w:val="20"/>
                <w:szCs w:val="20"/>
              </w:rPr>
            </w:pPr>
            <w:r w:rsidRPr="008A4EE0">
              <w:rPr>
                <w:rFonts w:ascii="Gadugi" w:hAnsi="Gadugi"/>
              </w:rPr>
              <w:t>Parents have the right to know that their children are safe, are being treated fairly, are being well educated.</w:t>
            </w:r>
          </w:p>
          <w:p w14:paraId="3FC5C8FF" w14:textId="62F179DF" w:rsidR="00880AFB" w:rsidRPr="00880AFB" w:rsidRDefault="00880AFB" w:rsidP="00880AFB">
            <w:pPr>
              <w:rPr>
                <w:rFonts w:ascii="Gadugi" w:hAnsi="Gadugi"/>
                <w:sz w:val="20"/>
                <w:szCs w:val="20"/>
              </w:rPr>
            </w:pPr>
          </w:p>
        </w:tc>
      </w:tr>
      <w:bookmarkEnd w:id="11"/>
    </w:tbl>
    <w:p w14:paraId="7FD73F91" w14:textId="77777777" w:rsidR="006B0EF6" w:rsidRDefault="006B0EF6" w:rsidP="006B0EF6"/>
    <w:p w14:paraId="7FAEAB5D" w14:textId="351BD758" w:rsidR="006B0EF6" w:rsidRPr="002601FF" w:rsidRDefault="006B0EF6" w:rsidP="006B0EF6">
      <w:pPr>
        <w:rPr>
          <w:rFonts w:ascii="Gadugi" w:hAnsi="Gadugi"/>
        </w:rPr>
      </w:pPr>
      <w:r w:rsidRPr="002601FF">
        <w:rPr>
          <w:rFonts w:ascii="Gadugi" w:hAnsi="Gadugi"/>
        </w:rPr>
        <w:t xml:space="preserve">Another important United Nations Convention is the </w:t>
      </w:r>
      <w:r w:rsidRPr="002601FF">
        <w:rPr>
          <w:rFonts w:ascii="Gadugi" w:hAnsi="Gadugi"/>
          <w:b/>
          <w:bCs/>
        </w:rPr>
        <w:t>Convention on the Rights of the Child</w:t>
      </w:r>
      <w:r w:rsidRPr="002601FF">
        <w:rPr>
          <w:rFonts w:ascii="Gadugi" w:hAnsi="Gadugi"/>
        </w:rPr>
        <w:t xml:space="preserve"> (CRC, 1989). The CRC is the most widely ratified human rights treaty in history and has been adopted by 194 countries, including Myanmar. The CRC is very important because it sets out the rights of children and ensures that there are safeguards in place to protect children from violence and exploitation. The CRC forbids corporal punishment of children. </w:t>
      </w:r>
    </w:p>
    <w:p w14:paraId="1578EC09" w14:textId="6DB8D870" w:rsidR="00512AAF" w:rsidRPr="002601FF" w:rsidRDefault="006B0EF6" w:rsidP="00E953BE">
      <w:pPr>
        <w:rPr>
          <w:rFonts w:ascii="Gadugi" w:hAnsi="Gadugi"/>
        </w:rPr>
      </w:pPr>
      <w:r w:rsidRPr="002601FF">
        <w:rPr>
          <w:rFonts w:ascii="Gadugi" w:hAnsi="Gadugi"/>
        </w:rPr>
        <w:t>Article. 28(2) says: “States Parties shall take all appropriate measures to ensure that school discipline is administered in a manner consistent with the child's human dignity and in conformity with the present Convention.” The full text of the Convention on the Rights of the Child (English) can be accessed here.</w:t>
      </w:r>
      <w:r w:rsidR="00B61544" w:rsidRPr="00B61544">
        <w:t xml:space="preserve"> </w:t>
      </w:r>
      <w:r w:rsidR="00B61544" w:rsidRPr="00B61544">
        <w:rPr>
          <w:rFonts w:ascii="Gadugi" w:hAnsi="Gadugi"/>
        </w:rPr>
        <w:t>https://www.ohchr.org/en/professionalinterest/pages/crc.aspx</w:t>
      </w:r>
    </w:p>
    <w:p w14:paraId="2C52C755" w14:textId="77D5D432" w:rsidR="006B0EF6" w:rsidRPr="002601FF" w:rsidRDefault="006B0EF6" w:rsidP="006B0EF6">
      <w:pPr>
        <w:rPr>
          <w:rFonts w:ascii="Gadugi" w:hAnsi="Gadugi"/>
        </w:rPr>
      </w:pPr>
      <w:r w:rsidRPr="002601FF">
        <w:rPr>
          <w:rFonts w:ascii="Gadugi" w:hAnsi="Gadugi"/>
        </w:rPr>
        <w:t xml:space="preserve">Meanwhile the </w:t>
      </w:r>
      <w:r w:rsidRPr="002601FF">
        <w:rPr>
          <w:rFonts w:ascii="Gadugi" w:hAnsi="Gadugi"/>
          <w:b/>
          <w:bCs/>
        </w:rPr>
        <w:t>Child Rights Law</w:t>
      </w:r>
      <w:r w:rsidRPr="002601FF">
        <w:rPr>
          <w:rFonts w:ascii="Gadugi" w:hAnsi="Gadugi"/>
        </w:rPr>
        <w:t xml:space="preserve"> was enacted by the Government of Myanmar in 2019. The law is aligned to the Convention on the Rights of the Child and identifies a child as anyone under the age of 18 years. Some important areas of the Child Rights Law are </w:t>
      </w:r>
      <w:r w:rsidR="001373EA">
        <w:rPr>
          <w:rFonts w:ascii="Gadugi" w:hAnsi="Gadugi"/>
        </w:rPr>
        <w:t>shown</w:t>
      </w:r>
      <w:r w:rsidRPr="002601FF">
        <w:rPr>
          <w:rFonts w:ascii="Gadugi" w:hAnsi="Gadugi"/>
        </w:rPr>
        <w:t xml:space="preserve"> below:</w:t>
      </w:r>
    </w:p>
    <w:p w14:paraId="7EB5C2C5" w14:textId="77777777" w:rsidR="006B0EF6" w:rsidRPr="002601FF" w:rsidRDefault="006B0EF6" w:rsidP="00AC355D">
      <w:pPr>
        <w:pStyle w:val="ListParagraph"/>
        <w:numPr>
          <w:ilvl w:val="0"/>
          <w:numId w:val="17"/>
        </w:numPr>
        <w:rPr>
          <w:rFonts w:ascii="Gadugi" w:hAnsi="Gadugi"/>
        </w:rPr>
      </w:pPr>
      <w:r w:rsidRPr="002601FF">
        <w:rPr>
          <w:rFonts w:ascii="Gadugi" w:hAnsi="Gadugi"/>
        </w:rPr>
        <w:t>All children born in Myanmar have the right to birth registration</w:t>
      </w:r>
    </w:p>
    <w:p w14:paraId="1DFDF6EE" w14:textId="77777777" w:rsidR="006B0EF6" w:rsidRPr="002601FF" w:rsidRDefault="006B0EF6" w:rsidP="00AC355D">
      <w:pPr>
        <w:pStyle w:val="ListParagraph"/>
        <w:numPr>
          <w:ilvl w:val="0"/>
          <w:numId w:val="17"/>
        </w:numPr>
        <w:rPr>
          <w:rFonts w:ascii="Gadugi" w:hAnsi="Gadugi"/>
        </w:rPr>
      </w:pPr>
      <w:r w:rsidRPr="002601FF">
        <w:rPr>
          <w:rFonts w:ascii="Gadugi" w:hAnsi="Gadugi"/>
        </w:rPr>
        <w:t>18 years is the minimum age for marriage, regardless of gender</w:t>
      </w:r>
    </w:p>
    <w:p w14:paraId="32F6C993" w14:textId="77777777" w:rsidR="006B0EF6" w:rsidRPr="002601FF" w:rsidRDefault="006B0EF6" w:rsidP="00AC355D">
      <w:pPr>
        <w:pStyle w:val="ListParagraph"/>
        <w:numPr>
          <w:ilvl w:val="0"/>
          <w:numId w:val="17"/>
        </w:numPr>
        <w:rPr>
          <w:rFonts w:ascii="Gadugi" w:hAnsi="Gadugi"/>
        </w:rPr>
      </w:pPr>
      <w:r w:rsidRPr="002601FF">
        <w:rPr>
          <w:rFonts w:ascii="Gadugi" w:hAnsi="Gadugi"/>
        </w:rPr>
        <w:t xml:space="preserve">The minimum age of employment is 14 </w:t>
      </w:r>
      <w:proofErr w:type="gramStart"/>
      <w:r w:rsidRPr="002601FF">
        <w:rPr>
          <w:rFonts w:ascii="Gadugi" w:hAnsi="Gadugi"/>
        </w:rPr>
        <w:t>years</w:t>
      </w:r>
      <w:proofErr w:type="gramEnd"/>
      <w:r w:rsidRPr="002601FF">
        <w:rPr>
          <w:rFonts w:ascii="Gadugi" w:hAnsi="Gadugi"/>
        </w:rPr>
        <w:t xml:space="preserve"> and the law forbids children from doing dangerous forms of </w:t>
      </w:r>
      <w:proofErr w:type="spellStart"/>
      <w:r w:rsidRPr="002601FF">
        <w:rPr>
          <w:rFonts w:ascii="Gadugi" w:hAnsi="Gadugi"/>
        </w:rPr>
        <w:t>labour</w:t>
      </w:r>
      <w:proofErr w:type="spellEnd"/>
    </w:p>
    <w:p w14:paraId="409FE053" w14:textId="3DE03EA2" w:rsidR="006B0EF6" w:rsidRDefault="006B0EF6" w:rsidP="00AC355D">
      <w:pPr>
        <w:pStyle w:val="ListParagraph"/>
        <w:numPr>
          <w:ilvl w:val="0"/>
          <w:numId w:val="17"/>
        </w:numPr>
        <w:rPr>
          <w:rFonts w:ascii="Gadugi" w:hAnsi="Gadugi"/>
        </w:rPr>
      </w:pPr>
      <w:r w:rsidRPr="002601FF">
        <w:rPr>
          <w:rFonts w:ascii="Gadugi" w:hAnsi="Gadugi"/>
        </w:rPr>
        <w:t xml:space="preserve">The elimination of torture, </w:t>
      </w:r>
      <w:proofErr w:type="gramStart"/>
      <w:r w:rsidRPr="002601FF">
        <w:rPr>
          <w:rFonts w:ascii="Gadugi" w:hAnsi="Gadugi"/>
        </w:rPr>
        <w:t>cruelty</w:t>
      </w:r>
      <w:proofErr w:type="gramEnd"/>
      <w:r w:rsidRPr="002601FF">
        <w:rPr>
          <w:rFonts w:ascii="Gadugi" w:hAnsi="Gadugi"/>
        </w:rPr>
        <w:t xml:space="preserve"> and corporal punishment of children</w:t>
      </w:r>
    </w:p>
    <w:p w14:paraId="5ECF9049" w14:textId="0FF082A9" w:rsidR="001A209C" w:rsidRDefault="001A209C" w:rsidP="001A209C">
      <w:pPr>
        <w:pStyle w:val="ListParagraph"/>
        <w:rPr>
          <w:rFonts w:ascii="Gadugi" w:hAnsi="Gadugi"/>
        </w:rPr>
      </w:pPr>
    </w:p>
    <w:p w14:paraId="18D13B54" w14:textId="2DDDC641" w:rsidR="00330874" w:rsidRDefault="00330874" w:rsidP="001A209C">
      <w:pPr>
        <w:pStyle w:val="ListParagraph"/>
        <w:rPr>
          <w:rFonts w:ascii="Gadugi" w:hAnsi="Gadugi"/>
        </w:rPr>
      </w:pPr>
    </w:p>
    <w:p w14:paraId="300B830E" w14:textId="0B215F60" w:rsidR="00330874" w:rsidRPr="00E953BE" w:rsidRDefault="00E953BE" w:rsidP="00E953BE">
      <w:pPr>
        <w:spacing w:after="0" w:line="240" w:lineRule="auto"/>
        <w:rPr>
          <w:rFonts w:asciiTheme="majorHAnsi" w:hAnsiTheme="majorHAnsi" w:cstheme="majorHAnsi"/>
          <w:b/>
          <w:bCs/>
          <w:color w:val="2F5496" w:themeColor="accent1" w:themeShade="BF"/>
          <w:sz w:val="26"/>
          <w:szCs w:val="26"/>
        </w:rPr>
      </w:pPr>
      <w:r w:rsidRPr="00512AAF">
        <w:rPr>
          <w:rFonts w:asciiTheme="majorHAnsi" w:hAnsiTheme="majorHAnsi" w:cstheme="majorHAnsi"/>
          <w:b/>
          <w:bCs/>
          <w:color w:val="2F5496" w:themeColor="accent1" w:themeShade="BF"/>
          <w:sz w:val="26"/>
          <w:szCs w:val="26"/>
        </w:rPr>
        <w:t xml:space="preserve">3.1 </w:t>
      </w:r>
      <w:r>
        <w:rPr>
          <w:rFonts w:asciiTheme="majorHAnsi" w:hAnsiTheme="majorHAnsi" w:cstheme="majorHAnsi"/>
          <w:b/>
          <w:bCs/>
          <w:color w:val="2F5496" w:themeColor="accent1" w:themeShade="BF"/>
          <w:sz w:val="26"/>
          <w:szCs w:val="26"/>
        </w:rPr>
        <w:t xml:space="preserve">Physical </w:t>
      </w:r>
      <w:r w:rsidRPr="00512AAF">
        <w:rPr>
          <w:rFonts w:asciiTheme="majorHAnsi" w:hAnsiTheme="majorHAnsi" w:cstheme="majorHAnsi"/>
          <w:b/>
          <w:bCs/>
          <w:color w:val="2F5496" w:themeColor="accent1" w:themeShade="BF"/>
          <w:sz w:val="26"/>
          <w:szCs w:val="26"/>
        </w:rPr>
        <w:t>punishment</w:t>
      </w:r>
      <w:r>
        <w:rPr>
          <w:rFonts w:asciiTheme="majorHAnsi" w:hAnsiTheme="majorHAnsi" w:cstheme="majorHAnsi"/>
          <w:b/>
          <w:bCs/>
          <w:color w:val="2F5496" w:themeColor="accent1" w:themeShade="BF"/>
          <w:sz w:val="26"/>
          <w:szCs w:val="26"/>
        </w:rPr>
        <w:t xml:space="preserve"> linked to </w:t>
      </w:r>
      <w:proofErr w:type="spellStart"/>
      <w:r>
        <w:rPr>
          <w:rFonts w:asciiTheme="majorHAnsi" w:hAnsiTheme="majorHAnsi" w:cstheme="majorHAnsi"/>
          <w:b/>
          <w:bCs/>
          <w:color w:val="2F5496" w:themeColor="accent1" w:themeShade="BF"/>
          <w:sz w:val="26"/>
          <w:szCs w:val="26"/>
        </w:rPr>
        <w:t>behaviour</w:t>
      </w:r>
      <w:proofErr w:type="spellEnd"/>
    </w:p>
    <w:p w14:paraId="3E713925" w14:textId="17DE93F0" w:rsidR="00E953BE" w:rsidRPr="008C7479" w:rsidRDefault="008640BB" w:rsidP="00E953BE">
      <w:pPr>
        <w:rPr>
          <w:rFonts w:ascii="Gadugi" w:hAnsi="Gadugi"/>
        </w:rPr>
      </w:pPr>
      <w:r>
        <w:rPr>
          <w:rFonts w:ascii="Gadugi" w:hAnsi="Gadugi"/>
        </w:rPr>
        <w:t xml:space="preserve">The Child Rights Law calls for the elimination of </w:t>
      </w:r>
      <w:r w:rsidR="00AB5B0E">
        <w:rPr>
          <w:rFonts w:ascii="Gadugi" w:hAnsi="Gadugi"/>
        </w:rPr>
        <w:t xml:space="preserve">corporal punishment. </w:t>
      </w:r>
      <w:r w:rsidR="00E953BE" w:rsidRPr="008C7479">
        <w:rPr>
          <w:rFonts w:ascii="Gadugi" w:hAnsi="Gadugi"/>
        </w:rPr>
        <w:t>Corporal punishment is the most common form of violence against children worldwide</w:t>
      </w:r>
      <w:r w:rsidR="005B3669">
        <w:rPr>
          <w:rFonts w:ascii="Gadugi" w:hAnsi="Gadugi"/>
        </w:rPr>
        <w:t xml:space="preserve"> and is</w:t>
      </w:r>
      <w:r w:rsidR="009677A0">
        <w:rPr>
          <w:rFonts w:ascii="Gadugi" w:hAnsi="Gadugi"/>
        </w:rPr>
        <w:t xml:space="preserve"> still used in schools</w:t>
      </w:r>
      <w:r w:rsidR="00AD55A5">
        <w:rPr>
          <w:rFonts w:ascii="Gadugi" w:hAnsi="Gadugi"/>
        </w:rPr>
        <w:t xml:space="preserve"> in some countries</w:t>
      </w:r>
      <w:r w:rsidR="00E953BE" w:rsidRPr="008C7479">
        <w:rPr>
          <w:rFonts w:ascii="Gadugi" w:hAnsi="Gadugi"/>
        </w:rPr>
        <w:t>. It includes any punishment in which physical force is used and intended to cause some degree of pain or discomfort, however light, as well as non-physical forms of punishment that are cruel and degrading.</w:t>
      </w:r>
    </w:p>
    <w:p w14:paraId="6ABC362A" w14:textId="5BFC3332" w:rsidR="00330874" w:rsidRPr="0048749A" w:rsidRDefault="00E953BE" w:rsidP="005802C2">
      <w:pPr>
        <w:rPr>
          <w:rFonts w:ascii="Gadugi" w:hAnsi="Gadugi"/>
        </w:rPr>
      </w:pPr>
      <w:r w:rsidRPr="008C7479">
        <w:rPr>
          <w:rFonts w:ascii="Gadugi" w:hAnsi="Gadugi"/>
        </w:rPr>
        <w:t xml:space="preserve">Any corporal punishment violates children’s right to respect for their human dignity and physical integrity, and their rights to health, development, </w:t>
      </w:r>
      <w:proofErr w:type="gramStart"/>
      <w:r w:rsidRPr="008C7479">
        <w:rPr>
          <w:rFonts w:ascii="Gadugi" w:hAnsi="Gadugi"/>
        </w:rPr>
        <w:t>education</w:t>
      </w:r>
      <w:proofErr w:type="gramEnd"/>
      <w:r w:rsidRPr="008C7479">
        <w:rPr>
          <w:rFonts w:ascii="Gadugi" w:hAnsi="Gadugi"/>
        </w:rPr>
        <w:t xml:space="preserve"> and freedom from torture and other cruel, inhuman or degrading treatment or punishment.</w:t>
      </w:r>
    </w:p>
    <w:tbl>
      <w:tblPr>
        <w:tblStyle w:val="TableGrid4"/>
        <w:tblW w:w="10060" w:type="dxa"/>
        <w:tblLook w:val="04A0" w:firstRow="1" w:lastRow="0" w:firstColumn="1" w:lastColumn="0" w:noHBand="0" w:noVBand="1"/>
      </w:tblPr>
      <w:tblGrid>
        <w:gridCol w:w="10060"/>
      </w:tblGrid>
      <w:tr w:rsidR="00330874" w:rsidRPr="00195253" w14:paraId="6CC59B22" w14:textId="77777777" w:rsidTr="002F343B">
        <w:trPr>
          <w:trHeight w:val="1922"/>
        </w:trPr>
        <w:tc>
          <w:tcPr>
            <w:tcW w:w="10060" w:type="dxa"/>
            <w:shd w:val="clear" w:color="auto" w:fill="E2EFD9" w:themeFill="accent6" w:themeFillTint="33"/>
          </w:tcPr>
          <w:p w14:paraId="79B2AD94" w14:textId="3BF38B9C" w:rsidR="00330874" w:rsidRDefault="00330874" w:rsidP="002F343B">
            <w:pPr>
              <w:keepNext/>
              <w:keepLines/>
              <w:outlineLvl w:val="0"/>
              <w:rPr>
                <w:rFonts w:ascii="Gadugi" w:eastAsiaTheme="majorEastAsia" w:hAnsi="Gadugi" w:cstheme="majorBidi"/>
                <w:noProof/>
                <w:color w:val="2F5496" w:themeColor="accent1" w:themeShade="BF"/>
                <w:sz w:val="24"/>
                <w:szCs w:val="32"/>
                <w:lang w:bidi="ar-SA"/>
              </w:rPr>
            </w:pPr>
            <w:r w:rsidRPr="00195253">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1686912" behindDoc="0" locked="0" layoutInCell="1" allowOverlap="1" wp14:anchorId="73DD62C1" wp14:editId="4119A7CD">
                  <wp:simplePos x="0" y="0"/>
                  <wp:positionH relativeFrom="column">
                    <wp:posOffset>4685665</wp:posOffset>
                  </wp:positionH>
                  <wp:positionV relativeFrom="paragraph">
                    <wp:posOffset>-1179830</wp:posOffset>
                  </wp:positionV>
                  <wp:extent cx="2120701" cy="2152650"/>
                  <wp:effectExtent l="0" t="0" r="0" b="0"/>
                  <wp:wrapNone/>
                  <wp:docPr id="18" name="Picture 18"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sidR="008C7479">
              <w:rPr>
                <w:rFonts w:asciiTheme="majorHAnsi" w:eastAsia="Times New Roman" w:hAnsiTheme="majorHAnsi" w:cstheme="majorBidi"/>
                <w:b/>
                <w:bCs/>
                <w:color w:val="2F5496" w:themeColor="accent1" w:themeShade="BF"/>
                <w:sz w:val="26"/>
                <w:szCs w:val="32"/>
                <w:lang w:bidi="ar-SA"/>
              </w:rPr>
              <w:t>3</w:t>
            </w:r>
            <w:r w:rsidRPr="00195253">
              <w:rPr>
                <w:rFonts w:asciiTheme="majorHAnsi" w:eastAsia="Times New Roman" w:hAnsiTheme="majorHAnsi" w:cstheme="majorBidi"/>
                <w:b/>
                <w:bCs/>
                <w:color w:val="2F5496" w:themeColor="accent1" w:themeShade="BF"/>
                <w:sz w:val="26"/>
                <w:szCs w:val="32"/>
                <w:lang w:bidi="ar-SA"/>
              </w:rPr>
              <w:t xml:space="preserve"> – </w:t>
            </w:r>
            <w:r w:rsidR="005F4F7F">
              <w:rPr>
                <w:rFonts w:asciiTheme="majorHAnsi" w:eastAsia="Times New Roman" w:hAnsiTheme="majorHAnsi" w:cstheme="majorBidi"/>
                <w:b/>
                <w:bCs/>
                <w:color w:val="2F5496" w:themeColor="accent1" w:themeShade="BF"/>
                <w:sz w:val="26"/>
                <w:szCs w:val="32"/>
                <w:lang w:bidi="ar-SA"/>
              </w:rPr>
              <w:t>Examples of corporal punishment</w:t>
            </w:r>
            <w:r w:rsidR="008C7479">
              <w:rPr>
                <w:rFonts w:asciiTheme="majorHAnsi" w:eastAsia="Times New Roman" w:hAnsiTheme="majorHAnsi" w:cstheme="majorBidi"/>
                <w:b/>
                <w:bCs/>
                <w:color w:val="2F5496" w:themeColor="accent1" w:themeShade="BF"/>
                <w:sz w:val="26"/>
                <w:szCs w:val="32"/>
                <w:lang w:bidi="ar-SA"/>
              </w:rPr>
              <w:t xml:space="preserve"> </w:t>
            </w:r>
            <w:r w:rsidRPr="00195253">
              <w:rPr>
                <w:rFonts w:asciiTheme="majorHAnsi" w:eastAsia="Times New Roman" w:hAnsiTheme="majorHAnsi" w:cstheme="majorBidi"/>
                <w:b/>
                <w:bCs/>
                <w:color w:val="2F5496" w:themeColor="accent1" w:themeShade="BF"/>
                <w:sz w:val="26"/>
                <w:szCs w:val="32"/>
                <w:lang w:bidi="ar-SA"/>
              </w:rPr>
              <w:t>(20 minutes)</w:t>
            </w:r>
            <w:r w:rsidRPr="00195253">
              <w:rPr>
                <w:rFonts w:ascii="Gadugi" w:eastAsiaTheme="majorEastAsia" w:hAnsi="Gadugi" w:cstheme="majorBidi"/>
                <w:noProof/>
                <w:color w:val="2F5496" w:themeColor="accent1" w:themeShade="BF"/>
                <w:sz w:val="24"/>
                <w:szCs w:val="32"/>
                <w:lang w:bidi="ar-SA"/>
              </w:rPr>
              <w:t xml:space="preserve"> </w:t>
            </w:r>
          </w:p>
          <w:p w14:paraId="093FA968" w14:textId="77777777" w:rsidR="003E3206" w:rsidRPr="00330874" w:rsidRDefault="003E3206" w:rsidP="002F343B">
            <w:pPr>
              <w:keepNext/>
              <w:keepLines/>
              <w:outlineLvl w:val="0"/>
              <w:rPr>
                <w:rFonts w:asciiTheme="majorHAnsi" w:eastAsia="Times New Roman" w:hAnsiTheme="majorHAnsi" w:cstheme="majorBidi"/>
                <w:b/>
                <w:bCs/>
                <w:color w:val="2F5496" w:themeColor="accent1" w:themeShade="BF"/>
                <w:sz w:val="26"/>
                <w:szCs w:val="32"/>
                <w:lang w:bidi="ar-SA"/>
              </w:rPr>
            </w:pPr>
          </w:p>
          <w:p w14:paraId="384888AC" w14:textId="77777777" w:rsidR="00EE01F1" w:rsidRDefault="005802C2" w:rsidP="00D33A45">
            <w:pPr>
              <w:pStyle w:val="ListParagraph"/>
              <w:numPr>
                <w:ilvl w:val="1"/>
                <w:numId w:val="3"/>
              </w:numPr>
              <w:ind w:left="1127"/>
              <w:rPr>
                <w:rFonts w:ascii="Gadugi" w:hAnsi="Gadugi"/>
              </w:rPr>
            </w:pPr>
            <w:r w:rsidRPr="00A23B9A">
              <w:rPr>
                <w:rFonts w:ascii="Gadugi" w:hAnsi="Gadugi"/>
              </w:rPr>
              <w:t>Having read the summary of cor</w:t>
            </w:r>
            <w:r w:rsidR="00A23B9A" w:rsidRPr="00A23B9A">
              <w:rPr>
                <w:rFonts w:ascii="Gadugi" w:hAnsi="Gadugi"/>
              </w:rPr>
              <w:t xml:space="preserve">poral punishment, </w:t>
            </w:r>
            <w:r w:rsidR="00A23B9A" w:rsidRPr="00D33A45">
              <w:rPr>
                <w:rFonts w:ascii="Gadugi" w:hAnsi="Gadugi"/>
                <w:b/>
                <w:bCs/>
              </w:rPr>
              <w:t>reflect</w:t>
            </w:r>
            <w:r w:rsidR="00A23B9A">
              <w:rPr>
                <w:rFonts w:ascii="Gadugi" w:hAnsi="Gadugi"/>
              </w:rPr>
              <w:t xml:space="preserve"> on your personal experiences. Have you witnessed or experienced it first-hand? How did you feel?</w:t>
            </w:r>
          </w:p>
          <w:p w14:paraId="56B9EEEA" w14:textId="3007DA25" w:rsidR="00330874" w:rsidRDefault="00A23B9A" w:rsidP="00EE01F1">
            <w:pPr>
              <w:pStyle w:val="ListParagraph"/>
              <w:ind w:left="1127"/>
              <w:rPr>
                <w:rFonts w:ascii="Gadugi" w:hAnsi="Gadugi"/>
              </w:rPr>
            </w:pPr>
            <w:r>
              <w:rPr>
                <w:rFonts w:ascii="Gadugi" w:hAnsi="Gadugi"/>
              </w:rPr>
              <w:t xml:space="preserve">  </w:t>
            </w:r>
          </w:p>
          <w:p w14:paraId="47A66C40" w14:textId="51B0070D" w:rsidR="00330874" w:rsidRPr="00EE01F1" w:rsidRDefault="00330874" w:rsidP="00D33A45">
            <w:pPr>
              <w:pStyle w:val="ListParagraph"/>
              <w:numPr>
                <w:ilvl w:val="1"/>
                <w:numId w:val="3"/>
              </w:numPr>
              <w:ind w:left="1127"/>
              <w:rPr>
                <w:rFonts w:ascii="Gadugi" w:hAnsi="Gadugi"/>
              </w:rPr>
            </w:pPr>
            <w:r w:rsidRPr="00A23B9A">
              <w:rPr>
                <w:rFonts w:ascii="Gadugi" w:hAnsi="Gadugi"/>
                <w:lang w:val="en-US"/>
              </w:rPr>
              <w:t xml:space="preserve">Working with a partner or on your own, </w:t>
            </w:r>
            <w:r w:rsidRPr="00D33A45">
              <w:rPr>
                <w:rFonts w:ascii="Gadugi" w:hAnsi="Gadugi"/>
                <w:b/>
                <w:bCs/>
                <w:lang w:val="en-US"/>
              </w:rPr>
              <w:t>cons</w:t>
            </w:r>
            <w:r w:rsidR="001370AE" w:rsidRPr="00D33A45">
              <w:rPr>
                <w:rFonts w:ascii="Gadugi" w:hAnsi="Gadugi"/>
                <w:b/>
                <w:bCs/>
                <w:lang w:val="en-US"/>
              </w:rPr>
              <w:t>ider</w:t>
            </w:r>
            <w:r w:rsidR="001370AE">
              <w:rPr>
                <w:rFonts w:ascii="Gadugi" w:hAnsi="Gadugi"/>
                <w:lang w:val="en-US"/>
              </w:rPr>
              <w:t xml:space="preserve"> the following statements provided in the table below.</w:t>
            </w:r>
            <w:r w:rsidRPr="00A23B9A">
              <w:rPr>
                <w:rFonts w:ascii="Gadugi" w:hAnsi="Gadugi"/>
                <w:lang w:val="en-US"/>
              </w:rPr>
              <w:t xml:space="preserve"> </w:t>
            </w:r>
          </w:p>
          <w:p w14:paraId="690B4C05" w14:textId="77777777" w:rsidR="00EE01F1" w:rsidRPr="00EE01F1" w:rsidRDefault="00EE01F1" w:rsidP="00EE01F1">
            <w:pPr>
              <w:rPr>
                <w:rFonts w:ascii="Gadugi" w:hAnsi="Gadugi"/>
              </w:rPr>
            </w:pPr>
          </w:p>
          <w:p w14:paraId="3E91FA7D" w14:textId="41C7594C" w:rsidR="001370AE" w:rsidRPr="001E3362" w:rsidRDefault="00411B06" w:rsidP="001E3362">
            <w:pPr>
              <w:pStyle w:val="ListParagraph"/>
              <w:numPr>
                <w:ilvl w:val="1"/>
                <w:numId w:val="3"/>
              </w:numPr>
              <w:ind w:left="1127"/>
              <w:rPr>
                <w:rFonts w:ascii="Gadugi" w:hAnsi="Gadugi"/>
              </w:rPr>
            </w:pPr>
            <w:r w:rsidRPr="00EE01F1">
              <w:rPr>
                <w:b/>
                <w:bCs/>
                <w:noProof/>
              </w:rPr>
              <w:drawing>
                <wp:anchor distT="0" distB="0" distL="114300" distR="114300" simplePos="0" relativeHeight="251687936" behindDoc="0" locked="0" layoutInCell="1" allowOverlap="1" wp14:anchorId="3B79184F" wp14:editId="34B84244">
                  <wp:simplePos x="0" y="0"/>
                  <wp:positionH relativeFrom="column">
                    <wp:posOffset>5641340</wp:posOffset>
                  </wp:positionH>
                  <wp:positionV relativeFrom="paragraph">
                    <wp:posOffset>229870</wp:posOffset>
                  </wp:positionV>
                  <wp:extent cx="780415" cy="726440"/>
                  <wp:effectExtent l="0" t="0" r="0" b="0"/>
                  <wp:wrapNone/>
                  <wp:docPr id="19" name="Picture 1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EE01F1" w:rsidRPr="00EE01F1">
              <w:rPr>
                <w:rFonts w:ascii="Gadugi" w:hAnsi="Gadugi"/>
                <w:b/>
                <w:bCs/>
              </w:rPr>
              <w:t>Copy</w:t>
            </w:r>
            <w:r w:rsidR="00EE01F1">
              <w:rPr>
                <w:rFonts w:ascii="Gadugi" w:hAnsi="Gadugi"/>
              </w:rPr>
              <w:t xml:space="preserve"> the table into your learning journal. </w:t>
            </w:r>
            <w:r w:rsidR="001370AE" w:rsidRPr="001370AE">
              <w:rPr>
                <w:rFonts w:ascii="Gadugi" w:hAnsi="Gadugi"/>
              </w:rPr>
              <w:t>Put a</w:t>
            </w:r>
            <w:r w:rsidR="001370AE" w:rsidRPr="00D33A45">
              <w:rPr>
                <w:rFonts w:ascii="Gadugi" w:hAnsi="Gadugi"/>
                <w:b/>
                <w:bCs/>
              </w:rPr>
              <w:t xml:space="preserve"> tick</w:t>
            </w:r>
            <w:r w:rsidR="001370AE" w:rsidRPr="001370AE">
              <w:rPr>
                <w:rFonts w:ascii="Gadugi" w:hAnsi="Gadugi"/>
              </w:rPr>
              <w:t xml:space="preserve"> for Yes or No if </w:t>
            </w:r>
            <w:r w:rsidR="00542E29">
              <w:rPr>
                <w:rFonts w:ascii="Gadugi" w:hAnsi="Gadugi"/>
              </w:rPr>
              <w:t xml:space="preserve">you think </w:t>
            </w:r>
            <w:r w:rsidR="001370AE" w:rsidRPr="001370AE">
              <w:rPr>
                <w:rFonts w:ascii="Gadugi" w:hAnsi="Gadugi"/>
              </w:rPr>
              <w:t xml:space="preserve">the actions are examples of teachers using corporal punishment with children. </w:t>
            </w:r>
            <w:r w:rsidR="001E3362">
              <w:rPr>
                <w:rFonts w:ascii="Gadugi" w:hAnsi="Gadugi"/>
              </w:rPr>
              <w:t xml:space="preserve">                                              </w:t>
            </w:r>
            <w:r w:rsidR="001370AE" w:rsidRPr="001E3362">
              <w:rPr>
                <w:rFonts w:ascii="Gadugi" w:hAnsi="Gadugi"/>
              </w:rPr>
              <w:t xml:space="preserve">Discuss your responses with a </w:t>
            </w:r>
            <w:r w:rsidR="00C627A1" w:rsidRPr="001E3362">
              <w:rPr>
                <w:rFonts w:ascii="Gadugi" w:hAnsi="Gadugi"/>
              </w:rPr>
              <w:t>colleague</w:t>
            </w:r>
            <w:r w:rsidR="00C627A1">
              <w:rPr>
                <w:rFonts w:ascii="Gadugi" w:hAnsi="Gadugi"/>
              </w:rPr>
              <w:t xml:space="preserve"> if</w:t>
            </w:r>
            <w:r w:rsidR="001E3362">
              <w:rPr>
                <w:rFonts w:ascii="Gadugi" w:hAnsi="Gadugi"/>
              </w:rPr>
              <w:t xml:space="preserve"> you can. </w:t>
            </w:r>
          </w:p>
          <w:p w14:paraId="33551A6F" w14:textId="77777777" w:rsidR="00411B06" w:rsidRDefault="00411B06" w:rsidP="00411B06">
            <w:pPr>
              <w:rPr>
                <w:rFonts w:ascii="Gadugi" w:hAnsi="Gadugi"/>
              </w:rPr>
            </w:pPr>
          </w:p>
          <w:tbl>
            <w:tblPr>
              <w:tblStyle w:val="TableGrid"/>
              <w:tblW w:w="0" w:type="auto"/>
              <w:tblInd w:w="452" w:type="dxa"/>
              <w:tblLook w:val="04A0" w:firstRow="1" w:lastRow="0" w:firstColumn="1" w:lastColumn="0" w:noHBand="0" w:noVBand="1"/>
            </w:tblPr>
            <w:tblGrid>
              <w:gridCol w:w="6096"/>
              <w:gridCol w:w="1417"/>
              <w:gridCol w:w="1418"/>
            </w:tblGrid>
            <w:tr w:rsidR="00411B06" w14:paraId="454ECDE0" w14:textId="77777777" w:rsidTr="00EE753B">
              <w:tc>
                <w:tcPr>
                  <w:tcW w:w="6096" w:type="dxa"/>
                </w:tcPr>
                <w:p w14:paraId="2E028028" w14:textId="77777777" w:rsidR="00411B06" w:rsidRPr="00411B06" w:rsidRDefault="00411B06" w:rsidP="001E3362">
                  <w:pPr>
                    <w:spacing w:after="120"/>
                    <w:rPr>
                      <w:rFonts w:ascii="Gadugi" w:hAnsi="Gadugi"/>
                      <w:b/>
                      <w:bCs/>
                    </w:rPr>
                  </w:pPr>
                  <w:r w:rsidRPr="00411B06">
                    <w:rPr>
                      <w:rFonts w:ascii="Gadugi" w:hAnsi="Gadugi"/>
                      <w:b/>
                      <w:bCs/>
                    </w:rPr>
                    <w:t xml:space="preserve">Actions </w:t>
                  </w:r>
                </w:p>
              </w:tc>
              <w:tc>
                <w:tcPr>
                  <w:tcW w:w="1417" w:type="dxa"/>
                </w:tcPr>
                <w:p w14:paraId="30FB4437" w14:textId="77777777" w:rsidR="00411B06" w:rsidRPr="00411B06" w:rsidRDefault="00411B06" w:rsidP="00411B06">
                  <w:pPr>
                    <w:jc w:val="center"/>
                    <w:rPr>
                      <w:rFonts w:ascii="Gadugi" w:hAnsi="Gadugi"/>
                      <w:b/>
                      <w:bCs/>
                    </w:rPr>
                  </w:pPr>
                  <w:r w:rsidRPr="00411B06">
                    <w:rPr>
                      <w:rFonts w:ascii="Gadugi" w:hAnsi="Gadugi"/>
                      <w:b/>
                      <w:bCs/>
                    </w:rPr>
                    <w:t>Yes</w:t>
                  </w:r>
                </w:p>
              </w:tc>
              <w:tc>
                <w:tcPr>
                  <w:tcW w:w="1418" w:type="dxa"/>
                </w:tcPr>
                <w:p w14:paraId="3274C8F9" w14:textId="77777777" w:rsidR="00411B06" w:rsidRPr="00411B06" w:rsidRDefault="00411B06" w:rsidP="00411B06">
                  <w:pPr>
                    <w:jc w:val="center"/>
                    <w:rPr>
                      <w:rFonts w:ascii="Gadugi" w:hAnsi="Gadugi"/>
                      <w:b/>
                      <w:bCs/>
                    </w:rPr>
                  </w:pPr>
                  <w:r w:rsidRPr="00411B06">
                    <w:rPr>
                      <w:rFonts w:ascii="Gadugi" w:hAnsi="Gadugi"/>
                      <w:b/>
                      <w:bCs/>
                    </w:rPr>
                    <w:t>No</w:t>
                  </w:r>
                </w:p>
              </w:tc>
            </w:tr>
            <w:tr w:rsidR="00411B06" w14:paraId="74BEAFB6" w14:textId="77777777" w:rsidTr="00EE753B">
              <w:tc>
                <w:tcPr>
                  <w:tcW w:w="6096" w:type="dxa"/>
                </w:tcPr>
                <w:p w14:paraId="7B3CE6E8" w14:textId="13C4E133" w:rsidR="001E3362" w:rsidRPr="00411B06" w:rsidRDefault="00411B06" w:rsidP="001E3362">
                  <w:pPr>
                    <w:spacing w:after="120"/>
                    <w:rPr>
                      <w:rFonts w:ascii="Gadugi" w:hAnsi="Gadugi"/>
                    </w:rPr>
                  </w:pPr>
                  <w:r w:rsidRPr="00411B06">
                    <w:rPr>
                      <w:rFonts w:ascii="Gadugi" w:hAnsi="Gadugi"/>
                    </w:rPr>
                    <w:t>Pinching a child who is being rude</w:t>
                  </w:r>
                </w:p>
              </w:tc>
              <w:tc>
                <w:tcPr>
                  <w:tcW w:w="1417" w:type="dxa"/>
                </w:tcPr>
                <w:p w14:paraId="6A735EFF" w14:textId="77777777" w:rsidR="00411B06" w:rsidRPr="00411B06" w:rsidRDefault="00411B06" w:rsidP="00411B06">
                  <w:pPr>
                    <w:rPr>
                      <w:rFonts w:ascii="Gadugi" w:hAnsi="Gadugi"/>
                    </w:rPr>
                  </w:pPr>
                </w:p>
              </w:tc>
              <w:tc>
                <w:tcPr>
                  <w:tcW w:w="1418" w:type="dxa"/>
                </w:tcPr>
                <w:p w14:paraId="67103B45" w14:textId="77777777" w:rsidR="00411B06" w:rsidRPr="00411B06" w:rsidRDefault="00411B06" w:rsidP="00411B06">
                  <w:pPr>
                    <w:rPr>
                      <w:rFonts w:ascii="Gadugi" w:hAnsi="Gadugi"/>
                    </w:rPr>
                  </w:pPr>
                </w:p>
              </w:tc>
            </w:tr>
            <w:tr w:rsidR="00411B06" w14:paraId="38231FDB" w14:textId="77777777" w:rsidTr="00EE753B">
              <w:tc>
                <w:tcPr>
                  <w:tcW w:w="6096" w:type="dxa"/>
                </w:tcPr>
                <w:p w14:paraId="5267DDAA" w14:textId="77777777" w:rsidR="00411B06" w:rsidRPr="00411B06" w:rsidRDefault="00411B06" w:rsidP="001E3362">
                  <w:pPr>
                    <w:spacing w:after="120"/>
                    <w:rPr>
                      <w:rFonts w:ascii="Gadugi" w:hAnsi="Gadugi"/>
                    </w:rPr>
                  </w:pPr>
                  <w:r w:rsidRPr="00411B06">
                    <w:rPr>
                      <w:rFonts w:ascii="Gadugi" w:hAnsi="Gadugi"/>
                    </w:rPr>
                    <w:t>Swearing at a child who refuses to stop shouting out in class</w:t>
                  </w:r>
                </w:p>
              </w:tc>
              <w:tc>
                <w:tcPr>
                  <w:tcW w:w="1417" w:type="dxa"/>
                </w:tcPr>
                <w:p w14:paraId="75AFA908" w14:textId="77777777" w:rsidR="00411B06" w:rsidRPr="00411B06" w:rsidRDefault="00411B06" w:rsidP="00411B06">
                  <w:pPr>
                    <w:rPr>
                      <w:rFonts w:ascii="Gadugi" w:hAnsi="Gadugi"/>
                    </w:rPr>
                  </w:pPr>
                </w:p>
              </w:tc>
              <w:tc>
                <w:tcPr>
                  <w:tcW w:w="1418" w:type="dxa"/>
                </w:tcPr>
                <w:p w14:paraId="6EF495C9" w14:textId="77777777" w:rsidR="00411B06" w:rsidRPr="00411B06" w:rsidRDefault="00411B06" w:rsidP="00411B06">
                  <w:pPr>
                    <w:rPr>
                      <w:rFonts w:ascii="Gadugi" w:hAnsi="Gadugi"/>
                    </w:rPr>
                  </w:pPr>
                </w:p>
              </w:tc>
            </w:tr>
            <w:tr w:rsidR="00411B06" w14:paraId="73738D07" w14:textId="77777777" w:rsidTr="00EE753B">
              <w:tc>
                <w:tcPr>
                  <w:tcW w:w="6096" w:type="dxa"/>
                </w:tcPr>
                <w:p w14:paraId="3689D453" w14:textId="77777777" w:rsidR="00411B06" w:rsidRPr="00411B06" w:rsidRDefault="00411B06" w:rsidP="001E3362">
                  <w:pPr>
                    <w:spacing w:after="120"/>
                    <w:rPr>
                      <w:rFonts w:ascii="Gadugi" w:hAnsi="Gadugi"/>
                    </w:rPr>
                  </w:pPr>
                  <w:r w:rsidRPr="00411B06">
                    <w:rPr>
                      <w:rFonts w:ascii="Gadugi" w:hAnsi="Gadugi"/>
                    </w:rPr>
                    <w:t>Moving a child to work on their own because their behaviour is disruptive</w:t>
                  </w:r>
                </w:p>
              </w:tc>
              <w:tc>
                <w:tcPr>
                  <w:tcW w:w="1417" w:type="dxa"/>
                </w:tcPr>
                <w:p w14:paraId="60A33DBB" w14:textId="77777777" w:rsidR="00411B06" w:rsidRPr="00411B06" w:rsidRDefault="00411B06" w:rsidP="00411B06">
                  <w:pPr>
                    <w:rPr>
                      <w:rFonts w:ascii="Gadugi" w:hAnsi="Gadugi"/>
                    </w:rPr>
                  </w:pPr>
                </w:p>
              </w:tc>
              <w:tc>
                <w:tcPr>
                  <w:tcW w:w="1418" w:type="dxa"/>
                </w:tcPr>
                <w:p w14:paraId="71841702" w14:textId="77777777" w:rsidR="00411B06" w:rsidRPr="00411B06" w:rsidRDefault="00411B06" w:rsidP="00411B06">
                  <w:pPr>
                    <w:rPr>
                      <w:rFonts w:ascii="Gadugi" w:hAnsi="Gadugi"/>
                    </w:rPr>
                  </w:pPr>
                </w:p>
              </w:tc>
            </w:tr>
            <w:tr w:rsidR="00411B06" w14:paraId="51C98E6C" w14:textId="77777777" w:rsidTr="00EE753B">
              <w:tc>
                <w:tcPr>
                  <w:tcW w:w="6096" w:type="dxa"/>
                </w:tcPr>
                <w:p w14:paraId="32F63590" w14:textId="77777777" w:rsidR="00411B06" w:rsidRPr="00411B06" w:rsidRDefault="00411B06" w:rsidP="001E3362">
                  <w:pPr>
                    <w:spacing w:after="120"/>
                    <w:rPr>
                      <w:rFonts w:ascii="Gadugi" w:hAnsi="Gadugi"/>
                    </w:rPr>
                  </w:pPr>
                  <w:r w:rsidRPr="00411B06">
                    <w:rPr>
                      <w:rFonts w:ascii="Gadugi" w:hAnsi="Gadugi"/>
                    </w:rPr>
                    <w:t>Hitting a child with a stick as punishment</w:t>
                  </w:r>
                </w:p>
              </w:tc>
              <w:tc>
                <w:tcPr>
                  <w:tcW w:w="1417" w:type="dxa"/>
                </w:tcPr>
                <w:p w14:paraId="2A719E12" w14:textId="77777777" w:rsidR="00411B06" w:rsidRPr="00411B06" w:rsidRDefault="00411B06" w:rsidP="00411B06">
                  <w:pPr>
                    <w:rPr>
                      <w:rFonts w:ascii="Gadugi" w:hAnsi="Gadugi"/>
                    </w:rPr>
                  </w:pPr>
                </w:p>
              </w:tc>
              <w:tc>
                <w:tcPr>
                  <w:tcW w:w="1418" w:type="dxa"/>
                </w:tcPr>
                <w:p w14:paraId="63C9DA53" w14:textId="77777777" w:rsidR="00411B06" w:rsidRPr="00411B06" w:rsidRDefault="00411B06" w:rsidP="00411B06">
                  <w:pPr>
                    <w:rPr>
                      <w:rFonts w:ascii="Gadugi" w:hAnsi="Gadugi"/>
                    </w:rPr>
                  </w:pPr>
                </w:p>
              </w:tc>
            </w:tr>
            <w:tr w:rsidR="00411B06" w14:paraId="2404AFD7" w14:textId="77777777" w:rsidTr="00EE753B">
              <w:tc>
                <w:tcPr>
                  <w:tcW w:w="6096" w:type="dxa"/>
                </w:tcPr>
                <w:p w14:paraId="3C69B122" w14:textId="77777777" w:rsidR="00411B06" w:rsidRPr="00411B06" w:rsidRDefault="00411B06" w:rsidP="001E3362">
                  <w:pPr>
                    <w:spacing w:after="120"/>
                    <w:rPr>
                      <w:rFonts w:ascii="Gadugi" w:hAnsi="Gadugi"/>
                    </w:rPr>
                  </w:pPr>
                  <w:r w:rsidRPr="00411B06">
                    <w:rPr>
                      <w:rFonts w:ascii="Gadugi" w:hAnsi="Gadugi"/>
                    </w:rPr>
                    <w:t>A teacher shouting at a child who has not completed his homework</w:t>
                  </w:r>
                </w:p>
              </w:tc>
              <w:tc>
                <w:tcPr>
                  <w:tcW w:w="1417" w:type="dxa"/>
                </w:tcPr>
                <w:p w14:paraId="3DBD2E68" w14:textId="77777777" w:rsidR="00411B06" w:rsidRPr="00411B06" w:rsidRDefault="00411B06" w:rsidP="00411B06">
                  <w:pPr>
                    <w:rPr>
                      <w:rFonts w:ascii="Gadugi" w:hAnsi="Gadugi"/>
                    </w:rPr>
                  </w:pPr>
                </w:p>
              </w:tc>
              <w:tc>
                <w:tcPr>
                  <w:tcW w:w="1418" w:type="dxa"/>
                </w:tcPr>
                <w:p w14:paraId="1DAA2972" w14:textId="77777777" w:rsidR="00411B06" w:rsidRPr="00411B06" w:rsidRDefault="00411B06" w:rsidP="00411B06">
                  <w:pPr>
                    <w:rPr>
                      <w:rFonts w:ascii="Gadugi" w:hAnsi="Gadugi"/>
                    </w:rPr>
                  </w:pPr>
                </w:p>
              </w:tc>
            </w:tr>
            <w:tr w:rsidR="00411B06" w14:paraId="24F2E196" w14:textId="77777777" w:rsidTr="00EE753B">
              <w:tc>
                <w:tcPr>
                  <w:tcW w:w="6096" w:type="dxa"/>
                </w:tcPr>
                <w:p w14:paraId="62DA9223" w14:textId="77777777" w:rsidR="00411B06" w:rsidRPr="00411B06" w:rsidRDefault="00411B06" w:rsidP="001E3362">
                  <w:pPr>
                    <w:spacing w:after="120"/>
                    <w:rPr>
                      <w:rFonts w:ascii="Gadugi" w:hAnsi="Gadugi"/>
                    </w:rPr>
                  </w:pPr>
                  <w:r w:rsidRPr="00411B06">
                    <w:rPr>
                      <w:rFonts w:ascii="Gadugi" w:hAnsi="Gadugi"/>
                    </w:rPr>
                    <w:t>Punching a child as punishment for bad behaviour</w:t>
                  </w:r>
                </w:p>
              </w:tc>
              <w:tc>
                <w:tcPr>
                  <w:tcW w:w="1417" w:type="dxa"/>
                </w:tcPr>
                <w:p w14:paraId="76252A0B" w14:textId="77777777" w:rsidR="00411B06" w:rsidRPr="00411B06" w:rsidRDefault="00411B06" w:rsidP="00411B06">
                  <w:pPr>
                    <w:rPr>
                      <w:rFonts w:ascii="Gadugi" w:hAnsi="Gadugi"/>
                    </w:rPr>
                  </w:pPr>
                </w:p>
              </w:tc>
              <w:tc>
                <w:tcPr>
                  <w:tcW w:w="1418" w:type="dxa"/>
                </w:tcPr>
                <w:p w14:paraId="0ACAE654" w14:textId="77777777" w:rsidR="00411B06" w:rsidRPr="00411B06" w:rsidRDefault="00411B06" w:rsidP="00411B06">
                  <w:pPr>
                    <w:rPr>
                      <w:rFonts w:ascii="Gadugi" w:hAnsi="Gadugi"/>
                    </w:rPr>
                  </w:pPr>
                </w:p>
              </w:tc>
            </w:tr>
            <w:tr w:rsidR="00411B06" w14:paraId="1EA9864C" w14:textId="77777777" w:rsidTr="00EE753B">
              <w:tc>
                <w:tcPr>
                  <w:tcW w:w="6096" w:type="dxa"/>
                </w:tcPr>
                <w:p w14:paraId="14C4EC65" w14:textId="77777777" w:rsidR="00411B06" w:rsidRPr="00411B06" w:rsidRDefault="00411B06" w:rsidP="001E3362">
                  <w:pPr>
                    <w:spacing w:after="120"/>
                    <w:rPr>
                      <w:rFonts w:ascii="Gadugi" w:hAnsi="Gadugi"/>
                    </w:rPr>
                  </w:pPr>
                  <w:r w:rsidRPr="00411B06">
                    <w:rPr>
                      <w:rFonts w:ascii="Gadugi" w:hAnsi="Gadugi"/>
                    </w:rPr>
                    <w:t>Walking around with a stick (but not using it)</w:t>
                  </w:r>
                </w:p>
              </w:tc>
              <w:tc>
                <w:tcPr>
                  <w:tcW w:w="1417" w:type="dxa"/>
                </w:tcPr>
                <w:p w14:paraId="61AD9B4F" w14:textId="77777777" w:rsidR="00411B06" w:rsidRPr="00411B06" w:rsidRDefault="00411B06" w:rsidP="00411B06">
                  <w:pPr>
                    <w:rPr>
                      <w:rFonts w:ascii="Gadugi" w:hAnsi="Gadugi"/>
                    </w:rPr>
                  </w:pPr>
                </w:p>
              </w:tc>
              <w:tc>
                <w:tcPr>
                  <w:tcW w:w="1418" w:type="dxa"/>
                </w:tcPr>
                <w:p w14:paraId="5C2BFD84" w14:textId="77777777" w:rsidR="00411B06" w:rsidRPr="00411B06" w:rsidRDefault="00411B06" w:rsidP="00411B06">
                  <w:pPr>
                    <w:rPr>
                      <w:rFonts w:ascii="Gadugi" w:hAnsi="Gadugi"/>
                    </w:rPr>
                  </w:pPr>
                </w:p>
              </w:tc>
            </w:tr>
            <w:tr w:rsidR="00411B06" w14:paraId="18C3D14B" w14:textId="77777777" w:rsidTr="00EE753B">
              <w:tc>
                <w:tcPr>
                  <w:tcW w:w="6096" w:type="dxa"/>
                </w:tcPr>
                <w:p w14:paraId="6891E72D" w14:textId="77777777" w:rsidR="00411B06" w:rsidRPr="00411B06" w:rsidRDefault="00411B06" w:rsidP="001E3362">
                  <w:pPr>
                    <w:spacing w:after="120"/>
                    <w:rPr>
                      <w:rFonts w:ascii="Gadugi" w:hAnsi="Gadugi"/>
                    </w:rPr>
                  </w:pPr>
                  <w:r w:rsidRPr="00411B06">
                    <w:rPr>
                      <w:rFonts w:ascii="Gadugi" w:hAnsi="Gadugi"/>
                    </w:rPr>
                    <w:t xml:space="preserve">Making a child eat soap as a punishment for bullying </w:t>
                  </w:r>
                </w:p>
              </w:tc>
              <w:tc>
                <w:tcPr>
                  <w:tcW w:w="1417" w:type="dxa"/>
                </w:tcPr>
                <w:p w14:paraId="405E93D2" w14:textId="77777777" w:rsidR="00411B06" w:rsidRPr="00411B06" w:rsidRDefault="00411B06" w:rsidP="00411B06">
                  <w:pPr>
                    <w:rPr>
                      <w:rFonts w:ascii="Gadugi" w:hAnsi="Gadugi"/>
                    </w:rPr>
                  </w:pPr>
                </w:p>
              </w:tc>
              <w:tc>
                <w:tcPr>
                  <w:tcW w:w="1418" w:type="dxa"/>
                </w:tcPr>
                <w:p w14:paraId="0759BD67" w14:textId="77777777" w:rsidR="00411B06" w:rsidRPr="00411B06" w:rsidRDefault="00411B06" w:rsidP="00411B06">
                  <w:pPr>
                    <w:rPr>
                      <w:rFonts w:ascii="Gadugi" w:hAnsi="Gadugi"/>
                    </w:rPr>
                  </w:pPr>
                </w:p>
              </w:tc>
            </w:tr>
            <w:tr w:rsidR="00EE753B" w14:paraId="50D753A5" w14:textId="77777777" w:rsidTr="00EE753B">
              <w:tc>
                <w:tcPr>
                  <w:tcW w:w="6096" w:type="dxa"/>
                </w:tcPr>
                <w:p w14:paraId="56F543DF" w14:textId="55820FA3" w:rsidR="00EE753B" w:rsidRPr="00411B06" w:rsidRDefault="00EE753B" w:rsidP="001E3362">
                  <w:pPr>
                    <w:spacing w:after="120"/>
                    <w:rPr>
                      <w:rFonts w:ascii="Gadugi" w:hAnsi="Gadugi"/>
                    </w:rPr>
                  </w:pPr>
                  <w:r>
                    <w:rPr>
                      <w:rFonts w:ascii="Gadugi" w:hAnsi="Gadugi"/>
                    </w:rPr>
                    <w:t xml:space="preserve">Lightly </w:t>
                  </w:r>
                  <w:r w:rsidR="005F4F7F">
                    <w:rPr>
                      <w:rFonts w:ascii="Gadugi" w:hAnsi="Gadugi"/>
                    </w:rPr>
                    <w:t>smacking a child on their head if they make a mistake</w:t>
                  </w:r>
                </w:p>
              </w:tc>
              <w:tc>
                <w:tcPr>
                  <w:tcW w:w="1417" w:type="dxa"/>
                </w:tcPr>
                <w:p w14:paraId="1A39B57B" w14:textId="77777777" w:rsidR="00EE753B" w:rsidRPr="00411B06" w:rsidRDefault="00EE753B" w:rsidP="00411B06">
                  <w:pPr>
                    <w:rPr>
                      <w:rFonts w:ascii="Gadugi" w:hAnsi="Gadugi"/>
                    </w:rPr>
                  </w:pPr>
                </w:p>
              </w:tc>
              <w:tc>
                <w:tcPr>
                  <w:tcW w:w="1418" w:type="dxa"/>
                </w:tcPr>
                <w:p w14:paraId="32F3DFA4" w14:textId="77777777" w:rsidR="00EE753B" w:rsidRPr="00411B06" w:rsidRDefault="00EE753B" w:rsidP="00411B06">
                  <w:pPr>
                    <w:rPr>
                      <w:rFonts w:ascii="Gadugi" w:hAnsi="Gadugi"/>
                    </w:rPr>
                  </w:pPr>
                </w:p>
              </w:tc>
            </w:tr>
          </w:tbl>
          <w:p w14:paraId="5DDE2B4C" w14:textId="77777777" w:rsidR="00411B06" w:rsidRDefault="00411B06" w:rsidP="00411B06">
            <w:pPr>
              <w:rPr>
                <w:rFonts w:ascii="Gadugi" w:hAnsi="Gadugi"/>
              </w:rPr>
            </w:pPr>
          </w:p>
          <w:p w14:paraId="6ADAF3BD" w14:textId="1731B377" w:rsidR="00411B06" w:rsidRPr="00411B06" w:rsidRDefault="00411B06" w:rsidP="00411B06">
            <w:pPr>
              <w:rPr>
                <w:rFonts w:ascii="Gadugi" w:hAnsi="Gadugi"/>
              </w:rPr>
            </w:pPr>
          </w:p>
        </w:tc>
      </w:tr>
    </w:tbl>
    <w:p w14:paraId="16B2081A" w14:textId="075C32DB" w:rsidR="006B0EF6" w:rsidRDefault="006B0EF6" w:rsidP="006B0EF6"/>
    <w:p w14:paraId="7717A67D" w14:textId="615B0CAF" w:rsidR="0079334E" w:rsidRDefault="0079334E" w:rsidP="006B0EF6"/>
    <w:p w14:paraId="3456B24C" w14:textId="4BF61706" w:rsidR="0079334E" w:rsidRDefault="0079334E" w:rsidP="006B0EF6"/>
    <w:p w14:paraId="3ADE0BCF" w14:textId="77777777" w:rsidR="0019593A" w:rsidRDefault="0019593A" w:rsidP="006B0EF6"/>
    <w:p w14:paraId="74A3CADE" w14:textId="77777777" w:rsidR="0079334E" w:rsidRDefault="0079334E" w:rsidP="006B0EF6"/>
    <w:p w14:paraId="16B7FD98" w14:textId="2B885BC1" w:rsidR="005F4F7F" w:rsidRDefault="005F4F7F" w:rsidP="006B0EF6"/>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5F4F7F" w:rsidRPr="008A4EE0" w14:paraId="12F62474" w14:textId="77777777" w:rsidTr="002F343B">
        <w:trPr>
          <w:trHeight w:val="1833"/>
        </w:trPr>
        <w:tc>
          <w:tcPr>
            <w:tcW w:w="10031" w:type="dxa"/>
            <w:shd w:val="clear" w:color="auto" w:fill="FBE4D5" w:themeFill="accent2" w:themeFillTint="33"/>
          </w:tcPr>
          <w:p w14:paraId="61F6C556" w14:textId="668B7871" w:rsidR="005F4F7F" w:rsidRPr="008A4EE0" w:rsidRDefault="005F4F7F" w:rsidP="002F343B">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r w:rsidRPr="008A4EE0">
              <w:rPr>
                <w:rFonts w:asciiTheme="majorHAnsi" w:eastAsia="Times New Roman" w:hAnsiTheme="majorHAnsi" w:cstheme="majorBidi"/>
                <w:b/>
                <w:bCs/>
                <w:color w:val="2F5496" w:themeColor="accent1" w:themeShade="BF"/>
                <w:sz w:val="26"/>
                <w:szCs w:val="26"/>
                <w:lang w:val="en-US" w:bidi="ar-SA"/>
              </w:rPr>
              <w:lastRenderedPageBreak/>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Pr>
                <w:rFonts w:asciiTheme="majorHAnsi" w:eastAsia="Times New Roman" w:hAnsiTheme="majorHAnsi" w:cstheme="majorBidi"/>
                <w:b/>
                <w:bCs/>
                <w:color w:val="2F5496" w:themeColor="accent1" w:themeShade="BF"/>
                <w:sz w:val="26"/>
                <w:szCs w:val="26"/>
                <w:lang w:val="en-US" w:bidi="ar-SA"/>
              </w:rPr>
              <w:t>3</w:t>
            </w:r>
            <w:r w:rsidRPr="008A4EE0">
              <w:rPr>
                <w:rFonts w:asciiTheme="majorHAnsi" w:eastAsia="Times New Roman" w:hAnsiTheme="majorHAnsi" w:cstheme="majorBidi"/>
                <w:b/>
                <w:bCs/>
                <w:color w:val="2F5496" w:themeColor="accent1" w:themeShade="BF"/>
                <w:sz w:val="26"/>
                <w:szCs w:val="26"/>
                <w:lang w:val="en-US" w:bidi="ar-SA"/>
              </w:rPr>
              <w:t xml:space="preserve"> answers </w:t>
            </w:r>
            <w:r w:rsidRPr="008A4EE0">
              <w:rPr>
                <w:rFonts w:ascii="Gadugi" w:hAnsi="Gadugi" w:cs="Calibri"/>
                <w:kern w:val="1"/>
                <w:sz w:val="24"/>
                <w:lang w:val="en-US" w:eastAsia="en-GB" w:bidi="ar-SA"/>
              </w:rPr>
              <w:t xml:space="preserve"> </w:t>
            </w:r>
          </w:p>
          <w:p w14:paraId="52FD6E3A" w14:textId="4695A78B" w:rsidR="005F4F7F" w:rsidRPr="0079334E" w:rsidRDefault="005F4F7F" w:rsidP="002F343B">
            <w:pPr>
              <w:rPr>
                <w:rFonts w:ascii="Gadugi" w:hAnsi="Gadugi"/>
              </w:rPr>
            </w:pPr>
            <w:r w:rsidRPr="0079334E">
              <w:rPr>
                <w:rFonts w:ascii="Gadugi" w:hAnsi="Gadugi"/>
              </w:rPr>
              <w:t xml:space="preserve">Look at the answers below and read the comments to </w:t>
            </w:r>
            <w:r w:rsidR="00C627A1" w:rsidRPr="0079334E">
              <w:rPr>
                <w:rFonts w:ascii="Gadugi" w:hAnsi="Gadugi"/>
              </w:rPr>
              <w:t>explain</w:t>
            </w:r>
            <w:r w:rsidRPr="0079334E">
              <w:rPr>
                <w:rFonts w:ascii="Gadugi" w:hAnsi="Gadugi"/>
              </w:rPr>
              <w:t xml:space="preserve"> the answers given. </w:t>
            </w:r>
          </w:p>
          <w:p w14:paraId="2ECC4C63" w14:textId="7C20F247" w:rsidR="005F4F7F" w:rsidRPr="008A4EE0" w:rsidRDefault="0079334E" w:rsidP="002F343B">
            <w:pPr>
              <w:rPr>
                <w:rFonts w:ascii="Gadugi" w:hAnsi="Gadugi"/>
              </w:rPr>
            </w:pPr>
            <w:r w:rsidRPr="0079334E">
              <w:rPr>
                <w:rFonts w:ascii="Gadugi" w:hAnsi="Gadugi"/>
              </w:rPr>
              <w:t xml:space="preserve">Try and discuss these with a colleague or explore them further with additional reading around corporal punishment. </w:t>
            </w:r>
          </w:p>
          <w:p w14:paraId="7806CF74" w14:textId="77777777" w:rsidR="005F4F7F" w:rsidRPr="008A4EE0" w:rsidRDefault="005F4F7F" w:rsidP="002F343B">
            <w:pPr>
              <w:rPr>
                <w:rFonts w:ascii="Gadugi" w:hAnsi="Gadugi"/>
              </w:rPr>
            </w:pPr>
          </w:p>
          <w:tbl>
            <w:tblPr>
              <w:tblStyle w:val="TableGrid"/>
              <w:tblW w:w="0" w:type="auto"/>
              <w:tblLook w:val="04A0" w:firstRow="1" w:lastRow="0" w:firstColumn="1" w:lastColumn="0" w:noHBand="0" w:noVBand="1"/>
            </w:tblPr>
            <w:tblGrid>
              <w:gridCol w:w="3028"/>
              <w:gridCol w:w="1260"/>
              <w:gridCol w:w="1260"/>
              <w:gridCol w:w="3576"/>
            </w:tblGrid>
            <w:tr w:rsidR="005F4F7F" w:rsidRPr="005746DE" w14:paraId="6882EEEF" w14:textId="77777777" w:rsidTr="0079334E">
              <w:tc>
                <w:tcPr>
                  <w:tcW w:w="3028" w:type="dxa"/>
                </w:tcPr>
                <w:p w14:paraId="63AB5621" w14:textId="77777777" w:rsidR="005F4F7F" w:rsidRPr="005F4F7F" w:rsidRDefault="005F4F7F" w:rsidP="005A01CF">
                  <w:pPr>
                    <w:framePr w:hSpace="180" w:wrap="around" w:vAnchor="text" w:hAnchor="margin" w:y="12"/>
                    <w:rPr>
                      <w:rFonts w:ascii="Gadugi" w:hAnsi="Gadugi"/>
                      <w:b/>
                      <w:bCs/>
                    </w:rPr>
                  </w:pPr>
                  <w:r w:rsidRPr="005F4F7F">
                    <w:rPr>
                      <w:rFonts w:ascii="Gadugi" w:hAnsi="Gadugi"/>
                      <w:b/>
                      <w:bCs/>
                    </w:rPr>
                    <w:t xml:space="preserve">Actions </w:t>
                  </w:r>
                </w:p>
              </w:tc>
              <w:tc>
                <w:tcPr>
                  <w:tcW w:w="1260" w:type="dxa"/>
                </w:tcPr>
                <w:p w14:paraId="3F14107F" w14:textId="77777777" w:rsidR="005F4F7F" w:rsidRPr="005F4F7F" w:rsidRDefault="005F4F7F" w:rsidP="005A01CF">
                  <w:pPr>
                    <w:framePr w:hSpace="180" w:wrap="around" w:vAnchor="text" w:hAnchor="margin" w:y="12"/>
                    <w:jc w:val="center"/>
                    <w:rPr>
                      <w:rFonts w:ascii="Gadugi" w:hAnsi="Gadugi"/>
                      <w:b/>
                      <w:bCs/>
                    </w:rPr>
                  </w:pPr>
                  <w:r w:rsidRPr="005F4F7F">
                    <w:rPr>
                      <w:rFonts w:ascii="Gadugi" w:hAnsi="Gadugi"/>
                      <w:b/>
                      <w:bCs/>
                    </w:rPr>
                    <w:t>Yes</w:t>
                  </w:r>
                </w:p>
              </w:tc>
              <w:tc>
                <w:tcPr>
                  <w:tcW w:w="1260" w:type="dxa"/>
                </w:tcPr>
                <w:p w14:paraId="7FC9B02D" w14:textId="77777777" w:rsidR="005F4F7F" w:rsidRPr="005F4F7F" w:rsidRDefault="005F4F7F" w:rsidP="005A01CF">
                  <w:pPr>
                    <w:framePr w:hSpace="180" w:wrap="around" w:vAnchor="text" w:hAnchor="margin" w:y="12"/>
                    <w:jc w:val="center"/>
                    <w:rPr>
                      <w:rFonts w:ascii="Gadugi" w:hAnsi="Gadugi"/>
                      <w:b/>
                      <w:bCs/>
                    </w:rPr>
                  </w:pPr>
                  <w:r w:rsidRPr="005F4F7F">
                    <w:rPr>
                      <w:rFonts w:ascii="Gadugi" w:hAnsi="Gadugi"/>
                      <w:b/>
                      <w:bCs/>
                    </w:rPr>
                    <w:t>No</w:t>
                  </w:r>
                </w:p>
              </w:tc>
              <w:tc>
                <w:tcPr>
                  <w:tcW w:w="3576" w:type="dxa"/>
                </w:tcPr>
                <w:p w14:paraId="77789898" w14:textId="77777777" w:rsidR="005F4F7F" w:rsidRPr="005F4F7F" w:rsidRDefault="005F4F7F" w:rsidP="005A01CF">
                  <w:pPr>
                    <w:framePr w:hSpace="180" w:wrap="around" w:vAnchor="text" w:hAnchor="margin" w:y="12"/>
                    <w:jc w:val="center"/>
                    <w:rPr>
                      <w:rFonts w:ascii="Gadugi" w:hAnsi="Gadugi"/>
                      <w:b/>
                      <w:bCs/>
                    </w:rPr>
                  </w:pPr>
                  <w:r w:rsidRPr="005F4F7F">
                    <w:rPr>
                      <w:rFonts w:ascii="Gadugi" w:hAnsi="Gadugi"/>
                      <w:b/>
                      <w:bCs/>
                    </w:rPr>
                    <w:t xml:space="preserve">Comments </w:t>
                  </w:r>
                </w:p>
              </w:tc>
            </w:tr>
            <w:tr w:rsidR="005F4F7F" w:rsidRPr="005746DE" w14:paraId="2BCF303A" w14:textId="77777777" w:rsidTr="0079334E">
              <w:tc>
                <w:tcPr>
                  <w:tcW w:w="3028" w:type="dxa"/>
                </w:tcPr>
                <w:p w14:paraId="02154070" w14:textId="77777777" w:rsidR="005F4F7F" w:rsidRPr="005F4F7F" w:rsidRDefault="005F4F7F" w:rsidP="005A01CF">
                  <w:pPr>
                    <w:framePr w:hSpace="180" w:wrap="around" w:vAnchor="text" w:hAnchor="margin" w:y="12"/>
                    <w:rPr>
                      <w:rFonts w:ascii="Gadugi" w:hAnsi="Gadugi"/>
                    </w:rPr>
                  </w:pPr>
                  <w:r w:rsidRPr="005F4F7F">
                    <w:rPr>
                      <w:rFonts w:ascii="Gadugi" w:hAnsi="Gadugi"/>
                    </w:rPr>
                    <w:t>Pinching a child who is being rude</w:t>
                  </w:r>
                </w:p>
              </w:tc>
              <w:tc>
                <w:tcPr>
                  <w:tcW w:w="1260" w:type="dxa"/>
                </w:tcPr>
                <w:p w14:paraId="0455B499"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1260" w:type="dxa"/>
                </w:tcPr>
                <w:p w14:paraId="66FE15FE" w14:textId="77777777" w:rsidR="005F4F7F" w:rsidRPr="005F4F7F" w:rsidRDefault="005F4F7F" w:rsidP="005A01CF">
                  <w:pPr>
                    <w:pStyle w:val="ListParagraph"/>
                    <w:framePr w:hSpace="180" w:wrap="around" w:vAnchor="text" w:hAnchor="margin" w:y="12"/>
                    <w:rPr>
                      <w:rFonts w:ascii="Gadugi" w:hAnsi="Gadugi"/>
                    </w:rPr>
                  </w:pPr>
                </w:p>
              </w:tc>
              <w:tc>
                <w:tcPr>
                  <w:tcW w:w="3576" w:type="dxa"/>
                </w:tcPr>
                <w:p w14:paraId="3C9E9BE3" w14:textId="77777777" w:rsidR="005F4F7F" w:rsidRPr="005F4F7F" w:rsidRDefault="005F4F7F" w:rsidP="005A01CF">
                  <w:pPr>
                    <w:framePr w:hSpace="180" w:wrap="around" w:vAnchor="text" w:hAnchor="margin" w:y="12"/>
                    <w:rPr>
                      <w:rFonts w:ascii="Gadugi" w:hAnsi="Gadugi"/>
                    </w:rPr>
                  </w:pPr>
                  <w:r w:rsidRPr="005F4F7F">
                    <w:rPr>
                      <w:rFonts w:ascii="Gadugi" w:hAnsi="Gadugi"/>
                    </w:rPr>
                    <w:t>Pinching is the use of physical force and is a form of corporal punishment. It is never acceptable to pinch a child.</w:t>
                  </w:r>
                </w:p>
              </w:tc>
            </w:tr>
            <w:tr w:rsidR="005F4F7F" w:rsidRPr="005746DE" w14:paraId="32065F91" w14:textId="77777777" w:rsidTr="0079334E">
              <w:tc>
                <w:tcPr>
                  <w:tcW w:w="3028" w:type="dxa"/>
                </w:tcPr>
                <w:p w14:paraId="4679F5F7" w14:textId="77777777" w:rsidR="005F4F7F" w:rsidRPr="005F4F7F" w:rsidRDefault="005F4F7F" w:rsidP="005A01CF">
                  <w:pPr>
                    <w:framePr w:hSpace="180" w:wrap="around" w:vAnchor="text" w:hAnchor="margin" w:y="12"/>
                    <w:rPr>
                      <w:rFonts w:ascii="Gadugi" w:hAnsi="Gadugi"/>
                    </w:rPr>
                  </w:pPr>
                  <w:r w:rsidRPr="005F4F7F">
                    <w:rPr>
                      <w:rFonts w:ascii="Gadugi" w:hAnsi="Gadugi"/>
                    </w:rPr>
                    <w:t>Swearing at a child who refuses to stop shouting out in class</w:t>
                  </w:r>
                </w:p>
              </w:tc>
              <w:tc>
                <w:tcPr>
                  <w:tcW w:w="1260" w:type="dxa"/>
                </w:tcPr>
                <w:p w14:paraId="4FDDD6DA" w14:textId="77777777" w:rsidR="005F4F7F" w:rsidRPr="005F4F7F" w:rsidRDefault="005F4F7F" w:rsidP="005A01CF">
                  <w:pPr>
                    <w:framePr w:hSpace="180" w:wrap="around" w:vAnchor="text" w:hAnchor="margin" w:y="12"/>
                    <w:rPr>
                      <w:rFonts w:ascii="Gadugi" w:hAnsi="Gadugi"/>
                    </w:rPr>
                  </w:pPr>
                </w:p>
              </w:tc>
              <w:tc>
                <w:tcPr>
                  <w:tcW w:w="1260" w:type="dxa"/>
                </w:tcPr>
                <w:p w14:paraId="0C884609"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3576" w:type="dxa"/>
                </w:tcPr>
                <w:p w14:paraId="62F37CC4" w14:textId="77777777" w:rsidR="005F4F7F" w:rsidRPr="005F4F7F" w:rsidRDefault="005F4F7F" w:rsidP="005A01CF">
                  <w:pPr>
                    <w:framePr w:hSpace="180" w:wrap="around" w:vAnchor="text" w:hAnchor="margin" w:y="12"/>
                    <w:rPr>
                      <w:rFonts w:ascii="Gadugi" w:hAnsi="Gadugi"/>
                    </w:rPr>
                  </w:pPr>
                  <w:r w:rsidRPr="005F4F7F">
                    <w:rPr>
                      <w:rFonts w:ascii="Gadugi" w:hAnsi="Gadugi"/>
                    </w:rPr>
                    <w:t>Although this is not corporal punishment, it is never appropriate to swear at children.</w:t>
                  </w:r>
                </w:p>
              </w:tc>
            </w:tr>
            <w:tr w:rsidR="005F4F7F" w:rsidRPr="005746DE" w14:paraId="1DC638D0" w14:textId="77777777" w:rsidTr="0079334E">
              <w:tc>
                <w:tcPr>
                  <w:tcW w:w="3028" w:type="dxa"/>
                </w:tcPr>
                <w:p w14:paraId="398D1AE3" w14:textId="77777777" w:rsidR="005F4F7F" w:rsidRPr="005F4F7F" w:rsidRDefault="005F4F7F" w:rsidP="005A01CF">
                  <w:pPr>
                    <w:framePr w:hSpace="180" w:wrap="around" w:vAnchor="text" w:hAnchor="margin" w:y="12"/>
                    <w:rPr>
                      <w:rFonts w:ascii="Gadugi" w:hAnsi="Gadugi"/>
                    </w:rPr>
                  </w:pPr>
                  <w:r w:rsidRPr="005F4F7F">
                    <w:rPr>
                      <w:rFonts w:ascii="Gadugi" w:hAnsi="Gadugi"/>
                    </w:rPr>
                    <w:t>Moving a child to work on their own because their behaviour is disruptive</w:t>
                  </w:r>
                </w:p>
              </w:tc>
              <w:tc>
                <w:tcPr>
                  <w:tcW w:w="1260" w:type="dxa"/>
                </w:tcPr>
                <w:p w14:paraId="754D4ECD" w14:textId="77777777" w:rsidR="005F4F7F" w:rsidRPr="005F4F7F" w:rsidRDefault="005F4F7F" w:rsidP="005A01CF">
                  <w:pPr>
                    <w:framePr w:hSpace="180" w:wrap="around" w:vAnchor="text" w:hAnchor="margin" w:y="12"/>
                    <w:rPr>
                      <w:rFonts w:ascii="Gadugi" w:hAnsi="Gadugi"/>
                    </w:rPr>
                  </w:pPr>
                </w:p>
              </w:tc>
              <w:tc>
                <w:tcPr>
                  <w:tcW w:w="1260" w:type="dxa"/>
                </w:tcPr>
                <w:p w14:paraId="31D51498"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3576" w:type="dxa"/>
                </w:tcPr>
                <w:p w14:paraId="5683EA74" w14:textId="6F5F5C49" w:rsidR="005F4F7F" w:rsidRPr="005F4F7F" w:rsidRDefault="005F4F7F" w:rsidP="005A01CF">
                  <w:pPr>
                    <w:framePr w:hSpace="180" w:wrap="around" w:vAnchor="text" w:hAnchor="margin" w:y="12"/>
                    <w:rPr>
                      <w:rFonts w:ascii="Gadugi" w:hAnsi="Gadugi"/>
                    </w:rPr>
                  </w:pPr>
                  <w:r w:rsidRPr="005F4F7F">
                    <w:rPr>
                      <w:rFonts w:ascii="Gadugi" w:hAnsi="Gadugi"/>
                    </w:rPr>
                    <w:t xml:space="preserve">This is not an example of corporal punishment, but if children are isolated from their peers for a long </w:t>
                  </w:r>
                  <w:proofErr w:type="gramStart"/>
                  <w:r w:rsidRPr="005F4F7F">
                    <w:rPr>
                      <w:rFonts w:ascii="Gadugi" w:hAnsi="Gadugi"/>
                    </w:rPr>
                    <w:t>period</w:t>
                  </w:r>
                  <w:proofErr w:type="gramEnd"/>
                  <w:r w:rsidR="007E6B2E">
                    <w:rPr>
                      <w:rFonts w:ascii="Gadugi" w:hAnsi="Gadugi"/>
                    </w:rPr>
                    <w:t xml:space="preserve"> it can cause anxiety and impact on their learning</w:t>
                  </w:r>
                  <w:r w:rsidRPr="005F4F7F">
                    <w:rPr>
                      <w:rFonts w:ascii="Gadugi" w:hAnsi="Gadugi"/>
                    </w:rPr>
                    <w:t>.</w:t>
                  </w:r>
                </w:p>
              </w:tc>
            </w:tr>
            <w:tr w:rsidR="005F4F7F" w14:paraId="5B7481B3" w14:textId="77777777" w:rsidTr="0079334E">
              <w:tc>
                <w:tcPr>
                  <w:tcW w:w="3028" w:type="dxa"/>
                </w:tcPr>
                <w:p w14:paraId="587E40C7" w14:textId="77777777" w:rsidR="005F4F7F" w:rsidRPr="005F4F7F" w:rsidRDefault="005F4F7F" w:rsidP="005A01CF">
                  <w:pPr>
                    <w:framePr w:hSpace="180" w:wrap="around" w:vAnchor="text" w:hAnchor="margin" w:y="12"/>
                    <w:rPr>
                      <w:rFonts w:ascii="Gadugi" w:hAnsi="Gadugi"/>
                    </w:rPr>
                  </w:pPr>
                  <w:r w:rsidRPr="005F4F7F">
                    <w:rPr>
                      <w:rFonts w:ascii="Gadugi" w:hAnsi="Gadugi"/>
                    </w:rPr>
                    <w:t>Hitting a child with a stick as punishment</w:t>
                  </w:r>
                </w:p>
              </w:tc>
              <w:tc>
                <w:tcPr>
                  <w:tcW w:w="1260" w:type="dxa"/>
                </w:tcPr>
                <w:p w14:paraId="7E87FB7D"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1260" w:type="dxa"/>
                </w:tcPr>
                <w:p w14:paraId="41C7EB83" w14:textId="77777777" w:rsidR="005F4F7F" w:rsidRPr="005F4F7F" w:rsidRDefault="005F4F7F" w:rsidP="005A01CF">
                  <w:pPr>
                    <w:framePr w:hSpace="180" w:wrap="around" w:vAnchor="text" w:hAnchor="margin" w:y="12"/>
                    <w:rPr>
                      <w:rFonts w:ascii="Gadugi" w:hAnsi="Gadugi"/>
                    </w:rPr>
                  </w:pPr>
                </w:p>
              </w:tc>
              <w:tc>
                <w:tcPr>
                  <w:tcW w:w="3576" w:type="dxa"/>
                </w:tcPr>
                <w:p w14:paraId="2DA2D93B" w14:textId="77777777" w:rsidR="005F4F7F" w:rsidRPr="005F4F7F" w:rsidRDefault="005F4F7F" w:rsidP="005A01CF">
                  <w:pPr>
                    <w:framePr w:hSpace="180" w:wrap="around" w:vAnchor="text" w:hAnchor="margin" w:y="12"/>
                    <w:rPr>
                      <w:rFonts w:ascii="Gadugi" w:hAnsi="Gadugi"/>
                      <w:i/>
                      <w:iCs/>
                    </w:rPr>
                  </w:pPr>
                  <w:r w:rsidRPr="005F4F7F">
                    <w:rPr>
                      <w:rFonts w:ascii="Gadugi" w:hAnsi="Gadugi"/>
                    </w:rPr>
                    <w:t>Hitting a child with an object is the use of physical force and is a form of corporal punishment. It is never acceptable to hit a child with a stick or any object.</w:t>
                  </w:r>
                </w:p>
              </w:tc>
            </w:tr>
            <w:tr w:rsidR="005F4F7F" w14:paraId="64109A63" w14:textId="77777777" w:rsidTr="0079334E">
              <w:tc>
                <w:tcPr>
                  <w:tcW w:w="3028" w:type="dxa"/>
                </w:tcPr>
                <w:p w14:paraId="1FA0A4FE" w14:textId="77777777" w:rsidR="005F4F7F" w:rsidRPr="005F4F7F" w:rsidRDefault="005F4F7F" w:rsidP="005A01CF">
                  <w:pPr>
                    <w:framePr w:hSpace="180" w:wrap="around" w:vAnchor="text" w:hAnchor="margin" w:y="12"/>
                    <w:rPr>
                      <w:rFonts w:ascii="Gadugi" w:hAnsi="Gadugi"/>
                    </w:rPr>
                  </w:pPr>
                  <w:r w:rsidRPr="005F4F7F">
                    <w:rPr>
                      <w:rFonts w:ascii="Gadugi" w:hAnsi="Gadugi"/>
                    </w:rPr>
                    <w:t>A teacher shouting at a child who has not completed his homework</w:t>
                  </w:r>
                </w:p>
              </w:tc>
              <w:tc>
                <w:tcPr>
                  <w:tcW w:w="1260" w:type="dxa"/>
                </w:tcPr>
                <w:p w14:paraId="70E66C80" w14:textId="77777777" w:rsidR="005F4F7F" w:rsidRPr="005F4F7F" w:rsidRDefault="005F4F7F" w:rsidP="005A01CF">
                  <w:pPr>
                    <w:framePr w:hSpace="180" w:wrap="around" w:vAnchor="text" w:hAnchor="margin" w:y="12"/>
                    <w:rPr>
                      <w:rFonts w:ascii="Gadugi" w:hAnsi="Gadugi"/>
                    </w:rPr>
                  </w:pPr>
                </w:p>
              </w:tc>
              <w:tc>
                <w:tcPr>
                  <w:tcW w:w="1260" w:type="dxa"/>
                </w:tcPr>
                <w:p w14:paraId="52DD6E99"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3576" w:type="dxa"/>
                </w:tcPr>
                <w:p w14:paraId="13E8C66A" w14:textId="13B3A191" w:rsidR="005F4F7F" w:rsidRPr="005F4F7F" w:rsidRDefault="005F4F7F" w:rsidP="005A01CF">
                  <w:pPr>
                    <w:framePr w:hSpace="180" w:wrap="around" w:vAnchor="text" w:hAnchor="margin" w:y="12"/>
                    <w:rPr>
                      <w:rFonts w:ascii="Gadugi" w:hAnsi="Gadugi"/>
                    </w:rPr>
                  </w:pPr>
                  <w:r w:rsidRPr="005F4F7F">
                    <w:rPr>
                      <w:rFonts w:ascii="Gadugi" w:hAnsi="Gadugi"/>
                    </w:rPr>
                    <w:t>Shouting is not an example of corporal punishment.</w:t>
                  </w:r>
                  <w:r w:rsidR="007E6B2E">
                    <w:rPr>
                      <w:rFonts w:ascii="Gadugi" w:hAnsi="Gadugi"/>
                    </w:rPr>
                    <w:t xml:space="preserve"> </w:t>
                  </w:r>
                  <w:proofErr w:type="gramStart"/>
                  <w:r w:rsidR="007E6B2E">
                    <w:rPr>
                      <w:rFonts w:ascii="Gadugi" w:hAnsi="Gadugi"/>
                    </w:rPr>
                    <w:t>However</w:t>
                  </w:r>
                  <w:proofErr w:type="gramEnd"/>
                  <w:r w:rsidR="007E6B2E">
                    <w:rPr>
                      <w:rFonts w:ascii="Gadugi" w:hAnsi="Gadugi"/>
                    </w:rPr>
                    <w:t xml:space="preserve"> some children will not respond well to shouting and will become anxious.</w:t>
                  </w:r>
                </w:p>
              </w:tc>
            </w:tr>
            <w:tr w:rsidR="005F4F7F" w14:paraId="624B5A53" w14:textId="77777777" w:rsidTr="0079334E">
              <w:tc>
                <w:tcPr>
                  <w:tcW w:w="3028" w:type="dxa"/>
                </w:tcPr>
                <w:p w14:paraId="6BFFA58C" w14:textId="77777777" w:rsidR="005F4F7F" w:rsidRPr="005F4F7F" w:rsidRDefault="005F4F7F" w:rsidP="005A01CF">
                  <w:pPr>
                    <w:framePr w:hSpace="180" w:wrap="around" w:vAnchor="text" w:hAnchor="margin" w:y="12"/>
                    <w:rPr>
                      <w:rFonts w:ascii="Gadugi" w:hAnsi="Gadugi"/>
                    </w:rPr>
                  </w:pPr>
                  <w:r w:rsidRPr="005F4F7F">
                    <w:rPr>
                      <w:rFonts w:ascii="Gadugi" w:hAnsi="Gadugi"/>
                    </w:rPr>
                    <w:t>Punching a child as punishment for bad behaviour</w:t>
                  </w:r>
                </w:p>
              </w:tc>
              <w:tc>
                <w:tcPr>
                  <w:tcW w:w="1260" w:type="dxa"/>
                </w:tcPr>
                <w:p w14:paraId="497EE70B"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1260" w:type="dxa"/>
                </w:tcPr>
                <w:p w14:paraId="24725C27" w14:textId="77777777" w:rsidR="005F4F7F" w:rsidRPr="005F4F7F" w:rsidRDefault="005F4F7F" w:rsidP="005A01CF">
                  <w:pPr>
                    <w:framePr w:hSpace="180" w:wrap="around" w:vAnchor="text" w:hAnchor="margin" w:y="12"/>
                    <w:rPr>
                      <w:rFonts w:ascii="Gadugi" w:hAnsi="Gadugi"/>
                    </w:rPr>
                  </w:pPr>
                </w:p>
              </w:tc>
              <w:tc>
                <w:tcPr>
                  <w:tcW w:w="3576" w:type="dxa"/>
                </w:tcPr>
                <w:p w14:paraId="5245FEC3" w14:textId="77777777" w:rsidR="005F4F7F" w:rsidRPr="005F4F7F" w:rsidRDefault="005F4F7F" w:rsidP="005A01CF">
                  <w:pPr>
                    <w:framePr w:hSpace="180" w:wrap="around" w:vAnchor="text" w:hAnchor="margin" w:y="12"/>
                    <w:rPr>
                      <w:rFonts w:ascii="Gadugi" w:hAnsi="Gadugi"/>
                    </w:rPr>
                  </w:pPr>
                  <w:r w:rsidRPr="005F4F7F">
                    <w:rPr>
                      <w:rFonts w:ascii="Gadugi" w:hAnsi="Gadugi"/>
                    </w:rPr>
                    <w:t>Punching a child with an object is the use of physical force and is a form of corporal punishment. It is never acceptable to punch a child.</w:t>
                  </w:r>
                </w:p>
              </w:tc>
            </w:tr>
            <w:tr w:rsidR="005F4F7F" w14:paraId="4D90FFEC" w14:textId="77777777" w:rsidTr="0079334E">
              <w:tc>
                <w:tcPr>
                  <w:tcW w:w="3028" w:type="dxa"/>
                </w:tcPr>
                <w:p w14:paraId="7FD51A09" w14:textId="3B175F04" w:rsidR="005F4F7F" w:rsidRPr="005F4F7F" w:rsidRDefault="005F4F7F" w:rsidP="005A01CF">
                  <w:pPr>
                    <w:framePr w:hSpace="180" w:wrap="around" w:vAnchor="text" w:hAnchor="margin" w:y="12"/>
                    <w:rPr>
                      <w:rFonts w:ascii="Gadugi" w:hAnsi="Gadugi"/>
                    </w:rPr>
                  </w:pPr>
                  <w:r w:rsidRPr="005F4F7F">
                    <w:rPr>
                      <w:rFonts w:ascii="Gadugi" w:hAnsi="Gadugi"/>
                    </w:rPr>
                    <w:t>Walking around with a stick (but not using it</w:t>
                  </w:r>
                  <w:r w:rsidR="009344F8">
                    <w:rPr>
                      <w:rFonts w:ascii="Gadugi" w:hAnsi="Gadugi"/>
                    </w:rPr>
                    <w:t xml:space="preserve"> to hit students</w:t>
                  </w:r>
                  <w:r w:rsidRPr="005F4F7F">
                    <w:rPr>
                      <w:rFonts w:ascii="Gadugi" w:hAnsi="Gadugi"/>
                    </w:rPr>
                    <w:t>)</w:t>
                  </w:r>
                </w:p>
              </w:tc>
              <w:tc>
                <w:tcPr>
                  <w:tcW w:w="1260" w:type="dxa"/>
                </w:tcPr>
                <w:p w14:paraId="2D54BD16" w14:textId="77777777" w:rsidR="005F4F7F" w:rsidRPr="009344F8" w:rsidRDefault="005F4F7F" w:rsidP="005A01CF">
                  <w:pPr>
                    <w:pStyle w:val="ListParagraph"/>
                    <w:framePr w:hSpace="180" w:wrap="around" w:vAnchor="text" w:hAnchor="margin" w:y="12"/>
                    <w:numPr>
                      <w:ilvl w:val="0"/>
                      <w:numId w:val="56"/>
                    </w:numPr>
                    <w:rPr>
                      <w:rFonts w:ascii="Gadugi" w:hAnsi="Gadugi"/>
                    </w:rPr>
                  </w:pPr>
                </w:p>
              </w:tc>
              <w:tc>
                <w:tcPr>
                  <w:tcW w:w="1260" w:type="dxa"/>
                </w:tcPr>
                <w:p w14:paraId="26E6CB89" w14:textId="77777777" w:rsidR="005F4F7F" w:rsidRPr="005F4F7F" w:rsidRDefault="005F4F7F" w:rsidP="005A01CF">
                  <w:pPr>
                    <w:pStyle w:val="ListParagraph"/>
                    <w:framePr w:hSpace="180" w:wrap="around" w:vAnchor="text" w:hAnchor="margin" w:y="12"/>
                    <w:rPr>
                      <w:rFonts w:ascii="Gadugi" w:hAnsi="Gadugi"/>
                    </w:rPr>
                  </w:pPr>
                </w:p>
              </w:tc>
              <w:tc>
                <w:tcPr>
                  <w:tcW w:w="3576" w:type="dxa"/>
                </w:tcPr>
                <w:p w14:paraId="7F1B18BD" w14:textId="77777777" w:rsidR="005F4F7F" w:rsidRPr="005F4F7F" w:rsidRDefault="005F4F7F" w:rsidP="005A01CF">
                  <w:pPr>
                    <w:framePr w:hSpace="180" w:wrap="around" w:vAnchor="text" w:hAnchor="margin" w:y="12"/>
                    <w:rPr>
                      <w:rFonts w:ascii="Gadugi" w:hAnsi="Gadugi"/>
                    </w:rPr>
                  </w:pPr>
                  <w:r w:rsidRPr="005F4F7F">
                    <w:rPr>
                      <w:rFonts w:ascii="Gadugi" w:hAnsi="Gadugi"/>
                    </w:rPr>
                    <w:t>Although physical force is not used, the threat of using a stick is intimidating behaviour. Corporal punishment should never be used or threatened.</w:t>
                  </w:r>
                </w:p>
              </w:tc>
            </w:tr>
            <w:tr w:rsidR="005F4F7F" w14:paraId="6C21FEA1" w14:textId="77777777" w:rsidTr="0079334E">
              <w:tc>
                <w:tcPr>
                  <w:tcW w:w="3028" w:type="dxa"/>
                </w:tcPr>
                <w:p w14:paraId="4EB6E4EA" w14:textId="77777777" w:rsidR="005F4F7F" w:rsidRPr="005F4F7F" w:rsidRDefault="005F4F7F" w:rsidP="005A01CF">
                  <w:pPr>
                    <w:framePr w:hSpace="180" w:wrap="around" w:vAnchor="text" w:hAnchor="margin" w:y="12"/>
                    <w:rPr>
                      <w:rFonts w:ascii="Gadugi" w:hAnsi="Gadugi"/>
                    </w:rPr>
                  </w:pPr>
                  <w:r w:rsidRPr="005F4F7F">
                    <w:rPr>
                      <w:rFonts w:ascii="Gadugi" w:hAnsi="Gadugi"/>
                    </w:rPr>
                    <w:t>Making a child eat soap as a punishment for bullying</w:t>
                  </w:r>
                </w:p>
              </w:tc>
              <w:tc>
                <w:tcPr>
                  <w:tcW w:w="1260" w:type="dxa"/>
                </w:tcPr>
                <w:p w14:paraId="5978B93A" w14:textId="77777777" w:rsidR="005F4F7F" w:rsidRPr="005F4F7F" w:rsidRDefault="005F4F7F" w:rsidP="005A01CF">
                  <w:pPr>
                    <w:pStyle w:val="ListParagraph"/>
                    <w:framePr w:hSpace="180" w:wrap="around" w:vAnchor="text" w:hAnchor="margin" w:y="12"/>
                    <w:numPr>
                      <w:ilvl w:val="0"/>
                      <w:numId w:val="19"/>
                    </w:numPr>
                    <w:rPr>
                      <w:rFonts w:ascii="Gadugi" w:hAnsi="Gadugi"/>
                    </w:rPr>
                  </w:pPr>
                </w:p>
              </w:tc>
              <w:tc>
                <w:tcPr>
                  <w:tcW w:w="1260" w:type="dxa"/>
                </w:tcPr>
                <w:p w14:paraId="0766C635" w14:textId="77777777" w:rsidR="005F4F7F" w:rsidRPr="005F4F7F" w:rsidRDefault="005F4F7F" w:rsidP="005A01CF">
                  <w:pPr>
                    <w:framePr w:hSpace="180" w:wrap="around" w:vAnchor="text" w:hAnchor="margin" w:y="12"/>
                    <w:rPr>
                      <w:rFonts w:ascii="Gadugi" w:hAnsi="Gadugi"/>
                    </w:rPr>
                  </w:pPr>
                </w:p>
              </w:tc>
              <w:tc>
                <w:tcPr>
                  <w:tcW w:w="3576" w:type="dxa"/>
                </w:tcPr>
                <w:p w14:paraId="0CCE9475" w14:textId="77777777" w:rsidR="005F4F7F" w:rsidRPr="005F4F7F" w:rsidRDefault="005F4F7F" w:rsidP="005A01CF">
                  <w:pPr>
                    <w:framePr w:hSpace="180" w:wrap="around" w:vAnchor="text" w:hAnchor="margin" w:y="12"/>
                    <w:rPr>
                      <w:rFonts w:ascii="Gadugi" w:hAnsi="Gadugi"/>
                    </w:rPr>
                  </w:pPr>
                  <w:r w:rsidRPr="005F4F7F">
                    <w:rPr>
                      <w:rFonts w:ascii="Gadugi" w:hAnsi="Gadugi"/>
                    </w:rPr>
                    <w:t>Making a child eat soap or another unpleasant substance is corporal punishment and is never acceptable.</w:t>
                  </w:r>
                </w:p>
              </w:tc>
            </w:tr>
            <w:tr w:rsidR="0079334E" w14:paraId="75122F76" w14:textId="77777777" w:rsidTr="0079334E">
              <w:tc>
                <w:tcPr>
                  <w:tcW w:w="3028" w:type="dxa"/>
                </w:tcPr>
                <w:p w14:paraId="3D918DE9" w14:textId="50F418E9" w:rsidR="0079334E" w:rsidRPr="005F4F7F" w:rsidRDefault="0079334E" w:rsidP="005A01CF">
                  <w:pPr>
                    <w:framePr w:hSpace="180" w:wrap="around" w:vAnchor="text" w:hAnchor="margin" w:y="12"/>
                    <w:rPr>
                      <w:rFonts w:ascii="Gadugi" w:hAnsi="Gadugi"/>
                    </w:rPr>
                  </w:pPr>
                  <w:r w:rsidRPr="0079334E">
                    <w:rPr>
                      <w:rFonts w:ascii="Gadugi" w:hAnsi="Gadugi"/>
                    </w:rPr>
                    <w:t>Lightly smacking a child on their head if they make a mistake</w:t>
                  </w:r>
                </w:p>
              </w:tc>
              <w:tc>
                <w:tcPr>
                  <w:tcW w:w="1260" w:type="dxa"/>
                </w:tcPr>
                <w:p w14:paraId="13FE097A" w14:textId="77777777" w:rsidR="0079334E" w:rsidRPr="005F4F7F" w:rsidRDefault="0079334E" w:rsidP="005A01CF">
                  <w:pPr>
                    <w:pStyle w:val="ListParagraph"/>
                    <w:framePr w:hSpace="180" w:wrap="around" w:vAnchor="text" w:hAnchor="margin" w:y="12"/>
                    <w:numPr>
                      <w:ilvl w:val="0"/>
                      <w:numId w:val="19"/>
                    </w:numPr>
                    <w:rPr>
                      <w:rFonts w:ascii="Gadugi" w:hAnsi="Gadugi"/>
                    </w:rPr>
                  </w:pPr>
                </w:p>
              </w:tc>
              <w:tc>
                <w:tcPr>
                  <w:tcW w:w="1260" w:type="dxa"/>
                </w:tcPr>
                <w:p w14:paraId="13BE3B08" w14:textId="77777777" w:rsidR="0079334E" w:rsidRPr="005F4F7F" w:rsidRDefault="0079334E" w:rsidP="005A01CF">
                  <w:pPr>
                    <w:framePr w:hSpace="180" w:wrap="around" w:vAnchor="text" w:hAnchor="margin" w:y="12"/>
                    <w:rPr>
                      <w:rFonts w:ascii="Gadugi" w:hAnsi="Gadugi"/>
                    </w:rPr>
                  </w:pPr>
                </w:p>
              </w:tc>
              <w:tc>
                <w:tcPr>
                  <w:tcW w:w="3576" w:type="dxa"/>
                </w:tcPr>
                <w:p w14:paraId="03EB4DBE" w14:textId="240FDF56" w:rsidR="0079334E" w:rsidRPr="005F4F7F" w:rsidRDefault="007E6B2E" w:rsidP="005A01CF">
                  <w:pPr>
                    <w:framePr w:hSpace="180" w:wrap="around" w:vAnchor="text" w:hAnchor="margin" w:y="12"/>
                    <w:rPr>
                      <w:rFonts w:ascii="Gadugi" w:hAnsi="Gadugi"/>
                    </w:rPr>
                  </w:pPr>
                  <w:r>
                    <w:rPr>
                      <w:rFonts w:ascii="Gadugi" w:hAnsi="Gadugi"/>
                    </w:rPr>
                    <w:t>S</w:t>
                  </w:r>
                  <w:r w:rsidR="00D21748">
                    <w:rPr>
                      <w:rFonts w:ascii="Gadugi" w:hAnsi="Gadugi"/>
                    </w:rPr>
                    <w:t xml:space="preserve">mack is </w:t>
                  </w:r>
                  <w:r>
                    <w:rPr>
                      <w:rFonts w:ascii="Gadugi" w:hAnsi="Gadugi"/>
                    </w:rPr>
                    <w:t>a</w:t>
                  </w:r>
                  <w:r w:rsidR="00D21748">
                    <w:rPr>
                      <w:rFonts w:ascii="Gadugi" w:hAnsi="Gadugi"/>
                    </w:rPr>
                    <w:t xml:space="preserve"> physical punishment whether it </w:t>
                  </w:r>
                  <w:r>
                    <w:rPr>
                      <w:rFonts w:ascii="Gadugi" w:hAnsi="Gadugi"/>
                    </w:rPr>
                    <w:t>is a</w:t>
                  </w:r>
                  <w:r w:rsidR="00D21748">
                    <w:rPr>
                      <w:rFonts w:ascii="Gadugi" w:hAnsi="Gadugi"/>
                    </w:rPr>
                    <w:t xml:space="preserve"> light or hard </w:t>
                  </w:r>
                  <w:r>
                    <w:rPr>
                      <w:rFonts w:ascii="Gadugi" w:hAnsi="Gadugi"/>
                    </w:rPr>
                    <w:t>smack</w:t>
                  </w:r>
                  <w:r w:rsidR="00D21748">
                    <w:rPr>
                      <w:rFonts w:ascii="Gadugi" w:hAnsi="Gadugi"/>
                    </w:rPr>
                    <w:t xml:space="preserve">. </w:t>
                  </w:r>
                </w:p>
              </w:tc>
            </w:tr>
          </w:tbl>
          <w:p w14:paraId="71DBA92D" w14:textId="5D3B2F13" w:rsidR="005F4F7F" w:rsidRPr="008A4EE0" w:rsidRDefault="005F4F7F" w:rsidP="005F4F7F">
            <w:pPr>
              <w:pStyle w:val="ListParagraph"/>
              <w:rPr>
                <w:rFonts w:ascii="Gadugi" w:hAnsi="Gadugi"/>
                <w:sz w:val="20"/>
                <w:szCs w:val="20"/>
              </w:rPr>
            </w:pPr>
          </w:p>
        </w:tc>
      </w:tr>
    </w:tbl>
    <w:p w14:paraId="49807D35" w14:textId="77777777" w:rsidR="005F4F7F" w:rsidRDefault="005F4F7F" w:rsidP="006B0EF6"/>
    <w:tbl>
      <w:tblPr>
        <w:tblStyle w:val="TableGrid4"/>
        <w:tblW w:w="10060" w:type="dxa"/>
        <w:tblLook w:val="04A0" w:firstRow="1" w:lastRow="0" w:firstColumn="1" w:lastColumn="0" w:noHBand="0" w:noVBand="1"/>
      </w:tblPr>
      <w:tblGrid>
        <w:gridCol w:w="10060"/>
      </w:tblGrid>
      <w:tr w:rsidR="00E80FDB" w:rsidRPr="008626FF" w14:paraId="6D37151D" w14:textId="77777777" w:rsidTr="002F343B">
        <w:trPr>
          <w:trHeight w:val="1922"/>
        </w:trPr>
        <w:tc>
          <w:tcPr>
            <w:tcW w:w="10060" w:type="dxa"/>
            <w:shd w:val="clear" w:color="auto" w:fill="FFF2CC" w:themeFill="accent4" w:themeFillTint="33"/>
          </w:tcPr>
          <w:p w14:paraId="22AF9B8E" w14:textId="1406FEDB" w:rsidR="00E80FDB" w:rsidRPr="00385453" w:rsidRDefault="00E80FDB" w:rsidP="00385453">
            <w:pPr>
              <w:keepNext/>
              <w:keepLines/>
              <w:outlineLvl w:val="0"/>
              <w:rPr>
                <w:rFonts w:asciiTheme="majorHAnsi" w:eastAsia="Times New Roman" w:hAnsiTheme="majorHAnsi" w:cstheme="majorBidi"/>
                <w:b/>
                <w:bCs/>
                <w:color w:val="2F5496" w:themeColor="accent1" w:themeShade="BF"/>
                <w:sz w:val="26"/>
                <w:szCs w:val="32"/>
                <w:lang w:bidi="ar-SA"/>
              </w:rPr>
            </w:pPr>
            <w:bookmarkStart w:id="12" w:name="_Hlk90966890"/>
            <w:r w:rsidRPr="008626FF">
              <w:rPr>
                <w:rFonts w:ascii="Gadugi" w:eastAsiaTheme="majorEastAsia" w:hAnsi="Gadugi" w:cstheme="majorBidi"/>
                <w:noProof/>
                <w:color w:val="2F5496" w:themeColor="accent1" w:themeShade="BF"/>
                <w:szCs w:val="32"/>
                <w:lang w:bidi="ar-SA"/>
              </w:rPr>
              <w:lastRenderedPageBreak/>
              <w:drawing>
                <wp:anchor distT="0" distB="0" distL="114300" distR="114300" simplePos="0" relativeHeight="251689984" behindDoc="1" locked="0" layoutInCell="1" allowOverlap="1" wp14:anchorId="7531FBC2" wp14:editId="199435FE">
                  <wp:simplePos x="0" y="0"/>
                  <wp:positionH relativeFrom="column">
                    <wp:posOffset>5422900</wp:posOffset>
                  </wp:positionH>
                  <wp:positionV relativeFrom="paragraph">
                    <wp:posOffset>78740</wp:posOffset>
                  </wp:positionV>
                  <wp:extent cx="615950" cy="298450"/>
                  <wp:effectExtent l="0" t="0" r="0" b="6350"/>
                  <wp:wrapTight wrapText="bothSides">
                    <wp:wrapPolygon edited="0">
                      <wp:start x="4008" y="0"/>
                      <wp:lineTo x="0" y="4136"/>
                      <wp:lineTo x="0" y="17923"/>
                      <wp:lineTo x="4008" y="20681"/>
                      <wp:lineTo x="16701" y="20681"/>
                      <wp:lineTo x="20709" y="17923"/>
                      <wp:lineTo x="20709" y="4136"/>
                      <wp:lineTo x="16701" y="0"/>
                      <wp:lineTo x="4008" y="0"/>
                    </wp:wrapPolygon>
                  </wp:wrapTight>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15950" cy="298450"/>
                          </a:xfrm>
                          <a:prstGeom prst="rect">
                            <a:avLst/>
                          </a:prstGeom>
                          <a:noFill/>
                        </pic:spPr>
                      </pic:pic>
                    </a:graphicData>
                  </a:graphic>
                </wp:anchor>
              </w:drawing>
            </w:r>
            <w:r>
              <w:rPr>
                <w:rFonts w:asciiTheme="majorHAnsi" w:eastAsia="Times New Roman" w:hAnsiTheme="majorHAnsi" w:cstheme="majorBidi"/>
                <w:b/>
                <w:bCs/>
                <w:color w:val="2F5496" w:themeColor="accent1" w:themeShade="BF"/>
                <w:sz w:val="26"/>
                <w:szCs w:val="32"/>
                <w:lang w:bidi="ar-SA"/>
              </w:rPr>
              <w:t>Discussion</w:t>
            </w:r>
            <w:r w:rsidRPr="008626FF">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Summary</w:t>
            </w:r>
            <w:r w:rsidRPr="008626FF">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10</w:t>
            </w:r>
            <w:r w:rsidRPr="008626FF">
              <w:rPr>
                <w:rFonts w:asciiTheme="majorHAnsi" w:eastAsia="Times New Roman" w:hAnsiTheme="majorHAnsi" w:cstheme="majorBidi"/>
                <w:b/>
                <w:bCs/>
                <w:color w:val="2F5496" w:themeColor="accent1" w:themeShade="BF"/>
                <w:sz w:val="26"/>
                <w:szCs w:val="32"/>
                <w:lang w:bidi="ar-SA"/>
              </w:rPr>
              <w:t xml:space="preserve"> minutes)</w:t>
            </w:r>
            <w:r w:rsidRPr="008626FF">
              <w:rPr>
                <w:rFonts w:ascii="Gadugi" w:eastAsiaTheme="majorEastAsia" w:hAnsi="Gadugi" w:cstheme="majorBidi"/>
                <w:noProof/>
                <w:color w:val="2F5496" w:themeColor="accent1" w:themeShade="BF"/>
                <w:szCs w:val="32"/>
                <w:lang w:bidi="ar-SA"/>
              </w:rPr>
              <w:t xml:space="preserve"> </w:t>
            </w:r>
          </w:p>
          <w:p w14:paraId="161CA14E" w14:textId="77777777" w:rsidR="00E80FDB" w:rsidRPr="008056FC" w:rsidRDefault="00E80FDB" w:rsidP="00AC355D">
            <w:pPr>
              <w:pStyle w:val="ListParagraph"/>
              <w:numPr>
                <w:ilvl w:val="0"/>
                <w:numId w:val="23"/>
              </w:numPr>
              <w:rPr>
                <w:rFonts w:ascii="Gadugi" w:hAnsi="Gadugi"/>
              </w:rPr>
            </w:pPr>
            <w:r w:rsidRPr="008056FC">
              <w:rPr>
                <w:rFonts w:ascii="Gadugi" w:hAnsi="Gadugi"/>
              </w:rPr>
              <w:t xml:space="preserve">Corporal punishment is a violation of children’s rights. </w:t>
            </w:r>
          </w:p>
          <w:p w14:paraId="3DAE2827" w14:textId="77777777" w:rsidR="008056FC" w:rsidRPr="008056FC" w:rsidRDefault="00E80FDB" w:rsidP="00AC355D">
            <w:pPr>
              <w:pStyle w:val="ListParagraph"/>
              <w:numPr>
                <w:ilvl w:val="0"/>
                <w:numId w:val="23"/>
              </w:numPr>
              <w:rPr>
                <w:rFonts w:ascii="Gadugi" w:hAnsi="Gadugi"/>
              </w:rPr>
            </w:pPr>
            <w:r w:rsidRPr="008056FC">
              <w:rPr>
                <w:rFonts w:ascii="Gadugi" w:hAnsi="Gadugi"/>
              </w:rPr>
              <w:t xml:space="preserve">This module will focus on behaviour management approaches which respect the rights of children enshrined in the Convention on the Rights of the Child and the Myanmar Child Rights Law. </w:t>
            </w:r>
          </w:p>
          <w:p w14:paraId="3A26C1EC" w14:textId="6A8A77C4" w:rsidR="00E80FDB" w:rsidRPr="008056FC" w:rsidRDefault="00E80FDB" w:rsidP="00AC355D">
            <w:pPr>
              <w:pStyle w:val="ListParagraph"/>
              <w:numPr>
                <w:ilvl w:val="0"/>
                <w:numId w:val="23"/>
              </w:numPr>
              <w:rPr>
                <w:rFonts w:ascii="Gadugi" w:hAnsi="Gadugi"/>
              </w:rPr>
            </w:pPr>
            <w:r w:rsidRPr="008056FC">
              <w:rPr>
                <w:rFonts w:ascii="Gadugi" w:hAnsi="Gadugi"/>
              </w:rPr>
              <w:t>Both the CRC and the Child Rights Law require the elimination of corporal punishment. In the next section, you will learn about some of the reasons why children misbehave.</w:t>
            </w:r>
          </w:p>
          <w:p w14:paraId="644604E8" w14:textId="77777777" w:rsidR="00E80FDB" w:rsidRPr="008626FF" w:rsidRDefault="00E80FDB" w:rsidP="002F343B">
            <w:pPr>
              <w:rPr>
                <w:lang w:bidi="ar-SA"/>
              </w:rPr>
            </w:pPr>
          </w:p>
        </w:tc>
      </w:tr>
      <w:bookmarkEnd w:id="12"/>
    </w:tbl>
    <w:p w14:paraId="4B009F9F" w14:textId="77777777" w:rsidR="008056FC" w:rsidRDefault="008056FC" w:rsidP="006B0EF6"/>
    <w:p w14:paraId="34F08177" w14:textId="57D88EC8" w:rsidR="006B0EF6" w:rsidRPr="008056FC" w:rsidRDefault="00B8328A" w:rsidP="0019593A">
      <w:pPr>
        <w:pStyle w:val="ListParagraph"/>
        <w:numPr>
          <w:ilvl w:val="0"/>
          <w:numId w:val="3"/>
        </w:numPr>
        <w:spacing w:after="0"/>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t>U</w:t>
      </w:r>
      <w:r w:rsidR="006B0EF6" w:rsidRPr="008056FC">
        <w:rPr>
          <w:rFonts w:asciiTheme="majorHAnsi" w:hAnsiTheme="majorHAnsi" w:cstheme="majorHAnsi"/>
          <w:b/>
          <w:bCs/>
          <w:color w:val="2F5496" w:themeColor="accent1" w:themeShade="BF"/>
          <w:sz w:val="26"/>
          <w:szCs w:val="26"/>
        </w:rPr>
        <w:t xml:space="preserve">ndesirable </w:t>
      </w:r>
      <w:proofErr w:type="spellStart"/>
      <w:r w:rsidR="006B0EF6" w:rsidRPr="008056FC">
        <w:rPr>
          <w:rFonts w:asciiTheme="majorHAnsi" w:hAnsiTheme="majorHAnsi" w:cstheme="majorHAnsi"/>
          <w:b/>
          <w:bCs/>
          <w:color w:val="2F5496" w:themeColor="accent1" w:themeShade="BF"/>
          <w:sz w:val="26"/>
          <w:szCs w:val="26"/>
        </w:rPr>
        <w:t>behaviour</w:t>
      </w:r>
      <w:proofErr w:type="spellEnd"/>
      <w:r w:rsidR="006B0EF6" w:rsidRPr="008056FC">
        <w:rPr>
          <w:rFonts w:asciiTheme="majorHAnsi" w:hAnsiTheme="majorHAnsi" w:cstheme="majorHAnsi"/>
          <w:b/>
          <w:bCs/>
          <w:color w:val="2F5496" w:themeColor="accent1" w:themeShade="BF"/>
          <w:sz w:val="26"/>
          <w:szCs w:val="26"/>
        </w:rPr>
        <w:t xml:space="preserve"> in the classroom</w:t>
      </w:r>
    </w:p>
    <w:p w14:paraId="1DD51DE3" w14:textId="4BA72FFF" w:rsidR="00710234" w:rsidRDefault="00710234" w:rsidP="0019593A">
      <w:pPr>
        <w:spacing w:after="0" w:line="276" w:lineRule="auto"/>
        <w:rPr>
          <w:rFonts w:ascii="Gadugi" w:hAnsi="Gadugi" w:cs="Calibri Light"/>
        </w:rPr>
      </w:pPr>
      <w:r w:rsidRPr="00195253">
        <w:rPr>
          <w:rFonts w:asciiTheme="majorHAnsi" w:eastAsia="Times New Roman" w:hAnsiTheme="majorHAnsi" w:cstheme="minorHAnsi"/>
          <w:b/>
          <w:bCs/>
          <w:noProof/>
          <w:color w:val="4472C4" w:themeColor="accent1"/>
          <w:sz w:val="26"/>
          <w:szCs w:val="32"/>
          <w:lang w:val="en-GB" w:eastAsia="ja-JP" w:bidi="ar-SA"/>
        </w:rPr>
        <w:drawing>
          <wp:anchor distT="0" distB="0" distL="114300" distR="114300" simplePos="0" relativeHeight="251692032" behindDoc="0" locked="0" layoutInCell="1" allowOverlap="1" wp14:anchorId="374C9B66" wp14:editId="50B9DEEB">
            <wp:simplePos x="0" y="0"/>
            <wp:positionH relativeFrom="column">
              <wp:posOffset>4984750</wp:posOffset>
            </wp:positionH>
            <wp:positionV relativeFrom="paragraph">
              <wp:posOffset>190500</wp:posOffset>
            </wp:positionV>
            <wp:extent cx="1523365" cy="1546315"/>
            <wp:effectExtent l="0" t="0" r="0" b="0"/>
            <wp:wrapNone/>
            <wp:docPr id="20" name="Picture 20"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523365" cy="1546315"/>
                    </a:xfrm>
                    <a:prstGeom prst="rect">
                      <a:avLst/>
                    </a:prstGeom>
                    <a:noFill/>
                  </pic:spPr>
                </pic:pic>
              </a:graphicData>
            </a:graphic>
            <wp14:sizeRelH relativeFrom="margin">
              <wp14:pctWidth>0</wp14:pctWidth>
            </wp14:sizeRelH>
            <wp14:sizeRelV relativeFrom="margin">
              <wp14:pctHeight>0</wp14:pctHeight>
            </wp14:sizeRelV>
          </wp:anchor>
        </w:drawing>
      </w:r>
      <w:r w:rsidR="006B0EF6">
        <w:rPr>
          <w:rFonts w:ascii="Gadugi" w:hAnsi="Gadugi" w:cs="Calibri Light"/>
        </w:rPr>
        <w:t xml:space="preserve">When children are struggling socially and emotionally it can affect their </w:t>
      </w:r>
      <w:proofErr w:type="spellStart"/>
      <w:r w:rsidR="006B0EF6">
        <w:rPr>
          <w:rFonts w:ascii="Gadugi" w:hAnsi="Gadugi" w:cs="Calibri Light"/>
        </w:rPr>
        <w:t>behaviour</w:t>
      </w:r>
      <w:proofErr w:type="spellEnd"/>
      <w:r w:rsidR="006B0EF6">
        <w:rPr>
          <w:rFonts w:ascii="Gadugi" w:hAnsi="Gadugi" w:cs="Calibri Light"/>
        </w:rPr>
        <w:t xml:space="preserve"> and their ability to learn. </w:t>
      </w:r>
      <w:r w:rsidR="006B0EF6" w:rsidRPr="00A23B02">
        <w:rPr>
          <w:rFonts w:ascii="Gadugi" w:hAnsi="Gadugi" w:cs="Calibri Light"/>
        </w:rPr>
        <w:t xml:space="preserve">In module 2 </w:t>
      </w:r>
      <w:r w:rsidR="006B0EF6">
        <w:rPr>
          <w:rFonts w:ascii="Gadugi" w:hAnsi="Gadugi" w:cs="Calibri Light"/>
        </w:rPr>
        <w:t>you</w:t>
      </w:r>
      <w:r w:rsidR="006B0EF6" w:rsidRPr="00A23B02">
        <w:rPr>
          <w:rFonts w:ascii="Gadugi" w:hAnsi="Gadugi" w:cs="Calibri Light"/>
        </w:rPr>
        <w:t xml:space="preserve"> identified </w:t>
      </w:r>
      <w:r w:rsidR="006B0EF6">
        <w:rPr>
          <w:rFonts w:ascii="Gadugi" w:hAnsi="Gadugi" w:cs="Calibri Light"/>
        </w:rPr>
        <w:t>some of the important</w:t>
      </w:r>
      <w:r w:rsidR="006B0EF6" w:rsidRPr="00A23B02">
        <w:rPr>
          <w:rFonts w:ascii="Gadugi" w:hAnsi="Gadugi" w:cs="Calibri Light"/>
        </w:rPr>
        <w:t xml:space="preserve"> factors that </w:t>
      </w:r>
      <w:r w:rsidR="006B0EF6">
        <w:rPr>
          <w:rFonts w:ascii="Gadugi" w:hAnsi="Gadugi" w:cs="Calibri Light"/>
        </w:rPr>
        <w:t xml:space="preserve">can </w:t>
      </w:r>
      <w:r w:rsidR="006B0EF6" w:rsidRPr="00A23B02">
        <w:rPr>
          <w:rFonts w:ascii="Gadugi" w:hAnsi="Gadugi" w:cs="Calibri Light"/>
        </w:rPr>
        <w:t>help teacher</w:t>
      </w:r>
      <w:r w:rsidR="006B0EF6">
        <w:rPr>
          <w:rFonts w:ascii="Gadugi" w:hAnsi="Gadugi" w:cs="Calibri Light"/>
        </w:rPr>
        <w:t>s</w:t>
      </w:r>
      <w:r w:rsidR="006B0EF6" w:rsidRPr="00A23B02">
        <w:rPr>
          <w:rFonts w:ascii="Gadugi" w:hAnsi="Gadugi" w:cs="Calibri Light"/>
        </w:rPr>
        <w:t xml:space="preserve"> to </w:t>
      </w:r>
      <w:r w:rsidR="006B0EF6">
        <w:rPr>
          <w:rFonts w:ascii="Gadugi" w:hAnsi="Gadugi" w:cs="Calibri Light"/>
        </w:rPr>
        <w:t xml:space="preserve">know and </w:t>
      </w:r>
      <w:r w:rsidR="006B0EF6" w:rsidRPr="00A23B02">
        <w:rPr>
          <w:rFonts w:ascii="Gadugi" w:hAnsi="Gadugi" w:cs="Calibri Light"/>
        </w:rPr>
        <w:t>understand their learners.</w:t>
      </w:r>
      <w:r w:rsidR="006B0EF6">
        <w:rPr>
          <w:rFonts w:ascii="Gadugi" w:hAnsi="Gadugi" w:cs="Calibri Light"/>
        </w:rPr>
        <w:t xml:space="preserve"> </w:t>
      </w:r>
    </w:p>
    <w:p w14:paraId="5D71D9EB" w14:textId="33579BF8" w:rsidR="0019593A" w:rsidRDefault="0019593A" w:rsidP="0019593A">
      <w:pPr>
        <w:spacing w:after="0" w:line="276" w:lineRule="auto"/>
        <w:rPr>
          <w:rFonts w:ascii="Gadugi" w:hAnsi="Gadugi" w:cs="Calibri Light"/>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700224" behindDoc="0" locked="0" layoutInCell="1" allowOverlap="1" wp14:anchorId="3BD117A9" wp14:editId="11BFB477">
            <wp:simplePos x="0" y="0"/>
            <wp:positionH relativeFrom="column">
              <wp:posOffset>5122545</wp:posOffset>
            </wp:positionH>
            <wp:positionV relativeFrom="paragraph">
              <wp:posOffset>1797685</wp:posOffset>
            </wp:positionV>
            <wp:extent cx="1582270" cy="1606107"/>
            <wp:effectExtent l="0" t="0" r="0" b="0"/>
            <wp:wrapNone/>
            <wp:docPr id="26" name="Picture 26"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582270" cy="1606107"/>
                    </a:xfrm>
                    <a:prstGeom prst="rect">
                      <a:avLst/>
                    </a:prstGeom>
                    <a:noFill/>
                  </pic:spPr>
                </pic:pic>
              </a:graphicData>
            </a:graphic>
            <wp14:sizeRelH relativeFrom="margin">
              <wp14:pctWidth>0</wp14:pctWidth>
            </wp14:sizeRelH>
            <wp14:sizeRelV relativeFrom="margin">
              <wp14:pctHeight>0</wp14:pctHeight>
            </wp14:sizeRelV>
          </wp:anchor>
        </w:drawing>
      </w:r>
    </w:p>
    <w:tbl>
      <w:tblPr>
        <w:tblStyle w:val="TableGrid4"/>
        <w:tblW w:w="10060" w:type="dxa"/>
        <w:tblLook w:val="04A0" w:firstRow="1" w:lastRow="0" w:firstColumn="1" w:lastColumn="0" w:noHBand="0" w:noVBand="1"/>
      </w:tblPr>
      <w:tblGrid>
        <w:gridCol w:w="10060"/>
      </w:tblGrid>
      <w:tr w:rsidR="008056FC" w:rsidRPr="00195253" w14:paraId="413C09B1" w14:textId="77777777" w:rsidTr="002F343B">
        <w:trPr>
          <w:trHeight w:val="1922"/>
        </w:trPr>
        <w:tc>
          <w:tcPr>
            <w:tcW w:w="10060" w:type="dxa"/>
            <w:shd w:val="clear" w:color="auto" w:fill="E2EFD9" w:themeFill="accent6" w:themeFillTint="33"/>
          </w:tcPr>
          <w:p w14:paraId="6F52E14C" w14:textId="5D45A203" w:rsidR="008056FC" w:rsidRPr="005A6200" w:rsidRDefault="008056FC" w:rsidP="002F343B">
            <w:pPr>
              <w:keepNext/>
              <w:keepLines/>
              <w:outlineLvl w:val="0"/>
              <w:rPr>
                <w:rFonts w:asciiTheme="majorHAnsi" w:eastAsia="Times New Roman" w:hAnsiTheme="majorHAnsi" w:cstheme="majorBidi"/>
                <w:b/>
                <w:bCs/>
                <w:color w:val="2F5496" w:themeColor="accent1" w:themeShade="BF"/>
                <w:sz w:val="26"/>
                <w:szCs w:val="32"/>
                <w:lang w:bidi="ar-SA"/>
              </w:rPr>
            </w:pPr>
            <w:bookmarkStart w:id="13" w:name="_Hlk90551216"/>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 xml:space="preserve">Reflection </w:t>
            </w:r>
            <w:r w:rsidRPr="00195253">
              <w:rPr>
                <w:rFonts w:asciiTheme="majorHAnsi" w:eastAsia="Times New Roman" w:hAnsiTheme="majorHAnsi" w:cstheme="majorBidi"/>
                <w:b/>
                <w:bCs/>
                <w:color w:val="2F5496" w:themeColor="accent1" w:themeShade="BF"/>
                <w:sz w:val="26"/>
                <w:szCs w:val="32"/>
                <w:lang w:bidi="ar-SA"/>
              </w:rPr>
              <w:t>(20 minutes)</w:t>
            </w:r>
            <w:r w:rsidRPr="00195253">
              <w:rPr>
                <w:rFonts w:ascii="Gadugi" w:eastAsiaTheme="majorEastAsia" w:hAnsi="Gadugi" w:cstheme="majorBidi"/>
                <w:noProof/>
                <w:color w:val="2F5496" w:themeColor="accent1" w:themeShade="BF"/>
                <w:sz w:val="24"/>
                <w:szCs w:val="32"/>
                <w:lang w:bidi="ar-SA"/>
              </w:rPr>
              <w:t xml:space="preserve"> </w:t>
            </w:r>
            <w:r w:rsidRPr="00195253">
              <w:rPr>
                <w:noProof/>
                <w:color w:val="4472C4" w:themeColor="accent1"/>
                <w:sz w:val="24"/>
              </w:rPr>
              <w:drawing>
                <wp:anchor distT="0" distB="0" distL="114300" distR="114300" simplePos="0" relativeHeight="251693056" behindDoc="0" locked="0" layoutInCell="1" allowOverlap="1" wp14:anchorId="4108045A" wp14:editId="6B9BDAF1">
                  <wp:simplePos x="0" y="0"/>
                  <wp:positionH relativeFrom="column">
                    <wp:posOffset>5374640</wp:posOffset>
                  </wp:positionH>
                  <wp:positionV relativeFrom="paragraph">
                    <wp:posOffset>300355</wp:posOffset>
                  </wp:positionV>
                  <wp:extent cx="780415" cy="726440"/>
                  <wp:effectExtent l="0" t="0" r="0" b="0"/>
                  <wp:wrapNone/>
                  <wp:docPr id="22" name="Picture 22"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p>
          <w:p w14:paraId="64B8BB48" w14:textId="6F6057B2" w:rsidR="00710234" w:rsidRPr="00600BF7" w:rsidRDefault="003F1093" w:rsidP="00600BF7">
            <w:pPr>
              <w:spacing w:after="160" w:line="259" w:lineRule="auto"/>
              <w:rPr>
                <w:rFonts w:ascii="Gadugi" w:hAnsi="Gadugi"/>
                <w:lang w:val="en-US"/>
              </w:rPr>
            </w:pPr>
            <w:r w:rsidRPr="00914F64">
              <w:rPr>
                <w:noProof/>
                <w:color w:val="4472C4" w:themeColor="accent1"/>
                <w:sz w:val="24"/>
              </w:rPr>
              <w:drawing>
                <wp:anchor distT="0" distB="0" distL="114300" distR="114300" simplePos="0" relativeHeight="251926528" behindDoc="0" locked="0" layoutInCell="1" allowOverlap="1" wp14:anchorId="64699908" wp14:editId="05838534">
                  <wp:simplePos x="0" y="0"/>
                  <wp:positionH relativeFrom="column">
                    <wp:posOffset>3816350</wp:posOffset>
                  </wp:positionH>
                  <wp:positionV relativeFrom="paragraph">
                    <wp:posOffset>473710</wp:posOffset>
                  </wp:positionV>
                  <wp:extent cx="631693" cy="635000"/>
                  <wp:effectExtent l="0" t="0" r="0" b="0"/>
                  <wp:wrapNone/>
                  <wp:docPr id="70" name="Picture 70"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descr="A picture containing text&#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8056FC" w:rsidRPr="005A6200">
              <w:rPr>
                <w:rFonts w:ascii="Gadugi" w:hAnsi="Gadugi"/>
                <w:lang w:val="en-US"/>
              </w:rPr>
              <w:t>Working with a partner or on your own, consider the following questions</w:t>
            </w:r>
            <w:r w:rsidR="008056FC">
              <w:rPr>
                <w:rFonts w:ascii="Gadugi" w:hAnsi="Gadugi"/>
                <w:lang w:val="en-US"/>
              </w:rPr>
              <w:t xml:space="preserve">. Use your learning journal </w:t>
            </w:r>
            <w:r w:rsidR="008056FC" w:rsidRPr="00710234">
              <w:rPr>
                <w:rFonts w:ascii="Gadugi" w:hAnsi="Gadugi"/>
                <w:lang w:val="en-US"/>
              </w:rPr>
              <w:t>to wr</w:t>
            </w:r>
            <w:r w:rsidR="00710234" w:rsidRPr="00710234">
              <w:rPr>
                <w:rFonts w:ascii="Gadugi" w:hAnsi="Gadugi"/>
                <w:lang w:val="en-US"/>
              </w:rPr>
              <w:t>i</w:t>
            </w:r>
            <w:r w:rsidR="008056FC" w:rsidRPr="00710234">
              <w:rPr>
                <w:rFonts w:ascii="Gadugi" w:hAnsi="Gadugi"/>
                <w:lang w:val="en-US"/>
              </w:rPr>
              <w:t xml:space="preserve">te down your responses. </w:t>
            </w:r>
            <w:r w:rsidR="00600BF7" w:rsidRPr="00710234">
              <w:rPr>
                <w:rFonts w:ascii="Gadugi" w:hAnsi="Gadugi"/>
                <w:lang w:bidi="ar-SA"/>
              </w:rPr>
              <w:t xml:space="preserve">Discuss </w:t>
            </w:r>
            <w:r w:rsidR="00600BF7">
              <w:rPr>
                <w:rFonts w:ascii="Gadugi" w:hAnsi="Gadugi"/>
                <w:lang w:bidi="ar-SA"/>
              </w:rPr>
              <w:t xml:space="preserve">this </w:t>
            </w:r>
            <w:r w:rsidR="00600BF7" w:rsidRPr="00710234">
              <w:rPr>
                <w:rFonts w:ascii="Gadugi" w:hAnsi="Gadugi"/>
                <w:lang w:bidi="ar-SA"/>
              </w:rPr>
              <w:t>with a colleague.</w:t>
            </w:r>
            <w:r w:rsidR="00600BF7">
              <w:rPr>
                <w:rFonts w:ascii="Gadugi" w:hAnsi="Gadugi"/>
              </w:rPr>
              <w:t xml:space="preserve">                                                            </w:t>
            </w:r>
            <w:r w:rsidR="008056FC" w:rsidRPr="00710234">
              <w:rPr>
                <w:rFonts w:ascii="Gadugi" w:hAnsi="Gadugi"/>
                <w:lang w:bidi="ar-SA"/>
              </w:rPr>
              <w:t xml:space="preserve">Think about occasions when you have faced challenging </w:t>
            </w:r>
            <w:r w:rsidR="00C74123">
              <w:rPr>
                <w:rFonts w:ascii="Gadugi" w:hAnsi="Gadugi"/>
                <w:lang w:bidi="ar-SA"/>
              </w:rPr>
              <w:t xml:space="preserve">or difficult </w:t>
            </w:r>
            <w:r w:rsidR="008056FC" w:rsidRPr="00710234">
              <w:rPr>
                <w:rFonts w:ascii="Gadugi" w:hAnsi="Gadugi"/>
                <w:lang w:bidi="ar-SA"/>
              </w:rPr>
              <w:t xml:space="preserve">behaviour in your class. </w:t>
            </w:r>
          </w:p>
          <w:p w14:paraId="47E3CDE2" w14:textId="0CB4F006" w:rsidR="008056FC" w:rsidRDefault="008056FC" w:rsidP="00AC355D">
            <w:pPr>
              <w:numPr>
                <w:ilvl w:val="0"/>
                <w:numId w:val="18"/>
              </w:numPr>
              <w:contextualSpacing/>
              <w:rPr>
                <w:rFonts w:ascii="Gadugi" w:hAnsi="Gadugi"/>
                <w:lang w:bidi="ar-SA"/>
              </w:rPr>
            </w:pPr>
            <w:r w:rsidRPr="00710234">
              <w:rPr>
                <w:rFonts w:ascii="Gadugi" w:hAnsi="Gadugi"/>
                <w:lang w:bidi="ar-SA"/>
              </w:rPr>
              <w:t>What was the behaviour?</w:t>
            </w:r>
          </w:p>
          <w:p w14:paraId="6C78BAC8" w14:textId="318AF12A" w:rsidR="00C060B2" w:rsidRPr="00710234" w:rsidRDefault="00C060B2" w:rsidP="00C060B2">
            <w:pPr>
              <w:contextualSpacing/>
              <w:rPr>
                <w:rFonts w:ascii="Gadugi" w:hAnsi="Gadugi"/>
                <w:lang w:bidi="ar-SA"/>
              </w:rPr>
            </w:pPr>
          </w:p>
          <w:p w14:paraId="095E2328" w14:textId="1468C1F1" w:rsidR="008056FC" w:rsidRDefault="003F1093" w:rsidP="00AC355D">
            <w:pPr>
              <w:numPr>
                <w:ilvl w:val="0"/>
                <w:numId w:val="18"/>
              </w:numPr>
              <w:contextualSpacing/>
              <w:rPr>
                <w:rFonts w:ascii="Gadugi" w:hAnsi="Gadugi"/>
                <w:lang w:bidi="ar-SA"/>
              </w:rPr>
            </w:pPr>
            <w:r w:rsidRPr="00914F64">
              <w:rPr>
                <w:noProof/>
                <w:color w:val="4472C4" w:themeColor="accent1"/>
                <w:sz w:val="24"/>
              </w:rPr>
              <w:drawing>
                <wp:anchor distT="0" distB="0" distL="114300" distR="114300" simplePos="0" relativeHeight="251897856" behindDoc="0" locked="0" layoutInCell="1" allowOverlap="1" wp14:anchorId="3B569E24" wp14:editId="031819ED">
                  <wp:simplePos x="0" y="0"/>
                  <wp:positionH relativeFrom="column">
                    <wp:posOffset>3663950</wp:posOffset>
                  </wp:positionH>
                  <wp:positionV relativeFrom="paragraph">
                    <wp:posOffset>135255</wp:posOffset>
                  </wp:positionV>
                  <wp:extent cx="675596" cy="685800"/>
                  <wp:effectExtent l="0" t="0" r="0" b="0"/>
                  <wp:wrapNone/>
                  <wp:docPr id="460" name="Picture 460"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8056FC" w:rsidRPr="00710234">
              <w:rPr>
                <w:rFonts w:ascii="Gadugi" w:hAnsi="Gadugi"/>
                <w:lang w:bidi="ar-SA"/>
              </w:rPr>
              <w:t>What do you think the causes of this behaviour</w:t>
            </w:r>
            <w:r w:rsidR="003A62C1">
              <w:rPr>
                <w:rFonts w:ascii="Gadugi" w:hAnsi="Gadugi"/>
                <w:lang w:bidi="ar-SA"/>
              </w:rPr>
              <w:t xml:space="preserve"> were</w:t>
            </w:r>
            <w:r w:rsidR="008056FC" w:rsidRPr="00710234">
              <w:rPr>
                <w:rFonts w:ascii="Gadugi" w:hAnsi="Gadugi"/>
                <w:lang w:bidi="ar-SA"/>
              </w:rPr>
              <w:t xml:space="preserve">? </w:t>
            </w:r>
          </w:p>
          <w:p w14:paraId="6B4669E1" w14:textId="04740C13" w:rsidR="00C060B2" w:rsidRPr="00710234" w:rsidRDefault="00C060B2" w:rsidP="00C060B2">
            <w:pPr>
              <w:contextualSpacing/>
              <w:rPr>
                <w:rFonts w:ascii="Gadugi" w:hAnsi="Gadugi"/>
                <w:lang w:bidi="ar-SA"/>
              </w:rPr>
            </w:pPr>
          </w:p>
          <w:p w14:paraId="788F0E54" w14:textId="77777777" w:rsidR="008056FC" w:rsidRPr="00C060B2" w:rsidRDefault="008056FC" w:rsidP="00AC355D">
            <w:pPr>
              <w:numPr>
                <w:ilvl w:val="0"/>
                <w:numId w:val="18"/>
              </w:numPr>
              <w:contextualSpacing/>
              <w:rPr>
                <w:sz w:val="24"/>
                <w:lang w:bidi="ar-SA"/>
              </w:rPr>
            </w:pPr>
            <w:r w:rsidRPr="00710234">
              <w:rPr>
                <w:rFonts w:ascii="Gadugi" w:hAnsi="Gadugi"/>
                <w:lang w:bidi="ar-SA"/>
              </w:rPr>
              <w:t>What did you do to manage the behaviour?</w:t>
            </w:r>
          </w:p>
          <w:p w14:paraId="7E774918" w14:textId="5D9A03C2" w:rsidR="00C060B2" w:rsidRPr="00195253" w:rsidRDefault="00C060B2" w:rsidP="00385453">
            <w:pPr>
              <w:contextualSpacing/>
              <w:rPr>
                <w:sz w:val="24"/>
                <w:lang w:bidi="ar-SA"/>
              </w:rPr>
            </w:pPr>
          </w:p>
        </w:tc>
      </w:tr>
      <w:bookmarkEnd w:id="13"/>
    </w:tbl>
    <w:p w14:paraId="277795C4" w14:textId="77777777" w:rsidR="00BF25C7" w:rsidRDefault="00BF25C7" w:rsidP="006B0EF6">
      <w:pPr>
        <w:spacing w:after="120" w:line="276" w:lineRule="auto"/>
        <w:rPr>
          <w:rFonts w:ascii="Gadugi" w:hAnsi="Gadugi" w:cs="Calibri Light"/>
        </w:rPr>
      </w:pPr>
    </w:p>
    <w:tbl>
      <w:tblPr>
        <w:tblStyle w:val="TableGrid4"/>
        <w:tblW w:w="10060" w:type="dxa"/>
        <w:tblLook w:val="04A0" w:firstRow="1" w:lastRow="0" w:firstColumn="1" w:lastColumn="0" w:noHBand="0" w:noVBand="1"/>
      </w:tblPr>
      <w:tblGrid>
        <w:gridCol w:w="10060"/>
      </w:tblGrid>
      <w:tr w:rsidR="002D6FE5" w:rsidRPr="00195253" w14:paraId="1E402AFA" w14:textId="77777777" w:rsidTr="002F343B">
        <w:trPr>
          <w:trHeight w:val="1922"/>
        </w:trPr>
        <w:tc>
          <w:tcPr>
            <w:tcW w:w="10060" w:type="dxa"/>
            <w:shd w:val="clear" w:color="auto" w:fill="E2EFD9" w:themeFill="accent6" w:themeFillTint="33"/>
          </w:tcPr>
          <w:p w14:paraId="0C5AFD79" w14:textId="6415CC9D" w:rsidR="002D6FE5" w:rsidRPr="005A6200" w:rsidRDefault="002D6FE5" w:rsidP="002F343B">
            <w:pPr>
              <w:keepNext/>
              <w:keepLines/>
              <w:outlineLvl w:val="0"/>
              <w:rPr>
                <w:rFonts w:asciiTheme="majorHAnsi" w:eastAsia="Times New Roman" w:hAnsiTheme="majorHAnsi" w:cstheme="majorBidi"/>
                <w:b/>
                <w:bCs/>
                <w:color w:val="2F5496" w:themeColor="accent1" w:themeShade="BF"/>
                <w:sz w:val="26"/>
                <w:szCs w:val="32"/>
                <w:lang w:bidi="ar-SA"/>
              </w:rPr>
            </w:pPr>
            <w:bookmarkStart w:id="14" w:name="_Hlk90552276"/>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Pr>
                <w:rFonts w:asciiTheme="majorHAnsi" w:eastAsia="Times New Roman" w:hAnsiTheme="majorHAnsi" w:cstheme="majorBidi"/>
                <w:b/>
                <w:bCs/>
                <w:color w:val="2F5496" w:themeColor="accent1" w:themeShade="BF"/>
                <w:sz w:val="26"/>
                <w:szCs w:val="32"/>
                <w:lang w:bidi="ar-SA"/>
              </w:rPr>
              <w:t>5</w:t>
            </w:r>
            <w:r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Types of behaviour</w:t>
            </w:r>
            <w:r w:rsidRPr="00195253">
              <w:rPr>
                <w:rFonts w:asciiTheme="majorHAnsi" w:eastAsia="Times New Roman" w:hAnsiTheme="majorHAnsi" w:cstheme="majorBidi"/>
                <w:b/>
                <w:bCs/>
                <w:color w:val="2F5496" w:themeColor="accent1" w:themeShade="BF"/>
                <w:sz w:val="26"/>
                <w:szCs w:val="32"/>
                <w:lang w:bidi="ar-SA"/>
              </w:rPr>
              <w:t xml:space="preserve"> (20 minutes)</w:t>
            </w:r>
            <w:r w:rsidRPr="00195253">
              <w:rPr>
                <w:rFonts w:ascii="Gadugi" w:eastAsiaTheme="majorEastAsia" w:hAnsi="Gadugi" w:cstheme="majorBidi"/>
                <w:noProof/>
                <w:color w:val="2F5496" w:themeColor="accent1" w:themeShade="BF"/>
                <w:sz w:val="24"/>
                <w:szCs w:val="32"/>
                <w:lang w:bidi="ar-SA"/>
              </w:rPr>
              <w:t xml:space="preserve"> </w:t>
            </w:r>
          </w:p>
          <w:p w14:paraId="16711361" w14:textId="7FA673CF" w:rsidR="00BF25C7" w:rsidRDefault="002D6FE5" w:rsidP="002F343B">
            <w:pPr>
              <w:spacing w:after="160" w:line="259" w:lineRule="auto"/>
              <w:rPr>
                <w:rFonts w:ascii="Gadugi" w:hAnsi="Gadugi"/>
                <w:lang w:val="en-US"/>
              </w:rPr>
            </w:pPr>
            <w:r w:rsidRPr="002D6FE5">
              <w:rPr>
                <w:rFonts w:ascii="Gadugi" w:hAnsi="Gadugi"/>
                <w:lang w:val="en-US"/>
              </w:rPr>
              <w:t xml:space="preserve">Undesirable </w:t>
            </w:r>
            <w:proofErr w:type="spellStart"/>
            <w:r w:rsidRPr="002D6FE5">
              <w:rPr>
                <w:rFonts w:ascii="Gadugi" w:hAnsi="Gadugi"/>
                <w:lang w:val="en-US"/>
              </w:rPr>
              <w:t>behaviour</w:t>
            </w:r>
            <w:proofErr w:type="spellEnd"/>
            <w:r w:rsidRPr="002D6FE5">
              <w:rPr>
                <w:rFonts w:ascii="Gadugi" w:hAnsi="Gadugi"/>
                <w:lang w:val="en-US"/>
              </w:rPr>
              <w:t xml:space="preserve"> refers to actions which prevent the child or other children from learning, or in some cases present a risk to the safety of students and teachers. </w:t>
            </w:r>
          </w:p>
          <w:p w14:paraId="19BAB7D7" w14:textId="5E711F60" w:rsidR="002D6FE5" w:rsidRPr="005A6200" w:rsidRDefault="00BF25C7" w:rsidP="002F343B">
            <w:pPr>
              <w:spacing w:after="160" w:line="259" w:lineRule="auto"/>
              <w:rPr>
                <w:rFonts w:ascii="Gadugi" w:hAnsi="Gadugi"/>
                <w:lang w:val="en-US"/>
              </w:rPr>
            </w:pPr>
            <w:r w:rsidRPr="00195253">
              <w:rPr>
                <w:noProof/>
                <w:color w:val="4472C4" w:themeColor="accent1"/>
                <w:sz w:val="24"/>
              </w:rPr>
              <w:drawing>
                <wp:anchor distT="0" distB="0" distL="114300" distR="114300" simplePos="0" relativeHeight="251695104" behindDoc="0" locked="0" layoutInCell="1" allowOverlap="1" wp14:anchorId="1EBD7238" wp14:editId="21175C5A">
                  <wp:simplePos x="0" y="0"/>
                  <wp:positionH relativeFrom="column">
                    <wp:posOffset>5565140</wp:posOffset>
                  </wp:positionH>
                  <wp:positionV relativeFrom="paragraph">
                    <wp:posOffset>34290</wp:posOffset>
                  </wp:positionV>
                  <wp:extent cx="780415" cy="726440"/>
                  <wp:effectExtent l="0" t="0" r="0" b="0"/>
                  <wp:wrapNone/>
                  <wp:docPr id="23" name="Picture 23"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2D6FE5" w:rsidRPr="002D6FE5">
              <w:rPr>
                <w:rFonts w:ascii="Gadugi" w:hAnsi="Gadugi"/>
                <w:lang w:val="en-US"/>
              </w:rPr>
              <w:t xml:space="preserve">Some examples are shown in the table below – try to add more common </w:t>
            </w:r>
            <w:proofErr w:type="spellStart"/>
            <w:r w:rsidR="002D6FE5" w:rsidRPr="002D6FE5">
              <w:rPr>
                <w:rFonts w:ascii="Gadugi" w:hAnsi="Gadugi"/>
                <w:lang w:val="en-US"/>
              </w:rPr>
              <w:t>behaviours</w:t>
            </w:r>
            <w:proofErr w:type="spellEnd"/>
            <w:r w:rsidR="002D6FE5" w:rsidRPr="002D6FE5">
              <w:rPr>
                <w:rFonts w:ascii="Gadugi" w:hAnsi="Gadugi"/>
                <w:lang w:val="en-US"/>
              </w:rPr>
              <w:t xml:space="preserve"> to this list and tick if they cause low, </w:t>
            </w:r>
            <w:proofErr w:type="gramStart"/>
            <w:r w:rsidR="002D6FE5" w:rsidRPr="002D6FE5">
              <w:rPr>
                <w:rFonts w:ascii="Gadugi" w:hAnsi="Gadugi"/>
                <w:lang w:val="en-US"/>
              </w:rPr>
              <w:t>moderate</w:t>
            </w:r>
            <w:proofErr w:type="gramEnd"/>
            <w:r w:rsidR="002D6FE5" w:rsidRPr="002D6FE5">
              <w:rPr>
                <w:rFonts w:ascii="Gadugi" w:hAnsi="Gadugi"/>
                <w:lang w:val="en-US"/>
              </w:rPr>
              <w:t xml:space="preserve"> or severe disruption to learning.</w:t>
            </w:r>
          </w:p>
          <w:tbl>
            <w:tblPr>
              <w:tblStyle w:val="TableGrid"/>
              <w:tblW w:w="0" w:type="auto"/>
              <w:tblLook w:val="04A0" w:firstRow="1" w:lastRow="0" w:firstColumn="1" w:lastColumn="0" w:noHBand="0" w:noVBand="1"/>
            </w:tblPr>
            <w:tblGrid>
              <w:gridCol w:w="4135"/>
              <w:gridCol w:w="1800"/>
              <w:gridCol w:w="1710"/>
              <w:gridCol w:w="1705"/>
            </w:tblGrid>
            <w:tr w:rsidR="00BF25C7" w14:paraId="3E2B8F2E" w14:textId="77777777" w:rsidTr="002F343B">
              <w:tc>
                <w:tcPr>
                  <w:tcW w:w="4135" w:type="dxa"/>
                </w:tcPr>
                <w:p w14:paraId="13CD9BD2" w14:textId="77777777" w:rsidR="00BF25C7" w:rsidRPr="00E34D0A" w:rsidRDefault="00BF25C7" w:rsidP="00BF25C7">
                  <w:pPr>
                    <w:spacing w:after="120" w:line="276" w:lineRule="auto"/>
                    <w:rPr>
                      <w:rFonts w:ascii="Gadugi" w:hAnsi="Gadugi" w:cs="Calibri Light"/>
                      <w:b/>
                      <w:bCs/>
                    </w:rPr>
                  </w:pPr>
                  <w:r w:rsidRPr="00E34D0A">
                    <w:rPr>
                      <w:rFonts w:ascii="Gadugi" w:hAnsi="Gadugi" w:cs="Calibri Light"/>
                      <w:b/>
                      <w:bCs/>
                    </w:rPr>
                    <w:t xml:space="preserve">Type of behaviour </w:t>
                  </w:r>
                </w:p>
              </w:tc>
              <w:tc>
                <w:tcPr>
                  <w:tcW w:w="1800" w:type="dxa"/>
                </w:tcPr>
                <w:p w14:paraId="51DF7405" w14:textId="77777777" w:rsidR="00BF25C7" w:rsidRPr="00E34D0A" w:rsidRDefault="00BF25C7" w:rsidP="00BF25C7">
                  <w:pPr>
                    <w:spacing w:after="120" w:line="276" w:lineRule="auto"/>
                    <w:rPr>
                      <w:rFonts w:ascii="Gadugi" w:hAnsi="Gadugi" w:cs="Calibri Light"/>
                      <w:b/>
                      <w:bCs/>
                    </w:rPr>
                  </w:pPr>
                  <w:r w:rsidRPr="00E34D0A">
                    <w:rPr>
                      <w:b/>
                      <w:bCs/>
                    </w:rPr>
                    <w:t>Low level disruption</w:t>
                  </w:r>
                </w:p>
              </w:tc>
              <w:tc>
                <w:tcPr>
                  <w:tcW w:w="1710" w:type="dxa"/>
                </w:tcPr>
                <w:p w14:paraId="0472CE85" w14:textId="77777777" w:rsidR="00BF25C7" w:rsidRPr="00E34D0A" w:rsidRDefault="00BF25C7" w:rsidP="00BF25C7">
                  <w:pPr>
                    <w:spacing w:after="120" w:line="276" w:lineRule="auto"/>
                    <w:rPr>
                      <w:rFonts w:ascii="Gadugi" w:hAnsi="Gadugi" w:cs="Calibri Light"/>
                      <w:b/>
                      <w:bCs/>
                    </w:rPr>
                  </w:pPr>
                  <w:r w:rsidRPr="00E34D0A">
                    <w:rPr>
                      <w:b/>
                      <w:bCs/>
                    </w:rPr>
                    <w:t>Moderate disruption</w:t>
                  </w:r>
                </w:p>
              </w:tc>
              <w:tc>
                <w:tcPr>
                  <w:tcW w:w="1705" w:type="dxa"/>
                </w:tcPr>
                <w:p w14:paraId="43696A9B" w14:textId="77777777" w:rsidR="00BF25C7" w:rsidRPr="00E34D0A" w:rsidRDefault="00BF25C7" w:rsidP="00BF25C7">
                  <w:pPr>
                    <w:spacing w:after="120" w:line="276" w:lineRule="auto"/>
                    <w:rPr>
                      <w:rFonts w:ascii="Gadugi" w:hAnsi="Gadugi" w:cs="Calibri Light"/>
                      <w:b/>
                      <w:bCs/>
                    </w:rPr>
                  </w:pPr>
                  <w:r w:rsidRPr="00E34D0A">
                    <w:rPr>
                      <w:b/>
                      <w:bCs/>
                    </w:rPr>
                    <w:t>Severe disruption</w:t>
                  </w:r>
                </w:p>
              </w:tc>
            </w:tr>
            <w:tr w:rsidR="00BF25C7" w14:paraId="54A79009" w14:textId="77777777" w:rsidTr="002F343B">
              <w:tc>
                <w:tcPr>
                  <w:tcW w:w="4135" w:type="dxa"/>
                </w:tcPr>
                <w:p w14:paraId="2820AD81" w14:textId="77777777" w:rsidR="00BF25C7" w:rsidRDefault="00BF25C7" w:rsidP="00BF25C7">
                  <w:pPr>
                    <w:spacing w:after="120" w:line="276" w:lineRule="auto"/>
                    <w:rPr>
                      <w:rFonts w:ascii="Gadugi" w:hAnsi="Gadugi" w:cs="Calibri Light"/>
                    </w:rPr>
                  </w:pPr>
                  <w:r>
                    <w:rPr>
                      <w:rFonts w:ascii="Gadugi" w:hAnsi="Gadugi" w:cs="Calibri Light"/>
                    </w:rPr>
                    <w:t>Calling out in class</w:t>
                  </w:r>
                </w:p>
              </w:tc>
              <w:tc>
                <w:tcPr>
                  <w:tcW w:w="1800" w:type="dxa"/>
                </w:tcPr>
                <w:p w14:paraId="08AD06E2" w14:textId="77777777" w:rsidR="00BF25C7" w:rsidRPr="00672084" w:rsidRDefault="00BF25C7" w:rsidP="00AC355D">
                  <w:pPr>
                    <w:pStyle w:val="ListParagraph"/>
                    <w:numPr>
                      <w:ilvl w:val="0"/>
                      <w:numId w:val="21"/>
                    </w:numPr>
                    <w:spacing w:after="120" w:line="276" w:lineRule="auto"/>
                    <w:rPr>
                      <w:rFonts w:ascii="Gadugi" w:hAnsi="Gadugi" w:cs="Calibri Light"/>
                    </w:rPr>
                  </w:pPr>
                </w:p>
              </w:tc>
              <w:tc>
                <w:tcPr>
                  <w:tcW w:w="1710" w:type="dxa"/>
                </w:tcPr>
                <w:p w14:paraId="70EDB77B" w14:textId="77777777" w:rsidR="00BF25C7" w:rsidRDefault="00BF25C7" w:rsidP="00BF25C7">
                  <w:pPr>
                    <w:spacing w:after="120" w:line="276" w:lineRule="auto"/>
                    <w:rPr>
                      <w:rFonts w:ascii="Gadugi" w:hAnsi="Gadugi" w:cs="Calibri Light"/>
                    </w:rPr>
                  </w:pPr>
                </w:p>
              </w:tc>
              <w:tc>
                <w:tcPr>
                  <w:tcW w:w="1705" w:type="dxa"/>
                </w:tcPr>
                <w:p w14:paraId="6AA4F067" w14:textId="77777777" w:rsidR="00BF25C7" w:rsidRDefault="00BF25C7" w:rsidP="00BF25C7">
                  <w:pPr>
                    <w:spacing w:after="120" w:line="276" w:lineRule="auto"/>
                    <w:rPr>
                      <w:rFonts w:ascii="Gadugi" w:hAnsi="Gadugi" w:cs="Calibri Light"/>
                    </w:rPr>
                  </w:pPr>
                </w:p>
              </w:tc>
            </w:tr>
            <w:tr w:rsidR="00BF25C7" w14:paraId="5FBF22AA" w14:textId="77777777" w:rsidTr="002F343B">
              <w:tc>
                <w:tcPr>
                  <w:tcW w:w="4135" w:type="dxa"/>
                </w:tcPr>
                <w:p w14:paraId="3B4D8355" w14:textId="77777777" w:rsidR="00BF25C7" w:rsidRDefault="00BF25C7" w:rsidP="00BF25C7">
                  <w:pPr>
                    <w:spacing w:after="120" w:line="276" w:lineRule="auto"/>
                    <w:rPr>
                      <w:rFonts w:ascii="Gadugi" w:hAnsi="Gadugi" w:cs="Calibri Light"/>
                    </w:rPr>
                  </w:pPr>
                  <w:r>
                    <w:rPr>
                      <w:rFonts w:ascii="Gadugi" w:hAnsi="Gadugi" w:cs="Calibri Light"/>
                    </w:rPr>
                    <w:t>Answering back to the teacher</w:t>
                  </w:r>
                </w:p>
              </w:tc>
              <w:tc>
                <w:tcPr>
                  <w:tcW w:w="1800" w:type="dxa"/>
                </w:tcPr>
                <w:p w14:paraId="27B43A75" w14:textId="77777777" w:rsidR="00BF25C7" w:rsidRDefault="00BF25C7" w:rsidP="00BF25C7">
                  <w:pPr>
                    <w:spacing w:after="120" w:line="276" w:lineRule="auto"/>
                    <w:rPr>
                      <w:rFonts w:ascii="Gadugi" w:hAnsi="Gadugi" w:cs="Calibri Light"/>
                    </w:rPr>
                  </w:pPr>
                </w:p>
              </w:tc>
              <w:tc>
                <w:tcPr>
                  <w:tcW w:w="1710" w:type="dxa"/>
                </w:tcPr>
                <w:p w14:paraId="48336788" w14:textId="77777777" w:rsidR="00BF25C7" w:rsidRPr="00672084" w:rsidRDefault="00BF25C7" w:rsidP="00AC355D">
                  <w:pPr>
                    <w:pStyle w:val="ListParagraph"/>
                    <w:numPr>
                      <w:ilvl w:val="0"/>
                      <w:numId w:val="21"/>
                    </w:numPr>
                    <w:spacing w:after="120" w:line="276" w:lineRule="auto"/>
                    <w:rPr>
                      <w:rFonts w:ascii="Gadugi" w:hAnsi="Gadugi" w:cs="Calibri Light"/>
                    </w:rPr>
                  </w:pPr>
                </w:p>
              </w:tc>
              <w:tc>
                <w:tcPr>
                  <w:tcW w:w="1705" w:type="dxa"/>
                </w:tcPr>
                <w:p w14:paraId="77179BC1" w14:textId="77777777" w:rsidR="00BF25C7" w:rsidRDefault="00BF25C7" w:rsidP="00BF25C7">
                  <w:pPr>
                    <w:spacing w:after="120" w:line="276" w:lineRule="auto"/>
                    <w:rPr>
                      <w:rFonts w:ascii="Gadugi" w:hAnsi="Gadugi" w:cs="Calibri Light"/>
                    </w:rPr>
                  </w:pPr>
                </w:p>
              </w:tc>
            </w:tr>
            <w:tr w:rsidR="00BF25C7" w14:paraId="54D90D83" w14:textId="77777777" w:rsidTr="002F343B">
              <w:tc>
                <w:tcPr>
                  <w:tcW w:w="4135" w:type="dxa"/>
                </w:tcPr>
                <w:p w14:paraId="42A1AECC" w14:textId="77777777" w:rsidR="00BF25C7" w:rsidRDefault="00BF25C7" w:rsidP="00BF25C7">
                  <w:pPr>
                    <w:spacing w:after="120" w:line="276" w:lineRule="auto"/>
                    <w:rPr>
                      <w:rFonts w:ascii="Gadugi" w:hAnsi="Gadugi" w:cs="Calibri Light"/>
                    </w:rPr>
                  </w:pPr>
                  <w:r>
                    <w:rPr>
                      <w:rFonts w:ascii="Gadugi" w:hAnsi="Gadugi" w:cs="Calibri Light"/>
                    </w:rPr>
                    <w:t>Physical violence towards others</w:t>
                  </w:r>
                </w:p>
              </w:tc>
              <w:tc>
                <w:tcPr>
                  <w:tcW w:w="1800" w:type="dxa"/>
                </w:tcPr>
                <w:p w14:paraId="4FBB962F" w14:textId="77777777" w:rsidR="00BF25C7" w:rsidRDefault="00BF25C7" w:rsidP="00BF25C7">
                  <w:pPr>
                    <w:spacing w:after="120" w:line="276" w:lineRule="auto"/>
                    <w:rPr>
                      <w:rFonts w:ascii="Gadugi" w:hAnsi="Gadugi" w:cs="Calibri Light"/>
                    </w:rPr>
                  </w:pPr>
                </w:p>
              </w:tc>
              <w:tc>
                <w:tcPr>
                  <w:tcW w:w="1710" w:type="dxa"/>
                </w:tcPr>
                <w:p w14:paraId="6A7D6D40" w14:textId="77777777" w:rsidR="00BF25C7" w:rsidRDefault="00BF25C7" w:rsidP="00BF25C7">
                  <w:pPr>
                    <w:spacing w:after="120" w:line="276" w:lineRule="auto"/>
                    <w:rPr>
                      <w:rFonts w:ascii="Gadugi" w:hAnsi="Gadugi" w:cs="Calibri Light"/>
                    </w:rPr>
                  </w:pPr>
                </w:p>
              </w:tc>
              <w:tc>
                <w:tcPr>
                  <w:tcW w:w="1705" w:type="dxa"/>
                </w:tcPr>
                <w:p w14:paraId="68D52AD5" w14:textId="77777777" w:rsidR="00BF25C7" w:rsidRPr="00672084" w:rsidRDefault="00BF25C7" w:rsidP="00AC355D">
                  <w:pPr>
                    <w:pStyle w:val="ListParagraph"/>
                    <w:numPr>
                      <w:ilvl w:val="0"/>
                      <w:numId w:val="21"/>
                    </w:numPr>
                    <w:spacing w:after="120" w:line="276" w:lineRule="auto"/>
                    <w:rPr>
                      <w:rFonts w:ascii="Gadugi" w:hAnsi="Gadugi" w:cs="Calibri Light"/>
                    </w:rPr>
                  </w:pPr>
                </w:p>
              </w:tc>
            </w:tr>
            <w:tr w:rsidR="00BF25C7" w14:paraId="2D32B7FE" w14:textId="77777777" w:rsidTr="002F343B">
              <w:tc>
                <w:tcPr>
                  <w:tcW w:w="4135" w:type="dxa"/>
                </w:tcPr>
                <w:p w14:paraId="25E83627" w14:textId="77777777" w:rsidR="00BF25C7" w:rsidRDefault="00BF25C7" w:rsidP="00BF25C7">
                  <w:pPr>
                    <w:spacing w:after="120" w:line="276" w:lineRule="auto"/>
                    <w:rPr>
                      <w:rFonts w:ascii="Gadugi" w:hAnsi="Gadugi" w:cs="Calibri Light"/>
                    </w:rPr>
                  </w:pPr>
                </w:p>
              </w:tc>
              <w:tc>
                <w:tcPr>
                  <w:tcW w:w="1800" w:type="dxa"/>
                </w:tcPr>
                <w:p w14:paraId="58724EA8" w14:textId="77777777" w:rsidR="00BF25C7" w:rsidRPr="00E628FA" w:rsidRDefault="00BF25C7" w:rsidP="00BF25C7">
                  <w:pPr>
                    <w:pStyle w:val="ListParagraph"/>
                    <w:spacing w:after="120" w:line="276" w:lineRule="auto"/>
                    <w:rPr>
                      <w:rFonts w:ascii="Gadugi" w:hAnsi="Gadugi" w:cs="Calibri Light"/>
                    </w:rPr>
                  </w:pPr>
                </w:p>
              </w:tc>
              <w:tc>
                <w:tcPr>
                  <w:tcW w:w="1710" w:type="dxa"/>
                </w:tcPr>
                <w:p w14:paraId="344070BA" w14:textId="77777777" w:rsidR="00BF25C7" w:rsidRDefault="00BF25C7" w:rsidP="00BF25C7">
                  <w:pPr>
                    <w:spacing w:after="120" w:line="276" w:lineRule="auto"/>
                    <w:rPr>
                      <w:rFonts w:ascii="Gadugi" w:hAnsi="Gadugi" w:cs="Calibri Light"/>
                    </w:rPr>
                  </w:pPr>
                </w:p>
              </w:tc>
              <w:tc>
                <w:tcPr>
                  <w:tcW w:w="1705" w:type="dxa"/>
                </w:tcPr>
                <w:p w14:paraId="2731666A" w14:textId="77777777" w:rsidR="00BF25C7" w:rsidRDefault="00BF25C7" w:rsidP="00BF25C7">
                  <w:pPr>
                    <w:spacing w:after="120" w:line="276" w:lineRule="auto"/>
                    <w:rPr>
                      <w:rFonts w:ascii="Gadugi" w:hAnsi="Gadugi" w:cs="Calibri Light"/>
                    </w:rPr>
                  </w:pPr>
                </w:p>
              </w:tc>
            </w:tr>
          </w:tbl>
          <w:p w14:paraId="04D5EF0B" w14:textId="77777777" w:rsidR="002D6FE5" w:rsidRPr="00195253" w:rsidRDefault="002D6FE5" w:rsidP="002432BB">
            <w:pPr>
              <w:contextualSpacing/>
              <w:rPr>
                <w:sz w:val="24"/>
                <w:lang w:bidi="ar-SA"/>
              </w:rPr>
            </w:pPr>
          </w:p>
        </w:tc>
      </w:tr>
      <w:bookmarkEnd w:id="14"/>
    </w:tbl>
    <w:p w14:paraId="7A889783" w14:textId="2C15F988" w:rsidR="002D6FE5" w:rsidRDefault="002D6FE5" w:rsidP="006B0EF6">
      <w:pPr>
        <w:spacing w:after="120" w:line="276" w:lineRule="auto"/>
        <w:rPr>
          <w:rFonts w:ascii="Gadugi" w:hAnsi="Gadugi" w:cs="Calibri Light"/>
        </w:rPr>
      </w:pPr>
    </w:p>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6B0EAA" w:rsidRPr="008A4EE0" w14:paraId="161466FF" w14:textId="77777777" w:rsidTr="002F343B">
        <w:trPr>
          <w:trHeight w:val="1833"/>
        </w:trPr>
        <w:tc>
          <w:tcPr>
            <w:tcW w:w="10031" w:type="dxa"/>
            <w:shd w:val="clear" w:color="auto" w:fill="FBE4D5" w:themeFill="accent2" w:themeFillTint="33"/>
          </w:tcPr>
          <w:p w14:paraId="2CAF71F3" w14:textId="0DA37F6C" w:rsidR="006B0EAA" w:rsidRPr="008A4EE0" w:rsidRDefault="006B0EAA" w:rsidP="002F343B">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r w:rsidRPr="008A4EE0">
              <w:rPr>
                <w:rFonts w:asciiTheme="majorHAnsi" w:eastAsia="Times New Roman" w:hAnsiTheme="majorHAnsi" w:cstheme="majorBidi"/>
                <w:b/>
                <w:bCs/>
                <w:color w:val="2F5496" w:themeColor="accent1" w:themeShade="BF"/>
                <w:sz w:val="26"/>
                <w:szCs w:val="26"/>
                <w:lang w:val="en-US" w:bidi="ar-SA"/>
              </w:rPr>
              <w:lastRenderedPageBreak/>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Pr>
                <w:rFonts w:asciiTheme="majorHAnsi" w:eastAsia="Times New Roman" w:hAnsiTheme="majorHAnsi" w:cstheme="majorBidi"/>
                <w:b/>
                <w:bCs/>
                <w:color w:val="2F5496" w:themeColor="accent1" w:themeShade="BF"/>
                <w:sz w:val="26"/>
                <w:szCs w:val="26"/>
                <w:lang w:val="en-US" w:bidi="ar-SA"/>
              </w:rPr>
              <w:t>5</w:t>
            </w:r>
            <w:r w:rsidRPr="008A4EE0">
              <w:rPr>
                <w:rFonts w:asciiTheme="majorHAnsi" w:eastAsia="Times New Roman" w:hAnsiTheme="majorHAnsi" w:cstheme="majorBidi"/>
                <w:b/>
                <w:bCs/>
                <w:color w:val="2F5496" w:themeColor="accent1" w:themeShade="BF"/>
                <w:sz w:val="26"/>
                <w:szCs w:val="26"/>
                <w:lang w:val="en-US" w:bidi="ar-SA"/>
              </w:rPr>
              <w:t xml:space="preserve"> answers </w:t>
            </w:r>
            <w:r w:rsidRPr="008A4EE0">
              <w:rPr>
                <w:rFonts w:ascii="Gadugi" w:hAnsi="Gadugi" w:cs="Calibri"/>
                <w:kern w:val="1"/>
                <w:sz w:val="24"/>
                <w:lang w:val="en-US" w:eastAsia="en-GB" w:bidi="ar-SA"/>
              </w:rPr>
              <w:t xml:space="preserve"> </w:t>
            </w:r>
          </w:p>
          <w:p w14:paraId="16B17AAD" w14:textId="53F8704C" w:rsidR="00094972" w:rsidRDefault="00094972" w:rsidP="00094972">
            <w:pPr>
              <w:rPr>
                <w:rFonts w:ascii="Gadugi" w:hAnsi="Gadugi"/>
              </w:rPr>
            </w:pPr>
            <w:r w:rsidRPr="00094972">
              <w:rPr>
                <w:rFonts w:ascii="Gadugi" w:hAnsi="Gadugi"/>
              </w:rPr>
              <w:t xml:space="preserve">Now compare your list to the table below. </w:t>
            </w:r>
          </w:p>
          <w:p w14:paraId="7CF8E534" w14:textId="737DF4AC" w:rsidR="00094972" w:rsidRDefault="00094972" w:rsidP="00094972">
            <w:pPr>
              <w:rPr>
                <w:rFonts w:ascii="Gadugi" w:hAnsi="Gadugi"/>
              </w:rPr>
            </w:pPr>
          </w:p>
          <w:tbl>
            <w:tblPr>
              <w:tblStyle w:val="TableGrid"/>
              <w:tblW w:w="0" w:type="auto"/>
              <w:tblLook w:val="04A0" w:firstRow="1" w:lastRow="0" w:firstColumn="1" w:lastColumn="0" w:noHBand="0" w:noVBand="1"/>
            </w:tblPr>
            <w:tblGrid>
              <w:gridCol w:w="4135"/>
              <w:gridCol w:w="1800"/>
              <w:gridCol w:w="1710"/>
              <w:gridCol w:w="1705"/>
            </w:tblGrid>
            <w:tr w:rsidR="00094972" w14:paraId="052BFF27" w14:textId="77777777" w:rsidTr="002F343B">
              <w:tc>
                <w:tcPr>
                  <w:tcW w:w="4135" w:type="dxa"/>
                </w:tcPr>
                <w:p w14:paraId="2CC03EC9" w14:textId="77777777" w:rsidR="00094972" w:rsidRPr="00E34D0A" w:rsidRDefault="00094972" w:rsidP="005A01CF">
                  <w:pPr>
                    <w:framePr w:hSpace="180" w:wrap="around" w:vAnchor="text" w:hAnchor="margin" w:y="12"/>
                    <w:spacing w:after="120" w:line="276" w:lineRule="auto"/>
                    <w:rPr>
                      <w:rFonts w:ascii="Gadugi" w:hAnsi="Gadugi" w:cs="Calibri Light"/>
                      <w:b/>
                      <w:bCs/>
                    </w:rPr>
                  </w:pPr>
                  <w:r w:rsidRPr="00E34D0A">
                    <w:rPr>
                      <w:rFonts w:ascii="Gadugi" w:hAnsi="Gadugi" w:cs="Calibri Light"/>
                      <w:b/>
                      <w:bCs/>
                    </w:rPr>
                    <w:t xml:space="preserve">Type of behaviour </w:t>
                  </w:r>
                </w:p>
              </w:tc>
              <w:tc>
                <w:tcPr>
                  <w:tcW w:w="1800" w:type="dxa"/>
                </w:tcPr>
                <w:p w14:paraId="66356AA0" w14:textId="77777777" w:rsidR="00094972" w:rsidRPr="00E34D0A" w:rsidRDefault="00094972" w:rsidP="005A01CF">
                  <w:pPr>
                    <w:framePr w:hSpace="180" w:wrap="around" w:vAnchor="text" w:hAnchor="margin" w:y="12"/>
                    <w:spacing w:after="120" w:line="276" w:lineRule="auto"/>
                    <w:rPr>
                      <w:rFonts w:ascii="Gadugi" w:hAnsi="Gadugi" w:cs="Calibri Light"/>
                      <w:b/>
                      <w:bCs/>
                    </w:rPr>
                  </w:pPr>
                  <w:r w:rsidRPr="00E34D0A">
                    <w:rPr>
                      <w:b/>
                      <w:bCs/>
                    </w:rPr>
                    <w:t>Low level disruption</w:t>
                  </w:r>
                </w:p>
              </w:tc>
              <w:tc>
                <w:tcPr>
                  <w:tcW w:w="1710" w:type="dxa"/>
                </w:tcPr>
                <w:p w14:paraId="2A487283" w14:textId="77777777" w:rsidR="00094972" w:rsidRPr="00E34D0A" w:rsidRDefault="00094972" w:rsidP="005A01CF">
                  <w:pPr>
                    <w:framePr w:hSpace="180" w:wrap="around" w:vAnchor="text" w:hAnchor="margin" w:y="12"/>
                    <w:spacing w:after="120" w:line="276" w:lineRule="auto"/>
                    <w:rPr>
                      <w:rFonts w:ascii="Gadugi" w:hAnsi="Gadugi" w:cs="Calibri Light"/>
                      <w:b/>
                      <w:bCs/>
                    </w:rPr>
                  </w:pPr>
                  <w:r w:rsidRPr="00E34D0A">
                    <w:rPr>
                      <w:b/>
                      <w:bCs/>
                    </w:rPr>
                    <w:t>Moderate disruption</w:t>
                  </w:r>
                </w:p>
              </w:tc>
              <w:tc>
                <w:tcPr>
                  <w:tcW w:w="1705" w:type="dxa"/>
                </w:tcPr>
                <w:p w14:paraId="385DE521" w14:textId="77777777" w:rsidR="00094972" w:rsidRPr="00E34D0A" w:rsidRDefault="00094972" w:rsidP="005A01CF">
                  <w:pPr>
                    <w:framePr w:hSpace="180" w:wrap="around" w:vAnchor="text" w:hAnchor="margin" w:y="12"/>
                    <w:spacing w:after="120" w:line="276" w:lineRule="auto"/>
                    <w:rPr>
                      <w:rFonts w:ascii="Gadugi" w:hAnsi="Gadugi" w:cs="Calibri Light"/>
                      <w:b/>
                      <w:bCs/>
                    </w:rPr>
                  </w:pPr>
                  <w:r w:rsidRPr="00E34D0A">
                    <w:rPr>
                      <w:b/>
                      <w:bCs/>
                    </w:rPr>
                    <w:t>Severe disruption</w:t>
                  </w:r>
                </w:p>
              </w:tc>
            </w:tr>
            <w:tr w:rsidR="00094972" w14:paraId="653DAF3D" w14:textId="77777777" w:rsidTr="002F343B">
              <w:tc>
                <w:tcPr>
                  <w:tcW w:w="4135" w:type="dxa"/>
                </w:tcPr>
                <w:p w14:paraId="03E83EAF"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Calling out in class</w:t>
                  </w:r>
                </w:p>
              </w:tc>
              <w:tc>
                <w:tcPr>
                  <w:tcW w:w="1800" w:type="dxa"/>
                </w:tcPr>
                <w:p w14:paraId="7FB965EF" w14:textId="77777777" w:rsidR="00094972" w:rsidRPr="00672084"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10" w:type="dxa"/>
                </w:tcPr>
                <w:p w14:paraId="06888208"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3DF1184A"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20D7C123" w14:textId="77777777" w:rsidTr="002F343B">
              <w:tc>
                <w:tcPr>
                  <w:tcW w:w="4135" w:type="dxa"/>
                </w:tcPr>
                <w:p w14:paraId="0A78A7A2"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Answering back to the teacher</w:t>
                  </w:r>
                </w:p>
              </w:tc>
              <w:tc>
                <w:tcPr>
                  <w:tcW w:w="1800" w:type="dxa"/>
                </w:tcPr>
                <w:p w14:paraId="51C3979D" w14:textId="77777777" w:rsidR="00094972" w:rsidRDefault="00094972" w:rsidP="005A01CF">
                  <w:pPr>
                    <w:framePr w:hSpace="180" w:wrap="around" w:vAnchor="text" w:hAnchor="margin" w:y="12"/>
                    <w:spacing w:after="120" w:line="276" w:lineRule="auto"/>
                    <w:rPr>
                      <w:rFonts w:ascii="Gadugi" w:hAnsi="Gadugi" w:cs="Calibri Light"/>
                    </w:rPr>
                  </w:pPr>
                </w:p>
              </w:tc>
              <w:tc>
                <w:tcPr>
                  <w:tcW w:w="1710" w:type="dxa"/>
                </w:tcPr>
                <w:p w14:paraId="579C50DA" w14:textId="77777777" w:rsidR="00094972" w:rsidRPr="00672084"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05" w:type="dxa"/>
                </w:tcPr>
                <w:p w14:paraId="22D6ADD6"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29605954" w14:textId="77777777" w:rsidTr="002F343B">
              <w:tc>
                <w:tcPr>
                  <w:tcW w:w="4135" w:type="dxa"/>
                </w:tcPr>
                <w:p w14:paraId="10191FC1"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Physical violence towards others</w:t>
                  </w:r>
                </w:p>
              </w:tc>
              <w:tc>
                <w:tcPr>
                  <w:tcW w:w="1800" w:type="dxa"/>
                </w:tcPr>
                <w:p w14:paraId="2EE3DFE5" w14:textId="77777777" w:rsidR="00094972" w:rsidRDefault="00094972" w:rsidP="005A01CF">
                  <w:pPr>
                    <w:framePr w:hSpace="180" w:wrap="around" w:vAnchor="text" w:hAnchor="margin" w:y="12"/>
                    <w:spacing w:after="120" w:line="276" w:lineRule="auto"/>
                    <w:rPr>
                      <w:rFonts w:ascii="Gadugi" w:hAnsi="Gadugi" w:cs="Calibri Light"/>
                    </w:rPr>
                  </w:pPr>
                </w:p>
              </w:tc>
              <w:tc>
                <w:tcPr>
                  <w:tcW w:w="1710" w:type="dxa"/>
                </w:tcPr>
                <w:p w14:paraId="7711112E"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64CD0C5E" w14:textId="77777777" w:rsidR="00094972" w:rsidRPr="00672084"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r>
            <w:tr w:rsidR="00094972" w14:paraId="0BA70978" w14:textId="77777777" w:rsidTr="002F343B">
              <w:tc>
                <w:tcPr>
                  <w:tcW w:w="4135" w:type="dxa"/>
                </w:tcPr>
                <w:p w14:paraId="704FA38F"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 xml:space="preserve">Fidgeting </w:t>
                  </w:r>
                </w:p>
              </w:tc>
              <w:tc>
                <w:tcPr>
                  <w:tcW w:w="1800" w:type="dxa"/>
                </w:tcPr>
                <w:p w14:paraId="3A42A00F" w14:textId="77777777" w:rsidR="00094972" w:rsidRPr="00E628FA"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10" w:type="dxa"/>
                </w:tcPr>
                <w:p w14:paraId="290323B6"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787DC2CC"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49E003FE" w14:textId="77777777" w:rsidTr="002F343B">
              <w:tc>
                <w:tcPr>
                  <w:tcW w:w="4135" w:type="dxa"/>
                </w:tcPr>
                <w:p w14:paraId="2222EFBA"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Inappropriate language</w:t>
                  </w:r>
                </w:p>
              </w:tc>
              <w:tc>
                <w:tcPr>
                  <w:tcW w:w="1800" w:type="dxa"/>
                </w:tcPr>
                <w:p w14:paraId="31536FB7" w14:textId="77777777" w:rsidR="00094972" w:rsidRDefault="00094972" w:rsidP="005A01CF">
                  <w:pPr>
                    <w:framePr w:hSpace="180" w:wrap="around" w:vAnchor="text" w:hAnchor="margin" w:y="12"/>
                    <w:spacing w:after="120" w:line="276" w:lineRule="auto"/>
                    <w:rPr>
                      <w:rFonts w:ascii="Gadugi" w:hAnsi="Gadugi" w:cs="Calibri Light"/>
                    </w:rPr>
                  </w:pPr>
                </w:p>
              </w:tc>
              <w:tc>
                <w:tcPr>
                  <w:tcW w:w="1710" w:type="dxa"/>
                </w:tcPr>
                <w:p w14:paraId="68F17B59" w14:textId="77777777" w:rsidR="00094972" w:rsidRPr="00E628FA"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05" w:type="dxa"/>
                </w:tcPr>
                <w:p w14:paraId="1315E432"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0693DDE5" w14:textId="77777777" w:rsidTr="002F343B">
              <w:tc>
                <w:tcPr>
                  <w:tcW w:w="4135" w:type="dxa"/>
                </w:tcPr>
                <w:p w14:paraId="3205F919"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Throwing items at the teacher or other students</w:t>
                  </w:r>
                </w:p>
              </w:tc>
              <w:tc>
                <w:tcPr>
                  <w:tcW w:w="1800" w:type="dxa"/>
                </w:tcPr>
                <w:p w14:paraId="2A31F50C" w14:textId="77777777" w:rsidR="00094972" w:rsidRDefault="00094972" w:rsidP="005A01CF">
                  <w:pPr>
                    <w:framePr w:hSpace="180" w:wrap="around" w:vAnchor="text" w:hAnchor="margin" w:y="12"/>
                    <w:spacing w:after="120" w:line="276" w:lineRule="auto"/>
                    <w:rPr>
                      <w:rFonts w:ascii="Gadugi" w:hAnsi="Gadugi" w:cs="Calibri Light"/>
                    </w:rPr>
                  </w:pPr>
                </w:p>
              </w:tc>
              <w:tc>
                <w:tcPr>
                  <w:tcW w:w="1710" w:type="dxa"/>
                </w:tcPr>
                <w:p w14:paraId="59929357"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672B6378" w14:textId="77777777" w:rsidR="00094972" w:rsidRPr="00E628FA"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r>
            <w:tr w:rsidR="00094972" w14:paraId="626374BF" w14:textId="77777777" w:rsidTr="002F343B">
              <w:tc>
                <w:tcPr>
                  <w:tcW w:w="4135" w:type="dxa"/>
                </w:tcPr>
                <w:p w14:paraId="71B451DC"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Walking around the classroom</w:t>
                  </w:r>
                </w:p>
              </w:tc>
              <w:tc>
                <w:tcPr>
                  <w:tcW w:w="1800" w:type="dxa"/>
                </w:tcPr>
                <w:p w14:paraId="2DB5638D" w14:textId="77777777" w:rsidR="00094972" w:rsidRPr="00B369D8"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10" w:type="dxa"/>
                </w:tcPr>
                <w:p w14:paraId="22B8F12A"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2C08A30A"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5912DDA4" w14:textId="77777777" w:rsidTr="002F343B">
              <w:tc>
                <w:tcPr>
                  <w:tcW w:w="4135" w:type="dxa"/>
                </w:tcPr>
                <w:p w14:paraId="1C82B37B"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 xml:space="preserve">Daydreaming </w:t>
                  </w:r>
                </w:p>
              </w:tc>
              <w:tc>
                <w:tcPr>
                  <w:tcW w:w="1800" w:type="dxa"/>
                </w:tcPr>
                <w:p w14:paraId="5D2C4555" w14:textId="77777777" w:rsidR="00094972" w:rsidRPr="00B369D8"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10" w:type="dxa"/>
                </w:tcPr>
                <w:p w14:paraId="066CAAF2"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11E6A9F5"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583DC331" w14:textId="77777777" w:rsidTr="002F343B">
              <w:tc>
                <w:tcPr>
                  <w:tcW w:w="4135" w:type="dxa"/>
                </w:tcPr>
                <w:p w14:paraId="43CDBAEA"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Threatening behaviour to others</w:t>
                  </w:r>
                </w:p>
              </w:tc>
              <w:tc>
                <w:tcPr>
                  <w:tcW w:w="1800" w:type="dxa"/>
                </w:tcPr>
                <w:p w14:paraId="468870C9" w14:textId="77777777" w:rsidR="00094972" w:rsidRDefault="00094972" w:rsidP="005A01CF">
                  <w:pPr>
                    <w:framePr w:hSpace="180" w:wrap="around" w:vAnchor="text" w:hAnchor="margin" w:y="12"/>
                    <w:spacing w:after="120" w:line="276" w:lineRule="auto"/>
                    <w:rPr>
                      <w:rFonts w:ascii="Gadugi" w:hAnsi="Gadugi" w:cs="Calibri Light"/>
                    </w:rPr>
                  </w:pPr>
                </w:p>
              </w:tc>
              <w:tc>
                <w:tcPr>
                  <w:tcW w:w="1710" w:type="dxa"/>
                </w:tcPr>
                <w:p w14:paraId="7B5B9752"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03C92FDC" w14:textId="77777777" w:rsidR="00094972" w:rsidRPr="00B369D8"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r>
            <w:tr w:rsidR="00094972" w14:paraId="4F3CDB72" w14:textId="77777777" w:rsidTr="002F343B">
              <w:tc>
                <w:tcPr>
                  <w:tcW w:w="4135" w:type="dxa"/>
                </w:tcPr>
                <w:p w14:paraId="54761873"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Destroying property</w:t>
                  </w:r>
                </w:p>
              </w:tc>
              <w:tc>
                <w:tcPr>
                  <w:tcW w:w="1800" w:type="dxa"/>
                </w:tcPr>
                <w:p w14:paraId="5194D1F6" w14:textId="77777777" w:rsidR="00094972" w:rsidRDefault="00094972" w:rsidP="005A01CF">
                  <w:pPr>
                    <w:framePr w:hSpace="180" w:wrap="around" w:vAnchor="text" w:hAnchor="margin" w:y="12"/>
                    <w:spacing w:after="120" w:line="276" w:lineRule="auto"/>
                    <w:rPr>
                      <w:rFonts w:ascii="Gadugi" w:hAnsi="Gadugi" w:cs="Calibri Light"/>
                    </w:rPr>
                  </w:pPr>
                </w:p>
              </w:tc>
              <w:tc>
                <w:tcPr>
                  <w:tcW w:w="1710" w:type="dxa"/>
                </w:tcPr>
                <w:p w14:paraId="5547B092"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3A4DA196" w14:textId="77777777" w:rsidR="00094972" w:rsidRPr="00B369D8"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r>
            <w:tr w:rsidR="006A089D" w14:paraId="5F92BBC7" w14:textId="77777777" w:rsidTr="002F343B">
              <w:tc>
                <w:tcPr>
                  <w:tcW w:w="4135" w:type="dxa"/>
                </w:tcPr>
                <w:p w14:paraId="62806D86" w14:textId="139B472C" w:rsidR="006A089D" w:rsidRDefault="00A9504C" w:rsidP="005A01CF">
                  <w:pPr>
                    <w:framePr w:hSpace="180" w:wrap="around" w:vAnchor="text" w:hAnchor="margin" w:y="12"/>
                    <w:spacing w:after="120" w:line="276" w:lineRule="auto"/>
                    <w:rPr>
                      <w:rFonts w:ascii="Gadugi" w:hAnsi="Gadugi" w:cs="Calibri Light"/>
                    </w:rPr>
                  </w:pPr>
                  <w:r>
                    <w:rPr>
                      <w:rFonts w:ascii="Gadugi" w:hAnsi="Gadugi" w:cs="Calibri Light"/>
                    </w:rPr>
                    <w:t xml:space="preserve">Distracting other learners whilst they are working </w:t>
                  </w:r>
                </w:p>
              </w:tc>
              <w:tc>
                <w:tcPr>
                  <w:tcW w:w="1800" w:type="dxa"/>
                </w:tcPr>
                <w:p w14:paraId="73F6A02B" w14:textId="77777777" w:rsidR="006A089D" w:rsidRDefault="006A089D" w:rsidP="005A01CF">
                  <w:pPr>
                    <w:framePr w:hSpace="180" w:wrap="around" w:vAnchor="text" w:hAnchor="margin" w:y="12"/>
                    <w:spacing w:after="120" w:line="276" w:lineRule="auto"/>
                    <w:rPr>
                      <w:rFonts w:ascii="Gadugi" w:hAnsi="Gadugi" w:cs="Calibri Light"/>
                    </w:rPr>
                  </w:pPr>
                </w:p>
              </w:tc>
              <w:tc>
                <w:tcPr>
                  <w:tcW w:w="1710" w:type="dxa"/>
                </w:tcPr>
                <w:p w14:paraId="576B8070" w14:textId="3A73CA6C" w:rsidR="006A089D" w:rsidRDefault="00A9504C" w:rsidP="005A01CF">
                  <w:pPr>
                    <w:framePr w:hSpace="180" w:wrap="around" w:vAnchor="text" w:hAnchor="margin" w:y="12"/>
                    <w:spacing w:after="120" w:line="276" w:lineRule="auto"/>
                    <w:jc w:val="center"/>
                    <w:rPr>
                      <w:rFonts w:ascii="Gadugi" w:hAnsi="Gadugi" w:cs="Calibri Light"/>
                    </w:rPr>
                  </w:pPr>
                  <w:r>
                    <w:rPr>
                      <w:rFonts w:ascii="Gadugi" w:hAnsi="Gadugi" w:cs="Calibri Light"/>
                    </w:rPr>
                    <w:sym w:font="Wingdings" w:char="F0FC"/>
                  </w:r>
                </w:p>
              </w:tc>
              <w:tc>
                <w:tcPr>
                  <w:tcW w:w="1705" w:type="dxa"/>
                </w:tcPr>
                <w:p w14:paraId="522B3B67" w14:textId="77777777" w:rsidR="006A089D" w:rsidRPr="00B369D8" w:rsidRDefault="006A089D" w:rsidP="005A01CF">
                  <w:pPr>
                    <w:pStyle w:val="ListParagraph"/>
                    <w:framePr w:hSpace="180" w:wrap="around" w:vAnchor="text" w:hAnchor="margin" w:y="12"/>
                    <w:spacing w:after="120" w:line="276" w:lineRule="auto"/>
                    <w:rPr>
                      <w:rFonts w:ascii="Gadugi" w:hAnsi="Gadugi" w:cs="Calibri Light"/>
                    </w:rPr>
                  </w:pPr>
                </w:p>
              </w:tc>
            </w:tr>
            <w:tr w:rsidR="00B84105" w14:paraId="07D302F1" w14:textId="77777777" w:rsidTr="002F343B">
              <w:tc>
                <w:tcPr>
                  <w:tcW w:w="4135" w:type="dxa"/>
                </w:tcPr>
                <w:p w14:paraId="4FDB7C32" w14:textId="19BA20FB" w:rsidR="00B84105" w:rsidRDefault="00B84105" w:rsidP="005A01CF">
                  <w:pPr>
                    <w:framePr w:hSpace="180" w:wrap="around" w:vAnchor="text" w:hAnchor="margin" w:y="12"/>
                    <w:spacing w:after="120" w:line="276" w:lineRule="auto"/>
                    <w:rPr>
                      <w:rFonts w:ascii="Gadugi" w:hAnsi="Gadugi" w:cs="Calibri Light"/>
                    </w:rPr>
                  </w:pPr>
                  <w:r>
                    <w:rPr>
                      <w:rFonts w:ascii="Gadugi" w:hAnsi="Gadugi" w:cs="Calibri Light"/>
                    </w:rPr>
                    <w:t xml:space="preserve">Being noisy </w:t>
                  </w:r>
                </w:p>
              </w:tc>
              <w:tc>
                <w:tcPr>
                  <w:tcW w:w="1800" w:type="dxa"/>
                </w:tcPr>
                <w:p w14:paraId="32385C5D" w14:textId="77777777" w:rsidR="00B84105" w:rsidRDefault="00B84105" w:rsidP="005A01CF">
                  <w:pPr>
                    <w:framePr w:hSpace="180" w:wrap="around" w:vAnchor="text" w:hAnchor="margin" w:y="12"/>
                    <w:spacing w:after="120" w:line="276" w:lineRule="auto"/>
                    <w:rPr>
                      <w:rFonts w:ascii="Gadugi" w:hAnsi="Gadugi" w:cs="Calibri Light"/>
                    </w:rPr>
                  </w:pPr>
                </w:p>
              </w:tc>
              <w:tc>
                <w:tcPr>
                  <w:tcW w:w="1710" w:type="dxa"/>
                </w:tcPr>
                <w:p w14:paraId="373C193A" w14:textId="148FEC17" w:rsidR="00B84105" w:rsidRDefault="00B84105" w:rsidP="005A01CF">
                  <w:pPr>
                    <w:framePr w:hSpace="180" w:wrap="around" w:vAnchor="text" w:hAnchor="margin" w:y="12"/>
                    <w:spacing w:after="120" w:line="276" w:lineRule="auto"/>
                    <w:jc w:val="center"/>
                    <w:rPr>
                      <w:rFonts w:ascii="Gadugi" w:hAnsi="Gadugi" w:cs="Calibri Light"/>
                    </w:rPr>
                  </w:pPr>
                  <w:r>
                    <w:rPr>
                      <w:rFonts w:ascii="Gadugi" w:hAnsi="Gadugi" w:cs="Calibri Light"/>
                    </w:rPr>
                    <w:sym w:font="Wingdings" w:char="F0FC"/>
                  </w:r>
                </w:p>
              </w:tc>
              <w:tc>
                <w:tcPr>
                  <w:tcW w:w="1705" w:type="dxa"/>
                </w:tcPr>
                <w:p w14:paraId="17A09DD0" w14:textId="77777777" w:rsidR="00B84105" w:rsidRPr="00B369D8" w:rsidRDefault="00B84105" w:rsidP="005A01CF">
                  <w:pPr>
                    <w:pStyle w:val="ListParagraph"/>
                    <w:framePr w:hSpace="180" w:wrap="around" w:vAnchor="text" w:hAnchor="margin" w:y="12"/>
                    <w:spacing w:after="120" w:line="276" w:lineRule="auto"/>
                    <w:rPr>
                      <w:rFonts w:ascii="Gadugi" w:hAnsi="Gadugi" w:cs="Calibri Light"/>
                    </w:rPr>
                  </w:pPr>
                </w:p>
              </w:tc>
            </w:tr>
            <w:tr w:rsidR="00094972" w14:paraId="6D1A54EF" w14:textId="77777777" w:rsidTr="002F343B">
              <w:tc>
                <w:tcPr>
                  <w:tcW w:w="4135" w:type="dxa"/>
                </w:tcPr>
                <w:p w14:paraId="6CBB8A17" w14:textId="3429C7C6"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Talking to others instead of completing tasks</w:t>
                  </w:r>
                  <w:r w:rsidR="00B84105">
                    <w:rPr>
                      <w:rFonts w:ascii="Gadugi" w:hAnsi="Gadugi" w:cs="Calibri Light"/>
                    </w:rPr>
                    <w:t xml:space="preserve"> or whilst the teacher is talking </w:t>
                  </w:r>
                </w:p>
              </w:tc>
              <w:tc>
                <w:tcPr>
                  <w:tcW w:w="1800" w:type="dxa"/>
                </w:tcPr>
                <w:p w14:paraId="71AD80D9" w14:textId="77777777" w:rsidR="00094972" w:rsidRPr="00B369D8" w:rsidRDefault="00094972" w:rsidP="005A01CF">
                  <w:pPr>
                    <w:pStyle w:val="ListParagraph"/>
                    <w:framePr w:hSpace="180" w:wrap="around" w:vAnchor="text" w:hAnchor="margin" w:y="12"/>
                    <w:numPr>
                      <w:ilvl w:val="0"/>
                      <w:numId w:val="21"/>
                    </w:numPr>
                    <w:spacing w:after="120" w:line="276" w:lineRule="auto"/>
                    <w:rPr>
                      <w:rFonts w:ascii="Gadugi" w:hAnsi="Gadugi" w:cs="Calibri Light"/>
                    </w:rPr>
                  </w:pPr>
                </w:p>
              </w:tc>
              <w:tc>
                <w:tcPr>
                  <w:tcW w:w="1710" w:type="dxa"/>
                </w:tcPr>
                <w:p w14:paraId="283505A3" w14:textId="77777777" w:rsidR="00094972" w:rsidRDefault="00094972" w:rsidP="005A01CF">
                  <w:pPr>
                    <w:framePr w:hSpace="180" w:wrap="around" w:vAnchor="text" w:hAnchor="margin" w:y="12"/>
                    <w:spacing w:after="120" w:line="276" w:lineRule="auto"/>
                    <w:rPr>
                      <w:rFonts w:ascii="Gadugi" w:hAnsi="Gadugi" w:cs="Calibri Light"/>
                    </w:rPr>
                  </w:pPr>
                </w:p>
              </w:tc>
              <w:tc>
                <w:tcPr>
                  <w:tcW w:w="1705" w:type="dxa"/>
                </w:tcPr>
                <w:p w14:paraId="1525FAFC" w14:textId="77777777" w:rsidR="00094972" w:rsidRDefault="00094972" w:rsidP="005A01CF">
                  <w:pPr>
                    <w:framePr w:hSpace="180" w:wrap="around" w:vAnchor="text" w:hAnchor="margin" w:y="12"/>
                    <w:spacing w:after="120" w:line="276" w:lineRule="auto"/>
                    <w:rPr>
                      <w:rFonts w:ascii="Gadugi" w:hAnsi="Gadugi" w:cs="Calibri Light"/>
                    </w:rPr>
                  </w:pPr>
                </w:p>
              </w:tc>
            </w:tr>
            <w:tr w:rsidR="00094972" w14:paraId="4F35D5E3" w14:textId="77777777" w:rsidTr="002F343B">
              <w:tc>
                <w:tcPr>
                  <w:tcW w:w="4135" w:type="dxa"/>
                </w:tcPr>
                <w:p w14:paraId="2639484A" w14:textId="77777777" w:rsidR="00094972" w:rsidRDefault="00094972" w:rsidP="005A01CF">
                  <w:pPr>
                    <w:framePr w:hSpace="180" w:wrap="around" w:vAnchor="text" w:hAnchor="margin" w:y="12"/>
                    <w:spacing w:after="120" w:line="276" w:lineRule="auto"/>
                    <w:rPr>
                      <w:rFonts w:ascii="Gadugi" w:hAnsi="Gadugi" w:cs="Calibri Light"/>
                    </w:rPr>
                  </w:pPr>
                  <w:r>
                    <w:rPr>
                      <w:rFonts w:ascii="Gadugi" w:hAnsi="Gadugi" w:cs="Calibri Light"/>
                    </w:rPr>
                    <w:t>Bullying another student</w:t>
                  </w:r>
                </w:p>
              </w:tc>
              <w:tc>
                <w:tcPr>
                  <w:tcW w:w="1800" w:type="dxa"/>
                </w:tcPr>
                <w:p w14:paraId="7E971546" w14:textId="77777777" w:rsidR="00094972" w:rsidRPr="00B369D8" w:rsidRDefault="00094972" w:rsidP="005A01CF">
                  <w:pPr>
                    <w:pStyle w:val="ListParagraph"/>
                    <w:framePr w:hSpace="180" w:wrap="around" w:vAnchor="text" w:hAnchor="margin" w:y="12"/>
                    <w:spacing w:after="120" w:line="276" w:lineRule="auto"/>
                    <w:rPr>
                      <w:rFonts w:ascii="Gadugi" w:hAnsi="Gadugi" w:cs="Calibri Light"/>
                    </w:rPr>
                  </w:pPr>
                </w:p>
              </w:tc>
              <w:tc>
                <w:tcPr>
                  <w:tcW w:w="1710" w:type="dxa"/>
                </w:tcPr>
                <w:p w14:paraId="051808D5" w14:textId="77777777" w:rsidR="00094972" w:rsidRPr="00B96ADF" w:rsidRDefault="00094972" w:rsidP="005A01CF">
                  <w:pPr>
                    <w:pStyle w:val="ListParagraph"/>
                    <w:framePr w:hSpace="180" w:wrap="around" w:vAnchor="text" w:hAnchor="margin" w:y="12"/>
                    <w:spacing w:after="120" w:line="276" w:lineRule="auto"/>
                    <w:rPr>
                      <w:rFonts w:ascii="Gadugi" w:hAnsi="Gadugi" w:cs="Calibri Light"/>
                    </w:rPr>
                  </w:pPr>
                </w:p>
              </w:tc>
              <w:tc>
                <w:tcPr>
                  <w:tcW w:w="1705" w:type="dxa"/>
                </w:tcPr>
                <w:p w14:paraId="06178429" w14:textId="0D1C1104" w:rsidR="00094972" w:rsidRDefault="00775116" w:rsidP="005A01CF">
                  <w:pPr>
                    <w:framePr w:hSpace="180" w:wrap="around" w:vAnchor="text" w:hAnchor="margin" w:y="12"/>
                    <w:spacing w:after="120" w:line="276" w:lineRule="auto"/>
                    <w:jc w:val="center"/>
                    <w:rPr>
                      <w:rFonts w:ascii="Gadugi" w:hAnsi="Gadugi" w:cs="Calibri Light"/>
                    </w:rPr>
                  </w:pPr>
                  <w:r>
                    <w:rPr>
                      <w:rFonts w:ascii="Gadugi" w:hAnsi="Gadugi" w:cs="Calibri Light"/>
                    </w:rPr>
                    <w:sym w:font="Wingdings" w:char="F0FC"/>
                  </w:r>
                </w:p>
              </w:tc>
            </w:tr>
          </w:tbl>
          <w:p w14:paraId="53A07EBB" w14:textId="77777777" w:rsidR="00094972" w:rsidRPr="00094972" w:rsidRDefault="00094972" w:rsidP="00094972">
            <w:pPr>
              <w:rPr>
                <w:rFonts w:ascii="Gadugi" w:hAnsi="Gadugi"/>
              </w:rPr>
            </w:pPr>
          </w:p>
          <w:p w14:paraId="5AAA57F9" w14:textId="76000718" w:rsidR="002432BB" w:rsidRDefault="00CF1066" w:rsidP="00CF1066">
            <w:pPr>
              <w:rPr>
                <w:rFonts w:ascii="Gadugi" w:hAnsi="Gadugi"/>
              </w:rPr>
            </w:pPr>
            <w:r w:rsidRPr="00CF1066">
              <w:rPr>
                <w:rFonts w:ascii="Gadugi" w:hAnsi="Gadugi"/>
                <w:b/>
                <w:bCs/>
              </w:rPr>
              <w:t>Reflect:</w:t>
            </w:r>
            <w:r>
              <w:rPr>
                <w:rFonts w:ascii="Gadugi" w:hAnsi="Gadugi"/>
              </w:rPr>
              <w:t xml:space="preserve"> </w:t>
            </w:r>
          </w:p>
          <w:p w14:paraId="50AC022B" w14:textId="7A1D1D19" w:rsidR="006B0EAA" w:rsidRPr="00EC0EED" w:rsidRDefault="003F1093" w:rsidP="006231A9">
            <w:pPr>
              <w:pStyle w:val="ListParagraph"/>
              <w:numPr>
                <w:ilvl w:val="0"/>
                <w:numId w:val="39"/>
              </w:numPr>
              <w:spacing w:after="240"/>
              <w:rPr>
                <w:rFonts w:ascii="Gadugi" w:hAnsi="Gadugi"/>
              </w:rPr>
            </w:pPr>
            <w:r w:rsidRPr="00914F64">
              <w:rPr>
                <w:noProof/>
                <w:color w:val="4472C4" w:themeColor="accent1"/>
                <w:sz w:val="24"/>
              </w:rPr>
              <w:drawing>
                <wp:anchor distT="0" distB="0" distL="114300" distR="114300" simplePos="0" relativeHeight="251928576" behindDoc="0" locked="0" layoutInCell="1" allowOverlap="1" wp14:anchorId="5B8826FF" wp14:editId="0BBA2AD7">
                  <wp:simplePos x="0" y="0"/>
                  <wp:positionH relativeFrom="column">
                    <wp:posOffset>-57150</wp:posOffset>
                  </wp:positionH>
                  <wp:positionV relativeFrom="paragraph">
                    <wp:posOffset>45085</wp:posOffset>
                  </wp:positionV>
                  <wp:extent cx="631693" cy="635000"/>
                  <wp:effectExtent l="0" t="0" r="0" b="0"/>
                  <wp:wrapNone/>
                  <wp:docPr id="72" name="Picture 72"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descr="A picture containing text&#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094972" w:rsidRPr="00EC0EED">
              <w:rPr>
                <w:rFonts w:ascii="Gadugi" w:hAnsi="Gadugi"/>
              </w:rPr>
              <w:t>Do you mostly experience low level behaviour problems in your class?</w:t>
            </w:r>
          </w:p>
          <w:p w14:paraId="1A8FE50F" w14:textId="22FDAA11" w:rsidR="002432BB" w:rsidRPr="00EC0EED" w:rsidRDefault="002432BB" w:rsidP="006231A9">
            <w:pPr>
              <w:pStyle w:val="ListParagraph"/>
              <w:numPr>
                <w:ilvl w:val="0"/>
                <w:numId w:val="39"/>
              </w:numPr>
              <w:spacing w:after="240"/>
              <w:rPr>
                <w:rFonts w:ascii="Gadugi" w:hAnsi="Gadugi"/>
              </w:rPr>
            </w:pPr>
            <w:r w:rsidRPr="00EC0EED">
              <w:rPr>
                <w:rFonts w:ascii="Gadugi" w:hAnsi="Gadugi"/>
              </w:rPr>
              <w:t xml:space="preserve">When do you </w:t>
            </w:r>
            <w:r w:rsidR="007C7856" w:rsidRPr="00EC0EED">
              <w:rPr>
                <w:rFonts w:ascii="Gadugi" w:hAnsi="Gadugi"/>
              </w:rPr>
              <w:t>think,</w:t>
            </w:r>
            <w:r w:rsidRPr="00EC0EED">
              <w:rPr>
                <w:rFonts w:ascii="Gadugi" w:hAnsi="Gadugi"/>
              </w:rPr>
              <w:t xml:space="preserve"> a </w:t>
            </w:r>
            <w:r w:rsidR="00140D6B" w:rsidRPr="00EC0EED">
              <w:rPr>
                <w:rFonts w:ascii="Gadugi" w:hAnsi="Gadugi"/>
              </w:rPr>
              <w:t>low-level</w:t>
            </w:r>
            <w:r w:rsidRPr="00EC0EED">
              <w:rPr>
                <w:rFonts w:ascii="Gadugi" w:hAnsi="Gadugi"/>
              </w:rPr>
              <w:t xml:space="preserve"> disruption would change to moderate or severe? </w:t>
            </w:r>
          </w:p>
          <w:p w14:paraId="0D27C90B" w14:textId="35DCB869" w:rsidR="00140D6B" w:rsidRPr="00EC0EED" w:rsidRDefault="00140D6B" w:rsidP="006231A9">
            <w:pPr>
              <w:pStyle w:val="ListParagraph"/>
              <w:numPr>
                <w:ilvl w:val="0"/>
                <w:numId w:val="39"/>
              </w:numPr>
              <w:spacing w:after="240"/>
              <w:rPr>
                <w:rFonts w:ascii="Gadugi" w:hAnsi="Gadugi"/>
              </w:rPr>
            </w:pPr>
            <w:r w:rsidRPr="00EC0EED">
              <w:rPr>
                <w:rFonts w:ascii="Gadugi" w:hAnsi="Gadugi"/>
              </w:rPr>
              <w:t>Do you tend to see more undesirable behav</w:t>
            </w:r>
            <w:r w:rsidR="00831FAE" w:rsidRPr="00EC0EED">
              <w:rPr>
                <w:rFonts w:ascii="Gadugi" w:hAnsi="Gadugi"/>
              </w:rPr>
              <w:t>i</w:t>
            </w:r>
            <w:r w:rsidRPr="00EC0EED">
              <w:rPr>
                <w:rFonts w:ascii="Gadugi" w:hAnsi="Gadugi"/>
              </w:rPr>
              <w:t>our from g</w:t>
            </w:r>
            <w:r w:rsidR="00831FAE" w:rsidRPr="00EC0EED">
              <w:rPr>
                <w:rFonts w:ascii="Gadugi" w:hAnsi="Gadugi"/>
              </w:rPr>
              <w:t xml:space="preserve">irls or boys? </w:t>
            </w:r>
          </w:p>
          <w:p w14:paraId="63498230" w14:textId="3228575B" w:rsidR="00CF1066" w:rsidRPr="00CF1066" w:rsidRDefault="00CF1066" w:rsidP="00CF1066">
            <w:pPr>
              <w:rPr>
                <w:rFonts w:ascii="Gadugi" w:hAnsi="Gadugi"/>
                <w:sz w:val="20"/>
                <w:szCs w:val="20"/>
              </w:rPr>
            </w:pPr>
          </w:p>
        </w:tc>
      </w:tr>
    </w:tbl>
    <w:p w14:paraId="3CC7C99A" w14:textId="05A9B02C" w:rsidR="00EC0EED" w:rsidRDefault="00EC0EED" w:rsidP="006B0EF6">
      <w:pPr>
        <w:spacing w:after="120" w:line="276" w:lineRule="auto"/>
        <w:rPr>
          <w:rFonts w:ascii="Gadugi" w:hAnsi="Gadugi" w:cs="Calibri Light"/>
        </w:rPr>
      </w:pPr>
    </w:p>
    <w:p w14:paraId="59D83072" w14:textId="652DA8CA" w:rsidR="0019593A" w:rsidRDefault="0019593A" w:rsidP="006B0EF6">
      <w:pPr>
        <w:spacing w:after="120" w:line="276" w:lineRule="auto"/>
        <w:rPr>
          <w:rFonts w:ascii="Gadugi" w:hAnsi="Gadugi" w:cs="Calibri Light"/>
        </w:rPr>
      </w:pPr>
    </w:p>
    <w:p w14:paraId="23B13E01" w14:textId="61A46010" w:rsidR="0019593A" w:rsidRDefault="0019593A" w:rsidP="006B0EF6">
      <w:pPr>
        <w:spacing w:after="120" w:line="276" w:lineRule="auto"/>
        <w:rPr>
          <w:rFonts w:ascii="Gadugi" w:hAnsi="Gadugi" w:cs="Calibri Light"/>
        </w:rPr>
      </w:pPr>
    </w:p>
    <w:p w14:paraId="7A062C63" w14:textId="59E1C55A" w:rsidR="0019593A" w:rsidRDefault="0019593A" w:rsidP="006B0EF6">
      <w:pPr>
        <w:spacing w:after="120" w:line="276" w:lineRule="auto"/>
        <w:rPr>
          <w:rFonts w:ascii="Gadugi" w:hAnsi="Gadugi" w:cs="Calibri Light"/>
        </w:rPr>
      </w:pPr>
    </w:p>
    <w:p w14:paraId="455D0368" w14:textId="77777777" w:rsidR="0019593A" w:rsidRDefault="0019593A" w:rsidP="006B0EF6">
      <w:pPr>
        <w:spacing w:after="120" w:line="276" w:lineRule="auto"/>
        <w:rPr>
          <w:rFonts w:ascii="Gadugi" w:hAnsi="Gadugi" w:cs="Calibri Light"/>
        </w:rPr>
      </w:pPr>
    </w:p>
    <w:p w14:paraId="22433210" w14:textId="41FCC608" w:rsidR="00B8328A" w:rsidRDefault="00B8328A" w:rsidP="00EC0EED">
      <w:pPr>
        <w:spacing w:after="0" w:line="276" w:lineRule="auto"/>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lastRenderedPageBreak/>
        <w:t xml:space="preserve">4.1 </w:t>
      </w:r>
      <w:r w:rsidR="006B0EF6" w:rsidRPr="00B8328A">
        <w:rPr>
          <w:rFonts w:asciiTheme="majorHAnsi" w:hAnsiTheme="majorHAnsi" w:cstheme="majorHAnsi"/>
          <w:b/>
          <w:bCs/>
          <w:color w:val="2F5496" w:themeColor="accent1" w:themeShade="BF"/>
          <w:sz w:val="26"/>
          <w:szCs w:val="26"/>
        </w:rPr>
        <w:t xml:space="preserve">Causes of undesirable </w:t>
      </w:r>
      <w:proofErr w:type="spellStart"/>
      <w:r w:rsidR="006B0EF6" w:rsidRPr="00B8328A">
        <w:rPr>
          <w:rFonts w:asciiTheme="majorHAnsi" w:hAnsiTheme="majorHAnsi" w:cstheme="majorHAnsi"/>
          <w:b/>
          <w:bCs/>
          <w:color w:val="2F5496" w:themeColor="accent1" w:themeShade="BF"/>
          <w:sz w:val="26"/>
          <w:szCs w:val="26"/>
        </w:rPr>
        <w:t>behaviour</w:t>
      </w:r>
      <w:proofErr w:type="spellEnd"/>
    </w:p>
    <w:p w14:paraId="6C144C32" w14:textId="3C858A9E" w:rsidR="00B8328A" w:rsidRDefault="008C45A8" w:rsidP="00EC0EED">
      <w:pPr>
        <w:spacing w:after="0" w:line="276" w:lineRule="auto"/>
        <w:rPr>
          <w:rFonts w:ascii="Gadugi" w:hAnsi="Gadugi" w:cstheme="majorHAnsi"/>
        </w:rPr>
      </w:pPr>
      <w:r>
        <w:rPr>
          <w:rFonts w:ascii="Gadugi" w:hAnsi="Gadugi" w:cstheme="majorHAnsi"/>
        </w:rPr>
        <w:t>There are many causes of unde</w:t>
      </w:r>
      <w:r w:rsidR="00393BBD">
        <w:rPr>
          <w:rFonts w:ascii="Gadugi" w:hAnsi="Gadugi" w:cstheme="majorHAnsi"/>
        </w:rPr>
        <w:t>sir</w:t>
      </w:r>
      <w:r>
        <w:rPr>
          <w:rFonts w:ascii="Gadugi" w:hAnsi="Gadugi" w:cstheme="majorHAnsi"/>
        </w:rPr>
        <w:t xml:space="preserve">able </w:t>
      </w:r>
      <w:proofErr w:type="spellStart"/>
      <w:r>
        <w:rPr>
          <w:rFonts w:ascii="Gadugi" w:hAnsi="Gadugi" w:cstheme="majorHAnsi"/>
        </w:rPr>
        <w:t>behaviour</w:t>
      </w:r>
      <w:proofErr w:type="spellEnd"/>
      <w:r>
        <w:rPr>
          <w:rFonts w:ascii="Gadugi" w:hAnsi="Gadugi" w:cstheme="majorHAnsi"/>
        </w:rPr>
        <w:t xml:space="preserve">. </w:t>
      </w:r>
      <w:r w:rsidR="004A5E05">
        <w:rPr>
          <w:rFonts w:ascii="Gadugi" w:hAnsi="Gadugi" w:cstheme="majorHAnsi"/>
        </w:rPr>
        <w:t>T</w:t>
      </w:r>
      <w:r>
        <w:rPr>
          <w:rFonts w:ascii="Gadugi" w:hAnsi="Gadugi" w:cstheme="majorHAnsi"/>
        </w:rPr>
        <w:t>he</w:t>
      </w:r>
      <w:r w:rsidR="004A5E05">
        <w:rPr>
          <w:rFonts w:ascii="Gadugi" w:hAnsi="Gadugi" w:cstheme="majorHAnsi"/>
        </w:rPr>
        <w:t xml:space="preserve"> diagram below shows </w:t>
      </w:r>
      <w:r w:rsidR="00B04C62">
        <w:rPr>
          <w:rFonts w:ascii="Gadugi" w:hAnsi="Gadugi" w:cstheme="majorHAnsi"/>
        </w:rPr>
        <w:t>a variety of factors which can cause children to misbehave in the classroom.</w:t>
      </w:r>
      <w:r w:rsidR="00564426">
        <w:rPr>
          <w:rFonts w:ascii="Gadugi" w:hAnsi="Gadugi" w:cstheme="majorHAnsi"/>
        </w:rPr>
        <w:t xml:space="preserve"> A number of these factors </w:t>
      </w:r>
      <w:r w:rsidR="00612501">
        <w:rPr>
          <w:rFonts w:ascii="Gadugi" w:hAnsi="Gadugi" w:cstheme="majorHAnsi"/>
        </w:rPr>
        <w:t xml:space="preserve">are related to the </w:t>
      </w:r>
      <w:r w:rsidR="0020553B">
        <w:rPr>
          <w:rFonts w:ascii="Gadugi" w:hAnsi="Gadugi" w:cstheme="majorHAnsi"/>
        </w:rPr>
        <w:t>teaching and learning approache</w:t>
      </w:r>
      <w:r w:rsidR="00523A0E">
        <w:rPr>
          <w:rFonts w:ascii="Gadugi" w:hAnsi="Gadugi" w:cstheme="majorHAnsi"/>
        </w:rPr>
        <w:t>s</w:t>
      </w:r>
      <w:r w:rsidR="0020553B">
        <w:rPr>
          <w:rFonts w:ascii="Gadugi" w:hAnsi="Gadugi" w:cstheme="majorHAnsi"/>
        </w:rPr>
        <w:t xml:space="preserve"> used by teachers. </w:t>
      </w:r>
      <w:r w:rsidR="00ED10B1" w:rsidRPr="00ED10B1">
        <w:rPr>
          <w:rFonts w:ascii="Gadugi" w:hAnsi="Gadugi" w:cstheme="majorHAnsi"/>
        </w:rPr>
        <w:t xml:space="preserve">If </w:t>
      </w:r>
      <w:r w:rsidR="00ED10B1">
        <w:rPr>
          <w:rFonts w:ascii="Gadugi" w:hAnsi="Gadugi" w:cstheme="majorHAnsi"/>
        </w:rPr>
        <w:t>children are not fully</w:t>
      </w:r>
      <w:r w:rsidR="00ED10B1" w:rsidRPr="00ED10B1">
        <w:rPr>
          <w:rFonts w:ascii="Gadugi" w:hAnsi="Gadugi" w:cstheme="majorHAnsi"/>
        </w:rPr>
        <w:t xml:space="preserve"> engaged,</w:t>
      </w:r>
      <w:r w:rsidR="00ED10B1">
        <w:rPr>
          <w:rFonts w:ascii="Gadugi" w:hAnsi="Gadugi" w:cstheme="majorHAnsi"/>
        </w:rPr>
        <w:t xml:space="preserve"> if </w:t>
      </w:r>
      <w:r w:rsidR="00ED10B1" w:rsidRPr="00ED10B1">
        <w:rPr>
          <w:rFonts w:ascii="Gadugi" w:hAnsi="Gadugi" w:cstheme="majorHAnsi"/>
        </w:rPr>
        <w:t xml:space="preserve">their learning abilities </w:t>
      </w:r>
      <w:r w:rsidR="00A544BE">
        <w:rPr>
          <w:rFonts w:ascii="Gadugi" w:hAnsi="Gadugi" w:cstheme="majorHAnsi"/>
        </w:rPr>
        <w:t xml:space="preserve">are not </w:t>
      </w:r>
      <w:r w:rsidR="00ED10B1" w:rsidRPr="00ED10B1">
        <w:rPr>
          <w:rFonts w:ascii="Gadugi" w:hAnsi="Gadugi" w:cstheme="majorHAnsi"/>
        </w:rPr>
        <w:t xml:space="preserve">considered </w:t>
      </w:r>
      <w:r w:rsidR="00A544BE">
        <w:rPr>
          <w:rFonts w:ascii="Gadugi" w:hAnsi="Gadugi" w:cstheme="majorHAnsi"/>
        </w:rPr>
        <w:t>or if</w:t>
      </w:r>
      <w:r w:rsidR="00ED10B1" w:rsidRPr="00ED10B1">
        <w:rPr>
          <w:rFonts w:ascii="Gadugi" w:hAnsi="Gadugi" w:cstheme="majorHAnsi"/>
        </w:rPr>
        <w:t xml:space="preserve"> t</w:t>
      </w:r>
      <w:r w:rsidR="00A544BE">
        <w:rPr>
          <w:rFonts w:ascii="Gadugi" w:hAnsi="Gadugi" w:cstheme="majorHAnsi"/>
        </w:rPr>
        <w:t xml:space="preserve">eachers do not </w:t>
      </w:r>
      <w:r w:rsidR="0095083B">
        <w:rPr>
          <w:rFonts w:ascii="Gadugi" w:hAnsi="Gadugi" w:cstheme="majorHAnsi"/>
        </w:rPr>
        <w:t>plan for different</w:t>
      </w:r>
      <w:r w:rsidR="00236899">
        <w:rPr>
          <w:rFonts w:ascii="Gadugi" w:hAnsi="Gadugi" w:cstheme="majorHAnsi"/>
        </w:rPr>
        <w:t xml:space="preserve"> learning styles,</w:t>
      </w:r>
      <w:r w:rsidR="00013AE2">
        <w:rPr>
          <w:rFonts w:ascii="Gadugi" w:hAnsi="Gadugi" w:cstheme="majorHAnsi"/>
        </w:rPr>
        <w:t xml:space="preserve"> </w:t>
      </w:r>
      <w:r w:rsidR="006207D7">
        <w:rPr>
          <w:rFonts w:ascii="Gadugi" w:hAnsi="Gadugi" w:cstheme="majorHAnsi"/>
        </w:rPr>
        <w:t xml:space="preserve">some </w:t>
      </w:r>
      <w:r w:rsidR="00013AE2">
        <w:rPr>
          <w:rFonts w:ascii="Gadugi" w:hAnsi="Gadugi" w:cstheme="majorHAnsi"/>
        </w:rPr>
        <w:t xml:space="preserve">children </w:t>
      </w:r>
      <w:r w:rsidR="00F412C8">
        <w:rPr>
          <w:rFonts w:ascii="Gadugi" w:hAnsi="Gadugi" w:cstheme="majorHAnsi"/>
        </w:rPr>
        <w:t>may</w:t>
      </w:r>
      <w:r w:rsidR="00013AE2">
        <w:rPr>
          <w:rFonts w:ascii="Gadugi" w:hAnsi="Gadugi" w:cstheme="majorHAnsi"/>
        </w:rPr>
        <w:t xml:space="preserve"> respond negatively</w:t>
      </w:r>
      <w:r w:rsidR="00F412C8">
        <w:rPr>
          <w:rFonts w:ascii="Gadugi" w:hAnsi="Gadugi" w:cstheme="majorHAnsi"/>
        </w:rPr>
        <w:t>,</w:t>
      </w:r>
      <w:r w:rsidR="00013AE2">
        <w:rPr>
          <w:rFonts w:ascii="Gadugi" w:hAnsi="Gadugi" w:cstheme="majorHAnsi"/>
        </w:rPr>
        <w:t xml:space="preserve"> </w:t>
      </w:r>
      <w:r w:rsidR="006207D7">
        <w:rPr>
          <w:rFonts w:ascii="Gadugi" w:hAnsi="Gadugi" w:cstheme="majorHAnsi"/>
        </w:rPr>
        <w:t>resulting in</w:t>
      </w:r>
      <w:r w:rsidR="00013AE2">
        <w:rPr>
          <w:rFonts w:ascii="Gadugi" w:hAnsi="Gadugi" w:cstheme="majorHAnsi"/>
        </w:rPr>
        <w:t xml:space="preserve"> </w:t>
      </w:r>
      <w:r w:rsidR="00907D04">
        <w:rPr>
          <w:rFonts w:ascii="Gadugi" w:hAnsi="Gadugi" w:cstheme="majorHAnsi"/>
        </w:rPr>
        <w:t>poor</w:t>
      </w:r>
      <w:r w:rsidR="00013AE2">
        <w:rPr>
          <w:rFonts w:ascii="Gadugi" w:hAnsi="Gadugi" w:cstheme="majorHAnsi"/>
        </w:rPr>
        <w:t xml:space="preserve"> </w:t>
      </w:r>
      <w:proofErr w:type="spellStart"/>
      <w:r w:rsidR="00013AE2">
        <w:rPr>
          <w:rFonts w:ascii="Gadugi" w:hAnsi="Gadugi" w:cstheme="majorHAnsi"/>
        </w:rPr>
        <w:t>behaviou</w:t>
      </w:r>
      <w:r w:rsidR="006207D7">
        <w:rPr>
          <w:rFonts w:ascii="Gadugi" w:hAnsi="Gadugi" w:cstheme="majorHAnsi"/>
        </w:rPr>
        <w:t>r</w:t>
      </w:r>
      <w:proofErr w:type="spellEnd"/>
      <w:r w:rsidR="00013AE2">
        <w:rPr>
          <w:rFonts w:ascii="Gadugi" w:hAnsi="Gadugi" w:cstheme="majorHAnsi"/>
        </w:rPr>
        <w:t>.</w:t>
      </w:r>
      <w:r w:rsidR="008E3CF6" w:rsidRPr="008E3CF6">
        <w:rPr>
          <w:rFonts w:ascii="Gadugi" w:hAnsi="Gadugi" w:cstheme="majorHAnsi"/>
        </w:rPr>
        <w:t xml:space="preserve"> </w:t>
      </w:r>
    </w:p>
    <w:p w14:paraId="02B47D48" w14:textId="77777777" w:rsidR="00EF6C95" w:rsidRDefault="002432BB" w:rsidP="00561B92">
      <w:pPr>
        <w:spacing w:after="0" w:line="276" w:lineRule="auto"/>
        <w:rPr>
          <w:rFonts w:ascii="Gadugi" w:hAnsi="Gadugi" w:cstheme="majorHAnsi"/>
        </w:rPr>
      </w:pPr>
      <w:r w:rsidRPr="002432BB">
        <w:rPr>
          <w:rFonts w:ascii="Gadugi" w:hAnsi="Gadugi" w:cstheme="majorHAnsi"/>
        </w:rPr>
        <w:t xml:space="preserve">Reflecting on your own experiences and topics covered in previous modules (particularly Module 2: Knowing your learners), think about some of the causes of undesirable </w:t>
      </w:r>
      <w:proofErr w:type="spellStart"/>
      <w:r w:rsidRPr="002432BB">
        <w:rPr>
          <w:rFonts w:ascii="Gadugi" w:hAnsi="Gadugi" w:cstheme="majorHAnsi"/>
        </w:rPr>
        <w:t>behaviour</w:t>
      </w:r>
      <w:proofErr w:type="spellEnd"/>
      <w:r w:rsidRPr="002432BB">
        <w:rPr>
          <w:rFonts w:ascii="Gadugi" w:hAnsi="Gadugi" w:cstheme="majorHAnsi"/>
        </w:rPr>
        <w:t>. The</w:t>
      </w:r>
      <w:r w:rsidR="005121B7">
        <w:rPr>
          <w:rFonts w:ascii="Gadugi" w:hAnsi="Gadugi" w:cstheme="majorHAnsi"/>
        </w:rPr>
        <w:t>se</w:t>
      </w:r>
      <w:r w:rsidRPr="002432BB">
        <w:rPr>
          <w:rFonts w:ascii="Gadugi" w:hAnsi="Gadugi" w:cstheme="majorHAnsi"/>
        </w:rPr>
        <w:t xml:space="preserve"> could be </w:t>
      </w:r>
    </w:p>
    <w:p w14:paraId="4E482832" w14:textId="17A8325E" w:rsidR="00905972" w:rsidRDefault="002432BB" w:rsidP="00561B92">
      <w:pPr>
        <w:spacing w:after="0" w:line="276" w:lineRule="auto"/>
        <w:rPr>
          <w:rFonts w:ascii="Gadugi" w:hAnsi="Gadugi" w:cstheme="majorHAnsi"/>
        </w:rPr>
      </w:pPr>
      <w:r w:rsidRPr="002432BB">
        <w:rPr>
          <w:rFonts w:ascii="Gadugi" w:hAnsi="Gadugi" w:cstheme="majorHAnsi"/>
        </w:rPr>
        <w:t xml:space="preserve">related to social, emotional, </w:t>
      </w:r>
      <w:proofErr w:type="gramStart"/>
      <w:r w:rsidRPr="002432BB">
        <w:rPr>
          <w:rFonts w:ascii="Gadugi" w:hAnsi="Gadugi" w:cstheme="majorHAnsi"/>
        </w:rPr>
        <w:t>physical</w:t>
      </w:r>
      <w:proofErr w:type="gramEnd"/>
      <w:r w:rsidRPr="002432BB">
        <w:rPr>
          <w:rFonts w:ascii="Gadugi" w:hAnsi="Gadugi" w:cstheme="majorHAnsi"/>
        </w:rPr>
        <w:t xml:space="preserve"> and learning factors. Discuss your ideas with a colleague and compare your ideas to the diagram below. </w:t>
      </w:r>
      <w:r w:rsidR="00064185">
        <w:rPr>
          <w:rFonts w:ascii="Gadugi" w:hAnsi="Gadugi" w:cstheme="majorHAnsi"/>
        </w:rPr>
        <w:t>T</w:t>
      </w:r>
      <w:r w:rsidR="00064185" w:rsidRPr="00064185">
        <w:rPr>
          <w:rFonts w:ascii="Gadugi" w:hAnsi="Gadugi" w:cstheme="majorHAnsi"/>
        </w:rPr>
        <w:t>he causes in the diagram are inter-connected</w:t>
      </w:r>
      <w:r w:rsidR="009C6216">
        <w:rPr>
          <w:rFonts w:ascii="Gadugi" w:hAnsi="Gadugi" w:cstheme="majorHAnsi"/>
        </w:rPr>
        <w:t>, with</w:t>
      </w:r>
      <w:r w:rsidR="00064185" w:rsidRPr="00064185">
        <w:rPr>
          <w:rFonts w:ascii="Gadugi" w:hAnsi="Gadugi" w:cstheme="majorHAnsi"/>
        </w:rPr>
        <w:t xml:space="preserve"> a range of factors </w:t>
      </w:r>
      <w:r w:rsidR="009C6216">
        <w:rPr>
          <w:rFonts w:ascii="Gadugi" w:hAnsi="Gadugi" w:cstheme="majorHAnsi"/>
        </w:rPr>
        <w:t xml:space="preserve">often </w:t>
      </w:r>
      <w:r w:rsidR="00064185" w:rsidRPr="00064185">
        <w:rPr>
          <w:rFonts w:ascii="Gadugi" w:hAnsi="Gadugi" w:cstheme="majorHAnsi"/>
        </w:rPr>
        <w:t>caus</w:t>
      </w:r>
      <w:r w:rsidR="009C6216">
        <w:rPr>
          <w:rFonts w:ascii="Gadugi" w:hAnsi="Gadugi" w:cstheme="majorHAnsi"/>
        </w:rPr>
        <w:t>ing</w:t>
      </w:r>
      <w:r w:rsidR="00064185" w:rsidRPr="00064185">
        <w:rPr>
          <w:rFonts w:ascii="Gadugi" w:hAnsi="Gadugi" w:cstheme="majorHAnsi"/>
        </w:rPr>
        <w:t xml:space="preserve"> poor </w:t>
      </w:r>
      <w:proofErr w:type="spellStart"/>
      <w:r w:rsidR="00064185" w:rsidRPr="00064185">
        <w:rPr>
          <w:rFonts w:ascii="Gadugi" w:hAnsi="Gadugi" w:cstheme="majorHAnsi"/>
        </w:rPr>
        <w:t>behaviour</w:t>
      </w:r>
      <w:proofErr w:type="spellEnd"/>
      <w:r w:rsidR="00905972">
        <w:rPr>
          <w:rFonts w:ascii="Gadugi" w:hAnsi="Gadugi" w:cstheme="majorHAnsi"/>
        </w:rPr>
        <w:t xml:space="preserve"> in the classroom. </w:t>
      </w:r>
    </w:p>
    <w:p w14:paraId="17B2D54F" w14:textId="6E38AD12" w:rsidR="00623E1B" w:rsidRPr="00623E1B" w:rsidRDefault="00DA505B" w:rsidP="00623E1B">
      <w:pPr>
        <w:spacing w:after="120" w:line="276" w:lineRule="auto"/>
        <w:rPr>
          <w:rFonts w:ascii="Gadugi" w:hAnsi="Gadugi" w:cstheme="majorHAnsi"/>
        </w:rPr>
      </w:pPr>
      <w:r>
        <w:rPr>
          <w:rFonts w:ascii="Gadugi" w:hAnsi="Gadugi" w:cstheme="majorHAnsi"/>
          <w:noProof/>
        </w:rPr>
        <w:drawing>
          <wp:anchor distT="0" distB="0" distL="114300" distR="114300" simplePos="0" relativeHeight="251720704" behindDoc="1" locked="0" layoutInCell="1" allowOverlap="1" wp14:anchorId="0F5483BA" wp14:editId="21EC69A7">
            <wp:simplePos x="0" y="0"/>
            <wp:positionH relativeFrom="column">
              <wp:posOffset>342900</wp:posOffset>
            </wp:positionH>
            <wp:positionV relativeFrom="paragraph">
              <wp:posOffset>50165</wp:posOffset>
            </wp:positionV>
            <wp:extent cx="6089650" cy="3606800"/>
            <wp:effectExtent l="0" t="0" r="0" b="12700"/>
            <wp:wrapTight wrapText="bothSides">
              <wp:wrapPolygon edited="0">
                <wp:start x="9527" y="0"/>
                <wp:lineTo x="8581" y="2966"/>
                <wp:lineTo x="8514" y="3423"/>
                <wp:lineTo x="5879" y="3765"/>
                <wp:lineTo x="5068" y="4107"/>
                <wp:lineTo x="5068" y="5476"/>
                <wp:lineTo x="4662" y="6845"/>
                <wp:lineTo x="4595" y="7187"/>
                <wp:lineTo x="5811" y="10952"/>
                <wp:lineTo x="5135" y="12777"/>
                <wp:lineTo x="4595" y="14603"/>
                <wp:lineTo x="5135" y="16428"/>
                <wp:lineTo x="5203" y="17455"/>
                <wp:lineTo x="6689" y="18254"/>
                <wp:lineTo x="8514" y="18254"/>
                <wp:lineTo x="9460" y="21562"/>
                <wp:lineTo x="9527" y="21562"/>
                <wp:lineTo x="12095" y="21562"/>
                <wp:lineTo x="12163" y="21562"/>
                <wp:lineTo x="12703" y="20079"/>
                <wp:lineTo x="13109" y="18254"/>
                <wp:lineTo x="15001" y="18254"/>
                <wp:lineTo x="16487" y="17455"/>
                <wp:lineTo x="16487" y="16428"/>
                <wp:lineTo x="17028" y="14603"/>
                <wp:lineTo x="16555" y="12549"/>
                <wp:lineTo x="15879" y="11294"/>
                <wp:lineTo x="15609" y="10952"/>
                <wp:lineTo x="17095" y="7301"/>
                <wp:lineTo x="16893" y="6503"/>
                <wp:lineTo x="16555" y="5476"/>
                <wp:lineTo x="16622" y="4221"/>
                <wp:lineTo x="15811" y="3765"/>
                <wp:lineTo x="13244" y="3651"/>
                <wp:lineTo x="12906" y="2396"/>
                <wp:lineTo x="12095" y="0"/>
                <wp:lineTo x="9527" y="0"/>
              </wp:wrapPolygon>
            </wp:wrapTight>
            <wp:docPr id="6"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14:sizeRelH relativeFrom="margin">
              <wp14:pctWidth>0</wp14:pctWidth>
            </wp14:sizeRelH>
            <wp14:sizeRelV relativeFrom="margin">
              <wp14:pctHeight>0</wp14:pctHeight>
            </wp14:sizeRelV>
          </wp:anchor>
        </w:drawing>
      </w:r>
    </w:p>
    <w:p w14:paraId="431FD04C" w14:textId="79B95C7D" w:rsidR="005121B7" w:rsidRDefault="005121B7" w:rsidP="00623E1B">
      <w:pPr>
        <w:spacing w:after="120" w:line="276" w:lineRule="auto"/>
        <w:rPr>
          <w:rFonts w:ascii="Gadugi" w:hAnsi="Gadugi" w:cstheme="majorHAnsi"/>
        </w:rPr>
      </w:pPr>
    </w:p>
    <w:p w14:paraId="571E31E0" w14:textId="3C6C51FD" w:rsidR="00F522AA" w:rsidRDefault="00F522AA" w:rsidP="00623E1B">
      <w:pPr>
        <w:spacing w:after="120" w:line="276" w:lineRule="auto"/>
        <w:rPr>
          <w:rFonts w:ascii="Gadugi" w:hAnsi="Gadugi" w:cstheme="majorHAnsi"/>
        </w:rPr>
      </w:pPr>
    </w:p>
    <w:p w14:paraId="22923B2B" w14:textId="5EF49572" w:rsidR="00F522AA" w:rsidRDefault="00F522AA" w:rsidP="00623E1B">
      <w:pPr>
        <w:spacing w:after="120" w:line="276" w:lineRule="auto"/>
        <w:rPr>
          <w:rFonts w:ascii="Gadugi" w:hAnsi="Gadugi" w:cstheme="majorHAnsi"/>
        </w:rPr>
      </w:pPr>
    </w:p>
    <w:p w14:paraId="6816126D" w14:textId="31CDBB89" w:rsidR="00F522AA" w:rsidRDefault="00F522AA" w:rsidP="00623E1B">
      <w:pPr>
        <w:spacing w:after="120" w:line="276" w:lineRule="auto"/>
        <w:rPr>
          <w:rFonts w:ascii="Gadugi" w:hAnsi="Gadugi" w:cstheme="majorHAnsi"/>
        </w:rPr>
      </w:pPr>
    </w:p>
    <w:p w14:paraId="3CA04BBD" w14:textId="6C866ABF" w:rsidR="00F522AA" w:rsidRDefault="00F522AA" w:rsidP="00623E1B">
      <w:pPr>
        <w:spacing w:after="120" w:line="276" w:lineRule="auto"/>
        <w:rPr>
          <w:rFonts w:ascii="Gadugi" w:hAnsi="Gadugi" w:cstheme="majorHAnsi"/>
        </w:rPr>
      </w:pPr>
    </w:p>
    <w:p w14:paraId="7BBA2076" w14:textId="2E7C5178" w:rsidR="00F522AA" w:rsidRDefault="00F522AA" w:rsidP="00623E1B">
      <w:pPr>
        <w:spacing w:after="120" w:line="276" w:lineRule="auto"/>
        <w:rPr>
          <w:rFonts w:ascii="Gadugi" w:hAnsi="Gadugi" w:cstheme="majorHAnsi"/>
        </w:rPr>
      </w:pPr>
    </w:p>
    <w:p w14:paraId="724E3325" w14:textId="3D0D0861" w:rsidR="00F522AA" w:rsidRDefault="00F522AA" w:rsidP="00623E1B">
      <w:pPr>
        <w:spacing w:after="120" w:line="276" w:lineRule="auto"/>
        <w:rPr>
          <w:rFonts w:ascii="Gadugi" w:hAnsi="Gadugi" w:cstheme="majorHAnsi"/>
        </w:rPr>
      </w:pPr>
    </w:p>
    <w:p w14:paraId="3807477B" w14:textId="0A4E1626" w:rsidR="00F522AA" w:rsidRDefault="00F522AA" w:rsidP="00623E1B">
      <w:pPr>
        <w:spacing w:after="120" w:line="276" w:lineRule="auto"/>
        <w:rPr>
          <w:rFonts w:ascii="Gadugi" w:hAnsi="Gadugi" w:cstheme="majorHAnsi"/>
        </w:rPr>
      </w:pPr>
    </w:p>
    <w:p w14:paraId="70B468D3" w14:textId="54264942" w:rsidR="00F522AA" w:rsidRDefault="00F522AA" w:rsidP="00623E1B">
      <w:pPr>
        <w:spacing w:after="120" w:line="276" w:lineRule="auto"/>
        <w:rPr>
          <w:rFonts w:ascii="Gadugi" w:hAnsi="Gadugi" w:cstheme="majorHAnsi"/>
        </w:rPr>
      </w:pPr>
    </w:p>
    <w:p w14:paraId="5BD54450" w14:textId="1FAA9B03" w:rsidR="00F522AA" w:rsidRDefault="00F522AA" w:rsidP="00623E1B">
      <w:pPr>
        <w:spacing w:after="120" w:line="276" w:lineRule="auto"/>
        <w:rPr>
          <w:rFonts w:ascii="Gadugi" w:hAnsi="Gadugi" w:cstheme="majorHAnsi"/>
        </w:rPr>
      </w:pPr>
    </w:p>
    <w:p w14:paraId="6F0995C8" w14:textId="5DC415BC" w:rsidR="00F522AA" w:rsidRDefault="00F522AA" w:rsidP="00623E1B">
      <w:pPr>
        <w:spacing w:after="120" w:line="276" w:lineRule="auto"/>
        <w:rPr>
          <w:rFonts w:ascii="Gadugi" w:hAnsi="Gadugi" w:cstheme="majorHAnsi"/>
        </w:rPr>
      </w:pPr>
    </w:p>
    <w:p w14:paraId="49651EA3" w14:textId="2C70BD07" w:rsidR="000A3682" w:rsidRDefault="000A3682" w:rsidP="00623E1B">
      <w:pPr>
        <w:spacing w:after="120" w:line="276" w:lineRule="auto"/>
        <w:rPr>
          <w:rFonts w:ascii="Gadugi" w:hAnsi="Gadugi" w:cstheme="majorHAnsi"/>
        </w:rPr>
      </w:pPr>
    </w:p>
    <w:p w14:paraId="607E8A75" w14:textId="26E9A293" w:rsidR="00372449" w:rsidRDefault="00372449" w:rsidP="00FE4FAC">
      <w:pPr>
        <w:rPr>
          <w:rFonts w:ascii="Gadugi" w:hAnsi="Gadugi"/>
        </w:rPr>
      </w:pPr>
      <w:r w:rsidRPr="00372449">
        <w:rPr>
          <w:rFonts w:ascii="Gadugi" w:hAnsi="Gadugi" w:cstheme="majorHAnsi"/>
        </w:rPr>
        <w:t xml:space="preserve">Consider your responsibility in the </w:t>
      </w:r>
      <w:proofErr w:type="spellStart"/>
      <w:r w:rsidRPr="00372449">
        <w:rPr>
          <w:rFonts w:ascii="Gadugi" w:hAnsi="Gadugi" w:cstheme="majorHAnsi"/>
        </w:rPr>
        <w:t>behaviour</w:t>
      </w:r>
      <w:proofErr w:type="spellEnd"/>
      <w:r w:rsidRPr="00372449">
        <w:rPr>
          <w:rFonts w:ascii="Gadugi" w:hAnsi="Gadugi" w:cstheme="majorHAnsi"/>
        </w:rPr>
        <w:t xml:space="preserve"> of the students you teach</w:t>
      </w:r>
      <w:r w:rsidR="00FE4FAC">
        <w:rPr>
          <w:rFonts w:ascii="Gadugi" w:hAnsi="Gadugi" w:cstheme="majorHAnsi"/>
        </w:rPr>
        <w:t>.</w:t>
      </w:r>
      <w:r w:rsidR="00FE4FAC" w:rsidRPr="00FE4FAC">
        <w:rPr>
          <w:rFonts w:ascii="Gadugi" w:hAnsi="Gadugi"/>
        </w:rPr>
        <w:t xml:space="preserve"> </w:t>
      </w:r>
      <w:r w:rsidR="00FE4FAC">
        <w:rPr>
          <w:rFonts w:ascii="Gadugi" w:hAnsi="Gadugi"/>
        </w:rPr>
        <w:t xml:space="preserve">Study the checklist below of the possible reasons why students may display poor or undesirable </w:t>
      </w:r>
      <w:proofErr w:type="spellStart"/>
      <w:r w:rsidR="00FE4FAC">
        <w:rPr>
          <w:rFonts w:ascii="Gadugi" w:hAnsi="Gadugi"/>
        </w:rPr>
        <w:t>behaviour</w:t>
      </w:r>
      <w:proofErr w:type="spellEnd"/>
      <w:r w:rsidR="00FE4FAC">
        <w:rPr>
          <w:rFonts w:ascii="Gadugi" w:hAnsi="Gadugi"/>
        </w:rPr>
        <w:t>.</w:t>
      </w:r>
    </w:p>
    <w:tbl>
      <w:tblPr>
        <w:tblStyle w:val="TableGrid"/>
        <w:tblW w:w="10632" w:type="dxa"/>
        <w:tblInd w:w="-431" w:type="dxa"/>
        <w:tblLook w:val="04A0" w:firstRow="1" w:lastRow="0" w:firstColumn="1" w:lastColumn="0" w:noHBand="0" w:noVBand="1"/>
      </w:tblPr>
      <w:tblGrid>
        <w:gridCol w:w="5388"/>
        <w:gridCol w:w="5244"/>
      </w:tblGrid>
      <w:tr w:rsidR="00561B92" w14:paraId="3DABEBFE" w14:textId="77777777" w:rsidTr="009C6216">
        <w:tc>
          <w:tcPr>
            <w:tcW w:w="5388" w:type="dxa"/>
          </w:tcPr>
          <w:p w14:paraId="795D4C70" w14:textId="01184E44" w:rsidR="00561B92" w:rsidRPr="00561B92" w:rsidRDefault="00561B92" w:rsidP="00FE4FAC">
            <w:pPr>
              <w:numPr>
                <w:ilvl w:val="0"/>
                <w:numId w:val="27"/>
              </w:numPr>
              <w:contextualSpacing/>
              <w:rPr>
                <w:rFonts w:ascii="Gadugi" w:hAnsi="Gadugi"/>
              </w:rPr>
            </w:pPr>
            <w:r w:rsidRPr="00561B92">
              <w:rPr>
                <w:rFonts w:ascii="Gadugi" w:hAnsi="Gadugi"/>
              </w:rPr>
              <w:t xml:space="preserve">Student does not have any prior knowledge about a particular concept or topic </w:t>
            </w:r>
          </w:p>
        </w:tc>
        <w:tc>
          <w:tcPr>
            <w:tcW w:w="5244" w:type="dxa"/>
          </w:tcPr>
          <w:p w14:paraId="0B4A5502" w14:textId="0A39F823" w:rsidR="00561B92" w:rsidRPr="00561B92" w:rsidRDefault="00561B92" w:rsidP="00FE4FAC">
            <w:pPr>
              <w:numPr>
                <w:ilvl w:val="0"/>
                <w:numId w:val="27"/>
              </w:numPr>
              <w:contextualSpacing/>
              <w:rPr>
                <w:rFonts w:ascii="Gadugi" w:hAnsi="Gadugi"/>
              </w:rPr>
            </w:pPr>
            <w:r w:rsidRPr="00561B92">
              <w:rPr>
                <w:rFonts w:ascii="Gadugi" w:hAnsi="Gadugi"/>
              </w:rPr>
              <w:t>Student does not have enough time to finish the task and gets frustrated</w:t>
            </w:r>
          </w:p>
        </w:tc>
      </w:tr>
      <w:tr w:rsidR="00561B92" w14:paraId="3B425ED1" w14:textId="77777777" w:rsidTr="009C6216">
        <w:tc>
          <w:tcPr>
            <w:tcW w:w="5388" w:type="dxa"/>
          </w:tcPr>
          <w:p w14:paraId="078946F1" w14:textId="051B68B7" w:rsidR="00561B92" w:rsidRPr="00561B92" w:rsidRDefault="00561B92" w:rsidP="00FE4FAC">
            <w:pPr>
              <w:numPr>
                <w:ilvl w:val="0"/>
                <w:numId w:val="27"/>
              </w:numPr>
              <w:contextualSpacing/>
              <w:rPr>
                <w:rFonts w:ascii="Gadugi" w:hAnsi="Gadugi"/>
              </w:rPr>
            </w:pPr>
            <w:r w:rsidRPr="00561B92">
              <w:rPr>
                <w:rFonts w:ascii="Gadugi" w:hAnsi="Gadugi"/>
              </w:rPr>
              <w:t xml:space="preserve">Student finds the work too difficult </w:t>
            </w:r>
          </w:p>
        </w:tc>
        <w:tc>
          <w:tcPr>
            <w:tcW w:w="5244" w:type="dxa"/>
          </w:tcPr>
          <w:p w14:paraId="387352F5" w14:textId="4B41F94D" w:rsidR="00561B92" w:rsidRPr="00561B92" w:rsidRDefault="00561B92" w:rsidP="00FE4FAC">
            <w:pPr>
              <w:numPr>
                <w:ilvl w:val="0"/>
                <w:numId w:val="27"/>
              </w:numPr>
              <w:contextualSpacing/>
              <w:rPr>
                <w:rFonts w:ascii="Gadugi" w:hAnsi="Gadugi"/>
              </w:rPr>
            </w:pPr>
            <w:r w:rsidRPr="00561B92">
              <w:rPr>
                <w:rFonts w:ascii="Gadugi" w:hAnsi="Gadugi"/>
              </w:rPr>
              <w:t>Student does not understand the task</w:t>
            </w:r>
          </w:p>
        </w:tc>
      </w:tr>
      <w:tr w:rsidR="00561B92" w14:paraId="04465CB8" w14:textId="77777777" w:rsidTr="009C6216">
        <w:tc>
          <w:tcPr>
            <w:tcW w:w="5388" w:type="dxa"/>
          </w:tcPr>
          <w:p w14:paraId="7C3C3B48" w14:textId="05503313" w:rsidR="00561B92" w:rsidRPr="00561B92" w:rsidRDefault="00561B92" w:rsidP="00FE4FAC">
            <w:pPr>
              <w:numPr>
                <w:ilvl w:val="0"/>
                <w:numId w:val="27"/>
              </w:numPr>
              <w:contextualSpacing/>
              <w:rPr>
                <w:rFonts w:ascii="Gadugi" w:hAnsi="Gadugi"/>
              </w:rPr>
            </w:pPr>
            <w:r w:rsidRPr="00561B92">
              <w:rPr>
                <w:rFonts w:ascii="Gadugi" w:hAnsi="Gadugi"/>
              </w:rPr>
              <w:t>Student finds the work too easy</w:t>
            </w:r>
          </w:p>
        </w:tc>
        <w:tc>
          <w:tcPr>
            <w:tcW w:w="5244" w:type="dxa"/>
          </w:tcPr>
          <w:p w14:paraId="2DBB44AD" w14:textId="7D884D35" w:rsidR="00561B92" w:rsidRPr="00561B92" w:rsidRDefault="00561B92" w:rsidP="00561B92">
            <w:pPr>
              <w:numPr>
                <w:ilvl w:val="0"/>
                <w:numId w:val="27"/>
              </w:numPr>
              <w:contextualSpacing/>
              <w:rPr>
                <w:rFonts w:ascii="Gadugi" w:hAnsi="Gadugi"/>
              </w:rPr>
            </w:pPr>
            <w:r w:rsidRPr="00561B92">
              <w:rPr>
                <w:rFonts w:ascii="Gadugi" w:hAnsi="Gadugi"/>
              </w:rPr>
              <w:t>Student is not able see the blackboard</w:t>
            </w:r>
          </w:p>
        </w:tc>
      </w:tr>
      <w:tr w:rsidR="00561B92" w14:paraId="3339CFEF" w14:textId="77777777" w:rsidTr="009C6216">
        <w:tc>
          <w:tcPr>
            <w:tcW w:w="5388" w:type="dxa"/>
          </w:tcPr>
          <w:p w14:paraId="1A5FB758" w14:textId="5ADF8C66" w:rsidR="00561B92" w:rsidRPr="00561B92" w:rsidRDefault="00D03CCF" w:rsidP="00FE4FAC">
            <w:pPr>
              <w:numPr>
                <w:ilvl w:val="0"/>
                <w:numId w:val="27"/>
              </w:numPr>
              <w:contextualSpacing/>
              <w:rPr>
                <w:rFonts w:ascii="Gadugi" w:hAnsi="Gadugi"/>
              </w:rPr>
            </w:pPr>
            <w:r>
              <w:rPr>
                <w:rFonts w:ascii="Gadugi" w:hAnsi="Gadugi"/>
              </w:rPr>
              <w:t>Student is not engaged in the way the learning is presented</w:t>
            </w:r>
          </w:p>
        </w:tc>
        <w:tc>
          <w:tcPr>
            <w:tcW w:w="5244" w:type="dxa"/>
          </w:tcPr>
          <w:p w14:paraId="65095CCB" w14:textId="481F5A42" w:rsidR="00561B92" w:rsidRPr="00561B92" w:rsidRDefault="00561B92" w:rsidP="00FE4FAC">
            <w:pPr>
              <w:numPr>
                <w:ilvl w:val="0"/>
                <w:numId w:val="27"/>
              </w:numPr>
              <w:contextualSpacing/>
              <w:rPr>
                <w:rFonts w:ascii="Gadugi" w:hAnsi="Gadugi"/>
              </w:rPr>
            </w:pPr>
            <w:r w:rsidRPr="00561B92">
              <w:rPr>
                <w:rFonts w:ascii="Gadugi" w:hAnsi="Gadugi"/>
              </w:rPr>
              <w:t>Student is hungry and does not have enough energy to work</w:t>
            </w:r>
          </w:p>
        </w:tc>
      </w:tr>
      <w:tr w:rsidR="00561B92" w14:paraId="0767C5A7" w14:textId="77777777" w:rsidTr="009C6216">
        <w:tc>
          <w:tcPr>
            <w:tcW w:w="5388" w:type="dxa"/>
          </w:tcPr>
          <w:p w14:paraId="4BEAC4C9" w14:textId="1D202014" w:rsidR="00561B92" w:rsidRPr="00561B92" w:rsidRDefault="00561B92" w:rsidP="00FE4FAC">
            <w:pPr>
              <w:numPr>
                <w:ilvl w:val="0"/>
                <w:numId w:val="27"/>
              </w:numPr>
              <w:contextualSpacing/>
              <w:rPr>
                <w:rFonts w:ascii="Gadugi" w:hAnsi="Gadugi"/>
              </w:rPr>
            </w:pPr>
            <w:r w:rsidRPr="00561B92">
              <w:rPr>
                <w:rFonts w:ascii="Gadugi" w:hAnsi="Gadugi"/>
              </w:rPr>
              <w:t xml:space="preserve">Student does not have the right equipment </w:t>
            </w:r>
          </w:p>
        </w:tc>
        <w:tc>
          <w:tcPr>
            <w:tcW w:w="5244" w:type="dxa"/>
          </w:tcPr>
          <w:p w14:paraId="088C3F5F" w14:textId="3FD0F280" w:rsidR="00561B92" w:rsidRPr="00547BFD" w:rsidRDefault="00561B92" w:rsidP="006231A9">
            <w:pPr>
              <w:pStyle w:val="ListParagraph"/>
              <w:numPr>
                <w:ilvl w:val="0"/>
                <w:numId w:val="51"/>
              </w:numPr>
              <w:rPr>
                <w:rFonts w:ascii="Gadugi" w:hAnsi="Gadugi"/>
              </w:rPr>
            </w:pPr>
            <w:r w:rsidRPr="00561B92">
              <w:rPr>
                <w:rFonts w:ascii="Gadugi" w:hAnsi="Gadugi"/>
              </w:rPr>
              <w:t>Student is not able to hear your instructions</w:t>
            </w:r>
          </w:p>
        </w:tc>
      </w:tr>
      <w:tr w:rsidR="00561B92" w14:paraId="0F813E74" w14:textId="77777777" w:rsidTr="009C6216">
        <w:tc>
          <w:tcPr>
            <w:tcW w:w="5388" w:type="dxa"/>
          </w:tcPr>
          <w:p w14:paraId="33165C9A" w14:textId="7D0BA833" w:rsidR="00561B92" w:rsidRPr="0055513F" w:rsidRDefault="00547BFD" w:rsidP="006231A9">
            <w:pPr>
              <w:pStyle w:val="ListParagraph"/>
              <w:numPr>
                <w:ilvl w:val="0"/>
                <w:numId w:val="51"/>
              </w:numPr>
              <w:rPr>
                <w:rFonts w:ascii="Gadugi" w:hAnsi="Gadugi"/>
              </w:rPr>
            </w:pPr>
            <w:r w:rsidRPr="0055513F">
              <w:rPr>
                <w:rFonts w:ascii="Gadugi" w:hAnsi="Gadugi"/>
              </w:rPr>
              <w:t>Student has no interest in the subject or can’t see the relevance/bigger picture</w:t>
            </w:r>
          </w:p>
        </w:tc>
        <w:tc>
          <w:tcPr>
            <w:tcW w:w="5244" w:type="dxa"/>
          </w:tcPr>
          <w:p w14:paraId="7BEB5DFA" w14:textId="124F1903" w:rsidR="00561B92" w:rsidRPr="00561B92" w:rsidRDefault="00561B92" w:rsidP="006231A9">
            <w:pPr>
              <w:pStyle w:val="ListParagraph"/>
              <w:numPr>
                <w:ilvl w:val="0"/>
                <w:numId w:val="51"/>
              </w:numPr>
              <w:rPr>
                <w:rFonts w:ascii="Gadugi" w:hAnsi="Gadugi"/>
              </w:rPr>
            </w:pPr>
            <w:r w:rsidRPr="00561B92">
              <w:rPr>
                <w:rFonts w:ascii="Gadugi" w:hAnsi="Gadugi"/>
              </w:rPr>
              <w:t>Student finds it difficult to work as part of a small group</w:t>
            </w:r>
          </w:p>
        </w:tc>
      </w:tr>
    </w:tbl>
    <w:tbl>
      <w:tblPr>
        <w:tblStyle w:val="TableGrid4"/>
        <w:tblpPr w:leftFromText="180" w:rightFromText="180" w:vertAnchor="text" w:horzAnchor="margin" w:tblpY="23"/>
        <w:tblW w:w="10060" w:type="dxa"/>
        <w:tblLook w:val="04A0" w:firstRow="1" w:lastRow="0" w:firstColumn="1" w:lastColumn="0" w:noHBand="0" w:noVBand="1"/>
      </w:tblPr>
      <w:tblGrid>
        <w:gridCol w:w="10060"/>
      </w:tblGrid>
      <w:tr w:rsidR="0019593A" w:rsidRPr="00195253" w14:paraId="3CE497E3" w14:textId="77777777" w:rsidTr="0019593A">
        <w:trPr>
          <w:trHeight w:val="1500"/>
        </w:trPr>
        <w:tc>
          <w:tcPr>
            <w:tcW w:w="10060" w:type="dxa"/>
            <w:shd w:val="clear" w:color="auto" w:fill="E2EFD9" w:themeFill="accent6" w:themeFillTint="33"/>
          </w:tcPr>
          <w:p w14:paraId="36CCF372" w14:textId="35569924" w:rsidR="0019593A" w:rsidRPr="005A6200" w:rsidRDefault="0019593A" w:rsidP="0019593A">
            <w:pPr>
              <w:keepNext/>
              <w:keepLines/>
              <w:outlineLvl w:val="0"/>
              <w:rPr>
                <w:rFonts w:asciiTheme="majorHAnsi" w:eastAsia="Times New Roman" w:hAnsiTheme="majorHAnsi" w:cstheme="majorBidi"/>
                <w:b/>
                <w:bCs/>
                <w:color w:val="2F5496" w:themeColor="accent1" w:themeShade="BF"/>
                <w:sz w:val="26"/>
                <w:szCs w:val="32"/>
                <w:lang w:bidi="ar-SA"/>
              </w:rPr>
            </w:pPr>
            <w:r w:rsidRPr="00195253">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1937792" behindDoc="0" locked="0" layoutInCell="1" allowOverlap="1" wp14:anchorId="0ADACE82" wp14:editId="3B4E668D">
                  <wp:simplePos x="0" y="0"/>
                  <wp:positionH relativeFrom="column">
                    <wp:posOffset>4038600</wp:posOffset>
                  </wp:positionH>
                  <wp:positionV relativeFrom="paragraph">
                    <wp:posOffset>-972820</wp:posOffset>
                  </wp:positionV>
                  <wp:extent cx="2120701" cy="2152650"/>
                  <wp:effectExtent l="0" t="0" r="0" b="0"/>
                  <wp:wrapNone/>
                  <wp:docPr id="452" name="Picture 452"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195253">
              <w:rPr>
                <w:noProof/>
                <w:color w:val="4472C4" w:themeColor="accent1"/>
                <w:sz w:val="24"/>
              </w:rPr>
              <w:drawing>
                <wp:anchor distT="0" distB="0" distL="114300" distR="114300" simplePos="0" relativeHeight="251936768" behindDoc="0" locked="0" layoutInCell="1" allowOverlap="1" wp14:anchorId="00D2E4F1" wp14:editId="35A5B01E">
                  <wp:simplePos x="0" y="0"/>
                  <wp:positionH relativeFrom="column">
                    <wp:posOffset>5450840</wp:posOffset>
                  </wp:positionH>
                  <wp:positionV relativeFrom="paragraph">
                    <wp:posOffset>-74295</wp:posOffset>
                  </wp:positionV>
                  <wp:extent cx="780415" cy="726440"/>
                  <wp:effectExtent l="0" t="0" r="0" b="0"/>
                  <wp:wrapNone/>
                  <wp:docPr id="451" name="Picture 451"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Pr>
                <w:rFonts w:asciiTheme="majorHAnsi" w:eastAsia="Times New Roman" w:hAnsiTheme="majorHAnsi" w:cstheme="majorBidi"/>
                <w:b/>
                <w:bCs/>
                <w:color w:val="2F5496" w:themeColor="accent1" w:themeShade="BF"/>
                <w:sz w:val="26"/>
                <w:szCs w:val="32"/>
                <w:lang w:bidi="ar-SA"/>
              </w:rPr>
              <w:t>6</w:t>
            </w:r>
            <w:r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Causes checklist</w:t>
            </w:r>
            <w:r w:rsidRPr="00195253">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1</w:t>
            </w:r>
            <w:r w:rsidRPr="00195253">
              <w:rPr>
                <w:rFonts w:asciiTheme="majorHAnsi" w:eastAsia="Times New Roman" w:hAnsiTheme="majorHAnsi" w:cstheme="majorBidi"/>
                <w:b/>
                <w:bCs/>
                <w:color w:val="2F5496" w:themeColor="accent1" w:themeShade="BF"/>
                <w:sz w:val="26"/>
                <w:szCs w:val="32"/>
                <w:lang w:bidi="ar-SA"/>
              </w:rPr>
              <w:t>0 minutes)</w:t>
            </w:r>
          </w:p>
          <w:p w14:paraId="6FA4319B" w14:textId="1B7043D8" w:rsidR="0019593A" w:rsidRPr="00561B92" w:rsidRDefault="00456DE7" w:rsidP="0019593A">
            <w:pPr>
              <w:contextualSpacing/>
              <w:rPr>
                <w:rFonts w:ascii="Gadugi" w:hAnsi="Gadugi"/>
              </w:rPr>
            </w:pPr>
            <w:r w:rsidRPr="00914F64">
              <w:rPr>
                <w:noProof/>
                <w:color w:val="4472C4" w:themeColor="accent1"/>
                <w:sz w:val="24"/>
              </w:rPr>
              <w:drawing>
                <wp:anchor distT="0" distB="0" distL="114300" distR="114300" simplePos="0" relativeHeight="251938816" behindDoc="0" locked="0" layoutInCell="1" allowOverlap="1" wp14:anchorId="28A3B6FC" wp14:editId="61B827E2">
                  <wp:simplePos x="0" y="0"/>
                  <wp:positionH relativeFrom="column">
                    <wp:posOffset>-254000</wp:posOffset>
                  </wp:positionH>
                  <wp:positionV relativeFrom="paragraph">
                    <wp:posOffset>113665</wp:posOffset>
                  </wp:positionV>
                  <wp:extent cx="675596" cy="685800"/>
                  <wp:effectExtent l="0" t="0" r="0" b="0"/>
                  <wp:wrapNone/>
                  <wp:docPr id="479" name="Picture 47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19593A">
              <w:rPr>
                <w:rFonts w:ascii="Gadugi" w:hAnsi="Gadugi"/>
              </w:rPr>
              <w:t>Review the checklist above and d</w:t>
            </w:r>
            <w:r w:rsidR="0019593A" w:rsidRPr="00561B92">
              <w:rPr>
                <w:rFonts w:ascii="Gadugi" w:hAnsi="Gadugi"/>
              </w:rPr>
              <w:t xml:space="preserve">iscuss </w:t>
            </w:r>
            <w:r w:rsidR="0019593A">
              <w:rPr>
                <w:rFonts w:ascii="Gadugi" w:hAnsi="Gadugi"/>
              </w:rPr>
              <w:t>it</w:t>
            </w:r>
            <w:r w:rsidR="0019593A" w:rsidRPr="00561B92">
              <w:rPr>
                <w:rFonts w:ascii="Gadugi" w:hAnsi="Gadugi"/>
              </w:rPr>
              <w:t xml:space="preserve"> with a colleague.</w:t>
            </w:r>
          </w:p>
          <w:p w14:paraId="090FF54F" w14:textId="77777777" w:rsidR="0019593A" w:rsidRPr="00561B92" w:rsidRDefault="0019593A" w:rsidP="0019593A">
            <w:pPr>
              <w:numPr>
                <w:ilvl w:val="0"/>
                <w:numId w:val="31"/>
              </w:numPr>
              <w:contextualSpacing/>
              <w:rPr>
                <w:rFonts w:ascii="Gadugi" w:hAnsi="Gadugi"/>
              </w:rPr>
            </w:pPr>
            <w:r w:rsidRPr="00561B92">
              <w:rPr>
                <w:rFonts w:ascii="Gadugi" w:hAnsi="Gadugi"/>
              </w:rPr>
              <w:t>A</w:t>
            </w:r>
            <w:r>
              <w:rPr>
                <w:rFonts w:ascii="Gadugi" w:hAnsi="Gadugi"/>
              </w:rPr>
              <w:t>re</w:t>
            </w:r>
            <w:r w:rsidRPr="00561B92">
              <w:rPr>
                <w:rFonts w:ascii="Gadugi" w:hAnsi="Gadugi"/>
              </w:rPr>
              <w:t xml:space="preserve"> there any</w:t>
            </w:r>
            <w:r>
              <w:rPr>
                <w:rFonts w:ascii="Gadugi" w:hAnsi="Gadugi"/>
              </w:rPr>
              <w:t xml:space="preserve"> causes</w:t>
            </w:r>
            <w:r w:rsidRPr="00561B92">
              <w:rPr>
                <w:rFonts w:ascii="Gadugi" w:hAnsi="Gadugi"/>
              </w:rPr>
              <w:t xml:space="preserve"> missing from this checklist?</w:t>
            </w:r>
          </w:p>
          <w:p w14:paraId="44427DB0" w14:textId="77777777" w:rsidR="0019593A" w:rsidRDefault="0019593A" w:rsidP="0019593A">
            <w:pPr>
              <w:numPr>
                <w:ilvl w:val="0"/>
                <w:numId w:val="31"/>
              </w:numPr>
              <w:contextualSpacing/>
              <w:rPr>
                <w:rFonts w:ascii="Gadugi" w:hAnsi="Gadugi"/>
              </w:rPr>
            </w:pPr>
            <w:r w:rsidRPr="00561B92">
              <w:rPr>
                <w:rFonts w:ascii="Gadugi" w:hAnsi="Gadugi"/>
              </w:rPr>
              <w:t>Where do you go to get information about your students (</w:t>
            </w:r>
            <w:proofErr w:type="gramStart"/>
            <w:r w:rsidRPr="00561B92">
              <w:rPr>
                <w:rFonts w:ascii="Gadugi" w:hAnsi="Gadugi"/>
              </w:rPr>
              <w:t>e.g.</w:t>
            </w:r>
            <w:proofErr w:type="gramEnd"/>
            <w:r w:rsidRPr="00561B92">
              <w:rPr>
                <w:rFonts w:ascii="Gadugi" w:hAnsi="Gadugi"/>
              </w:rPr>
              <w:t xml:space="preserve"> about their prior learning)?</w:t>
            </w:r>
          </w:p>
          <w:p w14:paraId="45DCA64C" w14:textId="77777777" w:rsidR="0019593A" w:rsidRPr="00B171ED" w:rsidRDefault="0019593A" w:rsidP="0019593A">
            <w:pPr>
              <w:ind w:left="720"/>
              <w:contextualSpacing/>
              <w:rPr>
                <w:rFonts w:ascii="Gadugi" w:hAnsi="Gadugi"/>
              </w:rPr>
            </w:pPr>
          </w:p>
        </w:tc>
      </w:tr>
    </w:tbl>
    <w:p w14:paraId="0C28FACE" w14:textId="52AA332F" w:rsidR="00EB0A09" w:rsidRDefault="00456DE7" w:rsidP="00EC0EED">
      <w:pPr>
        <w:spacing w:after="0" w:line="276" w:lineRule="auto"/>
        <w:rPr>
          <w:rFonts w:asciiTheme="majorHAnsi" w:hAnsiTheme="majorHAnsi" w:cstheme="majorHAnsi"/>
          <w:b/>
          <w:bCs/>
          <w:color w:val="2F5496" w:themeColor="accent1" w:themeShade="BF"/>
          <w:sz w:val="26"/>
          <w:szCs w:val="26"/>
        </w:rPr>
      </w:pPr>
      <w:r>
        <w:rPr>
          <w:rFonts w:asciiTheme="majorHAnsi" w:hAnsiTheme="majorHAnsi" w:cstheme="majorHAnsi"/>
          <w:b/>
          <w:bCs/>
          <w:noProof/>
          <w:color w:val="2F5496" w:themeColor="accent1" w:themeShade="BF"/>
          <w:sz w:val="26"/>
          <w:szCs w:val="26"/>
        </w:rPr>
        <mc:AlternateContent>
          <mc:Choice Requires="wps">
            <w:drawing>
              <wp:anchor distT="0" distB="0" distL="114300" distR="114300" simplePos="0" relativeHeight="251628537" behindDoc="0" locked="0" layoutInCell="1" allowOverlap="1" wp14:anchorId="30994ACE" wp14:editId="74C49ACC">
                <wp:simplePos x="0" y="0"/>
                <wp:positionH relativeFrom="column">
                  <wp:posOffset>4508500</wp:posOffset>
                </wp:positionH>
                <wp:positionV relativeFrom="paragraph">
                  <wp:posOffset>1073785</wp:posOffset>
                </wp:positionV>
                <wp:extent cx="2153285" cy="2178050"/>
                <wp:effectExtent l="0" t="0" r="18415" b="12700"/>
                <wp:wrapSquare wrapText="bothSides"/>
                <wp:docPr id="456" name="Oval 456"/>
                <wp:cNvGraphicFramePr/>
                <a:graphic xmlns:a="http://schemas.openxmlformats.org/drawingml/2006/main">
                  <a:graphicData uri="http://schemas.microsoft.com/office/word/2010/wordprocessingShape">
                    <wps:wsp>
                      <wps:cNvSpPr/>
                      <wps:spPr>
                        <a:xfrm>
                          <a:off x="0" y="0"/>
                          <a:ext cx="2153285" cy="2178050"/>
                        </a:xfrm>
                        <a:prstGeom prst="ellipse">
                          <a:avLst/>
                        </a:prstGeom>
                        <a:solidFill>
                          <a:schemeClr val="accent1">
                            <a:lumMod val="60000"/>
                            <a:lumOff val="40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3A6C0B5B" id="Oval 456" o:spid="_x0000_s1026" style="position:absolute;margin-left:355pt;margin-top:84.55pt;width:169.55pt;height:171.5pt;z-index:25162853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IpcgggIAAIkFAAAOAAAAZHJzL2Uyb0RvYy54bWysVN9P2zAQfp+0/8Hy+0jStcAqUlSBmCYx&#10;QMDEs3FsYsn2ebbbtPvrd3bStBqwh2l9cM/34zvfl7s7O98YTdbCBwW2ptVRSYmwHBplX2r64/Hq&#10;0yklITLbMA1W1HQrAj1ffPxw1rm5mEALuhGeIIgN887VtI3RzYsi8FYYFo7ACYtGCd6wiFf/UjSe&#10;dYhudDEpy+OiA984D1yEgNrL3kgXGV9KweOtlEFEomuKb4v59Pl8TmexOGPzF89cq/jwDPYPrzBM&#10;WUw6Ql2yyMjKq1dQRnEPAWQ84mAKkFJxkWvAaqryj2oeWuZErgXJCW6kKfw/WH6zfnB3HmnoXJgH&#10;FFMVG+lN+sf3kU0mazuSJTaRcFROqtnnyemMEo62SXVyWs4yncU+3PkQvwowJAk1FVorF1JBbM7W&#10;1yFiVvTeeSV1AK2aK6V1vqQmEBfakzXDz8c4FzZWOVyvzHdoev1xib/+Q6IaP3evnu7UmCK3U0LK&#10;CQ+SFPuqsxS3WqTU2t4LSVST6swJR4TXbwkta0Svnr2bMwMmZInFjdh9Me9g9+wM/ilU5H4eg8u/&#10;PawPHiNyZrBxDDbKgn8LQCPDQ+beHyk7oCaJz9Bs7zzx0E9TcPxK4Qe+ZiHeMY/jg4OGKyHe4iE1&#10;dDWFQaKkBf/rLX3yx65GKyUdjmNNw88V84IS/c1iv3+pptM0v/kynZ1M8OIPLc+HFrsyF4AtU+Hy&#10;cTyLyT/qnSg9mCfcHMuUFU3McsxdUx797nIR+zWBu4eL5TK74cw6Fq/tg+MJPLGauvdx88S8G7o8&#10;4oDcwG50X3V675siLSxXEaTKY7DndeAb5z0367Cb0kI5vGev/QZd/AYAAP//AwBQSwMEFAAGAAgA&#10;AAAhAFJK9K3gAAAADAEAAA8AAABkcnMvZG93bnJldi54bWxMj91OhDAQhe9NfIdmTLxz26KiImVj&#10;MHth/ElYfYACIyVLp4R2F3x7y5Xezck5OfOdfLvYgZ1w8r0jBXIjgCE1ru2pU/D1ubu6B+aDplYP&#10;jlDBD3rYFudnuc5aN1OFp33oWCwhn2kFJoQx49w3Bq32GzciRe/bTVaHKKeOt5OeY7kdeCJEyq3u&#10;KX4wesTSYHPYH62Cj/S9tK8v1eG5NNdvyVzzqttxpS4vlqdHYAGX8BeGFT+iQxGZanek1rNBwZ0U&#10;cUuIRvogga0JcbNetYJbmUjgRc7/jyh+AQAA//8DAFBLAQItABQABgAIAAAAIQC2gziS/gAAAOEB&#10;AAATAAAAAAAAAAAAAAAAAAAAAABbQ29udGVudF9UeXBlc10ueG1sUEsBAi0AFAAGAAgAAAAhADj9&#10;If/WAAAAlAEAAAsAAAAAAAAAAAAAAAAALwEAAF9yZWxzLy5yZWxzUEsBAi0AFAAGAAgAAAAhAJoi&#10;lyCCAgAAiQUAAA4AAAAAAAAAAAAAAAAALgIAAGRycy9lMm9Eb2MueG1sUEsBAi0AFAAGAAgAAAAh&#10;AFJK9K3gAAAADAEAAA8AAAAAAAAAAAAAAAAA3AQAAGRycy9kb3ducmV2LnhtbFBLBQYAAAAABAAE&#10;APMAAADpBQAAAAA=&#10;" fillcolor="#8eaadb [1940]" strokecolor="#1f3763 [1604]" strokeweight="1pt">
                <v:stroke joinstyle="miter"/>
                <w10:wrap type="square"/>
              </v:oval>
            </w:pict>
          </mc:Fallback>
        </mc:AlternateContent>
      </w:r>
    </w:p>
    <w:p w14:paraId="7843098B" w14:textId="69E6B492" w:rsidR="00F522AA" w:rsidRPr="00F522AA" w:rsidRDefault="007A436A" w:rsidP="00EC0EED">
      <w:pPr>
        <w:spacing w:after="0" w:line="276" w:lineRule="auto"/>
        <w:rPr>
          <w:rFonts w:asciiTheme="majorHAnsi" w:hAnsiTheme="majorHAnsi" w:cstheme="majorHAnsi"/>
          <w:b/>
          <w:bCs/>
          <w:color w:val="2F5496" w:themeColor="accent1" w:themeShade="BF"/>
          <w:sz w:val="26"/>
          <w:szCs w:val="26"/>
        </w:rPr>
      </w:pPr>
      <w:r w:rsidRPr="00CE23C1">
        <w:rPr>
          <w:rFonts w:ascii="Gadugi" w:hAnsi="Gadugi" w:cstheme="majorHAnsi"/>
          <w:noProof/>
        </w:rPr>
        <mc:AlternateContent>
          <mc:Choice Requires="wps">
            <w:drawing>
              <wp:anchor distT="45720" distB="45720" distL="114300" distR="114300" simplePos="0" relativeHeight="251629562" behindDoc="0" locked="0" layoutInCell="1" allowOverlap="1" wp14:anchorId="3FAF84F8" wp14:editId="14D4E206">
                <wp:simplePos x="0" y="0"/>
                <wp:positionH relativeFrom="margin">
                  <wp:posOffset>5048250</wp:posOffset>
                </wp:positionH>
                <wp:positionV relativeFrom="paragraph">
                  <wp:posOffset>11430</wp:posOffset>
                </wp:positionV>
                <wp:extent cx="1104265" cy="501650"/>
                <wp:effectExtent l="0" t="0" r="635" b="0"/>
                <wp:wrapSquare wrapText="bothSides"/>
                <wp:docPr id="7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4265" cy="501650"/>
                        </a:xfrm>
                        <a:prstGeom prst="rect">
                          <a:avLst/>
                        </a:prstGeom>
                        <a:solidFill>
                          <a:schemeClr val="accent1">
                            <a:lumMod val="60000"/>
                            <a:lumOff val="40000"/>
                          </a:schemeClr>
                        </a:solidFill>
                        <a:ln w="9525">
                          <a:noFill/>
                          <a:miter lim="800000"/>
                          <a:headEnd/>
                          <a:tailEnd/>
                        </a:ln>
                      </wps:spPr>
                      <wps:txbx>
                        <w:txbxContent>
                          <w:p w14:paraId="462C8573" w14:textId="69B49334" w:rsidR="00CE23C1" w:rsidRPr="006E11C2" w:rsidRDefault="0000012E" w:rsidP="002926D5">
                            <w:pPr>
                              <w:jc w:val="center"/>
                              <w:rPr>
                                <w:rFonts w:ascii="Gadugi" w:hAnsi="Gadugi"/>
                                <w:b/>
                                <w:bCs/>
                                <w:sz w:val="20"/>
                                <w:szCs w:val="20"/>
                              </w:rPr>
                            </w:pPr>
                            <w:r>
                              <w:rPr>
                                <w:rFonts w:ascii="Gadugi" w:hAnsi="Gadugi"/>
                                <w:b/>
                                <w:bCs/>
                                <w:sz w:val="20"/>
                                <w:szCs w:val="20"/>
                              </w:rPr>
                              <w:t xml:space="preserve">Influence from </w:t>
                            </w:r>
                            <w:r w:rsidR="00CE23C1" w:rsidRPr="006E11C2">
                              <w:rPr>
                                <w:rFonts w:ascii="Gadugi" w:hAnsi="Gadugi"/>
                                <w:b/>
                                <w:bCs/>
                                <w:sz w:val="20"/>
                                <w:szCs w:val="20"/>
                              </w:rPr>
                              <w:t>Friends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FAF84F8" id="_x0000_t202" coordsize="21600,21600" o:spt="202" path="m,l,21600r21600,l21600,xe">
                <v:stroke joinstyle="miter"/>
                <v:path gradientshapeok="t" o:connecttype="rect"/>
              </v:shapetype>
              <v:shape id="_x0000_s1034" type="#_x0000_t202" style="position:absolute;margin-left:397.5pt;margin-top:.9pt;width:86.95pt;height:39.5pt;z-index:25162956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rVSbLAIAADsEAAAOAAAAZHJzL2Uyb0RvYy54bWysU8Fu2zAMvQ/YPwi6L7aDOGuNOEWXrsOA&#10;rhvQ9QMUWY6FSaImKbGzrx8lO2m23Yr5IIik/Eg+Pq5uBq3IQTgvwdS0mOWUCMOhkWZX0+fv9++u&#10;KPGBmYYpMKKmR+Hpzfrtm1VvKzGHDlQjHEEQ46ve1rQLwVZZ5nknNPMzsMJgsAWnWUDT7bLGsR7R&#10;tcrmeb7MenCNdcCF9+i9G4N0nfDbVvDwtW29CETVFGsL6XTp3MYzW69YtXPMdpJPZbBXVKGZNJj0&#10;DHXHAiN7J/+B0pI78NCGGQedQdtKLlIP2E2R/9XNU8esSL0gOd6eafL/D5Y/Hp7sN0fC8AEGHGBq&#10;wtsH4D88MbDpmNmJW+eg7wRrMHERKct666vp10i1r3wE2fZfoMEhs32ABDS0TkdWsE+C6DiA45l0&#10;MQTCY8oiX8yXJSUcY2VeLMs0lYxVp7+t8+GTAE3ipaYOh5rQ2eHBh1gNq05PYjIPSjb3UqlkRCGJ&#10;jXLkwFACjHNhwtil2mssd/Qvc/xGMaAbJTO6Fyc3pkiSjEgp4R9JlCF9Ta/LeZnqMhCzJ2VpGVDe&#10;SuqaXkWsKUfk8qNp0pPApBrvmESZidzI58hsGLYDkQ0CxPoi11tojsi2g1HNuH146cD9oqRHJdfU&#10;/9wzJyhRnw1O7LpYLKL0k7Eo38/RcJeR7WWEGY5QNQ2UjNdNSOsSyTRwi5NtZSL9pZKpZFRoomba&#10;prgCl3Z69bLz698AAAD//wMAUEsDBBQABgAIAAAAIQBZF57c3QAAAAgBAAAPAAAAZHJzL2Rvd25y&#10;ZXYueG1sTI/BTsMwEETvSPyDtUhcELVBNHVCnApV4oSQ2lLuTmziiHgdxU4a/p7lRI+rt5p5U24X&#10;37PZjrELqOBhJYBZbILpsFVw+ni9l8Bi0mh0H9Aq+LERttX1VakLE854sPMxtYxCMBZagUtpKDiP&#10;jbNex1UYLBL7CqPXic6x5WbUZwr3PX8UIuNed0gNTg9252zzfZy8gsnJ+m3ONmu+Pyx37fvTaf+5&#10;E0rd3iwvz8CSXdL/M/zpkzpU5FSHCU1kvYJNvqYtiQAtIJ5nMgdWK5BCAq9Kfjmg+gUAAP//AwBQ&#10;SwECLQAUAAYACAAAACEAtoM4kv4AAADhAQAAEwAAAAAAAAAAAAAAAAAAAAAAW0NvbnRlbnRfVHlw&#10;ZXNdLnhtbFBLAQItABQABgAIAAAAIQA4/SH/1gAAAJQBAAALAAAAAAAAAAAAAAAAAC8BAABfcmVs&#10;cy8ucmVsc1BLAQItABQABgAIAAAAIQBIrVSbLAIAADsEAAAOAAAAAAAAAAAAAAAAAC4CAABkcnMv&#10;ZTJvRG9jLnhtbFBLAQItABQABgAIAAAAIQBZF57c3QAAAAgBAAAPAAAAAAAAAAAAAAAAAIYEAABk&#10;cnMvZG93bnJldi54bWxQSwUGAAAAAAQABADzAAAAkAUAAAAA&#10;" fillcolor="#8eaadb [1940]" stroked="f">
                <v:textbox>
                  <w:txbxContent>
                    <w:p w14:paraId="462C8573" w14:textId="69B49334" w:rsidR="00CE23C1" w:rsidRPr="006E11C2" w:rsidRDefault="0000012E" w:rsidP="002926D5">
                      <w:pPr>
                        <w:jc w:val="center"/>
                        <w:rPr>
                          <w:rFonts w:ascii="Gadugi" w:hAnsi="Gadugi"/>
                          <w:b/>
                          <w:bCs/>
                          <w:sz w:val="20"/>
                          <w:szCs w:val="20"/>
                        </w:rPr>
                      </w:pPr>
                      <w:r>
                        <w:rPr>
                          <w:rFonts w:ascii="Gadugi" w:hAnsi="Gadugi"/>
                          <w:b/>
                          <w:bCs/>
                          <w:sz w:val="20"/>
                          <w:szCs w:val="20"/>
                        </w:rPr>
                        <w:t xml:space="preserve">Influence from </w:t>
                      </w:r>
                      <w:r w:rsidR="00CE23C1" w:rsidRPr="006E11C2">
                        <w:rPr>
                          <w:rFonts w:ascii="Gadugi" w:hAnsi="Gadugi"/>
                          <w:b/>
                          <w:bCs/>
                          <w:sz w:val="20"/>
                          <w:szCs w:val="20"/>
                        </w:rPr>
                        <w:t>Friends</w:t>
                      </w:r>
                    </w:p>
                  </w:txbxContent>
                </v:textbox>
                <w10:wrap type="square" anchorx="margin"/>
              </v:shape>
            </w:pict>
          </mc:Fallback>
        </mc:AlternateContent>
      </w:r>
      <w:r w:rsidR="00FE4FAC">
        <w:rPr>
          <w:rFonts w:asciiTheme="majorHAnsi" w:hAnsiTheme="majorHAnsi" w:cstheme="majorHAnsi"/>
          <w:b/>
          <w:bCs/>
          <w:color w:val="2F5496" w:themeColor="accent1" w:themeShade="BF"/>
          <w:sz w:val="26"/>
          <w:szCs w:val="26"/>
        </w:rPr>
        <w:t xml:space="preserve">4.2 </w:t>
      </w:r>
      <w:r w:rsidR="00F522AA" w:rsidRPr="00F522AA">
        <w:rPr>
          <w:rFonts w:asciiTheme="majorHAnsi" w:hAnsiTheme="majorHAnsi" w:cstheme="majorHAnsi"/>
          <w:b/>
          <w:bCs/>
          <w:color w:val="2F5496" w:themeColor="accent1" w:themeShade="BF"/>
          <w:sz w:val="26"/>
          <w:szCs w:val="26"/>
        </w:rPr>
        <w:t xml:space="preserve">Where do students learn how to behave?      </w:t>
      </w:r>
    </w:p>
    <w:p w14:paraId="3ED21102" w14:textId="702E7786" w:rsidR="00F522AA" w:rsidRPr="00F522AA" w:rsidRDefault="005A01CF" w:rsidP="00EC0EED">
      <w:pPr>
        <w:spacing w:after="0"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950080" behindDoc="0" locked="0" layoutInCell="1" allowOverlap="1" wp14:anchorId="41AC428C" wp14:editId="466E924C">
                <wp:simplePos x="0" y="0"/>
                <wp:positionH relativeFrom="column">
                  <wp:posOffset>5187950</wp:posOffset>
                </wp:positionH>
                <wp:positionV relativeFrom="paragraph">
                  <wp:posOffset>249555</wp:posOffset>
                </wp:positionV>
                <wp:extent cx="311150" cy="317500"/>
                <wp:effectExtent l="0" t="0" r="69850" b="63500"/>
                <wp:wrapNone/>
                <wp:docPr id="79" name="Straight Arrow Connector 79"/>
                <wp:cNvGraphicFramePr/>
                <a:graphic xmlns:a="http://schemas.openxmlformats.org/drawingml/2006/main">
                  <a:graphicData uri="http://schemas.microsoft.com/office/word/2010/wordprocessingShape">
                    <wps:wsp>
                      <wps:cNvCnPr/>
                      <wps:spPr>
                        <a:xfrm>
                          <a:off x="0" y="0"/>
                          <a:ext cx="311150" cy="317500"/>
                        </a:xfrm>
                        <a:prstGeom prst="straightConnector1">
                          <a:avLst/>
                        </a:prstGeom>
                        <a:ln w="190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type w14:anchorId="6C23C2FE" id="_x0000_t32" coordsize="21600,21600" o:spt="32" o:oned="t" path="m,l21600,21600e" filled="f">
                <v:path arrowok="t" fillok="f" o:connecttype="none"/>
                <o:lock v:ext="edit" shapetype="t"/>
              </v:shapetype>
              <v:shape id="Straight Arrow Connector 79" o:spid="_x0000_s1026" type="#_x0000_t32" style="position:absolute;margin-left:408.5pt;margin-top:19.65pt;width:24.5pt;height:25pt;z-index:251950080;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nYAF2QEAAAwEAAAOAAAAZHJzL2Uyb0RvYy54bWysU8uO1DAQvCPxD1buTJJdLY9oMnuYZbkg&#10;WPH4AK/TTiz5JbuZZP6etpNJGDiBuDhpu6urutze309GsxOEqJxti3pXFQyscJ2yfVt8//b46m3B&#10;InLbce0stMUZYnF/ePliP/oGbtzgdAeBUREbm9G3xYDom7KMYgDD4855sHQoXTAcKQx92QU+UnWj&#10;y5uqel2OLnQ+OAEx0u7DfFgccn0pQeBnKSMg021B2jCvIa/PaS0Pe970gftBiUUG/wcVhitLpGup&#10;B46c/Qjqj1JGieCik7gTzpROSiUg90Dd1NVv3XwduIfcC5kT/WpT/H9lxafT0T4FsmH0sYn+KaQu&#10;JhlM+pI+NmWzzqtZMCETtHlb1/UdWSro6LZ+c1dlM8sN7EPED+AMSz9tETFw1Q94dNbStbhQZ8P4&#10;6WNEoifgBZCYtWUjzdO7iihSHJ1W3aPSOgdpOuCoAztxulec6nSPVOEqC7nS723H8Oxp8DAobnsN&#10;S6a2BNhazn941jBzfwHJVEdNzhrzNG58XAiweOHUlrITTJK6FbiovhZ6DVzyExTypP4NeEVkZmdx&#10;BRtlXZg9u2bfbJJz/sWBue9kwbPrznkYsjU0ctnV5Xmkmf41zvDtER9+AgAA//8DAFBLAwQUAAYA&#10;CAAAACEAdsIpTeAAAAAJAQAADwAAAGRycy9kb3ducmV2LnhtbEyPQUvDQBCF70L/wzKCN7tpCmka&#10;sykiCLUHoVURb5vsmMRmZ0N2m8Z/3/FUbzNvHm++l28m24kRB986UrCYRyCQKmdaqhW8vz3fpyB8&#10;0GR05wgV/KKHTTG7yXVm3Jn2OB5CLTiEfKYVNCH0mZS+atBqP3c9Et++3WB14HWopRn0mcNtJ+Mo&#10;SqTVLfGHRvf41GB1PJysAvn1+rH9iT/jsR3T9e6l3O39NlHq7nZ6fAARcApXM/zhMzoUzFS6Exkv&#10;OgXpYsVdgoLlegmCDWmSsFDywIIscvm/QXEBAAD//wMAUEsBAi0AFAAGAAgAAAAhALaDOJL+AAAA&#10;4QEAABMAAAAAAAAAAAAAAAAAAAAAAFtDb250ZW50X1R5cGVzXS54bWxQSwECLQAUAAYACAAAACEA&#10;OP0h/9YAAACUAQAACwAAAAAAAAAAAAAAAAAvAQAAX3JlbHMvLnJlbHNQSwECLQAUAAYACAAAACEA&#10;S52ABdkBAAAMBAAADgAAAAAAAAAAAAAAAAAuAgAAZHJzL2Uyb0RvYy54bWxQSwECLQAUAAYACAAA&#10;ACEAdsIpTeAAAAAJAQAADwAAAAAAAAAAAAAAAAAzBAAAZHJzL2Rvd25yZXYueG1sUEsFBgAAAAAE&#10;AAQA8wAAAEAFAAAAAA==&#10;" strokecolor="black [3213]" strokeweight="1.5pt">
                <v:stroke endarrow="block" joinstyle="miter"/>
              </v:shape>
            </w:pict>
          </mc:Fallback>
        </mc:AlternateContent>
      </w:r>
      <w:r w:rsidR="006E11C2">
        <w:rPr>
          <w:rFonts w:ascii="Gadugi" w:hAnsi="Gadugi" w:cstheme="majorHAnsi"/>
          <w:noProof/>
        </w:rPr>
        <mc:AlternateContent>
          <mc:Choice Requires="wps">
            <w:drawing>
              <wp:anchor distT="0" distB="0" distL="114300" distR="114300" simplePos="0" relativeHeight="251948032" behindDoc="0" locked="0" layoutInCell="1" allowOverlap="1" wp14:anchorId="35CB1161" wp14:editId="51251EA7">
                <wp:simplePos x="0" y="0"/>
                <wp:positionH relativeFrom="margin">
                  <wp:posOffset>5302250</wp:posOffset>
                </wp:positionH>
                <wp:positionV relativeFrom="paragraph">
                  <wp:posOffset>376555</wp:posOffset>
                </wp:positionV>
                <wp:extent cx="679450" cy="647700"/>
                <wp:effectExtent l="0" t="0" r="25400" b="19050"/>
                <wp:wrapSquare wrapText="bothSides"/>
                <wp:docPr id="34" name="Oval 34"/>
                <wp:cNvGraphicFramePr/>
                <a:graphic xmlns:a="http://schemas.openxmlformats.org/drawingml/2006/main">
                  <a:graphicData uri="http://schemas.microsoft.com/office/word/2010/wordprocessingShape">
                    <wps:wsp>
                      <wps:cNvSpPr/>
                      <wps:spPr>
                        <a:xfrm>
                          <a:off x="0" y="0"/>
                          <a:ext cx="679450" cy="647700"/>
                        </a:xfrm>
                        <a:prstGeom prst="ellipse">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491436AE" id="Oval 34" o:spid="_x0000_s1026" style="position:absolute;margin-left:417.5pt;margin-top:29.65pt;width:53.5pt;height:51pt;z-index:2519480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XjigAIAAIcFAAAOAAAAZHJzL2Uyb0RvYy54bWysVN9P2zAQfp+0/8Hy+0hbFQoRKapATJMY&#10;IGDi2XXsxpLt82y3affX7+ykaTVgD9NenPP9+M735e4ur7ZGk43wQYGt6PhkRImwHGplVxX98XL7&#10;5ZySEJmtmQYrKroTgV7NP3+6bF0pJtCAroUnCGJD2bqKNjG6sigCb4Rh4QScsGiU4A2LePWrovas&#10;RXSji8lodFa04GvngYsQUHvTGek840speHyQMohIdEXxbTGfPp/LdBbzS1auPHON4v0z2D+8wjBl&#10;MekAdcMiI2uv3kAZxT0EkPGEgylASsVFrgGrGY/+qOa5YU7kWpCc4Aaawv+D5febZ/fokYbWhTKg&#10;mKrYSm/SF99Htpms3UCW2EbCUXk2u5ieIqUcTWfT2WyUySwOwc6H+FWAIUmoqNBauZDKYSXb3IWI&#10;OdF775XUAbSqb5XW+ZJaQFxrTzYMfx7jXNg4zuF6bb5D3emxCbrMrEQ1/uxOfb5XY4rcTAkpJzxK&#10;UhxqzlLcaZFSa/skJFE1VjnJCQeEt28JDatFpz79MGcGTMgSixuwu2I+wO7Y6f1TqMjdPASP/vaw&#10;LniIyJnBxiHYKAv+PQCNDPeZO3+k7IiaJC6h3j164qGbpeD4rcIffMdCfGQehwd7AhdCfMBDamgr&#10;Cr1ESQP+13v65I89jVZKWhzGioafa+YFJfqbxW6/GE+naXrzZXo6m+DFH1uWxxa7NteALTPG1eN4&#10;FpN/1HtRejCvuDcWKSuamOWYu6I8+v3lOnZLAjcPF4tFdsOJdSze2WfHE3hiNXXvy/aVedd3ecTx&#10;uIf94L7p9M43RVpYrCNIlcfgwGvPN057btZ+M6V1cnzPXof9Of8NAAD//wMAUEsDBBQABgAIAAAA&#10;IQCa2Ru+3wAAAAoBAAAPAAAAZHJzL2Rvd25yZXYueG1sTI/BTsMwDIbvSLxD5EncWNqVTVtpOiGk&#10;cmIHNiSuWeM11RqnarKt5ekxJzja/vT7+4vt6DpxxSG0nhSk8wQEUu1NS42Cz0P1uAYRoiajO0+o&#10;YMIA2/L+rtC58Tf6wOs+NoJDKORagY2xz6UMtUWnw9z3SHw7+cHpyOPQSDPoG4e7Ti6SZCWdbok/&#10;WN3jq8X6vL84BTu/m05fVY2HCb99lb69W5vWSj3MxpdnEBHH+AfDrz6rQ8lOR38hE0SnYJ0tuUtU&#10;sNxkIBjYPC14cWRylWYgy0L+r1D+AAAA//8DAFBLAQItABQABgAIAAAAIQC2gziS/gAAAOEBAAAT&#10;AAAAAAAAAAAAAAAAAAAAAABbQ29udGVudF9UeXBlc10ueG1sUEsBAi0AFAAGAAgAAAAhADj9If/W&#10;AAAAlAEAAAsAAAAAAAAAAAAAAAAALwEAAF9yZWxzLy5yZWxzUEsBAi0AFAAGAAgAAAAhAILNeOKA&#10;AgAAhwUAAA4AAAAAAAAAAAAAAAAALgIAAGRycy9lMm9Eb2MueG1sUEsBAi0AFAAGAAgAAAAhAJrZ&#10;G77fAAAACgEAAA8AAAAAAAAAAAAAAAAA2gQAAGRycy9kb3ducmV2LnhtbFBLBQYAAAAABAAEAPMA&#10;AADmBQAAAAA=&#10;" fillcolor="#d9e2f3 [660]" strokecolor="#1f3763 [1604]" strokeweight="1pt">
                <v:stroke joinstyle="miter"/>
                <w10:wrap type="square" anchorx="margin"/>
              </v:oval>
            </w:pict>
          </mc:Fallback>
        </mc:AlternateContent>
      </w:r>
      <w:r w:rsidR="00CE23C1">
        <w:rPr>
          <w:rFonts w:asciiTheme="majorHAnsi" w:hAnsiTheme="majorHAnsi" w:cstheme="majorHAnsi"/>
          <w:b/>
          <w:bCs/>
          <w:noProof/>
          <w:color w:val="2F5496" w:themeColor="accent1" w:themeShade="BF"/>
          <w:sz w:val="26"/>
          <w:szCs w:val="26"/>
        </w:rPr>
        <mc:AlternateContent>
          <mc:Choice Requires="wps">
            <w:drawing>
              <wp:anchor distT="0" distB="0" distL="114300" distR="114300" simplePos="0" relativeHeight="251940864" behindDoc="0" locked="0" layoutInCell="1" allowOverlap="1" wp14:anchorId="52E004B5" wp14:editId="7FCFCFD9">
                <wp:simplePos x="0" y="0"/>
                <wp:positionH relativeFrom="column">
                  <wp:posOffset>4794250</wp:posOffset>
                </wp:positionH>
                <wp:positionV relativeFrom="paragraph">
                  <wp:posOffset>205105</wp:posOffset>
                </wp:positionV>
                <wp:extent cx="1701800" cy="1409700"/>
                <wp:effectExtent l="0" t="0" r="12700" b="19050"/>
                <wp:wrapNone/>
                <wp:docPr id="44" name="Oval 44"/>
                <wp:cNvGraphicFramePr/>
                <a:graphic xmlns:a="http://schemas.openxmlformats.org/drawingml/2006/main">
                  <a:graphicData uri="http://schemas.microsoft.com/office/word/2010/wordprocessingShape">
                    <wps:wsp>
                      <wps:cNvSpPr/>
                      <wps:spPr>
                        <a:xfrm>
                          <a:off x="0" y="0"/>
                          <a:ext cx="1701800" cy="1409700"/>
                        </a:xfrm>
                        <a:prstGeom prst="ellipse">
                          <a:avLst/>
                        </a:prstGeom>
                        <a:solidFill>
                          <a:schemeClr val="accent1">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1A3CEC55" id="Oval 44" o:spid="_x0000_s1026" style="position:absolute;margin-left:377.5pt;margin-top:16.15pt;width:134pt;height:111pt;z-index:251940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dKsNfwIAAIkFAAAOAAAAZHJzL2Uyb0RvYy54bWysVEtPGzEQvlfqf7B8L7sbhVfEBkUgqkoU&#10;IqDibLw2a8nrcW0nm/TXd2xvNlGBHqrm4Mzzm8fOzMXlptNkLZxXYGpaHZWUCMOhUea1pj+ebr6c&#10;UeIDMw3TYERNt8LTy/nnTxe9nYkJtKAb4QiCGD/rbU3bEOysKDxvRcf8EVhhUCnBdSwg616LxrEe&#10;0TtdTMrypOjBNdYBF96j9Dor6TzhSyl4uJfSi0B0TTG3kF6X3pf4FvMLNnt1zLaKD2mwf8iiY8pg&#10;0BHqmgVGVk69geoUd+BBhiMOXQFSKi5SDVhNVf5RzWPLrEi1YHO8Hdvk/x8sv1s/2qXDNvTWzzyS&#10;sYqNdF38x/zIJjVrOzZLbALhKKxOy+qsxJ5y1FXT8vwUGcQp9u7W+fBVQEciUVOhtbI+FsRmbH3r&#10;Q7beWUWxB62aG6V1YuIQiCvtyJrh52OcCxOq5K5X3Xdosnxa4i9/SBTj587ik50YE0rjFJFSegdB&#10;in3ViQpbLWJobR6EJKrBOicp4IjwNhffskZk8fGHMRNgRJZY3Iidi/kAO3dnsI+uIs3z6Fz+LbHs&#10;PHqkyGDC6NwpA+49AI0dHiJne2zZQWsi+QLNdumIg7xN3vIbhR/4lvmwZA7XB4cCT0K4x0dq6GsK&#10;A0VJC+7Xe/Joj1ONWkp6XMea+p8r5gQl+pvBeT+vptO4v4mZHp9OkHGHmpdDjVl1V4AjU+HxsTyR&#10;0T7oHSkddM94ORYxKqqY4Ri7pjy4HXMV8pnA28PFYpHMcGctC7fm0fIIHrsap/dp88ycHaY84ILc&#10;wW5130x6to2eBharAFKlNdj3deg37nsa1uE2xYNyyCer/QWd/wYAAP//AwBQSwMEFAAGAAgAAAAh&#10;AOpN8PPfAAAACwEAAA8AAABkcnMvZG93bnJldi54bWxMj8FOwzAMhu9IvENkJG4sJaVsKk0nQOKE&#10;QNtA4po1Ia1onKpxt/L2eCd2tP3r8/dX6zn04uDG1EXUcLvIQDhsou3Qa/j8eLlZgUhk0Jo+otPw&#10;6xKs68uLypQ2HnHrDjvygiGYSqOhJRpKKVPTumDSIg4O+fYdx2CIx9FLO5ojw0MvVZbdy2A65A+t&#10;Gdxz65qf3RQ05E/k3zfD8PVGuJo2Ur36abvU+vpqfnwAQW6m/zCc9FkdanbaxwltEr2GZVFwF2KY&#10;ykGcApnKebPXoIq7HGRdyfMO9R8AAAD//wMAUEsBAi0AFAAGAAgAAAAhALaDOJL+AAAA4QEAABMA&#10;AAAAAAAAAAAAAAAAAAAAAFtDb250ZW50X1R5cGVzXS54bWxQSwECLQAUAAYACAAAACEAOP0h/9YA&#10;AACUAQAACwAAAAAAAAAAAAAAAAAvAQAAX3JlbHMvLnJlbHNQSwECLQAUAAYACAAAACEAKXSrDX8C&#10;AACJBQAADgAAAAAAAAAAAAAAAAAuAgAAZHJzL2Uyb0RvYy54bWxQSwECLQAUAAYACAAAACEA6k3w&#10;898AAAALAQAADwAAAAAAAAAAAAAAAADZBAAAZHJzL2Rvd25yZXYueG1sUEsFBgAAAAAEAAQA8wAA&#10;AOUFAAAAAA==&#10;" fillcolor="#b4c6e7 [1300]" strokecolor="#1f3763 [1604]" strokeweight="1pt">
                <v:stroke joinstyle="miter"/>
              </v:oval>
            </w:pict>
          </mc:Fallback>
        </mc:AlternateContent>
      </w:r>
      <w:proofErr w:type="spellStart"/>
      <w:r w:rsidR="00F522AA" w:rsidRPr="00F522AA">
        <w:rPr>
          <w:rFonts w:ascii="Gadugi" w:hAnsi="Gadugi" w:cstheme="majorHAnsi"/>
        </w:rPr>
        <w:t>Behaviour</w:t>
      </w:r>
      <w:proofErr w:type="spellEnd"/>
      <w:r w:rsidR="00F522AA" w:rsidRPr="00F522AA">
        <w:rPr>
          <w:rFonts w:ascii="Gadugi" w:hAnsi="Gadugi" w:cstheme="majorHAnsi"/>
        </w:rPr>
        <w:t xml:space="preserve"> is learned in the same way as any other attitude or skill and children need to be taught.</w:t>
      </w:r>
    </w:p>
    <w:p w14:paraId="796BC5F8" w14:textId="17E69F5B" w:rsidR="00F522AA" w:rsidRPr="00F522AA" w:rsidRDefault="002926D5" w:rsidP="00EC0EED">
      <w:pPr>
        <w:spacing w:after="0" w:line="276" w:lineRule="auto"/>
        <w:rPr>
          <w:rFonts w:ascii="Gadugi" w:hAnsi="Gadugi" w:cstheme="majorHAnsi"/>
        </w:rPr>
      </w:pPr>
      <w:r w:rsidRPr="00C412A3">
        <w:rPr>
          <w:rFonts w:ascii="Gadugi" w:hAnsi="Gadugi" w:cstheme="majorHAnsi"/>
          <w:noProof/>
        </w:rPr>
        <mc:AlternateContent>
          <mc:Choice Requires="wps">
            <w:drawing>
              <wp:anchor distT="45720" distB="45720" distL="114300" distR="114300" simplePos="0" relativeHeight="251947008" behindDoc="0" locked="0" layoutInCell="1" allowOverlap="1" wp14:anchorId="285BB0C0" wp14:editId="3A3C1439">
                <wp:simplePos x="0" y="0"/>
                <wp:positionH relativeFrom="column">
                  <wp:posOffset>5175250</wp:posOffset>
                </wp:positionH>
                <wp:positionV relativeFrom="paragraph">
                  <wp:posOffset>565150</wp:posOffset>
                </wp:positionV>
                <wp:extent cx="914400" cy="508000"/>
                <wp:effectExtent l="0" t="0" r="0" b="6350"/>
                <wp:wrapSquare wrapText="bothSides"/>
                <wp:docPr id="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508000"/>
                        </a:xfrm>
                        <a:prstGeom prst="rect">
                          <a:avLst/>
                        </a:prstGeom>
                        <a:solidFill>
                          <a:schemeClr val="accent1">
                            <a:lumMod val="40000"/>
                            <a:lumOff val="60000"/>
                          </a:schemeClr>
                        </a:solidFill>
                        <a:ln w="9525">
                          <a:noFill/>
                          <a:miter lim="800000"/>
                          <a:headEnd/>
                          <a:tailEnd/>
                        </a:ln>
                      </wps:spPr>
                      <wps:txbx>
                        <w:txbxContent>
                          <w:p w14:paraId="208B6167" w14:textId="03F81970" w:rsidR="00C412A3" w:rsidRPr="006E11C2" w:rsidRDefault="002926D5" w:rsidP="006E11C2">
                            <w:pPr>
                              <w:jc w:val="center"/>
                              <w:rPr>
                                <w:rFonts w:ascii="Gadugi" w:hAnsi="Gadugi"/>
                                <w:b/>
                                <w:bCs/>
                                <w:sz w:val="20"/>
                                <w:szCs w:val="20"/>
                              </w:rPr>
                            </w:pPr>
                            <w:r>
                              <w:rPr>
                                <w:rFonts w:ascii="Gadugi" w:hAnsi="Gadugi"/>
                                <w:b/>
                                <w:bCs/>
                                <w:sz w:val="20"/>
                                <w:szCs w:val="20"/>
                              </w:rPr>
                              <w:t>Influence from f</w:t>
                            </w:r>
                            <w:r w:rsidR="00C412A3" w:rsidRPr="006E11C2">
                              <w:rPr>
                                <w:rFonts w:ascii="Gadugi" w:hAnsi="Gadugi"/>
                                <w:b/>
                                <w:bCs/>
                                <w:sz w:val="20"/>
                                <w:szCs w:val="20"/>
                              </w:rPr>
                              <w:t>amily members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85BB0C0" id="_x0000_s1035" type="#_x0000_t202" style="position:absolute;margin-left:407.5pt;margin-top:44.5pt;width:1in;height:40pt;z-index:2519470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2z6JgIAADsEAAAOAAAAZHJzL2Uyb0RvYy54bWysU9tu2zAMfR+wfxD0vtgJkq4z4hRdug4D&#10;ugvQ9QMYWY6FSaImKbGzrx8lJ2m2vRV7EShSOjw8JJc3g9FsL31QaGs+nZScSSuwUXZb86fv92+u&#10;OQsRbAMaraz5QQZ+s3r9atm7Ss6wQ91IzwjEhqp3Ne9idFVRBNFJA2GCTloKtugNRLr6bdF46And&#10;6GJWlldFj75xHoUMgbx3Y5CvMn7bShG/tm2QkemaE7eYT5/PTTqL1RKqrQfXKXGkAS9gYUBZSnqG&#10;uoMIbOfVP1BGCY8B2zgRaApsWyVkroGqmZZ/VfPYgZO5FhInuLNM4f/Bii/7R/fNszi8x4EamIsI&#10;7gHFj8AsrjuwW3nrPfadhIYST5NkRe9CdfyapA5VSCCb/jM21GTYRcxAQ+tNUoXqZIRODTicRZdD&#10;ZIKc76bzeUkRQaFFeV2SnTJAdfrsfIgfJRqWjJp76mkGh/1DiOPT05OUK6BWzb3SOl/SHMm19mwP&#10;NAEghLRxLFLvDLEd/URgTAsVuWliRvfVyU1s8kQmpMztjyTasp7qWMwWmZfFlD0PllGRplsrU/NU&#10;2ClHkvKDbfKTCEqPNiXR9qhtknMUNg6bgamGhM+6JK032BxIbY/jNNP2kdGh/8VZT5Nc8/BzB15y&#10;pj9Z6lgWmEY/X+aLtzMS219GNpcRsIKgah45G811zOuS1LR4S51tVVb9mcmRM01o1ua4TWkFLu/5&#10;1fPOr34DAAD//wMAUEsDBBQABgAIAAAAIQByXjk53QAAAAoBAAAPAAAAZHJzL2Rvd25yZXYueG1s&#10;TI9BT8MwDIXvSPyHyEjcWDqkja00ndAkduDAxIY4u43XVmuc0qRd+fd4Jzj5WX56/l62mVyrRupD&#10;49nAfJaAIi69bbgy8Hl8fViBChHZYuuZDPxQgE1+e5Nhav2FP2g8xEpJCIcUDdQxdqnWoazJYZj5&#10;jlhuJ987jLL2lbY9XiTctfoxSZbaYcPyocaOtjWV58PgJOXtfRiO1Vfw33G7e9K7fWH3ozH3d9PL&#10;M6hIU/wzwxVf0CEXpsIPbINqDazmC+kSRaxlimG9uIpCnEsROs/0/wr5LwAAAP//AwBQSwECLQAU&#10;AAYACAAAACEAtoM4kv4AAADhAQAAEwAAAAAAAAAAAAAAAAAAAAAAW0NvbnRlbnRfVHlwZXNdLnht&#10;bFBLAQItABQABgAIAAAAIQA4/SH/1gAAAJQBAAALAAAAAAAAAAAAAAAAAC8BAABfcmVscy8ucmVs&#10;c1BLAQItABQABgAIAAAAIQDg/2z6JgIAADsEAAAOAAAAAAAAAAAAAAAAAC4CAABkcnMvZTJvRG9j&#10;LnhtbFBLAQItABQABgAIAAAAIQByXjk53QAAAAoBAAAPAAAAAAAAAAAAAAAAAIAEAABkcnMvZG93&#10;bnJldi54bWxQSwUGAAAAAAQABADzAAAAigUAAAAA&#10;" fillcolor="#b4c6e7 [1300]" stroked="f">
                <v:textbox>
                  <w:txbxContent>
                    <w:p w14:paraId="208B6167" w14:textId="03F81970" w:rsidR="00C412A3" w:rsidRPr="006E11C2" w:rsidRDefault="002926D5" w:rsidP="006E11C2">
                      <w:pPr>
                        <w:jc w:val="center"/>
                        <w:rPr>
                          <w:rFonts w:ascii="Gadugi" w:hAnsi="Gadugi"/>
                          <w:b/>
                          <w:bCs/>
                          <w:sz w:val="20"/>
                          <w:szCs w:val="20"/>
                        </w:rPr>
                      </w:pPr>
                      <w:r>
                        <w:rPr>
                          <w:rFonts w:ascii="Gadugi" w:hAnsi="Gadugi"/>
                          <w:b/>
                          <w:bCs/>
                          <w:sz w:val="20"/>
                          <w:szCs w:val="20"/>
                        </w:rPr>
                        <w:t>Influence from f</w:t>
                      </w:r>
                      <w:r w:rsidR="00C412A3" w:rsidRPr="006E11C2">
                        <w:rPr>
                          <w:rFonts w:ascii="Gadugi" w:hAnsi="Gadugi"/>
                          <w:b/>
                          <w:bCs/>
                          <w:sz w:val="20"/>
                          <w:szCs w:val="20"/>
                        </w:rPr>
                        <w:t>amily members</w:t>
                      </w:r>
                    </w:p>
                  </w:txbxContent>
                </v:textbox>
                <w10:wrap type="square"/>
              </v:shape>
            </w:pict>
          </mc:Fallback>
        </mc:AlternateContent>
      </w:r>
      <w:r w:rsidR="005A01CF">
        <w:rPr>
          <w:rFonts w:ascii="Gadugi" w:hAnsi="Gadugi" w:cstheme="majorHAnsi"/>
          <w:noProof/>
        </w:rPr>
        <mc:AlternateContent>
          <mc:Choice Requires="wps">
            <w:drawing>
              <wp:anchor distT="0" distB="0" distL="114300" distR="114300" simplePos="0" relativeHeight="251951104" behindDoc="0" locked="0" layoutInCell="1" allowOverlap="1" wp14:anchorId="76280527" wp14:editId="0F8B4736">
                <wp:simplePos x="0" y="0"/>
                <wp:positionH relativeFrom="column">
                  <wp:posOffset>5772150</wp:posOffset>
                </wp:positionH>
                <wp:positionV relativeFrom="paragraph">
                  <wp:posOffset>387350</wp:posOffset>
                </wp:positionV>
                <wp:extent cx="152400" cy="234950"/>
                <wp:effectExtent l="38100" t="38100" r="19050" b="31750"/>
                <wp:wrapNone/>
                <wp:docPr id="80" name="Straight Arrow Connector 80"/>
                <wp:cNvGraphicFramePr/>
                <a:graphic xmlns:a="http://schemas.openxmlformats.org/drawingml/2006/main">
                  <a:graphicData uri="http://schemas.microsoft.com/office/word/2010/wordprocessingShape">
                    <wps:wsp>
                      <wps:cNvCnPr/>
                      <wps:spPr>
                        <a:xfrm flipH="1" flipV="1">
                          <a:off x="0" y="0"/>
                          <a:ext cx="152400" cy="234950"/>
                        </a:xfrm>
                        <a:prstGeom prst="straightConnector1">
                          <a:avLst/>
                        </a:prstGeom>
                        <a:ln w="190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29FF66EF" id="Straight Arrow Connector 80" o:spid="_x0000_s1026" type="#_x0000_t32" style="position:absolute;margin-left:454.5pt;margin-top:30.5pt;width:12pt;height:18.5pt;flip:x y;z-index:25195110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vQs4QEAACAEAAAOAAAAZHJzL2Uyb0RvYy54bWysU8Fu1DAQvSPxD5bvbLJLi2i02R62FA4I&#10;qkJ7d51xYsmxLXvYZP+esZPNUkBIIC7W2DPvzcyb8fZ67A07QIja2ZqvVyVnYKVrtG1r/vD19tVb&#10;ziIK2wjjLNT8CJFf716+2A6+go3rnGkgMCKxsRp8zTtEXxVFlB30Iq6cB0tO5UIvkK6hLZogBmLv&#10;TbEpyzfF4ELjg5MQI73eTE6+y/xKgcTPSkVAZmpOtWE+Qz6f0lnstqJqg/CdlnMZ4h+q6IW2lHSh&#10;uhEo2Legf6HqtQwuOoUr6frCKaUl5B6om3X5UzdfOuEh90LiRL/IFP8frfx02Nu7QDIMPlbR34XU&#10;xahCz5TR/gPNlGfrMVnJRzWzMQt4XASEEZmkx/Xl5qIkmSW5Nq8vri6zwMVEmMA+RHwPrmfJqHnE&#10;IHTb4d5ZS6NyYUohDh8jUkkEPAES2Fg2UI6rkmjTPTqjm1ttTL6kjYG9CewgaNY4rtNsieFZFApt&#10;3tmG4dHTMmLQwrYG5khjCXCWIVt4NDDlvgfFdJOanJI/zyekBIunnMZSdIIpqm4BzlX/CTjHJyjk&#10;7f0b8ILImZ3FBdxr68Lvyj7LpKb4kwJT30mCJ9cc84JkaWgNs6rzl0l7/uM9w88fe/cdAAD//wMA&#10;UEsDBBQABgAIAAAAIQDPpw5Q3QAAAAkBAAAPAAAAZHJzL2Rvd25yZXYueG1sTI/NTsMwEITvSLyD&#10;tUjcqB2KqibEqRA/4ogoSBU3N3bsCHsdYrc1b89ygtPOakez37SbEjw7mjmNESVUCwHMYB/1iFbC&#10;+9vT1RpYygq18hGNhG+TYNOdn7Wq0fGEr+a4zZZRCKZGSXA5Tw3nqXcmqLSIk0G6DXEOKtM6W65n&#10;daLw4Pm1ECse1Ij0wanJ3DvTf24PQUIsww6/vP14qcrDYG8en11wOykvL8rdLbBsSv4zwy8+oUNH&#10;TPt4QJ2Yl1CLmrpkCauKJhnq5ZLEnsRaAO9a/r9B9wMAAP//AwBQSwECLQAUAAYACAAAACEAtoM4&#10;kv4AAADhAQAAEwAAAAAAAAAAAAAAAAAAAAAAW0NvbnRlbnRfVHlwZXNdLnhtbFBLAQItABQABgAI&#10;AAAAIQA4/SH/1gAAAJQBAAALAAAAAAAAAAAAAAAAAC8BAABfcmVscy8ucmVsc1BLAQItABQABgAI&#10;AAAAIQDTBvQs4QEAACAEAAAOAAAAAAAAAAAAAAAAAC4CAABkcnMvZTJvRG9jLnhtbFBLAQItABQA&#10;BgAIAAAAIQDPpw5Q3QAAAAkBAAAPAAAAAAAAAAAAAAAAADsEAABkcnMvZG93bnJldi54bWxQSwUG&#10;AAAAAAQABADzAAAARQUAAAAA&#10;" strokecolor="black [3213]" strokeweight="1.5pt">
                <v:stroke endarrow="block" joinstyle="miter"/>
              </v:shape>
            </w:pict>
          </mc:Fallback>
        </mc:AlternateContent>
      </w:r>
      <w:r w:rsidR="006E11C2" w:rsidRPr="00C412A3">
        <w:rPr>
          <w:rFonts w:ascii="Gadugi" w:hAnsi="Gadugi" w:cstheme="majorHAnsi"/>
          <w:noProof/>
        </w:rPr>
        <mc:AlternateContent>
          <mc:Choice Requires="wps">
            <w:drawing>
              <wp:anchor distT="45720" distB="45720" distL="114300" distR="114300" simplePos="0" relativeHeight="251949056" behindDoc="0" locked="0" layoutInCell="1" allowOverlap="1" wp14:anchorId="6E0C6E38" wp14:editId="09966954">
                <wp:simplePos x="0" y="0"/>
                <wp:positionH relativeFrom="column">
                  <wp:posOffset>5429250</wp:posOffset>
                </wp:positionH>
                <wp:positionV relativeFrom="paragraph">
                  <wp:posOffset>69850</wp:posOffset>
                </wp:positionV>
                <wp:extent cx="463550" cy="381000"/>
                <wp:effectExtent l="0" t="0" r="0" b="0"/>
                <wp:wrapSquare wrapText="bothSides"/>
                <wp:docPr id="46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3550" cy="381000"/>
                        </a:xfrm>
                        <a:prstGeom prst="rect">
                          <a:avLst/>
                        </a:prstGeom>
                        <a:solidFill>
                          <a:schemeClr val="accent1">
                            <a:lumMod val="20000"/>
                            <a:lumOff val="80000"/>
                          </a:schemeClr>
                        </a:solidFill>
                        <a:ln w="9525">
                          <a:noFill/>
                          <a:miter lim="800000"/>
                          <a:headEnd/>
                          <a:tailEnd/>
                        </a:ln>
                      </wps:spPr>
                      <wps:txbx>
                        <w:txbxContent>
                          <w:p w14:paraId="2AFBA517" w14:textId="49530940" w:rsidR="00C412A3" w:rsidRPr="007A436A" w:rsidRDefault="00B9762B">
                            <w:pPr>
                              <w:rPr>
                                <w:rFonts w:ascii="Gadugi" w:hAnsi="Gadugi"/>
                                <w:b/>
                                <w:bCs/>
                              </w:rPr>
                            </w:pPr>
                            <w:r w:rsidRPr="007A436A">
                              <w:rPr>
                                <w:rFonts w:ascii="Gadugi" w:hAnsi="Gadugi"/>
                                <w:b/>
                                <w:bCs/>
                              </w:rPr>
                              <w:t>Y</w:t>
                            </w:r>
                            <w:r w:rsidR="00C412A3" w:rsidRPr="007A436A">
                              <w:rPr>
                                <w:rFonts w:ascii="Gadugi" w:hAnsi="Gadugi"/>
                                <w:b/>
                                <w:bCs/>
                              </w:rPr>
                              <w:t>ou</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E0C6E38" id="_x0000_s1036" type="#_x0000_t202" style="position:absolute;margin-left:427.5pt;margin-top:5.5pt;width:36.5pt;height:30pt;z-index:2519490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RnCKgIAADoEAAAOAAAAZHJzL2Uyb0RvYy54bWysU9tu2zAMfR+wfxD0vthJky414hRdug4D&#10;ugvQ7QMYWY6FyaImKbGzry8lO2m2vQ17EURSOiQPD1e3favZQTqv0JR8Osk5k0Zgpcyu5N+/PbxZ&#10;cuYDmAo0Glnyo/T8dv361aqzhZxhg7qSjhGI8UVnS96EYIss86KRLfgJWmkoWKNrIZDpdlnloCP0&#10;VmezPL/OOnSVdSik9+S9H4J8nfDrWorwpa69DEyXnGoL6XTp3MYzW6+g2DmwjRJjGfAPVbSgDCU9&#10;Q91DALZ36i+oVgmHHuswEdhmWNdKyNQDdTPN/+jmqQErUy9Ejrdnmvz/gxWfD0/2q2Ohf4c9DTA1&#10;4e0jih+eGdw0YHbyzjnsGgkVJZ5GyrLO+mL8Gqn2hY8g2+4TVjRk2AdMQH3t2sgK9ckInQZwPJMu&#10;+8AEOefXV4sFRQSFrpbTPE9DyaA4fbbOhw8SWxYvJXc00wQOh0cfYjFQnJ7EXB61qh6U1smIOpIb&#10;7dgBSAEghDRhaFLvW6p28JOShrRQkJsUM7iXJzelSIqMSCnhb0m0YV3JbxazRarLYMyehNWqQOrW&#10;qi15whr1Fql8b6r0JIDSw52SaDNyG+kciA39tmeqIvxIfKR6i9WRyHY4iJmWjy4Nul+cdSTkkvuf&#10;e3CSM/3R0MBupvN5VH4y5ou3MzLcZWR7GQEjCKrkgbPhuglpWyKZBu9osLVKpL9UMpZMAk3UjMsU&#10;N+DSTq9eVn79DAAA//8DAFBLAwQUAAYACAAAACEA9HGVn9sAAAAJAQAADwAAAGRycy9kb3ducmV2&#10;LnhtbExPy07DMBC8I/UfrK3EjTqtlDYNcSqEBBISPVD4ADdeEqvxOsTbNvw9ywlO+5jRPKrdFHp1&#10;wTH5SAaWiwwUUhOdp9bAx/vTXQEqsSVn+0ho4BsT7OrZTWVLF6/0hpcDt0pEKJXWQMc8lFqnpsNg&#10;0yIOSIJ9xjFYlnNstRvtVcRDr1dZttbBehKHzg742GFzOpyDgf36JW79Pg/Pvth8ccPJnaZXY27n&#10;08M9KMaJ/8jwG1+iQy2ZjvFMLqneQJHn0oUFWMoUwnZVyHI0sJGHriv9v0H9AwAA//8DAFBLAQIt&#10;ABQABgAIAAAAIQC2gziS/gAAAOEBAAATAAAAAAAAAAAAAAAAAAAAAABbQ29udGVudF9UeXBlc10u&#10;eG1sUEsBAi0AFAAGAAgAAAAhADj9If/WAAAAlAEAAAsAAAAAAAAAAAAAAAAALwEAAF9yZWxzLy5y&#10;ZWxzUEsBAi0AFAAGAAgAAAAhAABlGcIqAgAAOgQAAA4AAAAAAAAAAAAAAAAALgIAAGRycy9lMm9E&#10;b2MueG1sUEsBAi0AFAAGAAgAAAAhAPRxlZ/bAAAACQEAAA8AAAAAAAAAAAAAAAAAhAQAAGRycy9k&#10;b3ducmV2LnhtbFBLBQYAAAAABAAEAPMAAACMBQAAAAA=&#10;" fillcolor="#d9e2f3 [660]" stroked="f">
                <v:textbox>
                  <w:txbxContent>
                    <w:p w14:paraId="2AFBA517" w14:textId="49530940" w:rsidR="00C412A3" w:rsidRPr="007A436A" w:rsidRDefault="00B9762B">
                      <w:pPr>
                        <w:rPr>
                          <w:rFonts w:ascii="Gadugi" w:hAnsi="Gadugi"/>
                          <w:b/>
                          <w:bCs/>
                        </w:rPr>
                      </w:pPr>
                      <w:r w:rsidRPr="007A436A">
                        <w:rPr>
                          <w:rFonts w:ascii="Gadugi" w:hAnsi="Gadugi"/>
                          <w:b/>
                          <w:bCs/>
                        </w:rPr>
                        <w:t>Y</w:t>
                      </w:r>
                      <w:r w:rsidR="00C412A3" w:rsidRPr="007A436A">
                        <w:rPr>
                          <w:rFonts w:ascii="Gadugi" w:hAnsi="Gadugi"/>
                          <w:b/>
                          <w:bCs/>
                        </w:rPr>
                        <w:t>ou</w:t>
                      </w:r>
                    </w:p>
                  </w:txbxContent>
                </v:textbox>
                <w10:wrap type="square"/>
              </v:shape>
            </w:pict>
          </mc:Fallback>
        </mc:AlternateContent>
      </w:r>
      <w:r w:rsidR="00F522AA" w:rsidRPr="00F522AA">
        <w:rPr>
          <w:rFonts w:ascii="Gadugi" w:hAnsi="Gadugi" w:cstheme="majorHAnsi"/>
        </w:rPr>
        <w:t xml:space="preserve">Learning to behave appropriately and to gain social skills is a very important part of children’s social, </w:t>
      </w:r>
      <w:proofErr w:type="gramStart"/>
      <w:r w:rsidR="00F522AA" w:rsidRPr="00F522AA">
        <w:rPr>
          <w:rFonts w:ascii="Gadugi" w:hAnsi="Gadugi" w:cstheme="majorHAnsi"/>
        </w:rPr>
        <w:t>personal</w:t>
      </w:r>
      <w:proofErr w:type="gramEnd"/>
      <w:r w:rsidR="00F522AA" w:rsidRPr="00F522AA">
        <w:rPr>
          <w:rFonts w:ascii="Gadugi" w:hAnsi="Gadugi" w:cstheme="majorHAnsi"/>
        </w:rPr>
        <w:t xml:space="preserve"> and emotional development</w:t>
      </w:r>
      <w:r w:rsidR="003C71CB">
        <w:rPr>
          <w:rFonts w:ascii="Gadugi" w:hAnsi="Gadugi" w:cstheme="majorHAnsi"/>
        </w:rPr>
        <w:t xml:space="preserve">. It </w:t>
      </w:r>
      <w:r w:rsidR="00F522AA" w:rsidRPr="00F522AA">
        <w:rPr>
          <w:rFonts w:ascii="Gadugi" w:hAnsi="Gadugi" w:cstheme="majorHAnsi"/>
        </w:rPr>
        <w:t xml:space="preserve">is </w:t>
      </w:r>
      <w:r w:rsidR="003C71CB">
        <w:rPr>
          <w:rFonts w:ascii="Gadugi" w:hAnsi="Gadugi" w:cstheme="majorHAnsi"/>
        </w:rPr>
        <w:t xml:space="preserve">an </w:t>
      </w:r>
      <w:r w:rsidR="00F522AA" w:rsidRPr="00F522AA">
        <w:rPr>
          <w:rFonts w:ascii="Gadugi" w:hAnsi="Gadugi" w:cstheme="majorHAnsi"/>
        </w:rPr>
        <w:t xml:space="preserve">area </w:t>
      </w:r>
      <w:r w:rsidR="003C71CB">
        <w:rPr>
          <w:rFonts w:ascii="Gadugi" w:hAnsi="Gadugi" w:cstheme="majorHAnsi"/>
        </w:rPr>
        <w:t xml:space="preserve">that </w:t>
      </w:r>
      <w:r w:rsidR="00F522AA" w:rsidRPr="00F522AA">
        <w:rPr>
          <w:rFonts w:ascii="Gadugi" w:hAnsi="Gadugi" w:cstheme="majorHAnsi"/>
        </w:rPr>
        <w:t>supports all other forms of learning, and builds sociability, confidence</w:t>
      </w:r>
      <w:r w:rsidR="006745CA">
        <w:rPr>
          <w:rFonts w:ascii="Gadugi" w:hAnsi="Gadugi" w:cstheme="majorHAnsi"/>
        </w:rPr>
        <w:t>,</w:t>
      </w:r>
      <w:r w:rsidR="00F522AA" w:rsidRPr="00F522AA">
        <w:rPr>
          <w:rFonts w:ascii="Gadugi" w:hAnsi="Gadugi" w:cstheme="majorHAnsi"/>
        </w:rPr>
        <w:t xml:space="preserve"> and independence. </w:t>
      </w:r>
    </w:p>
    <w:p w14:paraId="107515D3" w14:textId="75E58737" w:rsidR="00F522AA" w:rsidRDefault="00671666" w:rsidP="00623E1B">
      <w:pPr>
        <w:spacing w:after="120" w:line="276" w:lineRule="auto"/>
        <w:rPr>
          <w:rFonts w:ascii="Gadugi" w:hAnsi="Gadugi" w:cstheme="majorHAnsi"/>
        </w:rPr>
      </w:pPr>
      <w:r w:rsidRPr="00671666">
        <w:rPr>
          <w:rFonts w:ascii="Gadugi" w:hAnsi="Gadugi" w:cstheme="majorHAnsi"/>
          <w:noProof/>
        </w:rPr>
        <mc:AlternateContent>
          <mc:Choice Requires="wps">
            <w:drawing>
              <wp:anchor distT="45720" distB="45720" distL="114300" distR="114300" simplePos="0" relativeHeight="251945984" behindDoc="0" locked="0" layoutInCell="1" allowOverlap="1" wp14:anchorId="57E4DC5E" wp14:editId="1C39576D">
                <wp:simplePos x="0" y="0"/>
                <wp:positionH relativeFrom="column">
                  <wp:posOffset>4883150</wp:posOffset>
                </wp:positionH>
                <wp:positionV relativeFrom="paragraph">
                  <wp:posOffset>561340</wp:posOffset>
                </wp:positionV>
                <wp:extent cx="1581150" cy="311150"/>
                <wp:effectExtent l="0" t="0" r="0" b="0"/>
                <wp:wrapSquare wrapText="bothSides"/>
                <wp:docPr id="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81150" cy="311150"/>
                        </a:xfrm>
                        <a:prstGeom prst="rect">
                          <a:avLst/>
                        </a:prstGeom>
                        <a:solidFill>
                          <a:srgbClr val="FFFFFF"/>
                        </a:solidFill>
                        <a:ln w="9525">
                          <a:noFill/>
                          <a:miter lim="800000"/>
                          <a:headEnd/>
                          <a:tailEnd/>
                        </a:ln>
                      </wps:spPr>
                      <wps:txbx>
                        <w:txbxContent>
                          <w:p w14:paraId="0A6084E8" w14:textId="11A8C57B" w:rsidR="00671666" w:rsidRPr="00671666" w:rsidRDefault="00671666">
                            <w:pPr>
                              <w:rPr>
                                <w:rFonts w:ascii="Gadugi" w:hAnsi="Gadugi"/>
                                <w:b/>
                                <w:bCs/>
                              </w:rPr>
                            </w:pPr>
                            <w:r w:rsidRPr="00671666">
                              <w:rPr>
                                <w:rFonts w:ascii="Gadugi" w:hAnsi="Gadugi"/>
                                <w:b/>
                                <w:bCs/>
                              </w:rPr>
                              <w:t>Sphere of influence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7E4DC5E" id="_x0000_s1037" type="#_x0000_t202" style="position:absolute;margin-left:384.5pt;margin-top:44.2pt;width:124.5pt;height:24.5pt;z-index:2519459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CHSBDAIAAP4DAAAOAAAAZHJzL2Uyb0RvYy54bWysU9tu2zAMfR+wfxD0vjjOki014hRdugwD&#10;ugvQ7gNkWY6FyaJGKbGzry8lp2nQvg3zg0Ca1CF5eLS6HjrDDgq9BlvyfDLlTFkJtba7kv962L5b&#10;cuaDsLUwYFXJj8rz6/XbN6veFWoGLZhaISMQ64velbwNwRVZ5mWrOuEn4JSlYAPYiUAu7rIaRU/o&#10;nclm0+mHrAesHYJU3tPf2zHI1wm/aZQMP5rGq8BMyam3kE5MZxXPbL0SxQ6Fa7U8tSH+oYtOaEtF&#10;z1C3Igi2R/0KqtMSwUMTJhK6DJpGS5VmoGny6Ytp7lvhVJqFyPHuTJP/f7Dy++He/UQWhk8w0ALT&#10;EN7dgfztmYVNK+xO3SBC3ypRU+E8Upb1zhenq5FqX/gIUvXfoKYli32ABDQ02EVWaE5G6LSA45l0&#10;NQQmY8nFMs8XFJIUe58nO5YQxdNthz58UdCxaJQcaakJXRzufBhTn1JiMQ9G11ttTHJwV20MsoMg&#10;AWzTlwZ4kWYs60t+tZgtErKFeD9po9OBBGp0V/LlNH6jZCIbn22dUoLQZrSpaWNP9ERGRm7CUA1M&#10;1zRqIi/SVUF9JMIQRkHSAyKjBfzLWU9iLLn/sxeoODNfLZF+lc/nUb3JmS8+zsjBy0h1GRFWElTJ&#10;A2ejuQlJ8ZEPCze0nEYn3p47OfVMIkvMnx5EVPGln7Ken+36EQAA//8DAFBLAwQUAAYACAAAACEA&#10;UaSt5d8AAAALAQAADwAAAGRycy9kb3ducmV2LnhtbEyPQU+DQBCF7yb+h8008WLsUkWgyNKoiabX&#10;1v6AgZ0CKTtL2G2h/97tSW8z817efK/YzKYXFxpdZ1nBahmBIK6t7rhRcPj5espAOI+ssbdMCq7k&#10;YFPe3xWYazvxji5734gQwi5HBa33Qy6lq1sy6JZ2IA7a0Y4GfVjHRuoRpxBuevkcRYk02HH40OJA&#10;ny3Vp/3ZKDhup8fX9VR9+0O6i5MP7NLKXpV6WMzvbyA8zf7PDDf8gA5lYKrsmbUTvYI0WYcuXkGW&#10;xSBuhmiVhUsVppc0BlkW8n+H8hcAAP//AwBQSwECLQAUAAYACAAAACEAtoM4kv4AAADhAQAAEwAA&#10;AAAAAAAAAAAAAAAAAAAAW0NvbnRlbnRfVHlwZXNdLnhtbFBLAQItABQABgAIAAAAIQA4/SH/1gAA&#10;AJQBAAALAAAAAAAAAAAAAAAAAC8BAABfcmVscy8ucmVsc1BLAQItABQABgAIAAAAIQCvCHSBDAIA&#10;AP4DAAAOAAAAAAAAAAAAAAAAAC4CAABkcnMvZTJvRG9jLnhtbFBLAQItABQABgAIAAAAIQBRpK3l&#10;3wAAAAsBAAAPAAAAAAAAAAAAAAAAAGYEAABkcnMvZG93bnJldi54bWxQSwUGAAAAAAQABADzAAAA&#10;cgUAAAAA&#10;" stroked="f">
                <v:textbox>
                  <w:txbxContent>
                    <w:p w14:paraId="0A6084E8" w14:textId="11A8C57B" w:rsidR="00671666" w:rsidRPr="00671666" w:rsidRDefault="00671666">
                      <w:pPr>
                        <w:rPr>
                          <w:rFonts w:ascii="Gadugi" w:hAnsi="Gadugi"/>
                          <w:b/>
                          <w:bCs/>
                        </w:rPr>
                      </w:pPr>
                      <w:r w:rsidRPr="00671666">
                        <w:rPr>
                          <w:rFonts w:ascii="Gadugi" w:hAnsi="Gadugi"/>
                          <w:b/>
                          <w:bCs/>
                        </w:rPr>
                        <w:t>Sphere of influence</w:t>
                      </w:r>
                    </w:p>
                  </w:txbxContent>
                </v:textbox>
                <w10:wrap type="square"/>
              </v:shape>
            </w:pict>
          </mc:Fallback>
        </mc:AlternateContent>
      </w:r>
      <w:r w:rsidR="00631B37"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855872" behindDoc="0" locked="0" layoutInCell="1" allowOverlap="1" wp14:anchorId="3D35EDFA" wp14:editId="7DC23667">
            <wp:simplePos x="0" y="0"/>
            <wp:positionH relativeFrom="page">
              <wp:align>right</wp:align>
            </wp:positionH>
            <wp:positionV relativeFrom="paragraph">
              <wp:posOffset>701040</wp:posOffset>
            </wp:positionV>
            <wp:extent cx="1605915" cy="1630108"/>
            <wp:effectExtent l="0" t="0" r="0" b="0"/>
            <wp:wrapNone/>
            <wp:docPr id="499" name="Picture 499"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605915" cy="1630108"/>
                    </a:xfrm>
                    <a:prstGeom prst="rect">
                      <a:avLst/>
                    </a:prstGeom>
                    <a:noFill/>
                  </pic:spPr>
                </pic:pic>
              </a:graphicData>
            </a:graphic>
            <wp14:sizeRelH relativeFrom="margin">
              <wp14:pctWidth>0</wp14:pctWidth>
            </wp14:sizeRelH>
            <wp14:sizeRelV relativeFrom="margin">
              <wp14:pctHeight>0</wp14:pctHeight>
            </wp14:sizeRelV>
          </wp:anchor>
        </w:drawing>
      </w:r>
      <w:r w:rsidR="00F522AA" w:rsidRPr="00F522AA">
        <w:rPr>
          <w:rFonts w:ascii="Gadugi" w:hAnsi="Gadugi" w:cstheme="majorHAnsi"/>
        </w:rPr>
        <w:t>Children will watch their parents, siblings</w:t>
      </w:r>
      <w:r w:rsidR="006745CA">
        <w:rPr>
          <w:rFonts w:ascii="Gadugi" w:hAnsi="Gadugi" w:cstheme="majorHAnsi"/>
        </w:rPr>
        <w:t>,</w:t>
      </w:r>
      <w:r w:rsidR="00F522AA" w:rsidRPr="00F522AA">
        <w:rPr>
          <w:rFonts w:ascii="Gadugi" w:hAnsi="Gadugi" w:cstheme="majorHAnsi"/>
        </w:rPr>
        <w:t xml:space="preserve"> and those around them. As they get older the </w:t>
      </w:r>
      <w:r w:rsidR="00F522AA" w:rsidRPr="00C412A3">
        <w:rPr>
          <w:rFonts w:ascii="Gadugi" w:hAnsi="Gadugi" w:cstheme="majorHAnsi"/>
          <w:b/>
          <w:bCs/>
        </w:rPr>
        <w:t>sphere of influence</w:t>
      </w:r>
      <w:r w:rsidR="00F522AA" w:rsidRPr="00F522AA">
        <w:rPr>
          <w:rFonts w:ascii="Gadugi" w:hAnsi="Gadugi" w:cstheme="majorHAnsi"/>
        </w:rPr>
        <w:t xml:space="preserve"> changes – from parents and school, more towards peers. We can’t just expect children to behave. </w:t>
      </w:r>
      <w:r w:rsidR="006745CA">
        <w:rPr>
          <w:rFonts w:ascii="Gadugi" w:hAnsi="Gadugi" w:cstheme="majorHAnsi"/>
        </w:rPr>
        <w:t>As educators, w</w:t>
      </w:r>
      <w:r w:rsidR="00F522AA" w:rsidRPr="00F522AA">
        <w:rPr>
          <w:rFonts w:ascii="Gadugi" w:hAnsi="Gadugi" w:cstheme="majorHAnsi"/>
        </w:rPr>
        <w:t xml:space="preserve">e </w:t>
      </w:r>
      <w:r w:rsidR="000A3682">
        <w:rPr>
          <w:rFonts w:ascii="Gadugi" w:hAnsi="Gadugi" w:cstheme="majorHAnsi"/>
        </w:rPr>
        <w:t xml:space="preserve">must recognize the role we play and </w:t>
      </w:r>
      <w:r w:rsidR="00F522AA" w:rsidRPr="00F522AA">
        <w:rPr>
          <w:rFonts w:ascii="Gadugi" w:hAnsi="Gadugi" w:cstheme="majorHAnsi"/>
        </w:rPr>
        <w:t>take responsibility too.</w:t>
      </w:r>
      <w:r w:rsidR="006D6DE8">
        <w:rPr>
          <w:rFonts w:ascii="Gadugi" w:hAnsi="Gadugi" w:cstheme="majorHAnsi"/>
        </w:rPr>
        <w:t xml:space="preserve"> </w:t>
      </w:r>
      <w:r w:rsidR="00631B37">
        <w:rPr>
          <w:rFonts w:ascii="Gadugi" w:hAnsi="Gadugi" w:cstheme="majorHAnsi"/>
        </w:rPr>
        <w:t xml:space="preserve">                                       </w:t>
      </w:r>
      <w:r w:rsidR="006D6DE8">
        <w:rPr>
          <w:rFonts w:ascii="Gadugi" w:hAnsi="Gadugi" w:cstheme="majorHAnsi"/>
        </w:rPr>
        <w:t xml:space="preserve">There is a section on </w:t>
      </w:r>
      <w:r w:rsidR="00FC0C25">
        <w:rPr>
          <w:rFonts w:ascii="Gadugi" w:hAnsi="Gadugi" w:cstheme="majorHAnsi"/>
        </w:rPr>
        <w:t>educators</w:t>
      </w:r>
      <w:r w:rsidR="006D6DE8">
        <w:rPr>
          <w:rFonts w:ascii="Gadugi" w:hAnsi="Gadugi" w:cstheme="majorHAnsi"/>
        </w:rPr>
        <w:t xml:space="preserve"> as role models later in this module. </w:t>
      </w:r>
    </w:p>
    <w:p w14:paraId="212983D3" w14:textId="264A0C65" w:rsidR="00080C01" w:rsidRDefault="00080C01" w:rsidP="00623E1B">
      <w:pPr>
        <w:spacing w:after="120" w:line="276" w:lineRule="auto"/>
        <w:rPr>
          <w:rFonts w:ascii="Gadugi" w:hAnsi="Gadugi" w:cstheme="majorHAnsi"/>
        </w:rPr>
      </w:pPr>
    </w:p>
    <w:tbl>
      <w:tblPr>
        <w:tblStyle w:val="TableGrid4"/>
        <w:tblW w:w="10060" w:type="dxa"/>
        <w:tblLook w:val="04A0" w:firstRow="1" w:lastRow="0" w:firstColumn="1" w:lastColumn="0" w:noHBand="0" w:noVBand="1"/>
      </w:tblPr>
      <w:tblGrid>
        <w:gridCol w:w="10060"/>
      </w:tblGrid>
      <w:tr w:rsidR="000A3682" w:rsidRPr="00195253" w14:paraId="41EC1AC0" w14:textId="77777777" w:rsidTr="00437AE4">
        <w:trPr>
          <w:trHeight w:val="1922"/>
        </w:trPr>
        <w:tc>
          <w:tcPr>
            <w:tcW w:w="10060" w:type="dxa"/>
            <w:shd w:val="clear" w:color="auto" w:fill="E2EFD9" w:themeFill="accent6" w:themeFillTint="33"/>
          </w:tcPr>
          <w:p w14:paraId="21D15B71" w14:textId="1E43D8E6" w:rsidR="000A3682" w:rsidRPr="005A6200" w:rsidRDefault="00C66E09" w:rsidP="00437AE4">
            <w:pPr>
              <w:keepNext/>
              <w:keepLines/>
              <w:outlineLvl w:val="0"/>
              <w:rPr>
                <w:rFonts w:asciiTheme="majorHAnsi" w:eastAsia="Times New Roman" w:hAnsiTheme="majorHAnsi" w:cstheme="majorBidi"/>
                <w:b/>
                <w:bCs/>
                <w:color w:val="2F5496" w:themeColor="accent1" w:themeShade="BF"/>
                <w:sz w:val="26"/>
                <w:szCs w:val="32"/>
                <w:lang w:bidi="ar-SA"/>
              </w:rPr>
            </w:pPr>
            <w:r w:rsidRPr="00195253">
              <w:rPr>
                <w:noProof/>
                <w:color w:val="4472C4" w:themeColor="accent1"/>
                <w:sz w:val="24"/>
              </w:rPr>
              <w:drawing>
                <wp:anchor distT="0" distB="0" distL="114300" distR="114300" simplePos="0" relativeHeight="251729920" behindDoc="0" locked="0" layoutInCell="1" allowOverlap="1" wp14:anchorId="19CB102B" wp14:editId="0B659ED5">
                  <wp:simplePos x="0" y="0"/>
                  <wp:positionH relativeFrom="column">
                    <wp:posOffset>3672840</wp:posOffset>
                  </wp:positionH>
                  <wp:positionV relativeFrom="paragraph">
                    <wp:posOffset>-290195</wp:posOffset>
                  </wp:positionV>
                  <wp:extent cx="780415" cy="726440"/>
                  <wp:effectExtent l="0" t="0" r="0" b="0"/>
                  <wp:wrapNone/>
                  <wp:docPr id="4" name="Picture 4"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0A3682" w:rsidRPr="00195253">
              <w:rPr>
                <w:rFonts w:asciiTheme="majorHAnsi" w:eastAsia="Times New Roman" w:hAnsiTheme="majorHAnsi" w:cstheme="majorBidi"/>
                <w:b/>
                <w:bCs/>
                <w:color w:val="2F5496" w:themeColor="accent1" w:themeShade="BF"/>
                <w:sz w:val="26"/>
                <w:szCs w:val="32"/>
                <w:lang w:bidi="ar-SA"/>
              </w:rPr>
              <w:t>Activity 1</w:t>
            </w:r>
            <w:r w:rsidR="000A3682">
              <w:rPr>
                <w:rFonts w:asciiTheme="majorHAnsi" w:eastAsia="Times New Roman" w:hAnsiTheme="majorHAnsi" w:cstheme="majorBidi"/>
                <w:b/>
                <w:bCs/>
                <w:color w:val="2F5496" w:themeColor="accent1" w:themeShade="BF"/>
                <w:sz w:val="26"/>
                <w:szCs w:val="32"/>
                <w:lang w:bidi="ar-SA"/>
              </w:rPr>
              <w:t>4</w:t>
            </w:r>
            <w:r w:rsidR="000A3682" w:rsidRPr="00195253">
              <w:rPr>
                <w:rFonts w:asciiTheme="majorHAnsi" w:eastAsia="Times New Roman" w:hAnsiTheme="majorHAnsi" w:cstheme="majorBidi"/>
                <w:b/>
                <w:bCs/>
                <w:color w:val="2F5496" w:themeColor="accent1" w:themeShade="BF"/>
                <w:sz w:val="26"/>
                <w:szCs w:val="32"/>
                <w:lang w:bidi="ar-SA"/>
              </w:rPr>
              <w:t>.</w:t>
            </w:r>
            <w:r w:rsidR="00304E57">
              <w:rPr>
                <w:rFonts w:asciiTheme="majorHAnsi" w:eastAsia="Times New Roman" w:hAnsiTheme="majorHAnsi" w:cstheme="majorBidi"/>
                <w:b/>
                <w:bCs/>
                <w:color w:val="2F5496" w:themeColor="accent1" w:themeShade="BF"/>
                <w:sz w:val="26"/>
                <w:szCs w:val="32"/>
                <w:lang w:bidi="ar-SA"/>
              </w:rPr>
              <w:t>7</w:t>
            </w:r>
            <w:r w:rsidR="000A3682" w:rsidRPr="00195253">
              <w:rPr>
                <w:rFonts w:asciiTheme="majorHAnsi" w:eastAsia="Times New Roman" w:hAnsiTheme="majorHAnsi" w:cstheme="majorBidi"/>
                <w:b/>
                <w:bCs/>
                <w:color w:val="2F5496" w:themeColor="accent1" w:themeShade="BF"/>
                <w:sz w:val="26"/>
                <w:szCs w:val="32"/>
                <w:lang w:bidi="ar-SA"/>
              </w:rPr>
              <w:t xml:space="preserve"> – </w:t>
            </w:r>
            <w:r w:rsidR="000A3682">
              <w:rPr>
                <w:rFonts w:asciiTheme="majorHAnsi" w:eastAsia="Times New Roman" w:hAnsiTheme="majorHAnsi" w:cstheme="majorBidi"/>
                <w:b/>
                <w:bCs/>
                <w:color w:val="2F5496" w:themeColor="accent1" w:themeShade="BF"/>
                <w:sz w:val="26"/>
                <w:szCs w:val="32"/>
                <w:lang w:bidi="ar-SA"/>
              </w:rPr>
              <w:t xml:space="preserve">Whose </w:t>
            </w:r>
            <w:proofErr w:type="gramStart"/>
            <w:r w:rsidR="00A90CBF">
              <w:rPr>
                <w:rFonts w:asciiTheme="majorHAnsi" w:eastAsia="Times New Roman" w:hAnsiTheme="majorHAnsi" w:cstheme="majorBidi"/>
                <w:b/>
                <w:bCs/>
                <w:color w:val="2F5496" w:themeColor="accent1" w:themeShade="BF"/>
                <w:sz w:val="26"/>
                <w:szCs w:val="32"/>
                <w:lang w:bidi="ar-SA"/>
              </w:rPr>
              <w:t>responsibility</w:t>
            </w:r>
            <w:proofErr w:type="gramEnd"/>
            <w:r w:rsidR="000A3682">
              <w:rPr>
                <w:rFonts w:asciiTheme="majorHAnsi" w:eastAsia="Times New Roman" w:hAnsiTheme="majorHAnsi" w:cstheme="majorBidi"/>
                <w:b/>
                <w:bCs/>
                <w:color w:val="2F5496" w:themeColor="accent1" w:themeShade="BF"/>
                <w:sz w:val="26"/>
                <w:szCs w:val="32"/>
                <w:lang w:bidi="ar-SA"/>
              </w:rPr>
              <w:t xml:space="preserve"> is it?  </w:t>
            </w:r>
            <w:r w:rsidR="000A3682" w:rsidRPr="00195253">
              <w:rPr>
                <w:rFonts w:asciiTheme="majorHAnsi" w:eastAsia="Times New Roman" w:hAnsiTheme="majorHAnsi" w:cstheme="majorBidi"/>
                <w:b/>
                <w:bCs/>
                <w:color w:val="2F5496" w:themeColor="accent1" w:themeShade="BF"/>
                <w:sz w:val="26"/>
                <w:szCs w:val="32"/>
                <w:lang w:bidi="ar-SA"/>
              </w:rPr>
              <w:t>(20 minutes)</w:t>
            </w:r>
          </w:p>
          <w:p w14:paraId="54A83428" w14:textId="4201E196" w:rsidR="000A3682" w:rsidRDefault="00C66E09" w:rsidP="000A3682">
            <w:pPr>
              <w:spacing w:line="276" w:lineRule="auto"/>
              <w:rPr>
                <w:rFonts w:ascii="Gadugi" w:hAnsi="Gadugi" w:cstheme="majorHAnsi"/>
              </w:rPr>
            </w:pPr>
            <w:r>
              <w:rPr>
                <w:rFonts w:ascii="Gadugi" w:hAnsi="Gadugi" w:cstheme="majorHAnsi"/>
              </w:rPr>
              <w:t>Consider</w:t>
            </w:r>
            <w:r w:rsidR="00AE0EED">
              <w:rPr>
                <w:rFonts w:ascii="Gadugi" w:hAnsi="Gadugi" w:cstheme="majorHAnsi"/>
              </w:rPr>
              <w:t xml:space="preserve"> how behaviour is </w:t>
            </w:r>
            <w:r>
              <w:rPr>
                <w:rFonts w:ascii="Gadugi" w:hAnsi="Gadugi" w:cstheme="majorHAnsi"/>
              </w:rPr>
              <w:t>viewed in your context and who is responsible for manging students</w:t>
            </w:r>
            <w:r w:rsidR="00D03F02">
              <w:rPr>
                <w:rFonts w:ascii="Gadugi" w:hAnsi="Gadugi" w:cstheme="majorHAnsi"/>
              </w:rPr>
              <w:t>’</w:t>
            </w:r>
            <w:r>
              <w:rPr>
                <w:rFonts w:ascii="Gadugi" w:hAnsi="Gadugi" w:cstheme="majorHAnsi"/>
              </w:rPr>
              <w:t xml:space="preserve"> behaviour. Is it down to the p</w:t>
            </w:r>
            <w:r w:rsidR="000A3682">
              <w:rPr>
                <w:rFonts w:ascii="Gadugi" w:hAnsi="Gadugi" w:cstheme="majorHAnsi"/>
              </w:rPr>
              <w:t>arents</w:t>
            </w:r>
            <w:r w:rsidR="003C1E05">
              <w:rPr>
                <w:rFonts w:ascii="Gadugi" w:hAnsi="Gadugi" w:cstheme="majorHAnsi"/>
              </w:rPr>
              <w:t>,</w:t>
            </w:r>
            <w:r>
              <w:rPr>
                <w:rFonts w:ascii="Gadugi" w:hAnsi="Gadugi" w:cstheme="majorHAnsi"/>
              </w:rPr>
              <w:t xml:space="preserve"> older family members to ensure their children behave or is it down to t</w:t>
            </w:r>
            <w:r w:rsidR="000A3682">
              <w:rPr>
                <w:rFonts w:ascii="Gadugi" w:hAnsi="Gadugi" w:cstheme="majorHAnsi"/>
              </w:rPr>
              <w:t>eachers</w:t>
            </w:r>
            <w:r>
              <w:rPr>
                <w:rFonts w:ascii="Gadugi" w:hAnsi="Gadugi" w:cstheme="majorHAnsi"/>
              </w:rPr>
              <w:t xml:space="preserve"> to ensure students behave well in their care</w:t>
            </w:r>
            <w:r w:rsidR="000A3682">
              <w:rPr>
                <w:rFonts w:ascii="Gadugi" w:hAnsi="Gadugi" w:cstheme="majorHAnsi"/>
              </w:rPr>
              <w:t xml:space="preserve">? </w:t>
            </w:r>
            <w:r>
              <w:rPr>
                <w:rFonts w:ascii="Gadugi" w:hAnsi="Gadugi" w:cstheme="majorHAnsi"/>
              </w:rPr>
              <w:t>Perhaps, it is down to</w:t>
            </w:r>
            <w:r w:rsidR="00201875">
              <w:rPr>
                <w:rFonts w:ascii="Gadugi" w:hAnsi="Gadugi" w:cstheme="majorHAnsi"/>
              </w:rPr>
              <w:t xml:space="preserve"> the</w:t>
            </w:r>
            <w:r w:rsidR="000A3682">
              <w:rPr>
                <w:rFonts w:ascii="Gadugi" w:hAnsi="Gadugi" w:cstheme="majorHAnsi"/>
              </w:rPr>
              <w:t xml:space="preserve"> child themselves?</w:t>
            </w:r>
          </w:p>
          <w:p w14:paraId="5D3816B9" w14:textId="764B951C" w:rsidR="003C1E05" w:rsidRDefault="003C1E05" w:rsidP="000A3682">
            <w:pPr>
              <w:spacing w:line="276" w:lineRule="auto"/>
              <w:rPr>
                <w:rFonts w:ascii="Gadugi" w:hAnsi="Gadugi" w:cstheme="majorHAnsi"/>
              </w:rPr>
            </w:pPr>
            <w:r>
              <w:rPr>
                <w:rFonts w:ascii="Gadugi" w:hAnsi="Gadugi" w:cstheme="majorHAnsi"/>
              </w:rPr>
              <w:t>Draw a line from each box</w:t>
            </w:r>
            <w:r w:rsidR="00A90CBF">
              <w:rPr>
                <w:rFonts w:ascii="Gadugi" w:hAnsi="Gadugi" w:cstheme="majorHAnsi"/>
              </w:rPr>
              <w:t xml:space="preserve">, according to who you think should be responsible. The first one is done for you. Note that some may be attached to more than one box. </w:t>
            </w:r>
          </w:p>
          <w:p w14:paraId="4CA453D3" w14:textId="77777777" w:rsidR="00456DE7" w:rsidRDefault="00456DE7" w:rsidP="000A3682">
            <w:pPr>
              <w:spacing w:line="276" w:lineRule="auto"/>
              <w:rPr>
                <w:rFonts w:ascii="Gadugi" w:hAnsi="Gadugi" w:cstheme="majorHAnsi"/>
              </w:rPr>
            </w:pPr>
          </w:p>
          <w:tbl>
            <w:tblPr>
              <w:tblStyle w:val="TableGrid"/>
              <w:tblpPr w:leftFromText="180" w:rightFromText="180" w:vertAnchor="text" w:horzAnchor="margin" w:tblpXSpec="right" w:tblpY="24"/>
              <w:tblOverlap w:val="never"/>
              <w:tblW w:w="0" w:type="auto"/>
              <w:tblLook w:val="04A0" w:firstRow="1" w:lastRow="0" w:firstColumn="1" w:lastColumn="0" w:noHBand="0" w:noVBand="1"/>
            </w:tblPr>
            <w:tblGrid>
              <w:gridCol w:w="2547"/>
            </w:tblGrid>
            <w:tr w:rsidR="00023F4B" w14:paraId="7BE00B1E" w14:textId="77777777" w:rsidTr="00023F4B">
              <w:tc>
                <w:tcPr>
                  <w:tcW w:w="2547" w:type="dxa"/>
                </w:tcPr>
                <w:p w14:paraId="5DB4CB17" w14:textId="2ADFD011" w:rsidR="00023F4B" w:rsidRDefault="00023F4B" w:rsidP="008663F9">
                  <w:pPr>
                    <w:spacing w:after="120" w:line="276" w:lineRule="auto"/>
                    <w:jc w:val="center"/>
                    <w:rPr>
                      <w:rFonts w:ascii="Gadugi" w:hAnsi="Gadugi" w:cstheme="majorHAnsi"/>
                    </w:rPr>
                  </w:pPr>
                  <w:r>
                    <w:rPr>
                      <w:rFonts w:ascii="Gadugi" w:hAnsi="Gadugi" w:cstheme="majorHAnsi"/>
                    </w:rPr>
                    <w:t>Enc</w:t>
                  </w:r>
                  <w:r w:rsidR="008871B0">
                    <w:rPr>
                      <w:rFonts w:ascii="Gadugi" w:hAnsi="Gadugi" w:cstheme="majorHAnsi"/>
                    </w:rPr>
                    <w:t>oura</w:t>
                  </w:r>
                  <w:r>
                    <w:rPr>
                      <w:rFonts w:ascii="Gadugi" w:hAnsi="Gadugi" w:cstheme="majorHAnsi"/>
                    </w:rPr>
                    <w:t>ge positive behaviour at home</w:t>
                  </w:r>
                </w:p>
              </w:tc>
            </w:tr>
            <w:tr w:rsidR="00023F4B" w14:paraId="6708D750" w14:textId="77777777" w:rsidTr="00023F4B">
              <w:tc>
                <w:tcPr>
                  <w:tcW w:w="2547" w:type="dxa"/>
                </w:tcPr>
                <w:p w14:paraId="5D176EF7" w14:textId="34A4B3F9" w:rsidR="00023F4B" w:rsidRDefault="001C63EF" w:rsidP="008663F9">
                  <w:pPr>
                    <w:spacing w:after="120" w:line="276" w:lineRule="auto"/>
                    <w:jc w:val="center"/>
                    <w:rPr>
                      <w:rFonts w:ascii="Gadugi" w:hAnsi="Gadugi" w:cstheme="majorHAnsi"/>
                    </w:rPr>
                  </w:pPr>
                  <w:r>
                    <w:rPr>
                      <w:rFonts w:ascii="Gadugi" w:hAnsi="Gadugi" w:cstheme="majorHAnsi"/>
                    </w:rPr>
                    <w:t xml:space="preserve">Be responsible for </w:t>
                  </w:r>
                  <w:r w:rsidR="007057B9">
                    <w:rPr>
                      <w:rFonts w:ascii="Gadugi" w:hAnsi="Gadugi" w:cstheme="majorHAnsi"/>
                    </w:rPr>
                    <w:t xml:space="preserve">their </w:t>
                  </w:r>
                  <w:r>
                    <w:rPr>
                      <w:rFonts w:ascii="Gadugi" w:hAnsi="Gadugi" w:cstheme="majorHAnsi"/>
                    </w:rPr>
                    <w:t>own behaviour</w:t>
                  </w:r>
                </w:p>
              </w:tc>
            </w:tr>
            <w:tr w:rsidR="00023F4B" w14:paraId="7DA42309" w14:textId="77777777" w:rsidTr="00023F4B">
              <w:tc>
                <w:tcPr>
                  <w:tcW w:w="2547" w:type="dxa"/>
                </w:tcPr>
                <w:p w14:paraId="5939133E" w14:textId="4B54A283" w:rsidR="00023F4B" w:rsidRDefault="005E289D" w:rsidP="008663F9">
                  <w:pPr>
                    <w:spacing w:after="120" w:line="276" w:lineRule="auto"/>
                    <w:jc w:val="center"/>
                    <w:rPr>
                      <w:rFonts w:ascii="Gadugi" w:hAnsi="Gadugi" w:cstheme="majorHAnsi"/>
                    </w:rPr>
                  </w:pPr>
                  <w:r>
                    <w:rPr>
                      <w:rFonts w:ascii="Gadugi" w:hAnsi="Gadugi" w:cstheme="majorHAnsi"/>
                    </w:rPr>
                    <w:t>Encourage positive behaviour at school</w:t>
                  </w:r>
                </w:p>
              </w:tc>
            </w:tr>
            <w:tr w:rsidR="00023F4B" w14:paraId="0252D77F" w14:textId="77777777" w:rsidTr="00023F4B">
              <w:tc>
                <w:tcPr>
                  <w:tcW w:w="2547" w:type="dxa"/>
                </w:tcPr>
                <w:p w14:paraId="3A9AD283" w14:textId="19429877" w:rsidR="00040D15" w:rsidRDefault="00040D15" w:rsidP="008663F9">
                  <w:pPr>
                    <w:spacing w:line="276" w:lineRule="auto"/>
                    <w:jc w:val="center"/>
                    <w:rPr>
                      <w:rFonts w:ascii="Gadugi" w:hAnsi="Gadugi" w:cstheme="majorHAnsi"/>
                    </w:rPr>
                  </w:pPr>
                  <w:r>
                    <w:rPr>
                      <w:rFonts w:ascii="Gadugi" w:hAnsi="Gadugi" w:cstheme="majorHAnsi"/>
                    </w:rPr>
                    <w:t>Leader</w:t>
                  </w:r>
                  <w:r w:rsidR="008663F9">
                    <w:rPr>
                      <w:rFonts w:ascii="Gadugi" w:hAnsi="Gadugi" w:cstheme="majorHAnsi"/>
                    </w:rPr>
                    <w:t>s</w:t>
                  </w:r>
                  <w:r>
                    <w:rPr>
                      <w:rFonts w:ascii="Gadugi" w:hAnsi="Gadugi" w:cstheme="majorHAnsi"/>
                    </w:rPr>
                    <w:t xml:space="preserve"> ensure positive</w:t>
                  </w:r>
                </w:p>
                <w:p w14:paraId="1CE11798" w14:textId="4C861C1A" w:rsidR="00023F4B" w:rsidRDefault="00040D15" w:rsidP="007057B9">
                  <w:pPr>
                    <w:spacing w:line="276" w:lineRule="auto"/>
                    <w:jc w:val="center"/>
                    <w:rPr>
                      <w:rFonts w:ascii="Gadugi" w:hAnsi="Gadugi" w:cstheme="majorHAnsi"/>
                    </w:rPr>
                  </w:pPr>
                  <w:r>
                    <w:rPr>
                      <w:rFonts w:ascii="Gadugi" w:hAnsi="Gadugi" w:cstheme="majorHAnsi"/>
                    </w:rPr>
                    <w:t>behaviour systems are in place</w:t>
                  </w:r>
                </w:p>
              </w:tc>
            </w:tr>
          </w:tbl>
          <w:tbl>
            <w:tblPr>
              <w:tblStyle w:val="TableGrid"/>
              <w:tblpPr w:leftFromText="180" w:rightFromText="180" w:vertAnchor="text" w:horzAnchor="margin" w:tblpY="24"/>
              <w:tblOverlap w:val="never"/>
              <w:tblW w:w="0" w:type="auto"/>
              <w:tblLook w:val="04A0" w:firstRow="1" w:lastRow="0" w:firstColumn="1" w:lastColumn="0" w:noHBand="0" w:noVBand="1"/>
            </w:tblPr>
            <w:tblGrid>
              <w:gridCol w:w="2263"/>
            </w:tblGrid>
            <w:tr w:rsidR="00DD1770" w14:paraId="6628A45F" w14:textId="77777777" w:rsidTr="00DD1770">
              <w:tc>
                <w:tcPr>
                  <w:tcW w:w="2263" w:type="dxa"/>
                </w:tcPr>
                <w:p w14:paraId="67B3574A" w14:textId="77777777" w:rsidR="00DD1770" w:rsidRDefault="00DD1770" w:rsidP="00DD1770">
                  <w:pPr>
                    <w:spacing w:after="120" w:line="276" w:lineRule="auto"/>
                    <w:jc w:val="center"/>
                    <w:rPr>
                      <w:rFonts w:ascii="Gadugi" w:hAnsi="Gadugi" w:cstheme="majorHAnsi"/>
                    </w:rPr>
                  </w:pPr>
                  <w:r>
                    <w:rPr>
                      <w:rFonts w:ascii="Gadugi" w:hAnsi="Gadugi" w:cstheme="majorHAnsi"/>
                    </w:rPr>
                    <w:t>Provide consistency</w:t>
                  </w:r>
                </w:p>
              </w:tc>
            </w:tr>
            <w:tr w:rsidR="00DD1770" w14:paraId="0F56EC29" w14:textId="77777777" w:rsidTr="00DD1770">
              <w:tc>
                <w:tcPr>
                  <w:tcW w:w="2263" w:type="dxa"/>
                </w:tcPr>
                <w:p w14:paraId="4036BF55" w14:textId="77777777" w:rsidR="00DD1770" w:rsidRDefault="00DD1770" w:rsidP="00DD1770">
                  <w:pPr>
                    <w:spacing w:after="120" w:line="276" w:lineRule="auto"/>
                    <w:jc w:val="center"/>
                    <w:rPr>
                      <w:rFonts w:ascii="Gadugi" w:hAnsi="Gadugi" w:cstheme="majorHAnsi"/>
                    </w:rPr>
                  </w:pPr>
                  <w:r>
                    <w:rPr>
                      <w:rFonts w:ascii="Gadugi" w:hAnsi="Gadugi" w:cstheme="majorHAnsi"/>
                    </w:rPr>
                    <w:t>Support students to follow rules</w:t>
                  </w:r>
                </w:p>
              </w:tc>
            </w:tr>
            <w:tr w:rsidR="00DD1770" w14:paraId="07FA9823" w14:textId="77777777" w:rsidTr="00DD1770">
              <w:tc>
                <w:tcPr>
                  <w:tcW w:w="2263" w:type="dxa"/>
                </w:tcPr>
                <w:p w14:paraId="14AE90ED" w14:textId="77777777" w:rsidR="00DD1770" w:rsidRDefault="00DD1770" w:rsidP="00DD1770">
                  <w:pPr>
                    <w:spacing w:after="120" w:line="276" w:lineRule="auto"/>
                    <w:jc w:val="center"/>
                    <w:rPr>
                      <w:rFonts w:ascii="Gadugi" w:hAnsi="Gadugi" w:cstheme="majorHAnsi"/>
                    </w:rPr>
                  </w:pPr>
                  <w:r>
                    <w:rPr>
                      <w:rFonts w:ascii="Gadugi" w:hAnsi="Gadugi" w:cstheme="majorHAnsi"/>
                    </w:rPr>
                    <w:t>Policy on behaviour in place</w:t>
                  </w:r>
                </w:p>
              </w:tc>
            </w:tr>
            <w:tr w:rsidR="00DD1770" w14:paraId="4816F021" w14:textId="77777777" w:rsidTr="00DD1770">
              <w:tc>
                <w:tcPr>
                  <w:tcW w:w="2263" w:type="dxa"/>
                </w:tcPr>
                <w:p w14:paraId="33AB277F" w14:textId="77777777" w:rsidR="00DD1770" w:rsidRDefault="00DD1770" w:rsidP="00DD1770">
                  <w:pPr>
                    <w:spacing w:after="120" w:line="276" w:lineRule="auto"/>
                    <w:jc w:val="center"/>
                    <w:rPr>
                      <w:rFonts w:ascii="Gadugi" w:hAnsi="Gadugi" w:cstheme="majorHAnsi"/>
                    </w:rPr>
                  </w:pPr>
                  <w:r>
                    <w:rPr>
                      <w:rFonts w:ascii="Gadugi" w:hAnsi="Gadugi" w:cstheme="majorHAnsi"/>
                    </w:rPr>
                    <w:t>Work together</w:t>
                  </w:r>
                </w:p>
              </w:tc>
            </w:tr>
            <w:tr w:rsidR="00DD1770" w14:paraId="2D230F42" w14:textId="77777777" w:rsidTr="00DD1770">
              <w:tc>
                <w:tcPr>
                  <w:tcW w:w="2263" w:type="dxa"/>
                </w:tcPr>
                <w:p w14:paraId="3306F649" w14:textId="77777777" w:rsidR="00DD1770" w:rsidRDefault="00DD1770" w:rsidP="00DD1770">
                  <w:pPr>
                    <w:spacing w:after="120" w:line="276" w:lineRule="auto"/>
                    <w:jc w:val="center"/>
                    <w:rPr>
                      <w:rFonts w:ascii="Gadugi" w:hAnsi="Gadugi" w:cstheme="majorHAnsi"/>
                    </w:rPr>
                  </w:pPr>
                  <w:r>
                    <w:rPr>
                      <w:rFonts w:ascii="Gadugi" w:hAnsi="Gadugi" w:cstheme="majorHAnsi"/>
                    </w:rPr>
                    <w:t>Follow rules in school</w:t>
                  </w:r>
                </w:p>
              </w:tc>
            </w:tr>
          </w:tbl>
          <w:p w14:paraId="74C08E6D" w14:textId="63281887" w:rsidR="00CC748E" w:rsidRDefault="00DD1770" w:rsidP="000A3682">
            <w:pPr>
              <w:spacing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740160" behindDoc="0" locked="0" layoutInCell="1" allowOverlap="1" wp14:anchorId="4881C27C" wp14:editId="1A7CB3D3">
                      <wp:simplePos x="0" y="0"/>
                      <wp:positionH relativeFrom="column">
                        <wp:posOffset>1496695</wp:posOffset>
                      </wp:positionH>
                      <wp:positionV relativeFrom="paragraph">
                        <wp:posOffset>170180</wp:posOffset>
                      </wp:positionV>
                      <wp:extent cx="838200" cy="229235"/>
                      <wp:effectExtent l="19050" t="19050" r="38100" b="56515"/>
                      <wp:wrapNone/>
                      <wp:docPr id="43" name="Straight Arrow Connector 43"/>
                      <wp:cNvGraphicFramePr/>
                      <a:graphic xmlns:a="http://schemas.openxmlformats.org/drawingml/2006/main">
                        <a:graphicData uri="http://schemas.microsoft.com/office/word/2010/wordprocessingShape">
                          <wps:wsp>
                            <wps:cNvCnPr/>
                            <wps:spPr>
                              <a:xfrm>
                                <a:off x="0" y="0"/>
                                <a:ext cx="838200" cy="229235"/>
                              </a:xfrm>
                              <a:prstGeom prst="straightConnector1">
                                <a:avLst/>
                              </a:prstGeom>
                              <a:noFill/>
                              <a:ln w="28575"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type w14:anchorId="55025949" id="_x0000_t32" coordsize="21600,21600" o:spt="32" o:oned="t" path="m,l21600,21600e" filled="f">
                      <v:path arrowok="t" fillok="f" o:connecttype="none"/>
                      <o:lock v:ext="edit" shapetype="t"/>
                    </v:shapetype>
                    <v:shape id="Straight Arrow Connector 43" o:spid="_x0000_s1026" type="#_x0000_t32" style="position:absolute;margin-left:117.85pt;margin-top:13.4pt;width:66pt;height:18.05pt;z-index:251740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Cz8P7AEAAL8DAAAOAAAAZHJzL2Uyb0RvYy54bWysU9uO0zAQfUfiHyy/0/RCoURNV6hleUFQ&#10;aZcPmHWcxJJvmjFN+/eM3WxZ4A2RB8f25BzPOT7Z3p2dFSeNZIJv5GI2l0J7FVrj+0Z+f7x/s5GC&#10;EvgWbPC6kRdN8m73+tV2jLVehiHYVqNgEk/1GBs5pBTrqiI1aAc0C1F7LnYBHSReYl+1CCOzO1st&#10;5/N31RiwjRiUJuLdw7Uod4W/67RK37qOdBK2kdxbKiOW8SmP1W4LdY8QB6OmNuAfunBgPB96ozpA&#10;AvEDzV9UzigMFLo0U8FVoeuM0kUDq1nM/1DzMEDURQubQ/FmE/0/WvX1dERh2ka+XUnhwfEdPSQE&#10;0w9JfEQMo9gH79nHgII/Yb/GSDXD9v6I04riEbP4c4cuv1mWOBePLzeP9TkJxZub1YbvTQrFpeXy&#10;w3K1zpzVL3BESp91cCJPGklTM7cuFsVnOH2hdAU+A/LJPtwba3kfauvFyEds1u/XfBpwtjoLiacu&#10;slryvRRgew6tSlgoKVjTZnhG04X2FsUJODcctzaMj6xACguUuMCyyjP1/hs093MAGq7gUsqfQe1M&#10;4qxb49iFGxrqBMZ+8q1Il8jmJzTge6snZuszUpckT4qz/1fH8+wptJdyEVVecUqKmVOicwxfrnn+&#10;8r/b/QQAAP//AwBQSwMEFAAGAAgAAAAhALPW1qLgAAAACQEAAA8AAABkcnMvZG93bnJldi54bWxM&#10;j81OwzAQhO9IvIO1SNyoQyJSGuJUiN9DJSiFA0cnXpKIeB3FTmvevssJbrs7o9lvynW0g9jj5HtH&#10;Ci4XCQikxpmeWgUf748X1yB80GT04AgV/KCHdXV6UurCuAO94X4XWsEh5AutoAthLKT0TYdW+4Ub&#10;kVj7cpPVgdeplWbSBw63g0yTJJdW98QfOj3iXYfN9262CuJ2dd+/bGIyvuJn9vQ81/nDdqPU+Vm8&#10;vQERMIY/M/ziMzpUzFS7mYwXg4I0u1qylYecK7Ahy5d8qBXk6QpkVcr/DaojAAAA//8DAFBLAQIt&#10;ABQABgAIAAAAIQC2gziS/gAAAOEBAAATAAAAAAAAAAAAAAAAAAAAAABbQ29udGVudF9UeXBlc10u&#10;eG1sUEsBAi0AFAAGAAgAAAAhADj9If/WAAAAlAEAAAsAAAAAAAAAAAAAAAAALwEAAF9yZWxzLy5y&#10;ZWxzUEsBAi0AFAAGAAgAAAAhAG0LPw/sAQAAvwMAAA4AAAAAAAAAAAAAAAAALgIAAGRycy9lMm9E&#10;b2MueG1sUEsBAi0AFAAGAAgAAAAhALPW1qLgAAAACQEAAA8AAAAAAAAAAAAAAAAARgQAAGRycy9k&#10;b3ducmV2LnhtbFBLBQYAAAAABAAEAPMAAABTBQAAAAA=&#10;" strokecolor="windowText" strokeweight="2.25pt">
                      <v:stroke endarrow="block" joinstyle="miter"/>
                    </v:shape>
                  </w:pict>
                </mc:Fallback>
              </mc:AlternateContent>
            </w:r>
            <w:r w:rsidR="00125291">
              <w:rPr>
                <w:rFonts w:ascii="Gadugi" w:hAnsi="Gadugi" w:cstheme="majorHAnsi"/>
              </w:rPr>
              <w:t xml:space="preserve"> </w:t>
            </w:r>
          </w:p>
          <w:p w14:paraId="4857CC9A" w14:textId="64D89063" w:rsidR="00201875" w:rsidRDefault="00CF3DE5" w:rsidP="000A3682">
            <w:pPr>
              <w:spacing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738112" behindDoc="0" locked="0" layoutInCell="1" allowOverlap="1" wp14:anchorId="73D7D935" wp14:editId="1781C5BB">
                      <wp:simplePos x="0" y="0"/>
                      <wp:positionH relativeFrom="column">
                        <wp:posOffset>1515745</wp:posOffset>
                      </wp:positionH>
                      <wp:positionV relativeFrom="paragraph">
                        <wp:posOffset>21647</wp:posOffset>
                      </wp:positionV>
                      <wp:extent cx="850900" cy="831850"/>
                      <wp:effectExtent l="19050" t="19050" r="63500" b="44450"/>
                      <wp:wrapNone/>
                      <wp:docPr id="42" name="Straight Arrow Connector 42"/>
                      <wp:cNvGraphicFramePr/>
                      <a:graphic xmlns:a="http://schemas.openxmlformats.org/drawingml/2006/main">
                        <a:graphicData uri="http://schemas.microsoft.com/office/word/2010/wordprocessingShape">
                          <wps:wsp>
                            <wps:cNvCnPr/>
                            <wps:spPr>
                              <a:xfrm>
                                <a:off x="0" y="0"/>
                                <a:ext cx="850900" cy="831850"/>
                              </a:xfrm>
                              <a:prstGeom prst="straightConnector1">
                                <a:avLst/>
                              </a:prstGeom>
                              <a:ln w="28575">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type w14:anchorId="74184094" id="_x0000_t32" coordsize="21600,21600" o:spt="32" o:oned="t" path="m,l21600,21600e" filled="f">
                      <v:path arrowok="t" fillok="f" o:connecttype="none"/>
                      <o:lock v:ext="edit" shapetype="t"/>
                    </v:shapetype>
                    <v:shape id="Straight Arrow Connector 42" o:spid="_x0000_s1026" type="#_x0000_t32" style="position:absolute;margin-left:119.35pt;margin-top:1.7pt;width:67pt;height:65.5pt;z-index:251738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UxtE8wEAAEMEAAAOAAAAZHJzL2Uyb0RvYy54bWysU8GO0zAQvSPxD5bvNGmhUKqmK9RluSCo&#10;duEDvI7dWLI91tg07d8zdtKUXbiAuDgZe97Me8/jzc3JWXZUGA34hs9nNWfKS2iNPzT8+7e7VyvO&#10;YhK+FRa8avhZRX6zffli04e1WkAHtlXIqIiP6z40vEsprKsqyk45EWcQlKdDDehEohAPVYuip+rO&#10;Vou6flv1gG1AkCpG2r0dDvm21NdayfRV66gSsw0nbqmsWNbHvFbbjVgfUITOyJGG+AcWThhPTadS&#10;tyIJ9gPNb6WckQgRdJpJcBVobaQqGkjNvH6m5qETQRUtZE4Mk03x/5WVX457ZKZt+JsFZ144uqOH&#10;hMIcusQ+IELPduA9+QjIKIX86kNcE2zn9zhGMewxiz9pdPlLstipeHyePFanxCRtrpb1+5puQtLR&#10;6vWcwlyzuoIDxvRJgWP5p+FxJDOxmBefxfFzTAPwAsidrWd9wxer5btlSYtgTXtnrM2HZajUziI7&#10;ChqHdJqPrZ9kJWHsR9+ydA7kRUIj/MGqMdN64poNGCSXv3S2auh9rzRZSSIHjs/6CSmVT5ee1lN2&#10;hmliNwHrgXWe/ivRp8AxP0NVGfC/AU+I0hl8msDOeMA/db/apIf8iwOD7mzBI7TnMgzFGprUcqHj&#10;q8pP4de4wK9vf/sTAAD//wMAUEsDBBQABgAIAAAAIQB8sosR3QAAAAkBAAAPAAAAZHJzL2Rvd25y&#10;ZXYueG1sTI/BTsMwEETvSPyDtUjcqNMk0CrEqRASJwSiKQeOTrxNosbryHbT8PcsJziOZvT2bblb&#10;7Chm9GFwpGC9SkAgtc4M1Cn4PLzcbUGEqMno0REq+MYAu+r6qtSFcRfa41zHTjCEQqEV9DFOhZSh&#10;7dHqsHITEndH562OHH0njdcXhttRpknyIK0eiC/0esLnHttTfbYKsrf3+3Htlldvptp/HBoX569c&#10;qdub5ekRRMQl/o3hV5/VoWKnxp3JBDEqSLPthqcMy0Fwn21Szg0PszwHWZXy/wfVDwAAAP//AwBQ&#10;SwECLQAUAAYACAAAACEAtoM4kv4AAADhAQAAEwAAAAAAAAAAAAAAAAAAAAAAW0NvbnRlbnRfVHlw&#10;ZXNdLnhtbFBLAQItABQABgAIAAAAIQA4/SH/1gAAAJQBAAALAAAAAAAAAAAAAAAAAC8BAABfcmVs&#10;cy8ucmVsc1BLAQItABQABgAIAAAAIQB0UxtE8wEAAEMEAAAOAAAAAAAAAAAAAAAAAC4CAABkcnMv&#10;ZTJvRG9jLnhtbFBLAQItABQABgAIAAAAIQB8sosR3QAAAAkBAAAPAAAAAAAAAAAAAAAAAE0EAABk&#10;cnMvZG93bnJldi54bWxQSwUGAAAAAAQABADzAAAAVwUAAAAA&#10;" strokecolor="black [3213]" strokeweight="2.25pt">
                      <v:stroke endarrow="block" joinstyle="miter"/>
                    </v:shape>
                  </w:pict>
                </mc:Fallback>
              </mc:AlternateContent>
            </w:r>
            <w:r w:rsidR="00A90CBF" w:rsidRPr="008D0FB9">
              <w:rPr>
                <w:rFonts w:ascii="Gadugi" w:hAnsi="Gadugi" w:cstheme="majorHAnsi"/>
                <w:noProof/>
              </w:rPr>
              <mc:AlternateContent>
                <mc:Choice Requires="wps">
                  <w:drawing>
                    <wp:anchor distT="45720" distB="45720" distL="114300" distR="114300" simplePos="0" relativeHeight="251732992" behindDoc="0" locked="0" layoutInCell="1" allowOverlap="1" wp14:anchorId="50F0C65B" wp14:editId="18DB3B5D">
                      <wp:simplePos x="0" y="0"/>
                      <wp:positionH relativeFrom="column">
                        <wp:posOffset>2436495</wp:posOffset>
                      </wp:positionH>
                      <wp:positionV relativeFrom="paragraph">
                        <wp:posOffset>17145</wp:posOffset>
                      </wp:positionV>
                      <wp:extent cx="1200150" cy="381000"/>
                      <wp:effectExtent l="0" t="0" r="19050" b="19050"/>
                      <wp:wrapSquare wrapText="bothSides"/>
                      <wp:docPr id="2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00150" cy="381000"/>
                              </a:xfrm>
                              <a:prstGeom prst="rect">
                                <a:avLst/>
                              </a:pr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w="9525">
                                <a:solidFill>
                                  <a:schemeClr val="accent6">
                                    <a:lumMod val="50000"/>
                                  </a:schemeClr>
                                </a:solidFill>
                                <a:miter lim="800000"/>
                                <a:headEnd/>
                                <a:tailEnd/>
                              </a:ln>
                            </wps:spPr>
                            <wps:txbx>
                              <w:txbxContent>
                                <w:p w14:paraId="663ABE67" w14:textId="4CFF9E38" w:rsidR="008D0FB9" w:rsidRPr="00762366" w:rsidRDefault="005012ED" w:rsidP="00762366">
                                  <w:pPr>
                                    <w:jc w:val="center"/>
                                    <w:rPr>
                                      <w:rFonts w:ascii="Gadugi" w:hAnsi="Gadugi"/>
                                      <w:b/>
                                      <w:bCs/>
                                      <w:color w:val="FFFFFF" w:themeColor="background1"/>
                                    </w:rPr>
                                  </w:pPr>
                                  <w:r w:rsidRPr="00762366">
                                    <w:rPr>
                                      <w:rFonts w:ascii="Gadugi" w:hAnsi="Gadugi"/>
                                      <w:b/>
                                      <w:bCs/>
                                      <w:color w:val="FFFFFF" w:themeColor="background1"/>
                                    </w:rPr>
                                    <w:t>School staff</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0F0C65B" id="_x0000_s1034" type="#_x0000_t202" style="position:absolute;margin-left:191.85pt;margin-top:1.35pt;width:94.5pt;height:30pt;z-index:251732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XGx3nAIAACMGAAAOAAAAZHJzL2Uyb0RvYy54bWysVE1v1DAQvSPxHyzfaZJtt91GzValpQiJ&#10;L1EQ51nH2Vg4dvB4Nym/nrGdpis4tXCJHI/9/N7Mm7m4HDvN9tKhsqbixVHOmTTC1spsK/7t6+2r&#10;FWfowdSgrZEVv5fIL9cvX1wMfSkXtrW6lo4RiMFy6Cveet+XWYailR3gke2loWBjXQeeft02qx0M&#10;hN7pbJHnp9lgXd07KyQi7d6kIF9H/KaRwn9qGpSe6YoTNx+/Ln434ZutL6DcOuhbJSYa8AwWHShD&#10;j85QN+CB7Zz6C6pTwlm0jT8Ststs0yghowZSU+R/qLlroZdRCyUH+zlN+P9gxcf9Xf/ZMT++tiMV&#10;MIrA/r0VP5AZe92C2cor5+zQSqjp4SKkLBt6LKerIdVYYgDZDB9sTUWGnbcRaGxcF7JCOhmhUwHu&#10;56TL0TMRnqQyFksKCYodr4o8j1XJoHy43Tv0b6XtWFhU3FFRIzrs36MPbKB8ODKVoL5VWrNGK3KU&#10;Id9x5qz/rnwbM/ogc4t0P95A1lvSlif1wXvyWju2B3INCCGNP40hvetIYdpfEtHJP9hCLdPu8cEu&#10;+PlwQQpnXdHc4YFIfYuHFBJq2JlPPYfG6RkBJXPjc2iEKhDAP/OYcGKXPYEIVXQujlaGkQkrvjhL&#10;pBgK0LKerAilV1p+IU8kJ1Avx+oH6tqwoeLny8UyKbFazbGnppcozVdi3fAQrVOexphWXcVXiWWU&#10;HHrmjanj2oPSaU1Q2kxNFPomdZAfNyNTJGsV6hZ6amPre+oqsm5sHZqytGit+8XZQBOr4vhzB47M&#10;rd8Zcu95cXISRlz8OVmeLejHHUY2hxEwgqAq7jllNyyvfRyLIW/GXlEHNyqm9JHJRJkmUTJumpph&#10;1B3+x1OPs339GwAA//8DAFBLAwQUAAYACAAAACEAtENLvt8AAAAIAQAADwAAAGRycy9kb3ducmV2&#10;LnhtbEyPQUvDQBCF74L/YRnBS7EbU2xLzKSooB4EwSqIt00yzYZmZ9Pstk3/vdOTnt4M7/Hmm3w1&#10;uk4daAitZ4TbaQKKuPJ1yw3C1+fzzRJUiIZr03kmhBMFWBWXF7nJan/kDzqsY6OkhENmEGyMfaZ1&#10;qCw5E6a+JxZv4wdnoqxDo+vBHKXcdTpNkrl2pmW5YE1PT5aq7XrvELa2pJ+38fX0stk9prvme/Ju&#10;ywni9dX4cA8q0hj/wnDGF3QohKn0e66D6hBmy9lCogipiPh3i/NQIsxFdZHr/w8UvwAAAP//AwBQ&#10;SwECLQAUAAYACAAAACEAtoM4kv4AAADhAQAAEwAAAAAAAAAAAAAAAAAAAAAAW0NvbnRlbnRfVHlw&#10;ZXNdLnhtbFBLAQItABQABgAIAAAAIQA4/SH/1gAAAJQBAAALAAAAAAAAAAAAAAAAAC8BAABfcmVs&#10;cy8ucmVsc1BLAQItABQABgAIAAAAIQCeXGx3nAIAACMGAAAOAAAAAAAAAAAAAAAAAC4CAABkcnMv&#10;ZTJvRG9jLnhtbFBLAQItABQABgAIAAAAIQC0Q0u+3wAAAAgBAAAPAAAAAAAAAAAAAAAAAPYEAABk&#10;cnMvZG93bnJldi54bWxQSwUGAAAAAAQABADzAAAAAgYAAAAA&#10;" fillcolor="#375623 [1609]" strokecolor="#375623 [1609]">
                      <v:fill color2="#375623 [1609]" rotate="t" angle="45" colors="0 #1c310e;.5 #2d4b19;1 #375a20" focus="100%" type="gradient"/>
                      <v:textbox>
                        <w:txbxContent>
                          <w:p w14:paraId="663ABE67" w14:textId="4CFF9E38" w:rsidR="008D0FB9" w:rsidRPr="00762366" w:rsidRDefault="005012ED" w:rsidP="00762366">
                            <w:pPr>
                              <w:jc w:val="center"/>
                              <w:rPr>
                                <w:rFonts w:ascii="Gadugi" w:hAnsi="Gadugi"/>
                                <w:b/>
                                <w:bCs/>
                                <w:color w:val="FFFFFF" w:themeColor="background1"/>
                              </w:rPr>
                            </w:pPr>
                            <w:r w:rsidRPr="00762366">
                              <w:rPr>
                                <w:rFonts w:ascii="Gadugi" w:hAnsi="Gadugi"/>
                                <w:b/>
                                <w:bCs/>
                                <w:color w:val="FFFFFF" w:themeColor="background1"/>
                              </w:rPr>
                              <w:t>School staff</w:t>
                            </w:r>
                          </w:p>
                        </w:txbxContent>
                      </v:textbox>
                      <w10:wrap type="square"/>
                    </v:shape>
                  </w:pict>
                </mc:Fallback>
              </mc:AlternateContent>
            </w:r>
          </w:p>
          <w:p w14:paraId="33D8BB8E" w14:textId="6032915F" w:rsidR="00762366" w:rsidRDefault="00DB735D" w:rsidP="000A3682">
            <w:pPr>
              <w:spacing w:line="276" w:lineRule="auto"/>
              <w:rPr>
                <w:rFonts w:ascii="Gadugi" w:hAnsi="Gadugi" w:cstheme="majorHAnsi"/>
              </w:rPr>
            </w:pPr>
            <w:r>
              <w:rPr>
                <w:rFonts w:ascii="Gadugi" w:hAnsi="Gadugi" w:cstheme="majorHAnsi"/>
              </w:rPr>
              <w:t xml:space="preserve"> </w:t>
            </w:r>
            <w:r w:rsidR="00465DC5">
              <w:rPr>
                <w:rFonts w:ascii="Gadugi" w:hAnsi="Gadugi" w:cstheme="majorHAnsi"/>
              </w:rPr>
              <w:t xml:space="preserve">  </w:t>
            </w:r>
            <w:r w:rsidR="00125291">
              <w:rPr>
                <w:rFonts w:ascii="Gadugi" w:hAnsi="Gadugi" w:cstheme="majorHAnsi"/>
              </w:rPr>
              <w:t xml:space="preserve">                                                                                                                                                             </w:t>
            </w:r>
            <w:r w:rsidR="008A51D5">
              <w:rPr>
                <w:rFonts w:ascii="Gadugi" w:hAnsi="Gadugi" w:cstheme="majorHAnsi"/>
              </w:rPr>
              <w:t xml:space="preserve">  </w:t>
            </w:r>
          </w:p>
          <w:p w14:paraId="1FC02C62" w14:textId="1F860770" w:rsidR="00201875" w:rsidRDefault="00125291" w:rsidP="000A3682">
            <w:pPr>
              <w:spacing w:line="276" w:lineRule="auto"/>
              <w:rPr>
                <w:rFonts w:ascii="Gadugi" w:hAnsi="Gadugi" w:cstheme="majorHAnsi"/>
              </w:rPr>
            </w:pPr>
            <w:r>
              <w:rPr>
                <w:rFonts w:ascii="Gadugi" w:hAnsi="Gadugi" w:cstheme="majorHAnsi"/>
              </w:rPr>
              <w:t xml:space="preserve">                                                           </w:t>
            </w:r>
          </w:p>
          <w:p w14:paraId="4F9412AC" w14:textId="73D81B2B" w:rsidR="00DE07F0" w:rsidRDefault="00CF3DE5" w:rsidP="000A3682">
            <w:pPr>
              <w:spacing w:line="276" w:lineRule="auto"/>
              <w:rPr>
                <w:rFonts w:ascii="Gadugi" w:hAnsi="Gadugi" w:cstheme="majorHAnsi"/>
              </w:rPr>
            </w:pPr>
            <w:r w:rsidRPr="008D0FB9">
              <w:rPr>
                <w:rFonts w:ascii="Gadugi" w:hAnsi="Gadugi" w:cstheme="majorHAnsi"/>
                <w:noProof/>
              </w:rPr>
              <mc:AlternateContent>
                <mc:Choice Requires="wps">
                  <w:drawing>
                    <wp:anchor distT="45720" distB="45720" distL="114300" distR="114300" simplePos="0" relativeHeight="251737088" behindDoc="0" locked="0" layoutInCell="1" allowOverlap="1" wp14:anchorId="3C3E113D" wp14:editId="6AFE654F">
                      <wp:simplePos x="0" y="0"/>
                      <wp:positionH relativeFrom="column">
                        <wp:posOffset>2474595</wp:posOffset>
                      </wp:positionH>
                      <wp:positionV relativeFrom="paragraph">
                        <wp:posOffset>26035</wp:posOffset>
                      </wp:positionV>
                      <wp:extent cx="1200150" cy="381000"/>
                      <wp:effectExtent l="0" t="0" r="19050" b="19050"/>
                      <wp:wrapSquare wrapText="bothSides"/>
                      <wp:docPr id="4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00150" cy="381000"/>
                              </a:xfrm>
                              <a:prstGeom prst="rect">
                                <a:avLst/>
                              </a:prstGeom>
                              <a:gradFill flip="none" rotWithShape="1">
                                <a:gsLst>
                                  <a:gs pos="0">
                                    <a:srgbClr val="70AD47">
                                      <a:lumMod val="50000"/>
                                      <a:shade val="30000"/>
                                      <a:satMod val="115000"/>
                                    </a:srgbClr>
                                  </a:gs>
                                  <a:gs pos="50000">
                                    <a:srgbClr val="70AD47">
                                      <a:lumMod val="50000"/>
                                      <a:shade val="67500"/>
                                      <a:satMod val="115000"/>
                                    </a:srgbClr>
                                  </a:gs>
                                  <a:gs pos="100000">
                                    <a:srgbClr val="70AD47">
                                      <a:lumMod val="50000"/>
                                      <a:shade val="100000"/>
                                      <a:satMod val="115000"/>
                                    </a:srgbClr>
                                  </a:gs>
                                </a:gsLst>
                                <a:lin ang="2700000" scaled="1"/>
                                <a:tileRect/>
                              </a:gradFill>
                              <a:ln w="9525">
                                <a:solidFill>
                                  <a:srgbClr val="70AD47">
                                    <a:lumMod val="50000"/>
                                  </a:srgbClr>
                                </a:solidFill>
                                <a:miter lim="800000"/>
                                <a:headEnd/>
                                <a:tailEnd/>
                              </a:ln>
                            </wps:spPr>
                            <wps:txbx>
                              <w:txbxContent>
                                <w:p w14:paraId="682B478E" w14:textId="121CD33A" w:rsidR="00762366" w:rsidRPr="00762366" w:rsidRDefault="00762366" w:rsidP="00762366">
                                  <w:pPr>
                                    <w:jc w:val="center"/>
                                    <w:rPr>
                                      <w:rFonts w:ascii="Gadugi" w:hAnsi="Gadugi"/>
                                      <w:b/>
                                      <w:bCs/>
                                      <w:color w:val="FFFFFF" w:themeColor="background1"/>
                                    </w:rPr>
                                  </w:pPr>
                                  <w:r>
                                    <w:rPr>
                                      <w:rFonts w:ascii="Gadugi" w:hAnsi="Gadugi"/>
                                      <w:b/>
                                      <w:bCs/>
                                      <w:color w:val="FFFFFF" w:themeColor="background1"/>
                                    </w:rPr>
                                    <w:t>Parents/</w:t>
                                  </w:r>
                                  <w:proofErr w:type="spellStart"/>
                                  <w:r>
                                    <w:rPr>
                                      <w:rFonts w:ascii="Gadugi" w:hAnsi="Gadugi"/>
                                      <w:b/>
                                      <w:bCs/>
                                      <w:color w:val="FFFFFF" w:themeColor="background1"/>
                                    </w:rPr>
                                    <w:t>carers</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C3E113D" id="_x0000_s1035" type="#_x0000_t202" style="position:absolute;margin-left:194.85pt;margin-top:2.05pt;width:94.5pt;height:30pt;z-index:2517370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NMYimgIAAA8GAAAOAAAAZHJzL2Uyb0RvYy54bWysVE1v1DAQvSPxHyzfaZLtbreNNlstLUVI&#10;5UMUxNnrOImFYwePd5Py6xnbaRrBhRYulj1jP783X5vLoVXkKCxIowuanaSUCM1NKXVd0K9fbl6d&#10;UwKO6ZIpo0VB7wXQy+3LF5u+y8XCNEaVwhIE0ZD3XUEb57o8SYA3omVwYjqh0VkZ2zKHR1snpWU9&#10;orcqWaTpWdIbW3bWcAGA1uvopNuAX1WCu49VBcIRVVDk5sJqw7r3a7LdsLy2rGskH2mwZ7BomdT4&#10;6QR1zRwjByv/gGoltwZM5U64aRNTVZKLoAHVZOlvau4a1omgBYMD3RQm+H+w/MPxrvtkiRtemwET&#10;GERAd2v4dyDaXDVM12JnrekbwUr8OPMhS/oO8vGpDzXk4EH2/XtTYpLZwZkANFS29VFBnQTRMQH3&#10;U9DF4Aj3X2IasxW6OPpOz7M0DVlJWP7wurPg3grTEr8pqMWkBnR2vAXn2bD84cqYgvJGKkUqJbGi&#10;NNYdJda4b9I1IaIPMmvA9+EFkM6gtjSqt/X+SllyZFgz63R3vVwHuzq0KC+aV8hyLB5oWCmi9XRm&#10;ZW66nKG8SRRE9MC6hvnvEdNbxjvPYHC2RpRY1PB0Bj72+PzfKIwgobH+mgOmcMqGkppg1RV0sY58&#10;CHCmRDnWHsudVOIzFkFMPTZvSLdnrTTpC3qxWqyiCKPk5HtSUJHPPFEwB2qlw5GlZFvQ80gwaPX9&#10;8UaXYe+YVHGPQEqPDeN7JHaLG/YDkajowufK98/elPfYQVimoU1wouKmMfYnJT1Op4LCjwOzWMjq&#10;ncZKvciWSz/OwmG5Wi/wYOee/dzDNEeogjqKgfXbKxdGoA+ZNjvs1kqGaD4yGSnj1ImVGiekH2vz&#10;c7j1OMe3vwAAAP//AwBQSwMEFAAGAAgAAAAhANRgJXrdAAAACAEAAA8AAABkcnMvZG93bnJldi54&#10;bWxMj81OwzAQhO9IvIO1SNyoU6BpCNlUAQlOvVBQ26MbmzjCP5HtNOHtWU5wnJ3R7DfVZraGnVWI&#10;vXcIy0UGTLnWy951CB/vLzcFsJiEk8J4pxC+VYRNfXlRiVL6yb2p8y51jEpcLAWCTmkoOY+tVlbE&#10;hR+UI+/TBysSydBxGcRE5dbw2yzLuRW9ow9aDOpZq/ZrN1qEoRsbvX19Ohz3eVxlJjTTftshXl/N&#10;zSOwpOb0F4ZffEKHmphOfnQyMoNwVzysKYpwvwRG/mpdkD4h5HTgdcX/D6h/AAAA//8DAFBLAQIt&#10;ABQABgAIAAAAIQC2gziS/gAAAOEBAAATAAAAAAAAAAAAAAAAAAAAAABbQ29udGVudF9UeXBlc10u&#10;eG1sUEsBAi0AFAAGAAgAAAAhADj9If/WAAAAlAEAAAsAAAAAAAAAAAAAAAAALwEAAF9yZWxzLy5y&#10;ZWxzUEsBAi0AFAAGAAgAAAAhAOg0xiKaAgAADwYAAA4AAAAAAAAAAAAAAAAALgIAAGRycy9lMm9E&#10;b2MueG1sUEsBAi0AFAAGAAgAAAAhANRgJXrdAAAACAEAAA8AAAAAAAAAAAAAAAAA9AQAAGRycy9k&#10;b3ducmV2LnhtbFBLBQYAAAAABAAEAPMAAAD+BQAAAAA=&#10;" fillcolor="#1c310e" strokecolor="#385723">
                      <v:fill color2="#375a20" rotate="t" angle="45" colors="0 #1c310e;.5 #2d4b19;1 #375a20" focus="100%" type="gradient"/>
                      <v:textbox>
                        <w:txbxContent>
                          <w:p w14:paraId="682B478E" w14:textId="121CD33A" w:rsidR="00762366" w:rsidRPr="00762366" w:rsidRDefault="00762366" w:rsidP="00762366">
                            <w:pPr>
                              <w:jc w:val="center"/>
                              <w:rPr>
                                <w:rFonts w:ascii="Gadugi" w:hAnsi="Gadugi"/>
                                <w:b/>
                                <w:bCs/>
                                <w:color w:val="FFFFFF" w:themeColor="background1"/>
                              </w:rPr>
                            </w:pPr>
                            <w:r>
                              <w:rPr>
                                <w:rFonts w:ascii="Gadugi" w:hAnsi="Gadugi"/>
                                <w:b/>
                                <w:bCs/>
                                <w:color w:val="FFFFFF" w:themeColor="background1"/>
                              </w:rPr>
                              <w:t>Parents/carers</w:t>
                            </w:r>
                          </w:p>
                        </w:txbxContent>
                      </v:textbox>
                      <w10:wrap type="square"/>
                    </v:shape>
                  </w:pict>
                </mc:Fallback>
              </mc:AlternateContent>
            </w:r>
          </w:p>
          <w:p w14:paraId="7C0195CB" w14:textId="228919B6" w:rsidR="008C6AA9" w:rsidRDefault="00224A3F" w:rsidP="000A3682">
            <w:pPr>
              <w:spacing w:line="276" w:lineRule="auto"/>
              <w:rPr>
                <w:rFonts w:ascii="Gadugi" w:hAnsi="Gadugi" w:cstheme="majorHAnsi"/>
              </w:rPr>
            </w:pPr>
            <w:r>
              <w:rPr>
                <w:rFonts w:ascii="Gadugi" w:hAnsi="Gadugi" w:cstheme="majorHAnsi"/>
              </w:rPr>
              <w:t xml:space="preserve"> </w:t>
            </w:r>
            <w:r w:rsidR="00465DC5">
              <w:rPr>
                <w:rFonts w:ascii="Gadugi" w:hAnsi="Gadugi" w:cstheme="majorHAnsi"/>
              </w:rPr>
              <w:t xml:space="preserve">  </w:t>
            </w:r>
          </w:p>
          <w:p w14:paraId="1E7FBEF5" w14:textId="0852E4EC" w:rsidR="008C6AA9" w:rsidRDefault="008C6AA9" w:rsidP="000A3682">
            <w:pPr>
              <w:spacing w:line="276" w:lineRule="auto"/>
              <w:rPr>
                <w:rFonts w:ascii="Gadugi" w:hAnsi="Gadugi" w:cstheme="majorHAnsi"/>
              </w:rPr>
            </w:pPr>
          </w:p>
          <w:p w14:paraId="5257F089" w14:textId="7BA57090" w:rsidR="0052351D" w:rsidRDefault="00A90CBF" w:rsidP="000A3682">
            <w:pPr>
              <w:spacing w:line="276" w:lineRule="auto"/>
              <w:rPr>
                <w:rFonts w:ascii="Gadugi" w:hAnsi="Gadugi" w:cstheme="majorHAnsi"/>
              </w:rPr>
            </w:pPr>
            <w:r w:rsidRPr="008D0FB9">
              <w:rPr>
                <w:rFonts w:ascii="Gadugi" w:hAnsi="Gadugi" w:cstheme="majorHAnsi"/>
                <w:noProof/>
              </w:rPr>
              <mc:AlternateContent>
                <mc:Choice Requires="wps">
                  <w:drawing>
                    <wp:anchor distT="45720" distB="45720" distL="114300" distR="114300" simplePos="0" relativeHeight="251735040" behindDoc="0" locked="0" layoutInCell="1" allowOverlap="1" wp14:anchorId="3866843F" wp14:editId="545E5BFB">
                      <wp:simplePos x="0" y="0"/>
                      <wp:positionH relativeFrom="column">
                        <wp:posOffset>2436495</wp:posOffset>
                      </wp:positionH>
                      <wp:positionV relativeFrom="paragraph">
                        <wp:posOffset>38735</wp:posOffset>
                      </wp:positionV>
                      <wp:extent cx="1193800" cy="381000"/>
                      <wp:effectExtent l="0" t="0" r="25400" b="19050"/>
                      <wp:wrapSquare wrapText="bothSides"/>
                      <wp:docPr id="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3800" cy="381000"/>
                              </a:xfrm>
                              <a:prstGeom prst="rect">
                                <a:avLst/>
                              </a:prstGeom>
                              <a:gradFill flip="none" rotWithShape="1">
                                <a:gsLst>
                                  <a:gs pos="0">
                                    <a:srgbClr val="70AD47">
                                      <a:lumMod val="50000"/>
                                      <a:shade val="30000"/>
                                      <a:satMod val="115000"/>
                                    </a:srgbClr>
                                  </a:gs>
                                  <a:gs pos="50000">
                                    <a:srgbClr val="70AD47">
                                      <a:lumMod val="50000"/>
                                      <a:shade val="67500"/>
                                      <a:satMod val="115000"/>
                                    </a:srgbClr>
                                  </a:gs>
                                  <a:gs pos="100000">
                                    <a:srgbClr val="70AD47">
                                      <a:lumMod val="50000"/>
                                      <a:shade val="100000"/>
                                      <a:satMod val="115000"/>
                                    </a:srgbClr>
                                  </a:gs>
                                </a:gsLst>
                                <a:lin ang="2700000" scaled="1"/>
                                <a:tileRect/>
                              </a:gradFill>
                              <a:ln w="9525">
                                <a:solidFill>
                                  <a:srgbClr val="70AD47">
                                    <a:lumMod val="50000"/>
                                  </a:srgbClr>
                                </a:solidFill>
                                <a:miter lim="800000"/>
                                <a:headEnd/>
                                <a:tailEnd/>
                              </a:ln>
                            </wps:spPr>
                            <wps:txbx>
                              <w:txbxContent>
                                <w:p w14:paraId="0CA79ABC" w14:textId="61C89C91" w:rsidR="00762366" w:rsidRPr="00762366" w:rsidRDefault="00762366" w:rsidP="00762366">
                                  <w:pPr>
                                    <w:jc w:val="center"/>
                                    <w:rPr>
                                      <w:rFonts w:ascii="Gadugi" w:hAnsi="Gadugi"/>
                                      <w:b/>
                                      <w:bCs/>
                                      <w:color w:val="FFFFFF" w:themeColor="background1"/>
                                    </w:rPr>
                                  </w:pPr>
                                  <w:r w:rsidRPr="00762366">
                                    <w:rPr>
                                      <w:rFonts w:ascii="Gadugi" w:hAnsi="Gadugi"/>
                                      <w:b/>
                                      <w:bCs/>
                                      <w:color w:val="FFFFFF" w:themeColor="background1"/>
                                    </w:rPr>
                                    <w:t>S</w:t>
                                  </w:r>
                                  <w:r>
                                    <w:rPr>
                                      <w:rFonts w:ascii="Gadugi" w:hAnsi="Gadugi"/>
                                      <w:b/>
                                      <w:bCs/>
                                      <w:color w:val="FFFFFF" w:themeColor="background1"/>
                                    </w:rPr>
                                    <w:t>tudents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866843F" id="_x0000_s1036" type="#_x0000_t202" style="position:absolute;margin-left:191.85pt;margin-top:3.05pt;width:94pt;height:30pt;z-index:2517350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QvN/mwIAABAGAAAOAAAAZHJzL2Uyb0RvYy54bWysVE1v3CAQvVfqf0DcG9ub3WxixRulSVNV&#10;Sj/UtOqZxdhGxUAZdu3013cAZ2O1lybtBcEMPObNvJnzi7FXZC8cSKMrWhzllAjNTS11W9GvX25e&#10;nVICnumaKaNFRe8F0IvNyxfngy3FwnRG1cIRBNFQDrainfe2zDLgnegZHBkrNDob43rm8ejarHZs&#10;QPReZYs8P8kG42rrDBcAaL1OTrqJ+E0juP/YNCA8URXF2HxcXVy3Yc0256xsHbOd5FMY7BlR9Exq&#10;/PQAdc08Izsn/4DqJXcGTOOPuOkz0zSSi8gB2RT5b2zuOmZF5ILJAXtIE/w/WP5hf2c/OeLH12bE&#10;AkYSYG8N/w5Em6uO6VZcOmeGTrAaPy5CyrLBQjk9DamGEgLIdnhvaiwy23kTgcbG9SEryJMgOhbg&#10;/pB0MXrCw5fF2fFpji6OvuPTIsd9+IKVD6+tA/9WmJ6ETUUdFjWis/0t+HT14cpUgvpGKkUaJVFR&#10;GnVHiTP+m/RdzOgDzRbwfXwBxBrklif2rt1eKUf2DDWzzi+vl+toV7se6SXzCqOcxAMdq0WyHs+s&#10;zB8uF0W4PpGChB4JtjD/PWEGy3TnGRGcrBEliRqeHkHIPT7/txAmkNhYfx0DVvtQDSU1QdVVdLFO&#10;8RDgTIl60h4rvVTiM4oglR6bN5Y7RK00GSp6tlqsEgmj5MH3pKRiPPNCwRyolx5HlpJ9RVG3IWGR&#10;a+iPN7qOe8+kSnsEUnpqmNAjqVv8uB2JDIzi49BAW1PfYwuhTmOf4EjFTWfcT0oGHE8VhR875lDJ&#10;6p1GqZ4Vy2WYZ/GwXK0XeHBzz3buYZojVEU9xcyG7ZWPMzDkTJtLbNdGxnQ+RjLFjGMnSTWNyDDX&#10;5ud463GQb34BAAD//wMAUEsDBBQABgAIAAAAIQBHngC43AAAAAgBAAAPAAAAZHJzL2Rvd25yZXYu&#10;eG1sTI/BTsMwEETvSPyDtUjcqBOqplWIUwUkOPVCiwpHN3btqPY6ip0m/D3LCY5vZzQ7U21n79hV&#10;D7ELKCBfZMA0tkF1aAR8HF4fNsBikqikC6gFfOsI2/r2ppKlChO+6+s+GUYhGEspwKbUl5zH1mov&#10;4yL0Gkk7h8HLRDgYrgY5Ubh3/DHLCu5lh/TByl6/WN1e9qMX0Juxsbu358+vYxFXmRua6bgzQtzf&#10;zc0TsKTn9GeG3/pUHWrqdAojqsicgOVmuSargCIHRvpqnROfiOnA64r/H1D/AAAA//8DAFBLAQIt&#10;ABQABgAIAAAAIQC2gziS/gAAAOEBAAATAAAAAAAAAAAAAAAAAAAAAABbQ29udGVudF9UeXBlc10u&#10;eG1sUEsBAi0AFAAGAAgAAAAhADj9If/WAAAAlAEAAAsAAAAAAAAAAAAAAAAALwEAAF9yZWxzLy5y&#10;ZWxzUEsBAi0AFAAGAAgAAAAhAFBC83+bAgAAEAYAAA4AAAAAAAAAAAAAAAAALgIAAGRycy9lMm9E&#10;b2MueG1sUEsBAi0AFAAGAAgAAAAhAEeeALjcAAAACAEAAA8AAAAAAAAAAAAAAAAA9QQAAGRycy9k&#10;b3ducmV2LnhtbFBLBQYAAAAABAAEAPMAAAD+BQAAAAA=&#10;" fillcolor="#1c310e" strokecolor="#385723">
                      <v:fill color2="#375a20" rotate="t" angle="45" colors="0 #1c310e;.5 #2d4b19;1 #375a20" focus="100%" type="gradient"/>
                      <v:textbox>
                        <w:txbxContent>
                          <w:p w14:paraId="0CA79ABC" w14:textId="61C89C91" w:rsidR="00762366" w:rsidRPr="00762366" w:rsidRDefault="00762366" w:rsidP="00762366">
                            <w:pPr>
                              <w:jc w:val="center"/>
                              <w:rPr>
                                <w:rFonts w:ascii="Gadugi" w:hAnsi="Gadugi"/>
                                <w:b/>
                                <w:bCs/>
                                <w:color w:val="FFFFFF" w:themeColor="background1"/>
                              </w:rPr>
                            </w:pPr>
                            <w:r w:rsidRPr="00762366">
                              <w:rPr>
                                <w:rFonts w:ascii="Gadugi" w:hAnsi="Gadugi"/>
                                <w:b/>
                                <w:bCs/>
                                <w:color w:val="FFFFFF" w:themeColor="background1"/>
                              </w:rPr>
                              <w:t>S</w:t>
                            </w:r>
                            <w:r>
                              <w:rPr>
                                <w:rFonts w:ascii="Gadugi" w:hAnsi="Gadugi"/>
                                <w:b/>
                                <w:bCs/>
                                <w:color w:val="FFFFFF" w:themeColor="background1"/>
                              </w:rPr>
                              <w:t>tudents</w:t>
                            </w:r>
                          </w:p>
                        </w:txbxContent>
                      </v:textbox>
                      <w10:wrap type="square"/>
                    </v:shape>
                  </w:pict>
                </mc:Fallback>
              </mc:AlternateContent>
            </w:r>
            <w:r w:rsidR="00842615">
              <w:rPr>
                <w:rFonts w:ascii="Gadugi" w:hAnsi="Gadugi" w:cstheme="majorHAnsi"/>
              </w:rPr>
              <w:t xml:space="preserve">               </w:t>
            </w:r>
          </w:p>
          <w:p w14:paraId="0DF43EB3" w14:textId="4A1C78F6" w:rsidR="0052351D" w:rsidRDefault="0052351D" w:rsidP="000A3682">
            <w:pPr>
              <w:spacing w:line="276" w:lineRule="auto"/>
              <w:rPr>
                <w:rFonts w:ascii="Gadugi" w:hAnsi="Gadugi" w:cstheme="majorHAnsi"/>
              </w:rPr>
            </w:pPr>
          </w:p>
          <w:p w14:paraId="26CB35ED" w14:textId="60BED0D5" w:rsidR="00224A3F" w:rsidRDefault="00465DC5" w:rsidP="000A3682">
            <w:pPr>
              <w:spacing w:line="276" w:lineRule="auto"/>
              <w:rPr>
                <w:rFonts w:ascii="Gadugi" w:hAnsi="Gadugi" w:cstheme="majorHAnsi"/>
              </w:rPr>
            </w:pPr>
            <w:r>
              <w:rPr>
                <w:rFonts w:ascii="Gadugi" w:hAnsi="Gadugi" w:cstheme="majorHAnsi"/>
              </w:rPr>
              <w:t xml:space="preserve">  </w:t>
            </w:r>
          </w:p>
          <w:p w14:paraId="6339F801" w14:textId="4EA1DFFC" w:rsidR="00DB735D" w:rsidRPr="00195253" w:rsidRDefault="00DB735D" w:rsidP="00040D15">
            <w:pPr>
              <w:spacing w:line="276" w:lineRule="auto"/>
              <w:rPr>
                <w:sz w:val="24"/>
                <w:lang w:bidi="ar-SA"/>
              </w:rPr>
            </w:pPr>
          </w:p>
        </w:tc>
      </w:tr>
    </w:tbl>
    <w:p w14:paraId="116DCCB3" w14:textId="52D6E1AB" w:rsidR="0052269F" w:rsidRDefault="0052269F" w:rsidP="00165A45">
      <w:pPr>
        <w:spacing w:after="120" w:line="276" w:lineRule="auto"/>
        <w:rPr>
          <w:rFonts w:ascii="Gadugi" w:hAnsi="Gadugi" w:cstheme="majorHAnsi"/>
        </w:rPr>
      </w:pPr>
    </w:p>
    <w:tbl>
      <w:tblPr>
        <w:tblStyle w:val="TableGrid"/>
        <w:tblpPr w:leftFromText="180" w:rightFromText="180" w:vertAnchor="text" w:horzAnchor="margin" w:tblpY="60"/>
        <w:tblW w:w="9634" w:type="dxa"/>
        <w:tblLook w:val="04A0" w:firstRow="1" w:lastRow="0" w:firstColumn="1" w:lastColumn="0" w:noHBand="0" w:noVBand="1"/>
      </w:tblPr>
      <w:tblGrid>
        <w:gridCol w:w="9634"/>
      </w:tblGrid>
      <w:tr w:rsidR="00304E57" w:rsidRPr="008A4EE0" w14:paraId="4F999E95" w14:textId="77777777" w:rsidTr="00456DE7">
        <w:trPr>
          <w:trHeight w:val="1125"/>
        </w:trPr>
        <w:tc>
          <w:tcPr>
            <w:tcW w:w="9634" w:type="dxa"/>
            <w:shd w:val="clear" w:color="auto" w:fill="FBE4D5" w:themeFill="accent2" w:themeFillTint="33"/>
          </w:tcPr>
          <w:p w14:paraId="4F0CD814" w14:textId="522F5DF0" w:rsidR="00304E57" w:rsidRDefault="00304E57" w:rsidP="00304E57">
            <w:pPr>
              <w:keepNext/>
              <w:keepLines/>
              <w:spacing w:line="259" w:lineRule="auto"/>
              <w:outlineLvl w:val="0"/>
              <w:rPr>
                <w:rFonts w:ascii="Gadugi" w:hAnsi="Gadugi" w:cs="Calibri"/>
                <w:kern w:val="1"/>
                <w:sz w:val="24"/>
                <w:lang w:val="en-US" w:eastAsia="en-GB" w:bidi="ar-SA"/>
              </w:rPr>
            </w:pPr>
            <w:bookmarkStart w:id="15" w:name="_Hlk91197605"/>
            <w:r w:rsidRPr="008A4EE0">
              <w:rPr>
                <w:rFonts w:asciiTheme="majorHAnsi" w:eastAsia="Times New Roman" w:hAnsiTheme="majorHAnsi" w:cstheme="majorBidi"/>
                <w:b/>
                <w:bCs/>
                <w:color w:val="2F5496" w:themeColor="accent1" w:themeShade="BF"/>
                <w:sz w:val="26"/>
                <w:szCs w:val="26"/>
                <w:lang w:val="en-US" w:bidi="ar-SA"/>
              </w:rPr>
              <w:lastRenderedPageBreak/>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Pr>
                <w:rFonts w:asciiTheme="majorHAnsi" w:eastAsia="Times New Roman" w:hAnsiTheme="majorHAnsi" w:cstheme="majorBidi"/>
                <w:b/>
                <w:bCs/>
                <w:color w:val="2F5496" w:themeColor="accent1" w:themeShade="BF"/>
                <w:sz w:val="26"/>
                <w:szCs w:val="26"/>
                <w:lang w:val="en-US" w:bidi="ar-SA"/>
              </w:rPr>
              <w:t>7</w:t>
            </w:r>
            <w:r w:rsidRPr="008A4EE0">
              <w:rPr>
                <w:rFonts w:asciiTheme="majorHAnsi" w:eastAsia="Times New Roman" w:hAnsiTheme="majorHAnsi" w:cstheme="majorBidi"/>
                <w:b/>
                <w:bCs/>
                <w:color w:val="2F5496" w:themeColor="accent1" w:themeShade="BF"/>
                <w:sz w:val="26"/>
                <w:szCs w:val="26"/>
                <w:lang w:val="en-US" w:bidi="ar-SA"/>
              </w:rPr>
              <w:t xml:space="preserve"> answers </w:t>
            </w:r>
            <w:r w:rsidRPr="008A4EE0">
              <w:rPr>
                <w:rFonts w:ascii="Gadugi" w:hAnsi="Gadugi" w:cs="Calibri"/>
                <w:kern w:val="1"/>
                <w:sz w:val="24"/>
                <w:lang w:val="en-US" w:eastAsia="en-GB" w:bidi="ar-SA"/>
              </w:rPr>
              <w:t xml:space="preserve"> </w:t>
            </w:r>
          </w:p>
          <w:tbl>
            <w:tblPr>
              <w:tblStyle w:val="TableGrid"/>
              <w:tblpPr w:leftFromText="180" w:rightFromText="180" w:vertAnchor="text" w:horzAnchor="margin" w:tblpY="145"/>
              <w:tblOverlap w:val="never"/>
              <w:tblW w:w="0" w:type="auto"/>
              <w:tblLook w:val="04A0" w:firstRow="1" w:lastRow="0" w:firstColumn="1" w:lastColumn="0" w:noHBand="0" w:noVBand="1"/>
            </w:tblPr>
            <w:tblGrid>
              <w:gridCol w:w="3018"/>
              <w:gridCol w:w="3048"/>
              <w:gridCol w:w="3019"/>
            </w:tblGrid>
            <w:tr w:rsidR="00C5310F" w14:paraId="523CA47D" w14:textId="77777777" w:rsidTr="00C5310F">
              <w:tc>
                <w:tcPr>
                  <w:tcW w:w="3018" w:type="dxa"/>
                </w:tcPr>
                <w:p w14:paraId="3D133518" w14:textId="77777777" w:rsidR="00C5310F" w:rsidRPr="00374F0E" w:rsidRDefault="00C5310F" w:rsidP="00C5310F">
                  <w:pPr>
                    <w:pStyle w:val="ListParagraph"/>
                    <w:ind w:left="0"/>
                    <w:jc w:val="center"/>
                    <w:rPr>
                      <w:rFonts w:ascii="Gadugi" w:hAnsi="Gadugi"/>
                      <w:b/>
                      <w:bCs/>
                      <w:sz w:val="20"/>
                      <w:szCs w:val="20"/>
                    </w:rPr>
                  </w:pPr>
                  <w:r w:rsidRPr="00374F0E">
                    <w:rPr>
                      <w:rFonts w:ascii="Gadugi" w:hAnsi="Gadugi"/>
                      <w:b/>
                      <w:bCs/>
                      <w:sz w:val="20"/>
                      <w:szCs w:val="20"/>
                    </w:rPr>
                    <w:t>School staff</w:t>
                  </w:r>
                </w:p>
              </w:tc>
              <w:tc>
                <w:tcPr>
                  <w:tcW w:w="3048" w:type="dxa"/>
                </w:tcPr>
                <w:p w14:paraId="24E8AA6B" w14:textId="77777777" w:rsidR="00C5310F" w:rsidRPr="00374F0E" w:rsidRDefault="00C5310F" w:rsidP="00C5310F">
                  <w:pPr>
                    <w:pStyle w:val="ListParagraph"/>
                    <w:ind w:left="0"/>
                    <w:jc w:val="center"/>
                    <w:rPr>
                      <w:rFonts w:ascii="Gadugi" w:hAnsi="Gadugi"/>
                      <w:b/>
                      <w:bCs/>
                      <w:sz w:val="20"/>
                      <w:szCs w:val="20"/>
                    </w:rPr>
                  </w:pPr>
                  <w:r w:rsidRPr="00374F0E">
                    <w:rPr>
                      <w:rFonts w:ascii="Gadugi" w:hAnsi="Gadugi"/>
                      <w:b/>
                      <w:bCs/>
                      <w:sz w:val="20"/>
                      <w:szCs w:val="20"/>
                    </w:rPr>
                    <w:t>Parents/carers</w:t>
                  </w:r>
                </w:p>
              </w:tc>
              <w:tc>
                <w:tcPr>
                  <w:tcW w:w="3019" w:type="dxa"/>
                </w:tcPr>
                <w:p w14:paraId="0CDE9667" w14:textId="77777777" w:rsidR="00C5310F" w:rsidRPr="00374F0E" w:rsidRDefault="00C5310F" w:rsidP="00C5310F">
                  <w:pPr>
                    <w:pStyle w:val="ListParagraph"/>
                    <w:ind w:left="0"/>
                    <w:jc w:val="center"/>
                    <w:rPr>
                      <w:rFonts w:ascii="Gadugi" w:hAnsi="Gadugi"/>
                      <w:b/>
                      <w:bCs/>
                      <w:sz w:val="20"/>
                      <w:szCs w:val="20"/>
                    </w:rPr>
                  </w:pPr>
                  <w:r w:rsidRPr="00374F0E">
                    <w:rPr>
                      <w:rFonts w:ascii="Gadugi" w:hAnsi="Gadugi"/>
                      <w:b/>
                      <w:bCs/>
                      <w:sz w:val="20"/>
                      <w:szCs w:val="20"/>
                    </w:rPr>
                    <w:t>Students</w:t>
                  </w:r>
                </w:p>
              </w:tc>
            </w:tr>
            <w:tr w:rsidR="00C5310F" w14:paraId="6DDB0E3C" w14:textId="77777777" w:rsidTr="00C5310F">
              <w:tc>
                <w:tcPr>
                  <w:tcW w:w="3018" w:type="dxa"/>
                </w:tcPr>
                <w:p w14:paraId="7B7F3CA7" w14:textId="77777777" w:rsidR="00C5310F" w:rsidRDefault="00C5310F" w:rsidP="00C5310F">
                  <w:pPr>
                    <w:pStyle w:val="ListParagraph"/>
                    <w:ind w:left="0"/>
                    <w:rPr>
                      <w:rFonts w:ascii="Gadugi" w:hAnsi="Gadugi"/>
                      <w:sz w:val="20"/>
                      <w:szCs w:val="20"/>
                    </w:rPr>
                  </w:pPr>
                  <w:r>
                    <w:rPr>
                      <w:rFonts w:ascii="Gadugi" w:hAnsi="Gadugi"/>
                      <w:sz w:val="20"/>
                      <w:szCs w:val="20"/>
                    </w:rPr>
                    <w:t xml:space="preserve">Provide consistency </w:t>
                  </w:r>
                </w:p>
              </w:tc>
              <w:tc>
                <w:tcPr>
                  <w:tcW w:w="3048" w:type="dxa"/>
                </w:tcPr>
                <w:p w14:paraId="5B46CC6D" w14:textId="77777777" w:rsidR="00C5310F" w:rsidRDefault="00C5310F" w:rsidP="00C5310F">
                  <w:pPr>
                    <w:pStyle w:val="ListParagraph"/>
                    <w:ind w:left="0"/>
                    <w:rPr>
                      <w:rFonts w:ascii="Gadugi" w:hAnsi="Gadugi"/>
                      <w:sz w:val="20"/>
                      <w:szCs w:val="20"/>
                    </w:rPr>
                  </w:pPr>
                  <w:r>
                    <w:rPr>
                      <w:rFonts w:ascii="Gadugi" w:hAnsi="Gadugi"/>
                      <w:sz w:val="20"/>
                      <w:szCs w:val="20"/>
                    </w:rPr>
                    <w:t xml:space="preserve">Provide consistency </w:t>
                  </w:r>
                </w:p>
              </w:tc>
              <w:tc>
                <w:tcPr>
                  <w:tcW w:w="3019" w:type="dxa"/>
                </w:tcPr>
                <w:p w14:paraId="461D51E1" w14:textId="77777777" w:rsidR="00C5310F" w:rsidRDefault="00C5310F" w:rsidP="00C5310F">
                  <w:pPr>
                    <w:pStyle w:val="ListParagraph"/>
                    <w:ind w:left="0"/>
                    <w:rPr>
                      <w:rFonts w:ascii="Gadugi" w:hAnsi="Gadugi"/>
                      <w:sz w:val="20"/>
                      <w:szCs w:val="20"/>
                    </w:rPr>
                  </w:pPr>
                  <w:r>
                    <w:rPr>
                      <w:rFonts w:ascii="Gadugi" w:hAnsi="Gadugi"/>
                      <w:sz w:val="20"/>
                      <w:szCs w:val="20"/>
                    </w:rPr>
                    <w:t>Follow rules in school</w:t>
                  </w:r>
                </w:p>
              </w:tc>
            </w:tr>
            <w:tr w:rsidR="00C5310F" w14:paraId="40A1EF89" w14:textId="77777777" w:rsidTr="00C5310F">
              <w:tc>
                <w:tcPr>
                  <w:tcW w:w="3018" w:type="dxa"/>
                </w:tcPr>
                <w:p w14:paraId="07BE0A6A" w14:textId="77777777" w:rsidR="00C5310F" w:rsidRDefault="00C5310F" w:rsidP="00C5310F">
                  <w:pPr>
                    <w:pStyle w:val="ListParagraph"/>
                    <w:ind w:left="0"/>
                    <w:rPr>
                      <w:rFonts w:ascii="Gadugi" w:hAnsi="Gadugi"/>
                      <w:sz w:val="20"/>
                      <w:szCs w:val="20"/>
                    </w:rPr>
                  </w:pPr>
                  <w:r>
                    <w:rPr>
                      <w:rFonts w:ascii="Gadugi" w:hAnsi="Gadugi"/>
                      <w:sz w:val="20"/>
                      <w:szCs w:val="20"/>
                    </w:rPr>
                    <w:t>Support students to follow rules</w:t>
                  </w:r>
                </w:p>
              </w:tc>
              <w:tc>
                <w:tcPr>
                  <w:tcW w:w="3048" w:type="dxa"/>
                </w:tcPr>
                <w:p w14:paraId="20A2264D" w14:textId="77777777" w:rsidR="00C5310F" w:rsidRDefault="00C5310F" w:rsidP="00C5310F">
                  <w:pPr>
                    <w:pStyle w:val="ListParagraph"/>
                    <w:ind w:left="0"/>
                    <w:rPr>
                      <w:rFonts w:ascii="Gadugi" w:hAnsi="Gadugi"/>
                      <w:sz w:val="20"/>
                      <w:szCs w:val="20"/>
                    </w:rPr>
                  </w:pPr>
                  <w:r>
                    <w:rPr>
                      <w:rFonts w:ascii="Gadugi" w:hAnsi="Gadugi"/>
                      <w:sz w:val="20"/>
                      <w:szCs w:val="20"/>
                    </w:rPr>
                    <w:t>Support students to follow rules</w:t>
                  </w:r>
                </w:p>
              </w:tc>
              <w:tc>
                <w:tcPr>
                  <w:tcW w:w="3019" w:type="dxa"/>
                </w:tcPr>
                <w:p w14:paraId="07A42EBE" w14:textId="77777777" w:rsidR="00C5310F" w:rsidRDefault="00C5310F" w:rsidP="00C5310F">
                  <w:pPr>
                    <w:pStyle w:val="ListParagraph"/>
                    <w:ind w:left="0"/>
                    <w:rPr>
                      <w:rFonts w:ascii="Gadugi" w:hAnsi="Gadugi"/>
                      <w:sz w:val="20"/>
                      <w:szCs w:val="20"/>
                    </w:rPr>
                  </w:pPr>
                  <w:r>
                    <w:rPr>
                      <w:rFonts w:ascii="Gadugi" w:hAnsi="Gadugi"/>
                      <w:sz w:val="20"/>
                      <w:szCs w:val="20"/>
                    </w:rPr>
                    <w:t>Be responsible for their own behaviour</w:t>
                  </w:r>
                </w:p>
              </w:tc>
            </w:tr>
            <w:tr w:rsidR="00C5310F" w14:paraId="17F21B68" w14:textId="77777777" w:rsidTr="00C5310F">
              <w:tc>
                <w:tcPr>
                  <w:tcW w:w="3018" w:type="dxa"/>
                </w:tcPr>
                <w:p w14:paraId="1F6F43AC" w14:textId="77777777" w:rsidR="00C5310F" w:rsidRDefault="00C5310F" w:rsidP="00C5310F">
                  <w:pPr>
                    <w:pStyle w:val="ListParagraph"/>
                    <w:ind w:left="0"/>
                    <w:rPr>
                      <w:rFonts w:ascii="Gadugi" w:hAnsi="Gadugi"/>
                      <w:sz w:val="20"/>
                      <w:szCs w:val="20"/>
                    </w:rPr>
                  </w:pPr>
                  <w:r>
                    <w:rPr>
                      <w:rFonts w:ascii="Gadugi" w:hAnsi="Gadugi"/>
                      <w:sz w:val="20"/>
                      <w:szCs w:val="20"/>
                    </w:rPr>
                    <w:t>Work together</w:t>
                  </w:r>
                </w:p>
              </w:tc>
              <w:tc>
                <w:tcPr>
                  <w:tcW w:w="3048" w:type="dxa"/>
                </w:tcPr>
                <w:p w14:paraId="0A83DC5A" w14:textId="77777777" w:rsidR="00C5310F" w:rsidRDefault="00C5310F" w:rsidP="00C5310F">
                  <w:pPr>
                    <w:pStyle w:val="ListParagraph"/>
                    <w:ind w:left="0"/>
                    <w:rPr>
                      <w:rFonts w:ascii="Gadugi" w:hAnsi="Gadugi"/>
                      <w:sz w:val="20"/>
                      <w:szCs w:val="20"/>
                    </w:rPr>
                  </w:pPr>
                  <w:r>
                    <w:rPr>
                      <w:rFonts w:ascii="Gadugi" w:hAnsi="Gadugi"/>
                      <w:sz w:val="20"/>
                      <w:szCs w:val="20"/>
                    </w:rPr>
                    <w:t>Work together</w:t>
                  </w:r>
                </w:p>
              </w:tc>
              <w:tc>
                <w:tcPr>
                  <w:tcW w:w="3019" w:type="dxa"/>
                </w:tcPr>
                <w:p w14:paraId="7FA92B61" w14:textId="77777777" w:rsidR="00C5310F" w:rsidRDefault="00C5310F" w:rsidP="00C5310F">
                  <w:pPr>
                    <w:pStyle w:val="ListParagraph"/>
                    <w:ind w:left="0"/>
                    <w:rPr>
                      <w:rFonts w:ascii="Gadugi" w:hAnsi="Gadugi"/>
                      <w:sz w:val="20"/>
                      <w:szCs w:val="20"/>
                    </w:rPr>
                  </w:pPr>
                </w:p>
              </w:tc>
            </w:tr>
            <w:tr w:rsidR="00C5310F" w14:paraId="7BE6B7F2" w14:textId="77777777" w:rsidTr="00C5310F">
              <w:tc>
                <w:tcPr>
                  <w:tcW w:w="3018" w:type="dxa"/>
                </w:tcPr>
                <w:p w14:paraId="3E121F4D" w14:textId="77777777" w:rsidR="00C5310F" w:rsidRDefault="00C5310F" w:rsidP="00C5310F">
                  <w:pPr>
                    <w:pStyle w:val="ListParagraph"/>
                    <w:ind w:left="0"/>
                    <w:rPr>
                      <w:rFonts w:ascii="Gadugi" w:hAnsi="Gadugi"/>
                      <w:sz w:val="20"/>
                      <w:szCs w:val="20"/>
                    </w:rPr>
                  </w:pPr>
                  <w:r>
                    <w:rPr>
                      <w:rFonts w:ascii="Gadugi" w:hAnsi="Gadugi"/>
                      <w:sz w:val="20"/>
                      <w:szCs w:val="20"/>
                    </w:rPr>
                    <w:t>Encourage positive behaviour at home</w:t>
                  </w:r>
                </w:p>
              </w:tc>
              <w:tc>
                <w:tcPr>
                  <w:tcW w:w="3048" w:type="dxa"/>
                </w:tcPr>
                <w:p w14:paraId="5847A17E" w14:textId="77777777" w:rsidR="00C5310F" w:rsidRDefault="00C5310F" w:rsidP="00C5310F">
                  <w:pPr>
                    <w:pStyle w:val="ListParagraph"/>
                    <w:ind w:left="0"/>
                    <w:rPr>
                      <w:rFonts w:ascii="Gadugi" w:hAnsi="Gadugi"/>
                      <w:sz w:val="20"/>
                      <w:szCs w:val="20"/>
                    </w:rPr>
                  </w:pPr>
                  <w:r>
                    <w:rPr>
                      <w:rFonts w:ascii="Gadugi" w:hAnsi="Gadugi"/>
                      <w:sz w:val="20"/>
                      <w:szCs w:val="20"/>
                    </w:rPr>
                    <w:t>Encourage positive behaviour at home</w:t>
                  </w:r>
                </w:p>
              </w:tc>
              <w:tc>
                <w:tcPr>
                  <w:tcW w:w="3019" w:type="dxa"/>
                </w:tcPr>
                <w:p w14:paraId="4F0B346A" w14:textId="77777777" w:rsidR="00C5310F" w:rsidRDefault="00C5310F" w:rsidP="00C5310F">
                  <w:pPr>
                    <w:pStyle w:val="ListParagraph"/>
                    <w:ind w:left="0"/>
                    <w:rPr>
                      <w:rFonts w:ascii="Gadugi" w:hAnsi="Gadugi"/>
                      <w:sz w:val="20"/>
                      <w:szCs w:val="20"/>
                    </w:rPr>
                  </w:pPr>
                </w:p>
              </w:tc>
            </w:tr>
            <w:tr w:rsidR="00C5310F" w14:paraId="37F0717C" w14:textId="77777777" w:rsidTr="00C5310F">
              <w:tc>
                <w:tcPr>
                  <w:tcW w:w="3018" w:type="dxa"/>
                </w:tcPr>
                <w:p w14:paraId="5D2BBF44" w14:textId="77777777" w:rsidR="00C5310F" w:rsidRDefault="00C5310F" w:rsidP="00C5310F">
                  <w:pPr>
                    <w:pStyle w:val="ListParagraph"/>
                    <w:ind w:left="0"/>
                    <w:rPr>
                      <w:rFonts w:ascii="Gadugi" w:hAnsi="Gadugi"/>
                      <w:sz w:val="20"/>
                      <w:szCs w:val="20"/>
                    </w:rPr>
                  </w:pPr>
                  <w:r>
                    <w:rPr>
                      <w:rFonts w:ascii="Gadugi" w:hAnsi="Gadugi"/>
                      <w:sz w:val="20"/>
                      <w:szCs w:val="20"/>
                    </w:rPr>
                    <w:t>Encourage positive behaviour at school</w:t>
                  </w:r>
                </w:p>
              </w:tc>
              <w:tc>
                <w:tcPr>
                  <w:tcW w:w="3048" w:type="dxa"/>
                </w:tcPr>
                <w:p w14:paraId="72557362" w14:textId="77777777" w:rsidR="00C5310F" w:rsidRDefault="00C5310F" w:rsidP="00C5310F">
                  <w:pPr>
                    <w:pStyle w:val="ListParagraph"/>
                    <w:ind w:left="0"/>
                    <w:rPr>
                      <w:rFonts w:ascii="Gadugi" w:hAnsi="Gadugi"/>
                      <w:sz w:val="20"/>
                      <w:szCs w:val="20"/>
                    </w:rPr>
                  </w:pPr>
                  <w:r>
                    <w:rPr>
                      <w:rFonts w:ascii="Gadugi" w:hAnsi="Gadugi"/>
                      <w:sz w:val="20"/>
                      <w:szCs w:val="20"/>
                    </w:rPr>
                    <w:t>Encourage positive behaviour at school</w:t>
                  </w:r>
                </w:p>
              </w:tc>
              <w:tc>
                <w:tcPr>
                  <w:tcW w:w="3019" w:type="dxa"/>
                </w:tcPr>
                <w:p w14:paraId="53387514" w14:textId="77777777" w:rsidR="00C5310F" w:rsidRDefault="00C5310F" w:rsidP="00C5310F">
                  <w:pPr>
                    <w:pStyle w:val="ListParagraph"/>
                    <w:ind w:left="0"/>
                    <w:rPr>
                      <w:rFonts w:ascii="Gadugi" w:hAnsi="Gadugi"/>
                      <w:sz w:val="20"/>
                      <w:szCs w:val="20"/>
                    </w:rPr>
                  </w:pPr>
                </w:p>
              </w:tc>
            </w:tr>
            <w:tr w:rsidR="00C5310F" w14:paraId="6CB536DD" w14:textId="77777777" w:rsidTr="00C5310F">
              <w:tc>
                <w:tcPr>
                  <w:tcW w:w="3018" w:type="dxa"/>
                </w:tcPr>
                <w:p w14:paraId="1E3E6722" w14:textId="77777777" w:rsidR="00C5310F" w:rsidRDefault="00C5310F" w:rsidP="00C5310F">
                  <w:pPr>
                    <w:pStyle w:val="ListParagraph"/>
                    <w:ind w:left="0"/>
                    <w:rPr>
                      <w:rFonts w:ascii="Gadugi" w:hAnsi="Gadugi"/>
                      <w:sz w:val="20"/>
                      <w:szCs w:val="20"/>
                    </w:rPr>
                  </w:pPr>
                  <w:r>
                    <w:rPr>
                      <w:rFonts w:ascii="Gadugi" w:hAnsi="Gadugi"/>
                      <w:sz w:val="20"/>
                      <w:szCs w:val="20"/>
                    </w:rPr>
                    <w:t>Policy on behaviour in place</w:t>
                  </w:r>
                </w:p>
              </w:tc>
              <w:tc>
                <w:tcPr>
                  <w:tcW w:w="3048" w:type="dxa"/>
                </w:tcPr>
                <w:p w14:paraId="5B0748F5" w14:textId="77777777" w:rsidR="00C5310F" w:rsidRDefault="00C5310F" w:rsidP="00C5310F">
                  <w:pPr>
                    <w:pStyle w:val="ListParagraph"/>
                    <w:ind w:left="0"/>
                    <w:rPr>
                      <w:rFonts w:ascii="Gadugi" w:hAnsi="Gadugi"/>
                      <w:sz w:val="20"/>
                      <w:szCs w:val="20"/>
                    </w:rPr>
                  </w:pPr>
                </w:p>
              </w:tc>
              <w:tc>
                <w:tcPr>
                  <w:tcW w:w="3019" w:type="dxa"/>
                </w:tcPr>
                <w:p w14:paraId="4186D564" w14:textId="77777777" w:rsidR="00C5310F" w:rsidRDefault="00C5310F" w:rsidP="00C5310F">
                  <w:pPr>
                    <w:pStyle w:val="ListParagraph"/>
                    <w:ind w:left="0"/>
                    <w:rPr>
                      <w:rFonts w:ascii="Gadugi" w:hAnsi="Gadugi"/>
                      <w:sz w:val="20"/>
                      <w:szCs w:val="20"/>
                    </w:rPr>
                  </w:pPr>
                </w:p>
              </w:tc>
            </w:tr>
            <w:tr w:rsidR="00C5310F" w14:paraId="0E64FBFC" w14:textId="77777777" w:rsidTr="00C5310F">
              <w:tc>
                <w:tcPr>
                  <w:tcW w:w="3018" w:type="dxa"/>
                </w:tcPr>
                <w:p w14:paraId="7F06BECF" w14:textId="77777777" w:rsidR="00C5310F" w:rsidRDefault="00C5310F" w:rsidP="00C5310F">
                  <w:pPr>
                    <w:pStyle w:val="ListParagraph"/>
                    <w:ind w:left="0"/>
                    <w:rPr>
                      <w:rFonts w:ascii="Gadugi" w:hAnsi="Gadugi"/>
                      <w:sz w:val="20"/>
                      <w:szCs w:val="20"/>
                    </w:rPr>
                  </w:pPr>
                  <w:r>
                    <w:rPr>
                      <w:rFonts w:ascii="Gadugi" w:hAnsi="Gadugi"/>
                      <w:sz w:val="20"/>
                      <w:szCs w:val="20"/>
                    </w:rPr>
                    <w:t>Leaders ensure positive behaviour systems are in place</w:t>
                  </w:r>
                </w:p>
              </w:tc>
              <w:tc>
                <w:tcPr>
                  <w:tcW w:w="3048" w:type="dxa"/>
                </w:tcPr>
                <w:p w14:paraId="40D2F539" w14:textId="77777777" w:rsidR="00C5310F" w:rsidRDefault="00C5310F" w:rsidP="00C5310F">
                  <w:pPr>
                    <w:pStyle w:val="ListParagraph"/>
                    <w:ind w:left="0"/>
                    <w:rPr>
                      <w:rFonts w:ascii="Gadugi" w:hAnsi="Gadugi"/>
                      <w:sz w:val="20"/>
                      <w:szCs w:val="20"/>
                    </w:rPr>
                  </w:pPr>
                </w:p>
              </w:tc>
              <w:tc>
                <w:tcPr>
                  <w:tcW w:w="3019" w:type="dxa"/>
                </w:tcPr>
                <w:p w14:paraId="78166671" w14:textId="77777777" w:rsidR="00C5310F" w:rsidRDefault="00C5310F" w:rsidP="00C5310F">
                  <w:pPr>
                    <w:pStyle w:val="ListParagraph"/>
                    <w:ind w:left="0"/>
                    <w:rPr>
                      <w:rFonts w:ascii="Gadugi" w:hAnsi="Gadugi"/>
                      <w:sz w:val="20"/>
                      <w:szCs w:val="20"/>
                    </w:rPr>
                  </w:pPr>
                </w:p>
              </w:tc>
            </w:tr>
          </w:tbl>
          <w:p w14:paraId="7E33A75C" w14:textId="77777777" w:rsidR="00C5310F" w:rsidRPr="00374F0E" w:rsidRDefault="00C5310F" w:rsidP="00304E57">
            <w:pPr>
              <w:keepNext/>
              <w:keepLines/>
              <w:spacing w:line="259" w:lineRule="auto"/>
              <w:outlineLvl w:val="0"/>
              <w:rPr>
                <w:rFonts w:ascii="Gadugi" w:hAnsi="Gadugi" w:cs="Calibri"/>
                <w:kern w:val="1"/>
                <w:sz w:val="24"/>
                <w:lang w:val="en-US" w:eastAsia="en-GB" w:bidi="ar-SA"/>
              </w:rPr>
            </w:pPr>
          </w:p>
          <w:p w14:paraId="5F515E40" w14:textId="77777777" w:rsidR="00304E57" w:rsidRPr="00880AFB" w:rsidRDefault="00304E57" w:rsidP="00304E57">
            <w:pPr>
              <w:pStyle w:val="ListParagraph"/>
              <w:rPr>
                <w:rFonts w:ascii="Gadugi" w:hAnsi="Gadugi"/>
                <w:sz w:val="20"/>
                <w:szCs w:val="20"/>
              </w:rPr>
            </w:pPr>
          </w:p>
        </w:tc>
      </w:tr>
    </w:tbl>
    <w:bookmarkEnd w:id="15"/>
    <w:p w14:paraId="189C4340" w14:textId="1D51B71E" w:rsidR="00304E57" w:rsidRDefault="005765FC" w:rsidP="00165A45">
      <w:pPr>
        <w:spacing w:after="120" w:line="276" w:lineRule="auto"/>
        <w:rPr>
          <w:rFonts w:ascii="Gadugi" w:hAnsi="Gadugi" w:cstheme="majorHAnsi"/>
        </w:rPr>
      </w:pPr>
      <w:r w:rsidRPr="005765FC">
        <w:rPr>
          <w:rFonts w:ascii="Gadugi" w:hAnsi="Gadugi" w:cstheme="majorHAnsi"/>
          <w:noProof/>
        </w:rPr>
        <mc:AlternateContent>
          <mc:Choice Requires="wps">
            <w:drawing>
              <wp:anchor distT="45720" distB="45720" distL="114300" distR="114300" simplePos="0" relativeHeight="251953152" behindDoc="0" locked="0" layoutInCell="1" allowOverlap="1" wp14:anchorId="0DA58D28" wp14:editId="2406F4F4">
                <wp:simplePos x="0" y="0"/>
                <wp:positionH relativeFrom="margin">
                  <wp:align>left</wp:align>
                </wp:positionH>
                <wp:positionV relativeFrom="paragraph">
                  <wp:posOffset>3131185</wp:posOffset>
                </wp:positionV>
                <wp:extent cx="6115050" cy="1404620"/>
                <wp:effectExtent l="0" t="0" r="19050" b="13970"/>
                <wp:wrapSquare wrapText="bothSides"/>
                <wp:docPr id="8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5050" cy="1404620"/>
                        </a:xfrm>
                        <a:prstGeom prst="rect">
                          <a:avLst/>
                        </a:prstGeom>
                        <a:solidFill>
                          <a:schemeClr val="accent4">
                            <a:lumMod val="20000"/>
                            <a:lumOff val="80000"/>
                          </a:schemeClr>
                        </a:solidFill>
                        <a:ln w="9525">
                          <a:solidFill>
                            <a:srgbClr val="000000"/>
                          </a:solidFill>
                          <a:miter lim="800000"/>
                          <a:headEnd/>
                          <a:tailEnd/>
                        </a:ln>
                      </wps:spPr>
                      <wps:txbx>
                        <w:txbxContent>
                          <w:p w14:paraId="466A5570" w14:textId="39EFF7A1" w:rsidR="005765FC" w:rsidRPr="009F53CD" w:rsidRDefault="005765FC">
                            <w:pPr>
                              <w:rPr>
                                <w:rFonts w:asciiTheme="majorHAnsi" w:hAnsiTheme="majorHAnsi" w:cstheme="majorHAnsi"/>
                                <w:b/>
                                <w:bCs/>
                                <w:color w:val="2F5496" w:themeColor="accent1" w:themeShade="BF"/>
                                <w:sz w:val="26"/>
                                <w:szCs w:val="26"/>
                              </w:rPr>
                            </w:pPr>
                            <w:r w:rsidRPr="009F53CD">
                              <w:rPr>
                                <w:rFonts w:asciiTheme="majorHAnsi" w:hAnsiTheme="majorHAnsi" w:cstheme="majorHAnsi"/>
                                <w:b/>
                                <w:bCs/>
                                <w:color w:val="2F5496" w:themeColor="accent1" w:themeShade="BF"/>
                                <w:sz w:val="26"/>
                                <w:szCs w:val="26"/>
                              </w:rPr>
                              <w:t>Discussion – Summary (10 minutes)</w:t>
                            </w:r>
                          </w:p>
                          <w:p w14:paraId="45FB9DCD" w14:textId="69612C0B" w:rsidR="005765FC" w:rsidRPr="009F53CD" w:rsidRDefault="005765FC">
                            <w:pPr>
                              <w:rPr>
                                <w:rFonts w:ascii="Gadugi" w:hAnsi="Gadugi"/>
                              </w:rPr>
                            </w:pPr>
                            <w:r w:rsidRPr="009F53CD">
                              <w:rPr>
                                <w:rFonts w:ascii="Gadugi" w:hAnsi="Gadugi"/>
                              </w:rPr>
                              <w:t>Children must recognize their responsibility in self-discipline and meeting the expectations set by school</w:t>
                            </w:r>
                            <w:r w:rsidR="00484B31" w:rsidRPr="009F53CD">
                              <w:rPr>
                                <w:rFonts w:ascii="Gadugi" w:hAnsi="Gadugi"/>
                              </w:rPr>
                              <w:t xml:space="preserve">. Involving parents and students in setting rules and standards of </w:t>
                            </w:r>
                            <w:proofErr w:type="spellStart"/>
                            <w:r w:rsidR="00484B31" w:rsidRPr="009F53CD">
                              <w:rPr>
                                <w:rFonts w:ascii="Gadugi" w:hAnsi="Gadugi"/>
                              </w:rPr>
                              <w:t>behaviour</w:t>
                            </w:r>
                            <w:proofErr w:type="spellEnd"/>
                            <w:r w:rsidR="00484B31" w:rsidRPr="009F53CD">
                              <w:rPr>
                                <w:rFonts w:ascii="Gadugi" w:hAnsi="Gadugi"/>
                              </w:rPr>
                              <w:t xml:space="preserve"> can be very effective. </w:t>
                            </w:r>
                          </w:p>
                          <w:p w14:paraId="4FE397DC" w14:textId="5AF09594" w:rsidR="00484B31" w:rsidRDefault="00484B31">
                            <w:pPr>
                              <w:rPr>
                                <w:rFonts w:ascii="Gadugi" w:hAnsi="Gadugi"/>
                              </w:rPr>
                            </w:pPr>
                            <w:r w:rsidRPr="009F53CD">
                              <w:rPr>
                                <w:rFonts w:ascii="Gadugi" w:hAnsi="Gadugi"/>
                              </w:rPr>
                              <w:t xml:space="preserve">Parents should be informed </w:t>
                            </w:r>
                            <w:r w:rsidR="009F53CD" w:rsidRPr="009F53CD">
                              <w:rPr>
                                <w:rFonts w:ascii="Gadugi" w:hAnsi="Gadugi"/>
                              </w:rPr>
                              <w:t xml:space="preserve">of any action taken for negative </w:t>
                            </w:r>
                            <w:proofErr w:type="spellStart"/>
                            <w:r w:rsidR="009F53CD" w:rsidRPr="009F53CD">
                              <w:rPr>
                                <w:rFonts w:ascii="Gadugi" w:hAnsi="Gadugi"/>
                              </w:rPr>
                              <w:t>behaviour</w:t>
                            </w:r>
                            <w:proofErr w:type="spellEnd"/>
                            <w:r w:rsidR="009F53CD" w:rsidRPr="009F53CD">
                              <w:rPr>
                                <w:rFonts w:ascii="Gadugi" w:hAnsi="Gadugi"/>
                              </w:rPr>
                              <w:t xml:space="preserve">. Equally as a prevention, phone calls and contact to discuss positive </w:t>
                            </w:r>
                            <w:proofErr w:type="spellStart"/>
                            <w:r w:rsidR="009F53CD" w:rsidRPr="009F53CD">
                              <w:rPr>
                                <w:rFonts w:ascii="Gadugi" w:hAnsi="Gadugi"/>
                              </w:rPr>
                              <w:t>behaviour</w:t>
                            </w:r>
                            <w:proofErr w:type="spellEnd"/>
                            <w:r w:rsidR="009F53CD" w:rsidRPr="009F53CD">
                              <w:rPr>
                                <w:rFonts w:ascii="Gadugi" w:hAnsi="Gadugi"/>
                              </w:rPr>
                              <w:t xml:space="preserve"> can be motivational, especially where specific praise is given on effort the student is putting into their learning.  </w:t>
                            </w:r>
                          </w:p>
                          <w:p w14:paraId="6A3A72A2" w14:textId="65735F8F" w:rsidR="005765FC" w:rsidRPr="00E82E5A" w:rsidRDefault="009F53CD">
                            <w:pPr>
                              <w:rPr>
                                <w:rFonts w:ascii="Gadugi" w:hAnsi="Gadugi"/>
                              </w:rPr>
                            </w:pPr>
                            <w:r>
                              <w:rPr>
                                <w:rFonts w:ascii="Gadugi" w:hAnsi="Gadugi"/>
                              </w:rPr>
                              <w:t>Involving students in setting rules is not just practical but it can be linked with the rights-based approach</w:t>
                            </w:r>
                            <w:r w:rsidR="003E37FE">
                              <w:rPr>
                                <w:rFonts w:ascii="Gadugi" w:hAnsi="Gadugi"/>
                              </w:rPr>
                              <w:t xml:space="preserve">. In this way, children have the right to express their views in matters affecting them. </w:t>
                            </w:r>
                            <w:r w:rsidR="00E82E5A">
                              <w:rPr>
                                <w:rFonts w:ascii="Gadugi" w:hAnsi="Gadugi"/>
                              </w:rPr>
                              <w:t xml:space="preserve">Self-discipline is about both rights and responsibilities. </w:t>
                            </w:r>
                            <w:r w:rsidR="003E37FE">
                              <w:rPr>
                                <w:rFonts w:ascii="Gadugi" w:hAnsi="Gadugi"/>
                              </w:rPr>
                              <w:t xml:space="preserve"> </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DA58D28" id="_x0000_s1041" type="#_x0000_t202" style="position:absolute;margin-left:0;margin-top:246.55pt;width:481.5pt;height:110.6pt;z-index:251953152;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b0uFOAIAAGYEAAAOAAAAZHJzL2Uyb0RvYy54bWysVF1v0zAUfUfiP1h+p0mqpNuiptPoKEIa&#10;A2nwAxzHaSwcX2O7Tcav59pJuw7eEC/W9b3xuR/n3Kxvx16Ro7BOgq5otkgpEZpDI/W+ot+/7d5d&#10;U+I80w1ToEVFn4Wjt5u3b9aDKcUSOlCNsARBtCsHU9HOe1MmieOd6JlbgBEagy3Ynnm82n3SWDYg&#10;eq+SZZqukgFsYyxw4Rx676cg3UT8thXcf2lbJzxRFcXafDxtPOtwJps1K/eWmU7yuQz2D1X0TGpM&#10;eoa6Z56Rg5V/QfWSW3DQ+gWHPoG2lVzEHrCbLP2jm6eOGRF7weE4cx6T+3+w/PH4ZL5a4sf3MCKB&#10;sQlnHoD/cETDtmN6L+6shaETrMHEWRhZMhhXzk/DqF3pAkg9fIYGSWYHDxFobG0fpoJ9EkRHAp7P&#10;QxejJxydqywr0gJDHGNZnuarZaQlYeXpubHOfxTQk2BU1CKrEZ4dH5wP5bDy9EnI5kDJZieVipeg&#10;JLFVlhwZaoBxLrTP43N16LHeyY9aSmc1oBs1M7mvT25METUZkGLCV0mUJkNFb4plEYFfxZzd1+f0&#10;AW7KEwAv6+ylx0VQsq9oTDoXE6b+QTdRpp5JNdn4WOmZhjD5iQM/1iORTUWLq0BSoKWG5hmJsTAJ&#10;HxcVjQ7sL0oGFH1F3c8Ds4IS9UkjuTdZnoctiZe8uEImiL2M1JcRpjlCVdRTMplbHzcrjt3coQh2&#10;MtLzUslcM4o5DnFevLAtl/f41cvvYfMbAAD//wMAUEsDBBQABgAIAAAAIQBjaodF3gAAAAgBAAAP&#10;AAAAZHJzL2Rvd25yZXYueG1sTI9PT4NAEMXvJn6HzZh4swuFoEWGxpB6NUL9c93CCMTdWcJuW/TT&#10;u570+OZN3vu9YrsYLU40u9EyQryKQBC3thu5R3jZP97cgXBecae0ZUL4Igfb8vKiUHlnz1zTqfG9&#10;CCHscoUweD/lUrp2IKPcyk7Ewfuws1E+yLmX3azOIdxouY6iTBo1cmgY1ETVQO1nczQIFbc+02nV&#10;9E/Z6/P7Tn2/1fUe8fpqebgH4Wnxf8/wix/QoQxMB3vkzgmNEIZ4hHSTxCCCvcmScDkg3MZpArIs&#10;5P8B5Q8AAAD//wMAUEsBAi0AFAAGAAgAAAAhALaDOJL+AAAA4QEAABMAAAAAAAAAAAAAAAAAAAAA&#10;AFtDb250ZW50X1R5cGVzXS54bWxQSwECLQAUAAYACAAAACEAOP0h/9YAAACUAQAACwAAAAAAAAAA&#10;AAAAAAAvAQAAX3JlbHMvLnJlbHNQSwECLQAUAAYACAAAACEAfW9LhTgCAABmBAAADgAAAAAAAAAA&#10;AAAAAAAuAgAAZHJzL2Uyb0RvYy54bWxQSwECLQAUAAYACAAAACEAY2qHRd4AAAAIAQAADwAAAAAA&#10;AAAAAAAAAACSBAAAZHJzL2Rvd25yZXYueG1sUEsFBgAAAAAEAAQA8wAAAJ0FAAAAAA==&#10;" fillcolor="#fff2cc [663]">
                <v:textbox style="mso-fit-shape-to-text:t">
                  <w:txbxContent>
                    <w:p w14:paraId="466A5570" w14:textId="39EFF7A1" w:rsidR="005765FC" w:rsidRPr="009F53CD" w:rsidRDefault="005765FC">
                      <w:pPr>
                        <w:rPr>
                          <w:rFonts w:asciiTheme="majorHAnsi" w:hAnsiTheme="majorHAnsi" w:cstheme="majorHAnsi"/>
                          <w:b/>
                          <w:bCs/>
                          <w:color w:val="2F5496" w:themeColor="accent1" w:themeShade="BF"/>
                          <w:sz w:val="26"/>
                          <w:szCs w:val="26"/>
                        </w:rPr>
                      </w:pPr>
                      <w:r w:rsidRPr="009F53CD">
                        <w:rPr>
                          <w:rFonts w:asciiTheme="majorHAnsi" w:hAnsiTheme="majorHAnsi" w:cstheme="majorHAnsi"/>
                          <w:b/>
                          <w:bCs/>
                          <w:color w:val="2F5496" w:themeColor="accent1" w:themeShade="BF"/>
                          <w:sz w:val="26"/>
                          <w:szCs w:val="26"/>
                        </w:rPr>
                        <w:t>Discussion – Summary (10 minutes)</w:t>
                      </w:r>
                    </w:p>
                    <w:p w14:paraId="45FB9DCD" w14:textId="69612C0B" w:rsidR="005765FC" w:rsidRPr="009F53CD" w:rsidRDefault="005765FC">
                      <w:pPr>
                        <w:rPr>
                          <w:rFonts w:ascii="Gadugi" w:hAnsi="Gadugi"/>
                        </w:rPr>
                      </w:pPr>
                      <w:r w:rsidRPr="009F53CD">
                        <w:rPr>
                          <w:rFonts w:ascii="Gadugi" w:hAnsi="Gadugi"/>
                        </w:rPr>
                        <w:t>Children must recognize their responsibility in self-discipline and meeting the expectations set by school</w:t>
                      </w:r>
                      <w:r w:rsidR="00484B31" w:rsidRPr="009F53CD">
                        <w:rPr>
                          <w:rFonts w:ascii="Gadugi" w:hAnsi="Gadugi"/>
                        </w:rPr>
                        <w:t xml:space="preserve">. Involving parents and students in setting rules and standards of </w:t>
                      </w:r>
                      <w:proofErr w:type="spellStart"/>
                      <w:r w:rsidR="00484B31" w:rsidRPr="009F53CD">
                        <w:rPr>
                          <w:rFonts w:ascii="Gadugi" w:hAnsi="Gadugi"/>
                        </w:rPr>
                        <w:t>behaviour</w:t>
                      </w:r>
                      <w:proofErr w:type="spellEnd"/>
                      <w:r w:rsidR="00484B31" w:rsidRPr="009F53CD">
                        <w:rPr>
                          <w:rFonts w:ascii="Gadugi" w:hAnsi="Gadugi"/>
                        </w:rPr>
                        <w:t xml:space="preserve"> can be very effective. </w:t>
                      </w:r>
                    </w:p>
                    <w:p w14:paraId="4FE397DC" w14:textId="5AF09594" w:rsidR="00484B31" w:rsidRDefault="00484B31">
                      <w:pPr>
                        <w:rPr>
                          <w:rFonts w:ascii="Gadugi" w:hAnsi="Gadugi"/>
                        </w:rPr>
                      </w:pPr>
                      <w:r w:rsidRPr="009F53CD">
                        <w:rPr>
                          <w:rFonts w:ascii="Gadugi" w:hAnsi="Gadugi"/>
                        </w:rPr>
                        <w:t xml:space="preserve">Parents should be informed </w:t>
                      </w:r>
                      <w:r w:rsidR="009F53CD" w:rsidRPr="009F53CD">
                        <w:rPr>
                          <w:rFonts w:ascii="Gadugi" w:hAnsi="Gadugi"/>
                        </w:rPr>
                        <w:t xml:space="preserve">of any action taken for negative </w:t>
                      </w:r>
                      <w:proofErr w:type="spellStart"/>
                      <w:r w:rsidR="009F53CD" w:rsidRPr="009F53CD">
                        <w:rPr>
                          <w:rFonts w:ascii="Gadugi" w:hAnsi="Gadugi"/>
                        </w:rPr>
                        <w:t>behaviour</w:t>
                      </w:r>
                      <w:proofErr w:type="spellEnd"/>
                      <w:r w:rsidR="009F53CD" w:rsidRPr="009F53CD">
                        <w:rPr>
                          <w:rFonts w:ascii="Gadugi" w:hAnsi="Gadugi"/>
                        </w:rPr>
                        <w:t xml:space="preserve">. Equally as a prevention, phone calls and contact to discuss positive </w:t>
                      </w:r>
                      <w:proofErr w:type="spellStart"/>
                      <w:r w:rsidR="009F53CD" w:rsidRPr="009F53CD">
                        <w:rPr>
                          <w:rFonts w:ascii="Gadugi" w:hAnsi="Gadugi"/>
                        </w:rPr>
                        <w:t>behaviour</w:t>
                      </w:r>
                      <w:proofErr w:type="spellEnd"/>
                      <w:r w:rsidR="009F53CD" w:rsidRPr="009F53CD">
                        <w:rPr>
                          <w:rFonts w:ascii="Gadugi" w:hAnsi="Gadugi"/>
                        </w:rPr>
                        <w:t xml:space="preserve"> can be motivational, especially where specific praise is given on effort the student is putting into their learning.  </w:t>
                      </w:r>
                    </w:p>
                    <w:p w14:paraId="6A3A72A2" w14:textId="65735F8F" w:rsidR="005765FC" w:rsidRPr="00E82E5A" w:rsidRDefault="009F53CD">
                      <w:pPr>
                        <w:rPr>
                          <w:rFonts w:ascii="Gadugi" w:hAnsi="Gadugi"/>
                        </w:rPr>
                      </w:pPr>
                      <w:r>
                        <w:rPr>
                          <w:rFonts w:ascii="Gadugi" w:hAnsi="Gadugi"/>
                        </w:rPr>
                        <w:t>Involving students in setting rules is not just practical but it can be linked with the rights-based approach</w:t>
                      </w:r>
                      <w:r w:rsidR="003E37FE">
                        <w:rPr>
                          <w:rFonts w:ascii="Gadugi" w:hAnsi="Gadugi"/>
                        </w:rPr>
                        <w:t xml:space="preserve">. In this way, children have the right to express their views in matters affecting them. </w:t>
                      </w:r>
                      <w:r w:rsidR="00E82E5A">
                        <w:rPr>
                          <w:rFonts w:ascii="Gadugi" w:hAnsi="Gadugi"/>
                        </w:rPr>
                        <w:t xml:space="preserve">Self-discipline is about both rights and responsibilities. </w:t>
                      </w:r>
                      <w:r w:rsidR="003E37FE">
                        <w:rPr>
                          <w:rFonts w:ascii="Gadugi" w:hAnsi="Gadugi"/>
                        </w:rPr>
                        <w:t xml:space="preserve"> </w:t>
                      </w:r>
                    </w:p>
                  </w:txbxContent>
                </v:textbox>
                <w10:wrap type="square" anchorx="margin"/>
              </v:shape>
            </w:pict>
          </mc:Fallback>
        </mc:AlternateContent>
      </w:r>
    </w:p>
    <w:p w14:paraId="69760497" w14:textId="77777777" w:rsidR="004E3DC9" w:rsidRPr="00E82E5A" w:rsidRDefault="004E3DC9" w:rsidP="00E82E5A">
      <w:pPr>
        <w:spacing w:after="0" w:line="276" w:lineRule="auto"/>
        <w:rPr>
          <w:rFonts w:asciiTheme="majorHAnsi" w:hAnsiTheme="majorHAnsi" w:cstheme="majorHAnsi"/>
          <w:b/>
          <w:bCs/>
          <w:color w:val="2F5496" w:themeColor="accent1" w:themeShade="BF"/>
          <w:sz w:val="26"/>
          <w:szCs w:val="26"/>
        </w:rPr>
      </w:pPr>
    </w:p>
    <w:p w14:paraId="49C94C93" w14:textId="3A32E834" w:rsidR="0052269F" w:rsidRPr="00B35C08" w:rsidRDefault="0052269F" w:rsidP="00B5416C">
      <w:pPr>
        <w:pStyle w:val="ListParagraph"/>
        <w:numPr>
          <w:ilvl w:val="0"/>
          <w:numId w:val="3"/>
        </w:numPr>
        <w:spacing w:after="0" w:line="276" w:lineRule="auto"/>
        <w:rPr>
          <w:rFonts w:asciiTheme="majorHAnsi" w:hAnsiTheme="majorHAnsi" w:cstheme="majorHAnsi"/>
          <w:b/>
          <w:bCs/>
          <w:color w:val="2F5496" w:themeColor="accent1" w:themeShade="BF"/>
          <w:sz w:val="26"/>
          <w:szCs w:val="26"/>
        </w:rPr>
      </w:pPr>
      <w:r w:rsidRPr="00B35C08">
        <w:rPr>
          <w:rFonts w:asciiTheme="majorHAnsi" w:hAnsiTheme="majorHAnsi" w:cstheme="majorHAnsi"/>
          <w:b/>
          <w:bCs/>
          <w:color w:val="2F5496" w:themeColor="accent1" w:themeShade="BF"/>
          <w:sz w:val="26"/>
          <w:szCs w:val="26"/>
        </w:rPr>
        <w:t>Strategies</w:t>
      </w:r>
      <w:r w:rsidR="00B25867" w:rsidRPr="00B35C08">
        <w:rPr>
          <w:rFonts w:asciiTheme="majorHAnsi" w:hAnsiTheme="majorHAnsi" w:cstheme="majorHAnsi"/>
          <w:b/>
          <w:bCs/>
          <w:color w:val="2F5496" w:themeColor="accent1" w:themeShade="BF"/>
          <w:sz w:val="26"/>
          <w:szCs w:val="26"/>
        </w:rPr>
        <w:t xml:space="preserve"> to </w:t>
      </w:r>
      <w:r w:rsidR="00B35C08" w:rsidRPr="00B35C08">
        <w:rPr>
          <w:rFonts w:asciiTheme="majorHAnsi" w:hAnsiTheme="majorHAnsi" w:cstheme="majorHAnsi"/>
          <w:b/>
          <w:bCs/>
          <w:color w:val="2F5496" w:themeColor="accent1" w:themeShade="BF"/>
          <w:sz w:val="26"/>
          <w:szCs w:val="26"/>
        </w:rPr>
        <w:t xml:space="preserve">prevent or manage </w:t>
      </w:r>
      <w:proofErr w:type="spellStart"/>
      <w:r w:rsidR="00B35C08" w:rsidRPr="00B35C08">
        <w:rPr>
          <w:rFonts w:asciiTheme="majorHAnsi" w:hAnsiTheme="majorHAnsi" w:cstheme="majorHAnsi"/>
          <w:b/>
          <w:bCs/>
          <w:color w:val="2F5496" w:themeColor="accent1" w:themeShade="BF"/>
          <w:sz w:val="26"/>
          <w:szCs w:val="26"/>
        </w:rPr>
        <w:t>behaviour</w:t>
      </w:r>
      <w:proofErr w:type="spellEnd"/>
      <w:r w:rsidR="00B35C08" w:rsidRPr="00B35C08">
        <w:rPr>
          <w:rFonts w:asciiTheme="majorHAnsi" w:hAnsiTheme="majorHAnsi" w:cstheme="majorHAnsi"/>
          <w:b/>
          <w:bCs/>
          <w:color w:val="2F5496" w:themeColor="accent1" w:themeShade="BF"/>
          <w:sz w:val="26"/>
          <w:szCs w:val="26"/>
        </w:rPr>
        <w:t xml:space="preserve"> </w:t>
      </w:r>
      <w:r w:rsidRPr="00B35C08">
        <w:rPr>
          <w:rFonts w:asciiTheme="majorHAnsi" w:hAnsiTheme="majorHAnsi" w:cstheme="majorHAnsi"/>
          <w:b/>
          <w:bCs/>
          <w:color w:val="2F5496" w:themeColor="accent1" w:themeShade="BF"/>
          <w:sz w:val="26"/>
          <w:szCs w:val="26"/>
        </w:rPr>
        <w:t xml:space="preserve"> </w:t>
      </w:r>
    </w:p>
    <w:p w14:paraId="0550D800" w14:textId="7F06FA9D" w:rsidR="00165A45" w:rsidRPr="00165A45" w:rsidRDefault="00165A45" w:rsidP="00B5416C">
      <w:pPr>
        <w:spacing w:after="0" w:line="276" w:lineRule="auto"/>
        <w:rPr>
          <w:rFonts w:ascii="Gadugi" w:hAnsi="Gadugi" w:cstheme="majorHAnsi"/>
        </w:rPr>
      </w:pPr>
      <w:r w:rsidRPr="00165A45">
        <w:rPr>
          <w:rFonts w:ascii="Gadugi" w:hAnsi="Gadugi" w:cstheme="majorHAnsi"/>
        </w:rPr>
        <w:t>Knowing our responsibilities means we all have a choice. Do we fulfil our responsibilities, or not?</w:t>
      </w:r>
    </w:p>
    <w:p w14:paraId="199DF1FC" w14:textId="2112D34D" w:rsidR="00304E57" w:rsidRDefault="00304E57" w:rsidP="00165A45">
      <w:pPr>
        <w:spacing w:after="120" w:line="276" w:lineRule="auto"/>
        <w:rPr>
          <w:rFonts w:ascii="Gadugi" w:hAnsi="Gadugi" w:cstheme="majorHAnsi"/>
        </w:rPr>
      </w:pPr>
      <w:r w:rsidRPr="009376FC">
        <w:rPr>
          <w:rFonts w:ascii="Gadugi" w:hAnsi="Gadugi"/>
          <w:noProof/>
          <w:color w:val="000000" w:themeColor="text1"/>
          <w:lang w:bidi="ar-SA"/>
        </w:rPr>
        <mc:AlternateContent>
          <mc:Choice Requires="wps">
            <w:drawing>
              <wp:anchor distT="0" distB="0" distL="114300" distR="114300" simplePos="0" relativeHeight="251746304" behindDoc="1" locked="0" layoutInCell="1" allowOverlap="1" wp14:anchorId="41690A16" wp14:editId="47C41F5C">
                <wp:simplePos x="0" y="0"/>
                <wp:positionH relativeFrom="column">
                  <wp:posOffset>1898650</wp:posOffset>
                </wp:positionH>
                <wp:positionV relativeFrom="paragraph">
                  <wp:posOffset>402590</wp:posOffset>
                </wp:positionV>
                <wp:extent cx="939800" cy="304800"/>
                <wp:effectExtent l="323850" t="0" r="12700" b="19050"/>
                <wp:wrapSquare wrapText="bothSides"/>
                <wp:docPr id="317" name="Speech Bubble: Rectangle with Corners Rounded 317"/>
                <wp:cNvGraphicFramePr/>
                <a:graphic xmlns:a="http://schemas.openxmlformats.org/drawingml/2006/main">
                  <a:graphicData uri="http://schemas.microsoft.com/office/word/2010/wordprocessingShape">
                    <wps:wsp>
                      <wps:cNvSpPr/>
                      <wps:spPr>
                        <a:xfrm>
                          <a:off x="0" y="0"/>
                          <a:ext cx="939800" cy="304800"/>
                        </a:xfrm>
                        <a:prstGeom prst="wedgeRoundRectCallout">
                          <a:avLst>
                            <a:gd name="adj1" fmla="val -80861"/>
                            <a:gd name="adj2" fmla="val 19574"/>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45F10D4D" w14:textId="5F5681BC" w:rsidR="009376FC" w:rsidRDefault="009376FC" w:rsidP="009376FC">
                            <w:pPr>
                              <w:jc w:val="center"/>
                            </w:pPr>
                            <w:r>
                              <w:rPr>
                                <w:sz w:val="20"/>
                                <w:szCs w:val="20"/>
                              </w:rPr>
                              <w:t>Well done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1690A16"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317" o:spid="_x0000_s1037" type="#_x0000_t62" style="position:absolute;margin-left:149.5pt;margin-top:31.7pt;width:74pt;height:24pt;z-index:-251570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0WMpgIAAIwFAAAOAAAAZHJzL2Uyb0RvYy54bWysVE1PGzEQvVfqf7B8h01CCEnEBkVBVJUQ&#10;IKDi7Hi9iSt/1Xayob++z94lCaUn1D14x57x+M2bj8urnVZkK3yQ1pS0f9qjRBhuK2lWJf3xfHMy&#10;piREZiqmrBElfRWBXs2+frls3FQM7NqqSngCJyZMG1fSdYxuWhSBr4Vm4dQ6YaCsrdcsYutXReVZ&#10;A+9aFYNeb1Q01lfOWy5CwOl1q6Sz7L+uBY/3dR1EJKqkwBbz6vO6TGsxu2TTlWduLXkHg30ChWbS&#10;4NG9q2sWGdl4+cGVltzbYOt4yq0ubF1LLnIMiKbf+yuapzVzIscCcoLb0xT+n1t+t31yDx40NC5M&#10;A8QUxa72Ov2Bj+wyWa97ssQuEo7Dydlk3AOlHKqz3jDJ8FIcLjsf4jdhNUlCSRtRrcSj3ZjqEVlZ&#10;MKXsJmbO2PY2xExeRQzTqBJW/exTUmuFXGyZIifj3njU75J1ZDQ4NupPzi+GH23O3tmMRqOLDmf3&#10;LBC/IU0YglWyupFK5c1rWChPAAH4pals84zwKVEsRCjASf46h++uKkOakg7wnYMjhtKuFcNVrl1V&#10;0mBWlDC1Qs/w6DML726Hzz+cgrlmYd2izl5bUrSMaDUldUmRLHwdbGVSqCI3CxKRkniohSTF3XJH&#10;JFD3cwrS0dJWrw+eeNs2VHD8RuLdW/DywDyyhsLAVIj3WGplwYTtJErW1v/+13myR2FDS0mDjgRL&#10;vzbMC9D93aDkJ/3hMLVw3gzPLwbY+GPN8lhjNnphkTbUEdBlMdlH9SbW3uoXDI95ehUqZjjebvPR&#10;bRaxnRQYP1zM59kMbetYvDVPjifnibrE+PPuhXnXlXpEkdzZt+5l01xpbXMcbNNNY+ebaGu5J73l&#10;tcsAWj43VDee0kw53merwxCd/QEAAP//AwBQSwMEFAAGAAgAAAAhAEthTgHfAAAACgEAAA8AAABk&#10;cnMvZG93bnJldi54bWxMj8FOwzAMhu9IvENkJG4sbRdW1jWdEGgXJDQxeICs8dpqjVOabCtvjzmx&#10;o+1Pv7+/XE+uF2ccQ+dJQzpLQCDV3nbUaPj63Dw8gQjRkDW9J9TwgwHW1e1NaQrrL/SB511sBIdQ&#10;KIyGNsahkDLULToTZn5A4tvBj85EHsdG2tFcONz1MkuShXSmI/7QmgFfWqyPu5PT0L35x9c8U+90&#10;mL7zVHbbjZ1vtb6/m55XICJO8R+GP31Wh4qd9v5ENoheQ7ZccpeoYTFXIBhQKufFnsk0VSCrUl5X&#10;qH4BAAD//wMAUEsBAi0AFAAGAAgAAAAhALaDOJL+AAAA4QEAABMAAAAAAAAAAAAAAAAAAAAAAFtD&#10;b250ZW50X1R5cGVzXS54bWxQSwECLQAUAAYACAAAACEAOP0h/9YAAACUAQAACwAAAAAAAAAAAAAA&#10;AAAvAQAAX3JlbHMvLnJlbHNQSwECLQAUAAYACAAAACEASOdFjKYCAACMBQAADgAAAAAAAAAAAAAA&#10;AAAuAgAAZHJzL2Uyb0RvYy54bWxQSwECLQAUAAYACAAAACEAS2FOAd8AAAAKAQAADwAAAAAAAAAA&#10;AAAAAAAABQAAZHJzL2Rvd25yZXYueG1sUEsFBgAAAAAEAAQA8wAAAAwGAAAAAA==&#10;" adj="-6666,15028" fillcolor="windowText" strokecolor="windowText" strokeweight="1.75pt">
                <v:textbox>
                  <w:txbxContent>
                    <w:p w14:paraId="45F10D4D" w14:textId="5F5681BC" w:rsidR="009376FC" w:rsidRDefault="009376FC" w:rsidP="009376FC">
                      <w:pPr>
                        <w:jc w:val="center"/>
                      </w:pPr>
                      <w:r>
                        <w:rPr>
                          <w:sz w:val="20"/>
                          <w:szCs w:val="20"/>
                        </w:rPr>
                        <w:t>Well done</w:t>
                      </w:r>
                    </w:p>
                  </w:txbxContent>
                </v:textbox>
                <w10:wrap type="square"/>
              </v:shape>
            </w:pict>
          </mc:Fallback>
        </mc:AlternateContent>
      </w:r>
      <w:r w:rsidRPr="00DE4175">
        <w:rPr>
          <w:rFonts w:ascii="Gadugi" w:hAnsi="Gadugi"/>
          <w:noProof/>
          <w:color w:val="000000" w:themeColor="text1"/>
          <w:lang w:bidi="ar-SA"/>
        </w:rPr>
        <w:drawing>
          <wp:anchor distT="0" distB="0" distL="114300" distR="114300" simplePos="0" relativeHeight="251744256" behindDoc="1" locked="0" layoutInCell="1" allowOverlap="1" wp14:anchorId="7E977BFE" wp14:editId="00F58173">
            <wp:simplePos x="0" y="0"/>
            <wp:positionH relativeFrom="column">
              <wp:posOffset>1003300</wp:posOffset>
            </wp:positionH>
            <wp:positionV relativeFrom="paragraph">
              <wp:posOffset>421640</wp:posOffset>
            </wp:positionV>
            <wp:extent cx="508000" cy="863600"/>
            <wp:effectExtent l="0" t="0" r="6350" b="0"/>
            <wp:wrapSquare wrapText="bothSides"/>
            <wp:docPr id="319" name="Picture 31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3" cstate="print">
                      <a:extLst>
                        <a:ext uri="{28A0092B-C50C-407E-A947-70E740481C1C}">
                          <a14:useLocalDpi xmlns:a14="http://schemas.microsoft.com/office/drawing/2010/main" val="0"/>
                        </a:ext>
                      </a:extLst>
                    </a:blip>
                    <a:srcRect l="27704" t="29080" r="46439"/>
                    <a:stretch/>
                  </pic:blipFill>
                  <pic:spPr bwMode="auto">
                    <a:xfrm>
                      <a:off x="0" y="0"/>
                      <a:ext cx="508000" cy="8636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65A45" w:rsidRPr="00165A45">
        <w:rPr>
          <w:rFonts w:ascii="Gadugi" w:hAnsi="Gadugi" w:cstheme="majorHAnsi"/>
        </w:rPr>
        <w:t xml:space="preserve">To motivate students to make the right choice we need to </w:t>
      </w:r>
      <w:proofErr w:type="spellStart"/>
      <w:r w:rsidR="00165A45" w:rsidRPr="00165A45">
        <w:rPr>
          <w:rFonts w:ascii="Gadugi" w:hAnsi="Gadugi" w:cstheme="majorHAnsi"/>
        </w:rPr>
        <w:t>utilise</w:t>
      </w:r>
      <w:proofErr w:type="spellEnd"/>
      <w:r w:rsidR="00165A45" w:rsidRPr="00165A45">
        <w:rPr>
          <w:rFonts w:ascii="Gadugi" w:hAnsi="Gadugi" w:cstheme="majorHAnsi"/>
        </w:rPr>
        <w:t xml:space="preserve"> positive and negative consequences. </w:t>
      </w:r>
    </w:p>
    <w:p w14:paraId="0D85A8FA" w14:textId="3B149E89" w:rsidR="009376FC" w:rsidRDefault="009376FC" w:rsidP="00165A45">
      <w:pPr>
        <w:spacing w:after="120" w:line="276" w:lineRule="auto"/>
        <w:rPr>
          <w:rFonts w:ascii="Gadugi" w:hAnsi="Gadugi" w:cstheme="majorHAnsi"/>
        </w:rPr>
      </w:pPr>
    </w:p>
    <w:p w14:paraId="7ACC1205" w14:textId="1549348E" w:rsidR="006C2109" w:rsidRDefault="00304E57" w:rsidP="00165A45">
      <w:pPr>
        <w:spacing w:after="120" w:line="276" w:lineRule="auto"/>
        <w:rPr>
          <w:rFonts w:ascii="Gadugi" w:hAnsi="Gadugi" w:cstheme="majorHAnsi"/>
        </w:rPr>
      </w:pPr>
      <w:r w:rsidRPr="00DE4175">
        <w:rPr>
          <w:rFonts w:ascii="Gadugi" w:hAnsi="Gadugi"/>
          <w:noProof/>
          <w:color w:val="000000" w:themeColor="text1"/>
          <w:lang w:bidi="ar-SA"/>
        </w:rPr>
        <w:drawing>
          <wp:anchor distT="0" distB="0" distL="114300" distR="114300" simplePos="0" relativeHeight="251748352" behindDoc="1" locked="0" layoutInCell="1" allowOverlap="1" wp14:anchorId="36A2D8E1" wp14:editId="3C1F4448">
            <wp:simplePos x="0" y="0"/>
            <wp:positionH relativeFrom="column">
              <wp:posOffset>5410200</wp:posOffset>
            </wp:positionH>
            <wp:positionV relativeFrom="paragraph">
              <wp:posOffset>274955</wp:posOffset>
            </wp:positionV>
            <wp:extent cx="603885" cy="1026160"/>
            <wp:effectExtent l="0" t="0" r="5715" b="2540"/>
            <wp:wrapSquare wrapText="bothSides"/>
            <wp:docPr id="45" name="Picture 45"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4" cstate="print">
                      <a:extLs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C2109">
        <w:rPr>
          <w:rFonts w:ascii="Gadugi" w:hAnsi="Gadugi" w:cstheme="majorHAnsi"/>
        </w:rPr>
        <w:t xml:space="preserve">  </w:t>
      </w:r>
      <w:r>
        <w:rPr>
          <w:rFonts w:ascii="Gadugi" w:hAnsi="Gadugi" w:cstheme="majorHAnsi"/>
        </w:rPr>
        <w:t xml:space="preserve">                </w:t>
      </w:r>
      <w:r w:rsidR="006C2109">
        <w:rPr>
          <w:rFonts w:ascii="Gadugi" w:hAnsi="Gadugi" w:cstheme="majorHAnsi"/>
        </w:rPr>
        <w:t xml:space="preserve"> </w:t>
      </w:r>
      <w:r w:rsidR="00165A45" w:rsidRPr="00671FA9">
        <w:rPr>
          <w:rFonts w:ascii="Gadugi" w:hAnsi="Gadugi" w:cstheme="majorHAnsi"/>
          <w:b/>
          <w:bCs/>
        </w:rPr>
        <w:t>Positive consequences</w:t>
      </w:r>
      <w:r w:rsidR="00165A45" w:rsidRPr="00165A45">
        <w:rPr>
          <w:rFonts w:ascii="Gadugi" w:hAnsi="Gadugi" w:cstheme="majorHAnsi"/>
        </w:rPr>
        <w:t xml:space="preserve"> may be praise</w:t>
      </w:r>
      <w:r w:rsidR="006C2109">
        <w:rPr>
          <w:rFonts w:ascii="Gadugi" w:hAnsi="Gadugi" w:cstheme="majorHAnsi"/>
        </w:rPr>
        <w:t>, such as</w:t>
      </w:r>
      <w:r w:rsidR="00165A45" w:rsidRPr="00165A45">
        <w:rPr>
          <w:rFonts w:ascii="Gadugi" w:hAnsi="Gadugi" w:cstheme="majorHAnsi"/>
        </w:rPr>
        <w:t xml:space="preserve"> “well done”</w:t>
      </w:r>
      <w:r w:rsidR="006C2109">
        <w:rPr>
          <w:rFonts w:ascii="Gadugi" w:hAnsi="Gadugi" w:cstheme="majorHAnsi"/>
        </w:rPr>
        <w:t>.</w:t>
      </w:r>
    </w:p>
    <w:p w14:paraId="7BE809EF" w14:textId="46A3CF01" w:rsidR="006C2109" w:rsidRDefault="006C2109" w:rsidP="00165A45">
      <w:pPr>
        <w:spacing w:after="120" w:line="276" w:lineRule="auto"/>
        <w:rPr>
          <w:rFonts w:ascii="Gadugi" w:hAnsi="Gadugi" w:cstheme="majorHAnsi"/>
        </w:rPr>
      </w:pPr>
      <w:r w:rsidRPr="009376FC">
        <w:rPr>
          <w:rFonts w:ascii="Gadugi" w:hAnsi="Gadugi"/>
          <w:noProof/>
          <w:color w:val="000000" w:themeColor="text1"/>
          <w:lang w:bidi="ar-SA"/>
        </w:rPr>
        <mc:AlternateContent>
          <mc:Choice Requires="wps">
            <w:drawing>
              <wp:anchor distT="0" distB="0" distL="114300" distR="114300" simplePos="0" relativeHeight="251750400" behindDoc="1" locked="0" layoutInCell="1" allowOverlap="1" wp14:anchorId="539A04DB" wp14:editId="0F7D4DB4">
                <wp:simplePos x="0" y="0"/>
                <wp:positionH relativeFrom="column">
                  <wp:posOffset>3810000</wp:posOffset>
                </wp:positionH>
                <wp:positionV relativeFrom="paragraph">
                  <wp:posOffset>189230</wp:posOffset>
                </wp:positionV>
                <wp:extent cx="1466850" cy="488950"/>
                <wp:effectExtent l="0" t="0" r="285750" b="25400"/>
                <wp:wrapSquare wrapText="bothSides"/>
                <wp:docPr id="46" name="Speech Bubble: Rectangle with Corners Rounded 46"/>
                <wp:cNvGraphicFramePr/>
                <a:graphic xmlns:a="http://schemas.openxmlformats.org/drawingml/2006/main">
                  <a:graphicData uri="http://schemas.microsoft.com/office/word/2010/wordprocessingShape">
                    <wps:wsp>
                      <wps:cNvSpPr/>
                      <wps:spPr>
                        <a:xfrm>
                          <a:off x="0" y="0"/>
                          <a:ext cx="1466850" cy="488950"/>
                        </a:xfrm>
                        <a:prstGeom prst="wedgeRoundRectCallout">
                          <a:avLst>
                            <a:gd name="adj1" fmla="val 66738"/>
                            <a:gd name="adj2" fmla="val -22621"/>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1B6EE72B" w14:textId="549D278D" w:rsidR="006C2109" w:rsidRDefault="006C2109" w:rsidP="006C2109">
                            <w:pPr>
                              <w:jc w:val="center"/>
                            </w:pPr>
                            <w:r>
                              <w:rPr>
                                <w:sz w:val="20"/>
                                <w:szCs w:val="20"/>
                              </w:rPr>
                              <w:t xml:space="preserve">What are you supposed to be doing?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9A04DB" id="Speech Bubble: Rectangle with Corners Rounded 46" o:spid="_x0000_s1038" type="#_x0000_t62" style="position:absolute;margin-left:300pt;margin-top:14.9pt;width:115.5pt;height:38.5pt;z-index:-251566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duhDpgIAAI0FAAAOAAAAZHJzL2Uyb0RvYy54bWysVF1P2zAUfZ+0/2D5HdKEUkpFiqoipkkI&#10;EDDx7DpOm8lfs92m3a/fsRPaMvaElgfn2vf6+txzP66ut0qSjXC+Mbqk+emAEqG5qRq9LOmPl9uT&#10;MSU+MF0xabQo6U54ej39+uWqtRNRmJWRlXAETrSftLakqxDsJMs8XwnF/KmxQkNZG6dYwNYts8qx&#10;Ft6VzIrBYJS1xlXWGS68x+lNp6TT5L+uBQ8Pde1FILKkwBbS6tK6iGs2vWKTpWN21fAeBvsECsUa&#10;jUf3rm5YYGTtmg+uVMOd8aYOp9yozNR1w0WKAdHkg7+ieV4xK1IsIMfbPU3+/7nl95tn++hAQ2v9&#10;xEOMUWxrp+If+Mg2kbXbkyW2gXAc5sPRaHwOTjl0w/H4EjLcZIfb1vnwTRhFolDSVlRL8WTWunpC&#10;WuZMSrMOiTS2ufMhsVcRzRTKhFU/c0pqJZGMDZNkNLo4G/fJOrIpjm1OimJU5B+Nzo6N8hFc9Tj7&#10;Z4H4DWnE4I1sqttGyrTZ+bl0BBCAv9GVaV8QPyWS+QAFSElf7/DdValJW9IC3zk4YqjtWjJc5cpW&#10;JfV6SQmTSzQNDy6x8O62//zDMZgb5lcd6uS1I0U1Ab0mG1XS8TFsqWOoInULEhGTeCiGKIXtYksa&#10;oM6L6CkeLUy1e3TEma6jvOW3Dd69Ay+PzCFrKAyMhfCApZYGTJheomRl3O9/nUd7VDa0lLRoSbD0&#10;a82cAN3fNWr+Mh8OYw+nzfD8osDGHWsWxxq9VnODtKGOgC6J0T7IN7F2Rr1iesziq1AxzfF2l49+&#10;Mw/dqMD84WI2S2boW8vCnX62PDqP1EXGX7avzNm+1AOK5N68tS+bpErrmuNgG29qM1sHUzd70jte&#10;+wyg51ND9fMpDpXjfbI6TNHpHwAAAP//AwBQSwMEFAAGAAgAAAAhAIf0EXPgAAAACgEAAA8AAABk&#10;cnMvZG93bnJldi54bWxMj8FKw0AQhu+C77CM4M3upkKIaTalFESpiDTtxds0u01Ss7Mhu23j2zue&#10;9DgzH/98f7GcXC8udgydJw3JTIGwVHvTUaNhv3t+yECEiGSw92Q1fNsAy/L2psDc+Ctt7aWKjeAQ&#10;CjlqaGMccilD3VqHYeYHS3w7+tFh5HFspBnxyuGul3OlUumwI/7Q4mDXra2/qrPTsFl/dtvj6+7j&#10;/W2fVJFeNqdVj1rf302rBYhop/gHw68+q0PJTgd/JhNEryFVirtEDfMnrsBA9pjw4sCkSjOQZSH/&#10;Vyh/AAAA//8DAFBLAQItABQABgAIAAAAIQC2gziS/gAAAOEBAAATAAAAAAAAAAAAAAAAAAAAAABb&#10;Q29udGVudF9UeXBlc10ueG1sUEsBAi0AFAAGAAgAAAAhADj9If/WAAAAlAEAAAsAAAAAAAAAAAAA&#10;AAAALwEAAF9yZWxzLy5yZWxzUEsBAi0AFAAGAAgAAAAhAHF26EOmAgAAjQUAAA4AAAAAAAAAAAAA&#10;AAAALgIAAGRycy9lMm9Eb2MueG1sUEsBAi0AFAAGAAgAAAAhAIf0EXPgAAAACgEAAA8AAAAAAAAA&#10;AAAAAAAAAAUAAGRycy9kb3ducmV2LnhtbFBLBQYAAAAABAAEAPMAAAANBgAAAAA=&#10;" adj="25215,5914" fillcolor="windowText" strokecolor="windowText" strokeweight="1.75pt">
                <v:textbox>
                  <w:txbxContent>
                    <w:p w14:paraId="1B6EE72B" w14:textId="549D278D" w:rsidR="006C2109" w:rsidRDefault="006C2109" w:rsidP="006C2109">
                      <w:pPr>
                        <w:jc w:val="center"/>
                      </w:pPr>
                      <w:r>
                        <w:rPr>
                          <w:sz w:val="20"/>
                          <w:szCs w:val="20"/>
                        </w:rPr>
                        <w:t xml:space="preserve">What are you supposed to be doing? </w:t>
                      </w:r>
                    </w:p>
                  </w:txbxContent>
                </v:textbox>
                <w10:wrap type="square"/>
              </v:shape>
            </w:pict>
          </mc:Fallback>
        </mc:AlternateContent>
      </w:r>
    </w:p>
    <w:p w14:paraId="394607BF" w14:textId="2C095A6D" w:rsidR="00B70389" w:rsidRDefault="006C2109" w:rsidP="00165A45">
      <w:pPr>
        <w:spacing w:after="120" w:line="276" w:lineRule="auto"/>
        <w:rPr>
          <w:rFonts w:ascii="Gadugi" w:hAnsi="Gadugi" w:cstheme="majorHAnsi"/>
        </w:rPr>
      </w:pPr>
      <w:r>
        <w:rPr>
          <w:rFonts w:ascii="Gadugi" w:hAnsi="Gadugi" w:cstheme="majorHAnsi"/>
        </w:rPr>
        <w:t>N</w:t>
      </w:r>
      <w:r w:rsidR="00165A45" w:rsidRPr="00165A45">
        <w:rPr>
          <w:rFonts w:ascii="Gadugi" w:hAnsi="Gadugi" w:cstheme="majorHAnsi"/>
        </w:rPr>
        <w:t xml:space="preserve">egative choices may have a </w:t>
      </w:r>
      <w:r w:rsidR="00165A45" w:rsidRPr="00671FA9">
        <w:rPr>
          <w:rFonts w:ascii="Gadugi" w:hAnsi="Gadugi" w:cstheme="majorHAnsi"/>
          <w:b/>
          <w:bCs/>
        </w:rPr>
        <w:t>negative consequence</w:t>
      </w:r>
      <w:r w:rsidR="00165A45" w:rsidRPr="00165A45">
        <w:rPr>
          <w:rFonts w:ascii="Gadugi" w:hAnsi="Gadugi" w:cstheme="majorHAnsi"/>
        </w:rPr>
        <w:t xml:space="preserve"> such as a reminder of the rules or a warning (</w:t>
      </w:r>
      <w:r>
        <w:rPr>
          <w:rFonts w:ascii="Gadugi" w:hAnsi="Gadugi" w:cstheme="majorHAnsi"/>
        </w:rPr>
        <w:t xml:space="preserve">the </w:t>
      </w:r>
      <w:proofErr w:type="spellStart"/>
      <w:r w:rsidR="00165A45" w:rsidRPr="00165A45">
        <w:rPr>
          <w:rFonts w:ascii="Gadugi" w:hAnsi="Gadugi" w:cstheme="majorHAnsi"/>
        </w:rPr>
        <w:t>behaviour</w:t>
      </w:r>
      <w:proofErr w:type="spellEnd"/>
      <w:r w:rsidR="00165A45" w:rsidRPr="00165A45">
        <w:rPr>
          <w:rFonts w:ascii="Gadugi" w:hAnsi="Gadugi" w:cstheme="majorHAnsi"/>
        </w:rPr>
        <w:t xml:space="preserve"> is challenged</w:t>
      </w:r>
      <w:r>
        <w:rPr>
          <w:rFonts w:ascii="Gadugi" w:hAnsi="Gadugi" w:cstheme="majorHAnsi"/>
        </w:rPr>
        <w:t xml:space="preserve">). </w:t>
      </w:r>
    </w:p>
    <w:p w14:paraId="097B3405" w14:textId="3DA9D0A2" w:rsidR="00165A45" w:rsidRPr="00165A45" w:rsidRDefault="00B70389" w:rsidP="00165A45">
      <w:pPr>
        <w:spacing w:after="120" w:line="276" w:lineRule="auto"/>
        <w:rPr>
          <w:rFonts w:ascii="Gadugi" w:hAnsi="Gadugi" w:cstheme="majorHAnsi"/>
        </w:rPr>
      </w:pPr>
      <w:r w:rsidRPr="00671FA9">
        <w:rPr>
          <w:rFonts w:ascii="Gadugi" w:hAnsi="Gadugi" w:cstheme="majorHAnsi"/>
          <w:b/>
          <w:bCs/>
        </w:rPr>
        <w:lastRenderedPageBreak/>
        <w:t>T</w:t>
      </w:r>
      <w:r w:rsidR="00165A45" w:rsidRPr="00671FA9">
        <w:rPr>
          <w:rFonts w:ascii="Gadugi" w:hAnsi="Gadugi" w:cstheme="majorHAnsi"/>
          <w:b/>
          <w:bCs/>
        </w:rPr>
        <w:t>actical ignoring</w:t>
      </w:r>
      <w:r w:rsidR="00165A45" w:rsidRPr="00165A45">
        <w:rPr>
          <w:rFonts w:ascii="Gadugi" w:hAnsi="Gadugi" w:cstheme="majorHAnsi"/>
        </w:rPr>
        <w:t xml:space="preserve"> </w:t>
      </w:r>
      <w:r>
        <w:rPr>
          <w:rFonts w:ascii="Gadugi" w:hAnsi="Gadugi" w:cstheme="majorHAnsi"/>
        </w:rPr>
        <w:t>can be</w:t>
      </w:r>
      <w:r w:rsidR="00165A45" w:rsidRPr="00165A45">
        <w:rPr>
          <w:rFonts w:ascii="Gadugi" w:hAnsi="Gadugi" w:cstheme="majorHAnsi"/>
        </w:rPr>
        <w:t xml:space="preserve"> helpful in preventing the negative choice</w:t>
      </w:r>
      <w:r w:rsidR="002E1CC2">
        <w:rPr>
          <w:rFonts w:ascii="Gadugi" w:hAnsi="Gadugi" w:cstheme="majorHAnsi"/>
        </w:rPr>
        <w:t xml:space="preserve"> or praising other students around the child showing poor </w:t>
      </w:r>
      <w:proofErr w:type="spellStart"/>
      <w:r w:rsidR="002E1CC2">
        <w:rPr>
          <w:rFonts w:ascii="Gadugi" w:hAnsi="Gadugi" w:cstheme="majorHAnsi"/>
        </w:rPr>
        <w:t>behaviour</w:t>
      </w:r>
      <w:proofErr w:type="spellEnd"/>
      <w:r w:rsidR="002E1CC2">
        <w:rPr>
          <w:rFonts w:ascii="Gadugi" w:hAnsi="Gadugi" w:cstheme="majorHAnsi"/>
        </w:rPr>
        <w:t xml:space="preserve"> to encourage them to make better choices</w:t>
      </w:r>
      <w:r w:rsidR="00165A45" w:rsidRPr="00165A45">
        <w:rPr>
          <w:rFonts w:ascii="Gadugi" w:hAnsi="Gadugi" w:cstheme="majorHAnsi"/>
        </w:rPr>
        <w:t xml:space="preserve">. By reacting to a </w:t>
      </w:r>
      <w:proofErr w:type="spellStart"/>
      <w:proofErr w:type="gramStart"/>
      <w:r w:rsidR="00165A45" w:rsidRPr="00165A45">
        <w:rPr>
          <w:rFonts w:ascii="Gadugi" w:hAnsi="Gadugi" w:cstheme="majorHAnsi"/>
        </w:rPr>
        <w:t>behaviour</w:t>
      </w:r>
      <w:proofErr w:type="spellEnd"/>
      <w:proofErr w:type="gramEnd"/>
      <w:r w:rsidR="00165A45" w:rsidRPr="00165A45">
        <w:rPr>
          <w:rFonts w:ascii="Gadugi" w:hAnsi="Gadugi" w:cstheme="majorHAnsi"/>
        </w:rPr>
        <w:t xml:space="preserve"> we are giving it recognition and attention which maybe the intention of the negative </w:t>
      </w:r>
      <w:proofErr w:type="spellStart"/>
      <w:r w:rsidR="00165A45" w:rsidRPr="00165A45">
        <w:rPr>
          <w:rFonts w:ascii="Gadugi" w:hAnsi="Gadugi" w:cstheme="majorHAnsi"/>
        </w:rPr>
        <w:t>behaviour</w:t>
      </w:r>
      <w:proofErr w:type="spellEnd"/>
      <w:r w:rsidR="00165A45" w:rsidRPr="00165A45">
        <w:rPr>
          <w:rFonts w:ascii="Gadugi" w:hAnsi="Gadugi" w:cstheme="majorHAnsi"/>
        </w:rPr>
        <w:t xml:space="preserve">. </w:t>
      </w:r>
    </w:p>
    <w:p w14:paraId="56876A3F" w14:textId="77777777" w:rsidR="00165A45" w:rsidRPr="00165A45" w:rsidRDefault="00165A45" w:rsidP="00165A45">
      <w:pPr>
        <w:spacing w:after="120" w:line="276" w:lineRule="auto"/>
        <w:rPr>
          <w:rFonts w:ascii="Gadugi" w:hAnsi="Gadugi" w:cstheme="majorHAnsi"/>
        </w:rPr>
      </w:pPr>
      <w:r w:rsidRPr="00165A45">
        <w:rPr>
          <w:rFonts w:ascii="Gadugi" w:hAnsi="Gadugi" w:cstheme="majorHAnsi"/>
        </w:rPr>
        <w:t>Children make mistakes. As we progress through life, we get better at making good decisions. We also build our confidence that we can make a choice and stick to it.</w:t>
      </w:r>
    </w:p>
    <w:p w14:paraId="52F00E81" w14:textId="6518B4F9" w:rsidR="00D15F54" w:rsidRDefault="0045706E" w:rsidP="00165A45">
      <w:pPr>
        <w:spacing w:after="120" w:line="276" w:lineRule="auto"/>
        <w:rPr>
          <w:rFonts w:ascii="Gadugi" w:hAnsi="Gadugi" w:cstheme="majorHAnsi"/>
        </w:rPr>
      </w:pPr>
      <w:r w:rsidRPr="009376FC">
        <w:rPr>
          <w:rFonts w:ascii="Gadugi" w:hAnsi="Gadugi"/>
          <w:noProof/>
          <w:color w:val="000000" w:themeColor="text1"/>
          <w:lang w:bidi="ar-SA"/>
        </w:rPr>
        <mc:AlternateContent>
          <mc:Choice Requires="wps">
            <w:drawing>
              <wp:anchor distT="0" distB="0" distL="114300" distR="114300" simplePos="0" relativeHeight="251955200" behindDoc="1" locked="0" layoutInCell="1" allowOverlap="1" wp14:anchorId="1788C7E6" wp14:editId="0F62BDAF">
                <wp:simplePos x="0" y="0"/>
                <wp:positionH relativeFrom="column">
                  <wp:posOffset>1479550</wp:posOffset>
                </wp:positionH>
                <wp:positionV relativeFrom="paragraph">
                  <wp:posOffset>1563370</wp:posOffset>
                </wp:positionV>
                <wp:extent cx="1206500" cy="1244600"/>
                <wp:effectExtent l="590550" t="0" r="12700" b="12700"/>
                <wp:wrapSquare wrapText="bothSides"/>
                <wp:docPr id="82" name="Speech Bubble: Rectangle with Corners Rounded 82"/>
                <wp:cNvGraphicFramePr/>
                <a:graphic xmlns:a="http://schemas.openxmlformats.org/drawingml/2006/main">
                  <a:graphicData uri="http://schemas.microsoft.com/office/word/2010/wordprocessingShape">
                    <wps:wsp>
                      <wps:cNvSpPr/>
                      <wps:spPr>
                        <a:xfrm>
                          <a:off x="0" y="0"/>
                          <a:ext cx="1206500" cy="1244600"/>
                        </a:xfrm>
                        <a:prstGeom prst="wedgeRoundRectCallout">
                          <a:avLst>
                            <a:gd name="adj1" fmla="val -96119"/>
                            <a:gd name="adj2" fmla="val -30548"/>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0E98CB88" w14:textId="71A99D42" w:rsidR="0045706E" w:rsidRPr="00EE4321" w:rsidRDefault="00E52056" w:rsidP="0045706E">
                            <w:pPr>
                              <w:jc w:val="center"/>
                              <w:rPr>
                                <w:rFonts w:ascii="Gadugi" w:hAnsi="Gadugi"/>
                                <w:sz w:val="18"/>
                                <w:szCs w:val="18"/>
                              </w:rPr>
                            </w:pPr>
                            <w:r>
                              <w:rPr>
                                <w:rFonts w:ascii="Gadugi" w:hAnsi="Gadugi"/>
                                <w:sz w:val="18"/>
                                <w:szCs w:val="18"/>
                              </w:rPr>
                              <w:t xml:space="preserve">Good morning </w:t>
                            </w:r>
                            <w:proofErr w:type="spellStart"/>
                            <w:r>
                              <w:rPr>
                                <w:rFonts w:ascii="Gadugi" w:hAnsi="Gadugi"/>
                                <w:sz w:val="18"/>
                                <w:szCs w:val="18"/>
                              </w:rPr>
                              <w:t>Myat</w:t>
                            </w:r>
                            <w:proofErr w:type="spellEnd"/>
                            <w:r>
                              <w:rPr>
                                <w:rFonts w:ascii="Gadugi" w:hAnsi="Gadugi"/>
                                <w:sz w:val="18"/>
                                <w:szCs w:val="18"/>
                              </w:rPr>
                              <w:t xml:space="preserve"> </w:t>
                            </w:r>
                            <w:proofErr w:type="spellStart"/>
                            <w:r>
                              <w:rPr>
                                <w:rFonts w:ascii="Gadugi" w:hAnsi="Gadugi"/>
                                <w:sz w:val="18"/>
                                <w:szCs w:val="18"/>
                              </w:rPr>
                              <w:t>Myat</w:t>
                            </w:r>
                            <w:proofErr w:type="spellEnd"/>
                            <w:r>
                              <w:rPr>
                                <w:rFonts w:ascii="Gadugi" w:hAnsi="Gadugi"/>
                                <w:sz w:val="18"/>
                                <w:szCs w:val="18"/>
                              </w:rPr>
                              <w:t>. How are you today? How was your walk to school this morning?</w:t>
                            </w:r>
                            <w:r w:rsidR="0045706E" w:rsidRPr="00EE4321">
                              <w:rPr>
                                <w:rFonts w:ascii="Gadugi" w:hAnsi="Gadugi"/>
                                <w:sz w:val="18"/>
                                <w:szCs w:val="18"/>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788C7E6"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82" o:spid="_x0000_s1044" type="#_x0000_t62" style="position:absolute;margin-left:116.5pt;margin-top:123.1pt;width:95pt;height:98pt;z-index:-251361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TN1EpwIAAI8FAAAOAAAAZHJzL2Uyb0RvYy54bWysVF1P2zAUfZ+0/2D5HZKUtkBFiqoipkkI&#10;EDDx7DpOm8lfs92m3a/fsRPaMvaElgfH1/f6+txzP66ut0qSjXC+MbqkxWlOidDcVI1elvTHy+3J&#10;BSU+MF0xabQo6U54ej39+uWqtRMxMCsjK+EInGg/aW1JVyHYSZZ5vhKK+VNjhYayNk6xANEts8qx&#10;Ft6VzAZ5Ps5a4yrrDBfe4/SmU9Jp8l/XgoeHuvYiEFlSYAtpdWldxDWbXrHJ0jG7angPg30ChWKN&#10;xqN7VzcsMLJ2zQdXquHOeFOHU25UZuq64SLFgGiK/K9onlfMihQLyPF2T5P/f275/ebZPjrQ0Fo/&#10;8djGKLa1U/EPfGSbyNrtyRLbQDgOi0E+HuXglENXDIbDMQT4yQ7XrfPhmzCKxE1JW1EtxZNZ6+oJ&#10;eZkzKc06JNbY5s6HRF9FNFOoE1b9LCiplUQ2NkySk8txUVz26ToyGrwzOstHw4uPRmfHRsV4PD7v&#10;gfbvAvIb1AjCG9lUt42USdj5uXQEGBBAoyvTvoABSiTzAQrQkr7e4burUpO2pAN8I7DEUN21ZLjK&#10;la1K6vWSEiaXaBseXKLh3W3/+YdjMDfMrzrUyWtHimoCuk02qqQXx7CljqGK1C/IRMzioRziLmwX&#10;W9IA9SjRG48Wpto9OuJM11Pe8tsG796Bl0fmkDaUBgZDeMBSSwMmTL+jZGXc73+dR3vUNrSUtGhK&#10;sPRrzZwA3d81qv6yGA5jFydhODofQHDHmsWxRq/V3CBtKCSgS9toH+TbtnZGvWJ+zOKrUDHN8XaX&#10;j16Yh25YYAJxMZslM3SuZeFOP1senUfqIuMv21fmbF/rAUVyb94amE1SpXXdcbCNN7WZrYOpmz3p&#10;Ha99BtD1qaP6CRXHyrGcrA5zdPoHAAD//wMAUEsDBBQABgAIAAAAIQAzYt5z3wAAAAsBAAAPAAAA&#10;ZHJzL2Rvd25yZXYueG1sTI/NTsMwEITvSLyDtUjcqIMbqiiNU/EjJC5IUFDF0Y23SdR4HcVua96e&#10;7YneZndHs99Uq+QGccQp9J403M8yEEiNtz21Gr6/Xu8KECEasmbwhBp+McCqvr6qTGn9iT7xuI6t&#10;4BAKpdHQxTiWUoamQ2fCzI9IfNv5yZnI49RKO5kTh7tBqixbSGd64g+dGfG5w2a/PjgNZHv7YzZP&#10;af/w/pKKj2JD6U1pfXuTHpcgIqb4b4YzPqNDzUxbfyAbxKBBzefcJbLIFwoEO3J13mxZ5EqBrCt5&#10;2aH+AwAA//8DAFBLAQItABQABgAIAAAAIQC2gziS/gAAAOEBAAATAAAAAAAAAAAAAAAAAAAAAABb&#10;Q29udGVudF9UeXBlc10ueG1sUEsBAi0AFAAGAAgAAAAhADj9If/WAAAAlAEAAAsAAAAAAAAAAAAA&#10;AAAALwEAAF9yZWxzLy5yZWxzUEsBAi0AFAAGAAgAAAAhANRM3USnAgAAjwUAAA4AAAAAAAAAAAAA&#10;AAAALgIAAGRycy9lMm9Eb2MueG1sUEsBAi0AFAAGAAgAAAAhADNi3nPfAAAACwEAAA8AAAAAAAAA&#10;AAAAAAAAAQUAAGRycy9kb3ducmV2LnhtbFBLBQYAAAAABAAEAPMAAAANBgAAAAA=&#10;" adj="-9962,4202" fillcolor="windowText" strokecolor="windowText" strokeweight="1.75pt">
                <v:textbox>
                  <w:txbxContent>
                    <w:p w14:paraId="0E98CB88" w14:textId="71A99D42" w:rsidR="0045706E" w:rsidRPr="00EE4321" w:rsidRDefault="00E52056" w:rsidP="0045706E">
                      <w:pPr>
                        <w:jc w:val="center"/>
                        <w:rPr>
                          <w:rFonts w:ascii="Gadugi" w:hAnsi="Gadugi"/>
                          <w:sz w:val="18"/>
                          <w:szCs w:val="18"/>
                        </w:rPr>
                      </w:pPr>
                      <w:r>
                        <w:rPr>
                          <w:rFonts w:ascii="Gadugi" w:hAnsi="Gadugi"/>
                          <w:sz w:val="18"/>
                          <w:szCs w:val="18"/>
                        </w:rPr>
                        <w:t xml:space="preserve">Good morning </w:t>
                      </w:r>
                      <w:proofErr w:type="spellStart"/>
                      <w:r>
                        <w:rPr>
                          <w:rFonts w:ascii="Gadugi" w:hAnsi="Gadugi"/>
                          <w:sz w:val="18"/>
                          <w:szCs w:val="18"/>
                        </w:rPr>
                        <w:t>Myat</w:t>
                      </w:r>
                      <w:proofErr w:type="spellEnd"/>
                      <w:r>
                        <w:rPr>
                          <w:rFonts w:ascii="Gadugi" w:hAnsi="Gadugi"/>
                          <w:sz w:val="18"/>
                          <w:szCs w:val="18"/>
                        </w:rPr>
                        <w:t xml:space="preserve"> </w:t>
                      </w:r>
                      <w:proofErr w:type="spellStart"/>
                      <w:r>
                        <w:rPr>
                          <w:rFonts w:ascii="Gadugi" w:hAnsi="Gadugi"/>
                          <w:sz w:val="18"/>
                          <w:szCs w:val="18"/>
                        </w:rPr>
                        <w:t>Myat</w:t>
                      </w:r>
                      <w:proofErr w:type="spellEnd"/>
                      <w:r>
                        <w:rPr>
                          <w:rFonts w:ascii="Gadugi" w:hAnsi="Gadugi"/>
                          <w:sz w:val="18"/>
                          <w:szCs w:val="18"/>
                        </w:rPr>
                        <w:t>. How are you today? How was your walk to school this morning?</w:t>
                      </w:r>
                      <w:r w:rsidR="0045706E" w:rsidRPr="00EE4321">
                        <w:rPr>
                          <w:rFonts w:ascii="Gadugi" w:hAnsi="Gadugi"/>
                          <w:sz w:val="18"/>
                          <w:szCs w:val="18"/>
                        </w:rPr>
                        <w:t xml:space="preserve"> </w:t>
                      </w:r>
                    </w:p>
                  </w:txbxContent>
                </v:textbox>
                <w10:wrap type="square"/>
              </v:shape>
            </w:pict>
          </mc:Fallback>
        </mc:AlternateContent>
      </w:r>
      <w:r w:rsidR="00165A45" w:rsidRPr="00165A45">
        <w:rPr>
          <w:rFonts w:ascii="Gadugi" w:hAnsi="Gadugi" w:cstheme="majorHAnsi"/>
        </w:rPr>
        <w:t xml:space="preserve">Feedback should always refer to the </w:t>
      </w:r>
      <w:r w:rsidR="00165A45" w:rsidRPr="00671FA9">
        <w:rPr>
          <w:rFonts w:ascii="Gadugi" w:hAnsi="Gadugi" w:cstheme="majorHAnsi"/>
          <w:b/>
          <w:bCs/>
        </w:rPr>
        <w:t>choice, not the person</w:t>
      </w:r>
      <w:r w:rsidR="00165A45" w:rsidRPr="00165A45">
        <w:rPr>
          <w:rFonts w:ascii="Gadugi" w:hAnsi="Gadugi" w:cstheme="majorHAnsi"/>
        </w:rPr>
        <w:t xml:space="preserve">. </w:t>
      </w:r>
      <w:r w:rsidR="0023355C">
        <w:rPr>
          <w:rFonts w:ascii="Gadugi" w:hAnsi="Gadugi" w:cstheme="majorHAnsi"/>
        </w:rPr>
        <w:t>e</w:t>
      </w:r>
      <w:r w:rsidR="0023355C" w:rsidRPr="00165A45">
        <w:rPr>
          <w:rFonts w:ascii="Gadugi" w:hAnsi="Gadugi" w:cstheme="majorHAnsi"/>
        </w:rPr>
        <w:t>.g.,</w:t>
      </w:r>
      <w:r w:rsidR="00165A45" w:rsidRPr="00165A45">
        <w:rPr>
          <w:rFonts w:ascii="Gadugi" w:hAnsi="Gadugi" w:cstheme="majorHAnsi"/>
        </w:rPr>
        <w:t xml:space="preserve"> DON’T SAY “You’re lazy!” </w:t>
      </w:r>
      <w:r w:rsidR="00DD58D6" w:rsidRPr="00165A45">
        <w:rPr>
          <w:rFonts w:ascii="Gadugi" w:hAnsi="Gadugi" w:cstheme="majorHAnsi"/>
        </w:rPr>
        <w:t>Instead,</w:t>
      </w:r>
      <w:r w:rsidR="00165A45" w:rsidRPr="00165A45">
        <w:rPr>
          <w:rFonts w:ascii="Gadugi" w:hAnsi="Gadugi" w:cstheme="majorHAnsi"/>
        </w:rPr>
        <w:t xml:space="preserve"> you could say “You’re not working. You need to work now.” Where possible when we are giving feedback on behavior, we should try and do it one to one. It is important not to label children, calling them naughty, lazy, etc. The other children will base their opinion of that child around on what the teacher says. If a child is noticeably the one who always gets in trouble</w:t>
      </w:r>
      <w:r w:rsidR="00B550E0">
        <w:rPr>
          <w:rFonts w:ascii="Gadugi" w:hAnsi="Gadugi" w:cstheme="majorHAnsi"/>
        </w:rPr>
        <w:t>,</w:t>
      </w:r>
      <w:r w:rsidR="00165A45" w:rsidRPr="00165A45">
        <w:rPr>
          <w:rFonts w:ascii="Gadugi" w:hAnsi="Gadugi" w:cstheme="majorHAnsi"/>
        </w:rPr>
        <w:t xml:space="preserve"> the</w:t>
      </w:r>
      <w:r w:rsidR="00D15F54">
        <w:rPr>
          <w:rFonts w:ascii="Gadugi" w:hAnsi="Gadugi" w:cstheme="majorHAnsi"/>
        </w:rPr>
        <w:t>n</w:t>
      </w:r>
      <w:r w:rsidR="00165A45" w:rsidRPr="00165A45">
        <w:rPr>
          <w:rFonts w:ascii="Gadugi" w:hAnsi="Gadugi" w:cstheme="majorHAnsi"/>
        </w:rPr>
        <w:t xml:space="preserve"> it is the teacher’s job to create positive opportunities for that child to be seen as a successful learner. Acknowledging that we all find things difficult.  </w:t>
      </w:r>
    </w:p>
    <w:p w14:paraId="6512DDCD" w14:textId="6B07CAB3" w:rsidR="007458C2" w:rsidRDefault="009F7950" w:rsidP="00165A45">
      <w:pPr>
        <w:spacing w:after="120" w:line="276" w:lineRule="auto"/>
        <w:rPr>
          <w:rFonts w:ascii="Gadugi" w:hAnsi="Gadugi" w:cstheme="majorHAnsi"/>
        </w:rPr>
      </w:pPr>
      <w:r>
        <w:rPr>
          <w:rFonts w:ascii="Gadugi" w:hAnsi="Gadugi" w:cstheme="majorHAnsi"/>
          <w:noProof/>
        </w:rPr>
        <w:drawing>
          <wp:anchor distT="0" distB="0" distL="114300" distR="114300" simplePos="0" relativeHeight="251751424" behindDoc="0" locked="0" layoutInCell="1" allowOverlap="1" wp14:anchorId="49D18D2A" wp14:editId="0F26201A">
            <wp:simplePos x="0" y="0"/>
            <wp:positionH relativeFrom="margin">
              <wp:align>left</wp:align>
            </wp:positionH>
            <wp:positionV relativeFrom="paragraph">
              <wp:posOffset>0</wp:posOffset>
            </wp:positionV>
            <wp:extent cx="1352550" cy="1466215"/>
            <wp:effectExtent l="0" t="0" r="0" b="635"/>
            <wp:wrapSquare wrapText="bothSides"/>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1352550" cy="1466215"/>
                    </a:xfrm>
                    <a:prstGeom prst="rect">
                      <a:avLst/>
                    </a:prstGeom>
                    <a:noFill/>
                  </pic:spPr>
                </pic:pic>
              </a:graphicData>
            </a:graphic>
            <wp14:sizeRelH relativeFrom="margin">
              <wp14:pctWidth>0</wp14:pctWidth>
            </wp14:sizeRelH>
            <wp14:sizeRelV relativeFrom="margin">
              <wp14:pctHeight>0</wp14:pctHeight>
            </wp14:sizeRelV>
          </wp:anchor>
        </w:drawing>
      </w:r>
      <w:r w:rsidR="00165A45" w:rsidRPr="00165A45">
        <w:rPr>
          <w:rFonts w:ascii="Gadugi" w:hAnsi="Gadugi" w:cstheme="majorHAnsi"/>
        </w:rPr>
        <w:t>Paying more attention when the child arrives, checking in with them,</w:t>
      </w:r>
      <w:r w:rsidR="00B22D4A">
        <w:rPr>
          <w:rFonts w:ascii="Gadugi" w:hAnsi="Gadugi" w:cstheme="majorHAnsi"/>
        </w:rPr>
        <w:t xml:space="preserve"> and</w:t>
      </w:r>
      <w:r w:rsidR="00165A45" w:rsidRPr="00165A45">
        <w:rPr>
          <w:rFonts w:ascii="Gadugi" w:hAnsi="Gadugi" w:cstheme="majorHAnsi"/>
        </w:rPr>
        <w:t xml:space="preserve"> having honest conversations</w:t>
      </w:r>
      <w:r w:rsidR="00B22D4A">
        <w:rPr>
          <w:rFonts w:ascii="Gadugi" w:hAnsi="Gadugi" w:cstheme="majorHAnsi"/>
        </w:rPr>
        <w:t xml:space="preserve">, shows the students you teach that you care about them. </w:t>
      </w:r>
      <w:r w:rsidR="00165A45" w:rsidRPr="00165A45">
        <w:rPr>
          <w:rFonts w:ascii="Gadugi" w:hAnsi="Gadugi" w:cstheme="majorHAnsi"/>
        </w:rPr>
        <w:t xml:space="preserve"> </w:t>
      </w:r>
    </w:p>
    <w:p w14:paraId="081B2004" w14:textId="18382CB7" w:rsidR="003A29A2" w:rsidRDefault="003A29A2" w:rsidP="006231A9">
      <w:pPr>
        <w:pStyle w:val="ListParagraph"/>
        <w:numPr>
          <w:ilvl w:val="0"/>
          <w:numId w:val="40"/>
        </w:numPr>
        <w:spacing w:after="0" w:line="276" w:lineRule="auto"/>
        <w:ind w:left="360"/>
        <w:rPr>
          <w:rFonts w:ascii="Gadugi" w:hAnsi="Gadugi" w:cstheme="majorHAnsi"/>
        </w:rPr>
      </w:pPr>
      <w:r w:rsidRPr="003A29A2">
        <w:rPr>
          <w:rFonts w:ascii="Gadugi" w:hAnsi="Gadugi" w:cstheme="majorHAnsi"/>
        </w:rPr>
        <w:t xml:space="preserve">Have we tried to understand the </w:t>
      </w:r>
      <w:proofErr w:type="spellStart"/>
      <w:r w:rsidRPr="003A29A2">
        <w:rPr>
          <w:rFonts w:ascii="Gadugi" w:hAnsi="Gadugi" w:cstheme="majorHAnsi"/>
        </w:rPr>
        <w:t>behaviour</w:t>
      </w:r>
      <w:proofErr w:type="spellEnd"/>
      <w:r w:rsidRPr="003A29A2">
        <w:rPr>
          <w:rFonts w:ascii="Gadugi" w:hAnsi="Gadugi" w:cstheme="majorHAnsi"/>
        </w:rPr>
        <w:t xml:space="preserve">? </w:t>
      </w:r>
    </w:p>
    <w:p w14:paraId="24578072" w14:textId="738F2873" w:rsidR="003A29A2" w:rsidRDefault="00EB0A09" w:rsidP="006231A9">
      <w:pPr>
        <w:pStyle w:val="ListParagraph"/>
        <w:numPr>
          <w:ilvl w:val="0"/>
          <w:numId w:val="40"/>
        </w:numPr>
        <w:spacing w:after="0" w:line="276" w:lineRule="auto"/>
        <w:ind w:left="360"/>
        <w:rPr>
          <w:rFonts w:ascii="Gadugi" w:hAnsi="Gadugi" w:cstheme="majorHAnsi"/>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853824" behindDoc="0" locked="0" layoutInCell="1" allowOverlap="1" wp14:anchorId="7BA43A49" wp14:editId="321B512E">
            <wp:simplePos x="0" y="0"/>
            <wp:positionH relativeFrom="page">
              <wp:posOffset>5414645</wp:posOffset>
            </wp:positionH>
            <wp:positionV relativeFrom="paragraph">
              <wp:posOffset>12700</wp:posOffset>
            </wp:positionV>
            <wp:extent cx="2120701" cy="2152650"/>
            <wp:effectExtent l="0" t="0" r="0" b="0"/>
            <wp:wrapNone/>
            <wp:docPr id="498" name="Picture 498"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3A29A2" w:rsidRPr="003A29A2">
        <w:rPr>
          <w:rFonts w:ascii="Gadugi" w:hAnsi="Gadugi" w:cstheme="majorHAnsi"/>
        </w:rPr>
        <w:t>When does it happen?</w:t>
      </w:r>
    </w:p>
    <w:p w14:paraId="31CA790D" w14:textId="24F826B2" w:rsidR="00EB0A09" w:rsidRDefault="00E52056" w:rsidP="006231A9">
      <w:pPr>
        <w:pStyle w:val="ListParagraph"/>
        <w:numPr>
          <w:ilvl w:val="0"/>
          <w:numId w:val="40"/>
        </w:numPr>
        <w:spacing w:after="0" w:line="276" w:lineRule="auto"/>
        <w:ind w:left="360"/>
        <w:rPr>
          <w:rFonts w:ascii="Gadugi" w:hAnsi="Gadugi" w:cstheme="majorHAnsi"/>
        </w:rPr>
      </w:pPr>
      <w:r w:rsidRPr="00914F64">
        <w:rPr>
          <w:noProof/>
          <w:color w:val="4472C4" w:themeColor="accent1"/>
          <w:sz w:val="24"/>
        </w:rPr>
        <w:drawing>
          <wp:anchor distT="0" distB="0" distL="114300" distR="114300" simplePos="0" relativeHeight="251904000" behindDoc="0" locked="0" layoutInCell="1" allowOverlap="1" wp14:anchorId="1106258A" wp14:editId="006B32FE">
            <wp:simplePos x="0" y="0"/>
            <wp:positionH relativeFrom="column">
              <wp:posOffset>2303145</wp:posOffset>
            </wp:positionH>
            <wp:positionV relativeFrom="paragraph">
              <wp:posOffset>6350</wp:posOffset>
            </wp:positionV>
            <wp:extent cx="675596" cy="685800"/>
            <wp:effectExtent l="0" t="0" r="0" b="0"/>
            <wp:wrapNone/>
            <wp:docPr id="486" name="Picture 486"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915E5B">
        <w:rPr>
          <w:rFonts w:ascii="Gadugi" w:hAnsi="Gadugi" w:cstheme="majorHAnsi"/>
        </w:rPr>
        <w:t>Are we reacting or</w:t>
      </w:r>
      <w:r w:rsidR="00407202">
        <w:rPr>
          <w:rFonts w:ascii="Gadugi" w:hAnsi="Gadugi" w:cstheme="majorHAnsi"/>
        </w:rPr>
        <w:t xml:space="preserve"> responding in a calm way?</w:t>
      </w:r>
    </w:p>
    <w:p w14:paraId="7907C64A" w14:textId="77777777" w:rsidR="00EB0A09" w:rsidRDefault="00EB0A09" w:rsidP="00EB0A09">
      <w:pPr>
        <w:pStyle w:val="ListParagraph"/>
        <w:spacing w:after="0" w:line="276" w:lineRule="auto"/>
        <w:ind w:left="360"/>
        <w:rPr>
          <w:rFonts w:ascii="Gadugi" w:hAnsi="Gadugi" w:cstheme="majorHAnsi"/>
        </w:rPr>
      </w:pPr>
    </w:p>
    <w:p w14:paraId="2EF5CD1C" w14:textId="3F92AD1B" w:rsidR="00915E5B" w:rsidRDefault="00407202" w:rsidP="00EB0A09">
      <w:pPr>
        <w:pStyle w:val="ListParagraph"/>
        <w:spacing w:after="0" w:line="276" w:lineRule="auto"/>
        <w:ind w:left="360"/>
        <w:rPr>
          <w:rFonts w:ascii="Gadugi" w:hAnsi="Gadugi" w:cstheme="majorHAnsi"/>
        </w:rPr>
      </w:pPr>
      <w:r>
        <w:rPr>
          <w:rFonts w:ascii="Gadugi" w:hAnsi="Gadugi" w:cstheme="majorHAnsi"/>
        </w:rPr>
        <w:t xml:space="preserve"> </w:t>
      </w:r>
    </w:p>
    <w:p w14:paraId="7B2D08B9" w14:textId="7F26C6EA" w:rsidR="003A29A2" w:rsidRDefault="003A29A2" w:rsidP="00304E57">
      <w:pPr>
        <w:spacing w:after="0" w:line="276" w:lineRule="auto"/>
        <w:rPr>
          <w:rFonts w:ascii="Gadugi" w:hAnsi="Gadugi" w:cstheme="majorHAnsi"/>
        </w:rPr>
      </w:pPr>
      <w:r w:rsidRPr="00601D12">
        <w:rPr>
          <w:rFonts w:ascii="Gadugi" w:hAnsi="Gadugi" w:cstheme="majorHAnsi"/>
        </w:rPr>
        <w:t xml:space="preserve"> </w:t>
      </w:r>
    </w:p>
    <w:tbl>
      <w:tblPr>
        <w:tblStyle w:val="TableGrid4"/>
        <w:tblW w:w="10060" w:type="dxa"/>
        <w:tblLook w:val="04A0" w:firstRow="1" w:lastRow="0" w:firstColumn="1" w:lastColumn="0" w:noHBand="0" w:noVBand="1"/>
      </w:tblPr>
      <w:tblGrid>
        <w:gridCol w:w="10060"/>
      </w:tblGrid>
      <w:tr w:rsidR="00601D12" w:rsidRPr="00195253" w14:paraId="73894877" w14:textId="77777777" w:rsidTr="00C74CF9">
        <w:trPr>
          <w:trHeight w:val="1922"/>
        </w:trPr>
        <w:tc>
          <w:tcPr>
            <w:tcW w:w="10060" w:type="dxa"/>
            <w:shd w:val="clear" w:color="auto" w:fill="E2EFD9" w:themeFill="accent6" w:themeFillTint="33"/>
          </w:tcPr>
          <w:p w14:paraId="49918B66" w14:textId="6836B17B" w:rsidR="00601D12" w:rsidRDefault="00601D12" w:rsidP="00C74CF9">
            <w:pPr>
              <w:keepNext/>
              <w:keepLines/>
              <w:outlineLvl w:val="0"/>
              <w:rPr>
                <w:rFonts w:ascii="Gadugi" w:eastAsiaTheme="majorEastAsia" w:hAnsi="Gadugi" w:cstheme="majorBidi"/>
                <w:noProof/>
                <w:color w:val="2F5496" w:themeColor="accent1" w:themeShade="BF"/>
                <w:sz w:val="24"/>
                <w:szCs w:val="32"/>
                <w:lang w:bidi="ar-SA"/>
              </w:rPr>
            </w:pPr>
            <w:bookmarkStart w:id="16" w:name="_Hlk91199701"/>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sidR="00304E57">
              <w:rPr>
                <w:rFonts w:asciiTheme="majorHAnsi" w:eastAsia="Times New Roman" w:hAnsiTheme="majorHAnsi" w:cstheme="majorBidi"/>
                <w:b/>
                <w:bCs/>
                <w:color w:val="2F5496" w:themeColor="accent1" w:themeShade="BF"/>
                <w:sz w:val="26"/>
                <w:szCs w:val="32"/>
                <w:lang w:bidi="ar-SA"/>
              </w:rPr>
              <w:t>8</w:t>
            </w:r>
            <w:r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How we react</w:t>
            </w:r>
            <w:r w:rsidR="00B761AB">
              <w:rPr>
                <w:rFonts w:asciiTheme="majorHAnsi" w:eastAsia="Times New Roman" w:hAnsiTheme="majorHAnsi" w:cstheme="majorBidi"/>
                <w:b/>
                <w:bCs/>
                <w:color w:val="2F5496" w:themeColor="accent1" w:themeShade="BF"/>
                <w:sz w:val="26"/>
                <w:szCs w:val="32"/>
                <w:lang w:bidi="ar-SA"/>
              </w:rPr>
              <w:t xml:space="preserve"> (15</w:t>
            </w:r>
            <w:r w:rsidRPr="00195253">
              <w:rPr>
                <w:rFonts w:asciiTheme="majorHAnsi" w:eastAsia="Times New Roman" w:hAnsiTheme="majorHAnsi" w:cstheme="majorBidi"/>
                <w:b/>
                <w:bCs/>
                <w:color w:val="2F5496" w:themeColor="accent1" w:themeShade="BF"/>
                <w:sz w:val="26"/>
                <w:szCs w:val="32"/>
                <w:lang w:bidi="ar-SA"/>
              </w:rPr>
              <w:t xml:space="preserve"> minutes)</w:t>
            </w:r>
            <w:r w:rsidRPr="00195253">
              <w:rPr>
                <w:rFonts w:ascii="Gadugi" w:eastAsiaTheme="majorEastAsia" w:hAnsi="Gadugi" w:cstheme="majorBidi"/>
                <w:noProof/>
                <w:color w:val="2F5496" w:themeColor="accent1" w:themeShade="BF"/>
                <w:sz w:val="24"/>
                <w:szCs w:val="32"/>
                <w:lang w:bidi="ar-SA"/>
              </w:rPr>
              <w:t xml:space="preserve"> </w:t>
            </w:r>
          </w:p>
          <w:p w14:paraId="5BA6C7CC" w14:textId="0C48D3EC" w:rsidR="001E792D" w:rsidRPr="00D47080" w:rsidRDefault="00A61B5F" w:rsidP="00C74CF9">
            <w:pPr>
              <w:keepNext/>
              <w:keepLines/>
              <w:outlineLvl w:val="0"/>
              <w:rPr>
                <w:rFonts w:ascii="Gadugi" w:eastAsia="Times New Roman" w:hAnsi="Gadugi" w:cstheme="majorBidi"/>
                <w:b/>
                <w:bCs/>
                <w:lang w:bidi="ar-SA"/>
              </w:rPr>
            </w:pPr>
            <w:r w:rsidRPr="00914F64">
              <w:rPr>
                <w:noProof/>
                <w:color w:val="4472C4" w:themeColor="accent1"/>
                <w:sz w:val="24"/>
              </w:rPr>
              <w:drawing>
                <wp:anchor distT="0" distB="0" distL="114300" distR="114300" simplePos="0" relativeHeight="251906048" behindDoc="0" locked="0" layoutInCell="1" allowOverlap="1" wp14:anchorId="7DA2F1D2" wp14:editId="741029C0">
                  <wp:simplePos x="0" y="0"/>
                  <wp:positionH relativeFrom="column">
                    <wp:posOffset>-203200</wp:posOffset>
                  </wp:positionH>
                  <wp:positionV relativeFrom="paragraph">
                    <wp:posOffset>1694815</wp:posOffset>
                  </wp:positionV>
                  <wp:extent cx="675596" cy="685800"/>
                  <wp:effectExtent l="0" t="0" r="0" b="0"/>
                  <wp:wrapNone/>
                  <wp:docPr id="487" name="Picture 487"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Pr="009376FC">
              <w:rPr>
                <w:rFonts w:ascii="Gadugi" w:hAnsi="Gadugi"/>
                <w:noProof/>
                <w:color w:val="000000" w:themeColor="text1"/>
                <w:lang w:bidi="ar-SA"/>
              </w:rPr>
              <mc:AlternateContent>
                <mc:Choice Requires="wps">
                  <w:drawing>
                    <wp:anchor distT="0" distB="0" distL="114300" distR="114300" simplePos="0" relativeHeight="251768832" behindDoc="1" locked="0" layoutInCell="1" allowOverlap="1" wp14:anchorId="3962CD5D" wp14:editId="5B3CF54C">
                      <wp:simplePos x="0" y="0"/>
                      <wp:positionH relativeFrom="column">
                        <wp:posOffset>2906395</wp:posOffset>
                      </wp:positionH>
                      <wp:positionV relativeFrom="paragraph">
                        <wp:posOffset>630555</wp:posOffset>
                      </wp:positionV>
                      <wp:extent cx="1231900" cy="1422400"/>
                      <wp:effectExtent l="190500" t="0" r="25400" b="25400"/>
                      <wp:wrapSquare wrapText="bothSides"/>
                      <wp:docPr id="58" name="Speech Bubble: Rectangle with Corners Rounded 58"/>
                      <wp:cNvGraphicFramePr/>
                      <a:graphic xmlns:a="http://schemas.openxmlformats.org/drawingml/2006/main">
                        <a:graphicData uri="http://schemas.microsoft.com/office/word/2010/wordprocessingShape">
                          <wps:wsp>
                            <wps:cNvSpPr/>
                            <wps:spPr>
                              <a:xfrm>
                                <a:off x="0" y="0"/>
                                <a:ext cx="1231900" cy="1422400"/>
                              </a:xfrm>
                              <a:prstGeom prst="wedgeRoundRectCallout">
                                <a:avLst>
                                  <a:gd name="adj1" fmla="val -64765"/>
                                  <a:gd name="adj2" fmla="val -20803"/>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7D7F6694" w14:textId="77777777" w:rsidR="00EE4321" w:rsidRPr="00EE4321" w:rsidRDefault="00EE4321" w:rsidP="00EE4321">
                                  <w:pPr>
                                    <w:spacing w:after="120" w:line="276" w:lineRule="auto"/>
                                    <w:jc w:val="center"/>
                                    <w:rPr>
                                      <w:rFonts w:ascii="Gadugi" w:hAnsi="Gadugi" w:cstheme="majorHAnsi"/>
                                      <w:sz w:val="18"/>
                                      <w:szCs w:val="18"/>
                                    </w:rPr>
                                  </w:pPr>
                                  <w:r w:rsidRPr="00EE4321">
                                    <w:rPr>
                                      <w:rFonts w:ascii="Gadugi" w:hAnsi="Gadugi" w:cstheme="majorHAnsi"/>
                                      <w:sz w:val="18"/>
                                      <w:szCs w:val="18"/>
                                    </w:rPr>
                                    <w:t>I can see you haven’t been able to really focus on this activity yet, is there something you need some clarity on?</w:t>
                                  </w:r>
                                </w:p>
                                <w:p w14:paraId="417EA4FD" w14:textId="36DAA882" w:rsidR="00EE4321" w:rsidRDefault="00EE4321" w:rsidP="00EE432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62CD5D" id="Speech Bubble: Rectangle with Corners Rounded 58" o:spid="_x0000_s1039" type="#_x0000_t62" style="position:absolute;margin-left:228.85pt;margin-top:49.65pt;width:97pt;height:112pt;z-index:-251547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UiXpwIAAI8FAAAOAAAAZHJzL2Uyb0RvYy54bWysVF1P2zAUfZ+0/2D5HdKEUqAiRVUR0yQE&#10;FTDx7DpOm8lfs92m3a/fsRPaMvaElgfH1/f6+txzP65vtkqSjXC+Mbqk+emAEqG5qRq9LOmPl7uT&#10;S0p8YLpi0mhR0p3w9Gby9ct1a8eiMCsjK+EInGg/bm1JVyHYcZZ5vhKK+VNjhYayNk6xANEts8qx&#10;Ft6VzIrBYJS1xlXWGS68x+ltp6ST5L+uBQ+Pde1FILKkwBbS6tK6iGs2uWbjpWN21fAeBvsECsUa&#10;jUf3rm5ZYGTtmg+uVMOd8aYOp9yozNR1w0WKAdHkg7+ieV4xK1IsIMfbPU3+/7nlD5tnO3egobV+&#10;7LGNUWxrp+If+Mg2kbXbkyW2gXAc5sVZfjUApxy6fFgUQwjwkx2uW+fDN2EUiZuStqJaiiez1tUT&#10;8jJjUpp1SKyxzb0Pib6KaKZQJ6z6mVNSK4lsbJgkJ6Phxei8T9eRUfHOqBhcDs4+Gp0dG+Wj0eii&#10;B9q/C8hvUCMIb2RT3TVSJmHnZ9IRYEAAja5M+wIGKJHMByhAS/p6h++uSk3akhb4zsESQ3XXkuEq&#10;V7YqqddLSphcom14cImGd7f95x+Owdwyv+pQJ68dKaoJ6DbZqJJeHsOWOoYqUr8gEzGLh3KIu7Bd&#10;bEkD1HmiNx4tTLWbO+JM11Pe8rsG796DlzlzSBtKA4MhPGKppQETpt9RsjLu97/Ooz1qG1pKWjQl&#10;WPq1Zk6A7u8aVX+VD4exi5MwPL8oILhjzeJYo9dqZpA2FBLQpW20D/JtWzujXjE/pvFVqJjmeLvL&#10;Ry/MQjcsMIG4mE6TGTrXsnCvny2PziN1kfGX7Stztq/1gCJ5MG8NzMap0rruONjGm9pM18HUzZ70&#10;jtc+A+j61FH9hIpj5VhOVoc5OvkDAAD//wMAUEsDBBQABgAIAAAAIQA7Owk34QAAAAoBAAAPAAAA&#10;ZHJzL2Rvd25yZXYueG1sTI/LTsMwEEX3SPyDNUjsqNO6TZuQSYUQlWBV6GPBzo1NHIjHUey04e8x&#10;K1jOzNGdc4v1aFt21r1vHCFMJwkwTZVTDdUIh/3mbgXMB0lKto40wrf2sC6vrwqZK3ehN33ehZrF&#10;EPK5RDAhdDnnvjLaSj9xnaZ4+3C9lSGOfc1VLy8x3LZ8liQpt7Kh+MHITj8aXX3tBouwEW54fd6G&#10;zz5LieZP+5ejOb4j3t6MD/fAgh7DHwy/+lEdyuh0cgMpz1qE+WK5jChClglgEUgX07g4IYiZEMDL&#10;gv+vUP4AAAD//wMAUEsBAi0AFAAGAAgAAAAhALaDOJL+AAAA4QEAABMAAAAAAAAAAAAAAAAAAAAA&#10;AFtDb250ZW50X1R5cGVzXS54bWxQSwECLQAUAAYACAAAACEAOP0h/9YAAACUAQAACwAAAAAAAAAA&#10;AAAAAAAvAQAAX3JlbHMvLnJlbHNQSwECLQAUAAYACAAAACEAXDVIl6cCAACPBQAADgAAAAAAAAAA&#10;AAAAAAAuAgAAZHJzL2Uyb0RvYy54bWxQSwECLQAUAAYACAAAACEAOzsJN+EAAAAKAQAADwAAAAAA&#10;AAAAAAAAAAABBQAAZHJzL2Rvd25yZXYueG1sUEsFBgAAAAAEAAQA8wAAAA8GAAAAAA==&#10;" adj="-3189,6307" fillcolor="windowText" strokecolor="windowText" strokeweight="1.75pt">
                      <v:textbox>
                        <w:txbxContent>
                          <w:p w14:paraId="7D7F6694" w14:textId="77777777" w:rsidR="00EE4321" w:rsidRPr="00EE4321" w:rsidRDefault="00EE4321" w:rsidP="00EE4321">
                            <w:pPr>
                              <w:spacing w:after="120" w:line="276" w:lineRule="auto"/>
                              <w:jc w:val="center"/>
                              <w:rPr>
                                <w:rFonts w:ascii="Gadugi" w:hAnsi="Gadugi" w:cstheme="majorHAnsi"/>
                                <w:sz w:val="18"/>
                                <w:szCs w:val="18"/>
                              </w:rPr>
                            </w:pPr>
                            <w:r w:rsidRPr="00EE4321">
                              <w:rPr>
                                <w:rFonts w:ascii="Gadugi" w:hAnsi="Gadugi" w:cstheme="majorHAnsi"/>
                                <w:sz w:val="18"/>
                                <w:szCs w:val="18"/>
                              </w:rPr>
                              <w:t>I can see you haven’t been able to really focus on this activity yet, is there something you need some clarity on?</w:t>
                            </w:r>
                          </w:p>
                          <w:p w14:paraId="417EA4FD" w14:textId="36DAA882" w:rsidR="00EE4321" w:rsidRDefault="00EE4321" w:rsidP="00EE4321">
                            <w:pPr>
                              <w:jc w:val="center"/>
                            </w:pPr>
                          </w:p>
                        </w:txbxContent>
                      </v:textbox>
                      <w10:wrap type="square"/>
                    </v:shape>
                  </w:pict>
                </mc:Fallback>
              </mc:AlternateContent>
            </w:r>
            <w:r w:rsidR="007053FE" w:rsidRPr="00195253">
              <w:rPr>
                <w:noProof/>
                <w:color w:val="4472C4" w:themeColor="accent1"/>
                <w:sz w:val="24"/>
              </w:rPr>
              <w:drawing>
                <wp:anchor distT="0" distB="0" distL="114300" distR="114300" simplePos="0" relativeHeight="251753472" behindDoc="0" locked="0" layoutInCell="1" allowOverlap="1" wp14:anchorId="74ADEF32" wp14:editId="56C706E4">
                  <wp:simplePos x="0" y="0"/>
                  <wp:positionH relativeFrom="column">
                    <wp:posOffset>5584190</wp:posOffset>
                  </wp:positionH>
                  <wp:positionV relativeFrom="paragraph">
                    <wp:posOffset>55880</wp:posOffset>
                  </wp:positionV>
                  <wp:extent cx="780415" cy="726440"/>
                  <wp:effectExtent l="0" t="0" r="0" b="0"/>
                  <wp:wrapNone/>
                  <wp:docPr id="48" name="Picture 4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2A0CBD" w:rsidRPr="009376FC">
              <w:rPr>
                <w:rFonts w:ascii="Gadugi" w:hAnsi="Gadugi"/>
                <w:noProof/>
                <w:color w:val="000000" w:themeColor="text1"/>
                <w:lang w:bidi="ar-SA"/>
              </w:rPr>
              <mc:AlternateContent>
                <mc:Choice Requires="wps">
                  <w:drawing>
                    <wp:anchor distT="0" distB="0" distL="114300" distR="114300" simplePos="0" relativeHeight="251770880" behindDoc="1" locked="0" layoutInCell="1" allowOverlap="1" wp14:anchorId="263860BF" wp14:editId="2E189CAF">
                      <wp:simplePos x="0" y="0"/>
                      <wp:positionH relativeFrom="column">
                        <wp:posOffset>5078095</wp:posOffset>
                      </wp:positionH>
                      <wp:positionV relativeFrom="paragraph">
                        <wp:posOffset>710565</wp:posOffset>
                      </wp:positionV>
                      <wp:extent cx="1085850" cy="1397000"/>
                      <wp:effectExtent l="190500" t="0" r="19050" b="12700"/>
                      <wp:wrapSquare wrapText="bothSides"/>
                      <wp:docPr id="59" name="Speech Bubble: Rectangle with Corners Rounded 59"/>
                      <wp:cNvGraphicFramePr/>
                      <a:graphic xmlns:a="http://schemas.openxmlformats.org/drawingml/2006/main">
                        <a:graphicData uri="http://schemas.microsoft.com/office/word/2010/wordprocessingShape">
                          <wps:wsp>
                            <wps:cNvSpPr/>
                            <wps:spPr>
                              <a:xfrm>
                                <a:off x="0" y="0"/>
                                <a:ext cx="1085850" cy="1397000"/>
                              </a:xfrm>
                              <a:prstGeom prst="wedgeRoundRectCallout">
                                <a:avLst>
                                  <a:gd name="adj1" fmla="val -66907"/>
                                  <a:gd name="adj2" fmla="val -7305"/>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0AD3EAB6" w14:textId="403D1461" w:rsidR="00EE4321" w:rsidRPr="002A0CBD" w:rsidRDefault="002A0CBD" w:rsidP="00EE4321">
                                  <w:pPr>
                                    <w:jc w:val="center"/>
                                    <w:rPr>
                                      <w:rFonts w:ascii="Gadugi" w:hAnsi="Gadugi"/>
                                      <w:sz w:val="18"/>
                                      <w:szCs w:val="18"/>
                                    </w:rPr>
                                  </w:pPr>
                                  <w:r w:rsidRPr="002A0CBD">
                                    <w:rPr>
                                      <w:rFonts w:ascii="Gadugi" w:hAnsi="Gadugi"/>
                                      <w:sz w:val="18"/>
                                      <w:szCs w:val="18"/>
                                    </w:rPr>
                                    <w:t>Is there somewhere else in the room you would find it easier to concentrate?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63860BF" id="Speech Bubble: Rectangle with Corners Rounded 59" o:spid="_x0000_s1040" type="#_x0000_t62" style="position:absolute;margin-left:399.85pt;margin-top:55.95pt;width:85.5pt;height:110pt;z-index:-251545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RrbspwIAAI4FAAAOAAAAZHJzL2Uyb0RvYy54bWysVN1P2zAQf5+0/8HyOyQp/aIiRVUR0yQE&#10;CJh4dh2n8WT7PNtt2v31OzuhLWNPaHlw7nzn+/jdx9X1TiuyFc5LMCUtznNKhOFQSbMu6Y+X27Mp&#10;JT4wUzEFRpR0Lzy9nn/9ctXamRhAA6oSjqAR42etLWkTgp1lmeeN0MyfgxUGhTU4zQKybp1VjrVo&#10;XatskOfjrAVXWQdceI+3N52QzpP9uhY8PNS1F4GokmJsIZ0unat4ZvMrNls7ZhvJ+zDYJ6LQTBp0&#10;ejB1wwIjGyc/mNKSO/BQh3MOOoO6llykHDCbIv8rm+eGWZFyQXC8PcDk/59Zfr99to8OYWitn3kk&#10;Yxa72un4x/jILoG1P4AldoFwvCzy6Wg6Qkw5yoqLy0meJziz43PrfPgmQJNIlLQV1Vo8wcZUT1iX&#10;JVMKNiGhxrZ3PiT4KmKYxj5h1c+CklorrMaWKXI2Hl/mk75cJ0qDd0qTi3z0UefiVKcYj8fJDsbZ&#10;u0XqLdIYgwclq1upVGL2fqkcwRAwfmkqaF8QAEoU8wEFiEr6olM08+6pMqQt6QC/EYLEsLlrxfAp&#10;17YqqTdrSpha49Tw4BIK7177zzuOydww33RRJ6sdKFoGHDYldUmnp2ErE1MVaVywEDGXYzdEKuxW&#10;OyIx6mIYLcWrFVT7R0ccdCPlLb+V6PcOcXlkDquGnYF7ITzgUStAJKCnKGnA/f7XfdTH1kYpJS3O&#10;JKL0a8OcQLi/G2z6y2I4jEOcmOFoMkDGnUpWpxKz0UvAsmEfYXSJjPpBvZG1A/2K62MRvaKIGY6+&#10;u3r0zDJ0uwIXEBeLRVLDwbUs3Jlny6PxCF1E/GX3ypztWz1gk9zD2/z2ndb1yFE3vjSw2ASo5QH0&#10;Dte+Ajj0qa/6BRW3yimftI5rdP4HAAD//wMAUEsDBBQABgAIAAAAIQBBwsQA3gAAAAsBAAAPAAAA&#10;ZHJzL2Rvd25yZXYueG1sTI/NTsMwEITvSLyDtUhcKuqkEU2TxqkQEldQCw+wjbdJhH/S2GkDT89y&#10;guPOfJqdqXazNeJCY+i9U5AuExDkGq971yr4eH952IAIEZ1G4x0p+KIAu/r2psJS+6vb0+UQW8Eh&#10;LpSooItxKKUMTUcWw9IP5Ng7+dFi5HNspR7xyuHWyFWSrKXF3vGHDgd67qj5PExWAa7o/Lo4Zwu9&#10;edy/rb8HbcZJK3V/Nz9tQUSa4x8Mv/W5OtTc6egnp4MwCvKiyBllI00LEEwUecLKUUGWsSLrSv7f&#10;UP8AAAD//wMAUEsBAi0AFAAGAAgAAAAhALaDOJL+AAAA4QEAABMAAAAAAAAAAAAAAAAAAAAAAFtD&#10;b250ZW50X1R5cGVzXS54bWxQSwECLQAUAAYACAAAACEAOP0h/9YAAACUAQAACwAAAAAAAAAAAAAA&#10;AAAvAQAAX3JlbHMvLnJlbHNQSwECLQAUAAYACAAAACEA+Ea27KcCAACOBQAADgAAAAAAAAAAAAAA&#10;AAAuAgAAZHJzL2Uyb0RvYy54bWxQSwECLQAUAAYACAAAACEAQcLEAN4AAAALAQAADwAAAAAAAAAA&#10;AAAAAAABBQAAZHJzL2Rvd25yZXYueG1sUEsFBgAAAAAEAAQA8wAAAAwGAAAAAA==&#10;" adj="-3652,9222" fillcolor="windowText" strokecolor="windowText" strokeweight="1.75pt">
                      <v:textbox>
                        <w:txbxContent>
                          <w:p w14:paraId="0AD3EAB6" w14:textId="403D1461" w:rsidR="00EE4321" w:rsidRPr="002A0CBD" w:rsidRDefault="002A0CBD" w:rsidP="00EE4321">
                            <w:pPr>
                              <w:jc w:val="center"/>
                              <w:rPr>
                                <w:rFonts w:ascii="Gadugi" w:hAnsi="Gadugi"/>
                                <w:sz w:val="18"/>
                                <w:szCs w:val="18"/>
                              </w:rPr>
                            </w:pPr>
                            <w:r w:rsidRPr="002A0CBD">
                              <w:rPr>
                                <w:rFonts w:ascii="Gadugi" w:hAnsi="Gadugi"/>
                                <w:sz w:val="18"/>
                                <w:szCs w:val="18"/>
                              </w:rPr>
                              <w:t>Is there somewhere else in the room you would find it easier to concentrate?</w:t>
                            </w:r>
                          </w:p>
                        </w:txbxContent>
                      </v:textbox>
                      <w10:wrap type="square"/>
                    </v:shape>
                  </w:pict>
                </mc:Fallback>
              </mc:AlternateContent>
            </w:r>
            <w:r w:rsidR="00EE4321">
              <w:rPr>
                <w:noProof/>
                <w:sz w:val="24"/>
                <w:lang w:bidi="ar-SA"/>
              </w:rPr>
              <w:drawing>
                <wp:anchor distT="0" distB="0" distL="114300" distR="114300" simplePos="0" relativeHeight="251756544" behindDoc="0" locked="0" layoutInCell="1" allowOverlap="1" wp14:anchorId="2E7F9DBE" wp14:editId="7523CA3D">
                  <wp:simplePos x="0" y="0"/>
                  <wp:positionH relativeFrom="column">
                    <wp:posOffset>2157095</wp:posOffset>
                  </wp:positionH>
                  <wp:positionV relativeFrom="paragraph">
                    <wp:posOffset>784225</wp:posOffset>
                  </wp:positionV>
                  <wp:extent cx="603250" cy="1024255"/>
                  <wp:effectExtent l="0" t="0" r="6350" b="0"/>
                  <wp:wrapSquare wrapText="bothSides"/>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03250" cy="1024255"/>
                          </a:xfrm>
                          <a:prstGeom prst="rect">
                            <a:avLst/>
                          </a:prstGeom>
                          <a:noFill/>
                        </pic:spPr>
                      </pic:pic>
                    </a:graphicData>
                  </a:graphic>
                </wp:anchor>
              </w:drawing>
            </w:r>
            <w:r w:rsidR="00EE4321" w:rsidRPr="001E792D">
              <w:rPr>
                <w:noProof/>
                <w:sz w:val="24"/>
                <w:lang w:bidi="ar-SA"/>
              </w:rPr>
              <mc:AlternateContent>
                <mc:Choice Requires="wps">
                  <w:drawing>
                    <wp:anchor distT="45720" distB="45720" distL="114300" distR="114300" simplePos="0" relativeHeight="251762688" behindDoc="0" locked="0" layoutInCell="1" allowOverlap="1" wp14:anchorId="7826F279" wp14:editId="6D913785">
                      <wp:simplePos x="0" y="0"/>
                      <wp:positionH relativeFrom="column">
                        <wp:posOffset>1991360</wp:posOffset>
                      </wp:positionH>
                      <wp:positionV relativeFrom="paragraph">
                        <wp:posOffset>718820</wp:posOffset>
                      </wp:positionV>
                      <wp:extent cx="368300" cy="311150"/>
                      <wp:effectExtent l="0" t="0" r="12700" b="12700"/>
                      <wp:wrapSquare wrapText="bothSides"/>
                      <wp:docPr id="5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8300" cy="311150"/>
                              </a:xfrm>
                              <a:prstGeom prst="rect">
                                <a:avLst/>
                              </a:prstGeom>
                              <a:solidFill>
                                <a:srgbClr val="70AD47">
                                  <a:lumMod val="20000"/>
                                  <a:lumOff val="80000"/>
                                </a:srgbClr>
                              </a:solidFill>
                              <a:ln w="9525">
                                <a:solidFill>
                                  <a:srgbClr val="70AD47">
                                    <a:lumMod val="20000"/>
                                    <a:lumOff val="80000"/>
                                  </a:srgbClr>
                                </a:solidFill>
                                <a:miter lim="800000"/>
                                <a:headEnd/>
                                <a:tailEnd/>
                              </a:ln>
                            </wps:spPr>
                            <wps:txbx>
                              <w:txbxContent>
                                <w:p w14:paraId="3DDD4C32" w14:textId="4AD84812" w:rsidR="001E792D" w:rsidRPr="001E792D" w:rsidRDefault="001E792D" w:rsidP="001E792D">
                                  <w:pPr>
                                    <w:jc w:val="center"/>
                                    <w:rPr>
                                      <w:rFonts w:ascii="Gadugi" w:hAnsi="Gadugi"/>
                                      <w:b/>
                                      <w:bCs/>
                                    </w:rPr>
                                  </w:pPr>
                                  <w:r>
                                    <w:rPr>
                                      <w:rFonts w:ascii="Gadugi" w:hAnsi="Gadugi"/>
                                      <w:b/>
                                      <w:bCs/>
                                    </w:rPr>
                                    <w:t>b</w:t>
                                  </w:r>
                                  <w:r w:rsidRPr="001E792D">
                                    <w:rPr>
                                      <w:rFonts w:ascii="Gadugi" w:hAnsi="Gadugi"/>
                                      <w:b/>
                                      <w:bCs/>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826F279" id="_x0000_s1041" type="#_x0000_t202" style="position:absolute;margin-left:156.8pt;margin-top:56.6pt;width:29pt;height:24.5pt;z-index:2517626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f5aLAIAAJgEAAAOAAAAZHJzL2Uyb0RvYy54bWy8VNtu2zAMfR+wfxD0vtjOpU2NOEWWrMOA&#10;7gJ0+wBZlmNhkuhJSuzs60vJTpptb8OwF0EkrUMeHtKr+14rchTWSTAFzSYpJcJwqKTZF/Tb14c3&#10;S0qcZ6ZiCowo6Ek4er9+/WrVtbmYQgOqEpYgiHF51xa08b7Nk8TxRmjmJtAKg8EarGYeTbtPKss6&#10;RNcqmabpTdKBrVoLXDiH3t0QpOuIX9eC+8917YQnqqBYm4+njWcZzmS9YvnesraRfCyD/UUVmkmD&#10;SS9QO+YZOVj5B5SW3IKD2k846ATqWnIROSCbLP2NzVPDWhG5YHNce2mT+3ew/NPxqf1iie/fQo8C&#10;RhKufQT+3RED24aZvdhYC10jWIWJs9CypGtdPj4NrXa5CyBl9xEqFJkdPESgvrY6dAV5EkRHAU6X&#10;poveE47O2c1ylmKEY2iWZdkiipKw/Py4tc6/F6BJuBTUoqYRnB0fnQ/FsPz8ScjlQMnqQSoVDbsv&#10;t8qSI0P9b9PNbn4b36qDxlIHN44R5o+DgG4cl8G9PLsR3w0wMdcv+MqQrqB3i+liaNz/zK2lx9VR&#10;Uhc01jpyCDq9M1Xk45lUwx1JKDMKF7QaVPN92RNZoaqL0IAgZAnVCaW0MKwKrjZeGrA/KelwTQrq&#10;fhyYFZSoDwbH4S6bz8NeRWO+uJ2iYa8j5XWEGY5QBfWUDNetj7sYpDKwwbGpZZT0pZKxZhz/2P1x&#10;VcN+Xdvxq5cfyvoZAAD//wMAUEsDBBQABgAIAAAAIQALZIU93wAAAAsBAAAPAAAAZHJzL2Rvd25y&#10;ZXYueG1sTI/NTsMwEITvSLyDtUjcqB0HBZTGqSpQxIELFJB6dOMlifBPiN008PQsJzjuzKfZmWqz&#10;OMtmnOIQvIJsJYChb4MZfKfg9aW5ugUWk/ZG2+BRwRdG2NTnZ5UuTTj5Z5x3qWMU4mOpFfQpjSXn&#10;se3R6bgKI3ry3sPkdKJz6riZ9InCneVSiII7PXj60OsR73psP3ZHp8A2hbwX5nP7/Sbs49PDfM2b&#10;Ya/U5cWyXQNLuKQ/GH7rU3WoqdMhHL2JzCrIs7wglIwsl8CIyG8yUg6kFFICryv+f0P9AwAA//8D&#10;AFBLAQItABQABgAIAAAAIQC2gziS/gAAAOEBAAATAAAAAAAAAAAAAAAAAAAAAABbQ29udGVudF9U&#10;eXBlc10ueG1sUEsBAi0AFAAGAAgAAAAhADj9If/WAAAAlAEAAAsAAAAAAAAAAAAAAAAALwEAAF9y&#10;ZWxzLy5yZWxzUEsBAi0AFAAGAAgAAAAhAHhx/losAgAAmAQAAA4AAAAAAAAAAAAAAAAALgIAAGRy&#10;cy9lMm9Eb2MueG1sUEsBAi0AFAAGAAgAAAAhAAtkhT3fAAAACwEAAA8AAAAAAAAAAAAAAAAAhgQA&#10;AGRycy9kb3ducmV2LnhtbFBLBQYAAAAABAAEAPMAAACSBQAAAAA=&#10;" fillcolor="#e2f0d9" strokecolor="#e2f0d9">
                      <v:textbox>
                        <w:txbxContent>
                          <w:p w14:paraId="3DDD4C32" w14:textId="4AD84812" w:rsidR="001E792D" w:rsidRPr="001E792D" w:rsidRDefault="001E792D" w:rsidP="001E792D">
                            <w:pPr>
                              <w:jc w:val="center"/>
                              <w:rPr>
                                <w:rFonts w:ascii="Gadugi" w:hAnsi="Gadugi"/>
                                <w:b/>
                                <w:bCs/>
                              </w:rPr>
                            </w:pPr>
                            <w:r>
                              <w:rPr>
                                <w:rFonts w:ascii="Gadugi" w:hAnsi="Gadugi"/>
                                <w:b/>
                                <w:bCs/>
                              </w:rPr>
                              <w:t>b</w:t>
                            </w:r>
                            <w:r w:rsidRPr="001E792D">
                              <w:rPr>
                                <w:rFonts w:ascii="Gadugi" w:hAnsi="Gadugi"/>
                                <w:b/>
                                <w:bCs/>
                              </w:rPr>
                              <w:t>)</w:t>
                            </w:r>
                          </w:p>
                        </w:txbxContent>
                      </v:textbox>
                      <w10:wrap type="square"/>
                    </v:shape>
                  </w:pict>
                </mc:Fallback>
              </mc:AlternateContent>
            </w:r>
            <w:r w:rsidR="001E792D" w:rsidRPr="00D47080">
              <w:rPr>
                <w:rFonts w:ascii="Gadugi" w:eastAsiaTheme="majorEastAsia" w:hAnsi="Gadugi" w:cstheme="majorBidi"/>
                <w:noProof/>
                <w:lang w:bidi="ar-SA"/>
              </w:rPr>
              <w:t>The teacher has noticed that a child has gone off task and is starting to distract their peers. Loo</w:t>
            </w:r>
            <w:r w:rsidR="001D5056" w:rsidRPr="00D47080">
              <w:rPr>
                <w:rFonts w:ascii="Gadugi" w:eastAsiaTheme="majorEastAsia" w:hAnsi="Gadugi" w:cstheme="majorBidi"/>
                <w:noProof/>
                <w:lang w:bidi="ar-SA"/>
              </w:rPr>
              <w:t>k at the different responses offered by the teacher and think about which one might be the most appropriate. Write so</w:t>
            </w:r>
            <w:r w:rsidR="00EB1E3D">
              <w:rPr>
                <w:rFonts w:ascii="Gadugi" w:eastAsiaTheme="majorEastAsia" w:hAnsi="Gadugi" w:cstheme="majorBidi"/>
                <w:noProof/>
                <w:lang w:bidi="ar-SA"/>
              </w:rPr>
              <w:t>m</w:t>
            </w:r>
            <w:r w:rsidR="001D5056" w:rsidRPr="00D47080">
              <w:rPr>
                <w:rFonts w:ascii="Gadugi" w:eastAsiaTheme="majorEastAsia" w:hAnsi="Gadugi" w:cstheme="majorBidi"/>
                <w:noProof/>
                <w:lang w:bidi="ar-SA"/>
              </w:rPr>
              <w:t xml:space="preserve">e notes in your learning journal to justify your </w:t>
            </w:r>
            <w:r w:rsidR="00D47080" w:rsidRPr="00D47080">
              <w:rPr>
                <w:rFonts w:ascii="Gadugi" w:eastAsiaTheme="majorEastAsia" w:hAnsi="Gadugi" w:cstheme="majorBidi"/>
                <w:noProof/>
                <w:lang w:bidi="ar-SA"/>
              </w:rPr>
              <w:t xml:space="preserve">reasons. </w:t>
            </w:r>
          </w:p>
          <w:p w14:paraId="3AE78652" w14:textId="240FF57C" w:rsidR="00B761AB" w:rsidRDefault="00EE4321" w:rsidP="00304E57">
            <w:pPr>
              <w:spacing w:after="160" w:line="259" w:lineRule="auto"/>
              <w:rPr>
                <w:sz w:val="24"/>
                <w:lang w:bidi="ar-SA"/>
              </w:rPr>
            </w:pPr>
            <w:r w:rsidRPr="009376FC">
              <w:rPr>
                <w:rFonts w:ascii="Gadugi" w:hAnsi="Gadugi"/>
                <w:noProof/>
                <w:color w:val="000000" w:themeColor="text1"/>
                <w:lang w:bidi="ar-SA"/>
              </w:rPr>
              <mc:AlternateContent>
                <mc:Choice Requires="wps">
                  <w:drawing>
                    <wp:anchor distT="0" distB="0" distL="114300" distR="114300" simplePos="0" relativeHeight="251766784" behindDoc="1" locked="0" layoutInCell="1" allowOverlap="1" wp14:anchorId="7154E230" wp14:editId="53D60519">
                      <wp:simplePos x="0" y="0"/>
                      <wp:positionH relativeFrom="column">
                        <wp:posOffset>1033145</wp:posOffset>
                      </wp:positionH>
                      <wp:positionV relativeFrom="paragraph">
                        <wp:posOffset>95885</wp:posOffset>
                      </wp:positionV>
                      <wp:extent cx="939800" cy="1174750"/>
                      <wp:effectExtent l="342900" t="0" r="12700" b="25400"/>
                      <wp:wrapSquare wrapText="bothSides"/>
                      <wp:docPr id="57" name="Speech Bubble: Rectangle with Corners Rounded 57"/>
                      <wp:cNvGraphicFramePr/>
                      <a:graphic xmlns:a="http://schemas.openxmlformats.org/drawingml/2006/main">
                        <a:graphicData uri="http://schemas.microsoft.com/office/word/2010/wordprocessingShape">
                          <wps:wsp>
                            <wps:cNvSpPr/>
                            <wps:spPr>
                              <a:xfrm>
                                <a:off x="0" y="0"/>
                                <a:ext cx="939800" cy="1174750"/>
                              </a:xfrm>
                              <a:prstGeom prst="wedgeRoundRectCallout">
                                <a:avLst>
                                  <a:gd name="adj1" fmla="val -83281"/>
                                  <a:gd name="adj2" fmla="val -8386"/>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1FF59E2C" w14:textId="42BB734B" w:rsidR="00311D22" w:rsidRPr="00EE4321" w:rsidRDefault="0065796A" w:rsidP="00311D22">
                                  <w:pPr>
                                    <w:jc w:val="center"/>
                                    <w:rPr>
                                      <w:rFonts w:ascii="Gadugi" w:hAnsi="Gadugi"/>
                                      <w:sz w:val="18"/>
                                      <w:szCs w:val="18"/>
                                    </w:rPr>
                                  </w:pPr>
                                  <w:r w:rsidRPr="00EE4321">
                                    <w:rPr>
                                      <w:rFonts w:ascii="Gadugi" w:hAnsi="Gadugi"/>
                                      <w:sz w:val="18"/>
                                      <w:szCs w:val="18"/>
                                    </w:rPr>
                                    <w:t>You need to stay behind at lunc</w:t>
                                  </w:r>
                                  <w:r w:rsidR="00EE4321" w:rsidRPr="00EE4321">
                                    <w:rPr>
                                      <w:rFonts w:ascii="Gadugi" w:hAnsi="Gadugi"/>
                                      <w:sz w:val="18"/>
                                      <w:szCs w:val="18"/>
                                    </w:rPr>
                                    <w:t xml:space="preserve">h time and finish your work.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154E230" id="Speech Bubble: Rectangle with Corners Rounded 57" o:spid="_x0000_s1042" type="#_x0000_t62" style="position:absolute;margin-left:81.35pt;margin-top:7.55pt;width:74pt;height:92.5pt;z-index:-251549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jRsKpgIAAI0FAAAOAAAAZHJzL2Uyb0RvYy54bWysVNtO4zAQfV9p/8HyO6QppS0VKaqKWK2E&#10;AHERz67jtFn5trbbtPv1e+yEtsA+oc2DM/aMx2fOXC6vtkqSjXC+Nrqg+WmPEqG5KWu9LOjL883J&#10;mBIfmC6ZNFoUdCc8vZp+/3bZ2Inom5WRpXAETrSfNLagqxDsJMs8XwnF/KmxQkNZGadYwNYts9Kx&#10;Bt6VzPq93jBrjCutM1x4j9PrVkmnyX9VCR7uq8qLQGRBgS2k1aV1EddseskmS8fsquYdDPYFFIrV&#10;Go/uXV2zwMja1Z9cqZo7400VTrlRmamqmosUA6LJex+ieVoxK1IsIMfbPU3+/7nld5sn++BAQ2P9&#10;xEOMUWwrp+If+Mg2kbXbkyW2gXAcXpxdjHuglEOV56PB6DyxmR1uW+fDD2EUiUJBG1EuxaNZ6/IR&#10;aZkzKc06JNLY5taHxF5JNFMoE1b+yimplEQyNkySk/FZf5x32Toy6n8wGg8/25wd2+TD4XAUbYCz&#10;exbSG9KIwRtZlze1lGmz83PpCCAAf61L0zwjfkok8wEKkJK+zuG7q1KTpqB9fOcgiaG2K8lwlStb&#10;FtTrJSVMLtE0PLjEwrvb/usPx2CumV+1qJPXlhRVB/SarFVBkTl8HWypY6gidQsSEck5FEOUwnax&#10;JTVQ54neeLQw5e7BEWfajvKW39R49xa8PDCHrKEyMBbCPZZKGjBhOomSlXF//nUe7VHZ0FLSoCXB&#10;0u81cwJ0/9So+Yt8MIg9nDaD81EfG3esWRxr9FrNDdKGOgK6JEb7IN/Eyhn1iukxi69CxTTH220+&#10;us08tKMC84eL2SyZoW8tC7f6yfLoPFIXGX/evjJnu1IPKJI789a+XaW1RXewjTe1ma2Dqeo96S2v&#10;XQbQ86lQu/kUh8rxPlkdpuj0LwAAAP//AwBQSwMEFAAGAAgAAAAhANcwzc7cAAAACgEAAA8AAABk&#10;cnMvZG93bnJldi54bWxMj0FPwzAMhe9I/IfISNyYk6EVVJpOCIkbEmJMQtyyxrQVjVOabCv8esyJ&#10;3fzsp/c+V+s5DOpAU+ojWzALDYq4ib7n1sL29fHqFlTKjr0bIpOFb0qwrs/PKlf6eOQXOmxyqySE&#10;U+ksdDmPJWJqOgouLeJILLePOAWXRU4t+skdJTwMuNS6wOB6lobOjfTQUfO52QcLP0YXb/y1HbB4&#10;iu/cOsSVfrb28mK+vwOVac7/ZvjDF3SohWkX9+yTGkQXyxuxyrAyoMRwbbQsdhak1wDWFZ6+UP8C&#10;AAD//wMAUEsBAi0AFAAGAAgAAAAhALaDOJL+AAAA4QEAABMAAAAAAAAAAAAAAAAAAAAAAFtDb250&#10;ZW50X1R5cGVzXS54bWxQSwECLQAUAAYACAAAACEAOP0h/9YAAACUAQAACwAAAAAAAAAAAAAAAAAv&#10;AQAAX3JlbHMvLnJlbHNQSwECLQAUAAYACAAAACEAKo0bCqYCAACNBQAADgAAAAAAAAAAAAAAAAAu&#10;AgAAZHJzL2Uyb0RvYy54bWxQSwECLQAUAAYACAAAACEA1zDNztwAAAAKAQAADwAAAAAAAAAAAAAA&#10;AAAABQAAZHJzL2Rvd25yZXYueG1sUEsFBgAAAAAEAAQA8wAAAAkGAAAAAA==&#10;" adj="-7189,8989" fillcolor="windowText" strokecolor="windowText" strokeweight="1.75pt">
                      <v:textbox>
                        <w:txbxContent>
                          <w:p w14:paraId="1FF59E2C" w14:textId="42BB734B" w:rsidR="00311D22" w:rsidRPr="00EE4321" w:rsidRDefault="0065796A" w:rsidP="00311D22">
                            <w:pPr>
                              <w:jc w:val="center"/>
                              <w:rPr>
                                <w:rFonts w:ascii="Gadugi" w:hAnsi="Gadugi"/>
                                <w:sz w:val="18"/>
                                <w:szCs w:val="18"/>
                              </w:rPr>
                            </w:pPr>
                            <w:r w:rsidRPr="00EE4321">
                              <w:rPr>
                                <w:rFonts w:ascii="Gadugi" w:hAnsi="Gadugi"/>
                                <w:sz w:val="18"/>
                                <w:szCs w:val="18"/>
                              </w:rPr>
                              <w:t>You need to stay behind at lunc</w:t>
                            </w:r>
                            <w:r w:rsidR="00EE4321" w:rsidRPr="00EE4321">
                              <w:rPr>
                                <w:rFonts w:ascii="Gadugi" w:hAnsi="Gadugi"/>
                                <w:sz w:val="18"/>
                                <w:szCs w:val="18"/>
                              </w:rPr>
                              <w:t xml:space="preserve">h time and finish your work. </w:t>
                            </w:r>
                          </w:p>
                        </w:txbxContent>
                      </v:textbox>
                      <w10:wrap type="square"/>
                    </v:shape>
                  </w:pict>
                </mc:Fallback>
              </mc:AlternateContent>
            </w:r>
            <w:r w:rsidRPr="00DE4175">
              <w:rPr>
                <w:rFonts w:ascii="Gadugi" w:hAnsi="Gadugi"/>
                <w:noProof/>
                <w:color w:val="000000" w:themeColor="text1"/>
                <w:lang w:bidi="ar-SA"/>
              </w:rPr>
              <w:drawing>
                <wp:anchor distT="0" distB="0" distL="114300" distR="114300" simplePos="0" relativeHeight="251755520" behindDoc="1" locked="0" layoutInCell="1" allowOverlap="1" wp14:anchorId="28913D09" wp14:editId="22381653">
                  <wp:simplePos x="0" y="0"/>
                  <wp:positionH relativeFrom="column">
                    <wp:posOffset>131445</wp:posOffset>
                  </wp:positionH>
                  <wp:positionV relativeFrom="paragraph">
                    <wp:posOffset>226695</wp:posOffset>
                  </wp:positionV>
                  <wp:extent cx="603885" cy="1026160"/>
                  <wp:effectExtent l="0" t="0" r="5715" b="0"/>
                  <wp:wrapTight wrapText="bothSides">
                    <wp:wrapPolygon edited="0">
                      <wp:start x="10221" y="0"/>
                      <wp:lineTo x="0" y="4812"/>
                      <wp:lineTo x="0" y="6416"/>
                      <wp:lineTo x="6132" y="13634"/>
                      <wp:lineTo x="8177" y="20450"/>
                      <wp:lineTo x="16353" y="20450"/>
                      <wp:lineTo x="21123" y="16842"/>
                      <wp:lineTo x="21123" y="2005"/>
                      <wp:lineTo x="19760" y="0"/>
                      <wp:lineTo x="10221" y="0"/>
                    </wp:wrapPolygon>
                  </wp:wrapTight>
                  <wp:docPr id="50" name="Picture 50"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7" cstate="print">
                            <a:extLst>
                              <a:ext uri="{BEBA8EAE-BF5A-486C-A8C5-ECC9F3942E4B}">
                                <a14:imgProps xmlns:a14="http://schemas.microsoft.com/office/drawing/2010/main">
                                  <a14:imgLayer r:embed="rId38">
                                    <a14:imgEffect>
                                      <a14:backgroundRemoval t="33333" b="92529" l="25893" r="51786">
                                        <a14:foregroundMark x1="45179" y1="65805" x2="47500" y2="69828"/>
                                        <a14:foregroundMark x1="39464" y1="66954" x2="43214" y2="68966"/>
                                        <a14:foregroundMark x1="39107" y1="62356" x2="26071" y2="45402"/>
                                        <a14:foregroundMark x1="44821" y1="50287" x2="51429" y2="53736"/>
                                        <a14:foregroundMark x1="39643" y1="49138" x2="50893" y2="54598"/>
                                        <a14:foregroundMark x1="36607" y1="47989" x2="40179" y2="43678"/>
                                        <a14:foregroundMark x1="51071" y1="43103" x2="41250" y2="38218"/>
                                        <a14:foregroundMark x1="41250" y1="38218" x2="50536" y2="47414"/>
                                        <a14:foregroundMark x1="51429" y1="43103" x2="41250" y2="38793"/>
                                        <a14:foregroundMark x1="41250" y1="38793" x2="51964" y2="43103"/>
                                        <a14:foregroundMark x1="48393" y1="36494" x2="42679" y2="33333"/>
                                        <a14:foregroundMark x1="42679" y1="59483" x2="48393" y2="75287"/>
                                        <a14:foregroundMark x1="45893" y1="59483" x2="50000" y2="86207"/>
                                        <a14:foregroundMark x1="42857" y1="89655" x2="41786" y2="71552"/>
                                      </a14:backgroundRemoval>
                                    </a14:imgEffect>
                                  </a14:imgLayer>
                                </a14:imgProps>
                              </a:ex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1E792D">
              <w:rPr>
                <w:noProof/>
                <w:sz w:val="24"/>
                <w:lang w:bidi="ar-SA"/>
              </w:rPr>
              <mc:AlternateContent>
                <mc:Choice Requires="wps">
                  <w:drawing>
                    <wp:anchor distT="45720" distB="45720" distL="114300" distR="114300" simplePos="0" relativeHeight="251760640" behindDoc="0" locked="0" layoutInCell="1" allowOverlap="1" wp14:anchorId="3062EAA3" wp14:editId="0030D9CB">
                      <wp:simplePos x="0" y="0"/>
                      <wp:positionH relativeFrom="column">
                        <wp:posOffset>-33655</wp:posOffset>
                      </wp:positionH>
                      <wp:positionV relativeFrom="paragraph">
                        <wp:posOffset>159385</wp:posOffset>
                      </wp:positionV>
                      <wp:extent cx="342900" cy="311150"/>
                      <wp:effectExtent l="0" t="0" r="19050" b="12700"/>
                      <wp:wrapSquare wrapText="bothSides"/>
                      <wp:docPr id="5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2900" cy="311150"/>
                              </a:xfrm>
                              <a:prstGeom prst="rect">
                                <a:avLst/>
                              </a:prstGeom>
                              <a:solidFill>
                                <a:schemeClr val="accent6">
                                  <a:lumMod val="20000"/>
                                  <a:lumOff val="80000"/>
                                </a:schemeClr>
                              </a:solidFill>
                              <a:ln w="9525">
                                <a:solidFill>
                                  <a:schemeClr val="accent6">
                                    <a:lumMod val="20000"/>
                                    <a:lumOff val="80000"/>
                                  </a:schemeClr>
                                </a:solidFill>
                                <a:miter lim="800000"/>
                                <a:headEnd/>
                                <a:tailEnd/>
                              </a:ln>
                            </wps:spPr>
                            <wps:txbx>
                              <w:txbxContent>
                                <w:p w14:paraId="09D69938" w14:textId="212B2A56" w:rsidR="001E792D" w:rsidRPr="001E792D" w:rsidRDefault="001E792D" w:rsidP="001E792D">
                                  <w:pPr>
                                    <w:jc w:val="center"/>
                                    <w:rPr>
                                      <w:rFonts w:ascii="Gadugi" w:hAnsi="Gadugi"/>
                                      <w:b/>
                                      <w:bCs/>
                                    </w:rPr>
                                  </w:pPr>
                                  <w:r w:rsidRPr="001E792D">
                                    <w:rPr>
                                      <w:rFonts w:ascii="Gadugi" w:hAnsi="Gadugi"/>
                                      <w:b/>
                                      <w:bCs/>
                                    </w:rPr>
                                    <w:t>a)</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062EAA3" id="_x0000_s1043" type="#_x0000_t202" style="position:absolute;margin-left:-2.65pt;margin-top:12.55pt;width:27pt;height:24.5pt;z-index:2517606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61HMQIAAKIEAAAOAAAAZHJzL2Uyb0RvYy54bWy0VNtu2zAMfR+wfxD0vjhOk7Yx4hRdug4D&#10;ugvQ7QMUSY6FSaImKbG7rx8lO2m6vQ3biyCS1uEhD+nVTW80OUgfFNialpMpJdJyEMruavrt6/2b&#10;a0pCZFYwDVbW9EkGerN+/WrVuUrOoAUtpCcIYkPVuZq2MbqqKAJvpWFhAk5aDDbgDYto+l0hPOsQ&#10;3ehiNp1eFh144TxwGQJ674YgXWf8ppE8fm6aICPRNUVuMZ8+n9t0FusVq3aeuVbxkQb7CxaGKYtJ&#10;T1B3LDKy9+oPKKO4hwBNnHAwBTSN4jLXgNWU09+qeWyZk7kWbE5wpzaFfwfLPx0e3RdPYv8WehQw&#10;FxHcA/DvgVjYtMzu5K330LWSCUxcppYVnQvV+DS1OlQhgWy7jyBQZLaPkIH6xpvUFayTIDoK8HRq&#10;uuwj4ei8mM+WU4xwDF2UZbnIohSsOj52PsT3EgxJl5p61DSDs8NDiIkMq46fpFwBtBL3SutspDmS&#10;G+3JgeEEMM6ljZf5ud4bZDv4cZKQQp4FdOPEDO7roxtT5IlMSDnhiyTakq6my8VskYFfxE7P/icB&#10;oyIukVamppnyWEpS7J0VuazIlB7uWIu2o4RJtUG/2G97ogTqe5X6kCTdgnhCUT0MS4NLjpcW/E9K&#10;OlyYmoYfe+YlJfqDxcFYlvN52rBszBdXMzT8eWR7HmGWI1RNIyXDdRPzVibRLNziADUqi/vMZOSM&#10;i5AlGJc2bdq5nb96/rWsfwEAAP//AwBQSwMEFAAGAAgAAAAhABRbY5TdAAAABwEAAA8AAABkcnMv&#10;ZG93bnJldi54bWxMjsFKw0AURfdC/2F4BXftJGlrS8ykFEFdFISmgtuXzDOJzbwJmUkb/95xpcvL&#10;vZx7sv1kOnGlwbWWFcTLCARxZXXLtYL38/NiB8J5ZI2dZVLwTQ72+ewuw1TbG5/oWvhaBAi7FBU0&#10;3veplK5qyKBb2p44dJ92MOhDHGqpB7wFuOlkEkUP0mDL4aHBnp4aqi7FaMJJ8mWT8vUNj8daWh2/&#10;rM5j8aHU/Xw6PILwNPm/MfzqB3XIg1NpR9ZOdAoWm1VYKkg2MYjQr3dbEKWC7ToGmWfyv3/+AwAA&#10;//8DAFBLAQItABQABgAIAAAAIQC2gziS/gAAAOEBAAATAAAAAAAAAAAAAAAAAAAAAABbQ29udGVu&#10;dF9UeXBlc10ueG1sUEsBAi0AFAAGAAgAAAAhADj9If/WAAAAlAEAAAsAAAAAAAAAAAAAAAAALwEA&#10;AF9yZWxzLy5yZWxzUEsBAi0AFAAGAAgAAAAhABKvrUcxAgAAogQAAA4AAAAAAAAAAAAAAAAALgIA&#10;AGRycy9lMm9Eb2MueG1sUEsBAi0AFAAGAAgAAAAhABRbY5TdAAAABwEAAA8AAAAAAAAAAAAAAAAA&#10;iwQAAGRycy9kb3ducmV2LnhtbFBLBQYAAAAABAAEAPMAAACVBQAAAAA=&#10;" fillcolor="#e2efd9 [665]" strokecolor="#e2efd9 [665]">
                      <v:textbox>
                        <w:txbxContent>
                          <w:p w14:paraId="09D69938" w14:textId="212B2A56" w:rsidR="001E792D" w:rsidRPr="001E792D" w:rsidRDefault="001E792D" w:rsidP="001E792D">
                            <w:pPr>
                              <w:jc w:val="center"/>
                              <w:rPr>
                                <w:rFonts w:ascii="Gadugi" w:hAnsi="Gadugi"/>
                                <w:b/>
                                <w:bCs/>
                              </w:rPr>
                            </w:pPr>
                            <w:r w:rsidRPr="001E792D">
                              <w:rPr>
                                <w:rFonts w:ascii="Gadugi" w:hAnsi="Gadugi"/>
                                <w:b/>
                                <w:bCs/>
                              </w:rPr>
                              <w:t>a)</w:t>
                            </w:r>
                          </w:p>
                        </w:txbxContent>
                      </v:textbox>
                      <w10:wrap type="square"/>
                    </v:shape>
                  </w:pict>
                </mc:Fallback>
              </mc:AlternateContent>
            </w:r>
            <w:r w:rsidRPr="001E792D">
              <w:rPr>
                <w:noProof/>
                <w:sz w:val="24"/>
                <w:lang w:bidi="ar-SA"/>
              </w:rPr>
              <mc:AlternateContent>
                <mc:Choice Requires="wps">
                  <w:drawing>
                    <wp:anchor distT="45720" distB="45720" distL="114300" distR="114300" simplePos="0" relativeHeight="251764736" behindDoc="0" locked="0" layoutInCell="1" allowOverlap="1" wp14:anchorId="4F067428" wp14:editId="70908FB6">
                      <wp:simplePos x="0" y="0"/>
                      <wp:positionH relativeFrom="column">
                        <wp:posOffset>4083050</wp:posOffset>
                      </wp:positionH>
                      <wp:positionV relativeFrom="paragraph">
                        <wp:posOffset>184150</wp:posOffset>
                      </wp:positionV>
                      <wp:extent cx="368300" cy="311150"/>
                      <wp:effectExtent l="0" t="0" r="12700" b="12700"/>
                      <wp:wrapSquare wrapText="bothSides"/>
                      <wp:docPr id="5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8300" cy="311150"/>
                              </a:xfrm>
                              <a:prstGeom prst="rect">
                                <a:avLst/>
                              </a:prstGeom>
                              <a:solidFill>
                                <a:srgbClr val="70AD47">
                                  <a:lumMod val="20000"/>
                                  <a:lumOff val="80000"/>
                                </a:srgbClr>
                              </a:solidFill>
                              <a:ln w="9525">
                                <a:solidFill>
                                  <a:srgbClr val="70AD47">
                                    <a:lumMod val="20000"/>
                                    <a:lumOff val="80000"/>
                                  </a:srgbClr>
                                </a:solidFill>
                                <a:miter lim="800000"/>
                                <a:headEnd/>
                                <a:tailEnd/>
                              </a:ln>
                            </wps:spPr>
                            <wps:txbx>
                              <w:txbxContent>
                                <w:p w14:paraId="00185922" w14:textId="0D07B857" w:rsidR="001E792D" w:rsidRPr="001E792D" w:rsidRDefault="001E792D" w:rsidP="001E792D">
                                  <w:pPr>
                                    <w:jc w:val="center"/>
                                    <w:rPr>
                                      <w:rFonts w:ascii="Gadugi" w:hAnsi="Gadugi"/>
                                      <w:b/>
                                      <w:bCs/>
                                    </w:rPr>
                                  </w:pPr>
                                  <w:r>
                                    <w:rPr>
                                      <w:rFonts w:ascii="Gadugi" w:hAnsi="Gadugi"/>
                                      <w:b/>
                                      <w:bCs/>
                                    </w:rPr>
                                    <w:t>c</w:t>
                                  </w:r>
                                  <w:r w:rsidRPr="001E792D">
                                    <w:rPr>
                                      <w:rFonts w:ascii="Gadugi" w:hAnsi="Gadugi"/>
                                      <w:b/>
                                      <w:bCs/>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F067428" id="_x0000_s1044" type="#_x0000_t202" style="position:absolute;margin-left:321.5pt;margin-top:14.5pt;width:29pt;height:24.5pt;z-index:2517647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snkdLAIAAJgEAAAOAAAAZHJzL2Uyb0RvYy54bWy8VNtu2zAMfR+wfxD0vtjOpU2NOEWWrMOA&#10;7gJ0+wBZlmNhkuhJSuzs60vJTpptb8OwF0EkrUMeHtKr+14rchTWSTAFzSYpJcJwqKTZF/Tb14c3&#10;S0qcZ6ZiCowo6Ek4er9+/WrVtbmYQgOqEpYgiHF51xa08b7Nk8TxRmjmJtAKg8EarGYeTbtPKss6&#10;RNcqmabpTdKBrVoLXDiH3t0QpOuIX9eC+8917YQnqqBYm4+njWcZzmS9YvnesraRfCyD/UUVmkmD&#10;SS9QO+YZOVj5B5SW3IKD2k846ATqWnIROSCbLP2NzVPDWhG5YHNce2mT+3ew/NPxqf1iie/fQo8C&#10;RhKufQT+3RED24aZvdhYC10jWIWJs9CypGtdPj4NrXa5CyBl9xEqFJkdPESgvrY6dAV5EkRHAU6X&#10;poveE47O2c1ylmKEY2iWZdkiipKw/Py4tc6/F6BJuBTUoqYRnB0fnQ/FsPz8ScjlQMnqQSoVDbsv&#10;t8qSI0P9b9PNbn4b36qDxlIHN44R5o+DgG4cl8G9PLsR3w0wMdcv+MqQrqB3i+liaNz/zK2lx9VR&#10;Uhc01jpyCDq9M1Xk45lUwx1JKDMKF7QaVPN92RNZoarL0IAgZAnVCaW0MKwKrjZeGrA/KelwTQrq&#10;fhyYFZSoDwbH4S6bz8NeRWO+uJ2iYa8j5XWEGY5QBfWUDNetj7sYpDKwwbGpZZT0pZKxZhz/2P1x&#10;VcN+Xdvxq5cfyvoZAAD//wMAUEsDBBQABgAIAAAAIQCLhpks3gAAAAkBAAAPAAAAZHJzL2Rvd25y&#10;ZXYueG1sTI9BT8MwDIXvSPyHyEjcWLIylVGaThOo4sAFBkgcs8a0FYlTmqwr/HrMCU5+lp+ev1du&#10;Zu/EhGPsA2lYLhQIpCbYnloNL8/1xRpETIascYFQwxdG2FSnJ6UpbDjSE0671AoOoVgYDV1KQyFl&#10;bDr0Ji7CgMS39zB6k3gdW2lHc+Rw72SmVC696Yk/dGbA2w6bj93Ba3B1nt0p+7n9flXu4fF+Wsm6&#10;f9P6/Gze3oBIOKc/M/ziMzpUzLQPB7JROA356pK7JA3ZNU82XKkliz2LtQJZlfJ/g+oHAAD//wMA&#10;UEsBAi0AFAAGAAgAAAAhALaDOJL+AAAA4QEAABMAAAAAAAAAAAAAAAAAAAAAAFtDb250ZW50X1R5&#10;cGVzXS54bWxQSwECLQAUAAYACAAAACEAOP0h/9YAAACUAQAACwAAAAAAAAAAAAAAAAAvAQAAX3Jl&#10;bHMvLnJlbHNQSwECLQAUAAYACAAAACEA9LJ5HSwCAACYBAAADgAAAAAAAAAAAAAAAAAuAgAAZHJz&#10;L2Uyb0RvYy54bWxQSwECLQAUAAYACAAAACEAi4aZLN4AAAAJAQAADwAAAAAAAAAAAAAAAACGBAAA&#10;ZHJzL2Rvd25yZXYueG1sUEsFBgAAAAAEAAQA8wAAAJEFAAAAAA==&#10;" fillcolor="#e2f0d9" strokecolor="#e2f0d9">
                      <v:textbox>
                        <w:txbxContent>
                          <w:p w14:paraId="00185922" w14:textId="0D07B857" w:rsidR="001E792D" w:rsidRPr="001E792D" w:rsidRDefault="001E792D" w:rsidP="001E792D">
                            <w:pPr>
                              <w:jc w:val="center"/>
                              <w:rPr>
                                <w:rFonts w:ascii="Gadugi" w:hAnsi="Gadugi"/>
                                <w:b/>
                                <w:bCs/>
                              </w:rPr>
                            </w:pPr>
                            <w:r>
                              <w:rPr>
                                <w:rFonts w:ascii="Gadugi" w:hAnsi="Gadugi"/>
                                <w:b/>
                                <w:bCs/>
                              </w:rPr>
                              <w:t>c</w:t>
                            </w:r>
                            <w:r w:rsidRPr="001E792D">
                              <w:rPr>
                                <w:rFonts w:ascii="Gadugi" w:hAnsi="Gadugi"/>
                                <w:b/>
                                <w:bCs/>
                              </w:rPr>
                              <w:t>)</w:t>
                            </w:r>
                          </w:p>
                        </w:txbxContent>
                      </v:textbox>
                      <w10:wrap type="square"/>
                    </v:shape>
                  </w:pict>
                </mc:Fallback>
              </mc:AlternateContent>
            </w:r>
            <w:r w:rsidRPr="00DE4175">
              <w:rPr>
                <w:rFonts w:ascii="Gadugi" w:hAnsi="Gadugi"/>
                <w:noProof/>
                <w:color w:val="000000" w:themeColor="text1"/>
                <w:lang w:bidi="ar-SA"/>
              </w:rPr>
              <w:drawing>
                <wp:anchor distT="0" distB="0" distL="114300" distR="114300" simplePos="0" relativeHeight="251758592" behindDoc="1" locked="0" layoutInCell="1" allowOverlap="1" wp14:anchorId="4D087AAC" wp14:editId="0C1B5ABE">
                  <wp:simplePos x="0" y="0"/>
                  <wp:positionH relativeFrom="column">
                    <wp:posOffset>4349750</wp:posOffset>
                  </wp:positionH>
                  <wp:positionV relativeFrom="paragraph">
                    <wp:posOffset>224155</wp:posOffset>
                  </wp:positionV>
                  <wp:extent cx="603885" cy="1026160"/>
                  <wp:effectExtent l="0" t="0" r="5715" b="0"/>
                  <wp:wrapTight wrapText="bothSides">
                    <wp:wrapPolygon edited="0">
                      <wp:start x="10221" y="0"/>
                      <wp:lineTo x="0" y="4812"/>
                      <wp:lineTo x="0" y="6416"/>
                      <wp:lineTo x="6132" y="13634"/>
                      <wp:lineTo x="8177" y="20450"/>
                      <wp:lineTo x="16353" y="20450"/>
                      <wp:lineTo x="21123" y="16842"/>
                      <wp:lineTo x="21123" y="2005"/>
                      <wp:lineTo x="19760" y="0"/>
                      <wp:lineTo x="10221" y="0"/>
                    </wp:wrapPolygon>
                  </wp:wrapTight>
                  <wp:docPr id="52" name="Picture 52"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37" cstate="print">
                            <a:extLst>
                              <a:ext uri="{BEBA8EAE-BF5A-486C-A8C5-ECC9F3942E4B}">
                                <a14:imgProps xmlns:a14="http://schemas.microsoft.com/office/drawing/2010/main">
                                  <a14:imgLayer r:embed="rId38">
                                    <a14:imgEffect>
                                      <a14:backgroundRemoval t="33333" b="92529" l="25893" r="51786">
                                        <a14:foregroundMark x1="45179" y1="65805" x2="47500" y2="69828"/>
                                        <a14:foregroundMark x1="39464" y1="66954" x2="43214" y2="68966"/>
                                        <a14:foregroundMark x1="39107" y1="62356" x2="26071" y2="45402"/>
                                        <a14:foregroundMark x1="44821" y1="50287" x2="51429" y2="53736"/>
                                        <a14:foregroundMark x1="39643" y1="49138" x2="50893" y2="54598"/>
                                        <a14:foregroundMark x1="36607" y1="47989" x2="40179" y2="43678"/>
                                        <a14:foregroundMark x1="51071" y1="43103" x2="41250" y2="38218"/>
                                        <a14:foregroundMark x1="41250" y1="38218" x2="50536" y2="47414"/>
                                        <a14:foregroundMark x1="51429" y1="43103" x2="41250" y2="38793"/>
                                        <a14:foregroundMark x1="41250" y1="38793" x2="51964" y2="43103"/>
                                        <a14:foregroundMark x1="48393" y1="36494" x2="42679" y2="33333"/>
                                        <a14:foregroundMark x1="42679" y1="59483" x2="48393" y2="75287"/>
                                        <a14:foregroundMark x1="45893" y1="59483" x2="50000" y2="86207"/>
                                        <a14:foregroundMark x1="42857" y1="89655" x2="41786" y2="71552"/>
                                      </a14:backgroundRemoval>
                                    </a14:imgEffect>
                                  </a14:imgLayer>
                                </a14:imgProps>
                              </a:ext>
                              <a:ext uri="{28A0092B-C50C-407E-A947-70E740481C1C}">
                                <a14:useLocalDpi xmlns:a14="http://schemas.microsoft.com/office/drawing/2010/main" val="0"/>
                              </a:ext>
                            </a:extLst>
                          </a:blip>
                          <a:srcRect l="27704" t="29080" r="46439"/>
                          <a:stretch/>
                        </pic:blipFill>
                        <pic:spPr bwMode="auto">
                          <a:xfrm>
                            <a:off x="0" y="0"/>
                            <a:ext cx="603885" cy="10261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F4F6D">
              <w:rPr>
                <w:sz w:val="24"/>
                <w:lang w:bidi="ar-SA"/>
              </w:rPr>
              <w:t xml:space="preserve">                              </w:t>
            </w:r>
            <w:r w:rsidR="00B761AB">
              <w:rPr>
                <w:sz w:val="24"/>
                <w:lang w:bidi="ar-SA"/>
              </w:rPr>
              <w:t xml:space="preserve">                          </w:t>
            </w:r>
          </w:p>
          <w:p w14:paraId="68D2A177" w14:textId="2EC30FFB" w:rsidR="00601D12" w:rsidRPr="003D4AA1" w:rsidRDefault="003D4AA1" w:rsidP="009C3C52">
            <w:pPr>
              <w:spacing w:line="259" w:lineRule="auto"/>
              <w:rPr>
                <w:rFonts w:ascii="Gadugi" w:hAnsi="Gadugi"/>
                <w:lang w:bidi="ar-SA"/>
              </w:rPr>
            </w:pPr>
            <w:r w:rsidRPr="003D4AA1">
              <w:rPr>
                <w:rFonts w:ascii="Gadugi" w:hAnsi="Gadugi"/>
                <w:lang w:bidi="ar-SA"/>
              </w:rPr>
              <w:t xml:space="preserve">How often do you give students the opportunity to take responsibility for their behaviour by asking what would help them to resolve an issue? </w:t>
            </w:r>
          </w:p>
        </w:tc>
      </w:tr>
      <w:bookmarkEnd w:id="16"/>
    </w:tbl>
    <w:p w14:paraId="2D117C4C" w14:textId="5C70F21A" w:rsidR="00601D12" w:rsidRDefault="00601D12" w:rsidP="00165A45">
      <w:pPr>
        <w:spacing w:after="120" w:line="276" w:lineRule="auto"/>
        <w:rPr>
          <w:rFonts w:ascii="Gadugi" w:hAnsi="Gadugi" w:cstheme="majorHAnsi"/>
        </w:rPr>
      </w:pPr>
    </w:p>
    <w:p w14:paraId="7404C8D4" w14:textId="77777777" w:rsidR="00EB0A09" w:rsidRDefault="00EB0A09" w:rsidP="00165A45">
      <w:pPr>
        <w:spacing w:after="120" w:line="276" w:lineRule="auto"/>
        <w:rPr>
          <w:rFonts w:ascii="Gadugi" w:hAnsi="Gadugi" w:cstheme="majorHAnsi"/>
        </w:rPr>
      </w:pPr>
    </w:p>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381710" w:rsidRPr="008A4EE0" w14:paraId="02DD1A6E" w14:textId="77777777" w:rsidTr="00C74CF9">
        <w:trPr>
          <w:trHeight w:val="1833"/>
        </w:trPr>
        <w:tc>
          <w:tcPr>
            <w:tcW w:w="10031" w:type="dxa"/>
            <w:shd w:val="clear" w:color="auto" w:fill="FBE4D5" w:themeFill="accent2" w:themeFillTint="33"/>
          </w:tcPr>
          <w:p w14:paraId="1ECD065A" w14:textId="35DE8419" w:rsidR="00381710" w:rsidRPr="00304E57" w:rsidRDefault="00381710" w:rsidP="00C74CF9">
            <w:pPr>
              <w:keepNext/>
              <w:keepLines/>
              <w:spacing w:line="259" w:lineRule="auto"/>
              <w:outlineLvl w:val="0"/>
              <w:rPr>
                <w:rFonts w:ascii="Gadugi" w:hAnsi="Gadugi" w:cs="Calibri"/>
                <w:kern w:val="1"/>
                <w:sz w:val="24"/>
                <w:lang w:val="en-US" w:eastAsia="en-GB" w:bidi="ar-SA"/>
              </w:rPr>
            </w:pPr>
            <w:r w:rsidRPr="008A4EE0">
              <w:rPr>
                <w:rFonts w:asciiTheme="majorHAnsi" w:eastAsia="Times New Roman" w:hAnsiTheme="majorHAnsi" w:cstheme="majorBidi"/>
                <w:b/>
                <w:bCs/>
                <w:color w:val="2F5496" w:themeColor="accent1" w:themeShade="BF"/>
                <w:sz w:val="26"/>
                <w:szCs w:val="26"/>
                <w:lang w:val="en-US" w:bidi="ar-SA"/>
              </w:rPr>
              <w:lastRenderedPageBreak/>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sidR="00304E57">
              <w:rPr>
                <w:rFonts w:asciiTheme="majorHAnsi" w:eastAsia="Times New Roman" w:hAnsiTheme="majorHAnsi" w:cstheme="majorBidi"/>
                <w:b/>
                <w:bCs/>
                <w:color w:val="2F5496" w:themeColor="accent1" w:themeShade="BF"/>
                <w:sz w:val="26"/>
                <w:szCs w:val="26"/>
                <w:lang w:val="en-US" w:bidi="ar-SA"/>
              </w:rPr>
              <w:t>8</w:t>
            </w:r>
            <w:r w:rsidRPr="008A4EE0">
              <w:rPr>
                <w:rFonts w:asciiTheme="majorHAnsi" w:eastAsia="Times New Roman" w:hAnsiTheme="majorHAnsi" w:cstheme="majorBidi"/>
                <w:b/>
                <w:bCs/>
                <w:color w:val="2F5496" w:themeColor="accent1" w:themeShade="BF"/>
                <w:sz w:val="26"/>
                <w:szCs w:val="26"/>
                <w:lang w:val="en-US" w:bidi="ar-SA"/>
              </w:rPr>
              <w:t xml:space="preserve"> </w:t>
            </w:r>
            <w:r>
              <w:rPr>
                <w:rFonts w:asciiTheme="majorHAnsi" w:eastAsia="Times New Roman" w:hAnsiTheme="majorHAnsi" w:cstheme="majorBidi"/>
                <w:b/>
                <w:bCs/>
                <w:color w:val="2F5496" w:themeColor="accent1" w:themeShade="BF"/>
                <w:sz w:val="26"/>
                <w:szCs w:val="26"/>
                <w:lang w:val="en-US" w:bidi="ar-SA"/>
              </w:rPr>
              <w:t xml:space="preserve">suggested </w:t>
            </w:r>
            <w:r w:rsidRPr="008A4EE0">
              <w:rPr>
                <w:rFonts w:asciiTheme="majorHAnsi" w:eastAsia="Times New Roman" w:hAnsiTheme="majorHAnsi" w:cstheme="majorBidi"/>
                <w:b/>
                <w:bCs/>
                <w:color w:val="2F5496" w:themeColor="accent1" w:themeShade="BF"/>
                <w:sz w:val="26"/>
                <w:szCs w:val="26"/>
                <w:lang w:val="en-US" w:bidi="ar-SA"/>
              </w:rPr>
              <w:t xml:space="preserve">answers </w:t>
            </w:r>
            <w:r w:rsidRPr="008A4EE0">
              <w:rPr>
                <w:rFonts w:ascii="Gadugi" w:hAnsi="Gadugi" w:cs="Calibri"/>
                <w:kern w:val="1"/>
                <w:sz w:val="24"/>
                <w:lang w:val="en-US" w:eastAsia="en-GB" w:bidi="ar-SA"/>
              </w:rPr>
              <w:t xml:space="preserve"> </w:t>
            </w:r>
          </w:p>
          <w:p w14:paraId="150BE2F2" w14:textId="77777777" w:rsidR="00343880" w:rsidRDefault="00EB1E3D" w:rsidP="006231A9">
            <w:pPr>
              <w:pStyle w:val="ListParagraph"/>
              <w:numPr>
                <w:ilvl w:val="0"/>
                <w:numId w:val="41"/>
              </w:numPr>
              <w:rPr>
                <w:rFonts w:ascii="Gadugi" w:hAnsi="Gadugi"/>
                <w:sz w:val="20"/>
                <w:szCs w:val="20"/>
              </w:rPr>
            </w:pPr>
            <w:r>
              <w:rPr>
                <w:rFonts w:ascii="Gadugi" w:hAnsi="Gadugi"/>
                <w:sz w:val="20"/>
                <w:szCs w:val="20"/>
              </w:rPr>
              <w:t xml:space="preserve">This is a negative consequence for the poor behaviour. </w:t>
            </w:r>
            <w:r w:rsidR="007053FE">
              <w:rPr>
                <w:rFonts w:ascii="Gadugi" w:hAnsi="Gadugi"/>
                <w:sz w:val="20"/>
                <w:szCs w:val="20"/>
              </w:rPr>
              <w:t xml:space="preserve">If a teacher has given a student </w:t>
            </w:r>
            <w:r w:rsidR="00516A69">
              <w:rPr>
                <w:rFonts w:ascii="Gadugi" w:hAnsi="Gadugi"/>
                <w:sz w:val="20"/>
                <w:szCs w:val="20"/>
              </w:rPr>
              <w:t xml:space="preserve">the opportunity to change their behaviour or given </w:t>
            </w:r>
            <w:r w:rsidR="007053FE">
              <w:rPr>
                <w:rFonts w:ascii="Gadugi" w:hAnsi="Gadugi"/>
                <w:sz w:val="20"/>
                <w:szCs w:val="20"/>
              </w:rPr>
              <w:t>warnings</w:t>
            </w:r>
            <w:r w:rsidR="00516A69">
              <w:rPr>
                <w:rFonts w:ascii="Gadugi" w:hAnsi="Gadugi"/>
                <w:sz w:val="20"/>
                <w:szCs w:val="20"/>
              </w:rPr>
              <w:t>, this could be an appropriate response. In the first instance, i</w:t>
            </w:r>
            <w:r w:rsidR="00343880">
              <w:rPr>
                <w:rFonts w:ascii="Gadugi" w:hAnsi="Gadugi"/>
                <w:sz w:val="20"/>
                <w:szCs w:val="20"/>
              </w:rPr>
              <w:t xml:space="preserve">f the teacher has noticed the student is off task, responses a and b would be more appropriate. </w:t>
            </w:r>
          </w:p>
          <w:p w14:paraId="18802319" w14:textId="5408670D" w:rsidR="005B5878" w:rsidRPr="003B5520" w:rsidRDefault="00343880" w:rsidP="006231A9">
            <w:pPr>
              <w:pStyle w:val="ListParagraph"/>
              <w:numPr>
                <w:ilvl w:val="0"/>
                <w:numId w:val="41"/>
              </w:numPr>
              <w:rPr>
                <w:rFonts w:ascii="Gadugi" w:hAnsi="Gadugi"/>
                <w:b/>
                <w:bCs/>
                <w:sz w:val="20"/>
                <w:szCs w:val="20"/>
              </w:rPr>
            </w:pPr>
            <w:r w:rsidRPr="003B5520">
              <w:rPr>
                <w:rFonts w:ascii="Gadugi" w:hAnsi="Gadugi"/>
                <w:b/>
                <w:bCs/>
                <w:sz w:val="20"/>
                <w:szCs w:val="20"/>
              </w:rPr>
              <w:t>This response</w:t>
            </w:r>
            <w:r w:rsidR="005B5878" w:rsidRPr="003B5520">
              <w:rPr>
                <w:rFonts w:ascii="Gadugi" w:hAnsi="Gadugi"/>
                <w:b/>
                <w:bCs/>
                <w:sz w:val="20"/>
                <w:szCs w:val="20"/>
              </w:rPr>
              <w:t xml:space="preserve"> encourages the student to reflect on their performance so far. The teacher is taking responsibility by asking if they need to explain something further but also asking the student to take responsibility by asking what they need to be able to focus on the task. </w:t>
            </w:r>
            <w:r w:rsidR="00144A5F" w:rsidRPr="003B5520">
              <w:rPr>
                <w:rFonts w:ascii="Gadugi" w:hAnsi="Gadugi"/>
                <w:b/>
                <w:bCs/>
                <w:sz w:val="20"/>
                <w:szCs w:val="20"/>
              </w:rPr>
              <w:t>This response might be the most appropriate in the given scenario.</w:t>
            </w:r>
          </w:p>
          <w:p w14:paraId="4EA2014A" w14:textId="1EDE60ED" w:rsidR="00381710" w:rsidRDefault="007053FE" w:rsidP="006231A9">
            <w:pPr>
              <w:pStyle w:val="ListParagraph"/>
              <w:numPr>
                <w:ilvl w:val="0"/>
                <w:numId w:val="41"/>
              </w:numPr>
              <w:rPr>
                <w:rFonts w:ascii="Gadugi" w:hAnsi="Gadugi"/>
                <w:sz w:val="20"/>
                <w:szCs w:val="20"/>
              </w:rPr>
            </w:pPr>
            <w:r>
              <w:rPr>
                <w:rFonts w:ascii="Gadugi" w:hAnsi="Gadugi"/>
                <w:sz w:val="20"/>
                <w:szCs w:val="20"/>
              </w:rPr>
              <w:t xml:space="preserve"> </w:t>
            </w:r>
            <w:r w:rsidR="006B5289">
              <w:rPr>
                <w:rFonts w:ascii="Gadugi" w:hAnsi="Gadugi"/>
                <w:sz w:val="20"/>
                <w:szCs w:val="20"/>
              </w:rPr>
              <w:t xml:space="preserve">This response encourages the student to think about where they will learn best. </w:t>
            </w:r>
            <w:r w:rsidR="003A1DE3">
              <w:rPr>
                <w:rFonts w:ascii="Gadugi" w:hAnsi="Gadugi"/>
                <w:sz w:val="20"/>
                <w:szCs w:val="20"/>
              </w:rPr>
              <w:t>Note the teacher does not ask or tell the student to move but allows them to make the decision. This response may be appropriat</w:t>
            </w:r>
            <w:r w:rsidR="003B5520">
              <w:rPr>
                <w:rFonts w:ascii="Gadugi" w:hAnsi="Gadugi"/>
                <w:sz w:val="20"/>
                <w:szCs w:val="20"/>
              </w:rPr>
              <w:t>e, following b, if the student is still not focussing on the task.</w:t>
            </w:r>
          </w:p>
          <w:p w14:paraId="3E7E0045" w14:textId="12CC9CA4" w:rsidR="003A1DE3" w:rsidRPr="00381710" w:rsidRDefault="003A1DE3" w:rsidP="003A1DE3">
            <w:pPr>
              <w:pStyle w:val="ListParagraph"/>
              <w:rPr>
                <w:rFonts w:ascii="Gadugi" w:hAnsi="Gadugi"/>
                <w:sz w:val="20"/>
                <w:szCs w:val="20"/>
              </w:rPr>
            </w:pPr>
          </w:p>
        </w:tc>
      </w:tr>
    </w:tbl>
    <w:p w14:paraId="5674DDE1" w14:textId="77777777" w:rsidR="00EB0A09" w:rsidRDefault="00EB0A09" w:rsidP="00E4713D">
      <w:pPr>
        <w:spacing w:after="120" w:line="276" w:lineRule="auto"/>
        <w:rPr>
          <w:rFonts w:asciiTheme="majorHAnsi" w:hAnsiTheme="majorHAnsi" w:cstheme="majorHAnsi"/>
          <w:b/>
          <w:bCs/>
          <w:color w:val="2F5496" w:themeColor="accent1" w:themeShade="BF"/>
          <w:sz w:val="26"/>
          <w:szCs w:val="26"/>
        </w:rPr>
      </w:pPr>
    </w:p>
    <w:p w14:paraId="6364B121" w14:textId="0B1F9A73" w:rsidR="00BE1F20" w:rsidRPr="003C0B01" w:rsidRDefault="00791394" w:rsidP="00E4713D">
      <w:pPr>
        <w:spacing w:after="120" w:line="276" w:lineRule="auto"/>
        <w:rPr>
          <w:rFonts w:asciiTheme="majorHAnsi" w:hAnsiTheme="majorHAnsi" w:cstheme="majorHAnsi"/>
          <w:b/>
          <w:bCs/>
          <w:color w:val="2F5496" w:themeColor="accent1" w:themeShade="BF"/>
          <w:sz w:val="26"/>
          <w:szCs w:val="26"/>
        </w:rPr>
      </w:pPr>
      <w:r>
        <w:rPr>
          <w:noProof/>
        </w:rPr>
        <w:drawing>
          <wp:anchor distT="0" distB="0" distL="114300" distR="114300" simplePos="0" relativeHeight="251771904" behindDoc="0" locked="0" layoutInCell="1" allowOverlap="1" wp14:anchorId="4DD49328" wp14:editId="66502A39">
            <wp:simplePos x="0" y="0"/>
            <wp:positionH relativeFrom="margin">
              <wp:posOffset>2965450</wp:posOffset>
            </wp:positionH>
            <wp:positionV relativeFrom="paragraph">
              <wp:posOffset>10160</wp:posOffset>
            </wp:positionV>
            <wp:extent cx="3371215" cy="1882775"/>
            <wp:effectExtent l="0" t="0" r="635" b="3175"/>
            <wp:wrapSquare wrapText="bothSides"/>
            <wp:docPr id="60" name="Picture 60" descr="Educational Postcard: Feedback and Growth Mindset (1/5) | Flick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Educational Postcard: Feedback and Growth Mindset (1/5) | Flickr"/>
                    <pic:cNvPicPr>
                      <a:picLocks noChangeAspect="1" noChangeArrowheads="1"/>
                    </pic:cNvPicPr>
                  </pic:nvPicPr>
                  <pic:blipFill rotWithShape="1">
                    <a:blip r:embed="rId39" cstate="print">
                      <a:extLst>
                        <a:ext uri="{28A0092B-C50C-407E-A947-70E740481C1C}">
                          <a14:useLocalDpi xmlns:a14="http://schemas.microsoft.com/office/drawing/2010/main" val="0"/>
                        </a:ext>
                      </a:extLst>
                    </a:blip>
                    <a:srcRect t="9107" b="16406"/>
                    <a:stretch/>
                  </pic:blipFill>
                  <pic:spPr bwMode="auto">
                    <a:xfrm>
                      <a:off x="0" y="0"/>
                      <a:ext cx="3371215" cy="188277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E1F20" w:rsidRPr="003C0B01">
        <w:rPr>
          <w:rFonts w:asciiTheme="majorHAnsi" w:hAnsiTheme="majorHAnsi" w:cstheme="majorHAnsi"/>
          <w:b/>
          <w:bCs/>
          <w:color w:val="2F5496" w:themeColor="accent1" w:themeShade="BF"/>
          <w:sz w:val="26"/>
          <w:szCs w:val="26"/>
        </w:rPr>
        <w:t>5.1 P</w:t>
      </w:r>
      <w:r w:rsidR="00E4713D" w:rsidRPr="003C0B01">
        <w:rPr>
          <w:rFonts w:asciiTheme="majorHAnsi" w:hAnsiTheme="majorHAnsi" w:cstheme="majorHAnsi"/>
          <w:b/>
          <w:bCs/>
          <w:color w:val="2F5496" w:themeColor="accent1" w:themeShade="BF"/>
          <w:sz w:val="26"/>
          <w:szCs w:val="26"/>
        </w:rPr>
        <w:t>ositive consequences</w:t>
      </w:r>
    </w:p>
    <w:p w14:paraId="755B9CFE" w14:textId="36F710A2" w:rsidR="00E16227" w:rsidRPr="00E16227" w:rsidRDefault="00BE1F20" w:rsidP="00E16227">
      <w:pPr>
        <w:spacing w:after="120" w:line="276" w:lineRule="auto"/>
        <w:rPr>
          <w:rFonts w:ascii="Gadugi" w:hAnsi="Gadugi" w:cstheme="majorHAnsi"/>
        </w:rPr>
      </w:pPr>
      <w:r>
        <w:rPr>
          <w:rFonts w:ascii="Gadugi" w:hAnsi="Gadugi" w:cstheme="majorHAnsi"/>
        </w:rPr>
        <w:t>Educators</w:t>
      </w:r>
      <w:r w:rsidR="00E4713D" w:rsidRPr="00E4713D">
        <w:rPr>
          <w:rFonts w:ascii="Gadugi" w:hAnsi="Gadugi" w:cstheme="majorHAnsi"/>
        </w:rPr>
        <w:t xml:space="preserve"> should aim for 3-5 times as many positive </w:t>
      </w:r>
      <w:r w:rsidR="00B33E3F">
        <w:rPr>
          <w:rFonts w:ascii="Gadugi" w:hAnsi="Gadugi" w:cstheme="majorHAnsi"/>
        </w:rPr>
        <w:t xml:space="preserve">responses </w:t>
      </w:r>
      <w:r w:rsidR="00E4713D" w:rsidRPr="00E4713D">
        <w:rPr>
          <w:rFonts w:ascii="Gadugi" w:hAnsi="Gadugi" w:cstheme="majorHAnsi"/>
        </w:rPr>
        <w:t>as negative feedback.</w:t>
      </w:r>
      <w:r w:rsidR="00B33E3F">
        <w:rPr>
          <w:rFonts w:ascii="Gadugi" w:hAnsi="Gadugi" w:cstheme="majorHAnsi"/>
        </w:rPr>
        <w:t xml:space="preserve"> Think about how often you praise students for their </w:t>
      </w:r>
      <w:r w:rsidR="003C0B01">
        <w:rPr>
          <w:rFonts w:ascii="Gadugi" w:hAnsi="Gadugi" w:cstheme="majorHAnsi"/>
        </w:rPr>
        <w:t xml:space="preserve">effort or contributions in class and the impact this has on their performance. </w:t>
      </w:r>
      <w:r w:rsidR="00246C52" w:rsidRPr="00246C52">
        <w:rPr>
          <w:rFonts w:ascii="Gadugi" w:hAnsi="Gadugi" w:cstheme="majorHAnsi"/>
        </w:rPr>
        <w:t xml:space="preserve">Young children are often eager to please their teacher so acknowledging that you are proud of </w:t>
      </w:r>
      <w:r w:rsidR="00E16227" w:rsidRPr="00246C52">
        <w:rPr>
          <w:rFonts w:ascii="Gadugi" w:hAnsi="Gadugi" w:cstheme="majorHAnsi"/>
        </w:rPr>
        <w:t>them,</w:t>
      </w:r>
      <w:r w:rsidR="00246C52" w:rsidRPr="00246C52">
        <w:rPr>
          <w:rFonts w:ascii="Gadugi" w:hAnsi="Gadugi" w:cstheme="majorHAnsi"/>
        </w:rPr>
        <w:t xml:space="preserve"> or their efforts can be a real motivator.</w:t>
      </w:r>
      <w:r w:rsidR="00246C52" w:rsidRPr="00246C52">
        <w:rPr>
          <w:rFonts w:ascii="Gadugi" w:hAnsi="Gadugi" w:cstheme="majorHAnsi"/>
          <w:sz w:val="18"/>
          <w:szCs w:val="18"/>
        </w:rPr>
        <w:t xml:space="preserve"> </w:t>
      </w:r>
      <w:r w:rsidR="00246C52">
        <w:rPr>
          <w:rFonts w:ascii="Gadugi" w:hAnsi="Gadugi" w:cstheme="majorHAnsi"/>
          <w:sz w:val="18"/>
          <w:szCs w:val="18"/>
        </w:rPr>
        <w:t xml:space="preserve">                                                    </w:t>
      </w:r>
      <w:r w:rsidR="00246C52" w:rsidRPr="00207F8B">
        <w:rPr>
          <w:rFonts w:ascii="Gadugi" w:hAnsi="Gadugi" w:cstheme="majorHAnsi"/>
          <w:sz w:val="18"/>
          <w:szCs w:val="18"/>
        </w:rPr>
        <w:t xml:space="preserve">Image source: </w:t>
      </w:r>
      <w:hyperlink r:id="rId40" w:history="1">
        <w:r w:rsidR="00246C52" w:rsidRPr="00207F8B">
          <w:rPr>
            <w:rStyle w:val="Hyperlink"/>
            <w:rFonts w:ascii="Gadugi" w:hAnsi="Gadugi" w:cstheme="majorHAnsi"/>
            <w:sz w:val="18"/>
            <w:szCs w:val="18"/>
          </w:rPr>
          <w:t>https://www.flickr.com/photos/kenwhytock/23666431572</w:t>
        </w:r>
      </w:hyperlink>
      <w:r w:rsidR="00246C52" w:rsidRPr="00207F8B">
        <w:rPr>
          <w:rFonts w:ascii="Gadugi" w:hAnsi="Gadugi" w:cstheme="majorHAnsi"/>
          <w:sz w:val="18"/>
          <w:szCs w:val="18"/>
        </w:rPr>
        <w:t xml:space="preserve"> (free)</w:t>
      </w:r>
    </w:p>
    <w:p w14:paraId="1815B825" w14:textId="77777777" w:rsidR="00304E57" w:rsidRDefault="00304E57" w:rsidP="00791394">
      <w:pPr>
        <w:spacing w:after="0" w:line="276" w:lineRule="auto"/>
        <w:rPr>
          <w:rFonts w:ascii="Gadugi" w:hAnsi="Gadugi" w:cstheme="majorHAnsi"/>
          <w:b/>
          <w:bCs/>
        </w:rPr>
      </w:pPr>
    </w:p>
    <w:p w14:paraId="2517B05C" w14:textId="0F0A456A" w:rsidR="009D3808" w:rsidRPr="00304E57" w:rsidRDefault="00791394" w:rsidP="00791394">
      <w:pPr>
        <w:spacing w:after="0" w:line="276" w:lineRule="auto"/>
        <w:rPr>
          <w:rFonts w:ascii="Gadugi" w:hAnsi="Gadugi" w:cstheme="majorHAnsi"/>
          <w:sz w:val="18"/>
          <w:szCs w:val="18"/>
        </w:rPr>
      </w:pPr>
      <w:r w:rsidRPr="007B768D">
        <w:rPr>
          <w:rFonts w:ascii="Gadugi" w:hAnsi="Gadugi" w:cstheme="majorHAnsi"/>
          <w:b/>
          <w:bCs/>
        </w:rPr>
        <w:t>PRAISE</w:t>
      </w:r>
      <w:r>
        <w:rPr>
          <w:rFonts w:ascii="Gadugi" w:hAnsi="Gadugi" w:cstheme="majorHAnsi"/>
          <w:b/>
          <w:bCs/>
        </w:rPr>
        <w:t xml:space="preserve">                                               </w:t>
      </w:r>
    </w:p>
    <w:p w14:paraId="7EF958DC" w14:textId="623BFD7D" w:rsidR="00351A74" w:rsidRPr="00351A74" w:rsidRDefault="009453B0" w:rsidP="00A96B19">
      <w:pPr>
        <w:spacing w:after="0" w:line="276" w:lineRule="auto"/>
        <w:rPr>
          <w:rFonts w:ascii="Gadugi" w:hAnsi="Gadugi" w:cstheme="majorHAnsi"/>
        </w:rPr>
      </w:pPr>
      <w:r>
        <w:rPr>
          <w:rFonts w:ascii="Gadugi" w:hAnsi="Gadugi" w:cstheme="majorHAnsi"/>
          <w:noProof/>
        </w:rPr>
        <w:drawing>
          <wp:anchor distT="0" distB="0" distL="114300" distR="114300" simplePos="0" relativeHeight="251772928" behindDoc="0" locked="0" layoutInCell="1" allowOverlap="1" wp14:anchorId="4016FA50" wp14:editId="24AAD2E1">
            <wp:simplePos x="0" y="0"/>
            <wp:positionH relativeFrom="margin">
              <wp:align>left</wp:align>
            </wp:positionH>
            <wp:positionV relativeFrom="paragraph">
              <wp:posOffset>8890</wp:posOffset>
            </wp:positionV>
            <wp:extent cx="311150" cy="311150"/>
            <wp:effectExtent l="0" t="0" r="0" b="0"/>
            <wp:wrapSquare wrapText="bothSides"/>
            <wp:docPr id="61" name="Picture 61"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351A74" w:rsidRPr="00351A74">
        <w:rPr>
          <w:rFonts w:ascii="Gadugi" w:hAnsi="Gadugi" w:cstheme="majorHAnsi"/>
        </w:rPr>
        <w:t xml:space="preserve">Based on effort </w:t>
      </w:r>
      <w:r w:rsidR="0030014A">
        <w:rPr>
          <w:rFonts w:ascii="Gadugi" w:hAnsi="Gadugi" w:cstheme="majorHAnsi"/>
        </w:rPr>
        <w:t xml:space="preserve">rather than ability </w:t>
      </w:r>
    </w:p>
    <w:p w14:paraId="134F94F6" w14:textId="59B14A83" w:rsidR="005B22D3" w:rsidRDefault="00501EB5" w:rsidP="00A96B19">
      <w:pPr>
        <w:spacing w:after="0" w:line="276" w:lineRule="auto"/>
        <w:rPr>
          <w:rFonts w:ascii="Gadugi" w:hAnsi="Gadugi" w:cstheme="majorHAnsi"/>
        </w:rPr>
      </w:pPr>
      <w:r>
        <w:rPr>
          <w:rFonts w:ascii="Gadugi" w:hAnsi="Gadugi" w:cstheme="majorHAnsi"/>
          <w:noProof/>
        </w:rPr>
        <w:drawing>
          <wp:anchor distT="0" distB="0" distL="114300" distR="114300" simplePos="0" relativeHeight="251774976" behindDoc="0" locked="0" layoutInCell="1" allowOverlap="1" wp14:anchorId="312A87A7" wp14:editId="4E16DA12">
            <wp:simplePos x="0" y="0"/>
            <wp:positionH relativeFrom="margin">
              <wp:align>left</wp:align>
            </wp:positionH>
            <wp:positionV relativeFrom="paragraph">
              <wp:posOffset>170815</wp:posOffset>
            </wp:positionV>
            <wp:extent cx="311150" cy="311150"/>
            <wp:effectExtent l="0" t="0" r="0" b="0"/>
            <wp:wrapSquare wrapText="bothSides"/>
            <wp:docPr id="62" name="Picture 62"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ED2F692" w14:textId="4CC26BE0" w:rsidR="00351A74" w:rsidRDefault="00351A74" w:rsidP="00A96B19">
      <w:pPr>
        <w:spacing w:after="0" w:line="276" w:lineRule="auto"/>
        <w:rPr>
          <w:rFonts w:ascii="Gadugi" w:hAnsi="Gadugi" w:cstheme="majorHAnsi"/>
        </w:rPr>
      </w:pPr>
      <w:r w:rsidRPr="00351A74">
        <w:rPr>
          <w:rFonts w:ascii="Gadugi" w:hAnsi="Gadugi" w:cstheme="majorHAnsi"/>
        </w:rPr>
        <w:t>Doesn’t need to be big</w:t>
      </w:r>
    </w:p>
    <w:p w14:paraId="71C59A05" w14:textId="77777777" w:rsidR="00501EB5" w:rsidRDefault="00501EB5" w:rsidP="00A96B19">
      <w:pPr>
        <w:spacing w:after="0" w:line="276" w:lineRule="auto"/>
        <w:rPr>
          <w:rFonts w:ascii="Gadugi" w:hAnsi="Gadugi" w:cstheme="majorHAnsi"/>
        </w:rPr>
      </w:pPr>
      <w:r>
        <w:rPr>
          <w:rFonts w:ascii="Gadugi" w:hAnsi="Gadugi" w:cstheme="majorHAnsi"/>
          <w:noProof/>
        </w:rPr>
        <w:drawing>
          <wp:anchor distT="0" distB="0" distL="114300" distR="114300" simplePos="0" relativeHeight="251777024" behindDoc="0" locked="0" layoutInCell="1" allowOverlap="1" wp14:anchorId="1632EE04" wp14:editId="1316EE6B">
            <wp:simplePos x="0" y="0"/>
            <wp:positionH relativeFrom="margin">
              <wp:align>left</wp:align>
            </wp:positionH>
            <wp:positionV relativeFrom="paragraph">
              <wp:posOffset>132715</wp:posOffset>
            </wp:positionV>
            <wp:extent cx="311150" cy="311150"/>
            <wp:effectExtent l="0" t="0" r="0" b="0"/>
            <wp:wrapSquare wrapText="bothSides"/>
            <wp:docPr id="63" name="Picture 63"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E4A0240" w14:textId="4868D50F" w:rsidR="00351A74" w:rsidRDefault="00351A74" w:rsidP="00A96B19">
      <w:pPr>
        <w:spacing w:after="0" w:line="276" w:lineRule="auto"/>
        <w:rPr>
          <w:rFonts w:ascii="Gadugi" w:hAnsi="Gadugi" w:cstheme="majorHAnsi"/>
        </w:rPr>
      </w:pPr>
      <w:r w:rsidRPr="00351A74">
        <w:rPr>
          <w:rFonts w:ascii="Gadugi" w:hAnsi="Gadugi" w:cstheme="majorHAnsi"/>
        </w:rPr>
        <w:t>Needs to be valued (be clear what the reason is)</w:t>
      </w:r>
    </w:p>
    <w:p w14:paraId="78C279B0" w14:textId="6B54E472" w:rsidR="009453B0" w:rsidRPr="00351A74" w:rsidRDefault="009453B0" w:rsidP="00A96B19">
      <w:pPr>
        <w:spacing w:after="0" w:line="276" w:lineRule="auto"/>
        <w:rPr>
          <w:rFonts w:ascii="Gadugi" w:hAnsi="Gadugi" w:cstheme="majorHAnsi"/>
        </w:rPr>
      </w:pPr>
      <w:r>
        <w:rPr>
          <w:rFonts w:ascii="Gadugi" w:hAnsi="Gadugi" w:cstheme="majorHAnsi"/>
          <w:noProof/>
        </w:rPr>
        <w:drawing>
          <wp:anchor distT="0" distB="0" distL="114300" distR="114300" simplePos="0" relativeHeight="251779072" behindDoc="0" locked="0" layoutInCell="1" allowOverlap="1" wp14:anchorId="06D592AB" wp14:editId="32CCDCBB">
            <wp:simplePos x="0" y="0"/>
            <wp:positionH relativeFrom="margin">
              <wp:align>left</wp:align>
            </wp:positionH>
            <wp:positionV relativeFrom="paragraph">
              <wp:posOffset>102235</wp:posOffset>
            </wp:positionV>
            <wp:extent cx="311150" cy="311150"/>
            <wp:effectExtent l="0" t="0" r="0" b="0"/>
            <wp:wrapSquare wrapText="bothSides"/>
            <wp:docPr id="448" name="Picture 448"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8452878" w14:textId="7F90A69D" w:rsidR="00351A74" w:rsidRPr="00351A74" w:rsidRDefault="00351A74" w:rsidP="00A96B19">
      <w:pPr>
        <w:spacing w:after="0" w:line="276" w:lineRule="auto"/>
        <w:rPr>
          <w:rFonts w:ascii="Gadugi" w:hAnsi="Gadugi" w:cstheme="majorHAnsi"/>
        </w:rPr>
      </w:pPr>
      <w:r w:rsidRPr="00351A74">
        <w:rPr>
          <w:rFonts w:ascii="Gadugi" w:hAnsi="Gadugi" w:cstheme="majorHAnsi"/>
        </w:rPr>
        <w:t>Needs to be regular</w:t>
      </w:r>
    </w:p>
    <w:p w14:paraId="534E9133" w14:textId="77777777" w:rsidR="00E1200E" w:rsidRDefault="00E1200E" w:rsidP="00A96B19">
      <w:pPr>
        <w:spacing w:after="0" w:line="276" w:lineRule="auto"/>
        <w:rPr>
          <w:rFonts w:ascii="Gadugi" w:hAnsi="Gadugi" w:cstheme="majorHAnsi"/>
        </w:rPr>
      </w:pPr>
      <w:r>
        <w:rPr>
          <w:rFonts w:ascii="Gadugi" w:hAnsi="Gadugi" w:cstheme="majorHAnsi"/>
          <w:noProof/>
        </w:rPr>
        <w:drawing>
          <wp:anchor distT="0" distB="0" distL="114300" distR="114300" simplePos="0" relativeHeight="251781120" behindDoc="0" locked="0" layoutInCell="1" allowOverlap="1" wp14:anchorId="73BFE90C" wp14:editId="68E51EB5">
            <wp:simplePos x="0" y="0"/>
            <wp:positionH relativeFrom="margin">
              <wp:align>left</wp:align>
            </wp:positionH>
            <wp:positionV relativeFrom="paragraph">
              <wp:posOffset>207010</wp:posOffset>
            </wp:positionV>
            <wp:extent cx="311150" cy="311150"/>
            <wp:effectExtent l="0" t="0" r="0" b="0"/>
            <wp:wrapSquare wrapText="bothSides"/>
            <wp:docPr id="449" name="Picture 44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A7BE2C3" w14:textId="50CA9A4D" w:rsidR="00351A74" w:rsidRPr="00351A74" w:rsidRDefault="00351A74" w:rsidP="00A96B19">
      <w:pPr>
        <w:spacing w:after="0" w:line="276" w:lineRule="auto"/>
        <w:rPr>
          <w:rFonts w:ascii="Gadugi" w:hAnsi="Gadugi" w:cstheme="majorHAnsi"/>
        </w:rPr>
      </w:pPr>
      <w:r w:rsidRPr="00351A74">
        <w:rPr>
          <w:rFonts w:ascii="Gadugi" w:hAnsi="Gadugi" w:cstheme="majorHAnsi"/>
        </w:rPr>
        <w:t xml:space="preserve">Needs to be consistent – how will you ensure all children will receive praise? </w:t>
      </w:r>
    </w:p>
    <w:p w14:paraId="3253283F" w14:textId="77777777" w:rsidR="00A96B19" w:rsidRDefault="00A96B19" w:rsidP="00A96B19">
      <w:pPr>
        <w:spacing w:after="0" w:line="276" w:lineRule="auto"/>
        <w:rPr>
          <w:rFonts w:ascii="Gadugi" w:hAnsi="Gadugi" w:cstheme="majorHAnsi"/>
        </w:rPr>
      </w:pPr>
    </w:p>
    <w:p w14:paraId="4FADF1B5" w14:textId="426DA867" w:rsidR="00351A74" w:rsidRDefault="00A96B19" w:rsidP="00A96B19">
      <w:pPr>
        <w:spacing w:after="0" w:line="276" w:lineRule="auto"/>
        <w:rPr>
          <w:rFonts w:ascii="Gadugi" w:hAnsi="Gadugi" w:cstheme="majorHAnsi"/>
        </w:rPr>
      </w:pPr>
      <w:r>
        <w:rPr>
          <w:rFonts w:ascii="Gadugi" w:hAnsi="Gadugi" w:cstheme="majorHAnsi"/>
          <w:noProof/>
        </w:rPr>
        <w:drawing>
          <wp:anchor distT="0" distB="0" distL="114300" distR="114300" simplePos="0" relativeHeight="251783168" behindDoc="0" locked="0" layoutInCell="1" allowOverlap="1" wp14:anchorId="7164229D" wp14:editId="7B48ACD7">
            <wp:simplePos x="0" y="0"/>
            <wp:positionH relativeFrom="margin">
              <wp:align>left</wp:align>
            </wp:positionH>
            <wp:positionV relativeFrom="paragraph">
              <wp:posOffset>5715</wp:posOffset>
            </wp:positionV>
            <wp:extent cx="311150" cy="311150"/>
            <wp:effectExtent l="0" t="0" r="0" b="0"/>
            <wp:wrapSquare wrapText="bothSides"/>
            <wp:docPr id="450" name="Picture 450"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F833E9" w:rsidRPr="00F833E9">
        <w:rPr>
          <w:rFonts w:ascii="Gadugi" w:hAnsi="Gadugi" w:cstheme="majorHAnsi"/>
        </w:rPr>
        <w:t>Is it genuine? Do children believe you are pleased/proud</w:t>
      </w:r>
      <w:r>
        <w:rPr>
          <w:rFonts w:ascii="Gadugi" w:hAnsi="Gadugi" w:cstheme="majorHAnsi"/>
        </w:rPr>
        <w:t xml:space="preserve"> of them? </w:t>
      </w:r>
    </w:p>
    <w:p w14:paraId="7CB94855" w14:textId="77777777" w:rsidR="00A96B19" w:rsidRDefault="00A96B19" w:rsidP="0052269F">
      <w:pPr>
        <w:spacing w:after="120" w:line="276" w:lineRule="auto"/>
        <w:rPr>
          <w:rFonts w:ascii="Gadugi" w:hAnsi="Gadugi" w:cstheme="majorHAnsi"/>
        </w:rPr>
      </w:pPr>
    </w:p>
    <w:p w14:paraId="0071DBE7" w14:textId="546901A7" w:rsidR="00296A1D" w:rsidRDefault="0052269F" w:rsidP="0052269F">
      <w:pPr>
        <w:spacing w:after="120" w:line="276" w:lineRule="auto"/>
        <w:rPr>
          <w:rFonts w:ascii="Gadugi" w:hAnsi="Gadugi" w:cstheme="majorHAnsi"/>
        </w:rPr>
      </w:pPr>
      <w:r w:rsidRPr="0052269F">
        <w:rPr>
          <w:rFonts w:ascii="Gadugi" w:hAnsi="Gadugi" w:cstheme="majorHAnsi"/>
        </w:rPr>
        <w:t xml:space="preserve">Giving </w:t>
      </w:r>
      <w:r w:rsidR="00AF005D">
        <w:rPr>
          <w:rFonts w:ascii="Gadugi" w:hAnsi="Gadugi" w:cstheme="majorHAnsi"/>
        </w:rPr>
        <w:t>students</w:t>
      </w:r>
      <w:r w:rsidRPr="0052269F">
        <w:rPr>
          <w:rFonts w:ascii="Gadugi" w:hAnsi="Gadugi" w:cstheme="majorHAnsi"/>
        </w:rPr>
        <w:t xml:space="preserve"> a get out (explanation for their </w:t>
      </w:r>
      <w:proofErr w:type="spellStart"/>
      <w:r w:rsidRPr="0052269F">
        <w:rPr>
          <w:rFonts w:ascii="Gadugi" w:hAnsi="Gadugi" w:cstheme="majorHAnsi"/>
        </w:rPr>
        <w:t>behaviour</w:t>
      </w:r>
      <w:proofErr w:type="spellEnd"/>
      <w:r w:rsidRPr="0052269F">
        <w:rPr>
          <w:rFonts w:ascii="Gadugi" w:hAnsi="Gadugi" w:cstheme="majorHAnsi"/>
        </w:rPr>
        <w:t xml:space="preserve">) can also be effective: </w:t>
      </w:r>
      <w:r w:rsidR="0081361A">
        <w:rPr>
          <w:rFonts w:ascii="Gadugi" w:hAnsi="Gadugi" w:cstheme="majorHAnsi"/>
        </w:rPr>
        <w:t>“</w:t>
      </w:r>
      <w:r w:rsidR="0081361A" w:rsidRPr="0081361A">
        <w:rPr>
          <w:rFonts w:ascii="Gadugi" w:hAnsi="Gadugi" w:cstheme="majorHAnsi"/>
        </w:rPr>
        <w:t>I can see this 'fraction problem' is difficult to solve, would you like some help with it?</w:t>
      </w:r>
      <w:r w:rsidR="0081361A">
        <w:rPr>
          <w:rFonts w:ascii="Gadugi" w:hAnsi="Gadugi" w:cstheme="majorHAnsi"/>
        </w:rPr>
        <w:t>”</w:t>
      </w:r>
      <w:r w:rsidR="0081361A" w:rsidRPr="0081361A">
        <w:rPr>
          <w:rFonts w:ascii="Gadugi" w:hAnsi="Gadugi" w:cstheme="majorHAnsi"/>
        </w:rPr>
        <w:t xml:space="preserve">  </w:t>
      </w:r>
    </w:p>
    <w:p w14:paraId="7CD28806" w14:textId="4D5DE043" w:rsidR="00F22AE6" w:rsidRDefault="001F20C1" w:rsidP="0052269F">
      <w:pPr>
        <w:spacing w:after="120" w:line="276" w:lineRule="auto"/>
        <w:rPr>
          <w:rFonts w:ascii="Gadugi" w:hAnsi="Gadugi" w:cstheme="majorHAnsi"/>
        </w:rPr>
      </w:pPr>
      <w:r>
        <w:rPr>
          <w:rFonts w:ascii="Gadugi" w:hAnsi="Gadugi" w:cstheme="majorHAnsi"/>
        </w:rPr>
        <w:lastRenderedPageBreak/>
        <w:t>Offering d</w:t>
      </w:r>
      <w:r w:rsidR="0052269F" w:rsidRPr="0052269F">
        <w:rPr>
          <w:rFonts w:ascii="Gadugi" w:hAnsi="Gadugi" w:cstheme="majorHAnsi"/>
        </w:rPr>
        <w:t>istraction</w:t>
      </w:r>
      <w:r>
        <w:rPr>
          <w:rFonts w:ascii="Gadugi" w:hAnsi="Gadugi" w:cstheme="majorHAnsi"/>
        </w:rPr>
        <w:t>s can often help too as a way of prevention. For example, if a teacher can see a student is struggling to focus, they might as</w:t>
      </w:r>
      <w:r w:rsidR="00296A1D">
        <w:rPr>
          <w:rFonts w:ascii="Gadugi" w:hAnsi="Gadugi" w:cstheme="majorHAnsi"/>
        </w:rPr>
        <w:t>k</w:t>
      </w:r>
      <w:r>
        <w:rPr>
          <w:rFonts w:ascii="Gadugi" w:hAnsi="Gadugi" w:cstheme="majorHAnsi"/>
        </w:rPr>
        <w:t xml:space="preserve"> them to hand something out, such as books to give them a brain break</w:t>
      </w:r>
      <w:r w:rsidR="00F22AE6">
        <w:rPr>
          <w:rFonts w:ascii="Gadugi" w:hAnsi="Gadugi" w:cstheme="majorHAnsi"/>
        </w:rPr>
        <w:t xml:space="preserve"> and an opportunity to move around. </w:t>
      </w:r>
    </w:p>
    <w:p w14:paraId="53D693B1" w14:textId="1B47E6FE" w:rsidR="0052269F" w:rsidRPr="0052269F" w:rsidRDefault="00374A95" w:rsidP="0052269F">
      <w:pPr>
        <w:spacing w:after="120" w:line="276" w:lineRule="auto"/>
        <w:rPr>
          <w:rFonts w:ascii="Gadugi" w:hAnsi="Gadugi" w:cstheme="majorHAnsi"/>
        </w:rPr>
      </w:pPr>
      <w:r>
        <w:rPr>
          <w:rFonts w:ascii="Gadugi" w:hAnsi="Gadugi" w:cstheme="majorHAnsi"/>
        </w:rPr>
        <w:t>Educators should be c</w:t>
      </w:r>
      <w:r w:rsidR="0052269F" w:rsidRPr="0052269F">
        <w:rPr>
          <w:rFonts w:ascii="Gadugi" w:hAnsi="Gadugi" w:cstheme="majorHAnsi"/>
        </w:rPr>
        <w:t xml:space="preserve">areful not to overly praise the same </w:t>
      </w:r>
      <w:r>
        <w:rPr>
          <w:rFonts w:ascii="Gadugi" w:hAnsi="Gadugi" w:cstheme="majorHAnsi"/>
        </w:rPr>
        <w:t>students</w:t>
      </w:r>
      <w:r w:rsidR="0052269F" w:rsidRPr="0052269F">
        <w:rPr>
          <w:rFonts w:ascii="Gadugi" w:hAnsi="Gadugi" w:cstheme="majorHAnsi"/>
        </w:rPr>
        <w:t xml:space="preserve"> or put </w:t>
      </w:r>
      <w:r>
        <w:rPr>
          <w:rFonts w:ascii="Gadugi" w:hAnsi="Gadugi" w:cstheme="majorHAnsi"/>
        </w:rPr>
        <w:t>them</w:t>
      </w:r>
      <w:r w:rsidR="0052269F" w:rsidRPr="0052269F">
        <w:rPr>
          <w:rFonts w:ascii="Gadugi" w:hAnsi="Gadugi" w:cstheme="majorHAnsi"/>
        </w:rPr>
        <w:t xml:space="preserve"> on a pedestal. If the student thinks you are not </w:t>
      </w:r>
      <w:r w:rsidR="003B599D" w:rsidRPr="0052269F">
        <w:rPr>
          <w:rFonts w:ascii="Gadugi" w:hAnsi="Gadugi" w:cstheme="majorHAnsi"/>
        </w:rPr>
        <w:t>sincere,</w:t>
      </w:r>
      <w:r w:rsidR="0052269F" w:rsidRPr="0052269F">
        <w:rPr>
          <w:rFonts w:ascii="Gadugi" w:hAnsi="Gadugi" w:cstheme="majorHAnsi"/>
        </w:rPr>
        <w:t xml:space="preserve"> they will not accept the reward</w:t>
      </w:r>
      <w:r w:rsidR="003B599D">
        <w:rPr>
          <w:rFonts w:ascii="Gadugi" w:hAnsi="Gadugi" w:cstheme="majorHAnsi"/>
        </w:rPr>
        <w:t>/praise</w:t>
      </w:r>
      <w:r w:rsidR="006C0C12">
        <w:rPr>
          <w:rFonts w:ascii="Gadugi" w:hAnsi="Gadugi" w:cstheme="majorHAnsi"/>
        </w:rPr>
        <w:t xml:space="preserve"> or think it is genuine</w:t>
      </w:r>
      <w:r w:rsidR="0052269F" w:rsidRPr="0052269F">
        <w:rPr>
          <w:rFonts w:ascii="Gadugi" w:hAnsi="Gadugi" w:cstheme="majorHAnsi"/>
        </w:rPr>
        <w:t xml:space="preserve">. Be clear what is for and why, so they can repeat that </w:t>
      </w:r>
      <w:r w:rsidR="006C0C12">
        <w:rPr>
          <w:rFonts w:ascii="Gadugi" w:hAnsi="Gadugi" w:cstheme="majorHAnsi"/>
        </w:rPr>
        <w:t xml:space="preserve">positive </w:t>
      </w:r>
      <w:proofErr w:type="spellStart"/>
      <w:r w:rsidR="006C0C12">
        <w:rPr>
          <w:rFonts w:ascii="Gadugi" w:hAnsi="Gadugi" w:cstheme="majorHAnsi"/>
        </w:rPr>
        <w:t>behaviour</w:t>
      </w:r>
      <w:proofErr w:type="spellEnd"/>
      <w:r w:rsidR="006C0C12">
        <w:rPr>
          <w:rFonts w:ascii="Gadugi" w:hAnsi="Gadugi" w:cstheme="majorHAnsi"/>
        </w:rPr>
        <w:t xml:space="preserve"> </w:t>
      </w:r>
      <w:r w:rsidR="0052269F" w:rsidRPr="0052269F">
        <w:rPr>
          <w:rFonts w:ascii="Gadugi" w:hAnsi="Gadugi" w:cstheme="majorHAnsi"/>
        </w:rPr>
        <w:t>again.</w:t>
      </w:r>
    </w:p>
    <w:p w14:paraId="7C990897" w14:textId="1C20BF31" w:rsidR="009C3C52" w:rsidRDefault="0052269F" w:rsidP="0052269F">
      <w:pPr>
        <w:spacing w:after="120" w:line="276" w:lineRule="auto"/>
        <w:rPr>
          <w:rFonts w:ascii="Gadugi" w:hAnsi="Gadugi" w:cstheme="majorHAnsi"/>
        </w:rPr>
      </w:pPr>
      <w:r w:rsidRPr="0052269F">
        <w:rPr>
          <w:rFonts w:ascii="Gadugi" w:hAnsi="Gadugi" w:cstheme="majorHAnsi"/>
        </w:rPr>
        <w:t xml:space="preserve">You </w:t>
      </w:r>
      <w:proofErr w:type="gramStart"/>
      <w:r w:rsidRPr="0052269F">
        <w:rPr>
          <w:rFonts w:ascii="Gadugi" w:hAnsi="Gadugi" w:cstheme="majorHAnsi"/>
        </w:rPr>
        <w:t>have to</w:t>
      </w:r>
      <w:proofErr w:type="gramEnd"/>
      <w:r w:rsidRPr="0052269F">
        <w:rPr>
          <w:rFonts w:ascii="Gadugi" w:hAnsi="Gadugi" w:cstheme="majorHAnsi"/>
        </w:rPr>
        <w:t xml:space="preserve"> show fairness, but reward learning </w:t>
      </w:r>
      <w:proofErr w:type="spellStart"/>
      <w:r w:rsidRPr="0052269F">
        <w:rPr>
          <w:rFonts w:ascii="Gadugi" w:hAnsi="Gadugi" w:cstheme="majorHAnsi"/>
        </w:rPr>
        <w:t>behaviour</w:t>
      </w:r>
      <w:r w:rsidR="006C0C12">
        <w:rPr>
          <w:rFonts w:ascii="Gadugi" w:hAnsi="Gadugi" w:cstheme="majorHAnsi"/>
        </w:rPr>
        <w:t>s</w:t>
      </w:r>
      <w:proofErr w:type="spellEnd"/>
      <w:r w:rsidRPr="0052269F">
        <w:rPr>
          <w:rFonts w:ascii="Gadugi" w:hAnsi="Gadugi" w:cstheme="majorHAnsi"/>
        </w:rPr>
        <w:t>, not outcome</w:t>
      </w:r>
      <w:r w:rsidR="006C0C12">
        <w:rPr>
          <w:rFonts w:ascii="Gadugi" w:hAnsi="Gadugi" w:cstheme="majorHAnsi"/>
        </w:rPr>
        <w:t>s</w:t>
      </w:r>
      <w:r w:rsidRPr="0052269F">
        <w:rPr>
          <w:rFonts w:ascii="Gadugi" w:hAnsi="Gadugi" w:cstheme="majorHAnsi"/>
        </w:rPr>
        <w:t>. So</w:t>
      </w:r>
      <w:r w:rsidR="008D6102">
        <w:rPr>
          <w:rFonts w:ascii="Gadugi" w:hAnsi="Gadugi" w:cstheme="majorHAnsi"/>
        </w:rPr>
        <w:t>,</w:t>
      </w:r>
      <w:r w:rsidRPr="0052269F">
        <w:rPr>
          <w:rFonts w:ascii="Gadugi" w:hAnsi="Gadugi" w:cstheme="majorHAnsi"/>
        </w:rPr>
        <w:t xml:space="preserve"> </w:t>
      </w:r>
      <w:r w:rsidR="008D6102">
        <w:rPr>
          <w:rFonts w:ascii="Gadugi" w:hAnsi="Gadugi" w:cstheme="majorHAnsi"/>
        </w:rPr>
        <w:t>student</w:t>
      </w:r>
      <w:r w:rsidRPr="0052269F">
        <w:rPr>
          <w:rFonts w:ascii="Gadugi" w:hAnsi="Gadugi" w:cstheme="majorHAnsi"/>
        </w:rPr>
        <w:t xml:space="preserve"> A and </w:t>
      </w:r>
      <w:r w:rsidR="008D6102">
        <w:rPr>
          <w:rFonts w:ascii="Gadugi" w:hAnsi="Gadugi" w:cstheme="majorHAnsi"/>
        </w:rPr>
        <w:t>student</w:t>
      </w:r>
      <w:r w:rsidRPr="0052269F">
        <w:rPr>
          <w:rFonts w:ascii="Gadugi" w:hAnsi="Gadugi" w:cstheme="majorHAnsi"/>
        </w:rPr>
        <w:t xml:space="preserve"> B might achieve different outcomes (</w:t>
      </w:r>
      <w:proofErr w:type="gramStart"/>
      <w:r w:rsidRPr="0052269F">
        <w:rPr>
          <w:rFonts w:ascii="Gadugi" w:hAnsi="Gadugi" w:cstheme="majorHAnsi"/>
        </w:rPr>
        <w:t>e.g.</w:t>
      </w:r>
      <w:proofErr w:type="gramEnd"/>
      <w:r w:rsidRPr="0052269F">
        <w:rPr>
          <w:rFonts w:ascii="Gadugi" w:hAnsi="Gadugi" w:cstheme="majorHAnsi"/>
        </w:rPr>
        <w:t xml:space="preserve"> </w:t>
      </w:r>
      <w:r w:rsidR="008D6102">
        <w:rPr>
          <w:rFonts w:ascii="Gadugi" w:hAnsi="Gadugi" w:cstheme="majorHAnsi"/>
        </w:rPr>
        <w:t>student</w:t>
      </w:r>
      <w:r w:rsidRPr="0052269F">
        <w:rPr>
          <w:rFonts w:ascii="Gadugi" w:hAnsi="Gadugi" w:cstheme="majorHAnsi"/>
        </w:rPr>
        <w:t xml:space="preserve"> A got 30% and </w:t>
      </w:r>
      <w:r w:rsidR="008D6102">
        <w:rPr>
          <w:rFonts w:ascii="Gadugi" w:hAnsi="Gadugi" w:cstheme="majorHAnsi"/>
        </w:rPr>
        <w:t>student</w:t>
      </w:r>
      <w:r w:rsidRPr="0052269F">
        <w:rPr>
          <w:rFonts w:ascii="Gadugi" w:hAnsi="Gadugi" w:cstheme="majorHAnsi"/>
        </w:rPr>
        <w:t xml:space="preserve"> B got 70%), but if both made a great effort, then both deserve praise.</w:t>
      </w:r>
    </w:p>
    <w:p w14:paraId="621D6DB1" w14:textId="77777777" w:rsidR="00304E57" w:rsidRDefault="00304E57" w:rsidP="0052269F">
      <w:pPr>
        <w:spacing w:after="120" w:line="276" w:lineRule="auto"/>
        <w:rPr>
          <w:rFonts w:ascii="Gadugi" w:hAnsi="Gadugi" w:cstheme="majorHAnsi"/>
        </w:rPr>
      </w:pPr>
    </w:p>
    <w:p w14:paraId="10B55DB2" w14:textId="26D566E6" w:rsidR="00DF36D8" w:rsidRPr="00501F7E" w:rsidRDefault="00501F7E" w:rsidP="009C3C52">
      <w:pPr>
        <w:spacing w:after="0" w:line="276" w:lineRule="auto"/>
        <w:rPr>
          <w:rFonts w:asciiTheme="majorHAnsi" w:hAnsiTheme="majorHAnsi" w:cstheme="majorHAnsi"/>
          <w:b/>
          <w:bCs/>
          <w:color w:val="2F5496" w:themeColor="accent1" w:themeShade="BF"/>
          <w:sz w:val="26"/>
          <w:szCs w:val="26"/>
        </w:rPr>
      </w:pPr>
      <w:r w:rsidRPr="00501F7E">
        <w:rPr>
          <w:rFonts w:asciiTheme="majorHAnsi" w:hAnsiTheme="majorHAnsi" w:cstheme="majorHAnsi"/>
          <w:b/>
          <w:bCs/>
          <w:color w:val="2F5496" w:themeColor="accent1" w:themeShade="BF"/>
          <w:sz w:val="26"/>
          <w:szCs w:val="26"/>
        </w:rPr>
        <w:t xml:space="preserve">5.2 </w:t>
      </w:r>
      <w:r w:rsidR="00DF36D8" w:rsidRPr="00501F7E">
        <w:rPr>
          <w:rFonts w:asciiTheme="majorHAnsi" w:hAnsiTheme="majorHAnsi" w:cstheme="majorHAnsi"/>
          <w:b/>
          <w:bCs/>
          <w:color w:val="2F5496" w:themeColor="accent1" w:themeShade="BF"/>
          <w:sz w:val="26"/>
          <w:szCs w:val="26"/>
        </w:rPr>
        <w:t>N</w:t>
      </w:r>
      <w:r w:rsidRPr="00501F7E">
        <w:rPr>
          <w:rFonts w:asciiTheme="majorHAnsi" w:hAnsiTheme="majorHAnsi" w:cstheme="majorHAnsi"/>
          <w:b/>
          <w:bCs/>
          <w:color w:val="2F5496" w:themeColor="accent1" w:themeShade="BF"/>
          <w:sz w:val="26"/>
          <w:szCs w:val="26"/>
        </w:rPr>
        <w:t>egat</w:t>
      </w:r>
      <w:r w:rsidR="00DF36D8" w:rsidRPr="00501F7E">
        <w:rPr>
          <w:rFonts w:asciiTheme="majorHAnsi" w:hAnsiTheme="majorHAnsi" w:cstheme="majorHAnsi"/>
          <w:b/>
          <w:bCs/>
          <w:color w:val="2F5496" w:themeColor="accent1" w:themeShade="BF"/>
          <w:sz w:val="26"/>
          <w:szCs w:val="26"/>
        </w:rPr>
        <w:t>ive consequences</w:t>
      </w:r>
    </w:p>
    <w:p w14:paraId="360036F4" w14:textId="32639A1E" w:rsidR="0013143C" w:rsidRPr="00DF36D8" w:rsidRDefault="0013143C" w:rsidP="0013143C">
      <w:pPr>
        <w:spacing w:after="0" w:line="276" w:lineRule="auto"/>
        <w:rPr>
          <w:rFonts w:ascii="Gadugi" w:hAnsi="Gadugi" w:cstheme="majorHAnsi"/>
        </w:rPr>
      </w:pPr>
      <w:r>
        <w:rPr>
          <w:rFonts w:ascii="Gadugi" w:hAnsi="Gadugi" w:cstheme="majorHAnsi"/>
        </w:rPr>
        <w:t xml:space="preserve">Negative consequences are sometimes referred to as </w:t>
      </w:r>
      <w:r w:rsidR="0066156D">
        <w:rPr>
          <w:rFonts w:ascii="Gadugi" w:hAnsi="Gadugi" w:cstheme="majorHAnsi"/>
        </w:rPr>
        <w:t>punishments or sanctions</w:t>
      </w:r>
      <w:r>
        <w:rPr>
          <w:rFonts w:ascii="Gadugi" w:hAnsi="Gadugi" w:cstheme="majorHAnsi"/>
        </w:rPr>
        <w:t>, and they are something a</w:t>
      </w:r>
      <w:r w:rsidR="00415CAF">
        <w:rPr>
          <w:rFonts w:ascii="Gadugi" w:hAnsi="Gadugi" w:cstheme="majorHAnsi"/>
        </w:rPr>
        <w:t xml:space="preserve"> person </w:t>
      </w:r>
      <w:r>
        <w:rPr>
          <w:rFonts w:ascii="Gadugi" w:hAnsi="Gadugi" w:cstheme="majorHAnsi"/>
        </w:rPr>
        <w:t>can</w:t>
      </w:r>
      <w:r w:rsidR="00415CAF">
        <w:rPr>
          <w:rFonts w:ascii="Gadugi" w:hAnsi="Gadugi" w:cstheme="majorHAnsi"/>
        </w:rPr>
        <w:t xml:space="preserve"> do</w:t>
      </w:r>
      <w:r>
        <w:rPr>
          <w:rFonts w:ascii="Gadugi" w:hAnsi="Gadugi" w:cstheme="majorHAnsi"/>
        </w:rPr>
        <w:t xml:space="preserve"> if undesired </w:t>
      </w:r>
      <w:proofErr w:type="spellStart"/>
      <w:r>
        <w:rPr>
          <w:rFonts w:ascii="Gadugi" w:hAnsi="Gadugi" w:cstheme="majorHAnsi"/>
        </w:rPr>
        <w:t>behaviour</w:t>
      </w:r>
      <w:proofErr w:type="spellEnd"/>
      <w:r>
        <w:rPr>
          <w:rFonts w:ascii="Gadugi" w:hAnsi="Gadugi" w:cstheme="majorHAnsi"/>
        </w:rPr>
        <w:t xml:space="preserve"> persists. </w:t>
      </w:r>
      <w:r w:rsidR="00415CAF">
        <w:rPr>
          <w:rFonts w:ascii="Gadugi" w:hAnsi="Gadugi" w:cstheme="majorHAnsi"/>
        </w:rPr>
        <w:t>It could include ignoring, distraction</w:t>
      </w:r>
      <w:r w:rsidR="00CF1B6A">
        <w:rPr>
          <w:rFonts w:ascii="Gadugi" w:hAnsi="Gadugi" w:cstheme="majorHAnsi"/>
        </w:rPr>
        <w:t xml:space="preserve"> or</w:t>
      </w:r>
      <w:r w:rsidR="00BD48FA">
        <w:rPr>
          <w:rFonts w:ascii="Gadugi" w:hAnsi="Gadugi" w:cstheme="majorHAnsi"/>
        </w:rPr>
        <w:t xml:space="preserve"> time-out</w:t>
      </w:r>
      <w:r w:rsidR="00CF1B6A">
        <w:rPr>
          <w:rFonts w:ascii="Gadugi" w:hAnsi="Gadugi" w:cstheme="majorHAnsi"/>
        </w:rPr>
        <w:t xml:space="preserve">. </w:t>
      </w:r>
      <w:r>
        <w:rPr>
          <w:rFonts w:ascii="Gadugi" w:hAnsi="Gadugi" w:cstheme="majorHAnsi"/>
        </w:rPr>
        <w:t>They w</w:t>
      </w:r>
      <w:r w:rsidRPr="00DF36D8">
        <w:rPr>
          <w:rFonts w:ascii="Gadugi" w:hAnsi="Gadugi" w:cstheme="majorHAnsi"/>
        </w:rPr>
        <w:t xml:space="preserve">ork as a deterrent (best given slowly) with a reminder of the desired </w:t>
      </w:r>
      <w:proofErr w:type="spellStart"/>
      <w:r w:rsidRPr="00DF36D8">
        <w:rPr>
          <w:rFonts w:ascii="Gadugi" w:hAnsi="Gadugi" w:cstheme="majorHAnsi"/>
        </w:rPr>
        <w:t>behaviour</w:t>
      </w:r>
      <w:proofErr w:type="spellEnd"/>
      <w:r w:rsidRPr="00DF36D8">
        <w:rPr>
          <w:rFonts w:ascii="Gadugi" w:hAnsi="Gadugi" w:cstheme="majorHAnsi"/>
        </w:rPr>
        <w:t xml:space="preserve"> and what will happen if that </w:t>
      </w:r>
      <w:proofErr w:type="spellStart"/>
      <w:r w:rsidRPr="00DF36D8">
        <w:rPr>
          <w:rFonts w:ascii="Gadugi" w:hAnsi="Gadugi" w:cstheme="majorHAnsi"/>
        </w:rPr>
        <w:t>behaviour</w:t>
      </w:r>
      <w:proofErr w:type="spellEnd"/>
      <w:r w:rsidRPr="00DF36D8">
        <w:rPr>
          <w:rFonts w:ascii="Gadugi" w:hAnsi="Gadugi" w:cstheme="majorHAnsi"/>
        </w:rPr>
        <w:t xml:space="preserve"> continues</w:t>
      </w:r>
      <w:r w:rsidR="00536336">
        <w:rPr>
          <w:rFonts w:ascii="Gadugi" w:hAnsi="Gadugi" w:cstheme="majorHAnsi"/>
        </w:rPr>
        <w:t xml:space="preserve">, for example, “If we do not finish this piece of work, we won’t be able to </w:t>
      </w:r>
      <w:r w:rsidR="000D384A">
        <w:rPr>
          <w:rFonts w:ascii="Gadugi" w:hAnsi="Gadugi" w:cstheme="majorHAnsi"/>
        </w:rPr>
        <w:t xml:space="preserve">play the game at the end of the lesson” (which could be to apply skills learnt). </w:t>
      </w:r>
      <w:r w:rsidR="00536336">
        <w:rPr>
          <w:rFonts w:ascii="Gadugi" w:hAnsi="Gadugi" w:cstheme="majorHAnsi"/>
        </w:rPr>
        <w:t xml:space="preserve"> </w:t>
      </w:r>
      <w:r w:rsidRPr="00DF36D8">
        <w:rPr>
          <w:rFonts w:ascii="Gadugi" w:hAnsi="Gadugi" w:cstheme="majorHAnsi"/>
        </w:rPr>
        <w:t xml:space="preserve"> </w:t>
      </w:r>
    </w:p>
    <w:p w14:paraId="1950646A" w14:textId="7EA59B3E" w:rsidR="009F0511" w:rsidRDefault="00640791" w:rsidP="009C3C52">
      <w:pPr>
        <w:spacing w:after="0" w:line="276" w:lineRule="auto"/>
        <w:rPr>
          <w:rFonts w:ascii="Gadugi" w:hAnsi="Gadugi" w:cstheme="majorHAnsi"/>
        </w:rPr>
      </w:pPr>
      <w:r w:rsidRPr="009376FC">
        <w:rPr>
          <w:rFonts w:ascii="Gadugi" w:hAnsi="Gadugi"/>
          <w:noProof/>
          <w:color w:val="000000" w:themeColor="text1"/>
          <w:lang w:bidi="ar-SA"/>
        </w:rPr>
        <mc:AlternateContent>
          <mc:Choice Requires="wps">
            <w:drawing>
              <wp:anchor distT="0" distB="0" distL="114300" distR="114300" simplePos="0" relativeHeight="251798528" behindDoc="1" locked="0" layoutInCell="1" allowOverlap="1" wp14:anchorId="721C690A" wp14:editId="523AE750">
                <wp:simplePos x="0" y="0"/>
                <wp:positionH relativeFrom="column">
                  <wp:posOffset>2971800</wp:posOffset>
                </wp:positionH>
                <wp:positionV relativeFrom="paragraph">
                  <wp:posOffset>469265</wp:posOffset>
                </wp:positionV>
                <wp:extent cx="2292350" cy="590550"/>
                <wp:effectExtent l="0" t="0" r="450850" b="19050"/>
                <wp:wrapSquare wrapText="bothSides"/>
                <wp:docPr id="462" name="Speech Bubble: Rectangle with Corners Rounded 462"/>
                <wp:cNvGraphicFramePr/>
                <a:graphic xmlns:a="http://schemas.openxmlformats.org/drawingml/2006/main">
                  <a:graphicData uri="http://schemas.microsoft.com/office/word/2010/wordprocessingShape">
                    <wps:wsp>
                      <wps:cNvSpPr/>
                      <wps:spPr>
                        <a:xfrm>
                          <a:off x="0" y="0"/>
                          <a:ext cx="2292350" cy="590550"/>
                        </a:xfrm>
                        <a:prstGeom prst="wedgeRoundRectCallout">
                          <a:avLst>
                            <a:gd name="adj1" fmla="val 68311"/>
                            <a:gd name="adj2" fmla="val -16008"/>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15F4D11D" w14:textId="31D0A401" w:rsidR="00A83972" w:rsidRPr="00642FA6" w:rsidRDefault="00A83972" w:rsidP="00A83972">
                            <w:pPr>
                              <w:jc w:val="center"/>
                              <w:rPr>
                                <w:rFonts w:ascii="Gadugi" w:hAnsi="Gadugi"/>
                                <w:sz w:val="20"/>
                                <w:szCs w:val="20"/>
                              </w:rPr>
                            </w:pPr>
                            <w:r w:rsidRPr="00642FA6">
                              <w:rPr>
                                <w:rFonts w:ascii="Gadugi" w:hAnsi="Gadugi"/>
                                <w:sz w:val="20"/>
                                <w:szCs w:val="20"/>
                              </w:rPr>
                              <w:t xml:space="preserve">I am waiting for everyone to put their pens down and look this way.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1C690A" id="Speech Bubble: Rectangle with Corners Rounded 462" o:spid="_x0000_s1051" type="#_x0000_t62" style="position:absolute;margin-left:234pt;margin-top:36.95pt;width:180.5pt;height:46.5pt;z-index:-251517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zudbpwIAAI0FAAAOAAAAZHJzL2Uyb0RvYy54bWysVEtPGzEQvlfqf7B8h32EhBCxQVEQVSUE&#10;EVBxdrx21pVftZ3spr++Y++ShNIT6h68Y894/M03j+ubTkm0Y84LoytcnOcYMU1NLfSmwj9e7s6m&#10;GPlAdE2k0azCe+bxzfzrl+vWzlhpGiNr5hA40X7W2go3IdhZlnnaMEX8ubFMg5Ibp0iArdtktSMt&#10;eFcyK/N8krXG1dYZyryH09teiefJP+eMhkfOPQtIVhiwhbS6tK7jms2vyWzjiG0EHWCQT6BQRGh4&#10;9ODqlgSCtk58cKUEdcYbHs6pUZnhXFCWYoBoivyvaJ4bYlmKBcjx9kCT/39u6cPu2a4c0NBaP/Mg&#10;xig67lT8Az7UJbL2B7JYFxCFw7K8Kkdj4JSCbnyVj0EGN9nxtnU+fGNGoShUuGX1hj2Zra6fIC1L&#10;IqXZhkQa2d37kNirkSYKyoTUPwuMuJKQjB2RaDIdFcWQrBOb8tTmrJjk+fSj0ejUqJhMJpcDzuFZ&#10;QPyGNGLwRor6TkiZNnu/lA4BBMAvdG3aF4gfI0l8AAWQkr7B4burUqM2slSWY+CIQG1zSeAqVbau&#10;sNcbjIjcQNPQ4BIL7277zz8cg7klvulRJ689KUoE6DUpVIWnp7CljqGy1C2QiJjEYzFEKXTrDglA&#10;XY6ip3i0NvV+5ZAzfUd5S+8EvHsPvKyIg6xBYcBYCI+wcGmACTNIGDXG/f7XebSHygYtRi20JLD0&#10;a0scA7q/a6j5q+LiIvZw2lyML0vYuFPN+lSjt2ppIG1QR4AuidE+yDeRO6NeYXos4qugIprC230+&#10;hs0y9KMC5g9li0Uyg761JNzrZ0uj80hdZPyleyXODqUeoEgezFv7klmqtL45jrbxpjaLbTBcHEjv&#10;eR0yAD2fGmqYT3GonO6T1XGKzv8AAAD//wMAUEsDBBQABgAIAAAAIQCUcLo74AAAAAoBAAAPAAAA&#10;ZHJzL2Rvd25yZXYueG1sTI89T8MwEIZ3JP6DdUgsiDoU5HwQp0IgFhbUwtDRsa9x1NiOYrcN/fUc&#10;Uxnv7tF7z1uvZjewI06xD17CwyIDhl4H0/tOwvfX+30BLCbljRqCRwk/GGHVXF/VqjLh5Nd43KSO&#10;UYiPlZJgUxorzqO26FRchBE93XZhcirROHXcTOpE4W7gyywT3Kne0werRny1qPebg5OQ3tyn/sjO&#10;a2zvzrnd6mmvRS7l7c388gws4ZwuMPzpkzo05NSGgzeRDRKeREFdkoT8sQRGQLEsadESKUQJvKn5&#10;/wrNLwAAAP//AwBQSwECLQAUAAYACAAAACEAtoM4kv4AAADhAQAAEwAAAAAAAAAAAAAAAAAAAAAA&#10;W0NvbnRlbnRfVHlwZXNdLnhtbFBLAQItABQABgAIAAAAIQA4/SH/1gAAAJQBAAALAAAAAAAAAAAA&#10;AAAAAC8BAABfcmVscy8ucmVsc1BLAQItABQABgAIAAAAIQBFzudbpwIAAI0FAAAOAAAAAAAAAAAA&#10;AAAAAC4CAABkcnMvZTJvRG9jLnhtbFBLAQItABQABgAIAAAAIQCUcLo74AAAAAoBAAAPAAAAAAAA&#10;AAAAAAAAAAEFAABkcnMvZG93bnJldi54bWxQSwUGAAAAAAQABADzAAAADgYAAAAA&#10;" adj="25555,7342" fillcolor="windowText" strokecolor="windowText" strokeweight="1.75pt">
                <v:textbox>
                  <w:txbxContent>
                    <w:p w14:paraId="15F4D11D" w14:textId="31D0A401" w:rsidR="00A83972" w:rsidRPr="00642FA6" w:rsidRDefault="00A83972" w:rsidP="00A83972">
                      <w:pPr>
                        <w:jc w:val="center"/>
                        <w:rPr>
                          <w:rFonts w:ascii="Gadugi" w:hAnsi="Gadugi"/>
                          <w:sz w:val="20"/>
                          <w:szCs w:val="20"/>
                        </w:rPr>
                      </w:pPr>
                      <w:r w:rsidRPr="00642FA6">
                        <w:rPr>
                          <w:rFonts w:ascii="Gadugi" w:hAnsi="Gadugi"/>
                          <w:sz w:val="20"/>
                          <w:szCs w:val="20"/>
                        </w:rPr>
                        <w:t xml:space="preserve">I am waiting for everyone to put their pens down and look this way. </w:t>
                      </w:r>
                    </w:p>
                  </w:txbxContent>
                </v:textbox>
                <w10:wrap type="square"/>
              </v:shape>
            </w:pict>
          </mc:Fallback>
        </mc:AlternateContent>
      </w:r>
      <w:r w:rsidRPr="00DE4175">
        <w:rPr>
          <w:rFonts w:ascii="Gadugi" w:hAnsi="Gadugi"/>
          <w:noProof/>
          <w:color w:val="000000" w:themeColor="text1"/>
          <w:lang w:bidi="ar-SA"/>
        </w:rPr>
        <w:drawing>
          <wp:anchor distT="0" distB="0" distL="114300" distR="114300" simplePos="0" relativeHeight="251796480" behindDoc="1" locked="0" layoutInCell="1" allowOverlap="1" wp14:anchorId="00AC8DE9" wp14:editId="08AED2EE">
            <wp:simplePos x="0" y="0"/>
            <wp:positionH relativeFrom="margin">
              <wp:align>right</wp:align>
            </wp:positionH>
            <wp:positionV relativeFrom="paragraph">
              <wp:posOffset>467360</wp:posOffset>
            </wp:positionV>
            <wp:extent cx="485775" cy="825500"/>
            <wp:effectExtent l="0" t="0" r="9525" b="0"/>
            <wp:wrapSquare wrapText="bothSides"/>
            <wp:docPr id="7" name="Picture 7"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42" cstate="print">
                      <a:extLst>
                        <a:ext uri="{28A0092B-C50C-407E-A947-70E740481C1C}">
                          <a14:useLocalDpi xmlns:a14="http://schemas.microsoft.com/office/drawing/2010/main" val="0"/>
                        </a:ext>
                      </a:extLst>
                    </a:blip>
                    <a:srcRect l="27704" t="29080" r="46439"/>
                    <a:stretch/>
                  </pic:blipFill>
                  <pic:spPr bwMode="auto">
                    <a:xfrm>
                      <a:off x="0" y="0"/>
                      <a:ext cx="485775" cy="8255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3143C">
        <w:rPr>
          <w:rFonts w:ascii="Gadugi" w:hAnsi="Gadugi" w:cstheme="majorHAnsi"/>
        </w:rPr>
        <w:t>Educators must ensure they</w:t>
      </w:r>
      <w:r w:rsidR="0013143C" w:rsidRPr="00DF36D8">
        <w:rPr>
          <w:rFonts w:ascii="Gadugi" w:hAnsi="Gadugi" w:cstheme="majorHAnsi"/>
        </w:rPr>
        <w:t xml:space="preserve"> </w:t>
      </w:r>
      <w:r w:rsidR="0013143C">
        <w:rPr>
          <w:rFonts w:ascii="Gadugi" w:hAnsi="Gadugi" w:cstheme="majorHAnsi"/>
        </w:rPr>
        <w:t>focus</w:t>
      </w:r>
      <w:r w:rsidR="0013143C" w:rsidRPr="00DF36D8">
        <w:rPr>
          <w:rFonts w:ascii="Gadugi" w:hAnsi="Gadugi" w:cstheme="majorHAnsi"/>
        </w:rPr>
        <w:t xml:space="preserve"> the choice</w:t>
      </w:r>
      <w:r w:rsidR="0013143C">
        <w:rPr>
          <w:rFonts w:ascii="Gadugi" w:hAnsi="Gadugi" w:cstheme="majorHAnsi"/>
        </w:rPr>
        <w:t xml:space="preserve"> the student has made</w:t>
      </w:r>
      <w:r w:rsidR="0013143C" w:rsidRPr="00DF36D8">
        <w:rPr>
          <w:rFonts w:ascii="Gadugi" w:hAnsi="Gadugi" w:cstheme="majorHAnsi"/>
        </w:rPr>
        <w:t xml:space="preserve">, </w:t>
      </w:r>
      <w:r w:rsidR="0013143C">
        <w:rPr>
          <w:rFonts w:ascii="Gadugi" w:hAnsi="Gadugi" w:cstheme="majorHAnsi"/>
        </w:rPr>
        <w:t>rather than</w:t>
      </w:r>
      <w:r w:rsidR="0013143C" w:rsidRPr="00DF36D8">
        <w:rPr>
          <w:rFonts w:ascii="Gadugi" w:hAnsi="Gadugi" w:cstheme="majorHAnsi"/>
        </w:rPr>
        <w:t xml:space="preserve"> the </w:t>
      </w:r>
      <w:r w:rsidR="0013143C">
        <w:rPr>
          <w:rFonts w:ascii="Gadugi" w:hAnsi="Gadugi" w:cstheme="majorHAnsi"/>
        </w:rPr>
        <w:t>student themself</w:t>
      </w:r>
      <w:r w:rsidR="0013143C" w:rsidRPr="00DF36D8">
        <w:rPr>
          <w:rFonts w:ascii="Gadugi" w:hAnsi="Gadugi" w:cstheme="majorHAnsi"/>
        </w:rPr>
        <w:t xml:space="preserve"> (we can change our choices, we can’t change the person</w:t>
      </w:r>
      <w:r w:rsidR="0013143C">
        <w:rPr>
          <w:rFonts w:ascii="Gadugi" w:hAnsi="Gadugi" w:cstheme="majorHAnsi"/>
        </w:rPr>
        <w:t>).</w:t>
      </w:r>
      <w:r w:rsidR="00567492">
        <w:rPr>
          <w:rFonts w:ascii="Gadugi" w:hAnsi="Gadugi" w:cstheme="majorHAnsi"/>
        </w:rPr>
        <w:t xml:space="preserve"> </w:t>
      </w:r>
      <w:r w:rsidR="00616CDC">
        <w:rPr>
          <w:rFonts w:ascii="Gadugi" w:hAnsi="Gadugi" w:cstheme="majorHAnsi"/>
        </w:rPr>
        <w:t xml:space="preserve">This </w:t>
      </w:r>
      <w:r w:rsidR="00A83972">
        <w:rPr>
          <w:rFonts w:ascii="Gadugi" w:hAnsi="Gadugi" w:cstheme="majorHAnsi"/>
        </w:rPr>
        <w:t>example ensures</w:t>
      </w:r>
      <w:r w:rsidR="00616CDC">
        <w:rPr>
          <w:rFonts w:ascii="Gadugi" w:hAnsi="Gadugi" w:cstheme="majorHAnsi"/>
        </w:rPr>
        <w:t xml:space="preserve"> all students are clear on what the teacher is expecting and have a reminder</w:t>
      </w:r>
      <w:r w:rsidR="00CD6BDF">
        <w:rPr>
          <w:rFonts w:ascii="Gadugi" w:hAnsi="Gadugi" w:cstheme="majorHAnsi"/>
        </w:rPr>
        <w:t xml:space="preserve"> of the rules</w:t>
      </w:r>
      <w:r w:rsidR="00616CDC">
        <w:rPr>
          <w:rFonts w:ascii="Gadugi" w:hAnsi="Gadugi" w:cstheme="majorHAnsi"/>
        </w:rPr>
        <w:t xml:space="preserve"> to enable them to take responsibility for their own </w:t>
      </w:r>
      <w:proofErr w:type="spellStart"/>
      <w:r w:rsidR="00616CDC">
        <w:rPr>
          <w:rFonts w:ascii="Gadugi" w:hAnsi="Gadugi" w:cstheme="majorHAnsi"/>
        </w:rPr>
        <w:t>behaviour</w:t>
      </w:r>
      <w:proofErr w:type="spellEnd"/>
      <w:r w:rsidR="00616CDC">
        <w:rPr>
          <w:rFonts w:ascii="Gadugi" w:hAnsi="Gadugi" w:cstheme="majorHAnsi"/>
        </w:rPr>
        <w:t>.</w:t>
      </w:r>
      <w:r w:rsidR="00A83972">
        <w:rPr>
          <w:rFonts w:ascii="Gadugi" w:hAnsi="Gadugi" w:cstheme="majorHAnsi"/>
        </w:rPr>
        <w:t xml:space="preserve"> </w:t>
      </w:r>
    </w:p>
    <w:p w14:paraId="5E3CB7FC" w14:textId="370E4A84" w:rsidR="00B533E9" w:rsidRPr="00D611B6" w:rsidRDefault="00B533E9" w:rsidP="00B533E9">
      <w:pPr>
        <w:spacing w:after="0" w:line="276" w:lineRule="auto"/>
        <w:rPr>
          <w:rFonts w:ascii="Gadugi" w:hAnsi="Gadugi" w:cstheme="majorHAnsi"/>
        </w:rPr>
      </w:pPr>
    </w:p>
    <w:p w14:paraId="5A6B2D11" w14:textId="37A32B2D" w:rsidR="00B533E9" w:rsidRPr="00351A74" w:rsidRDefault="00B533E9" w:rsidP="00B533E9">
      <w:pPr>
        <w:spacing w:after="0" w:line="276" w:lineRule="auto"/>
        <w:rPr>
          <w:rFonts w:ascii="Gadugi" w:hAnsi="Gadugi" w:cstheme="majorHAnsi"/>
        </w:rPr>
      </w:pPr>
      <w:r>
        <w:rPr>
          <w:rFonts w:ascii="Gadugi" w:hAnsi="Gadugi" w:cstheme="majorHAnsi"/>
          <w:noProof/>
        </w:rPr>
        <w:drawing>
          <wp:anchor distT="0" distB="0" distL="114300" distR="114300" simplePos="0" relativeHeight="251800576" behindDoc="0" locked="0" layoutInCell="1" allowOverlap="1" wp14:anchorId="5E960598" wp14:editId="3C6177D4">
            <wp:simplePos x="0" y="0"/>
            <wp:positionH relativeFrom="margin">
              <wp:align>left</wp:align>
            </wp:positionH>
            <wp:positionV relativeFrom="paragraph">
              <wp:posOffset>8890</wp:posOffset>
            </wp:positionV>
            <wp:extent cx="311150" cy="311150"/>
            <wp:effectExtent l="0" t="0" r="0" b="0"/>
            <wp:wrapSquare wrapText="bothSides"/>
            <wp:docPr id="463" name="Picture 463"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D611B6" w:rsidRPr="00DF36D8">
        <w:rPr>
          <w:rFonts w:ascii="Gadugi" w:hAnsi="Gadugi" w:cstheme="majorHAnsi"/>
        </w:rPr>
        <w:t>Remind the student they have the option</w:t>
      </w:r>
      <w:r w:rsidR="00D611B6">
        <w:rPr>
          <w:rFonts w:ascii="Gadugi" w:hAnsi="Gadugi" w:cstheme="majorHAnsi"/>
        </w:rPr>
        <w:t xml:space="preserve"> - t</w:t>
      </w:r>
      <w:r w:rsidR="00D611B6" w:rsidRPr="00DF36D8">
        <w:rPr>
          <w:rFonts w:ascii="Gadugi" w:hAnsi="Gadugi" w:cstheme="majorHAnsi"/>
        </w:rPr>
        <w:t>hey may need reminding of their options</w:t>
      </w:r>
      <w:r w:rsidR="00D611B6">
        <w:rPr>
          <w:rFonts w:ascii="Gadugi" w:hAnsi="Gadugi" w:cstheme="majorHAnsi"/>
        </w:rPr>
        <w:t>.</w:t>
      </w:r>
    </w:p>
    <w:p w14:paraId="5CACBBF1" w14:textId="77777777" w:rsidR="00B533E9" w:rsidRDefault="00B533E9" w:rsidP="00B533E9">
      <w:pPr>
        <w:spacing w:after="0" w:line="276" w:lineRule="auto"/>
        <w:rPr>
          <w:rFonts w:ascii="Gadugi" w:hAnsi="Gadugi" w:cstheme="majorHAnsi"/>
        </w:rPr>
      </w:pPr>
      <w:r>
        <w:rPr>
          <w:rFonts w:ascii="Gadugi" w:hAnsi="Gadugi" w:cstheme="majorHAnsi"/>
          <w:noProof/>
        </w:rPr>
        <w:drawing>
          <wp:anchor distT="0" distB="0" distL="114300" distR="114300" simplePos="0" relativeHeight="251801600" behindDoc="0" locked="0" layoutInCell="1" allowOverlap="1" wp14:anchorId="023ED12B" wp14:editId="3EEB073C">
            <wp:simplePos x="0" y="0"/>
            <wp:positionH relativeFrom="margin">
              <wp:align>left</wp:align>
            </wp:positionH>
            <wp:positionV relativeFrom="paragraph">
              <wp:posOffset>170815</wp:posOffset>
            </wp:positionV>
            <wp:extent cx="311150" cy="311150"/>
            <wp:effectExtent l="0" t="0" r="0" b="0"/>
            <wp:wrapSquare wrapText="bothSides"/>
            <wp:docPr id="464" name="Picture 464"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9F295FC" w14:textId="5039B1FE" w:rsidR="00D611B6" w:rsidRDefault="00D611B6" w:rsidP="00D611B6">
      <w:pPr>
        <w:spacing w:after="0" w:line="276" w:lineRule="auto"/>
        <w:rPr>
          <w:rFonts w:ascii="Gadugi" w:hAnsi="Gadugi" w:cstheme="majorHAnsi"/>
        </w:rPr>
      </w:pPr>
      <w:r>
        <w:rPr>
          <w:rFonts w:ascii="Gadugi" w:hAnsi="Gadugi" w:cstheme="majorHAnsi"/>
        </w:rPr>
        <w:t>K</w:t>
      </w:r>
      <w:r w:rsidRPr="00DF36D8">
        <w:rPr>
          <w:rFonts w:ascii="Gadugi" w:hAnsi="Gadugi" w:cstheme="majorHAnsi"/>
        </w:rPr>
        <w:t>eep</w:t>
      </w:r>
      <w:r>
        <w:rPr>
          <w:rFonts w:ascii="Gadugi" w:hAnsi="Gadugi" w:cstheme="majorHAnsi"/>
        </w:rPr>
        <w:t xml:space="preserve"> the language</w:t>
      </w:r>
      <w:r w:rsidRPr="00DF36D8">
        <w:rPr>
          <w:rFonts w:ascii="Gadugi" w:hAnsi="Gadugi" w:cstheme="majorHAnsi"/>
        </w:rPr>
        <w:t xml:space="preserve"> </w:t>
      </w:r>
      <w:r>
        <w:rPr>
          <w:rFonts w:ascii="Gadugi" w:hAnsi="Gadugi" w:cstheme="majorHAnsi"/>
        </w:rPr>
        <w:t xml:space="preserve">and instruction </w:t>
      </w:r>
      <w:r w:rsidRPr="00DF36D8">
        <w:rPr>
          <w:rFonts w:ascii="Gadugi" w:hAnsi="Gadugi" w:cstheme="majorHAnsi"/>
        </w:rPr>
        <w:t>simple</w:t>
      </w:r>
      <w:r>
        <w:rPr>
          <w:rFonts w:ascii="Gadugi" w:hAnsi="Gadugi" w:cstheme="majorHAnsi"/>
        </w:rPr>
        <w:t xml:space="preserve">. </w:t>
      </w:r>
    </w:p>
    <w:p w14:paraId="11318580" w14:textId="77777777" w:rsidR="00B533E9" w:rsidRDefault="00B533E9" w:rsidP="00B533E9">
      <w:pPr>
        <w:spacing w:after="0" w:line="276" w:lineRule="auto"/>
        <w:rPr>
          <w:rFonts w:ascii="Gadugi" w:hAnsi="Gadugi" w:cstheme="majorHAnsi"/>
        </w:rPr>
      </w:pPr>
      <w:r>
        <w:rPr>
          <w:rFonts w:ascii="Gadugi" w:hAnsi="Gadugi" w:cstheme="majorHAnsi"/>
          <w:noProof/>
        </w:rPr>
        <w:drawing>
          <wp:anchor distT="0" distB="0" distL="114300" distR="114300" simplePos="0" relativeHeight="251802624" behindDoc="0" locked="0" layoutInCell="1" allowOverlap="1" wp14:anchorId="59814D82" wp14:editId="5087545C">
            <wp:simplePos x="0" y="0"/>
            <wp:positionH relativeFrom="margin">
              <wp:align>left</wp:align>
            </wp:positionH>
            <wp:positionV relativeFrom="paragraph">
              <wp:posOffset>132715</wp:posOffset>
            </wp:positionV>
            <wp:extent cx="311150" cy="311150"/>
            <wp:effectExtent l="0" t="0" r="0" b="0"/>
            <wp:wrapSquare wrapText="bothSides"/>
            <wp:docPr id="465" name="Picture 465"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3DB3E5E" w14:textId="5B5FE74A" w:rsidR="00B533E9" w:rsidRDefault="00A153AE" w:rsidP="00B533E9">
      <w:pPr>
        <w:spacing w:after="0" w:line="276" w:lineRule="auto"/>
        <w:rPr>
          <w:rFonts w:ascii="Gadugi" w:hAnsi="Gadugi" w:cstheme="majorHAnsi"/>
        </w:rPr>
      </w:pPr>
      <w:r w:rsidRPr="00A035E0">
        <w:rPr>
          <w:rFonts w:ascii="Gadugi" w:hAnsi="Gadugi" w:cstheme="majorHAnsi"/>
        </w:rPr>
        <w:t xml:space="preserve">It must be clear what changes in </w:t>
      </w:r>
      <w:proofErr w:type="spellStart"/>
      <w:r w:rsidRPr="00A035E0">
        <w:rPr>
          <w:rFonts w:ascii="Gadugi" w:hAnsi="Gadugi" w:cstheme="majorHAnsi"/>
        </w:rPr>
        <w:t>behaviour</w:t>
      </w:r>
      <w:proofErr w:type="spellEnd"/>
      <w:r w:rsidRPr="00A035E0">
        <w:rPr>
          <w:rFonts w:ascii="Gadugi" w:hAnsi="Gadugi" w:cstheme="majorHAnsi"/>
        </w:rPr>
        <w:t xml:space="preserve"> could avoid </w:t>
      </w:r>
      <w:r>
        <w:rPr>
          <w:rFonts w:ascii="Gadugi" w:hAnsi="Gadugi" w:cstheme="majorHAnsi"/>
        </w:rPr>
        <w:t xml:space="preserve">a </w:t>
      </w:r>
      <w:r w:rsidRPr="00A035E0">
        <w:rPr>
          <w:rFonts w:ascii="Gadugi" w:hAnsi="Gadugi" w:cstheme="majorHAnsi"/>
        </w:rPr>
        <w:t xml:space="preserve">consequence </w:t>
      </w:r>
    </w:p>
    <w:p w14:paraId="7CF45ED5" w14:textId="77777777" w:rsidR="00B533E9" w:rsidRPr="00351A74" w:rsidRDefault="00B533E9" w:rsidP="00B533E9">
      <w:pPr>
        <w:spacing w:after="0" w:line="276" w:lineRule="auto"/>
        <w:rPr>
          <w:rFonts w:ascii="Gadugi" w:hAnsi="Gadugi" w:cstheme="majorHAnsi"/>
        </w:rPr>
      </w:pPr>
      <w:r>
        <w:rPr>
          <w:rFonts w:ascii="Gadugi" w:hAnsi="Gadugi" w:cstheme="majorHAnsi"/>
          <w:noProof/>
        </w:rPr>
        <w:drawing>
          <wp:anchor distT="0" distB="0" distL="114300" distR="114300" simplePos="0" relativeHeight="251803648" behindDoc="0" locked="0" layoutInCell="1" allowOverlap="1" wp14:anchorId="72BC28FB" wp14:editId="377D240A">
            <wp:simplePos x="0" y="0"/>
            <wp:positionH relativeFrom="margin">
              <wp:align>left</wp:align>
            </wp:positionH>
            <wp:positionV relativeFrom="paragraph">
              <wp:posOffset>102235</wp:posOffset>
            </wp:positionV>
            <wp:extent cx="311150" cy="311150"/>
            <wp:effectExtent l="0" t="0" r="0" b="0"/>
            <wp:wrapSquare wrapText="bothSides"/>
            <wp:docPr id="466" name="Picture 466"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5E7048B" w14:textId="6C32BE94" w:rsidR="00B533E9" w:rsidRPr="00351A74" w:rsidRDefault="00A153AE" w:rsidP="00B533E9">
      <w:pPr>
        <w:spacing w:after="0" w:line="276" w:lineRule="auto"/>
        <w:rPr>
          <w:rFonts w:ascii="Gadugi" w:hAnsi="Gadugi" w:cstheme="majorHAnsi"/>
        </w:rPr>
      </w:pPr>
      <w:r w:rsidRPr="00A035E0">
        <w:rPr>
          <w:rFonts w:ascii="Gadugi" w:hAnsi="Gadugi" w:cstheme="majorHAnsi"/>
        </w:rPr>
        <w:t>It must be clear why there is a consequence</w:t>
      </w:r>
    </w:p>
    <w:p w14:paraId="4AA62961" w14:textId="77777777" w:rsidR="00B533E9" w:rsidRDefault="00B533E9" w:rsidP="00B533E9">
      <w:pPr>
        <w:spacing w:after="0" w:line="276" w:lineRule="auto"/>
        <w:rPr>
          <w:rFonts w:ascii="Gadugi" w:hAnsi="Gadugi" w:cstheme="majorHAnsi"/>
        </w:rPr>
      </w:pPr>
      <w:r>
        <w:rPr>
          <w:rFonts w:ascii="Gadugi" w:hAnsi="Gadugi" w:cstheme="majorHAnsi"/>
          <w:noProof/>
        </w:rPr>
        <w:drawing>
          <wp:anchor distT="0" distB="0" distL="114300" distR="114300" simplePos="0" relativeHeight="251804672" behindDoc="0" locked="0" layoutInCell="1" allowOverlap="1" wp14:anchorId="56DC5B0A" wp14:editId="5E9D6C71">
            <wp:simplePos x="0" y="0"/>
            <wp:positionH relativeFrom="margin">
              <wp:align>left</wp:align>
            </wp:positionH>
            <wp:positionV relativeFrom="paragraph">
              <wp:posOffset>207010</wp:posOffset>
            </wp:positionV>
            <wp:extent cx="311150" cy="311150"/>
            <wp:effectExtent l="0" t="0" r="0" b="0"/>
            <wp:wrapSquare wrapText="bothSides"/>
            <wp:docPr id="467" name="Picture 467"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38E42C1" w14:textId="5254D1AC" w:rsidR="00B533E9" w:rsidRPr="00351A74" w:rsidRDefault="00A153AE" w:rsidP="00B533E9">
      <w:pPr>
        <w:spacing w:after="0" w:line="276" w:lineRule="auto"/>
        <w:rPr>
          <w:rFonts w:ascii="Gadugi" w:hAnsi="Gadugi" w:cstheme="majorHAnsi"/>
        </w:rPr>
      </w:pPr>
      <w:r w:rsidRPr="00A035E0">
        <w:rPr>
          <w:rFonts w:ascii="Gadugi" w:hAnsi="Gadugi" w:cstheme="majorHAnsi"/>
        </w:rPr>
        <w:t xml:space="preserve">Group consequences should be avoided as they breed resentment. </w:t>
      </w:r>
    </w:p>
    <w:p w14:paraId="63A3E21E" w14:textId="77777777" w:rsidR="00B533E9" w:rsidRDefault="00B533E9" w:rsidP="00B533E9">
      <w:pPr>
        <w:spacing w:after="0" w:line="276" w:lineRule="auto"/>
        <w:rPr>
          <w:rFonts w:ascii="Gadugi" w:hAnsi="Gadugi" w:cstheme="majorHAnsi"/>
        </w:rPr>
      </w:pPr>
    </w:p>
    <w:p w14:paraId="21268A58" w14:textId="3C169D10" w:rsidR="00B533E9" w:rsidRDefault="006534BB" w:rsidP="00B533E9">
      <w:pPr>
        <w:spacing w:after="0" w:line="276" w:lineRule="auto"/>
        <w:rPr>
          <w:rFonts w:ascii="Gadugi" w:hAnsi="Gadugi" w:cstheme="majorHAnsi"/>
        </w:rPr>
      </w:pPr>
      <w:r w:rsidRPr="00A035E0">
        <w:rPr>
          <w:rFonts w:ascii="Gadugi" w:hAnsi="Gadugi" w:cstheme="majorHAnsi"/>
        </w:rPr>
        <w:t xml:space="preserve">It is the </w:t>
      </w:r>
      <w:proofErr w:type="spellStart"/>
      <w:r w:rsidRPr="00A035E0">
        <w:rPr>
          <w:rFonts w:ascii="Gadugi" w:hAnsi="Gadugi" w:cstheme="majorHAnsi"/>
        </w:rPr>
        <w:t>behaviour</w:t>
      </w:r>
      <w:proofErr w:type="spellEnd"/>
      <w:r w:rsidRPr="00A035E0">
        <w:rPr>
          <w:rFonts w:ascii="Gadugi" w:hAnsi="Gadugi" w:cstheme="majorHAnsi"/>
        </w:rPr>
        <w:t xml:space="preserve"> not the </w:t>
      </w:r>
      <w:r>
        <w:rPr>
          <w:rFonts w:ascii="Gadugi" w:hAnsi="Gadugi" w:cstheme="majorHAnsi"/>
        </w:rPr>
        <w:t>student</w:t>
      </w:r>
      <w:r w:rsidRPr="00A035E0">
        <w:rPr>
          <w:rFonts w:ascii="Gadugi" w:hAnsi="Gadugi" w:cstheme="majorHAnsi"/>
        </w:rPr>
        <w:t xml:space="preserve"> that is met with disapproval</w:t>
      </w:r>
      <w:r w:rsidR="00B533E9">
        <w:rPr>
          <w:rFonts w:ascii="Gadugi" w:hAnsi="Gadugi" w:cstheme="majorHAnsi"/>
          <w:noProof/>
        </w:rPr>
        <w:drawing>
          <wp:anchor distT="0" distB="0" distL="114300" distR="114300" simplePos="0" relativeHeight="251805696" behindDoc="0" locked="0" layoutInCell="1" allowOverlap="1" wp14:anchorId="585614C6" wp14:editId="7967D514">
            <wp:simplePos x="0" y="0"/>
            <wp:positionH relativeFrom="margin">
              <wp:align>left</wp:align>
            </wp:positionH>
            <wp:positionV relativeFrom="paragraph">
              <wp:posOffset>5715</wp:posOffset>
            </wp:positionV>
            <wp:extent cx="311150" cy="311150"/>
            <wp:effectExtent l="0" t="0" r="0" b="0"/>
            <wp:wrapSquare wrapText="bothSides"/>
            <wp:docPr id="468" name="Picture 468"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r>
        <w:rPr>
          <w:rFonts w:ascii="Gadugi" w:hAnsi="Gadugi" w:cstheme="majorHAnsi"/>
          <w:noProof/>
        </w:rPr>
        <w:t xml:space="preserve">. </w:t>
      </w:r>
      <w:r w:rsidR="00B943EB">
        <w:rPr>
          <w:rFonts w:ascii="Gadugi" w:hAnsi="Gadugi" w:cstheme="majorHAnsi"/>
          <w:noProof/>
        </w:rPr>
        <w:t>“</w:t>
      </w:r>
      <w:r>
        <w:rPr>
          <w:rFonts w:ascii="Gadugi" w:hAnsi="Gadugi" w:cstheme="majorHAnsi"/>
          <w:noProof/>
        </w:rPr>
        <w:t>I am disappointed with your behaviour</w:t>
      </w:r>
      <w:r w:rsidR="00B943EB">
        <w:rPr>
          <w:rFonts w:ascii="Gadugi" w:hAnsi="Gadugi" w:cstheme="majorHAnsi"/>
          <w:noProof/>
        </w:rPr>
        <w:t>”</w:t>
      </w:r>
      <w:r>
        <w:rPr>
          <w:rFonts w:ascii="Gadugi" w:hAnsi="Gadugi" w:cstheme="majorHAnsi"/>
          <w:noProof/>
        </w:rPr>
        <w:t xml:space="preserve"> rather than </w:t>
      </w:r>
      <w:r w:rsidR="00B943EB">
        <w:rPr>
          <w:rFonts w:ascii="Gadugi" w:hAnsi="Gadugi" w:cstheme="majorHAnsi"/>
          <w:noProof/>
        </w:rPr>
        <w:t xml:space="preserve">“You </w:t>
      </w:r>
      <w:r w:rsidR="00B943EB">
        <w:rPr>
          <w:rFonts w:ascii="Gadugi" w:hAnsi="Gadugi" w:cstheme="majorHAnsi"/>
        </w:rPr>
        <w:t>are naughty”.</w:t>
      </w:r>
    </w:p>
    <w:p w14:paraId="4A943DC9" w14:textId="77777777" w:rsidR="00BF0298" w:rsidRDefault="00BF0298" w:rsidP="00B533E9">
      <w:pPr>
        <w:spacing w:after="0" w:line="276" w:lineRule="auto"/>
        <w:rPr>
          <w:rFonts w:ascii="Gadugi" w:hAnsi="Gadugi" w:cstheme="majorHAnsi"/>
        </w:rPr>
      </w:pPr>
    </w:p>
    <w:p w14:paraId="2DA1FD7D" w14:textId="4C56D5A3" w:rsidR="00A83CC4" w:rsidRDefault="00BF0298" w:rsidP="009C3C52">
      <w:pPr>
        <w:spacing w:after="0" w:line="276" w:lineRule="auto"/>
        <w:rPr>
          <w:rFonts w:ascii="Gadugi" w:hAnsi="Gadugi" w:cstheme="majorHAnsi"/>
        </w:rPr>
      </w:pPr>
      <w:r>
        <w:rPr>
          <w:rFonts w:ascii="Gadugi" w:hAnsi="Gadugi" w:cstheme="majorHAnsi"/>
          <w:noProof/>
        </w:rPr>
        <w:drawing>
          <wp:anchor distT="0" distB="0" distL="114300" distR="114300" simplePos="0" relativeHeight="251807744" behindDoc="0" locked="0" layoutInCell="1" allowOverlap="1" wp14:anchorId="1D6FA6D7" wp14:editId="25B46DE9">
            <wp:simplePos x="0" y="0"/>
            <wp:positionH relativeFrom="margin">
              <wp:align>left</wp:align>
            </wp:positionH>
            <wp:positionV relativeFrom="paragraph">
              <wp:posOffset>6350</wp:posOffset>
            </wp:positionV>
            <wp:extent cx="311150" cy="311150"/>
            <wp:effectExtent l="0" t="0" r="0" b="0"/>
            <wp:wrapSquare wrapText="bothSides"/>
            <wp:docPr id="469" name="Picture 46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descr="Icon&#10;&#10;Description automatically generated"/>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11150" cy="3111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A035E0">
        <w:rPr>
          <w:rFonts w:ascii="Gadugi" w:hAnsi="Gadugi" w:cstheme="majorHAnsi"/>
        </w:rPr>
        <w:t xml:space="preserve">All strategies </w:t>
      </w:r>
      <w:r>
        <w:rPr>
          <w:rFonts w:ascii="Gadugi" w:hAnsi="Gadugi" w:cstheme="majorHAnsi"/>
        </w:rPr>
        <w:t>should</w:t>
      </w:r>
      <w:r w:rsidR="001174B2">
        <w:rPr>
          <w:rFonts w:ascii="Gadugi" w:hAnsi="Gadugi" w:cstheme="majorHAnsi"/>
        </w:rPr>
        <w:t xml:space="preserve"> not exercise power or authority. Consequences should </w:t>
      </w:r>
      <w:r w:rsidRPr="00A035E0">
        <w:rPr>
          <w:rFonts w:ascii="Gadugi" w:hAnsi="Gadugi" w:cstheme="majorHAnsi"/>
        </w:rPr>
        <w:t xml:space="preserve">support the </w:t>
      </w:r>
      <w:r w:rsidR="001B1ED8">
        <w:rPr>
          <w:rFonts w:ascii="Gadugi" w:hAnsi="Gadugi" w:cstheme="majorHAnsi"/>
        </w:rPr>
        <w:t>student</w:t>
      </w:r>
      <w:r w:rsidRPr="00A035E0">
        <w:rPr>
          <w:rFonts w:ascii="Gadugi" w:hAnsi="Gadugi" w:cstheme="majorHAnsi"/>
        </w:rPr>
        <w:t>’s developing self-esteem and self-image</w:t>
      </w:r>
      <w:r w:rsidR="001B1ED8">
        <w:rPr>
          <w:rFonts w:ascii="Gadugi" w:hAnsi="Gadugi" w:cstheme="majorHAnsi"/>
        </w:rPr>
        <w:t>.</w:t>
      </w:r>
    </w:p>
    <w:tbl>
      <w:tblPr>
        <w:tblStyle w:val="TableGrid4"/>
        <w:tblW w:w="10060" w:type="dxa"/>
        <w:tblLook w:val="04A0" w:firstRow="1" w:lastRow="0" w:firstColumn="1" w:lastColumn="0" w:noHBand="0" w:noVBand="1"/>
      </w:tblPr>
      <w:tblGrid>
        <w:gridCol w:w="10060"/>
      </w:tblGrid>
      <w:tr w:rsidR="00BA14DF" w:rsidRPr="00195253" w14:paraId="264050C3" w14:textId="77777777" w:rsidTr="00C74CF9">
        <w:trPr>
          <w:trHeight w:val="1922"/>
        </w:trPr>
        <w:tc>
          <w:tcPr>
            <w:tcW w:w="10060" w:type="dxa"/>
            <w:shd w:val="clear" w:color="auto" w:fill="E2EFD9" w:themeFill="accent6" w:themeFillTint="33"/>
          </w:tcPr>
          <w:p w14:paraId="52C21D7E" w14:textId="6B91ADEE" w:rsidR="00BA14DF" w:rsidRDefault="00BA14DF" w:rsidP="00C74CF9">
            <w:pPr>
              <w:keepNext/>
              <w:keepLines/>
              <w:outlineLvl w:val="0"/>
              <w:rPr>
                <w:rFonts w:ascii="Gadugi" w:eastAsiaTheme="majorEastAsia" w:hAnsi="Gadugi" w:cstheme="majorBidi"/>
                <w:noProof/>
                <w:color w:val="2F5496" w:themeColor="accent1" w:themeShade="BF"/>
                <w:sz w:val="24"/>
                <w:szCs w:val="32"/>
                <w:lang w:bidi="ar-SA"/>
              </w:rPr>
            </w:pPr>
            <w:r w:rsidRPr="00195253">
              <w:rPr>
                <w:rFonts w:asciiTheme="majorHAnsi" w:eastAsia="Times New Roman" w:hAnsiTheme="majorHAnsi" w:cstheme="majorBidi"/>
                <w:b/>
                <w:bCs/>
                <w:color w:val="2F5496" w:themeColor="accent1" w:themeShade="BF"/>
                <w:sz w:val="26"/>
                <w:szCs w:val="32"/>
                <w:lang w:bidi="ar-SA"/>
              </w:rPr>
              <w:lastRenderedPageBreak/>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sidR="00304E57">
              <w:rPr>
                <w:rFonts w:asciiTheme="majorHAnsi" w:eastAsia="Times New Roman" w:hAnsiTheme="majorHAnsi" w:cstheme="majorBidi"/>
                <w:b/>
                <w:bCs/>
                <w:color w:val="2F5496" w:themeColor="accent1" w:themeShade="BF"/>
                <w:sz w:val="26"/>
                <w:szCs w:val="32"/>
                <w:lang w:bidi="ar-SA"/>
              </w:rPr>
              <w:t>9</w:t>
            </w:r>
            <w:r w:rsidRPr="00195253">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 xml:space="preserve"> </w:t>
            </w:r>
            <w:r w:rsidR="003345E4">
              <w:rPr>
                <w:rFonts w:asciiTheme="majorHAnsi" w:eastAsia="Times New Roman" w:hAnsiTheme="majorHAnsi" w:cstheme="majorBidi"/>
                <w:b/>
                <w:bCs/>
                <w:color w:val="2F5496" w:themeColor="accent1" w:themeShade="BF"/>
                <w:sz w:val="26"/>
                <w:szCs w:val="32"/>
                <w:lang w:bidi="ar-SA"/>
              </w:rPr>
              <w:t>Strategy check</w:t>
            </w:r>
            <w:r>
              <w:rPr>
                <w:rFonts w:asciiTheme="majorHAnsi" w:eastAsia="Times New Roman" w:hAnsiTheme="majorHAnsi" w:cstheme="majorBidi"/>
                <w:b/>
                <w:bCs/>
                <w:color w:val="2F5496" w:themeColor="accent1" w:themeShade="BF"/>
                <w:sz w:val="26"/>
                <w:szCs w:val="32"/>
                <w:lang w:bidi="ar-SA"/>
              </w:rPr>
              <w:t xml:space="preserve"> (15</w:t>
            </w:r>
            <w:r w:rsidRPr="00195253">
              <w:rPr>
                <w:rFonts w:asciiTheme="majorHAnsi" w:eastAsia="Times New Roman" w:hAnsiTheme="majorHAnsi" w:cstheme="majorBidi"/>
                <w:b/>
                <w:bCs/>
                <w:color w:val="2F5496" w:themeColor="accent1" w:themeShade="BF"/>
                <w:sz w:val="26"/>
                <w:szCs w:val="32"/>
                <w:lang w:bidi="ar-SA"/>
              </w:rPr>
              <w:t xml:space="preserve"> minutes)</w:t>
            </w:r>
            <w:r w:rsidRPr="00195253">
              <w:rPr>
                <w:rFonts w:ascii="Gadugi" w:eastAsiaTheme="majorEastAsia" w:hAnsi="Gadugi" w:cstheme="majorBidi"/>
                <w:noProof/>
                <w:color w:val="2F5496" w:themeColor="accent1" w:themeShade="BF"/>
                <w:sz w:val="24"/>
                <w:szCs w:val="32"/>
                <w:lang w:bidi="ar-SA"/>
              </w:rPr>
              <w:t xml:space="preserve"> </w:t>
            </w:r>
          </w:p>
          <w:p w14:paraId="4098C267" w14:textId="1895EA83" w:rsidR="003863FD" w:rsidRDefault="003863FD" w:rsidP="00FB6473">
            <w:pPr>
              <w:spacing w:line="276" w:lineRule="auto"/>
              <w:rPr>
                <w:rFonts w:ascii="Gadugi" w:hAnsi="Gadugi" w:cstheme="majorHAnsi"/>
              </w:rPr>
            </w:pPr>
            <w:r>
              <w:rPr>
                <w:rFonts w:ascii="Gadugi" w:hAnsi="Gadugi" w:cstheme="majorHAnsi"/>
              </w:rPr>
              <w:t xml:space="preserve">Look at the strategies below </w:t>
            </w:r>
            <w:r w:rsidR="00114786">
              <w:rPr>
                <w:rFonts w:ascii="Gadugi" w:hAnsi="Gadugi" w:cstheme="majorHAnsi"/>
              </w:rPr>
              <w:t xml:space="preserve">that address undesirable behaviour </w:t>
            </w:r>
            <w:r>
              <w:rPr>
                <w:rFonts w:ascii="Gadugi" w:hAnsi="Gadugi" w:cstheme="majorHAnsi"/>
              </w:rPr>
              <w:t xml:space="preserve">and tick the ones that you have tried. </w:t>
            </w:r>
          </w:p>
          <w:tbl>
            <w:tblPr>
              <w:tblStyle w:val="TableGrid"/>
              <w:tblW w:w="0" w:type="auto"/>
              <w:tblLook w:val="04A0" w:firstRow="1" w:lastRow="0" w:firstColumn="1" w:lastColumn="0" w:noHBand="0" w:noVBand="1"/>
            </w:tblPr>
            <w:tblGrid>
              <w:gridCol w:w="7540"/>
              <w:gridCol w:w="1984"/>
            </w:tblGrid>
            <w:tr w:rsidR="00B2366D" w14:paraId="3D2D98A2" w14:textId="77777777" w:rsidTr="00B2366D">
              <w:tc>
                <w:tcPr>
                  <w:tcW w:w="7540" w:type="dxa"/>
                </w:tcPr>
                <w:p w14:paraId="23965048" w14:textId="35634659" w:rsidR="00B2366D" w:rsidRPr="005347C2" w:rsidRDefault="005347C2" w:rsidP="00FB6473">
                  <w:pPr>
                    <w:spacing w:line="276" w:lineRule="auto"/>
                    <w:rPr>
                      <w:rFonts w:ascii="Gadugi" w:hAnsi="Gadugi" w:cstheme="majorHAnsi"/>
                      <w:b/>
                      <w:bCs/>
                    </w:rPr>
                  </w:pPr>
                  <w:r w:rsidRPr="005347C2">
                    <w:rPr>
                      <w:rFonts w:ascii="Gadugi" w:hAnsi="Gadugi" w:cstheme="majorHAnsi"/>
                      <w:b/>
                      <w:bCs/>
                    </w:rPr>
                    <w:t xml:space="preserve">Strategy </w:t>
                  </w:r>
                </w:p>
              </w:tc>
              <w:tc>
                <w:tcPr>
                  <w:tcW w:w="1984" w:type="dxa"/>
                </w:tcPr>
                <w:p w14:paraId="0E49B83C" w14:textId="6B0FB8BA" w:rsidR="00B2366D" w:rsidRPr="005347C2" w:rsidRDefault="00B2366D" w:rsidP="00FB6473">
                  <w:pPr>
                    <w:spacing w:line="276" w:lineRule="auto"/>
                    <w:rPr>
                      <w:rFonts w:ascii="Gadugi" w:hAnsi="Gadugi" w:cstheme="majorHAnsi"/>
                      <w:b/>
                      <w:bCs/>
                    </w:rPr>
                  </w:pPr>
                  <w:r w:rsidRPr="005347C2">
                    <w:rPr>
                      <w:rFonts w:ascii="Gadugi" w:hAnsi="Gadugi" w:cstheme="majorHAnsi"/>
                      <w:b/>
                      <w:bCs/>
                    </w:rPr>
                    <w:sym w:font="Wingdings" w:char="F0FC"/>
                  </w:r>
                  <w:r w:rsidRPr="005347C2">
                    <w:rPr>
                      <w:rFonts w:ascii="Gadugi" w:hAnsi="Gadugi" w:cstheme="majorHAnsi"/>
                      <w:b/>
                      <w:bCs/>
                    </w:rPr>
                    <w:t>Tried     X Not</w:t>
                  </w:r>
                </w:p>
              </w:tc>
            </w:tr>
            <w:tr w:rsidR="00B2366D" w14:paraId="1DA6963F" w14:textId="77777777" w:rsidTr="00B2366D">
              <w:tc>
                <w:tcPr>
                  <w:tcW w:w="7540" w:type="dxa"/>
                </w:tcPr>
                <w:p w14:paraId="0915DDAE" w14:textId="7DF9416F" w:rsidR="00B2366D" w:rsidRDefault="00B2366D" w:rsidP="00FB6473">
                  <w:pPr>
                    <w:spacing w:line="276" w:lineRule="auto"/>
                    <w:rPr>
                      <w:rFonts w:ascii="Gadugi" w:hAnsi="Gadugi" w:cstheme="majorHAnsi"/>
                    </w:rPr>
                  </w:pPr>
                  <w:r>
                    <w:rPr>
                      <w:rFonts w:ascii="Gadugi" w:hAnsi="Gadugi" w:cstheme="majorHAnsi"/>
                    </w:rPr>
                    <w:t xml:space="preserve">Use non-verbal signals, such as a disapproving look. </w:t>
                  </w:r>
                </w:p>
              </w:tc>
              <w:tc>
                <w:tcPr>
                  <w:tcW w:w="1984" w:type="dxa"/>
                </w:tcPr>
                <w:p w14:paraId="614B37BF" w14:textId="77777777" w:rsidR="00B2366D" w:rsidRDefault="00B2366D" w:rsidP="00FB6473">
                  <w:pPr>
                    <w:spacing w:line="276" w:lineRule="auto"/>
                    <w:rPr>
                      <w:rFonts w:ascii="Gadugi" w:hAnsi="Gadugi" w:cstheme="majorHAnsi"/>
                    </w:rPr>
                  </w:pPr>
                </w:p>
              </w:tc>
            </w:tr>
            <w:tr w:rsidR="00B2366D" w14:paraId="237A79BA" w14:textId="77777777" w:rsidTr="00B2366D">
              <w:tc>
                <w:tcPr>
                  <w:tcW w:w="7540" w:type="dxa"/>
                </w:tcPr>
                <w:p w14:paraId="1ADEAC08" w14:textId="5A75E0E5" w:rsidR="00B2366D" w:rsidRDefault="00B2366D" w:rsidP="00FB6473">
                  <w:pPr>
                    <w:spacing w:line="276" w:lineRule="auto"/>
                    <w:rPr>
                      <w:rFonts w:ascii="Gadugi" w:hAnsi="Gadugi" w:cstheme="majorHAnsi"/>
                    </w:rPr>
                  </w:pPr>
                  <w:r>
                    <w:rPr>
                      <w:rFonts w:ascii="Gadugi" w:hAnsi="Gadugi" w:cstheme="majorHAnsi"/>
                    </w:rPr>
                    <w:t>Praise other students that are doing what they have been asked to do.</w:t>
                  </w:r>
                </w:p>
              </w:tc>
              <w:tc>
                <w:tcPr>
                  <w:tcW w:w="1984" w:type="dxa"/>
                </w:tcPr>
                <w:p w14:paraId="525F0CCA" w14:textId="77777777" w:rsidR="00B2366D" w:rsidRDefault="00B2366D" w:rsidP="00FB6473">
                  <w:pPr>
                    <w:spacing w:line="276" w:lineRule="auto"/>
                    <w:rPr>
                      <w:rFonts w:ascii="Gadugi" w:hAnsi="Gadugi" w:cstheme="majorHAnsi"/>
                    </w:rPr>
                  </w:pPr>
                </w:p>
              </w:tc>
            </w:tr>
            <w:tr w:rsidR="00B2366D" w14:paraId="35F603DB" w14:textId="77777777" w:rsidTr="00B2366D">
              <w:tc>
                <w:tcPr>
                  <w:tcW w:w="7540" w:type="dxa"/>
                </w:tcPr>
                <w:p w14:paraId="2C9C8DF8" w14:textId="7329E2A0" w:rsidR="00B2366D" w:rsidRDefault="00B2366D" w:rsidP="00FB6473">
                  <w:pPr>
                    <w:spacing w:line="276" w:lineRule="auto"/>
                    <w:rPr>
                      <w:rFonts w:ascii="Gadugi" w:hAnsi="Gadugi" w:cstheme="majorHAnsi"/>
                    </w:rPr>
                  </w:pPr>
                  <w:r>
                    <w:rPr>
                      <w:rFonts w:ascii="Gadugi" w:hAnsi="Gadugi" w:cstheme="majorHAnsi"/>
                    </w:rPr>
                    <w:t>Reinforce the expectation – I am looking for students</w:t>
                  </w:r>
                  <w:r w:rsidR="00642FA6">
                    <w:rPr>
                      <w:rFonts w:ascii="Gadugi" w:hAnsi="Gadugi" w:cstheme="majorHAnsi"/>
                    </w:rPr>
                    <w:t xml:space="preserve"> looking this way. </w:t>
                  </w:r>
                </w:p>
              </w:tc>
              <w:tc>
                <w:tcPr>
                  <w:tcW w:w="1984" w:type="dxa"/>
                </w:tcPr>
                <w:p w14:paraId="31DAE7A9" w14:textId="77777777" w:rsidR="00B2366D" w:rsidRDefault="00B2366D" w:rsidP="00FB6473">
                  <w:pPr>
                    <w:spacing w:line="276" w:lineRule="auto"/>
                    <w:rPr>
                      <w:rFonts w:ascii="Gadugi" w:hAnsi="Gadugi" w:cstheme="majorHAnsi"/>
                    </w:rPr>
                  </w:pPr>
                </w:p>
              </w:tc>
            </w:tr>
            <w:tr w:rsidR="00B2366D" w14:paraId="6C996750" w14:textId="77777777" w:rsidTr="00B2366D">
              <w:tc>
                <w:tcPr>
                  <w:tcW w:w="7540" w:type="dxa"/>
                </w:tcPr>
                <w:p w14:paraId="39FEAAA5" w14:textId="76D24422" w:rsidR="00B2366D" w:rsidRDefault="00B2366D" w:rsidP="00FB6473">
                  <w:pPr>
                    <w:spacing w:line="276" w:lineRule="auto"/>
                    <w:rPr>
                      <w:rFonts w:ascii="Gadugi" w:hAnsi="Gadugi" w:cstheme="majorHAnsi"/>
                    </w:rPr>
                  </w:pPr>
                  <w:r>
                    <w:rPr>
                      <w:rFonts w:ascii="Gadugi" w:hAnsi="Gadugi" w:cstheme="majorHAnsi"/>
                    </w:rPr>
                    <w:t xml:space="preserve">Ignore the behaviour </w:t>
                  </w:r>
                </w:p>
              </w:tc>
              <w:tc>
                <w:tcPr>
                  <w:tcW w:w="1984" w:type="dxa"/>
                </w:tcPr>
                <w:p w14:paraId="6F495D9E" w14:textId="77777777" w:rsidR="00B2366D" w:rsidRDefault="00B2366D" w:rsidP="00FB6473">
                  <w:pPr>
                    <w:spacing w:line="276" w:lineRule="auto"/>
                    <w:rPr>
                      <w:rFonts w:ascii="Gadugi" w:hAnsi="Gadugi" w:cstheme="majorHAnsi"/>
                    </w:rPr>
                  </w:pPr>
                </w:p>
              </w:tc>
            </w:tr>
            <w:tr w:rsidR="00B2366D" w14:paraId="41FD333E" w14:textId="77777777" w:rsidTr="00B2366D">
              <w:tc>
                <w:tcPr>
                  <w:tcW w:w="7540" w:type="dxa"/>
                </w:tcPr>
                <w:p w14:paraId="541D5E13" w14:textId="502564B7" w:rsidR="00B2366D" w:rsidRDefault="00B2366D" w:rsidP="00FB6473">
                  <w:pPr>
                    <w:spacing w:line="276" w:lineRule="auto"/>
                    <w:rPr>
                      <w:rFonts w:ascii="Gadugi" w:hAnsi="Gadugi" w:cstheme="majorHAnsi"/>
                    </w:rPr>
                  </w:pPr>
                  <w:r>
                    <w:rPr>
                      <w:rFonts w:ascii="Gadugi" w:hAnsi="Gadugi" w:cstheme="majorHAnsi"/>
                    </w:rPr>
                    <w:t>Have a quiet word with the student away from others</w:t>
                  </w:r>
                </w:p>
              </w:tc>
              <w:tc>
                <w:tcPr>
                  <w:tcW w:w="1984" w:type="dxa"/>
                </w:tcPr>
                <w:p w14:paraId="203C3D02" w14:textId="77777777" w:rsidR="00B2366D" w:rsidRDefault="00B2366D" w:rsidP="00FB6473">
                  <w:pPr>
                    <w:spacing w:line="276" w:lineRule="auto"/>
                    <w:rPr>
                      <w:rFonts w:ascii="Gadugi" w:hAnsi="Gadugi" w:cstheme="majorHAnsi"/>
                    </w:rPr>
                  </w:pPr>
                </w:p>
              </w:tc>
            </w:tr>
            <w:tr w:rsidR="00B2366D" w14:paraId="74479998" w14:textId="77777777" w:rsidTr="00B2366D">
              <w:tc>
                <w:tcPr>
                  <w:tcW w:w="7540" w:type="dxa"/>
                </w:tcPr>
                <w:p w14:paraId="29A3B03C" w14:textId="61A1941A" w:rsidR="00B2366D" w:rsidRDefault="00B2366D" w:rsidP="00FB6473">
                  <w:pPr>
                    <w:spacing w:line="276" w:lineRule="auto"/>
                    <w:rPr>
                      <w:rFonts w:ascii="Gadugi" w:hAnsi="Gadugi" w:cstheme="majorHAnsi"/>
                    </w:rPr>
                  </w:pPr>
                  <w:r>
                    <w:rPr>
                      <w:rFonts w:ascii="Gadugi" w:hAnsi="Gadugi" w:cstheme="majorHAnsi"/>
                    </w:rPr>
                    <w:t>Give a warning (tell the student what the consequence will be)</w:t>
                  </w:r>
                </w:p>
              </w:tc>
              <w:tc>
                <w:tcPr>
                  <w:tcW w:w="1984" w:type="dxa"/>
                </w:tcPr>
                <w:p w14:paraId="081DA4CA" w14:textId="77777777" w:rsidR="00B2366D" w:rsidRDefault="00B2366D" w:rsidP="00FB6473">
                  <w:pPr>
                    <w:spacing w:line="276" w:lineRule="auto"/>
                    <w:rPr>
                      <w:rFonts w:ascii="Gadugi" w:hAnsi="Gadugi" w:cstheme="majorHAnsi"/>
                    </w:rPr>
                  </w:pPr>
                </w:p>
              </w:tc>
            </w:tr>
            <w:tr w:rsidR="00B2366D" w14:paraId="1A7CF1EB" w14:textId="77777777" w:rsidTr="00B2366D">
              <w:tc>
                <w:tcPr>
                  <w:tcW w:w="7540" w:type="dxa"/>
                </w:tcPr>
                <w:p w14:paraId="3582AAC1" w14:textId="29330A7F" w:rsidR="00B2366D" w:rsidRDefault="003F6E0D" w:rsidP="00FB6473">
                  <w:pPr>
                    <w:spacing w:line="276" w:lineRule="auto"/>
                    <w:rPr>
                      <w:rFonts w:ascii="Gadugi" w:hAnsi="Gadugi" w:cstheme="majorHAnsi"/>
                    </w:rPr>
                  </w:pPr>
                  <w:r>
                    <w:rPr>
                      <w:rFonts w:ascii="Gadugi" w:hAnsi="Gadugi" w:cstheme="majorHAnsi"/>
                    </w:rPr>
                    <w:t>Check in with the student and ask them if everything is okay/is the work too hard/easy? etc</w:t>
                  </w:r>
                </w:p>
              </w:tc>
              <w:tc>
                <w:tcPr>
                  <w:tcW w:w="1984" w:type="dxa"/>
                </w:tcPr>
                <w:p w14:paraId="7E4AE696" w14:textId="77777777" w:rsidR="00B2366D" w:rsidRDefault="00B2366D" w:rsidP="00FB6473">
                  <w:pPr>
                    <w:spacing w:line="276" w:lineRule="auto"/>
                    <w:rPr>
                      <w:rFonts w:ascii="Gadugi" w:hAnsi="Gadugi" w:cstheme="majorHAnsi"/>
                    </w:rPr>
                  </w:pPr>
                </w:p>
              </w:tc>
            </w:tr>
            <w:tr w:rsidR="00DF67E6" w14:paraId="0D0CEAC9" w14:textId="77777777" w:rsidTr="00B2366D">
              <w:tc>
                <w:tcPr>
                  <w:tcW w:w="7540" w:type="dxa"/>
                </w:tcPr>
                <w:p w14:paraId="68D3448E" w14:textId="43971507" w:rsidR="00DF67E6" w:rsidRDefault="00DF67E6" w:rsidP="00DF67E6">
                  <w:pPr>
                    <w:spacing w:line="276" w:lineRule="auto"/>
                    <w:rPr>
                      <w:rFonts w:ascii="Gadugi" w:hAnsi="Gadugi" w:cstheme="majorHAnsi"/>
                    </w:rPr>
                  </w:pPr>
                  <w:r w:rsidRPr="00DF67E6">
                    <w:rPr>
                      <w:rFonts w:ascii="Gadugi" w:hAnsi="Gadugi" w:cstheme="majorHAnsi"/>
                    </w:rPr>
                    <w:t>Walking around room, standing near the disruption.</w:t>
                  </w:r>
                </w:p>
              </w:tc>
              <w:tc>
                <w:tcPr>
                  <w:tcW w:w="1984" w:type="dxa"/>
                </w:tcPr>
                <w:p w14:paraId="0BF9E683" w14:textId="77777777" w:rsidR="00DF67E6" w:rsidRDefault="00DF67E6" w:rsidP="00FB6473">
                  <w:pPr>
                    <w:spacing w:line="276" w:lineRule="auto"/>
                    <w:rPr>
                      <w:rFonts w:ascii="Gadugi" w:hAnsi="Gadugi" w:cstheme="majorHAnsi"/>
                    </w:rPr>
                  </w:pPr>
                </w:p>
              </w:tc>
            </w:tr>
          </w:tbl>
          <w:p w14:paraId="1351052D" w14:textId="1A13A48F" w:rsidR="00BA14DF" w:rsidRPr="00FB6473" w:rsidRDefault="00BA14DF" w:rsidP="00DF67E6">
            <w:pPr>
              <w:spacing w:after="160" w:line="259" w:lineRule="auto"/>
              <w:rPr>
                <w:sz w:val="24"/>
                <w:highlight w:val="yellow"/>
                <w:lang w:bidi="ar-SA"/>
              </w:rPr>
            </w:pPr>
          </w:p>
        </w:tc>
      </w:tr>
    </w:tbl>
    <w:p w14:paraId="444F2384" w14:textId="296C5D29" w:rsidR="00702393" w:rsidRDefault="00254FC2" w:rsidP="00A035E0">
      <w:pPr>
        <w:spacing w:after="120" w:line="276" w:lineRule="auto"/>
        <w:rPr>
          <w:rFonts w:ascii="Gadugi" w:hAnsi="Gadugi" w:cstheme="majorHAnsi"/>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851776" behindDoc="0" locked="0" layoutInCell="1" allowOverlap="1" wp14:anchorId="5A02AD97" wp14:editId="0E42540A">
            <wp:simplePos x="0" y="0"/>
            <wp:positionH relativeFrom="page">
              <wp:posOffset>5259705</wp:posOffset>
            </wp:positionH>
            <wp:positionV relativeFrom="paragraph">
              <wp:posOffset>-3899535</wp:posOffset>
            </wp:positionV>
            <wp:extent cx="2120701" cy="2152650"/>
            <wp:effectExtent l="0" t="0" r="0" b="0"/>
            <wp:wrapNone/>
            <wp:docPr id="497" name="Picture 497"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352B73">
        <w:rPr>
          <w:rFonts w:ascii="Gadugi" w:hAnsi="Gadugi" w:cstheme="majorHAnsi"/>
          <w:noProof/>
        </w:rPr>
        <w:drawing>
          <wp:anchor distT="0" distB="0" distL="114300" distR="114300" simplePos="0" relativeHeight="251835392" behindDoc="1" locked="0" layoutInCell="1" allowOverlap="1" wp14:anchorId="3546648D" wp14:editId="0506BA3B">
            <wp:simplePos x="0" y="0"/>
            <wp:positionH relativeFrom="page">
              <wp:posOffset>2432050</wp:posOffset>
            </wp:positionH>
            <wp:positionV relativeFrom="paragraph">
              <wp:posOffset>124460</wp:posOffset>
            </wp:positionV>
            <wp:extent cx="2520950" cy="1397635"/>
            <wp:effectExtent l="0" t="0" r="0" b="0"/>
            <wp:wrapSquare wrapText="bothSides"/>
            <wp:docPr id="488" name="Picture 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43">
                      <a:extLst>
                        <a:ext uri="{BEBA8EAE-BF5A-486C-A8C5-ECC9F3942E4B}">
                          <a14:imgProps xmlns:a14="http://schemas.microsoft.com/office/drawing/2010/main">
                            <a14:imgLayer r:embed="rId44">
                              <a14:imgEffect>
                                <a14:backgroundRemoval t="9831" b="97966" l="3310" r="95745">
                                  <a14:foregroundMark x1="7329" y1="33220" x2="8747" y2="59322"/>
                                  <a14:foregroundMark x1="8747" y1="59322" x2="11820" y2="66441"/>
                                  <a14:foregroundMark x1="11820" y1="72542" x2="11584" y2="95254"/>
                                  <a14:foregroundMark x1="4728" y1="31525" x2="4492" y2="66441"/>
                                  <a14:foregroundMark x1="53901" y1="36271" x2="7801" y2="29831"/>
                                  <a14:foregroundMark x1="7801" y1="29831" x2="3546" y2="54576"/>
                                  <a14:foregroundMark x1="3546" y1="54576" x2="8511" y2="67797"/>
                                  <a14:foregroundMark x1="54137" y1="60339" x2="43262" y2="60000"/>
                                  <a14:foregroundMark x1="78723" y1="62373" x2="68085" y2="39661"/>
                                  <a14:foregroundMark x1="68085" y1="39661" x2="67612" y2="50508"/>
                                  <a14:foregroundMark x1="67612" y1="39661" x2="64539" y2="39661"/>
                                  <a14:foregroundMark x1="64775" y1="51525" x2="63830" y2="47458"/>
                                  <a14:foregroundMark x1="96217" y1="62034" x2="90071" y2="62712"/>
                                  <a14:foregroundMark x1="43026" y1="95932" x2="61939" y2="96949"/>
                                  <a14:foregroundMark x1="61939" y1="96949" x2="82742" y2="92542"/>
                                  <a14:foregroundMark x1="82742" y1="92542" x2="94563" y2="92542"/>
                                  <a14:foregroundMark x1="6856" y1="97966" x2="14894" y2="97966"/>
                                  <a14:foregroundMark x1="85343" y1="40339" x2="94326" y2="51186"/>
                                  <a14:backgroundMark x1="17494" y1="89153" x2="15839" y2="88814"/>
                                  <a14:backgroundMark x1="17730" y1="94237" x2="16312" y2="88814"/>
                                  <a14:backgroundMark x1="15603" y1="95254" x2="17021" y2="89492"/>
                                </a14:backgroundRemoval>
                              </a14:imgEffect>
                            </a14:imgLayer>
                          </a14:imgProps>
                        </a:ext>
                        <a:ext uri="{28A0092B-C50C-407E-A947-70E740481C1C}">
                          <a14:useLocalDpi xmlns:a14="http://schemas.microsoft.com/office/drawing/2010/main" val="0"/>
                        </a:ext>
                      </a:extLst>
                    </a:blip>
                    <a:srcRect t="20470"/>
                    <a:stretch/>
                  </pic:blipFill>
                  <pic:spPr bwMode="auto">
                    <a:xfrm>
                      <a:off x="0" y="0"/>
                      <a:ext cx="2520950" cy="139763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A77CED2" w14:textId="69C254E7" w:rsidR="00702393" w:rsidRDefault="003F400F" w:rsidP="00A035E0">
      <w:pPr>
        <w:spacing w:after="120"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830272" behindDoc="0" locked="0" layoutInCell="1" allowOverlap="1" wp14:anchorId="7509539B" wp14:editId="0CECE84C">
                <wp:simplePos x="0" y="0"/>
                <wp:positionH relativeFrom="margin">
                  <wp:posOffset>120650</wp:posOffset>
                </wp:positionH>
                <wp:positionV relativeFrom="paragraph">
                  <wp:posOffset>6350</wp:posOffset>
                </wp:positionV>
                <wp:extent cx="1466850" cy="838200"/>
                <wp:effectExtent l="38100" t="0" r="0" b="38100"/>
                <wp:wrapSquare wrapText="bothSides"/>
                <wp:docPr id="480" name="Arrow: Down 480"/>
                <wp:cNvGraphicFramePr/>
                <a:graphic xmlns:a="http://schemas.openxmlformats.org/drawingml/2006/main">
                  <a:graphicData uri="http://schemas.microsoft.com/office/word/2010/wordprocessingShape">
                    <wps:wsp>
                      <wps:cNvSpPr/>
                      <wps:spPr>
                        <a:xfrm>
                          <a:off x="0" y="0"/>
                          <a:ext cx="1466850" cy="838200"/>
                        </a:xfrm>
                        <a:prstGeom prst="downArrow">
                          <a:avLst/>
                        </a:prstGeom>
                        <a:solidFill>
                          <a:schemeClr val="accent6">
                            <a:lumMod val="20000"/>
                            <a:lumOff val="80000"/>
                          </a:schemeClr>
                        </a:solidFill>
                        <a:ln>
                          <a:solidFill>
                            <a:schemeClr val="tx1"/>
                          </a:solidFill>
                        </a:ln>
                      </wps:spPr>
                      <wps:style>
                        <a:lnRef idx="1">
                          <a:schemeClr val="accent3"/>
                        </a:lnRef>
                        <a:fillRef idx="2">
                          <a:schemeClr val="accent3"/>
                        </a:fillRef>
                        <a:effectRef idx="1">
                          <a:schemeClr val="accent3"/>
                        </a:effectRef>
                        <a:fontRef idx="minor">
                          <a:schemeClr val="dk1"/>
                        </a:fontRef>
                      </wps:style>
                      <wps:txbx>
                        <w:txbxContent>
                          <w:p w14:paraId="009E15D9" w14:textId="1F7465FA" w:rsidR="000C5518" w:rsidRPr="00926D6D" w:rsidRDefault="000C5518" w:rsidP="000C5518">
                            <w:pPr>
                              <w:jc w:val="center"/>
                              <w:rPr>
                                <w:rFonts w:ascii="Gadugi" w:hAnsi="Gadugi"/>
                                <w:b/>
                                <w:bCs/>
                                <w:sz w:val="18"/>
                                <w:szCs w:val="18"/>
                              </w:rPr>
                            </w:pPr>
                            <w:r w:rsidRPr="00926D6D">
                              <w:rPr>
                                <w:rFonts w:ascii="Gadugi" w:hAnsi="Gadugi"/>
                                <w:b/>
                                <w:bCs/>
                                <w:sz w:val="18"/>
                                <w:szCs w:val="18"/>
                              </w:rPr>
                              <w:t xml:space="preserve">Observe </w:t>
                            </w:r>
                            <w:proofErr w:type="spellStart"/>
                            <w:r w:rsidRPr="00926D6D">
                              <w:rPr>
                                <w:rFonts w:ascii="Gadugi" w:hAnsi="Gadugi"/>
                                <w:b/>
                                <w:bCs/>
                                <w:sz w:val="18"/>
                                <w:szCs w:val="18"/>
                              </w:rPr>
                              <w:t>behaviour</w:t>
                            </w:r>
                            <w:proofErr w:type="spellEnd"/>
                            <w:r w:rsidRPr="00926D6D">
                              <w:rPr>
                                <w:rFonts w:ascii="Gadugi" w:hAnsi="Gadugi"/>
                                <w:b/>
                                <w:bCs/>
                                <w:sz w:val="18"/>
                                <w:szCs w:val="18"/>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509539B"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Arrow: Down 480" o:spid="_x0000_s1046" type="#_x0000_t67" style="position:absolute;margin-left:9.5pt;margin-top:.5pt;width:115.5pt;height:66pt;z-index:2518302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cWjgIAALoFAAAOAAAAZHJzL2Uyb0RvYy54bWysVNtuEzEQfUfiHyy/003SNISomypqVYRU&#10;aEWL+ux47WaF12PGTnbD1zP2XhJKpSLEy6499zmeM+cXTWXYTqEvweZ8fDLiTFkJRWmfcv7t4frd&#10;nDMfhC2EAatyvleeXyzfvjmv3UJNYAOmUMgoiPWL2uV8E4JbZJmXG1UJfwJOWVJqwEoEuuJTVqCo&#10;KXplssloNMtqwMIhSOU9Sa9aJV+m+ForGW619iowk3OqLaQvpu86frPluVg8oXCbUnZliH+oohKl&#10;paRDqCsRBNti+UeoqpQIHnQ4kVBloHUpVeqBuhmPnnVzvxFOpV4IHO8GmPz/Cyu/7O7dHRIMtfML&#10;T8fYRaOxin+qjzUJrP0AlmoCkyQcT2ez+RlhKkk3P53Ta0Q0s4O3Qx8+KqhYPOS8gNquEKFOQInd&#10;jQ+tfW8XM3owZXFdGpMucQrUpUG2E/R+Qkplwyy5m231GYpWTpnb3GJBYnrvVjzvxVRSmqcYKRX4&#10;WxJjX8sbmnHX2ZEjBY2e2QG2dAp7o2I8Y78qzcoiApUKHio47uW0i5uso5umzgfHyeuOnX10VWna&#10;B+e/yDp4pMxgw+BclRbwpezF9x4K3dr3CLR9RwhCs26o8ZxP0jxE0RqK/R0yhJZ+3snrkkbiRvhw&#10;J5D4RlNEOyTc0kcbqHMO3YmzDeDPl+TRnmhAWs5q4m/O/Y+tQMWZ+WSJIB/G02kkfLpMz95TNQyP&#10;Netjjd1Wl0AjNqZt5WQ6Rvtg+qNGqB5p1axiVlIJKyl3zmXA/nIZ2r1Cy0qq1SqZEcmdCDf23sl+&#10;EOK0PzSPAl3Hi0CM+gI918XiGTNa2/hEFlbbALpMtDng2j0BLYg03N0yixvo+J6sDit3+QsAAP//&#10;AwBQSwMEFAAGAAgAAAAhAD5MsEnaAAAACAEAAA8AAABkcnMvZG93bnJldi54bWxMT9FKw0AQfBf8&#10;h2OFvtk7EyoacylSEIRK0dYPuOTWJDS3F+6uafr3XZ/0aXaY3dmZcj27QUwYYu9Jw8NSgUBqvO2p&#10;1fB9eLt/AhGTIWsGT6jhghHW1e1NaQrrz/SF0z61gk0oFkZDl9JYSBmbDp2JSz8isfbjgzOJaWil&#10;DebM5m6QmVKP0pme+ENnRtx02Bz3J8cx8PCRt5+bkKnVdHwf653dzjutF3fz6wuIhHP6W4bf+HwD&#10;FWeq/YlsFAPzZ66SGBlYzlaKh5p5niuQVSn/F6iuAAAA//8DAFBLAQItABQABgAIAAAAIQC2gziS&#10;/gAAAOEBAAATAAAAAAAAAAAAAAAAAAAAAABbQ29udGVudF9UeXBlc10ueG1sUEsBAi0AFAAGAAgA&#10;AAAhADj9If/WAAAAlAEAAAsAAAAAAAAAAAAAAAAALwEAAF9yZWxzLy5yZWxzUEsBAi0AFAAGAAgA&#10;AAAhAP7OlxaOAgAAugUAAA4AAAAAAAAAAAAAAAAALgIAAGRycy9lMm9Eb2MueG1sUEsBAi0AFAAG&#10;AAgAAAAhAD5MsEnaAAAACAEAAA8AAAAAAAAAAAAAAAAA6AQAAGRycy9kb3ducmV2LnhtbFBLBQYA&#10;AAAABAAEAPMAAADvBQAAAAA=&#10;" adj="10800" fillcolor="#e2efd9 [665]" strokecolor="black [3213]" strokeweight=".5pt">
                <v:textbox>
                  <w:txbxContent>
                    <w:p w14:paraId="009E15D9" w14:textId="1F7465FA" w:rsidR="000C5518" w:rsidRPr="00926D6D" w:rsidRDefault="000C5518" w:rsidP="000C5518">
                      <w:pPr>
                        <w:jc w:val="center"/>
                        <w:rPr>
                          <w:rFonts w:ascii="Gadugi" w:hAnsi="Gadugi"/>
                          <w:b/>
                          <w:bCs/>
                          <w:sz w:val="18"/>
                          <w:szCs w:val="18"/>
                        </w:rPr>
                      </w:pPr>
                      <w:r w:rsidRPr="00926D6D">
                        <w:rPr>
                          <w:rFonts w:ascii="Gadugi" w:hAnsi="Gadugi"/>
                          <w:b/>
                          <w:bCs/>
                          <w:sz w:val="18"/>
                          <w:szCs w:val="18"/>
                        </w:rPr>
                        <w:t xml:space="preserve">Observe behaviour </w:t>
                      </w:r>
                    </w:p>
                  </w:txbxContent>
                </v:textbox>
                <w10:wrap type="square" anchorx="margin"/>
              </v:shape>
            </w:pict>
          </mc:Fallback>
        </mc:AlternateContent>
      </w:r>
      <w:r>
        <w:rPr>
          <w:rFonts w:ascii="Gadugi" w:hAnsi="Gadugi" w:cstheme="majorHAnsi"/>
        </w:rPr>
        <w:t xml:space="preserve">The teacher is writing on the board and notices that 2 students are not listening. </w:t>
      </w:r>
      <w:r w:rsidR="00F26A5E">
        <w:rPr>
          <w:rFonts w:ascii="Gadugi" w:hAnsi="Gadugi" w:cstheme="majorHAnsi"/>
        </w:rPr>
        <w:t xml:space="preserve">  </w:t>
      </w:r>
    </w:p>
    <w:p w14:paraId="13ADC579" w14:textId="77777777" w:rsidR="00504854" w:rsidRDefault="00504854" w:rsidP="00A035E0">
      <w:pPr>
        <w:spacing w:after="120" w:line="276" w:lineRule="auto"/>
        <w:rPr>
          <w:rFonts w:ascii="Gadugi" w:hAnsi="Gadugi" w:cstheme="majorHAnsi"/>
        </w:rPr>
      </w:pPr>
    </w:p>
    <w:p w14:paraId="07E6912C" w14:textId="0C7D7C51" w:rsidR="00702393" w:rsidRDefault="0087100C" w:rsidP="00A035E0">
      <w:pPr>
        <w:spacing w:after="120"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823104" behindDoc="0" locked="0" layoutInCell="1" allowOverlap="1" wp14:anchorId="44F40633" wp14:editId="734F4401">
                <wp:simplePos x="0" y="0"/>
                <wp:positionH relativeFrom="margin">
                  <wp:posOffset>38100</wp:posOffset>
                </wp:positionH>
                <wp:positionV relativeFrom="paragraph">
                  <wp:posOffset>67945</wp:posOffset>
                </wp:positionV>
                <wp:extent cx="1466850" cy="1130300"/>
                <wp:effectExtent l="19050" t="0" r="38100" b="31750"/>
                <wp:wrapSquare wrapText="bothSides"/>
                <wp:docPr id="482" name="Arrow: Down 482"/>
                <wp:cNvGraphicFramePr/>
                <a:graphic xmlns:a="http://schemas.openxmlformats.org/drawingml/2006/main">
                  <a:graphicData uri="http://schemas.microsoft.com/office/word/2010/wordprocessingShape">
                    <wps:wsp>
                      <wps:cNvSpPr/>
                      <wps:spPr>
                        <a:xfrm>
                          <a:off x="0" y="0"/>
                          <a:ext cx="1466850" cy="1130300"/>
                        </a:xfrm>
                        <a:prstGeom prst="downArrow">
                          <a:avLst/>
                        </a:prstGeom>
                        <a:solidFill>
                          <a:schemeClr val="accent6">
                            <a:lumMod val="40000"/>
                            <a:lumOff val="60000"/>
                          </a:schemeClr>
                        </a:solidFill>
                        <a:ln w="6350" cap="flat" cmpd="sng" algn="ctr">
                          <a:solidFill>
                            <a:sysClr val="windowText" lastClr="000000"/>
                          </a:solidFill>
                          <a:prstDash val="solid"/>
                          <a:miter lim="800000"/>
                        </a:ln>
                        <a:effectLst/>
                      </wps:spPr>
                      <wps:txbx>
                        <w:txbxContent>
                          <w:p w14:paraId="44EB70C3" w14:textId="76C93507" w:rsidR="000C5518" w:rsidRPr="00926D6D" w:rsidRDefault="000C5518" w:rsidP="000C5518">
                            <w:pPr>
                              <w:jc w:val="center"/>
                              <w:rPr>
                                <w:rFonts w:ascii="Gadugi" w:hAnsi="Gadugi"/>
                                <w:b/>
                                <w:bCs/>
                                <w:sz w:val="16"/>
                                <w:szCs w:val="16"/>
                              </w:rPr>
                            </w:pPr>
                            <w:r w:rsidRPr="00926D6D">
                              <w:rPr>
                                <w:rFonts w:ascii="Gadugi" w:hAnsi="Gadugi"/>
                                <w:b/>
                                <w:bCs/>
                                <w:sz w:val="16"/>
                                <w:szCs w:val="16"/>
                              </w:rPr>
                              <w:t xml:space="preserve">Strategy choice     ignore, reminder praise, </w:t>
                            </w:r>
                            <w:proofErr w:type="spellStart"/>
                            <w:r w:rsidRPr="00926D6D">
                              <w:rPr>
                                <w:rFonts w:ascii="Gadugi" w:hAnsi="Gadugi"/>
                                <w:b/>
                                <w:bCs/>
                                <w:sz w:val="16"/>
                                <w:szCs w:val="16"/>
                              </w:rPr>
                              <w:t>etc</w:t>
                            </w:r>
                            <w:proofErr w:type="spellEnd"/>
                            <w:r w:rsidRPr="00926D6D">
                              <w:rPr>
                                <w:rFonts w:ascii="Gadugi" w:hAnsi="Gadugi"/>
                                <w:b/>
                                <w:bCs/>
                                <w:sz w:val="16"/>
                                <w:szCs w:val="16"/>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F40633" id="Arrow: Down 482" o:spid="_x0000_s1047" type="#_x0000_t67" style="position:absolute;margin-left:3pt;margin-top:5.35pt;width:115.5pt;height:89pt;z-index:2518231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bu1LkAIAADUFAAAOAAAAZHJzL2Uyb0RvYy54bWysVMlu2zAQvRfoPxC8N5Icx02NyIGRIEWB&#10;NAmQFDnTFGUR4FaStux+fR8pb0l7KqoDNRtneTPDq+uNVmQtfJDW1LQ6KykRhttGmmVNf7zcfbqk&#10;JERmGqasETXdikCvZx8/XPVuKka2s6oRnsCJCdPe1bSL0U2LIvBOaBbOrBMGytZ6zSJYvywaz3p4&#10;16oYleWk6K1vnLdchADp7aCks+y/bQWPj20bRCSqpsgt5tPnc5HOYnbFpkvPXCf5Lg32D1loJg2C&#10;HlzdssjIyss/XGnJvQ22jWfc6sK2reQi14BqqvJdNc8dcyLXAnCCO8AU/p9b/rB+dk8eMPQuTAPI&#10;VMWm9Tr9kR/ZZLC2B7DEJhIOYTWeTC4vgCmHrqrOy/Myw1kcrzsf4ldhNUlETRvbm7n3ts9IsfV9&#10;iIgL+71dChmsks2dVCozaQzEjfJkzdBAxrkwcZKvq5X+bptBPi7xDa2EGA0fxJO9GCHyQCVPOeCb&#10;IMqQvqaT81wLwwy2ikWUpV1T02CWlDC1xHDz6HPkN5fDNhzSw1iixBcARIliIUIB1PKXkktZnBaX&#10;qr5loRuSzaqhBi0jdkJJXdPL09vKJExEnuoddsemJSpuFhsikfWoSp6SaGGb7ZMn3g6THxy/k4h7&#10;j/SemMeoo4FY3/iIo1UWQNgdRUln/a+/yZM9JhBaSnqsDlD6uWJeoOpvBrP5pRqP065lZnzxeQTG&#10;n2oWpxqz0jcWza3wUDieyWQf1Z5svdWv2PJ5igoVMxyxh37smJs4rDTeCS7m82yG/XIs3ptnx5Pz&#10;BF1C/GXzyrzbTWRErx7sfs3Y9N1MDrbpprHzVbStzAN7xBVNTQx2M7d3946k5T/ls9XxtZv9BgAA&#10;//8DAFBLAwQUAAYACAAAACEAa/1pK98AAAAIAQAADwAAAGRycy9kb3ducmV2LnhtbEyPzU7DMBCE&#10;70i8g7VIXBC1aaUmSuNU/CgHJBCigUNvbrwkUeN1FDtteHuWExz3m9HsTL6dXS9OOIbOk4a7hQKB&#10;VHvbUaPhoypvUxAhGrKm94QavjHAtri8yE1m/Zne8bSLjeAQCpnR0MY4ZFKGukVnwsIPSKx9+dGZ&#10;yOfYSDuaM4e7Xi6VWktnOuIPrRnwscX6uJuchtVTVb2Zen54+bwp1XScn8v4utf6+mq+34CIOMc/&#10;M/zW5+pQcKeDn8gG0WtY85LIWCUgWF6uEgYHBmmagCxy+X9A8QMAAP//AwBQSwECLQAUAAYACAAA&#10;ACEAtoM4kv4AAADhAQAAEwAAAAAAAAAAAAAAAAAAAAAAW0NvbnRlbnRfVHlwZXNdLnhtbFBLAQIt&#10;ABQABgAIAAAAIQA4/SH/1gAAAJQBAAALAAAAAAAAAAAAAAAAAC8BAABfcmVscy8ucmVsc1BLAQIt&#10;ABQABgAIAAAAIQD1bu1LkAIAADUFAAAOAAAAAAAAAAAAAAAAAC4CAABkcnMvZTJvRG9jLnhtbFBL&#10;AQItABQABgAIAAAAIQBr/Wkr3wAAAAgBAAAPAAAAAAAAAAAAAAAAAOoEAABkcnMvZG93bnJldi54&#10;bWxQSwUGAAAAAAQABADzAAAA9gUAAAAA&#10;" adj="10800" fillcolor="#c5e0b3 [1305]" strokecolor="windowText" strokeweight=".5pt">
                <v:textbox>
                  <w:txbxContent>
                    <w:p w14:paraId="44EB70C3" w14:textId="76C93507" w:rsidR="000C5518" w:rsidRPr="00926D6D" w:rsidRDefault="000C5518" w:rsidP="000C5518">
                      <w:pPr>
                        <w:jc w:val="center"/>
                        <w:rPr>
                          <w:rFonts w:ascii="Gadugi" w:hAnsi="Gadugi"/>
                          <w:b/>
                          <w:bCs/>
                          <w:sz w:val="16"/>
                          <w:szCs w:val="16"/>
                        </w:rPr>
                      </w:pPr>
                      <w:r w:rsidRPr="00926D6D">
                        <w:rPr>
                          <w:rFonts w:ascii="Gadugi" w:hAnsi="Gadugi"/>
                          <w:b/>
                          <w:bCs/>
                          <w:sz w:val="16"/>
                          <w:szCs w:val="16"/>
                        </w:rPr>
                        <w:t xml:space="preserve">Strategy choice     ignore, reminder praise, etc </w:t>
                      </w:r>
                    </w:p>
                  </w:txbxContent>
                </v:textbox>
                <w10:wrap type="square" anchorx="margin"/>
              </v:shape>
            </w:pict>
          </mc:Fallback>
        </mc:AlternateContent>
      </w:r>
    </w:p>
    <w:p w14:paraId="1C49CAEC" w14:textId="50B2A5D2" w:rsidR="00702393" w:rsidRDefault="003F400F" w:rsidP="00A035E0">
      <w:pPr>
        <w:spacing w:after="120" w:line="276" w:lineRule="auto"/>
        <w:rPr>
          <w:rFonts w:ascii="Gadugi" w:hAnsi="Gadugi" w:cstheme="majorHAnsi"/>
        </w:rPr>
      </w:pPr>
      <w:r>
        <w:rPr>
          <w:rFonts w:ascii="Gadugi" w:hAnsi="Gadugi" w:cstheme="majorHAnsi"/>
        </w:rPr>
        <w:t xml:space="preserve">The teacher </w:t>
      </w:r>
      <w:r w:rsidRPr="008F5F38">
        <w:rPr>
          <w:rFonts w:ascii="Gadugi" w:hAnsi="Gadugi" w:cstheme="majorHAnsi"/>
          <w:b/>
          <w:bCs/>
        </w:rPr>
        <w:t xml:space="preserve">reminds </w:t>
      </w:r>
      <w:r>
        <w:rPr>
          <w:rFonts w:ascii="Gadugi" w:hAnsi="Gadugi" w:cstheme="majorHAnsi"/>
        </w:rPr>
        <w:t xml:space="preserve">the whole class that they need to listen </w:t>
      </w:r>
      <w:r w:rsidR="000B1C71">
        <w:rPr>
          <w:rFonts w:ascii="Gadugi" w:hAnsi="Gadugi" w:cstheme="majorHAnsi"/>
        </w:rPr>
        <w:t>when someone else is talking (</w:t>
      </w:r>
      <w:proofErr w:type="gramStart"/>
      <w:r w:rsidR="000B1C71">
        <w:rPr>
          <w:rFonts w:ascii="Gadugi" w:hAnsi="Gadugi" w:cstheme="majorHAnsi"/>
        </w:rPr>
        <w:t>at the moment</w:t>
      </w:r>
      <w:proofErr w:type="gramEnd"/>
      <w:r w:rsidR="000B1C71">
        <w:rPr>
          <w:rFonts w:ascii="Gadugi" w:hAnsi="Gadugi" w:cstheme="majorHAnsi"/>
        </w:rPr>
        <w:t xml:space="preserve"> it is the teacher). </w:t>
      </w:r>
      <w:r w:rsidR="00111A34">
        <w:rPr>
          <w:rFonts w:ascii="Gadugi" w:hAnsi="Gadugi" w:cstheme="majorHAnsi"/>
        </w:rPr>
        <w:t xml:space="preserve">The teacher explains that the students will be given time to discuss in pairs in a few minutes. </w:t>
      </w:r>
      <w:r w:rsidR="008F5F38">
        <w:rPr>
          <w:rFonts w:ascii="Gadugi" w:hAnsi="Gadugi" w:cstheme="majorHAnsi"/>
        </w:rPr>
        <w:t xml:space="preserve">He </w:t>
      </w:r>
      <w:r w:rsidR="008F5F38" w:rsidRPr="00754866">
        <w:rPr>
          <w:rFonts w:ascii="Gadugi" w:hAnsi="Gadugi" w:cstheme="majorHAnsi"/>
          <w:b/>
          <w:bCs/>
        </w:rPr>
        <w:t>praises</w:t>
      </w:r>
      <w:r w:rsidR="008F5F38">
        <w:rPr>
          <w:rFonts w:ascii="Gadugi" w:hAnsi="Gadugi" w:cstheme="majorHAnsi"/>
        </w:rPr>
        <w:t xml:space="preserve"> other students for their attention and </w:t>
      </w:r>
      <w:r w:rsidR="008F5F38" w:rsidRPr="00754866">
        <w:rPr>
          <w:rFonts w:ascii="Gadugi" w:hAnsi="Gadugi" w:cstheme="majorHAnsi"/>
          <w:b/>
          <w:bCs/>
        </w:rPr>
        <w:t>ignores</w:t>
      </w:r>
      <w:r w:rsidR="008F5F38">
        <w:rPr>
          <w:rFonts w:ascii="Gadugi" w:hAnsi="Gadugi" w:cstheme="majorHAnsi"/>
        </w:rPr>
        <w:t xml:space="preserve"> the </w:t>
      </w:r>
      <w:r w:rsidR="00754866">
        <w:rPr>
          <w:rFonts w:ascii="Gadugi" w:hAnsi="Gadugi" w:cstheme="majorHAnsi"/>
        </w:rPr>
        <w:t xml:space="preserve">2 students who are talking for now. </w:t>
      </w:r>
    </w:p>
    <w:p w14:paraId="0508A5F2" w14:textId="36101F56" w:rsidR="00702393" w:rsidRDefault="0013013B" w:rsidP="00060788">
      <w:pPr>
        <w:spacing w:after="120" w:line="276" w:lineRule="auto"/>
        <w:ind w:left="660"/>
        <w:rPr>
          <w:rFonts w:ascii="Gadugi" w:hAnsi="Gadugi" w:cstheme="majorHAnsi"/>
        </w:rPr>
      </w:pPr>
      <w:r>
        <w:rPr>
          <w:rFonts w:ascii="Gadugi" w:hAnsi="Gadugi" w:cstheme="majorHAnsi"/>
          <w:noProof/>
        </w:rPr>
        <mc:AlternateContent>
          <mc:Choice Requires="wps">
            <w:drawing>
              <wp:anchor distT="0" distB="0" distL="114300" distR="114300" simplePos="0" relativeHeight="251634687" behindDoc="0" locked="0" layoutInCell="1" allowOverlap="1" wp14:anchorId="61A31495" wp14:editId="238EFD63">
                <wp:simplePos x="0" y="0"/>
                <wp:positionH relativeFrom="margin">
                  <wp:align>left</wp:align>
                </wp:positionH>
                <wp:positionV relativeFrom="paragraph">
                  <wp:posOffset>5080</wp:posOffset>
                </wp:positionV>
                <wp:extent cx="1466850" cy="685800"/>
                <wp:effectExtent l="38100" t="0" r="19050" b="38100"/>
                <wp:wrapSquare wrapText="bothSides"/>
                <wp:docPr id="483" name="Arrow: Down 483"/>
                <wp:cNvGraphicFramePr/>
                <a:graphic xmlns:a="http://schemas.openxmlformats.org/drawingml/2006/main">
                  <a:graphicData uri="http://schemas.microsoft.com/office/word/2010/wordprocessingShape">
                    <wps:wsp>
                      <wps:cNvSpPr/>
                      <wps:spPr>
                        <a:xfrm>
                          <a:off x="0" y="0"/>
                          <a:ext cx="1466850" cy="685800"/>
                        </a:xfrm>
                        <a:prstGeom prst="downArrow">
                          <a:avLst/>
                        </a:prstGeom>
                        <a:solidFill>
                          <a:schemeClr val="accent6">
                            <a:lumMod val="60000"/>
                            <a:lumOff val="40000"/>
                          </a:schemeClr>
                        </a:solidFill>
                        <a:ln w="6350" cap="flat" cmpd="sng" algn="ctr">
                          <a:solidFill>
                            <a:sysClr val="windowText" lastClr="000000"/>
                          </a:solidFill>
                          <a:prstDash val="solid"/>
                          <a:miter lim="800000"/>
                        </a:ln>
                        <a:effectLst/>
                      </wps:spPr>
                      <wps:txbx>
                        <w:txbxContent>
                          <w:p w14:paraId="656E3125" w14:textId="777D866E" w:rsidR="000C5518" w:rsidRPr="00926D6D" w:rsidRDefault="000C5518" w:rsidP="000C5518">
                            <w:pPr>
                              <w:jc w:val="center"/>
                              <w:rPr>
                                <w:rFonts w:ascii="Gadugi" w:hAnsi="Gadugi"/>
                                <w:b/>
                                <w:bCs/>
                                <w:sz w:val="18"/>
                                <w:szCs w:val="18"/>
                              </w:rPr>
                            </w:pPr>
                            <w:r w:rsidRPr="00926D6D">
                              <w:rPr>
                                <w:rFonts w:ascii="Gadugi" w:hAnsi="Gadugi"/>
                                <w:b/>
                                <w:bCs/>
                                <w:sz w:val="18"/>
                                <w:szCs w:val="18"/>
                              </w:rPr>
                              <w:t xml:space="preserve">Give a warning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A31495" id="Arrow: Down 483" o:spid="_x0000_s1048" type="#_x0000_t67" style="position:absolute;left:0;text-align:left;margin-left:0;margin-top:.4pt;width:115.5pt;height:54pt;z-index:251634687;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RQwKjwIAADQFAAAOAAAAZHJzL2Uyb0RvYy54bWysVMlu2zAQvRfoPxC8N7Jdx02MyIGRIEWB&#10;NAmQFDnTFGUR4FaStuR+fR8peUnaU1EdqNk4y5sZXl13WpGt8EFaU9Lx2YgSYbitpFmX9MfL3acL&#10;SkJkpmLKGlHSnQj0evHxw1Xr5mJiG6sq4QmcmDBvXUmbGN28KAJvhGbhzDphoKyt1yyC9eui8qyF&#10;d62KyWg0K1rrK+ctFyFAetsr6SL7r2vB42NdBxGJKilyi/n0+Vyls1hcsfnaM9dIPqTB/iELzaRB&#10;0IOrWxYZ2Xj5hystubfB1vGMW13YupZc5BpQzXj0rprnhjmRawE4wR1gCv/PLX/YPrsnDxhaF+YB&#10;ZKqiq71Of+RHugzW7gCW6CLhEI6ns9nFOTDl0IG6GGU0i+Nt50P8KqwmiShpZVuz9N62GSi2vQ8R&#10;YWG/t0sRg1WyupNKZSZNgbhRnmwZ+sc4FybO8nW10d9t1ctnI3x9JyFGv3vxdC9GiDxPyVMO+CaI&#10;MqRFAZ9zKQwjWCsWUZV2VUmDWVPC1BqzzaPPkd9cDrtwSA9TiRJfgA8lioUIBUDLX0ouZXFaXKr6&#10;loWmTzar+hq0jFgJJXVJgSm+4bYyCRORh3rA7tizRMVu1RGJrCeTdCWJVrbaPXnibT/4wfE7ibj3&#10;SO+JeUw6+oftjY84amUBhB0oShrrf/1NnuwxgNBS0mJzgNLPDfMCVX8zGM3L8XSaVi0z0/MvEzD+&#10;VLM61ZiNvrFo7hjvhOOZTPZR7cnaW/2KJV+mqFAxwxG778fA3MR+o/FMcLFcZjOsl2Px3jw7npwn&#10;6BLiL90r826YyIhePdj9lrH5u5nsbdNNY5ebaGuZB/aIK5qaGKxmbu/wjKTdP+Wz1fGxW/wGAAD/&#10;/wMAUEsDBBQABgAIAAAAIQDTpnrQ2QAAAAUBAAAPAAAAZHJzL2Rvd25yZXYueG1sTI/BTsMwEETv&#10;SPyDtUjc6KYBQRTiVBGCHpFogbMbL0lovA6xmwa+nuVUjqMZzbwpVrPr1URj6DxrWC4SUMS1tx03&#10;Gl63T1cZqBANW9N7Jg3fFGBVnp8VJrf+yC80bWKjpIRDbjS0MQ45YqhbciYs/EAs3ocfnYkixwbt&#10;aI5S7npMk+QWnelYFloz0ENL9X5zcBq+1jf4Pm3Xj5/P+5+38a5KK8RU68uLuboHFWmOpzD84Qs6&#10;lMK08we2QfUa5EjUIPTipddLkTsJJVkGWBb4n778BQAA//8DAFBLAQItABQABgAIAAAAIQC2gziS&#10;/gAAAOEBAAATAAAAAAAAAAAAAAAAAAAAAABbQ29udGVudF9UeXBlc10ueG1sUEsBAi0AFAAGAAgA&#10;AAAhADj9If/WAAAAlAEAAAsAAAAAAAAAAAAAAAAALwEAAF9yZWxzLy5yZWxzUEsBAi0AFAAGAAgA&#10;AAAhAEJFDAqPAgAANAUAAA4AAAAAAAAAAAAAAAAALgIAAGRycy9lMm9Eb2MueG1sUEsBAi0AFAAG&#10;AAgAAAAhANOmetDZAAAABQEAAA8AAAAAAAAAAAAAAAAA6QQAAGRycy9kb3ducmV2LnhtbFBLBQYA&#10;AAAABAAEAPMAAADvBQAAAAA=&#10;" adj="10800" fillcolor="#a8d08d [1945]" strokecolor="windowText" strokeweight=".5pt">
                <v:textbox>
                  <w:txbxContent>
                    <w:p w14:paraId="656E3125" w14:textId="777D866E" w:rsidR="000C5518" w:rsidRPr="00926D6D" w:rsidRDefault="000C5518" w:rsidP="000C5518">
                      <w:pPr>
                        <w:jc w:val="center"/>
                        <w:rPr>
                          <w:rFonts w:ascii="Gadugi" w:hAnsi="Gadugi"/>
                          <w:b/>
                          <w:bCs/>
                          <w:sz w:val="18"/>
                          <w:szCs w:val="18"/>
                        </w:rPr>
                      </w:pPr>
                      <w:r w:rsidRPr="00926D6D">
                        <w:rPr>
                          <w:rFonts w:ascii="Gadugi" w:hAnsi="Gadugi"/>
                          <w:b/>
                          <w:bCs/>
                          <w:sz w:val="18"/>
                          <w:szCs w:val="18"/>
                        </w:rPr>
                        <w:t xml:space="preserve">Give a warning </w:t>
                      </w:r>
                    </w:p>
                  </w:txbxContent>
                </v:textbox>
                <w10:wrap type="square" anchorx="margin"/>
              </v:shape>
            </w:pict>
          </mc:Fallback>
        </mc:AlternateContent>
      </w:r>
      <w:r w:rsidR="00866F78" w:rsidRPr="009376FC">
        <w:rPr>
          <w:rFonts w:ascii="Gadugi" w:hAnsi="Gadugi"/>
          <w:noProof/>
          <w:color w:val="000000" w:themeColor="text1"/>
          <w:lang w:bidi="ar-SA"/>
        </w:rPr>
        <mc:AlternateContent>
          <mc:Choice Requires="wps">
            <w:drawing>
              <wp:anchor distT="0" distB="0" distL="114300" distR="114300" simplePos="0" relativeHeight="251838464" behindDoc="1" locked="0" layoutInCell="1" allowOverlap="1" wp14:anchorId="50348312" wp14:editId="5476EAF7">
                <wp:simplePos x="0" y="0"/>
                <wp:positionH relativeFrom="column">
                  <wp:posOffset>2584450</wp:posOffset>
                </wp:positionH>
                <wp:positionV relativeFrom="paragraph">
                  <wp:posOffset>462280</wp:posOffset>
                </wp:positionV>
                <wp:extent cx="3282950" cy="501650"/>
                <wp:effectExtent l="400050" t="0" r="12700" b="12700"/>
                <wp:wrapSquare wrapText="bothSides"/>
                <wp:docPr id="490" name="Speech Bubble: Rectangle with Corners Rounded 490"/>
                <wp:cNvGraphicFramePr/>
                <a:graphic xmlns:a="http://schemas.openxmlformats.org/drawingml/2006/main">
                  <a:graphicData uri="http://schemas.microsoft.com/office/word/2010/wordprocessingShape">
                    <wps:wsp>
                      <wps:cNvSpPr/>
                      <wps:spPr>
                        <a:xfrm>
                          <a:off x="0" y="0"/>
                          <a:ext cx="3282950" cy="501650"/>
                        </a:xfrm>
                        <a:prstGeom prst="wedgeRoundRectCallout">
                          <a:avLst>
                            <a:gd name="adj1" fmla="val -60750"/>
                            <a:gd name="adj2" fmla="val -27878"/>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02885FCB" w14:textId="5357123D" w:rsidR="00D26514" w:rsidRPr="004E782F" w:rsidRDefault="00D26514" w:rsidP="00CA7DAF">
                            <w:pPr>
                              <w:jc w:val="center"/>
                              <w:rPr>
                                <w:rFonts w:ascii="Gadugi" w:hAnsi="Gadugi"/>
                                <w:sz w:val="18"/>
                                <w:szCs w:val="18"/>
                              </w:rPr>
                            </w:pPr>
                            <w:r>
                              <w:rPr>
                                <w:rFonts w:ascii="Gadugi" w:hAnsi="Gadugi"/>
                                <w:sz w:val="18"/>
                                <w:szCs w:val="18"/>
                              </w:rPr>
                              <w:t>I</w:t>
                            </w:r>
                            <w:r w:rsidR="00060788">
                              <w:rPr>
                                <w:rFonts w:ascii="Gadugi" w:hAnsi="Gadugi"/>
                                <w:sz w:val="18"/>
                                <w:szCs w:val="18"/>
                              </w:rPr>
                              <w:t xml:space="preserve">f I </w:t>
                            </w:r>
                            <w:proofErr w:type="gramStart"/>
                            <w:r w:rsidR="00060788">
                              <w:rPr>
                                <w:rFonts w:ascii="Gadugi" w:hAnsi="Gadugi"/>
                                <w:sz w:val="18"/>
                                <w:szCs w:val="18"/>
                              </w:rPr>
                              <w:t>have to</w:t>
                            </w:r>
                            <w:proofErr w:type="gramEnd"/>
                            <w:r w:rsidR="00060788">
                              <w:rPr>
                                <w:rFonts w:ascii="Gadugi" w:hAnsi="Gadugi"/>
                                <w:sz w:val="18"/>
                                <w:szCs w:val="18"/>
                              </w:rPr>
                              <w:t xml:space="preserve"> stop a</w:t>
                            </w:r>
                            <w:r w:rsidR="00311F2B">
                              <w:rPr>
                                <w:rFonts w:ascii="Gadugi" w:hAnsi="Gadugi"/>
                                <w:sz w:val="18"/>
                                <w:szCs w:val="18"/>
                              </w:rPr>
                              <w:t>nd speak to you both again, you will need to sit away from each other so you can concentrate.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0348312" id="Speech Bubble: Rectangle with Corners Rounded 490" o:spid="_x0000_s1049" type="#_x0000_t62" style="position:absolute;left:0;text-align:left;margin-left:203.5pt;margin-top:36.4pt;width:258.5pt;height:39.5pt;z-index:-2514780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jXOSqQIAAI4FAAAOAAAAZHJzL2Uyb0RvYy54bWysVMlu2zAQvRfoPxC8J7KVeIkROTAcpCgQ&#10;pEGSImeaomwV3ErSltyv7yOl2E7bU1AdqCFnOHzzZrm+aZUkO+F8bXRBh+cDSoTmpqz1uqDfX+7O&#10;ppT4wHTJpNGioHvh6c3886frxs5EbjZGlsIRONF+1tiCbkKwsyzzfCMU8+fGCg1lZZxiAVu3zkrH&#10;GnhXMssHg3HWGFdaZ7jwHqe3nZLOk/+qEjx8qyovApEFBbaQVpfWVVyz+TWbrR2zm5r3MNgHUChW&#10;azx6cHXLAiNbV//lStXcGW+qcM6NykxV1VykGBDNcPBHNM8bZkWKBeR4e6DJ/z+3/GH3bB8daGis&#10;n3mIMYq2cir+gY+0iaz9gSzRBsJxeJFP86sROOXQjQbDMWS4yY63rfPhizCKRKGgjSjX4slsdfmE&#10;tCyZlGYbEmlsd+9DYq8kmimUCSt/DCmplEQydkySs/Fg0vkHxSdG+TujfDKdTPuUnhhdnBoNx+Px&#10;pAfavwvIb1AjCG9kXd7VUqbN3i+lI8CAAGpdmuYFBFAimQ9QgJX09Q7fXZWaNAXN8Y1AEkNxV5Lh&#10;Kle2LKjXa0qYXKNreHCJhne3/ccfjsHcMr/pUCevHSmqDmg2WauCTk9hSx1DFaldkImYxWM1RCm0&#10;q5bUQJ1fRE/xaGXK/aMjznQt5S2/q/HuPXh5ZA5pQ2VgLoRvWCppwITpJUo2xv3613m0R2lDS0mD&#10;ngRLP7fMCdD9VaPor4aXl7GJ0+ZyNMmxcaea1alGb9XSIG0oJKBLYrQP8k2snFGvGB+L+CpUTHO8&#10;3eWj3yxDNyswgLhYLJIZGteycK+fLY/OI3WR8Zf2lTnb13pAkTyYt/5ls1RpXXccbeNNbRbbYKr6&#10;QHrHa58BNH3qqH5Axalyuk9WxzE6/w0AAP//AwBQSwMEFAAGAAgAAAAhAFOstn7eAAAACgEAAA8A&#10;AABkcnMvZG93bnJldi54bWxMj8FKxDAQhu+C7xBG8OamW6pda9NFBREUhK6CHtNmbIrNpDRpt769&#10;40mPM/Pxz/eX+9UNYsEp9J4UbDcJCKTWm546BW+vDxc7ECFqMnrwhAq+McC+Oj0pdWH8kWpcDrET&#10;HEKh0ApsjGMhZWgtOh02fkTi26efnI48Tp00kz5yuBtkmiRX0ume+IPVI95bbL8Os1PQR7fkH368&#10;e6ozbB6z99k+1y9KnZ+ttzcgIq7xD4ZffVaHip0aP5MJYlCQJTl3iQrylCswcJ1mvGiYvNzuQFal&#10;/F+h+gEAAP//AwBQSwECLQAUAAYACAAAACEAtoM4kv4AAADhAQAAEwAAAAAAAAAAAAAAAAAAAAAA&#10;W0NvbnRlbnRfVHlwZXNdLnhtbFBLAQItABQABgAIAAAAIQA4/SH/1gAAAJQBAAALAAAAAAAAAAAA&#10;AAAAAC8BAABfcmVscy8ucmVsc1BLAQItABQABgAIAAAAIQBhjXOSqQIAAI4FAAAOAAAAAAAAAAAA&#10;AAAAAC4CAABkcnMvZTJvRG9jLnhtbFBLAQItABQABgAIAAAAIQBTrLZ+3gAAAAoBAAAPAAAAAAAA&#10;AAAAAAAAAAMFAABkcnMvZG93bnJldi54bWxQSwUGAAAAAAQABADzAAAADgYAAAAA&#10;" adj="-2322,4778" fillcolor="windowText" strokecolor="windowText" strokeweight="1.75pt">
                <v:textbox>
                  <w:txbxContent>
                    <w:p w14:paraId="02885FCB" w14:textId="5357123D" w:rsidR="00D26514" w:rsidRPr="004E782F" w:rsidRDefault="00D26514" w:rsidP="00CA7DAF">
                      <w:pPr>
                        <w:jc w:val="center"/>
                        <w:rPr>
                          <w:rFonts w:ascii="Gadugi" w:hAnsi="Gadugi"/>
                          <w:sz w:val="18"/>
                          <w:szCs w:val="18"/>
                        </w:rPr>
                      </w:pPr>
                      <w:r>
                        <w:rPr>
                          <w:rFonts w:ascii="Gadugi" w:hAnsi="Gadugi"/>
                          <w:sz w:val="18"/>
                          <w:szCs w:val="18"/>
                        </w:rPr>
                        <w:t>I</w:t>
                      </w:r>
                      <w:r w:rsidR="00060788">
                        <w:rPr>
                          <w:rFonts w:ascii="Gadugi" w:hAnsi="Gadugi"/>
                          <w:sz w:val="18"/>
                          <w:szCs w:val="18"/>
                        </w:rPr>
                        <w:t>f I have to stop a</w:t>
                      </w:r>
                      <w:r w:rsidR="00311F2B">
                        <w:rPr>
                          <w:rFonts w:ascii="Gadugi" w:hAnsi="Gadugi"/>
                          <w:sz w:val="18"/>
                          <w:szCs w:val="18"/>
                        </w:rPr>
                        <w:t>nd speak to you both again, you will need to sit away from each other so you can concentrate.</w:t>
                      </w:r>
                    </w:p>
                  </w:txbxContent>
                </v:textbox>
                <w10:wrap type="square"/>
              </v:shape>
            </w:pict>
          </mc:Fallback>
        </mc:AlternateContent>
      </w:r>
      <w:r w:rsidR="00866F78">
        <w:rPr>
          <w:noProof/>
        </w:rPr>
        <w:drawing>
          <wp:anchor distT="0" distB="0" distL="114300" distR="114300" simplePos="0" relativeHeight="251836416" behindDoc="1" locked="0" layoutInCell="1" allowOverlap="1" wp14:anchorId="463C052C" wp14:editId="6A60B505">
            <wp:simplePos x="0" y="0"/>
            <wp:positionH relativeFrom="column">
              <wp:posOffset>1695450</wp:posOffset>
            </wp:positionH>
            <wp:positionV relativeFrom="paragraph">
              <wp:posOffset>5080</wp:posOffset>
            </wp:positionV>
            <wp:extent cx="400050" cy="990600"/>
            <wp:effectExtent l="0" t="0" r="0" b="0"/>
            <wp:wrapTight wrapText="bothSides">
              <wp:wrapPolygon edited="0">
                <wp:start x="0" y="0"/>
                <wp:lineTo x="0" y="21185"/>
                <wp:lineTo x="20571" y="21185"/>
                <wp:lineTo x="20571" y="0"/>
                <wp:lineTo x="0" y="0"/>
              </wp:wrapPolygon>
            </wp:wrapTight>
            <wp:docPr id="489" name="Picture 15"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489" name="Picture 15" descr="A picture containing text&#10;&#10;Description automatically generated"/>
                    <pic:cNvPicPr/>
                  </pic:nvPicPr>
                  <pic:blipFill rotWithShape="1">
                    <a:blip r:embed="rId45" cstate="print">
                      <a:extLst>
                        <a:ext uri="{28A0092B-C50C-407E-A947-70E740481C1C}">
                          <a14:useLocalDpi xmlns:a14="http://schemas.microsoft.com/office/drawing/2010/main" val="0"/>
                        </a:ext>
                      </a:extLst>
                    </a:blip>
                    <a:srcRect l="53148" t="24538" r="27548"/>
                    <a:stretch/>
                  </pic:blipFill>
                  <pic:spPr bwMode="auto">
                    <a:xfrm>
                      <a:off x="0" y="0"/>
                      <a:ext cx="400050" cy="9906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4669E">
        <w:rPr>
          <w:rFonts w:ascii="Gadugi" w:hAnsi="Gadugi" w:cstheme="majorHAnsi"/>
        </w:rPr>
        <w:t>The teacher speaks to the 2 students quietly</w:t>
      </w:r>
      <w:r w:rsidR="007A66C7">
        <w:rPr>
          <w:rFonts w:ascii="Gadugi" w:hAnsi="Gadugi" w:cstheme="majorHAnsi"/>
        </w:rPr>
        <w:t xml:space="preserve"> and asks them if there is an issue – do they not understand the rule? </w:t>
      </w:r>
    </w:p>
    <w:p w14:paraId="42C18698" w14:textId="048E6242" w:rsidR="00702393" w:rsidRDefault="00311F2B" w:rsidP="00A035E0">
      <w:pPr>
        <w:spacing w:after="120" w:line="276" w:lineRule="auto"/>
        <w:rPr>
          <w:rFonts w:ascii="Gadugi" w:hAnsi="Gadugi" w:cstheme="majorHAnsi"/>
        </w:rPr>
      </w:pPr>
      <w:r>
        <w:rPr>
          <w:noProof/>
        </w:rPr>
        <w:drawing>
          <wp:anchor distT="0" distB="0" distL="114300" distR="114300" simplePos="0" relativeHeight="251840512" behindDoc="1" locked="0" layoutInCell="1" allowOverlap="1" wp14:anchorId="16B658A0" wp14:editId="3853D7AF">
            <wp:simplePos x="0" y="0"/>
            <wp:positionH relativeFrom="column">
              <wp:posOffset>1600200</wp:posOffset>
            </wp:positionH>
            <wp:positionV relativeFrom="paragraph">
              <wp:posOffset>605790</wp:posOffset>
            </wp:positionV>
            <wp:extent cx="400050" cy="990600"/>
            <wp:effectExtent l="0" t="0" r="0" b="0"/>
            <wp:wrapTight wrapText="bothSides">
              <wp:wrapPolygon edited="0">
                <wp:start x="0" y="0"/>
                <wp:lineTo x="0" y="21185"/>
                <wp:lineTo x="20571" y="21185"/>
                <wp:lineTo x="20571" y="0"/>
                <wp:lineTo x="0" y="0"/>
              </wp:wrapPolygon>
            </wp:wrapTight>
            <wp:docPr id="491" name="Picture 15"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489" name="Picture 15" descr="A picture containing text&#10;&#10;Description automatically generated"/>
                    <pic:cNvPicPr/>
                  </pic:nvPicPr>
                  <pic:blipFill rotWithShape="1">
                    <a:blip r:embed="rId45" cstate="print">
                      <a:extLst>
                        <a:ext uri="{28A0092B-C50C-407E-A947-70E740481C1C}">
                          <a14:useLocalDpi xmlns:a14="http://schemas.microsoft.com/office/drawing/2010/main" val="0"/>
                        </a:ext>
                      </a:extLst>
                    </a:blip>
                    <a:srcRect l="53148" t="24538" r="27548"/>
                    <a:stretch/>
                  </pic:blipFill>
                  <pic:spPr bwMode="auto">
                    <a:xfrm>
                      <a:off x="0" y="0"/>
                      <a:ext cx="400050" cy="9906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9E069B5" w14:textId="5C5814C5" w:rsidR="00CA7DAF" w:rsidRDefault="00311F2B" w:rsidP="00A035E0">
      <w:pPr>
        <w:spacing w:after="120"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633662" behindDoc="0" locked="0" layoutInCell="1" allowOverlap="1" wp14:anchorId="163B1993" wp14:editId="3427E1C9">
                <wp:simplePos x="0" y="0"/>
                <wp:positionH relativeFrom="margin">
                  <wp:posOffset>-12700</wp:posOffset>
                </wp:positionH>
                <wp:positionV relativeFrom="paragraph">
                  <wp:posOffset>294640</wp:posOffset>
                </wp:positionV>
                <wp:extent cx="1466850" cy="685800"/>
                <wp:effectExtent l="38100" t="0" r="19050" b="38100"/>
                <wp:wrapSquare wrapText="bothSides"/>
                <wp:docPr id="484" name="Arrow: Down 484"/>
                <wp:cNvGraphicFramePr/>
                <a:graphic xmlns:a="http://schemas.openxmlformats.org/drawingml/2006/main">
                  <a:graphicData uri="http://schemas.microsoft.com/office/word/2010/wordprocessingShape">
                    <wps:wsp>
                      <wps:cNvSpPr/>
                      <wps:spPr>
                        <a:xfrm>
                          <a:off x="0" y="0"/>
                          <a:ext cx="1466850" cy="685800"/>
                        </a:xfrm>
                        <a:prstGeom prst="downArrow">
                          <a:avLst/>
                        </a:prstGeom>
                        <a:solidFill>
                          <a:schemeClr val="accent6">
                            <a:lumMod val="75000"/>
                          </a:schemeClr>
                        </a:solidFill>
                        <a:ln w="6350" cap="flat" cmpd="sng" algn="ctr">
                          <a:solidFill>
                            <a:sysClr val="windowText" lastClr="000000"/>
                          </a:solidFill>
                          <a:prstDash val="solid"/>
                          <a:miter lim="800000"/>
                        </a:ln>
                        <a:effectLst/>
                      </wps:spPr>
                      <wps:txbx>
                        <w:txbxContent>
                          <w:p w14:paraId="564D24B8" w14:textId="0DF2080B" w:rsidR="00926D6D" w:rsidRPr="00926D6D" w:rsidRDefault="00926D6D" w:rsidP="00926D6D">
                            <w:pPr>
                              <w:jc w:val="center"/>
                              <w:rPr>
                                <w:rFonts w:ascii="Gadugi" w:hAnsi="Gadugi"/>
                                <w:b/>
                                <w:bCs/>
                                <w:sz w:val="18"/>
                                <w:szCs w:val="18"/>
                              </w:rPr>
                            </w:pPr>
                            <w:r w:rsidRPr="00926D6D">
                              <w:rPr>
                                <w:rFonts w:ascii="Gadugi" w:hAnsi="Gadugi"/>
                                <w:b/>
                                <w:bCs/>
                                <w:sz w:val="18"/>
                                <w:szCs w:val="18"/>
                              </w:rPr>
                              <w:t>Offer a choice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3B1993" id="Arrow: Down 484" o:spid="_x0000_s1050" type="#_x0000_t67" style="position:absolute;margin-left:-1pt;margin-top:23.2pt;width:115.5pt;height:54pt;z-index:25163366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nIsGhgIAAB0FAAAOAAAAZHJzL2Uyb0RvYy54bWysVF1P2zAUfZ+0/2D5faTtSmEVKapATJMY&#10;IMHEs+s4TSTb17PdJt2v37FTWmB7mpYHx/b9PvdcX1z2RrOt8qElW/LxyYgzZSVVrV2X/MfTzadz&#10;zkIUthKarCr5TgV+ufj44aJzczWhhnSlPIMTG+adK3kTo5sXRZCNMiKckFMWwpq8ERFHvy4qLzp4&#10;N7qYjEazoiNfOU9ShYDb60HIF9l/XSsZ7+s6qMh0yZFbzKvP6yqtxeJCzNdeuKaV+zTEP2RhRGsR&#10;9ODqWkTBNr79w5VppadAdTyRZAqq61aqXAOqGY/eVfPYCKdyLQAnuANM4f+5lXfbR/fgAUPnwjxg&#10;m6roa2/SH/mxPoO1O4Cl+sgkLsfT2ez8FJhKyLA7H2U0i6O18yF+VWRY2pS8os4uvacuAyW2tyEi&#10;LPRf9FLEQLqtblqt8yGxQF1pz7YC/RNSKhtn2VxvzHeqhvuz09EhdiZOMsme33jTlnXI9HPOWYBr&#10;tRYR6RtXlTzYNWdCr0FiGX0O8cY47MIhD9APtTwBCM60CBECoJO/xCdU9MY0lXctQjMkm0UD7Uwb&#10;wX3dmpIDPHx7a21T8Sqzdw/SsTlpF/tVz1pkPZkmk3S1omr34JmngeHByZsWcW+R3oPwoDQahTGN&#10;91hqTQCC9jvOGvK//naf9ME0SDnrMCJA6edGeIWqv1lw8Mt4Ok0zlQ/T07MJDv61ZPVaYjfmitDF&#10;MR4EJ/M26Uf9sq09mWdM8zJFhUhYidhDP/aHqziMLt4DqZbLrIY5ciLe2kcnk/MEXUL8qX8W3u2p&#10;F9GrO3oZJzF/R75BN1laWm4i1W1m5hFXNDUdMIO5vfv3Ig3563PWOr5qi98AAAD//wMAUEsDBBQA&#10;BgAIAAAAIQCj5gUe4QAAAAkBAAAPAAAAZHJzL2Rvd25yZXYueG1sTI/BTsMwEETvSPyDtUjcWqfB&#10;qWiIU1UgkJDooS2HHt14m0TE6xC7beDrWU5w3JnR7JtiObpOnHEIrScNs2kCAqnytqVaw/vueXIP&#10;IkRD1nSeUMMXBliW11eFya2/0AbP21gLLqGQGw1NjH0uZagadCZMfY/E3tEPzkQ+h1rawVy43HUy&#10;TZK5dKYl/tCYHh8brD62J6dh9WmOfbbZPX3vX1M1vmX2bvay1vr2Zlw9gIg4xr8w/OIzOpTMdPAn&#10;skF0GiYpT4ka1FyBYD9NFywcOJgpBbIs5P8F5Q8AAAD//wMAUEsBAi0AFAAGAAgAAAAhALaDOJL+&#10;AAAA4QEAABMAAAAAAAAAAAAAAAAAAAAAAFtDb250ZW50X1R5cGVzXS54bWxQSwECLQAUAAYACAAA&#10;ACEAOP0h/9YAAACUAQAACwAAAAAAAAAAAAAAAAAvAQAAX3JlbHMvLnJlbHNQSwECLQAUAAYACAAA&#10;ACEATJyLBoYCAAAdBQAADgAAAAAAAAAAAAAAAAAuAgAAZHJzL2Uyb0RvYy54bWxQSwECLQAUAAYA&#10;CAAAACEAo+YFHuEAAAAJAQAADwAAAAAAAAAAAAAAAADgBAAAZHJzL2Rvd25yZXYueG1sUEsFBgAA&#10;AAAEAAQA8wAAAO4FAAAAAA==&#10;" adj="10800" fillcolor="#538135 [2409]" strokecolor="windowText" strokeweight=".5pt">
                <v:textbox>
                  <w:txbxContent>
                    <w:p w14:paraId="564D24B8" w14:textId="0DF2080B" w:rsidR="00926D6D" w:rsidRPr="00926D6D" w:rsidRDefault="00926D6D" w:rsidP="00926D6D">
                      <w:pPr>
                        <w:jc w:val="center"/>
                        <w:rPr>
                          <w:rFonts w:ascii="Gadugi" w:hAnsi="Gadugi"/>
                          <w:b/>
                          <w:bCs/>
                          <w:sz w:val="18"/>
                          <w:szCs w:val="18"/>
                        </w:rPr>
                      </w:pPr>
                      <w:r w:rsidRPr="00926D6D">
                        <w:rPr>
                          <w:rFonts w:ascii="Gadugi" w:hAnsi="Gadugi"/>
                          <w:b/>
                          <w:bCs/>
                          <w:sz w:val="18"/>
                          <w:szCs w:val="18"/>
                        </w:rPr>
                        <w:t>Offer a choice</w:t>
                      </w:r>
                    </w:p>
                  </w:txbxContent>
                </v:textbox>
                <w10:wrap type="square" anchorx="margin"/>
              </v:shape>
            </w:pict>
          </mc:Fallback>
        </mc:AlternateContent>
      </w:r>
      <w:r w:rsidR="00CA7DAF">
        <w:rPr>
          <w:rFonts w:ascii="Gadugi" w:hAnsi="Gadugi" w:cstheme="majorHAnsi"/>
        </w:rPr>
        <w:t xml:space="preserve">  </w:t>
      </w:r>
    </w:p>
    <w:p w14:paraId="062E13F6" w14:textId="6EED01E0" w:rsidR="00702393" w:rsidRDefault="00403BA3" w:rsidP="00403BA3">
      <w:pPr>
        <w:spacing w:after="120" w:line="276" w:lineRule="auto"/>
        <w:ind w:left="2880"/>
        <w:rPr>
          <w:rFonts w:ascii="Gadugi" w:hAnsi="Gadugi" w:cstheme="majorHAnsi"/>
        </w:rPr>
      </w:pPr>
      <w:r>
        <w:rPr>
          <w:rFonts w:ascii="Gadugi" w:hAnsi="Gadugi" w:cstheme="majorHAnsi"/>
          <w:noProof/>
        </w:rPr>
        <mc:AlternateContent>
          <mc:Choice Requires="wps">
            <w:drawing>
              <wp:anchor distT="0" distB="0" distL="114300" distR="114300" simplePos="0" relativeHeight="251632637" behindDoc="0" locked="0" layoutInCell="1" allowOverlap="1" wp14:anchorId="65EC860F" wp14:editId="734E3D6D">
                <wp:simplePos x="0" y="0"/>
                <wp:positionH relativeFrom="margin">
                  <wp:posOffset>-57150</wp:posOffset>
                </wp:positionH>
                <wp:positionV relativeFrom="paragraph">
                  <wp:posOffset>892175</wp:posOffset>
                </wp:positionV>
                <wp:extent cx="1555750" cy="666750"/>
                <wp:effectExtent l="38100" t="0" r="6350" b="38100"/>
                <wp:wrapSquare wrapText="bothSides"/>
                <wp:docPr id="485" name="Arrow: Down 485"/>
                <wp:cNvGraphicFramePr/>
                <a:graphic xmlns:a="http://schemas.openxmlformats.org/drawingml/2006/main">
                  <a:graphicData uri="http://schemas.microsoft.com/office/word/2010/wordprocessingShape">
                    <wps:wsp>
                      <wps:cNvSpPr/>
                      <wps:spPr>
                        <a:xfrm>
                          <a:off x="0" y="0"/>
                          <a:ext cx="1555750" cy="666750"/>
                        </a:xfrm>
                        <a:prstGeom prst="downArrow">
                          <a:avLst/>
                        </a:prstGeom>
                        <a:solidFill>
                          <a:schemeClr val="accent6">
                            <a:lumMod val="50000"/>
                          </a:schemeClr>
                        </a:solidFill>
                        <a:ln/>
                      </wps:spPr>
                      <wps:style>
                        <a:lnRef idx="1">
                          <a:schemeClr val="dk1"/>
                        </a:lnRef>
                        <a:fillRef idx="2">
                          <a:schemeClr val="dk1"/>
                        </a:fillRef>
                        <a:effectRef idx="1">
                          <a:schemeClr val="dk1"/>
                        </a:effectRef>
                        <a:fontRef idx="minor">
                          <a:schemeClr val="dk1"/>
                        </a:fontRef>
                      </wps:style>
                      <wps:txbx>
                        <w:txbxContent>
                          <w:p w14:paraId="3C8D5ABF" w14:textId="6E2E406A" w:rsidR="00926D6D" w:rsidRPr="00702393" w:rsidRDefault="00890B48" w:rsidP="00926D6D">
                            <w:pPr>
                              <w:jc w:val="center"/>
                              <w:rPr>
                                <w:rFonts w:ascii="Gadugi" w:hAnsi="Gadugi"/>
                                <w:b/>
                                <w:bCs/>
                                <w:color w:val="FFFFFF" w:themeColor="background1"/>
                                <w:sz w:val="14"/>
                                <w:szCs w:val="14"/>
                              </w:rPr>
                            </w:pPr>
                            <w:r w:rsidRPr="00702393">
                              <w:rPr>
                                <w:rFonts w:ascii="Gadugi" w:hAnsi="Gadugi"/>
                                <w:b/>
                                <w:bCs/>
                                <w:color w:val="FFFFFF" w:themeColor="background1"/>
                                <w:sz w:val="14"/>
                                <w:szCs w:val="14"/>
                              </w:rPr>
                              <w:t>Consequence</w:t>
                            </w:r>
                            <w:r w:rsidR="00926D6D" w:rsidRPr="00702393">
                              <w:rPr>
                                <w:rFonts w:ascii="Gadugi" w:hAnsi="Gadugi"/>
                                <w:b/>
                                <w:bCs/>
                                <w:color w:val="FFFFFF" w:themeColor="background1"/>
                                <w:sz w:val="14"/>
                                <w:szCs w:val="14"/>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5EC860F" id="Arrow: Down 485" o:spid="_x0000_s1051" type="#_x0000_t67" style="position:absolute;left:0;text-align:left;margin-left:-4.5pt;margin-top:70.25pt;width:122.5pt;height:52.5pt;z-index:25163263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JQndgIAAF4FAAAOAAAAZHJzL2Uyb0RvYy54bWysVM1u2zAMvg/YOwi6r06COt2COEXQosOA&#10;rg3WDj0rspQYk0WNUmJnTz9KdpyuG1ZgmA8yKf58JEVyftnWhu0V+gpswcdnI86UlVBWdlPwr483&#10;795z5oOwpTBgVcEPyvPLxds388bN1AS2YEqFjJxYP2tcwbchuFmWeblVtfBn4JQloQasRSAWN1mJ&#10;oiHvtckmo9E0awBLhyCV93R73Qn5IvnXWslwr7VXgZmCU2whnZjOdTyzxVzMNijctpJ9GOIfoqhF&#10;ZQl0cHUtgmA7rH5zVVcSwYMOZxLqDLSupEo5UDbj0YtsHrbCqZQLFce7oUz+/7mVd/sHt0IqQ+P8&#10;zBMZs2g11vFP8bE2FeswFEu1gUm6HOd5fpFTTSXJptNppMlNdrJ26MNHBTWLRMFLaOwSEZpUKLG/&#10;9aHTP+pFRA+mKm8qYxITu0BdGWR7Qe8npFQ2TJO52dWfoezu8xF9PXZqnGiSIvnFm7ER7pRmosLB&#10;qAhl7BelWVXGxBLA4KjDKL+Ne4SkGU00RTkYTf5u1OtGM5W6cjB8BW3QTohgw2BYVxbwFdRO/5h1&#10;l2tMO7TrlpIt+CSPWcWrNZSHFTKEbkS8kzcVPdut8GElkGaCXprmPNzToQ00BYee4mwL+ONP91Gf&#10;WpWknDU0YwX333cCFWfmk6Um/jA+P49DmZjz/GJCDD6XrJ9L7K6+AmqDMW0UJxMZ9YM5khqhfqJ1&#10;sIyoJBJWEnbBZcAjcxW62aeFItVymdRoEJ0It/bByePjx458bJ8Eur53A3X9HRznUcxedG+nG5/I&#10;wnIXQFeptU917Z+Ahjj1Zb9w4pZ4ziet01pc/AQAAP//AwBQSwMEFAAGAAgAAAAhADea4IfeAAAA&#10;CgEAAA8AAABkcnMvZG93bnJldi54bWxMj81OwzAQhO9IvIO1SFxQ65DGFU3jVAiJE+LQH3F2420S&#10;Ea8j223Tt2c5wW13djT7TbWZ3CAuGGLvScPzPAOB1HjbU6vhsH+fvYCIyZA1gyfUcMMIm/r+rjKl&#10;9Vfa4mWXWsEhFEujoUtpLKWMTYfOxLkfkfh28sGZxGtopQ3myuFukHmWLaUzPfGHzoz41mHzvTs7&#10;DerpFsfPxZc8YLE1ql8FzNsPrR8fptc1iIRT+jPDLz6jQ81MR38mG8WgYbbiKon1IlMg2JAvlqwc&#10;eSiUAllX8n+F+gcAAP//AwBQSwECLQAUAAYACAAAACEAtoM4kv4AAADhAQAAEwAAAAAAAAAAAAAA&#10;AAAAAAAAW0NvbnRlbnRfVHlwZXNdLnhtbFBLAQItABQABgAIAAAAIQA4/SH/1gAAAJQBAAALAAAA&#10;AAAAAAAAAAAAAC8BAABfcmVscy8ucmVsc1BLAQItABQABgAIAAAAIQBxrJQndgIAAF4FAAAOAAAA&#10;AAAAAAAAAAAAAC4CAABkcnMvZTJvRG9jLnhtbFBLAQItABQABgAIAAAAIQA3muCH3gAAAAoBAAAP&#10;AAAAAAAAAAAAAAAAANAEAABkcnMvZG93bnJldi54bWxQSwUGAAAAAAQABADzAAAA2wUAAAAA&#10;" adj="10800" fillcolor="#375623 [1609]" strokecolor="black [3200]" strokeweight=".5pt">
                <v:textbox>
                  <w:txbxContent>
                    <w:p w14:paraId="3C8D5ABF" w14:textId="6E2E406A" w:rsidR="00926D6D" w:rsidRPr="00702393" w:rsidRDefault="00890B48" w:rsidP="00926D6D">
                      <w:pPr>
                        <w:jc w:val="center"/>
                        <w:rPr>
                          <w:rFonts w:ascii="Gadugi" w:hAnsi="Gadugi"/>
                          <w:b/>
                          <w:bCs/>
                          <w:color w:val="FFFFFF" w:themeColor="background1"/>
                          <w:sz w:val="14"/>
                          <w:szCs w:val="14"/>
                        </w:rPr>
                      </w:pPr>
                      <w:r w:rsidRPr="00702393">
                        <w:rPr>
                          <w:rFonts w:ascii="Gadugi" w:hAnsi="Gadugi"/>
                          <w:b/>
                          <w:bCs/>
                          <w:color w:val="FFFFFF" w:themeColor="background1"/>
                          <w:sz w:val="14"/>
                          <w:szCs w:val="14"/>
                        </w:rPr>
                        <w:t>Consequence</w:t>
                      </w:r>
                      <w:r w:rsidR="00926D6D" w:rsidRPr="00702393">
                        <w:rPr>
                          <w:rFonts w:ascii="Gadugi" w:hAnsi="Gadugi"/>
                          <w:b/>
                          <w:bCs/>
                          <w:color w:val="FFFFFF" w:themeColor="background1"/>
                          <w:sz w:val="14"/>
                          <w:szCs w:val="14"/>
                        </w:rPr>
                        <w:t xml:space="preserve"> </w:t>
                      </w:r>
                    </w:p>
                  </w:txbxContent>
                </v:textbox>
                <w10:wrap type="square" anchorx="margin"/>
              </v:shape>
            </w:pict>
          </mc:Fallback>
        </mc:AlternateContent>
      </w:r>
      <w:r w:rsidR="00CA7DAF" w:rsidRPr="009376FC">
        <w:rPr>
          <w:rFonts w:ascii="Gadugi" w:hAnsi="Gadugi"/>
          <w:noProof/>
          <w:color w:val="000000" w:themeColor="text1"/>
          <w:lang w:bidi="ar-SA"/>
        </w:rPr>
        <mc:AlternateContent>
          <mc:Choice Requires="wps">
            <w:drawing>
              <wp:anchor distT="0" distB="0" distL="114300" distR="114300" simplePos="0" relativeHeight="251842560" behindDoc="1" locked="0" layoutInCell="1" allowOverlap="1" wp14:anchorId="63AAD028" wp14:editId="1A26D673">
                <wp:simplePos x="0" y="0"/>
                <wp:positionH relativeFrom="column">
                  <wp:posOffset>2146300</wp:posOffset>
                </wp:positionH>
                <wp:positionV relativeFrom="paragraph">
                  <wp:posOffset>160020</wp:posOffset>
                </wp:positionV>
                <wp:extent cx="1333500" cy="1028700"/>
                <wp:effectExtent l="171450" t="0" r="19050" b="19050"/>
                <wp:wrapSquare wrapText="bothSides"/>
                <wp:docPr id="492" name="Speech Bubble: Rectangle with Corners Rounded 492"/>
                <wp:cNvGraphicFramePr/>
                <a:graphic xmlns:a="http://schemas.openxmlformats.org/drawingml/2006/main">
                  <a:graphicData uri="http://schemas.microsoft.com/office/word/2010/wordprocessingShape">
                    <wps:wsp>
                      <wps:cNvSpPr/>
                      <wps:spPr>
                        <a:xfrm>
                          <a:off x="0" y="0"/>
                          <a:ext cx="1333500" cy="1028700"/>
                        </a:xfrm>
                        <a:prstGeom prst="wedgeRoundRectCallout">
                          <a:avLst>
                            <a:gd name="adj1" fmla="val -61509"/>
                            <a:gd name="adj2" fmla="val -2440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348F5014" w14:textId="652EE6BF" w:rsidR="00C801D6" w:rsidRPr="004E782F" w:rsidRDefault="00C72600" w:rsidP="00CA7DAF">
                            <w:pPr>
                              <w:jc w:val="center"/>
                              <w:rPr>
                                <w:rFonts w:ascii="Gadugi" w:hAnsi="Gadugi"/>
                                <w:sz w:val="18"/>
                                <w:szCs w:val="18"/>
                              </w:rPr>
                            </w:pPr>
                            <w:r>
                              <w:rPr>
                                <w:rFonts w:ascii="Gadugi" w:hAnsi="Gadugi"/>
                                <w:sz w:val="18"/>
                                <w:szCs w:val="18"/>
                              </w:rPr>
                              <w:t>You</w:t>
                            </w:r>
                            <w:r w:rsidR="00D75821">
                              <w:rPr>
                                <w:rFonts w:ascii="Gadugi" w:hAnsi="Gadugi"/>
                                <w:sz w:val="18"/>
                                <w:szCs w:val="18"/>
                              </w:rPr>
                              <w:t xml:space="preserve"> need to sit somewhere else</w:t>
                            </w:r>
                            <w:r w:rsidR="00C801D6">
                              <w:rPr>
                                <w:rFonts w:ascii="Gadugi" w:hAnsi="Gadugi"/>
                                <w:sz w:val="18"/>
                                <w:szCs w:val="18"/>
                              </w:rPr>
                              <w:t>.</w:t>
                            </w:r>
                            <w:r w:rsidR="00D75821">
                              <w:rPr>
                                <w:rFonts w:ascii="Gadugi" w:hAnsi="Gadugi"/>
                                <w:sz w:val="18"/>
                                <w:szCs w:val="18"/>
                              </w:rPr>
                              <w:t xml:space="preserve"> </w:t>
                            </w:r>
                            <w:r w:rsidR="00CA7DAF">
                              <w:rPr>
                                <w:rFonts w:ascii="Gadugi" w:hAnsi="Gadugi"/>
                                <w:sz w:val="18"/>
                                <w:szCs w:val="18"/>
                              </w:rPr>
                              <w:t>You can decide or I will choose somewhere for you.</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AAD028" id="Speech Bubble: Rectangle with Corners Rounded 492" o:spid="_x0000_s1052" type="#_x0000_t62" style="position:absolute;left:0;text-align:left;margin-left:169pt;margin-top:12.6pt;width:105pt;height:81pt;z-index:-251473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gZn8qAIAAI8FAAAOAAAAZHJzL2Uyb0RvYy54bWysVF1P2zAUfZ+0/2D5HZqktEBFiqoipkkI&#10;EDDx7DpOm8lfs92m3a/fsRPaMvaElgfH1/f6+txzP66ut0qSjXC+Mbqk+WlGidDcVI1elvTHy+3J&#10;BSU+MF0xabQo6U54ej39+uWqtRNRmJWRlXAETrSftLakqxDsZDDwfCUU86fGCg1lbZxiAaJbDirH&#10;WnhXclBk2XjQGldZZ7jwHqc3nZJOk/+6Fjw81LUXgciSAltIq0vrIq6D6RWbLB2zq4b3MNgnUCjW&#10;aDy6d3XDAiNr13xwpRrujDd1OOVGDUxdN1ykGBBNnv0VzfOKWZFiATne7mny/88tv98820cHGlrr&#10;Jx7bGMW2dir+gY9sE1m7PVliGwjHYT4cDkcZOOXQ5VlxcQ4BfgaH69b58E0YReKmpK2oluLJrHX1&#10;hLzMmZRmHRJrbHPnQ6KvIpop1AmrfuaU1EoiGxsmyck4H2WXfbqOjIp3RsXZWVZ8NBoeG+Xj8fi8&#10;B9q/C8hvUCMIb2RT3TZSJmHn59IRYEAAja5M+wIGKJHMByhAS/p6h++uSk3akhb4RmCJobpryXCV&#10;K1uV1OslJUwu0TY8uETDu9v+8w/HYG6YX3Wok9eOFNUEdJtsVEkvjmFLHUMVqV+QiZjFQznEXdgu&#10;tqQB6mIcPcWjhal2j4440/WUt/y2wbt34OWROaQNpYHBEB6w1NKACdPvKFkZ9/tf59EetQ0tJS2a&#10;Eiz9WjMnQPd3jaq/zJFgdHESzkbnBQR3rFkca/RazQ3ShkICurSN9kG+bWtn1Cvmxyy+ChXTHG93&#10;+eiFeeiGBSYQF7NZMkPnWhbu9LPl0XmkLjL+sn1lzva1HlAk9+atgdkkVVrXHQfbeFOb2TqYutmT&#10;3vHaZwBdnzqqn1BxrBzLyeowR6d/AAAA//8DAFBLAwQUAAYACAAAACEAfMRYd98AAAAKAQAADwAA&#10;AGRycy9kb3ducmV2LnhtbEyPwU7DMAyG70i8Q2QkbiwlY6UqTSe0iRMHRKkYx6wxbbXGqZpsK2+P&#10;d4Kj7U+/v79Yz24QJ5xC70nD/SIBgdR421Orof54uctAhGjImsETavjBAOvy+qowufVnesdTFVvB&#10;IRRyo6GLccylDE2HzoSFH5H49u0nZyKPUyvtZM4c7gapkiSVzvTEHzoz4qbD5lAdnYZt2r7t6vgV&#10;dq+p+twEPGyrutb69mZ+fgIRcY5/MFz0WR1Kdtr7I9kgBg3LZcZdoga1UiAYWD1cFnsms0cFsizk&#10;/wrlLwAAAP//AwBQSwECLQAUAAYACAAAACEAtoM4kv4AAADhAQAAEwAAAAAAAAAAAAAAAAAAAAAA&#10;W0NvbnRlbnRfVHlwZXNdLnhtbFBLAQItABQABgAIAAAAIQA4/SH/1gAAAJQBAAALAAAAAAAAAAAA&#10;AAAAAC8BAABfcmVscy8ucmVsc1BLAQItABQABgAIAAAAIQCHgZn8qAIAAI8FAAAOAAAAAAAAAAAA&#10;AAAAAC4CAABkcnMvZTJvRG9jLnhtbFBLAQItABQABgAIAAAAIQB8xFh33wAAAAoBAAAPAAAAAAAA&#10;AAAAAAAAAAIFAABkcnMvZG93bnJldi54bWxQSwUGAAAAAAQABADzAAAADgYAAAAA&#10;" adj="-2486,5529" fillcolor="windowText" strokecolor="windowText" strokeweight="1.75pt">
                <v:textbox>
                  <w:txbxContent>
                    <w:p w14:paraId="348F5014" w14:textId="652EE6BF" w:rsidR="00C801D6" w:rsidRPr="004E782F" w:rsidRDefault="00C72600" w:rsidP="00CA7DAF">
                      <w:pPr>
                        <w:jc w:val="center"/>
                        <w:rPr>
                          <w:rFonts w:ascii="Gadugi" w:hAnsi="Gadugi"/>
                          <w:sz w:val="18"/>
                          <w:szCs w:val="18"/>
                        </w:rPr>
                      </w:pPr>
                      <w:r>
                        <w:rPr>
                          <w:rFonts w:ascii="Gadugi" w:hAnsi="Gadugi"/>
                          <w:sz w:val="18"/>
                          <w:szCs w:val="18"/>
                        </w:rPr>
                        <w:t>You</w:t>
                      </w:r>
                      <w:r w:rsidR="00D75821">
                        <w:rPr>
                          <w:rFonts w:ascii="Gadugi" w:hAnsi="Gadugi"/>
                          <w:sz w:val="18"/>
                          <w:szCs w:val="18"/>
                        </w:rPr>
                        <w:t xml:space="preserve"> need to sit somewhere else</w:t>
                      </w:r>
                      <w:r w:rsidR="00C801D6">
                        <w:rPr>
                          <w:rFonts w:ascii="Gadugi" w:hAnsi="Gadugi"/>
                          <w:sz w:val="18"/>
                          <w:szCs w:val="18"/>
                        </w:rPr>
                        <w:t>.</w:t>
                      </w:r>
                      <w:r w:rsidR="00D75821">
                        <w:rPr>
                          <w:rFonts w:ascii="Gadugi" w:hAnsi="Gadugi"/>
                          <w:sz w:val="18"/>
                          <w:szCs w:val="18"/>
                        </w:rPr>
                        <w:t xml:space="preserve"> </w:t>
                      </w:r>
                      <w:r w:rsidR="00CA7DAF">
                        <w:rPr>
                          <w:rFonts w:ascii="Gadugi" w:hAnsi="Gadugi"/>
                          <w:sz w:val="18"/>
                          <w:szCs w:val="18"/>
                        </w:rPr>
                        <w:t>You can decide or I will choose somewhere for you.</w:t>
                      </w:r>
                    </w:p>
                  </w:txbxContent>
                </v:textbox>
                <w10:wrap type="square"/>
              </v:shape>
            </w:pict>
          </mc:Fallback>
        </mc:AlternateContent>
      </w:r>
      <w:r w:rsidR="00C801D6">
        <w:rPr>
          <w:rFonts w:ascii="Gadugi" w:hAnsi="Gadugi" w:cstheme="majorHAnsi"/>
        </w:rPr>
        <w:t xml:space="preserve">The teacher allows time for partnered discussion and is careful to not speak for long periods of time. The 2 students </w:t>
      </w:r>
      <w:r w:rsidR="00E372C5">
        <w:rPr>
          <w:rFonts w:ascii="Gadugi" w:hAnsi="Gadugi" w:cstheme="majorHAnsi"/>
        </w:rPr>
        <w:t xml:space="preserve">  </w:t>
      </w:r>
      <w:r w:rsidR="00C801D6">
        <w:rPr>
          <w:rFonts w:ascii="Gadugi" w:hAnsi="Gadugi" w:cstheme="majorHAnsi"/>
        </w:rPr>
        <w:t>continue to talk</w:t>
      </w:r>
      <w:r w:rsidR="00E372C5">
        <w:rPr>
          <w:rFonts w:ascii="Gadugi" w:hAnsi="Gadugi" w:cstheme="majorHAnsi"/>
        </w:rPr>
        <w:t xml:space="preserve"> when they are asked not to. The choice given in the example</w:t>
      </w:r>
      <w:r>
        <w:rPr>
          <w:rFonts w:ascii="Gadugi" w:hAnsi="Gadugi" w:cstheme="majorHAnsi"/>
        </w:rPr>
        <w:t xml:space="preserve"> may depend on the age of the students. </w:t>
      </w:r>
    </w:p>
    <w:p w14:paraId="57E8149D" w14:textId="3E064ED4" w:rsidR="0087100C" w:rsidRDefault="00E372C5" w:rsidP="00A035E0">
      <w:pPr>
        <w:spacing w:after="120" w:line="276" w:lineRule="auto"/>
        <w:rPr>
          <w:rFonts w:ascii="Gadugi" w:hAnsi="Gadugi" w:cstheme="majorHAnsi"/>
        </w:rPr>
      </w:pPr>
      <w:r>
        <w:rPr>
          <w:rFonts w:ascii="Gadugi" w:hAnsi="Gadugi" w:cstheme="majorHAnsi"/>
        </w:rPr>
        <w:t xml:space="preserve">   </w:t>
      </w:r>
      <w:r w:rsidR="00403BA3">
        <w:rPr>
          <w:rFonts w:ascii="Gadugi" w:hAnsi="Gadugi" w:cstheme="majorHAnsi"/>
        </w:rPr>
        <w:t>The student moves to another space</w:t>
      </w:r>
      <w:r w:rsidR="00594AA2">
        <w:rPr>
          <w:rFonts w:ascii="Gadugi" w:hAnsi="Gadugi" w:cstheme="majorHAnsi"/>
        </w:rPr>
        <w:t xml:space="preserve"> for the duration of the lesson. </w:t>
      </w:r>
      <w:r>
        <w:rPr>
          <w:rFonts w:ascii="Gadugi" w:hAnsi="Gadugi" w:cstheme="majorHAnsi"/>
        </w:rPr>
        <w:t xml:space="preserve">                                   </w:t>
      </w:r>
    </w:p>
    <w:p w14:paraId="0F07EAB4" w14:textId="60F6C000" w:rsidR="006E4D4D" w:rsidRDefault="00317FBB" w:rsidP="00A035E0">
      <w:pPr>
        <w:spacing w:after="120" w:line="276" w:lineRule="auto"/>
        <w:rPr>
          <w:rFonts w:ascii="Gadugi" w:hAnsi="Gadugi" w:cstheme="majorHAnsi"/>
          <w:i/>
          <w:iCs/>
        </w:rPr>
      </w:pPr>
      <w:r w:rsidRPr="006E4D4D">
        <w:rPr>
          <w:rFonts w:ascii="Gadugi" w:hAnsi="Gadugi" w:cstheme="majorHAnsi"/>
          <w:b/>
          <w:bCs/>
        </w:rPr>
        <w:lastRenderedPageBreak/>
        <w:t>Note:</w:t>
      </w:r>
      <w:r>
        <w:rPr>
          <w:rFonts w:ascii="Gadugi" w:hAnsi="Gadugi" w:cstheme="majorHAnsi"/>
        </w:rPr>
        <w:t xml:space="preserve"> </w:t>
      </w:r>
      <w:r w:rsidRPr="00A61B5F">
        <w:rPr>
          <w:rFonts w:ascii="Gadugi" w:hAnsi="Gadugi" w:cstheme="majorHAnsi"/>
          <w:i/>
          <w:iCs/>
        </w:rPr>
        <w:t xml:space="preserve">In the example the teacher was conscious of whether the students needed time to talk before they </w:t>
      </w:r>
      <w:r w:rsidR="006E4D4D" w:rsidRPr="00A61B5F">
        <w:rPr>
          <w:rFonts w:ascii="Gadugi" w:hAnsi="Gadugi" w:cstheme="majorHAnsi"/>
          <w:i/>
          <w:iCs/>
        </w:rPr>
        <w:t xml:space="preserve">gave a warning. The teacher spoke to the students to try and understand if there is another reason for their </w:t>
      </w:r>
      <w:proofErr w:type="spellStart"/>
      <w:r w:rsidR="006E4D4D" w:rsidRPr="00A61B5F">
        <w:rPr>
          <w:rFonts w:ascii="Gadugi" w:hAnsi="Gadugi" w:cstheme="majorHAnsi"/>
          <w:i/>
          <w:iCs/>
        </w:rPr>
        <w:t>behaviour</w:t>
      </w:r>
      <w:proofErr w:type="spellEnd"/>
      <w:r w:rsidR="006E4D4D" w:rsidRPr="00A61B5F">
        <w:rPr>
          <w:rFonts w:ascii="Gadugi" w:hAnsi="Gadugi" w:cstheme="majorHAnsi"/>
          <w:i/>
          <w:iCs/>
        </w:rPr>
        <w:t xml:space="preserve">, asking if they understood. </w:t>
      </w:r>
      <w:r w:rsidR="00F6324F" w:rsidRPr="00A61B5F">
        <w:rPr>
          <w:rFonts w:ascii="Gadugi" w:hAnsi="Gadugi" w:cstheme="majorHAnsi"/>
          <w:i/>
          <w:iCs/>
        </w:rPr>
        <w:t>Th</w:t>
      </w:r>
      <w:r w:rsidR="0048148A" w:rsidRPr="00A61B5F">
        <w:rPr>
          <w:rFonts w:ascii="Gadugi" w:hAnsi="Gadugi" w:cstheme="majorHAnsi"/>
          <w:i/>
          <w:iCs/>
        </w:rPr>
        <w:t>e teacher</w:t>
      </w:r>
      <w:r w:rsidR="00F6324F" w:rsidRPr="00A61B5F">
        <w:rPr>
          <w:rFonts w:ascii="Gadugi" w:hAnsi="Gadugi" w:cstheme="majorHAnsi"/>
          <w:i/>
          <w:iCs/>
        </w:rPr>
        <w:t xml:space="preserve"> shows respect </w:t>
      </w:r>
      <w:r w:rsidR="0048148A" w:rsidRPr="00A61B5F">
        <w:rPr>
          <w:rFonts w:ascii="Gadugi" w:hAnsi="Gadugi" w:cstheme="majorHAnsi"/>
          <w:i/>
          <w:iCs/>
        </w:rPr>
        <w:t>towards the</w:t>
      </w:r>
      <w:r w:rsidR="00F6324F" w:rsidRPr="00A61B5F">
        <w:rPr>
          <w:rFonts w:ascii="Gadugi" w:hAnsi="Gadugi" w:cstheme="majorHAnsi"/>
          <w:i/>
          <w:iCs/>
        </w:rPr>
        <w:t xml:space="preserve"> children</w:t>
      </w:r>
      <w:r w:rsidR="0048148A" w:rsidRPr="00A61B5F">
        <w:rPr>
          <w:rFonts w:ascii="Gadugi" w:hAnsi="Gadugi" w:cstheme="majorHAnsi"/>
          <w:i/>
          <w:iCs/>
        </w:rPr>
        <w:t xml:space="preserve"> by t</w:t>
      </w:r>
      <w:r w:rsidR="00F6324F" w:rsidRPr="00A61B5F">
        <w:rPr>
          <w:rFonts w:ascii="Gadugi" w:hAnsi="Gadugi" w:cstheme="majorHAnsi"/>
          <w:i/>
          <w:iCs/>
        </w:rPr>
        <w:t>alk</w:t>
      </w:r>
      <w:r w:rsidR="0048148A" w:rsidRPr="00A61B5F">
        <w:rPr>
          <w:rFonts w:ascii="Gadugi" w:hAnsi="Gadugi" w:cstheme="majorHAnsi"/>
          <w:i/>
          <w:iCs/>
        </w:rPr>
        <w:t>ing</w:t>
      </w:r>
      <w:r w:rsidR="00F6324F" w:rsidRPr="00A61B5F">
        <w:rPr>
          <w:rFonts w:ascii="Gadugi" w:hAnsi="Gadugi" w:cstheme="majorHAnsi"/>
          <w:i/>
          <w:iCs/>
        </w:rPr>
        <w:t xml:space="preserve"> to </w:t>
      </w:r>
      <w:r w:rsidR="0048148A" w:rsidRPr="00A61B5F">
        <w:rPr>
          <w:rFonts w:ascii="Gadugi" w:hAnsi="Gadugi" w:cstheme="majorHAnsi"/>
          <w:i/>
          <w:iCs/>
        </w:rPr>
        <w:t>them</w:t>
      </w:r>
      <w:r w:rsidR="00F6324F" w:rsidRPr="00A61B5F">
        <w:rPr>
          <w:rFonts w:ascii="Gadugi" w:hAnsi="Gadugi" w:cstheme="majorHAnsi"/>
          <w:i/>
          <w:iCs/>
        </w:rPr>
        <w:t xml:space="preserve"> about </w:t>
      </w:r>
      <w:r w:rsidR="0048148A" w:rsidRPr="00A61B5F">
        <w:rPr>
          <w:rFonts w:ascii="Gadugi" w:hAnsi="Gadugi" w:cstheme="majorHAnsi"/>
          <w:i/>
          <w:iCs/>
        </w:rPr>
        <w:t xml:space="preserve">their </w:t>
      </w:r>
      <w:proofErr w:type="spellStart"/>
      <w:r w:rsidR="00F6324F" w:rsidRPr="00A61B5F">
        <w:rPr>
          <w:rFonts w:ascii="Gadugi" w:hAnsi="Gadugi" w:cstheme="majorHAnsi"/>
          <w:i/>
          <w:iCs/>
        </w:rPr>
        <w:t>behaviour</w:t>
      </w:r>
      <w:proofErr w:type="spellEnd"/>
      <w:r w:rsidR="00F6324F" w:rsidRPr="00A61B5F">
        <w:rPr>
          <w:rFonts w:ascii="Gadugi" w:hAnsi="Gadugi" w:cstheme="majorHAnsi"/>
          <w:i/>
          <w:iCs/>
        </w:rPr>
        <w:t xml:space="preserve"> in private, rather than in front of others. </w:t>
      </w:r>
      <w:r w:rsidR="00060E4F" w:rsidRPr="00A61B5F">
        <w:rPr>
          <w:rFonts w:ascii="Gadugi" w:hAnsi="Gadugi" w:cstheme="majorHAnsi"/>
          <w:i/>
          <w:iCs/>
        </w:rPr>
        <w:t>He r</w:t>
      </w:r>
      <w:r w:rsidR="00F6324F" w:rsidRPr="00A61B5F">
        <w:rPr>
          <w:rFonts w:ascii="Gadugi" w:hAnsi="Gadugi" w:cstheme="majorHAnsi"/>
          <w:i/>
          <w:iCs/>
        </w:rPr>
        <w:t>emind</w:t>
      </w:r>
      <w:r w:rsidR="00060E4F" w:rsidRPr="00A61B5F">
        <w:rPr>
          <w:rFonts w:ascii="Gadugi" w:hAnsi="Gadugi" w:cstheme="majorHAnsi"/>
          <w:i/>
          <w:iCs/>
        </w:rPr>
        <w:t>s</w:t>
      </w:r>
      <w:r w:rsidR="00F6324F" w:rsidRPr="00A61B5F">
        <w:rPr>
          <w:rFonts w:ascii="Gadugi" w:hAnsi="Gadugi" w:cstheme="majorHAnsi"/>
          <w:i/>
          <w:iCs/>
        </w:rPr>
        <w:t xml:space="preserve"> them of reasons</w:t>
      </w:r>
      <w:r w:rsidR="00060E4F" w:rsidRPr="00A61B5F">
        <w:rPr>
          <w:rFonts w:ascii="Gadugi" w:hAnsi="Gadugi" w:cstheme="majorHAnsi"/>
          <w:i/>
          <w:iCs/>
        </w:rPr>
        <w:t xml:space="preserve"> </w:t>
      </w:r>
      <w:r w:rsidR="00F6324F" w:rsidRPr="00A61B5F">
        <w:rPr>
          <w:rFonts w:ascii="Gadugi" w:hAnsi="Gadugi" w:cstheme="majorHAnsi"/>
          <w:i/>
          <w:iCs/>
        </w:rPr>
        <w:t>for rules and discuss</w:t>
      </w:r>
      <w:r w:rsidR="00060E4F" w:rsidRPr="00A61B5F">
        <w:rPr>
          <w:rFonts w:ascii="Gadugi" w:hAnsi="Gadugi" w:cstheme="majorHAnsi"/>
          <w:i/>
          <w:iCs/>
        </w:rPr>
        <w:t>es</w:t>
      </w:r>
      <w:r w:rsidR="00F6324F" w:rsidRPr="00A61B5F">
        <w:rPr>
          <w:rFonts w:ascii="Gadugi" w:hAnsi="Gadugi" w:cstheme="majorHAnsi"/>
          <w:i/>
          <w:iCs/>
        </w:rPr>
        <w:t xml:space="preserve"> what they can do differently</w:t>
      </w:r>
      <w:r w:rsidR="00060E4F" w:rsidRPr="00A61B5F">
        <w:rPr>
          <w:rFonts w:ascii="Gadugi" w:hAnsi="Gadugi" w:cstheme="majorHAnsi"/>
          <w:i/>
          <w:iCs/>
        </w:rPr>
        <w:t>.</w:t>
      </w:r>
    </w:p>
    <w:p w14:paraId="7530B3D6" w14:textId="77777777" w:rsidR="00A61B5F" w:rsidRDefault="00A61B5F" w:rsidP="00A035E0">
      <w:pPr>
        <w:spacing w:after="120" w:line="276" w:lineRule="auto"/>
        <w:rPr>
          <w:rFonts w:ascii="Gadugi" w:hAnsi="Gadugi" w:cstheme="majorHAnsi"/>
        </w:rPr>
      </w:pPr>
    </w:p>
    <w:p w14:paraId="710A4E1E" w14:textId="5DE06F49" w:rsidR="00167CB1" w:rsidRDefault="00125AF2" w:rsidP="00A035E0">
      <w:pPr>
        <w:spacing w:after="120" w:line="276" w:lineRule="auto"/>
        <w:rPr>
          <w:rFonts w:ascii="Gadugi" w:hAnsi="Gadugi" w:cstheme="majorHAnsi"/>
        </w:rPr>
      </w:pPr>
      <w:r>
        <w:rPr>
          <w:rFonts w:ascii="Gadugi" w:hAnsi="Gadugi" w:cstheme="majorHAnsi"/>
        </w:rPr>
        <w:t xml:space="preserve">Negative consequences will depend on the </w:t>
      </w:r>
      <w:proofErr w:type="spellStart"/>
      <w:r>
        <w:rPr>
          <w:rFonts w:ascii="Gadugi" w:hAnsi="Gadugi" w:cstheme="majorHAnsi"/>
        </w:rPr>
        <w:t>behaviour</w:t>
      </w:r>
      <w:proofErr w:type="spellEnd"/>
      <w:r>
        <w:rPr>
          <w:rFonts w:ascii="Gadugi" w:hAnsi="Gadugi" w:cstheme="majorHAnsi"/>
        </w:rPr>
        <w:t xml:space="preserve"> and the relationship the student has with the educator. </w:t>
      </w:r>
      <w:r w:rsidR="00E94721">
        <w:rPr>
          <w:rFonts w:ascii="Gadugi" w:hAnsi="Gadugi" w:cstheme="majorHAnsi"/>
        </w:rPr>
        <w:t>There can be benefits and barriers to all the strategies discussed so far. For example, a student</w:t>
      </w:r>
      <w:r w:rsidR="00A035E0" w:rsidRPr="00A035E0">
        <w:rPr>
          <w:rFonts w:ascii="Gadugi" w:hAnsi="Gadugi" w:cstheme="majorHAnsi"/>
        </w:rPr>
        <w:t xml:space="preserve"> may be</w:t>
      </w:r>
      <w:r w:rsidR="00E94721">
        <w:rPr>
          <w:rFonts w:ascii="Gadugi" w:hAnsi="Gadugi" w:cstheme="majorHAnsi"/>
        </w:rPr>
        <w:t>nefit</w:t>
      </w:r>
      <w:r w:rsidR="00A035E0" w:rsidRPr="00A035E0">
        <w:rPr>
          <w:rFonts w:ascii="Gadugi" w:hAnsi="Gadugi" w:cstheme="majorHAnsi"/>
        </w:rPr>
        <w:t xml:space="preserve"> f</w:t>
      </w:r>
      <w:r w:rsidR="00E94721">
        <w:rPr>
          <w:rFonts w:ascii="Gadugi" w:hAnsi="Gadugi" w:cstheme="majorHAnsi"/>
        </w:rPr>
        <w:t>rom</w:t>
      </w:r>
      <w:r w:rsidR="00A035E0" w:rsidRPr="00A035E0">
        <w:rPr>
          <w:rFonts w:ascii="Gadugi" w:hAnsi="Gadugi" w:cstheme="majorHAnsi"/>
        </w:rPr>
        <w:t xml:space="preserve"> time out in another class – usually around five minutes</w:t>
      </w:r>
      <w:r w:rsidR="00E94721">
        <w:rPr>
          <w:rFonts w:ascii="Gadugi" w:hAnsi="Gadugi" w:cstheme="majorHAnsi"/>
        </w:rPr>
        <w:t xml:space="preserve"> but this can also be seen as </w:t>
      </w:r>
      <w:r w:rsidR="00515FB9">
        <w:rPr>
          <w:rFonts w:ascii="Gadugi" w:hAnsi="Gadugi" w:cstheme="majorHAnsi"/>
        </w:rPr>
        <w:t xml:space="preserve">by the student as the educator having enough of them or unable to manage their </w:t>
      </w:r>
      <w:proofErr w:type="spellStart"/>
      <w:r w:rsidR="00515FB9">
        <w:rPr>
          <w:rFonts w:ascii="Gadugi" w:hAnsi="Gadugi" w:cstheme="majorHAnsi"/>
        </w:rPr>
        <w:t>behaviour</w:t>
      </w:r>
      <w:proofErr w:type="spellEnd"/>
      <w:r w:rsidR="00515FB9">
        <w:rPr>
          <w:rFonts w:ascii="Gadugi" w:hAnsi="Gadugi" w:cstheme="majorHAnsi"/>
        </w:rPr>
        <w:t xml:space="preserve">. </w:t>
      </w:r>
    </w:p>
    <w:p w14:paraId="4DE953BC" w14:textId="3C7E290C" w:rsidR="003A526D" w:rsidRDefault="00167CB1" w:rsidP="00A035E0">
      <w:pPr>
        <w:spacing w:after="120" w:line="276" w:lineRule="auto"/>
        <w:rPr>
          <w:rFonts w:ascii="Gadugi" w:hAnsi="Gadugi" w:cstheme="majorHAnsi"/>
        </w:rPr>
      </w:pPr>
      <w:r>
        <w:rPr>
          <w:rFonts w:ascii="Gadugi" w:hAnsi="Gadugi" w:cstheme="majorHAnsi"/>
        </w:rPr>
        <w:t>If t</w:t>
      </w:r>
      <w:r w:rsidR="00A035E0" w:rsidRPr="00A035E0">
        <w:rPr>
          <w:rFonts w:ascii="Gadugi" w:hAnsi="Gadugi" w:cstheme="majorHAnsi"/>
        </w:rPr>
        <w:t>he</w:t>
      </w:r>
      <w:r>
        <w:rPr>
          <w:rFonts w:ascii="Gadugi" w:hAnsi="Gadugi" w:cstheme="majorHAnsi"/>
        </w:rPr>
        <w:t xml:space="preserve"> student</w:t>
      </w:r>
      <w:r w:rsidR="00A035E0" w:rsidRPr="00A035E0">
        <w:rPr>
          <w:rFonts w:ascii="Gadugi" w:hAnsi="Gadugi" w:cstheme="majorHAnsi"/>
        </w:rPr>
        <w:t xml:space="preserve"> return</w:t>
      </w:r>
      <w:r>
        <w:rPr>
          <w:rFonts w:ascii="Gadugi" w:hAnsi="Gadugi" w:cstheme="majorHAnsi"/>
        </w:rPr>
        <w:t>s</w:t>
      </w:r>
      <w:r w:rsidR="00A035E0" w:rsidRPr="00A035E0">
        <w:rPr>
          <w:rFonts w:ascii="Gadugi" w:hAnsi="Gadugi" w:cstheme="majorHAnsi"/>
        </w:rPr>
        <w:t xml:space="preserve"> to class to continue with normal activities after having talked to their teacher about how they intend to change their </w:t>
      </w:r>
      <w:proofErr w:type="spellStart"/>
      <w:r w:rsidR="00A035E0" w:rsidRPr="00A035E0">
        <w:rPr>
          <w:rFonts w:ascii="Gadugi" w:hAnsi="Gadugi" w:cstheme="majorHAnsi"/>
        </w:rPr>
        <w:t>behaviour</w:t>
      </w:r>
      <w:proofErr w:type="spellEnd"/>
      <w:r>
        <w:rPr>
          <w:rFonts w:ascii="Gadugi" w:hAnsi="Gadugi" w:cstheme="majorHAnsi"/>
        </w:rPr>
        <w:t>, it could be an effective strategy</w:t>
      </w:r>
      <w:r w:rsidR="00A035E0" w:rsidRPr="00A035E0">
        <w:rPr>
          <w:rFonts w:ascii="Gadugi" w:hAnsi="Gadugi" w:cstheme="majorHAnsi"/>
        </w:rPr>
        <w:t>.</w:t>
      </w:r>
      <w:r w:rsidR="00DC56BC">
        <w:rPr>
          <w:rFonts w:ascii="Gadugi" w:hAnsi="Gadugi" w:cstheme="majorHAnsi"/>
        </w:rPr>
        <w:t xml:space="preserve"> A</w:t>
      </w:r>
      <w:r w:rsidR="00A035E0" w:rsidRPr="00A035E0">
        <w:rPr>
          <w:rFonts w:ascii="Gadugi" w:hAnsi="Gadugi" w:cstheme="majorHAnsi"/>
        </w:rPr>
        <w:t xml:space="preserve"> visit to the headteacher for a discussion about the </w:t>
      </w:r>
      <w:proofErr w:type="spellStart"/>
      <w:r w:rsidR="00A035E0" w:rsidRPr="00A035E0">
        <w:rPr>
          <w:rFonts w:ascii="Gadugi" w:hAnsi="Gadugi" w:cstheme="majorHAnsi"/>
        </w:rPr>
        <w:t>behaviour</w:t>
      </w:r>
      <w:proofErr w:type="spellEnd"/>
      <w:r w:rsidR="00DC56BC">
        <w:rPr>
          <w:rFonts w:ascii="Gadugi" w:hAnsi="Gadugi" w:cstheme="majorHAnsi"/>
        </w:rPr>
        <w:t xml:space="preserve"> </w:t>
      </w:r>
      <w:r w:rsidR="008E5A14">
        <w:rPr>
          <w:rFonts w:ascii="Gadugi" w:hAnsi="Gadugi" w:cstheme="majorHAnsi"/>
        </w:rPr>
        <w:t>may</w:t>
      </w:r>
      <w:r w:rsidR="00DC56BC">
        <w:rPr>
          <w:rFonts w:ascii="Gadugi" w:hAnsi="Gadugi" w:cstheme="majorHAnsi"/>
        </w:rPr>
        <w:t xml:space="preserve"> also be appropriate but the headteacher is likely to want to discuss this with you after and what strategies you will use to support the student if they present the </w:t>
      </w:r>
      <w:proofErr w:type="spellStart"/>
      <w:r w:rsidR="00DC56BC">
        <w:rPr>
          <w:rFonts w:ascii="Gadugi" w:hAnsi="Gadugi" w:cstheme="majorHAnsi"/>
        </w:rPr>
        <w:t>behaviour</w:t>
      </w:r>
      <w:proofErr w:type="spellEnd"/>
      <w:r w:rsidR="00DC56BC">
        <w:rPr>
          <w:rFonts w:ascii="Gadugi" w:hAnsi="Gadugi" w:cstheme="majorHAnsi"/>
        </w:rPr>
        <w:t xml:space="preserve"> again</w:t>
      </w:r>
      <w:r w:rsidR="00A035E0" w:rsidRPr="00A035E0">
        <w:rPr>
          <w:rFonts w:ascii="Gadugi" w:hAnsi="Gadugi" w:cstheme="majorHAnsi"/>
        </w:rPr>
        <w:t xml:space="preserve">. </w:t>
      </w:r>
    </w:p>
    <w:p w14:paraId="00662CBE" w14:textId="46F3D06D" w:rsidR="00732A8F" w:rsidRDefault="003A526D" w:rsidP="00A035E0">
      <w:pPr>
        <w:spacing w:after="120" w:line="276" w:lineRule="auto"/>
        <w:rPr>
          <w:rFonts w:ascii="Gadugi" w:hAnsi="Gadugi" w:cstheme="majorHAnsi"/>
        </w:rPr>
      </w:pPr>
      <w:r>
        <w:rPr>
          <w:rFonts w:ascii="Gadugi" w:hAnsi="Gadugi" w:cstheme="majorHAnsi"/>
        </w:rPr>
        <w:t xml:space="preserve">The </w:t>
      </w:r>
      <w:r w:rsidRPr="00BE1A1D">
        <w:rPr>
          <w:rFonts w:ascii="Gadugi" w:hAnsi="Gadugi" w:cstheme="majorHAnsi"/>
          <w:b/>
          <w:bCs/>
        </w:rPr>
        <w:t xml:space="preserve">age </w:t>
      </w:r>
      <w:r>
        <w:rPr>
          <w:rFonts w:ascii="Gadugi" w:hAnsi="Gadugi" w:cstheme="majorHAnsi"/>
        </w:rPr>
        <w:t xml:space="preserve">of the student will also </w:t>
      </w:r>
      <w:r w:rsidR="003209E0">
        <w:rPr>
          <w:rFonts w:ascii="Gadugi" w:hAnsi="Gadugi" w:cstheme="majorHAnsi"/>
        </w:rPr>
        <w:t xml:space="preserve">determine how </w:t>
      </w:r>
      <w:r w:rsidR="003209E0" w:rsidRPr="00BE1A1D">
        <w:rPr>
          <w:rFonts w:ascii="Gadugi" w:hAnsi="Gadugi" w:cstheme="majorHAnsi"/>
          <w:b/>
          <w:bCs/>
        </w:rPr>
        <w:t>appropriate and effective</w:t>
      </w:r>
      <w:r w:rsidR="003209E0">
        <w:rPr>
          <w:rFonts w:ascii="Gadugi" w:hAnsi="Gadugi" w:cstheme="majorHAnsi"/>
        </w:rPr>
        <w:t xml:space="preserve"> a </w:t>
      </w:r>
      <w:r>
        <w:rPr>
          <w:rFonts w:ascii="Gadugi" w:hAnsi="Gadugi" w:cstheme="majorHAnsi"/>
        </w:rPr>
        <w:t xml:space="preserve">strategy </w:t>
      </w:r>
      <w:r w:rsidR="003209E0">
        <w:rPr>
          <w:rFonts w:ascii="Gadugi" w:hAnsi="Gadugi" w:cstheme="majorHAnsi"/>
        </w:rPr>
        <w:t>might be. L</w:t>
      </w:r>
      <w:r w:rsidR="00A035E0" w:rsidRPr="00A035E0">
        <w:rPr>
          <w:rFonts w:ascii="Gadugi" w:hAnsi="Gadugi" w:cstheme="majorHAnsi"/>
        </w:rPr>
        <w:t>os</w:t>
      </w:r>
      <w:r w:rsidR="003209E0">
        <w:rPr>
          <w:rFonts w:ascii="Gadugi" w:hAnsi="Gadugi" w:cstheme="majorHAnsi"/>
        </w:rPr>
        <w:t>ing</w:t>
      </w:r>
      <w:r w:rsidR="00A035E0" w:rsidRPr="00A035E0">
        <w:rPr>
          <w:rFonts w:ascii="Gadugi" w:hAnsi="Gadugi" w:cstheme="majorHAnsi"/>
        </w:rPr>
        <w:t xml:space="preserve"> a few minutes of their break time</w:t>
      </w:r>
      <w:r w:rsidR="003209E0">
        <w:rPr>
          <w:rFonts w:ascii="Gadugi" w:hAnsi="Gadugi" w:cstheme="majorHAnsi"/>
        </w:rPr>
        <w:t xml:space="preserve"> might be effective for older students but younger students may not link the </w:t>
      </w:r>
      <w:proofErr w:type="spellStart"/>
      <w:r w:rsidR="003209E0">
        <w:rPr>
          <w:rFonts w:ascii="Gadugi" w:hAnsi="Gadugi" w:cstheme="majorHAnsi"/>
        </w:rPr>
        <w:t>behaviour</w:t>
      </w:r>
      <w:proofErr w:type="spellEnd"/>
      <w:r w:rsidR="003209E0">
        <w:rPr>
          <w:rFonts w:ascii="Gadugi" w:hAnsi="Gadugi" w:cstheme="majorHAnsi"/>
        </w:rPr>
        <w:t xml:space="preserve"> to the consequence and may need the break time to </w:t>
      </w:r>
      <w:r w:rsidR="008E5A14">
        <w:rPr>
          <w:rFonts w:ascii="Gadugi" w:hAnsi="Gadugi" w:cstheme="majorHAnsi"/>
        </w:rPr>
        <w:t>enable them to refocus again</w:t>
      </w:r>
      <w:r w:rsidR="00A035E0" w:rsidRPr="00A035E0">
        <w:rPr>
          <w:rFonts w:ascii="Gadugi" w:hAnsi="Gadugi" w:cstheme="majorHAnsi"/>
        </w:rPr>
        <w:t xml:space="preserve">. </w:t>
      </w:r>
    </w:p>
    <w:p w14:paraId="2F97F1A0" w14:textId="77777777" w:rsidR="00B45FCE" w:rsidRDefault="00B45FCE" w:rsidP="002073A3">
      <w:pPr>
        <w:spacing w:after="0" w:line="276" w:lineRule="auto"/>
        <w:rPr>
          <w:rFonts w:ascii="Gadugi" w:hAnsi="Gadugi" w:cstheme="majorHAnsi"/>
        </w:rPr>
      </w:pPr>
    </w:p>
    <w:p w14:paraId="6AB6607D" w14:textId="7BC30C80" w:rsidR="000F61C2" w:rsidRPr="000F61C2" w:rsidRDefault="000F61C2" w:rsidP="002073A3">
      <w:pPr>
        <w:spacing w:after="0" w:line="276" w:lineRule="auto"/>
        <w:rPr>
          <w:rFonts w:ascii="Calibri Light" w:hAnsi="Calibri Light" w:cs="Calibri Light"/>
          <w:b/>
          <w:bCs/>
          <w:color w:val="2F5496" w:themeColor="accent1" w:themeShade="BF"/>
          <w:sz w:val="26"/>
          <w:szCs w:val="26"/>
        </w:rPr>
      </w:pPr>
      <w:r>
        <w:rPr>
          <w:rFonts w:ascii="Calibri Light" w:hAnsi="Calibri Light" w:cs="Calibri Light"/>
          <w:b/>
          <w:bCs/>
          <w:color w:val="2F5496" w:themeColor="accent1" w:themeShade="BF"/>
          <w:sz w:val="26"/>
          <w:szCs w:val="26"/>
        </w:rPr>
        <w:t xml:space="preserve">5.3 </w:t>
      </w:r>
      <w:r w:rsidRPr="000F61C2">
        <w:rPr>
          <w:rFonts w:ascii="Calibri Light" w:hAnsi="Calibri Light" w:cs="Calibri Light"/>
          <w:b/>
          <w:bCs/>
          <w:color w:val="2F5496" w:themeColor="accent1" w:themeShade="BF"/>
          <w:sz w:val="26"/>
          <w:szCs w:val="26"/>
        </w:rPr>
        <w:t xml:space="preserve">The </w:t>
      </w:r>
      <w:proofErr w:type="spellStart"/>
      <w:r w:rsidRPr="000F61C2">
        <w:rPr>
          <w:rFonts w:ascii="Calibri Light" w:hAnsi="Calibri Light" w:cs="Calibri Light"/>
          <w:b/>
          <w:bCs/>
          <w:color w:val="2F5496" w:themeColor="accent1" w:themeShade="BF"/>
          <w:sz w:val="26"/>
          <w:szCs w:val="26"/>
        </w:rPr>
        <w:t>behaviour</w:t>
      </w:r>
      <w:proofErr w:type="spellEnd"/>
      <w:r w:rsidRPr="000F61C2">
        <w:rPr>
          <w:rFonts w:ascii="Calibri Light" w:hAnsi="Calibri Light" w:cs="Calibri Light"/>
          <w:b/>
          <w:bCs/>
          <w:color w:val="2F5496" w:themeColor="accent1" w:themeShade="BF"/>
          <w:sz w:val="26"/>
          <w:szCs w:val="26"/>
        </w:rPr>
        <w:t xml:space="preserve"> not the person</w:t>
      </w:r>
    </w:p>
    <w:p w14:paraId="7B62417E" w14:textId="0C2C001E" w:rsidR="002C27BA" w:rsidRDefault="0020559C" w:rsidP="00C0710A">
      <w:pPr>
        <w:spacing w:after="0" w:line="276" w:lineRule="auto"/>
        <w:rPr>
          <w:rFonts w:ascii="Gadugi" w:hAnsi="Gadugi" w:cstheme="majorHAnsi"/>
        </w:rPr>
      </w:pPr>
      <w:r>
        <w:rPr>
          <w:rFonts w:ascii="Gadugi" w:hAnsi="Gadugi" w:cstheme="majorHAnsi"/>
        </w:rPr>
        <w:t>Being</w:t>
      </w:r>
      <w:r w:rsidR="00A035E0" w:rsidRPr="00A035E0">
        <w:rPr>
          <w:rFonts w:ascii="Gadugi" w:hAnsi="Gadugi" w:cstheme="majorHAnsi"/>
        </w:rPr>
        <w:t xml:space="preserve"> specific to only </w:t>
      </w:r>
      <w:proofErr w:type="spellStart"/>
      <w:r w:rsidR="00A035E0" w:rsidRPr="00A035E0">
        <w:rPr>
          <w:rFonts w:ascii="Gadugi" w:hAnsi="Gadugi" w:cstheme="majorHAnsi"/>
        </w:rPr>
        <w:t>criticise</w:t>
      </w:r>
      <w:proofErr w:type="spellEnd"/>
      <w:r w:rsidR="00A035E0" w:rsidRPr="00A035E0">
        <w:rPr>
          <w:rFonts w:ascii="Gadugi" w:hAnsi="Gadugi" w:cstheme="majorHAnsi"/>
        </w:rPr>
        <w:t xml:space="preserve"> actions and choices</w:t>
      </w:r>
      <w:r>
        <w:rPr>
          <w:rFonts w:ascii="Gadugi" w:hAnsi="Gadugi" w:cstheme="majorHAnsi"/>
        </w:rPr>
        <w:t xml:space="preserve">, is important when talking about </w:t>
      </w:r>
      <w:proofErr w:type="spellStart"/>
      <w:r>
        <w:rPr>
          <w:rFonts w:ascii="Gadugi" w:hAnsi="Gadugi" w:cstheme="majorHAnsi"/>
        </w:rPr>
        <w:t>behaviour</w:t>
      </w:r>
      <w:proofErr w:type="spellEnd"/>
      <w:r>
        <w:rPr>
          <w:rFonts w:ascii="Gadugi" w:hAnsi="Gadugi" w:cstheme="majorHAnsi"/>
        </w:rPr>
        <w:t xml:space="preserve">. </w:t>
      </w:r>
      <w:r w:rsidR="00A035E0" w:rsidRPr="00A035E0">
        <w:rPr>
          <w:rFonts w:ascii="Gadugi" w:hAnsi="Gadugi" w:cstheme="majorHAnsi"/>
        </w:rPr>
        <w:t>The student can change their choice next time (</w:t>
      </w:r>
      <w:proofErr w:type="gramStart"/>
      <w:r w:rsidR="00A035E0" w:rsidRPr="00A035E0">
        <w:rPr>
          <w:rFonts w:ascii="Gadugi" w:hAnsi="Gadugi" w:cstheme="majorHAnsi"/>
        </w:rPr>
        <w:t>e.g.</w:t>
      </w:r>
      <w:proofErr w:type="gramEnd"/>
      <w:r w:rsidR="00A035E0" w:rsidRPr="00A035E0">
        <w:rPr>
          <w:rFonts w:ascii="Gadugi" w:hAnsi="Gadugi" w:cstheme="majorHAnsi"/>
        </w:rPr>
        <w:t xml:space="preserve"> choose to work hard). The</w:t>
      </w:r>
      <w:r>
        <w:rPr>
          <w:rFonts w:ascii="Gadugi" w:hAnsi="Gadugi" w:cstheme="majorHAnsi"/>
        </w:rPr>
        <w:t>y</w:t>
      </w:r>
      <w:r w:rsidR="00A035E0" w:rsidRPr="00A035E0">
        <w:rPr>
          <w:rFonts w:ascii="Gadugi" w:hAnsi="Gadugi" w:cstheme="majorHAnsi"/>
        </w:rPr>
        <w:t xml:space="preserve"> can’t change who they are. </w:t>
      </w:r>
      <w:r>
        <w:rPr>
          <w:rFonts w:ascii="Gadugi" w:hAnsi="Gadugi" w:cstheme="majorHAnsi"/>
        </w:rPr>
        <w:t>I</w:t>
      </w:r>
      <w:r w:rsidR="00A035E0" w:rsidRPr="00A035E0">
        <w:rPr>
          <w:rFonts w:ascii="Gadugi" w:hAnsi="Gadugi" w:cstheme="majorHAnsi"/>
        </w:rPr>
        <w:t>f you tell a student they are lazy</w:t>
      </w:r>
      <w:r w:rsidR="00C0710A">
        <w:rPr>
          <w:rFonts w:ascii="Gadugi" w:hAnsi="Gadugi" w:cstheme="majorHAnsi"/>
        </w:rPr>
        <w:t>, it</w:t>
      </w:r>
      <w:r w:rsidR="00A035E0" w:rsidRPr="00A035E0">
        <w:rPr>
          <w:rFonts w:ascii="Gadugi" w:hAnsi="Gadugi" w:cstheme="majorHAnsi"/>
        </w:rPr>
        <w:t xml:space="preserve"> won’t achieve anything, they will probably lose motivation and will not work harder. This reinforces the negative choice.</w:t>
      </w:r>
      <w:r w:rsidR="002C27BA">
        <w:rPr>
          <w:rFonts w:ascii="Gadugi" w:hAnsi="Gadugi" w:cstheme="majorHAnsi"/>
        </w:rPr>
        <w:t xml:space="preserve"> Read the examples below where responses about the student have been changed to shift the focus to the </w:t>
      </w:r>
      <w:proofErr w:type="spellStart"/>
      <w:r w:rsidR="002C27BA">
        <w:rPr>
          <w:rFonts w:ascii="Gadugi" w:hAnsi="Gadugi" w:cstheme="majorHAnsi"/>
        </w:rPr>
        <w:t>behaviour</w:t>
      </w:r>
      <w:proofErr w:type="spellEnd"/>
      <w:r w:rsidR="002C27BA">
        <w:rPr>
          <w:rFonts w:ascii="Gadugi" w:hAnsi="Gadugi" w:cstheme="majorHAnsi"/>
        </w:rPr>
        <w:t xml:space="preserve">. </w:t>
      </w:r>
    </w:p>
    <w:p w14:paraId="678BB6F5" w14:textId="0F0D3D2B" w:rsidR="00766418" w:rsidRDefault="003E2947" w:rsidP="00A035E0">
      <w:pPr>
        <w:spacing w:after="120" w:line="276" w:lineRule="auto"/>
        <w:rPr>
          <w:rFonts w:ascii="Gadugi" w:hAnsi="Gadugi" w:cstheme="majorHAnsi"/>
        </w:rPr>
      </w:pPr>
      <w:r w:rsidRPr="00AA30CE">
        <w:rPr>
          <w:rFonts w:ascii="Gadugi" w:hAnsi="Gadugi" w:cstheme="majorHAnsi"/>
          <w:noProof/>
        </w:rPr>
        <mc:AlternateContent>
          <mc:Choice Requires="wps">
            <w:drawing>
              <wp:anchor distT="45720" distB="45720" distL="114300" distR="114300" simplePos="0" relativeHeight="251811840" behindDoc="0" locked="0" layoutInCell="1" allowOverlap="1" wp14:anchorId="15EFB521" wp14:editId="06710C8B">
                <wp:simplePos x="0" y="0"/>
                <wp:positionH relativeFrom="column">
                  <wp:posOffset>3530600</wp:posOffset>
                </wp:positionH>
                <wp:positionV relativeFrom="paragraph">
                  <wp:posOffset>120015</wp:posOffset>
                </wp:positionV>
                <wp:extent cx="2273300" cy="1404620"/>
                <wp:effectExtent l="0" t="0" r="12700" b="16510"/>
                <wp:wrapSquare wrapText="bothSides"/>
                <wp:docPr id="4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1404620"/>
                        </a:xfrm>
                        <a:prstGeom prst="rect">
                          <a:avLst/>
                        </a:prstGeom>
                        <a:solidFill>
                          <a:schemeClr val="bg1"/>
                        </a:solidFill>
                        <a:ln w="9525">
                          <a:solidFill>
                            <a:srgbClr val="70AD47">
                              <a:lumMod val="75000"/>
                            </a:srgbClr>
                          </a:solidFill>
                          <a:miter lim="800000"/>
                          <a:headEnd/>
                          <a:tailEnd/>
                        </a:ln>
                      </wps:spPr>
                      <wps:txbx>
                        <w:txbxContent>
                          <w:p w14:paraId="4045C750" w14:textId="11F8A2AD" w:rsidR="000457AB" w:rsidRPr="000457AB" w:rsidRDefault="000457AB" w:rsidP="000457AB">
                            <w:pPr>
                              <w:jc w:val="center"/>
                              <w:rPr>
                                <w:rFonts w:ascii="Gadugi" w:hAnsi="Gadugi"/>
                                <w:b/>
                                <w:bCs/>
                                <w:color w:val="538135" w:themeColor="accent6" w:themeShade="BF"/>
                              </w:rPr>
                            </w:pPr>
                            <w:r w:rsidRPr="000457AB">
                              <w:rPr>
                                <w:rFonts w:ascii="Gadugi" w:hAnsi="Gadugi"/>
                                <w:b/>
                                <w:bCs/>
                                <w:color w:val="538135" w:themeColor="accent6" w:themeShade="BF"/>
                              </w:rPr>
                              <w:t>“I need you to sit down now.”</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5EFB521" id="_x0000_s1059" type="#_x0000_t202" style="position:absolute;margin-left:278pt;margin-top:9.45pt;width:179pt;height:110.6pt;z-index:2518118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0ht6MAIAAEkEAAAOAAAAZHJzL2Uyb0RvYy54bWysVNuO2yAQfa/Uf0C8N3acZLNrxVmlSVNV&#10;2l6kbT8AY2yjYoYCiZ1+fQeczWa3b1VfEHiGwzlnZry6HzpFjsI6Cbqg00lKidAcKqmbgv74vn93&#10;S4nzTFdMgRYFPQlH79dv36x6k4sMWlCVsARBtMt7U9DWe5MnieOt6JibgBEagzXYjnk82iapLOsR&#10;vVNJlqY3SQ+2Mha4cA6/7sYgXUf8uhbcf61rJzxRBUVuPq42rmVYk/WK5Y1lppX8TIP9A4uOSY2P&#10;XqB2zDNysPIvqE5yCw5qP+HQJVDXkouoAdVM01dqHltmRNSC5jhzscn9P1j+5fhovlnih/cwYAGj&#10;CGcegP90RMO2ZboRG2uhbwWr8OFpsCzpjcvPV4PVLncBpOw/Q4VFZgcPEWiobRdcQZ0E0bEAp4vp&#10;YvCE48csW85mKYY4xqbzdH6TxbIkLH+6bqzzHwV0JGwKarGqEZ4dH5wPdFj+lBJec6BktZdKxUPo&#10;JLFVlhwZ9kDZjAJeZSlN+oLeLbLFaMALBNuUl/vLdLObL2OSOnQod4RdLlKUMFJxY36k9YJKJz32&#10;upJdQW8xfbzA8mDsB13FTvRMqnGPmpQ+Ox3MHW32QzkQWRV0FmUE50uoTui9hbG3cRZx04L9TUmP&#10;fV1Q9+vArKBEfdJYv7vpfB4GIR7miyWaTex1pLyOMM0RqqCeknG79XF4orNmg3Xey1iBZyZnztiv&#10;0YHzbIWBuD7HrOc/wPoPAAAA//8DAFBLAwQUAAYACAAAACEA2DxI6+AAAAAKAQAADwAAAGRycy9k&#10;b3ducmV2LnhtbEyPwU7DMBBE70j8g7VI3KidqCltGqdCSC0XLkmRUG9ubJIIex3FbhP4epYTHHdm&#10;NPum2M3OsqsZQ+9RQrIQwAw2XvfYSng77h/WwEJUqJX1aCR8mQC78vamULn2E1bmWseWUQmGXEno&#10;YhxyzkPTGafCwg8Gyfvwo1ORzrHlelQTlTvLUyFW3Kke6UOnBvPcmeazvjgJOL6nj9+vU3Y8hfpl&#10;P4vqcLCVlPd389MWWDRz/AvDLz6hQ0lMZ39BHZiVkGUr2hLJWG+AUWCTLEk4S0iXIgFeFvz/hPIH&#10;AAD//wMAUEsBAi0AFAAGAAgAAAAhALaDOJL+AAAA4QEAABMAAAAAAAAAAAAAAAAAAAAAAFtDb250&#10;ZW50X1R5cGVzXS54bWxQSwECLQAUAAYACAAAACEAOP0h/9YAAACUAQAACwAAAAAAAAAAAAAAAAAv&#10;AQAAX3JlbHMvLnJlbHNQSwECLQAUAAYACAAAACEAVNIbejACAABJBAAADgAAAAAAAAAAAAAAAAAu&#10;AgAAZHJzL2Uyb0RvYy54bWxQSwECLQAUAAYACAAAACEA2DxI6+AAAAAKAQAADwAAAAAAAAAAAAAA&#10;AACKBAAAZHJzL2Rvd25yZXYueG1sUEsFBgAAAAAEAAQA8wAAAJcFAAAAAA==&#10;" fillcolor="white [3212]" strokecolor="#548235">
                <v:textbox style="mso-fit-shape-to-text:t">
                  <w:txbxContent>
                    <w:p w14:paraId="4045C750" w14:textId="11F8A2AD" w:rsidR="000457AB" w:rsidRPr="000457AB" w:rsidRDefault="000457AB" w:rsidP="000457AB">
                      <w:pPr>
                        <w:jc w:val="center"/>
                        <w:rPr>
                          <w:rFonts w:ascii="Gadugi" w:hAnsi="Gadugi"/>
                          <w:b/>
                          <w:bCs/>
                          <w:color w:val="538135" w:themeColor="accent6" w:themeShade="BF"/>
                        </w:rPr>
                      </w:pPr>
                      <w:r w:rsidRPr="000457AB">
                        <w:rPr>
                          <w:rFonts w:ascii="Gadugi" w:hAnsi="Gadugi"/>
                          <w:b/>
                          <w:bCs/>
                          <w:color w:val="538135" w:themeColor="accent6" w:themeShade="BF"/>
                        </w:rPr>
                        <w:t>“I need you to sit down now.”</w:t>
                      </w:r>
                    </w:p>
                  </w:txbxContent>
                </v:textbox>
                <w10:wrap type="square"/>
              </v:shape>
            </w:pict>
          </mc:Fallback>
        </mc:AlternateContent>
      </w:r>
      <w:r>
        <w:rPr>
          <w:rFonts w:ascii="Gadugi" w:hAnsi="Gadugi" w:cstheme="majorHAnsi"/>
          <w:noProof/>
        </w:rPr>
        <mc:AlternateContent>
          <mc:Choice Requires="wps">
            <w:drawing>
              <wp:anchor distT="0" distB="0" distL="114300" distR="114300" simplePos="0" relativeHeight="251843584" behindDoc="0" locked="0" layoutInCell="1" allowOverlap="1" wp14:anchorId="163608FE" wp14:editId="41FAFC61">
                <wp:simplePos x="0" y="0"/>
                <wp:positionH relativeFrom="column">
                  <wp:posOffset>2387600</wp:posOffset>
                </wp:positionH>
                <wp:positionV relativeFrom="paragraph">
                  <wp:posOffset>275590</wp:posOffset>
                </wp:positionV>
                <wp:extent cx="863600" cy="120650"/>
                <wp:effectExtent l="0" t="19050" r="31750" b="31750"/>
                <wp:wrapNone/>
                <wp:docPr id="493" name="Arrow: Right 493"/>
                <wp:cNvGraphicFramePr/>
                <a:graphic xmlns:a="http://schemas.openxmlformats.org/drawingml/2006/main">
                  <a:graphicData uri="http://schemas.microsoft.com/office/word/2010/wordprocessingShape">
                    <wps:wsp>
                      <wps:cNvSpPr/>
                      <wps:spPr>
                        <a:xfrm>
                          <a:off x="0" y="0"/>
                          <a:ext cx="863600" cy="120650"/>
                        </a:xfrm>
                        <a:prstGeom prst="rightArrow">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type w14:anchorId="2358AF51"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493" o:spid="_x0000_s1026" type="#_x0000_t13" style="position:absolute;margin-left:188pt;margin-top:21.7pt;width:68pt;height:9.5pt;z-index:25184358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3L06fwIAAIsFAAAOAAAAZHJzL2Uyb0RvYy54bWysVN9PGzEMfp+0/yHK+7i7DjpWcUUViGkS&#10;AgRMPIdc0jspF2dO2mv318/J/ShjaA9ofUid2P5sf2f77HzXGrZV6BuwJS+Ocs6UlVA1dl3yH49X&#10;n04580HYShiwquR75fn58uOHs84t1AxqMJVCRiDWLzpX8joEt8gyL2vVCn8ETllSasBWBLriOqtQ&#10;dITemmyW5/OsA6wcglTe0+tlr+TLhK+1kuFWa68CMyWn3EI6MZ3P8cyWZ2KxRuHqRg5piHdk0YrG&#10;UtAJ6lIEwTbY/AXVNhLBgw5HEtoMtG6kSjVQNUX+qpqHWjiVaiFyvJto8v8PVt5sH9wdEg2d8wtP&#10;Yqxip7GN/5Qf2yWy9hNZaheYpMfT+ed5TpRKUhWzfH6SyMwOzg59+KagZVEoOTbrOqwQoUtEie21&#10;DxSWHEbDGNGDaaqrxph0iV2gLgyyraDvF3ZF/F7k8YeVse9yJJjomR3qTlLYGxXxjL1XmjUVVTpL&#10;CaeWPCQjpFQ2FL2qFpXqczzJ6TdmOaafck6AEVlTdRP2ADBa9iAjdl/sYB9dVeroyTn/V2K98+SR&#10;IoMNk3PbWMC3AAxVNUTu7UeSemoiS89Q7e+QIfTz5J28augjXwsf7gTSAFFf0FIIt3RoA13JYZA4&#10;qwF/vfUe7amvSctZRwNZcv9zI1BxZr5b6vivxfFxnOB0OT75MqMLvtQ8v9TYTXsB1DMFrR8nkxjt&#10;gxlFjdA+0e5YxaikElZS7JLLgOPlIvSLgraPVKtVMqOpdSJc2wcnI3hkNbbv4+5JoBs6PdCI3MA4&#10;vGLxqtV72+hpYbUJoJs0BwdeB75p4lPjDNsprpSX92R12KHL3wAAAP//AwBQSwMEFAAGAAgAAAAh&#10;AEeOHlXdAAAACQEAAA8AAABkcnMvZG93bnJldi54bWxMj8FOwzAQRO9I/IO1SNyoUzcNKGRTFSS4&#10;IgoSVzfexlFjO8Ruk/49ywmOszOafVNtZteLM42xCx5huchAkG+C6XyL8PnxcvcAIibtje6DJ4QL&#10;RdjU11eVLk2Y/Dudd6kVXOJjqRFsSkMpZWwsOR0XYSDP3iGMTieWYyvNqCcud71UWVZIpzvPH6we&#10;6NlSc9ydHELW5k/qKNuvw3bq7Pfbq1Lri0K8vZm3jyASzekvDL/4jA41M+3DyZsoeoTVfcFbEkK+&#10;ykFwYL1UfNgjFCoHWVfy/4L6BwAA//8DAFBLAQItABQABgAIAAAAIQC2gziS/gAAAOEBAAATAAAA&#10;AAAAAAAAAAAAAAAAAABbQ29udGVudF9UeXBlc10ueG1sUEsBAi0AFAAGAAgAAAAhADj9If/WAAAA&#10;lAEAAAsAAAAAAAAAAAAAAAAALwEAAF9yZWxzLy5yZWxzUEsBAi0AFAAGAAgAAAAhADrcvTp/AgAA&#10;iwUAAA4AAAAAAAAAAAAAAAAALgIAAGRycy9lMm9Eb2MueG1sUEsBAi0AFAAGAAgAAAAhAEeOHlXd&#10;AAAACQEAAA8AAAAAAAAAAAAAAAAA2QQAAGRycy9kb3ducmV2LnhtbFBLBQYAAAAABAAEAPMAAADj&#10;BQAAAAA=&#10;" adj="20091" fillcolor="black [3213]" strokecolor="black [3213]" strokeweight="1pt"/>
            </w:pict>
          </mc:Fallback>
        </mc:AlternateContent>
      </w:r>
      <w:r w:rsidRPr="00AA30CE">
        <w:rPr>
          <w:rFonts w:ascii="Gadugi" w:hAnsi="Gadugi" w:cstheme="majorHAnsi"/>
          <w:noProof/>
        </w:rPr>
        <mc:AlternateContent>
          <mc:Choice Requires="wps">
            <w:drawing>
              <wp:anchor distT="45720" distB="45720" distL="114300" distR="114300" simplePos="0" relativeHeight="251809792" behindDoc="0" locked="0" layoutInCell="1" allowOverlap="1" wp14:anchorId="415EAF95" wp14:editId="11E1F44E">
                <wp:simplePos x="0" y="0"/>
                <wp:positionH relativeFrom="column">
                  <wp:posOffset>336550</wp:posOffset>
                </wp:positionH>
                <wp:positionV relativeFrom="paragraph">
                  <wp:posOffset>208280</wp:posOffset>
                </wp:positionV>
                <wp:extent cx="1746250" cy="1404620"/>
                <wp:effectExtent l="0" t="0" r="25400" b="16510"/>
                <wp:wrapSquare wrapText="bothSides"/>
                <wp:docPr id="4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46250" cy="1404620"/>
                        </a:xfrm>
                        <a:prstGeom prst="rect">
                          <a:avLst/>
                        </a:prstGeom>
                        <a:solidFill>
                          <a:schemeClr val="accent6">
                            <a:lumMod val="75000"/>
                          </a:schemeClr>
                        </a:solidFill>
                        <a:ln w="9525">
                          <a:solidFill>
                            <a:schemeClr val="accent6">
                              <a:lumMod val="75000"/>
                            </a:schemeClr>
                          </a:solidFill>
                          <a:miter lim="800000"/>
                          <a:headEnd/>
                          <a:tailEnd/>
                        </a:ln>
                      </wps:spPr>
                      <wps:txbx>
                        <w:txbxContent>
                          <w:p w14:paraId="16F22E93" w14:textId="15E3E898" w:rsidR="00AA30CE" w:rsidRPr="002C2302" w:rsidRDefault="002C2302" w:rsidP="002C2302">
                            <w:pPr>
                              <w:jc w:val="center"/>
                              <w:rPr>
                                <w:rFonts w:ascii="Gadugi" w:hAnsi="Gadugi"/>
                                <w:b/>
                                <w:bCs/>
                                <w:color w:val="FFFFFF" w:themeColor="background1"/>
                              </w:rPr>
                            </w:pPr>
                            <w:r w:rsidRPr="002C2302">
                              <w:rPr>
                                <w:rFonts w:ascii="Gadugi" w:hAnsi="Gadugi"/>
                                <w:b/>
                                <w:bCs/>
                                <w:color w:val="FFFFFF" w:themeColor="background1"/>
                              </w:rPr>
                              <w:t>“You can’t keep still!”</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15EAF95" id="_x0000_s1060" type="#_x0000_t202" style="position:absolute;margin-left:26.5pt;margin-top:16.4pt;width:137.5pt;height:110.6pt;z-index:2518097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qRxqKQIAAHYEAAAOAAAAZHJzL2Uyb0RvYy54bWysVNtu2zAMfR+wfxD0vtjJkrQ14hRdugwD&#10;ugvQ7QMYWY6FyaImKbGzry8lJ2m6vQ19EUTRPDzkIb247VvN9tJ5habk41HOmTQCK2W2Jf/5Y/3u&#10;mjMfwFSg0ciSH6Tnt8u3bxadLeQEG9SVdIxAjC86W/ImBFtkmReNbMGP0EpDzhpdC4FMt80qBx2h&#10;tzqb5Pk869BV1qGQ3tPr/eDky4Rf11KEb3XtZWC65MQtpNOlcxPPbLmAYuvANkocacB/sGhBGUp6&#10;hrqHAGzn1D9QrRIOPdZhJLDNsK6VkKkGqmac/1XNYwNWplqoOd6e2+RfD1Z83T/a746F/gP2JGAq&#10;wtsHFL88M7hqwGzlnXPYNRIqSjyOLcs664tjaGy1L3wE2XRfsCKRYRcwAfW1a2NXqE5G6CTA4dx0&#10;2QcmYsqr6XwyI5cg33iak5VkyaA4hVvnwyeJLYuXkjtSNcHD/sGHSAeK0ycxm0etqrXSOhlxkuRK&#10;O7YHmgEQQpowT+F61xLf4f1qluentGn4YkhCfoGmDetKfjObzBLCC9857FUytSrQYmjVlvyaqA3k&#10;oIgqfDRVGtsASg93aoA2R1miEoMmod/0TFUlfz+JokWZNlgdSCiHwyLQ4tKlQfeHs46WoOT+9w6c&#10;5Ex/NiT2zXg6jVuTjOnsipRh7tKzufSAEQRV8sDZcF2FtGlJBntHQ7FWSa5nJkfONNyp18dFjNtz&#10;aaevnn8XyycAAAD//wMAUEsDBBQABgAIAAAAIQAJkWse3gAAAAkBAAAPAAAAZHJzL2Rvd25yZXYu&#10;eG1sTI9BT8MwDIXvSPyHyEhcpi2lYxsqdSeYtOOEKAhxzBrTFhqnarKu/HvMCU6W/Z6ev5dvJ9ep&#10;kYbQeka4WSSgiCtvW64RXl/28ztQIRq2pvNMCN8UYFtcXuQms/7MzzSWsVYSwiEzCE2MfaZ1qBpy&#10;Jix8Tyzahx+cibIOtbaDOUu463SaJGvtTMvyoTE97RqqvsqTQ3icPR0O7bvb8Gak6W1mS/253yFe&#10;X00P96AiTfHPDL/4gg6FMB39iW1QHcJqKVUiwjKVBqLLlMMRIV3dJqCLXP9vUPwAAAD//wMAUEsB&#10;Ai0AFAAGAAgAAAAhALaDOJL+AAAA4QEAABMAAAAAAAAAAAAAAAAAAAAAAFtDb250ZW50X1R5cGVz&#10;XS54bWxQSwECLQAUAAYACAAAACEAOP0h/9YAAACUAQAACwAAAAAAAAAAAAAAAAAvAQAAX3JlbHMv&#10;LnJlbHNQSwECLQAUAAYACAAAACEAKKkcaikCAAB2BAAADgAAAAAAAAAAAAAAAAAuAgAAZHJzL2Uy&#10;b0RvYy54bWxQSwECLQAUAAYACAAAACEACZFrHt4AAAAJAQAADwAAAAAAAAAAAAAAAACDBAAAZHJz&#10;L2Rvd25yZXYueG1sUEsFBgAAAAAEAAQA8wAAAI4FAAAAAA==&#10;" fillcolor="#538135 [2409]" strokecolor="#538135 [2409]">
                <v:textbox style="mso-fit-shape-to-text:t">
                  <w:txbxContent>
                    <w:p w14:paraId="16F22E93" w14:textId="15E3E898" w:rsidR="00AA30CE" w:rsidRPr="002C2302" w:rsidRDefault="002C2302" w:rsidP="002C2302">
                      <w:pPr>
                        <w:jc w:val="center"/>
                        <w:rPr>
                          <w:rFonts w:ascii="Gadugi" w:hAnsi="Gadugi"/>
                          <w:b/>
                          <w:bCs/>
                          <w:color w:val="FFFFFF" w:themeColor="background1"/>
                        </w:rPr>
                      </w:pPr>
                      <w:r w:rsidRPr="002C2302">
                        <w:rPr>
                          <w:rFonts w:ascii="Gadugi" w:hAnsi="Gadugi"/>
                          <w:b/>
                          <w:bCs/>
                          <w:color w:val="FFFFFF" w:themeColor="background1"/>
                        </w:rPr>
                        <w:t>“You can’t keep still!”</w:t>
                      </w:r>
                    </w:p>
                  </w:txbxContent>
                </v:textbox>
                <w10:wrap type="square"/>
              </v:shape>
            </w:pict>
          </mc:Fallback>
        </mc:AlternateContent>
      </w:r>
    </w:p>
    <w:p w14:paraId="153F3364" w14:textId="3A18CE3D" w:rsidR="00766418" w:rsidRDefault="000457AB" w:rsidP="00A035E0">
      <w:pPr>
        <w:spacing w:after="120" w:line="276" w:lineRule="auto"/>
        <w:rPr>
          <w:rFonts w:ascii="Gadugi" w:hAnsi="Gadugi" w:cstheme="majorHAnsi"/>
        </w:rPr>
      </w:pPr>
      <w:r>
        <w:rPr>
          <w:rFonts w:ascii="Gadugi" w:hAnsi="Gadugi" w:cstheme="majorHAnsi"/>
        </w:rPr>
        <w:t xml:space="preserve">                           </w:t>
      </w:r>
    </w:p>
    <w:p w14:paraId="4996055B" w14:textId="730043BA" w:rsidR="00E11DF2" w:rsidRDefault="003E2947" w:rsidP="00A035E0">
      <w:pPr>
        <w:spacing w:after="120" w:line="276" w:lineRule="auto"/>
        <w:rPr>
          <w:rFonts w:ascii="Gadugi" w:hAnsi="Gadugi" w:cstheme="majorHAnsi"/>
        </w:rPr>
      </w:pPr>
      <w:r w:rsidRPr="00AA30CE">
        <w:rPr>
          <w:rFonts w:ascii="Gadugi" w:hAnsi="Gadugi" w:cstheme="majorHAnsi"/>
          <w:noProof/>
        </w:rPr>
        <mc:AlternateContent>
          <mc:Choice Requires="wps">
            <w:drawing>
              <wp:anchor distT="45720" distB="45720" distL="114300" distR="114300" simplePos="0" relativeHeight="251815936" behindDoc="0" locked="0" layoutInCell="1" allowOverlap="1" wp14:anchorId="2DA2230E" wp14:editId="438906EB">
                <wp:simplePos x="0" y="0"/>
                <wp:positionH relativeFrom="column">
                  <wp:posOffset>3536950</wp:posOffset>
                </wp:positionH>
                <wp:positionV relativeFrom="paragraph">
                  <wp:posOffset>8890</wp:posOffset>
                </wp:positionV>
                <wp:extent cx="2273300" cy="1404620"/>
                <wp:effectExtent l="0" t="0" r="12700" b="16510"/>
                <wp:wrapSquare wrapText="bothSides"/>
                <wp:docPr id="4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1404620"/>
                        </a:xfrm>
                        <a:prstGeom prst="rect">
                          <a:avLst/>
                        </a:prstGeom>
                        <a:solidFill>
                          <a:sysClr val="window" lastClr="FFFFFF"/>
                        </a:solidFill>
                        <a:ln w="9525">
                          <a:solidFill>
                            <a:srgbClr val="70AD47">
                              <a:lumMod val="75000"/>
                            </a:srgbClr>
                          </a:solidFill>
                          <a:miter lim="800000"/>
                          <a:headEnd/>
                          <a:tailEnd/>
                        </a:ln>
                      </wps:spPr>
                      <wps:txbx>
                        <w:txbxContent>
                          <w:p w14:paraId="6AADFEE3" w14:textId="3EB0E9CC" w:rsidR="00E11DF2" w:rsidRPr="000457AB" w:rsidRDefault="00E11DF2" w:rsidP="00E11DF2">
                            <w:pPr>
                              <w:jc w:val="center"/>
                              <w:rPr>
                                <w:rFonts w:ascii="Gadugi" w:hAnsi="Gadugi"/>
                                <w:b/>
                                <w:bCs/>
                                <w:color w:val="538135" w:themeColor="accent6" w:themeShade="BF"/>
                              </w:rPr>
                            </w:pPr>
                            <w:r w:rsidRPr="000457AB">
                              <w:rPr>
                                <w:rFonts w:ascii="Gadugi" w:hAnsi="Gadugi"/>
                                <w:b/>
                                <w:bCs/>
                                <w:color w:val="538135" w:themeColor="accent6" w:themeShade="BF"/>
                              </w:rPr>
                              <w:t>“</w:t>
                            </w:r>
                            <w:r>
                              <w:rPr>
                                <w:rFonts w:ascii="Gadugi" w:hAnsi="Gadugi"/>
                                <w:b/>
                                <w:bCs/>
                                <w:color w:val="538135" w:themeColor="accent6" w:themeShade="BF"/>
                              </w:rPr>
                              <w:t>You need to make more effort on this task</w:t>
                            </w:r>
                            <w:r w:rsidRPr="000457AB">
                              <w:rPr>
                                <w:rFonts w:ascii="Gadugi" w:hAnsi="Gadugi"/>
                                <w:b/>
                                <w:bCs/>
                                <w:color w:val="538135" w:themeColor="accent6" w:themeShade="BF"/>
                              </w:rPr>
                              <w:t>.</w:t>
                            </w:r>
                            <w:r>
                              <w:rPr>
                                <w:rFonts w:ascii="Gadugi" w:hAnsi="Gadugi"/>
                                <w:b/>
                                <w:bCs/>
                                <w:color w:val="538135" w:themeColor="accent6" w:themeShade="BF"/>
                              </w:rPr>
                              <w:t xml:space="preserve"> I expect more work from you</w:t>
                            </w:r>
                            <w:r w:rsidR="002C27BA">
                              <w:rPr>
                                <w:rFonts w:ascii="Gadugi" w:hAnsi="Gadugi"/>
                                <w:b/>
                                <w:bCs/>
                                <w:color w:val="538135" w:themeColor="accent6" w:themeShade="BF"/>
                              </w:rPr>
                              <w:t>.</w:t>
                            </w:r>
                            <w:r w:rsidRPr="000457AB">
                              <w:rPr>
                                <w:rFonts w:ascii="Gadugi" w:hAnsi="Gadugi"/>
                                <w:b/>
                                <w:bCs/>
                                <w:color w:val="538135" w:themeColor="accent6" w:themeShade="BF"/>
                              </w:rPr>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DA2230E" id="_x0000_s1061" type="#_x0000_t202" style="position:absolute;margin-left:278.5pt;margin-top:.7pt;width:179pt;height:110.6pt;z-index:2518159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ydO6OwIAAFoEAAAOAAAAZHJzL2Uyb0RvYy54bWysVNtu2zAMfR+wfxD0vthxnKY14hRZsgwD&#10;ugvQ7QNkWY6FyaImKbGzrx8lp2navQ3zgyCJ1CHPIenl/dApchTWSdAlnU5SSoTmUEu9L+mP77t3&#10;t5Q4z3TNFGhR0pNw9H719s2yN4XIoAVVC0sQRLuiNyVtvTdFkjjeio65CRih0diA7ZjHo90ntWU9&#10;oncqydL0JunB1sYCF87h7XY00lXEbxrB/demccITVVLMzcfVxrUKa7JasmJvmWklP6fB/iGLjkmN&#10;QS9QW+YZOVj5F1QnuQUHjZ9w6BJoGslF5IBspukrNo8tMyJyQXGcucjk/h8s/3J8NN8s8cN7GLCA&#10;kYQzD8B/OqJh0zK9F2troW8FqzHwNEiW9MYV56dBale4AFL1n6HGIrODhwg0NLYLqiBPguhYgNNF&#10;dDF4wvEyyxazWYomjrZpnuY3WSxLwoqn58Y6/1FAR8KmpBarGuHZ8cH5kA4rnlxCNAdK1jupVDyc&#10;3EZZcmTYANg3NfSUKOY8XpZ0F7/I6NUzpUlf0rt5Nh8VeQFp99UFc5Gut/kiOqlDh/zHUIt5ipzG&#10;3NzoH/N8kVsnPTa/kl1Jb9F9fMCKoPQHXcfW9EyqcY8klT5LH9QedfdDNRBZl3Q2C9FCKSqoT1gM&#10;C2Oz43DipgX7m5IeG72k7teBWYEyfNJY0LtpnofJiId8vkD1ib22VNcWpjlCldRTMm43Pk5TlNqs&#10;sfA7GUvynMk5Z2zgqMB52MKEXJ+j1/MvYfUHAAD//wMAUEsDBBQABgAIAAAAIQArZlti4AAAAAkB&#10;AAAPAAAAZHJzL2Rvd25yZXYueG1sTI9BS8NAEIXvgv9hGcGLtJsGU23MppSKoIiIrYi9bbNjEpqd&#10;DbvbJv57x5MeH2/45nvFcrSdOKEPrSMFs2kCAqlypqVawfv2YXILIkRNRneOUME3BliW52eFzo0b&#10;6A1Pm1gLhlDItYImxj6XMlQNWh2mrkfi7st5qyNHX0vj9cBw28k0SebS6pb4Q6N7XDdYHTZHqyB7&#10;uW8fnw9r3119LFa+3j19vg47pS4vxtUdiIhj/DuGX31Wh5Kd9u5IJoiOGdkNb4lcXIPgfjHLOO8V&#10;pGk6B1kW8v+C8gcAAP//AwBQSwECLQAUAAYACAAAACEAtoM4kv4AAADhAQAAEwAAAAAAAAAAAAAA&#10;AAAAAAAAW0NvbnRlbnRfVHlwZXNdLnhtbFBLAQItABQABgAIAAAAIQA4/SH/1gAAAJQBAAALAAAA&#10;AAAAAAAAAAAAAC8BAABfcmVscy8ucmVsc1BLAQItABQABgAIAAAAIQC9ydO6OwIAAFoEAAAOAAAA&#10;AAAAAAAAAAAAAC4CAABkcnMvZTJvRG9jLnhtbFBLAQItABQABgAIAAAAIQArZlti4AAAAAkBAAAP&#10;AAAAAAAAAAAAAAAAAJUEAABkcnMvZG93bnJldi54bWxQSwUGAAAAAAQABADzAAAAogUAAAAA&#10;" fillcolor="window" strokecolor="#548235">
                <v:textbox style="mso-fit-shape-to-text:t">
                  <w:txbxContent>
                    <w:p w14:paraId="6AADFEE3" w14:textId="3EB0E9CC" w:rsidR="00E11DF2" w:rsidRPr="000457AB" w:rsidRDefault="00E11DF2" w:rsidP="00E11DF2">
                      <w:pPr>
                        <w:jc w:val="center"/>
                        <w:rPr>
                          <w:rFonts w:ascii="Gadugi" w:hAnsi="Gadugi"/>
                          <w:b/>
                          <w:bCs/>
                          <w:color w:val="538135" w:themeColor="accent6" w:themeShade="BF"/>
                        </w:rPr>
                      </w:pPr>
                      <w:r w:rsidRPr="000457AB">
                        <w:rPr>
                          <w:rFonts w:ascii="Gadugi" w:hAnsi="Gadugi"/>
                          <w:b/>
                          <w:bCs/>
                          <w:color w:val="538135" w:themeColor="accent6" w:themeShade="BF"/>
                        </w:rPr>
                        <w:t>“</w:t>
                      </w:r>
                      <w:r>
                        <w:rPr>
                          <w:rFonts w:ascii="Gadugi" w:hAnsi="Gadugi"/>
                          <w:b/>
                          <w:bCs/>
                          <w:color w:val="538135" w:themeColor="accent6" w:themeShade="BF"/>
                        </w:rPr>
                        <w:t>You need to make more effort on this task</w:t>
                      </w:r>
                      <w:r w:rsidRPr="000457AB">
                        <w:rPr>
                          <w:rFonts w:ascii="Gadugi" w:hAnsi="Gadugi"/>
                          <w:b/>
                          <w:bCs/>
                          <w:color w:val="538135" w:themeColor="accent6" w:themeShade="BF"/>
                        </w:rPr>
                        <w:t>.</w:t>
                      </w:r>
                      <w:r>
                        <w:rPr>
                          <w:rFonts w:ascii="Gadugi" w:hAnsi="Gadugi"/>
                          <w:b/>
                          <w:bCs/>
                          <w:color w:val="538135" w:themeColor="accent6" w:themeShade="BF"/>
                        </w:rPr>
                        <w:t xml:space="preserve"> I expect more work from you</w:t>
                      </w:r>
                      <w:r w:rsidR="002C27BA">
                        <w:rPr>
                          <w:rFonts w:ascii="Gadugi" w:hAnsi="Gadugi"/>
                          <w:b/>
                          <w:bCs/>
                          <w:color w:val="538135" w:themeColor="accent6" w:themeShade="BF"/>
                        </w:rPr>
                        <w:t>.</w:t>
                      </w:r>
                      <w:r w:rsidRPr="000457AB">
                        <w:rPr>
                          <w:rFonts w:ascii="Gadugi" w:hAnsi="Gadugi"/>
                          <w:b/>
                          <w:bCs/>
                          <w:color w:val="538135" w:themeColor="accent6" w:themeShade="BF"/>
                        </w:rPr>
                        <w:t>”</w:t>
                      </w:r>
                    </w:p>
                  </w:txbxContent>
                </v:textbox>
                <w10:wrap type="square"/>
              </v:shape>
            </w:pict>
          </mc:Fallback>
        </mc:AlternateContent>
      </w:r>
    </w:p>
    <w:p w14:paraId="2696D7DC" w14:textId="6C333DF7" w:rsidR="003345E4" w:rsidRDefault="003E2947" w:rsidP="00A035E0">
      <w:pPr>
        <w:spacing w:after="120" w:line="276" w:lineRule="auto"/>
        <w:rPr>
          <w:rFonts w:ascii="Gadugi" w:hAnsi="Gadugi" w:cstheme="majorHAnsi"/>
        </w:rPr>
      </w:pPr>
      <w:r>
        <w:rPr>
          <w:rFonts w:ascii="Gadugi" w:hAnsi="Gadugi" w:cstheme="majorHAnsi"/>
          <w:noProof/>
        </w:rPr>
        <mc:AlternateContent>
          <mc:Choice Requires="wps">
            <w:drawing>
              <wp:anchor distT="0" distB="0" distL="114300" distR="114300" simplePos="0" relativeHeight="251845632" behindDoc="0" locked="0" layoutInCell="1" allowOverlap="1" wp14:anchorId="33DE64D0" wp14:editId="2FCA6C47">
                <wp:simplePos x="0" y="0"/>
                <wp:positionH relativeFrom="column">
                  <wp:posOffset>2362200</wp:posOffset>
                </wp:positionH>
                <wp:positionV relativeFrom="paragraph">
                  <wp:posOffset>97155</wp:posOffset>
                </wp:positionV>
                <wp:extent cx="863600" cy="120650"/>
                <wp:effectExtent l="0" t="19050" r="31750" b="31750"/>
                <wp:wrapNone/>
                <wp:docPr id="494" name="Arrow: Right 494"/>
                <wp:cNvGraphicFramePr/>
                <a:graphic xmlns:a="http://schemas.openxmlformats.org/drawingml/2006/main">
                  <a:graphicData uri="http://schemas.microsoft.com/office/word/2010/wordprocessingShape">
                    <wps:wsp>
                      <wps:cNvSpPr/>
                      <wps:spPr>
                        <a:xfrm>
                          <a:off x="0" y="0"/>
                          <a:ext cx="863600" cy="120650"/>
                        </a:xfrm>
                        <a:prstGeom prst="rightArrow">
                          <a:avLst/>
                        </a:prstGeom>
                        <a:solidFill>
                          <a:sysClr val="windowText" lastClr="000000"/>
                        </a:solid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65C4BBB4" id="Arrow: Right 494" o:spid="_x0000_s1026" type="#_x0000_t13" style="position:absolute;margin-left:186pt;margin-top:7.65pt;width:68pt;height:9.5pt;z-index:25184563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hfmXgIAAPgEAAAOAAAAZHJzL2Uyb0RvYy54bWysVE1vGjEQvVfqf7B8Lws0ISnKEqFEqSqh&#10;BIlUOTtem7Vke9yxYaG/vmMvCSTtKSoHM+P5fn6zV9c7Z9lWYTTgaz4aDDlTXkJj/LrmPx/vvlxy&#10;FpPwjbDgVc33KvLr2edPV12YqjG0YBuFjJL4OO1CzduUwrSqomyVE3EAQXkyakAnEqm4rhoUHWV3&#10;thoPh5OqA2wCglQx0u1tb+Szkl9rJdOD1lElZmtOvaVyYjmf81nNrsR0jSK0Rh7aEB/owgnjqehr&#10;qluRBNug+SuVMxIhgk4DCa4CrY1UZQaaZjR8N82qFUGVWQicGF5hiv8vrbzfrsISCYYuxGkkMU+x&#10;0+jyP/XHdgWs/StYapeYpMvLydfJkCCVZBqNh5PzAmZ1DA4Y03cFjmWh5mjWbZojQleAEttFTFSW&#10;Al4cc8UI1jR3xtqi7OONRbYV9Hj05g10j1SdMytiIgO1VH75ESnNm1DrWZf7uigtCmKWtoJCpQtN&#10;zaNfcybsmigrE5Z+3kTHjxfOw9yK2PZdl6w9yZxJxHRrHEF32rb1eVRVuHqA5PgUWXqGZr9EhtCT&#10;NwZ5Z6jIgkBYCiS20iPQBqYHOrQFGhsOEmct4O9/3Wd/IhFZOeuI/QTJr41ARdj+8ESvb6Ozs7wu&#10;RTk7vxiTgqeW51OL37gboDca0a4HWcTsn+yLqBHcEy3qPFclk/CSavfgH5Sb1G8lrbpU83lxoxUJ&#10;Ii38KsicPOOU4X3cPQkMB1olYsQ9vGyKmL7jVe+bIz3MNwm0KaQ74krUyQqtVyHR4VOQ9/dUL17H&#10;D9bsDwAAAP//AwBQSwMEFAAGAAgAAAAhAAkpbrneAAAACQEAAA8AAABkcnMvZG93bnJldi54bWxM&#10;j8FOwzAQRO9I/IO1SNyo3YTSEuJUQIWouKC2iLMTL0kgtiPbTc3fs5zguPNGszPlOpmBTehD76yE&#10;+UwAQ9s43dtWwtvh6WoFLERltRqcRQnfGGBdnZ+VqtDuZHc47WPLKMSGQknoYhwLzkPToVFh5ka0&#10;xD6cNyrS6VuuvTpRuBl4JsQNN6q39KFTIz522Hztj0aCeDf15+2Dn+9enrO826bXzSZNUl5epPs7&#10;YBFT/DPDb32qDhV1qt3R6sAGCfkyoy2RwCIHRoaFWJFQE7nOgVcl/7+g+gEAAP//AwBQSwECLQAU&#10;AAYACAAAACEAtoM4kv4AAADhAQAAEwAAAAAAAAAAAAAAAAAAAAAAW0NvbnRlbnRfVHlwZXNdLnht&#10;bFBLAQItABQABgAIAAAAIQA4/SH/1gAAAJQBAAALAAAAAAAAAAAAAAAAAC8BAABfcmVscy8ucmVs&#10;c1BLAQItABQABgAIAAAAIQA+ohfmXgIAAPgEAAAOAAAAAAAAAAAAAAAAAC4CAABkcnMvZTJvRG9j&#10;LnhtbFBLAQItABQABgAIAAAAIQAJKW653gAAAAkBAAAPAAAAAAAAAAAAAAAAALgEAABkcnMvZG93&#10;bnJldi54bWxQSwUGAAAAAAQABADzAAAAwwUAAAAA&#10;" adj="20091" fillcolor="windowText" strokecolor="windowText" strokeweight="1pt"/>
            </w:pict>
          </mc:Fallback>
        </mc:AlternateContent>
      </w:r>
      <w:r w:rsidRPr="00AA30CE">
        <w:rPr>
          <w:rFonts w:ascii="Gadugi" w:hAnsi="Gadugi" w:cstheme="majorHAnsi"/>
          <w:noProof/>
        </w:rPr>
        <mc:AlternateContent>
          <mc:Choice Requires="wps">
            <w:drawing>
              <wp:anchor distT="45720" distB="45720" distL="114300" distR="114300" simplePos="0" relativeHeight="251813888" behindDoc="0" locked="0" layoutInCell="1" allowOverlap="1" wp14:anchorId="51F5A568" wp14:editId="61049819">
                <wp:simplePos x="0" y="0"/>
                <wp:positionH relativeFrom="column">
                  <wp:posOffset>355600</wp:posOffset>
                </wp:positionH>
                <wp:positionV relativeFrom="paragraph">
                  <wp:posOffset>9525</wp:posOffset>
                </wp:positionV>
                <wp:extent cx="1746250" cy="1404620"/>
                <wp:effectExtent l="0" t="0" r="25400" b="16510"/>
                <wp:wrapSquare wrapText="bothSides"/>
                <wp:docPr id="4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46250" cy="1404620"/>
                        </a:xfrm>
                        <a:prstGeom prst="rect">
                          <a:avLst/>
                        </a:prstGeom>
                        <a:solidFill>
                          <a:srgbClr val="70AD47">
                            <a:lumMod val="75000"/>
                          </a:srgbClr>
                        </a:solidFill>
                        <a:ln w="9525">
                          <a:solidFill>
                            <a:srgbClr val="70AD47">
                              <a:lumMod val="75000"/>
                            </a:srgbClr>
                          </a:solidFill>
                          <a:miter lim="800000"/>
                          <a:headEnd/>
                          <a:tailEnd/>
                        </a:ln>
                      </wps:spPr>
                      <wps:txbx>
                        <w:txbxContent>
                          <w:p w14:paraId="40E6C708" w14:textId="5A08C2D8" w:rsidR="00E11DF2" w:rsidRPr="002C2302" w:rsidRDefault="00E11DF2" w:rsidP="00E11DF2">
                            <w:pPr>
                              <w:jc w:val="center"/>
                              <w:rPr>
                                <w:rFonts w:ascii="Gadugi" w:hAnsi="Gadugi"/>
                                <w:b/>
                                <w:bCs/>
                                <w:color w:val="FFFFFF" w:themeColor="background1"/>
                              </w:rPr>
                            </w:pPr>
                            <w:r w:rsidRPr="002C2302">
                              <w:rPr>
                                <w:rFonts w:ascii="Gadugi" w:hAnsi="Gadugi"/>
                                <w:b/>
                                <w:bCs/>
                                <w:color w:val="FFFFFF" w:themeColor="background1"/>
                              </w:rPr>
                              <w:t>“You</w:t>
                            </w:r>
                            <w:r>
                              <w:rPr>
                                <w:rFonts w:ascii="Gadugi" w:hAnsi="Gadugi"/>
                                <w:b/>
                                <w:bCs/>
                                <w:color w:val="FFFFFF" w:themeColor="background1"/>
                              </w:rPr>
                              <w:t>’re lazy</w:t>
                            </w:r>
                            <w:r w:rsidRPr="002C2302">
                              <w:rPr>
                                <w:rFonts w:ascii="Gadugi" w:hAnsi="Gadugi"/>
                                <w:b/>
                                <w:bCs/>
                                <w:color w:val="FFFFFF" w:themeColor="background1"/>
                              </w:rPr>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1F5A568" id="_x0000_s1062" type="#_x0000_t202" style="position:absolute;margin-left:28pt;margin-top:.75pt;width:137.5pt;height:110.6pt;z-index:2518138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lDqIwIAAGwEAAAOAAAAZHJzL2Uyb0RvYy54bWy0VNuO0zAQfUfiHyy/06Ql3e5GTVelpQhp&#10;uUgLH+A6TmNhe4ztNlm+nrGTdgu8IXixZjL2mZlzZrK877UiJ+G8BFPR6SSnRBgOtTSHin79snt1&#10;S4kPzNRMgREVfRKe3q9evlh2thQzaEHVwhEEMb7sbEXbEGyZZZ63QjM/ASsMBhtwmgV03SGrHesQ&#10;Xatsluc3WQeutg648B6/bocgXSX8phE8fGoaLwJRFcXaQjpdOvfxzFZLVh4cs63kYxnsL6rQTBpM&#10;eoHassDI0ck/oLTkDjw0YcJBZ9A0kovUA3YzzX/r5rFlVqRekBxvLzT5fwfLP54e7WdHQv8GehQw&#10;NeHtA/BvnhjYtMwcxNo56FrBakw8jZRlnfXl+DRS7UsfQfbdB6hRZHYMkID6xunICvZJEB0FeLqQ&#10;LvpAeEy5KG5mcwxxjE2LHL0kS8bK83PrfHgnQJNoVNShqgmenR58iOWw8nwlZvOgZL2TSiXHHfYb&#10;5ciJ4QQs8vW2WKS36qix2PHzPM/POf1wP4H+AqQM6Sp6N5/NB47+SxItA66Dkrqit1jTUBUrI/dv&#10;TZ2GNTCpBhvbVmYUI/I/KBH6fU9kXdHXRZQqirOH+gnlcTCMP64rGi24H5R0OPoV9d+PzAlK1HuD&#10;Et9NiyLuSnKK+QL1IO46sr+OMMMRqqKBksHchLRfiXy7xlHYySTScyVjzTjSieZx/eLOXPvp1vNP&#10;YvUTAAD//wMAUEsDBBQABgAIAAAAIQAPSsuS3AAAAAgBAAAPAAAAZHJzL2Rvd25yZXYueG1sTI/B&#10;TsMwEETvSPyDtUhcUOvUUVsIcSpAqtRrCxx6c+MliRqvI9ttwt+znOA4O6O3M+Vmcr24YoidJw2L&#10;eQYCqfa2o0bDx/t29ggiJkPW9J5QwzdG2FS3N6UprB9pj9dDagRDKBZGQ5vSUEgZ6xadiXM/ILH3&#10;5YMziWVopA1mZLjrpcqylXSmI/7QmgHfWqzPh4vToLY7//RwPqad2zefx6BwfM1R6/u76eUZRMIp&#10;/YXhtz5Xh4o7nfyFbBS9huWKpyS+L0GwnecL1idmK7UGWZXy/4DqBwAA//8DAFBLAQItABQABgAI&#10;AAAAIQC2gziS/gAAAOEBAAATAAAAAAAAAAAAAAAAAAAAAABbQ29udGVudF9UeXBlc10ueG1sUEsB&#10;Ai0AFAAGAAgAAAAhADj9If/WAAAAlAEAAAsAAAAAAAAAAAAAAAAALwEAAF9yZWxzLy5yZWxzUEsB&#10;Ai0AFAAGAAgAAAAhADLKUOojAgAAbAQAAA4AAAAAAAAAAAAAAAAALgIAAGRycy9lMm9Eb2MueG1s&#10;UEsBAi0AFAAGAAgAAAAhAA9Ky5LcAAAACAEAAA8AAAAAAAAAAAAAAAAAfQQAAGRycy9kb3ducmV2&#10;LnhtbFBLBQYAAAAABAAEAPMAAACGBQAAAAA=&#10;" fillcolor="#548235" strokecolor="#548235">
                <v:textbox style="mso-fit-shape-to-text:t">
                  <w:txbxContent>
                    <w:p w14:paraId="40E6C708" w14:textId="5A08C2D8" w:rsidR="00E11DF2" w:rsidRPr="002C2302" w:rsidRDefault="00E11DF2" w:rsidP="00E11DF2">
                      <w:pPr>
                        <w:jc w:val="center"/>
                        <w:rPr>
                          <w:rFonts w:ascii="Gadugi" w:hAnsi="Gadugi"/>
                          <w:b/>
                          <w:bCs/>
                          <w:color w:val="FFFFFF" w:themeColor="background1"/>
                        </w:rPr>
                      </w:pPr>
                      <w:r w:rsidRPr="002C2302">
                        <w:rPr>
                          <w:rFonts w:ascii="Gadugi" w:hAnsi="Gadugi"/>
                          <w:b/>
                          <w:bCs/>
                          <w:color w:val="FFFFFF" w:themeColor="background1"/>
                        </w:rPr>
                        <w:t>“You</w:t>
                      </w:r>
                      <w:r>
                        <w:rPr>
                          <w:rFonts w:ascii="Gadugi" w:hAnsi="Gadugi"/>
                          <w:b/>
                          <w:bCs/>
                          <w:color w:val="FFFFFF" w:themeColor="background1"/>
                        </w:rPr>
                        <w:t>’re lazy</w:t>
                      </w:r>
                      <w:r w:rsidRPr="002C2302">
                        <w:rPr>
                          <w:rFonts w:ascii="Gadugi" w:hAnsi="Gadugi"/>
                          <w:b/>
                          <w:bCs/>
                          <w:color w:val="FFFFFF" w:themeColor="background1"/>
                        </w:rPr>
                        <w:t>”</w:t>
                      </w:r>
                    </w:p>
                  </w:txbxContent>
                </v:textbox>
                <w10:wrap type="square"/>
              </v:shape>
            </w:pict>
          </mc:Fallback>
        </mc:AlternateContent>
      </w:r>
    </w:p>
    <w:p w14:paraId="5621F300" w14:textId="11596947" w:rsidR="003345E4" w:rsidRDefault="003345E4" w:rsidP="00A035E0">
      <w:pPr>
        <w:spacing w:after="120" w:line="276" w:lineRule="auto"/>
        <w:rPr>
          <w:rFonts w:ascii="Gadugi" w:hAnsi="Gadugi" w:cstheme="majorHAnsi"/>
        </w:rPr>
      </w:pPr>
    </w:p>
    <w:p w14:paraId="270A32B6" w14:textId="2E288E7A" w:rsidR="00E11DF2" w:rsidRDefault="003E2947" w:rsidP="00A035E0">
      <w:pPr>
        <w:spacing w:after="120" w:line="276" w:lineRule="auto"/>
        <w:rPr>
          <w:rFonts w:ascii="Gadugi" w:hAnsi="Gadugi" w:cstheme="majorHAnsi"/>
        </w:rPr>
      </w:pPr>
      <w:r w:rsidRPr="00AA30CE">
        <w:rPr>
          <w:rFonts w:ascii="Gadugi" w:hAnsi="Gadugi" w:cstheme="majorHAnsi"/>
          <w:noProof/>
        </w:rPr>
        <mc:AlternateContent>
          <mc:Choice Requires="wps">
            <w:drawing>
              <wp:anchor distT="45720" distB="45720" distL="114300" distR="114300" simplePos="0" relativeHeight="251817984" behindDoc="0" locked="0" layoutInCell="1" allowOverlap="1" wp14:anchorId="3C5F0AC1" wp14:editId="4FD6DFA8">
                <wp:simplePos x="0" y="0"/>
                <wp:positionH relativeFrom="column">
                  <wp:posOffset>400050</wp:posOffset>
                </wp:positionH>
                <wp:positionV relativeFrom="paragraph">
                  <wp:posOffset>229870</wp:posOffset>
                </wp:positionV>
                <wp:extent cx="1746250" cy="1404620"/>
                <wp:effectExtent l="0" t="0" r="25400" b="16510"/>
                <wp:wrapSquare wrapText="bothSides"/>
                <wp:docPr id="47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46250" cy="1404620"/>
                        </a:xfrm>
                        <a:prstGeom prst="rect">
                          <a:avLst/>
                        </a:prstGeom>
                        <a:solidFill>
                          <a:srgbClr val="70AD47">
                            <a:lumMod val="75000"/>
                          </a:srgbClr>
                        </a:solidFill>
                        <a:ln w="9525">
                          <a:solidFill>
                            <a:srgbClr val="70AD47">
                              <a:lumMod val="75000"/>
                            </a:srgbClr>
                          </a:solidFill>
                          <a:miter lim="800000"/>
                          <a:headEnd/>
                          <a:tailEnd/>
                        </a:ln>
                      </wps:spPr>
                      <wps:txbx>
                        <w:txbxContent>
                          <w:p w14:paraId="22140054" w14:textId="0EC67B26" w:rsidR="003345E4" w:rsidRPr="002C2302" w:rsidRDefault="003345E4" w:rsidP="003345E4">
                            <w:pPr>
                              <w:jc w:val="center"/>
                              <w:rPr>
                                <w:rFonts w:ascii="Gadugi" w:hAnsi="Gadugi"/>
                                <w:b/>
                                <w:bCs/>
                                <w:color w:val="FFFFFF" w:themeColor="background1"/>
                              </w:rPr>
                            </w:pPr>
                            <w:r w:rsidRPr="002C2302">
                              <w:rPr>
                                <w:rFonts w:ascii="Gadugi" w:hAnsi="Gadugi"/>
                                <w:b/>
                                <w:bCs/>
                                <w:color w:val="FFFFFF" w:themeColor="background1"/>
                              </w:rPr>
                              <w:t>“You</w:t>
                            </w:r>
                            <w:r>
                              <w:rPr>
                                <w:rFonts w:ascii="Gadugi" w:hAnsi="Gadugi"/>
                                <w:b/>
                                <w:bCs/>
                                <w:color w:val="FFFFFF" w:themeColor="background1"/>
                              </w:rPr>
                              <w:t>’re the best student in the class.</w:t>
                            </w:r>
                            <w:r w:rsidRPr="002C2302">
                              <w:rPr>
                                <w:rFonts w:ascii="Gadugi" w:hAnsi="Gadugi"/>
                                <w:b/>
                                <w:bCs/>
                                <w:color w:val="FFFFFF" w:themeColor="background1"/>
                              </w:rPr>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C5F0AC1" id="_x0000_s1063" type="#_x0000_t202" style="position:absolute;margin-left:31.5pt;margin-top:18.1pt;width:137.5pt;height:110.6pt;z-index:2518179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fT4cJAIAAGwEAAAOAAAAZHJzL2Uyb0RvYy54bWy0VNuO0zAQfUfiHyy/06Ql2e5GTVelpQhp&#10;uUgLH+A4TmPheIztNlm+nrGTdgu8IXixZjL2mZlzZrK6HzpFTsI6Cbqk81lKidAcaqkPJf36Zf/q&#10;lhLnma6ZAi1K+iQcvV+/fLHqTSEW0IKqhSUIol3Rm5K23psiSRxvRcfcDIzQGGzAdsyjaw9JbVmP&#10;6J1KFml6k/Rga2OBC+fw624M0nXEbxrB/aemccITVVKszcfTxrMKZ7JeseJgmWkln8pgf1FFx6TG&#10;pBeoHfOMHK38A6qT3IKDxs84dAk0jeQi9oDdzNPfunlsmRGxFyTHmQtN7t/B8o+nR/PZEj+8gQEF&#10;jE048wD8myMati3TB7GxFvpWsBoTzwNlSW9cMT0NVLvCBZCq/wA1isyOHiLQ0NgusIJ9EkRHAZ4u&#10;pIvBEx5SLrObRY4hjrF5lqIXZUlYcX5urPPvBHQkGCW1qGqEZ6cH50M5rDhfCdkcKFnvpVLRsYdq&#10;qyw5MZyAZbrZZcv4Vh07LHb6nKfpOacb70fQX4CUJn1J7/JFPnL0X5J00uM6KNmV9BZrGqtiReD+&#10;ra7jsHom1Whj20pPYgT+RyX8UA1E1iV9nQepgjgV1E8oj4Vx/HFd0WjB/qCkx9Evqft+ZFZQot5r&#10;lPhunmVhV6KT5UvUg9jrSHUdYZojVEk9JaO59XG/Ivlmg6Owl1Gk50qmmnGkI83T+oWdufbjreef&#10;xPonAAAA//8DAFBLAwQUAAYACAAAACEAbokZVd0AAAAJAQAADwAAAGRycy9kb3ducmV2LnhtbEyP&#10;wU7DMAyG70i8Q2QkLoilNFBGaToB0qRdN+CwW9aYtlrjVEm2lrfHnOBo/9bn769WsxvEGUPsPWm4&#10;W2QgkBpve2o1fLyvb5cgYjJkzeAJNXxjhFV9eVGZ0vqJtnjepVYwhGJpNHQpjaWUsenQmbjwIxJn&#10;Xz44k3gMrbTBTAx3g8yzrJDO9MQfOjPiW4fNcXdyGvL1xj/dHPdp47bt5z7kOL0q1Pr6an55BpFw&#10;Tn/H8KvP6lCz08GfyEYxaCgUV0kaVJGD4FypJS8ODH94vAdZV/J/g/oHAAD//wMAUEsBAi0AFAAG&#10;AAgAAAAhALaDOJL+AAAA4QEAABMAAAAAAAAAAAAAAAAAAAAAAFtDb250ZW50X1R5cGVzXS54bWxQ&#10;SwECLQAUAAYACAAAACEAOP0h/9YAAACUAQAACwAAAAAAAAAAAAAAAAAvAQAAX3JlbHMvLnJlbHNQ&#10;SwECLQAUAAYACAAAACEA4H0+HCQCAABsBAAADgAAAAAAAAAAAAAAAAAuAgAAZHJzL2Uyb0RvYy54&#10;bWxQSwECLQAUAAYACAAAACEAbokZVd0AAAAJAQAADwAAAAAAAAAAAAAAAAB+BAAAZHJzL2Rvd25y&#10;ZXYueG1sUEsFBgAAAAAEAAQA8wAAAIgFAAAAAA==&#10;" fillcolor="#548235" strokecolor="#548235">
                <v:textbox style="mso-fit-shape-to-text:t">
                  <w:txbxContent>
                    <w:p w14:paraId="22140054" w14:textId="0EC67B26" w:rsidR="003345E4" w:rsidRPr="002C2302" w:rsidRDefault="003345E4" w:rsidP="003345E4">
                      <w:pPr>
                        <w:jc w:val="center"/>
                        <w:rPr>
                          <w:rFonts w:ascii="Gadugi" w:hAnsi="Gadugi"/>
                          <w:b/>
                          <w:bCs/>
                          <w:color w:val="FFFFFF" w:themeColor="background1"/>
                        </w:rPr>
                      </w:pPr>
                      <w:r w:rsidRPr="002C2302">
                        <w:rPr>
                          <w:rFonts w:ascii="Gadugi" w:hAnsi="Gadugi"/>
                          <w:b/>
                          <w:bCs/>
                          <w:color w:val="FFFFFF" w:themeColor="background1"/>
                        </w:rPr>
                        <w:t>“You</w:t>
                      </w:r>
                      <w:r>
                        <w:rPr>
                          <w:rFonts w:ascii="Gadugi" w:hAnsi="Gadugi"/>
                          <w:b/>
                          <w:bCs/>
                          <w:color w:val="FFFFFF" w:themeColor="background1"/>
                        </w:rPr>
                        <w:t>’re the best student in the class.</w:t>
                      </w:r>
                      <w:r w:rsidRPr="002C2302">
                        <w:rPr>
                          <w:rFonts w:ascii="Gadugi" w:hAnsi="Gadugi"/>
                          <w:b/>
                          <w:bCs/>
                          <w:color w:val="FFFFFF" w:themeColor="background1"/>
                        </w:rPr>
                        <w:t>”</w:t>
                      </w:r>
                    </w:p>
                  </w:txbxContent>
                </v:textbox>
                <w10:wrap type="square"/>
              </v:shape>
            </w:pict>
          </mc:Fallback>
        </mc:AlternateContent>
      </w:r>
      <w:r w:rsidRPr="00AA30CE">
        <w:rPr>
          <w:rFonts w:ascii="Gadugi" w:hAnsi="Gadugi" w:cstheme="majorHAnsi"/>
          <w:noProof/>
        </w:rPr>
        <mc:AlternateContent>
          <mc:Choice Requires="wps">
            <w:drawing>
              <wp:anchor distT="45720" distB="45720" distL="114300" distR="114300" simplePos="0" relativeHeight="251820032" behindDoc="0" locked="0" layoutInCell="1" allowOverlap="1" wp14:anchorId="4430FFEA" wp14:editId="7E407BD8">
                <wp:simplePos x="0" y="0"/>
                <wp:positionH relativeFrom="column">
                  <wp:posOffset>3543300</wp:posOffset>
                </wp:positionH>
                <wp:positionV relativeFrom="paragraph">
                  <wp:posOffset>42545</wp:posOffset>
                </wp:positionV>
                <wp:extent cx="2273300" cy="1404620"/>
                <wp:effectExtent l="0" t="0" r="12700" b="24765"/>
                <wp:wrapSquare wrapText="bothSides"/>
                <wp:docPr id="47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1404620"/>
                        </a:xfrm>
                        <a:prstGeom prst="rect">
                          <a:avLst/>
                        </a:prstGeom>
                        <a:solidFill>
                          <a:sysClr val="window" lastClr="FFFFFF"/>
                        </a:solidFill>
                        <a:ln w="9525">
                          <a:solidFill>
                            <a:srgbClr val="70AD47">
                              <a:lumMod val="75000"/>
                            </a:srgbClr>
                          </a:solidFill>
                          <a:miter lim="800000"/>
                          <a:headEnd/>
                          <a:tailEnd/>
                        </a:ln>
                      </wps:spPr>
                      <wps:txbx>
                        <w:txbxContent>
                          <w:p w14:paraId="787A3A0E" w14:textId="30DDD326" w:rsidR="003345E4" w:rsidRPr="000457AB" w:rsidRDefault="003345E4" w:rsidP="003345E4">
                            <w:pPr>
                              <w:jc w:val="center"/>
                              <w:rPr>
                                <w:rFonts w:ascii="Gadugi" w:hAnsi="Gadugi"/>
                                <w:b/>
                                <w:bCs/>
                                <w:color w:val="538135" w:themeColor="accent6" w:themeShade="BF"/>
                              </w:rPr>
                            </w:pPr>
                            <w:r w:rsidRPr="000457AB">
                              <w:rPr>
                                <w:rFonts w:ascii="Gadugi" w:hAnsi="Gadugi"/>
                                <w:b/>
                                <w:bCs/>
                                <w:color w:val="538135" w:themeColor="accent6" w:themeShade="BF"/>
                              </w:rPr>
                              <w:t>“</w:t>
                            </w:r>
                            <w:r>
                              <w:rPr>
                                <w:rFonts w:ascii="Gadugi" w:hAnsi="Gadugi"/>
                                <w:b/>
                                <w:bCs/>
                                <w:color w:val="538135" w:themeColor="accent6" w:themeShade="BF"/>
                              </w:rPr>
                              <w:t xml:space="preserve">You’re making a really great effort </w:t>
                            </w:r>
                            <w:proofErr w:type="gramStart"/>
                            <w:r>
                              <w:rPr>
                                <w:rFonts w:ascii="Gadugi" w:hAnsi="Gadugi"/>
                                <w:b/>
                                <w:bCs/>
                                <w:color w:val="538135" w:themeColor="accent6" w:themeShade="BF"/>
                              </w:rPr>
                              <w:t>at the moment</w:t>
                            </w:r>
                            <w:proofErr w:type="gramEnd"/>
                            <w:r>
                              <w:rPr>
                                <w:rFonts w:ascii="Gadugi" w:hAnsi="Gadugi"/>
                                <w:b/>
                                <w:bCs/>
                                <w:color w:val="538135" w:themeColor="accent6" w:themeShade="BF"/>
                              </w:rPr>
                              <w:t xml:space="preserve"> and that is why you are doing so well. Keep it up.</w:t>
                            </w:r>
                            <w:r w:rsidRPr="000457AB">
                              <w:rPr>
                                <w:rFonts w:ascii="Gadugi" w:hAnsi="Gadugi"/>
                                <w:b/>
                                <w:bCs/>
                                <w:color w:val="538135" w:themeColor="accent6" w:themeShade="BF"/>
                              </w:rPr>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430FFEA" id="_x0000_s1064" type="#_x0000_t202" style="position:absolute;margin-left:279pt;margin-top:3.35pt;width:179pt;height:110.6pt;z-index:2518200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reUjPAIAAFoEAAAOAAAAZHJzL2Uyb0RvYy54bWysVNtu2zAMfR+wfxD0vthxnKY14hRZsgwD&#10;ugvQ7QNkWY6FyaImKbGzrx8lp2navQ3zgyCJ1CHPIenl/dApchTWSdAlnU5SSoTmUEu9L+mP77t3&#10;t5Q4z3TNFGhR0pNw9H719s2yN4XIoAVVC0sQRLuiNyVtvTdFkjjeio65CRih0diA7ZjHo90ntWU9&#10;oncqydL0JunB1sYCF87h7XY00lXEbxrB/demccITVVLMzcfVxrUKa7JasmJvmWklP6fB/iGLjkmN&#10;QS9QW+YZOVj5F1QnuQUHjZ9w6BJoGslF5IBspukrNo8tMyJyQXGcucjk/h8s/3J8NN8s8cN7GLCA&#10;kYQzD8B/OqJh0zK9F2troW8FqzHwNEiW9MYV56dBale4AFL1n6HGIrODhwg0NLYLqiBPguhYgNNF&#10;dDF4wvEyyxazWYomjrZpnuY3WSxLwoqn58Y6/1FAR8KmpBarGuHZ8cH5kA4rnlxCNAdK1jupVDyc&#10;3EZZcmTYANg3NfSUKOY8XpZ0F7/I6NUzpUlf0rt5Nh8VeQFp99UFc5Gut/kiOqlDh/zHUIt5ipzG&#10;3NzoH/N8kVsnPTa/kl1Jb9F9fMCKoPQHXcfW9EyqcY8klT5LH9QedfdDNRBZl3R2E6KFUlRQn7AY&#10;FsZmx+HETQv2NyU9NnpJ3a8DswJl+KSxoHfTPA+TEQ/5fIHqE3ttqa4tTHOEKqmnZNxufJymKLVZ&#10;Y+F3MpbkOZNzztjAUYHzsIUJuT5Hr+dfwuoPAAAA//8DAFBLAwQUAAYACAAAACEAGw2ZI+EAAAAJ&#10;AQAADwAAAGRycy9kb3ducmV2LnhtbEyPUUvDMBSF3wX/Q7iCL7KlK6xba9MxJoIiQ9xE3FvWxLYs&#10;uSlJttZ/7/VJHw/n8t3vlKvRGnbRPnQOBcymCTCNtVMdNgLe94+TJbAQJSppHGoB3zrAqrq+KmWh&#10;3IBv+rKLDSMIhkIKaGPsC85D3Worw9T1Gqn7ct7KSNE3XHk5ENwaniZJxq3skD60stebVten3dkK&#10;mG8fuqeX08abu4987ZvD8+frcBDi9mZc3wOLeox/x/CrT+pQkdPRnVEFZogxX9KWKCBbAKM+n2WU&#10;jwLSdJEDr0r+f0H1AwAA//8DAFBLAQItABQABgAIAAAAIQC2gziS/gAAAOEBAAATAAAAAAAAAAAA&#10;AAAAAAAAAABbQ29udGVudF9UeXBlc10ueG1sUEsBAi0AFAAGAAgAAAAhADj9If/WAAAAlAEAAAsA&#10;AAAAAAAAAAAAAAAALwEAAF9yZWxzLy5yZWxzUEsBAi0AFAAGAAgAAAAhAKWt5SM8AgAAWgQAAA4A&#10;AAAAAAAAAAAAAAAALgIAAGRycy9lMm9Eb2MueG1sUEsBAi0AFAAGAAgAAAAhABsNmSPhAAAACQEA&#10;AA8AAAAAAAAAAAAAAAAAlgQAAGRycy9kb3ducmV2LnhtbFBLBQYAAAAABAAEAPMAAACkBQAAAAA=&#10;" fillcolor="window" strokecolor="#548235">
                <v:textbox style="mso-fit-shape-to-text:t">
                  <w:txbxContent>
                    <w:p w14:paraId="787A3A0E" w14:textId="30DDD326" w:rsidR="003345E4" w:rsidRPr="000457AB" w:rsidRDefault="003345E4" w:rsidP="003345E4">
                      <w:pPr>
                        <w:jc w:val="center"/>
                        <w:rPr>
                          <w:rFonts w:ascii="Gadugi" w:hAnsi="Gadugi"/>
                          <w:b/>
                          <w:bCs/>
                          <w:color w:val="538135" w:themeColor="accent6" w:themeShade="BF"/>
                        </w:rPr>
                      </w:pPr>
                      <w:r w:rsidRPr="000457AB">
                        <w:rPr>
                          <w:rFonts w:ascii="Gadugi" w:hAnsi="Gadugi"/>
                          <w:b/>
                          <w:bCs/>
                          <w:color w:val="538135" w:themeColor="accent6" w:themeShade="BF"/>
                        </w:rPr>
                        <w:t>“</w:t>
                      </w:r>
                      <w:r>
                        <w:rPr>
                          <w:rFonts w:ascii="Gadugi" w:hAnsi="Gadugi"/>
                          <w:b/>
                          <w:bCs/>
                          <w:color w:val="538135" w:themeColor="accent6" w:themeShade="BF"/>
                        </w:rPr>
                        <w:t xml:space="preserve">You’re making a really great effort </w:t>
                      </w:r>
                      <w:proofErr w:type="gramStart"/>
                      <w:r>
                        <w:rPr>
                          <w:rFonts w:ascii="Gadugi" w:hAnsi="Gadugi"/>
                          <w:b/>
                          <w:bCs/>
                          <w:color w:val="538135" w:themeColor="accent6" w:themeShade="BF"/>
                        </w:rPr>
                        <w:t>at the moment</w:t>
                      </w:r>
                      <w:proofErr w:type="gramEnd"/>
                      <w:r>
                        <w:rPr>
                          <w:rFonts w:ascii="Gadugi" w:hAnsi="Gadugi"/>
                          <w:b/>
                          <w:bCs/>
                          <w:color w:val="538135" w:themeColor="accent6" w:themeShade="BF"/>
                        </w:rPr>
                        <w:t xml:space="preserve"> and that is why you are doing so well. Keep it up.</w:t>
                      </w:r>
                      <w:r w:rsidRPr="000457AB">
                        <w:rPr>
                          <w:rFonts w:ascii="Gadugi" w:hAnsi="Gadugi"/>
                          <w:b/>
                          <w:bCs/>
                          <w:color w:val="538135" w:themeColor="accent6" w:themeShade="BF"/>
                        </w:rPr>
                        <w:t>”</w:t>
                      </w:r>
                    </w:p>
                  </w:txbxContent>
                </v:textbox>
                <w10:wrap type="square"/>
              </v:shape>
            </w:pict>
          </mc:Fallback>
        </mc:AlternateContent>
      </w:r>
      <w:r w:rsidR="002073A3">
        <w:rPr>
          <w:rFonts w:ascii="Gadugi" w:hAnsi="Gadugi" w:cstheme="majorHAnsi"/>
          <w:noProof/>
        </w:rPr>
        <mc:AlternateContent>
          <mc:Choice Requires="wps">
            <w:drawing>
              <wp:anchor distT="0" distB="0" distL="114300" distR="114300" simplePos="0" relativeHeight="251847680" behindDoc="0" locked="0" layoutInCell="1" allowOverlap="1" wp14:anchorId="1F91A7DD" wp14:editId="733C2140">
                <wp:simplePos x="0" y="0"/>
                <wp:positionH relativeFrom="column">
                  <wp:posOffset>2413000</wp:posOffset>
                </wp:positionH>
                <wp:positionV relativeFrom="paragraph">
                  <wp:posOffset>285115</wp:posOffset>
                </wp:positionV>
                <wp:extent cx="863600" cy="120650"/>
                <wp:effectExtent l="0" t="19050" r="31750" b="31750"/>
                <wp:wrapNone/>
                <wp:docPr id="495" name="Arrow: Right 495"/>
                <wp:cNvGraphicFramePr/>
                <a:graphic xmlns:a="http://schemas.openxmlformats.org/drawingml/2006/main">
                  <a:graphicData uri="http://schemas.microsoft.com/office/word/2010/wordprocessingShape">
                    <wps:wsp>
                      <wps:cNvSpPr/>
                      <wps:spPr>
                        <a:xfrm>
                          <a:off x="0" y="0"/>
                          <a:ext cx="863600" cy="120650"/>
                        </a:xfrm>
                        <a:prstGeom prst="rightArrow">
                          <a:avLst/>
                        </a:prstGeom>
                        <a:solidFill>
                          <a:sysClr val="windowText" lastClr="000000"/>
                        </a:solid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A7F523D" id="Arrow: Right 495" o:spid="_x0000_s1026" type="#_x0000_t13" style="position:absolute;margin-left:190pt;margin-top:22.45pt;width:68pt;height:9.5pt;z-index:25184768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TokQeQIAACUFAAAOAAAAZHJzL2Uyb0RvYy54bWysVE1PGzEQvVfqf7B8L5ukIcCKDYpAVJUQ&#10;RIWKs/F6s5b8VdvJJv31ffZuQqA9oe7B6/GM5+PNG19ebbUiG+GDtKai45MRJcJwW0uzqujPp9sv&#10;55SEyEzNlDWiojsR6NX886fLzpViYlurauEJnJhQdq6ibYyuLIrAW6FZOLFOGCgb6zWLEP2qqD3r&#10;4F2rYjIazYrO+tp5y0UIOL3plXSe/TeN4PGhaYKIRFUUucW8+ry+pLWYX7Jy5ZlrJR/SYB/IQjNp&#10;EPTg6oZFRtZe/uVKS+5tsE084VYXtmkkF7kGVDMevavmsWVO5FoATnAHmML/c8vvN0tPZF3R6cUp&#10;JYZpNGnhve1K8kOu2kjSOVDqXChh/OiWfpACtqnkbeN1+qMYss3I7g7Iim0kHIfns6+zEfDnUI0n&#10;o9lpRr54vex8iN+E1SRtKupT6JxGRpVt7kJEWFzYG6aIwSpZ30qlsrAL18qTDUOnQZDadk+IToli&#10;IUKBlPKXaoGbN1eVIV3K6yynyEDDRjFc5doBmGBWlDC1Ar959DmfN7fDxwOnYm5YaPuss9eekVpG&#10;jIWSGtAdp61MKlVkYg+QpMb0rUi7F1vv0FBve6YHx28lgtwBhCXzoDaagHGND1gaZVG2HXaUtNb/&#10;/td5sgfjoKWkw6gAkl9r5gWw/W7AxYvxdJpmKwvT07MJBH+seTnWmLW+tujRGA+D43mb7KPabxtv&#10;9TOmepGiQsUMR+we/EG4jv0I413gYrHIZpgnx+KdeXQ8OU84JXifts/Mu4FWEYy4t/uxYuU7XvW2&#10;6aaxi3W0jcyke8UV1EkCZjGTaHg30rAfy9nq9XWb/wEAAP//AwBQSwMEFAAGAAgAAAAhAMFnDmTg&#10;AAAACQEAAA8AAABkcnMvZG93bnJldi54bWxMj8FOwzAQRO9I/IO1SNyonaZETRqnAioE4oJaUM9O&#10;bOJAbEe2m5q/ZznBcXZGs2/qbTIjmZUPg7McsgUDomzn5GB7Du9vjzdrICEKK8XorOLwrQJsm8uL&#10;WlTSne1ezYfYEyyxoRIcdIxTRWnotDIiLNykLHofzhsRUfqeSi/OWG5GumSsoEYMFj9oMakHrbqv&#10;w8lwYEfTfpb3Ptu/PC1z/Zxed7s0c359le42QKJK8S8Mv/iIDg0yte5kZSAjh3zNcEvksFqVQDBw&#10;mxV4aDkUeQm0qen/Bc0PAAAA//8DAFBLAQItABQABgAIAAAAIQC2gziS/gAAAOEBAAATAAAAAAAA&#10;AAAAAAAAAAAAAABbQ29udGVudF9UeXBlc10ueG1sUEsBAi0AFAAGAAgAAAAhADj9If/WAAAAlAEA&#10;AAsAAAAAAAAAAAAAAAAALwEAAF9yZWxzLy5yZWxzUEsBAi0AFAAGAAgAAAAhAIVOiRB5AgAAJQUA&#10;AA4AAAAAAAAAAAAAAAAALgIAAGRycy9lMm9Eb2MueG1sUEsBAi0AFAAGAAgAAAAhAMFnDmTgAAAA&#10;CQEAAA8AAAAAAAAAAAAAAAAA0wQAAGRycy9kb3ducmV2LnhtbFBLBQYAAAAABAAEAPMAAADgBQAA&#10;AAA=&#10;" adj="20091" fillcolor="windowText" strokecolor="windowText" strokeweight="1pt"/>
            </w:pict>
          </mc:Fallback>
        </mc:AlternateContent>
      </w:r>
    </w:p>
    <w:p w14:paraId="76DBB316" w14:textId="42AF047F" w:rsidR="00766418" w:rsidRDefault="00766418" w:rsidP="00A035E0">
      <w:pPr>
        <w:spacing w:after="120" w:line="276" w:lineRule="auto"/>
        <w:rPr>
          <w:rFonts w:ascii="Gadugi" w:hAnsi="Gadugi" w:cstheme="majorHAnsi"/>
        </w:rPr>
      </w:pPr>
    </w:p>
    <w:p w14:paraId="62F63397" w14:textId="77777777" w:rsidR="009703E2" w:rsidRPr="005E5F11" w:rsidRDefault="009703E2" w:rsidP="00E4713D">
      <w:pPr>
        <w:spacing w:after="120" w:line="276" w:lineRule="auto"/>
        <w:rPr>
          <w:rFonts w:ascii="Gadugi" w:hAnsi="Gadugi" w:cstheme="majorHAnsi"/>
        </w:rPr>
      </w:pPr>
    </w:p>
    <w:tbl>
      <w:tblPr>
        <w:tblStyle w:val="TableGrid4"/>
        <w:tblW w:w="10060" w:type="dxa"/>
        <w:tblLook w:val="04A0" w:firstRow="1" w:lastRow="0" w:firstColumn="1" w:lastColumn="0" w:noHBand="0" w:noVBand="1"/>
      </w:tblPr>
      <w:tblGrid>
        <w:gridCol w:w="10060"/>
      </w:tblGrid>
      <w:tr w:rsidR="005121B7" w:rsidRPr="00195253" w14:paraId="2C849215" w14:textId="77777777" w:rsidTr="00A61B5F">
        <w:trPr>
          <w:trHeight w:val="5044"/>
        </w:trPr>
        <w:tc>
          <w:tcPr>
            <w:tcW w:w="10060" w:type="dxa"/>
            <w:shd w:val="clear" w:color="auto" w:fill="E2EFD9" w:themeFill="accent6" w:themeFillTint="33"/>
          </w:tcPr>
          <w:p w14:paraId="4DA7604F" w14:textId="01473358" w:rsidR="00FE2629" w:rsidRPr="00203734" w:rsidRDefault="00FE2629" w:rsidP="002F343B">
            <w:pPr>
              <w:keepNext/>
              <w:keepLines/>
              <w:outlineLvl w:val="0"/>
              <w:rPr>
                <w:rFonts w:ascii="Gadugi" w:eastAsiaTheme="majorEastAsia" w:hAnsi="Gadugi" w:cstheme="majorBidi"/>
                <w:noProof/>
                <w:color w:val="2F5496" w:themeColor="accent1" w:themeShade="BF"/>
                <w:sz w:val="24"/>
                <w:szCs w:val="32"/>
                <w:lang w:bidi="ar-SA"/>
              </w:rPr>
            </w:pPr>
            <w:r w:rsidRPr="00195253">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1702272" behindDoc="0" locked="0" layoutInCell="1" allowOverlap="1" wp14:anchorId="43685D10" wp14:editId="15081598">
                  <wp:simplePos x="0" y="0"/>
                  <wp:positionH relativeFrom="column">
                    <wp:posOffset>4203700</wp:posOffset>
                  </wp:positionH>
                  <wp:positionV relativeFrom="paragraph">
                    <wp:posOffset>-1080770</wp:posOffset>
                  </wp:positionV>
                  <wp:extent cx="2120701" cy="2152650"/>
                  <wp:effectExtent l="0" t="0" r="0" b="0"/>
                  <wp:wrapNone/>
                  <wp:docPr id="27" name="Picture 27"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5121B7" w:rsidRPr="00195253">
              <w:rPr>
                <w:rFonts w:asciiTheme="majorHAnsi" w:eastAsia="Times New Roman" w:hAnsiTheme="majorHAnsi" w:cstheme="majorBidi"/>
                <w:b/>
                <w:bCs/>
                <w:color w:val="2F5496" w:themeColor="accent1" w:themeShade="BF"/>
                <w:sz w:val="26"/>
                <w:szCs w:val="32"/>
                <w:lang w:bidi="ar-SA"/>
              </w:rPr>
              <w:t>Activity 1</w:t>
            </w:r>
            <w:r w:rsidR="005121B7">
              <w:rPr>
                <w:rFonts w:asciiTheme="majorHAnsi" w:eastAsia="Times New Roman" w:hAnsiTheme="majorHAnsi" w:cstheme="majorBidi"/>
                <w:b/>
                <w:bCs/>
                <w:color w:val="2F5496" w:themeColor="accent1" w:themeShade="BF"/>
                <w:sz w:val="26"/>
                <w:szCs w:val="32"/>
                <w:lang w:bidi="ar-SA"/>
              </w:rPr>
              <w:t>4</w:t>
            </w:r>
            <w:r w:rsidR="005121B7" w:rsidRPr="00195253">
              <w:rPr>
                <w:rFonts w:asciiTheme="majorHAnsi" w:eastAsia="Times New Roman" w:hAnsiTheme="majorHAnsi" w:cstheme="majorBidi"/>
                <w:b/>
                <w:bCs/>
                <w:color w:val="2F5496" w:themeColor="accent1" w:themeShade="BF"/>
                <w:sz w:val="26"/>
                <w:szCs w:val="32"/>
                <w:lang w:bidi="ar-SA"/>
              </w:rPr>
              <w:t>.</w:t>
            </w:r>
            <w:r w:rsidR="00304E57">
              <w:rPr>
                <w:rFonts w:asciiTheme="majorHAnsi" w:eastAsia="Times New Roman" w:hAnsiTheme="majorHAnsi" w:cstheme="majorBidi"/>
                <w:b/>
                <w:bCs/>
                <w:color w:val="2F5496" w:themeColor="accent1" w:themeShade="BF"/>
                <w:sz w:val="26"/>
                <w:szCs w:val="32"/>
                <w:lang w:bidi="ar-SA"/>
              </w:rPr>
              <w:t>10</w:t>
            </w:r>
            <w:r w:rsidR="005121B7"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Managing behaviour</w:t>
            </w:r>
            <w:r w:rsidR="005121B7" w:rsidRPr="00195253">
              <w:rPr>
                <w:rFonts w:asciiTheme="majorHAnsi" w:eastAsia="Times New Roman" w:hAnsiTheme="majorHAnsi" w:cstheme="majorBidi"/>
                <w:b/>
                <w:bCs/>
                <w:color w:val="2F5496" w:themeColor="accent1" w:themeShade="BF"/>
                <w:sz w:val="26"/>
                <w:szCs w:val="32"/>
                <w:lang w:bidi="ar-SA"/>
              </w:rPr>
              <w:t xml:space="preserve"> (20 minutes)</w:t>
            </w:r>
            <w:r w:rsidR="005121B7" w:rsidRPr="00195253">
              <w:rPr>
                <w:rFonts w:ascii="Gadugi" w:eastAsiaTheme="majorEastAsia" w:hAnsi="Gadugi" w:cstheme="majorBidi"/>
                <w:noProof/>
                <w:color w:val="2F5496" w:themeColor="accent1" w:themeShade="BF"/>
                <w:sz w:val="24"/>
                <w:szCs w:val="32"/>
                <w:lang w:bidi="ar-SA"/>
              </w:rPr>
              <w:t xml:space="preserve"> </w:t>
            </w:r>
          </w:p>
          <w:p w14:paraId="47CC86F9" w14:textId="36BF3A5D" w:rsidR="009B4AD1" w:rsidRDefault="006E030E" w:rsidP="00AC355D">
            <w:pPr>
              <w:pStyle w:val="ListParagraph"/>
              <w:numPr>
                <w:ilvl w:val="0"/>
                <w:numId w:val="24"/>
              </w:numPr>
              <w:rPr>
                <w:rFonts w:ascii="Gadugi" w:hAnsi="Gadugi"/>
                <w:lang w:val="en-US"/>
              </w:rPr>
            </w:pPr>
            <w:r w:rsidRPr="00195253">
              <w:rPr>
                <w:noProof/>
                <w:color w:val="4472C4" w:themeColor="accent1"/>
                <w:sz w:val="24"/>
              </w:rPr>
              <w:drawing>
                <wp:anchor distT="0" distB="0" distL="114300" distR="114300" simplePos="0" relativeHeight="251698176" behindDoc="0" locked="0" layoutInCell="1" allowOverlap="1" wp14:anchorId="74E506C5" wp14:editId="5C5028C7">
                  <wp:simplePos x="0" y="0"/>
                  <wp:positionH relativeFrom="column">
                    <wp:posOffset>5704840</wp:posOffset>
                  </wp:positionH>
                  <wp:positionV relativeFrom="paragraph">
                    <wp:posOffset>126365</wp:posOffset>
                  </wp:positionV>
                  <wp:extent cx="780415" cy="726440"/>
                  <wp:effectExtent l="0" t="0" r="0" b="0"/>
                  <wp:wrapNone/>
                  <wp:docPr id="25" name="Picture 25"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5121B7" w:rsidRPr="009B4AD1">
              <w:rPr>
                <w:rFonts w:ascii="Gadugi" w:hAnsi="Gadugi"/>
                <w:lang w:val="en-US"/>
              </w:rPr>
              <w:t xml:space="preserve">Choose three causes of undesirable </w:t>
            </w:r>
            <w:proofErr w:type="spellStart"/>
            <w:r w:rsidR="005121B7" w:rsidRPr="009B4AD1">
              <w:rPr>
                <w:rFonts w:ascii="Gadugi" w:hAnsi="Gadugi"/>
                <w:lang w:val="en-US"/>
              </w:rPr>
              <w:t>behaviour</w:t>
            </w:r>
            <w:proofErr w:type="spellEnd"/>
            <w:r w:rsidR="005121B7" w:rsidRPr="009B4AD1">
              <w:rPr>
                <w:rFonts w:ascii="Gadugi" w:hAnsi="Gadugi"/>
                <w:lang w:val="en-US"/>
              </w:rPr>
              <w:t xml:space="preserve"> from your own experien</w:t>
            </w:r>
            <w:r w:rsidR="00FE2629">
              <w:rPr>
                <w:rFonts w:ascii="Gadugi" w:hAnsi="Gadugi"/>
                <w:lang w:val="en-US"/>
              </w:rPr>
              <w:t>c</w:t>
            </w:r>
            <w:r w:rsidR="005121B7" w:rsidRPr="009B4AD1">
              <w:rPr>
                <w:rFonts w:ascii="Gadugi" w:hAnsi="Gadugi"/>
                <w:lang w:val="en-US"/>
              </w:rPr>
              <w:t>es and think about how this impacted on child</w:t>
            </w:r>
            <w:r w:rsidR="00473545">
              <w:rPr>
                <w:rFonts w:ascii="Gadugi" w:hAnsi="Gadugi"/>
                <w:lang w:val="en-US"/>
              </w:rPr>
              <w:t>ren’s</w:t>
            </w:r>
            <w:r w:rsidR="005121B7" w:rsidRPr="009B4AD1">
              <w:rPr>
                <w:rFonts w:ascii="Gadugi" w:hAnsi="Gadugi"/>
                <w:lang w:val="en-US"/>
              </w:rPr>
              <w:t xml:space="preserve"> </w:t>
            </w:r>
            <w:r w:rsidR="00473545">
              <w:rPr>
                <w:rFonts w:ascii="Gadugi" w:hAnsi="Gadugi"/>
                <w:lang w:val="en-US"/>
              </w:rPr>
              <w:t>learning.</w:t>
            </w:r>
            <w:r w:rsidR="005121B7" w:rsidRPr="009B4AD1">
              <w:rPr>
                <w:rFonts w:ascii="Gadugi" w:hAnsi="Gadugi"/>
                <w:lang w:val="en-US"/>
              </w:rPr>
              <w:t xml:space="preserve"> </w:t>
            </w:r>
          </w:p>
          <w:p w14:paraId="58D92E8D" w14:textId="77777777" w:rsidR="00A61B5F" w:rsidRDefault="005121B7" w:rsidP="00AC355D">
            <w:pPr>
              <w:pStyle w:val="ListParagraph"/>
              <w:numPr>
                <w:ilvl w:val="0"/>
                <w:numId w:val="24"/>
              </w:numPr>
              <w:rPr>
                <w:rFonts w:ascii="Gadugi" w:hAnsi="Gadugi"/>
                <w:lang w:val="en-US"/>
              </w:rPr>
            </w:pPr>
            <w:r w:rsidRPr="009B4AD1">
              <w:rPr>
                <w:rFonts w:ascii="Gadugi" w:hAnsi="Gadugi"/>
                <w:lang w:val="en-US"/>
              </w:rPr>
              <w:t xml:space="preserve">Then think about strategies you used to manage this </w:t>
            </w:r>
            <w:proofErr w:type="spellStart"/>
            <w:r w:rsidRPr="009B4AD1">
              <w:rPr>
                <w:rFonts w:ascii="Gadugi" w:hAnsi="Gadugi"/>
                <w:lang w:val="en-US"/>
              </w:rPr>
              <w:t>behaviour</w:t>
            </w:r>
            <w:proofErr w:type="spellEnd"/>
            <w:r w:rsidRPr="009B4AD1">
              <w:rPr>
                <w:rFonts w:ascii="Gadugi" w:hAnsi="Gadugi"/>
                <w:lang w:val="en-US"/>
              </w:rPr>
              <w:t>.</w:t>
            </w:r>
          </w:p>
          <w:p w14:paraId="053C479D" w14:textId="4D6C8FE5" w:rsidR="00203734" w:rsidRPr="00203734" w:rsidRDefault="005121B7" w:rsidP="00A61B5F">
            <w:pPr>
              <w:pStyle w:val="ListParagraph"/>
              <w:rPr>
                <w:rFonts w:ascii="Gadugi" w:hAnsi="Gadugi"/>
                <w:lang w:val="en-US"/>
              </w:rPr>
            </w:pPr>
            <w:r w:rsidRPr="009B4AD1">
              <w:rPr>
                <w:rFonts w:ascii="Gadugi" w:hAnsi="Gadugi"/>
                <w:lang w:val="en-US"/>
              </w:rPr>
              <w:t xml:space="preserve"> </w:t>
            </w:r>
          </w:p>
          <w:p w14:paraId="3CB9AC0C" w14:textId="4BAA7742" w:rsidR="00FE2629" w:rsidRDefault="005121B7" w:rsidP="00A61B5F">
            <w:pPr>
              <w:ind w:left="360"/>
              <w:rPr>
                <w:rFonts w:ascii="Gadugi" w:hAnsi="Gadugi"/>
                <w:lang w:val="en-US"/>
              </w:rPr>
            </w:pPr>
            <w:r w:rsidRPr="00203734">
              <w:rPr>
                <w:rFonts w:ascii="Gadugi" w:hAnsi="Gadugi"/>
                <w:lang w:val="en-US"/>
              </w:rPr>
              <w:t xml:space="preserve">An example has been </w:t>
            </w:r>
            <w:r w:rsidR="0089094D" w:rsidRPr="00203734">
              <w:rPr>
                <w:rFonts w:ascii="Gadugi" w:hAnsi="Gadugi"/>
                <w:lang w:val="en-US"/>
              </w:rPr>
              <w:t>provided</w:t>
            </w:r>
            <w:r w:rsidRPr="00203734">
              <w:rPr>
                <w:rFonts w:ascii="Gadugi" w:hAnsi="Gadugi"/>
                <w:lang w:val="en-US"/>
              </w:rPr>
              <w:t xml:space="preserve"> for you. </w:t>
            </w:r>
            <w:r w:rsidR="00441204" w:rsidRPr="00203734">
              <w:rPr>
                <w:rFonts w:ascii="Gadugi" w:hAnsi="Gadugi"/>
                <w:lang w:val="en-US"/>
              </w:rPr>
              <w:t xml:space="preserve">It might be helpful to discuss this example first. </w:t>
            </w:r>
          </w:p>
          <w:tbl>
            <w:tblPr>
              <w:tblStyle w:val="TableGrid"/>
              <w:tblW w:w="0" w:type="auto"/>
              <w:tblInd w:w="352" w:type="dxa"/>
              <w:tblLook w:val="04A0" w:firstRow="1" w:lastRow="0" w:firstColumn="1" w:lastColumn="0" w:noHBand="0" w:noVBand="1"/>
            </w:tblPr>
            <w:tblGrid>
              <w:gridCol w:w="1963"/>
              <w:gridCol w:w="2488"/>
              <w:gridCol w:w="2330"/>
              <w:gridCol w:w="2701"/>
            </w:tblGrid>
            <w:tr w:rsidR="006E2B29" w14:paraId="19FBFB6F" w14:textId="77777777" w:rsidTr="00BB7C67">
              <w:tc>
                <w:tcPr>
                  <w:tcW w:w="1963" w:type="dxa"/>
                </w:tcPr>
                <w:p w14:paraId="3765BFB7" w14:textId="77102D4B" w:rsidR="006E2B29" w:rsidRPr="00D64AFE" w:rsidRDefault="006E2B29" w:rsidP="00FE2629">
                  <w:pPr>
                    <w:spacing w:after="120" w:line="276" w:lineRule="auto"/>
                    <w:rPr>
                      <w:rFonts w:ascii="Gadugi" w:hAnsi="Gadugi" w:cs="Calibri Light"/>
                      <w:b/>
                      <w:bCs/>
                    </w:rPr>
                  </w:pPr>
                  <w:r>
                    <w:rPr>
                      <w:rFonts w:ascii="Gadugi" w:hAnsi="Gadugi" w:cs="Calibri Light"/>
                      <w:b/>
                      <w:bCs/>
                    </w:rPr>
                    <w:t>Behaviour observed</w:t>
                  </w:r>
                </w:p>
              </w:tc>
              <w:tc>
                <w:tcPr>
                  <w:tcW w:w="2488" w:type="dxa"/>
                </w:tcPr>
                <w:p w14:paraId="5578B0BD" w14:textId="534650AE" w:rsidR="006E2B29" w:rsidRPr="00D64AFE" w:rsidRDefault="006E2B29" w:rsidP="00FE2629">
                  <w:pPr>
                    <w:spacing w:after="120" w:line="276" w:lineRule="auto"/>
                    <w:rPr>
                      <w:rFonts w:ascii="Gadugi" w:hAnsi="Gadugi" w:cs="Calibri Light"/>
                      <w:b/>
                      <w:bCs/>
                    </w:rPr>
                  </w:pPr>
                  <w:r w:rsidRPr="00D64AFE">
                    <w:rPr>
                      <w:rFonts w:ascii="Gadugi" w:hAnsi="Gadugi" w:cs="Calibri Light"/>
                      <w:b/>
                      <w:bCs/>
                    </w:rPr>
                    <w:t xml:space="preserve">Impact on </w:t>
                  </w:r>
                  <w:r>
                    <w:rPr>
                      <w:rFonts w:ascii="Gadugi" w:hAnsi="Gadugi" w:cs="Calibri Light"/>
                      <w:b/>
                      <w:bCs/>
                    </w:rPr>
                    <w:t>teaching and learning</w:t>
                  </w:r>
                </w:p>
              </w:tc>
              <w:tc>
                <w:tcPr>
                  <w:tcW w:w="2330" w:type="dxa"/>
                </w:tcPr>
                <w:p w14:paraId="140D853B" w14:textId="394398A7" w:rsidR="006E2B29" w:rsidRPr="00D64AFE" w:rsidRDefault="00E462F7" w:rsidP="00FE2629">
                  <w:pPr>
                    <w:spacing w:after="120" w:line="276" w:lineRule="auto"/>
                    <w:rPr>
                      <w:rFonts w:ascii="Gadugi" w:hAnsi="Gadugi" w:cs="Calibri Light"/>
                      <w:b/>
                      <w:bCs/>
                    </w:rPr>
                  </w:pPr>
                  <w:r>
                    <w:rPr>
                      <w:rFonts w:ascii="Gadugi" w:hAnsi="Gadugi" w:cs="Calibri Light"/>
                      <w:b/>
                      <w:bCs/>
                    </w:rPr>
                    <w:t>Possible cause(s)</w:t>
                  </w:r>
                </w:p>
              </w:tc>
              <w:tc>
                <w:tcPr>
                  <w:tcW w:w="2701" w:type="dxa"/>
                </w:tcPr>
                <w:p w14:paraId="122113A9" w14:textId="768CD67E" w:rsidR="006E2B29" w:rsidRPr="00D64AFE" w:rsidRDefault="006E2B29" w:rsidP="00FE2629">
                  <w:pPr>
                    <w:spacing w:after="120" w:line="276" w:lineRule="auto"/>
                    <w:rPr>
                      <w:rFonts w:ascii="Gadugi" w:hAnsi="Gadugi" w:cs="Calibri Light"/>
                      <w:b/>
                      <w:bCs/>
                    </w:rPr>
                  </w:pPr>
                  <w:r w:rsidRPr="00D64AFE">
                    <w:rPr>
                      <w:rFonts w:ascii="Gadugi" w:hAnsi="Gadugi" w:cs="Calibri Light"/>
                      <w:b/>
                      <w:bCs/>
                    </w:rPr>
                    <w:t xml:space="preserve">Strategies </w:t>
                  </w:r>
                  <w:r>
                    <w:rPr>
                      <w:rFonts w:ascii="Gadugi" w:hAnsi="Gadugi" w:cs="Calibri Light"/>
                      <w:b/>
                      <w:bCs/>
                    </w:rPr>
                    <w:t>used to manage behaviour</w:t>
                  </w:r>
                </w:p>
              </w:tc>
            </w:tr>
            <w:tr w:rsidR="006E2B29" w14:paraId="76D44048" w14:textId="77777777" w:rsidTr="00BB7C67">
              <w:tc>
                <w:tcPr>
                  <w:tcW w:w="1963" w:type="dxa"/>
                </w:tcPr>
                <w:p w14:paraId="72E99E46" w14:textId="5BD9CFCA" w:rsidR="006E2B29" w:rsidRPr="00A61B5F" w:rsidRDefault="00B821E8" w:rsidP="00FE2629">
                  <w:pPr>
                    <w:spacing w:after="120" w:line="276" w:lineRule="auto"/>
                    <w:rPr>
                      <w:rFonts w:ascii="Gadugi" w:hAnsi="Gadugi" w:cs="Calibri Light"/>
                      <w:i/>
                      <w:iCs/>
                      <w:sz w:val="20"/>
                      <w:szCs w:val="20"/>
                    </w:rPr>
                  </w:pPr>
                  <w:r w:rsidRPr="0014598E">
                    <w:rPr>
                      <w:rFonts w:ascii="Gadugi" w:hAnsi="Gadugi" w:cs="Calibri Light"/>
                      <w:i/>
                      <w:iCs/>
                      <w:sz w:val="20"/>
                      <w:szCs w:val="20"/>
                    </w:rPr>
                    <w:t xml:space="preserve">A </w:t>
                  </w:r>
                  <w:r w:rsidR="00496C79" w:rsidRPr="0014598E">
                    <w:rPr>
                      <w:rFonts w:ascii="Gadugi" w:hAnsi="Gadugi" w:cs="Calibri Light"/>
                      <w:i/>
                      <w:iCs/>
                      <w:sz w:val="20"/>
                      <w:szCs w:val="20"/>
                    </w:rPr>
                    <w:t xml:space="preserve">grade 5 </w:t>
                  </w:r>
                  <w:r w:rsidR="005A6F76" w:rsidRPr="0014598E">
                    <w:rPr>
                      <w:rFonts w:ascii="Gadugi" w:hAnsi="Gadugi" w:cs="Calibri Light"/>
                      <w:i/>
                      <w:iCs/>
                      <w:sz w:val="20"/>
                      <w:szCs w:val="20"/>
                    </w:rPr>
                    <w:t>student</w:t>
                  </w:r>
                  <w:r w:rsidR="00BB7C67" w:rsidRPr="00A61B5F">
                    <w:rPr>
                      <w:rFonts w:ascii="Gadugi" w:hAnsi="Gadugi" w:cs="Calibri Light"/>
                      <w:i/>
                      <w:iCs/>
                      <w:sz w:val="20"/>
                      <w:szCs w:val="20"/>
                    </w:rPr>
                    <w:t xml:space="preserve"> is making noise</w:t>
                  </w:r>
                  <w:r w:rsidR="00E93C72" w:rsidRPr="00A61B5F">
                    <w:rPr>
                      <w:rFonts w:ascii="Gadugi" w:hAnsi="Gadugi" w:cs="Calibri Light"/>
                      <w:i/>
                      <w:iCs/>
                      <w:sz w:val="20"/>
                      <w:szCs w:val="20"/>
                    </w:rPr>
                    <w:t>s and walking around the classroom.</w:t>
                  </w:r>
                </w:p>
              </w:tc>
              <w:tc>
                <w:tcPr>
                  <w:tcW w:w="2488" w:type="dxa"/>
                </w:tcPr>
                <w:p w14:paraId="0769D22D" w14:textId="4E056DA5" w:rsidR="006E2B29" w:rsidRPr="00A61B5F" w:rsidRDefault="006E2B29" w:rsidP="00FE2629">
                  <w:pPr>
                    <w:spacing w:after="120" w:line="276" w:lineRule="auto"/>
                    <w:rPr>
                      <w:rFonts w:ascii="Gadugi" w:hAnsi="Gadugi" w:cs="Calibri Light"/>
                      <w:i/>
                      <w:iCs/>
                      <w:sz w:val="20"/>
                      <w:szCs w:val="20"/>
                    </w:rPr>
                  </w:pPr>
                  <w:r w:rsidRPr="00A61B5F">
                    <w:rPr>
                      <w:rFonts w:ascii="Gadugi" w:hAnsi="Gadugi" w:cs="Calibri Light"/>
                      <w:i/>
                      <w:iCs/>
                      <w:sz w:val="20"/>
                      <w:szCs w:val="20"/>
                    </w:rPr>
                    <w:t xml:space="preserve">The </w:t>
                  </w:r>
                  <w:r w:rsidR="005A6F76">
                    <w:rPr>
                      <w:rFonts w:ascii="Gadugi" w:hAnsi="Gadugi" w:cs="Calibri Light"/>
                      <w:i/>
                      <w:iCs/>
                      <w:sz w:val="20"/>
                      <w:szCs w:val="20"/>
                    </w:rPr>
                    <w:t>student</w:t>
                  </w:r>
                  <w:r w:rsidRPr="00A61B5F">
                    <w:rPr>
                      <w:rFonts w:ascii="Gadugi" w:hAnsi="Gadugi" w:cs="Calibri Light"/>
                      <w:i/>
                      <w:iCs/>
                      <w:sz w:val="20"/>
                      <w:szCs w:val="20"/>
                    </w:rPr>
                    <w:t xml:space="preserve"> </w:t>
                  </w:r>
                  <w:r w:rsidR="00E93C72" w:rsidRPr="00A61B5F">
                    <w:rPr>
                      <w:rFonts w:ascii="Gadugi" w:hAnsi="Gadugi" w:cs="Calibri Light"/>
                      <w:i/>
                      <w:iCs/>
                      <w:sz w:val="20"/>
                      <w:szCs w:val="20"/>
                    </w:rPr>
                    <w:t xml:space="preserve">is not focusing on the task. </w:t>
                  </w:r>
                  <w:r w:rsidR="006C5455" w:rsidRPr="00A61B5F">
                    <w:rPr>
                      <w:rFonts w:ascii="Gadugi" w:hAnsi="Gadugi" w:cs="Calibri Light"/>
                      <w:i/>
                      <w:iCs/>
                      <w:sz w:val="20"/>
                      <w:szCs w:val="20"/>
                    </w:rPr>
                    <w:t>Other children in the class</w:t>
                  </w:r>
                  <w:r w:rsidRPr="00A61B5F">
                    <w:rPr>
                      <w:rFonts w:ascii="Gadugi" w:hAnsi="Gadugi" w:cs="Calibri Light"/>
                      <w:i/>
                      <w:iCs/>
                      <w:sz w:val="20"/>
                      <w:szCs w:val="20"/>
                    </w:rPr>
                    <w:t xml:space="preserve"> become distracted</w:t>
                  </w:r>
                  <w:r w:rsidR="006C5455" w:rsidRPr="00A61B5F">
                    <w:rPr>
                      <w:rFonts w:ascii="Gadugi" w:hAnsi="Gadugi" w:cs="Calibri Light"/>
                      <w:i/>
                      <w:iCs/>
                      <w:sz w:val="20"/>
                      <w:szCs w:val="20"/>
                    </w:rPr>
                    <w:t xml:space="preserve"> and </w:t>
                  </w:r>
                  <w:r w:rsidR="00B821E8" w:rsidRPr="00A61B5F">
                    <w:rPr>
                      <w:rFonts w:ascii="Gadugi" w:hAnsi="Gadugi" w:cs="Calibri Light"/>
                      <w:i/>
                      <w:iCs/>
                      <w:sz w:val="20"/>
                      <w:szCs w:val="20"/>
                    </w:rPr>
                    <w:t xml:space="preserve">their </w:t>
                  </w:r>
                  <w:r w:rsidRPr="00A61B5F">
                    <w:rPr>
                      <w:rFonts w:ascii="Gadugi" w:hAnsi="Gadugi" w:cs="Calibri Light"/>
                      <w:i/>
                      <w:iCs/>
                      <w:sz w:val="20"/>
                      <w:szCs w:val="20"/>
                    </w:rPr>
                    <w:t xml:space="preserve">work is not completed. </w:t>
                  </w:r>
                </w:p>
              </w:tc>
              <w:tc>
                <w:tcPr>
                  <w:tcW w:w="2330" w:type="dxa"/>
                </w:tcPr>
                <w:p w14:paraId="2F5DC97A" w14:textId="414C370C" w:rsidR="006E2B29" w:rsidRPr="00A61B5F" w:rsidRDefault="00B821E8" w:rsidP="00FE2629">
                  <w:pPr>
                    <w:spacing w:after="120" w:line="276" w:lineRule="auto"/>
                    <w:rPr>
                      <w:rFonts w:ascii="Gadugi" w:hAnsi="Gadugi" w:cs="Calibri Light"/>
                      <w:i/>
                      <w:iCs/>
                      <w:sz w:val="20"/>
                      <w:szCs w:val="20"/>
                    </w:rPr>
                  </w:pPr>
                  <w:r w:rsidRPr="00A61B5F">
                    <w:rPr>
                      <w:rFonts w:ascii="Gadugi" w:hAnsi="Gadugi" w:cs="Calibri Light"/>
                      <w:i/>
                      <w:iCs/>
                      <w:sz w:val="20"/>
                      <w:szCs w:val="20"/>
                    </w:rPr>
                    <w:t xml:space="preserve">The </w:t>
                  </w:r>
                  <w:r w:rsidR="005A6F76">
                    <w:rPr>
                      <w:rFonts w:ascii="Gadugi" w:hAnsi="Gadugi" w:cs="Calibri Light"/>
                      <w:i/>
                      <w:iCs/>
                      <w:sz w:val="20"/>
                      <w:szCs w:val="20"/>
                    </w:rPr>
                    <w:t>student</w:t>
                  </w:r>
                  <w:r w:rsidR="006F14DA" w:rsidRPr="00A61B5F">
                    <w:rPr>
                      <w:rFonts w:ascii="Gadugi" w:hAnsi="Gadugi" w:cs="Calibri Light"/>
                      <w:i/>
                      <w:iCs/>
                      <w:sz w:val="20"/>
                      <w:szCs w:val="20"/>
                    </w:rPr>
                    <w:t xml:space="preserve"> is bored</w:t>
                  </w:r>
                  <w:r w:rsidR="001E7AEE" w:rsidRPr="00A61B5F">
                    <w:rPr>
                      <w:rFonts w:ascii="Gadugi" w:hAnsi="Gadugi" w:cs="Calibri Light"/>
                      <w:i/>
                      <w:iCs/>
                      <w:sz w:val="20"/>
                      <w:szCs w:val="20"/>
                    </w:rPr>
                    <w:t xml:space="preserve"> and not engaged in the task.</w:t>
                  </w:r>
                </w:p>
              </w:tc>
              <w:tc>
                <w:tcPr>
                  <w:tcW w:w="2701" w:type="dxa"/>
                </w:tcPr>
                <w:p w14:paraId="01B0CDCF" w14:textId="1FF4743E" w:rsidR="006E2B29" w:rsidRPr="00A61B5F" w:rsidRDefault="006E2B29" w:rsidP="00FE2629">
                  <w:pPr>
                    <w:spacing w:after="120" w:line="276" w:lineRule="auto"/>
                    <w:rPr>
                      <w:rFonts w:ascii="Gadugi" w:hAnsi="Gadugi" w:cs="Calibri Light"/>
                      <w:i/>
                      <w:iCs/>
                      <w:sz w:val="20"/>
                      <w:szCs w:val="20"/>
                    </w:rPr>
                  </w:pPr>
                  <w:r w:rsidRPr="00A61B5F">
                    <w:rPr>
                      <w:rFonts w:ascii="Gadugi" w:hAnsi="Gadugi" w:cs="Calibri Light"/>
                      <w:i/>
                      <w:iCs/>
                      <w:sz w:val="20"/>
                      <w:szCs w:val="20"/>
                    </w:rPr>
                    <w:t>I used more interactive teaching strategies</w:t>
                  </w:r>
                  <w:r w:rsidR="00812CC5" w:rsidRPr="00A61B5F">
                    <w:rPr>
                      <w:rFonts w:ascii="Gadugi" w:hAnsi="Gadugi" w:cs="Calibri Light"/>
                      <w:i/>
                      <w:iCs/>
                      <w:sz w:val="20"/>
                      <w:szCs w:val="20"/>
                    </w:rPr>
                    <w:t>, including more</w:t>
                  </w:r>
                  <w:r w:rsidRPr="00A61B5F">
                    <w:rPr>
                      <w:rFonts w:ascii="Gadugi" w:hAnsi="Gadugi" w:cs="Calibri Light"/>
                      <w:i/>
                      <w:iCs/>
                      <w:sz w:val="20"/>
                      <w:szCs w:val="20"/>
                    </w:rPr>
                    <w:t xml:space="preserve"> open-ended questioning to engage the student.</w:t>
                  </w:r>
                </w:p>
              </w:tc>
            </w:tr>
            <w:tr w:rsidR="006E2B29" w14:paraId="12A28154" w14:textId="77777777" w:rsidTr="00BB7C67">
              <w:tc>
                <w:tcPr>
                  <w:tcW w:w="1963" w:type="dxa"/>
                </w:tcPr>
                <w:p w14:paraId="47B3124E" w14:textId="77777777" w:rsidR="006E2B29" w:rsidRDefault="006E2B29" w:rsidP="00FE2629">
                  <w:pPr>
                    <w:spacing w:after="120" w:line="276" w:lineRule="auto"/>
                    <w:rPr>
                      <w:rFonts w:ascii="Gadugi" w:hAnsi="Gadugi" w:cs="Calibri Light"/>
                    </w:rPr>
                  </w:pPr>
                </w:p>
              </w:tc>
              <w:tc>
                <w:tcPr>
                  <w:tcW w:w="2488" w:type="dxa"/>
                </w:tcPr>
                <w:p w14:paraId="3BD20664" w14:textId="77777777" w:rsidR="006E2B29" w:rsidRDefault="006E2B29" w:rsidP="00FE2629">
                  <w:pPr>
                    <w:spacing w:after="120" w:line="276" w:lineRule="auto"/>
                    <w:rPr>
                      <w:rFonts w:ascii="Gadugi" w:hAnsi="Gadugi" w:cs="Calibri Light"/>
                    </w:rPr>
                  </w:pPr>
                </w:p>
              </w:tc>
              <w:tc>
                <w:tcPr>
                  <w:tcW w:w="2330" w:type="dxa"/>
                </w:tcPr>
                <w:p w14:paraId="0A1434C0" w14:textId="77777777" w:rsidR="006E2B29" w:rsidRDefault="006E2B29" w:rsidP="00FE2629">
                  <w:pPr>
                    <w:spacing w:after="120" w:line="276" w:lineRule="auto"/>
                    <w:rPr>
                      <w:rFonts w:ascii="Gadugi" w:hAnsi="Gadugi" w:cs="Calibri Light"/>
                    </w:rPr>
                  </w:pPr>
                </w:p>
              </w:tc>
              <w:tc>
                <w:tcPr>
                  <w:tcW w:w="2701" w:type="dxa"/>
                </w:tcPr>
                <w:p w14:paraId="034BEBD2" w14:textId="03B9CDAE" w:rsidR="006E2B29" w:rsidRDefault="006E2B29" w:rsidP="00FE2629">
                  <w:pPr>
                    <w:spacing w:after="120" w:line="276" w:lineRule="auto"/>
                    <w:rPr>
                      <w:rFonts w:ascii="Gadugi" w:hAnsi="Gadugi" w:cs="Calibri Light"/>
                    </w:rPr>
                  </w:pPr>
                </w:p>
              </w:tc>
            </w:tr>
          </w:tbl>
          <w:p w14:paraId="7DEA9C8C" w14:textId="77777777" w:rsidR="005121B7" w:rsidRPr="00195253" w:rsidRDefault="005121B7" w:rsidP="002F343B">
            <w:pPr>
              <w:contextualSpacing/>
              <w:rPr>
                <w:sz w:val="24"/>
                <w:lang w:bidi="ar-SA"/>
              </w:rPr>
            </w:pPr>
          </w:p>
        </w:tc>
      </w:tr>
    </w:tbl>
    <w:p w14:paraId="2C4A62F4" w14:textId="77777777" w:rsidR="006B0EF6" w:rsidRPr="009C1669" w:rsidRDefault="006B0EF6" w:rsidP="006B0EF6">
      <w:pPr>
        <w:spacing w:after="120" w:line="276" w:lineRule="auto"/>
        <w:rPr>
          <w:rFonts w:ascii="Gadugi" w:hAnsi="Gadugi" w:cs="Calibri Light"/>
          <w:b/>
          <w:bCs/>
        </w:rPr>
      </w:pPr>
    </w:p>
    <w:p w14:paraId="3CC2EF20" w14:textId="4B0E011D" w:rsidR="006B0EF6" w:rsidRPr="00BC7856" w:rsidRDefault="006B0EF6" w:rsidP="00A05B1B">
      <w:pPr>
        <w:pStyle w:val="ListParagraph"/>
        <w:numPr>
          <w:ilvl w:val="0"/>
          <w:numId w:val="3"/>
        </w:numPr>
        <w:spacing w:after="120" w:line="276" w:lineRule="auto"/>
        <w:rPr>
          <w:rFonts w:asciiTheme="majorHAnsi" w:hAnsiTheme="majorHAnsi" w:cstheme="majorHAnsi"/>
          <w:b/>
          <w:bCs/>
          <w:color w:val="2F5496" w:themeColor="accent1" w:themeShade="BF"/>
          <w:sz w:val="26"/>
          <w:szCs w:val="26"/>
        </w:rPr>
      </w:pPr>
      <w:r w:rsidRPr="00BC7856">
        <w:rPr>
          <w:rFonts w:asciiTheme="majorHAnsi" w:hAnsiTheme="majorHAnsi" w:cstheme="majorHAnsi"/>
          <w:b/>
          <w:bCs/>
          <w:color w:val="2F5496" w:themeColor="accent1" w:themeShade="BF"/>
          <w:sz w:val="26"/>
          <w:szCs w:val="26"/>
        </w:rPr>
        <w:t xml:space="preserve">Responding to extreme </w:t>
      </w:r>
      <w:proofErr w:type="spellStart"/>
      <w:r w:rsidRPr="00BC7856">
        <w:rPr>
          <w:rFonts w:asciiTheme="majorHAnsi" w:hAnsiTheme="majorHAnsi" w:cstheme="majorHAnsi"/>
          <w:b/>
          <w:bCs/>
          <w:color w:val="2F5496" w:themeColor="accent1" w:themeShade="BF"/>
          <w:sz w:val="26"/>
          <w:szCs w:val="26"/>
        </w:rPr>
        <w:t>behaviour</w:t>
      </w:r>
      <w:proofErr w:type="spellEnd"/>
    </w:p>
    <w:p w14:paraId="1D5C7937" w14:textId="11657C89" w:rsidR="006B0EF6" w:rsidRPr="00BC7856" w:rsidRDefault="00AC1057" w:rsidP="00681C68">
      <w:pPr>
        <w:spacing w:after="0"/>
        <w:rPr>
          <w:rFonts w:ascii="Gadugi" w:hAnsi="Gadugi"/>
        </w:rPr>
      </w:pPr>
      <w:r>
        <w:rPr>
          <w:rFonts w:ascii="Gadugi" w:hAnsi="Gadugi"/>
        </w:rPr>
        <w:t>Although rare, e</w:t>
      </w:r>
      <w:r w:rsidR="006B0EF6" w:rsidRPr="00BC7856">
        <w:rPr>
          <w:rFonts w:ascii="Gadugi" w:hAnsi="Gadugi"/>
        </w:rPr>
        <w:t xml:space="preserve">xtreme </w:t>
      </w:r>
      <w:proofErr w:type="spellStart"/>
      <w:r w:rsidR="006B0EF6" w:rsidRPr="00BC7856">
        <w:rPr>
          <w:rFonts w:ascii="Gadugi" w:hAnsi="Gadugi"/>
        </w:rPr>
        <w:t>behaviour</w:t>
      </w:r>
      <w:proofErr w:type="spellEnd"/>
      <w:r w:rsidR="006B0EF6" w:rsidRPr="00BC7856">
        <w:rPr>
          <w:rFonts w:ascii="Gadugi" w:hAnsi="Gadugi"/>
        </w:rPr>
        <w:t xml:space="preserve"> can be very challenging and</w:t>
      </w:r>
      <w:r>
        <w:rPr>
          <w:rFonts w:ascii="Gadugi" w:hAnsi="Gadugi"/>
        </w:rPr>
        <w:t>,</w:t>
      </w:r>
      <w:r w:rsidR="006B0EF6" w:rsidRPr="00BC7856">
        <w:rPr>
          <w:rFonts w:ascii="Gadugi" w:hAnsi="Gadugi"/>
        </w:rPr>
        <w:t xml:space="preserve"> in some cases</w:t>
      </w:r>
      <w:r>
        <w:rPr>
          <w:rFonts w:ascii="Gadugi" w:hAnsi="Gadugi"/>
        </w:rPr>
        <w:t>,</w:t>
      </w:r>
      <w:r w:rsidR="006B0EF6" w:rsidRPr="00BC7856">
        <w:rPr>
          <w:rFonts w:ascii="Gadugi" w:hAnsi="Gadugi"/>
        </w:rPr>
        <w:t xml:space="preserve"> present risks to the safety of children and teachers. If child</w:t>
      </w:r>
      <w:r w:rsidR="007372BA">
        <w:rPr>
          <w:rFonts w:ascii="Gadugi" w:hAnsi="Gadugi"/>
        </w:rPr>
        <w:t>ren</w:t>
      </w:r>
      <w:r w:rsidR="006B0EF6" w:rsidRPr="00BC7856">
        <w:rPr>
          <w:rFonts w:ascii="Gadugi" w:hAnsi="Gadugi"/>
        </w:rPr>
        <w:t xml:space="preserve"> in your class are displaying signs of extreme </w:t>
      </w:r>
      <w:proofErr w:type="spellStart"/>
      <w:r w:rsidR="006B0EF6" w:rsidRPr="00BC7856">
        <w:rPr>
          <w:rFonts w:ascii="Gadugi" w:hAnsi="Gadugi"/>
        </w:rPr>
        <w:t>behaviour</w:t>
      </w:r>
      <w:proofErr w:type="spellEnd"/>
      <w:r w:rsidR="006B0EF6" w:rsidRPr="00BC7856">
        <w:rPr>
          <w:rFonts w:ascii="Gadugi" w:hAnsi="Gadugi"/>
        </w:rPr>
        <w:t>, it is important to:</w:t>
      </w:r>
    </w:p>
    <w:p w14:paraId="0C060CA1" w14:textId="0C572DCF" w:rsidR="00AC3FDE" w:rsidRPr="00BC7856" w:rsidRDefault="00AC3FDE" w:rsidP="00AC355D">
      <w:pPr>
        <w:pStyle w:val="ListParagraph"/>
        <w:numPr>
          <w:ilvl w:val="0"/>
          <w:numId w:val="20"/>
        </w:numPr>
        <w:spacing w:after="0"/>
        <w:rPr>
          <w:rFonts w:ascii="Gadugi" w:hAnsi="Gadugi"/>
        </w:rPr>
      </w:pPr>
      <w:r w:rsidRPr="00BC7856">
        <w:rPr>
          <w:rFonts w:ascii="Gadugi" w:hAnsi="Gadugi"/>
        </w:rPr>
        <w:t xml:space="preserve">Ensure that all </w:t>
      </w:r>
      <w:r w:rsidR="00234BE0" w:rsidRPr="00BC7856">
        <w:rPr>
          <w:rFonts w:ascii="Gadugi" w:hAnsi="Gadugi"/>
        </w:rPr>
        <w:t>students</w:t>
      </w:r>
      <w:r w:rsidRPr="00BC7856">
        <w:rPr>
          <w:rFonts w:ascii="Gadugi" w:hAnsi="Gadugi"/>
        </w:rPr>
        <w:t xml:space="preserve"> are safe. If they are not, you should </w:t>
      </w:r>
      <w:r w:rsidR="00234BE0" w:rsidRPr="00BC7856">
        <w:rPr>
          <w:rFonts w:ascii="Gadugi" w:hAnsi="Gadugi"/>
        </w:rPr>
        <w:t>take the students away from the dangerous situation.</w:t>
      </w:r>
    </w:p>
    <w:p w14:paraId="7FA2FD9B" w14:textId="66907F45" w:rsidR="006B0EF6" w:rsidRPr="00BC7856" w:rsidRDefault="006B0EF6" w:rsidP="00AC355D">
      <w:pPr>
        <w:pStyle w:val="ListParagraph"/>
        <w:numPr>
          <w:ilvl w:val="0"/>
          <w:numId w:val="20"/>
        </w:numPr>
        <w:rPr>
          <w:rFonts w:ascii="Gadugi" w:hAnsi="Gadugi"/>
        </w:rPr>
      </w:pPr>
      <w:r w:rsidRPr="00BC7856">
        <w:rPr>
          <w:rFonts w:ascii="Gadugi" w:hAnsi="Gadugi"/>
        </w:rPr>
        <w:t>Report concerns to the school leaders</w:t>
      </w:r>
      <w:r w:rsidR="00234BE0" w:rsidRPr="00BC7856">
        <w:rPr>
          <w:rFonts w:ascii="Gadugi" w:hAnsi="Gadugi"/>
        </w:rPr>
        <w:t xml:space="preserve"> and ask for support</w:t>
      </w:r>
    </w:p>
    <w:p w14:paraId="2AE82037" w14:textId="70E3CD3E" w:rsidR="006B0EF6" w:rsidRPr="00BC7856" w:rsidRDefault="006B0EF6" w:rsidP="00AC355D">
      <w:pPr>
        <w:pStyle w:val="ListParagraph"/>
        <w:numPr>
          <w:ilvl w:val="0"/>
          <w:numId w:val="20"/>
        </w:numPr>
        <w:rPr>
          <w:rFonts w:ascii="Gadugi" w:hAnsi="Gadugi"/>
        </w:rPr>
      </w:pPr>
      <w:r w:rsidRPr="00BC7856">
        <w:rPr>
          <w:rFonts w:ascii="Gadugi" w:hAnsi="Gadugi"/>
        </w:rPr>
        <w:t xml:space="preserve">Talk to </w:t>
      </w:r>
      <w:r w:rsidR="00234BE0" w:rsidRPr="00BC7856">
        <w:rPr>
          <w:rFonts w:ascii="Gadugi" w:hAnsi="Gadugi"/>
        </w:rPr>
        <w:t xml:space="preserve">the student’s </w:t>
      </w:r>
      <w:r w:rsidRPr="00BC7856">
        <w:rPr>
          <w:rFonts w:ascii="Gadugi" w:hAnsi="Gadugi"/>
        </w:rPr>
        <w:t xml:space="preserve">parents to understand </w:t>
      </w:r>
      <w:r w:rsidR="00234BE0" w:rsidRPr="00BC7856">
        <w:rPr>
          <w:rFonts w:ascii="Gadugi" w:hAnsi="Gadugi"/>
        </w:rPr>
        <w:t xml:space="preserve">if there are any </w:t>
      </w:r>
      <w:r w:rsidRPr="00BC7856">
        <w:rPr>
          <w:rFonts w:ascii="Gadugi" w:hAnsi="Gadugi"/>
        </w:rPr>
        <w:t>problems outside the classroom</w:t>
      </w:r>
    </w:p>
    <w:p w14:paraId="6E45BE7A" w14:textId="4541AE9B" w:rsidR="004038A2" w:rsidRPr="00BC7856" w:rsidRDefault="004038A2" w:rsidP="00AC355D">
      <w:pPr>
        <w:pStyle w:val="ListParagraph"/>
        <w:numPr>
          <w:ilvl w:val="0"/>
          <w:numId w:val="20"/>
        </w:numPr>
        <w:rPr>
          <w:rFonts w:ascii="Gadugi" w:hAnsi="Gadugi"/>
        </w:rPr>
      </w:pPr>
      <w:r w:rsidRPr="00BC7856">
        <w:rPr>
          <w:rFonts w:ascii="Gadugi" w:hAnsi="Gadugi"/>
        </w:rPr>
        <w:t xml:space="preserve">Talk to the student and try to understand why they display these </w:t>
      </w:r>
      <w:proofErr w:type="spellStart"/>
      <w:r w:rsidRPr="00BC7856">
        <w:rPr>
          <w:rFonts w:ascii="Gadugi" w:hAnsi="Gadugi"/>
        </w:rPr>
        <w:t>behaviours</w:t>
      </w:r>
      <w:proofErr w:type="spellEnd"/>
      <w:r w:rsidR="00F87ED0" w:rsidRPr="00BC7856">
        <w:rPr>
          <w:rFonts w:ascii="Gadugi" w:hAnsi="Gadugi"/>
        </w:rPr>
        <w:t xml:space="preserve">. For </w:t>
      </w:r>
      <w:r w:rsidR="00A52F92" w:rsidRPr="00BC7856">
        <w:rPr>
          <w:rFonts w:ascii="Gadugi" w:hAnsi="Gadugi"/>
        </w:rPr>
        <w:t>example,</w:t>
      </w:r>
      <w:r w:rsidR="00F87ED0" w:rsidRPr="00BC7856">
        <w:rPr>
          <w:rFonts w:ascii="Gadugi" w:hAnsi="Gadugi"/>
        </w:rPr>
        <w:t xml:space="preserve"> is a child with sensory difficulties affected by </w:t>
      </w:r>
      <w:r w:rsidR="001E0EBB" w:rsidRPr="00BC7856">
        <w:rPr>
          <w:rFonts w:ascii="Gadugi" w:hAnsi="Gadugi"/>
        </w:rPr>
        <w:t>the noise from a</w:t>
      </w:r>
      <w:r w:rsidR="00F87ED0" w:rsidRPr="00BC7856">
        <w:rPr>
          <w:rFonts w:ascii="Gadugi" w:hAnsi="Gadugi"/>
        </w:rPr>
        <w:t xml:space="preserve"> school bell </w:t>
      </w:r>
      <w:r w:rsidR="001E0EBB" w:rsidRPr="00BC7856">
        <w:rPr>
          <w:rFonts w:ascii="Gadugi" w:hAnsi="Gadugi"/>
        </w:rPr>
        <w:t>ringing</w:t>
      </w:r>
      <w:r w:rsidR="00F87ED0" w:rsidRPr="00BC7856">
        <w:rPr>
          <w:rFonts w:ascii="Gadugi" w:hAnsi="Gadugi"/>
        </w:rPr>
        <w:t xml:space="preserve">? </w:t>
      </w:r>
    </w:p>
    <w:p w14:paraId="6781F4CB" w14:textId="4F172E83" w:rsidR="000C774A" w:rsidRPr="00681C68" w:rsidRDefault="00511ED4" w:rsidP="00AC355D">
      <w:pPr>
        <w:pStyle w:val="ListParagraph"/>
        <w:numPr>
          <w:ilvl w:val="0"/>
          <w:numId w:val="20"/>
        </w:numPr>
        <w:rPr>
          <w:rFonts w:ascii="Gadugi" w:hAnsi="Gadugi"/>
        </w:rPr>
      </w:pPr>
      <w:r w:rsidRPr="00BC7856">
        <w:rPr>
          <w:rFonts w:ascii="Gadugi" w:hAnsi="Gadugi"/>
        </w:rPr>
        <w:t xml:space="preserve">If the </w:t>
      </w:r>
      <w:proofErr w:type="spellStart"/>
      <w:r w:rsidRPr="00BC7856">
        <w:rPr>
          <w:rFonts w:ascii="Gadugi" w:hAnsi="Gadugi"/>
        </w:rPr>
        <w:t>behav</w:t>
      </w:r>
      <w:r w:rsidR="00C976B6">
        <w:rPr>
          <w:rFonts w:ascii="Gadugi" w:hAnsi="Gadugi"/>
        </w:rPr>
        <w:t>i</w:t>
      </w:r>
      <w:r w:rsidRPr="00BC7856">
        <w:rPr>
          <w:rFonts w:ascii="Gadugi" w:hAnsi="Gadugi"/>
        </w:rPr>
        <w:t>our</w:t>
      </w:r>
      <w:proofErr w:type="spellEnd"/>
      <w:r w:rsidRPr="00BC7856">
        <w:rPr>
          <w:rFonts w:ascii="Gadugi" w:hAnsi="Gadugi"/>
        </w:rPr>
        <w:t xml:space="preserve"> becomes </w:t>
      </w:r>
      <w:r w:rsidR="001D414C" w:rsidRPr="00BC7856">
        <w:rPr>
          <w:rFonts w:ascii="Gadugi" w:hAnsi="Gadugi"/>
        </w:rPr>
        <w:t xml:space="preserve">frequent, try to identify patterns, what happens before, etc. </w:t>
      </w:r>
    </w:p>
    <w:p w14:paraId="02ED587F" w14:textId="47603C12" w:rsidR="001342EC" w:rsidRDefault="00681C68" w:rsidP="00C31FEE">
      <w:pPr>
        <w:rPr>
          <w:rFonts w:ascii="Gadugi" w:hAnsi="Gadugi"/>
        </w:rPr>
      </w:pPr>
      <w:r>
        <w:rPr>
          <w:rFonts w:ascii="Gadugi" w:hAnsi="Gadugi"/>
          <w:noProof/>
        </w:rPr>
        <w:drawing>
          <wp:anchor distT="0" distB="0" distL="114300" distR="114300" simplePos="0" relativeHeight="251703296" behindDoc="1" locked="0" layoutInCell="1" allowOverlap="1" wp14:anchorId="1C3B16E3" wp14:editId="54F08653">
            <wp:simplePos x="0" y="0"/>
            <wp:positionH relativeFrom="margin">
              <wp:align>left</wp:align>
            </wp:positionH>
            <wp:positionV relativeFrom="paragraph">
              <wp:posOffset>443230</wp:posOffset>
            </wp:positionV>
            <wp:extent cx="650240" cy="666750"/>
            <wp:effectExtent l="0" t="0" r="0" b="0"/>
            <wp:wrapSquare wrapText="bothSides"/>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a:picLocks noChangeAspect="1" noChangeArrowheads="1"/>
                    </pic:cNvPicPr>
                  </pic:nvPicPr>
                  <pic:blipFill rotWithShape="1">
                    <a:blip r:embed="rId46" cstate="print">
                      <a:extLst>
                        <a:ext uri="{28A0092B-C50C-407E-A947-70E740481C1C}">
                          <a14:useLocalDpi xmlns:a14="http://schemas.microsoft.com/office/drawing/2010/main" val="0"/>
                        </a:ext>
                      </a:extLst>
                    </a:blip>
                    <a:srcRect t="7970" r="69260" b="29032"/>
                    <a:stretch/>
                  </pic:blipFill>
                  <pic:spPr bwMode="auto">
                    <a:xfrm>
                      <a:off x="0" y="0"/>
                      <a:ext cx="653309" cy="669488"/>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C31FEE">
        <w:rPr>
          <w:rFonts w:ascii="Gadugi" w:hAnsi="Gadugi"/>
        </w:rPr>
        <w:t xml:space="preserve">Sometimes the </w:t>
      </w:r>
      <w:r w:rsidR="00C31FEE" w:rsidRPr="00C31FEE">
        <w:rPr>
          <w:rFonts w:ascii="Gadugi" w:hAnsi="Gadugi"/>
        </w:rPr>
        <w:t xml:space="preserve">ABC </w:t>
      </w:r>
      <w:r w:rsidR="00C31FEE">
        <w:rPr>
          <w:rFonts w:ascii="Gadugi" w:hAnsi="Gadugi"/>
        </w:rPr>
        <w:t xml:space="preserve">model can be helpful to track </w:t>
      </w:r>
      <w:r w:rsidR="00C31FEE" w:rsidRPr="00C31FEE">
        <w:rPr>
          <w:rFonts w:ascii="Gadugi" w:hAnsi="Gadugi"/>
        </w:rPr>
        <w:t xml:space="preserve">challenging </w:t>
      </w:r>
      <w:proofErr w:type="spellStart"/>
      <w:r w:rsidR="00C31FEE" w:rsidRPr="00C31FEE">
        <w:rPr>
          <w:rFonts w:ascii="Gadugi" w:hAnsi="Gadugi"/>
        </w:rPr>
        <w:t>behaviour</w:t>
      </w:r>
      <w:proofErr w:type="spellEnd"/>
      <w:r w:rsidR="00C31FEE">
        <w:rPr>
          <w:rFonts w:ascii="Gadugi" w:hAnsi="Gadugi"/>
        </w:rPr>
        <w:t xml:space="preserve"> you may have concerns about. </w:t>
      </w:r>
    </w:p>
    <w:p w14:paraId="0FCC5F5E" w14:textId="404652F7" w:rsidR="001342EC" w:rsidRDefault="00EE1073" w:rsidP="00C31FEE">
      <w:pPr>
        <w:rPr>
          <w:rFonts w:ascii="Gadugi" w:hAnsi="Gadugi"/>
        </w:rPr>
      </w:pPr>
      <w:r>
        <w:rPr>
          <w:rFonts w:ascii="Gadugi" w:hAnsi="Gadugi"/>
          <w:noProof/>
        </w:rPr>
        <w:drawing>
          <wp:anchor distT="0" distB="0" distL="114300" distR="114300" simplePos="0" relativeHeight="251705344" behindDoc="0" locked="0" layoutInCell="1" allowOverlap="1" wp14:anchorId="6C50CAE9" wp14:editId="64E9B01C">
            <wp:simplePos x="0" y="0"/>
            <wp:positionH relativeFrom="margin">
              <wp:align>left</wp:align>
            </wp:positionH>
            <wp:positionV relativeFrom="paragraph">
              <wp:posOffset>639445</wp:posOffset>
            </wp:positionV>
            <wp:extent cx="679450" cy="610870"/>
            <wp:effectExtent l="0" t="0" r="0" b="0"/>
            <wp:wrapSquare wrapText="bothSides"/>
            <wp:docPr id="29" name="Picture 2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Logo&#10;&#10;Description automatically generated"/>
                    <pic:cNvPicPr>
                      <a:picLocks noChangeAspect="1" noChangeArrowheads="1"/>
                    </pic:cNvPicPr>
                  </pic:nvPicPr>
                  <pic:blipFill rotWithShape="1">
                    <a:blip r:embed="rId47" cstate="print">
                      <a:extLst>
                        <a:ext uri="{28A0092B-C50C-407E-A947-70E740481C1C}">
                          <a14:useLocalDpi xmlns:a14="http://schemas.microsoft.com/office/drawing/2010/main" val="0"/>
                        </a:ext>
                      </a:extLst>
                    </a:blip>
                    <a:srcRect l="32068" t="20874" r="33966" b="18025"/>
                    <a:stretch/>
                  </pic:blipFill>
                  <pic:spPr bwMode="auto">
                    <a:xfrm>
                      <a:off x="0" y="0"/>
                      <a:ext cx="679450" cy="6108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11055" w:rsidRPr="003A484B">
        <w:rPr>
          <w:rFonts w:ascii="Gadugi" w:hAnsi="Gadugi"/>
          <w:b/>
          <w:bCs/>
        </w:rPr>
        <w:t>Antecedent (or action)</w:t>
      </w:r>
      <w:r w:rsidR="00111055">
        <w:rPr>
          <w:rFonts w:ascii="Gadugi" w:hAnsi="Gadugi"/>
        </w:rPr>
        <w:t xml:space="preserve"> </w:t>
      </w:r>
      <w:r w:rsidR="00E90CBE">
        <w:rPr>
          <w:rFonts w:ascii="Gadugi" w:hAnsi="Gadugi"/>
        </w:rPr>
        <w:t>– What happened before</w:t>
      </w:r>
      <w:r w:rsidR="00427694">
        <w:rPr>
          <w:rFonts w:ascii="Gadugi" w:hAnsi="Gadugi"/>
        </w:rPr>
        <w:t xml:space="preserve"> the </w:t>
      </w:r>
      <w:proofErr w:type="spellStart"/>
      <w:r w:rsidR="00427694">
        <w:rPr>
          <w:rFonts w:ascii="Gadugi" w:hAnsi="Gadugi"/>
        </w:rPr>
        <w:t>behaviour</w:t>
      </w:r>
      <w:proofErr w:type="spellEnd"/>
      <w:r w:rsidR="00427694">
        <w:rPr>
          <w:rFonts w:ascii="Gadugi" w:hAnsi="Gadugi"/>
        </w:rPr>
        <w:t xml:space="preserve">? It could be tiredness, a difficult piece of work, a comment that was made or </w:t>
      </w:r>
      <w:r w:rsidR="003A484B">
        <w:rPr>
          <w:rFonts w:ascii="Gadugi" w:hAnsi="Gadugi"/>
        </w:rPr>
        <w:t>a noise that had an impact on how the student felt. It is helpful to track the ant</w:t>
      </w:r>
      <w:r w:rsidR="002454BE">
        <w:rPr>
          <w:rFonts w:ascii="Gadugi" w:hAnsi="Gadugi"/>
        </w:rPr>
        <w:t xml:space="preserve">ecedents to look for patterns and triggers. </w:t>
      </w:r>
    </w:p>
    <w:p w14:paraId="2B010CBF" w14:textId="343A6BCC" w:rsidR="00EE1073" w:rsidRDefault="00BF2EBD" w:rsidP="00C31FEE">
      <w:pPr>
        <w:rPr>
          <w:rFonts w:ascii="Gadugi" w:hAnsi="Gadugi"/>
        </w:rPr>
      </w:pPr>
      <w:proofErr w:type="spellStart"/>
      <w:r w:rsidRPr="002454BE">
        <w:rPr>
          <w:rFonts w:ascii="Gadugi" w:hAnsi="Gadugi"/>
          <w:b/>
          <w:bCs/>
        </w:rPr>
        <w:t>Behaviour</w:t>
      </w:r>
      <w:proofErr w:type="spellEnd"/>
      <w:r w:rsidRPr="002454BE">
        <w:rPr>
          <w:rFonts w:ascii="Gadugi" w:hAnsi="Gadugi"/>
          <w:b/>
          <w:bCs/>
        </w:rPr>
        <w:t xml:space="preserve"> –</w:t>
      </w:r>
      <w:r>
        <w:rPr>
          <w:rFonts w:ascii="Gadugi" w:hAnsi="Gadugi"/>
        </w:rPr>
        <w:t xml:space="preserve"> What did the student do that you considered to be inappropriate?</w:t>
      </w:r>
      <w:r w:rsidR="002454BE">
        <w:rPr>
          <w:rFonts w:ascii="Gadugi" w:hAnsi="Gadugi"/>
        </w:rPr>
        <w:t xml:space="preserve"> </w:t>
      </w:r>
      <w:r w:rsidR="003662DE">
        <w:rPr>
          <w:rFonts w:ascii="Gadugi" w:hAnsi="Gadugi"/>
        </w:rPr>
        <w:t xml:space="preserve">What happened? What was said? For how long did the </w:t>
      </w:r>
      <w:proofErr w:type="spellStart"/>
      <w:r w:rsidR="003662DE">
        <w:rPr>
          <w:rFonts w:ascii="Gadugi" w:hAnsi="Gadugi"/>
        </w:rPr>
        <w:t>behaviour</w:t>
      </w:r>
      <w:proofErr w:type="spellEnd"/>
      <w:r w:rsidR="003662DE">
        <w:rPr>
          <w:rFonts w:ascii="Gadugi" w:hAnsi="Gadugi"/>
        </w:rPr>
        <w:t xml:space="preserve"> last and how intense was it? </w:t>
      </w:r>
    </w:p>
    <w:p w14:paraId="6096CDAD" w14:textId="1CDD1642" w:rsidR="00E90CBE" w:rsidRDefault="0022563A" w:rsidP="00C31FEE">
      <w:pPr>
        <w:rPr>
          <w:rFonts w:ascii="Gadugi" w:hAnsi="Gadugi"/>
        </w:rPr>
      </w:pPr>
      <w:r>
        <w:rPr>
          <w:rFonts w:ascii="Gadugi" w:hAnsi="Gadugi"/>
          <w:noProof/>
        </w:rPr>
        <w:drawing>
          <wp:anchor distT="0" distB="0" distL="114300" distR="114300" simplePos="0" relativeHeight="251707392" behindDoc="0" locked="0" layoutInCell="1" allowOverlap="1" wp14:anchorId="3E41B2E2" wp14:editId="67A1D283">
            <wp:simplePos x="0" y="0"/>
            <wp:positionH relativeFrom="margin">
              <wp:align>left</wp:align>
            </wp:positionH>
            <wp:positionV relativeFrom="paragraph">
              <wp:posOffset>106045</wp:posOffset>
            </wp:positionV>
            <wp:extent cx="700405" cy="692150"/>
            <wp:effectExtent l="0" t="0" r="4445" b="0"/>
            <wp:wrapSquare wrapText="bothSides"/>
            <wp:docPr id="30" name="Picture 3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Logo&#10;&#10;Description automatically generated"/>
                    <pic:cNvPicPr>
                      <a:picLocks noChangeAspect="1" noChangeArrowheads="1"/>
                    </pic:cNvPicPr>
                  </pic:nvPicPr>
                  <pic:blipFill rotWithShape="1">
                    <a:blip r:embed="rId48" cstate="print">
                      <a:extLst>
                        <a:ext uri="{28A0092B-C50C-407E-A947-70E740481C1C}">
                          <a14:useLocalDpi xmlns:a14="http://schemas.microsoft.com/office/drawing/2010/main" val="0"/>
                        </a:ext>
                      </a:extLst>
                    </a:blip>
                    <a:srcRect l="68121" t="27704" b="9297"/>
                    <a:stretch/>
                  </pic:blipFill>
                  <pic:spPr bwMode="auto">
                    <a:xfrm>
                      <a:off x="0" y="0"/>
                      <a:ext cx="700405" cy="6921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932BA" w:rsidRPr="003662DE">
        <w:rPr>
          <w:rFonts w:ascii="Gadugi" w:hAnsi="Gadugi"/>
          <w:b/>
          <w:bCs/>
        </w:rPr>
        <w:t xml:space="preserve">Consequence </w:t>
      </w:r>
      <w:r w:rsidR="00B53DBB" w:rsidRPr="003662DE">
        <w:rPr>
          <w:rFonts w:ascii="Gadugi" w:hAnsi="Gadugi"/>
          <w:b/>
          <w:bCs/>
        </w:rPr>
        <w:t>–</w:t>
      </w:r>
      <w:r w:rsidR="001932BA">
        <w:rPr>
          <w:rFonts w:ascii="Gadugi" w:hAnsi="Gadugi"/>
        </w:rPr>
        <w:t xml:space="preserve"> </w:t>
      </w:r>
      <w:r w:rsidR="00B53DBB">
        <w:rPr>
          <w:rFonts w:ascii="Gadugi" w:hAnsi="Gadugi"/>
        </w:rPr>
        <w:t xml:space="preserve">What happened </w:t>
      </w:r>
      <w:proofErr w:type="gramStart"/>
      <w:r w:rsidR="00B53DBB">
        <w:rPr>
          <w:rFonts w:ascii="Gadugi" w:hAnsi="Gadugi"/>
        </w:rPr>
        <w:t>as a result of</w:t>
      </w:r>
      <w:proofErr w:type="gramEnd"/>
      <w:r w:rsidR="00B53DBB">
        <w:rPr>
          <w:rFonts w:ascii="Gadugi" w:hAnsi="Gadugi"/>
        </w:rPr>
        <w:t xml:space="preserve"> that </w:t>
      </w:r>
      <w:proofErr w:type="spellStart"/>
      <w:r w:rsidR="00B53DBB">
        <w:rPr>
          <w:rFonts w:ascii="Gadugi" w:hAnsi="Gadugi"/>
        </w:rPr>
        <w:t>behaviour</w:t>
      </w:r>
      <w:proofErr w:type="spellEnd"/>
      <w:r w:rsidR="00B53DBB">
        <w:rPr>
          <w:rFonts w:ascii="Gadugi" w:hAnsi="Gadugi"/>
        </w:rPr>
        <w:t xml:space="preserve">? </w:t>
      </w:r>
      <w:r w:rsidR="002F4278">
        <w:rPr>
          <w:rFonts w:ascii="Gadugi" w:hAnsi="Gadugi"/>
        </w:rPr>
        <w:t xml:space="preserve">Did the student fail to complete a task? Did other students react to the </w:t>
      </w:r>
      <w:proofErr w:type="spellStart"/>
      <w:r w:rsidR="00CD27DF">
        <w:rPr>
          <w:rFonts w:ascii="Gadugi" w:hAnsi="Gadugi"/>
        </w:rPr>
        <w:t>behaviour</w:t>
      </w:r>
      <w:proofErr w:type="spellEnd"/>
      <w:r w:rsidR="00CD27DF">
        <w:rPr>
          <w:rFonts w:ascii="Gadugi" w:hAnsi="Gadugi"/>
        </w:rPr>
        <w:t xml:space="preserve">? </w:t>
      </w:r>
    </w:p>
    <w:p w14:paraId="0A812D01" w14:textId="77777777" w:rsidR="00D17E82" w:rsidRDefault="00D17E82" w:rsidP="00C31FEE">
      <w:pPr>
        <w:rPr>
          <w:rFonts w:ascii="Gadugi" w:hAnsi="Gadugi"/>
        </w:rPr>
      </w:pPr>
    </w:p>
    <w:tbl>
      <w:tblPr>
        <w:tblStyle w:val="TableGrid4"/>
        <w:tblW w:w="10060" w:type="dxa"/>
        <w:tblLook w:val="04A0" w:firstRow="1" w:lastRow="0" w:firstColumn="1" w:lastColumn="0" w:noHBand="0" w:noVBand="1"/>
      </w:tblPr>
      <w:tblGrid>
        <w:gridCol w:w="10060"/>
      </w:tblGrid>
      <w:tr w:rsidR="00A52F92" w:rsidRPr="008626FF" w14:paraId="65D40189" w14:textId="77777777" w:rsidTr="008D06B5">
        <w:trPr>
          <w:trHeight w:val="1922"/>
        </w:trPr>
        <w:tc>
          <w:tcPr>
            <w:tcW w:w="10060" w:type="dxa"/>
            <w:shd w:val="clear" w:color="auto" w:fill="FFF2CC" w:themeFill="accent4" w:themeFillTint="33"/>
          </w:tcPr>
          <w:p w14:paraId="7843D0FC" w14:textId="22C7F8E5" w:rsidR="00A52F92" w:rsidRPr="00FC5AEB" w:rsidRDefault="00A52F92" w:rsidP="00FC5AEB">
            <w:pPr>
              <w:keepNext/>
              <w:keepLines/>
              <w:outlineLvl w:val="0"/>
              <w:rPr>
                <w:rFonts w:asciiTheme="majorHAnsi" w:eastAsia="Times New Roman" w:hAnsiTheme="majorHAnsi" w:cstheme="majorBidi"/>
                <w:b/>
                <w:bCs/>
                <w:color w:val="2F5496" w:themeColor="accent1" w:themeShade="BF"/>
                <w:sz w:val="26"/>
                <w:szCs w:val="32"/>
                <w:lang w:bidi="ar-SA"/>
              </w:rPr>
            </w:pPr>
            <w:r>
              <w:rPr>
                <w:rFonts w:asciiTheme="majorHAnsi" w:eastAsia="Times New Roman" w:hAnsiTheme="majorHAnsi" w:cstheme="majorBidi"/>
                <w:b/>
                <w:bCs/>
                <w:color w:val="2F5496" w:themeColor="accent1" w:themeShade="BF"/>
                <w:sz w:val="26"/>
                <w:szCs w:val="32"/>
                <w:lang w:bidi="ar-SA"/>
              </w:rPr>
              <w:lastRenderedPageBreak/>
              <w:t>Discussion</w:t>
            </w:r>
            <w:r w:rsidRPr="008626FF">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Summary</w:t>
            </w:r>
            <w:r w:rsidRPr="008626FF">
              <w:rPr>
                <w:rFonts w:asciiTheme="majorHAnsi" w:eastAsia="Times New Roman" w:hAnsiTheme="majorHAnsi" w:cstheme="majorBidi"/>
                <w:b/>
                <w:bCs/>
                <w:color w:val="2F5496" w:themeColor="accent1" w:themeShade="BF"/>
                <w:sz w:val="26"/>
                <w:szCs w:val="32"/>
                <w:lang w:bidi="ar-SA"/>
              </w:rPr>
              <w:t xml:space="preserve"> (</w:t>
            </w:r>
            <w:r w:rsidR="002E7038">
              <w:rPr>
                <w:rFonts w:asciiTheme="majorHAnsi" w:eastAsia="Times New Roman" w:hAnsiTheme="majorHAnsi" w:cstheme="majorBidi"/>
                <w:b/>
                <w:bCs/>
                <w:color w:val="2F5496" w:themeColor="accent1" w:themeShade="BF"/>
                <w:sz w:val="26"/>
                <w:szCs w:val="32"/>
                <w:lang w:bidi="ar-SA"/>
              </w:rPr>
              <w:t>2</w:t>
            </w:r>
            <w:r>
              <w:rPr>
                <w:rFonts w:asciiTheme="majorHAnsi" w:eastAsia="Times New Roman" w:hAnsiTheme="majorHAnsi" w:cstheme="majorBidi"/>
                <w:b/>
                <w:bCs/>
                <w:color w:val="2F5496" w:themeColor="accent1" w:themeShade="BF"/>
                <w:sz w:val="26"/>
                <w:szCs w:val="32"/>
                <w:lang w:bidi="ar-SA"/>
              </w:rPr>
              <w:t>0</w:t>
            </w:r>
            <w:r w:rsidRPr="008626FF">
              <w:rPr>
                <w:rFonts w:asciiTheme="majorHAnsi" w:eastAsia="Times New Roman" w:hAnsiTheme="majorHAnsi" w:cstheme="majorBidi"/>
                <w:b/>
                <w:bCs/>
                <w:color w:val="2F5496" w:themeColor="accent1" w:themeShade="BF"/>
                <w:sz w:val="26"/>
                <w:szCs w:val="32"/>
                <w:lang w:bidi="ar-SA"/>
              </w:rPr>
              <w:t xml:space="preserve"> minutes)</w:t>
            </w:r>
            <w:r w:rsidRPr="008626FF">
              <w:rPr>
                <w:rFonts w:ascii="Gadugi" w:eastAsiaTheme="majorEastAsia" w:hAnsi="Gadugi" w:cstheme="majorBidi"/>
                <w:noProof/>
                <w:color w:val="2F5496" w:themeColor="accent1" w:themeShade="BF"/>
                <w:szCs w:val="32"/>
                <w:lang w:bidi="ar-SA"/>
              </w:rPr>
              <w:t xml:space="preserve"> </w:t>
            </w:r>
          </w:p>
          <w:p w14:paraId="0DC0EE7F" w14:textId="77777777" w:rsidR="00745591" w:rsidRPr="002E548E" w:rsidRDefault="00745591" w:rsidP="006231A9">
            <w:pPr>
              <w:pStyle w:val="ListParagraph"/>
              <w:numPr>
                <w:ilvl w:val="0"/>
                <w:numId w:val="37"/>
              </w:numPr>
              <w:rPr>
                <w:rFonts w:ascii="Gadugi" w:hAnsi="Gadugi"/>
                <w:lang w:bidi="ar-SA"/>
              </w:rPr>
            </w:pPr>
            <w:r w:rsidRPr="002E548E">
              <w:rPr>
                <w:rFonts w:ascii="Gadugi" w:hAnsi="Gadugi"/>
                <w:lang w:bidi="ar-SA"/>
              </w:rPr>
              <w:t xml:space="preserve">Consequences register the disapproval of unacceptable behaviour and </w:t>
            </w:r>
            <w:r w:rsidRPr="006866B8">
              <w:rPr>
                <w:rFonts w:ascii="Gadugi" w:hAnsi="Gadugi"/>
                <w:b/>
                <w:bCs/>
                <w:lang w:bidi="ar-SA"/>
              </w:rPr>
              <w:t>protect the security and stability</w:t>
            </w:r>
            <w:r w:rsidRPr="002E548E">
              <w:rPr>
                <w:rFonts w:ascii="Gadugi" w:hAnsi="Gadugi"/>
                <w:lang w:bidi="ar-SA"/>
              </w:rPr>
              <w:t xml:space="preserve"> of the school community. </w:t>
            </w:r>
          </w:p>
          <w:p w14:paraId="3D8A4385" w14:textId="77777777" w:rsidR="00745591" w:rsidRPr="002E548E" w:rsidRDefault="00745591" w:rsidP="006231A9">
            <w:pPr>
              <w:pStyle w:val="ListParagraph"/>
              <w:numPr>
                <w:ilvl w:val="0"/>
                <w:numId w:val="37"/>
              </w:numPr>
              <w:rPr>
                <w:rFonts w:ascii="Gadugi" w:hAnsi="Gadugi"/>
                <w:lang w:bidi="ar-SA"/>
              </w:rPr>
            </w:pPr>
            <w:r w:rsidRPr="006866B8">
              <w:rPr>
                <w:rFonts w:ascii="Gadugi" w:hAnsi="Gadugi"/>
                <w:b/>
                <w:bCs/>
                <w:lang w:bidi="ar-SA"/>
              </w:rPr>
              <w:t>Consistency</w:t>
            </w:r>
            <w:r w:rsidRPr="002E548E">
              <w:rPr>
                <w:rFonts w:ascii="Gadugi" w:hAnsi="Gadugi"/>
                <w:lang w:bidi="ar-SA"/>
              </w:rPr>
              <w:t xml:space="preserve"> in rules and the way behaviour is dealt with allows students to have confidence in the fairness of systems, ensuring they feel safe and protected in school or the setting. </w:t>
            </w:r>
          </w:p>
          <w:p w14:paraId="1790DA47" w14:textId="35698511" w:rsidR="00745591" w:rsidRPr="002E548E" w:rsidRDefault="00745591" w:rsidP="006231A9">
            <w:pPr>
              <w:pStyle w:val="ListParagraph"/>
              <w:numPr>
                <w:ilvl w:val="0"/>
                <w:numId w:val="37"/>
              </w:numPr>
              <w:rPr>
                <w:rFonts w:ascii="Gadugi" w:hAnsi="Gadugi"/>
                <w:lang w:bidi="ar-SA"/>
              </w:rPr>
            </w:pPr>
            <w:r w:rsidRPr="002E548E">
              <w:rPr>
                <w:rFonts w:ascii="Gadugi" w:hAnsi="Gadugi"/>
                <w:lang w:bidi="ar-SA"/>
              </w:rPr>
              <w:t>Students learn to trust adults who do what they say – even when they don’t always like it</w:t>
            </w:r>
            <w:r w:rsidR="00293422">
              <w:rPr>
                <w:rFonts w:ascii="Gadugi" w:hAnsi="Gadugi"/>
                <w:lang w:bidi="ar-SA"/>
              </w:rPr>
              <w:t>.</w:t>
            </w:r>
          </w:p>
          <w:p w14:paraId="720FBE27" w14:textId="6252A500" w:rsidR="00C54155" w:rsidRPr="002E548E" w:rsidRDefault="00D17E82" w:rsidP="006231A9">
            <w:pPr>
              <w:pStyle w:val="ListParagraph"/>
              <w:numPr>
                <w:ilvl w:val="0"/>
                <w:numId w:val="37"/>
              </w:numPr>
              <w:rPr>
                <w:rFonts w:ascii="Gadugi" w:hAnsi="Gadugi"/>
                <w:lang w:bidi="ar-SA"/>
              </w:rPr>
            </w:pPr>
            <w:r w:rsidRPr="002E548E">
              <w:rPr>
                <w:rFonts w:ascii="Gadugi" w:hAnsi="Gadugi"/>
              </w:rPr>
              <w:t xml:space="preserve">When teaching diverse classes, inclusive teachers in Myanmar will often need to respond to low level disruption. </w:t>
            </w:r>
          </w:p>
          <w:p w14:paraId="00DF7330" w14:textId="77777777" w:rsidR="00C54155" w:rsidRPr="002E548E" w:rsidRDefault="00D17E82" w:rsidP="006231A9">
            <w:pPr>
              <w:pStyle w:val="ListParagraph"/>
              <w:numPr>
                <w:ilvl w:val="0"/>
                <w:numId w:val="37"/>
              </w:numPr>
              <w:rPr>
                <w:rFonts w:ascii="Gadugi" w:hAnsi="Gadugi"/>
                <w:lang w:bidi="ar-SA"/>
              </w:rPr>
            </w:pPr>
            <w:r w:rsidRPr="002E548E">
              <w:rPr>
                <w:rFonts w:ascii="Gadugi" w:hAnsi="Gadugi"/>
              </w:rPr>
              <w:t xml:space="preserve">If </w:t>
            </w:r>
            <w:r w:rsidR="00C54155" w:rsidRPr="002E548E">
              <w:rPr>
                <w:rFonts w:ascii="Gadugi" w:hAnsi="Gadugi"/>
              </w:rPr>
              <w:t>low level disruption becomes</w:t>
            </w:r>
            <w:r w:rsidRPr="002E548E">
              <w:rPr>
                <w:rFonts w:ascii="Gadugi" w:hAnsi="Gadugi"/>
              </w:rPr>
              <w:t xml:space="preserve"> persistent, it can be very challenging and can impact on children’s learning. </w:t>
            </w:r>
          </w:p>
          <w:p w14:paraId="756B85E0" w14:textId="77777777" w:rsidR="00F768FE" w:rsidRPr="002E548E" w:rsidRDefault="00D17E82" w:rsidP="006231A9">
            <w:pPr>
              <w:pStyle w:val="ListParagraph"/>
              <w:numPr>
                <w:ilvl w:val="0"/>
                <w:numId w:val="37"/>
              </w:numPr>
              <w:rPr>
                <w:rFonts w:ascii="Gadugi" w:hAnsi="Gadugi"/>
                <w:lang w:bidi="ar-SA"/>
              </w:rPr>
            </w:pPr>
            <w:r w:rsidRPr="002E548E">
              <w:rPr>
                <w:rFonts w:ascii="Gadugi" w:hAnsi="Gadugi"/>
              </w:rPr>
              <w:t>When extreme behaviour occurs, it is important to track concerns using the ABC approach.</w:t>
            </w:r>
          </w:p>
          <w:p w14:paraId="3318EEF7" w14:textId="7F990275" w:rsidR="00F768FE" w:rsidRPr="002E548E" w:rsidRDefault="00D17E82" w:rsidP="006231A9">
            <w:pPr>
              <w:pStyle w:val="ListParagraph"/>
              <w:numPr>
                <w:ilvl w:val="0"/>
                <w:numId w:val="37"/>
              </w:numPr>
              <w:rPr>
                <w:rFonts w:ascii="Gadugi" w:hAnsi="Gadugi"/>
                <w:lang w:bidi="ar-SA"/>
              </w:rPr>
            </w:pPr>
            <w:r w:rsidRPr="002E548E">
              <w:rPr>
                <w:rFonts w:ascii="Gadugi" w:hAnsi="Gadugi"/>
              </w:rPr>
              <w:t xml:space="preserve">Creating an inclusive and safe learning environment and building positive relationships with children are effective ways of managing most low-level behaviour problems. </w:t>
            </w:r>
          </w:p>
          <w:p w14:paraId="0E923162" w14:textId="1FC8A9B3" w:rsidR="000C774A" w:rsidRPr="002E548E" w:rsidRDefault="000C774A" w:rsidP="006231A9">
            <w:pPr>
              <w:pStyle w:val="ListParagraph"/>
              <w:numPr>
                <w:ilvl w:val="0"/>
                <w:numId w:val="37"/>
              </w:numPr>
              <w:rPr>
                <w:rFonts w:ascii="Gadugi" w:hAnsi="Gadugi"/>
                <w:lang w:bidi="ar-SA"/>
              </w:rPr>
            </w:pPr>
            <w:r w:rsidRPr="002E548E">
              <w:rPr>
                <w:rFonts w:ascii="Gadugi" w:hAnsi="Gadugi"/>
                <w:lang w:bidi="ar-SA"/>
              </w:rPr>
              <w:t xml:space="preserve">If a </w:t>
            </w:r>
            <w:r w:rsidR="005E2C96">
              <w:rPr>
                <w:rFonts w:ascii="Gadugi" w:hAnsi="Gadugi"/>
                <w:lang w:bidi="ar-SA"/>
              </w:rPr>
              <w:t>student</w:t>
            </w:r>
            <w:r w:rsidRPr="002E548E">
              <w:rPr>
                <w:rFonts w:ascii="Gadugi" w:hAnsi="Gadugi"/>
                <w:lang w:bidi="ar-SA"/>
              </w:rPr>
              <w:t>’s behaviour is regarded by the class teacher as serious</w:t>
            </w:r>
            <w:r w:rsidR="00C87F3F">
              <w:rPr>
                <w:rFonts w:ascii="Gadugi" w:hAnsi="Gadugi"/>
                <w:lang w:bidi="ar-SA"/>
              </w:rPr>
              <w:t xml:space="preserve">, educators should speak to the </w:t>
            </w:r>
            <w:r w:rsidR="005E2C96">
              <w:rPr>
                <w:rFonts w:ascii="Gadugi" w:hAnsi="Gadugi"/>
                <w:lang w:bidi="ar-SA"/>
              </w:rPr>
              <w:t xml:space="preserve">parents to discuss how they can work together to support the student. </w:t>
            </w:r>
          </w:p>
          <w:p w14:paraId="4647A3C7" w14:textId="7594F8C9" w:rsidR="00850F37" w:rsidRPr="00574D9F" w:rsidRDefault="00850F37" w:rsidP="00850F37">
            <w:pPr>
              <w:rPr>
                <w:rFonts w:ascii="Gadugi" w:hAnsi="Gadugi"/>
                <w:lang w:bidi="ar-SA"/>
              </w:rPr>
            </w:pPr>
          </w:p>
          <w:p w14:paraId="3F46238C" w14:textId="45354A8F" w:rsidR="00850F37" w:rsidRPr="00574D9F" w:rsidRDefault="00850F37" w:rsidP="00850F37">
            <w:pPr>
              <w:rPr>
                <w:rFonts w:ascii="Gadugi" w:hAnsi="Gadugi"/>
                <w:lang w:bidi="ar-SA"/>
              </w:rPr>
            </w:pPr>
            <w:r w:rsidRPr="00574D9F">
              <w:rPr>
                <w:rFonts w:ascii="Gadugi" w:hAnsi="Gadugi"/>
                <w:lang w:bidi="ar-SA"/>
              </w:rPr>
              <w:t>Leadership may decide to keep a log folder</w:t>
            </w:r>
            <w:r w:rsidR="00794947">
              <w:rPr>
                <w:rFonts w:ascii="Gadugi" w:hAnsi="Gadugi"/>
                <w:lang w:bidi="ar-SA"/>
              </w:rPr>
              <w:t xml:space="preserve"> about </w:t>
            </w:r>
            <w:proofErr w:type="gramStart"/>
            <w:r w:rsidR="00794947">
              <w:rPr>
                <w:rFonts w:ascii="Gadugi" w:hAnsi="Gadugi"/>
                <w:lang w:bidi="ar-SA"/>
              </w:rPr>
              <w:t>behaviour</w:t>
            </w:r>
            <w:r w:rsidRPr="00574D9F">
              <w:rPr>
                <w:rFonts w:ascii="Gadugi" w:hAnsi="Gadugi"/>
                <w:lang w:bidi="ar-SA"/>
              </w:rPr>
              <w:t>;</w:t>
            </w:r>
            <w:proofErr w:type="gramEnd"/>
          </w:p>
          <w:p w14:paraId="00CE93A5" w14:textId="608FCF07" w:rsidR="00850F37" w:rsidRPr="00574D9F" w:rsidRDefault="00850F37" w:rsidP="00850F37">
            <w:pPr>
              <w:rPr>
                <w:rFonts w:ascii="Gadugi" w:hAnsi="Gadugi"/>
                <w:lang w:bidi="ar-SA"/>
              </w:rPr>
            </w:pPr>
            <w:r w:rsidRPr="00574D9F">
              <w:rPr>
                <w:rFonts w:ascii="Gadugi" w:hAnsi="Gadugi"/>
                <w:lang w:bidi="ar-SA"/>
              </w:rPr>
              <w:t>•</w:t>
            </w:r>
            <w:r w:rsidR="00574D9F">
              <w:rPr>
                <w:rFonts w:ascii="Gadugi" w:hAnsi="Gadugi"/>
                <w:lang w:bidi="ar-SA"/>
              </w:rPr>
              <w:t xml:space="preserve"> </w:t>
            </w:r>
            <w:r w:rsidRPr="00574D9F">
              <w:rPr>
                <w:rFonts w:ascii="Gadugi" w:hAnsi="Gadugi"/>
                <w:lang w:bidi="ar-SA"/>
              </w:rPr>
              <w:t xml:space="preserve">To record any concerns or complaints about a </w:t>
            </w:r>
            <w:r w:rsidR="00794947">
              <w:rPr>
                <w:rFonts w:ascii="Gadugi" w:hAnsi="Gadugi"/>
                <w:lang w:bidi="ar-SA"/>
              </w:rPr>
              <w:t>specific student</w:t>
            </w:r>
            <w:r w:rsidRPr="00574D9F">
              <w:rPr>
                <w:rFonts w:ascii="Gadugi" w:hAnsi="Gadugi"/>
                <w:lang w:bidi="ar-SA"/>
              </w:rPr>
              <w:t>’s behaviour</w:t>
            </w:r>
          </w:p>
          <w:p w14:paraId="1002D5FE" w14:textId="670ACF1C" w:rsidR="00850F37" w:rsidRPr="00574D9F" w:rsidRDefault="00850F37" w:rsidP="00850F37">
            <w:pPr>
              <w:rPr>
                <w:rFonts w:ascii="Gadugi" w:hAnsi="Gadugi"/>
                <w:lang w:bidi="ar-SA"/>
              </w:rPr>
            </w:pPr>
            <w:r w:rsidRPr="00574D9F">
              <w:rPr>
                <w:rFonts w:ascii="Gadugi" w:hAnsi="Gadugi"/>
                <w:lang w:bidi="ar-SA"/>
              </w:rPr>
              <w:t>•</w:t>
            </w:r>
            <w:r w:rsidR="00574D9F">
              <w:rPr>
                <w:rFonts w:ascii="Gadugi" w:hAnsi="Gadugi"/>
                <w:lang w:bidi="ar-SA"/>
              </w:rPr>
              <w:t xml:space="preserve"> </w:t>
            </w:r>
            <w:r w:rsidRPr="00574D9F">
              <w:rPr>
                <w:rFonts w:ascii="Gadugi" w:hAnsi="Gadugi"/>
                <w:lang w:bidi="ar-SA"/>
              </w:rPr>
              <w:t>To record any damage to property</w:t>
            </w:r>
          </w:p>
          <w:p w14:paraId="1D7C0F18" w14:textId="635E847B" w:rsidR="00850F37" w:rsidRPr="00574D9F" w:rsidRDefault="00850F37" w:rsidP="00850F37">
            <w:pPr>
              <w:rPr>
                <w:rFonts w:ascii="Gadugi" w:hAnsi="Gadugi"/>
                <w:lang w:bidi="ar-SA"/>
              </w:rPr>
            </w:pPr>
            <w:r w:rsidRPr="00574D9F">
              <w:rPr>
                <w:rFonts w:ascii="Gadugi" w:hAnsi="Gadugi"/>
                <w:lang w:bidi="ar-SA"/>
              </w:rPr>
              <w:t>•</w:t>
            </w:r>
            <w:r w:rsidR="00574D9F">
              <w:rPr>
                <w:rFonts w:ascii="Gadugi" w:hAnsi="Gadugi"/>
                <w:lang w:bidi="ar-SA"/>
              </w:rPr>
              <w:t xml:space="preserve"> </w:t>
            </w:r>
            <w:r w:rsidRPr="00574D9F">
              <w:rPr>
                <w:rFonts w:ascii="Gadugi" w:hAnsi="Gadugi"/>
                <w:lang w:bidi="ar-SA"/>
              </w:rPr>
              <w:t xml:space="preserve">To discuss the details of an incident </w:t>
            </w:r>
            <w:proofErr w:type="gramStart"/>
            <w:r w:rsidRPr="00574D9F">
              <w:rPr>
                <w:rFonts w:ascii="Gadugi" w:hAnsi="Gadugi"/>
                <w:lang w:bidi="ar-SA"/>
              </w:rPr>
              <w:t>at a later date</w:t>
            </w:r>
            <w:proofErr w:type="gramEnd"/>
            <w:r w:rsidR="00B07077">
              <w:rPr>
                <w:rFonts w:ascii="Gadugi" w:hAnsi="Gadugi"/>
                <w:lang w:bidi="ar-SA"/>
              </w:rPr>
              <w:t xml:space="preserve"> or </w:t>
            </w:r>
            <w:r w:rsidRPr="00574D9F">
              <w:rPr>
                <w:rFonts w:ascii="Gadugi" w:hAnsi="Gadugi"/>
                <w:lang w:bidi="ar-SA"/>
              </w:rPr>
              <w:t>track if there are patterns in behaviour</w:t>
            </w:r>
          </w:p>
          <w:p w14:paraId="3B5BCA0F" w14:textId="4B32B5D4" w:rsidR="00850F37" w:rsidRPr="00574D9F" w:rsidRDefault="00850F37" w:rsidP="00850F37">
            <w:pPr>
              <w:rPr>
                <w:rFonts w:ascii="Gadugi" w:hAnsi="Gadugi"/>
                <w:lang w:bidi="ar-SA"/>
              </w:rPr>
            </w:pPr>
            <w:r w:rsidRPr="00574D9F">
              <w:rPr>
                <w:rFonts w:ascii="Gadugi" w:hAnsi="Gadugi"/>
                <w:lang w:bidi="ar-SA"/>
              </w:rPr>
              <w:t>•</w:t>
            </w:r>
            <w:r w:rsidR="00574D9F">
              <w:rPr>
                <w:rFonts w:ascii="Gadugi" w:hAnsi="Gadugi"/>
                <w:lang w:bidi="ar-SA"/>
              </w:rPr>
              <w:t xml:space="preserve"> </w:t>
            </w:r>
            <w:r w:rsidRPr="00574D9F">
              <w:rPr>
                <w:rFonts w:ascii="Gadugi" w:hAnsi="Gadugi"/>
                <w:lang w:bidi="ar-SA"/>
              </w:rPr>
              <w:t>To ensure that a student’s behaviour is improving and that the strategies put in place are working</w:t>
            </w:r>
          </w:p>
          <w:p w14:paraId="6F1932CD" w14:textId="2F40C3F1" w:rsidR="00850F37" w:rsidRPr="00574D9F" w:rsidRDefault="00850F37" w:rsidP="00850F37">
            <w:pPr>
              <w:rPr>
                <w:rFonts w:ascii="Gadugi" w:hAnsi="Gadugi"/>
                <w:lang w:bidi="ar-SA"/>
              </w:rPr>
            </w:pPr>
            <w:r w:rsidRPr="00574D9F">
              <w:rPr>
                <w:rFonts w:ascii="Gadugi" w:hAnsi="Gadugi"/>
                <w:lang w:bidi="ar-SA"/>
              </w:rPr>
              <w:t>•</w:t>
            </w:r>
            <w:r w:rsidR="00574D9F">
              <w:rPr>
                <w:rFonts w:ascii="Gadugi" w:hAnsi="Gadugi"/>
                <w:lang w:bidi="ar-SA"/>
              </w:rPr>
              <w:t xml:space="preserve"> </w:t>
            </w:r>
            <w:r w:rsidRPr="00574D9F">
              <w:rPr>
                <w:rFonts w:ascii="Gadugi" w:hAnsi="Gadugi"/>
                <w:lang w:bidi="ar-SA"/>
              </w:rPr>
              <w:t>To ensure that any incidents of bullying are being dealt with and tracked</w:t>
            </w:r>
          </w:p>
          <w:p w14:paraId="7C305905" w14:textId="77777777" w:rsidR="00A52F92" w:rsidRPr="008626FF" w:rsidRDefault="00A52F92" w:rsidP="00F36984">
            <w:pPr>
              <w:rPr>
                <w:lang w:bidi="ar-SA"/>
              </w:rPr>
            </w:pPr>
          </w:p>
        </w:tc>
      </w:tr>
    </w:tbl>
    <w:p w14:paraId="1DBCDA5B" w14:textId="711198B7" w:rsidR="00F36984" w:rsidRDefault="00F36984" w:rsidP="006B0EF6"/>
    <w:p w14:paraId="6B54EA29" w14:textId="514A8931" w:rsidR="00F36984" w:rsidRPr="00BA14DF" w:rsidRDefault="00F36984" w:rsidP="008634BB">
      <w:pPr>
        <w:pStyle w:val="ListParagraph"/>
        <w:numPr>
          <w:ilvl w:val="0"/>
          <w:numId w:val="3"/>
        </w:numPr>
        <w:spacing w:after="0"/>
        <w:rPr>
          <w:rFonts w:asciiTheme="majorHAnsi" w:hAnsiTheme="majorHAnsi" w:cstheme="majorHAnsi"/>
          <w:b/>
          <w:bCs/>
          <w:color w:val="2F5496" w:themeColor="accent1" w:themeShade="BF"/>
          <w:sz w:val="26"/>
          <w:szCs w:val="26"/>
        </w:rPr>
      </w:pPr>
      <w:r w:rsidRPr="00BA14DF">
        <w:rPr>
          <w:rFonts w:asciiTheme="majorHAnsi" w:hAnsiTheme="majorHAnsi" w:cstheme="majorHAnsi"/>
          <w:b/>
          <w:bCs/>
          <w:color w:val="2F5496" w:themeColor="accent1" w:themeShade="BF"/>
          <w:sz w:val="26"/>
          <w:szCs w:val="26"/>
        </w:rPr>
        <w:t>Restorative enquiry</w:t>
      </w:r>
    </w:p>
    <w:p w14:paraId="33A8223A" w14:textId="5A42A7D4" w:rsidR="00F36984" w:rsidRPr="00F36984" w:rsidRDefault="00F36984" w:rsidP="008634BB">
      <w:pPr>
        <w:spacing w:after="0"/>
        <w:rPr>
          <w:rFonts w:ascii="Gadugi" w:hAnsi="Gadugi"/>
        </w:rPr>
      </w:pPr>
      <w:r w:rsidRPr="00F36984">
        <w:rPr>
          <w:rFonts w:ascii="Gadugi" w:hAnsi="Gadugi"/>
        </w:rPr>
        <w:t>It is important for staff to think about how they act and what they say after an</w:t>
      </w:r>
      <w:r w:rsidR="00913EF4">
        <w:rPr>
          <w:rFonts w:ascii="Gadugi" w:hAnsi="Gadugi"/>
        </w:rPr>
        <w:t xml:space="preserve">y displays of undesirable </w:t>
      </w:r>
      <w:proofErr w:type="spellStart"/>
      <w:r w:rsidR="00913EF4">
        <w:rPr>
          <w:rFonts w:ascii="Gadugi" w:hAnsi="Gadugi"/>
        </w:rPr>
        <w:t>behaviour</w:t>
      </w:r>
      <w:proofErr w:type="spellEnd"/>
      <w:r w:rsidRPr="00F36984">
        <w:rPr>
          <w:rFonts w:ascii="Gadugi" w:hAnsi="Gadugi"/>
        </w:rPr>
        <w:t>.</w:t>
      </w:r>
      <w:r w:rsidR="00913EF4">
        <w:rPr>
          <w:rFonts w:ascii="Gadugi" w:hAnsi="Gadugi"/>
        </w:rPr>
        <w:t xml:space="preserve"> If </w:t>
      </w:r>
      <w:r w:rsidR="00AE0DF7">
        <w:rPr>
          <w:rFonts w:ascii="Gadugi" w:hAnsi="Gadugi"/>
        </w:rPr>
        <w:t xml:space="preserve">the teacher moves on and doesn’t have a conversation with a student, it can be seen as </w:t>
      </w:r>
      <w:r w:rsidR="004D1952">
        <w:rPr>
          <w:rFonts w:ascii="Gadugi" w:hAnsi="Gadugi"/>
        </w:rPr>
        <w:t>unimportant,</w:t>
      </w:r>
      <w:r w:rsidR="00AE0DF7">
        <w:rPr>
          <w:rFonts w:ascii="Gadugi" w:hAnsi="Gadugi"/>
        </w:rPr>
        <w:t xml:space="preserve"> and the </w:t>
      </w:r>
      <w:proofErr w:type="spellStart"/>
      <w:r w:rsidR="00AE0DF7">
        <w:rPr>
          <w:rFonts w:ascii="Gadugi" w:hAnsi="Gadugi"/>
        </w:rPr>
        <w:t>behaviour</w:t>
      </w:r>
      <w:proofErr w:type="spellEnd"/>
      <w:r w:rsidR="00AE0DF7">
        <w:rPr>
          <w:rFonts w:ascii="Gadugi" w:hAnsi="Gadugi"/>
        </w:rPr>
        <w:t xml:space="preserve"> may</w:t>
      </w:r>
      <w:r w:rsidR="007410EB">
        <w:rPr>
          <w:rFonts w:ascii="Gadugi" w:hAnsi="Gadugi"/>
        </w:rPr>
        <w:t xml:space="preserve"> </w:t>
      </w:r>
      <w:r w:rsidR="00AE0DF7">
        <w:rPr>
          <w:rFonts w:ascii="Gadugi" w:hAnsi="Gadugi"/>
        </w:rPr>
        <w:t xml:space="preserve">be repeated. </w:t>
      </w:r>
      <w:r w:rsidR="00092E60" w:rsidRPr="00574D9F">
        <w:rPr>
          <w:rFonts w:ascii="Gadugi" w:hAnsi="Gadugi"/>
        </w:rPr>
        <w:t>We want students to feel comfortable to discuss what happened and how it can be resolved</w:t>
      </w:r>
      <w:r w:rsidR="00092E60">
        <w:rPr>
          <w:rFonts w:ascii="Gadugi" w:hAnsi="Gadugi"/>
        </w:rPr>
        <w:t>.</w:t>
      </w:r>
    </w:p>
    <w:p w14:paraId="69DA45AC" w14:textId="77777777" w:rsidR="00092E60" w:rsidRDefault="004D1952" w:rsidP="00574D9F">
      <w:pPr>
        <w:spacing w:after="0"/>
        <w:rPr>
          <w:rFonts w:ascii="Gadugi" w:hAnsi="Gadugi"/>
        </w:rPr>
      </w:pPr>
      <w:r>
        <w:rPr>
          <w:rFonts w:ascii="Gadugi" w:hAnsi="Gadugi"/>
        </w:rPr>
        <w:t xml:space="preserve">At the same time, if </w:t>
      </w:r>
      <w:proofErr w:type="spellStart"/>
      <w:r>
        <w:rPr>
          <w:rFonts w:ascii="Gadugi" w:hAnsi="Gadugi"/>
        </w:rPr>
        <w:t>behaviour</w:t>
      </w:r>
      <w:proofErr w:type="spellEnd"/>
      <w:r>
        <w:rPr>
          <w:rFonts w:ascii="Gadugi" w:hAnsi="Gadugi"/>
        </w:rPr>
        <w:t xml:space="preserve"> has been dealt with, it is important that the teacher moves on and does not keep talking about it</w:t>
      </w:r>
      <w:r w:rsidR="00092E60">
        <w:rPr>
          <w:rFonts w:ascii="Gadugi" w:hAnsi="Gadugi"/>
        </w:rPr>
        <w:t xml:space="preserve">. </w:t>
      </w:r>
    </w:p>
    <w:p w14:paraId="2B9C78EF" w14:textId="77777777" w:rsidR="00796B77" w:rsidRPr="00A61B5F" w:rsidRDefault="00796B77" w:rsidP="00574D9F">
      <w:pPr>
        <w:spacing w:after="0"/>
        <w:rPr>
          <w:rFonts w:ascii="Gadugi" w:hAnsi="Gadugi"/>
          <w:sz w:val="16"/>
          <w:szCs w:val="16"/>
        </w:rPr>
      </w:pPr>
    </w:p>
    <w:p w14:paraId="6406D6F2" w14:textId="45ABF33C" w:rsidR="00DD16BE" w:rsidRPr="00DD16BE" w:rsidRDefault="00796B77" w:rsidP="00574D9F">
      <w:pPr>
        <w:spacing w:after="0"/>
        <w:rPr>
          <w:rFonts w:ascii="Gadugi" w:hAnsi="Gadugi"/>
        </w:rPr>
      </w:pPr>
      <w:r>
        <w:rPr>
          <w:rFonts w:ascii="Gadugi" w:hAnsi="Gadugi"/>
        </w:rPr>
        <w:t xml:space="preserve">If educators are asking students about their </w:t>
      </w:r>
      <w:proofErr w:type="spellStart"/>
      <w:r>
        <w:rPr>
          <w:rFonts w:ascii="Gadugi" w:hAnsi="Gadugi"/>
        </w:rPr>
        <w:t>behaviour</w:t>
      </w:r>
      <w:proofErr w:type="spellEnd"/>
      <w:r>
        <w:rPr>
          <w:rFonts w:ascii="Gadugi" w:hAnsi="Gadugi"/>
        </w:rPr>
        <w:t xml:space="preserve"> </w:t>
      </w:r>
      <w:r w:rsidR="009A3B3D">
        <w:rPr>
          <w:rFonts w:ascii="Gadugi" w:hAnsi="Gadugi"/>
        </w:rPr>
        <w:t xml:space="preserve">or what has happened, </w:t>
      </w:r>
      <w:r>
        <w:rPr>
          <w:rFonts w:ascii="Gadugi" w:hAnsi="Gadugi"/>
        </w:rPr>
        <w:t>they</w:t>
      </w:r>
      <w:r w:rsidR="00DD16BE" w:rsidRPr="00DD16BE">
        <w:rPr>
          <w:rFonts w:ascii="Gadugi" w:hAnsi="Gadugi"/>
        </w:rPr>
        <w:t xml:space="preserve"> </w:t>
      </w:r>
      <w:proofErr w:type="gramStart"/>
      <w:r w:rsidR="00DD16BE" w:rsidRPr="00DD16BE">
        <w:rPr>
          <w:rFonts w:ascii="Gadugi" w:hAnsi="Gadugi"/>
        </w:rPr>
        <w:t>should;</w:t>
      </w:r>
      <w:proofErr w:type="gramEnd"/>
    </w:p>
    <w:p w14:paraId="7570EB69" w14:textId="709F2800" w:rsidR="00DD16BE" w:rsidRPr="00263819" w:rsidRDefault="00351FFA" w:rsidP="006231A9">
      <w:pPr>
        <w:pStyle w:val="ListParagraph"/>
        <w:numPr>
          <w:ilvl w:val="0"/>
          <w:numId w:val="42"/>
        </w:numPr>
        <w:spacing w:after="0"/>
        <w:rPr>
          <w:rFonts w:ascii="Gadugi" w:hAnsi="Gadugi"/>
        </w:rPr>
      </w:pPr>
      <w:r w:rsidRPr="00263819">
        <w:rPr>
          <w:noProof/>
        </w:rPr>
        <mc:AlternateContent>
          <mc:Choice Requires="wps">
            <w:drawing>
              <wp:anchor distT="45720" distB="45720" distL="114300" distR="114300" simplePos="0" relativeHeight="251849728" behindDoc="0" locked="0" layoutInCell="1" allowOverlap="1" wp14:anchorId="5540AD4A" wp14:editId="481285D2">
                <wp:simplePos x="0" y="0"/>
                <wp:positionH relativeFrom="margin">
                  <wp:posOffset>3403600</wp:posOffset>
                </wp:positionH>
                <wp:positionV relativeFrom="paragraph">
                  <wp:posOffset>34925</wp:posOffset>
                </wp:positionV>
                <wp:extent cx="3276600" cy="1054100"/>
                <wp:effectExtent l="0" t="0" r="0" b="0"/>
                <wp:wrapSquare wrapText="bothSides"/>
                <wp:docPr id="49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76600" cy="1054100"/>
                        </a:xfrm>
                        <a:prstGeom prst="rect">
                          <a:avLst/>
                        </a:prstGeom>
                        <a:solidFill>
                          <a:srgbClr val="FFFFFF"/>
                        </a:solidFill>
                        <a:ln w="9525">
                          <a:noFill/>
                          <a:miter lim="800000"/>
                          <a:headEnd/>
                          <a:tailEnd/>
                        </a:ln>
                      </wps:spPr>
                      <wps:txbx>
                        <w:txbxContent>
                          <w:p w14:paraId="33F07F90" w14:textId="166A6AEA" w:rsidR="00263819" w:rsidRPr="00263819" w:rsidRDefault="00263819" w:rsidP="006231A9">
                            <w:pPr>
                              <w:pStyle w:val="ListParagraph"/>
                              <w:numPr>
                                <w:ilvl w:val="0"/>
                                <w:numId w:val="43"/>
                              </w:numPr>
                              <w:spacing w:after="0"/>
                              <w:rPr>
                                <w:rFonts w:ascii="Gadugi" w:hAnsi="Gadugi"/>
                              </w:rPr>
                            </w:pPr>
                            <w:r w:rsidRPr="00263819">
                              <w:rPr>
                                <w:rFonts w:ascii="Gadugi" w:hAnsi="Gadugi"/>
                              </w:rPr>
                              <w:t>Not assume the truth or jump to conclusions</w:t>
                            </w:r>
                          </w:p>
                          <w:p w14:paraId="2C5A90DA" w14:textId="77777777" w:rsidR="00263819" w:rsidRPr="00263819" w:rsidRDefault="00263819" w:rsidP="006231A9">
                            <w:pPr>
                              <w:pStyle w:val="ListParagraph"/>
                              <w:numPr>
                                <w:ilvl w:val="0"/>
                                <w:numId w:val="43"/>
                              </w:numPr>
                              <w:spacing w:after="0"/>
                              <w:rPr>
                                <w:rFonts w:ascii="Gadugi" w:hAnsi="Gadugi"/>
                              </w:rPr>
                            </w:pPr>
                            <w:r w:rsidRPr="00263819">
                              <w:rPr>
                                <w:rFonts w:ascii="Gadugi" w:hAnsi="Gadugi"/>
                              </w:rPr>
                              <w:t xml:space="preserve">Be curious – What happened? </w:t>
                            </w:r>
                          </w:p>
                          <w:p w14:paraId="2973D75C" w14:textId="77777777" w:rsidR="00263819" w:rsidRPr="00263819" w:rsidRDefault="00263819" w:rsidP="006231A9">
                            <w:pPr>
                              <w:pStyle w:val="ListParagraph"/>
                              <w:numPr>
                                <w:ilvl w:val="0"/>
                                <w:numId w:val="43"/>
                              </w:numPr>
                              <w:spacing w:after="0"/>
                              <w:rPr>
                                <w:rFonts w:ascii="Gadugi" w:hAnsi="Gadugi"/>
                              </w:rPr>
                            </w:pPr>
                            <w:proofErr w:type="spellStart"/>
                            <w:r w:rsidRPr="00263819">
                              <w:rPr>
                                <w:rFonts w:ascii="Gadugi" w:hAnsi="Gadugi"/>
                              </w:rPr>
                              <w:t>Summarise</w:t>
                            </w:r>
                            <w:proofErr w:type="spellEnd"/>
                            <w:r w:rsidRPr="00263819">
                              <w:rPr>
                                <w:rFonts w:ascii="Gadugi" w:hAnsi="Gadugi"/>
                              </w:rPr>
                              <w:t xml:space="preserve"> what is being said.</w:t>
                            </w:r>
                          </w:p>
                          <w:p w14:paraId="7955F9CD" w14:textId="0A938E16" w:rsidR="00263819" w:rsidRDefault="00263819" w:rsidP="006231A9">
                            <w:pPr>
                              <w:pStyle w:val="ListParagraph"/>
                              <w:numPr>
                                <w:ilvl w:val="0"/>
                                <w:numId w:val="43"/>
                              </w:numPr>
                              <w:spacing w:after="0"/>
                              <w:rPr>
                                <w:rFonts w:ascii="Gadugi" w:hAnsi="Gadugi"/>
                              </w:rPr>
                            </w:pPr>
                            <w:r w:rsidRPr="00263819">
                              <w:rPr>
                                <w:rFonts w:ascii="Gadugi" w:hAnsi="Gadugi"/>
                              </w:rPr>
                              <w:t>Be empathetic – how did that make you feel?</w:t>
                            </w:r>
                          </w:p>
                          <w:p w14:paraId="59BEA1D4" w14:textId="44CB03B2" w:rsidR="00AC5236" w:rsidRPr="00263819" w:rsidRDefault="00AC5236" w:rsidP="006231A9">
                            <w:pPr>
                              <w:pStyle w:val="ListParagraph"/>
                              <w:numPr>
                                <w:ilvl w:val="0"/>
                                <w:numId w:val="43"/>
                              </w:numPr>
                              <w:spacing w:after="0"/>
                              <w:rPr>
                                <w:rFonts w:ascii="Gadugi" w:hAnsi="Gadugi"/>
                              </w:rPr>
                            </w:pPr>
                            <w:r>
                              <w:rPr>
                                <w:rFonts w:ascii="Gadugi" w:hAnsi="Gadugi"/>
                              </w:rPr>
                              <w:t>Not to take sides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540AD4A" id="_x0000_s1059" type="#_x0000_t202" style="position:absolute;left:0;text-align:left;margin-left:268pt;margin-top:2.75pt;width:258pt;height:83pt;z-index:25184972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6l7VEQIAAP8DAAAOAAAAZHJzL2Uyb0RvYy54bWysU9uO2yAQfa/Uf0C8N7azSXbXirPaZpuq&#10;0vYibfsBGOMYFRgKJHb69R2wN5u2b1V5QAwzc5g5c1jfDVqRo3BegqloMcspEYZDI82+ot++7t7c&#10;UOIDMw1TYERFT8LTu83rV+velmIOHahGOIIgxpe9rWgXgi2zzPNOaOZnYIVBZwtOs4Cm22eNYz2i&#10;a5XN83yV9eAa64AL7/H2YXTSTcJvW8HD57b1IhBVUawtpN2lvY57tlmzcu+Y7SSfymD/UIVm0uCj&#10;Z6gHFhg5OPkXlJbcgYc2zDjoDNpWcpF6wG6K/I9unjpmReoFyfH2TJP/f7D80/HJfnEkDG9hwAGm&#10;Jrx9BP7dEwPbjpm9uHcO+k6wBh8uImVZb305pUaqfekjSN1/hAaHzA4BEtDQOh1ZwT4JouMATmfS&#10;xRAIx8ur+fVqlaOLo6/Il4sCjfgGK5/TrfPhvQBN4qGiDqea4Nnx0Ycx9DkkvuZByWYnlUqG29db&#10;5ciRoQJ2aU3ov4UpQ/qK3i7ny4RsIOYncWgZUKFK6ore5HGNmol0vDNNCglMqvGMRSsz8RMpGckJ&#10;Qz0Q2WCvVzE58lVDc0LGHIyKxB+Ehw7cT0p6VGNF/Y8Dc4IS9cEg67fFYhHlm4zF8nqOhrv01Jce&#10;ZjhCVTRQMh63IUk+8mHgHqfTysTbSyVTzaiyxPz0I6KML+0U9fJvN78AAAD//wMAUEsDBBQABgAI&#10;AAAAIQDqjGOw3QAAAAoBAAAPAAAAZHJzL2Rvd25yZXYueG1sTI/BTsMwEETvSPyDtUhcEHVacNKG&#10;OBUggbi29AOceJtExOsodpv079me4Da7s5p9U2xn14szjqHzpGG5SEAg1d521Gg4fH88rkGEaMia&#10;3hNquGCAbXl7U5jc+ol2eN7HRnAIhdxoaGMccilD3aIzYeEHJPaOfnQm8jg20o5m4nDXy1WSpNKZ&#10;jvhDawZ8b7H+2Z+chuPX9KA2U/UZD9nuOX0zXVb5i9b3d/PrC4iIc/w7his+o0PJTJU/kQ2i16Ce&#10;Uu4SWSgQVz9RK15UrLKlAlkW8n+F8hcAAP//AwBQSwECLQAUAAYACAAAACEAtoM4kv4AAADhAQAA&#10;EwAAAAAAAAAAAAAAAAAAAAAAW0NvbnRlbnRfVHlwZXNdLnhtbFBLAQItABQABgAIAAAAIQA4/SH/&#10;1gAAAJQBAAALAAAAAAAAAAAAAAAAAC8BAABfcmVscy8ucmVsc1BLAQItABQABgAIAAAAIQDG6l7V&#10;EQIAAP8DAAAOAAAAAAAAAAAAAAAAAC4CAABkcnMvZTJvRG9jLnhtbFBLAQItABQABgAIAAAAIQDq&#10;jGOw3QAAAAoBAAAPAAAAAAAAAAAAAAAAAGsEAABkcnMvZG93bnJldi54bWxQSwUGAAAAAAQABADz&#10;AAAAdQUAAAAA&#10;" stroked="f">
                <v:textbox>
                  <w:txbxContent>
                    <w:p w14:paraId="33F07F90" w14:textId="166A6AEA" w:rsidR="00263819" w:rsidRPr="00263819" w:rsidRDefault="00263819" w:rsidP="006231A9">
                      <w:pPr>
                        <w:pStyle w:val="ListParagraph"/>
                        <w:numPr>
                          <w:ilvl w:val="0"/>
                          <w:numId w:val="43"/>
                        </w:numPr>
                        <w:spacing w:after="0"/>
                        <w:rPr>
                          <w:rFonts w:ascii="Gadugi" w:hAnsi="Gadugi"/>
                        </w:rPr>
                      </w:pPr>
                      <w:r w:rsidRPr="00263819">
                        <w:rPr>
                          <w:rFonts w:ascii="Gadugi" w:hAnsi="Gadugi"/>
                        </w:rPr>
                        <w:t>Not assume the truth or jump to conclusions</w:t>
                      </w:r>
                    </w:p>
                    <w:p w14:paraId="2C5A90DA" w14:textId="77777777" w:rsidR="00263819" w:rsidRPr="00263819" w:rsidRDefault="00263819" w:rsidP="006231A9">
                      <w:pPr>
                        <w:pStyle w:val="ListParagraph"/>
                        <w:numPr>
                          <w:ilvl w:val="0"/>
                          <w:numId w:val="43"/>
                        </w:numPr>
                        <w:spacing w:after="0"/>
                        <w:rPr>
                          <w:rFonts w:ascii="Gadugi" w:hAnsi="Gadugi"/>
                        </w:rPr>
                      </w:pPr>
                      <w:r w:rsidRPr="00263819">
                        <w:rPr>
                          <w:rFonts w:ascii="Gadugi" w:hAnsi="Gadugi"/>
                        </w:rPr>
                        <w:t xml:space="preserve">Be curious – What happened? </w:t>
                      </w:r>
                    </w:p>
                    <w:p w14:paraId="2973D75C" w14:textId="77777777" w:rsidR="00263819" w:rsidRPr="00263819" w:rsidRDefault="00263819" w:rsidP="006231A9">
                      <w:pPr>
                        <w:pStyle w:val="ListParagraph"/>
                        <w:numPr>
                          <w:ilvl w:val="0"/>
                          <w:numId w:val="43"/>
                        </w:numPr>
                        <w:spacing w:after="0"/>
                        <w:rPr>
                          <w:rFonts w:ascii="Gadugi" w:hAnsi="Gadugi"/>
                        </w:rPr>
                      </w:pPr>
                      <w:r w:rsidRPr="00263819">
                        <w:rPr>
                          <w:rFonts w:ascii="Gadugi" w:hAnsi="Gadugi"/>
                        </w:rPr>
                        <w:t>Summarise what is being said.</w:t>
                      </w:r>
                    </w:p>
                    <w:p w14:paraId="7955F9CD" w14:textId="0A938E16" w:rsidR="00263819" w:rsidRDefault="00263819" w:rsidP="006231A9">
                      <w:pPr>
                        <w:pStyle w:val="ListParagraph"/>
                        <w:numPr>
                          <w:ilvl w:val="0"/>
                          <w:numId w:val="43"/>
                        </w:numPr>
                        <w:spacing w:after="0"/>
                        <w:rPr>
                          <w:rFonts w:ascii="Gadugi" w:hAnsi="Gadugi"/>
                        </w:rPr>
                      </w:pPr>
                      <w:r w:rsidRPr="00263819">
                        <w:rPr>
                          <w:rFonts w:ascii="Gadugi" w:hAnsi="Gadugi"/>
                        </w:rPr>
                        <w:t>Be empathetic – how did that make you feel?</w:t>
                      </w:r>
                    </w:p>
                    <w:p w14:paraId="59BEA1D4" w14:textId="44CB03B2" w:rsidR="00AC5236" w:rsidRPr="00263819" w:rsidRDefault="00AC5236" w:rsidP="006231A9">
                      <w:pPr>
                        <w:pStyle w:val="ListParagraph"/>
                        <w:numPr>
                          <w:ilvl w:val="0"/>
                          <w:numId w:val="43"/>
                        </w:numPr>
                        <w:spacing w:after="0"/>
                        <w:rPr>
                          <w:rFonts w:ascii="Gadugi" w:hAnsi="Gadugi"/>
                        </w:rPr>
                      </w:pPr>
                      <w:r>
                        <w:rPr>
                          <w:rFonts w:ascii="Gadugi" w:hAnsi="Gadugi"/>
                        </w:rPr>
                        <w:t>Not to take sides</w:t>
                      </w:r>
                    </w:p>
                  </w:txbxContent>
                </v:textbox>
                <w10:wrap type="square" anchorx="margin"/>
              </v:shape>
            </w:pict>
          </mc:Fallback>
        </mc:AlternateContent>
      </w:r>
      <w:r w:rsidR="00DD16BE" w:rsidRPr="00263819">
        <w:rPr>
          <w:rFonts w:ascii="Gadugi" w:hAnsi="Gadugi"/>
        </w:rPr>
        <w:t xml:space="preserve">Be </w:t>
      </w:r>
      <w:proofErr w:type="spellStart"/>
      <w:r w:rsidR="00DD16BE" w:rsidRPr="00263819">
        <w:rPr>
          <w:rFonts w:ascii="Gadugi" w:hAnsi="Gadugi"/>
        </w:rPr>
        <w:t>non-judgemental</w:t>
      </w:r>
      <w:proofErr w:type="spellEnd"/>
    </w:p>
    <w:p w14:paraId="080411C2" w14:textId="77777777" w:rsidR="00DD16BE" w:rsidRPr="00263819" w:rsidRDefault="00DD16BE" w:rsidP="006231A9">
      <w:pPr>
        <w:pStyle w:val="ListParagraph"/>
        <w:numPr>
          <w:ilvl w:val="0"/>
          <w:numId w:val="42"/>
        </w:numPr>
        <w:spacing w:after="0"/>
        <w:rPr>
          <w:rFonts w:ascii="Gadugi" w:hAnsi="Gadugi"/>
        </w:rPr>
      </w:pPr>
      <w:r w:rsidRPr="00263819">
        <w:rPr>
          <w:rFonts w:ascii="Gadugi" w:hAnsi="Gadugi"/>
        </w:rPr>
        <w:t>Not give advice</w:t>
      </w:r>
    </w:p>
    <w:p w14:paraId="32189C47" w14:textId="3881ABA1" w:rsidR="00DD16BE" w:rsidRPr="00AC5236" w:rsidRDefault="00DD16BE" w:rsidP="006231A9">
      <w:pPr>
        <w:pStyle w:val="ListParagraph"/>
        <w:numPr>
          <w:ilvl w:val="0"/>
          <w:numId w:val="42"/>
        </w:numPr>
        <w:spacing w:after="0"/>
        <w:rPr>
          <w:rFonts w:ascii="Gadugi" w:hAnsi="Gadugi"/>
        </w:rPr>
      </w:pPr>
      <w:r w:rsidRPr="00263819">
        <w:rPr>
          <w:rFonts w:ascii="Gadugi" w:hAnsi="Gadugi"/>
        </w:rPr>
        <w:t>Not give reprimands</w:t>
      </w:r>
    </w:p>
    <w:p w14:paraId="43874017" w14:textId="3E88E5F9" w:rsidR="00DD16BE" w:rsidRPr="00263819" w:rsidRDefault="00DD16BE" w:rsidP="006231A9">
      <w:pPr>
        <w:pStyle w:val="ListParagraph"/>
        <w:numPr>
          <w:ilvl w:val="0"/>
          <w:numId w:val="42"/>
        </w:numPr>
        <w:spacing w:after="0"/>
        <w:rPr>
          <w:rFonts w:ascii="Gadugi" w:hAnsi="Gadugi"/>
        </w:rPr>
      </w:pPr>
      <w:r w:rsidRPr="00263819">
        <w:rPr>
          <w:rFonts w:ascii="Gadugi" w:hAnsi="Gadugi"/>
        </w:rPr>
        <w:t xml:space="preserve">Establish a </w:t>
      </w:r>
      <w:r w:rsidR="00EF76E5" w:rsidRPr="00263819">
        <w:rPr>
          <w:rFonts w:ascii="Gadugi" w:hAnsi="Gadugi"/>
        </w:rPr>
        <w:t>timeline</w:t>
      </w:r>
      <w:r w:rsidRPr="00263819">
        <w:rPr>
          <w:rFonts w:ascii="Gadugi" w:hAnsi="Gadugi"/>
        </w:rPr>
        <w:t xml:space="preserve"> - what happened before?</w:t>
      </w:r>
    </w:p>
    <w:p w14:paraId="36B28048" w14:textId="7F67AA29" w:rsidR="00DD16BE" w:rsidRPr="00263819" w:rsidRDefault="00DD16BE" w:rsidP="006231A9">
      <w:pPr>
        <w:pStyle w:val="ListParagraph"/>
        <w:numPr>
          <w:ilvl w:val="0"/>
          <w:numId w:val="42"/>
        </w:numPr>
        <w:spacing w:after="0"/>
        <w:rPr>
          <w:rFonts w:ascii="Gadugi" w:hAnsi="Gadugi"/>
        </w:rPr>
      </w:pPr>
      <w:r w:rsidRPr="00263819">
        <w:rPr>
          <w:rFonts w:ascii="Gadugi" w:hAnsi="Gadugi"/>
        </w:rPr>
        <w:t>Be concer</w:t>
      </w:r>
      <w:r w:rsidR="00EE125D">
        <w:rPr>
          <w:rFonts w:ascii="Gadugi" w:hAnsi="Gadugi"/>
        </w:rPr>
        <w:t xml:space="preserve">ned - </w:t>
      </w:r>
      <w:r w:rsidRPr="00263819">
        <w:rPr>
          <w:rFonts w:ascii="Gadugi" w:hAnsi="Gadugi"/>
        </w:rPr>
        <w:t xml:space="preserve">Who has been affected? </w:t>
      </w:r>
    </w:p>
    <w:p w14:paraId="4EC4915A" w14:textId="2C6AFF07" w:rsidR="00F36984" w:rsidRDefault="00DD16BE" w:rsidP="006231A9">
      <w:pPr>
        <w:pStyle w:val="ListParagraph"/>
        <w:numPr>
          <w:ilvl w:val="0"/>
          <w:numId w:val="42"/>
        </w:numPr>
        <w:spacing w:after="0"/>
        <w:rPr>
          <w:rFonts w:ascii="Gadugi" w:hAnsi="Gadugi"/>
        </w:rPr>
      </w:pPr>
      <w:r w:rsidRPr="00263819">
        <w:rPr>
          <w:rFonts w:ascii="Gadugi" w:hAnsi="Gadugi"/>
        </w:rPr>
        <w:t>Be empowering – What do you think needs to happen to put things right?</w:t>
      </w:r>
      <w:r w:rsidR="004A726D" w:rsidRPr="004A726D">
        <w:rPr>
          <w:rFonts w:ascii="Gadugi" w:hAnsi="Gadugi"/>
        </w:rPr>
        <w:t xml:space="preserve"> </w:t>
      </w:r>
    </w:p>
    <w:p w14:paraId="1FC68065" w14:textId="77777777" w:rsidR="00A61B5F" w:rsidRPr="00A61B5F" w:rsidRDefault="00A61B5F" w:rsidP="00A61B5F">
      <w:pPr>
        <w:pStyle w:val="ListParagraph"/>
        <w:spacing w:after="0"/>
        <w:rPr>
          <w:rFonts w:ascii="Gadugi" w:hAnsi="Gadugi"/>
          <w:sz w:val="16"/>
          <w:szCs w:val="16"/>
        </w:rPr>
      </w:pPr>
    </w:p>
    <w:p w14:paraId="6256AF43" w14:textId="2FDED41D" w:rsidR="008634BB" w:rsidRPr="008634BB" w:rsidRDefault="00DD16BE" w:rsidP="008634BB">
      <w:pPr>
        <w:spacing w:after="0"/>
        <w:rPr>
          <w:rFonts w:ascii="Gadugi" w:hAnsi="Gadugi"/>
        </w:rPr>
      </w:pPr>
      <w:r w:rsidRPr="00574D9F">
        <w:rPr>
          <w:rFonts w:ascii="Gadugi" w:hAnsi="Gadugi"/>
        </w:rPr>
        <w:t xml:space="preserve">Try and understand the underlying </w:t>
      </w:r>
      <w:proofErr w:type="spellStart"/>
      <w:r w:rsidRPr="00574D9F">
        <w:rPr>
          <w:rFonts w:ascii="Gadugi" w:hAnsi="Gadugi"/>
        </w:rPr>
        <w:t>behaviour</w:t>
      </w:r>
      <w:proofErr w:type="spellEnd"/>
      <w:r w:rsidRPr="00574D9F">
        <w:rPr>
          <w:rFonts w:ascii="Gadugi" w:hAnsi="Gadugi"/>
        </w:rPr>
        <w:t xml:space="preserve"> and have a discussion with the child and their parents. If a child becomes physically aggressive towards another child or a member of staff</w:t>
      </w:r>
      <w:r w:rsidR="008634BB">
        <w:rPr>
          <w:rFonts w:ascii="Gadugi" w:hAnsi="Gadugi"/>
        </w:rPr>
        <w:t>,</w:t>
      </w:r>
      <w:r w:rsidRPr="00574D9F">
        <w:rPr>
          <w:rFonts w:ascii="Gadugi" w:hAnsi="Gadugi"/>
        </w:rPr>
        <w:t xml:space="preserve"> all attempts must be made verbally for them to stop. </w:t>
      </w:r>
    </w:p>
    <w:p w14:paraId="67AA4D9D" w14:textId="01793950" w:rsidR="006B0EF6" w:rsidRPr="006A1E3D" w:rsidRDefault="006B0EF6" w:rsidP="008634BB">
      <w:pPr>
        <w:pStyle w:val="ListParagraph"/>
        <w:numPr>
          <w:ilvl w:val="0"/>
          <w:numId w:val="3"/>
        </w:numPr>
        <w:spacing w:after="0"/>
        <w:rPr>
          <w:rFonts w:asciiTheme="majorHAnsi" w:hAnsiTheme="majorHAnsi" w:cstheme="majorHAnsi"/>
          <w:b/>
          <w:bCs/>
          <w:color w:val="2F5496" w:themeColor="accent1" w:themeShade="BF"/>
          <w:sz w:val="26"/>
          <w:szCs w:val="26"/>
        </w:rPr>
      </w:pPr>
      <w:r w:rsidRPr="006A1E3D">
        <w:rPr>
          <w:rFonts w:asciiTheme="majorHAnsi" w:hAnsiTheme="majorHAnsi" w:cstheme="majorHAnsi"/>
          <w:b/>
          <w:bCs/>
          <w:color w:val="2F5496" w:themeColor="accent1" w:themeShade="BF"/>
          <w:sz w:val="26"/>
          <w:szCs w:val="26"/>
        </w:rPr>
        <w:lastRenderedPageBreak/>
        <w:t xml:space="preserve">Creating an environment for good </w:t>
      </w:r>
      <w:proofErr w:type="spellStart"/>
      <w:r w:rsidRPr="006A1E3D">
        <w:rPr>
          <w:rFonts w:asciiTheme="majorHAnsi" w:hAnsiTheme="majorHAnsi" w:cstheme="majorHAnsi"/>
          <w:b/>
          <w:bCs/>
          <w:color w:val="2F5496" w:themeColor="accent1" w:themeShade="BF"/>
          <w:sz w:val="26"/>
          <w:szCs w:val="26"/>
        </w:rPr>
        <w:t>behaviour</w:t>
      </w:r>
      <w:proofErr w:type="spellEnd"/>
      <w:r w:rsidRPr="006A1E3D">
        <w:rPr>
          <w:rFonts w:asciiTheme="majorHAnsi" w:hAnsiTheme="majorHAnsi" w:cstheme="majorHAnsi"/>
          <w:b/>
          <w:bCs/>
          <w:color w:val="2F5496" w:themeColor="accent1" w:themeShade="BF"/>
          <w:sz w:val="26"/>
          <w:szCs w:val="26"/>
        </w:rPr>
        <w:t xml:space="preserve"> to support learning for all children</w:t>
      </w:r>
    </w:p>
    <w:p w14:paraId="67F4E8B1" w14:textId="77777777" w:rsidR="002B7E63" w:rsidRDefault="004F43EC" w:rsidP="002B7E63">
      <w:pPr>
        <w:spacing w:after="0"/>
        <w:rPr>
          <w:rFonts w:ascii="Gadugi" w:hAnsi="Gadugi"/>
        </w:rPr>
      </w:pPr>
      <w:r w:rsidRPr="00287941">
        <w:rPr>
          <w:rFonts w:ascii="Gadugi" w:hAnsi="Gadugi"/>
        </w:rPr>
        <w:t>A</w:t>
      </w:r>
      <w:r w:rsidR="005552AB">
        <w:rPr>
          <w:rFonts w:ascii="Gadugi" w:hAnsi="Gadugi"/>
        </w:rPr>
        <w:t>n inclusive</w:t>
      </w:r>
      <w:r w:rsidRPr="00287941">
        <w:rPr>
          <w:rFonts w:ascii="Gadugi" w:hAnsi="Gadugi"/>
        </w:rPr>
        <w:t xml:space="preserve"> teacher will use space and classroom materials to ensure that all children can participate, plan lessons to ensure time is used effectively and use a range of seating and grouping arrangements to encourage collaborative group work, paired </w:t>
      </w:r>
      <w:proofErr w:type="gramStart"/>
      <w:r w:rsidRPr="00287941">
        <w:rPr>
          <w:rFonts w:ascii="Gadugi" w:hAnsi="Gadugi"/>
        </w:rPr>
        <w:t>activities</w:t>
      </w:r>
      <w:proofErr w:type="gramEnd"/>
      <w:r w:rsidRPr="00287941">
        <w:rPr>
          <w:rFonts w:ascii="Gadugi" w:hAnsi="Gadugi"/>
        </w:rPr>
        <w:t xml:space="preserve"> and independent learning.</w:t>
      </w:r>
    </w:p>
    <w:p w14:paraId="57C4D827" w14:textId="77777777" w:rsidR="002B7E63" w:rsidRDefault="002B7E63" w:rsidP="002B7E63">
      <w:pPr>
        <w:spacing w:after="0"/>
        <w:rPr>
          <w:rFonts w:ascii="Gadugi" w:hAnsi="Gadugi"/>
        </w:rPr>
      </w:pPr>
    </w:p>
    <w:p w14:paraId="19894CC0" w14:textId="398FABF6" w:rsidR="006B0EF6" w:rsidRPr="00287941" w:rsidRDefault="00F401C0" w:rsidP="002B7E63">
      <w:pPr>
        <w:spacing w:after="0"/>
        <w:rPr>
          <w:rFonts w:ascii="Gadugi" w:hAnsi="Gadugi"/>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723776" behindDoc="0" locked="0" layoutInCell="1" allowOverlap="1" wp14:anchorId="6E916B69" wp14:editId="084DAD8A">
            <wp:simplePos x="0" y="0"/>
            <wp:positionH relativeFrom="page">
              <wp:posOffset>5592445</wp:posOffset>
            </wp:positionH>
            <wp:positionV relativeFrom="paragraph">
              <wp:posOffset>546100</wp:posOffset>
            </wp:positionV>
            <wp:extent cx="2120701" cy="2152650"/>
            <wp:effectExtent l="0" t="0" r="0" b="0"/>
            <wp:wrapNone/>
            <wp:docPr id="31" name="Picture 3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767F0D" w:rsidRPr="00287941">
        <w:rPr>
          <w:rFonts w:ascii="Gadugi" w:hAnsi="Gadugi"/>
        </w:rPr>
        <w:t>Creating a</w:t>
      </w:r>
      <w:r w:rsidR="003E668E" w:rsidRPr="00287941">
        <w:rPr>
          <w:rFonts w:ascii="Gadugi" w:hAnsi="Gadugi"/>
        </w:rPr>
        <w:t xml:space="preserve"> safe and supportive learning environment for children is a core competency for </w:t>
      </w:r>
      <w:r w:rsidR="00B918BF">
        <w:rPr>
          <w:rFonts w:ascii="Gadugi" w:hAnsi="Gadugi"/>
        </w:rPr>
        <w:t>inclusive</w:t>
      </w:r>
      <w:r w:rsidR="003E668E" w:rsidRPr="00287941">
        <w:rPr>
          <w:rFonts w:ascii="Gadugi" w:hAnsi="Gadugi"/>
        </w:rPr>
        <w:t xml:space="preserve"> teachers.</w:t>
      </w:r>
      <w:r w:rsidR="00733497" w:rsidRPr="00287941">
        <w:rPr>
          <w:rFonts w:ascii="Gadugi" w:hAnsi="Gadugi"/>
        </w:rPr>
        <w:t xml:space="preserve"> In module </w:t>
      </w:r>
      <w:r w:rsidR="00097C23">
        <w:rPr>
          <w:rFonts w:ascii="Gadugi" w:hAnsi="Gadugi"/>
        </w:rPr>
        <w:t xml:space="preserve">12 </w:t>
      </w:r>
      <w:r w:rsidR="00733497" w:rsidRPr="00287941">
        <w:rPr>
          <w:rFonts w:ascii="Gadugi" w:hAnsi="Gadugi"/>
        </w:rPr>
        <w:t>we looked at</w:t>
      </w:r>
      <w:r w:rsidR="0093068D" w:rsidRPr="00287941">
        <w:rPr>
          <w:rFonts w:ascii="Gadugi" w:hAnsi="Gadugi"/>
        </w:rPr>
        <w:t xml:space="preserve"> Universal Design for Learning (UDL). UDL can help schools and teachers to create learning environments that are flexible, and where there are no barriers to inclusion. UDL enables equitable access and participation in education.</w:t>
      </w:r>
    </w:p>
    <w:p w14:paraId="3E85F4B4" w14:textId="3247AE01" w:rsidR="00E90E34" w:rsidRDefault="00942D3D" w:rsidP="00767F0D">
      <w:pPr>
        <w:rPr>
          <w:rFonts w:ascii="Gadugi" w:hAnsi="Gadugi"/>
        </w:rPr>
      </w:pPr>
      <w:r w:rsidRPr="00287941">
        <w:rPr>
          <w:rFonts w:ascii="Gadugi" w:hAnsi="Gadugi"/>
        </w:rPr>
        <w:t>UDL is about providing flexibility in the</w:t>
      </w:r>
      <w:r w:rsidR="00BE6FE6" w:rsidRPr="00287941">
        <w:rPr>
          <w:rFonts w:ascii="Gadugi" w:hAnsi="Gadugi"/>
        </w:rPr>
        <w:t xml:space="preserve"> physical</w:t>
      </w:r>
      <w:r w:rsidRPr="00287941">
        <w:rPr>
          <w:rFonts w:ascii="Gadugi" w:hAnsi="Gadugi"/>
        </w:rPr>
        <w:t xml:space="preserve"> learning environment</w:t>
      </w:r>
      <w:r w:rsidR="00225755" w:rsidRPr="00287941">
        <w:rPr>
          <w:rFonts w:ascii="Gadugi" w:hAnsi="Gadugi"/>
        </w:rPr>
        <w:t xml:space="preserve"> </w:t>
      </w:r>
      <w:r w:rsidR="000C0AFE" w:rsidRPr="00287941">
        <w:rPr>
          <w:rFonts w:ascii="Gadugi" w:hAnsi="Gadugi"/>
        </w:rPr>
        <w:t>to support the diverse learning needs of all children</w:t>
      </w:r>
      <w:r w:rsidRPr="00287941">
        <w:rPr>
          <w:rFonts w:ascii="Gadugi" w:hAnsi="Gadugi"/>
        </w:rPr>
        <w:t>.</w:t>
      </w:r>
      <w:r w:rsidR="004D5004" w:rsidRPr="00287941">
        <w:rPr>
          <w:rFonts w:ascii="Gadugi" w:hAnsi="Gadugi"/>
        </w:rPr>
        <w:t xml:space="preserve"> </w:t>
      </w:r>
      <w:r w:rsidR="004948D1" w:rsidRPr="00287941">
        <w:rPr>
          <w:rFonts w:ascii="Gadugi" w:hAnsi="Gadugi"/>
        </w:rPr>
        <w:t xml:space="preserve">Some ways in which teachers provide </w:t>
      </w:r>
      <w:r w:rsidR="004D5004" w:rsidRPr="00287941">
        <w:rPr>
          <w:rFonts w:ascii="Gadugi" w:hAnsi="Gadugi"/>
        </w:rPr>
        <w:t xml:space="preserve">flexible </w:t>
      </w:r>
      <w:r w:rsidR="000205E6" w:rsidRPr="00287941">
        <w:rPr>
          <w:rFonts w:ascii="Gadugi" w:hAnsi="Gadugi"/>
        </w:rPr>
        <w:t>workspaces</w:t>
      </w:r>
      <w:r w:rsidR="004948D1" w:rsidRPr="00287941">
        <w:rPr>
          <w:rFonts w:ascii="Gadugi" w:hAnsi="Gadugi"/>
        </w:rPr>
        <w:t xml:space="preserve"> in their classroom include providing spaces for quiet individual work, </w:t>
      </w:r>
      <w:r w:rsidR="00A9525C" w:rsidRPr="00287941">
        <w:rPr>
          <w:rFonts w:ascii="Gadugi" w:hAnsi="Gadugi"/>
        </w:rPr>
        <w:t>paired and group work, and whole class instruction.</w:t>
      </w:r>
    </w:p>
    <w:tbl>
      <w:tblPr>
        <w:tblStyle w:val="TableGrid4"/>
        <w:tblW w:w="10060" w:type="dxa"/>
        <w:tblLook w:val="04A0" w:firstRow="1" w:lastRow="0" w:firstColumn="1" w:lastColumn="0" w:noHBand="0" w:noVBand="1"/>
      </w:tblPr>
      <w:tblGrid>
        <w:gridCol w:w="10060"/>
      </w:tblGrid>
      <w:tr w:rsidR="00956C79" w:rsidRPr="00195253" w14:paraId="5A4A46F8" w14:textId="77777777" w:rsidTr="008D06B5">
        <w:trPr>
          <w:trHeight w:val="1922"/>
        </w:trPr>
        <w:tc>
          <w:tcPr>
            <w:tcW w:w="10060" w:type="dxa"/>
            <w:shd w:val="clear" w:color="auto" w:fill="E2EFD9" w:themeFill="accent6" w:themeFillTint="33"/>
          </w:tcPr>
          <w:p w14:paraId="2DF1FE81" w14:textId="6894B6CB" w:rsidR="00956C79" w:rsidRPr="006D02C4" w:rsidRDefault="00956C79" w:rsidP="008D06B5">
            <w:pPr>
              <w:keepNext/>
              <w:keepLines/>
              <w:outlineLvl w:val="0"/>
              <w:rPr>
                <w:rFonts w:ascii="Gadugi" w:eastAsiaTheme="majorEastAsia" w:hAnsi="Gadugi" w:cstheme="majorBidi"/>
                <w:noProof/>
                <w:color w:val="2F5496" w:themeColor="accent1" w:themeShade="BF"/>
                <w:sz w:val="24"/>
                <w:szCs w:val="32"/>
                <w:lang w:bidi="ar-SA"/>
              </w:rPr>
            </w:pPr>
            <w:bookmarkStart w:id="17" w:name="_Hlk90994408"/>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sidR="009946A3">
              <w:rPr>
                <w:rFonts w:asciiTheme="majorHAnsi" w:eastAsia="Times New Roman" w:hAnsiTheme="majorHAnsi" w:cstheme="majorBidi"/>
                <w:b/>
                <w:bCs/>
                <w:color w:val="2F5496" w:themeColor="accent1" w:themeShade="BF"/>
                <w:sz w:val="26"/>
                <w:szCs w:val="32"/>
                <w:lang w:bidi="ar-SA"/>
              </w:rPr>
              <w:t>1</w:t>
            </w:r>
            <w:r w:rsidR="00304E57">
              <w:rPr>
                <w:rFonts w:asciiTheme="majorHAnsi" w:eastAsia="Times New Roman" w:hAnsiTheme="majorHAnsi" w:cstheme="majorBidi"/>
                <w:b/>
                <w:bCs/>
                <w:color w:val="2F5496" w:themeColor="accent1" w:themeShade="BF"/>
                <w:sz w:val="26"/>
                <w:szCs w:val="32"/>
                <w:lang w:bidi="ar-SA"/>
              </w:rPr>
              <w:t>1</w:t>
            </w:r>
            <w:r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Flexible workspaces</w:t>
            </w:r>
            <w:r w:rsidRPr="00195253">
              <w:rPr>
                <w:rFonts w:asciiTheme="majorHAnsi" w:eastAsia="Times New Roman" w:hAnsiTheme="majorHAnsi" w:cstheme="majorBidi"/>
                <w:b/>
                <w:bCs/>
                <w:color w:val="2F5496" w:themeColor="accent1" w:themeShade="BF"/>
                <w:sz w:val="26"/>
                <w:szCs w:val="32"/>
                <w:lang w:bidi="ar-SA"/>
              </w:rPr>
              <w:t xml:space="preserve"> (20 minutes)</w:t>
            </w:r>
            <w:r w:rsidRPr="00195253">
              <w:rPr>
                <w:rFonts w:ascii="Gadugi" w:eastAsiaTheme="majorEastAsia" w:hAnsi="Gadugi" w:cstheme="majorBidi"/>
                <w:noProof/>
                <w:color w:val="2F5496" w:themeColor="accent1" w:themeShade="BF"/>
                <w:sz w:val="24"/>
                <w:szCs w:val="32"/>
                <w:lang w:bidi="ar-SA"/>
              </w:rPr>
              <w:t xml:space="preserve"> </w:t>
            </w:r>
          </w:p>
          <w:p w14:paraId="3724D24C" w14:textId="32F406E1" w:rsidR="00956C79" w:rsidRPr="005559A1" w:rsidRDefault="00A61B5F" w:rsidP="008D06B5">
            <w:pPr>
              <w:pStyle w:val="ListParagraph"/>
              <w:numPr>
                <w:ilvl w:val="1"/>
                <w:numId w:val="3"/>
              </w:numPr>
              <w:rPr>
                <w:rFonts w:ascii="Gadugi" w:hAnsi="Gadugi"/>
                <w:lang w:val="en-US"/>
              </w:rPr>
            </w:pPr>
            <w:r w:rsidRPr="00914F64">
              <w:rPr>
                <w:noProof/>
                <w:color w:val="4472C4" w:themeColor="accent1"/>
                <w:sz w:val="24"/>
              </w:rPr>
              <w:drawing>
                <wp:anchor distT="0" distB="0" distL="114300" distR="114300" simplePos="0" relativeHeight="251908096" behindDoc="0" locked="0" layoutInCell="1" allowOverlap="1" wp14:anchorId="199AD12B" wp14:editId="04397CA8">
                  <wp:simplePos x="0" y="0"/>
                  <wp:positionH relativeFrom="column">
                    <wp:posOffset>5664200</wp:posOffset>
                  </wp:positionH>
                  <wp:positionV relativeFrom="paragraph">
                    <wp:posOffset>1386840</wp:posOffset>
                  </wp:positionV>
                  <wp:extent cx="675596" cy="685800"/>
                  <wp:effectExtent l="0" t="0" r="0" b="0"/>
                  <wp:wrapNone/>
                  <wp:docPr id="509" name="Picture 50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956C79" w:rsidRPr="006D02C4">
              <w:rPr>
                <w:rFonts w:ascii="Gadugi" w:hAnsi="Gadugi"/>
                <w:lang w:val="en-US"/>
              </w:rPr>
              <w:t>For each of the workspace arrangements shown in the table below, think about the benefits for learners.</w:t>
            </w:r>
            <w:r w:rsidR="00956C79" w:rsidRPr="00195253">
              <w:rPr>
                <w:noProof/>
              </w:rPr>
              <w:drawing>
                <wp:anchor distT="0" distB="0" distL="114300" distR="114300" simplePos="0" relativeHeight="251722752" behindDoc="0" locked="0" layoutInCell="1" allowOverlap="1" wp14:anchorId="3987781D" wp14:editId="1D17CB80">
                  <wp:simplePos x="0" y="0"/>
                  <wp:positionH relativeFrom="column">
                    <wp:posOffset>5565140</wp:posOffset>
                  </wp:positionH>
                  <wp:positionV relativeFrom="paragraph">
                    <wp:posOffset>34290</wp:posOffset>
                  </wp:positionV>
                  <wp:extent cx="780415" cy="726440"/>
                  <wp:effectExtent l="0" t="0" r="0" b="0"/>
                  <wp:wrapNone/>
                  <wp:docPr id="32" name="Picture 32"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6D02C4" w:rsidRPr="006D02C4">
              <w:rPr>
                <w:rFonts w:ascii="Gadugi" w:hAnsi="Gadugi"/>
                <w:lang w:val="en-US"/>
              </w:rPr>
              <w:t xml:space="preserve"> Copy the table into your learning journal and add your ideas. </w:t>
            </w:r>
          </w:p>
          <w:tbl>
            <w:tblPr>
              <w:tblStyle w:val="TableGrid"/>
              <w:tblW w:w="0" w:type="auto"/>
              <w:tblLook w:val="04A0" w:firstRow="1" w:lastRow="0" w:firstColumn="1" w:lastColumn="0" w:noHBand="0" w:noVBand="1"/>
            </w:tblPr>
            <w:tblGrid>
              <w:gridCol w:w="4563"/>
              <w:gridCol w:w="5011"/>
            </w:tblGrid>
            <w:tr w:rsidR="00956C79" w:rsidRPr="00287941" w14:paraId="2D6579AE" w14:textId="77777777" w:rsidTr="00F401C0">
              <w:tc>
                <w:tcPr>
                  <w:tcW w:w="4563" w:type="dxa"/>
                </w:tcPr>
                <w:p w14:paraId="616551E4" w14:textId="77777777" w:rsidR="00956C79" w:rsidRPr="00287941" w:rsidRDefault="00956C79" w:rsidP="00956C79">
                  <w:pPr>
                    <w:rPr>
                      <w:rFonts w:ascii="Gadugi" w:hAnsi="Gadugi"/>
                      <w:b/>
                      <w:bCs/>
                    </w:rPr>
                  </w:pPr>
                  <w:proofErr w:type="gramStart"/>
                  <w:r w:rsidRPr="00287941">
                    <w:rPr>
                      <w:rFonts w:ascii="Gadugi" w:hAnsi="Gadugi"/>
                      <w:b/>
                      <w:bCs/>
                    </w:rPr>
                    <w:t>Work space</w:t>
                  </w:r>
                  <w:proofErr w:type="gramEnd"/>
                </w:p>
              </w:tc>
              <w:tc>
                <w:tcPr>
                  <w:tcW w:w="5011" w:type="dxa"/>
                </w:tcPr>
                <w:p w14:paraId="0703872D" w14:textId="77777777" w:rsidR="00956C79" w:rsidRPr="00287941" w:rsidRDefault="00956C79" w:rsidP="00956C79">
                  <w:pPr>
                    <w:rPr>
                      <w:rFonts w:ascii="Gadugi" w:hAnsi="Gadugi"/>
                      <w:b/>
                      <w:bCs/>
                    </w:rPr>
                  </w:pPr>
                  <w:r w:rsidRPr="00287941">
                    <w:rPr>
                      <w:rFonts w:ascii="Gadugi" w:hAnsi="Gadugi"/>
                      <w:b/>
                      <w:bCs/>
                    </w:rPr>
                    <w:t>Benefits to learners</w:t>
                  </w:r>
                </w:p>
              </w:tc>
            </w:tr>
            <w:tr w:rsidR="00956C79" w:rsidRPr="00287941" w14:paraId="3AE4C676" w14:textId="77777777" w:rsidTr="00F401C0">
              <w:tc>
                <w:tcPr>
                  <w:tcW w:w="4563" w:type="dxa"/>
                </w:tcPr>
                <w:p w14:paraId="28F9C1C2" w14:textId="77777777" w:rsidR="00956C79" w:rsidRPr="00287941" w:rsidRDefault="00956C79" w:rsidP="00956C79">
                  <w:pPr>
                    <w:rPr>
                      <w:rFonts w:ascii="Gadugi" w:hAnsi="Gadugi"/>
                    </w:rPr>
                  </w:pPr>
                  <w:r w:rsidRPr="00287941">
                    <w:rPr>
                      <w:rFonts w:ascii="Gadugi" w:hAnsi="Gadugi"/>
                    </w:rPr>
                    <w:t>Quiet spaces for individual work</w:t>
                  </w:r>
                </w:p>
              </w:tc>
              <w:tc>
                <w:tcPr>
                  <w:tcW w:w="5011" w:type="dxa"/>
                </w:tcPr>
                <w:p w14:paraId="3E115B35" w14:textId="77777777" w:rsidR="00956C79" w:rsidRPr="00287941" w:rsidRDefault="00956C79" w:rsidP="00956C79">
                  <w:pPr>
                    <w:rPr>
                      <w:rFonts w:ascii="Gadugi" w:hAnsi="Gadugi"/>
                    </w:rPr>
                  </w:pPr>
                </w:p>
              </w:tc>
            </w:tr>
            <w:tr w:rsidR="00956C79" w:rsidRPr="00287941" w14:paraId="0F50797D" w14:textId="77777777" w:rsidTr="00F401C0">
              <w:tc>
                <w:tcPr>
                  <w:tcW w:w="4563" w:type="dxa"/>
                </w:tcPr>
                <w:p w14:paraId="759E7E45" w14:textId="77777777" w:rsidR="00956C79" w:rsidRPr="00287941" w:rsidRDefault="00956C79" w:rsidP="00956C79">
                  <w:pPr>
                    <w:rPr>
                      <w:rFonts w:ascii="Gadugi" w:hAnsi="Gadugi"/>
                    </w:rPr>
                  </w:pPr>
                  <w:r w:rsidRPr="00287941">
                    <w:rPr>
                      <w:rFonts w:ascii="Gadugi" w:hAnsi="Gadugi"/>
                    </w:rPr>
                    <w:t>Paired work</w:t>
                  </w:r>
                </w:p>
              </w:tc>
              <w:tc>
                <w:tcPr>
                  <w:tcW w:w="5011" w:type="dxa"/>
                </w:tcPr>
                <w:p w14:paraId="48B62905" w14:textId="77777777" w:rsidR="00956C79" w:rsidRPr="00287941" w:rsidRDefault="00956C79" w:rsidP="00956C79">
                  <w:pPr>
                    <w:rPr>
                      <w:rFonts w:ascii="Gadugi" w:hAnsi="Gadugi"/>
                    </w:rPr>
                  </w:pPr>
                </w:p>
              </w:tc>
            </w:tr>
            <w:tr w:rsidR="00956C79" w:rsidRPr="00287941" w14:paraId="669956E3" w14:textId="77777777" w:rsidTr="00F401C0">
              <w:tc>
                <w:tcPr>
                  <w:tcW w:w="4563" w:type="dxa"/>
                </w:tcPr>
                <w:p w14:paraId="1D516DA1" w14:textId="375A65CB" w:rsidR="00956C79" w:rsidRPr="00287941" w:rsidRDefault="00956C79" w:rsidP="00956C79">
                  <w:pPr>
                    <w:rPr>
                      <w:rFonts w:ascii="Gadugi" w:hAnsi="Gadugi"/>
                    </w:rPr>
                  </w:pPr>
                  <w:r w:rsidRPr="00287941">
                    <w:rPr>
                      <w:rFonts w:ascii="Gadugi" w:hAnsi="Gadugi"/>
                    </w:rPr>
                    <w:t xml:space="preserve">Group work (5-6 </w:t>
                  </w:r>
                  <w:r w:rsidR="009E640C">
                    <w:rPr>
                      <w:rFonts w:ascii="Gadugi" w:hAnsi="Gadugi"/>
                    </w:rPr>
                    <w:t>students</w:t>
                  </w:r>
                  <w:r w:rsidRPr="00287941">
                    <w:rPr>
                      <w:rFonts w:ascii="Gadugi" w:hAnsi="Gadugi"/>
                    </w:rPr>
                    <w:t xml:space="preserve"> working together)</w:t>
                  </w:r>
                </w:p>
              </w:tc>
              <w:tc>
                <w:tcPr>
                  <w:tcW w:w="5011" w:type="dxa"/>
                </w:tcPr>
                <w:p w14:paraId="57E77C53" w14:textId="77777777" w:rsidR="00956C79" w:rsidRPr="00287941" w:rsidRDefault="00956C79" w:rsidP="00956C79">
                  <w:pPr>
                    <w:rPr>
                      <w:rFonts w:ascii="Gadugi" w:hAnsi="Gadugi"/>
                    </w:rPr>
                  </w:pPr>
                </w:p>
              </w:tc>
            </w:tr>
            <w:tr w:rsidR="00956C79" w:rsidRPr="00287941" w14:paraId="7366CD7D" w14:textId="77777777" w:rsidTr="00F401C0">
              <w:trPr>
                <w:trHeight w:val="412"/>
              </w:trPr>
              <w:tc>
                <w:tcPr>
                  <w:tcW w:w="4563" w:type="dxa"/>
                </w:tcPr>
                <w:p w14:paraId="23A74165" w14:textId="77777777" w:rsidR="00956C79" w:rsidRPr="00287941" w:rsidRDefault="00956C79" w:rsidP="00956C79">
                  <w:pPr>
                    <w:rPr>
                      <w:rFonts w:ascii="Gadugi" w:hAnsi="Gadugi"/>
                    </w:rPr>
                  </w:pPr>
                  <w:r w:rsidRPr="00287941">
                    <w:rPr>
                      <w:rFonts w:ascii="Gadugi" w:hAnsi="Gadugi"/>
                    </w:rPr>
                    <w:t>Whole class instruction</w:t>
                  </w:r>
                </w:p>
              </w:tc>
              <w:tc>
                <w:tcPr>
                  <w:tcW w:w="5011" w:type="dxa"/>
                </w:tcPr>
                <w:p w14:paraId="12481BFF" w14:textId="77777777" w:rsidR="00956C79" w:rsidRPr="00287941" w:rsidRDefault="00956C79" w:rsidP="00956C79">
                  <w:pPr>
                    <w:rPr>
                      <w:rFonts w:ascii="Gadugi" w:hAnsi="Gadugi"/>
                    </w:rPr>
                  </w:pPr>
                </w:p>
              </w:tc>
            </w:tr>
          </w:tbl>
          <w:p w14:paraId="1AA4850E" w14:textId="1B0045A6" w:rsidR="00956C79" w:rsidRDefault="00956C79" w:rsidP="008D06B5">
            <w:pPr>
              <w:rPr>
                <w:rFonts w:ascii="Gadugi" w:hAnsi="Gadugi"/>
                <w:lang w:val="en-US"/>
              </w:rPr>
            </w:pPr>
          </w:p>
          <w:p w14:paraId="2C14A8C0" w14:textId="37FE5447" w:rsidR="00956C79" w:rsidRPr="006D02C4" w:rsidRDefault="00956C79" w:rsidP="006D02C4">
            <w:pPr>
              <w:pStyle w:val="ListParagraph"/>
              <w:numPr>
                <w:ilvl w:val="1"/>
                <w:numId w:val="3"/>
              </w:numPr>
              <w:rPr>
                <w:rFonts w:ascii="Gadugi" w:hAnsi="Gadugi"/>
                <w:lang w:val="en-US"/>
              </w:rPr>
            </w:pPr>
            <w:r w:rsidRPr="006D02C4">
              <w:rPr>
                <w:rFonts w:ascii="Gadugi" w:hAnsi="Gadugi"/>
                <w:lang w:val="en-US"/>
              </w:rPr>
              <w:t>Do you use any other flexible working arrangements to support children’s learning needs?</w:t>
            </w:r>
            <w:r w:rsidR="00A61B5F" w:rsidRPr="00914F64">
              <w:rPr>
                <w:noProof/>
                <w:color w:val="4472C4" w:themeColor="accent1"/>
                <w:sz w:val="24"/>
              </w:rPr>
              <w:t xml:space="preserve"> </w:t>
            </w:r>
          </w:p>
          <w:p w14:paraId="2F9AA21F" w14:textId="77777777" w:rsidR="00956C79" w:rsidRPr="00195253" w:rsidRDefault="00956C79" w:rsidP="008D06B5">
            <w:pPr>
              <w:contextualSpacing/>
              <w:rPr>
                <w:sz w:val="24"/>
                <w:lang w:bidi="ar-SA"/>
              </w:rPr>
            </w:pPr>
          </w:p>
        </w:tc>
      </w:tr>
      <w:bookmarkEnd w:id="17"/>
    </w:tbl>
    <w:p w14:paraId="6339E58B" w14:textId="3F27F058" w:rsidR="000205E6" w:rsidRDefault="000205E6" w:rsidP="00767F0D">
      <w:pPr>
        <w:rPr>
          <w:rFonts w:ascii="Gadugi" w:hAnsi="Gadugi"/>
        </w:rPr>
      </w:pPr>
    </w:p>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956C79" w:rsidRPr="008A4EE0" w14:paraId="5516812F" w14:textId="77777777" w:rsidTr="008D06B5">
        <w:trPr>
          <w:trHeight w:val="1833"/>
        </w:trPr>
        <w:tc>
          <w:tcPr>
            <w:tcW w:w="10031" w:type="dxa"/>
            <w:shd w:val="clear" w:color="auto" w:fill="FBE4D5" w:themeFill="accent2" w:themeFillTint="33"/>
          </w:tcPr>
          <w:p w14:paraId="216FC8F3" w14:textId="1B1B6686" w:rsidR="00956C79" w:rsidRPr="005559A1" w:rsidRDefault="00956C79" w:rsidP="005559A1">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bookmarkStart w:id="18" w:name="_Hlk91622777"/>
            <w:r w:rsidRPr="008A4EE0">
              <w:rPr>
                <w:rFonts w:asciiTheme="majorHAnsi" w:eastAsia="Times New Roman" w:hAnsiTheme="majorHAnsi" w:cstheme="majorBidi"/>
                <w:b/>
                <w:bCs/>
                <w:color w:val="2F5496" w:themeColor="accent1" w:themeShade="BF"/>
                <w:sz w:val="26"/>
                <w:szCs w:val="26"/>
                <w:lang w:val="en-US" w:bidi="ar-SA"/>
              </w:rPr>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sidR="009946A3">
              <w:rPr>
                <w:rFonts w:asciiTheme="majorHAnsi" w:eastAsia="Times New Roman" w:hAnsiTheme="majorHAnsi" w:cstheme="majorBidi"/>
                <w:b/>
                <w:bCs/>
                <w:color w:val="2F5496" w:themeColor="accent1" w:themeShade="BF"/>
                <w:sz w:val="26"/>
                <w:szCs w:val="26"/>
                <w:lang w:val="en-US" w:bidi="ar-SA"/>
              </w:rPr>
              <w:t>1</w:t>
            </w:r>
            <w:r w:rsidR="00304E57">
              <w:rPr>
                <w:rFonts w:asciiTheme="majorHAnsi" w:eastAsia="Times New Roman" w:hAnsiTheme="majorHAnsi" w:cstheme="majorBidi"/>
                <w:b/>
                <w:bCs/>
                <w:color w:val="2F5496" w:themeColor="accent1" w:themeShade="BF"/>
                <w:sz w:val="26"/>
                <w:szCs w:val="26"/>
                <w:lang w:val="en-US" w:bidi="ar-SA"/>
              </w:rPr>
              <w:t>1</w:t>
            </w:r>
            <w:r w:rsidRPr="008A4EE0">
              <w:rPr>
                <w:rFonts w:asciiTheme="majorHAnsi" w:eastAsia="Times New Roman" w:hAnsiTheme="majorHAnsi" w:cstheme="majorBidi"/>
                <w:b/>
                <w:bCs/>
                <w:color w:val="2F5496" w:themeColor="accent1" w:themeShade="BF"/>
                <w:sz w:val="26"/>
                <w:szCs w:val="26"/>
                <w:lang w:val="en-US" w:bidi="ar-SA"/>
              </w:rPr>
              <w:t xml:space="preserve"> answers </w:t>
            </w:r>
            <w:r w:rsidRPr="008A4EE0">
              <w:rPr>
                <w:rFonts w:ascii="Gadugi" w:hAnsi="Gadugi" w:cs="Calibri"/>
                <w:kern w:val="1"/>
                <w:sz w:val="24"/>
                <w:lang w:val="en-US" w:eastAsia="en-GB" w:bidi="ar-SA"/>
              </w:rPr>
              <w:t xml:space="preserve"> </w:t>
            </w:r>
          </w:p>
          <w:tbl>
            <w:tblPr>
              <w:tblStyle w:val="TableGrid"/>
              <w:tblW w:w="0" w:type="auto"/>
              <w:tblLook w:val="04A0" w:firstRow="1" w:lastRow="0" w:firstColumn="1" w:lastColumn="0" w:noHBand="0" w:noVBand="1"/>
            </w:tblPr>
            <w:tblGrid>
              <w:gridCol w:w="2434"/>
              <w:gridCol w:w="7371"/>
            </w:tblGrid>
            <w:tr w:rsidR="00660EB8" w:rsidRPr="00287941" w14:paraId="57141E65" w14:textId="77777777" w:rsidTr="00617265">
              <w:tc>
                <w:tcPr>
                  <w:tcW w:w="2434" w:type="dxa"/>
                </w:tcPr>
                <w:p w14:paraId="43FB4132" w14:textId="77777777" w:rsidR="00660EB8" w:rsidRPr="00287941" w:rsidRDefault="00660EB8" w:rsidP="005A01CF">
                  <w:pPr>
                    <w:framePr w:hSpace="180" w:wrap="around" w:vAnchor="text" w:hAnchor="margin" w:y="12"/>
                    <w:rPr>
                      <w:rFonts w:ascii="Gadugi" w:hAnsi="Gadugi"/>
                      <w:b/>
                      <w:bCs/>
                    </w:rPr>
                  </w:pPr>
                  <w:proofErr w:type="gramStart"/>
                  <w:r w:rsidRPr="00287941">
                    <w:rPr>
                      <w:rFonts w:ascii="Gadugi" w:hAnsi="Gadugi"/>
                      <w:b/>
                      <w:bCs/>
                    </w:rPr>
                    <w:t>Work space</w:t>
                  </w:r>
                  <w:proofErr w:type="gramEnd"/>
                </w:p>
              </w:tc>
              <w:tc>
                <w:tcPr>
                  <w:tcW w:w="7371" w:type="dxa"/>
                </w:tcPr>
                <w:p w14:paraId="19010471" w14:textId="2383BC10" w:rsidR="00660EB8" w:rsidRPr="00287941" w:rsidRDefault="00660EB8" w:rsidP="005A01CF">
                  <w:pPr>
                    <w:framePr w:hSpace="180" w:wrap="around" w:vAnchor="text" w:hAnchor="margin" w:y="12"/>
                    <w:rPr>
                      <w:rFonts w:ascii="Gadugi" w:hAnsi="Gadugi"/>
                      <w:b/>
                      <w:bCs/>
                    </w:rPr>
                  </w:pPr>
                  <w:r w:rsidRPr="00287941">
                    <w:rPr>
                      <w:rFonts w:ascii="Gadugi" w:hAnsi="Gadugi"/>
                      <w:b/>
                      <w:bCs/>
                    </w:rPr>
                    <w:t>Benefits to learners</w:t>
                  </w:r>
                </w:p>
              </w:tc>
            </w:tr>
            <w:tr w:rsidR="00660EB8" w:rsidRPr="00287941" w14:paraId="7ABD0986" w14:textId="77777777" w:rsidTr="00B7065A">
              <w:tc>
                <w:tcPr>
                  <w:tcW w:w="2434" w:type="dxa"/>
                </w:tcPr>
                <w:p w14:paraId="39DEDD23" w14:textId="77777777" w:rsidR="00660EB8" w:rsidRPr="00287941" w:rsidRDefault="00660EB8" w:rsidP="005A01CF">
                  <w:pPr>
                    <w:framePr w:hSpace="180" w:wrap="around" w:vAnchor="text" w:hAnchor="margin" w:y="12"/>
                    <w:rPr>
                      <w:rFonts w:ascii="Gadugi" w:hAnsi="Gadugi"/>
                    </w:rPr>
                  </w:pPr>
                  <w:r w:rsidRPr="00287941">
                    <w:rPr>
                      <w:rFonts w:ascii="Gadugi" w:hAnsi="Gadugi"/>
                    </w:rPr>
                    <w:t>Quiet spaces for individual work</w:t>
                  </w:r>
                </w:p>
              </w:tc>
              <w:tc>
                <w:tcPr>
                  <w:tcW w:w="7371" w:type="dxa"/>
                </w:tcPr>
                <w:p w14:paraId="35D65664" w14:textId="557F2BF0" w:rsidR="00660EB8" w:rsidRPr="00287941" w:rsidRDefault="00660EB8" w:rsidP="005A01CF">
                  <w:pPr>
                    <w:framePr w:hSpace="180" w:wrap="around" w:vAnchor="text" w:hAnchor="margin" w:y="12"/>
                    <w:rPr>
                      <w:rFonts w:ascii="Gadugi" w:hAnsi="Gadugi"/>
                    </w:rPr>
                  </w:pPr>
                  <w:r w:rsidRPr="00287941">
                    <w:rPr>
                      <w:rFonts w:ascii="Gadugi" w:hAnsi="Gadugi"/>
                    </w:rPr>
                    <w:t xml:space="preserve">A quiet space is important for </w:t>
                  </w:r>
                  <w:r w:rsidR="009E640C">
                    <w:rPr>
                      <w:rFonts w:ascii="Gadugi" w:hAnsi="Gadugi"/>
                    </w:rPr>
                    <w:t>students</w:t>
                  </w:r>
                  <w:r w:rsidRPr="00287941">
                    <w:rPr>
                      <w:rFonts w:ascii="Gadugi" w:hAnsi="Gadugi"/>
                    </w:rPr>
                    <w:t xml:space="preserve"> who may become overwhelmed or anxious in a crowded and noisy classroom. A quiet space can allow them to relax and take time out before returning to the main class. </w:t>
                  </w:r>
                  <w:r w:rsidRPr="00B02937">
                    <w:rPr>
                      <w:rFonts w:ascii="Gadugi" w:hAnsi="Gadugi"/>
                    </w:rPr>
                    <w:t xml:space="preserve">For example, </w:t>
                  </w:r>
                  <w:r w:rsidR="00046C79">
                    <w:rPr>
                      <w:rFonts w:ascii="Gadugi" w:hAnsi="Gadugi"/>
                    </w:rPr>
                    <w:t>students</w:t>
                  </w:r>
                  <w:r w:rsidRPr="00B02937">
                    <w:rPr>
                      <w:rFonts w:ascii="Gadugi" w:hAnsi="Gadugi"/>
                    </w:rPr>
                    <w:t xml:space="preserve"> with autism can be very sensitive to noise and their surroundings and will benefit from a quiet space.</w:t>
                  </w:r>
                </w:p>
              </w:tc>
            </w:tr>
            <w:tr w:rsidR="00660EB8" w:rsidRPr="00287941" w14:paraId="42BCBBA6" w14:textId="77777777" w:rsidTr="00442E68">
              <w:tc>
                <w:tcPr>
                  <w:tcW w:w="2434" w:type="dxa"/>
                </w:tcPr>
                <w:p w14:paraId="412359A8" w14:textId="77777777" w:rsidR="00660EB8" w:rsidRPr="00287941" w:rsidRDefault="00660EB8" w:rsidP="005A01CF">
                  <w:pPr>
                    <w:framePr w:hSpace="180" w:wrap="around" w:vAnchor="text" w:hAnchor="margin" w:y="12"/>
                    <w:rPr>
                      <w:rFonts w:ascii="Gadugi" w:hAnsi="Gadugi"/>
                    </w:rPr>
                  </w:pPr>
                  <w:r w:rsidRPr="00287941">
                    <w:rPr>
                      <w:rFonts w:ascii="Gadugi" w:hAnsi="Gadugi"/>
                    </w:rPr>
                    <w:t>Paired work</w:t>
                  </w:r>
                </w:p>
              </w:tc>
              <w:tc>
                <w:tcPr>
                  <w:tcW w:w="7371" w:type="dxa"/>
                </w:tcPr>
                <w:p w14:paraId="0433652A" w14:textId="18C49DE6" w:rsidR="00660EB8" w:rsidRPr="00287941" w:rsidRDefault="00660EB8" w:rsidP="005A01CF">
                  <w:pPr>
                    <w:framePr w:hSpace="180" w:wrap="around" w:vAnchor="text" w:hAnchor="margin" w:y="12"/>
                    <w:rPr>
                      <w:rFonts w:ascii="Gadugi" w:hAnsi="Gadugi"/>
                    </w:rPr>
                  </w:pPr>
                  <w:r w:rsidRPr="00287941">
                    <w:rPr>
                      <w:rFonts w:ascii="Gadugi" w:hAnsi="Gadugi"/>
                    </w:rPr>
                    <w:t xml:space="preserve">Paired work allows </w:t>
                  </w:r>
                  <w:r w:rsidR="00FB5E96">
                    <w:rPr>
                      <w:rFonts w:ascii="Gadugi" w:hAnsi="Gadugi"/>
                    </w:rPr>
                    <w:t>students</w:t>
                  </w:r>
                  <w:r w:rsidRPr="00287941">
                    <w:rPr>
                      <w:rFonts w:ascii="Gadugi" w:hAnsi="Gadugi"/>
                    </w:rPr>
                    <w:t xml:space="preserve"> to discuss ideas in a comfortable way. It is useful for </w:t>
                  </w:r>
                  <w:r w:rsidR="00FB5E96">
                    <w:rPr>
                      <w:rFonts w:ascii="Gadugi" w:hAnsi="Gadugi"/>
                    </w:rPr>
                    <w:t>students</w:t>
                  </w:r>
                  <w:r w:rsidRPr="00287941">
                    <w:rPr>
                      <w:rFonts w:ascii="Gadugi" w:hAnsi="Gadugi"/>
                    </w:rPr>
                    <w:t xml:space="preserve"> who find it difficult to talk in larger </w:t>
                  </w:r>
                  <w:r w:rsidR="00FB5E96">
                    <w:rPr>
                      <w:rFonts w:ascii="Gadugi" w:hAnsi="Gadugi"/>
                    </w:rPr>
                    <w:t>groups</w:t>
                  </w:r>
                  <w:r w:rsidRPr="00287941">
                    <w:rPr>
                      <w:rFonts w:ascii="Gadugi" w:hAnsi="Gadugi"/>
                    </w:rPr>
                    <w:t xml:space="preserve"> and gives them an opportunity to develop communication skills with a peer.</w:t>
                  </w:r>
                </w:p>
              </w:tc>
            </w:tr>
            <w:tr w:rsidR="00660EB8" w:rsidRPr="00287941" w14:paraId="41815A83" w14:textId="77777777" w:rsidTr="005B182A">
              <w:tc>
                <w:tcPr>
                  <w:tcW w:w="2434" w:type="dxa"/>
                </w:tcPr>
                <w:p w14:paraId="5D779C68" w14:textId="73A0DD8B" w:rsidR="00660EB8" w:rsidRPr="00287941" w:rsidRDefault="00660EB8" w:rsidP="005A01CF">
                  <w:pPr>
                    <w:framePr w:hSpace="180" w:wrap="around" w:vAnchor="text" w:hAnchor="margin" w:y="12"/>
                    <w:rPr>
                      <w:rFonts w:ascii="Gadugi" w:hAnsi="Gadugi"/>
                    </w:rPr>
                  </w:pPr>
                  <w:r w:rsidRPr="00287941">
                    <w:rPr>
                      <w:rFonts w:ascii="Gadugi" w:hAnsi="Gadugi"/>
                    </w:rPr>
                    <w:t xml:space="preserve">Group work (5-6 </w:t>
                  </w:r>
                  <w:r w:rsidR="00FB5E96">
                    <w:rPr>
                      <w:rFonts w:ascii="Gadugi" w:hAnsi="Gadugi"/>
                    </w:rPr>
                    <w:t>students</w:t>
                  </w:r>
                  <w:r w:rsidRPr="00287941">
                    <w:rPr>
                      <w:rFonts w:ascii="Gadugi" w:hAnsi="Gadugi"/>
                    </w:rPr>
                    <w:t xml:space="preserve"> working together)</w:t>
                  </w:r>
                </w:p>
              </w:tc>
              <w:tc>
                <w:tcPr>
                  <w:tcW w:w="7371" w:type="dxa"/>
                </w:tcPr>
                <w:p w14:paraId="50B81819" w14:textId="4BA11B43" w:rsidR="00660EB8" w:rsidRPr="00287941" w:rsidRDefault="00660EB8" w:rsidP="005A01CF">
                  <w:pPr>
                    <w:framePr w:hSpace="180" w:wrap="around" w:vAnchor="text" w:hAnchor="margin" w:y="12"/>
                    <w:rPr>
                      <w:rFonts w:ascii="Gadugi" w:hAnsi="Gadugi"/>
                    </w:rPr>
                  </w:pPr>
                  <w:r w:rsidRPr="00287941">
                    <w:rPr>
                      <w:rFonts w:ascii="Gadugi" w:hAnsi="Gadugi"/>
                    </w:rPr>
                    <w:t xml:space="preserve">When working in a group with others, </w:t>
                  </w:r>
                  <w:r w:rsidR="007A5443">
                    <w:rPr>
                      <w:rFonts w:ascii="Gadugi" w:hAnsi="Gadugi"/>
                    </w:rPr>
                    <w:t>students</w:t>
                  </w:r>
                  <w:r w:rsidRPr="00287941">
                    <w:rPr>
                      <w:rFonts w:ascii="Gadugi" w:hAnsi="Gadugi"/>
                    </w:rPr>
                    <w:t xml:space="preserve"> develop important skills such as listening, </w:t>
                  </w:r>
                  <w:r w:rsidRPr="00B02937">
                    <w:rPr>
                      <w:rFonts w:ascii="Gadugi" w:hAnsi="Gadugi"/>
                    </w:rPr>
                    <w:t xml:space="preserve">problem solving, respect for others, </w:t>
                  </w:r>
                  <w:proofErr w:type="gramStart"/>
                  <w:r w:rsidRPr="00B02937">
                    <w:rPr>
                      <w:rFonts w:ascii="Gadugi" w:hAnsi="Gadugi"/>
                    </w:rPr>
                    <w:t>patience</w:t>
                  </w:r>
                  <w:proofErr w:type="gramEnd"/>
                  <w:r w:rsidRPr="00B02937">
                    <w:rPr>
                      <w:rFonts w:ascii="Gadugi" w:hAnsi="Gadugi"/>
                    </w:rPr>
                    <w:t xml:space="preserve"> and tolerance of others. This is important in promoting inclusion and can be used in multigrade classrooms.</w:t>
                  </w:r>
                </w:p>
              </w:tc>
            </w:tr>
            <w:tr w:rsidR="00660EB8" w:rsidRPr="00287941" w14:paraId="2662029A" w14:textId="77777777" w:rsidTr="00CC4B68">
              <w:tc>
                <w:tcPr>
                  <w:tcW w:w="2434" w:type="dxa"/>
                </w:tcPr>
                <w:p w14:paraId="1A7A2EDB" w14:textId="77777777" w:rsidR="00660EB8" w:rsidRPr="00287941" w:rsidRDefault="00660EB8" w:rsidP="005A01CF">
                  <w:pPr>
                    <w:framePr w:hSpace="180" w:wrap="around" w:vAnchor="text" w:hAnchor="margin" w:y="12"/>
                    <w:rPr>
                      <w:rFonts w:ascii="Gadugi" w:hAnsi="Gadugi"/>
                    </w:rPr>
                  </w:pPr>
                  <w:r w:rsidRPr="00287941">
                    <w:rPr>
                      <w:rFonts w:ascii="Gadugi" w:hAnsi="Gadugi"/>
                    </w:rPr>
                    <w:t>Whole class instruction</w:t>
                  </w:r>
                </w:p>
              </w:tc>
              <w:tc>
                <w:tcPr>
                  <w:tcW w:w="7371" w:type="dxa"/>
                </w:tcPr>
                <w:p w14:paraId="0D984A2B" w14:textId="0D9AEB8F" w:rsidR="00660EB8" w:rsidRPr="00287941" w:rsidRDefault="00660EB8" w:rsidP="005A01CF">
                  <w:pPr>
                    <w:framePr w:hSpace="180" w:wrap="around" w:vAnchor="text" w:hAnchor="margin" w:y="12"/>
                    <w:rPr>
                      <w:rFonts w:ascii="Gadugi" w:hAnsi="Gadugi"/>
                    </w:rPr>
                  </w:pPr>
                  <w:r w:rsidRPr="00287941">
                    <w:rPr>
                      <w:rFonts w:ascii="Gadugi" w:hAnsi="Gadugi"/>
                    </w:rPr>
                    <w:t>Whole class teaching provides an opportunity for shared learning experiences and developing a sense of community to classrooms. It is often used to introduce new topics to students.</w:t>
                  </w:r>
                </w:p>
              </w:tc>
            </w:tr>
          </w:tbl>
          <w:p w14:paraId="5C521C5A" w14:textId="77777777" w:rsidR="00956C79" w:rsidRPr="00880AFB" w:rsidRDefault="00956C79" w:rsidP="008D06B5">
            <w:pPr>
              <w:rPr>
                <w:rFonts w:ascii="Gadugi" w:hAnsi="Gadugi"/>
                <w:sz w:val="20"/>
                <w:szCs w:val="20"/>
              </w:rPr>
            </w:pPr>
          </w:p>
        </w:tc>
      </w:tr>
    </w:tbl>
    <w:bookmarkEnd w:id="18"/>
    <w:p w14:paraId="43FD89B3" w14:textId="116B2158" w:rsidR="000917F6" w:rsidRPr="00E66CFF" w:rsidRDefault="000917F6" w:rsidP="00E66CFF">
      <w:pPr>
        <w:pStyle w:val="Heading2"/>
        <w:numPr>
          <w:ilvl w:val="0"/>
          <w:numId w:val="3"/>
        </w:numPr>
        <w:rPr>
          <w:rFonts w:cstheme="majorHAnsi"/>
          <w:b/>
          <w:bCs/>
        </w:rPr>
      </w:pPr>
      <w:r w:rsidRPr="00E66CFF">
        <w:rPr>
          <w:rFonts w:cstheme="majorHAnsi"/>
          <w:b/>
          <w:bCs/>
        </w:rPr>
        <w:lastRenderedPageBreak/>
        <w:t>Classroom routines</w:t>
      </w:r>
    </w:p>
    <w:p w14:paraId="6BD3FB4A" w14:textId="3587BF3B" w:rsidR="00502AFE" w:rsidRPr="00502AFE" w:rsidRDefault="0040108F" w:rsidP="00502AFE">
      <w:pPr>
        <w:spacing w:after="120"/>
        <w:rPr>
          <w:rFonts w:ascii="Gadugi" w:hAnsi="Gadugi"/>
        </w:rPr>
      </w:pPr>
      <w:r w:rsidRPr="00287941">
        <w:rPr>
          <w:rFonts w:ascii="Gadugi" w:hAnsi="Gadugi"/>
        </w:rPr>
        <w:t>Age-appropriate classroom routines are</w:t>
      </w:r>
      <w:r w:rsidR="00310C08" w:rsidRPr="00287941">
        <w:rPr>
          <w:rFonts w:ascii="Gadugi" w:hAnsi="Gadugi"/>
        </w:rPr>
        <w:t xml:space="preserve"> important for </w:t>
      </w:r>
      <w:r w:rsidR="009637BC" w:rsidRPr="00287941">
        <w:rPr>
          <w:rFonts w:ascii="Gadugi" w:hAnsi="Gadugi"/>
        </w:rPr>
        <w:t>helping teachers to manage time</w:t>
      </w:r>
      <w:r w:rsidR="007E45C5" w:rsidRPr="00287941">
        <w:rPr>
          <w:rFonts w:ascii="Gadugi" w:hAnsi="Gadugi"/>
        </w:rPr>
        <w:t xml:space="preserve">, </w:t>
      </w:r>
      <w:proofErr w:type="gramStart"/>
      <w:r w:rsidR="007E45C5" w:rsidRPr="00287941">
        <w:rPr>
          <w:rFonts w:ascii="Gadugi" w:hAnsi="Gadugi"/>
        </w:rPr>
        <w:t>space</w:t>
      </w:r>
      <w:proofErr w:type="gramEnd"/>
      <w:r w:rsidR="007E45C5" w:rsidRPr="00287941">
        <w:rPr>
          <w:rFonts w:ascii="Gadugi" w:hAnsi="Gadugi"/>
        </w:rPr>
        <w:t xml:space="preserve"> and classroom activities efficiently. </w:t>
      </w:r>
      <w:r w:rsidR="00426344">
        <w:rPr>
          <w:rFonts w:ascii="Gadugi" w:hAnsi="Gadugi"/>
        </w:rPr>
        <w:t>We have discussed</w:t>
      </w:r>
      <w:r w:rsidR="00502AFE" w:rsidRPr="00502AFE">
        <w:rPr>
          <w:rFonts w:ascii="Gadugi" w:hAnsi="Gadugi"/>
        </w:rPr>
        <w:t xml:space="preserve"> routine</w:t>
      </w:r>
      <w:r w:rsidR="00426344">
        <w:rPr>
          <w:rFonts w:ascii="Gadugi" w:hAnsi="Gadugi"/>
        </w:rPr>
        <w:t xml:space="preserve">s in previous modules </w:t>
      </w:r>
      <w:r w:rsidR="001663F6">
        <w:rPr>
          <w:rFonts w:ascii="Gadugi" w:hAnsi="Gadugi"/>
        </w:rPr>
        <w:t xml:space="preserve">and here we link the consistency, </w:t>
      </w:r>
      <w:r w:rsidR="005E723B">
        <w:rPr>
          <w:rFonts w:ascii="Gadugi" w:hAnsi="Gadugi"/>
        </w:rPr>
        <w:t xml:space="preserve">and habitual systems that </w:t>
      </w:r>
      <w:r w:rsidR="007410EB">
        <w:rPr>
          <w:rFonts w:ascii="Gadugi" w:hAnsi="Gadugi"/>
        </w:rPr>
        <w:t>embed</w:t>
      </w:r>
      <w:r w:rsidR="00502AFE" w:rsidRPr="00502AFE">
        <w:rPr>
          <w:rFonts w:ascii="Gadugi" w:hAnsi="Gadugi"/>
        </w:rPr>
        <w:t xml:space="preserve"> good </w:t>
      </w:r>
      <w:proofErr w:type="spellStart"/>
      <w:r w:rsidR="00502AFE" w:rsidRPr="00502AFE">
        <w:rPr>
          <w:rFonts w:ascii="Gadugi" w:hAnsi="Gadugi"/>
        </w:rPr>
        <w:t>behaviour</w:t>
      </w:r>
      <w:proofErr w:type="spellEnd"/>
      <w:r w:rsidR="005E723B">
        <w:rPr>
          <w:rFonts w:ascii="Gadugi" w:hAnsi="Gadugi"/>
        </w:rPr>
        <w:t xml:space="preserve">. </w:t>
      </w:r>
      <w:r w:rsidR="00502AFE" w:rsidRPr="00502AFE">
        <w:rPr>
          <w:rFonts w:ascii="Gadugi" w:hAnsi="Gadugi"/>
        </w:rPr>
        <w:t xml:space="preserve"> </w:t>
      </w:r>
    </w:p>
    <w:p w14:paraId="3E5C38C0" w14:textId="0DEEFA08" w:rsidR="00502AFE" w:rsidRPr="00502AFE" w:rsidRDefault="00502AFE" w:rsidP="00502AFE">
      <w:pPr>
        <w:spacing w:after="120"/>
        <w:rPr>
          <w:rFonts w:ascii="Gadugi" w:hAnsi="Gadugi"/>
        </w:rPr>
      </w:pPr>
      <w:r w:rsidRPr="00502AFE">
        <w:rPr>
          <w:rFonts w:ascii="Gadugi" w:hAnsi="Gadugi"/>
        </w:rPr>
        <w:t xml:space="preserve">Teachers </w:t>
      </w:r>
      <w:r w:rsidR="006D0337" w:rsidRPr="00502AFE">
        <w:rPr>
          <w:rFonts w:ascii="Gadugi" w:hAnsi="Gadugi"/>
        </w:rPr>
        <w:t>must</w:t>
      </w:r>
      <w:r w:rsidRPr="00502AFE">
        <w:rPr>
          <w:rFonts w:ascii="Gadugi" w:hAnsi="Gadugi"/>
        </w:rPr>
        <w:t xml:space="preserve"> be consistent with </w:t>
      </w:r>
      <w:r w:rsidR="001C6181">
        <w:rPr>
          <w:rFonts w:ascii="Gadugi" w:hAnsi="Gadugi"/>
        </w:rPr>
        <w:t>a</w:t>
      </w:r>
      <w:r w:rsidRPr="00502AFE">
        <w:rPr>
          <w:rFonts w:ascii="Gadugi" w:hAnsi="Gadugi"/>
        </w:rPr>
        <w:t xml:space="preserve"> routine </w:t>
      </w:r>
      <w:r w:rsidR="001C6181">
        <w:rPr>
          <w:rFonts w:ascii="Gadugi" w:hAnsi="Gadugi"/>
        </w:rPr>
        <w:t>so that their students</w:t>
      </w:r>
      <w:r w:rsidRPr="00502AFE">
        <w:rPr>
          <w:rFonts w:ascii="Gadugi" w:hAnsi="Gadugi"/>
        </w:rPr>
        <w:t xml:space="preserve"> understand the boundaries.</w:t>
      </w:r>
      <w:r w:rsidR="001C6181">
        <w:rPr>
          <w:rFonts w:ascii="Gadugi" w:hAnsi="Gadugi"/>
        </w:rPr>
        <w:t xml:space="preserve"> </w:t>
      </w:r>
      <w:r w:rsidRPr="00502AFE">
        <w:rPr>
          <w:rFonts w:ascii="Gadugi" w:hAnsi="Gadugi"/>
        </w:rPr>
        <w:t xml:space="preserve">When </w:t>
      </w:r>
      <w:r w:rsidR="001C6181">
        <w:rPr>
          <w:rFonts w:ascii="Gadugi" w:hAnsi="Gadugi"/>
        </w:rPr>
        <w:t>we</w:t>
      </w:r>
      <w:r w:rsidRPr="00502AFE">
        <w:rPr>
          <w:rFonts w:ascii="Gadugi" w:hAnsi="Gadugi"/>
        </w:rPr>
        <w:t xml:space="preserve"> have consistency, </w:t>
      </w:r>
      <w:r w:rsidR="001C6181">
        <w:rPr>
          <w:rFonts w:ascii="Gadugi" w:hAnsi="Gadugi"/>
        </w:rPr>
        <w:t>we</w:t>
      </w:r>
      <w:r w:rsidRPr="00502AFE">
        <w:rPr>
          <w:rFonts w:ascii="Gadugi" w:hAnsi="Gadugi"/>
        </w:rPr>
        <w:t xml:space="preserve"> feel safe, </w:t>
      </w:r>
      <w:r w:rsidR="001C6181">
        <w:rPr>
          <w:rFonts w:ascii="Gadugi" w:hAnsi="Gadugi"/>
        </w:rPr>
        <w:t xml:space="preserve">and </w:t>
      </w:r>
      <w:r w:rsidRPr="00502AFE">
        <w:rPr>
          <w:rFonts w:ascii="Gadugi" w:hAnsi="Gadugi"/>
        </w:rPr>
        <w:t xml:space="preserve">relaxed </w:t>
      </w:r>
      <w:r w:rsidR="001C6181">
        <w:rPr>
          <w:rFonts w:ascii="Gadugi" w:hAnsi="Gadugi"/>
        </w:rPr>
        <w:t>and we know what to expect and how others will react. In education, routines</w:t>
      </w:r>
      <w:r w:rsidR="009C0835">
        <w:rPr>
          <w:rFonts w:ascii="Gadugi" w:hAnsi="Gadugi"/>
        </w:rPr>
        <w:t xml:space="preserve"> can enable</w:t>
      </w:r>
      <w:r w:rsidRPr="00502AFE">
        <w:rPr>
          <w:rFonts w:ascii="Gadugi" w:hAnsi="Gadugi"/>
        </w:rPr>
        <w:t xml:space="preserve"> trust that what the teacher says will happen, will always happen. </w:t>
      </w:r>
    </w:p>
    <w:p w14:paraId="1B2E7011" w14:textId="21F820CB" w:rsidR="00CA3EE3" w:rsidRDefault="00502AFE" w:rsidP="00502AFE">
      <w:pPr>
        <w:spacing w:after="120"/>
        <w:rPr>
          <w:rFonts w:ascii="Gadugi" w:hAnsi="Gadugi"/>
        </w:rPr>
      </w:pPr>
      <w:r w:rsidRPr="00502AFE">
        <w:rPr>
          <w:rFonts w:ascii="Gadugi" w:hAnsi="Gadugi"/>
        </w:rPr>
        <w:t>Routines reinforc</w:t>
      </w:r>
      <w:r w:rsidR="008D29FE">
        <w:rPr>
          <w:rFonts w:ascii="Gadugi" w:hAnsi="Gadugi"/>
        </w:rPr>
        <w:t>e</w:t>
      </w:r>
      <w:r w:rsidRPr="00502AFE">
        <w:rPr>
          <w:rFonts w:ascii="Gadugi" w:hAnsi="Gadugi"/>
        </w:rPr>
        <w:t xml:space="preserve"> positive </w:t>
      </w:r>
      <w:proofErr w:type="spellStart"/>
      <w:r w:rsidRPr="00502AFE">
        <w:rPr>
          <w:rFonts w:ascii="Gadugi" w:hAnsi="Gadugi"/>
        </w:rPr>
        <w:t>behaviour</w:t>
      </w:r>
      <w:proofErr w:type="spellEnd"/>
      <w:r w:rsidRPr="00502AFE">
        <w:rPr>
          <w:rFonts w:ascii="Gadugi" w:hAnsi="Gadugi"/>
        </w:rPr>
        <w:t xml:space="preserve"> and defin</w:t>
      </w:r>
      <w:r w:rsidR="008D29FE">
        <w:rPr>
          <w:rFonts w:ascii="Gadugi" w:hAnsi="Gadugi"/>
        </w:rPr>
        <w:t>e</w:t>
      </w:r>
      <w:r w:rsidRPr="00502AFE">
        <w:rPr>
          <w:rFonts w:ascii="Gadugi" w:hAnsi="Gadugi"/>
        </w:rPr>
        <w:t xml:space="preserve"> acceptable standards.</w:t>
      </w:r>
      <w:r w:rsidR="008D29FE">
        <w:rPr>
          <w:rFonts w:ascii="Gadugi" w:hAnsi="Gadugi"/>
        </w:rPr>
        <w:t xml:space="preserve"> They </w:t>
      </w:r>
      <w:proofErr w:type="gramStart"/>
      <w:r w:rsidR="008D29FE">
        <w:rPr>
          <w:rFonts w:ascii="Gadugi" w:hAnsi="Gadugi"/>
        </w:rPr>
        <w:t>also;</w:t>
      </w:r>
      <w:proofErr w:type="gramEnd"/>
    </w:p>
    <w:p w14:paraId="413D6CEE" w14:textId="0A8D0AE8" w:rsidR="00CA3EE3" w:rsidRDefault="007E45C5" w:rsidP="006231A9">
      <w:pPr>
        <w:pStyle w:val="ListParagraph"/>
        <w:numPr>
          <w:ilvl w:val="0"/>
          <w:numId w:val="44"/>
        </w:numPr>
        <w:spacing w:after="120"/>
        <w:rPr>
          <w:rFonts w:ascii="Gadugi" w:hAnsi="Gadugi"/>
        </w:rPr>
      </w:pPr>
      <w:r w:rsidRPr="00CA3EE3">
        <w:rPr>
          <w:rFonts w:ascii="Gadugi" w:hAnsi="Gadugi"/>
        </w:rPr>
        <w:t>help establish smooth transitions between activities</w:t>
      </w:r>
    </w:p>
    <w:p w14:paraId="3372512A" w14:textId="657E6028" w:rsidR="00CA3EE3" w:rsidRDefault="008D29FE" w:rsidP="006231A9">
      <w:pPr>
        <w:pStyle w:val="ListParagraph"/>
        <w:numPr>
          <w:ilvl w:val="0"/>
          <w:numId w:val="44"/>
        </w:numPr>
        <w:spacing w:after="120"/>
        <w:rPr>
          <w:rFonts w:ascii="Gadugi" w:hAnsi="Gadugi"/>
        </w:rPr>
      </w:pPr>
      <w:r>
        <w:rPr>
          <w:rFonts w:ascii="Gadugi" w:hAnsi="Gadugi"/>
        </w:rPr>
        <w:t>r</w:t>
      </w:r>
      <w:r w:rsidR="007E45C5" w:rsidRPr="00CA3EE3">
        <w:rPr>
          <w:rFonts w:ascii="Gadugi" w:hAnsi="Gadugi"/>
        </w:rPr>
        <w:t>e</w:t>
      </w:r>
      <w:r w:rsidR="00C06D53" w:rsidRPr="00CA3EE3">
        <w:rPr>
          <w:rFonts w:ascii="Gadugi" w:hAnsi="Gadugi"/>
        </w:rPr>
        <w:t xml:space="preserve">duce opportunities for poor </w:t>
      </w:r>
      <w:proofErr w:type="spellStart"/>
      <w:r w:rsidR="00C06D53" w:rsidRPr="00CA3EE3">
        <w:rPr>
          <w:rFonts w:ascii="Gadugi" w:hAnsi="Gadugi"/>
        </w:rPr>
        <w:t>behaviour</w:t>
      </w:r>
      <w:proofErr w:type="spellEnd"/>
      <w:r w:rsidR="00C06D53" w:rsidRPr="00CA3EE3">
        <w:rPr>
          <w:rFonts w:ascii="Gadugi" w:hAnsi="Gadugi"/>
        </w:rPr>
        <w:t xml:space="preserve"> and disruption to occur. </w:t>
      </w:r>
    </w:p>
    <w:p w14:paraId="6484EBF7" w14:textId="3C3BDE22" w:rsidR="00CB789B" w:rsidRDefault="0014598E" w:rsidP="006231A9">
      <w:pPr>
        <w:pStyle w:val="ListParagraph"/>
        <w:numPr>
          <w:ilvl w:val="0"/>
          <w:numId w:val="44"/>
        </w:numPr>
        <w:spacing w:after="120"/>
        <w:rPr>
          <w:rFonts w:ascii="Gadugi" w:hAnsi="Gadugi"/>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857920" behindDoc="0" locked="0" layoutInCell="1" allowOverlap="1" wp14:anchorId="134BCDAE" wp14:editId="0A33A482">
            <wp:simplePos x="0" y="0"/>
            <wp:positionH relativeFrom="page">
              <wp:posOffset>5518150</wp:posOffset>
            </wp:positionH>
            <wp:positionV relativeFrom="paragraph">
              <wp:posOffset>8255</wp:posOffset>
            </wp:positionV>
            <wp:extent cx="2120701" cy="2152650"/>
            <wp:effectExtent l="0" t="0" r="0" b="0"/>
            <wp:wrapNone/>
            <wp:docPr id="500" name="Picture 500"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734C85" w:rsidRPr="00CA3EE3">
        <w:rPr>
          <w:rFonts w:ascii="Gadugi" w:hAnsi="Gadugi"/>
        </w:rPr>
        <w:t xml:space="preserve">are very useful </w:t>
      </w:r>
      <w:r w:rsidR="00C93FBF" w:rsidRPr="00CA3EE3">
        <w:rPr>
          <w:rFonts w:ascii="Gadugi" w:hAnsi="Gadugi"/>
        </w:rPr>
        <w:t>for</w:t>
      </w:r>
      <w:r w:rsidR="008673AC" w:rsidRPr="00CA3EE3">
        <w:rPr>
          <w:rFonts w:ascii="Gadugi" w:hAnsi="Gadugi"/>
        </w:rPr>
        <w:t xml:space="preserve"> </w:t>
      </w:r>
      <w:r w:rsidR="008D29FE">
        <w:rPr>
          <w:rFonts w:ascii="Gadugi" w:hAnsi="Gadugi"/>
        </w:rPr>
        <w:t>students</w:t>
      </w:r>
      <w:r w:rsidR="008673AC" w:rsidRPr="00CA3EE3">
        <w:rPr>
          <w:rFonts w:ascii="Gadugi" w:hAnsi="Gadugi"/>
        </w:rPr>
        <w:t xml:space="preserve"> with disabilit</w:t>
      </w:r>
      <w:r w:rsidR="008D29FE">
        <w:rPr>
          <w:rFonts w:ascii="Gadugi" w:hAnsi="Gadugi"/>
        </w:rPr>
        <w:t>ies</w:t>
      </w:r>
      <w:r w:rsidR="008673AC" w:rsidRPr="00CA3EE3">
        <w:rPr>
          <w:rFonts w:ascii="Gadugi" w:hAnsi="Gadugi"/>
        </w:rPr>
        <w:t xml:space="preserve"> </w:t>
      </w:r>
      <w:r w:rsidR="008D29FE">
        <w:rPr>
          <w:rFonts w:ascii="Gadugi" w:hAnsi="Gadugi"/>
        </w:rPr>
        <w:t xml:space="preserve">and difficulties. </w:t>
      </w:r>
    </w:p>
    <w:p w14:paraId="1EC0F4AD" w14:textId="4F88502A" w:rsidR="006F349F" w:rsidRDefault="00CE7442" w:rsidP="006231A9">
      <w:pPr>
        <w:pStyle w:val="ListParagraph"/>
        <w:numPr>
          <w:ilvl w:val="0"/>
          <w:numId w:val="44"/>
        </w:numPr>
        <w:spacing w:after="120"/>
        <w:rPr>
          <w:rFonts w:ascii="Gadugi" w:hAnsi="Gadugi"/>
        </w:rPr>
      </w:pPr>
      <w:r>
        <w:rPr>
          <w:rFonts w:ascii="Gadugi" w:hAnsi="Gadugi"/>
        </w:rPr>
        <w:t>ensure that</w:t>
      </w:r>
      <w:r w:rsidR="00CB789B" w:rsidRPr="009F319D">
        <w:rPr>
          <w:rFonts w:ascii="Gadugi" w:hAnsi="Gadugi"/>
        </w:rPr>
        <w:t xml:space="preserve"> everyone understands their role</w:t>
      </w:r>
      <w:r>
        <w:rPr>
          <w:rFonts w:ascii="Gadugi" w:hAnsi="Gadugi"/>
        </w:rPr>
        <w:t xml:space="preserve"> and what is expected.</w:t>
      </w:r>
    </w:p>
    <w:p w14:paraId="507CFD70" w14:textId="71F36535" w:rsidR="00792DD3" w:rsidRDefault="00CE7442" w:rsidP="006231A9">
      <w:pPr>
        <w:pStyle w:val="ListParagraph"/>
        <w:numPr>
          <w:ilvl w:val="0"/>
          <w:numId w:val="44"/>
        </w:numPr>
        <w:spacing w:after="120"/>
        <w:rPr>
          <w:rFonts w:ascii="Gadugi" w:hAnsi="Gadugi"/>
        </w:rPr>
      </w:pPr>
      <w:r>
        <w:rPr>
          <w:rFonts w:ascii="Gadugi" w:hAnsi="Gadugi"/>
        </w:rPr>
        <w:t xml:space="preserve">create a </w:t>
      </w:r>
      <w:r w:rsidR="00CB789B" w:rsidRPr="009F319D">
        <w:rPr>
          <w:rFonts w:ascii="Gadugi" w:hAnsi="Gadugi"/>
        </w:rPr>
        <w:t>sense of belonging</w:t>
      </w:r>
      <w:r>
        <w:rPr>
          <w:rFonts w:ascii="Gadugi" w:hAnsi="Gadugi"/>
        </w:rPr>
        <w:t xml:space="preserve">, </w:t>
      </w:r>
      <w:r w:rsidR="00CB789B" w:rsidRPr="009F319D">
        <w:rPr>
          <w:rFonts w:ascii="Gadugi" w:hAnsi="Gadugi"/>
        </w:rPr>
        <w:t>security</w:t>
      </w:r>
      <w:r>
        <w:rPr>
          <w:rFonts w:ascii="Gadugi" w:hAnsi="Gadugi"/>
        </w:rPr>
        <w:t xml:space="preserve">, </w:t>
      </w:r>
      <w:r w:rsidR="00CB789B" w:rsidRPr="009F319D">
        <w:rPr>
          <w:rFonts w:ascii="Gadugi" w:hAnsi="Gadugi"/>
        </w:rPr>
        <w:t>safety, social/community event, establishing and reinforcing unity</w:t>
      </w:r>
      <w:r w:rsidR="00FE759E">
        <w:rPr>
          <w:rFonts w:ascii="Gadugi" w:hAnsi="Gadugi"/>
        </w:rPr>
        <w:t>.</w:t>
      </w:r>
    </w:p>
    <w:p w14:paraId="217E85C3" w14:textId="77777777" w:rsidR="0014598E" w:rsidRPr="005267BD" w:rsidRDefault="0014598E" w:rsidP="0014598E">
      <w:pPr>
        <w:pStyle w:val="ListParagraph"/>
        <w:spacing w:after="120"/>
        <w:rPr>
          <w:rFonts w:ascii="Gadugi" w:hAnsi="Gadugi"/>
        </w:rPr>
      </w:pPr>
    </w:p>
    <w:tbl>
      <w:tblPr>
        <w:tblStyle w:val="TableGrid4"/>
        <w:tblW w:w="10060" w:type="dxa"/>
        <w:tblLook w:val="04A0" w:firstRow="1" w:lastRow="0" w:firstColumn="1" w:lastColumn="0" w:noHBand="0" w:noVBand="1"/>
      </w:tblPr>
      <w:tblGrid>
        <w:gridCol w:w="10060"/>
      </w:tblGrid>
      <w:tr w:rsidR="003E38B0" w:rsidRPr="00195253" w14:paraId="450EA51A" w14:textId="77777777" w:rsidTr="008D06B5">
        <w:trPr>
          <w:trHeight w:val="1922"/>
        </w:trPr>
        <w:tc>
          <w:tcPr>
            <w:tcW w:w="10060" w:type="dxa"/>
            <w:shd w:val="clear" w:color="auto" w:fill="E2EFD9" w:themeFill="accent6" w:themeFillTint="33"/>
          </w:tcPr>
          <w:p w14:paraId="46FBAE25" w14:textId="7048D087" w:rsidR="003E38B0" w:rsidRPr="006D02C4" w:rsidRDefault="003E38B0" w:rsidP="008D06B5">
            <w:pPr>
              <w:keepNext/>
              <w:keepLines/>
              <w:outlineLvl w:val="0"/>
              <w:rPr>
                <w:rFonts w:ascii="Gadugi" w:eastAsiaTheme="majorEastAsia" w:hAnsi="Gadugi" w:cstheme="majorBidi"/>
                <w:noProof/>
                <w:color w:val="2F5496" w:themeColor="accent1" w:themeShade="BF"/>
                <w:sz w:val="24"/>
                <w:szCs w:val="32"/>
                <w:lang w:bidi="ar-SA"/>
              </w:rPr>
            </w:pPr>
            <w:bookmarkStart w:id="19" w:name="_Hlk91622037"/>
            <w:r w:rsidRPr="00195253">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4</w:t>
            </w:r>
            <w:r w:rsidRPr="00195253">
              <w:rPr>
                <w:rFonts w:asciiTheme="majorHAnsi" w:eastAsia="Times New Roman" w:hAnsiTheme="majorHAnsi" w:cstheme="majorBidi"/>
                <w:b/>
                <w:bCs/>
                <w:color w:val="2F5496" w:themeColor="accent1" w:themeShade="BF"/>
                <w:sz w:val="26"/>
                <w:szCs w:val="32"/>
                <w:lang w:bidi="ar-SA"/>
              </w:rPr>
              <w:t>.</w:t>
            </w:r>
            <w:r w:rsidR="009946A3">
              <w:rPr>
                <w:rFonts w:asciiTheme="majorHAnsi" w:eastAsia="Times New Roman" w:hAnsiTheme="majorHAnsi" w:cstheme="majorBidi"/>
                <w:b/>
                <w:bCs/>
                <w:color w:val="2F5496" w:themeColor="accent1" w:themeShade="BF"/>
                <w:sz w:val="26"/>
                <w:szCs w:val="32"/>
                <w:lang w:bidi="ar-SA"/>
              </w:rPr>
              <w:t>1</w:t>
            </w:r>
            <w:r w:rsidR="00304E57">
              <w:rPr>
                <w:rFonts w:asciiTheme="majorHAnsi" w:eastAsia="Times New Roman" w:hAnsiTheme="majorHAnsi" w:cstheme="majorBidi"/>
                <w:b/>
                <w:bCs/>
                <w:color w:val="2F5496" w:themeColor="accent1" w:themeShade="BF"/>
                <w:sz w:val="26"/>
                <w:szCs w:val="32"/>
                <w:lang w:bidi="ar-SA"/>
              </w:rPr>
              <w:t>2</w:t>
            </w:r>
            <w:r w:rsidRPr="00195253">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Classroom routines</w:t>
            </w:r>
            <w:r w:rsidRPr="00195253">
              <w:rPr>
                <w:rFonts w:asciiTheme="majorHAnsi" w:eastAsia="Times New Roman" w:hAnsiTheme="majorHAnsi" w:cstheme="majorBidi"/>
                <w:b/>
                <w:bCs/>
                <w:color w:val="2F5496" w:themeColor="accent1" w:themeShade="BF"/>
                <w:sz w:val="26"/>
                <w:szCs w:val="32"/>
                <w:lang w:bidi="ar-SA"/>
              </w:rPr>
              <w:t xml:space="preserve"> (20 minutes)</w:t>
            </w:r>
            <w:r w:rsidRPr="00195253">
              <w:rPr>
                <w:rFonts w:ascii="Gadugi" w:eastAsiaTheme="majorEastAsia" w:hAnsi="Gadugi" w:cstheme="majorBidi"/>
                <w:noProof/>
                <w:color w:val="2F5496" w:themeColor="accent1" w:themeShade="BF"/>
                <w:sz w:val="24"/>
                <w:szCs w:val="32"/>
                <w:lang w:bidi="ar-SA"/>
              </w:rPr>
              <w:t xml:space="preserve"> </w:t>
            </w:r>
          </w:p>
          <w:p w14:paraId="06C222C2" w14:textId="25625647" w:rsidR="003E38B0" w:rsidRPr="003E38B0" w:rsidRDefault="003E38B0" w:rsidP="003E38B0">
            <w:pPr>
              <w:rPr>
                <w:rFonts w:ascii="Gadugi" w:hAnsi="Gadugi"/>
                <w:lang w:val="en-US"/>
              </w:rPr>
            </w:pPr>
            <w:r w:rsidRPr="003E38B0">
              <w:rPr>
                <w:rFonts w:ascii="Gadugi" w:hAnsi="Gadugi"/>
                <w:lang w:val="en-US"/>
              </w:rPr>
              <w:t xml:space="preserve">Decide whether these examples of common classroom routines are appropriate for Kindergarten, Primary or </w:t>
            </w:r>
            <w:r w:rsidR="0021414A">
              <w:rPr>
                <w:rFonts w:ascii="Gadugi" w:hAnsi="Gadugi"/>
                <w:lang w:val="en-US"/>
              </w:rPr>
              <w:t>Middle/</w:t>
            </w:r>
            <w:r w:rsidRPr="003E38B0">
              <w:rPr>
                <w:rFonts w:ascii="Gadugi" w:hAnsi="Gadugi"/>
                <w:lang w:val="en-US"/>
              </w:rPr>
              <w:t>High school students. Put a tick in the box (or boxes) which you think apply.</w:t>
            </w:r>
          </w:p>
          <w:p w14:paraId="620AB052" w14:textId="5837A467" w:rsidR="003E38B0" w:rsidRDefault="00910859" w:rsidP="00910859">
            <w:pPr>
              <w:pStyle w:val="ListParagraph"/>
              <w:tabs>
                <w:tab w:val="left" w:pos="3240"/>
              </w:tabs>
              <w:ind w:left="390"/>
              <w:rPr>
                <w:sz w:val="24"/>
                <w:lang w:bidi="ar-SA"/>
              </w:rPr>
            </w:pPr>
            <w:r>
              <w:rPr>
                <w:sz w:val="24"/>
                <w:lang w:bidi="ar-SA"/>
              </w:rPr>
              <w:tab/>
            </w:r>
          </w:p>
          <w:tbl>
            <w:tblPr>
              <w:tblStyle w:val="TableGrid"/>
              <w:tblW w:w="0" w:type="auto"/>
              <w:tblLook w:val="04A0" w:firstRow="1" w:lastRow="0" w:firstColumn="1" w:lastColumn="0" w:noHBand="0" w:noVBand="1"/>
            </w:tblPr>
            <w:tblGrid>
              <w:gridCol w:w="5555"/>
              <w:gridCol w:w="1578"/>
              <w:gridCol w:w="1275"/>
              <w:gridCol w:w="1293"/>
            </w:tblGrid>
            <w:tr w:rsidR="005C432B" w:rsidRPr="00287941" w14:paraId="0722957E" w14:textId="77777777" w:rsidTr="00D40E5B">
              <w:tc>
                <w:tcPr>
                  <w:tcW w:w="5555" w:type="dxa"/>
                </w:tcPr>
                <w:p w14:paraId="356D0BF0" w14:textId="77777777" w:rsidR="005C432B" w:rsidRPr="00287941" w:rsidRDefault="005C432B" w:rsidP="005C432B">
                  <w:pPr>
                    <w:rPr>
                      <w:rFonts w:ascii="Gadugi" w:hAnsi="Gadugi"/>
                      <w:b/>
                      <w:bCs/>
                    </w:rPr>
                  </w:pPr>
                  <w:r w:rsidRPr="00287941">
                    <w:rPr>
                      <w:rFonts w:ascii="Gadugi" w:hAnsi="Gadugi"/>
                      <w:b/>
                      <w:bCs/>
                    </w:rPr>
                    <w:t>Example of classroom routine</w:t>
                  </w:r>
                </w:p>
              </w:tc>
              <w:tc>
                <w:tcPr>
                  <w:tcW w:w="1560" w:type="dxa"/>
                </w:tcPr>
                <w:p w14:paraId="336FB906" w14:textId="77777777" w:rsidR="005C432B" w:rsidRPr="00287941" w:rsidRDefault="005C432B" w:rsidP="005C432B">
                  <w:pPr>
                    <w:rPr>
                      <w:rFonts w:ascii="Gadugi" w:hAnsi="Gadugi"/>
                      <w:b/>
                      <w:bCs/>
                    </w:rPr>
                  </w:pPr>
                  <w:r w:rsidRPr="00287941">
                    <w:rPr>
                      <w:rFonts w:ascii="Gadugi" w:hAnsi="Gadugi"/>
                      <w:b/>
                      <w:bCs/>
                    </w:rPr>
                    <w:t xml:space="preserve">Kindergarten  </w:t>
                  </w:r>
                </w:p>
              </w:tc>
              <w:tc>
                <w:tcPr>
                  <w:tcW w:w="1275" w:type="dxa"/>
                </w:tcPr>
                <w:p w14:paraId="6019F5EB" w14:textId="77777777" w:rsidR="005C432B" w:rsidRPr="00287941" w:rsidRDefault="005C432B" w:rsidP="005C432B">
                  <w:pPr>
                    <w:rPr>
                      <w:rFonts w:ascii="Gadugi" w:hAnsi="Gadugi"/>
                      <w:b/>
                      <w:bCs/>
                    </w:rPr>
                  </w:pPr>
                  <w:r w:rsidRPr="00287941">
                    <w:rPr>
                      <w:rFonts w:ascii="Gadugi" w:hAnsi="Gadugi"/>
                      <w:b/>
                      <w:bCs/>
                    </w:rPr>
                    <w:t xml:space="preserve">Primary </w:t>
                  </w:r>
                </w:p>
              </w:tc>
              <w:tc>
                <w:tcPr>
                  <w:tcW w:w="1293" w:type="dxa"/>
                </w:tcPr>
                <w:p w14:paraId="5EFC10EF" w14:textId="77777777" w:rsidR="005C432B" w:rsidRPr="00287941" w:rsidRDefault="005C432B" w:rsidP="005C432B">
                  <w:pPr>
                    <w:rPr>
                      <w:rFonts w:ascii="Gadugi" w:hAnsi="Gadugi"/>
                      <w:b/>
                      <w:bCs/>
                    </w:rPr>
                  </w:pPr>
                  <w:r w:rsidRPr="00287941">
                    <w:rPr>
                      <w:rFonts w:ascii="Gadugi" w:hAnsi="Gadugi"/>
                      <w:b/>
                      <w:bCs/>
                    </w:rPr>
                    <w:t xml:space="preserve">Secondary </w:t>
                  </w:r>
                </w:p>
              </w:tc>
            </w:tr>
            <w:tr w:rsidR="005C432B" w:rsidRPr="00287941" w14:paraId="12EFACA3" w14:textId="77777777" w:rsidTr="00D40E5B">
              <w:tc>
                <w:tcPr>
                  <w:tcW w:w="5555" w:type="dxa"/>
                </w:tcPr>
                <w:p w14:paraId="54CDAF21" w14:textId="1E60BA83" w:rsidR="005C432B" w:rsidRPr="00287941" w:rsidRDefault="00CA669E" w:rsidP="005C432B">
                  <w:pPr>
                    <w:rPr>
                      <w:rFonts w:ascii="Gadugi" w:hAnsi="Gadugi"/>
                    </w:rPr>
                  </w:pPr>
                  <w:r>
                    <w:rPr>
                      <w:rFonts w:ascii="Gadugi" w:hAnsi="Gadugi"/>
                    </w:rPr>
                    <w:t>Lining up at the door to e</w:t>
                  </w:r>
                  <w:r w:rsidR="005C432B" w:rsidRPr="00287941">
                    <w:rPr>
                      <w:rFonts w:ascii="Gadugi" w:hAnsi="Gadugi"/>
                    </w:rPr>
                    <w:t>nter the classroom</w:t>
                  </w:r>
                </w:p>
              </w:tc>
              <w:tc>
                <w:tcPr>
                  <w:tcW w:w="1560" w:type="dxa"/>
                </w:tcPr>
                <w:p w14:paraId="71C47335" w14:textId="77777777" w:rsidR="005C432B" w:rsidRPr="00287941" w:rsidRDefault="005C432B" w:rsidP="005C432B">
                  <w:pPr>
                    <w:rPr>
                      <w:rFonts w:ascii="Gadugi" w:hAnsi="Gadugi"/>
                    </w:rPr>
                  </w:pPr>
                </w:p>
              </w:tc>
              <w:tc>
                <w:tcPr>
                  <w:tcW w:w="1275" w:type="dxa"/>
                </w:tcPr>
                <w:p w14:paraId="18849983" w14:textId="77777777" w:rsidR="005C432B" w:rsidRPr="00287941" w:rsidRDefault="005C432B" w:rsidP="005C432B">
                  <w:pPr>
                    <w:rPr>
                      <w:rFonts w:ascii="Gadugi" w:hAnsi="Gadugi"/>
                    </w:rPr>
                  </w:pPr>
                </w:p>
              </w:tc>
              <w:tc>
                <w:tcPr>
                  <w:tcW w:w="1293" w:type="dxa"/>
                </w:tcPr>
                <w:p w14:paraId="320207BD" w14:textId="77777777" w:rsidR="005C432B" w:rsidRPr="00287941" w:rsidRDefault="005C432B" w:rsidP="005C432B">
                  <w:pPr>
                    <w:rPr>
                      <w:rFonts w:ascii="Gadugi" w:hAnsi="Gadugi"/>
                    </w:rPr>
                  </w:pPr>
                </w:p>
              </w:tc>
            </w:tr>
            <w:tr w:rsidR="005C432B" w:rsidRPr="00287941" w14:paraId="271EF113" w14:textId="77777777" w:rsidTr="00D40E5B">
              <w:tc>
                <w:tcPr>
                  <w:tcW w:w="5555" w:type="dxa"/>
                </w:tcPr>
                <w:p w14:paraId="0FBEADED" w14:textId="77777777" w:rsidR="005C432B" w:rsidRPr="00287941" w:rsidRDefault="005C432B" w:rsidP="005C432B">
                  <w:pPr>
                    <w:rPr>
                      <w:rFonts w:ascii="Gadugi" w:hAnsi="Gadugi"/>
                    </w:rPr>
                  </w:pPr>
                  <w:r w:rsidRPr="00287941">
                    <w:rPr>
                      <w:rFonts w:ascii="Gadugi" w:hAnsi="Gadugi"/>
                    </w:rPr>
                    <w:t>Handing out books and resources</w:t>
                  </w:r>
                </w:p>
              </w:tc>
              <w:tc>
                <w:tcPr>
                  <w:tcW w:w="1560" w:type="dxa"/>
                </w:tcPr>
                <w:p w14:paraId="2123263B" w14:textId="77777777" w:rsidR="005C432B" w:rsidRPr="00287941" w:rsidRDefault="005C432B" w:rsidP="005C432B">
                  <w:pPr>
                    <w:rPr>
                      <w:rFonts w:ascii="Gadugi" w:hAnsi="Gadugi"/>
                    </w:rPr>
                  </w:pPr>
                </w:p>
              </w:tc>
              <w:tc>
                <w:tcPr>
                  <w:tcW w:w="1275" w:type="dxa"/>
                </w:tcPr>
                <w:p w14:paraId="5C7E63B3" w14:textId="77777777" w:rsidR="005C432B" w:rsidRPr="00287941" w:rsidRDefault="005C432B" w:rsidP="005C432B">
                  <w:pPr>
                    <w:rPr>
                      <w:rFonts w:ascii="Gadugi" w:hAnsi="Gadugi"/>
                    </w:rPr>
                  </w:pPr>
                </w:p>
              </w:tc>
              <w:tc>
                <w:tcPr>
                  <w:tcW w:w="1293" w:type="dxa"/>
                </w:tcPr>
                <w:p w14:paraId="77C3A1B1" w14:textId="77777777" w:rsidR="005C432B" w:rsidRPr="00287941" w:rsidRDefault="005C432B" w:rsidP="005C432B">
                  <w:pPr>
                    <w:rPr>
                      <w:rFonts w:ascii="Gadugi" w:hAnsi="Gadugi"/>
                    </w:rPr>
                  </w:pPr>
                </w:p>
              </w:tc>
            </w:tr>
            <w:tr w:rsidR="005C432B" w:rsidRPr="00287941" w14:paraId="72AF7BD0" w14:textId="77777777" w:rsidTr="00D40E5B">
              <w:tc>
                <w:tcPr>
                  <w:tcW w:w="5555" w:type="dxa"/>
                </w:tcPr>
                <w:p w14:paraId="69131D6C" w14:textId="77777777" w:rsidR="005C432B" w:rsidRPr="00287941" w:rsidRDefault="005C432B" w:rsidP="005C432B">
                  <w:pPr>
                    <w:rPr>
                      <w:rFonts w:ascii="Gadugi" w:hAnsi="Gadugi"/>
                    </w:rPr>
                  </w:pPr>
                  <w:r w:rsidRPr="00287941">
                    <w:rPr>
                      <w:rFonts w:ascii="Gadugi" w:hAnsi="Gadugi"/>
                    </w:rPr>
                    <w:t>Use of a student seating plan</w:t>
                  </w:r>
                </w:p>
              </w:tc>
              <w:tc>
                <w:tcPr>
                  <w:tcW w:w="1560" w:type="dxa"/>
                </w:tcPr>
                <w:p w14:paraId="1D5CA8EE" w14:textId="77777777" w:rsidR="005C432B" w:rsidRPr="00287941" w:rsidRDefault="005C432B" w:rsidP="005C432B">
                  <w:pPr>
                    <w:rPr>
                      <w:rFonts w:ascii="Gadugi" w:hAnsi="Gadugi"/>
                    </w:rPr>
                  </w:pPr>
                </w:p>
              </w:tc>
              <w:tc>
                <w:tcPr>
                  <w:tcW w:w="1275" w:type="dxa"/>
                </w:tcPr>
                <w:p w14:paraId="06C96D22" w14:textId="77777777" w:rsidR="005C432B" w:rsidRPr="00287941" w:rsidRDefault="005C432B" w:rsidP="005C432B">
                  <w:pPr>
                    <w:rPr>
                      <w:rFonts w:ascii="Gadugi" w:hAnsi="Gadugi"/>
                    </w:rPr>
                  </w:pPr>
                </w:p>
              </w:tc>
              <w:tc>
                <w:tcPr>
                  <w:tcW w:w="1293" w:type="dxa"/>
                </w:tcPr>
                <w:p w14:paraId="786C6D71" w14:textId="77777777" w:rsidR="005C432B" w:rsidRPr="00287941" w:rsidRDefault="005C432B" w:rsidP="005C432B">
                  <w:pPr>
                    <w:rPr>
                      <w:rFonts w:ascii="Gadugi" w:hAnsi="Gadugi"/>
                    </w:rPr>
                  </w:pPr>
                </w:p>
              </w:tc>
            </w:tr>
            <w:tr w:rsidR="005C432B" w:rsidRPr="00287941" w14:paraId="26B89A49" w14:textId="77777777" w:rsidTr="00D40E5B">
              <w:tc>
                <w:tcPr>
                  <w:tcW w:w="5555" w:type="dxa"/>
                </w:tcPr>
                <w:p w14:paraId="512DCCD4" w14:textId="77777777" w:rsidR="005C432B" w:rsidRPr="00287941" w:rsidRDefault="005C432B" w:rsidP="005C432B">
                  <w:pPr>
                    <w:rPr>
                      <w:rFonts w:ascii="Gadugi" w:hAnsi="Gadugi"/>
                    </w:rPr>
                  </w:pPr>
                  <w:r w:rsidRPr="00287941">
                    <w:rPr>
                      <w:rFonts w:ascii="Gadugi" w:hAnsi="Gadugi"/>
                    </w:rPr>
                    <w:t>Silent reading</w:t>
                  </w:r>
                </w:p>
              </w:tc>
              <w:tc>
                <w:tcPr>
                  <w:tcW w:w="1560" w:type="dxa"/>
                </w:tcPr>
                <w:p w14:paraId="6517BB01" w14:textId="77777777" w:rsidR="005C432B" w:rsidRPr="00287941" w:rsidRDefault="005C432B" w:rsidP="005C432B">
                  <w:pPr>
                    <w:rPr>
                      <w:rFonts w:ascii="Gadugi" w:hAnsi="Gadugi"/>
                    </w:rPr>
                  </w:pPr>
                </w:p>
              </w:tc>
              <w:tc>
                <w:tcPr>
                  <w:tcW w:w="1275" w:type="dxa"/>
                </w:tcPr>
                <w:p w14:paraId="5A6DF4F8" w14:textId="77777777" w:rsidR="005C432B" w:rsidRPr="00287941" w:rsidRDefault="005C432B" w:rsidP="005C432B">
                  <w:pPr>
                    <w:rPr>
                      <w:rFonts w:ascii="Gadugi" w:hAnsi="Gadugi"/>
                    </w:rPr>
                  </w:pPr>
                </w:p>
              </w:tc>
              <w:tc>
                <w:tcPr>
                  <w:tcW w:w="1293" w:type="dxa"/>
                </w:tcPr>
                <w:p w14:paraId="475BC59B" w14:textId="77777777" w:rsidR="005C432B" w:rsidRPr="00287941" w:rsidRDefault="005C432B" w:rsidP="005C432B">
                  <w:pPr>
                    <w:rPr>
                      <w:rFonts w:ascii="Gadugi" w:hAnsi="Gadugi"/>
                    </w:rPr>
                  </w:pPr>
                </w:p>
              </w:tc>
            </w:tr>
            <w:tr w:rsidR="005C432B" w:rsidRPr="00287941" w14:paraId="337CDBC0" w14:textId="77777777" w:rsidTr="00D40E5B">
              <w:tc>
                <w:tcPr>
                  <w:tcW w:w="5555" w:type="dxa"/>
                </w:tcPr>
                <w:p w14:paraId="1303A73B" w14:textId="77777777" w:rsidR="005C432B" w:rsidRPr="00287941" w:rsidRDefault="005C432B" w:rsidP="005C432B">
                  <w:pPr>
                    <w:rPr>
                      <w:rFonts w:ascii="Gadugi" w:hAnsi="Gadugi"/>
                    </w:rPr>
                  </w:pPr>
                  <w:r w:rsidRPr="00287941">
                    <w:rPr>
                      <w:rFonts w:ascii="Gadugi" w:hAnsi="Gadugi"/>
                    </w:rPr>
                    <w:t>Putting hands up</w:t>
                  </w:r>
                </w:p>
              </w:tc>
              <w:tc>
                <w:tcPr>
                  <w:tcW w:w="1560" w:type="dxa"/>
                </w:tcPr>
                <w:p w14:paraId="0E334B91" w14:textId="77777777" w:rsidR="005C432B" w:rsidRPr="00287941" w:rsidRDefault="005C432B" w:rsidP="005C432B">
                  <w:pPr>
                    <w:rPr>
                      <w:rFonts w:ascii="Gadugi" w:hAnsi="Gadugi"/>
                    </w:rPr>
                  </w:pPr>
                </w:p>
              </w:tc>
              <w:tc>
                <w:tcPr>
                  <w:tcW w:w="1275" w:type="dxa"/>
                </w:tcPr>
                <w:p w14:paraId="60E6B7F1" w14:textId="77777777" w:rsidR="005C432B" w:rsidRPr="00287941" w:rsidRDefault="005C432B" w:rsidP="005C432B">
                  <w:pPr>
                    <w:rPr>
                      <w:rFonts w:ascii="Gadugi" w:hAnsi="Gadugi"/>
                    </w:rPr>
                  </w:pPr>
                </w:p>
              </w:tc>
              <w:tc>
                <w:tcPr>
                  <w:tcW w:w="1293" w:type="dxa"/>
                </w:tcPr>
                <w:p w14:paraId="0E2B7038" w14:textId="77777777" w:rsidR="005C432B" w:rsidRPr="00287941" w:rsidRDefault="005C432B" w:rsidP="005C432B">
                  <w:pPr>
                    <w:rPr>
                      <w:rFonts w:ascii="Gadugi" w:hAnsi="Gadugi"/>
                    </w:rPr>
                  </w:pPr>
                </w:p>
              </w:tc>
            </w:tr>
            <w:tr w:rsidR="005C432B" w:rsidRPr="00287941" w14:paraId="079CAF89" w14:textId="77777777" w:rsidTr="00D40E5B">
              <w:tc>
                <w:tcPr>
                  <w:tcW w:w="5555" w:type="dxa"/>
                </w:tcPr>
                <w:p w14:paraId="5807328F" w14:textId="77777777" w:rsidR="005C432B" w:rsidRPr="00287941" w:rsidRDefault="005C432B" w:rsidP="005C432B">
                  <w:pPr>
                    <w:rPr>
                      <w:rFonts w:ascii="Gadugi" w:hAnsi="Gadugi"/>
                    </w:rPr>
                  </w:pPr>
                  <w:r w:rsidRPr="00287941">
                    <w:rPr>
                      <w:rFonts w:ascii="Gadugi" w:hAnsi="Gadugi"/>
                    </w:rPr>
                    <w:t>Bringing the correct equipment to class</w:t>
                  </w:r>
                </w:p>
              </w:tc>
              <w:tc>
                <w:tcPr>
                  <w:tcW w:w="1560" w:type="dxa"/>
                </w:tcPr>
                <w:p w14:paraId="272B81AD" w14:textId="77777777" w:rsidR="005C432B" w:rsidRPr="00287941" w:rsidRDefault="005C432B" w:rsidP="005C432B">
                  <w:pPr>
                    <w:rPr>
                      <w:rFonts w:ascii="Gadugi" w:hAnsi="Gadugi"/>
                    </w:rPr>
                  </w:pPr>
                </w:p>
              </w:tc>
              <w:tc>
                <w:tcPr>
                  <w:tcW w:w="1275" w:type="dxa"/>
                </w:tcPr>
                <w:p w14:paraId="4B1A88A3" w14:textId="77777777" w:rsidR="005C432B" w:rsidRPr="00287941" w:rsidRDefault="005C432B" w:rsidP="005C432B">
                  <w:pPr>
                    <w:rPr>
                      <w:rFonts w:ascii="Gadugi" w:hAnsi="Gadugi"/>
                    </w:rPr>
                  </w:pPr>
                </w:p>
              </w:tc>
              <w:tc>
                <w:tcPr>
                  <w:tcW w:w="1293" w:type="dxa"/>
                </w:tcPr>
                <w:p w14:paraId="53F8B74C" w14:textId="77777777" w:rsidR="005C432B" w:rsidRPr="00287941" w:rsidRDefault="005C432B" w:rsidP="005C432B">
                  <w:pPr>
                    <w:rPr>
                      <w:rFonts w:ascii="Gadugi" w:hAnsi="Gadugi"/>
                    </w:rPr>
                  </w:pPr>
                </w:p>
              </w:tc>
            </w:tr>
            <w:tr w:rsidR="005C432B" w:rsidRPr="00287941" w14:paraId="6A88119A" w14:textId="77777777" w:rsidTr="00D40E5B">
              <w:tc>
                <w:tcPr>
                  <w:tcW w:w="5555" w:type="dxa"/>
                </w:tcPr>
                <w:p w14:paraId="2106D4D7" w14:textId="572AA0EB" w:rsidR="005C432B" w:rsidRPr="00287941" w:rsidRDefault="00D40E5B" w:rsidP="005C432B">
                  <w:pPr>
                    <w:rPr>
                      <w:rFonts w:ascii="Gadugi" w:hAnsi="Gadugi"/>
                    </w:rPr>
                  </w:pPr>
                  <w:r>
                    <w:rPr>
                      <w:rFonts w:ascii="Gadugi" w:hAnsi="Gadugi"/>
                    </w:rPr>
                    <w:t>A</w:t>
                  </w:r>
                  <w:r w:rsidR="0003078B">
                    <w:rPr>
                      <w:rFonts w:ascii="Gadugi" w:hAnsi="Gadugi"/>
                    </w:rPr>
                    <w:t xml:space="preserve"> starter activity </w:t>
                  </w:r>
                  <w:r>
                    <w:rPr>
                      <w:rFonts w:ascii="Gadugi" w:hAnsi="Gadugi"/>
                    </w:rPr>
                    <w:t>is</w:t>
                  </w:r>
                  <w:r w:rsidR="0003078B">
                    <w:rPr>
                      <w:rFonts w:ascii="Gadugi" w:hAnsi="Gadugi"/>
                    </w:rPr>
                    <w:t xml:space="preserve"> on the board </w:t>
                  </w:r>
                  <w:r w:rsidR="006E5FA4">
                    <w:rPr>
                      <w:rFonts w:ascii="Gadugi" w:hAnsi="Gadugi"/>
                    </w:rPr>
                    <w:t>for students on arrival</w:t>
                  </w:r>
                </w:p>
              </w:tc>
              <w:tc>
                <w:tcPr>
                  <w:tcW w:w="1560" w:type="dxa"/>
                </w:tcPr>
                <w:p w14:paraId="1E200D2E" w14:textId="77777777" w:rsidR="005C432B" w:rsidRPr="00287941" w:rsidRDefault="005C432B" w:rsidP="005C432B">
                  <w:pPr>
                    <w:rPr>
                      <w:rFonts w:ascii="Gadugi" w:hAnsi="Gadugi"/>
                    </w:rPr>
                  </w:pPr>
                </w:p>
              </w:tc>
              <w:tc>
                <w:tcPr>
                  <w:tcW w:w="1275" w:type="dxa"/>
                </w:tcPr>
                <w:p w14:paraId="4EA665B7" w14:textId="77777777" w:rsidR="005C432B" w:rsidRPr="00287941" w:rsidRDefault="005C432B" w:rsidP="005C432B">
                  <w:pPr>
                    <w:rPr>
                      <w:rFonts w:ascii="Gadugi" w:hAnsi="Gadugi"/>
                    </w:rPr>
                  </w:pPr>
                </w:p>
              </w:tc>
              <w:tc>
                <w:tcPr>
                  <w:tcW w:w="1293" w:type="dxa"/>
                </w:tcPr>
                <w:p w14:paraId="60990CAC" w14:textId="77777777" w:rsidR="005C432B" w:rsidRPr="00287941" w:rsidRDefault="005C432B" w:rsidP="005C432B">
                  <w:pPr>
                    <w:rPr>
                      <w:rFonts w:ascii="Gadugi" w:hAnsi="Gadugi"/>
                    </w:rPr>
                  </w:pPr>
                </w:p>
              </w:tc>
            </w:tr>
            <w:tr w:rsidR="005C432B" w:rsidRPr="00287941" w14:paraId="4122F76C" w14:textId="77777777" w:rsidTr="00D40E5B">
              <w:tc>
                <w:tcPr>
                  <w:tcW w:w="5555" w:type="dxa"/>
                </w:tcPr>
                <w:p w14:paraId="0118291A" w14:textId="2C825E3D" w:rsidR="005C432B" w:rsidRPr="00287941" w:rsidRDefault="00194AD2" w:rsidP="00194AD2">
                  <w:pPr>
                    <w:rPr>
                      <w:rFonts w:ascii="Gadugi" w:hAnsi="Gadugi"/>
                    </w:rPr>
                  </w:pPr>
                  <w:r w:rsidRPr="00194AD2">
                    <w:rPr>
                      <w:rFonts w:ascii="Gadugi" w:hAnsi="Gadugi"/>
                    </w:rPr>
                    <w:t>Clap and ask the children to repeat when they hear it</w:t>
                  </w:r>
                  <w:r w:rsidR="000E647F">
                    <w:rPr>
                      <w:rFonts w:ascii="Gadugi" w:hAnsi="Gadugi"/>
                    </w:rPr>
                    <w:t xml:space="preserve"> to </w:t>
                  </w:r>
                  <w:r w:rsidR="00222932">
                    <w:rPr>
                      <w:rFonts w:ascii="Gadugi" w:hAnsi="Gadugi"/>
                    </w:rPr>
                    <w:t>get their attention</w:t>
                  </w:r>
                  <w:r w:rsidRPr="00194AD2">
                    <w:rPr>
                      <w:rFonts w:ascii="Gadugi" w:hAnsi="Gadugi"/>
                    </w:rPr>
                    <w:t>.</w:t>
                  </w:r>
                </w:p>
              </w:tc>
              <w:tc>
                <w:tcPr>
                  <w:tcW w:w="1560" w:type="dxa"/>
                </w:tcPr>
                <w:p w14:paraId="16ED69FE" w14:textId="77777777" w:rsidR="005C432B" w:rsidRPr="00287941" w:rsidRDefault="005C432B" w:rsidP="005C432B">
                  <w:pPr>
                    <w:rPr>
                      <w:rFonts w:ascii="Gadugi" w:hAnsi="Gadugi"/>
                    </w:rPr>
                  </w:pPr>
                </w:p>
              </w:tc>
              <w:tc>
                <w:tcPr>
                  <w:tcW w:w="1275" w:type="dxa"/>
                </w:tcPr>
                <w:p w14:paraId="2D07FACF" w14:textId="77777777" w:rsidR="005C432B" w:rsidRPr="00287941" w:rsidRDefault="005C432B" w:rsidP="005C432B">
                  <w:pPr>
                    <w:rPr>
                      <w:rFonts w:ascii="Gadugi" w:hAnsi="Gadugi"/>
                    </w:rPr>
                  </w:pPr>
                </w:p>
              </w:tc>
              <w:tc>
                <w:tcPr>
                  <w:tcW w:w="1293" w:type="dxa"/>
                </w:tcPr>
                <w:p w14:paraId="262DABC2" w14:textId="77777777" w:rsidR="005C432B" w:rsidRPr="00287941" w:rsidRDefault="005C432B" w:rsidP="005C432B">
                  <w:pPr>
                    <w:rPr>
                      <w:rFonts w:ascii="Gadugi" w:hAnsi="Gadugi"/>
                    </w:rPr>
                  </w:pPr>
                </w:p>
              </w:tc>
            </w:tr>
            <w:tr w:rsidR="005C432B" w:rsidRPr="00287941" w14:paraId="54C2C683" w14:textId="77777777" w:rsidTr="00D40E5B">
              <w:tc>
                <w:tcPr>
                  <w:tcW w:w="5555" w:type="dxa"/>
                </w:tcPr>
                <w:p w14:paraId="757AC66E" w14:textId="09315FEC" w:rsidR="005C432B" w:rsidRPr="00287941" w:rsidRDefault="006566B2" w:rsidP="006566B2">
                  <w:pPr>
                    <w:rPr>
                      <w:rFonts w:ascii="Gadugi" w:hAnsi="Gadugi"/>
                    </w:rPr>
                  </w:pPr>
                  <w:r w:rsidRPr="00194AD2">
                    <w:rPr>
                      <w:rFonts w:ascii="Gadugi" w:hAnsi="Gadugi"/>
                    </w:rPr>
                    <w:t xml:space="preserve">Teacher does not talk until every child is listening. </w:t>
                  </w:r>
                </w:p>
              </w:tc>
              <w:tc>
                <w:tcPr>
                  <w:tcW w:w="1560" w:type="dxa"/>
                </w:tcPr>
                <w:p w14:paraId="021B6A8B" w14:textId="77777777" w:rsidR="005C432B" w:rsidRPr="00287941" w:rsidRDefault="005C432B" w:rsidP="005C432B">
                  <w:pPr>
                    <w:rPr>
                      <w:rFonts w:ascii="Gadugi" w:hAnsi="Gadugi"/>
                    </w:rPr>
                  </w:pPr>
                </w:p>
              </w:tc>
              <w:tc>
                <w:tcPr>
                  <w:tcW w:w="1275" w:type="dxa"/>
                </w:tcPr>
                <w:p w14:paraId="70D2FE48" w14:textId="77777777" w:rsidR="005C432B" w:rsidRPr="00287941" w:rsidRDefault="005C432B" w:rsidP="005C432B">
                  <w:pPr>
                    <w:rPr>
                      <w:rFonts w:ascii="Gadugi" w:hAnsi="Gadugi"/>
                    </w:rPr>
                  </w:pPr>
                </w:p>
              </w:tc>
              <w:tc>
                <w:tcPr>
                  <w:tcW w:w="1293" w:type="dxa"/>
                </w:tcPr>
                <w:p w14:paraId="6971FB4E" w14:textId="77777777" w:rsidR="005C432B" w:rsidRPr="00287941" w:rsidRDefault="005C432B" w:rsidP="005C432B">
                  <w:pPr>
                    <w:rPr>
                      <w:rFonts w:ascii="Gadugi" w:hAnsi="Gadugi"/>
                    </w:rPr>
                  </w:pPr>
                </w:p>
              </w:tc>
            </w:tr>
            <w:tr w:rsidR="005C432B" w:rsidRPr="00287941" w14:paraId="764EF502" w14:textId="77777777" w:rsidTr="00D40E5B">
              <w:tc>
                <w:tcPr>
                  <w:tcW w:w="5555" w:type="dxa"/>
                </w:tcPr>
                <w:p w14:paraId="4F466E00" w14:textId="52587878" w:rsidR="005C432B" w:rsidRPr="00287941" w:rsidRDefault="006566B2" w:rsidP="005C432B">
                  <w:pPr>
                    <w:rPr>
                      <w:rFonts w:ascii="Gadugi" w:hAnsi="Gadugi"/>
                    </w:rPr>
                  </w:pPr>
                  <w:r w:rsidRPr="00194AD2">
                    <w:rPr>
                      <w:rFonts w:ascii="Gadugi" w:hAnsi="Gadugi"/>
                      <w:lang w:val="en-US"/>
                    </w:rPr>
                    <w:t>Give the children a subject to discuss when they enter the classroom in relation to lesson.</w:t>
                  </w:r>
                </w:p>
              </w:tc>
              <w:tc>
                <w:tcPr>
                  <w:tcW w:w="1560" w:type="dxa"/>
                </w:tcPr>
                <w:p w14:paraId="5BF6CABE" w14:textId="77777777" w:rsidR="005C432B" w:rsidRPr="00287941" w:rsidRDefault="005C432B" w:rsidP="005C432B">
                  <w:pPr>
                    <w:rPr>
                      <w:rFonts w:ascii="Gadugi" w:hAnsi="Gadugi"/>
                    </w:rPr>
                  </w:pPr>
                </w:p>
              </w:tc>
              <w:tc>
                <w:tcPr>
                  <w:tcW w:w="1275" w:type="dxa"/>
                </w:tcPr>
                <w:p w14:paraId="25CCC593" w14:textId="77777777" w:rsidR="005C432B" w:rsidRPr="00287941" w:rsidRDefault="005C432B" w:rsidP="005C432B">
                  <w:pPr>
                    <w:rPr>
                      <w:rFonts w:ascii="Gadugi" w:hAnsi="Gadugi"/>
                    </w:rPr>
                  </w:pPr>
                </w:p>
              </w:tc>
              <w:tc>
                <w:tcPr>
                  <w:tcW w:w="1293" w:type="dxa"/>
                </w:tcPr>
                <w:p w14:paraId="3BC4571E" w14:textId="77777777" w:rsidR="005C432B" w:rsidRPr="00287941" w:rsidRDefault="005C432B" w:rsidP="005C432B">
                  <w:pPr>
                    <w:rPr>
                      <w:rFonts w:ascii="Gadugi" w:hAnsi="Gadugi"/>
                    </w:rPr>
                  </w:pPr>
                </w:p>
              </w:tc>
            </w:tr>
            <w:tr w:rsidR="007C4E9B" w:rsidRPr="00287941" w14:paraId="6CEDA9A1" w14:textId="77777777" w:rsidTr="00D40E5B">
              <w:tc>
                <w:tcPr>
                  <w:tcW w:w="5555" w:type="dxa"/>
                </w:tcPr>
                <w:p w14:paraId="1F10573A" w14:textId="14FE942D" w:rsidR="007C4E9B" w:rsidRPr="00194AD2" w:rsidRDefault="007C4E9B" w:rsidP="005C432B">
                  <w:pPr>
                    <w:rPr>
                      <w:rFonts w:ascii="Gadugi" w:hAnsi="Gadugi"/>
                    </w:rPr>
                  </w:pPr>
                  <w:r>
                    <w:rPr>
                      <w:rFonts w:ascii="Gadugi" w:hAnsi="Gadugi"/>
                    </w:rPr>
                    <w:t xml:space="preserve">The teacher uses a rhyme or song so that the class know what to do during a transition. </w:t>
                  </w:r>
                </w:p>
              </w:tc>
              <w:tc>
                <w:tcPr>
                  <w:tcW w:w="1560" w:type="dxa"/>
                </w:tcPr>
                <w:p w14:paraId="50EF1D38" w14:textId="77777777" w:rsidR="007C4E9B" w:rsidRPr="00287941" w:rsidRDefault="007C4E9B" w:rsidP="005C432B">
                  <w:pPr>
                    <w:rPr>
                      <w:rFonts w:ascii="Gadugi" w:hAnsi="Gadugi"/>
                    </w:rPr>
                  </w:pPr>
                </w:p>
              </w:tc>
              <w:tc>
                <w:tcPr>
                  <w:tcW w:w="1275" w:type="dxa"/>
                </w:tcPr>
                <w:p w14:paraId="0040BC53" w14:textId="77777777" w:rsidR="007C4E9B" w:rsidRPr="00287941" w:rsidRDefault="007C4E9B" w:rsidP="005C432B">
                  <w:pPr>
                    <w:rPr>
                      <w:rFonts w:ascii="Gadugi" w:hAnsi="Gadugi"/>
                    </w:rPr>
                  </w:pPr>
                </w:p>
              </w:tc>
              <w:tc>
                <w:tcPr>
                  <w:tcW w:w="1293" w:type="dxa"/>
                </w:tcPr>
                <w:p w14:paraId="4E855A7F" w14:textId="77777777" w:rsidR="007C4E9B" w:rsidRPr="00287941" w:rsidRDefault="007C4E9B" w:rsidP="005C432B">
                  <w:pPr>
                    <w:rPr>
                      <w:rFonts w:ascii="Gadugi" w:hAnsi="Gadugi"/>
                    </w:rPr>
                  </w:pPr>
                </w:p>
              </w:tc>
            </w:tr>
            <w:tr w:rsidR="003115BF" w:rsidRPr="00287941" w14:paraId="247A2413" w14:textId="77777777" w:rsidTr="00D40E5B">
              <w:tc>
                <w:tcPr>
                  <w:tcW w:w="5555" w:type="dxa"/>
                </w:tcPr>
                <w:p w14:paraId="0C0902E1" w14:textId="1FC686FA" w:rsidR="003115BF" w:rsidRDefault="003115BF" w:rsidP="005C432B">
                  <w:pPr>
                    <w:rPr>
                      <w:rFonts w:ascii="Gadugi" w:hAnsi="Gadugi"/>
                    </w:rPr>
                  </w:pPr>
                  <w:r>
                    <w:rPr>
                      <w:rFonts w:ascii="Gadugi" w:hAnsi="Gadugi"/>
                    </w:rPr>
                    <w:t xml:space="preserve">Students know that if the teacher writes a mark on the board that </w:t>
                  </w:r>
                  <w:r w:rsidR="00C91067">
                    <w:rPr>
                      <w:rFonts w:ascii="Gadugi" w:hAnsi="Gadugi"/>
                    </w:rPr>
                    <w:t xml:space="preserve">they will receive/lose a minute </w:t>
                  </w:r>
                  <w:r w:rsidR="00785B6B">
                    <w:rPr>
                      <w:rFonts w:ascii="Gadugi" w:hAnsi="Gadugi"/>
                    </w:rPr>
                    <w:t xml:space="preserve">of </w:t>
                  </w:r>
                  <w:r w:rsidR="00C91067">
                    <w:rPr>
                      <w:rFonts w:ascii="Gadugi" w:hAnsi="Gadugi"/>
                    </w:rPr>
                    <w:t xml:space="preserve">break time. </w:t>
                  </w:r>
                </w:p>
              </w:tc>
              <w:tc>
                <w:tcPr>
                  <w:tcW w:w="1560" w:type="dxa"/>
                </w:tcPr>
                <w:p w14:paraId="50C01BB3" w14:textId="77777777" w:rsidR="003115BF" w:rsidRPr="00287941" w:rsidRDefault="003115BF" w:rsidP="005C432B">
                  <w:pPr>
                    <w:rPr>
                      <w:rFonts w:ascii="Gadugi" w:hAnsi="Gadugi"/>
                    </w:rPr>
                  </w:pPr>
                </w:p>
              </w:tc>
              <w:tc>
                <w:tcPr>
                  <w:tcW w:w="1275" w:type="dxa"/>
                </w:tcPr>
                <w:p w14:paraId="74F37113" w14:textId="77777777" w:rsidR="003115BF" w:rsidRPr="00287941" w:rsidRDefault="003115BF" w:rsidP="005C432B">
                  <w:pPr>
                    <w:rPr>
                      <w:rFonts w:ascii="Gadugi" w:hAnsi="Gadugi"/>
                    </w:rPr>
                  </w:pPr>
                </w:p>
              </w:tc>
              <w:tc>
                <w:tcPr>
                  <w:tcW w:w="1293" w:type="dxa"/>
                </w:tcPr>
                <w:p w14:paraId="3A45D7F2" w14:textId="77777777" w:rsidR="003115BF" w:rsidRPr="00287941" w:rsidRDefault="003115BF" w:rsidP="005C432B">
                  <w:pPr>
                    <w:rPr>
                      <w:rFonts w:ascii="Gadugi" w:hAnsi="Gadugi"/>
                    </w:rPr>
                  </w:pPr>
                </w:p>
              </w:tc>
            </w:tr>
            <w:tr w:rsidR="002B114B" w:rsidRPr="00287941" w14:paraId="23E9820D" w14:textId="77777777" w:rsidTr="00D40E5B">
              <w:tc>
                <w:tcPr>
                  <w:tcW w:w="5555" w:type="dxa"/>
                </w:tcPr>
                <w:p w14:paraId="10D433B1" w14:textId="7E744488" w:rsidR="002B114B" w:rsidRDefault="002B114B" w:rsidP="005C432B">
                  <w:pPr>
                    <w:rPr>
                      <w:rFonts w:ascii="Gadugi" w:hAnsi="Gadugi"/>
                    </w:rPr>
                  </w:pPr>
                  <w:r>
                    <w:rPr>
                      <w:rFonts w:ascii="Gadugi" w:hAnsi="Gadugi"/>
                    </w:rPr>
                    <w:t>Teacher dismisses one row of students at a time at the end of a lesson</w:t>
                  </w:r>
                  <w:r w:rsidR="00D40E5B">
                    <w:rPr>
                      <w:rFonts w:ascii="Gadugi" w:hAnsi="Gadugi"/>
                    </w:rPr>
                    <w:t xml:space="preserve">. </w:t>
                  </w:r>
                </w:p>
              </w:tc>
              <w:tc>
                <w:tcPr>
                  <w:tcW w:w="1560" w:type="dxa"/>
                </w:tcPr>
                <w:p w14:paraId="37CFCA98" w14:textId="77777777" w:rsidR="002B114B" w:rsidRPr="00287941" w:rsidRDefault="002B114B" w:rsidP="005C432B">
                  <w:pPr>
                    <w:rPr>
                      <w:rFonts w:ascii="Gadugi" w:hAnsi="Gadugi"/>
                    </w:rPr>
                  </w:pPr>
                </w:p>
              </w:tc>
              <w:tc>
                <w:tcPr>
                  <w:tcW w:w="1275" w:type="dxa"/>
                </w:tcPr>
                <w:p w14:paraId="399BF306" w14:textId="77777777" w:rsidR="002B114B" w:rsidRPr="00287941" w:rsidRDefault="002B114B" w:rsidP="005C432B">
                  <w:pPr>
                    <w:rPr>
                      <w:rFonts w:ascii="Gadugi" w:hAnsi="Gadugi"/>
                    </w:rPr>
                  </w:pPr>
                </w:p>
              </w:tc>
              <w:tc>
                <w:tcPr>
                  <w:tcW w:w="1293" w:type="dxa"/>
                </w:tcPr>
                <w:p w14:paraId="2EC703CC" w14:textId="77777777" w:rsidR="002B114B" w:rsidRPr="00287941" w:rsidRDefault="002B114B" w:rsidP="005C432B">
                  <w:pPr>
                    <w:rPr>
                      <w:rFonts w:ascii="Gadugi" w:hAnsi="Gadugi"/>
                    </w:rPr>
                  </w:pPr>
                </w:p>
              </w:tc>
            </w:tr>
          </w:tbl>
          <w:p w14:paraId="4D8A132E" w14:textId="6F73417E" w:rsidR="005C432B" w:rsidRPr="006566B2" w:rsidRDefault="005C432B" w:rsidP="006566B2">
            <w:pPr>
              <w:rPr>
                <w:sz w:val="24"/>
                <w:lang w:bidi="ar-SA"/>
              </w:rPr>
            </w:pPr>
          </w:p>
        </w:tc>
      </w:tr>
      <w:bookmarkEnd w:id="19"/>
    </w:tbl>
    <w:p w14:paraId="11070D79" w14:textId="77777777" w:rsidR="00792DD3" w:rsidRPr="00287941" w:rsidRDefault="00792DD3" w:rsidP="00767F0D">
      <w:pPr>
        <w:rPr>
          <w:rFonts w:ascii="Gadugi" w:hAnsi="Gadugi"/>
        </w:rPr>
      </w:pPr>
    </w:p>
    <w:tbl>
      <w:tblPr>
        <w:tblStyle w:val="TableGrid4"/>
        <w:tblW w:w="10060" w:type="dxa"/>
        <w:tblLook w:val="04A0" w:firstRow="1" w:lastRow="0" w:firstColumn="1" w:lastColumn="0" w:noHBand="0" w:noVBand="1"/>
      </w:tblPr>
      <w:tblGrid>
        <w:gridCol w:w="10060"/>
      </w:tblGrid>
      <w:tr w:rsidR="00AA1CF9" w:rsidRPr="00195253" w14:paraId="41209378" w14:textId="77777777" w:rsidTr="00350293">
        <w:trPr>
          <w:trHeight w:val="1922"/>
        </w:trPr>
        <w:tc>
          <w:tcPr>
            <w:tcW w:w="10060" w:type="dxa"/>
            <w:shd w:val="clear" w:color="auto" w:fill="E2EFD9" w:themeFill="accent6" w:themeFillTint="33"/>
          </w:tcPr>
          <w:p w14:paraId="76EB797E" w14:textId="7F3306CE" w:rsidR="00AA1CF9" w:rsidRPr="006D02C4" w:rsidRDefault="003C38EE" w:rsidP="00350293">
            <w:pPr>
              <w:keepNext/>
              <w:keepLines/>
              <w:outlineLvl w:val="0"/>
              <w:rPr>
                <w:rFonts w:ascii="Gadugi" w:eastAsiaTheme="majorEastAsia" w:hAnsi="Gadugi" w:cstheme="majorBidi"/>
                <w:noProof/>
                <w:color w:val="2F5496" w:themeColor="accent1" w:themeShade="BF"/>
                <w:sz w:val="24"/>
                <w:szCs w:val="32"/>
                <w:lang w:bidi="ar-SA"/>
              </w:rPr>
            </w:pPr>
            <w:r w:rsidRPr="00195253">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1859968" behindDoc="0" locked="0" layoutInCell="1" allowOverlap="1" wp14:anchorId="08CE34DD" wp14:editId="3ACC8665">
                  <wp:simplePos x="0" y="0"/>
                  <wp:positionH relativeFrom="margin">
                    <wp:posOffset>4198620</wp:posOffset>
                  </wp:positionH>
                  <wp:positionV relativeFrom="paragraph">
                    <wp:posOffset>-913765</wp:posOffset>
                  </wp:positionV>
                  <wp:extent cx="2120701" cy="2152650"/>
                  <wp:effectExtent l="0" t="0" r="0" b="0"/>
                  <wp:wrapNone/>
                  <wp:docPr id="502" name="Picture 502"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AA1CF9" w:rsidRPr="00195253">
              <w:rPr>
                <w:rFonts w:asciiTheme="majorHAnsi" w:eastAsia="Times New Roman" w:hAnsiTheme="majorHAnsi" w:cstheme="majorBidi"/>
                <w:b/>
                <w:bCs/>
                <w:color w:val="2F5496" w:themeColor="accent1" w:themeShade="BF"/>
                <w:sz w:val="26"/>
                <w:szCs w:val="32"/>
                <w:lang w:bidi="ar-SA"/>
              </w:rPr>
              <w:t>Activity 1</w:t>
            </w:r>
            <w:r w:rsidR="00AA1CF9">
              <w:rPr>
                <w:rFonts w:asciiTheme="majorHAnsi" w:eastAsia="Times New Roman" w:hAnsiTheme="majorHAnsi" w:cstheme="majorBidi"/>
                <w:b/>
                <w:bCs/>
                <w:color w:val="2F5496" w:themeColor="accent1" w:themeShade="BF"/>
                <w:sz w:val="26"/>
                <w:szCs w:val="32"/>
                <w:lang w:bidi="ar-SA"/>
              </w:rPr>
              <w:t>4</w:t>
            </w:r>
            <w:r w:rsidR="00AA1CF9" w:rsidRPr="00195253">
              <w:rPr>
                <w:rFonts w:asciiTheme="majorHAnsi" w:eastAsia="Times New Roman" w:hAnsiTheme="majorHAnsi" w:cstheme="majorBidi"/>
                <w:b/>
                <w:bCs/>
                <w:color w:val="2F5496" w:themeColor="accent1" w:themeShade="BF"/>
                <w:sz w:val="26"/>
                <w:szCs w:val="32"/>
                <w:lang w:bidi="ar-SA"/>
              </w:rPr>
              <w:t>.</w:t>
            </w:r>
            <w:r w:rsidR="00AA1CF9">
              <w:rPr>
                <w:rFonts w:asciiTheme="majorHAnsi" w:eastAsia="Times New Roman" w:hAnsiTheme="majorHAnsi" w:cstheme="majorBidi"/>
                <w:b/>
                <w:bCs/>
                <w:color w:val="2F5496" w:themeColor="accent1" w:themeShade="BF"/>
                <w:sz w:val="26"/>
                <w:szCs w:val="32"/>
                <w:lang w:bidi="ar-SA"/>
              </w:rPr>
              <w:t>1</w:t>
            </w:r>
            <w:r w:rsidR="00304E57">
              <w:rPr>
                <w:rFonts w:asciiTheme="majorHAnsi" w:eastAsia="Times New Roman" w:hAnsiTheme="majorHAnsi" w:cstheme="majorBidi"/>
                <w:b/>
                <w:bCs/>
                <w:color w:val="2F5496" w:themeColor="accent1" w:themeShade="BF"/>
                <w:sz w:val="26"/>
                <w:szCs w:val="32"/>
                <w:lang w:bidi="ar-SA"/>
              </w:rPr>
              <w:t>3</w:t>
            </w:r>
            <w:r w:rsidR="00AA1CF9" w:rsidRPr="00195253">
              <w:rPr>
                <w:rFonts w:asciiTheme="majorHAnsi" w:eastAsia="Times New Roman" w:hAnsiTheme="majorHAnsi" w:cstheme="majorBidi"/>
                <w:b/>
                <w:bCs/>
                <w:color w:val="2F5496" w:themeColor="accent1" w:themeShade="BF"/>
                <w:sz w:val="26"/>
                <w:szCs w:val="32"/>
                <w:lang w:bidi="ar-SA"/>
              </w:rPr>
              <w:t xml:space="preserve"> – </w:t>
            </w:r>
            <w:r w:rsidR="00A236C6">
              <w:rPr>
                <w:rFonts w:asciiTheme="majorHAnsi" w:eastAsia="Times New Roman" w:hAnsiTheme="majorHAnsi" w:cstheme="majorBidi"/>
                <w:b/>
                <w:bCs/>
                <w:color w:val="2F5496" w:themeColor="accent1" w:themeShade="BF"/>
                <w:sz w:val="26"/>
                <w:szCs w:val="32"/>
                <w:lang w:bidi="ar-SA"/>
              </w:rPr>
              <w:t>Which</w:t>
            </w:r>
            <w:r w:rsidR="00AA1CF9">
              <w:rPr>
                <w:rFonts w:asciiTheme="majorHAnsi" w:eastAsia="Times New Roman" w:hAnsiTheme="majorHAnsi" w:cstheme="majorBidi"/>
                <w:b/>
                <w:bCs/>
                <w:color w:val="2F5496" w:themeColor="accent1" w:themeShade="BF"/>
                <w:sz w:val="26"/>
                <w:szCs w:val="32"/>
                <w:lang w:bidi="ar-SA"/>
              </w:rPr>
              <w:t xml:space="preserve"> routine</w:t>
            </w:r>
            <w:r w:rsidR="00A236C6">
              <w:rPr>
                <w:rFonts w:asciiTheme="majorHAnsi" w:eastAsia="Times New Roman" w:hAnsiTheme="majorHAnsi" w:cstheme="majorBidi"/>
                <w:b/>
                <w:bCs/>
                <w:color w:val="2F5496" w:themeColor="accent1" w:themeShade="BF"/>
                <w:sz w:val="26"/>
                <w:szCs w:val="32"/>
                <w:lang w:bidi="ar-SA"/>
              </w:rPr>
              <w:t xml:space="preserve"> would be best? </w:t>
            </w:r>
            <w:r w:rsidR="00AA1CF9" w:rsidRPr="00195253">
              <w:rPr>
                <w:rFonts w:asciiTheme="majorHAnsi" w:eastAsia="Times New Roman" w:hAnsiTheme="majorHAnsi" w:cstheme="majorBidi"/>
                <w:b/>
                <w:bCs/>
                <w:color w:val="2F5496" w:themeColor="accent1" w:themeShade="BF"/>
                <w:sz w:val="26"/>
                <w:szCs w:val="32"/>
                <w:lang w:bidi="ar-SA"/>
              </w:rPr>
              <w:t xml:space="preserve"> (20 minutes)</w:t>
            </w:r>
            <w:r w:rsidR="00AA1CF9" w:rsidRPr="00195253">
              <w:rPr>
                <w:rFonts w:ascii="Gadugi" w:eastAsiaTheme="majorEastAsia" w:hAnsi="Gadugi" w:cstheme="majorBidi"/>
                <w:noProof/>
                <w:color w:val="2F5496" w:themeColor="accent1" w:themeShade="BF"/>
                <w:sz w:val="24"/>
                <w:szCs w:val="32"/>
                <w:lang w:bidi="ar-SA"/>
              </w:rPr>
              <w:t xml:space="preserve"> </w:t>
            </w:r>
          </w:p>
          <w:p w14:paraId="42A0BFE6" w14:textId="711E4CD6" w:rsidR="00AA1CF9" w:rsidRPr="00211AFA" w:rsidRDefault="00A236C6" w:rsidP="00211AFA">
            <w:pPr>
              <w:pStyle w:val="ListParagraph"/>
              <w:numPr>
                <w:ilvl w:val="1"/>
                <w:numId w:val="3"/>
              </w:numPr>
              <w:rPr>
                <w:rFonts w:ascii="Gadugi" w:hAnsi="Gadugi"/>
                <w:lang w:val="en-US"/>
              </w:rPr>
            </w:pPr>
            <w:r w:rsidRPr="007F6E4B">
              <w:rPr>
                <w:rFonts w:ascii="Gadugi" w:hAnsi="Gadugi"/>
                <w:b/>
                <w:bCs/>
                <w:lang w:val="en-US"/>
              </w:rPr>
              <w:t xml:space="preserve">Read </w:t>
            </w:r>
            <w:r w:rsidRPr="00211AFA">
              <w:rPr>
                <w:rFonts w:ascii="Gadugi" w:hAnsi="Gadugi"/>
                <w:lang w:val="en-US"/>
              </w:rPr>
              <w:t xml:space="preserve">the scenarios below of typical </w:t>
            </w:r>
            <w:proofErr w:type="spellStart"/>
            <w:r w:rsidRPr="00211AFA">
              <w:rPr>
                <w:rFonts w:ascii="Gadugi" w:hAnsi="Gadugi"/>
                <w:lang w:val="en-US"/>
              </w:rPr>
              <w:t>behaviour</w:t>
            </w:r>
            <w:proofErr w:type="spellEnd"/>
            <w:r w:rsidRPr="00211AFA">
              <w:rPr>
                <w:rFonts w:ascii="Gadugi" w:hAnsi="Gadugi"/>
                <w:lang w:val="en-US"/>
              </w:rPr>
              <w:t xml:space="preserve"> </w:t>
            </w:r>
            <w:r w:rsidR="001001D0" w:rsidRPr="00211AFA">
              <w:rPr>
                <w:rFonts w:ascii="Gadugi" w:hAnsi="Gadugi"/>
                <w:lang w:val="en-US"/>
              </w:rPr>
              <w:t>in classrooms.</w:t>
            </w:r>
          </w:p>
          <w:p w14:paraId="1738C67B" w14:textId="5FC5A500" w:rsidR="00211AFA" w:rsidRPr="0014598E" w:rsidRDefault="009C6A22" w:rsidP="006E5FA4">
            <w:pPr>
              <w:pStyle w:val="ListParagraph"/>
              <w:numPr>
                <w:ilvl w:val="1"/>
                <w:numId w:val="3"/>
              </w:numPr>
              <w:rPr>
                <w:rFonts w:ascii="Gadugi" w:hAnsi="Gadugi"/>
                <w:b/>
                <w:bCs/>
                <w:lang w:val="en-US"/>
              </w:rPr>
            </w:pPr>
            <w:r>
              <w:rPr>
                <w:rFonts w:ascii="Gadugi" w:hAnsi="Gadugi"/>
                <w:lang w:val="en-US"/>
              </w:rPr>
              <w:t>Use</w:t>
            </w:r>
            <w:r w:rsidR="001001D0" w:rsidRPr="00211AFA">
              <w:rPr>
                <w:rFonts w:ascii="Gadugi" w:hAnsi="Gadugi"/>
                <w:lang w:val="en-US"/>
              </w:rPr>
              <w:t xml:space="preserve"> the routines </w:t>
            </w:r>
            <w:r>
              <w:rPr>
                <w:rFonts w:ascii="Gadugi" w:hAnsi="Gadugi"/>
                <w:lang w:val="en-US"/>
              </w:rPr>
              <w:t xml:space="preserve">listed </w:t>
            </w:r>
            <w:r w:rsidR="001001D0" w:rsidRPr="00211AFA">
              <w:rPr>
                <w:rFonts w:ascii="Gadugi" w:hAnsi="Gadugi"/>
                <w:lang w:val="en-US"/>
              </w:rPr>
              <w:t xml:space="preserve">in the previous task </w:t>
            </w:r>
            <w:r w:rsidR="0019342D">
              <w:rPr>
                <w:rFonts w:ascii="Gadugi" w:hAnsi="Gadugi"/>
                <w:lang w:val="en-US"/>
              </w:rPr>
              <w:t xml:space="preserve">to help you </w:t>
            </w:r>
            <w:r w:rsidR="004B6811">
              <w:rPr>
                <w:rFonts w:ascii="Gadugi" w:hAnsi="Gadugi"/>
                <w:lang w:val="en-US"/>
              </w:rPr>
              <w:t xml:space="preserve">to </w:t>
            </w:r>
            <w:r w:rsidR="001001D0" w:rsidRPr="00211AFA">
              <w:rPr>
                <w:rFonts w:ascii="Gadugi" w:hAnsi="Gadugi"/>
                <w:lang w:val="en-US"/>
              </w:rPr>
              <w:t>think about</w:t>
            </w:r>
            <w:r w:rsidR="004B6811">
              <w:rPr>
                <w:rFonts w:ascii="Gadugi" w:hAnsi="Gadugi"/>
                <w:lang w:val="en-US"/>
              </w:rPr>
              <w:t xml:space="preserve"> routines that</w:t>
            </w:r>
            <w:r w:rsidR="001001D0" w:rsidRPr="00211AFA">
              <w:rPr>
                <w:rFonts w:ascii="Gadugi" w:hAnsi="Gadugi"/>
                <w:lang w:val="en-US"/>
              </w:rPr>
              <w:t xml:space="preserve"> m</w:t>
            </w:r>
            <w:r w:rsidR="004B6811">
              <w:rPr>
                <w:rFonts w:ascii="Gadugi" w:hAnsi="Gadugi"/>
                <w:lang w:val="en-US"/>
              </w:rPr>
              <w:t>ight be</w:t>
            </w:r>
            <w:r w:rsidR="001001D0" w:rsidRPr="00211AFA">
              <w:rPr>
                <w:rFonts w:ascii="Gadugi" w:hAnsi="Gadugi"/>
                <w:lang w:val="en-US"/>
              </w:rPr>
              <w:t xml:space="preserve"> </w:t>
            </w:r>
            <w:r w:rsidR="001001D0" w:rsidRPr="007F6E4B">
              <w:rPr>
                <w:rFonts w:ascii="Gadugi" w:hAnsi="Gadugi"/>
                <w:b/>
                <w:bCs/>
                <w:lang w:val="en-US"/>
              </w:rPr>
              <w:t>approp</w:t>
            </w:r>
            <w:r w:rsidR="00211AFA" w:rsidRPr="007F6E4B">
              <w:rPr>
                <w:rFonts w:ascii="Gadugi" w:hAnsi="Gadugi"/>
                <w:b/>
                <w:bCs/>
                <w:lang w:val="en-US"/>
              </w:rPr>
              <w:t xml:space="preserve">riate and effective. </w:t>
            </w:r>
            <w:r w:rsidR="00F01262" w:rsidRPr="00F01262">
              <w:rPr>
                <w:rFonts w:ascii="Gadugi" w:hAnsi="Gadugi"/>
                <w:lang w:val="en-US"/>
              </w:rPr>
              <w:t xml:space="preserve">You might have other strategies that you feel would be more effective. Discuss them with a colleague if you can. </w:t>
            </w:r>
          </w:p>
          <w:tbl>
            <w:tblPr>
              <w:tblStyle w:val="TableGrid"/>
              <w:tblpPr w:leftFromText="180" w:rightFromText="180" w:vertAnchor="text" w:horzAnchor="margin" w:tblpY="40"/>
              <w:tblOverlap w:val="never"/>
              <w:tblW w:w="0" w:type="auto"/>
              <w:tblLook w:val="04A0" w:firstRow="1" w:lastRow="0" w:firstColumn="1" w:lastColumn="0" w:noHBand="0" w:noVBand="1"/>
            </w:tblPr>
            <w:tblGrid>
              <w:gridCol w:w="7008"/>
              <w:gridCol w:w="2126"/>
            </w:tblGrid>
            <w:tr w:rsidR="0014598E" w14:paraId="60A2867F" w14:textId="77777777" w:rsidTr="0014598E">
              <w:tc>
                <w:tcPr>
                  <w:tcW w:w="7008" w:type="dxa"/>
                </w:tcPr>
                <w:p w14:paraId="49656299" w14:textId="77777777" w:rsidR="0014598E" w:rsidRPr="007F6E4B" w:rsidRDefault="0014598E" w:rsidP="0014598E">
                  <w:pPr>
                    <w:pStyle w:val="ListParagraph"/>
                    <w:ind w:left="0"/>
                    <w:rPr>
                      <w:rFonts w:ascii="Gadugi" w:hAnsi="Gadugi"/>
                      <w:b/>
                      <w:bCs/>
                      <w:lang w:bidi="ar-SA"/>
                    </w:rPr>
                  </w:pPr>
                  <w:r w:rsidRPr="007F6E4B">
                    <w:rPr>
                      <w:rFonts w:ascii="Gadugi" w:hAnsi="Gadugi"/>
                      <w:b/>
                      <w:bCs/>
                      <w:lang w:bidi="ar-SA"/>
                    </w:rPr>
                    <w:t>Scenario</w:t>
                  </w:r>
                </w:p>
              </w:tc>
              <w:tc>
                <w:tcPr>
                  <w:tcW w:w="2126" w:type="dxa"/>
                </w:tcPr>
                <w:p w14:paraId="51846EFB" w14:textId="77777777" w:rsidR="0014598E" w:rsidRPr="007F6E4B" w:rsidRDefault="0014598E" w:rsidP="0014598E">
                  <w:pPr>
                    <w:pStyle w:val="ListParagraph"/>
                    <w:ind w:left="0"/>
                    <w:rPr>
                      <w:rFonts w:ascii="Gadugi" w:hAnsi="Gadugi"/>
                      <w:b/>
                      <w:bCs/>
                      <w:lang w:bidi="ar-SA"/>
                    </w:rPr>
                  </w:pPr>
                  <w:r w:rsidRPr="007F6E4B">
                    <w:rPr>
                      <w:rFonts w:ascii="Gadugi" w:hAnsi="Gadugi"/>
                      <w:b/>
                      <w:bCs/>
                      <w:lang w:bidi="ar-SA"/>
                    </w:rPr>
                    <w:t xml:space="preserve">Routines </w:t>
                  </w:r>
                </w:p>
              </w:tc>
            </w:tr>
            <w:tr w:rsidR="0014598E" w14:paraId="23D291A9" w14:textId="77777777" w:rsidTr="0014598E">
              <w:tc>
                <w:tcPr>
                  <w:tcW w:w="7008" w:type="dxa"/>
                </w:tcPr>
                <w:p w14:paraId="560EA4E1" w14:textId="77777777" w:rsidR="0014598E" w:rsidRPr="00537D9E" w:rsidRDefault="0014598E" w:rsidP="0014598E">
                  <w:pPr>
                    <w:pStyle w:val="ListParagraph"/>
                    <w:ind w:left="0"/>
                    <w:rPr>
                      <w:rFonts w:ascii="Gadugi" w:hAnsi="Gadugi"/>
                      <w:lang w:bidi="ar-SA"/>
                    </w:rPr>
                  </w:pPr>
                  <w:r w:rsidRPr="00537D9E">
                    <w:rPr>
                      <w:rFonts w:ascii="Gadugi" w:hAnsi="Gadugi"/>
                      <w:lang w:bidi="ar-SA"/>
                    </w:rPr>
                    <w:t xml:space="preserve">At the beginning of a lesson students talk over the teacher. It takes 5 minutes for the teacher to be heard. </w:t>
                  </w:r>
                </w:p>
              </w:tc>
              <w:tc>
                <w:tcPr>
                  <w:tcW w:w="2126" w:type="dxa"/>
                </w:tcPr>
                <w:p w14:paraId="0AD8376A" w14:textId="77777777" w:rsidR="0014598E" w:rsidRPr="00537D9E" w:rsidRDefault="0014598E" w:rsidP="0014598E">
                  <w:pPr>
                    <w:pStyle w:val="ListParagraph"/>
                    <w:ind w:left="0"/>
                    <w:rPr>
                      <w:rFonts w:ascii="Gadugi" w:hAnsi="Gadugi"/>
                      <w:lang w:bidi="ar-SA"/>
                    </w:rPr>
                  </w:pPr>
                </w:p>
              </w:tc>
            </w:tr>
            <w:tr w:rsidR="0014598E" w14:paraId="77F1C258" w14:textId="77777777" w:rsidTr="0014598E">
              <w:tc>
                <w:tcPr>
                  <w:tcW w:w="7008" w:type="dxa"/>
                </w:tcPr>
                <w:p w14:paraId="602AC40E" w14:textId="77777777" w:rsidR="0014598E" w:rsidRPr="00537D9E" w:rsidRDefault="0014598E" w:rsidP="0014598E">
                  <w:pPr>
                    <w:textAlignment w:val="baseline"/>
                    <w:rPr>
                      <w:rFonts w:ascii="Gadugi" w:eastAsia="Times New Roman" w:hAnsi="Gadugi" w:cs="Times New Roman"/>
                      <w:bCs/>
                      <w:lang w:eastAsia="en-GB" w:bidi="ar-SA"/>
                    </w:rPr>
                  </w:pPr>
                  <w:r w:rsidRPr="00AE3F64">
                    <w:rPr>
                      <w:rFonts w:ascii="Gadugi" w:eastAsia="Times New Roman" w:hAnsi="Gadugi" w:cs="Times New Roman"/>
                      <w:bCs/>
                      <w:lang w:eastAsia="en-GB" w:bidi="ar-SA"/>
                    </w:rPr>
                    <w:t>Every day, boys in class 9 fight with boys in class 10 over who will use the volleyball net at lunch time.</w:t>
                  </w:r>
                </w:p>
              </w:tc>
              <w:tc>
                <w:tcPr>
                  <w:tcW w:w="2126" w:type="dxa"/>
                </w:tcPr>
                <w:p w14:paraId="63B027BF" w14:textId="77777777" w:rsidR="0014598E" w:rsidRPr="00537D9E" w:rsidRDefault="0014598E" w:rsidP="0014598E">
                  <w:pPr>
                    <w:pStyle w:val="ListParagraph"/>
                    <w:ind w:left="0"/>
                    <w:rPr>
                      <w:rFonts w:ascii="Gadugi" w:hAnsi="Gadugi"/>
                      <w:lang w:bidi="ar-SA"/>
                    </w:rPr>
                  </w:pPr>
                </w:p>
              </w:tc>
            </w:tr>
            <w:tr w:rsidR="0014598E" w14:paraId="37D6B23F" w14:textId="77777777" w:rsidTr="0014598E">
              <w:tc>
                <w:tcPr>
                  <w:tcW w:w="7008" w:type="dxa"/>
                </w:tcPr>
                <w:p w14:paraId="10B9A2C2" w14:textId="77777777" w:rsidR="0014598E" w:rsidRPr="00537D9E" w:rsidRDefault="0014598E" w:rsidP="0014598E">
                  <w:pPr>
                    <w:textAlignment w:val="baseline"/>
                    <w:rPr>
                      <w:rFonts w:ascii="Gadugi" w:eastAsia="Times New Roman" w:hAnsi="Gadugi" w:cs="Times New Roman"/>
                      <w:bCs/>
                      <w:lang w:eastAsia="en-GB" w:bidi="ar-SA"/>
                    </w:rPr>
                  </w:pPr>
                  <w:r w:rsidRPr="00AE3F64">
                    <w:rPr>
                      <w:rFonts w:ascii="Gadugi" w:eastAsia="Times New Roman" w:hAnsi="Gadugi" w:cs="Times New Roman"/>
                      <w:bCs/>
                      <w:lang w:eastAsia="en-GB" w:bidi="ar-SA"/>
                    </w:rPr>
                    <w:t xml:space="preserve">At the end of group </w:t>
                  </w:r>
                  <w:proofErr w:type="gramStart"/>
                  <w:r w:rsidRPr="00AE3F64">
                    <w:rPr>
                      <w:rFonts w:ascii="Gadugi" w:eastAsia="Times New Roman" w:hAnsi="Gadugi" w:cs="Times New Roman"/>
                      <w:bCs/>
                      <w:lang w:eastAsia="en-GB" w:bidi="ar-SA"/>
                    </w:rPr>
                    <w:t>discussions</w:t>
                  </w:r>
                  <w:proofErr w:type="gramEnd"/>
                  <w:r w:rsidRPr="00AE3F64">
                    <w:rPr>
                      <w:rFonts w:ascii="Gadugi" w:eastAsia="Times New Roman" w:hAnsi="Gadugi" w:cs="Times New Roman"/>
                      <w:bCs/>
                      <w:lang w:eastAsia="en-GB" w:bidi="ar-SA"/>
                    </w:rPr>
                    <w:t xml:space="preserve"> the </w:t>
                  </w:r>
                  <w:r>
                    <w:rPr>
                      <w:rFonts w:ascii="Gadugi" w:eastAsia="Times New Roman" w:hAnsi="Gadugi" w:cs="Times New Roman"/>
                      <w:bCs/>
                      <w:lang w:eastAsia="en-GB" w:bidi="ar-SA"/>
                    </w:rPr>
                    <w:t>students</w:t>
                  </w:r>
                  <w:r w:rsidRPr="00AE3F64">
                    <w:rPr>
                      <w:rFonts w:ascii="Gadugi" w:eastAsia="Times New Roman" w:hAnsi="Gadugi" w:cs="Times New Roman"/>
                      <w:bCs/>
                      <w:lang w:eastAsia="en-GB" w:bidi="ar-SA"/>
                    </w:rPr>
                    <w:t xml:space="preserve"> take a long time to become quiet.</w:t>
                  </w:r>
                </w:p>
              </w:tc>
              <w:tc>
                <w:tcPr>
                  <w:tcW w:w="2126" w:type="dxa"/>
                </w:tcPr>
                <w:p w14:paraId="3CA59876" w14:textId="77777777" w:rsidR="0014598E" w:rsidRPr="00537D9E" w:rsidRDefault="0014598E" w:rsidP="0014598E">
                  <w:pPr>
                    <w:pStyle w:val="ListParagraph"/>
                    <w:ind w:left="0"/>
                    <w:rPr>
                      <w:rFonts w:ascii="Gadugi" w:hAnsi="Gadugi"/>
                      <w:lang w:bidi="ar-SA"/>
                    </w:rPr>
                  </w:pPr>
                </w:p>
              </w:tc>
            </w:tr>
            <w:tr w:rsidR="0014598E" w14:paraId="0892F001" w14:textId="77777777" w:rsidTr="0014598E">
              <w:tc>
                <w:tcPr>
                  <w:tcW w:w="7008" w:type="dxa"/>
                </w:tcPr>
                <w:p w14:paraId="4280EA63" w14:textId="77777777" w:rsidR="0014598E" w:rsidRPr="00537D9E" w:rsidRDefault="0014598E" w:rsidP="0014598E">
                  <w:pPr>
                    <w:textAlignment w:val="baseline"/>
                    <w:rPr>
                      <w:rFonts w:ascii="Gadugi" w:eastAsia="Times New Roman" w:hAnsi="Gadugi" w:cs="Times New Roman"/>
                      <w:bCs/>
                      <w:lang w:eastAsia="en-GB" w:bidi="ar-SA"/>
                    </w:rPr>
                  </w:pPr>
                  <w:r w:rsidRPr="008E3324">
                    <w:rPr>
                      <w:rFonts w:ascii="Gadugi" w:eastAsia="Times New Roman" w:hAnsi="Gadugi" w:cs="Times New Roman"/>
                      <w:bCs/>
                      <w:lang w:eastAsia="en-GB" w:bidi="ar-SA"/>
                    </w:rPr>
                    <w:t>Last week a girl was hurt when other students accidentally knocked her to the floor as they ran out of the room at the end of the day.</w:t>
                  </w:r>
                </w:p>
              </w:tc>
              <w:tc>
                <w:tcPr>
                  <w:tcW w:w="2126" w:type="dxa"/>
                </w:tcPr>
                <w:p w14:paraId="66ACA716" w14:textId="77777777" w:rsidR="0014598E" w:rsidRPr="00537D9E" w:rsidRDefault="0014598E" w:rsidP="0014598E">
                  <w:pPr>
                    <w:pStyle w:val="ListParagraph"/>
                    <w:ind w:left="0"/>
                    <w:rPr>
                      <w:rFonts w:ascii="Gadugi" w:hAnsi="Gadugi"/>
                      <w:lang w:bidi="ar-SA"/>
                    </w:rPr>
                  </w:pPr>
                </w:p>
              </w:tc>
            </w:tr>
            <w:tr w:rsidR="0014598E" w14:paraId="2BC30C1D" w14:textId="77777777" w:rsidTr="0014598E">
              <w:tc>
                <w:tcPr>
                  <w:tcW w:w="7008" w:type="dxa"/>
                </w:tcPr>
                <w:p w14:paraId="080E1741" w14:textId="77777777" w:rsidR="0014598E" w:rsidRPr="008E3324" w:rsidRDefault="0014598E" w:rsidP="0014598E">
                  <w:pPr>
                    <w:textAlignment w:val="baseline"/>
                    <w:rPr>
                      <w:rFonts w:ascii="Gadugi" w:eastAsia="Times New Roman" w:hAnsi="Gadugi" w:cs="Times New Roman"/>
                      <w:bCs/>
                      <w:lang w:eastAsia="en-GB" w:bidi="ar-SA"/>
                    </w:rPr>
                  </w:pPr>
                  <w:r w:rsidRPr="008E3324">
                    <w:rPr>
                      <w:rFonts w:ascii="Gadugi" w:eastAsia="Times New Roman" w:hAnsi="Gadugi" w:cs="Times New Roman"/>
                      <w:bCs/>
                      <w:lang w:eastAsia="en-GB" w:bidi="ar-SA"/>
                    </w:rPr>
                    <w:t>You notice that the</w:t>
                  </w:r>
                  <w:r>
                    <w:rPr>
                      <w:rFonts w:ascii="Gadugi" w:eastAsia="Times New Roman" w:hAnsi="Gadugi" w:cs="Times New Roman"/>
                      <w:bCs/>
                      <w:lang w:eastAsia="en-GB" w:bidi="ar-SA"/>
                    </w:rPr>
                    <w:t xml:space="preserve"> students</w:t>
                  </w:r>
                  <w:r w:rsidRPr="008E3324">
                    <w:rPr>
                      <w:rFonts w:ascii="Gadugi" w:eastAsia="Times New Roman" w:hAnsi="Gadugi" w:cs="Times New Roman"/>
                      <w:bCs/>
                      <w:lang w:eastAsia="en-GB" w:bidi="ar-SA"/>
                    </w:rPr>
                    <w:t xml:space="preserve"> sitting at the back of the room often appear to be unengaged or distract others.</w:t>
                  </w:r>
                </w:p>
              </w:tc>
              <w:tc>
                <w:tcPr>
                  <w:tcW w:w="2126" w:type="dxa"/>
                </w:tcPr>
                <w:p w14:paraId="1F9ED7A1" w14:textId="77777777" w:rsidR="0014598E" w:rsidRPr="00537D9E" w:rsidRDefault="0014598E" w:rsidP="0014598E">
                  <w:pPr>
                    <w:pStyle w:val="ListParagraph"/>
                    <w:ind w:left="0"/>
                    <w:rPr>
                      <w:rFonts w:ascii="Gadugi" w:hAnsi="Gadugi"/>
                      <w:lang w:bidi="ar-SA"/>
                    </w:rPr>
                  </w:pPr>
                </w:p>
              </w:tc>
            </w:tr>
          </w:tbl>
          <w:p w14:paraId="3C57EB5C" w14:textId="77777777" w:rsidR="0014598E" w:rsidRDefault="0014598E" w:rsidP="0014598E">
            <w:pPr>
              <w:pStyle w:val="ListParagraph"/>
              <w:ind w:left="390"/>
              <w:rPr>
                <w:rFonts w:ascii="Gadugi" w:hAnsi="Gadugi"/>
                <w:b/>
                <w:bCs/>
                <w:lang w:val="en-US"/>
              </w:rPr>
            </w:pPr>
          </w:p>
          <w:p w14:paraId="53D69EA5" w14:textId="77777777" w:rsidR="007F6E4B" w:rsidRPr="007F6E4B" w:rsidRDefault="007F6E4B" w:rsidP="007F6E4B">
            <w:pPr>
              <w:pStyle w:val="ListParagraph"/>
              <w:ind w:left="390"/>
              <w:rPr>
                <w:rFonts w:ascii="Gadugi" w:hAnsi="Gadugi"/>
                <w:b/>
                <w:bCs/>
                <w:lang w:val="en-US"/>
              </w:rPr>
            </w:pPr>
          </w:p>
          <w:p w14:paraId="01A20EDB" w14:textId="77777777" w:rsidR="00AA1CF9" w:rsidRPr="006566B2" w:rsidRDefault="00AA1CF9" w:rsidP="00915C37">
            <w:pPr>
              <w:textAlignment w:val="baseline"/>
              <w:rPr>
                <w:sz w:val="24"/>
                <w:lang w:bidi="ar-SA"/>
              </w:rPr>
            </w:pPr>
          </w:p>
        </w:tc>
      </w:tr>
    </w:tbl>
    <w:p w14:paraId="20FEC2C0" w14:textId="46FC7D47" w:rsidR="00AA1CF9" w:rsidRDefault="00AA1CF9" w:rsidP="006B0EF6">
      <w:pPr>
        <w:rPr>
          <w:rFonts w:ascii="Gadugi" w:hAnsi="Gadugi" w:cstheme="majorHAnsi"/>
          <w:b/>
          <w:bCs/>
          <w:color w:val="2F5496" w:themeColor="accent1" w:themeShade="BF"/>
        </w:rPr>
      </w:pPr>
    </w:p>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F01262" w:rsidRPr="008A4EE0" w14:paraId="4B1D7269" w14:textId="77777777" w:rsidTr="00350293">
        <w:trPr>
          <w:trHeight w:val="1833"/>
        </w:trPr>
        <w:tc>
          <w:tcPr>
            <w:tcW w:w="10031" w:type="dxa"/>
            <w:shd w:val="clear" w:color="auto" w:fill="FBE4D5" w:themeFill="accent2" w:themeFillTint="33"/>
          </w:tcPr>
          <w:p w14:paraId="724E70A7" w14:textId="7E854DC2" w:rsidR="00F01262" w:rsidRPr="005559A1" w:rsidRDefault="00F01262" w:rsidP="00350293">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r w:rsidRPr="008A4EE0">
              <w:rPr>
                <w:rFonts w:asciiTheme="majorHAnsi" w:eastAsia="Times New Roman" w:hAnsiTheme="majorHAnsi" w:cstheme="majorBidi"/>
                <w:b/>
                <w:bCs/>
                <w:color w:val="2F5496" w:themeColor="accent1" w:themeShade="BF"/>
                <w:sz w:val="26"/>
                <w:szCs w:val="26"/>
                <w:lang w:val="en-US" w:bidi="ar-SA"/>
              </w:rPr>
              <w:t>Activity 1</w:t>
            </w:r>
            <w:r>
              <w:rPr>
                <w:rFonts w:asciiTheme="majorHAnsi" w:eastAsia="Times New Roman" w:hAnsiTheme="majorHAnsi" w:cstheme="majorBidi"/>
                <w:b/>
                <w:bCs/>
                <w:color w:val="2F5496" w:themeColor="accent1" w:themeShade="BF"/>
                <w:sz w:val="26"/>
                <w:szCs w:val="26"/>
                <w:lang w:val="en-US" w:bidi="ar-SA"/>
              </w:rPr>
              <w:t>4</w:t>
            </w:r>
            <w:r w:rsidRPr="008A4EE0">
              <w:rPr>
                <w:rFonts w:asciiTheme="majorHAnsi" w:eastAsia="Times New Roman" w:hAnsiTheme="majorHAnsi" w:cstheme="majorBidi"/>
                <w:b/>
                <w:bCs/>
                <w:color w:val="2F5496" w:themeColor="accent1" w:themeShade="BF"/>
                <w:sz w:val="26"/>
                <w:szCs w:val="26"/>
                <w:lang w:val="en-US" w:bidi="ar-SA"/>
              </w:rPr>
              <w:t>.</w:t>
            </w:r>
            <w:r>
              <w:rPr>
                <w:rFonts w:asciiTheme="majorHAnsi" w:eastAsia="Times New Roman" w:hAnsiTheme="majorHAnsi" w:cstheme="majorBidi"/>
                <w:b/>
                <w:bCs/>
                <w:color w:val="2F5496" w:themeColor="accent1" w:themeShade="BF"/>
                <w:sz w:val="26"/>
                <w:szCs w:val="26"/>
                <w:lang w:val="en-US" w:bidi="ar-SA"/>
              </w:rPr>
              <w:t>1</w:t>
            </w:r>
            <w:r w:rsidR="00304E57">
              <w:rPr>
                <w:rFonts w:asciiTheme="majorHAnsi" w:eastAsia="Times New Roman" w:hAnsiTheme="majorHAnsi" w:cstheme="majorBidi"/>
                <w:b/>
                <w:bCs/>
                <w:color w:val="2F5496" w:themeColor="accent1" w:themeShade="BF"/>
                <w:sz w:val="26"/>
                <w:szCs w:val="26"/>
                <w:lang w:val="en-US" w:bidi="ar-SA"/>
              </w:rPr>
              <w:t>3</w:t>
            </w:r>
            <w:r w:rsidRPr="008A4EE0">
              <w:rPr>
                <w:rFonts w:asciiTheme="majorHAnsi" w:eastAsia="Times New Roman" w:hAnsiTheme="majorHAnsi" w:cstheme="majorBidi"/>
                <w:b/>
                <w:bCs/>
                <w:color w:val="2F5496" w:themeColor="accent1" w:themeShade="BF"/>
                <w:sz w:val="26"/>
                <w:szCs w:val="26"/>
                <w:lang w:val="en-US" w:bidi="ar-SA"/>
              </w:rPr>
              <w:t xml:space="preserve"> </w:t>
            </w:r>
            <w:r>
              <w:rPr>
                <w:rFonts w:asciiTheme="majorHAnsi" w:eastAsia="Times New Roman" w:hAnsiTheme="majorHAnsi" w:cstheme="majorBidi"/>
                <w:b/>
                <w:bCs/>
                <w:color w:val="2F5496" w:themeColor="accent1" w:themeShade="BF"/>
                <w:sz w:val="26"/>
                <w:szCs w:val="26"/>
                <w:lang w:val="en-US" w:bidi="ar-SA"/>
              </w:rPr>
              <w:t xml:space="preserve">suggested </w:t>
            </w:r>
            <w:r w:rsidRPr="008A4EE0">
              <w:rPr>
                <w:rFonts w:asciiTheme="majorHAnsi" w:eastAsia="Times New Roman" w:hAnsiTheme="majorHAnsi" w:cstheme="majorBidi"/>
                <w:b/>
                <w:bCs/>
                <w:color w:val="2F5496" w:themeColor="accent1" w:themeShade="BF"/>
                <w:sz w:val="26"/>
                <w:szCs w:val="26"/>
                <w:lang w:val="en-US" w:bidi="ar-SA"/>
              </w:rPr>
              <w:t xml:space="preserve">answers </w:t>
            </w:r>
            <w:r w:rsidRPr="008A4EE0">
              <w:rPr>
                <w:rFonts w:ascii="Gadugi" w:hAnsi="Gadugi" w:cs="Calibri"/>
                <w:kern w:val="1"/>
                <w:sz w:val="24"/>
                <w:lang w:val="en-US" w:eastAsia="en-GB" w:bidi="ar-SA"/>
              </w:rPr>
              <w:t xml:space="preserve"> </w:t>
            </w:r>
          </w:p>
          <w:tbl>
            <w:tblPr>
              <w:tblStyle w:val="TableGrid"/>
              <w:tblW w:w="0" w:type="auto"/>
              <w:tblInd w:w="390" w:type="dxa"/>
              <w:tblLook w:val="04A0" w:firstRow="1" w:lastRow="0" w:firstColumn="1" w:lastColumn="0" w:noHBand="0" w:noVBand="1"/>
            </w:tblPr>
            <w:tblGrid>
              <w:gridCol w:w="4457"/>
              <w:gridCol w:w="4677"/>
            </w:tblGrid>
            <w:tr w:rsidR="00D93B45" w14:paraId="6B18C342" w14:textId="77777777" w:rsidTr="00350293">
              <w:tc>
                <w:tcPr>
                  <w:tcW w:w="4457" w:type="dxa"/>
                </w:tcPr>
                <w:p w14:paraId="45C45740" w14:textId="77777777" w:rsidR="00D93B45" w:rsidRPr="007F6E4B" w:rsidRDefault="00D93B45" w:rsidP="005A01CF">
                  <w:pPr>
                    <w:pStyle w:val="ListParagraph"/>
                    <w:framePr w:hSpace="180" w:wrap="around" w:vAnchor="text" w:hAnchor="margin" w:y="12"/>
                    <w:ind w:left="0"/>
                    <w:rPr>
                      <w:rFonts w:ascii="Gadugi" w:hAnsi="Gadugi"/>
                      <w:b/>
                      <w:bCs/>
                      <w:lang w:bidi="ar-SA"/>
                    </w:rPr>
                  </w:pPr>
                  <w:r w:rsidRPr="007F6E4B">
                    <w:rPr>
                      <w:rFonts w:ascii="Gadugi" w:hAnsi="Gadugi"/>
                      <w:b/>
                      <w:bCs/>
                      <w:lang w:bidi="ar-SA"/>
                    </w:rPr>
                    <w:t>Scenario</w:t>
                  </w:r>
                </w:p>
              </w:tc>
              <w:tc>
                <w:tcPr>
                  <w:tcW w:w="4677" w:type="dxa"/>
                </w:tcPr>
                <w:p w14:paraId="18540A38" w14:textId="77777777" w:rsidR="00D93B45" w:rsidRPr="007F6E4B" w:rsidRDefault="00D93B45" w:rsidP="005A01CF">
                  <w:pPr>
                    <w:pStyle w:val="ListParagraph"/>
                    <w:framePr w:hSpace="180" w:wrap="around" w:vAnchor="text" w:hAnchor="margin" w:y="12"/>
                    <w:ind w:left="0"/>
                    <w:rPr>
                      <w:rFonts w:ascii="Gadugi" w:hAnsi="Gadugi"/>
                      <w:b/>
                      <w:bCs/>
                      <w:lang w:bidi="ar-SA"/>
                    </w:rPr>
                  </w:pPr>
                  <w:r w:rsidRPr="007F6E4B">
                    <w:rPr>
                      <w:rFonts w:ascii="Gadugi" w:hAnsi="Gadugi"/>
                      <w:b/>
                      <w:bCs/>
                      <w:lang w:bidi="ar-SA"/>
                    </w:rPr>
                    <w:t>Routines that could help</w:t>
                  </w:r>
                </w:p>
              </w:tc>
            </w:tr>
            <w:tr w:rsidR="00D93B45" w14:paraId="5E7A6640" w14:textId="77777777" w:rsidTr="00350293">
              <w:tc>
                <w:tcPr>
                  <w:tcW w:w="4457" w:type="dxa"/>
                </w:tcPr>
                <w:p w14:paraId="3007AEAB" w14:textId="77777777" w:rsidR="00D93B45" w:rsidRPr="00537D9E" w:rsidRDefault="00D93B45" w:rsidP="005A01CF">
                  <w:pPr>
                    <w:pStyle w:val="ListParagraph"/>
                    <w:framePr w:hSpace="180" w:wrap="around" w:vAnchor="text" w:hAnchor="margin" w:y="12"/>
                    <w:ind w:left="0"/>
                    <w:rPr>
                      <w:rFonts w:ascii="Gadugi" w:hAnsi="Gadugi"/>
                      <w:lang w:bidi="ar-SA"/>
                    </w:rPr>
                  </w:pPr>
                  <w:r w:rsidRPr="00537D9E">
                    <w:rPr>
                      <w:rFonts w:ascii="Gadugi" w:hAnsi="Gadugi"/>
                      <w:lang w:bidi="ar-SA"/>
                    </w:rPr>
                    <w:t xml:space="preserve">At the beginning of a lesson students talk over the teacher. It takes 5 minutes for the teacher to be heard. </w:t>
                  </w:r>
                </w:p>
              </w:tc>
              <w:tc>
                <w:tcPr>
                  <w:tcW w:w="4677" w:type="dxa"/>
                </w:tcPr>
                <w:p w14:paraId="0A506BCC" w14:textId="77777777" w:rsidR="00D93B45" w:rsidRDefault="00D93B45" w:rsidP="005A01CF">
                  <w:pPr>
                    <w:pStyle w:val="ListParagraph"/>
                    <w:framePr w:hSpace="180" w:wrap="around" w:vAnchor="text" w:hAnchor="margin" w:y="12"/>
                    <w:ind w:left="0"/>
                    <w:rPr>
                      <w:rFonts w:ascii="Gadugi" w:hAnsi="Gadugi"/>
                      <w:lang w:bidi="ar-SA"/>
                    </w:rPr>
                  </w:pPr>
                  <w:r>
                    <w:rPr>
                      <w:rFonts w:ascii="Gadugi" w:hAnsi="Gadugi"/>
                      <w:lang w:bidi="ar-SA"/>
                    </w:rPr>
                    <w:t>-Clap a pattern and the students repeat it back. They know it is time to stop &amp; listen.</w:t>
                  </w:r>
                </w:p>
                <w:p w14:paraId="1972AA0D" w14:textId="77777777" w:rsidR="00D93B45" w:rsidRDefault="00D93B45" w:rsidP="005A01CF">
                  <w:pPr>
                    <w:pStyle w:val="ListParagraph"/>
                    <w:framePr w:hSpace="180" w:wrap="around" w:vAnchor="text" w:hAnchor="margin" w:y="12"/>
                    <w:ind w:left="0"/>
                    <w:rPr>
                      <w:rFonts w:ascii="Gadugi" w:hAnsi="Gadugi"/>
                      <w:lang w:bidi="ar-SA"/>
                    </w:rPr>
                  </w:pPr>
                  <w:r>
                    <w:rPr>
                      <w:rFonts w:ascii="Gadugi" w:hAnsi="Gadugi"/>
                      <w:lang w:bidi="ar-SA"/>
                    </w:rPr>
                    <w:t>-Teacher doesn’t talk until the students stop.</w:t>
                  </w:r>
                </w:p>
                <w:p w14:paraId="22E0ED13" w14:textId="41447607" w:rsidR="00D93B45" w:rsidRDefault="00D93B45" w:rsidP="005A01CF">
                  <w:pPr>
                    <w:pStyle w:val="ListParagraph"/>
                    <w:framePr w:hSpace="180" w:wrap="around" w:vAnchor="text" w:hAnchor="margin" w:y="12"/>
                    <w:ind w:left="0"/>
                    <w:rPr>
                      <w:rFonts w:ascii="Gadugi" w:hAnsi="Gadugi"/>
                      <w:lang w:bidi="ar-SA"/>
                    </w:rPr>
                  </w:pPr>
                  <w:r>
                    <w:rPr>
                      <w:rFonts w:ascii="Gadugi" w:hAnsi="Gadugi"/>
                      <w:lang w:bidi="ar-SA"/>
                    </w:rPr>
                    <w:t>-</w:t>
                  </w:r>
                  <w:r w:rsidR="00D16235">
                    <w:rPr>
                      <w:rFonts w:ascii="Gadugi" w:hAnsi="Gadugi"/>
                      <w:lang w:bidi="ar-SA"/>
                    </w:rPr>
                    <w:t>S</w:t>
                  </w:r>
                  <w:r>
                    <w:rPr>
                      <w:rFonts w:ascii="Gadugi" w:hAnsi="Gadugi"/>
                      <w:lang w:bidi="ar-SA"/>
                    </w:rPr>
                    <w:t xml:space="preserve">tudents have a topic to discuss as soon as they </w:t>
                  </w:r>
                  <w:r w:rsidR="008C76E3">
                    <w:rPr>
                      <w:rFonts w:ascii="Gadugi" w:hAnsi="Gadugi"/>
                      <w:lang w:bidi="ar-SA"/>
                    </w:rPr>
                    <w:t xml:space="preserve">enter the </w:t>
                  </w:r>
                  <w:proofErr w:type="gramStart"/>
                  <w:r w:rsidR="008C76E3">
                    <w:rPr>
                      <w:rFonts w:ascii="Gadugi" w:hAnsi="Gadugi"/>
                      <w:lang w:bidi="ar-SA"/>
                    </w:rPr>
                    <w:t>class</w:t>
                  </w:r>
                  <w:proofErr w:type="gramEnd"/>
                  <w:r w:rsidR="008C76E3">
                    <w:rPr>
                      <w:rFonts w:ascii="Gadugi" w:hAnsi="Gadugi"/>
                      <w:lang w:bidi="ar-SA"/>
                    </w:rPr>
                    <w:t xml:space="preserve"> so conversations are about the learning </w:t>
                  </w:r>
                  <w:r w:rsidR="00541A2B">
                    <w:rPr>
                      <w:rFonts w:ascii="Gadugi" w:hAnsi="Gadugi"/>
                      <w:lang w:bidi="ar-SA"/>
                    </w:rPr>
                    <w:t xml:space="preserve">- </w:t>
                  </w:r>
                  <w:r w:rsidR="008C76E3">
                    <w:rPr>
                      <w:rFonts w:ascii="Gadugi" w:hAnsi="Gadugi"/>
                      <w:lang w:bidi="ar-SA"/>
                    </w:rPr>
                    <w:t xml:space="preserve">transition into the lesson. </w:t>
                  </w:r>
                </w:p>
                <w:p w14:paraId="31C49AFB" w14:textId="63E54D52" w:rsidR="00D16235" w:rsidRPr="00537D9E" w:rsidRDefault="00D16235" w:rsidP="005A01CF">
                  <w:pPr>
                    <w:pStyle w:val="ListParagraph"/>
                    <w:framePr w:hSpace="180" w:wrap="around" w:vAnchor="text" w:hAnchor="margin" w:y="12"/>
                    <w:ind w:left="0"/>
                    <w:rPr>
                      <w:rFonts w:ascii="Gadugi" w:hAnsi="Gadugi"/>
                      <w:lang w:bidi="ar-SA"/>
                    </w:rPr>
                  </w:pPr>
                  <w:r>
                    <w:rPr>
                      <w:rFonts w:ascii="Gadugi" w:hAnsi="Gadugi"/>
                      <w:lang w:bidi="ar-SA"/>
                    </w:rPr>
                    <w:t xml:space="preserve">-Students engage in silent reading before class starts. </w:t>
                  </w:r>
                </w:p>
              </w:tc>
            </w:tr>
            <w:tr w:rsidR="00D93B45" w14:paraId="2E886137" w14:textId="77777777" w:rsidTr="00350293">
              <w:tc>
                <w:tcPr>
                  <w:tcW w:w="4457" w:type="dxa"/>
                </w:tcPr>
                <w:p w14:paraId="18B181A4" w14:textId="68A72194" w:rsidR="00D93B45" w:rsidRPr="00537D9E" w:rsidRDefault="00D93B45" w:rsidP="005A01CF">
                  <w:pPr>
                    <w:framePr w:hSpace="180" w:wrap="around" w:vAnchor="text" w:hAnchor="margin" w:y="12"/>
                    <w:textAlignment w:val="baseline"/>
                    <w:rPr>
                      <w:rFonts w:ascii="Gadugi" w:eastAsia="Times New Roman" w:hAnsi="Gadugi" w:cs="Times New Roman"/>
                      <w:bCs/>
                      <w:lang w:eastAsia="en-GB" w:bidi="ar-SA"/>
                    </w:rPr>
                  </w:pPr>
                  <w:r w:rsidRPr="00AE3F64">
                    <w:rPr>
                      <w:rFonts w:ascii="Gadugi" w:eastAsia="Times New Roman" w:hAnsi="Gadugi" w:cs="Times New Roman"/>
                      <w:bCs/>
                      <w:lang w:eastAsia="en-GB" w:bidi="ar-SA"/>
                    </w:rPr>
                    <w:t xml:space="preserve">Every day, </w:t>
                  </w:r>
                  <w:r w:rsidR="00266F43">
                    <w:rPr>
                      <w:rFonts w:ascii="Gadugi" w:eastAsia="Times New Roman" w:hAnsi="Gadugi" w:cs="Times New Roman"/>
                      <w:bCs/>
                      <w:lang w:eastAsia="en-GB" w:bidi="ar-SA"/>
                    </w:rPr>
                    <w:t>students</w:t>
                  </w:r>
                  <w:r w:rsidRPr="00AE3F64">
                    <w:rPr>
                      <w:rFonts w:ascii="Gadugi" w:eastAsia="Times New Roman" w:hAnsi="Gadugi" w:cs="Times New Roman"/>
                      <w:bCs/>
                      <w:lang w:eastAsia="en-GB" w:bidi="ar-SA"/>
                    </w:rPr>
                    <w:t xml:space="preserve"> in class 9 fight with s</w:t>
                  </w:r>
                  <w:r w:rsidR="00266F43">
                    <w:rPr>
                      <w:rFonts w:ascii="Gadugi" w:eastAsia="Times New Roman" w:hAnsi="Gadugi" w:cs="Times New Roman"/>
                      <w:bCs/>
                      <w:lang w:eastAsia="en-GB" w:bidi="ar-SA"/>
                    </w:rPr>
                    <w:t>tudents</w:t>
                  </w:r>
                  <w:r w:rsidRPr="00AE3F64">
                    <w:rPr>
                      <w:rFonts w:ascii="Gadugi" w:eastAsia="Times New Roman" w:hAnsi="Gadugi" w:cs="Times New Roman"/>
                      <w:bCs/>
                      <w:lang w:eastAsia="en-GB" w:bidi="ar-SA"/>
                    </w:rPr>
                    <w:t xml:space="preserve"> in class 10 over who will use the volleyball net at lunch time.</w:t>
                  </w:r>
                </w:p>
              </w:tc>
              <w:tc>
                <w:tcPr>
                  <w:tcW w:w="4677" w:type="dxa"/>
                </w:tcPr>
                <w:p w14:paraId="6CC722A1" w14:textId="25A65AFB" w:rsidR="00266F43" w:rsidRPr="00537D9E" w:rsidRDefault="009C6A22" w:rsidP="005A01CF">
                  <w:pPr>
                    <w:pStyle w:val="ListParagraph"/>
                    <w:framePr w:hSpace="180" w:wrap="around" w:vAnchor="text" w:hAnchor="margin" w:y="12"/>
                    <w:ind w:left="0"/>
                    <w:rPr>
                      <w:rFonts w:ascii="Gadugi" w:hAnsi="Gadugi"/>
                      <w:lang w:bidi="ar-SA"/>
                    </w:rPr>
                  </w:pPr>
                  <w:r>
                    <w:rPr>
                      <w:rFonts w:ascii="Gadugi" w:hAnsi="Gadugi"/>
                      <w:lang w:bidi="ar-SA"/>
                    </w:rPr>
                    <w:t>-</w:t>
                  </w:r>
                  <w:r w:rsidR="001E13A0">
                    <w:rPr>
                      <w:rFonts w:ascii="Gadugi" w:hAnsi="Gadugi"/>
                      <w:lang w:bidi="ar-SA"/>
                    </w:rPr>
                    <w:t xml:space="preserve">A rota </w:t>
                  </w:r>
                  <w:r w:rsidR="00AE2AA4">
                    <w:rPr>
                      <w:rFonts w:ascii="Gadugi" w:hAnsi="Gadugi"/>
                      <w:lang w:bidi="ar-SA"/>
                    </w:rPr>
                    <w:t xml:space="preserve">for the volleyball net is in place so each class know whose turn it is. </w:t>
                  </w:r>
                </w:p>
              </w:tc>
            </w:tr>
            <w:tr w:rsidR="00D93B45" w14:paraId="5780CE02" w14:textId="77777777" w:rsidTr="00350293">
              <w:tc>
                <w:tcPr>
                  <w:tcW w:w="4457" w:type="dxa"/>
                </w:tcPr>
                <w:p w14:paraId="41065605" w14:textId="775804DA" w:rsidR="00D93B45" w:rsidRPr="00537D9E" w:rsidRDefault="00D93B45" w:rsidP="005A01CF">
                  <w:pPr>
                    <w:framePr w:hSpace="180" w:wrap="around" w:vAnchor="text" w:hAnchor="margin" w:y="12"/>
                    <w:textAlignment w:val="baseline"/>
                    <w:rPr>
                      <w:rFonts w:ascii="Gadugi" w:eastAsia="Times New Roman" w:hAnsi="Gadugi" w:cs="Times New Roman"/>
                      <w:bCs/>
                      <w:lang w:eastAsia="en-GB" w:bidi="ar-SA"/>
                    </w:rPr>
                  </w:pPr>
                  <w:r w:rsidRPr="00AE3F64">
                    <w:rPr>
                      <w:rFonts w:ascii="Gadugi" w:eastAsia="Times New Roman" w:hAnsi="Gadugi" w:cs="Times New Roman"/>
                      <w:bCs/>
                      <w:lang w:eastAsia="en-GB" w:bidi="ar-SA"/>
                    </w:rPr>
                    <w:t xml:space="preserve">At the end of group </w:t>
                  </w:r>
                  <w:r w:rsidR="00913D28" w:rsidRPr="00AE3F64">
                    <w:rPr>
                      <w:rFonts w:ascii="Gadugi" w:eastAsia="Times New Roman" w:hAnsi="Gadugi" w:cs="Times New Roman"/>
                      <w:bCs/>
                      <w:lang w:eastAsia="en-GB" w:bidi="ar-SA"/>
                    </w:rPr>
                    <w:t>discussions,</w:t>
                  </w:r>
                  <w:r w:rsidRPr="00AE3F64">
                    <w:rPr>
                      <w:rFonts w:ascii="Gadugi" w:eastAsia="Times New Roman" w:hAnsi="Gadugi" w:cs="Times New Roman"/>
                      <w:bCs/>
                      <w:lang w:eastAsia="en-GB" w:bidi="ar-SA"/>
                    </w:rPr>
                    <w:t xml:space="preserve"> the </w:t>
                  </w:r>
                  <w:r>
                    <w:rPr>
                      <w:rFonts w:ascii="Gadugi" w:eastAsia="Times New Roman" w:hAnsi="Gadugi" w:cs="Times New Roman"/>
                      <w:bCs/>
                      <w:lang w:eastAsia="en-GB" w:bidi="ar-SA"/>
                    </w:rPr>
                    <w:t>students</w:t>
                  </w:r>
                  <w:r w:rsidRPr="00AE3F64">
                    <w:rPr>
                      <w:rFonts w:ascii="Gadugi" w:eastAsia="Times New Roman" w:hAnsi="Gadugi" w:cs="Times New Roman"/>
                      <w:bCs/>
                      <w:lang w:eastAsia="en-GB" w:bidi="ar-SA"/>
                    </w:rPr>
                    <w:t xml:space="preserve"> take a long time to become quiet.</w:t>
                  </w:r>
                </w:p>
              </w:tc>
              <w:tc>
                <w:tcPr>
                  <w:tcW w:w="4677" w:type="dxa"/>
                </w:tcPr>
                <w:p w14:paraId="107B13E4" w14:textId="77777777" w:rsidR="00913D28" w:rsidRPr="00913D28" w:rsidRDefault="00913D28" w:rsidP="005A01CF">
                  <w:pPr>
                    <w:framePr w:hSpace="180" w:wrap="around" w:vAnchor="text" w:hAnchor="margin" w:y="12"/>
                    <w:spacing w:after="160" w:line="259" w:lineRule="auto"/>
                    <w:contextualSpacing/>
                    <w:rPr>
                      <w:rFonts w:ascii="Gadugi" w:hAnsi="Gadugi"/>
                      <w:lang w:val="en-US" w:bidi="ar-SA"/>
                    </w:rPr>
                  </w:pPr>
                  <w:r w:rsidRPr="00913D28">
                    <w:rPr>
                      <w:rFonts w:ascii="Gadugi" w:hAnsi="Gadugi"/>
                      <w:lang w:val="en-US" w:bidi="ar-SA"/>
                    </w:rPr>
                    <w:t>-Clap a pattern and the students repeat it back. They know it is time to stop &amp; listen.</w:t>
                  </w:r>
                </w:p>
                <w:p w14:paraId="69F4CA59" w14:textId="77777777" w:rsidR="00D93B45" w:rsidRDefault="00913D28" w:rsidP="005A01CF">
                  <w:pPr>
                    <w:framePr w:hSpace="180" w:wrap="around" w:vAnchor="text" w:hAnchor="margin" w:y="12"/>
                    <w:spacing w:after="160" w:line="259" w:lineRule="auto"/>
                    <w:contextualSpacing/>
                    <w:rPr>
                      <w:rFonts w:ascii="Gadugi" w:hAnsi="Gadugi"/>
                      <w:lang w:val="en-US" w:bidi="ar-SA"/>
                    </w:rPr>
                  </w:pPr>
                  <w:r w:rsidRPr="00913D28">
                    <w:rPr>
                      <w:rFonts w:ascii="Gadugi" w:hAnsi="Gadugi"/>
                      <w:lang w:val="en-US" w:bidi="ar-SA"/>
                    </w:rPr>
                    <w:t>-Teacher doesn’t talk until the students stop.</w:t>
                  </w:r>
                </w:p>
                <w:p w14:paraId="2B1ECBE5" w14:textId="7AA81740" w:rsidR="00EF237A" w:rsidRPr="00EF237A" w:rsidRDefault="00EF237A" w:rsidP="005A01CF">
                  <w:pPr>
                    <w:framePr w:hSpace="180" w:wrap="around" w:vAnchor="text" w:hAnchor="margin" w:y="12"/>
                    <w:spacing w:after="160" w:line="259" w:lineRule="auto"/>
                    <w:contextualSpacing/>
                    <w:rPr>
                      <w:rFonts w:ascii="Gadugi" w:hAnsi="Gadugi"/>
                      <w:lang w:val="en-US" w:bidi="ar-SA"/>
                    </w:rPr>
                  </w:pPr>
                  <w:r>
                    <w:rPr>
                      <w:rFonts w:ascii="Gadugi" w:hAnsi="Gadugi"/>
                      <w:lang w:val="en-US" w:bidi="ar-SA"/>
                    </w:rPr>
                    <w:t xml:space="preserve">-Teacher </w:t>
                  </w:r>
                  <w:r w:rsidR="00AB67F9">
                    <w:rPr>
                      <w:rFonts w:ascii="Gadugi" w:hAnsi="Gadugi"/>
                      <w:lang w:val="en-US" w:bidi="ar-SA"/>
                    </w:rPr>
                    <w:t xml:space="preserve">asks the students how long they need. They are given a </w:t>
                  </w:r>
                  <w:r w:rsidR="00147C9F">
                    <w:rPr>
                      <w:rFonts w:ascii="Gadugi" w:hAnsi="Gadugi"/>
                      <w:lang w:val="en-US" w:bidi="ar-SA"/>
                    </w:rPr>
                    <w:t>5-minute</w:t>
                  </w:r>
                  <w:r w:rsidR="00A538A8">
                    <w:rPr>
                      <w:rFonts w:ascii="Gadugi" w:hAnsi="Gadugi"/>
                      <w:lang w:val="en-US" w:bidi="ar-SA"/>
                    </w:rPr>
                    <w:t xml:space="preserve"> </w:t>
                  </w:r>
                  <w:r w:rsidR="00147C9F">
                    <w:rPr>
                      <w:rFonts w:ascii="Gadugi" w:hAnsi="Gadugi"/>
                      <w:lang w:val="en-US" w:bidi="ar-SA"/>
                    </w:rPr>
                    <w:t xml:space="preserve">reminder to bring the discussion to an end. </w:t>
                  </w:r>
                </w:p>
              </w:tc>
            </w:tr>
            <w:tr w:rsidR="00D93B45" w14:paraId="35A2E1EC" w14:textId="77777777" w:rsidTr="00350293">
              <w:tc>
                <w:tcPr>
                  <w:tcW w:w="4457" w:type="dxa"/>
                </w:tcPr>
                <w:p w14:paraId="036BF6F3" w14:textId="1EFE2D13" w:rsidR="00D93B45" w:rsidRPr="00537D9E" w:rsidRDefault="00D93B45" w:rsidP="005A01CF">
                  <w:pPr>
                    <w:framePr w:hSpace="180" w:wrap="around" w:vAnchor="text" w:hAnchor="margin" w:y="12"/>
                    <w:textAlignment w:val="baseline"/>
                    <w:rPr>
                      <w:rFonts w:ascii="Gadugi" w:eastAsia="Times New Roman" w:hAnsi="Gadugi" w:cs="Times New Roman"/>
                      <w:bCs/>
                      <w:lang w:eastAsia="en-GB" w:bidi="ar-SA"/>
                    </w:rPr>
                  </w:pPr>
                  <w:r w:rsidRPr="008E3324">
                    <w:rPr>
                      <w:rFonts w:ascii="Gadugi" w:eastAsia="Times New Roman" w:hAnsi="Gadugi" w:cs="Times New Roman"/>
                      <w:bCs/>
                      <w:lang w:eastAsia="en-GB" w:bidi="ar-SA"/>
                    </w:rPr>
                    <w:t xml:space="preserve">Last week a girl was hurt when other students accidentally knocked her to the floor as they ran </w:t>
                  </w:r>
                  <w:r w:rsidR="00147C9F">
                    <w:rPr>
                      <w:rFonts w:ascii="Gadugi" w:eastAsia="Times New Roman" w:hAnsi="Gadugi" w:cs="Times New Roman"/>
                      <w:bCs/>
                      <w:lang w:eastAsia="en-GB" w:bidi="ar-SA"/>
                    </w:rPr>
                    <w:t>into</w:t>
                  </w:r>
                  <w:r w:rsidRPr="008E3324">
                    <w:rPr>
                      <w:rFonts w:ascii="Gadugi" w:eastAsia="Times New Roman" w:hAnsi="Gadugi" w:cs="Times New Roman"/>
                      <w:bCs/>
                      <w:lang w:eastAsia="en-GB" w:bidi="ar-SA"/>
                    </w:rPr>
                    <w:t xml:space="preserve"> the room </w:t>
                  </w:r>
                  <w:r w:rsidR="00A538C2">
                    <w:rPr>
                      <w:rFonts w:ascii="Gadugi" w:eastAsia="Times New Roman" w:hAnsi="Gadugi" w:cs="Times New Roman"/>
                      <w:bCs/>
                      <w:lang w:eastAsia="en-GB" w:bidi="ar-SA"/>
                    </w:rPr>
                    <w:t>to find a seat next to their friends.</w:t>
                  </w:r>
                </w:p>
              </w:tc>
              <w:tc>
                <w:tcPr>
                  <w:tcW w:w="4677" w:type="dxa"/>
                </w:tcPr>
                <w:p w14:paraId="034324E5" w14:textId="77777777" w:rsidR="00D93B45" w:rsidRDefault="00147C9F" w:rsidP="005A01CF">
                  <w:pPr>
                    <w:pStyle w:val="ListParagraph"/>
                    <w:framePr w:hSpace="180" w:wrap="around" w:vAnchor="text" w:hAnchor="margin" w:y="12"/>
                    <w:ind w:left="0"/>
                    <w:rPr>
                      <w:rFonts w:ascii="Gadugi" w:hAnsi="Gadugi"/>
                      <w:lang w:bidi="ar-SA"/>
                    </w:rPr>
                  </w:pPr>
                  <w:r>
                    <w:rPr>
                      <w:rFonts w:ascii="Gadugi" w:hAnsi="Gadugi"/>
                      <w:lang w:bidi="ar-SA"/>
                    </w:rPr>
                    <w:t>-Students line up before the lesson starts.</w:t>
                  </w:r>
                </w:p>
                <w:p w14:paraId="5FED820C" w14:textId="4AF1D065" w:rsidR="00147C9F" w:rsidRPr="00537D9E" w:rsidRDefault="00147C9F" w:rsidP="005A01CF">
                  <w:pPr>
                    <w:pStyle w:val="ListParagraph"/>
                    <w:framePr w:hSpace="180" w:wrap="around" w:vAnchor="text" w:hAnchor="margin" w:y="12"/>
                    <w:ind w:left="0"/>
                    <w:rPr>
                      <w:rFonts w:ascii="Gadugi" w:hAnsi="Gadugi"/>
                      <w:lang w:bidi="ar-SA"/>
                    </w:rPr>
                  </w:pPr>
                  <w:r>
                    <w:rPr>
                      <w:rFonts w:ascii="Gadugi" w:hAnsi="Gadugi"/>
                      <w:lang w:bidi="ar-SA"/>
                    </w:rPr>
                    <w:t xml:space="preserve">-Students are allocated </w:t>
                  </w:r>
                  <w:r w:rsidR="00A538C2">
                    <w:rPr>
                      <w:rFonts w:ascii="Gadugi" w:hAnsi="Gadugi"/>
                      <w:lang w:bidi="ar-SA"/>
                    </w:rPr>
                    <w:t xml:space="preserve">a seat so they know where they sit. </w:t>
                  </w:r>
                </w:p>
              </w:tc>
            </w:tr>
            <w:tr w:rsidR="00D93B45" w14:paraId="1B67A943" w14:textId="77777777" w:rsidTr="00350293">
              <w:tc>
                <w:tcPr>
                  <w:tcW w:w="4457" w:type="dxa"/>
                </w:tcPr>
                <w:p w14:paraId="44C1F33A" w14:textId="77777777" w:rsidR="00D93B45" w:rsidRPr="008E3324" w:rsidRDefault="00D93B45" w:rsidP="005A01CF">
                  <w:pPr>
                    <w:framePr w:hSpace="180" w:wrap="around" w:vAnchor="text" w:hAnchor="margin" w:y="12"/>
                    <w:textAlignment w:val="baseline"/>
                    <w:rPr>
                      <w:rFonts w:ascii="Gadugi" w:eastAsia="Times New Roman" w:hAnsi="Gadugi" w:cs="Times New Roman"/>
                      <w:bCs/>
                      <w:lang w:eastAsia="en-GB" w:bidi="ar-SA"/>
                    </w:rPr>
                  </w:pPr>
                  <w:r w:rsidRPr="008E3324">
                    <w:rPr>
                      <w:rFonts w:ascii="Gadugi" w:eastAsia="Times New Roman" w:hAnsi="Gadugi" w:cs="Times New Roman"/>
                      <w:bCs/>
                      <w:lang w:eastAsia="en-GB" w:bidi="ar-SA"/>
                    </w:rPr>
                    <w:t>You notice that the</w:t>
                  </w:r>
                  <w:r>
                    <w:rPr>
                      <w:rFonts w:ascii="Gadugi" w:eastAsia="Times New Roman" w:hAnsi="Gadugi" w:cs="Times New Roman"/>
                      <w:bCs/>
                      <w:lang w:eastAsia="en-GB" w:bidi="ar-SA"/>
                    </w:rPr>
                    <w:t xml:space="preserve"> students</w:t>
                  </w:r>
                  <w:r w:rsidRPr="008E3324">
                    <w:rPr>
                      <w:rFonts w:ascii="Gadugi" w:eastAsia="Times New Roman" w:hAnsi="Gadugi" w:cs="Times New Roman"/>
                      <w:bCs/>
                      <w:lang w:eastAsia="en-GB" w:bidi="ar-SA"/>
                    </w:rPr>
                    <w:t xml:space="preserve"> sitting at the back of the room often appear to be unengaged or distract others.</w:t>
                  </w:r>
                </w:p>
              </w:tc>
              <w:tc>
                <w:tcPr>
                  <w:tcW w:w="4677" w:type="dxa"/>
                </w:tcPr>
                <w:p w14:paraId="5F9CBF67" w14:textId="35EF11CD" w:rsidR="00D93B45" w:rsidRPr="00537D9E" w:rsidRDefault="00541A2B" w:rsidP="005A01CF">
                  <w:pPr>
                    <w:pStyle w:val="ListParagraph"/>
                    <w:framePr w:hSpace="180" w:wrap="around" w:vAnchor="text" w:hAnchor="margin" w:y="12"/>
                    <w:ind w:left="0"/>
                    <w:rPr>
                      <w:rFonts w:ascii="Gadugi" w:hAnsi="Gadugi"/>
                      <w:lang w:bidi="ar-SA"/>
                    </w:rPr>
                  </w:pPr>
                  <w:r>
                    <w:rPr>
                      <w:rFonts w:ascii="Gadugi" w:hAnsi="Gadugi"/>
                      <w:lang w:bidi="ar-SA"/>
                    </w:rPr>
                    <w:t>-Students have an allocated seat</w:t>
                  </w:r>
                  <w:r w:rsidR="00E9290B">
                    <w:rPr>
                      <w:rFonts w:ascii="Gadugi" w:hAnsi="Gadugi"/>
                      <w:lang w:bidi="ar-SA"/>
                    </w:rPr>
                    <w:t xml:space="preserve"> that the teacher has placed them with students they will work well with. </w:t>
                  </w:r>
                </w:p>
              </w:tc>
            </w:tr>
          </w:tbl>
          <w:p w14:paraId="59812962" w14:textId="77777777" w:rsidR="00F01262" w:rsidRPr="00880AFB" w:rsidRDefault="00F01262" w:rsidP="00350293">
            <w:pPr>
              <w:rPr>
                <w:rFonts w:ascii="Gadugi" w:hAnsi="Gadugi"/>
                <w:sz w:val="20"/>
                <w:szCs w:val="20"/>
              </w:rPr>
            </w:pPr>
          </w:p>
        </w:tc>
      </w:tr>
    </w:tbl>
    <w:p w14:paraId="2E6994EF" w14:textId="28760454" w:rsidR="00A62EDE" w:rsidRPr="006D3E97" w:rsidRDefault="000E79EA" w:rsidP="00A62EDE">
      <w:pPr>
        <w:pStyle w:val="ListParagraph"/>
        <w:numPr>
          <w:ilvl w:val="0"/>
          <w:numId w:val="3"/>
        </w:numPr>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lastRenderedPageBreak/>
        <w:t>B</w:t>
      </w:r>
      <w:r w:rsidR="00A62EDE" w:rsidRPr="006D3E97">
        <w:rPr>
          <w:rFonts w:asciiTheme="majorHAnsi" w:hAnsiTheme="majorHAnsi" w:cstheme="majorHAnsi"/>
          <w:b/>
          <w:bCs/>
          <w:color w:val="2F5496" w:themeColor="accent1" w:themeShade="BF"/>
          <w:sz w:val="26"/>
          <w:szCs w:val="26"/>
        </w:rPr>
        <w:t>uild</w:t>
      </w:r>
      <w:r w:rsidR="00A62EDE">
        <w:rPr>
          <w:rFonts w:asciiTheme="majorHAnsi" w:hAnsiTheme="majorHAnsi" w:cstheme="majorHAnsi"/>
          <w:b/>
          <w:bCs/>
          <w:color w:val="2F5496" w:themeColor="accent1" w:themeShade="BF"/>
          <w:sz w:val="26"/>
          <w:szCs w:val="26"/>
        </w:rPr>
        <w:t>ing</w:t>
      </w:r>
      <w:r w:rsidR="00A62EDE" w:rsidRPr="006D3E97">
        <w:rPr>
          <w:rFonts w:asciiTheme="majorHAnsi" w:hAnsiTheme="majorHAnsi" w:cstheme="majorHAnsi"/>
          <w:b/>
          <w:bCs/>
          <w:color w:val="2F5496" w:themeColor="accent1" w:themeShade="BF"/>
          <w:sz w:val="26"/>
          <w:szCs w:val="26"/>
        </w:rPr>
        <w:t xml:space="preserve"> positive relationships and effective systems for </w:t>
      </w:r>
      <w:proofErr w:type="spellStart"/>
      <w:r w:rsidR="00A62EDE" w:rsidRPr="006D3E97">
        <w:rPr>
          <w:rFonts w:asciiTheme="majorHAnsi" w:hAnsiTheme="majorHAnsi" w:cstheme="majorHAnsi"/>
          <w:b/>
          <w:bCs/>
          <w:color w:val="2F5496" w:themeColor="accent1" w:themeShade="BF"/>
          <w:sz w:val="26"/>
          <w:szCs w:val="26"/>
        </w:rPr>
        <w:t>behaviour</w:t>
      </w:r>
      <w:proofErr w:type="spellEnd"/>
      <w:r w:rsidR="00A62EDE" w:rsidRPr="006D3E97">
        <w:rPr>
          <w:rFonts w:asciiTheme="majorHAnsi" w:hAnsiTheme="majorHAnsi" w:cstheme="majorHAnsi"/>
          <w:b/>
          <w:bCs/>
          <w:color w:val="2F5496" w:themeColor="accent1" w:themeShade="BF"/>
          <w:sz w:val="26"/>
          <w:szCs w:val="26"/>
        </w:rPr>
        <w:t xml:space="preserve"> in the classroom</w:t>
      </w:r>
    </w:p>
    <w:p w14:paraId="238350FE" w14:textId="769950BE" w:rsidR="00A62EDE" w:rsidRDefault="00A62EDE" w:rsidP="00A62EDE">
      <w:pPr>
        <w:pStyle w:val="ListParagraph"/>
        <w:spacing w:line="240" w:lineRule="auto"/>
        <w:ind w:left="0"/>
        <w:rPr>
          <w:rFonts w:ascii="Gadugi" w:eastAsia="Times New Roman" w:hAnsi="Gadugi" w:cs="Segoe UI"/>
          <w:color w:val="000000"/>
          <w:lang w:bidi="ar-SA"/>
        </w:rPr>
      </w:pPr>
      <w:r>
        <w:rPr>
          <w:rFonts w:ascii="Gadugi" w:hAnsi="Gadugi" w:cs="Calibri Light"/>
        </w:rPr>
        <w:t xml:space="preserve">In Module 2, you learnt about the importance of knowing your learners when creating an inclusive classroom. </w:t>
      </w:r>
      <w:r>
        <w:rPr>
          <w:rFonts w:ascii="Gadugi" w:eastAsia="Times New Roman" w:hAnsi="Gadugi" w:cs="Segoe UI"/>
          <w:color w:val="000000"/>
          <w:lang w:bidi="ar-SA"/>
        </w:rPr>
        <w:t xml:space="preserve">We have included this revision section to now make that link, specifically with </w:t>
      </w:r>
      <w:proofErr w:type="spellStart"/>
      <w:r>
        <w:rPr>
          <w:rFonts w:ascii="Gadugi" w:eastAsia="Times New Roman" w:hAnsi="Gadugi" w:cs="Segoe UI"/>
          <w:color w:val="000000"/>
          <w:lang w:bidi="ar-SA"/>
        </w:rPr>
        <w:t>behaviour</w:t>
      </w:r>
      <w:proofErr w:type="spellEnd"/>
      <w:r>
        <w:rPr>
          <w:rFonts w:ascii="Gadugi" w:eastAsia="Times New Roman" w:hAnsi="Gadugi" w:cs="Segoe UI"/>
          <w:color w:val="000000"/>
          <w:lang w:bidi="ar-SA"/>
        </w:rPr>
        <w:t xml:space="preserve">. Knowing your learners, will help you to: </w:t>
      </w:r>
    </w:p>
    <w:p w14:paraId="7FC6F4A4" w14:textId="77777777" w:rsidR="00A62EDE" w:rsidRDefault="00A62EDE" w:rsidP="00A62EDE">
      <w:pPr>
        <w:pStyle w:val="ListParagraph"/>
        <w:spacing w:line="240" w:lineRule="auto"/>
        <w:ind w:left="0"/>
        <w:rPr>
          <w:rFonts w:ascii="Gadugi" w:eastAsia="Times New Roman" w:hAnsi="Gadugi" w:cs="Segoe UI"/>
          <w:color w:val="000000"/>
          <w:lang w:bidi="ar-SA"/>
        </w:rPr>
      </w:pPr>
    </w:p>
    <w:p w14:paraId="0EA425A7" w14:textId="77777777" w:rsidR="00A62EDE" w:rsidRPr="004239ED" w:rsidRDefault="00A62EDE" w:rsidP="00A62EDE">
      <w:pPr>
        <w:pStyle w:val="ListParagraph"/>
        <w:numPr>
          <w:ilvl w:val="0"/>
          <w:numId w:val="30"/>
        </w:numPr>
        <w:spacing w:line="240" w:lineRule="auto"/>
        <w:rPr>
          <w:rFonts w:ascii="Gadugi" w:hAnsi="Gadugi"/>
          <w:color w:val="000000" w:themeColor="text1"/>
          <w:lang w:bidi="ar-SA"/>
        </w:rPr>
      </w:pPr>
      <w:r w:rsidRPr="004239ED">
        <w:rPr>
          <w:rFonts w:ascii="Gadugi" w:eastAsia="Times New Roman" w:hAnsi="Gadugi" w:cs="Segoe UI"/>
          <w:color w:val="000000"/>
          <w:lang w:bidi="ar-SA"/>
        </w:rPr>
        <w:t>Create a safe environment for every learner in your class and help them feel more confident. </w:t>
      </w:r>
    </w:p>
    <w:p w14:paraId="4A4524B3" w14:textId="77777777" w:rsidR="00A62EDE" w:rsidRPr="004239ED" w:rsidRDefault="00A62EDE" w:rsidP="00A62EDE">
      <w:pPr>
        <w:pStyle w:val="ListParagraph"/>
        <w:numPr>
          <w:ilvl w:val="0"/>
          <w:numId w:val="30"/>
        </w:numPr>
        <w:spacing w:line="240" w:lineRule="auto"/>
        <w:rPr>
          <w:rFonts w:ascii="Gadugi" w:hAnsi="Gadugi"/>
          <w:color w:val="000000" w:themeColor="text1"/>
          <w:lang w:bidi="ar-SA"/>
        </w:rPr>
      </w:pPr>
      <w:r w:rsidRPr="004239ED">
        <w:rPr>
          <w:rFonts w:ascii="Gadugi" w:eastAsia="Times New Roman" w:hAnsi="Gadugi" w:cs="Segoe UI"/>
          <w:color w:val="000000"/>
          <w:lang w:bidi="ar-SA"/>
        </w:rPr>
        <w:t>Understand each learner’s “readiness to learn” (how ready and motivated they are to learn?)  </w:t>
      </w:r>
      <w:r>
        <w:rPr>
          <w:rFonts w:ascii="Gadugi" w:eastAsia="Times New Roman" w:hAnsi="Gadugi" w:cs="Segoe UI"/>
          <w:color w:val="000000"/>
          <w:lang w:bidi="ar-SA"/>
        </w:rPr>
        <w:t xml:space="preserve"> </w:t>
      </w:r>
    </w:p>
    <w:p w14:paraId="599DC73C" w14:textId="77777777" w:rsidR="00A62EDE" w:rsidRPr="004239ED" w:rsidRDefault="00A62EDE" w:rsidP="00A62EDE">
      <w:pPr>
        <w:pStyle w:val="ListParagraph"/>
        <w:numPr>
          <w:ilvl w:val="0"/>
          <w:numId w:val="30"/>
        </w:numPr>
        <w:spacing w:line="240" w:lineRule="auto"/>
        <w:rPr>
          <w:rFonts w:ascii="Gadugi" w:hAnsi="Gadugi"/>
          <w:color w:val="000000" w:themeColor="text1"/>
          <w:lang w:bidi="ar-SA"/>
        </w:rPr>
      </w:pPr>
      <w:r w:rsidRPr="004239ED">
        <w:rPr>
          <w:rFonts w:ascii="Gadugi" w:eastAsia="Times New Roman" w:hAnsi="Gadugi" w:cs="Segoe UI"/>
          <w:color w:val="000000"/>
          <w:lang w:bidi="ar-SA"/>
        </w:rPr>
        <w:t>Respond and interact with your learners in a caring and understanding way.   </w:t>
      </w:r>
    </w:p>
    <w:p w14:paraId="14F12B55" w14:textId="77777777" w:rsidR="00A62EDE" w:rsidRPr="004239ED" w:rsidRDefault="00A62EDE" w:rsidP="00A62EDE">
      <w:pPr>
        <w:pStyle w:val="ListParagraph"/>
        <w:numPr>
          <w:ilvl w:val="0"/>
          <w:numId w:val="30"/>
        </w:numPr>
        <w:spacing w:line="240" w:lineRule="auto"/>
        <w:rPr>
          <w:rFonts w:ascii="Gadugi" w:hAnsi="Gadugi"/>
          <w:color w:val="000000" w:themeColor="text1"/>
          <w:lang w:bidi="ar-SA"/>
        </w:rPr>
      </w:pPr>
      <w:r w:rsidRPr="004239ED">
        <w:rPr>
          <w:rFonts w:ascii="Gadugi" w:eastAsia="Times New Roman" w:hAnsi="Gadugi" w:cs="Segoe UI"/>
          <w:color w:val="000000"/>
          <w:lang w:bidi="ar-SA"/>
        </w:rPr>
        <w:t>Appreciate and learn from the diversity (the differences) in your classroom. </w:t>
      </w:r>
    </w:p>
    <w:p w14:paraId="031809E4" w14:textId="77777777" w:rsidR="00A62EDE" w:rsidRPr="00C32A23" w:rsidRDefault="00A62EDE" w:rsidP="00A62EDE">
      <w:pPr>
        <w:pStyle w:val="ListParagraph"/>
        <w:numPr>
          <w:ilvl w:val="0"/>
          <w:numId w:val="30"/>
        </w:numPr>
        <w:spacing w:line="240" w:lineRule="auto"/>
        <w:rPr>
          <w:rFonts w:ascii="Gadugi" w:hAnsi="Gadugi"/>
          <w:color w:val="000000" w:themeColor="text1"/>
          <w:lang w:bidi="ar-SA"/>
        </w:rPr>
      </w:pPr>
      <w:r w:rsidRPr="004239ED">
        <w:rPr>
          <w:rFonts w:ascii="Gadugi" w:eastAsia="Times New Roman" w:hAnsi="Gadugi" w:cs="Segoe UI"/>
          <w:color w:val="000000"/>
          <w:lang w:bidi="ar-SA"/>
        </w:rPr>
        <w:t>Plan your teaching so it is most effective for your learners’ learning. </w:t>
      </w:r>
    </w:p>
    <w:p w14:paraId="2B11B6C4" w14:textId="0FDFAE47" w:rsidR="00071126" w:rsidRPr="00304E57" w:rsidRDefault="00A62EDE" w:rsidP="00304E57">
      <w:pPr>
        <w:spacing w:line="240" w:lineRule="auto"/>
        <w:rPr>
          <w:rFonts w:ascii="Gadugi" w:hAnsi="Gadugi"/>
          <w:color w:val="000000" w:themeColor="text1"/>
          <w:lang w:bidi="ar-SA"/>
        </w:rPr>
      </w:pPr>
      <w:r>
        <w:rPr>
          <w:rFonts w:ascii="Gadugi" w:hAnsi="Gadugi"/>
          <w:color w:val="000000" w:themeColor="text1"/>
          <w:lang w:bidi="ar-SA"/>
        </w:rPr>
        <w:t xml:space="preserve">Earlier in this module we looked at some of the causes of poor or undesirable </w:t>
      </w:r>
      <w:proofErr w:type="spellStart"/>
      <w:r>
        <w:rPr>
          <w:rFonts w:ascii="Gadugi" w:hAnsi="Gadugi"/>
          <w:color w:val="000000" w:themeColor="text1"/>
          <w:lang w:bidi="ar-SA"/>
        </w:rPr>
        <w:t>behaviour</w:t>
      </w:r>
      <w:proofErr w:type="spellEnd"/>
      <w:r>
        <w:rPr>
          <w:rFonts w:ascii="Gadugi" w:hAnsi="Gadugi"/>
          <w:color w:val="000000" w:themeColor="text1"/>
          <w:lang w:bidi="ar-SA"/>
        </w:rPr>
        <w:t xml:space="preserve">. By knowing their learners, teachers can plan and prepare to manage </w:t>
      </w:r>
      <w:proofErr w:type="spellStart"/>
      <w:r>
        <w:rPr>
          <w:rFonts w:ascii="Gadugi" w:hAnsi="Gadugi"/>
          <w:color w:val="000000" w:themeColor="text1"/>
          <w:lang w:bidi="ar-SA"/>
        </w:rPr>
        <w:t>behaviour</w:t>
      </w:r>
      <w:proofErr w:type="spellEnd"/>
      <w:r>
        <w:rPr>
          <w:rFonts w:ascii="Gadugi" w:hAnsi="Gadugi"/>
          <w:color w:val="000000" w:themeColor="text1"/>
          <w:lang w:bidi="ar-SA"/>
        </w:rPr>
        <w:t xml:space="preserve"> effectively in their classrooms so that all children can participate and achieve. In this section, you will explore strategies for building positive relationships in the classroom.</w:t>
      </w:r>
    </w:p>
    <w:p w14:paraId="50DF984E" w14:textId="368518B5" w:rsidR="00A62EDE" w:rsidRPr="00D356DB" w:rsidRDefault="00A62EDE" w:rsidP="00A62EDE">
      <w:pPr>
        <w:pStyle w:val="Heading1"/>
        <w:rPr>
          <w:rFonts w:cstheme="majorHAnsi"/>
          <w:b/>
          <w:bCs/>
          <w:sz w:val="26"/>
          <w:szCs w:val="26"/>
        </w:rPr>
      </w:pPr>
      <w:r w:rsidRPr="00D356DB">
        <w:rPr>
          <w:rFonts w:cstheme="majorHAnsi"/>
          <w:b/>
          <w:bCs/>
          <w:sz w:val="26"/>
          <w:szCs w:val="26"/>
        </w:rPr>
        <w:t>1</w:t>
      </w:r>
      <w:r w:rsidR="00D356DB" w:rsidRPr="00D356DB">
        <w:rPr>
          <w:rFonts w:cstheme="majorHAnsi"/>
          <w:b/>
          <w:bCs/>
          <w:sz w:val="26"/>
          <w:szCs w:val="26"/>
        </w:rPr>
        <w:t>0</w:t>
      </w:r>
      <w:r w:rsidRPr="00D356DB">
        <w:rPr>
          <w:rFonts w:cstheme="majorHAnsi"/>
          <w:b/>
          <w:bCs/>
          <w:sz w:val="26"/>
          <w:szCs w:val="26"/>
        </w:rPr>
        <w:t xml:space="preserve">.1 Knowing your learners </w:t>
      </w:r>
    </w:p>
    <w:p w14:paraId="0DD73E29" w14:textId="2A03E0AE" w:rsidR="00A62EDE" w:rsidRPr="00304E57" w:rsidRDefault="00A62EDE" w:rsidP="00A62EDE">
      <w:pPr>
        <w:rPr>
          <w:rFonts w:ascii="Gadugi" w:hAnsi="Gadugi"/>
        </w:rPr>
      </w:pPr>
      <w:r>
        <w:rPr>
          <w:rFonts w:ascii="Gadugi" w:hAnsi="Gadugi"/>
        </w:rPr>
        <w:t xml:space="preserve">Knowing your learners is key to being an inclusive teacher and plays a key part in </w:t>
      </w:r>
      <w:proofErr w:type="spellStart"/>
      <w:r>
        <w:rPr>
          <w:rFonts w:ascii="Gadugi" w:hAnsi="Gadugi"/>
        </w:rPr>
        <w:t>behaviour</w:t>
      </w:r>
      <w:proofErr w:type="spellEnd"/>
      <w:r>
        <w:rPr>
          <w:rFonts w:ascii="Gadugi" w:hAnsi="Gadugi"/>
        </w:rPr>
        <w:t xml:space="preserve"> management. By knowing how ready and motivated children are for learning, teachers can plan for poor </w:t>
      </w:r>
      <w:proofErr w:type="spellStart"/>
      <w:r>
        <w:rPr>
          <w:rFonts w:ascii="Gadugi" w:hAnsi="Gadugi"/>
        </w:rPr>
        <w:t>behaviour</w:t>
      </w:r>
      <w:proofErr w:type="spellEnd"/>
      <w:r>
        <w:rPr>
          <w:rFonts w:ascii="Gadugi" w:hAnsi="Gadugi"/>
        </w:rPr>
        <w:t xml:space="preserve"> and be ready to respond to learners in a caring and understanding way. </w:t>
      </w:r>
    </w:p>
    <w:p w14:paraId="15786DA9" w14:textId="77777777" w:rsidR="00A62EDE" w:rsidRDefault="00A62EDE" w:rsidP="00A62EDE">
      <w:pPr>
        <w:spacing w:after="0" w:line="240" w:lineRule="auto"/>
        <w:textAlignment w:val="baseline"/>
        <w:rPr>
          <w:rFonts w:ascii="Gadugi" w:eastAsia="Times New Roman" w:hAnsi="Gadugi" w:cs="Arial"/>
          <w:color w:val="0070C0"/>
          <w:lang w:val="en-GB" w:eastAsia="en-GB" w:bidi="ar-SA"/>
        </w:rPr>
      </w:pPr>
    </w:p>
    <w:tbl>
      <w:tblPr>
        <w:tblStyle w:val="TableGrid"/>
        <w:tblW w:w="0" w:type="auto"/>
        <w:shd w:val="clear" w:color="auto" w:fill="E2EFD9" w:themeFill="accent6" w:themeFillTint="33"/>
        <w:tblLook w:val="04A0" w:firstRow="1" w:lastRow="0" w:firstColumn="1" w:lastColumn="0" w:noHBand="0" w:noVBand="1"/>
      </w:tblPr>
      <w:tblGrid>
        <w:gridCol w:w="9800"/>
      </w:tblGrid>
      <w:tr w:rsidR="00A62EDE" w14:paraId="140821C2" w14:textId="77777777" w:rsidTr="00FC4093">
        <w:tc>
          <w:tcPr>
            <w:tcW w:w="9800" w:type="dxa"/>
            <w:shd w:val="clear" w:color="auto" w:fill="E2EFD9" w:themeFill="accent6" w:themeFillTint="33"/>
          </w:tcPr>
          <w:p w14:paraId="4813A54D" w14:textId="386290F7" w:rsidR="00A62EDE" w:rsidRPr="00FC4093" w:rsidRDefault="00A62EDE" w:rsidP="00EE58C4">
            <w:pPr>
              <w:textAlignment w:val="baseline"/>
              <w:rPr>
                <w:rFonts w:asciiTheme="majorHAnsi" w:eastAsia="Times New Roman" w:hAnsiTheme="majorHAnsi" w:cstheme="majorHAnsi"/>
                <w:b/>
                <w:bCs/>
                <w:color w:val="2F5496" w:themeColor="accent1" w:themeShade="BF"/>
                <w:sz w:val="26"/>
                <w:szCs w:val="26"/>
                <w:lang w:eastAsia="en-GB" w:bidi="ar-SA"/>
              </w:rPr>
            </w:pPr>
            <w:r w:rsidRPr="00FC4093">
              <w:rPr>
                <w:rFonts w:asciiTheme="majorHAnsi" w:eastAsia="Times New Roman" w:hAnsiTheme="majorHAnsi" w:cstheme="majorHAnsi"/>
                <w:b/>
                <w:bCs/>
                <w:color w:val="2F5496" w:themeColor="accent1" w:themeShade="BF"/>
                <w:sz w:val="26"/>
                <w:szCs w:val="26"/>
                <w:lang w:eastAsia="en-GB" w:bidi="ar-SA"/>
              </w:rPr>
              <w:t xml:space="preserve">Activity </w:t>
            </w:r>
            <w:r w:rsidR="00304E57" w:rsidRPr="00FC4093">
              <w:rPr>
                <w:rFonts w:asciiTheme="majorHAnsi" w:eastAsia="Times New Roman" w:hAnsiTheme="majorHAnsi" w:cstheme="majorHAnsi"/>
                <w:b/>
                <w:bCs/>
                <w:color w:val="2F5496" w:themeColor="accent1" w:themeShade="BF"/>
                <w:sz w:val="26"/>
                <w:szCs w:val="26"/>
                <w:lang w:eastAsia="en-GB" w:bidi="ar-SA"/>
              </w:rPr>
              <w:t xml:space="preserve">14.14 </w:t>
            </w:r>
            <w:r w:rsidRPr="00FC4093">
              <w:rPr>
                <w:rFonts w:asciiTheme="majorHAnsi" w:eastAsia="Times New Roman" w:hAnsiTheme="majorHAnsi" w:cstheme="majorHAnsi"/>
                <w:b/>
                <w:bCs/>
                <w:color w:val="2F5496" w:themeColor="accent1" w:themeShade="BF"/>
                <w:sz w:val="26"/>
                <w:szCs w:val="26"/>
                <w:lang w:eastAsia="en-GB" w:bidi="ar-SA"/>
              </w:rPr>
              <w:t>– Student scenarios</w:t>
            </w:r>
            <w:r w:rsidR="00FC4093">
              <w:rPr>
                <w:rFonts w:asciiTheme="majorHAnsi" w:eastAsia="Times New Roman" w:hAnsiTheme="majorHAnsi" w:cstheme="majorHAnsi"/>
                <w:b/>
                <w:bCs/>
                <w:color w:val="2F5496" w:themeColor="accent1" w:themeShade="BF"/>
                <w:sz w:val="26"/>
                <w:szCs w:val="26"/>
                <w:lang w:eastAsia="en-GB" w:bidi="ar-SA"/>
              </w:rPr>
              <w:t xml:space="preserve"> (20 minutes) </w:t>
            </w:r>
          </w:p>
          <w:p w14:paraId="34B9664F" w14:textId="77568A4C" w:rsidR="00A62EDE" w:rsidRDefault="00A62EDE" w:rsidP="00EE58C4">
            <w:pPr>
              <w:contextualSpacing/>
              <w:rPr>
                <w:rFonts w:ascii="Gadugi" w:hAnsi="Gadugi" w:cs="Arial"/>
                <w:color w:val="000000"/>
                <w:lang w:bidi="ar-SA"/>
              </w:rPr>
            </w:pPr>
            <w:r>
              <w:rPr>
                <w:rFonts w:ascii="Gadugi" w:hAnsi="Gadugi" w:cs="Century Gothic"/>
                <w:color w:val="000000"/>
                <w:lang w:bidi="ar-SA"/>
              </w:rPr>
              <w:t>In</w:t>
            </w:r>
            <w:r w:rsidRPr="00FF089F">
              <w:rPr>
                <w:rFonts w:ascii="Gadugi" w:hAnsi="Gadugi" w:cs="Century Gothic"/>
                <w:color w:val="000000"/>
                <w:lang w:bidi="ar-SA"/>
              </w:rPr>
              <w:t xml:space="preserve"> Module 5 (Creating a Positive Learning Environment) </w:t>
            </w:r>
            <w:r>
              <w:rPr>
                <w:rFonts w:ascii="Gadugi" w:hAnsi="Gadugi" w:cs="Century Gothic"/>
                <w:color w:val="000000"/>
                <w:lang w:bidi="ar-SA"/>
              </w:rPr>
              <w:t>you studied a case study of a</w:t>
            </w:r>
            <w:r w:rsidRPr="00FF089F">
              <w:rPr>
                <w:rFonts w:ascii="Gadugi" w:hAnsi="Gadugi" w:cs="Arial"/>
                <w:color w:val="000000"/>
                <w:lang w:bidi="ar-SA"/>
              </w:rPr>
              <w:t xml:space="preserve"> lesson with a class of nine-year old students. </w:t>
            </w:r>
            <w:r>
              <w:rPr>
                <w:rFonts w:ascii="Gadugi" w:hAnsi="Gadugi" w:cs="Arial"/>
                <w:color w:val="000000"/>
                <w:lang w:bidi="ar-SA"/>
              </w:rPr>
              <w:t>Read the information about three students in the class below:</w:t>
            </w:r>
          </w:p>
          <w:p w14:paraId="4796B313" w14:textId="77777777" w:rsidR="00A62EDE" w:rsidRDefault="00A62EDE" w:rsidP="00EE58C4">
            <w:pPr>
              <w:contextualSpacing/>
              <w:rPr>
                <w:rFonts w:ascii="Gadugi" w:hAnsi="Gadugi" w:cs="Arial"/>
                <w:color w:val="000000"/>
                <w:lang w:bidi="ar-SA"/>
              </w:rPr>
            </w:pPr>
          </w:p>
          <w:p w14:paraId="7B60B997" w14:textId="77777777" w:rsidR="00A62EDE" w:rsidRPr="00BA561D" w:rsidRDefault="00A62EDE" w:rsidP="00EE58C4">
            <w:pPr>
              <w:pStyle w:val="ListParagraph"/>
              <w:numPr>
                <w:ilvl w:val="1"/>
                <w:numId w:val="3"/>
              </w:numPr>
              <w:rPr>
                <w:rFonts w:ascii="Gadugi" w:hAnsi="Gadugi" w:cs="Arial"/>
                <w:b/>
              </w:rPr>
            </w:pPr>
            <w:r w:rsidRPr="00BA561D">
              <w:rPr>
                <w:rFonts w:ascii="Gadugi" w:hAnsi="Gadugi" w:cs="Arial"/>
                <w:lang w:bidi="ar-SA"/>
              </w:rPr>
              <w:t>Nay Lin entered the classroom looking sad and did not respond to the teacher’s greeting. He has not joined in the singing and is sitting with his head down.</w:t>
            </w:r>
          </w:p>
          <w:p w14:paraId="48BCBFF4" w14:textId="77777777" w:rsidR="00A62EDE" w:rsidRPr="00BA561D" w:rsidRDefault="00A62EDE" w:rsidP="00EE58C4">
            <w:pPr>
              <w:pStyle w:val="ListParagraph"/>
              <w:numPr>
                <w:ilvl w:val="1"/>
                <w:numId w:val="3"/>
              </w:numPr>
              <w:rPr>
                <w:rFonts w:ascii="Gadugi" w:hAnsi="Gadugi" w:cs="Arial"/>
                <w:b/>
              </w:rPr>
            </w:pPr>
            <w:proofErr w:type="spellStart"/>
            <w:r w:rsidRPr="00BA561D">
              <w:rPr>
                <w:rFonts w:ascii="Gadugi" w:hAnsi="Gadugi" w:cs="Arial"/>
                <w:lang w:bidi="ar-SA"/>
              </w:rPr>
              <w:t>Htay</w:t>
            </w:r>
            <w:proofErr w:type="spellEnd"/>
            <w:r w:rsidRPr="00BA561D">
              <w:rPr>
                <w:rFonts w:ascii="Gadugi" w:hAnsi="Gadugi" w:cs="Arial"/>
                <w:lang w:bidi="ar-SA"/>
              </w:rPr>
              <w:t xml:space="preserve"> </w:t>
            </w:r>
            <w:proofErr w:type="spellStart"/>
            <w:r w:rsidRPr="00BA561D">
              <w:rPr>
                <w:rFonts w:ascii="Gadugi" w:hAnsi="Gadugi" w:cs="Arial"/>
                <w:lang w:bidi="ar-SA"/>
              </w:rPr>
              <w:t>Myint</w:t>
            </w:r>
            <w:proofErr w:type="spellEnd"/>
            <w:r w:rsidRPr="00BA561D">
              <w:rPr>
                <w:rFonts w:ascii="Gadugi" w:hAnsi="Gadugi" w:cs="Arial"/>
                <w:lang w:bidi="ar-SA"/>
              </w:rPr>
              <w:t xml:space="preserve"> is fidgeting and distracting other students, she frequently calls out the answers not giving others a chance.</w:t>
            </w:r>
          </w:p>
          <w:p w14:paraId="492EABE8" w14:textId="1A0DA0FD" w:rsidR="00A62EDE" w:rsidRPr="00AB76B6" w:rsidRDefault="00A61B5F" w:rsidP="00AB76B6">
            <w:pPr>
              <w:pStyle w:val="ListParagraph"/>
              <w:numPr>
                <w:ilvl w:val="1"/>
                <w:numId w:val="3"/>
              </w:numPr>
              <w:spacing w:after="160" w:line="259" w:lineRule="auto"/>
              <w:rPr>
                <w:rFonts w:ascii="Gadugi" w:hAnsi="Gadugi" w:cs="Arial"/>
                <w:b/>
                <w:lang w:val="en-US"/>
              </w:rPr>
            </w:pPr>
            <w:r w:rsidRPr="00914F64">
              <w:rPr>
                <w:noProof/>
                <w:color w:val="4472C4" w:themeColor="accent1"/>
                <w:sz w:val="24"/>
              </w:rPr>
              <w:drawing>
                <wp:anchor distT="0" distB="0" distL="114300" distR="114300" simplePos="0" relativeHeight="251910144" behindDoc="0" locked="0" layoutInCell="1" allowOverlap="1" wp14:anchorId="05BD636B" wp14:editId="0337E2F5">
                  <wp:simplePos x="0" y="0"/>
                  <wp:positionH relativeFrom="column">
                    <wp:posOffset>-139700</wp:posOffset>
                  </wp:positionH>
                  <wp:positionV relativeFrom="paragraph">
                    <wp:posOffset>292100</wp:posOffset>
                  </wp:positionV>
                  <wp:extent cx="675596" cy="685800"/>
                  <wp:effectExtent l="0" t="0" r="0" b="0"/>
                  <wp:wrapNone/>
                  <wp:docPr id="510" name="Picture 510"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sidR="00A62EDE" w:rsidRPr="00BA561D">
              <w:rPr>
                <w:rFonts w:ascii="Gadugi" w:eastAsia="Times New Roman" w:hAnsi="Gadugi" w:cs="Arial"/>
                <w:lang w:eastAsia="en-GB" w:bidi="ar-SA"/>
              </w:rPr>
              <w:t>Nilar</w:t>
            </w:r>
            <w:proofErr w:type="spellEnd"/>
            <w:r w:rsidR="00A62EDE" w:rsidRPr="00BA561D">
              <w:rPr>
                <w:rFonts w:ascii="Gadugi" w:eastAsia="Times New Roman" w:hAnsi="Gadugi" w:cs="Arial"/>
                <w:lang w:eastAsia="en-GB" w:bidi="ar-SA"/>
              </w:rPr>
              <w:t> Soe takes the lead in the group but does not listen to the others, she begins answering all the questions while they start to wander around the classroom. </w:t>
            </w:r>
          </w:p>
          <w:p w14:paraId="6972CEE3" w14:textId="4189FCF1" w:rsidR="00AB76B6" w:rsidRPr="00AB76B6" w:rsidRDefault="00AB76B6" w:rsidP="00AB76B6">
            <w:pPr>
              <w:pStyle w:val="ListParagraph"/>
              <w:spacing w:after="160" w:line="259" w:lineRule="auto"/>
              <w:ind w:left="390"/>
              <w:rPr>
                <w:rFonts w:ascii="Gadugi" w:hAnsi="Gadugi" w:cs="Arial"/>
                <w:b/>
                <w:lang w:val="en-US"/>
              </w:rPr>
            </w:pPr>
          </w:p>
          <w:p w14:paraId="1E85B614" w14:textId="77777777" w:rsidR="00A62EDE" w:rsidRPr="00E372F2" w:rsidRDefault="00A62EDE" w:rsidP="006231A9">
            <w:pPr>
              <w:pStyle w:val="ListParagraph"/>
              <w:numPr>
                <w:ilvl w:val="0"/>
                <w:numId w:val="53"/>
              </w:numPr>
              <w:textAlignment w:val="baseline"/>
              <w:rPr>
                <w:rFonts w:ascii="Gadugi" w:eastAsia="Times New Roman" w:hAnsi="Gadugi" w:cs="Arial"/>
                <w:lang w:eastAsia="en-GB" w:bidi="ar-SA"/>
              </w:rPr>
            </w:pPr>
            <w:r w:rsidRPr="00E372F2">
              <w:rPr>
                <w:rFonts w:ascii="Gadugi" w:eastAsia="Times New Roman" w:hAnsi="Gadugi" w:cs="Arial"/>
                <w:lang w:eastAsia="en-GB" w:bidi="ar-SA"/>
              </w:rPr>
              <w:t xml:space="preserve">Think about Nay Lin, </w:t>
            </w:r>
            <w:proofErr w:type="spellStart"/>
            <w:r w:rsidRPr="00E372F2">
              <w:rPr>
                <w:rFonts w:ascii="Gadugi" w:eastAsia="Times New Roman" w:hAnsi="Gadugi" w:cs="Arial"/>
                <w:lang w:eastAsia="en-GB" w:bidi="ar-SA"/>
              </w:rPr>
              <w:t>Htay</w:t>
            </w:r>
            <w:proofErr w:type="spellEnd"/>
            <w:r w:rsidRPr="00E372F2">
              <w:rPr>
                <w:rFonts w:ascii="Gadugi" w:eastAsia="Times New Roman" w:hAnsi="Gadugi" w:cs="Arial"/>
                <w:lang w:eastAsia="en-GB" w:bidi="ar-SA"/>
              </w:rPr>
              <w:t> </w:t>
            </w:r>
            <w:proofErr w:type="spellStart"/>
            <w:r w:rsidRPr="00E372F2">
              <w:rPr>
                <w:rFonts w:ascii="Gadugi" w:eastAsia="Times New Roman" w:hAnsi="Gadugi" w:cs="Arial"/>
                <w:lang w:eastAsia="en-GB" w:bidi="ar-SA"/>
              </w:rPr>
              <w:t>Myint</w:t>
            </w:r>
            <w:proofErr w:type="spellEnd"/>
            <w:r w:rsidRPr="00E372F2">
              <w:rPr>
                <w:rFonts w:ascii="Gadugi" w:eastAsia="Times New Roman" w:hAnsi="Gadugi" w:cs="Arial"/>
                <w:lang w:eastAsia="en-GB" w:bidi="ar-SA"/>
              </w:rPr>
              <w:t> and </w:t>
            </w:r>
            <w:proofErr w:type="spellStart"/>
            <w:r w:rsidRPr="00E372F2">
              <w:rPr>
                <w:rFonts w:ascii="Gadugi" w:eastAsia="Times New Roman" w:hAnsi="Gadugi" w:cs="Arial"/>
                <w:lang w:eastAsia="en-GB" w:bidi="ar-SA"/>
              </w:rPr>
              <w:t>Nilar</w:t>
            </w:r>
            <w:proofErr w:type="spellEnd"/>
            <w:r w:rsidRPr="00E372F2">
              <w:rPr>
                <w:rFonts w:ascii="Gadugi" w:eastAsia="Times New Roman" w:hAnsi="Gadugi" w:cs="Arial"/>
                <w:lang w:eastAsia="en-GB" w:bidi="ar-SA"/>
              </w:rPr>
              <w:t> Soe and their social and emotional wellbeing. What could be some of the reasons for their behaviour?  </w:t>
            </w:r>
          </w:p>
          <w:p w14:paraId="0AA6EC18" w14:textId="7A821465" w:rsidR="00A62EDE" w:rsidRPr="00E372F2" w:rsidRDefault="00A62EDE" w:rsidP="006231A9">
            <w:pPr>
              <w:pStyle w:val="ListParagraph"/>
              <w:numPr>
                <w:ilvl w:val="0"/>
                <w:numId w:val="53"/>
              </w:numPr>
              <w:textAlignment w:val="baseline"/>
              <w:rPr>
                <w:rFonts w:ascii="Gadugi" w:eastAsia="Times New Roman" w:hAnsi="Gadugi" w:cs="Arial"/>
                <w:lang w:eastAsia="en-GB" w:bidi="ar-SA"/>
              </w:rPr>
            </w:pPr>
            <w:r w:rsidRPr="00E372F2">
              <w:rPr>
                <w:rFonts w:ascii="Gadugi" w:eastAsia="Times New Roman" w:hAnsi="Gadugi" w:cs="Arial"/>
                <w:lang w:eastAsia="en-GB" w:bidi="ar-SA"/>
              </w:rPr>
              <w:t>If you were the </w:t>
            </w:r>
            <w:r w:rsidR="00AB76B6" w:rsidRPr="00E372F2">
              <w:rPr>
                <w:rFonts w:ascii="Gadugi" w:eastAsia="Times New Roman" w:hAnsi="Gadugi" w:cs="Arial"/>
                <w:lang w:eastAsia="en-GB" w:bidi="ar-SA"/>
              </w:rPr>
              <w:t>teacher,</w:t>
            </w:r>
            <w:r w:rsidRPr="00E372F2">
              <w:rPr>
                <w:rFonts w:ascii="Gadugi" w:eastAsia="Times New Roman" w:hAnsi="Gadugi" w:cs="Arial"/>
                <w:lang w:eastAsia="en-GB" w:bidi="ar-SA"/>
              </w:rPr>
              <w:t> what could you do to support them? </w:t>
            </w:r>
          </w:p>
          <w:p w14:paraId="40BC0B7E" w14:textId="4A6183E4" w:rsidR="00A62EDE" w:rsidRDefault="00A62EDE" w:rsidP="006231A9">
            <w:pPr>
              <w:pStyle w:val="ListParagraph"/>
              <w:numPr>
                <w:ilvl w:val="0"/>
                <w:numId w:val="53"/>
              </w:numPr>
              <w:textAlignment w:val="baseline"/>
              <w:rPr>
                <w:rFonts w:ascii="Gadugi" w:eastAsia="Times New Roman" w:hAnsi="Gadugi" w:cs="Arial"/>
                <w:lang w:eastAsia="en-GB" w:bidi="ar-SA"/>
              </w:rPr>
            </w:pPr>
            <w:r w:rsidRPr="00E372F2">
              <w:rPr>
                <w:rFonts w:ascii="Gadugi" w:eastAsia="Times New Roman" w:hAnsi="Gadugi" w:cs="Arial"/>
                <w:lang w:eastAsia="en-GB" w:bidi="ar-SA"/>
              </w:rPr>
              <w:t>What positive behaviour strategies could you use in these situations?</w:t>
            </w:r>
            <w:r w:rsidR="00A61B5F" w:rsidRPr="00914F64">
              <w:rPr>
                <w:noProof/>
                <w:color w:val="4472C4" w:themeColor="accent1"/>
                <w:sz w:val="24"/>
              </w:rPr>
              <w:t xml:space="preserve"> </w:t>
            </w:r>
          </w:p>
          <w:p w14:paraId="0911B226" w14:textId="77777777" w:rsidR="00A62EDE" w:rsidRDefault="00A62EDE" w:rsidP="00EE58C4">
            <w:pPr>
              <w:textAlignment w:val="baseline"/>
              <w:rPr>
                <w:rFonts w:ascii="Gadugi" w:eastAsia="Times New Roman" w:hAnsi="Gadugi" w:cs="Arial"/>
                <w:lang w:eastAsia="en-GB" w:bidi="ar-SA"/>
              </w:rPr>
            </w:pPr>
          </w:p>
          <w:p w14:paraId="06EC1953" w14:textId="77777777" w:rsidR="00A62EDE" w:rsidRPr="00494A2F" w:rsidRDefault="00A62EDE" w:rsidP="00EE58C4">
            <w:pPr>
              <w:textAlignment w:val="baseline"/>
              <w:rPr>
                <w:rFonts w:ascii="Gadugi" w:eastAsia="Times New Roman" w:hAnsi="Gadugi" w:cs="Arial"/>
                <w:lang w:eastAsia="en-GB" w:bidi="ar-SA"/>
              </w:rPr>
            </w:pPr>
            <w:r>
              <w:rPr>
                <w:rFonts w:ascii="Gadugi" w:eastAsia="Times New Roman" w:hAnsi="Gadugi" w:cs="Arial"/>
                <w:lang w:eastAsia="en-GB" w:bidi="ar-SA"/>
              </w:rPr>
              <w:t>Discuss your responses with a colleague. Do you agree with how you would manage these situations?</w:t>
            </w:r>
          </w:p>
          <w:p w14:paraId="2A943D80" w14:textId="77777777" w:rsidR="00A62EDE" w:rsidRPr="004672DF" w:rsidRDefault="00A62EDE" w:rsidP="00EE58C4">
            <w:pPr>
              <w:textAlignment w:val="baseline"/>
              <w:rPr>
                <w:rFonts w:ascii="Gadugi" w:eastAsia="Times New Roman" w:hAnsi="Gadugi" w:cs="Arial"/>
                <w:lang w:eastAsia="en-GB" w:bidi="ar-SA"/>
              </w:rPr>
            </w:pPr>
          </w:p>
        </w:tc>
      </w:tr>
    </w:tbl>
    <w:p w14:paraId="1703C32E" w14:textId="77777777" w:rsidR="00A62EDE" w:rsidRPr="00DB155E" w:rsidRDefault="00A62EDE" w:rsidP="00A62EDE">
      <w:pPr>
        <w:spacing w:after="0" w:line="240" w:lineRule="auto"/>
        <w:textAlignment w:val="baseline"/>
        <w:rPr>
          <w:rFonts w:ascii="Gadugi" w:eastAsia="Times New Roman" w:hAnsi="Gadugi" w:cs="Arial"/>
          <w:lang w:val="en-GB" w:eastAsia="en-GB" w:bidi="ar-SA"/>
        </w:rPr>
      </w:pPr>
    </w:p>
    <w:p w14:paraId="763FD556" w14:textId="750826E6" w:rsidR="0006182F" w:rsidRPr="00D356DB" w:rsidRDefault="001F0461" w:rsidP="006231A9">
      <w:pPr>
        <w:pStyle w:val="ListParagraph"/>
        <w:numPr>
          <w:ilvl w:val="1"/>
          <w:numId w:val="50"/>
        </w:numPr>
        <w:rPr>
          <w:rFonts w:asciiTheme="majorHAnsi" w:hAnsiTheme="majorHAnsi" w:cstheme="majorHAnsi"/>
          <w:b/>
          <w:bCs/>
          <w:color w:val="2F5496" w:themeColor="accent1" w:themeShade="BF"/>
          <w:sz w:val="26"/>
          <w:szCs w:val="26"/>
        </w:rPr>
      </w:pPr>
      <w:r>
        <w:rPr>
          <w:noProof/>
        </w:rPr>
        <w:lastRenderedPageBreak/>
        <w:drawing>
          <wp:anchor distT="0" distB="0" distL="114300" distR="114300" simplePos="0" relativeHeight="251860992" behindDoc="1" locked="0" layoutInCell="1" allowOverlap="1" wp14:anchorId="40E9C279" wp14:editId="0B01A0A2">
            <wp:simplePos x="0" y="0"/>
            <wp:positionH relativeFrom="margin">
              <wp:posOffset>4362450</wp:posOffset>
            </wp:positionH>
            <wp:positionV relativeFrom="paragraph">
              <wp:posOffset>0</wp:posOffset>
            </wp:positionV>
            <wp:extent cx="1946275" cy="2407920"/>
            <wp:effectExtent l="0" t="0" r="0" b="0"/>
            <wp:wrapTight wrapText="bothSides">
              <wp:wrapPolygon edited="0">
                <wp:start x="0" y="0"/>
                <wp:lineTo x="0" y="21361"/>
                <wp:lineTo x="21353" y="21361"/>
                <wp:lineTo x="21353" y="0"/>
                <wp:lineTo x="0" y="0"/>
              </wp:wrapPolygon>
            </wp:wrapTight>
            <wp:docPr id="503" name="Picture 503"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3" name="Picture 503" descr="Graphical user interface, text, application, chat or text message&#10;&#10;Description automatically generated"/>
                    <pic:cNvPicPr>
                      <a:picLocks noChangeAspect="1" noChangeArrowheads="1"/>
                    </pic:cNvPicPr>
                  </pic:nvPicPr>
                  <pic:blipFill rotWithShape="1">
                    <a:blip r:embed="rId49" cstate="print">
                      <a:extLst>
                        <a:ext uri="{28A0092B-C50C-407E-A947-70E740481C1C}">
                          <a14:useLocalDpi xmlns:a14="http://schemas.microsoft.com/office/drawing/2010/main" val="0"/>
                        </a:ext>
                      </a:extLst>
                    </a:blip>
                    <a:srcRect b="4375"/>
                    <a:stretch/>
                  </pic:blipFill>
                  <pic:spPr bwMode="auto">
                    <a:xfrm>
                      <a:off x="0" y="0"/>
                      <a:ext cx="1946275" cy="240792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6182F" w:rsidRPr="00D356DB">
        <w:rPr>
          <w:rFonts w:asciiTheme="majorHAnsi" w:hAnsiTheme="majorHAnsi" w:cstheme="majorHAnsi"/>
          <w:b/>
          <w:bCs/>
          <w:color w:val="2F5496" w:themeColor="accent1" w:themeShade="BF"/>
          <w:sz w:val="26"/>
          <w:szCs w:val="26"/>
        </w:rPr>
        <w:t xml:space="preserve">Positive classroom </w:t>
      </w:r>
      <w:proofErr w:type="spellStart"/>
      <w:r w:rsidR="0006182F" w:rsidRPr="00D356DB">
        <w:rPr>
          <w:rFonts w:asciiTheme="majorHAnsi" w:hAnsiTheme="majorHAnsi" w:cstheme="majorHAnsi"/>
          <w:b/>
          <w:bCs/>
          <w:color w:val="2F5496" w:themeColor="accent1" w:themeShade="BF"/>
          <w:sz w:val="26"/>
          <w:szCs w:val="26"/>
        </w:rPr>
        <w:t>behaviours</w:t>
      </w:r>
      <w:proofErr w:type="spellEnd"/>
      <w:r w:rsidR="0006182F" w:rsidRPr="00D356DB">
        <w:rPr>
          <w:rFonts w:asciiTheme="majorHAnsi" w:hAnsiTheme="majorHAnsi" w:cstheme="majorHAnsi"/>
          <w:b/>
          <w:bCs/>
          <w:color w:val="2F5496" w:themeColor="accent1" w:themeShade="BF"/>
          <w:sz w:val="26"/>
          <w:szCs w:val="26"/>
        </w:rPr>
        <w:t xml:space="preserve"> </w:t>
      </w:r>
      <w:r w:rsidR="007E610B" w:rsidRPr="00D356DB">
        <w:rPr>
          <w:rFonts w:asciiTheme="majorHAnsi" w:hAnsiTheme="majorHAnsi" w:cstheme="majorHAnsi"/>
          <w:b/>
          <w:bCs/>
          <w:color w:val="2F5496" w:themeColor="accent1" w:themeShade="BF"/>
          <w:sz w:val="26"/>
          <w:szCs w:val="26"/>
        </w:rPr>
        <w:t xml:space="preserve"> </w:t>
      </w:r>
    </w:p>
    <w:p w14:paraId="261320E5" w14:textId="5E5D4808" w:rsidR="008C25E8" w:rsidRPr="000C7934" w:rsidRDefault="0006182F" w:rsidP="008C25E8">
      <w:pPr>
        <w:spacing w:after="0" w:line="240" w:lineRule="auto"/>
        <w:textAlignment w:val="baseline"/>
        <w:rPr>
          <w:rFonts w:ascii="Gadugi" w:eastAsia="Times New Roman" w:hAnsi="Gadugi" w:cs="Times New Roman"/>
          <w:bCs/>
          <w:lang w:val="en-GB" w:eastAsia="en-GB" w:bidi="ar-SA"/>
        </w:rPr>
      </w:pPr>
      <w:r w:rsidRPr="00287941">
        <w:rPr>
          <w:rFonts w:ascii="Gadugi" w:hAnsi="Gadugi"/>
        </w:rPr>
        <w:t xml:space="preserve">A list of positive classroom </w:t>
      </w:r>
      <w:proofErr w:type="spellStart"/>
      <w:r w:rsidRPr="00287941">
        <w:rPr>
          <w:rFonts w:ascii="Gadugi" w:hAnsi="Gadugi"/>
        </w:rPr>
        <w:t>behaviours</w:t>
      </w:r>
      <w:proofErr w:type="spellEnd"/>
      <w:r w:rsidRPr="00287941">
        <w:rPr>
          <w:rFonts w:ascii="Gadugi" w:hAnsi="Gadugi"/>
        </w:rPr>
        <w:t xml:space="preserve"> (or classroom rules) is a good way of supporting positive </w:t>
      </w:r>
      <w:proofErr w:type="spellStart"/>
      <w:r w:rsidRPr="00287941">
        <w:rPr>
          <w:rFonts w:ascii="Gadugi" w:hAnsi="Gadugi"/>
        </w:rPr>
        <w:t>behaviour</w:t>
      </w:r>
      <w:proofErr w:type="spellEnd"/>
      <w:r w:rsidRPr="00287941">
        <w:rPr>
          <w:rFonts w:ascii="Gadugi" w:hAnsi="Gadugi"/>
        </w:rPr>
        <w:t xml:space="preserve"> management. </w:t>
      </w:r>
      <w:r w:rsidR="00DD0DDF">
        <w:rPr>
          <w:rFonts w:ascii="Gadugi" w:hAnsi="Gadugi"/>
        </w:rPr>
        <w:t>Students</w:t>
      </w:r>
      <w:r w:rsidRPr="00287941">
        <w:rPr>
          <w:rFonts w:ascii="Gadugi" w:hAnsi="Gadugi"/>
        </w:rPr>
        <w:t xml:space="preserve"> should be involved in making the list which should be short and simple, positive and </w:t>
      </w:r>
      <w:proofErr w:type="gramStart"/>
      <w:r w:rsidRPr="00287941">
        <w:rPr>
          <w:rFonts w:ascii="Gadugi" w:hAnsi="Gadugi"/>
        </w:rPr>
        <w:t>child-friendly</w:t>
      </w:r>
      <w:proofErr w:type="gramEnd"/>
      <w:r w:rsidRPr="00287941">
        <w:rPr>
          <w:rFonts w:ascii="Gadugi" w:hAnsi="Gadugi"/>
        </w:rPr>
        <w:t xml:space="preserve">. The list of positive classroom </w:t>
      </w:r>
      <w:proofErr w:type="spellStart"/>
      <w:r w:rsidRPr="00287941">
        <w:rPr>
          <w:rFonts w:ascii="Gadugi" w:hAnsi="Gadugi"/>
        </w:rPr>
        <w:t>behaviours</w:t>
      </w:r>
      <w:proofErr w:type="spellEnd"/>
      <w:r w:rsidRPr="00287941">
        <w:rPr>
          <w:rFonts w:ascii="Gadugi" w:hAnsi="Gadugi"/>
        </w:rPr>
        <w:t xml:space="preserve"> should be displayed in the classroom.</w:t>
      </w:r>
      <w:r w:rsidRPr="00AD4785">
        <w:t xml:space="preserve"> </w:t>
      </w:r>
      <w:r w:rsidR="00393867">
        <w:rPr>
          <w:rFonts w:ascii="Gadugi" w:eastAsia="Times New Roman" w:hAnsi="Gadugi" w:cs="Times New Roman"/>
          <w:bCs/>
          <w:lang w:val="en-GB" w:eastAsia="en-GB" w:bidi="ar-SA"/>
        </w:rPr>
        <w:t xml:space="preserve">Look at the rules to the right, they are </w:t>
      </w:r>
      <w:r w:rsidR="0080473A">
        <w:rPr>
          <w:rFonts w:ascii="Gadugi" w:eastAsia="Times New Roman" w:hAnsi="Gadugi" w:cs="Times New Roman"/>
          <w:bCs/>
          <w:lang w:val="en-GB" w:eastAsia="en-GB" w:bidi="ar-SA"/>
        </w:rPr>
        <w:t xml:space="preserve">short and </w:t>
      </w:r>
      <w:r w:rsidR="00393867">
        <w:rPr>
          <w:rFonts w:ascii="Gadugi" w:eastAsia="Times New Roman" w:hAnsi="Gadugi" w:cs="Times New Roman"/>
          <w:bCs/>
          <w:lang w:val="en-GB" w:eastAsia="en-GB" w:bidi="ar-SA"/>
        </w:rPr>
        <w:t xml:space="preserve">simple to understand and have picture cues. </w:t>
      </w:r>
    </w:p>
    <w:p w14:paraId="13BE5C70" w14:textId="6D61FACE" w:rsidR="008C25E8" w:rsidRPr="000C7934" w:rsidRDefault="008C25E8" w:rsidP="0080473A">
      <w:pPr>
        <w:spacing w:after="0" w:line="240" w:lineRule="auto"/>
        <w:textAlignment w:val="baseline"/>
        <w:rPr>
          <w:rFonts w:ascii="Gadugi" w:eastAsia="Times New Roman" w:hAnsi="Gadugi" w:cs="Times New Roman"/>
          <w:bCs/>
          <w:lang w:val="en-GB" w:eastAsia="en-GB" w:bidi="ar-SA"/>
        </w:rPr>
      </w:pPr>
      <w:r w:rsidRPr="000C7934">
        <w:rPr>
          <w:rFonts w:ascii="Gadugi" w:eastAsia="Times New Roman" w:hAnsi="Gadugi" w:cs="Times New Roman"/>
          <w:bCs/>
          <w:lang w:val="en-GB" w:eastAsia="en-GB" w:bidi="ar-SA"/>
        </w:rPr>
        <w:t xml:space="preserve">Use </w:t>
      </w:r>
      <w:r w:rsidR="000F3351">
        <w:rPr>
          <w:rFonts w:ascii="Gadugi" w:eastAsia="Times New Roman" w:hAnsi="Gadugi" w:cs="Times New Roman"/>
          <w:bCs/>
          <w:lang w:val="en-GB" w:eastAsia="en-GB" w:bidi="ar-SA"/>
        </w:rPr>
        <w:t xml:space="preserve">words that focus on what to do rather than what not to do. </w:t>
      </w:r>
      <w:r w:rsidR="0080473A">
        <w:rPr>
          <w:rFonts w:ascii="Gadugi" w:eastAsia="Times New Roman" w:hAnsi="Gadugi" w:cs="Times New Roman"/>
          <w:bCs/>
          <w:lang w:val="en-GB" w:eastAsia="en-GB" w:bidi="ar-SA"/>
        </w:rPr>
        <w:t xml:space="preserve">For </w:t>
      </w:r>
      <w:proofErr w:type="gramStart"/>
      <w:r w:rsidR="0080473A">
        <w:rPr>
          <w:rFonts w:ascii="Gadugi" w:eastAsia="Times New Roman" w:hAnsi="Gadugi" w:cs="Times New Roman"/>
          <w:bCs/>
          <w:lang w:val="en-GB" w:eastAsia="en-GB" w:bidi="ar-SA"/>
        </w:rPr>
        <w:t>example;</w:t>
      </w:r>
      <w:proofErr w:type="gramEnd"/>
      <w:r w:rsidR="0080473A">
        <w:rPr>
          <w:rFonts w:ascii="Gadugi" w:eastAsia="Times New Roman" w:hAnsi="Gadugi" w:cs="Times New Roman"/>
          <w:bCs/>
          <w:lang w:val="en-GB" w:eastAsia="en-GB" w:bidi="ar-SA"/>
        </w:rPr>
        <w:t xml:space="preserve"> </w:t>
      </w:r>
    </w:p>
    <w:p w14:paraId="03562944" w14:textId="48A1598D" w:rsidR="008C25E8" w:rsidRPr="000C7934" w:rsidRDefault="008C25E8" w:rsidP="008C25E8">
      <w:pPr>
        <w:spacing w:after="0" w:line="240" w:lineRule="auto"/>
        <w:textAlignment w:val="baseline"/>
        <w:rPr>
          <w:rFonts w:ascii="Gadugi" w:eastAsia="Times New Roman" w:hAnsi="Gadugi" w:cs="Times New Roman"/>
          <w:bCs/>
          <w:lang w:val="en-GB" w:eastAsia="en-GB" w:bidi="ar-SA"/>
        </w:rPr>
      </w:pPr>
      <w:r w:rsidRPr="000C7934">
        <w:rPr>
          <w:rFonts w:ascii="Gadugi" w:eastAsia="Times New Roman" w:hAnsi="Gadugi" w:cs="Times New Roman"/>
          <w:bCs/>
          <w:lang w:val="en-GB" w:eastAsia="en-GB" w:bidi="ar-SA"/>
        </w:rPr>
        <w:t>• "</w:t>
      </w:r>
      <w:r w:rsidR="009A4124">
        <w:rPr>
          <w:rFonts w:ascii="Gadugi" w:eastAsia="Times New Roman" w:hAnsi="Gadugi" w:cs="Times New Roman"/>
          <w:bCs/>
          <w:lang w:val="en-GB" w:eastAsia="en-GB" w:bidi="ar-SA"/>
        </w:rPr>
        <w:t>W</w:t>
      </w:r>
      <w:r w:rsidRPr="000C7934">
        <w:rPr>
          <w:rFonts w:ascii="Gadugi" w:eastAsia="Times New Roman" w:hAnsi="Gadugi" w:cs="Times New Roman"/>
          <w:bCs/>
          <w:lang w:val="en-GB" w:eastAsia="en-GB" w:bidi="ar-SA"/>
        </w:rPr>
        <w:t>alk</w:t>
      </w:r>
      <w:r w:rsidR="009A4124">
        <w:rPr>
          <w:rFonts w:ascii="Gadugi" w:eastAsia="Times New Roman" w:hAnsi="Gadugi" w:cs="Times New Roman"/>
          <w:bCs/>
          <w:lang w:val="en-GB" w:eastAsia="en-GB" w:bidi="ar-SA"/>
        </w:rPr>
        <w:t xml:space="preserve"> in class</w:t>
      </w:r>
      <w:r w:rsidRPr="000C7934">
        <w:rPr>
          <w:rFonts w:ascii="Gadugi" w:eastAsia="Times New Roman" w:hAnsi="Gadugi" w:cs="Times New Roman"/>
          <w:bCs/>
          <w:lang w:val="en-GB" w:eastAsia="en-GB" w:bidi="ar-SA"/>
        </w:rPr>
        <w:t>" instead of "</w:t>
      </w:r>
      <w:r w:rsidR="009A4124">
        <w:rPr>
          <w:rFonts w:ascii="Gadugi" w:eastAsia="Times New Roman" w:hAnsi="Gadugi" w:cs="Times New Roman"/>
          <w:bCs/>
          <w:lang w:val="en-GB" w:eastAsia="en-GB" w:bidi="ar-SA"/>
        </w:rPr>
        <w:t>No</w:t>
      </w:r>
      <w:r w:rsidRPr="000C7934">
        <w:rPr>
          <w:rFonts w:ascii="Gadugi" w:eastAsia="Times New Roman" w:hAnsi="Gadugi" w:cs="Times New Roman"/>
          <w:bCs/>
          <w:lang w:val="en-GB" w:eastAsia="en-GB" w:bidi="ar-SA"/>
        </w:rPr>
        <w:t xml:space="preserve"> running"</w:t>
      </w:r>
    </w:p>
    <w:p w14:paraId="1B79D6E5" w14:textId="63F77552" w:rsidR="008C25E8" w:rsidRDefault="008C25E8" w:rsidP="008C25E8">
      <w:pPr>
        <w:spacing w:after="0" w:line="240" w:lineRule="auto"/>
        <w:textAlignment w:val="baseline"/>
        <w:rPr>
          <w:rFonts w:ascii="Gadugi" w:eastAsia="Times New Roman" w:hAnsi="Gadugi" w:cs="Times New Roman"/>
          <w:bCs/>
          <w:lang w:val="en-GB" w:eastAsia="en-GB" w:bidi="ar-SA"/>
        </w:rPr>
      </w:pPr>
      <w:r w:rsidRPr="000C7934">
        <w:rPr>
          <w:rFonts w:ascii="Gadugi" w:eastAsia="Times New Roman" w:hAnsi="Gadugi" w:cs="Times New Roman"/>
          <w:bCs/>
          <w:lang w:val="en-GB" w:eastAsia="en-GB" w:bidi="ar-SA"/>
        </w:rPr>
        <w:t>• "Use quiet voice</w:t>
      </w:r>
      <w:r w:rsidR="00BB6967">
        <w:rPr>
          <w:rFonts w:ascii="Gadugi" w:eastAsia="Times New Roman" w:hAnsi="Gadugi" w:cs="Times New Roman"/>
          <w:bCs/>
          <w:lang w:val="en-GB" w:eastAsia="en-GB" w:bidi="ar-SA"/>
        </w:rPr>
        <w:t>s</w:t>
      </w:r>
      <w:r w:rsidRPr="000C7934">
        <w:rPr>
          <w:rFonts w:ascii="Gadugi" w:eastAsia="Times New Roman" w:hAnsi="Gadugi" w:cs="Times New Roman"/>
          <w:bCs/>
          <w:lang w:val="en-GB" w:eastAsia="en-GB" w:bidi="ar-SA"/>
        </w:rPr>
        <w:t xml:space="preserve"> inside" instead of "</w:t>
      </w:r>
      <w:r w:rsidR="00BB6967">
        <w:rPr>
          <w:rFonts w:ascii="Gadugi" w:eastAsia="Times New Roman" w:hAnsi="Gadugi" w:cs="Times New Roman"/>
          <w:bCs/>
          <w:lang w:val="en-GB" w:eastAsia="en-GB" w:bidi="ar-SA"/>
        </w:rPr>
        <w:t>No</w:t>
      </w:r>
      <w:r w:rsidRPr="000C7934">
        <w:rPr>
          <w:rFonts w:ascii="Gadugi" w:eastAsia="Times New Roman" w:hAnsi="Gadugi" w:cs="Times New Roman"/>
          <w:bCs/>
          <w:lang w:val="en-GB" w:eastAsia="en-GB" w:bidi="ar-SA"/>
        </w:rPr>
        <w:t xml:space="preserve"> shouting"</w:t>
      </w:r>
    </w:p>
    <w:p w14:paraId="302C7159" w14:textId="53619EF4" w:rsidR="00A36593" w:rsidRDefault="00DB7C95" w:rsidP="0006182F">
      <w:pPr>
        <w:rPr>
          <w:rFonts w:ascii="Gadugi" w:hAnsi="Gadugi"/>
        </w:rPr>
      </w:pPr>
      <w:r w:rsidRPr="001F0461">
        <w:rPr>
          <w:rFonts w:ascii="Gadugi" w:eastAsia="Times New Roman" w:hAnsi="Gadugi" w:cs="Times New Roman"/>
          <w:noProof/>
          <w:lang w:val="en-GB" w:eastAsia="en-GB" w:bidi="ar-SA"/>
        </w:rPr>
        <mc:AlternateContent>
          <mc:Choice Requires="wps">
            <w:drawing>
              <wp:anchor distT="45720" distB="45720" distL="114300" distR="114300" simplePos="0" relativeHeight="251631612" behindDoc="0" locked="0" layoutInCell="1" allowOverlap="1" wp14:anchorId="1F8FBE43" wp14:editId="7F1BEF67">
                <wp:simplePos x="0" y="0"/>
                <wp:positionH relativeFrom="margin">
                  <wp:posOffset>1193800</wp:posOffset>
                </wp:positionH>
                <wp:positionV relativeFrom="paragraph">
                  <wp:posOffset>251460</wp:posOffset>
                </wp:positionV>
                <wp:extent cx="5289550" cy="1404620"/>
                <wp:effectExtent l="0" t="0" r="6350" b="0"/>
                <wp:wrapSquare wrapText="bothSides"/>
                <wp:docPr id="50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9550" cy="1404620"/>
                        </a:xfrm>
                        <a:prstGeom prst="rect">
                          <a:avLst/>
                        </a:prstGeom>
                        <a:solidFill>
                          <a:srgbClr val="FFFFFF"/>
                        </a:solidFill>
                        <a:ln w="9525">
                          <a:noFill/>
                          <a:miter lim="800000"/>
                          <a:headEnd/>
                          <a:tailEnd/>
                        </a:ln>
                      </wps:spPr>
                      <wps:txbx>
                        <w:txbxContent>
                          <w:p w14:paraId="300C8388" w14:textId="0BDE2473" w:rsidR="001F0461" w:rsidRPr="001F0461" w:rsidRDefault="001F0461">
                            <w:pPr>
                              <w:rPr>
                                <w:rFonts w:ascii="Gadugi" w:hAnsi="Gadugi"/>
                                <w:sz w:val="18"/>
                                <w:szCs w:val="18"/>
                              </w:rPr>
                            </w:pPr>
                            <w:r w:rsidRPr="001F0461">
                              <w:rPr>
                                <w:rFonts w:ascii="Gadugi" w:hAnsi="Gadugi"/>
                                <w:sz w:val="18"/>
                                <w:szCs w:val="18"/>
                              </w:rPr>
                              <w:t xml:space="preserve">Image source: </w:t>
                            </w:r>
                            <w:hyperlink r:id="rId50" w:history="1">
                              <w:r w:rsidRPr="001F0461">
                                <w:rPr>
                                  <w:rStyle w:val="Hyperlink"/>
                                  <w:rFonts w:ascii="Gadugi" w:hAnsi="Gadugi"/>
                                  <w:sz w:val="18"/>
                                  <w:szCs w:val="18"/>
                                </w:rPr>
                                <w:t>https://commons.wikimedia.org/wiki/File:Classroom_Rules_2_(Abby_the_Pup).jpg</w:t>
                              </w:r>
                            </w:hyperlink>
                            <w:r w:rsidRPr="001F0461">
                              <w:rPr>
                                <w:rFonts w:ascii="Gadugi" w:hAnsi="Gadugi"/>
                                <w:sz w:val="18"/>
                                <w:szCs w:val="18"/>
                              </w:rPr>
                              <w:t xml:space="preserve"> (free)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F8FBE43" id="_x0000_s1066" type="#_x0000_t202" style="position:absolute;margin-left:94pt;margin-top:19.8pt;width:416.5pt;height:110.6pt;z-index:25163161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W+REwIAAP8DAAAOAAAAZHJzL2Uyb0RvYy54bWysk92O2yAQhe8r9R0Q942dNNkmVpzVNttU&#10;lbY/0rYPgDGOUTFDBxI7ffoOOJuNtndVfYHAA4eZbw7r26Ez7KjQa7Aln05yzpSVUGu7L/mP77s3&#10;S858ELYWBqwq+Ul5frt5/Wrdu0LNoAVTK2QkYn3Ru5K3Ibgiy7xsVSf8BJyyFGwAOxFoifusRtGT&#10;emeyWZ7fZD1g7RCk8p7+3o9Bvkn6TaNk+No0XgVmSk65hTRiGqs4Zpu1KPYoXKvlOQ3xD1l0Qlu6&#10;9CJ1L4JgB9R/SXVaInhowkRCl0HTaKlSDVTNNH9RzWMrnEq1EBzvLpj8/5OVX46P7huyMLyHgRqY&#10;ivDuAeRPzyxsW2H36g4R+laJmi6eRmRZ73xxPhpR+8JHkar/DDU1WRwCJKGhwS5SoToZqVMDThfo&#10;aghM0s/FbLlaLCgkKTad5/ObWWpLJoqn4w59+KigY3FScqSuJnlxfPAhpiOKpy3xNg9G1zttTFrg&#10;vtoaZEdBDtilL1XwYpuxrC/5ajFbJGUL8XwyR6cDOdToruTLPH6jZyKOD7ZOW4LQZpxTJsae+UQk&#10;I5wwVAPTdcnfLuPhyKuC+kTEEEZH0guiSQv4m7Oe3Fhy/+sgUHFmPlmivprO59G+aTFfvCNEDK8j&#10;1XVEWElSJQ+cjdNtSJZPPNwddWenE7fnTM45k8sSzvOLiDa+Xqddz+928wcAAP//AwBQSwMEFAAG&#10;AAgAAAAhAG2CrJzeAAAACwEAAA8AAABkcnMvZG93bnJldi54bWxMj8FOwzAQRO9I/IO1SNyo3SCi&#10;EOJUFRUXDki0SHB0400cYa8j203D3+Oe4Dizo9k3zWZxls0Y4uhJwnolgCF1Xo80SPg4vNxVwGJS&#10;pJX1hBJ+MMKmvb5qVK39md5x3qeB5RKKtZJgUppqzmNn0Km48hNSvvU+OJWyDAPXQZ1zubO8EKLk&#10;To2UPxg14bPB7nt/chI+nRn1Lrx99drOu9d++zAtYZLy9mbZPgFLuKS/MFzwMzq0menoT6Qjs1lX&#10;Vd6SJNw/lsAuAVGss3OUUJSiAt42/P+G9hcAAP//AwBQSwECLQAUAAYACAAAACEAtoM4kv4AAADh&#10;AQAAEwAAAAAAAAAAAAAAAAAAAAAAW0NvbnRlbnRfVHlwZXNdLnhtbFBLAQItABQABgAIAAAAIQA4&#10;/SH/1gAAAJQBAAALAAAAAAAAAAAAAAAAAC8BAABfcmVscy8ucmVsc1BLAQItABQABgAIAAAAIQB6&#10;IW+REwIAAP8DAAAOAAAAAAAAAAAAAAAAAC4CAABkcnMvZTJvRG9jLnhtbFBLAQItABQABgAIAAAA&#10;IQBtgqyc3gAAAAsBAAAPAAAAAAAAAAAAAAAAAG0EAABkcnMvZG93bnJldi54bWxQSwUGAAAAAAQA&#10;BADzAAAAeAUAAAAA&#10;" stroked="f">
                <v:textbox style="mso-fit-shape-to-text:t">
                  <w:txbxContent>
                    <w:p w14:paraId="300C8388" w14:textId="0BDE2473" w:rsidR="001F0461" w:rsidRPr="001F0461" w:rsidRDefault="001F0461">
                      <w:pPr>
                        <w:rPr>
                          <w:rFonts w:ascii="Gadugi" w:hAnsi="Gadugi"/>
                          <w:sz w:val="18"/>
                          <w:szCs w:val="18"/>
                        </w:rPr>
                      </w:pPr>
                      <w:r w:rsidRPr="001F0461">
                        <w:rPr>
                          <w:rFonts w:ascii="Gadugi" w:hAnsi="Gadugi"/>
                          <w:sz w:val="18"/>
                          <w:szCs w:val="18"/>
                        </w:rPr>
                        <w:t xml:space="preserve">Image source: </w:t>
                      </w:r>
                      <w:hyperlink r:id="rId51" w:history="1">
                        <w:r w:rsidRPr="001F0461">
                          <w:rPr>
                            <w:rStyle w:val="Hyperlink"/>
                            <w:rFonts w:ascii="Gadugi" w:hAnsi="Gadugi"/>
                            <w:sz w:val="18"/>
                            <w:szCs w:val="18"/>
                          </w:rPr>
                          <w:t>https://commons.wikimedia.org/wiki/File:Classroom_Rules_2_(Abby_the_Pup).jpg</w:t>
                        </w:r>
                      </w:hyperlink>
                      <w:r w:rsidRPr="001F0461">
                        <w:rPr>
                          <w:rFonts w:ascii="Gadugi" w:hAnsi="Gadugi"/>
                          <w:sz w:val="18"/>
                          <w:szCs w:val="18"/>
                        </w:rPr>
                        <w:t xml:space="preserve"> (free)</w:t>
                      </w:r>
                    </w:p>
                  </w:txbxContent>
                </v:textbox>
                <w10:wrap type="square" anchorx="margin"/>
              </v:shape>
            </w:pict>
          </mc:Fallback>
        </mc:AlternateContent>
      </w:r>
    </w:p>
    <w:p w14:paraId="267C191A" w14:textId="4CA86A4F" w:rsidR="00FB0579" w:rsidRPr="00A77AA5" w:rsidRDefault="00FB0579" w:rsidP="0006182F">
      <w:pPr>
        <w:rPr>
          <w:rFonts w:ascii="Gadugi" w:hAnsi="Gadugi"/>
        </w:rPr>
      </w:pPr>
    </w:p>
    <w:tbl>
      <w:tblPr>
        <w:tblStyle w:val="TableGrid"/>
        <w:tblW w:w="9918" w:type="dxa"/>
        <w:shd w:val="clear" w:color="auto" w:fill="E2EFD9" w:themeFill="accent6" w:themeFillTint="33"/>
        <w:tblLook w:val="04A0" w:firstRow="1" w:lastRow="0" w:firstColumn="1" w:lastColumn="0" w:noHBand="0" w:noVBand="1"/>
      </w:tblPr>
      <w:tblGrid>
        <w:gridCol w:w="9918"/>
      </w:tblGrid>
      <w:tr w:rsidR="0006182F" w:rsidRPr="00287941" w14:paraId="68C28865" w14:textId="77777777" w:rsidTr="00A77AA5">
        <w:tc>
          <w:tcPr>
            <w:tcW w:w="9918" w:type="dxa"/>
            <w:shd w:val="clear" w:color="auto" w:fill="E2EFD9" w:themeFill="accent6" w:themeFillTint="33"/>
          </w:tcPr>
          <w:p w14:paraId="2C533F65" w14:textId="301A5166" w:rsidR="0006182F" w:rsidRPr="00A77AA5" w:rsidRDefault="009C13E7" w:rsidP="008D06B5">
            <w:pPr>
              <w:rPr>
                <w:rFonts w:asciiTheme="majorHAnsi" w:hAnsiTheme="majorHAnsi" w:cstheme="majorHAnsi"/>
                <w:b/>
                <w:bCs/>
                <w:color w:val="2F5496" w:themeColor="accent1" w:themeShade="BF"/>
                <w:sz w:val="26"/>
                <w:szCs w:val="26"/>
              </w:rPr>
            </w:pPr>
            <w:bookmarkStart w:id="20" w:name="_Hlk91629656"/>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865088" behindDoc="0" locked="0" layoutInCell="1" allowOverlap="1" wp14:anchorId="56FB68AC" wp14:editId="65CAC89B">
                  <wp:simplePos x="0" y="0"/>
                  <wp:positionH relativeFrom="page">
                    <wp:posOffset>4519295</wp:posOffset>
                  </wp:positionH>
                  <wp:positionV relativeFrom="paragraph">
                    <wp:posOffset>-598805</wp:posOffset>
                  </wp:positionV>
                  <wp:extent cx="2120265" cy="2152650"/>
                  <wp:effectExtent l="0" t="0" r="0" b="0"/>
                  <wp:wrapNone/>
                  <wp:docPr id="505" name="Picture 505"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265" cy="2152650"/>
                          </a:xfrm>
                          <a:prstGeom prst="rect">
                            <a:avLst/>
                          </a:prstGeom>
                          <a:noFill/>
                        </pic:spPr>
                      </pic:pic>
                    </a:graphicData>
                  </a:graphic>
                  <wp14:sizeRelH relativeFrom="margin">
                    <wp14:pctWidth>0</wp14:pctWidth>
                  </wp14:sizeRelH>
                  <wp14:sizeRelV relativeFrom="margin">
                    <wp14:pctHeight>0</wp14:pctHeight>
                  </wp14:sizeRelV>
                </wp:anchor>
              </w:drawing>
            </w:r>
            <w:r w:rsidR="0006182F" w:rsidRPr="00A77AA5">
              <w:rPr>
                <w:rFonts w:asciiTheme="majorHAnsi" w:hAnsiTheme="majorHAnsi" w:cstheme="majorHAnsi"/>
                <w:b/>
                <w:bCs/>
                <w:color w:val="2F5496" w:themeColor="accent1" w:themeShade="BF"/>
                <w:sz w:val="26"/>
                <w:szCs w:val="26"/>
              </w:rPr>
              <w:t>Activity</w:t>
            </w:r>
            <w:r w:rsidR="00A77AA5">
              <w:rPr>
                <w:rFonts w:asciiTheme="majorHAnsi" w:hAnsiTheme="majorHAnsi" w:cstheme="majorHAnsi"/>
                <w:b/>
                <w:bCs/>
                <w:color w:val="2F5496" w:themeColor="accent1" w:themeShade="BF"/>
                <w:sz w:val="26"/>
                <w:szCs w:val="26"/>
              </w:rPr>
              <w:t xml:space="preserve"> 14.1</w:t>
            </w:r>
            <w:r w:rsidR="00304E57">
              <w:rPr>
                <w:rFonts w:asciiTheme="majorHAnsi" w:hAnsiTheme="majorHAnsi" w:cstheme="majorHAnsi"/>
                <w:b/>
                <w:bCs/>
                <w:color w:val="2F5496" w:themeColor="accent1" w:themeShade="BF"/>
                <w:sz w:val="26"/>
                <w:szCs w:val="26"/>
              </w:rPr>
              <w:t>5</w:t>
            </w:r>
            <w:r w:rsidR="00A77AA5">
              <w:rPr>
                <w:rFonts w:asciiTheme="majorHAnsi" w:hAnsiTheme="majorHAnsi" w:cstheme="majorHAnsi"/>
                <w:b/>
                <w:bCs/>
                <w:color w:val="2F5496" w:themeColor="accent1" w:themeShade="BF"/>
                <w:sz w:val="26"/>
                <w:szCs w:val="26"/>
              </w:rPr>
              <w:t xml:space="preserve"> - </w:t>
            </w:r>
            <w:r w:rsidR="0006182F" w:rsidRPr="00A77AA5">
              <w:rPr>
                <w:rFonts w:asciiTheme="majorHAnsi" w:hAnsiTheme="majorHAnsi" w:cstheme="majorHAnsi"/>
                <w:b/>
                <w:bCs/>
                <w:color w:val="2F5496" w:themeColor="accent1" w:themeShade="BF"/>
                <w:sz w:val="26"/>
                <w:szCs w:val="26"/>
              </w:rPr>
              <w:t>Positive classroom behaviours</w:t>
            </w:r>
            <w:r w:rsidR="003C38EE">
              <w:rPr>
                <w:rFonts w:asciiTheme="majorHAnsi" w:hAnsiTheme="majorHAnsi" w:cstheme="majorHAnsi"/>
                <w:b/>
                <w:bCs/>
                <w:color w:val="2F5496" w:themeColor="accent1" w:themeShade="BF"/>
                <w:sz w:val="26"/>
                <w:szCs w:val="26"/>
              </w:rPr>
              <w:t xml:space="preserve"> (20 minutes)</w:t>
            </w:r>
          </w:p>
          <w:p w14:paraId="601D2FDE" w14:textId="3819A609" w:rsidR="0006182F" w:rsidRDefault="0006182F" w:rsidP="008D06B5">
            <w:pPr>
              <w:rPr>
                <w:rFonts w:ascii="Gadugi" w:hAnsi="Gadugi"/>
              </w:rPr>
            </w:pPr>
            <w:r w:rsidRPr="009868A9">
              <w:rPr>
                <w:rFonts w:ascii="Gadugi" w:hAnsi="Gadugi"/>
                <w:b/>
                <w:bCs/>
              </w:rPr>
              <w:t>Review</w:t>
            </w:r>
            <w:r w:rsidRPr="006A1B8F">
              <w:rPr>
                <w:rFonts w:ascii="Gadugi" w:hAnsi="Gadugi"/>
              </w:rPr>
              <w:t xml:space="preserve"> the example of positive classroom behaviours below.</w:t>
            </w:r>
          </w:p>
          <w:p w14:paraId="4B03878D" w14:textId="33250DDE" w:rsidR="00BC506A" w:rsidRPr="00287941" w:rsidRDefault="00BC506A" w:rsidP="008D06B5">
            <w:pPr>
              <w:rPr>
                <w:rFonts w:ascii="Gadugi" w:hAnsi="Gadugi"/>
              </w:rPr>
            </w:pPr>
            <w:r w:rsidRPr="006D6DE8">
              <w:rPr>
                <w:rFonts w:asciiTheme="majorHAnsi" w:hAnsiTheme="majorHAnsi" w:cstheme="majorHAnsi"/>
                <w:b/>
                <w:bCs/>
                <w:noProof/>
                <w:color w:val="2F5496" w:themeColor="accent1" w:themeShade="BF"/>
                <w:sz w:val="26"/>
                <w:szCs w:val="26"/>
              </w:rPr>
              <mc:AlternateContent>
                <mc:Choice Requires="wps">
                  <w:drawing>
                    <wp:anchor distT="45720" distB="45720" distL="114300" distR="114300" simplePos="0" relativeHeight="251885568" behindDoc="0" locked="0" layoutInCell="1" allowOverlap="1" wp14:anchorId="7E33B61B" wp14:editId="4032AD70">
                      <wp:simplePos x="0" y="0"/>
                      <wp:positionH relativeFrom="column">
                        <wp:posOffset>2969895</wp:posOffset>
                      </wp:positionH>
                      <wp:positionV relativeFrom="paragraph">
                        <wp:posOffset>107950</wp:posOffset>
                      </wp:positionV>
                      <wp:extent cx="2044700" cy="1485900"/>
                      <wp:effectExtent l="0" t="0" r="12700" b="19050"/>
                      <wp:wrapSquare wrapText="bothSides"/>
                      <wp:docPr id="45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44700" cy="1485900"/>
                              </a:xfrm>
                              <a:prstGeom prst="rect">
                                <a:avLst/>
                              </a:prstGeom>
                              <a:solidFill>
                                <a:schemeClr val="accent6">
                                  <a:lumMod val="20000"/>
                                  <a:lumOff val="80000"/>
                                </a:schemeClr>
                              </a:solidFill>
                              <a:ln w="9525">
                                <a:solidFill>
                                  <a:schemeClr val="accent6">
                                    <a:lumMod val="20000"/>
                                    <a:lumOff val="80000"/>
                                  </a:schemeClr>
                                </a:solidFill>
                                <a:miter lim="800000"/>
                                <a:headEnd/>
                                <a:tailEnd/>
                              </a:ln>
                            </wps:spPr>
                            <wps:txbx>
                              <w:txbxContent>
                                <w:p w14:paraId="324D4BE7"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Complete assigned work. </w:t>
                                  </w:r>
                                </w:p>
                                <w:p w14:paraId="2AFDD952"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Keep spaces tidy.  </w:t>
                                  </w:r>
                                </w:p>
                                <w:p w14:paraId="5353E1E4"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Follow directions.  </w:t>
                                  </w:r>
                                </w:p>
                                <w:p w14:paraId="4422B1A6"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Always do your best. </w:t>
                                  </w:r>
                                </w:p>
                                <w:p w14:paraId="632EBC17" w14:textId="77777777" w:rsidR="0071141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Use time wisely.  </w:t>
                                  </w:r>
                                </w:p>
                                <w:p w14:paraId="7058CBF1" w14:textId="77777777" w:rsidR="0071141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711418">
                                    <w:rPr>
                                      <w:rFonts w:ascii="Gadugi" w:eastAsia="Times New Roman" w:hAnsi="Gadugi" w:cs="Calibri"/>
                                      <w:lang w:eastAsia="en-GB" w:bidi="ar-SA"/>
                                    </w:rPr>
                                    <w:t>Be interested. </w:t>
                                  </w:r>
                                </w:p>
                                <w:p w14:paraId="17BF0C1F" w14:textId="2FDA9A28" w:rsidR="006D6DE8" w:rsidRPr="0071141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711418">
                                    <w:rPr>
                                      <w:rFonts w:ascii="Gadugi" w:eastAsia="Times New Roman" w:hAnsi="Gadugi" w:cs="Calibri"/>
                                      <w:lang w:eastAsia="en-GB" w:bidi="ar-SA"/>
                                    </w:rPr>
                                    <w:t>Ask questions. </w:t>
                                  </w:r>
                                </w:p>
                                <w:p w14:paraId="25BA841B" w14:textId="422B2B62" w:rsidR="006D6DE8" w:rsidRDefault="006D6DE8"/>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E33B61B" id="_x0000_s1061" type="#_x0000_t202" style="position:absolute;margin-left:233.85pt;margin-top:8.5pt;width:161pt;height:117pt;z-index:251885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yWI4MgIAAKQEAAAOAAAAZHJzL2Uyb0RvYy54bWy0VNtu2zAMfR+wfxD0vtjJnDYx4hRdug4D&#10;ugvQ7QMUWY6FSaImKbGzry8lO2m6vQ3biyCS1uEhD+nVTa8VOQjnJZiKTic5JcJwqKXZVfT7t/s3&#10;C0p8YKZmCoyo6FF4erN+/WrV2VLMoAVVC0cQxPiysxVtQ7BllnneCs38BKwwGGzAaRbQdLusdqxD&#10;dK2yWZ5fZR242jrgwnv03g1Buk74TSN4+NI0XgSiKorcQjpdOrfxzNYrVu4cs63kIw32Fyw0kwaT&#10;nqHuWGBk7+QfUFpyBx6aMOGgM2gayUWqAauZ5r9V89gyK1It2Bxvz23y/w6Wfz482q+OhP4d9Chg&#10;KsLbB+A/PDGwaZnZiVvnoGsFqzHxNLYs66wvx6ex1b70EWTbfYIaRWb7AAmob5yOXcE6CaKjAMdz&#10;00UfCEfnLC+K6xxDHGPTYjFfohFzsPL03DofPgjQJF4q6lDVBM8ODz4Mn54+idk8KFnfS6WSESdJ&#10;bJQjB4YzwDgXJlyl52qvke/gx1ka0rIS3Tgzg3txciObNJMRKXF7kUQZ0lV0OZ/NE/CL2PnZ/ySg&#10;ZcA1UlJXNFEeBztq9t7UacgDk2q4Yy3KjCJG3QYFQ7/tiawr+nYe2x9F3UJ9RFkdDGuDa46XFtwv&#10;SjpcmYr6n3vmBCXqo8HRWE6LIu5YMor59QwNdxnZXkaY4QhV0UDJcN2EtJdRNAO3OEKNTOI+Mxk5&#10;4yokCca1jbt2aaevnn8u6ycAAAD//wMAUEsDBBQABgAIAAAAIQD9MK1P3wAAAAoBAAAPAAAAZHJz&#10;L2Rvd25yZXYueG1sTI9BT4NAEIXvJv0Pm2nizS6gloosjTHRHpo0kZp4HdgRUHaXsEtL/73jSY8z&#10;7+W97+Xb2fTiRKPvnFUQryIQZGunO9soeD++3GxA+IBWY+8sKbiQh22xuMox0+5s3+hUhkZwiPUZ&#10;KmhDGDIpfd2SQb9yA1nWPt1oMPA5NlKPeOZw08skitbSYGe5ocWBnluqv8vJcEny5ZJqd8D9vpFO&#10;x6+3x6n8UOp6OT89ggg0hz8z/OIzOhTMVLnJai96BXfrNGUrCylvYkO6eeBHpSC5jyOQRS7/Tyh+&#10;AAAA//8DAFBLAQItABQABgAIAAAAIQC2gziS/gAAAOEBAAATAAAAAAAAAAAAAAAAAAAAAABbQ29u&#10;dGVudF9UeXBlc10ueG1sUEsBAi0AFAAGAAgAAAAhADj9If/WAAAAlAEAAAsAAAAAAAAAAAAAAAAA&#10;LwEAAF9yZWxzLy5yZWxzUEsBAi0AFAAGAAgAAAAhAFbJYjgyAgAApAQAAA4AAAAAAAAAAAAAAAAA&#10;LgIAAGRycy9lMm9Eb2MueG1sUEsBAi0AFAAGAAgAAAAhAP0wrU/fAAAACgEAAA8AAAAAAAAAAAAA&#10;AAAAjAQAAGRycy9kb3ducmV2LnhtbFBLBQYAAAAABAAEAPMAAACYBQAAAAA=&#10;" fillcolor="#e2efd9 [665]" strokecolor="#e2efd9 [665]">
                      <v:textbox>
                        <w:txbxContent>
                          <w:p w14:paraId="324D4BE7"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Complete assigned work. </w:t>
                            </w:r>
                          </w:p>
                          <w:p w14:paraId="2AFDD952"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Keep spaces tidy.  </w:t>
                            </w:r>
                          </w:p>
                          <w:p w14:paraId="5353E1E4"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Follow directions.  </w:t>
                            </w:r>
                          </w:p>
                          <w:p w14:paraId="4422B1A6" w14:textId="77777777" w:rsidR="006D6DE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Always do your best. </w:t>
                            </w:r>
                          </w:p>
                          <w:p w14:paraId="632EBC17" w14:textId="77777777" w:rsidR="0071141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6D6DE8">
                              <w:rPr>
                                <w:rFonts w:ascii="Gadugi" w:eastAsia="Times New Roman" w:hAnsi="Gadugi" w:cs="Calibri"/>
                                <w:lang w:eastAsia="en-GB" w:bidi="ar-SA"/>
                              </w:rPr>
                              <w:t>Use time wisely.  </w:t>
                            </w:r>
                          </w:p>
                          <w:p w14:paraId="7058CBF1" w14:textId="77777777" w:rsidR="0071141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711418">
                              <w:rPr>
                                <w:rFonts w:ascii="Gadugi" w:eastAsia="Times New Roman" w:hAnsi="Gadugi" w:cs="Calibri"/>
                                <w:lang w:eastAsia="en-GB" w:bidi="ar-SA"/>
                              </w:rPr>
                              <w:t>Be interested. </w:t>
                            </w:r>
                          </w:p>
                          <w:p w14:paraId="17BF0C1F" w14:textId="2FDA9A28" w:rsidR="006D6DE8" w:rsidRPr="00711418" w:rsidRDefault="006D6DE8" w:rsidP="006231A9">
                            <w:pPr>
                              <w:pStyle w:val="ListParagraph"/>
                              <w:numPr>
                                <w:ilvl w:val="0"/>
                                <w:numId w:val="52"/>
                              </w:numPr>
                              <w:spacing w:after="0"/>
                              <w:ind w:left="360"/>
                              <w:textAlignment w:val="baseline"/>
                              <w:rPr>
                                <w:rFonts w:ascii="Gadugi" w:eastAsia="Times New Roman" w:hAnsi="Gadugi" w:cs="Calibri"/>
                                <w:lang w:eastAsia="en-GB" w:bidi="ar-SA"/>
                              </w:rPr>
                            </w:pPr>
                            <w:r w:rsidRPr="00711418">
                              <w:rPr>
                                <w:rFonts w:ascii="Gadugi" w:eastAsia="Times New Roman" w:hAnsi="Gadugi" w:cs="Calibri"/>
                                <w:lang w:eastAsia="en-GB" w:bidi="ar-SA"/>
                              </w:rPr>
                              <w:t>Ask questions. </w:t>
                            </w:r>
                          </w:p>
                          <w:p w14:paraId="25BA841B" w14:textId="422B2B62" w:rsidR="006D6DE8" w:rsidRDefault="006D6DE8"/>
                        </w:txbxContent>
                      </v:textbox>
                      <w10:wrap type="square"/>
                    </v:shape>
                  </w:pict>
                </mc:Fallback>
              </mc:AlternateContent>
            </w:r>
          </w:p>
          <w:p w14:paraId="5AC25168" w14:textId="06C0F288" w:rsidR="0006182F" w:rsidRPr="00287941" w:rsidRDefault="0006182F" w:rsidP="00AC355D">
            <w:pPr>
              <w:pStyle w:val="ListParagraph"/>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Walk around learning spaces.  </w:t>
            </w:r>
          </w:p>
          <w:p w14:paraId="6BB9E2FD" w14:textId="74DC2EDF" w:rsidR="0006182F" w:rsidRPr="00287941" w:rsidRDefault="0006182F" w:rsidP="00AC355D">
            <w:pPr>
              <w:pStyle w:val="ListParagraph"/>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Keep hands/feet to yourself. </w:t>
            </w:r>
          </w:p>
          <w:p w14:paraId="5545E671" w14:textId="732B6485" w:rsidR="0006182F" w:rsidRPr="00287941" w:rsidRDefault="0006182F" w:rsidP="00AC355D">
            <w:pPr>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Be kind to others. </w:t>
            </w:r>
          </w:p>
          <w:p w14:paraId="75A6517E" w14:textId="14A7E896" w:rsidR="0006182F" w:rsidRPr="00287941" w:rsidRDefault="0006182F" w:rsidP="00AC355D">
            <w:pPr>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Show good manners.  </w:t>
            </w:r>
          </w:p>
          <w:p w14:paraId="089143D1" w14:textId="2F44479B" w:rsidR="0006182F" w:rsidRPr="00287941" w:rsidRDefault="0006182F" w:rsidP="00AC355D">
            <w:pPr>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Be a</w:t>
            </w:r>
            <w:r w:rsidRPr="00287941">
              <w:rPr>
                <w:rFonts w:ascii="Arial" w:eastAsia="Times New Roman" w:hAnsi="Arial" w:cs="Arial"/>
                <w:lang w:eastAsia="en-GB" w:bidi="ar-SA"/>
              </w:rPr>
              <w:t> </w:t>
            </w:r>
            <w:r w:rsidRPr="00287941">
              <w:rPr>
                <w:rFonts w:ascii="Gadugi" w:eastAsia="Times New Roman" w:hAnsi="Gadugi" w:cs="Calibri"/>
                <w:bCs/>
                <w:lang w:eastAsia="en-GB" w:bidi="ar-SA"/>
              </w:rPr>
              <w:t>good</w:t>
            </w:r>
            <w:r w:rsidRPr="00287941">
              <w:rPr>
                <w:rFonts w:ascii="Arial" w:eastAsia="Times New Roman" w:hAnsi="Arial" w:cs="Arial"/>
                <w:lang w:eastAsia="en-GB" w:bidi="ar-SA"/>
              </w:rPr>
              <w:t> </w:t>
            </w:r>
            <w:r w:rsidRPr="00287941">
              <w:rPr>
                <w:rFonts w:ascii="Gadugi" w:eastAsia="Times New Roman" w:hAnsi="Gadugi" w:cs="Calibri"/>
                <w:lang w:eastAsia="en-GB" w:bidi="ar-SA"/>
              </w:rPr>
              <w:t>listener.</w:t>
            </w:r>
            <w:r w:rsidRPr="00287941">
              <w:rPr>
                <w:rFonts w:ascii="Gadugi" w:eastAsia="Times New Roman" w:hAnsi="Gadugi" w:cs="Gadugi"/>
                <w:lang w:eastAsia="en-GB" w:bidi="ar-SA"/>
              </w:rPr>
              <w:t>  </w:t>
            </w:r>
          </w:p>
          <w:p w14:paraId="47E351E9" w14:textId="5612B074" w:rsidR="0006182F" w:rsidRPr="00287941" w:rsidRDefault="0006182F" w:rsidP="00AC355D">
            <w:pPr>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Allow others to learn. </w:t>
            </w:r>
          </w:p>
          <w:p w14:paraId="76CA3F31" w14:textId="2EF0AB9E" w:rsidR="0006182F" w:rsidRPr="00287941" w:rsidRDefault="0006182F" w:rsidP="00AC355D">
            <w:pPr>
              <w:numPr>
                <w:ilvl w:val="0"/>
                <w:numId w:val="28"/>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Respect others’/property.  </w:t>
            </w:r>
          </w:p>
          <w:p w14:paraId="02BCF626" w14:textId="5F08CC7A" w:rsidR="0006182F" w:rsidRPr="00287941" w:rsidRDefault="00A61B5F" w:rsidP="008D06B5">
            <w:pPr>
              <w:textAlignment w:val="baseline"/>
              <w:rPr>
                <w:rFonts w:ascii="Gadugi" w:eastAsia="Times New Roman" w:hAnsi="Gadugi" w:cs="Segoe UI"/>
                <w:lang w:eastAsia="en-GB" w:bidi="ar-SA"/>
              </w:rPr>
            </w:pPr>
            <w:r w:rsidRPr="00914F64">
              <w:rPr>
                <w:noProof/>
                <w:color w:val="4472C4" w:themeColor="accent1"/>
                <w:sz w:val="24"/>
              </w:rPr>
              <w:drawing>
                <wp:anchor distT="0" distB="0" distL="114300" distR="114300" simplePos="0" relativeHeight="251912192" behindDoc="0" locked="0" layoutInCell="1" allowOverlap="1" wp14:anchorId="678D635F" wp14:editId="3F40EE81">
                  <wp:simplePos x="0" y="0"/>
                  <wp:positionH relativeFrom="column">
                    <wp:posOffset>4527550</wp:posOffset>
                  </wp:positionH>
                  <wp:positionV relativeFrom="paragraph">
                    <wp:posOffset>69215</wp:posOffset>
                  </wp:positionV>
                  <wp:extent cx="675596" cy="685800"/>
                  <wp:effectExtent l="0" t="0" r="0" b="0"/>
                  <wp:wrapNone/>
                  <wp:docPr id="511" name="Picture 511"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06182F" w:rsidRPr="00287941">
              <w:rPr>
                <w:rFonts w:ascii="Gadugi" w:eastAsia="Times New Roman" w:hAnsi="Gadugi" w:cs="Calibri"/>
                <w:lang w:eastAsia="en-GB" w:bidi="ar-SA"/>
              </w:rPr>
              <w:t> </w:t>
            </w:r>
          </w:p>
          <w:p w14:paraId="263BD09F" w14:textId="492EC583" w:rsidR="0006182F" w:rsidRPr="00287941" w:rsidRDefault="0006182F" w:rsidP="008D06B5">
            <w:pPr>
              <w:numPr>
                <w:ilvl w:val="0"/>
                <w:numId w:val="12"/>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Are there any other behaviours you would add to the list?  </w:t>
            </w:r>
          </w:p>
          <w:p w14:paraId="0981877F" w14:textId="0340910A" w:rsidR="009868A9" w:rsidRDefault="0006182F" w:rsidP="009868A9">
            <w:pPr>
              <w:numPr>
                <w:ilvl w:val="0"/>
                <w:numId w:val="12"/>
              </w:numPr>
              <w:textAlignment w:val="baseline"/>
              <w:rPr>
                <w:rFonts w:ascii="Gadugi" w:eastAsia="Times New Roman" w:hAnsi="Gadugi" w:cs="Calibri"/>
                <w:lang w:eastAsia="en-GB" w:bidi="ar-SA"/>
              </w:rPr>
            </w:pPr>
            <w:r w:rsidRPr="00287941">
              <w:rPr>
                <w:rFonts w:ascii="Gadugi" w:eastAsia="Times New Roman" w:hAnsi="Gadugi" w:cs="Calibri"/>
                <w:lang w:eastAsia="en-GB" w:bidi="ar-SA"/>
              </w:rPr>
              <w:t>Are there any behaviours you would remove from the list? </w:t>
            </w:r>
          </w:p>
          <w:p w14:paraId="1BA34302" w14:textId="3C546C8B" w:rsidR="009868A9" w:rsidRPr="009868A9" w:rsidRDefault="009868A9" w:rsidP="009868A9">
            <w:pPr>
              <w:numPr>
                <w:ilvl w:val="0"/>
                <w:numId w:val="12"/>
              </w:numPr>
              <w:textAlignment w:val="baseline"/>
              <w:rPr>
                <w:rFonts w:ascii="Gadugi" w:eastAsia="Times New Roman" w:hAnsi="Gadugi" w:cs="Calibri"/>
                <w:lang w:eastAsia="en-GB" w:bidi="ar-SA"/>
              </w:rPr>
            </w:pPr>
            <w:r w:rsidRPr="009868A9">
              <w:rPr>
                <w:rFonts w:ascii="Gadugi" w:eastAsia="Times New Roman" w:hAnsi="Gadugi" w:cs="Times New Roman"/>
                <w:bCs/>
                <w:lang w:eastAsia="en-GB" w:bidi="ar-SA"/>
              </w:rPr>
              <w:t>What rules do you</w:t>
            </w:r>
            <w:r w:rsidR="0091175E">
              <w:rPr>
                <w:rFonts w:ascii="Gadugi" w:eastAsia="Times New Roman" w:hAnsi="Gadugi" w:cs="Times New Roman"/>
                <w:bCs/>
                <w:lang w:eastAsia="en-GB" w:bidi="ar-SA"/>
              </w:rPr>
              <w:t xml:space="preserve"> expect your</w:t>
            </w:r>
            <w:r w:rsidRPr="009868A9">
              <w:rPr>
                <w:rFonts w:ascii="Gadugi" w:eastAsia="Times New Roman" w:hAnsi="Gadugi" w:cs="Times New Roman"/>
                <w:bCs/>
                <w:lang w:eastAsia="en-GB" w:bidi="ar-SA"/>
              </w:rPr>
              <w:t xml:space="preserve"> students to follow?</w:t>
            </w:r>
          </w:p>
          <w:p w14:paraId="419ABFF2" w14:textId="77777777" w:rsidR="0006182F" w:rsidRPr="00287941" w:rsidRDefault="0006182F" w:rsidP="008D06B5">
            <w:pPr>
              <w:rPr>
                <w:rFonts w:ascii="Gadugi" w:hAnsi="Gadugi"/>
              </w:rPr>
            </w:pPr>
          </w:p>
        </w:tc>
      </w:tr>
      <w:bookmarkEnd w:id="20"/>
    </w:tbl>
    <w:p w14:paraId="4E97252E" w14:textId="08148048" w:rsidR="0006182F" w:rsidRDefault="0006182F" w:rsidP="0006182F">
      <w:pPr>
        <w:spacing w:after="0" w:line="240" w:lineRule="auto"/>
        <w:textAlignment w:val="baseline"/>
        <w:rPr>
          <w:rFonts w:ascii="Gadugi" w:eastAsia="Times New Roman" w:hAnsi="Gadugi" w:cs="Times New Roman"/>
          <w:bCs/>
          <w:lang w:val="en-GB" w:eastAsia="en-GB" w:bidi="ar-SA"/>
        </w:rPr>
      </w:pPr>
    </w:p>
    <w:p w14:paraId="7DE8CE98" w14:textId="45455B87" w:rsidR="0006182F" w:rsidRPr="00EF7E00" w:rsidRDefault="00234936" w:rsidP="0006182F">
      <w:pPr>
        <w:spacing w:after="0" w:line="240" w:lineRule="auto"/>
        <w:textAlignment w:val="baseline"/>
        <w:rPr>
          <w:rFonts w:ascii="Gadugi" w:eastAsia="Times New Roman" w:hAnsi="Gadugi" w:cs="Times New Roman"/>
          <w:bCs/>
          <w:lang w:val="en-GB" w:eastAsia="en-GB" w:bidi="ar-SA"/>
        </w:rPr>
      </w:pPr>
      <w:r>
        <w:rPr>
          <w:noProof/>
        </w:rPr>
        <w:drawing>
          <wp:anchor distT="0" distB="0" distL="114300" distR="114300" simplePos="0" relativeHeight="251866112" behindDoc="1" locked="0" layoutInCell="1" allowOverlap="1" wp14:anchorId="48DF2AA3" wp14:editId="468EF1F5">
            <wp:simplePos x="0" y="0"/>
            <wp:positionH relativeFrom="margin">
              <wp:posOffset>2895600</wp:posOffset>
            </wp:positionH>
            <wp:positionV relativeFrom="paragraph">
              <wp:posOffset>90170</wp:posOffset>
            </wp:positionV>
            <wp:extent cx="3606800" cy="2038350"/>
            <wp:effectExtent l="0" t="0" r="0" b="0"/>
            <wp:wrapTight wrapText="bothSides">
              <wp:wrapPolygon edited="0">
                <wp:start x="0" y="0"/>
                <wp:lineTo x="0" y="21398"/>
                <wp:lineTo x="21448" y="21398"/>
                <wp:lineTo x="21448" y="0"/>
                <wp:lineTo x="0" y="0"/>
              </wp:wrapPolygon>
            </wp:wrapTight>
            <wp:docPr id="37" name="Picture 37"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descr="Graphical user interface, application, Word&#10;&#10;Description automatically generated"/>
                    <pic:cNvPicPr/>
                  </pic:nvPicPr>
                  <pic:blipFill rotWithShape="1">
                    <a:blip r:embed="rId52" cstate="print">
                      <a:extLst>
                        <a:ext uri="{28A0092B-C50C-407E-A947-70E740481C1C}">
                          <a14:useLocalDpi xmlns:a14="http://schemas.microsoft.com/office/drawing/2010/main" val="0"/>
                        </a:ext>
                      </a:extLst>
                    </a:blip>
                    <a:srcRect l="31016" t="23922" r="16271" b="27084"/>
                    <a:stretch/>
                  </pic:blipFill>
                  <pic:spPr bwMode="auto">
                    <a:xfrm>
                      <a:off x="0" y="0"/>
                      <a:ext cx="3606800" cy="20383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D75C4">
        <w:rPr>
          <w:rFonts w:ascii="Gadugi" w:eastAsia="Times New Roman" w:hAnsi="Gadugi" w:cs="Times New Roman"/>
          <w:bCs/>
          <w:lang w:val="en-GB" w:eastAsia="en-GB" w:bidi="ar-SA"/>
        </w:rPr>
        <w:t xml:space="preserve">Class rules should be easy to remember. </w:t>
      </w:r>
      <w:r w:rsidR="0006182F" w:rsidRPr="00174A56">
        <w:rPr>
          <w:rFonts w:ascii="Gadugi" w:eastAsia="Times New Roman" w:hAnsi="Gadugi" w:cs="Times New Roman"/>
          <w:bCs/>
          <w:lang w:val="en-GB" w:eastAsia="en-GB" w:bidi="ar-SA"/>
        </w:rPr>
        <w:t xml:space="preserve">Some schools </w:t>
      </w:r>
      <w:r w:rsidR="00047463">
        <w:rPr>
          <w:rFonts w:ascii="Gadugi" w:eastAsia="Times New Roman" w:hAnsi="Gadugi" w:cs="Times New Roman"/>
          <w:bCs/>
          <w:lang w:val="en-GB" w:eastAsia="en-GB" w:bidi="ar-SA"/>
        </w:rPr>
        <w:t xml:space="preserve">might focus on </w:t>
      </w:r>
      <w:r w:rsidR="0006182F" w:rsidRPr="00174A56">
        <w:rPr>
          <w:rFonts w:ascii="Gadugi" w:eastAsia="Times New Roman" w:hAnsi="Gadugi" w:cs="Times New Roman"/>
          <w:bCs/>
          <w:lang w:val="en-GB" w:eastAsia="en-GB" w:bidi="ar-SA"/>
        </w:rPr>
        <w:t>2</w:t>
      </w:r>
      <w:r w:rsidR="00047463">
        <w:rPr>
          <w:rFonts w:ascii="Gadugi" w:eastAsia="Times New Roman" w:hAnsi="Gadugi" w:cs="Times New Roman"/>
          <w:bCs/>
          <w:lang w:val="en-GB" w:eastAsia="en-GB" w:bidi="ar-SA"/>
        </w:rPr>
        <w:t xml:space="preserve"> or 3 </w:t>
      </w:r>
      <w:r w:rsidR="001D2BFE">
        <w:rPr>
          <w:rFonts w:ascii="Gadugi" w:eastAsia="Times New Roman" w:hAnsi="Gadugi" w:cs="Times New Roman"/>
          <w:bCs/>
          <w:lang w:val="en-GB" w:eastAsia="en-GB" w:bidi="ar-SA"/>
        </w:rPr>
        <w:t xml:space="preserve">overriding rules such as ‘Be kind, safe and responsible’ </w:t>
      </w:r>
      <w:r w:rsidR="00B57E2C">
        <w:rPr>
          <w:rFonts w:ascii="Gadugi" w:eastAsia="Times New Roman" w:hAnsi="Gadugi" w:cs="Times New Roman"/>
          <w:bCs/>
          <w:lang w:val="en-GB" w:eastAsia="en-GB" w:bidi="ar-SA"/>
        </w:rPr>
        <w:t>but this could depend on the age of the students. Kindergarten rules maybe</w:t>
      </w:r>
      <w:r w:rsidR="0006182F" w:rsidRPr="00174A56">
        <w:rPr>
          <w:rFonts w:ascii="Gadugi" w:eastAsia="Times New Roman" w:hAnsi="Gadugi" w:cs="Times New Roman"/>
          <w:bCs/>
          <w:lang w:val="en-GB" w:eastAsia="en-GB" w:bidi="ar-SA"/>
        </w:rPr>
        <w:t xml:space="preserve"> </w:t>
      </w:r>
      <w:r w:rsidR="00B57E2C">
        <w:rPr>
          <w:rFonts w:ascii="Gadugi" w:eastAsia="Times New Roman" w:hAnsi="Gadugi" w:cs="Times New Roman"/>
          <w:bCs/>
          <w:lang w:val="en-GB" w:eastAsia="en-GB" w:bidi="ar-SA"/>
        </w:rPr>
        <w:t>‘</w:t>
      </w:r>
      <w:r w:rsidR="0006182F" w:rsidRPr="00174A56">
        <w:rPr>
          <w:rFonts w:ascii="Gadugi" w:eastAsia="Times New Roman" w:hAnsi="Gadugi" w:cs="Times New Roman"/>
          <w:bCs/>
          <w:lang w:val="en-GB" w:eastAsia="en-GB" w:bidi="ar-SA"/>
        </w:rPr>
        <w:t xml:space="preserve">Kind hands, kind </w:t>
      </w:r>
      <w:proofErr w:type="gramStart"/>
      <w:r w:rsidR="0006182F" w:rsidRPr="00174A56">
        <w:rPr>
          <w:rFonts w:ascii="Gadugi" w:eastAsia="Times New Roman" w:hAnsi="Gadugi" w:cs="Times New Roman"/>
          <w:bCs/>
          <w:lang w:val="en-GB" w:eastAsia="en-GB" w:bidi="ar-SA"/>
        </w:rPr>
        <w:t>words</w:t>
      </w:r>
      <w:r w:rsidR="00B57E2C">
        <w:rPr>
          <w:rFonts w:ascii="Gadugi" w:eastAsia="Times New Roman" w:hAnsi="Gadugi" w:cs="Times New Roman"/>
          <w:bCs/>
          <w:lang w:val="en-GB" w:eastAsia="en-GB" w:bidi="ar-SA"/>
        </w:rPr>
        <w:t>’</w:t>
      </w:r>
      <w:proofErr w:type="gramEnd"/>
      <w:r w:rsidR="0006182F" w:rsidRPr="00174A56">
        <w:rPr>
          <w:rFonts w:ascii="Gadugi" w:eastAsia="Times New Roman" w:hAnsi="Gadugi" w:cs="Times New Roman"/>
          <w:bCs/>
          <w:lang w:val="en-GB" w:eastAsia="en-GB" w:bidi="ar-SA"/>
        </w:rPr>
        <w:t xml:space="preserve">. </w:t>
      </w:r>
      <w:r w:rsidR="0006182F">
        <w:rPr>
          <w:rFonts w:ascii="Gadugi" w:eastAsia="Times New Roman" w:hAnsi="Gadugi" w:cs="Times New Roman"/>
          <w:bCs/>
          <w:lang w:val="en-GB" w:eastAsia="en-GB" w:bidi="ar-SA"/>
        </w:rPr>
        <w:t xml:space="preserve">The best rules are </w:t>
      </w:r>
      <w:r w:rsidR="0006182F" w:rsidRPr="00EF7E00">
        <w:rPr>
          <w:rFonts w:ascii="Gadugi" w:eastAsia="Times New Roman" w:hAnsi="Gadugi" w:cs="Times New Roman"/>
          <w:bCs/>
          <w:lang w:val="en-GB" w:eastAsia="en-GB" w:bidi="ar-SA"/>
        </w:rPr>
        <w:t xml:space="preserve">clear </w:t>
      </w:r>
    </w:p>
    <w:p w14:paraId="31DFA881" w14:textId="4B45867E" w:rsidR="0006182F" w:rsidRDefault="00323759" w:rsidP="0006182F">
      <w:pPr>
        <w:spacing w:after="0" w:line="240" w:lineRule="auto"/>
        <w:textAlignment w:val="baseline"/>
        <w:rPr>
          <w:rFonts w:ascii="Gadugi" w:eastAsia="Times New Roman" w:hAnsi="Gadugi" w:cs="Times New Roman"/>
          <w:bCs/>
          <w:lang w:val="en-GB" w:eastAsia="en-GB" w:bidi="ar-SA"/>
        </w:rPr>
      </w:pPr>
      <w:r>
        <w:rPr>
          <w:rFonts w:ascii="Gadugi" w:eastAsia="Times New Roman" w:hAnsi="Gadugi" w:cs="Times New Roman"/>
          <w:bCs/>
          <w:lang w:val="en-GB" w:eastAsia="en-GB" w:bidi="ar-SA"/>
        </w:rPr>
        <w:t>and</w:t>
      </w:r>
      <w:r w:rsidR="0006182F" w:rsidRPr="00EF7E00">
        <w:rPr>
          <w:rFonts w:ascii="Gadugi" w:eastAsia="Times New Roman" w:hAnsi="Gadugi" w:cs="Times New Roman"/>
          <w:bCs/>
          <w:lang w:val="en-GB" w:eastAsia="en-GB" w:bidi="ar-SA"/>
        </w:rPr>
        <w:t xml:space="preserve"> memorable (</w:t>
      </w:r>
      <w:proofErr w:type="gramStart"/>
      <w:r w:rsidR="0006182F" w:rsidRPr="00EF7E00">
        <w:rPr>
          <w:rFonts w:ascii="Gadugi" w:eastAsia="Times New Roman" w:hAnsi="Gadugi" w:cs="Times New Roman"/>
          <w:bCs/>
          <w:lang w:val="en-GB" w:eastAsia="en-GB" w:bidi="ar-SA"/>
        </w:rPr>
        <w:t>i.e.</w:t>
      </w:r>
      <w:proofErr w:type="gramEnd"/>
      <w:r w:rsidR="0006182F" w:rsidRPr="00EF7E00">
        <w:rPr>
          <w:rFonts w:ascii="Gadugi" w:eastAsia="Times New Roman" w:hAnsi="Gadugi" w:cs="Times New Roman"/>
          <w:bCs/>
          <w:lang w:val="en-GB" w:eastAsia="en-GB" w:bidi="ar-SA"/>
        </w:rPr>
        <w:t xml:space="preserve"> short, and not many)</w:t>
      </w:r>
      <w:r>
        <w:rPr>
          <w:rFonts w:ascii="Gadugi" w:eastAsia="Times New Roman" w:hAnsi="Gadugi" w:cs="Times New Roman"/>
          <w:bCs/>
          <w:lang w:val="en-GB" w:eastAsia="en-GB" w:bidi="ar-SA"/>
        </w:rPr>
        <w:t>.</w:t>
      </w:r>
    </w:p>
    <w:p w14:paraId="7CD10B4E" w14:textId="143542BA" w:rsidR="0006182F" w:rsidRPr="00EF7E00" w:rsidRDefault="0006182F" w:rsidP="0006182F">
      <w:pPr>
        <w:spacing w:after="0" w:line="240" w:lineRule="auto"/>
        <w:textAlignment w:val="baseline"/>
        <w:rPr>
          <w:rFonts w:ascii="Gadugi" w:eastAsia="Times New Roman" w:hAnsi="Gadugi" w:cs="Times New Roman"/>
          <w:bCs/>
          <w:lang w:val="en-GB" w:eastAsia="en-GB" w:bidi="ar-SA"/>
        </w:rPr>
      </w:pPr>
      <w:r w:rsidRPr="00EF7E00">
        <w:rPr>
          <w:rFonts w:ascii="Gadugi" w:eastAsia="Times New Roman" w:hAnsi="Gadugi" w:cs="Times New Roman"/>
          <w:bCs/>
          <w:lang w:val="en-GB" w:eastAsia="en-GB" w:bidi="ar-SA"/>
        </w:rPr>
        <w:t xml:space="preserve">If students </w:t>
      </w:r>
      <w:r w:rsidR="00323759" w:rsidRPr="00EF7E00">
        <w:rPr>
          <w:rFonts w:ascii="Gadugi" w:eastAsia="Times New Roman" w:hAnsi="Gadugi" w:cs="Times New Roman"/>
          <w:bCs/>
          <w:lang w:val="en-GB" w:eastAsia="en-GB" w:bidi="ar-SA"/>
        </w:rPr>
        <w:t>cannot</w:t>
      </w:r>
      <w:r w:rsidRPr="00EF7E00">
        <w:rPr>
          <w:rFonts w:ascii="Gadugi" w:eastAsia="Times New Roman" w:hAnsi="Gadugi" w:cs="Times New Roman"/>
          <w:bCs/>
          <w:lang w:val="en-GB" w:eastAsia="en-GB" w:bidi="ar-SA"/>
        </w:rPr>
        <w:t xml:space="preserve"> remember all the rules, then there is no point. </w:t>
      </w:r>
    </w:p>
    <w:p w14:paraId="1B10A695" w14:textId="2F7ECE48" w:rsidR="002F5DBE" w:rsidRDefault="0006182F" w:rsidP="0006182F">
      <w:pPr>
        <w:spacing w:after="0" w:line="240" w:lineRule="auto"/>
        <w:textAlignment w:val="baseline"/>
        <w:rPr>
          <w:rFonts w:ascii="Gadugi" w:eastAsia="Times New Roman" w:hAnsi="Gadugi" w:cs="Times New Roman"/>
          <w:bCs/>
          <w:lang w:val="en-GB" w:eastAsia="en-GB" w:bidi="ar-SA"/>
        </w:rPr>
      </w:pPr>
      <w:r w:rsidRPr="00EF7E00">
        <w:rPr>
          <w:rFonts w:ascii="Gadugi" w:eastAsia="Times New Roman" w:hAnsi="Gadugi" w:cs="Times New Roman"/>
          <w:bCs/>
          <w:lang w:val="en-GB" w:eastAsia="en-GB" w:bidi="ar-SA"/>
        </w:rPr>
        <w:t xml:space="preserve">Rules </w:t>
      </w:r>
      <w:r w:rsidR="00323759">
        <w:rPr>
          <w:rFonts w:ascii="Gadugi" w:eastAsia="Times New Roman" w:hAnsi="Gadugi" w:cs="Times New Roman"/>
          <w:bCs/>
          <w:lang w:val="en-GB" w:eastAsia="en-GB" w:bidi="ar-SA"/>
        </w:rPr>
        <w:t>should be</w:t>
      </w:r>
      <w:r w:rsidRPr="00EF7E00">
        <w:rPr>
          <w:rFonts w:ascii="Gadugi" w:eastAsia="Times New Roman" w:hAnsi="Gadugi" w:cs="Times New Roman"/>
          <w:bCs/>
          <w:lang w:val="en-GB" w:eastAsia="en-GB" w:bidi="ar-SA"/>
        </w:rPr>
        <w:t xml:space="preserve"> reinforced by praise, attention and rewards for positive actions, effort, </w:t>
      </w:r>
      <w:proofErr w:type="gramStart"/>
      <w:r w:rsidRPr="00EF7E00">
        <w:rPr>
          <w:rFonts w:ascii="Gadugi" w:eastAsia="Times New Roman" w:hAnsi="Gadugi" w:cs="Times New Roman"/>
          <w:bCs/>
          <w:lang w:val="en-GB" w:eastAsia="en-GB" w:bidi="ar-SA"/>
        </w:rPr>
        <w:t>co-operation</w:t>
      </w:r>
      <w:proofErr w:type="gramEnd"/>
      <w:r w:rsidRPr="00EF7E00">
        <w:rPr>
          <w:rFonts w:ascii="Gadugi" w:eastAsia="Times New Roman" w:hAnsi="Gadugi" w:cs="Times New Roman"/>
          <w:bCs/>
          <w:lang w:val="en-GB" w:eastAsia="en-GB" w:bidi="ar-SA"/>
        </w:rPr>
        <w:t xml:space="preserve"> and caring attitudes.</w:t>
      </w:r>
    </w:p>
    <w:p w14:paraId="2EBC702E" w14:textId="77777777" w:rsidR="0014598E" w:rsidRDefault="0014598E" w:rsidP="0006182F">
      <w:pPr>
        <w:spacing w:after="0" w:line="240" w:lineRule="auto"/>
        <w:textAlignment w:val="baseline"/>
        <w:rPr>
          <w:rFonts w:ascii="Gadugi" w:eastAsia="Times New Roman" w:hAnsi="Gadugi" w:cs="Times New Roman"/>
          <w:bCs/>
          <w:lang w:val="en-GB" w:eastAsia="en-GB" w:bidi="ar-SA"/>
        </w:rPr>
      </w:pPr>
    </w:p>
    <w:tbl>
      <w:tblPr>
        <w:tblStyle w:val="TableGrid"/>
        <w:tblW w:w="9918" w:type="dxa"/>
        <w:shd w:val="clear" w:color="auto" w:fill="E2EFD9" w:themeFill="accent6" w:themeFillTint="33"/>
        <w:tblLook w:val="04A0" w:firstRow="1" w:lastRow="0" w:firstColumn="1" w:lastColumn="0" w:noHBand="0" w:noVBand="1"/>
      </w:tblPr>
      <w:tblGrid>
        <w:gridCol w:w="9918"/>
      </w:tblGrid>
      <w:tr w:rsidR="002F5DBE" w:rsidRPr="00287941" w14:paraId="42D08886" w14:textId="77777777" w:rsidTr="00350293">
        <w:tc>
          <w:tcPr>
            <w:tcW w:w="9918" w:type="dxa"/>
            <w:shd w:val="clear" w:color="auto" w:fill="E2EFD9" w:themeFill="accent6" w:themeFillTint="33"/>
          </w:tcPr>
          <w:p w14:paraId="689D937E" w14:textId="58C12562" w:rsidR="0040000D" w:rsidRPr="00234936" w:rsidRDefault="00234936" w:rsidP="00234936">
            <w:pPr>
              <w:rPr>
                <w:rFonts w:asciiTheme="majorHAnsi" w:hAnsiTheme="majorHAnsi" w:cstheme="majorHAnsi"/>
                <w:b/>
                <w:bCs/>
                <w:color w:val="2F5496" w:themeColor="accent1" w:themeShade="BF"/>
                <w:sz w:val="26"/>
                <w:szCs w:val="26"/>
              </w:rPr>
            </w:pPr>
            <w:r w:rsidRPr="00195253">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1887616" behindDoc="0" locked="0" layoutInCell="1" allowOverlap="1" wp14:anchorId="7044D9E2" wp14:editId="2EECC6FE">
                  <wp:simplePos x="0" y="0"/>
                  <wp:positionH relativeFrom="page">
                    <wp:posOffset>4612005</wp:posOffset>
                  </wp:positionH>
                  <wp:positionV relativeFrom="paragraph">
                    <wp:posOffset>-995680</wp:posOffset>
                  </wp:positionV>
                  <wp:extent cx="2120265" cy="2152650"/>
                  <wp:effectExtent l="0" t="0" r="0" b="0"/>
                  <wp:wrapNone/>
                  <wp:docPr id="507" name="Picture 507"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265" cy="2152650"/>
                          </a:xfrm>
                          <a:prstGeom prst="rect">
                            <a:avLst/>
                          </a:prstGeom>
                          <a:noFill/>
                        </pic:spPr>
                      </pic:pic>
                    </a:graphicData>
                  </a:graphic>
                  <wp14:sizeRelH relativeFrom="margin">
                    <wp14:pctWidth>0</wp14:pctWidth>
                  </wp14:sizeRelH>
                  <wp14:sizeRelV relativeFrom="margin">
                    <wp14:pctHeight>0</wp14:pctHeight>
                  </wp14:sizeRelV>
                </wp:anchor>
              </w:drawing>
            </w:r>
            <w:r w:rsidR="002F5DBE" w:rsidRPr="00A77AA5">
              <w:rPr>
                <w:rFonts w:asciiTheme="majorHAnsi" w:hAnsiTheme="majorHAnsi" w:cstheme="majorHAnsi"/>
                <w:b/>
                <w:bCs/>
                <w:color w:val="2F5496" w:themeColor="accent1" w:themeShade="BF"/>
                <w:sz w:val="26"/>
                <w:szCs w:val="26"/>
              </w:rPr>
              <w:t>Activity</w:t>
            </w:r>
            <w:r w:rsidR="002F5DBE">
              <w:rPr>
                <w:rFonts w:asciiTheme="majorHAnsi" w:hAnsiTheme="majorHAnsi" w:cstheme="majorHAnsi"/>
                <w:b/>
                <w:bCs/>
                <w:color w:val="2F5496" w:themeColor="accent1" w:themeShade="BF"/>
                <w:sz w:val="26"/>
                <w:szCs w:val="26"/>
              </w:rPr>
              <w:t xml:space="preserve"> 14.1</w:t>
            </w:r>
            <w:r w:rsidR="00304E57">
              <w:rPr>
                <w:rFonts w:asciiTheme="majorHAnsi" w:hAnsiTheme="majorHAnsi" w:cstheme="majorHAnsi"/>
                <w:b/>
                <w:bCs/>
                <w:color w:val="2F5496" w:themeColor="accent1" w:themeShade="BF"/>
                <w:sz w:val="26"/>
                <w:szCs w:val="26"/>
              </w:rPr>
              <w:t>6</w:t>
            </w:r>
            <w:r w:rsidR="002F5DBE">
              <w:rPr>
                <w:rFonts w:asciiTheme="majorHAnsi" w:hAnsiTheme="majorHAnsi" w:cstheme="majorHAnsi"/>
                <w:b/>
                <w:bCs/>
                <w:color w:val="2F5496" w:themeColor="accent1" w:themeShade="BF"/>
                <w:sz w:val="26"/>
                <w:szCs w:val="26"/>
              </w:rPr>
              <w:t xml:space="preserve"> - </w:t>
            </w:r>
            <w:r w:rsidR="002F5DBE" w:rsidRPr="00A77AA5">
              <w:rPr>
                <w:rFonts w:asciiTheme="majorHAnsi" w:hAnsiTheme="majorHAnsi" w:cstheme="majorHAnsi"/>
                <w:b/>
                <w:bCs/>
                <w:color w:val="2F5496" w:themeColor="accent1" w:themeShade="BF"/>
                <w:sz w:val="26"/>
                <w:szCs w:val="26"/>
              </w:rPr>
              <w:t>Positive classroom behaviours</w:t>
            </w:r>
            <w:r w:rsidR="008C7221">
              <w:rPr>
                <w:rFonts w:asciiTheme="majorHAnsi" w:hAnsiTheme="majorHAnsi" w:cstheme="majorHAnsi"/>
                <w:b/>
                <w:bCs/>
                <w:color w:val="2F5496" w:themeColor="accent1" w:themeShade="BF"/>
                <w:sz w:val="26"/>
                <w:szCs w:val="26"/>
              </w:rPr>
              <w:t xml:space="preserve"> in action</w:t>
            </w:r>
            <w:r w:rsidR="002F5DBE">
              <w:rPr>
                <w:rFonts w:asciiTheme="majorHAnsi" w:hAnsiTheme="majorHAnsi" w:cstheme="majorHAnsi"/>
                <w:b/>
                <w:bCs/>
                <w:color w:val="2F5496" w:themeColor="accent1" w:themeShade="BF"/>
                <w:sz w:val="26"/>
                <w:szCs w:val="26"/>
              </w:rPr>
              <w:t xml:space="preserve"> (20 minutes)</w:t>
            </w:r>
          </w:p>
          <w:p w14:paraId="07BD2EB1" w14:textId="49C012C9" w:rsidR="008332BC" w:rsidRDefault="00811650" w:rsidP="008332BC">
            <w:pPr>
              <w:textAlignment w:val="baseline"/>
              <w:rPr>
                <w:rFonts w:ascii="Gadugi" w:eastAsia="Times New Roman" w:hAnsi="Gadugi" w:cs="Times New Roman"/>
                <w:bCs/>
                <w:lang w:eastAsia="en-GB" w:bidi="ar-SA"/>
              </w:rPr>
            </w:pPr>
            <w:r>
              <w:rPr>
                <w:rFonts w:ascii="Gadugi" w:eastAsia="Times New Roman" w:hAnsi="Gadugi" w:cs="Times New Roman"/>
                <w:bCs/>
                <w:noProof/>
                <w:lang w:eastAsia="en-GB" w:bidi="ar-SA"/>
              </w:rPr>
              <w:drawing>
                <wp:anchor distT="0" distB="0" distL="114300" distR="114300" simplePos="0" relativeHeight="251867136" behindDoc="1" locked="0" layoutInCell="1" allowOverlap="1" wp14:anchorId="6116258E" wp14:editId="01B1685A">
                  <wp:simplePos x="0" y="0"/>
                  <wp:positionH relativeFrom="column">
                    <wp:posOffset>3471545</wp:posOffset>
                  </wp:positionH>
                  <wp:positionV relativeFrom="paragraph">
                    <wp:posOffset>257175</wp:posOffset>
                  </wp:positionV>
                  <wp:extent cx="1761067" cy="1320800"/>
                  <wp:effectExtent l="0" t="0" r="0" b="0"/>
                  <wp:wrapTight wrapText="bothSides">
                    <wp:wrapPolygon edited="0">
                      <wp:start x="0" y="0"/>
                      <wp:lineTo x="0" y="21185"/>
                      <wp:lineTo x="21265" y="21185"/>
                      <wp:lineTo x="21265" y="0"/>
                      <wp:lineTo x="0" y="0"/>
                    </wp:wrapPolygon>
                  </wp:wrapTight>
                  <wp:docPr id="506" name="Video 506" descr="Creating Classroom Rules">
                    <a:hlinkClick xmlns:a="http://schemas.openxmlformats.org/drawingml/2006/main" r:id="rId5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 name="Video 506" descr="Creating Classroom Rules">
                            <a:hlinkClick r:id="rId53"/>
                          </pic:cNvPr>
                          <pic:cNvPicPr/>
                        </pic:nvPicPr>
                        <pic:blipFill>
                          <a:blip r:embed="rId54" cstate="print">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50&quot; src=&quot;https://www.youtube.com/embed/69ehhIwC8eY?feature=oembed&quot; frameborder=&quot;0&quot; allow=&quot;accelerometer; autoplay; clipboard-write; encrypted-media; gyroscope; picture-in-picture&quot; allowfullscreen=&quot;&quot; sandbox=&quot;allow-scripts allow-same-origin allow-popups&quot;&gt;&lt;/iframe&gt;" h="150" w="200"/>
                              </a:ext>
                            </a:extLst>
                          </a:blip>
                          <a:stretch>
                            <a:fillRect/>
                          </a:stretch>
                        </pic:blipFill>
                        <pic:spPr>
                          <a:xfrm>
                            <a:off x="0" y="0"/>
                            <a:ext cx="1761067" cy="1320800"/>
                          </a:xfrm>
                          <a:prstGeom prst="rect">
                            <a:avLst/>
                          </a:prstGeom>
                        </pic:spPr>
                      </pic:pic>
                    </a:graphicData>
                  </a:graphic>
                </wp:anchor>
              </w:drawing>
            </w:r>
            <w:r w:rsidR="008332BC" w:rsidRPr="008E3324">
              <w:rPr>
                <w:rFonts w:ascii="Gadugi" w:eastAsia="Times New Roman" w:hAnsi="Gadugi" w:cs="Times New Roman"/>
                <w:bCs/>
                <w:lang w:eastAsia="en-GB" w:bidi="ar-SA"/>
              </w:rPr>
              <w:t xml:space="preserve">Watch the video (with subtitles) to see primary teachers reinforcing classroom rules with their students in the U.S. </w:t>
            </w:r>
          </w:p>
          <w:p w14:paraId="6AB27055" w14:textId="00C56CCF" w:rsidR="008332BC" w:rsidRDefault="00A61B5F" w:rsidP="006231A9">
            <w:pPr>
              <w:pStyle w:val="ListParagraph"/>
              <w:numPr>
                <w:ilvl w:val="0"/>
                <w:numId w:val="45"/>
              </w:numPr>
              <w:textAlignment w:val="baseline"/>
              <w:rPr>
                <w:rFonts w:ascii="Gadugi" w:eastAsia="Times New Roman" w:hAnsi="Gadugi" w:cs="Times New Roman"/>
                <w:bCs/>
                <w:lang w:eastAsia="en-GB" w:bidi="ar-SA"/>
              </w:rPr>
            </w:pPr>
            <w:r w:rsidRPr="00914F64">
              <w:rPr>
                <w:noProof/>
                <w:color w:val="4472C4" w:themeColor="accent1"/>
                <w:sz w:val="24"/>
              </w:rPr>
              <w:drawing>
                <wp:anchor distT="0" distB="0" distL="114300" distR="114300" simplePos="0" relativeHeight="251914240" behindDoc="0" locked="0" layoutInCell="1" allowOverlap="1" wp14:anchorId="6614E681" wp14:editId="5D2BE758">
                  <wp:simplePos x="0" y="0"/>
                  <wp:positionH relativeFrom="column">
                    <wp:posOffset>2711450</wp:posOffset>
                  </wp:positionH>
                  <wp:positionV relativeFrom="paragraph">
                    <wp:posOffset>90170</wp:posOffset>
                  </wp:positionV>
                  <wp:extent cx="675596" cy="685800"/>
                  <wp:effectExtent l="0" t="0" r="0" b="0"/>
                  <wp:wrapNone/>
                  <wp:docPr id="64" name="Picture 64"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8332BC" w:rsidRPr="008332BC">
              <w:rPr>
                <w:rFonts w:ascii="Gadugi" w:eastAsia="Times New Roman" w:hAnsi="Gadugi" w:cs="Times New Roman"/>
                <w:bCs/>
                <w:lang w:eastAsia="en-GB" w:bidi="ar-SA"/>
              </w:rPr>
              <w:t xml:space="preserve">Do Myanmar children behave similarly? </w:t>
            </w:r>
          </w:p>
          <w:p w14:paraId="54C0B8A6" w14:textId="19000AF8" w:rsidR="008332BC" w:rsidRDefault="008332BC" w:rsidP="006231A9">
            <w:pPr>
              <w:pStyle w:val="ListParagraph"/>
              <w:numPr>
                <w:ilvl w:val="0"/>
                <w:numId w:val="45"/>
              </w:numPr>
              <w:textAlignment w:val="baseline"/>
              <w:rPr>
                <w:rFonts w:ascii="Gadugi" w:eastAsia="Times New Roman" w:hAnsi="Gadugi" w:cs="Times New Roman"/>
                <w:bCs/>
                <w:lang w:eastAsia="en-GB" w:bidi="ar-SA"/>
              </w:rPr>
            </w:pPr>
            <w:r w:rsidRPr="008332BC">
              <w:rPr>
                <w:rFonts w:ascii="Gadugi" w:eastAsia="Times New Roman" w:hAnsi="Gadugi" w:cs="Times New Roman"/>
                <w:bCs/>
                <w:lang w:eastAsia="en-GB" w:bidi="ar-SA"/>
              </w:rPr>
              <w:t xml:space="preserve">What about their teachers? </w:t>
            </w:r>
          </w:p>
          <w:p w14:paraId="07400492" w14:textId="5F3EED12" w:rsidR="008332BC" w:rsidRDefault="008332BC" w:rsidP="006231A9">
            <w:pPr>
              <w:pStyle w:val="ListParagraph"/>
              <w:numPr>
                <w:ilvl w:val="0"/>
                <w:numId w:val="45"/>
              </w:numPr>
              <w:textAlignment w:val="baseline"/>
              <w:rPr>
                <w:rFonts w:ascii="Gadugi" w:eastAsia="Times New Roman" w:hAnsi="Gadugi" w:cs="Times New Roman"/>
                <w:bCs/>
                <w:lang w:eastAsia="en-GB" w:bidi="ar-SA"/>
              </w:rPr>
            </w:pPr>
            <w:r w:rsidRPr="008332BC">
              <w:rPr>
                <w:rFonts w:ascii="Gadugi" w:eastAsia="Times New Roman" w:hAnsi="Gadugi" w:cs="Times New Roman"/>
                <w:bCs/>
                <w:lang w:eastAsia="en-GB" w:bidi="ar-SA"/>
              </w:rPr>
              <w:t>Note any thoughts in your journal.</w:t>
            </w:r>
          </w:p>
          <w:p w14:paraId="2F7105C0" w14:textId="5CF44561" w:rsidR="008332BC" w:rsidRPr="008332BC" w:rsidRDefault="008332BC" w:rsidP="008332BC">
            <w:pPr>
              <w:pStyle w:val="ListParagraph"/>
              <w:textAlignment w:val="baseline"/>
              <w:rPr>
                <w:rFonts w:ascii="Gadugi" w:eastAsia="Times New Roman" w:hAnsi="Gadugi" w:cs="Times New Roman"/>
                <w:bCs/>
                <w:lang w:eastAsia="en-GB" w:bidi="ar-SA"/>
              </w:rPr>
            </w:pPr>
          </w:p>
          <w:p w14:paraId="5C6A1C40" w14:textId="77777777" w:rsidR="008725D9" w:rsidRPr="008E3324" w:rsidRDefault="008725D9" w:rsidP="008725D9">
            <w:pPr>
              <w:textAlignment w:val="baseline"/>
              <w:rPr>
                <w:rFonts w:ascii="Gadugi" w:eastAsia="Times New Roman" w:hAnsi="Gadugi" w:cs="Times New Roman"/>
                <w:bCs/>
                <w:lang w:eastAsia="en-GB" w:bidi="ar-SA"/>
              </w:rPr>
            </w:pPr>
            <w:r w:rsidRPr="008E3324">
              <w:rPr>
                <w:rFonts w:ascii="Gadugi" w:eastAsia="Times New Roman" w:hAnsi="Gadugi" w:cs="Times New Roman"/>
                <w:bCs/>
                <w:lang w:eastAsia="en-GB" w:bidi="ar-SA"/>
              </w:rPr>
              <w:t>Video</w:t>
            </w:r>
            <w:r>
              <w:rPr>
                <w:rFonts w:ascii="Gadugi" w:eastAsia="Times New Roman" w:hAnsi="Gadugi" w:cs="Times New Roman"/>
                <w:bCs/>
                <w:lang w:eastAsia="en-GB" w:bidi="ar-SA"/>
              </w:rPr>
              <w:t xml:space="preserve">: </w:t>
            </w:r>
            <w:r w:rsidRPr="008E3324">
              <w:rPr>
                <w:rFonts w:ascii="Gadugi" w:eastAsia="Times New Roman" w:hAnsi="Gadugi" w:cs="Times New Roman"/>
                <w:bCs/>
                <w:lang w:eastAsia="en-GB" w:bidi="ar-SA"/>
              </w:rPr>
              <w:t>Creating classroom rules in primary school</w:t>
            </w:r>
          </w:p>
          <w:p w14:paraId="789B6826" w14:textId="77777777" w:rsidR="002F5DBE" w:rsidRPr="008E3324" w:rsidRDefault="0014598E" w:rsidP="002F5DBE">
            <w:pPr>
              <w:textAlignment w:val="baseline"/>
              <w:rPr>
                <w:rFonts w:ascii="Gadugi" w:eastAsia="Times New Roman" w:hAnsi="Gadugi" w:cs="Times New Roman"/>
                <w:color w:val="2E74B5" w:themeColor="accent5" w:themeShade="BF"/>
                <w:lang w:eastAsia="en-GB" w:bidi="ar-SA"/>
              </w:rPr>
            </w:pPr>
            <w:hyperlink r:id="rId55" w:history="1">
              <w:r w:rsidR="002F5DBE" w:rsidRPr="008E3324">
                <w:rPr>
                  <w:rStyle w:val="Hyperlink"/>
                  <w:rFonts w:ascii="Gadugi" w:eastAsia="Times New Roman" w:hAnsi="Gadugi" w:cs="Times New Roman"/>
                  <w:lang w:eastAsia="en-GB" w:bidi="ar-SA"/>
                </w:rPr>
                <w:t>https://www.youtube.com/watch?v=69ehhIwC8eY</w:t>
              </w:r>
            </w:hyperlink>
          </w:p>
          <w:p w14:paraId="5870C770" w14:textId="3F48262F" w:rsidR="008725D9" w:rsidRPr="00234936" w:rsidRDefault="008725D9" w:rsidP="002F5DBE">
            <w:pPr>
              <w:textAlignment w:val="baseline"/>
              <w:rPr>
                <w:rFonts w:ascii="Gadugi" w:eastAsia="Times New Roman" w:hAnsi="Gadugi" w:cs="Times New Roman"/>
                <w:sz w:val="16"/>
                <w:szCs w:val="16"/>
                <w:lang w:eastAsia="en-GB" w:bidi="ar-SA"/>
              </w:rPr>
            </w:pPr>
          </w:p>
          <w:p w14:paraId="09941289" w14:textId="6AD176BF" w:rsidR="002F5DBE" w:rsidRDefault="008725D9" w:rsidP="006231A9">
            <w:pPr>
              <w:pStyle w:val="ListParagraph"/>
              <w:numPr>
                <w:ilvl w:val="0"/>
                <w:numId w:val="45"/>
              </w:numPr>
              <w:textAlignment w:val="baseline"/>
              <w:rPr>
                <w:rFonts w:ascii="Gadugi" w:eastAsia="Times New Roman" w:hAnsi="Gadugi" w:cs="Times New Roman"/>
                <w:lang w:eastAsia="en-GB" w:bidi="ar-SA"/>
              </w:rPr>
            </w:pPr>
            <w:r w:rsidRPr="008246C1">
              <w:rPr>
                <w:rFonts w:ascii="Gadugi" w:eastAsia="Times New Roman" w:hAnsi="Gadugi" w:cs="Times New Roman"/>
                <w:lang w:eastAsia="en-GB" w:bidi="ar-SA"/>
              </w:rPr>
              <w:t>Listen to how the teachers use</w:t>
            </w:r>
            <w:r w:rsidR="002F5DBE" w:rsidRPr="008246C1">
              <w:rPr>
                <w:rFonts w:ascii="Gadugi" w:eastAsia="Times New Roman" w:hAnsi="Gadugi" w:cs="Times New Roman"/>
                <w:lang w:eastAsia="en-GB" w:bidi="ar-SA"/>
              </w:rPr>
              <w:t xml:space="preserve"> praise and positive interactions with students</w:t>
            </w:r>
            <w:r w:rsidRPr="008246C1">
              <w:rPr>
                <w:rFonts w:ascii="Gadugi" w:eastAsia="Times New Roman" w:hAnsi="Gadugi" w:cs="Times New Roman"/>
                <w:lang w:eastAsia="en-GB" w:bidi="ar-SA"/>
              </w:rPr>
              <w:t>.</w:t>
            </w:r>
            <w:r w:rsidR="00A61B5F" w:rsidRPr="00914F64">
              <w:rPr>
                <w:noProof/>
                <w:color w:val="4472C4" w:themeColor="accent1"/>
                <w:sz w:val="24"/>
              </w:rPr>
              <w:t xml:space="preserve"> </w:t>
            </w:r>
          </w:p>
          <w:p w14:paraId="357F3948" w14:textId="77777777" w:rsidR="002F5DBE" w:rsidRDefault="008246C1" w:rsidP="006231A9">
            <w:pPr>
              <w:pStyle w:val="ListParagraph"/>
              <w:numPr>
                <w:ilvl w:val="0"/>
                <w:numId w:val="45"/>
              </w:numPr>
              <w:textAlignment w:val="baseline"/>
              <w:rPr>
                <w:rFonts w:ascii="Gadugi" w:eastAsia="Times New Roman" w:hAnsi="Gadugi" w:cs="Times New Roman"/>
                <w:lang w:eastAsia="en-GB" w:bidi="ar-SA"/>
              </w:rPr>
            </w:pPr>
            <w:r>
              <w:rPr>
                <w:rFonts w:ascii="Gadugi" w:eastAsia="Times New Roman" w:hAnsi="Gadugi" w:cs="Times New Roman"/>
                <w:lang w:eastAsia="en-GB" w:bidi="ar-SA"/>
              </w:rPr>
              <w:t>What routines did you see?</w:t>
            </w:r>
          </w:p>
          <w:p w14:paraId="47C09993" w14:textId="07391FA2" w:rsidR="00234936" w:rsidRPr="00234936" w:rsidRDefault="00234936" w:rsidP="00234936">
            <w:pPr>
              <w:pStyle w:val="ListParagraph"/>
              <w:textAlignment w:val="baseline"/>
              <w:rPr>
                <w:rFonts w:ascii="Gadugi" w:eastAsia="Times New Roman" w:hAnsi="Gadugi" w:cs="Times New Roman"/>
                <w:sz w:val="16"/>
                <w:szCs w:val="16"/>
                <w:lang w:eastAsia="en-GB" w:bidi="ar-SA"/>
              </w:rPr>
            </w:pPr>
          </w:p>
        </w:tc>
      </w:tr>
    </w:tbl>
    <w:p w14:paraId="10371996" w14:textId="406C1815" w:rsidR="002F5DBE" w:rsidRDefault="002F5DBE" w:rsidP="0006182F">
      <w:pPr>
        <w:spacing w:after="0" w:line="240" w:lineRule="auto"/>
        <w:textAlignment w:val="baseline"/>
        <w:rPr>
          <w:rFonts w:ascii="Gadugi" w:eastAsia="Times New Roman" w:hAnsi="Gadugi" w:cs="Times New Roman"/>
          <w:bCs/>
          <w:lang w:val="en-GB" w:eastAsia="en-GB" w:bidi="ar-SA"/>
        </w:rPr>
      </w:pPr>
    </w:p>
    <w:p w14:paraId="51A02958" w14:textId="654D4F65" w:rsidR="002F5DBE" w:rsidRDefault="002F5DBE" w:rsidP="0006182F">
      <w:pPr>
        <w:spacing w:after="0" w:line="240" w:lineRule="auto"/>
        <w:textAlignment w:val="baseline"/>
        <w:rPr>
          <w:rFonts w:ascii="Gadugi" w:eastAsia="Times New Roman" w:hAnsi="Gadugi" w:cs="Times New Roman"/>
          <w:bCs/>
          <w:lang w:val="en-GB" w:eastAsia="en-GB" w:bidi="ar-SA"/>
        </w:rPr>
      </w:pPr>
    </w:p>
    <w:tbl>
      <w:tblPr>
        <w:tblStyle w:val="TableGrid4"/>
        <w:tblW w:w="10060" w:type="dxa"/>
        <w:tblLook w:val="04A0" w:firstRow="1" w:lastRow="0" w:firstColumn="1" w:lastColumn="0" w:noHBand="0" w:noVBand="1"/>
      </w:tblPr>
      <w:tblGrid>
        <w:gridCol w:w="10060"/>
      </w:tblGrid>
      <w:tr w:rsidR="008C7221" w:rsidRPr="008626FF" w14:paraId="6B668F2C" w14:textId="77777777" w:rsidTr="00350293">
        <w:trPr>
          <w:trHeight w:val="1922"/>
        </w:trPr>
        <w:tc>
          <w:tcPr>
            <w:tcW w:w="10060" w:type="dxa"/>
            <w:shd w:val="clear" w:color="auto" w:fill="FFF2CC" w:themeFill="accent4" w:themeFillTint="33"/>
          </w:tcPr>
          <w:p w14:paraId="771B694A" w14:textId="3F00E4A1" w:rsidR="008C7221" w:rsidRPr="00385453" w:rsidRDefault="003F1093" w:rsidP="00350293">
            <w:pPr>
              <w:keepNext/>
              <w:keepLines/>
              <w:outlineLvl w:val="0"/>
              <w:rPr>
                <w:rFonts w:asciiTheme="majorHAnsi" w:eastAsia="Times New Roman" w:hAnsiTheme="majorHAnsi" w:cstheme="majorBidi"/>
                <w:b/>
                <w:bCs/>
                <w:color w:val="2F5496" w:themeColor="accent1" w:themeShade="BF"/>
                <w:sz w:val="26"/>
                <w:szCs w:val="32"/>
                <w:lang w:bidi="ar-SA"/>
              </w:rPr>
            </w:pPr>
            <w:bookmarkStart w:id="21" w:name="_Hlk91692258"/>
            <w:r w:rsidRPr="00914F64">
              <w:rPr>
                <w:noProof/>
                <w:color w:val="4472C4" w:themeColor="accent1"/>
                <w:sz w:val="24"/>
              </w:rPr>
              <w:drawing>
                <wp:anchor distT="0" distB="0" distL="114300" distR="114300" simplePos="0" relativeHeight="251930624" behindDoc="0" locked="0" layoutInCell="1" allowOverlap="1" wp14:anchorId="72AD9F21" wp14:editId="5DE9F532">
                  <wp:simplePos x="0" y="0"/>
                  <wp:positionH relativeFrom="column">
                    <wp:posOffset>-209550</wp:posOffset>
                  </wp:positionH>
                  <wp:positionV relativeFrom="paragraph">
                    <wp:posOffset>225425</wp:posOffset>
                  </wp:positionV>
                  <wp:extent cx="631693" cy="635000"/>
                  <wp:effectExtent l="0" t="0" r="0" b="0"/>
                  <wp:wrapNone/>
                  <wp:docPr id="73" name="Picture 73"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descr="A picture containing text&#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8C7221" w:rsidRPr="008626FF">
              <w:rPr>
                <w:rFonts w:ascii="Gadugi" w:eastAsiaTheme="majorEastAsia" w:hAnsi="Gadugi" w:cstheme="majorBidi"/>
                <w:noProof/>
                <w:color w:val="2F5496" w:themeColor="accent1" w:themeShade="BF"/>
                <w:szCs w:val="32"/>
                <w:lang w:bidi="ar-SA"/>
              </w:rPr>
              <w:drawing>
                <wp:anchor distT="0" distB="0" distL="114300" distR="114300" simplePos="0" relativeHeight="251871232" behindDoc="1" locked="0" layoutInCell="1" allowOverlap="1" wp14:anchorId="588F771B" wp14:editId="12D924D9">
                  <wp:simplePos x="0" y="0"/>
                  <wp:positionH relativeFrom="column">
                    <wp:posOffset>5422900</wp:posOffset>
                  </wp:positionH>
                  <wp:positionV relativeFrom="paragraph">
                    <wp:posOffset>78740</wp:posOffset>
                  </wp:positionV>
                  <wp:extent cx="615950" cy="298450"/>
                  <wp:effectExtent l="0" t="0" r="0" b="6350"/>
                  <wp:wrapTight wrapText="bothSides">
                    <wp:wrapPolygon edited="0">
                      <wp:start x="4008" y="0"/>
                      <wp:lineTo x="0" y="4136"/>
                      <wp:lineTo x="0" y="17923"/>
                      <wp:lineTo x="4008" y="20681"/>
                      <wp:lineTo x="16701" y="20681"/>
                      <wp:lineTo x="20709" y="17923"/>
                      <wp:lineTo x="20709" y="4136"/>
                      <wp:lineTo x="16701" y="0"/>
                      <wp:lineTo x="4008" y="0"/>
                    </wp:wrapPolygon>
                  </wp:wrapTight>
                  <wp:docPr id="508" name="Picture 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15950" cy="298450"/>
                          </a:xfrm>
                          <a:prstGeom prst="rect">
                            <a:avLst/>
                          </a:prstGeom>
                          <a:noFill/>
                        </pic:spPr>
                      </pic:pic>
                    </a:graphicData>
                  </a:graphic>
                </wp:anchor>
              </w:drawing>
            </w:r>
            <w:r w:rsidR="008C7221">
              <w:rPr>
                <w:rFonts w:asciiTheme="majorHAnsi" w:eastAsia="Times New Roman" w:hAnsiTheme="majorHAnsi" w:cstheme="majorBidi"/>
                <w:b/>
                <w:bCs/>
                <w:color w:val="2F5496" w:themeColor="accent1" w:themeShade="BF"/>
                <w:sz w:val="26"/>
                <w:szCs w:val="32"/>
                <w:lang w:bidi="ar-SA"/>
              </w:rPr>
              <w:t xml:space="preserve">Discussion/reflection </w:t>
            </w:r>
            <w:r w:rsidR="008C7221" w:rsidRPr="008626FF">
              <w:rPr>
                <w:rFonts w:asciiTheme="majorHAnsi" w:eastAsia="Times New Roman" w:hAnsiTheme="majorHAnsi" w:cstheme="majorBidi"/>
                <w:b/>
                <w:bCs/>
                <w:color w:val="2F5496" w:themeColor="accent1" w:themeShade="BF"/>
                <w:sz w:val="26"/>
                <w:szCs w:val="32"/>
                <w:lang w:bidi="ar-SA"/>
              </w:rPr>
              <w:t xml:space="preserve">– </w:t>
            </w:r>
            <w:r w:rsidR="008C7221">
              <w:rPr>
                <w:rFonts w:asciiTheme="majorHAnsi" w:eastAsia="Times New Roman" w:hAnsiTheme="majorHAnsi" w:cstheme="majorBidi"/>
                <w:b/>
                <w:bCs/>
                <w:color w:val="2F5496" w:themeColor="accent1" w:themeShade="BF"/>
                <w:sz w:val="26"/>
                <w:szCs w:val="32"/>
                <w:lang w:bidi="ar-SA"/>
              </w:rPr>
              <w:t>Summary</w:t>
            </w:r>
            <w:r w:rsidR="008C7221" w:rsidRPr="008626FF">
              <w:rPr>
                <w:rFonts w:asciiTheme="majorHAnsi" w:eastAsia="Times New Roman" w:hAnsiTheme="majorHAnsi" w:cstheme="majorBidi"/>
                <w:b/>
                <w:bCs/>
                <w:color w:val="2F5496" w:themeColor="accent1" w:themeShade="BF"/>
                <w:sz w:val="26"/>
                <w:szCs w:val="32"/>
                <w:lang w:bidi="ar-SA"/>
              </w:rPr>
              <w:t xml:space="preserve"> (</w:t>
            </w:r>
            <w:r w:rsidR="008C7221">
              <w:rPr>
                <w:rFonts w:asciiTheme="majorHAnsi" w:eastAsia="Times New Roman" w:hAnsiTheme="majorHAnsi" w:cstheme="majorBidi"/>
                <w:b/>
                <w:bCs/>
                <w:color w:val="2F5496" w:themeColor="accent1" w:themeShade="BF"/>
                <w:sz w:val="26"/>
                <w:szCs w:val="32"/>
                <w:lang w:bidi="ar-SA"/>
              </w:rPr>
              <w:t>10</w:t>
            </w:r>
            <w:r w:rsidR="008C7221" w:rsidRPr="008626FF">
              <w:rPr>
                <w:rFonts w:asciiTheme="majorHAnsi" w:eastAsia="Times New Roman" w:hAnsiTheme="majorHAnsi" w:cstheme="majorBidi"/>
                <w:b/>
                <w:bCs/>
                <w:color w:val="2F5496" w:themeColor="accent1" w:themeShade="BF"/>
                <w:sz w:val="26"/>
                <w:szCs w:val="32"/>
                <w:lang w:bidi="ar-SA"/>
              </w:rPr>
              <w:t xml:space="preserve"> minutes)</w:t>
            </w:r>
            <w:r w:rsidR="008C7221" w:rsidRPr="008626FF">
              <w:rPr>
                <w:rFonts w:ascii="Gadugi" w:eastAsiaTheme="majorEastAsia" w:hAnsi="Gadugi" w:cstheme="majorBidi"/>
                <w:noProof/>
                <w:color w:val="2F5496" w:themeColor="accent1" w:themeShade="BF"/>
                <w:szCs w:val="32"/>
                <w:lang w:bidi="ar-SA"/>
              </w:rPr>
              <w:t xml:space="preserve"> </w:t>
            </w:r>
          </w:p>
          <w:p w14:paraId="07F2C5B4" w14:textId="47B9D3D8" w:rsidR="008C7221" w:rsidRPr="0040000D" w:rsidRDefault="008C7221" w:rsidP="006231A9">
            <w:pPr>
              <w:pStyle w:val="ListParagraph"/>
              <w:numPr>
                <w:ilvl w:val="0"/>
                <w:numId w:val="46"/>
              </w:numPr>
              <w:spacing w:after="120"/>
              <w:textAlignment w:val="baseline"/>
              <w:rPr>
                <w:rFonts w:ascii="Gadugi" w:eastAsia="Times New Roman" w:hAnsi="Gadugi" w:cs="Times New Roman"/>
                <w:bCs/>
                <w:lang w:eastAsia="en-GB" w:bidi="ar-SA"/>
              </w:rPr>
            </w:pPr>
            <w:r w:rsidRPr="0040000D">
              <w:rPr>
                <w:rFonts w:ascii="Gadugi" w:eastAsia="Times New Roman" w:hAnsi="Gadugi" w:cs="Times New Roman"/>
                <w:bCs/>
                <w:lang w:eastAsia="en-GB" w:bidi="ar-SA"/>
              </w:rPr>
              <w:t xml:space="preserve">How will </w:t>
            </w:r>
            <w:r w:rsidR="000727E0" w:rsidRPr="0040000D">
              <w:rPr>
                <w:rFonts w:ascii="Gadugi" w:eastAsia="Times New Roman" w:hAnsi="Gadugi" w:cs="Times New Roman"/>
                <w:bCs/>
                <w:lang w:eastAsia="en-GB" w:bidi="ar-SA"/>
              </w:rPr>
              <w:t>students</w:t>
            </w:r>
            <w:r w:rsidRPr="0040000D">
              <w:rPr>
                <w:rFonts w:ascii="Gadugi" w:eastAsia="Times New Roman" w:hAnsi="Gadugi" w:cs="Times New Roman"/>
                <w:bCs/>
                <w:lang w:eastAsia="en-GB" w:bidi="ar-SA"/>
              </w:rPr>
              <w:t xml:space="preserve"> in your class can be part of the decision making around class rules?</w:t>
            </w:r>
            <w:r w:rsidR="003F1093" w:rsidRPr="00914F64">
              <w:rPr>
                <w:noProof/>
                <w:color w:val="4472C4" w:themeColor="accent1"/>
                <w:sz w:val="24"/>
              </w:rPr>
              <w:t xml:space="preserve"> </w:t>
            </w:r>
          </w:p>
          <w:p w14:paraId="079746DD" w14:textId="39AD37F6" w:rsidR="008C7221" w:rsidRPr="0040000D" w:rsidRDefault="00A61B5F" w:rsidP="006231A9">
            <w:pPr>
              <w:pStyle w:val="ListParagraph"/>
              <w:numPr>
                <w:ilvl w:val="0"/>
                <w:numId w:val="46"/>
              </w:numPr>
              <w:spacing w:after="120"/>
              <w:textAlignment w:val="baseline"/>
              <w:rPr>
                <w:rFonts w:ascii="Gadugi" w:eastAsia="Times New Roman" w:hAnsi="Gadugi" w:cs="Times New Roman"/>
                <w:bCs/>
                <w:lang w:eastAsia="en-GB" w:bidi="ar-SA"/>
              </w:rPr>
            </w:pPr>
            <w:r w:rsidRPr="00914F64">
              <w:rPr>
                <w:noProof/>
                <w:color w:val="4472C4" w:themeColor="accent1"/>
                <w:sz w:val="24"/>
              </w:rPr>
              <w:drawing>
                <wp:anchor distT="0" distB="0" distL="114300" distR="114300" simplePos="0" relativeHeight="251916288" behindDoc="0" locked="0" layoutInCell="1" allowOverlap="1" wp14:anchorId="471BEF86" wp14:editId="65E0092D">
                  <wp:simplePos x="0" y="0"/>
                  <wp:positionH relativeFrom="column">
                    <wp:posOffset>5448300</wp:posOffset>
                  </wp:positionH>
                  <wp:positionV relativeFrom="paragraph">
                    <wp:posOffset>-635</wp:posOffset>
                  </wp:positionV>
                  <wp:extent cx="675596" cy="685800"/>
                  <wp:effectExtent l="0" t="0" r="0" b="0"/>
                  <wp:wrapNone/>
                  <wp:docPr id="65" name="Picture 65"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8C7221" w:rsidRPr="0040000D">
              <w:rPr>
                <w:rFonts w:ascii="Gadugi" w:eastAsia="Times New Roman" w:hAnsi="Gadugi" w:cs="Times New Roman"/>
                <w:bCs/>
                <w:lang w:eastAsia="en-GB" w:bidi="ar-SA"/>
              </w:rPr>
              <w:t>What do you think is working well, what things are not working so well?</w:t>
            </w:r>
          </w:p>
          <w:p w14:paraId="57471DA1" w14:textId="16B18F59" w:rsidR="008C7221" w:rsidRPr="0040000D" w:rsidRDefault="008C7221" w:rsidP="006231A9">
            <w:pPr>
              <w:pStyle w:val="ListParagraph"/>
              <w:numPr>
                <w:ilvl w:val="0"/>
                <w:numId w:val="46"/>
              </w:numPr>
              <w:spacing w:after="120"/>
              <w:textAlignment w:val="baseline"/>
              <w:rPr>
                <w:rFonts w:ascii="Gadugi" w:eastAsia="Times New Roman" w:hAnsi="Gadugi" w:cs="Times New Roman"/>
                <w:bCs/>
                <w:lang w:eastAsia="en-GB" w:bidi="ar-SA"/>
              </w:rPr>
            </w:pPr>
            <w:r w:rsidRPr="0040000D">
              <w:rPr>
                <w:rFonts w:ascii="Gadugi" w:eastAsia="Times New Roman" w:hAnsi="Gadugi" w:cs="Times New Roman"/>
                <w:bCs/>
                <w:lang w:eastAsia="en-GB" w:bidi="ar-SA"/>
              </w:rPr>
              <w:t>Would you like to see/change in your class?</w:t>
            </w:r>
          </w:p>
          <w:p w14:paraId="12221542" w14:textId="47844DE5" w:rsidR="000727E0" w:rsidRPr="0040000D" w:rsidRDefault="008C7221" w:rsidP="006231A9">
            <w:pPr>
              <w:pStyle w:val="ListParagraph"/>
              <w:numPr>
                <w:ilvl w:val="0"/>
                <w:numId w:val="46"/>
              </w:numPr>
              <w:spacing w:after="120"/>
              <w:textAlignment w:val="baseline"/>
              <w:rPr>
                <w:rFonts w:ascii="Gadugi" w:eastAsia="Times New Roman" w:hAnsi="Gadugi" w:cs="Times New Roman"/>
                <w:bCs/>
                <w:lang w:eastAsia="en-GB" w:bidi="ar-SA"/>
              </w:rPr>
            </w:pPr>
            <w:r w:rsidRPr="0040000D">
              <w:rPr>
                <w:rFonts w:ascii="Gadugi" w:eastAsia="Times New Roman" w:hAnsi="Gadugi" w:cs="Times New Roman"/>
                <w:bCs/>
                <w:lang w:eastAsia="en-GB" w:bidi="ar-SA"/>
              </w:rPr>
              <w:t xml:space="preserve">When </w:t>
            </w:r>
            <w:r w:rsidR="006C1CD3" w:rsidRPr="0040000D">
              <w:rPr>
                <w:rFonts w:ascii="Gadugi" w:eastAsia="Times New Roman" w:hAnsi="Gadugi" w:cs="Times New Roman"/>
                <w:bCs/>
                <w:lang w:eastAsia="en-GB" w:bidi="ar-SA"/>
              </w:rPr>
              <w:t>people</w:t>
            </w:r>
            <w:r w:rsidRPr="0040000D">
              <w:rPr>
                <w:rFonts w:ascii="Gadugi" w:eastAsia="Times New Roman" w:hAnsi="Gadugi" w:cs="Times New Roman"/>
                <w:bCs/>
                <w:lang w:eastAsia="en-GB" w:bidi="ar-SA"/>
              </w:rPr>
              <w:t xml:space="preserve"> walk into </w:t>
            </w:r>
            <w:r w:rsidR="006C1CD3" w:rsidRPr="0040000D">
              <w:rPr>
                <w:rFonts w:ascii="Gadugi" w:eastAsia="Times New Roman" w:hAnsi="Gadugi" w:cs="Times New Roman"/>
                <w:bCs/>
                <w:lang w:eastAsia="en-GB" w:bidi="ar-SA"/>
              </w:rPr>
              <w:t>your</w:t>
            </w:r>
            <w:r w:rsidRPr="0040000D">
              <w:rPr>
                <w:rFonts w:ascii="Gadugi" w:eastAsia="Times New Roman" w:hAnsi="Gadugi" w:cs="Times New Roman"/>
                <w:bCs/>
                <w:lang w:eastAsia="en-GB" w:bidi="ar-SA"/>
              </w:rPr>
              <w:t xml:space="preserve"> classroom what </w:t>
            </w:r>
            <w:r w:rsidR="006C1CD3" w:rsidRPr="0040000D">
              <w:rPr>
                <w:rFonts w:ascii="Gadugi" w:eastAsia="Times New Roman" w:hAnsi="Gadugi" w:cs="Times New Roman"/>
                <w:bCs/>
                <w:lang w:eastAsia="en-GB" w:bidi="ar-SA"/>
              </w:rPr>
              <w:t>do you want them to</w:t>
            </w:r>
            <w:r w:rsidRPr="0040000D">
              <w:rPr>
                <w:rFonts w:ascii="Gadugi" w:eastAsia="Times New Roman" w:hAnsi="Gadugi" w:cs="Times New Roman"/>
                <w:bCs/>
                <w:lang w:eastAsia="en-GB" w:bidi="ar-SA"/>
              </w:rPr>
              <w:t xml:space="preserve"> see</w:t>
            </w:r>
            <w:r w:rsidR="006C1CD3" w:rsidRPr="0040000D">
              <w:rPr>
                <w:rFonts w:ascii="Gadugi" w:eastAsia="Times New Roman" w:hAnsi="Gadugi" w:cs="Times New Roman"/>
                <w:bCs/>
                <w:lang w:eastAsia="en-GB" w:bidi="ar-SA"/>
              </w:rPr>
              <w:t>?</w:t>
            </w:r>
            <w:r w:rsidR="000727E0" w:rsidRPr="0040000D">
              <w:rPr>
                <w:rFonts w:ascii="Gadugi" w:eastAsia="Times New Roman" w:hAnsi="Gadugi" w:cs="Times New Roman"/>
                <w:bCs/>
                <w:lang w:eastAsia="en-GB" w:bidi="ar-SA"/>
              </w:rPr>
              <w:t xml:space="preserve"> </w:t>
            </w:r>
          </w:p>
          <w:p w14:paraId="42EF24E0" w14:textId="49A86AD6" w:rsidR="008C7221" w:rsidRPr="00234936" w:rsidRDefault="0040000D" w:rsidP="006231A9">
            <w:pPr>
              <w:pStyle w:val="ListParagraph"/>
              <w:numPr>
                <w:ilvl w:val="0"/>
                <w:numId w:val="46"/>
              </w:numPr>
              <w:spacing w:after="120"/>
              <w:textAlignment w:val="baseline"/>
              <w:rPr>
                <w:rFonts w:ascii="Gadugi" w:eastAsia="Times New Roman" w:hAnsi="Gadugi" w:cs="Times New Roman"/>
                <w:bCs/>
                <w:lang w:eastAsia="en-GB" w:bidi="ar-SA"/>
              </w:rPr>
            </w:pPr>
            <w:r w:rsidRPr="0040000D">
              <w:rPr>
                <w:rFonts w:ascii="Gadugi" w:eastAsia="Times New Roman" w:hAnsi="Gadugi" w:cs="Times New Roman"/>
                <w:bCs/>
                <w:lang w:eastAsia="en-GB" w:bidi="ar-SA"/>
              </w:rPr>
              <w:t>How are you</w:t>
            </w:r>
            <w:r w:rsidR="000727E0" w:rsidRPr="0040000D">
              <w:rPr>
                <w:rFonts w:ascii="Gadugi" w:eastAsia="Times New Roman" w:hAnsi="Gadugi" w:cs="Times New Roman"/>
                <w:bCs/>
                <w:lang w:eastAsia="en-GB" w:bidi="ar-SA"/>
              </w:rPr>
              <w:t xml:space="preserve"> displaying the</w:t>
            </w:r>
            <w:r w:rsidRPr="0040000D">
              <w:rPr>
                <w:rFonts w:ascii="Gadugi" w:eastAsia="Times New Roman" w:hAnsi="Gadugi" w:cs="Times New Roman"/>
                <w:bCs/>
                <w:lang w:eastAsia="en-GB" w:bidi="ar-SA"/>
              </w:rPr>
              <w:t xml:space="preserve"> rules</w:t>
            </w:r>
            <w:r w:rsidR="000727E0" w:rsidRPr="0040000D">
              <w:rPr>
                <w:rFonts w:ascii="Gadugi" w:eastAsia="Times New Roman" w:hAnsi="Gadugi" w:cs="Times New Roman"/>
                <w:bCs/>
                <w:lang w:eastAsia="en-GB" w:bidi="ar-SA"/>
              </w:rPr>
              <w:t xml:space="preserve">, </w:t>
            </w:r>
            <w:r w:rsidRPr="0040000D">
              <w:rPr>
                <w:rFonts w:ascii="Gadugi" w:eastAsia="Times New Roman" w:hAnsi="Gadugi" w:cs="Times New Roman"/>
                <w:bCs/>
                <w:lang w:eastAsia="en-GB" w:bidi="ar-SA"/>
              </w:rPr>
              <w:t>can the</w:t>
            </w:r>
            <w:r w:rsidR="000727E0" w:rsidRPr="0040000D">
              <w:rPr>
                <w:rFonts w:ascii="Gadugi" w:eastAsia="Times New Roman" w:hAnsi="Gadugi" w:cs="Times New Roman"/>
                <w:bCs/>
                <w:lang w:eastAsia="en-GB" w:bidi="ar-SA"/>
              </w:rPr>
              <w:t xml:space="preserve"> </w:t>
            </w:r>
            <w:r w:rsidRPr="0040000D">
              <w:rPr>
                <w:rFonts w:ascii="Gadugi" w:eastAsia="Times New Roman" w:hAnsi="Gadugi" w:cs="Times New Roman"/>
                <w:bCs/>
                <w:lang w:eastAsia="en-GB" w:bidi="ar-SA"/>
              </w:rPr>
              <w:t>students</w:t>
            </w:r>
            <w:r w:rsidR="000727E0" w:rsidRPr="0040000D">
              <w:rPr>
                <w:rFonts w:ascii="Gadugi" w:eastAsia="Times New Roman" w:hAnsi="Gadugi" w:cs="Times New Roman"/>
                <w:bCs/>
                <w:lang w:eastAsia="en-GB" w:bidi="ar-SA"/>
              </w:rPr>
              <w:t xml:space="preserve"> read them?</w:t>
            </w:r>
          </w:p>
        </w:tc>
      </w:tr>
      <w:bookmarkEnd w:id="21"/>
    </w:tbl>
    <w:p w14:paraId="66662161" w14:textId="77777777" w:rsidR="008C7221" w:rsidRPr="00587855" w:rsidRDefault="008C7221" w:rsidP="0006182F">
      <w:pPr>
        <w:spacing w:after="0" w:line="240" w:lineRule="auto"/>
        <w:textAlignment w:val="baseline"/>
        <w:rPr>
          <w:rFonts w:ascii="Gadugi" w:eastAsia="Times New Roman" w:hAnsi="Gadugi" w:cs="Times New Roman"/>
          <w:bCs/>
          <w:lang w:val="en-GB" w:eastAsia="en-GB" w:bidi="ar-SA"/>
        </w:rPr>
      </w:pPr>
    </w:p>
    <w:p w14:paraId="6C0F425A" w14:textId="77777777" w:rsidR="0042480D" w:rsidRDefault="0042480D" w:rsidP="005967C2">
      <w:pPr>
        <w:spacing w:after="0" w:line="240" w:lineRule="auto"/>
        <w:textAlignment w:val="baseline"/>
        <w:rPr>
          <w:rFonts w:ascii="Gadugi" w:eastAsia="Times New Roman" w:hAnsi="Gadugi" w:cs="Times New Roman"/>
          <w:bCs/>
          <w:lang w:val="en-GB" w:eastAsia="en-GB" w:bidi="ar-SA"/>
        </w:rPr>
      </w:pPr>
    </w:p>
    <w:p w14:paraId="77CAF337" w14:textId="7899DCFE" w:rsidR="005967C2" w:rsidRPr="00AF5610" w:rsidRDefault="005967C2" w:rsidP="00872D25">
      <w:pPr>
        <w:pStyle w:val="ListParagraph"/>
        <w:numPr>
          <w:ilvl w:val="0"/>
          <w:numId w:val="3"/>
        </w:numPr>
        <w:spacing w:after="0" w:line="240" w:lineRule="auto"/>
        <w:textAlignment w:val="baseline"/>
        <w:rPr>
          <w:rFonts w:asciiTheme="majorHAnsi" w:eastAsia="Times New Roman" w:hAnsiTheme="majorHAnsi" w:cstheme="majorHAnsi"/>
          <w:b/>
          <w:color w:val="2F5496" w:themeColor="accent1" w:themeShade="BF"/>
          <w:sz w:val="26"/>
          <w:szCs w:val="26"/>
          <w:lang w:val="en-GB" w:eastAsia="en-GB" w:bidi="ar-SA"/>
        </w:rPr>
      </w:pPr>
      <w:r w:rsidRPr="00AF5610">
        <w:rPr>
          <w:rFonts w:asciiTheme="majorHAnsi" w:eastAsia="Times New Roman" w:hAnsiTheme="majorHAnsi" w:cstheme="majorHAnsi"/>
          <w:b/>
          <w:color w:val="2F5496" w:themeColor="accent1" w:themeShade="BF"/>
          <w:sz w:val="26"/>
          <w:szCs w:val="26"/>
          <w:lang w:val="en-GB" w:eastAsia="en-GB" w:bidi="ar-SA"/>
        </w:rPr>
        <w:t>Learner friendly</w:t>
      </w:r>
      <w:r w:rsidR="00872D25" w:rsidRPr="00AF5610">
        <w:rPr>
          <w:rFonts w:asciiTheme="majorHAnsi" w:eastAsia="Times New Roman" w:hAnsiTheme="majorHAnsi" w:cstheme="majorHAnsi"/>
          <w:b/>
          <w:color w:val="2F5496" w:themeColor="accent1" w:themeShade="BF"/>
          <w:sz w:val="26"/>
          <w:szCs w:val="26"/>
          <w:lang w:val="en-GB" w:eastAsia="en-GB" w:bidi="ar-SA"/>
        </w:rPr>
        <w:t xml:space="preserve"> </w:t>
      </w:r>
      <w:r w:rsidR="00986B53" w:rsidRPr="00AF5610">
        <w:rPr>
          <w:rFonts w:asciiTheme="majorHAnsi" w:eastAsia="Times New Roman" w:hAnsiTheme="majorHAnsi" w:cstheme="majorHAnsi"/>
          <w:b/>
          <w:color w:val="2F5496" w:themeColor="accent1" w:themeShade="BF"/>
          <w:sz w:val="26"/>
          <w:szCs w:val="26"/>
          <w:lang w:val="en-GB" w:eastAsia="en-GB" w:bidi="ar-SA"/>
        </w:rPr>
        <w:t xml:space="preserve">spaces and the impact on behaviour </w:t>
      </w:r>
    </w:p>
    <w:p w14:paraId="0EAA7FE3" w14:textId="7D14686D" w:rsidR="005967C2" w:rsidRDefault="00D67AC1" w:rsidP="005967C2">
      <w:p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noProof/>
          <w:lang w:val="en-GB" w:eastAsia="en-GB" w:bidi="ar-SA"/>
        </w:rPr>
        <mc:AlternateContent>
          <mc:Choice Requires="wps">
            <w:drawing>
              <wp:anchor distT="45720" distB="45720" distL="114300" distR="114300" simplePos="0" relativeHeight="251875328" behindDoc="0" locked="0" layoutInCell="1" allowOverlap="1" wp14:anchorId="2EDA5B28" wp14:editId="21EC825B">
                <wp:simplePos x="0" y="0"/>
                <wp:positionH relativeFrom="column">
                  <wp:posOffset>19050</wp:posOffset>
                </wp:positionH>
                <wp:positionV relativeFrom="paragraph">
                  <wp:posOffset>652145</wp:posOffset>
                </wp:positionV>
                <wp:extent cx="3098800" cy="1403350"/>
                <wp:effectExtent l="0" t="0" r="25400" b="25400"/>
                <wp:wrapSquare wrapText="bothSides"/>
                <wp:docPr id="3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98800" cy="1403350"/>
                        </a:xfrm>
                        <a:prstGeom prst="rect">
                          <a:avLst/>
                        </a:prstGeom>
                        <a:solidFill>
                          <a:srgbClr val="FFFFFF"/>
                        </a:solidFill>
                        <a:ln w="9525">
                          <a:solidFill>
                            <a:srgbClr val="000000"/>
                          </a:solidFill>
                          <a:miter lim="800000"/>
                          <a:headEnd/>
                          <a:tailEnd/>
                        </a:ln>
                      </wps:spPr>
                      <wps:txbx>
                        <w:txbxContent>
                          <w:p w14:paraId="1A415F40" w14:textId="11030D20" w:rsidR="00CB5F82" w:rsidRPr="00CB5F82" w:rsidRDefault="00CB5F82" w:rsidP="00CB5F82">
                            <w:pPr>
                              <w:spacing w:after="0" w:line="240" w:lineRule="auto"/>
                              <w:textAlignment w:val="baseline"/>
                              <w:rPr>
                                <w:rFonts w:ascii="Gadugi" w:hAnsi="Gadugi"/>
                              </w:rPr>
                            </w:pPr>
                            <w:r w:rsidRPr="00CB5F82">
                              <w:rPr>
                                <w:rFonts w:ascii="Gadugi" w:hAnsi="Gadugi"/>
                              </w:rPr>
                              <w:t>It means …</w:t>
                            </w:r>
                          </w:p>
                          <w:p w14:paraId="67996E8F" w14:textId="4F372BE0"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Students should feel safe</w:t>
                            </w:r>
                            <w:r w:rsidRPr="00CB5F82">
                              <w:rPr>
                                <w:rFonts w:ascii="Gadugi" w:hAnsi="Gadugi"/>
                                <w:noProof/>
                                <w:lang w:val="en-GB"/>
                              </w:rPr>
                              <w:t xml:space="preserve"> </w:t>
                            </w:r>
                          </w:p>
                          <w:p w14:paraId="0433424A" w14:textId="2403E7DC"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Students must not be abused (sexually, emotionally, physically</w:t>
                            </w:r>
                            <w:r w:rsidR="00807BD2">
                              <w:rPr>
                                <w:rFonts w:ascii="Gadugi" w:eastAsia="Times New Roman" w:hAnsi="Gadugi" w:cs="Times New Roman"/>
                                <w:bCs/>
                                <w:lang w:val="en-GB" w:eastAsia="en-GB" w:bidi="ar-SA"/>
                              </w:rPr>
                              <w:t>, verbally</w:t>
                            </w:r>
                            <w:r w:rsidRPr="00CB5F82">
                              <w:rPr>
                                <w:rFonts w:ascii="Gadugi" w:eastAsia="Times New Roman" w:hAnsi="Gadugi" w:cs="Times New Roman"/>
                                <w:bCs/>
                                <w:lang w:val="en-GB" w:eastAsia="en-GB" w:bidi="ar-SA"/>
                              </w:rPr>
                              <w:t>)</w:t>
                            </w:r>
                          </w:p>
                          <w:p w14:paraId="3D82B84C" w14:textId="6D74BE25"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Students understand their r</w:t>
                            </w:r>
                            <w:r w:rsidR="00C65C03">
                              <w:rPr>
                                <w:rFonts w:ascii="Gadugi" w:eastAsia="Times New Roman" w:hAnsi="Gadugi" w:cs="Times New Roman"/>
                                <w:bCs/>
                                <w:lang w:val="en-GB" w:eastAsia="en-GB" w:bidi="ar-SA"/>
                              </w:rPr>
                              <w:t>ole</w:t>
                            </w:r>
                          </w:p>
                          <w:p w14:paraId="5AE503EA" w14:textId="77777777"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Children take responsibility for their behaviour</w:t>
                            </w:r>
                          </w:p>
                          <w:p w14:paraId="3D5CD6D8" w14:textId="21D73A3E" w:rsidR="00CB5F82" w:rsidRDefault="00CB5F82"/>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EDA5B28" id="_x0000_s1066" type="#_x0000_t202" style="position:absolute;margin-left:1.5pt;margin-top:51.35pt;width:244pt;height:110.5pt;z-index:251875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TeECFQIAACgEAAAOAAAAZHJzL2Uyb0RvYy54bWysU9uO0zAQfUfiHyy/06Q3aKOmq6VLEdJy&#10;kRY+wHWcxsLxmLHbpHw9Y6fbrRZ4QfjB8ng8xzNnzqxu+tawo0KvwZZ8PMo5U1ZCpe2+5N++bl8t&#10;OPNB2EoYsKrkJ+X5zfrli1XnCjWBBkylkBGI9UXnSt6E4Ios87JRrfAjcMqSswZsRSAT91mFoiP0&#10;1mSTPH+ddYCVQ5DKe7q9G5x8nfDrWsnwua69CsyUnHILace07+KerVei2KNwjZbnNMQ/ZNEKbenT&#10;C9SdCIIdUP8G1WqJ4KEOIwltBnWtpUo1UDXj/Fk1D41wKtVC5Hh3ocn/P1j56fjgviAL/VvoqYGp&#10;CO/uQX73zMKmEXavbhGha5So6ONxpCzrnC/OoZFqX/gIsus+QkVNFocACaivsY2sUJ2M0KkBpwvp&#10;qg9M0uU0Xy4WObkk+cazfDqdp7ZkongMd+jDewUti4eSI3U1wYvjvQ8xHVE8Pom/eTC62mpjkoH7&#10;3cYgOwpSwDatVMGzZ8ayruTL+WQ+MPBXiDytP0G0OpCUjW5LTvXQGsQVeXtnqyS0ILQZzpSysWci&#10;I3cDi6Hf9UxXJZ+l4EjsDqoTUYswSJdGjQ4N4E/OOpJtyf2Pg0DFmflgqT3L8YxiWUjGbP5mQgZe&#10;e3bXHmElQZU8cDYcNyHNRiTOwi21sdaJ4KdMzjmTHBPv59GJer+206unAV//AgAA//8DAFBLAwQU&#10;AAYACAAAACEAlorsVd8AAAAJAQAADwAAAGRycy9kb3ducmV2LnhtbEyPwU7DMBBE70j8g7VIXBB1&#10;mlRNG+JUCAkENyiovbrxNomI18F20/D3LCc47rzR7Ey5mWwvRvShc6RgPktAINXOdNQo+Hh/vF2B&#10;CFGT0b0jVPCNATbV5UWpC+PO9IbjNjaCQygUWkEb41BIGeoWrQ4zNyAxOzpvdeTTN9J4feZw28s0&#10;SZbS6o74Q6sHfGix/tyerILV4nnch5fsdVcvj/063uTj05dX6vpqur8DEXGKf2b4rc/VoeJOB3ci&#10;E0SvIOMlkeUkzUEwX6znrBwYpFkOsirl/wXVDwAAAP//AwBQSwECLQAUAAYACAAAACEAtoM4kv4A&#10;AADhAQAAEwAAAAAAAAAAAAAAAAAAAAAAW0NvbnRlbnRfVHlwZXNdLnhtbFBLAQItABQABgAIAAAA&#10;IQA4/SH/1gAAAJQBAAALAAAAAAAAAAAAAAAAAC8BAABfcmVscy8ucmVsc1BLAQItABQABgAIAAAA&#10;IQBnTeECFQIAACgEAAAOAAAAAAAAAAAAAAAAAC4CAABkcnMvZTJvRG9jLnhtbFBLAQItABQABgAI&#10;AAAAIQCWiuxV3wAAAAkBAAAPAAAAAAAAAAAAAAAAAG8EAABkcnMvZG93bnJldi54bWxQSwUGAAAA&#10;AAQABADzAAAAewUAAAAA&#10;">
                <v:textbox>
                  <w:txbxContent>
                    <w:p w14:paraId="1A415F40" w14:textId="11030D20" w:rsidR="00CB5F82" w:rsidRPr="00CB5F82" w:rsidRDefault="00CB5F82" w:rsidP="00CB5F82">
                      <w:pPr>
                        <w:spacing w:after="0" w:line="240" w:lineRule="auto"/>
                        <w:textAlignment w:val="baseline"/>
                        <w:rPr>
                          <w:rFonts w:ascii="Gadugi" w:hAnsi="Gadugi"/>
                        </w:rPr>
                      </w:pPr>
                      <w:r w:rsidRPr="00CB5F82">
                        <w:rPr>
                          <w:rFonts w:ascii="Gadugi" w:hAnsi="Gadugi"/>
                        </w:rPr>
                        <w:t>It means …</w:t>
                      </w:r>
                    </w:p>
                    <w:p w14:paraId="67996E8F" w14:textId="4F372BE0"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Students should feel safe</w:t>
                      </w:r>
                      <w:r w:rsidRPr="00CB5F82">
                        <w:rPr>
                          <w:rFonts w:ascii="Gadugi" w:hAnsi="Gadugi"/>
                          <w:noProof/>
                          <w:lang w:val="en-GB"/>
                        </w:rPr>
                        <w:t xml:space="preserve"> </w:t>
                      </w:r>
                    </w:p>
                    <w:p w14:paraId="0433424A" w14:textId="2403E7DC"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Students must not be abused (sexually, emotionally, physically</w:t>
                      </w:r>
                      <w:r w:rsidR="00807BD2">
                        <w:rPr>
                          <w:rFonts w:ascii="Gadugi" w:eastAsia="Times New Roman" w:hAnsi="Gadugi" w:cs="Times New Roman"/>
                          <w:bCs/>
                          <w:lang w:val="en-GB" w:eastAsia="en-GB" w:bidi="ar-SA"/>
                        </w:rPr>
                        <w:t>, verbally</w:t>
                      </w:r>
                      <w:r w:rsidRPr="00CB5F82">
                        <w:rPr>
                          <w:rFonts w:ascii="Gadugi" w:eastAsia="Times New Roman" w:hAnsi="Gadugi" w:cs="Times New Roman"/>
                          <w:bCs/>
                          <w:lang w:val="en-GB" w:eastAsia="en-GB" w:bidi="ar-SA"/>
                        </w:rPr>
                        <w:t>)</w:t>
                      </w:r>
                    </w:p>
                    <w:p w14:paraId="3D82B84C" w14:textId="6D74BE25"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Students understand their r</w:t>
                      </w:r>
                      <w:r w:rsidR="00C65C03">
                        <w:rPr>
                          <w:rFonts w:ascii="Gadugi" w:eastAsia="Times New Roman" w:hAnsi="Gadugi" w:cs="Times New Roman"/>
                          <w:bCs/>
                          <w:lang w:val="en-GB" w:eastAsia="en-GB" w:bidi="ar-SA"/>
                        </w:rPr>
                        <w:t>ole</w:t>
                      </w:r>
                    </w:p>
                    <w:p w14:paraId="5AE503EA" w14:textId="77777777" w:rsidR="00CB5F82" w:rsidRPr="00CB5F82" w:rsidRDefault="00CB5F82" w:rsidP="006231A9">
                      <w:pPr>
                        <w:pStyle w:val="ListParagraph"/>
                        <w:numPr>
                          <w:ilvl w:val="0"/>
                          <w:numId w:val="47"/>
                        </w:numPr>
                        <w:spacing w:after="0" w:line="240" w:lineRule="auto"/>
                        <w:textAlignment w:val="baseline"/>
                        <w:rPr>
                          <w:rFonts w:ascii="Gadugi" w:eastAsia="Times New Roman" w:hAnsi="Gadugi" w:cs="Times New Roman"/>
                          <w:bCs/>
                          <w:lang w:val="en-GB" w:eastAsia="en-GB" w:bidi="ar-SA"/>
                        </w:rPr>
                      </w:pPr>
                      <w:r w:rsidRPr="00CB5F82">
                        <w:rPr>
                          <w:rFonts w:ascii="Gadugi" w:eastAsia="Times New Roman" w:hAnsi="Gadugi" w:cs="Times New Roman"/>
                          <w:bCs/>
                          <w:lang w:val="en-GB" w:eastAsia="en-GB" w:bidi="ar-SA"/>
                        </w:rPr>
                        <w:t>Children take responsibility for their behaviour</w:t>
                      </w:r>
                    </w:p>
                    <w:p w14:paraId="3D5CD6D8" w14:textId="21D73A3E" w:rsidR="00CB5F82" w:rsidRDefault="00CB5F82"/>
                  </w:txbxContent>
                </v:textbox>
                <w10:wrap type="square"/>
              </v:shape>
            </w:pict>
          </mc:Fallback>
        </mc:AlternateContent>
      </w:r>
      <w:r w:rsidR="00C65C03" w:rsidRPr="00711CBC">
        <w:rPr>
          <w:noProof/>
          <w:lang w:val="en-GB"/>
        </w:rPr>
        <mc:AlternateContent>
          <mc:Choice Requires="wps">
            <w:drawing>
              <wp:anchor distT="45720" distB="45720" distL="114300" distR="114300" simplePos="0" relativeHeight="251873280" behindDoc="0" locked="0" layoutInCell="1" allowOverlap="1" wp14:anchorId="5FF8E438" wp14:editId="028B11BF">
                <wp:simplePos x="0" y="0"/>
                <wp:positionH relativeFrom="margin">
                  <wp:posOffset>3238500</wp:posOffset>
                </wp:positionH>
                <wp:positionV relativeFrom="paragraph">
                  <wp:posOffset>652145</wp:posOffset>
                </wp:positionV>
                <wp:extent cx="3048000" cy="1409700"/>
                <wp:effectExtent l="0" t="0" r="19050" b="19050"/>
                <wp:wrapSquare wrapText="bothSides"/>
                <wp:docPr id="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48000" cy="1409700"/>
                        </a:xfrm>
                        <a:prstGeom prst="rect">
                          <a:avLst/>
                        </a:prstGeom>
                        <a:solidFill>
                          <a:srgbClr val="FFFFFF"/>
                        </a:solidFill>
                        <a:ln w="9525">
                          <a:solidFill>
                            <a:srgbClr val="000000"/>
                          </a:solidFill>
                          <a:miter lim="800000"/>
                          <a:headEnd/>
                          <a:tailEnd/>
                        </a:ln>
                      </wps:spPr>
                      <wps:txbx>
                        <w:txbxContent>
                          <w:p w14:paraId="23EB2AC7" w14:textId="000BBD7F" w:rsidR="00711CBC" w:rsidRPr="001D4D39" w:rsidRDefault="00711CBC" w:rsidP="00711CBC">
                            <w:pPr>
                              <w:spacing w:after="0" w:line="240" w:lineRule="auto"/>
                              <w:textAlignment w:val="baseline"/>
                              <w:rPr>
                                <w:rFonts w:ascii="Gadugi" w:eastAsia="Times New Roman" w:hAnsi="Gadugi" w:cs="Times New Roman"/>
                                <w:bCs/>
                                <w:lang w:val="en-GB" w:eastAsia="en-GB" w:bidi="ar-SA"/>
                              </w:rPr>
                            </w:pPr>
                            <w:r w:rsidRPr="001D4D39">
                              <w:rPr>
                                <w:rFonts w:ascii="Gadugi" w:eastAsia="Times New Roman" w:hAnsi="Gadugi" w:cs="Times New Roman"/>
                                <w:bCs/>
                                <w:lang w:val="en-GB" w:eastAsia="en-GB" w:bidi="ar-SA"/>
                              </w:rPr>
                              <w:t>It doesn’t mean…</w:t>
                            </w:r>
                          </w:p>
                          <w:p w14:paraId="0FD4D9AE"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Students should be happy all the time</w:t>
                            </w:r>
                          </w:p>
                          <w:p w14:paraId="73AFA354"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There are no consequences for behaviour</w:t>
                            </w:r>
                          </w:p>
                          <w:p w14:paraId="3419B36B"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Rules are not enforced</w:t>
                            </w:r>
                          </w:p>
                          <w:p w14:paraId="5904EAE8"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Teachers are powerless</w:t>
                            </w:r>
                          </w:p>
                          <w:p w14:paraId="2CB4BAB9"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Children will be out of control</w:t>
                            </w:r>
                          </w:p>
                          <w:p w14:paraId="280DF464" w14:textId="78A228FF" w:rsidR="00711CBC" w:rsidRDefault="00711CBC" w:rsidP="00711CBC"/>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FF8E438" id="_x0000_s1063" type="#_x0000_t202" style="position:absolute;margin-left:255pt;margin-top:51.35pt;width:240pt;height:111pt;z-index:25187328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GIR+GQIAACgEAAAOAAAAZHJzL2Uyb0RvYy54bWysU9tu2zAMfR+wfxD0vtjJkrUx4hRdugwD&#10;ugvQ7QMYWY6FyaImKbGzrx8lu2m6YS/D/CCIJnV4eEiubvpWs6N0XqEp+XSScyaNwEqZfcm/fd2+&#10;uubMBzAVaDSy5Cfp+c365YtVZws5wwZ1JR0jEOOLzpa8CcEWWeZFI1vwE7TSkLNG10Ig0+2zykFH&#10;6K3OZnn+JuvQVdahkN7T37vBydcJv66lCJ/r2svAdMmJW0inS+cuntl6BcXegW2UGGnAP7BoQRlK&#10;eoa6gwDs4NQfUK0SDj3WYSKwzbCulZCpBqpmmv9WzUMDVqZaSBxvzzL5/wcrPh0f7BfHQv8We2pg&#10;KsLbexTfPTO4acDs5a1z2DUSKko8jZJlnfXF+DRK7QsfQXbdR6yoyXAImID62rVRFaqTETo14HQW&#10;XfaBCfr5Op9f5zm5BPmm83x5RUbMAcXjc+t8eC+xZfFSckddTfBwvPdhCH0Midk8alVtldbJcPvd&#10;Rjt2BJqAbfpG9Gdh2rCu5MvFbDEo8FcIohrZDlmfQbQq0Chr1ZY8FjQEQRF1e2cqegBFAKWHO1Wn&#10;zShk1G5QMfS7nqmKRLmKGaKwO6xOJK3DYXRp1ejSoPvJWUdjW3L/4wBOcqY/GGrPcjqfxzlPxnxx&#10;NSPDXXp2lx4wgqBKHjgbrpuQdiNyNXhLbaxVEviJyciZxjG1aFydOO+Xdop6WvD1LwAAAP//AwBQ&#10;SwMEFAAGAAgAAAAhALSNftbgAAAACwEAAA8AAABkcnMvZG93bnJldi54bWxMj8FOwzAQRO9I/IO1&#10;SFwQtZuWpglxKoQEghsUBFc33iYR9jrYbhr+HvcEx50Zzb6pNpM1bEQfekcS5jMBDKlxuqdWwvvb&#10;w/UaWIiKtDKOUMIPBtjU52eVKrU70iuO29iyVEKhVBK6GIeS89B0aFWYuQEpeXvnrYrp9C3XXh1T&#10;uTU8E2LFreopfejUgPcdNl/bg5WwXj6Nn+F58fLRrPamiFf5+Pjtpby8mO5ugUWc4l8YTvgJHerE&#10;tHMH0oEZCTdzkbbEZIgsB5YSRXFSdhIW2TIHXlf8/4b6FwAA//8DAFBLAQItABQABgAIAAAAIQC2&#10;gziS/gAAAOEBAAATAAAAAAAAAAAAAAAAAAAAAABbQ29udGVudF9UeXBlc10ueG1sUEsBAi0AFAAG&#10;AAgAAAAhADj9If/WAAAAlAEAAAsAAAAAAAAAAAAAAAAALwEAAF9yZWxzLy5yZWxzUEsBAi0AFAAG&#10;AAgAAAAhAEIYhH4ZAgAAKAQAAA4AAAAAAAAAAAAAAAAALgIAAGRycy9lMm9Eb2MueG1sUEsBAi0A&#10;FAAGAAgAAAAhALSNftbgAAAACwEAAA8AAAAAAAAAAAAAAAAAcwQAAGRycy9kb3ducmV2LnhtbFBL&#10;BQYAAAAABAAEAPMAAACABQAAAAA=&#10;">
                <v:textbox>
                  <w:txbxContent>
                    <w:p w14:paraId="23EB2AC7" w14:textId="000BBD7F" w:rsidR="00711CBC" w:rsidRPr="001D4D39" w:rsidRDefault="00711CBC" w:rsidP="00711CBC">
                      <w:pPr>
                        <w:spacing w:after="0" w:line="240" w:lineRule="auto"/>
                        <w:textAlignment w:val="baseline"/>
                        <w:rPr>
                          <w:rFonts w:ascii="Gadugi" w:eastAsia="Times New Roman" w:hAnsi="Gadugi" w:cs="Times New Roman"/>
                          <w:bCs/>
                          <w:lang w:val="en-GB" w:eastAsia="en-GB" w:bidi="ar-SA"/>
                        </w:rPr>
                      </w:pPr>
                      <w:r w:rsidRPr="001D4D39">
                        <w:rPr>
                          <w:rFonts w:ascii="Gadugi" w:eastAsia="Times New Roman" w:hAnsi="Gadugi" w:cs="Times New Roman"/>
                          <w:bCs/>
                          <w:lang w:val="en-GB" w:eastAsia="en-GB" w:bidi="ar-SA"/>
                        </w:rPr>
                        <w:t>It doesn’t mean…</w:t>
                      </w:r>
                    </w:p>
                    <w:p w14:paraId="0FD4D9AE"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Students should be happy all the time</w:t>
                      </w:r>
                    </w:p>
                    <w:p w14:paraId="73AFA354"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There are no consequences for behaviour</w:t>
                      </w:r>
                    </w:p>
                    <w:p w14:paraId="3419B36B"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Rules are not enforced</w:t>
                      </w:r>
                    </w:p>
                    <w:p w14:paraId="5904EAE8"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Teachers are powerless</w:t>
                      </w:r>
                    </w:p>
                    <w:p w14:paraId="2CB4BAB9" w14:textId="77777777" w:rsidR="00711CBC" w:rsidRPr="006A5455" w:rsidRDefault="00711CBC" w:rsidP="006231A9">
                      <w:pPr>
                        <w:pStyle w:val="ListParagraph"/>
                        <w:numPr>
                          <w:ilvl w:val="0"/>
                          <w:numId w:val="48"/>
                        </w:numPr>
                        <w:spacing w:after="0" w:line="240" w:lineRule="auto"/>
                        <w:textAlignment w:val="baseline"/>
                        <w:rPr>
                          <w:rFonts w:ascii="Gadugi" w:eastAsia="Times New Roman" w:hAnsi="Gadugi" w:cs="Times New Roman"/>
                          <w:bCs/>
                          <w:lang w:val="en-GB" w:eastAsia="en-GB" w:bidi="ar-SA"/>
                        </w:rPr>
                      </w:pPr>
                      <w:r w:rsidRPr="006A5455">
                        <w:rPr>
                          <w:rFonts w:ascii="Gadugi" w:eastAsia="Times New Roman" w:hAnsi="Gadugi" w:cs="Times New Roman"/>
                          <w:bCs/>
                          <w:lang w:val="en-GB" w:eastAsia="en-GB" w:bidi="ar-SA"/>
                        </w:rPr>
                        <w:t>Children will be out of control</w:t>
                      </w:r>
                    </w:p>
                    <w:p w14:paraId="280DF464" w14:textId="78A228FF" w:rsidR="00711CBC" w:rsidRDefault="00711CBC" w:rsidP="00711CBC"/>
                  </w:txbxContent>
                </v:textbox>
                <w10:wrap type="square" anchorx="margin"/>
              </v:shape>
            </w:pict>
          </mc:Fallback>
        </mc:AlternateContent>
      </w:r>
      <w:r w:rsidR="00AF5610">
        <w:rPr>
          <w:rFonts w:ascii="Gadugi" w:eastAsia="Times New Roman" w:hAnsi="Gadugi" w:cs="Times New Roman"/>
          <w:bCs/>
          <w:lang w:val="en-GB" w:eastAsia="en-GB" w:bidi="ar-SA"/>
        </w:rPr>
        <w:t xml:space="preserve">In module </w:t>
      </w:r>
      <w:r w:rsidR="003F3081">
        <w:rPr>
          <w:rFonts w:ascii="Gadugi" w:eastAsia="Times New Roman" w:hAnsi="Gadugi" w:cs="Times New Roman"/>
          <w:bCs/>
          <w:lang w:val="en-GB" w:eastAsia="en-GB" w:bidi="ar-SA"/>
        </w:rPr>
        <w:t xml:space="preserve">4 we discussed learner centred approaches </w:t>
      </w:r>
      <w:r w:rsidR="001A36CA">
        <w:rPr>
          <w:rFonts w:ascii="Gadugi" w:eastAsia="Times New Roman" w:hAnsi="Gadugi" w:cs="Times New Roman"/>
          <w:bCs/>
          <w:lang w:val="en-GB" w:eastAsia="en-GB" w:bidi="ar-SA"/>
        </w:rPr>
        <w:t xml:space="preserve">and the impact that has on learning and how involved students are in the learning process. If we link this to the physical </w:t>
      </w:r>
      <w:r w:rsidR="006A5455">
        <w:rPr>
          <w:rFonts w:ascii="Gadugi" w:eastAsia="Times New Roman" w:hAnsi="Gadugi" w:cs="Times New Roman"/>
          <w:bCs/>
          <w:lang w:val="en-GB" w:eastAsia="en-GB" w:bidi="ar-SA"/>
        </w:rPr>
        <w:t>environment</w:t>
      </w:r>
      <w:r w:rsidR="001A36CA">
        <w:rPr>
          <w:rFonts w:ascii="Gadugi" w:eastAsia="Times New Roman" w:hAnsi="Gadugi" w:cs="Times New Roman"/>
          <w:bCs/>
          <w:lang w:val="en-GB" w:eastAsia="en-GB" w:bidi="ar-SA"/>
        </w:rPr>
        <w:t xml:space="preserve"> and think about learner</w:t>
      </w:r>
      <w:r w:rsidR="006A5455">
        <w:rPr>
          <w:rFonts w:ascii="Gadugi" w:eastAsia="Times New Roman" w:hAnsi="Gadugi" w:cs="Times New Roman"/>
          <w:bCs/>
          <w:lang w:val="en-GB" w:eastAsia="en-GB" w:bidi="ar-SA"/>
        </w:rPr>
        <w:t xml:space="preserve"> friendly spaces, </w:t>
      </w:r>
    </w:p>
    <w:p w14:paraId="393621CB" w14:textId="753C146D" w:rsidR="00021770" w:rsidRPr="00234936" w:rsidRDefault="005967C2" w:rsidP="00234936">
      <w:pPr>
        <w:spacing w:after="0" w:line="240" w:lineRule="auto"/>
        <w:textAlignment w:val="baseline"/>
        <w:rPr>
          <w:rFonts w:ascii="Gadugi" w:eastAsia="Times New Roman" w:hAnsi="Gadugi" w:cs="Times New Roman"/>
          <w:bCs/>
          <w:lang w:val="en-GB" w:eastAsia="en-GB" w:bidi="ar-SA"/>
        </w:rPr>
      </w:pPr>
      <w:r w:rsidRPr="001D4D39">
        <w:rPr>
          <w:rFonts w:ascii="Gadugi" w:eastAsia="Times New Roman" w:hAnsi="Gadugi" w:cs="Times New Roman"/>
          <w:bCs/>
          <w:lang w:val="en-GB" w:eastAsia="en-GB" w:bidi="ar-SA"/>
        </w:rPr>
        <w:t>Child</w:t>
      </w:r>
      <w:r w:rsidR="00955001">
        <w:rPr>
          <w:rFonts w:ascii="Gadugi" w:eastAsia="Times New Roman" w:hAnsi="Gadugi" w:cs="Times New Roman"/>
          <w:bCs/>
          <w:lang w:val="en-GB" w:eastAsia="en-GB" w:bidi="ar-SA"/>
        </w:rPr>
        <w:t>/learner</w:t>
      </w:r>
      <w:r w:rsidRPr="001D4D39">
        <w:rPr>
          <w:rFonts w:ascii="Gadugi" w:eastAsia="Times New Roman" w:hAnsi="Gadugi" w:cs="Times New Roman"/>
          <w:bCs/>
          <w:lang w:val="en-GB" w:eastAsia="en-GB" w:bidi="ar-SA"/>
        </w:rPr>
        <w:t xml:space="preserve"> friendly is often mistaken for ‘being nice to children’</w:t>
      </w:r>
      <w:r w:rsidR="00955001">
        <w:rPr>
          <w:rFonts w:ascii="Gadugi" w:eastAsia="Times New Roman" w:hAnsi="Gadugi" w:cs="Times New Roman"/>
          <w:bCs/>
          <w:lang w:val="en-GB" w:eastAsia="en-GB" w:bidi="ar-SA"/>
        </w:rPr>
        <w:t xml:space="preserve"> or not strict enough but it</w:t>
      </w:r>
      <w:r w:rsidRPr="001D4D39">
        <w:rPr>
          <w:rFonts w:ascii="Gadugi" w:eastAsia="Times New Roman" w:hAnsi="Gadugi" w:cs="Times New Roman"/>
          <w:bCs/>
          <w:lang w:val="en-GB" w:eastAsia="en-GB" w:bidi="ar-SA"/>
        </w:rPr>
        <w:t xml:space="preserve"> is about respecting the rights of children (to feel safe, listened to, </w:t>
      </w:r>
      <w:proofErr w:type="gramStart"/>
      <w:r w:rsidRPr="001D4D39">
        <w:rPr>
          <w:rFonts w:ascii="Gadugi" w:eastAsia="Times New Roman" w:hAnsi="Gadugi" w:cs="Times New Roman"/>
          <w:bCs/>
          <w:lang w:val="en-GB" w:eastAsia="en-GB" w:bidi="ar-SA"/>
        </w:rPr>
        <w:t>respected</w:t>
      </w:r>
      <w:proofErr w:type="gramEnd"/>
      <w:r w:rsidRPr="001D4D39">
        <w:rPr>
          <w:rFonts w:ascii="Gadugi" w:eastAsia="Times New Roman" w:hAnsi="Gadugi" w:cs="Times New Roman"/>
          <w:bCs/>
          <w:lang w:val="en-GB" w:eastAsia="en-GB" w:bidi="ar-SA"/>
        </w:rPr>
        <w:t xml:space="preserve"> and not experience abuse- either physical or emotional). </w:t>
      </w:r>
      <w:r w:rsidR="007028B8">
        <w:rPr>
          <w:rFonts w:ascii="Gadugi" w:eastAsia="Times New Roman" w:hAnsi="Gadugi" w:cs="Times New Roman"/>
          <w:bCs/>
          <w:lang w:val="en-GB" w:eastAsia="en-GB" w:bidi="ar-SA"/>
        </w:rPr>
        <w:t>It shouldn’t</w:t>
      </w:r>
      <w:r w:rsidRPr="001D4D39">
        <w:rPr>
          <w:rFonts w:ascii="Gadugi" w:eastAsia="Times New Roman" w:hAnsi="Gadugi" w:cs="Times New Roman"/>
          <w:bCs/>
          <w:lang w:val="en-GB" w:eastAsia="en-GB" w:bidi="ar-SA"/>
        </w:rPr>
        <w:t xml:space="preserve"> mean children </w:t>
      </w:r>
      <w:r w:rsidR="007028B8">
        <w:rPr>
          <w:rFonts w:ascii="Gadugi" w:eastAsia="Times New Roman" w:hAnsi="Gadugi" w:cs="Times New Roman"/>
          <w:bCs/>
          <w:lang w:val="en-GB" w:eastAsia="en-GB" w:bidi="ar-SA"/>
        </w:rPr>
        <w:t>do</w:t>
      </w:r>
      <w:r w:rsidRPr="001D4D39">
        <w:rPr>
          <w:rFonts w:ascii="Gadugi" w:eastAsia="Times New Roman" w:hAnsi="Gadugi" w:cs="Times New Roman"/>
          <w:bCs/>
          <w:lang w:val="en-GB" w:eastAsia="en-GB" w:bidi="ar-SA"/>
        </w:rPr>
        <w:t xml:space="preserve"> not experience consequences for their behaviour (good or bad). In fact, not challenging inappropriate behaviour is NOT child friendly. If </w:t>
      </w:r>
      <w:r w:rsidR="0007491B">
        <w:rPr>
          <w:rFonts w:ascii="Gadugi" w:eastAsia="Times New Roman" w:hAnsi="Gadugi" w:cs="Times New Roman"/>
          <w:bCs/>
          <w:lang w:val="en-GB" w:eastAsia="en-GB" w:bidi="ar-SA"/>
        </w:rPr>
        <w:t>a</w:t>
      </w:r>
      <w:r w:rsidRPr="001D4D39">
        <w:rPr>
          <w:rFonts w:ascii="Gadugi" w:eastAsia="Times New Roman" w:hAnsi="Gadugi" w:cs="Times New Roman"/>
          <w:bCs/>
          <w:lang w:val="en-GB" w:eastAsia="en-GB" w:bidi="ar-SA"/>
        </w:rPr>
        <w:t xml:space="preserve"> </w:t>
      </w:r>
      <w:r w:rsidR="0007491B">
        <w:rPr>
          <w:rFonts w:ascii="Gadugi" w:eastAsia="Times New Roman" w:hAnsi="Gadugi" w:cs="Times New Roman"/>
          <w:bCs/>
          <w:lang w:val="en-GB" w:eastAsia="en-GB" w:bidi="ar-SA"/>
        </w:rPr>
        <w:t>student</w:t>
      </w:r>
      <w:r w:rsidRPr="001D4D39">
        <w:rPr>
          <w:rFonts w:ascii="Gadugi" w:eastAsia="Times New Roman" w:hAnsi="Gadugi" w:cs="Times New Roman"/>
          <w:bCs/>
          <w:lang w:val="en-GB" w:eastAsia="en-GB" w:bidi="ar-SA"/>
        </w:rPr>
        <w:t xml:space="preserve"> does not receive some sort of </w:t>
      </w:r>
      <w:r w:rsidR="0007491B">
        <w:rPr>
          <w:rFonts w:ascii="Gadugi" w:eastAsia="Times New Roman" w:hAnsi="Gadugi" w:cs="Times New Roman"/>
          <w:bCs/>
          <w:lang w:val="en-GB" w:eastAsia="en-GB" w:bidi="ar-SA"/>
        </w:rPr>
        <w:t xml:space="preserve">consequence for </w:t>
      </w:r>
      <w:r w:rsidR="001569F2">
        <w:rPr>
          <w:rFonts w:ascii="Gadugi" w:eastAsia="Times New Roman" w:hAnsi="Gadugi" w:cs="Times New Roman"/>
          <w:bCs/>
          <w:lang w:val="en-GB" w:eastAsia="en-GB" w:bidi="ar-SA"/>
        </w:rPr>
        <w:t xml:space="preserve">physical violence, </w:t>
      </w:r>
      <w:r w:rsidRPr="001D4D39">
        <w:rPr>
          <w:rFonts w:ascii="Gadugi" w:eastAsia="Times New Roman" w:hAnsi="Gadugi" w:cs="Times New Roman"/>
          <w:bCs/>
          <w:lang w:val="en-GB" w:eastAsia="en-GB" w:bidi="ar-SA"/>
        </w:rPr>
        <w:t xml:space="preserve">then it is likely the action will be </w:t>
      </w:r>
      <w:r w:rsidR="001569F2" w:rsidRPr="001D4D39">
        <w:rPr>
          <w:rFonts w:ascii="Gadugi" w:eastAsia="Times New Roman" w:hAnsi="Gadugi" w:cs="Times New Roman"/>
          <w:bCs/>
          <w:lang w:val="en-GB" w:eastAsia="en-GB" w:bidi="ar-SA"/>
        </w:rPr>
        <w:t>repeated,</w:t>
      </w:r>
      <w:r w:rsidR="001569F2">
        <w:rPr>
          <w:rFonts w:ascii="Gadugi" w:eastAsia="Times New Roman" w:hAnsi="Gadugi" w:cs="Times New Roman"/>
          <w:bCs/>
          <w:lang w:val="en-GB" w:eastAsia="en-GB" w:bidi="ar-SA"/>
        </w:rPr>
        <w:t xml:space="preserve"> and the other students will not feel safe and protected in that environment</w:t>
      </w:r>
      <w:r w:rsidRPr="001D4D39">
        <w:rPr>
          <w:rFonts w:ascii="Gadugi" w:eastAsia="Times New Roman" w:hAnsi="Gadugi" w:cs="Times New Roman"/>
          <w:bCs/>
          <w:lang w:val="en-GB" w:eastAsia="en-GB" w:bidi="ar-SA"/>
        </w:rPr>
        <w:t xml:space="preserve">. This undermines a child’s right to safety. Likewise, a child who does not learn good behaviour in school is more likely to misbehave outside of school and that might increase the risk of </w:t>
      </w:r>
      <w:proofErr w:type="gramStart"/>
      <w:r w:rsidRPr="001D4D39">
        <w:rPr>
          <w:rFonts w:ascii="Gadugi" w:eastAsia="Times New Roman" w:hAnsi="Gadugi" w:cs="Times New Roman"/>
          <w:bCs/>
          <w:lang w:val="en-GB" w:eastAsia="en-GB" w:bidi="ar-SA"/>
        </w:rPr>
        <w:t>harm, or</w:t>
      </w:r>
      <w:proofErr w:type="gramEnd"/>
      <w:r w:rsidRPr="001D4D39">
        <w:rPr>
          <w:rFonts w:ascii="Gadugi" w:eastAsia="Times New Roman" w:hAnsi="Gadugi" w:cs="Times New Roman"/>
          <w:bCs/>
          <w:lang w:val="en-GB" w:eastAsia="en-GB" w:bidi="ar-SA"/>
        </w:rPr>
        <w:t xml:space="preserve"> decrease</w:t>
      </w:r>
      <w:r w:rsidR="00F87CAA">
        <w:rPr>
          <w:rFonts w:ascii="Gadugi" w:eastAsia="Times New Roman" w:hAnsi="Gadugi" w:cs="Times New Roman"/>
          <w:bCs/>
          <w:lang w:val="en-GB" w:eastAsia="en-GB" w:bidi="ar-SA"/>
        </w:rPr>
        <w:t xml:space="preserve"> their</w:t>
      </w:r>
      <w:r w:rsidRPr="001D4D39">
        <w:rPr>
          <w:rFonts w:ascii="Gadugi" w:eastAsia="Times New Roman" w:hAnsi="Gadugi" w:cs="Times New Roman"/>
          <w:bCs/>
          <w:lang w:val="en-GB" w:eastAsia="en-GB" w:bidi="ar-SA"/>
        </w:rPr>
        <w:t xml:space="preserve"> opportunities</w:t>
      </w:r>
      <w:r w:rsidR="00F87CAA">
        <w:rPr>
          <w:rFonts w:ascii="Gadugi" w:eastAsia="Times New Roman" w:hAnsi="Gadugi" w:cs="Times New Roman"/>
          <w:bCs/>
          <w:lang w:val="en-GB" w:eastAsia="en-GB" w:bidi="ar-SA"/>
        </w:rPr>
        <w:t xml:space="preserve"> beyond school</w:t>
      </w:r>
      <w:r w:rsidRPr="001D4D39">
        <w:rPr>
          <w:rFonts w:ascii="Gadugi" w:eastAsia="Times New Roman" w:hAnsi="Gadugi" w:cs="Times New Roman"/>
          <w:bCs/>
          <w:lang w:val="en-GB" w:eastAsia="en-GB" w:bidi="ar-SA"/>
        </w:rPr>
        <w:t>.</w:t>
      </w:r>
    </w:p>
    <w:p w14:paraId="03461C9B" w14:textId="2D0EA285" w:rsidR="00440588" w:rsidRPr="00476DB4" w:rsidRDefault="00440588" w:rsidP="00E778D3">
      <w:pPr>
        <w:pStyle w:val="Heading2"/>
        <w:numPr>
          <w:ilvl w:val="0"/>
          <w:numId w:val="3"/>
        </w:numPr>
        <w:rPr>
          <w:rFonts w:cstheme="majorHAnsi"/>
          <w:b/>
          <w:bCs/>
        </w:rPr>
      </w:pPr>
      <w:r w:rsidRPr="00476DB4">
        <w:rPr>
          <w:rFonts w:cstheme="majorHAnsi"/>
          <w:b/>
          <w:bCs/>
        </w:rPr>
        <w:lastRenderedPageBreak/>
        <w:t>Organizing a multigrade classroom</w:t>
      </w:r>
    </w:p>
    <w:p w14:paraId="6CEFF4D3" w14:textId="1CE889C5" w:rsidR="00E778D3" w:rsidRDefault="00440588" w:rsidP="00D67AC1">
      <w:pPr>
        <w:spacing w:after="0"/>
        <w:rPr>
          <w:rFonts w:ascii="Gadugi" w:hAnsi="Gadugi"/>
        </w:rPr>
      </w:pPr>
      <w:r w:rsidRPr="001A1DFC">
        <w:rPr>
          <w:rFonts w:ascii="Gadugi" w:hAnsi="Gadugi"/>
        </w:rPr>
        <w:t>Multigrade classes are common in Myanmar, particularly in</w:t>
      </w:r>
      <w:r>
        <w:rPr>
          <w:rFonts w:ascii="Gadugi" w:hAnsi="Gadugi"/>
        </w:rPr>
        <w:t xml:space="preserve"> smaller schools in</w:t>
      </w:r>
      <w:r w:rsidRPr="001A1DFC">
        <w:rPr>
          <w:rFonts w:ascii="Gadugi" w:hAnsi="Gadugi"/>
        </w:rPr>
        <w:t xml:space="preserve"> rural areas</w:t>
      </w:r>
      <w:r>
        <w:rPr>
          <w:rFonts w:ascii="Gadugi" w:hAnsi="Gadugi"/>
        </w:rPr>
        <w:t xml:space="preserve"> where fewer teachers are available</w:t>
      </w:r>
      <w:r w:rsidRPr="001A1DFC">
        <w:rPr>
          <w:rFonts w:ascii="Gadugi" w:hAnsi="Gadugi"/>
        </w:rPr>
        <w:t>.</w:t>
      </w:r>
      <w:r>
        <w:rPr>
          <w:rFonts w:ascii="Gadugi" w:hAnsi="Gadugi"/>
        </w:rPr>
        <w:t xml:space="preserve"> In a multigrade class, a single teacher is responsible for teaching children from two or three different grades at the same time. </w:t>
      </w:r>
      <w:r w:rsidRPr="007A3A46">
        <w:rPr>
          <w:rFonts w:ascii="Gadugi" w:hAnsi="Gadugi"/>
        </w:rPr>
        <w:t xml:space="preserve">When </w:t>
      </w:r>
      <w:r>
        <w:rPr>
          <w:rFonts w:ascii="Gadugi" w:hAnsi="Gadugi"/>
        </w:rPr>
        <w:t>faced with</w:t>
      </w:r>
      <w:r w:rsidRPr="007A3A46">
        <w:rPr>
          <w:rFonts w:ascii="Gadugi" w:hAnsi="Gadugi"/>
        </w:rPr>
        <w:t xml:space="preserve"> a wide range of age, ability, </w:t>
      </w:r>
      <w:proofErr w:type="gramStart"/>
      <w:r w:rsidRPr="007A3A46">
        <w:rPr>
          <w:rFonts w:ascii="Gadugi" w:hAnsi="Gadugi"/>
        </w:rPr>
        <w:t>maturity</w:t>
      </w:r>
      <w:proofErr w:type="gramEnd"/>
      <w:r w:rsidRPr="007A3A46">
        <w:rPr>
          <w:rFonts w:ascii="Gadugi" w:hAnsi="Gadugi"/>
        </w:rPr>
        <w:t xml:space="preserve"> and interests among the class, it is very important that </w:t>
      </w:r>
      <w:r>
        <w:rPr>
          <w:rFonts w:ascii="Gadugi" w:hAnsi="Gadugi"/>
        </w:rPr>
        <w:t>teachers are flexible in the way their</w:t>
      </w:r>
      <w:r w:rsidRPr="007A3A46">
        <w:rPr>
          <w:rFonts w:ascii="Gadugi" w:hAnsi="Gadugi"/>
        </w:rPr>
        <w:t xml:space="preserve"> classroom is </w:t>
      </w:r>
      <w:proofErr w:type="spellStart"/>
      <w:r w:rsidRPr="007A3A46">
        <w:rPr>
          <w:rFonts w:ascii="Gadugi" w:hAnsi="Gadugi"/>
        </w:rPr>
        <w:t>organised</w:t>
      </w:r>
      <w:proofErr w:type="spellEnd"/>
      <w:r w:rsidRPr="007A3A46">
        <w:rPr>
          <w:rFonts w:ascii="Gadugi" w:hAnsi="Gadugi"/>
        </w:rPr>
        <w:t xml:space="preserve"> and structured</w:t>
      </w:r>
      <w:r>
        <w:rPr>
          <w:rFonts w:ascii="Gadugi" w:hAnsi="Gadugi"/>
        </w:rPr>
        <w:t xml:space="preserve"> as there is likely to be less whole class instruction. </w:t>
      </w:r>
      <w:r w:rsidR="00D67AC1">
        <w:rPr>
          <w:rFonts w:ascii="Gadugi" w:hAnsi="Gadugi"/>
        </w:rPr>
        <w:t xml:space="preserve">              </w:t>
      </w:r>
      <w:r>
        <w:rPr>
          <w:rFonts w:ascii="Gadugi" w:hAnsi="Gadugi"/>
        </w:rPr>
        <w:t xml:space="preserve">Here are some tips for organizing physical space in a multigrade class to minimize disruption and reduce opportunities for poor </w:t>
      </w:r>
      <w:proofErr w:type="spellStart"/>
      <w:r>
        <w:rPr>
          <w:rFonts w:ascii="Gadugi" w:hAnsi="Gadugi"/>
        </w:rPr>
        <w:t>behaviour</w:t>
      </w:r>
      <w:proofErr w:type="spellEnd"/>
      <w:r>
        <w:rPr>
          <w:rFonts w:ascii="Gadugi" w:hAnsi="Gadugi"/>
        </w:rPr>
        <w:t>:</w:t>
      </w:r>
    </w:p>
    <w:p w14:paraId="1FF9FAE6" w14:textId="77777777" w:rsidR="00234936" w:rsidRDefault="00234936" w:rsidP="00D67AC1">
      <w:pPr>
        <w:spacing w:after="0"/>
        <w:rPr>
          <w:rFonts w:ascii="Gadugi" w:hAnsi="Gadugi"/>
        </w:rPr>
      </w:pPr>
    </w:p>
    <w:p w14:paraId="353D33CA" w14:textId="77777777" w:rsidR="00440588" w:rsidRDefault="00440588" w:rsidP="00D67AC1">
      <w:pPr>
        <w:pStyle w:val="ListParagraph"/>
        <w:numPr>
          <w:ilvl w:val="0"/>
          <w:numId w:val="29"/>
        </w:numPr>
        <w:spacing w:after="0"/>
        <w:rPr>
          <w:rFonts w:ascii="Gadugi" w:hAnsi="Gadugi"/>
        </w:rPr>
      </w:pPr>
      <w:r>
        <w:rPr>
          <w:rFonts w:ascii="Gadugi" w:hAnsi="Gadugi"/>
        </w:rPr>
        <w:t>Desks organized into small groups instead of facing the front of the class</w:t>
      </w:r>
    </w:p>
    <w:p w14:paraId="07F8A301" w14:textId="563DD088" w:rsidR="00440588" w:rsidRDefault="00440588" w:rsidP="00963EF0">
      <w:pPr>
        <w:pStyle w:val="ListParagraph"/>
        <w:numPr>
          <w:ilvl w:val="0"/>
          <w:numId w:val="29"/>
        </w:numPr>
        <w:spacing w:after="120"/>
        <w:rPr>
          <w:rFonts w:ascii="Gadugi" w:hAnsi="Gadugi"/>
        </w:rPr>
      </w:pPr>
      <w:r>
        <w:rPr>
          <w:rFonts w:ascii="Gadugi" w:hAnsi="Gadugi"/>
        </w:rPr>
        <w:t xml:space="preserve">Workstations can be established where individual students or small groups can go to complete activities. </w:t>
      </w:r>
    </w:p>
    <w:p w14:paraId="68920FF0" w14:textId="45635AA6" w:rsidR="00440588" w:rsidRDefault="00440588" w:rsidP="00AC355D">
      <w:pPr>
        <w:pStyle w:val="ListParagraph"/>
        <w:numPr>
          <w:ilvl w:val="0"/>
          <w:numId w:val="29"/>
        </w:numPr>
        <w:rPr>
          <w:rFonts w:ascii="Gadugi" w:hAnsi="Gadugi"/>
        </w:rPr>
      </w:pPr>
      <w:r>
        <w:rPr>
          <w:rFonts w:ascii="Gadugi" w:hAnsi="Gadugi"/>
        </w:rPr>
        <w:t>Store resources in labelled boxes around the room. Establish routines to ensure that resources are returned to correct box at the end of the lesson</w:t>
      </w:r>
    </w:p>
    <w:p w14:paraId="467A5B54" w14:textId="77777777" w:rsidR="00440588" w:rsidRDefault="00440588" w:rsidP="00AC355D">
      <w:pPr>
        <w:pStyle w:val="ListParagraph"/>
        <w:numPr>
          <w:ilvl w:val="0"/>
          <w:numId w:val="29"/>
        </w:numPr>
        <w:rPr>
          <w:rFonts w:ascii="Gadugi" w:hAnsi="Gadugi"/>
        </w:rPr>
      </w:pPr>
      <w:r>
        <w:rPr>
          <w:rFonts w:ascii="Gadugi" w:hAnsi="Gadugi"/>
        </w:rPr>
        <w:t>Provide individual students with boxes or folders for storing their work</w:t>
      </w:r>
    </w:p>
    <w:p w14:paraId="5F0E89FE" w14:textId="72A8BCEF" w:rsidR="00440588" w:rsidRDefault="00440588" w:rsidP="00AC355D">
      <w:pPr>
        <w:pStyle w:val="ListParagraph"/>
        <w:numPr>
          <w:ilvl w:val="0"/>
          <w:numId w:val="29"/>
        </w:numPr>
        <w:rPr>
          <w:rFonts w:ascii="Gadugi" w:hAnsi="Gadugi"/>
        </w:rPr>
      </w:pPr>
      <w:r>
        <w:rPr>
          <w:rFonts w:ascii="Gadugi" w:hAnsi="Gadugi"/>
        </w:rPr>
        <w:t xml:space="preserve">Create a space in </w:t>
      </w:r>
      <w:proofErr w:type="gramStart"/>
      <w:r>
        <w:rPr>
          <w:rFonts w:ascii="Gadugi" w:hAnsi="Gadugi"/>
        </w:rPr>
        <w:t>the</w:t>
      </w:r>
      <w:r w:rsidR="0075718B">
        <w:rPr>
          <w:rFonts w:ascii="Gadugi" w:hAnsi="Gadugi"/>
        </w:rPr>
        <w:t xml:space="preserve"> </w:t>
      </w:r>
      <w:r>
        <w:rPr>
          <w:rFonts w:ascii="Gadugi" w:hAnsi="Gadugi"/>
        </w:rPr>
        <w:t xml:space="preserve"> room</w:t>
      </w:r>
      <w:proofErr w:type="gramEnd"/>
      <w:r>
        <w:rPr>
          <w:rFonts w:ascii="Gadugi" w:hAnsi="Gadugi"/>
        </w:rPr>
        <w:t xml:space="preserve"> where younger students can sit on the floor and work</w:t>
      </w:r>
    </w:p>
    <w:p w14:paraId="2B52C31B" w14:textId="655D4C14" w:rsidR="00234936" w:rsidRDefault="00440588" w:rsidP="00C95ECA">
      <w:pPr>
        <w:pStyle w:val="ListParagraph"/>
        <w:numPr>
          <w:ilvl w:val="0"/>
          <w:numId w:val="29"/>
        </w:numPr>
        <w:rPr>
          <w:rFonts w:ascii="Gadugi" w:hAnsi="Gadugi"/>
        </w:rPr>
      </w:pPr>
      <w:r>
        <w:rPr>
          <w:rFonts w:ascii="Gadugi" w:hAnsi="Gadugi"/>
        </w:rPr>
        <w:t>Lots of example of individual or group work on display around the classroom</w:t>
      </w:r>
    </w:p>
    <w:p w14:paraId="473C8B82" w14:textId="77777777" w:rsidR="00A61B5F" w:rsidRPr="00AB76B6" w:rsidRDefault="00A61B5F" w:rsidP="00A61B5F">
      <w:pPr>
        <w:pStyle w:val="ListParagraph"/>
        <w:rPr>
          <w:rFonts w:ascii="Gadugi" w:hAnsi="Gadugi"/>
        </w:rPr>
      </w:pPr>
    </w:p>
    <w:tbl>
      <w:tblPr>
        <w:tblStyle w:val="TableGrid"/>
        <w:tblW w:w="9918" w:type="dxa"/>
        <w:shd w:val="clear" w:color="auto" w:fill="E2EFD9" w:themeFill="accent6" w:themeFillTint="33"/>
        <w:tblLook w:val="04A0" w:firstRow="1" w:lastRow="0" w:firstColumn="1" w:lastColumn="0" w:noHBand="0" w:noVBand="1"/>
      </w:tblPr>
      <w:tblGrid>
        <w:gridCol w:w="9918"/>
      </w:tblGrid>
      <w:tr w:rsidR="002050DB" w:rsidRPr="00287941" w14:paraId="0354B0F6" w14:textId="77777777" w:rsidTr="00EE58C4">
        <w:tc>
          <w:tcPr>
            <w:tcW w:w="9918" w:type="dxa"/>
            <w:shd w:val="clear" w:color="auto" w:fill="E2EFD9" w:themeFill="accent6" w:themeFillTint="33"/>
          </w:tcPr>
          <w:p w14:paraId="0390D66D" w14:textId="6383FBBB" w:rsidR="00A61B5F" w:rsidRDefault="00A61B5F" w:rsidP="00EE58C4">
            <w:pPr>
              <w:rPr>
                <w:rFonts w:asciiTheme="majorHAnsi" w:hAnsiTheme="majorHAnsi" w:cstheme="majorHAnsi"/>
                <w:b/>
                <w:bCs/>
                <w:color w:val="2F5496" w:themeColor="accent1" w:themeShade="BF"/>
                <w:sz w:val="26"/>
                <w:szCs w:val="26"/>
              </w:rPr>
            </w:pPr>
            <w:r w:rsidRPr="00195253">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1883520" behindDoc="0" locked="0" layoutInCell="1" allowOverlap="1" wp14:anchorId="63158556" wp14:editId="5EFAC96E">
                  <wp:simplePos x="0" y="0"/>
                  <wp:positionH relativeFrom="page">
                    <wp:posOffset>4830445</wp:posOffset>
                  </wp:positionH>
                  <wp:positionV relativeFrom="paragraph">
                    <wp:posOffset>-905510</wp:posOffset>
                  </wp:positionV>
                  <wp:extent cx="2120265" cy="2152650"/>
                  <wp:effectExtent l="0" t="0" r="0" b="0"/>
                  <wp:wrapNone/>
                  <wp:docPr id="39" name="Picture 39"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120265" cy="2152650"/>
                          </a:xfrm>
                          <a:prstGeom prst="rect">
                            <a:avLst/>
                          </a:prstGeom>
                          <a:noFill/>
                        </pic:spPr>
                      </pic:pic>
                    </a:graphicData>
                  </a:graphic>
                  <wp14:sizeRelH relativeFrom="margin">
                    <wp14:pctWidth>0</wp14:pctWidth>
                  </wp14:sizeRelH>
                  <wp14:sizeRelV relativeFrom="margin">
                    <wp14:pctHeight>0</wp14:pctHeight>
                  </wp14:sizeRelV>
                </wp:anchor>
              </w:drawing>
            </w:r>
            <w:r w:rsidR="002050DB" w:rsidRPr="00A77AA5">
              <w:rPr>
                <w:rFonts w:asciiTheme="majorHAnsi" w:hAnsiTheme="majorHAnsi" w:cstheme="majorHAnsi"/>
                <w:b/>
                <w:bCs/>
                <w:color w:val="2F5496" w:themeColor="accent1" w:themeShade="BF"/>
                <w:sz w:val="26"/>
                <w:szCs w:val="26"/>
              </w:rPr>
              <w:t>Activity</w:t>
            </w:r>
            <w:r w:rsidR="002050DB">
              <w:rPr>
                <w:rFonts w:asciiTheme="majorHAnsi" w:hAnsiTheme="majorHAnsi" w:cstheme="majorHAnsi"/>
                <w:b/>
                <w:bCs/>
                <w:color w:val="2F5496" w:themeColor="accent1" w:themeShade="BF"/>
                <w:sz w:val="26"/>
                <w:szCs w:val="26"/>
              </w:rPr>
              <w:t xml:space="preserve"> 14.17 – Multigrade classes (20 minutes)</w:t>
            </w:r>
          </w:p>
          <w:p w14:paraId="2A8D5377" w14:textId="16FDCB55" w:rsidR="002050DB" w:rsidRPr="0075718B" w:rsidRDefault="002050DB" w:rsidP="00EE58C4">
            <w:pPr>
              <w:rPr>
                <w:rFonts w:asciiTheme="majorHAnsi" w:hAnsiTheme="majorHAnsi" w:cstheme="majorHAnsi"/>
                <w:b/>
                <w:bCs/>
                <w:color w:val="2F5496" w:themeColor="accent1" w:themeShade="BF"/>
                <w:sz w:val="26"/>
                <w:szCs w:val="26"/>
              </w:rPr>
            </w:pPr>
            <w:r w:rsidRPr="00195253">
              <w:rPr>
                <w:rFonts w:asciiTheme="majorHAnsi" w:eastAsia="Times New Roman" w:hAnsiTheme="majorHAnsi" w:cstheme="minorHAnsi"/>
                <w:b/>
                <w:bCs/>
                <w:noProof/>
                <w:color w:val="4472C4" w:themeColor="accent1"/>
                <w:sz w:val="26"/>
                <w:szCs w:val="32"/>
                <w:lang w:eastAsia="ja-JP" w:bidi="ar-SA"/>
              </w:rPr>
              <w:t xml:space="preserve"> </w:t>
            </w:r>
          </w:p>
          <w:p w14:paraId="2D2A7C35" w14:textId="216E3E91" w:rsidR="002050DB" w:rsidRDefault="003F1093" w:rsidP="00EE58C4">
            <w:pPr>
              <w:rPr>
                <w:rFonts w:ascii="Gadugi" w:hAnsi="Gadugi"/>
              </w:rPr>
            </w:pPr>
            <w:r w:rsidRPr="00914F64">
              <w:rPr>
                <w:noProof/>
                <w:color w:val="4472C4" w:themeColor="accent1"/>
                <w:sz w:val="24"/>
              </w:rPr>
              <w:drawing>
                <wp:anchor distT="0" distB="0" distL="114300" distR="114300" simplePos="0" relativeHeight="251932672" behindDoc="0" locked="0" layoutInCell="1" allowOverlap="1" wp14:anchorId="2ED99324" wp14:editId="32BF76C5">
                  <wp:simplePos x="0" y="0"/>
                  <wp:positionH relativeFrom="column">
                    <wp:posOffset>1092200</wp:posOffset>
                  </wp:positionH>
                  <wp:positionV relativeFrom="paragraph">
                    <wp:posOffset>86360</wp:posOffset>
                  </wp:positionV>
                  <wp:extent cx="631693" cy="635000"/>
                  <wp:effectExtent l="0" t="0" r="0" b="0"/>
                  <wp:wrapNone/>
                  <wp:docPr id="74" name="Picture 74"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descr="A picture containing text&#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2050DB" w:rsidRPr="00A65268">
              <w:rPr>
                <w:rFonts w:ascii="Gadugi" w:hAnsi="Gadugi"/>
              </w:rPr>
              <w:t>Re</w:t>
            </w:r>
            <w:r w:rsidR="002050DB">
              <w:rPr>
                <w:rFonts w:ascii="Gadugi" w:hAnsi="Gadugi"/>
              </w:rPr>
              <w:t xml:space="preserve">flect on the questions below. </w:t>
            </w:r>
            <w:r w:rsidR="00C95ECA">
              <w:rPr>
                <w:rFonts w:ascii="Gadugi" w:hAnsi="Gadugi"/>
              </w:rPr>
              <w:t xml:space="preserve">Use your learning journal to write down your ideas or discuss them with a colleague. </w:t>
            </w:r>
          </w:p>
          <w:p w14:paraId="091FCD2F" w14:textId="4B10FA40" w:rsidR="00234936" w:rsidRPr="00A65268" w:rsidRDefault="00A61B5F" w:rsidP="00EE58C4">
            <w:pPr>
              <w:rPr>
                <w:rFonts w:ascii="Gadugi" w:hAnsi="Gadugi"/>
              </w:rPr>
            </w:pPr>
            <w:r w:rsidRPr="00914F64">
              <w:rPr>
                <w:noProof/>
                <w:color w:val="4472C4" w:themeColor="accent1"/>
                <w:sz w:val="24"/>
              </w:rPr>
              <w:drawing>
                <wp:anchor distT="0" distB="0" distL="114300" distR="114300" simplePos="0" relativeHeight="251918336" behindDoc="0" locked="0" layoutInCell="1" allowOverlap="1" wp14:anchorId="1181C613" wp14:editId="2C3DB684">
                  <wp:simplePos x="0" y="0"/>
                  <wp:positionH relativeFrom="column">
                    <wp:posOffset>4432300</wp:posOffset>
                  </wp:positionH>
                  <wp:positionV relativeFrom="paragraph">
                    <wp:posOffset>48895</wp:posOffset>
                  </wp:positionV>
                  <wp:extent cx="675596" cy="685800"/>
                  <wp:effectExtent l="0" t="0" r="0" b="0"/>
                  <wp:wrapNone/>
                  <wp:docPr id="66" name="Picture 66"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
          <w:p w14:paraId="77F540D4" w14:textId="7FBB2F42" w:rsidR="00234936" w:rsidRDefault="002050DB" w:rsidP="006231A9">
            <w:pPr>
              <w:numPr>
                <w:ilvl w:val="0"/>
                <w:numId w:val="49"/>
              </w:numPr>
              <w:contextualSpacing/>
              <w:rPr>
                <w:rFonts w:ascii="Gadugi" w:hAnsi="Gadugi"/>
              </w:rPr>
            </w:pPr>
            <w:r w:rsidRPr="00A65268">
              <w:rPr>
                <w:rFonts w:ascii="Gadugi" w:hAnsi="Gadugi"/>
              </w:rPr>
              <w:t xml:space="preserve">Have you ever taught a multigrade class? </w:t>
            </w:r>
          </w:p>
          <w:p w14:paraId="5D3D8132" w14:textId="240F3F1F" w:rsidR="002050DB" w:rsidRPr="00D67AC1" w:rsidRDefault="002050DB" w:rsidP="006231A9">
            <w:pPr>
              <w:numPr>
                <w:ilvl w:val="0"/>
                <w:numId w:val="49"/>
              </w:numPr>
              <w:contextualSpacing/>
              <w:rPr>
                <w:rFonts w:ascii="Gadugi" w:hAnsi="Gadugi"/>
              </w:rPr>
            </w:pPr>
            <w:r w:rsidRPr="00A65268">
              <w:rPr>
                <w:rFonts w:ascii="Gadugi" w:hAnsi="Gadugi"/>
              </w:rPr>
              <w:t xml:space="preserve">What behaviour challenges did you face? </w:t>
            </w:r>
          </w:p>
          <w:p w14:paraId="20321DFC" w14:textId="264F567C" w:rsidR="002050DB" w:rsidRDefault="002050DB" w:rsidP="006231A9">
            <w:pPr>
              <w:numPr>
                <w:ilvl w:val="0"/>
                <w:numId w:val="49"/>
              </w:numPr>
              <w:contextualSpacing/>
              <w:rPr>
                <w:rFonts w:ascii="Gadugi" w:hAnsi="Gadugi"/>
              </w:rPr>
            </w:pPr>
            <w:r w:rsidRPr="002F4B13">
              <w:rPr>
                <w:rFonts w:ascii="Gadugi" w:hAnsi="Gadugi"/>
              </w:rPr>
              <w:t>How did you organise the classroom to manage behaviour?</w:t>
            </w:r>
          </w:p>
          <w:p w14:paraId="5383D379" w14:textId="16C50A8A" w:rsidR="00234936" w:rsidRPr="00D67AC1" w:rsidRDefault="00234936" w:rsidP="00234936">
            <w:pPr>
              <w:ind w:left="720"/>
              <w:contextualSpacing/>
              <w:rPr>
                <w:rFonts w:ascii="Gadugi" w:hAnsi="Gadugi"/>
              </w:rPr>
            </w:pPr>
          </w:p>
        </w:tc>
      </w:tr>
    </w:tbl>
    <w:p w14:paraId="07522C69" w14:textId="0CADF64F" w:rsidR="00936C8D" w:rsidRPr="002050DB" w:rsidRDefault="00936C8D" w:rsidP="002D4016">
      <w:pPr>
        <w:pStyle w:val="ListParagraph"/>
        <w:keepNext/>
        <w:keepLines/>
        <w:numPr>
          <w:ilvl w:val="0"/>
          <w:numId w:val="3"/>
        </w:numPr>
        <w:spacing w:after="0" w:line="240" w:lineRule="auto"/>
        <w:outlineLvl w:val="0"/>
        <w:rPr>
          <w:rFonts w:ascii="Calibri Light" w:eastAsiaTheme="majorEastAsia" w:hAnsi="Calibri Light" w:cs="Calibri Light"/>
          <w:b/>
          <w:color w:val="2F5496" w:themeColor="accent1" w:themeShade="BF"/>
          <w:sz w:val="26"/>
          <w:szCs w:val="26"/>
          <w:lang w:bidi="ar-SA"/>
        </w:rPr>
      </w:pPr>
      <w:r w:rsidRPr="002050DB">
        <w:rPr>
          <w:rFonts w:ascii="Calibri Light" w:eastAsiaTheme="majorEastAsia" w:hAnsi="Calibri Light" w:cs="Calibri Light"/>
          <w:b/>
          <w:color w:val="2F5496" w:themeColor="accent1" w:themeShade="BF"/>
          <w:sz w:val="26"/>
          <w:szCs w:val="26"/>
          <w:lang w:bidi="ar-SA"/>
        </w:rPr>
        <w:lastRenderedPageBreak/>
        <w:t xml:space="preserve">Teachers as role models for </w:t>
      </w:r>
      <w:proofErr w:type="spellStart"/>
      <w:r w:rsidRPr="002050DB">
        <w:rPr>
          <w:rFonts w:ascii="Calibri Light" w:eastAsiaTheme="majorEastAsia" w:hAnsi="Calibri Light" w:cs="Calibri Light"/>
          <w:b/>
          <w:color w:val="2F5496" w:themeColor="accent1" w:themeShade="BF"/>
          <w:sz w:val="26"/>
          <w:szCs w:val="26"/>
          <w:lang w:bidi="ar-SA"/>
        </w:rPr>
        <w:t>behaviour</w:t>
      </w:r>
      <w:proofErr w:type="spellEnd"/>
    </w:p>
    <w:p w14:paraId="12C93DC8" w14:textId="200608C6" w:rsidR="002D4016" w:rsidRPr="00936C8D" w:rsidRDefault="00936C8D" w:rsidP="002D4016">
      <w:pPr>
        <w:keepNext/>
        <w:keepLines/>
        <w:spacing w:after="0" w:line="240" w:lineRule="auto"/>
        <w:outlineLvl w:val="0"/>
        <w:rPr>
          <w:rFonts w:ascii="Gadugi" w:eastAsiaTheme="majorEastAsia" w:hAnsi="Gadugi" w:cstheme="majorBidi"/>
          <w:bCs/>
          <w:lang w:bidi="ar-SA"/>
        </w:rPr>
      </w:pPr>
      <w:r w:rsidRPr="00936C8D">
        <w:rPr>
          <w:rFonts w:ascii="Gadugi" w:eastAsiaTheme="majorEastAsia" w:hAnsi="Gadugi" w:cstheme="majorBidi"/>
          <w:bCs/>
          <w:lang w:bidi="ar-SA"/>
        </w:rPr>
        <w:t xml:space="preserve">We learn our </w:t>
      </w:r>
      <w:proofErr w:type="spellStart"/>
      <w:r w:rsidRPr="00936C8D">
        <w:rPr>
          <w:rFonts w:ascii="Gadugi" w:eastAsiaTheme="majorEastAsia" w:hAnsi="Gadugi" w:cstheme="majorBidi"/>
          <w:bCs/>
          <w:lang w:bidi="ar-SA"/>
        </w:rPr>
        <w:t>behaviour</w:t>
      </w:r>
      <w:proofErr w:type="spellEnd"/>
      <w:r w:rsidRPr="00936C8D">
        <w:rPr>
          <w:rFonts w:ascii="Gadugi" w:eastAsiaTheme="majorEastAsia" w:hAnsi="Gadugi" w:cstheme="majorBidi"/>
          <w:bCs/>
          <w:lang w:bidi="ar-SA"/>
        </w:rPr>
        <w:t xml:space="preserve"> from watching others.</w:t>
      </w:r>
      <w:r w:rsidR="002D4016" w:rsidRPr="002D4016">
        <w:rPr>
          <w:rFonts w:ascii="Gadugi" w:eastAsiaTheme="majorEastAsia" w:hAnsi="Gadugi" w:cstheme="majorBidi"/>
          <w:bCs/>
          <w:lang w:bidi="ar-SA"/>
        </w:rPr>
        <w:t xml:space="preserve"> </w:t>
      </w:r>
      <w:r w:rsidR="0040716B">
        <w:rPr>
          <w:rFonts w:ascii="Gadugi" w:eastAsiaTheme="majorEastAsia" w:hAnsi="Gadugi" w:cstheme="majorBidi"/>
          <w:bCs/>
          <w:lang w:bidi="ar-SA"/>
        </w:rPr>
        <w:t>Think about who</w:t>
      </w:r>
      <w:r w:rsidR="002D4016" w:rsidRPr="00936C8D">
        <w:rPr>
          <w:rFonts w:ascii="Gadugi" w:eastAsiaTheme="majorEastAsia" w:hAnsi="Gadugi" w:cstheme="majorBidi"/>
          <w:bCs/>
          <w:lang w:bidi="ar-SA"/>
        </w:rPr>
        <w:t xml:space="preserve"> </w:t>
      </w:r>
      <w:r w:rsidR="0040716B">
        <w:rPr>
          <w:rFonts w:ascii="Gadugi" w:eastAsiaTheme="majorEastAsia" w:hAnsi="Gadugi" w:cstheme="majorBidi"/>
          <w:bCs/>
          <w:lang w:bidi="ar-SA"/>
        </w:rPr>
        <w:t>h</w:t>
      </w:r>
      <w:r w:rsidR="002D4016" w:rsidRPr="00936C8D">
        <w:rPr>
          <w:rFonts w:ascii="Gadugi" w:eastAsiaTheme="majorEastAsia" w:hAnsi="Gadugi" w:cstheme="majorBidi"/>
          <w:bCs/>
          <w:lang w:bidi="ar-SA"/>
        </w:rPr>
        <w:t xml:space="preserve">as </w:t>
      </w:r>
      <w:r w:rsidR="0040716B">
        <w:rPr>
          <w:rFonts w:ascii="Gadugi" w:eastAsiaTheme="majorEastAsia" w:hAnsi="Gadugi" w:cstheme="majorBidi"/>
          <w:bCs/>
          <w:lang w:bidi="ar-SA"/>
        </w:rPr>
        <w:t xml:space="preserve">been </w:t>
      </w:r>
      <w:r w:rsidR="002D4016" w:rsidRPr="00936C8D">
        <w:rPr>
          <w:rFonts w:ascii="Gadugi" w:eastAsiaTheme="majorEastAsia" w:hAnsi="Gadugi" w:cstheme="majorBidi"/>
          <w:bCs/>
          <w:lang w:bidi="ar-SA"/>
        </w:rPr>
        <w:t>a good role model for you</w:t>
      </w:r>
      <w:r w:rsidR="0040716B">
        <w:rPr>
          <w:rFonts w:ascii="Gadugi" w:eastAsiaTheme="majorEastAsia" w:hAnsi="Gadugi" w:cstheme="majorBidi"/>
          <w:bCs/>
          <w:lang w:bidi="ar-SA"/>
        </w:rPr>
        <w:t xml:space="preserve">. It is quite possible that as educators, we teach in </w:t>
      </w:r>
      <w:r w:rsidR="002D4016" w:rsidRPr="00936C8D">
        <w:rPr>
          <w:rFonts w:ascii="Gadugi" w:eastAsiaTheme="majorEastAsia" w:hAnsi="Gadugi" w:cstheme="majorBidi"/>
          <w:bCs/>
          <w:lang w:bidi="ar-SA"/>
        </w:rPr>
        <w:t>a similar way to the experiences we ha</w:t>
      </w:r>
      <w:r w:rsidR="00E85CA9">
        <w:rPr>
          <w:rFonts w:ascii="Gadugi" w:eastAsiaTheme="majorEastAsia" w:hAnsi="Gadugi" w:cstheme="majorBidi"/>
          <w:bCs/>
          <w:lang w:bidi="ar-SA"/>
        </w:rPr>
        <w:t>ve of</w:t>
      </w:r>
      <w:r w:rsidR="002D4016" w:rsidRPr="00936C8D">
        <w:rPr>
          <w:rFonts w:ascii="Gadugi" w:eastAsiaTheme="majorEastAsia" w:hAnsi="Gadugi" w:cstheme="majorBidi"/>
          <w:bCs/>
          <w:lang w:bidi="ar-SA"/>
        </w:rPr>
        <w:t xml:space="preserve"> be</w:t>
      </w:r>
      <w:r w:rsidR="00E85CA9">
        <w:rPr>
          <w:rFonts w:ascii="Gadugi" w:eastAsiaTheme="majorEastAsia" w:hAnsi="Gadugi" w:cstheme="majorBidi"/>
          <w:bCs/>
          <w:lang w:bidi="ar-SA"/>
        </w:rPr>
        <w:t>ing</w:t>
      </w:r>
      <w:r w:rsidR="002D4016" w:rsidRPr="00936C8D">
        <w:rPr>
          <w:rFonts w:ascii="Gadugi" w:eastAsiaTheme="majorEastAsia" w:hAnsi="Gadugi" w:cstheme="majorBidi"/>
          <w:bCs/>
          <w:lang w:bidi="ar-SA"/>
        </w:rPr>
        <w:t xml:space="preserve"> taught. </w:t>
      </w:r>
      <w:r w:rsidR="00E85CA9">
        <w:rPr>
          <w:rFonts w:ascii="Gadugi" w:eastAsiaTheme="majorEastAsia" w:hAnsi="Gadugi" w:cstheme="majorBidi"/>
          <w:bCs/>
          <w:lang w:bidi="ar-SA"/>
        </w:rPr>
        <w:t xml:space="preserve">Think about who your role models were in education and your experiences of teachers. </w:t>
      </w:r>
      <w:r w:rsidR="002D4016" w:rsidRPr="00936C8D">
        <w:rPr>
          <w:rFonts w:ascii="Gadugi" w:eastAsiaTheme="majorEastAsia" w:hAnsi="Gadugi" w:cstheme="majorBidi"/>
          <w:bCs/>
          <w:lang w:bidi="ar-SA"/>
        </w:rPr>
        <w:t>Copying how to speak to children</w:t>
      </w:r>
      <w:r w:rsidR="00E85CA9">
        <w:rPr>
          <w:rFonts w:ascii="Gadugi" w:eastAsiaTheme="majorEastAsia" w:hAnsi="Gadugi" w:cstheme="majorBidi"/>
          <w:bCs/>
          <w:lang w:bidi="ar-SA"/>
        </w:rPr>
        <w:t xml:space="preserve"> and</w:t>
      </w:r>
      <w:r w:rsidR="00F10EC3">
        <w:rPr>
          <w:rFonts w:ascii="Gadugi" w:eastAsiaTheme="majorEastAsia" w:hAnsi="Gadugi" w:cstheme="majorBidi"/>
          <w:bCs/>
          <w:lang w:bidi="ar-SA"/>
        </w:rPr>
        <w:t xml:space="preserve"> how we</w:t>
      </w:r>
      <w:r w:rsidR="00E85CA9">
        <w:rPr>
          <w:rFonts w:ascii="Gadugi" w:eastAsiaTheme="majorEastAsia" w:hAnsi="Gadugi" w:cstheme="majorBidi"/>
          <w:bCs/>
          <w:lang w:bidi="ar-SA"/>
        </w:rPr>
        <w:t xml:space="preserve"> respond to their</w:t>
      </w:r>
      <w:r w:rsidR="00F10EC3">
        <w:rPr>
          <w:rFonts w:ascii="Gadugi" w:eastAsiaTheme="majorEastAsia" w:hAnsi="Gadugi" w:cstheme="majorBidi"/>
          <w:bCs/>
          <w:lang w:bidi="ar-SA"/>
        </w:rPr>
        <w:t xml:space="preserve"> </w:t>
      </w:r>
      <w:proofErr w:type="spellStart"/>
      <w:r w:rsidR="00F10EC3">
        <w:rPr>
          <w:rFonts w:ascii="Gadugi" w:eastAsiaTheme="majorEastAsia" w:hAnsi="Gadugi" w:cstheme="majorBidi"/>
          <w:bCs/>
          <w:lang w:bidi="ar-SA"/>
        </w:rPr>
        <w:t>behaviour</w:t>
      </w:r>
      <w:proofErr w:type="spellEnd"/>
      <w:r w:rsidR="00F10EC3">
        <w:rPr>
          <w:rFonts w:ascii="Gadugi" w:eastAsiaTheme="majorEastAsia" w:hAnsi="Gadugi" w:cstheme="majorBidi"/>
          <w:bCs/>
          <w:lang w:bidi="ar-SA"/>
        </w:rPr>
        <w:t xml:space="preserve"> can be dangerous as s</w:t>
      </w:r>
      <w:r w:rsidR="002D4016" w:rsidRPr="00936C8D">
        <w:rPr>
          <w:rFonts w:ascii="Gadugi" w:eastAsiaTheme="majorEastAsia" w:hAnsi="Gadugi" w:cstheme="majorBidi"/>
          <w:bCs/>
          <w:lang w:bidi="ar-SA"/>
        </w:rPr>
        <w:t xml:space="preserve">ince we were at school, </w:t>
      </w:r>
      <w:r w:rsidR="00F10EC3">
        <w:rPr>
          <w:rFonts w:ascii="Gadugi" w:eastAsiaTheme="majorEastAsia" w:hAnsi="Gadugi" w:cstheme="majorBidi"/>
          <w:bCs/>
          <w:lang w:bidi="ar-SA"/>
        </w:rPr>
        <w:t xml:space="preserve">it is likely that </w:t>
      </w:r>
      <w:r w:rsidR="002D4016" w:rsidRPr="00936C8D">
        <w:rPr>
          <w:rFonts w:ascii="Gadugi" w:eastAsiaTheme="majorEastAsia" w:hAnsi="Gadugi" w:cstheme="majorBidi"/>
          <w:bCs/>
          <w:lang w:bidi="ar-SA"/>
        </w:rPr>
        <w:t>lots more research has be</w:t>
      </w:r>
      <w:r w:rsidR="00F10EC3">
        <w:rPr>
          <w:rFonts w:ascii="Gadugi" w:eastAsiaTheme="majorEastAsia" w:hAnsi="Gadugi" w:cstheme="majorBidi"/>
          <w:bCs/>
          <w:lang w:bidi="ar-SA"/>
        </w:rPr>
        <w:t xml:space="preserve">en carried out </w:t>
      </w:r>
      <w:r w:rsidR="002D4016" w:rsidRPr="00936C8D">
        <w:rPr>
          <w:rFonts w:ascii="Gadugi" w:eastAsiaTheme="majorEastAsia" w:hAnsi="Gadugi" w:cstheme="majorBidi"/>
          <w:bCs/>
          <w:lang w:bidi="ar-SA"/>
        </w:rPr>
        <w:t xml:space="preserve">around </w:t>
      </w:r>
      <w:r w:rsidR="00F10EC3">
        <w:rPr>
          <w:rFonts w:ascii="Gadugi" w:eastAsiaTheme="majorEastAsia" w:hAnsi="Gadugi" w:cstheme="majorBidi"/>
          <w:bCs/>
          <w:lang w:bidi="ar-SA"/>
        </w:rPr>
        <w:t xml:space="preserve">effective </w:t>
      </w:r>
      <w:r w:rsidR="002D4016" w:rsidRPr="00936C8D">
        <w:rPr>
          <w:rFonts w:ascii="Gadugi" w:eastAsiaTheme="majorEastAsia" w:hAnsi="Gadugi" w:cstheme="majorBidi"/>
          <w:bCs/>
          <w:lang w:bidi="ar-SA"/>
        </w:rPr>
        <w:t xml:space="preserve">teaching and learning and particularly around how children learn best. </w:t>
      </w:r>
      <w:r w:rsidR="003E3251" w:rsidRPr="00936C8D">
        <w:rPr>
          <w:rFonts w:ascii="Gadugi" w:eastAsiaTheme="majorEastAsia" w:hAnsi="Gadugi" w:cstheme="majorBidi"/>
          <w:bCs/>
          <w:lang w:bidi="ar-SA"/>
        </w:rPr>
        <w:t xml:space="preserve">In the past the teacher’s role was often to inject fear or control and children’s voices were not heard in classrooms. </w:t>
      </w:r>
      <w:r w:rsidR="002D4016" w:rsidRPr="00936C8D">
        <w:rPr>
          <w:rFonts w:ascii="Gadugi" w:eastAsiaTheme="majorEastAsia" w:hAnsi="Gadugi" w:cstheme="majorBidi"/>
          <w:bCs/>
          <w:lang w:bidi="ar-SA"/>
        </w:rPr>
        <w:t>W</w:t>
      </w:r>
      <w:r w:rsidR="003E3251">
        <w:rPr>
          <w:rFonts w:ascii="Gadugi" w:eastAsiaTheme="majorEastAsia" w:hAnsi="Gadugi" w:cstheme="majorBidi"/>
          <w:bCs/>
          <w:lang w:bidi="ar-SA"/>
        </w:rPr>
        <w:t xml:space="preserve">e </w:t>
      </w:r>
      <w:r w:rsidR="003E3251" w:rsidRPr="005323CA">
        <w:rPr>
          <w:rFonts w:ascii="Gadugi" w:eastAsiaTheme="majorEastAsia" w:hAnsi="Gadugi" w:cstheme="majorBidi"/>
          <w:b/>
          <w:lang w:bidi="ar-SA"/>
        </w:rPr>
        <w:t xml:space="preserve">now </w:t>
      </w:r>
      <w:r w:rsidR="003E3251">
        <w:rPr>
          <w:rFonts w:ascii="Gadugi" w:eastAsiaTheme="majorEastAsia" w:hAnsi="Gadugi" w:cstheme="majorBidi"/>
          <w:bCs/>
          <w:lang w:bidi="ar-SA"/>
        </w:rPr>
        <w:t>know that w</w:t>
      </w:r>
      <w:r w:rsidR="002D4016" w:rsidRPr="00936C8D">
        <w:rPr>
          <w:rFonts w:ascii="Gadugi" w:eastAsiaTheme="majorEastAsia" w:hAnsi="Gadugi" w:cstheme="majorBidi"/>
          <w:bCs/>
          <w:lang w:bidi="ar-SA"/>
        </w:rPr>
        <w:t xml:space="preserve">hen children feel safe, </w:t>
      </w:r>
      <w:proofErr w:type="gramStart"/>
      <w:r w:rsidR="002D4016" w:rsidRPr="00936C8D">
        <w:rPr>
          <w:rFonts w:ascii="Gadugi" w:eastAsiaTheme="majorEastAsia" w:hAnsi="Gadugi" w:cstheme="majorBidi"/>
          <w:bCs/>
          <w:lang w:bidi="ar-SA"/>
        </w:rPr>
        <w:t>relaxed</w:t>
      </w:r>
      <w:proofErr w:type="gramEnd"/>
      <w:r w:rsidR="002D4016" w:rsidRPr="00936C8D">
        <w:rPr>
          <w:rFonts w:ascii="Gadugi" w:eastAsiaTheme="majorEastAsia" w:hAnsi="Gadugi" w:cstheme="majorBidi"/>
          <w:bCs/>
          <w:lang w:bidi="ar-SA"/>
        </w:rPr>
        <w:t xml:space="preserve"> and comfortable they will learn more effectively. </w:t>
      </w:r>
    </w:p>
    <w:p w14:paraId="767E7296" w14:textId="4E9B2155" w:rsidR="00936C8D" w:rsidRPr="00936C8D" w:rsidRDefault="00A61B5F" w:rsidP="00AC37B6">
      <w:pPr>
        <w:keepNext/>
        <w:keepLines/>
        <w:spacing w:after="0" w:line="240" w:lineRule="auto"/>
        <w:outlineLvl w:val="0"/>
        <w:rPr>
          <w:rFonts w:ascii="Gadugi" w:eastAsiaTheme="majorEastAsia" w:hAnsi="Gadugi" w:cstheme="majorBidi"/>
          <w:bCs/>
          <w:lang w:bidi="ar-SA"/>
        </w:rPr>
      </w:pPr>
      <w:r w:rsidRPr="00914F64">
        <w:rPr>
          <w:noProof/>
          <w:color w:val="4472C4" w:themeColor="accent1"/>
          <w:sz w:val="24"/>
        </w:rPr>
        <w:drawing>
          <wp:anchor distT="0" distB="0" distL="114300" distR="114300" simplePos="0" relativeHeight="251920384" behindDoc="0" locked="0" layoutInCell="1" allowOverlap="1" wp14:anchorId="20F2448F" wp14:editId="378F906E">
            <wp:simplePos x="0" y="0"/>
            <wp:positionH relativeFrom="column">
              <wp:posOffset>-527050</wp:posOffset>
            </wp:positionH>
            <wp:positionV relativeFrom="paragraph">
              <wp:posOffset>254000</wp:posOffset>
            </wp:positionV>
            <wp:extent cx="675596" cy="685800"/>
            <wp:effectExtent l="0" t="0" r="0" b="0"/>
            <wp:wrapNone/>
            <wp:docPr id="67" name="Picture 67"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
    <w:p w14:paraId="2AC0E79F" w14:textId="31A33797" w:rsidR="00936C8D" w:rsidRPr="008B2ED7" w:rsidRDefault="00936C8D" w:rsidP="006231A9">
      <w:pPr>
        <w:pStyle w:val="ListParagraph"/>
        <w:keepNext/>
        <w:keepLines/>
        <w:numPr>
          <w:ilvl w:val="0"/>
          <w:numId w:val="55"/>
        </w:numPr>
        <w:spacing w:after="0" w:line="240" w:lineRule="auto"/>
        <w:outlineLvl w:val="0"/>
        <w:rPr>
          <w:rFonts w:ascii="Gadugi" w:eastAsiaTheme="majorEastAsia" w:hAnsi="Gadugi" w:cstheme="majorBidi"/>
          <w:bCs/>
          <w:lang w:bidi="ar-SA"/>
        </w:rPr>
      </w:pPr>
      <w:r w:rsidRPr="008B2ED7">
        <w:rPr>
          <w:rFonts w:ascii="Gadugi" w:eastAsiaTheme="majorEastAsia" w:hAnsi="Gadugi" w:cstheme="majorBidi"/>
          <w:bCs/>
          <w:lang w:bidi="ar-SA"/>
        </w:rPr>
        <w:t xml:space="preserve">Children watch adults to find out what they do and </w:t>
      </w:r>
      <w:r w:rsidR="00E7616B">
        <w:rPr>
          <w:rFonts w:ascii="Gadugi" w:eastAsiaTheme="majorEastAsia" w:hAnsi="Gadugi" w:cstheme="majorBidi"/>
          <w:bCs/>
          <w:lang w:bidi="ar-SA"/>
        </w:rPr>
        <w:t>how they speak to others</w:t>
      </w:r>
      <w:r w:rsidRPr="008B2ED7">
        <w:rPr>
          <w:rFonts w:ascii="Gadugi" w:eastAsiaTheme="majorEastAsia" w:hAnsi="Gadugi" w:cstheme="majorBidi"/>
          <w:bCs/>
          <w:lang w:bidi="ar-SA"/>
        </w:rPr>
        <w:t>.</w:t>
      </w:r>
    </w:p>
    <w:p w14:paraId="45829082" w14:textId="7DF34802" w:rsidR="00936C8D" w:rsidRPr="008B2ED7" w:rsidRDefault="00EF4BB1" w:rsidP="006231A9">
      <w:pPr>
        <w:pStyle w:val="ListParagraph"/>
        <w:keepNext/>
        <w:keepLines/>
        <w:numPr>
          <w:ilvl w:val="0"/>
          <w:numId w:val="55"/>
        </w:numPr>
        <w:spacing w:after="0" w:line="240" w:lineRule="auto"/>
        <w:outlineLvl w:val="0"/>
        <w:rPr>
          <w:rFonts w:ascii="Gadugi" w:eastAsiaTheme="majorEastAsia" w:hAnsi="Gadugi" w:cstheme="majorBidi"/>
          <w:bCs/>
          <w:lang w:bidi="ar-SA"/>
        </w:rPr>
      </w:pPr>
      <w:r>
        <w:rPr>
          <w:rFonts w:ascii="Gadugi" w:eastAsiaTheme="majorEastAsia" w:hAnsi="Gadugi" w:cstheme="majorBidi"/>
          <w:bCs/>
          <w:lang w:bidi="ar-SA"/>
        </w:rPr>
        <w:t>Children</w:t>
      </w:r>
      <w:r w:rsidR="00936C8D" w:rsidRPr="008B2ED7">
        <w:rPr>
          <w:rFonts w:ascii="Gadugi" w:eastAsiaTheme="majorEastAsia" w:hAnsi="Gadugi" w:cstheme="majorBidi"/>
          <w:bCs/>
          <w:lang w:bidi="ar-SA"/>
        </w:rPr>
        <w:t xml:space="preserve"> will copy adult </w:t>
      </w:r>
      <w:proofErr w:type="spellStart"/>
      <w:r w:rsidR="00936C8D" w:rsidRPr="008B2ED7">
        <w:rPr>
          <w:rFonts w:ascii="Gadugi" w:eastAsiaTheme="majorEastAsia" w:hAnsi="Gadugi" w:cstheme="majorBidi"/>
          <w:bCs/>
          <w:lang w:bidi="ar-SA"/>
        </w:rPr>
        <w:t>behaviour</w:t>
      </w:r>
      <w:proofErr w:type="spellEnd"/>
      <w:r w:rsidR="00936C8D" w:rsidRPr="008B2ED7">
        <w:rPr>
          <w:rFonts w:ascii="Gadugi" w:eastAsiaTheme="majorEastAsia" w:hAnsi="Gadugi" w:cstheme="majorBidi"/>
          <w:bCs/>
          <w:lang w:bidi="ar-SA"/>
        </w:rPr>
        <w:t xml:space="preserve">. Consider what </w:t>
      </w:r>
      <w:proofErr w:type="spellStart"/>
      <w:r w:rsidR="00936C8D" w:rsidRPr="008B2ED7">
        <w:rPr>
          <w:rFonts w:ascii="Gadugi" w:eastAsiaTheme="majorEastAsia" w:hAnsi="Gadugi" w:cstheme="majorBidi"/>
          <w:bCs/>
          <w:lang w:bidi="ar-SA"/>
        </w:rPr>
        <w:t>behaviour</w:t>
      </w:r>
      <w:proofErr w:type="spellEnd"/>
      <w:r w:rsidR="00936C8D" w:rsidRPr="008B2ED7">
        <w:rPr>
          <w:rFonts w:ascii="Gadugi" w:eastAsiaTheme="majorEastAsia" w:hAnsi="Gadugi" w:cstheme="majorBidi"/>
          <w:bCs/>
          <w:lang w:bidi="ar-SA"/>
        </w:rPr>
        <w:t xml:space="preserve"> you model to students. </w:t>
      </w:r>
    </w:p>
    <w:p w14:paraId="3CEEAB96" w14:textId="2D697720" w:rsidR="00936C8D" w:rsidRPr="008B2ED7" w:rsidRDefault="00936C8D" w:rsidP="006231A9">
      <w:pPr>
        <w:pStyle w:val="ListParagraph"/>
        <w:keepNext/>
        <w:keepLines/>
        <w:numPr>
          <w:ilvl w:val="0"/>
          <w:numId w:val="55"/>
        </w:numPr>
        <w:spacing w:after="0" w:line="240" w:lineRule="auto"/>
        <w:outlineLvl w:val="0"/>
        <w:rPr>
          <w:rFonts w:ascii="Gadugi" w:eastAsiaTheme="majorEastAsia" w:hAnsi="Gadugi" w:cstheme="majorBidi"/>
          <w:bCs/>
          <w:lang w:bidi="ar-SA"/>
        </w:rPr>
      </w:pPr>
      <w:r w:rsidRPr="008B2ED7">
        <w:rPr>
          <w:rFonts w:ascii="Gadugi" w:eastAsiaTheme="majorEastAsia" w:hAnsi="Gadugi" w:cstheme="majorBidi"/>
          <w:bCs/>
          <w:lang w:bidi="ar-SA"/>
        </w:rPr>
        <w:t xml:space="preserve">Are you on time </w:t>
      </w:r>
      <w:r w:rsidR="00EF4BB1">
        <w:rPr>
          <w:rFonts w:ascii="Gadugi" w:eastAsiaTheme="majorEastAsia" w:hAnsi="Gadugi" w:cstheme="majorBidi"/>
          <w:bCs/>
          <w:lang w:bidi="ar-SA"/>
        </w:rPr>
        <w:t>and organized?</w:t>
      </w:r>
    </w:p>
    <w:p w14:paraId="2B396399" w14:textId="5220C7BB" w:rsidR="00936C8D" w:rsidRPr="008B2ED7" w:rsidRDefault="00936C8D" w:rsidP="006231A9">
      <w:pPr>
        <w:pStyle w:val="ListParagraph"/>
        <w:keepNext/>
        <w:keepLines/>
        <w:numPr>
          <w:ilvl w:val="0"/>
          <w:numId w:val="55"/>
        </w:numPr>
        <w:spacing w:after="0" w:line="240" w:lineRule="auto"/>
        <w:outlineLvl w:val="0"/>
        <w:rPr>
          <w:rFonts w:ascii="Gadugi" w:eastAsiaTheme="majorEastAsia" w:hAnsi="Gadugi" w:cstheme="majorBidi"/>
          <w:bCs/>
          <w:lang w:bidi="ar-SA"/>
        </w:rPr>
      </w:pPr>
      <w:r w:rsidRPr="008B2ED7">
        <w:rPr>
          <w:rFonts w:ascii="Gadugi" w:eastAsiaTheme="majorEastAsia" w:hAnsi="Gadugi" w:cstheme="majorBidi"/>
          <w:bCs/>
          <w:lang w:bidi="ar-SA"/>
        </w:rPr>
        <w:t xml:space="preserve">Are you respectful to </w:t>
      </w:r>
      <w:r w:rsidR="00EF4BB1">
        <w:rPr>
          <w:rFonts w:ascii="Gadugi" w:eastAsiaTheme="majorEastAsia" w:hAnsi="Gadugi" w:cstheme="majorBidi"/>
          <w:bCs/>
          <w:lang w:bidi="ar-SA"/>
        </w:rPr>
        <w:t>all students and treat them fairly</w:t>
      </w:r>
      <w:r w:rsidRPr="008B2ED7">
        <w:rPr>
          <w:rFonts w:ascii="Gadugi" w:eastAsiaTheme="majorEastAsia" w:hAnsi="Gadugi" w:cstheme="majorBidi"/>
          <w:bCs/>
          <w:lang w:bidi="ar-SA"/>
        </w:rPr>
        <w:t>?</w:t>
      </w:r>
      <w:r w:rsidR="00A61B5F" w:rsidRPr="00A61B5F">
        <w:rPr>
          <w:noProof/>
          <w:color w:val="4472C4" w:themeColor="accent1"/>
          <w:sz w:val="24"/>
        </w:rPr>
        <w:t xml:space="preserve"> </w:t>
      </w:r>
    </w:p>
    <w:p w14:paraId="53AEB0B5" w14:textId="462F6EF8" w:rsidR="00936C8D" w:rsidRPr="008B2ED7" w:rsidRDefault="00936C8D" w:rsidP="006231A9">
      <w:pPr>
        <w:pStyle w:val="ListParagraph"/>
        <w:keepNext/>
        <w:keepLines/>
        <w:numPr>
          <w:ilvl w:val="0"/>
          <w:numId w:val="55"/>
        </w:numPr>
        <w:spacing w:after="0" w:line="240" w:lineRule="auto"/>
        <w:outlineLvl w:val="0"/>
        <w:rPr>
          <w:rFonts w:ascii="Gadugi" w:eastAsiaTheme="majorEastAsia" w:hAnsi="Gadugi" w:cstheme="majorBidi"/>
          <w:bCs/>
          <w:lang w:bidi="ar-SA"/>
        </w:rPr>
      </w:pPr>
      <w:r w:rsidRPr="008B2ED7">
        <w:rPr>
          <w:rFonts w:ascii="Gadugi" w:eastAsiaTheme="majorEastAsia" w:hAnsi="Gadugi" w:cstheme="majorBidi"/>
          <w:bCs/>
          <w:lang w:bidi="ar-SA"/>
        </w:rPr>
        <w:t>Are you kind</w:t>
      </w:r>
      <w:r w:rsidR="005560AF">
        <w:rPr>
          <w:rFonts w:ascii="Gadugi" w:eastAsiaTheme="majorEastAsia" w:hAnsi="Gadugi" w:cstheme="majorBidi"/>
          <w:bCs/>
          <w:lang w:bidi="ar-SA"/>
        </w:rPr>
        <w:t xml:space="preserve"> and warm</w:t>
      </w:r>
      <w:r w:rsidR="00D54E2B">
        <w:rPr>
          <w:rFonts w:ascii="Gadugi" w:eastAsiaTheme="majorEastAsia" w:hAnsi="Gadugi" w:cstheme="majorBidi"/>
          <w:bCs/>
          <w:lang w:bidi="ar-SA"/>
        </w:rPr>
        <w:t xml:space="preserve"> towards others? </w:t>
      </w:r>
    </w:p>
    <w:p w14:paraId="3ADCCACF" w14:textId="69DCE607" w:rsidR="001A044D" w:rsidRPr="008B2ED7" w:rsidRDefault="00936C8D" w:rsidP="006231A9">
      <w:pPr>
        <w:pStyle w:val="ListParagraph"/>
        <w:keepNext/>
        <w:keepLines/>
        <w:numPr>
          <w:ilvl w:val="0"/>
          <w:numId w:val="55"/>
        </w:numPr>
        <w:spacing w:after="0" w:line="240" w:lineRule="auto"/>
        <w:outlineLvl w:val="0"/>
        <w:rPr>
          <w:rFonts w:ascii="Gadugi" w:eastAsiaTheme="majorEastAsia" w:hAnsi="Gadugi" w:cstheme="majorBidi"/>
          <w:bCs/>
          <w:lang w:bidi="ar-SA"/>
        </w:rPr>
      </w:pPr>
      <w:r w:rsidRPr="008B2ED7">
        <w:rPr>
          <w:rFonts w:ascii="Gadugi" w:eastAsiaTheme="majorEastAsia" w:hAnsi="Gadugi" w:cstheme="majorBidi"/>
          <w:bCs/>
          <w:lang w:bidi="ar-SA"/>
        </w:rPr>
        <w:t xml:space="preserve">Do you speak to students in a calm way, even if you are feeling stressed or upset by their </w:t>
      </w:r>
      <w:proofErr w:type="spellStart"/>
      <w:r w:rsidRPr="008B2ED7">
        <w:rPr>
          <w:rFonts w:ascii="Gadugi" w:eastAsiaTheme="majorEastAsia" w:hAnsi="Gadugi" w:cstheme="majorBidi"/>
          <w:bCs/>
          <w:lang w:bidi="ar-SA"/>
        </w:rPr>
        <w:t>behaviour</w:t>
      </w:r>
      <w:proofErr w:type="spellEnd"/>
      <w:r w:rsidRPr="008B2ED7">
        <w:rPr>
          <w:rFonts w:ascii="Gadugi" w:eastAsiaTheme="majorEastAsia" w:hAnsi="Gadugi" w:cstheme="majorBidi"/>
          <w:bCs/>
          <w:lang w:bidi="ar-SA"/>
        </w:rPr>
        <w:t>?</w:t>
      </w:r>
    </w:p>
    <w:p w14:paraId="38ED69CC" w14:textId="5ED1186D" w:rsidR="008B2ED7" w:rsidRPr="008B2ED7" w:rsidRDefault="00790452" w:rsidP="006231A9">
      <w:pPr>
        <w:pStyle w:val="ListParagraph"/>
        <w:keepNext/>
        <w:keepLines/>
        <w:numPr>
          <w:ilvl w:val="0"/>
          <w:numId w:val="54"/>
        </w:numPr>
        <w:spacing w:after="0" w:line="240" w:lineRule="auto"/>
        <w:outlineLvl w:val="0"/>
        <w:rPr>
          <w:rFonts w:ascii="Gadugi" w:eastAsiaTheme="majorEastAsia" w:hAnsi="Gadugi" w:cstheme="majorBidi"/>
          <w:bCs/>
          <w:lang w:bidi="ar-SA"/>
        </w:rPr>
      </w:pPr>
      <w:r>
        <w:rPr>
          <w:rFonts w:ascii="Gadugi" w:eastAsiaTheme="majorEastAsia" w:hAnsi="Gadugi" w:cstheme="majorBidi"/>
          <w:bCs/>
          <w:lang w:bidi="ar-SA"/>
        </w:rPr>
        <w:t xml:space="preserve">Are you well presented and </w:t>
      </w:r>
      <w:proofErr w:type="gramStart"/>
      <w:r>
        <w:rPr>
          <w:rFonts w:ascii="Gadugi" w:eastAsiaTheme="majorEastAsia" w:hAnsi="Gadugi" w:cstheme="majorBidi"/>
          <w:bCs/>
          <w:lang w:bidi="ar-SA"/>
        </w:rPr>
        <w:t xml:space="preserve">make an </w:t>
      </w:r>
      <w:r w:rsidR="00936C8D" w:rsidRPr="008B2ED7">
        <w:rPr>
          <w:rFonts w:ascii="Gadugi" w:eastAsiaTheme="majorEastAsia" w:hAnsi="Gadugi" w:cstheme="majorBidi"/>
          <w:bCs/>
          <w:lang w:bidi="ar-SA"/>
        </w:rPr>
        <w:t>effort</w:t>
      </w:r>
      <w:proofErr w:type="gramEnd"/>
      <w:r w:rsidR="00936C8D" w:rsidRPr="008B2ED7">
        <w:rPr>
          <w:rFonts w:ascii="Gadugi" w:eastAsiaTheme="majorEastAsia" w:hAnsi="Gadugi" w:cstheme="majorBidi"/>
          <w:bCs/>
          <w:lang w:bidi="ar-SA"/>
        </w:rPr>
        <w:t xml:space="preserve"> with </w:t>
      </w:r>
      <w:r>
        <w:rPr>
          <w:rFonts w:ascii="Gadugi" w:eastAsiaTheme="majorEastAsia" w:hAnsi="Gadugi" w:cstheme="majorBidi"/>
          <w:bCs/>
          <w:lang w:bidi="ar-SA"/>
        </w:rPr>
        <w:t>you</w:t>
      </w:r>
      <w:r w:rsidR="00936C8D" w:rsidRPr="008B2ED7">
        <w:rPr>
          <w:rFonts w:ascii="Gadugi" w:eastAsiaTheme="majorEastAsia" w:hAnsi="Gadugi" w:cstheme="majorBidi"/>
          <w:bCs/>
          <w:lang w:bidi="ar-SA"/>
        </w:rPr>
        <w:t>r appearance</w:t>
      </w:r>
      <w:r>
        <w:rPr>
          <w:rFonts w:ascii="Gadugi" w:eastAsiaTheme="majorEastAsia" w:hAnsi="Gadugi" w:cstheme="majorBidi"/>
          <w:bCs/>
          <w:lang w:bidi="ar-SA"/>
        </w:rPr>
        <w:t>?</w:t>
      </w:r>
      <w:r w:rsidR="00936C8D" w:rsidRPr="008B2ED7">
        <w:rPr>
          <w:rFonts w:ascii="Gadugi" w:eastAsiaTheme="majorEastAsia" w:hAnsi="Gadugi" w:cstheme="majorBidi"/>
          <w:bCs/>
          <w:lang w:bidi="ar-SA"/>
        </w:rPr>
        <w:t xml:space="preserve"> </w:t>
      </w:r>
    </w:p>
    <w:p w14:paraId="3D7E19E0" w14:textId="77777777" w:rsidR="00D54E2B" w:rsidRDefault="005560AF" w:rsidP="006231A9">
      <w:pPr>
        <w:pStyle w:val="ListParagraph"/>
        <w:keepNext/>
        <w:keepLines/>
        <w:numPr>
          <w:ilvl w:val="0"/>
          <w:numId w:val="54"/>
        </w:numPr>
        <w:spacing w:after="0" w:line="240" w:lineRule="auto"/>
        <w:outlineLvl w:val="0"/>
        <w:rPr>
          <w:rFonts w:ascii="Gadugi" w:eastAsiaTheme="majorEastAsia" w:hAnsi="Gadugi" w:cstheme="majorBidi"/>
          <w:bCs/>
          <w:lang w:bidi="ar-SA"/>
        </w:rPr>
      </w:pPr>
      <w:r>
        <w:rPr>
          <w:rFonts w:ascii="Gadugi" w:eastAsiaTheme="majorEastAsia" w:hAnsi="Gadugi" w:cstheme="majorBidi"/>
          <w:bCs/>
          <w:lang w:bidi="ar-SA"/>
        </w:rPr>
        <w:t>Do you w</w:t>
      </w:r>
      <w:r w:rsidR="00936C8D" w:rsidRPr="008B2ED7">
        <w:rPr>
          <w:rFonts w:ascii="Gadugi" w:eastAsiaTheme="majorEastAsia" w:hAnsi="Gadugi" w:cstheme="majorBidi"/>
          <w:bCs/>
          <w:lang w:bidi="ar-SA"/>
        </w:rPr>
        <w:t xml:space="preserve">ork hard? If a teacher comes to class ready with an interesting lesson and spends time with students to make sure they understand, then the students will </w:t>
      </w:r>
      <w:r>
        <w:rPr>
          <w:rFonts w:ascii="Gadugi" w:eastAsiaTheme="majorEastAsia" w:hAnsi="Gadugi" w:cstheme="majorBidi"/>
          <w:bCs/>
          <w:lang w:bidi="ar-SA"/>
        </w:rPr>
        <w:t>be more likely to</w:t>
      </w:r>
      <w:r w:rsidR="008B2ED7">
        <w:rPr>
          <w:rFonts w:ascii="Gadugi" w:eastAsiaTheme="majorEastAsia" w:hAnsi="Gadugi" w:cstheme="majorBidi"/>
          <w:bCs/>
          <w:lang w:bidi="ar-SA"/>
        </w:rPr>
        <w:t>.</w:t>
      </w:r>
    </w:p>
    <w:p w14:paraId="08FBC6A5" w14:textId="77777777" w:rsidR="00692507" w:rsidRPr="00692507" w:rsidRDefault="00D54E2B" w:rsidP="006231A9">
      <w:pPr>
        <w:pStyle w:val="ListParagraph"/>
        <w:keepNext/>
        <w:keepLines/>
        <w:numPr>
          <w:ilvl w:val="0"/>
          <w:numId w:val="54"/>
        </w:numPr>
        <w:spacing w:after="0" w:line="240" w:lineRule="auto"/>
        <w:outlineLvl w:val="0"/>
        <w:rPr>
          <w:rFonts w:ascii="Gadugi" w:eastAsiaTheme="majorEastAsia" w:hAnsi="Gadugi" w:cstheme="majorBidi"/>
          <w:bCs/>
          <w:lang w:bidi="ar-SA"/>
        </w:rPr>
      </w:pPr>
      <w:r>
        <w:rPr>
          <w:rStyle w:val="markedcontent"/>
          <w:rFonts w:ascii="Gadugi" w:hAnsi="Gadugi" w:cs="Arial"/>
        </w:rPr>
        <w:t>Do you t</w:t>
      </w:r>
      <w:r w:rsidR="004B75C8" w:rsidRPr="00D54E2B">
        <w:rPr>
          <w:rStyle w:val="markedcontent"/>
          <w:rFonts w:ascii="Gadugi" w:hAnsi="Gadugi" w:cs="Arial"/>
        </w:rPr>
        <w:t xml:space="preserve">alk with </w:t>
      </w:r>
      <w:r>
        <w:rPr>
          <w:rStyle w:val="markedcontent"/>
          <w:rFonts w:ascii="Gadugi" w:hAnsi="Gadugi" w:cs="Arial"/>
        </w:rPr>
        <w:t>students</w:t>
      </w:r>
      <w:r w:rsidR="004B75C8" w:rsidRPr="00D54E2B">
        <w:rPr>
          <w:rStyle w:val="markedcontent"/>
          <w:rFonts w:ascii="Gadugi" w:hAnsi="Gadugi" w:cs="Arial"/>
        </w:rPr>
        <w:t xml:space="preserve">, </w:t>
      </w:r>
      <w:r>
        <w:rPr>
          <w:rStyle w:val="markedcontent"/>
          <w:rFonts w:ascii="Gadugi" w:hAnsi="Gadugi" w:cs="Arial"/>
        </w:rPr>
        <w:t>rather than talk</w:t>
      </w:r>
      <w:r w:rsidR="004B75C8" w:rsidRPr="00D54E2B">
        <w:rPr>
          <w:rStyle w:val="markedcontent"/>
          <w:rFonts w:ascii="Gadugi" w:hAnsi="Gadugi" w:cs="Arial"/>
        </w:rPr>
        <w:t xml:space="preserve"> at them</w:t>
      </w:r>
      <w:r>
        <w:rPr>
          <w:rStyle w:val="markedcontent"/>
          <w:rFonts w:ascii="Gadugi" w:hAnsi="Gadugi" w:cs="Arial"/>
        </w:rPr>
        <w:t>?</w:t>
      </w:r>
      <w:r>
        <w:rPr>
          <w:rFonts w:ascii="Gadugi" w:hAnsi="Gadugi"/>
        </w:rPr>
        <w:t xml:space="preserve"> </w:t>
      </w:r>
      <w:r w:rsidR="004B75C8" w:rsidRPr="00D54E2B">
        <w:rPr>
          <w:rStyle w:val="markedcontent"/>
          <w:rFonts w:ascii="Gadugi" w:hAnsi="Gadugi" w:cs="Arial"/>
        </w:rPr>
        <w:t>Look</w:t>
      </w:r>
      <w:r>
        <w:rPr>
          <w:rStyle w:val="markedcontent"/>
          <w:rFonts w:ascii="Gadugi" w:hAnsi="Gadugi" w:cs="Arial"/>
        </w:rPr>
        <w:t>ing</w:t>
      </w:r>
      <w:r w:rsidR="004B75C8" w:rsidRPr="00D54E2B">
        <w:rPr>
          <w:rStyle w:val="markedcontent"/>
          <w:rFonts w:ascii="Gadugi" w:hAnsi="Gadugi" w:cs="Arial"/>
        </w:rPr>
        <w:t xml:space="preserve"> them in the eyes and talk with them at</w:t>
      </w:r>
      <w:r w:rsidR="00692507">
        <w:rPr>
          <w:rFonts w:ascii="Gadugi" w:hAnsi="Gadugi"/>
        </w:rPr>
        <w:t xml:space="preserve"> </w:t>
      </w:r>
      <w:r w:rsidR="004B75C8" w:rsidRPr="00D54E2B">
        <w:rPr>
          <w:rStyle w:val="markedcontent"/>
          <w:rFonts w:ascii="Gadugi" w:hAnsi="Gadugi" w:cs="Arial"/>
        </w:rPr>
        <w:t>their level. Resist</w:t>
      </w:r>
      <w:r w:rsidR="00692507">
        <w:rPr>
          <w:rStyle w:val="markedcontent"/>
          <w:rFonts w:ascii="Gadugi" w:hAnsi="Gadugi" w:cs="Arial"/>
        </w:rPr>
        <w:t>ing</w:t>
      </w:r>
      <w:r w:rsidR="004B75C8" w:rsidRPr="00D54E2B">
        <w:rPr>
          <w:rStyle w:val="markedcontent"/>
          <w:rFonts w:ascii="Gadugi" w:hAnsi="Gadugi" w:cs="Arial"/>
        </w:rPr>
        <w:t xml:space="preserve"> the urge to lecture</w:t>
      </w:r>
      <w:r w:rsidR="00692507">
        <w:rPr>
          <w:rStyle w:val="markedcontent"/>
          <w:rFonts w:ascii="Gadugi" w:hAnsi="Gadugi" w:cs="Arial"/>
        </w:rPr>
        <w:t xml:space="preserve"> by</w:t>
      </w:r>
      <w:r w:rsidR="004B75C8" w:rsidRPr="00D54E2B">
        <w:rPr>
          <w:rStyle w:val="markedcontent"/>
          <w:rFonts w:ascii="Gadugi" w:hAnsi="Gadugi" w:cs="Arial"/>
        </w:rPr>
        <w:t xml:space="preserve"> giv</w:t>
      </w:r>
      <w:r w:rsidR="00692507">
        <w:rPr>
          <w:rStyle w:val="markedcontent"/>
          <w:rFonts w:ascii="Gadugi" w:hAnsi="Gadugi" w:cs="Arial"/>
        </w:rPr>
        <w:t>ing</w:t>
      </w:r>
      <w:r w:rsidR="004B75C8" w:rsidRPr="00D54E2B">
        <w:rPr>
          <w:rStyle w:val="markedcontent"/>
          <w:rFonts w:ascii="Gadugi" w:hAnsi="Gadugi" w:cs="Arial"/>
        </w:rPr>
        <w:t xml:space="preserve"> </w:t>
      </w:r>
      <w:r w:rsidR="00692507">
        <w:rPr>
          <w:rStyle w:val="markedcontent"/>
          <w:rFonts w:ascii="Gadugi" w:hAnsi="Gadugi" w:cs="Arial"/>
        </w:rPr>
        <w:t>students</w:t>
      </w:r>
      <w:r w:rsidR="004B75C8" w:rsidRPr="00D54E2B">
        <w:rPr>
          <w:rStyle w:val="markedcontent"/>
          <w:rFonts w:ascii="Gadugi" w:hAnsi="Gadugi" w:cs="Arial"/>
        </w:rPr>
        <w:t xml:space="preserve"> time to respond</w:t>
      </w:r>
      <w:r w:rsidR="00692507">
        <w:rPr>
          <w:rStyle w:val="markedcontent"/>
          <w:rFonts w:ascii="Gadugi" w:hAnsi="Gadugi" w:cs="Arial"/>
        </w:rPr>
        <w:t>.</w:t>
      </w:r>
    </w:p>
    <w:p w14:paraId="59F8D690" w14:textId="77777777" w:rsidR="00F109BE" w:rsidRPr="00F109BE" w:rsidRDefault="00692507" w:rsidP="006231A9">
      <w:pPr>
        <w:pStyle w:val="ListParagraph"/>
        <w:keepNext/>
        <w:keepLines/>
        <w:numPr>
          <w:ilvl w:val="0"/>
          <w:numId w:val="54"/>
        </w:numPr>
        <w:spacing w:after="0" w:line="240" w:lineRule="auto"/>
        <w:outlineLvl w:val="0"/>
        <w:rPr>
          <w:rStyle w:val="markedcontent"/>
          <w:rFonts w:ascii="Gadugi" w:eastAsiaTheme="majorEastAsia" w:hAnsi="Gadugi" w:cstheme="majorBidi"/>
          <w:bCs/>
          <w:lang w:bidi="ar-SA"/>
        </w:rPr>
      </w:pPr>
      <w:r>
        <w:rPr>
          <w:rStyle w:val="markedcontent"/>
          <w:rFonts w:ascii="Gadugi" w:hAnsi="Gadugi" w:cs="Arial"/>
        </w:rPr>
        <w:t>Do you s</w:t>
      </w:r>
      <w:r w:rsidR="004B75C8" w:rsidRPr="00D54E2B">
        <w:rPr>
          <w:rStyle w:val="markedcontent"/>
          <w:rFonts w:ascii="Gadugi" w:hAnsi="Gadugi" w:cs="Arial"/>
        </w:rPr>
        <w:t>et a good example</w:t>
      </w:r>
      <w:r>
        <w:rPr>
          <w:rStyle w:val="markedcontent"/>
          <w:rFonts w:ascii="Gadugi" w:hAnsi="Gadugi" w:cs="Arial"/>
        </w:rPr>
        <w:t>?</w:t>
      </w:r>
      <w:r w:rsidR="00F109BE">
        <w:rPr>
          <w:rFonts w:ascii="Gadugi" w:hAnsi="Gadugi"/>
        </w:rPr>
        <w:t xml:space="preserve"> Do you model </w:t>
      </w:r>
      <w:r w:rsidR="004B75C8" w:rsidRPr="00D54E2B">
        <w:rPr>
          <w:rStyle w:val="markedcontent"/>
          <w:rFonts w:ascii="Gadugi" w:hAnsi="Gadugi" w:cs="Arial"/>
        </w:rPr>
        <w:t xml:space="preserve">how </w:t>
      </w:r>
      <w:r w:rsidR="00F109BE">
        <w:rPr>
          <w:rStyle w:val="markedcontent"/>
          <w:rFonts w:ascii="Gadugi" w:hAnsi="Gadugi" w:cs="Arial"/>
        </w:rPr>
        <w:t>to</w:t>
      </w:r>
      <w:r w:rsidR="004B75C8" w:rsidRPr="00D54E2B">
        <w:rPr>
          <w:rStyle w:val="markedcontent"/>
          <w:rFonts w:ascii="Gadugi" w:hAnsi="Gadugi" w:cs="Arial"/>
        </w:rPr>
        <w:t xml:space="preserve"> cope with anger or frustration, and how you deal with sadness and joy</w:t>
      </w:r>
      <w:r w:rsidR="00F109BE">
        <w:rPr>
          <w:rStyle w:val="markedcontent"/>
          <w:rFonts w:ascii="Gadugi" w:hAnsi="Gadugi" w:cs="Arial"/>
        </w:rPr>
        <w:t>?</w:t>
      </w:r>
    </w:p>
    <w:p w14:paraId="438B4D75" w14:textId="77777777" w:rsidR="003F1093" w:rsidRPr="003F1093" w:rsidRDefault="00F109BE" w:rsidP="006231A9">
      <w:pPr>
        <w:pStyle w:val="ListParagraph"/>
        <w:keepNext/>
        <w:keepLines/>
        <w:numPr>
          <w:ilvl w:val="0"/>
          <w:numId w:val="54"/>
        </w:numPr>
        <w:spacing w:after="0" w:line="240" w:lineRule="auto"/>
        <w:outlineLvl w:val="0"/>
        <w:rPr>
          <w:rStyle w:val="markedcontent"/>
          <w:rFonts w:ascii="Gadugi" w:eastAsiaTheme="majorEastAsia" w:hAnsi="Gadugi" w:cstheme="majorBidi"/>
          <w:bCs/>
          <w:lang w:bidi="ar-SA"/>
        </w:rPr>
      </w:pPr>
      <w:r>
        <w:rPr>
          <w:rStyle w:val="markedcontent"/>
          <w:rFonts w:ascii="Gadugi" w:hAnsi="Gadugi" w:cs="Arial"/>
        </w:rPr>
        <w:t>Do you e</w:t>
      </w:r>
      <w:r w:rsidR="004B75C8" w:rsidRPr="00D54E2B">
        <w:rPr>
          <w:rStyle w:val="markedcontent"/>
          <w:rFonts w:ascii="Gadugi" w:hAnsi="Gadugi" w:cs="Arial"/>
        </w:rPr>
        <w:t xml:space="preserve">ncourage </w:t>
      </w:r>
      <w:r>
        <w:rPr>
          <w:rStyle w:val="markedcontent"/>
          <w:rFonts w:ascii="Gadugi" w:hAnsi="Gadugi" w:cs="Arial"/>
        </w:rPr>
        <w:t>students</w:t>
      </w:r>
      <w:r w:rsidR="004B75C8" w:rsidRPr="00D54E2B">
        <w:rPr>
          <w:rStyle w:val="markedcontent"/>
          <w:rFonts w:ascii="Gadugi" w:hAnsi="Gadugi" w:cs="Arial"/>
        </w:rPr>
        <w:t xml:space="preserve"> to set good examples for each other</w:t>
      </w:r>
      <w:r w:rsidR="003F1093">
        <w:rPr>
          <w:rStyle w:val="markedcontent"/>
          <w:rFonts w:ascii="Gadugi" w:hAnsi="Gadugi" w:cs="Arial"/>
        </w:rPr>
        <w:t>?</w:t>
      </w:r>
    </w:p>
    <w:p w14:paraId="569E44D9" w14:textId="62C891B9" w:rsidR="004B75C8" w:rsidRPr="00D54E2B" w:rsidRDefault="004B75C8" w:rsidP="003F1093">
      <w:pPr>
        <w:pStyle w:val="ListParagraph"/>
        <w:keepNext/>
        <w:keepLines/>
        <w:spacing w:after="0" w:line="240" w:lineRule="auto"/>
        <w:outlineLvl w:val="0"/>
        <w:rPr>
          <w:rStyle w:val="markedcontent"/>
          <w:rFonts w:ascii="Gadugi" w:eastAsiaTheme="majorEastAsia" w:hAnsi="Gadugi" w:cstheme="majorBidi"/>
          <w:bCs/>
          <w:lang w:bidi="ar-SA"/>
        </w:rPr>
      </w:pPr>
      <w:r w:rsidRPr="00D54E2B">
        <w:rPr>
          <w:rFonts w:ascii="Gadugi" w:hAnsi="Gadugi"/>
        </w:rPr>
        <w:br/>
      </w:r>
    </w:p>
    <w:tbl>
      <w:tblPr>
        <w:tblStyle w:val="TableGrid4"/>
        <w:tblW w:w="10060" w:type="dxa"/>
        <w:tblLook w:val="04A0" w:firstRow="1" w:lastRow="0" w:firstColumn="1" w:lastColumn="0" w:noHBand="0" w:noVBand="1"/>
      </w:tblPr>
      <w:tblGrid>
        <w:gridCol w:w="10060"/>
      </w:tblGrid>
      <w:tr w:rsidR="000013C2" w:rsidRPr="008626FF" w14:paraId="23855808" w14:textId="77777777" w:rsidTr="00EE58C4">
        <w:trPr>
          <w:trHeight w:val="1922"/>
        </w:trPr>
        <w:tc>
          <w:tcPr>
            <w:tcW w:w="10060" w:type="dxa"/>
            <w:shd w:val="clear" w:color="auto" w:fill="FFF2CC" w:themeFill="accent4" w:themeFillTint="33"/>
          </w:tcPr>
          <w:p w14:paraId="73DB1E2A" w14:textId="4F117369" w:rsidR="000013C2" w:rsidRDefault="003F1093" w:rsidP="000013C2">
            <w:pPr>
              <w:keepNext/>
              <w:keepLines/>
              <w:outlineLvl w:val="0"/>
              <w:rPr>
                <w:rFonts w:ascii="Gadugi" w:eastAsiaTheme="majorEastAsia" w:hAnsi="Gadugi" w:cstheme="majorBidi"/>
                <w:noProof/>
                <w:color w:val="2F5496" w:themeColor="accent1" w:themeShade="BF"/>
                <w:szCs w:val="32"/>
                <w:lang w:bidi="ar-SA"/>
              </w:rPr>
            </w:pPr>
            <w:r w:rsidRPr="00914F64">
              <w:rPr>
                <w:noProof/>
                <w:color w:val="4472C4" w:themeColor="accent1"/>
                <w:sz w:val="24"/>
              </w:rPr>
              <w:drawing>
                <wp:anchor distT="0" distB="0" distL="114300" distR="114300" simplePos="0" relativeHeight="251922432" behindDoc="0" locked="0" layoutInCell="1" allowOverlap="1" wp14:anchorId="4CA2BCB9" wp14:editId="769D7D98">
                  <wp:simplePos x="0" y="0"/>
                  <wp:positionH relativeFrom="column">
                    <wp:posOffset>-190500</wp:posOffset>
                  </wp:positionH>
                  <wp:positionV relativeFrom="paragraph">
                    <wp:posOffset>35560</wp:posOffset>
                  </wp:positionV>
                  <wp:extent cx="675596" cy="685800"/>
                  <wp:effectExtent l="0" t="0" r="0" b="0"/>
                  <wp:wrapNone/>
                  <wp:docPr id="68" name="Picture 68"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0013C2" w:rsidRPr="008626FF">
              <w:rPr>
                <w:rFonts w:ascii="Gadugi" w:eastAsiaTheme="majorEastAsia" w:hAnsi="Gadugi" w:cstheme="majorBidi"/>
                <w:noProof/>
                <w:color w:val="2F5496" w:themeColor="accent1" w:themeShade="BF"/>
                <w:szCs w:val="32"/>
                <w:lang w:bidi="ar-SA"/>
              </w:rPr>
              <w:drawing>
                <wp:anchor distT="0" distB="0" distL="114300" distR="114300" simplePos="0" relativeHeight="251891712" behindDoc="1" locked="0" layoutInCell="1" allowOverlap="1" wp14:anchorId="4D8F020C" wp14:editId="024E69B8">
                  <wp:simplePos x="0" y="0"/>
                  <wp:positionH relativeFrom="column">
                    <wp:posOffset>5422900</wp:posOffset>
                  </wp:positionH>
                  <wp:positionV relativeFrom="paragraph">
                    <wp:posOffset>78740</wp:posOffset>
                  </wp:positionV>
                  <wp:extent cx="615950" cy="298450"/>
                  <wp:effectExtent l="0" t="0" r="0" b="6350"/>
                  <wp:wrapTight wrapText="bothSides">
                    <wp:wrapPolygon edited="0">
                      <wp:start x="4008" y="0"/>
                      <wp:lineTo x="0" y="4136"/>
                      <wp:lineTo x="0" y="17923"/>
                      <wp:lineTo x="4008" y="20681"/>
                      <wp:lineTo x="16701" y="20681"/>
                      <wp:lineTo x="20709" y="17923"/>
                      <wp:lineTo x="20709" y="4136"/>
                      <wp:lineTo x="16701" y="0"/>
                      <wp:lineTo x="4008" y="0"/>
                    </wp:wrapPolygon>
                  </wp:wrapTight>
                  <wp:docPr id="457" name="Picture 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15950" cy="298450"/>
                          </a:xfrm>
                          <a:prstGeom prst="rect">
                            <a:avLst/>
                          </a:prstGeom>
                          <a:noFill/>
                        </pic:spPr>
                      </pic:pic>
                    </a:graphicData>
                  </a:graphic>
                </wp:anchor>
              </w:drawing>
            </w:r>
            <w:r w:rsidR="000013C2">
              <w:rPr>
                <w:rFonts w:asciiTheme="majorHAnsi" w:eastAsia="Times New Roman" w:hAnsiTheme="majorHAnsi" w:cstheme="majorBidi"/>
                <w:b/>
                <w:bCs/>
                <w:color w:val="2F5496" w:themeColor="accent1" w:themeShade="BF"/>
                <w:sz w:val="26"/>
                <w:szCs w:val="32"/>
                <w:lang w:bidi="ar-SA"/>
              </w:rPr>
              <w:t xml:space="preserve">Discussion/reflection </w:t>
            </w:r>
            <w:r w:rsidR="000013C2" w:rsidRPr="008626FF">
              <w:rPr>
                <w:rFonts w:asciiTheme="majorHAnsi" w:eastAsia="Times New Roman" w:hAnsiTheme="majorHAnsi" w:cstheme="majorBidi"/>
                <w:b/>
                <w:bCs/>
                <w:color w:val="2F5496" w:themeColor="accent1" w:themeShade="BF"/>
                <w:sz w:val="26"/>
                <w:szCs w:val="32"/>
                <w:lang w:bidi="ar-SA"/>
              </w:rPr>
              <w:t xml:space="preserve">– </w:t>
            </w:r>
            <w:r w:rsidR="000013C2">
              <w:rPr>
                <w:rFonts w:asciiTheme="majorHAnsi" w:eastAsia="Times New Roman" w:hAnsiTheme="majorHAnsi" w:cstheme="majorBidi"/>
                <w:b/>
                <w:bCs/>
                <w:color w:val="2F5496" w:themeColor="accent1" w:themeShade="BF"/>
                <w:sz w:val="26"/>
                <w:szCs w:val="32"/>
                <w:lang w:bidi="ar-SA"/>
              </w:rPr>
              <w:t>Summary</w:t>
            </w:r>
            <w:r w:rsidR="000013C2" w:rsidRPr="008626FF">
              <w:rPr>
                <w:rFonts w:asciiTheme="majorHAnsi" w:eastAsia="Times New Roman" w:hAnsiTheme="majorHAnsi" w:cstheme="majorBidi"/>
                <w:b/>
                <w:bCs/>
                <w:color w:val="2F5496" w:themeColor="accent1" w:themeShade="BF"/>
                <w:sz w:val="26"/>
                <w:szCs w:val="32"/>
                <w:lang w:bidi="ar-SA"/>
              </w:rPr>
              <w:t xml:space="preserve"> (</w:t>
            </w:r>
            <w:r w:rsidR="000013C2">
              <w:rPr>
                <w:rFonts w:asciiTheme="majorHAnsi" w:eastAsia="Times New Roman" w:hAnsiTheme="majorHAnsi" w:cstheme="majorBidi"/>
                <w:b/>
                <w:bCs/>
                <w:color w:val="2F5496" w:themeColor="accent1" w:themeShade="BF"/>
                <w:sz w:val="26"/>
                <w:szCs w:val="32"/>
                <w:lang w:bidi="ar-SA"/>
              </w:rPr>
              <w:t>10</w:t>
            </w:r>
            <w:r w:rsidR="000013C2" w:rsidRPr="008626FF">
              <w:rPr>
                <w:rFonts w:asciiTheme="majorHAnsi" w:eastAsia="Times New Roman" w:hAnsiTheme="majorHAnsi" w:cstheme="majorBidi"/>
                <w:b/>
                <w:bCs/>
                <w:color w:val="2F5496" w:themeColor="accent1" w:themeShade="BF"/>
                <w:sz w:val="26"/>
                <w:szCs w:val="32"/>
                <w:lang w:bidi="ar-SA"/>
              </w:rPr>
              <w:t xml:space="preserve"> minutes)</w:t>
            </w:r>
            <w:r w:rsidR="000013C2" w:rsidRPr="008626FF">
              <w:rPr>
                <w:rFonts w:ascii="Gadugi" w:eastAsiaTheme="majorEastAsia" w:hAnsi="Gadugi" w:cstheme="majorBidi"/>
                <w:noProof/>
                <w:color w:val="2F5496" w:themeColor="accent1" w:themeShade="BF"/>
                <w:szCs w:val="32"/>
                <w:lang w:bidi="ar-SA"/>
              </w:rPr>
              <w:t xml:space="preserve"> </w:t>
            </w:r>
          </w:p>
          <w:p w14:paraId="390EEE50" w14:textId="3FC681C6" w:rsidR="00F109BE" w:rsidRPr="000013C2" w:rsidRDefault="00F109BE" w:rsidP="000013C2">
            <w:pPr>
              <w:keepNext/>
              <w:keepLines/>
              <w:outlineLvl w:val="0"/>
              <w:rPr>
                <w:rFonts w:asciiTheme="majorHAnsi" w:eastAsia="Times New Roman" w:hAnsiTheme="majorHAnsi" w:cstheme="majorBidi"/>
                <w:b/>
                <w:bCs/>
                <w:color w:val="2F5496" w:themeColor="accent1" w:themeShade="BF"/>
                <w:sz w:val="26"/>
                <w:szCs w:val="32"/>
                <w:lang w:bidi="ar-SA"/>
              </w:rPr>
            </w:pPr>
          </w:p>
          <w:p w14:paraId="08464719" w14:textId="79CBC384" w:rsidR="000013C2" w:rsidRPr="000013C2" w:rsidRDefault="000013C2" w:rsidP="006231A9">
            <w:pPr>
              <w:pStyle w:val="ListParagraph"/>
              <w:numPr>
                <w:ilvl w:val="0"/>
                <w:numId w:val="46"/>
              </w:numPr>
              <w:spacing w:after="120"/>
              <w:textAlignment w:val="baseline"/>
              <w:rPr>
                <w:rFonts w:ascii="Gadugi" w:eastAsia="Times New Roman" w:hAnsi="Gadugi" w:cs="Times New Roman"/>
                <w:bCs/>
                <w:lang w:eastAsia="en-GB" w:bidi="ar-SA"/>
              </w:rPr>
            </w:pPr>
            <w:r w:rsidRPr="000013C2">
              <w:rPr>
                <w:rFonts w:ascii="Gadugi" w:eastAsia="Times New Roman" w:hAnsi="Gadugi" w:cs="Times New Roman"/>
                <w:bCs/>
                <w:lang w:eastAsia="en-GB" w:bidi="ar-SA"/>
              </w:rPr>
              <w:t>Think of a teacher you admired when you were a student. How did they behave towards children? How did you behave towards them?</w:t>
            </w:r>
          </w:p>
          <w:p w14:paraId="0B2235FE" w14:textId="3B090445" w:rsidR="000013C2" w:rsidRPr="000013C2" w:rsidRDefault="003F1093" w:rsidP="006231A9">
            <w:pPr>
              <w:pStyle w:val="ListParagraph"/>
              <w:numPr>
                <w:ilvl w:val="0"/>
                <w:numId w:val="46"/>
              </w:numPr>
              <w:spacing w:after="120"/>
              <w:textAlignment w:val="baseline"/>
              <w:rPr>
                <w:rFonts w:ascii="Gadugi" w:eastAsia="Times New Roman" w:hAnsi="Gadugi" w:cs="Times New Roman"/>
                <w:bCs/>
                <w:lang w:eastAsia="en-GB" w:bidi="ar-SA"/>
              </w:rPr>
            </w:pPr>
            <w:r w:rsidRPr="00914F64">
              <w:rPr>
                <w:noProof/>
                <w:color w:val="4472C4" w:themeColor="accent1"/>
                <w:sz w:val="24"/>
              </w:rPr>
              <w:drawing>
                <wp:anchor distT="0" distB="0" distL="114300" distR="114300" simplePos="0" relativeHeight="251934720" behindDoc="0" locked="0" layoutInCell="1" allowOverlap="1" wp14:anchorId="7C08E220" wp14:editId="328DAC0F">
                  <wp:simplePos x="0" y="0"/>
                  <wp:positionH relativeFrom="column">
                    <wp:posOffset>5407660</wp:posOffset>
                  </wp:positionH>
                  <wp:positionV relativeFrom="paragraph">
                    <wp:posOffset>97155</wp:posOffset>
                  </wp:positionV>
                  <wp:extent cx="631693" cy="635000"/>
                  <wp:effectExtent l="0" t="0" r="0" b="0"/>
                  <wp:wrapNone/>
                  <wp:docPr id="75" name="Picture 75"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87" descr="A picture containing text&#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0013C2" w:rsidRPr="000013C2">
              <w:rPr>
                <w:rFonts w:ascii="Gadugi" w:eastAsia="Times New Roman" w:hAnsi="Gadugi" w:cs="Times New Roman"/>
                <w:bCs/>
                <w:lang w:eastAsia="en-GB" w:bidi="ar-SA"/>
              </w:rPr>
              <w:t>Think of a teacher you didn’t admire when you were a student. How did they behave towards children? How did you behave towards them?</w:t>
            </w:r>
          </w:p>
          <w:p w14:paraId="6B527B30" w14:textId="354E551A" w:rsidR="000013C2" w:rsidRDefault="000013C2" w:rsidP="006231A9">
            <w:pPr>
              <w:pStyle w:val="ListParagraph"/>
              <w:numPr>
                <w:ilvl w:val="0"/>
                <w:numId w:val="46"/>
              </w:numPr>
              <w:spacing w:after="120"/>
              <w:textAlignment w:val="baseline"/>
              <w:rPr>
                <w:rFonts w:ascii="Gadugi" w:eastAsia="Times New Roman" w:hAnsi="Gadugi" w:cs="Times New Roman"/>
                <w:bCs/>
                <w:lang w:eastAsia="en-GB" w:bidi="ar-SA"/>
              </w:rPr>
            </w:pPr>
            <w:r w:rsidRPr="000013C2">
              <w:rPr>
                <w:rFonts w:ascii="Gadugi" w:eastAsia="Times New Roman" w:hAnsi="Gadugi" w:cs="Times New Roman"/>
                <w:bCs/>
                <w:lang w:eastAsia="en-GB" w:bidi="ar-SA"/>
              </w:rPr>
              <w:t>What about you as a student? How did you behave?</w:t>
            </w:r>
          </w:p>
          <w:p w14:paraId="05292575" w14:textId="56CABEDD" w:rsidR="000013C2" w:rsidRDefault="000013C2" w:rsidP="006231A9">
            <w:pPr>
              <w:pStyle w:val="ListParagraph"/>
              <w:numPr>
                <w:ilvl w:val="0"/>
                <w:numId w:val="46"/>
              </w:numPr>
              <w:spacing w:after="120"/>
              <w:textAlignment w:val="baseline"/>
              <w:rPr>
                <w:rFonts w:ascii="Gadugi" w:eastAsia="Times New Roman" w:hAnsi="Gadugi" w:cs="Times New Roman"/>
                <w:bCs/>
                <w:lang w:eastAsia="en-GB" w:bidi="ar-SA"/>
              </w:rPr>
            </w:pPr>
            <w:r w:rsidRPr="000013C2">
              <w:rPr>
                <w:rFonts w:ascii="Gadugi" w:eastAsia="Times New Roman" w:hAnsi="Gadugi" w:cs="Times New Roman"/>
                <w:bCs/>
                <w:lang w:eastAsia="en-GB" w:bidi="ar-SA"/>
              </w:rPr>
              <w:t>How about you as a teacher. How would you like to be remembered by students?</w:t>
            </w:r>
            <w:r w:rsidR="003F1093" w:rsidRPr="00914F64">
              <w:rPr>
                <w:noProof/>
                <w:color w:val="4472C4" w:themeColor="accent1"/>
                <w:sz w:val="24"/>
              </w:rPr>
              <w:t xml:space="preserve"> </w:t>
            </w:r>
          </w:p>
          <w:p w14:paraId="7347C60A" w14:textId="1DE0F9BE" w:rsidR="00F109BE" w:rsidRPr="00234936" w:rsidRDefault="00F109BE" w:rsidP="003F1093">
            <w:pPr>
              <w:pStyle w:val="ListParagraph"/>
              <w:spacing w:after="120"/>
              <w:textAlignment w:val="baseline"/>
              <w:rPr>
                <w:rFonts w:ascii="Gadugi" w:eastAsia="Times New Roman" w:hAnsi="Gadugi" w:cs="Times New Roman"/>
                <w:bCs/>
                <w:lang w:eastAsia="en-GB" w:bidi="ar-SA"/>
              </w:rPr>
            </w:pPr>
          </w:p>
        </w:tc>
      </w:tr>
    </w:tbl>
    <w:p w14:paraId="22F8EA73" w14:textId="168EBF1D" w:rsidR="00936C8D" w:rsidRDefault="00936C8D" w:rsidP="00F64263">
      <w:pPr>
        <w:keepNext/>
        <w:keepLines/>
        <w:spacing w:before="240" w:line="240" w:lineRule="auto"/>
        <w:outlineLvl w:val="0"/>
        <w:rPr>
          <w:rFonts w:ascii="Gadugi" w:eastAsiaTheme="majorEastAsia" w:hAnsi="Gadugi" w:cstheme="majorBidi"/>
          <w:bCs/>
          <w:lang w:bidi="ar-SA"/>
        </w:rPr>
      </w:pPr>
    </w:p>
    <w:p w14:paraId="7D468B8E" w14:textId="1664C67E" w:rsidR="00F109BE" w:rsidRDefault="00F109BE" w:rsidP="00F64263">
      <w:pPr>
        <w:keepNext/>
        <w:keepLines/>
        <w:spacing w:before="240" w:line="240" w:lineRule="auto"/>
        <w:outlineLvl w:val="0"/>
        <w:rPr>
          <w:rFonts w:ascii="Gadugi" w:eastAsiaTheme="majorEastAsia" w:hAnsi="Gadugi" w:cstheme="majorBidi"/>
          <w:bCs/>
          <w:lang w:bidi="ar-SA"/>
        </w:rPr>
      </w:pPr>
    </w:p>
    <w:p w14:paraId="331F85A6" w14:textId="5B56FBC8" w:rsidR="00F109BE" w:rsidRDefault="00F109BE" w:rsidP="00F64263">
      <w:pPr>
        <w:keepNext/>
        <w:keepLines/>
        <w:spacing w:before="240" w:line="240" w:lineRule="auto"/>
        <w:outlineLvl w:val="0"/>
        <w:rPr>
          <w:rFonts w:ascii="Gadugi" w:eastAsiaTheme="majorEastAsia" w:hAnsi="Gadugi" w:cstheme="majorBidi"/>
          <w:bCs/>
          <w:lang w:bidi="ar-SA"/>
        </w:rPr>
      </w:pPr>
    </w:p>
    <w:p w14:paraId="330616A0" w14:textId="77777777" w:rsidR="00F109BE" w:rsidRDefault="00F109BE" w:rsidP="00F64263">
      <w:pPr>
        <w:keepNext/>
        <w:keepLines/>
        <w:spacing w:before="240" w:line="240" w:lineRule="auto"/>
        <w:outlineLvl w:val="0"/>
        <w:rPr>
          <w:rFonts w:ascii="Gadugi" w:eastAsiaTheme="majorEastAsia" w:hAnsi="Gadugi" w:cstheme="majorBidi"/>
          <w:bCs/>
          <w:lang w:bidi="ar-SA"/>
        </w:rPr>
      </w:pPr>
    </w:p>
    <w:p w14:paraId="591FC84F" w14:textId="77777777" w:rsidR="00936C8D" w:rsidRPr="00F64263" w:rsidRDefault="00936C8D" w:rsidP="00F64263">
      <w:pPr>
        <w:keepNext/>
        <w:keepLines/>
        <w:spacing w:before="240" w:line="240" w:lineRule="auto"/>
        <w:outlineLvl w:val="0"/>
        <w:rPr>
          <w:rFonts w:ascii="Gadugi" w:eastAsiaTheme="majorEastAsia" w:hAnsi="Gadugi" w:cstheme="majorBidi"/>
          <w:bCs/>
          <w:lang w:bidi="ar-SA"/>
        </w:rPr>
      </w:pPr>
    </w:p>
    <w:p w14:paraId="64932CDB" w14:textId="2B93BC48" w:rsidR="00D05ABE" w:rsidRPr="00AC355D" w:rsidRDefault="00D05ABE" w:rsidP="00AC355D">
      <w:pPr>
        <w:pStyle w:val="ListParagraph"/>
        <w:numPr>
          <w:ilvl w:val="0"/>
          <w:numId w:val="3"/>
        </w:numPr>
        <w:rPr>
          <w:rFonts w:asciiTheme="majorHAnsi" w:hAnsiTheme="majorHAnsi" w:cstheme="majorHAnsi"/>
          <w:b/>
          <w:bCs/>
          <w:color w:val="2F5496" w:themeColor="accent1" w:themeShade="BF"/>
          <w:sz w:val="26"/>
          <w:szCs w:val="26"/>
        </w:rPr>
      </w:pPr>
      <w:r w:rsidRPr="00AC355D">
        <w:rPr>
          <w:rFonts w:asciiTheme="majorHAnsi" w:hAnsiTheme="majorHAnsi" w:cstheme="majorHAnsi"/>
          <w:b/>
          <w:bCs/>
          <w:color w:val="2F5496" w:themeColor="accent1" w:themeShade="BF"/>
          <w:sz w:val="26"/>
          <w:szCs w:val="26"/>
        </w:rPr>
        <w:lastRenderedPageBreak/>
        <w:t>Possible ideas for action research projects</w:t>
      </w:r>
    </w:p>
    <w:p w14:paraId="7D2CBFAC" w14:textId="7CCEB014" w:rsidR="00D05ABE" w:rsidRPr="00D05ABE" w:rsidRDefault="00AC4D14" w:rsidP="00D05ABE">
      <w:pPr>
        <w:autoSpaceDE w:val="0"/>
        <w:autoSpaceDN w:val="0"/>
        <w:adjustRightInd w:val="0"/>
        <w:spacing w:after="0" w:line="240" w:lineRule="auto"/>
        <w:rPr>
          <w:rFonts w:ascii="Gadugi" w:eastAsia="Times New Roman" w:hAnsi="Gadugi" w:cs="Calibri"/>
          <w:color w:val="000000"/>
          <w:lang w:bidi="ar-SA"/>
        </w:rPr>
      </w:pPr>
      <w:r w:rsidRPr="00D05ABE">
        <w:rPr>
          <w:noProof/>
          <w:color w:val="000000" w:themeColor="text1"/>
          <w:kern w:val="1"/>
          <w:sz w:val="2"/>
          <w:szCs w:val="2"/>
          <w:lang w:eastAsia="en-GB"/>
        </w:rPr>
        <w:drawing>
          <wp:anchor distT="0" distB="0" distL="114300" distR="114300" simplePos="0" relativeHeight="251709440" behindDoc="0" locked="0" layoutInCell="1" allowOverlap="1" wp14:anchorId="226CF1FA" wp14:editId="3960938F">
            <wp:simplePos x="0" y="0"/>
            <wp:positionH relativeFrom="page">
              <wp:posOffset>5177790</wp:posOffset>
            </wp:positionH>
            <wp:positionV relativeFrom="paragraph">
              <wp:posOffset>-1219835</wp:posOffset>
            </wp:positionV>
            <wp:extent cx="2121535" cy="2152015"/>
            <wp:effectExtent l="0" t="0" r="0" b="0"/>
            <wp:wrapNone/>
            <wp:docPr id="56" name="Picture 56"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Picture 56"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00D05ABE" w:rsidRPr="00D05ABE">
        <w:rPr>
          <w:rFonts w:ascii="Gadugi" w:eastAsia="Times New Roman" w:hAnsi="Gadugi" w:cs="Calibri"/>
          <w:color w:val="000000"/>
          <w:lang w:bidi="ar-SA"/>
        </w:rPr>
        <w:t xml:space="preserve">In module 6, you were introduced to the idea of carrying out small-scale action research projects. </w:t>
      </w:r>
    </w:p>
    <w:p w14:paraId="3706D20C" w14:textId="77777777" w:rsid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The diagram below shows the action research cycle.</w:t>
      </w:r>
    </w:p>
    <w:p w14:paraId="38C21BD3" w14:textId="3CDE4B98"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 </w:t>
      </w:r>
    </w:p>
    <w:p w14:paraId="09B24EB0"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1) decide on the question, </w:t>
      </w:r>
    </w:p>
    <w:p w14:paraId="18817208"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2) plan how to answer it, </w:t>
      </w:r>
    </w:p>
    <w:p w14:paraId="39006A4F"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3) carry out the research – observe, question, etc. </w:t>
      </w:r>
    </w:p>
    <w:p w14:paraId="5FFB2486"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4) review the data </w:t>
      </w:r>
    </w:p>
    <w:p w14:paraId="40B521FD" w14:textId="6DFAF04B" w:rsid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5) plan if/how to improve. </w:t>
      </w:r>
    </w:p>
    <w:p w14:paraId="4EE1626F" w14:textId="77777777" w:rsidR="003F1093" w:rsidRPr="00D05ABE" w:rsidRDefault="003F1093" w:rsidP="00D05ABE">
      <w:pPr>
        <w:spacing w:line="240" w:lineRule="auto"/>
        <w:contextualSpacing/>
        <w:rPr>
          <w:rFonts w:ascii="Gadugi" w:hAnsi="Gadugi"/>
          <w:color w:val="000000" w:themeColor="text1"/>
          <w:lang w:bidi="ar-SA"/>
        </w:rPr>
      </w:pPr>
    </w:p>
    <w:p w14:paraId="7FE5C3AB"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color w:val="000000" w:themeColor="text1"/>
          <w:lang w:bidi="ar-SA"/>
        </w:rPr>
        <w:t xml:space="preserve">The cycle then continues until you are confident with the changes you have made. </w:t>
      </w:r>
    </w:p>
    <w:p w14:paraId="2C907261"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noProof/>
          <w:color w:val="000000" w:themeColor="text1"/>
          <w:lang w:bidi="ar-SA"/>
        </w:rPr>
        <mc:AlternateContent>
          <mc:Choice Requires="wps">
            <w:drawing>
              <wp:anchor distT="45720" distB="45720" distL="114300" distR="114300" simplePos="0" relativeHeight="251714560" behindDoc="0" locked="0" layoutInCell="1" allowOverlap="1" wp14:anchorId="3802D6BB" wp14:editId="5FF4A4E4">
                <wp:simplePos x="0" y="0"/>
                <wp:positionH relativeFrom="column">
                  <wp:posOffset>279400</wp:posOffset>
                </wp:positionH>
                <wp:positionV relativeFrom="paragraph">
                  <wp:posOffset>151765</wp:posOffset>
                </wp:positionV>
                <wp:extent cx="922020" cy="826770"/>
                <wp:effectExtent l="0" t="0" r="11430" b="11430"/>
                <wp:wrapSquare wrapText="bothSides"/>
                <wp:docPr id="13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2020" cy="826770"/>
                        </a:xfrm>
                        <a:prstGeom prst="rect">
                          <a:avLst/>
                        </a:prstGeom>
                        <a:solidFill>
                          <a:sysClr val="windowText" lastClr="000000"/>
                        </a:solidFill>
                        <a:ln w="9525">
                          <a:solidFill>
                            <a:srgbClr val="000000"/>
                          </a:solidFill>
                          <a:miter lim="800000"/>
                          <a:headEnd/>
                          <a:tailEnd/>
                        </a:ln>
                      </wps:spPr>
                      <wps:txbx>
                        <w:txbxContent>
                          <w:p w14:paraId="037F11E6" w14:textId="77777777" w:rsidR="00D05ABE" w:rsidRDefault="00D05ABE" w:rsidP="00D05ABE">
                            <w:pPr>
                              <w:spacing w:line="240" w:lineRule="auto"/>
                              <w:jc w:val="center"/>
                              <w:rPr>
                                <w:rFonts w:ascii="Gadugi" w:hAnsi="Gadugi"/>
                                <w:b/>
                                <w:bCs/>
                                <w:color w:val="FFFFFF" w:themeColor="background1"/>
                              </w:rPr>
                            </w:pPr>
                            <w:r w:rsidRPr="007F565E">
                              <w:rPr>
                                <w:rFonts w:ascii="Gadugi" w:hAnsi="Gadugi"/>
                                <w:b/>
                                <w:bCs/>
                                <w:color w:val="FFFFFF" w:themeColor="background1"/>
                              </w:rPr>
                              <w:t>Action Research</w:t>
                            </w:r>
                          </w:p>
                          <w:p w14:paraId="48AB28DB" w14:textId="09AB1631" w:rsidR="00D05ABE" w:rsidRPr="007F565E" w:rsidRDefault="00D05ABE" w:rsidP="00D05ABE">
                            <w:pPr>
                              <w:spacing w:line="240" w:lineRule="auto"/>
                              <w:jc w:val="center"/>
                              <w:rPr>
                                <w:rFonts w:ascii="Gadugi" w:hAnsi="Gadugi"/>
                                <w:b/>
                                <w:bCs/>
                                <w:color w:val="FFFFFF" w:themeColor="background1"/>
                              </w:rPr>
                            </w:pPr>
                            <w:r w:rsidRPr="007F565E">
                              <w:rPr>
                                <w:rFonts w:ascii="Gadugi" w:hAnsi="Gadugi"/>
                                <w:b/>
                                <w:bCs/>
                                <w:color w:val="FFFFFF" w:themeColor="background1"/>
                              </w:rPr>
                              <w:t>Cycle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802D6BB" id="_x0000_s1064" type="#_x0000_t202" style="position:absolute;margin-left:22pt;margin-top:11.95pt;width:72.6pt;height:65.1pt;z-index:251714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ZhJSIQIAADoEAAAOAAAAZHJzL2Uyb0RvYy54bWysU8tu2zAQvBfoPxC817JVO3EEy0HqNEWB&#10;9AEk/YAVSVlEKa5K0pbcr++Schw3RS9FdSBIrji7M7O7uh5aw/bKeY225LPJlDNlBUpttyX/9nj3&#10;ZsmZD2AlGLSq5Afl+fX69atV3xUqxwaNVI4RiPVF35W8CaErssyLRrXgJ9gpS8EaXQuBjm6bSQc9&#10;obcmy6fTi6xHJzuHQnlPt7djkK8Tfl0rEb7UtVeBmZJTbSGtLq1VXLP1Coqtg67R4lgG/EMVLWhL&#10;SU9QtxCA7Zz+A6rVwqHHOkwEthnWtRYqcSA2s+kLNg8NdCpxIXF8d5LJ/z9Y8Xn/0H11LAzvcCAD&#10;Ewnf3aP47pnFTQN2q26cw75RICnxLEqW9Z0vjk+j1L7wEaTqP6Ekk2EXMAENtWujKsSTEToZcDiJ&#10;robABF1e5fk0p4ig0DK/uLxMpmRQPD3unA8fFLYsbkruyNMEDvt7H2IxUDz9EnN5NFreaWPS4eA3&#10;xrE9kP3UNRL7R8rLmQEfKEDFpC9xevHUWNZTdYt8MWryG6zbVifcv0O0OlBzG90Ss1MeKKKS761M&#10;rRdAm3FPNIw9ShvVHHUNQzUwLUv+dhmLjFJXKA8ktsOxmWn4aNOg+8lZT41ccv9jB04RyY+WDLua&#10;zeex89NhvriMWrvzSHUeASsIquSk0bjdhDQtUUyLN2RsrZPoz5Uca6YGTV4chylOwPk5/fU88utf&#10;AAAA//8DAFBLAwQUAAYACAAAACEAfTJtNt8AAAAJAQAADwAAAGRycy9kb3ducmV2LnhtbEyPwU7D&#10;MBBE70j8g7VI3KiTkFRNiFNRBEJwQRQu3LbxkkTE6xC7rfl73BPcZjWrmTf1OphRHGh2g2UF6SIB&#10;QdxaPXCn4P3t4WoFwnlkjaNlUvBDDtbN+VmNlbZHfqXD1ncihrCrUEHv/VRJ6dqeDLqFnYij92ln&#10;gz6ecyf1jMcYbkaZJclSGhw4NvQ40V1P7dd2bxR0xfP3/XIMhX0qMX/ZfHC6CY9KXV6E2xsQnoL/&#10;e4YTfkSHJjLt7J61E6OCPI9TvILsugRx8ldlBmIXRZGnIJta/l/Q/AIAAP//AwBQSwECLQAUAAYA&#10;CAAAACEAtoM4kv4AAADhAQAAEwAAAAAAAAAAAAAAAAAAAAAAW0NvbnRlbnRfVHlwZXNdLnhtbFBL&#10;AQItABQABgAIAAAAIQA4/SH/1gAAAJQBAAALAAAAAAAAAAAAAAAAAC8BAABfcmVscy8ucmVsc1BL&#10;AQItABQABgAIAAAAIQBBZhJSIQIAADoEAAAOAAAAAAAAAAAAAAAAAC4CAABkcnMvZTJvRG9jLnht&#10;bFBLAQItABQABgAIAAAAIQB9Mm023wAAAAkBAAAPAAAAAAAAAAAAAAAAAHsEAABkcnMvZG93bnJl&#10;di54bWxQSwUGAAAAAAQABADzAAAAhwUAAAAA&#10;" fillcolor="windowText">
                <v:textbox>
                  <w:txbxContent>
                    <w:p w14:paraId="037F11E6" w14:textId="77777777" w:rsidR="00D05ABE" w:rsidRDefault="00D05ABE" w:rsidP="00D05ABE">
                      <w:pPr>
                        <w:spacing w:line="240" w:lineRule="auto"/>
                        <w:jc w:val="center"/>
                        <w:rPr>
                          <w:rFonts w:ascii="Gadugi" w:hAnsi="Gadugi"/>
                          <w:b/>
                          <w:bCs/>
                          <w:color w:val="FFFFFF" w:themeColor="background1"/>
                        </w:rPr>
                      </w:pPr>
                      <w:r w:rsidRPr="007F565E">
                        <w:rPr>
                          <w:rFonts w:ascii="Gadugi" w:hAnsi="Gadugi"/>
                          <w:b/>
                          <w:bCs/>
                          <w:color w:val="FFFFFF" w:themeColor="background1"/>
                        </w:rPr>
                        <w:t>Action Research</w:t>
                      </w:r>
                    </w:p>
                    <w:p w14:paraId="48AB28DB" w14:textId="09AB1631" w:rsidR="00D05ABE" w:rsidRPr="007F565E" w:rsidRDefault="00D05ABE" w:rsidP="00D05ABE">
                      <w:pPr>
                        <w:spacing w:line="240" w:lineRule="auto"/>
                        <w:jc w:val="center"/>
                        <w:rPr>
                          <w:rFonts w:ascii="Gadugi" w:hAnsi="Gadugi"/>
                          <w:b/>
                          <w:bCs/>
                          <w:color w:val="FFFFFF" w:themeColor="background1"/>
                        </w:rPr>
                      </w:pPr>
                      <w:r w:rsidRPr="007F565E">
                        <w:rPr>
                          <w:rFonts w:ascii="Gadugi" w:hAnsi="Gadugi"/>
                          <w:b/>
                          <w:bCs/>
                          <w:color w:val="FFFFFF" w:themeColor="background1"/>
                        </w:rPr>
                        <w:t>Cycle</w:t>
                      </w:r>
                    </w:p>
                  </w:txbxContent>
                </v:textbox>
                <w10:wrap type="square"/>
              </v:shape>
            </w:pict>
          </mc:Fallback>
        </mc:AlternateContent>
      </w:r>
    </w:p>
    <w:p w14:paraId="3C80C56F"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noProof/>
          <w:color w:val="000000" w:themeColor="text1"/>
          <w:lang w:bidi="ar-SA"/>
        </w:rPr>
        <mc:AlternateContent>
          <mc:Choice Requires="wps">
            <w:drawing>
              <wp:anchor distT="45720" distB="45720" distL="114300" distR="114300" simplePos="0" relativeHeight="251713536" behindDoc="0" locked="0" layoutInCell="1" allowOverlap="1" wp14:anchorId="47669A51" wp14:editId="463AE6F3">
                <wp:simplePos x="0" y="0"/>
                <wp:positionH relativeFrom="column">
                  <wp:posOffset>2976880</wp:posOffset>
                </wp:positionH>
                <wp:positionV relativeFrom="paragraph">
                  <wp:posOffset>6985</wp:posOffset>
                </wp:positionV>
                <wp:extent cx="1076325" cy="341630"/>
                <wp:effectExtent l="0" t="0" r="28575" b="20320"/>
                <wp:wrapSquare wrapText="bothSides"/>
                <wp:docPr id="13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76325" cy="341630"/>
                        </a:xfrm>
                        <a:prstGeom prst="rect">
                          <a:avLst/>
                        </a:prstGeom>
                        <a:solidFill>
                          <a:srgbClr val="FFFFFF"/>
                        </a:solidFill>
                        <a:ln w="9525">
                          <a:solidFill>
                            <a:srgbClr val="000000"/>
                          </a:solidFill>
                          <a:miter lim="800000"/>
                          <a:headEnd/>
                          <a:tailEnd/>
                        </a:ln>
                      </wps:spPr>
                      <wps:txbx>
                        <w:txbxContent>
                          <w:p w14:paraId="038432CD" w14:textId="77777777" w:rsidR="00D05ABE" w:rsidRPr="007F565E" w:rsidRDefault="00D05ABE" w:rsidP="00AC355D">
                            <w:pPr>
                              <w:pStyle w:val="ListParagraph"/>
                              <w:numPr>
                                <w:ilvl w:val="0"/>
                                <w:numId w:val="25"/>
                              </w:numPr>
                              <w:jc w:val="center"/>
                              <w:rPr>
                                <w:rFonts w:ascii="Gadugi" w:hAnsi="Gadugi"/>
                              </w:rPr>
                            </w:pPr>
                            <w:r w:rsidRPr="007F565E">
                              <w:rPr>
                                <w:rFonts w:ascii="Gadugi" w:hAnsi="Gadugi"/>
                              </w:rPr>
                              <w:t>Question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7669A51" id="_x0000_s1065" type="#_x0000_t202" style="position:absolute;margin-left:234.4pt;margin-top:.55pt;width:84.75pt;height:26.9pt;z-index:251713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AhG/EwIAACcEAAAOAAAAZHJzL2Uyb0RvYy54bWysU9tu2zAMfR+wfxD0vti5tjHiFF26DAO6&#10;C9DtA2RZjoXJokYpsbuvH6WkadANexjmB0E0qcPDQ3J1M3SGHRR6Dbbk41HOmbISam13Jf/2dfvm&#10;mjMfhK2FAatK/qg8v1m/frXqXaEm0IKpFTICsb7oXcnbEFyRZV62qhN+BE5ZcjaAnQhk4i6rUfSE&#10;3plskueLrAesHYJU3tPfu6OTrxN+0ygZPjeNV4GZkhO3kE5MZxXPbL0SxQ6Fa7U80RD/wKIT2lLS&#10;M9SdCILtUf8G1WmJ4KEJIwldBk2jpUo1UDXj/EU1D61wKtVC4nh3lsn/P1j56fDgviALw1sYqIGp&#10;CO/uQX73zMKmFXanbhGhb5WoKfE4Spb1zhenp1FqX/gIUvUfoaYmi32ABDQ02EVVqE5G6NSAx7Po&#10;aghMxpT51WI6mXMmyTedjRfT1JVMFE+vHfrwXkHH4qXkSE1N6OJw70NkI4qnkJjMg9H1VhuTDNxV&#10;G4PsIGgAtulLBbwIM5b1JV/OicffIfL0/Qmi04Em2eiu5NfnIFFE2d7ZOs1ZENoc70TZ2JOOUbqj&#10;iGGoBqZrkmEZM0RdK6gfSVmE4+TSptGlBfzJWU9TW3L/Yy9QcWY+WOrOcjybxTFPxmx+NSEDLz3V&#10;pUdYSVAlD5wdr5uQViNKYOGWutjoJPAzkxNnmsak+2lz4rhf2inqeb/XvwAAAP//AwBQSwMEFAAG&#10;AAgAAAAhAGvz+QneAAAACAEAAA8AAABkcnMvZG93bnJldi54bWxMj8FOwzAQRO9I/IO1SFwQdUpC&#10;SEOcCiGB6A0Kgqsbb5OIeB1sNw1/z3KC4+qNZt5W69kOYkIfekcKlosEBFLjTE+tgrfXh8sCRIia&#10;jB4coYJvDLCuT08qXRp3pBectrEVXEKh1Aq6GMdSytB0aHVYuBGJ2d55qyOfvpXG6yOX20FeJUku&#10;re6JFzo94n2Hzef2YBUU2dP0ETbp83uT74dVvLiZHr+8Uudn890tiIhz/AvDrz6rQ81OO3cgE8Sg&#10;IMsLVo8MliCY52mRgtgpuM5WIOtK/n+g/gEAAP//AwBQSwECLQAUAAYACAAAACEAtoM4kv4AAADh&#10;AQAAEwAAAAAAAAAAAAAAAAAAAAAAW0NvbnRlbnRfVHlwZXNdLnhtbFBLAQItABQABgAIAAAAIQA4&#10;/SH/1gAAAJQBAAALAAAAAAAAAAAAAAAAAC8BAABfcmVscy8ucmVsc1BLAQItABQABgAIAAAAIQB1&#10;AhG/EwIAACcEAAAOAAAAAAAAAAAAAAAAAC4CAABkcnMvZTJvRG9jLnhtbFBLAQItABQABgAIAAAA&#10;IQBr8/kJ3gAAAAgBAAAPAAAAAAAAAAAAAAAAAG0EAABkcnMvZG93bnJldi54bWxQSwUGAAAAAAQA&#10;BADzAAAAeAUAAAAA&#10;">
                <v:textbox>
                  <w:txbxContent>
                    <w:p w14:paraId="038432CD" w14:textId="77777777" w:rsidR="00D05ABE" w:rsidRPr="007F565E" w:rsidRDefault="00D05ABE" w:rsidP="00AC355D">
                      <w:pPr>
                        <w:pStyle w:val="ListParagraph"/>
                        <w:numPr>
                          <w:ilvl w:val="0"/>
                          <w:numId w:val="25"/>
                        </w:numPr>
                        <w:jc w:val="center"/>
                        <w:rPr>
                          <w:rFonts w:ascii="Gadugi" w:hAnsi="Gadugi"/>
                        </w:rPr>
                      </w:pPr>
                      <w:r w:rsidRPr="007F565E">
                        <w:rPr>
                          <w:rFonts w:ascii="Gadugi" w:hAnsi="Gadugi"/>
                        </w:rPr>
                        <w:t>Question</w:t>
                      </w:r>
                    </w:p>
                  </w:txbxContent>
                </v:textbox>
                <w10:wrap type="square"/>
              </v:shape>
            </w:pict>
          </mc:Fallback>
        </mc:AlternateContent>
      </w:r>
      <w:r w:rsidRPr="00D05ABE">
        <w:rPr>
          <w:rFonts w:ascii="Gadugi" w:hAnsi="Gadugi"/>
          <w:noProof/>
          <w:color w:val="000000" w:themeColor="text1"/>
          <w:lang w:bidi="ar-SA"/>
        </w:rPr>
        <mc:AlternateContent>
          <mc:Choice Requires="wps">
            <w:drawing>
              <wp:anchor distT="45720" distB="45720" distL="114300" distR="114300" simplePos="0" relativeHeight="251719680" behindDoc="0" locked="0" layoutInCell="1" allowOverlap="1" wp14:anchorId="5CBAC3BB" wp14:editId="03F3B368">
                <wp:simplePos x="0" y="0"/>
                <wp:positionH relativeFrom="column">
                  <wp:posOffset>1595755</wp:posOffset>
                </wp:positionH>
                <wp:positionV relativeFrom="paragraph">
                  <wp:posOffset>80645</wp:posOffset>
                </wp:positionV>
                <wp:extent cx="1024890" cy="338455"/>
                <wp:effectExtent l="0" t="0" r="22860" b="23495"/>
                <wp:wrapSquare wrapText="bothSides"/>
                <wp:docPr id="13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4890" cy="338455"/>
                        </a:xfrm>
                        <a:prstGeom prst="rect">
                          <a:avLst/>
                        </a:prstGeom>
                        <a:solidFill>
                          <a:srgbClr val="FFFFFF"/>
                        </a:solidFill>
                        <a:ln w="9525">
                          <a:solidFill>
                            <a:srgbClr val="000000"/>
                          </a:solidFill>
                          <a:miter lim="800000"/>
                          <a:headEnd/>
                          <a:tailEnd/>
                        </a:ln>
                      </wps:spPr>
                      <wps:txbx>
                        <w:txbxContent>
                          <w:p w14:paraId="168591D4" w14:textId="77777777" w:rsidR="00D05ABE" w:rsidRPr="009666AD" w:rsidRDefault="00D05ABE" w:rsidP="00D05ABE">
                            <w:pPr>
                              <w:jc w:val="center"/>
                              <w:rPr>
                                <w:rFonts w:ascii="Gadugi" w:hAnsi="Gadugi"/>
                              </w:rPr>
                            </w:pPr>
                            <w:r>
                              <w:rPr>
                                <w:rFonts w:ascii="Gadugi" w:hAnsi="Gadugi"/>
                              </w:rPr>
                              <w:t>5. New 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CBAC3BB" id="_x0000_s1066" type="#_x0000_t202" style="position:absolute;margin-left:125.65pt;margin-top:6.35pt;width:80.7pt;height:26.65pt;z-index:251719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nTKPFAIAACcEAAAOAAAAZHJzL2Uyb0RvYy54bWysU9tu2zAMfR+wfxD0vthJky0x4hRdugwD&#10;ugvQ7QNoWY6FyaImKbG7rx+luGl2exnmB0E0qUPy8HB9PXSaHaXzCk3Jp5OcM2kE1srsS/7l8+7F&#10;kjMfwNSg0ciSP0jPrzfPn617W8gZtqhr6RiBGF/0tuRtCLbIMi9a2YGfoJWGnA26DgKZbp/VDnpC&#10;73Q2y/OXWY+utg6F9J7+3p6cfJPwm0aK8LFpvAxMl5xqC+l06azimW3WUOwd2FaJsQz4hyo6UIaS&#10;nqFuIQA7OPUbVKeEQ49NmAjsMmwaJWTqgbqZ5r90c9+ClakXIsfbM03+/8GKD8d7+8mxMLzGgQaY&#10;mvD2DsVXzwxuWzB7eeMc9q2EmhJPI2VZb30xPo1U+8JHkKp/jzUNGQ4BE9DQuC6yQn0yQqcBPJxJ&#10;l0NgIqbMZ/PlilyCfFdXy/likVJA8fjaOh/eSuxYvJTc0VATOhzvfIjVQPEYEpN51KreKa2T4fbV&#10;Vjt2BBLALn0j+k9h2rC+5KvFbHEi4K8Qefr+BNGpQErWqiv58hwERaTtjamTzgIofbpTydqMPEbq&#10;TiSGoRqYqks+T8KMvFZYPxCzDk/KpU2jS4vuO2c9qbbk/tsBnORMvzM0ndV0Tm9ZSMZ88WpGhrv0&#10;VJceMIKgSh44O123Ia1GJM7gDU2xUYngp0rGmkmNifdxc6LcL+0U9bTfmx8AAAD//wMAUEsDBBQA&#10;BgAIAAAAIQBsV4os3wAAAAkBAAAPAAAAZHJzL2Rvd25yZXYueG1sTI/BTsMwDIbvSLxDZCQuaEvX&#10;jW6UphNCArEbbAiuWeO1FY1Tkqwrb4/hAjdb/6ffn4v1aDsxoA+tIwWzaQICqXKmpVrB6+5hsgIR&#10;oiajO0eo4AsDrMvzs0Lnxp3oBYdtrAWXUMi1gibGPpcyVA1aHaauR+Ls4LzVkVdfS+P1icttJ9Mk&#10;yaTVLfGFRvd432D1sT1aBavF0/AeNvPntyo7dDfxajk8fnqlLi/Gu1sQEcf4B8OPPqtDyU57dyQT&#10;RKcgvZ7NGeUgXYJgYPE77BVkWQKyLOT/D8pvAAAA//8DAFBLAQItABQABgAIAAAAIQC2gziS/gAA&#10;AOEBAAATAAAAAAAAAAAAAAAAAAAAAABbQ29udGVudF9UeXBlc10ueG1sUEsBAi0AFAAGAAgAAAAh&#10;ADj9If/WAAAAlAEAAAsAAAAAAAAAAAAAAAAALwEAAF9yZWxzLy5yZWxzUEsBAi0AFAAGAAgAAAAh&#10;APydMo8UAgAAJwQAAA4AAAAAAAAAAAAAAAAALgIAAGRycy9lMm9Eb2MueG1sUEsBAi0AFAAGAAgA&#10;AAAhAGxXiizfAAAACQEAAA8AAAAAAAAAAAAAAAAAbgQAAGRycy9kb3ducmV2LnhtbFBLBQYAAAAA&#10;BAAEAPMAAAB6BQAAAAA=&#10;">
                <v:textbox>
                  <w:txbxContent>
                    <w:p w14:paraId="168591D4" w14:textId="77777777" w:rsidR="00D05ABE" w:rsidRPr="009666AD" w:rsidRDefault="00D05ABE" w:rsidP="00D05ABE">
                      <w:pPr>
                        <w:jc w:val="center"/>
                        <w:rPr>
                          <w:rFonts w:ascii="Gadugi" w:hAnsi="Gadugi"/>
                        </w:rPr>
                      </w:pPr>
                      <w:r>
                        <w:rPr>
                          <w:rFonts w:ascii="Gadugi" w:hAnsi="Gadugi"/>
                        </w:rPr>
                        <w:t>5. New plan</w:t>
                      </w:r>
                    </w:p>
                  </w:txbxContent>
                </v:textbox>
                <w10:wrap type="square"/>
              </v:shape>
            </w:pict>
          </mc:Fallback>
        </mc:AlternateContent>
      </w:r>
    </w:p>
    <w:p w14:paraId="33231721" w14:textId="77777777" w:rsidR="00D05ABE" w:rsidRPr="00D05ABE" w:rsidRDefault="00D05ABE" w:rsidP="00D05ABE">
      <w:pPr>
        <w:spacing w:line="240" w:lineRule="auto"/>
        <w:contextualSpacing/>
        <w:rPr>
          <w:rFonts w:ascii="Gadugi" w:hAnsi="Gadugi"/>
          <w:color w:val="000000" w:themeColor="text1"/>
          <w:lang w:bidi="ar-SA"/>
        </w:rPr>
      </w:pPr>
    </w:p>
    <w:p w14:paraId="643B24BA" w14:textId="77777777" w:rsidR="00D05ABE" w:rsidRPr="00D05ABE" w:rsidRDefault="00D05ABE" w:rsidP="00D05ABE">
      <w:pPr>
        <w:spacing w:line="240" w:lineRule="auto"/>
        <w:contextualSpacing/>
        <w:rPr>
          <w:rFonts w:ascii="Gadugi" w:hAnsi="Gadugi"/>
          <w:color w:val="000000" w:themeColor="text1"/>
          <w:lang w:bidi="ar-SA"/>
        </w:rPr>
      </w:pPr>
      <w:r w:rsidRPr="00D05ABE">
        <w:rPr>
          <w:noProof/>
          <w:sz w:val="24"/>
        </w:rPr>
        <mc:AlternateContent>
          <mc:Choice Requires="wps">
            <w:drawing>
              <wp:anchor distT="0" distB="0" distL="114300" distR="114300" simplePos="0" relativeHeight="251715584" behindDoc="0" locked="0" layoutInCell="1" allowOverlap="1" wp14:anchorId="3736416C" wp14:editId="37789F41">
                <wp:simplePos x="0" y="0"/>
                <wp:positionH relativeFrom="column">
                  <wp:posOffset>3821431</wp:posOffset>
                </wp:positionH>
                <wp:positionV relativeFrom="paragraph">
                  <wp:posOffset>56038</wp:posOffset>
                </wp:positionV>
                <wp:extent cx="143210" cy="549562"/>
                <wp:effectExtent l="76200" t="0" r="28575" b="22225"/>
                <wp:wrapNone/>
                <wp:docPr id="1312" name="Arrow: Curved Left 9"/>
                <wp:cNvGraphicFramePr/>
                <a:graphic xmlns:a="http://schemas.openxmlformats.org/drawingml/2006/main">
                  <a:graphicData uri="http://schemas.microsoft.com/office/word/2010/wordprocessingShape">
                    <wps:wsp>
                      <wps:cNvSpPr/>
                      <wps:spPr>
                        <a:xfrm rot="20812440">
                          <a:off x="0" y="0"/>
                          <a:ext cx="143210" cy="549562"/>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w:pict>
              <v:shapetype w14:anchorId="461A6E99" id="_x0000_t103" coordsize="21600,21600" o:spt="103" adj="12960,19440,7200" path="wr@22,0@21@3,,0@21@4@22@14@21@1@21@7@2@12l@2@13,0@8@2@11at@22,0@21@3@2@10@24@16@22@14@21@1@24@16,0@14xear@22@14@21@1@21@7@24@16nfe">
                <v:stroke joinstyle="miter"/>
                <v:formulas>
                  <v:f eqn="val #0"/>
                  <v:f eqn="val #1"/>
                  <v:f eqn="val #2"/>
                  <v:f eqn="sum #0 width #1"/>
                  <v:f eqn="prod @3 1 2"/>
                  <v:f eqn="sum #1 #1 width"/>
                  <v:f eqn="sum @5 #1 #0"/>
                  <v:f eqn="prod @6 1 2"/>
                  <v:f eqn="mid width #0"/>
                  <v:f eqn="ellipse #2 height @4"/>
                  <v:f eqn="sum @4 @9 0"/>
                  <v:f eqn="sum @10 #1 width"/>
                  <v:f eqn="sum @7 @9 0"/>
                  <v:f eqn="sum @11 width #0"/>
                  <v:f eqn="sum @5 0 #0"/>
                  <v:f eqn="prod @14 1 2"/>
                  <v:f eqn="mid @4 @7"/>
                  <v:f eqn="sum #0 #1 width"/>
                  <v:f eqn="prod @17 1 2"/>
                  <v:f eqn="sum @16 0 @18"/>
                  <v:f eqn="val width"/>
                  <v:f eqn="val height"/>
                  <v:f eqn="sum 0 0 height"/>
                  <v:f eqn="sum @16 0 @4"/>
                  <v:f eqn="ellipse @23 @4 height"/>
                  <v:f eqn="sum @8 128 0"/>
                  <v:f eqn="prod @5 1 2"/>
                  <v:f eqn="sum @5 0 128"/>
                  <v:f eqn="sum #0 @16 @11"/>
                  <v:f eqn="sum width 0 #0"/>
                  <v:f eqn="prod @29 1 2"/>
                  <v:f eqn="prod height height 1"/>
                  <v:f eqn="prod #2 #2 1"/>
                  <v:f eqn="sum @31 0 @32"/>
                  <v:f eqn="sqrt @33"/>
                  <v:f eqn="sum @34 height 0"/>
                  <v:f eqn="prod width height @35"/>
                  <v:f eqn="sum @36 64 0"/>
                  <v:f eqn="prod #0 1 2"/>
                  <v:f eqn="ellipse @30 @38 height"/>
                  <v:f eqn="sum @39 0 64"/>
                  <v:f eqn="prod @4 1 2"/>
                  <v:f eqn="sum #1 0 @41"/>
                  <v:f eqn="prod height 4390 32768"/>
                  <v:f eqn="prod height 28378 32768"/>
                </v:formulas>
                <v:path o:extrusionok="f" o:connecttype="custom" o:connectlocs="0,@15;@2,@11;0,@8;@2,@13;@21,@16" o:connectangles="180,180,180,90,0" textboxrect="@43,@41,@44,@42"/>
                <v:handles>
                  <v:h position="topLeft,#0" yrange="@37,@27"/>
                  <v:h position="topLeft,#1" yrange="@25,@20"/>
                  <v:h position="#2,bottomRight" xrange="0,@40"/>
                </v:handles>
                <o:complex v:ext="view"/>
              </v:shapetype>
              <v:shape id="Arrow: Curved Left 9" o:spid="_x0000_s1026" type="#_x0000_t103" style="position:absolute;margin-left:300.9pt;margin-top:4.4pt;width:11.3pt;height:43.25pt;rotation:-860226fd;z-index:251715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1eXr/gEAAPgDAAAOAAAAZHJzL2Uyb0RvYy54bWysU9tu2zAMfR+wfxD0vvhSp02NOMWQoHsp&#10;tgLdPkCRJVuAbqDUOPn7UXKaLtuehvlBkEzy8PCQXD8cjSYHAUE529FqUVIiLHe9skNHf3x//LSi&#10;JERme6adFR09iUAfNh8/rCffitqNTvcCCILY0E6+o2OMvi2KwEdhWFg4LywapQPDIj5hKHpgE6Ib&#10;XdRleVtMDnoPjosQ8O9uNtJNxpdS8PhNyiAi0R1FbjGfkM99OovNmrUDMD8qfqbB/oGFYcpi0gvU&#10;jkVGXkH9AWUUBxecjAvuTOGkVFzkGrCaqvytmpeReZFrQXGCv8gU/h8s/3p4BqJ67N1NVVNimcEu&#10;fQZwU0u2r3AQPXkSMpL7JNXkQ4sRL/4Zzq+A11T3UYIh4FDfulxVddOUWQ4skByz2qeL2uIYCcef&#10;VXNTV9gTjqZlc7+8rVOKYsZKmB5C/CKcIenSUZ7ZJDKZXsZnh6cQ56g37xQZnFb9o9I6P2DYbzWQ&#10;A8MZaJq7etucE125aUsmJFXflYkTw1mUmkW8Go/qBDtQwvSAQ84j5NxX0eEvSXLykfViTr0s8XvL&#10;PLvncq9wUhU7FsY5JJtSCGuNirgoWpmOrhLQG5K2ySryqJ+1SF2a+5Jue9efsMUQ9dbNS8AsHx3u&#10;QCokaZe8cLwymfMqpPn99Z293hd28xMAAP//AwBQSwMEFAAGAAgAAAAhABCFoBvdAAAACAEAAA8A&#10;AABkcnMvZG93bnJldi54bWxMj81OwzAQhO9IvIO1SNyo01KiNsSpUCUu5AIFcXbjzU9rryPbbcPb&#10;s5zoaTWa0cy35WZyVpwxxMGTgvksA4HUeDNQp+Dr8/VhBSImTUZbT6jgByNsqtubUhfGX+gDz7vU&#10;CS6hWGgFfUpjIWVsenQ6zvyIxF7rg9OJZeikCfrC5c7KRZbl0umBeKHXI257bI67k1NQx9atvw9v&#10;W2yNwdo2wZj3Wqn7u+nlGUTCKf2H4Q+f0aFipr0/kYnCKsizOaMnBSs+7OeL5RLEXsH66RFkVcrr&#10;B6pfAAAA//8DAFBLAQItABQABgAIAAAAIQC2gziS/gAAAOEBAAATAAAAAAAAAAAAAAAAAAAAAABb&#10;Q29udGVudF9UeXBlc10ueG1sUEsBAi0AFAAGAAgAAAAhADj9If/WAAAAlAEAAAsAAAAAAAAAAAAA&#10;AAAALwEAAF9yZWxzLy5yZWxzUEsBAi0AFAAGAAgAAAAhANvV5ev+AQAA+AMAAA4AAAAAAAAAAAAA&#10;AAAALgIAAGRycy9lMm9Eb2MueG1sUEsBAi0AFAAGAAgAAAAhABCFoBvdAAAACAEAAA8AAAAAAAAA&#10;AAAAAAAAWAQAAGRycy9kb3ducmV2LnhtbFBLBQYAAAAABAAEAPMAAABiBQAAAAA=&#10;" adj="18786,20897,5400" fillcolor="#4472c4" strokecolor="#2f528f" strokeweight="1pt"/>
            </w:pict>
          </mc:Fallback>
        </mc:AlternateContent>
      </w:r>
      <w:r w:rsidRPr="00D05ABE">
        <w:rPr>
          <w:noProof/>
          <w:sz w:val="24"/>
        </w:rPr>
        <mc:AlternateContent>
          <mc:Choice Requires="wps">
            <w:drawing>
              <wp:anchor distT="0" distB="0" distL="114300" distR="114300" simplePos="0" relativeHeight="251717632" behindDoc="0" locked="0" layoutInCell="1" allowOverlap="1" wp14:anchorId="29826458" wp14:editId="0A5054BF">
                <wp:simplePos x="0" y="0"/>
                <wp:positionH relativeFrom="column">
                  <wp:posOffset>1816070</wp:posOffset>
                </wp:positionH>
                <wp:positionV relativeFrom="paragraph">
                  <wp:posOffset>55258</wp:posOffset>
                </wp:positionV>
                <wp:extent cx="133686" cy="589337"/>
                <wp:effectExtent l="38100" t="19050" r="57150" b="20320"/>
                <wp:wrapNone/>
                <wp:docPr id="1314" name="Arrow: Curved Left 9"/>
                <wp:cNvGraphicFramePr/>
                <a:graphic xmlns:a="http://schemas.openxmlformats.org/drawingml/2006/main">
                  <a:graphicData uri="http://schemas.microsoft.com/office/word/2010/wordprocessingShape">
                    <wps:wsp>
                      <wps:cNvSpPr/>
                      <wps:spPr>
                        <a:xfrm rot="11258321">
                          <a:off x="0" y="0"/>
                          <a:ext cx="133686" cy="589337"/>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w:pict>
              <v:shape w14:anchorId="3E579E64" id="Arrow: Curved Left 9" o:spid="_x0000_s1026" type="#_x0000_t103" style="position:absolute;margin-left:143pt;margin-top:4.35pt;width:10.55pt;height:46.4pt;rotation:-11295871fd;z-index:25171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B6K9/wEAAPgDAAAOAAAAZHJzL2Uyb0RvYy54bWysU8mO2zAMvRfoPwi6N96yjRFnUCSYXgbt&#10;ANN+gCLLtgBtoDRx8vel5CTTtD0V9UGQTPKR75HcPJ60IkcBXlrT0GKWUyIMt600fUN/fH/6tKbE&#10;B2ZapqwRDT0LTx+3Hz9sRleL0g5WtQIIghhfj66hQwiuzjLPB6GZn1knDBo7C5oFfEKftcBGRNcq&#10;K/N8mY0WWgeWC+/x734y0m3C7zrBw7eu8yIQ1VCsLaQT0nmIZ7bdsLoH5gbJL2Wwf6hCM2kw6Q1q&#10;zwIjbyD/gNKSg/W2CzNudWa7TnKROCCbIv+NzevAnEhcUBzvbjL5/wfLvx5fgMgWe1cVc0oM09il&#10;zwB2rMnuDY6iJc+iC+QhSjU6X2PEq3uBy8vjNfI+daAJWNS3KMrFuiqLJAcSJKek9vmmtjgFwvFn&#10;UVXL9ZISjqbF+qGqVjFFNmFFTAc+fBFWk3hpKE/VxGJSeQmfHZ99mKKu3jHSWyXbJ6lUekB/2Ckg&#10;R4YzMJ+vyt38kujOTRkyYlHlKsc54QxnsVMs4FU7VMebnhKmehxyHiDlvov2f0mSkg+sFVPqRY7f&#10;NfPknuje4UQWe+aHKSSZYgirtQy4KErqhq4j0BVJmWgVadQvWsQuTX2Jt4Ntz9hiCGpnpyVghg8W&#10;dyASidpFLxyvVMxlFeL8/vpOXu8Lu/0JAAD//wMAUEsDBBQABgAIAAAAIQCsQY1G3QAAAAkBAAAP&#10;AAAAZHJzL2Rvd25yZXYueG1sTI/BTsMwEETvSPyDtUhcELUT1DRK41RVBSdOpOXuOtskIl6H2G3T&#10;v2c5wXE0o5k35WZ2g7jgFHpPGpKFAoFkfdNTq+Gwf3vOQYRoqDGDJ9RwwwCb6v6uNEXjr/SBlzq2&#10;gksoFEZDF+NYSBlsh86EhR+R2Dv5yZnIcmplM5krl7tBpkpl0pmeeKEzI+46tF/12WmwvXr9VNva&#10;7m7f70+k9mqZpUrrx4d5uwYRcY5/YfjFZ3SomOnoz9QEMWhI84y/RA35CgT7L2qVgDhyUCVLkFUp&#10;/z+ofgAAAP//AwBQSwECLQAUAAYACAAAACEAtoM4kv4AAADhAQAAEwAAAAAAAAAAAAAAAAAAAAAA&#10;W0NvbnRlbnRfVHlwZXNdLnhtbFBLAQItABQABgAIAAAAIQA4/SH/1gAAAJQBAAALAAAAAAAAAAAA&#10;AAAAAC8BAABfcmVscy8ucmVsc1BLAQItABQABgAIAAAAIQDVB6K9/wEAAPgDAAAOAAAAAAAAAAAA&#10;AAAAAC4CAABkcnMvZTJvRG9jLnhtbFBLAQItABQABgAIAAAAIQCsQY1G3QAAAAkBAAAPAAAAAAAA&#10;AAAAAAAAAFkEAABkcnMvZG93bnJldi54bWxQSwUGAAAAAAQABADzAAAAYwUAAAAA&#10;" adj="19150,20987,5400" fillcolor="#4472c4" strokecolor="#2f528f" strokeweight="1pt"/>
            </w:pict>
          </mc:Fallback>
        </mc:AlternateContent>
      </w:r>
    </w:p>
    <w:p w14:paraId="4BFCE84F" w14:textId="77777777" w:rsidR="00D05ABE" w:rsidRPr="00D05ABE" w:rsidRDefault="00D05ABE" w:rsidP="00D05ABE">
      <w:pPr>
        <w:spacing w:line="240" w:lineRule="auto"/>
        <w:contextualSpacing/>
        <w:rPr>
          <w:rFonts w:ascii="Gadugi" w:hAnsi="Gadugi"/>
          <w:color w:val="000000" w:themeColor="text1"/>
          <w:lang w:bidi="ar-SA"/>
        </w:rPr>
      </w:pPr>
    </w:p>
    <w:p w14:paraId="4068F864" w14:textId="77777777" w:rsidR="00D05ABE" w:rsidRPr="00D05ABE" w:rsidRDefault="00D05ABE" w:rsidP="00D05ABE">
      <w:pPr>
        <w:spacing w:line="240" w:lineRule="auto"/>
        <w:contextualSpacing/>
        <w:rPr>
          <w:rFonts w:ascii="Gadugi" w:hAnsi="Gadugi"/>
          <w:color w:val="000000" w:themeColor="text1"/>
          <w:lang w:bidi="ar-SA"/>
        </w:rPr>
      </w:pPr>
    </w:p>
    <w:p w14:paraId="160DD811" w14:textId="77777777" w:rsidR="00D05ABE" w:rsidRPr="00D05ABE" w:rsidRDefault="00D05ABE" w:rsidP="00D05ABE">
      <w:pPr>
        <w:spacing w:line="240" w:lineRule="auto"/>
        <w:contextualSpacing/>
        <w:rPr>
          <w:rFonts w:ascii="Gadugi" w:hAnsi="Gadugi"/>
          <w:color w:val="000000" w:themeColor="text1"/>
          <w:lang w:bidi="ar-SA"/>
        </w:rPr>
      </w:pPr>
      <w:r w:rsidRPr="00D05ABE">
        <w:rPr>
          <w:rFonts w:ascii="Gadugi" w:hAnsi="Gadugi"/>
          <w:noProof/>
          <w:color w:val="000000" w:themeColor="text1"/>
          <w:lang w:bidi="ar-SA"/>
        </w:rPr>
        <mc:AlternateContent>
          <mc:Choice Requires="wps">
            <w:drawing>
              <wp:anchor distT="45720" distB="45720" distL="114300" distR="114300" simplePos="0" relativeHeight="251712512" behindDoc="0" locked="0" layoutInCell="1" allowOverlap="1" wp14:anchorId="46CFCF85" wp14:editId="2D58FAA2">
                <wp:simplePos x="0" y="0"/>
                <wp:positionH relativeFrom="column">
                  <wp:posOffset>1452880</wp:posOffset>
                </wp:positionH>
                <wp:positionV relativeFrom="paragraph">
                  <wp:posOffset>176530</wp:posOffset>
                </wp:positionV>
                <wp:extent cx="917575" cy="298450"/>
                <wp:effectExtent l="0" t="0" r="15875" b="25400"/>
                <wp:wrapSquare wrapText="bothSides"/>
                <wp:docPr id="130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7575" cy="298450"/>
                        </a:xfrm>
                        <a:prstGeom prst="rect">
                          <a:avLst/>
                        </a:prstGeom>
                        <a:solidFill>
                          <a:srgbClr val="FFFFFF"/>
                        </a:solidFill>
                        <a:ln w="9525">
                          <a:solidFill>
                            <a:srgbClr val="000000"/>
                          </a:solidFill>
                          <a:miter lim="800000"/>
                          <a:headEnd/>
                          <a:tailEnd/>
                        </a:ln>
                      </wps:spPr>
                      <wps:txbx>
                        <w:txbxContent>
                          <w:p w14:paraId="1252FE4A" w14:textId="77777777" w:rsidR="00D05ABE" w:rsidRPr="009666AD" w:rsidRDefault="00D05ABE" w:rsidP="00D05ABE">
                            <w:pPr>
                              <w:jc w:val="center"/>
                              <w:rPr>
                                <w:rFonts w:ascii="Gadugi" w:hAnsi="Gadugi"/>
                              </w:rPr>
                            </w:pPr>
                            <w:r>
                              <w:rPr>
                                <w:rFonts w:ascii="Gadugi" w:hAnsi="Gadugi"/>
                              </w:rPr>
                              <w:t>4. Review</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6CFCF85" id="_x0000_s1067" type="#_x0000_t202" style="position:absolute;margin-left:114.4pt;margin-top:13.9pt;width:72.25pt;height:23.5pt;z-index:251712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Xp7oEwIAACYEAAAOAAAAZHJzL2Uyb0RvYy54bWysU8GO0zAQvSPxD5bvNG3V0DZqulq6FCEt&#10;C9LCBziO01g4HjN2m5SvZ+x2u9UCF4QPlsczfn7zZmZ1M3SGHRR6Dbbkk9GYM2Ul1NruSv7t6/bN&#10;gjMfhK2FAatKflSe36xfv1r1rlBTaMHUChmBWF/0ruRtCK7IMi9b1Qk/AqcsORvATgQycZfVKHpC&#10;70w2HY/fZj1g7RCk8p5u705Ovk74TaNk+Nw0XgVmSk7cQtox7VXcs/VKFDsUrtXyTEP8A4tOaEuf&#10;XqDuRBBsj/o3qE5LBA9NGEnoMmgaLVXKgbKZjF9k89gKp1IuJI53F5n8/4OVD4dH9wVZGN7BQAVM&#10;SXh3D/K7ZxY2rbA7dYsIfatETR9PomRZ73xxfhql9oWPIFX/CWoqstgHSEBDg11UhfJkhE4FOF5E&#10;V0Ngki6Xk3k+zzmT5JouF7M8FSUTxdNjhz58UNCxeCg5Uk0TuDjc+xDJiOIpJP7lweh6q41JBu6q&#10;jUF2EFT/bVqJ/4swY1lPTPJpfsr/rxDjtP4E0elAjWx0V/LFJUgUUbX3tk5tFoQ2pzNRNvYsY1Tu&#10;pGEYqoHpuuSzJHKUtYL6SMIinBqXBo0OLeBPznpq2pL7H3uBijPz0VJxlpPZLHZ5Mmb5fEoGXnuq&#10;a4+wkqBKHjg7HTchTUYUzsItFbHRSeBnJmfO1IxJ9/PgxG6/tlPU83ivfwEAAP//AwBQSwMEFAAG&#10;AAgAAAAhACaz5lTfAAAACQEAAA8AAABkcnMvZG93bnJldi54bWxMj0FPwzAMhe9I/IfISFwQS2mn&#10;tZSmE0ICwQ0G2q5Z47UVjVOSrCv/HnOCk/3kp/c+V+vZDmJCH3pHCm4WCQikxpmeWgUf74/XBYgQ&#10;NRk9OEIF3xhgXZ+fVbo07kRvOG1iKziEQqkVdDGOpZSh6dDqsHAjEt8OzlsdWfpWGq9PHG4HmSbJ&#10;SlrdEzd0esSHDpvPzdEqKJbP0y68ZK/bZnUYbuNVPj19eaUuL+b7OxAR5/hnhl98RoeamfbuSCaI&#10;QUGaFoweecl5siHLswzEXkG+LEDWlfz/Qf0DAAD//wMAUEsBAi0AFAAGAAgAAAAhALaDOJL+AAAA&#10;4QEAABMAAAAAAAAAAAAAAAAAAAAAAFtDb250ZW50X1R5cGVzXS54bWxQSwECLQAUAAYACAAAACEA&#10;OP0h/9YAAACUAQAACwAAAAAAAAAAAAAAAAAvAQAAX3JlbHMvLnJlbHNQSwECLQAUAAYACAAAACEA&#10;Y16e6BMCAAAmBAAADgAAAAAAAAAAAAAAAAAuAgAAZHJzL2Uyb0RvYy54bWxQSwECLQAUAAYACAAA&#10;ACEAJrPmVN8AAAAJAQAADwAAAAAAAAAAAAAAAABtBAAAZHJzL2Rvd25yZXYueG1sUEsFBgAAAAAE&#10;AAQA8wAAAHkFAAAAAA==&#10;">
                <v:textbox>
                  <w:txbxContent>
                    <w:p w14:paraId="1252FE4A" w14:textId="77777777" w:rsidR="00D05ABE" w:rsidRPr="009666AD" w:rsidRDefault="00D05ABE" w:rsidP="00D05ABE">
                      <w:pPr>
                        <w:jc w:val="center"/>
                        <w:rPr>
                          <w:rFonts w:ascii="Gadugi" w:hAnsi="Gadugi"/>
                        </w:rPr>
                      </w:pPr>
                      <w:r>
                        <w:rPr>
                          <w:rFonts w:ascii="Gadugi" w:hAnsi="Gadugi"/>
                        </w:rPr>
                        <w:t>4. Review</w:t>
                      </w:r>
                    </w:p>
                  </w:txbxContent>
                </v:textbox>
                <w10:wrap type="square"/>
              </v:shape>
            </w:pict>
          </mc:Fallback>
        </mc:AlternateContent>
      </w:r>
      <w:r w:rsidRPr="00D05ABE">
        <w:rPr>
          <w:rFonts w:ascii="Gadugi" w:hAnsi="Gadugi"/>
          <w:noProof/>
          <w:color w:val="000000" w:themeColor="text1"/>
          <w:lang w:bidi="ar-SA"/>
        </w:rPr>
        <mc:AlternateContent>
          <mc:Choice Requires="wps">
            <w:drawing>
              <wp:anchor distT="45720" distB="45720" distL="114300" distR="114300" simplePos="0" relativeHeight="251710464" behindDoc="0" locked="0" layoutInCell="1" allowOverlap="1" wp14:anchorId="4993E01C" wp14:editId="4909620C">
                <wp:simplePos x="0" y="0"/>
                <wp:positionH relativeFrom="column">
                  <wp:posOffset>3390072</wp:posOffset>
                </wp:positionH>
                <wp:positionV relativeFrom="paragraph">
                  <wp:posOffset>174625</wp:posOffset>
                </wp:positionV>
                <wp:extent cx="806450" cy="298450"/>
                <wp:effectExtent l="0" t="0" r="12700" b="25400"/>
                <wp:wrapSquare wrapText="bothSides"/>
                <wp:docPr id="1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261B3324" w14:textId="77777777" w:rsidR="00D05ABE" w:rsidRPr="009666AD" w:rsidRDefault="00D05ABE" w:rsidP="00D05ABE">
                            <w:pPr>
                              <w:jc w:val="center"/>
                              <w:rPr>
                                <w:rFonts w:ascii="Gadugi" w:hAnsi="Gadugi"/>
                              </w:rPr>
                            </w:pPr>
                            <w:r>
                              <w:rPr>
                                <w:rFonts w:ascii="Gadugi" w:hAnsi="Gadugi"/>
                              </w:rPr>
                              <w:t>2. 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993E01C" id="_x0000_s1068" type="#_x0000_t202" style="position:absolute;margin-left:266.95pt;margin-top:13.75pt;width:63.5pt;height:23.5pt;z-index:251710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74jEQIAACYEAAAOAAAAZHJzL2Uyb0RvYy54bWysU9uO2yAQfa/Uf0C8N3asZLux4qy22aaq&#10;tN1W2vYDMMYxKjAUSOz06ztgbza9vVTlAc0ww2HOmWF9M2hFjsJ5Caai81lOiTAcGmn2Ff3yeffq&#10;mhIfmGmYAiMqehKe3mxevlj3thQFdKAa4QiCGF/2tqJdCLbMMs87oZmfgRUGgy04zQK6bp81jvWI&#10;rlVW5PlV1oNrrAMuvMfTuzFINwm/bQUPH9vWi0BURbG2kHaX9jru2WbNyr1jtpN8KoP9QxWaSYOP&#10;nqHuWGDk4ORvUFpyBx7aMOOgM2hbyUXigGzm+S9sHjtmReKC4nh7lsn/P1j+cHy0nxwJwxsYsIGJ&#10;hLf3wL96YmDbMbMXt85B3wnW4MPzKFnWW19OV6PUvvQRpO4/QINNZocACWhonY6qIE+C6NiA01l0&#10;MQTC8fA6v1osMcIxVKyuox1fYOXTZet8eCdAk2hU1GFPEzg73vswpj6lxLc8KNnspFLJcft6qxw5&#10;Muz/Lq0J/ac0ZUhf0dWyWI78/wqRp/UnCC0DDrKSOjKKKyaxMqr21jTJDkyq0UZ2ykwyRuVGDcNQ&#10;D0Q2FV0U8XKUtYbmhMI6GAcXPxoaHbjvlPQ4tBX13w7MCUrUe4PNWc0XizjlyVksXxfouMtIfRlh&#10;hiNURQMlo7kN6WfEug3cYhNbmQR+rmSqGYcxtWj6OHHaL/2U9fy9Nz8AAAD//wMAUEsDBBQABgAI&#10;AAAAIQCv9T++4AAAAAkBAAAPAAAAZHJzL2Rvd25yZXYueG1sTI/LTsMwEEX3SPyDNUhsUOvQNEkb&#10;4lQICUR30CLYuvE0ifAj2G4a/p5hBcuZObpzbrWZjGYj+tA7K+B2ngBD2zjV21bA2/5xtgIWorRK&#10;amdRwDcG2NSXF5UslTvbVxx3sWUUYkMpBXQxDiXnoenQyDB3A1q6HZ03MtLoW668PFO40XyRJDk3&#10;srf0oZMDPnTYfO5ORsBq+Tx+hG368t7kR72ON8X49OWFuL6a7u+ARZziHwy/+qQONTkd3MmqwLSA&#10;LE3XhApYFBkwAvI8ocVBQLHMgNcV/9+g/gEAAP//AwBQSwECLQAUAAYACAAAACEAtoM4kv4AAADh&#10;AQAAEwAAAAAAAAAAAAAAAAAAAAAAW0NvbnRlbnRfVHlwZXNdLnhtbFBLAQItABQABgAIAAAAIQA4&#10;/SH/1gAAAJQBAAALAAAAAAAAAAAAAAAAAC8BAABfcmVscy8ucmVsc1BLAQItABQABgAIAAAAIQDC&#10;Y74jEQIAACYEAAAOAAAAAAAAAAAAAAAAAC4CAABkcnMvZTJvRG9jLnhtbFBLAQItABQABgAIAAAA&#10;IQCv9T++4AAAAAkBAAAPAAAAAAAAAAAAAAAAAGsEAABkcnMvZG93bnJldi54bWxQSwUGAAAAAAQA&#10;BADzAAAAeAUAAAAA&#10;">
                <v:textbox>
                  <w:txbxContent>
                    <w:p w14:paraId="261B3324" w14:textId="77777777" w:rsidR="00D05ABE" w:rsidRPr="009666AD" w:rsidRDefault="00D05ABE" w:rsidP="00D05ABE">
                      <w:pPr>
                        <w:jc w:val="center"/>
                        <w:rPr>
                          <w:rFonts w:ascii="Gadugi" w:hAnsi="Gadugi"/>
                        </w:rPr>
                      </w:pPr>
                      <w:r>
                        <w:rPr>
                          <w:rFonts w:ascii="Gadugi" w:hAnsi="Gadugi"/>
                        </w:rPr>
                        <w:t>2. Plan</w:t>
                      </w:r>
                    </w:p>
                  </w:txbxContent>
                </v:textbox>
                <w10:wrap type="square"/>
              </v:shape>
            </w:pict>
          </mc:Fallback>
        </mc:AlternateContent>
      </w:r>
    </w:p>
    <w:p w14:paraId="2C26BF72" w14:textId="77777777" w:rsidR="00D05ABE" w:rsidRPr="00D05ABE" w:rsidRDefault="00D05ABE" w:rsidP="00D05ABE">
      <w:pPr>
        <w:spacing w:line="240" w:lineRule="auto"/>
        <w:contextualSpacing/>
        <w:rPr>
          <w:rFonts w:ascii="Gadugi" w:hAnsi="Gadugi"/>
          <w:color w:val="000000" w:themeColor="text1"/>
          <w:lang w:bidi="ar-SA"/>
        </w:rPr>
      </w:pPr>
    </w:p>
    <w:p w14:paraId="658B45E3" w14:textId="77777777" w:rsidR="00D05ABE" w:rsidRPr="00D05ABE" w:rsidRDefault="00D05ABE" w:rsidP="00D05ABE">
      <w:pPr>
        <w:spacing w:line="240" w:lineRule="auto"/>
        <w:contextualSpacing/>
        <w:rPr>
          <w:rFonts w:ascii="Gadugi" w:hAnsi="Gadugi"/>
          <w:color w:val="000000" w:themeColor="text1"/>
          <w:lang w:bidi="ar-SA"/>
        </w:rPr>
      </w:pPr>
      <w:r w:rsidRPr="00D05ABE">
        <w:rPr>
          <w:noProof/>
          <w:sz w:val="24"/>
        </w:rPr>
        <mc:AlternateContent>
          <mc:Choice Requires="wps">
            <w:drawing>
              <wp:anchor distT="0" distB="0" distL="114300" distR="114300" simplePos="0" relativeHeight="251718656" behindDoc="0" locked="0" layoutInCell="1" allowOverlap="1" wp14:anchorId="080331F7" wp14:editId="7DA08EC5">
                <wp:simplePos x="0" y="0"/>
                <wp:positionH relativeFrom="column">
                  <wp:posOffset>1995335</wp:posOffset>
                </wp:positionH>
                <wp:positionV relativeFrom="paragraph">
                  <wp:posOffset>164769</wp:posOffset>
                </wp:positionV>
                <wp:extent cx="147372" cy="488241"/>
                <wp:effectExtent l="0" t="132080" r="25400" b="82550"/>
                <wp:wrapNone/>
                <wp:docPr id="1315" name="Arrow: Curved Left 9"/>
                <wp:cNvGraphicFramePr/>
                <a:graphic xmlns:a="http://schemas.openxmlformats.org/drawingml/2006/main">
                  <a:graphicData uri="http://schemas.microsoft.com/office/word/2010/wordprocessingShape">
                    <wps:wsp>
                      <wps:cNvSpPr/>
                      <wps:spPr>
                        <a:xfrm rot="7576167">
                          <a:off x="0" y="0"/>
                          <a:ext cx="147372" cy="488241"/>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w:pict>
              <v:shape w14:anchorId="443ED00D" id="Arrow: Curved Left 9" o:spid="_x0000_s1026" type="#_x0000_t103" style="position:absolute;margin-left:157.1pt;margin-top:12.95pt;width:11.6pt;height:38.45pt;rotation:8275195fd;z-index:251718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XMR4/wEAAPcDAAAOAAAAZHJzL2Uyb0RvYy54bWysU8uO2zAMvBfoPwi6N36sE6dGnEWRYHtZ&#10;tAts+wGKLNsC9AKljZO/LyUnadP2VNQHQTLJIWdIbh5PWpGjAC+taWmxyCkRhttOmqGl3789fVhT&#10;4gMzHVPWiJaehaeP2/fvNpNrRGlHqzoBBEGMbybX0jEE12SZ56PQzC+sEwaNvQXNAj5hyDpgE6Jr&#10;lZV5vsomC50Dy4X3+Hc/G+k24fe94OFr33sRiGop1hbSCek8xDPbblgzAHOj5Jcy2D9UoZk0mPQG&#10;tWeBkTeQf0BpycF624cFtzqzfS+5SByQTZH/xuZ1ZE4kLiiOdzeZ/P+D5V+OL0Bkh717KJaUGKax&#10;S58A7NSQ3RscRUeeRR/IxyjV5HyDEa/uBS4vj9fI+9SDJmBR33pZr4pVndRAfuSUxD7fxBanQDj+&#10;LKr6oS4p4Wiq1uuyKmKGbIaKkA58+CysJvHSUp6KibWk6hI+Oz77MEddvWOkt0p2T1Kp9IDhsFNA&#10;jgxHoKrqclddEt25KUMmLKqscxwTznAUe8UCXrVDcbwZKGFqwBnnAVLuu2j/lyQp+cg6Made5vhd&#10;M8/uie4dTmSxZ36cQ5IphrBGy4B7oqRu6ToCXZGUiVaRJv2iRWzS3JZ4O9jujB2GoHZ23gFm+Ghx&#10;BSKRqF30wulKxVw2IY7vr+/k9XNftz8AAAD//wMAUEsDBBQABgAIAAAAIQApcER43gAAAAkBAAAP&#10;AAAAZHJzL2Rvd25yZXYueG1sTI/BToNAEIbvJr7DZky82UUq0CBDoxIPXqxSH2DLToGUnSXstuDb&#10;u570OJkv///9xXYxg7jQ5HrLCPerCARxY3XPLcLX/vVuA8J5xVoNlgnhmxxsy+urQuXazvxJl9q3&#10;IoSwyxVC5/2YS+majoxyKzsSh9/RTkb5cE6t1JOaQ7gZZBxFqTSq59DQqZFeOmpO9dkgzNVp8NX7&#10;knzUb8e02j/vMp9IxNub5ekRhKfF/8Hwqx/UoQxOB3tm7cSAEG+ydUARkjhMCMA6fYhBHBCyNAJZ&#10;FvL/gvIHAAD//wMAUEsBAi0AFAAGAAgAAAAhALaDOJL+AAAA4QEAABMAAAAAAAAAAAAAAAAAAAAA&#10;AFtDb250ZW50X1R5cGVzXS54bWxQSwECLQAUAAYACAAAACEAOP0h/9YAAACUAQAACwAAAAAAAAAA&#10;AAAAAAAvAQAAX3JlbHMvLnJlbHNQSwECLQAUAAYACAAAACEAblzEeP8BAAD3AwAADgAAAAAAAAAA&#10;AAAAAAAuAgAAZHJzL2Uyb0RvYy54bWxQSwECLQAUAAYACAAAACEAKXBEeN4AAAAJAQAADwAAAAAA&#10;AAAAAAAAAABZBAAAZHJzL2Rvd25yZXYueG1sUEsFBgAAAAAEAAQA8wAAAGQFAAAAAA==&#10;" adj="18340,20785,5400" fillcolor="#4472c4" strokecolor="#2f528f" strokeweight="1pt"/>
            </w:pict>
          </mc:Fallback>
        </mc:AlternateContent>
      </w:r>
    </w:p>
    <w:p w14:paraId="2B050EA0" w14:textId="77777777" w:rsidR="00D05ABE" w:rsidRPr="00D05ABE" w:rsidRDefault="00D05ABE" w:rsidP="00D05ABE">
      <w:pPr>
        <w:spacing w:line="240" w:lineRule="auto"/>
        <w:contextualSpacing/>
        <w:rPr>
          <w:rFonts w:ascii="Gadugi" w:hAnsi="Gadugi"/>
          <w:color w:val="000000" w:themeColor="text1"/>
          <w:lang w:bidi="ar-SA"/>
        </w:rPr>
      </w:pPr>
      <w:r w:rsidRPr="00D05ABE">
        <w:rPr>
          <w:noProof/>
          <w:sz w:val="24"/>
        </w:rPr>
        <mc:AlternateContent>
          <mc:Choice Requires="wps">
            <w:drawing>
              <wp:anchor distT="0" distB="0" distL="114300" distR="114300" simplePos="0" relativeHeight="251716608" behindDoc="0" locked="0" layoutInCell="1" allowOverlap="1" wp14:anchorId="139204B2" wp14:editId="63CACE25">
                <wp:simplePos x="0" y="0"/>
                <wp:positionH relativeFrom="column">
                  <wp:posOffset>3696332</wp:posOffset>
                </wp:positionH>
                <wp:positionV relativeFrom="paragraph">
                  <wp:posOffset>14329</wp:posOffset>
                </wp:positionV>
                <wp:extent cx="147320" cy="487680"/>
                <wp:effectExtent l="0" t="151130" r="0" b="63500"/>
                <wp:wrapNone/>
                <wp:docPr id="1313" name="Arrow: Curved Left 9"/>
                <wp:cNvGraphicFramePr/>
                <a:graphic xmlns:a="http://schemas.openxmlformats.org/drawingml/2006/main">
                  <a:graphicData uri="http://schemas.microsoft.com/office/word/2010/wordprocessingShape">
                    <wps:wsp>
                      <wps:cNvSpPr/>
                      <wps:spPr>
                        <a:xfrm rot="3163123">
                          <a:off x="0" y="0"/>
                          <a:ext cx="147320" cy="487680"/>
                        </a:xfrm>
                        <a:prstGeom prst="curvedLeftArrow">
                          <a:avLst/>
                        </a:prstGeom>
                        <a:solidFill>
                          <a:srgbClr val="4472C4"/>
                        </a:solidFill>
                        <a:ln w="12700" cap="flat" cmpd="sng" algn="ctr">
                          <a:solidFill>
                            <a:srgbClr val="4472C4">
                              <a:shade val="50000"/>
                            </a:srgbClr>
                          </a:solidFill>
                          <a:prstDash val="solid"/>
                          <a:miter lim="800000"/>
                        </a:ln>
                        <a:effectLst/>
                      </wps:spPr>
                      <wps:bodyPr rtlCol="0" anchor="ctr"/>
                    </wps:wsp>
                  </a:graphicData>
                </a:graphic>
                <wp14:sizeRelH relativeFrom="margin">
                  <wp14:pctWidth>0</wp14:pctWidth>
                </wp14:sizeRelH>
                <wp14:sizeRelV relativeFrom="margin">
                  <wp14:pctHeight>0</wp14:pctHeight>
                </wp14:sizeRelV>
              </wp:anchor>
            </w:drawing>
          </mc:Choice>
          <mc:Fallback>
            <w:pict>
              <v:shape w14:anchorId="444AAE2F" id="Arrow: Curved Left 9" o:spid="_x0000_s1026" type="#_x0000_t103" style="position:absolute;margin-left:291.05pt;margin-top:1.15pt;width:11.6pt;height:38.4pt;rotation:3454974fd;z-index:251716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Vxk/gEAAPcDAAAOAAAAZHJzL2Uyb0RvYy54bWysU9tu2zAMfR+wfxD0vviWJZkRpxgSdC/F&#10;VqDbByiyZAvQDZQaJ38/Sk6zdd3TMD8IokUeHh6S27uz0eQkIChnO1otSkqE5a5Xdujoj+/3HzaU&#10;hMhsz7SzoqMXEejd7v277eRbUbvR6V4AQRAb2sl3dIzRt0UR+CgMCwvnhcVH6cCwiCYMRQ9sQnSj&#10;i7osV8XkoPfguAgB/x7mR7rL+FIKHr9JGUQkuqPILeYT8nlMZ7HbsnYA5kfFrzTYP7AwTFlMeoM6&#10;sMjIM6g3UEZxcMHJuODOFE5KxUWuAaupyj+qeRqZF7kWFCf4m0zh/8Hyr6dHIKrH3jVVQ4llBrv0&#10;GcBNLdk/w0n05EHISD4lqSYfWox48o9wtQJeU91nCYaAQ32batVUdZPVwPrIOYt9uYktzpFw/Fkt&#10;102NLeH4tNysV5vcjGKGSpAeQvwinCHp0lGeySQumV3GZ6eHEJEJRr14p8jgtOrvldbZgOG410BO&#10;DEdguVzX+2UqBUNeuWlLJiRVr8vEieEoSs0iXo1HcYIdKGF6wBnnEXLuV9HhL0ly8pH1Yk79scTv&#10;JfPs/pZFquLAwjiH5BQphLVGRdwTrUxHNwnoBUnb9CrypF+1SE2a25JuR9dfsMMQ9d7NO8AsHx2u&#10;QCokCZG8cLoymesmpPH93c5ev/Z19xMAAP//AwBQSwMEFAAGAAgAAAAhAFaMKbTfAAAACQEAAA8A&#10;AABkcnMvZG93bnJldi54bWxMj8FOhDAQhu8mvkMzJt7csiWgi5TNqtmDRhOFPXgstAJZOiW07OLb&#10;O570NpP/yz/f5NvFDuxkJt87lLBeRcAMNk732Eo4VPubO2A+KNRqcGgkfBsP2+LyIleZdmf8MKcy&#10;tIxK0GdKQhfCmHHum85Y5VduNEjZl5usCrROLdeTOlO5HbiIopRb1SNd6NRoHjvTHMvZStiXz9XO&#10;1S/V59tTepxv373Ah1cpr6+W3T2wYJbwB8OvPqlDQU61m1F7NkhIkiQmVILYrIERkMaChpoSEQMv&#10;cv7/g+IHAAD//wMAUEsBAi0AFAAGAAgAAAAhALaDOJL+AAAA4QEAABMAAAAAAAAAAAAAAAAAAAAA&#10;AFtDb250ZW50X1R5cGVzXS54bWxQSwECLQAUAAYACAAAACEAOP0h/9YAAACUAQAACwAAAAAAAAAA&#10;AAAAAAAvAQAAX3JlbHMvLnJlbHNQSwECLQAUAAYACAAAACEAAaFcZP4BAAD3AwAADgAAAAAAAAAA&#10;AAAAAAAuAgAAZHJzL2Uyb0RvYy54bWxQSwECLQAUAAYACAAAACEAVowptN8AAAAJAQAADwAAAAAA&#10;AAAAAAAAAABYBAAAZHJzL2Rvd25yZXYueG1sUEsFBgAAAAAEAAQA8wAAAGQFAAAAAA==&#10;" adj="18338,20785,5400" fillcolor="#4472c4" strokecolor="#2f528f" strokeweight="1pt"/>
            </w:pict>
          </mc:Fallback>
        </mc:AlternateContent>
      </w:r>
      <w:r w:rsidRPr="00D05ABE">
        <w:rPr>
          <w:rFonts w:ascii="Gadugi" w:hAnsi="Gadugi"/>
          <w:noProof/>
          <w:color w:val="000000" w:themeColor="text1"/>
          <w:lang w:bidi="ar-SA"/>
        </w:rPr>
        <mc:AlternateContent>
          <mc:Choice Requires="wps">
            <w:drawing>
              <wp:anchor distT="45720" distB="45720" distL="114300" distR="114300" simplePos="0" relativeHeight="251711488" behindDoc="0" locked="0" layoutInCell="1" allowOverlap="1" wp14:anchorId="76534518" wp14:editId="738E99E2">
                <wp:simplePos x="0" y="0"/>
                <wp:positionH relativeFrom="column">
                  <wp:posOffset>2511425</wp:posOffset>
                </wp:positionH>
                <wp:positionV relativeFrom="paragraph">
                  <wp:posOffset>131196</wp:posOffset>
                </wp:positionV>
                <wp:extent cx="806450" cy="298450"/>
                <wp:effectExtent l="0" t="0" r="12700" b="25400"/>
                <wp:wrapSquare wrapText="bothSides"/>
                <wp:docPr id="13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3258B1DE" w14:textId="77777777" w:rsidR="00D05ABE" w:rsidRPr="009666AD" w:rsidRDefault="00D05ABE" w:rsidP="00D05ABE">
                            <w:pPr>
                              <w:jc w:val="center"/>
                              <w:rPr>
                                <w:rFonts w:ascii="Gadugi" w:hAnsi="Gadugi"/>
                              </w:rPr>
                            </w:pPr>
                            <w:r>
                              <w:rPr>
                                <w:rFonts w:ascii="Gadugi" w:hAnsi="Gadugi"/>
                              </w:rPr>
                              <w:t>3. 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6534518" id="_x0000_s1069" type="#_x0000_t202" style="position:absolute;margin-left:197.75pt;margin-top:10.35pt;width:63.5pt;height:23.5pt;z-index:251711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1NDVEQIAACYEAAAOAAAAZHJzL2Uyb0RvYy54bWysU9tu2zAMfR+wfxD0vtjJki4x4hRdugwD&#10;ugvQ7QMUWY6FyaJGKbG7rx8lu2l2exmmB4EUqSOeQ2p93beGnRR6Dbbk00nOmbISKm0PJf/yefdi&#10;yZkPwlbCgFUlf1CeX2+eP1t3rlAzaMBUChmBWF90ruRNCK7IMi8b1Qo/AacsBWvAVgRy8ZBVKDpC&#10;b002y/OrrAOsHIJU3tPp7RDkm4Rf10qGj3XtVWCm5FRbSDumfR/3bLMWxQGFa7QcyxD/UEUrtKVH&#10;z1C3Igh2RP0bVKslgoc6TCS0GdS1lipxIDbT/Bc2941wKnEhcbw7y+T/H6z8cLp3n5CF/jX01MBE&#10;wrs7kF89s7BthD2oG0ToGiUqengaJcs654vxapTaFz6C7Lv3UFGTxTFAAuprbKMqxJMROjXg4Sy6&#10;6gOTdLjMr+YLikgKzVbLaMcXRPF42aEPbxW0LBolR+ppAhenOx+G1MeU+JYHo6udNiY5eNhvDbKT&#10;oP7v0hrRf0ozlnUlXy1mi4H/XyHytP4E0epAg2x0GxnFFZNEEVV7Y6tkB6HNYBM7Y0cZo3KDhqHf&#10;90xXJZ+/jJejrHuoHkhYhGFw6aOR0QB+56yjoS25/3YUqDgz7yw1ZzWdz+OUJ2e+eDUjBy8j+8uI&#10;sJKgSh44G8xtSD8j1m3hhppY6yTwUyVjzTSMqUXjx4nTfumnrKfvvfkBAAD//wMAUEsDBBQABgAI&#10;AAAAIQBS+GHK3wAAAAkBAAAPAAAAZHJzL2Rvd25yZXYueG1sTI/BTsMwDIbvSLxDZCQuiKV0tN1K&#10;3QkhgeAGA8E1a7K2onFKknXl7TEnONr+9Pv7q81sBzEZH3pHCFeLBIShxumeWoS31/vLFYgQFWk1&#10;ODII3ybApj49qVSp3ZFezLSNreAQCqVC6GIcSylD0xmrwsKNhvi2d96qyKNvpfbqyOF2kGmS5NKq&#10;nvhDp0Zz15nmc3uwCKvrx+kjPC2f35t8P6zjRTE9fHnE87P59gZENHP8g+FXn9WhZqedO5AOYkBY&#10;rrOMUYQ0KUAwkKUpL3YIeVGArCv5v0H9AwAA//8DAFBLAQItABQABgAIAAAAIQC2gziS/gAAAOEB&#10;AAATAAAAAAAAAAAAAAAAAAAAAABbQ29udGVudF9UeXBlc10ueG1sUEsBAi0AFAAGAAgAAAAhADj9&#10;If/WAAAAlAEAAAsAAAAAAAAAAAAAAAAALwEAAF9yZWxzLy5yZWxzUEsBAi0AFAAGAAgAAAAhABDU&#10;0NURAgAAJgQAAA4AAAAAAAAAAAAAAAAALgIAAGRycy9lMm9Eb2MueG1sUEsBAi0AFAAGAAgAAAAh&#10;AFL4YcrfAAAACQEAAA8AAAAAAAAAAAAAAAAAawQAAGRycy9kb3ducmV2LnhtbFBLBQYAAAAABAAE&#10;APMAAAB3BQAAAAA=&#10;">
                <v:textbox>
                  <w:txbxContent>
                    <w:p w14:paraId="3258B1DE" w14:textId="77777777" w:rsidR="00D05ABE" w:rsidRPr="009666AD" w:rsidRDefault="00D05ABE" w:rsidP="00D05ABE">
                      <w:pPr>
                        <w:jc w:val="center"/>
                        <w:rPr>
                          <w:rFonts w:ascii="Gadugi" w:hAnsi="Gadugi"/>
                        </w:rPr>
                      </w:pPr>
                      <w:r>
                        <w:rPr>
                          <w:rFonts w:ascii="Gadugi" w:hAnsi="Gadugi"/>
                        </w:rPr>
                        <w:t>3. Do</w:t>
                      </w:r>
                    </w:p>
                  </w:txbxContent>
                </v:textbox>
                <w10:wrap type="square"/>
              </v:shape>
            </w:pict>
          </mc:Fallback>
        </mc:AlternateContent>
      </w:r>
    </w:p>
    <w:p w14:paraId="7C0EDEF2" w14:textId="77777777" w:rsidR="00D05ABE" w:rsidRPr="00D05ABE" w:rsidRDefault="00D05ABE" w:rsidP="00D05ABE">
      <w:pPr>
        <w:spacing w:line="240" w:lineRule="auto"/>
        <w:contextualSpacing/>
        <w:rPr>
          <w:rFonts w:ascii="Gadugi" w:hAnsi="Gadugi"/>
          <w:color w:val="000000" w:themeColor="text1"/>
          <w:lang w:bidi="ar-SA"/>
        </w:rPr>
      </w:pPr>
    </w:p>
    <w:p w14:paraId="618BED69" w14:textId="77777777" w:rsidR="00D05ABE" w:rsidRPr="00D05ABE" w:rsidRDefault="00D05ABE" w:rsidP="00D05ABE">
      <w:pPr>
        <w:autoSpaceDE w:val="0"/>
        <w:autoSpaceDN w:val="0"/>
        <w:adjustRightInd w:val="0"/>
        <w:spacing w:after="0" w:line="240" w:lineRule="auto"/>
        <w:rPr>
          <w:rFonts w:ascii="Gadugi" w:eastAsia="Times New Roman" w:hAnsi="Gadugi" w:cs="Calibri"/>
          <w:color w:val="000000"/>
          <w:lang w:bidi="ar-SA"/>
        </w:rPr>
      </w:pPr>
    </w:p>
    <w:p w14:paraId="501FCCF4" w14:textId="22148083" w:rsidR="00D05ABE" w:rsidRDefault="00D05ABE" w:rsidP="00D05ABE">
      <w:pPr>
        <w:autoSpaceDE w:val="0"/>
        <w:autoSpaceDN w:val="0"/>
        <w:adjustRightInd w:val="0"/>
        <w:spacing w:after="0" w:line="240" w:lineRule="auto"/>
        <w:rPr>
          <w:rFonts w:ascii="Gadugi" w:eastAsia="Times New Roman" w:hAnsi="Gadugi" w:cs="Calibri"/>
          <w:color w:val="000000"/>
          <w:lang w:bidi="ar-SA"/>
        </w:rPr>
      </w:pPr>
      <w:r w:rsidRPr="00D05ABE">
        <w:rPr>
          <w:rFonts w:ascii="Gadugi" w:eastAsia="Times New Roman" w:hAnsi="Gadugi" w:cs="Calibri"/>
          <w:b/>
          <w:bCs/>
          <w:color w:val="000000"/>
          <w:lang w:bidi="ar-SA"/>
        </w:rPr>
        <w:t>Suggestions:</w:t>
      </w:r>
      <w:r w:rsidRPr="00D05ABE">
        <w:rPr>
          <w:rFonts w:ascii="Gadugi" w:eastAsia="Times New Roman" w:hAnsi="Gadugi" w:cs="Calibri"/>
          <w:color w:val="000000"/>
          <w:lang w:bidi="ar-SA"/>
        </w:rPr>
        <w:t xml:space="preserve"> </w:t>
      </w:r>
    </w:p>
    <w:p w14:paraId="0792F54A" w14:textId="01506FC0" w:rsidR="00D05ABE" w:rsidRDefault="00D05ABE" w:rsidP="00AC355D">
      <w:pPr>
        <w:pStyle w:val="ListParagraph"/>
        <w:numPr>
          <w:ilvl w:val="0"/>
          <w:numId w:val="26"/>
        </w:numPr>
        <w:autoSpaceDE w:val="0"/>
        <w:autoSpaceDN w:val="0"/>
        <w:adjustRightInd w:val="0"/>
        <w:spacing w:after="0" w:line="240" w:lineRule="auto"/>
        <w:rPr>
          <w:rFonts w:ascii="Gadugi" w:eastAsia="Times New Roman" w:hAnsi="Gadugi" w:cs="Calibri"/>
          <w:color w:val="000000"/>
          <w:lang w:bidi="ar-SA"/>
        </w:rPr>
      </w:pPr>
      <w:r>
        <w:rPr>
          <w:rFonts w:ascii="Gadugi" w:eastAsia="Times New Roman" w:hAnsi="Gadugi" w:cs="Calibri"/>
          <w:color w:val="000000"/>
          <w:lang w:bidi="ar-SA"/>
        </w:rPr>
        <w:t xml:space="preserve">Exploring whether you have unconscious bias </w:t>
      </w:r>
    </w:p>
    <w:p w14:paraId="05DBBF6B" w14:textId="72DB30DE" w:rsidR="00D05ABE" w:rsidRDefault="005824DB" w:rsidP="00AC355D">
      <w:pPr>
        <w:pStyle w:val="ListParagraph"/>
        <w:numPr>
          <w:ilvl w:val="0"/>
          <w:numId w:val="26"/>
        </w:numPr>
        <w:autoSpaceDE w:val="0"/>
        <w:autoSpaceDN w:val="0"/>
        <w:adjustRightInd w:val="0"/>
        <w:spacing w:after="0" w:line="240" w:lineRule="auto"/>
        <w:rPr>
          <w:rFonts w:ascii="Gadugi" w:eastAsia="Times New Roman" w:hAnsi="Gadugi" w:cs="Calibri"/>
          <w:color w:val="000000"/>
          <w:lang w:bidi="ar-SA"/>
        </w:rPr>
      </w:pPr>
      <w:r>
        <w:rPr>
          <w:rFonts w:ascii="Gadugi" w:eastAsia="Times New Roman" w:hAnsi="Gadugi" w:cs="Calibri"/>
          <w:color w:val="000000"/>
          <w:lang w:bidi="ar-SA"/>
        </w:rPr>
        <w:t xml:space="preserve">Consider how you treat boys and girls and if there are any differences in the way you respond to their </w:t>
      </w:r>
      <w:proofErr w:type="spellStart"/>
      <w:r>
        <w:rPr>
          <w:rFonts w:ascii="Gadugi" w:eastAsia="Times New Roman" w:hAnsi="Gadugi" w:cs="Calibri"/>
          <w:color w:val="000000"/>
          <w:lang w:bidi="ar-SA"/>
        </w:rPr>
        <w:t>behaviour</w:t>
      </w:r>
      <w:proofErr w:type="spellEnd"/>
      <w:r>
        <w:rPr>
          <w:rFonts w:ascii="Gadugi" w:eastAsia="Times New Roman" w:hAnsi="Gadugi" w:cs="Calibri"/>
          <w:color w:val="000000"/>
          <w:lang w:bidi="ar-SA"/>
        </w:rPr>
        <w:t xml:space="preserve">. </w:t>
      </w:r>
    </w:p>
    <w:p w14:paraId="5DEEA39E" w14:textId="4D1189E4" w:rsidR="005824DB" w:rsidRPr="00D05ABE" w:rsidRDefault="005824DB" w:rsidP="00AC355D">
      <w:pPr>
        <w:pStyle w:val="ListParagraph"/>
        <w:numPr>
          <w:ilvl w:val="0"/>
          <w:numId w:val="26"/>
        </w:numPr>
        <w:autoSpaceDE w:val="0"/>
        <w:autoSpaceDN w:val="0"/>
        <w:adjustRightInd w:val="0"/>
        <w:spacing w:after="0" w:line="240" w:lineRule="auto"/>
        <w:rPr>
          <w:rFonts w:ascii="Gadugi" w:eastAsia="Times New Roman" w:hAnsi="Gadugi" w:cs="Calibri"/>
          <w:color w:val="000000"/>
          <w:lang w:bidi="ar-SA"/>
        </w:rPr>
      </w:pPr>
      <w:r>
        <w:rPr>
          <w:rFonts w:ascii="Gadugi" w:eastAsia="Times New Roman" w:hAnsi="Gadugi" w:cs="Calibri"/>
          <w:color w:val="000000"/>
          <w:lang w:bidi="ar-SA"/>
        </w:rPr>
        <w:t xml:space="preserve">The use of different approaches in responses to </w:t>
      </w:r>
      <w:proofErr w:type="spellStart"/>
      <w:r>
        <w:rPr>
          <w:rFonts w:ascii="Gadugi" w:eastAsia="Times New Roman" w:hAnsi="Gadugi" w:cs="Calibri"/>
          <w:color w:val="000000"/>
          <w:lang w:bidi="ar-SA"/>
        </w:rPr>
        <w:t>behaviour</w:t>
      </w:r>
      <w:proofErr w:type="spellEnd"/>
      <w:r>
        <w:rPr>
          <w:rFonts w:ascii="Gadugi" w:eastAsia="Times New Roman" w:hAnsi="Gadugi" w:cs="Calibri"/>
          <w:color w:val="000000"/>
          <w:lang w:bidi="ar-SA"/>
        </w:rPr>
        <w:t xml:space="preserve"> and how effective they are. </w:t>
      </w:r>
    </w:p>
    <w:p w14:paraId="6774C70D" w14:textId="77777777" w:rsidR="00AC355D" w:rsidRPr="00417024" w:rsidRDefault="00AC355D" w:rsidP="00417024">
      <w:pPr>
        <w:shd w:val="clear" w:color="auto" w:fill="FFFFFF"/>
        <w:spacing w:after="360" w:line="240" w:lineRule="auto"/>
        <w:rPr>
          <w:rFonts w:ascii="Gadugi" w:eastAsia="Times New Roman" w:hAnsi="Gadugi" w:cs="Arial"/>
          <w:shd w:val="clear" w:color="auto" w:fill="F8F4EE"/>
          <w:lang w:val="en-GB" w:eastAsia="en-GB" w:bidi="ar-SA"/>
        </w:rPr>
      </w:pPr>
    </w:p>
    <w:p w14:paraId="2706007B" w14:textId="5EFB2780" w:rsidR="00417024" w:rsidRPr="0029647A" w:rsidRDefault="00417024" w:rsidP="0029647A">
      <w:pPr>
        <w:keepNext/>
        <w:keepLines/>
        <w:numPr>
          <w:ilvl w:val="0"/>
          <w:numId w:val="3"/>
        </w:numPr>
        <w:spacing w:before="240" w:after="0" w:line="240" w:lineRule="auto"/>
        <w:outlineLvl w:val="0"/>
        <w:rPr>
          <w:rFonts w:asciiTheme="majorHAnsi" w:eastAsiaTheme="majorEastAsia" w:hAnsiTheme="majorHAnsi" w:cstheme="majorBidi"/>
          <w:b/>
          <w:bCs/>
          <w:color w:val="2F5496" w:themeColor="accent1" w:themeShade="BF"/>
          <w:sz w:val="26"/>
          <w:szCs w:val="26"/>
        </w:rPr>
      </w:pPr>
      <w:r w:rsidRPr="00417024">
        <w:rPr>
          <w:rFonts w:asciiTheme="majorHAnsi" w:eastAsiaTheme="majorEastAsia" w:hAnsiTheme="majorHAnsi" w:cstheme="majorBidi"/>
          <w:b/>
          <w:bCs/>
          <w:color w:val="2F5496" w:themeColor="accent1" w:themeShade="BF"/>
          <w:sz w:val="26"/>
          <w:szCs w:val="26"/>
        </w:rPr>
        <w:t>Wrap up</w:t>
      </w:r>
    </w:p>
    <w:p w14:paraId="2C4D39D7" w14:textId="77777777" w:rsidR="00417024" w:rsidRPr="00417024" w:rsidRDefault="00417024" w:rsidP="00417024">
      <w:pPr>
        <w:autoSpaceDE w:val="0"/>
        <w:autoSpaceDN w:val="0"/>
        <w:adjustRightInd w:val="0"/>
        <w:spacing w:after="0" w:line="240" w:lineRule="auto"/>
        <w:rPr>
          <w:rFonts w:ascii="Gadugi" w:hAnsi="Gadugi" w:cs="Calibri"/>
          <w:kern w:val="1"/>
          <w:lang w:eastAsia="en-GB" w:bidi="ar-SA"/>
        </w:rPr>
      </w:pPr>
      <w:r w:rsidRPr="00417024">
        <w:rPr>
          <w:rFonts w:ascii="Gadugi" w:hAnsi="Gadugi" w:cs="Calibri"/>
          <w:kern w:val="1"/>
          <w:lang w:eastAsia="en-GB" w:bidi="ar-SA"/>
        </w:rPr>
        <w:t>In this module you have:</w:t>
      </w:r>
    </w:p>
    <w:p w14:paraId="368034D3" w14:textId="77777777" w:rsidR="005824DB" w:rsidRDefault="005824DB" w:rsidP="005824DB">
      <w:pPr>
        <w:pStyle w:val="ListParagraph"/>
        <w:numPr>
          <w:ilvl w:val="1"/>
          <w:numId w:val="3"/>
        </w:numPr>
        <w:ind w:left="1127"/>
        <w:rPr>
          <w:rFonts w:ascii="Gadugi" w:hAnsi="Gadugi"/>
        </w:rPr>
      </w:pPr>
      <w:r w:rsidRPr="005824DB">
        <w:rPr>
          <w:rFonts w:ascii="Gadugi" w:hAnsi="Gadugi"/>
        </w:rPr>
        <w:t>Consolidate</w:t>
      </w:r>
      <w:r>
        <w:rPr>
          <w:rFonts w:ascii="Gadugi" w:hAnsi="Gadugi"/>
        </w:rPr>
        <w:t>d your</w:t>
      </w:r>
      <w:r w:rsidRPr="005824DB">
        <w:rPr>
          <w:rFonts w:ascii="Gadugi" w:hAnsi="Gadugi"/>
        </w:rPr>
        <w:t xml:space="preserve"> understanding of children’s rights to education and the importance of treating children equally. </w:t>
      </w:r>
    </w:p>
    <w:p w14:paraId="5A56F70C" w14:textId="77777777" w:rsidR="005824DB" w:rsidRDefault="005824DB" w:rsidP="005824DB">
      <w:pPr>
        <w:pStyle w:val="ListParagraph"/>
        <w:numPr>
          <w:ilvl w:val="1"/>
          <w:numId w:val="3"/>
        </w:numPr>
        <w:ind w:left="1127"/>
        <w:rPr>
          <w:rFonts w:ascii="Gadugi" w:hAnsi="Gadugi"/>
        </w:rPr>
      </w:pPr>
      <w:r w:rsidRPr="005824DB">
        <w:rPr>
          <w:rFonts w:ascii="Gadugi" w:hAnsi="Gadugi"/>
        </w:rPr>
        <w:t>Explore</w:t>
      </w:r>
      <w:r>
        <w:rPr>
          <w:rFonts w:ascii="Gadugi" w:hAnsi="Gadugi"/>
        </w:rPr>
        <w:t>d</w:t>
      </w:r>
      <w:r w:rsidRPr="005824DB">
        <w:rPr>
          <w:rFonts w:ascii="Gadugi" w:hAnsi="Gadugi"/>
        </w:rPr>
        <w:t xml:space="preserve"> the </w:t>
      </w:r>
      <w:r>
        <w:rPr>
          <w:rFonts w:ascii="Gadugi" w:hAnsi="Gadugi"/>
        </w:rPr>
        <w:t xml:space="preserve">potential </w:t>
      </w:r>
      <w:r w:rsidRPr="005824DB">
        <w:rPr>
          <w:rFonts w:ascii="Gadugi" w:hAnsi="Gadugi"/>
        </w:rPr>
        <w:t xml:space="preserve">causes of undesirable </w:t>
      </w:r>
      <w:proofErr w:type="spellStart"/>
      <w:r w:rsidRPr="005824DB">
        <w:rPr>
          <w:rFonts w:ascii="Gadugi" w:hAnsi="Gadugi"/>
        </w:rPr>
        <w:t>behaviour</w:t>
      </w:r>
      <w:proofErr w:type="spellEnd"/>
      <w:r w:rsidRPr="005824DB">
        <w:rPr>
          <w:rFonts w:ascii="Gadugi" w:hAnsi="Gadugi"/>
        </w:rPr>
        <w:t xml:space="preserve"> in the classroom. </w:t>
      </w:r>
    </w:p>
    <w:p w14:paraId="057F83B6" w14:textId="77777777" w:rsidR="005824DB" w:rsidRDefault="005824DB" w:rsidP="005824DB">
      <w:pPr>
        <w:pStyle w:val="ListParagraph"/>
        <w:numPr>
          <w:ilvl w:val="1"/>
          <w:numId w:val="3"/>
        </w:numPr>
        <w:ind w:left="1127"/>
        <w:rPr>
          <w:rFonts w:ascii="Gadugi" w:hAnsi="Gadugi"/>
        </w:rPr>
      </w:pPr>
      <w:r>
        <w:rPr>
          <w:rFonts w:ascii="Gadugi" w:hAnsi="Gadugi"/>
        </w:rPr>
        <w:t>Discussed ways to create</w:t>
      </w:r>
      <w:r w:rsidRPr="005824DB">
        <w:rPr>
          <w:rFonts w:ascii="Gadugi" w:hAnsi="Gadugi"/>
        </w:rPr>
        <w:t xml:space="preserve"> an environment for good </w:t>
      </w:r>
      <w:proofErr w:type="spellStart"/>
      <w:r w:rsidRPr="005824DB">
        <w:rPr>
          <w:rFonts w:ascii="Gadugi" w:hAnsi="Gadugi"/>
        </w:rPr>
        <w:t>behaviour</w:t>
      </w:r>
      <w:proofErr w:type="spellEnd"/>
      <w:r w:rsidRPr="005824DB">
        <w:rPr>
          <w:rFonts w:ascii="Gadugi" w:hAnsi="Gadugi"/>
        </w:rPr>
        <w:t xml:space="preserve"> to support learning for all children.</w:t>
      </w:r>
    </w:p>
    <w:p w14:paraId="0A854A06" w14:textId="77777777" w:rsidR="00291D3F" w:rsidRDefault="005824DB" w:rsidP="00291D3F">
      <w:pPr>
        <w:pStyle w:val="ListParagraph"/>
        <w:numPr>
          <w:ilvl w:val="1"/>
          <w:numId w:val="3"/>
        </w:numPr>
        <w:ind w:left="1127"/>
        <w:rPr>
          <w:rFonts w:ascii="Gadugi" w:hAnsi="Gadugi"/>
        </w:rPr>
      </w:pPr>
      <w:r w:rsidRPr="005824DB">
        <w:rPr>
          <w:rFonts w:ascii="Gadugi" w:hAnsi="Gadugi"/>
        </w:rPr>
        <w:t>Identif</w:t>
      </w:r>
      <w:r>
        <w:rPr>
          <w:rFonts w:ascii="Gadugi" w:hAnsi="Gadugi"/>
        </w:rPr>
        <w:t>ied</w:t>
      </w:r>
      <w:r w:rsidRPr="005824DB">
        <w:rPr>
          <w:rFonts w:ascii="Gadugi" w:hAnsi="Gadugi"/>
        </w:rPr>
        <w:t xml:space="preserve"> strategies to build positive relationships and effective systems for </w:t>
      </w:r>
      <w:proofErr w:type="spellStart"/>
      <w:r w:rsidRPr="005824DB">
        <w:rPr>
          <w:rFonts w:ascii="Gadugi" w:hAnsi="Gadugi"/>
        </w:rPr>
        <w:t>behaviour</w:t>
      </w:r>
      <w:proofErr w:type="spellEnd"/>
      <w:r w:rsidRPr="005824DB">
        <w:rPr>
          <w:rFonts w:ascii="Gadugi" w:hAnsi="Gadugi"/>
        </w:rPr>
        <w:t xml:space="preserve"> in the classroom.</w:t>
      </w:r>
    </w:p>
    <w:p w14:paraId="0E493D48" w14:textId="4E651C47" w:rsidR="00C536D4" w:rsidRDefault="00291D3F" w:rsidP="00291D3F">
      <w:pPr>
        <w:pStyle w:val="ListParagraph"/>
        <w:numPr>
          <w:ilvl w:val="1"/>
          <w:numId w:val="3"/>
        </w:numPr>
        <w:ind w:left="1127"/>
        <w:rPr>
          <w:rFonts w:ascii="Gadugi" w:hAnsi="Gadugi"/>
        </w:rPr>
      </w:pPr>
      <w:r w:rsidRPr="00291D3F">
        <w:rPr>
          <w:rFonts w:ascii="Gadugi" w:hAnsi="Gadugi"/>
        </w:rPr>
        <w:t>Underst</w:t>
      </w:r>
      <w:r w:rsidR="00BA1A70">
        <w:rPr>
          <w:rFonts w:ascii="Gadugi" w:hAnsi="Gadugi"/>
        </w:rPr>
        <w:t>ood</w:t>
      </w:r>
      <w:r w:rsidRPr="00291D3F">
        <w:rPr>
          <w:rFonts w:ascii="Gadugi" w:hAnsi="Gadugi"/>
        </w:rPr>
        <w:t xml:space="preserve"> the importance of routines</w:t>
      </w:r>
      <w:r w:rsidR="00C536D4">
        <w:rPr>
          <w:rFonts w:ascii="Gadugi" w:hAnsi="Gadugi"/>
        </w:rPr>
        <w:t>.</w:t>
      </w:r>
    </w:p>
    <w:p w14:paraId="1994ED74" w14:textId="5F5A5033" w:rsidR="00291D3F" w:rsidRPr="00291D3F" w:rsidRDefault="00291D3F" w:rsidP="00291D3F">
      <w:pPr>
        <w:pStyle w:val="ListParagraph"/>
        <w:numPr>
          <w:ilvl w:val="1"/>
          <w:numId w:val="3"/>
        </w:numPr>
        <w:ind w:left="1127"/>
        <w:rPr>
          <w:rFonts w:ascii="Gadugi" w:hAnsi="Gadugi"/>
        </w:rPr>
      </w:pPr>
      <w:r w:rsidRPr="00291D3F">
        <w:rPr>
          <w:rFonts w:ascii="Gadugi" w:hAnsi="Gadugi"/>
        </w:rPr>
        <w:t>Explain</w:t>
      </w:r>
      <w:r w:rsidR="00BA1A70">
        <w:rPr>
          <w:rFonts w:ascii="Gadugi" w:hAnsi="Gadugi"/>
        </w:rPr>
        <w:t>ed</w:t>
      </w:r>
      <w:r w:rsidRPr="00291D3F">
        <w:rPr>
          <w:rFonts w:ascii="Gadugi" w:hAnsi="Gadugi"/>
        </w:rPr>
        <w:t xml:space="preserve"> the responsibility educators have in teaching positive </w:t>
      </w:r>
      <w:proofErr w:type="spellStart"/>
      <w:r w:rsidRPr="00291D3F">
        <w:rPr>
          <w:rFonts w:ascii="Gadugi" w:hAnsi="Gadugi"/>
        </w:rPr>
        <w:t>behaviour</w:t>
      </w:r>
      <w:proofErr w:type="spellEnd"/>
    </w:p>
    <w:p w14:paraId="45DF5CB6" w14:textId="77777777" w:rsidR="00AC355D" w:rsidRPr="005824DB" w:rsidRDefault="00AC355D" w:rsidP="00291D3F">
      <w:pPr>
        <w:pStyle w:val="ListParagraph"/>
        <w:ind w:left="1127"/>
        <w:rPr>
          <w:rFonts w:ascii="Gadugi" w:hAnsi="Gadugi"/>
        </w:rPr>
      </w:pPr>
    </w:p>
    <w:p w14:paraId="447F3C8B" w14:textId="77777777" w:rsidR="0029647A" w:rsidRPr="00417024" w:rsidRDefault="0029647A" w:rsidP="00AC355D">
      <w:pPr>
        <w:contextualSpacing/>
        <w:rPr>
          <w:rFonts w:ascii="Gadugi" w:eastAsia="Times New Roman" w:hAnsi="Gadugi" w:cstheme="minorHAnsi"/>
          <w:b/>
          <w:bCs/>
          <w:lang w:bidi="ar-SA"/>
        </w:rPr>
      </w:pPr>
    </w:p>
    <w:p w14:paraId="494C8053" w14:textId="77777777" w:rsidR="00417024" w:rsidRPr="00417024" w:rsidRDefault="00417024" w:rsidP="00417024">
      <w:pPr>
        <w:spacing w:after="0"/>
        <w:contextualSpacing/>
        <w:jc w:val="both"/>
        <w:rPr>
          <w:rFonts w:ascii="Gadugi" w:eastAsia="Times New Roman" w:hAnsi="Gadugi" w:cstheme="minorHAnsi"/>
          <w:b/>
          <w:bCs/>
          <w:lang w:bidi="ar-SA"/>
        </w:rPr>
      </w:pPr>
      <w:r w:rsidRPr="00417024">
        <w:rPr>
          <w:rFonts w:ascii="Gadugi" w:eastAsia="Times New Roman" w:hAnsi="Gadugi" w:cstheme="minorHAnsi"/>
          <w:b/>
          <w:bCs/>
          <w:lang w:bidi="ar-SA"/>
        </w:rPr>
        <w:lastRenderedPageBreak/>
        <w:t>Key points from this module:</w:t>
      </w:r>
    </w:p>
    <w:p w14:paraId="62CD202C" w14:textId="69F4AE79" w:rsidR="00417024" w:rsidRPr="00693596" w:rsidRDefault="00022A4B" w:rsidP="00FC7602">
      <w:pPr>
        <w:numPr>
          <w:ilvl w:val="0"/>
          <w:numId w:val="8"/>
        </w:numPr>
        <w:spacing w:after="0"/>
        <w:contextualSpacing/>
        <w:jc w:val="both"/>
        <w:rPr>
          <w:rFonts w:ascii="Gadugi" w:eastAsia="Times New Roman" w:hAnsi="Gadugi" w:cstheme="minorHAnsi"/>
          <w:lang w:bidi="ar-SA"/>
        </w:rPr>
      </w:pPr>
      <w:r w:rsidRPr="00022A4B">
        <w:rPr>
          <w:rFonts w:ascii="Gadugi" w:hAnsi="Gadugi"/>
          <w:lang w:bidi="ar-SA"/>
        </w:rPr>
        <w:t xml:space="preserve">All children have the right to </w:t>
      </w:r>
      <w:r>
        <w:rPr>
          <w:rFonts w:ascii="Gadugi" w:hAnsi="Gadugi"/>
          <w:lang w:bidi="ar-SA"/>
        </w:rPr>
        <w:t>learn in a safe</w:t>
      </w:r>
      <w:r w:rsidR="001A5444">
        <w:rPr>
          <w:rFonts w:ascii="Gadugi" w:hAnsi="Gadugi"/>
          <w:lang w:bidi="ar-SA"/>
        </w:rPr>
        <w:t xml:space="preserve"> and supportive learning environment</w:t>
      </w:r>
    </w:p>
    <w:p w14:paraId="6AD65742" w14:textId="0A62D443" w:rsidR="00693596" w:rsidRPr="00693596" w:rsidRDefault="00693596" w:rsidP="00FC7602">
      <w:pPr>
        <w:numPr>
          <w:ilvl w:val="0"/>
          <w:numId w:val="8"/>
        </w:numPr>
        <w:spacing w:after="0"/>
        <w:contextualSpacing/>
        <w:jc w:val="both"/>
        <w:rPr>
          <w:rFonts w:ascii="Gadugi" w:eastAsia="Times New Roman" w:hAnsi="Gadugi" w:cstheme="minorHAnsi"/>
          <w:lang w:bidi="ar-SA"/>
        </w:rPr>
      </w:pPr>
      <w:r>
        <w:rPr>
          <w:rFonts w:ascii="Gadugi" w:hAnsi="Gadugi"/>
          <w:lang w:bidi="ar-SA"/>
        </w:rPr>
        <w:t>Corporal or physical punishment is a violation of children’s rights and is illegal under the Child Rights Law</w:t>
      </w:r>
      <w:r w:rsidR="00002428">
        <w:rPr>
          <w:rFonts w:ascii="Gadugi" w:hAnsi="Gadugi"/>
          <w:lang w:bidi="ar-SA"/>
        </w:rPr>
        <w:t xml:space="preserve"> in Myanmar</w:t>
      </w:r>
    </w:p>
    <w:p w14:paraId="29233131" w14:textId="7ABBCE35" w:rsidR="0038473B" w:rsidRPr="0038473B" w:rsidRDefault="0020616C" w:rsidP="00FC7602">
      <w:pPr>
        <w:numPr>
          <w:ilvl w:val="0"/>
          <w:numId w:val="8"/>
        </w:numPr>
        <w:spacing w:after="0"/>
        <w:contextualSpacing/>
        <w:jc w:val="both"/>
        <w:rPr>
          <w:rFonts w:ascii="Gadugi" w:eastAsia="Times New Roman" w:hAnsi="Gadugi" w:cstheme="minorHAnsi"/>
          <w:lang w:bidi="ar-SA"/>
        </w:rPr>
      </w:pPr>
      <w:r>
        <w:rPr>
          <w:rFonts w:ascii="Gadugi" w:hAnsi="Gadugi"/>
          <w:lang w:bidi="ar-SA"/>
        </w:rPr>
        <w:t>U</w:t>
      </w:r>
      <w:r w:rsidR="0038473B">
        <w:rPr>
          <w:rFonts w:ascii="Gadugi" w:hAnsi="Gadugi"/>
          <w:lang w:bidi="ar-SA"/>
        </w:rPr>
        <w:t>nde</w:t>
      </w:r>
      <w:r w:rsidR="00682A48">
        <w:rPr>
          <w:rFonts w:ascii="Gadugi" w:hAnsi="Gadugi"/>
          <w:lang w:bidi="ar-SA"/>
        </w:rPr>
        <w:t>sirable</w:t>
      </w:r>
      <w:r w:rsidR="0038473B">
        <w:rPr>
          <w:rFonts w:ascii="Gadugi" w:hAnsi="Gadugi"/>
          <w:lang w:bidi="ar-SA"/>
        </w:rPr>
        <w:t xml:space="preserve"> or</w:t>
      </w:r>
      <w:r w:rsidR="00442656">
        <w:rPr>
          <w:rFonts w:ascii="Gadugi" w:hAnsi="Gadugi"/>
          <w:lang w:bidi="ar-SA"/>
        </w:rPr>
        <w:t xml:space="preserve"> </w:t>
      </w:r>
      <w:proofErr w:type="spellStart"/>
      <w:r w:rsidR="00442656">
        <w:rPr>
          <w:rFonts w:ascii="Gadugi" w:hAnsi="Gadugi"/>
          <w:lang w:bidi="ar-SA"/>
        </w:rPr>
        <w:t>behaviour</w:t>
      </w:r>
      <w:proofErr w:type="spellEnd"/>
      <w:r w:rsidR="0038473B">
        <w:rPr>
          <w:rFonts w:ascii="Gadugi" w:hAnsi="Gadugi"/>
          <w:lang w:bidi="ar-SA"/>
        </w:rPr>
        <w:t xml:space="preserve"> </w:t>
      </w:r>
      <w:r>
        <w:rPr>
          <w:rFonts w:ascii="Gadugi" w:hAnsi="Gadugi"/>
          <w:lang w:bidi="ar-SA"/>
        </w:rPr>
        <w:t xml:space="preserve">is the result of </w:t>
      </w:r>
      <w:proofErr w:type="gramStart"/>
      <w:r>
        <w:rPr>
          <w:rFonts w:ascii="Gadugi" w:hAnsi="Gadugi"/>
          <w:lang w:bidi="ar-SA"/>
        </w:rPr>
        <w:t>a number of</w:t>
      </w:r>
      <w:proofErr w:type="gramEnd"/>
      <w:r>
        <w:rPr>
          <w:rFonts w:ascii="Gadugi" w:hAnsi="Gadugi"/>
          <w:lang w:bidi="ar-SA"/>
        </w:rPr>
        <w:t xml:space="preserve"> interrelated causes </w:t>
      </w:r>
      <w:r w:rsidR="0038473B">
        <w:rPr>
          <w:rFonts w:ascii="Gadugi" w:hAnsi="Gadugi"/>
          <w:lang w:bidi="ar-SA"/>
        </w:rPr>
        <w:t>and t</w:t>
      </w:r>
      <w:r>
        <w:rPr>
          <w:rFonts w:ascii="Gadugi" w:hAnsi="Gadugi"/>
          <w:lang w:bidi="ar-SA"/>
        </w:rPr>
        <w:t>ogether they</w:t>
      </w:r>
      <w:r w:rsidR="0038473B">
        <w:rPr>
          <w:rFonts w:ascii="Gadugi" w:hAnsi="Gadugi"/>
          <w:lang w:bidi="ar-SA"/>
        </w:rPr>
        <w:t xml:space="preserve"> can have</w:t>
      </w:r>
      <w:r w:rsidR="00015394">
        <w:rPr>
          <w:rFonts w:ascii="Gadugi" w:hAnsi="Gadugi"/>
          <w:lang w:bidi="ar-SA"/>
        </w:rPr>
        <w:t xml:space="preserve"> a </w:t>
      </w:r>
      <w:r>
        <w:rPr>
          <w:rFonts w:ascii="Gadugi" w:hAnsi="Gadugi"/>
          <w:lang w:bidi="ar-SA"/>
        </w:rPr>
        <w:t>negative</w:t>
      </w:r>
      <w:r w:rsidR="00015394">
        <w:rPr>
          <w:rFonts w:ascii="Gadugi" w:hAnsi="Gadugi"/>
          <w:lang w:bidi="ar-SA"/>
        </w:rPr>
        <w:t xml:space="preserve"> impact on teaching and learning</w:t>
      </w:r>
    </w:p>
    <w:p w14:paraId="13A184B0" w14:textId="0F58D7F4" w:rsidR="00693596" w:rsidRPr="00BF45EC" w:rsidRDefault="00442656" w:rsidP="00FC7602">
      <w:pPr>
        <w:numPr>
          <w:ilvl w:val="0"/>
          <w:numId w:val="8"/>
        </w:numPr>
        <w:spacing w:after="0"/>
        <w:contextualSpacing/>
        <w:jc w:val="both"/>
        <w:rPr>
          <w:rFonts w:ascii="Gadugi" w:eastAsia="Times New Roman" w:hAnsi="Gadugi" w:cstheme="minorHAnsi"/>
          <w:lang w:bidi="ar-SA"/>
        </w:rPr>
      </w:pPr>
      <w:r>
        <w:rPr>
          <w:rFonts w:ascii="Gadugi" w:hAnsi="Gadugi"/>
          <w:lang w:bidi="ar-SA"/>
        </w:rPr>
        <w:t xml:space="preserve">Low level </w:t>
      </w:r>
      <w:proofErr w:type="spellStart"/>
      <w:r>
        <w:rPr>
          <w:rFonts w:ascii="Gadugi" w:hAnsi="Gadugi"/>
          <w:lang w:bidi="ar-SA"/>
        </w:rPr>
        <w:t>behaviour</w:t>
      </w:r>
      <w:proofErr w:type="spellEnd"/>
      <w:r>
        <w:rPr>
          <w:rFonts w:ascii="Gadugi" w:hAnsi="Gadugi"/>
          <w:lang w:bidi="ar-SA"/>
        </w:rPr>
        <w:t xml:space="preserve"> problems can lead to more severe </w:t>
      </w:r>
      <w:proofErr w:type="spellStart"/>
      <w:r w:rsidR="00076D7C">
        <w:rPr>
          <w:rFonts w:ascii="Gadugi" w:hAnsi="Gadugi"/>
          <w:lang w:bidi="ar-SA"/>
        </w:rPr>
        <w:t>behaviour</w:t>
      </w:r>
      <w:proofErr w:type="spellEnd"/>
      <w:r w:rsidR="00076D7C">
        <w:rPr>
          <w:rFonts w:ascii="Gadugi" w:hAnsi="Gadugi"/>
          <w:lang w:bidi="ar-SA"/>
        </w:rPr>
        <w:t xml:space="preserve"> </w:t>
      </w:r>
      <w:r>
        <w:rPr>
          <w:rFonts w:ascii="Gadugi" w:hAnsi="Gadugi"/>
          <w:lang w:bidi="ar-SA"/>
        </w:rPr>
        <w:t>problems if they are not effectively managed by teachers</w:t>
      </w:r>
    </w:p>
    <w:p w14:paraId="2C6BAFFC" w14:textId="1740FB51" w:rsidR="00BF45EC" w:rsidRDefault="00015394" w:rsidP="00FC7602">
      <w:pPr>
        <w:numPr>
          <w:ilvl w:val="0"/>
          <w:numId w:val="8"/>
        </w:numPr>
        <w:spacing w:after="0"/>
        <w:contextualSpacing/>
        <w:jc w:val="both"/>
        <w:rPr>
          <w:rFonts w:ascii="Gadugi" w:eastAsia="Times New Roman" w:hAnsi="Gadugi" w:cstheme="minorHAnsi"/>
          <w:lang w:bidi="ar-SA"/>
        </w:rPr>
      </w:pPr>
      <w:r>
        <w:rPr>
          <w:rFonts w:ascii="Gadugi" w:eastAsia="Times New Roman" w:hAnsi="Gadugi" w:cstheme="minorHAnsi"/>
          <w:lang w:bidi="ar-SA"/>
        </w:rPr>
        <w:t>Inclusive teachers create physical learning environments based on UDL principles</w:t>
      </w:r>
      <w:r w:rsidR="00C440DF">
        <w:rPr>
          <w:rFonts w:ascii="Gadugi" w:eastAsia="Times New Roman" w:hAnsi="Gadugi" w:cstheme="minorHAnsi"/>
          <w:lang w:bidi="ar-SA"/>
        </w:rPr>
        <w:t>. Multigrade teachers need to be flexible</w:t>
      </w:r>
      <w:r w:rsidR="00310457">
        <w:rPr>
          <w:rFonts w:ascii="Gadugi" w:eastAsia="Times New Roman" w:hAnsi="Gadugi" w:cstheme="minorHAnsi"/>
          <w:lang w:bidi="ar-SA"/>
        </w:rPr>
        <w:t xml:space="preserve"> in the way they organize their classrooms</w:t>
      </w:r>
    </w:p>
    <w:p w14:paraId="3A59994B" w14:textId="4CC60B0B" w:rsidR="0076090A" w:rsidRDefault="0076090A" w:rsidP="00FC7602">
      <w:pPr>
        <w:numPr>
          <w:ilvl w:val="0"/>
          <w:numId w:val="8"/>
        </w:numPr>
        <w:spacing w:after="0"/>
        <w:contextualSpacing/>
        <w:jc w:val="both"/>
        <w:rPr>
          <w:rFonts w:ascii="Gadugi" w:eastAsia="Times New Roman" w:hAnsi="Gadugi" w:cstheme="minorHAnsi"/>
          <w:lang w:bidi="ar-SA"/>
        </w:rPr>
      </w:pPr>
      <w:r>
        <w:rPr>
          <w:rFonts w:ascii="Gadugi" w:eastAsia="Times New Roman" w:hAnsi="Gadugi" w:cstheme="minorHAnsi"/>
          <w:lang w:bidi="ar-SA"/>
        </w:rPr>
        <w:t xml:space="preserve">Some children with disability </w:t>
      </w:r>
      <w:r w:rsidR="0036453D">
        <w:rPr>
          <w:rFonts w:ascii="Gadugi" w:eastAsia="Times New Roman" w:hAnsi="Gadugi" w:cstheme="minorHAnsi"/>
          <w:lang w:bidi="ar-SA"/>
        </w:rPr>
        <w:t xml:space="preserve">will experience </w:t>
      </w:r>
      <w:proofErr w:type="spellStart"/>
      <w:r w:rsidR="0036453D">
        <w:rPr>
          <w:rFonts w:ascii="Gadugi" w:eastAsia="Times New Roman" w:hAnsi="Gadugi" w:cstheme="minorHAnsi"/>
          <w:lang w:bidi="ar-SA"/>
        </w:rPr>
        <w:t>behaviour</w:t>
      </w:r>
      <w:proofErr w:type="spellEnd"/>
      <w:r w:rsidR="0036453D">
        <w:rPr>
          <w:rFonts w:ascii="Gadugi" w:eastAsia="Times New Roman" w:hAnsi="Gadugi" w:cstheme="minorHAnsi"/>
          <w:lang w:bidi="ar-SA"/>
        </w:rPr>
        <w:t xml:space="preserve"> problems related to low self-esteem and anxiety and other factors</w:t>
      </w:r>
    </w:p>
    <w:p w14:paraId="51157734" w14:textId="61C1851D" w:rsidR="0036453D" w:rsidRDefault="005E3352" w:rsidP="00FC7602">
      <w:pPr>
        <w:numPr>
          <w:ilvl w:val="0"/>
          <w:numId w:val="8"/>
        </w:numPr>
        <w:spacing w:after="0"/>
        <w:contextualSpacing/>
        <w:jc w:val="both"/>
        <w:rPr>
          <w:rFonts w:ascii="Gadugi" w:eastAsia="Times New Roman" w:hAnsi="Gadugi" w:cstheme="minorHAnsi"/>
          <w:lang w:bidi="ar-SA"/>
        </w:rPr>
      </w:pPr>
      <w:r>
        <w:rPr>
          <w:rFonts w:ascii="Gadugi" w:eastAsia="Times New Roman" w:hAnsi="Gadugi" w:cstheme="minorHAnsi"/>
          <w:lang w:bidi="ar-SA"/>
        </w:rPr>
        <w:t xml:space="preserve">Classroom routines and rules can help to reduce </w:t>
      </w:r>
      <w:r w:rsidR="00C440DF">
        <w:rPr>
          <w:rFonts w:ascii="Gadugi" w:eastAsia="Times New Roman" w:hAnsi="Gadugi" w:cstheme="minorHAnsi"/>
          <w:lang w:bidi="ar-SA"/>
        </w:rPr>
        <w:t xml:space="preserve">poor </w:t>
      </w:r>
      <w:proofErr w:type="spellStart"/>
      <w:r w:rsidR="00C440DF">
        <w:rPr>
          <w:rFonts w:ascii="Gadugi" w:eastAsia="Times New Roman" w:hAnsi="Gadugi" w:cstheme="minorHAnsi"/>
          <w:lang w:bidi="ar-SA"/>
        </w:rPr>
        <w:t>behaviour</w:t>
      </w:r>
      <w:proofErr w:type="spellEnd"/>
      <w:r w:rsidR="00C440DF">
        <w:rPr>
          <w:rFonts w:ascii="Gadugi" w:eastAsia="Times New Roman" w:hAnsi="Gadugi" w:cstheme="minorHAnsi"/>
          <w:lang w:bidi="ar-SA"/>
        </w:rPr>
        <w:t xml:space="preserve"> and disruption</w:t>
      </w:r>
    </w:p>
    <w:p w14:paraId="581C8B2A" w14:textId="17FAA896" w:rsidR="00C440DF" w:rsidRPr="00022A4B" w:rsidRDefault="005D3ACC" w:rsidP="00FC7602">
      <w:pPr>
        <w:numPr>
          <w:ilvl w:val="0"/>
          <w:numId w:val="8"/>
        </w:numPr>
        <w:spacing w:after="0"/>
        <w:contextualSpacing/>
        <w:jc w:val="both"/>
        <w:rPr>
          <w:rFonts w:ascii="Gadugi" w:eastAsia="Times New Roman" w:hAnsi="Gadugi" w:cstheme="minorHAnsi"/>
          <w:lang w:bidi="ar-SA"/>
        </w:rPr>
      </w:pPr>
      <w:r>
        <w:rPr>
          <w:rFonts w:ascii="Gadugi" w:eastAsia="Times New Roman" w:hAnsi="Gadugi" w:cstheme="minorHAnsi"/>
          <w:lang w:bidi="ar-SA"/>
        </w:rPr>
        <w:t xml:space="preserve">Inclusive teachers know their </w:t>
      </w:r>
      <w:r w:rsidR="00BA1A70">
        <w:rPr>
          <w:rFonts w:ascii="Gadugi" w:eastAsia="Times New Roman" w:hAnsi="Gadugi" w:cstheme="minorHAnsi"/>
          <w:lang w:bidi="ar-SA"/>
        </w:rPr>
        <w:t>learners,</w:t>
      </w:r>
      <w:r>
        <w:rPr>
          <w:rFonts w:ascii="Gadugi" w:eastAsia="Times New Roman" w:hAnsi="Gadugi" w:cstheme="minorHAnsi"/>
          <w:lang w:bidi="ar-SA"/>
        </w:rPr>
        <w:t xml:space="preserve"> and this supports p</w:t>
      </w:r>
      <w:r w:rsidR="00310457">
        <w:rPr>
          <w:rFonts w:ascii="Gadugi" w:eastAsia="Times New Roman" w:hAnsi="Gadugi" w:cstheme="minorHAnsi"/>
          <w:lang w:bidi="ar-SA"/>
        </w:rPr>
        <w:t xml:space="preserve">ositive </w:t>
      </w:r>
      <w:proofErr w:type="spellStart"/>
      <w:r w:rsidR="00310457">
        <w:rPr>
          <w:rFonts w:ascii="Gadugi" w:eastAsia="Times New Roman" w:hAnsi="Gadugi" w:cstheme="minorHAnsi"/>
          <w:lang w:bidi="ar-SA"/>
        </w:rPr>
        <w:t>behaviour</w:t>
      </w:r>
      <w:proofErr w:type="spellEnd"/>
      <w:r w:rsidR="00310457">
        <w:rPr>
          <w:rFonts w:ascii="Gadugi" w:eastAsia="Times New Roman" w:hAnsi="Gadugi" w:cstheme="minorHAnsi"/>
          <w:lang w:bidi="ar-SA"/>
        </w:rPr>
        <w:t xml:space="preserve"> management  </w:t>
      </w:r>
    </w:p>
    <w:p w14:paraId="72582C58" w14:textId="77777777" w:rsidR="00417024" w:rsidRPr="00417024" w:rsidRDefault="00417024" w:rsidP="00417024">
      <w:pPr>
        <w:contextualSpacing/>
        <w:jc w:val="both"/>
        <w:rPr>
          <w:rFonts w:ascii="Gadugi" w:eastAsia="Times New Roman" w:hAnsi="Gadugi" w:cstheme="minorHAnsi"/>
          <w:lang w:bidi="ar-SA"/>
        </w:rPr>
      </w:pPr>
    </w:p>
    <w:p w14:paraId="3BAA2F8B" w14:textId="77777777" w:rsidR="00417024" w:rsidRPr="00417024" w:rsidRDefault="00417024" w:rsidP="00417024">
      <w:pPr>
        <w:contextualSpacing/>
        <w:jc w:val="both"/>
        <w:rPr>
          <w:rFonts w:ascii="Gadugi" w:eastAsia="Times New Roman" w:hAnsi="Gadugi" w:cstheme="minorHAnsi"/>
          <w:lang w:bidi="ar-SA"/>
        </w:rPr>
      </w:pPr>
    </w:p>
    <w:p w14:paraId="0AEEBFD7" w14:textId="77777777" w:rsidR="00417024" w:rsidRPr="00417024" w:rsidRDefault="00417024" w:rsidP="00417024">
      <w:pPr>
        <w:spacing w:after="0"/>
        <w:contextualSpacing/>
        <w:jc w:val="both"/>
        <w:rPr>
          <w:rFonts w:ascii="Gadugi" w:eastAsia="Times New Roman" w:hAnsi="Gadugi" w:cstheme="minorHAnsi"/>
          <w:b/>
          <w:bCs/>
          <w:lang w:bidi="ar-SA"/>
        </w:rPr>
      </w:pPr>
      <w:r w:rsidRPr="00417024">
        <w:rPr>
          <w:rFonts w:ascii="Gadugi" w:eastAsia="Times New Roman" w:hAnsi="Gadugi" w:cstheme="minorHAnsi"/>
          <w:b/>
          <w:bCs/>
          <w:lang w:bidi="ar-SA"/>
        </w:rPr>
        <w:t xml:space="preserve"> Reflection</w:t>
      </w:r>
    </w:p>
    <w:p w14:paraId="04425481" w14:textId="04BA4797" w:rsidR="00417024" w:rsidRPr="000B04DA" w:rsidRDefault="003F1093" w:rsidP="00417024">
      <w:pPr>
        <w:rPr>
          <w:rFonts w:ascii="Gadugi" w:hAnsi="Gadugi"/>
        </w:rPr>
      </w:pPr>
      <w:r w:rsidRPr="00914F64">
        <w:rPr>
          <w:noProof/>
          <w:color w:val="4472C4" w:themeColor="accent1"/>
          <w:sz w:val="24"/>
        </w:rPr>
        <w:drawing>
          <wp:anchor distT="0" distB="0" distL="114300" distR="114300" simplePos="0" relativeHeight="251924480" behindDoc="0" locked="0" layoutInCell="1" allowOverlap="1" wp14:anchorId="74E05138" wp14:editId="1A82A0EC">
            <wp:simplePos x="0" y="0"/>
            <wp:positionH relativeFrom="column">
              <wp:posOffset>-482600</wp:posOffset>
            </wp:positionH>
            <wp:positionV relativeFrom="paragraph">
              <wp:posOffset>380365</wp:posOffset>
            </wp:positionV>
            <wp:extent cx="675596" cy="685800"/>
            <wp:effectExtent l="0" t="0" r="0" b="0"/>
            <wp:wrapNone/>
            <wp:docPr id="69" name="Picture 6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Picture 86" descr="Icon&#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00417024" w:rsidRPr="000B04DA">
        <w:rPr>
          <w:rFonts w:ascii="Gadugi" w:hAnsi="Gadugi"/>
        </w:rPr>
        <w:t xml:space="preserve">To help you remember and think about the topics introduced in this module, try to answer the following questions. Use your learning journal to make a note of your reflections. </w:t>
      </w:r>
    </w:p>
    <w:p w14:paraId="7FB09195" w14:textId="17315EFF" w:rsidR="00417024" w:rsidRPr="000B04DA" w:rsidRDefault="00417024" w:rsidP="00FC7602">
      <w:pPr>
        <w:numPr>
          <w:ilvl w:val="0"/>
          <w:numId w:val="7"/>
        </w:numPr>
        <w:contextualSpacing/>
        <w:rPr>
          <w:rFonts w:ascii="Gadugi" w:hAnsi="Gadugi"/>
        </w:rPr>
      </w:pPr>
      <w:bookmarkStart w:id="22" w:name="_Hlk90038909"/>
      <w:r w:rsidRPr="000B04DA">
        <w:rPr>
          <w:rFonts w:ascii="Gadugi" w:hAnsi="Gadugi"/>
          <w:lang w:val="en-GB"/>
        </w:rPr>
        <w:t xml:space="preserve">What </w:t>
      </w:r>
      <w:r w:rsidR="00682A48" w:rsidRPr="000B04DA">
        <w:rPr>
          <w:rFonts w:ascii="Gadugi" w:hAnsi="Gadugi"/>
          <w:lang w:val="en-GB"/>
        </w:rPr>
        <w:t>types of behaviour problems have you faced in your classrooms?</w:t>
      </w:r>
      <w:r w:rsidRPr="000B04DA">
        <w:rPr>
          <w:rFonts w:ascii="Gadugi" w:hAnsi="Gadugi"/>
          <w:lang w:val="en-GB"/>
        </w:rPr>
        <w:t xml:space="preserve"> </w:t>
      </w:r>
    </w:p>
    <w:p w14:paraId="6AC39E00" w14:textId="04F73586" w:rsidR="0005601B" w:rsidRPr="000B04DA" w:rsidRDefault="0005601B" w:rsidP="00FC7602">
      <w:pPr>
        <w:numPr>
          <w:ilvl w:val="0"/>
          <w:numId w:val="7"/>
        </w:numPr>
        <w:contextualSpacing/>
        <w:rPr>
          <w:rFonts w:ascii="Gadugi" w:hAnsi="Gadugi"/>
        </w:rPr>
      </w:pPr>
      <w:r w:rsidRPr="000B04DA">
        <w:rPr>
          <w:rFonts w:ascii="Gadugi" w:hAnsi="Gadugi"/>
          <w:lang w:val="en-GB"/>
        </w:rPr>
        <w:t xml:space="preserve">Why do some children with </w:t>
      </w:r>
      <w:r w:rsidR="003A0B7D" w:rsidRPr="000B04DA">
        <w:rPr>
          <w:rFonts w:ascii="Gadugi" w:hAnsi="Gadugi"/>
          <w:lang w:val="en-GB"/>
        </w:rPr>
        <w:t>disability of learning difficulties experience behaviour problems?</w:t>
      </w:r>
    </w:p>
    <w:p w14:paraId="63A26331" w14:textId="77777777" w:rsidR="00DC4708" w:rsidRDefault="003A0B7D" w:rsidP="00DC4708">
      <w:pPr>
        <w:numPr>
          <w:ilvl w:val="0"/>
          <w:numId w:val="7"/>
        </w:numPr>
        <w:contextualSpacing/>
        <w:rPr>
          <w:rFonts w:ascii="Gadugi" w:hAnsi="Gadugi"/>
        </w:rPr>
      </w:pPr>
      <w:r w:rsidRPr="000B04DA">
        <w:rPr>
          <w:rFonts w:ascii="Gadugi" w:hAnsi="Gadugi"/>
          <w:lang w:val="en-GB"/>
        </w:rPr>
        <w:t>What strategies will you use to manage behaviour?</w:t>
      </w:r>
      <w:bookmarkEnd w:id="22"/>
    </w:p>
    <w:p w14:paraId="3EC845A8" w14:textId="4CE76E94" w:rsidR="00DC4708" w:rsidRPr="00DC4708" w:rsidRDefault="00DC4708" w:rsidP="00DC4708">
      <w:pPr>
        <w:numPr>
          <w:ilvl w:val="0"/>
          <w:numId w:val="7"/>
        </w:numPr>
        <w:contextualSpacing/>
        <w:rPr>
          <w:rFonts w:ascii="Gadugi" w:hAnsi="Gadugi"/>
        </w:rPr>
      </w:pPr>
      <w:r w:rsidRPr="00DC4708">
        <w:rPr>
          <w:rFonts w:ascii="Gadugi" w:eastAsia="Times New Roman" w:hAnsi="Gadugi" w:cs="Times New Roman"/>
          <w:bCs/>
          <w:lang w:val="en-GB" w:eastAsia="en-GB" w:bidi="ar-SA"/>
        </w:rPr>
        <w:t>Have you asked the child if they need any help with their learning? Is it too hard/easy? Do they understand the task</w:t>
      </w:r>
      <w:r>
        <w:rPr>
          <w:rFonts w:ascii="Gadugi" w:eastAsia="Times New Roman" w:hAnsi="Gadugi" w:cs="Times New Roman"/>
          <w:bCs/>
          <w:lang w:val="en-GB" w:eastAsia="en-GB" w:bidi="ar-SA"/>
        </w:rPr>
        <w:t>?</w:t>
      </w:r>
    </w:p>
    <w:p w14:paraId="1D0CCC27" w14:textId="5CF38175" w:rsidR="005824DB" w:rsidRPr="00DC4708" w:rsidRDefault="00DC4708" w:rsidP="005824DB">
      <w:pPr>
        <w:numPr>
          <w:ilvl w:val="0"/>
          <w:numId w:val="7"/>
        </w:numPr>
        <w:contextualSpacing/>
        <w:rPr>
          <w:rFonts w:ascii="Gadugi" w:hAnsi="Gadugi"/>
        </w:rPr>
      </w:pPr>
      <w:r w:rsidRPr="00DC4708">
        <w:rPr>
          <w:rFonts w:ascii="Gadugi" w:eastAsia="Times New Roman" w:hAnsi="Gadugi" w:cs="Times New Roman"/>
          <w:bCs/>
          <w:lang w:val="en-GB" w:eastAsia="en-GB" w:bidi="ar-SA"/>
        </w:rPr>
        <w:t xml:space="preserve">Have you told the child clearly what behaviour you expect to see? </w:t>
      </w:r>
      <w:r w:rsidR="008C5E04" w:rsidRPr="00DC4708">
        <w:rPr>
          <w:rFonts w:ascii="Gadugi" w:hAnsi="Gadugi"/>
          <w:highlight w:val="yellow"/>
        </w:rPr>
        <w:br w:type="page"/>
      </w:r>
    </w:p>
    <w:p w14:paraId="5783CB55" w14:textId="3328D1E1" w:rsidR="00417024" w:rsidRPr="00417024" w:rsidRDefault="00417024" w:rsidP="00FC7602">
      <w:pPr>
        <w:keepNext/>
        <w:keepLines/>
        <w:numPr>
          <w:ilvl w:val="0"/>
          <w:numId w:val="3"/>
        </w:numPr>
        <w:spacing w:before="240" w:after="0" w:line="240" w:lineRule="auto"/>
        <w:outlineLvl w:val="0"/>
        <w:rPr>
          <w:rFonts w:asciiTheme="majorHAnsi" w:eastAsiaTheme="majorEastAsia" w:hAnsiTheme="majorHAnsi" w:cstheme="majorBidi"/>
          <w:b/>
          <w:bCs/>
          <w:color w:val="2F5496" w:themeColor="accent1" w:themeShade="BF"/>
          <w:sz w:val="26"/>
          <w:szCs w:val="26"/>
        </w:rPr>
      </w:pPr>
      <w:r w:rsidRPr="00417024">
        <w:rPr>
          <w:rFonts w:asciiTheme="majorHAnsi" w:eastAsiaTheme="majorEastAsia" w:hAnsiTheme="majorHAnsi" w:cstheme="majorBidi"/>
          <w:b/>
          <w:bCs/>
          <w:color w:val="2F5496" w:themeColor="accent1" w:themeShade="BF"/>
          <w:sz w:val="26"/>
          <w:szCs w:val="26"/>
        </w:rPr>
        <w:lastRenderedPageBreak/>
        <w:t>End of module 1</w:t>
      </w:r>
      <w:r w:rsidR="00A53228">
        <w:rPr>
          <w:rFonts w:asciiTheme="majorHAnsi" w:eastAsiaTheme="majorEastAsia" w:hAnsiTheme="majorHAnsi" w:cstheme="majorBidi"/>
          <w:b/>
          <w:bCs/>
          <w:color w:val="2F5496" w:themeColor="accent1" w:themeShade="BF"/>
          <w:sz w:val="26"/>
          <w:szCs w:val="26"/>
        </w:rPr>
        <w:t>4</w:t>
      </w:r>
      <w:r w:rsidRPr="00417024">
        <w:rPr>
          <w:rFonts w:asciiTheme="majorHAnsi" w:eastAsiaTheme="majorEastAsia" w:hAnsiTheme="majorHAnsi" w:cstheme="majorBidi"/>
          <w:b/>
          <w:bCs/>
          <w:color w:val="2F5496" w:themeColor="accent1" w:themeShade="BF"/>
          <w:sz w:val="26"/>
          <w:szCs w:val="26"/>
        </w:rPr>
        <w:t xml:space="preserve"> quiz</w:t>
      </w:r>
    </w:p>
    <w:p w14:paraId="761C7290" w14:textId="48D99833" w:rsidR="00417024" w:rsidRDefault="00417024" w:rsidP="00417024">
      <w:pPr>
        <w:spacing w:line="240" w:lineRule="auto"/>
        <w:jc w:val="both"/>
        <w:rPr>
          <w:rFonts w:ascii="Gadugi" w:eastAsia="Times New Roman" w:hAnsi="Gadugi" w:cstheme="minorHAnsi"/>
          <w:bCs/>
          <w:lang w:val="en-GB" w:eastAsia="ja-JP" w:bidi="ar-SA"/>
        </w:rPr>
      </w:pPr>
      <w:r w:rsidRPr="00417024">
        <w:rPr>
          <w:rFonts w:ascii="Gadugi" w:eastAsia="Times New Roman" w:hAnsi="Gadugi" w:cstheme="minorHAnsi"/>
          <w:bCs/>
          <w:lang w:val="en-GB" w:eastAsia="ja-JP" w:bidi="ar-SA"/>
        </w:rPr>
        <w:t xml:space="preserve">Please answer the following questions in your learning journal. You can attempt as many times as you </w:t>
      </w:r>
      <w:r w:rsidRPr="00691852">
        <w:rPr>
          <w:rFonts w:ascii="Gadugi" w:eastAsia="Times New Roman" w:hAnsi="Gadugi" w:cstheme="minorHAnsi"/>
          <w:bCs/>
          <w:lang w:val="en-GB" w:eastAsia="ja-JP" w:bidi="ar-SA"/>
        </w:rPr>
        <w:t>like to reach 100% pass. Some questions require more than one answer.</w:t>
      </w:r>
    </w:p>
    <w:p w14:paraId="5EB0B863" w14:textId="77777777" w:rsidR="00476DB4" w:rsidRPr="00691852" w:rsidRDefault="00476DB4" w:rsidP="00417024">
      <w:pPr>
        <w:spacing w:line="240" w:lineRule="auto"/>
        <w:jc w:val="both"/>
        <w:rPr>
          <w:rFonts w:ascii="Gadugi" w:eastAsia="Times New Roman" w:hAnsi="Gadugi" w:cstheme="minorHAnsi"/>
          <w:bCs/>
          <w:lang w:val="en-GB" w:eastAsia="ja-JP" w:bidi="ar-SA"/>
        </w:rPr>
      </w:pPr>
    </w:p>
    <w:p w14:paraId="3C63FF31" w14:textId="31B73170" w:rsidR="00417024" w:rsidRPr="00691852" w:rsidRDefault="00417024" w:rsidP="00417024">
      <w:pPr>
        <w:autoSpaceDE w:val="0"/>
        <w:autoSpaceDN w:val="0"/>
        <w:adjustRightInd w:val="0"/>
        <w:spacing w:after="0"/>
        <w:rPr>
          <w:rFonts w:ascii="Gadugi" w:hAnsi="Gadugi" w:cs="Calibri"/>
          <w:color w:val="000000" w:themeColor="text1"/>
          <w:kern w:val="1"/>
          <w:lang w:eastAsia="en-GB" w:bidi="ar-SA"/>
        </w:rPr>
      </w:pPr>
      <w:bookmarkStart w:id="23" w:name="_Hlk89096877"/>
      <w:r w:rsidRPr="00691852">
        <w:rPr>
          <w:rFonts w:ascii="Gadugi" w:hAnsi="Gadugi" w:cs="Calibri"/>
          <w:color w:val="000000" w:themeColor="text1"/>
          <w:kern w:val="1"/>
          <w:lang w:eastAsia="en-GB" w:bidi="ar-SA"/>
        </w:rPr>
        <w:t xml:space="preserve">Q1 – </w:t>
      </w:r>
      <w:r w:rsidR="00F355F0" w:rsidRPr="00691852">
        <w:rPr>
          <w:rFonts w:ascii="Gadugi" w:hAnsi="Gadugi" w:cs="Calibri"/>
          <w:color w:val="000000" w:themeColor="text1"/>
          <w:kern w:val="1"/>
          <w:lang w:eastAsia="en-GB" w:bidi="ar-SA"/>
        </w:rPr>
        <w:t xml:space="preserve">Which law established in 2019 eliminates </w:t>
      </w:r>
      <w:r w:rsidR="00EB05D5" w:rsidRPr="00691852">
        <w:rPr>
          <w:rFonts w:ascii="Gadugi" w:hAnsi="Gadugi" w:cs="Calibri"/>
          <w:color w:val="000000" w:themeColor="text1"/>
          <w:kern w:val="1"/>
          <w:lang w:eastAsia="en-GB" w:bidi="ar-SA"/>
        </w:rPr>
        <w:t>corporal punishment</w:t>
      </w:r>
      <w:r w:rsidRPr="00691852">
        <w:rPr>
          <w:rFonts w:ascii="Gadugi" w:hAnsi="Gadugi" w:cs="Calibri"/>
          <w:color w:val="000000" w:themeColor="text1"/>
          <w:kern w:val="1"/>
          <w:lang w:eastAsia="en-GB" w:bidi="ar-SA"/>
        </w:rPr>
        <w:t xml:space="preserve"> (</w:t>
      </w:r>
      <w:r w:rsidR="00230647">
        <w:rPr>
          <w:rFonts w:ascii="Gadugi" w:hAnsi="Gadugi" w:cs="Calibri"/>
          <w:color w:val="000000" w:themeColor="text1"/>
          <w:kern w:val="1"/>
          <w:lang w:eastAsia="en-GB" w:bidi="ar-SA"/>
        </w:rPr>
        <w:t>C</w:t>
      </w:r>
      <w:r w:rsidRPr="00691852">
        <w:rPr>
          <w:rFonts w:ascii="Gadugi" w:hAnsi="Gadugi" w:cs="Calibri"/>
          <w:color w:val="000000" w:themeColor="text1"/>
          <w:kern w:val="1"/>
          <w:lang w:eastAsia="en-GB" w:bidi="ar-SA"/>
        </w:rPr>
        <w:t>hoose 1 answer)</w:t>
      </w:r>
    </w:p>
    <w:p w14:paraId="6341BE76" w14:textId="73D0C89C" w:rsidR="00417024" w:rsidRPr="00691852" w:rsidRDefault="00691852" w:rsidP="00C47DE3">
      <w:pPr>
        <w:numPr>
          <w:ilvl w:val="0"/>
          <w:numId w:val="9"/>
        </w:numPr>
        <w:autoSpaceDE w:val="0"/>
        <w:autoSpaceDN w:val="0"/>
        <w:adjustRightInd w:val="0"/>
        <w:spacing w:after="0"/>
        <w:contextualSpacing/>
        <w:rPr>
          <w:rFonts w:ascii="Gadugi" w:hAnsi="Gadugi" w:cs="Calibri"/>
          <w:color w:val="000000" w:themeColor="text1"/>
          <w:kern w:val="1"/>
          <w:lang w:eastAsia="en-GB" w:bidi="ar-SA"/>
        </w:rPr>
      </w:pPr>
      <w:r>
        <w:rPr>
          <w:rFonts w:ascii="Gadugi" w:hAnsi="Gadugi" w:cs="Calibri"/>
          <w:color w:val="000000" w:themeColor="text1"/>
          <w:kern w:val="1"/>
          <w:lang w:eastAsia="en-GB" w:bidi="ar-SA"/>
        </w:rPr>
        <w:t>National</w:t>
      </w:r>
      <w:r w:rsidR="00EB05D5" w:rsidRPr="00691852">
        <w:rPr>
          <w:rFonts w:ascii="Gadugi" w:hAnsi="Gadugi" w:cs="Calibri"/>
          <w:color w:val="000000" w:themeColor="text1"/>
          <w:kern w:val="1"/>
          <w:lang w:eastAsia="en-GB" w:bidi="ar-SA"/>
        </w:rPr>
        <w:t xml:space="preserve"> Education Law</w:t>
      </w:r>
    </w:p>
    <w:p w14:paraId="6C348F87" w14:textId="2C44495A" w:rsidR="00417024" w:rsidRPr="00691852" w:rsidRDefault="00691852" w:rsidP="00C47DE3">
      <w:pPr>
        <w:numPr>
          <w:ilvl w:val="0"/>
          <w:numId w:val="9"/>
        </w:numPr>
        <w:autoSpaceDE w:val="0"/>
        <w:autoSpaceDN w:val="0"/>
        <w:adjustRightInd w:val="0"/>
        <w:contextualSpacing/>
        <w:rPr>
          <w:rFonts w:ascii="Gadugi" w:hAnsi="Gadugi" w:cs="Calibri"/>
          <w:color w:val="000000" w:themeColor="text1"/>
          <w:kern w:val="1"/>
          <w:lang w:eastAsia="en-GB" w:bidi="ar-SA"/>
        </w:rPr>
      </w:pPr>
      <w:r>
        <w:rPr>
          <w:rFonts w:ascii="Gadugi" w:hAnsi="Gadugi" w:cs="Calibri"/>
          <w:color w:val="000000" w:themeColor="text1"/>
          <w:kern w:val="1"/>
          <w:lang w:eastAsia="en-GB" w:bidi="ar-SA"/>
        </w:rPr>
        <w:t xml:space="preserve">National </w:t>
      </w:r>
      <w:r w:rsidR="00EB05D5" w:rsidRPr="00691852">
        <w:rPr>
          <w:rFonts w:ascii="Gadugi" w:hAnsi="Gadugi" w:cs="Calibri"/>
          <w:color w:val="000000" w:themeColor="text1"/>
          <w:kern w:val="1"/>
          <w:lang w:eastAsia="en-GB" w:bidi="ar-SA"/>
        </w:rPr>
        <w:t>Disability Law</w:t>
      </w:r>
    </w:p>
    <w:p w14:paraId="37732601" w14:textId="0F00B85B" w:rsidR="00417024" w:rsidRDefault="00EB05D5" w:rsidP="00C47DE3">
      <w:pPr>
        <w:numPr>
          <w:ilvl w:val="0"/>
          <w:numId w:val="9"/>
        </w:numPr>
        <w:autoSpaceDE w:val="0"/>
        <w:autoSpaceDN w:val="0"/>
        <w:adjustRightInd w:val="0"/>
        <w:contextualSpacing/>
        <w:rPr>
          <w:rFonts w:ascii="Gadugi" w:hAnsi="Gadugi" w:cs="Calibri"/>
          <w:color w:val="000000" w:themeColor="text1"/>
          <w:kern w:val="1"/>
          <w:lang w:eastAsia="en-GB" w:bidi="ar-SA"/>
        </w:rPr>
      </w:pPr>
      <w:r w:rsidRPr="00691852">
        <w:rPr>
          <w:rFonts w:ascii="Gadugi" w:hAnsi="Gadugi" w:cs="Calibri"/>
          <w:color w:val="000000" w:themeColor="text1"/>
          <w:kern w:val="1"/>
          <w:lang w:eastAsia="en-GB" w:bidi="ar-SA"/>
        </w:rPr>
        <w:t>Child Rights Law</w:t>
      </w:r>
    </w:p>
    <w:p w14:paraId="666B9901" w14:textId="77777777" w:rsidR="00476DB4" w:rsidRDefault="00476DB4" w:rsidP="00476DB4">
      <w:pPr>
        <w:spacing w:after="0"/>
        <w:rPr>
          <w:rFonts w:ascii="Gadugi" w:hAnsi="Gadugi" w:cs="Calibri"/>
          <w:color w:val="000000" w:themeColor="text1"/>
          <w:kern w:val="1"/>
          <w:lang w:eastAsia="en-GB" w:bidi="ar-SA"/>
        </w:rPr>
      </w:pPr>
    </w:p>
    <w:p w14:paraId="50675FDD" w14:textId="06223F56" w:rsidR="002C0060" w:rsidRDefault="008C5E04" w:rsidP="00476DB4">
      <w:pPr>
        <w:spacing w:after="0"/>
        <w:rPr>
          <w:rFonts w:ascii="Gadugi" w:hAnsi="Gadugi"/>
        </w:rPr>
      </w:pPr>
      <w:r>
        <w:rPr>
          <w:rFonts w:ascii="Gadugi" w:hAnsi="Gadugi" w:cs="Calibri"/>
          <w:color w:val="000000" w:themeColor="text1"/>
          <w:kern w:val="1"/>
          <w:lang w:eastAsia="en-GB" w:bidi="ar-SA"/>
        </w:rPr>
        <w:t xml:space="preserve">Q2 - </w:t>
      </w:r>
      <w:r w:rsidR="002C0060" w:rsidRPr="00287941">
        <w:rPr>
          <w:rFonts w:ascii="Gadugi" w:hAnsi="Gadugi"/>
        </w:rPr>
        <w:t xml:space="preserve">UDL </w:t>
      </w:r>
      <w:r w:rsidR="00ED3848">
        <w:rPr>
          <w:rFonts w:ascii="Gadugi" w:hAnsi="Gadugi"/>
        </w:rPr>
        <w:t xml:space="preserve">is an approach to </w:t>
      </w:r>
      <w:r w:rsidR="002C0060" w:rsidRPr="00287941">
        <w:rPr>
          <w:rFonts w:ascii="Gadugi" w:hAnsi="Gadugi"/>
        </w:rPr>
        <w:t>creat</w:t>
      </w:r>
      <w:r w:rsidR="00ED3848">
        <w:rPr>
          <w:rFonts w:ascii="Gadugi" w:hAnsi="Gadugi"/>
        </w:rPr>
        <w:t xml:space="preserve">ing </w:t>
      </w:r>
      <w:r w:rsidR="00BA1A70">
        <w:rPr>
          <w:rFonts w:ascii="Gadugi" w:hAnsi="Gadugi"/>
        </w:rPr>
        <w:t>flexible</w:t>
      </w:r>
      <w:r w:rsidR="002C0060" w:rsidRPr="00287941">
        <w:rPr>
          <w:rFonts w:ascii="Gadugi" w:hAnsi="Gadugi"/>
        </w:rPr>
        <w:t xml:space="preserve"> learning environments </w:t>
      </w:r>
      <w:r w:rsidR="00ED3848">
        <w:rPr>
          <w:rFonts w:ascii="Gadugi" w:hAnsi="Gadugi"/>
        </w:rPr>
        <w:t xml:space="preserve">which support positive </w:t>
      </w:r>
      <w:proofErr w:type="spellStart"/>
      <w:r w:rsidR="00ED3848">
        <w:rPr>
          <w:rFonts w:ascii="Gadugi" w:hAnsi="Gadugi"/>
        </w:rPr>
        <w:t>behaviour</w:t>
      </w:r>
      <w:proofErr w:type="spellEnd"/>
      <w:r w:rsidR="00ED3848">
        <w:rPr>
          <w:rFonts w:ascii="Gadugi" w:hAnsi="Gadugi"/>
        </w:rPr>
        <w:t>. What do the letters UDL mean</w:t>
      </w:r>
      <w:r w:rsidR="00D239CE">
        <w:rPr>
          <w:rFonts w:ascii="Gadugi" w:hAnsi="Gadugi"/>
        </w:rPr>
        <w:t>? (Choose one answer)</w:t>
      </w:r>
    </w:p>
    <w:p w14:paraId="16C9FABD" w14:textId="274D1EB2" w:rsidR="00D239CE" w:rsidRDefault="00D239CE" w:rsidP="006231A9">
      <w:pPr>
        <w:pStyle w:val="ListParagraph"/>
        <w:numPr>
          <w:ilvl w:val="0"/>
          <w:numId w:val="33"/>
        </w:numPr>
        <w:spacing w:after="0"/>
        <w:rPr>
          <w:rFonts w:ascii="Gadugi" w:hAnsi="Gadugi"/>
        </w:rPr>
      </w:pPr>
      <w:r>
        <w:rPr>
          <w:rFonts w:ascii="Gadugi" w:hAnsi="Gadugi"/>
        </w:rPr>
        <w:t>Universal Design for Learning</w:t>
      </w:r>
    </w:p>
    <w:p w14:paraId="549F4A69" w14:textId="0E3CBB6B" w:rsidR="00D239CE" w:rsidRDefault="00BB269F" w:rsidP="006231A9">
      <w:pPr>
        <w:pStyle w:val="ListParagraph"/>
        <w:numPr>
          <w:ilvl w:val="0"/>
          <w:numId w:val="33"/>
        </w:numPr>
        <w:rPr>
          <w:rFonts w:ascii="Gadugi" w:hAnsi="Gadugi"/>
        </w:rPr>
      </w:pPr>
      <w:r>
        <w:rPr>
          <w:rFonts w:ascii="Gadugi" w:hAnsi="Gadugi"/>
        </w:rPr>
        <w:t>Un</w:t>
      </w:r>
      <w:r w:rsidR="00C660D5">
        <w:rPr>
          <w:rFonts w:ascii="Gadugi" w:hAnsi="Gadugi"/>
        </w:rPr>
        <w:t>iversal Discipline for Learning</w:t>
      </w:r>
    </w:p>
    <w:p w14:paraId="4907011F" w14:textId="2E6DBCF9" w:rsidR="00BB269F" w:rsidRPr="00D239CE" w:rsidRDefault="00C660D5" w:rsidP="006231A9">
      <w:pPr>
        <w:pStyle w:val="ListParagraph"/>
        <w:numPr>
          <w:ilvl w:val="0"/>
          <w:numId w:val="33"/>
        </w:numPr>
        <w:rPr>
          <w:rFonts w:ascii="Gadugi" w:hAnsi="Gadugi"/>
        </w:rPr>
      </w:pPr>
      <w:r>
        <w:rPr>
          <w:rFonts w:ascii="Gadugi" w:hAnsi="Gadugi"/>
        </w:rPr>
        <w:t>Universal Development for Learning</w:t>
      </w:r>
    </w:p>
    <w:p w14:paraId="5785C6DC" w14:textId="01D0E277" w:rsidR="00417024" w:rsidRPr="00691852" w:rsidRDefault="00417024" w:rsidP="00417024">
      <w:pPr>
        <w:autoSpaceDE w:val="0"/>
        <w:autoSpaceDN w:val="0"/>
        <w:adjustRightInd w:val="0"/>
        <w:rPr>
          <w:rFonts w:ascii="Gadugi" w:hAnsi="Gadugi" w:cs="Calibri"/>
          <w:color w:val="000000" w:themeColor="text1"/>
          <w:kern w:val="1"/>
          <w:lang w:eastAsia="en-GB" w:bidi="ar-SA"/>
        </w:rPr>
      </w:pPr>
    </w:p>
    <w:p w14:paraId="73B73E99" w14:textId="52D3DC1C" w:rsidR="00287BE2" w:rsidRPr="00691852" w:rsidRDefault="00287BE2" w:rsidP="00476DB4">
      <w:pPr>
        <w:spacing w:after="0"/>
        <w:rPr>
          <w:rFonts w:ascii="Gadugi" w:hAnsi="Gadugi"/>
        </w:rPr>
      </w:pPr>
      <w:r w:rsidRPr="00691852">
        <w:rPr>
          <w:rFonts w:ascii="Gadugi" w:hAnsi="Gadugi" w:cs="Calibri"/>
          <w:color w:val="000000" w:themeColor="text1"/>
          <w:kern w:val="1"/>
          <w:lang w:eastAsia="en-GB" w:bidi="ar-SA"/>
        </w:rPr>
        <w:t>Q</w:t>
      </w:r>
      <w:r w:rsidR="00476DB4">
        <w:rPr>
          <w:rFonts w:ascii="Gadugi" w:hAnsi="Gadugi" w:cs="Calibri"/>
          <w:color w:val="000000" w:themeColor="text1"/>
          <w:kern w:val="1"/>
          <w:lang w:eastAsia="en-GB" w:bidi="ar-SA"/>
        </w:rPr>
        <w:t>3</w:t>
      </w:r>
      <w:r w:rsidRPr="00691852">
        <w:rPr>
          <w:rFonts w:ascii="Gadugi" w:hAnsi="Gadugi" w:cs="Calibri"/>
          <w:color w:val="000000" w:themeColor="text1"/>
          <w:kern w:val="1"/>
          <w:lang w:eastAsia="en-GB" w:bidi="ar-SA"/>
        </w:rPr>
        <w:t xml:space="preserve"> – The </w:t>
      </w:r>
      <w:r w:rsidRPr="00691852">
        <w:rPr>
          <w:rFonts w:ascii="Gadugi" w:hAnsi="Gadugi"/>
        </w:rPr>
        <w:t xml:space="preserve">ABC model can be helpful to track any challenging </w:t>
      </w:r>
      <w:proofErr w:type="spellStart"/>
      <w:r w:rsidRPr="00691852">
        <w:rPr>
          <w:rFonts w:ascii="Gadugi" w:hAnsi="Gadugi"/>
        </w:rPr>
        <w:t>behaviour</w:t>
      </w:r>
      <w:proofErr w:type="spellEnd"/>
      <w:r w:rsidRPr="00691852">
        <w:rPr>
          <w:rFonts w:ascii="Gadugi" w:hAnsi="Gadugi"/>
        </w:rPr>
        <w:t xml:space="preserve"> you may have concerns about. </w:t>
      </w:r>
      <w:r w:rsidR="00455350" w:rsidRPr="00691852">
        <w:rPr>
          <w:rFonts w:ascii="Gadugi" w:hAnsi="Gadugi"/>
        </w:rPr>
        <w:t>What do the letters ABC mean?</w:t>
      </w:r>
      <w:r w:rsidR="00281B36" w:rsidRPr="00691852">
        <w:rPr>
          <w:rFonts w:ascii="Gadugi" w:hAnsi="Gadugi"/>
        </w:rPr>
        <w:t xml:space="preserve"> </w:t>
      </w:r>
      <w:r w:rsidR="00F355F0" w:rsidRPr="00691852">
        <w:rPr>
          <w:rFonts w:ascii="Gadugi" w:hAnsi="Gadugi"/>
        </w:rPr>
        <w:t>(</w:t>
      </w:r>
      <w:r w:rsidR="00230647">
        <w:rPr>
          <w:rFonts w:ascii="Gadugi" w:hAnsi="Gadugi"/>
        </w:rPr>
        <w:t>C</w:t>
      </w:r>
      <w:r w:rsidR="00F355F0" w:rsidRPr="00691852">
        <w:rPr>
          <w:rFonts w:ascii="Gadugi" w:hAnsi="Gadugi"/>
        </w:rPr>
        <w:t>hoose 1 answer)</w:t>
      </w:r>
    </w:p>
    <w:p w14:paraId="19F920A7" w14:textId="5CE6F28E" w:rsidR="00455350" w:rsidRPr="00691852" w:rsidRDefault="002E0691" w:rsidP="006231A9">
      <w:pPr>
        <w:pStyle w:val="ListParagraph"/>
        <w:numPr>
          <w:ilvl w:val="0"/>
          <w:numId w:val="32"/>
        </w:numPr>
        <w:spacing w:after="0"/>
        <w:rPr>
          <w:rFonts w:ascii="Gadugi" w:hAnsi="Gadugi"/>
        </w:rPr>
      </w:pPr>
      <w:r w:rsidRPr="00691852">
        <w:rPr>
          <w:rFonts w:ascii="Gadugi" w:hAnsi="Gadugi"/>
        </w:rPr>
        <w:t xml:space="preserve">Alternative, </w:t>
      </w:r>
      <w:proofErr w:type="spellStart"/>
      <w:r w:rsidRPr="00691852">
        <w:rPr>
          <w:rFonts w:ascii="Gadugi" w:hAnsi="Gadugi"/>
        </w:rPr>
        <w:t>Behaviour</w:t>
      </w:r>
      <w:proofErr w:type="spellEnd"/>
      <w:r w:rsidRPr="00691852">
        <w:rPr>
          <w:rFonts w:ascii="Gadugi" w:hAnsi="Gadugi"/>
        </w:rPr>
        <w:t>, Control</w:t>
      </w:r>
    </w:p>
    <w:p w14:paraId="6D97A299" w14:textId="22F40B94" w:rsidR="002E0691" w:rsidRDefault="002E0691" w:rsidP="006231A9">
      <w:pPr>
        <w:pStyle w:val="ListParagraph"/>
        <w:numPr>
          <w:ilvl w:val="0"/>
          <w:numId w:val="32"/>
        </w:numPr>
        <w:spacing w:after="0"/>
        <w:rPr>
          <w:rFonts w:ascii="Gadugi" w:hAnsi="Gadugi"/>
        </w:rPr>
      </w:pPr>
      <w:r>
        <w:rPr>
          <w:rFonts w:ascii="Gadugi" w:hAnsi="Gadugi"/>
        </w:rPr>
        <w:t xml:space="preserve">Antecedent, </w:t>
      </w:r>
      <w:proofErr w:type="spellStart"/>
      <w:r>
        <w:rPr>
          <w:rFonts w:ascii="Gadugi" w:hAnsi="Gadugi"/>
        </w:rPr>
        <w:t>Behaviour</w:t>
      </w:r>
      <w:proofErr w:type="spellEnd"/>
      <w:r>
        <w:rPr>
          <w:rFonts w:ascii="Gadugi" w:hAnsi="Gadugi"/>
        </w:rPr>
        <w:t>, Consequence</w:t>
      </w:r>
    </w:p>
    <w:p w14:paraId="076CE604" w14:textId="42F7661D" w:rsidR="002E0691" w:rsidRDefault="002E0691" w:rsidP="006231A9">
      <w:pPr>
        <w:pStyle w:val="ListParagraph"/>
        <w:numPr>
          <w:ilvl w:val="0"/>
          <w:numId w:val="32"/>
        </w:numPr>
        <w:rPr>
          <w:rFonts w:ascii="Gadugi" w:hAnsi="Gadugi"/>
        </w:rPr>
      </w:pPr>
      <w:r>
        <w:rPr>
          <w:rFonts w:ascii="Gadugi" w:hAnsi="Gadugi"/>
        </w:rPr>
        <w:t>A</w:t>
      </w:r>
      <w:r w:rsidR="00281B36">
        <w:rPr>
          <w:rFonts w:ascii="Gadugi" w:hAnsi="Gadugi"/>
        </w:rPr>
        <w:t xml:space="preserve">pplying, </w:t>
      </w:r>
      <w:proofErr w:type="spellStart"/>
      <w:r w:rsidR="00281B36">
        <w:rPr>
          <w:rFonts w:ascii="Gadugi" w:hAnsi="Gadugi"/>
        </w:rPr>
        <w:t>Behaviour</w:t>
      </w:r>
      <w:proofErr w:type="spellEnd"/>
      <w:r w:rsidR="00281B36">
        <w:rPr>
          <w:rFonts w:ascii="Gadugi" w:hAnsi="Gadugi"/>
        </w:rPr>
        <w:t>, Consequences</w:t>
      </w:r>
    </w:p>
    <w:p w14:paraId="28152F38" w14:textId="32846E40" w:rsidR="00C660D5" w:rsidRDefault="00C660D5" w:rsidP="00C660D5">
      <w:pPr>
        <w:rPr>
          <w:rFonts w:ascii="Gadugi" w:hAnsi="Gadugi"/>
        </w:rPr>
      </w:pPr>
    </w:p>
    <w:p w14:paraId="1D8665E5" w14:textId="2F34E350" w:rsidR="00C660D5" w:rsidRDefault="00C660D5" w:rsidP="00476DB4">
      <w:pPr>
        <w:spacing w:after="0"/>
        <w:rPr>
          <w:rFonts w:ascii="Gadugi" w:hAnsi="Gadugi"/>
        </w:rPr>
      </w:pPr>
      <w:r>
        <w:rPr>
          <w:rFonts w:ascii="Gadugi" w:hAnsi="Gadugi"/>
        </w:rPr>
        <w:t xml:space="preserve">Q4 </w:t>
      </w:r>
      <w:r w:rsidR="00AA7CAE">
        <w:rPr>
          <w:rFonts w:ascii="Gadugi" w:hAnsi="Gadugi"/>
        </w:rPr>
        <w:t>–</w:t>
      </w:r>
      <w:r>
        <w:rPr>
          <w:rFonts w:ascii="Gadugi" w:hAnsi="Gadugi"/>
        </w:rPr>
        <w:t xml:space="preserve"> </w:t>
      </w:r>
      <w:r w:rsidR="00AA7CAE">
        <w:rPr>
          <w:rFonts w:ascii="Gadugi" w:hAnsi="Gadugi"/>
        </w:rPr>
        <w:t xml:space="preserve">Why are classroom routines an important part of </w:t>
      </w:r>
      <w:proofErr w:type="spellStart"/>
      <w:r w:rsidR="00AA7CAE">
        <w:rPr>
          <w:rFonts w:ascii="Gadugi" w:hAnsi="Gadugi"/>
        </w:rPr>
        <w:t>behaviour</w:t>
      </w:r>
      <w:proofErr w:type="spellEnd"/>
      <w:r w:rsidR="00AA7CAE">
        <w:rPr>
          <w:rFonts w:ascii="Gadugi" w:hAnsi="Gadugi"/>
        </w:rPr>
        <w:t xml:space="preserve"> management? (Choose 1 answer)</w:t>
      </w:r>
    </w:p>
    <w:p w14:paraId="1B0149A2" w14:textId="3EBB8081" w:rsidR="00AA7CAE" w:rsidRDefault="00280818" w:rsidP="006231A9">
      <w:pPr>
        <w:pStyle w:val="ListParagraph"/>
        <w:numPr>
          <w:ilvl w:val="0"/>
          <w:numId w:val="34"/>
        </w:numPr>
        <w:spacing w:after="0"/>
        <w:rPr>
          <w:rFonts w:ascii="Gadugi" w:hAnsi="Gadugi"/>
        </w:rPr>
      </w:pPr>
      <w:r>
        <w:rPr>
          <w:rFonts w:ascii="Gadugi" w:hAnsi="Gadugi"/>
        </w:rPr>
        <w:t>Teachers have full control over their students</w:t>
      </w:r>
    </w:p>
    <w:p w14:paraId="3A3DAA6F" w14:textId="5FBBB411" w:rsidR="00280818" w:rsidRDefault="00280818" w:rsidP="006231A9">
      <w:pPr>
        <w:pStyle w:val="ListParagraph"/>
        <w:numPr>
          <w:ilvl w:val="0"/>
          <w:numId w:val="34"/>
        </w:numPr>
        <w:spacing w:after="0"/>
        <w:rPr>
          <w:rFonts w:ascii="Gadugi" w:hAnsi="Gadugi"/>
        </w:rPr>
      </w:pPr>
      <w:r>
        <w:rPr>
          <w:rFonts w:ascii="Gadugi" w:hAnsi="Gadugi"/>
        </w:rPr>
        <w:t>Teachers can discipline children if they do not follow classroom routines</w:t>
      </w:r>
    </w:p>
    <w:p w14:paraId="3EF7D21C" w14:textId="6AFABA62" w:rsidR="00280818" w:rsidRDefault="00253093" w:rsidP="006231A9">
      <w:pPr>
        <w:pStyle w:val="ListParagraph"/>
        <w:numPr>
          <w:ilvl w:val="0"/>
          <w:numId w:val="34"/>
        </w:numPr>
        <w:rPr>
          <w:rFonts w:ascii="Gadugi" w:hAnsi="Gadugi"/>
        </w:rPr>
      </w:pPr>
      <w:r>
        <w:rPr>
          <w:rFonts w:ascii="Gadugi" w:hAnsi="Gadugi"/>
        </w:rPr>
        <w:t xml:space="preserve">Teachers can manage time, classroom space and ensure a smooth transition between activities </w:t>
      </w:r>
    </w:p>
    <w:p w14:paraId="2FCD313F" w14:textId="77777777" w:rsidR="00A33632" w:rsidRDefault="00A33632" w:rsidP="00A33632">
      <w:pPr>
        <w:pStyle w:val="ListParagraph"/>
        <w:rPr>
          <w:rFonts w:ascii="Gadugi" w:hAnsi="Gadugi"/>
        </w:rPr>
      </w:pPr>
    </w:p>
    <w:p w14:paraId="458C8DA7" w14:textId="00641CD5" w:rsidR="00287BE2" w:rsidRDefault="00253093" w:rsidP="00476DB4">
      <w:pPr>
        <w:autoSpaceDE w:val="0"/>
        <w:autoSpaceDN w:val="0"/>
        <w:adjustRightInd w:val="0"/>
        <w:spacing w:after="0"/>
        <w:rPr>
          <w:rFonts w:ascii="Gadugi" w:hAnsi="Gadugi"/>
        </w:rPr>
      </w:pPr>
      <w:r>
        <w:rPr>
          <w:rFonts w:ascii="Gadugi" w:hAnsi="Gadugi"/>
        </w:rPr>
        <w:t xml:space="preserve">Q5 </w:t>
      </w:r>
      <w:r w:rsidR="008C0276">
        <w:rPr>
          <w:rFonts w:ascii="Gadugi" w:hAnsi="Gadugi"/>
        </w:rPr>
        <w:t>–</w:t>
      </w:r>
      <w:r>
        <w:rPr>
          <w:rFonts w:ascii="Gadugi" w:hAnsi="Gadugi"/>
        </w:rPr>
        <w:t xml:space="preserve"> </w:t>
      </w:r>
      <w:r w:rsidR="00ED1724">
        <w:rPr>
          <w:rFonts w:ascii="Gadugi" w:hAnsi="Gadugi"/>
        </w:rPr>
        <w:t xml:space="preserve">What </w:t>
      </w:r>
      <w:r w:rsidR="006B35A4">
        <w:rPr>
          <w:rFonts w:ascii="Gadugi" w:hAnsi="Gadugi"/>
        </w:rPr>
        <w:t xml:space="preserve">are the </w:t>
      </w:r>
      <w:r w:rsidR="00ED1724">
        <w:rPr>
          <w:rFonts w:ascii="Gadugi" w:hAnsi="Gadugi"/>
        </w:rPr>
        <w:t xml:space="preserve">benefits </w:t>
      </w:r>
      <w:r w:rsidR="006B35A4">
        <w:rPr>
          <w:rFonts w:ascii="Gadugi" w:hAnsi="Gadugi"/>
        </w:rPr>
        <w:t>of</w:t>
      </w:r>
      <w:r w:rsidR="00ED1724">
        <w:rPr>
          <w:rFonts w:ascii="Gadugi" w:hAnsi="Gadugi"/>
        </w:rPr>
        <w:t xml:space="preserve"> e</w:t>
      </w:r>
      <w:r w:rsidR="008C0276">
        <w:rPr>
          <w:rFonts w:ascii="Gadugi" w:hAnsi="Gadugi"/>
        </w:rPr>
        <w:t xml:space="preserve">stablishing a quiet space in </w:t>
      </w:r>
      <w:r w:rsidR="006B35A4">
        <w:rPr>
          <w:rFonts w:ascii="Gadugi" w:hAnsi="Gadugi"/>
        </w:rPr>
        <w:t>the</w:t>
      </w:r>
      <w:r w:rsidR="008C0276">
        <w:rPr>
          <w:rFonts w:ascii="Gadugi" w:hAnsi="Gadugi"/>
        </w:rPr>
        <w:t xml:space="preserve"> classroom</w:t>
      </w:r>
      <w:r w:rsidR="009349C6">
        <w:rPr>
          <w:rFonts w:ascii="Gadugi" w:hAnsi="Gadugi"/>
        </w:rPr>
        <w:t>?</w:t>
      </w:r>
      <w:r w:rsidR="009948EC">
        <w:rPr>
          <w:rFonts w:ascii="Gadugi" w:hAnsi="Gadugi"/>
        </w:rPr>
        <w:t xml:space="preserve"> (Choose 1 answer)</w:t>
      </w:r>
    </w:p>
    <w:p w14:paraId="421D68BB" w14:textId="21D543EE" w:rsidR="0013013F" w:rsidRDefault="00965F0D" w:rsidP="006231A9">
      <w:pPr>
        <w:pStyle w:val="ListParagraph"/>
        <w:numPr>
          <w:ilvl w:val="0"/>
          <w:numId w:val="35"/>
        </w:numPr>
        <w:autoSpaceDE w:val="0"/>
        <w:autoSpaceDN w:val="0"/>
        <w:adjustRightInd w:val="0"/>
        <w:spacing w:after="0"/>
        <w:rPr>
          <w:rFonts w:ascii="Gadugi" w:hAnsi="Gadugi"/>
        </w:rPr>
      </w:pPr>
      <w:r>
        <w:rPr>
          <w:rFonts w:ascii="Gadugi" w:hAnsi="Gadugi"/>
        </w:rPr>
        <w:t>Providing a space for the</w:t>
      </w:r>
      <w:r w:rsidR="0013013F">
        <w:rPr>
          <w:rFonts w:ascii="Gadugi" w:hAnsi="Gadugi"/>
        </w:rPr>
        <w:t xml:space="preserve"> teacher to send children who behave poorly</w:t>
      </w:r>
    </w:p>
    <w:p w14:paraId="5E1D3F64" w14:textId="1C088B8B" w:rsidR="006E5529" w:rsidRDefault="006E5529" w:rsidP="006231A9">
      <w:pPr>
        <w:pStyle w:val="ListParagraph"/>
        <w:numPr>
          <w:ilvl w:val="0"/>
          <w:numId w:val="35"/>
        </w:numPr>
        <w:autoSpaceDE w:val="0"/>
        <w:autoSpaceDN w:val="0"/>
        <w:adjustRightInd w:val="0"/>
        <w:rPr>
          <w:rFonts w:ascii="Gadugi" w:hAnsi="Gadugi"/>
        </w:rPr>
      </w:pPr>
      <w:r>
        <w:rPr>
          <w:rFonts w:ascii="Gadugi" w:hAnsi="Gadugi"/>
        </w:rPr>
        <w:t xml:space="preserve">Providing a space for </w:t>
      </w:r>
      <w:r w:rsidR="009948EC">
        <w:rPr>
          <w:rFonts w:ascii="Gadugi" w:hAnsi="Gadugi"/>
        </w:rPr>
        <w:t>the teacher to work without being distracted by students</w:t>
      </w:r>
    </w:p>
    <w:p w14:paraId="7B251D6E" w14:textId="77777777" w:rsidR="006B35A4" w:rsidRDefault="006B35A4" w:rsidP="006231A9">
      <w:pPr>
        <w:pStyle w:val="ListParagraph"/>
        <w:numPr>
          <w:ilvl w:val="0"/>
          <w:numId w:val="35"/>
        </w:numPr>
        <w:autoSpaceDE w:val="0"/>
        <w:autoSpaceDN w:val="0"/>
        <w:adjustRightInd w:val="0"/>
        <w:rPr>
          <w:rFonts w:ascii="Gadugi" w:hAnsi="Gadugi"/>
        </w:rPr>
      </w:pPr>
      <w:r>
        <w:rPr>
          <w:rFonts w:ascii="Gadugi" w:hAnsi="Gadugi"/>
        </w:rPr>
        <w:t>Providing a calm and quiet space for children who become anxious or worried in a noisy classroom</w:t>
      </w:r>
    </w:p>
    <w:p w14:paraId="0EDE2459" w14:textId="77777777" w:rsidR="006B35A4" w:rsidRPr="006B35A4" w:rsidRDefault="006B35A4" w:rsidP="006B35A4">
      <w:pPr>
        <w:autoSpaceDE w:val="0"/>
        <w:autoSpaceDN w:val="0"/>
        <w:adjustRightInd w:val="0"/>
        <w:ind w:left="360"/>
        <w:rPr>
          <w:rFonts w:ascii="Gadugi" w:hAnsi="Gadugi"/>
        </w:rPr>
      </w:pPr>
    </w:p>
    <w:p w14:paraId="718D0218" w14:textId="4963B914" w:rsidR="008C0276" w:rsidRDefault="008C0276" w:rsidP="00417024">
      <w:pPr>
        <w:autoSpaceDE w:val="0"/>
        <w:autoSpaceDN w:val="0"/>
        <w:adjustRightInd w:val="0"/>
        <w:rPr>
          <w:rFonts w:ascii="Gadugi" w:hAnsi="Gadugi"/>
        </w:rPr>
      </w:pPr>
    </w:p>
    <w:bookmarkEnd w:id="23"/>
    <w:p w14:paraId="36882EBF" w14:textId="47D75071" w:rsidR="00417024" w:rsidRDefault="00417024" w:rsidP="00417024">
      <w:pPr>
        <w:spacing w:after="0" w:line="240" w:lineRule="auto"/>
        <w:jc w:val="both"/>
        <w:rPr>
          <w:rFonts w:asciiTheme="majorHAnsi" w:hAnsiTheme="majorHAnsi" w:cstheme="majorHAnsi"/>
          <w:b/>
          <w:bCs/>
          <w:color w:val="2F5496" w:themeColor="accent1" w:themeShade="BF"/>
          <w:sz w:val="26"/>
          <w:szCs w:val="26"/>
          <w:lang w:bidi="ar-SA"/>
        </w:rPr>
      </w:pPr>
    </w:p>
    <w:p w14:paraId="2A35D00D" w14:textId="77777777" w:rsidR="00936C8D" w:rsidRPr="00417024" w:rsidRDefault="00936C8D" w:rsidP="00417024">
      <w:pPr>
        <w:spacing w:after="0" w:line="240" w:lineRule="auto"/>
        <w:jc w:val="both"/>
        <w:rPr>
          <w:rFonts w:asciiTheme="majorHAnsi" w:hAnsiTheme="majorHAnsi" w:cstheme="majorHAnsi"/>
          <w:b/>
          <w:bCs/>
          <w:color w:val="2F5496" w:themeColor="accent1" w:themeShade="BF"/>
          <w:sz w:val="26"/>
          <w:szCs w:val="26"/>
          <w:lang w:bidi="ar-SA"/>
        </w:rPr>
      </w:pPr>
    </w:p>
    <w:p w14:paraId="3F0DAFF8" w14:textId="77777777" w:rsidR="00417024" w:rsidRPr="00417024" w:rsidRDefault="00417024" w:rsidP="00417024">
      <w:pPr>
        <w:spacing w:after="0" w:line="240" w:lineRule="auto"/>
        <w:jc w:val="both"/>
        <w:rPr>
          <w:rFonts w:asciiTheme="majorHAnsi" w:hAnsiTheme="majorHAnsi" w:cstheme="majorHAnsi"/>
          <w:b/>
          <w:bCs/>
          <w:color w:val="2F5496" w:themeColor="accent1" w:themeShade="BF"/>
          <w:sz w:val="26"/>
          <w:szCs w:val="26"/>
          <w:lang w:bidi="ar-SA"/>
        </w:rPr>
      </w:pPr>
    </w:p>
    <w:p w14:paraId="7BAB5A78" w14:textId="1C8BB7E1" w:rsidR="00417024" w:rsidRPr="00417024" w:rsidRDefault="00417024" w:rsidP="00417024">
      <w:pPr>
        <w:spacing w:after="0" w:line="240" w:lineRule="auto"/>
        <w:jc w:val="both"/>
        <w:rPr>
          <w:rFonts w:asciiTheme="majorHAnsi" w:hAnsiTheme="majorHAnsi" w:cstheme="majorHAnsi"/>
          <w:b/>
          <w:bCs/>
          <w:color w:val="2F5496" w:themeColor="accent1" w:themeShade="BF"/>
          <w:sz w:val="26"/>
          <w:szCs w:val="26"/>
          <w:lang w:bidi="ar-SA"/>
        </w:rPr>
      </w:pPr>
      <w:r w:rsidRPr="00417024">
        <w:rPr>
          <w:rFonts w:asciiTheme="majorHAnsi" w:hAnsiTheme="majorHAnsi" w:cstheme="majorHAnsi"/>
          <w:b/>
          <w:bCs/>
          <w:color w:val="2F5496" w:themeColor="accent1" w:themeShade="BF"/>
          <w:sz w:val="26"/>
          <w:szCs w:val="26"/>
          <w:lang w:bidi="ar-SA"/>
        </w:rPr>
        <w:lastRenderedPageBreak/>
        <w:t>Answers – end of module 1</w:t>
      </w:r>
      <w:r w:rsidR="00A53228">
        <w:rPr>
          <w:rFonts w:asciiTheme="majorHAnsi" w:hAnsiTheme="majorHAnsi" w:cstheme="majorHAnsi"/>
          <w:b/>
          <w:bCs/>
          <w:color w:val="2F5496" w:themeColor="accent1" w:themeShade="BF"/>
          <w:sz w:val="26"/>
          <w:szCs w:val="26"/>
          <w:lang w:bidi="ar-SA"/>
        </w:rPr>
        <w:t>4</w:t>
      </w:r>
      <w:r w:rsidRPr="00417024">
        <w:rPr>
          <w:rFonts w:asciiTheme="majorHAnsi" w:hAnsiTheme="majorHAnsi" w:cstheme="majorHAnsi"/>
          <w:b/>
          <w:bCs/>
          <w:color w:val="2F5496" w:themeColor="accent1" w:themeShade="BF"/>
          <w:sz w:val="26"/>
          <w:szCs w:val="26"/>
          <w:lang w:bidi="ar-SA"/>
        </w:rPr>
        <w:t xml:space="preserve"> quiz</w:t>
      </w:r>
    </w:p>
    <w:p w14:paraId="77BA9D15" w14:textId="77777777" w:rsidR="00417024" w:rsidRPr="00417024" w:rsidRDefault="00417024" w:rsidP="00417024">
      <w:pPr>
        <w:spacing w:after="0" w:line="240" w:lineRule="auto"/>
        <w:jc w:val="both"/>
        <w:rPr>
          <w:rFonts w:ascii="Gadugi" w:hAnsi="Gadugi"/>
          <w:lang w:bidi="ar-SA"/>
        </w:rPr>
      </w:pPr>
      <w:r w:rsidRPr="00417024">
        <w:rPr>
          <w:rFonts w:ascii="Gadugi" w:hAnsi="Gadugi"/>
          <w:lang w:bidi="ar-SA"/>
        </w:rPr>
        <w:t xml:space="preserve">Answers in </w:t>
      </w:r>
      <w:r w:rsidRPr="00417024">
        <w:rPr>
          <w:rFonts w:ascii="Gadugi" w:hAnsi="Gadugi"/>
          <w:b/>
          <w:bCs/>
          <w:lang w:bidi="ar-SA"/>
        </w:rPr>
        <w:t>bold</w:t>
      </w:r>
    </w:p>
    <w:p w14:paraId="2BB0B302" w14:textId="60ECD01F" w:rsidR="00417024" w:rsidRDefault="00417024" w:rsidP="006B35A4">
      <w:pPr>
        <w:spacing w:after="0" w:line="240" w:lineRule="auto"/>
        <w:jc w:val="both"/>
        <w:rPr>
          <w:rFonts w:ascii="Gadugi" w:hAnsi="Gadugi"/>
          <w:lang w:bidi="ar-SA"/>
        </w:rPr>
      </w:pPr>
    </w:p>
    <w:p w14:paraId="2C7F7F2F" w14:textId="77777777" w:rsidR="006B35A4" w:rsidRPr="00691852" w:rsidRDefault="006B35A4" w:rsidP="006B35A4">
      <w:pPr>
        <w:autoSpaceDE w:val="0"/>
        <w:autoSpaceDN w:val="0"/>
        <w:adjustRightInd w:val="0"/>
        <w:spacing w:after="0"/>
        <w:rPr>
          <w:rFonts w:ascii="Gadugi" w:hAnsi="Gadugi" w:cs="Calibri"/>
          <w:color w:val="000000" w:themeColor="text1"/>
          <w:kern w:val="1"/>
          <w:lang w:eastAsia="en-GB" w:bidi="ar-SA"/>
        </w:rPr>
      </w:pPr>
      <w:r w:rsidRPr="00691852">
        <w:rPr>
          <w:rFonts w:ascii="Gadugi" w:hAnsi="Gadugi" w:cs="Calibri"/>
          <w:color w:val="000000" w:themeColor="text1"/>
          <w:kern w:val="1"/>
          <w:lang w:eastAsia="en-GB" w:bidi="ar-SA"/>
        </w:rPr>
        <w:t>Q1 – Which law established in 2019 eliminates corporal punishment (</w:t>
      </w:r>
      <w:r>
        <w:rPr>
          <w:rFonts w:ascii="Gadugi" w:hAnsi="Gadugi" w:cs="Calibri"/>
          <w:color w:val="000000" w:themeColor="text1"/>
          <w:kern w:val="1"/>
          <w:lang w:eastAsia="en-GB" w:bidi="ar-SA"/>
        </w:rPr>
        <w:t>C</w:t>
      </w:r>
      <w:r w:rsidRPr="00691852">
        <w:rPr>
          <w:rFonts w:ascii="Gadugi" w:hAnsi="Gadugi" w:cs="Calibri"/>
          <w:color w:val="000000" w:themeColor="text1"/>
          <w:kern w:val="1"/>
          <w:lang w:eastAsia="en-GB" w:bidi="ar-SA"/>
        </w:rPr>
        <w:t>hoose 1 answer)</w:t>
      </w:r>
    </w:p>
    <w:p w14:paraId="1FA00C98" w14:textId="77777777" w:rsidR="006B35A4" w:rsidRDefault="006B35A4" w:rsidP="00AC355D">
      <w:pPr>
        <w:pStyle w:val="ListParagraph"/>
        <w:numPr>
          <w:ilvl w:val="1"/>
          <w:numId w:val="15"/>
        </w:numPr>
        <w:autoSpaceDE w:val="0"/>
        <w:autoSpaceDN w:val="0"/>
        <w:adjustRightInd w:val="0"/>
        <w:spacing w:after="0"/>
        <w:ind w:left="720"/>
        <w:rPr>
          <w:rFonts w:ascii="Gadugi" w:hAnsi="Gadugi" w:cs="Calibri"/>
          <w:color w:val="000000" w:themeColor="text1"/>
          <w:kern w:val="1"/>
          <w:lang w:eastAsia="en-GB" w:bidi="ar-SA"/>
        </w:rPr>
      </w:pPr>
      <w:r w:rsidRPr="006B35A4">
        <w:rPr>
          <w:rFonts w:ascii="Gadugi" w:hAnsi="Gadugi" w:cs="Calibri"/>
          <w:color w:val="000000" w:themeColor="text1"/>
          <w:kern w:val="1"/>
          <w:lang w:eastAsia="en-GB" w:bidi="ar-SA"/>
        </w:rPr>
        <w:t>National Education Law</w:t>
      </w:r>
    </w:p>
    <w:p w14:paraId="472C6F48" w14:textId="77777777" w:rsidR="006B35A4" w:rsidRDefault="006B35A4" w:rsidP="00AC355D">
      <w:pPr>
        <w:pStyle w:val="ListParagraph"/>
        <w:numPr>
          <w:ilvl w:val="1"/>
          <w:numId w:val="15"/>
        </w:numPr>
        <w:autoSpaceDE w:val="0"/>
        <w:autoSpaceDN w:val="0"/>
        <w:adjustRightInd w:val="0"/>
        <w:spacing w:after="0"/>
        <w:ind w:left="720"/>
        <w:rPr>
          <w:rFonts w:ascii="Gadugi" w:hAnsi="Gadugi" w:cs="Calibri"/>
          <w:color w:val="000000" w:themeColor="text1"/>
          <w:kern w:val="1"/>
          <w:lang w:eastAsia="en-GB" w:bidi="ar-SA"/>
        </w:rPr>
      </w:pPr>
      <w:r w:rsidRPr="006B35A4">
        <w:rPr>
          <w:rFonts w:ascii="Gadugi" w:hAnsi="Gadugi" w:cs="Calibri"/>
          <w:color w:val="000000" w:themeColor="text1"/>
          <w:kern w:val="1"/>
          <w:lang w:eastAsia="en-GB" w:bidi="ar-SA"/>
        </w:rPr>
        <w:t>National Disability Law</w:t>
      </w:r>
    </w:p>
    <w:p w14:paraId="1D213B37" w14:textId="27ECEC27" w:rsidR="006B35A4" w:rsidRPr="006B35A4" w:rsidRDefault="006B35A4" w:rsidP="00AC355D">
      <w:pPr>
        <w:pStyle w:val="ListParagraph"/>
        <w:numPr>
          <w:ilvl w:val="1"/>
          <w:numId w:val="15"/>
        </w:numPr>
        <w:autoSpaceDE w:val="0"/>
        <w:autoSpaceDN w:val="0"/>
        <w:adjustRightInd w:val="0"/>
        <w:spacing w:after="0"/>
        <w:ind w:left="720"/>
        <w:rPr>
          <w:rFonts w:ascii="Gadugi" w:hAnsi="Gadugi" w:cs="Calibri"/>
          <w:color w:val="000000" w:themeColor="text1"/>
          <w:kern w:val="1"/>
          <w:lang w:eastAsia="en-GB" w:bidi="ar-SA"/>
        </w:rPr>
      </w:pPr>
      <w:r w:rsidRPr="006B35A4">
        <w:rPr>
          <w:rFonts w:ascii="Gadugi" w:hAnsi="Gadugi" w:cs="Calibri"/>
          <w:b/>
          <w:bCs/>
          <w:kern w:val="1"/>
          <w:lang w:eastAsia="en-GB" w:bidi="ar-SA"/>
        </w:rPr>
        <w:t>Child Rights Law</w:t>
      </w:r>
    </w:p>
    <w:p w14:paraId="1EE96D6C" w14:textId="77777777" w:rsidR="006B35A4" w:rsidRDefault="006B35A4" w:rsidP="006B35A4">
      <w:pPr>
        <w:autoSpaceDE w:val="0"/>
        <w:autoSpaceDN w:val="0"/>
        <w:adjustRightInd w:val="0"/>
        <w:contextualSpacing/>
        <w:rPr>
          <w:rFonts w:ascii="Gadugi" w:hAnsi="Gadugi" w:cs="Calibri"/>
          <w:color w:val="000000" w:themeColor="text1"/>
          <w:kern w:val="1"/>
          <w:lang w:eastAsia="en-GB" w:bidi="ar-SA"/>
        </w:rPr>
      </w:pPr>
    </w:p>
    <w:p w14:paraId="7C1783CD" w14:textId="3C822C76" w:rsidR="006B35A4" w:rsidRDefault="006B35A4" w:rsidP="00476DB4">
      <w:pPr>
        <w:spacing w:after="0"/>
        <w:rPr>
          <w:rFonts w:ascii="Gadugi" w:hAnsi="Gadugi"/>
        </w:rPr>
      </w:pPr>
      <w:r>
        <w:rPr>
          <w:rFonts w:ascii="Gadugi" w:hAnsi="Gadugi" w:cs="Calibri"/>
          <w:color w:val="000000" w:themeColor="text1"/>
          <w:kern w:val="1"/>
          <w:lang w:eastAsia="en-GB" w:bidi="ar-SA"/>
        </w:rPr>
        <w:t xml:space="preserve">Q2 - </w:t>
      </w:r>
      <w:r w:rsidRPr="00287941">
        <w:rPr>
          <w:rFonts w:ascii="Gadugi" w:hAnsi="Gadugi"/>
        </w:rPr>
        <w:t xml:space="preserve">UDL </w:t>
      </w:r>
      <w:r>
        <w:rPr>
          <w:rFonts w:ascii="Gadugi" w:hAnsi="Gadugi"/>
        </w:rPr>
        <w:t xml:space="preserve">is an approach to </w:t>
      </w:r>
      <w:r w:rsidRPr="00287941">
        <w:rPr>
          <w:rFonts w:ascii="Gadugi" w:hAnsi="Gadugi"/>
        </w:rPr>
        <w:t>creat</w:t>
      </w:r>
      <w:r>
        <w:rPr>
          <w:rFonts w:ascii="Gadugi" w:hAnsi="Gadugi"/>
        </w:rPr>
        <w:t>ing flexible</w:t>
      </w:r>
      <w:r w:rsidRPr="00287941">
        <w:rPr>
          <w:rFonts w:ascii="Gadugi" w:hAnsi="Gadugi"/>
        </w:rPr>
        <w:t xml:space="preserve"> learning environments </w:t>
      </w:r>
      <w:r>
        <w:rPr>
          <w:rFonts w:ascii="Gadugi" w:hAnsi="Gadugi"/>
        </w:rPr>
        <w:t xml:space="preserve">which support positive </w:t>
      </w:r>
      <w:proofErr w:type="spellStart"/>
      <w:r>
        <w:rPr>
          <w:rFonts w:ascii="Gadugi" w:hAnsi="Gadugi"/>
        </w:rPr>
        <w:t>behaviour</w:t>
      </w:r>
      <w:proofErr w:type="spellEnd"/>
      <w:r>
        <w:rPr>
          <w:rFonts w:ascii="Gadugi" w:hAnsi="Gadugi"/>
        </w:rPr>
        <w:t>. What do the letters UDL mean? (Choose one answer)</w:t>
      </w:r>
    </w:p>
    <w:p w14:paraId="2EE7F5EE" w14:textId="77777777" w:rsidR="006B35A4" w:rsidRPr="006B35A4" w:rsidRDefault="006B35A4" w:rsidP="00AC355D">
      <w:pPr>
        <w:pStyle w:val="ListParagraph"/>
        <w:numPr>
          <w:ilvl w:val="1"/>
          <w:numId w:val="14"/>
        </w:numPr>
        <w:spacing w:after="0"/>
        <w:rPr>
          <w:rFonts w:ascii="Gadugi" w:hAnsi="Gadugi"/>
          <w:b/>
          <w:bCs/>
        </w:rPr>
      </w:pPr>
      <w:r w:rsidRPr="006B35A4">
        <w:rPr>
          <w:rFonts w:ascii="Gadugi" w:hAnsi="Gadugi"/>
          <w:b/>
          <w:bCs/>
        </w:rPr>
        <w:t>Universal Design for Learning</w:t>
      </w:r>
    </w:p>
    <w:p w14:paraId="34EBE379" w14:textId="77777777" w:rsidR="006B35A4" w:rsidRDefault="006B35A4" w:rsidP="00AC355D">
      <w:pPr>
        <w:pStyle w:val="ListParagraph"/>
        <w:numPr>
          <w:ilvl w:val="1"/>
          <w:numId w:val="14"/>
        </w:numPr>
        <w:rPr>
          <w:rFonts w:ascii="Gadugi" w:hAnsi="Gadugi"/>
        </w:rPr>
      </w:pPr>
      <w:r w:rsidRPr="006B35A4">
        <w:rPr>
          <w:rFonts w:ascii="Gadugi" w:hAnsi="Gadugi"/>
        </w:rPr>
        <w:t>Universal Discipline for Learning</w:t>
      </w:r>
    </w:p>
    <w:p w14:paraId="6C6E3810" w14:textId="61D8D0CF" w:rsidR="006B35A4" w:rsidRDefault="006B35A4" w:rsidP="0029647A">
      <w:pPr>
        <w:pStyle w:val="ListParagraph"/>
        <w:numPr>
          <w:ilvl w:val="1"/>
          <w:numId w:val="14"/>
        </w:numPr>
        <w:rPr>
          <w:rFonts w:ascii="Gadugi" w:hAnsi="Gadugi"/>
        </w:rPr>
      </w:pPr>
      <w:r w:rsidRPr="006B35A4">
        <w:rPr>
          <w:rFonts w:ascii="Gadugi" w:hAnsi="Gadugi"/>
        </w:rPr>
        <w:t>Universal Development for Learning</w:t>
      </w:r>
    </w:p>
    <w:p w14:paraId="55CF81FE" w14:textId="77777777" w:rsidR="0029647A" w:rsidRPr="0029647A" w:rsidRDefault="0029647A" w:rsidP="0029647A">
      <w:pPr>
        <w:pStyle w:val="ListParagraph"/>
        <w:ind w:left="1440"/>
        <w:rPr>
          <w:rFonts w:ascii="Gadugi" w:hAnsi="Gadugi"/>
        </w:rPr>
      </w:pPr>
    </w:p>
    <w:p w14:paraId="5B69BE9D" w14:textId="05AFBA68" w:rsidR="006B35A4" w:rsidRPr="00691852" w:rsidRDefault="006B35A4" w:rsidP="00476DB4">
      <w:pPr>
        <w:spacing w:after="0"/>
        <w:rPr>
          <w:rFonts w:ascii="Gadugi" w:hAnsi="Gadugi"/>
        </w:rPr>
      </w:pPr>
      <w:r w:rsidRPr="00691852">
        <w:rPr>
          <w:rFonts w:ascii="Gadugi" w:hAnsi="Gadugi" w:cs="Calibri"/>
          <w:color w:val="000000" w:themeColor="text1"/>
          <w:kern w:val="1"/>
          <w:lang w:eastAsia="en-GB" w:bidi="ar-SA"/>
        </w:rPr>
        <w:t>Q</w:t>
      </w:r>
      <w:r w:rsidR="00476DB4">
        <w:rPr>
          <w:rFonts w:ascii="Gadugi" w:hAnsi="Gadugi" w:cs="Calibri"/>
          <w:color w:val="000000" w:themeColor="text1"/>
          <w:kern w:val="1"/>
          <w:lang w:eastAsia="en-GB" w:bidi="ar-SA"/>
        </w:rPr>
        <w:t>3</w:t>
      </w:r>
      <w:r w:rsidRPr="00691852">
        <w:rPr>
          <w:rFonts w:ascii="Gadugi" w:hAnsi="Gadugi" w:cs="Calibri"/>
          <w:color w:val="000000" w:themeColor="text1"/>
          <w:kern w:val="1"/>
          <w:lang w:eastAsia="en-GB" w:bidi="ar-SA"/>
        </w:rPr>
        <w:t xml:space="preserve"> – The </w:t>
      </w:r>
      <w:r w:rsidRPr="00691852">
        <w:rPr>
          <w:rFonts w:ascii="Gadugi" w:hAnsi="Gadugi"/>
        </w:rPr>
        <w:t xml:space="preserve">ABC model can be helpful to track any challenging </w:t>
      </w:r>
      <w:proofErr w:type="spellStart"/>
      <w:r w:rsidRPr="00691852">
        <w:rPr>
          <w:rFonts w:ascii="Gadugi" w:hAnsi="Gadugi"/>
        </w:rPr>
        <w:t>behaviour</w:t>
      </w:r>
      <w:proofErr w:type="spellEnd"/>
      <w:r w:rsidRPr="00691852">
        <w:rPr>
          <w:rFonts w:ascii="Gadugi" w:hAnsi="Gadugi"/>
        </w:rPr>
        <w:t xml:space="preserve"> you may have concerns about. What do the letters ABC mean? (</w:t>
      </w:r>
      <w:r>
        <w:rPr>
          <w:rFonts w:ascii="Gadugi" w:hAnsi="Gadugi"/>
        </w:rPr>
        <w:t>C</w:t>
      </w:r>
      <w:r w:rsidRPr="00691852">
        <w:rPr>
          <w:rFonts w:ascii="Gadugi" w:hAnsi="Gadugi"/>
        </w:rPr>
        <w:t>hoose 1 answer)</w:t>
      </w:r>
    </w:p>
    <w:p w14:paraId="02C2702B" w14:textId="278391BC" w:rsidR="006B35A4" w:rsidRPr="00691852" w:rsidRDefault="006B35A4" w:rsidP="00AC355D">
      <w:pPr>
        <w:pStyle w:val="ListParagraph"/>
        <w:numPr>
          <w:ilvl w:val="1"/>
          <w:numId w:val="13"/>
        </w:numPr>
        <w:spacing w:after="0"/>
        <w:rPr>
          <w:rFonts w:ascii="Gadugi" w:hAnsi="Gadugi"/>
        </w:rPr>
      </w:pPr>
      <w:r w:rsidRPr="00691852">
        <w:rPr>
          <w:rFonts w:ascii="Gadugi" w:hAnsi="Gadugi"/>
        </w:rPr>
        <w:t xml:space="preserve">Alternative, </w:t>
      </w:r>
      <w:proofErr w:type="spellStart"/>
      <w:r w:rsidRPr="00691852">
        <w:rPr>
          <w:rFonts w:ascii="Gadugi" w:hAnsi="Gadugi"/>
        </w:rPr>
        <w:t>Behaviour</w:t>
      </w:r>
      <w:proofErr w:type="spellEnd"/>
      <w:r w:rsidRPr="00691852">
        <w:rPr>
          <w:rFonts w:ascii="Gadugi" w:hAnsi="Gadugi"/>
        </w:rPr>
        <w:t>, Control</w:t>
      </w:r>
    </w:p>
    <w:p w14:paraId="7855E102" w14:textId="43F29BBA" w:rsidR="006B35A4" w:rsidRPr="006B35A4" w:rsidRDefault="006B35A4" w:rsidP="00AC355D">
      <w:pPr>
        <w:pStyle w:val="ListParagraph"/>
        <w:numPr>
          <w:ilvl w:val="1"/>
          <w:numId w:val="13"/>
        </w:numPr>
        <w:rPr>
          <w:rFonts w:ascii="Gadugi" w:hAnsi="Gadugi"/>
          <w:b/>
          <w:bCs/>
        </w:rPr>
      </w:pPr>
      <w:r w:rsidRPr="006B35A4">
        <w:rPr>
          <w:rFonts w:ascii="Gadugi" w:hAnsi="Gadugi"/>
          <w:b/>
          <w:bCs/>
        </w:rPr>
        <w:t xml:space="preserve">Antecedent, </w:t>
      </w:r>
      <w:proofErr w:type="spellStart"/>
      <w:r w:rsidRPr="006B35A4">
        <w:rPr>
          <w:rFonts w:ascii="Gadugi" w:hAnsi="Gadugi"/>
          <w:b/>
          <w:bCs/>
        </w:rPr>
        <w:t>Behaviour</w:t>
      </w:r>
      <w:proofErr w:type="spellEnd"/>
      <w:r w:rsidRPr="006B35A4">
        <w:rPr>
          <w:rFonts w:ascii="Gadugi" w:hAnsi="Gadugi"/>
          <w:b/>
          <w:bCs/>
        </w:rPr>
        <w:t>, Consequence</w:t>
      </w:r>
    </w:p>
    <w:p w14:paraId="11A5FD32" w14:textId="23DB2E0F" w:rsidR="006B35A4" w:rsidRDefault="006B35A4" w:rsidP="00AC355D">
      <w:pPr>
        <w:pStyle w:val="ListParagraph"/>
        <w:numPr>
          <w:ilvl w:val="1"/>
          <w:numId w:val="13"/>
        </w:numPr>
        <w:rPr>
          <w:rFonts w:ascii="Gadugi" w:hAnsi="Gadugi"/>
        </w:rPr>
      </w:pPr>
      <w:r>
        <w:rPr>
          <w:rFonts w:ascii="Gadugi" w:hAnsi="Gadugi"/>
        </w:rPr>
        <w:t xml:space="preserve">Applying, </w:t>
      </w:r>
      <w:proofErr w:type="spellStart"/>
      <w:r>
        <w:rPr>
          <w:rFonts w:ascii="Gadugi" w:hAnsi="Gadugi"/>
        </w:rPr>
        <w:t>Behaviour</w:t>
      </w:r>
      <w:proofErr w:type="spellEnd"/>
      <w:r>
        <w:rPr>
          <w:rFonts w:ascii="Gadugi" w:hAnsi="Gadugi"/>
        </w:rPr>
        <w:t>, Consequences</w:t>
      </w:r>
    </w:p>
    <w:p w14:paraId="27EF2E1F" w14:textId="77777777" w:rsidR="006B35A4" w:rsidRDefault="006B35A4" w:rsidP="006B35A4">
      <w:pPr>
        <w:rPr>
          <w:rFonts w:ascii="Gadugi" w:hAnsi="Gadugi"/>
        </w:rPr>
      </w:pPr>
    </w:p>
    <w:p w14:paraId="1DC935A1" w14:textId="77777777" w:rsidR="006B35A4" w:rsidRDefault="006B35A4" w:rsidP="00476DB4">
      <w:pPr>
        <w:spacing w:after="0"/>
        <w:rPr>
          <w:rFonts w:ascii="Gadugi" w:hAnsi="Gadugi"/>
        </w:rPr>
      </w:pPr>
      <w:r>
        <w:rPr>
          <w:rFonts w:ascii="Gadugi" w:hAnsi="Gadugi"/>
        </w:rPr>
        <w:t xml:space="preserve">Q4 – Why are classroom routines an important part of </w:t>
      </w:r>
      <w:proofErr w:type="spellStart"/>
      <w:r>
        <w:rPr>
          <w:rFonts w:ascii="Gadugi" w:hAnsi="Gadugi"/>
        </w:rPr>
        <w:t>behaviour</w:t>
      </w:r>
      <w:proofErr w:type="spellEnd"/>
      <w:r>
        <w:rPr>
          <w:rFonts w:ascii="Gadugi" w:hAnsi="Gadugi"/>
        </w:rPr>
        <w:t xml:space="preserve"> management? (Choose 1 answer)</w:t>
      </w:r>
    </w:p>
    <w:p w14:paraId="7BD2292A" w14:textId="77777777" w:rsidR="006B35A4" w:rsidRDefault="006B35A4" w:rsidP="00AC355D">
      <w:pPr>
        <w:pStyle w:val="ListParagraph"/>
        <w:numPr>
          <w:ilvl w:val="2"/>
          <w:numId w:val="13"/>
        </w:numPr>
        <w:spacing w:after="0"/>
        <w:ind w:left="1440"/>
        <w:rPr>
          <w:rFonts w:ascii="Gadugi" w:hAnsi="Gadugi"/>
        </w:rPr>
      </w:pPr>
      <w:r w:rsidRPr="006B35A4">
        <w:rPr>
          <w:rFonts w:ascii="Gadugi" w:hAnsi="Gadugi"/>
        </w:rPr>
        <w:t>Teachers have full control over their students</w:t>
      </w:r>
    </w:p>
    <w:p w14:paraId="0765A5B9" w14:textId="77777777" w:rsidR="006B35A4" w:rsidRPr="008433D1" w:rsidRDefault="006B35A4" w:rsidP="00AC355D">
      <w:pPr>
        <w:pStyle w:val="ListParagraph"/>
        <w:numPr>
          <w:ilvl w:val="2"/>
          <w:numId w:val="13"/>
        </w:numPr>
        <w:ind w:left="1440"/>
        <w:rPr>
          <w:rFonts w:ascii="Gadugi" w:hAnsi="Gadugi"/>
        </w:rPr>
      </w:pPr>
      <w:r w:rsidRPr="00652038">
        <w:rPr>
          <w:rFonts w:ascii="Gadugi" w:hAnsi="Gadugi"/>
        </w:rPr>
        <w:t>Teachers can discipline children if they do not follow classroom routines</w:t>
      </w:r>
    </w:p>
    <w:p w14:paraId="301BC687" w14:textId="14BAE397" w:rsidR="006B35A4" w:rsidRPr="00652038" w:rsidRDefault="006B35A4" w:rsidP="00AC355D">
      <w:pPr>
        <w:pStyle w:val="ListParagraph"/>
        <w:numPr>
          <w:ilvl w:val="2"/>
          <w:numId w:val="13"/>
        </w:numPr>
        <w:ind w:left="1440"/>
        <w:rPr>
          <w:rFonts w:ascii="Gadugi" w:hAnsi="Gadugi"/>
          <w:b/>
          <w:bCs/>
        </w:rPr>
      </w:pPr>
      <w:r w:rsidRPr="00652038">
        <w:rPr>
          <w:rFonts w:ascii="Gadugi" w:hAnsi="Gadugi"/>
          <w:b/>
          <w:bCs/>
        </w:rPr>
        <w:t xml:space="preserve">Teachers can manage time, classroom space and ensure a smooth transition between activities </w:t>
      </w:r>
    </w:p>
    <w:p w14:paraId="60B9C410" w14:textId="77777777" w:rsidR="0029647A" w:rsidRPr="006B35A4" w:rsidRDefault="0029647A" w:rsidP="0029647A">
      <w:pPr>
        <w:pStyle w:val="ListParagraph"/>
        <w:ind w:left="1440"/>
        <w:rPr>
          <w:rFonts w:ascii="Gadugi" w:hAnsi="Gadugi"/>
        </w:rPr>
      </w:pPr>
    </w:p>
    <w:p w14:paraId="349C0282" w14:textId="77777777" w:rsidR="006B35A4" w:rsidRDefault="006B35A4" w:rsidP="00476DB4">
      <w:pPr>
        <w:autoSpaceDE w:val="0"/>
        <w:autoSpaceDN w:val="0"/>
        <w:adjustRightInd w:val="0"/>
        <w:spacing w:after="0"/>
        <w:rPr>
          <w:rFonts w:ascii="Gadugi" w:hAnsi="Gadugi"/>
        </w:rPr>
      </w:pPr>
      <w:r>
        <w:rPr>
          <w:rFonts w:ascii="Gadugi" w:hAnsi="Gadugi"/>
        </w:rPr>
        <w:t>Q5 – What are the benefits of establishing a quiet space in the classroom? (Choose 1 answer)</w:t>
      </w:r>
    </w:p>
    <w:p w14:paraId="16748EDF" w14:textId="77777777" w:rsidR="006B35A4" w:rsidRDefault="006B35A4" w:rsidP="006231A9">
      <w:pPr>
        <w:pStyle w:val="ListParagraph"/>
        <w:numPr>
          <w:ilvl w:val="0"/>
          <w:numId w:val="36"/>
        </w:numPr>
        <w:autoSpaceDE w:val="0"/>
        <w:autoSpaceDN w:val="0"/>
        <w:adjustRightInd w:val="0"/>
        <w:spacing w:after="0"/>
        <w:ind w:left="1530" w:hanging="450"/>
        <w:rPr>
          <w:rFonts w:ascii="Gadugi" w:hAnsi="Gadugi"/>
        </w:rPr>
      </w:pPr>
      <w:r>
        <w:rPr>
          <w:rFonts w:ascii="Gadugi" w:hAnsi="Gadugi"/>
        </w:rPr>
        <w:t>Providing a space for the teacher to send children who behave poorly</w:t>
      </w:r>
    </w:p>
    <w:p w14:paraId="1099BF6E" w14:textId="77777777" w:rsidR="006B35A4" w:rsidRDefault="006B35A4" w:rsidP="006231A9">
      <w:pPr>
        <w:pStyle w:val="ListParagraph"/>
        <w:numPr>
          <w:ilvl w:val="0"/>
          <w:numId w:val="36"/>
        </w:numPr>
        <w:autoSpaceDE w:val="0"/>
        <w:autoSpaceDN w:val="0"/>
        <w:adjustRightInd w:val="0"/>
        <w:spacing w:after="0"/>
        <w:ind w:left="1530" w:hanging="450"/>
        <w:rPr>
          <w:rFonts w:ascii="Gadugi" w:hAnsi="Gadugi"/>
        </w:rPr>
      </w:pPr>
      <w:r>
        <w:rPr>
          <w:rFonts w:ascii="Gadugi" w:hAnsi="Gadugi"/>
        </w:rPr>
        <w:t>Providing a space for the teacher to work without being distracted by students</w:t>
      </w:r>
    </w:p>
    <w:p w14:paraId="75519E33" w14:textId="77777777" w:rsidR="006B35A4" w:rsidRPr="006B35A4" w:rsidRDefault="006B35A4" w:rsidP="006231A9">
      <w:pPr>
        <w:pStyle w:val="ListParagraph"/>
        <w:numPr>
          <w:ilvl w:val="0"/>
          <w:numId w:val="36"/>
        </w:numPr>
        <w:autoSpaceDE w:val="0"/>
        <w:autoSpaceDN w:val="0"/>
        <w:adjustRightInd w:val="0"/>
        <w:ind w:left="1530" w:hanging="450"/>
        <w:rPr>
          <w:rFonts w:ascii="Gadugi" w:hAnsi="Gadugi"/>
          <w:b/>
          <w:bCs/>
        </w:rPr>
      </w:pPr>
      <w:r w:rsidRPr="006B35A4">
        <w:rPr>
          <w:rFonts w:ascii="Gadugi" w:hAnsi="Gadugi"/>
          <w:b/>
          <w:bCs/>
        </w:rPr>
        <w:t>Providing a calm and quiet space for children who become anxious or worried in a noisy classroom</w:t>
      </w:r>
    </w:p>
    <w:p w14:paraId="77F927F9" w14:textId="77777777" w:rsidR="006B35A4" w:rsidRPr="00417024" w:rsidRDefault="006B35A4" w:rsidP="006B35A4">
      <w:pPr>
        <w:spacing w:after="0" w:line="240" w:lineRule="auto"/>
        <w:jc w:val="both"/>
        <w:rPr>
          <w:rFonts w:ascii="Gadugi" w:hAnsi="Gadugi"/>
          <w:lang w:bidi="ar-SA"/>
        </w:rPr>
      </w:pPr>
    </w:p>
    <w:p w14:paraId="34D015F7" w14:textId="77777777" w:rsidR="00417024" w:rsidRPr="00417024" w:rsidRDefault="00417024" w:rsidP="00417024">
      <w:pPr>
        <w:spacing w:after="0" w:line="240" w:lineRule="auto"/>
        <w:jc w:val="both"/>
        <w:rPr>
          <w:rFonts w:ascii="Gadugi" w:hAnsi="Gadugi"/>
          <w:lang w:bidi="ar-SA"/>
        </w:rPr>
      </w:pPr>
    </w:p>
    <w:p w14:paraId="2DE76E16" w14:textId="77777777" w:rsidR="00417024" w:rsidRPr="00417024" w:rsidRDefault="00417024" w:rsidP="00417024">
      <w:pPr>
        <w:spacing w:after="0" w:line="240" w:lineRule="auto"/>
        <w:jc w:val="both"/>
        <w:rPr>
          <w:rFonts w:ascii="Gadugi" w:hAnsi="Gadugi"/>
          <w:lang w:bidi="ar-SA"/>
        </w:rPr>
      </w:pPr>
    </w:p>
    <w:p w14:paraId="2277152A" w14:textId="77777777" w:rsidR="00417024" w:rsidRPr="00417024" w:rsidRDefault="00417024" w:rsidP="00417024">
      <w:pPr>
        <w:spacing w:after="0" w:line="240" w:lineRule="auto"/>
        <w:jc w:val="both"/>
        <w:rPr>
          <w:rFonts w:ascii="Gadugi" w:hAnsi="Gadugi"/>
          <w:lang w:bidi="ar-SA"/>
        </w:rPr>
      </w:pPr>
    </w:p>
    <w:p w14:paraId="4D73B78F" w14:textId="77777777" w:rsidR="00417024" w:rsidRPr="00417024" w:rsidRDefault="00417024" w:rsidP="00417024">
      <w:pPr>
        <w:spacing w:after="0" w:line="240" w:lineRule="auto"/>
        <w:jc w:val="both"/>
        <w:rPr>
          <w:rFonts w:ascii="Gadugi" w:hAnsi="Gadugi"/>
          <w:lang w:bidi="ar-SA"/>
        </w:rPr>
      </w:pPr>
    </w:p>
    <w:p w14:paraId="6B55D7D7" w14:textId="77777777" w:rsidR="00417024" w:rsidRPr="00417024" w:rsidRDefault="00417024" w:rsidP="00417024">
      <w:pPr>
        <w:spacing w:after="0" w:line="240" w:lineRule="auto"/>
        <w:jc w:val="both"/>
        <w:rPr>
          <w:rFonts w:ascii="Gadugi" w:hAnsi="Gadugi"/>
          <w:lang w:bidi="ar-SA"/>
        </w:rPr>
      </w:pPr>
    </w:p>
    <w:p w14:paraId="124CC266" w14:textId="77777777" w:rsidR="00417024" w:rsidRPr="00417024" w:rsidRDefault="00417024" w:rsidP="00417024">
      <w:pPr>
        <w:spacing w:after="0" w:line="240" w:lineRule="auto"/>
        <w:jc w:val="both"/>
        <w:rPr>
          <w:rFonts w:ascii="Gadugi" w:hAnsi="Gadugi"/>
          <w:lang w:bidi="ar-SA"/>
        </w:rPr>
      </w:pPr>
    </w:p>
    <w:p w14:paraId="25CA6C31" w14:textId="77777777" w:rsidR="00417024" w:rsidRPr="00417024" w:rsidRDefault="00417024" w:rsidP="00417024">
      <w:pPr>
        <w:spacing w:after="0" w:line="240" w:lineRule="auto"/>
        <w:jc w:val="both"/>
        <w:rPr>
          <w:rFonts w:ascii="Gadugi" w:hAnsi="Gadugi"/>
          <w:lang w:bidi="ar-SA"/>
        </w:rPr>
      </w:pPr>
    </w:p>
    <w:p w14:paraId="61A562EC" w14:textId="77777777" w:rsidR="00417024" w:rsidRPr="00417024" w:rsidRDefault="00417024" w:rsidP="00FC7602">
      <w:pPr>
        <w:keepNext/>
        <w:keepLines/>
        <w:numPr>
          <w:ilvl w:val="0"/>
          <w:numId w:val="3"/>
        </w:numPr>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r w:rsidRPr="00417024">
        <w:rPr>
          <w:noProof/>
          <w:sz w:val="24"/>
          <w:lang w:eastAsia="en-GB"/>
        </w:rPr>
        <w:lastRenderedPageBreak/>
        <w:drawing>
          <wp:anchor distT="0" distB="0" distL="114300" distR="114300" simplePos="0" relativeHeight="251677696" behindDoc="0" locked="0" layoutInCell="1" allowOverlap="1" wp14:anchorId="797ECDD0" wp14:editId="10AAA9F0">
            <wp:simplePos x="0" y="0"/>
            <wp:positionH relativeFrom="column">
              <wp:posOffset>4683318</wp:posOffset>
            </wp:positionH>
            <wp:positionV relativeFrom="paragraph">
              <wp:posOffset>-469182</wp:posOffset>
            </wp:positionV>
            <wp:extent cx="2121535" cy="2152015"/>
            <wp:effectExtent l="0" t="0" r="0" b="0"/>
            <wp:wrapNone/>
            <wp:docPr id="1061" name="Picture 106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1" name="Picture 106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417024">
        <w:rPr>
          <w:rFonts w:asciiTheme="majorHAnsi" w:eastAsia="Times New Roman" w:hAnsiTheme="majorHAnsi" w:cstheme="majorBidi"/>
          <w:b/>
          <w:bCs/>
          <w:color w:val="2F5496" w:themeColor="accent1" w:themeShade="BF"/>
          <w:sz w:val="26"/>
          <w:szCs w:val="26"/>
          <w:lang w:val="en-GB" w:eastAsia="ja-JP" w:bidi="ar-SA"/>
        </w:rPr>
        <w:t>Improving teaching and learning</w:t>
      </w:r>
    </w:p>
    <w:p w14:paraId="20D0F0BF" w14:textId="77777777" w:rsidR="00417024" w:rsidRPr="00417024" w:rsidRDefault="00417024" w:rsidP="00417024">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tbl>
      <w:tblPr>
        <w:tblStyle w:val="TableGrid3"/>
        <w:tblW w:w="9918" w:type="dxa"/>
        <w:tblLook w:val="04A0" w:firstRow="1" w:lastRow="0" w:firstColumn="1" w:lastColumn="0" w:noHBand="0" w:noVBand="1"/>
      </w:tblPr>
      <w:tblGrid>
        <w:gridCol w:w="9918"/>
      </w:tblGrid>
      <w:tr w:rsidR="00417024" w:rsidRPr="00417024" w14:paraId="6252941A" w14:textId="77777777" w:rsidTr="00E515FB">
        <w:trPr>
          <w:trHeight w:val="1922"/>
        </w:trPr>
        <w:tc>
          <w:tcPr>
            <w:tcW w:w="9918" w:type="dxa"/>
            <w:shd w:val="clear" w:color="auto" w:fill="E2EFD9" w:themeFill="accent6" w:themeFillTint="33"/>
          </w:tcPr>
          <w:p w14:paraId="329BB2CF" w14:textId="08668C1F" w:rsidR="00417024" w:rsidRPr="0029647A" w:rsidRDefault="00417024" w:rsidP="0029647A">
            <w:pPr>
              <w:keepNext/>
              <w:keepLines/>
              <w:spacing w:before="240"/>
              <w:outlineLvl w:val="0"/>
              <w:rPr>
                <w:rFonts w:asciiTheme="majorHAnsi" w:eastAsiaTheme="majorEastAsia" w:hAnsiTheme="majorHAnsi" w:cstheme="majorBidi"/>
                <w:b/>
                <w:bCs/>
                <w:color w:val="2F5496" w:themeColor="accent1" w:themeShade="BF"/>
                <w:sz w:val="26"/>
                <w:szCs w:val="26"/>
              </w:rPr>
            </w:pPr>
            <w:r w:rsidRPr="00417024">
              <w:rPr>
                <w:rFonts w:asciiTheme="majorHAnsi" w:eastAsiaTheme="majorEastAsia" w:hAnsiTheme="majorHAnsi" w:cstheme="majorBidi"/>
                <w:b/>
                <w:bCs/>
                <w:color w:val="2F5496" w:themeColor="accent1" w:themeShade="BF"/>
                <w:sz w:val="26"/>
                <w:szCs w:val="26"/>
              </w:rPr>
              <w:t>Activity 1</w:t>
            </w:r>
            <w:r w:rsidR="00A53228">
              <w:rPr>
                <w:rFonts w:asciiTheme="majorHAnsi" w:eastAsiaTheme="majorEastAsia" w:hAnsiTheme="majorHAnsi" w:cstheme="majorBidi"/>
                <w:b/>
                <w:bCs/>
                <w:color w:val="2F5496" w:themeColor="accent1" w:themeShade="BF"/>
                <w:sz w:val="26"/>
                <w:szCs w:val="26"/>
              </w:rPr>
              <w:t>4</w:t>
            </w:r>
            <w:r w:rsidRPr="00417024">
              <w:rPr>
                <w:rFonts w:asciiTheme="majorHAnsi" w:eastAsiaTheme="majorEastAsia" w:hAnsiTheme="majorHAnsi" w:cstheme="majorBidi"/>
                <w:b/>
                <w:bCs/>
                <w:color w:val="2F5496" w:themeColor="accent1" w:themeShade="BF"/>
                <w:sz w:val="26"/>
                <w:szCs w:val="26"/>
              </w:rPr>
              <w:t>.1</w:t>
            </w:r>
            <w:r w:rsidR="0029647A">
              <w:rPr>
                <w:rFonts w:asciiTheme="majorHAnsi" w:eastAsiaTheme="majorEastAsia" w:hAnsiTheme="majorHAnsi" w:cstheme="majorBidi"/>
                <w:b/>
                <w:bCs/>
                <w:color w:val="2F5496" w:themeColor="accent1" w:themeShade="BF"/>
                <w:sz w:val="26"/>
                <w:szCs w:val="26"/>
              </w:rPr>
              <w:t>8</w:t>
            </w:r>
            <w:r w:rsidRPr="00417024">
              <w:rPr>
                <w:rFonts w:asciiTheme="majorHAnsi" w:eastAsiaTheme="majorEastAsia" w:hAnsiTheme="majorHAnsi" w:cstheme="majorBidi"/>
                <w:b/>
                <w:bCs/>
                <w:color w:val="2F5496" w:themeColor="accent1" w:themeShade="BF"/>
                <w:sz w:val="26"/>
                <w:szCs w:val="26"/>
              </w:rPr>
              <w:t xml:space="preserve"> Improving your own teaching practice. (30 minutes)</w:t>
            </w:r>
          </w:p>
          <w:p w14:paraId="1A277FD3" w14:textId="77777777" w:rsidR="00417024" w:rsidRPr="00417024" w:rsidRDefault="00417024" w:rsidP="00417024">
            <w:pPr>
              <w:autoSpaceDE w:val="0"/>
              <w:autoSpaceDN w:val="0"/>
              <w:adjustRightInd w:val="0"/>
              <w:rPr>
                <w:rFonts w:ascii="Gadugi" w:hAnsi="Gadugi" w:cs="Calibri"/>
                <w:kern w:val="1"/>
                <w:lang w:eastAsia="en-GB" w:bidi="ar-SA"/>
              </w:rPr>
            </w:pPr>
            <w:r w:rsidRPr="00417024">
              <w:rPr>
                <w:rFonts w:ascii="Gadugi" w:hAnsi="Gadugi" w:cs="Calibri"/>
                <w:kern w:val="1"/>
                <w:lang w:eastAsia="en-GB" w:bidi="ar-SA"/>
              </w:rPr>
              <w:t>It is important to reflect on the answers to the activities you have completed earlier.</w:t>
            </w:r>
          </w:p>
          <w:p w14:paraId="785F8635" w14:textId="77777777" w:rsidR="00417024" w:rsidRPr="00417024" w:rsidRDefault="00417024" w:rsidP="00417024">
            <w:pPr>
              <w:autoSpaceDE w:val="0"/>
              <w:autoSpaceDN w:val="0"/>
              <w:adjustRightInd w:val="0"/>
              <w:rPr>
                <w:rFonts w:ascii="Gadugi" w:hAnsi="Gadugi" w:cs="Calibri"/>
                <w:kern w:val="1"/>
                <w:lang w:eastAsia="en-GB" w:bidi="ar-SA"/>
              </w:rPr>
            </w:pPr>
          </w:p>
          <w:p w14:paraId="03ACA72E" w14:textId="0E0F7D27" w:rsidR="00417024" w:rsidRPr="00417024" w:rsidRDefault="00417024" w:rsidP="00417024">
            <w:pPr>
              <w:autoSpaceDE w:val="0"/>
              <w:autoSpaceDN w:val="0"/>
              <w:adjustRightInd w:val="0"/>
              <w:rPr>
                <w:rFonts w:ascii="Gadugi" w:hAnsi="Gadugi" w:cs="Calibri"/>
                <w:kern w:val="1"/>
                <w:lang w:eastAsia="en-GB" w:bidi="ar-SA"/>
              </w:rPr>
            </w:pPr>
            <w:r w:rsidRPr="00417024">
              <w:rPr>
                <w:rFonts w:ascii="Gadugi" w:hAnsi="Gadugi" w:cs="Calibri"/>
                <w:kern w:val="1"/>
                <w:lang w:eastAsia="en-GB" w:bidi="ar-SA"/>
              </w:rPr>
              <w:t xml:space="preserve">Scenario – Your Head of Department asks to meet you to ask about </w:t>
            </w:r>
            <w:r w:rsidR="00382D6E">
              <w:rPr>
                <w:rFonts w:ascii="Gadugi" w:hAnsi="Gadugi" w:cs="Calibri"/>
                <w:kern w:val="1"/>
                <w:lang w:eastAsia="en-GB" w:bidi="ar-SA"/>
              </w:rPr>
              <w:t>the behaviour of students in your class</w:t>
            </w:r>
            <w:r w:rsidRPr="00417024">
              <w:rPr>
                <w:rFonts w:ascii="Gadugi" w:hAnsi="Gadugi" w:cs="Calibri"/>
                <w:kern w:val="1"/>
                <w:lang w:eastAsia="en-GB" w:bidi="ar-SA"/>
              </w:rPr>
              <w:t xml:space="preserve">. They ask you to </w:t>
            </w:r>
            <w:r w:rsidRPr="00417024">
              <w:rPr>
                <w:rFonts w:ascii="Gadugi" w:hAnsi="Gadugi" w:cs="Calibri"/>
                <w:b/>
                <w:bCs/>
                <w:kern w:val="1"/>
                <w:lang w:eastAsia="en-GB" w:bidi="ar-SA"/>
              </w:rPr>
              <w:t>complete the following statement</w:t>
            </w:r>
            <w:r w:rsidRPr="00417024">
              <w:rPr>
                <w:rFonts w:ascii="Gadugi" w:hAnsi="Gadugi" w:cs="Calibri"/>
                <w:kern w:val="1"/>
                <w:lang w:eastAsia="en-GB" w:bidi="ar-SA"/>
              </w:rPr>
              <w:t xml:space="preserve">.  </w:t>
            </w:r>
          </w:p>
          <w:p w14:paraId="11963002" w14:textId="77777777" w:rsidR="00417024" w:rsidRPr="00417024" w:rsidRDefault="00417024" w:rsidP="00417024">
            <w:pPr>
              <w:autoSpaceDE w:val="0"/>
              <w:autoSpaceDN w:val="0"/>
              <w:adjustRightInd w:val="0"/>
              <w:rPr>
                <w:rFonts w:ascii="Gadugi" w:hAnsi="Gadugi" w:cs="Calibri"/>
                <w:kern w:val="1"/>
                <w:lang w:eastAsia="en-GB" w:bidi="ar-SA"/>
              </w:rPr>
            </w:pPr>
            <w:r w:rsidRPr="00417024">
              <w:rPr>
                <w:rFonts w:ascii="Gadugi" w:hAnsi="Gadugi" w:cs="Calibri"/>
                <w:kern w:val="1"/>
                <w:lang w:eastAsia="en-GB" w:bidi="ar-SA"/>
              </w:rPr>
              <w:t>Make notes in your learning journal:</w:t>
            </w:r>
          </w:p>
          <w:p w14:paraId="49BC7B37" w14:textId="77777777" w:rsidR="00417024" w:rsidRPr="00417024" w:rsidRDefault="00417024" w:rsidP="00417024">
            <w:pPr>
              <w:autoSpaceDE w:val="0"/>
              <w:autoSpaceDN w:val="0"/>
              <w:adjustRightInd w:val="0"/>
              <w:rPr>
                <w:rFonts w:ascii="Gadugi" w:hAnsi="Gadugi" w:cstheme="minorHAnsi"/>
                <w:lang w:bidi="ar-SA"/>
              </w:rPr>
            </w:pPr>
            <w:r w:rsidRPr="00417024">
              <w:rPr>
                <w:rFonts w:ascii="Gadugi" w:hAnsi="Gadugi"/>
                <w:noProof/>
              </w:rPr>
              <w:drawing>
                <wp:anchor distT="0" distB="0" distL="114300" distR="114300" simplePos="0" relativeHeight="251678720" behindDoc="0" locked="0" layoutInCell="1" allowOverlap="1" wp14:anchorId="7E461BF3" wp14:editId="62AB2938">
                  <wp:simplePos x="0" y="0"/>
                  <wp:positionH relativeFrom="column">
                    <wp:posOffset>-388013</wp:posOffset>
                  </wp:positionH>
                  <wp:positionV relativeFrom="paragraph">
                    <wp:posOffset>152952</wp:posOffset>
                  </wp:positionV>
                  <wp:extent cx="1139825" cy="1146175"/>
                  <wp:effectExtent l="0" t="0" r="0" b="0"/>
                  <wp:wrapNone/>
                  <wp:docPr id="1058" name="Picture 1058" descr="A blue logo with a black background&#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8" name="Picture 1058" descr="A blue logo with a black background&#10;&#10;Description automatically generated with low confidence"/>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1139825" cy="1146175"/>
                          </a:xfrm>
                          <a:prstGeom prst="rect">
                            <a:avLst/>
                          </a:prstGeom>
                          <a:noFill/>
                        </pic:spPr>
                      </pic:pic>
                    </a:graphicData>
                  </a:graphic>
                </wp:anchor>
              </w:drawing>
            </w:r>
          </w:p>
          <w:p w14:paraId="5ECFD98D" w14:textId="2343EE36" w:rsidR="00417024" w:rsidRPr="00932987" w:rsidRDefault="00417024" w:rsidP="00C47DE3">
            <w:pPr>
              <w:numPr>
                <w:ilvl w:val="0"/>
                <w:numId w:val="10"/>
              </w:numPr>
              <w:autoSpaceDE w:val="0"/>
              <w:autoSpaceDN w:val="0"/>
              <w:adjustRightInd w:val="0"/>
              <w:contextualSpacing/>
              <w:rPr>
                <w:rFonts w:ascii="Gadugi" w:hAnsi="Gadugi" w:cstheme="minorHAnsi"/>
                <w:lang w:bidi="ar-SA"/>
              </w:rPr>
            </w:pPr>
            <w:r w:rsidRPr="00382D6E">
              <w:rPr>
                <w:rFonts w:ascii="Gadugi" w:hAnsi="Gadugi" w:cstheme="minorHAnsi"/>
                <w:noProof/>
                <w:lang w:bidi="ar-SA"/>
              </w:rPr>
              <mc:AlternateContent>
                <mc:Choice Requires="wps">
                  <w:drawing>
                    <wp:anchor distT="0" distB="0" distL="114300" distR="114300" simplePos="0" relativeHeight="251676672" behindDoc="0" locked="0" layoutInCell="1" allowOverlap="1" wp14:anchorId="5B593191" wp14:editId="07CF7AEB">
                      <wp:simplePos x="0" y="0"/>
                      <wp:positionH relativeFrom="column">
                        <wp:posOffset>4375150</wp:posOffset>
                      </wp:positionH>
                      <wp:positionV relativeFrom="paragraph">
                        <wp:posOffset>360045</wp:posOffset>
                      </wp:positionV>
                      <wp:extent cx="571706" cy="369332"/>
                      <wp:effectExtent l="0" t="0" r="0" b="0"/>
                      <wp:wrapNone/>
                      <wp:docPr id="556" name="TextBox 11"/>
                      <wp:cNvGraphicFramePr/>
                      <a:graphic xmlns:a="http://schemas.openxmlformats.org/drawingml/2006/main">
                        <a:graphicData uri="http://schemas.microsoft.com/office/word/2010/wordprocessingShape">
                          <wps:wsp>
                            <wps:cNvSpPr txBox="1"/>
                            <wps:spPr>
                              <a:xfrm rot="20306255">
                                <a:off x="0" y="0"/>
                                <a:ext cx="571706" cy="369332"/>
                              </a:xfrm>
                              <a:prstGeom prst="rect">
                                <a:avLst/>
                              </a:prstGeom>
                              <a:noFill/>
                            </wps:spPr>
                            <wps:txbx>
                              <w:txbxContent>
                                <w:p w14:paraId="6D2246ED" w14:textId="77777777" w:rsidR="00417024" w:rsidRDefault="00417024" w:rsidP="00417024">
                                  <w:pPr>
                                    <w:rPr>
                                      <w:rFonts w:ascii="Segoe Script" w:hAnsi="Segoe Script"/>
                                      <w:b/>
                                      <w:bCs/>
                                      <w:color w:val="FFC000"/>
                                      <w:kern w:val="24"/>
                                      <w:sz w:val="36"/>
                                      <w:szCs w:val="36"/>
                                    </w:rPr>
                                  </w:pPr>
                                  <w:r>
                                    <w:rPr>
                                      <w:rFonts w:ascii="Segoe Script" w:hAnsi="Segoe Script"/>
                                      <w:b/>
                                      <w:bCs/>
                                      <w:color w:val="FFC000"/>
                                      <w:kern w:val="24"/>
                                      <w:sz w:val="36"/>
                                      <w:szCs w:val="36"/>
                                    </w:rPr>
                                    <w:t>LJ</w:t>
                                  </w:r>
                                </w:p>
                              </w:txbxContent>
                            </wps:txbx>
                            <wps:bodyPr wrap="square" rtlCol="0">
                              <a:spAutoFit/>
                            </wps:bodyPr>
                          </wps:wsp>
                        </a:graphicData>
                      </a:graphic>
                    </wp:anchor>
                  </w:drawing>
                </mc:Choice>
                <mc:Fallback>
                  <w:pict>
                    <v:shape w14:anchorId="5B593191" id="TextBox 11" o:spid="_x0000_s1070" type="#_x0000_t202" style="position:absolute;left:0;text-align:left;margin-left:344.5pt;margin-top:28.35pt;width:45pt;height:29.1pt;rotation:-1413115fd;z-index:25167667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PDYkgEAAP8CAAAOAAAAZHJzL2Uyb0RvYy54bWyskkFu2zAQRfcBegeC+1qyHDuNYDloE6Sb&#10;oimQ5gA0RVoCRA47Q1vy7TukHSdod0U3BDUcPf7/h+u7yQ3iYJB68I2cz0opjNfQ9n7XyJefjx8/&#10;SUFR+VYN4E0jj4bk3ebD1XoMtamgg6E1KBjiqR5DI7sYQ10UpDvjFM0gGM+HFtCpyJ+4K1pUI9Pd&#10;UFRluSpGwDYgaEPE1YfTodxkvrVGxydryUQxNJK1xbxiXrdpLTZrVe9Qha7XZxnqH1Q41Xu+9IJ6&#10;UFGJPfZ/oVyvEQhsnGlwBVjba5M9sJt5+Yeb504Fk71wOBQuMdH/w+rvh+fwA0WcvsDEA0yBjIFq&#10;4mLyM1l0AoFzq8pFuaqWy2yThQtu50SPlxTNFIXm4vJmflOupNB8tFjdLhZVghYnVmIGpPjVgBNp&#10;00jkIWWoOnyjeGp9bUntHh77YUj1N2FpF6ftJPq2kdfXr6q30B7ZzMjzbCT92is0UmAc7iGPP9Eo&#10;fN5HJuaLEub0z5nOKWep5xeRxvj+O3e9vdvNbwAAAP//AwBQSwMEFAAGAAgAAAAhAFekzc/gAAAA&#10;CgEAAA8AAABkcnMvZG93bnJldi54bWxMj0FPwzAMhe9I/IfISFwQS4ug3UrTaTBxZIwxade0MW1F&#10;41RNupV/j3diR9vvPX8vX062E0ccfOtIQTyLQCBVzrRUK9h/vd3PQfigyejOESr4RQ/L4voq15lx&#10;J/rE4y7UgkPIZ1pBE0KfSemrBq32M9cj8e3bDVYHHodamkGfONx28iGKEml1S/yh0T2+Nlj97EbL&#10;GId6s159jOvUxu12W9pN/P5yp9TtzbR6BhFwCv9iOOOzBwpmKt1IxotOQTJfcJeg4ClJQbAgTc+L&#10;kpXx4wJkkcvLCsUfAAAA//8DAFBLAQItABQABgAIAAAAIQC2gziS/gAAAOEBAAATAAAAAAAAAAAA&#10;AAAAAAAAAABbQ29udGVudF9UeXBlc10ueG1sUEsBAi0AFAAGAAgAAAAhADj9If/WAAAAlAEAAAsA&#10;AAAAAAAAAAAAAAAALwEAAF9yZWxzLy5yZWxzUEsBAi0AFAAGAAgAAAAhAMAk8NiSAQAA/wIAAA4A&#10;AAAAAAAAAAAAAAAALgIAAGRycy9lMm9Eb2MueG1sUEsBAi0AFAAGAAgAAAAhAFekzc/gAAAACgEA&#10;AA8AAAAAAAAAAAAAAAAA7AMAAGRycy9kb3ducmV2LnhtbFBLBQYAAAAABAAEAPMAAAD5BAAAAAA=&#10;" filled="f" stroked="f">
                      <v:textbox style="mso-fit-shape-to-text:t">
                        <w:txbxContent>
                          <w:p w14:paraId="6D2246ED" w14:textId="77777777" w:rsidR="00417024" w:rsidRDefault="00417024" w:rsidP="00417024">
                            <w:pPr>
                              <w:rPr>
                                <w:rFonts w:ascii="Segoe Script" w:hAnsi="Segoe Script"/>
                                <w:b/>
                                <w:bCs/>
                                <w:color w:val="FFC000"/>
                                <w:kern w:val="24"/>
                                <w:sz w:val="36"/>
                                <w:szCs w:val="36"/>
                              </w:rPr>
                            </w:pPr>
                            <w:r>
                              <w:rPr>
                                <w:rFonts w:ascii="Segoe Script" w:hAnsi="Segoe Script"/>
                                <w:b/>
                                <w:bCs/>
                                <w:color w:val="FFC000"/>
                                <w:kern w:val="24"/>
                                <w:sz w:val="36"/>
                                <w:szCs w:val="36"/>
                              </w:rPr>
                              <w:t>LJ</w:t>
                            </w:r>
                          </w:p>
                        </w:txbxContent>
                      </v:textbox>
                    </v:shape>
                  </w:pict>
                </mc:Fallback>
              </mc:AlternateContent>
            </w:r>
            <w:r w:rsidR="00932987">
              <w:rPr>
                <w:rFonts w:ascii="Gadugi" w:hAnsi="Gadugi" w:cstheme="minorHAnsi"/>
                <w:lang w:bidi="ar-SA"/>
              </w:rPr>
              <w:t>The systems I have in place to encourage good behaviour are:</w:t>
            </w:r>
          </w:p>
          <w:p w14:paraId="66D9D7A1" w14:textId="77777777" w:rsidR="00417024" w:rsidRPr="00417024" w:rsidRDefault="00417024" w:rsidP="00C47DE3">
            <w:pPr>
              <w:numPr>
                <w:ilvl w:val="1"/>
                <w:numId w:val="11"/>
              </w:numPr>
              <w:autoSpaceDE w:val="0"/>
              <w:autoSpaceDN w:val="0"/>
              <w:adjustRightInd w:val="0"/>
              <w:contextualSpacing/>
              <w:rPr>
                <w:rFonts w:ascii="Gadugi" w:hAnsi="Gadugi" w:cstheme="minorHAnsi"/>
                <w:lang w:bidi="ar-SA"/>
              </w:rPr>
            </w:pPr>
            <w:r w:rsidRPr="00417024">
              <w:rPr>
                <w:rFonts w:ascii="Gadugi" w:hAnsi="Gadugi" w:cstheme="minorHAnsi"/>
                <w:lang w:bidi="ar-SA"/>
              </w:rPr>
              <w:t>…</w:t>
            </w:r>
          </w:p>
          <w:p w14:paraId="4E321A6C" w14:textId="77777777" w:rsidR="00417024" w:rsidRPr="00417024" w:rsidRDefault="00417024" w:rsidP="00C47DE3">
            <w:pPr>
              <w:numPr>
                <w:ilvl w:val="1"/>
                <w:numId w:val="11"/>
              </w:numPr>
              <w:autoSpaceDE w:val="0"/>
              <w:autoSpaceDN w:val="0"/>
              <w:adjustRightInd w:val="0"/>
              <w:contextualSpacing/>
              <w:rPr>
                <w:rFonts w:ascii="Gadugi" w:hAnsi="Gadugi" w:cstheme="minorHAnsi"/>
                <w:lang w:bidi="ar-SA"/>
              </w:rPr>
            </w:pPr>
            <w:r w:rsidRPr="00417024">
              <w:rPr>
                <w:rFonts w:ascii="Gadugi" w:hAnsi="Gadugi" w:cstheme="minorHAnsi"/>
                <w:lang w:bidi="ar-SA"/>
              </w:rPr>
              <w:t>…</w:t>
            </w:r>
          </w:p>
          <w:p w14:paraId="732C8064" w14:textId="77777777" w:rsidR="00417024" w:rsidRPr="00417024" w:rsidRDefault="00417024" w:rsidP="00C47DE3">
            <w:pPr>
              <w:numPr>
                <w:ilvl w:val="1"/>
                <w:numId w:val="11"/>
              </w:numPr>
              <w:autoSpaceDE w:val="0"/>
              <w:autoSpaceDN w:val="0"/>
              <w:adjustRightInd w:val="0"/>
              <w:contextualSpacing/>
              <w:rPr>
                <w:rFonts w:ascii="Gadugi" w:hAnsi="Gadugi" w:cstheme="minorHAnsi"/>
                <w:lang w:bidi="ar-SA"/>
              </w:rPr>
            </w:pPr>
            <w:r w:rsidRPr="00417024">
              <w:rPr>
                <w:rFonts w:ascii="Gadugi" w:hAnsi="Gadugi" w:cstheme="minorHAnsi"/>
                <w:lang w:bidi="ar-SA"/>
              </w:rPr>
              <w:t>…</w:t>
            </w:r>
          </w:p>
          <w:p w14:paraId="0D467065" w14:textId="77777777" w:rsidR="00417024" w:rsidRPr="00417024" w:rsidRDefault="00417024" w:rsidP="00417024">
            <w:pPr>
              <w:autoSpaceDE w:val="0"/>
              <w:autoSpaceDN w:val="0"/>
              <w:adjustRightInd w:val="0"/>
              <w:rPr>
                <w:rFonts w:cstheme="minorHAnsi"/>
                <w:sz w:val="24"/>
                <w:szCs w:val="24"/>
                <w:lang w:bidi="ar-SA"/>
              </w:rPr>
            </w:pPr>
          </w:p>
        </w:tc>
      </w:tr>
    </w:tbl>
    <w:p w14:paraId="1508993E" w14:textId="79E796A9" w:rsidR="00417024" w:rsidRPr="00417024" w:rsidRDefault="00936C8D" w:rsidP="00417024">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r w:rsidRPr="00417024">
        <w:rPr>
          <w:noProof/>
          <w:sz w:val="24"/>
          <w:lang w:eastAsia="en-GB" w:bidi="ar-SA"/>
        </w:rPr>
        <w:drawing>
          <wp:anchor distT="0" distB="0" distL="114300" distR="114300" simplePos="0" relativeHeight="251662336" behindDoc="0" locked="0" layoutInCell="1" allowOverlap="1" wp14:anchorId="3DAB4AC9" wp14:editId="267A16D9">
            <wp:simplePos x="0" y="0"/>
            <wp:positionH relativeFrom="margin">
              <wp:posOffset>4385310</wp:posOffset>
            </wp:positionH>
            <wp:positionV relativeFrom="paragraph">
              <wp:posOffset>15240</wp:posOffset>
            </wp:positionV>
            <wp:extent cx="2121535" cy="2152015"/>
            <wp:effectExtent l="0" t="0" r="0" b="0"/>
            <wp:wrapNone/>
            <wp:docPr id="71" name="Picture 7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8" name="Picture 468"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p>
    <w:p w14:paraId="05EB934E" w14:textId="1D312AC1" w:rsidR="00417024" w:rsidRDefault="00417024" w:rsidP="00417024">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03FC4B6A" w14:textId="77777777" w:rsidR="008F6389" w:rsidRPr="00417024" w:rsidRDefault="008F6389" w:rsidP="00417024">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46B6579F" w14:textId="565E4771" w:rsidR="00417024" w:rsidRPr="00417024" w:rsidRDefault="00417024" w:rsidP="00417024">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5C4C3B69" w14:textId="43272233" w:rsidR="00417024" w:rsidRPr="00417024" w:rsidRDefault="00417024" w:rsidP="00417024">
      <w:pPr>
        <w:keepNext/>
        <w:keepLines/>
        <w:spacing w:before="240" w:line="240" w:lineRule="auto"/>
        <w:outlineLvl w:val="0"/>
        <w:rPr>
          <w:rFonts w:asciiTheme="majorHAnsi" w:hAnsiTheme="majorHAnsi" w:cstheme="majorHAnsi"/>
          <w:b/>
          <w:bCs/>
          <w:noProof/>
          <w:color w:val="4472C4" w:themeColor="accent1"/>
          <w:sz w:val="26"/>
          <w:szCs w:val="26"/>
          <w:lang w:eastAsia="en-GB" w:bidi="ar-SA"/>
        </w:rPr>
      </w:pPr>
      <w:r w:rsidRPr="00417024">
        <w:rPr>
          <w:rFonts w:asciiTheme="majorHAnsi" w:eastAsiaTheme="majorEastAsia" w:hAnsiTheme="majorHAnsi" w:cstheme="majorHAnsi"/>
          <w:b/>
          <w:bCs/>
          <w:color w:val="2F5496" w:themeColor="accent1" w:themeShade="BF"/>
          <w:sz w:val="26"/>
          <w:szCs w:val="26"/>
          <w:lang w:bidi="ar-SA"/>
        </w:rPr>
        <w:t>Activity 1</w:t>
      </w:r>
      <w:r w:rsidR="00A53228">
        <w:rPr>
          <w:rFonts w:asciiTheme="majorHAnsi" w:eastAsiaTheme="majorEastAsia" w:hAnsiTheme="majorHAnsi" w:cstheme="majorHAnsi"/>
          <w:b/>
          <w:bCs/>
          <w:color w:val="2F5496" w:themeColor="accent1" w:themeShade="BF"/>
          <w:sz w:val="26"/>
          <w:szCs w:val="26"/>
          <w:lang w:bidi="ar-SA"/>
        </w:rPr>
        <w:t>4</w:t>
      </w:r>
      <w:r w:rsidRPr="00417024">
        <w:rPr>
          <w:rFonts w:asciiTheme="majorHAnsi" w:eastAsiaTheme="majorEastAsia" w:hAnsiTheme="majorHAnsi" w:cstheme="majorHAnsi"/>
          <w:b/>
          <w:bCs/>
          <w:color w:val="2F5496" w:themeColor="accent1" w:themeShade="BF"/>
          <w:sz w:val="26"/>
          <w:szCs w:val="26"/>
          <w:lang w:bidi="ar-SA"/>
        </w:rPr>
        <w:t>.1</w:t>
      </w:r>
      <w:r w:rsidR="0029647A">
        <w:rPr>
          <w:rFonts w:asciiTheme="majorHAnsi" w:eastAsiaTheme="majorEastAsia" w:hAnsiTheme="majorHAnsi" w:cstheme="majorHAnsi"/>
          <w:b/>
          <w:bCs/>
          <w:color w:val="2F5496" w:themeColor="accent1" w:themeShade="BF"/>
          <w:sz w:val="26"/>
          <w:szCs w:val="26"/>
          <w:lang w:bidi="ar-SA"/>
        </w:rPr>
        <w:t>9</w:t>
      </w:r>
      <w:r w:rsidRPr="00417024">
        <w:rPr>
          <w:rFonts w:asciiTheme="majorHAnsi" w:eastAsiaTheme="majorEastAsia" w:hAnsiTheme="majorHAnsi" w:cstheme="majorHAnsi"/>
          <w:b/>
          <w:bCs/>
          <w:color w:val="2F5496" w:themeColor="accent1" w:themeShade="BF"/>
          <w:sz w:val="26"/>
          <w:szCs w:val="26"/>
          <w:lang w:bidi="ar-SA"/>
        </w:rPr>
        <w:t xml:space="preserve"> Self-assessment </w:t>
      </w:r>
    </w:p>
    <w:p w14:paraId="73902460" w14:textId="57550898" w:rsidR="00417024" w:rsidRPr="00417024" w:rsidRDefault="00417024" w:rsidP="00417024">
      <w:pPr>
        <w:spacing w:line="240" w:lineRule="auto"/>
        <w:rPr>
          <w:rFonts w:ascii="Gadugi" w:hAnsi="Gadugi"/>
          <w:color w:val="000000" w:themeColor="text1"/>
          <w:lang w:bidi="ar-SA"/>
        </w:rPr>
      </w:pPr>
      <w:r w:rsidRPr="00417024">
        <w:rPr>
          <w:noProof/>
          <w:sz w:val="24"/>
        </w:rPr>
        <mc:AlternateContent>
          <mc:Choice Requires="wps">
            <w:drawing>
              <wp:anchor distT="45720" distB="45720" distL="114300" distR="114300" simplePos="0" relativeHeight="251665408" behindDoc="0" locked="0" layoutInCell="1" allowOverlap="1" wp14:anchorId="6F4377EA" wp14:editId="0A5C39A2">
                <wp:simplePos x="0" y="0"/>
                <wp:positionH relativeFrom="column">
                  <wp:posOffset>5337175</wp:posOffset>
                </wp:positionH>
                <wp:positionV relativeFrom="paragraph">
                  <wp:posOffset>789940</wp:posOffset>
                </wp:positionV>
                <wp:extent cx="965200" cy="323850"/>
                <wp:effectExtent l="0" t="0" r="6350" b="0"/>
                <wp:wrapSquare wrapText="bothSides"/>
                <wp:docPr id="28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5200" cy="323850"/>
                        </a:xfrm>
                        <a:prstGeom prst="rect">
                          <a:avLst/>
                        </a:prstGeom>
                        <a:solidFill>
                          <a:srgbClr val="FFFFFF"/>
                        </a:solidFill>
                        <a:ln w="9525">
                          <a:solidFill>
                            <a:srgbClr val="000000"/>
                          </a:solidFill>
                          <a:miter lim="800000"/>
                          <a:headEnd/>
                          <a:tailEnd/>
                        </a:ln>
                      </wps:spPr>
                      <wps:txbx>
                        <w:txbxContent>
                          <w:p w14:paraId="6720C321" w14:textId="77777777" w:rsidR="00417024" w:rsidRPr="009666AD" w:rsidRDefault="00417024" w:rsidP="00417024">
                            <w:pPr>
                              <w:jc w:val="center"/>
                              <w:rPr>
                                <w:rFonts w:ascii="Gadugi" w:hAnsi="Gadugi"/>
                              </w:rPr>
                            </w:pPr>
                            <w:r w:rsidRPr="009666AD">
                              <w:rPr>
                                <w:rFonts w:ascii="Gadugi" w:hAnsi="Gadugi"/>
                              </w:rP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F4377EA" id="_x0000_s1071" type="#_x0000_t202" style="position:absolute;margin-left:420.25pt;margin-top:62.2pt;width:76pt;height:25.5pt;z-index:2516654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xkTMFAIAACYEAAAOAAAAZHJzL2Uyb0RvYy54bWysU11v2yAUfZ+0/4B4X5ykcZdacaouXaZJ&#10;3YfU7QdcYxyjYS4DErv79b3gNI267WUaD4jLhcO551xW10On2UE6r9CUfDaZciaNwFqZXcm/f9u+&#10;WXLmA5gaNBpZ8gfp+fX69atVbws5xxZ1LR0jEOOL3pa8DcEWWeZFKzvwE7TSULJB10Gg0O2y2kFP&#10;6J3O5tPpZdajq61DIb2n3dsxydcJv2mkCF+axsvAdMmJW0izS3MV52y9gmLnwLZKHGnAP7DoQBl6&#10;9AR1CwHY3qnfoDolHHpswkRgl2HTKCFTDVTNbPqimvsWrEy1kDjenmTy/w9WfD7c26+OheEdDmRg&#10;KsLbOxQ/PDO4acHs5I1z2LcSanp4FiXLeuuL49UotS98BKn6T1iTybAPmICGxnVRFaqTEToZ8HAS&#10;XQ6BCdq8uszJSM4EpS7mF8s8mZJB8XTZOh8+SOxYXJTckacJHA53PkQyUDwdiW951KreKq1T4HbV&#10;Rjt2APJ/m0bi/+KYNqwnJvk8H+v/K8Q0jT9BdCpQI2vVlXx5OgRFVO29qVObBVB6XBNlbY4yRuVG&#10;DcNQDUzVJV/k8YUoa4X1AwnrcGxc+mi0aNH94qynpi25/7kHJznTHw2ZczVbLGKXp2CRv51T4M4z&#10;1XkGjCCokgfOxuUmpJ8RhTN4QyY2Kgn8zOTImZox6X78OLHbz+N06vl7rx8BAAD//wMAUEsDBBQA&#10;BgAIAAAAIQCTtVbA3wAAAAsBAAAPAAAAZHJzL2Rvd25yZXYueG1sTI/NTsMwEITvSLyDtUhcEHUI&#10;6U9CnAohgegNCoKrG2+TCHsdYjcNb8/2BMed+TQ7U64nZ8WIQ+g8KbiZJSCQam86ahS8vz1er0CE&#10;qMlo6wkV/GCAdXV+VurC+CO94riNjeAQCoVW0MbYF1KGukWnw8z3SOzt/eB05HNopBn0kcOdlWmS&#10;LKTTHfGHVvf40GL9tT04BavsefwMm9uXj3qxt3m8Wo5P34NSlxfT/R2IiFP8g+FUn6tDxZ12/kAm&#10;CHvKSOaMspFmGQgm8jxlZcfKcp6BrEr5f0P1CwAA//8DAFBLAQItABQABgAIAAAAIQC2gziS/gAA&#10;AOEBAAATAAAAAAAAAAAAAAAAAAAAAABbQ29udGVudF9UeXBlc10ueG1sUEsBAi0AFAAGAAgAAAAh&#10;ADj9If/WAAAAlAEAAAsAAAAAAAAAAAAAAAAALwEAAF9yZWxzLy5yZWxzUEsBAi0AFAAGAAgAAAAh&#10;AHvGRMwUAgAAJgQAAA4AAAAAAAAAAAAAAAAALgIAAGRycy9lMm9Eb2MueG1sUEsBAi0AFAAGAAgA&#10;AAAhAJO1VsDfAAAACwEAAA8AAAAAAAAAAAAAAAAAbgQAAGRycy9kb3ducmV2LnhtbFBLBQYAAAAA&#10;BAAEAPMAAAB6BQAAAAA=&#10;">
                <v:textbox>
                  <w:txbxContent>
                    <w:p w14:paraId="6720C321" w14:textId="77777777" w:rsidR="00417024" w:rsidRPr="009666AD" w:rsidRDefault="00417024" w:rsidP="00417024">
                      <w:pPr>
                        <w:jc w:val="center"/>
                        <w:rPr>
                          <w:rFonts w:ascii="Gadugi" w:hAnsi="Gadugi"/>
                        </w:rPr>
                      </w:pPr>
                      <w:r w:rsidRPr="009666AD">
                        <w:rPr>
                          <w:rFonts w:ascii="Gadugi" w:hAnsi="Gadugi"/>
                        </w:rPr>
                        <w:t>VERY well</w:t>
                      </w:r>
                    </w:p>
                  </w:txbxContent>
                </v:textbox>
                <w10:wrap type="square"/>
              </v:shape>
            </w:pict>
          </mc:Fallback>
        </mc:AlternateContent>
      </w:r>
      <w:r w:rsidRPr="00417024">
        <w:rPr>
          <w:noProof/>
          <w:sz w:val="24"/>
        </w:rPr>
        <mc:AlternateContent>
          <mc:Choice Requires="wps">
            <w:drawing>
              <wp:anchor distT="45720" distB="45720" distL="114300" distR="114300" simplePos="0" relativeHeight="251666432" behindDoc="0" locked="0" layoutInCell="1" allowOverlap="1" wp14:anchorId="0F1BA571" wp14:editId="32A68C42">
                <wp:simplePos x="0" y="0"/>
                <wp:positionH relativeFrom="column">
                  <wp:posOffset>-190500</wp:posOffset>
                </wp:positionH>
                <wp:positionV relativeFrom="paragraph">
                  <wp:posOffset>781050</wp:posOffset>
                </wp:positionV>
                <wp:extent cx="806450" cy="298450"/>
                <wp:effectExtent l="0" t="0" r="0" b="6350"/>
                <wp:wrapSquare wrapText="bothSides"/>
                <wp:docPr id="2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4054CD0D" w14:textId="77777777" w:rsidR="00417024" w:rsidRPr="009666AD" w:rsidRDefault="00417024" w:rsidP="00417024">
                            <w:pPr>
                              <w:jc w:val="center"/>
                              <w:rPr>
                                <w:rFonts w:ascii="Gadugi" w:hAnsi="Gadugi"/>
                              </w:rPr>
                            </w:pPr>
                            <w:r w:rsidRPr="009666AD">
                              <w:rPr>
                                <w:rFonts w:ascii="Gadugi" w:hAnsi="Gadugi"/>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F1BA571" id="_x0000_s1072" type="#_x0000_t202" style="position:absolute;margin-left:-15pt;margin-top:61.5pt;width:63.5pt;height:23.5pt;z-index:2516664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sOZMEQIAACYEAAAOAAAAZHJzL2Uyb0RvYy54bWysU9uO2yAQfa/Uf0C8N3aiJE2sOKtttqkq&#10;bbeVtv0AjHGMCgwFEjv9+g7Ym01vL1V5QDPMcJhzZtjc9FqRk3BeginpdJJTIgyHWppDSb983r9a&#10;UeIDMzVTYERJz8LTm+3LF5vOFmIGLahaOIIgxhedLWkbgi2yzPNWaOYnYIXBYANOs4CuO2S1Yx2i&#10;a5XN8nyZdeBq64AL7/H0bgjSbcJvGsHDx6bxIhBVUqwtpN2lvYp7tt2w4uCYbSUfy2D/UIVm0uCj&#10;F6g7Fhg5OvkblJbcgYcmTDjoDJpGcpE4IJtp/gubx5ZZkbigON5eZPL/D5Y/nB7tJ0dC/wZ6bGAi&#10;4e098K+eGNi1zBzErXPQtYLV+PA0SpZ11hfj1Si1L3wEqboPUGOT2TFAAuobp6MqyJMgOjbgfBFd&#10;9IFwPFzly/kCIxxDs/Uq2vEFVjxdts6HdwI0iUZJHfY0gbPTvQ9D6lNKfMuDkvVeKpUcd6h2ypET&#10;w/7v0xrRf0pThnQlXS9mi4H/XyHytP4EoWXAQVZSR0ZxxSRWRNXemjrZgUk12MhOmVHGqNygYeir&#10;nsi6pPNlvBxlraA+o7AOhsHFj4ZGC+47JR0ObUn9tyNzghL13mBz1tP5PE55cuaL1zN03HWkuo4w&#10;wxGqpIGSwdyF9DNi3QZusYmNTAI/VzLWjMOYWjR+nDjt137Kev7e2x8AAAD//wMAUEsDBBQABgAI&#10;AAAAIQC/6LXa3QAAAAoBAAAPAAAAZHJzL2Rvd25yZXYueG1sTE/LTsMwELwj8Q/WInFBrUODmjbE&#10;qRASCG6lILi68TaJsNfBdtPw9ywnOO1jRvOoNpOzYsQQe08KrucZCKTGm55aBW+vD7MViJg0GW09&#10;oYJvjLCpz88qXRp/ohccd6kVLEKx1Aq6lIZSyth06HSc+wGJsYMPTic+QytN0CcWd1Yusmwpne6J&#10;HTo94H2Hzefu6BSsbp7Gj/icb9+b5cGu01UxPn4FpS4vprtbEAmn9EeG3/gcHWrOtPdHMlFYBbM8&#10;4y6JgUXOCzPWBc89PwpGZF3J/xXqHwAAAP//AwBQSwECLQAUAAYACAAAACEAtoM4kv4AAADhAQAA&#10;EwAAAAAAAAAAAAAAAAAAAAAAW0NvbnRlbnRfVHlwZXNdLnhtbFBLAQItABQABgAIAAAAIQA4/SH/&#10;1gAAAJQBAAALAAAAAAAAAAAAAAAAAC8BAABfcmVscy8ucmVsc1BLAQItABQABgAIAAAAIQAIsOZM&#10;EQIAACYEAAAOAAAAAAAAAAAAAAAAAC4CAABkcnMvZTJvRG9jLnhtbFBLAQItABQABgAIAAAAIQC/&#10;6LXa3QAAAAoBAAAPAAAAAAAAAAAAAAAAAGsEAABkcnMvZG93bnJldi54bWxQSwUGAAAAAAQABADz&#10;AAAAdQUAAAAA&#10;">
                <v:textbox>
                  <w:txbxContent>
                    <w:p w14:paraId="4054CD0D" w14:textId="77777777" w:rsidR="00417024" w:rsidRPr="009666AD" w:rsidRDefault="00417024" w:rsidP="00417024">
                      <w:pPr>
                        <w:jc w:val="center"/>
                        <w:rPr>
                          <w:rFonts w:ascii="Gadugi" w:hAnsi="Gadugi"/>
                        </w:rPr>
                      </w:pPr>
                      <w:r w:rsidRPr="009666AD">
                        <w:rPr>
                          <w:rFonts w:ascii="Gadugi" w:hAnsi="Gadugi"/>
                        </w:rPr>
                        <w:t>NOT well</w:t>
                      </w:r>
                    </w:p>
                  </w:txbxContent>
                </v:textbox>
                <w10:wrap type="square"/>
              </v:shape>
            </w:pict>
          </mc:Fallback>
        </mc:AlternateContent>
      </w:r>
      <w:r w:rsidRPr="00417024">
        <w:rPr>
          <w:rFonts w:ascii="Gadugi" w:hAnsi="Gadugi"/>
          <w:noProof/>
          <w:color w:val="000000" w:themeColor="text1"/>
          <w:lang w:bidi="ar-SA"/>
        </w:rPr>
        <w:drawing>
          <wp:anchor distT="0" distB="0" distL="114300" distR="114300" simplePos="0" relativeHeight="251661312" behindDoc="0" locked="0" layoutInCell="1" allowOverlap="1" wp14:anchorId="3A5FA043" wp14:editId="0193ED7B">
            <wp:simplePos x="0" y="0"/>
            <wp:positionH relativeFrom="column">
              <wp:posOffset>755650</wp:posOffset>
            </wp:positionH>
            <wp:positionV relativeFrom="paragraph">
              <wp:posOffset>610235</wp:posOffset>
            </wp:positionV>
            <wp:extent cx="4489450" cy="676910"/>
            <wp:effectExtent l="0" t="0" r="6350" b="8890"/>
            <wp:wrapTopAndBottom/>
            <wp:docPr id="285" name="Picture 285"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 name="Picture 285" descr="Graphical user interface&#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Pr="00417024">
        <w:rPr>
          <w:rFonts w:ascii="Gadugi" w:hAnsi="Gadugi"/>
          <w:color w:val="000000" w:themeColor="text1"/>
          <w:lang w:bidi="ar-SA"/>
        </w:rPr>
        <w:t xml:space="preserve">REFLECTION: </w:t>
      </w:r>
      <w:r w:rsidR="00B7273E" w:rsidRPr="00B7273E">
        <w:rPr>
          <w:rFonts w:ascii="Gadugi" w:hAnsi="Gadugi"/>
          <w:color w:val="000000" w:themeColor="text1"/>
          <w:lang w:bidi="ar-SA"/>
        </w:rPr>
        <w:t xml:space="preserve">How well do you think </w:t>
      </w:r>
      <w:r w:rsidR="00B7273E" w:rsidRPr="00936C8D">
        <w:rPr>
          <w:rFonts w:ascii="Gadugi" w:hAnsi="Gadugi"/>
          <w:b/>
          <w:bCs/>
          <w:color w:val="000000" w:themeColor="text1"/>
          <w:lang w:bidi="ar-SA"/>
        </w:rPr>
        <w:t xml:space="preserve">you are equipped to manage students’ </w:t>
      </w:r>
      <w:proofErr w:type="spellStart"/>
      <w:r w:rsidR="00B7273E" w:rsidRPr="00936C8D">
        <w:rPr>
          <w:rFonts w:ascii="Gadugi" w:hAnsi="Gadugi"/>
          <w:b/>
          <w:bCs/>
          <w:color w:val="000000" w:themeColor="text1"/>
          <w:lang w:bidi="ar-SA"/>
        </w:rPr>
        <w:t>behaviour</w:t>
      </w:r>
      <w:proofErr w:type="spellEnd"/>
      <w:r w:rsidR="00B7273E" w:rsidRPr="00936C8D">
        <w:rPr>
          <w:rFonts w:ascii="Gadugi" w:hAnsi="Gadugi"/>
          <w:b/>
          <w:bCs/>
          <w:color w:val="000000" w:themeColor="text1"/>
          <w:lang w:bidi="ar-SA"/>
        </w:rPr>
        <w:t xml:space="preserve"> effectively? </w:t>
      </w:r>
      <w:r w:rsidRPr="00417024">
        <w:rPr>
          <w:rFonts w:ascii="Gadugi" w:hAnsi="Gadugi"/>
          <w:color w:val="000000" w:themeColor="text1"/>
          <w:lang w:bidi="ar-SA"/>
        </w:rPr>
        <w:t>Look at the scale below and choose the number that best describes you now. Answer in your learning journal.</w:t>
      </w:r>
    </w:p>
    <w:p w14:paraId="7BD07307" w14:textId="77777777" w:rsidR="00417024" w:rsidRPr="00417024" w:rsidRDefault="00417024" w:rsidP="00417024">
      <w:pPr>
        <w:spacing w:line="240" w:lineRule="auto"/>
        <w:rPr>
          <w:rFonts w:ascii="Gadugi" w:hAnsi="Gadugi" w:cs="Calibri"/>
          <w:noProof/>
          <w:color w:val="000000" w:themeColor="text1"/>
          <w:kern w:val="1"/>
          <w:lang w:eastAsia="en-GB" w:bidi="ar-SA"/>
        </w:rPr>
      </w:pPr>
      <w:r w:rsidRPr="00417024">
        <w:rPr>
          <w:noProof/>
          <w:sz w:val="24"/>
        </w:rPr>
        <w:drawing>
          <wp:anchor distT="0" distB="0" distL="114300" distR="114300" simplePos="0" relativeHeight="251679744" behindDoc="0" locked="0" layoutInCell="1" allowOverlap="1" wp14:anchorId="230A3192" wp14:editId="591C761F">
            <wp:simplePos x="0" y="0"/>
            <wp:positionH relativeFrom="column">
              <wp:posOffset>-564543</wp:posOffset>
            </wp:positionH>
            <wp:positionV relativeFrom="paragraph">
              <wp:posOffset>768184</wp:posOffset>
            </wp:positionV>
            <wp:extent cx="1139825" cy="1146175"/>
            <wp:effectExtent l="0" t="0" r="0" b="0"/>
            <wp:wrapNone/>
            <wp:docPr id="557" name="Picture 557" descr="A blue logo with a black background&#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7" name="Picture 557" descr="A blue logo with a black background&#10;&#10;Description automatically generated with low confidence"/>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1139825" cy="1146175"/>
                    </a:xfrm>
                    <a:prstGeom prst="rect">
                      <a:avLst/>
                    </a:prstGeom>
                    <a:noFill/>
                  </pic:spPr>
                </pic:pic>
              </a:graphicData>
            </a:graphic>
          </wp:anchor>
        </w:drawing>
      </w:r>
      <w:r w:rsidRPr="00417024">
        <w:rPr>
          <w:rFonts w:ascii="Gadugi" w:eastAsia="Times New Roman" w:hAnsi="Gadugi" w:cstheme="minorHAnsi"/>
          <w:b/>
          <w:noProof/>
          <w:color w:val="4472C4" w:themeColor="accent1"/>
          <w:lang w:eastAsia="ja-JP" w:bidi="ar-SA"/>
        </w:rPr>
        <w:drawing>
          <wp:anchor distT="0" distB="0" distL="114300" distR="114300" simplePos="0" relativeHeight="251664384" behindDoc="0" locked="0" layoutInCell="1" allowOverlap="1" wp14:anchorId="33EC5E90" wp14:editId="0DF48DA3">
            <wp:simplePos x="0" y="0"/>
            <wp:positionH relativeFrom="margin">
              <wp:posOffset>4905955</wp:posOffset>
            </wp:positionH>
            <wp:positionV relativeFrom="paragraph">
              <wp:posOffset>842645</wp:posOffset>
            </wp:positionV>
            <wp:extent cx="889000" cy="829617"/>
            <wp:effectExtent l="0" t="0" r="0" b="0"/>
            <wp:wrapNone/>
            <wp:docPr id="562" name="Picture 562"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 name="Picture 105" descr="A picture containing logo&#10;&#10;Description automatically generated"/>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r w:rsidRPr="00417024">
        <w:rPr>
          <w:rFonts w:ascii="Gadugi" w:hAnsi="Gadugi"/>
          <w:b/>
          <w:bCs/>
          <w:lang w:bidi="ar-SA"/>
        </w:rPr>
        <w:t>Compare</w:t>
      </w:r>
      <w:r w:rsidRPr="00417024">
        <w:rPr>
          <w:rFonts w:ascii="Gadugi" w:hAnsi="Gadugi"/>
          <w:lang w:bidi="ar-SA"/>
        </w:rPr>
        <w:t xml:space="preserve"> your first self-assessment score at the beginning of this module to this one.  In your learning journal provide a short analysis of your thoughts about any differences.</w:t>
      </w:r>
      <w:r w:rsidRPr="00417024">
        <w:rPr>
          <w:rFonts w:ascii="Gadugi" w:hAnsi="Gadugi" w:cs="Calibri"/>
          <w:noProof/>
          <w:color w:val="000000" w:themeColor="text1"/>
          <w:kern w:val="1"/>
          <w:lang w:eastAsia="en-GB" w:bidi="ar-SA"/>
        </w:rPr>
        <w:t xml:space="preserve"> </w:t>
      </w:r>
    </w:p>
    <w:p w14:paraId="6FF38DCD" w14:textId="77777777" w:rsidR="00417024" w:rsidRPr="00417024" w:rsidRDefault="00417024" w:rsidP="00417024">
      <w:pPr>
        <w:rPr>
          <w:sz w:val="24"/>
        </w:rPr>
      </w:pPr>
      <w:bookmarkStart w:id="24" w:name="_Toc71618726"/>
    </w:p>
    <w:p w14:paraId="6D93DE31" w14:textId="77777777" w:rsidR="00417024" w:rsidRPr="00417024" w:rsidRDefault="00417024" w:rsidP="00417024">
      <w:pPr>
        <w:rPr>
          <w:sz w:val="24"/>
        </w:rPr>
      </w:pPr>
    </w:p>
    <w:p w14:paraId="5CBFED38" w14:textId="00E5E672" w:rsidR="00417024" w:rsidRDefault="00417024" w:rsidP="00417024">
      <w:pPr>
        <w:rPr>
          <w:sz w:val="24"/>
        </w:rPr>
      </w:pPr>
    </w:p>
    <w:p w14:paraId="0EC65B17" w14:textId="6AA13342" w:rsidR="008F6389" w:rsidRDefault="008F6389" w:rsidP="00417024">
      <w:pPr>
        <w:rPr>
          <w:sz w:val="24"/>
        </w:rPr>
      </w:pPr>
    </w:p>
    <w:p w14:paraId="45384F45" w14:textId="1C45D599" w:rsidR="008F6389" w:rsidRDefault="008F6389" w:rsidP="00417024">
      <w:pPr>
        <w:rPr>
          <w:sz w:val="24"/>
        </w:rPr>
      </w:pPr>
    </w:p>
    <w:p w14:paraId="3E2005A8" w14:textId="6D85C4E9" w:rsidR="008F6389" w:rsidRDefault="008F6389" w:rsidP="00417024">
      <w:pPr>
        <w:rPr>
          <w:sz w:val="24"/>
        </w:rPr>
      </w:pPr>
    </w:p>
    <w:p w14:paraId="3FE01867" w14:textId="131507B4" w:rsidR="008F6389" w:rsidRDefault="008F6389" w:rsidP="00417024">
      <w:pPr>
        <w:rPr>
          <w:sz w:val="24"/>
        </w:rPr>
      </w:pPr>
    </w:p>
    <w:p w14:paraId="28D54787" w14:textId="1925D64B" w:rsidR="008F6389" w:rsidRDefault="008F6389" w:rsidP="00417024">
      <w:pPr>
        <w:rPr>
          <w:sz w:val="24"/>
        </w:rPr>
      </w:pPr>
    </w:p>
    <w:p w14:paraId="5B9AC353" w14:textId="77777777" w:rsidR="008F6389" w:rsidRPr="00417024" w:rsidRDefault="008F6389" w:rsidP="00417024">
      <w:pPr>
        <w:rPr>
          <w:sz w:val="24"/>
        </w:rPr>
      </w:pPr>
    </w:p>
    <w:p w14:paraId="49FC5B14" w14:textId="4C17356D" w:rsidR="00417024" w:rsidRPr="00417024" w:rsidRDefault="00417024" w:rsidP="00417024">
      <w:pPr>
        <w:keepNext/>
        <w:keepLines/>
        <w:spacing w:after="0" w:line="240" w:lineRule="auto"/>
        <w:jc w:val="center"/>
        <w:outlineLvl w:val="0"/>
        <w:rPr>
          <w:rFonts w:ascii="Gadugi" w:eastAsiaTheme="majorEastAsia" w:hAnsi="Gadugi" w:cstheme="majorBidi"/>
          <w:b/>
          <w:bCs/>
          <w:noProof/>
          <w:color w:val="2F5496" w:themeColor="accent1" w:themeShade="BF"/>
          <w:sz w:val="40"/>
          <w:szCs w:val="40"/>
          <w:lang w:eastAsia="en-GB" w:bidi="ar-SA"/>
        </w:rPr>
      </w:pPr>
      <w:r w:rsidRPr="00417024">
        <w:rPr>
          <w:rFonts w:ascii="Gadugi" w:eastAsia="Times New Roman" w:hAnsi="Gadugi" w:cstheme="minorHAnsi"/>
          <w:b/>
          <w:noProof/>
          <w:color w:val="2F5496" w:themeColor="accent1" w:themeShade="BF"/>
          <w:sz w:val="32"/>
          <w:szCs w:val="24"/>
          <w:lang w:val="en-GB" w:eastAsia="ja-JP" w:bidi="ar-SA"/>
        </w:rPr>
        <w:lastRenderedPageBreak/>
        <w:drawing>
          <wp:anchor distT="0" distB="0" distL="114300" distR="114300" simplePos="0" relativeHeight="251660288" behindDoc="0" locked="0" layoutInCell="1" allowOverlap="1" wp14:anchorId="79EA5917" wp14:editId="2E68AE02">
            <wp:simplePos x="0" y="0"/>
            <wp:positionH relativeFrom="column">
              <wp:posOffset>3971025</wp:posOffset>
            </wp:positionH>
            <wp:positionV relativeFrom="paragraph">
              <wp:posOffset>126542</wp:posOffset>
            </wp:positionV>
            <wp:extent cx="2121535" cy="2152015"/>
            <wp:effectExtent l="0" t="0" r="0" b="0"/>
            <wp:wrapNone/>
            <wp:docPr id="1063" name="Picture 106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 name="Picture 1063"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417024">
        <w:rPr>
          <w:rFonts w:ascii="Gadugi" w:eastAsiaTheme="majorEastAsia" w:hAnsi="Gadugi" w:cstheme="majorBidi"/>
          <w:b/>
          <w:bCs/>
          <w:noProof/>
          <w:color w:val="2F5496" w:themeColor="accent1" w:themeShade="BF"/>
          <w:sz w:val="40"/>
          <w:szCs w:val="40"/>
          <w:lang w:eastAsia="en-GB" w:bidi="ar-SA"/>
        </w:rPr>
        <w:t>Your 1</w:t>
      </w:r>
      <w:r w:rsidR="00A53228">
        <w:rPr>
          <w:rFonts w:ascii="Gadugi" w:eastAsiaTheme="majorEastAsia" w:hAnsi="Gadugi" w:cstheme="majorBidi"/>
          <w:b/>
          <w:bCs/>
          <w:noProof/>
          <w:color w:val="2F5496" w:themeColor="accent1" w:themeShade="BF"/>
          <w:sz w:val="40"/>
          <w:szCs w:val="40"/>
          <w:lang w:eastAsia="en-GB" w:bidi="ar-SA"/>
        </w:rPr>
        <w:t>4</w:t>
      </w:r>
      <w:r w:rsidRPr="00417024">
        <w:rPr>
          <w:rFonts w:ascii="Gadugi" w:eastAsiaTheme="majorEastAsia" w:hAnsi="Gadugi" w:cstheme="majorBidi"/>
          <w:b/>
          <w:bCs/>
          <w:noProof/>
          <w:color w:val="2F5496" w:themeColor="accent1" w:themeShade="BF"/>
          <w:sz w:val="40"/>
          <w:szCs w:val="40"/>
          <w:vertAlign w:val="superscript"/>
          <w:lang w:eastAsia="en-GB" w:bidi="ar-SA"/>
        </w:rPr>
        <w:t>th</w:t>
      </w:r>
      <w:r w:rsidRPr="00417024">
        <w:rPr>
          <w:rFonts w:ascii="Gadugi" w:eastAsiaTheme="majorEastAsia" w:hAnsi="Gadugi" w:cstheme="majorBidi"/>
          <w:b/>
          <w:bCs/>
          <w:noProof/>
          <w:color w:val="2F5496" w:themeColor="accent1" w:themeShade="BF"/>
          <w:sz w:val="40"/>
          <w:szCs w:val="40"/>
          <w:lang w:eastAsia="en-GB" w:bidi="ar-SA"/>
        </w:rPr>
        <w:t xml:space="preserve"> PROMISE to your STUDENTS</w:t>
      </w:r>
    </w:p>
    <w:p w14:paraId="713EF105" w14:textId="77777777" w:rsidR="00417024" w:rsidRPr="00417024" w:rsidRDefault="00417024" w:rsidP="00417024">
      <w:pPr>
        <w:spacing w:line="240" w:lineRule="auto"/>
        <w:rPr>
          <w:color w:val="4472C4" w:themeColor="accent1"/>
          <w:sz w:val="24"/>
          <w:lang w:eastAsia="en-GB" w:bidi="ar-SA"/>
        </w:rPr>
      </w:pPr>
    </w:p>
    <w:p w14:paraId="16B13618" w14:textId="77777777" w:rsidR="00417024" w:rsidRPr="00417024" w:rsidRDefault="00417024" w:rsidP="00417024">
      <w:pPr>
        <w:spacing w:line="240" w:lineRule="auto"/>
        <w:rPr>
          <w:color w:val="4472C4" w:themeColor="accent1"/>
          <w:sz w:val="24"/>
          <w:lang w:eastAsia="en-GB" w:bidi="ar-SA"/>
        </w:rPr>
      </w:pPr>
      <w:r w:rsidRPr="00417024">
        <w:rPr>
          <w:noProof/>
          <w:sz w:val="24"/>
        </w:rPr>
        <mc:AlternateContent>
          <mc:Choice Requires="wps">
            <w:drawing>
              <wp:anchor distT="0" distB="0" distL="114300" distR="114300" simplePos="0" relativeHeight="251673600" behindDoc="1" locked="0" layoutInCell="1" allowOverlap="1" wp14:anchorId="00E856E0" wp14:editId="6C59822D">
                <wp:simplePos x="0" y="0"/>
                <wp:positionH relativeFrom="column">
                  <wp:posOffset>-488315</wp:posOffset>
                </wp:positionH>
                <wp:positionV relativeFrom="paragraph">
                  <wp:posOffset>158115</wp:posOffset>
                </wp:positionV>
                <wp:extent cx="1092200" cy="3937000"/>
                <wp:effectExtent l="19050" t="19050" r="12700" b="25400"/>
                <wp:wrapNone/>
                <wp:docPr id="476" name="Oval 47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92200" cy="3937000"/>
                        </a:xfrm>
                        <a:prstGeom prst="ellipse">
                          <a:avLst/>
                        </a:prstGeom>
                        <a:noFill/>
                        <a:ln w="53975"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05B260D3" id="Oval 476" o:spid="_x0000_s1026" style="position:absolute;margin-left:-38.45pt;margin-top:12.45pt;width:86pt;height:310pt;z-index:-251642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4QCcQIAAOQEAAAOAAAAZHJzL2Uyb0RvYy54bWysVE1v2zAMvQ/YfxB0X52kadMYdYqgRYYB&#10;QVugHXpmZDkWJomapMTpfv0o2enHutOwi0CKj6T4/OjLq4PRbC99UGgrPj4ZcSatwFrZbcW/P66+&#10;XHAWItgaNFpZ8WcZ+NXi86fLzpVygi3qWnpGRWwoO1fxNkZXFkUQrTQQTtBJS8EGvYFIrt8WtYeO&#10;qhtdTEaj86JDXzuPQoZAtzd9kC9y/aaRIt41TZCR6YrT22I+fT436SwWl1BuPbhWieEZ8A+vMKAs&#10;NX0pdQMR2M6rD6WMEh4DNvFEoCmwaZSQeQaaZjz6Y5qHFpzMsxA5wb3QFP5fWXG7v/dM1RWfzs45&#10;s2DoI93tQbPkEzudCyWBHty9T/MFt0bxI1CgeBdJThgwh8abhKXp2CFT/fxCtTxEJuhyPJpP6Ptx&#10;Jih2Oj+djchJVaE8pjsf4leJhiWj4lJr5UKiA0rYr0Ps0UdUura4UlrTPZTasq7iZ6fz2Rn1AFJW&#10;oyGSaRzNGuyWM9BbkqyIPpcMqFWd0lN28NvNtfaMeKj4akVvOz7uHSz1voHQ9rgc6gVlVCRVa2Uq&#10;fpGSj9napuoy63KY4JW4ZG2wfqbv4bEXanBipajJGkK8B0/KJMZo2+IdHY1GGhEHi7MW/a+/3Sc8&#10;CYainHWkdBr/5w685Ex/sySl+Xg6TauRnenZbEKOfxvZvI3YnblGYmVMe+1ENhM+6qPZeDRPtJTL&#10;1JVCYAX17okenOvYbyCttZDLZYbROjiIa/vgRCqeeEr0Ph6ewLtBApHUc4vHrfgggx6bMi0udxEb&#10;lTXyyusgWlqlLLRh7dOuvvUz6vXntPgNAAD//wMAUEsDBBQABgAIAAAAIQD62Los3wAAAAkBAAAP&#10;AAAAZHJzL2Rvd25yZXYueG1sTI/BTsMwDIbvSLxDZCRuW7pROlqaTtOkgdAkJDoeIGtMW0icqsm2&#10;8vaYE5ws259+fy7Xk7PijGPoPSlYzBMQSI03PbUK3g+72QOIEDUZbT2hgm8MsK6ur0pdGH+hNzzX&#10;sRUcQqHQCroYh0LK0HTodJj7AYl3H350OnI7ttKM+sLhzsplkmTS6Z74QqcH3HbYfNUnpyB9en5d&#10;baOpk3BX293+5TPvNgelbm+mzSOIiFP8g+FXn9WhYqejP5EJwiqYrbKcUQXLlCsD+f0CxFFBlvJA&#10;VqX8/0H1AwAA//8DAFBLAQItABQABgAIAAAAIQC2gziS/gAAAOEBAAATAAAAAAAAAAAAAAAAAAAA&#10;AABbQ29udGVudF9UeXBlc10ueG1sUEsBAi0AFAAGAAgAAAAhADj9If/WAAAAlAEAAAsAAAAAAAAA&#10;AAAAAAAALwEAAF9yZWxzLy5yZWxzUEsBAi0AFAAGAAgAAAAhAHqPhAJxAgAA5AQAAA4AAAAAAAAA&#10;AAAAAAAALgIAAGRycy9lMm9Eb2MueG1sUEsBAi0AFAAGAAgAAAAhAPrYuizfAAAACQEAAA8AAAAA&#10;AAAAAAAAAAAAywQAAGRycy9kb3ducmV2LnhtbFBLBQYAAAAABAAEAPMAAADXBQAAAAA=&#10;" filled="f" strokecolor="red" strokeweight="4.25pt">
                <v:stroke joinstyle="miter"/>
                <v:path arrowok="t"/>
              </v:oval>
            </w:pict>
          </mc:Fallback>
        </mc:AlternateContent>
      </w:r>
    </w:p>
    <w:p w14:paraId="2774F224" w14:textId="77777777" w:rsidR="00417024" w:rsidRPr="00417024" w:rsidRDefault="00417024" w:rsidP="00417024">
      <w:pPr>
        <w:spacing w:line="240" w:lineRule="auto"/>
        <w:rPr>
          <w:rFonts w:eastAsia="Times New Roman" w:cstheme="minorHAnsi"/>
          <w:b/>
          <w:color w:val="4472C4" w:themeColor="accent1"/>
          <w:sz w:val="24"/>
          <w:szCs w:val="24"/>
          <w:lang w:val="en-GB" w:eastAsia="ja-JP" w:bidi="ar-SA"/>
        </w:rPr>
      </w:pPr>
      <w:r w:rsidRPr="00417024">
        <w:rPr>
          <w:noProof/>
          <w:sz w:val="24"/>
        </w:rPr>
        <mc:AlternateContent>
          <mc:Choice Requires="wps">
            <w:drawing>
              <wp:anchor distT="0" distB="0" distL="114300" distR="114300" simplePos="0" relativeHeight="251674624" behindDoc="0" locked="0" layoutInCell="1" allowOverlap="1" wp14:anchorId="40E3D808" wp14:editId="7FE38EA2">
                <wp:simplePos x="0" y="0"/>
                <wp:positionH relativeFrom="column">
                  <wp:posOffset>249555</wp:posOffset>
                </wp:positionH>
                <wp:positionV relativeFrom="paragraph">
                  <wp:posOffset>160020</wp:posOffset>
                </wp:positionV>
                <wp:extent cx="266700" cy="406400"/>
                <wp:effectExtent l="38100" t="38100" r="0" b="12700"/>
                <wp:wrapNone/>
                <wp:docPr id="477" name="Isosceles Triangle 47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rot="10434248">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547483B2"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477" o:spid="_x0000_s1026" type="#_x0000_t5" style="position:absolute;margin-left:19.65pt;margin-top:12.6pt;width:21pt;height:32pt;rotation:11396981fd;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ZuWkgQIAACkFAAAOAAAAZHJzL2Uyb0RvYy54bWysVE1v2zAMvQ/YfxB0X+1kXtIZdYqgRYYC&#10;QRugLXpmZNkWpq9JSpzu14+SnTbtdhiG+SCIIk0+Pj3q4vKgJNlz54XRFZ2c5ZRwzUwtdFvRx4fV&#10;p3NKfABdgzSaV/SZe3q5+Pjhorcln5rOyJo7gkm0L3tb0S4EW2aZZx1X4M+M5RqdjXEKApquzWoH&#10;PWZXMpvm+SzrjautM4x7j6fXg5MuUv6m4SzcNY3ngciKIraQVpfWbVyzxQWUrQPbCTbCgH9AoUBo&#10;LPqS6hoCkJ0Tv6VSgjnjTRPOmFGZaRrBeOoBu5nk77q578Dy1AuS4+0LTf7/pWW3+40joq5oMZ9T&#10;okHhJd144xmX3JMHJ0C3kpPoRa5660v85d5uXOzW27Vh3z06sjeeaPgx5tA4RZxB5id58bmYFueJ&#10;KGydHNI9PL/cAz8EwvBwOpvNc7wthq4inxW4jyWgjLliXet8+MaNInFT0TCiTIlhv/ZhCD+GJahG&#10;inolpEyGa7dX0pE9oCxWqxy/sYI/DZOa9Ah7OoABlGcjISAuZZEwr1tKQLaoexZcqv3mb/93RSLI&#10;a/DdACZlGFSpRMDRkEJV9DwiPEKUOrbAk7jHVl/5jrutqZ/xUhPnyKK3bCWwyBp82IBDeeMhjmy4&#10;w6WRBls0446SzriffzqP8ag69FLS47hg+z924Dgl8kajHr9OiiLOVzKKL/MpGu7Usz316J26Mkj9&#10;JKFL2xgf5HHbOKOecLKXsSq6QDOsPRA9GldhGGN8GxhfLlMYzpSFsNb3lsXkR6k8HJ7A2aNYUGW3&#10;5jhaUL7TyxAb/9RmuQumEUlMr7yOWsd5TJIc34448Kd2inp94Ra/AAAA//8DAFBLAwQUAAYACAAA&#10;ACEAeIE7md0AAAAHAQAADwAAAGRycy9kb3ducmV2LnhtbEyOwU7DMBBE70j8g7WVuFGnqYjSEKdC&#10;QA8IhCDthZsbb5OIeB1stw1/z3KC02g0o5lXric7iBP60DtSsJgnIJAaZ3pqFey2m+scRIiajB4c&#10;oYJvDLCuLi9KXRh3pnc81bEVPEKh0Aq6GMdCytB0aHWYuxGJs4PzVke2vpXG6zOP20GmSZJJq3vi&#10;h06PeN9h81kfrYLsbZP53dNUv3zgs8kfXr+2jz5T6mo23d2CiDjFvzL84jM6VMy0d0cyQQwKlqsl&#10;NxWkNykIzvMF+z3rKgVZlfI/f/UDAAD//wMAUEsBAi0AFAAGAAgAAAAhALaDOJL+AAAA4QEAABMA&#10;AAAAAAAAAAAAAAAAAAAAAFtDb250ZW50X1R5cGVzXS54bWxQSwECLQAUAAYACAAAACEAOP0h/9YA&#10;AACUAQAACwAAAAAAAAAAAAAAAAAvAQAAX3JlbHMvLnJlbHNQSwECLQAUAAYACAAAACEA9mblpIEC&#10;AAApBQAADgAAAAAAAAAAAAAAAAAuAgAAZHJzL2Uyb0RvYy54bWxQSwECLQAUAAYACAAAACEAeIE7&#10;md0AAAAHAQAADwAAAAAAAAAAAAAAAADbBAAAZHJzL2Rvd25yZXYueG1sUEsFBgAAAAAEAAQA8wAA&#10;AOUFAAAAAA==&#10;" fillcolor="red" strokecolor="red" strokeweight="1pt">
                <v:path arrowok="t"/>
              </v:shape>
            </w:pict>
          </mc:Fallback>
        </mc:AlternateContent>
      </w:r>
      <w:r w:rsidRPr="00417024">
        <w:rPr>
          <w:noProof/>
          <w:sz w:val="24"/>
        </w:rPr>
        <mc:AlternateContent>
          <mc:Choice Requires="wps">
            <w:drawing>
              <wp:anchor distT="0" distB="0" distL="114300" distR="114300" simplePos="0" relativeHeight="251667456" behindDoc="0" locked="0" layoutInCell="1" allowOverlap="1" wp14:anchorId="57E3D3FD" wp14:editId="5A48638E">
                <wp:simplePos x="0" y="0"/>
                <wp:positionH relativeFrom="column">
                  <wp:posOffset>-238125</wp:posOffset>
                </wp:positionH>
                <wp:positionV relativeFrom="paragraph">
                  <wp:posOffset>321945</wp:posOffset>
                </wp:positionV>
                <wp:extent cx="495935" cy="525145"/>
                <wp:effectExtent l="19050" t="19050" r="0" b="8255"/>
                <wp:wrapNone/>
                <wp:docPr id="512" name="Oval 5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935" cy="525145"/>
                        </a:xfrm>
                        <a:prstGeom prst="ellipse">
                          <a:avLst/>
                        </a:prstGeom>
                        <a:solidFill>
                          <a:sysClr val="window" lastClr="FFFFFF"/>
                        </a:solidFill>
                        <a:ln w="31750" cap="flat" cmpd="sng" algn="ctr">
                          <a:solidFill>
                            <a:srgbClr val="002060"/>
                          </a:solidFill>
                          <a:prstDash val="solid"/>
                          <a:miter lim="800000"/>
                        </a:ln>
                        <a:effectLst/>
                      </wps:spPr>
                      <wps:txbx>
                        <w:txbxContent>
                          <w:p w14:paraId="319EC3A9" w14:textId="77777777" w:rsidR="00417024" w:rsidRPr="00700CF3" w:rsidRDefault="00417024" w:rsidP="00417024">
                            <w:pPr>
                              <w:jc w:val="center"/>
                              <w:rPr>
                                <w:color w:val="002060"/>
                                <w:sz w:val="36"/>
                                <w:szCs w:val="36"/>
                              </w:rPr>
                            </w:pPr>
                            <w:r>
                              <w:rPr>
                                <w:color w:val="002060"/>
                                <w:sz w:val="36"/>
                                <w:szCs w:val="36"/>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57E3D3FD" id="Oval 512" o:spid="_x0000_s1073" style="position:absolute;margin-left:-18.75pt;margin-top:25.35pt;width:39.05pt;height:41.3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q8iUfQIAAAkFAAAOAAAAZHJzL2Uyb0RvYy54bWysVFtv2yAUfp+0/4B4X+2kcS9WnSpqlWlS&#10;1FZqpz4TjGM04DAgsbNfvwN20nTd0zQ/oHM498/f4ea214rshPMSTEUnZzklwnCopdlU9PvL8ssV&#10;JT4wUzMFRlR0Lzy9nX/+dNPZUkyhBVULRzCJ8WVnK9qGYMss87wVmvkzsMKgsQGnWUDVbbLasQ6z&#10;a5VN8/wi68DV1gEX3uPt/WCk85S/aQQPj03jRSCqothbSKdL5zqe2fyGlRvHbCv52Ab7hy40kwaL&#10;HlPds8DI1skPqbTkDjw04YyDzqBpJBdpBpxmkv8xzXPLrEizIDjeHmHy/y8tf9g92ycXW/d2BfyH&#10;R0SyzvryaImKH336xunoi42TPqG4P6Io+kA4Xs6ui+vzghKOpmJaTGZFRDlj5SHYOh++CtAkChUV&#10;Sknr45ysZLuVD4P3wSu1BkrWS6lUUvb+TjmyY/hLkQk1dJQo5gNeVnSZvrGgPw1ThnQVPZ9cFsgD&#10;zpBrjWIBRW3rinqzoYSpDZKYB5d6eRft3WZ9rJrn0/wicQeneucWm75nvh26S6aBYloG5LmSuqJX&#10;efzGFpWJI4nE1HH0N7yjFPp1TyR2OLuMIfFqDfX+yREHA5u95UuJdVeIwRNzSF8cEFcyPOLRKMCp&#10;YZQoacH9+tt99EdWoZWSDtcBEfm5ZU4gtN8M8u16MpvF/UnKrLicouJOLetTi9nqO8DfM8HltzyJ&#10;0T+og9g40K+4uYtYFU3McKw9YD8qd2FYU9x9LhaL5IY7Y1lYmWfLY/IIXUT8pX9lzo50CsjDBzis&#10;zgdKDb4x0sBiG6CRiW9vuI70x31LpB3fhrjQp3ryenvB5r8BAAD//wMAUEsDBBQABgAIAAAAIQDr&#10;etk+4AAAAAkBAAAPAAAAZHJzL2Rvd25yZXYueG1sTI9NS8NAEIbvgv9hGcFbu5umX8RsiggKzUWs&#10;CvW2zY5JMDsbsps2/nvHkx6H9+F9n8l3k+vEGYfQetKQzBUIpMrblmoNb6+Psy2IEA1Z03lCDd8Y&#10;YFdcX+Ums/5CL3g+xFpwCYXMaGhi7DMpQ9WgM2HueyTOPv3gTORzqKUdzIXLXScXSq2lMy3xQmN6&#10;fGiw+jqMTsP+aV99NNvjsVyMZVnWz8m79InWtzfT/R2IiFP8g+FXn9WhYKeTH8kG0WmYpZsVoxpW&#10;agOCgaVagzgxmKZLkEUu/39Q/AAAAP//AwBQSwECLQAUAAYACAAAACEAtoM4kv4AAADhAQAAEwAA&#10;AAAAAAAAAAAAAAAAAAAAW0NvbnRlbnRfVHlwZXNdLnhtbFBLAQItABQABgAIAAAAIQA4/SH/1gAA&#10;AJQBAAALAAAAAAAAAAAAAAAAAC8BAABfcmVscy8ucmVsc1BLAQItABQABgAIAAAAIQCZq8iUfQIA&#10;AAkFAAAOAAAAAAAAAAAAAAAAAC4CAABkcnMvZTJvRG9jLnhtbFBLAQItABQABgAIAAAAIQDretk+&#10;4AAAAAkBAAAPAAAAAAAAAAAAAAAAANcEAABkcnMvZG93bnJldi54bWxQSwUGAAAAAAQABADzAAAA&#10;5AUAAAAA&#10;" fillcolor="window" strokecolor="#002060" strokeweight="2.5pt">
                <v:stroke joinstyle="miter"/>
                <v:path arrowok="t"/>
                <v:textbox>
                  <w:txbxContent>
                    <w:p w14:paraId="319EC3A9" w14:textId="77777777" w:rsidR="00417024" w:rsidRPr="00700CF3" w:rsidRDefault="00417024" w:rsidP="00417024">
                      <w:pPr>
                        <w:jc w:val="center"/>
                        <w:rPr>
                          <w:color w:val="002060"/>
                          <w:sz w:val="36"/>
                          <w:szCs w:val="36"/>
                        </w:rPr>
                      </w:pPr>
                      <w:r>
                        <w:rPr>
                          <w:color w:val="002060"/>
                          <w:sz w:val="36"/>
                          <w:szCs w:val="36"/>
                        </w:rPr>
                        <w:t>1</w:t>
                      </w:r>
                    </w:p>
                  </w:txbxContent>
                </v:textbox>
              </v:oval>
            </w:pict>
          </mc:Fallback>
        </mc:AlternateContent>
      </w:r>
    </w:p>
    <w:p w14:paraId="4C7A0420" w14:textId="77777777" w:rsidR="00417024" w:rsidRPr="00417024" w:rsidRDefault="00417024" w:rsidP="00417024">
      <w:pPr>
        <w:spacing w:line="240" w:lineRule="auto"/>
        <w:rPr>
          <w:rFonts w:eastAsia="Times New Roman" w:cstheme="minorHAnsi"/>
          <w:b/>
          <w:color w:val="4472C4" w:themeColor="accent1"/>
          <w:sz w:val="24"/>
          <w:szCs w:val="24"/>
          <w:lang w:val="en-GB" w:eastAsia="ja-JP" w:bidi="ar-SA"/>
        </w:rPr>
      </w:pPr>
      <w:r w:rsidRPr="00417024">
        <w:rPr>
          <w:noProof/>
          <w:color w:val="4472C4" w:themeColor="accent1"/>
          <w:sz w:val="24"/>
          <w:lang w:eastAsia="en-GB" w:bidi="ar-SA"/>
        </w:rPr>
        <w:drawing>
          <wp:anchor distT="0" distB="0" distL="114300" distR="114300" simplePos="0" relativeHeight="251659264" behindDoc="0" locked="0" layoutInCell="1" allowOverlap="1" wp14:anchorId="262025D7" wp14:editId="3A58681F">
            <wp:simplePos x="0" y="0"/>
            <wp:positionH relativeFrom="column">
              <wp:posOffset>5155384</wp:posOffset>
            </wp:positionH>
            <wp:positionV relativeFrom="paragraph">
              <wp:posOffset>3140891</wp:posOffset>
            </wp:positionV>
            <wp:extent cx="1347470" cy="1249680"/>
            <wp:effectExtent l="0" t="0" r="0" b="0"/>
            <wp:wrapNone/>
            <wp:docPr id="1062" name="Picture 1062" descr="A picture containing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 name="Picture 1062" descr="A picture containing arrow&#10;&#10;Description automatically generated"/>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347470" cy="1249680"/>
                    </a:xfrm>
                    <a:prstGeom prst="rect">
                      <a:avLst/>
                    </a:prstGeom>
                    <a:noFill/>
                  </pic:spPr>
                </pic:pic>
              </a:graphicData>
            </a:graphic>
          </wp:anchor>
        </w:drawing>
      </w:r>
      <w:r w:rsidRPr="00417024">
        <w:rPr>
          <w:noProof/>
          <w:sz w:val="24"/>
        </w:rPr>
        <mc:AlternateContent>
          <mc:Choice Requires="wps">
            <w:drawing>
              <wp:anchor distT="0" distB="0" distL="114300" distR="114300" simplePos="0" relativeHeight="251675648" behindDoc="0" locked="0" layoutInCell="1" allowOverlap="1" wp14:anchorId="6C9F3DE2" wp14:editId="3415F206">
                <wp:simplePos x="0" y="0"/>
                <wp:positionH relativeFrom="column">
                  <wp:posOffset>-356870</wp:posOffset>
                </wp:positionH>
                <wp:positionV relativeFrom="paragraph">
                  <wp:posOffset>2952115</wp:posOffset>
                </wp:positionV>
                <wp:extent cx="266700" cy="406400"/>
                <wp:effectExtent l="0" t="19050" r="76200" b="50800"/>
                <wp:wrapNone/>
                <wp:docPr id="478" name="Isosceles Triangle 47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rot="20073860">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5BB0EE52" id="Isosceles Triangle 478" o:spid="_x0000_s1026" type="#_x0000_t5" style="position:absolute;margin-left:-28.1pt;margin-top:232.45pt;width:21pt;height:32pt;rotation:-1666952fd;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Lb8TgAIAACkFAAAOAAAAZHJzL2Uyb0RvYy54bWysVEtv2zAMvg/YfxB0X+1kWdIZdYqgRYYC&#10;QVegHXpmZMkWptckJU7360fJTpt2OwzDfBBIkebj40ddXB60Invug7SmppOzkhJumG2kaWv67WH9&#10;4ZySEME0oKzhNX3igV4u37+76F3Fp7azquGeYBATqt7VtIvRVUURWMc1hDPruEGjsF5DRNW3ReOh&#10;x+haFdOynBe99Y3zlvEQ8PZ6MNJlji8EZ/GrEIFHomqKtcV8+nxu01ksL6BqPbhOsrEM+IcqNEiD&#10;SZ9DXUMEsvPyt1BaMm+DFfGMWV1YISTjuQfsZlK+6ea+A8dzLwhOcM8whf8Xlt3u7zyRTU1nCxyV&#10;AY1Dugk2MK54IA9egmkVJ8mKWPUuVPjLvbvzqdvgNpZ9D2goXlmSEkafg/CaeIvI47wWH8/nZQYK&#10;WyeHPIen5znwQyQML6fz+aLEaTE0zcr5DOWUAqoUK+V1PsQv3GqShJrGscocGPabEAf3o1su1SrZ&#10;rKVSWfHt9kp5sgekxXpd4jdmCKduypAeST0digGkp1AQsS7tELBgWkpAtch7Fn3O/erv8HdJUpHX&#10;ELqhmBxhYKWWEVdDSV3T81ThsURlUgs8k3ts9QXvJG1t84RDzZgjisGxtcQkGwjxDjzSGy9xZeNX&#10;PISy2KIdJUo663/+6T75I+vQSkmP64Lt/9iB55SoG4N8/DyZzdJ+ZWX2aTFFxZ9atqcWs9NXFqGf&#10;5OqymPyjOorCW/2Im71KWdEEhmHuAehRuYrDGuPbwPhqld1wpxzEjbl3LAU/UuXh8AjeHcmCLLu1&#10;x9WC6g1fBt/0p7GrXbRCZjK94DpyHfcxU3J8O9LCn+rZ6+WFW/4CAAD//wMAUEsDBBQABgAIAAAA&#10;IQCEhepq4QAAAAsBAAAPAAAAZHJzL2Rvd25yZXYueG1sTI/LTsMwEEX3SPyDNUjsUqchjdI0ToUq&#10;sQOhPkAsnXiaRMTjyHbT8PeYVVnOzNGdc8vtrAc2oXW9IQHLRQwMqTGqp1bA6fgS5cCcl6TkYAgF&#10;/KCDbXV/V8pCmSvtcTr4loUQcoUU0Hk/Fpy7pkMt3cKMSOF2NlZLH0bbcmXlNYTrgSdxnHEtewof&#10;OjnirsPm+3DRAr7eT2/Wx3X+NKW78UMdXz+HfSPE48P8vAHmcfY3GP70gzpUwak2F1KODQKiVZYE&#10;VECapWtggYiWadjUAlZJvgZelfx/h+oXAAD//wMAUEsBAi0AFAAGAAgAAAAhALaDOJL+AAAA4QEA&#10;ABMAAAAAAAAAAAAAAAAAAAAAAFtDb250ZW50X1R5cGVzXS54bWxQSwECLQAUAAYACAAAACEAOP0h&#10;/9YAAACUAQAACwAAAAAAAAAAAAAAAAAvAQAAX3JlbHMvLnJlbHNQSwECLQAUAAYACAAAACEAfS2/&#10;E4ACAAApBQAADgAAAAAAAAAAAAAAAAAuAgAAZHJzL2Uyb0RvYy54bWxQSwECLQAUAAYACAAAACEA&#10;hIXqauEAAAALAQAADwAAAAAAAAAAAAAAAADaBAAAZHJzL2Rvd25yZXYueG1sUEsFBgAAAAAEAAQA&#10;8wAAAOgFAAAAAA==&#10;" fillcolor="red" strokecolor="red" strokeweight="1pt">
                <v:path arrowok="t"/>
              </v:shape>
            </w:pict>
          </mc:Fallback>
        </mc:AlternateContent>
      </w:r>
      <w:r w:rsidRPr="00417024">
        <w:rPr>
          <w:noProof/>
          <w:sz w:val="24"/>
        </w:rPr>
        <mc:AlternateContent>
          <mc:Choice Requires="wps">
            <w:drawing>
              <wp:anchor distT="0" distB="0" distL="114300" distR="114300" simplePos="0" relativeHeight="251672576" behindDoc="0" locked="0" layoutInCell="1" allowOverlap="1" wp14:anchorId="48F2B1D0" wp14:editId="219C460A">
                <wp:simplePos x="0" y="0"/>
                <wp:positionH relativeFrom="column">
                  <wp:posOffset>-237490</wp:posOffset>
                </wp:positionH>
                <wp:positionV relativeFrom="paragraph">
                  <wp:posOffset>2032000</wp:posOffset>
                </wp:positionV>
                <wp:extent cx="495935" cy="525145"/>
                <wp:effectExtent l="19050" t="19050" r="0" b="8255"/>
                <wp:wrapNone/>
                <wp:docPr id="526" name="Oval 5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935" cy="525145"/>
                        </a:xfrm>
                        <a:prstGeom prst="ellipse">
                          <a:avLst/>
                        </a:prstGeom>
                        <a:solidFill>
                          <a:sysClr val="window" lastClr="FFFFFF"/>
                        </a:solidFill>
                        <a:ln w="31750" cap="flat" cmpd="sng" algn="ctr">
                          <a:solidFill>
                            <a:srgbClr val="002060"/>
                          </a:solidFill>
                          <a:prstDash val="solid"/>
                          <a:miter lim="800000"/>
                        </a:ln>
                        <a:effectLst/>
                      </wps:spPr>
                      <wps:txbx>
                        <w:txbxContent>
                          <w:p w14:paraId="4877638B" w14:textId="77777777" w:rsidR="00417024" w:rsidRPr="00700CF3" w:rsidRDefault="00417024" w:rsidP="00417024">
                            <w:pPr>
                              <w:jc w:val="center"/>
                              <w:rPr>
                                <w:color w:val="002060"/>
                                <w:sz w:val="36"/>
                                <w:szCs w:val="36"/>
                              </w:rPr>
                            </w:pPr>
                            <w:r>
                              <w:rPr>
                                <w:color w:val="002060"/>
                                <w:sz w:val="36"/>
                                <w:szCs w:val="36"/>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48F2B1D0" id="Oval 526" o:spid="_x0000_s1074" style="position:absolute;margin-left:-18.7pt;margin-top:160pt;width:39.05pt;height:41.3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iDY2fQIAAAkFAAAOAAAAZHJzL2Uyb0RvYy54bWysVFtv2yAUfp+0/4B4X+2kcS9WnSpqlWlS&#10;1FZqpz4TjGM04DAgsbNfvwN20nTd0zQ/oHM498/f4ea214rshPMSTEUnZzklwnCopdlU9PvL8ssV&#10;JT4wUzMFRlR0Lzy9nX/+dNPZUkyhBVULRzCJ8WVnK9qGYMss87wVmvkzsMKgsQGnWUDVbbLasQ6z&#10;a5VN8/wi68DV1gEX3uPt/WCk85S/aQQPj03jRSCqothbSKdL5zqe2fyGlRvHbCv52Ab7hy40kwaL&#10;HlPds8DI1skPqbTkDjw04YyDzqBpJBdpBpxmkv8xzXPLrEizIDjeHmHy/y8tf9g92ycXW/d2BfyH&#10;R0SyzvryaImKH336xunoi42TPqG4P6Io+kA4Xs6ui+vzghKOpmJaTGZFRDlj5SHYOh++CtAkChUV&#10;Sknr45ysZLuVD4P3wSu1BkrWS6lUUvb+TjmyY/hLkQk1dJQo5gNeVnSZvrGgPw1ThnQVPZ9cFsgD&#10;zpBrjWIBRW3rinqzoYSpDZKYB5d6eRft3WZ9rJrn0/wicQeneucWm75nvh26S6aBYloG5LmSuqJX&#10;efzGFpWJI4nE1HH0N7yjFPp1TyR2OLuKIfFqDfX+yREHA5u95UuJdVeIwRNzSF8cEFcyPOLRKMCp&#10;YZQoacH9+tt99EdWoZWSDtcBEfm5ZU4gtN8M8u16MpvF/UnKrLicouJOLetTi9nqO8DfM8HltzyJ&#10;0T+og9g40K+4uYtYFU3McKw9YD8qd2FYU9x9LhaL5IY7Y1lYmWfLY/IIXUT8pX9lzo50CsjDBzis&#10;zgdKDb4x0sBiG6CRiW9vuI70x31LpB3fhrjQp3ryenvB5r8BAAD//wMAUEsDBBQABgAIAAAAIQBm&#10;QMlT4AAAAAoBAAAPAAAAZHJzL2Rvd25yZXYueG1sTI/BSsNAEIbvgu+wjOCt3SQtpsRsiggKzUWs&#10;CvW2zY7ZYHY2ZDdtfHunJz0Nw3z8/zfldna9OOEYOk8K0mUCAqnxpqNWwfvb02IDIkRNRveeUMEP&#10;BthW11elLow/0yue9rEVHEKh0ApsjEMhZWgsOh2WfkDi25cfnY68jq00oz5zuOtlliR30umOuMHq&#10;AR8tNt/7ySnYPe+aT7s5HOpsquu6fUk/pE+Vur2ZH+5BRJzjHwwXfVaHip2OfiITRK9gscrXjCpY&#10;cQ8IJtZJDuJ4mVkOsirl/xeqXwAAAP//AwBQSwECLQAUAAYACAAAACEAtoM4kv4AAADhAQAAEwAA&#10;AAAAAAAAAAAAAAAAAAAAW0NvbnRlbnRfVHlwZXNdLnhtbFBLAQItABQABgAIAAAAIQA4/SH/1gAA&#10;AJQBAAALAAAAAAAAAAAAAAAAAC8BAABfcmVscy8ucmVsc1BLAQItABQABgAIAAAAIQAPiDY2fQIA&#10;AAkFAAAOAAAAAAAAAAAAAAAAAC4CAABkcnMvZTJvRG9jLnhtbFBLAQItABQABgAIAAAAIQBmQMlT&#10;4AAAAAoBAAAPAAAAAAAAAAAAAAAAANcEAABkcnMvZG93bnJldi54bWxQSwUGAAAAAAQABADzAAAA&#10;5AUAAAAA&#10;" fillcolor="window" strokecolor="#002060" strokeweight="2.5pt">
                <v:stroke joinstyle="miter"/>
                <v:path arrowok="t"/>
                <v:textbox>
                  <w:txbxContent>
                    <w:p w14:paraId="4877638B" w14:textId="77777777" w:rsidR="00417024" w:rsidRPr="00700CF3" w:rsidRDefault="00417024" w:rsidP="00417024">
                      <w:pPr>
                        <w:jc w:val="center"/>
                        <w:rPr>
                          <w:color w:val="002060"/>
                          <w:sz w:val="36"/>
                          <w:szCs w:val="36"/>
                        </w:rPr>
                      </w:pPr>
                      <w:r>
                        <w:rPr>
                          <w:color w:val="002060"/>
                          <w:sz w:val="36"/>
                          <w:szCs w:val="36"/>
                        </w:rPr>
                        <w:t>3</w:t>
                      </w:r>
                    </w:p>
                  </w:txbxContent>
                </v:textbox>
              </v:oval>
            </w:pict>
          </mc:Fallback>
        </mc:AlternateContent>
      </w:r>
      <w:r w:rsidRPr="00417024">
        <w:rPr>
          <w:noProof/>
          <w:sz w:val="24"/>
        </w:rPr>
        <mc:AlternateContent>
          <mc:Choice Requires="wps">
            <w:drawing>
              <wp:anchor distT="0" distB="0" distL="114300" distR="114300" simplePos="0" relativeHeight="251671552" behindDoc="0" locked="0" layoutInCell="1" allowOverlap="1" wp14:anchorId="0337C06F" wp14:editId="0CDE0ACA">
                <wp:simplePos x="0" y="0"/>
                <wp:positionH relativeFrom="column">
                  <wp:posOffset>-237490</wp:posOffset>
                </wp:positionH>
                <wp:positionV relativeFrom="paragraph">
                  <wp:posOffset>1036955</wp:posOffset>
                </wp:positionV>
                <wp:extent cx="495935" cy="525145"/>
                <wp:effectExtent l="19050" t="19050" r="0" b="8255"/>
                <wp:wrapNone/>
                <wp:docPr id="525" name="Oval 5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935" cy="525145"/>
                        </a:xfrm>
                        <a:prstGeom prst="ellipse">
                          <a:avLst/>
                        </a:prstGeom>
                        <a:solidFill>
                          <a:sysClr val="window" lastClr="FFFFFF"/>
                        </a:solidFill>
                        <a:ln w="31750" cap="flat" cmpd="sng" algn="ctr">
                          <a:solidFill>
                            <a:srgbClr val="002060"/>
                          </a:solidFill>
                          <a:prstDash val="solid"/>
                          <a:miter lim="800000"/>
                        </a:ln>
                        <a:effectLst/>
                      </wps:spPr>
                      <wps:txbx>
                        <w:txbxContent>
                          <w:p w14:paraId="5ADB7E7C" w14:textId="77777777" w:rsidR="00417024" w:rsidRPr="00700CF3" w:rsidRDefault="00417024" w:rsidP="00417024">
                            <w:pPr>
                              <w:jc w:val="center"/>
                              <w:rPr>
                                <w:color w:val="002060"/>
                                <w:sz w:val="36"/>
                                <w:szCs w:val="36"/>
                              </w:rPr>
                            </w:pPr>
                            <w:r>
                              <w:rPr>
                                <w:color w:val="002060"/>
                                <w:sz w:val="36"/>
                                <w:szCs w:val="36"/>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0337C06F" id="Oval 525" o:spid="_x0000_s1075" style="position:absolute;margin-left:-18.7pt;margin-top:81.65pt;width:39.05pt;height:41.3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6v67fQIAAAkFAAAOAAAAZHJzL2Uyb0RvYy54bWysVN9v2yAQfp+0/wHxvtpJk7ax6lRRq0yT&#10;ojZSO/WZYByjAceAxM7++h3YSdN1T9P8gO6435+/4/au04rshfMSTElHFzklwnCopNmW9PvL8ssN&#10;JT4wUzEFRpT0IDy9m3/+dNvaQoyhAVUJRzCJ8UVrS9qEYIss87wRmvkLsMKgsQanWUDVbbPKsRaz&#10;a5WN8/wqa8FV1gEX3uPtQ2+k85S/rgUPT3XtRSCqpNhbSKdL5yae2fyWFVvHbCP50Ab7hy40kwaL&#10;nlI9sMDIzskPqbTkDjzU4YKDzqCuJRdpBpxmlP8xzXPDrEizIDjenmDy/y8tf9w/27WLrXu7Av7D&#10;IyJZa31xskTFDz5d7XT0xcZJl1A8nFAUXSAcLyez6exySglH03Q8HU2mEeWMFcdg63z4KkCTKJRU&#10;KCWtj3Oygu1XPvTeR6/UGihZLaVSSTn4e+XInuEvRSZU0FKimA94WdJl+oaC/jxMGdKW9HJ0PUUe&#10;cIZcqxULKGpbldSbLSVMbZHEPLjUy7to77abU9U8H+dXiTs41Tu32PQD803fXTL1FNMyIM+V1CW9&#10;yeM3tKhMHEkkpg6jv+EdpdBtOiKxw8kshsSrDVSHtSMOejZ7y5cS664QgzVzSF8cEFcyPOFRK8Cp&#10;YZAoacD9+tt99EdWoZWSFtcBEfm5Y04gtN8M8m02mkzi/iRlMr0eo+LOLZtzi9npe8DfM8LltzyJ&#10;0T+oo1g70K+4uYtYFU3McKzdYz8o96FfU9x9LhaL5IY7Y1lYmWfLY/IIXUT8pXtlzg50CsjDRziu&#10;zgdK9b4x0sBiF6CWiW9vuA70x31LpB3ehrjQ53ryenvB5r8BAAD//wMAUEsDBBQABgAIAAAAIQDI&#10;0DHP4QAAAAoBAAAPAAAAZHJzL2Rvd25yZXYueG1sTI9NS8QwFEX3gv8hPMHdTNIPOkNtOoigMN2I&#10;o8K4yzSxKTYvpUln6r/3udLl4x7uPa/aLW5gZzOF3qOEZC2AGWy97rGT8Pb6uNoCC1GhVoNHI+Hb&#10;BNjV11eVKrW/4Is5H2LHqARDqSTYGMeS89Ba41RY+9EgZZ9+cirSOXVcT+pC5W7gqRAFd6pHWrBq&#10;NA/WtF+H2UnYP+3bD7s9Hpt0bpqme07euU+kvL1Z7u+ARbPEPxh+9UkdanI6+Rl1YIOEVbbJCaWg&#10;yDJgRORiA+wkIc0LAbyu+P8X6h8AAAD//wMAUEsBAi0AFAAGAAgAAAAhALaDOJL+AAAA4QEAABMA&#10;AAAAAAAAAAAAAAAAAAAAAFtDb250ZW50X1R5cGVzXS54bWxQSwECLQAUAAYACAAAACEAOP0h/9YA&#10;AACUAQAACwAAAAAAAAAAAAAAAAAvAQAAX3JlbHMvLnJlbHNQSwECLQAUAAYACAAAACEA2er+u30C&#10;AAAJBQAADgAAAAAAAAAAAAAAAAAuAgAAZHJzL2Uyb0RvYy54bWxQSwECLQAUAAYACAAAACEAyNAx&#10;z+EAAAAKAQAADwAAAAAAAAAAAAAAAADXBAAAZHJzL2Rvd25yZXYueG1sUEsFBgAAAAAEAAQA8wAA&#10;AOUFAAAAAA==&#10;" fillcolor="window" strokecolor="#002060" strokeweight="2.5pt">
                <v:stroke joinstyle="miter"/>
                <v:path arrowok="t"/>
                <v:textbox>
                  <w:txbxContent>
                    <w:p w14:paraId="5ADB7E7C" w14:textId="77777777" w:rsidR="00417024" w:rsidRPr="00700CF3" w:rsidRDefault="00417024" w:rsidP="00417024">
                      <w:pPr>
                        <w:jc w:val="center"/>
                        <w:rPr>
                          <w:color w:val="002060"/>
                          <w:sz w:val="36"/>
                          <w:szCs w:val="36"/>
                        </w:rPr>
                      </w:pPr>
                      <w:r>
                        <w:rPr>
                          <w:color w:val="002060"/>
                          <w:sz w:val="36"/>
                          <w:szCs w:val="36"/>
                        </w:rPr>
                        <w:t>2</w:t>
                      </w:r>
                    </w:p>
                  </w:txbxContent>
                </v:textbox>
              </v:oval>
            </w:pict>
          </mc:Fallback>
        </mc:AlternateContent>
      </w:r>
      <w:r w:rsidRPr="00417024">
        <w:rPr>
          <w:noProof/>
          <w:sz w:val="24"/>
        </w:rPr>
        <mc:AlternateContent>
          <mc:Choice Requires="wps">
            <w:drawing>
              <wp:anchor distT="45720" distB="45720" distL="114300" distR="114300" simplePos="0" relativeHeight="251670528" behindDoc="0" locked="0" layoutInCell="1" allowOverlap="1" wp14:anchorId="3D509E29" wp14:editId="58D04CE5">
                <wp:simplePos x="0" y="0"/>
                <wp:positionH relativeFrom="column">
                  <wp:posOffset>-207645</wp:posOffset>
                </wp:positionH>
                <wp:positionV relativeFrom="paragraph">
                  <wp:posOffset>2223770</wp:posOffset>
                </wp:positionV>
                <wp:extent cx="1232535" cy="587375"/>
                <wp:effectExtent l="0" t="0" r="0" b="0"/>
                <wp:wrapNone/>
                <wp:docPr id="5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587375"/>
                        </a:xfrm>
                        <a:prstGeom prst="rect">
                          <a:avLst/>
                        </a:prstGeom>
                        <a:noFill/>
                        <a:ln w="9525">
                          <a:noFill/>
                          <a:miter lim="800000"/>
                          <a:headEnd/>
                          <a:tailEnd/>
                        </a:ln>
                      </wps:spPr>
                      <wps:txbx>
                        <w:txbxContent>
                          <w:p w14:paraId="06941FC2" w14:textId="77777777" w:rsidR="00417024" w:rsidRPr="008C074C" w:rsidRDefault="00417024" w:rsidP="00417024">
                            <w:pPr>
                              <w:spacing w:after="0" w:line="240" w:lineRule="auto"/>
                              <w:rPr>
                                <w:b/>
                                <w:bCs/>
                                <w:color w:val="FFFFFF" w:themeColor="background1"/>
                                <w:sz w:val="32"/>
                                <w:szCs w:val="32"/>
                              </w:rPr>
                            </w:pPr>
                          </w:p>
                          <w:p w14:paraId="7B930BCC" w14:textId="77777777" w:rsidR="00417024" w:rsidRPr="007D78BF" w:rsidRDefault="00417024" w:rsidP="00417024">
                            <w:pPr>
                              <w:spacing w:after="0" w:line="240" w:lineRule="auto"/>
                              <w:jc w:val="center"/>
                              <w:rPr>
                                <w:b/>
                                <w:bCs/>
                                <w:color w:val="FFFFFF" w:themeColor="background1"/>
                                <w:sz w:val="28"/>
                                <w:szCs w:val="28"/>
                              </w:rPr>
                            </w:pPr>
                            <w:r>
                              <w:rPr>
                                <w:b/>
                                <w:bCs/>
                                <w:color w:val="FFFFFF" w:themeColor="background1"/>
                                <w:sz w:val="32"/>
                                <w:szCs w:val="32"/>
                              </w:rPr>
                              <w:t>Review</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D509E29" id="_x0000_s1076" type="#_x0000_t202" style="position:absolute;margin-left:-16.35pt;margin-top:175.1pt;width:97.05pt;height:46.25pt;z-index:2516705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NHFU/QEAANUDAAAOAAAAZHJzL2Uyb0RvYy54bWysU9uO2yAQfa/Uf0C8N3acuMlacVbb3aaq&#10;tL1I234AwThGBYYCiZ1+fQfszUbtW1U/IPAwZ+acOWxuB63ISTgvwdR0PsspEYZDI82hpt+/7d6s&#10;KfGBmYYpMKKmZ+Hp7fb1q01vK1FAB6oRjiCI8VVva9qFYKss87wTmvkZWGEw2ILTLODRHbLGsR7R&#10;tcqKPH+b9eAa64AL7/Hvwxik24TftoKHL23rRSCqpthbSKtL6z6u2XbDqoNjtpN8aoP9QxeaSYNF&#10;L1APLDBydPIvKC25Aw9tmHHQGbSt5CJxQDbz/A82Tx2zInFBcby9yOT/Hyz/fHqyXx0JwzsYcICJ&#10;hLePwH94YuC+Y+Yg7pyDvhOswcLzKFnWW19NqVFqX/kIsu8/QYNDZscACWhonY6qIE+C6DiA80V0&#10;MQTCY8liUZSLkhKOsXK9WqzKVIJVz9nW+fBBgCZxU1OHQ03o7PToQ+yGVc9XYjEDO6lUGqwypK/p&#10;TVmUKeEqomVA3ympa7rO4zc6IZJ8b5qUHJhU4x4LKDOxjkRHymHYD0Q22HRKjirsoTmjDg5Gn+G7&#10;wE0H7hclPXqspv7nkTlBifpoUMub+XIZTZkOy3JV4MFdR/bXEWY4QtU0UDJu70MycuTs7R1qvpNJ&#10;jpdOpp7RO0mlyefRnNfndOvlNW5/AwAA//8DAFBLAwQUAAYACAAAACEAMcQOuN8AAAALAQAADwAA&#10;AGRycy9kb3ducmV2LnhtbEyPwU7DMBBE70j8g7VI3Fq7aWhRiFNVqC1HoESc3XhJIuK1Zbtp+Hvc&#10;ExxX8zTzttxMZmAj+tBbkrCYC2BIjdU9tRLqj/3sEViIirQaLKGEHwywqW5vSlVoe6F3HI+xZamE&#10;QqEkdDG6gvPQdGhUmFuHlLIv642K6fQt115dUrkZeCbEihvVU1rolMPnDpvv49lIcNEd1i/+9W27&#10;24+i/jzUWd/upLy/m7ZPwCJO8Q+Gq35Shyo5neyZdGCDhNkyWydUwvJBZMCuxGqRAztJyPMU8ark&#10;/3+ofgEAAP//AwBQSwECLQAUAAYACAAAACEAtoM4kv4AAADhAQAAEwAAAAAAAAAAAAAAAAAAAAAA&#10;W0NvbnRlbnRfVHlwZXNdLnhtbFBLAQItABQABgAIAAAAIQA4/SH/1gAAAJQBAAALAAAAAAAAAAAA&#10;AAAAAC8BAABfcmVscy8ucmVsc1BLAQItABQABgAIAAAAIQCDNHFU/QEAANUDAAAOAAAAAAAAAAAA&#10;AAAAAC4CAABkcnMvZTJvRG9jLnhtbFBLAQItABQABgAIAAAAIQAxxA643wAAAAsBAAAPAAAAAAAA&#10;AAAAAAAAAFcEAABkcnMvZG93bnJldi54bWxQSwUGAAAAAAQABADzAAAAYwUAAAAA&#10;" filled="f" stroked="f">
                <v:textbox style="mso-fit-shape-to-text:t">
                  <w:txbxContent>
                    <w:p w14:paraId="06941FC2" w14:textId="77777777" w:rsidR="00417024" w:rsidRPr="008C074C" w:rsidRDefault="00417024" w:rsidP="00417024">
                      <w:pPr>
                        <w:spacing w:after="0" w:line="240" w:lineRule="auto"/>
                        <w:rPr>
                          <w:b/>
                          <w:bCs/>
                          <w:color w:val="FFFFFF" w:themeColor="background1"/>
                          <w:sz w:val="32"/>
                          <w:szCs w:val="32"/>
                        </w:rPr>
                      </w:pPr>
                    </w:p>
                    <w:p w14:paraId="7B930BCC" w14:textId="77777777" w:rsidR="00417024" w:rsidRPr="007D78BF" w:rsidRDefault="00417024" w:rsidP="00417024">
                      <w:pPr>
                        <w:spacing w:after="0" w:line="240" w:lineRule="auto"/>
                        <w:jc w:val="center"/>
                        <w:rPr>
                          <w:b/>
                          <w:bCs/>
                          <w:color w:val="FFFFFF" w:themeColor="background1"/>
                          <w:sz w:val="28"/>
                          <w:szCs w:val="28"/>
                        </w:rPr>
                      </w:pPr>
                      <w:r>
                        <w:rPr>
                          <w:b/>
                          <w:bCs/>
                          <w:color w:val="FFFFFF" w:themeColor="background1"/>
                          <w:sz w:val="32"/>
                          <w:szCs w:val="32"/>
                        </w:rPr>
                        <w:t>Review</w:t>
                      </w:r>
                    </w:p>
                  </w:txbxContent>
                </v:textbox>
              </v:shape>
            </w:pict>
          </mc:Fallback>
        </mc:AlternateContent>
      </w:r>
      <w:r w:rsidRPr="00417024">
        <w:rPr>
          <w:noProof/>
          <w:sz w:val="24"/>
        </w:rPr>
        <mc:AlternateContent>
          <mc:Choice Requires="wps">
            <w:drawing>
              <wp:anchor distT="45720" distB="45720" distL="114300" distR="114300" simplePos="0" relativeHeight="251669504" behindDoc="0" locked="0" layoutInCell="1" allowOverlap="1" wp14:anchorId="4A22DF15" wp14:editId="36D50611">
                <wp:simplePos x="0" y="0"/>
                <wp:positionH relativeFrom="column">
                  <wp:posOffset>-176530</wp:posOffset>
                </wp:positionH>
                <wp:positionV relativeFrom="paragraph">
                  <wp:posOffset>1238885</wp:posOffset>
                </wp:positionV>
                <wp:extent cx="1232535" cy="824230"/>
                <wp:effectExtent l="0" t="0" r="0" b="0"/>
                <wp:wrapNone/>
                <wp:docPr id="5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24230"/>
                        </a:xfrm>
                        <a:prstGeom prst="rect">
                          <a:avLst/>
                        </a:prstGeom>
                        <a:noFill/>
                        <a:ln w="9525">
                          <a:noFill/>
                          <a:miter lim="800000"/>
                          <a:headEnd/>
                          <a:tailEnd/>
                        </a:ln>
                      </wps:spPr>
                      <wps:txbx>
                        <w:txbxContent>
                          <w:p w14:paraId="3A62704C" w14:textId="77777777" w:rsidR="00417024" w:rsidRPr="008C074C" w:rsidRDefault="00417024" w:rsidP="00417024">
                            <w:pPr>
                              <w:spacing w:after="0" w:line="240" w:lineRule="auto"/>
                              <w:rPr>
                                <w:b/>
                                <w:bCs/>
                                <w:color w:val="FFFFFF" w:themeColor="background1"/>
                                <w:sz w:val="36"/>
                                <w:szCs w:val="36"/>
                              </w:rPr>
                            </w:pPr>
                          </w:p>
                          <w:p w14:paraId="6D7AF012" w14:textId="77777777" w:rsidR="00417024" w:rsidRPr="007D78BF" w:rsidRDefault="00417024" w:rsidP="00417024">
                            <w:pPr>
                              <w:spacing w:after="0" w:line="240" w:lineRule="auto"/>
                              <w:jc w:val="center"/>
                              <w:rPr>
                                <w:b/>
                                <w:bCs/>
                                <w:color w:val="FFFFFF" w:themeColor="background1"/>
                                <w:sz w:val="28"/>
                                <w:szCs w:val="28"/>
                              </w:rPr>
                            </w:pPr>
                            <w:r>
                              <w:rPr>
                                <w:b/>
                                <w:bCs/>
                                <w:color w:val="FFFFFF" w:themeColor="background1"/>
                                <w:sz w:val="32"/>
                                <w:szCs w:val="32"/>
                              </w:rPr>
                              <w:t>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A22DF15" id="_x0000_s1077" type="#_x0000_t202" style="position:absolute;margin-left:-13.9pt;margin-top:97.55pt;width:97.05pt;height:64.9pt;z-index:2516695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UlFn/AEAANUDAAAOAAAAZHJzL2Uyb0RvYy54bWysU8tu2zAQvBfoPxC817Jlq00Ey0GaNEWB&#10;9AGk/YA1RVlESS5L0pbSr8+SchyjvRXVgeBqydmd2eH6ajSaHaQPCm3DF7M5Z9IKbJXdNfzH97s3&#10;F5yFCLYFjVY2/FEGfrV5/Wo9uFqW2KNupWcEYkM9uIb3Mbq6KILopYEwQyctJTv0BiKFfle0HgZC&#10;N7oo5/O3xYC+dR6FDIH+3k5Jvsn4XSdF/Np1QUamG069xbz6vG7TWmzWUO88uF6JYxvwD10YUJaK&#10;nqBuIQLbe/UXlFHCY8AuzgSaArtOCZk5EJvF/A82Dz04mbmQOMGdZAr/D1Z8OTy4b57F8T2ONMBM&#10;Irh7FD8Ds3jTg93Ja+9x6CW0VHiRJCsGF+rj1SR1qEMC2Q6fsaUhwz5iBho7b5IqxJMROg3g8SS6&#10;HCMTqWS5LKtlxZmg3EW5Kpd5KgXUz7edD/GjRMPSpuGehprR4XAfYuoG6ucjqZjFO6V1Hqy2bGj4&#10;ZVVW+cJZxqhIvtPKUM15+iYnJJIfbJsvR1B62lMBbY+sE9GJchy3I1Ntw6usSVJhi+0j6eBx8hm9&#10;C9r06H9zNpDHGh5+7cFLzvQnS1peLlarZMocrKp3JQX+PLM9z4AVBNXwyNm0vYnZyBPna9K8U1mO&#10;l06OPZN3skpHnydznsf51Mtr3DwBAAD//wMAUEsDBBQABgAIAAAAIQBQfqca3wAAAAsBAAAPAAAA&#10;ZHJzL2Rvd25yZXYueG1sTI/NTsMwEITvSLyDtUjcWrtpG0iIUyEQVxDlR+LmxtskIl5HsduEt+/2&#10;VI6jGc18U2wm14kjDqH1pGExVyCQKm9bqjV8frzM7kGEaMiazhNq+MMAm/L6qjC59SO943Eba8El&#10;FHKjoYmxz6UMVYPOhLnvkdjb+8GZyHKopR3MyOWuk4lSqXSmJV5oTI9PDVa/24PT8PW6//leqbf6&#10;2a370U9Kksuk1rc30+MDiIhTvIThjM/oUDLTzh/IBtFpmCV3jB7ZyNYLEOdEmi5B7DQsk1UGsizk&#10;/w/lCQAA//8DAFBLAQItABQABgAIAAAAIQC2gziS/gAAAOEBAAATAAAAAAAAAAAAAAAAAAAAAABb&#10;Q29udGVudF9UeXBlc10ueG1sUEsBAi0AFAAGAAgAAAAhADj9If/WAAAAlAEAAAsAAAAAAAAAAAAA&#10;AAAALwEAAF9yZWxzLy5yZWxzUEsBAi0AFAAGAAgAAAAhAEVSUWf8AQAA1QMAAA4AAAAAAAAAAAAA&#10;AAAALgIAAGRycy9lMm9Eb2MueG1sUEsBAi0AFAAGAAgAAAAhAFB+pxrfAAAACwEAAA8AAAAAAAAA&#10;AAAAAAAAVgQAAGRycy9kb3ducmV2LnhtbFBLBQYAAAAABAAEAPMAAABiBQAAAAA=&#10;" filled="f" stroked="f">
                <v:textbox>
                  <w:txbxContent>
                    <w:p w14:paraId="3A62704C" w14:textId="77777777" w:rsidR="00417024" w:rsidRPr="008C074C" w:rsidRDefault="00417024" w:rsidP="00417024">
                      <w:pPr>
                        <w:spacing w:after="0" w:line="240" w:lineRule="auto"/>
                        <w:rPr>
                          <w:b/>
                          <w:bCs/>
                          <w:color w:val="FFFFFF" w:themeColor="background1"/>
                          <w:sz w:val="36"/>
                          <w:szCs w:val="36"/>
                        </w:rPr>
                      </w:pPr>
                    </w:p>
                    <w:p w14:paraId="6D7AF012" w14:textId="77777777" w:rsidR="00417024" w:rsidRPr="007D78BF" w:rsidRDefault="00417024" w:rsidP="00417024">
                      <w:pPr>
                        <w:spacing w:after="0" w:line="240" w:lineRule="auto"/>
                        <w:jc w:val="center"/>
                        <w:rPr>
                          <w:b/>
                          <w:bCs/>
                          <w:color w:val="FFFFFF" w:themeColor="background1"/>
                          <w:sz w:val="28"/>
                          <w:szCs w:val="28"/>
                        </w:rPr>
                      </w:pPr>
                      <w:r>
                        <w:rPr>
                          <w:b/>
                          <w:bCs/>
                          <w:color w:val="FFFFFF" w:themeColor="background1"/>
                          <w:sz w:val="32"/>
                          <w:szCs w:val="32"/>
                        </w:rPr>
                        <w:t>Do</w:t>
                      </w:r>
                    </w:p>
                  </w:txbxContent>
                </v:textbox>
              </v:shape>
            </w:pict>
          </mc:Fallback>
        </mc:AlternateContent>
      </w:r>
      <w:r w:rsidRPr="00417024">
        <w:rPr>
          <w:noProof/>
          <w:sz w:val="24"/>
        </w:rPr>
        <mc:AlternateContent>
          <mc:Choice Requires="wps">
            <w:drawing>
              <wp:anchor distT="45720" distB="45720" distL="114300" distR="114300" simplePos="0" relativeHeight="251668480" behindDoc="0" locked="0" layoutInCell="1" allowOverlap="1" wp14:anchorId="2556810F" wp14:editId="02A1EFD9">
                <wp:simplePos x="0" y="0"/>
                <wp:positionH relativeFrom="column">
                  <wp:posOffset>-176530</wp:posOffset>
                </wp:positionH>
                <wp:positionV relativeFrom="paragraph">
                  <wp:posOffset>213995</wp:posOffset>
                </wp:positionV>
                <wp:extent cx="1232535" cy="870585"/>
                <wp:effectExtent l="0" t="0" r="0" b="0"/>
                <wp:wrapNone/>
                <wp:docPr id="5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70585"/>
                        </a:xfrm>
                        <a:prstGeom prst="rect">
                          <a:avLst/>
                        </a:prstGeom>
                        <a:noFill/>
                        <a:ln w="9525">
                          <a:noFill/>
                          <a:miter lim="800000"/>
                          <a:headEnd/>
                          <a:tailEnd/>
                        </a:ln>
                      </wps:spPr>
                      <wps:txbx>
                        <w:txbxContent>
                          <w:p w14:paraId="08145D6B" w14:textId="77777777" w:rsidR="00417024" w:rsidRPr="008C074C" w:rsidRDefault="00417024" w:rsidP="00417024">
                            <w:pPr>
                              <w:spacing w:after="0" w:line="240" w:lineRule="auto"/>
                              <w:rPr>
                                <w:b/>
                                <w:bCs/>
                                <w:color w:val="FFFFFF" w:themeColor="background1"/>
                                <w:sz w:val="36"/>
                                <w:szCs w:val="36"/>
                              </w:rPr>
                            </w:pPr>
                            <w:r w:rsidRPr="008C074C">
                              <w:rPr>
                                <w:b/>
                                <w:bCs/>
                                <w:color w:val="FFFFFF" w:themeColor="background1"/>
                                <w:sz w:val="36"/>
                                <w:szCs w:val="36"/>
                              </w:rPr>
                              <w:t xml:space="preserve"> </w:t>
                            </w:r>
                          </w:p>
                          <w:p w14:paraId="10508DD1" w14:textId="77777777" w:rsidR="00417024" w:rsidRPr="007D78BF" w:rsidRDefault="00417024" w:rsidP="00417024">
                            <w:pPr>
                              <w:spacing w:after="0" w:line="240" w:lineRule="auto"/>
                              <w:jc w:val="center"/>
                              <w:rPr>
                                <w:b/>
                                <w:bCs/>
                                <w:color w:val="FFFFFF" w:themeColor="background1"/>
                                <w:sz w:val="28"/>
                                <w:szCs w:val="28"/>
                              </w:rPr>
                            </w:pPr>
                            <w:r>
                              <w:rPr>
                                <w:b/>
                                <w:bCs/>
                                <w:color w:val="FFFFFF" w:themeColor="background1"/>
                                <w:sz w:val="32"/>
                                <w:szCs w:val="32"/>
                              </w:rPr>
                              <w:t>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556810F" id="_x0000_s1078" type="#_x0000_t202" style="position:absolute;margin-left:-13.9pt;margin-top:16.85pt;width:97.05pt;height:68.55pt;z-index:2516684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fk9A/AEAANUDAAAOAAAAZHJzL2Uyb0RvYy54bWysU11v2yAUfZ+0/4B4X+y48ZpacaquXadJ&#10;3YfU7gdgjGM04DIgsbNfvwt202h7q+YHBL7cc+8597C5HrUiB+G8BFPT5SKnRBgOrTS7mv54un+3&#10;psQHZlqmwIiaHoWn19u3bzaDrUQBPahWOIIgxleDrWkfgq2yzPNeaOYXYIXBYAdOs4BHt8taxwZE&#10;1yor8vx9NoBrrQMuvMe/d1OQbhN+1wkevnWdF4GommJvIa0urU1cs+2GVTvHbC/53AZ7RReaSYNF&#10;T1B3LDCyd/IfKC25Aw9dWHDQGXSd5CJxQDbL/C82jz2zInFBcbw9yeT/Hyz/eni03x0J4wcYcYCJ&#10;hLcPwH96YuC2Z2YnbpyDoResxcLLKFk2WF/NqVFqX/kI0gxfoMUhs32ABDR2TkdVkCdBdBzA8SS6&#10;GAPhsWRxUZQXJSUcY+vLvFyXqQSrnrOt8+GTAE3ipqYOh5rQ2eHBh9gNq56vxGIG7qVSabDKkKGm&#10;V2VRpoSziJYBfaekxpp5/CYnRJIfTZuSA5Nq2mMBZWbWkehEOYzNSGRb07KIyVGFBtoj6uBg8hm+&#10;C9z04H5TMqDHaup/7ZkTlKjPBrW8Wq5W0ZTpsCovCzy480hzHmGGI1RNAyXT9jYkI0+cb1DzTiY5&#10;XjqZe0bvJJVmn0dznp/TrZfXuP0DAAD//wMAUEsDBBQABgAIAAAAIQB7KHg53wAAAAoBAAAPAAAA&#10;ZHJzL2Rvd25yZXYueG1sTI/BTsMwEETvSPyDtUjcWpsGkhLiVBWIK4i2IHFz420SNV5HsduEv2d7&#10;gtuOdjTzplhNrhNnHELrScPdXIFAqrxtqdaw277OliBCNGRN5wk1/GCAVXl9VZjc+pE+8LyJteAQ&#10;CrnR0MTY51KGqkFnwtz3SPw7+MGZyHKopR3MyOGukwulUulMS9zQmB6fG6yOm5PT8Pl2+P66V+/1&#10;i3voRz8pSe5Ran17M62fQESc4p8ZLviMDiUz7f2JbBCdhtkiY/SoIUkyEBdDmiYg9nxkagmyLOT/&#10;CeUvAAAA//8DAFBLAQItABQABgAIAAAAIQC2gziS/gAAAOEBAAATAAAAAAAAAAAAAAAAAAAAAABb&#10;Q29udGVudF9UeXBlc10ueG1sUEsBAi0AFAAGAAgAAAAhADj9If/WAAAAlAEAAAsAAAAAAAAAAAAA&#10;AAAALwEAAF9yZWxzLy5yZWxzUEsBAi0AFAAGAAgAAAAhADt+T0D8AQAA1QMAAA4AAAAAAAAAAAAA&#10;AAAALgIAAGRycy9lMm9Eb2MueG1sUEsBAi0AFAAGAAgAAAAhAHsoeDnfAAAACgEAAA8AAAAAAAAA&#10;AAAAAAAAVgQAAGRycy9kb3ducmV2LnhtbFBLBQYAAAAABAAEAPMAAABiBQAAAAA=&#10;" filled="f" stroked="f">
                <v:textbox>
                  <w:txbxContent>
                    <w:p w14:paraId="08145D6B" w14:textId="77777777" w:rsidR="00417024" w:rsidRPr="008C074C" w:rsidRDefault="00417024" w:rsidP="00417024">
                      <w:pPr>
                        <w:spacing w:after="0" w:line="240" w:lineRule="auto"/>
                        <w:rPr>
                          <w:b/>
                          <w:bCs/>
                          <w:color w:val="FFFFFF" w:themeColor="background1"/>
                          <w:sz w:val="36"/>
                          <w:szCs w:val="36"/>
                        </w:rPr>
                      </w:pPr>
                      <w:r w:rsidRPr="008C074C">
                        <w:rPr>
                          <w:b/>
                          <w:bCs/>
                          <w:color w:val="FFFFFF" w:themeColor="background1"/>
                          <w:sz w:val="36"/>
                          <w:szCs w:val="36"/>
                        </w:rPr>
                        <w:t xml:space="preserve"> </w:t>
                      </w:r>
                    </w:p>
                    <w:p w14:paraId="10508DD1" w14:textId="77777777" w:rsidR="00417024" w:rsidRPr="007D78BF" w:rsidRDefault="00417024" w:rsidP="00417024">
                      <w:pPr>
                        <w:spacing w:after="0" w:line="240" w:lineRule="auto"/>
                        <w:jc w:val="center"/>
                        <w:rPr>
                          <w:b/>
                          <w:bCs/>
                          <w:color w:val="FFFFFF" w:themeColor="background1"/>
                          <w:sz w:val="28"/>
                          <w:szCs w:val="28"/>
                        </w:rPr>
                      </w:pPr>
                      <w:r>
                        <w:rPr>
                          <w:b/>
                          <w:bCs/>
                          <w:color w:val="FFFFFF" w:themeColor="background1"/>
                          <w:sz w:val="32"/>
                          <w:szCs w:val="32"/>
                        </w:rPr>
                        <w:t>Plan</w:t>
                      </w:r>
                    </w:p>
                  </w:txbxContent>
                </v:textbox>
              </v:shape>
            </w:pict>
          </mc:Fallback>
        </mc:AlternateContent>
      </w:r>
      <w:r w:rsidRPr="00417024">
        <w:rPr>
          <w:rFonts w:eastAsia="Times New Roman" w:cstheme="minorHAnsi"/>
          <w:b/>
          <w:noProof/>
          <w:color w:val="4472C4" w:themeColor="accent1"/>
          <w:sz w:val="24"/>
          <w:szCs w:val="24"/>
          <w:lang w:val="en-GB" w:eastAsia="ja-JP" w:bidi="ar-SA"/>
        </w:rPr>
        <w:drawing>
          <wp:inline distT="0" distB="0" distL="0" distR="0" wp14:anchorId="197B11AE" wp14:editId="2161FC62">
            <wp:extent cx="5486400" cy="3200400"/>
            <wp:effectExtent l="0" t="38100" r="38100" b="38100"/>
            <wp:docPr id="515" name="Diagram 5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9" r:lo="rId60" r:qs="rId61" r:cs="rId62"/>
              </a:graphicData>
            </a:graphic>
          </wp:inline>
        </w:drawing>
      </w:r>
    </w:p>
    <w:p w14:paraId="7FFD308A" w14:textId="77777777" w:rsidR="00417024" w:rsidRPr="00417024" w:rsidRDefault="00417024" w:rsidP="00417024">
      <w:pPr>
        <w:spacing w:line="240" w:lineRule="auto"/>
        <w:rPr>
          <w:rFonts w:eastAsia="Times New Roman" w:cstheme="minorHAnsi"/>
          <w:b/>
          <w:color w:val="4472C4" w:themeColor="accent1"/>
          <w:sz w:val="24"/>
          <w:szCs w:val="24"/>
          <w:lang w:val="en-GB" w:eastAsia="ja-JP" w:bidi="ar-SA"/>
        </w:rPr>
      </w:pPr>
    </w:p>
    <w:p w14:paraId="2F3C1412" w14:textId="77777777" w:rsidR="00417024" w:rsidRPr="00417024" w:rsidRDefault="00417024" w:rsidP="00417024">
      <w:pPr>
        <w:spacing w:line="240" w:lineRule="auto"/>
        <w:rPr>
          <w:rFonts w:ascii="Gadugi" w:eastAsia="Times New Roman" w:hAnsi="Gadugi" w:cstheme="minorHAnsi"/>
          <w:b/>
          <w:lang w:val="en-GB" w:eastAsia="ja-JP" w:bidi="ar-SA"/>
        </w:rPr>
      </w:pPr>
    </w:p>
    <w:p w14:paraId="2EDACCC8" w14:textId="368F58E7" w:rsidR="00417024" w:rsidRPr="00417024" w:rsidRDefault="00417024" w:rsidP="00417024">
      <w:pPr>
        <w:spacing w:line="240" w:lineRule="auto"/>
        <w:rPr>
          <w:rFonts w:ascii="Gadugi" w:eastAsia="Times New Roman" w:hAnsi="Gadugi" w:cstheme="minorHAnsi"/>
          <w:b/>
          <w:lang w:val="en-GB" w:eastAsia="ja-JP" w:bidi="ar-SA"/>
        </w:rPr>
      </w:pPr>
      <w:r w:rsidRPr="00417024">
        <w:rPr>
          <w:rFonts w:ascii="Gadugi" w:eastAsia="Times New Roman" w:hAnsi="Gadugi" w:cstheme="minorHAnsi"/>
          <w:b/>
          <w:lang w:val="en-GB" w:eastAsia="ja-JP" w:bidi="ar-SA"/>
        </w:rPr>
        <w:t>Please add your 1</w:t>
      </w:r>
      <w:r w:rsidR="00A53228">
        <w:rPr>
          <w:rFonts w:ascii="Gadugi" w:eastAsia="Times New Roman" w:hAnsi="Gadugi" w:cstheme="minorHAnsi"/>
          <w:b/>
          <w:lang w:val="en-GB" w:eastAsia="ja-JP" w:bidi="ar-SA"/>
        </w:rPr>
        <w:t>4</w:t>
      </w:r>
      <w:r w:rsidRPr="00417024">
        <w:rPr>
          <w:rFonts w:ascii="Gadugi" w:eastAsia="Times New Roman" w:hAnsi="Gadugi" w:cstheme="minorHAnsi"/>
          <w:b/>
          <w:vertAlign w:val="superscript"/>
          <w:lang w:val="en-GB" w:eastAsia="ja-JP" w:bidi="ar-SA"/>
        </w:rPr>
        <w:t>th</w:t>
      </w:r>
      <w:r w:rsidRPr="00417024">
        <w:rPr>
          <w:rFonts w:ascii="Gadugi" w:eastAsia="Times New Roman" w:hAnsi="Gadugi" w:cstheme="minorHAnsi"/>
          <w:b/>
          <w:lang w:val="en-GB" w:eastAsia="ja-JP" w:bidi="ar-SA"/>
        </w:rPr>
        <w:t xml:space="preserve"> promise to the section in your learning journal entitled ‘Promises.’ </w:t>
      </w:r>
    </w:p>
    <w:p w14:paraId="1AEEF11F" w14:textId="77777777" w:rsidR="00417024" w:rsidRPr="00417024" w:rsidRDefault="00417024" w:rsidP="00417024">
      <w:pPr>
        <w:spacing w:line="240" w:lineRule="auto"/>
        <w:rPr>
          <w:rFonts w:ascii="Gadugi" w:eastAsia="Times New Roman" w:hAnsi="Gadugi" w:cstheme="minorHAnsi"/>
          <w:b/>
          <w:color w:val="4472C4" w:themeColor="accent1"/>
          <w:lang w:val="en-GB" w:eastAsia="ja-JP" w:bidi="ar-SA"/>
        </w:rPr>
      </w:pPr>
      <w:r w:rsidRPr="00417024">
        <w:rPr>
          <w:rFonts w:ascii="Gadugi" w:eastAsia="Times New Roman" w:hAnsi="Gadugi" w:cstheme="minorHAnsi"/>
          <w:b/>
          <w:lang w:val="en-GB" w:eastAsia="ja-JP" w:bidi="ar-SA"/>
        </w:rPr>
        <w:t>Each module contains one promise you will make to your learners: you will make 15 promises in total</w:t>
      </w:r>
      <w:r w:rsidRPr="00417024">
        <w:rPr>
          <w:rFonts w:ascii="Gadugi" w:eastAsia="Times New Roman" w:hAnsi="Gadugi" w:cstheme="minorHAnsi"/>
          <w:b/>
          <w:color w:val="4472C4" w:themeColor="accent1"/>
          <w:lang w:val="en-GB" w:eastAsia="ja-JP" w:bidi="ar-SA"/>
        </w:rPr>
        <w:t>.</w:t>
      </w:r>
    </w:p>
    <w:p w14:paraId="5BA4EB48" w14:textId="77777777" w:rsidR="00417024" w:rsidRPr="00417024" w:rsidRDefault="00417024" w:rsidP="00417024">
      <w:pPr>
        <w:spacing w:line="240" w:lineRule="auto"/>
        <w:rPr>
          <w:rFonts w:eastAsia="Times New Roman" w:cstheme="minorHAnsi"/>
          <w:b/>
          <w:color w:val="4472C4" w:themeColor="accent1"/>
          <w:sz w:val="24"/>
          <w:szCs w:val="24"/>
          <w:lang w:val="en-GB" w:eastAsia="ja-JP" w:bidi="ar-SA"/>
        </w:rPr>
      </w:pPr>
    </w:p>
    <w:p w14:paraId="60E30BC3" w14:textId="77777777" w:rsidR="00417024" w:rsidRPr="00417024" w:rsidRDefault="00417024" w:rsidP="00417024">
      <w:pPr>
        <w:spacing w:line="240" w:lineRule="auto"/>
        <w:rPr>
          <w:rFonts w:eastAsia="Times New Roman" w:cstheme="minorHAnsi"/>
          <w:b/>
          <w:color w:val="4472C4" w:themeColor="accent1"/>
          <w:sz w:val="24"/>
          <w:szCs w:val="24"/>
          <w:lang w:val="en-GB" w:eastAsia="ja-JP" w:bidi="ar-SA"/>
        </w:rPr>
      </w:pPr>
    </w:p>
    <w:p w14:paraId="0147132E" w14:textId="77777777" w:rsidR="00417024" w:rsidRPr="00417024" w:rsidRDefault="00417024" w:rsidP="00417024">
      <w:pPr>
        <w:spacing w:line="240" w:lineRule="auto"/>
        <w:rPr>
          <w:rFonts w:eastAsia="Times New Roman" w:cstheme="minorHAnsi"/>
          <w:b/>
          <w:color w:val="4472C4" w:themeColor="accent1"/>
          <w:sz w:val="24"/>
          <w:szCs w:val="24"/>
          <w:lang w:val="en-GB" w:eastAsia="ja-JP" w:bidi="ar-SA"/>
        </w:rPr>
      </w:pPr>
    </w:p>
    <w:p w14:paraId="1EB78F4C" w14:textId="5B443D50" w:rsidR="00417024" w:rsidRDefault="00417024" w:rsidP="00417024">
      <w:pPr>
        <w:spacing w:line="240" w:lineRule="auto"/>
        <w:rPr>
          <w:rFonts w:eastAsia="Times New Roman" w:cstheme="minorHAnsi"/>
          <w:b/>
          <w:color w:val="4472C4" w:themeColor="accent1"/>
          <w:sz w:val="24"/>
          <w:szCs w:val="24"/>
          <w:lang w:val="en-GB" w:eastAsia="ja-JP" w:bidi="ar-SA"/>
        </w:rPr>
      </w:pPr>
    </w:p>
    <w:p w14:paraId="63F1110F" w14:textId="77777777" w:rsidR="008F6389" w:rsidRPr="00417024" w:rsidRDefault="008F6389" w:rsidP="00417024">
      <w:pPr>
        <w:spacing w:line="240" w:lineRule="auto"/>
        <w:rPr>
          <w:rFonts w:eastAsia="Times New Roman" w:cstheme="minorHAnsi"/>
          <w:b/>
          <w:color w:val="4472C4" w:themeColor="accent1"/>
          <w:sz w:val="24"/>
          <w:szCs w:val="24"/>
          <w:lang w:val="en-GB" w:eastAsia="ja-JP" w:bidi="ar-SA"/>
        </w:rPr>
      </w:pPr>
    </w:p>
    <w:p w14:paraId="16165617" w14:textId="5FF3A3C5" w:rsidR="00417024" w:rsidRDefault="00417024" w:rsidP="00417024">
      <w:pPr>
        <w:spacing w:after="0"/>
        <w:rPr>
          <w:rFonts w:eastAsia="Times New Roman" w:cstheme="minorHAnsi"/>
          <w:b/>
          <w:color w:val="4472C4" w:themeColor="accent1"/>
          <w:sz w:val="24"/>
          <w:szCs w:val="24"/>
          <w:lang w:val="en-GB" w:eastAsia="ja-JP" w:bidi="ar-SA"/>
        </w:rPr>
      </w:pPr>
    </w:p>
    <w:p w14:paraId="20DEA47F" w14:textId="418EE081" w:rsidR="00573CBA" w:rsidRDefault="00573CBA" w:rsidP="00417024">
      <w:pPr>
        <w:spacing w:after="0"/>
        <w:rPr>
          <w:rFonts w:eastAsia="Times New Roman" w:cstheme="minorHAnsi"/>
          <w:b/>
          <w:color w:val="4472C4" w:themeColor="accent1"/>
          <w:sz w:val="24"/>
          <w:szCs w:val="24"/>
          <w:lang w:val="en-GB" w:eastAsia="ja-JP" w:bidi="ar-SA"/>
        </w:rPr>
      </w:pPr>
    </w:p>
    <w:p w14:paraId="21477B99" w14:textId="4E5D620A" w:rsidR="00476DB4" w:rsidRDefault="00476DB4" w:rsidP="00417024">
      <w:pPr>
        <w:spacing w:after="0"/>
        <w:rPr>
          <w:rFonts w:eastAsia="Times New Roman" w:cstheme="minorHAnsi"/>
          <w:b/>
          <w:color w:val="4472C4" w:themeColor="accent1"/>
          <w:sz w:val="24"/>
          <w:szCs w:val="24"/>
          <w:lang w:val="en-GB" w:eastAsia="ja-JP" w:bidi="ar-SA"/>
        </w:rPr>
      </w:pPr>
    </w:p>
    <w:p w14:paraId="6F870215" w14:textId="4F57C423" w:rsidR="00476DB4" w:rsidRDefault="00476DB4" w:rsidP="00417024">
      <w:pPr>
        <w:spacing w:after="0"/>
        <w:rPr>
          <w:rFonts w:eastAsia="Times New Roman" w:cstheme="minorHAnsi"/>
          <w:b/>
          <w:color w:val="4472C4" w:themeColor="accent1"/>
          <w:sz w:val="24"/>
          <w:szCs w:val="24"/>
          <w:lang w:val="en-GB" w:eastAsia="ja-JP" w:bidi="ar-SA"/>
        </w:rPr>
      </w:pPr>
    </w:p>
    <w:p w14:paraId="750C42BC" w14:textId="77777777" w:rsidR="0029647A" w:rsidRDefault="0029647A" w:rsidP="00417024">
      <w:pPr>
        <w:spacing w:after="0"/>
        <w:rPr>
          <w:rFonts w:eastAsia="Times New Roman" w:cstheme="minorHAnsi"/>
          <w:b/>
          <w:color w:val="4472C4" w:themeColor="accent1"/>
          <w:sz w:val="24"/>
          <w:szCs w:val="24"/>
          <w:lang w:val="en-GB" w:eastAsia="ja-JP" w:bidi="ar-SA"/>
        </w:rPr>
      </w:pPr>
    </w:p>
    <w:p w14:paraId="4CFA5287" w14:textId="71F16B52" w:rsidR="00417024" w:rsidRPr="00417024" w:rsidRDefault="00417024" w:rsidP="000260D0">
      <w:pPr>
        <w:spacing w:after="0"/>
        <w:rPr>
          <w:rFonts w:asciiTheme="majorHAnsi" w:hAnsiTheme="majorHAnsi" w:cstheme="majorHAnsi"/>
          <w:b/>
          <w:bCs/>
          <w:color w:val="2F5496" w:themeColor="accent1" w:themeShade="BF"/>
          <w:sz w:val="28"/>
          <w:szCs w:val="28"/>
        </w:rPr>
      </w:pPr>
      <w:r w:rsidRPr="00417024">
        <w:rPr>
          <w:rFonts w:asciiTheme="majorHAnsi" w:hAnsiTheme="majorHAnsi" w:cstheme="majorHAnsi"/>
          <w:b/>
          <w:bCs/>
          <w:color w:val="2F5496" w:themeColor="accent1" w:themeShade="BF"/>
          <w:sz w:val="28"/>
          <w:szCs w:val="28"/>
        </w:rPr>
        <w:lastRenderedPageBreak/>
        <w:t>References</w:t>
      </w:r>
      <w:bookmarkEnd w:id="24"/>
    </w:p>
    <w:p w14:paraId="6F6AF428" w14:textId="2C401DB4" w:rsidR="000260D0" w:rsidRDefault="000260D0" w:rsidP="000260D0">
      <w:pPr>
        <w:spacing w:after="0"/>
        <w:jc w:val="both"/>
        <w:rPr>
          <w:rFonts w:ascii="Gadugi" w:hAnsi="Gadugi"/>
          <w:lang w:bidi="ar-SA"/>
        </w:rPr>
      </w:pPr>
    </w:p>
    <w:p w14:paraId="6DFB3AF3" w14:textId="77777777" w:rsidR="004B0FFD" w:rsidRPr="000260D0" w:rsidRDefault="004B0FFD" w:rsidP="004B0FFD">
      <w:pPr>
        <w:spacing w:after="0"/>
        <w:jc w:val="both"/>
        <w:rPr>
          <w:rFonts w:ascii="Gadugi" w:hAnsi="Gadugi" w:cstheme="minorHAnsi"/>
        </w:rPr>
      </w:pPr>
      <w:r w:rsidRPr="000260D0">
        <w:rPr>
          <w:rFonts w:ascii="Gadugi" w:hAnsi="Gadugi" w:cstheme="minorHAnsi"/>
        </w:rPr>
        <w:t xml:space="preserve">End Violence against Children (2018) </w:t>
      </w:r>
    </w:p>
    <w:p w14:paraId="5A116134" w14:textId="67CAFB81" w:rsidR="004B0FFD" w:rsidRDefault="0014598E" w:rsidP="004B0FFD">
      <w:pPr>
        <w:spacing w:after="0"/>
        <w:jc w:val="both"/>
        <w:rPr>
          <w:rFonts w:ascii="Gadugi" w:hAnsi="Gadugi" w:cstheme="minorHAnsi"/>
        </w:rPr>
      </w:pPr>
      <w:hyperlink r:id="rId64" w:history="1">
        <w:r w:rsidR="004B0FFD" w:rsidRPr="000260D0">
          <w:rPr>
            <w:rStyle w:val="Hyperlink"/>
            <w:rFonts w:ascii="Gadugi" w:hAnsi="Gadugi" w:cstheme="minorHAnsi"/>
          </w:rPr>
          <w:t>https://endcorporalpunishment.org/</w:t>
        </w:r>
      </w:hyperlink>
    </w:p>
    <w:p w14:paraId="711F681D" w14:textId="77777777" w:rsidR="004B0FFD" w:rsidRPr="000260D0" w:rsidRDefault="004B0FFD" w:rsidP="004B0FFD">
      <w:pPr>
        <w:spacing w:after="0"/>
        <w:jc w:val="both"/>
        <w:rPr>
          <w:rFonts w:ascii="Gadugi" w:hAnsi="Gadugi" w:cstheme="minorHAnsi"/>
        </w:rPr>
      </w:pPr>
    </w:p>
    <w:p w14:paraId="32C04155" w14:textId="69D20128" w:rsidR="000260D0" w:rsidRDefault="000260D0" w:rsidP="000260D0">
      <w:pPr>
        <w:spacing w:after="0"/>
        <w:jc w:val="both"/>
        <w:rPr>
          <w:rFonts w:ascii="Gadugi" w:hAnsi="Gadugi"/>
          <w:lang w:bidi="ar-SA"/>
        </w:rPr>
      </w:pPr>
      <w:r>
        <w:rPr>
          <w:rFonts w:ascii="Gadugi" w:hAnsi="Gadugi"/>
          <w:lang w:bidi="ar-SA"/>
        </w:rPr>
        <w:t>Government of the Union of Myanmar</w:t>
      </w:r>
      <w:r w:rsidR="004B0FFD">
        <w:rPr>
          <w:rFonts w:ascii="Gadugi" w:hAnsi="Gadugi"/>
          <w:lang w:bidi="ar-SA"/>
        </w:rPr>
        <w:t xml:space="preserve"> (2019) Child Rights Law</w:t>
      </w:r>
    </w:p>
    <w:p w14:paraId="38835B36" w14:textId="5A9C7C94" w:rsidR="004B0FFD" w:rsidRPr="000260D0" w:rsidRDefault="0014598E" w:rsidP="000260D0">
      <w:pPr>
        <w:spacing w:after="0"/>
        <w:jc w:val="both"/>
        <w:rPr>
          <w:rFonts w:ascii="Gadugi" w:hAnsi="Gadugi"/>
          <w:lang w:bidi="ar-SA"/>
        </w:rPr>
      </w:pPr>
      <w:hyperlink r:id="rId65" w:history="1">
        <w:r w:rsidR="004B0FFD" w:rsidRPr="009076B2">
          <w:rPr>
            <w:rStyle w:val="Hyperlink"/>
            <w:rFonts w:ascii="Gadugi" w:hAnsi="Gadugi"/>
            <w:lang w:bidi="ar-SA"/>
          </w:rPr>
          <w:t>https://www.ilo.org/dyn/natlex/natlex4.detail?p_lang=en&amp;p_isn=72890</w:t>
        </w:r>
      </w:hyperlink>
      <w:r w:rsidR="004B0FFD" w:rsidRPr="000260D0">
        <w:rPr>
          <w:rFonts w:ascii="Gadugi" w:hAnsi="Gadugi"/>
          <w:lang w:bidi="ar-SA"/>
        </w:rPr>
        <w:t xml:space="preserve"> (unofficial English translation)</w:t>
      </w:r>
    </w:p>
    <w:p w14:paraId="2CED7221" w14:textId="77777777" w:rsidR="000260D0" w:rsidRDefault="000260D0" w:rsidP="000260D0">
      <w:pPr>
        <w:spacing w:after="0"/>
        <w:jc w:val="both"/>
        <w:rPr>
          <w:rFonts w:ascii="Gadugi" w:hAnsi="Gadugi" w:cstheme="minorHAnsi"/>
        </w:rPr>
      </w:pPr>
    </w:p>
    <w:p w14:paraId="0CCF3745" w14:textId="77777777" w:rsidR="00550134" w:rsidRPr="00173DDF" w:rsidRDefault="00550134" w:rsidP="00417024">
      <w:pPr>
        <w:jc w:val="both"/>
        <w:rPr>
          <w:rFonts w:cstheme="minorHAnsi"/>
        </w:rPr>
      </w:pPr>
    </w:p>
    <w:sectPr w:rsidR="00550134" w:rsidRPr="00173DDF" w:rsidSect="007A111E">
      <w:headerReference w:type="default" r:id="rId66"/>
      <w:footerReference w:type="default" r:id="rId67"/>
      <w:headerReference w:type="first" r:id="rId68"/>
      <w:footerReference w:type="first" r:id="rId69"/>
      <w:pgSz w:w="11906" w:h="16838" w:code="9"/>
      <w:pgMar w:top="1440" w:right="1016" w:bottom="1440" w:left="1080" w:header="720"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96EB90A" w14:textId="77777777" w:rsidR="00A91035" w:rsidRDefault="00A91035" w:rsidP="00544519">
      <w:pPr>
        <w:spacing w:after="0" w:line="240" w:lineRule="auto"/>
      </w:pPr>
      <w:r>
        <w:separator/>
      </w:r>
    </w:p>
  </w:endnote>
  <w:endnote w:type="continuationSeparator" w:id="0">
    <w:p w14:paraId="000972DF" w14:textId="77777777" w:rsidR="00A91035" w:rsidRDefault="00A91035" w:rsidP="00544519">
      <w:pPr>
        <w:spacing w:after="0" w:line="240" w:lineRule="auto"/>
      </w:pPr>
      <w:r>
        <w:continuationSeparator/>
      </w:r>
    </w:p>
  </w:endnote>
  <w:endnote w:type="continuationNotice" w:id="1">
    <w:p w14:paraId="6261AFA6" w14:textId="77777777" w:rsidR="00A91035" w:rsidRDefault="00A9103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Gadugi">
    <w:panose1 w:val="020B0502040204020203"/>
    <w:charset w:val="00"/>
    <w:family w:val="swiss"/>
    <w:pitch w:val="variable"/>
    <w:sig w:usb0="80000003" w:usb1="02000000" w:usb2="00003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Segoe Script">
    <w:panose1 w:val="030B0504020000000003"/>
    <w:charset w:val="00"/>
    <w:family w:val="script"/>
    <w:pitch w:val="variable"/>
    <w:sig w:usb0="0000028F"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91564273"/>
      <w:docPartObj>
        <w:docPartGallery w:val="Page Numbers (Bottom of Page)"/>
        <w:docPartUnique/>
      </w:docPartObj>
    </w:sdtPr>
    <w:sdtEndPr>
      <w:rPr>
        <w:noProof/>
      </w:rPr>
    </w:sdtEndPr>
    <w:sdtContent>
      <w:p w14:paraId="3B47F470" w14:textId="1669EB71" w:rsidR="001E7C92" w:rsidRDefault="001E7C92">
        <w:pPr>
          <w:pStyle w:val="Footer"/>
          <w:jc w:val="right"/>
        </w:pPr>
        <w:r>
          <w:rPr>
            <w:noProof/>
          </w:rPr>
          <w:drawing>
            <wp:anchor distT="0" distB="0" distL="114300" distR="114300" simplePos="0" relativeHeight="251658244" behindDoc="1" locked="0" layoutInCell="1" allowOverlap="1" wp14:anchorId="787A04D2" wp14:editId="78FC5150">
              <wp:simplePos x="0" y="0"/>
              <wp:positionH relativeFrom="page">
                <wp:posOffset>9525</wp:posOffset>
              </wp:positionH>
              <wp:positionV relativeFrom="paragraph">
                <wp:posOffset>-1905635</wp:posOffset>
              </wp:positionV>
              <wp:extent cx="7991475" cy="2219960"/>
              <wp:effectExtent l="0" t="0" r="0" b="889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etterhead.png"/>
                      <pic:cNvPicPr/>
                    </pic:nvPicPr>
                    <pic:blipFill rotWithShape="1">
                      <a:blip r:embed="rId1" cstate="print">
                        <a:extLst>
                          <a:ext uri="{28A0092B-C50C-407E-A947-70E740481C1C}">
                            <a14:useLocalDpi xmlns:a14="http://schemas.microsoft.com/office/drawing/2010/main" val="0"/>
                          </a:ext>
                        </a:extLst>
                      </a:blip>
                      <a:srcRect t="80353"/>
                      <a:stretch/>
                    </pic:blipFill>
                    <pic:spPr bwMode="auto">
                      <a:xfrm>
                        <a:off x="0" y="0"/>
                        <a:ext cx="7991475" cy="2219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fldChar w:fldCharType="begin"/>
        </w:r>
        <w:r>
          <w:instrText xml:space="preserve"> PAGE   \* MERGEFORMAT </w:instrText>
        </w:r>
        <w:r>
          <w:fldChar w:fldCharType="separate"/>
        </w:r>
        <w:r>
          <w:rPr>
            <w:noProof/>
          </w:rPr>
          <w:t>2</w:t>
        </w:r>
        <w:r>
          <w:rPr>
            <w:noProof/>
          </w:rPr>
          <w:fldChar w:fldCharType="end"/>
        </w:r>
      </w:p>
    </w:sdtContent>
  </w:sdt>
  <w:p w14:paraId="44D62122" w14:textId="5A893F78" w:rsidR="001E7C92" w:rsidRDefault="001E7C9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18418" w14:textId="41A22629" w:rsidR="001E7C92" w:rsidRDefault="001E7C92" w:rsidP="004A0F05">
    <w:pPr>
      <w:pStyle w:val="Footer"/>
      <w:tabs>
        <w:tab w:val="clear" w:pos="4680"/>
        <w:tab w:val="clear" w:pos="9360"/>
        <w:tab w:val="left" w:pos="2145"/>
      </w:tabs>
    </w:pPr>
    <w:r>
      <w:rPr>
        <w:noProof/>
      </w:rPr>
      <w:drawing>
        <wp:anchor distT="0" distB="0" distL="114300" distR="114300" simplePos="0" relativeHeight="251658245" behindDoc="1" locked="0" layoutInCell="1" allowOverlap="1" wp14:anchorId="049EC2C6" wp14:editId="161811BA">
          <wp:simplePos x="0" y="0"/>
          <wp:positionH relativeFrom="page">
            <wp:align>left</wp:align>
          </wp:positionH>
          <wp:positionV relativeFrom="paragraph">
            <wp:posOffset>-2078182</wp:posOffset>
          </wp:positionV>
          <wp:extent cx="7991475" cy="2219960"/>
          <wp:effectExtent l="0" t="0" r="0" b="889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etterhead.png"/>
                  <pic:cNvPicPr/>
                </pic:nvPicPr>
                <pic:blipFill rotWithShape="1">
                  <a:blip r:embed="rId1" cstate="print">
                    <a:extLst>
                      <a:ext uri="{28A0092B-C50C-407E-A947-70E740481C1C}">
                        <a14:useLocalDpi xmlns:a14="http://schemas.microsoft.com/office/drawing/2010/main" val="0"/>
                      </a:ext>
                    </a:extLst>
                  </a:blip>
                  <a:srcRect t="80353"/>
                  <a:stretch/>
                </pic:blipFill>
                <pic:spPr bwMode="auto">
                  <a:xfrm>
                    <a:off x="0" y="0"/>
                    <a:ext cx="7991475" cy="2219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CF6FED" w14:textId="77777777" w:rsidR="00A91035" w:rsidRDefault="00A91035" w:rsidP="00544519">
      <w:pPr>
        <w:spacing w:after="0" w:line="240" w:lineRule="auto"/>
      </w:pPr>
      <w:r>
        <w:separator/>
      </w:r>
    </w:p>
  </w:footnote>
  <w:footnote w:type="continuationSeparator" w:id="0">
    <w:p w14:paraId="5F8B279E" w14:textId="77777777" w:rsidR="00A91035" w:rsidRDefault="00A91035" w:rsidP="00544519">
      <w:pPr>
        <w:spacing w:after="0" w:line="240" w:lineRule="auto"/>
      </w:pPr>
      <w:r>
        <w:continuationSeparator/>
      </w:r>
    </w:p>
  </w:footnote>
  <w:footnote w:type="continuationNotice" w:id="1">
    <w:p w14:paraId="3ECA64CE" w14:textId="77777777" w:rsidR="00A91035" w:rsidRDefault="00A9103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FD83F" w14:textId="739723EB" w:rsidR="001E7C92" w:rsidRDefault="001E7C92" w:rsidP="00AE2CB9">
    <w:pPr>
      <w:pStyle w:val="Heading1"/>
    </w:pPr>
  </w:p>
  <w:p w14:paraId="2EE7B192" w14:textId="717109F0" w:rsidR="001E7C92" w:rsidRDefault="001E7C92" w:rsidP="00696088">
    <w:pPr>
      <w:pStyle w:val="Header"/>
    </w:pPr>
  </w:p>
  <w:p w14:paraId="4BEFA119" w14:textId="123C91F2" w:rsidR="001E7C92" w:rsidRDefault="001E7C9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906CF" w14:textId="0D9B5C9B" w:rsidR="001E7C92" w:rsidRDefault="001E7C92" w:rsidP="00AE2CB9">
    <w:pPr>
      <w:pStyle w:val="Header"/>
      <w:jc w:val="center"/>
    </w:pPr>
    <w:r w:rsidRPr="004749B9">
      <w:rPr>
        <w:noProof/>
      </w:rPr>
      <w:drawing>
        <wp:anchor distT="0" distB="0" distL="114300" distR="114300" simplePos="0" relativeHeight="251658242" behindDoc="0" locked="0" layoutInCell="1" allowOverlap="1" wp14:anchorId="5E7C0201" wp14:editId="7966AB40">
          <wp:simplePos x="0" y="0"/>
          <wp:positionH relativeFrom="column">
            <wp:posOffset>5095875</wp:posOffset>
          </wp:positionH>
          <wp:positionV relativeFrom="paragraph">
            <wp:posOffset>-685165</wp:posOffset>
          </wp:positionV>
          <wp:extent cx="1663085" cy="1657350"/>
          <wp:effectExtent l="0" t="0" r="0" b="0"/>
          <wp:wrapNone/>
          <wp:docPr id="13" name="Picture 4">
            <a:extLst xmlns:a="http://schemas.openxmlformats.org/drawingml/2006/main">
              <a:ext uri="{FF2B5EF4-FFF2-40B4-BE49-F238E27FC236}">
                <a16:creationId xmlns:a16="http://schemas.microsoft.com/office/drawing/2014/main" id="{BD03C20E-6D8D-418A-876C-F978F68A036E}"/>
              </a:ext>
            </a:extLst>
          </wp:docPr>
          <wp:cNvGraphicFramePr/>
          <a:graphic xmlns:a="http://schemas.openxmlformats.org/drawingml/2006/main">
            <a:graphicData uri="http://schemas.openxmlformats.org/drawingml/2006/picture">
              <pic:pic xmlns:pic="http://schemas.openxmlformats.org/drawingml/2006/picture">
                <pic:nvPicPr>
                  <pic:cNvPr id="5" name="Picture 4" descr="G:\TREE\Comms\DFID Comms\UK AID - Standard - 4C -white_Burmese_1.png">
                    <a:extLst>
                      <a:ext uri="{FF2B5EF4-FFF2-40B4-BE49-F238E27FC236}">
                        <a16:creationId xmlns:a16="http://schemas.microsoft.com/office/drawing/2014/main" id="{BD03C20E-6D8D-418A-876C-F978F68A036E}"/>
                      </a:ext>
                    </a:extLst>
                  </pic:cNvPr>
                  <pic:cNvPicPr/>
                </pic:nvPicPr>
                <pic:blipFill>
                  <a:blip r:embed="rId1">
                    <a:extLst>
                      <a:ext uri="{28A0092B-C50C-407E-A947-70E740481C1C}">
                        <a14:useLocalDpi xmlns:a14="http://schemas.microsoft.com/office/drawing/2010/main" val="0"/>
                      </a:ext>
                    </a:extLst>
                  </a:blip>
                  <a:stretch>
                    <a:fillRect/>
                  </a:stretch>
                </pic:blipFill>
                <pic:spPr bwMode="auto">
                  <a:xfrm>
                    <a:off x="0" y="0"/>
                    <a:ext cx="1663085" cy="165735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3" behindDoc="0" locked="0" layoutInCell="1" allowOverlap="1" wp14:anchorId="19CD15BC" wp14:editId="6003AB92">
          <wp:simplePos x="0" y="0"/>
          <wp:positionH relativeFrom="page">
            <wp:align>right</wp:align>
          </wp:positionH>
          <wp:positionV relativeFrom="paragraph">
            <wp:posOffset>-457200</wp:posOffset>
          </wp:positionV>
          <wp:extent cx="1332230" cy="1352550"/>
          <wp:effectExtent l="0" t="0" r="1270" b="0"/>
          <wp:wrapThrough wrapText="bothSides">
            <wp:wrapPolygon edited="0">
              <wp:start x="309" y="0"/>
              <wp:lineTo x="11737" y="4868"/>
              <wp:lineTo x="16370" y="9735"/>
              <wp:lineTo x="19150" y="14603"/>
              <wp:lineTo x="20694" y="19470"/>
              <wp:lineTo x="20694" y="20687"/>
              <wp:lineTo x="21312" y="20687"/>
              <wp:lineTo x="21312" y="0"/>
              <wp:lineTo x="309" y="0"/>
            </wp:wrapPolygon>
          </wp:wrapThrough>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332230" cy="135255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749B9">
      <w:rPr>
        <w:noProof/>
      </w:rPr>
      <w:drawing>
        <wp:anchor distT="0" distB="0" distL="114300" distR="114300" simplePos="0" relativeHeight="251658240" behindDoc="0" locked="0" layoutInCell="1" allowOverlap="1" wp14:anchorId="126B87DE" wp14:editId="4552F807">
          <wp:simplePos x="0" y="0"/>
          <wp:positionH relativeFrom="column">
            <wp:posOffset>142240</wp:posOffset>
          </wp:positionH>
          <wp:positionV relativeFrom="paragraph">
            <wp:posOffset>-228600</wp:posOffset>
          </wp:positionV>
          <wp:extent cx="647700" cy="685800"/>
          <wp:effectExtent l="0" t="0" r="0" b="0"/>
          <wp:wrapNone/>
          <wp:docPr id="15" name="Picture 4" descr="G:\TREE\Comms\DFID Comms\UK AID - Standard - 4C -white_Burmese_1.png">
            <a:extLst xmlns:a="http://schemas.openxmlformats.org/drawingml/2006/main">
              <a:ext uri="{FF2B5EF4-FFF2-40B4-BE49-F238E27FC236}">
                <a16:creationId xmlns:a16="http://schemas.microsoft.com/office/drawing/2014/main" id="{BD03C20E-6D8D-418A-876C-F978F68A036E}"/>
              </a:ext>
            </a:extLst>
          </wp:docPr>
          <wp:cNvGraphicFramePr/>
          <a:graphic xmlns:a="http://schemas.openxmlformats.org/drawingml/2006/main">
            <a:graphicData uri="http://schemas.openxmlformats.org/drawingml/2006/picture">
              <pic:pic xmlns:pic="http://schemas.openxmlformats.org/drawingml/2006/picture">
                <pic:nvPicPr>
                  <pic:cNvPr id="5" name="Picture 4" descr="G:\TREE\Comms\DFID Comms\UK AID - Standard - 4C -white_Burmese_1.png">
                    <a:extLst>
                      <a:ext uri="{FF2B5EF4-FFF2-40B4-BE49-F238E27FC236}">
                        <a16:creationId xmlns:a16="http://schemas.microsoft.com/office/drawing/2014/main" id="{BD03C20E-6D8D-418A-876C-F978F68A036E}"/>
                      </a:ext>
                    </a:extLst>
                  </pic:cNvPr>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0" y="0"/>
                    <a:ext cx="647700" cy="6858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749B9">
      <w:rPr>
        <w:rFonts w:ascii="Calibri" w:eastAsia="MS Gothic" w:hAnsi="Calibri" w:cs="Times New Roman"/>
        <w:b/>
        <w:bCs/>
        <w:caps/>
        <w:noProof/>
        <w:color w:val="4472C4" w:themeColor="accent1"/>
        <w:sz w:val="24"/>
        <w:szCs w:val="24"/>
      </w:rPr>
      <mc:AlternateContent>
        <mc:Choice Requires="wps">
          <w:drawing>
            <wp:anchor distT="45720" distB="45720" distL="114300" distR="114300" simplePos="0" relativeHeight="251658241" behindDoc="0" locked="0" layoutInCell="1" allowOverlap="1" wp14:anchorId="267DF137" wp14:editId="57226847">
              <wp:simplePos x="0" y="0"/>
              <wp:positionH relativeFrom="margin">
                <wp:posOffset>-554990</wp:posOffset>
              </wp:positionH>
              <wp:positionV relativeFrom="paragraph">
                <wp:posOffset>-245110</wp:posOffset>
              </wp:positionV>
              <wp:extent cx="1543050" cy="349885"/>
              <wp:effectExtent l="0" t="0" r="0" b="0"/>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43050" cy="349885"/>
                      </a:xfrm>
                      <a:prstGeom prst="rect">
                        <a:avLst/>
                      </a:prstGeom>
                      <a:noFill/>
                      <a:ln w="9525">
                        <a:noFill/>
                        <a:miter lim="800000"/>
                        <a:headEnd/>
                        <a:tailEnd/>
                      </a:ln>
                    </wps:spPr>
                    <wps:txbx>
                      <w:txbxContent>
                        <w:p w14:paraId="7FA0AEDD" w14:textId="77777777" w:rsidR="001E7C92" w:rsidRPr="004A0F05" w:rsidRDefault="001E7C92" w:rsidP="00AE2CB9">
                          <w:pPr>
                            <w:rPr>
                              <w:b/>
                              <w:bCs/>
                            </w:rPr>
                          </w:pPr>
                          <w:r w:rsidRPr="004A0F05">
                            <w:rPr>
                              <w:b/>
                              <w:bCs/>
                            </w:rPr>
                            <w:t>Funded by: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67DF137" id="_x0000_t202" coordsize="21600,21600" o:spt="202" path="m,l,21600r21600,l21600,xe">
              <v:stroke joinstyle="miter"/>
              <v:path gradientshapeok="t" o:connecttype="rect"/>
            </v:shapetype>
            <v:shape id="_x0000_s1079" type="#_x0000_t202" style="position:absolute;left:0;text-align:left;margin-left:-43.7pt;margin-top:-19.3pt;width:121.5pt;height:27.55pt;z-index:251658241;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MaDA9wEAAM0DAAAOAAAAZHJzL2Uyb0RvYy54bWysU9uO2yAQfa/Uf0C8N3aydptYcVbb3W5V&#10;aXuRtv0AjHGMCgwFEjv9+h2wNxu1b1X9gBgPnJlz5rC9HrUiR+G8BFPT5SKnRBgOrTT7mv74fv9m&#10;TYkPzLRMgRE1PQlPr3evX20HW4kV9KBa4QiCGF8NtqZ9CLbKMs97oZlfgBUGkx04zQKGbp+1jg2I&#10;rlW2yvO32QCutQ648B7/3k1Jukv4XSd4+Np1XgSiaoq9hbS6tDZxzXZbVu0ds73kcxvsH7rQTBos&#10;eoa6Y4GRg5N/QWnJHXjowoKDzqDrJBeJA7JZ5n+weeyZFYkLiuPtWSb//2D5l+Oj/eZIGN/DiANM&#10;JLx9AP7TEwO3PTN7ceMcDL1gLRZeRsmywfpqvhql9pWPIM3wGVocMjsESEBj53RUBXkSRMcBnM6i&#10;izEQHkuWxVVeYopj7qrYrNdlKsGq59vW+fBRgCZxU1OHQ03o7PjgQ+yGVc9HYjED91KpNFhlyFDT&#10;Tbkq04WLjJYBfaekruk6j9/khEjyg2nT5cCkmvZYQJmZdSQ6UQ5jM+LByL6B9oT8HUz+wveAmx7c&#10;b0oG9FZN/a8Dc4IS9cmghptlUUQzpqAo360wcJeZ5jLDDEeomgZKpu1tSAaeuN6g1p1MMrx0MveK&#10;nknqzP6OpryM06mXV7h7AgAA//8DAFBLAwQUAAYACAAAACEA9RW1ut0AAAAKAQAADwAAAGRycy9k&#10;b3ducmV2LnhtbEyPwU7DMAyG70i8Q2QkblsCrKWUphMCcQVtAyRuWeO1FY1TNdla3n7eabt9ln/9&#10;/lwsJ9eJAw6h9aThbq5AIFXetlRr+Nq8zzIQIRqypvOEGv4xwLK8vipMbv1IKzysYy24hEJuNDQx&#10;9rmUoWrQmTD3PRLvdn5wJvI41NIOZuRy18l7pVLpTEt8oTE9vjZY/a33TsP3x+73Z6E+6zeX9KOf&#10;lCT3JLW+vZlenkFEnOI5DCd9VoeSnbZ+TzaITsMse1xwlOEhS0GcEknCsGVIE5BlIS9fKI8AAAD/&#10;/wMAUEsBAi0AFAAGAAgAAAAhALaDOJL+AAAA4QEAABMAAAAAAAAAAAAAAAAAAAAAAFtDb250ZW50&#10;X1R5cGVzXS54bWxQSwECLQAUAAYACAAAACEAOP0h/9YAAACUAQAACwAAAAAAAAAAAAAAAAAvAQAA&#10;X3JlbHMvLnJlbHNQSwECLQAUAAYACAAAACEAsDGgwPcBAADNAwAADgAAAAAAAAAAAAAAAAAuAgAA&#10;ZHJzL2Uyb0RvYy54bWxQSwECLQAUAAYACAAAACEA9RW1ut0AAAAKAQAADwAAAAAAAAAAAAAAAABR&#10;BAAAZHJzL2Rvd25yZXYueG1sUEsFBgAAAAAEAAQA8wAAAFsFAAAAAA==&#10;" filled="f" stroked="f">
              <v:textbox>
                <w:txbxContent>
                  <w:p w14:paraId="7FA0AEDD" w14:textId="77777777" w:rsidR="001E7C92" w:rsidRPr="004A0F05" w:rsidRDefault="001E7C92" w:rsidP="00AE2CB9">
                    <w:pPr>
                      <w:rPr>
                        <w:b/>
                        <w:bCs/>
                      </w:rPr>
                    </w:pPr>
                    <w:r w:rsidRPr="004A0F05">
                      <w:rPr>
                        <w:b/>
                        <w:bCs/>
                      </w:rPr>
                      <w:t>Funded by:</w:t>
                    </w:r>
                  </w:p>
                </w:txbxContent>
              </v:textbox>
              <w10:wrap anchorx="margin"/>
            </v:shape>
          </w:pict>
        </mc:Fallback>
      </mc:AlternateContent>
    </w:r>
  </w:p>
  <w:p w14:paraId="4FE72324" w14:textId="5872D38C" w:rsidR="001E7C92" w:rsidRDefault="001E7C92" w:rsidP="00AE2CB9">
    <w:pPr>
      <w:pStyle w:val="Header"/>
    </w:pPr>
  </w:p>
  <w:p w14:paraId="713C044D" w14:textId="77777777" w:rsidR="001E7C92" w:rsidRDefault="001E7C92" w:rsidP="00AE2CB9">
    <w:pPr>
      <w:pStyle w:val="Header"/>
    </w:pPr>
  </w:p>
  <w:p w14:paraId="24DE8ED9" w14:textId="567FCB22" w:rsidR="001E7C92" w:rsidRPr="00AE2CB9" w:rsidRDefault="001E7C92" w:rsidP="00AE2CB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793F89"/>
    <w:multiLevelType w:val="hybridMultilevel"/>
    <w:tmpl w:val="618A4E3A"/>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07C54077"/>
    <w:multiLevelType w:val="hybridMultilevel"/>
    <w:tmpl w:val="56BA941A"/>
    <w:lvl w:ilvl="0" w:tplc="0809000D">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092339A6"/>
    <w:multiLevelType w:val="multilevel"/>
    <w:tmpl w:val="A6E8A306"/>
    <w:lvl w:ilvl="0">
      <w:start w:val="1"/>
      <w:numFmt w:val="decimal"/>
      <w:lvlText w:val="%1."/>
      <w:lvlJc w:val="left"/>
      <w:pPr>
        <w:ind w:left="360" w:hanging="360"/>
      </w:pPr>
      <w:rPr>
        <w:rFonts w:asciiTheme="majorHAnsi" w:hAnsiTheme="majorHAnsi" w:cstheme="majorBidi" w:hint="default"/>
        <w:color w:val="2F5496" w:themeColor="accent1" w:themeShade="BF"/>
        <w:sz w:val="32"/>
      </w:rPr>
    </w:lvl>
    <w:lvl w:ilvl="1">
      <w:start w:val="1"/>
      <w:numFmt w:val="decimal"/>
      <w:isLgl/>
      <w:lvlText w:val="%2."/>
      <w:lvlJc w:val="left"/>
      <w:pPr>
        <w:ind w:left="390" w:hanging="390"/>
      </w:pPr>
      <w:rPr>
        <w:rFonts w:ascii="Times New Roman" w:eastAsia="Times New Roman" w:hAnsi="Times New Roman" w:cs="Times New Roman"/>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 w15:restartNumberingAfterBreak="0">
    <w:nsid w:val="09844466"/>
    <w:multiLevelType w:val="hybridMultilevel"/>
    <w:tmpl w:val="6EB2216E"/>
    <w:lvl w:ilvl="0" w:tplc="08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DC56E28"/>
    <w:multiLevelType w:val="hybridMultilevel"/>
    <w:tmpl w:val="9BEE6A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0595A97"/>
    <w:multiLevelType w:val="hybridMultilevel"/>
    <w:tmpl w:val="27BA6B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1F817CA"/>
    <w:multiLevelType w:val="hybridMultilevel"/>
    <w:tmpl w:val="BAFE4E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21909F4"/>
    <w:multiLevelType w:val="hybridMultilevel"/>
    <w:tmpl w:val="ED2428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3537C04"/>
    <w:multiLevelType w:val="hybridMultilevel"/>
    <w:tmpl w:val="2FC85812"/>
    <w:lvl w:ilvl="0" w:tplc="BD2CE692">
      <w:start w:val="10"/>
      <w:numFmt w:val="bullet"/>
      <w:lvlText w:val="-"/>
      <w:lvlJc w:val="left"/>
      <w:pPr>
        <w:ind w:left="720" w:hanging="360"/>
      </w:pPr>
      <w:rPr>
        <w:rFonts w:ascii="Gadugi" w:eastAsia="Times New Roman" w:hAnsi="Gadugi"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57D0416"/>
    <w:multiLevelType w:val="hybridMultilevel"/>
    <w:tmpl w:val="D2EA1B00"/>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6C12556"/>
    <w:multiLevelType w:val="multilevel"/>
    <w:tmpl w:val="2B64EB54"/>
    <w:lvl w:ilvl="0">
      <w:start w:val="1"/>
      <w:numFmt w:val="decimal"/>
      <w:lvlText w:val="%1"/>
      <w:lvlJc w:val="left"/>
      <w:pPr>
        <w:ind w:left="510" w:hanging="510"/>
      </w:pPr>
      <w:rPr>
        <w:rFonts w:hint="default"/>
      </w:rPr>
    </w:lvl>
    <w:lvl w:ilvl="1">
      <w:start w:val="1"/>
      <w:numFmt w:val="decimal"/>
      <w:lvlText w:val="%1.%2"/>
      <w:lvlJc w:val="left"/>
      <w:pPr>
        <w:ind w:left="705" w:hanging="510"/>
      </w:pPr>
      <w:rPr>
        <w:rFonts w:hint="default"/>
      </w:rPr>
    </w:lvl>
    <w:lvl w:ilvl="2">
      <w:start w:val="1"/>
      <w:numFmt w:val="decimal"/>
      <w:lvlText w:val="%1.%2.%3"/>
      <w:lvlJc w:val="left"/>
      <w:pPr>
        <w:ind w:left="1110" w:hanging="720"/>
      </w:pPr>
      <w:rPr>
        <w:rFonts w:hint="default"/>
      </w:rPr>
    </w:lvl>
    <w:lvl w:ilvl="3">
      <w:start w:val="1"/>
      <w:numFmt w:val="decimal"/>
      <w:lvlText w:val="%1.%2.%3.%4"/>
      <w:lvlJc w:val="left"/>
      <w:pPr>
        <w:ind w:left="1305" w:hanging="720"/>
      </w:pPr>
      <w:rPr>
        <w:rFonts w:hint="default"/>
      </w:rPr>
    </w:lvl>
    <w:lvl w:ilvl="4">
      <w:start w:val="1"/>
      <w:numFmt w:val="decimal"/>
      <w:lvlText w:val="%1.%2.%3.%4.%5"/>
      <w:lvlJc w:val="left"/>
      <w:pPr>
        <w:ind w:left="1860" w:hanging="1080"/>
      </w:pPr>
      <w:rPr>
        <w:rFonts w:hint="default"/>
      </w:rPr>
    </w:lvl>
    <w:lvl w:ilvl="5">
      <w:start w:val="1"/>
      <w:numFmt w:val="decimal"/>
      <w:lvlText w:val="%1.%2.%3.%4.%5.%6"/>
      <w:lvlJc w:val="left"/>
      <w:pPr>
        <w:ind w:left="2055" w:hanging="1080"/>
      </w:pPr>
      <w:rPr>
        <w:rFonts w:hint="default"/>
      </w:rPr>
    </w:lvl>
    <w:lvl w:ilvl="6">
      <w:start w:val="1"/>
      <w:numFmt w:val="decimal"/>
      <w:lvlText w:val="%1.%2.%3.%4.%5.%6.%7"/>
      <w:lvlJc w:val="left"/>
      <w:pPr>
        <w:ind w:left="2610" w:hanging="1440"/>
      </w:pPr>
      <w:rPr>
        <w:rFonts w:hint="default"/>
      </w:rPr>
    </w:lvl>
    <w:lvl w:ilvl="7">
      <w:start w:val="1"/>
      <w:numFmt w:val="decimal"/>
      <w:lvlText w:val="%1.%2.%3.%4.%5.%6.%7.%8"/>
      <w:lvlJc w:val="left"/>
      <w:pPr>
        <w:ind w:left="2805" w:hanging="1440"/>
      </w:pPr>
      <w:rPr>
        <w:rFonts w:hint="default"/>
      </w:rPr>
    </w:lvl>
    <w:lvl w:ilvl="8">
      <w:start w:val="1"/>
      <w:numFmt w:val="decimal"/>
      <w:lvlText w:val="%1.%2.%3.%4.%5.%6.%7.%8.%9"/>
      <w:lvlJc w:val="left"/>
      <w:pPr>
        <w:ind w:left="3360" w:hanging="1800"/>
      </w:pPr>
      <w:rPr>
        <w:rFonts w:hint="default"/>
      </w:rPr>
    </w:lvl>
  </w:abstractNum>
  <w:abstractNum w:abstractNumId="11" w15:restartNumberingAfterBreak="0">
    <w:nsid w:val="16C41673"/>
    <w:multiLevelType w:val="hybridMultilevel"/>
    <w:tmpl w:val="02ACD6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70014D7"/>
    <w:multiLevelType w:val="hybridMultilevel"/>
    <w:tmpl w:val="78E0CA22"/>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18B10575"/>
    <w:multiLevelType w:val="hybridMultilevel"/>
    <w:tmpl w:val="E9BA30F0"/>
    <w:lvl w:ilvl="0" w:tplc="83D4DF9C">
      <w:start w:val="1"/>
      <w:numFmt w:val="lowerLetter"/>
      <w:lvlText w:val="%1)"/>
      <w:lvlJc w:val="left"/>
      <w:pPr>
        <w:ind w:left="720" w:hanging="360"/>
      </w:pPr>
      <w:rPr>
        <w:rFonts w:hint="default"/>
        <w:sz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1C9F291E"/>
    <w:multiLevelType w:val="hybridMultilevel"/>
    <w:tmpl w:val="4ED4AC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DBF6C4B"/>
    <w:multiLevelType w:val="hybridMultilevel"/>
    <w:tmpl w:val="94B09A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E15446F"/>
    <w:multiLevelType w:val="multilevel"/>
    <w:tmpl w:val="3D9AB05A"/>
    <w:lvl w:ilvl="0">
      <w:start w:val="1"/>
      <w:numFmt w:val="bullet"/>
      <w:pStyle w:val="Bullets1"/>
      <w:lvlText w:val=""/>
      <w:lvlJc w:val="left"/>
      <w:pPr>
        <w:ind w:left="360" w:hanging="360"/>
      </w:pPr>
      <w:rPr>
        <w:rFonts w:ascii="Symbol" w:hAnsi="Symbol" w:hint="default"/>
        <w:b/>
        <w:i w:val="0"/>
        <w:caps w:val="0"/>
        <w:strike w:val="0"/>
        <w:dstrike w:val="0"/>
        <w:vanish w:val="0"/>
        <w:color w:val="E7E6E6" w:themeColor="background2"/>
        <w:sz w:val="20"/>
        <w:vertAlign w:val="baseline"/>
      </w:rPr>
    </w:lvl>
    <w:lvl w:ilvl="1">
      <w:start w:val="1"/>
      <w:numFmt w:val="bullet"/>
      <w:pStyle w:val="Bullets2"/>
      <w:lvlText w:val="•"/>
      <w:lvlJc w:val="left"/>
      <w:pPr>
        <w:ind w:left="850" w:hanging="425"/>
      </w:pPr>
      <w:rPr>
        <w:rFonts w:ascii="Arial" w:hAnsi="Arial" w:hint="default"/>
        <w:b/>
        <w:i w:val="0"/>
        <w:color w:val="4472C4" w:themeColor="accent1"/>
      </w:rPr>
    </w:lvl>
    <w:lvl w:ilvl="2">
      <w:start w:val="1"/>
      <w:numFmt w:val="bullet"/>
      <w:pStyle w:val="Bullets3"/>
      <w:lvlText w:val="•"/>
      <w:lvlJc w:val="left"/>
      <w:pPr>
        <w:ind w:left="1275" w:hanging="425"/>
      </w:pPr>
      <w:rPr>
        <w:rFonts w:ascii="Arial" w:hAnsi="Arial" w:hint="default"/>
        <w:b/>
        <w:i w:val="0"/>
        <w:color w:val="ED7D31" w:themeColor="accent2"/>
      </w:rPr>
    </w:lvl>
    <w:lvl w:ilvl="3">
      <w:start w:val="1"/>
      <w:numFmt w:val="bullet"/>
      <w:lvlText w:val="•"/>
      <w:lvlJc w:val="left"/>
      <w:pPr>
        <w:ind w:left="1700" w:hanging="425"/>
      </w:pPr>
      <w:rPr>
        <w:rFonts w:ascii="Arial" w:hAnsi="Arial" w:hint="default"/>
        <w:b/>
        <w:i w:val="0"/>
        <w:color w:val="4472C4" w:themeColor="accent1"/>
      </w:rPr>
    </w:lvl>
    <w:lvl w:ilvl="4">
      <w:start w:val="1"/>
      <w:numFmt w:val="bullet"/>
      <w:pStyle w:val="SectionBullet"/>
      <w:lvlText w:val="•"/>
      <w:lvlJc w:val="left"/>
      <w:pPr>
        <w:ind w:left="-539" w:hanging="170"/>
      </w:pPr>
      <w:rPr>
        <w:rFonts w:ascii="Arial" w:hAnsi="Arial" w:hint="default"/>
        <w:b/>
        <w:i w:val="0"/>
        <w:color w:val="ED7D31" w:themeColor="accent2"/>
      </w:rPr>
    </w:lvl>
    <w:lvl w:ilvl="5">
      <w:start w:val="1"/>
      <w:numFmt w:val="bullet"/>
      <w:pStyle w:val="TableBullets1"/>
      <w:lvlText w:val="•"/>
      <w:lvlJc w:val="left"/>
      <w:pPr>
        <w:ind w:left="-312" w:hanging="284"/>
      </w:pPr>
      <w:rPr>
        <w:rFonts w:ascii="Arial" w:hAnsi="Arial" w:hint="default"/>
        <w:b/>
        <w:i w:val="0"/>
        <w:color w:val="ED7D31" w:themeColor="accent2"/>
      </w:rPr>
    </w:lvl>
    <w:lvl w:ilvl="6">
      <w:start w:val="1"/>
      <w:numFmt w:val="bullet"/>
      <w:pStyle w:val="TableBullets2"/>
      <w:lvlText w:val="•"/>
      <w:lvlJc w:val="left"/>
      <w:pPr>
        <w:ind w:left="-29" w:hanging="283"/>
      </w:pPr>
      <w:rPr>
        <w:rFonts w:ascii="Arial" w:hAnsi="Arial" w:hint="default"/>
        <w:b/>
        <w:i w:val="0"/>
        <w:color w:val="4472C4" w:themeColor="accent1"/>
      </w:rPr>
    </w:lvl>
    <w:lvl w:ilvl="7">
      <w:start w:val="1"/>
      <w:numFmt w:val="bullet"/>
      <w:lvlText w:val="•"/>
      <w:lvlJc w:val="left"/>
      <w:pPr>
        <w:ind w:left="255" w:hanging="284"/>
      </w:pPr>
      <w:rPr>
        <w:rFonts w:ascii="Arial" w:hAnsi="Arial" w:hint="default"/>
        <w:b/>
        <w:i w:val="0"/>
        <w:color w:val="ED7D31" w:themeColor="accent2"/>
      </w:rPr>
    </w:lvl>
    <w:lvl w:ilvl="8">
      <w:start w:val="1"/>
      <w:numFmt w:val="bullet"/>
      <w:lvlText w:val="•"/>
      <w:lvlJc w:val="left"/>
      <w:pPr>
        <w:ind w:left="538" w:hanging="283"/>
      </w:pPr>
      <w:rPr>
        <w:rFonts w:ascii="Arial" w:hAnsi="Arial" w:hint="default"/>
        <w:b/>
        <w:i w:val="0"/>
        <w:color w:val="4472C4" w:themeColor="accent1"/>
      </w:rPr>
    </w:lvl>
  </w:abstractNum>
  <w:abstractNum w:abstractNumId="17" w15:restartNumberingAfterBreak="0">
    <w:nsid w:val="1F2C19D1"/>
    <w:multiLevelType w:val="hybridMultilevel"/>
    <w:tmpl w:val="5D144206"/>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208C645E"/>
    <w:multiLevelType w:val="multilevel"/>
    <w:tmpl w:val="85A8203E"/>
    <w:lvl w:ilvl="0">
      <w:start w:val="7"/>
      <w:numFmt w:val="decimal"/>
      <w:lvlText w:val="%1."/>
      <w:lvlJc w:val="left"/>
      <w:pPr>
        <w:tabs>
          <w:tab w:val="num" w:pos="720"/>
        </w:tabs>
        <w:ind w:left="720" w:hanging="360"/>
      </w:pPr>
    </w:lvl>
    <w:lvl w:ilvl="1">
      <w:start w:val="1"/>
      <w:numFmt w:val="lowerLetter"/>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21167AD4"/>
    <w:multiLevelType w:val="hybridMultilevel"/>
    <w:tmpl w:val="DDC45C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1FB453E"/>
    <w:multiLevelType w:val="hybridMultilevel"/>
    <w:tmpl w:val="48BE1906"/>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2B773BC0"/>
    <w:multiLevelType w:val="hybridMultilevel"/>
    <w:tmpl w:val="E56ACA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03F2CE7"/>
    <w:multiLevelType w:val="hybridMultilevel"/>
    <w:tmpl w:val="BCCE9C30"/>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3076568A"/>
    <w:multiLevelType w:val="hybridMultilevel"/>
    <w:tmpl w:val="13D634E2"/>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 w15:restartNumberingAfterBreak="0">
    <w:nsid w:val="31844D32"/>
    <w:multiLevelType w:val="hybridMultilevel"/>
    <w:tmpl w:val="62C496AE"/>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32872D48"/>
    <w:multiLevelType w:val="multilevel"/>
    <w:tmpl w:val="00FE8A32"/>
    <w:lvl w:ilvl="0">
      <w:start w:val="1"/>
      <w:numFmt w:val="decimal"/>
      <w:lvlText w:val="%1."/>
      <w:lvlJc w:val="left"/>
      <w:pPr>
        <w:ind w:left="1080" w:hanging="360"/>
      </w:pPr>
      <w:rPr>
        <w:rFonts w:hint="default"/>
      </w:rPr>
    </w:lvl>
    <w:lvl w:ilvl="1">
      <w:start w:val="1"/>
      <w:numFmt w:val="decimal"/>
      <w:isLgl/>
      <w:lvlText w:val="%1.%2"/>
      <w:lvlJc w:val="left"/>
      <w:pPr>
        <w:ind w:left="1110" w:hanging="390"/>
      </w:pPr>
      <w:rPr>
        <w:rFonts w:hint="default"/>
      </w:rPr>
    </w:lvl>
    <w:lvl w:ilvl="2">
      <w:start w:val="1"/>
      <w:numFmt w:val="decimal"/>
      <w:isLgl/>
      <w:lvlText w:val="%1.%2.%3"/>
      <w:lvlJc w:val="left"/>
      <w:pPr>
        <w:ind w:left="1440" w:hanging="720"/>
      </w:pPr>
      <w:rPr>
        <w:rFonts w:hint="default"/>
      </w:rPr>
    </w:lvl>
    <w:lvl w:ilvl="3">
      <w:start w:val="1"/>
      <w:numFmt w:val="decimal"/>
      <w:isLgl/>
      <w:lvlText w:val="%1.%2.%3.%4"/>
      <w:lvlJc w:val="left"/>
      <w:pPr>
        <w:ind w:left="1440" w:hanging="720"/>
      </w:pPr>
      <w:rPr>
        <w:rFonts w:hint="default"/>
      </w:rPr>
    </w:lvl>
    <w:lvl w:ilvl="4">
      <w:start w:val="1"/>
      <w:numFmt w:val="decimal"/>
      <w:isLgl/>
      <w:lvlText w:val="%1.%2.%3.%4.%5"/>
      <w:lvlJc w:val="left"/>
      <w:pPr>
        <w:ind w:left="1800" w:hanging="1080"/>
      </w:pPr>
      <w:rPr>
        <w:rFonts w:hint="default"/>
      </w:rPr>
    </w:lvl>
    <w:lvl w:ilvl="5">
      <w:start w:val="1"/>
      <w:numFmt w:val="decimal"/>
      <w:isLgl/>
      <w:lvlText w:val="%1.%2.%3.%4.%5.%6"/>
      <w:lvlJc w:val="left"/>
      <w:pPr>
        <w:ind w:left="2160" w:hanging="1440"/>
      </w:pPr>
      <w:rPr>
        <w:rFonts w:hint="default"/>
      </w:rPr>
    </w:lvl>
    <w:lvl w:ilvl="6">
      <w:start w:val="1"/>
      <w:numFmt w:val="decimal"/>
      <w:isLgl/>
      <w:lvlText w:val="%1.%2.%3.%4.%5.%6.%7"/>
      <w:lvlJc w:val="left"/>
      <w:pPr>
        <w:ind w:left="2160" w:hanging="1440"/>
      </w:pPr>
      <w:rPr>
        <w:rFonts w:hint="default"/>
      </w:rPr>
    </w:lvl>
    <w:lvl w:ilvl="7">
      <w:start w:val="1"/>
      <w:numFmt w:val="decimal"/>
      <w:isLgl/>
      <w:lvlText w:val="%1.%2.%3.%4.%5.%6.%7.%8"/>
      <w:lvlJc w:val="left"/>
      <w:pPr>
        <w:ind w:left="2520" w:hanging="1800"/>
      </w:pPr>
      <w:rPr>
        <w:rFonts w:hint="default"/>
      </w:rPr>
    </w:lvl>
    <w:lvl w:ilvl="8">
      <w:start w:val="1"/>
      <w:numFmt w:val="decimal"/>
      <w:isLgl/>
      <w:lvlText w:val="%1.%2.%3.%4.%5.%6.%7.%8.%9"/>
      <w:lvlJc w:val="left"/>
      <w:pPr>
        <w:ind w:left="2520" w:hanging="1800"/>
      </w:pPr>
      <w:rPr>
        <w:rFonts w:hint="default"/>
      </w:rPr>
    </w:lvl>
  </w:abstractNum>
  <w:abstractNum w:abstractNumId="26" w15:restartNumberingAfterBreak="0">
    <w:nsid w:val="33F5758A"/>
    <w:multiLevelType w:val="hybridMultilevel"/>
    <w:tmpl w:val="A216A3A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3F7A7712"/>
    <w:multiLevelType w:val="hybridMultilevel"/>
    <w:tmpl w:val="894A478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0194E9E"/>
    <w:multiLevelType w:val="multilevel"/>
    <w:tmpl w:val="5C2EC524"/>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start w:val="1"/>
      <w:numFmt w:val="decimal"/>
      <w:lvlText w:val="%3."/>
      <w:lvlJc w:val="left"/>
      <w:pPr>
        <w:tabs>
          <w:tab w:val="num" w:pos="2160"/>
        </w:tabs>
        <w:ind w:left="2160" w:hanging="360"/>
      </w:pPr>
      <w:rPr>
        <w:rFonts w:ascii="Gadugi" w:eastAsia="Times New Roman" w:hAnsi="Gadugi" w:cs="Calibri"/>
      </w:r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29" w15:restartNumberingAfterBreak="0">
    <w:nsid w:val="405828D6"/>
    <w:multiLevelType w:val="hybridMultilevel"/>
    <w:tmpl w:val="BE3C95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40D74930"/>
    <w:multiLevelType w:val="hybridMultilevel"/>
    <w:tmpl w:val="189208B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1" w15:restartNumberingAfterBreak="0">
    <w:nsid w:val="419B1801"/>
    <w:multiLevelType w:val="multilevel"/>
    <w:tmpl w:val="8004A8CE"/>
    <w:lvl w:ilvl="0">
      <w:start w:val="6"/>
      <w:numFmt w:val="decimal"/>
      <w:lvlText w:val="%1."/>
      <w:lvlJc w:val="left"/>
      <w:pPr>
        <w:tabs>
          <w:tab w:val="num" w:pos="720"/>
        </w:tabs>
        <w:ind w:left="720" w:hanging="360"/>
      </w:pPr>
    </w:lvl>
    <w:lvl w:ilvl="1">
      <w:start w:val="1"/>
      <w:numFmt w:val="lowerLetter"/>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442039DE"/>
    <w:multiLevelType w:val="hybridMultilevel"/>
    <w:tmpl w:val="97F292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4818130D"/>
    <w:multiLevelType w:val="hybridMultilevel"/>
    <w:tmpl w:val="EA484F22"/>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4C6E5DBF"/>
    <w:multiLevelType w:val="hybridMultilevel"/>
    <w:tmpl w:val="51E054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4E0303A3"/>
    <w:multiLevelType w:val="hybridMultilevel"/>
    <w:tmpl w:val="BA7CA9A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13B0820"/>
    <w:multiLevelType w:val="hybridMultilevel"/>
    <w:tmpl w:val="E9C031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514D4DD9"/>
    <w:multiLevelType w:val="multilevel"/>
    <w:tmpl w:val="0B749F6A"/>
    <w:lvl w:ilvl="0">
      <w:start w:val="5"/>
      <w:numFmt w:val="decimal"/>
      <w:lvlText w:val="%1."/>
      <w:lvlJc w:val="left"/>
      <w:pPr>
        <w:tabs>
          <w:tab w:val="num" w:pos="720"/>
        </w:tabs>
        <w:ind w:left="720" w:hanging="360"/>
      </w:pPr>
    </w:lvl>
    <w:lvl w:ilvl="1">
      <w:start w:val="1"/>
      <w:numFmt w:val="lowerLetter"/>
      <w:lvlText w:val="%2)"/>
      <w:lvlJc w:val="left"/>
      <w:pPr>
        <w:ind w:left="1440" w:hanging="360"/>
      </w:pPr>
      <w:rPr>
        <w:rFonts w:hint="default"/>
      </w:rPr>
    </w:lvl>
    <w:lvl w:ilvl="2">
      <w:start w:val="1"/>
      <w:numFmt w:val="lowerLetter"/>
      <w:lvlText w:val="%3)"/>
      <w:lvlJc w:val="left"/>
      <w:pPr>
        <w:ind w:left="2160" w:hanging="360"/>
      </w:pPr>
      <w:rPr>
        <w:rFonts w:hint="default"/>
      </w:r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8" w15:restartNumberingAfterBreak="0">
    <w:nsid w:val="54C84529"/>
    <w:multiLevelType w:val="multilevel"/>
    <w:tmpl w:val="13B8F2BC"/>
    <w:lvl w:ilvl="0">
      <w:start w:val="10"/>
      <w:numFmt w:val="decimal"/>
      <w:lvlText w:val="%1"/>
      <w:lvlJc w:val="left"/>
      <w:pPr>
        <w:ind w:left="490" w:hanging="490"/>
      </w:pPr>
      <w:rPr>
        <w:rFonts w:hint="default"/>
      </w:rPr>
    </w:lvl>
    <w:lvl w:ilvl="1">
      <w:start w:val="2"/>
      <w:numFmt w:val="decimal"/>
      <w:lvlText w:val="%1.%2"/>
      <w:lvlJc w:val="left"/>
      <w:pPr>
        <w:ind w:left="490" w:hanging="4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9" w15:restartNumberingAfterBreak="0">
    <w:nsid w:val="55A978C2"/>
    <w:multiLevelType w:val="hybridMultilevel"/>
    <w:tmpl w:val="FF4486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572E3EBB"/>
    <w:multiLevelType w:val="hybridMultilevel"/>
    <w:tmpl w:val="0D549630"/>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AEB3210"/>
    <w:multiLevelType w:val="hybridMultilevel"/>
    <w:tmpl w:val="0D549630"/>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5C6A1D25"/>
    <w:multiLevelType w:val="multilevel"/>
    <w:tmpl w:val="7D52507C"/>
    <w:lvl w:ilvl="0">
      <w:start w:val="1"/>
      <w:numFmt w:val="decimal"/>
      <w:lvlText w:val="%1."/>
      <w:lvlJc w:val="left"/>
      <w:pPr>
        <w:ind w:left="360" w:hanging="360"/>
      </w:pPr>
      <w:rPr>
        <w:rFonts w:hint="default"/>
        <w:strike w:val="0"/>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43" w15:restartNumberingAfterBreak="0">
    <w:nsid w:val="5C9A3971"/>
    <w:multiLevelType w:val="hybridMultilevel"/>
    <w:tmpl w:val="B1E29E04"/>
    <w:lvl w:ilvl="0" w:tplc="0409000D">
      <w:start w:val="1"/>
      <w:numFmt w:val="bullet"/>
      <w:lvlText w:val=""/>
      <w:lvlJc w:val="left"/>
      <w:pPr>
        <w:ind w:left="770" w:hanging="360"/>
      </w:pPr>
      <w:rPr>
        <w:rFonts w:ascii="Wingdings" w:hAnsi="Wingdings"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44" w15:restartNumberingAfterBreak="0">
    <w:nsid w:val="5FFF72DC"/>
    <w:multiLevelType w:val="hybridMultilevel"/>
    <w:tmpl w:val="B54CD20E"/>
    <w:lvl w:ilvl="0" w:tplc="0409000D">
      <w:start w:val="1"/>
      <w:numFmt w:val="bullet"/>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5" w15:restartNumberingAfterBreak="0">
    <w:nsid w:val="60A03856"/>
    <w:multiLevelType w:val="multilevel"/>
    <w:tmpl w:val="54909820"/>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46" w15:restartNumberingAfterBreak="0">
    <w:nsid w:val="61233E17"/>
    <w:multiLevelType w:val="hybridMultilevel"/>
    <w:tmpl w:val="7ACC40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69342F5E"/>
    <w:multiLevelType w:val="hybridMultilevel"/>
    <w:tmpl w:val="B5BEAE6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8" w15:restartNumberingAfterBreak="0">
    <w:nsid w:val="69652252"/>
    <w:multiLevelType w:val="hybridMultilevel"/>
    <w:tmpl w:val="C102E6A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9" w15:restartNumberingAfterBreak="0">
    <w:nsid w:val="698B36DB"/>
    <w:multiLevelType w:val="hybridMultilevel"/>
    <w:tmpl w:val="6026F8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6D6F7CAC"/>
    <w:multiLevelType w:val="hybridMultilevel"/>
    <w:tmpl w:val="27F43302"/>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74B51838"/>
    <w:multiLevelType w:val="hybridMultilevel"/>
    <w:tmpl w:val="98F80A20"/>
    <w:lvl w:ilvl="0" w:tplc="0409000F">
      <w:start w:val="1"/>
      <w:numFmt w:val="decimal"/>
      <w:lvlText w:val="%1."/>
      <w:lvlJc w:val="left"/>
      <w:pPr>
        <w:ind w:left="1080" w:hanging="360"/>
      </w:pPr>
    </w:lvl>
    <w:lvl w:ilvl="1" w:tplc="0409000F">
      <w:start w:val="1"/>
      <w:numFmt w:val="decimal"/>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2" w15:restartNumberingAfterBreak="0">
    <w:nsid w:val="7C6D33C1"/>
    <w:multiLevelType w:val="hybridMultilevel"/>
    <w:tmpl w:val="14D8F394"/>
    <w:lvl w:ilvl="0" w:tplc="0809000F">
      <w:start w:val="8"/>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3" w15:restartNumberingAfterBreak="0">
    <w:nsid w:val="7D4C30CA"/>
    <w:multiLevelType w:val="hybridMultilevel"/>
    <w:tmpl w:val="FE0A8E2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4" w15:restartNumberingAfterBreak="0">
    <w:nsid w:val="7EDA3736"/>
    <w:multiLevelType w:val="hybridMultilevel"/>
    <w:tmpl w:val="554CCDE0"/>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7FE13863"/>
    <w:multiLevelType w:val="hybridMultilevel"/>
    <w:tmpl w:val="CBE6E4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6"/>
  </w:num>
  <w:num w:numId="2">
    <w:abstractNumId w:val="3"/>
  </w:num>
  <w:num w:numId="3">
    <w:abstractNumId w:val="2"/>
  </w:num>
  <w:num w:numId="4">
    <w:abstractNumId w:val="39"/>
  </w:num>
  <w:num w:numId="5">
    <w:abstractNumId w:val="10"/>
  </w:num>
  <w:num w:numId="6">
    <w:abstractNumId w:val="25"/>
  </w:num>
  <w:num w:numId="7">
    <w:abstractNumId w:val="53"/>
  </w:num>
  <w:num w:numId="8">
    <w:abstractNumId w:val="34"/>
  </w:num>
  <w:num w:numId="9">
    <w:abstractNumId w:val="13"/>
  </w:num>
  <w:num w:numId="10">
    <w:abstractNumId w:val="22"/>
  </w:num>
  <w:num w:numId="11">
    <w:abstractNumId w:val="51"/>
  </w:num>
  <w:num w:numId="12">
    <w:abstractNumId w:val="29"/>
  </w:num>
  <w:num w:numId="13">
    <w:abstractNumId w:val="37"/>
  </w:num>
  <w:num w:numId="14">
    <w:abstractNumId w:val="31"/>
  </w:num>
  <w:num w:numId="15">
    <w:abstractNumId w:val="18"/>
  </w:num>
  <w:num w:numId="16">
    <w:abstractNumId w:val="55"/>
  </w:num>
  <w:num w:numId="17">
    <w:abstractNumId w:val="32"/>
  </w:num>
  <w:num w:numId="18">
    <w:abstractNumId w:val="4"/>
  </w:num>
  <w:num w:numId="19">
    <w:abstractNumId w:val="27"/>
  </w:num>
  <w:num w:numId="20">
    <w:abstractNumId w:val="43"/>
  </w:num>
  <w:num w:numId="21">
    <w:abstractNumId w:val="54"/>
  </w:num>
  <w:num w:numId="22">
    <w:abstractNumId w:val="14"/>
  </w:num>
  <w:num w:numId="23">
    <w:abstractNumId w:val="46"/>
  </w:num>
  <w:num w:numId="24">
    <w:abstractNumId w:val="49"/>
  </w:num>
  <w:num w:numId="25">
    <w:abstractNumId w:val="23"/>
  </w:num>
  <w:num w:numId="26">
    <w:abstractNumId w:val="9"/>
  </w:num>
  <w:num w:numId="27">
    <w:abstractNumId w:val="44"/>
  </w:num>
  <w:num w:numId="28">
    <w:abstractNumId w:val="28"/>
  </w:num>
  <w:num w:numId="29">
    <w:abstractNumId w:val="19"/>
  </w:num>
  <w:num w:numId="30">
    <w:abstractNumId w:val="45"/>
  </w:num>
  <w:num w:numId="31">
    <w:abstractNumId w:val="50"/>
  </w:num>
  <w:num w:numId="32">
    <w:abstractNumId w:val="17"/>
  </w:num>
  <w:num w:numId="33">
    <w:abstractNumId w:val="20"/>
  </w:num>
  <w:num w:numId="34">
    <w:abstractNumId w:val="35"/>
  </w:num>
  <w:num w:numId="35">
    <w:abstractNumId w:val="41"/>
  </w:num>
  <w:num w:numId="36">
    <w:abstractNumId w:val="40"/>
  </w:num>
  <w:num w:numId="37">
    <w:abstractNumId w:val="7"/>
  </w:num>
  <w:num w:numId="38">
    <w:abstractNumId w:val="42"/>
  </w:num>
  <w:num w:numId="39">
    <w:abstractNumId w:val="48"/>
  </w:num>
  <w:num w:numId="40">
    <w:abstractNumId w:val="30"/>
  </w:num>
  <w:num w:numId="41">
    <w:abstractNumId w:val="26"/>
  </w:num>
  <w:num w:numId="42">
    <w:abstractNumId w:val="5"/>
  </w:num>
  <w:num w:numId="43">
    <w:abstractNumId w:val="47"/>
  </w:num>
  <w:num w:numId="44">
    <w:abstractNumId w:val="12"/>
  </w:num>
  <w:num w:numId="45">
    <w:abstractNumId w:val="8"/>
  </w:num>
  <w:num w:numId="46">
    <w:abstractNumId w:val="11"/>
  </w:num>
  <w:num w:numId="47">
    <w:abstractNumId w:val="21"/>
  </w:num>
  <w:num w:numId="48">
    <w:abstractNumId w:val="36"/>
  </w:num>
  <w:num w:numId="49">
    <w:abstractNumId w:val="24"/>
  </w:num>
  <w:num w:numId="50">
    <w:abstractNumId w:val="38"/>
  </w:num>
  <w:num w:numId="51">
    <w:abstractNumId w:val="1"/>
  </w:num>
  <w:num w:numId="52">
    <w:abstractNumId w:val="52"/>
  </w:num>
  <w:num w:numId="53">
    <w:abstractNumId w:val="0"/>
  </w:num>
  <w:num w:numId="54">
    <w:abstractNumId w:val="6"/>
  </w:num>
  <w:num w:numId="55">
    <w:abstractNumId w:val="15"/>
  </w:num>
  <w:num w:numId="56">
    <w:abstractNumId w:val="33"/>
  </w:num>
  <w:numIdMacAtCleanup w:val="5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4519"/>
    <w:rsid w:val="0000012E"/>
    <w:rsid w:val="00000B30"/>
    <w:rsid w:val="000013C2"/>
    <w:rsid w:val="000017AD"/>
    <w:rsid w:val="00002428"/>
    <w:rsid w:val="000074A0"/>
    <w:rsid w:val="0000784E"/>
    <w:rsid w:val="000101CC"/>
    <w:rsid w:val="00010FA6"/>
    <w:rsid w:val="00013AE2"/>
    <w:rsid w:val="00015394"/>
    <w:rsid w:val="00017D54"/>
    <w:rsid w:val="000205E6"/>
    <w:rsid w:val="00021770"/>
    <w:rsid w:val="00022A4B"/>
    <w:rsid w:val="0002344B"/>
    <w:rsid w:val="00023F4B"/>
    <w:rsid w:val="00024961"/>
    <w:rsid w:val="000257C9"/>
    <w:rsid w:val="000260D0"/>
    <w:rsid w:val="00026FFD"/>
    <w:rsid w:val="00027947"/>
    <w:rsid w:val="0003078B"/>
    <w:rsid w:val="000323C8"/>
    <w:rsid w:val="000333C3"/>
    <w:rsid w:val="00040CC9"/>
    <w:rsid w:val="00040D15"/>
    <w:rsid w:val="0004198A"/>
    <w:rsid w:val="00041DAA"/>
    <w:rsid w:val="00044A2A"/>
    <w:rsid w:val="00044A4D"/>
    <w:rsid w:val="000457AB"/>
    <w:rsid w:val="000469C8"/>
    <w:rsid w:val="00046C79"/>
    <w:rsid w:val="0004716C"/>
    <w:rsid w:val="00047463"/>
    <w:rsid w:val="00047D1E"/>
    <w:rsid w:val="0005195B"/>
    <w:rsid w:val="00053E9A"/>
    <w:rsid w:val="0005452E"/>
    <w:rsid w:val="0005601B"/>
    <w:rsid w:val="00056827"/>
    <w:rsid w:val="00060788"/>
    <w:rsid w:val="00060E4F"/>
    <w:rsid w:val="0006182F"/>
    <w:rsid w:val="000626BE"/>
    <w:rsid w:val="00063958"/>
    <w:rsid w:val="00064185"/>
    <w:rsid w:val="00071126"/>
    <w:rsid w:val="000715EC"/>
    <w:rsid w:val="000727E0"/>
    <w:rsid w:val="0007491B"/>
    <w:rsid w:val="00074DB7"/>
    <w:rsid w:val="00076A9E"/>
    <w:rsid w:val="00076D7C"/>
    <w:rsid w:val="00077BBF"/>
    <w:rsid w:val="00080C01"/>
    <w:rsid w:val="00082A8A"/>
    <w:rsid w:val="00084CFB"/>
    <w:rsid w:val="00084ED7"/>
    <w:rsid w:val="00086D50"/>
    <w:rsid w:val="000917F6"/>
    <w:rsid w:val="00092E60"/>
    <w:rsid w:val="000948FB"/>
    <w:rsid w:val="00094972"/>
    <w:rsid w:val="0009508C"/>
    <w:rsid w:val="00097672"/>
    <w:rsid w:val="00097C23"/>
    <w:rsid w:val="000A3682"/>
    <w:rsid w:val="000A377D"/>
    <w:rsid w:val="000A3A63"/>
    <w:rsid w:val="000A45CA"/>
    <w:rsid w:val="000A7762"/>
    <w:rsid w:val="000A7E2B"/>
    <w:rsid w:val="000B04DA"/>
    <w:rsid w:val="000B1C71"/>
    <w:rsid w:val="000B5481"/>
    <w:rsid w:val="000C0AFE"/>
    <w:rsid w:val="000C2766"/>
    <w:rsid w:val="000C5518"/>
    <w:rsid w:val="000C6952"/>
    <w:rsid w:val="000C774A"/>
    <w:rsid w:val="000C7934"/>
    <w:rsid w:val="000D0206"/>
    <w:rsid w:val="000D1574"/>
    <w:rsid w:val="000D2C90"/>
    <w:rsid w:val="000D384A"/>
    <w:rsid w:val="000D46F5"/>
    <w:rsid w:val="000D4D37"/>
    <w:rsid w:val="000D737B"/>
    <w:rsid w:val="000E4437"/>
    <w:rsid w:val="000E647F"/>
    <w:rsid w:val="000E79EA"/>
    <w:rsid w:val="000F1335"/>
    <w:rsid w:val="000F2DC3"/>
    <w:rsid w:val="000F3351"/>
    <w:rsid w:val="000F3EF7"/>
    <w:rsid w:val="000F4D71"/>
    <w:rsid w:val="000F610C"/>
    <w:rsid w:val="000F61C2"/>
    <w:rsid w:val="000F679E"/>
    <w:rsid w:val="000F6BD6"/>
    <w:rsid w:val="000F7449"/>
    <w:rsid w:val="000F7520"/>
    <w:rsid w:val="001001D0"/>
    <w:rsid w:val="00100748"/>
    <w:rsid w:val="00100E14"/>
    <w:rsid w:val="00105A96"/>
    <w:rsid w:val="00106CB4"/>
    <w:rsid w:val="001074BF"/>
    <w:rsid w:val="00111055"/>
    <w:rsid w:val="00111A34"/>
    <w:rsid w:val="001125D3"/>
    <w:rsid w:val="001133C6"/>
    <w:rsid w:val="0011387B"/>
    <w:rsid w:val="00114786"/>
    <w:rsid w:val="00114E82"/>
    <w:rsid w:val="00116E02"/>
    <w:rsid w:val="001174B2"/>
    <w:rsid w:val="00117B61"/>
    <w:rsid w:val="00117ED5"/>
    <w:rsid w:val="00125291"/>
    <w:rsid w:val="00125AF2"/>
    <w:rsid w:val="001270E9"/>
    <w:rsid w:val="0013013B"/>
    <w:rsid w:val="0013013F"/>
    <w:rsid w:val="0013143C"/>
    <w:rsid w:val="00132056"/>
    <w:rsid w:val="001320EE"/>
    <w:rsid w:val="00133A1A"/>
    <w:rsid w:val="001342EC"/>
    <w:rsid w:val="0013436A"/>
    <w:rsid w:val="001370AE"/>
    <w:rsid w:val="001373EA"/>
    <w:rsid w:val="001406BE"/>
    <w:rsid w:val="00140D6B"/>
    <w:rsid w:val="00144A5F"/>
    <w:rsid w:val="00144B4E"/>
    <w:rsid w:val="0014598E"/>
    <w:rsid w:val="0014648A"/>
    <w:rsid w:val="001475D0"/>
    <w:rsid w:val="00147C9F"/>
    <w:rsid w:val="001549D8"/>
    <w:rsid w:val="0015600E"/>
    <w:rsid w:val="001569F2"/>
    <w:rsid w:val="00161388"/>
    <w:rsid w:val="00162A12"/>
    <w:rsid w:val="0016426C"/>
    <w:rsid w:val="00164D23"/>
    <w:rsid w:val="00165A45"/>
    <w:rsid w:val="00165D61"/>
    <w:rsid w:val="001663F6"/>
    <w:rsid w:val="00166B16"/>
    <w:rsid w:val="00167CB1"/>
    <w:rsid w:val="001717CA"/>
    <w:rsid w:val="0017223C"/>
    <w:rsid w:val="00173DDF"/>
    <w:rsid w:val="00174A56"/>
    <w:rsid w:val="00174BA7"/>
    <w:rsid w:val="00175402"/>
    <w:rsid w:val="00182F25"/>
    <w:rsid w:val="00185189"/>
    <w:rsid w:val="001864D5"/>
    <w:rsid w:val="00187458"/>
    <w:rsid w:val="00190A65"/>
    <w:rsid w:val="00191C2D"/>
    <w:rsid w:val="00192069"/>
    <w:rsid w:val="001932BA"/>
    <w:rsid w:val="0019342D"/>
    <w:rsid w:val="00194AD2"/>
    <w:rsid w:val="00195253"/>
    <w:rsid w:val="0019593A"/>
    <w:rsid w:val="00195DFC"/>
    <w:rsid w:val="00195E22"/>
    <w:rsid w:val="001A044D"/>
    <w:rsid w:val="001A0B1D"/>
    <w:rsid w:val="001A1DFC"/>
    <w:rsid w:val="001A209C"/>
    <w:rsid w:val="001A328D"/>
    <w:rsid w:val="001A36CA"/>
    <w:rsid w:val="001A5161"/>
    <w:rsid w:val="001A5444"/>
    <w:rsid w:val="001A563D"/>
    <w:rsid w:val="001A682B"/>
    <w:rsid w:val="001A769F"/>
    <w:rsid w:val="001A7BCD"/>
    <w:rsid w:val="001B170D"/>
    <w:rsid w:val="001B1ED8"/>
    <w:rsid w:val="001C0CA8"/>
    <w:rsid w:val="001C43E0"/>
    <w:rsid w:val="001C6181"/>
    <w:rsid w:val="001C63EF"/>
    <w:rsid w:val="001C7038"/>
    <w:rsid w:val="001D1BC7"/>
    <w:rsid w:val="001D1C0D"/>
    <w:rsid w:val="001D2A37"/>
    <w:rsid w:val="001D2BFE"/>
    <w:rsid w:val="001D2F6A"/>
    <w:rsid w:val="001D414C"/>
    <w:rsid w:val="001D4D39"/>
    <w:rsid w:val="001D5056"/>
    <w:rsid w:val="001D74AD"/>
    <w:rsid w:val="001D7D89"/>
    <w:rsid w:val="001E0E21"/>
    <w:rsid w:val="001E0EBB"/>
    <w:rsid w:val="001E13A0"/>
    <w:rsid w:val="001E3362"/>
    <w:rsid w:val="001E6F65"/>
    <w:rsid w:val="001E747B"/>
    <w:rsid w:val="001E792D"/>
    <w:rsid w:val="001E7AEE"/>
    <w:rsid w:val="001E7C92"/>
    <w:rsid w:val="001F0461"/>
    <w:rsid w:val="001F1D07"/>
    <w:rsid w:val="001F20C1"/>
    <w:rsid w:val="001F38F5"/>
    <w:rsid w:val="001F4D2F"/>
    <w:rsid w:val="00200C38"/>
    <w:rsid w:val="00201875"/>
    <w:rsid w:val="00202716"/>
    <w:rsid w:val="0020286D"/>
    <w:rsid w:val="00203734"/>
    <w:rsid w:val="002050DB"/>
    <w:rsid w:val="0020553B"/>
    <w:rsid w:val="0020559C"/>
    <w:rsid w:val="0020616C"/>
    <w:rsid w:val="002061B7"/>
    <w:rsid w:val="002073A3"/>
    <w:rsid w:val="00207F8B"/>
    <w:rsid w:val="002101CA"/>
    <w:rsid w:val="00211AFA"/>
    <w:rsid w:val="0021222B"/>
    <w:rsid w:val="00212832"/>
    <w:rsid w:val="0021414A"/>
    <w:rsid w:val="00221891"/>
    <w:rsid w:val="00221F5F"/>
    <w:rsid w:val="00222932"/>
    <w:rsid w:val="00223B14"/>
    <w:rsid w:val="0022474B"/>
    <w:rsid w:val="00224A3F"/>
    <w:rsid w:val="0022559A"/>
    <w:rsid w:val="0022563A"/>
    <w:rsid w:val="00225755"/>
    <w:rsid w:val="00226CAA"/>
    <w:rsid w:val="00230647"/>
    <w:rsid w:val="002309B1"/>
    <w:rsid w:val="00231F8A"/>
    <w:rsid w:val="0023355C"/>
    <w:rsid w:val="00233669"/>
    <w:rsid w:val="00233F16"/>
    <w:rsid w:val="00234936"/>
    <w:rsid w:val="00234BE0"/>
    <w:rsid w:val="00236899"/>
    <w:rsid w:val="0024118A"/>
    <w:rsid w:val="002418FB"/>
    <w:rsid w:val="002432BB"/>
    <w:rsid w:val="00243CA1"/>
    <w:rsid w:val="002454BE"/>
    <w:rsid w:val="00245544"/>
    <w:rsid w:val="00245A71"/>
    <w:rsid w:val="00246C52"/>
    <w:rsid w:val="0024703A"/>
    <w:rsid w:val="00253093"/>
    <w:rsid w:val="00254FC2"/>
    <w:rsid w:val="0025608B"/>
    <w:rsid w:val="002601FF"/>
    <w:rsid w:val="002609E5"/>
    <w:rsid w:val="00261B84"/>
    <w:rsid w:val="002628FB"/>
    <w:rsid w:val="002634CC"/>
    <w:rsid w:val="00263819"/>
    <w:rsid w:val="00266F43"/>
    <w:rsid w:val="0027036E"/>
    <w:rsid w:val="002717F5"/>
    <w:rsid w:val="00271E0C"/>
    <w:rsid w:val="00277FD1"/>
    <w:rsid w:val="00280179"/>
    <w:rsid w:val="00280408"/>
    <w:rsid w:val="00280818"/>
    <w:rsid w:val="0028199E"/>
    <w:rsid w:val="00281B36"/>
    <w:rsid w:val="002874D3"/>
    <w:rsid w:val="00287941"/>
    <w:rsid w:val="00287BE2"/>
    <w:rsid w:val="00291D3F"/>
    <w:rsid w:val="002926D5"/>
    <w:rsid w:val="00293422"/>
    <w:rsid w:val="00293F6E"/>
    <w:rsid w:val="0029647A"/>
    <w:rsid w:val="00296A1D"/>
    <w:rsid w:val="00296D5A"/>
    <w:rsid w:val="002A0CBD"/>
    <w:rsid w:val="002A3A91"/>
    <w:rsid w:val="002A3B8A"/>
    <w:rsid w:val="002A4633"/>
    <w:rsid w:val="002A4FCB"/>
    <w:rsid w:val="002A6643"/>
    <w:rsid w:val="002A7800"/>
    <w:rsid w:val="002A7DA0"/>
    <w:rsid w:val="002B06C2"/>
    <w:rsid w:val="002B114B"/>
    <w:rsid w:val="002B5089"/>
    <w:rsid w:val="002B7E63"/>
    <w:rsid w:val="002C0060"/>
    <w:rsid w:val="002C082D"/>
    <w:rsid w:val="002C19D8"/>
    <w:rsid w:val="002C1F25"/>
    <w:rsid w:val="002C2302"/>
    <w:rsid w:val="002C27BA"/>
    <w:rsid w:val="002D1ABB"/>
    <w:rsid w:val="002D23E4"/>
    <w:rsid w:val="002D4016"/>
    <w:rsid w:val="002D6FE5"/>
    <w:rsid w:val="002D78FC"/>
    <w:rsid w:val="002E0691"/>
    <w:rsid w:val="002E1CC2"/>
    <w:rsid w:val="002E38DB"/>
    <w:rsid w:val="002E4C01"/>
    <w:rsid w:val="002E548E"/>
    <w:rsid w:val="002E7038"/>
    <w:rsid w:val="002E7775"/>
    <w:rsid w:val="002F07A0"/>
    <w:rsid w:val="002F15EC"/>
    <w:rsid w:val="002F4278"/>
    <w:rsid w:val="002F4B13"/>
    <w:rsid w:val="002F5DBE"/>
    <w:rsid w:val="002F77F2"/>
    <w:rsid w:val="0030014A"/>
    <w:rsid w:val="00301C1F"/>
    <w:rsid w:val="00301DDD"/>
    <w:rsid w:val="00304E57"/>
    <w:rsid w:val="0030518E"/>
    <w:rsid w:val="00307E01"/>
    <w:rsid w:val="00310457"/>
    <w:rsid w:val="00310C08"/>
    <w:rsid w:val="003115BF"/>
    <w:rsid w:val="00311D22"/>
    <w:rsid w:val="00311F2B"/>
    <w:rsid w:val="00317FBB"/>
    <w:rsid w:val="003209E0"/>
    <w:rsid w:val="00320DC2"/>
    <w:rsid w:val="003214C4"/>
    <w:rsid w:val="00322D81"/>
    <w:rsid w:val="00323759"/>
    <w:rsid w:val="00324C32"/>
    <w:rsid w:val="00330874"/>
    <w:rsid w:val="00333712"/>
    <w:rsid w:val="003345E4"/>
    <w:rsid w:val="00336E7E"/>
    <w:rsid w:val="00337E5C"/>
    <w:rsid w:val="0034014E"/>
    <w:rsid w:val="00340154"/>
    <w:rsid w:val="00340584"/>
    <w:rsid w:val="003416C6"/>
    <w:rsid w:val="0034307C"/>
    <w:rsid w:val="00343880"/>
    <w:rsid w:val="0034389E"/>
    <w:rsid w:val="003517E3"/>
    <w:rsid w:val="00351948"/>
    <w:rsid w:val="00351A74"/>
    <w:rsid w:val="00351AD4"/>
    <w:rsid w:val="00351FFA"/>
    <w:rsid w:val="00352B73"/>
    <w:rsid w:val="003533BF"/>
    <w:rsid w:val="00354230"/>
    <w:rsid w:val="00356C8D"/>
    <w:rsid w:val="00360D08"/>
    <w:rsid w:val="003629C8"/>
    <w:rsid w:val="0036453D"/>
    <w:rsid w:val="003662DE"/>
    <w:rsid w:val="00372449"/>
    <w:rsid w:val="00372670"/>
    <w:rsid w:val="0037483B"/>
    <w:rsid w:val="00374A95"/>
    <w:rsid w:val="00374F0E"/>
    <w:rsid w:val="0037773F"/>
    <w:rsid w:val="00380783"/>
    <w:rsid w:val="003811EF"/>
    <w:rsid w:val="00381710"/>
    <w:rsid w:val="00382B35"/>
    <w:rsid w:val="00382D6E"/>
    <w:rsid w:val="0038473B"/>
    <w:rsid w:val="003848EB"/>
    <w:rsid w:val="00385453"/>
    <w:rsid w:val="003863FD"/>
    <w:rsid w:val="003905F1"/>
    <w:rsid w:val="00392842"/>
    <w:rsid w:val="00392F20"/>
    <w:rsid w:val="00393867"/>
    <w:rsid w:val="00393BBD"/>
    <w:rsid w:val="00395F12"/>
    <w:rsid w:val="003A0B7D"/>
    <w:rsid w:val="003A16D4"/>
    <w:rsid w:val="003A1DE3"/>
    <w:rsid w:val="003A29A2"/>
    <w:rsid w:val="003A2A48"/>
    <w:rsid w:val="003A2C8A"/>
    <w:rsid w:val="003A47CF"/>
    <w:rsid w:val="003A484B"/>
    <w:rsid w:val="003A4920"/>
    <w:rsid w:val="003A4C4B"/>
    <w:rsid w:val="003A526D"/>
    <w:rsid w:val="003A62C1"/>
    <w:rsid w:val="003B1B31"/>
    <w:rsid w:val="003B2F27"/>
    <w:rsid w:val="003B5520"/>
    <w:rsid w:val="003B599D"/>
    <w:rsid w:val="003B75B5"/>
    <w:rsid w:val="003C0B01"/>
    <w:rsid w:val="003C134D"/>
    <w:rsid w:val="003C1E05"/>
    <w:rsid w:val="003C2CC8"/>
    <w:rsid w:val="003C38EE"/>
    <w:rsid w:val="003C53CE"/>
    <w:rsid w:val="003C63CC"/>
    <w:rsid w:val="003C71CB"/>
    <w:rsid w:val="003C7597"/>
    <w:rsid w:val="003D1CA5"/>
    <w:rsid w:val="003D2AF1"/>
    <w:rsid w:val="003D4AA1"/>
    <w:rsid w:val="003D671D"/>
    <w:rsid w:val="003E15A5"/>
    <w:rsid w:val="003E1CAB"/>
    <w:rsid w:val="003E24BF"/>
    <w:rsid w:val="003E2947"/>
    <w:rsid w:val="003E3206"/>
    <w:rsid w:val="003E3251"/>
    <w:rsid w:val="003E37FE"/>
    <w:rsid w:val="003E38B0"/>
    <w:rsid w:val="003E668E"/>
    <w:rsid w:val="003F0178"/>
    <w:rsid w:val="003F05A8"/>
    <w:rsid w:val="003F0BB0"/>
    <w:rsid w:val="003F1093"/>
    <w:rsid w:val="003F2187"/>
    <w:rsid w:val="003F2397"/>
    <w:rsid w:val="003F3081"/>
    <w:rsid w:val="003F400F"/>
    <w:rsid w:val="003F5019"/>
    <w:rsid w:val="003F6E0D"/>
    <w:rsid w:val="0040000D"/>
    <w:rsid w:val="00400D30"/>
    <w:rsid w:val="0040108F"/>
    <w:rsid w:val="00402E86"/>
    <w:rsid w:val="00403543"/>
    <w:rsid w:val="004038A2"/>
    <w:rsid w:val="00403BA3"/>
    <w:rsid w:val="00405D2E"/>
    <w:rsid w:val="00406AD1"/>
    <w:rsid w:val="0040716B"/>
    <w:rsid w:val="00407202"/>
    <w:rsid w:val="0041077F"/>
    <w:rsid w:val="0041081E"/>
    <w:rsid w:val="00411B06"/>
    <w:rsid w:val="0041209F"/>
    <w:rsid w:val="0041435E"/>
    <w:rsid w:val="00414A07"/>
    <w:rsid w:val="00415426"/>
    <w:rsid w:val="00415CAF"/>
    <w:rsid w:val="00417024"/>
    <w:rsid w:val="00420CE5"/>
    <w:rsid w:val="00421738"/>
    <w:rsid w:val="004239ED"/>
    <w:rsid w:val="0042480D"/>
    <w:rsid w:val="00426344"/>
    <w:rsid w:val="00427694"/>
    <w:rsid w:val="00431B04"/>
    <w:rsid w:val="0043206E"/>
    <w:rsid w:val="0043574F"/>
    <w:rsid w:val="004359FB"/>
    <w:rsid w:val="00435EFD"/>
    <w:rsid w:val="00436B49"/>
    <w:rsid w:val="00437484"/>
    <w:rsid w:val="00440588"/>
    <w:rsid w:val="004411B1"/>
    <w:rsid w:val="00441204"/>
    <w:rsid w:val="00442656"/>
    <w:rsid w:val="00446B73"/>
    <w:rsid w:val="00447461"/>
    <w:rsid w:val="004506B9"/>
    <w:rsid w:val="00455350"/>
    <w:rsid w:val="00456DE7"/>
    <w:rsid w:val="0045706E"/>
    <w:rsid w:val="004604C1"/>
    <w:rsid w:val="004616EB"/>
    <w:rsid w:val="004626BF"/>
    <w:rsid w:val="004630BA"/>
    <w:rsid w:val="00465DC5"/>
    <w:rsid w:val="004672DF"/>
    <w:rsid w:val="004709DE"/>
    <w:rsid w:val="0047271C"/>
    <w:rsid w:val="00472861"/>
    <w:rsid w:val="00473545"/>
    <w:rsid w:val="00473F40"/>
    <w:rsid w:val="00474FEE"/>
    <w:rsid w:val="00476156"/>
    <w:rsid w:val="00476DB4"/>
    <w:rsid w:val="00480A40"/>
    <w:rsid w:val="0048130B"/>
    <w:rsid w:val="0048148A"/>
    <w:rsid w:val="00482719"/>
    <w:rsid w:val="004827A7"/>
    <w:rsid w:val="00484B31"/>
    <w:rsid w:val="0048749A"/>
    <w:rsid w:val="0049026C"/>
    <w:rsid w:val="004912ED"/>
    <w:rsid w:val="004948D1"/>
    <w:rsid w:val="00494A2F"/>
    <w:rsid w:val="00494B8E"/>
    <w:rsid w:val="0049506B"/>
    <w:rsid w:val="00496C79"/>
    <w:rsid w:val="004A0471"/>
    <w:rsid w:val="004A0F05"/>
    <w:rsid w:val="004A5E05"/>
    <w:rsid w:val="004A67CC"/>
    <w:rsid w:val="004A6BD8"/>
    <w:rsid w:val="004A726D"/>
    <w:rsid w:val="004B0E04"/>
    <w:rsid w:val="004B0FFD"/>
    <w:rsid w:val="004B1B8C"/>
    <w:rsid w:val="004B315F"/>
    <w:rsid w:val="004B6678"/>
    <w:rsid w:val="004B6811"/>
    <w:rsid w:val="004B75C8"/>
    <w:rsid w:val="004C1577"/>
    <w:rsid w:val="004C68B8"/>
    <w:rsid w:val="004D1952"/>
    <w:rsid w:val="004D4309"/>
    <w:rsid w:val="004D5004"/>
    <w:rsid w:val="004D536B"/>
    <w:rsid w:val="004D7943"/>
    <w:rsid w:val="004E3DC9"/>
    <w:rsid w:val="004E4C94"/>
    <w:rsid w:val="004E5BA5"/>
    <w:rsid w:val="004E5D96"/>
    <w:rsid w:val="004E782F"/>
    <w:rsid w:val="004F3537"/>
    <w:rsid w:val="004F35AA"/>
    <w:rsid w:val="004F43EC"/>
    <w:rsid w:val="004F57B6"/>
    <w:rsid w:val="004F6126"/>
    <w:rsid w:val="004F7986"/>
    <w:rsid w:val="005012ED"/>
    <w:rsid w:val="00501D84"/>
    <w:rsid w:val="00501EB5"/>
    <w:rsid w:val="00501F7E"/>
    <w:rsid w:val="00502AFE"/>
    <w:rsid w:val="005042A3"/>
    <w:rsid w:val="00504854"/>
    <w:rsid w:val="005058BB"/>
    <w:rsid w:val="00511ACA"/>
    <w:rsid w:val="00511ED4"/>
    <w:rsid w:val="00512161"/>
    <w:rsid w:val="005121B7"/>
    <w:rsid w:val="00512AAF"/>
    <w:rsid w:val="00515EA1"/>
    <w:rsid w:val="00515FB9"/>
    <w:rsid w:val="00516A69"/>
    <w:rsid w:val="00521DD1"/>
    <w:rsid w:val="0052269F"/>
    <w:rsid w:val="0052351D"/>
    <w:rsid w:val="00523A0E"/>
    <w:rsid w:val="00526222"/>
    <w:rsid w:val="005265E5"/>
    <w:rsid w:val="005267BD"/>
    <w:rsid w:val="005323CA"/>
    <w:rsid w:val="00533A06"/>
    <w:rsid w:val="005347C2"/>
    <w:rsid w:val="00536336"/>
    <w:rsid w:val="00536B50"/>
    <w:rsid w:val="00537D9E"/>
    <w:rsid w:val="0054084F"/>
    <w:rsid w:val="00540E4F"/>
    <w:rsid w:val="00540FB2"/>
    <w:rsid w:val="00541985"/>
    <w:rsid w:val="00541A2B"/>
    <w:rsid w:val="0054247E"/>
    <w:rsid w:val="00542E29"/>
    <w:rsid w:val="0054306F"/>
    <w:rsid w:val="00544519"/>
    <w:rsid w:val="005456BB"/>
    <w:rsid w:val="00546691"/>
    <w:rsid w:val="00546E67"/>
    <w:rsid w:val="00547BFD"/>
    <w:rsid w:val="00550134"/>
    <w:rsid w:val="005508DD"/>
    <w:rsid w:val="00550A0A"/>
    <w:rsid w:val="0055348C"/>
    <w:rsid w:val="00553EE6"/>
    <w:rsid w:val="0055513F"/>
    <w:rsid w:val="005552AB"/>
    <w:rsid w:val="005559A1"/>
    <w:rsid w:val="005560AF"/>
    <w:rsid w:val="00557BA1"/>
    <w:rsid w:val="00561B92"/>
    <w:rsid w:val="00562E88"/>
    <w:rsid w:val="00563A2A"/>
    <w:rsid w:val="00564426"/>
    <w:rsid w:val="00567492"/>
    <w:rsid w:val="005717D1"/>
    <w:rsid w:val="005738DD"/>
    <w:rsid w:val="00573CBA"/>
    <w:rsid w:val="00574D9F"/>
    <w:rsid w:val="005765FC"/>
    <w:rsid w:val="00576827"/>
    <w:rsid w:val="005802C2"/>
    <w:rsid w:val="005824DB"/>
    <w:rsid w:val="00583D36"/>
    <w:rsid w:val="00587855"/>
    <w:rsid w:val="00591C4A"/>
    <w:rsid w:val="005925C9"/>
    <w:rsid w:val="00594AA2"/>
    <w:rsid w:val="005967C2"/>
    <w:rsid w:val="005A01CF"/>
    <w:rsid w:val="005A2A88"/>
    <w:rsid w:val="005A3291"/>
    <w:rsid w:val="005A6200"/>
    <w:rsid w:val="005A6F76"/>
    <w:rsid w:val="005A71D4"/>
    <w:rsid w:val="005B027D"/>
    <w:rsid w:val="005B22D3"/>
    <w:rsid w:val="005B3669"/>
    <w:rsid w:val="005B434B"/>
    <w:rsid w:val="005B5878"/>
    <w:rsid w:val="005C2CF1"/>
    <w:rsid w:val="005C3908"/>
    <w:rsid w:val="005C3D0E"/>
    <w:rsid w:val="005C432B"/>
    <w:rsid w:val="005C4CB8"/>
    <w:rsid w:val="005C71A1"/>
    <w:rsid w:val="005C7794"/>
    <w:rsid w:val="005D00E4"/>
    <w:rsid w:val="005D19DF"/>
    <w:rsid w:val="005D22A7"/>
    <w:rsid w:val="005D3ACC"/>
    <w:rsid w:val="005D5258"/>
    <w:rsid w:val="005E10C2"/>
    <w:rsid w:val="005E1FEA"/>
    <w:rsid w:val="005E289D"/>
    <w:rsid w:val="005E2C96"/>
    <w:rsid w:val="005E3352"/>
    <w:rsid w:val="005E4BE6"/>
    <w:rsid w:val="005E5F11"/>
    <w:rsid w:val="005E6AE7"/>
    <w:rsid w:val="005E723B"/>
    <w:rsid w:val="005F23A4"/>
    <w:rsid w:val="005F4334"/>
    <w:rsid w:val="005F43EC"/>
    <w:rsid w:val="005F4F7F"/>
    <w:rsid w:val="005F5880"/>
    <w:rsid w:val="005F79C9"/>
    <w:rsid w:val="006008BC"/>
    <w:rsid w:val="00600BF7"/>
    <w:rsid w:val="00601876"/>
    <w:rsid w:val="00601C56"/>
    <w:rsid w:val="00601D12"/>
    <w:rsid w:val="00604BA4"/>
    <w:rsid w:val="006062DE"/>
    <w:rsid w:val="006068F0"/>
    <w:rsid w:val="00612501"/>
    <w:rsid w:val="00612900"/>
    <w:rsid w:val="006131F7"/>
    <w:rsid w:val="00615C71"/>
    <w:rsid w:val="00616029"/>
    <w:rsid w:val="00616CDC"/>
    <w:rsid w:val="006170FF"/>
    <w:rsid w:val="006207D7"/>
    <w:rsid w:val="00620ABC"/>
    <w:rsid w:val="006231A9"/>
    <w:rsid w:val="00623E1B"/>
    <w:rsid w:val="00626B0F"/>
    <w:rsid w:val="006308BD"/>
    <w:rsid w:val="006318AD"/>
    <w:rsid w:val="00631B37"/>
    <w:rsid w:val="00633075"/>
    <w:rsid w:val="00633DF2"/>
    <w:rsid w:val="0063448E"/>
    <w:rsid w:val="00637DF8"/>
    <w:rsid w:val="00640791"/>
    <w:rsid w:val="006413B8"/>
    <w:rsid w:val="00642FA6"/>
    <w:rsid w:val="00643B80"/>
    <w:rsid w:val="00646EE7"/>
    <w:rsid w:val="00652038"/>
    <w:rsid w:val="0065270E"/>
    <w:rsid w:val="006534BB"/>
    <w:rsid w:val="006542F4"/>
    <w:rsid w:val="006566B2"/>
    <w:rsid w:val="0065796A"/>
    <w:rsid w:val="00660EB8"/>
    <w:rsid w:val="0066156D"/>
    <w:rsid w:val="006629D2"/>
    <w:rsid w:val="006634D6"/>
    <w:rsid w:val="0066521A"/>
    <w:rsid w:val="00667368"/>
    <w:rsid w:val="00667369"/>
    <w:rsid w:val="00671666"/>
    <w:rsid w:val="00671FA9"/>
    <w:rsid w:val="00672B3A"/>
    <w:rsid w:val="00673AB8"/>
    <w:rsid w:val="00673F3B"/>
    <w:rsid w:val="006745CA"/>
    <w:rsid w:val="00677C6C"/>
    <w:rsid w:val="006810C3"/>
    <w:rsid w:val="00681787"/>
    <w:rsid w:val="00681C68"/>
    <w:rsid w:val="00682A48"/>
    <w:rsid w:val="00683E93"/>
    <w:rsid w:val="006866B8"/>
    <w:rsid w:val="00687876"/>
    <w:rsid w:val="00691852"/>
    <w:rsid w:val="00691DD5"/>
    <w:rsid w:val="00692507"/>
    <w:rsid w:val="00693596"/>
    <w:rsid w:val="00693955"/>
    <w:rsid w:val="006946FC"/>
    <w:rsid w:val="00694D4E"/>
    <w:rsid w:val="00696088"/>
    <w:rsid w:val="00697723"/>
    <w:rsid w:val="006A089D"/>
    <w:rsid w:val="006A16B0"/>
    <w:rsid w:val="006A1B8F"/>
    <w:rsid w:val="006A1E3D"/>
    <w:rsid w:val="006A4289"/>
    <w:rsid w:val="006A47B9"/>
    <w:rsid w:val="006A5108"/>
    <w:rsid w:val="006A5455"/>
    <w:rsid w:val="006A5616"/>
    <w:rsid w:val="006A5A84"/>
    <w:rsid w:val="006A748F"/>
    <w:rsid w:val="006B0068"/>
    <w:rsid w:val="006B0A21"/>
    <w:rsid w:val="006B0EAA"/>
    <w:rsid w:val="006B0EF6"/>
    <w:rsid w:val="006B1DBE"/>
    <w:rsid w:val="006B2C23"/>
    <w:rsid w:val="006B359C"/>
    <w:rsid w:val="006B35A4"/>
    <w:rsid w:val="006B418B"/>
    <w:rsid w:val="006B5289"/>
    <w:rsid w:val="006B7DF0"/>
    <w:rsid w:val="006C0C12"/>
    <w:rsid w:val="006C1CD3"/>
    <w:rsid w:val="006C203D"/>
    <w:rsid w:val="006C2109"/>
    <w:rsid w:val="006C2A17"/>
    <w:rsid w:val="006C33E7"/>
    <w:rsid w:val="006C524F"/>
    <w:rsid w:val="006C5303"/>
    <w:rsid w:val="006C5455"/>
    <w:rsid w:val="006C66DB"/>
    <w:rsid w:val="006D02C4"/>
    <w:rsid w:val="006D0337"/>
    <w:rsid w:val="006D128C"/>
    <w:rsid w:val="006D1C2C"/>
    <w:rsid w:val="006D3E97"/>
    <w:rsid w:val="006D3EBD"/>
    <w:rsid w:val="006D575B"/>
    <w:rsid w:val="006D6DE8"/>
    <w:rsid w:val="006D767F"/>
    <w:rsid w:val="006E030E"/>
    <w:rsid w:val="006E11C2"/>
    <w:rsid w:val="006E13FD"/>
    <w:rsid w:val="006E2B29"/>
    <w:rsid w:val="006E32C9"/>
    <w:rsid w:val="006E4D4D"/>
    <w:rsid w:val="006E5529"/>
    <w:rsid w:val="006E5FA4"/>
    <w:rsid w:val="006E6CCF"/>
    <w:rsid w:val="006F0F46"/>
    <w:rsid w:val="006F14DA"/>
    <w:rsid w:val="006F349F"/>
    <w:rsid w:val="006F391B"/>
    <w:rsid w:val="006F581F"/>
    <w:rsid w:val="007019F1"/>
    <w:rsid w:val="00702393"/>
    <w:rsid w:val="007028B8"/>
    <w:rsid w:val="007041D0"/>
    <w:rsid w:val="007053FE"/>
    <w:rsid w:val="007057B9"/>
    <w:rsid w:val="00710234"/>
    <w:rsid w:val="00710913"/>
    <w:rsid w:val="00711418"/>
    <w:rsid w:val="00711CBC"/>
    <w:rsid w:val="00712C16"/>
    <w:rsid w:val="00714042"/>
    <w:rsid w:val="0071463D"/>
    <w:rsid w:val="00714E49"/>
    <w:rsid w:val="00715D50"/>
    <w:rsid w:val="0071715B"/>
    <w:rsid w:val="00717FB1"/>
    <w:rsid w:val="00720F43"/>
    <w:rsid w:val="00721B9A"/>
    <w:rsid w:val="00721C13"/>
    <w:rsid w:val="00727E69"/>
    <w:rsid w:val="007305F4"/>
    <w:rsid w:val="0073150A"/>
    <w:rsid w:val="00732A8F"/>
    <w:rsid w:val="00733497"/>
    <w:rsid w:val="007338CE"/>
    <w:rsid w:val="00733BDD"/>
    <w:rsid w:val="00734C85"/>
    <w:rsid w:val="00735638"/>
    <w:rsid w:val="007372BA"/>
    <w:rsid w:val="00740205"/>
    <w:rsid w:val="00740363"/>
    <w:rsid w:val="00740814"/>
    <w:rsid w:val="007410EB"/>
    <w:rsid w:val="00743C28"/>
    <w:rsid w:val="007440F4"/>
    <w:rsid w:val="00745591"/>
    <w:rsid w:val="007458C2"/>
    <w:rsid w:val="00746C07"/>
    <w:rsid w:val="00747028"/>
    <w:rsid w:val="00750131"/>
    <w:rsid w:val="00754532"/>
    <w:rsid w:val="00754866"/>
    <w:rsid w:val="00754D54"/>
    <w:rsid w:val="00757169"/>
    <w:rsid w:val="0075718B"/>
    <w:rsid w:val="0076090A"/>
    <w:rsid w:val="00761503"/>
    <w:rsid w:val="00762366"/>
    <w:rsid w:val="00763C21"/>
    <w:rsid w:val="0076453D"/>
    <w:rsid w:val="00766418"/>
    <w:rsid w:val="00766C53"/>
    <w:rsid w:val="007672DD"/>
    <w:rsid w:val="00767F0D"/>
    <w:rsid w:val="00772BF1"/>
    <w:rsid w:val="00775116"/>
    <w:rsid w:val="007753A9"/>
    <w:rsid w:val="00776472"/>
    <w:rsid w:val="0077743A"/>
    <w:rsid w:val="00780AB8"/>
    <w:rsid w:val="00784A24"/>
    <w:rsid w:val="00785B6B"/>
    <w:rsid w:val="00786371"/>
    <w:rsid w:val="00787C13"/>
    <w:rsid w:val="00790452"/>
    <w:rsid w:val="00791394"/>
    <w:rsid w:val="00792DD3"/>
    <w:rsid w:val="0079334E"/>
    <w:rsid w:val="00793E08"/>
    <w:rsid w:val="00794947"/>
    <w:rsid w:val="007950DC"/>
    <w:rsid w:val="00796B77"/>
    <w:rsid w:val="00797B5B"/>
    <w:rsid w:val="007A0BEA"/>
    <w:rsid w:val="007A111E"/>
    <w:rsid w:val="007A2959"/>
    <w:rsid w:val="007A3A46"/>
    <w:rsid w:val="007A3EFD"/>
    <w:rsid w:val="007A436A"/>
    <w:rsid w:val="007A5443"/>
    <w:rsid w:val="007A57C8"/>
    <w:rsid w:val="007A5F4E"/>
    <w:rsid w:val="007A66C7"/>
    <w:rsid w:val="007A789D"/>
    <w:rsid w:val="007B35F9"/>
    <w:rsid w:val="007B75D5"/>
    <w:rsid w:val="007B768D"/>
    <w:rsid w:val="007C2847"/>
    <w:rsid w:val="007C3268"/>
    <w:rsid w:val="007C4E9B"/>
    <w:rsid w:val="007C519D"/>
    <w:rsid w:val="007C5A36"/>
    <w:rsid w:val="007C7856"/>
    <w:rsid w:val="007D2D8C"/>
    <w:rsid w:val="007D445F"/>
    <w:rsid w:val="007D48BF"/>
    <w:rsid w:val="007D5F70"/>
    <w:rsid w:val="007E0323"/>
    <w:rsid w:val="007E45C5"/>
    <w:rsid w:val="007E610B"/>
    <w:rsid w:val="007E6B2E"/>
    <w:rsid w:val="007E72BE"/>
    <w:rsid w:val="007F0878"/>
    <w:rsid w:val="007F20DD"/>
    <w:rsid w:val="007F3F1B"/>
    <w:rsid w:val="007F6E4B"/>
    <w:rsid w:val="007F7169"/>
    <w:rsid w:val="007F78A0"/>
    <w:rsid w:val="00800A5D"/>
    <w:rsid w:val="0080473A"/>
    <w:rsid w:val="008056FC"/>
    <w:rsid w:val="00805E6E"/>
    <w:rsid w:val="00807B7F"/>
    <w:rsid w:val="00807B91"/>
    <w:rsid w:val="00807BD2"/>
    <w:rsid w:val="0081111A"/>
    <w:rsid w:val="00811650"/>
    <w:rsid w:val="00812CC5"/>
    <w:rsid w:val="008135F0"/>
    <w:rsid w:val="0081361A"/>
    <w:rsid w:val="00815A30"/>
    <w:rsid w:val="00816E65"/>
    <w:rsid w:val="00821115"/>
    <w:rsid w:val="0082415F"/>
    <w:rsid w:val="008246C1"/>
    <w:rsid w:val="00825088"/>
    <w:rsid w:val="00826DAB"/>
    <w:rsid w:val="00831FAE"/>
    <w:rsid w:val="008332BC"/>
    <w:rsid w:val="00836765"/>
    <w:rsid w:val="008415CF"/>
    <w:rsid w:val="00842615"/>
    <w:rsid w:val="008433D1"/>
    <w:rsid w:val="00850F37"/>
    <w:rsid w:val="00862B05"/>
    <w:rsid w:val="008634BB"/>
    <w:rsid w:val="008640BB"/>
    <w:rsid w:val="008663F9"/>
    <w:rsid w:val="00866F78"/>
    <w:rsid w:val="008673AC"/>
    <w:rsid w:val="0087100C"/>
    <w:rsid w:val="008725D9"/>
    <w:rsid w:val="008729FB"/>
    <w:rsid w:val="00872D25"/>
    <w:rsid w:val="00873139"/>
    <w:rsid w:val="00873D34"/>
    <w:rsid w:val="0087484B"/>
    <w:rsid w:val="00874CA4"/>
    <w:rsid w:val="00880AFB"/>
    <w:rsid w:val="008822E5"/>
    <w:rsid w:val="008837F9"/>
    <w:rsid w:val="008844BA"/>
    <w:rsid w:val="00884EA1"/>
    <w:rsid w:val="00885975"/>
    <w:rsid w:val="008869A0"/>
    <w:rsid w:val="008871B0"/>
    <w:rsid w:val="00887BA4"/>
    <w:rsid w:val="0089094D"/>
    <w:rsid w:val="00890B48"/>
    <w:rsid w:val="0089248A"/>
    <w:rsid w:val="008947D0"/>
    <w:rsid w:val="00895684"/>
    <w:rsid w:val="00895769"/>
    <w:rsid w:val="0089770F"/>
    <w:rsid w:val="00897C67"/>
    <w:rsid w:val="008A1B29"/>
    <w:rsid w:val="008A31CB"/>
    <w:rsid w:val="008A4EE0"/>
    <w:rsid w:val="008A51D5"/>
    <w:rsid w:val="008A7637"/>
    <w:rsid w:val="008B057C"/>
    <w:rsid w:val="008B1BAF"/>
    <w:rsid w:val="008B1C1D"/>
    <w:rsid w:val="008B2541"/>
    <w:rsid w:val="008B2ED7"/>
    <w:rsid w:val="008B3452"/>
    <w:rsid w:val="008B4C15"/>
    <w:rsid w:val="008B6941"/>
    <w:rsid w:val="008C0276"/>
    <w:rsid w:val="008C25E8"/>
    <w:rsid w:val="008C29AB"/>
    <w:rsid w:val="008C45A8"/>
    <w:rsid w:val="008C5E04"/>
    <w:rsid w:val="008C601A"/>
    <w:rsid w:val="008C687C"/>
    <w:rsid w:val="008C6AA9"/>
    <w:rsid w:val="008C7221"/>
    <w:rsid w:val="008C7479"/>
    <w:rsid w:val="008C76E3"/>
    <w:rsid w:val="008D0FB9"/>
    <w:rsid w:val="008D1A1A"/>
    <w:rsid w:val="008D29FE"/>
    <w:rsid w:val="008D32B0"/>
    <w:rsid w:val="008D4E17"/>
    <w:rsid w:val="008D5B9F"/>
    <w:rsid w:val="008D6102"/>
    <w:rsid w:val="008E06B5"/>
    <w:rsid w:val="008E1772"/>
    <w:rsid w:val="008E296D"/>
    <w:rsid w:val="008E3324"/>
    <w:rsid w:val="008E37D7"/>
    <w:rsid w:val="008E3CF6"/>
    <w:rsid w:val="008E5A14"/>
    <w:rsid w:val="008E7438"/>
    <w:rsid w:val="008F0F8D"/>
    <w:rsid w:val="008F5F38"/>
    <w:rsid w:val="008F6389"/>
    <w:rsid w:val="008F64CF"/>
    <w:rsid w:val="008F6DFB"/>
    <w:rsid w:val="008F7138"/>
    <w:rsid w:val="008F7B52"/>
    <w:rsid w:val="0090020D"/>
    <w:rsid w:val="009026DF"/>
    <w:rsid w:val="00902D35"/>
    <w:rsid w:val="00903C8F"/>
    <w:rsid w:val="00904C84"/>
    <w:rsid w:val="00905972"/>
    <w:rsid w:val="00907D04"/>
    <w:rsid w:val="00907D29"/>
    <w:rsid w:val="00910859"/>
    <w:rsid w:val="00910D28"/>
    <w:rsid w:val="009110FA"/>
    <w:rsid w:val="0091175E"/>
    <w:rsid w:val="00913A7C"/>
    <w:rsid w:val="00913D28"/>
    <w:rsid w:val="00913EF4"/>
    <w:rsid w:val="00914065"/>
    <w:rsid w:val="00914F64"/>
    <w:rsid w:val="0091506F"/>
    <w:rsid w:val="00915C37"/>
    <w:rsid w:val="00915E5B"/>
    <w:rsid w:val="009160A8"/>
    <w:rsid w:val="0091610D"/>
    <w:rsid w:val="00916F22"/>
    <w:rsid w:val="009232FE"/>
    <w:rsid w:val="00924804"/>
    <w:rsid w:val="00925C69"/>
    <w:rsid w:val="00926D6D"/>
    <w:rsid w:val="009303EF"/>
    <w:rsid w:val="0093068D"/>
    <w:rsid w:val="0093105E"/>
    <w:rsid w:val="00931542"/>
    <w:rsid w:val="00932987"/>
    <w:rsid w:val="009344F8"/>
    <w:rsid w:val="009349C6"/>
    <w:rsid w:val="009366B7"/>
    <w:rsid w:val="00936C8D"/>
    <w:rsid w:val="00936E9E"/>
    <w:rsid w:val="009376FC"/>
    <w:rsid w:val="00942D3D"/>
    <w:rsid w:val="009453B0"/>
    <w:rsid w:val="00945E6E"/>
    <w:rsid w:val="0094669E"/>
    <w:rsid w:val="009507A2"/>
    <w:rsid w:val="0095083B"/>
    <w:rsid w:val="009526F8"/>
    <w:rsid w:val="009531C4"/>
    <w:rsid w:val="00955001"/>
    <w:rsid w:val="00956941"/>
    <w:rsid w:val="00956C79"/>
    <w:rsid w:val="009606FD"/>
    <w:rsid w:val="009635E0"/>
    <w:rsid w:val="009637BC"/>
    <w:rsid w:val="00963EF0"/>
    <w:rsid w:val="00965A6E"/>
    <w:rsid w:val="00965F0D"/>
    <w:rsid w:val="009677A0"/>
    <w:rsid w:val="009703E2"/>
    <w:rsid w:val="00975F3C"/>
    <w:rsid w:val="00975FBB"/>
    <w:rsid w:val="009765BA"/>
    <w:rsid w:val="00976C49"/>
    <w:rsid w:val="00980E6F"/>
    <w:rsid w:val="009868A9"/>
    <w:rsid w:val="00986B53"/>
    <w:rsid w:val="00991639"/>
    <w:rsid w:val="0099313F"/>
    <w:rsid w:val="00993FCB"/>
    <w:rsid w:val="009946A3"/>
    <w:rsid w:val="009948EC"/>
    <w:rsid w:val="009A06D6"/>
    <w:rsid w:val="009A3B3D"/>
    <w:rsid w:val="009A4124"/>
    <w:rsid w:val="009A5599"/>
    <w:rsid w:val="009A5923"/>
    <w:rsid w:val="009A6B15"/>
    <w:rsid w:val="009A7762"/>
    <w:rsid w:val="009B0600"/>
    <w:rsid w:val="009B0B32"/>
    <w:rsid w:val="009B10C5"/>
    <w:rsid w:val="009B1425"/>
    <w:rsid w:val="009B2F13"/>
    <w:rsid w:val="009B4AD1"/>
    <w:rsid w:val="009C0835"/>
    <w:rsid w:val="009C13E7"/>
    <w:rsid w:val="009C172A"/>
    <w:rsid w:val="009C1B32"/>
    <w:rsid w:val="009C1E91"/>
    <w:rsid w:val="009C3C52"/>
    <w:rsid w:val="009C4126"/>
    <w:rsid w:val="009C6009"/>
    <w:rsid w:val="009C6216"/>
    <w:rsid w:val="009C6A22"/>
    <w:rsid w:val="009C71DC"/>
    <w:rsid w:val="009D1B9C"/>
    <w:rsid w:val="009D3808"/>
    <w:rsid w:val="009D470C"/>
    <w:rsid w:val="009D5498"/>
    <w:rsid w:val="009D6103"/>
    <w:rsid w:val="009E1201"/>
    <w:rsid w:val="009E2534"/>
    <w:rsid w:val="009E640C"/>
    <w:rsid w:val="009E790B"/>
    <w:rsid w:val="009E7B22"/>
    <w:rsid w:val="009F0511"/>
    <w:rsid w:val="009F319D"/>
    <w:rsid w:val="009F4F1E"/>
    <w:rsid w:val="009F4F5F"/>
    <w:rsid w:val="009F4F6D"/>
    <w:rsid w:val="009F526B"/>
    <w:rsid w:val="009F53CD"/>
    <w:rsid w:val="009F7950"/>
    <w:rsid w:val="00A00A36"/>
    <w:rsid w:val="00A035E0"/>
    <w:rsid w:val="00A04201"/>
    <w:rsid w:val="00A04292"/>
    <w:rsid w:val="00A05B1B"/>
    <w:rsid w:val="00A06CC0"/>
    <w:rsid w:val="00A11596"/>
    <w:rsid w:val="00A1336C"/>
    <w:rsid w:val="00A153AE"/>
    <w:rsid w:val="00A15D6F"/>
    <w:rsid w:val="00A16D1B"/>
    <w:rsid w:val="00A211C4"/>
    <w:rsid w:val="00A22EF9"/>
    <w:rsid w:val="00A236C6"/>
    <w:rsid w:val="00A23B9A"/>
    <w:rsid w:val="00A24565"/>
    <w:rsid w:val="00A33632"/>
    <w:rsid w:val="00A36593"/>
    <w:rsid w:val="00A40BC3"/>
    <w:rsid w:val="00A417B2"/>
    <w:rsid w:val="00A435FB"/>
    <w:rsid w:val="00A43EEA"/>
    <w:rsid w:val="00A44CC4"/>
    <w:rsid w:val="00A4506D"/>
    <w:rsid w:val="00A45DC7"/>
    <w:rsid w:val="00A45EA0"/>
    <w:rsid w:val="00A503BF"/>
    <w:rsid w:val="00A524F8"/>
    <w:rsid w:val="00A52F92"/>
    <w:rsid w:val="00A53228"/>
    <w:rsid w:val="00A53464"/>
    <w:rsid w:val="00A538A8"/>
    <w:rsid w:val="00A538C2"/>
    <w:rsid w:val="00A53B09"/>
    <w:rsid w:val="00A544BE"/>
    <w:rsid w:val="00A54911"/>
    <w:rsid w:val="00A56D69"/>
    <w:rsid w:val="00A57FBD"/>
    <w:rsid w:val="00A602B9"/>
    <w:rsid w:val="00A61B5F"/>
    <w:rsid w:val="00A62EDE"/>
    <w:rsid w:val="00A640AC"/>
    <w:rsid w:val="00A64E58"/>
    <w:rsid w:val="00A65268"/>
    <w:rsid w:val="00A6653B"/>
    <w:rsid w:val="00A66DA6"/>
    <w:rsid w:val="00A6782A"/>
    <w:rsid w:val="00A70769"/>
    <w:rsid w:val="00A72806"/>
    <w:rsid w:val="00A73BC2"/>
    <w:rsid w:val="00A764E5"/>
    <w:rsid w:val="00A77AA5"/>
    <w:rsid w:val="00A83972"/>
    <w:rsid w:val="00A83CC4"/>
    <w:rsid w:val="00A86822"/>
    <w:rsid w:val="00A8730B"/>
    <w:rsid w:val="00A90CBF"/>
    <w:rsid w:val="00A91035"/>
    <w:rsid w:val="00A9504C"/>
    <w:rsid w:val="00A9525C"/>
    <w:rsid w:val="00A96B19"/>
    <w:rsid w:val="00A97C10"/>
    <w:rsid w:val="00AA0A65"/>
    <w:rsid w:val="00AA16D9"/>
    <w:rsid w:val="00AA1A2F"/>
    <w:rsid w:val="00AA1CF9"/>
    <w:rsid w:val="00AA2AA7"/>
    <w:rsid w:val="00AA30CE"/>
    <w:rsid w:val="00AA3566"/>
    <w:rsid w:val="00AA4428"/>
    <w:rsid w:val="00AA58F7"/>
    <w:rsid w:val="00AA60AF"/>
    <w:rsid w:val="00AA7740"/>
    <w:rsid w:val="00AA7CAE"/>
    <w:rsid w:val="00AB044E"/>
    <w:rsid w:val="00AB067E"/>
    <w:rsid w:val="00AB4676"/>
    <w:rsid w:val="00AB4AE3"/>
    <w:rsid w:val="00AB539C"/>
    <w:rsid w:val="00AB5B0E"/>
    <w:rsid w:val="00AB67F9"/>
    <w:rsid w:val="00AB76B6"/>
    <w:rsid w:val="00AC1057"/>
    <w:rsid w:val="00AC2293"/>
    <w:rsid w:val="00AC2995"/>
    <w:rsid w:val="00AC355D"/>
    <w:rsid w:val="00AC37B6"/>
    <w:rsid w:val="00AC3FDE"/>
    <w:rsid w:val="00AC4979"/>
    <w:rsid w:val="00AC4D14"/>
    <w:rsid w:val="00AC5236"/>
    <w:rsid w:val="00AC529F"/>
    <w:rsid w:val="00AD112D"/>
    <w:rsid w:val="00AD4785"/>
    <w:rsid w:val="00AD55A5"/>
    <w:rsid w:val="00AD61F5"/>
    <w:rsid w:val="00AD6CF9"/>
    <w:rsid w:val="00AD7434"/>
    <w:rsid w:val="00AE0DF7"/>
    <w:rsid w:val="00AE0EED"/>
    <w:rsid w:val="00AE2A42"/>
    <w:rsid w:val="00AE2AA4"/>
    <w:rsid w:val="00AE2B3D"/>
    <w:rsid w:val="00AE2CB9"/>
    <w:rsid w:val="00AE3F64"/>
    <w:rsid w:val="00AE7798"/>
    <w:rsid w:val="00AF005D"/>
    <w:rsid w:val="00AF068D"/>
    <w:rsid w:val="00AF1CB8"/>
    <w:rsid w:val="00AF412C"/>
    <w:rsid w:val="00AF46E5"/>
    <w:rsid w:val="00AF5610"/>
    <w:rsid w:val="00AF5FC8"/>
    <w:rsid w:val="00AF6029"/>
    <w:rsid w:val="00AF61BA"/>
    <w:rsid w:val="00AF7072"/>
    <w:rsid w:val="00AF758F"/>
    <w:rsid w:val="00B00838"/>
    <w:rsid w:val="00B02937"/>
    <w:rsid w:val="00B04C62"/>
    <w:rsid w:val="00B07077"/>
    <w:rsid w:val="00B10C48"/>
    <w:rsid w:val="00B11E45"/>
    <w:rsid w:val="00B15ABA"/>
    <w:rsid w:val="00B1660C"/>
    <w:rsid w:val="00B171B1"/>
    <w:rsid w:val="00B171ED"/>
    <w:rsid w:val="00B22313"/>
    <w:rsid w:val="00B22D4A"/>
    <w:rsid w:val="00B2366D"/>
    <w:rsid w:val="00B24F81"/>
    <w:rsid w:val="00B254AE"/>
    <w:rsid w:val="00B25867"/>
    <w:rsid w:val="00B3155D"/>
    <w:rsid w:val="00B32188"/>
    <w:rsid w:val="00B33E3F"/>
    <w:rsid w:val="00B342E5"/>
    <w:rsid w:val="00B349EC"/>
    <w:rsid w:val="00B35C08"/>
    <w:rsid w:val="00B436F3"/>
    <w:rsid w:val="00B43ED5"/>
    <w:rsid w:val="00B45070"/>
    <w:rsid w:val="00B45FCE"/>
    <w:rsid w:val="00B47A08"/>
    <w:rsid w:val="00B50FAA"/>
    <w:rsid w:val="00B533E9"/>
    <w:rsid w:val="00B53DBB"/>
    <w:rsid w:val="00B5416C"/>
    <w:rsid w:val="00B547E0"/>
    <w:rsid w:val="00B550E0"/>
    <w:rsid w:val="00B56063"/>
    <w:rsid w:val="00B57E2C"/>
    <w:rsid w:val="00B61544"/>
    <w:rsid w:val="00B61C99"/>
    <w:rsid w:val="00B62B75"/>
    <w:rsid w:val="00B65FD0"/>
    <w:rsid w:val="00B66111"/>
    <w:rsid w:val="00B66DF1"/>
    <w:rsid w:val="00B70389"/>
    <w:rsid w:val="00B70E2F"/>
    <w:rsid w:val="00B71454"/>
    <w:rsid w:val="00B725B7"/>
    <w:rsid w:val="00B7273E"/>
    <w:rsid w:val="00B73978"/>
    <w:rsid w:val="00B761AB"/>
    <w:rsid w:val="00B821E8"/>
    <w:rsid w:val="00B8328A"/>
    <w:rsid w:val="00B84105"/>
    <w:rsid w:val="00B87C27"/>
    <w:rsid w:val="00B90AB6"/>
    <w:rsid w:val="00B918B6"/>
    <w:rsid w:val="00B918BF"/>
    <w:rsid w:val="00B91A2C"/>
    <w:rsid w:val="00B92360"/>
    <w:rsid w:val="00B923D7"/>
    <w:rsid w:val="00B93094"/>
    <w:rsid w:val="00B9348A"/>
    <w:rsid w:val="00B943EB"/>
    <w:rsid w:val="00B94FB4"/>
    <w:rsid w:val="00B963FB"/>
    <w:rsid w:val="00B9762B"/>
    <w:rsid w:val="00BA0718"/>
    <w:rsid w:val="00BA14DF"/>
    <w:rsid w:val="00BA1A70"/>
    <w:rsid w:val="00BA2F49"/>
    <w:rsid w:val="00BA3EF4"/>
    <w:rsid w:val="00BA561D"/>
    <w:rsid w:val="00BA7233"/>
    <w:rsid w:val="00BA7729"/>
    <w:rsid w:val="00BB269F"/>
    <w:rsid w:val="00BB6967"/>
    <w:rsid w:val="00BB7C67"/>
    <w:rsid w:val="00BC0162"/>
    <w:rsid w:val="00BC0B54"/>
    <w:rsid w:val="00BC34FE"/>
    <w:rsid w:val="00BC3822"/>
    <w:rsid w:val="00BC4086"/>
    <w:rsid w:val="00BC506A"/>
    <w:rsid w:val="00BC65BD"/>
    <w:rsid w:val="00BC65C1"/>
    <w:rsid w:val="00BC7856"/>
    <w:rsid w:val="00BD1203"/>
    <w:rsid w:val="00BD1487"/>
    <w:rsid w:val="00BD3B39"/>
    <w:rsid w:val="00BD48FA"/>
    <w:rsid w:val="00BD5924"/>
    <w:rsid w:val="00BD6567"/>
    <w:rsid w:val="00BD6D1D"/>
    <w:rsid w:val="00BD75C4"/>
    <w:rsid w:val="00BE17BA"/>
    <w:rsid w:val="00BE1A1D"/>
    <w:rsid w:val="00BE1AC5"/>
    <w:rsid w:val="00BE1F20"/>
    <w:rsid w:val="00BE578D"/>
    <w:rsid w:val="00BE6FE6"/>
    <w:rsid w:val="00BF0298"/>
    <w:rsid w:val="00BF1256"/>
    <w:rsid w:val="00BF191C"/>
    <w:rsid w:val="00BF25C7"/>
    <w:rsid w:val="00BF2EBD"/>
    <w:rsid w:val="00BF45EC"/>
    <w:rsid w:val="00BF5B5A"/>
    <w:rsid w:val="00C00F85"/>
    <w:rsid w:val="00C02098"/>
    <w:rsid w:val="00C04AB0"/>
    <w:rsid w:val="00C060B2"/>
    <w:rsid w:val="00C06D53"/>
    <w:rsid w:val="00C0710A"/>
    <w:rsid w:val="00C1243E"/>
    <w:rsid w:val="00C138C5"/>
    <w:rsid w:val="00C175EE"/>
    <w:rsid w:val="00C20458"/>
    <w:rsid w:val="00C208C4"/>
    <w:rsid w:val="00C21DF3"/>
    <w:rsid w:val="00C21FB6"/>
    <w:rsid w:val="00C23AF0"/>
    <w:rsid w:val="00C24885"/>
    <w:rsid w:val="00C26150"/>
    <w:rsid w:val="00C26412"/>
    <w:rsid w:val="00C27860"/>
    <w:rsid w:val="00C30893"/>
    <w:rsid w:val="00C317AD"/>
    <w:rsid w:val="00C31FEE"/>
    <w:rsid w:val="00C32A0F"/>
    <w:rsid w:val="00C32A23"/>
    <w:rsid w:val="00C33789"/>
    <w:rsid w:val="00C3483D"/>
    <w:rsid w:val="00C412A3"/>
    <w:rsid w:val="00C4270C"/>
    <w:rsid w:val="00C433A7"/>
    <w:rsid w:val="00C437D6"/>
    <w:rsid w:val="00C440DF"/>
    <w:rsid w:val="00C44D4A"/>
    <w:rsid w:val="00C47DE3"/>
    <w:rsid w:val="00C52593"/>
    <w:rsid w:val="00C5310F"/>
    <w:rsid w:val="00C536D4"/>
    <w:rsid w:val="00C54155"/>
    <w:rsid w:val="00C627A1"/>
    <w:rsid w:val="00C62E0B"/>
    <w:rsid w:val="00C632AA"/>
    <w:rsid w:val="00C65C03"/>
    <w:rsid w:val="00C660D5"/>
    <w:rsid w:val="00C66B3F"/>
    <w:rsid w:val="00C66E09"/>
    <w:rsid w:val="00C718B2"/>
    <w:rsid w:val="00C72600"/>
    <w:rsid w:val="00C73E8B"/>
    <w:rsid w:val="00C74123"/>
    <w:rsid w:val="00C801D6"/>
    <w:rsid w:val="00C81E62"/>
    <w:rsid w:val="00C81E6A"/>
    <w:rsid w:val="00C824D8"/>
    <w:rsid w:val="00C841AB"/>
    <w:rsid w:val="00C8427E"/>
    <w:rsid w:val="00C85382"/>
    <w:rsid w:val="00C85C14"/>
    <w:rsid w:val="00C87F3F"/>
    <w:rsid w:val="00C91067"/>
    <w:rsid w:val="00C91CB3"/>
    <w:rsid w:val="00C9245A"/>
    <w:rsid w:val="00C92A96"/>
    <w:rsid w:val="00C93FBF"/>
    <w:rsid w:val="00C9416B"/>
    <w:rsid w:val="00C94E4F"/>
    <w:rsid w:val="00C95ECA"/>
    <w:rsid w:val="00C976B6"/>
    <w:rsid w:val="00CA264B"/>
    <w:rsid w:val="00CA302A"/>
    <w:rsid w:val="00CA3EE3"/>
    <w:rsid w:val="00CA60B3"/>
    <w:rsid w:val="00CA6674"/>
    <w:rsid w:val="00CA669E"/>
    <w:rsid w:val="00CA7DAF"/>
    <w:rsid w:val="00CB0498"/>
    <w:rsid w:val="00CB261C"/>
    <w:rsid w:val="00CB2724"/>
    <w:rsid w:val="00CB30DB"/>
    <w:rsid w:val="00CB3FE3"/>
    <w:rsid w:val="00CB5F82"/>
    <w:rsid w:val="00CB789B"/>
    <w:rsid w:val="00CC0C11"/>
    <w:rsid w:val="00CC25F3"/>
    <w:rsid w:val="00CC748E"/>
    <w:rsid w:val="00CD0199"/>
    <w:rsid w:val="00CD1492"/>
    <w:rsid w:val="00CD26A9"/>
    <w:rsid w:val="00CD27DF"/>
    <w:rsid w:val="00CD414D"/>
    <w:rsid w:val="00CD4C9D"/>
    <w:rsid w:val="00CD56D8"/>
    <w:rsid w:val="00CD6BDF"/>
    <w:rsid w:val="00CE040F"/>
    <w:rsid w:val="00CE23C1"/>
    <w:rsid w:val="00CE34AC"/>
    <w:rsid w:val="00CE7442"/>
    <w:rsid w:val="00CE749E"/>
    <w:rsid w:val="00CF1066"/>
    <w:rsid w:val="00CF1B6A"/>
    <w:rsid w:val="00CF3DE5"/>
    <w:rsid w:val="00CF59CE"/>
    <w:rsid w:val="00CF6320"/>
    <w:rsid w:val="00CF6B17"/>
    <w:rsid w:val="00D01953"/>
    <w:rsid w:val="00D01F47"/>
    <w:rsid w:val="00D03CCF"/>
    <w:rsid w:val="00D03F02"/>
    <w:rsid w:val="00D0412C"/>
    <w:rsid w:val="00D05ABE"/>
    <w:rsid w:val="00D109AD"/>
    <w:rsid w:val="00D12C58"/>
    <w:rsid w:val="00D15F54"/>
    <w:rsid w:val="00D16235"/>
    <w:rsid w:val="00D16ED5"/>
    <w:rsid w:val="00D17E82"/>
    <w:rsid w:val="00D215E0"/>
    <w:rsid w:val="00D21748"/>
    <w:rsid w:val="00D21900"/>
    <w:rsid w:val="00D239CE"/>
    <w:rsid w:val="00D26514"/>
    <w:rsid w:val="00D30C92"/>
    <w:rsid w:val="00D30E82"/>
    <w:rsid w:val="00D3247C"/>
    <w:rsid w:val="00D3283C"/>
    <w:rsid w:val="00D32956"/>
    <w:rsid w:val="00D332CE"/>
    <w:rsid w:val="00D33A45"/>
    <w:rsid w:val="00D34828"/>
    <w:rsid w:val="00D356DB"/>
    <w:rsid w:val="00D35DDB"/>
    <w:rsid w:val="00D4081B"/>
    <w:rsid w:val="00D40E5B"/>
    <w:rsid w:val="00D43DE1"/>
    <w:rsid w:val="00D43E10"/>
    <w:rsid w:val="00D47080"/>
    <w:rsid w:val="00D472EE"/>
    <w:rsid w:val="00D5053E"/>
    <w:rsid w:val="00D51A52"/>
    <w:rsid w:val="00D54E2B"/>
    <w:rsid w:val="00D611B6"/>
    <w:rsid w:val="00D63753"/>
    <w:rsid w:val="00D645E3"/>
    <w:rsid w:val="00D65EA8"/>
    <w:rsid w:val="00D67AC1"/>
    <w:rsid w:val="00D70EC6"/>
    <w:rsid w:val="00D71E9B"/>
    <w:rsid w:val="00D74696"/>
    <w:rsid w:val="00D75821"/>
    <w:rsid w:val="00D7672D"/>
    <w:rsid w:val="00D801E3"/>
    <w:rsid w:val="00D8321C"/>
    <w:rsid w:val="00D83631"/>
    <w:rsid w:val="00D8689B"/>
    <w:rsid w:val="00D91F21"/>
    <w:rsid w:val="00D93198"/>
    <w:rsid w:val="00D93B45"/>
    <w:rsid w:val="00DA505B"/>
    <w:rsid w:val="00DB0F3B"/>
    <w:rsid w:val="00DB155E"/>
    <w:rsid w:val="00DB4EFC"/>
    <w:rsid w:val="00DB533F"/>
    <w:rsid w:val="00DB735D"/>
    <w:rsid w:val="00DB7C95"/>
    <w:rsid w:val="00DC06ED"/>
    <w:rsid w:val="00DC2800"/>
    <w:rsid w:val="00DC38CA"/>
    <w:rsid w:val="00DC422E"/>
    <w:rsid w:val="00DC4708"/>
    <w:rsid w:val="00DC56BC"/>
    <w:rsid w:val="00DD0DDF"/>
    <w:rsid w:val="00DD16BE"/>
    <w:rsid w:val="00DD1770"/>
    <w:rsid w:val="00DD2515"/>
    <w:rsid w:val="00DD45D9"/>
    <w:rsid w:val="00DD4E49"/>
    <w:rsid w:val="00DD58D6"/>
    <w:rsid w:val="00DD6496"/>
    <w:rsid w:val="00DE03F5"/>
    <w:rsid w:val="00DE07F0"/>
    <w:rsid w:val="00DE7C72"/>
    <w:rsid w:val="00DF36D8"/>
    <w:rsid w:val="00DF3B52"/>
    <w:rsid w:val="00DF67E6"/>
    <w:rsid w:val="00E02C19"/>
    <w:rsid w:val="00E02D78"/>
    <w:rsid w:val="00E06E62"/>
    <w:rsid w:val="00E1092F"/>
    <w:rsid w:val="00E11DF2"/>
    <w:rsid w:val="00E1200E"/>
    <w:rsid w:val="00E12E9D"/>
    <w:rsid w:val="00E135E5"/>
    <w:rsid w:val="00E14A58"/>
    <w:rsid w:val="00E16227"/>
    <w:rsid w:val="00E26764"/>
    <w:rsid w:val="00E2688C"/>
    <w:rsid w:val="00E270D6"/>
    <w:rsid w:val="00E271E1"/>
    <w:rsid w:val="00E303BA"/>
    <w:rsid w:val="00E35E6A"/>
    <w:rsid w:val="00E36FB3"/>
    <w:rsid w:val="00E372C5"/>
    <w:rsid w:val="00E372F2"/>
    <w:rsid w:val="00E462F7"/>
    <w:rsid w:val="00E4713D"/>
    <w:rsid w:val="00E473F2"/>
    <w:rsid w:val="00E4741B"/>
    <w:rsid w:val="00E47E91"/>
    <w:rsid w:val="00E511C6"/>
    <w:rsid w:val="00E52056"/>
    <w:rsid w:val="00E53A68"/>
    <w:rsid w:val="00E623A0"/>
    <w:rsid w:val="00E62E86"/>
    <w:rsid w:val="00E66CFF"/>
    <w:rsid w:val="00E67EF6"/>
    <w:rsid w:val="00E71610"/>
    <w:rsid w:val="00E73E41"/>
    <w:rsid w:val="00E74B8F"/>
    <w:rsid w:val="00E7616B"/>
    <w:rsid w:val="00E778D3"/>
    <w:rsid w:val="00E80FDB"/>
    <w:rsid w:val="00E82188"/>
    <w:rsid w:val="00E8241E"/>
    <w:rsid w:val="00E82E5A"/>
    <w:rsid w:val="00E84C6B"/>
    <w:rsid w:val="00E85CA9"/>
    <w:rsid w:val="00E85E9A"/>
    <w:rsid w:val="00E868E9"/>
    <w:rsid w:val="00E86E12"/>
    <w:rsid w:val="00E87A0B"/>
    <w:rsid w:val="00E90CBE"/>
    <w:rsid w:val="00E90E34"/>
    <w:rsid w:val="00E91903"/>
    <w:rsid w:val="00E9290B"/>
    <w:rsid w:val="00E93C72"/>
    <w:rsid w:val="00E942D8"/>
    <w:rsid w:val="00E94721"/>
    <w:rsid w:val="00E9478A"/>
    <w:rsid w:val="00E953BE"/>
    <w:rsid w:val="00EA10D6"/>
    <w:rsid w:val="00EA1132"/>
    <w:rsid w:val="00EA2E9C"/>
    <w:rsid w:val="00EA6017"/>
    <w:rsid w:val="00EB05D5"/>
    <w:rsid w:val="00EB0A09"/>
    <w:rsid w:val="00EB1E3D"/>
    <w:rsid w:val="00EB28CD"/>
    <w:rsid w:val="00EB3B33"/>
    <w:rsid w:val="00EB3BE7"/>
    <w:rsid w:val="00EB554A"/>
    <w:rsid w:val="00EC0EED"/>
    <w:rsid w:val="00EC10FF"/>
    <w:rsid w:val="00EC1AE9"/>
    <w:rsid w:val="00ED0B9F"/>
    <w:rsid w:val="00ED10B1"/>
    <w:rsid w:val="00ED12F4"/>
    <w:rsid w:val="00ED1724"/>
    <w:rsid w:val="00ED21AB"/>
    <w:rsid w:val="00ED260D"/>
    <w:rsid w:val="00ED3848"/>
    <w:rsid w:val="00ED40E5"/>
    <w:rsid w:val="00ED5B2D"/>
    <w:rsid w:val="00ED6052"/>
    <w:rsid w:val="00EE01F1"/>
    <w:rsid w:val="00EE1073"/>
    <w:rsid w:val="00EE125D"/>
    <w:rsid w:val="00EE1999"/>
    <w:rsid w:val="00EE2718"/>
    <w:rsid w:val="00EE4321"/>
    <w:rsid w:val="00EE48E7"/>
    <w:rsid w:val="00EE5045"/>
    <w:rsid w:val="00EE753B"/>
    <w:rsid w:val="00EE764C"/>
    <w:rsid w:val="00EE7A10"/>
    <w:rsid w:val="00EF14D2"/>
    <w:rsid w:val="00EF237A"/>
    <w:rsid w:val="00EF3A25"/>
    <w:rsid w:val="00EF4BB1"/>
    <w:rsid w:val="00EF4DD0"/>
    <w:rsid w:val="00EF6C95"/>
    <w:rsid w:val="00EF76E5"/>
    <w:rsid w:val="00EF7E00"/>
    <w:rsid w:val="00F01262"/>
    <w:rsid w:val="00F01520"/>
    <w:rsid w:val="00F02070"/>
    <w:rsid w:val="00F03E05"/>
    <w:rsid w:val="00F06463"/>
    <w:rsid w:val="00F109BE"/>
    <w:rsid w:val="00F10EC3"/>
    <w:rsid w:val="00F1273A"/>
    <w:rsid w:val="00F128CD"/>
    <w:rsid w:val="00F214A5"/>
    <w:rsid w:val="00F22AE6"/>
    <w:rsid w:val="00F23419"/>
    <w:rsid w:val="00F24088"/>
    <w:rsid w:val="00F24A6D"/>
    <w:rsid w:val="00F26A5E"/>
    <w:rsid w:val="00F271E9"/>
    <w:rsid w:val="00F27E3E"/>
    <w:rsid w:val="00F30E61"/>
    <w:rsid w:val="00F325E1"/>
    <w:rsid w:val="00F33041"/>
    <w:rsid w:val="00F3392D"/>
    <w:rsid w:val="00F355F0"/>
    <w:rsid w:val="00F36984"/>
    <w:rsid w:val="00F375C7"/>
    <w:rsid w:val="00F401C0"/>
    <w:rsid w:val="00F4035D"/>
    <w:rsid w:val="00F412C8"/>
    <w:rsid w:val="00F41794"/>
    <w:rsid w:val="00F440C0"/>
    <w:rsid w:val="00F4514D"/>
    <w:rsid w:val="00F46B30"/>
    <w:rsid w:val="00F47579"/>
    <w:rsid w:val="00F47AD7"/>
    <w:rsid w:val="00F519BB"/>
    <w:rsid w:val="00F522AA"/>
    <w:rsid w:val="00F5384E"/>
    <w:rsid w:val="00F538EF"/>
    <w:rsid w:val="00F554C5"/>
    <w:rsid w:val="00F561E4"/>
    <w:rsid w:val="00F570CC"/>
    <w:rsid w:val="00F57E12"/>
    <w:rsid w:val="00F61596"/>
    <w:rsid w:val="00F62BE6"/>
    <w:rsid w:val="00F6324F"/>
    <w:rsid w:val="00F64263"/>
    <w:rsid w:val="00F655C1"/>
    <w:rsid w:val="00F667CA"/>
    <w:rsid w:val="00F66B00"/>
    <w:rsid w:val="00F66C88"/>
    <w:rsid w:val="00F67250"/>
    <w:rsid w:val="00F70F3E"/>
    <w:rsid w:val="00F7583E"/>
    <w:rsid w:val="00F768FE"/>
    <w:rsid w:val="00F80C50"/>
    <w:rsid w:val="00F8133B"/>
    <w:rsid w:val="00F833E9"/>
    <w:rsid w:val="00F837A0"/>
    <w:rsid w:val="00F843C4"/>
    <w:rsid w:val="00F87A46"/>
    <w:rsid w:val="00F87CAA"/>
    <w:rsid w:val="00F87ED0"/>
    <w:rsid w:val="00F901A8"/>
    <w:rsid w:val="00F9588D"/>
    <w:rsid w:val="00F97FCC"/>
    <w:rsid w:val="00FA064F"/>
    <w:rsid w:val="00FA15BB"/>
    <w:rsid w:val="00FA6B38"/>
    <w:rsid w:val="00FA7F70"/>
    <w:rsid w:val="00FB0579"/>
    <w:rsid w:val="00FB2E02"/>
    <w:rsid w:val="00FB3EE2"/>
    <w:rsid w:val="00FB5E96"/>
    <w:rsid w:val="00FB6473"/>
    <w:rsid w:val="00FB72E1"/>
    <w:rsid w:val="00FB7FB0"/>
    <w:rsid w:val="00FC02E4"/>
    <w:rsid w:val="00FC0C25"/>
    <w:rsid w:val="00FC3608"/>
    <w:rsid w:val="00FC4093"/>
    <w:rsid w:val="00FC5AEB"/>
    <w:rsid w:val="00FC7602"/>
    <w:rsid w:val="00FD38FD"/>
    <w:rsid w:val="00FD3D9D"/>
    <w:rsid w:val="00FD42C2"/>
    <w:rsid w:val="00FD59B7"/>
    <w:rsid w:val="00FD7EB3"/>
    <w:rsid w:val="00FE08C8"/>
    <w:rsid w:val="00FE0F5E"/>
    <w:rsid w:val="00FE14DE"/>
    <w:rsid w:val="00FE2629"/>
    <w:rsid w:val="00FE34B2"/>
    <w:rsid w:val="00FE4FAC"/>
    <w:rsid w:val="00FE759E"/>
    <w:rsid w:val="00FF089F"/>
    <w:rsid w:val="00FF1D82"/>
    <w:rsid w:val="00FF2C72"/>
    <w:rsid w:val="00FF3218"/>
    <w:rsid w:val="00FF373C"/>
    <w:rsid w:val="00FF3CB3"/>
    <w:rsid w:val="00FF445A"/>
    <w:rsid w:val="00FF479A"/>
    <w:rsid w:val="00FF4CDD"/>
    <w:rsid w:val="00FF5BB3"/>
    <w:rsid w:val="2798F59B"/>
    <w:rsid w:val="2AF566F5"/>
    <w:rsid w:val="3816FD0D"/>
    <w:rsid w:val="46CCF919"/>
    <w:rsid w:val="4936B4F3"/>
    <w:rsid w:val="4B2A36BD"/>
    <w:rsid w:val="51AF2B45"/>
    <w:rsid w:val="6B46D023"/>
    <w:rsid w:val="7A733BF5"/>
  </w:rsids>
  <m:mathPr>
    <m:mathFont m:val="Cambria Math"/>
    <m:brkBin m:val="before"/>
    <m:brkBinSub m:val="--"/>
    <m:smallFrac m:val="0"/>
    <m:dispDef/>
    <m:lMargin m:val="0"/>
    <m:rMargin m:val="0"/>
    <m:defJc m:val="centerGroup"/>
    <m:wrapIndent m:val="1440"/>
    <m:intLim m:val="subSup"/>
    <m:naryLim m:val="undOvr"/>
  </m:mathPr>
  <w:themeFontLang w:val="en-US" w:bidi="my-MM"/>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219896"/>
  <w15:chartTrackingRefBased/>
  <w15:docId w15:val="{1380074B-7156-4849-AB95-CEA64AD93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13D28"/>
    <w:rPr>
      <w:lang w:bidi="my-MM"/>
    </w:rPr>
  </w:style>
  <w:style w:type="paragraph" w:styleId="Heading1">
    <w:name w:val="heading 1"/>
    <w:basedOn w:val="Normal"/>
    <w:next w:val="Normal"/>
    <w:link w:val="Heading1Char"/>
    <w:uiPriority w:val="9"/>
    <w:qFormat/>
    <w:rsid w:val="009C71DC"/>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3C53CE"/>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unhideWhenUsed/>
    <w:qFormat/>
    <w:rsid w:val="00667368"/>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544519"/>
    <w:pPr>
      <w:ind w:left="720"/>
      <w:contextualSpacing/>
    </w:pPr>
  </w:style>
  <w:style w:type="character" w:customStyle="1" w:styleId="ListParagraphChar">
    <w:name w:val="List Paragraph Char"/>
    <w:basedOn w:val="DefaultParagraphFont"/>
    <w:link w:val="ListParagraph"/>
    <w:uiPriority w:val="34"/>
    <w:rsid w:val="00B171B1"/>
  </w:style>
  <w:style w:type="paragraph" w:styleId="Header">
    <w:name w:val="header"/>
    <w:basedOn w:val="Normal"/>
    <w:link w:val="HeaderChar"/>
    <w:uiPriority w:val="99"/>
    <w:unhideWhenUsed/>
    <w:rsid w:val="00696088"/>
    <w:pPr>
      <w:tabs>
        <w:tab w:val="center" w:pos="4680"/>
        <w:tab w:val="right" w:pos="9360"/>
      </w:tabs>
      <w:spacing w:after="0" w:line="240" w:lineRule="auto"/>
    </w:pPr>
  </w:style>
  <w:style w:type="character" w:customStyle="1" w:styleId="HeaderChar">
    <w:name w:val="Header Char"/>
    <w:basedOn w:val="DefaultParagraphFont"/>
    <w:link w:val="Header"/>
    <w:uiPriority w:val="99"/>
    <w:rsid w:val="00696088"/>
  </w:style>
  <w:style w:type="paragraph" w:styleId="Footer">
    <w:name w:val="footer"/>
    <w:basedOn w:val="Normal"/>
    <w:link w:val="FooterChar"/>
    <w:uiPriority w:val="99"/>
    <w:unhideWhenUsed/>
    <w:qFormat/>
    <w:rsid w:val="00696088"/>
    <w:pPr>
      <w:tabs>
        <w:tab w:val="center" w:pos="4680"/>
        <w:tab w:val="right" w:pos="9360"/>
      </w:tabs>
      <w:spacing w:after="0" w:line="240" w:lineRule="auto"/>
    </w:pPr>
  </w:style>
  <w:style w:type="character" w:customStyle="1" w:styleId="FooterChar">
    <w:name w:val="Footer Char"/>
    <w:basedOn w:val="DefaultParagraphFont"/>
    <w:link w:val="Footer"/>
    <w:uiPriority w:val="99"/>
    <w:rsid w:val="00696088"/>
  </w:style>
  <w:style w:type="paragraph" w:customStyle="1" w:styleId="M15FormsHeading">
    <w:name w:val="M15 Forms Heading"/>
    <w:basedOn w:val="Normal"/>
    <w:qFormat/>
    <w:rsid w:val="003D671D"/>
    <w:pPr>
      <w:spacing w:after="0" w:line="240" w:lineRule="auto"/>
    </w:pPr>
    <w:rPr>
      <w:rFonts w:ascii="Gadugi" w:eastAsia="Times New Roman" w:hAnsi="Gadugi" w:cs="Calibri"/>
      <w:b/>
      <w:caps/>
      <w:sz w:val="28"/>
      <w:szCs w:val="20"/>
      <w:lang w:val="en-GB" w:eastAsia="ja-JP"/>
    </w:rPr>
  </w:style>
  <w:style w:type="character" w:styleId="CommentReference">
    <w:name w:val="annotation reference"/>
    <w:basedOn w:val="DefaultParagraphFont"/>
    <w:uiPriority w:val="99"/>
    <w:semiHidden/>
    <w:unhideWhenUsed/>
    <w:rsid w:val="00B342E5"/>
    <w:rPr>
      <w:sz w:val="16"/>
      <w:szCs w:val="16"/>
    </w:rPr>
  </w:style>
  <w:style w:type="paragraph" w:styleId="CommentText">
    <w:name w:val="annotation text"/>
    <w:basedOn w:val="Normal"/>
    <w:link w:val="CommentTextChar"/>
    <w:uiPriority w:val="99"/>
    <w:unhideWhenUsed/>
    <w:rsid w:val="00B342E5"/>
    <w:pPr>
      <w:spacing w:line="240" w:lineRule="auto"/>
    </w:pPr>
    <w:rPr>
      <w:sz w:val="20"/>
      <w:szCs w:val="20"/>
    </w:rPr>
  </w:style>
  <w:style w:type="character" w:customStyle="1" w:styleId="CommentTextChar">
    <w:name w:val="Comment Text Char"/>
    <w:basedOn w:val="DefaultParagraphFont"/>
    <w:link w:val="CommentText"/>
    <w:uiPriority w:val="99"/>
    <w:rsid w:val="00B342E5"/>
    <w:rPr>
      <w:sz w:val="20"/>
      <w:szCs w:val="20"/>
    </w:rPr>
  </w:style>
  <w:style w:type="paragraph" w:styleId="CommentSubject">
    <w:name w:val="annotation subject"/>
    <w:basedOn w:val="CommentText"/>
    <w:next w:val="CommentText"/>
    <w:link w:val="CommentSubjectChar"/>
    <w:uiPriority w:val="99"/>
    <w:semiHidden/>
    <w:unhideWhenUsed/>
    <w:rsid w:val="00B342E5"/>
    <w:rPr>
      <w:b/>
      <w:bCs/>
    </w:rPr>
  </w:style>
  <w:style w:type="character" w:customStyle="1" w:styleId="CommentSubjectChar">
    <w:name w:val="Comment Subject Char"/>
    <w:basedOn w:val="CommentTextChar"/>
    <w:link w:val="CommentSubject"/>
    <w:uiPriority w:val="99"/>
    <w:semiHidden/>
    <w:rsid w:val="00B342E5"/>
    <w:rPr>
      <w:b/>
      <w:bCs/>
      <w:sz w:val="20"/>
      <w:szCs w:val="20"/>
    </w:rPr>
  </w:style>
  <w:style w:type="paragraph" w:styleId="BalloonText">
    <w:name w:val="Balloon Text"/>
    <w:basedOn w:val="Normal"/>
    <w:link w:val="BalloonTextChar"/>
    <w:uiPriority w:val="99"/>
    <w:semiHidden/>
    <w:unhideWhenUsed/>
    <w:rsid w:val="00B342E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342E5"/>
    <w:rPr>
      <w:rFonts w:ascii="Segoe UI" w:hAnsi="Segoe UI" w:cs="Segoe UI"/>
      <w:sz w:val="18"/>
      <w:szCs w:val="18"/>
    </w:rPr>
  </w:style>
  <w:style w:type="character" w:customStyle="1" w:styleId="Heading2Char">
    <w:name w:val="Heading 2 Char"/>
    <w:basedOn w:val="DefaultParagraphFont"/>
    <w:link w:val="Heading2"/>
    <w:uiPriority w:val="9"/>
    <w:rsid w:val="003C53CE"/>
    <w:rPr>
      <w:rFonts w:asciiTheme="majorHAnsi" w:eastAsiaTheme="majorEastAsia" w:hAnsiTheme="majorHAnsi" w:cstheme="majorBidi"/>
      <w:color w:val="2F5496" w:themeColor="accent1" w:themeShade="BF"/>
      <w:sz w:val="26"/>
      <w:szCs w:val="26"/>
    </w:rPr>
  </w:style>
  <w:style w:type="paragraph" w:customStyle="1" w:styleId="M12CoverPageLightTitle">
    <w:name w:val="M12 Cover Page Light Title"/>
    <w:basedOn w:val="Normal"/>
    <w:qFormat/>
    <w:rsid w:val="004A0F05"/>
    <w:pPr>
      <w:spacing w:after="0" w:line="240" w:lineRule="auto"/>
      <w:jc w:val="center"/>
    </w:pPr>
    <w:rPr>
      <w:rFonts w:ascii="Gadugi" w:eastAsia="Times New Roman" w:hAnsi="Gadugi" w:cs="Calibri"/>
      <w:b/>
      <w:color w:val="5C92E6"/>
      <w:sz w:val="64"/>
      <w:szCs w:val="20"/>
      <w:lang w:val="en-GB" w:eastAsia="ja-JP"/>
    </w:rPr>
  </w:style>
  <w:style w:type="character" w:customStyle="1" w:styleId="Heading1Char">
    <w:name w:val="Heading 1 Char"/>
    <w:basedOn w:val="DefaultParagraphFont"/>
    <w:link w:val="Heading1"/>
    <w:uiPriority w:val="9"/>
    <w:rsid w:val="009C71DC"/>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9C71DC"/>
    <w:pPr>
      <w:outlineLvl w:val="9"/>
    </w:pPr>
  </w:style>
  <w:style w:type="paragraph" w:styleId="TOC2">
    <w:name w:val="toc 2"/>
    <w:basedOn w:val="Normal"/>
    <w:next w:val="Normal"/>
    <w:autoRedefine/>
    <w:uiPriority w:val="39"/>
    <w:unhideWhenUsed/>
    <w:rsid w:val="009C71DC"/>
    <w:pPr>
      <w:spacing w:after="100"/>
      <w:ind w:left="220"/>
    </w:pPr>
  </w:style>
  <w:style w:type="character" w:styleId="Hyperlink">
    <w:name w:val="Hyperlink"/>
    <w:basedOn w:val="DefaultParagraphFont"/>
    <w:uiPriority w:val="99"/>
    <w:unhideWhenUsed/>
    <w:rsid w:val="009C71DC"/>
    <w:rPr>
      <w:color w:val="0563C1" w:themeColor="hyperlink"/>
      <w:u w:val="single"/>
    </w:rPr>
  </w:style>
  <w:style w:type="paragraph" w:customStyle="1" w:styleId="SectionBullet">
    <w:name w:val="Section Bullet"/>
    <w:basedOn w:val="BodyText"/>
    <w:uiPriority w:val="30"/>
    <w:rsid w:val="00AA2AA7"/>
    <w:pPr>
      <w:numPr>
        <w:ilvl w:val="4"/>
        <w:numId w:val="1"/>
      </w:numPr>
      <w:tabs>
        <w:tab w:val="num" w:pos="360"/>
      </w:tabs>
      <w:spacing w:after="0" w:line="320" w:lineRule="atLeast"/>
      <w:ind w:left="3600" w:hanging="360"/>
    </w:pPr>
    <w:rPr>
      <w:rFonts w:cs="Times New Roman"/>
      <w:color w:val="44546A" w:themeColor="text2"/>
      <w:sz w:val="24"/>
      <w:szCs w:val="20"/>
      <w:lang w:val="en-GB"/>
    </w:rPr>
  </w:style>
  <w:style w:type="paragraph" w:customStyle="1" w:styleId="Bullets1">
    <w:name w:val="Bullets 1"/>
    <w:basedOn w:val="BodyText"/>
    <w:link w:val="Bullets1Char"/>
    <w:qFormat/>
    <w:rsid w:val="00AA2AA7"/>
    <w:pPr>
      <w:numPr>
        <w:numId w:val="1"/>
      </w:numPr>
      <w:spacing w:before="40" w:after="40" w:line="240" w:lineRule="auto"/>
    </w:pPr>
    <w:rPr>
      <w:rFonts w:ascii="Calibri" w:hAnsi="Calibri" w:cs="Times New Roman"/>
      <w:color w:val="44546A" w:themeColor="text2"/>
      <w:sz w:val="20"/>
      <w:szCs w:val="20"/>
    </w:rPr>
  </w:style>
  <w:style w:type="character" w:customStyle="1" w:styleId="Bullets1Char">
    <w:name w:val="Bullets 1 Char"/>
    <w:basedOn w:val="BodyTextChar"/>
    <w:link w:val="Bullets1"/>
    <w:rsid w:val="00AA2AA7"/>
    <w:rPr>
      <w:rFonts w:ascii="Calibri" w:hAnsi="Calibri" w:cs="Times New Roman"/>
      <w:color w:val="44546A" w:themeColor="text2"/>
      <w:sz w:val="20"/>
      <w:szCs w:val="20"/>
      <w:lang w:bidi="my-MM"/>
    </w:rPr>
  </w:style>
  <w:style w:type="paragraph" w:customStyle="1" w:styleId="Bullets2">
    <w:name w:val="Bullets 2"/>
    <w:basedOn w:val="Bullets1"/>
    <w:qFormat/>
    <w:rsid w:val="00AA2AA7"/>
    <w:pPr>
      <w:numPr>
        <w:ilvl w:val="1"/>
      </w:numPr>
      <w:tabs>
        <w:tab w:val="num" w:pos="360"/>
      </w:tabs>
      <w:ind w:left="1440" w:hanging="360"/>
    </w:pPr>
  </w:style>
  <w:style w:type="paragraph" w:customStyle="1" w:styleId="Bullets3">
    <w:name w:val="Bullets 3"/>
    <w:basedOn w:val="Bullets1"/>
    <w:qFormat/>
    <w:rsid w:val="00AA2AA7"/>
    <w:pPr>
      <w:numPr>
        <w:ilvl w:val="2"/>
      </w:numPr>
      <w:tabs>
        <w:tab w:val="num" w:pos="360"/>
      </w:tabs>
      <w:ind w:left="2160" w:hanging="360"/>
    </w:pPr>
  </w:style>
  <w:style w:type="paragraph" w:customStyle="1" w:styleId="TableBullets1">
    <w:name w:val="Table Bullets 1"/>
    <w:basedOn w:val="Normal"/>
    <w:uiPriority w:val="15"/>
    <w:qFormat/>
    <w:rsid w:val="00AA2AA7"/>
    <w:pPr>
      <w:numPr>
        <w:ilvl w:val="5"/>
        <w:numId w:val="1"/>
      </w:numPr>
      <w:spacing w:before="90" w:after="90" w:line="240" w:lineRule="auto"/>
      <w:ind w:right="113"/>
    </w:pPr>
    <w:rPr>
      <w:rFonts w:cs="Times New Roman"/>
      <w:color w:val="44546A" w:themeColor="text2"/>
      <w:sz w:val="20"/>
      <w:szCs w:val="20"/>
      <w:lang w:val="en-GB"/>
    </w:rPr>
  </w:style>
  <w:style w:type="paragraph" w:customStyle="1" w:styleId="TableBullets2">
    <w:name w:val="Table Bullets 2"/>
    <w:basedOn w:val="Normal"/>
    <w:uiPriority w:val="15"/>
    <w:qFormat/>
    <w:rsid w:val="00AA2AA7"/>
    <w:pPr>
      <w:numPr>
        <w:ilvl w:val="6"/>
        <w:numId w:val="1"/>
      </w:numPr>
      <w:spacing w:before="90" w:after="90" w:line="240" w:lineRule="auto"/>
      <w:ind w:right="113"/>
    </w:pPr>
    <w:rPr>
      <w:rFonts w:cs="Times New Roman"/>
      <w:color w:val="44546A" w:themeColor="text2"/>
      <w:sz w:val="20"/>
      <w:szCs w:val="20"/>
      <w:lang w:val="en-GB"/>
    </w:rPr>
  </w:style>
  <w:style w:type="table" w:styleId="TableGrid">
    <w:name w:val="Table Grid"/>
    <w:basedOn w:val="TableNormal"/>
    <w:uiPriority w:val="39"/>
    <w:rsid w:val="00AA2AA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AA2AA7"/>
    <w:pPr>
      <w:spacing w:after="0" w:line="240" w:lineRule="auto"/>
    </w:pPr>
    <w:rPr>
      <w:sz w:val="20"/>
      <w:szCs w:val="20"/>
    </w:rPr>
  </w:style>
  <w:style w:type="character" w:customStyle="1" w:styleId="FootnoteTextChar">
    <w:name w:val="Footnote Text Char"/>
    <w:basedOn w:val="DefaultParagraphFont"/>
    <w:link w:val="FootnoteText"/>
    <w:uiPriority w:val="99"/>
    <w:rsid w:val="00AA2AA7"/>
    <w:rPr>
      <w:sz w:val="20"/>
      <w:szCs w:val="20"/>
    </w:rPr>
  </w:style>
  <w:style w:type="character" w:styleId="FootnoteReference">
    <w:name w:val="footnote reference"/>
    <w:basedOn w:val="DefaultParagraphFont"/>
    <w:uiPriority w:val="99"/>
    <w:unhideWhenUsed/>
    <w:rsid w:val="00AA2AA7"/>
    <w:rPr>
      <w:vertAlign w:val="superscript"/>
    </w:rPr>
  </w:style>
  <w:style w:type="paragraph" w:styleId="BodyText">
    <w:name w:val="Body Text"/>
    <w:basedOn w:val="Normal"/>
    <w:link w:val="BodyTextChar"/>
    <w:uiPriority w:val="99"/>
    <w:semiHidden/>
    <w:unhideWhenUsed/>
    <w:rsid w:val="00AA2AA7"/>
    <w:pPr>
      <w:spacing w:after="120"/>
    </w:pPr>
  </w:style>
  <w:style w:type="character" w:customStyle="1" w:styleId="BodyTextChar">
    <w:name w:val="Body Text Char"/>
    <w:basedOn w:val="DefaultParagraphFont"/>
    <w:link w:val="BodyText"/>
    <w:uiPriority w:val="99"/>
    <w:semiHidden/>
    <w:rsid w:val="00AA2AA7"/>
  </w:style>
  <w:style w:type="character" w:styleId="UnresolvedMention">
    <w:name w:val="Unresolved Mention"/>
    <w:basedOn w:val="DefaultParagraphFont"/>
    <w:uiPriority w:val="99"/>
    <w:semiHidden/>
    <w:unhideWhenUsed/>
    <w:rsid w:val="00414A07"/>
    <w:rPr>
      <w:color w:val="605E5C"/>
      <w:shd w:val="clear" w:color="auto" w:fill="E1DFDD"/>
    </w:rPr>
  </w:style>
  <w:style w:type="paragraph" w:customStyle="1" w:styleId="Default">
    <w:name w:val="Default"/>
    <w:rsid w:val="000F3EF7"/>
    <w:pPr>
      <w:autoSpaceDE w:val="0"/>
      <w:autoSpaceDN w:val="0"/>
      <w:adjustRightInd w:val="0"/>
      <w:spacing w:after="0" w:line="240" w:lineRule="auto"/>
    </w:pPr>
    <w:rPr>
      <w:rFonts w:ascii="Gadugi" w:hAnsi="Gadugi" w:cs="Gadugi"/>
      <w:color w:val="000000"/>
      <w:sz w:val="24"/>
      <w:szCs w:val="24"/>
    </w:rPr>
  </w:style>
  <w:style w:type="character" w:styleId="FollowedHyperlink">
    <w:name w:val="FollowedHyperlink"/>
    <w:basedOn w:val="DefaultParagraphFont"/>
    <w:uiPriority w:val="99"/>
    <w:semiHidden/>
    <w:unhideWhenUsed/>
    <w:rsid w:val="008E7438"/>
    <w:rPr>
      <w:color w:val="954F72" w:themeColor="followedHyperlink"/>
      <w:u w:val="single"/>
    </w:rPr>
  </w:style>
  <w:style w:type="table" w:customStyle="1" w:styleId="TableGrid3">
    <w:name w:val="Table Grid3"/>
    <w:basedOn w:val="TableNormal"/>
    <w:next w:val="TableGrid"/>
    <w:uiPriority w:val="39"/>
    <w:rsid w:val="00417024"/>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Normal"/>
    <w:rsid w:val="003A2A48"/>
    <w:pPr>
      <w:spacing w:before="100" w:beforeAutospacing="1" w:after="100" w:afterAutospacing="1" w:line="240" w:lineRule="auto"/>
    </w:pPr>
    <w:rPr>
      <w:rFonts w:ascii="Times New Roman" w:eastAsia="Times New Roman" w:hAnsi="Times New Roman" w:cs="Times New Roman"/>
      <w:sz w:val="24"/>
      <w:szCs w:val="24"/>
      <w:lang w:val="en-GB" w:eastAsia="en-GB" w:bidi="ar-SA"/>
    </w:rPr>
  </w:style>
  <w:style w:type="character" w:customStyle="1" w:styleId="normaltextrun">
    <w:name w:val="normaltextrun"/>
    <w:basedOn w:val="DefaultParagraphFont"/>
    <w:rsid w:val="003A2A48"/>
  </w:style>
  <w:style w:type="character" w:customStyle="1" w:styleId="eop">
    <w:name w:val="eop"/>
    <w:basedOn w:val="DefaultParagraphFont"/>
    <w:rsid w:val="003A2A48"/>
  </w:style>
  <w:style w:type="table" w:customStyle="1" w:styleId="TableGrid4">
    <w:name w:val="Table Grid4"/>
    <w:basedOn w:val="TableNormal"/>
    <w:next w:val="TableGrid"/>
    <w:uiPriority w:val="39"/>
    <w:rsid w:val="00195253"/>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3Char">
    <w:name w:val="Heading 3 Char"/>
    <w:basedOn w:val="DefaultParagraphFont"/>
    <w:link w:val="Heading3"/>
    <w:uiPriority w:val="9"/>
    <w:rsid w:val="00667368"/>
    <w:rPr>
      <w:rFonts w:asciiTheme="majorHAnsi" w:eastAsiaTheme="majorEastAsia" w:hAnsiTheme="majorHAnsi" w:cstheme="majorBidi"/>
      <w:color w:val="1F3763" w:themeColor="accent1" w:themeShade="7F"/>
      <w:sz w:val="24"/>
      <w:szCs w:val="24"/>
      <w:lang w:bidi="my-MM"/>
    </w:rPr>
  </w:style>
  <w:style w:type="paragraph" w:styleId="NoSpacing">
    <w:name w:val="No Spacing"/>
    <w:uiPriority w:val="1"/>
    <w:qFormat/>
    <w:rsid w:val="0040108F"/>
    <w:pPr>
      <w:spacing w:after="0" w:line="240" w:lineRule="auto"/>
    </w:pPr>
    <w:rPr>
      <w:lang w:bidi="my-MM"/>
    </w:rPr>
  </w:style>
  <w:style w:type="paragraph" w:styleId="Revision">
    <w:name w:val="Revision"/>
    <w:hidden/>
    <w:uiPriority w:val="99"/>
    <w:semiHidden/>
    <w:rsid w:val="00AB4AE3"/>
    <w:pPr>
      <w:spacing w:after="0" w:line="240" w:lineRule="auto"/>
    </w:pPr>
    <w:rPr>
      <w:lang w:bidi="my-MM"/>
    </w:rPr>
  </w:style>
  <w:style w:type="paragraph" w:styleId="NormalWeb">
    <w:name w:val="Normal (Web)"/>
    <w:basedOn w:val="Normal"/>
    <w:uiPriority w:val="99"/>
    <w:unhideWhenUsed/>
    <w:rsid w:val="00793E08"/>
    <w:pPr>
      <w:spacing w:before="100" w:beforeAutospacing="1" w:after="100" w:afterAutospacing="1" w:line="240" w:lineRule="auto"/>
    </w:pPr>
    <w:rPr>
      <w:rFonts w:ascii="Times New Roman" w:eastAsia="Times New Roman" w:hAnsi="Times New Roman" w:cs="Times New Roman"/>
      <w:sz w:val="24"/>
      <w:szCs w:val="24"/>
      <w:lang w:val="en-GB" w:eastAsia="en-GB" w:bidi="ar-SA"/>
    </w:rPr>
  </w:style>
  <w:style w:type="character" w:customStyle="1" w:styleId="markedcontent">
    <w:name w:val="markedcontent"/>
    <w:basedOn w:val="DefaultParagraphFont"/>
    <w:rsid w:val="004B75C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85975572">
      <w:bodyDiv w:val="1"/>
      <w:marLeft w:val="0"/>
      <w:marRight w:val="0"/>
      <w:marTop w:val="0"/>
      <w:marBottom w:val="0"/>
      <w:divBdr>
        <w:top w:val="none" w:sz="0" w:space="0" w:color="auto"/>
        <w:left w:val="none" w:sz="0" w:space="0" w:color="auto"/>
        <w:bottom w:val="none" w:sz="0" w:space="0" w:color="auto"/>
        <w:right w:val="none" w:sz="0" w:space="0" w:color="auto"/>
      </w:divBdr>
    </w:div>
    <w:div w:id="693309229">
      <w:bodyDiv w:val="1"/>
      <w:marLeft w:val="0"/>
      <w:marRight w:val="0"/>
      <w:marTop w:val="0"/>
      <w:marBottom w:val="0"/>
      <w:divBdr>
        <w:top w:val="none" w:sz="0" w:space="0" w:color="auto"/>
        <w:left w:val="none" w:sz="0" w:space="0" w:color="auto"/>
        <w:bottom w:val="none" w:sz="0" w:space="0" w:color="auto"/>
        <w:right w:val="none" w:sz="0" w:space="0" w:color="auto"/>
      </w:divBdr>
    </w:div>
    <w:div w:id="894271015">
      <w:bodyDiv w:val="1"/>
      <w:marLeft w:val="0"/>
      <w:marRight w:val="0"/>
      <w:marTop w:val="0"/>
      <w:marBottom w:val="0"/>
      <w:divBdr>
        <w:top w:val="none" w:sz="0" w:space="0" w:color="auto"/>
        <w:left w:val="none" w:sz="0" w:space="0" w:color="auto"/>
        <w:bottom w:val="none" w:sz="0" w:space="0" w:color="auto"/>
        <w:right w:val="none" w:sz="0" w:space="0" w:color="auto"/>
      </w:divBdr>
      <w:divsChild>
        <w:div w:id="1454523132">
          <w:marLeft w:val="994"/>
          <w:marRight w:val="0"/>
          <w:marTop w:val="0"/>
          <w:marBottom w:val="0"/>
          <w:divBdr>
            <w:top w:val="none" w:sz="0" w:space="0" w:color="auto"/>
            <w:left w:val="none" w:sz="0" w:space="0" w:color="auto"/>
            <w:bottom w:val="none" w:sz="0" w:space="0" w:color="auto"/>
            <w:right w:val="none" w:sz="0" w:space="0" w:color="auto"/>
          </w:divBdr>
        </w:div>
        <w:div w:id="1863275953">
          <w:marLeft w:val="994"/>
          <w:marRight w:val="0"/>
          <w:marTop w:val="0"/>
          <w:marBottom w:val="0"/>
          <w:divBdr>
            <w:top w:val="none" w:sz="0" w:space="0" w:color="auto"/>
            <w:left w:val="none" w:sz="0" w:space="0" w:color="auto"/>
            <w:bottom w:val="none" w:sz="0" w:space="0" w:color="auto"/>
            <w:right w:val="none" w:sz="0" w:space="0" w:color="auto"/>
          </w:divBdr>
        </w:div>
        <w:div w:id="1175265984">
          <w:marLeft w:val="994"/>
          <w:marRight w:val="0"/>
          <w:marTop w:val="0"/>
          <w:marBottom w:val="0"/>
          <w:divBdr>
            <w:top w:val="none" w:sz="0" w:space="0" w:color="auto"/>
            <w:left w:val="none" w:sz="0" w:space="0" w:color="auto"/>
            <w:bottom w:val="none" w:sz="0" w:space="0" w:color="auto"/>
            <w:right w:val="none" w:sz="0" w:space="0" w:color="auto"/>
          </w:divBdr>
        </w:div>
      </w:divsChild>
    </w:div>
    <w:div w:id="936863242">
      <w:bodyDiv w:val="1"/>
      <w:marLeft w:val="0"/>
      <w:marRight w:val="0"/>
      <w:marTop w:val="0"/>
      <w:marBottom w:val="0"/>
      <w:divBdr>
        <w:top w:val="none" w:sz="0" w:space="0" w:color="auto"/>
        <w:left w:val="none" w:sz="0" w:space="0" w:color="auto"/>
        <w:bottom w:val="none" w:sz="0" w:space="0" w:color="auto"/>
        <w:right w:val="none" w:sz="0" w:space="0" w:color="auto"/>
      </w:divBdr>
      <w:divsChild>
        <w:div w:id="1893227572">
          <w:marLeft w:val="360"/>
          <w:marRight w:val="0"/>
          <w:marTop w:val="200"/>
          <w:marBottom w:val="0"/>
          <w:divBdr>
            <w:top w:val="none" w:sz="0" w:space="0" w:color="auto"/>
            <w:left w:val="none" w:sz="0" w:space="0" w:color="auto"/>
            <w:bottom w:val="none" w:sz="0" w:space="0" w:color="auto"/>
            <w:right w:val="none" w:sz="0" w:space="0" w:color="auto"/>
          </w:divBdr>
        </w:div>
        <w:div w:id="1357536471">
          <w:marLeft w:val="360"/>
          <w:marRight w:val="0"/>
          <w:marTop w:val="200"/>
          <w:marBottom w:val="0"/>
          <w:divBdr>
            <w:top w:val="none" w:sz="0" w:space="0" w:color="auto"/>
            <w:left w:val="none" w:sz="0" w:space="0" w:color="auto"/>
            <w:bottom w:val="none" w:sz="0" w:space="0" w:color="auto"/>
            <w:right w:val="none" w:sz="0" w:space="0" w:color="auto"/>
          </w:divBdr>
        </w:div>
        <w:div w:id="776944333">
          <w:marLeft w:val="360"/>
          <w:marRight w:val="0"/>
          <w:marTop w:val="200"/>
          <w:marBottom w:val="0"/>
          <w:divBdr>
            <w:top w:val="none" w:sz="0" w:space="0" w:color="auto"/>
            <w:left w:val="none" w:sz="0" w:space="0" w:color="auto"/>
            <w:bottom w:val="none" w:sz="0" w:space="0" w:color="auto"/>
            <w:right w:val="none" w:sz="0" w:space="0" w:color="auto"/>
          </w:divBdr>
        </w:div>
        <w:div w:id="1740513543">
          <w:marLeft w:val="360"/>
          <w:marRight w:val="0"/>
          <w:marTop w:val="200"/>
          <w:marBottom w:val="0"/>
          <w:divBdr>
            <w:top w:val="none" w:sz="0" w:space="0" w:color="auto"/>
            <w:left w:val="none" w:sz="0" w:space="0" w:color="auto"/>
            <w:bottom w:val="none" w:sz="0" w:space="0" w:color="auto"/>
            <w:right w:val="none" w:sz="0" w:space="0" w:color="auto"/>
          </w:divBdr>
        </w:div>
        <w:div w:id="1891842868">
          <w:marLeft w:val="1080"/>
          <w:marRight w:val="0"/>
          <w:marTop w:val="100"/>
          <w:marBottom w:val="0"/>
          <w:divBdr>
            <w:top w:val="none" w:sz="0" w:space="0" w:color="auto"/>
            <w:left w:val="none" w:sz="0" w:space="0" w:color="auto"/>
            <w:bottom w:val="none" w:sz="0" w:space="0" w:color="auto"/>
            <w:right w:val="none" w:sz="0" w:space="0" w:color="auto"/>
          </w:divBdr>
        </w:div>
        <w:div w:id="1592084181">
          <w:marLeft w:val="1080"/>
          <w:marRight w:val="0"/>
          <w:marTop w:val="100"/>
          <w:marBottom w:val="0"/>
          <w:divBdr>
            <w:top w:val="none" w:sz="0" w:space="0" w:color="auto"/>
            <w:left w:val="none" w:sz="0" w:space="0" w:color="auto"/>
            <w:bottom w:val="none" w:sz="0" w:space="0" w:color="auto"/>
            <w:right w:val="none" w:sz="0" w:space="0" w:color="auto"/>
          </w:divBdr>
        </w:div>
        <w:div w:id="755058264">
          <w:marLeft w:val="1080"/>
          <w:marRight w:val="0"/>
          <w:marTop w:val="100"/>
          <w:marBottom w:val="0"/>
          <w:divBdr>
            <w:top w:val="none" w:sz="0" w:space="0" w:color="auto"/>
            <w:left w:val="none" w:sz="0" w:space="0" w:color="auto"/>
            <w:bottom w:val="none" w:sz="0" w:space="0" w:color="auto"/>
            <w:right w:val="none" w:sz="0" w:space="0" w:color="auto"/>
          </w:divBdr>
        </w:div>
      </w:divsChild>
    </w:div>
    <w:div w:id="1029724850">
      <w:bodyDiv w:val="1"/>
      <w:marLeft w:val="0"/>
      <w:marRight w:val="0"/>
      <w:marTop w:val="0"/>
      <w:marBottom w:val="0"/>
      <w:divBdr>
        <w:top w:val="none" w:sz="0" w:space="0" w:color="auto"/>
        <w:left w:val="none" w:sz="0" w:space="0" w:color="auto"/>
        <w:bottom w:val="none" w:sz="0" w:space="0" w:color="auto"/>
        <w:right w:val="none" w:sz="0" w:space="0" w:color="auto"/>
      </w:divBdr>
    </w:div>
    <w:div w:id="1044449703">
      <w:bodyDiv w:val="1"/>
      <w:marLeft w:val="0"/>
      <w:marRight w:val="0"/>
      <w:marTop w:val="0"/>
      <w:marBottom w:val="0"/>
      <w:divBdr>
        <w:top w:val="none" w:sz="0" w:space="0" w:color="auto"/>
        <w:left w:val="none" w:sz="0" w:space="0" w:color="auto"/>
        <w:bottom w:val="none" w:sz="0" w:space="0" w:color="auto"/>
        <w:right w:val="none" w:sz="0" w:space="0" w:color="auto"/>
      </w:divBdr>
      <w:divsChild>
        <w:div w:id="1080252062">
          <w:marLeft w:val="446"/>
          <w:marRight w:val="0"/>
          <w:marTop w:val="0"/>
          <w:marBottom w:val="0"/>
          <w:divBdr>
            <w:top w:val="none" w:sz="0" w:space="0" w:color="auto"/>
            <w:left w:val="none" w:sz="0" w:space="0" w:color="auto"/>
            <w:bottom w:val="none" w:sz="0" w:space="0" w:color="auto"/>
            <w:right w:val="none" w:sz="0" w:space="0" w:color="auto"/>
          </w:divBdr>
        </w:div>
        <w:div w:id="1636371666">
          <w:marLeft w:val="446"/>
          <w:marRight w:val="0"/>
          <w:marTop w:val="0"/>
          <w:marBottom w:val="0"/>
          <w:divBdr>
            <w:top w:val="none" w:sz="0" w:space="0" w:color="auto"/>
            <w:left w:val="none" w:sz="0" w:space="0" w:color="auto"/>
            <w:bottom w:val="none" w:sz="0" w:space="0" w:color="auto"/>
            <w:right w:val="none" w:sz="0" w:space="0" w:color="auto"/>
          </w:divBdr>
        </w:div>
        <w:div w:id="1933202539">
          <w:marLeft w:val="446"/>
          <w:marRight w:val="0"/>
          <w:marTop w:val="0"/>
          <w:marBottom w:val="0"/>
          <w:divBdr>
            <w:top w:val="none" w:sz="0" w:space="0" w:color="auto"/>
            <w:left w:val="none" w:sz="0" w:space="0" w:color="auto"/>
            <w:bottom w:val="none" w:sz="0" w:space="0" w:color="auto"/>
            <w:right w:val="none" w:sz="0" w:space="0" w:color="auto"/>
          </w:divBdr>
        </w:div>
      </w:divsChild>
    </w:div>
    <w:div w:id="1095977219">
      <w:bodyDiv w:val="1"/>
      <w:marLeft w:val="0"/>
      <w:marRight w:val="0"/>
      <w:marTop w:val="0"/>
      <w:marBottom w:val="0"/>
      <w:divBdr>
        <w:top w:val="none" w:sz="0" w:space="0" w:color="auto"/>
        <w:left w:val="none" w:sz="0" w:space="0" w:color="auto"/>
        <w:bottom w:val="none" w:sz="0" w:space="0" w:color="auto"/>
        <w:right w:val="none" w:sz="0" w:space="0" w:color="auto"/>
      </w:divBdr>
      <w:divsChild>
        <w:div w:id="707795836">
          <w:marLeft w:val="0"/>
          <w:marRight w:val="0"/>
          <w:marTop w:val="0"/>
          <w:marBottom w:val="0"/>
          <w:divBdr>
            <w:top w:val="none" w:sz="0" w:space="0" w:color="auto"/>
            <w:left w:val="none" w:sz="0" w:space="0" w:color="auto"/>
            <w:bottom w:val="none" w:sz="0" w:space="0" w:color="auto"/>
            <w:right w:val="none" w:sz="0" w:space="0" w:color="auto"/>
          </w:divBdr>
          <w:divsChild>
            <w:div w:id="381446389">
              <w:marLeft w:val="0"/>
              <w:marRight w:val="0"/>
              <w:marTop w:val="0"/>
              <w:marBottom w:val="0"/>
              <w:divBdr>
                <w:top w:val="none" w:sz="0" w:space="0" w:color="auto"/>
                <w:left w:val="none" w:sz="0" w:space="0" w:color="auto"/>
                <w:bottom w:val="none" w:sz="0" w:space="0" w:color="auto"/>
                <w:right w:val="none" w:sz="0" w:space="0" w:color="auto"/>
              </w:divBdr>
            </w:div>
          </w:divsChild>
        </w:div>
        <w:div w:id="1753046699">
          <w:marLeft w:val="0"/>
          <w:marRight w:val="0"/>
          <w:marTop w:val="0"/>
          <w:marBottom w:val="0"/>
          <w:divBdr>
            <w:top w:val="none" w:sz="0" w:space="0" w:color="auto"/>
            <w:left w:val="none" w:sz="0" w:space="0" w:color="auto"/>
            <w:bottom w:val="none" w:sz="0" w:space="0" w:color="auto"/>
            <w:right w:val="none" w:sz="0" w:space="0" w:color="auto"/>
          </w:divBdr>
          <w:divsChild>
            <w:div w:id="1757439599">
              <w:marLeft w:val="0"/>
              <w:marRight w:val="0"/>
              <w:marTop w:val="0"/>
              <w:marBottom w:val="0"/>
              <w:divBdr>
                <w:top w:val="none" w:sz="0" w:space="0" w:color="auto"/>
                <w:left w:val="none" w:sz="0" w:space="0" w:color="auto"/>
                <w:bottom w:val="none" w:sz="0" w:space="0" w:color="auto"/>
                <w:right w:val="none" w:sz="0" w:space="0" w:color="auto"/>
              </w:divBdr>
            </w:div>
          </w:divsChild>
        </w:div>
        <w:div w:id="505747932">
          <w:marLeft w:val="0"/>
          <w:marRight w:val="0"/>
          <w:marTop w:val="0"/>
          <w:marBottom w:val="0"/>
          <w:divBdr>
            <w:top w:val="none" w:sz="0" w:space="0" w:color="auto"/>
            <w:left w:val="none" w:sz="0" w:space="0" w:color="auto"/>
            <w:bottom w:val="none" w:sz="0" w:space="0" w:color="auto"/>
            <w:right w:val="none" w:sz="0" w:space="0" w:color="auto"/>
          </w:divBdr>
          <w:divsChild>
            <w:div w:id="1714573445">
              <w:marLeft w:val="0"/>
              <w:marRight w:val="0"/>
              <w:marTop w:val="0"/>
              <w:marBottom w:val="0"/>
              <w:divBdr>
                <w:top w:val="none" w:sz="0" w:space="0" w:color="auto"/>
                <w:left w:val="none" w:sz="0" w:space="0" w:color="auto"/>
                <w:bottom w:val="none" w:sz="0" w:space="0" w:color="auto"/>
                <w:right w:val="none" w:sz="0" w:space="0" w:color="auto"/>
              </w:divBdr>
            </w:div>
          </w:divsChild>
        </w:div>
        <w:div w:id="275909791">
          <w:marLeft w:val="0"/>
          <w:marRight w:val="0"/>
          <w:marTop w:val="0"/>
          <w:marBottom w:val="0"/>
          <w:divBdr>
            <w:top w:val="none" w:sz="0" w:space="0" w:color="auto"/>
            <w:left w:val="none" w:sz="0" w:space="0" w:color="auto"/>
            <w:bottom w:val="none" w:sz="0" w:space="0" w:color="auto"/>
            <w:right w:val="none" w:sz="0" w:space="0" w:color="auto"/>
          </w:divBdr>
          <w:divsChild>
            <w:div w:id="586426008">
              <w:marLeft w:val="0"/>
              <w:marRight w:val="0"/>
              <w:marTop w:val="0"/>
              <w:marBottom w:val="0"/>
              <w:divBdr>
                <w:top w:val="none" w:sz="0" w:space="0" w:color="auto"/>
                <w:left w:val="none" w:sz="0" w:space="0" w:color="auto"/>
                <w:bottom w:val="none" w:sz="0" w:space="0" w:color="auto"/>
                <w:right w:val="none" w:sz="0" w:space="0" w:color="auto"/>
              </w:divBdr>
            </w:div>
            <w:div w:id="511604020">
              <w:marLeft w:val="0"/>
              <w:marRight w:val="0"/>
              <w:marTop w:val="0"/>
              <w:marBottom w:val="0"/>
              <w:divBdr>
                <w:top w:val="none" w:sz="0" w:space="0" w:color="auto"/>
                <w:left w:val="none" w:sz="0" w:space="0" w:color="auto"/>
                <w:bottom w:val="none" w:sz="0" w:space="0" w:color="auto"/>
                <w:right w:val="none" w:sz="0" w:space="0" w:color="auto"/>
              </w:divBdr>
            </w:div>
            <w:div w:id="1753164017">
              <w:marLeft w:val="0"/>
              <w:marRight w:val="0"/>
              <w:marTop w:val="0"/>
              <w:marBottom w:val="0"/>
              <w:divBdr>
                <w:top w:val="none" w:sz="0" w:space="0" w:color="auto"/>
                <w:left w:val="none" w:sz="0" w:space="0" w:color="auto"/>
                <w:bottom w:val="none" w:sz="0" w:space="0" w:color="auto"/>
                <w:right w:val="none" w:sz="0" w:space="0" w:color="auto"/>
              </w:divBdr>
            </w:div>
            <w:div w:id="1012147624">
              <w:marLeft w:val="0"/>
              <w:marRight w:val="0"/>
              <w:marTop w:val="0"/>
              <w:marBottom w:val="0"/>
              <w:divBdr>
                <w:top w:val="none" w:sz="0" w:space="0" w:color="auto"/>
                <w:left w:val="none" w:sz="0" w:space="0" w:color="auto"/>
                <w:bottom w:val="none" w:sz="0" w:space="0" w:color="auto"/>
                <w:right w:val="none" w:sz="0" w:space="0" w:color="auto"/>
              </w:divBdr>
            </w:div>
            <w:div w:id="1069034179">
              <w:marLeft w:val="0"/>
              <w:marRight w:val="0"/>
              <w:marTop w:val="0"/>
              <w:marBottom w:val="0"/>
              <w:divBdr>
                <w:top w:val="none" w:sz="0" w:space="0" w:color="auto"/>
                <w:left w:val="none" w:sz="0" w:space="0" w:color="auto"/>
                <w:bottom w:val="none" w:sz="0" w:space="0" w:color="auto"/>
                <w:right w:val="none" w:sz="0" w:space="0" w:color="auto"/>
              </w:divBdr>
            </w:div>
          </w:divsChild>
        </w:div>
        <w:div w:id="1320111246">
          <w:marLeft w:val="0"/>
          <w:marRight w:val="0"/>
          <w:marTop w:val="0"/>
          <w:marBottom w:val="0"/>
          <w:divBdr>
            <w:top w:val="none" w:sz="0" w:space="0" w:color="auto"/>
            <w:left w:val="none" w:sz="0" w:space="0" w:color="auto"/>
            <w:bottom w:val="none" w:sz="0" w:space="0" w:color="auto"/>
            <w:right w:val="none" w:sz="0" w:space="0" w:color="auto"/>
          </w:divBdr>
          <w:divsChild>
            <w:div w:id="1080365628">
              <w:marLeft w:val="0"/>
              <w:marRight w:val="0"/>
              <w:marTop w:val="0"/>
              <w:marBottom w:val="0"/>
              <w:divBdr>
                <w:top w:val="none" w:sz="0" w:space="0" w:color="auto"/>
                <w:left w:val="none" w:sz="0" w:space="0" w:color="auto"/>
                <w:bottom w:val="none" w:sz="0" w:space="0" w:color="auto"/>
                <w:right w:val="none" w:sz="0" w:space="0" w:color="auto"/>
              </w:divBdr>
            </w:div>
            <w:div w:id="131218277">
              <w:marLeft w:val="0"/>
              <w:marRight w:val="0"/>
              <w:marTop w:val="0"/>
              <w:marBottom w:val="0"/>
              <w:divBdr>
                <w:top w:val="none" w:sz="0" w:space="0" w:color="auto"/>
                <w:left w:val="none" w:sz="0" w:space="0" w:color="auto"/>
                <w:bottom w:val="none" w:sz="0" w:space="0" w:color="auto"/>
                <w:right w:val="none" w:sz="0" w:space="0" w:color="auto"/>
              </w:divBdr>
            </w:div>
            <w:div w:id="2082556567">
              <w:marLeft w:val="0"/>
              <w:marRight w:val="0"/>
              <w:marTop w:val="0"/>
              <w:marBottom w:val="0"/>
              <w:divBdr>
                <w:top w:val="none" w:sz="0" w:space="0" w:color="auto"/>
                <w:left w:val="none" w:sz="0" w:space="0" w:color="auto"/>
                <w:bottom w:val="none" w:sz="0" w:space="0" w:color="auto"/>
                <w:right w:val="none" w:sz="0" w:space="0" w:color="auto"/>
              </w:divBdr>
            </w:div>
            <w:div w:id="274020886">
              <w:marLeft w:val="0"/>
              <w:marRight w:val="0"/>
              <w:marTop w:val="0"/>
              <w:marBottom w:val="0"/>
              <w:divBdr>
                <w:top w:val="none" w:sz="0" w:space="0" w:color="auto"/>
                <w:left w:val="none" w:sz="0" w:space="0" w:color="auto"/>
                <w:bottom w:val="none" w:sz="0" w:space="0" w:color="auto"/>
                <w:right w:val="none" w:sz="0" w:space="0" w:color="auto"/>
              </w:divBdr>
            </w:div>
            <w:div w:id="1218856558">
              <w:marLeft w:val="0"/>
              <w:marRight w:val="0"/>
              <w:marTop w:val="0"/>
              <w:marBottom w:val="0"/>
              <w:divBdr>
                <w:top w:val="none" w:sz="0" w:space="0" w:color="auto"/>
                <w:left w:val="none" w:sz="0" w:space="0" w:color="auto"/>
                <w:bottom w:val="none" w:sz="0" w:space="0" w:color="auto"/>
                <w:right w:val="none" w:sz="0" w:space="0" w:color="auto"/>
              </w:divBdr>
            </w:div>
            <w:div w:id="193541203">
              <w:marLeft w:val="0"/>
              <w:marRight w:val="0"/>
              <w:marTop w:val="0"/>
              <w:marBottom w:val="0"/>
              <w:divBdr>
                <w:top w:val="none" w:sz="0" w:space="0" w:color="auto"/>
                <w:left w:val="none" w:sz="0" w:space="0" w:color="auto"/>
                <w:bottom w:val="none" w:sz="0" w:space="0" w:color="auto"/>
                <w:right w:val="none" w:sz="0" w:space="0" w:color="auto"/>
              </w:divBdr>
            </w:div>
            <w:div w:id="2102528458">
              <w:marLeft w:val="0"/>
              <w:marRight w:val="0"/>
              <w:marTop w:val="0"/>
              <w:marBottom w:val="0"/>
              <w:divBdr>
                <w:top w:val="none" w:sz="0" w:space="0" w:color="auto"/>
                <w:left w:val="none" w:sz="0" w:space="0" w:color="auto"/>
                <w:bottom w:val="none" w:sz="0" w:space="0" w:color="auto"/>
                <w:right w:val="none" w:sz="0" w:space="0" w:color="auto"/>
              </w:divBdr>
            </w:div>
            <w:div w:id="575700168">
              <w:marLeft w:val="0"/>
              <w:marRight w:val="0"/>
              <w:marTop w:val="0"/>
              <w:marBottom w:val="0"/>
              <w:divBdr>
                <w:top w:val="none" w:sz="0" w:space="0" w:color="auto"/>
                <w:left w:val="none" w:sz="0" w:space="0" w:color="auto"/>
                <w:bottom w:val="none" w:sz="0" w:space="0" w:color="auto"/>
                <w:right w:val="none" w:sz="0" w:space="0" w:color="auto"/>
              </w:divBdr>
            </w:div>
            <w:div w:id="675695568">
              <w:marLeft w:val="0"/>
              <w:marRight w:val="0"/>
              <w:marTop w:val="0"/>
              <w:marBottom w:val="0"/>
              <w:divBdr>
                <w:top w:val="none" w:sz="0" w:space="0" w:color="auto"/>
                <w:left w:val="none" w:sz="0" w:space="0" w:color="auto"/>
                <w:bottom w:val="none" w:sz="0" w:space="0" w:color="auto"/>
                <w:right w:val="none" w:sz="0" w:space="0" w:color="auto"/>
              </w:divBdr>
            </w:div>
            <w:div w:id="724569015">
              <w:marLeft w:val="0"/>
              <w:marRight w:val="0"/>
              <w:marTop w:val="0"/>
              <w:marBottom w:val="0"/>
              <w:divBdr>
                <w:top w:val="none" w:sz="0" w:space="0" w:color="auto"/>
                <w:left w:val="none" w:sz="0" w:space="0" w:color="auto"/>
                <w:bottom w:val="none" w:sz="0" w:space="0" w:color="auto"/>
                <w:right w:val="none" w:sz="0" w:space="0" w:color="auto"/>
              </w:divBdr>
            </w:div>
            <w:div w:id="1913923745">
              <w:marLeft w:val="0"/>
              <w:marRight w:val="0"/>
              <w:marTop w:val="0"/>
              <w:marBottom w:val="0"/>
              <w:divBdr>
                <w:top w:val="none" w:sz="0" w:space="0" w:color="auto"/>
                <w:left w:val="none" w:sz="0" w:space="0" w:color="auto"/>
                <w:bottom w:val="none" w:sz="0" w:space="0" w:color="auto"/>
                <w:right w:val="none" w:sz="0" w:space="0" w:color="auto"/>
              </w:divBdr>
            </w:div>
          </w:divsChild>
        </w:div>
        <w:div w:id="1310481102">
          <w:marLeft w:val="0"/>
          <w:marRight w:val="0"/>
          <w:marTop w:val="0"/>
          <w:marBottom w:val="0"/>
          <w:divBdr>
            <w:top w:val="none" w:sz="0" w:space="0" w:color="auto"/>
            <w:left w:val="none" w:sz="0" w:space="0" w:color="auto"/>
            <w:bottom w:val="none" w:sz="0" w:space="0" w:color="auto"/>
            <w:right w:val="none" w:sz="0" w:space="0" w:color="auto"/>
          </w:divBdr>
          <w:divsChild>
            <w:div w:id="184171279">
              <w:marLeft w:val="0"/>
              <w:marRight w:val="0"/>
              <w:marTop w:val="0"/>
              <w:marBottom w:val="0"/>
              <w:divBdr>
                <w:top w:val="none" w:sz="0" w:space="0" w:color="auto"/>
                <w:left w:val="none" w:sz="0" w:space="0" w:color="auto"/>
                <w:bottom w:val="none" w:sz="0" w:space="0" w:color="auto"/>
                <w:right w:val="none" w:sz="0" w:space="0" w:color="auto"/>
              </w:divBdr>
            </w:div>
          </w:divsChild>
        </w:div>
        <w:div w:id="378408093">
          <w:marLeft w:val="0"/>
          <w:marRight w:val="0"/>
          <w:marTop w:val="0"/>
          <w:marBottom w:val="0"/>
          <w:divBdr>
            <w:top w:val="none" w:sz="0" w:space="0" w:color="auto"/>
            <w:left w:val="none" w:sz="0" w:space="0" w:color="auto"/>
            <w:bottom w:val="none" w:sz="0" w:space="0" w:color="auto"/>
            <w:right w:val="none" w:sz="0" w:space="0" w:color="auto"/>
          </w:divBdr>
          <w:divsChild>
            <w:div w:id="1017929528">
              <w:marLeft w:val="0"/>
              <w:marRight w:val="0"/>
              <w:marTop w:val="0"/>
              <w:marBottom w:val="0"/>
              <w:divBdr>
                <w:top w:val="none" w:sz="0" w:space="0" w:color="auto"/>
                <w:left w:val="none" w:sz="0" w:space="0" w:color="auto"/>
                <w:bottom w:val="none" w:sz="0" w:space="0" w:color="auto"/>
                <w:right w:val="none" w:sz="0" w:space="0" w:color="auto"/>
              </w:divBdr>
            </w:div>
          </w:divsChild>
        </w:div>
        <w:div w:id="1005284230">
          <w:marLeft w:val="0"/>
          <w:marRight w:val="0"/>
          <w:marTop w:val="0"/>
          <w:marBottom w:val="0"/>
          <w:divBdr>
            <w:top w:val="none" w:sz="0" w:space="0" w:color="auto"/>
            <w:left w:val="none" w:sz="0" w:space="0" w:color="auto"/>
            <w:bottom w:val="none" w:sz="0" w:space="0" w:color="auto"/>
            <w:right w:val="none" w:sz="0" w:space="0" w:color="auto"/>
          </w:divBdr>
          <w:divsChild>
            <w:div w:id="1647130131">
              <w:marLeft w:val="0"/>
              <w:marRight w:val="0"/>
              <w:marTop w:val="0"/>
              <w:marBottom w:val="0"/>
              <w:divBdr>
                <w:top w:val="none" w:sz="0" w:space="0" w:color="auto"/>
                <w:left w:val="none" w:sz="0" w:space="0" w:color="auto"/>
                <w:bottom w:val="none" w:sz="0" w:space="0" w:color="auto"/>
                <w:right w:val="none" w:sz="0" w:space="0" w:color="auto"/>
              </w:divBdr>
            </w:div>
            <w:div w:id="365327248">
              <w:marLeft w:val="0"/>
              <w:marRight w:val="0"/>
              <w:marTop w:val="0"/>
              <w:marBottom w:val="0"/>
              <w:divBdr>
                <w:top w:val="none" w:sz="0" w:space="0" w:color="auto"/>
                <w:left w:val="none" w:sz="0" w:space="0" w:color="auto"/>
                <w:bottom w:val="none" w:sz="0" w:space="0" w:color="auto"/>
                <w:right w:val="none" w:sz="0" w:space="0" w:color="auto"/>
              </w:divBdr>
            </w:div>
            <w:div w:id="2029718390">
              <w:marLeft w:val="0"/>
              <w:marRight w:val="0"/>
              <w:marTop w:val="0"/>
              <w:marBottom w:val="0"/>
              <w:divBdr>
                <w:top w:val="none" w:sz="0" w:space="0" w:color="auto"/>
                <w:left w:val="none" w:sz="0" w:space="0" w:color="auto"/>
                <w:bottom w:val="none" w:sz="0" w:space="0" w:color="auto"/>
                <w:right w:val="none" w:sz="0" w:space="0" w:color="auto"/>
              </w:divBdr>
            </w:div>
            <w:div w:id="761100643">
              <w:marLeft w:val="0"/>
              <w:marRight w:val="0"/>
              <w:marTop w:val="0"/>
              <w:marBottom w:val="0"/>
              <w:divBdr>
                <w:top w:val="none" w:sz="0" w:space="0" w:color="auto"/>
                <w:left w:val="none" w:sz="0" w:space="0" w:color="auto"/>
                <w:bottom w:val="none" w:sz="0" w:space="0" w:color="auto"/>
                <w:right w:val="none" w:sz="0" w:space="0" w:color="auto"/>
              </w:divBdr>
            </w:div>
            <w:div w:id="2074546652">
              <w:marLeft w:val="0"/>
              <w:marRight w:val="0"/>
              <w:marTop w:val="0"/>
              <w:marBottom w:val="0"/>
              <w:divBdr>
                <w:top w:val="none" w:sz="0" w:space="0" w:color="auto"/>
                <w:left w:val="none" w:sz="0" w:space="0" w:color="auto"/>
                <w:bottom w:val="none" w:sz="0" w:space="0" w:color="auto"/>
                <w:right w:val="none" w:sz="0" w:space="0" w:color="auto"/>
              </w:divBdr>
            </w:div>
          </w:divsChild>
        </w:div>
        <w:div w:id="1182623161">
          <w:marLeft w:val="0"/>
          <w:marRight w:val="0"/>
          <w:marTop w:val="0"/>
          <w:marBottom w:val="0"/>
          <w:divBdr>
            <w:top w:val="none" w:sz="0" w:space="0" w:color="auto"/>
            <w:left w:val="none" w:sz="0" w:space="0" w:color="auto"/>
            <w:bottom w:val="none" w:sz="0" w:space="0" w:color="auto"/>
            <w:right w:val="none" w:sz="0" w:space="0" w:color="auto"/>
          </w:divBdr>
          <w:divsChild>
            <w:div w:id="763109176">
              <w:marLeft w:val="0"/>
              <w:marRight w:val="0"/>
              <w:marTop w:val="0"/>
              <w:marBottom w:val="0"/>
              <w:divBdr>
                <w:top w:val="none" w:sz="0" w:space="0" w:color="auto"/>
                <w:left w:val="none" w:sz="0" w:space="0" w:color="auto"/>
                <w:bottom w:val="none" w:sz="0" w:space="0" w:color="auto"/>
                <w:right w:val="none" w:sz="0" w:space="0" w:color="auto"/>
              </w:divBdr>
            </w:div>
          </w:divsChild>
        </w:div>
        <w:div w:id="308822501">
          <w:marLeft w:val="0"/>
          <w:marRight w:val="0"/>
          <w:marTop w:val="0"/>
          <w:marBottom w:val="0"/>
          <w:divBdr>
            <w:top w:val="none" w:sz="0" w:space="0" w:color="auto"/>
            <w:left w:val="none" w:sz="0" w:space="0" w:color="auto"/>
            <w:bottom w:val="none" w:sz="0" w:space="0" w:color="auto"/>
            <w:right w:val="none" w:sz="0" w:space="0" w:color="auto"/>
          </w:divBdr>
          <w:divsChild>
            <w:div w:id="505369139">
              <w:marLeft w:val="0"/>
              <w:marRight w:val="0"/>
              <w:marTop w:val="0"/>
              <w:marBottom w:val="0"/>
              <w:divBdr>
                <w:top w:val="none" w:sz="0" w:space="0" w:color="auto"/>
                <w:left w:val="none" w:sz="0" w:space="0" w:color="auto"/>
                <w:bottom w:val="none" w:sz="0" w:space="0" w:color="auto"/>
                <w:right w:val="none" w:sz="0" w:space="0" w:color="auto"/>
              </w:divBdr>
            </w:div>
            <w:div w:id="34044503">
              <w:marLeft w:val="0"/>
              <w:marRight w:val="0"/>
              <w:marTop w:val="0"/>
              <w:marBottom w:val="0"/>
              <w:divBdr>
                <w:top w:val="none" w:sz="0" w:space="0" w:color="auto"/>
                <w:left w:val="none" w:sz="0" w:space="0" w:color="auto"/>
                <w:bottom w:val="none" w:sz="0" w:space="0" w:color="auto"/>
                <w:right w:val="none" w:sz="0" w:space="0" w:color="auto"/>
              </w:divBdr>
            </w:div>
          </w:divsChild>
        </w:div>
        <w:div w:id="775176717">
          <w:marLeft w:val="0"/>
          <w:marRight w:val="0"/>
          <w:marTop w:val="0"/>
          <w:marBottom w:val="0"/>
          <w:divBdr>
            <w:top w:val="none" w:sz="0" w:space="0" w:color="auto"/>
            <w:left w:val="none" w:sz="0" w:space="0" w:color="auto"/>
            <w:bottom w:val="none" w:sz="0" w:space="0" w:color="auto"/>
            <w:right w:val="none" w:sz="0" w:space="0" w:color="auto"/>
          </w:divBdr>
          <w:divsChild>
            <w:div w:id="2006199399">
              <w:marLeft w:val="0"/>
              <w:marRight w:val="0"/>
              <w:marTop w:val="0"/>
              <w:marBottom w:val="0"/>
              <w:divBdr>
                <w:top w:val="none" w:sz="0" w:space="0" w:color="auto"/>
                <w:left w:val="none" w:sz="0" w:space="0" w:color="auto"/>
                <w:bottom w:val="none" w:sz="0" w:space="0" w:color="auto"/>
                <w:right w:val="none" w:sz="0" w:space="0" w:color="auto"/>
              </w:divBdr>
            </w:div>
            <w:div w:id="2006738017">
              <w:marLeft w:val="0"/>
              <w:marRight w:val="0"/>
              <w:marTop w:val="0"/>
              <w:marBottom w:val="0"/>
              <w:divBdr>
                <w:top w:val="none" w:sz="0" w:space="0" w:color="auto"/>
                <w:left w:val="none" w:sz="0" w:space="0" w:color="auto"/>
                <w:bottom w:val="none" w:sz="0" w:space="0" w:color="auto"/>
                <w:right w:val="none" w:sz="0" w:space="0" w:color="auto"/>
              </w:divBdr>
            </w:div>
            <w:div w:id="349994518">
              <w:marLeft w:val="0"/>
              <w:marRight w:val="0"/>
              <w:marTop w:val="0"/>
              <w:marBottom w:val="0"/>
              <w:divBdr>
                <w:top w:val="none" w:sz="0" w:space="0" w:color="auto"/>
                <w:left w:val="none" w:sz="0" w:space="0" w:color="auto"/>
                <w:bottom w:val="none" w:sz="0" w:space="0" w:color="auto"/>
                <w:right w:val="none" w:sz="0" w:space="0" w:color="auto"/>
              </w:divBdr>
            </w:div>
            <w:div w:id="1349870498">
              <w:marLeft w:val="0"/>
              <w:marRight w:val="0"/>
              <w:marTop w:val="0"/>
              <w:marBottom w:val="0"/>
              <w:divBdr>
                <w:top w:val="none" w:sz="0" w:space="0" w:color="auto"/>
                <w:left w:val="none" w:sz="0" w:space="0" w:color="auto"/>
                <w:bottom w:val="none" w:sz="0" w:space="0" w:color="auto"/>
                <w:right w:val="none" w:sz="0" w:space="0" w:color="auto"/>
              </w:divBdr>
            </w:div>
            <w:div w:id="1701592674">
              <w:marLeft w:val="0"/>
              <w:marRight w:val="0"/>
              <w:marTop w:val="0"/>
              <w:marBottom w:val="0"/>
              <w:divBdr>
                <w:top w:val="none" w:sz="0" w:space="0" w:color="auto"/>
                <w:left w:val="none" w:sz="0" w:space="0" w:color="auto"/>
                <w:bottom w:val="none" w:sz="0" w:space="0" w:color="auto"/>
                <w:right w:val="none" w:sz="0" w:space="0" w:color="auto"/>
              </w:divBdr>
            </w:div>
            <w:div w:id="1130512356">
              <w:marLeft w:val="0"/>
              <w:marRight w:val="0"/>
              <w:marTop w:val="0"/>
              <w:marBottom w:val="0"/>
              <w:divBdr>
                <w:top w:val="none" w:sz="0" w:space="0" w:color="auto"/>
                <w:left w:val="none" w:sz="0" w:space="0" w:color="auto"/>
                <w:bottom w:val="none" w:sz="0" w:space="0" w:color="auto"/>
                <w:right w:val="none" w:sz="0" w:space="0" w:color="auto"/>
              </w:divBdr>
            </w:div>
            <w:div w:id="739526596">
              <w:marLeft w:val="0"/>
              <w:marRight w:val="0"/>
              <w:marTop w:val="0"/>
              <w:marBottom w:val="0"/>
              <w:divBdr>
                <w:top w:val="none" w:sz="0" w:space="0" w:color="auto"/>
                <w:left w:val="none" w:sz="0" w:space="0" w:color="auto"/>
                <w:bottom w:val="none" w:sz="0" w:space="0" w:color="auto"/>
                <w:right w:val="none" w:sz="0" w:space="0" w:color="auto"/>
              </w:divBdr>
            </w:div>
            <w:div w:id="1273130850">
              <w:marLeft w:val="0"/>
              <w:marRight w:val="0"/>
              <w:marTop w:val="0"/>
              <w:marBottom w:val="0"/>
              <w:divBdr>
                <w:top w:val="none" w:sz="0" w:space="0" w:color="auto"/>
                <w:left w:val="none" w:sz="0" w:space="0" w:color="auto"/>
                <w:bottom w:val="none" w:sz="0" w:space="0" w:color="auto"/>
                <w:right w:val="none" w:sz="0" w:space="0" w:color="auto"/>
              </w:divBdr>
            </w:div>
            <w:div w:id="651252249">
              <w:marLeft w:val="0"/>
              <w:marRight w:val="0"/>
              <w:marTop w:val="0"/>
              <w:marBottom w:val="0"/>
              <w:divBdr>
                <w:top w:val="none" w:sz="0" w:space="0" w:color="auto"/>
                <w:left w:val="none" w:sz="0" w:space="0" w:color="auto"/>
                <w:bottom w:val="none" w:sz="0" w:space="0" w:color="auto"/>
                <w:right w:val="none" w:sz="0" w:space="0" w:color="auto"/>
              </w:divBdr>
            </w:div>
          </w:divsChild>
        </w:div>
        <w:div w:id="1750031285">
          <w:marLeft w:val="0"/>
          <w:marRight w:val="0"/>
          <w:marTop w:val="0"/>
          <w:marBottom w:val="0"/>
          <w:divBdr>
            <w:top w:val="none" w:sz="0" w:space="0" w:color="auto"/>
            <w:left w:val="none" w:sz="0" w:space="0" w:color="auto"/>
            <w:bottom w:val="none" w:sz="0" w:space="0" w:color="auto"/>
            <w:right w:val="none" w:sz="0" w:space="0" w:color="auto"/>
          </w:divBdr>
          <w:divsChild>
            <w:div w:id="70782650">
              <w:marLeft w:val="0"/>
              <w:marRight w:val="0"/>
              <w:marTop w:val="0"/>
              <w:marBottom w:val="0"/>
              <w:divBdr>
                <w:top w:val="none" w:sz="0" w:space="0" w:color="auto"/>
                <w:left w:val="none" w:sz="0" w:space="0" w:color="auto"/>
                <w:bottom w:val="none" w:sz="0" w:space="0" w:color="auto"/>
                <w:right w:val="none" w:sz="0" w:space="0" w:color="auto"/>
              </w:divBdr>
            </w:div>
            <w:div w:id="2049138427">
              <w:marLeft w:val="0"/>
              <w:marRight w:val="0"/>
              <w:marTop w:val="0"/>
              <w:marBottom w:val="0"/>
              <w:divBdr>
                <w:top w:val="none" w:sz="0" w:space="0" w:color="auto"/>
                <w:left w:val="none" w:sz="0" w:space="0" w:color="auto"/>
                <w:bottom w:val="none" w:sz="0" w:space="0" w:color="auto"/>
                <w:right w:val="none" w:sz="0" w:space="0" w:color="auto"/>
              </w:divBdr>
            </w:div>
          </w:divsChild>
        </w:div>
        <w:div w:id="736590657">
          <w:marLeft w:val="0"/>
          <w:marRight w:val="0"/>
          <w:marTop w:val="0"/>
          <w:marBottom w:val="0"/>
          <w:divBdr>
            <w:top w:val="none" w:sz="0" w:space="0" w:color="auto"/>
            <w:left w:val="none" w:sz="0" w:space="0" w:color="auto"/>
            <w:bottom w:val="none" w:sz="0" w:space="0" w:color="auto"/>
            <w:right w:val="none" w:sz="0" w:space="0" w:color="auto"/>
          </w:divBdr>
          <w:divsChild>
            <w:div w:id="1555579530">
              <w:marLeft w:val="0"/>
              <w:marRight w:val="0"/>
              <w:marTop w:val="0"/>
              <w:marBottom w:val="0"/>
              <w:divBdr>
                <w:top w:val="none" w:sz="0" w:space="0" w:color="auto"/>
                <w:left w:val="none" w:sz="0" w:space="0" w:color="auto"/>
                <w:bottom w:val="none" w:sz="0" w:space="0" w:color="auto"/>
                <w:right w:val="none" w:sz="0" w:space="0" w:color="auto"/>
              </w:divBdr>
            </w:div>
            <w:div w:id="1136753203">
              <w:marLeft w:val="0"/>
              <w:marRight w:val="0"/>
              <w:marTop w:val="0"/>
              <w:marBottom w:val="0"/>
              <w:divBdr>
                <w:top w:val="none" w:sz="0" w:space="0" w:color="auto"/>
                <w:left w:val="none" w:sz="0" w:space="0" w:color="auto"/>
                <w:bottom w:val="none" w:sz="0" w:space="0" w:color="auto"/>
                <w:right w:val="none" w:sz="0" w:space="0" w:color="auto"/>
              </w:divBdr>
            </w:div>
            <w:div w:id="684985704">
              <w:marLeft w:val="0"/>
              <w:marRight w:val="0"/>
              <w:marTop w:val="0"/>
              <w:marBottom w:val="0"/>
              <w:divBdr>
                <w:top w:val="none" w:sz="0" w:space="0" w:color="auto"/>
                <w:left w:val="none" w:sz="0" w:space="0" w:color="auto"/>
                <w:bottom w:val="none" w:sz="0" w:space="0" w:color="auto"/>
                <w:right w:val="none" w:sz="0" w:space="0" w:color="auto"/>
              </w:divBdr>
            </w:div>
            <w:div w:id="1652640085">
              <w:marLeft w:val="0"/>
              <w:marRight w:val="0"/>
              <w:marTop w:val="0"/>
              <w:marBottom w:val="0"/>
              <w:divBdr>
                <w:top w:val="none" w:sz="0" w:space="0" w:color="auto"/>
                <w:left w:val="none" w:sz="0" w:space="0" w:color="auto"/>
                <w:bottom w:val="none" w:sz="0" w:space="0" w:color="auto"/>
                <w:right w:val="none" w:sz="0" w:space="0" w:color="auto"/>
              </w:divBdr>
            </w:div>
            <w:div w:id="1463696733">
              <w:marLeft w:val="0"/>
              <w:marRight w:val="0"/>
              <w:marTop w:val="0"/>
              <w:marBottom w:val="0"/>
              <w:divBdr>
                <w:top w:val="none" w:sz="0" w:space="0" w:color="auto"/>
                <w:left w:val="none" w:sz="0" w:space="0" w:color="auto"/>
                <w:bottom w:val="none" w:sz="0" w:space="0" w:color="auto"/>
                <w:right w:val="none" w:sz="0" w:space="0" w:color="auto"/>
              </w:divBdr>
            </w:div>
            <w:div w:id="742262918">
              <w:marLeft w:val="0"/>
              <w:marRight w:val="0"/>
              <w:marTop w:val="0"/>
              <w:marBottom w:val="0"/>
              <w:divBdr>
                <w:top w:val="none" w:sz="0" w:space="0" w:color="auto"/>
                <w:left w:val="none" w:sz="0" w:space="0" w:color="auto"/>
                <w:bottom w:val="none" w:sz="0" w:space="0" w:color="auto"/>
                <w:right w:val="none" w:sz="0" w:space="0" w:color="auto"/>
              </w:divBdr>
            </w:div>
            <w:div w:id="282542292">
              <w:marLeft w:val="0"/>
              <w:marRight w:val="0"/>
              <w:marTop w:val="0"/>
              <w:marBottom w:val="0"/>
              <w:divBdr>
                <w:top w:val="none" w:sz="0" w:space="0" w:color="auto"/>
                <w:left w:val="none" w:sz="0" w:space="0" w:color="auto"/>
                <w:bottom w:val="none" w:sz="0" w:space="0" w:color="auto"/>
                <w:right w:val="none" w:sz="0" w:space="0" w:color="auto"/>
              </w:divBdr>
            </w:div>
          </w:divsChild>
        </w:div>
        <w:div w:id="1497956943">
          <w:marLeft w:val="0"/>
          <w:marRight w:val="0"/>
          <w:marTop w:val="0"/>
          <w:marBottom w:val="0"/>
          <w:divBdr>
            <w:top w:val="none" w:sz="0" w:space="0" w:color="auto"/>
            <w:left w:val="none" w:sz="0" w:space="0" w:color="auto"/>
            <w:bottom w:val="none" w:sz="0" w:space="0" w:color="auto"/>
            <w:right w:val="none" w:sz="0" w:space="0" w:color="auto"/>
          </w:divBdr>
          <w:divsChild>
            <w:div w:id="376047216">
              <w:marLeft w:val="0"/>
              <w:marRight w:val="0"/>
              <w:marTop w:val="0"/>
              <w:marBottom w:val="0"/>
              <w:divBdr>
                <w:top w:val="none" w:sz="0" w:space="0" w:color="auto"/>
                <w:left w:val="none" w:sz="0" w:space="0" w:color="auto"/>
                <w:bottom w:val="none" w:sz="0" w:space="0" w:color="auto"/>
                <w:right w:val="none" w:sz="0" w:space="0" w:color="auto"/>
              </w:divBdr>
            </w:div>
            <w:div w:id="65998798">
              <w:marLeft w:val="0"/>
              <w:marRight w:val="0"/>
              <w:marTop w:val="0"/>
              <w:marBottom w:val="0"/>
              <w:divBdr>
                <w:top w:val="none" w:sz="0" w:space="0" w:color="auto"/>
                <w:left w:val="none" w:sz="0" w:space="0" w:color="auto"/>
                <w:bottom w:val="none" w:sz="0" w:space="0" w:color="auto"/>
                <w:right w:val="none" w:sz="0" w:space="0" w:color="auto"/>
              </w:divBdr>
            </w:div>
            <w:div w:id="1391465788">
              <w:marLeft w:val="0"/>
              <w:marRight w:val="0"/>
              <w:marTop w:val="0"/>
              <w:marBottom w:val="0"/>
              <w:divBdr>
                <w:top w:val="none" w:sz="0" w:space="0" w:color="auto"/>
                <w:left w:val="none" w:sz="0" w:space="0" w:color="auto"/>
                <w:bottom w:val="none" w:sz="0" w:space="0" w:color="auto"/>
                <w:right w:val="none" w:sz="0" w:space="0" w:color="auto"/>
              </w:divBdr>
            </w:div>
            <w:div w:id="462426289">
              <w:marLeft w:val="0"/>
              <w:marRight w:val="0"/>
              <w:marTop w:val="0"/>
              <w:marBottom w:val="0"/>
              <w:divBdr>
                <w:top w:val="none" w:sz="0" w:space="0" w:color="auto"/>
                <w:left w:val="none" w:sz="0" w:space="0" w:color="auto"/>
                <w:bottom w:val="none" w:sz="0" w:space="0" w:color="auto"/>
                <w:right w:val="none" w:sz="0" w:space="0" w:color="auto"/>
              </w:divBdr>
            </w:div>
            <w:div w:id="1615286071">
              <w:marLeft w:val="0"/>
              <w:marRight w:val="0"/>
              <w:marTop w:val="0"/>
              <w:marBottom w:val="0"/>
              <w:divBdr>
                <w:top w:val="none" w:sz="0" w:space="0" w:color="auto"/>
                <w:left w:val="none" w:sz="0" w:space="0" w:color="auto"/>
                <w:bottom w:val="none" w:sz="0" w:space="0" w:color="auto"/>
                <w:right w:val="none" w:sz="0" w:space="0" w:color="auto"/>
              </w:divBdr>
            </w:div>
            <w:div w:id="2115781314">
              <w:marLeft w:val="0"/>
              <w:marRight w:val="0"/>
              <w:marTop w:val="0"/>
              <w:marBottom w:val="0"/>
              <w:divBdr>
                <w:top w:val="none" w:sz="0" w:space="0" w:color="auto"/>
                <w:left w:val="none" w:sz="0" w:space="0" w:color="auto"/>
                <w:bottom w:val="none" w:sz="0" w:space="0" w:color="auto"/>
                <w:right w:val="none" w:sz="0" w:space="0" w:color="auto"/>
              </w:divBdr>
            </w:div>
            <w:div w:id="371344619">
              <w:marLeft w:val="0"/>
              <w:marRight w:val="0"/>
              <w:marTop w:val="0"/>
              <w:marBottom w:val="0"/>
              <w:divBdr>
                <w:top w:val="none" w:sz="0" w:space="0" w:color="auto"/>
                <w:left w:val="none" w:sz="0" w:space="0" w:color="auto"/>
                <w:bottom w:val="none" w:sz="0" w:space="0" w:color="auto"/>
                <w:right w:val="none" w:sz="0" w:space="0" w:color="auto"/>
              </w:divBdr>
            </w:div>
            <w:div w:id="6061789">
              <w:marLeft w:val="0"/>
              <w:marRight w:val="0"/>
              <w:marTop w:val="0"/>
              <w:marBottom w:val="0"/>
              <w:divBdr>
                <w:top w:val="none" w:sz="0" w:space="0" w:color="auto"/>
                <w:left w:val="none" w:sz="0" w:space="0" w:color="auto"/>
                <w:bottom w:val="none" w:sz="0" w:space="0" w:color="auto"/>
                <w:right w:val="none" w:sz="0" w:space="0" w:color="auto"/>
              </w:divBdr>
            </w:div>
            <w:div w:id="98448714">
              <w:marLeft w:val="0"/>
              <w:marRight w:val="0"/>
              <w:marTop w:val="0"/>
              <w:marBottom w:val="0"/>
              <w:divBdr>
                <w:top w:val="none" w:sz="0" w:space="0" w:color="auto"/>
                <w:left w:val="none" w:sz="0" w:space="0" w:color="auto"/>
                <w:bottom w:val="none" w:sz="0" w:space="0" w:color="auto"/>
                <w:right w:val="none" w:sz="0" w:space="0" w:color="auto"/>
              </w:divBdr>
            </w:div>
            <w:div w:id="5208591">
              <w:marLeft w:val="0"/>
              <w:marRight w:val="0"/>
              <w:marTop w:val="0"/>
              <w:marBottom w:val="0"/>
              <w:divBdr>
                <w:top w:val="none" w:sz="0" w:space="0" w:color="auto"/>
                <w:left w:val="none" w:sz="0" w:space="0" w:color="auto"/>
                <w:bottom w:val="none" w:sz="0" w:space="0" w:color="auto"/>
                <w:right w:val="none" w:sz="0" w:space="0" w:color="auto"/>
              </w:divBdr>
            </w:div>
            <w:div w:id="943536500">
              <w:marLeft w:val="0"/>
              <w:marRight w:val="0"/>
              <w:marTop w:val="0"/>
              <w:marBottom w:val="0"/>
              <w:divBdr>
                <w:top w:val="none" w:sz="0" w:space="0" w:color="auto"/>
                <w:left w:val="none" w:sz="0" w:space="0" w:color="auto"/>
                <w:bottom w:val="none" w:sz="0" w:space="0" w:color="auto"/>
                <w:right w:val="none" w:sz="0" w:space="0" w:color="auto"/>
              </w:divBdr>
            </w:div>
            <w:div w:id="930550677">
              <w:marLeft w:val="0"/>
              <w:marRight w:val="0"/>
              <w:marTop w:val="0"/>
              <w:marBottom w:val="0"/>
              <w:divBdr>
                <w:top w:val="none" w:sz="0" w:space="0" w:color="auto"/>
                <w:left w:val="none" w:sz="0" w:space="0" w:color="auto"/>
                <w:bottom w:val="none" w:sz="0" w:space="0" w:color="auto"/>
                <w:right w:val="none" w:sz="0" w:space="0" w:color="auto"/>
              </w:divBdr>
            </w:div>
          </w:divsChild>
        </w:div>
        <w:div w:id="1272741836">
          <w:marLeft w:val="0"/>
          <w:marRight w:val="0"/>
          <w:marTop w:val="0"/>
          <w:marBottom w:val="0"/>
          <w:divBdr>
            <w:top w:val="none" w:sz="0" w:space="0" w:color="auto"/>
            <w:left w:val="none" w:sz="0" w:space="0" w:color="auto"/>
            <w:bottom w:val="none" w:sz="0" w:space="0" w:color="auto"/>
            <w:right w:val="none" w:sz="0" w:space="0" w:color="auto"/>
          </w:divBdr>
          <w:divsChild>
            <w:div w:id="125045516">
              <w:marLeft w:val="0"/>
              <w:marRight w:val="0"/>
              <w:marTop w:val="0"/>
              <w:marBottom w:val="0"/>
              <w:divBdr>
                <w:top w:val="none" w:sz="0" w:space="0" w:color="auto"/>
                <w:left w:val="none" w:sz="0" w:space="0" w:color="auto"/>
                <w:bottom w:val="none" w:sz="0" w:space="0" w:color="auto"/>
                <w:right w:val="none" w:sz="0" w:space="0" w:color="auto"/>
              </w:divBdr>
            </w:div>
          </w:divsChild>
        </w:div>
        <w:div w:id="725952925">
          <w:marLeft w:val="0"/>
          <w:marRight w:val="0"/>
          <w:marTop w:val="0"/>
          <w:marBottom w:val="0"/>
          <w:divBdr>
            <w:top w:val="none" w:sz="0" w:space="0" w:color="auto"/>
            <w:left w:val="none" w:sz="0" w:space="0" w:color="auto"/>
            <w:bottom w:val="none" w:sz="0" w:space="0" w:color="auto"/>
            <w:right w:val="none" w:sz="0" w:space="0" w:color="auto"/>
          </w:divBdr>
          <w:divsChild>
            <w:div w:id="1365404625">
              <w:marLeft w:val="0"/>
              <w:marRight w:val="0"/>
              <w:marTop w:val="0"/>
              <w:marBottom w:val="0"/>
              <w:divBdr>
                <w:top w:val="none" w:sz="0" w:space="0" w:color="auto"/>
                <w:left w:val="none" w:sz="0" w:space="0" w:color="auto"/>
                <w:bottom w:val="none" w:sz="0" w:space="0" w:color="auto"/>
                <w:right w:val="none" w:sz="0" w:space="0" w:color="auto"/>
              </w:divBdr>
            </w:div>
            <w:div w:id="1374385479">
              <w:marLeft w:val="0"/>
              <w:marRight w:val="0"/>
              <w:marTop w:val="0"/>
              <w:marBottom w:val="0"/>
              <w:divBdr>
                <w:top w:val="none" w:sz="0" w:space="0" w:color="auto"/>
                <w:left w:val="none" w:sz="0" w:space="0" w:color="auto"/>
                <w:bottom w:val="none" w:sz="0" w:space="0" w:color="auto"/>
                <w:right w:val="none" w:sz="0" w:space="0" w:color="auto"/>
              </w:divBdr>
            </w:div>
            <w:div w:id="1442140807">
              <w:marLeft w:val="0"/>
              <w:marRight w:val="0"/>
              <w:marTop w:val="0"/>
              <w:marBottom w:val="0"/>
              <w:divBdr>
                <w:top w:val="none" w:sz="0" w:space="0" w:color="auto"/>
                <w:left w:val="none" w:sz="0" w:space="0" w:color="auto"/>
                <w:bottom w:val="none" w:sz="0" w:space="0" w:color="auto"/>
                <w:right w:val="none" w:sz="0" w:space="0" w:color="auto"/>
              </w:divBdr>
            </w:div>
            <w:div w:id="836379971">
              <w:marLeft w:val="0"/>
              <w:marRight w:val="0"/>
              <w:marTop w:val="0"/>
              <w:marBottom w:val="0"/>
              <w:divBdr>
                <w:top w:val="none" w:sz="0" w:space="0" w:color="auto"/>
                <w:left w:val="none" w:sz="0" w:space="0" w:color="auto"/>
                <w:bottom w:val="none" w:sz="0" w:space="0" w:color="auto"/>
                <w:right w:val="none" w:sz="0" w:space="0" w:color="auto"/>
              </w:divBdr>
            </w:div>
            <w:div w:id="409472638">
              <w:marLeft w:val="0"/>
              <w:marRight w:val="0"/>
              <w:marTop w:val="0"/>
              <w:marBottom w:val="0"/>
              <w:divBdr>
                <w:top w:val="none" w:sz="0" w:space="0" w:color="auto"/>
                <w:left w:val="none" w:sz="0" w:space="0" w:color="auto"/>
                <w:bottom w:val="none" w:sz="0" w:space="0" w:color="auto"/>
                <w:right w:val="none" w:sz="0" w:space="0" w:color="auto"/>
              </w:divBdr>
            </w:div>
            <w:div w:id="109859103">
              <w:marLeft w:val="0"/>
              <w:marRight w:val="0"/>
              <w:marTop w:val="0"/>
              <w:marBottom w:val="0"/>
              <w:divBdr>
                <w:top w:val="none" w:sz="0" w:space="0" w:color="auto"/>
                <w:left w:val="none" w:sz="0" w:space="0" w:color="auto"/>
                <w:bottom w:val="none" w:sz="0" w:space="0" w:color="auto"/>
                <w:right w:val="none" w:sz="0" w:space="0" w:color="auto"/>
              </w:divBdr>
            </w:div>
          </w:divsChild>
        </w:div>
        <w:div w:id="1723599230">
          <w:marLeft w:val="0"/>
          <w:marRight w:val="0"/>
          <w:marTop w:val="0"/>
          <w:marBottom w:val="0"/>
          <w:divBdr>
            <w:top w:val="none" w:sz="0" w:space="0" w:color="auto"/>
            <w:left w:val="none" w:sz="0" w:space="0" w:color="auto"/>
            <w:bottom w:val="none" w:sz="0" w:space="0" w:color="auto"/>
            <w:right w:val="none" w:sz="0" w:space="0" w:color="auto"/>
          </w:divBdr>
          <w:divsChild>
            <w:div w:id="171189489">
              <w:marLeft w:val="0"/>
              <w:marRight w:val="0"/>
              <w:marTop w:val="0"/>
              <w:marBottom w:val="0"/>
              <w:divBdr>
                <w:top w:val="none" w:sz="0" w:space="0" w:color="auto"/>
                <w:left w:val="none" w:sz="0" w:space="0" w:color="auto"/>
                <w:bottom w:val="none" w:sz="0" w:space="0" w:color="auto"/>
                <w:right w:val="none" w:sz="0" w:space="0" w:color="auto"/>
              </w:divBdr>
            </w:div>
            <w:div w:id="1020550474">
              <w:marLeft w:val="0"/>
              <w:marRight w:val="0"/>
              <w:marTop w:val="0"/>
              <w:marBottom w:val="0"/>
              <w:divBdr>
                <w:top w:val="none" w:sz="0" w:space="0" w:color="auto"/>
                <w:left w:val="none" w:sz="0" w:space="0" w:color="auto"/>
                <w:bottom w:val="none" w:sz="0" w:space="0" w:color="auto"/>
                <w:right w:val="none" w:sz="0" w:space="0" w:color="auto"/>
              </w:divBdr>
            </w:div>
            <w:div w:id="135338243">
              <w:marLeft w:val="0"/>
              <w:marRight w:val="0"/>
              <w:marTop w:val="0"/>
              <w:marBottom w:val="0"/>
              <w:divBdr>
                <w:top w:val="none" w:sz="0" w:space="0" w:color="auto"/>
                <w:left w:val="none" w:sz="0" w:space="0" w:color="auto"/>
                <w:bottom w:val="none" w:sz="0" w:space="0" w:color="auto"/>
                <w:right w:val="none" w:sz="0" w:space="0" w:color="auto"/>
              </w:divBdr>
            </w:div>
            <w:div w:id="268634249">
              <w:marLeft w:val="0"/>
              <w:marRight w:val="0"/>
              <w:marTop w:val="0"/>
              <w:marBottom w:val="0"/>
              <w:divBdr>
                <w:top w:val="none" w:sz="0" w:space="0" w:color="auto"/>
                <w:left w:val="none" w:sz="0" w:space="0" w:color="auto"/>
                <w:bottom w:val="none" w:sz="0" w:space="0" w:color="auto"/>
                <w:right w:val="none" w:sz="0" w:space="0" w:color="auto"/>
              </w:divBdr>
            </w:div>
            <w:div w:id="39674425">
              <w:marLeft w:val="0"/>
              <w:marRight w:val="0"/>
              <w:marTop w:val="0"/>
              <w:marBottom w:val="0"/>
              <w:divBdr>
                <w:top w:val="none" w:sz="0" w:space="0" w:color="auto"/>
                <w:left w:val="none" w:sz="0" w:space="0" w:color="auto"/>
                <w:bottom w:val="none" w:sz="0" w:space="0" w:color="auto"/>
                <w:right w:val="none" w:sz="0" w:space="0" w:color="auto"/>
              </w:divBdr>
            </w:div>
            <w:div w:id="1517234409">
              <w:marLeft w:val="0"/>
              <w:marRight w:val="0"/>
              <w:marTop w:val="0"/>
              <w:marBottom w:val="0"/>
              <w:divBdr>
                <w:top w:val="none" w:sz="0" w:space="0" w:color="auto"/>
                <w:left w:val="none" w:sz="0" w:space="0" w:color="auto"/>
                <w:bottom w:val="none" w:sz="0" w:space="0" w:color="auto"/>
                <w:right w:val="none" w:sz="0" w:space="0" w:color="auto"/>
              </w:divBdr>
            </w:div>
            <w:div w:id="15616612">
              <w:marLeft w:val="0"/>
              <w:marRight w:val="0"/>
              <w:marTop w:val="0"/>
              <w:marBottom w:val="0"/>
              <w:divBdr>
                <w:top w:val="none" w:sz="0" w:space="0" w:color="auto"/>
                <w:left w:val="none" w:sz="0" w:space="0" w:color="auto"/>
                <w:bottom w:val="none" w:sz="0" w:space="0" w:color="auto"/>
                <w:right w:val="none" w:sz="0" w:space="0" w:color="auto"/>
              </w:divBdr>
            </w:div>
            <w:div w:id="1046216882">
              <w:marLeft w:val="0"/>
              <w:marRight w:val="0"/>
              <w:marTop w:val="0"/>
              <w:marBottom w:val="0"/>
              <w:divBdr>
                <w:top w:val="none" w:sz="0" w:space="0" w:color="auto"/>
                <w:left w:val="none" w:sz="0" w:space="0" w:color="auto"/>
                <w:bottom w:val="none" w:sz="0" w:space="0" w:color="auto"/>
                <w:right w:val="none" w:sz="0" w:space="0" w:color="auto"/>
              </w:divBdr>
            </w:div>
            <w:div w:id="1026831148">
              <w:marLeft w:val="0"/>
              <w:marRight w:val="0"/>
              <w:marTop w:val="0"/>
              <w:marBottom w:val="0"/>
              <w:divBdr>
                <w:top w:val="none" w:sz="0" w:space="0" w:color="auto"/>
                <w:left w:val="none" w:sz="0" w:space="0" w:color="auto"/>
                <w:bottom w:val="none" w:sz="0" w:space="0" w:color="auto"/>
                <w:right w:val="none" w:sz="0" w:space="0" w:color="auto"/>
              </w:divBdr>
            </w:div>
            <w:div w:id="746342533">
              <w:marLeft w:val="0"/>
              <w:marRight w:val="0"/>
              <w:marTop w:val="0"/>
              <w:marBottom w:val="0"/>
              <w:divBdr>
                <w:top w:val="none" w:sz="0" w:space="0" w:color="auto"/>
                <w:left w:val="none" w:sz="0" w:space="0" w:color="auto"/>
                <w:bottom w:val="none" w:sz="0" w:space="0" w:color="auto"/>
                <w:right w:val="none" w:sz="0" w:space="0" w:color="auto"/>
              </w:divBdr>
            </w:div>
            <w:div w:id="868031635">
              <w:marLeft w:val="0"/>
              <w:marRight w:val="0"/>
              <w:marTop w:val="0"/>
              <w:marBottom w:val="0"/>
              <w:divBdr>
                <w:top w:val="none" w:sz="0" w:space="0" w:color="auto"/>
                <w:left w:val="none" w:sz="0" w:space="0" w:color="auto"/>
                <w:bottom w:val="none" w:sz="0" w:space="0" w:color="auto"/>
                <w:right w:val="none" w:sz="0" w:space="0" w:color="auto"/>
              </w:divBdr>
            </w:div>
            <w:div w:id="1406416288">
              <w:marLeft w:val="0"/>
              <w:marRight w:val="0"/>
              <w:marTop w:val="0"/>
              <w:marBottom w:val="0"/>
              <w:divBdr>
                <w:top w:val="none" w:sz="0" w:space="0" w:color="auto"/>
                <w:left w:val="none" w:sz="0" w:space="0" w:color="auto"/>
                <w:bottom w:val="none" w:sz="0" w:space="0" w:color="auto"/>
                <w:right w:val="none" w:sz="0" w:space="0" w:color="auto"/>
              </w:divBdr>
            </w:div>
            <w:div w:id="1637877086">
              <w:marLeft w:val="0"/>
              <w:marRight w:val="0"/>
              <w:marTop w:val="0"/>
              <w:marBottom w:val="0"/>
              <w:divBdr>
                <w:top w:val="none" w:sz="0" w:space="0" w:color="auto"/>
                <w:left w:val="none" w:sz="0" w:space="0" w:color="auto"/>
                <w:bottom w:val="none" w:sz="0" w:space="0" w:color="auto"/>
                <w:right w:val="none" w:sz="0" w:space="0" w:color="auto"/>
              </w:divBdr>
            </w:div>
            <w:div w:id="2131168323">
              <w:marLeft w:val="0"/>
              <w:marRight w:val="0"/>
              <w:marTop w:val="0"/>
              <w:marBottom w:val="0"/>
              <w:divBdr>
                <w:top w:val="none" w:sz="0" w:space="0" w:color="auto"/>
                <w:left w:val="none" w:sz="0" w:space="0" w:color="auto"/>
                <w:bottom w:val="none" w:sz="0" w:space="0" w:color="auto"/>
                <w:right w:val="none" w:sz="0" w:space="0" w:color="auto"/>
              </w:divBdr>
            </w:div>
            <w:div w:id="1795296089">
              <w:marLeft w:val="0"/>
              <w:marRight w:val="0"/>
              <w:marTop w:val="0"/>
              <w:marBottom w:val="0"/>
              <w:divBdr>
                <w:top w:val="none" w:sz="0" w:space="0" w:color="auto"/>
                <w:left w:val="none" w:sz="0" w:space="0" w:color="auto"/>
                <w:bottom w:val="none" w:sz="0" w:space="0" w:color="auto"/>
                <w:right w:val="none" w:sz="0" w:space="0" w:color="auto"/>
              </w:divBdr>
            </w:div>
            <w:div w:id="1551454168">
              <w:marLeft w:val="0"/>
              <w:marRight w:val="0"/>
              <w:marTop w:val="0"/>
              <w:marBottom w:val="0"/>
              <w:divBdr>
                <w:top w:val="none" w:sz="0" w:space="0" w:color="auto"/>
                <w:left w:val="none" w:sz="0" w:space="0" w:color="auto"/>
                <w:bottom w:val="none" w:sz="0" w:space="0" w:color="auto"/>
                <w:right w:val="none" w:sz="0" w:space="0" w:color="auto"/>
              </w:divBdr>
            </w:div>
            <w:div w:id="594896401">
              <w:marLeft w:val="0"/>
              <w:marRight w:val="0"/>
              <w:marTop w:val="0"/>
              <w:marBottom w:val="0"/>
              <w:divBdr>
                <w:top w:val="none" w:sz="0" w:space="0" w:color="auto"/>
                <w:left w:val="none" w:sz="0" w:space="0" w:color="auto"/>
                <w:bottom w:val="none" w:sz="0" w:space="0" w:color="auto"/>
                <w:right w:val="none" w:sz="0" w:space="0" w:color="auto"/>
              </w:divBdr>
            </w:div>
            <w:div w:id="1313869506">
              <w:marLeft w:val="0"/>
              <w:marRight w:val="0"/>
              <w:marTop w:val="0"/>
              <w:marBottom w:val="0"/>
              <w:divBdr>
                <w:top w:val="none" w:sz="0" w:space="0" w:color="auto"/>
                <w:left w:val="none" w:sz="0" w:space="0" w:color="auto"/>
                <w:bottom w:val="none" w:sz="0" w:space="0" w:color="auto"/>
                <w:right w:val="none" w:sz="0" w:space="0" w:color="auto"/>
              </w:divBdr>
            </w:div>
            <w:div w:id="1005598807">
              <w:marLeft w:val="0"/>
              <w:marRight w:val="0"/>
              <w:marTop w:val="0"/>
              <w:marBottom w:val="0"/>
              <w:divBdr>
                <w:top w:val="none" w:sz="0" w:space="0" w:color="auto"/>
                <w:left w:val="none" w:sz="0" w:space="0" w:color="auto"/>
                <w:bottom w:val="none" w:sz="0" w:space="0" w:color="auto"/>
                <w:right w:val="none" w:sz="0" w:space="0" w:color="auto"/>
              </w:divBdr>
            </w:div>
            <w:div w:id="1764909966">
              <w:marLeft w:val="0"/>
              <w:marRight w:val="0"/>
              <w:marTop w:val="0"/>
              <w:marBottom w:val="0"/>
              <w:divBdr>
                <w:top w:val="none" w:sz="0" w:space="0" w:color="auto"/>
                <w:left w:val="none" w:sz="0" w:space="0" w:color="auto"/>
                <w:bottom w:val="none" w:sz="0" w:space="0" w:color="auto"/>
                <w:right w:val="none" w:sz="0" w:space="0" w:color="auto"/>
              </w:divBdr>
            </w:div>
          </w:divsChild>
        </w:div>
        <w:div w:id="1849982536">
          <w:marLeft w:val="0"/>
          <w:marRight w:val="0"/>
          <w:marTop w:val="0"/>
          <w:marBottom w:val="0"/>
          <w:divBdr>
            <w:top w:val="none" w:sz="0" w:space="0" w:color="auto"/>
            <w:left w:val="none" w:sz="0" w:space="0" w:color="auto"/>
            <w:bottom w:val="none" w:sz="0" w:space="0" w:color="auto"/>
            <w:right w:val="none" w:sz="0" w:space="0" w:color="auto"/>
          </w:divBdr>
          <w:divsChild>
            <w:div w:id="624653629">
              <w:marLeft w:val="0"/>
              <w:marRight w:val="0"/>
              <w:marTop w:val="0"/>
              <w:marBottom w:val="0"/>
              <w:divBdr>
                <w:top w:val="none" w:sz="0" w:space="0" w:color="auto"/>
                <w:left w:val="none" w:sz="0" w:space="0" w:color="auto"/>
                <w:bottom w:val="none" w:sz="0" w:space="0" w:color="auto"/>
                <w:right w:val="none" w:sz="0" w:space="0" w:color="auto"/>
              </w:divBdr>
            </w:div>
            <w:div w:id="1141464749">
              <w:marLeft w:val="0"/>
              <w:marRight w:val="0"/>
              <w:marTop w:val="0"/>
              <w:marBottom w:val="0"/>
              <w:divBdr>
                <w:top w:val="none" w:sz="0" w:space="0" w:color="auto"/>
                <w:left w:val="none" w:sz="0" w:space="0" w:color="auto"/>
                <w:bottom w:val="none" w:sz="0" w:space="0" w:color="auto"/>
                <w:right w:val="none" w:sz="0" w:space="0" w:color="auto"/>
              </w:divBdr>
            </w:div>
            <w:div w:id="878250262">
              <w:marLeft w:val="0"/>
              <w:marRight w:val="0"/>
              <w:marTop w:val="0"/>
              <w:marBottom w:val="0"/>
              <w:divBdr>
                <w:top w:val="none" w:sz="0" w:space="0" w:color="auto"/>
                <w:left w:val="none" w:sz="0" w:space="0" w:color="auto"/>
                <w:bottom w:val="none" w:sz="0" w:space="0" w:color="auto"/>
                <w:right w:val="none" w:sz="0" w:space="0" w:color="auto"/>
              </w:divBdr>
            </w:div>
            <w:div w:id="445084497">
              <w:marLeft w:val="0"/>
              <w:marRight w:val="0"/>
              <w:marTop w:val="0"/>
              <w:marBottom w:val="0"/>
              <w:divBdr>
                <w:top w:val="none" w:sz="0" w:space="0" w:color="auto"/>
                <w:left w:val="none" w:sz="0" w:space="0" w:color="auto"/>
                <w:bottom w:val="none" w:sz="0" w:space="0" w:color="auto"/>
                <w:right w:val="none" w:sz="0" w:space="0" w:color="auto"/>
              </w:divBdr>
            </w:div>
            <w:div w:id="514155748">
              <w:marLeft w:val="0"/>
              <w:marRight w:val="0"/>
              <w:marTop w:val="0"/>
              <w:marBottom w:val="0"/>
              <w:divBdr>
                <w:top w:val="none" w:sz="0" w:space="0" w:color="auto"/>
                <w:left w:val="none" w:sz="0" w:space="0" w:color="auto"/>
                <w:bottom w:val="none" w:sz="0" w:space="0" w:color="auto"/>
                <w:right w:val="none" w:sz="0" w:space="0" w:color="auto"/>
              </w:divBdr>
            </w:div>
            <w:div w:id="765543043">
              <w:marLeft w:val="0"/>
              <w:marRight w:val="0"/>
              <w:marTop w:val="0"/>
              <w:marBottom w:val="0"/>
              <w:divBdr>
                <w:top w:val="none" w:sz="0" w:space="0" w:color="auto"/>
                <w:left w:val="none" w:sz="0" w:space="0" w:color="auto"/>
                <w:bottom w:val="none" w:sz="0" w:space="0" w:color="auto"/>
                <w:right w:val="none" w:sz="0" w:space="0" w:color="auto"/>
              </w:divBdr>
            </w:div>
            <w:div w:id="940643508">
              <w:marLeft w:val="0"/>
              <w:marRight w:val="0"/>
              <w:marTop w:val="0"/>
              <w:marBottom w:val="0"/>
              <w:divBdr>
                <w:top w:val="none" w:sz="0" w:space="0" w:color="auto"/>
                <w:left w:val="none" w:sz="0" w:space="0" w:color="auto"/>
                <w:bottom w:val="none" w:sz="0" w:space="0" w:color="auto"/>
                <w:right w:val="none" w:sz="0" w:space="0" w:color="auto"/>
              </w:divBdr>
            </w:div>
            <w:div w:id="1183472014">
              <w:marLeft w:val="0"/>
              <w:marRight w:val="0"/>
              <w:marTop w:val="0"/>
              <w:marBottom w:val="0"/>
              <w:divBdr>
                <w:top w:val="none" w:sz="0" w:space="0" w:color="auto"/>
                <w:left w:val="none" w:sz="0" w:space="0" w:color="auto"/>
                <w:bottom w:val="none" w:sz="0" w:space="0" w:color="auto"/>
                <w:right w:val="none" w:sz="0" w:space="0" w:color="auto"/>
              </w:divBdr>
            </w:div>
            <w:div w:id="887103963">
              <w:marLeft w:val="0"/>
              <w:marRight w:val="0"/>
              <w:marTop w:val="0"/>
              <w:marBottom w:val="0"/>
              <w:divBdr>
                <w:top w:val="none" w:sz="0" w:space="0" w:color="auto"/>
                <w:left w:val="none" w:sz="0" w:space="0" w:color="auto"/>
                <w:bottom w:val="none" w:sz="0" w:space="0" w:color="auto"/>
                <w:right w:val="none" w:sz="0" w:space="0" w:color="auto"/>
              </w:divBdr>
            </w:div>
            <w:div w:id="1438678977">
              <w:marLeft w:val="0"/>
              <w:marRight w:val="0"/>
              <w:marTop w:val="0"/>
              <w:marBottom w:val="0"/>
              <w:divBdr>
                <w:top w:val="none" w:sz="0" w:space="0" w:color="auto"/>
                <w:left w:val="none" w:sz="0" w:space="0" w:color="auto"/>
                <w:bottom w:val="none" w:sz="0" w:space="0" w:color="auto"/>
                <w:right w:val="none" w:sz="0" w:space="0" w:color="auto"/>
              </w:divBdr>
            </w:div>
            <w:div w:id="1293439832">
              <w:marLeft w:val="0"/>
              <w:marRight w:val="0"/>
              <w:marTop w:val="0"/>
              <w:marBottom w:val="0"/>
              <w:divBdr>
                <w:top w:val="none" w:sz="0" w:space="0" w:color="auto"/>
                <w:left w:val="none" w:sz="0" w:space="0" w:color="auto"/>
                <w:bottom w:val="none" w:sz="0" w:space="0" w:color="auto"/>
                <w:right w:val="none" w:sz="0" w:space="0" w:color="auto"/>
              </w:divBdr>
            </w:div>
          </w:divsChild>
        </w:div>
        <w:div w:id="1305701328">
          <w:marLeft w:val="0"/>
          <w:marRight w:val="0"/>
          <w:marTop w:val="0"/>
          <w:marBottom w:val="0"/>
          <w:divBdr>
            <w:top w:val="none" w:sz="0" w:space="0" w:color="auto"/>
            <w:left w:val="none" w:sz="0" w:space="0" w:color="auto"/>
            <w:bottom w:val="none" w:sz="0" w:space="0" w:color="auto"/>
            <w:right w:val="none" w:sz="0" w:space="0" w:color="auto"/>
          </w:divBdr>
          <w:divsChild>
            <w:div w:id="851142369">
              <w:marLeft w:val="0"/>
              <w:marRight w:val="0"/>
              <w:marTop w:val="0"/>
              <w:marBottom w:val="0"/>
              <w:divBdr>
                <w:top w:val="none" w:sz="0" w:space="0" w:color="auto"/>
                <w:left w:val="none" w:sz="0" w:space="0" w:color="auto"/>
                <w:bottom w:val="none" w:sz="0" w:space="0" w:color="auto"/>
                <w:right w:val="none" w:sz="0" w:space="0" w:color="auto"/>
              </w:divBdr>
            </w:div>
            <w:div w:id="1843353181">
              <w:marLeft w:val="0"/>
              <w:marRight w:val="0"/>
              <w:marTop w:val="0"/>
              <w:marBottom w:val="0"/>
              <w:divBdr>
                <w:top w:val="none" w:sz="0" w:space="0" w:color="auto"/>
                <w:left w:val="none" w:sz="0" w:space="0" w:color="auto"/>
                <w:bottom w:val="none" w:sz="0" w:space="0" w:color="auto"/>
                <w:right w:val="none" w:sz="0" w:space="0" w:color="auto"/>
              </w:divBdr>
            </w:div>
            <w:div w:id="1313021942">
              <w:marLeft w:val="0"/>
              <w:marRight w:val="0"/>
              <w:marTop w:val="0"/>
              <w:marBottom w:val="0"/>
              <w:divBdr>
                <w:top w:val="none" w:sz="0" w:space="0" w:color="auto"/>
                <w:left w:val="none" w:sz="0" w:space="0" w:color="auto"/>
                <w:bottom w:val="none" w:sz="0" w:space="0" w:color="auto"/>
                <w:right w:val="none" w:sz="0" w:space="0" w:color="auto"/>
              </w:divBdr>
            </w:div>
            <w:div w:id="713701972">
              <w:marLeft w:val="0"/>
              <w:marRight w:val="0"/>
              <w:marTop w:val="0"/>
              <w:marBottom w:val="0"/>
              <w:divBdr>
                <w:top w:val="none" w:sz="0" w:space="0" w:color="auto"/>
                <w:left w:val="none" w:sz="0" w:space="0" w:color="auto"/>
                <w:bottom w:val="none" w:sz="0" w:space="0" w:color="auto"/>
                <w:right w:val="none" w:sz="0" w:space="0" w:color="auto"/>
              </w:divBdr>
            </w:div>
          </w:divsChild>
        </w:div>
        <w:div w:id="2137478136">
          <w:marLeft w:val="0"/>
          <w:marRight w:val="0"/>
          <w:marTop w:val="0"/>
          <w:marBottom w:val="0"/>
          <w:divBdr>
            <w:top w:val="none" w:sz="0" w:space="0" w:color="auto"/>
            <w:left w:val="none" w:sz="0" w:space="0" w:color="auto"/>
            <w:bottom w:val="none" w:sz="0" w:space="0" w:color="auto"/>
            <w:right w:val="none" w:sz="0" w:space="0" w:color="auto"/>
          </w:divBdr>
          <w:divsChild>
            <w:div w:id="682393237">
              <w:marLeft w:val="0"/>
              <w:marRight w:val="0"/>
              <w:marTop w:val="0"/>
              <w:marBottom w:val="0"/>
              <w:divBdr>
                <w:top w:val="none" w:sz="0" w:space="0" w:color="auto"/>
                <w:left w:val="none" w:sz="0" w:space="0" w:color="auto"/>
                <w:bottom w:val="none" w:sz="0" w:space="0" w:color="auto"/>
                <w:right w:val="none" w:sz="0" w:space="0" w:color="auto"/>
              </w:divBdr>
            </w:div>
            <w:div w:id="1189444834">
              <w:marLeft w:val="0"/>
              <w:marRight w:val="0"/>
              <w:marTop w:val="0"/>
              <w:marBottom w:val="0"/>
              <w:divBdr>
                <w:top w:val="none" w:sz="0" w:space="0" w:color="auto"/>
                <w:left w:val="none" w:sz="0" w:space="0" w:color="auto"/>
                <w:bottom w:val="none" w:sz="0" w:space="0" w:color="auto"/>
                <w:right w:val="none" w:sz="0" w:space="0" w:color="auto"/>
              </w:divBdr>
            </w:div>
            <w:div w:id="1353799440">
              <w:marLeft w:val="0"/>
              <w:marRight w:val="0"/>
              <w:marTop w:val="0"/>
              <w:marBottom w:val="0"/>
              <w:divBdr>
                <w:top w:val="none" w:sz="0" w:space="0" w:color="auto"/>
                <w:left w:val="none" w:sz="0" w:space="0" w:color="auto"/>
                <w:bottom w:val="none" w:sz="0" w:space="0" w:color="auto"/>
                <w:right w:val="none" w:sz="0" w:space="0" w:color="auto"/>
              </w:divBdr>
            </w:div>
            <w:div w:id="262734857">
              <w:marLeft w:val="0"/>
              <w:marRight w:val="0"/>
              <w:marTop w:val="0"/>
              <w:marBottom w:val="0"/>
              <w:divBdr>
                <w:top w:val="none" w:sz="0" w:space="0" w:color="auto"/>
                <w:left w:val="none" w:sz="0" w:space="0" w:color="auto"/>
                <w:bottom w:val="none" w:sz="0" w:space="0" w:color="auto"/>
                <w:right w:val="none" w:sz="0" w:space="0" w:color="auto"/>
              </w:divBdr>
            </w:div>
            <w:div w:id="987704181">
              <w:marLeft w:val="0"/>
              <w:marRight w:val="0"/>
              <w:marTop w:val="0"/>
              <w:marBottom w:val="0"/>
              <w:divBdr>
                <w:top w:val="none" w:sz="0" w:space="0" w:color="auto"/>
                <w:left w:val="none" w:sz="0" w:space="0" w:color="auto"/>
                <w:bottom w:val="none" w:sz="0" w:space="0" w:color="auto"/>
                <w:right w:val="none" w:sz="0" w:space="0" w:color="auto"/>
              </w:divBdr>
            </w:div>
            <w:div w:id="997079663">
              <w:marLeft w:val="0"/>
              <w:marRight w:val="0"/>
              <w:marTop w:val="0"/>
              <w:marBottom w:val="0"/>
              <w:divBdr>
                <w:top w:val="none" w:sz="0" w:space="0" w:color="auto"/>
                <w:left w:val="none" w:sz="0" w:space="0" w:color="auto"/>
                <w:bottom w:val="none" w:sz="0" w:space="0" w:color="auto"/>
                <w:right w:val="none" w:sz="0" w:space="0" w:color="auto"/>
              </w:divBdr>
            </w:div>
            <w:div w:id="1392656963">
              <w:marLeft w:val="0"/>
              <w:marRight w:val="0"/>
              <w:marTop w:val="0"/>
              <w:marBottom w:val="0"/>
              <w:divBdr>
                <w:top w:val="none" w:sz="0" w:space="0" w:color="auto"/>
                <w:left w:val="none" w:sz="0" w:space="0" w:color="auto"/>
                <w:bottom w:val="none" w:sz="0" w:space="0" w:color="auto"/>
                <w:right w:val="none" w:sz="0" w:space="0" w:color="auto"/>
              </w:divBdr>
            </w:div>
            <w:div w:id="597179518">
              <w:marLeft w:val="0"/>
              <w:marRight w:val="0"/>
              <w:marTop w:val="0"/>
              <w:marBottom w:val="0"/>
              <w:divBdr>
                <w:top w:val="none" w:sz="0" w:space="0" w:color="auto"/>
                <w:left w:val="none" w:sz="0" w:space="0" w:color="auto"/>
                <w:bottom w:val="none" w:sz="0" w:space="0" w:color="auto"/>
                <w:right w:val="none" w:sz="0" w:space="0" w:color="auto"/>
              </w:divBdr>
            </w:div>
            <w:div w:id="939797487">
              <w:marLeft w:val="0"/>
              <w:marRight w:val="0"/>
              <w:marTop w:val="0"/>
              <w:marBottom w:val="0"/>
              <w:divBdr>
                <w:top w:val="none" w:sz="0" w:space="0" w:color="auto"/>
                <w:left w:val="none" w:sz="0" w:space="0" w:color="auto"/>
                <w:bottom w:val="none" w:sz="0" w:space="0" w:color="auto"/>
                <w:right w:val="none" w:sz="0" w:space="0" w:color="auto"/>
              </w:divBdr>
            </w:div>
            <w:div w:id="1019430001">
              <w:marLeft w:val="0"/>
              <w:marRight w:val="0"/>
              <w:marTop w:val="0"/>
              <w:marBottom w:val="0"/>
              <w:divBdr>
                <w:top w:val="none" w:sz="0" w:space="0" w:color="auto"/>
                <w:left w:val="none" w:sz="0" w:space="0" w:color="auto"/>
                <w:bottom w:val="none" w:sz="0" w:space="0" w:color="auto"/>
                <w:right w:val="none" w:sz="0" w:space="0" w:color="auto"/>
              </w:divBdr>
            </w:div>
            <w:div w:id="826364630">
              <w:marLeft w:val="0"/>
              <w:marRight w:val="0"/>
              <w:marTop w:val="0"/>
              <w:marBottom w:val="0"/>
              <w:divBdr>
                <w:top w:val="none" w:sz="0" w:space="0" w:color="auto"/>
                <w:left w:val="none" w:sz="0" w:space="0" w:color="auto"/>
                <w:bottom w:val="none" w:sz="0" w:space="0" w:color="auto"/>
                <w:right w:val="none" w:sz="0" w:space="0" w:color="auto"/>
              </w:divBdr>
            </w:div>
            <w:div w:id="250361051">
              <w:marLeft w:val="0"/>
              <w:marRight w:val="0"/>
              <w:marTop w:val="0"/>
              <w:marBottom w:val="0"/>
              <w:divBdr>
                <w:top w:val="none" w:sz="0" w:space="0" w:color="auto"/>
                <w:left w:val="none" w:sz="0" w:space="0" w:color="auto"/>
                <w:bottom w:val="none" w:sz="0" w:space="0" w:color="auto"/>
                <w:right w:val="none" w:sz="0" w:space="0" w:color="auto"/>
              </w:divBdr>
            </w:div>
            <w:div w:id="983656316">
              <w:marLeft w:val="0"/>
              <w:marRight w:val="0"/>
              <w:marTop w:val="0"/>
              <w:marBottom w:val="0"/>
              <w:divBdr>
                <w:top w:val="none" w:sz="0" w:space="0" w:color="auto"/>
                <w:left w:val="none" w:sz="0" w:space="0" w:color="auto"/>
                <w:bottom w:val="none" w:sz="0" w:space="0" w:color="auto"/>
                <w:right w:val="none" w:sz="0" w:space="0" w:color="auto"/>
              </w:divBdr>
            </w:div>
            <w:div w:id="693464647">
              <w:marLeft w:val="0"/>
              <w:marRight w:val="0"/>
              <w:marTop w:val="0"/>
              <w:marBottom w:val="0"/>
              <w:divBdr>
                <w:top w:val="none" w:sz="0" w:space="0" w:color="auto"/>
                <w:left w:val="none" w:sz="0" w:space="0" w:color="auto"/>
                <w:bottom w:val="none" w:sz="0" w:space="0" w:color="auto"/>
                <w:right w:val="none" w:sz="0" w:space="0" w:color="auto"/>
              </w:divBdr>
            </w:div>
            <w:div w:id="1121916770">
              <w:marLeft w:val="0"/>
              <w:marRight w:val="0"/>
              <w:marTop w:val="0"/>
              <w:marBottom w:val="0"/>
              <w:divBdr>
                <w:top w:val="none" w:sz="0" w:space="0" w:color="auto"/>
                <w:left w:val="none" w:sz="0" w:space="0" w:color="auto"/>
                <w:bottom w:val="none" w:sz="0" w:space="0" w:color="auto"/>
                <w:right w:val="none" w:sz="0" w:space="0" w:color="auto"/>
              </w:divBdr>
            </w:div>
            <w:div w:id="480345514">
              <w:marLeft w:val="0"/>
              <w:marRight w:val="0"/>
              <w:marTop w:val="0"/>
              <w:marBottom w:val="0"/>
              <w:divBdr>
                <w:top w:val="none" w:sz="0" w:space="0" w:color="auto"/>
                <w:left w:val="none" w:sz="0" w:space="0" w:color="auto"/>
                <w:bottom w:val="none" w:sz="0" w:space="0" w:color="auto"/>
                <w:right w:val="none" w:sz="0" w:space="0" w:color="auto"/>
              </w:divBdr>
            </w:div>
          </w:divsChild>
        </w:div>
        <w:div w:id="1988128454">
          <w:marLeft w:val="0"/>
          <w:marRight w:val="0"/>
          <w:marTop w:val="0"/>
          <w:marBottom w:val="0"/>
          <w:divBdr>
            <w:top w:val="none" w:sz="0" w:space="0" w:color="auto"/>
            <w:left w:val="none" w:sz="0" w:space="0" w:color="auto"/>
            <w:bottom w:val="none" w:sz="0" w:space="0" w:color="auto"/>
            <w:right w:val="none" w:sz="0" w:space="0" w:color="auto"/>
          </w:divBdr>
          <w:divsChild>
            <w:div w:id="1685746370">
              <w:marLeft w:val="0"/>
              <w:marRight w:val="0"/>
              <w:marTop w:val="0"/>
              <w:marBottom w:val="0"/>
              <w:divBdr>
                <w:top w:val="none" w:sz="0" w:space="0" w:color="auto"/>
                <w:left w:val="none" w:sz="0" w:space="0" w:color="auto"/>
                <w:bottom w:val="none" w:sz="0" w:space="0" w:color="auto"/>
                <w:right w:val="none" w:sz="0" w:space="0" w:color="auto"/>
              </w:divBdr>
            </w:div>
            <w:div w:id="761410772">
              <w:marLeft w:val="0"/>
              <w:marRight w:val="0"/>
              <w:marTop w:val="0"/>
              <w:marBottom w:val="0"/>
              <w:divBdr>
                <w:top w:val="none" w:sz="0" w:space="0" w:color="auto"/>
                <w:left w:val="none" w:sz="0" w:space="0" w:color="auto"/>
                <w:bottom w:val="none" w:sz="0" w:space="0" w:color="auto"/>
                <w:right w:val="none" w:sz="0" w:space="0" w:color="auto"/>
              </w:divBdr>
            </w:div>
            <w:div w:id="1236280023">
              <w:marLeft w:val="0"/>
              <w:marRight w:val="0"/>
              <w:marTop w:val="0"/>
              <w:marBottom w:val="0"/>
              <w:divBdr>
                <w:top w:val="none" w:sz="0" w:space="0" w:color="auto"/>
                <w:left w:val="none" w:sz="0" w:space="0" w:color="auto"/>
                <w:bottom w:val="none" w:sz="0" w:space="0" w:color="auto"/>
                <w:right w:val="none" w:sz="0" w:space="0" w:color="auto"/>
              </w:divBdr>
            </w:div>
            <w:div w:id="572659735">
              <w:marLeft w:val="0"/>
              <w:marRight w:val="0"/>
              <w:marTop w:val="0"/>
              <w:marBottom w:val="0"/>
              <w:divBdr>
                <w:top w:val="none" w:sz="0" w:space="0" w:color="auto"/>
                <w:left w:val="none" w:sz="0" w:space="0" w:color="auto"/>
                <w:bottom w:val="none" w:sz="0" w:space="0" w:color="auto"/>
                <w:right w:val="none" w:sz="0" w:space="0" w:color="auto"/>
              </w:divBdr>
            </w:div>
            <w:div w:id="1174540236">
              <w:marLeft w:val="0"/>
              <w:marRight w:val="0"/>
              <w:marTop w:val="0"/>
              <w:marBottom w:val="0"/>
              <w:divBdr>
                <w:top w:val="none" w:sz="0" w:space="0" w:color="auto"/>
                <w:left w:val="none" w:sz="0" w:space="0" w:color="auto"/>
                <w:bottom w:val="none" w:sz="0" w:space="0" w:color="auto"/>
                <w:right w:val="none" w:sz="0" w:space="0" w:color="auto"/>
              </w:divBdr>
            </w:div>
            <w:div w:id="587344225">
              <w:marLeft w:val="0"/>
              <w:marRight w:val="0"/>
              <w:marTop w:val="0"/>
              <w:marBottom w:val="0"/>
              <w:divBdr>
                <w:top w:val="none" w:sz="0" w:space="0" w:color="auto"/>
                <w:left w:val="none" w:sz="0" w:space="0" w:color="auto"/>
                <w:bottom w:val="none" w:sz="0" w:space="0" w:color="auto"/>
                <w:right w:val="none" w:sz="0" w:space="0" w:color="auto"/>
              </w:divBdr>
            </w:div>
          </w:divsChild>
        </w:div>
        <w:div w:id="1052733248">
          <w:marLeft w:val="0"/>
          <w:marRight w:val="0"/>
          <w:marTop w:val="0"/>
          <w:marBottom w:val="0"/>
          <w:divBdr>
            <w:top w:val="none" w:sz="0" w:space="0" w:color="auto"/>
            <w:left w:val="none" w:sz="0" w:space="0" w:color="auto"/>
            <w:bottom w:val="none" w:sz="0" w:space="0" w:color="auto"/>
            <w:right w:val="none" w:sz="0" w:space="0" w:color="auto"/>
          </w:divBdr>
          <w:divsChild>
            <w:div w:id="1551309460">
              <w:marLeft w:val="0"/>
              <w:marRight w:val="0"/>
              <w:marTop w:val="0"/>
              <w:marBottom w:val="0"/>
              <w:divBdr>
                <w:top w:val="none" w:sz="0" w:space="0" w:color="auto"/>
                <w:left w:val="none" w:sz="0" w:space="0" w:color="auto"/>
                <w:bottom w:val="none" w:sz="0" w:space="0" w:color="auto"/>
                <w:right w:val="none" w:sz="0" w:space="0" w:color="auto"/>
              </w:divBdr>
            </w:div>
            <w:div w:id="528614935">
              <w:marLeft w:val="0"/>
              <w:marRight w:val="0"/>
              <w:marTop w:val="0"/>
              <w:marBottom w:val="0"/>
              <w:divBdr>
                <w:top w:val="none" w:sz="0" w:space="0" w:color="auto"/>
                <w:left w:val="none" w:sz="0" w:space="0" w:color="auto"/>
                <w:bottom w:val="none" w:sz="0" w:space="0" w:color="auto"/>
                <w:right w:val="none" w:sz="0" w:space="0" w:color="auto"/>
              </w:divBdr>
            </w:div>
            <w:div w:id="452868170">
              <w:marLeft w:val="0"/>
              <w:marRight w:val="0"/>
              <w:marTop w:val="0"/>
              <w:marBottom w:val="0"/>
              <w:divBdr>
                <w:top w:val="none" w:sz="0" w:space="0" w:color="auto"/>
                <w:left w:val="none" w:sz="0" w:space="0" w:color="auto"/>
                <w:bottom w:val="none" w:sz="0" w:space="0" w:color="auto"/>
                <w:right w:val="none" w:sz="0" w:space="0" w:color="auto"/>
              </w:divBdr>
            </w:div>
            <w:div w:id="2046253126">
              <w:marLeft w:val="0"/>
              <w:marRight w:val="0"/>
              <w:marTop w:val="0"/>
              <w:marBottom w:val="0"/>
              <w:divBdr>
                <w:top w:val="none" w:sz="0" w:space="0" w:color="auto"/>
                <w:left w:val="none" w:sz="0" w:space="0" w:color="auto"/>
                <w:bottom w:val="none" w:sz="0" w:space="0" w:color="auto"/>
                <w:right w:val="none" w:sz="0" w:space="0" w:color="auto"/>
              </w:divBdr>
            </w:div>
            <w:div w:id="292714752">
              <w:marLeft w:val="0"/>
              <w:marRight w:val="0"/>
              <w:marTop w:val="0"/>
              <w:marBottom w:val="0"/>
              <w:divBdr>
                <w:top w:val="none" w:sz="0" w:space="0" w:color="auto"/>
                <w:left w:val="none" w:sz="0" w:space="0" w:color="auto"/>
                <w:bottom w:val="none" w:sz="0" w:space="0" w:color="auto"/>
                <w:right w:val="none" w:sz="0" w:space="0" w:color="auto"/>
              </w:divBdr>
            </w:div>
            <w:div w:id="464391556">
              <w:marLeft w:val="0"/>
              <w:marRight w:val="0"/>
              <w:marTop w:val="0"/>
              <w:marBottom w:val="0"/>
              <w:divBdr>
                <w:top w:val="none" w:sz="0" w:space="0" w:color="auto"/>
                <w:left w:val="none" w:sz="0" w:space="0" w:color="auto"/>
                <w:bottom w:val="none" w:sz="0" w:space="0" w:color="auto"/>
                <w:right w:val="none" w:sz="0" w:space="0" w:color="auto"/>
              </w:divBdr>
            </w:div>
            <w:div w:id="208423584">
              <w:marLeft w:val="0"/>
              <w:marRight w:val="0"/>
              <w:marTop w:val="0"/>
              <w:marBottom w:val="0"/>
              <w:divBdr>
                <w:top w:val="none" w:sz="0" w:space="0" w:color="auto"/>
                <w:left w:val="none" w:sz="0" w:space="0" w:color="auto"/>
                <w:bottom w:val="none" w:sz="0" w:space="0" w:color="auto"/>
                <w:right w:val="none" w:sz="0" w:space="0" w:color="auto"/>
              </w:divBdr>
            </w:div>
            <w:div w:id="2062559160">
              <w:marLeft w:val="0"/>
              <w:marRight w:val="0"/>
              <w:marTop w:val="0"/>
              <w:marBottom w:val="0"/>
              <w:divBdr>
                <w:top w:val="none" w:sz="0" w:space="0" w:color="auto"/>
                <w:left w:val="none" w:sz="0" w:space="0" w:color="auto"/>
                <w:bottom w:val="none" w:sz="0" w:space="0" w:color="auto"/>
                <w:right w:val="none" w:sz="0" w:space="0" w:color="auto"/>
              </w:divBdr>
            </w:div>
          </w:divsChild>
        </w:div>
        <w:div w:id="470026640">
          <w:marLeft w:val="0"/>
          <w:marRight w:val="0"/>
          <w:marTop w:val="0"/>
          <w:marBottom w:val="0"/>
          <w:divBdr>
            <w:top w:val="none" w:sz="0" w:space="0" w:color="auto"/>
            <w:left w:val="none" w:sz="0" w:space="0" w:color="auto"/>
            <w:bottom w:val="none" w:sz="0" w:space="0" w:color="auto"/>
            <w:right w:val="none" w:sz="0" w:space="0" w:color="auto"/>
          </w:divBdr>
          <w:divsChild>
            <w:div w:id="616182997">
              <w:marLeft w:val="0"/>
              <w:marRight w:val="0"/>
              <w:marTop w:val="0"/>
              <w:marBottom w:val="0"/>
              <w:divBdr>
                <w:top w:val="none" w:sz="0" w:space="0" w:color="auto"/>
                <w:left w:val="none" w:sz="0" w:space="0" w:color="auto"/>
                <w:bottom w:val="none" w:sz="0" w:space="0" w:color="auto"/>
                <w:right w:val="none" w:sz="0" w:space="0" w:color="auto"/>
              </w:divBdr>
            </w:div>
            <w:div w:id="1471290625">
              <w:marLeft w:val="0"/>
              <w:marRight w:val="0"/>
              <w:marTop w:val="0"/>
              <w:marBottom w:val="0"/>
              <w:divBdr>
                <w:top w:val="none" w:sz="0" w:space="0" w:color="auto"/>
                <w:left w:val="none" w:sz="0" w:space="0" w:color="auto"/>
                <w:bottom w:val="none" w:sz="0" w:space="0" w:color="auto"/>
                <w:right w:val="none" w:sz="0" w:space="0" w:color="auto"/>
              </w:divBdr>
            </w:div>
            <w:div w:id="758645637">
              <w:marLeft w:val="0"/>
              <w:marRight w:val="0"/>
              <w:marTop w:val="0"/>
              <w:marBottom w:val="0"/>
              <w:divBdr>
                <w:top w:val="none" w:sz="0" w:space="0" w:color="auto"/>
                <w:left w:val="none" w:sz="0" w:space="0" w:color="auto"/>
                <w:bottom w:val="none" w:sz="0" w:space="0" w:color="auto"/>
                <w:right w:val="none" w:sz="0" w:space="0" w:color="auto"/>
              </w:divBdr>
            </w:div>
          </w:divsChild>
        </w:div>
        <w:div w:id="426735522">
          <w:marLeft w:val="0"/>
          <w:marRight w:val="0"/>
          <w:marTop w:val="0"/>
          <w:marBottom w:val="0"/>
          <w:divBdr>
            <w:top w:val="none" w:sz="0" w:space="0" w:color="auto"/>
            <w:left w:val="none" w:sz="0" w:space="0" w:color="auto"/>
            <w:bottom w:val="none" w:sz="0" w:space="0" w:color="auto"/>
            <w:right w:val="none" w:sz="0" w:space="0" w:color="auto"/>
          </w:divBdr>
          <w:divsChild>
            <w:div w:id="1565683594">
              <w:marLeft w:val="0"/>
              <w:marRight w:val="0"/>
              <w:marTop w:val="0"/>
              <w:marBottom w:val="0"/>
              <w:divBdr>
                <w:top w:val="none" w:sz="0" w:space="0" w:color="auto"/>
                <w:left w:val="none" w:sz="0" w:space="0" w:color="auto"/>
                <w:bottom w:val="none" w:sz="0" w:space="0" w:color="auto"/>
                <w:right w:val="none" w:sz="0" w:space="0" w:color="auto"/>
              </w:divBdr>
            </w:div>
          </w:divsChild>
        </w:div>
        <w:div w:id="988900073">
          <w:marLeft w:val="0"/>
          <w:marRight w:val="0"/>
          <w:marTop w:val="0"/>
          <w:marBottom w:val="0"/>
          <w:divBdr>
            <w:top w:val="none" w:sz="0" w:space="0" w:color="auto"/>
            <w:left w:val="none" w:sz="0" w:space="0" w:color="auto"/>
            <w:bottom w:val="none" w:sz="0" w:space="0" w:color="auto"/>
            <w:right w:val="none" w:sz="0" w:space="0" w:color="auto"/>
          </w:divBdr>
          <w:divsChild>
            <w:div w:id="750199923">
              <w:marLeft w:val="0"/>
              <w:marRight w:val="0"/>
              <w:marTop w:val="0"/>
              <w:marBottom w:val="0"/>
              <w:divBdr>
                <w:top w:val="none" w:sz="0" w:space="0" w:color="auto"/>
                <w:left w:val="none" w:sz="0" w:space="0" w:color="auto"/>
                <w:bottom w:val="none" w:sz="0" w:space="0" w:color="auto"/>
                <w:right w:val="none" w:sz="0" w:space="0" w:color="auto"/>
              </w:divBdr>
            </w:div>
            <w:div w:id="1424381285">
              <w:marLeft w:val="0"/>
              <w:marRight w:val="0"/>
              <w:marTop w:val="0"/>
              <w:marBottom w:val="0"/>
              <w:divBdr>
                <w:top w:val="none" w:sz="0" w:space="0" w:color="auto"/>
                <w:left w:val="none" w:sz="0" w:space="0" w:color="auto"/>
                <w:bottom w:val="none" w:sz="0" w:space="0" w:color="auto"/>
                <w:right w:val="none" w:sz="0" w:space="0" w:color="auto"/>
              </w:divBdr>
            </w:div>
            <w:div w:id="612708043">
              <w:marLeft w:val="0"/>
              <w:marRight w:val="0"/>
              <w:marTop w:val="0"/>
              <w:marBottom w:val="0"/>
              <w:divBdr>
                <w:top w:val="none" w:sz="0" w:space="0" w:color="auto"/>
                <w:left w:val="none" w:sz="0" w:space="0" w:color="auto"/>
                <w:bottom w:val="none" w:sz="0" w:space="0" w:color="auto"/>
                <w:right w:val="none" w:sz="0" w:space="0" w:color="auto"/>
              </w:divBdr>
            </w:div>
            <w:div w:id="670446130">
              <w:marLeft w:val="0"/>
              <w:marRight w:val="0"/>
              <w:marTop w:val="0"/>
              <w:marBottom w:val="0"/>
              <w:divBdr>
                <w:top w:val="none" w:sz="0" w:space="0" w:color="auto"/>
                <w:left w:val="none" w:sz="0" w:space="0" w:color="auto"/>
                <w:bottom w:val="none" w:sz="0" w:space="0" w:color="auto"/>
                <w:right w:val="none" w:sz="0" w:space="0" w:color="auto"/>
              </w:divBdr>
            </w:div>
            <w:div w:id="826483093">
              <w:marLeft w:val="0"/>
              <w:marRight w:val="0"/>
              <w:marTop w:val="0"/>
              <w:marBottom w:val="0"/>
              <w:divBdr>
                <w:top w:val="none" w:sz="0" w:space="0" w:color="auto"/>
                <w:left w:val="none" w:sz="0" w:space="0" w:color="auto"/>
                <w:bottom w:val="none" w:sz="0" w:space="0" w:color="auto"/>
                <w:right w:val="none" w:sz="0" w:space="0" w:color="auto"/>
              </w:divBdr>
            </w:div>
            <w:div w:id="1840080331">
              <w:marLeft w:val="0"/>
              <w:marRight w:val="0"/>
              <w:marTop w:val="0"/>
              <w:marBottom w:val="0"/>
              <w:divBdr>
                <w:top w:val="none" w:sz="0" w:space="0" w:color="auto"/>
                <w:left w:val="none" w:sz="0" w:space="0" w:color="auto"/>
                <w:bottom w:val="none" w:sz="0" w:space="0" w:color="auto"/>
                <w:right w:val="none" w:sz="0" w:space="0" w:color="auto"/>
              </w:divBdr>
            </w:div>
          </w:divsChild>
        </w:div>
        <w:div w:id="955789966">
          <w:marLeft w:val="0"/>
          <w:marRight w:val="0"/>
          <w:marTop w:val="0"/>
          <w:marBottom w:val="0"/>
          <w:divBdr>
            <w:top w:val="none" w:sz="0" w:space="0" w:color="auto"/>
            <w:left w:val="none" w:sz="0" w:space="0" w:color="auto"/>
            <w:bottom w:val="none" w:sz="0" w:space="0" w:color="auto"/>
            <w:right w:val="none" w:sz="0" w:space="0" w:color="auto"/>
          </w:divBdr>
          <w:divsChild>
            <w:div w:id="118188829">
              <w:marLeft w:val="0"/>
              <w:marRight w:val="0"/>
              <w:marTop w:val="0"/>
              <w:marBottom w:val="0"/>
              <w:divBdr>
                <w:top w:val="none" w:sz="0" w:space="0" w:color="auto"/>
                <w:left w:val="none" w:sz="0" w:space="0" w:color="auto"/>
                <w:bottom w:val="none" w:sz="0" w:space="0" w:color="auto"/>
                <w:right w:val="none" w:sz="0" w:space="0" w:color="auto"/>
              </w:divBdr>
            </w:div>
            <w:div w:id="1679386384">
              <w:marLeft w:val="0"/>
              <w:marRight w:val="0"/>
              <w:marTop w:val="0"/>
              <w:marBottom w:val="0"/>
              <w:divBdr>
                <w:top w:val="none" w:sz="0" w:space="0" w:color="auto"/>
                <w:left w:val="none" w:sz="0" w:space="0" w:color="auto"/>
                <w:bottom w:val="none" w:sz="0" w:space="0" w:color="auto"/>
                <w:right w:val="none" w:sz="0" w:space="0" w:color="auto"/>
              </w:divBdr>
            </w:div>
            <w:div w:id="9793571">
              <w:marLeft w:val="0"/>
              <w:marRight w:val="0"/>
              <w:marTop w:val="0"/>
              <w:marBottom w:val="0"/>
              <w:divBdr>
                <w:top w:val="none" w:sz="0" w:space="0" w:color="auto"/>
                <w:left w:val="none" w:sz="0" w:space="0" w:color="auto"/>
                <w:bottom w:val="none" w:sz="0" w:space="0" w:color="auto"/>
                <w:right w:val="none" w:sz="0" w:space="0" w:color="auto"/>
              </w:divBdr>
            </w:div>
            <w:div w:id="495652794">
              <w:marLeft w:val="0"/>
              <w:marRight w:val="0"/>
              <w:marTop w:val="0"/>
              <w:marBottom w:val="0"/>
              <w:divBdr>
                <w:top w:val="none" w:sz="0" w:space="0" w:color="auto"/>
                <w:left w:val="none" w:sz="0" w:space="0" w:color="auto"/>
                <w:bottom w:val="none" w:sz="0" w:space="0" w:color="auto"/>
                <w:right w:val="none" w:sz="0" w:space="0" w:color="auto"/>
              </w:divBdr>
            </w:div>
            <w:div w:id="1373071535">
              <w:marLeft w:val="0"/>
              <w:marRight w:val="0"/>
              <w:marTop w:val="0"/>
              <w:marBottom w:val="0"/>
              <w:divBdr>
                <w:top w:val="none" w:sz="0" w:space="0" w:color="auto"/>
                <w:left w:val="none" w:sz="0" w:space="0" w:color="auto"/>
                <w:bottom w:val="none" w:sz="0" w:space="0" w:color="auto"/>
                <w:right w:val="none" w:sz="0" w:space="0" w:color="auto"/>
              </w:divBdr>
            </w:div>
            <w:div w:id="443692547">
              <w:marLeft w:val="0"/>
              <w:marRight w:val="0"/>
              <w:marTop w:val="0"/>
              <w:marBottom w:val="0"/>
              <w:divBdr>
                <w:top w:val="none" w:sz="0" w:space="0" w:color="auto"/>
                <w:left w:val="none" w:sz="0" w:space="0" w:color="auto"/>
                <w:bottom w:val="none" w:sz="0" w:space="0" w:color="auto"/>
                <w:right w:val="none" w:sz="0" w:space="0" w:color="auto"/>
              </w:divBdr>
            </w:div>
            <w:div w:id="395513111">
              <w:marLeft w:val="0"/>
              <w:marRight w:val="0"/>
              <w:marTop w:val="0"/>
              <w:marBottom w:val="0"/>
              <w:divBdr>
                <w:top w:val="none" w:sz="0" w:space="0" w:color="auto"/>
                <w:left w:val="none" w:sz="0" w:space="0" w:color="auto"/>
                <w:bottom w:val="none" w:sz="0" w:space="0" w:color="auto"/>
                <w:right w:val="none" w:sz="0" w:space="0" w:color="auto"/>
              </w:divBdr>
            </w:div>
          </w:divsChild>
        </w:div>
        <w:div w:id="1603344142">
          <w:marLeft w:val="0"/>
          <w:marRight w:val="0"/>
          <w:marTop w:val="0"/>
          <w:marBottom w:val="0"/>
          <w:divBdr>
            <w:top w:val="none" w:sz="0" w:space="0" w:color="auto"/>
            <w:left w:val="none" w:sz="0" w:space="0" w:color="auto"/>
            <w:bottom w:val="none" w:sz="0" w:space="0" w:color="auto"/>
            <w:right w:val="none" w:sz="0" w:space="0" w:color="auto"/>
          </w:divBdr>
          <w:divsChild>
            <w:div w:id="339739480">
              <w:marLeft w:val="0"/>
              <w:marRight w:val="0"/>
              <w:marTop w:val="0"/>
              <w:marBottom w:val="0"/>
              <w:divBdr>
                <w:top w:val="none" w:sz="0" w:space="0" w:color="auto"/>
                <w:left w:val="none" w:sz="0" w:space="0" w:color="auto"/>
                <w:bottom w:val="none" w:sz="0" w:space="0" w:color="auto"/>
                <w:right w:val="none" w:sz="0" w:space="0" w:color="auto"/>
              </w:divBdr>
            </w:div>
          </w:divsChild>
        </w:div>
        <w:div w:id="300037389">
          <w:marLeft w:val="0"/>
          <w:marRight w:val="0"/>
          <w:marTop w:val="0"/>
          <w:marBottom w:val="0"/>
          <w:divBdr>
            <w:top w:val="none" w:sz="0" w:space="0" w:color="auto"/>
            <w:left w:val="none" w:sz="0" w:space="0" w:color="auto"/>
            <w:bottom w:val="none" w:sz="0" w:space="0" w:color="auto"/>
            <w:right w:val="none" w:sz="0" w:space="0" w:color="auto"/>
          </w:divBdr>
          <w:divsChild>
            <w:div w:id="1988704746">
              <w:marLeft w:val="0"/>
              <w:marRight w:val="0"/>
              <w:marTop w:val="0"/>
              <w:marBottom w:val="0"/>
              <w:divBdr>
                <w:top w:val="none" w:sz="0" w:space="0" w:color="auto"/>
                <w:left w:val="none" w:sz="0" w:space="0" w:color="auto"/>
                <w:bottom w:val="none" w:sz="0" w:space="0" w:color="auto"/>
                <w:right w:val="none" w:sz="0" w:space="0" w:color="auto"/>
              </w:divBdr>
            </w:div>
            <w:div w:id="1459494844">
              <w:marLeft w:val="0"/>
              <w:marRight w:val="0"/>
              <w:marTop w:val="0"/>
              <w:marBottom w:val="0"/>
              <w:divBdr>
                <w:top w:val="none" w:sz="0" w:space="0" w:color="auto"/>
                <w:left w:val="none" w:sz="0" w:space="0" w:color="auto"/>
                <w:bottom w:val="none" w:sz="0" w:space="0" w:color="auto"/>
                <w:right w:val="none" w:sz="0" w:space="0" w:color="auto"/>
              </w:divBdr>
            </w:div>
            <w:div w:id="208883653">
              <w:marLeft w:val="0"/>
              <w:marRight w:val="0"/>
              <w:marTop w:val="0"/>
              <w:marBottom w:val="0"/>
              <w:divBdr>
                <w:top w:val="none" w:sz="0" w:space="0" w:color="auto"/>
                <w:left w:val="none" w:sz="0" w:space="0" w:color="auto"/>
                <w:bottom w:val="none" w:sz="0" w:space="0" w:color="auto"/>
                <w:right w:val="none" w:sz="0" w:space="0" w:color="auto"/>
              </w:divBdr>
            </w:div>
            <w:div w:id="1708677933">
              <w:marLeft w:val="0"/>
              <w:marRight w:val="0"/>
              <w:marTop w:val="0"/>
              <w:marBottom w:val="0"/>
              <w:divBdr>
                <w:top w:val="none" w:sz="0" w:space="0" w:color="auto"/>
                <w:left w:val="none" w:sz="0" w:space="0" w:color="auto"/>
                <w:bottom w:val="none" w:sz="0" w:space="0" w:color="auto"/>
                <w:right w:val="none" w:sz="0" w:space="0" w:color="auto"/>
              </w:divBdr>
            </w:div>
            <w:div w:id="2027973310">
              <w:marLeft w:val="0"/>
              <w:marRight w:val="0"/>
              <w:marTop w:val="0"/>
              <w:marBottom w:val="0"/>
              <w:divBdr>
                <w:top w:val="none" w:sz="0" w:space="0" w:color="auto"/>
                <w:left w:val="none" w:sz="0" w:space="0" w:color="auto"/>
                <w:bottom w:val="none" w:sz="0" w:space="0" w:color="auto"/>
                <w:right w:val="none" w:sz="0" w:space="0" w:color="auto"/>
              </w:divBdr>
            </w:div>
          </w:divsChild>
        </w:div>
        <w:div w:id="2023122515">
          <w:marLeft w:val="0"/>
          <w:marRight w:val="0"/>
          <w:marTop w:val="0"/>
          <w:marBottom w:val="0"/>
          <w:divBdr>
            <w:top w:val="none" w:sz="0" w:space="0" w:color="auto"/>
            <w:left w:val="none" w:sz="0" w:space="0" w:color="auto"/>
            <w:bottom w:val="none" w:sz="0" w:space="0" w:color="auto"/>
            <w:right w:val="none" w:sz="0" w:space="0" w:color="auto"/>
          </w:divBdr>
          <w:divsChild>
            <w:div w:id="1280069755">
              <w:marLeft w:val="0"/>
              <w:marRight w:val="0"/>
              <w:marTop w:val="0"/>
              <w:marBottom w:val="0"/>
              <w:divBdr>
                <w:top w:val="none" w:sz="0" w:space="0" w:color="auto"/>
                <w:left w:val="none" w:sz="0" w:space="0" w:color="auto"/>
                <w:bottom w:val="none" w:sz="0" w:space="0" w:color="auto"/>
                <w:right w:val="none" w:sz="0" w:space="0" w:color="auto"/>
              </w:divBdr>
            </w:div>
            <w:div w:id="574899711">
              <w:marLeft w:val="0"/>
              <w:marRight w:val="0"/>
              <w:marTop w:val="0"/>
              <w:marBottom w:val="0"/>
              <w:divBdr>
                <w:top w:val="none" w:sz="0" w:space="0" w:color="auto"/>
                <w:left w:val="none" w:sz="0" w:space="0" w:color="auto"/>
                <w:bottom w:val="none" w:sz="0" w:space="0" w:color="auto"/>
                <w:right w:val="none" w:sz="0" w:space="0" w:color="auto"/>
              </w:divBdr>
            </w:div>
            <w:div w:id="1712609052">
              <w:marLeft w:val="0"/>
              <w:marRight w:val="0"/>
              <w:marTop w:val="0"/>
              <w:marBottom w:val="0"/>
              <w:divBdr>
                <w:top w:val="none" w:sz="0" w:space="0" w:color="auto"/>
                <w:left w:val="none" w:sz="0" w:space="0" w:color="auto"/>
                <w:bottom w:val="none" w:sz="0" w:space="0" w:color="auto"/>
                <w:right w:val="none" w:sz="0" w:space="0" w:color="auto"/>
              </w:divBdr>
            </w:div>
            <w:div w:id="2130513585">
              <w:marLeft w:val="0"/>
              <w:marRight w:val="0"/>
              <w:marTop w:val="0"/>
              <w:marBottom w:val="0"/>
              <w:divBdr>
                <w:top w:val="none" w:sz="0" w:space="0" w:color="auto"/>
                <w:left w:val="none" w:sz="0" w:space="0" w:color="auto"/>
                <w:bottom w:val="none" w:sz="0" w:space="0" w:color="auto"/>
                <w:right w:val="none" w:sz="0" w:space="0" w:color="auto"/>
              </w:divBdr>
            </w:div>
            <w:div w:id="584269572">
              <w:marLeft w:val="0"/>
              <w:marRight w:val="0"/>
              <w:marTop w:val="0"/>
              <w:marBottom w:val="0"/>
              <w:divBdr>
                <w:top w:val="none" w:sz="0" w:space="0" w:color="auto"/>
                <w:left w:val="none" w:sz="0" w:space="0" w:color="auto"/>
                <w:bottom w:val="none" w:sz="0" w:space="0" w:color="auto"/>
                <w:right w:val="none" w:sz="0" w:space="0" w:color="auto"/>
              </w:divBdr>
            </w:div>
            <w:div w:id="567805765">
              <w:marLeft w:val="0"/>
              <w:marRight w:val="0"/>
              <w:marTop w:val="0"/>
              <w:marBottom w:val="0"/>
              <w:divBdr>
                <w:top w:val="none" w:sz="0" w:space="0" w:color="auto"/>
                <w:left w:val="none" w:sz="0" w:space="0" w:color="auto"/>
                <w:bottom w:val="none" w:sz="0" w:space="0" w:color="auto"/>
                <w:right w:val="none" w:sz="0" w:space="0" w:color="auto"/>
              </w:divBdr>
            </w:div>
            <w:div w:id="1712729318">
              <w:marLeft w:val="0"/>
              <w:marRight w:val="0"/>
              <w:marTop w:val="0"/>
              <w:marBottom w:val="0"/>
              <w:divBdr>
                <w:top w:val="none" w:sz="0" w:space="0" w:color="auto"/>
                <w:left w:val="none" w:sz="0" w:space="0" w:color="auto"/>
                <w:bottom w:val="none" w:sz="0" w:space="0" w:color="auto"/>
                <w:right w:val="none" w:sz="0" w:space="0" w:color="auto"/>
              </w:divBdr>
            </w:div>
            <w:div w:id="2114595964">
              <w:marLeft w:val="0"/>
              <w:marRight w:val="0"/>
              <w:marTop w:val="0"/>
              <w:marBottom w:val="0"/>
              <w:divBdr>
                <w:top w:val="none" w:sz="0" w:space="0" w:color="auto"/>
                <w:left w:val="none" w:sz="0" w:space="0" w:color="auto"/>
                <w:bottom w:val="none" w:sz="0" w:space="0" w:color="auto"/>
                <w:right w:val="none" w:sz="0" w:space="0" w:color="auto"/>
              </w:divBdr>
            </w:div>
            <w:div w:id="674579263">
              <w:marLeft w:val="0"/>
              <w:marRight w:val="0"/>
              <w:marTop w:val="0"/>
              <w:marBottom w:val="0"/>
              <w:divBdr>
                <w:top w:val="none" w:sz="0" w:space="0" w:color="auto"/>
                <w:left w:val="none" w:sz="0" w:space="0" w:color="auto"/>
                <w:bottom w:val="none" w:sz="0" w:space="0" w:color="auto"/>
                <w:right w:val="none" w:sz="0" w:space="0" w:color="auto"/>
              </w:divBdr>
            </w:div>
            <w:div w:id="1719237787">
              <w:marLeft w:val="0"/>
              <w:marRight w:val="0"/>
              <w:marTop w:val="0"/>
              <w:marBottom w:val="0"/>
              <w:divBdr>
                <w:top w:val="none" w:sz="0" w:space="0" w:color="auto"/>
                <w:left w:val="none" w:sz="0" w:space="0" w:color="auto"/>
                <w:bottom w:val="none" w:sz="0" w:space="0" w:color="auto"/>
                <w:right w:val="none" w:sz="0" w:space="0" w:color="auto"/>
              </w:divBdr>
            </w:div>
          </w:divsChild>
        </w:div>
        <w:div w:id="1968850070">
          <w:marLeft w:val="0"/>
          <w:marRight w:val="0"/>
          <w:marTop w:val="0"/>
          <w:marBottom w:val="0"/>
          <w:divBdr>
            <w:top w:val="none" w:sz="0" w:space="0" w:color="auto"/>
            <w:left w:val="none" w:sz="0" w:space="0" w:color="auto"/>
            <w:bottom w:val="none" w:sz="0" w:space="0" w:color="auto"/>
            <w:right w:val="none" w:sz="0" w:space="0" w:color="auto"/>
          </w:divBdr>
          <w:divsChild>
            <w:div w:id="609701256">
              <w:marLeft w:val="0"/>
              <w:marRight w:val="0"/>
              <w:marTop w:val="0"/>
              <w:marBottom w:val="0"/>
              <w:divBdr>
                <w:top w:val="none" w:sz="0" w:space="0" w:color="auto"/>
                <w:left w:val="none" w:sz="0" w:space="0" w:color="auto"/>
                <w:bottom w:val="none" w:sz="0" w:space="0" w:color="auto"/>
                <w:right w:val="none" w:sz="0" w:space="0" w:color="auto"/>
              </w:divBdr>
            </w:div>
            <w:div w:id="1881093064">
              <w:marLeft w:val="0"/>
              <w:marRight w:val="0"/>
              <w:marTop w:val="0"/>
              <w:marBottom w:val="0"/>
              <w:divBdr>
                <w:top w:val="none" w:sz="0" w:space="0" w:color="auto"/>
                <w:left w:val="none" w:sz="0" w:space="0" w:color="auto"/>
                <w:bottom w:val="none" w:sz="0" w:space="0" w:color="auto"/>
                <w:right w:val="none" w:sz="0" w:space="0" w:color="auto"/>
              </w:divBdr>
            </w:div>
            <w:div w:id="1893616472">
              <w:marLeft w:val="0"/>
              <w:marRight w:val="0"/>
              <w:marTop w:val="0"/>
              <w:marBottom w:val="0"/>
              <w:divBdr>
                <w:top w:val="none" w:sz="0" w:space="0" w:color="auto"/>
                <w:left w:val="none" w:sz="0" w:space="0" w:color="auto"/>
                <w:bottom w:val="none" w:sz="0" w:space="0" w:color="auto"/>
                <w:right w:val="none" w:sz="0" w:space="0" w:color="auto"/>
              </w:divBdr>
            </w:div>
            <w:div w:id="2065136931">
              <w:marLeft w:val="0"/>
              <w:marRight w:val="0"/>
              <w:marTop w:val="0"/>
              <w:marBottom w:val="0"/>
              <w:divBdr>
                <w:top w:val="none" w:sz="0" w:space="0" w:color="auto"/>
                <w:left w:val="none" w:sz="0" w:space="0" w:color="auto"/>
                <w:bottom w:val="none" w:sz="0" w:space="0" w:color="auto"/>
                <w:right w:val="none" w:sz="0" w:space="0" w:color="auto"/>
              </w:divBdr>
            </w:div>
            <w:div w:id="1734430089">
              <w:marLeft w:val="0"/>
              <w:marRight w:val="0"/>
              <w:marTop w:val="0"/>
              <w:marBottom w:val="0"/>
              <w:divBdr>
                <w:top w:val="none" w:sz="0" w:space="0" w:color="auto"/>
                <w:left w:val="none" w:sz="0" w:space="0" w:color="auto"/>
                <w:bottom w:val="none" w:sz="0" w:space="0" w:color="auto"/>
                <w:right w:val="none" w:sz="0" w:space="0" w:color="auto"/>
              </w:divBdr>
            </w:div>
            <w:div w:id="504436693">
              <w:marLeft w:val="0"/>
              <w:marRight w:val="0"/>
              <w:marTop w:val="0"/>
              <w:marBottom w:val="0"/>
              <w:divBdr>
                <w:top w:val="none" w:sz="0" w:space="0" w:color="auto"/>
                <w:left w:val="none" w:sz="0" w:space="0" w:color="auto"/>
                <w:bottom w:val="none" w:sz="0" w:space="0" w:color="auto"/>
                <w:right w:val="none" w:sz="0" w:space="0" w:color="auto"/>
              </w:divBdr>
            </w:div>
            <w:div w:id="2014528156">
              <w:marLeft w:val="0"/>
              <w:marRight w:val="0"/>
              <w:marTop w:val="0"/>
              <w:marBottom w:val="0"/>
              <w:divBdr>
                <w:top w:val="none" w:sz="0" w:space="0" w:color="auto"/>
                <w:left w:val="none" w:sz="0" w:space="0" w:color="auto"/>
                <w:bottom w:val="none" w:sz="0" w:space="0" w:color="auto"/>
                <w:right w:val="none" w:sz="0" w:space="0" w:color="auto"/>
              </w:divBdr>
            </w:div>
            <w:div w:id="2048530213">
              <w:marLeft w:val="0"/>
              <w:marRight w:val="0"/>
              <w:marTop w:val="0"/>
              <w:marBottom w:val="0"/>
              <w:divBdr>
                <w:top w:val="none" w:sz="0" w:space="0" w:color="auto"/>
                <w:left w:val="none" w:sz="0" w:space="0" w:color="auto"/>
                <w:bottom w:val="none" w:sz="0" w:space="0" w:color="auto"/>
                <w:right w:val="none" w:sz="0" w:space="0" w:color="auto"/>
              </w:divBdr>
            </w:div>
          </w:divsChild>
        </w:div>
        <w:div w:id="930239242">
          <w:marLeft w:val="0"/>
          <w:marRight w:val="0"/>
          <w:marTop w:val="0"/>
          <w:marBottom w:val="0"/>
          <w:divBdr>
            <w:top w:val="none" w:sz="0" w:space="0" w:color="auto"/>
            <w:left w:val="none" w:sz="0" w:space="0" w:color="auto"/>
            <w:bottom w:val="none" w:sz="0" w:space="0" w:color="auto"/>
            <w:right w:val="none" w:sz="0" w:space="0" w:color="auto"/>
          </w:divBdr>
          <w:divsChild>
            <w:div w:id="1577395748">
              <w:marLeft w:val="0"/>
              <w:marRight w:val="0"/>
              <w:marTop w:val="0"/>
              <w:marBottom w:val="0"/>
              <w:divBdr>
                <w:top w:val="none" w:sz="0" w:space="0" w:color="auto"/>
                <w:left w:val="none" w:sz="0" w:space="0" w:color="auto"/>
                <w:bottom w:val="none" w:sz="0" w:space="0" w:color="auto"/>
                <w:right w:val="none" w:sz="0" w:space="0" w:color="auto"/>
              </w:divBdr>
            </w:div>
            <w:div w:id="1483502900">
              <w:marLeft w:val="0"/>
              <w:marRight w:val="0"/>
              <w:marTop w:val="0"/>
              <w:marBottom w:val="0"/>
              <w:divBdr>
                <w:top w:val="none" w:sz="0" w:space="0" w:color="auto"/>
                <w:left w:val="none" w:sz="0" w:space="0" w:color="auto"/>
                <w:bottom w:val="none" w:sz="0" w:space="0" w:color="auto"/>
                <w:right w:val="none" w:sz="0" w:space="0" w:color="auto"/>
              </w:divBdr>
            </w:div>
            <w:div w:id="1774862178">
              <w:marLeft w:val="0"/>
              <w:marRight w:val="0"/>
              <w:marTop w:val="0"/>
              <w:marBottom w:val="0"/>
              <w:divBdr>
                <w:top w:val="none" w:sz="0" w:space="0" w:color="auto"/>
                <w:left w:val="none" w:sz="0" w:space="0" w:color="auto"/>
                <w:bottom w:val="none" w:sz="0" w:space="0" w:color="auto"/>
                <w:right w:val="none" w:sz="0" w:space="0" w:color="auto"/>
              </w:divBdr>
            </w:div>
          </w:divsChild>
        </w:div>
        <w:div w:id="1209950796">
          <w:marLeft w:val="0"/>
          <w:marRight w:val="0"/>
          <w:marTop w:val="0"/>
          <w:marBottom w:val="0"/>
          <w:divBdr>
            <w:top w:val="none" w:sz="0" w:space="0" w:color="auto"/>
            <w:left w:val="none" w:sz="0" w:space="0" w:color="auto"/>
            <w:bottom w:val="none" w:sz="0" w:space="0" w:color="auto"/>
            <w:right w:val="none" w:sz="0" w:space="0" w:color="auto"/>
          </w:divBdr>
          <w:divsChild>
            <w:div w:id="1351099614">
              <w:marLeft w:val="0"/>
              <w:marRight w:val="0"/>
              <w:marTop w:val="0"/>
              <w:marBottom w:val="0"/>
              <w:divBdr>
                <w:top w:val="none" w:sz="0" w:space="0" w:color="auto"/>
                <w:left w:val="none" w:sz="0" w:space="0" w:color="auto"/>
                <w:bottom w:val="none" w:sz="0" w:space="0" w:color="auto"/>
                <w:right w:val="none" w:sz="0" w:space="0" w:color="auto"/>
              </w:divBdr>
            </w:div>
            <w:div w:id="1542982456">
              <w:marLeft w:val="0"/>
              <w:marRight w:val="0"/>
              <w:marTop w:val="0"/>
              <w:marBottom w:val="0"/>
              <w:divBdr>
                <w:top w:val="none" w:sz="0" w:space="0" w:color="auto"/>
                <w:left w:val="none" w:sz="0" w:space="0" w:color="auto"/>
                <w:bottom w:val="none" w:sz="0" w:space="0" w:color="auto"/>
                <w:right w:val="none" w:sz="0" w:space="0" w:color="auto"/>
              </w:divBdr>
            </w:div>
            <w:div w:id="1915551987">
              <w:marLeft w:val="0"/>
              <w:marRight w:val="0"/>
              <w:marTop w:val="0"/>
              <w:marBottom w:val="0"/>
              <w:divBdr>
                <w:top w:val="none" w:sz="0" w:space="0" w:color="auto"/>
                <w:left w:val="none" w:sz="0" w:space="0" w:color="auto"/>
                <w:bottom w:val="none" w:sz="0" w:space="0" w:color="auto"/>
                <w:right w:val="none" w:sz="0" w:space="0" w:color="auto"/>
              </w:divBdr>
            </w:div>
            <w:div w:id="1999964687">
              <w:marLeft w:val="0"/>
              <w:marRight w:val="0"/>
              <w:marTop w:val="0"/>
              <w:marBottom w:val="0"/>
              <w:divBdr>
                <w:top w:val="none" w:sz="0" w:space="0" w:color="auto"/>
                <w:left w:val="none" w:sz="0" w:space="0" w:color="auto"/>
                <w:bottom w:val="none" w:sz="0" w:space="0" w:color="auto"/>
                <w:right w:val="none" w:sz="0" w:space="0" w:color="auto"/>
              </w:divBdr>
            </w:div>
            <w:div w:id="1820145573">
              <w:marLeft w:val="0"/>
              <w:marRight w:val="0"/>
              <w:marTop w:val="0"/>
              <w:marBottom w:val="0"/>
              <w:divBdr>
                <w:top w:val="none" w:sz="0" w:space="0" w:color="auto"/>
                <w:left w:val="none" w:sz="0" w:space="0" w:color="auto"/>
                <w:bottom w:val="none" w:sz="0" w:space="0" w:color="auto"/>
                <w:right w:val="none" w:sz="0" w:space="0" w:color="auto"/>
              </w:divBdr>
            </w:div>
          </w:divsChild>
        </w:div>
        <w:div w:id="1132409285">
          <w:marLeft w:val="0"/>
          <w:marRight w:val="0"/>
          <w:marTop w:val="0"/>
          <w:marBottom w:val="0"/>
          <w:divBdr>
            <w:top w:val="none" w:sz="0" w:space="0" w:color="auto"/>
            <w:left w:val="none" w:sz="0" w:space="0" w:color="auto"/>
            <w:bottom w:val="none" w:sz="0" w:space="0" w:color="auto"/>
            <w:right w:val="none" w:sz="0" w:space="0" w:color="auto"/>
          </w:divBdr>
          <w:divsChild>
            <w:div w:id="583681668">
              <w:marLeft w:val="0"/>
              <w:marRight w:val="0"/>
              <w:marTop w:val="0"/>
              <w:marBottom w:val="0"/>
              <w:divBdr>
                <w:top w:val="none" w:sz="0" w:space="0" w:color="auto"/>
                <w:left w:val="none" w:sz="0" w:space="0" w:color="auto"/>
                <w:bottom w:val="none" w:sz="0" w:space="0" w:color="auto"/>
                <w:right w:val="none" w:sz="0" w:space="0" w:color="auto"/>
              </w:divBdr>
            </w:div>
            <w:div w:id="1219627247">
              <w:marLeft w:val="0"/>
              <w:marRight w:val="0"/>
              <w:marTop w:val="0"/>
              <w:marBottom w:val="0"/>
              <w:divBdr>
                <w:top w:val="none" w:sz="0" w:space="0" w:color="auto"/>
                <w:left w:val="none" w:sz="0" w:space="0" w:color="auto"/>
                <w:bottom w:val="none" w:sz="0" w:space="0" w:color="auto"/>
                <w:right w:val="none" w:sz="0" w:space="0" w:color="auto"/>
              </w:divBdr>
            </w:div>
          </w:divsChild>
        </w:div>
        <w:div w:id="916743078">
          <w:marLeft w:val="0"/>
          <w:marRight w:val="0"/>
          <w:marTop w:val="0"/>
          <w:marBottom w:val="0"/>
          <w:divBdr>
            <w:top w:val="none" w:sz="0" w:space="0" w:color="auto"/>
            <w:left w:val="none" w:sz="0" w:space="0" w:color="auto"/>
            <w:bottom w:val="none" w:sz="0" w:space="0" w:color="auto"/>
            <w:right w:val="none" w:sz="0" w:space="0" w:color="auto"/>
          </w:divBdr>
          <w:divsChild>
            <w:div w:id="1491869703">
              <w:marLeft w:val="0"/>
              <w:marRight w:val="0"/>
              <w:marTop w:val="0"/>
              <w:marBottom w:val="0"/>
              <w:divBdr>
                <w:top w:val="none" w:sz="0" w:space="0" w:color="auto"/>
                <w:left w:val="none" w:sz="0" w:space="0" w:color="auto"/>
                <w:bottom w:val="none" w:sz="0" w:space="0" w:color="auto"/>
                <w:right w:val="none" w:sz="0" w:space="0" w:color="auto"/>
              </w:divBdr>
            </w:div>
            <w:div w:id="1079181324">
              <w:marLeft w:val="0"/>
              <w:marRight w:val="0"/>
              <w:marTop w:val="0"/>
              <w:marBottom w:val="0"/>
              <w:divBdr>
                <w:top w:val="none" w:sz="0" w:space="0" w:color="auto"/>
                <w:left w:val="none" w:sz="0" w:space="0" w:color="auto"/>
                <w:bottom w:val="none" w:sz="0" w:space="0" w:color="auto"/>
                <w:right w:val="none" w:sz="0" w:space="0" w:color="auto"/>
              </w:divBdr>
            </w:div>
            <w:div w:id="1131677601">
              <w:marLeft w:val="0"/>
              <w:marRight w:val="0"/>
              <w:marTop w:val="0"/>
              <w:marBottom w:val="0"/>
              <w:divBdr>
                <w:top w:val="none" w:sz="0" w:space="0" w:color="auto"/>
                <w:left w:val="none" w:sz="0" w:space="0" w:color="auto"/>
                <w:bottom w:val="none" w:sz="0" w:space="0" w:color="auto"/>
                <w:right w:val="none" w:sz="0" w:space="0" w:color="auto"/>
              </w:divBdr>
            </w:div>
          </w:divsChild>
        </w:div>
        <w:div w:id="1223638752">
          <w:marLeft w:val="0"/>
          <w:marRight w:val="0"/>
          <w:marTop w:val="0"/>
          <w:marBottom w:val="0"/>
          <w:divBdr>
            <w:top w:val="none" w:sz="0" w:space="0" w:color="auto"/>
            <w:left w:val="none" w:sz="0" w:space="0" w:color="auto"/>
            <w:bottom w:val="none" w:sz="0" w:space="0" w:color="auto"/>
            <w:right w:val="none" w:sz="0" w:space="0" w:color="auto"/>
          </w:divBdr>
          <w:divsChild>
            <w:div w:id="1840078974">
              <w:marLeft w:val="0"/>
              <w:marRight w:val="0"/>
              <w:marTop w:val="0"/>
              <w:marBottom w:val="0"/>
              <w:divBdr>
                <w:top w:val="none" w:sz="0" w:space="0" w:color="auto"/>
                <w:left w:val="none" w:sz="0" w:space="0" w:color="auto"/>
                <w:bottom w:val="none" w:sz="0" w:space="0" w:color="auto"/>
                <w:right w:val="none" w:sz="0" w:space="0" w:color="auto"/>
              </w:divBdr>
            </w:div>
            <w:div w:id="2036147763">
              <w:marLeft w:val="0"/>
              <w:marRight w:val="0"/>
              <w:marTop w:val="0"/>
              <w:marBottom w:val="0"/>
              <w:divBdr>
                <w:top w:val="none" w:sz="0" w:space="0" w:color="auto"/>
                <w:left w:val="none" w:sz="0" w:space="0" w:color="auto"/>
                <w:bottom w:val="none" w:sz="0" w:space="0" w:color="auto"/>
                <w:right w:val="none" w:sz="0" w:space="0" w:color="auto"/>
              </w:divBdr>
            </w:div>
            <w:div w:id="76636781">
              <w:marLeft w:val="0"/>
              <w:marRight w:val="0"/>
              <w:marTop w:val="0"/>
              <w:marBottom w:val="0"/>
              <w:divBdr>
                <w:top w:val="none" w:sz="0" w:space="0" w:color="auto"/>
                <w:left w:val="none" w:sz="0" w:space="0" w:color="auto"/>
                <w:bottom w:val="none" w:sz="0" w:space="0" w:color="auto"/>
                <w:right w:val="none" w:sz="0" w:space="0" w:color="auto"/>
              </w:divBdr>
            </w:div>
            <w:div w:id="353195102">
              <w:marLeft w:val="0"/>
              <w:marRight w:val="0"/>
              <w:marTop w:val="0"/>
              <w:marBottom w:val="0"/>
              <w:divBdr>
                <w:top w:val="none" w:sz="0" w:space="0" w:color="auto"/>
                <w:left w:val="none" w:sz="0" w:space="0" w:color="auto"/>
                <w:bottom w:val="none" w:sz="0" w:space="0" w:color="auto"/>
                <w:right w:val="none" w:sz="0" w:space="0" w:color="auto"/>
              </w:divBdr>
            </w:div>
          </w:divsChild>
        </w:div>
        <w:div w:id="1607731101">
          <w:marLeft w:val="0"/>
          <w:marRight w:val="0"/>
          <w:marTop w:val="0"/>
          <w:marBottom w:val="0"/>
          <w:divBdr>
            <w:top w:val="none" w:sz="0" w:space="0" w:color="auto"/>
            <w:left w:val="none" w:sz="0" w:space="0" w:color="auto"/>
            <w:bottom w:val="none" w:sz="0" w:space="0" w:color="auto"/>
            <w:right w:val="none" w:sz="0" w:space="0" w:color="auto"/>
          </w:divBdr>
          <w:divsChild>
            <w:div w:id="1135489917">
              <w:marLeft w:val="0"/>
              <w:marRight w:val="0"/>
              <w:marTop w:val="0"/>
              <w:marBottom w:val="0"/>
              <w:divBdr>
                <w:top w:val="none" w:sz="0" w:space="0" w:color="auto"/>
                <w:left w:val="none" w:sz="0" w:space="0" w:color="auto"/>
                <w:bottom w:val="none" w:sz="0" w:space="0" w:color="auto"/>
                <w:right w:val="none" w:sz="0" w:space="0" w:color="auto"/>
              </w:divBdr>
            </w:div>
          </w:divsChild>
        </w:div>
        <w:div w:id="346712552">
          <w:marLeft w:val="0"/>
          <w:marRight w:val="0"/>
          <w:marTop w:val="0"/>
          <w:marBottom w:val="0"/>
          <w:divBdr>
            <w:top w:val="none" w:sz="0" w:space="0" w:color="auto"/>
            <w:left w:val="none" w:sz="0" w:space="0" w:color="auto"/>
            <w:bottom w:val="none" w:sz="0" w:space="0" w:color="auto"/>
            <w:right w:val="none" w:sz="0" w:space="0" w:color="auto"/>
          </w:divBdr>
          <w:divsChild>
            <w:div w:id="766345101">
              <w:marLeft w:val="0"/>
              <w:marRight w:val="0"/>
              <w:marTop w:val="0"/>
              <w:marBottom w:val="0"/>
              <w:divBdr>
                <w:top w:val="none" w:sz="0" w:space="0" w:color="auto"/>
                <w:left w:val="none" w:sz="0" w:space="0" w:color="auto"/>
                <w:bottom w:val="none" w:sz="0" w:space="0" w:color="auto"/>
                <w:right w:val="none" w:sz="0" w:space="0" w:color="auto"/>
              </w:divBdr>
            </w:div>
            <w:div w:id="1829055692">
              <w:marLeft w:val="0"/>
              <w:marRight w:val="0"/>
              <w:marTop w:val="0"/>
              <w:marBottom w:val="0"/>
              <w:divBdr>
                <w:top w:val="none" w:sz="0" w:space="0" w:color="auto"/>
                <w:left w:val="none" w:sz="0" w:space="0" w:color="auto"/>
                <w:bottom w:val="none" w:sz="0" w:space="0" w:color="auto"/>
                <w:right w:val="none" w:sz="0" w:space="0" w:color="auto"/>
              </w:divBdr>
            </w:div>
            <w:div w:id="545332537">
              <w:marLeft w:val="0"/>
              <w:marRight w:val="0"/>
              <w:marTop w:val="0"/>
              <w:marBottom w:val="0"/>
              <w:divBdr>
                <w:top w:val="none" w:sz="0" w:space="0" w:color="auto"/>
                <w:left w:val="none" w:sz="0" w:space="0" w:color="auto"/>
                <w:bottom w:val="none" w:sz="0" w:space="0" w:color="auto"/>
                <w:right w:val="none" w:sz="0" w:space="0" w:color="auto"/>
              </w:divBdr>
            </w:div>
          </w:divsChild>
        </w:div>
        <w:div w:id="112331756">
          <w:marLeft w:val="0"/>
          <w:marRight w:val="0"/>
          <w:marTop w:val="0"/>
          <w:marBottom w:val="0"/>
          <w:divBdr>
            <w:top w:val="none" w:sz="0" w:space="0" w:color="auto"/>
            <w:left w:val="none" w:sz="0" w:space="0" w:color="auto"/>
            <w:bottom w:val="none" w:sz="0" w:space="0" w:color="auto"/>
            <w:right w:val="none" w:sz="0" w:space="0" w:color="auto"/>
          </w:divBdr>
          <w:divsChild>
            <w:div w:id="550383114">
              <w:marLeft w:val="0"/>
              <w:marRight w:val="0"/>
              <w:marTop w:val="0"/>
              <w:marBottom w:val="0"/>
              <w:divBdr>
                <w:top w:val="none" w:sz="0" w:space="0" w:color="auto"/>
                <w:left w:val="none" w:sz="0" w:space="0" w:color="auto"/>
                <w:bottom w:val="none" w:sz="0" w:space="0" w:color="auto"/>
                <w:right w:val="none" w:sz="0" w:space="0" w:color="auto"/>
              </w:divBdr>
            </w:div>
            <w:div w:id="1306200641">
              <w:marLeft w:val="0"/>
              <w:marRight w:val="0"/>
              <w:marTop w:val="0"/>
              <w:marBottom w:val="0"/>
              <w:divBdr>
                <w:top w:val="none" w:sz="0" w:space="0" w:color="auto"/>
                <w:left w:val="none" w:sz="0" w:space="0" w:color="auto"/>
                <w:bottom w:val="none" w:sz="0" w:space="0" w:color="auto"/>
                <w:right w:val="none" w:sz="0" w:space="0" w:color="auto"/>
              </w:divBdr>
            </w:div>
            <w:div w:id="1629822942">
              <w:marLeft w:val="0"/>
              <w:marRight w:val="0"/>
              <w:marTop w:val="0"/>
              <w:marBottom w:val="0"/>
              <w:divBdr>
                <w:top w:val="none" w:sz="0" w:space="0" w:color="auto"/>
                <w:left w:val="none" w:sz="0" w:space="0" w:color="auto"/>
                <w:bottom w:val="none" w:sz="0" w:space="0" w:color="auto"/>
                <w:right w:val="none" w:sz="0" w:space="0" w:color="auto"/>
              </w:divBdr>
            </w:div>
            <w:div w:id="147064214">
              <w:marLeft w:val="0"/>
              <w:marRight w:val="0"/>
              <w:marTop w:val="0"/>
              <w:marBottom w:val="0"/>
              <w:divBdr>
                <w:top w:val="none" w:sz="0" w:space="0" w:color="auto"/>
                <w:left w:val="none" w:sz="0" w:space="0" w:color="auto"/>
                <w:bottom w:val="none" w:sz="0" w:space="0" w:color="auto"/>
                <w:right w:val="none" w:sz="0" w:space="0" w:color="auto"/>
              </w:divBdr>
            </w:div>
            <w:div w:id="1177310090">
              <w:marLeft w:val="0"/>
              <w:marRight w:val="0"/>
              <w:marTop w:val="0"/>
              <w:marBottom w:val="0"/>
              <w:divBdr>
                <w:top w:val="none" w:sz="0" w:space="0" w:color="auto"/>
                <w:left w:val="none" w:sz="0" w:space="0" w:color="auto"/>
                <w:bottom w:val="none" w:sz="0" w:space="0" w:color="auto"/>
                <w:right w:val="none" w:sz="0" w:space="0" w:color="auto"/>
              </w:divBdr>
            </w:div>
            <w:div w:id="1665743160">
              <w:marLeft w:val="0"/>
              <w:marRight w:val="0"/>
              <w:marTop w:val="0"/>
              <w:marBottom w:val="0"/>
              <w:divBdr>
                <w:top w:val="none" w:sz="0" w:space="0" w:color="auto"/>
                <w:left w:val="none" w:sz="0" w:space="0" w:color="auto"/>
                <w:bottom w:val="none" w:sz="0" w:space="0" w:color="auto"/>
                <w:right w:val="none" w:sz="0" w:space="0" w:color="auto"/>
              </w:divBdr>
            </w:div>
            <w:div w:id="969555585">
              <w:marLeft w:val="0"/>
              <w:marRight w:val="0"/>
              <w:marTop w:val="0"/>
              <w:marBottom w:val="0"/>
              <w:divBdr>
                <w:top w:val="none" w:sz="0" w:space="0" w:color="auto"/>
                <w:left w:val="none" w:sz="0" w:space="0" w:color="auto"/>
                <w:bottom w:val="none" w:sz="0" w:space="0" w:color="auto"/>
                <w:right w:val="none" w:sz="0" w:space="0" w:color="auto"/>
              </w:divBdr>
            </w:div>
            <w:div w:id="1762988986">
              <w:marLeft w:val="0"/>
              <w:marRight w:val="0"/>
              <w:marTop w:val="0"/>
              <w:marBottom w:val="0"/>
              <w:divBdr>
                <w:top w:val="none" w:sz="0" w:space="0" w:color="auto"/>
                <w:left w:val="none" w:sz="0" w:space="0" w:color="auto"/>
                <w:bottom w:val="none" w:sz="0" w:space="0" w:color="auto"/>
                <w:right w:val="none" w:sz="0" w:space="0" w:color="auto"/>
              </w:divBdr>
            </w:div>
            <w:div w:id="1435589884">
              <w:marLeft w:val="0"/>
              <w:marRight w:val="0"/>
              <w:marTop w:val="0"/>
              <w:marBottom w:val="0"/>
              <w:divBdr>
                <w:top w:val="none" w:sz="0" w:space="0" w:color="auto"/>
                <w:left w:val="none" w:sz="0" w:space="0" w:color="auto"/>
                <w:bottom w:val="none" w:sz="0" w:space="0" w:color="auto"/>
                <w:right w:val="none" w:sz="0" w:space="0" w:color="auto"/>
              </w:divBdr>
            </w:div>
            <w:div w:id="1453016372">
              <w:marLeft w:val="0"/>
              <w:marRight w:val="0"/>
              <w:marTop w:val="0"/>
              <w:marBottom w:val="0"/>
              <w:divBdr>
                <w:top w:val="none" w:sz="0" w:space="0" w:color="auto"/>
                <w:left w:val="none" w:sz="0" w:space="0" w:color="auto"/>
                <w:bottom w:val="none" w:sz="0" w:space="0" w:color="auto"/>
                <w:right w:val="none" w:sz="0" w:space="0" w:color="auto"/>
              </w:divBdr>
            </w:div>
          </w:divsChild>
        </w:div>
        <w:div w:id="1141969585">
          <w:marLeft w:val="0"/>
          <w:marRight w:val="0"/>
          <w:marTop w:val="0"/>
          <w:marBottom w:val="0"/>
          <w:divBdr>
            <w:top w:val="none" w:sz="0" w:space="0" w:color="auto"/>
            <w:left w:val="none" w:sz="0" w:space="0" w:color="auto"/>
            <w:bottom w:val="none" w:sz="0" w:space="0" w:color="auto"/>
            <w:right w:val="none" w:sz="0" w:space="0" w:color="auto"/>
          </w:divBdr>
          <w:divsChild>
            <w:div w:id="1478492260">
              <w:marLeft w:val="0"/>
              <w:marRight w:val="0"/>
              <w:marTop w:val="0"/>
              <w:marBottom w:val="0"/>
              <w:divBdr>
                <w:top w:val="none" w:sz="0" w:space="0" w:color="auto"/>
                <w:left w:val="none" w:sz="0" w:space="0" w:color="auto"/>
                <w:bottom w:val="none" w:sz="0" w:space="0" w:color="auto"/>
                <w:right w:val="none" w:sz="0" w:space="0" w:color="auto"/>
              </w:divBdr>
            </w:div>
            <w:div w:id="94980061">
              <w:marLeft w:val="0"/>
              <w:marRight w:val="0"/>
              <w:marTop w:val="0"/>
              <w:marBottom w:val="0"/>
              <w:divBdr>
                <w:top w:val="none" w:sz="0" w:space="0" w:color="auto"/>
                <w:left w:val="none" w:sz="0" w:space="0" w:color="auto"/>
                <w:bottom w:val="none" w:sz="0" w:space="0" w:color="auto"/>
                <w:right w:val="none" w:sz="0" w:space="0" w:color="auto"/>
              </w:divBdr>
            </w:div>
            <w:div w:id="2972962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39818894">
      <w:bodyDiv w:val="1"/>
      <w:marLeft w:val="0"/>
      <w:marRight w:val="0"/>
      <w:marTop w:val="0"/>
      <w:marBottom w:val="0"/>
      <w:divBdr>
        <w:top w:val="none" w:sz="0" w:space="0" w:color="auto"/>
        <w:left w:val="none" w:sz="0" w:space="0" w:color="auto"/>
        <w:bottom w:val="none" w:sz="0" w:space="0" w:color="auto"/>
        <w:right w:val="none" w:sz="0" w:space="0" w:color="auto"/>
      </w:divBdr>
    </w:div>
    <w:div w:id="1434321806">
      <w:bodyDiv w:val="1"/>
      <w:marLeft w:val="0"/>
      <w:marRight w:val="0"/>
      <w:marTop w:val="0"/>
      <w:marBottom w:val="0"/>
      <w:divBdr>
        <w:top w:val="none" w:sz="0" w:space="0" w:color="auto"/>
        <w:left w:val="none" w:sz="0" w:space="0" w:color="auto"/>
        <w:bottom w:val="none" w:sz="0" w:space="0" w:color="auto"/>
        <w:right w:val="none" w:sz="0" w:space="0" w:color="auto"/>
      </w:divBdr>
    </w:div>
    <w:div w:id="1500342178">
      <w:bodyDiv w:val="1"/>
      <w:marLeft w:val="0"/>
      <w:marRight w:val="0"/>
      <w:marTop w:val="0"/>
      <w:marBottom w:val="0"/>
      <w:divBdr>
        <w:top w:val="none" w:sz="0" w:space="0" w:color="auto"/>
        <w:left w:val="none" w:sz="0" w:space="0" w:color="auto"/>
        <w:bottom w:val="none" w:sz="0" w:space="0" w:color="auto"/>
        <w:right w:val="none" w:sz="0" w:space="0" w:color="auto"/>
      </w:divBdr>
    </w:div>
    <w:div w:id="1791974798">
      <w:bodyDiv w:val="1"/>
      <w:marLeft w:val="0"/>
      <w:marRight w:val="0"/>
      <w:marTop w:val="0"/>
      <w:marBottom w:val="0"/>
      <w:divBdr>
        <w:top w:val="none" w:sz="0" w:space="0" w:color="auto"/>
        <w:left w:val="none" w:sz="0" w:space="0" w:color="auto"/>
        <w:bottom w:val="none" w:sz="0" w:space="0" w:color="auto"/>
        <w:right w:val="none" w:sz="0" w:space="0" w:color="auto"/>
      </w:divBdr>
    </w:div>
    <w:div w:id="1856114647">
      <w:bodyDiv w:val="1"/>
      <w:marLeft w:val="0"/>
      <w:marRight w:val="0"/>
      <w:marTop w:val="0"/>
      <w:marBottom w:val="0"/>
      <w:divBdr>
        <w:top w:val="none" w:sz="0" w:space="0" w:color="auto"/>
        <w:left w:val="none" w:sz="0" w:space="0" w:color="auto"/>
        <w:bottom w:val="none" w:sz="0" w:space="0" w:color="auto"/>
        <w:right w:val="none" w:sz="0" w:space="0" w:color="auto"/>
      </w:divBdr>
      <w:divsChild>
        <w:div w:id="1267040236">
          <w:marLeft w:val="0"/>
          <w:marRight w:val="0"/>
          <w:marTop w:val="0"/>
          <w:marBottom w:val="0"/>
          <w:divBdr>
            <w:top w:val="none" w:sz="0" w:space="0" w:color="auto"/>
            <w:left w:val="none" w:sz="0" w:space="0" w:color="auto"/>
            <w:bottom w:val="none" w:sz="0" w:space="0" w:color="auto"/>
            <w:right w:val="none" w:sz="0" w:space="0" w:color="auto"/>
          </w:divBdr>
        </w:div>
        <w:div w:id="489949581">
          <w:marLeft w:val="0"/>
          <w:marRight w:val="0"/>
          <w:marTop w:val="0"/>
          <w:marBottom w:val="0"/>
          <w:divBdr>
            <w:top w:val="none" w:sz="0" w:space="0" w:color="auto"/>
            <w:left w:val="none" w:sz="0" w:space="0" w:color="auto"/>
            <w:bottom w:val="none" w:sz="0" w:space="0" w:color="auto"/>
            <w:right w:val="none" w:sz="0" w:space="0" w:color="auto"/>
          </w:divBdr>
        </w:div>
        <w:div w:id="2010715802">
          <w:marLeft w:val="0"/>
          <w:marRight w:val="0"/>
          <w:marTop w:val="0"/>
          <w:marBottom w:val="0"/>
          <w:divBdr>
            <w:top w:val="none" w:sz="0" w:space="0" w:color="auto"/>
            <w:left w:val="none" w:sz="0" w:space="0" w:color="auto"/>
            <w:bottom w:val="none" w:sz="0" w:space="0" w:color="auto"/>
            <w:right w:val="none" w:sz="0" w:space="0" w:color="auto"/>
          </w:divBdr>
        </w:div>
        <w:div w:id="354500140">
          <w:marLeft w:val="0"/>
          <w:marRight w:val="0"/>
          <w:marTop w:val="0"/>
          <w:marBottom w:val="0"/>
          <w:divBdr>
            <w:top w:val="none" w:sz="0" w:space="0" w:color="auto"/>
            <w:left w:val="none" w:sz="0" w:space="0" w:color="auto"/>
            <w:bottom w:val="none" w:sz="0" w:space="0" w:color="auto"/>
            <w:right w:val="none" w:sz="0" w:space="0" w:color="auto"/>
          </w:divBdr>
        </w:div>
        <w:div w:id="936524716">
          <w:marLeft w:val="0"/>
          <w:marRight w:val="0"/>
          <w:marTop w:val="0"/>
          <w:marBottom w:val="0"/>
          <w:divBdr>
            <w:top w:val="none" w:sz="0" w:space="0" w:color="auto"/>
            <w:left w:val="none" w:sz="0" w:space="0" w:color="auto"/>
            <w:bottom w:val="none" w:sz="0" w:space="0" w:color="auto"/>
            <w:right w:val="none" w:sz="0" w:space="0" w:color="auto"/>
          </w:divBdr>
        </w:div>
        <w:div w:id="1581407346">
          <w:marLeft w:val="0"/>
          <w:marRight w:val="0"/>
          <w:marTop w:val="0"/>
          <w:marBottom w:val="0"/>
          <w:divBdr>
            <w:top w:val="none" w:sz="0" w:space="0" w:color="auto"/>
            <w:left w:val="none" w:sz="0" w:space="0" w:color="auto"/>
            <w:bottom w:val="none" w:sz="0" w:space="0" w:color="auto"/>
            <w:right w:val="none" w:sz="0" w:space="0" w:color="auto"/>
          </w:divBdr>
        </w:div>
        <w:div w:id="765880389">
          <w:marLeft w:val="0"/>
          <w:marRight w:val="0"/>
          <w:marTop w:val="0"/>
          <w:marBottom w:val="0"/>
          <w:divBdr>
            <w:top w:val="none" w:sz="0" w:space="0" w:color="auto"/>
            <w:left w:val="none" w:sz="0" w:space="0" w:color="auto"/>
            <w:bottom w:val="none" w:sz="0" w:space="0" w:color="auto"/>
            <w:right w:val="none" w:sz="0" w:space="0" w:color="auto"/>
          </w:divBdr>
        </w:div>
        <w:div w:id="1337683093">
          <w:marLeft w:val="0"/>
          <w:marRight w:val="0"/>
          <w:marTop w:val="0"/>
          <w:marBottom w:val="0"/>
          <w:divBdr>
            <w:top w:val="none" w:sz="0" w:space="0" w:color="auto"/>
            <w:left w:val="none" w:sz="0" w:space="0" w:color="auto"/>
            <w:bottom w:val="none" w:sz="0" w:space="0" w:color="auto"/>
            <w:right w:val="none" w:sz="0" w:space="0" w:color="auto"/>
          </w:divBdr>
        </w:div>
        <w:div w:id="1254708374">
          <w:marLeft w:val="0"/>
          <w:marRight w:val="0"/>
          <w:marTop w:val="0"/>
          <w:marBottom w:val="0"/>
          <w:divBdr>
            <w:top w:val="none" w:sz="0" w:space="0" w:color="auto"/>
            <w:left w:val="none" w:sz="0" w:space="0" w:color="auto"/>
            <w:bottom w:val="none" w:sz="0" w:space="0" w:color="auto"/>
            <w:right w:val="none" w:sz="0" w:space="0" w:color="auto"/>
          </w:divBdr>
        </w:div>
        <w:div w:id="455829682">
          <w:marLeft w:val="0"/>
          <w:marRight w:val="0"/>
          <w:marTop w:val="0"/>
          <w:marBottom w:val="0"/>
          <w:divBdr>
            <w:top w:val="none" w:sz="0" w:space="0" w:color="auto"/>
            <w:left w:val="none" w:sz="0" w:space="0" w:color="auto"/>
            <w:bottom w:val="none" w:sz="0" w:space="0" w:color="auto"/>
            <w:right w:val="none" w:sz="0" w:space="0" w:color="auto"/>
          </w:divBdr>
        </w:div>
        <w:div w:id="352348267">
          <w:marLeft w:val="0"/>
          <w:marRight w:val="0"/>
          <w:marTop w:val="0"/>
          <w:marBottom w:val="0"/>
          <w:divBdr>
            <w:top w:val="none" w:sz="0" w:space="0" w:color="auto"/>
            <w:left w:val="none" w:sz="0" w:space="0" w:color="auto"/>
            <w:bottom w:val="none" w:sz="0" w:space="0" w:color="auto"/>
            <w:right w:val="none" w:sz="0" w:space="0" w:color="auto"/>
          </w:divBdr>
        </w:div>
        <w:div w:id="1952202073">
          <w:marLeft w:val="0"/>
          <w:marRight w:val="0"/>
          <w:marTop w:val="0"/>
          <w:marBottom w:val="0"/>
          <w:divBdr>
            <w:top w:val="none" w:sz="0" w:space="0" w:color="auto"/>
            <w:left w:val="none" w:sz="0" w:space="0" w:color="auto"/>
            <w:bottom w:val="none" w:sz="0" w:space="0" w:color="auto"/>
            <w:right w:val="none" w:sz="0" w:space="0" w:color="auto"/>
          </w:divBdr>
        </w:div>
        <w:div w:id="255407914">
          <w:marLeft w:val="0"/>
          <w:marRight w:val="0"/>
          <w:marTop w:val="0"/>
          <w:marBottom w:val="0"/>
          <w:divBdr>
            <w:top w:val="none" w:sz="0" w:space="0" w:color="auto"/>
            <w:left w:val="none" w:sz="0" w:space="0" w:color="auto"/>
            <w:bottom w:val="none" w:sz="0" w:space="0" w:color="auto"/>
            <w:right w:val="none" w:sz="0" w:space="0" w:color="auto"/>
          </w:divBdr>
        </w:div>
        <w:div w:id="1415973745">
          <w:marLeft w:val="0"/>
          <w:marRight w:val="0"/>
          <w:marTop w:val="0"/>
          <w:marBottom w:val="0"/>
          <w:divBdr>
            <w:top w:val="none" w:sz="0" w:space="0" w:color="auto"/>
            <w:left w:val="none" w:sz="0" w:space="0" w:color="auto"/>
            <w:bottom w:val="none" w:sz="0" w:space="0" w:color="auto"/>
            <w:right w:val="none" w:sz="0" w:space="0" w:color="auto"/>
          </w:divBdr>
        </w:div>
        <w:div w:id="1938177507">
          <w:marLeft w:val="0"/>
          <w:marRight w:val="0"/>
          <w:marTop w:val="0"/>
          <w:marBottom w:val="0"/>
          <w:divBdr>
            <w:top w:val="none" w:sz="0" w:space="0" w:color="auto"/>
            <w:left w:val="none" w:sz="0" w:space="0" w:color="auto"/>
            <w:bottom w:val="none" w:sz="0" w:space="0" w:color="auto"/>
            <w:right w:val="none" w:sz="0" w:space="0" w:color="auto"/>
          </w:divBdr>
        </w:div>
        <w:div w:id="933171414">
          <w:marLeft w:val="0"/>
          <w:marRight w:val="0"/>
          <w:marTop w:val="0"/>
          <w:marBottom w:val="0"/>
          <w:divBdr>
            <w:top w:val="none" w:sz="0" w:space="0" w:color="auto"/>
            <w:left w:val="none" w:sz="0" w:space="0" w:color="auto"/>
            <w:bottom w:val="none" w:sz="0" w:space="0" w:color="auto"/>
            <w:right w:val="none" w:sz="0" w:space="0" w:color="auto"/>
          </w:divBdr>
        </w:div>
        <w:div w:id="1634750889">
          <w:marLeft w:val="0"/>
          <w:marRight w:val="0"/>
          <w:marTop w:val="0"/>
          <w:marBottom w:val="0"/>
          <w:divBdr>
            <w:top w:val="none" w:sz="0" w:space="0" w:color="auto"/>
            <w:left w:val="none" w:sz="0" w:space="0" w:color="auto"/>
            <w:bottom w:val="none" w:sz="0" w:space="0" w:color="auto"/>
            <w:right w:val="none" w:sz="0" w:space="0" w:color="auto"/>
          </w:divBdr>
        </w:div>
        <w:div w:id="1409963653">
          <w:marLeft w:val="0"/>
          <w:marRight w:val="0"/>
          <w:marTop w:val="0"/>
          <w:marBottom w:val="0"/>
          <w:divBdr>
            <w:top w:val="none" w:sz="0" w:space="0" w:color="auto"/>
            <w:left w:val="none" w:sz="0" w:space="0" w:color="auto"/>
            <w:bottom w:val="none" w:sz="0" w:space="0" w:color="auto"/>
            <w:right w:val="none" w:sz="0" w:space="0" w:color="auto"/>
          </w:divBdr>
        </w:div>
        <w:div w:id="1575622023">
          <w:marLeft w:val="0"/>
          <w:marRight w:val="0"/>
          <w:marTop w:val="0"/>
          <w:marBottom w:val="0"/>
          <w:divBdr>
            <w:top w:val="none" w:sz="0" w:space="0" w:color="auto"/>
            <w:left w:val="none" w:sz="0" w:space="0" w:color="auto"/>
            <w:bottom w:val="none" w:sz="0" w:space="0" w:color="auto"/>
            <w:right w:val="none" w:sz="0" w:space="0" w:color="auto"/>
          </w:divBdr>
        </w:div>
        <w:div w:id="1648631154">
          <w:marLeft w:val="0"/>
          <w:marRight w:val="0"/>
          <w:marTop w:val="0"/>
          <w:marBottom w:val="0"/>
          <w:divBdr>
            <w:top w:val="none" w:sz="0" w:space="0" w:color="auto"/>
            <w:left w:val="none" w:sz="0" w:space="0" w:color="auto"/>
            <w:bottom w:val="none" w:sz="0" w:space="0" w:color="auto"/>
            <w:right w:val="none" w:sz="0" w:space="0" w:color="auto"/>
          </w:divBdr>
        </w:div>
        <w:div w:id="715857728">
          <w:marLeft w:val="0"/>
          <w:marRight w:val="0"/>
          <w:marTop w:val="0"/>
          <w:marBottom w:val="0"/>
          <w:divBdr>
            <w:top w:val="none" w:sz="0" w:space="0" w:color="auto"/>
            <w:left w:val="none" w:sz="0" w:space="0" w:color="auto"/>
            <w:bottom w:val="none" w:sz="0" w:space="0" w:color="auto"/>
            <w:right w:val="none" w:sz="0" w:space="0" w:color="auto"/>
          </w:divBdr>
        </w:div>
        <w:div w:id="1581788999">
          <w:marLeft w:val="0"/>
          <w:marRight w:val="0"/>
          <w:marTop w:val="0"/>
          <w:marBottom w:val="0"/>
          <w:divBdr>
            <w:top w:val="none" w:sz="0" w:space="0" w:color="auto"/>
            <w:left w:val="none" w:sz="0" w:space="0" w:color="auto"/>
            <w:bottom w:val="none" w:sz="0" w:space="0" w:color="auto"/>
            <w:right w:val="none" w:sz="0" w:space="0" w:color="auto"/>
          </w:divBdr>
        </w:div>
        <w:div w:id="1553536938">
          <w:marLeft w:val="0"/>
          <w:marRight w:val="0"/>
          <w:marTop w:val="0"/>
          <w:marBottom w:val="0"/>
          <w:divBdr>
            <w:top w:val="none" w:sz="0" w:space="0" w:color="auto"/>
            <w:left w:val="none" w:sz="0" w:space="0" w:color="auto"/>
            <w:bottom w:val="none" w:sz="0" w:space="0" w:color="auto"/>
            <w:right w:val="none" w:sz="0" w:space="0" w:color="auto"/>
          </w:divBdr>
        </w:div>
        <w:div w:id="1954089309">
          <w:marLeft w:val="0"/>
          <w:marRight w:val="0"/>
          <w:marTop w:val="0"/>
          <w:marBottom w:val="0"/>
          <w:divBdr>
            <w:top w:val="none" w:sz="0" w:space="0" w:color="auto"/>
            <w:left w:val="none" w:sz="0" w:space="0" w:color="auto"/>
            <w:bottom w:val="none" w:sz="0" w:space="0" w:color="auto"/>
            <w:right w:val="none" w:sz="0" w:space="0" w:color="auto"/>
          </w:divBdr>
        </w:div>
        <w:div w:id="991107386">
          <w:marLeft w:val="0"/>
          <w:marRight w:val="0"/>
          <w:marTop w:val="0"/>
          <w:marBottom w:val="0"/>
          <w:divBdr>
            <w:top w:val="none" w:sz="0" w:space="0" w:color="auto"/>
            <w:left w:val="none" w:sz="0" w:space="0" w:color="auto"/>
            <w:bottom w:val="none" w:sz="0" w:space="0" w:color="auto"/>
            <w:right w:val="none" w:sz="0" w:space="0" w:color="auto"/>
          </w:divBdr>
        </w:div>
        <w:div w:id="1523938194">
          <w:marLeft w:val="0"/>
          <w:marRight w:val="0"/>
          <w:marTop w:val="0"/>
          <w:marBottom w:val="0"/>
          <w:divBdr>
            <w:top w:val="none" w:sz="0" w:space="0" w:color="auto"/>
            <w:left w:val="none" w:sz="0" w:space="0" w:color="auto"/>
            <w:bottom w:val="none" w:sz="0" w:space="0" w:color="auto"/>
            <w:right w:val="none" w:sz="0" w:space="0" w:color="auto"/>
          </w:divBdr>
        </w:div>
        <w:div w:id="1482386992">
          <w:marLeft w:val="0"/>
          <w:marRight w:val="0"/>
          <w:marTop w:val="0"/>
          <w:marBottom w:val="0"/>
          <w:divBdr>
            <w:top w:val="none" w:sz="0" w:space="0" w:color="auto"/>
            <w:left w:val="none" w:sz="0" w:space="0" w:color="auto"/>
            <w:bottom w:val="none" w:sz="0" w:space="0" w:color="auto"/>
            <w:right w:val="none" w:sz="0" w:space="0" w:color="auto"/>
          </w:divBdr>
        </w:div>
        <w:div w:id="1290278991">
          <w:marLeft w:val="0"/>
          <w:marRight w:val="0"/>
          <w:marTop w:val="0"/>
          <w:marBottom w:val="0"/>
          <w:divBdr>
            <w:top w:val="none" w:sz="0" w:space="0" w:color="auto"/>
            <w:left w:val="none" w:sz="0" w:space="0" w:color="auto"/>
            <w:bottom w:val="none" w:sz="0" w:space="0" w:color="auto"/>
            <w:right w:val="none" w:sz="0" w:space="0" w:color="auto"/>
          </w:divBdr>
        </w:div>
        <w:div w:id="510729648">
          <w:marLeft w:val="0"/>
          <w:marRight w:val="0"/>
          <w:marTop w:val="0"/>
          <w:marBottom w:val="0"/>
          <w:divBdr>
            <w:top w:val="none" w:sz="0" w:space="0" w:color="auto"/>
            <w:left w:val="none" w:sz="0" w:space="0" w:color="auto"/>
            <w:bottom w:val="none" w:sz="0" w:space="0" w:color="auto"/>
            <w:right w:val="none" w:sz="0" w:space="0" w:color="auto"/>
          </w:divBdr>
        </w:div>
      </w:divsChild>
    </w:div>
    <w:div w:id="1995907931">
      <w:bodyDiv w:val="1"/>
      <w:marLeft w:val="0"/>
      <w:marRight w:val="0"/>
      <w:marTop w:val="0"/>
      <w:marBottom w:val="0"/>
      <w:divBdr>
        <w:top w:val="none" w:sz="0" w:space="0" w:color="auto"/>
        <w:left w:val="none" w:sz="0" w:space="0" w:color="auto"/>
        <w:bottom w:val="none" w:sz="0" w:space="0" w:color="auto"/>
        <w:right w:val="none" w:sz="0" w:space="0" w:color="auto"/>
      </w:divBdr>
      <w:divsChild>
        <w:div w:id="1914460707">
          <w:marLeft w:val="446"/>
          <w:marRight w:val="0"/>
          <w:marTop w:val="0"/>
          <w:marBottom w:val="0"/>
          <w:divBdr>
            <w:top w:val="none" w:sz="0" w:space="0" w:color="auto"/>
            <w:left w:val="none" w:sz="0" w:space="0" w:color="auto"/>
            <w:bottom w:val="none" w:sz="0" w:space="0" w:color="auto"/>
            <w:right w:val="none" w:sz="0" w:space="0" w:color="auto"/>
          </w:divBdr>
        </w:div>
        <w:div w:id="637608208">
          <w:marLeft w:val="446"/>
          <w:marRight w:val="0"/>
          <w:marTop w:val="0"/>
          <w:marBottom w:val="0"/>
          <w:divBdr>
            <w:top w:val="none" w:sz="0" w:space="0" w:color="auto"/>
            <w:left w:val="none" w:sz="0" w:space="0" w:color="auto"/>
            <w:bottom w:val="none" w:sz="0" w:space="0" w:color="auto"/>
            <w:right w:val="none" w:sz="0" w:space="0" w:color="auto"/>
          </w:divBdr>
        </w:div>
        <w:div w:id="1412657743">
          <w:marLeft w:val="446"/>
          <w:marRight w:val="0"/>
          <w:marTop w:val="0"/>
          <w:marBottom w:val="0"/>
          <w:divBdr>
            <w:top w:val="none" w:sz="0" w:space="0" w:color="auto"/>
            <w:left w:val="none" w:sz="0" w:space="0" w:color="auto"/>
            <w:bottom w:val="none" w:sz="0" w:space="0" w:color="auto"/>
            <w:right w:val="none" w:sz="0" w:space="0" w:color="auto"/>
          </w:divBdr>
        </w:div>
        <w:div w:id="208147970">
          <w:marLeft w:val="446"/>
          <w:marRight w:val="0"/>
          <w:marTop w:val="0"/>
          <w:marBottom w:val="0"/>
          <w:divBdr>
            <w:top w:val="none" w:sz="0" w:space="0" w:color="auto"/>
            <w:left w:val="none" w:sz="0" w:space="0" w:color="auto"/>
            <w:bottom w:val="none" w:sz="0" w:space="0" w:color="auto"/>
            <w:right w:val="none" w:sz="0" w:space="0" w:color="auto"/>
          </w:divBdr>
        </w:div>
        <w:div w:id="1498499638">
          <w:marLeft w:val="446"/>
          <w:marRight w:val="0"/>
          <w:marTop w:val="0"/>
          <w:marBottom w:val="0"/>
          <w:divBdr>
            <w:top w:val="none" w:sz="0" w:space="0" w:color="auto"/>
            <w:left w:val="none" w:sz="0" w:space="0" w:color="auto"/>
            <w:bottom w:val="none" w:sz="0" w:space="0" w:color="auto"/>
            <w:right w:val="none" w:sz="0" w:space="0" w:color="auto"/>
          </w:divBdr>
        </w:div>
        <w:div w:id="1721242191">
          <w:marLeft w:val="446"/>
          <w:marRight w:val="0"/>
          <w:marTop w:val="0"/>
          <w:marBottom w:val="0"/>
          <w:divBdr>
            <w:top w:val="none" w:sz="0" w:space="0" w:color="auto"/>
            <w:left w:val="none" w:sz="0" w:space="0" w:color="auto"/>
            <w:bottom w:val="none" w:sz="0" w:space="0" w:color="auto"/>
            <w:right w:val="none" w:sz="0" w:space="0" w:color="auto"/>
          </w:divBdr>
        </w:div>
        <w:div w:id="1663703291">
          <w:marLeft w:val="446"/>
          <w:marRight w:val="0"/>
          <w:marTop w:val="0"/>
          <w:marBottom w:val="0"/>
          <w:divBdr>
            <w:top w:val="none" w:sz="0" w:space="0" w:color="auto"/>
            <w:left w:val="none" w:sz="0" w:space="0" w:color="auto"/>
            <w:bottom w:val="none" w:sz="0" w:space="0" w:color="auto"/>
            <w:right w:val="none" w:sz="0" w:space="0" w:color="auto"/>
          </w:divBdr>
        </w:div>
      </w:divsChild>
    </w:div>
    <w:div w:id="21059518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1.png"/><Relationship Id="rId21" Type="http://schemas.openxmlformats.org/officeDocument/2006/relationships/image" Target="media/image6.png"/><Relationship Id="rId42" Type="http://schemas.openxmlformats.org/officeDocument/2006/relationships/image" Target="media/image20.png"/><Relationship Id="rId47" Type="http://schemas.openxmlformats.org/officeDocument/2006/relationships/image" Target="media/image24.png"/><Relationship Id="rId63" Type="http://schemas.microsoft.com/office/2007/relationships/diagramDrawing" Target="diagrams/drawing3.xml"/><Relationship Id="rId68" Type="http://schemas.openxmlformats.org/officeDocument/2006/relationships/header" Target="header2.xml"/><Relationship Id="rId7" Type="http://schemas.openxmlformats.org/officeDocument/2006/relationships/settings" Target="settings.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diagramQuickStyle" Target="diagrams/quickStyle1.xml"/><Relationship Id="rId29" Type="http://schemas.openxmlformats.org/officeDocument/2006/relationships/diagramLayout" Target="diagrams/layout2.xml"/><Relationship Id="rId11" Type="http://schemas.openxmlformats.org/officeDocument/2006/relationships/image" Target="media/image1.jpeg"/><Relationship Id="rId24" Type="http://schemas.openxmlformats.org/officeDocument/2006/relationships/image" Target="media/image9.png"/><Relationship Id="rId32" Type="http://schemas.microsoft.com/office/2007/relationships/diagramDrawing" Target="diagrams/drawing2.xml"/><Relationship Id="rId37" Type="http://schemas.openxmlformats.org/officeDocument/2006/relationships/image" Target="media/image17.png"/><Relationship Id="rId40" Type="http://schemas.openxmlformats.org/officeDocument/2006/relationships/hyperlink" Target="https://www.flickr.com/photos/kenwhytock/23666431572" TargetMode="External"/><Relationship Id="rId45" Type="http://schemas.openxmlformats.org/officeDocument/2006/relationships/image" Target="media/image22.png"/><Relationship Id="rId53" Type="http://schemas.openxmlformats.org/officeDocument/2006/relationships/hyperlink" Target="https://www.youtube.com/embed/69ehhIwC8eY?feature=oembed" TargetMode="External"/><Relationship Id="rId58" Type="http://schemas.openxmlformats.org/officeDocument/2006/relationships/image" Target="media/image31.png"/><Relationship Id="rId66" Type="http://schemas.openxmlformats.org/officeDocument/2006/relationships/header" Target="header1.xml"/><Relationship Id="rId5" Type="http://schemas.openxmlformats.org/officeDocument/2006/relationships/numbering" Target="numbering.xml"/><Relationship Id="rId61" Type="http://schemas.openxmlformats.org/officeDocument/2006/relationships/diagramQuickStyle" Target="diagrams/quickStyle3.xml"/><Relationship Id="rId19" Type="http://schemas.openxmlformats.org/officeDocument/2006/relationships/image" Target="media/image4.png"/><Relationship Id="rId14" Type="http://schemas.openxmlformats.org/officeDocument/2006/relationships/diagramData" Target="diagrams/data1.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diagramQuickStyle" Target="diagrams/quickStyle2.xml"/><Relationship Id="rId35" Type="http://schemas.openxmlformats.org/officeDocument/2006/relationships/image" Target="media/image15.png"/><Relationship Id="rId43" Type="http://schemas.openxmlformats.org/officeDocument/2006/relationships/image" Target="media/image21.png"/><Relationship Id="rId48" Type="http://schemas.openxmlformats.org/officeDocument/2006/relationships/image" Target="media/image25.png"/><Relationship Id="rId56" Type="http://schemas.openxmlformats.org/officeDocument/2006/relationships/image" Target="media/image29.png"/><Relationship Id="rId64" Type="http://schemas.openxmlformats.org/officeDocument/2006/relationships/hyperlink" Target="https://endcorporalpunishment.org/" TargetMode="External"/><Relationship Id="rId69"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hyperlink" Target="https://commons.wikimedia.org/wiki/File:Classroom_Rules_2_(Abby_the_Pup).jpg" TargetMode="Externa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diagramColors" Target="diagrams/colors1.xml"/><Relationship Id="rId25" Type="http://schemas.openxmlformats.org/officeDocument/2006/relationships/image" Target="media/image10.png"/><Relationship Id="rId33" Type="http://schemas.openxmlformats.org/officeDocument/2006/relationships/image" Target="media/image13.png"/><Relationship Id="rId38" Type="http://schemas.microsoft.com/office/2007/relationships/hdphoto" Target="media/hdphoto1.wdp"/><Relationship Id="rId46" Type="http://schemas.openxmlformats.org/officeDocument/2006/relationships/image" Target="media/image23.png"/><Relationship Id="rId59" Type="http://schemas.openxmlformats.org/officeDocument/2006/relationships/diagramData" Target="diagrams/data3.xml"/><Relationship Id="rId67" Type="http://schemas.openxmlformats.org/officeDocument/2006/relationships/footer" Target="footer1.xml"/><Relationship Id="rId20" Type="http://schemas.openxmlformats.org/officeDocument/2006/relationships/image" Target="media/image5.png"/><Relationship Id="rId41" Type="http://schemas.openxmlformats.org/officeDocument/2006/relationships/image" Target="media/image19.png"/><Relationship Id="rId54" Type="http://schemas.openxmlformats.org/officeDocument/2006/relationships/image" Target="media/image28.jpg"/><Relationship Id="rId62" Type="http://schemas.openxmlformats.org/officeDocument/2006/relationships/diagramColors" Target="diagrams/colors3.xml"/><Relationship Id="rId7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diagramLayout" Target="diagrams/layout1.xml"/><Relationship Id="rId23" Type="http://schemas.openxmlformats.org/officeDocument/2006/relationships/image" Target="media/image8.png"/><Relationship Id="rId28" Type="http://schemas.openxmlformats.org/officeDocument/2006/relationships/diagramData" Target="diagrams/data2.xml"/><Relationship Id="rId36" Type="http://schemas.openxmlformats.org/officeDocument/2006/relationships/image" Target="media/image16.png"/><Relationship Id="rId49" Type="http://schemas.openxmlformats.org/officeDocument/2006/relationships/image" Target="media/image26.jpeg"/><Relationship Id="rId57" Type="http://schemas.openxmlformats.org/officeDocument/2006/relationships/image" Target="media/image30.png"/><Relationship Id="rId10" Type="http://schemas.openxmlformats.org/officeDocument/2006/relationships/endnotes" Target="endnotes.xml"/><Relationship Id="rId31" Type="http://schemas.openxmlformats.org/officeDocument/2006/relationships/diagramColors" Target="diagrams/colors2.xml"/><Relationship Id="rId44" Type="http://schemas.microsoft.com/office/2007/relationships/hdphoto" Target="media/hdphoto2.wdp"/><Relationship Id="rId52" Type="http://schemas.openxmlformats.org/officeDocument/2006/relationships/image" Target="media/image27.png"/><Relationship Id="rId60" Type="http://schemas.openxmlformats.org/officeDocument/2006/relationships/diagramLayout" Target="diagrams/layout3.xml"/><Relationship Id="rId65" Type="http://schemas.openxmlformats.org/officeDocument/2006/relationships/hyperlink" Target="https://www.ilo.org/dyn/natlex/natlex4.detail?p_lang=en&amp;p_isn=72890"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microsoft.com/office/2007/relationships/diagramDrawing" Target="diagrams/drawing1.xml"/><Relationship Id="rId39" Type="http://schemas.openxmlformats.org/officeDocument/2006/relationships/image" Target="media/image18.jpeg"/><Relationship Id="rId34" Type="http://schemas.openxmlformats.org/officeDocument/2006/relationships/image" Target="media/image14.png"/><Relationship Id="rId50" Type="http://schemas.openxmlformats.org/officeDocument/2006/relationships/hyperlink" Target="https://commons.wikimedia.org/wiki/File:Classroom_Rules_2_(Abby_the_Pup).jpg" TargetMode="External"/><Relationship Id="rId55" Type="http://schemas.openxmlformats.org/officeDocument/2006/relationships/hyperlink" Target="https://www.youtube.com/watch?v=69ehhIwC8eY"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32.png"/></Relationships>
</file>

<file path=word/_rels/footer2.xml.rels><?xml version="1.0" encoding="UTF-8" standalone="yes"?>
<Relationships xmlns="http://schemas.openxmlformats.org/package/2006/relationships"><Relationship Id="rId1" Type="http://schemas.openxmlformats.org/officeDocument/2006/relationships/image" Target="media/image32.png"/></Relationships>
</file>

<file path=word/_rels/header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s>
</file>

<file path=word/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B97624D-FA89-4570-A1F6-7CFCC1D18CF8}" type="doc">
      <dgm:prSet loTypeId="urn:microsoft.com/office/officeart/2009/layout/CircleArrowProcess" loCatId="cycle" qsTypeId="urn:microsoft.com/office/officeart/2005/8/quickstyle/simple1" qsCatId="simple" csTypeId="urn:microsoft.com/office/officeart/2005/8/colors/colorful4" csCatId="colorful" phldr="1"/>
      <dgm:spPr/>
      <dgm:t>
        <a:bodyPr/>
        <a:lstStyle/>
        <a:p>
          <a:endParaRPr lang="en-GB"/>
        </a:p>
      </dgm:t>
    </dgm:pt>
    <dgm:pt modelId="{54E93930-6DD9-4781-9BD8-B45874A85B41}">
      <dgm:prSet phldrT="[Text]"/>
      <dgm:spPr>
        <a:xfrm>
          <a:off x="984963" y="433726"/>
          <a:ext cx="691438"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gm:t>
    </dgm:pt>
    <dgm:pt modelId="{ED9F01C1-77CD-4404-9D83-A406CEA4A69C}" type="parTrans" cxnId="{78849F8A-9CBA-40C4-94AD-F8737E16B4E9}">
      <dgm:prSet/>
      <dgm:spPr/>
      <dgm:t>
        <a:bodyPr/>
        <a:lstStyle/>
        <a:p>
          <a:pPr algn="ctr"/>
          <a:endParaRPr lang="en-GB"/>
        </a:p>
      </dgm:t>
    </dgm:pt>
    <dgm:pt modelId="{3A27EF21-D72A-4399-A57E-BAE40C1DFA0E}" type="sibTrans" cxnId="{78849F8A-9CBA-40C4-94AD-F8737E16B4E9}">
      <dgm:prSet/>
      <dgm:spPr/>
      <dgm:t>
        <a:bodyPr/>
        <a:lstStyle/>
        <a:p>
          <a:pPr algn="ctr"/>
          <a:endParaRPr lang="en-GB"/>
        </a:p>
      </dgm:t>
    </dgm:pt>
    <dgm:pt modelId="{8BE5316A-9F38-451E-962A-9A47AC6BDA44}">
      <dgm:prSet phldrT="[Text]"/>
      <dgm:spPr>
        <a:xfrm>
          <a:off x="664679" y="1127988"/>
          <a:ext cx="667469"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Pair</a:t>
          </a:r>
        </a:p>
      </dgm:t>
    </dgm:pt>
    <dgm:pt modelId="{431B6858-CD5C-47B5-990B-D95A745CF467}" type="parTrans" cxnId="{56F1839A-563B-4CE5-A59A-EC13085FBCA7}">
      <dgm:prSet/>
      <dgm:spPr/>
      <dgm:t>
        <a:bodyPr/>
        <a:lstStyle/>
        <a:p>
          <a:pPr algn="ctr"/>
          <a:endParaRPr lang="en-GB"/>
        </a:p>
      </dgm:t>
    </dgm:pt>
    <dgm:pt modelId="{B558DADD-CEC1-42BB-A91E-29B71E8C1241}" type="sibTrans" cxnId="{56F1839A-563B-4CE5-A59A-EC13085FBCA7}">
      <dgm:prSet/>
      <dgm:spPr/>
      <dgm:t>
        <a:bodyPr/>
        <a:lstStyle/>
        <a:p>
          <a:pPr algn="ctr"/>
          <a:endParaRPr lang="en-GB"/>
        </a:p>
      </dgm:t>
    </dgm:pt>
    <dgm:pt modelId="{DE9CBA94-E09B-4744-A57E-8522AA550498}">
      <dgm:prSet phldrT="[Text]"/>
      <dgm:spPr>
        <a:xfrm>
          <a:off x="998526" y="1823248"/>
          <a:ext cx="667469"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Share</a:t>
          </a:r>
        </a:p>
      </dgm:t>
    </dgm:pt>
    <dgm:pt modelId="{22B6F550-2274-4C01-8C31-EE8A83D54A57}" type="parTrans" cxnId="{3A91E69F-36C2-4A46-A2C0-E8625588AD6B}">
      <dgm:prSet/>
      <dgm:spPr/>
      <dgm:t>
        <a:bodyPr/>
        <a:lstStyle/>
        <a:p>
          <a:pPr algn="ctr"/>
          <a:endParaRPr lang="en-GB"/>
        </a:p>
      </dgm:t>
    </dgm:pt>
    <dgm:pt modelId="{6C661124-0E13-4EFD-B963-D0ED5B08DECC}" type="sibTrans" cxnId="{3A91E69F-36C2-4A46-A2C0-E8625588AD6B}">
      <dgm:prSet/>
      <dgm:spPr/>
      <dgm:t>
        <a:bodyPr/>
        <a:lstStyle/>
        <a:p>
          <a:pPr algn="ctr"/>
          <a:endParaRPr lang="en-GB"/>
        </a:p>
      </dgm:t>
    </dgm:pt>
    <dgm:pt modelId="{7A50934D-35EA-4037-9CCF-9F13721CE05A}" type="pres">
      <dgm:prSet presAssocID="{7B97624D-FA89-4570-A1F6-7CFCC1D18CF8}" presName="Name0" presStyleCnt="0">
        <dgm:presLayoutVars>
          <dgm:chMax val="7"/>
          <dgm:chPref val="7"/>
          <dgm:dir/>
          <dgm:animLvl val="lvl"/>
        </dgm:presLayoutVars>
      </dgm:prSet>
      <dgm:spPr/>
    </dgm:pt>
    <dgm:pt modelId="{951D74AB-5435-4587-B969-D75810EA33D0}" type="pres">
      <dgm:prSet presAssocID="{54E93930-6DD9-4781-9BD8-B45874A85B41}" presName="Accent1" presStyleCnt="0"/>
      <dgm:spPr/>
    </dgm:pt>
    <dgm:pt modelId="{07105C46-C1B3-48F5-9EED-E61EF5BD6F2A}" type="pres">
      <dgm:prSet presAssocID="{54E93930-6DD9-4781-9BD8-B45874A85B41}" presName="Accent" presStyleLbl="node1" presStyleIdx="0" presStyleCnt="3"/>
      <dgm: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C8F96E26-7E96-4FFE-A2D3-5A42C1B06592}" type="pres">
      <dgm:prSet presAssocID="{54E93930-6DD9-4781-9BD8-B45874A85B41}" presName="Parent1" presStyleLbl="revTx" presStyleIdx="0" presStyleCnt="3" custScaleX="103591">
        <dgm:presLayoutVars>
          <dgm:chMax val="1"/>
          <dgm:chPref val="1"/>
          <dgm:bulletEnabled val="1"/>
        </dgm:presLayoutVars>
      </dgm:prSet>
      <dgm:spPr/>
    </dgm:pt>
    <dgm:pt modelId="{8D65D859-B3C3-40EF-8935-A516D89A506A}" type="pres">
      <dgm:prSet presAssocID="{8BE5316A-9F38-451E-962A-9A47AC6BDA44}" presName="Accent2" presStyleCnt="0"/>
      <dgm:spPr/>
    </dgm:pt>
    <dgm:pt modelId="{194A175F-460F-4E47-AA1A-8DA5D8E8AAED}" type="pres">
      <dgm:prSet presAssocID="{8BE5316A-9F38-451E-962A-9A47AC6BDA44}" presName="Accent" presStyleLbl="node1" presStyleIdx="1" presStyleCnt="3"/>
      <dgm: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gm:spPr>
    </dgm:pt>
    <dgm:pt modelId="{E32DE6B8-8A14-463E-8419-B116A4C5D701}" type="pres">
      <dgm:prSet presAssocID="{8BE5316A-9F38-451E-962A-9A47AC6BDA44}" presName="Parent2" presStyleLbl="revTx" presStyleIdx="1" presStyleCnt="3">
        <dgm:presLayoutVars>
          <dgm:chMax val="1"/>
          <dgm:chPref val="1"/>
          <dgm:bulletEnabled val="1"/>
        </dgm:presLayoutVars>
      </dgm:prSet>
      <dgm:spPr/>
    </dgm:pt>
    <dgm:pt modelId="{EE7A683D-E563-4659-A8E7-2E54DD0E9536}" type="pres">
      <dgm:prSet presAssocID="{DE9CBA94-E09B-4744-A57E-8522AA550498}" presName="Accent3" presStyleCnt="0"/>
      <dgm:spPr/>
    </dgm:pt>
    <dgm:pt modelId="{6C7120EB-703C-4872-9DB6-3D7F3BC0BF93}" type="pres">
      <dgm:prSet presAssocID="{DE9CBA94-E09B-4744-A57E-8522AA550498}" presName="Accent" presStyleLbl="node1" presStyleIdx="2" presStyleCnt="3"/>
      <dgm: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gm:spPr>
    </dgm:pt>
    <dgm:pt modelId="{0DE5D51E-8901-4940-871C-78F1CF36E752}" type="pres">
      <dgm:prSet presAssocID="{DE9CBA94-E09B-4744-A57E-8522AA550498}" presName="Parent3" presStyleLbl="revTx" presStyleIdx="2" presStyleCnt="3">
        <dgm:presLayoutVars>
          <dgm:chMax val="1"/>
          <dgm:chPref val="1"/>
          <dgm:bulletEnabled val="1"/>
        </dgm:presLayoutVars>
      </dgm:prSet>
      <dgm:spPr/>
    </dgm:pt>
  </dgm:ptLst>
  <dgm:cxnLst>
    <dgm:cxn modelId="{42048708-40C7-4B33-9DAA-1E18E2E9CD70}" type="presOf" srcId="{8BE5316A-9F38-451E-962A-9A47AC6BDA44}" destId="{E32DE6B8-8A14-463E-8419-B116A4C5D701}" srcOrd="0" destOrd="0" presId="urn:microsoft.com/office/officeart/2009/layout/CircleArrowProcess"/>
    <dgm:cxn modelId="{BF502F10-FCCE-4B6D-9AA4-7A336329A962}" type="presOf" srcId="{54E93930-6DD9-4781-9BD8-B45874A85B41}" destId="{C8F96E26-7E96-4FFE-A2D3-5A42C1B06592}" srcOrd="0" destOrd="0" presId="urn:microsoft.com/office/officeart/2009/layout/CircleArrowProcess"/>
    <dgm:cxn modelId="{D2C0175C-9AF4-4025-A0F5-456C3914A55F}" type="presOf" srcId="{7B97624D-FA89-4570-A1F6-7CFCC1D18CF8}" destId="{7A50934D-35EA-4037-9CCF-9F13721CE05A}" srcOrd="0" destOrd="0" presId="urn:microsoft.com/office/officeart/2009/layout/CircleArrowProcess"/>
    <dgm:cxn modelId="{8393A152-BBFE-47F5-A20A-249B61B90029}" type="presOf" srcId="{DE9CBA94-E09B-4744-A57E-8522AA550498}" destId="{0DE5D51E-8901-4940-871C-78F1CF36E752}" srcOrd="0" destOrd="0" presId="urn:microsoft.com/office/officeart/2009/layout/CircleArrowProcess"/>
    <dgm:cxn modelId="{78849F8A-9CBA-40C4-94AD-F8737E16B4E9}" srcId="{7B97624D-FA89-4570-A1F6-7CFCC1D18CF8}" destId="{54E93930-6DD9-4781-9BD8-B45874A85B41}" srcOrd="0" destOrd="0" parTransId="{ED9F01C1-77CD-4404-9D83-A406CEA4A69C}" sibTransId="{3A27EF21-D72A-4399-A57E-BAE40C1DFA0E}"/>
    <dgm:cxn modelId="{56F1839A-563B-4CE5-A59A-EC13085FBCA7}" srcId="{7B97624D-FA89-4570-A1F6-7CFCC1D18CF8}" destId="{8BE5316A-9F38-451E-962A-9A47AC6BDA44}" srcOrd="1" destOrd="0" parTransId="{431B6858-CD5C-47B5-990B-D95A745CF467}" sibTransId="{B558DADD-CEC1-42BB-A91E-29B71E8C1241}"/>
    <dgm:cxn modelId="{3A91E69F-36C2-4A46-A2C0-E8625588AD6B}" srcId="{7B97624D-FA89-4570-A1F6-7CFCC1D18CF8}" destId="{DE9CBA94-E09B-4744-A57E-8522AA550498}" srcOrd="2" destOrd="0" parTransId="{22B6F550-2274-4C01-8C31-EE8A83D54A57}" sibTransId="{6C661124-0E13-4EFD-B963-D0ED5B08DECC}"/>
    <dgm:cxn modelId="{A4ABEBC5-3D0B-4862-8DC7-2FE986218ACB}" type="presParOf" srcId="{7A50934D-35EA-4037-9CCF-9F13721CE05A}" destId="{951D74AB-5435-4587-B969-D75810EA33D0}" srcOrd="0" destOrd="0" presId="urn:microsoft.com/office/officeart/2009/layout/CircleArrowProcess"/>
    <dgm:cxn modelId="{CE08A32F-ACE0-42D4-9600-76F793DDD877}" type="presParOf" srcId="{951D74AB-5435-4587-B969-D75810EA33D0}" destId="{07105C46-C1B3-48F5-9EED-E61EF5BD6F2A}" srcOrd="0" destOrd="0" presId="urn:microsoft.com/office/officeart/2009/layout/CircleArrowProcess"/>
    <dgm:cxn modelId="{4EAECE8E-2C01-42EB-9176-4E5FF286A9DF}" type="presParOf" srcId="{7A50934D-35EA-4037-9CCF-9F13721CE05A}" destId="{C8F96E26-7E96-4FFE-A2D3-5A42C1B06592}" srcOrd="1" destOrd="0" presId="urn:microsoft.com/office/officeart/2009/layout/CircleArrowProcess"/>
    <dgm:cxn modelId="{5C3783A5-64A8-4E4F-B3B4-259965A1545A}" type="presParOf" srcId="{7A50934D-35EA-4037-9CCF-9F13721CE05A}" destId="{8D65D859-B3C3-40EF-8935-A516D89A506A}" srcOrd="2" destOrd="0" presId="urn:microsoft.com/office/officeart/2009/layout/CircleArrowProcess"/>
    <dgm:cxn modelId="{44A169A5-EF55-4E3F-8F33-6B41A0DAFCEC}" type="presParOf" srcId="{8D65D859-B3C3-40EF-8935-A516D89A506A}" destId="{194A175F-460F-4E47-AA1A-8DA5D8E8AAED}" srcOrd="0" destOrd="0" presId="urn:microsoft.com/office/officeart/2009/layout/CircleArrowProcess"/>
    <dgm:cxn modelId="{E9A71A98-4B89-401E-A2E4-64E207218353}" type="presParOf" srcId="{7A50934D-35EA-4037-9CCF-9F13721CE05A}" destId="{E32DE6B8-8A14-463E-8419-B116A4C5D701}" srcOrd="3" destOrd="0" presId="urn:microsoft.com/office/officeart/2009/layout/CircleArrowProcess"/>
    <dgm:cxn modelId="{D36C7293-26E3-4E44-BAC1-F001B1A6714C}" type="presParOf" srcId="{7A50934D-35EA-4037-9CCF-9F13721CE05A}" destId="{EE7A683D-E563-4659-A8E7-2E54DD0E9536}" srcOrd="4" destOrd="0" presId="urn:microsoft.com/office/officeart/2009/layout/CircleArrowProcess"/>
    <dgm:cxn modelId="{E2886BC7-8EB0-42C9-AC2A-826D2A254F9E}" type="presParOf" srcId="{EE7A683D-E563-4659-A8E7-2E54DD0E9536}" destId="{6C7120EB-703C-4872-9DB6-3D7F3BC0BF93}" srcOrd="0" destOrd="0" presId="urn:microsoft.com/office/officeart/2009/layout/CircleArrowProcess"/>
    <dgm:cxn modelId="{C0368320-1F1E-4D0F-8271-A12871B0938F}" type="presParOf" srcId="{7A50934D-35EA-4037-9CCF-9F13721CE05A}" destId="{0DE5D51E-8901-4940-871C-78F1CF36E752}" srcOrd="5" destOrd="0" presId="urn:microsoft.com/office/officeart/2009/layout/CircleArrowProcess"/>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D687DEB0-9F73-4CF3-B629-ABD31DBFF77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E20BABC3-8AF4-44A8-B034-71D92750D1CB}">
      <dgm:prSet phldrT="[Text]"/>
      <dgm:spPr>
        <a:solidFill>
          <a:schemeClr val="accent6">
            <a:lumMod val="75000"/>
          </a:schemeClr>
        </a:solidFill>
        <a:ln>
          <a:solidFill>
            <a:schemeClr val="accent6">
              <a:lumMod val="75000"/>
            </a:schemeClr>
          </a:solidFill>
        </a:ln>
      </dgm:spPr>
      <dgm:t>
        <a:bodyPr/>
        <a:lstStyle/>
        <a:p>
          <a:r>
            <a:rPr lang="en-GB"/>
            <a:t>The student has a learning difficulty or disability</a:t>
          </a:r>
        </a:p>
      </dgm:t>
    </dgm:pt>
    <dgm:pt modelId="{6B4491E6-B9EF-44BC-9521-4D8C7B3698A1}" type="parTrans" cxnId="{2FE86878-2524-41C4-8178-BC9DFC0E8213}">
      <dgm:prSet/>
      <dgm:spPr/>
      <dgm:t>
        <a:bodyPr/>
        <a:lstStyle/>
        <a:p>
          <a:endParaRPr lang="en-GB"/>
        </a:p>
      </dgm:t>
    </dgm:pt>
    <dgm:pt modelId="{98828D58-E489-4C06-8CA4-3E87EE4C7529}" type="sibTrans" cxnId="{2FE86878-2524-41C4-8178-BC9DFC0E8213}">
      <dgm:prSet/>
      <dgm:spPr/>
      <dgm:t>
        <a:bodyPr/>
        <a:lstStyle/>
        <a:p>
          <a:endParaRPr lang="en-GB"/>
        </a:p>
      </dgm:t>
    </dgm:pt>
    <dgm:pt modelId="{CB44DB24-F065-4D14-9C14-55E65EF9E41D}">
      <dgm:prSet phldrT="[Text]"/>
      <dgm:spPr>
        <a:solidFill>
          <a:schemeClr val="accent6">
            <a:lumMod val="75000"/>
          </a:schemeClr>
        </a:solidFill>
        <a:ln>
          <a:solidFill>
            <a:schemeClr val="accent6">
              <a:lumMod val="75000"/>
            </a:schemeClr>
          </a:solidFill>
        </a:ln>
      </dgm:spPr>
      <dgm:t>
        <a:bodyPr/>
        <a:lstStyle/>
        <a:p>
          <a:r>
            <a:rPr lang="en-GB"/>
            <a:t>The language of instruction is different from student's mother tongue</a:t>
          </a:r>
        </a:p>
      </dgm:t>
    </dgm:pt>
    <dgm:pt modelId="{0C583188-E433-4CE8-B73A-E87269812231}" type="parTrans" cxnId="{760A5D79-6B53-4DDF-821A-BCCD76E35D46}">
      <dgm:prSet/>
      <dgm:spPr/>
      <dgm:t>
        <a:bodyPr/>
        <a:lstStyle/>
        <a:p>
          <a:endParaRPr lang="en-GB"/>
        </a:p>
      </dgm:t>
    </dgm:pt>
    <dgm:pt modelId="{06D9DCBA-29A4-4659-9EB3-3E33738D170E}" type="sibTrans" cxnId="{760A5D79-6B53-4DDF-821A-BCCD76E35D46}">
      <dgm:prSet/>
      <dgm:spPr/>
      <dgm:t>
        <a:bodyPr/>
        <a:lstStyle/>
        <a:p>
          <a:endParaRPr lang="en-GB"/>
        </a:p>
      </dgm:t>
    </dgm:pt>
    <dgm:pt modelId="{91EE8DCA-2B48-4B13-ADF2-FC24D5052316}">
      <dgm:prSet phldrT="[Text]"/>
      <dgm:spPr>
        <a:solidFill>
          <a:schemeClr val="accent6">
            <a:lumMod val="75000"/>
          </a:schemeClr>
        </a:solidFill>
        <a:ln>
          <a:solidFill>
            <a:schemeClr val="accent6">
              <a:lumMod val="75000"/>
            </a:schemeClr>
          </a:solidFill>
        </a:ln>
      </dgm:spPr>
      <dgm:t>
        <a:bodyPr/>
        <a:lstStyle/>
        <a:p>
          <a:r>
            <a:rPr lang="en-GB"/>
            <a:t>Student is bored, e.g. the content is too easy or they are not interested</a:t>
          </a:r>
        </a:p>
      </dgm:t>
    </dgm:pt>
    <dgm:pt modelId="{267F2E49-77A8-4606-8FF1-C873C497F6F5}" type="parTrans" cxnId="{61735EEC-8D5E-4103-8FD7-05E38077CE89}">
      <dgm:prSet/>
      <dgm:spPr/>
      <dgm:t>
        <a:bodyPr/>
        <a:lstStyle/>
        <a:p>
          <a:endParaRPr lang="en-GB"/>
        </a:p>
      </dgm:t>
    </dgm:pt>
    <dgm:pt modelId="{82B41892-3CB9-460B-AE62-632FF28F31D4}" type="sibTrans" cxnId="{61735EEC-8D5E-4103-8FD7-05E38077CE89}">
      <dgm:prSet/>
      <dgm:spPr/>
      <dgm:t>
        <a:bodyPr/>
        <a:lstStyle/>
        <a:p>
          <a:endParaRPr lang="en-GB"/>
        </a:p>
      </dgm:t>
    </dgm:pt>
    <dgm:pt modelId="{8FF7A05F-28B3-45D6-B60C-ED69775F7395}">
      <dgm:prSet phldrT="[Text]"/>
      <dgm:spPr>
        <a:solidFill>
          <a:schemeClr val="accent6">
            <a:lumMod val="75000"/>
          </a:schemeClr>
        </a:solidFill>
        <a:ln>
          <a:solidFill>
            <a:schemeClr val="accent6">
              <a:lumMod val="75000"/>
            </a:schemeClr>
          </a:solidFill>
        </a:ln>
      </dgm:spPr>
      <dgm:t>
        <a:bodyPr/>
        <a:lstStyle/>
        <a:p>
          <a:r>
            <a:rPr lang="en-GB"/>
            <a:t>The teacher is not in control, organised or prepared</a:t>
          </a:r>
        </a:p>
      </dgm:t>
    </dgm:pt>
    <dgm:pt modelId="{EBF457B0-512A-4822-9B90-86304A445F57}" type="parTrans" cxnId="{C237ED83-222D-48D4-84B2-F0F6046FD4E0}">
      <dgm:prSet/>
      <dgm:spPr/>
      <dgm:t>
        <a:bodyPr/>
        <a:lstStyle/>
        <a:p>
          <a:endParaRPr lang="en-GB"/>
        </a:p>
      </dgm:t>
    </dgm:pt>
    <dgm:pt modelId="{F3EE34A9-3433-48F5-A026-4DA686991D9C}" type="sibTrans" cxnId="{C237ED83-222D-48D4-84B2-F0F6046FD4E0}">
      <dgm:prSet/>
      <dgm:spPr/>
      <dgm:t>
        <a:bodyPr/>
        <a:lstStyle/>
        <a:p>
          <a:endParaRPr lang="en-GB"/>
        </a:p>
      </dgm:t>
    </dgm:pt>
    <dgm:pt modelId="{69896DBC-A9D0-4758-8044-9BE14BBA30CF}">
      <dgm:prSet phldrT="[Text]"/>
      <dgm:spPr>
        <a:solidFill>
          <a:schemeClr val="accent6">
            <a:lumMod val="75000"/>
          </a:schemeClr>
        </a:solidFill>
        <a:ln>
          <a:solidFill>
            <a:schemeClr val="accent6">
              <a:lumMod val="75000"/>
            </a:schemeClr>
          </a:solidFill>
        </a:ln>
      </dgm:spPr>
      <dgm:t>
        <a:bodyPr/>
        <a:lstStyle/>
        <a:p>
          <a:r>
            <a:rPr lang="en-GB"/>
            <a:t>Unstable home life, student may be hungry, tired, not have appropriate clothing, etc </a:t>
          </a:r>
        </a:p>
      </dgm:t>
    </dgm:pt>
    <dgm:pt modelId="{A4B29F5D-9C0B-48BA-ABAC-7358D0F03A34}" type="parTrans" cxnId="{4A745730-DB9C-40B3-B0DD-CB6E9BDFE246}">
      <dgm:prSet/>
      <dgm:spPr/>
      <dgm:t>
        <a:bodyPr/>
        <a:lstStyle/>
        <a:p>
          <a:endParaRPr lang="en-GB"/>
        </a:p>
      </dgm:t>
    </dgm:pt>
    <dgm:pt modelId="{61C3F84D-16C4-463D-98C4-9F1D84F45F7B}" type="sibTrans" cxnId="{4A745730-DB9C-40B3-B0DD-CB6E9BDFE246}">
      <dgm:prSet/>
      <dgm:spPr/>
      <dgm:t>
        <a:bodyPr/>
        <a:lstStyle/>
        <a:p>
          <a:endParaRPr lang="en-GB"/>
        </a:p>
      </dgm:t>
    </dgm:pt>
    <dgm:pt modelId="{482C9832-22BB-4EDF-889A-E9B8B00E61C1}">
      <dgm:prSet phldrT="[Text]"/>
      <dgm:spPr>
        <a:solidFill>
          <a:schemeClr val="accent6">
            <a:lumMod val="75000"/>
          </a:schemeClr>
        </a:solidFill>
        <a:ln>
          <a:solidFill>
            <a:schemeClr val="accent6">
              <a:lumMod val="75000"/>
            </a:schemeClr>
          </a:solidFill>
        </a:ln>
      </dgm:spPr>
      <dgm:t>
        <a:bodyPr/>
        <a:lstStyle/>
        <a:p>
          <a:r>
            <a:rPr lang="en-GB"/>
            <a:t>In effective teaching strategies</a:t>
          </a:r>
        </a:p>
      </dgm:t>
    </dgm:pt>
    <dgm:pt modelId="{3E9F968B-561F-4A32-8786-621CC174B4D4}" type="parTrans" cxnId="{4429EDF0-4A35-49F5-9CDC-96C950A46456}">
      <dgm:prSet/>
      <dgm:spPr/>
      <dgm:t>
        <a:bodyPr/>
        <a:lstStyle/>
        <a:p>
          <a:endParaRPr lang="en-GB"/>
        </a:p>
      </dgm:t>
    </dgm:pt>
    <dgm:pt modelId="{0DD0B82C-585D-47A0-9C5B-9E91CFABB5EA}" type="sibTrans" cxnId="{4429EDF0-4A35-49F5-9CDC-96C950A46456}">
      <dgm:prSet/>
      <dgm:spPr/>
      <dgm:t>
        <a:bodyPr/>
        <a:lstStyle/>
        <a:p>
          <a:endParaRPr lang="en-GB"/>
        </a:p>
      </dgm:t>
    </dgm:pt>
    <dgm:pt modelId="{89A2F199-D7A6-4EA3-ACED-096744B85676}">
      <dgm:prSet phldrT="[Text]"/>
      <dgm:spPr>
        <a:solidFill>
          <a:schemeClr val="accent6">
            <a:lumMod val="75000"/>
          </a:schemeClr>
        </a:solidFill>
        <a:ln>
          <a:solidFill>
            <a:schemeClr val="accent6">
              <a:lumMod val="75000"/>
            </a:schemeClr>
          </a:solidFill>
        </a:ln>
      </dgm:spPr>
      <dgm:t>
        <a:bodyPr/>
        <a:lstStyle/>
        <a:p>
          <a:r>
            <a:rPr lang="en-GB"/>
            <a:t>Student may lack social skills. They could have low self estem.</a:t>
          </a:r>
        </a:p>
      </dgm:t>
    </dgm:pt>
    <dgm:pt modelId="{69F33EE2-9887-4BB7-8190-876749D9873D}" type="parTrans" cxnId="{132DE720-9024-4864-9954-A805E590A8D4}">
      <dgm:prSet/>
      <dgm:spPr/>
      <dgm:t>
        <a:bodyPr/>
        <a:lstStyle/>
        <a:p>
          <a:endParaRPr lang="en-GB"/>
        </a:p>
      </dgm:t>
    </dgm:pt>
    <dgm:pt modelId="{7089B1C3-9F6B-49D6-9A06-F0E4550BD715}" type="sibTrans" cxnId="{132DE720-9024-4864-9954-A805E590A8D4}">
      <dgm:prSet/>
      <dgm:spPr/>
      <dgm:t>
        <a:bodyPr/>
        <a:lstStyle/>
        <a:p>
          <a:endParaRPr lang="en-GB"/>
        </a:p>
      </dgm:t>
    </dgm:pt>
    <dgm:pt modelId="{CAB1E2BF-5C94-448B-A2DC-6A5146A4F2B9}" type="pres">
      <dgm:prSet presAssocID="{D687DEB0-9F73-4CF3-B629-ABD31DBFF772}" presName="Name0" presStyleCnt="0">
        <dgm:presLayoutVars>
          <dgm:chMax val="1"/>
          <dgm:chPref val="1"/>
          <dgm:dir/>
          <dgm:animOne val="branch"/>
          <dgm:animLvl val="lvl"/>
        </dgm:presLayoutVars>
      </dgm:prSet>
      <dgm:spPr/>
    </dgm:pt>
    <dgm:pt modelId="{E2AC1631-8E1C-4CB9-89B8-30899AF2D859}" type="pres">
      <dgm:prSet presAssocID="{E20BABC3-8AF4-44A8-B034-71D92750D1CB}" presName="Parent" presStyleLbl="node0" presStyleIdx="0" presStyleCnt="1">
        <dgm:presLayoutVars>
          <dgm:chMax val="6"/>
          <dgm:chPref val="6"/>
        </dgm:presLayoutVars>
      </dgm:prSet>
      <dgm:spPr/>
    </dgm:pt>
    <dgm:pt modelId="{79D12EFB-9889-48DF-8685-478DC3AB8264}" type="pres">
      <dgm:prSet presAssocID="{CB44DB24-F065-4D14-9C14-55E65EF9E41D}" presName="Accent1" presStyleCnt="0"/>
      <dgm:spPr/>
    </dgm:pt>
    <dgm:pt modelId="{780C1496-9C0B-440D-B40D-F65D0E25A07F}" type="pres">
      <dgm:prSet presAssocID="{CB44DB24-F065-4D14-9C14-55E65EF9E41D}" presName="Accent" presStyleLbl="bgShp" presStyleIdx="0" presStyleCnt="6"/>
      <dgm:spPr/>
    </dgm:pt>
    <dgm:pt modelId="{B16DF173-5153-4B36-9CB6-6CDB706377CD}" type="pres">
      <dgm:prSet presAssocID="{CB44DB24-F065-4D14-9C14-55E65EF9E41D}" presName="Child1" presStyleLbl="node1" presStyleIdx="0" presStyleCnt="6">
        <dgm:presLayoutVars>
          <dgm:chMax val="0"/>
          <dgm:chPref val="0"/>
          <dgm:bulletEnabled val="1"/>
        </dgm:presLayoutVars>
      </dgm:prSet>
      <dgm:spPr/>
    </dgm:pt>
    <dgm:pt modelId="{A2315980-82C9-4B51-85DF-316496BB6032}" type="pres">
      <dgm:prSet presAssocID="{91EE8DCA-2B48-4B13-ADF2-FC24D5052316}" presName="Accent2" presStyleCnt="0"/>
      <dgm:spPr/>
    </dgm:pt>
    <dgm:pt modelId="{D8505805-9491-411B-8CE3-C51ACBB66131}" type="pres">
      <dgm:prSet presAssocID="{91EE8DCA-2B48-4B13-ADF2-FC24D5052316}" presName="Accent" presStyleLbl="bgShp" presStyleIdx="1" presStyleCnt="6"/>
      <dgm:spPr>
        <a:solidFill>
          <a:schemeClr val="accent6">
            <a:lumMod val="40000"/>
            <a:lumOff val="60000"/>
          </a:schemeClr>
        </a:solidFill>
      </dgm:spPr>
    </dgm:pt>
    <dgm:pt modelId="{88E6BC7B-B1DD-42F0-AC12-50EB3E1E3486}" type="pres">
      <dgm:prSet presAssocID="{91EE8DCA-2B48-4B13-ADF2-FC24D5052316}" presName="Child2" presStyleLbl="node1" presStyleIdx="1" presStyleCnt="6">
        <dgm:presLayoutVars>
          <dgm:chMax val="0"/>
          <dgm:chPref val="0"/>
          <dgm:bulletEnabled val="1"/>
        </dgm:presLayoutVars>
      </dgm:prSet>
      <dgm:spPr/>
    </dgm:pt>
    <dgm:pt modelId="{E890BE6D-9B65-41B3-ACB5-D7CFE8762881}" type="pres">
      <dgm:prSet presAssocID="{8FF7A05F-28B3-45D6-B60C-ED69775F7395}" presName="Accent3" presStyleCnt="0"/>
      <dgm:spPr/>
    </dgm:pt>
    <dgm:pt modelId="{525CED51-4347-46DB-AE9A-54C111B1A10A}" type="pres">
      <dgm:prSet presAssocID="{8FF7A05F-28B3-45D6-B60C-ED69775F7395}" presName="Accent" presStyleLbl="bgShp" presStyleIdx="2" presStyleCnt="6"/>
      <dgm:spPr>
        <a:solidFill>
          <a:schemeClr val="accent6">
            <a:lumMod val="40000"/>
            <a:lumOff val="60000"/>
          </a:schemeClr>
        </a:solidFill>
      </dgm:spPr>
    </dgm:pt>
    <dgm:pt modelId="{3E2BC1D4-B2E0-46AA-8BD2-0EC5DDB0E920}" type="pres">
      <dgm:prSet presAssocID="{8FF7A05F-28B3-45D6-B60C-ED69775F7395}" presName="Child3" presStyleLbl="node1" presStyleIdx="2" presStyleCnt="6">
        <dgm:presLayoutVars>
          <dgm:chMax val="0"/>
          <dgm:chPref val="0"/>
          <dgm:bulletEnabled val="1"/>
        </dgm:presLayoutVars>
      </dgm:prSet>
      <dgm:spPr/>
    </dgm:pt>
    <dgm:pt modelId="{BEF3979C-4A5A-4D0F-BA61-2974B7B705D3}" type="pres">
      <dgm:prSet presAssocID="{69896DBC-A9D0-4758-8044-9BE14BBA30CF}" presName="Accent4" presStyleCnt="0"/>
      <dgm:spPr/>
    </dgm:pt>
    <dgm:pt modelId="{F54F4FEF-6C32-4571-87B6-08972094FBE0}" type="pres">
      <dgm:prSet presAssocID="{69896DBC-A9D0-4758-8044-9BE14BBA30CF}" presName="Accent" presStyleLbl="bgShp" presStyleIdx="3" presStyleCnt="6"/>
      <dgm:spPr>
        <a:solidFill>
          <a:schemeClr val="accent6">
            <a:lumMod val="40000"/>
            <a:lumOff val="60000"/>
          </a:schemeClr>
        </a:solidFill>
      </dgm:spPr>
    </dgm:pt>
    <dgm:pt modelId="{2EBA13E5-8BAF-46DD-8048-E9A0193CB89B}" type="pres">
      <dgm:prSet presAssocID="{69896DBC-A9D0-4758-8044-9BE14BBA30CF}" presName="Child4" presStyleLbl="node1" presStyleIdx="3" presStyleCnt="6">
        <dgm:presLayoutVars>
          <dgm:chMax val="0"/>
          <dgm:chPref val="0"/>
          <dgm:bulletEnabled val="1"/>
        </dgm:presLayoutVars>
      </dgm:prSet>
      <dgm:spPr/>
    </dgm:pt>
    <dgm:pt modelId="{CCEBB585-BE36-408B-9786-70E3C56DD764}" type="pres">
      <dgm:prSet presAssocID="{482C9832-22BB-4EDF-889A-E9B8B00E61C1}" presName="Accent5" presStyleCnt="0"/>
      <dgm:spPr/>
    </dgm:pt>
    <dgm:pt modelId="{3590F594-461D-413A-B31D-71E48E44A0D9}" type="pres">
      <dgm:prSet presAssocID="{482C9832-22BB-4EDF-889A-E9B8B00E61C1}" presName="Accent" presStyleLbl="bgShp" presStyleIdx="4" presStyleCnt="6"/>
      <dgm:spPr>
        <a:solidFill>
          <a:schemeClr val="accent6">
            <a:lumMod val="40000"/>
            <a:lumOff val="60000"/>
          </a:schemeClr>
        </a:solidFill>
      </dgm:spPr>
    </dgm:pt>
    <dgm:pt modelId="{EDDD8EA6-94C9-462D-A8C1-319EA66EB873}" type="pres">
      <dgm:prSet presAssocID="{482C9832-22BB-4EDF-889A-E9B8B00E61C1}" presName="Child5" presStyleLbl="node1" presStyleIdx="4" presStyleCnt="6">
        <dgm:presLayoutVars>
          <dgm:chMax val="0"/>
          <dgm:chPref val="0"/>
          <dgm:bulletEnabled val="1"/>
        </dgm:presLayoutVars>
      </dgm:prSet>
      <dgm:spPr/>
    </dgm:pt>
    <dgm:pt modelId="{2F160F76-2C06-4A79-839F-1224E3D278A4}" type="pres">
      <dgm:prSet presAssocID="{89A2F199-D7A6-4EA3-ACED-096744B85676}" presName="Accent6" presStyleCnt="0"/>
      <dgm:spPr/>
    </dgm:pt>
    <dgm:pt modelId="{90C58AF3-5128-40B2-A1B0-1E37D7476C14}" type="pres">
      <dgm:prSet presAssocID="{89A2F199-D7A6-4EA3-ACED-096744B85676}" presName="Accent" presStyleLbl="bgShp" presStyleIdx="5" presStyleCnt="6"/>
      <dgm:spPr>
        <a:solidFill>
          <a:schemeClr val="accent6">
            <a:lumMod val="40000"/>
            <a:lumOff val="60000"/>
          </a:schemeClr>
        </a:solidFill>
      </dgm:spPr>
    </dgm:pt>
    <dgm:pt modelId="{F8165AF7-FC4F-4F03-B632-3F7D6BFE9374}" type="pres">
      <dgm:prSet presAssocID="{89A2F199-D7A6-4EA3-ACED-096744B85676}" presName="Child6" presStyleLbl="node1" presStyleIdx="5" presStyleCnt="6">
        <dgm:presLayoutVars>
          <dgm:chMax val="0"/>
          <dgm:chPref val="0"/>
          <dgm:bulletEnabled val="1"/>
        </dgm:presLayoutVars>
      </dgm:prSet>
      <dgm:spPr/>
    </dgm:pt>
  </dgm:ptLst>
  <dgm:cxnLst>
    <dgm:cxn modelId="{132DE720-9024-4864-9954-A805E590A8D4}" srcId="{E20BABC3-8AF4-44A8-B034-71D92750D1CB}" destId="{89A2F199-D7A6-4EA3-ACED-096744B85676}" srcOrd="5" destOrd="0" parTransId="{69F33EE2-9887-4BB7-8190-876749D9873D}" sibTransId="{7089B1C3-9F6B-49D6-9A06-F0E4550BD715}"/>
    <dgm:cxn modelId="{653E1D2A-F76F-41C7-ABD2-67ED76EC03B0}" type="presOf" srcId="{482C9832-22BB-4EDF-889A-E9B8B00E61C1}" destId="{EDDD8EA6-94C9-462D-A8C1-319EA66EB873}" srcOrd="0" destOrd="0" presId="urn:microsoft.com/office/officeart/2011/layout/HexagonRadial"/>
    <dgm:cxn modelId="{BF52242D-275B-46AD-B456-4CC40E6BDE43}" type="presOf" srcId="{CB44DB24-F065-4D14-9C14-55E65EF9E41D}" destId="{B16DF173-5153-4B36-9CB6-6CDB706377CD}" srcOrd="0" destOrd="0" presId="urn:microsoft.com/office/officeart/2011/layout/HexagonRadial"/>
    <dgm:cxn modelId="{4A745730-DB9C-40B3-B0DD-CB6E9BDFE246}" srcId="{E20BABC3-8AF4-44A8-B034-71D92750D1CB}" destId="{69896DBC-A9D0-4758-8044-9BE14BBA30CF}" srcOrd="3" destOrd="0" parTransId="{A4B29F5D-9C0B-48BA-ABAC-7358D0F03A34}" sibTransId="{61C3F84D-16C4-463D-98C4-9F1D84F45F7B}"/>
    <dgm:cxn modelId="{BCF48F42-C8A1-4C92-B013-32655CC878A2}" type="presOf" srcId="{89A2F199-D7A6-4EA3-ACED-096744B85676}" destId="{F8165AF7-FC4F-4F03-B632-3F7D6BFE9374}" srcOrd="0" destOrd="0" presId="urn:microsoft.com/office/officeart/2011/layout/HexagonRadial"/>
    <dgm:cxn modelId="{ED157149-DF23-4C8F-BA4A-C2537DAEBD5D}" type="presOf" srcId="{91EE8DCA-2B48-4B13-ADF2-FC24D5052316}" destId="{88E6BC7B-B1DD-42F0-AC12-50EB3E1E3486}" srcOrd="0" destOrd="0" presId="urn:microsoft.com/office/officeart/2011/layout/HexagonRadial"/>
    <dgm:cxn modelId="{2FE86878-2524-41C4-8178-BC9DFC0E8213}" srcId="{D687DEB0-9F73-4CF3-B629-ABD31DBFF772}" destId="{E20BABC3-8AF4-44A8-B034-71D92750D1CB}" srcOrd="0" destOrd="0" parTransId="{6B4491E6-B9EF-44BC-9521-4D8C7B3698A1}" sibTransId="{98828D58-E489-4C06-8CA4-3E87EE4C7529}"/>
    <dgm:cxn modelId="{0C709458-AB21-4DEF-89A0-6D8C6A840E44}" type="presOf" srcId="{D687DEB0-9F73-4CF3-B629-ABD31DBFF772}" destId="{CAB1E2BF-5C94-448B-A2DC-6A5146A4F2B9}" srcOrd="0" destOrd="0" presId="urn:microsoft.com/office/officeart/2011/layout/HexagonRadial"/>
    <dgm:cxn modelId="{287CC158-1D25-4865-AE1E-2E694DBC5381}" type="presOf" srcId="{69896DBC-A9D0-4758-8044-9BE14BBA30CF}" destId="{2EBA13E5-8BAF-46DD-8048-E9A0193CB89B}" srcOrd="0" destOrd="0" presId="urn:microsoft.com/office/officeart/2011/layout/HexagonRadial"/>
    <dgm:cxn modelId="{760A5D79-6B53-4DDF-821A-BCCD76E35D46}" srcId="{E20BABC3-8AF4-44A8-B034-71D92750D1CB}" destId="{CB44DB24-F065-4D14-9C14-55E65EF9E41D}" srcOrd="0" destOrd="0" parTransId="{0C583188-E433-4CE8-B73A-E87269812231}" sibTransId="{06D9DCBA-29A4-4659-9EB3-3E33738D170E}"/>
    <dgm:cxn modelId="{38B1107A-B067-4883-96A0-0D931E52367B}" type="presOf" srcId="{8FF7A05F-28B3-45D6-B60C-ED69775F7395}" destId="{3E2BC1D4-B2E0-46AA-8BD2-0EC5DDB0E920}" srcOrd="0" destOrd="0" presId="urn:microsoft.com/office/officeart/2011/layout/HexagonRadial"/>
    <dgm:cxn modelId="{C237ED83-222D-48D4-84B2-F0F6046FD4E0}" srcId="{E20BABC3-8AF4-44A8-B034-71D92750D1CB}" destId="{8FF7A05F-28B3-45D6-B60C-ED69775F7395}" srcOrd="2" destOrd="0" parTransId="{EBF457B0-512A-4822-9B90-86304A445F57}" sibTransId="{F3EE34A9-3433-48F5-A026-4DA686991D9C}"/>
    <dgm:cxn modelId="{53603BDB-9910-4367-941E-190A306AE7DD}" type="presOf" srcId="{E20BABC3-8AF4-44A8-B034-71D92750D1CB}" destId="{E2AC1631-8E1C-4CB9-89B8-30899AF2D859}" srcOrd="0" destOrd="0" presId="urn:microsoft.com/office/officeart/2011/layout/HexagonRadial"/>
    <dgm:cxn modelId="{61735EEC-8D5E-4103-8FD7-05E38077CE89}" srcId="{E20BABC3-8AF4-44A8-B034-71D92750D1CB}" destId="{91EE8DCA-2B48-4B13-ADF2-FC24D5052316}" srcOrd="1" destOrd="0" parTransId="{267F2E49-77A8-4606-8FF1-C873C497F6F5}" sibTransId="{82B41892-3CB9-460B-AE62-632FF28F31D4}"/>
    <dgm:cxn modelId="{4429EDF0-4A35-49F5-9CDC-96C950A46456}" srcId="{E20BABC3-8AF4-44A8-B034-71D92750D1CB}" destId="{482C9832-22BB-4EDF-889A-E9B8B00E61C1}" srcOrd="4" destOrd="0" parTransId="{3E9F968B-561F-4A32-8786-621CC174B4D4}" sibTransId="{0DD0B82C-585D-47A0-9C5B-9E91CFABB5EA}"/>
    <dgm:cxn modelId="{2C4A2F8A-FD8E-4F5B-9D2C-6DAC6D019256}" type="presParOf" srcId="{CAB1E2BF-5C94-448B-A2DC-6A5146A4F2B9}" destId="{E2AC1631-8E1C-4CB9-89B8-30899AF2D859}" srcOrd="0" destOrd="0" presId="urn:microsoft.com/office/officeart/2011/layout/HexagonRadial"/>
    <dgm:cxn modelId="{D503E5CD-B873-4885-96F1-26B46FB578DF}" type="presParOf" srcId="{CAB1E2BF-5C94-448B-A2DC-6A5146A4F2B9}" destId="{79D12EFB-9889-48DF-8685-478DC3AB8264}" srcOrd="1" destOrd="0" presId="urn:microsoft.com/office/officeart/2011/layout/HexagonRadial"/>
    <dgm:cxn modelId="{77848898-E414-4D66-BF03-8F05CADACB36}" type="presParOf" srcId="{79D12EFB-9889-48DF-8685-478DC3AB8264}" destId="{780C1496-9C0B-440D-B40D-F65D0E25A07F}" srcOrd="0" destOrd="0" presId="urn:microsoft.com/office/officeart/2011/layout/HexagonRadial"/>
    <dgm:cxn modelId="{08A03532-FE03-45F4-BECE-7ED58239CBCF}" type="presParOf" srcId="{CAB1E2BF-5C94-448B-A2DC-6A5146A4F2B9}" destId="{B16DF173-5153-4B36-9CB6-6CDB706377CD}" srcOrd="2" destOrd="0" presId="urn:microsoft.com/office/officeart/2011/layout/HexagonRadial"/>
    <dgm:cxn modelId="{23A7AF58-E71C-4B59-8DAD-4B0DFAC131D1}" type="presParOf" srcId="{CAB1E2BF-5C94-448B-A2DC-6A5146A4F2B9}" destId="{A2315980-82C9-4B51-85DF-316496BB6032}" srcOrd="3" destOrd="0" presId="urn:microsoft.com/office/officeart/2011/layout/HexagonRadial"/>
    <dgm:cxn modelId="{7FE312F3-5FA9-4FA4-B36B-A4E332F9DFC4}" type="presParOf" srcId="{A2315980-82C9-4B51-85DF-316496BB6032}" destId="{D8505805-9491-411B-8CE3-C51ACBB66131}" srcOrd="0" destOrd="0" presId="urn:microsoft.com/office/officeart/2011/layout/HexagonRadial"/>
    <dgm:cxn modelId="{875903E3-3479-4A70-866C-839DD222A18B}" type="presParOf" srcId="{CAB1E2BF-5C94-448B-A2DC-6A5146A4F2B9}" destId="{88E6BC7B-B1DD-42F0-AC12-50EB3E1E3486}" srcOrd="4" destOrd="0" presId="urn:microsoft.com/office/officeart/2011/layout/HexagonRadial"/>
    <dgm:cxn modelId="{D2524A87-CBDC-4E1B-A0AA-C84EF6BA963F}" type="presParOf" srcId="{CAB1E2BF-5C94-448B-A2DC-6A5146A4F2B9}" destId="{E890BE6D-9B65-41B3-ACB5-D7CFE8762881}" srcOrd="5" destOrd="0" presId="urn:microsoft.com/office/officeart/2011/layout/HexagonRadial"/>
    <dgm:cxn modelId="{E5EDBB0E-7D9E-49EC-97F1-C56BCF3E04BC}" type="presParOf" srcId="{E890BE6D-9B65-41B3-ACB5-D7CFE8762881}" destId="{525CED51-4347-46DB-AE9A-54C111B1A10A}" srcOrd="0" destOrd="0" presId="urn:microsoft.com/office/officeart/2011/layout/HexagonRadial"/>
    <dgm:cxn modelId="{5762C8D4-D2F6-44EB-BCF7-A6324C77BCC0}" type="presParOf" srcId="{CAB1E2BF-5C94-448B-A2DC-6A5146A4F2B9}" destId="{3E2BC1D4-B2E0-46AA-8BD2-0EC5DDB0E920}" srcOrd="6" destOrd="0" presId="urn:microsoft.com/office/officeart/2011/layout/HexagonRadial"/>
    <dgm:cxn modelId="{93262F6D-059B-4471-9111-A863068F1769}" type="presParOf" srcId="{CAB1E2BF-5C94-448B-A2DC-6A5146A4F2B9}" destId="{BEF3979C-4A5A-4D0F-BA61-2974B7B705D3}" srcOrd="7" destOrd="0" presId="urn:microsoft.com/office/officeart/2011/layout/HexagonRadial"/>
    <dgm:cxn modelId="{8C6EC7B6-E0D2-48FC-A9EF-053C1BD9CC9C}" type="presParOf" srcId="{BEF3979C-4A5A-4D0F-BA61-2974B7B705D3}" destId="{F54F4FEF-6C32-4571-87B6-08972094FBE0}" srcOrd="0" destOrd="0" presId="urn:microsoft.com/office/officeart/2011/layout/HexagonRadial"/>
    <dgm:cxn modelId="{3FBD5181-5AD5-4394-B355-6AC11696C09E}" type="presParOf" srcId="{CAB1E2BF-5C94-448B-A2DC-6A5146A4F2B9}" destId="{2EBA13E5-8BAF-46DD-8048-E9A0193CB89B}" srcOrd="8" destOrd="0" presId="urn:microsoft.com/office/officeart/2011/layout/HexagonRadial"/>
    <dgm:cxn modelId="{E801EFB6-DD78-41F5-9166-F4C498E766E3}" type="presParOf" srcId="{CAB1E2BF-5C94-448B-A2DC-6A5146A4F2B9}" destId="{CCEBB585-BE36-408B-9786-70E3C56DD764}" srcOrd="9" destOrd="0" presId="urn:microsoft.com/office/officeart/2011/layout/HexagonRadial"/>
    <dgm:cxn modelId="{8781A4C0-A869-4D6A-8B42-B7117784FF21}" type="presParOf" srcId="{CCEBB585-BE36-408B-9786-70E3C56DD764}" destId="{3590F594-461D-413A-B31D-71E48E44A0D9}" srcOrd="0" destOrd="0" presId="urn:microsoft.com/office/officeart/2011/layout/HexagonRadial"/>
    <dgm:cxn modelId="{229176A6-1749-4E8E-B12D-510D2C15A8A3}" type="presParOf" srcId="{CAB1E2BF-5C94-448B-A2DC-6A5146A4F2B9}" destId="{EDDD8EA6-94C9-462D-A8C1-319EA66EB873}" srcOrd="10" destOrd="0" presId="urn:microsoft.com/office/officeart/2011/layout/HexagonRadial"/>
    <dgm:cxn modelId="{FE38201A-1471-4F18-A808-FFF2E4771BD7}" type="presParOf" srcId="{CAB1E2BF-5C94-448B-A2DC-6A5146A4F2B9}" destId="{2F160F76-2C06-4A79-839F-1224E3D278A4}" srcOrd="11" destOrd="0" presId="urn:microsoft.com/office/officeart/2011/layout/HexagonRadial"/>
    <dgm:cxn modelId="{C0EB3779-7E3A-4980-93E3-1FE805D6556F}" type="presParOf" srcId="{2F160F76-2C06-4A79-839F-1224E3D278A4}" destId="{90C58AF3-5128-40B2-A1B0-1E37D7476C14}" srcOrd="0" destOrd="0" presId="urn:microsoft.com/office/officeart/2011/layout/HexagonRadial"/>
    <dgm:cxn modelId="{80EB9D3B-12A7-423F-A91B-C1D3F96BD4E8}" type="presParOf" srcId="{CAB1E2BF-5C94-448B-A2DC-6A5146A4F2B9}" destId="{F8165AF7-FC4F-4F03-B632-3F7D6BFE9374}" srcOrd="12" destOrd="0" presId="urn:microsoft.com/office/officeart/2011/layout/HexagonRadial"/>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EA9561F8-88BB-4FDC-BC1E-6ECC0A920F6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DF3F73AA-E10F-489C-B26A-63C4252F61B9}">
      <dgm:prSet phldrT="[Text]" custT="1"/>
      <dgm: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a:solidFill>
                <a:srgbClr val="002060"/>
              </a:solidFill>
              <a:latin typeface="Gadugi" panose="020B0502040204020203" pitchFamily="34" charset="0"/>
              <a:ea typeface="Gadugi" panose="020B0502040204020203" pitchFamily="34" charset="0"/>
              <a:cs typeface="+mn-cs"/>
            </a:rPr>
            <a:t>Think</a:t>
          </a:r>
          <a:r>
            <a:rPr lang="en-GB" sz="19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0827A593-77EE-42BF-8F90-99A1E863386F}" type="parTrans" cxnId="{C2B80403-0887-4787-952D-9E160E351F76}">
      <dgm:prSet/>
      <dgm:spPr/>
      <dgm:t>
        <a:bodyPr/>
        <a:lstStyle/>
        <a:p>
          <a:endParaRPr lang="en-US"/>
        </a:p>
      </dgm:t>
    </dgm:pt>
    <dgm:pt modelId="{F71FA19C-4A1B-4896-836B-96CF905AB08F}" type="sibTrans" cxnId="{C2B80403-0887-4787-952D-9E160E351F76}">
      <dgm:prSet/>
      <dgm:spPr/>
      <dgm:t>
        <a:bodyPr/>
        <a:lstStyle/>
        <a:p>
          <a:endParaRPr lang="en-US"/>
        </a:p>
      </dgm:t>
    </dgm:pt>
    <dgm:pt modelId="{C97716FE-1101-4275-BF49-6907519FBC4D}">
      <dgm:prSet phldrT="[Text]"/>
      <dgm:spPr>
        <a:xfrm rot="5400000">
          <a:off x="-180022" y="1180147"/>
          <a:ext cx="1200150" cy="840105"/>
        </a:xfrm>
        <a:prstGeom prst="chevron">
          <a:avLst/>
        </a:prstGeom>
        <a:solidFill>
          <a:srgbClr val="70AD47">
            <a:lumMod val="75000"/>
          </a:srgbClr>
        </a:solidFill>
        <a:ln w="12700" cap="flat" cmpd="sng" algn="ctr">
          <a:no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D3E43320-14E5-4B2C-A7FD-2F1ED67DE8D9}" type="parTrans" cxnId="{8C012312-6B7F-48AF-B35E-7CE0E94FCF6E}">
      <dgm:prSet/>
      <dgm:spPr/>
      <dgm:t>
        <a:bodyPr/>
        <a:lstStyle/>
        <a:p>
          <a:endParaRPr lang="en-US"/>
        </a:p>
      </dgm:t>
    </dgm:pt>
    <dgm:pt modelId="{E1CE554E-EE64-4649-A494-EE80A34F3482}" type="sibTrans" cxnId="{8C012312-6B7F-48AF-B35E-7CE0E94FCF6E}">
      <dgm:prSet/>
      <dgm:spPr/>
      <dgm:t>
        <a:bodyPr/>
        <a:lstStyle/>
        <a:p>
          <a:endParaRPr lang="en-US"/>
        </a:p>
      </dgm:t>
    </dgm:pt>
    <dgm:pt modelId="{39A9DA56-A80B-4E9C-8E99-81D5EF240953}">
      <dgm:prSet phldrT="[Text]" custT="1"/>
      <dgm: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u="sng">
              <a:solidFill>
                <a:srgbClr val="002060"/>
              </a:solidFill>
              <a:latin typeface="Gadugi" panose="020B0502040204020203" pitchFamily="34" charset="0"/>
              <a:ea typeface="Gadugi" panose="020B0502040204020203" pitchFamily="34" charset="0"/>
              <a:cs typeface="+mn-cs"/>
            </a:rPr>
            <a:t>Promise</a:t>
          </a:r>
          <a:r>
            <a:rPr lang="en-GB" sz="16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E90C88CF-8004-42CE-8890-8A524DDC5D3E}" type="parTrans" cxnId="{F440CF23-1261-4ACD-830A-12515A45D0BC}">
      <dgm:prSet/>
      <dgm:spPr/>
      <dgm:t>
        <a:bodyPr/>
        <a:lstStyle/>
        <a:p>
          <a:endParaRPr lang="en-US"/>
        </a:p>
      </dgm:t>
    </dgm:pt>
    <dgm:pt modelId="{DB90042F-CF30-4F2D-979B-338DC58EA36E}" type="sibTrans" cxnId="{F440CF23-1261-4ACD-830A-12515A45D0BC}">
      <dgm:prSet/>
      <dgm:spPr/>
      <dgm:t>
        <a:bodyPr/>
        <a:lstStyle/>
        <a:p>
          <a:endParaRPr lang="en-US"/>
        </a:p>
      </dgm:t>
    </dgm:pt>
    <dgm:pt modelId="{158B1C0D-8B37-4BED-9A40-7CF349FB69BA}">
      <dgm:prSet phldrT="[Text]"/>
      <dgm: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27A75FF2-181F-4592-94C6-75B718FFF947}" type="parTrans" cxnId="{51E7B579-4E49-4E1C-8EDC-92A161127929}">
      <dgm:prSet/>
      <dgm:spPr/>
      <dgm:t>
        <a:bodyPr/>
        <a:lstStyle/>
        <a:p>
          <a:endParaRPr lang="en-US"/>
        </a:p>
      </dgm:t>
    </dgm:pt>
    <dgm:pt modelId="{0E1530E6-1816-4747-81A8-18E81BD76181}" type="sibTrans" cxnId="{51E7B579-4E49-4E1C-8EDC-92A161127929}">
      <dgm:prSet/>
      <dgm:spPr/>
      <dgm:t>
        <a:bodyPr/>
        <a:lstStyle/>
        <a:p>
          <a:endParaRPr lang="en-US"/>
        </a:p>
      </dgm:t>
    </dgm:pt>
    <dgm:pt modelId="{73A5DB49-0329-4C55-A8AE-A55BBB8B5B9F}">
      <dgm:prSet phldrT="[Text]" custT="1"/>
      <dgm: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buFont typeface="+mj-lt"/>
            <a:buNone/>
          </a:pPr>
          <a:r>
            <a:rPr lang="en-US" sz="2400">
              <a:solidFill>
                <a:srgbClr val="002060"/>
              </a:solidFill>
              <a:latin typeface="Gadugi" panose="020B0502040204020203" pitchFamily="34" charset="0"/>
              <a:ea typeface="Gadugi" panose="020B0502040204020203" pitchFamily="34" charset="0"/>
              <a:cs typeface="+mn-cs"/>
            </a:rPr>
            <a:t>Evaluate</a:t>
          </a:r>
          <a:r>
            <a:rPr lang="en-US" sz="2100">
              <a:solidFill>
                <a:srgbClr val="002060"/>
              </a:solidFill>
              <a:latin typeface="Gadugi" panose="020B0502040204020203" pitchFamily="34" charset="0"/>
              <a:ea typeface="Gadugi" panose="020B0502040204020203" pitchFamily="34" charset="0"/>
              <a:cs typeface="+mn-cs"/>
            </a:rPr>
            <a:t>, </a:t>
          </a:r>
          <a:r>
            <a:rPr lang="en-US" sz="14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AD8EEBF7-10F7-4B4F-8025-CB255BC85A9D}" type="parTrans" cxnId="{C5B1AEFB-748D-46EC-B3A4-2FFF0FF7CF7A}">
      <dgm:prSet/>
      <dgm:spPr/>
      <dgm:t>
        <a:bodyPr/>
        <a:lstStyle/>
        <a:p>
          <a:endParaRPr lang="en-US"/>
        </a:p>
      </dgm:t>
    </dgm:pt>
    <dgm:pt modelId="{874F64AE-E946-4DE3-BBEB-CF40CF54D64F}" type="sibTrans" cxnId="{C5B1AEFB-748D-46EC-B3A4-2FFF0FF7CF7A}">
      <dgm:prSet/>
      <dgm:spPr/>
      <dgm:t>
        <a:bodyPr/>
        <a:lstStyle/>
        <a:p>
          <a:endParaRPr lang="en-US"/>
        </a:p>
      </dgm:t>
    </dgm:pt>
    <dgm:pt modelId="{FF119DAE-830D-4541-A9FF-2F49CE64C63C}">
      <dgm:prSet phldrT="[Text]" custT="1"/>
      <dgm: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r>
            <a:rPr lang="en-US" sz="1200">
              <a:solidFill>
                <a:sysClr val="window" lastClr="FFFFFF"/>
              </a:solidFill>
              <a:latin typeface="Calibri" panose="020F0502020204030204"/>
              <a:ea typeface="+mn-ea"/>
              <a:cs typeface="+mn-cs"/>
            </a:rPr>
            <a:t> </a:t>
          </a:r>
        </a:p>
      </dgm:t>
    </dgm:pt>
    <dgm:pt modelId="{1FF56F4E-13DA-4D1A-8AF2-A73722AFF0B9}" type="sibTrans" cxnId="{D74DFC82-1335-4A86-9373-FF444683D81D}">
      <dgm:prSet/>
      <dgm:spPr/>
      <dgm:t>
        <a:bodyPr/>
        <a:lstStyle/>
        <a:p>
          <a:endParaRPr lang="en-US"/>
        </a:p>
      </dgm:t>
    </dgm:pt>
    <dgm:pt modelId="{73E74546-E7F4-4E23-AA65-4CC4CE421DBA}" type="parTrans" cxnId="{D74DFC82-1335-4A86-9373-FF444683D81D}">
      <dgm:prSet/>
      <dgm:spPr/>
      <dgm:t>
        <a:bodyPr/>
        <a:lstStyle/>
        <a:p>
          <a:endParaRPr lang="en-US"/>
        </a:p>
      </dgm:t>
    </dgm:pt>
    <dgm:pt modelId="{11F320D0-A746-407B-96F1-41A272981A97}" type="pres">
      <dgm:prSet presAssocID="{EA9561F8-88BB-4FDC-BC1E-6ECC0A920F60}" presName="linearFlow" presStyleCnt="0">
        <dgm:presLayoutVars>
          <dgm:dir/>
          <dgm:animLvl val="lvl"/>
          <dgm:resizeHandles val="exact"/>
        </dgm:presLayoutVars>
      </dgm:prSet>
      <dgm:spPr/>
    </dgm:pt>
    <dgm:pt modelId="{B3A448C7-D474-4B2A-929B-94FEF2D84AC2}" type="pres">
      <dgm:prSet presAssocID="{FF119DAE-830D-4541-A9FF-2F49CE64C63C}" presName="composite" presStyleCnt="0"/>
      <dgm:spPr/>
    </dgm:pt>
    <dgm:pt modelId="{AC1BE736-2AD6-44AE-8400-577ECAAF4F26}" type="pres">
      <dgm:prSet presAssocID="{FF119DAE-830D-4541-A9FF-2F49CE64C63C}" presName="parentText" presStyleLbl="alignNode1" presStyleIdx="0" presStyleCnt="3">
        <dgm:presLayoutVars>
          <dgm:chMax val="1"/>
          <dgm:bulletEnabled val="1"/>
        </dgm:presLayoutVars>
      </dgm:prSet>
      <dgm:spPr/>
    </dgm:pt>
    <dgm:pt modelId="{082C2184-D690-4C6C-BFEC-ED4CB032C109}" type="pres">
      <dgm:prSet presAssocID="{FF119DAE-830D-4541-A9FF-2F49CE64C63C}" presName="descendantText" presStyleLbl="alignAcc1" presStyleIdx="0" presStyleCnt="3" custLinFactNeighborX="0" custLinFactNeighborY="-110">
        <dgm:presLayoutVars>
          <dgm:bulletEnabled val="1"/>
        </dgm:presLayoutVars>
      </dgm:prSet>
      <dgm:spPr/>
    </dgm:pt>
    <dgm:pt modelId="{D8FED806-5012-4EBF-9B40-AF803FA0223B}" type="pres">
      <dgm:prSet presAssocID="{1FF56F4E-13DA-4D1A-8AF2-A73722AFF0B9}" presName="sp" presStyleCnt="0"/>
      <dgm:spPr/>
    </dgm:pt>
    <dgm:pt modelId="{8BB984D7-7E72-44F6-9CD3-9345D29BB69E}" type="pres">
      <dgm:prSet presAssocID="{C97716FE-1101-4275-BF49-6907519FBC4D}" presName="composite" presStyleCnt="0"/>
      <dgm:spPr/>
    </dgm:pt>
    <dgm:pt modelId="{F41708EA-3B38-430E-8E91-9C1A71FFCD06}" type="pres">
      <dgm:prSet presAssocID="{C97716FE-1101-4275-BF49-6907519FBC4D}" presName="parentText" presStyleLbl="alignNode1" presStyleIdx="1" presStyleCnt="3">
        <dgm:presLayoutVars>
          <dgm:chMax val="1"/>
          <dgm:bulletEnabled val="1"/>
        </dgm:presLayoutVars>
      </dgm:prSet>
      <dgm:spPr/>
    </dgm:pt>
    <dgm:pt modelId="{34360E9E-3628-4DB7-9BCC-D14559A3BEB4}" type="pres">
      <dgm:prSet presAssocID="{C97716FE-1101-4275-BF49-6907519FBC4D}" presName="descendantText" presStyleLbl="alignAcc1" presStyleIdx="1" presStyleCnt="3">
        <dgm:presLayoutVars>
          <dgm:bulletEnabled val="1"/>
        </dgm:presLayoutVars>
      </dgm:prSet>
      <dgm:spPr/>
    </dgm:pt>
    <dgm:pt modelId="{ABDCF88C-D294-4994-B9D3-5813D1001546}" type="pres">
      <dgm:prSet presAssocID="{E1CE554E-EE64-4649-A494-EE80A34F3482}" presName="sp" presStyleCnt="0"/>
      <dgm:spPr/>
    </dgm:pt>
    <dgm:pt modelId="{B146F08F-C0AB-4225-ACBB-B0F7B38D85DE}" type="pres">
      <dgm:prSet presAssocID="{158B1C0D-8B37-4BED-9A40-7CF349FB69BA}" presName="composite" presStyleCnt="0"/>
      <dgm:spPr/>
    </dgm:pt>
    <dgm:pt modelId="{077A26A5-5424-415F-8927-1808BD84257E}" type="pres">
      <dgm:prSet presAssocID="{158B1C0D-8B37-4BED-9A40-7CF349FB69BA}" presName="parentText" presStyleLbl="alignNode1" presStyleIdx="2" presStyleCnt="3">
        <dgm:presLayoutVars>
          <dgm:chMax val="1"/>
          <dgm:bulletEnabled val="1"/>
        </dgm:presLayoutVars>
      </dgm:prSet>
      <dgm:spPr/>
    </dgm:pt>
    <dgm:pt modelId="{14D0D835-BE25-4D05-BEE8-A1ED243130C2}" type="pres">
      <dgm:prSet presAssocID="{158B1C0D-8B37-4BED-9A40-7CF349FB69BA}" presName="descendantText" presStyleLbl="alignAcc1" presStyleIdx="2" presStyleCnt="3">
        <dgm:presLayoutVars>
          <dgm:bulletEnabled val="1"/>
        </dgm:presLayoutVars>
      </dgm:prSet>
      <dgm:spPr/>
    </dgm:pt>
  </dgm:ptLst>
  <dgm:cxnLst>
    <dgm:cxn modelId="{5CCF3000-0257-42E1-9EDE-3D5B1B71EAA5}" type="presOf" srcId="{158B1C0D-8B37-4BED-9A40-7CF349FB69BA}" destId="{077A26A5-5424-415F-8927-1808BD84257E}" srcOrd="0" destOrd="0" presId="urn:microsoft.com/office/officeart/2005/8/layout/chevron2"/>
    <dgm:cxn modelId="{C2B80403-0887-4787-952D-9E160E351F76}" srcId="{FF119DAE-830D-4541-A9FF-2F49CE64C63C}" destId="{DF3F73AA-E10F-489C-B26A-63C4252F61B9}" srcOrd="0" destOrd="0" parTransId="{0827A593-77EE-42BF-8F90-99A1E863386F}" sibTransId="{F71FA19C-4A1B-4896-836B-96CF905AB08F}"/>
    <dgm:cxn modelId="{8C012312-6B7F-48AF-B35E-7CE0E94FCF6E}" srcId="{EA9561F8-88BB-4FDC-BC1E-6ECC0A920F60}" destId="{C97716FE-1101-4275-BF49-6907519FBC4D}" srcOrd="1" destOrd="0" parTransId="{D3E43320-14E5-4B2C-A7FD-2F1ED67DE8D9}" sibTransId="{E1CE554E-EE64-4649-A494-EE80A34F3482}"/>
    <dgm:cxn modelId="{43FFED1B-CEEE-42E5-92FB-69AA253FD24E}" type="presOf" srcId="{FF119DAE-830D-4541-A9FF-2F49CE64C63C}" destId="{AC1BE736-2AD6-44AE-8400-577ECAAF4F26}" srcOrd="0" destOrd="0" presId="urn:microsoft.com/office/officeart/2005/8/layout/chevron2"/>
    <dgm:cxn modelId="{F440CF23-1261-4ACD-830A-12515A45D0BC}" srcId="{C97716FE-1101-4275-BF49-6907519FBC4D}" destId="{39A9DA56-A80B-4E9C-8E99-81D5EF240953}" srcOrd="0" destOrd="0" parTransId="{E90C88CF-8004-42CE-8890-8A524DDC5D3E}" sibTransId="{DB90042F-CF30-4F2D-979B-338DC58EA36E}"/>
    <dgm:cxn modelId="{91E3972C-0659-431C-A9FE-9E207BD90DC4}" type="presOf" srcId="{C97716FE-1101-4275-BF49-6907519FBC4D}" destId="{F41708EA-3B38-430E-8E91-9C1A71FFCD06}" srcOrd="0" destOrd="0" presId="urn:microsoft.com/office/officeart/2005/8/layout/chevron2"/>
    <dgm:cxn modelId="{20B7D766-B2AD-4F57-A211-CF65D1C77F28}" type="presOf" srcId="{EA9561F8-88BB-4FDC-BC1E-6ECC0A920F60}" destId="{11F320D0-A746-407B-96F1-41A272981A97}" srcOrd="0" destOrd="0" presId="urn:microsoft.com/office/officeart/2005/8/layout/chevron2"/>
    <dgm:cxn modelId="{51E7B579-4E49-4E1C-8EDC-92A161127929}" srcId="{EA9561F8-88BB-4FDC-BC1E-6ECC0A920F60}" destId="{158B1C0D-8B37-4BED-9A40-7CF349FB69BA}" srcOrd="2" destOrd="0" parTransId="{27A75FF2-181F-4592-94C6-75B718FFF947}" sibTransId="{0E1530E6-1816-4747-81A8-18E81BD76181}"/>
    <dgm:cxn modelId="{D74DFC82-1335-4A86-9373-FF444683D81D}" srcId="{EA9561F8-88BB-4FDC-BC1E-6ECC0A920F60}" destId="{FF119DAE-830D-4541-A9FF-2F49CE64C63C}" srcOrd="0" destOrd="0" parTransId="{73E74546-E7F4-4E23-AA65-4CC4CE421DBA}" sibTransId="{1FF56F4E-13DA-4D1A-8AF2-A73722AFF0B9}"/>
    <dgm:cxn modelId="{4B35E9A8-AACA-4F33-B48C-017067254152}" type="presOf" srcId="{39A9DA56-A80B-4E9C-8E99-81D5EF240953}" destId="{34360E9E-3628-4DB7-9BCC-D14559A3BEB4}" srcOrd="0" destOrd="0" presId="urn:microsoft.com/office/officeart/2005/8/layout/chevron2"/>
    <dgm:cxn modelId="{C7910ADA-2E44-4B10-99BD-1B05630BC1B2}" type="presOf" srcId="{73A5DB49-0329-4C55-A8AE-A55BBB8B5B9F}" destId="{14D0D835-BE25-4D05-BEE8-A1ED243130C2}" srcOrd="0" destOrd="0" presId="urn:microsoft.com/office/officeart/2005/8/layout/chevron2"/>
    <dgm:cxn modelId="{1445F5E2-C425-4F77-8197-1AEAAB9FFDF8}" type="presOf" srcId="{DF3F73AA-E10F-489C-B26A-63C4252F61B9}" destId="{082C2184-D690-4C6C-BFEC-ED4CB032C109}" srcOrd="0" destOrd="0" presId="urn:microsoft.com/office/officeart/2005/8/layout/chevron2"/>
    <dgm:cxn modelId="{C5B1AEFB-748D-46EC-B3A4-2FFF0FF7CF7A}" srcId="{158B1C0D-8B37-4BED-9A40-7CF349FB69BA}" destId="{73A5DB49-0329-4C55-A8AE-A55BBB8B5B9F}" srcOrd="0" destOrd="0" parTransId="{AD8EEBF7-10F7-4B4F-8025-CB255BC85A9D}" sibTransId="{874F64AE-E946-4DE3-BBEB-CF40CF54D64F}"/>
    <dgm:cxn modelId="{37C03018-C37C-44A3-942D-9D28C3968241}" type="presParOf" srcId="{11F320D0-A746-407B-96F1-41A272981A97}" destId="{B3A448C7-D474-4B2A-929B-94FEF2D84AC2}" srcOrd="0" destOrd="0" presId="urn:microsoft.com/office/officeart/2005/8/layout/chevron2"/>
    <dgm:cxn modelId="{C603D116-B3D8-4A90-A9F9-6CF106B11752}" type="presParOf" srcId="{B3A448C7-D474-4B2A-929B-94FEF2D84AC2}" destId="{AC1BE736-2AD6-44AE-8400-577ECAAF4F26}" srcOrd="0" destOrd="0" presId="urn:microsoft.com/office/officeart/2005/8/layout/chevron2"/>
    <dgm:cxn modelId="{00CA39FF-6A99-4ECA-B527-031CEE5F81F8}" type="presParOf" srcId="{B3A448C7-D474-4B2A-929B-94FEF2D84AC2}" destId="{082C2184-D690-4C6C-BFEC-ED4CB032C109}" srcOrd="1" destOrd="0" presId="urn:microsoft.com/office/officeart/2005/8/layout/chevron2"/>
    <dgm:cxn modelId="{AF0A6B15-63F9-4FF7-AE34-DAE8493D137E}" type="presParOf" srcId="{11F320D0-A746-407B-96F1-41A272981A97}" destId="{D8FED806-5012-4EBF-9B40-AF803FA0223B}" srcOrd="1" destOrd="0" presId="urn:microsoft.com/office/officeart/2005/8/layout/chevron2"/>
    <dgm:cxn modelId="{CF0AFF57-F4D8-4695-AAEA-188BE38232BF}" type="presParOf" srcId="{11F320D0-A746-407B-96F1-41A272981A97}" destId="{8BB984D7-7E72-44F6-9CD3-9345D29BB69E}" srcOrd="2" destOrd="0" presId="urn:microsoft.com/office/officeart/2005/8/layout/chevron2"/>
    <dgm:cxn modelId="{B599420A-F785-4ADE-A298-D9A971579D3D}" type="presParOf" srcId="{8BB984D7-7E72-44F6-9CD3-9345D29BB69E}" destId="{F41708EA-3B38-430E-8E91-9C1A71FFCD06}" srcOrd="0" destOrd="0" presId="urn:microsoft.com/office/officeart/2005/8/layout/chevron2"/>
    <dgm:cxn modelId="{2013F476-CE28-45C4-A738-3BE220CBAC9A}" type="presParOf" srcId="{8BB984D7-7E72-44F6-9CD3-9345D29BB69E}" destId="{34360E9E-3628-4DB7-9BCC-D14559A3BEB4}" srcOrd="1" destOrd="0" presId="urn:microsoft.com/office/officeart/2005/8/layout/chevron2"/>
    <dgm:cxn modelId="{3543487E-6E1A-44EA-A9C1-2A186C6176CB}" type="presParOf" srcId="{11F320D0-A746-407B-96F1-41A272981A97}" destId="{ABDCF88C-D294-4994-B9D3-5813D1001546}" srcOrd="3" destOrd="0" presId="urn:microsoft.com/office/officeart/2005/8/layout/chevron2"/>
    <dgm:cxn modelId="{7E5744B4-7E5F-440D-A4EA-D1EF9B0918A9}" type="presParOf" srcId="{11F320D0-A746-407B-96F1-41A272981A97}" destId="{B146F08F-C0AB-4225-ACBB-B0F7B38D85DE}" srcOrd="4" destOrd="0" presId="urn:microsoft.com/office/officeart/2005/8/layout/chevron2"/>
    <dgm:cxn modelId="{51623EEE-E460-4774-A6CC-C58AA7C5FE17}" type="presParOf" srcId="{B146F08F-C0AB-4225-ACBB-B0F7B38D85DE}" destId="{077A26A5-5424-415F-8927-1808BD84257E}" srcOrd="0" destOrd="0" presId="urn:microsoft.com/office/officeart/2005/8/layout/chevron2"/>
    <dgm:cxn modelId="{1DC6D7B6-8598-4ADA-B417-C35AA6C5BF56}" type="presParOf" srcId="{B146F08F-C0AB-4225-ACBB-B0F7B38D85DE}" destId="{14D0D835-BE25-4D05-BEE8-A1ED243130C2}" srcOrd="1" destOrd="0" presId="urn:microsoft.com/office/officeart/2005/8/layout/chevron2"/>
  </dgm:cxnLst>
  <dgm:bg>
    <a:solidFill>
      <a:schemeClr val="lt1"/>
    </a:solid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05C46-C1B3-48F5-9EED-E61EF5BD6F2A}">
      <dsp:nvSpPr>
        <dsp:cNvPr id="0" name=""/>
        <dsp:cNvSpPr/>
      </dsp:nvSpPr>
      <dsp: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96E26-7E96-4FFE-A2D3-5A42C1B06592}">
      <dsp:nvSpPr>
        <dsp:cNvPr id="0" name=""/>
        <dsp:cNvSpPr/>
      </dsp:nvSpPr>
      <dsp:spPr>
        <a:xfrm>
          <a:off x="984963" y="433726"/>
          <a:ext cx="691438"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sp:txBody>
      <dsp:txXfrm>
        <a:off x="984963" y="433726"/>
        <a:ext cx="691438" cy="333655"/>
      </dsp:txXfrm>
    </dsp:sp>
    <dsp:sp modelId="{194A175F-460F-4E47-AA1A-8DA5D8E8AAED}">
      <dsp:nvSpPr>
        <dsp:cNvPr id="0" name=""/>
        <dsp:cNvSpPr/>
      </dsp:nvSpPr>
      <dsp: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2DE6B8-8A14-463E-8419-B116A4C5D701}">
      <dsp:nvSpPr>
        <dsp:cNvPr id="0" name=""/>
        <dsp:cNvSpPr/>
      </dsp:nvSpPr>
      <dsp:spPr>
        <a:xfrm>
          <a:off x="664679" y="112798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Pair</a:t>
          </a:r>
        </a:p>
      </dsp:txBody>
      <dsp:txXfrm>
        <a:off x="664679" y="1127988"/>
        <a:ext cx="667469" cy="333655"/>
      </dsp:txXfrm>
    </dsp:sp>
    <dsp:sp modelId="{6C7120EB-703C-4872-9DB6-3D7F3BC0BF93}">
      <dsp:nvSpPr>
        <dsp:cNvPr id="0" name=""/>
        <dsp:cNvSpPr/>
      </dsp:nvSpPr>
      <dsp: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5D51E-8901-4940-871C-78F1CF36E752}">
      <dsp:nvSpPr>
        <dsp:cNvPr id="0" name=""/>
        <dsp:cNvSpPr/>
      </dsp:nvSpPr>
      <dsp:spPr>
        <a:xfrm>
          <a:off x="998526" y="182324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Share</a:t>
          </a:r>
        </a:p>
      </dsp:txBody>
      <dsp:txXfrm>
        <a:off x="998526" y="1823248"/>
        <a:ext cx="667469" cy="33365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C1631-8E1C-4CB9-89B8-30899AF2D859}">
      <dsp:nvSpPr>
        <dsp:cNvPr id="0" name=""/>
        <dsp:cNvSpPr/>
      </dsp:nvSpPr>
      <dsp:spPr>
        <a:xfrm>
          <a:off x="2305189" y="1163553"/>
          <a:ext cx="1478927" cy="1279331"/>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The student has a learning difficulty or disability</a:t>
          </a:r>
        </a:p>
      </dsp:txBody>
      <dsp:txXfrm>
        <a:off x="2550268" y="1375556"/>
        <a:ext cx="988769" cy="855325"/>
      </dsp:txXfrm>
    </dsp:sp>
    <dsp:sp modelId="{D8505805-9491-411B-8CE3-C51ACBB66131}">
      <dsp:nvSpPr>
        <dsp:cNvPr id="0" name=""/>
        <dsp:cNvSpPr/>
      </dsp:nvSpPr>
      <dsp:spPr>
        <a:xfrm>
          <a:off x="3231281" y="551479"/>
          <a:ext cx="557994" cy="480786"/>
        </a:xfrm>
        <a:prstGeom prst="hexagon">
          <a:avLst>
            <a:gd name="adj" fmla="val 28900"/>
            <a:gd name="vf" fmla="val 115470"/>
          </a:avLst>
        </a:prstGeom>
        <a:solidFill>
          <a:schemeClr val="accent6">
            <a:lumMod val="40000"/>
            <a:lumOff val="60000"/>
          </a:schemeClr>
        </a:solidFill>
        <a:ln>
          <a:noFill/>
        </a:ln>
        <a:effectLst/>
      </dsp:spPr>
      <dsp:style>
        <a:lnRef idx="0">
          <a:scrgbClr r="0" g="0" b="0"/>
        </a:lnRef>
        <a:fillRef idx="1">
          <a:scrgbClr r="0" g="0" b="0"/>
        </a:fillRef>
        <a:effectRef idx="0">
          <a:scrgbClr r="0" g="0" b="0"/>
        </a:effectRef>
        <a:fontRef idx="minor"/>
      </dsp:style>
    </dsp:sp>
    <dsp:sp modelId="{B16DF173-5153-4B36-9CB6-6CDB706377CD}">
      <dsp:nvSpPr>
        <dsp:cNvPr id="0" name=""/>
        <dsp:cNvSpPr/>
      </dsp:nvSpPr>
      <dsp:spPr>
        <a:xfrm>
          <a:off x="2441419" y="0"/>
          <a:ext cx="1211970" cy="1048496"/>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The language of instruction is different from student's mother tongue</a:t>
          </a:r>
        </a:p>
      </dsp:txBody>
      <dsp:txXfrm>
        <a:off x="2642268" y="173758"/>
        <a:ext cx="810272" cy="700980"/>
      </dsp:txXfrm>
    </dsp:sp>
    <dsp:sp modelId="{525CED51-4347-46DB-AE9A-54C111B1A10A}">
      <dsp:nvSpPr>
        <dsp:cNvPr id="0" name=""/>
        <dsp:cNvSpPr/>
      </dsp:nvSpPr>
      <dsp:spPr>
        <a:xfrm>
          <a:off x="3882505" y="1450294"/>
          <a:ext cx="557994" cy="480786"/>
        </a:xfrm>
        <a:prstGeom prst="hexagon">
          <a:avLst>
            <a:gd name="adj" fmla="val 28900"/>
            <a:gd name="vf" fmla="val 115470"/>
          </a:avLst>
        </a:prstGeom>
        <a:solidFill>
          <a:schemeClr val="accent6">
            <a:lumMod val="40000"/>
            <a:lumOff val="60000"/>
          </a:schemeClr>
        </a:solidFill>
        <a:ln>
          <a:noFill/>
        </a:ln>
        <a:effectLst/>
      </dsp:spPr>
      <dsp:style>
        <a:lnRef idx="0">
          <a:scrgbClr r="0" g="0" b="0"/>
        </a:lnRef>
        <a:fillRef idx="1">
          <a:scrgbClr r="0" g="0" b="0"/>
        </a:fillRef>
        <a:effectRef idx="0">
          <a:scrgbClr r="0" g="0" b="0"/>
        </a:effectRef>
        <a:fontRef idx="minor"/>
      </dsp:style>
    </dsp:sp>
    <dsp:sp modelId="{88E6BC7B-B1DD-42F0-AC12-50EB3E1E3486}">
      <dsp:nvSpPr>
        <dsp:cNvPr id="0" name=""/>
        <dsp:cNvSpPr/>
      </dsp:nvSpPr>
      <dsp:spPr>
        <a:xfrm>
          <a:off x="3552937" y="644895"/>
          <a:ext cx="1211970" cy="1048496"/>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Student is bored, e.g. the content is too easy or they are not interested</a:t>
          </a:r>
        </a:p>
      </dsp:txBody>
      <dsp:txXfrm>
        <a:off x="3753786" y="818653"/>
        <a:ext cx="810272" cy="700980"/>
      </dsp:txXfrm>
    </dsp:sp>
    <dsp:sp modelId="{F54F4FEF-6C32-4571-87B6-08972094FBE0}">
      <dsp:nvSpPr>
        <dsp:cNvPr id="0" name=""/>
        <dsp:cNvSpPr/>
      </dsp:nvSpPr>
      <dsp:spPr>
        <a:xfrm>
          <a:off x="3430123" y="2464887"/>
          <a:ext cx="557994" cy="480786"/>
        </a:xfrm>
        <a:prstGeom prst="hexagon">
          <a:avLst>
            <a:gd name="adj" fmla="val 28900"/>
            <a:gd name="vf" fmla="val 115470"/>
          </a:avLst>
        </a:prstGeom>
        <a:solidFill>
          <a:schemeClr val="accent6">
            <a:lumMod val="40000"/>
            <a:lumOff val="60000"/>
          </a:schemeClr>
        </a:solidFill>
        <a:ln>
          <a:noFill/>
        </a:ln>
        <a:effectLst/>
      </dsp:spPr>
      <dsp:style>
        <a:lnRef idx="0">
          <a:scrgbClr r="0" g="0" b="0"/>
        </a:lnRef>
        <a:fillRef idx="1">
          <a:scrgbClr r="0" g="0" b="0"/>
        </a:fillRef>
        <a:effectRef idx="0">
          <a:scrgbClr r="0" g="0" b="0"/>
        </a:effectRef>
        <a:fontRef idx="minor"/>
      </dsp:style>
    </dsp:sp>
    <dsp:sp modelId="{3E2BC1D4-B2E0-46AA-8BD2-0EC5DDB0E920}">
      <dsp:nvSpPr>
        <dsp:cNvPr id="0" name=""/>
        <dsp:cNvSpPr/>
      </dsp:nvSpPr>
      <dsp:spPr>
        <a:xfrm>
          <a:off x="3552937" y="1912686"/>
          <a:ext cx="1211970" cy="1048496"/>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The teacher is not in control, organised or prepared</a:t>
          </a:r>
        </a:p>
      </dsp:txBody>
      <dsp:txXfrm>
        <a:off x="3753786" y="2086444"/>
        <a:ext cx="810272" cy="700980"/>
      </dsp:txXfrm>
    </dsp:sp>
    <dsp:sp modelId="{3590F594-461D-413A-B31D-71E48E44A0D9}">
      <dsp:nvSpPr>
        <dsp:cNvPr id="0" name=""/>
        <dsp:cNvSpPr/>
      </dsp:nvSpPr>
      <dsp:spPr>
        <a:xfrm>
          <a:off x="2307941" y="2570205"/>
          <a:ext cx="557994" cy="480786"/>
        </a:xfrm>
        <a:prstGeom prst="hexagon">
          <a:avLst>
            <a:gd name="adj" fmla="val 28900"/>
            <a:gd name="vf" fmla="val 115470"/>
          </a:avLst>
        </a:prstGeom>
        <a:solidFill>
          <a:schemeClr val="accent6">
            <a:lumMod val="40000"/>
            <a:lumOff val="60000"/>
          </a:schemeClr>
        </a:solidFill>
        <a:ln>
          <a:noFill/>
        </a:ln>
        <a:effectLst/>
      </dsp:spPr>
      <dsp:style>
        <a:lnRef idx="0">
          <a:scrgbClr r="0" g="0" b="0"/>
        </a:lnRef>
        <a:fillRef idx="1">
          <a:scrgbClr r="0" g="0" b="0"/>
        </a:fillRef>
        <a:effectRef idx="0">
          <a:scrgbClr r="0" g="0" b="0"/>
        </a:effectRef>
        <a:fontRef idx="minor"/>
      </dsp:style>
    </dsp:sp>
    <dsp:sp modelId="{2EBA13E5-8BAF-46DD-8048-E9A0193CB89B}">
      <dsp:nvSpPr>
        <dsp:cNvPr id="0" name=""/>
        <dsp:cNvSpPr/>
      </dsp:nvSpPr>
      <dsp:spPr>
        <a:xfrm>
          <a:off x="2441419" y="2558303"/>
          <a:ext cx="1211970" cy="1048496"/>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Unstable home life, student may be hungry, tired, not have appropriate clothing, etc </a:t>
          </a:r>
        </a:p>
      </dsp:txBody>
      <dsp:txXfrm>
        <a:off x="2642268" y="2732061"/>
        <a:ext cx="810272" cy="700980"/>
      </dsp:txXfrm>
    </dsp:sp>
    <dsp:sp modelId="{90C58AF3-5128-40B2-A1B0-1E37D7476C14}">
      <dsp:nvSpPr>
        <dsp:cNvPr id="0" name=""/>
        <dsp:cNvSpPr/>
      </dsp:nvSpPr>
      <dsp:spPr>
        <a:xfrm>
          <a:off x="1646053" y="1671751"/>
          <a:ext cx="557994" cy="480786"/>
        </a:xfrm>
        <a:prstGeom prst="hexagon">
          <a:avLst>
            <a:gd name="adj" fmla="val 28900"/>
            <a:gd name="vf" fmla="val 115470"/>
          </a:avLst>
        </a:prstGeom>
        <a:solidFill>
          <a:schemeClr val="accent6">
            <a:lumMod val="40000"/>
            <a:lumOff val="60000"/>
          </a:schemeClr>
        </a:solidFill>
        <a:ln>
          <a:noFill/>
        </a:ln>
        <a:effectLst/>
      </dsp:spPr>
      <dsp:style>
        <a:lnRef idx="0">
          <a:scrgbClr r="0" g="0" b="0"/>
        </a:lnRef>
        <a:fillRef idx="1">
          <a:scrgbClr r="0" g="0" b="0"/>
        </a:fillRef>
        <a:effectRef idx="0">
          <a:scrgbClr r="0" g="0" b="0"/>
        </a:effectRef>
        <a:fontRef idx="minor"/>
      </dsp:style>
    </dsp:sp>
    <dsp:sp modelId="{EDDD8EA6-94C9-462D-A8C1-319EA66EB873}">
      <dsp:nvSpPr>
        <dsp:cNvPr id="0" name=""/>
        <dsp:cNvSpPr/>
      </dsp:nvSpPr>
      <dsp:spPr>
        <a:xfrm>
          <a:off x="1324742" y="1913407"/>
          <a:ext cx="1211970" cy="1048496"/>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In effective teaching strategies</a:t>
          </a:r>
        </a:p>
      </dsp:txBody>
      <dsp:txXfrm>
        <a:off x="1525591" y="2087165"/>
        <a:ext cx="810272" cy="700980"/>
      </dsp:txXfrm>
    </dsp:sp>
    <dsp:sp modelId="{F8165AF7-FC4F-4F03-B632-3F7D6BFE9374}">
      <dsp:nvSpPr>
        <dsp:cNvPr id="0" name=""/>
        <dsp:cNvSpPr/>
      </dsp:nvSpPr>
      <dsp:spPr>
        <a:xfrm>
          <a:off x="1324742" y="643453"/>
          <a:ext cx="1211970" cy="1048496"/>
        </a:xfrm>
        <a:prstGeom prst="hexagon">
          <a:avLst>
            <a:gd name="adj" fmla="val 28570"/>
            <a:gd name="vf" fmla="val 115470"/>
          </a:avLst>
        </a:prstGeom>
        <a:solidFill>
          <a:schemeClr val="accent6">
            <a:lumMod val="75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Student may lack social skills. They could have low self estem.</a:t>
          </a:r>
        </a:p>
      </dsp:txBody>
      <dsp:txXfrm>
        <a:off x="1525591" y="817211"/>
        <a:ext cx="810272" cy="70098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BE736-2AD6-44AE-8400-577ECAAF4F26}">
      <dsp:nvSpPr>
        <dsp:cNvPr id="0" name=""/>
        <dsp:cNvSpPr/>
      </dsp:nvSpPr>
      <dsp: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solidFill>
                <a:sysClr val="window" lastClr="FFFFFF"/>
              </a:solidFill>
              <a:latin typeface="Calibri" panose="020F0502020204030204"/>
              <a:ea typeface="+mn-ea"/>
              <a:cs typeface="+mn-cs"/>
            </a:rPr>
            <a:t> </a:t>
          </a:r>
        </a:p>
      </dsp:txBody>
      <dsp:txXfrm rot="-5400000">
        <a:off x="1" y="420908"/>
        <a:ext cx="840105" cy="360045"/>
      </dsp:txXfrm>
    </dsp:sp>
    <dsp:sp modelId="{082C2184-D690-4C6C-BFEC-ED4CB032C109}">
      <dsp:nvSpPr>
        <dsp:cNvPr id="0" name=""/>
        <dsp:cNvSpPr/>
      </dsp:nvSpPr>
      <dsp: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kern="1200">
              <a:solidFill>
                <a:srgbClr val="002060"/>
              </a:solidFill>
              <a:latin typeface="Gadugi" panose="020B0502040204020203" pitchFamily="34" charset="0"/>
              <a:ea typeface="Gadugi" panose="020B0502040204020203" pitchFamily="34" charset="0"/>
              <a:cs typeface="+mn-cs"/>
            </a:rPr>
            <a:t>Think</a:t>
          </a:r>
          <a:r>
            <a:rPr lang="en-GB" sz="19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38081"/>
        <a:ext cx="4608214" cy="703935"/>
      </dsp:txXfrm>
    </dsp:sp>
    <dsp:sp modelId="{F41708EA-3B38-430E-8E91-9C1A71FFCD06}">
      <dsp:nvSpPr>
        <dsp:cNvPr id="0" name=""/>
        <dsp:cNvSpPr/>
      </dsp:nvSpPr>
      <dsp:spPr>
        <a:xfrm rot="5400000">
          <a:off x="-180022" y="1180147"/>
          <a:ext cx="1200150" cy="840105"/>
        </a:xfrm>
        <a:prstGeom prst="chevron">
          <a:avLst/>
        </a:prstGeom>
        <a:solidFill>
          <a:srgbClr val="70AD47">
            <a:lumMod val="75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1420178"/>
        <a:ext cx="840105" cy="360045"/>
      </dsp:txXfrm>
    </dsp:sp>
    <dsp:sp modelId="{34360E9E-3628-4DB7-9BCC-D14559A3BEB4}">
      <dsp:nvSpPr>
        <dsp:cNvPr id="0" name=""/>
        <dsp:cNvSpPr/>
      </dsp:nvSpPr>
      <dsp: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u="sng" kern="1200">
              <a:solidFill>
                <a:srgbClr val="002060"/>
              </a:solidFill>
              <a:latin typeface="Gadugi" panose="020B0502040204020203" pitchFamily="34" charset="0"/>
              <a:ea typeface="Gadugi" panose="020B0502040204020203" pitchFamily="34" charset="0"/>
              <a:cs typeface="+mn-cs"/>
            </a:rPr>
            <a:t>Promise</a:t>
          </a:r>
          <a:r>
            <a:rPr lang="en-GB" sz="16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1038206"/>
        <a:ext cx="4608214" cy="703935"/>
      </dsp:txXfrm>
    </dsp:sp>
    <dsp:sp modelId="{077A26A5-5424-415F-8927-1808BD84257E}">
      <dsp:nvSpPr>
        <dsp:cNvPr id="0" name=""/>
        <dsp:cNvSpPr/>
      </dsp:nvSpPr>
      <dsp: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2419448"/>
        <a:ext cx="840105" cy="360045"/>
      </dsp:txXfrm>
    </dsp:sp>
    <dsp:sp modelId="{14D0D835-BE25-4D05-BEE8-A1ED243130C2}">
      <dsp:nvSpPr>
        <dsp:cNvPr id="0" name=""/>
        <dsp:cNvSpPr/>
      </dsp:nvSpPr>
      <dsp: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US" sz="2400" kern="1200">
              <a:solidFill>
                <a:srgbClr val="002060"/>
              </a:solidFill>
              <a:latin typeface="Gadugi" panose="020B0502040204020203" pitchFamily="34" charset="0"/>
              <a:ea typeface="Gadugi" panose="020B0502040204020203" pitchFamily="34" charset="0"/>
              <a:cs typeface="+mn-cs"/>
            </a:rPr>
            <a:t>Evaluate</a:t>
          </a:r>
          <a:r>
            <a:rPr lang="en-US" sz="2100" kern="1200">
              <a:solidFill>
                <a:srgbClr val="002060"/>
              </a:solidFill>
              <a:latin typeface="Gadugi" panose="020B0502040204020203" pitchFamily="34" charset="0"/>
              <a:ea typeface="Gadugi" panose="020B0502040204020203" pitchFamily="34" charset="0"/>
              <a:cs typeface="+mn-cs"/>
            </a:rPr>
            <a:t>, </a:t>
          </a:r>
          <a:r>
            <a:rPr lang="en-US" sz="1400" kern="12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2037476"/>
        <a:ext cx="4608214" cy="703935"/>
      </dsp:txXfrm>
    </dsp:sp>
  </dsp:spTree>
</dsp:drawing>
</file>

<file path=word/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word/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word/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4BBA6E0D0580B499C4F0BCC264DE0E2" ma:contentTypeVersion="13" ma:contentTypeDescription="Create a new document." ma:contentTypeScope="" ma:versionID="bec654ca357a1de256c1be03b3051680">
  <xsd:schema xmlns:xsd="http://www.w3.org/2001/XMLSchema" xmlns:xs="http://www.w3.org/2001/XMLSchema" xmlns:p="http://schemas.microsoft.com/office/2006/metadata/properties" xmlns:ns2="fd4bc9ef-c111-460f-808e-4de0462dc25a" xmlns:ns3="61ceb53a-92cc-40c1-a438-9322f3340fc8" targetNamespace="http://schemas.microsoft.com/office/2006/metadata/properties" ma:root="true" ma:fieldsID="e6882e73254a3d6b09eeb1b0d68ee4bb" ns2:_="" ns3:_="">
    <xsd:import namespace="fd4bc9ef-c111-460f-808e-4de0462dc25a"/>
    <xsd:import namespace="61ceb53a-92cc-40c1-a438-9322f3340fc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4bc9ef-c111-460f-808e-4de0462dc25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ceb53a-92cc-40c1-a438-9322f3340fc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45D2DC1-14A9-42DD-B38F-53B433C404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d4bc9ef-c111-460f-808e-4de0462dc25a"/>
    <ds:schemaRef ds:uri="61ceb53a-92cc-40c1-a438-9322f3340f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B40369-ACD9-4566-BE6C-D49F92777D4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151AC5E-0FAE-41A3-B9EF-053A2915E48E}">
  <ds:schemaRefs>
    <ds:schemaRef ds:uri="http://schemas.microsoft.com/sharepoint/v3/contenttype/forms"/>
  </ds:schemaRefs>
</ds:datastoreItem>
</file>

<file path=customXml/itemProps4.xml><?xml version="1.0" encoding="utf-8"?>
<ds:datastoreItem xmlns:ds="http://schemas.openxmlformats.org/officeDocument/2006/customXml" ds:itemID="{3CB71E66-50B1-4419-9A29-59A3506E276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55</TotalTime>
  <Pages>37</Pages>
  <Words>8938</Words>
  <Characters>50952</Characters>
  <Application>Microsoft Office Word</Application>
  <DocSecurity>0</DocSecurity>
  <Lines>424</Lines>
  <Paragraphs>119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59771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Carey, Thomas (Myanmar)</dc:creator>
  <cp:keywords/>
  <dc:description/>
  <cp:lastModifiedBy>nicola whybrow</cp:lastModifiedBy>
  <cp:revision>52</cp:revision>
  <dcterms:created xsi:type="dcterms:W3CDTF">2022-01-11T21:06:00Z</dcterms:created>
  <dcterms:modified xsi:type="dcterms:W3CDTF">2022-01-28T16:06:00Z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0x010100B4BBA6E0D0580B499C4F0BCC264DE0E2</vt:lpwstr>
  </property>
</Properties>
</file>